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4"/>
  </p:sldMasterIdLst>
  <p:notesMasterIdLst>
    <p:notesMasterId r:id="rId17"/>
  </p:notesMasterIdLst>
  <p:sldIdLst>
    <p:sldId id="256" r:id="rId5"/>
    <p:sldId id="260" r:id="rId6"/>
    <p:sldId id="285" r:id="rId7"/>
    <p:sldId id="262" r:id="rId8"/>
    <p:sldId id="286" r:id="rId9"/>
    <p:sldId id="263" r:id="rId10"/>
    <p:sldId id="287" r:id="rId11"/>
    <p:sldId id="279" r:id="rId12"/>
    <p:sldId id="278" r:id="rId13"/>
    <p:sldId id="281" r:id="rId14"/>
    <p:sldId id="283" r:id="rId15"/>
    <p:sldId id="282" r:id="rId16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67C5"/>
    <a:srgbClr val="C2B3CD"/>
    <a:srgbClr val="987EAB"/>
    <a:srgbClr val="BC89E3"/>
    <a:srgbClr val="B063DB"/>
    <a:srgbClr val="480767"/>
    <a:srgbClr val="570092"/>
    <a:srgbClr val="652D87"/>
    <a:srgbClr val="5B287A"/>
    <a:srgbClr val="6428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F05398-6927-4A41-8F4D-B33A04C910C9}" v="2" dt="2025-01-27T17:31:43.2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85919" autoAdjust="0"/>
  </p:normalViewPr>
  <p:slideViewPr>
    <p:cSldViewPr snapToGrid="0">
      <p:cViewPr varScale="1">
        <p:scale>
          <a:sx n="88" d="100"/>
          <a:sy n="88" d="100"/>
        </p:scale>
        <p:origin x="63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ey, Brittany" userId="f09da5c4-bdb9-4966-ac43-d3a72716d183" providerId="ADAL" clId="{0D5DBDE8-51A0-446E-8149-2D898A2A0644}"/>
    <pc:docChg chg="modSld">
      <pc:chgData name="Carey, Brittany" userId="f09da5c4-bdb9-4966-ac43-d3a72716d183" providerId="ADAL" clId="{0D5DBDE8-51A0-446E-8149-2D898A2A0644}" dt="2025-01-27T18:50:56.305" v="17" actId="20577"/>
      <pc:docMkLst>
        <pc:docMk/>
      </pc:docMkLst>
      <pc:sldChg chg="modSp mod">
        <pc:chgData name="Carey, Brittany" userId="f09da5c4-bdb9-4966-ac43-d3a72716d183" providerId="ADAL" clId="{0D5DBDE8-51A0-446E-8149-2D898A2A0644}" dt="2025-01-27T18:50:56.305" v="17" actId="20577"/>
        <pc:sldMkLst>
          <pc:docMk/>
          <pc:sldMk cId="2638490325" sldId="260"/>
        </pc:sldMkLst>
        <pc:spChg chg="mod">
          <ac:chgData name="Carey, Brittany" userId="f09da5c4-bdb9-4966-ac43-d3a72716d183" providerId="ADAL" clId="{0D5DBDE8-51A0-446E-8149-2D898A2A0644}" dt="2025-01-27T18:50:56.305" v="17" actId="20577"/>
          <ac:spMkLst>
            <pc:docMk/>
            <pc:sldMk cId="2638490325" sldId="260"/>
            <ac:spMk id="5" creationId="{95B07340-7E3E-4538-E5C9-63EA8C1934C2}"/>
          </ac:spMkLst>
        </pc:spChg>
      </pc:sldChg>
    </pc:docChg>
  </pc:docChgLst>
  <pc:docChgLst>
    <pc:chgData name="Carey, Brittany" userId="f09da5c4-bdb9-4966-ac43-d3a72716d183" providerId="ADAL" clId="{75F05398-6927-4A41-8F4D-B33A04C910C9}"/>
    <pc:docChg chg="delSld modSld">
      <pc:chgData name="Carey, Brittany" userId="f09da5c4-bdb9-4966-ac43-d3a72716d183" providerId="ADAL" clId="{75F05398-6927-4A41-8F4D-B33A04C910C9}" dt="2025-01-27T18:34:00.174" v="132" actId="20577"/>
      <pc:docMkLst>
        <pc:docMk/>
      </pc:docMkLst>
      <pc:sldChg chg="modNotesTx">
        <pc:chgData name="Carey, Brittany" userId="f09da5c4-bdb9-4966-ac43-d3a72716d183" providerId="ADAL" clId="{75F05398-6927-4A41-8F4D-B33A04C910C9}" dt="2025-01-27T18:33:34.623" v="124" actId="20577"/>
        <pc:sldMkLst>
          <pc:docMk/>
          <pc:sldMk cId="1744747160" sldId="262"/>
        </pc:sldMkLst>
      </pc:sldChg>
      <pc:sldChg chg="modNotesTx">
        <pc:chgData name="Carey, Brittany" userId="f09da5c4-bdb9-4966-ac43-d3a72716d183" providerId="ADAL" clId="{75F05398-6927-4A41-8F4D-B33A04C910C9}" dt="2025-01-27T18:33:38.726" v="125" actId="20577"/>
        <pc:sldMkLst>
          <pc:docMk/>
          <pc:sldMk cId="1606905012" sldId="263"/>
        </pc:sldMkLst>
      </pc:sldChg>
      <pc:sldChg chg="modNotesTx">
        <pc:chgData name="Carey, Brittany" userId="f09da5c4-bdb9-4966-ac43-d3a72716d183" providerId="ADAL" clId="{75F05398-6927-4A41-8F4D-B33A04C910C9}" dt="2025-01-27T18:33:54.284" v="130" actId="20577"/>
        <pc:sldMkLst>
          <pc:docMk/>
          <pc:sldMk cId="897861505" sldId="278"/>
        </pc:sldMkLst>
      </pc:sldChg>
      <pc:sldChg chg="modNotesTx">
        <pc:chgData name="Carey, Brittany" userId="f09da5c4-bdb9-4966-ac43-d3a72716d183" providerId="ADAL" clId="{75F05398-6927-4A41-8F4D-B33A04C910C9}" dt="2025-01-27T18:33:51.237" v="129" actId="20577"/>
        <pc:sldMkLst>
          <pc:docMk/>
          <pc:sldMk cId="4175621338" sldId="279"/>
        </pc:sldMkLst>
      </pc:sldChg>
      <pc:sldChg chg="modSp mod modNotesTx">
        <pc:chgData name="Carey, Brittany" userId="f09da5c4-bdb9-4966-ac43-d3a72716d183" providerId="ADAL" clId="{75F05398-6927-4A41-8F4D-B33A04C910C9}" dt="2025-01-27T18:33:57.024" v="131" actId="20577"/>
        <pc:sldMkLst>
          <pc:docMk/>
          <pc:sldMk cId="672543151" sldId="281"/>
        </pc:sldMkLst>
        <pc:spChg chg="mod">
          <ac:chgData name="Carey, Brittany" userId="f09da5c4-bdb9-4966-ac43-d3a72716d183" providerId="ADAL" clId="{75F05398-6927-4A41-8F4D-B33A04C910C9}" dt="2025-01-27T18:31:25.660" v="122" actId="20577"/>
          <ac:spMkLst>
            <pc:docMk/>
            <pc:sldMk cId="672543151" sldId="281"/>
            <ac:spMk id="5" creationId="{4DE5486E-DC23-B322-F23A-22D4D410751A}"/>
          </ac:spMkLst>
        </pc:spChg>
      </pc:sldChg>
      <pc:sldChg chg="modNotesTx">
        <pc:chgData name="Carey, Brittany" userId="f09da5c4-bdb9-4966-ac43-d3a72716d183" providerId="ADAL" clId="{75F05398-6927-4A41-8F4D-B33A04C910C9}" dt="2025-01-27T18:34:00.174" v="132" actId="20577"/>
        <pc:sldMkLst>
          <pc:docMk/>
          <pc:sldMk cId="1135990868" sldId="283"/>
        </pc:sldMkLst>
      </pc:sldChg>
      <pc:sldChg chg="del">
        <pc:chgData name="Carey, Brittany" userId="f09da5c4-bdb9-4966-ac43-d3a72716d183" providerId="ADAL" clId="{75F05398-6927-4A41-8F4D-B33A04C910C9}" dt="2025-01-27T17:31:45.445" v="0" actId="2696"/>
        <pc:sldMkLst>
          <pc:docMk/>
          <pc:sldMk cId="54265396" sldId="284"/>
        </pc:sldMkLst>
      </pc:sldChg>
      <pc:sldChg chg="modNotesTx">
        <pc:chgData name="Carey, Brittany" userId="f09da5c4-bdb9-4966-ac43-d3a72716d183" providerId="ADAL" clId="{75F05398-6927-4A41-8F4D-B33A04C910C9}" dt="2025-01-27T18:33:32.095" v="123" actId="20577"/>
        <pc:sldMkLst>
          <pc:docMk/>
          <pc:sldMk cId="3333198987" sldId="285"/>
        </pc:sldMkLst>
      </pc:sldChg>
      <pc:sldChg chg="modNotesTx">
        <pc:chgData name="Carey, Brittany" userId="f09da5c4-bdb9-4966-ac43-d3a72716d183" providerId="ADAL" clId="{75F05398-6927-4A41-8F4D-B33A04C910C9}" dt="2025-01-27T18:33:44.072" v="126" actId="20577"/>
        <pc:sldMkLst>
          <pc:docMk/>
          <pc:sldMk cId="2339069423" sldId="28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8C38F4A-9BE1-4601-B92D-8EEE8A442818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99715EB-CD8A-4035-8021-1F37FE376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688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491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285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7031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320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9901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 typeface="Arial" panose="020B0604020202020204" pitchFamily="34" charset="0"/>
              <a:buChar char="•"/>
            </a:pPr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3635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96933-FE3C-A140-A751-4BC1CDC8A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41C933-5D13-63CC-0317-8D59E10858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7D310B-A1FB-A32E-127A-0667C11424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CA6D57-55F7-E2E6-4D07-CC2A6217D4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257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88FFC-0A5D-61AB-9E45-F08837DE5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720A7E-4933-DDF9-4020-7C407662A0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122BC8-2836-6911-E1EC-DDBB55D86F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b="1" u="sng" dirty="0">
              <a:solidFill>
                <a:srgbClr val="000000"/>
              </a:solidFill>
              <a:latin typeface="Aptos" panose="020B0004020202020204" pitchFamily="34" charset="0"/>
              <a:ea typeface="Times New Roman" panose="02020603050405020304" pitchFamily="18" charset="0"/>
              <a:cs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FD10AB-BAEB-6019-A78D-539B3F2CA6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7487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D3691-C23F-DD84-F515-BF7426E1A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9EEBB1-B00C-B852-205D-7C39FDBAFB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D5AE27-6D49-32F7-9BDF-9F8067FCCC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AAEB7B-58BD-6044-D829-7E84C54647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7419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8CCCF-D2EE-6239-74F5-96F1767C3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5332BE-870B-E549-12D4-958BCA2BA9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4977C8-CCF5-5E47-2D0C-E04A332081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0DD174-CC1C-D6D0-8B90-541AB123DB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3126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F5A31-9A01-BB7C-F505-EA1EFAAC5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EAB7EA-481C-A468-40E2-2477863D28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2F9813-3F46-9A22-65FE-13EB3835AA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AC3987-2220-4F51-A684-6C77B5552A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0343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3E1231-96CD-ABA3-4F8E-E1DF46B09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AD3CBA-6DF5-4862-EEFC-08B7941870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B6576F-806B-7655-5EAA-5C795B7BF4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8A4653-6165-A982-A414-6E6A44DB65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644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094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807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552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251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719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782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94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676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321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216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721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FEEA6-535A-4ED8-9FFA-B4D8DAA615C7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622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ACF1E1D-5C5C-1855-CD4B-0F0164757086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40C2D8-104D-43BF-A798-DA3DD5F0F844}"/>
              </a:ext>
            </a:extLst>
          </p:cNvPr>
          <p:cNvSpPr txBox="1"/>
          <p:nvPr/>
        </p:nvSpPr>
        <p:spPr>
          <a:xfrm>
            <a:off x="1203485" y="1120676"/>
            <a:ext cx="978502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Century Gothic" panose="020B0502020202020204" pitchFamily="34" charset="0"/>
              </a:rPr>
              <a:t>Holland Central </a:t>
            </a:r>
          </a:p>
          <a:p>
            <a:pPr algn="ctr"/>
            <a:r>
              <a:rPr lang="en-US" sz="7200" dirty="0">
                <a:latin typeface="Century Gothic" panose="020B0502020202020204" pitchFamily="34" charset="0"/>
              </a:rPr>
              <a:t>School District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E90992-2A7B-2E0E-FB2A-032D518C8792}"/>
              </a:ext>
            </a:extLst>
          </p:cNvPr>
          <p:cNvSpPr txBox="1"/>
          <p:nvPr/>
        </p:nvSpPr>
        <p:spPr>
          <a:xfrm>
            <a:off x="2576659" y="3608103"/>
            <a:ext cx="7038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entury Gothic" panose="020B0502020202020204" pitchFamily="34" charset="0"/>
              </a:rPr>
              <a:t>2025-2026 BUDGET PRESENTATION</a:t>
            </a: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43397F36-5E51-028E-DBB9-B4C1C25DE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92545C8-2AC6-F3B6-E103-6EB8B4488940}"/>
              </a:ext>
            </a:extLst>
          </p:cNvPr>
          <p:cNvCxnSpPr>
            <a:cxnSpLocks/>
          </p:cNvCxnSpPr>
          <p:nvPr/>
        </p:nvCxnSpPr>
        <p:spPr>
          <a:xfrm>
            <a:off x="3474279" y="4195556"/>
            <a:ext cx="5087792" cy="0"/>
          </a:xfrm>
          <a:prstGeom prst="line">
            <a:avLst/>
          </a:prstGeom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122C459C-B941-1D76-A8F3-DEB905F4B273}"/>
              </a:ext>
            </a:extLst>
          </p:cNvPr>
          <p:cNvSpPr txBox="1"/>
          <p:nvPr/>
        </p:nvSpPr>
        <p:spPr>
          <a:xfrm>
            <a:off x="397496" y="5737324"/>
            <a:ext cx="41428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Century Gothic" panose="020B0502020202020204" pitchFamily="34" charset="0"/>
              </a:rPr>
              <a:t>#</a:t>
            </a:r>
            <a:r>
              <a:rPr lang="en-US" dirty="0">
                <a:latin typeface="Century Gothic" panose="020B0502020202020204" pitchFamily="34" charset="0"/>
              </a:rPr>
              <a:t>1</a:t>
            </a:r>
            <a:endParaRPr lang="en-US" sz="1800" dirty="0">
              <a:latin typeface="Century Gothic" panose="020B0502020202020204" pitchFamily="34" charset="0"/>
            </a:endParaRPr>
          </a:p>
          <a:p>
            <a:r>
              <a:rPr lang="en-US" sz="1800" dirty="0">
                <a:latin typeface="Century Gothic" panose="020B0502020202020204" pitchFamily="34" charset="0"/>
              </a:rPr>
              <a:t>January 27, 2025</a:t>
            </a:r>
          </a:p>
        </p:txBody>
      </p:sp>
    </p:spTree>
    <p:extLst>
      <p:ext uri="{BB962C8B-B14F-4D97-AF65-F5344CB8AC3E}">
        <p14:creationId xmlns:p14="http://schemas.microsoft.com/office/powerpoint/2010/main" val="3044490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ACF1E1D-5C5C-1855-CD4B-0F0164757086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43397F36-5E51-028E-DBB9-B4C1C25DE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EAD7CCB-15C0-B53E-E7F3-94F465FAC7F5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F22B3D24-9003-5CA4-744C-D0CF8E00D478}"/>
              </a:ext>
            </a:extLst>
          </p:cNvPr>
          <p:cNvSpPr/>
          <p:nvPr/>
        </p:nvSpPr>
        <p:spPr>
          <a:xfrm>
            <a:off x="603115" y="564204"/>
            <a:ext cx="6974732" cy="10505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C8FF4F-8027-06A4-52FA-523BD76D11CA}"/>
              </a:ext>
            </a:extLst>
          </p:cNvPr>
          <p:cNvSpPr txBox="1"/>
          <p:nvPr/>
        </p:nvSpPr>
        <p:spPr>
          <a:xfrm>
            <a:off x="724427" y="735554"/>
            <a:ext cx="63962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Presentation Overview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B07340-7E3E-4538-E5C9-63EA8C1934C2}"/>
              </a:ext>
            </a:extLst>
          </p:cNvPr>
          <p:cNvSpPr txBox="1"/>
          <p:nvPr/>
        </p:nvSpPr>
        <p:spPr>
          <a:xfrm>
            <a:off x="603115" y="1819072"/>
            <a:ext cx="7252254" cy="28050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January State Aid </a:t>
            </a:r>
            <a:r>
              <a:rPr lang="en-US" sz="2400"/>
              <a:t>Run  </a:t>
            </a:r>
            <a:endParaRPr lang="en-US" sz="24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Initial Property Tax Calculation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Draft 25-26 Revenues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Vehicle Proposition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2638490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A927D-93D0-8FB5-C88C-02D4D7E5A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96EC9B8-C47C-B144-4A40-DC845BAC6A5A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66AE5A55-B87E-391D-743D-687073DC6A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6503894-9ED0-8241-733E-232AB217CEB5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3DFD5563-FFD7-5F3F-934B-C07B60EC686B}"/>
              </a:ext>
            </a:extLst>
          </p:cNvPr>
          <p:cNvSpPr/>
          <p:nvPr/>
        </p:nvSpPr>
        <p:spPr>
          <a:xfrm>
            <a:off x="603115" y="564204"/>
            <a:ext cx="6974732" cy="10505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3C7F7A-F863-B49C-C0AD-E3B8F780BED8}"/>
              </a:ext>
            </a:extLst>
          </p:cNvPr>
          <p:cNvSpPr txBox="1"/>
          <p:nvPr/>
        </p:nvSpPr>
        <p:spPr>
          <a:xfrm>
            <a:off x="724427" y="735554"/>
            <a:ext cx="63962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10 Year Enrollment Data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0A01764-C61D-8398-3ACD-DF933838EB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4241337"/>
              </p:ext>
            </p:extLst>
          </p:nvPr>
        </p:nvGraphicFramePr>
        <p:xfrm>
          <a:off x="809898" y="2351973"/>
          <a:ext cx="8807802" cy="2376552"/>
        </p:xfrm>
        <a:graphic>
          <a:graphicData uri="http://schemas.openxmlformats.org/drawingml/2006/table">
            <a:tbl>
              <a:tblPr/>
              <a:tblGrid>
                <a:gridCol w="1122832">
                  <a:extLst>
                    <a:ext uri="{9D8B030D-6E8A-4147-A177-3AD203B41FA5}">
                      <a16:colId xmlns:a16="http://schemas.microsoft.com/office/drawing/2014/main" val="214693865"/>
                    </a:ext>
                  </a:extLst>
                </a:gridCol>
                <a:gridCol w="768497">
                  <a:extLst>
                    <a:ext uri="{9D8B030D-6E8A-4147-A177-3AD203B41FA5}">
                      <a16:colId xmlns:a16="http://schemas.microsoft.com/office/drawing/2014/main" val="930655112"/>
                    </a:ext>
                  </a:extLst>
                </a:gridCol>
                <a:gridCol w="768497">
                  <a:extLst>
                    <a:ext uri="{9D8B030D-6E8A-4147-A177-3AD203B41FA5}">
                      <a16:colId xmlns:a16="http://schemas.microsoft.com/office/drawing/2014/main" val="797792076"/>
                    </a:ext>
                  </a:extLst>
                </a:gridCol>
                <a:gridCol w="768497">
                  <a:extLst>
                    <a:ext uri="{9D8B030D-6E8A-4147-A177-3AD203B41FA5}">
                      <a16:colId xmlns:a16="http://schemas.microsoft.com/office/drawing/2014/main" val="3746293806"/>
                    </a:ext>
                  </a:extLst>
                </a:gridCol>
                <a:gridCol w="768497">
                  <a:extLst>
                    <a:ext uri="{9D8B030D-6E8A-4147-A177-3AD203B41FA5}">
                      <a16:colId xmlns:a16="http://schemas.microsoft.com/office/drawing/2014/main" val="473072177"/>
                    </a:ext>
                  </a:extLst>
                </a:gridCol>
                <a:gridCol w="768497">
                  <a:extLst>
                    <a:ext uri="{9D8B030D-6E8A-4147-A177-3AD203B41FA5}">
                      <a16:colId xmlns:a16="http://schemas.microsoft.com/office/drawing/2014/main" val="1678817320"/>
                    </a:ext>
                  </a:extLst>
                </a:gridCol>
                <a:gridCol w="768497">
                  <a:extLst>
                    <a:ext uri="{9D8B030D-6E8A-4147-A177-3AD203B41FA5}">
                      <a16:colId xmlns:a16="http://schemas.microsoft.com/office/drawing/2014/main" val="2031782303"/>
                    </a:ext>
                  </a:extLst>
                </a:gridCol>
                <a:gridCol w="768497">
                  <a:extLst>
                    <a:ext uri="{9D8B030D-6E8A-4147-A177-3AD203B41FA5}">
                      <a16:colId xmlns:a16="http://schemas.microsoft.com/office/drawing/2014/main" val="1885538818"/>
                    </a:ext>
                  </a:extLst>
                </a:gridCol>
                <a:gridCol w="768497">
                  <a:extLst>
                    <a:ext uri="{9D8B030D-6E8A-4147-A177-3AD203B41FA5}">
                      <a16:colId xmlns:a16="http://schemas.microsoft.com/office/drawing/2014/main" val="724476042"/>
                    </a:ext>
                  </a:extLst>
                </a:gridCol>
                <a:gridCol w="768497">
                  <a:extLst>
                    <a:ext uri="{9D8B030D-6E8A-4147-A177-3AD203B41FA5}">
                      <a16:colId xmlns:a16="http://schemas.microsoft.com/office/drawing/2014/main" val="1740541986"/>
                    </a:ext>
                  </a:extLst>
                </a:gridCol>
                <a:gridCol w="768497">
                  <a:extLst>
                    <a:ext uri="{9D8B030D-6E8A-4147-A177-3AD203B41FA5}">
                      <a16:colId xmlns:a16="http://schemas.microsoft.com/office/drawing/2014/main" val="4166498207"/>
                    </a:ext>
                  </a:extLst>
                </a:gridCol>
              </a:tblGrid>
              <a:tr h="766902">
                <a:tc>
                  <a:txBody>
                    <a:bodyPr/>
                    <a:lstStyle/>
                    <a:p>
                      <a:pPr algn="l" rtl="0" fontAlgn="base"/>
                      <a:endParaRPr lang="en-US" sz="1000" b="1" i="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</a:rPr>
                        <a:t>14-15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</a:rPr>
                        <a:t>15-16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</a:rPr>
                        <a:t>16-17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</a:rPr>
                        <a:t>17-18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</a:rPr>
                        <a:t>18-19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</a:rPr>
                        <a:t>19-20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</a:rPr>
                        <a:t>20-21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</a:rPr>
                        <a:t>21-22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</a:rPr>
                        <a:t>22-23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</a:rPr>
                        <a:t>23-24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5336040"/>
                  </a:ext>
                </a:extLst>
              </a:tr>
              <a:tr h="842748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</a:rPr>
                        <a:t>Enrollment 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0" i="0" dirty="0">
                          <a:effectLst/>
                          <a:latin typeface="+mn-lt"/>
                        </a:rPr>
                        <a:t>893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0" i="0" dirty="0">
                          <a:effectLst/>
                          <a:latin typeface="+mn-lt"/>
                        </a:rPr>
                        <a:t>885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0" i="0" dirty="0">
                          <a:effectLst/>
                          <a:latin typeface="+mn-lt"/>
                        </a:rPr>
                        <a:t>870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0" i="0" dirty="0">
                          <a:effectLst/>
                          <a:latin typeface="+mn-lt"/>
                        </a:rPr>
                        <a:t>881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0" i="0" dirty="0">
                          <a:effectLst/>
                          <a:latin typeface="+mn-lt"/>
                        </a:rPr>
                        <a:t>864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0" i="0" dirty="0">
                          <a:effectLst/>
                          <a:latin typeface="+mn-lt"/>
                        </a:rPr>
                        <a:t>829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0" i="0" dirty="0">
                          <a:effectLst/>
                          <a:latin typeface="+mn-lt"/>
                        </a:rPr>
                        <a:t>758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0" i="0" dirty="0">
                          <a:effectLst/>
                          <a:latin typeface="+mn-lt"/>
                        </a:rPr>
                        <a:t>727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0" i="0" dirty="0">
                          <a:effectLst/>
                          <a:latin typeface="+mn-lt"/>
                        </a:rPr>
                        <a:t>732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0" i="0" dirty="0">
                          <a:effectLst/>
                          <a:latin typeface="+mn-lt"/>
                        </a:rPr>
                        <a:t>684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9642145"/>
                  </a:ext>
                </a:extLst>
              </a:tr>
              <a:tr h="766902">
                <a:tc>
                  <a:txBody>
                    <a:bodyPr/>
                    <a:lstStyle/>
                    <a:p>
                      <a:pPr algn="l" rtl="0" fontAlgn="base"/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endParaRPr lang="en-US" sz="1200" b="0" i="0" dirty="0">
                        <a:effectLst/>
                        <a:latin typeface="+mn-lt"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000" b="0" i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-8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000" b="0" i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-15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000" b="0" i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000" b="0" i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-17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000" b="0" i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-35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000" b="0" i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-71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000" b="0" i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-31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000" b="0" i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000" b="0" i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-48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0713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409C869-EC99-616D-F43C-A1ED2FF161BF}"/>
              </a:ext>
            </a:extLst>
          </p:cNvPr>
          <p:cNvSpPr txBox="1"/>
          <p:nvPr/>
        </p:nvSpPr>
        <p:spPr>
          <a:xfrm rot="10800000" flipH="1" flipV="1">
            <a:off x="603114" y="5992004"/>
            <a:ext cx="1669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data.nysed.com</a:t>
            </a:r>
          </a:p>
        </p:txBody>
      </p:sp>
    </p:spTree>
    <p:extLst>
      <p:ext uri="{BB962C8B-B14F-4D97-AF65-F5344CB8AC3E}">
        <p14:creationId xmlns:p14="http://schemas.microsoft.com/office/powerpoint/2010/main" val="3333198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ACF1E1D-5C5C-1855-CD4B-0F0164757086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43397F36-5E51-028E-DBB9-B4C1C25DE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EAD7CCB-15C0-B53E-E7F3-94F465FAC7F5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F22B3D24-9003-5CA4-744C-D0CF8E00D478}"/>
              </a:ext>
            </a:extLst>
          </p:cNvPr>
          <p:cNvSpPr/>
          <p:nvPr/>
        </p:nvSpPr>
        <p:spPr>
          <a:xfrm>
            <a:off x="603114" y="564204"/>
            <a:ext cx="7495857" cy="10505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C8FF4F-8027-06A4-52FA-523BD76D11CA}"/>
              </a:ext>
            </a:extLst>
          </p:cNvPr>
          <p:cNvSpPr txBox="1"/>
          <p:nvPr/>
        </p:nvSpPr>
        <p:spPr>
          <a:xfrm>
            <a:off x="724426" y="735554"/>
            <a:ext cx="72656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State Aid – January 15, 2025 Run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C6BDD02-EE2F-E051-165D-D1816E0E35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263" y="1784067"/>
            <a:ext cx="5765472" cy="4532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747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4D3A8-EDEB-F218-1C0D-2C1FCAA25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0D077C1-604B-B094-7C06-AD3C328788BE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8E8E7116-6664-97DD-80E3-86ABC472AF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D53353-1F65-8DBE-7055-DEBFD88655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9177" y="778873"/>
            <a:ext cx="8373644" cy="497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424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ACF1E1D-5C5C-1855-CD4B-0F0164757086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D7CCB-15C0-B53E-E7F3-94F465FAC7F5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F22B3D24-9003-5CA4-744C-D0CF8E00D478}"/>
              </a:ext>
            </a:extLst>
          </p:cNvPr>
          <p:cNvSpPr/>
          <p:nvPr/>
        </p:nvSpPr>
        <p:spPr>
          <a:xfrm>
            <a:off x="603115" y="564204"/>
            <a:ext cx="7431932" cy="5933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C8FF4F-8027-06A4-52FA-523BD76D11CA}"/>
              </a:ext>
            </a:extLst>
          </p:cNvPr>
          <p:cNvSpPr txBox="1"/>
          <p:nvPr/>
        </p:nvSpPr>
        <p:spPr>
          <a:xfrm>
            <a:off x="694574" y="567563"/>
            <a:ext cx="699933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Foundation Aid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4D4F41-6AA8-D75F-AF97-FF9ACFF1CAB7}"/>
              </a:ext>
            </a:extLst>
          </p:cNvPr>
          <p:cNvCxnSpPr>
            <a:cxnSpLocks/>
          </p:cNvCxnSpPr>
          <p:nvPr/>
        </p:nvCxnSpPr>
        <p:spPr>
          <a:xfrm>
            <a:off x="603115" y="1403970"/>
            <a:ext cx="8093413" cy="0"/>
          </a:xfrm>
          <a:prstGeom prst="line">
            <a:avLst/>
          </a:prstGeom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4F1B930-91A1-9E75-B6A0-15243A5C6B90}"/>
              </a:ext>
            </a:extLst>
          </p:cNvPr>
          <p:cNvSpPr txBox="1"/>
          <p:nvPr/>
        </p:nvSpPr>
        <p:spPr>
          <a:xfrm>
            <a:off x="600914" y="1545788"/>
            <a:ext cx="10990171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Foundation Aid from </a:t>
            </a:r>
            <a:r>
              <a:rPr lang="en-US" b="1" dirty="0"/>
              <a:t>25-26 Aid Runs: $7,495,550</a:t>
            </a:r>
          </a:p>
          <a:p>
            <a:r>
              <a:rPr lang="en-US" dirty="0"/>
              <a:t>				   24-25:                 $7,348,579</a:t>
            </a:r>
          </a:p>
          <a:p>
            <a:endParaRPr lang="en-US" dirty="0"/>
          </a:p>
          <a:p>
            <a:r>
              <a:rPr lang="en-US" dirty="0"/>
              <a:t>		           </a:t>
            </a:r>
            <a:r>
              <a:rPr lang="en-US" b="1" dirty="0"/>
              <a:t>Change Year to Year: $146,971	(+2%)</a:t>
            </a:r>
          </a:p>
          <a:p>
            <a:endParaRPr lang="en-US" dirty="0"/>
          </a:p>
          <a:p>
            <a:r>
              <a:rPr lang="en-US" dirty="0"/>
              <a:t>Foundation Aid Allocation by Formula </a:t>
            </a:r>
            <a:r>
              <a:rPr lang="en-US" b="1" u="sng" dirty="0"/>
              <a:t>SHOULD</a:t>
            </a:r>
            <a:r>
              <a:rPr lang="en-US" dirty="0"/>
              <a:t> be: </a:t>
            </a:r>
            <a:r>
              <a:rPr lang="en-US" b="1" dirty="0"/>
              <a:t>$5,756,650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What does this mean?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While suggested otherwise by the Rockefeller Study,  Governor Hochul announced that all districts would receive at least a 2% year-over-year increase in Foundation Aid. Holland will receive an additional $146,971 rather than the expected decrease, which will result in a net increase of $1,738,900 above what the aid formula calculates that it should receive.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Good news for 25-26 but should not be counted on indefinitely.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905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66441-F2AB-2F2E-4879-D01218314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E00FAB-8923-D454-3CB6-B5B780D9FCD9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B9E552-3FA3-B828-6741-0FBC0DD34B97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0288C4FF-8584-174B-30BF-65E4D885D45C}"/>
              </a:ext>
            </a:extLst>
          </p:cNvPr>
          <p:cNvSpPr/>
          <p:nvPr/>
        </p:nvSpPr>
        <p:spPr>
          <a:xfrm>
            <a:off x="603115" y="564204"/>
            <a:ext cx="7431932" cy="5933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BDA9F6-A679-19D6-124E-9D13F0CDE4DA}"/>
              </a:ext>
            </a:extLst>
          </p:cNvPr>
          <p:cNvSpPr txBox="1"/>
          <p:nvPr/>
        </p:nvSpPr>
        <p:spPr>
          <a:xfrm>
            <a:off x="694574" y="567563"/>
            <a:ext cx="699933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Draft Tax Levy 2025-26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1E713F-73AC-D794-8571-86270143E5AC}"/>
              </a:ext>
            </a:extLst>
          </p:cNvPr>
          <p:cNvCxnSpPr>
            <a:cxnSpLocks/>
          </p:cNvCxnSpPr>
          <p:nvPr/>
        </p:nvCxnSpPr>
        <p:spPr>
          <a:xfrm>
            <a:off x="603115" y="1403970"/>
            <a:ext cx="8093413" cy="0"/>
          </a:xfrm>
          <a:prstGeom prst="line">
            <a:avLst/>
          </a:prstGeom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CE733F0-971E-F040-7CEA-B9E5691C9E72}"/>
              </a:ext>
            </a:extLst>
          </p:cNvPr>
          <p:cNvSpPr txBox="1"/>
          <p:nvPr/>
        </p:nvSpPr>
        <p:spPr>
          <a:xfrm>
            <a:off x="603115" y="1545789"/>
            <a:ext cx="384108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dirty="0"/>
              <a:t> </a:t>
            </a:r>
            <a:r>
              <a:rPr lang="en-US" sz="2200" b="1" dirty="0"/>
              <a:t>Tax Levy</a:t>
            </a:r>
            <a:r>
              <a:rPr lang="en-US" sz="2200" dirty="0"/>
              <a:t>: $9,021,461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b="1" dirty="0"/>
              <a:t>Increase % from 24-25: </a:t>
            </a:r>
            <a:r>
              <a:rPr lang="en-US" sz="2200" dirty="0"/>
              <a:t>2.99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b="1" dirty="0"/>
              <a:t> Increase $ from 24-25</a:t>
            </a:r>
            <a:r>
              <a:rPr lang="en-US" sz="2200" dirty="0"/>
              <a:t>: $262,115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dirty="0"/>
              <a:t>Does </a:t>
            </a:r>
            <a:r>
              <a:rPr lang="en-US" sz="2200" b="1" dirty="0"/>
              <a:t>NOT</a:t>
            </a:r>
            <a:r>
              <a:rPr lang="en-US" sz="2200" dirty="0"/>
              <a:t> require supermajority vote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3AC82E-A526-D575-A975-F4E3685A5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533" y="1493365"/>
            <a:ext cx="6744742" cy="466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069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48DC64-70E6-49DB-99E3-80903E677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9B88FFF-E7BF-F898-8537-D08D960644D2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26BF5F1C-7619-8525-C1F5-A543096CD3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05E0A51-E893-961E-0732-9270760D0674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054C11FB-4D23-CAF1-2091-D00AAFC9DF2D}"/>
              </a:ext>
            </a:extLst>
          </p:cNvPr>
          <p:cNvSpPr/>
          <p:nvPr/>
        </p:nvSpPr>
        <p:spPr>
          <a:xfrm>
            <a:off x="603115" y="564204"/>
            <a:ext cx="6974732" cy="10505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696075-2D71-2C40-9C20-F2C90DCDDAA1}"/>
              </a:ext>
            </a:extLst>
          </p:cNvPr>
          <p:cNvSpPr txBox="1"/>
          <p:nvPr/>
        </p:nvSpPr>
        <p:spPr>
          <a:xfrm>
            <a:off x="724427" y="735554"/>
            <a:ext cx="63962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Draft 25-26 Revenues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1272C842-5E44-F0A2-8427-900788FD85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5690324"/>
              </p:ext>
            </p:extLst>
          </p:nvPr>
        </p:nvGraphicFramePr>
        <p:xfrm>
          <a:off x="2153153" y="2018561"/>
          <a:ext cx="7885691" cy="3886704"/>
        </p:xfrm>
        <a:graphic>
          <a:graphicData uri="http://schemas.openxmlformats.org/drawingml/2006/table">
            <a:tbl>
              <a:tblPr/>
              <a:tblGrid>
                <a:gridCol w="2135254">
                  <a:extLst>
                    <a:ext uri="{9D8B030D-6E8A-4147-A177-3AD203B41FA5}">
                      <a16:colId xmlns:a16="http://schemas.microsoft.com/office/drawing/2014/main" val="214693865"/>
                    </a:ext>
                  </a:extLst>
                </a:gridCol>
                <a:gridCol w="2025467">
                  <a:extLst>
                    <a:ext uri="{9D8B030D-6E8A-4147-A177-3AD203B41FA5}">
                      <a16:colId xmlns:a16="http://schemas.microsoft.com/office/drawing/2014/main" val="702334703"/>
                    </a:ext>
                  </a:extLst>
                </a:gridCol>
                <a:gridCol w="1862485">
                  <a:extLst>
                    <a:ext uri="{9D8B030D-6E8A-4147-A177-3AD203B41FA5}">
                      <a16:colId xmlns:a16="http://schemas.microsoft.com/office/drawing/2014/main" val="490813795"/>
                    </a:ext>
                  </a:extLst>
                </a:gridCol>
                <a:gridCol w="1862485">
                  <a:extLst>
                    <a:ext uri="{9D8B030D-6E8A-4147-A177-3AD203B41FA5}">
                      <a16:colId xmlns:a16="http://schemas.microsoft.com/office/drawing/2014/main" val="2023967275"/>
                    </a:ext>
                  </a:extLst>
                </a:gridCol>
              </a:tblGrid>
              <a:tr h="52586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0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2024-2025</a:t>
                      </a:r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2025-2026 </a:t>
                      </a:r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</a:rPr>
                        <a:t>$ Change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5336040"/>
                  </a:ext>
                </a:extLst>
              </a:tr>
              <a:tr h="577872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Interfund Transfers &amp; Appropriated Fund Balance</a:t>
                      </a:r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$663,296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$100,000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($563,296)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9642145"/>
                  </a:ext>
                </a:extLst>
              </a:tr>
              <a:tr h="52586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Misc. Revenues</a:t>
                      </a:r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$465,240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$339,978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($125,262)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07134"/>
                  </a:ext>
                </a:extLst>
              </a:tr>
              <a:tr h="52586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Property Tax Levy</a:t>
                      </a:r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$8,759,346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$9,021,461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$262,115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119046"/>
                  </a:ext>
                </a:extLst>
              </a:tr>
              <a:tr h="52586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Sales Tax</a:t>
                      </a:r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$1,150,000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$1,040,000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($110,000)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923186"/>
                  </a:ext>
                </a:extLst>
              </a:tr>
              <a:tr h="52586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State Aid</a:t>
                      </a:r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($11,614,565)</a:t>
                      </a:r>
                    </a:p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$11,371,399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$11,280,623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($90,776)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5027958"/>
                  </a:ext>
                </a:extLst>
              </a:tr>
              <a:tr h="52586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Total </a:t>
                      </a:r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effectLst/>
                          <a:latin typeface="+mn-lt"/>
                        </a:rPr>
                        <a:t>$22,652,447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effectLst/>
                          <a:latin typeface="+mn-lt"/>
                        </a:rPr>
                        <a:t>$21,782,062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effectLst/>
                          <a:latin typeface="+mn-lt"/>
                        </a:rPr>
                        <a:t>($870,385)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0300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5621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093F8-472E-07AC-8ADC-2C2DEC6D8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1589572-AFA9-233A-9EAF-87797CE8185F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840F043C-BB19-97C4-43DB-BCF72CA17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A76F634-2225-E8D0-13D8-167F0D2284C3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A43B67D1-B84E-5B1C-1A8B-8D167279822F}"/>
              </a:ext>
            </a:extLst>
          </p:cNvPr>
          <p:cNvSpPr/>
          <p:nvPr/>
        </p:nvSpPr>
        <p:spPr>
          <a:xfrm>
            <a:off x="603114" y="564204"/>
            <a:ext cx="8073957" cy="10505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1B814E-2F41-D621-AEEE-96E79B71C4FD}"/>
              </a:ext>
            </a:extLst>
          </p:cNvPr>
          <p:cNvSpPr txBox="1"/>
          <p:nvPr/>
        </p:nvSpPr>
        <p:spPr>
          <a:xfrm>
            <a:off x="724426" y="735554"/>
            <a:ext cx="7787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Vehicle Proposition - $363,043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FC95AE-BCE6-43B3-B217-AC8ABF358913}"/>
              </a:ext>
            </a:extLst>
          </p:cNvPr>
          <p:cNvSpPr txBox="1"/>
          <p:nvPr/>
        </p:nvSpPr>
        <p:spPr>
          <a:xfrm>
            <a:off x="724426" y="1974715"/>
            <a:ext cx="9653111" cy="2496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 Diesel Type C, 64 Pupil Front-Engine Bus				$181,521.27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 Diesel Type C, 64 Pupil Front-Engine Bus 				$181,521.27</a:t>
            </a:r>
          </a:p>
          <a:p>
            <a:pPr>
              <a:lnSpc>
                <a:spcPct val="200000"/>
              </a:lnSpc>
            </a:pPr>
            <a:r>
              <a:rPr lang="en-US" sz="3500" b="1" dirty="0"/>
              <a:t>		Total Vehicle Proposition			$363,043</a:t>
            </a:r>
          </a:p>
        </p:txBody>
      </p:sp>
    </p:spTree>
    <p:extLst>
      <p:ext uri="{BB962C8B-B14F-4D97-AF65-F5344CB8AC3E}">
        <p14:creationId xmlns:p14="http://schemas.microsoft.com/office/powerpoint/2010/main" val="897861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BED16-FCCF-CBFE-4441-09B357972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5DE9870-E4B8-716D-7792-0AB3AC1D1143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53B909AD-E1A6-81F7-99A4-5170FB4D3B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01D555-A779-5427-A3C2-E811962ECC45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EAFDD418-9EDA-7739-851A-7A45EA5CD1FD}"/>
              </a:ext>
            </a:extLst>
          </p:cNvPr>
          <p:cNvSpPr/>
          <p:nvPr/>
        </p:nvSpPr>
        <p:spPr>
          <a:xfrm>
            <a:off x="603115" y="564204"/>
            <a:ext cx="6974732" cy="10505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07B6B1-C790-9EE7-1468-249AD3015430}"/>
              </a:ext>
            </a:extLst>
          </p:cNvPr>
          <p:cNvSpPr txBox="1"/>
          <p:nvPr/>
        </p:nvSpPr>
        <p:spPr>
          <a:xfrm>
            <a:off x="724426" y="735554"/>
            <a:ext cx="66778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Next Steps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E5486E-DC23-B322-F23A-22D4D410751A}"/>
              </a:ext>
            </a:extLst>
          </p:cNvPr>
          <p:cNvSpPr txBox="1"/>
          <p:nvPr/>
        </p:nvSpPr>
        <p:spPr>
          <a:xfrm>
            <a:off x="603114" y="1819072"/>
            <a:ext cx="8627971" cy="446705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Finalize tax cap calculation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Review budget projections with departments and administrators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Review reserves/unassigned fund balance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Review BOCES projected contracts for 2025-26 (end of February)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First Draft of 25-26 Budget – March 2025 (Audit Committee)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Second Draft of 25-26 – March 2025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Adoption of 25-26 Budget – April 2025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72543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9A5C8-925C-EB12-10C6-0ED47DD4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0BD7012-55D7-15F1-6CD4-BF6DC6ADC96D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97861CD3-6CEF-8C74-B876-6B5DD17522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A2706C6-01D2-0859-B8DB-C7D10F4BAD56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D0097887-41B3-4CBD-6A00-CA32ABD7610C}"/>
              </a:ext>
            </a:extLst>
          </p:cNvPr>
          <p:cNvSpPr/>
          <p:nvPr/>
        </p:nvSpPr>
        <p:spPr>
          <a:xfrm>
            <a:off x="603115" y="564204"/>
            <a:ext cx="6974732" cy="10505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36450B-AD05-471B-8EB5-4A9123CB4CE9}"/>
              </a:ext>
            </a:extLst>
          </p:cNvPr>
          <p:cNvSpPr txBox="1"/>
          <p:nvPr/>
        </p:nvSpPr>
        <p:spPr>
          <a:xfrm>
            <a:off x="724426" y="735554"/>
            <a:ext cx="66778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Budget Vote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8BDA83-E32B-ACDD-CE42-42033DB62059}"/>
              </a:ext>
            </a:extLst>
          </p:cNvPr>
          <p:cNvSpPr txBox="1"/>
          <p:nvPr/>
        </p:nvSpPr>
        <p:spPr>
          <a:xfrm>
            <a:off x="2443249" y="2102486"/>
            <a:ext cx="7305499" cy="30469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u="sng" dirty="0"/>
              <a:t>Budget Hearing</a:t>
            </a:r>
          </a:p>
          <a:p>
            <a:r>
              <a:rPr lang="en-US" sz="2400" dirty="0"/>
              <a:t>6:00pm May 6, 2025				HS Library</a:t>
            </a:r>
          </a:p>
          <a:p>
            <a:endParaRPr lang="en-US" sz="2400" dirty="0"/>
          </a:p>
          <a:p>
            <a:r>
              <a:rPr lang="en-US" sz="2400" b="1" u="sng" dirty="0"/>
              <a:t>Budget Vote</a:t>
            </a:r>
          </a:p>
          <a:p>
            <a:r>
              <a:rPr lang="en-US" sz="2400" dirty="0"/>
              <a:t>7:00am – 8:00pm May 20, 2025	Community Center</a:t>
            </a:r>
          </a:p>
          <a:p>
            <a:endParaRPr lang="en-US" sz="2400" dirty="0"/>
          </a:p>
          <a:p>
            <a:r>
              <a:rPr lang="en-US" sz="2400" b="1" u="sng" dirty="0"/>
              <a:t>Board of Education Seat</a:t>
            </a:r>
          </a:p>
          <a:p>
            <a:r>
              <a:rPr lang="en-US" sz="2400" dirty="0"/>
              <a:t>One member for the BOE for 5-year term to end in 2030</a:t>
            </a:r>
          </a:p>
        </p:txBody>
      </p:sp>
    </p:spTree>
    <p:extLst>
      <p:ext uri="{BB962C8B-B14F-4D97-AF65-F5344CB8AC3E}">
        <p14:creationId xmlns:p14="http://schemas.microsoft.com/office/powerpoint/2010/main" val="1135990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DD9C7-7B76-223F-ED55-E0589E9EA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E21974-DE00-1676-3629-A1A3F8C1DE36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B266C106-FB4B-96E9-A1AF-6CBBA07A37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55750C-0C64-2C46-C6C3-7B0668497553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5A02D88C-0904-AC38-37EC-D75A514F69C1}"/>
              </a:ext>
            </a:extLst>
          </p:cNvPr>
          <p:cNvSpPr/>
          <p:nvPr/>
        </p:nvSpPr>
        <p:spPr>
          <a:xfrm>
            <a:off x="603115" y="564204"/>
            <a:ext cx="6974732" cy="10505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069C63-FBE1-1C17-233A-C77FD93D0A24}"/>
              </a:ext>
            </a:extLst>
          </p:cNvPr>
          <p:cNvSpPr txBox="1"/>
          <p:nvPr/>
        </p:nvSpPr>
        <p:spPr>
          <a:xfrm>
            <a:off x="724426" y="735554"/>
            <a:ext cx="66778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2559069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CSD PPT" id="{56B963A3-A17A-48B3-986E-1B4F5F5E1C7C}" vid="{D188B0CE-B32B-4FB4-9EF8-BDC471BAEBC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806dc18-dee6-4462-9c08-78aaece305e0" xsi:nil="true"/>
    <lcf76f155ced4ddcb4097134ff3c332f xmlns="4da11c8a-45ac-44de-baa7-4196a3b5e2ef">
      <Terms xmlns="http://schemas.microsoft.com/office/infopath/2007/PartnerControls"/>
    </lcf76f155ced4ddcb4097134ff3c332f>
    <SharedWithUsers xmlns="3806dc18-dee6-4462-9c08-78aaece305e0">
      <UserInfo>
        <DisplayName>Ford, Bryan</DisplayName>
        <AccountId>16</AccountId>
        <AccountType/>
      </UserInfo>
      <UserInfo>
        <DisplayName>Wetzler, Kelly</DisplayName>
        <AccountId>17</AccountId>
        <AccountType/>
      </UserInfo>
      <UserInfo>
        <DisplayName>Jacobs, Jason</DisplayName>
        <AccountId>15</AccountId>
        <AccountType/>
      </UserInfo>
      <UserInfo>
        <DisplayName>Cavanaugh, Shannon</DisplayName>
        <AccountId>18</AccountId>
        <AccountType/>
      </UserInfo>
      <UserInfo>
        <DisplayName>Carey, Brittany</DisplayName>
        <AccountId>47</AccountId>
        <AccountType/>
      </UserInfo>
      <UserInfo>
        <DisplayName>Lawton, Eric</DisplayName>
        <AccountId>23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2A914AE4A1B34D999E1B0BF746C169" ma:contentTypeVersion="11" ma:contentTypeDescription="Create a new document." ma:contentTypeScope="" ma:versionID="b9f37d2e16a4c419e04359a25f64ebed">
  <xsd:schema xmlns:xsd="http://www.w3.org/2001/XMLSchema" xmlns:xs="http://www.w3.org/2001/XMLSchema" xmlns:p="http://schemas.microsoft.com/office/2006/metadata/properties" xmlns:ns2="4da11c8a-45ac-44de-baa7-4196a3b5e2ef" xmlns:ns3="3806dc18-dee6-4462-9c08-78aaece305e0" targetNamespace="http://schemas.microsoft.com/office/2006/metadata/properties" ma:root="true" ma:fieldsID="d3daaaab514d54fb5fdc2ef529587351" ns2:_="" ns3:_="">
    <xsd:import namespace="4da11c8a-45ac-44de-baa7-4196a3b5e2ef"/>
    <xsd:import namespace="3806dc18-dee6-4462-9c08-78aaece305e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a11c8a-45ac-44de-baa7-4196a3b5e2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94bc5677-846a-4961-96dd-fb86ced2e41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06dc18-dee6-4462-9c08-78aaece305e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429427ec-1a1d-4cca-b819-1b2cebb049a9}" ma:internalName="TaxCatchAll" ma:showField="CatchAllData" ma:web="3806dc18-dee6-4462-9c08-78aaece305e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EA0C990-0C21-4174-931C-D45702F8B214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purl.org/dc/terms/"/>
    <ds:schemaRef ds:uri="http://schemas.openxmlformats.org/package/2006/metadata/core-properties"/>
    <ds:schemaRef ds:uri="3806dc18-dee6-4462-9c08-78aaece305e0"/>
    <ds:schemaRef ds:uri="4da11c8a-45ac-44de-baa7-4196a3b5e2ef"/>
  </ds:schemaRefs>
</ds:datastoreItem>
</file>

<file path=customXml/itemProps2.xml><?xml version="1.0" encoding="utf-8"?>
<ds:datastoreItem xmlns:ds="http://schemas.openxmlformats.org/officeDocument/2006/customXml" ds:itemID="{252A9723-E5FA-4AFE-B51C-F12B6EEF358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6806E28-F723-4A96-BC9B-E330733FD9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da11c8a-45ac-44de-baa7-4196a3b5e2ef"/>
    <ds:schemaRef ds:uri="3806dc18-dee6-4462-9c08-78aaece305e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24-25 Budget Presentation #3</Template>
  <TotalTime>7874</TotalTime>
  <Words>481</Words>
  <Application>Microsoft Office PowerPoint</Application>
  <PresentationFormat>Widescreen</PresentationFormat>
  <Paragraphs>135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Aptos</vt:lpstr>
      <vt:lpstr>Arial</vt:lpstr>
      <vt:lpstr>Calibri</vt:lpstr>
      <vt:lpstr>Calibri Light</vt:lpstr>
      <vt:lpstr>Century Gothic</vt:lpstr>
      <vt:lpstr>Wingdings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Carey, Brittany</dc:creator>
  <cp:lastModifiedBy>Carey, Brittany</cp:lastModifiedBy>
  <cp:revision>34</cp:revision>
  <cp:lastPrinted>2025-01-24T18:23:53Z</cp:lastPrinted>
  <dcterms:created xsi:type="dcterms:W3CDTF">2024-03-22T12:18:23Z</dcterms:created>
  <dcterms:modified xsi:type="dcterms:W3CDTF">2025-01-27T18:50:59Z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0x010100922A914AE4A1B34D999E1B0BF746C169</vt:lpwstr>
  </property>
  <property fmtid="{D5CDD505-2E9C-101B-9397-08002B2CF9AE}" pid="3" name="MediaServiceImageTags">
    <vt:lpwstr/>
  </property>
</Properties>
</file>