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34"/>
  </p:notesMasterIdLst>
  <p:handoutMasterIdLst>
    <p:handoutMasterId r:id="rId35"/>
  </p:handoutMasterIdLst>
  <p:sldIdLst>
    <p:sldId id="341" r:id="rId5"/>
    <p:sldId id="372" r:id="rId6"/>
    <p:sldId id="333" r:id="rId7"/>
    <p:sldId id="334" r:id="rId8"/>
    <p:sldId id="335" r:id="rId9"/>
    <p:sldId id="263" r:id="rId10"/>
    <p:sldId id="348" r:id="rId11"/>
    <p:sldId id="349" r:id="rId12"/>
    <p:sldId id="350" r:id="rId13"/>
    <p:sldId id="351" r:id="rId14"/>
    <p:sldId id="370" r:id="rId15"/>
    <p:sldId id="270" r:id="rId16"/>
    <p:sldId id="371" r:id="rId17"/>
    <p:sldId id="289" r:id="rId18"/>
    <p:sldId id="311" r:id="rId19"/>
    <p:sldId id="353" r:id="rId20"/>
    <p:sldId id="368" r:id="rId21"/>
    <p:sldId id="373" r:id="rId22"/>
    <p:sldId id="366" r:id="rId23"/>
    <p:sldId id="323" r:id="rId24"/>
    <p:sldId id="320" r:id="rId25"/>
    <p:sldId id="346" r:id="rId26"/>
    <p:sldId id="362" r:id="rId27"/>
    <p:sldId id="363" r:id="rId28"/>
    <p:sldId id="364" r:id="rId29"/>
    <p:sldId id="365" r:id="rId30"/>
    <p:sldId id="355" r:id="rId31"/>
    <p:sldId id="359" r:id="rId32"/>
    <p:sldId id="328" r:id="rId33"/>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E8A"/>
    <a:srgbClr val="A7D73D"/>
    <a:srgbClr val="73991F"/>
    <a:srgbClr val="93C327"/>
    <a:srgbClr val="ADDA4A"/>
    <a:srgbClr val="84AF23"/>
    <a:srgbClr val="6DD02A"/>
    <a:srgbClr val="65BF27"/>
    <a:srgbClr val="63BB27"/>
    <a:srgbClr val="B2DE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FEA833-C85F-4531-8C7F-908C0C561928}" v="60" dt="2024-01-29T13:51:44.1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76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8E3652-37C4-48B7-9FA4-D0D34F027567}" type="doc">
      <dgm:prSet loTypeId="urn:microsoft.com/office/officeart/2005/8/layout/list1" loCatId="list" qsTypeId="urn:microsoft.com/office/officeart/2005/8/quickstyle/simple1" qsCatId="simple" csTypeId="urn:microsoft.com/office/officeart/2005/8/colors/accent2_1" csCatId="accent2" phldr="1"/>
      <dgm:spPr/>
      <dgm:t>
        <a:bodyPr/>
        <a:lstStyle/>
        <a:p>
          <a:endParaRPr lang="en-US"/>
        </a:p>
      </dgm:t>
    </dgm:pt>
    <dgm:pt modelId="{D3A6DB2E-3ABA-49F4-876E-5089A97F7C68}">
      <dgm:prSet/>
      <dgm:spPr>
        <a:ln>
          <a:solidFill>
            <a:schemeClr val="accent1">
              <a:lumMod val="75000"/>
            </a:schemeClr>
          </a:solidFill>
        </a:ln>
      </dgm:spPr>
      <dgm:t>
        <a:bodyPr/>
        <a:lstStyle/>
        <a:p>
          <a:pPr rtl="0"/>
          <a:r>
            <a:rPr lang="en-US"/>
            <a:t>Students must earn a total of 23 credits:</a:t>
          </a:r>
        </a:p>
      </dgm:t>
    </dgm:pt>
    <dgm:pt modelId="{FBF55289-D5EF-46EC-84F8-B62D3A774A03}" type="parTrans" cxnId="{91B8F7DA-6229-488D-84A6-64B97C83FD87}">
      <dgm:prSet/>
      <dgm:spPr/>
      <dgm:t>
        <a:bodyPr/>
        <a:lstStyle/>
        <a:p>
          <a:endParaRPr lang="en-US"/>
        </a:p>
      </dgm:t>
    </dgm:pt>
    <dgm:pt modelId="{967FF2DA-36D5-4B1D-99D2-5BEC545C2E11}" type="sibTrans" cxnId="{91B8F7DA-6229-488D-84A6-64B97C83FD87}">
      <dgm:prSet/>
      <dgm:spPr/>
      <dgm:t>
        <a:bodyPr/>
        <a:lstStyle/>
        <a:p>
          <a:endParaRPr lang="en-US"/>
        </a:p>
      </dgm:t>
    </dgm:pt>
    <dgm:pt modelId="{BEB55D8E-490B-4878-A9BD-9DA81B5A815F}">
      <dgm:prSet/>
      <dgm:spPr>
        <a:solidFill>
          <a:schemeClr val="bg1">
            <a:lumMod val="75000"/>
            <a:alpha val="90000"/>
          </a:schemeClr>
        </a:solidFill>
        <a:ln>
          <a:solidFill>
            <a:schemeClr val="accent1">
              <a:lumMod val="50000"/>
            </a:schemeClr>
          </a:solidFill>
        </a:ln>
      </dgm:spPr>
      <dgm:t>
        <a:bodyPr/>
        <a:lstStyle/>
        <a:p>
          <a:pPr rtl="0"/>
          <a:r>
            <a:rPr lang="en-US"/>
            <a:t>4 English</a:t>
          </a:r>
        </a:p>
      </dgm:t>
    </dgm:pt>
    <dgm:pt modelId="{DD7C39C2-6777-4706-831A-7AF350743196}" type="parTrans" cxnId="{D6385F6E-D1D0-440F-BD87-184C5779B4BB}">
      <dgm:prSet/>
      <dgm:spPr/>
      <dgm:t>
        <a:bodyPr/>
        <a:lstStyle/>
        <a:p>
          <a:endParaRPr lang="en-US"/>
        </a:p>
      </dgm:t>
    </dgm:pt>
    <dgm:pt modelId="{11C135AC-731C-4651-9138-6F3E13F8A96C}" type="sibTrans" cxnId="{D6385F6E-D1D0-440F-BD87-184C5779B4BB}">
      <dgm:prSet/>
      <dgm:spPr/>
      <dgm:t>
        <a:bodyPr/>
        <a:lstStyle/>
        <a:p>
          <a:endParaRPr lang="en-US"/>
        </a:p>
      </dgm:t>
    </dgm:pt>
    <dgm:pt modelId="{569C52DE-7794-44D3-B241-AD56F2DF5836}">
      <dgm:prSet/>
      <dgm:spPr>
        <a:solidFill>
          <a:schemeClr val="bg1">
            <a:lumMod val="75000"/>
            <a:alpha val="90000"/>
          </a:schemeClr>
        </a:solidFill>
        <a:ln>
          <a:solidFill>
            <a:schemeClr val="accent1">
              <a:lumMod val="50000"/>
            </a:schemeClr>
          </a:solidFill>
        </a:ln>
      </dgm:spPr>
      <dgm:t>
        <a:bodyPr/>
        <a:lstStyle/>
        <a:p>
          <a:pPr rtl="0"/>
          <a:r>
            <a:rPr lang="en-US"/>
            <a:t>4 Mathematics</a:t>
          </a:r>
        </a:p>
      </dgm:t>
    </dgm:pt>
    <dgm:pt modelId="{29AE0693-5782-4EE0-B9AA-04936DB23652}" type="parTrans" cxnId="{1623D09E-115C-448F-9746-EE080F14166E}">
      <dgm:prSet/>
      <dgm:spPr/>
      <dgm:t>
        <a:bodyPr/>
        <a:lstStyle/>
        <a:p>
          <a:endParaRPr lang="en-US"/>
        </a:p>
      </dgm:t>
    </dgm:pt>
    <dgm:pt modelId="{94E17D4B-1902-412E-9ABE-71DDEE70461A}" type="sibTrans" cxnId="{1623D09E-115C-448F-9746-EE080F14166E}">
      <dgm:prSet/>
      <dgm:spPr/>
      <dgm:t>
        <a:bodyPr/>
        <a:lstStyle/>
        <a:p>
          <a:endParaRPr lang="en-US"/>
        </a:p>
      </dgm:t>
    </dgm:pt>
    <dgm:pt modelId="{13E0FE52-272C-400E-9F9C-97AC2BC08EED}">
      <dgm:prSet/>
      <dgm:spPr>
        <a:solidFill>
          <a:schemeClr val="bg1">
            <a:lumMod val="75000"/>
            <a:alpha val="90000"/>
          </a:schemeClr>
        </a:solidFill>
        <a:ln>
          <a:solidFill>
            <a:schemeClr val="accent1">
              <a:lumMod val="50000"/>
            </a:schemeClr>
          </a:solidFill>
        </a:ln>
      </dgm:spPr>
      <dgm:t>
        <a:bodyPr/>
        <a:lstStyle/>
        <a:p>
          <a:pPr rtl="0"/>
          <a:r>
            <a:rPr lang="en-US"/>
            <a:t>4 Science</a:t>
          </a:r>
        </a:p>
      </dgm:t>
    </dgm:pt>
    <dgm:pt modelId="{464DFC89-8C83-44A2-9431-0BC8E6CE56CC}" type="parTrans" cxnId="{C383A823-E888-4353-B736-4E27D1ABC550}">
      <dgm:prSet/>
      <dgm:spPr/>
      <dgm:t>
        <a:bodyPr/>
        <a:lstStyle/>
        <a:p>
          <a:endParaRPr lang="en-US"/>
        </a:p>
      </dgm:t>
    </dgm:pt>
    <dgm:pt modelId="{2D0BDD88-0CB1-4981-87E4-D7DFAF390F91}" type="sibTrans" cxnId="{C383A823-E888-4353-B736-4E27D1ABC550}">
      <dgm:prSet/>
      <dgm:spPr/>
      <dgm:t>
        <a:bodyPr/>
        <a:lstStyle/>
        <a:p>
          <a:endParaRPr lang="en-US"/>
        </a:p>
      </dgm:t>
    </dgm:pt>
    <dgm:pt modelId="{D8455F43-E284-484F-A9E4-660165D85A41}">
      <dgm:prSet/>
      <dgm:spPr>
        <a:solidFill>
          <a:schemeClr val="bg1">
            <a:lumMod val="75000"/>
            <a:alpha val="90000"/>
          </a:schemeClr>
        </a:solidFill>
        <a:ln>
          <a:solidFill>
            <a:schemeClr val="accent1">
              <a:lumMod val="50000"/>
            </a:schemeClr>
          </a:solidFill>
        </a:ln>
      </dgm:spPr>
      <dgm:t>
        <a:bodyPr/>
        <a:lstStyle/>
        <a:p>
          <a:pPr rtl="0"/>
          <a:r>
            <a:rPr lang="en-US"/>
            <a:t>3 Social Studies</a:t>
          </a:r>
        </a:p>
      </dgm:t>
    </dgm:pt>
    <dgm:pt modelId="{2849A67A-22ED-4B42-9245-DCB0AAF20519}" type="parTrans" cxnId="{B34A7FE1-7BFD-45DF-BF8A-D1710FB06E34}">
      <dgm:prSet/>
      <dgm:spPr/>
      <dgm:t>
        <a:bodyPr/>
        <a:lstStyle/>
        <a:p>
          <a:endParaRPr lang="en-US"/>
        </a:p>
      </dgm:t>
    </dgm:pt>
    <dgm:pt modelId="{0C8A070C-5DD2-4F68-BFEE-8454E8853DA4}" type="sibTrans" cxnId="{B34A7FE1-7BFD-45DF-BF8A-D1710FB06E34}">
      <dgm:prSet/>
      <dgm:spPr/>
      <dgm:t>
        <a:bodyPr/>
        <a:lstStyle/>
        <a:p>
          <a:endParaRPr lang="en-US"/>
        </a:p>
      </dgm:t>
    </dgm:pt>
    <dgm:pt modelId="{61C598DB-5AD5-485B-B493-ED07B122A4C2}">
      <dgm:prSet/>
      <dgm:spPr>
        <a:solidFill>
          <a:schemeClr val="bg1">
            <a:lumMod val="75000"/>
            <a:alpha val="90000"/>
          </a:schemeClr>
        </a:solidFill>
        <a:ln>
          <a:solidFill>
            <a:schemeClr val="accent1">
              <a:lumMod val="50000"/>
            </a:schemeClr>
          </a:solidFill>
        </a:ln>
      </dgm:spPr>
      <dgm:t>
        <a:bodyPr/>
        <a:lstStyle/>
        <a:p>
          <a:pPr rtl="0"/>
          <a:r>
            <a:rPr lang="en-US"/>
            <a:t>1 Health/Physical Education</a:t>
          </a:r>
        </a:p>
      </dgm:t>
    </dgm:pt>
    <dgm:pt modelId="{0793D7ED-6563-43E2-944F-A62530187B8B}" type="parTrans" cxnId="{BD8C3A22-712C-48C4-B4B8-C60B93AEA0F1}">
      <dgm:prSet/>
      <dgm:spPr/>
      <dgm:t>
        <a:bodyPr/>
        <a:lstStyle/>
        <a:p>
          <a:endParaRPr lang="en-US"/>
        </a:p>
      </dgm:t>
    </dgm:pt>
    <dgm:pt modelId="{0587C936-6E4F-48BE-BB4A-64942E5F0112}" type="sibTrans" cxnId="{BD8C3A22-712C-48C4-B4B8-C60B93AEA0F1}">
      <dgm:prSet/>
      <dgm:spPr/>
      <dgm:t>
        <a:bodyPr/>
        <a:lstStyle/>
        <a:p>
          <a:endParaRPr lang="en-US"/>
        </a:p>
      </dgm:t>
    </dgm:pt>
    <dgm:pt modelId="{8C8D745F-08CE-4C2B-87CC-8285027288C0}">
      <dgm:prSet/>
      <dgm:spPr>
        <a:solidFill>
          <a:schemeClr val="bg1">
            <a:lumMod val="75000"/>
            <a:alpha val="90000"/>
          </a:schemeClr>
        </a:solidFill>
        <a:ln>
          <a:solidFill>
            <a:schemeClr val="accent1">
              <a:lumMod val="50000"/>
            </a:schemeClr>
          </a:solidFill>
        </a:ln>
      </dgm:spPr>
      <dgm:t>
        <a:bodyPr/>
        <a:lstStyle/>
        <a:p>
          <a:pPr rtl="0"/>
          <a:r>
            <a:rPr lang="en-US"/>
            <a:t>3 CTAE and/or World Language and/or Fine Arts</a:t>
          </a:r>
        </a:p>
      </dgm:t>
    </dgm:pt>
    <dgm:pt modelId="{E0C4216C-EF68-466D-98DE-F8BDD006040C}" type="parTrans" cxnId="{BFDAB827-7EDB-4CDA-AE21-065F64CEBD85}">
      <dgm:prSet/>
      <dgm:spPr/>
      <dgm:t>
        <a:bodyPr/>
        <a:lstStyle/>
        <a:p>
          <a:endParaRPr lang="en-US"/>
        </a:p>
      </dgm:t>
    </dgm:pt>
    <dgm:pt modelId="{5F66E5F4-F3DB-4D2D-BD8E-2C3F23360885}" type="sibTrans" cxnId="{BFDAB827-7EDB-4CDA-AE21-065F64CEBD85}">
      <dgm:prSet/>
      <dgm:spPr/>
      <dgm:t>
        <a:bodyPr/>
        <a:lstStyle/>
        <a:p>
          <a:endParaRPr lang="en-US"/>
        </a:p>
      </dgm:t>
    </dgm:pt>
    <dgm:pt modelId="{EC4EC576-3CBE-4FF6-AF6F-E6B92AA0C76D}">
      <dgm:prSet/>
      <dgm:spPr>
        <a:solidFill>
          <a:schemeClr val="bg1">
            <a:lumMod val="75000"/>
            <a:alpha val="90000"/>
          </a:schemeClr>
        </a:solidFill>
        <a:ln>
          <a:solidFill>
            <a:schemeClr val="accent1">
              <a:lumMod val="50000"/>
            </a:schemeClr>
          </a:solidFill>
        </a:ln>
      </dgm:spPr>
      <dgm:t>
        <a:bodyPr/>
        <a:lstStyle/>
        <a:p>
          <a:pPr rtl="0"/>
          <a:r>
            <a:rPr lang="en-US"/>
            <a:t>4 additional elective units</a:t>
          </a:r>
        </a:p>
      </dgm:t>
    </dgm:pt>
    <dgm:pt modelId="{078689B5-008D-4D91-A925-F301AD2E769E}" type="parTrans" cxnId="{8FBC5694-B355-4BCC-83AB-DF6C5B49129B}">
      <dgm:prSet/>
      <dgm:spPr/>
      <dgm:t>
        <a:bodyPr/>
        <a:lstStyle/>
        <a:p>
          <a:endParaRPr lang="en-US"/>
        </a:p>
      </dgm:t>
    </dgm:pt>
    <dgm:pt modelId="{1204D33C-6558-4146-A9C5-76C1E66E6008}" type="sibTrans" cxnId="{8FBC5694-B355-4BCC-83AB-DF6C5B49129B}">
      <dgm:prSet/>
      <dgm:spPr/>
      <dgm:t>
        <a:bodyPr/>
        <a:lstStyle/>
        <a:p>
          <a:endParaRPr lang="en-US"/>
        </a:p>
      </dgm:t>
    </dgm:pt>
    <dgm:pt modelId="{CE3B1E47-F251-43CE-9904-642D47D0249A}" type="pres">
      <dgm:prSet presAssocID="{DB8E3652-37C4-48B7-9FA4-D0D34F027567}" presName="linear" presStyleCnt="0">
        <dgm:presLayoutVars>
          <dgm:dir/>
          <dgm:animLvl val="lvl"/>
          <dgm:resizeHandles val="exact"/>
        </dgm:presLayoutVars>
      </dgm:prSet>
      <dgm:spPr/>
    </dgm:pt>
    <dgm:pt modelId="{E67CC337-FE43-4EA1-BED8-1DB4117EC328}" type="pres">
      <dgm:prSet presAssocID="{D3A6DB2E-3ABA-49F4-876E-5089A97F7C68}" presName="parentLin" presStyleCnt="0"/>
      <dgm:spPr/>
    </dgm:pt>
    <dgm:pt modelId="{72023958-DA96-4AC3-8D52-B6144E35807A}" type="pres">
      <dgm:prSet presAssocID="{D3A6DB2E-3ABA-49F4-876E-5089A97F7C68}" presName="parentLeftMargin" presStyleLbl="node1" presStyleIdx="0" presStyleCnt="1"/>
      <dgm:spPr/>
    </dgm:pt>
    <dgm:pt modelId="{71977B7B-2E2D-47F5-A6A1-623765609EB6}" type="pres">
      <dgm:prSet presAssocID="{D3A6DB2E-3ABA-49F4-876E-5089A97F7C68}" presName="parentText" presStyleLbl="node1" presStyleIdx="0" presStyleCnt="1" custScaleX="113228" custLinFactX="1161" custLinFactNeighborX="100000" custLinFactNeighborY="-29522">
        <dgm:presLayoutVars>
          <dgm:chMax val="0"/>
          <dgm:bulletEnabled val="1"/>
        </dgm:presLayoutVars>
      </dgm:prSet>
      <dgm:spPr/>
    </dgm:pt>
    <dgm:pt modelId="{31D011B5-23EA-4EAD-915B-816E4DAFD0A9}" type="pres">
      <dgm:prSet presAssocID="{D3A6DB2E-3ABA-49F4-876E-5089A97F7C68}" presName="negativeSpace" presStyleCnt="0"/>
      <dgm:spPr/>
    </dgm:pt>
    <dgm:pt modelId="{385F2501-D857-4EDE-AEA9-118177645C01}" type="pres">
      <dgm:prSet presAssocID="{D3A6DB2E-3ABA-49F4-876E-5089A97F7C68}" presName="childText" presStyleLbl="conFgAcc1" presStyleIdx="0" presStyleCnt="1" custLinFactNeighborX="330" custLinFactNeighborY="-39334">
        <dgm:presLayoutVars>
          <dgm:bulletEnabled val="1"/>
        </dgm:presLayoutVars>
      </dgm:prSet>
      <dgm:spPr/>
    </dgm:pt>
  </dgm:ptLst>
  <dgm:cxnLst>
    <dgm:cxn modelId="{B43FAF0B-C7B3-4BDD-AF2C-694CEC5ABF1F}" type="presOf" srcId="{BEB55D8E-490B-4878-A9BD-9DA81B5A815F}" destId="{385F2501-D857-4EDE-AEA9-118177645C01}" srcOrd="0" destOrd="0" presId="urn:microsoft.com/office/officeart/2005/8/layout/list1"/>
    <dgm:cxn modelId="{BD8C3A22-712C-48C4-B4B8-C60B93AEA0F1}" srcId="{D3A6DB2E-3ABA-49F4-876E-5089A97F7C68}" destId="{61C598DB-5AD5-485B-B493-ED07B122A4C2}" srcOrd="4" destOrd="0" parTransId="{0793D7ED-6563-43E2-944F-A62530187B8B}" sibTransId="{0587C936-6E4F-48BE-BB4A-64942E5F0112}"/>
    <dgm:cxn modelId="{C383A823-E888-4353-B736-4E27D1ABC550}" srcId="{D3A6DB2E-3ABA-49F4-876E-5089A97F7C68}" destId="{13E0FE52-272C-400E-9F9C-97AC2BC08EED}" srcOrd="2" destOrd="0" parTransId="{464DFC89-8C83-44A2-9431-0BC8E6CE56CC}" sibTransId="{2D0BDD88-0CB1-4981-87E4-D7DFAF390F91}"/>
    <dgm:cxn modelId="{BFDAB827-7EDB-4CDA-AE21-065F64CEBD85}" srcId="{D3A6DB2E-3ABA-49F4-876E-5089A97F7C68}" destId="{8C8D745F-08CE-4C2B-87CC-8285027288C0}" srcOrd="5" destOrd="0" parTransId="{E0C4216C-EF68-466D-98DE-F8BDD006040C}" sibTransId="{5F66E5F4-F3DB-4D2D-BD8E-2C3F23360885}"/>
    <dgm:cxn modelId="{0CF09A34-9E92-4558-8519-13D55428E74D}" type="presOf" srcId="{DB8E3652-37C4-48B7-9FA4-D0D34F027567}" destId="{CE3B1E47-F251-43CE-9904-642D47D0249A}" srcOrd="0" destOrd="0" presId="urn:microsoft.com/office/officeart/2005/8/layout/list1"/>
    <dgm:cxn modelId="{457FB53F-025E-4573-A06F-84749E7C494D}" type="presOf" srcId="{D8455F43-E284-484F-A9E4-660165D85A41}" destId="{385F2501-D857-4EDE-AEA9-118177645C01}" srcOrd="0" destOrd="3" presId="urn:microsoft.com/office/officeart/2005/8/layout/list1"/>
    <dgm:cxn modelId="{84B0F141-57D1-48F4-824C-1742585885F2}" type="presOf" srcId="{569C52DE-7794-44D3-B241-AD56F2DF5836}" destId="{385F2501-D857-4EDE-AEA9-118177645C01}" srcOrd="0" destOrd="1" presId="urn:microsoft.com/office/officeart/2005/8/layout/list1"/>
    <dgm:cxn modelId="{D6385F6E-D1D0-440F-BD87-184C5779B4BB}" srcId="{D3A6DB2E-3ABA-49F4-876E-5089A97F7C68}" destId="{BEB55D8E-490B-4878-A9BD-9DA81B5A815F}" srcOrd="0" destOrd="0" parTransId="{DD7C39C2-6777-4706-831A-7AF350743196}" sibTransId="{11C135AC-731C-4651-9138-6F3E13F8A96C}"/>
    <dgm:cxn modelId="{AEB9237A-3A76-4B0D-8212-F2C869679EFE}" type="presOf" srcId="{D3A6DB2E-3ABA-49F4-876E-5089A97F7C68}" destId="{71977B7B-2E2D-47F5-A6A1-623765609EB6}" srcOrd="1" destOrd="0" presId="urn:microsoft.com/office/officeart/2005/8/layout/list1"/>
    <dgm:cxn modelId="{8FBC5694-B355-4BCC-83AB-DF6C5B49129B}" srcId="{D3A6DB2E-3ABA-49F4-876E-5089A97F7C68}" destId="{EC4EC576-3CBE-4FF6-AF6F-E6B92AA0C76D}" srcOrd="6" destOrd="0" parTransId="{078689B5-008D-4D91-A925-F301AD2E769E}" sibTransId="{1204D33C-6558-4146-A9C5-76C1E66E6008}"/>
    <dgm:cxn modelId="{1F11AC9A-14FE-4902-A1EA-5D6C07E92852}" type="presOf" srcId="{61C598DB-5AD5-485B-B493-ED07B122A4C2}" destId="{385F2501-D857-4EDE-AEA9-118177645C01}" srcOrd="0" destOrd="4" presId="urn:microsoft.com/office/officeart/2005/8/layout/list1"/>
    <dgm:cxn modelId="{1623D09E-115C-448F-9746-EE080F14166E}" srcId="{D3A6DB2E-3ABA-49F4-876E-5089A97F7C68}" destId="{569C52DE-7794-44D3-B241-AD56F2DF5836}" srcOrd="1" destOrd="0" parTransId="{29AE0693-5782-4EE0-B9AA-04936DB23652}" sibTransId="{94E17D4B-1902-412E-9ABE-71DDEE70461A}"/>
    <dgm:cxn modelId="{63C4F7A0-0933-45C9-88E5-70804DA0D5E3}" type="presOf" srcId="{13E0FE52-272C-400E-9F9C-97AC2BC08EED}" destId="{385F2501-D857-4EDE-AEA9-118177645C01}" srcOrd="0" destOrd="2" presId="urn:microsoft.com/office/officeart/2005/8/layout/list1"/>
    <dgm:cxn modelId="{63E974AF-56AA-447C-B69E-B7A1516C9FF9}" type="presOf" srcId="{D3A6DB2E-3ABA-49F4-876E-5089A97F7C68}" destId="{72023958-DA96-4AC3-8D52-B6144E35807A}" srcOrd="0" destOrd="0" presId="urn:microsoft.com/office/officeart/2005/8/layout/list1"/>
    <dgm:cxn modelId="{F3C3E7B4-339F-4CC8-B1D1-838DDF73EE34}" type="presOf" srcId="{EC4EC576-3CBE-4FF6-AF6F-E6B92AA0C76D}" destId="{385F2501-D857-4EDE-AEA9-118177645C01}" srcOrd="0" destOrd="6" presId="urn:microsoft.com/office/officeart/2005/8/layout/list1"/>
    <dgm:cxn modelId="{81CE8EC3-BEBB-4CE9-9B10-890FA0A289AE}" type="presOf" srcId="{8C8D745F-08CE-4C2B-87CC-8285027288C0}" destId="{385F2501-D857-4EDE-AEA9-118177645C01}" srcOrd="0" destOrd="5" presId="urn:microsoft.com/office/officeart/2005/8/layout/list1"/>
    <dgm:cxn modelId="{91B8F7DA-6229-488D-84A6-64B97C83FD87}" srcId="{DB8E3652-37C4-48B7-9FA4-D0D34F027567}" destId="{D3A6DB2E-3ABA-49F4-876E-5089A97F7C68}" srcOrd="0" destOrd="0" parTransId="{FBF55289-D5EF-46EC-84F8-B62D3A774A03}" sibTransId="{967FF2DA-36D5-4B1D-99D2-5BEC545C2E11}"/>
    <dgm:cxn modelId="{B34A7FE1-7BFD-45DF-BF8A-D1710FB06E34}" srcId="{D3A6DB2E-3ABA-49F4-876E-5089A97F7C68}" destId="{D8455F43-E284-484F-A9E4-660165D85A41}" srcOrd="3" destOrd="0" parTransId="{2849A67A-22ED-4B42-9245-DCB0AAF20519}" sibTransId="{0C8A070C-5DD2-4F68-BFEE-8454E8853DA4}"/>
    <dgm:cxn modelId="{79F4AAA7-9D83-48E3-9F99-4922E9FD82D7}" type="presParOf" srcId="{CE3B1E47-F251-43CE-9904-642D47D0249A}" destId="{E67CC337-FE43-4EA1-BED8-1DB4117EC328}" srcOrd="0" destOrd="0" presId="urn:microsoft.com/office/officeart/2005/8/layout/list1"/>
    <dgm:cxn modelId="{27247E72-79E7-40A9-9B7B-13DD4719B738}" type="presParOf" srcId="{E67CC337-FE43-4EA1-BED8-1DB4117EC328}" destId="{72023958-DA96-4AC3-8D52-B6144E35807A}" srcOrd="0" destOrd="0" presId="urn:microsoft.com/office/officeart/2005/8/layout/list1"/>
    <dgm:cxn modelId="{E157A6E8-8673-4DD8-8BEA-3D58415350AC}" type="presParOf" srcId="{E67CC337-FE43-4EA1-BED8-1DB4117EC328}" destId="{71977B7B-2E2D-47F5-A6A1-623765609EB6}" srcOrd="1" destOrd="0" presId="urn:microsoft.com/office/officeart/2005/8/layout/list1"/>
    <dgm:cxn modelId="{7133DB3C-D450-447C-8A91-BE8ED0651C26}" type="presParOf" srcId="{CE3B1E47-F251-43CE-9904-642D47D0249A}" destId="{31D011B5-23EA-4EAD-915B-816E4DAFD0A9}" srcOrd="1" destOrd="0" presId="urn:microsoft.com/office/officeart/2005/8/layout/list1"/>
    <dgm:cxn modelId="{E9BC83A0-BDF2-4A63-A7BB-7331C0BDA8EF}" type="presParOf" srcId="{CE3B1E47-F251-43CE-9904-642D47D0249A}" destId="{385F2501-D857-4EDE-AEA9-118177645C01}"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B3B7E7-ADB0-4C4F-9EB3-5852962245AC}" type="doc">
      <dgm:prSet loTypeId="urn:microsoft.com/office/officeart/2008/layout/PictureStrips" loCatId="list" qsTypeId="urn:microsoft.com/office/officeart/2005/8/quickstyle/3d1" qsCatId="3D" csTypeId="urn:microsoft.com/office/officeart/2005/8/colors/accent4_1" csCatId="accent4" phldr="1"/>
      <dgm:spPr/>
      <dgm:t>
        <a:bodyPr/>
        <a:lstStyle/>
        <a:p>
          <a:endParaRPr lang="en-US"/>
        </a:p>
      </dgm:t>
    </dgm:pt>
    <dgm:pt modelId="{CCC3B8A0-8FEB-42D4-8C76-24223C86FF5A}">
      <dgm:prSet custT="1"/>
      <dgm:spPr>
        <a:solidFill>
          <a:schemeClr val="bg1">
            <a:lumMod val="95000"/>
          </a:schemeClr>
        </a:solidFill>
      </dgm:spPr>
      <dgm:t>
        <a:bodyPr/>
        <a:lstStyle/>
        <a:p>
          <a:pPr rtl="0"/>
          <a:r>
            <a:rPr lang="en-US" sz="2500"/>
            <a:t>Students earn credit for a course by earning a passing grade (70 or higher) in the course.</a:t>
          </a:r>
        </a:p>
      </dgm:t>
    </dgm:pt>
    <dgm:pt modelId="{B9B72D47-A6EE-4AA0-B5E9-941C20964C72}" type="parTrans" cxnId="{8A898489-C0A4-4985-8DC0-558499B0399E}">
      <dgm:prSet/>
      <dgm:spPr/>
      <dgm:t>
        <a:bodyPr/>
        <a:lstStyle/>
        <a:p>
          <a:endParaRPr lang="en-US"/>
        </a:p>
      </dgm:t>
    </dgm:pt>
    <dgm:pt modelId="{76B9675C-2143-42CD-B83F-D31B476DB651}" type="sibTrans" cxnId="{8A898489-C0A4-4985-8DC0-558499B0399E}">
      <dgm:prSet/>
      <dgm:spPr/>
      <dgm:t>
        <a:bodyPr/>
        <a:lstStyle/>
        <a:p>
          <a:endParaRPr lang="en-US"/>
        </a:p>
      </dgm:t>
    </dgm:pt>
    <dgm:pt modelId="{99560182-6A78-4143-9D96-1B84C465DF8E}">
      <dgm:prSet custT="1"/>
      <dgm:spPr>
        <a:solidFill>
          <a:schemeClr val="bg1">
            <a:lumMod val="95000"/>
          </a:schemeClr>
        </a:solidFill>
      </dgm:spPr>
      <dgm:t>
        <a:bodyPr/>
        <a:lstStyle/>
        <a:p>
          <a:pPr rtl="0">
            <a:lnSpc>
              <a:spcPct val="100000"/>
            </a:lnSpc>
            <a:spcAft>
              <a:spcPts val="0"/>
            </a:spcAft>
          </a:pPr>
          <a:r>
            <a:rPr lang="en-US" sz="2500" b="1" u="sng"/>
            <a:t>Grading Scale:</a:t>
          </a:r>
        </a:p>
      </dgm:t>
    </dgm:pt>
    <dgm:pt modelId="{AF081DCB-BAFB-42D4-9144-1D8F398193DE}" type="parTrans" cxnId="{581F04AE-B6C7-41A4-A636-A57786A329DE}">
      <dgm:prSet/>
      <dgm:spPr/>
      <dgm:t>
        <a:bodyPr/>
        <a:lstStyle/>
        <a:p>
          <a:endParaRPr lang="en-US"/>
        </a:p>
      </dgm:t>
    </dgm:pt>
    <dgm:pt modelId="{D36B0565-B7B2-475B-B7AD-4FF1BD1154F5}" type="sibTrans" cxnId="{581F04AE-B6C7-41A4-A636-A57786A329DE}">
      <dgm:prSet/>
      <dgm:spPr/>
      <dgm:t>
        <a:bodyPr/>
        <a:lstStyle/>
        <a:p>
          <a:endParaRPr lang="en-US"/>
        </a:p>
      </dgm:t>
    </dgm:pt>
    <dgm:pt modelId="{9D2D32F6-B6DD-4142-9FAC-5DCBE23928B7}">
      <dgm:prSet custT="1"/>
      <dgm:spPr>
        <a:solidFill>
          <a:schemeClr val="bg1">
            <a:lumMod val="95000"/>
          </a:schemeClr>
        </a:solidFill>
      </dgm:spPr>
      <dgm:t>
        <a:bodyPr/>
        <a:lstStyle/>
        <a:p>
          <a:pPr rtl="0">
            <a:lnSpc>
              <a:spcPct val="100000"/>
            </a:lnSpc>
            <a:spcAft>
              <a:spcPts val="200"/>
            </a:spcAft>
          </a:pPr>
          <a:r>
            <a:rPr lang="en-US" sz="1600"/>
            <a:t>A 	=	90 or higher</a:t>
          </a:r>
        </a:p>
      </dgm:t>
    </dgm:pt>
    <dgm:pt modelId="{F6415A0D-3561-4316-AF26-1C93CD635629}" type="parTrans" cxnId="{5C03F2CC-F4B6-44EE-AD4D-23B9CCB2178D}">
      <dgm:prSet/>
      <dgm:spPr/>
      <dgm:t>
        <a:bodyPr/>
        <a:lstStyle/>
        <a:p>
          <a:endParaRPr lang="en-US"/>
        </a:p>
      </dgm:t>
    </dgm:pt>
    <dgm:pt modelId="{79077450-3232-40AD-BB5D-6ACB69B29E44}" type="sibTrans" cxnId="{5C03F2CC-F4B6-44EE-AD4D-23B9CCB2178D}">
      <dgm:prSet/>
      <dgm:spPr/>
      <dgm:t>
        <a:bodyPr/>
        <a:lstStyle/>
        <a:p>
          <a:endParaRPr lang="en-US"/>
        </a:p>
      </dgm:t>
    </dgm:pt>
    <dgm:pt modelId="{B6F247AC-DDF0-486D-AEB2-35208980F4B4}">
      <dgm:prSet custT="1"/>
      <dgm:spPr>
        <a:solidFill>
          <a:schemeClr val="bg1">
            <a:lumMod val="95000"/>
          </a:schemeClr>
        </a:solidFill>
      </dgm:spPr>
      <dgm:t>
        <a:bodyPr/>
        <a:lstStyle/>
        <a:p>
          <a:pPr rtl="0">
            <a:lnSpc>
              <a:spcPct val="100000"/>
            </a:lnSpc>
            <a:spcAft>
              <a:spcPts val="0"/>
            </a:spcAft>
          </a:pPr>
          <a:r>
            <a:rPr lang="en-US" sz="2500" b="1" u="sng"/>
            <a:t>Grade Level Placement:</a:t>
          </a:r>
        </a:p>
      </dgm:t>
    </dgm:pt>
    <dgm:pt modelId="{2D6A5D78-6951-4775-B20D-75EFABC2A3AE}" type="parTrans" cxnId="{8C95A6B6-FF05-48CF-A198-BAF894B9FA3F}">
      <dgm:prSet/>
      <dgm:spPr/>
      <dgm:t>
        <a:bodyPr/>
        <a:lstStyle/>
        <a:p>
          <a:endParaRPr lang="en-US"/>
        </a:p>
      </dgm:t>
    </dgm:pt>
    <dgm:pt modelId="{6339693F-BD0E-4D02-BD27-AB3185C29076}" type="sibTrans" cxnId="{8C95A6B6-FF05-48CF-A198-BAF894B9FA3F}">
      <dgm:prSet/>
      <dgm:spPr/>
      <dgm:t>
        <a:bodyPr/>
        <a:lstStyle/>
        <a:p>
          <a:endParaRPr lang="en-US"/>
        </a:p>
      </dgm:t>
    </dgm:pt>
    <dgm:pt modelId="{0061E7D5-FAFB-4EC8-9D39-49B1049A37ED}">
      <dgm:prSet/>
      <dgm:spPr>
        <a:solidFill>
          <a:schemeClr val="bg1">
            <a:lumMod val="95000"/>
          </a:schemeClr>
        </a:solidFill>
      </dgm:spPr>
      <dgm:t>
        <a:bodyPr/>
        <a:lstStyle/>
        <a:p>
          <a:pPr rtl="0">
            <a:lnSpc>
              <a:spcPct val="100000"/>
            </a:lnSpc>
            <a:spcAft>
              <a:spcPts val="200"/>
            </a:spcAft>
          </a:pPr>
          <a:r>
            <a:rPr lang="en-US" sz="1600"/>
            <a:t>Freshmen	= 	Less than 5 credits</a:t>
          </a:r>
        </a:p>
      </dgm:t>
    </dgm:pt>
    <dgm:pt modelId="{BE6525F3-0707-49EF-8F0E-B0431F11CDCE}" type="parTrans" cxnId="{A8EE8BFE-FA18-427F-83AC-AD5DFB3AACC8}">
      <dgm:prSet/>
      <dgm:spPr/>
      <dgm:t>
        <a:bodyPr/>
        <a:lstStyle/>
        <a:p>
          <a:endParaRPr lang="en-US"/>
        </a:p>
      </dgm:t>
    </dgm:pt>
    <dgm:pt modelId="{7A1EF18F-EB72-47E8-850B-2184A0F107CE}" type="sibTrans" cxnId="{A8EE8BFE-FA18-427F-83AC-AD5DFB3AACC8}">
      <dgm:prSet/>
      <dgm:spPr/>
      <dgm:t>
        <a:bodyPr/>
        <a:lstStyle/>
        <a:p>
          <a:endParaRPr lang="en-US"/>
        </a:p>
      </dgm:t>
    </dgm:pt>
    <dgm:pt modelId="{51CA1818-55F2-45F2-A55E-ACC8F37F9BD2}">
      <dgm:prSet/>
      <dgm:spPr>
        <a:solidFill>
          <a:schemeClr val="bg1">
            <a:lumMod val="95000"/>
          </a:schemeClr>
        </a:solidFill>
      </dgm:spPr>
      <dgm:t>
        <a:bodyPr/>
        <a:lstStyle/>
        <a:p>
          <a:pPr rtl="0">
            <a:lnSpc>
              <a:spcPct val="100000"/>
            </a:lnSpc>
            <a:spcAft>
              <a:spcPts val="200"/>
            </a:spcAft>
          </a:pPr>
          <a:r>
            <a:rPr lang="en-US" sz="1600"/>
            <a:t>Sophomore	=	5 – 10.5 credits</a:t>
          </a:r>
        </a:p>
      </dgm:t>
    </dgm:pt>
    <dgm:pt modelId="{63A70E3A-88CD-4D07-A9D7-43049520DEFB}" type="parTrans" cxnId="{A917D92B-A3C8-416D-8FAC-765DB8E3E7AA}">
      <dgm:prSet/>
      <dgm:spPr/>
      <dgm:t>
        <a:bodyPr/>
        <a:lstStyle/>
        <a:p>
          <a:endParaRPr lang="en-US"/>
        </a:p>
      </dgm:t>
    </dgm:pt>
    <dgm:pt modelId="{7B130D48-9FDD-4C24-89E7-4EF9AD82CB31}" type="sibTrans" cxnId="{A917D92B-A3C8-416D-8FAC-765DB8E3E7AA}">
      <dgm:prSet/>
      <dgm:spPr/>
      <dgm:t>
        <a:bodyPr/>
        <a:lstStyle/>
        <a:p>
          <a:endParaRPr lang="en-US"/>
        </a:p>
      </dgm:t>
    </dgm:pt>
    <dgm:pt modelId="{5550DF5E-F95D-46C9-9C02-6137B26CB805}">
      <dgm:prSet/>
      <dgm:spPr>
        <a:solidFill>
          <a:schemeClr val="bg1">
            <a:lumMod val="95000"/>
          </a:schemeClr>
        </a:solidFill>
      </dgm:spPr>
      <dgm:t>
        <a:bodyPr/>
        <a:lstStyle/>
        <a:p>
          <a:pPr rtl="0">
            <a:lnSpc>
              <a:spcPct val="100000"/>
            </a:lnSpc>
            <a:spcAft>
              <a:spcPts val="200"/>
            </a:spcAft>
          </a:pPr>
          <a:r>
            <a:rPr lang="en-US" sz="1600"/>
            <a:t>Junior	=	11 – 16.5 credits</a:t>
          </a:r>
        </a:p>
      </dgm:t>
    </dgm:pt>
    <dgm:pt modelId="{CB872F31-A0FC-4469-9DC5-67C24AEDD901}" type="parTrans" cxnId="{AD9F789A-CA08-4A0D-AA14-BEF5BB2EB9C7}">
      <dgm:prSet/>
      <dgm:spPr/>
      <dgm:t>
        <a:bodyPr/>
        <a:lstStyle/>
        <a:p>
          <a:endParaRPr lang="en-US"/>
        </a:p>
      </dgm:t>
    </dgm:pt>
    <dgm:pt modelId="{C723846A-A5E0-47D3-83E6-FB64F96AEAB8}" type="sibTrans" cxnId="{AD9F789A-CA08-4A0D-AA14-BEF5BB2EB9C7}">
      <dgm:prSet/>
      <dgm:spPr/>
      <dgm:t>
        <a:bodyPr/>
        <a:lstStyle/>
        <a:p>
          <a:endParaRPr lang="en-US"/>
        </a:p>
      </dgm:t>
    </dgm:pt>
    <dgm:pt modelId="{1404D6EC-71D3-4479-BBB9-D949028ED1D8}">
      <dgm:prSet/>
      <dgm:spPr>
        <a:solidFill>
          <a:schemeClr val="bg1">
            <a:lumMod val="95000"/>
          </a:schemeClr>
        </a:solidFill>
      </dgm:spPr>
      <dgm:t>
        <a:bodyPr/>
        <a:lstStyle/>
        <a:p>
          <a:pPr rtl="0">
            <a:lnSpc>
              <a:spcPct val="100000"/>
            </a:lnSpc>
            <a:spcAft>
              <a:spcPts val="200"/>
            </a:spcAft>
          </a:pPr>
          <a:r>
            <a:rPr lang="en-US" sz="1600"/>
            <a:t>Senior	=	17 or more credits	</a:t>
          </a:r>
        </a:p>
      </dgm:t>
    </dgm:pt>
    <dgm:pt modelId="{FCDE2413-2B3C-440B-82B7-DBD62B969947}" type="parTrans" cxnId="{417A412A-BAA7-4122-8DAB-FFD15DBBD985}">
      <dgm:prSet/>
      <dgm:spPr/>
      <dgm:t>
        <a:bodyPr/>
        <a:lstStyle/>
        <a:p>
          <a:endParaRPr lang="en-US"/>
        </a:p>
      </dgm:t>
    </dgm:pt>
    <dgm:pt modelId="{3F9207EE-A28B-4323-88C5-D7DFE01820EE}" type="sibTrans" cxnId="{417A412A-BAA7-4122-8DAB-FFD15DBBD985}">
      <dgm:prSet/>
      <dgm:spPr/>
      <dgm:t>
        <a:bodyPr/>
        <a:lstStyle/>
        <a:p>
          <a:endParaRPr lang="en-US"/>
        </a:p>
      </dgm:t>
    </dgm:pt>
    <dgm:pt modelId="{4F76BE78-FAD1-4DFD-B695-CF87F5536023}">
      <dgm:prSet custT="1"/>
      <dgm:spPr>
        <a:solidFill>
          <a:schemeClr val="bg1">
            <a:lumMod val="95000"/>
          </a:schemeClr>
        </a:solidFill>
      </dgm:spPr>
      <dgm:t>
        <a:bodyPr/>
        <a:lstStyle/>
        <a:p>
          <a:pPr rtl="0">
            <a:lnSpc>
              <a:spcPct val="100000"/>
            </a:lnSpc>
            <a:spcAft>
              <a:spcPts val="200"/>
            </a:spcAft>
          </a:pPr>
          <a:r>
            <a:rPr lang="en-US" sz="1600"/>
            <a:t>F	=	69 or below</a:t>
          </a:r>
          <a:r>
            <a:rPr lang="en-US" sz="1500"/>
            <a:t>		</a:t>
          </a:r>
        </a:p>
      </dgm:t>
    </dgm:pt>
    <dgm:pt modelId="{1A1FDDD1-5C6A-4EBC-9819-A1926CD760AB}" type="sibTrans" cxnId="{626E0F99-DDAF-40E7-AA20-C69229C298C2}">
      <dgm:prSet/>
      <dgm:spPr/>
      <dgm:t>
        <a:bodyPr/>
        <a:lstStyle/>
        <a:p>
          <a:endParaRPr lang="en-US"/>
        </a:p>
      </dgm:t>
    </dgm:pt>
    <dgm:pt modelId="{A4D54282-8CF1-4643-BAF9-482F2ED9811B}" type="parTrans" cxnId="{626E0F99-DDAF-40E7-AA20-C69229C298C2}">
      <dgm:prSet/>
      <dgm:spPr/>
      <dgm:t>
        <a:bodyPr/>
        <a:lstStyle/>
        <a:p>
          <a:endParaRPr lang="en-US"/>
        </a:p>
      </dgm:t>
    </dgm:pt>
    <dgm:pt modelId="{AFA41835-C9CF-45C6-BC85-21F0B020682C}">
      <dgm:prSet custT="1"/>
      <dgm:spPr>
        <a:solidFill>
          <a:schemeClr val="bg1">
            <a:lumMod val="95000"/>
          </a:schemeClr>
        </a:solidFill>
      </dgm:spPr>
      <dgm:t>
        <a:bodyPr/>
        <a:lstStyle/>
        <a:p>
          <a:pPr rtl="0">
            <a:lnSpc>
              <a:spcPct val="100000"/>
            </a:lnSpc>
            <a:spcAft>
              <a:spcPts val="200"/>
            </a:spcAft>
          </a:pPr>
          <a:r>
            <a:rPr lang="en-US" sz="1600"/>
            <a:t>C	=	70-79</a:t>
          </a:r>
        </a:p>
      </dgm:t>
    </dgm:pt>
    <dgm:pt modelId="{CBCE47C4-8CDC-4CCD-BC48-18E7F7E453B7}" type="sibTrans" cxnId="{213ABBD2-E29A-4DB0-BAAD-BFC3EAD655B9}">
      <dgm:prSet/>
      <dgm:spPr/>
      <dgm:t>
        <a:bodyPr/>
        <a:lstStyle/>
        <a:p>
          <a:endParaRPr lang="en-US"/>
        </a:p>
      </dgm:t>
    </dgm:pt>
    <dgm:pt modelId="{8B6AB44D-8C73-4E27-9CEA-76B3877FD887}" type="parTrans" cxnId="{213ABBD2-E29A-4DB0-BAAD-BFC3EAD655B9}">
      <dgm:prSet/>
      <dgm:spPr/>
      <dgm:t>
        <a:bodyPr/>
        <a:lstStyle/>
        <a:p>
          <a:endParaRPr lang="en-US"/>
        </a:p>
      </dgm:t>
    </dgm:pt>
    <dgm:pt modelId="{9A442523-B4EC-4A50-B611-975BA3C7D7F9}">
      <dgm:prSet custT="1"/>
      <dgm:spPr>
        <a:solidFill>
          <a:schemeClr val="bg1">
            <a:lumMod val="95000"/>
          </a:schemeClr>
        </a:solidFill>
      </dgm:spPr>
      <dgm:t>
        <a:bodyPr/>
        <a:lstStyle/>
        <a:p>
          <a:pPr rtl="0">
            <a:lnSpc>
              <a:spcPct val="100000"/>
            </a:lnSpc>
            <a:spcAft>
              <a:spcPts val="200"/>
            </a:spcAft>
          </a:pPr>
          <a:r>
            <a:rPr lang="en-US" sz="1600"/>
            <a:t>B	=	80-89</a:t>
          </a:r>
        </a:p>
      </dgm:t>
    </dgm:pt>
    <dgm:pt modelId="{6F7AB486-D4D3-4F33-A1BD-D204ECA9F850}" type="sibTrans" cxnId="{3A2A6910-0E8B-4DA9-89FA-E3C80A90D0AB}">
      <dgm:prSet/>
      <dgm:spPr/>
      <dgm:t>
        <a:bodyPr/>
        <a:lstStyle/>
        <a:p>
          <a:endParaRPr lang="en-US"/>
        </a:p>
      </dgm:t>
    </dgm:pt>
    <dgm:pt modelId="{7D42DF90-086C-4EFB-9549-DE64F3C6D542}" type="parTrans" cxnId="{3A2A6910-0E8B-4DA9-89FA-E3C80A90D0AB}">
      <dgm:prSet/>
      <dgm:spPr/>
      <dgm:t>
        <a:bodyPr/>
        <a:lstStyle/>
        <a:p>
          <a:endParaRPr lang="en-US"/>
        </a:p>
      </dgm:t>
    </dgm:pt>
    <dgm:pt modelId="{F68DC8F2-0FB0-4678-AF5D-B30060F6A829}" type="pres">
      <dgm:prSet presAssocID="{B4B3B7E7-ADB0-4C4F-9EB3-5852962245AC}" presName="Name0" presStyleCnt="0">
        <dgm:presLayoutVars>
          <dgm:dir/>
          <dgm:resizeHandles val="exact"/>
        </dgm:presLayoutVars>
      </dgm:prSet>
      <dgm:spPr/>
    </dgm:pt>
    <dgm:pt modelId="{EEE0BF57-73B1-4188-90F0-67EE3A0FCB61}" type="pres">
      <dgm:prSet presAssocID="{CCC3B8A0-8FEB-42D4-8C76-24223C86FF5A}" presName="composite" presStyleCnt="0"/>
      <dgm:spPr/>
    </dgm:pt>
    <dgm:pt modelId="{03736BAB-F622-4BC1-8DCD-05A731138840}" type="pres">
      <dgm:prSet presAssocID="{CCC3B8A0-8FEB-42D4-8C76-24223C86FF5A}" presName="rect1" presStyleLbl="trAlignAcc1" presStyleIdx="0" presStyleCnt="3" custScaleX="169570" custLinFactNeighborX="-1007" custLinFactNeighborY="-9901">
        <dgm:presLayoutVars>
          <dgm:bulletEnabled val="1"/>
        </dgm:presLayoutVars>
      </dgm:prSet>
      <dgm:spPr/>
    </dgm:pt>
    <dgm:pt modelId="{02E55922-96C9-4AB7-A64B-C6D9B0047979}" type="pres">
      <dgm:prSet presAssocID="{CCC3B8A0-8FEB-42D4-8C76-24223C86FF5A}" presName="rect2" presStyleLbl="fgImgPlace1" presStyleIdx="0" presStyleCnt="3" custLinFactX="-67604" custLinFactNeighborX="-100000" custLinFactNeighborY="1059"/>
      <dgm:spPr/>
    </dgm:pt>
    <dgm:pt modelId="{24D59550-1E2A-4B68-9925-7A134B534B30}" type="pres">
      <dgm:prSet presAssocID="{76B9675C-2143-42CD-B83F-D31B476DB651}" presName="sibTrans" presStyleCnt="0"/>
      <dgm:spPr/>
    </dgm:pt>
    <dgm:pt modelId="{2FAA7C48-ACCF-45AC-BA19-64C1059A0CDE}" type="pres">
      <dgm:prSet presAssocID="{99560182-6A78-4143-9D96-1B84C465DF8E}" presName="composite" presStyleCnt="0"/>
      <dgm:spPr/>
    </dgm:pt>
    <dgm:pt modelId="{BA33EC29-63F2-45A8-BED7-3AA855473A7E}" type="pres">
      <dgm:prSet presAssocID="{99560182-6A78-4143-9D96-1B84C465DF8E}" presName="rect1" presStyleLbl="trAlignAcc1" presStyleIdx="1" presStyleCnt="3" custScaleX="170526" custScaleY="162921">
        <dgm:presLayoutVars>
          <dgm:bulletEnabled val="1"/>
        </dgm:presLayoutVars>
      </dgm:prSet>
      <dgm:spPr/>
    </dgm:pt>
    <dgm:pt modelId="{0522109E-AF67-4BC8-B342-B0C0C33AE492}" type="pres">
      <dgm:prSet presAssocID="{99560182-6A78-4143-9D96-1B84C465DF8E}" presName="rect2" presStyleLbl="fgImgPlace1" presStyleIdx="1" presStyleCnt="3" custLinFactX="-67604" custLinFactNeighborX="-100000" custLinFactNeighborY="1059"/>
      <dgm:spPr/>
    </dgm:pt>
    <dgm:pt modelId="{F519D6F9-2A33-4B6D-AEA1-1349F58B55D0}" type="pres">
      <dgm:prSet presAssocID="{D36B0565-B7B2-475B-B7AD-4FF1BD1154F5}" presName="sibTrans" presStyleCnt="0"/>
      <dgm:spPr/>
    </dgm:pt>
    <dgm:pt modelId="{B3F88EDC-63C1-4423-88D0-E6903A97F34E}" type="pres">
      <dgm:prSet presAssocID="{B6F247AC-DDF0-486D-AEB2-35208980F4B4}" presName="composite" presStyleCnt="0"/>
      <dgm:spPr/>
    </dgm:pt>
    <dgm:pt modelId="{36888257-4D4C-426C-ACF5-CFECA711B6CD}" type="pres">
      <dgm:prSet presAssocID="{B6F247AC-DDF0-486D-AEB2-35208980F4B4}" presName="rect1" presStyleLbl="trAlignAcc1" presStyleIdx="2" presStyleCnt="3" custScaleX="170526" custScaleY="138504">
        <dgm:presLayoutVars>
          <dgm:bulletEnabled val="1"/>
        </dgm:presLayoutVars>
      </dgm:prSet>
      <dgm:spPr/>
    </dgm:pt>
    <dgm:pt modelId="{654C16A8-FE30-4865-AAAC-F685468D7182}" type="pres">
      <dgm:prSet presAssocID="{B6F247AC-DDF0-486D-AEB2-35208980F4B4}" presName="rect2" presStyleLbl="fgImgPlace1" presStyleIdx="2" presStyleCnt="3" custLinFactX="-67604" custLinFactNeighborX="-100000" custLinFactNeighborY="1059"/>
      <dgm:spPr/>
    </dgm:pt>
  </dgm:ptLst>
  <dgm:cxnLst>
    <dgm:cxn modelId="{3A2A6910-0E8B-4DA9-89FA-E3C80A90D0AB}" srcId="{99560182-6A78-4143-9D96-1B84C465DF8E}" destId="{9A442523-B4EC-4A50-B611-975BA3C7D7F9}" srcOrd="1" destOrd="0" parTransId="{7D42DF90-086C-4EFB-9549-DE64F3C6D542}" sibTransId="{6F7AB486-D4D3-4F33-A1BD-D204ECA9F850}"/>
    <dgm:cxn modelId="{ED27F310-8CCD-4507-81D7-2AEA0D7E5FCB}" type="presOf" srcId="{CCC3B8A0-8FEB-42D4-8C76-24223C86FF5A}" destId="{03736BAB-F622-4BC1-8DCD-05A731138840}" srcOrd="0" destOrd="0" presId="urn:microsoft.com/office/officeart/2008/layout/PictureStrips"/>
    <dgm:cxn modelId="{417A412A-BAA7-4122-8DAB-FFD15DBBD985}" srcId="{B6F247AC-DDF0-486D-AEB2-35208980F4B4}" destId="{1404D6EC-71D3-4479-BBB9-D949028ED1D8}" srcOrd="3" destOrd="0" parTransId="{FCDE2413-2B3C-440B-82B7-DBD62B969947}" sibTransId="{3F9207EE-A28B-4323-88C5-D7DFE01820EE}"/>
    <dgm:cxn modelId="{A917D92B-A3C8-416D-8FAC-765DB8E3E7AA}" srcId="{B6F247AC-DDF0-486D-AEB2-35208980F4B4}" destId="{51CA1818-55F2-45F2-A55E-ACC8F37F9BD2}" srcOrd="1" destOrd="0" parTransId="{63A70E3A-88CD-4D07-A9D7-43049520DEFB}" sibTransId="{7B130D48-9FDD-4C24-89E7-4EF9AD82CB31}"/>
    <dgm:cxn modelId="{C84D3F31-4E99-43BB-A540-BF43DBB9E6E6}" type="presOf" srcId="{9D2D32F6-B6DD-4142-9FAC-5DCBE23928B7}" destId="{BA33EC29-63F2-45A8-BED7-3AA855473A7E}" srcOrd="0" destOrd="1" presId="urn:microsoft.com/office/officeart/2008/layout/PictureStrips"/>
    <dgm:cxn modelId="{169A113D-7902-4505-AF27-8F6B158EE465}" type="presOf" srcId="{B6F247AC-DDF0-486D-AEB2-35208980F4B4}" destId="{36888257-4D4C-426C-ACF5-CFECA711B6CD}" srcOrd="0" destOrd="0" presId="urn:microsoft.com/office/officeart/2008/layout/PictureStrips"/>
    <dgm:cxn modelId="{93F63585-8F71-4891-8F23-6022F1638991}" type="presOf" srcId="{99560182-6A78-4143-9D96-1B84C465DF8E}" destId="{BA33EC29-63F2-45A8-BED7-3AA855473A7E}" srcOrd="0" destOrd="0" presId="urn:microsoft.com/office/officeart/2008/layout/PictureStrips"/>
    <dgm:cxn modelId="{97E46887-20ED-480D-8FEF-96FB5271FD19}" type="presOf" srcId="{4F76BE78-FAD1-4DFD-B695-CF87F5536023}" destId="{BA33EC29-63F2-45A8-BED7-3AA855473A7E}" srcOrd="0" destOrd="4" presId="urn:microsoft.com/office/officeart/2008/layout/PictureStrips"/>
    <dgm:cxn modelId="{8A898489-C0A4-4985-8DC0-558499B0399E}" srcId="{B4B3B7E7-ADB0-4C4F-9EB3-5852962245AC}" destId="{CCC3B8A0-8FEB-42D4-8C76-24223C86FF5A}" srcOrd="0" destOrd="0" parTransId="{B9B72D47-A6EE-4AA0-B5E9-941C20964C72}" sibTransId="{76B9675C-2143-42CD-B83F-D31B476DB651}"/>
    <dgm:cxn modelId="{A877758A-7C8B-4306-B3CB-E53D40C0B924}" type="presOf" srcId="{51CA1818-55F2-45F2-A55E-ACC8F37F9BD2}" destId="{36888257-4D4C-426C-ACF5-CFECA711B6CD}" srcOrd="0" destOrd="2" presId="urn:microsoft.com/office/officeart/2008/layout/PictureStrips"/>
    <dgm:cxn modelId="{626E0F99-DDAF-40E7-AA20-C69229C298C2}" srcId="{99560182-6A78-4143-9D96-1B84C465DF8E}" destId="{4F76BE78-FAD1-4DFD-B695-CF87F5536023}" srcOrd="3" destOrd="0" parTransId="{A4D54282-8CF1-4643-BAF9-482F2ED9811B}" sibTransId="{1A1FDDD1-5C6A-4EBC-9819-A1926CD760AB}"/>
    <dgm:cxn modelId="{AD9F789A-CA08-4A0D-AA14-BEF5BB2EB9C7}" srcId="{B6F247AC-DDF0-486D-AEB2-35208980F4B4}" destId="{5550DF5E-F95D-46C9-9C02-6137B26CB805}" srcOrd="2" destOrd="0" parTransId="{CB872F31-A0FC-4469-9DC5-67C24AEDD901}" sibTransId="{C723846A-A5E0-47D3-83E6-FB64F96AEAB8}"/>
    <dgm:cxn modelId="{E2B7AFA9-2EA0-4765-BF3F-C5A753E513A3}" type="presOf" srcId="{AFA41835-C9CF-45C6-BC85-21F0B020682C}" destId="{BA33EC29-63F2-45A8-BED7-3AA855473A7E}" srcOrd="0" destOrd="3" presId="urn:microsoft.com/office/officeart/2008/layout/PictureStrips"/>
    <dgm:cxn modelId="{581F04AE-B6C7-41A4-A636-A57786A329DE}" srcId="{B4B3B7E7-ADB0-4C4F-9EB3-5852962245AC}" destId="{99560182-6A78-4143-9D96-1B84C465DF8E}" srcOrd="1" destOrd="0" parTransId="{AF081DCB-BAFB-42D4-9144-1D8F398193DE}" sibTransId="{D36B0565-B7B2-475B-B7AD-4FF1BD1154F5}"/>
    <dgm:cxn modelId="{22A1A6AF-6C53-4CFA-B130-AFF433049DDB}" type="presOf" srcId="{0061E7D5-FAFB-4EC8-9D39-49B1049A37ED}" destId="{36888257-4D4C-426C-ACF5-CFECA711B6CD}" srcOrd="0" destOrd="1" presId="urn:microsoft.com/office/officeart/2008/layout/PictureStrips"/>
    <dgm:cxn modelId="{363CC9B1-B8C9-4B51-B654-C9BBE4F58CF3}" type="presOf" srcId="{9A442523-B4EC-4A50-B611-975BA3C7D7F9}" destId="{BA33EC29-63F2-45A8-BED7-3AA855473A7E}" srcOrd="0" destOrd="2" presId="urn:microsoft.com/office/officeart/2008/layout/PictureStrips"/>
    <dgm:cxn modelId="{8C95A6B6-FF05-48CF-A198-BAF894B9FA3F}" srcId="{B4B3B7E7-ADB0-4C4F-9EB3-5852962245AC}" destId="{B6F247AC-DDF0-486D-AEB2-35208980F4B4}" srcOrd="2" destOrd="0" parTransId="{2D6A5D78-6951-4775-B20D-75EFABC2A3AE}" sibTransId="{6339693F-BD0E-4D02-BD27-AB3185C29076}"/>
    <dgm:cxn modelId="{4C6F02C5-DD32-459D-AE48-FF6DA4913317}" type="presOf" srcId="{B4B3B7E7-ADB0-4C4F-9EB3-5852962245AC}" destId="{F68DC8F2-0FB0-4678-AF5D-B30060F6A829}" srcOrd="0" destOrd="0" presId="urn:microsoft.com/office/officeart/2008/layout/PictureStrips"/>
    <dgm:cxn modelId="{5C03F2CC-F4B6-44EE-AD4D-23B9CCB2178D}" srcId="{99560182-6A78-4143-9D96-1B84C465DF8E}" destId="{9D2D32F6-B6DD-4142-9FAC-5DCBE23928B7}" srcOrd="0" destOrd="0" parTransId="{F6415A0D-3561-4316-AF26-1C93CD635629}" sibTransId="{79077450-3232-40AD-BB5D-6ACB69B29E44}"/>
    <dgm:cxn modelId="{5B73C8CF-9023-4C62-BD6E-9483946CDCF9}" type="presOf" srcId="{1404D6EC-71D3-4479-BBB9-D949028ED1D8}" destId="{36888257-4D4C-426C-ACF5-CFECA711B6CD}" srcOrd="0" destOrd="4" presId="urn:microsoft.com/office/officeart/2008/layout/PictureStrips"/>
    <dgm:cxn modelId="{213ABBD2-E29A-4DB0-BAAD-BFC3EAD655B9}" srcId="{99560182-6A78-4143-9D96-1B84C465DF8E}" destId="{AFA41835-C9CF-45C6-BC85-21F0B020682C}" srcOrd="2" destOrd="0" parTransId="{8B6AB44D-8C73-4E27-9CEA-76B3877FD887}" sibTransId="{CBCE47C4-8CDC-4CCD-BC48-18E7F7E453B7}"/>
    <dgm:cxn modelId="{E35A0BDF-ED5A-494B-BA89-DA9CC916311B}" type="presOf" srcId="{5550DF5E-F95D-46C9-9C02-6137B26CB805}" destId="{36888257-4D4C-426C-ACF5-CFECA711B6CD}" srcOrd="0" destOrd="3" presId="urn:microsoft.com/office/officeart/2008/layout/PictureStrips"/>
    <dgm:cxn modelId="{A8EE8BFE-FA18-427F-83AC-AD5DFB3AACC8}" srcId="{B6F247AC-DDF0-486D-AEB2-35208980F4B4}" destId="{0061E7D5-FAFB-4EC8-9D39-49B1049A37ED}" srcOrd="0" destOrd="0" parTransId="{BE6525F3-0707-49EF-8F0E-B0431F11CDCE}" sibTransId="{7A1EF18F-EB72-47E8-850B-2184A0F107CE}"/>
    <dgm:cxn modelId="{037250C5-FB61-48B2-939F-ED207B6B7E5B}" type="presParOf" srcId="{F68DC8F2-0FB0-4678-AF5D-B30060F6A829}" destId="{EEE0BF57-73B1-4188-90F0-67EE3A0FCB61}" srcOrd="0" destOrd="0" presId="urn:microsoft.com/office/officeart/2008/layout/PictureStrips"/>
    <dgm:cxn modelId="{C77FA3BD-0D54-4DDC-8EF6-0BEAC95DE116}" type="presParOf" srcId="{EEE0BF57-73B1-4188-90F0-67EE3A0FCB61}" destId="{03736BAB-F622-4BC1-8DCD-05A731138840}" srcOrd="0" destOrd="0" presId="urn:microsoft.com/office/officeart/2008/layout/PictureStrips"/>
    <dgm:cxn modelId="{4C51A7D5-20BD-41FD-ABD9-F9111C92AD64}" type="presParOf" srcId="{EEE0BF57-73B1-4188-90F0-67EE3A0FCB61}" destId="{02E55922-96C9-4AB7-A64B-C6D9B0047979}" srcOrd="1" destOrd="0" presId="urn:microsoft.com/office/officeart/2008/layout/PictureStrips"/>
    <dgm:cxn modelId="{5F61A57A-0F20-46ED-B23B-4B3E186A31F6}" type="presParOf" srcId="{F68DC8F2-0FB0-4678-AF5D-B30060F6A829}" destId="{24D59550-1E2A-4B68-9925-7A134B534B30}" srcOrd="1" destOrd="0" presId="urn:microsoft.com/office/officeart/2008/layout/PictureStrips"/>
    <dgm:cxn modelId="{C723D29A-DA26-4373-A6FD-6E7A1DA71B22}" type="presParOf" srcId="{F68DC8F2-0FB0-4678-AF5D-B30060F6A829}" destId="{2FAA7C48-ACCF-45AC-BA19-64C1059A0CDE}" srcOrd="2" destOrd="0" presId="urn:microsoft.com/office/officeart/2008/layout/PictureStrips"/>
    <dgm:cxn modelId="{FC06D340-B0CB-4B5F-A074-F40C344CA9BA}" type="presParOf" srcId="{2FAA7C48-ACCF-45AC-BA19-64C1059A0CDE}" destId="{BA33EC29-63F2-45A8-BED7-3AA855473A7E}" srcOrd="0" destOrd="0" presId="urn:microsoft.com/office/officeart/2008/layout/PictureStrips"/>
    <dgm:cxn modelId="{9298F22D-E2B0-4F09-BBFA-C595A3F88AC1}" type="presParOf" srcId="{2FAA7C48-ACCF-45AC-BA19-64C1059A0CDE}" destId="{0522109E-AF67-4BC8-B342-B0C0C33AE492}" srcOrd="1" destOrd="0" presId="urn:microsoft.com/office/officeart/2008/layout/PictureStrips"/>
    <dgm:cxn modelId="{DE0D2057-6ECF-400E-B253-D2FFF253736E}" type="presParOf" srcId="{F68DC8F2-0FB0-4678-AF5D-B30060F6A829}" destId="{F519D6F9-2A33-4B6D-AEA1-1349F58B55D0}" srcOrd="3" destOrd="0" presId="urn:microsoft.com/office/officeart/2008/layout/PictureStrips"/>
    <dgm:cxn modelId="{8D2F03A5-C2FE-4D91-9B70-A70C0D7438B7}" type="presParOf" srcId="{F68DC8F2-0FB0-4678-AF5D-B30060F6A829}" destId="{B3F88EDC-63C1-4423-88D0-E6903A97F34E}" srcOrd="4" destOrd="0" presId="urn:microsoft.com/office/officeart/2008/layout/PictureStrips"/>
    <dgm:cxn modelId="{83098E7B-B107-4F0C-B393-DE8F4B675C67}" type="presParOf" srcId="{B3F88EDC-63C1-4423-88D0-E6903A97F34E}" destId="{36888257-4D4C-426C-ACF5-CFECA711B6CD}" srcOrd="0" destOrd="0" presId="urn:microsoft.com/office/officeart/2008/layout/PictureStrips"/>
    <dgm:cxn modelId="{A129359D-4D7E-423D-B487-EDDE6AB9D93F}" type="presParOf" srcId="{B3F88EDC-63C1-4423-88D0-E6903A97F34E}" destId="{654C16A8-FE30-4865-AAAC-F685468D7182}" srcOrd="1" destOrd="0" presId="urn:microsoft.com/office/officeart/2008/layout/PictureStrips"/>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6B6E8D-F29B-4BD0-9230-0B9B157D1B8C}"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US"/>
        </a:p>
      </dgm:t>
    </dgm:pt>
    <dgm:pt modelId="{2A8C7035-671A-428F-B2F5-A29F4D038E92}">
      <dgm:prSet custT="1"/>
      <dgm:spPr>
        <a:solidFill>
          <a:schemeClr val="bg2">
            <a:lumMod val="75000"/>
          </a:schemeClr>
        </a:solidFill>
      </dgm:spPr>
      <dgm:t>
        <a:bodyPr/>
        <a:lstStyle/>
        <a:p>
          <a:pPr rtl="0"/>
          <a:r>
            <a:rPr lang="en-US" sz="2500">
              <a:solidFill>
                <a:schemeClr val="bg1"/>
              </a:solidFill>
            </a:rPr>
            <a:t>Interim progress reports will be issued to students every</a:t>
          </a:r>
          <a:r>
            <a:rPr lang="en-US" sz="2500">
              <a:solidFill>
                <a:schemeClr val="bg1"/>
              </a:solidFill>
              <a:latin typeface="Trebuchet MS" panose="020B0603020202020204"/>
            </a:rPr>
            <a:t> 4.5</a:t>
          </a:r>
          <a:r>
            <a:rPr lang="en-US" sz="2500">
              <a:solidFill>
                <a:schemeClr val="bg1"/>
              </a:solidFill>
            </a:rPr>
            <a:t> weeks.</a:t>
          </a:r>
        </a:p>
      </dgm:t>
    </dgm:pt>
    <dgm:pt modelId="{4CA70CCF-7778-4C54-9FB2-42A50C472B92}" type="parTrans" cxnId="{26642BFF-F19E-40A5-92C4-16D9E2947364}">
      <dgm:prSet/>
      <dgm:spPr/>
      <dgm:t>
        <a:bodyPr/>
        <a:lstStyle/>
        <a:p>
          <a:endParaRPr lang="en-US"/>
        </a:p>
      </dgm:t>
    </dgm:pt>
    <dgm:pt modelId="{99674D53-9021-46BE-B0D8-1501AEAE8B6A}" type="sibTrans" cxnId="{26642BFF-F19E-40A5-92C4-16D9E2947364}">
      <dgm:prSet/>
      <dgm:spPr/>
      <dgm:t>
        <a:bodyPr/>
        <a:lstStyle/>
        <a:p>
          <a:endParaRPr lang="en-US"/>
        </a:p>
      </dgm:t>
    </dgm:pt>
    <dgm:pt modelId="{273A0372-9B9F-465F-81BF-973F40EB783A}">
      <dgm:prSet custT="1"/>
      <dgm:spPr>
        <a:solidFill>
          <a:schemeClr val="bg2">
            <a:lumMod val="50000"/>
          </a:schemeClr>
        </a:solidFill>
      </dgm:spPr>
      <dgm:t>
        <a:bodyPr/>
        <a:lstStyle/>
        <a:p>
          <a:pPr rtl="0"/>
          <a:r>
            <a:rPr lang="en-US" sz="2500">
              <a:solidFill>
                <a:schemeClr val="bg1"/>
              </a:solidFill>
            </a:rPr>
            <a:t>Transcripts are issued at the end of S1 and S2; final semester grades are reflected on the high school transcript.</a:t>
          </a:r>
        </a:p>
      </dgm:t>
    </dgm:pt>
    <dgm:pt modelId="{48A1FD6D-B0A1-4D09-8D1F-2BFCC4BBB4A9}" type="parTrans" cxnId="{6FD2E5B3-DDF8-4BFE-BE67-1F07D462F22D}">
      <dgm:prSet/>
      <dgm:spPr/>
      <dgm:t>
        <a:bodyPr/>
        <a:lstStyle/>
        <a:p>
          <a:endParaRPr lang="en-US"/>
        </a:p>
      </dgm:t>
    </dgm:pt>
    <dgm:pt modelId="{D5E880B2-D2CC-40EE-A85A-03877C2F07DB}" type="sibTrans" cxnId="{6FD2E5B3-DDF8-4BFE-BE67-1F07D462F22D}">
      <dgm:prSet/>
      <dgm:spPr/>
      <dgm:t>
        <a:bodyPr/>
        <a:lstStyle/>
        <a:p>
          <a:endParaRPr lang="en-US"/>
        </a:p>
      </dgm:t>
    </dgm:pt>
    <dgm:pt modelId="{1D6FD4A7-2132-4936-B6BB-C6968C202357}">
      <dgm:prSet custT="1"/>
      <dgm:spPr>
        <a:solidFill>
          <a:srgbClr val="93C327"/>
        </a:solidFill>
      </dgm:spPr>
      <dgm:t>
        <a:bodyPr/>
        <a:lstStyle/>
        <a:p>
          <a:pPr rtl="0"/>
          <a:r>
            <a:rPr lang="en-US" sz="2500">
              <a:solidFill>
                <a:schemeClr val="bg1"/>
              </a:solidFill>
            </a:rPr>
            <a:t>Each course semester is independent of the other; S1 and S2 course grades are NOT averaged.</a:t>
          </a:r>
        </a:p>
      </dgm:t>
    </dgm:pt>
    <dgm:pt modelId="{855405D6-24B8-40D4-891A-DE04DE9636FF}" type="parTrans" cxnId="{5802131B-A78E-416C-B62C-3EC4411E6396}">
      <dgm:prSet/>
      <dgm:spPr/>
      <dgm:t>
        <a:bodyPr/>
        <a:lstStyle/>
        <a:p>
          <a:endParaRPr lang="en-US"/>
        </a:p>
      </dgm:t>
    </dgm:pt>
    <dgm:pt modelId="{EEDA5D9D-29F4-41C4-A548-A21A164106F9}" type="sibTrans" cxnId="{5802131B-A78E-416C-B62C-3EC4411E6396}">
      <dgm:prSet/>
      <dgm:spPr/>
      <dgm:t>
        <a:bodyPr/>
        <a:lstStyle/>
        <a:p>
          <a:endParaRPr lang="en-US"/>
        </a:p>
      </dgm:t>
    </dgm:pt>
    <dgm:pt modelId="{03C9E1F6-E09B-4697-97A4-92FC16DC3C1C}">
      <dgm:prSet custT="1"/>
      <dgm:spPr>
        <a:solidFill>
          <a:srgbClr val="84AF23"/>
        </a:solidFill>
      </dgm:spPr>
      <dgm:t>
        <a:bodyPr/>
        <a:lstStyle/>
        <a:p>
          <a:pPr rtl="0"/>
          <a:r>
            <a:rPr lang="en-US" sz="2500">
              <a:solidFill>
                <a:schemeClr val="bg1"/>
              </a:solidFill>
            </a:rPr>
            <a:t>Honors and AP courses receive an additional 7 points added to the final </a:t>
          </a:r>
          <a:r>
            <a:rPr lang="en-US" sz="2500" u="sng">
              <a:solidFill>
                <a:schemeClr val="bg1"/>
              </a:solidFill>
            </a:rPr>
            <a:t>passing</a:t>
          </a:r>
          <a:r>
            <a:rPr lang="en-US" sz="2500">
              <a:solidFill>
                <a:schemeClr val="bg1"/>
              </a:solidFill>
            </a:rPr>
            <a:t> grade.</a:t>
          </a:r>
        </a:p>
      </dgm:t>
    </dgm:pt>
    <dgm:pt modelId="{0251E187-519B-432B-8500-774197267AA9}" type="parTrans" cxnId="{99FC9CA2-4A6A-41C0-8BF7-B6CEE1100D56}">
      <dgm:prSet/>
      <dgm:spPr/>
      <dgm:t>
        <a:bodyPr/>
        <a:lstStyle/>
        <a:p>
          <a:endParaRPr lang="en-US"/>
        </a:p>
      </dgm:t>
    </dgm:pt>
    <dgm:pt modelId="{52A1262E-6C29-4F8D-A939-09E90F347D3E}" type="sibTrans" cxnId="{99FC9CA2-4A6A-41C0-8BF7-B6CEE1100D56}">
      <dgm:prSet/>
      <dgm:spPr/>
      <dgm:t>
        <a:bodyPr/>
        <a:lstStyle/>
        <a:p>
          <a:endParaRPr lang="en-US"/>
        </a:p>
      </dgm:t>
    </dgm:pt>
    <dgm:pt modelId="{CE25CEB6-5D9D-4AF3-9A5E-77BB8B199442}">
      <dgm:prSet custT="1"/>
      <dgm:spPr>
        <a:solidFill>
          <a:srgbClr val="73991F"/>
        </a:solidFill>
      </dgm:spPr>
      <dgm:t>
        <a:bodyPr/>
        <a:lstStyle/>
        <a:p>
          <a:pPr rtl="0"/>
          <a:r>
            <a:rPr lang="en-US" sz="2500">
              <a:solidFill>
                <a:schemeClr val="bg1"/>
              </a:solidFill>
            </a:rPr>
            <a:t>Parents can use Infinite Campus (IC) to track assignments, grades, attendance, discipline, etc. during the semester.</a:t>
          </a:r>
        </a:p>
      </dgm:t>
    </dgm:pt>
    <dgm:pt modelId="{2DA5A102-B3BE-4020-AA3E-62E9F728F7F0}" type="parTrans" cxnId="{177578C0-DFF3-41FC-B52C-1F3051DE20F4}">
      <dgm:prSet/>
      <dgm:spPr/>
      <dgm:t>
        <a:bodyPr/>
        <a:lstStyle/>
        <a:p>
          <a:endParaRPr lang="en-US"/>
        </a:p>
      </dgm:t>
    </dgm:pt>
    <dgm:pt modelId="{8680A6CC-6028-4042-BC1A-FC4F6697D6D6}" type="sibTrans" cxnId="{177578C0-DFF3-41FC-B52C-1F3051DE20F4}">
      <dgm:prSet/>
      <dgm:spPr/>
      <dgm:t>
        <a:bodyPr/>
        <a:lstStyle/>
        <a:p>
          <a:endParaRPr lang="en-US"/>
        </a:p>
      </dgm:t>
    </dgm:pt>
    <dgm:pt modelId="{F8990BA9-C7F3-4682-84B4-C4525B23AC3A}" type="pres">
      <dgm:prSet presAssocID="{7E6B6E8D-F29B-4BD0-9230-0B9B157D1B8C}" presName="linear" presStyleCnt="0">
        <dgm:presLayoutVars>
          <dgm:animLvl val="lvl"/>
          <dgm:resizeHandles val="exact"/>
        </dgm:presLayoutVars>
      </dgm:prSet>
      <dgm:spPr/>
    </dgm:pt>
    <dgm:pt modelId="{E272B46C-BCB7-4628-A74D-0B90943C4D11}" type="pres">
      <dgm:prSet presAssocID="{2A8C7035-671A-428F-B2F5-A29F4D038E92}" presName="parentText" presStyleLbl="node1" presStyleIdx="0" presStyleCnt="5">
        <dgm:presLayoutVars>
          <dgm:chMax val="0"/>
          <dgm:bulletEnabled val="1"/>
        </dgm:presLayoutVars>
      </dgm:prSet>
      <dgm:spPr/>
    </dgm:pt>
    <dgm:pt modelId="{F4AD9645-6283-4B82-9AFE-A41B2D84FE56}" type="pres">
      <dgm:prSet presAssocID="{99674D53-9021-46BE-B0D8-1501AEAE8B6A}" presName="spacer" presStyleCnt="0"/>
      <dgm:spPr/>
    </dgm:pt>
    <dgm:pt modelId="{973FCC04-8D68-4C77-AF57-9E727F7C6377}" type="pres">
      <dgm:prSet presAssocID="{273A0372-9B9F-465F-81BF-973F40EB783A}" presName="parentText" presStyleLbl="node1" presStyleIdx="1" presStyleCnt="5">
        <dgm:presLayoutVars>
          <dgm:chMax val="0"/>
          <dgm:bulletEnabled val="1"/>
        </dgm:presLayoutVars>
      </dgm:prSet>
      <dgm:spPr/>
    </dgm:pt>
    <dgm:pt modelId="{7DFF6420-F5A8-46DA-B39E-20598716C6EB}" type="pres">
      <dgm:prSet presAssocID="{D5E880B2-D2CC-40EE-A85A-03877C2F07DB}" presName="spacer" presStyleCnt="0"/>
      <dgm:spPr/>
    </dgm:pt>
    <dgm:pt modelId="{1FBC1DFB-5792-4C1F-A0C9-401DFA4E2C73}" type="pres">
      <dgm:prSet presAssocID="{1D6FD4A7-2132-4936-B6BB-C6968C202357}" presName="parentText" presStyleLbl="node1" presStyleIdx="2" presStyleCnt="5">
        <dgm:presLayoutVars>
          <dgm:chMax val="0"/>
          <dgm:bulletEnabled val="1"/>
        </dgm:presLayoutVars>
      </dgm:prSet>
      <dgm:spPr/>
    </dgm:pt>
    <dgm:pt modelId="{C07C5F37-95E2-45B3-8695-85E305780217}" type="pres">
      <dgm:prSet presAssocID="{EEDA5D9D-29F4-41C4-A548-A21A164106F9}" presName="spacer" presStyleCnt="0"/>
      <dgm:spPr/>
    </dgm:pt>
    <dgm:pt modelId="{D41B2A6A-5769-4DB7-95B4-7011F67BECEB}" type="pres">
      <dgm:prSet presAssocID="{03C9E1F6-E09B-4697-97A4-92FC16DC3C1C}" presName="parentText" presStyleLbl="node1" presStyleIdx="3" presStyleCnt="5">
        <dgm:presLayoutVars>
          <dgm:chMax val="0"/>
          <dgm:bulletEnabled val="1"/>
        </dgm:presLayoutVars>
      </dgm:prSet>
      <dgm:spPr/>
    </dgm:pt>
    <dgm:pt modelId="{7B16AFFD-C824-4E35-A309-7E860B3F36F6}" type="pres">
      <dgm:prSet presAssocID="{52A1262E-6C29-4F8D-A939-09E90F347D3E}" presName="spacer" presStyleCnt="0"/>
      <dgm:spPr/>
    </dgm:pt>
    <dgm:pt modelId="{577E1AB5-6F2B-4929-B6EF-C7431E7ABEEF}" type="pres">
      <dgm:prSet presAssocID="{CE25CEB6-5D9D-4AF3-9A5E-77BB8B199442}" presName="parentText" presStyleLbl="node1" presStyleIdx="4" presStyleCnt="5">
        <dgm:presLayoutVars>
          <dgm:chMax val="0"/>
          <dgm:bulletEnabled val="1"/>
        </dgm:presLayoutVars>
      </dgm:prSet>
      <dgm:spPr/>
    </dgm:pt>
  </dgm:ptLst>
  <dgm:cxnLst>
    <dgm:cxn modelId="{6FF8B917-0F4F-4023-9042-6C6BC7CB914A}" type="presOf" srcId="{7E6B6E8D-F29B-4BD0-9230-0B9B157D1B8C}" destId="{F8990BA9-C7F3-4682-84B4-C4525B23AC3A}" srcOrd="0" destOrd="0" presId="urn:microsoft.com/office/officeart/2005/8/layout/vList2"/>
    <dgm:cxn modelId="{5802131B-A78E-416C-B62C-3EC4411E6396}" srcId="{7E6B6E8D-F29B-4BD0-9230-0B9B157D1B8C}" destId="{1D6FD4A7-2132-4936-B6BB-C6968C202357}" srcOrd="2" destOrd="0" parTransId="{855405D6-24B8-40D4-891A-DE04DE9636FF}" sibTransId="{EEDA5D9D-29F4-41C4-A548-A21A164106F9}"/>
    <dgm:cxn modelId="{30A9DE27-A95E-43C1-B4F8-D1C57C33C680}" type="presOf" srcId="{2A8C7035-671A-428F-B2F5-A29F4D038E92}" destId="{E272B46C-BCB7-4628-A74D-0B90943C4D11}" srcOrd="0" destOrd="0" presId="urn:microsoft.com/office/officeart/2005/8/layout/vList2"/>
    <dgm:cxn modelId="{A4A68D5D-DECE-4A45-B53D-5D3AC7B0F674}" type="presOf" srcId="{1D6FD4A7-2132-4936-B6BB-C6968C202357}" destId="{1FBC1DFB-5792-4C1F-A0C9-401DFA4E2C73}" srcOrd="0" destOrd="0" presId="urn:microsoft.com/office/officeart/2005/8/layout/vList2"/>
    <dgm:cxn modelId="{2034354F-07A4-4D36-843E-8D98C249299D}" type="presOf" srcId="{273A0372-9B9F-465F-81BF-973F40EB783A}" destId="{973FCC04-8D68-4C77-AF57-9E727F7C6377}" srcOrd="0" destOrd="0" presId="urn:microsoft.com/office/officeart/2005/8/layout/vList2"/>
    <dgm:cxn modelId="{AEC31A85-8003-4B1A-BF0A-067BAF43A9C2}" type="presOf" srcId="{03C9E1F6-E09B-4697-97A4-92FC16DC3C1C}" destId="{D41B2A6A-5769-4DB7-95B4-7011F67BECEB}" srcOrd="0" destOrd="0" presId="urn:microsoft.com/office/officeart/2005/8/layout/vList2"/>
    <dgm:cxn modelId="{99FC9CA2-4A6A-41C0-8BF7-B6CEE1100D56}" srcId="{7E6B6E8D-F29B-4BD0-9230-0B9B157D1B8C}" destId="{03C9E1F6-E09B-4697-97A4-92FC16DC3C1C}" srcOrd="3" destOrd="0" parTransId="{0251E187-519B-432B-8500-774197267AA9}" sibTransId="{52A1262E-6C29-4F8D-A939-09E90F347D3E}"/>
    <dgm:cxn modelId="{6FD2E5B3-DDF8-4BFE-BE67-1F07D462F22D}" srcId="{7E6B6E8D-F29B-4BD0-9230-0B9B157D1B8C}" destId="{273A0372-9B9F-465F-81BF-973F40EB783A}" srcOrd="1" destOrd="0" parTransId="{48A1FD6D-B0A1-4D09-8D1F-2BFCC4BBB4A9}" sibTransId="{D5E880B2-D2CC-40EE-A85A-03877C2F07DB}"/>
    <dgm:cxn modelId="{D1DA9FB5-5999-4F68-9FE7-C881483BA885}" type="presOf" srcId="{CE25CEB6-5D9D-4AF3-9A5E-77BB8B199442}" destId="{577E1AB5-6F2B-4929-B6EF-C7431E7ABEEF}" srcOrd="0" destOrd="0" presId="urn:microsoft.com/office/officeart/2005/8/layout/vList2"/>
    <dgm:cxn modelId="{177578C0-DFF3-41FC-B52C-1F3051DE20F4}" srcId="{7E6B6E8D-F29B-4BD0-9230-0B9B157D1B8C}" destId="{CE25CEB6-5D9D-4AF3-9A5E-77BB8B199442}" srcOrd="4" destOrd="0" parTransId="{2DA5A102-B3BE-4020-AA3E-62E9F728F7F0}" sibTransId="{8680A6CC-6028-4042-BC1A-FC4F6697D6D6}"/>
    <dgm:cxn modelId="{26642BFF-F19E-40A5-92C4-16D9E2947364}" srcId="{7E6B6E8D-F29B-4BD0-9230-0B9B157D1B8C}" destId="{2A8C7035-671A-428F-B2F5-A29F4D038E92}" srcOrd="0" destOrd="0" parTransId="{4CA70CCF-7778-4C54-9FB2-42A50C472B92}" sibTransId="{99674D53-9021-46BE-B0D8-1501AEAE8B6A}"/>
    <dgm:cxn modelId="{41239087-8102-4E1C-B4EA-D164BC8BBFEE}" type="presParOf" srcId="{F8990BA9-C7F3-4682-84B4-C4525B23AC3A}" destId="{E272B46C-BCB7-4628-A74D-0B90943C4D11}" srcOrd="0" destOrd="0" presId="urn:microsoft.com/office/officeart/2005/8/layout/vList2"/>
    <dgm:cxn modelId="{606472A2-29F9-4CBF-A528-E7A81E91F719}" type="presParOf" srcId="{F8990BA9-C7F3-4682-84B4-C4525B23AC3A}" destId="{F4AD9645-6283-4B82-9AFE-A41B2D84FE56}" srcOrd="1" destOrd="0" presId="urn:microsoft.com/office/officeart/2005/8/layout/vList2"/>
    <dgm:cxn modelId="{0939293F-0604-4BCD-8C74-5A189CB0EDF1}" type="presParOf" srcId="{F8990BA9-C7F3-4682-84B4-C4525B23AC3A}" destId="{973FCC04-8D68-4C77-AF57-9E727F7C6377}" srcOrd="2" destOrd="0" presId="urn:microsoft.com/office/officeart/2005/8/layout/vList2"/>
    <dgm:cxn modelId="{226138B2-B7E7-4C8D-86ED-C5F7DA58245E}" type="presParOf" srcId="{F8990BA9-C7F3-4682-84B4-C4525B23AC3A}" destId="{7DFF6420-F5A8-46DA-B39E-20598716C6EB}" srcOrd="3" destOrd="0" presId="urn:microsoft.com/office/officeart/2005/8/layout/vList2"/>
    <dgm:cxn modelId="{FE1EE29A-CCE8-4A81-BF07-207AA8D973C7}" type="presParOf" srcId="{F8990BA9-C7F3-4682-84B4-C4525B23AC3A}" destId="{1FBC1DFB-5792-4C1F-A0C9-401DFA4E2C73}" srcOrd="4" destOrd="0" presId="urn:microsoft.com/office/officeart/2005/8/layout/vList2"/>
    <dgm:cxn modelId="{7700CA39-2581-43D5-885A-33A407D55799}" type="presParOf" srcId="{F8990BA9-C7F3-4682-84B4-C4525B23AC3A}" destId="{C07C5F37-95E2-45B3-8695-85E305780217}" srcOrd="5" destOrd="0" presId="urn:microsoft.com/office/officeart/2005/8/layout/vList2"/>
    <dgm:cxn modelId="{CD737CD1-0942-40E9-B415-F5B1992372D4}" type="presParOf" srcId="{F8990BA9-C7F3-4682-84B4-C4525B23AC3A}" destId="{D41B2A6A-5769-4DB7-95B4-7011F67BECEB}" srcOrd="6" destOrd="0" presId="urn:microsoft.com/office/officeart/2005/8/layout/vList2"/>
    <dgm:cxn modelId="{A5611454-D2A3-4975-8015-389748231048}" type="presParOf" srcId="{F8990BA9-C7F3-4682-84B4-C4525B23AC3A}" destId="{7B16AFFD-C824-4E35-A309-7E860B3F36F6}" srcOrd="7" destOrd="0" presId="urn:microsoft.com/office/officeart/2005/8/layout/vList2"/>
    <dgm:cxn modelId="{056BFBBA-1627-4D72-BE80-008BE9BCDEB3}" type="presParOf" srcId="{F8990BA9-C7F3-4682-84B4-C4525B23AC3A}" destId="{577E1AB5-6F2B-4929-B6EF-C7431E7ABEEF}"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F2501-D857-4EDE-AEA9-118177645C01}">
      <dsp:nvSpPr>
        <dsp:cNvPr id="0" name=""/>
        <dsp:cNvSpPr/>
      </dsp:nvSpPr>
      <dsp:spPr>
        <a:xfrm>
          <a:off x="0" y="441732"/>
          <a:ext cx="8610600" cy="3386250"/>
        </a:xfrm>
        <a:prstGeom prst="rect">
          <a:avLst/>
        </a:prstGeom>
        <a:solidFill>
          <a:schemeClr val="bg1">
            <a:lumMod val="75000"/>
            <a:alpha val="90000"/>
          </a:schemeClr>
        </a:solidFill>
        <a:ln w="19050" cap="rnd"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68278" tIns="520700" rIns="668278" bIns="177800" numCol="1" spcCol="1270" anchor="t" anchorCtr="0">
          <a:noAutofit/>
        </a:bodyPr>
        <a:lstStyle/>
        <a:p>
          <a:pPr marL="228600" lvl="1" indent="-228600" algn="l" defTabSz="1111250" rtl="0">
            <a:lnSpc>
              <a:spcPct val="90000"/>
            </a:lnSpc>
            <a:spcBef>
              <a:spcPct val="0"/>
            </a:spcBef>
            <a:spcAft>
              <a:spcPct val="15000"/>
            </a:spcAft>
            <a:buChar char="•"/>
          </a:pPr>
          <a:r>
            <a:rPr lang="en-US" sz="2500" kern="1200"/>
            <a:t>4 English</a:t>
          </a:r>
        </a:p>
        <a:p>
          <a:pPr marL="228600" lvl="1" indent="-228600" algn="l" defTabSz="1111250" rtl="0">
            <a:lnSpc>
              <a:spcPct val="90000"/>
            </a:lnSpc>
            <a:spcBef>
              <a:spcPct val="0"/>
            </a:spcBef>
            <a:spcAft>
              <a:spcPct val="15000"/>
            </a:spcAft>
            <a:buChar char="•"/>
          </a:pPr>
          <a:r>
            <a:rPr lang="en-US" sz="2500" kern="1200"/>
            <a:t>4 Mathematics</a:t>
          </a:r>
        </a:p>
        <a:p>
          <a:pPr marL="228600" lvl="1" indent="-228600" algn="l" defTabSz="1111250" rtl="0">
            <a:lnSpc>
              <a:spcPct val="90000"/>
            </a:lnSpc>
            <a:spcBef>
              <a:spcPct val="0"/>
            </a:spcBef>
            <a:spcAft>
              <a:spcPct val="15000"/>
            </a:spcAft>
            <a:buChar char="•"/>
          </a:pPr>
          <a:r>
            <a:rPr lang="en-US" sz="2500" kern="1200"/>
            <a:t>4 Science</a:t>
          </a:r>
        </a:p>
        <a:p>
          <a:pPr marL="228600" lvl="1" indent="-228600" algn="l" defTabSz="1111250" rtl="0">
            <a:lnSpc>
              <a:spcPct val="90000"/>
            </a:lnSpc>
            <a:spcBef>
              <a:spcPct val="0"/>
            </a:spcBef>
            <a:spcAft>
              <a:spcPct val="15000"/>
            </a:spcAft>
            <a:buChar char="•"/>
          </a:pPr>
          <a:r>
            <a:rPr lang="en-US" sz="2500" kern="1200"/>
            <a:t>3 Social Studies</a:t>
          </a:r>
        </a:p>
        <a:p>
          <a:pPr marL="228600" lvl="1" indent="-228600" algn="l" defTabSz="1111250" rtl="0">
            <a:lnSpc>
              <a:spcPct val="90000"/>
            </a:lnSpc>
            <a:spcBef>
              <a:spcPct val="0"/>
            </a:spcBef>
            <a:spcAft>
              <a:spcPct val="15000"/>
            </a:spcAft>
            <a:buChar char="•"/>
          </a:pPr>
          <a:r>
            <a:rPr lang="en-US" sz="2500" kern="1200"/>
            <a:t>1 Health/Physical Education</a:t>
          </a:r>
        </a:p>
        <a:p>
          <a:pPr marL="228600" lvl="1" indent="-228600" algn="l" defTabSz="1111250" rtl="0">
            <a:lnSpc>
              <a:spcPct val="90000"/>
            </a:lnSpc>
            <a:spcBef>
              <a:spcPct val="0"/>
            </a:spcBef>
            <a:spcAft>
              <a:spcPct val="15000"/>
            </a:spcAft>
            <a:buChar char="•"/>
          </a:pPr>
          <a:r>
            <a:rPr lang="en-US" sz="2500" kern="1200"/>
            <a:t>3 CTAE and/or World Language and/or Fine Arts</a:t>
          </a:r>
        </a:p>
        <a:p>
          <a:pPr marL="228600" lvl="1" indent="-228600" algn="l" defTabSz="1111250" rtl="0">
            <a:lnSpc>
              <a:spcPct val="90000"/>
            </a:lnSpc>
            <a:spcBef>
              <a:spcPct val="0"/>
            </a:spcBef>
            <a:spcAft>
              <a:spcPct val="15000"/>
            </a:spcAft>
            <a:buChar char="•"/>
          </a:pPr>
          <a:r>
            <a:rPr lang="en-US" sz="2500" kern="1200"/>
            <a:t>4 additional elective units</a:t>
          </a:r>
        </a:p>
      </dsp:txBody>
      <dsp:txXfrm>
        <a:off x="0" y="441732"/>
        <a:ext cx="8610600" cy="3386250"/>
      </dsp:txXfrm>
    </dsp:sp>
    <dsp:sp modelId="{71977B7B-2E2D-47F5-A6A1-623765609EB6}">
      <dsp:nvSpPr>
        <dsp:cNvPr id="0" name=""/>
        <dsp:cNvSpPr/>
      </dsp:nvSpPr>
      <dsp:spPr>
        <a:xfrm>
          <a:off x="931038" y="2"/>
          <a:ext cx="6824727" cy="738000"/>
        </a:xfrm>
        <a:prstGeom prst="roundRect">
          <a:avLst/>
        </a:prstGeom>
        <a:solidFill>
          <a:schemeClr val="lt1">
            <a:hueOff val="0"/>
            <a:satOff val="0"/>
            <a:lumOff val="0"/>
            <a:alphaOff val="0"/>
          </a:schemeClr>
        </a:solidFill>
        <a:ln w="19050" cap="rnd"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1111250" rtl="0">
            <a:lnSpc>
              <a:spcPct val="90000"/>
            </a:lnSpc>
            <a:spcBef>
              <a:spcPct val="0"/>
            </a:spcBef>
            <a:spcAft>
              <a:spcPct val="35000"/>
            </a:spcAft>
            <a:buNone/>
          </a:pPr>
          <a:r>
            <a:rPr lang="en-US" sz="2500" kern="1200"/>
            <a:t>Students must earn a total of 23 credits:</a:t>
          </a:r>
        </a:p>
      </dsp:txBody>
      <dsp:txXfrm>
        <a:off x="967064" y="36028"/>
        <a:ext cx="6752675" cy="6659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736BAB-F622-4BC1-8DCD-05A731138840}">
      <dsp:nvSpPr>
        <dsp:cNvPr id="0" name=""/>
        <dsp:cNvSpPr/>
      </dsp:nvSpPr>
      <dsp:spPr>
        <a:xfrm>
          <a:off x="1060700" y="166052"/>
          <a:ext cx="6413030" cy="1181855"/>
        </a:xfrm>
        <a:prstGeom prst="rect">
          <a:avLst/>
        </a:prstGeom>
        <a:solidFill>
          <a:schemeClr val="bg1">
            <a:lumMod val="95000"/>
          </a:schemeClr>
        </a:solidFill>
        <a:ln w="12700" cap="rnd" cmpd="sng" algn="ctr">
          <a:solidFill>
            <a:schemeClr val="accent4">
              <a:hueOff val="0"/>
              <a:satOff val="0"/>
              <a:lumOff val="0"/>
              <a:alphaOff val="0"/>
            </a:schemeClr>
          </a:solidFill>
          <a:prstDash val="solid"/>
        </a:ln>
        <a:effectLst>
          <a:outerShdw blurRad="38100" dist="254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0051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a:t>Students earn credit for a course by earning a passing grade (70 or higher) in the course.</a:t>
          </a:r>
        </a:p>
      </dsp:txBody>
      <dsp:txXfrm>
        <a:off x="1060700" y="166052"/>
        <a:ext cx="6413030" cy="1181855"/>
      </dsp:txXfrm>
    </dsp:sp>
    <dsp:sp modelId="{02E55922-96C9-4AB7-A64B-C6D9B0047979}">
      <dsp:nvSpPr>
        <dsp:cNvPr id="0" name=""/>
        <dsp:cNvSpPr/>
      </dsp:nvSpPr>
      <dsp:spPr>
        <a:xfrm>
          <a:off x="870165" y="125497"/>
          <a:ext cx="827298" cy="1240948"/>
        </a:xfrm>
        <a:prstGeom prst="rect">
          <a:avLst/>
        </a:prstGeom>
        <a:gradFill rotWithShape="0">
          <a:gsLst>
            <a:gs pos="0">
              <a:schemeClr val="accent4">
                <a:tint val="40000"/>
                <a:hueOff val="0"/>
                <a:satOff val="0"/>
                <a:lumOff val="0"/>
                <a:alphaOff val="0"/>
                <a:tint val="96000"/>
                <a:lumMod val="100000"/>
              </a:schemeClr>
            </a:gs>
            <a:gs pos="78000">
              <a:schemeClr val="accent4">
                <a:tint val="40000"/>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BA33EC29-63F2-45A8-BED7-3AA855473A7E}">
      <dsp:nvSpPr>
        <dsp:cNvPr id="0" name=""/>
        <dsp:cNvSpPr/>
      </dsp:nvSpPr>
      <dsp:spPr>
        <a:xfrm>
          <a:off x="1080707" y="1600180"/>
          <a:ext cx="6449185" cy="1925490"/>
        </a:xfrm>
        <a:prstGeom prst="rect">
          <a:avLst/>
        </a:prstGeom>
        <a:solidFill>
          <a:schemeClr val="bg1">
            <a:lumMod val="95000"/>
          </a:schemeClr>
        </a:solidFill>
        <a:ln w="12700" cap="rnd" cmpd="sng" algn="ctr">
          <a:solidFill>
            <a:schemeClr val="accent4">
              <a:hueOff val="0"/>
              <a:satOff val="0"/>
              <a:lumOff val="0"/>
              <a:alphaOff val="0"/>
            </a:schemeClr>
          </a:solidFill>
          <a:prstDash val="solid"/>
        </a:ln>
        <a:effectLst>
          <a:outerShdw blurRad="38100" dist="254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00510" tIns="95250" rIns="95250" bIns="95250" numCol="1" spcCol="1270" anchor="t" anchorCtr="0">
          <a:noAutofit/>
        </a:bodyPr>
        <a:lstStyle/>
        <a:p>
          <a:pPr marL="0" lvl="0" indent="0" algn="l" defTabSz="1111250" rtl="0">
            <a:lnSpc>
              <a:spcPct val="100000"/>
            </a:lnSpc>
            <a:spcBef>
              <a:spcPct val="0"/>
            </a:spcBef>
            <a:spcAft>
              <a:spcPts val="0"/>
            </a:spcAft>
            <a:buNone/>
          </a:pPr>
          <a:r>
            <a:rPr lang="en-US" sz="2500" b="1" u="sng" kern="1200"/>
            <a:t>Grading Scale:</a:t>
          </a:r>
        </a:p>
        <a:p>
          <a:pPr marL="171450" lvl="1" indent="-171450" algn="l" defTabSz="711200" rtl="0">
            <a:lnSpc>
              <a:spcPct val="100000"/>
            </a:lnSpc>
            <a:spcBef>
              <a:spcPct val="0"/>
            </a:spcBef>
            <a:spcAft>
              <a:spcPts val="200"/>
            </a:spcAft>
            <a:buChar char="•"/>
          </a:pPr>
          <a:r>
            <a:rPr lang="en-US" sz="1600" kern="1200"/>
            <a:t>A 	=	90 or higher</a:t>
          </a:r>
        </a:p>
        <a:p>
          <a:pPr marL="171450" lvl="1" indent="-171450" algn="l" defTabSz="711200" rtl="0">
            <a:lnSpc>
              <a:spcPct val="100000"/>
            </a:lnSpc>
            <a:spcBef>
              <a:spcPct val="0"/>
            </a:spcBef>
            <a:spcAft>
              <a:spcPts val="200"/>
            </a:spcAft>
            <a:buChar char="•"/>
          </a:pPr>
          <a:r>
            <a:rPr lang="en-US" sz="1600" kern="1200"/>
            <a:t>B	=	80-89</a:t>
          </a:r>
        </a:p>
        <a:p>
          <a:pPr marL="171450" lvl="1" indent="-171450" algn="l" defTabSz="711200" rtl="0">
            <a:lnSpc>
              <a:spcPct val="100000"/>
            </a:lnSpc>
            <a:spcBef>
              <a:spcPct val="0"/>
            </a:spcBef>
            <a:spcAft>
              <a:spcPts val="200"/>
            </a:spcAft>
            <a:buChar char="•"/>
          </a:pPr>
          <a:r>
            <a:rPr lang="en-US" sz="1600" kern="1200"/>
            <a:t>C	=	70-79</a:t>
          </a:r>
        </a:p>
        <a:p>
          <a:pPr marL="171450" lvl="1" indent="-171450" algn="l" defTabSz="711200" rtl="0">
            <a:lnSpc>
              <a:spcPct val="100000"/>
            </a:lnSpc>
            <a:spcBef>
              <a:spcPct val="0"/>
            </a:spcBef>
            <a:spcAft>
              <a:spcPts val="200"/>
            </a:spcAft>
            <a:buChar char="•"/>
          </a:pPr>
          <a:r>
            <a:rPr lang="en-US" sz="1600" kern="1200"/>
            <a:t>F	=	69 or below</a:t>
          </a:r>
          <a:r>
            <a:rPr lang="en-US" sz="1500" kern="1200"/>
            <a:t>		</a:t>
          </a:r>
        </a:p>
      </dsp:txBody>
      <dsp:txXfrm>
        <a:off x="1080707" y="1600180"/>
        <a:ext cx="6449185" cy="1925490"/>
      </dsp:txXfrm>
    </dsp:sp>
    <dsp:sp modelId="{0522109E-AF67-4BC8-B342-B0C0C33AE492}">
      <dsp:nvSpPr>
        <dsp:cNvPr id="0" name=""/>
        <dsp:cNvSpPr/>
      </dsp:nvSpPr>
      <dsp:spPr>
        <a:xfrm>
          <a:off x="870165" y="1814426"/>
          <a:ext cx="827298" cy="1240948"/>
        </a:xfrm>
        <a:prstGeom prst="rect">
          <a:avLst/>
        </a:prstGeom>
        <a:gradFill rotWithShape="0">
          <a:gsLst>
            <a:gs pos="0">
              <a:schemeClr val="accent4">
                <a:tint val="40000"/>
                <a:hueOff val="0"/>
                <a:satOff val="0"/>
                <a:lumOff val="0"/>
                <a:alphaOff val="0"/>
                <a:tint val="96000"/>
                <a:lumMod val="100000"/>
              </a:schemeClr>
            </a:gs>
            <a:gs pos="78000">
              <a:schemeClr val="accent4">
                <a:tint val="40000"/>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6888257-4D4C-426C-ACF5-CFECA711B6CD}">
      <dsp:nvSpPr>
        <dsp:cNvPr id="0" name=""/>
        <dsp:cNvSpPr/>
      </dsp:nvSpPr>
      <dsp:spPr>
        <a:xfrm>
          <a:off x="1080707" y="3660927"/>
          <a:ext cx="6449185" cy="1636916"/>
        </a:xfrm>
        <a:prstGeom prst="rect">
          <a:avLst/>
        </a:prstGeom>
        <a:solidFill>
          <a:schemeClr val="bg1">
            <a:lumMod val="95000"/>
          </a:schemeClr>
        </a:solidFill>
        <a:ln w="12700" cap="rnd" cmpd="sng" algn="ctr">
          <a:solidFill>
            <a:schemeClr val="accent4">
              <a:hueOff val="0"/>
              <a:satOff val="0"/>
              <a:lumOff val="0"/>
              <a:alphaOff val="0"/>
            </a:schemeClr>
          </a:solidFill>
          <a:prstDash val="solid"/>
        </a:ln>
        <a:effectLst>
          <a:outerShdw blurRad="38100" dist="254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00510" tIns="95250" rIns="95250" bIns="95250" numCol="1" spcCol="1270" anchor="t" anchorCtr="0">
          <a:noAutofit/>
        </a:bodyPr>
        <a:lstStyle/>
        <a:p>
          <a:pPr marL="0" lvl="0" indent="0" algn="l" defTabSz="1111250" rtl="0">
            <a:lnSpc>
              <a:spcPct val="100000"/>
            </a:lnSpc>
            <a:spcBef>
              <a:spcPct val="0"/>
            </a:spcBef>
            <a:spcAft>
              <a:spcPts val="0"/>
            </a:spcAft>
            <a:buNone/>
          </a:pPr>
          <a:r>
            <a:rPr lang="en-US" sz="2500" b="1" u="sng" kern="1200"/>
            <a:t>Grade Level Placement:</a:t>
          </a:r>
        </a:p>
        <a:p>
          <a:pPr marL="171450" lvl="1" indent="-171450" algn="l" defTabSz="711200" rtl="0">
            <a:lnSpc>
              <a:spcPct val="100000"/>
            </a:lnSpc>
            <a:spcBef>
              <a:spcPct val="0"/>
            </a:spcBef>
            <a:spcAft>
              <a:spcPts val="200"/>
            </a:spcAft>
            <a:buChar char="•"/>
          </a:pPr>
          <a:r>
            <a:rPr lang="en-US" sz="1600" kern="1200"/>
            <a:t>Freshmen	= 	Less than 5 credits</a:t>
          </a:r>
        </a:p>
        <a:p>
          <a:pPr marL="171450" lvl="1" indent="-171450" algn="l" defTabSz="711200" rtl="0">
            <a:lnSpc>
              <a:spcPct val="100000"/>
            </a:lnSpc>
            <a:spcBef>
              <a:spcPct val="0"/>
            </a:spcBef>
            <a:spcAft>
              <a:spcPts val="200"/>
            </a:spcAft>
            <a:buChar char="•"/>
          </a:pPr>
          <a:r>
            <a:rPr lang="en-US" sz="1600" kern="1200"/>
            <a:t>Sophomore	=	5 – 10.5 credits</a:t>
          </a:r>
        </a:p>
        <a:p>
          <a:pPr marL="171450" lvl="1" indent="-171450" algn="l" defTabSz="711200" rtl="0">
            <a:lnSpc>
              <a:spcPct val="100000"/>
            </a:lnSpc>
            <a:spcBef>
              <a:spcPct val="0"/>
            </a:spcBef>
            <a:spcAft>
              <a:spcPts val="200"/>
            </a:spcAft>
            <a:buChar char="•"/>
          </a:pPr>
          <a:r>
            <a:rPr lang="en-US" sz="1600" kern="1200"/>
            <a:t>Junior	=	11 – 16.5 credits</a:t>
          </a:r>
        </a:p>
        <a:p>
          <a:pPr marL="171450" lvl="1" indent="-171450" algn="l" defTabSz="711200" rtl="0">
            <a:lnSpc>
              <a:spcPct val="100000"/>
            </a:lnSpc>
            <a:spcBef>
              <a:spcPct val="0"/>
            </a:spcBef>
            <a:spcAft>
              <a:spcPts val="200"/>
            </a:spcAft>
            <a:buChar char="•"/>
          </a:pPr>
          <a:r>
            <a:rPr lang="en-US" sz="1600" kern="1200"/>
            <a:t>Senior	=	17 or more credits	</a:t>
          </a:r>
        </a:p>
      </dsp:txBody>
      <dsp:txXfrm>
        <a:off x="1080707" y="3660927"/>
        <a:ext cx="6449185" cy="1636916"/>
      </dsp:txXfrm>
    </dsp:sp>
    <dsp:sp modelId="{654C16A8-FE30-4865-AAAC-F685468D7182}">
      <dsp:nvSpPr>
        <dsp:cNvPr id="0" name=""/>
        <dsp:cNvSpPr/>
      </dsp:nvSpPr>
      <dsp:spPr>
        <a:xfrm>
          <a:off x="870165" y="3730887"/>
          <a:ext cx="827298" cy="1240948"/>
        </a:xfrm>
        <a:prstGeom prst="rect">
          <a:avLst/>
        </a:prstGeom>
        <a:gradFill rotWithShape="0">
          <a:gsLst>
            <a:gs pos="0">
              <a:schemeClr val="accent4">
                <a:tint val="40000"/>
                <a:hueOff val="0"/>
                <a:satOff val="0"/>
                <a:lumOff val="0"/>
                <a:alphaOff val="0"/>
                <a:tint val="96000"/>
                <a:lumMod val="100000"/>
              </a:schemeClr>
            </a:gs>
            <a:gs pos="78000">
              <a:schemeClr val="accent4">
                <a:tint val="40000"/>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72B46C-BCB7-4628-A74D-0B90943C4D11}">
      <dsp:nvSpPr>
        <dsp:cNvPr id="0" name=""/>
        <dsp:cNvSpPr/>
      </dsp:nvSpPr>
      <dsp:spPr>
        <a:xfrm>
          <a:off x="0" y="1240"/>
          <a:ext cx="8610600" cy="1087288"/>
        </a:xfrm>
        <a:prstGeom prst="roundRect">
          <a:avLst/>
        </a:prstGeom>
        <a:solidFill>
          <a:schemeClr val="bg2">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a:solidFill>
                <a:schemeClr val="bg1"/>
              </a:solidFill>
            </a:rPr>
            <a:t>Interim progress reports will be issued to students every</a:t>
          </a:r>
          <a:r>
            <a:rPr lang="en-US" sz="2500" kern="1200">
              <a:solidFill>
                <a:schemeClr val="bg1"/>
              </a:solidFill>
              <a:latin typeface="Trebuchet MS" panose="020B0603020202020204"/>
            </a:rPr>
            <a:t> 4.5</a:t>
          </a:r>
          <a:r>
            <a:rPr lang="en-US" sz="2500" kern="1200">
              <a:solidFill>
                <a:schemeClr val="bg1"/>
              </a:solidFill>
            </a:rPr>
            <a:t> weeks.</a:t>
          </a:r>
        </a:p>
      </dsp:txBody>
      <dsp:txXfrm>
        <a:off x="53077" y="54317"/>
        <a:ext cx="8504446" cy="981134"/>
      </dsp:txXfrm>
    </dsp:sp>
    <dsp:sp modelId="{973FCC04-8D68-4C77-AF57-9E727F7C6377}">
      <dsp:nvSpPr>
        <dsp:cNvPr id="0" name=""/>
        <dsp:cNvSpPr/>
      </dsp:nvSpPr>
      <dsp:spPr>
        <a:xfrm>
          <a:off x="0" y="1100398"/>
          <a:ext cx="8610600" cy="1087288"/>
        </a:xfrm>
        <a:prstGeom prst="roundRect">
          <a:avLst/>
        </a:prstGeom>
        <a:solidFill>
          <a:schemeClr val="bg2">
            <a:lumMod val="5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a:solidFill>
                <a:schemeClr val="bg1"/>
              </a:solidFill>
            </a:rPr>
            <a:t>Transcripts are issued at the end of S1 and S2; final semester grades are reflected on the high school transcript.</a:t>
          </a:r>
        </a:p>
      </dsp:txBody>
      <dsp:txXfrm>
        <a:off x="53077" y="1153475"/>
        <a:ext cx="8504446" cy="981134"/>
      </dsp:txXfrm>
    </dsp:sp>
    <dsp:sp modelId="{1FBC1DFB-5792-4C1F-A0C9-401DFA4E2C73}">
      <dsp:nvSpPr>
        <dsp:cNvPr id="0" name=""/>
        <dsp:cNvSpPr/>
      </dsp:nvSpPr>
      <dsp:spPr>
        <a:xfrm>
          <a:off x="0" y="2199555"/>
          <a:ext cx="8610600" cy="1087288"/>
        </a:xfrm>
        <a:prstGeom prst="roundRect">
          <a:avLst/>
        </a:prstGeom>
        <a:solidFill>
          <a:srgbClr val="93C327"/>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a:solidFill>
                <a:schemeClr val="bg1"/>
              </a:solidFill>
            </a:rPr>
            <a:t>Each course semester is independent of the other; S1 and S2 course grades are NOT averaged.</a:t>
          </a:r>
        </a:p>
      </dsp:txBody>
      <dsp:txXfrm>
        <a:off x="53077" y="2252632"/>
        <a:ext cx="8504446" cy="981134"/>
      </dsp:txXfrm>
    </dsp:sp>
    <dsp:sp modelId="{D41B2A6A-5769-4DB7-95B4-7011F67BECEB}">
      <dsp:nvSpPr>
        <dsp:cNvPr id="0" name=""/>
        <dsp:cNvSpPr/>
      </dsp:nvSpPr>
      <dsp:spPr>
        <a:xfrm>
          <a:off x="0" y="3298713"/>
          <a:ext cx="8610600" cy="1087288"/>
        </a:xfrm>
        <a:prstGeom prst="roundRect">
          <a:avLst/>
        </a:prstGeom>
        <a:solidFill>
          <a:srgbClr val="84AF23"/>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a:solidFill>
                <a:schemeClr val="bg1"/>
              </a:solidFill>
            </a:rPr>
            <a:t>Honors and AP courses receive an additional 7 points added to the final </a:t>
          </a:r>
          <a:r>
            <a:rPr lang="en-US" sz="2500" u="sng" kern="1200">
              <a:solidFill>
                <a:schemeClr val="bg1"/>
              </a:solidFill>
            </a:rPr>
            <a:t>passing</a:t>
          </a:r>
          <a:r>
            <a:rPr lang="en-US" sz="2500" kern="1200">
              <a:solidFill>
                <a:schemeClr val="bg1"/>
              </a:solidFill>
            </a:rPr>
            <a:t> grade.</a:t>
          </a:r>
        </a:p>
      </dsp:txBody>
      <dsp:txXfrm>
        <a:off x="53077" y="3351790"/>
        <a:ext cx="8504446" cy="981134"/>
      </dsp:txXfrm>
    </dsp:sp>
    <dsp:sp modelId="{577E1AB5-6F2B-4929-B6EF-C7431E7ABEEF}">
      <dsp:nvSpPr>
        <dsp:cNvPr id="0" name=""/>
        <dsp:cNvSpPr/>
      </dsp:nvSpPr>
      <dsp:spPr>
        <a:xfrm>
          <a:off x="0" y="4397870"/>
          <a:ext cx="8610600" cy="1087288"/>
        </a:xfrm>
        <a:prstGeom prst="roundRect">
          <a:avLst/>
        </a:prstGeom>
        <a:solidFill>
          <a:srgbClr val="73991F"/>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a:solidFill>
                <a:schemeClr val="bg1"/>
              </a:solidFill>
            </a:rPr>
            <a:t>Parents can use Infinite Campus (IC) to track assignments, grades, attendance, discipline, etc. during the semester.</a:t>
          </a:r>
        </a:p>
      </dsp:txBody>
      <dsp:txXfrm>
        <a:off x="53077" y="4450947"/>
        <a:ext cx="8504446" cy="98113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663E6DE4-8A43-4D77-9055-F902C3F7F08A}" type="datetimeFigureOut">
              <a:rPr lang="en-US" smtClean="0"/>
              <a:t>1/27/2025</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68072500-50A4-4929-905D-20C072B1F019}" type="slidenum">
              <a:rPr lang="en-US" smtClean="0"/>
              <a:t>‹#›</a:t>
            </a:fld>
            <a:endParaRPr lang="en-US"/>
          </a:p>
        </p:txBody>
      </p:sp>
    </p:spTree>
    <p:extLst>
      <p:ext uri="{BB962C8B-B14F-4D97-AF65-F5344CB8AC3E}">
        <p14:creationId xmlns:p14="http://schemas.microsoft.com/office/powerpoint/2010/main" val="1830247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88D5E402-CFC2-4C41-9E04-2EB6D3E3F453}" type="datetimeFigureOut">
              <a:rPr lang="en-US" smtClean="0"/>
              <a:pPr/>
              <a:t>1/27/2025</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972DA5B4-0B8F-4FD4-97C7-AA758D6A51C5}" type="slidenum">
              <a:rPr lang="en-US" smtClean="0"/>
              <a:pPr/>
              <a:t>‹#›</a:t>
            </a:fld>
            <a:endParaRPr lang="en-US"/>
          </a:p>
        </p:txBody>
      </p:sp>
    </p:spTree>
    <p:extLst>
      <p:ext uri="{BB962C8B-B14F-4D97-AF65-F5344CB8AC3E}">
        <p14:creationId xmlns:p14="http://schemas.microsoft.com/office/powerpoint/2010/main" val="2906911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2DA5B4-0B8F-4FD4-97C7-AA758D6A51C5}" type="slidenum">
              <a:rPr lang="en-US" smtClean="0"/>
              <a:pPr/>
              <a:t>9</a:t>
            </a:fld>
            <a:endParaRPr lang="en-US"/>
          </a:p>
        </p:txBody>
      </p:sp>
    </p:spTree>
    <p:extLst>
      <p:ext uri="{BB962C8B-B14F-4D97-AF65-F5344CB8AC3E}">
        <p14:creationId xmlns:p14="http://schemas.microsoft.com/office/powerpoint/2010/main" val="980489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72DA5B4-0B8F-4FD4-97C7-AA758D6A51C5}" type="slidenum">
              <a:rPr lang="en-US" smtClean="0"/>
              <a:pPr/>
              <a:t>10</a:t>
            </a:fld>
            <a:endParaRPr lang="en-US"/>
          </a:p>
        </p:txBody>
      </p:sp>
    </p:spTree>
    <p:extLst>
      <p:ext uri="{BB962C8B-B14F-4D97-AF65-F5344CB8AC3E}">
        <p14:creationId xmlns:p14="http://schemas.microsoft.com/office/powerpoint/2010/main" val="1486144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7817868-BA0C-45F9-9AE1-F29524E9CFE0}" type="datetimeFigureOut">
              <a:rPr lang="en-US" smtClean="0"/>
              <a:pPr/>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932E5-D312-4032-80C6-D228CD28D1B3}" type="slidenum">
              <a:rPr lang="en-US" smtClean="0"/>
              <a:pPr/>
              <a:t>‹#›</a:t>
            </a:fld>
            <a:endParaRPr lang="en-US"/>
          </a:p>
        </p:txBody>
      </p:sp>
    </p:spTree>
    <p:extLst>
      <p:ext uri="{BB962C8B-B14F-4D97-AF65-F5344CB8AC3E}">
        <p14:creationId xmlns:p14="http://schemas.microsoft.com/office/powerpoint/2010/main" val="893664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817868-BA0C-45F9-9AE1-F29524E9CFE0}" type="datetimeFigureOut">
              <a:rPr lang="en-US" smtClean="0"/>
              <a:pPr/>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932E5-D312-4032-80C6-D228CD28D1B3}" type="slidenum">
              <a:rPr lang="en-US" smtClean="0"/>
              <a:pPr/>
              <a:t>‹#›</a:t>
            </a:fld>
            <a:endParaRPr lang="en-US"/>
          </a:p>
        </p:txBody>
      </p:sp>
    </p:spTree>
    <p:extLst>
      <p:ext uri="{BB962C8B-B14F-4D97-AF65-F5344CB8AC3E}">
        <p14:creationId xmlns:p14="http://schemas.microsoft.com/office/powerpoint/2010/main" val="405398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7817868-BA0C-45F9-9AE1-F29524E9CFE0}" type="datetimeFigureOut">
              <a:rPr lang="en-US" smtClean="0"/>
              <a:pPr/>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932E5-D312-4032-80C6-D228CD28D1B3}" type="slidenum">
              <a:rPr lang="en-US" smtClean="0"/>
              <a:pPr/>
              <a:t>‹#›</a:t>
            </a:fld>
            <a:endParaRPr lang="en-US"/>
          </a:p>
        </p:txBody>
      </p:sp>
    </p:spTree>
    <p:extLst>
      <p:ext uri="{BB962C8B-B14F-4D97-AF65-F5344CB8AC3E}">
        <p14:creationId xmlns:p14="http://schemas.microsoft.com/office/powerpoint/2010/main" val="2699974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7817868-BA0C-45F9-9AE1-F29524E9CFE0}" type="datetimeFigureOut">
              <a:rPr lang="en-US" smtClean="0"/>
              <a:pPr/>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9932E5-D312-4032-80C6-D228CD28D1B3}" type="slidenum">
              <a:rPr lang="en-US" smtClean="0"/>
              <a:pPr/>
              <a:t>‹#›</a:t>
            </a:fld>
            <a:endParaRPr lang="en-US"/>
          </a:p>
        </p:txBody>
      </p:sp>
    </p:spTree>
    <p:extLst>
      <p:ext uri="{BB962C8B-B14F-4D97-AF65-F5344CB8AC3E}">
        <p14:creationId xmlns:p14="http://schemas.microsoft.com/office/powerpoint/2010/main" val="3954563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7817868-BA0C-45F9-9AE1-F29524E9CFE0}" type="datetimeFigureOut">
              <a:rPr lang="en-US" smtClean="0"/>
              <a:pPr/>
              <a:t>1/27/2025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9932E5-D312-4032-80C6-D228CD28D1B3}" type="slidenum">
              <a:rPr lang="en-US" smtClean="0"/>
              <a:pPr/>
              <a:t>‹#›</a:t>
            </a:fld>
            <a:endParaRPr lang="en-US"/>
          </a:p>
        </p:txBody>
      </p:sp>
    </p:spTree>
    <p:extLst>
      <p:ext uri="{BB962C8B-B14F-4D97-AF65-F5344CB8AC3E}">
        <p14:creationId xmlns:p14="http://schemas.microsoft.com/office/powerpoint/2010/main" val="534979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57817868-BA0C-45F9-9AE1-F29524E9CFE0}" type="datetimeFigureOut">
              <a:rPr lang="en-US" smtClean="0"/>
              <a:pPr/>
              <a:t>1/27/2025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9932E5-D312-4032-80C6-D228CD28D1B3}" type="slidenum">
              <a:rPr lang="en-US" smtClean="0"/>
              <a:pPr/>
              <a:t>‹#›</a:t>
            </a:fld>
            <a:endParaRPr lang="en-US"/>
          </a:p>
        </p:txBody>
      </p:sp>
    </p:spTree>
    <p:extLst>
      <p:ext uri="{BB962C8B-B14F-4D97-AF65-F5344CB8AC3E}">
        <p14:creationId xmlns:p14="http://schemas.microsoft.com/office/powerpoint/2010/main" val="698960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817868-BA0C-45F9-9AE1-F29524E9CFE0}" type="datetimeFigureOut">
              <a:rPr lang="en-US" smtClean="0"/>
              <a:pPr/>
              <a:t>1/27/2025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9932E5-D312-4032-80C6-D228CD28D1B3}" type="slidenum">
              <a:rPr lang="en-US" smtClean="0"/>
              <a:pPr/>
              <a:t>‹#›</a:t>
            </a:fld>
            <a:endParaRPr lang="en-US"/>
          </a:p>
        </p:txBody>
      </p:sp>
    </p:spTree>
    <p:extLst>
      <p:ext uri="{BB962C8B-B14F-4D97-AF65-F5344CB8AC3E}">
        <p14:creationId xmlns:p14="http://schemas.microsoft.com/office/powerpoint/2010/main" val="4033323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7817868-BA0C-45F9-9AE1-F29524E9CFE0}" type="datetimeFigureOut">
              <a:rPr lang="en-US" smtClean="0"/>
              <a:pPr/>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9932E5-D312-4032-80C6-D228CD28D1B3}" type="slidenum">
              <a:rPr lang="en-US" smtClean="0"/>
              <a:pPr/>
              <a:t>‹#›</a:t>
            </a:fld>
            <a:endParaRPr lang="en-US"/>
          </a:p>
        </p:txBody>
      </p:sp>
    </p:spTree>
    <p:extLst>
      <p:ext uri="{BB962C8B-B14F-4D97-AF65-F5344CB8AC3E}">
        <p14:creationId xmlns:p14="http://schemas.microsoft.com/office/powerpoint/2010/main" val="1655500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7817868-BA0C-45F9-9AE1-F29524E9CFE0}" type="datetimeFigureOut">
              <a:rPr lang="en-US" smtClean="0"/>
              <a:pPr/>
              <a:t>1/27/2025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9932E5-D312-4032-80C6-D228CD28D1B3}" type="slidenum">
              <a:rPr lang="en-US" smtClean="0"/>
              <a:pPr/>
              <a:t>‹#›</a:t>
            </a:fld>
            <a:endParaRPr lang="en-US"/>
          </a:p>
        </p:txBody>
      </p:sp>
    </p:spTree>
    <p:extLst>
      <p:ext uri="{BB962C8B-B14F-4D97-AF65-F5344CB8AC3E}">
        <p14:creationId xmlns:p14="http://schemas.microsoft.com/office/powerpoint/2010/main" val="2435096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7817868-BA0C-45F9-9AE1-F29524E9CFE0}" type="datetimeFigureOut">
              <a:rPr lang="en-US" smtClean="0"/>
              <a:pPr/>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932E5-D312-4032-80C6-D228CD28D1B3}" type="slidenum">
              <a:rPr lang="en-US" smtClean="0"/>
              <a:pPr/>
              <a:t>‹#›</a:t>
            </a:fld>
            <a:endParaRPr lang="en-US"/>
          </a:p>
        </p:txBody>
      </p:sp>
    </p:spTree>
    <p:extLst>
      <p:ext uri="{BB962C8B-B14F-4D97-AF65-F5344CB8AC3E}">
        <p14:creationId xmlns:p14="http://schemas.microsoft.com/office/powerpoint/2010/main" val="1186768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7817868-BA0C-45F9-9AE1-F29524E9CFE0}" type="datetimeFigureOut">
              <a:rPr lang="en-US" smtClean="0"/>
              <a:pPr/>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932E5-D312-4032-80C6-D228CD28D1B3}"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53181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7817868-BA0C-45F9-9AE1-F29524E9CFE0}" type="datetimeFigureOut">
              <a:rPr lang="en-US" smtClean="0"/>
              <a:pPr/>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932E5-D312-4032-80C6-D228CD28D1B3}" type="slidenum">
              <a:rPr lang="en-US" smtClean="0"/>
              <a:pPr/>
              <a:t>‹#›</a:t>
            </a:fld>
            <a:endParaRPr lang="en-US"/>
          </a:p>
        </p:txBody>
      </p:sp>
    </p:spTree>
    <p:extLst>
      <p:ext uri="{BB962C8B-B14F-4D97-AF65-F5344CB8AC3E}">
        <p14:creationId xmlns:p14="http://schemas.microsoft.com/office/powerpoint/2010/main" val="3010831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7817868-BA0C-45F9-9AE1-F29524E9CFE0}" type="datetimeFigureOut">
              <a:rPr lang="en-US" smtClean="0"/>
              <a:pPr/>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932E5-D312-4032-80C6-D228CD28D1B3}"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920934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7817868-BA0C-45F9-9AE1-F29524E9CFE0}" type="datetimeFigureOut">
              <a:rPr lang="en-US" smtClean="0"/>
              <a:pPr/>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932E5-D312-4032-80C6-D228CD28D1B3}" type="slidenum">
              <a:rPr lang="en-US" smtClean="0"/>
              <a:pPr/>
              <a:t>‹#›</a:t>
            </a:fld>
            <a:endParaRPr lang="en-US"/>
          </a:p>
        </p:txBody>
      </p:sp>
    </p:spTree>
    <p:extLst>
      <p:ext uri="{BB962C8B-B14F-4D97-AF65-F5344CB8AC3E}">
        <p14:creationId xmlns:p14="http://schemas.microsoft.com/office/powerpoint/2010/main" val="2162717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817868-BA0C-45F9-9AE1-F29524E9CFE0}" type="datetimeFigureOut">
              <a:rPr lang="en-US" smtClean="0"/>
              <a:pPr/>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932E5-D312-4032-80C6-D228CD28D1B3}" type="slidenum">
              <a:rPr lang="en-US" smtClean="0"/>
              <a:pPr/>
              <a:t>‹#›</a:t>
            </a:fld>
            <a:endParaRPr lang="en-US"/>
          </a:p>
        </p:txBody>
      </p:sp>
    </p:spTree>
    <p:extLst>
      <p:ext uri="{BB962C8B-B14F-4D97-AF65-F5344CB8AC3E}">
        <p14:creationId xmlns:p14="http://schemas.microsoft.com/office/powerpoint/2010/main" val="6904037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817868-BA0C-45F9-9AE1-F29524E9CFE0}" type="datetimeFigureOut">
              <a:rPr lang="en-US" smtClean="0"/>
              <a:pPr/>
              <a:t>1/27/2025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932E5-D312-4032-80C6-D228CD28D1B3}" type="slidenum">
              <a:rPr lang="en-US" smtClean="0"/>
              <a:pPr/>
              <a:t>‹#›</a:t>
            </a:fld>
            <a:endParaRPr lang="en-US"/>
          </a:p>
        </p:txBody>
      </p:sp>
    </p:spTree>
    <p:extLst>
      <p:ext uri="{BB962C8B-B14F-4D97-AF65-F5344CB8AC3E}">
        <p14:creationId xmlns:p14="http://schemas.microsoft.com/office/powerpoint/2010/main" val="13621437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26497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7817868-BA0C-45F9-9AE1-F29524E9CFE0}" type="datetimeFigureOut">
              <a:rPr lang="en-US" smtClean="0"/>
              <a:pPr/>
              <a:t>1/27/2025</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6F9932E5-D312-4032-80C6-D228CD28D1B3}" type="slidenum">
              <a:rPr lang="en-US" smtClean="0"/>
              <a:pPr/>
              <a:t>‹#›</a:t>
            </a:fld>
            <a:endParaRPr lang="en-US"/>
          </a:p>
        </p:txBody>
      </p:sp>
    </p:spTree>
    <p:extLst>
      <p:ext uri="{BB962C8B-B14F-4D97-AF65-F5344CB8AC3E}">
        <p14:creationId xmlns:p14="http://schemas.microsoft.com/office/powerpoint/2010/main" val="32755587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rds.yahoo.com/_ylt=A0WTefO8v11MSw8ATnGJzbkF;_ylu=X3oDMTBqajcycGpzBHBvcwMyNwRzZWMDc3IEdnRpZAM-/SIG=1lbk70g2b/EXP=1281298748/**http:/images.search.yahoo.com/images/view?back=http://images.search.yahoo.com/search/images?p=northview+high+school+ga+photo&amp;b=19&amp;ni=18&amp;ei=utf-8&amp;xargs=0&amp;pstart=1&amp;fr=yfp-t-701&amp;w=202&amp;h=259&amp;imgurl=www.tioh.hqda.pentagon.mil/JROTC_Graphics/GA/NorthviewHSGAJROTCSLI.jpg&amp;rurl=http://www.tioh.hqda.pentagon.mil/JROTC/GA/NorthviewHS_GA.htm&amp;size=12k&amp;name=NorthviewHSGAJRO...&amp;p=northview+high+school+ga+photo&amp;oid=38fcbba8b8d22382&amp;fr2=&amp;no=27&amp;tt=39&amp;b=19&amp;ni=18&amp;sigr=11t0j4qq5&amp;sigi=126s7s07u&amp;sigb=13v3dkeb7"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wm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hyperlink" Target="http://www.northviewhigh.com/"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fultonk12-my.sharepoint.com/personal/disanom_fultonschools_org/_layouts/15/onedrive.aspx?id=%2Fpersonal%2Fdisanom%5Ffultonschools%5Forg%2FDocuments%2FDesktop%2FTitan%20News%20Images%2FPathways%2023%2D24%2Epdf&amp;parent=%2Fpersonal%2Fdisanom%5Ffultonschools%5Forg%2FDocuments%2FDesktop%2FTitan%20News%20Images&amp;ga=1"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northviewhigh.co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gafutures.org/media/187520/rigor-course-list-september-2017.pdf" TargetMode="External"/><Relationship Id="rId2" Type="http://schemas.openxmlformats.org/officeDocument/2006/relationships/hyperlink" Target="http://www.gafutures.org/hope-state-aid-programs/" TargetMode="External"/><Relationship Id="rId1" Type="http://schemas.openxmlformats.org/officeDocument/2006/relationships/slideLayout" Target="../slideLayouts/slideLayout17.xml"/><Relationship Id="rId4" Type="http://schemas.openxmlformats.org/officeDocument/2006/relationships/hyperlink" Target="http://www.gafutures.org/"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http://www.gafutures.or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hyperlink" Target="http://www.gafutures.org/" TargetMode="External"/><Relationship Id="rId2" Type="http://schemas.openxmlformats.org/officeDocument/2006/relationships/hyperlink" Target="https://www.gafutures.org/hope-state-aid-programs/hope-zell-miller-scholarships/hope-scholarship/eligibility/academic-rigor-requirements/" TargetMode="Externa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northviewcounseling.com/" TargetMode="Externa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www.northviewcounseling.com/" TargetMode="Externa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northviewcounseling.com"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953000"/>
            <a:ext cx="7772400" cy="850900"/>
          </a:xfrm>
        </p:spPr>
        <p:txBody>
          <a:bodyPr>
            <a:normAutofit/>
          </a:bodyPr>
          <a:lstStyle/>
          <a:p>
            <a:pPr algn="ctr"/>
            <a:r>
              <a:rPr lang="en-US" sz="3600">
                <a:solidFill>
                  <a:srgbClr val="002060"/>
                </a:solidFill>
              </a:rPr>
              <a:t>NHS Counseling Department </a:t>
            </a:r>
          </a:p>
        </p:txBody>
      </p:sp>
      <p:sp>
        <p:nvSpPr>
          <p:cNvPr id="6" name="Text Placeholder 5"/>
          <p:cNvSpPr>
            <a:spLocks noGrp="1"/>
          </p:cNvSpPr>
          <p:nvPr>
            <p:ph type="body" idx="1"/>
          </p:nvPr>
        </p:nvSpPr>
        <p:spPr>
          <a:xfrm>
            <a:off x="667657" y="1366156"/>
            <a:ext cx="7772400" cy="1072243"/>
          </a:xfrm>
        </p:spPr>
        <p:txBody>
          <a:bodyPr>
            <a:noAutofit/>
          </a:bodyPr>
          <a:lstStyle/>
          <a:p>
            <a:pPr algn="ctr"/>
            <a:r>
              <a:rPr lang="en-US" sz="4400" b="1" dirty="0">
                <a:solidFill>
                  <a:schemeClr val="tx1">
                    <a:lumMod val="75000"/>
                    <a:lumOff val="25000"/>
                  </a:schemeClr>
                </a:solidFill>
              </a:rPr>
              <a:t>Class of 2029</a:t>
            </a:r>
          </a:p>
          <a:p>
            <a:pPr algn="ctr"/>
            <a:endParaRPr lang="en-US" sz="4400" b="1" dirty="0">
              <a:solidFill>
                <a:schemeClr val="tx1"/>
              </a:solidFill>
            </a:endParaRPr>
          </a:p>
        </p:txBody>
      </p:sp>
      <p:pic>
        <p:nvPicPr>
          <p:cNvPr id="4" name="Picture 19" descr="Go to fullsize image">
            <a:hlinkClick r:id="rId2"/>
          </p:cNvPr>
          <p:cNvPicPr>
            <a:picLocks noChangeAspect="1" noChangeArrowheads="1"/>
          </p:cNvPicPr>
          <p:nvPr/>
        </p:nvPicPr>
        <p:blipFill>
          <a:blip r:embed="rId3" cstate="print"/>
          <a:srcRect/>
          <a:stretch>
            <a:fillRect/>
          </a:stretch>
        </p:blipFill>
        <p:spPr bwMode="auto">
          <a:xfrm>
            <a:off x="3617685" y="2514602"/>
            <a:ext cx="1600200" cy="1905000"/>
          </a:xfrm>
          <a:prstGeom prst="rect">
            <a:avLst/>
          </a:prstGeom>
          <a:noFill/>
        </p:spPr>
      </p:pic>
      <p:sp>
        <p:nvSpPr>
          <p:cNvPr id="7" name="TextBox 6">
            <a:extLst>
              <a:ext uri="{FF2B5EF4-FFF2-40B4-BE49-F238E27FC236}">
                <a16:creationId xmlns:a16="http://schemas.microsoft.com/office/drawing/2014/main" id="{0FC0527B-17FE-4D2A-BD6A-9D0E7E4F16B7}"/>
              </a:ext>
            </a:extLst>
          </p:cNvPr>
          <p:cNvSpPr txBox="1"/>
          <p:nvPr/>
        </p:nvSpPr>
        <p:spPr>
          <a:xfrm>
            <a:off x="838200" y="762000"/>
            <a:ext cx="7467600" cy="769441"/>
          </a:xfrm>
          <a:prstGeom prst="rect">
            <a:avLst/>
          </a:prstGeom>
          <a:noFill/>
        </p:spPr>
        <p:txBody>
          <a:bodyPr wrap="square" rtlCol="0">
            <a:spAutoFit/>
          </a:bodyPr>
          <a:lstStyle/>
          <a:p>
            <a:pPr algn="ctr"/>
            <a:r>
              <a:rPr lang="en-US" sz="4400" b="1">
                <a:solidFill>
                  <a:schemeClr val="tx1">
                    <a:lumMod val="75000"/>
                    <a:lumOff val="25000"/>
                  </a:schemeClr>
                </a:solidFill>
              </a:rPr>
              <a:t>Northview High School </a:t>
            </a:r>
          </a:p>
        </p:txBody>
      </p:sp>
    </p:spTree>
    <p:extLst>
      <p:ext uri="{BB962C8B-B14F-4D97-AF65-F5344CB8AC3E}">
        <p14:creationId xmlns:p14="http://schemas.microsoft.com/office/powerpoint/2010/main" val="4216152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D75C6-BED9-A1FD-175C-3477A2A4AC10}"/>
              </a:ext>
            </a:extLst>
          </p:cNvPr>
          <p:cNvSpPr>
            <a:spLocks noGrp="1"/>
          </p:cNvSpPr>
          <p:nvPr>
            <p:ph type="title"/>
          </p:nvPr>
        </p:nvSpPr>
        <p:spPr>
          <a:xfrm>
            <a:off x="507559" y="609600"/>
            <a:ext cx="6565594" cy="1320800"/>
          </a:xfrm>
        </p:spPr>
        <p:txBody>
          <a:bodyPr vert="horz" lIns="91440" tIns="45720" rIns="91440" bIns="45720" rtlCol="0" anchor="ctr">
            <a:normAutofit/>
          </a:bodyPr>
          <a:lstStyle/>
          <a:p>
            <a:r>
              <a:rPr lang="en-US" b="1" dirty="0">
                <a:solidFill>
                  <a:schemeClr val="tx1">
                    <a:lumMod val="75000"/>
                    <a:lumOff val="25000"/>
                  </a:schemeClr>
                </a:solidFill>
              </a:rPr>
              <a:t>Counseling Dept Staff</a:t>
            </a:r>
            <a:endParaRPr lang="en-US" dirty="0">
              <a:solidFill>
                <a:schemeClr val="tx1">
                  <a:lumMod val="75000"/>
                  <a:lumOff val="25000"/>
                </a:schemeClr>
              </a:solidFill>
            </a:endParaRPr>
          </a:p>
        </p:txBody>
      </p:sp>
      <p:sp>
        <p:nvSpPr>
          <p:cNvPr id="6" name="TextBox 5">
            <a:extLst>
              <a:ext uri="{FF2B5EF4-FFF2-40B4-BE49-F238E27FC236}">
                <a16:creationId xmlns:a16="http://schemas.microsoft.com/office/drawing/2014/main" id="{A34726E5-0FE8-CE67-10BB-5C4F0757E4FD}"/>
              </a:ext>
            </a:extLst>
          </p:cNvPr>
          <p:cNvSpPr txBox="1"/>
          <p:nvPr/>
        </p:nvSpPr>
        <p:spPr>
          <a:xfrm>
            <a:off x="513875" y="2160589"/>
            <a:ext cx="4303427" cy="4374682"/>
          </a:xfrm>
          <a:prstGeom prst="rect">
            <a:avLst/>
          </a:prstGeom>
        </p:spPr>
        <p:txBody>
          <a:bodyPr vert="horz" lIns="91440" tIns="45720" rIns="91440" bIns="45720" rtlCol="0">
            <a:normAutofit/>
          </a:bodyPr>
          <a:lstStyle/>
          <a:p>
            <a:pPr marL="285750" indent="-285750">
              <a:lnSpc>
                <a:spcPct val="90000"/>
              </a:lnSpc>
              <a:spcBef>
                <a:spcPts val="1000"/>
              </a:spcBef>
              <a:buClr>
                <a:schemeClr val="accent1"/>
              </a:buClr>
              <a:buSzPct val="80000"/>
              <a:buFont typeface="Wingdings 3" charset="2"/>
              <a:buChar char=""/>
            </a:pPr>
            <a:r>
              <a:rPr lang="en-US" sz="2000" dirty="0">
                <a:solidFill>
                  <a:schemeClr val="tx1">
                    <a:lumMod val="75000"/>
                    <a:lumOff val="25000"/>
                  </a:schemeClr>
                </a:solidFill>
              </a:rPr>
              <a:t>Cara Dunn (Dept Chair): A-Ci</a:t>
            </a:r>
          </a:p>
          <a:p>
            <a:pPr marL="285750" indent="-285750">
              <a:lnSpc>
                <a:spcPct val="90000"/>
              </a:lnSpc>
              <a:spcBef>
                <a:spcPts val="1000"/>
              </a:spcBef>
              <a:buClr>
                <a:schemeClr val="accent1"/>
              </a:buClr>
              <a:buSzPct val="80000"/>
              <a:buFont typeface="Wingdings 3" charset="2"/>
              <a:buChar char=""/>
            </a:pPr>
            <a:r>
              <a:rPr lang="en-US" sz="2000" dirty="0">
                <a:solidFill>
                  <a:schemeClr val="tx1">
                    <a:lumMod val="75000"/>
                    <a:lumOff val="25000"/>
                  </a:schemeClr>
                </a:solidFill>
              </a:rPr>
              <a:t>Cindy Choung: Cl-Ji</a:t>
            </a:r>
          </a:p>
          <a:p>
            <a:pPr marL="285750" indent="-285750">
              <a:lnSpc>
                <a:spcPct val="90000"/>
              </a:lnSpc>
              <a:spcBef>
                <a:spcPts val="1000"/>
              </a:spcBef>
              <a:buClr>
                <a:schemeClr val="accent1"/>
              </a:buClr>
              <a:buSzPct val="80000"/>
              <a:buFont typeface="Wingdings 3" charset="2"/>
              <a:buChar char=""/>
            </a:pPr>
            <a:r>
              <a:rPr lang="en-US" sz="2000" dirty="0">
                <a:solidFill>
                  <a:schemeClr val="tx1">
                    <a:lumMod val="75000"/>
                    <a:lumOff val="25000"/>
                  </a:schemeClr>
                </a:solidFill>
              </a:rPr>
              <a:t>Andrew Alhadeff: Jo-M</a:t>
            </a:r>
          </a:p>
          <a:p>
            <a:pPr marL="285750" indent="-285750">
              <a:lnSpc>
                <a:spcPct val="90000"/>
              </a:lnSpc>
              <a:spcBef>
                <a:spcPts val="1000"/>
              </a:spcBef>
              <a:buClr>
                <a:schemeClr val="accent1"/>
              </a:buClr>
              <a:buSzPct val="80000"/>
              <a:buFont typeface="Wingdings 3" charset="2"/>
              <a:buChar char=""/>
            </a:pPr>
            <a:r>
              <a:rPr lang="en-US" sz="2000" dirty="0">
                <a:solidFill>
                  <a:schemeClr val="tx1">
                    <a:lumMod val="75000"/>
                    <a:lumOff val="25000"/>
                  </a:schemeClr>
                </a:solidFill>
              </a:rPr>
              <a:t>Tiffany Heller: N-Si</a:t>
            </a:r>
          </a:p>
          <a:p>
            <a:pPr marL="285750" indent="-285750">
              <a:lnSpc>
                <a:spcPct val="90000"/>
              </a:lnSpc>
              <a:spcBef>
                <a:spcPts val="1000"/>
              </a:spcBef>
              <a:buClr>
                <a:schemeClr val="accent1"/>
              </a:buClr>
              <a:buSzPct val="80000"/>
              <a:buFont typeface="Wingdings 3" charset="2"/>
              <a:buChar char=""/>
            </a:pPr>
            <a:r>
              <a:rPr lang="en-US" sz="2000" dirty="0">
                <a:solidFill>
                  <a:schemeClr val="tx1">
                    <a:lumMod val="75000"/>
                    <a:lumOff val="25000"/>
                  </a:schemeClr>
                </a:solidFill>
              </a:rPr>
              <a:t>Savannah Wilkerson: Sk-Z</a:t>
            </a:r>
          </a:p>
          <a:p>
            <a:pPr marL="285750" indent="-285750">
              <a:lnSpc>
                <a:spcPct val="90000"/>
              </a:lnSpc>
              <a:spcBef>
                <a:spcPts val="1000"/>
              </a:spcBef>
              <a:buClr>
                <a:schemeClr val="accent1"/>
              </a:buClr>
              <a:buSzPct val="80000"/>
              <a:buFont typeface="Wingdings 3" charset="2"/>
              <a:buChar char=""/>
            </a:pPr>
            <a:r>
              <a:rPr lang="en-US" sz="2000" dirty="0">
                <a:solidFill>
                  <a:schemeClr val="tx1">
                    <a:lumMod val="75000"/>
                    <a:lumOff val="25000"/>
                  </a:schemeClr>
                </a:solidFill>
              </a:rPr>
              <a:t>Jasmine Jones: Social Worker</a:t>
            </a:r>
          </a:p>
          <a:p>
            <a:pPr marL="285750" indent="-285750">
              <a:lnSpc>
                <a:spcPct val="90000"/>
              </a:lnSpc>
              <a:spcBef>
                <a:spcPts val="1000"/>
              </a:spcBef>
              <a:buClr>
                <a:schemeClr val="accent1"/>
              </a:buClr>
              <a:buSzPct val="80000"/>
              <a:buFont typeface="Wingdings 3" charset="2"/>
              <a:buChar char=""/>
            </a:pPr>
            <a:r>
              <a:rPr lang="en-US" sz="2000" dirty="0">
                <a:solidFill>
                  <a:schemeClr val="tx1">
                    <a:lumMod val="75000"/>
                    <a:lumOff val="25000"/>
                  </a:schemeClr>
                </a:solidFill>
              </a:rPr>
              <a:t>Taryn Woolstenhulme: Registrar</a:t>
            </a:r>
          </a:p>
          <a:p>
            <a:pPr marL="285750" indent="-285750">
              <a:lnSpc>
                <a:spcPct val="90000"/>
              </a:lnSpc>
              <a:spcBef>
                <a:spcPts val="1000"/>
              </a:spcBef>
              <a:buClr>
                <a:schemeClr val="accent1"/>
              </a:buClr>
              <a:buSzPct val="80000"/>
              <a:buFont typeface="Wingdings 3" charset="2"/>
              <a:buChar char=""/>
            </a:pPr>
            <a:r>
              <a:rPr lang="en-US" sz="2000" dirty="0">
                <a:solidFill>
                  <a:schemeClr val="tx1">
                    <a:lumMod val="75000"/>
                    <a:lumOff val="25000"/>
                  </a:schemeClr>
                </a:solidFill>
              </a:rPr>
              <a:t>Amanda Richards: Intern</a:t>
            </a:r>
          </a:p>
          <a:p>
            <a:pPr marL="285750" indent="-285750">
              <a:lnSpc>
                <a:spcPct val="90000"/>
              </a:lnSpc>
              <a:spcBef>
                <a:spcPts val="1000"/>
              </a:spcBef>
              <a:buClr>
                <a:schemeClr val="accent1"/>
              </a:buClr>
              <a:buSzPct val="80000"/>
              <a:buFont typeface="Wingdings 3" charset="2"/>
              <a:buChar char=""/>
            </a:pPr>
            <a:endParaRPr lang="en-US" sz="1500" dirty="0">
              <a:solidFill>
                <a:schemeClr val="tx1">
                  <a:lumMod val="75000"/>
                  <a:lumOff val="25000"/>
                </a:schemeClr>
              </a:solidFill>
            </a:endParaRPr>
          </a:p>
        </p:txBody>
      </p:sp>
      <p:pic>
        <p:nvPicPr>
          <p:cNvPr id="1026" name="Picture 2">
            <a:extLst>
              <a:ext uri="{FF2B5EF4-FFF2-40B4-BE49-F238E27FC236}">
                <a16:creationId xmlns:a16="http://schemas.microsoft.com/office/drawing/2014/main" id="{C2E18A9A-6C74-30E5-38DC-54CC8ABD45D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17301" y="2160589"/>
            <a:ext cx="3799491" cy="2814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60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ctr"/>
            <a:r>
              <a:rPr lang="en-US" b="1" dirty="0">
                <a:solidFill>
                  <a:schemeClr val="tx1"/>
                </a:solidFill>
              </a:rPr>
              <a:t>Graduation Requirements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89387756"/>
              </p:ext>
            </p:extLst>
          </p:nvPr>
        </p:nvGraphicFramePr>
        <p:xfrm>
          <a:off x="228600" y="990601"/>
          <a:ext cx="86106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76200" y="4915180"/>
            <a:ext cx="8610600" cy="707886"/>
          </a:xfrm>
          <a:prstGeom prst="rect">
            <a:avLst/>
          </a:prstGeom>
          <a:noFill/>
        </p:spPr>
        <p:txBody>
          <a:bodyPr wrap="square" rtlCol="0">
            <a:spAutoFit/>
          </a:bodyPr>
          <a:lstStyle/>
          <a:p>
            <a:pPr marL="285750" indent="-285750">
              <a:buFont typeface="Arial" pitchFamily="34" charset="0"/>
              <a:buChar char="•"/>
            </a:pPr>
            <a:r>
              <a:rPr lang="en-US" sz="2000"/>
              <a:t>Counselors will conduct classroom guidance lessons and supplementary parent nights to support students in meeting these requirements.</a:t>
            </a:r>
          </a:p>
        </p:txBody>
      </p:sp>
      <p:pic>
        <p:nvPicPr>
          <p:cNvPr id="3080" name="Picture 8" descr="C:\Users\caplinger\AppData\Local\Microsoft\Windows\Temporary Internet Files\Content.IE5\PB60MICT\MC900310830[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00800" y="2057399"/>
            <a:ext cx="2085784" cy="1533385"/>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41"/>
          <p:cNvSpPr txBox="1">
            <a:spLocks noChangeArrowheads="1"/>
          </p:cNvSpPr>
          <p:nvPr/>
        </p:nvSpPr>
        <p:spPr bwMode="auto">
          <a:xfrm>
            <a:off x="256984" y="5874841"/>
            <a:ext cx="8229600" cy="646331"/>
          </a:xfrm>
          <a:prstGeom prst="rect">
            <a:avLst/>
          </a:prstGeom>
          <a:solidFill>
            <a:srgbClr val="C0C0C0"/>
          </a:solidFill>
          <a:ln w="38100">
            <a:solidFill>
              <a:srgbClr val="1B1B51"/>
            </a:solidFill>
            <a:miter lim="800000"/>
            <a:headEnd/>
            <a:tailEnd/>
          </a:ln>
          <a:effectLst/>
        </p:spPr>
        <p:txBody>
          <a:bodyPr lIns="91440" tIns="45720" rIns="91440" bIns="45720" anchor="t">
            <a:spAutoFit/>
          </a:bodyPr>
          <a:lstStyle/>
          <a:p>
            <a:pPr algn="ctr"/>
            <a:r>
              <a:rPr lang="en-US" b="1"/>
              <a:t>Students planning to enter/transfer into a 4-year college/university must take a minimum of two units of the same world language.</a:t>
            </a:r>
          </a:p>
        </p:txBody>
      </p:sp>
    </p:spTree>
    <p:extLst>
      <p:ext uri="{BB962C8B-B14F-4D97-AF65-F5344CB8AC3E}">
        <p14:creationId xmlns:p14="http://schemas.microsoft.com/office/powerpoint/2010/main" val="764066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ctr"/>
            <a:r>
              <a:rPr lang="en-US" sz="4500" b="1">
                <a:solidFill>
                  <a:schemeClr val="tx1"/>
                </a:solidFill>
              </a:rPr>
              <a:t>Earning Credits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98905408"/>
              </p:ext>
            </p:extLst>
          </p:nvPr>
        </p:nvGraphicFramePr>
        <p:xfrm>
          <a:off x="304800" y="1219200"/>
          <a:ext cx="86106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5" name="Picture 7" descr="C:\Users\caplinger\AppData\Local\Microsoft\Windows\Temporary Internet Files\Content.IE5\PB60MICT\MC900441310[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1191904"/>
            <a:ext cx="152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7" descr="C:\Users\caplinger\AppData\Local\Microsoft\Windows\Temporary Internet Files\Content.IE5\PB60MICT\MC900441310[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7451" y="2926308"/>
            <a:ext cx="152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7" descr="C:\Users\caplinger\AppData\Local\Microsoft\Windows\Temporary Internet Files\Content.IE5\PB60MICT\MC900441310[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7451" y="4777854"/>
            <a:ext cx="152400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891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pPr algn="ctr"/>
            <a:r>
              <a:rPr lang="en-US" sz="4500" b="1">
                <a:solidFill>
                  <a:schemeClr val="tx1"/>
                </a:solidFill>
              </a:rPr>
              <a:t>General Grading Policies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09742063"/>
              </p:ext>
            </p:extLst>
          </p:nvPr>
        </p:nvGraphicFramePr>
        <p:xfrm>
          <a:off x="304800" y="1219200"/>
          <a:ext cx="86106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4527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762000"/>
          </a:xfrm>
          <a:prstGeom prst="rect">
            <a:avLst/>
          </a:prstGeom>
          <a:noFill/>
          <a:ln w="9525">
            <a:noFill/>
            <a:miter lim="800000"/>
            <a:headEnd/>
            <a:tailEnd/>
          </a:ln>
          <a:effectLst/>
        </p:spPr>
        <p:txBody>
          <a:bodyPr wrap="none" anchor="ctr"/>
          <a:lstStyle/>
          <a:p>
            <a:pPr algn="ctr"/>
            <a:r>
              <a:rPr lang="en-US" sz="3600" b="1">
                <a:solidFill>
                  <a:schemeClr val="bg2">
                    <a:lumMod val="25000"/>
                  </a:schemeClr>
                </a:solidFill>
              </a:rPr>
              <a:t>Typical 9</a:t>
            </a:r>
            <a:r>
              <a:rPr lang="en-US" sz="3600" b="1" baseline="30000">
                <a:solidFill>
                  <a:schemeClr val="bg2">
                    <a:lumMod val="25000"/>
                  </a:schemeClr>
                </a:solidFill>
              </a:rPr>
              <a:t>th</a:t>
            </a:r>
            <a:r>
              <a:rPr lang="en-US" sz="3600" b="1">
                <a:solidFill>
                  <a:schemeClr val="bg2">
                    <a:lumMod val="25000"/>
                  </a:schemeClr>
                </a:solidFill>
              </a:rPr>
              <a:t> Grade Schedule</a:t>
            </a:r>
          </a:p>
        </p:txBody>
      </p:sp>
      <p:graphicFrame>
        <p:nvGraphicFramePr>
          <p:cNvPr id="5" name="Table 4"/>
          <p:cNvGraphicFramePr>
            <a:graphicFrameLocks noGrp="1"/>
          </p:cNvGraphicFramePr>
          <p:nvPr>
            <p:extLst>
              <p:ext uri="{D42A27DB-BD31-4B8C-83A1-F6EECF244321}">
                <p14:modId xmlns:p14="http://schemas.microsoft.com/office/powerpoint/2010/main" val="1818809299"/>
              </p:ext>
            </p:extLst>
          </p:nvPr>
        </p:nvGraphicFramePr>
        <p:xfrm>
          <a:off x="152400" y="2209800"/>
          <a:ext cx="8839200" cy="4195128"/>
        </p:xfrm>
        <a:graphic>
          <a:graphicData uri="http://schemas.openxmlformats.org/drawingml/2006/table">
            <a:tbl>
              <a:tblPr/>
              <a:tblGrid>
                <a:gridCol w="4419600">
                  <a:extLst>
                    <a:ext uri="{9D8B030D-6E8A-4147-A177-3AD203B41FA5}">
                      <a16:colId xmlns:a16="http://schemas.microsoft.com/office/drawing/2014/main" val="20000"/>
                    </a:ext>
                  </a:extLst>
                </a:gridCol>
                <a:gridCol w="4419600">
                  <a:extLst>
                    <a:ext uri="{9D8B030D-6E8A-4147-A177-3AD203B41FA5}">
                      <a16:colId xmlns:a16="http://schemas.microsoft.com/office/drawing/2014/main" val="20001"/>
                    </a:ext>
                  </a:extLst>
                </a:gridCol>
              </a:tblGrid>
              <a:tr h="271879">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rgbClr val="000048"/>
                          </a:solidFill>
                          <a:effectLst/>
                          <a:latin typeface="Tahoma" charset="0"/>
                        </a:rPr>
                        <a:t>Semester One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rgbClr val="000048"/>
                          </a:solidFill>
                          <a:effectLst/>
                          <a:latin typeface="Tahoma" charset="0"/>
                        </a:rPr>
                        <a:t>Semester Two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0"/>
                  </a:ext>
                </a:extLst>
              </a:tr>
              <a:tr h="54610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rgbClr val="1B1B51"/>
                          </a:solidFill>
                          <a:effectLst/>
                          <a:latin typeface="Tahoma" charset="0"/>
                        </a:rPr>
                        <a:t>9</a:t>
                      </a:r>
                      <a:r>
                        <a:rPr kumimoji="0" lang="en-US" sz="2000" b="0" i="0" u="none" strike="noStrike" cap="none" normalizeH="0" baseline="30000">
                          <a:ln>
                            <a:noFill/>
                          </a:ln>
                          <a:solidFill>
                            <a:srgbClr val="1B1B51"/>
                          </a:solidFill>
                          <a:effectLst/>
                          <a:latin typeface="Tahoma" charset="0"/>
                        </a:rPr>
                        <a:t>th</a:t>
                      </a:r>
                      <a:r>
                        <a:rPr kumimoji="0" lang="en-US" sz="2000" b="0" i="0" u="none" strike="noStrike" cap="none" normalizeH="0" baseline="0">
                          <a:ln>
                            <a:noFill/>
                          </a:ln>
                          <a:solidFill>
                            <a:srgbClr val="1B1B51"/>
                          </a:solidFill>
                          <a:effectLst/>
                          <a:latin typeface="Tahoma" charset="0"/>
                        </a:rPr>
                        <a:t>/10</a:t>
                      </a:r>
                      <a:r>
                        <a:rPr kumimoji="0" lang="en-US" sz="2000" b="0" i="0" u="none" strike="noStrike" cap="none" normalizeH="0" baseline="30000">
                          <a:ln>
                            <a:noFill/>
                          </a:ln>
                          <a:solidFill>
                            <a:srgbClr val="1B1B51"/>
                          </a:solidFill>
                          <a:effectLst/>
                          <a:latin typeface="Tahoma" charset="0"/>
                        </a:rPr>
                        <a:t>th</a:t>
                      </a:r>
                      <a:r>
                        <a:rPr kumimoji="0" lang="en-US" sz="2000" b="0" i="0" u="none" strike="noStrike" cap="none" normalizeH="0" baseline="0">
                          <a:ln>
                            <a:noFill/>
                          </a:ln>
                          <a:solidFill>
                            <a:srgbClr val="1B1B51"/>
                          </a:solidFill>
                          <a:effectLst/>
                          <a:latin typeface="Tahoma" charset="0"/>
                        </a:rPr>
                        <a:t> Grade English/Honors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rgbClr val="1B1B51"/>
                          </a:solidFill>
                          <a:effectLst/>
                          <a:latin typeface="Tahoma" charset="0"/>
                        </a:rPr>
                        <a:t>9</a:t>
                      </a:r>
                      <a:r>
                        <a:rPr kumimoji="0" lang="en-US" sz="2000" b="0" i="0" u="none" strike="noStrike" cap="none" normalizeH="0" baseline="30000">
                          <a:ln>
                            <a:noFill/>
                          </a:ln>
                          <a:solidFill>
                            <a:srgbClr val="1B1B51"/>
                          </a:solidFill>
                          <a:effectLst/>
                          <a:latin typeface="Tahoma" charset="0"/>
                        </a:rPr>
                        <a:t>th</a:t>
                      </a:r>
                      <a:r>
                        <a:rPr kumimoji="0" lang="en-US" sz="2000" b="0" i="0" u="none" strike="noStrike" cap="none" normalizeH="0" baseline="0">
                          <a:ln>
                            <a:noFill/>
                          </a:ln>
                          <a:solidFill>
                            <a:srgbClr val="1B1B51"/>
                          </a:solidFill>
                          <a:effectLst/>
                          <a:latin typeface="Tahoma" charset="0"/>
                        </a:rPr>
                        <a:t>/10</a:t>
                      </a:r>
                      <a:r>
                        <a:rPr kumimoji="0" lang="en-US" sz="2000" b="0" i="0" u="none" strike="noStrike" cap="none" normalizeH="0" baseline="30000">
                          <a:ln>
                            <a:noFill/>
                          </a:ln>
                          <a:solidFill>
                            <a:srgbClr val="1B1B51"/>
                          </a:solidFill>
                          <a:effectLst/>
                          <a:latin typeface="Tahoma" charset="0"/>
                        </a:rPr>
                        <a:t>th</a:t>
                      </a:r>
                      <a:r>
                        <a:rPr kumimoji="0" lang="en-US" sz="2000" b="0" i="0" u="none" strike="noStrike" cap="none" normalizeH="0" baseline="0">
                          <a:ln>
                            <a:noFill/>
                          </a:ln>
                          <a:solidFill>
                            <a:srgbClr val="1B1B51"/>
                          </a:solidFill>
                          <a:effectLst/>
                          <a:latin typeface="Tahoma" charset="0"/>
                        </a:rPr>
                        <a:t> Grade English/Honors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6413">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rgbClr val="1B1B51"/>
                          </a:solidFill>
                          <a:effectLst/>
                          <a:latin typeface="Tahoma" charset="0"/>
                        </a:rPr>
                        <a:t>Math/Accelerated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rgbClr val="1B1B51"/>
                          </a:solidFill>
                          <a:effectLst/>
                          <a:latin typeface="Tahoma" charset="0"/>
                        </a:rPr>
                        <a:t> Math/Accelerated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3340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rgbClr val="1B1B51"/>
                          </a:solidFill>
                          <a:effectLst/>
                          <a:latin typeface="Tahoma" charset="0"/>
                        </a:rPr>
                        <a:t>American Gov’t or Health</a:t>
                      </a: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rgbClr val="1B1B51"/>
                          </a:solidFill>
                          <a:effectLst/>
                          <a:latin typeface="Tahoma" charset="0"/>
                        </a:rPr>
                        <a:t>AP Gov’t (Yearlong)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defRPr/>
                      </a:pPr>
                      <a:r>
                        <a:rPr kumimoji="0" lang="en-US" sz="2000" b="0" i="0" u="none" strike="noStrike" cap="none" normalizeH="0" baseline="0">
                          <a:ln>
                            <a:noFill/>
                          </a:ln>
                          <a:solidFill>
                            <a:srgbClr val="1B1B51"/>
                          </a:solidFill>
                          <a:effectLst/>
                          <a:latin typeface="Tahoma" charset="0"/>
                        </a:rPr>
                        <a:t>American </a:t>
                      </a:r>
                      <a:r>
                        <a:rPr kumimoji="0" lang="en-US" sz="2000" b="0" i="0" u="none" strike="noStrike" cap="none" normalizeH="0" baseline="0" err="1">
                          <a:ln>
                            <a:noFill/>
                          </a:ln>
                          <a:solidFill>
                            <a:srgbClr val="1B1B51"/>
                          </a:solidFill>
                          <a:effectLst/>
                          <a:latin typeface="Tahoma" charset="0"/>
                        </a:rPr>
                        <a:t>Gov’t</a:t>
                      </a:r>
                      <a:r>
                        <a:rPr kumimoji="0" lang="en-US" sz="2000" b="0" i="0" u="none" strike="noStrike" cap="none" normalizeH="0" baseline="0">
                          <a:ln>
                            <a:noFill/>
                          </a:ln>
                          <a:solidFill>
                            <a:srgbClr val="1B1B51"/>
                          </a:solidFill>
                          <a:effectLst/>
                          <a:latin typeface="Tahoma" charset="0"/>
                        </a:rPr>
                        <a:t> or Health </a:t>
                      </a: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rgbClr val="1B1B51"/>
                          </a:solidFill>
                          <a:effectLst/>
                          <a:latin typeface="Tahoma" charset="0"/>
                        </a:rPr>
                        <a:t>AP Gov’t (Yearlong)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8425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rgbClr val="1B1B51"/>
                          </a:solidFill>
                          <a:effectLst/>
                          <a:latin typeface="Tahoma" charset="0"/>
                        </a:rPr>
                        <a:t>World Language/Honors</a:t>
                      </a: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rgbClr val="1B1B51"/>
                          </a:solidFill>
                          <a:effectLst/>
                          <a:latin typeface="Tahoma" charset="0"/>
                        </a:rPr>
                        <a:t>or another elective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rgbClr val="1B1B51"/>
                          </a:solidFill>
                          <a:effectLst/>
                          <a:latin typeface="Tahoma" charset="0"/>
                        </a:rPr>
                        <a:t>World Language/Honors </a:t>
                      </a: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rgbClr val="1B1B51"/>
                          </a:solidFill>
                          <a:effectLst/>
                          <a:latin typeface="Tahoma" charset="0"/>
                        </a:rPr>
                        <a:t>or another elective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42925">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1B1B51"/>
                          </a:solidFill>
                          <a:effectLst/>
                          <a:latin typeface="Tahoma" charset="0"/>
                        </a:rPr>
                        <a:t>Biology/Honors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rgbClr val="1B1B51"/>
                          </a:solidFill>
                          <a:effectLst/>
                          <a:latin typeface="Tahoma" charset="0"/>
                        </a:rPr>
                        <a:t>Biology/Honors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5720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a:ln>
                            <a:noFill/>
                          </a:ln>
                          <a:solidFill>
                            <a:srgbClr val="1B1B51"/>
                          </a:solidFill>
                          <a:effectLst/>
                          <a:latin typeface="Tahoma" charset="0"/>
                        </a:rPr>
                        <a:t>Elective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1B1B51"/>
                          </a:solidFill>
                          <a:effectLst/>
                          <a:latin typeface="Tahoma" charset="0"/>
                        </a:rPr>
                        <a:t>Elective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6" name="Rectangle 5"/>
          <p:cNvSpPr/>
          <p:nvPr/>
        </p:nvSpPr>
        <p:spPr>
          <a:xfrm>
            <a:off x="158262" y="568068"/>
            <a:ext cx="8839200" cy="1569660"/>
          </a:xfrm>
          <a:prstGeom prst="rect">
            <a:avLst/>
          </a:prstGeom>
        </p:spPr>
        <p:txBody>
          <a:bodyPr wrap="square">
            <a:spAutoFit/>
          </a:bodyPr>
          <a:lstStyle/>
          <a:p>
            <a:pPr>
              <a:buFont typeface="Arial" pitchFamily="34" charset="0"/>
              <a:buChar char="•"/>
            </a:pPr>
            <a:r>
              <a:rPr lang="en-US" sz="1600" b="1">
                <a:solidFill>
                  <a:schemeClr val="bg2">
                    <a:lumMod val="25000"/>
                  </a:schemeClr>
                </a:solidFill>
              </a:rPr>
              <a:t>Teachers make recommendations based on the prerequisites listed in the academic catalog-online at </a:t>
            </a:r>
            <a:r>
              <a:rPr lang="en-US" sz="1600" b="1">
                <a:solidFill>
                  <a:srgbClr val="002060"/>
                </a:solidFill>
                <a:hlinkClick r:id="rId2">
                  <a:extLst>
                    <a:ext uri="{A12FA001-AC4F-418D-AE19-62706E023703}">
                      <ahyp:hlinkClr xmlns:ahyp="http://schemas.microsoft.com/office/drawing/2018/hyperlinkcolor" val="tx"/>
                    </a:ext>
                  </a:extLst>
                </a:hlinkClick>
              </a:rPr>
              <a:t>www.northviewhigh.com</a:t>
            </a:r>
            <a:r>
              <a:rPr lang="en-US" sz="1600" b="1"/>
              <a:t>. </a:t>
            </a:r>
          </a:p>
          <a:p>
            <a:pPr>
              <a:buFont typeface="Arial" pitchFamily="34" charset="0"/>
              <a:buChar char="•"/>
            </a:pPr>
            <a:r>
              <a:rPr lang="en-US" sz="1600" b="1">
                <a:solidFill>
                  <a:schemeClr val="bg2">
                    <a:lumMod val="25000"/>
                  </a:schemeClr>
                </a:solidFill>
              </a:rPr>
              <a:t>Individual departments determine the prerequisites (not the counselors).</a:t>
            </a:r>
          </a:p>
          <a:p>
            <a:pPr>
              <a:buFont typeface="Arial" pitchFamily="34" charset="0"/>
              <a:buChar char="•"/>
            </a:pPr>
            <a:r>
              <a:rPr lang="en-US" sz="1600" b="1">
                <a:solidFill>
                  <a:schemeClr val="bg2">
                    <a:lumMod val="25000"/>
                  </a:schemeClr>
                </a:solidFill>
              </a:rPr>
              <a:t>Research classes carefully.</a:t>
            </a:r>
          </a:p>
          <a:p>
            <a:pPr>
              <a:buFont typeface="Arial" pitchFamily="34" charset="0"/>
              <a:buChar char="•"/>
            </a:pPr>
            <a:r>
              <a:rPr lang="en-US" sz="1600" b="1">
                <a:solidFill>
                  <a:schemeClr val="bg2">
                    <a:lumMod val="25000"/>
                  </a:schemeClr>
                </a:solidFill>
              </a:rPr>
              <a:t>Be aware of the scheduling policy. </a:t>
            </a:r>
            <a:r>
              <a:rPr lang="en-US" sz="1600" b="1">
                <a:solidFill>
                  <a:srgbClr val="FF0000"/>
                </a:solidFill>
              </a:rPr>
              <a:t>We do not change schedules unless there is an error on our part. </a:t>
            </a:r>
            <a:endParaRPr lang="en-US" sz="160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pPr algn="ctr"/>
            <a:r>
              <a:rPr lang="en-US" b="1">
                <a:solidFill>
                  <a:schemeClr val="bg2">
                    <a:lumMod val="25000"/>
                  </a:schemeClr>
                </a:solidFill>
              </a:rPr>
              <a:t>Final Exams and End-of-Course Tests</a:t>
            </a:r>
          </a:p>
        </p:txBody>
      </p:sp>
      <p:sp>
        <p:nvSpPr>
          <p:cNvPr id="4" name="Content Placeholder 3"/>
          <p:cNvSpPr>
            <a:spLocks noGrp="1"/>
          </p:cNvSpPr>
          <p:nvPr>
            <p:ph sz="half" idx="1"/>
          </p:nvPr>
        </p:nvSpPr>
        <p:spPr>
          <a:xfrm>
            <a:off x="304800" y="1066800"/>
            <a:ext cx="4191000" cy="4953000"/>
          </a:xfrm>
          <a:solidFill>
            <a:schemeClr val="bg2">
              <a:lumMod val="50000"/>
            </a:schemeClr>
          </a:solidFill>
        </p:spPr>
        <p:style>
          <a:lnRef idx="3">
            <a:schemeClr val="lt1"/>
          </a:lnRef>
          <a:fillRef idx="1">
            <a:schemeClr val="accent5"/>
          </a:fillRef>
          <a:effectRef idx="1">
            <a:schemeClr val="accent5"/>
          </a:effectRef>
          <a:fontRef idx="minor">
            <a:schemeClr val="lt1"/>
          </a:fontRef>
        </p:style>
        <p:txBody>
          <a:bodyPr vert="horz" lIns="91440" tIns="45720" rIns="91440" bIns="45720" rtlCol="0" anchor="t">
            <a:normAutofit/>
          </a:bodyPr>
          <a:lstStyle/>
          <a:p>
            <a:pPr algn="ctr">
              <a:lnSpc>
                <a:spcPct val="110000"/>
              </a:lnSpc>
              <a:spcBef>
                <a:spcPts val="0"/>
              </a:spcBef>
              <a:buNone/>
            </a:pPr>
            <a:endParaRPr lang="en-US" b="1" u="sng">
              <a:solidFill>
                <a:schemeClr val="bg1"/>
              </a:solidFill>
            </a:endParaRPr>
          </a:p>
          <a:p>
            <a:pPr algn="ctr">
              <a:lnSpc>
                <a:spcPct val="110000"/>
              </a:lnSpc>
              <a:spcBef>
                <a:spcPts val="0"/>
              </a:spcBef>
              <a:buNone/>
            </a:pPr>
            <a:r>
              <a:rPr lang="en-US" b="1" u="sng">
                <a:solidFill>
                  <a:schemeClr val="bg1"/>
                </a:solidFill>
              </a:rPr>
              <a:t>Georgia Milestones</a:t>
            </a:r>
            <a:r>
              <a:rPr lang="en-US" b="1">
                <a:solidFill>
                  <a:schemeClr val="bg1"/>
                </a:solidFill>
              </a:rPr>
              <a:t>:</a:t>
            </a:r>
          </a:p>
          <a:p>
            <a:pPr>
              <a:lnSpc>
                <a:spcPct val="110000"/>
              </a:lnSpc>
              <a:spcBef>
                <a:spcPts val="0"/>
              </a:spcBef>
            </a:pPr>
            <a:r>
              <a:rPr lang="en-US" b="1">
                <a:solidFill>
                  <a:schemeClr val="bg1"/>
                </a:solidFill>
              </a:rPr>
              <a:t>Biology*</a:t>
            </a:r>
          </a:p>
          <a:p>
            <a:pPr>
              <a:lnSpc>
                <a:spcPct val="110000"/>
              </a:lnSpc>
              <a:spcBef>
                <a:spcPts val="0"/>
              </a:spcBef>
            </a:pPr>
            <a:r>
              <a:rPr lang="en-US" b="1">
                <a:solidFill>
                  <a:schemeClr val="bg1"/>
                </a:solidFill>
              </a:rPr>
              <a:t>11</a:t>
            </a:r>
            <a:r>
              <a:rPr lang="en-US" b="1" baseline="30000">
                <a:solidFill>
                  <a:schemeClr val="bg1"/>
                </a:solidFill>
              </a:rPr>
              <a:t>th</a:t>
            </a:r>
            <a:r>
              <a:rPr lang="en-US" b="1">
                <a:solidFill>
                  <a:schemeClr val="bg1"/>
                </a:solidFill>
              </a:rPr>
              <a:t> Lit/Comp</a:t>
            </a:r>
          </a:p>
          <a:p>
            <a:pPr>
              <a:lnSpc>
                <a:spcPct val="110000"/>
              </a:lnSpc>
              <a:spcBef>
                <a:spcPts val="0"/>
              </a:spcBef>
            </a:pPr>
            <a:r>
              <a:rPr lang="en-US" b="1">
                <a:solidFill>
                  <a:schemeClr val="bg1"/>
                </a:solidFill>
              </a:rPr>
              <a:t>GSE Algebra 1*</a:t>
            </a:r>
          </a:p>
          <a:p>
            <a:pPr>
              <a:lnSpc>
                <a:spcPct val="110000"/>
              </a:lnSpc>
              <a:spcBef>
                <a:spcPts val="0"/>
              </a:spcBef>
            </a:pPr>
            <a:r>
              <a:rPr lang="en-US" b="1">
                <a:solidFill>
                  <a:schemeClr val="bg1"/>
                </a:solidFill>
              </a:rPr>
              <a:t>US History</a:t>
            </a:r>
          </a:p>
          <a:p>
            <a:pPr marL="0" indent="0">
              <a:lnSpc>
                <a:spcPct val="110000"/>
              </a:lnSpc>
              <a:spcBef>
                <a:spcPts val="0"/>
              </a:spcBef>
              <a:buNone/>
            </a:pPr>
            <a:endParaRPr lang="en-US" b="1" strike="sngStrike">
              <a:solidFill>
                <a:schemeClr val="bg1"/>
              </a:solidFill>
            </a:endParaRPr>
          </a:p>
        </p:txBody>
      </p:sp>
      <p:sp>
        <p:nvSpPr>
          <p:cNvPr id="5" name="Content Placeholder 4"/>
          <p:cNvSpPr>
            <a:spLocks noGrp="1"/>
          </p:cNvSpPr>
          <p:nvPr>
            <p:ph sz="half" idx="2"/>
          </p:nvPr>
        </p:nvSpPr>
        <p:spPr>
          <a:xfrm>
            <a:off x="4800600" y="1066800"/>
            <a:ext cx="4044888" cy="4953000"/>
          </a:xfrm>
          <a:solidFill>
            <a:srgbClr val="73991F"/>
          </a:solidFill>
        </p:spPr>
        <p:style>
          <a:lnRef idx="3">
            <a:schemeClr val="lt1"/>
          </a:lnRef>
          <a:fillRef idx="1">
            <a:schemeClr val="accent2"/>
          </a:fillRef>
          <a:effectRef idx="1">
            <a:schemeClr val="accent2"/>
          </a:effectRef>
          <a:fontRef idx="minor">
            <a:schemeClr val="lt1"/>
          </a:fontRef>
        </p:style>
        <p:txBody>
          <a:bodyPr vert="horz" lIns="91440" tIns="45720" rIns="91440" bIns="45720" rtlCol="0" anchor="t">
            <a:normAutofit/>
          </a:bodyPr>
          <a:lstStyle/>
          <a:p>
            <a:pPr>
              <a:lnSpc>
                <a:spcPct val="110000"/>
              </a:lnSpc>
              <a:spcBef>
                <a:spcPts val="0"/>
              </a:spcBef>
              <a:spcAft>
                <a:spcPts val="900"/>
              </a:spcAft>
            </a:pPr>
            <a:endParaRPr lang="en-US" dirty="0">
              <a:solidFill>
                <a:schemeClr val="bg1"/>
              </a:solidFill>
            </a:endParaRPr>
          </a:p>
          <a:p>
            <a:pPr>
              <a:lnSpc>
                <a:spcPct val="110000"/>
              </a:lnSpc>
              <a:spcBef>
                <a:spcPts val="0"/>
              </a:spcBef>
              <a:spcAft>
                <a:spcPts val="900"/>
              </a:spcAft>
            </a:pPr>
            <a:r>
              <a:rPr lang="en-US" b="1" dirty="0">
                <a:solidFill>
                  <a:schemeClr val="bg1"/>
                </a:solidFill>
              </a:rPr>
              <a:t>9</a:t>
            </a:r>
            <a:r>
              <a:rPr lang="en-US" b="1" baseline="30000" dirty="0">
                <a:solidFill>
                  <a:schemeClr val="bg1"/>
                </a:solidFill>
              </a:rPr>
              <a:t>th</a:t>
            </a:r>
            <a:r>
              <a:rPr lang="en-US" b="1" dirty="0">
                <a:solidFill>
                  <a:schemeClr val="bg1"/>
                </a:solidFill>
              </a:rPr>
              <a:t> grade courses are marked with an *</a:t>
            </a:r>
          </a:p>
          <a:p>
            <a:pPr>
              <a:lnSpc>
                <a:spcPct val="110000"/>
              </a:lnSpc>
              <a:spcBef>
                <a:spcPts val="0"/>
              </a:spcBef>
              <a:spcAft>
                <a:spcPts val="900"/>
              </a:spcAft>
            </a:pPr>
            <a:r>
              <a:rPr lang="en-US" b="1" dirty="0">
                <a:solidFill>
                  <a:schemeClr val="bg1"/>
                </a:solidFill>
              </a:rPr>
              <a:t>Final exams are given in all other courses – see teacher syllabi for details</a:t>
            </a:r>
          </a:p>
        </p:txBody>
      </p:sp>
      <p:pic>
        <p:nvPicPr>
          <p:cNvPr id="4098" name="Picture 2" descr="C:\Users\caplinger\AppData\Local\Microsoft\Windows\Temporary Internet Files\Content.IE5\PMNH3GY2\MP90043127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5785" y="4724400"/>
            <a:ext cx="3200400" cy="20038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261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762000"/>
          </a:xfrm>
          <a:prstGeom prst="rect">
            <a:avLst/>
          </a:prstGeom>
          <a:noFill/>
          <a:ln w="9525">
            <a:noFill/>
            <a:miter lim="800000"/>
            <a:headEnd/>
            <a:tailEnd/>
          </a:ln>
          <a:effectLst/>
        </p:spPr>
        <p:txBody>
          <a:bodyPr wrap="none" anchor="ctr"/>
          <a:lstStyle/>
          <a:p>
            <a:pPr algn="ctr"/>
            <a:endParaRPr lang="en-US" sz="3600" b="1"/>
          </a:p>
          <a:p>
            <a:pPr algn="ctr"/>
            <a:r>
              <a:rPr lang="en-US" sz="3600" b="1">
                <a:solidFill>
                  <a:schemeClr val="tx1">
                    <a:lumMod val="75000"/>
                    <a:lumOff val="25000"/>
                  </a:schemeClr>
                </a:solidFill>
              </a:rPr>
              <a:t>Course Placement</a:t>
            </a:r>
          </a:p>
          <a:p>
            <a:pPr algn="ctr"/>
            <a:r>
              <a:rPr lang="en-US" sz="1500">
                <a:solidFill>
                  <a:srgbClr val="1B1B51"/>
                </a:solidFill>
              </a:rPr>
              <a:t>Teachers make recommendations based on prerequisites posted in the Course Catalog.</a:t>
            </a:r>
          </a:p>
        </p:txBody>
      </p:sp>
      <p:sp>
        <p:nvSpPr>
          <p:cNvPr id="14" name="Rectangle 13"/>
          <p:cNvSpPr/>
          <p:nvPr/>
        </p:nvSpPr>
        <p:spPr>
          <a:xfrm>
            <a:off x="609600" y="1275750"/>
            <a:ext cx="1066318" cy="369332"/>
          </a:xfrm>
          <a:prstGeom prst="rect">
            <a:avLst/>
          </a:prstGeom>
        </p:spPr>
        <p:txBody>
          <a:bodyPr wrap="none">
            <a:spAutoFit/>
          </a:bodyPr>
          <a:lstStyle/>
          <a:p>
            <a:r>
              <a:rPr lang="en-US" b="1" u="sng">
                <a:solidFill>
                  <a:schemeClr val="tx1">
                    <a:lumMod val="75000"/>
                    <a:lumOff val="25000"/>
                  </a:schemeClr>
                </a:solidFill>
              </a:rPr>
              <a:t>SCIENCE</a:t>
            </a:r>
            <a:endParaRPr lang="en-US">
              <a:solidFill>
                <a:schemeClr val="tx1">
                  <a:lumMod val="75000"/>
                  <a:lumOff val="25000"/>
                </a:schemeClr>
              </a:solidFill>
            </a:endParaRPr>
          </a:p>
        </p:txBody>
      </p:sp>
      <p:sp>
        <p:nvSpPr>
          <p:cNvPr id="15" name="Rectangle 14"/>
          <p:cNvSpPr/>
          <p:nvPr/>
        </p:nvSpPr>
        <p:spPr>
          <a:xfrm>
            <a:off x="525768" y="3413805"/>
            <a:ext cx="1951496" cy="369332"/>
          </a:xfrm>
          <a:prstGeom prst="rect">
            <a:avLst/>
          </a:prstGeom>
        </p:spPr>
        <p:txBody>
          <a:bodyPr wrap="none">
            <a:spAutoFit/>
          </a:bodyPr>
          <a:lstStyle/>
          <a:p>
            <a:r>
              <a:rPr lang="en-US" b="1" u="sng">
                <a:solidFill>
                  <a:schemeClr val="tx1">
                    <a:lumMod val="75000"/>
                    <a:lumOff val="25000"/>
                  </a:schemeClr>
                </a:solidFill>
              </a:rPr>
              <a:t>LANGUAGE ARTS</a:t>
            </a:r>
            <a:endParaRPr lang="en-US">
              <a:solidFill>
                <a:schemeClr val="tx1">
                  <a:lumMod val="75000"/>
                  <a:lumOff val="25000"/>
                </a:schemeClr>
              </a:solidFill>
            </a:endParaRPr>
          </a:p>
        </p:txBody>
      </p:sp>
      <p:pic>
        <p:nvPicPr>
          <p:cNvPr id="3" name="Picture 2">
            <a:extLst>
              <a:ext uri="{FF2B5EF4-FFF2-40B4-BE49-F238E27FC236}">
                <a16:creationId xmlns:a16="http://schemas.microsoft.com/office/drawing/2014/main" id="{08289588-BFF2-8049-8BE7-CCC82B322BC0}"/>
              </a:ext>
            </a:extLst>
          </p:cNvPr>
          <p:cNvPicPr>
            <a:picLocks noChangeAspect="1"/>
          </p:cNvPicPr>
          <p:nvPr/>
        </p:nvPicPr>
        <p:blipFill>
          <a:blip r:embed="rId2"/>
          <a:stretch>
            <a:fillRect/>
          </a:stretch>
        </p:blipFill>
        <p:spPr>
          <a:xfrm>
            <a:off x="240900" y="4028216"/>
            <a:ext cx="8662199" cy="1188045"/>
          </a:xfrm>
          <a:prstGeom prst="rect">
            <a:avLst/>
          </a:prstGeom>
        </p:spPr>
      </p:pic>
      <p:pic>
        <p:nvPicPr>
          <p:cNvPr id="7" name="Picture 6">
            <a:extLst>
              <a:ext uri="{FF2B5EF4-FFF2-40B4-BE49-F238E27FC236}">
                <a16:creationId xmlns:a16="http://schemas.microsoft.com/office/drawing/2014/main" id="{92483E13-3953-23E9-5365-847F4A6F9E26}"/>
              </a:ext>
            </a:extLst>
          </p:cNvPr>
          <p:cNvPicPr>
            <a:picLocks noChangeAspect="1"/>
          </p:cNvPicPr>
          <p:nvPr/>
        </p:nvPicPr>
        <p:blipFill>
          <a:blip r:embed="rId3"/>
          <a:stretch>
            <a:fillRect/>
          </a:stretch>
        </p:blipFill>
        <p:spPr>
          <a:xfrm>
            <a:off x="240900" y="1890161"/>
            <a:ext cx="8662199" cy="872235"/>
          </a:xfrm>
          <a:prstGeom prst="rect">
            <a:avLst/>
          </a:prstGeom>
        </p:spPr>
      </p:pic>
    </p:spTree>
    <p:extLst>
      <p:ext uri="{BB962C8B-B14F-4D97-AF65-F5344CB8AC3E}">
        <p14:creationId xmlns:p14="http://schemas.microsoft.com/office/powerpoint/2010/main" val="569521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762000"/>
          </a:xfrm>
          <a:prstGeom prst="rect">
            <a:avLst/>
          </a:prstGeom>
          <a:noFill/>
          <a:ln w="9525">
            <a:noFill/>
            <a:miter lim="800000"/>
            <a:headEnd/>
            <a:tailEnd/>
          </a:ln>
          <a:effectLst/>
        </p:spPr>
        <p:txBody>
          <a:bodyPr wrap="none" anchor="ctr"/>
          <a:lstStyle/>
          <a:p>
            <a:pPr algn="ctr"/>
            <a:endParaRPr lang="en-US" sz="3600" b="1"/>
          </a:p>
          <a:p>
            <a:pPr algn="ctr"/>
            <a:r>
              <a:rPr lang="en-US" sz="3600" b="1">
                <a:solidFill>
                  <a:schemeClr val="tx1">
                    <a:lumMod val="75000"/>
                    <a:lumOff val="25000"/>
                  </a:schemeClr>
                </a:solidFill>
              </a:rPr>
              <a:t>Course Placement</a:t>
            </a:r>
          </a:p>
          <a:p>
            <a:pPr algn="ctr"/>
            <a:r>
              <a:rPr lang="en-US" sz="1500">
                <a:solidFill>
                  <a:srgbClr val="1B1B51"/>
                </a:solidFill>
              </a:rPr>
              <a:t>Teachers make recommendations based on prerequisites posted in the Course Catalog.</a:t>
            </a:r>
          </a:p>
        </p:txBody>
      </p:sp>
      <p:sp>
        <p:nvSpPr>
          <p:cNvPr id="3" name="Rectangle 2"/>
          <p:cNvSpPr/>
          <p:nvPr/>
        </p:nvSpPr>
        <p:spPr>
          <a:xfrm>
            <a:off x="762000" y="2391001"/>
            <a:ext cx="7543800" cy="3933599"/>
          </a:xfrm>
          <a:prstGeom prst="rect">
            <a:avLst/>
          </a:prstGeom>
        </p:spPr>
        <p:txBody>
          <a:bodyPr wrap="square">
            <a:spAutoFit/>
          </a:bodyPr>
          <a:lstStyle/>
          <a:p>
            <a:r>
              <a:rPr lang="en-US" sz="1200" b="1" u="sng">
                <a:solidFill>
                  <a:schemeClr val="tx1">
                    <a:lumMod val="85000"/>
                    <a:lumOff val="15000"/>
                  </a:schemeClr>
                </a:solidFill>
              </a:rPr>
              <a:t>NO WAIVERS permitted for 9</a:t>
            </a:r>
            <a:r>
              <a:rPr lang="en-US" sz="1200" b="1" u="sng" baseline="30000">
                <a:solidFill>
                  <a:schemeClr val="tx1">
                    <a:lumMod val="85000"/>
                    <a:lumOff val="15000"/>
                  </a:schemeClr>
                </a:solidFill>
              </a:rPr>
              <a:t>th</a:t>
            </a:r>
            <a:r>
              <a:rPr lang="en-US" sz="1200" b="1" u="sng">
                <a:solidFill>
                  <a:schemeClr val="tx1">
                    <a:lumMod val="85000"/>
                    <a:lumOff val="15000"/>
                  </a:schemeClr>
                </a:solidFill>
              </a:rPr>
              <a:t> grade AP courses.  Students must meet specified criteria.</a:t>
            </a:r>
            <a:endParaRPr lang="en-US" sz="1200">
              <a:solidFill>
                <a:schemeClr val="tx1">
                  <a:lumMod val="85000"/>
                  <a:lumOff val="15000"/>
                </a:schemeClr>
              </a:solidFill>
            </a:endParaRPr>
          </a:p>
          <a:p>
            <a:r>
              <a:rPr lang="en-US" sz="1200">
                <a:solidFill>
                  <a:schemeClr val="tx1">
                    <a:lumMod val="85000"/>
                    <a:lumOff val="15000"/>
                  </a:schemeClr>
                </a:solidFill>
              </a:rPr>
              <a:t>	</a:t>
            </a:r>
          </a:p>
          <a:p>
            <a:r>
              <a:rPr lang="en-US" sz="1200" b="1" u="sng">
                <a:solidFill>
                  <a:schemeClr val="tx1">
                    <a:lumMod val="85000"/>
                    <a:lumOff val="15000"/>
                  </a:schemeClr>
                </a:solidFill>
              </a:rPr>
              <a:t>AP Government</a:t>
            </a:r>
            <a:r>
              <a:rPr lang="en-US" sz="1200">
                <a:solidFill>
                  <a:schemeClr val="tx1">
                    <a:lumMod val="85000"/>
                    <a:lumOff val="15000"/>
                  </a:schemeClr>
                </a:solidFill>
              </a:rPr>
              <a:t> Requirements for rising 9</a:t>
            </a:r>
            <a:r>
              <a:rPr lang="en-US" sz="1200" baseline="30000">
                <a:solidFill>
                  <a:schemeClr val="tx1">
                    <a:lumMod val="85000"/>
                    <a:lumOff val="15000"/>
                  </a:schemeClr>
                </a:solidFill>
              </a:rPr>
              <a:t>th</a:t>
            </a:r>
            <a:r>
              <a:rPr lang="en-US" sz="1200">
                <a:solidFill>
                  <a:schemeClr val="tx1">
                    <a:lumMod val="85000"/>
                    <a:lumOff val="15000"/>
                  </a:schemeClr>
                </a:solidFill>
              </a:rPr>
              <a:t> graders: 88+ in 8</a:t>
            </a:r>
            <a:r>
              <a:rPr lang="en-US" sz="1200" baseline="30000">
                <a:solidFill>
                  <a:schemeClr val="tx1">
                    <a:lumMod val="85000"/>
                    <a:lumOff val="15000"/>
                  </a:schemeClr>
                </a:solidFill>
              </a:rPr>
              <a:t>th</a:t>
            </a:r>
            <a:r>
              <a:rPr lang="en-US" sz="1200">
                <a:solidFill>
                  <a:schemeClr val="tx1">
                    <a:lumMod val="85000"/>
                    <a:lumOff val="15000"/>
                  </a:schemeClr>
                </a:solidFill>
              </a:rPr>
              <a:t> Grade History, 88+ in Language Arts Advanced. </a:t>
            </a:r>
          </a:p>
          <a:p>
            <a:pPr lvl="0"/>
            <a:r>
              <a:rPr lang="en-US" sz="1200">
                <a:solidFill>
                  <a:schemeClr val="tx1">
                    <a:lumMod val="85000"/>
                    <a:lumOff val="15000"/>
                  </a:schemeClr>
                </a:solidFill>
              </a:rPr>
              <a:t>Students may need to remove General Health and/or American Government from their schedule to make room for an AP course.  Summer school and online options are available to rising 9</a:t>
            </a:r>
            <a:r>
              <a:rPr lang="en-US" sz="1200" baseline="30000">
                <a:solidFill>
                  <a:schemeClr val="tx1">
                    <a:lumMod val="85000"/>
                    <a:lumOff val="15000"/>
                  </a:schemeClr>
                </a:solidFill>
              </a:rPr>
              <a:t>th</a:t>
            </a:r>
            <a:r>
              <a:rPr lang="en-US" sz="1200">
                <a:solidFill>
                  <a:schemeClr val="tx1">
                    <a:lumMod val="85000"/>
                    <a:lumOff val="15000"/>
                  </a:schemeClr>
                </a:solidFill>
              </a:rPr>
              <a:t> graders at the parent’s expense.  Approximate cost for two classes taken during the summer is $500.  </a:t>
            </a:r>
          </a:p>
          <a:p>
            <a:r>
              <a:rPr lang="en-US" sz="1200">
                <a:solidFill>
                  <a:schemeClr val="tx1">
                    <a:lumMod val="85000"/>
                    <a:lumOff val="15000"/>
                  </a:schemeClr>
                </a:solidFill>
              </a:rPr>
              <a:t> </a:t>
            </a:r>
          </a:p>
          <a:p>
            <a:r>
              <a:rPr lang="en-US" sz="1200" u="sng">
                <a:solidFill>
                  <a:schemeClr val="tx1">
                    <a:lumMod val="85000"/>
                    <a:lumOff val="15000"/>
                  </a:schemeClr>
                </a:solidFill>
              </a:rPr>
              <a:t>AP Gov’t is a yearlong course. AP Gov’t fulfills the American Gov’t graduation requirement.</a:t>
            </a:r>
            <a:endParaRPr lang="en-US" sz="1200">
              <a:solidFill>
                <a:schemeClr val="tx1">
                  <a:lumMod val="85000"/>
                  <a:lumOff val="15000"/>
                </a:schemeClr>
              </a:solidFill>
            </a:endParaRPr>
          </a:p>
          <a:p>
            <a:r>
              <a:rPr lang="en-US" sz="1200">
                <a:solidFill>
                  <a:schemeClr val="tx1">
                    <a:lumMod val="85000"/>
                    <a:lumOff val="15000"/>
                  </a:schemeClr>
                </a:solidFill>
              </a:rPr>
              <a:t>Students must have the ability to learn independently, though they will have support in class.  </a:t>
            </a:r>
          </a:p>
          <a:p>
            <a:r>
              <a:rPr lang="en-US" sz="1200">
                <a:solidFill>
                  <a:schemeClr val="tx1">
                    <a:lumMod val="85000"/>
                    <a:lumOff val="15000"/>
                  </a:schemeClr>
                </a:solidFill>
              </a:rPr>
              <a:t>Students should be strong with social studies skills including political cartoons and reading comprehension.  </a:t>
            </a:r>
          </a:p>
          <a:p>
            <a:r>
              <a:rPr lang="en-US" sz="1200">
                <a:solidFill>
                  <a:schemeClr val="tx1">
                    <a:lumMod val="85000"/>
                    <a:lumOff val="15000"/>
                  </a:schemeClr>
                </a:solidFill>
              </a:rPr>
              <a:t>Students will be required to read material regularly on their own.  When reading, students should read for detail; application and background of the concepts will be given in class.  </a:t>
            </a:r>
          </a:p>
          <a:p>
            <a:r>
              <a:rPr lang="en-US" sz="1200">
                <a:solidFill>
                  <a:schemeClr val="tx1">
                    <a:lumMod val="85000"/>
                    <a:lumOff val="15000"/>
                  </a:schemeClr>
                </a:solidFill>
              </a:rPr>
              <a:t>The course is heavy on memorization of vocabulary and key concepts since tests/quizzes will be formatted to AP style multiple choice questions and free response questions. These questions will require students to use critical thinking skills to apply their knowledge of concepts/vocabulary to real world examples. </a:t>
            </a:r>
          </a:p>
          <a:p>
            <a:r>
              <a:rPr lang="en-US" sz="1200">
                <a:solidFill>
                  <a:schemeClr val="tx1">
                    <a:lumMod val="85000"/>
                    <a:lumOff val="15000"/>
                  </a:schemeClr>
                </a:solidFill>
              </a:rPr>
              <a:t> </a:t>
            </a:r>
          </a:p>
          <a:p>
            <a:r>
              <a:rPr lang="en-US" sz="1200" b="1" u="sng">
                <a:solidFill>
                  <a:schemeClr val="tx1">
                    <a:lumMod val="85000"/>
                    <a:lumOff val="15000"/>
                  </a:schemeClr>
                </a:solidFill>
              </a:rPr>
              <a:t>AP Human Geography</a:t>
            </a:r>
            <a:r>
              <a:rPr lang="en-US" sz="1200">
                <a:solidFill>
                  <a:schemeClr val="tx1">
                    <a:lumMod val="85000"/>
                    <a:lumOff val="15000"/>
                  </a:schemeClr>
                </a:solidFill>
              </a:rPr>
              <a:t> requirements for rising 9</a:t>
            </a:r>
            <a:r>
              <a:rPr lang="en-US" sz="1200" baseline="30000">
                <a:solidFill>
                  <a:schemeClr val="tx1">
                    <a:lumMod val="85000"/>
                    <a:lumOff val="15000"/>
                  </a:schemeClr>
                </a:solidFill>
              </a:rPr>
              <a:t>th</a:t>
            </a:r>
            <a:r>
              <a:rPr lang="en-US" sz="1200">
                <a:solidFill>
                  <a:schemeClr val="tx1">
                    <a:lumMod val="85000"/>
                    <a:lumOff val="15000"/>
                  </a:schemeClr>
                </a:solidFill>
              </a:rPr>
              <a:t> graders: 88+ in 8</a:t>
            </a:r>
            <a:r>
              <a:rPr lang="en-US" sz="1200" baseline="30000">
                <a:solidFill>
                  <a:schemeClr val="tx1">
                    <a:lumMod val="85000"/>
                    <a:lumOff val="15000"/>
                  </a:schemeClr>
                </a:solidFill>
              </a:rPr>
              <a:t>th</a:t>
            </a:r>
            <a:r>
              <a:rPr lang="en-US" sz="1200">
                <a:solidFill>
                  <a:schemeClr val="tx1">
                    <a:lumMod val="85000"/>
                    <a:lumOff val="15000"/>
                  </a:schemeClr>
                </a:solidFill>
              </a:rPr>
              <a:t> Grade History, 88+ in Language Arts Advanced (same skill set as listed above).</a:t>
            </a:r>
            <a:r>
              <a:rPr lang="en-US" sz="1200" u="sng">
                <a:solidFill>
                  <a:schemeClr val="tx1">
                    <a:lumMod val="85000"/>
                    <a:lumOff val="15000"/>
                  </a:schemeClr>
                </a:solidFill>
              </a:rPr>
              <a:t> AP Human Geography is a yearlong course.</a:t>
            </a:r>
            <a:endParaRPr lang="en-US" sz="1200">
              <a:solidFill>
                <a:schemeClr val="tx1">
                  <a:lumMod val="85000"/>
                  <a:lumOff val="15000"/>
                </a:schemeClr>
              </a:solidFill>
            </a:endParaRPr>
          </a:p>
          <a:p>
            <a:pPr lvl="0"/>
            <a:r>
              <a:rPr lang="en-US" sz="1200">
                <a:solidFill>
                  <a:schemeClr val="tx1">
                    <a:lumMod val="85000"/>
                    <a:lumOff val="15000"/>
                  </a:schemeClr>
                </a:solidFill>
              </a:rPr>
              <a:t>See note above regarding General Health and/or American Gov’t.</a:t>
            </a:r>
          </a:p>
        </p:txBody>
      </p:sp>
      <p:sp>
        <p:nvSpPr>
          <p:cNvPr id="6" name="Rectangle 5"/>
          <p:cNvSpPr/>
          <p:nvPr/>
        </p:nvSpPr>
        <p:spPr>
          <a:xfrm>
            <a:off x="762000" y="1447800"/>
            <a:ext cx="1884875" cy="369332"/>
          </a:xfrm>
          <a:prstGeom prst="rect">
            <a:avLst/>
          </a:prstGeom>
        </p:spPr>
        <p:txBody>
          <a:bodyPr wrap="none">
            <a:spAutoFit/>
          </a:bodyPr>
          <a:lstStyle/>
          <a:p>
            <a:r>
              <a:rPr lang="en-US" b="1" u="sng">
                <a:solidFill>
                  <a:schemeClr val="tx1">
                    <a:lumMod val="75000"/>
                    <a:lumOff val="25000"/>
                  </a:schemeClr>
                </a:solidFill>
              </a:rPr>
              <a:t>SOCIAL STUDIES</a:t>
            </a:r>
            <a:endParaRPr lang="en-US" b="1">
              <a:solidFill>
                <a:schemeClr val="tx1">
                  <a:lumMod val="75000"/>
                  <a:lumOff val="25000"/>
                </a:schemeClr>
              </a:solidFill>
            </a:endParaRPr>
          </a:p>
        </p:txBody>
      </p:sp>
      <p:pic>
        <p:nvPicPr>
          <p:cNvPr id="7" name="Picture 6">
            <a:extLst>
              <a:ext uri="{FF2B5EF4-FFF2-40B4-BE49-F238E27FC236}">
                <a16:creationId xmlns:a16="http://schemas.microsoft.com/office/drawing/2014/main" id="{7ED53F1D-3CD4-6DB9-0A46-335B9D13C88E}"/>
              </a:ext>
            </a:extLst>
          </p:cNvPr>
          <p:cNvPicPr>
            <a:picLocks noChangeAspect="1"/>
          </p:cNvPicPr>
          <p:nvPr/>
        </p:nvPicPr>
        <p:blipFill>
          <a:blip r:embed="rId3"/>
          <a:stretch>
            <a:fillRect/>
          </a:stretch>
        </p:blipFill>
        <p:spPr>
          <a:xfrm>
            <a:off x="475128" y="1845510"/>
            <a:ext cx="7736541" cy="517113"/>
          </a:xfrm>
          <a:prstGeom prst="rect">
            <a:avLst/>
          </a:prstGeom>
        </p:spPr>
      </p:pic>
    </p:spTree>
    <p:extLst>
      <p:ext uri="{BB962C8B-B14F-4D97-AF65-F5344CB8AC3E}">
        <p14:creationId xmlns:p14="http://schemas.microsoft.com/office/powerpoint/2010/main" val="293422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228600" y="354251"/>
            <a:ext cx="9144000" cy="762000"/>
          </a:xfrm>
          <a:prstGeom prst="rect">
            <a:avLst/>
          </a:prstGeom>
          <a:noFill/>
          <a:ln w="9525">
            <a:noFill/>
            <a:miter lim="800000"/>
            <a:headEnd/>
            <a:tailEnd/>
          </a:ln>
          <a:effectLst/>
        </p:spPr>
        <p:txBody>
          <a:bodyPr wrap="none" lIns="91440" tIns="45720" rIns="91440" bIns="45720" anchor="ctr"/>
          <a:lstStyle/>
          <a:p>
            <a:pPr algn="ctr"/>
            <a:r>
              <a:rPr lang="en-US" sz="3600" b="1">
                <a:solidFill>
                  <a:schemeClr val="tx1">
                    <a:lumMod val="65000"/>
                    <a:lumOff val="35000"/>
                  </a:schemeClr>
                </a:solidFill>
              </a:rPr>
              <a:t>Course Placement</a:t>
            </a:r>
          </a:p>
          <a:p>
            <a:r>
              <a:rPr lang="en-US" sz="1500">
                <a:solidFill>
                  <a:srgbClr val="1B1B51"/>
                </a:solidFill>
              </a:rPr>
              <a:t>    Teachers make recommendations based on prerequisites posted in the Course Catalog.</a:t>
            </a:r>
          </a:p>
        </p:txBody>
      </p:sp>
      <p:sp>
        <p:nvSpPr>
          <p:cNvPr id="3" name="Rectangle 2"/>
          <p:cNvSpPr/>
          <p:nvPr/>
        </p:nvSpPr>
        <p:spPr>
          <a:xfrm>
            <a:off x="609600" y="1183341"/>
            <a:ext cx="1608967" cy="369332"/>
          </a:xfrm>
          <a:prstGeom prst="rect">
            <a:avLst/>
          </a:prstGeom>
        </p:spPr>
        <p:txBody>
          <a:bodyPr wrap="none">
            <a:spAutoFit/>
          </a:bodyPr>
          <a:lstStyle/>
          <a:p>
            <a:r>
              <a:rPr lang="en-US" b="1" u="sng" cap="all"/>
              <a:t>MATHEMATICS</a:t>
            </a:r>
            <a:endParaRPr lang="en-US"/>
          </a:p>
        </p:txBody>
      </p:sp>
      <p:pic>
        <p:nvPicPr>
          <p:cNvPr id="4" name="Picture 3">
            <a:extLst>
              <a:ext uri="{FF2B5EF4-FFF2-40B4-BE49-F238E27FC236}">
                <a16:creationId xmlns:a16="http://schemas.microsoft.com/office/drawing/2014/main" id="{291BCF33-3FE4-60B9-B070-F2D3D9E52598}"/>
              </a:ext>
            </a:extLst>
          </p:cNvPr>
          <p:cNvPicPr>
            <a:picLocks noChangeAspect="1"/>
          </p:cNvPicPr>
          <p:nvPr/>
        </p:nvPicPr>
        <p:blipFill>
          <a:blip r:embed="rId3"/>
          <a:stretch>
            <a:fillRect/>
          </a:stretch>
        </p:blipFill>
        <p:spPr>
          <a:xfrm>
            <a:off x="349624" y="1619763"/>
            <a:ext cx="8310282" cy="5100147"/>
          </a:xfrm>
          <a:prstGeom prst="rect">
            <a:avLst/>
          </a:prstGeom>
        </p:spPr>
      </p:pic>
    </p:spTree>
    <p:extLst>
      <p:ext uri="{BB962C8B-B14F-4D97-AF65-F5344CB8AC3E}">
        <p14:creationId xmlns:p14="http://schemas.microsoft.com/office/powerpoint/2010/main" val="2970245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0" name="Straight Connector 9">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46616937-009F-4D03-DB0D-CAE80AE8049B}"/>
              </a:ext>
            </a:extLst>
          </p:cNvPr>
          <p:cNvSpPr>
            <a:spLocks noGrp="1"/>
          </p:cNvSpPr>
          <p:nvPr>
            <p:ph type="title"/>
          </p:nvPr>
        </p:nvSpPr>
        <p:spPr>
          <a:xfrm>
            <a:off x="739476" y="4553712"/>
            <a:ext cx="6216024" cy="1096316"/>
          </a:xfrm>
        </p:spPr>
        <p:txBody>
          <a:bodyPr vert="horz" lIns="91440" tIns="45720" rIns="91440" bIns="45720" rtlCol="0" anchor="b">
            <a:normAutofit/>
          </a:bodyPr>
          <a:lstStyle/>
          <a:p>
            <a:pPr algn="ctr"/>
            <a:r>
              <a:rPr lang="en-US" sz="4200" b="1" kern="1200">
                <a:solidFill>
                  <a:schemeClr val="accent1"/>
                </a:solidFill>
                <a:latin typeface="+mj-lt"/>
                <a:ea typeface="+mj-ea"/>
                <a:cs typeface="+mj-cs"/>
              </a:rPr>
              <a:t>A Word On Math….</a:t>
            </a:r>
            <a:endParaRPr lang="en-US" sz="4200" kern="1200">
              <a:solidFill>
                <a:schemeClr val="accent1"/>
              </a:solidFill>
              <a:latin typeface="+mj-lt"/>
              <a:ea typeface="+mj-ea"/>
              <a:cs typeface="+mj-cs"/>
            </a:endParaRPr>
          </a:p>
        </p:txBody>
      </p:sp>
      <p:pic>
        <p:nvPicPr>
          <p:cNvPr id="7" name="Picture 7" descr="Diagram&#10;&#10;Description automatically generated">
            <a:extLst>
              <a:ext uri="{FF2B5EF4-FFF2-40B4-BE49-F238E27FC236}">
                <a16:creationId xmlns:a16="http://schemas.microsoft.com/office/drawing/2014/main" id="{C5CAC753-5B18-C5C2-FFD6-B2447DAB6C2D}"/>
              </a:ext>
            </a:extLst>
          </p:cNvPr>
          <p:cNvPicPr>
            <a:picLocks noGrp="1" noChangeAspect="1"/>
          </p:cNvPicPr>
          <p:nvPr>
            <p:ph idx="1"/>
          </p:nvPr>
        </p:nvPicPr>
        <p:blipFill>
          <a:blip r:embed="rId2"/>
          <a:stretch>
            <a:fillRect/>
          </a:stretch>
        </p:blipFill>
        <p:spPr>
          <a:xfrm>
            <a:off x="526621" y="311241"/>
            <a:ext cx="7155803" cy="5961289"/>
          </a:xfrm>
        </p:spPr>
      </p:pic>
    </p:spTree>
    <p:extLst>
      <p:ext uri="{BB962C8B-B14F-4D97-AF65-F5344CB8AC3E}">
        <p14:creationId xmlns:p14="http://schemas.microsoft.com/office/powerpoint/2010/main" val="3883774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76200"/>
            <a:ext cx="9144000" cy="762000"/>
          </a:xfrm>
          <a:prstGeom prst="rect">
            <a:avLst/>
          </a:prstGeom>
          <a:noFill/>
          <a:ln w="9525">
            <a:noFill/>
            <a:miter lim="800000"/>
            <a:headEnd/>
            <a:tailEnd/>
          </a:ln>
          <a:effectLst/>
        </p:spPr>
        <p:txBody>
          <a:bodyPr wrap="none" anchor="ctr"/>
          <a:lstStyle/>
          <a:p>
            <a:pPr algn="ctr"/>
            <a:endParaRPr lang="en-US" b="1">
              <a:solidFill>
                <a:schemeClr val="tx1">
                  <a:lumMod val="75000"/>
                  <a:lumOff val="25000"/>
                </a:schemeClr>
              </a:solidFill>
            </a:endParaRPr>
          </a:p>
          <a:p>
            <a:pPr algn="ctr"/>
            <a:r>
              <a:rPr lang="en-US" sz="3600" b="1">
                <a:solidFill>
                  <a:schemeClr val="tx1">
                    <a:lumMod val="75000"/>
                    <a:lumOff val="25000"/>
                  </a:schemeClr>
                </a:solidFill>
              </a:rPr>
              <a:t>Course Placement</a:t>
            </a:r>
            <a:endParaRPr lang="en-US" sz="1600">
              <a:solidFill>
                <a:srgbClr val="1B1B51"/>
              </a:solidFill>
            </a:endParaRPr>
          </a:p>
          <a:p>
            <a:pPr algn="ctr"/>
            <a:r>
              <a:rPr lang="en-US" sz="1600">
                <a:solidFill>
                  <a:srgbClr val="1B1B51"/>
                </a:solidFill>
              </a:rPr>
              <a:t>Teachers make recommendations based on prerequisites posted in the Course Catalog.</a:t>
            </a:r>
          </a:p>
        </p:txBody>
      </p:sp>
      <p:sp>
        <p:nvSpPr>
          <p:cNvPr id="3" name="Rectangle 2"/>
          <p:cNvSpPr/>
          <p:nvPr/>
        </p:nvSpPr>
        <p:spPr>
          <a:xfrm>
            <a:off x="701488" y="961465"/>
            <a:ext cx="2329484" cy="369332"/>
          </a:xfrm>
          <a:prstGeom prst="rect">
            <a:avLst/>
          </a:prstGeom>
        </p:spPr>
        <p:txBody>
          <a:bodyPr wrap="none">
            <a:spAutoFit/>
          </a:bodyPr>
          <a:lstStyle/>
          <a:p>
            <a:r>
              <a:rPr lang="en-US" b="1" u="sng">
                <a:solidFill>
                  <a:schemeClr val="tx1">
                    <a:lumMod val="75000"/>
                    <a:lumOff val="25000"/>
                  </a:schemeClr>
                </a:solidFill>
              </a:rPr>
              <a:t>WORLD LANGUAGES</a:t>
            </a:r>
            <a:endParaRPr lang="en-US">
              <a:solidFill>
                <a:schemeClr val="tx1">
                  <a:lumMod val="75000"/>
                  <a:lumOff val="25000"/>
                </a:schemeClr>
              </a:solidFill>
            </a:endParaRPr>
          </a:p>
        </p:txBody>
      </p:sp>
      <p:graphicFrame>
        <p:nvGraphicFramePr>
          <p:cNvPr id="6" name="Table 5">
            <a:extLst>
              <a:ext uri="{FF2B5EF4-FFF2-40B4-BE49-F238E27FC236}">
                <a16:creationId xmlns:a16="http://schemas.microsoft.com/office/drawing/2014/main" id="{89A9801B-FC5A-429D-9C30-9DA39DE3442B}"/>
              </a:ext>
            </a:extLst>
          </p:cNvPr>
          <p:cNvGraphicFramePr>
            <a:graphicFrameLocks noGrp="1"/>
          </p:cNvGraphicFramePr>
          <p:nvPr>
            <p:extLst>
              <p:ext uri="{D42A27DB-BD31-4B8C-83A1-F6EECF244321}">
                <p14:modId xmlns:p14="http://schemas.microsoft.com/office/powerpoint/2010/main" val="2511112296"/>
              </p:ext>
            </p:extLst>
          </p:nvPr>
        </p:nvGraphicFramePr>
        <p:xfrm>
          <a:off x="531244" y="1352734"/>
          <a:ext cx="7501132" cy="5196840"/>
        </p:xfrm>
        <a:graphic>
          <a:graphicData uri="http://schemas.openxmlformats.org/drawingml/2006/table">
            <a:tbl>
              <a:tblPr firstRow="1" firstCol="1" lastRow="1" lastCol="1" bandRow="1" bandCol="1">
                <a:tableStyleId>{2D5ABB26-0587-4C30-8999-92F81FD0307C}</a:tableStyleId>
              </a:tblPr>
              <a:tblGrid>
                <a:gridCol w="1193973">
                  <a:extLst>
                    <a:ext uri="{9D8B030D-6E8A-4147-A177-3AD203B41FA5}">
                      <a16:colId xmlns:a16="http://schemas.microsoft.com/office/drawing/2014/main" val="1068502901"/>
                    </a:ext>
                  </a:extLst>
                </a:gridCol>
                <a:gridCol w="2298872">
                  <a:extLst>
                    <a:ext uri="{9D8B030D-6E8A-4147-A177-3AD203B41FA5}">
                      <a16:colId xmlns:a16="http://schemas.microsoft.com/office/drawing/2014/main" val="1543506342"/>
                    </a:ext>
                  </a:extLst>
                </a:gridCol>
                <a:gridCol w="574389">
                  <a:extLst>
                    <a:ext uri="{9D8B030D-6E8A-4147-A177-3AD203B41FA5}">
                      <a16:colId xmlns:a16="http://schemas.microsoft.com/office/drawing/2014/main" val="1041210957"/>
                    </a:ext>
                  </a:extLst>
                </a:gridCol>
                <a:gridCol w="604517">
                  <a:extLst>
                    <a:ext uri="{9D8B030D-6E8A-4147-A177-3AD203B41FA5}">
                      <a16:colId xmlns:a16="http://schemas.microsoft.com/office/drawing/2014/main" val="680899939"/>
                    </a:ext>
                  </a:extLst>
                </a:gridCol>
                <a:gridCol w="2829381">
                  <a:extLst>
                    <a:ext uri="{9D8B030D-6E8A-4147-A177-3AD203B41FA5}">
                      <a16:colId xmlns:a16="http://schemas.microsoft.com/office/drawing/2014/main" val="1660919540"/>
                    </a:ext>
                  </a:extLst>
                </a:gridCol>
              </a:tblGrid>
              <a:tr h="149249">
                <a:tc>
                  <a:txBody>
                    <a:bodyPr/>
                    <a:lstStyle/>
                    <a:p>
                      <a:r>
                        <a:rPr lang="en-US" sz="1100" dirty="0">
                          <a:solidFill>
                            <a:schemeClr val="tx1"/>
                          </a:solidFill>
                          <a:effectLst/>
                        </a:rPr>
                        <a:t>Computer #</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World Languages</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Term</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Credit</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Prerequisite and Grade Level</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9062323"/>
                  </a:ext>
                </a:extLst>
              </a:tr>
              <a:tr h="298498">
                <a:tc>
                  <a:txBody>
                    <a:bodyPr/>
                    <a:lstStyle/>
                    <a:p>
                      <a:r>
                        <a:rPr lang="en-US" sz="1100" dirty="0">
                          <a:solidFill>
                            <a:schemeClr val="tx1"/>
                          </a:solidFill>
                          <a:effectLst/>
                        </a:rPr>
                        <a:t>62.0110001</a:t>
                      </a:r>
                      <a:endParaRPr lang="en-US">
                        <a:solidFill>
                          <a:schemeClr val="tx1"/>
                        </a:solidFill>
                        <a:effectLst/>
                      </a:endParaRPr>
                    </a:p>
                    <a:p>
                      <a:r>
                        <a:rPr lang="en-US" sz="1100" dirty="0">
                          <a:solidFill>
                            <a:schemeClr val="tx1"/>
                          </a:solidFill>
                          <a:effectLst/>
                        </a:rPr>
                        <a:t>62.0110002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Chinese I</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Y</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1.0</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None; 9-12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0418307"/>
                  </a:ext>
                </a:extLst>
              </a:tr>
              <a:tr h="298498">
                <a:tc>
                  <a:txBody>
                    <a:bodyPr/>
                    <a:lstStyle/>
                    <a:p>
                      <a:r>
                        <a:rPr lang="en-US" sz="1100" dirty="0">
                          <a:solidFill>
                            <a:schemeClr val="tx1"/>
                          </a:solidFill>
                          <a:effectLst/>
                        </a:rPr>
                        <a:t>62.0120001</a:t>
                      </a:r>
                      <a:endParaRPr lang="en-US">
                        <a:solidFill>
                          <a:schemeClr val="tx1"/>
                        </a:solidFill>
                        <a:effectLst/>
                      </a:endParaRPr>
                    </a:p>
                    <a:p>
                      <a:r>
                        <a:rPr lang="en-US" sz="1100" dirty="0">
                          <a:solidFill>
                            <a:schemeClr val="tx1"/>
                          </a:solidFill>
                          <a:effectLst/>
                        </a:rPr>
                        <a:t>62.0120002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Chinese II </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Y</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1.0</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Chinese I; 9-12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63515335"/>
                  </a:ext>
                </a:extLst>
              </a:tr>
              <a:tr h="298498">
                <a:tc>
                  <a:txBody>
                    <a:bodyPr/>
                    <a:lstStyle/>
                    <a:p>
                      <a:r>
                        <a:rPr lang="en-US" sz="1100" dirty="0">
                          <a:solidFill>
                            <a:schemeClr val="tx1"/>
                          </a:solidFill>
                          <a:effectLst/>
                        </a:rPr>
                        <a:t>62.0120041</a:t>
                      </a:r>
                      <a:endParaRPr lang="en-US">
                        <a:solidFill>
                          <a:schemeClr val="tx1"/>
                        </a:solidFill>
                        <a:effectLst/>
                      </a:endParaRPr>
                    </a:p>
                    <a:p>
                      <a:r>
                        <a:rPr lang="en-US" sz="1100" dirty="0">
                          <a:solidFill>
                            <a:schemeClr val="tx1"/>
                          </a:solidFill>
                          <a:effectLst/>
                        </a:rPr>
                        <a:t>62.0120042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Chinese II Honors</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Y</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1.0</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93+ in Chinese 8; 97+ Chinese I (HS) and teacher recommendation; 9-12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7290186"/>
                  </a:ext>
                </a:extLst>
              </a:tr>
              <a:tr h="298498">
                <a:tc>
                  <a:txBody>
                    <a:bodyPr/>
                    <a:lstStyle/>
                    <a:p>
                      <a:r>
                        <a:rPr lang="en-US" sz="1100" dirty="0">
                          <a:solidFill>
                            <a:schemeClr val="tx1"/>
                          </a:solidFill>
                          <a:effectLst/>
                        </a:rPr>
                        <a:t>60.0110001</a:t>
                      </a:r>
                      <a:endParaRPr lang="en-US">
                        <a:solidFill>
                          <a:schemeClr val="tx1"/>
                        </a:solidFill>
                        <a:effectLst/>
                      </a:endParaRPr>
                    </a:p>
                    <a:p>
                      <a:r>
                        <a:rPr lang="en-US" sz="1100" dirty="0">
                          <a:solidFill>
                            <a:schemeClr val="tx1"/>
                          </a:solidFill>
                          <a:effectLst/>
                        </a:rPr>
                        <a:t>60.0110002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French I</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Y</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1.0</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None; 9-12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111602"/>
                  </a:ext>
                </a:extLst>
              </a:tr>
              <a:tr h="298498">
                <a:tc>
                  <a:txBody>
                    <a:bodyPr/>
                    <a:lstStyle/>
                    <a:p>
                      <a:r>
                        <a:rPr lang="en-US" sz="1100" dirty="0">
                          <a:solidFill>
                            <a:schemeClr val="tx1"/>
                          </a:solidFill>
                          <a:effectLst/>
                        </a:rPr>
                        <a:t>60.0120001</a:t>
                      </a:r>
                      <a:endParaRPr lang="en-US">
                        <a:solidFill>
                          <a:schemeClr val="tx1"/>
                        </a:solidFill>
                        <a:effectLst/>
                      </a:endParaRPr>
                    </a:p>
                    <a:p>
                      <a:r>
                        <a:rPr lang="en-US" sz="1100" dirty="0">
                          <a:solidFill>
                            <a:schemeClr val="tx1"/>
                          </a:solidFill>
                          <a:effectLst/>
                        </a:rPr>
                        <a:t>62.0120002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French II</a:t>
                      </a:r>
                      <a:endParaRPr lang="en-US" dirty="0">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Y</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1.0</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French I; 9-12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25386657"/>
                  </a:ext>
                </a:extLst>
              </a:tr>
              <a:tr h="298498">
                <a:tc>
                  <a:txBody>
                    <a:bodyPr/>
                    <a:lstStyle/>
                    <a:p>
                      <a:r>
                        <a:rPr lang="en-US" sz="1100" dirty="0">
                          <a:solidFill>
                            <a:schemeClr val="tx1"/>
                          </a:solidFill>
                          <a:effectLst/>
                        </a:rPr>
                        <a:t>60.0120041</a:t>
                      </a:r>
                      <a:endParaRPr lang="en-US">
                        <a:solidFill>
                          <a:schemeClr val="tx1"/>
                        </a:solidFill>
                        <a:effectLst/>
                      </a:endParaRPr>
                    </a:p>
                    <a:p>
                      <a:r>
                        <a:rPr lang="en-US" sz="1100" dirty="0">
                          <a:solidFill>
                            <a:schemeClr val="tx1"/>
                          </a:solidFill>
                          <a:effectLst/>
                        </a:rPr>
                        <a:t>60.0120042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French II Honors</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Y</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1.0</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93+ in French 8; 97+ French I (HS) and teacher recommendation; 9-12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451785"/>
                  </a:ext>
                </a:extLst>
              </a:tr>
              <a:tr h="298498">
                <a:tc>
                  <a:txBody>
                    <a:bodyPr/>
                    <a:lstStyle/>
                    <a:p>
                      <a:r>
                        <a:rPr lang="en-US" sz="1100" dirty="0">
                          <a:solidFill>
                            <a:schemeClr val="tx1"/>
                          </a:solidFill>
                          <a:effectLst/>
                        </a:rPr>
                        <a:t>61.0110001</a:t>
                      </a:r>
                      <a:endParaRPr lang="en-US">
                        <a:solidFill>
                          <a:schemeClr val="tx1"/>
                        </a:solidFill>
                        <a:effectLst/>
                      </a:endParaRPr>
                    </a:p>
                    <a:p>
                      <a:r>
                        <a:rPr lang="en-US" sz="1100" dirty="0">
                          <a:solidFill>
                            <a:schemeClr val="tx1"/>
                          </a:solidFill>
                          <a:effectLst/>
                        </a:rPr>
                        <a:t>61.0110002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German I</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Y</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1.0</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None; 9-12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0160727"/>
                  </a:ext>
                </a:extLst>
              </a:tr>
              <a:tr h="298498">
                <a:tc>
                  <a:txBody>
                    <a:bodyPr/>
                    <a:lstStyle/>
                    <a:p>
                      <a:r>
                        <a:rPr lang="en-US" sz="1100" dirty="0">
                          <a:solidFill>
                            <a:schemeClr val="tx1"/>
                          </a:solidFill>
                          <a:effectLst/>
                        </a:rPr>
                        <a:t>61.0120001</a:t>
                      </a:r>
                      <a:endParaRPr lang="en-US">
                        <a:solidFill>
                          <a:schemeClr val="tx1"/>
                        </a:solidFill>
                        <a:effectLst/>
                      </a:endParaRPr>
                    </a:p>
                    <a:p>
                      <a:r>
                        <a:rPr lang="en-US" sz="1100" dirty="0">
                          <a:solidFill>
                            <a:schemeClr val="tx1"/>
                          </a:solidFill>
                          <a:effectLst/>
                        </a:rPr>
                        <a:t>61.0120002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German II </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Y</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1.0</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German I; 9-12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6494174"/>
                  </a:ext>
                </a:extLst>
              </a:tr>
              <a:tr h="298498">
                <a:tc>
                  <a:txBody>
                    <a:bodyPr/>
                    <a:lstStyle/>
                    <a:p>
                      <a:r>
                        <a:rPr lang="en-US" sz="1100" dirty="0">
                          <a:solidFill>
                            <a:schemeClr val="tx1"/>
                          </a:solidFill>
                          <a:effectLst/>
                        </a:rPr>
                        <a:t>61.0410001</a:t>
                      </a:r>
                      <a:endParaRPr lang="en-US">
                        <a:solidFill>
                          <a:schemeClr val="tx1"/>
                        </a:solidFill>
                        <a:effectLst/>
                      </a:endParaRPr>
                    </a:p>
                    <a:p>
                      <a:r>
                        <a:rPr lang="en-US" sz="1100" dirty="0">
                          <a:solidFill>
                            <a:schemeClr val="tx1"/>
                          </a:solidFill>
                          <a:effectLst/>
                        </a:rPr>
                        <a:t>61.0410002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Latin I</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Y</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1.0</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None; 9-12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3263173"/>
                  </a:ext>
                </a:extLst>
              </a:tr>
              <a:tr h="298498">
                <a:tc>
                  <a:txBody>
                    <a:bodyPr/>
                    <a:lstStyle/>
                    <a:p>
                      <a:r>
                        <a:rPr lang="en-US" sz="1100" dirty="0">
                          <a:solidFill>
                            <a:schemeClr val="tx1"/>
                          </a:solidFill>
                          <a:effectLst/>
                        </a:rPr>
                        <a:t>61.0420001</a:t>
                      </a:r>
                      <a:endParaRPr lang="en-US">
                        <a:solidFill>
                          <a:schemeClr val="tx1"/>
                        </a:solidFill>
                        <a:effectLst/>
                      </a:endParaRPr>
                    </a:p>
                    <a:p>
                      <a:r>
                        <a:rPr lang="en-US" sz="1100" dirty="0">
                          <a:solidFill>
                            <a:schemeClr val="tx1"/>
                          </a:solidFill>
                          <a:effectLst/>
                        </a:rPr>
                        <a:t>61.0420002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Latin II</a:t>
                      </a:r>
                      <a:endParaRPr lang="en-US" dirty="0">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Y</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1.0</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Latin I; 9-12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6870909"/>
                  </a:ext>
                </a:extLst>
              </a:tr>
              <a:tr h="298498">
                <a:tc>
                  <a:txBody>
                    <a:bodyPr/>
                    <a:lstStyle/>
                    <a:p>
                      <a:r>
                        <a:rPr lang="en-US" sz="1100" dirty="0">
                          <a:solidFill>
                            <a:schemeClr val="tx1"/>
                          </a:solidFill>
                          <a:effectLst/>
                        </a:rPr>
                        <a:t>61.0420041</a:t>
                      </a:r>
                      <a:endParaRPr lang="en-US">
                        <a:solidFill>
                          <a:schemeClr val="tx1"/>
                        </a:solidFill>
                        <a:effectLst/>
                      </a:endParaRPr>
                    </a:p>
                    <a:p>
                      <a:r>
                        <a:rPr lang="en-US" sz="1100" dirty="0">
                          <a:solidFill>
                            <a:schemeClr val="tx1"/>
                          </a:solidFill>
                          <a:effectLst/>
                        </a:rPr>
                        <a:t>61.0420042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Latin II Honors</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Y</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1.0</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90+ Latin I (HS) and teacher recommendation; 9-12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8573151"/>
                  </a:ext>
                </a:extLst>
              </a:tr>
              <a:tr h="298498">
                <a:tc>
                  <a:txBody>
                    <a:bodyPr/>
                    <a:lstStyle/>
                    <a:p>
                      <a:r>
                        <a:rPr lang="en-US" sz="1100" dirty="0">
                          <a:solidFill>
                            <a:schemeClr val="tx1"/>
                          </a:solidFill>
                          <a:effectLst/>
                        </a:rPr>
                        <a:t>60.0710001</a:t>
                      </a:r>
                      <a:endParaRPr lang="en-US">
                        <a:solidFill>
                          <a:schemeClr val="tx1"/>
                        </a:solidFill>
                        <a:effectLst/>
                      </a:endParaRPr>
                    </a:p>
                    <a:p>
                      <a:r>
                        <a:rPr lang="en-US" sz="1100" dirty="0">
                          <a:solidFill>
                            <a:schemeClr val="tx1"/>
                          </a:solidFill>
                          <a:effectLst/>
                        </a:rPr>
                        <a:t>60.0710002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Spanish I</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Y</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1.0</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None; 9-12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3398590"/>
                  </a:ext>
                </a:extLst>
              </a:tr>
              <a:tr h="298498">
                <a:tc>
                  <a:txBody>
                    <a:bodyPr/>
                    <a:lstStyle/>
                    <a:p>
                      <a:r>
                        <a:rPr lang="en-US" sz="1100" dirty="0">
                          <a:solidFill>
                            <a:schemeClr val="tx1"/>
                          </a:solidFill>
                          <a:effectLst/>
                        </a:rPr>
                        <a:t>60.9710001</a:t>
                      </a:r>
                      <a:endParaRPr lang="en-US">
                        <a:solidFill>
                          <a:schemeClr val="tx1"/>
                        </a:solidFill>
                        <a:effectLst/>
                      </a:endParaRPr>
                    </a:p>
                    <a:p>
                      <a:r>
                        <a:rPr lang="en-US" sz="1100" dirty="0">
                          <a:solidFill>
                            <a:schemeClr val="tx1"/>
                          </a:solidFill>
                          <a:effectLst/>
                        </a:rPr>
                        <a:t>60.9710002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Spanish 1B</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Y</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1.0</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Completed Middle School Spanish but not accepting high school credit</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22841095"/>
                  </a:ext>
                </a:extLst>
              </a:tr>
              <a:tr h="298498">
                <a:tc>
                  <a:txBody>
                    <a:bodyPr/>
                    <a:lstStyle/>
                    <a:p>
                      <a:r>
                        <a:rPr lang="en-US" sz="1100" dirty="0">
                          <a:solidFill>
                            <a:schemeClr val="tx1"/>
                          </a:solidFill>
                          <a:effectLst/>
                        </a:rPr>
                        <a:t>60.0720001</a:t>
                      </a:r>
                      <a:endParaRPr lang="en-US">
                        <a:solidFill>
                          <a:schemeClr val="tx1"/>
                        </a:solidFill>
                        <a:effectLst/>
                      </a:endParaRPr>
                    </a:p>
                    <a:p>
                      <a:r>
                        <a:rPr lang="en-US" sz="1100" dirty="0">
                          <a:solidFill>
                            <a:schemeClr val="tx1"/>
                          </a:solidFill>
                          <a:effectLst/>
                        </a:rPr>
                        <a:t>60.0720002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Spanish II</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Y</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1.0</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Spanish I; 9-12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85289921"/>
                  </a:ext>
                </a:extLst>
              </a:tr>
              <a:tr h="298498">
                <a:tc>
                  <a:txBody>
                    <a:bodyPr/>
                    <a:lstStyle/>
                    <a:p>
                      <a:r>
                        <a:rPr lang="en-US" sz="1100" dirty="0">
                          <a:solidFill>
                            <a:schemeClr val="tx1"/>
                          </a:solidFill>
                          <a:effectLst/>
                        </a:rPr>
                        <a:t>60.0720041</a:t>
                      </a:r>
                      <a:endParaRPr lang="en-US">
                        <a:solidFill>
                          <a:schemeClr val="tx1"/>
                        </a:solidFill>
                        <a:effectLst/>
                      </a:endParaRPr>
                    </a:p>
                    <a:p>
                      <a:r>
                        <a:rPr lang="en-US" sz="1100" dirty="0">
                          <a:solidFill>
                            <a:schemeClr val="tx1"/>
                          </a:solidFill>
                          <a:effectLst/>
                        </a:rPr>
                        <a:t>60.0720042</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Spanish II Honors</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Y</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effectLst/>
                        </a:rPr>
                        <a:t>  1.0</a:t>
                      </a:r>
                      <a:endParaRPr lang="en-US">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effectLst/>
                        </a:rPr>
                        <a:t>93+ in Spanish 8 or 97+ Spanish I (HS) and teacher recommendation; 9-12</a:t>
                      </a:r>
                      <a:endParaRPr lang="en-US" dirty="0">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3861969"/>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B30A0C-7D5C-DBAD-0300-2FA40361ABFC}"/>
              </a:ext>
            </a:extLst>
          </p:cNvPr>
          <p:cNvPicPr>
            <a:picLocks noChangeAspect="1"/>
          </p:cNvPicPr>
          <p:nvPr/>
        </p:nvPicPr>
        <p:blipFill>
          <a:blip r:embed="rId2"/>
          <a:stretch>
            <a:fillRect/>
          </a:stretch>
        </p:blipFill>
        <p:spPr>
          <a:xfrm>
            <a:off x="218893" y="387688"/>
            <a:ext cx="8706213" cy="6082624"/>
          </a:xfrm>
          <a:prstGeom prst="rect">
            <a:avLst/>
          </a:prstGeom>
        </p:spPr>
      </p:pic>
      <p:sp>
        <p:nvSpPr>
          <p:cNvPr id="2" name="TextBox 1">
            <a:extLst>
              <a:ext uri="{FF2B5EF4-FFF2-40B4-BE49-F238E27FC236}">
                <a16:creationId xmlns:a16="http://schemas.microsoft.com/office/drawing/2014/main" id="{ED42ACD7-583A-A1C9-EEBF-A39FCC841302}"/>
              </a:ext>
            </a:extLst>
          </p:cNvPr>
          <p:cNvSpPr txBox="1"/>
          <p:nvPr/>
        </p:nvSpPr>
        <p:spPr>
          <a:xfrm>
            <a:off x="453776" y="6472718"/>
            <a:ext cx="607031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hlinkClick r:id="rId3"/>
              </a:rPr>
              <a:t>Link to Pathways and Optional Schools of Study</a:t>
            </a:r>
            <a:endParaRPr lang="en-US"/>
          </a:p>
        </p:txBody>
      </p:sp>
    </p:spTree>
    <p:extLst>
      <p:ext uri="{BB962C8B-B14F-4D97-AF65-F5344CB8AC3E}">
        <p14:creationId xmlns:p14="http://schemas.microsoft.com/office/powerpoint/2010/main" val="667859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721" y="568842"/>
            <a:ext cx="8844558" cy="1066800"/>
          </a:xfrm>
          <a:noFill/>
          <a:ln>
            <a:noFill/>
          </a:ln>
        </p:spPr>
        <p:txBody>
          <a:bodyPr/>
          <a:lstStyle/>
          <a:p>
            <a:r>
              <a:rPr lang="en-US" b="1">
                <a:solidFill>
                  <a:srgbClr val="002060"/>
                </a:solidFill>
              </a:rPr>
              <a:t>High School Academic Placement</a:t>
            </a:r>
          </a:p>
        </p:txBody>
      </p:sp>
      <p:sp>
        <p:nvSpPr>
          <p:cNvPr id="3" name="Content Placeholder 2"/>
          <p:cNvSpPr>
            <a:spLocks noGrp="1"/>
          </p:cNvSpPr>
          <p:nvPr>
            <p:ph idx="1"/>
          </p:nvPr>
        </p:nvSpPr>
        <p:spPr>
          <a:xfrm>
            <a:off x="609600" y="1635642"/>
            <a:ext cx="6347714" cy="3880773"/>
          </a:xfrm>
        </p:spPr>
        <p:txBody>
          <a:bodyPr vert="horz" lIns="91440" tIns="45720" rIns="91440" bIns="45720" rtlCol="0" anchor="t">
            <a:normAutofit/>
          </a:bodyPr>
          <a:lstStyle/>
          <a:p>
            <a:r>
              <a:rPr lang="en-US" sz="1900" dirty="0"/>
              <a:t>All Academic course placements are subject to change. Students are currently placed based on first semester grades in pre-requisite courses.</a:t>
            </a:r>
          </a:p>
          <a:p>
            <a:r>
              <a:rPr lang="en-US" sz="1900" dirty="0"/>
              <a:t>If final second semester grades in pre-requisite courses or 8</a:t>
            </a:r>
            <a:r>
              <a:rPr lang="en-US" sz="1900" baseline="30000" dirty="0"/>
              <a:t>th</a:t>
            </a:r>
            <a:r>
              <a:rPr lang="en-US" sz="1900" dirty="0"/>
              <a:t> Milestones scores drop below the Distinguished Learner level to be placed in Honors level courses, students will be removed before the beginning of the 2025/2026 School Year.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0" y="0"/>
            <a:ext cx="9144000" cy="762000"/>
          </a:xfrm>
          <a:prstGeom prst="rect">
            <a:avLst/>
          </a:prstGeom>
          <a:noFill/>
          <a:ln w="9525">
            <a:noFill/>
            <a:miter lim="800000"/>
            <a:headEnd/>
            <a:tailEnd/>
          </a:ln>
          <a:effectLst/>
        </p:spPr>
        <p:txBody>
          <a:bodyPr wrap="none" lIns="91440" tIns="45720" rIns="91440" bIns="45720" anchor="ctr"/>
          <a:lstStyle/>
          <a:p>
            <a:r>
              <a:rPr lang="en-US" sz="3100" b="1">
                <a:solidFill>
                  <a:srgbClr val="000048"/>
                </a:solidFill>
              </a:rPr>
              <a:t>Typical 9th grade course request </a:t>
            </a:r>
            <a:r>
              <a:rPr lang="en-US" sz="3100">
                <a:solidFill>
                  <a:srgbClr val="000048"/>
                </a:solidFill>
              </a:rPr>
              <a:t>- two examples</a:t>
            </a:r>
          </a:p>
        </p:txBody>
      </p:sp>
      <p:sp>
        <p:nvSpPr>
          <p:cNvPr id="7" name="Rectangle 6"/>
          <p:cNvSpPr>
            <a:spLocks noChangeArrowheads="1"/>
          </p:cNvSpPr>
          <p:nvPr/>
        </p:nvSpPr>
        <p:spPr bwMode="auto">
          <a:xfrm>
            <a:off x="81507" y="838200"/>
            <a:ext cx="8153400" cy="381000"/>
          </a:xfrm>
          <a:prstGeom prst="rect">
            <a:avLst/>
          </a:prstGeom>
          <a:solidFill>
            <a:srgbClr val="FFFF00"/>
          </a:solidFill>
          <a:ln w="9525">
            <a:noFill/>
            <a:miter lim="800000"/>
            <a:headEnd/>
            <a:tailEnd/>
          </a:ln>
          <a:effectLst/>
        </p:spPr>
        <p:txBody>
          <a:bodyPr wrap="none" anchor="ctr"/>
          <a:lstStyle/>
          <a:p>
            <a:r>
              <a:rPr lang="en-US" sz="1400" b="1">
                <a:solidFill>
                  <a:srgbClr val="000048"/>
                </a:solidFill>
              </a:rPr>
              <a:t>5 units of credit- student is taking World Language	*Student will select 1.0 units of electives</a:t>
            </a:r>
          </a:p>
        </p:txBody>
      </p:sp>
      <p:sp>
        <p:nvSpPr>
          <p:cNvPr id="8" name="Rectangle 7"/>
          <p:cNvSpPr>
            <a:spLocks noChangeArrowheads="1"/>
          </p:cNvSpPr>
          <p:nvPr/>
        </p:nvSpPr>
        <p:spPr bwMode="auto">
          <a:xfrm>
            <a:off x="81507" y="4041923"/>
            <a:ext cx="8153400" cy="381000"/>
          </a:xfrm>
          <a:prstGeom prst="rect">
            <a:avLst/>
          </a:prstGeom>
          <a:solidFill>
            <a:srgbClr val="FFFF00"/>
          </a:solidFill>
          <a:ln w="9525">
            <a:noFill/>
            <a:miter lim="800000"/>
            <a:headEnd/>
            <a:tailEnd/>
          </a:ln>
          <a:effectLst/>
        </p:spPr>
        <p:txBody>
          <a:bodyPr wrap="none" anchor="ctr"/>
          <a:lstStyle/>
          <a:p>
            <a:r>
              <a:rPr lang="en-US" sz="1400" b="1">
                <a:solidFill>
                  <a:srgbClr val="000048"/>
                </a:solidFill>
              </a:rPr>
              <a:t>4 units of credit- student is not taking World Language	*Student will select 2.0 units of electives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787" y="4648200"/>
            <a:ext cx="5762625"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9093" y="1219200"/>
            <a:ext cx="5567907" cy="248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5216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777" y="52509"/>
            <a:ext cx="8915400" cy="685800"/>
          </a:xfrm>
          <a:noFill/>
        </p:spPr>
        <p:txBody>
          <a:bodyPr>
            <a:normAutofit/>
          </a:bodyPr>
          <a:lstStyle/>
          <a:p>
            <a:r>
              <a:rPr lang="en-US" b="1">
                <a:solidFill>
                  <a:srgbClr val="002060"/>
                </a:solidFill>
              </a:rPr>
              <a:t>Course Selection</a:t>
            </a:r>
          </a:p>
        </p:txBody>
      </p:sp>
      <p:sp>
        <p:nvSpPr>
          <p:cNvPr id="9" name="Rectangle 8"/>
          <p:cNvSpPr/>
          <p:nvPr/>
        </p:nvSpPr>
        <p:spPr>
          <a:xfrm>
            <a:off x="609600" y="615197"/>
            <a:ext cx="8001000" cy="1569660"/>
          </a:xfrm>
          <a:prstGeom prst="rect">
            <a:avLst/>
          </a:prstGeom>
        </p:spPr>
        <p:txBody>
          <a:bodyPr wrap="square" lIns="91440" tIns="45720" rIns="91440" bIns="45720" anchor="t">
            <a:spAutoFit/>
          </a:bodyPr>
          <a:lstStyle/>
          <a:p>
            <a:r>
              <a:rPr lang="en-US" sz="1200" b="1" u="sng" dirty="0"/>
              <a:t>ELECTIVE CHOICES:</a:t>
            </a:r>
            <a:endParaRPr lang="en-US" sz="1200" dirty="0"/>
          </a:p>
          <a:p>
            <a:r>
              <a:rPr lang="en-US" sz="1100" dirty="0"/>
              <a:t>List your elective choices </a:t>
            </a:r>
            <a:r>
              <a:rPr lang="en-US" sz="1100" b="1" i="1" u="sng" dirty="0"/>
              <a:t>in order of priority</a:t>
            </a:r>
            <a:r>
              <a:rPr lang="en-US" sz="1100" dirty="0"/>
              <a:t> from 1 – 8.  You will find the course descriptions in your Northview Course Catalog. The Course Catalog can be accessed at </a:t>
            </a:r>
            <a:r>
              <a:rPr lang="en-US" sz="1100" b="1" u="sng" dirty="0">
                <a:solidFill>
                  <a:srgbClr val="002060"/>
                </a:solidFill>
                <a:hlinkClick r:id="rId2">
                  <a:extLst>
                    <a:ext uri="{A12FA001-AC4F-418D-AE19-62706E023703}">
                      <ahyp:hlinkClr xmlns:ahyp="http://schemas.microsoft.com/office/drawing/2018/hyperlinkcolor" val="tx"/>
                    </a:ext>
                  </a:extLst>
                </a:hlinkClick>
              </a:rPr>
              <a:t>www.northviewhigh.com</a:t>
            </a:r>
            <a:r>
              <a:rPr lang="en-US" sz="1100" dirty="0"/>
              <a:t>. Enrollment in each course is limited, and we will honor as many requests as possible.  If you do not list four choices and we cannot honor your other requests, we will select the elective for you.  Any course listed on this form may be used to complete the student schedule. </a:t>
            </a:r>
          </a:p>
          <a:p>
            <a:endParaRPr lang="en-US" sz="1100" dirty="0"/>
          </a:p>
          <a:p>
            <a:endParaRPr lang="en-US" sz="1100" dirty="0"/>
          </a:p>
          <a:p>
            <a:r>
              <a:rPr lang="en-US" dirty="0"/>
              <a:t>	</a:t>
            </a:r>
          </a:p>
        </p:txBody>
      </p:sp>
      <p:pic>
        <p:nvPicPr>
          <p:cNvPr id="4" name="Picture 3">
            <a:extLst>
              <a:ext uri="{FF2B5EF4-FFF2-40B4-BE49-F238E27FC236}">
                <a16:creationId xmlns:a16="http://schemas.microsoft.com/office/drawing/2014/main" id="{32B4655C-CD7E-7212-4B1E-17DFBECEDF22}"/>
              </a:ext>
            </a:extLst>
          </p:cNvPr>
          <p:cNvPicPr>
            <a:picLocks noChangeAspect="1"/>
          </p:cNvPicPr>
          <p:nvPr/>
        </p:nvPicPr>
        <p:blipFill>
          <a:blip r:embed="rId3"/>
          <a:stretch>
            <a:fillRect/>
          </a:stretch>
        </p:blipFill>
        <p:spPr>
          <a:xfrm>
            <a:off x="242777" y="1625377"/>
            <a:ext cx="7727576" cy="4768079"/>
          </a:xfrm>
          <a:prstGeom prst="rect">
            <a:avLst/>
          </a:prstGeom>
        </p:spPr>
      </p:pic>
      <p:sp>
        <p:nvSpPr>
          <p:cNvPr id="5" name="TextBox 4">
            <a:extLst>
              <a:ext uri="{FF2B5EF4-FFF2-40B4-BE49-F238E27FC236}">
                <a16:creationId xmlns:a16="http://schemas.microsoft.com/office/drawing/2014/main" id="{1EE0F311-3000-BC5C-4F16-64293CA43E6F}"/>
              </a:ext>
            </a:extLst>
          </p:cNvPr>
          <p:cNvSpPr txBox="1"/>
          <p:nvPr/>
        </p:nvSpPr>
        <p:spPr>
          <a:xfrm>
            <a:off x="359319" y="6488668"/>
            <a:ext cx="7727576" cy="369332"/>
          </a:xfrm>
          <a:prstGeom prst="rect">
            <a:avLst/>
          </a:prstGeom>
          <a:noFill/>
        </p:spPr>
        <p:txBody>
          <a:bodyPr wrap="square" rtlCol="0">
            <a:spAutoFit/>
          </a:bodyPr>
          <a:lstStyle/>
          <a:p>
            <a:r>
              <a:rPr lang="en-US" b="1" dirty="0"/>
              <a:t>Health and Personal Fitness are graduation requirements*</a:t>
            </a:r>
          </a:p>
        </p:txBody>
      </p:sp>
    </p:spTree>
    <p:extLst>
      <p:ext uri="{BB962C8B-B14F-4D97-AF65-F5344CB8AC3E}">
        <p14:creationId xmlns:p14="http://schemas.microsoft.com/office/powerpoint/2010/main" val="3203078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458" y="173368"/>
            <a:ext cx="8686800" cy="990600"/>
          </a:xfrm>
          <a:noFill/>
        </p:spPr>
        <p:txBody>
          <a:bodyPr/>
          <a:lstStyle/>
          <a:p>
            <a:r>
              <a:rPr lang="en-US" b="1">
                <a:solidFill>
                  <a:srgbClr val="002060"/>
                </a:solidFill>
              </a:rPr>
              <a:t>What Happens Next?</a:t>
            </a:r>
          </a:p>
        </p:txBody>
      </p:sp>
      <p:pic>
        <p:nvPicPr>
          <p:cNvPr id="6" name="Picture 5">
            <a:extLst>
              <a:ext uri="{FF2B5EF4-FFF2-40B4-BE49-F238E27FC236}">
                <a16:creationId xmlns:a16="http://schemas.microsoft.com/office/drawing/2014/main" id="{AF22DCAE-B98B-07BD-D6CE-563946063682}"/>
              </a:ext>
            </a:extLst>
          </p:cNvPr>
          <p:cNvPicPr>
            <a:picLocks noChangeAspect="1"/>
          </p:cNvPicPr>
          <p:nvPr/>
        </p:nvPicPr>
        <p:blipFill>
          <a:blip r:embed="rId2"/>
          <a:stretch>
            <a:fillRect/>
          </a:stretch>
        </p:blipFill>
        <p:spPr>
          <a:xfrm>
            <a:off x="929742" y="883907"/>
            <a:ext cx="5534025" cy="5800725"/>
          </a:xfrm>
          <a:prstGeom prst="rect">
            <a:avLst/>
          </a:prstGeom>
        </p:spPr>
      </p:pic>
    </p:spTree>
    <p:extLst>
      <p:ext uri="{BB962C8B-B14F-4D97-AF65-F5344CB8AC3E}">
        <p14:creationId xmlns:p14="http://schemas.microsoft.com/office/powerpoint/2010/main" val="2820802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07D33-6C72-AA47-894B-6FF7622BB8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CD489B-27D3-BD5B-7A48-7B44D9B8442C}"/>
              </a:ext>
            </a:extLst>
          </p:cNvPr>
          <p:cNvSpPr>
            <a:spLocks noGrp="1"/>
          </p:cNvSpPr>
          <p:nvPr>
            <p:ph type="title"/>
          </p:nvPr>
        </p:nvSpPr>
        <p:spPr>
          <a:xfrm>
            <a:off x="289458" y="173368"/>
            <a:ext cx="8686800" cy="990600"/>
          </a:xfrm>
          <a:noFill/>
        </p:spPr>
        <p:txBody>
          <a:bodyPr/>
          <a:lstStyle/>
          <a:p>
            <a:r>
              <a:rPr lang="en-US" b="1" dirty="0">
                <a:solidFill>
                  <a:srgbClr val="002060"/>
                </a:solidFill>
              </a:rPr>
              <a:t>What Happens Next? (</a:t>
            </a:r>
            <a:r>
              <a:rPr lang="en-US" b="1" dirty="0" err="1">
                <a:solidFill>
                  <a:srgbClr val="002060"/>
                </a:solidFill>
              </a:rPr>
              <a:t>cont</a:t>
            </a:r>
            <a:r>
              <a:rPr lang="en-US" b="1" dirty="0">
                <a:solidFill>
                  <a:srgbClr val="002060"/>
                </a:solidFill>
              </a:rPr>
              <a:t>)</a:t>
            </a:r>
          </a:p>
        </p:txBody>
      </p:sp>
      <p:pic>
        <p:nvPicPr>
          <p:cNvPr id="4" name="Picture 3">
            <a:extLst>
              <a:ext uri="{FF2B5EF4-FFF2-40B4-BE49-F238E27FC236}">
                <a16:creationId xmlns:a16="http://schemas.microsoft.com/office/drawing/2014/main" id="{83FD07B7-BE60-C7FD-92CE-F1588CF61414}"/>
              </a:ext>
            </a:extLst>
          </p:cNvPr>
          <p:cNvPicPr>
            <a:picLocks noChangeAspect="1"/>
          </p:cNvPicPr>
          <p:nvPr/>
        </p:nvPicPr>
        <p:blipFill>
          <a:blip r:embed="rId2"/>
          <a:stretch>
            <a:fillRect/>
          </a:stretch>
        </p:blipFill>
        <p:spPr>
          <a:xfrm>
            <a:off x="289458" y="1326760"/>
            <a:ext cx="6800491" cy="2967334"/>
          </a:xfrm>
          <a:prstGeom prst="rect">
            <a:avLst/>
          </a:prstGeom>
        </p:spPr>
      </p:pic>
    </p:spTree>
    <p:extLst>
      <p:ext uri="{BB962C8B-B14F-4D97-AF65-F5344CB8AC3E}">
        <p14:creationId xmlns:p14="http://schemas.microsoft.com/office/powerpoint/2010/main" val="631044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 y="210234"/>
            <a:ext cx="9144000" cy="646331"/>
          </a:xfrm>
          <a:prstGeom prst="rect">
            <a:avLst/>
          </a:prstGeom>
          <a:noFill/>
          <a:ln>
            <a:noFill/>
          </a:ln>
        </p:spPr>
        <p:txBody>
          <a:bodyPr wrap="square" rtlCol="0">
            <a:spAutoFit/>
          </a:bodyPr>
          <a:lstStyle/>
          <a:p>
            <a:pPr algn="ctr"/>
            <a:r>
              <a:rPr lang="en-US" sz="3600" b="1"/>
              <a:t>HOPE Scholarship</a:t>
            </a:r>
          </a:p>
        </p:txBody>
      </p:sp>
      <p:sp>
        <p:nvSpPr>
          <p:cNvPr id="6" name="TextBox 5"/>
          <p:cNvSpPr txBox="1"/>
          <p:nvPr/>
        </p:nvSpPr>
        <p:spPr>
          <a:xfrm>
            <a:off x="457200" y="1215509"/>
            <a:ext cx="8077200" cy="5170646"/>
          </a:xfrm>
          <a:prstGeom prst="rect">
            <a:avLst/>
          </a:prstGeom>
          <a:noFill/>
        </p:spPr>
        <p:txBody>
          <a:bodyPr wrap="square" rtlCol="0">
            <a:spAutoFit/>
          </a:bodyPr>
          <a:lstStyle/>
          <a:p>
            <a:pPr marL="285750" indent="-285750">
              <a:buFont typeface="Arial" panose="020B0604020202020204" pitchFamily="34" charset="0"/>
              <a:buChar char="•"/>
            </a:pPr>
            <a:r>
              <a:rPr lang="en-US" sz="2200"/>
              <a:t>Partial in-state tuition covered – varies by year </a:t>
            </a:r>
          </a:p>
          <a:p>
            <a:endParaRPr lang="en-US" sz="2200"/>
          </a:p>
          <a:p>
            <a:pPr marL="285750" indent="-285750">
              <a:buFont typeface="Arial" panose="020B0604020202020204" pitchFamily="34" charset="0"/>
              <a:buChar char="•"/>
            </a:pPr>
            <a:r>
              <a:rPr lang="en-US" sz="2200"/>
              <a:t>Payment amount for private &amp; public colleges and universities can be located on </a:t>
            </a:r>
            <a:r>
              <a:rPr lang="en-US" sz="2200">
                <a:solidFill>
                  <a:srgbClr val="002060"/>
                </a:solidFill>
                <a:hlinkClick r:id="rId2">
                  <a:extLst>
                    <a:ext uri="{A12FA001-AC4F-418D-AE19-62706E023703}">
                      <ahyp:hlinkClr xmlns:ahyp="http://schemas.microsoft.com/office/drawing/2018/hyperlinkcolor" val="tx"/>
                    </a:ext>
                  </a:extLst>
                </a:hlinkClick>
              </a:rPr>
              <a:t>www.gafutures.org/hope-state-aid-programs/</a:t>
            </a:r>
            <a:r>
              <a:rPr lang="en-US" sz="2200">
                <a:solidFill>
                  <a:srgbClr val="002060"/>
                </a:solidFill>
              </a:rPr>
              <a:t> </a:t>
            </a:r>
          </a:p>
          <a:p>
            <a:endParaRPr lang="en-US" sz="2200"/>
          </a:p>
          <a:p>
            <a:pPr marL="285750" indent="-285750">
              <a:buFont typeface="Arial" panose="020B0604020202020204" pitchFamily="34" charset="0"/>
              <a:buChar char="•"/>
            </a:pPr>
            <a:r>
              <a:rPr lang="en-US" sz="2200"/>
              <a:t>Requirements:</a:t>
            </a:r>
          </a:p>
          <a:p>
            <a:pPr marL="742950" lvl="1" indent="-285750">
              <a:buFont typeface="Arial" panose="020B0604020202020204" pitchFamily="34" charset="0"/>
              <a:buChar char="•"/>
            </a:pPr>
            <a:r>
              <a:rPr lang="en-US" sz="2200"/>
              <a:t>Graduate from an eligible high school </a:t>
            </a:r>
          </a:p>
          <a:p>
            <a:pPr marL="742950" lvl="1" indent="-285750">
              <a:buFont typeface="Arial" panose="020B0604020202020204" pitchFamily="34" charset="0"/>
              <a:buChar char="•"/>
            </a:pPr>
            <a:r>
              <a:rPr lang="en-US" sz="2200"/>
              <a:t>GPA of at least a 3.0 (calculated by GSFC) in core classes and world language</a:t>
            </a:r>
          </a:p>
          <a:p>
            <a:pPr marL="742950" lvl="1" indent="-285750">
              <a:buFont typeface="Arial" panose="020B0604020202020204" pitchFamily="34" charset="0"/>
              <a:buChar char="•"/>
            </a:pPr>
            <a:r>
              <a:rPr lang="en-US" sz="2200"/>
              <a:t>Academic Rigor: 4 classes that are academically rigorous</a:t>
            </a:r>
          </a:p>
          <a:p>
            <a:r>
              <a:rPr lang="en-US" sz="2200">
                <a:solidFill>
                  <a:srgbClr val="002E8A"/>
                </a:solidFill>
                <a:hlinkClick r:id="rId3">
                  <a:extLst>
                    <a:ext uri="{A12FA001-AC4F-418D-AE19-62706E023703}">
                      <ahyp:hlinkClr xmlns:ahyp="http://schemas.microsoft.com/office/drawing/2018/hyperlinkcolor" val="tx"/>
                    </a:ext>
                  </a:extLst>
                </a:hlinkClick>
              </a:rPr>
              <a:t>https://www.gafutures.org/media/187520/rigor-course-list-september-2017.pdf</a:t>
            </a:r>
            <a:endParaRPr lang="en-US" sz="2200">
              <a:solidFill>
                <a:srgbClr val="002E8A"/>
              </a:solidFill>
            </a:endParaRPr>
          </a:p>
          <a:p>
            <a:r>
              <a:rPr lang="en-US" sz="2200"/>
              <a:t>For more information, visit </a:t>
            </a:r>
            <a:r>
              <a:rPr lang="en-US" sz="2200">
                <a:solidFill>
                  <a:srgbClr val="002060"/>
                </a:solidFill>
                <a:hlinkClick r:id="rId4">
                  <a:extLst>
                    <a:ext uri="{A12FA001-AC4F-418D-AE19-62706E023703}">
                      <ahyp:hlinkClr xmlns:ahyp="http://schemas.microsoft.com/office/drawing/2018/hyperlinkcolor" val="tx"/>
                    </a:ext>
                  </a:extLst>
                </a:hlinkClick>
              </a:rPr>
              <a:t>www.gafutures.org</a:t>
            </a:r>
            <a:r>
              <a:rPr lang="en-US" sz="2200"/>
              <a:t>. </a:t>
            </a:r>
          </a:p>
          <a:p>
            <a:endParaRPr lang="en-US"/>
          </a:p>
        </p:txBody>
      </p:sp>
    </p:spTree>
    <p:extLst>
      <p:ext uri="{BB962C8B-B14F-4D97-AF65-F5344CB8AC3E}">
        <p14:creationId xmlns:p14="http://schemas.microsoft.com/office/powerpoint/2010/main" val="644021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2"/>
          <p:cNvSpPr>
            <a:spLocks noGrp="1"/>
          </p:cNvSpPr>
          <p:nvPr>
            <p:ph type="title"/>
          </p:nvPr>
        </p:nvSpPr>
        <p:spPr bwMode="auto">
          <a:xfrm>
            <a:off x="0" y="228600"/>
            <a:ext cx="9144000" cy="838200"/>
          </a:xfrm>
          <a:noFill/>
          <a:ln>
            <a:miter lim="800000"/>
            <a:headEnd/>
            <a:tailEnd/>
          </a:ln>
        </p:spPr>
        <p:txBody>
          <a:bodyPr vert="horz" wrap="square" lIns="91440" tIns="45720" rIns="91440" bIns="45720" numCol="1" anchor="t" anchorCtr="0" compatLnSpc="1">
            <a:prstTxWarp prst="textNoShape">
              <a:avLst/>
            </a:prstTxWarp>
            <a:normAutofit fontScale="90000"/>
          </a:bodyPr>
          <a:lstStyle/>
          <a:p>
            <a:pPr algn="ctr"/>
            <a:r>
              <a:rPr lang="en-US" sz="4000" b="1">
                <a:solidFill>
                  <a:schemeClr val="tx1">
                    <a:lumMod val="75000"/>
                    <a:lumOff val="25000"/>
                  </a:schemeClr>
                </a:solidFill>
              </a:rPr>
              <a:t>Zell Miller Scholarship</a:t>
            </a:r>
            <a:br>
              <a:rPr lang="en-US" b="1">
                <a:solidFill>
                  <a:schemeClr val="tx1"/>
                </a:solidFill>
              </a:rPr>
            </a:br>
            <a:endParaRPr lang="en-US"/>
          </a:p>
        </p:txBody>
      </p:sp>
      <p:sp>
        <p:nvSpPr>
          <p:cNvPr id="36867" name="Content Placeholder 1"/>
          <p:cNvSpPr>
            <a:spLocks noGrp="1"/>
          </p:cNvSpPr>
          <p:nvPr>
            <p:ph idx="1"/>
          </p:nvPr>
        </p:nvSpPr>
        <p:spPr bwMode="auto">
          <a:xfrm>
            <a:off x="457200" y="990600"/>
            <a:ext cx="8229600" cy="5334000"/>
          </a:xfrm>
          <a:noFill/>
          <a:ln>
            <a:miter lim="800000"/>
            <a:headEnd/>
            <a:tailEnd/>
          </a:ln>
        </p:spPr>
        <p:txBody>
          <a:bodyPr vert="horz" wrap="square" lIns="91440" tIns="45720" rIns="91440" bIns="45720" numCol="1" anchor="t" anchorCtr="0" compatLnSpc="1">
            <a:prstTxWarp prst="textNoShape">
              <a:avLst/>
            </a:prstTxWarp>
            <a:normAutofit fontScale="77500" lnSpcReduction="20000"/>
          </a:bodyPr>
          <a:lstStyle/>
          <a:p>
            <a:pPr>
              <a:defRPr/>
            </a:pPr>
            <a:r>
              <a:rPr lang="en-US" altLang="en-US" sz="2400"/>
              <a:t>100% of in-state tuition covered</a:t>
            </a:r>
          </a:p>
          <a:p>
            <a:pPr>
              <a:defRPr/>
            </a:pPr>
            <a:endParaRPr lang="en-US" altLang="en-US" sz="2400"/>
          </a:p>
          <a:p>
            <a:pPr>
              <a:defRPr/>
            </a:pPr>
            <a:r>
              <a:rPr lang="en-US" altLang="en-US" sz="2400"/>
              <a:t>Must meet all the requirements to be eligible for the HOPE Scholarship, plus:</a:t>
            </a:r>
          </a:p>
          <a:p>
            <a:pPr lvl="1">
              <a:defRPr/>
            </a:pPr>
            <a:r>
              <a:rPr lang="en-US" altLang="en-US" sz="2400"/>
              <a:t>Graduate from an eligible high school </a:t>
            </a:r>
          </a:p>
          <a:p>
            <a:pPr lvl="1">
              <a:defRPr/>
            </a:pPr>
            <a:r>
              <a:rPr lang="en-US" altLang="en-US" sz="2400"/>
              <a:t>GPA of at least a 3.7 (calculated by GSFC)</a:t>
            </a:r>
          </a:p>
          <a:p>
            <a:pPr lvl="1">
              <a:defRPr/>
            </a:pPr>
            <a:r>
              <a:rPr lang="en-US" altLang="en-US" sz="2400"/>
              <a:t>SAT: min. 1200 combined critical reading score and math score (single administration)</a:t>
            </a:r>
          </a:p>
          <a:p>
            <a:pPr lvl="1">
              <a:defRPr/>
            </a:pPr>
            <a:r>
              <a:rPr lang="en-US" altLang="en-US" sz="2400"/>
              <a:t>ACT: min. composite score of 26</a:t>
            </a:r>
          </a:p>
          <a:p>
            <a:pPr lvl="2">
              <a:defRPr/>
            </a:pPr>
            <a:r>
              <a:rPr lang="en-US" altLang="en-US" i="1"/>
              <a:t>SAT/ACT scores MUST be submitted to GSFC to be considered</a:t>
            </a:r>
          </a:p>
          <a:p>
            <a:pPr lvl="1">
              <a:defRPr/>
            </a:pPr>
            <a:r>
              <a:rPr lang="en-US" altLang="en-US" sz="2400" b="1"/>
              <a:t>OR</a:t>
            </a:r>
            <a:r>
              <a:rPr lang="en-US" altLang="en-US" sz="2400"/>
              <a:t>, Valedictorian or Salutatorian</a:t>
            </a:r>
          </a:p>
          <a:p>
            <a:pPr lvl="2">
              <a:defRPr/>
            </a:pPr>
            <a:endParaRPr lang="en-US" altLang="en-US"/>
          </a:p>
          <a:p>
            <a:pPr>
              <a:defRPr/>
            </a:pPr>
            <a:r>
              <a:rPr lang="en-US" altLang="en-US" sz="2400"/>
              <a:t>In college must maintain 3.3 GPA</a:t>
            </a:r>
          </a:p>
          <a:p>
            <a:pPr marL="0" indent="0">
              <a:buNone/>
              <a:defRPr/>
            </a:pPr>
            <a:endParaRPr lang="en-US" altLang="en-US" sz="2400"/>
          </a:p>
          <a:p>
            <a:pPr marL="0" indent="0">
              <a:buNone/>
              <a:defRPr/>
            </a:pPr>
            <a:r>
              <a:rPr lang="en-US" altLang="en-US" sz="2400"/>
              <a:t>For more information, visit </a:t>
            </a:r>
            <a:r>
              <a:rPr lang="en-US" altLang="en-US" sz="2400">
                <a:solidFill>
                  <a:srgbClr val="002060"/>
                </a:solidFill>
                <a:hlinkClick r:id="rId2">
                  <a:extLst>
                    <a:ext uri="{A12FA001-AC4F-418D-AE19-62706E023703}">
                      <ahyp:hlinkClr xmlns:ahyp="http://schemas.microsoft.com/office/drawing/2018/hyperlinkcolor" val="tx"/>
                    </a:ext>
                  </a:extLst>
                </a:hlinkClick>
              </a:rPr>
              <a:t>www.gafutures.org</a:t>
            </a:r>
            <a:endParaRPr lang="en-US" altLang="en-US" sz="2400">
              <a:solidFill>
                <a:srgbClr val="002060"/>
              </a:solidFill>
            </a:endParaRPr>
          </a:p>
          <a:p>
            <a:pPr marL="0" indent="0">
              <a:buNone/>
              <a:defRPr/>
            </a:pPr>
            <a:r>
              <a:rPr lang="en-US" altLang="en-US" sz="2200"/>
              <a:t> </a:t>
            </a:r>
          </a:p>
          <a:p>
            <a:pPr>
              <a:buFont typeface="Wingdings" panose="05000000000000000000" pitchFamily="2" charset="2"/>
              <a:buChar char="§"/>
              <a:defRPr/>
            </a:pPr>
            <a:endParaRPr lang="en-US" altLang="en-US" sz="1900"/>
          </a:p>
          <a:p>
            <a:pPr marL="0" indent="0">
              <a:buNone/>
            </a:pPr>
            <a:endParaRPr lang="en-US" sz="2800"/>
          </a:p>
        </p:txBody>
      </p:sp>
    </p:spTree>
    <p:extLst>
      <p:ext uri="{BB962C8B-B14F-4D97-AF65-F5344CB8AC3E}">
        <p14:creationId xmlns:p14="http://schemas.microsoft.com/office/powerpoint/2010/main" val="3683334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0" y="0"/>
            <a:ext cx="9144000" cy="762000"/>
          </a:xfrm>
          <a:prstGeom prst="rect">
            <a:avLst/>
          </a:prstGeom>
          <a:noFill/>
          <a:ln w="9525">
            <a:noFill/>
            <a:miter lim="800000"/>
            <a:headEnd/>
            <a:tailEnd/>
          </a:ln>
        </p:spPr>
        <p:txBody>
          <a:bodyPr wrap="none" anchor="ctr"/>
          <a:lstStyle/>
          <a:p>
            <a:endParaRPr lang="en-US"/>
          </a:p>
        </p:txBody>
      </p:sp>
      <p:sp>
        <p:nvSpPr>
          <p:cNvPr id="33795" name="Rectangle 3"/>
          <p:cNvSpPr>
            <a:spLocks noChangeArrowheads="1"/>
          </p:cNvSpPr>
          <p:nvPr/>
        </p:nvSpPr>
        <p:spPr bwMode="auto">
          <a:xfrm>
            <a:off x="103981" y="157163"/>
            <a:ext cx="8936037" cy="685800"/>
          </a:xfrm>
          <a:prstGeom prst="rect">
            <a:avLst/>
          </a:prstGeom>
          <a:noFill/>
          <a:ln w="9525" algn="ctr">
            <a:noFill/>
            <a:miter lim="800000"/>
            <a:headEnd/>
            <a:tailEnd/>
          </a:ln>
        </p:spPr>
        <p:txBody>
          <a:bodyPr/>
          <a:lstStyle/>
          <a:p>
            <a:pPr algn="ctr" eaLnBrk="1" hangingPunct="1"/>
            <a:r>
              <a:rPr lang="en-US" sz="3600" b="1">
                <a:solidFill>
                  <a:schemeClr val="tx1">
                    <a:lumMod val="75000"/>
                    <a:lumOff val="25000"/>
                  </a:schemeClr>
                </a:solidFill>
              </a:rPr>
              <a:t>HOPE GPA</a:t>
            </a:r>
          </a:p>
        </p:txBody>
      </p:sp>
      <p:sp>
        <p:nvSpPr>
          <p:cNvPr id="33796" name="Rectangle 5"/>
          <p:cNvSpPr>
            <a:spLocks noChangeArrowheads="1"/>
          </p:cNvSpPr>
          <p:nvPr/>
        </p:nvSpPr>
        <p:spPr bwMode="auto">
          <a:xfrm>
            <a:off x="152400" y="923925"/>
            <a:ext cx="8839200" cy="4524315"/>
          </a:xfrm>
          <a:prstGeom prst="rect">
            <a:avLst/>
          </a:prstGeom>
          <a:noFill/>
          <a:ln w="9525">
            <a:noFill/>
            <a:miter lim="800000"/>
            <a:headEnd/>
            <a:tailEnd/>
          </a:ln>
        </p:spPr>
        <p:txBody>
          <a:bodyPr>
            <a:spAutoFit/>
          </a:bodyPr>
          <a:lstStyle/>
          <a:p>
            <a:r>
              <a:rPr lang="en-US" b="1">
                <a:solidFill>
                  <a:srgbClr val="000048"/>
                </a:solidFill>
              </a:rPr>
              <a:t>A </a:t>
            </a:r>
            <a:r>
              <a:rPr lang="en-US" b="1" u="sng">
                <a:solidFill>
                  <a:srgbClr val="002060"/>
                </a:solidFill>
              </a:rPr>
              <a:t>3.0 GPA </a:t>
            </a:r>
            <a:r>
              <a:rPr lang="en-US" b="1">
                <a:solidFill>
                  <a:srgbClr val="000048"/>
                </a:solidFill>
              </a:rPr>
              <a:t>is acquired by averaging core coursework, including failing grades</a:t>
            </a:r>
            <a:r>
              <a:rPr lang="en-US" b="1"/>
              <a:t>, </a:t>
            </a:r>
            <a:r>
              <a:rPr lang="en-US" b="1">
                <a:solidFill>
                  <a:srgbClr val="000048"/>
                </a:solidFill>
              </a:rPr>
              <a:t>on a 4.0 scale.</a:t>
            </a:r>
          </a:p>
          <a:p>
            <a:endParaRPr lang="en-US" b="1">
              <a:solidFill>
                <a:srgbClr val="000048"/>
              </a:solidFill>
            </a:endParaRPr>
          </a:p>
          <a:p>
            <a:r>
              <a:rPr lang="en-US" b="1" u="sng">
                <a:solidFill>
                  <a:srgbClr val="000048"/>
                </a:solidFill>
              </a:rPr>
              <a:t>Core Courses</a:t>
            </a:r>
            <a:r>
              <a:rPr lang="en-US" b="1">
                <a:solidFill>
                  <a:srgbClr val="000048"/>
                </a:solidFill>
              </a:rPr>
              <a:t>			     </a:t>
            </a:r>
            <a:r>
              <a:rPr lang="en-US" b="1" u="sng">
                <a:solidFill>
                  <a:srgbClr val="000048"/>
                </a:solidFill>
              </a:rPr>
              <a:t>Conversion</a:t>
            </a:r>
            <a:endParaRPr lang="en-US" b="1">
              <a:solidFill>
                <a:srgbClr val="000048"/>
              </a:solidFill>
            </a:endParaRPr>
          </a:p>
          <a:p>
            <a:r>
              <a:rPr lang="en-US" b="1">
                <a:solidFill>
                  <a:srgbClr val="000048"/>
                </a:solidFill>
              </a:rPr>
              <a:t>English				</a:t>
            </a:r>
          </a:p>
          <a:p>
            <a:r>
              <a:rPr lang="en-US" b="1">
                <a:solidFill>
                  <a:srgbClr val="000048"/>
                </a:solidFill>
              </a:rPr>
              <a:t>Math				</a:t>
            </a:r>
          </a:p>
          <a:p>
            <a:r>
              <a:rPr lang="en-US" b="1">
                <a:solidFill>
                  <a:srgbClr val="000048"/>
                </a:solidFill>
              </a:rPr>
              <a:t>Science				 </a:t>
            </a:r>
          </a:p>
          <a:p>
            <a:r>
              <a:rPr lang="en-US" b="1">
                <a:solidFill>
                  <a:srgbClr val="000048"/>
                </a:solidFill>
              </a:rPr>
              <a:t>Social Science			</a:t>
            </a:r>
          </a:p>
          <a:p>
            <a:r>
              <a:rPr lang="en-US" b="1">
                <a:solidFill>
                  <a:srgbClr val="000048"/>
                </a:solidFill>
              </a:rPr>
              <a:t>World Language			</a:t>
            </a:r>
          </a:p>
          <a:p>
            <a:endParaRPr lang="en-US" b="1">
              <a:solidFill>
                <a:srgbClr val="000048"/>
              </a:solidFill>
            </a:endParaRPr>
          </a:p>
          <a:p>
            <a:r>
              <a:rPr lang="en-US" b="1">
                <a:solidFill>
                  <a:srgbClr val="000048"/>
                </a:solidFill>
              </a:rPr>
              <a:t>Honors points are removed and a 0.50 weighting is added back in for AP and Dual Enrollment courses only, not to exceed 4.0.</a:t>
            </a:r>
          </a:p>
          <a:p>
            <a:endParaRPr lang="en-US" b="1">
              <a:solidFill>
                <a:srgbClr val="000048"/>
              </a:solidFill>
            </a:endParaRPr>
          </a:p>
          <a:p>
            <a:r>
              <a:rPr lang="en-US" b="1">
                <a:solidFill>
                  <a:srgbClr val="000048"/>
                </a:solidFill>
              </a:rPr>
              <a:t>Course credit completed in middle school is not calculated in the HOPE GPA.</a:t>
            </a:r>
          </a:p>
          <a:p>
            <a:endParaRPr lang="en-US" b="1">
              <a:solidFill>
                <a:srgbClr val="000048"/>
              </a:solidFill>
            </a:endParaRPr>
          </a:p>
          <a:p>
            <a:r>
              <a:rPr lang="en-US" b="1">
                <a:solidFill>
                  <a:srgbClr val="000048"/>
                </a:solidFill>
              </a:rPr>
              <a:t>All calculations are done by the Georgia Student Finance</a:t>
            </a:r>
            <a:r>
              <a:rPr lang="en-US" b="1"/>
              <a:t> </a:t>
            </a:r>
            <a:r>
              <a:rPr lang="en-US" b="1">
                <a:solidFill>
                  <a:srgbClr val="000048"/>
                </a:solidFill>
              </a:rPr>
              <a:t>Commission.</a:t>
            </a:r>
            <a:endParaRPr lang="en-US">
              <a:solidFill>
                <a:srgbClr val="000048"/>
              </a:solidFill>
            </a:endParaRPr>
          </a:p>
        </p:txBody>
      </p:sp>
      <p:sp>
        <p:nvSpPr>
          <p:cNvPr id="33797" name="Text Box 6"/>
          <p:cNvSpPr txBox="1">
            <a:spLocks noChangeArrowheads="1"/>
          </p:cNvSpPr>
          <p:nvPr/>
        </p:nvSpPr>
        <p:spPr bwMode="auto">
          <a:xfrm>
            <a:off x="838200" y="5638800"/>
            <a:ext cx="7239000" cy="679450"/>
          </a:xfrm>
          <a:prstGeom prst="rect">
            <a:avLst/>
          </a:prstGeom>
          <a:solidFill>
            <a:srgbClr val="C0C0C0"/>
          </a:solidFill>
          <a:ln w="38100">
            <a:solidFill>
              <a:srgbClr val="1B1B51"/>
            </a:solidFill>
            <a:miter lim="800000"/>
            <a:headEnd/>
            <a:tailEnd/>
          </a:ln>
        </p:spPr>
        <p:txBody>
          <a:bodyPr>
            <a:spAutoFit/>
          </a:bodyPr>
          <a:lstStyle/>
          <a:p>
            <a:pPr algn="ctr"/>
            <a:r>
              <a:rPr lang="en-US" b="1">
                <a:solidFill>
                  <a:srgbClr val="1B1B51"/>
                </a:solidFill>
              </a:rPr>
              <a:t>Counselors are not responsible for calculating the HOPE GPA</a:t>
            </a:r>
          </a:p>
          <a:p>
            <a:pPr algn="ctr"/>
            <a:r>
              <a:rPr lang="en-US" b="1">
                <a:solidFill>
                  <a:srgbClr val="1B1B51"/>
                </a:solidFill>
              </a:rPr>
              <a:t>A 2.99 GPA does NOT qualify you for HOPE</a:t>
            </a:r>
          </a:p>
        </p:txBody>
      </p:sp>
      <p:graphicFrame>
        <p:nvGraphicFramePr>
          <p:cNvPr id="248875" name="Group 43"/>
          <p:cNvGraphicFramePr>
            <a:graphicFrameLocks noGrp="1"/>
          </p:cNvGraphicFramePr>
          <p:nvPr>
            <p:ph/>
            <p:extLst>
              <p:ext uri="{D42A27DB-BD31-4B8C-83A1-F6EECF244321}">
                <p14:modId xmlns:p14="http://schemas.microsoft.com/office/powerpoint/2010/main" val="3079303394"/>
              </p:ext>
            </p:extLst>
          </p:nvPr>
        </p:nvGraphicFramePr>
        <p:xfrm>
          <a:off x="3276600" y="2133600"/>
          <a:ext cx="2895600" cy="1371601"/>
        </p:xfrm>
        <a:graphic>
          <a:graphicData uri="http://schemas.openxmlformats.org/drawingml/2006/table">
            <a:tbl>
              <a:tblPr/>
              <a:tblGrid>
                <a:gridCol w="6858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tblGrid>
              <a:tr h="38100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a:ln>
                            <a:noFill/>
                          </a:ln>
                          <a:solidFill>
                            <a:schemeClr val="tx1"/>
                          </a:solidFill>
                          <a:effectLst/>
                          <a:latin typeface="Tahoma" pitchFamily="34"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a:ln>
                            <a:noFill/>
                          </a:ln>
                          <a:solidFill>
                            <a:schemeClr val="tx1"/>
                          </a:solidFill>
                          <a:effectLst/>
                          <a:latin typeface="Tahoma" pitchFamily="34" charset="0"/>
                        </a:rPr>
                        <a:t>90 to 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a:ln>
                            <a:noFill/>
                          </a:ln>
                          <a:solidFill>
                            <a:schemeClr val="tx1"/>
                          </a:solidFill>
                          <a:effectLst/>
                          <a:latin typeface="Tahoma" pitchFamily="34" charset="0"/>
                        </a:rPr>
                        <a:t>4.0 Points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50838">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a:ln>
                            <a:noFill/>
                          </a:ln>
                          <a:solidFill>
                            <a:schemeClr val="tx1"/>
                          </a:solidFill>
                          <a:effectLst/>
                          <a:latin typeface="Tahoma" pitchFamily="34" charset="0"/>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a:ln>
                            <a:noFill/>
                          </a:ln>
                          <a:solidFill>
                            <a:schemeClr val="tx1"/>
                          </a:solidFill>
                          <a:effectLst/>
                          <a:latin typeface="Tahoma" pitchFamily="34" charset="0"/>
                        </a:rPr>
                        <a:t>80 to 89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a:ln>
                            <a:noFill/>
                          </a:ln>
                          <a:solidFill>
                            <a:schemeClr val="tx1"/>
                          </a:solidFill>
                          <a:effectLst/>
                          <a:latin typeface="Tahoma" pitchFamily="34" charset="0"/>
                        </a:rPr>
                        <a:t>3.0 Points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4963">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a:ln>
                            <a:noFill/>
                          </a:ln>
                          <a:solidFill>
                            <a:schemeClr val="tx1"/>
                          </a:solidFill>
                          <a:effectLst/>
                          <a:latin typeface="Tahoma" pitchFamily="34" charset="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a:ln>
                            <a:noFill/>
                          </a:ln>
                          <a:solidFill>
                            <a:schemeClr val="tx1"/>
                          </a:solidFill>
                          <a:effectLst/>
                          <a:latin typeface="Tahoma" pitchFamily="34" charset="0"/>
                        </a:rPr>
                        <a:t>70 to 79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a:ln>
                            <a:noFill/>
                          </a:ln>
                          <a:solidFill>
                            <a:schemeClr val="tx1"/>
                          </a:solidFill>
                          <a:effectLst/>
                          <a:latin typeface="Tahoma" pitchFamily="34" charset="0"/>
                        </a:rPr>
                        <a:t>2.0 Points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480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a:ln>
                            <a:noFill/>
                          </a:ln>
                          <a:solidFill>
                            <a:schemeClr val="tx1"/>
                          </a:solidFill>
                          <a:effectLst/>
                          <a:latin typeface="Tahoma" pitchFamily="34" charset="0"/>
                        </a:rPr>
                        <a:t>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a:ln>
                            <a:noFill/>
                          </a:ln>
                          <a:solidFill>
                            <a:schemeClr val="tx1"/>
                          </a:solidFill>
                          <a:effectLst/>
                          <a:latin typeface="Tahoma" pitchFamily="34" charset="0"/>
                        </a:rPr>
                        <a:t>0 to 69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a:ln>
                            <a:noFill/>
                          </a:ln>
                          <a:solidFill>
                            <a:schemeClr val="tx1"/>
                          </a:solidFill>
                          <a:effectLst/>
                          <a:latin typeface="Tahoma" pitchFamily="34" charset="0"/>
                        </a:rPr>
                        <a:t>0 Points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71889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5527" y="4724400"/>
            <a:ext cx="7239000" cy="1154162"/>
          </a:xfrm>
          <a:prstGeom prst="rect">
            <a:avLst/>
          </a:prstGeom>
        </p:spPr>
        <p:txBody>
          <a:bodyPr wrap="square">
            <a:spAutoFit/>
          </a:bodyPr>
          <a:lstStyle/>
          <a:p>
            <a:r>
              <a:rPr lang="en-US" sz="2300" u="sng">
                <a:solidFill>
                  <a:srgbClr val="002060"/>
                </a:solidFill>
                <a:hlinkClick r:id="rId2">
                  <a:extLst>
                    <a:ext uri="{A12FA001-AC4F-418D-AE19-62706E023703}">
                      <ahyp:hlinkClr xmlns:ahyp="http://schemas.microsoft.com/office/drawing/2018/hyperlinkcolor" val="tx"/>
                    </a:ext>
                  </a:extLst>
                </a:hlinkClick>
              </a:rPr>
              <a:t>https://www.gafutures.org/hope-state-aid-programs/hope-zell-miller-scholarships/hope-scholarship/eligibility/academic-rigor-requirements/</a:t>
            </a:r>
            <a:r>
              <a:rPr lang="en-US" sz="2300" u="sng">
                <a:solidFill>
                  <a:srgbClr val="002060"/>
                </a:solidFill>
              </a:rPr>
              <a:t> </a:t>
            </a:r>
          </a:p>
        </p:txBody>
      </p:sp>
      <p:sp>
        <p:nvSpPr>
          <p:cNvPr id="4" name="TextBox 3"/>
          <p:cNvSpPr txBox="1"/>
          <p:nvPr/>
        </p:nvSpPr>
        <p:spPr>
          <a:xfrm>
            <a:off x="857250" y="585141"/>
            <a:ext cx="7448550" cy="1446550"/>
          </a:xfrm>
          <a:prstGeom prst="rect">
            <a:avLst/>
          </a:prstGeom>
          <a:noFill/>
        </p:spPr>
        <p:txBody>
          <a:bodyPr wrap="square" rtlCol="0">
            <a:spAutoFit/>
          </a:bodyPr>
          <a:lstStyle/>
          <a:p>
            <a:r>
              <a:rPr lang="en-US" sz="2200">
                <a:solidFill>
                  <a:schemeClr val="tx1">
                    <a:lumMod val="75000"/>
                    <a:lumOff val="25000"/>
                  </a:schemeClr>
                </a:solidFill>
              </a:rPr>
              <a:t>Students graduating in 2017 and beyond must earn a minimum of four (4) credits from the academic rigor course categories outlined on the </a:t>
            </a:r>
            <a:r>
              <a:rPr lang="en-US" sz="2200">
                <a:solidFill>
                  <a:srgbClr val="002060"/>
                </a:solidFill>
                <a:hlinkClick r:id="rId3">
                  <a:extLst>
                    <a:ext uri="{A12FA001-AC4F-418D-AE19-62706E023703}">
                      <ahyp:hlinkClr xmlns:ahyp="http://schemas.microsoft.com/office/drawing/2018/hyperlinkcolor" val="tx"/>
                    </a:ext>
                  </a:extLst>
                </a:hlinkClick>
              </a:rPr>
              <a:t>www.gafutures.org</a:t>
            </a:r>
            <a:r>
              <a:rPr lang="en-US" sz="2200">
                <a:solidFill>
                  <a:srgbClr val="002060"/>
                </a:solidFill>
              </a:rPr>
              <a:t> </a:t>
            </a:r>
            <a:r>
              <a:rPr lang="en-US" sz="2200"/>
              <a:t>website. </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962" y="1971906"/>
            <a:ext cx="7843838" cy="2854404"/>
          </a:xfrm>
          <a:prstGeom prst="rect">
            <a:avLst/>
          </a:prstGeom>
        </p:spPr>
      </p:pic>
    </p:spTree>
    <p:extLst>
      <p:ext uri="{BB962C8B-B14F-4D97-AF65-F5344CB8AC3E}">
        <p14:creationId xmlns:p14="http://schemas.microsoft.com/office/powerpoint/2010/main" val="19519731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2193"/>
            <a:ext cx="8839200" cy="810491"/>
          </a:xfrm>
          <a:noFill/>
        </p:spPr>
        <p:txBody>
          <a:bodyPr/>
          <a:lstStyle/>
          <a:p>
            <a:r>
              <a:rPr lang="en-US" b="1">
                <a:solidFill>
                  <a:srgbClr val="002060"/>
                </a:solidFill>
              </a:rPr>
              <a:t>Counseling Programs 9</a:t>
            </a:r>
            <a:r>
              <a:rPr lang="en-US" b="1" baseline="30000">
                <a:solidFill>
                  <a:srgbClr val="002060"/>
                </a:solidFill>
              </a:rPr>
              <a:t>th</a:t>
            </a:r>
            <a:r>
              <a:rPr lang="en-US" b="1">
                <a:solidFill>
                  <a:srgbClr val="002060"/>
                </a:solidFill>
              </a:rPr>
              <a:t> Grade </a:t>
            </a:r>
          </a:p>
        </p:txBody>
      </p:sp>
      <p:sp>
        <p:nvSpPr>
          <p:cNvPr id="3" name="Content Placeholder 2"/>
          <p:cNvSpPr>
            <a:spLocks noGrp="1"/>
          </p:cNvSpPr>
          <p:nvPr>
            <p:ph idx="1"/>
          </p:nvPr>
        </p:nvSpPr>
        <p:spPr>
          <a:xfrm>
            <a:off x="457200" y="1022684"/>
            <a:ext cx="8229600" cy="4343400"/>
          </a:xfrm>
        </p:spPr>
        <p:txBody>
          <a:bodyPr>
            <a:normAutofit/>
          </a:bodyPr>
          <a:lstStyle/>
          <a:p>
            <a:r>
              <a:rPr lang="en-US" sz="2200" dirty="0"/>
              <a:t>9</a:t>
            </a:r>
            <a:r>
              <a:rPr lang="en-US" sz="2200" baseline="30000" dirty="0"/>
              <a:t>th</a:t>
            </a:r>
            <a:r>
              <a:rPr lang="en-US" sz="2200" dirty="0"/>
              <a:t> grade-</a:t>
            </a:r>
          </a:p>
          <a:p>
            <a:pPr lvl="1"/>
            <a:r>
              <a:rPr lang="en-US" sz="2200" dirty="0"/>
              <a:t>9</a:t>
            </a:r>
            <a:r>
              <a:rPr lang="en-US" sz="2200" baseline="30000" dirty="0"/>
              <a:t>th</a:t>
            </a:r>
            <a:r>
              <a:rPr lang="en-US" sz="2200" dirty="0"/>
              <a:t> Advisement in Fall</a:t>
            </a:r>
          </a:p>
          <a:p>
            <a:pPr lvl="1"/>
            <a:r>
              <a:rPr lang="en-US" sz="2200" dirty="0"/>
              <a:t>Individual 4 year planning in Spring</a:t>
            </a:r>
          </a:p>
          <a:p>
            <a:pPr lvl="1"/>
            <a:r>
              <a:rPr lang="en-US" sz="2200" dirty="0"/>
              <a:t>9</a:t>
            </a:r>
            <a:r>
              <a:rPr lang="en-US" sz="2200" baseline="30000" dirty="0"/>
              <a:t>th</a:t>
            </a:r>
            <a:r>
              <a:rPr lang="en-US" sz="2200" dirty="0"/>
              <a:t> Grade Parent Night in the Fall</a:t>
            </a:r>
          </a:p>
          <a:p>
            <a:pPr lvl="1"/>
            <a:r>
              <a:rPr lang="en-US" sz="2200" dirty="0"/>
              <a:t>PSAT in the Fall</a:t>
            </a:r>
          </a:p>
          <a:p>
            <a:pPr lvl="1"/>
            <a:r>
              <a:rPr lang="en-US" sz="2200" dirty="0"/>
              <a:t>AP Night</a:t>
            </a:r>
          </a:p>
          <a:p>
            <a:pPr lvl="1"/>
            <a:r>
              <a:rPr lang="en-US" sz="2200" dirty="0"/>
              <a:t>College Week</a:t>
            </a:r>
          </a:p>
          <a:p>
            <a:pPr marL="457200" lvl="1" indent="0">
              <a:buNone/>
            </a:pPr>
            <a:endParaRPr lang="en-US" sz="2000" dirty="0"/>
          </a:p>
          <a:p>
            <a:pPr lvl="1"/>
            <a:endParaRPr lang="en-US" sz="1600" dirty="0"/>
          </a:p>
          <a:p>
            <a:pPr marL="914400" lvl="1" indent="-457200"/>
            <a:endParaRPr lang="en-US" sz="1600" dirty="0"/>
          </a:p>
          <a:p>
            <a:pPr marL="514350" indent="-457200"/>
            <a:endParaRPr lang="en-US" dirty="0"/>
          </a:p>
          <a:p>
            <a:pPr lvl="1"/>
            <a:endParaRPr lang="en-US" dirty="0"/>
          </a:p>
        </p:txBody>
      </p:sp>
    </p:spTree>
    <p:extLst>
      <p:ext uri="{BB962C8B-B14F-4D97-AF65-F5344CB8AC3E}">
        <p14:creationId xmlns:p14="http://schemas.microsoft.com/office/powerpoint/2010/main" val="4222502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42900" y="184484"/>
            <a:ext cx="8458200" cy="914400"/>
          </a:xfrm>
          <a:noFill/>
        </p:spPr>
        <p:txBody>
          <a:bodyPr/>
          <a:lstStyle/>
          <a:p>
            <a:r>
              <a:rPr lang="en-US" b="1">
                <a:solidFill>
                  <a:srgbClr val="002060"/>
                </a:solidFill>
              </a:rPr>
              <a:t>Counseling Programs 10</a:t>
            </a:r>
            <a:r>
              <a:rPr lang="en-US" b="1" baseline="30000">
                <a:solidFill>
                  <a:srgbClr val="002060"/>
                </a:solidFill>
              </a:rPr>
              <a:t>th</a:t>
            </a:r>
            <a:r>
              <a:rPr lang="en-US" b="1">
                <a:solidFill>
                  <a:srgbClr val="002060"/>
                </a:solidFill>
              </a:rPr>
              <a:t> Grade </a:t>
            </a:r>
          </a:p>
        </p:txBody>
      </p:sp>
      <p:sp>
        <p:nvSpPr>
          <p:cNvPr id="3" name="Content Placeholder 2"/>
          <p:cNvSpPr>
            <a:spLocks noGrp="1"/>
          </p:cNvSpPr>
          <p:nvPr>
            <p:ph idx="1"/>
          </p:nvPr>
        </p:nvSpPr>
        <p:spPr>
          <a:xfrm>
            <a:off x="457200" y="990600"/>
            <a:ext cx="8229600" cy="4724400"/>
          </a:xfrm>
        </p:spPr>
        <p:txBody>
          <a:bodyPr>
            <a:normAutofit/>
          </a:bodyPr>
          <a:lstStyle/>
          <a:p>
            <a:r>
              <a:rPr lang="en-US" sz="2200" dirty="0"/>
              <a:t>10</a:t>
            </a:r>
            <a:r>
              <a:rPr lang="en-US" sz="2200" baseline="30000" dirty="0"/>
              <a:t>th</a:t>
            </a:r>
            <a:r>
              <a:rPr lang="en-US" sz="2200" dirty="0"/>
              <a:t> grade-</a:t>
            </a:r>
          </a:p>
          <a:p>
            <a:pPr lvl="1"/>
            <a:r>
              <a:rPr lang="en-US" sz="2200" dirty="0"/>
              <a:t>10</a:t>
            </a:r>
            <a:r>
              <a:rPr lang="en-US" sz="2200" baseline="30000" dirty="0"/>
              <a:t>th</a:t>
            </a:r>
            <a:r>
              <a:rPr lang="en-US" sz="2200" dirty="0"/>
              <a:t> Advisement in Fall</a:t>
            </a:r>
          </a:p>
          <a:p>
            <a:pPr lvl="1"/>
            <a:r>
              <a:rPr lang="en-US" sz="2200" dirty="0"/>
              <a:t>Individual 4 year planning in Spring</a:t>
            </a:r>
          </a:p>
          <a:p>
            <a:pPr lvl="1"/>
            <a:r>
              <a:rPr lang="en-US" sz="2200" dirty="0"/>
              <a:t>Practice SAT/ACT Test options</a:t>
            </a:r>
          </a:p>
          <a:p>
            <a:pPr lvl="1"/>
            <a:r>
              <a:rPr lang="en-US" sz="2200" dirty="0"/>
              <a:t>PSAT in the Fall</a:t>
            </a:r>
          </a:p>
          <a:p>
            <a:pPr lvl="1"/>
            <a:r>
              <a:rPr lang="en-US" sz="2200" dirty="0"/>
              <a:t>10</a:t>
            </a:r>
            <a:r>
              <a:rPr lang="en-US" sz="2200" baseline="30000" dirty="0"/>
              <a:t>th</a:t>
            </a:r>
            <a:r>
              <a:rPr lang="en-US" sz="2200" dirty="0"/>
              <a:t> Grade Parent Night</a:t>
            </a:r>
          </a:p>
          <a:p>
            <a:pPr lvl="1"/>
            <a:r>
              <a:rPr lang="en-US" sz="2200" dirty="0"/>
              <a:t>AP Night</a:t>
            </a:r>
          </a:p>
          <a:p>
            <a:pPr lvl="1"/>
            <a:r>
              <a:rPr lang="en-US" sz="2200" dirty="0"/>
              <a:t>College Week</a:t>
            </a:r>
          </a:p>
          <a:p>
            <a:pPr marL="457200" lvl="1" indent="0">
              <a:buNone/>
            </a:pPr>
            <a:endParaRPr lang="en-US" sz="2000" dirty="0"/>
          </a:p>
          <a:p>
            <a:endParaRPr lang="en-US" dirty="0"/>
          </a:p>
        </p:txBody>
      </p:sp>
    </p:spTree>
    <p:extLst>
      <p:ext uri="{BB962C8B-B14F-4D97-AF65-F5344CB8AC3E}">
        <p14:creationId xmlns:p14="http://schemas.microsoft.com/office/powerpoint/2010/main" val="1709849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52400" y="228600"/>
            <a:ext cx="9144000" cy="914400"/>
          </a:xfrm>
          <a:noFill/>
        </p:spPr>
        <p:txBody>
          <a:bodyPr/>
          <a:lstStyle/>
          <a:p>
            <a:r>
              <a:rPr lang="en-US" b="1">
                <a:solidFill>
                  <a:srgbClr val="002060"/>
                </a:solidFill>
              </a:rPr>
              <a:t>Counseling Programs 11</a:t>
            </a:r>
            <a:r>
              <a:rPr lang="en-US" b="1" baseline="30000">
                <a:solidFill>
                  <a:srgbClr val="002060"/>
                </a:solidFill>
              </a:rPr>
              <a:t>th</a:t>
            </a:r>
            <a:r>
              <a:rPr lang="en-US" b="1">
                <a:solidFill>
                  <a:srgbClr val="002060"/>
                </a:solidFill>
              </a:rPr>
              <a:t> Grade </a:t>
            </a:r>
          </a:p>
        </p:txBody>
      </p:sp>
      <p:sp>
        <p:nvSpPr>
          <p:cNvPr id="3" name="Content Placeholder 2"/>
          <p:cNvSpPr>
            <a:spLocks noGrp="1"/>
          </p:cNvSpPr>
          <p:nvPr>
            <p:ph idx="1"/>
          </p:nvPr>
        </p:nvSpPr>
        <p:spPr>
          <a:xfrm>
            <a:off x="457200" y="1066800"/>
            <a:ext cx="8229600" cy="5334000"/>
          </a:xfrm>
        </p:spPr>
        <p:txBody>
          <a:bodyPr>
            <a:normAutofit/>
          </a:bodyPr>
          <a:lstStyle/>
          <a:p>
            <a:pPr marL="400050"/>
            <a:r>
              <a:rPr lang="en-US" sz="2200" dirty="0"/>
              <a:t>11</a:t>
            </a:r>
            <a:r>
              <a:rPr lang="en-US" sz="2200" baseline="30000" dirty="0"/>
              <a:t>th</a:t>
            </a:r>
            <a:r>
              <a:rPr lang="en-US" sz="2200" dirty="0"/>
              <a:t> grade-</a:t>
            </a:r>
          </a:p>
          <a:p>
            <a:pPr lvl="1"/>
            <a:r>
              <a:rPr lang="en-US" sz="2200" dirty="0"/>
              <a:t>11</a:t>
            </a:r>
            <a:r>
              <a:rPr lang="en-US" sz="2200" baseline="30000" dirty="0"/>
              <a:t>th</a:t>
            </a:r>
            <a:r>
              <a:rPr lang="en-US" sz="2200" dirty="0"/>
              <a:t> Advisement in Fall and Spring</a:t>
            </a:r>
          </a:p>
          <a:p>
            <a:pPr lvl="1"/>
            <a:r>
              <a:rPr lang="en-US" sz="2200" dirty="0"/>
              <a:t>Junior Status Conferences in Spring</a:t>
            </a:r>
          </a:p>
          <a:p>
            <a:pPr lvl="1"/>
            <a:r>
              <a:rPr lang="en-US" sz="2200" dirty="0"/>
              <a:t>SAT/ACT Prep courses</a:t>
            </a:r>
          </a:p>
          <a:p>
            <a:pPr lvl="1"/>
            <a:r>
              <a:rPr lang="en-US" sz="2200" dirty="0"/>
              <a:t>PSAT in the Fall to qualify for National Merit Scholarship</a:t>
            </a:r>
          </a:p>
          <a:p>
            <a:pPr lvl="1"/>
            <a:r>
              <a:rPr lang="en-US" sz="2200" dirty="0"/>
              <a:t>Junior Parent Night</a:t>
            </a:r>
          </a:p>
          <a:p>
            <a:pPr lvl="1"/>
            <a:r>
              <a:rPr lang="en-US" sz="2200" dirty="0"/>
              <a:t>AP Night</a:t>
            </a:r>
          </a:p>
          <a:p>
            <a:pPr lvl="1"/>
            <a:r>
              <a:rPr lang="en-US" sz="2200" dirty="0"/>
              <a:t>College Admission Rep Visits</a:t>
            </a:r>
          </a:p>
          <a:p>
            <a:pPr lvl="1"/>
            <a:r>
              <a:rPr lang="en-US" sz="2200" dirty="0"/>
              <a:t>College Week</a:t>
            </a:r>
          </a:p>
          <a:p>
            <a:pPr marL="457200" lvl="1" indent="0">
              <a:buNone/>
            </a:pPr>
            <a:endParaRPr lang="en-US" sz="2000" dirty="0"/>
          </a:p>
          <a:p>
            <a:endParaRPr lang="en-US" dirty="0"/>
          </a:p>
        </p:txBody>
      </p:sp>
    </p:spTree>
    <p:extLst>
      <p:ext uri="{BB962C8B-B14F-4D97-AF65-F5344CB8AC3E}">
        <p14:creationId xmlns:p14="http://schemas.microsoft.com/office/powerpoint/2010/main" val="26467799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52400" y="381000"/>
            <a:ext cx="8534400" cy="990600"/>
          </a:xfrm>
          <a:noFill/>
        </p:spPr>
        <p:txBody>
          <a:bodyPr/>
          <a:lstStyle/>
          <a:p>
            <a:r>
              <a:rPr lang="en-US" b="1">
                <a:solidFill>
                  <a:srgbClr val="002060"/>
                </a:solidFill>
              </a:rPr>
              <a:t>Counseling Programs 12</a:t>
            </a:r>
            <a:r>
              <a:rPr lang="en-US" b="1" baseline="30000">
                <a:solidFill>
                  <a:srgbClr val="002060"/>
                </a:solidFill>
              </a:rPr>
              <a:t>th</a:t>
            </a:r>
            <a:r>
              <a:rPr lang="en-US" b="1">
                <a:solidFill>
                  <a:srgbClr val="002060"/>
                </a:solidFill>
              </a:rPr>
              <a:t> Grade </a:t>
            </a:r>
          </a:p>
        </p:txBody>
      </p:sp>
      <p:sp>
        <p:nvSpPr>
          <p:cNvPr id="3" name="Content Placeholder 2"/>
          <p:cNvSpPr>
            <a:spLocks noGrp="1"/>
          </p:cNvSpPr>
          <p:nvPr>
            <p:ph idx="1"/>
          </p:nvPr>
        </p:nvSpPr>
        <p:spPr>
          <a:xfrm>
            <a:off x="609600" y="1488613"/>
            <a:ext cx="6355976" cy="3952963"/>
          </a:xfrm>
        </p:spPr>
        <p:txBody>
          <a:bodyPr>
            <a:normAutofit fontScale="70000" lnSpcReduction="20000"/>
          </a:bodyPr>
          <a:lstStyle/>
          <a:p>
            <a:pPr marL="400050"/>
            <a:r>
              <a:rPr lang="en-US" sz="3100" dirty="0"/>
              <a:t>12</a:t>
            </a:r>
            <a:r>
              <a:rPr lang="en-US" sz="3100" baseline="30000" dirty="0"/>
              <a:t>th</a:t>
            </a:r>
            <a:r>
              <a:rPr lang="en-US" sz="3100" dirty="0"/>
              <a:t> grade-</a:t>
            </a:r>
          </a:p>
          <a:p>
            <a:pPr lvl="1"/>
            <a:r>
              <a:rPr lang="en-US" sz="3100" dirty="0"/>
              <a:t>12</a:t>
            </a:r>
            <a:r>
              <a:rPr lang="en-US" sz="3100" baseline="30000" dirty="0"/>
              <a:t>th</a:t>
            </a:r>
            <a:r>
              <a:rPr lang="en-US" sz="3100" dirty="0"/>
              <a:t> Advisement in Fall </a:t>
            </a:r>
          </a:p>
          <a:p>
            <a:pPr lvl="1"/>
            <a:r>
              <a:rPr lang="en-US" sz="3100" dirty="0"/>
              <a:t>Financial Aid Night</a:t>
            </a:r>
          </a:p>
          <a:p>
            <a:pPr lvl="1"/>
            <a:r>
              <a:rPr lang="en-US" sz="3100" dirty="0"/>
              <a:t>NHS College Application Day</a:t>
            </a:r>
          </a:p>
          <a:p>
            <a:pPr lvl="1"/>
            <a:r>
              <a:rPr lang="en-US" sz="3100" dirty="0"/>
              <a:t>Transcript and College Application Process</a:t>
            </a:r>
          </a:p>
          <a:p>
            <a:pPr lvl="1"/>
            <a:r>
              <a:rPr lang="en-US" sz="3100" dirty="0"/>
              <a:t>College Admission Rep Visits</a:t>
            </a:r>
          </a:p>
          <a:p>
            <a:pPr lvl="1"/>
            <a:r>
              <a:rPr lang="en-US" sz="3100" dirty="0"/>
              <a:t>College Week</a:t>
            </a:r>
          </a:p>
          <a:p>
            <a:pPr lvl="1"/>
            <a:r>
              <a:rPr lang="en-US" sz="3100" dirty="0"/>
              <a:t>Letter of recommendation </a:t>
            </a:r>
          </a:p>
          <a:p>
            <a:pPr lvl="1"/>
            <a:r>
              <a:rPr lang="en-US" sz="3100" dirty="0"/>
              <a:t>College admission guidance </a:t>
            </a:r>
          </a:p>
          <a:p>
            <a:endParaRPr lang="en-US" dirty="0"/>
          </a:p>
        </p:txBody>
      </p:sp>
    </p:spTree>
    <p:extLst>
      <p:ext uri="{BB962C8B-B14F-4D97-AF65-F5344CB8AC3E}">
        <p14:creationId xmlns:p14="http://schemas.microsoft.com/office/powerpoint/2010/main" val="34410785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686800" cy="641927"/>
          </a:xfrm>
          <a:noFill/>
        </p:spPr>
        <p:txBody>
          <a:bodyPr>
            <a:normAutofit/>
          </a:bodyPr>
          <a:lstStyle/>
          <a:p>
            <a:r>
              <a:rPr lang="en-US" sz="2400">
                <a:solidFill>
                  <a:srgbClr val="002E8A"/>
                </a:solidFill>
              </a:rPr>
              <a:t>Utilize our website at </a:t>
            </a:r>
            <a:r>
              <a:rPr lang="en-US" sz="2400">
                <a:solidFill>
                  <a:srgbClr val="002E8A"/>
                </a:solidFill>
                <a:hlinkClick r:id="rId2">
                  <a:extLst>
                    <a:ext uri="{A12FA001-AC4F-418D-AE19-62706E023703}">
                      <ahyp:hlinkClr xmlns:ahyp="http://schemas.microsoft.com/office/drawing/2018/hyperlinkcolor" val="tx"/>
                    </a:ext>
                  </a:extLst>
                </a:hlinkClick>
              </a:rPr>
              <a:t>http://www.northviewcounseling.com</a:t>
            </a:r>
            <a:r>
              <a:rPr lang="en-US" sz="2400">
                <a:solidFill>
                  <a:srgbClr val="002E8A"/>
                </a:solidFill>
              </a:rPr>
              <a:t>.  </a:t>
            </a:r>
          </a:p>
        </p:txBody>
      </p:sp>
      <p:pic>
        <p:nvPicPr>
          <p:cNvPr id="4" name="Picture 3">
            <a:extLst>
              <a:ext uri="{FF2B5EF4-FFF2-40B4-BE49-F238E27FC236}">
                <a16:creationId xmlns:a16="http://schemas.microsoft.com/office/drawing/2014/main" id="{039367C7-44B4-0E0D-E2E5-2D41F9E41A18}"/>
              </a:ext>
            </a:extLst>
          </p:cNvPr>
          <p:cNvPicPr>
            <a:picLocks noChangeAspect="1"/>
          </p:cNvPicPr>
          <p:nvPr/>
        </p:nvPicPr>
        <p:blipFill>
          <a:blip r:embed="rId3"/>
          <a:stretch>
            <a:fillRect/>
          </a:stretch>
        </p:blipFill>
        <p:spPr>
          <a:xfrm>
            <a:off x="519953" y="1039295"/>
            <a:ext cx="7082118" cy="5633503"/>
          </a:xfrm>
          <a:prstGeom prst="rect">
            <a:avLst/>
          </a:prstGeom>
        </p:spPr>
      </p:pic>
    </p:spTree>
    <p:extLst>
      <p:ext uri="{BB962C8B-B14F-4D97-AF65-F5344CB8AC3E}">
        <p14:creationId xmlns:p14="http://schemas.microsoft.com/office/powerpoint/2010/main" val="12198877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915400" cy="762000"/>
          </a:xfrm>
          <a:noFill/>
        </p:spPr>
        <p:txBody>
          <a:bodyPr>
            <a:noAutofit/>
          </a:bodyPr>
          <a:lstStyle/>
          <a:p>
            <a:r>
              <a:rPr lang="en-US" sz="2400" b="1">
                <a:solidFill>
                  <a:srgbClr val="002E8A"/>
                </a:solidFill>
              </a:rPr>
              <a:t>Access the Course Catalog on </a:t>
            </a:r>
            <a:r>
              <a:rPr lang="en-US" sz="2400" b="1">
                <a:solidFill>
                  <a:srgbClr val="002E8A"/>
                </a:solidFill>
                <a:hlinkClick r:id="rId2">
                  <a:extLst>
                    <a:ext uri="{A12FA001-AC4F-418D-AE19-62706E023703}">
                      <ahyp:hlinkClr xmlns:ahyp="http://schemas.microsoft.com/office/drawing/2018/hyperlinkcolor" val="tx"/>
                    </a:ext>
                  </a:extLst>
                </a:hlinkClick>
              </a:rPr>
              <a:t>www.northviewcounseling.com</a:t>
            </a:r>
            <a:r>
              <a:rPr lang="en-US" sz="2400" b="1">
                <a:solidFill>
                  <a:srgbClr val="002E8A"/>
                </a:solidFill>
              </a:rPr>
              <a:t> under the Academic Advising tab. </a:t>
            </a:r>
          </a:p>
        </p:txBody>
      </p:sp>
      <p:pic>
        <p:nvPicPr>
          <p:cNvPr id="5" name="Picture 4">
            <a:extLst>
              <a:ext uri="{FF2B5EF4-FFF2-40B4-BE49-F238E27FC236}">
                <a16:creationId xmlns:a16="http://schemas.microsoft.com/office/drawing/2014/main" id="{EBFD1932-9179-D548-9CED-854526D80397}"/>
              </a:ext>
            </a:extLst>
          </p:cNvPr>
          <p:cNvPicPr>
            <a:picLocks noChangeAspect="1"/>
          </p:cNvPicPr>
          <p:nvPr/>
        </p:nvPicPr>
        <p:blipFill>
          <a:blip r:embed="rId3"/>
          <a:stretch>
            <a:fillRect/>
          </a:stretch>
        </p:blipFill>
        <p:spPr>
          <a:xfrm>
            <a:off x="715035" y="1384917"/>
            <a:ext cx="7713929" cy="4953155"/>
          </a:xfrm>
          <a:prstGeom prst="rect">
            <a:avLst/>
          </a:prstGeom>
        </p:spPr>
      </p:pic>
    </p:spTree>
    <p:extLst>
      <p:ext uri="{BB962C8B-B14F-4D97-AF65-F5344CB8AC3E}">
        <p14:creationId xmlns:p14="http://schemas.microsoft.com/office/powerpoint/2010/main" val="3886566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a:noFill/>
        </p:spPr>
        <p:txBody>
          <a:bodyPr>
            <a:normAutofit fontScale="90000"/>
          </a:bodyPr>
          <a:lstStyle/>
          <a:p>
            <a:br>
              <a:rPr lang="en-US" b="1"/>
            </a:br>
            <a:r>
              <a:rPr lang="en-US" b="1">
                <a:solidFill>
                  <a:srgbClr val="002060"/>
                </a:solidFill>
              </a:rPr>
              <a:t>THANK YOU for Attending!!</a:t>
            </a:r>
          </a:p>
        </p:txBody>
      </p:sp>
      <p:sp>
        <p:nvSpPr>
          <p:cNvPr id="4" name="Content Placeholder 3"/>
          <p:cNvSpPr>
            <a:spLocks noGrp="1"/>
          </p:cNvSpPr>
          <p:nvPr>
            <p:ph idx="4294967295"/>
          </p:nvPr>
        </p:nvSpPr>
        <p:spPr>
          <a:xfrm>
            <a:off x="685800" y="1600200"/>
            <a:ext cx="7838372" cy="3152453"/>
          </a:xfrm>
        </p:spPr>
        <p:txBody>
          <a:bodyPr vert="horz" lIns="91440" tIns="45720" rIns="91440" bIns="45720" rtlCol="0" anchor="t">
            <a:normAutofit fontScale="92500" lnSpcReduction="10000"/>
          </a:bodyPr>
          <a:lstStyle/>
          <a:p>
            <a:r>
              <a:rPr lang="en-US" sz="2400" dirty="0"/>
              <a:t>This power point presentation will be posted on our website at</a:t>
            </a:r>
            <a:r>
              <a:rPr lang="en-US" sz="2400" b="1" dirty="0">
                <a:solidFill>
                  <a:srgbClr val="002060"/>
                </a:solidFill>
              </a:rPr>
              <a:t>: </a:t>
            </a:r>
            <a:r>
              <a:rPr lang="en-US" sz="2400" b="1" dirty="0">
                <a:solidFill>
                  <a:srgbClr val="002060"/>
                </a:solidFill>
                <a:hlinkClick r:id="rId2"/>
              </a:rPr>
              <a:t>http://northviewcounseling.com</a:t>
            </a:r>
            <a:r>
              <a:rPr lang="en-US" sz="2400" dirty="0"/>
              <a:t>.</a:t>
            </a:r>
          </a:p>
          <a:p>
            <a:r>
              <a:rPr lang="en-US" sz="2400" dirty="0"/>
              <a:t>We have our virtual Q&amp;A session (a link will be sent through the 8th grade counselor):</a:t>
            </a:r>
          </a:p>
          <a:p>
            <a:pPr lvl="1"/>
            <a:r>
              <a:rPr lang="en-US" sz="2200" b="1" u="sng" dirty="0">
                <a:solidFill>
                  <a:srgbClr val="002E8A"/>
                </a:solidFill>
              </a:rPr>
              <a:t>February 13th</a:t>
            </a:r>
            <a:r>
              <a:rPr lang="en-US" sz="2200" dirty="0">
                <a:solidFill>
                  <a:srgbClr val="002E8A"/>
                </a:solidFill>
              </a:rPr>
              <a:t>: </a:t>
            </a:r>
            <a:r>
              <a:rPr lang="en-US" sz="2200" dirty="0"/>
              <a:t>6:00PM-7:30PM </a:t>
            </a:r>
            <a:endParaRPr lang="en-US" sz="2200" baseline="30000" dirty="0"/>
          </a:p>
          <a:p>
            <a:pPr lvl="1"/>
            <a:r>
              <a:rPr lang="en-US" sz="2400" dirty="0"/>
              <a:t>An FAQ will be posted on February 21</a:t>
            </a:r>
            <a:r>
              <a:rPr lang="en-US" sz="2400" baseline="30000" dirty="0"/>
              <a:t>st</a:t>
            </a:r>
            <a:r>
              <a:rPr lang="en-US" sz="2400" dirty="0"/>
              <a:t> </a:t>
            </a:r>
          </a:p>
          <a:p>
            <a:pPr lvl="1"/>
            <a:r>
              <a:rPr lang="en-US" sz="2400" dirty="0"/>
              <a:t>We look forward to working with you during the 2025-2026 school year! </a:t>
            </a:r>
            <a:endParaRPr lang="en-US" dirty="0"/>
          </a:p>
          <a:p>
            <a:endParaRPr lang="en-US" dirty="0"/>
          </a:p>
          <a:p>
            <a:pPr marL="0" indent="0">
              <a:buNone/>
            </a:pPr>
            <a:endParaRPr lang="en-US" dirty="0"/>
          </a:p>
        </p:txBody>
      </p:sp>
      <p:pic>
        <p:nvPicPr>
          <p:cNvPr id="3" name="Picture 5" descr="Logo&#10;&#10;Description automatically generated">
            <a:extLst>
              <a:ext uri="{FF2B5EF4-FFF2-40B4-BE49-F238E27FC236}">
                <a16:creationId xmlns:a16="http://schemas.microsoft.com/office/drawing/2014/main" id="{A7F04F8E-1289-4218-A9AB-A7D526DA6D34}"/>
              </a:ext>
            </a:extLst>
          </p:cNvPr>
          <p:cNvPicPr>
            <a:picLocks noChangeAspect="1"/>
          </p:cNvPicPr>
          <p:nvPr/>
        </p:nvPicPr>
        <p:blipFill>
          <a:blip r:embed="rId3"/>
          <a:stretch>
            <a:fillRect/>
          </a:stretch>
        </p:blipFill>
        <p:spPr>
          <a:xfrm>
            <a:off x="3521053" y="4688500"/>
            <a:ext cx="2167865" cy="1940900"/>
          </a:xfrm>
          <a:prstGeom prst="rect">
            <a:avLst/>
          </a:prstGeom>
        </p:spPr>
      </p:pic>
    </p:spTree>
    <p:extLst>
      <p:ext uri="{BB962C8B-B14F-4D97-AF65-F5344CB8AC3E}">
        <p14:creationId xmlns:p14="http://schemas.microsoft.com/office/powerpoint/2010/main" val="199197736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6F0C4845F149A429D1B37DFC4E7F299" ma:contentTypeVersion="11" ma:contentTypeDescription="Create a new document." ma:contentTypeScope="" ma:versionID="d72d4804b45a32428c84f6a6260cc1f5">
  <xsd:schema xmlns:xsd="http://www.w3.org/2001/XMLSchema" xmlns:xs="http://www.w3.org/2001/XMLSchema" xmlns:p="http://schemas.microsoft.com/office/2006/metadata/properties" xmlns:ns2="e5b1bab5-a76a-4dd0-9f36-15b2c2b78192" xmlns:ns3="8425f736-1f52-4a55-a80a-d3fdb90e9623" targetNamespace="http://schemas.microsoft.com/office/2006/metadata/properties" ma:root="true" ma:fieldsID="fc606972a92c506d4c8b645e721d936b" ns2:_="" ns3:_="">
    <xsd:import namespace="e5b1bab5-a76a-4dd0-9f36-15b2c2b78192"/>
    <xsd:import namespace="8425f736-1f52-4a55-a80a-d3fdb90e9623"/>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KeyPoints" minOccurs="0"/>
                <xsd:element ref="ns2:MediaServiceKeyPoints" minOccurs="0"/>
                <xsd:element ref="ns3:SharedWithUsers" minOccurs="0"/>
                <xsd:element ref="ns3:SharedWithDetails"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b1bab5-a76a-4dd0-9f36-15b2c2b781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425f736-1f52-4a55-a80a-d3fdb90e9623"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BBC9FFD-76EA-436C-BA0C-67D47DD1F110}">
  <ds:schemaRefs>
    <ds:schemaRef ds:uri="http://schemas.microsoft.com/office/2006/documentManagement/types"/>
    <ds:schemaRef ds:uri="8425f736-1f52-4a55-a80a-d3fdb90e9623"/>
    <ds:schemaRef ds:uri="http://purl.org/dc/dcmitype/"/>
    <ds:schemaRef ds:uri="http://www.w3.org/XML/1998/namespace"/>
    <ds:schemaRef ds:uri="http://purl.org/dc/elements/1.1/"/>
    <ds:schemaRef ds:uri="http://schemas.openxmlformats.org/package/2006/metadata/core-properties"/>
    <ds:schemaRef ds:uri="http://schemas.microsoft.com/office/infopath/2007/PartnerControls"/>
    <ds:schemaRef ds:uri="e5b1bab5-a76a-4dd0-9f36-15b2c2b78192"/>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6191B38D-D241-4178-872F-C105B3C58FEC}">
  <ds:schemaRefs>
    <ds:schemaRef ds:uri="http://schemas.microsoft.com/sharepoint/v3/contenttype/forms"/>
  </ds:schemaRefs>
</ds:datastoreItem>
</file>

<file path=customXml/itemProps3.xml><?xml version="1.0" encoding="utf-8"?>
<ds:datastoreItem xmlns:ds="http://schemas.openxmlformats.org/officeDocument/2006/customXml" ds:itemID="{672C1744-3211-4800-B32A-CB8B50EA53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b1bab5-a76a-4dd0-9f36-15b2c2b78192"/>
    <ds:schemaRef ds:uri="8425f736-1f52-4a55-a80a-d3fdb90e96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342</TotalTime>
  <Words>1934</Words>
  <Application>Microsoft Office PowerPoint</Application>
  <PresentationFormat>On-screen Show (4:3)</PresentationFormat>
  <Paragraphs>322</Paragraphs>
  <Slides>29</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Tahoma</vt:lpstr>
      <vt:lpstr>Trebuchet MS</vt:lpstr>
      <vt:lpstr>Wingdings</vt:lpstr>
      <vt:lpstr>Wingdings 3</vt:lpstr>
      <vt:lpstr>Facet</vt:lpstr>
      <vt:lpstr>NHS Counseling Department </vt:lpstr>
      <vt:lpstr>Counseling Dept Staff</vt:lpstr>
      <vt:lpstr>Graduation Requirements</vt:lpstr>
      <vt:lpstr>Earning Credits</vt:lpstr>
      <vt:lpstr>General Grading Policies</vt:lpstr>
      <vt:lpstr>PowerPoint Presentation</vt:lpstr>
      <vt:lpstr>Final Exams and End-of-Course Tests</vt:lpstr>
      <vt:lpstr>PowerPoint Presentation</vt:lpstr>
      <vt:lpstr>PowerPoint Presentation</vt:lpstr>
      <vt:lpstr>PowerPoint Presentation</vt:lpstr>
      <vt:lpstr>A Word On Math….</vt:lpstr>
      <vt:lpstr>PowerPoint Presentation</vt:lpstr>
      <vt:lpstr>PowerPoint Presentation</vt:lpstr>
      <vt:lpstr>High School Academic Placement</vt:lpstr>
      <vt:lpstr>PowerPoint Presentation</vt:lpstr>
      <vt:lpstr>Course Selection</vt:lpstr>
      <vt:lpstr>What Happens Next?</vt:lpstr>
      <vt:lpstr>What Happens Next? (cont)</vt:lpstr>
      <vt:lpstr>PowerPoint Presentation</vt:lpstr>
      <vt:lpstr>Zell Miller Scholarship </vt:lpstr>
      <vt:lpstr>PowerPoint Presentation</vt:lpstr>
      <vt:lpstr>PowerPoint Presentation</vt:lpstr>
      <vt:lpstr>Counseling Programs 9th Grade </vt:lpstr>
      <vt:lpstr>Counseling Programs 10th Grade </vt:lpstr>
      <vt:lpstr>Counseling Programs 11th Grade </vt:lpstr>
      <vt:lpstr>Counseling Programs 12th Grade </vt:lpstr>
      <vt:lpstr>Utilize our website at http://www.northviewcounseling.com.  </vt:lpstr>
      <vt:lpstr>Access the Course Catalog on www.northviewcounseling.com under the Academic Advising tab. </vt:lpstr>
      <vt:lpstr> THANK YOU for Attending!!</vt:lpstr>
    </vt:vector>
  </TitlesOfParts>
  <Company>FCSS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Presentation</dc:title>
  <dc:creator>leja</dc:creator>
  <cp:lastModifiedBy>Roberson, Sarah</cp:lastModifiedBy>
  <cp:revision>172</cp:revision>
  <cp:lastPrinted>2014-02-08T17:34:34Z</cp:lastPrinted>
  <dcterms:created xsi:type="dcterms:W3CDTF">2011-01-19T13:18:19Z</dcterms:created>
  <dcterms:modified xsi:type="dcterms:W3CDTF">2025-01-27T14:54:14Z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ee3c538-ec52-435f-ae58-017644bd9513_Enabled">
    <vt:lpwstr>True</vt:lpwstr>
  </property>
  <property fmtid="{D5CDD505-2E9C-101B-9397-08002B2CF9AE}" pid="3" name="MSIP_Label_0ee3c538-ec52-435f-ae58-017644bd9513_SiteId">
    <vt:lpwstr>0cdcb198-8169-4b70-ba9f-da7e3ba700c2</vt:lpwstr>
  </property>
  <property fmtid="{D5CDD505-2E9C-101B-9397-08002B2CF9AE}" pid="4" name="MSIP_Label_0ee3c538-ec52-435f-ae58-017644bd9513_Owner">
    <vt:lpwstr>GrahamLC@fultonschools.org</vt:lpwstr>
  </property>
  <property fmtid="{D5CDD505-2E9C-101B-9397-08002B2CF9AE}" pid="5" name="MSIP_Label_0ee3c538-ec52-435f-ae58-017644bd9513_SetDate">
    <vt:lpwstr>2020-02-06T14:31:44.5925978Z</vt:lpwstr>
  </property>
  <property fmtid="{D5CDD505-2E9C-101B-9397-08002B2CF9AE}" pid="6" name="MSIP_Label_0ee3c538-ec52-435f-ae58-017644bd9513_Name">
    <vt:lpwstr>General</vt:lpwstr>
  </property>
  <property fmtid="{D5CDD505-2E9C-101B-9397-08002B2CF9AE}" pid="7" name="MSIP_Label_0ee3c538-ec52-435f-ae58-017644bd9513_Application">
    <vt:lpwstr>Microsoft Azure Information Protection</vt:lpwstr>
  </property>
  <property fmtid="{D5CDD505-2E9C-101B-9397-08002B2CF9AE}" pid="8" name="MSIP_Label_0ee3c538-ec52-435f-ae58-017644bd9513_Extended_MSFT_Method">
    <vt:lpwstr>Automatic</vt:lpwstr>
  </property>
  <property fmtid="{D5CDD505-2E9C-101B-9397-08002B2CF9AE}" pid="9" name="Sensitivity">
    <vt:lpwstr>General</vt:lpwstr>
  </property>
  <property fmtid="{D5CDD505-2E9C-101B-9397-08002B2CF9AE}" pid="10" name="ContentTypeId">
    <vt:lpwstr>0x01010016F0C4845F149A429D1B37DFC4E7F299</vt:lpwstr>
  </property>
</Properties>
</file>