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6858000" cx="9144000"/>
  <p:notesSz cx="6858000" cy="9144000"/>
  <p:embeddedFontLst>
    <p:embeddedFont>
      <p:font typeface="Montserrat"/>
      <p:regular r:id="rId6"/>
      <p:bold r:id="rId7"/>
      <p:italic r:id="rId8"/>
      <p:boldItalic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Montserrat-boldItalic.fntdata"/><Relationship Id="rId5" Type="http://schemas.openxmlformats.org/officeDocument/2006/relationships/slide" Target="slides/slide1.xml"/><Relationship Id="rId6" Type="http://schemas.openxmlformats.org/officeDocument/2006/relationships/font" Target="fonts/Montserrat-regular.fntdata"/><Relationship Id="rId7" Type="http://schemas.openxmlformats.org/officeDocument/2006/relationships/font" Target="fonts/Montserrat-bold.fntdata"/><Relationship Id="rId8" Type="http://schemas.openxmlformats.org/officeDocument/2006/relationships/font" Target="fonts/Montserrat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d1bb333d6f_0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gd1bb333d6f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 txBox="1"/>
          <p:nvPr>
            <p:ph idx="10" type="dt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showMasterSp="0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3"/>
          <p:cNvSpPr txBox="1"/>
          <p:nvPr>
            <p:ph type="ctr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subTitle"/>
          </p:nvPr>
        </p:nvSpPr>
        <p:spPr>
          <a:xfrm>
            <a:off x="825038" y="4455621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8" name="Google Shape;28;p3"/>
          <p:cNvCxnSpPr/>
          <p:nvPr/>
        </p:nvCxnSpPr>
        <p:spPr>
          <a:xfrm>
            <a:off x="905744" y="4343400"/>
            <a:ext cx="740664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/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" type="body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0" type="dt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" showMasterSp="0" type="secHead">
  <p:cSld name="SECTION_HEADER">
    <p:bg>
      <p:bgPr>
        <a:solidFill>
          <a:schemeClr val="lt1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5"/>
          <p:cNvSpPr txBox="1"/>
          <p:nvPr>
            <p:ph type="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b="0" sz="80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" type="body"/>
          </p:nvPr>
        </p:nvSpPr>
        <p:spPr>
          <a:xfrm>
            <a:off x="822960" y="4453128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10" type="dt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1" type="ftr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3" name="Google Shape;43;p5"/>
          <p:cNvCxnSpPr/>
          <p:nvPr/>
        </p:nvCxnSpPr>
        <p:spPr>
          <a:xfrm>
            <a:off x="905744" y="4343400"/>
            <a:ext cx="740664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_OBJECTS" type="twoObj">
  <p:cSld name="TWO_OBJECT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/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822960" y="1845734"/>
            <a:ext cx="370332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2" type="body"/>
          </p:nvPr>
        </p:nvSpPr>
        <p:spPr>
          <a:xfrm>
            <a:off x="4663440" y="1845735"/>
            <a:ext cx="370332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0" type="dt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1" type="ftr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_OBJECTS_WITH_TEXT" type="twoTxTwoObj">
  <p:cSld name="TWO_OBJECTS_WITH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/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822960" y="1846052"/>
            <a:ext cx="370332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7"/>
          <p:cNvSpPr txBox="1"/>
          <p:nvPr>
            <p:ph idx="2" type="body"/>
          </p:nvPr>
        </p:nvSpPr>
        <p:spPr>
          <a:xfrm>
            <a:off x="822960" y="2582334"/>
            <a:ext cx="370332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3" type="body"/>
          </p:nvPr>
        </p:nvSpPr>
        <p:spPr>
          <a:xfrm>
            <a:off x="4663440" y="1846052"/>
            <a:ext cx="370332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6" name="Google Shape;56;p7"/>
          <p:cNvSpPr txBox="1"/>
          <p:nvPr>
            <p:ph idx="4" type="body"/>
          </p:nvPr>
        </p:nvSpPr>
        <p:spPr>
          <a:xfrm>
            <a:off x="4663440" y="2582334"/>
            <a:ext cx="370332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0" type="dt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1" type="ftr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2" type="sldNum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/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0" type="dt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1" type="ftr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2" type="sldNum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_WITH_CAPTION_TEXT" showMasterSp="0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9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9"/>
          <p:cNvSpPr txBox="1"/>
          <p:nvPr>
            <p:ph type="title"/>
          </p:nvPr>
        </p:nvSpPr>
        <p:spPr>
          <a:xfrm>
            <a:off x="342900" y="594359"/>
            <a:ext cx="24003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" type="body"/>
          </p:nvPr>
        </p:nvSpPr>
        <p:spPr>
          <a:xfrm>
            <a:off x="3600450" y="731520"/>
            <a:ext cx="486918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2" type="body"/>
          </p:nvPr>
        </p:nvSpPr>
        <p:spPr>
          <a:xfrm>
            <a:off x="342900" y="2926080"/>
            <a:ext cx="2400300" cy="33791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1" name="Google Shape;71;p9"/>
          <p:cNvSpPr txBox="1"/>
          <p:nvPr>
            <p:ph idx="10" type="dt"/>
          </p:nvPr>
        </p:nvSpPr>
        <p:spPr>
          <a:xfrm>
            <a:off x="349134" y="6459786"/>
            <a:ext cx="19638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1" type="ftr"/>
          </p:nvPr>
        </p:nvSpPr>
        <p:spPr>
          <a:xfrm>
            <a:off x="3600450" y="6459786"/>
            <a:ext cx="34861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12" type="sldNum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_WITH_CAPTION_TEXT" showMasterSp="0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0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0"/>
          <p:cNvSpPr txBox="1"/>
          <p:nvPr>
            <p:ph type="title"/>
          </p:nvPr>
        </p:nvSpPr>
        <p:spPr>
          <a:xfrm>
            <a:off x="822960" y="5074920"/>
            <a:ext cx="7585234" cy="8229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/>
          <p:nvPr>
            <p:ph idx="2" type="pic"/>
          </p:nvPr>
        </p:nvSpPr>
        <p:spPr>
          <a:xfrm>
            <a:off x="12" y="0"/>
            <a:ext cx="9143989" cy="4915076"/>
          </a:xfrm>
          <a:prstGeom prst="rect">
            <a:avLst/>
          </a:prstGeom>
          <a:solidFill>
            <a:srgbClr val="D2CDB0"/>
          </a:solidFill>
          <a:ln>
            <a:noFill/>
          </a:ln>
        </p:spPr>
      </p:sp>
      <p:sp>
        <p:nvSpPr>
          <p:cNvPr id="79" name="Google Shape;79;p10"/>
          <p:cNvSpPr txBox="1"/>
          <p:nvPr>
            <p:ph idx="1" type="body"/>
          </p:nvPr>
        </p:nvSpPr>
        <p:spPr>
          <a:xfrm>
            <a:off x="822960" y="5907024"/>
            <a:ext cx="75895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0" name="Google Shape;80;p10"/>
          <p:cNvSpPr txBox="1"/>
          <p:nvPr>
            <p:ph idx="10" type="dt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0"/>
          <p:cNvSpPr txBox="1"/>
          <p:nvPr>
            <p:ph idx="11" type="ftr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0"/>
          <p:cNvSpPr txBox="1"/>
          <p:nvPr>
            <p:ph idx="12" type="sldNum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_TEXT" type="vertTx">
  <p:cSld name="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/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1" type="body"/>
          </p:nvPr>
        </p:nvSpPr>
        <p:spPr>
          <a:xfrm rot="5400000">
            <a:off x="2583180" y="85514"/>
            <a:ext cx="4023360" cy="75438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idx="10" type="dt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1"/>
          <p:cNvSpPr txBox="1"/>
          <p:nvPr>
            <p:ph idx="11" type="ftr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1"/>
          <p:cNvSpPr txBox="1"/>
          <p:nvPr>
            <p:ph idx="12" type="sldNum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_TITLE_AND_VERTICAL_TEXT" showMasterSp="0" type="vertTitleAndTx">
  <p:cSld name="VERTICAL_TITLE_AND_VERTICAL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2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2"/>
          <p:cNvSpPr txBox="1"/>
          <p:nvPr>
            <p:ph type="title"/>
          </p:nvPr>
        </p:nvSpPr>
        <p:spPr>
          <a:xfrm rot="5400000">
            <a:off x="4649564" y="2306413"/>
            <a:ext cx="575989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2"/>
          <p:cNvSpPr txBox="1"/>
          <p:nvPr>
            <p:ph idx="1" type="body"/>
          </p:nvPr>
        </p:nvSpPr>
        <p:spPr>
          <a:xfrm rot="5400000">
            <a:off x="649063" y="391888"/>
            <a:ext cx="575989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0" type="dt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2"/>
          <p:cNvSpPr txBox="1"/>
          <p:nvPr>
            <p:ph idx="11" type="ftr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2"/>
          <p:cNvSpPr txBox="1"/>
          <p:nvPr>
            <p:ph idx="12" type="sldNum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0" type="dt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" name="Google Shape;13;p1"/>
          <p:cNvCxnSpPr/>
          <p:nvPr/>
        </p:nvCxnSpPr>
        <p:spPr>
          <a:xfrm>
            <a:off x="895149" y="1737845"/>
            <a:ext cx="74752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cccs-edu.zoom.us/j/81899116949?pwd=L29LL25QY1VDU05teFZ5ZndXWFcwZz09" TargetMode="External"/><Relationship Id="rId5" Type="http://schemas.openxmlformats.org/officeDocument/2006/relationships/hyperlink" Target="https://cccs-edu.zoom.us/j/81899116949?pwd=L29LL25QY1VDU05teFZ5ZndXWFcwZz09" TargetMode="External"/><Relationship Id="rId6" Type="http://schemas.openxmlformats.org/officeDocument/2006/relationships/hyperlink" Target="https://cccs-edu.zoom.us/j/81899116949?pwd=L29LL25QY1VDU05teFZ5ZndXWFcwZz09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375" y="3327375"/>
            <a:ext cx="9047252" cy="299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3"/>
          <p:cNvSpPr txBox="1"/>
          <p:nvPr/>
        </p:nvSpPr>
        <p:spPr>
          <a:xfrm>
            <a:off x="429225" y="197025"/>
            <a:ext cx="8464200" cy="14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F4440"/>
                </a:solidFill>
                <a:latin typeface="Montserrat"/>
                <a:ea typeface="Montserrat"/>
                <a:cs typeface="Montserrat"/>
                <a:sym typeface="Montserrat"/>
              </a:rPr>
              <a:t>Introduction to Financial Aid for ALL Jeffco Families</a:t>
            </a:r>
            <a:endParaRPr b="1" i="0" sz="2000" u="none" cap="none" strike="noStrike">
              <a:solidFill>
                <a:srgbClr val="3F444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3F4440"/>
                </a:solidFill>
                <a:latin typeface="Montserrat"/>
                <a:ea typeface="Montserrat"/>
                <a:cs typeface="Montserrat"/>
                <a:sym typeface="Montserrat"/>
              </a:rPr>
              <a:t>Led by Red Rocks Community College </a:t>
            </a:r>
            <a:endParaRPr b="0" i="0" sz="2000" u="none" cap="none" strike="noStrike">
              <a:solidFill>
                <a:srgbClr val="3F444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3F4440"/>
                </a:solidFill>
                <a:latin typeface="Montserrat"/>
                <a:ea typeface="Montserrat"/>
                <a:cs typeface="Montserrat"/>
                <a:sym typeface="Montserrat"/>
              </a:rPr>
              <a:t>September 28th 2023 | 5:30-6:30 </a:t>
            </a:r>
            <a:endParaRPr b="0" i="0" sz="2000" u="none" cap="none" strike="noStrike">
              <a:solidFill>
                <a:srgbClr val="3F444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rgbClr val="0000FF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here for the </a:t>
            </a:r>
            <a:r>
              <a:rPr lang="en-US" sz="2000" u="sng">
                <a:solidFill>
                  <a:srgbClr val="0000FF"/>
                </a:solid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</a:t>
            </a:r>
            <a:r>
              <a:rPr b="0" i="0" lang="en-US" sz="2000" u="sng" cap="none" strike="noStrike">
                <a:solidFill>
                  <a:srgbClr val="0000FF"/>
                </a:solidFill>
                <a:latin typeface="Montserrat"/>
                <a:ea typeface="Montserrat"/>
                <a:cs typeface="Montserrat"/>
                <a:sym typeface="Montserra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irtual Link</a:t>
            </a:r>
            <a:endParaRPr b="0" i="0" sz="2000" u="none" cap="none" strike="noStrike">
              <a:solidFill>
                <a:srgbClr val="0000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3F444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262875" y="1633650"/>
            <a:ext cx="8630700" cy="1604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latin typeface="Montserrat"/>
                <a:ea typeface="Montserrat"/>
                <a:cs typeface="Montserrat"/>
                <a:sym typeface="Montserrat"/>
              </a:rPr>
              <a:t>This event will provide an overview of the main types of financial aid and the financial aid process. It will help students </a:t>
            </a:r>
            <a:r>
              <a:rPr lang="en-US" sz="2300">
                <a:latin typeface="Montserrat"/>
                <a:ea typeface="Montserrat"/>
                <a:cs typeface="Montserrat"/>
                <a:sym typeface="Montserrat"/>
              </a:rPr>
              <a:t>describe</a:t>
            </a:r>
            <a:r>
              <a:rPr lang="en-US" sz="2300">
                <a:latin typeface="Montserrat"/>
                <a:ea typeface="Montserrat"/>
                <a:cs typeface="Montserrat"/>
                <a:sym typeface="Montserrat"/>
              </a:rPr>
              <a:t> the types of financial aid, explain the key steps for aid, and navigate the financial aid process.  </a:t>
            </a:r>
            <a:endParaRPr sz="2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Retrospect">
  <a:themeElements>
    <a:clrScheme name="Retrospect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