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0E_F921A1D8.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71" r:id="rId9"/>
    <p:sldId id="272" r:id="rId10"/>
    <p:sldId id="263" r:id="rId11"/>
    <p:sldId id="270" r:id="rId12"/>
    <p:sldId id="266" r:id="rId13"/>
    <p:sldId id="267" r:id="rId14"/>
    <p:sldId id="269" r:id="rId15"/>
    <p:sldId id="268" r:id="rId16"/>
    <p:sldId id="265" r:id="rId17"/>
  </p:sldIdLst>
  <p:sldSz cx="9144000" cy="5143500" type="screen16x9"/>
  <p:notesSz cx="7010400" cy="9296400"/>
  <p:embeddedFontLst>
    <p:embeddedFont>
      <p:font typeface="Corbel" panose="020B0503020204020204" pitchFamily="34" charset="0"/>
      <p:regular r:id="rId19"/>
      <p:bold r:id="rId20"/>
      <p:italic r:id="rId21"/>
      <p:boldItalic r:id="rId22"/>
    </p:embeddedFont>
    <p:embeddedFont>
      <p:font typeface="Roboto" panose="02000000000000000000" pitchFamily="2" charset="0"/>
      <p:regular r:id="rId23"/>
      <p:bold r:id="rId24"/>
      <p:italic r:id="rId25"/>
      <p:boldItalic r:id="rId26"/>
    </p:embeddedFont>
    <p:embeddedFont>
      <p:font typeface="Tahoma" panose="020B0604030504040204" pitchFamily="34" charset="0"/>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203375-2A61-39BA-9DF3-CB31E314E88E}" name="Homan, Kelly" initials="KH" userId="S::0424kelly@beaufort.k12.sc.us::55a25f58-2531-4e28-9ee0-88d1ad3a4e0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 Id="rId8" Type="http://schemas.openxmlformats.org/officeDocument/2006/relationships/slide" Target="slides/slide7.xml"/></Relationships>
</file>

<file path=ppt/comments/modernComment_10E_F921A1D8.xml><?xml version="1.0" encoding="utf-8"?>
<p188:cmLst xmlns:a="http://schemas.openxmlformats.org/drawingml/2006/main" xmlns:r="http://schemas.openxmlformats.org/officeDocument/2006/relationships" xmlns:p188="http://schemas.microsoft.com/office/powerpoint/2018/8/main">
  <p188:cm id="{03C02F94-2EEF-4F15-9D70-E54674F40CDD}" authorId="{29203375-2A61-39BA-9DF3-CB31E314E88E}" created="2025-01-16T13:31:58.428">
    <pc:sldMkLst xmlns:pc="http://schemas.microsoft.com/office/powerpoint/2013/main/command">
      <pc:docMk/>
      <pc:sldMk cId="4179730904" sldId="270"/>
    </pc:sldMkLst>
    <p188:txBody>
      <a:bodyPr/>
      <a:lstStyle/>
      <a:p>
        <a:r>
          <a:rPr lang="en-US"/>
          <a:t>Weighted</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ECF029A0-456D-4757-9FF3-1077BABBF5E0}" authorId="{29203375-2A61-39BA-9DF3-CB31E314E88E}" created="2024-01-16T16:02:13.274">
    <pc:sldMkLst xmlns:pc="http://schemas.microsoft.com/office/powerpoint/2013/main/command">
      <pc:docMk/>
      <pc:sldMk cId="0" sldId="256"/>
    </pc:sldMkLst>
    <p188:txBody>
      <a:bodyPr/>
      <a:lstStyle/>
      <a:p>
        <a:endParaRPr lang="en-US"/>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solidFill>
                <a:schemeClr val="dk1"/>
              </a:solidFill>
              <a:highlight>
                <a:schemeClr val="dk1"/>
              </a:highligh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5bb8b9cfc6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5bb8b9cfc6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5bb8b9cfc6_0_6: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5bb8b9cfc6_0_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5bb8b9cfc6_0_11: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5bb8b9cfc6_0_1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5bb8b9cfc6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5bb8b9cfc6_0_1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5bb8b9cfc6_0_2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5bb8b9cfc6_0_2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5bb8b9cfc6_0_4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5bb8b9cfc6_0_4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5c359d0ad8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5c359d0ad8_0_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ee8a7bd604_0_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ee8a7bd604_0_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ee8a7bd604_0_2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ee8a7bd604_0_2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ee8a7bd604_0_27: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ee8a7bd604_0_27: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ee8a7bd604_0_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ee8a7bd604_0_1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hyperlink" Target="mailto:Olivia.Cox@beaufort.k12.sc.us" TargetMode="External"/><Relationship Id="rId3" Type="http://schemas.openxmlformats.org/officeDocument/2006/relationships/hyperlink" Target="mailto:Kelly.Homan@beaufort.k12.sc.us" TargetMode="External"/><Relationship Id="rId7" Type="http://schemas.openxmlformats.org/officeDocument/2006/relationships/hyperlink" Target="mailto:Shayna.Brooks@beaufort.k12.sc.u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mailto:Dana.House@beaufort.k12.sc.us" TargetMode="External"/><Relationship Id="rId5" Type="http://schemas.openxmlformats.org/officeDocument/2006/relationships/hyperlink" Target="mailto:Elizabeth.Ashworth@beaufort.k12.sc.us" TargetMode="External"/><Relationship Id="rId4" Type="http://schemas.openxmlformats.org/officeDocument/2006/relationships/hyperlink" Target="mailto:Nicholas.Ferrigno@beaufort.k12.sc.us"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mailto:Rosario.Rivera@beaufort.k12.sc.us" TargetMode="External"/><Relationship Id="rId7" Type="http://schemas.openxmlformats.org/officeDocument/2006/relationships/hyperlink" Target="mailto:Maribel.Pumarejo@beaufort.k12.sc.u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mailto:Sandie.Dolan@beaufort.k12.sc.us" TargetMode="External"/><Relationship Id="rId5" Type="http://schemas.openxmlformats.org/officeDocument/2006/relationships/hyperlink" Target="mailto:Keisha.Burns@beaufort.k12.sc.us" TargetMode="External"/><Relationship Id="rId4" Type="http://schemas.openxmlformats.org/officeDocument/2006/relationships/hyperlink" Target="mailto:Kathy.Olson@beaufort.k12.sc.u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0E_F921A1D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collegeboard.org"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hyperlink" Target="http://collegeboar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733275"/>
            <a:ext cx="8520600" cy="60597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Clr>
                <a:schemeClr val="dk1"/>
              </a:buClr>
              <a:buSzPts val="6000"/>
              <a:buFont typeface="Tahoma"/>
              <a:buNone/>
            </a:pPr>
            <a:r>
              <a:rPr lang="en" sz="4600" dirty="0">
                <a:latin typeface="Corbel"/>
                <a:ea typeface="Corbel"/>
                <a:cs typeface="Corbel"/>
                <a:sym typeface="Corbel"/>
              </a:rPr>
              <a:t>The Bluffton High School Counseling Department Welcomes you to the Class of 2027 &amp; 2028 Parent Meeting!</a:t>
            </a:r>
            <a:br>
              <a:rPr lang="en" sz="4600" dirty="0">
                <a:latin typeface="Corbel"/>
                <a:ea typeface="Corbel"/>
                <a:cs typeface="Corbel"/>
                <a:sym typeface="Corbel"/>
              </a:rPr>
            </a:br>
            <a:r>
              <a:rPr lang="en" sz="4000" dirty="0">
                <a:latin typeface="Corbel"/>
                <a:ea typeface="Corbel"/>
                <a:cs typeface="Corbel"/>
                <a:sym typeface="Corbel"/>
              </a:rPr>
              <a:t>January 21, 2025</a:t>
            </a:r>
            <a:endParaRPr dirty="0">
              <a:latin typeface="Corbel"/>
              <a:ea typeface="Corbel"/>
              <a:cs typeface="Corbel"/>
              <a:sym typeface="Corbel"/>
            </a:endParaRPr>
          </a:p>
        </p:txBody>
      </p:sp>
      <p:pic>
        <p:nvPicPr>
          <p:cNvPr id="55" name="Google Shape;55;p13"/>
          <p:cNvPicPr preferRelativeResize="0"/>
          <p:nvPr/>
        </p:nvPicPr>
        <p:blipFill>
          <a:blip r:embed="rId4">
            <a:alphaModFix/>
          </a:blip>
          <a:stretch>
            <a:fillRect/>
          </a:stretch>
        </p:blipFill>
        <p:spPr>
          <a:xfrm>
            <a:off x="7495950" y="3646075"/>
            <a:ext cx="1552500" cy="14974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100000"/>
              <a:buFont typeface="Tahoma"/>
              <a:buNone/>
            </a:pPr>
            <a:r>
              <a:rPr lang="en" sz="7200" dirty="0">
                <a:latin typeface="Corbel"/>
                <a:ea typeface="Corbel"/>
                <a:cs typeface="Corbel"/>
                <a:sym typeface="Corbel"/>
              </a:rPr>
              <a:t>Tonight’s Agenda:</a:t>
            </a:r>
            <a:endParaRPr dirty="0">
              <a:latin typeface="Corbel"/>
              <a:ea typeface="Corbel"/>
              <a:cs typeface="Corbel"/>
              <a:sym typeface="Corbel"/>
            </a:endParaRPr>
          </a:p>
        </p:txBody>
      </p:sp>
      <p:sp>
        <p:nvSpPr>
          <p:cNvPr id="61" name="Google Shape;61;p14"/>
          <p:cNvSpPr txBox="1">
            <a:spLocks noGrp="1"/>
          </p:cNvSpPr>
          <p:nvPr>
            <p:ph type="body" idx="1"/>
          </p:nvPr>
        </p:nvSpPr>
        <p:spPr>
          <a:xfrm>
            <a:off x="311700" y="1528550"/>
            <a:ext cx="3999900" cy="3040200"/>
          </a:xfrm>
          <a:prstGeom prst="rect">
            <a:avLst/>
          </a:prstGeom>
        </p:spPr>
        <p:txBody>
          <a:bodyPr spcFirstLastPara="1" wrap="square" lIns="91425" tIns="91425" rIns="91425" bIns="91425" anchor="t" anchorCtr="0">
            <a:normAutofit/>
          </a:bodyPr>
          <a:lstStyle/>
          <a:p>
            <a:pPr marL="285750" lvl="0" indent="-234315"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Ensuring high school success from now through Graduation</a:t>
            </a:r>
            <a:endParaRPr sz="1800" dirty="0">
              <a:solidFill>
                <a:schemeClr val="dk1"/>
              </a:solidFill>
              <a:latin typeface="Corbel"/>
              <a:ea typeface="Corbel"/>
              <a:cs typeface="Corbel"/>
              <a:sym typeface="Corbel"/>
            </a:endParaRPr>
          </a:p>
          <a:p>
            <a:pPr marL="742950" lvl="1" indent="-240030" algn="l" rtl="0">
              <a:lnSpc>
                <a:spcPct val="100000"/>
              </a:lnSpc>
              <a:spcBef>
                <a:spcPts val="0"/>
              </a:spcBef>
              <a:spcAft>
                <a:spcPts val="0"/>
              </a:spcAft>
              <a:buClr>
                <a:schemeClr val="dk1"/>
              </a:buClr>
              <a:buSzPts val="1600"/>
              <a:buFont typeface="Corbel"/>
              <a:buChar char="○"/>
            </a:pPr>
            <a:r>
              <a:rPr lang="en" sz="1600" b="1" dirty="0">
                <a:solidFill>
                  <a:schemeClr val="dk1"/>
                </a:solidFill>
                <a:latin typeface="Corbel"/>
                <a:ea typeface="Corbel"/>
                <a:cs typeface="Corbel"/>
                <a:sym typeface="Corbel"/>
              </a:rPr>
              <a:t>Graduation Requirements</a:t>
            </a:r>
            <a:endParaRPr sz="1600" b="1" dirty="0">
              <a:solidFill>
                <a:schemeClr val="dk1"/>
              </a:solidFill>
              <a:latin typeface="Corbel"/>
              <a:ea typeface="Corbel"/>
              <a:cs typeface="Corbel"/>
              <a:sym typeface="Corbel"/>
            </a:endParaRPr>
          </a:p>
          <a:p>
            <a:pPr marL="742950" lvl="1" indent="-240030" algn="l" rtl="0">
              <a:lnSpc>
                <a:spcPct val="100000"/>
              </a:lnSpc>
              <a:spcBef>
                <a:spcPts val="0"/>
              </a:spcBef>
              <a:spcAft>
                <a:spcPts val="0"/>
              </a:spcAft>
              <a:buClr>
                <a:schemeClr val="dk1"/>
              </a:buClr>
              <a:buSzPts val="1600"/>
              <a:buFont typeface="Corbel"/>
              <a:buChar char="○"/>
            </a:pPr>
            <a:r>
              <a:rPr lang="en" sz="1600" b="1" dirty="0">
                <a:solidFill>
                  <a:schemeClr val="dk1"/>
                </a:solidFill>
                <a:latin typeface="Corbel"/>
                <a:ea typeface="Corbel"/>
                <a:cs typeface="Corbel"/>
                <a:sym typeface="Corbel"/>
              </a:rPr>
              <a:t>SC College Entrance Requirements</a:t>
            </a:r>
            <a:endParaRPr sz="1600" b="1" dirty="0">
              <a:solidFill>
                <a:schemeClr val="dk1"/>
              </a:solidFill>
              <a:latin typeface="Corbel"/>
              <a:ea typeface="Corbel"/>
              <a:cs typeface="Corbel"/>
              <a:sym typeface="Corbel"/>
            </a:endParaRPr>
          </a:p>
          <a:p>
            <a:pPr marL="285750" marR="0" lvl="0" indent="-234315"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Dual Enrollment</a:t>
            </a:r>
            <a:endParaRPr sz="1800" b="1" dirty="0">
              <a:solidFill>
                <a:schemeClr val="dk1"/>
              </a:solidFill>
              <a:latin typeface="Corbel"/>
              <a:ea typeface="Corbel"/>
              <a:cs typeface="Corbel"/>
              <a:sym typeface="Corbel"/>
            </a:endParaRPr>
          </a:p>
          <a:p>
            <a:pPr marL="1200150" lvl="2" indent="-271144"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USCB</a:t>
            </a:r>
            <a:endParaRPr sz="1800" b="1" dirty="0">
              <a:solidFill>
                <a:schemeClr val="dk1"/>
              </a:solidFill>
              <a:latin typeface="Corbel"/>
              <a:ea typeface="Corbel"/>
              <a:cs typeface="Corbel"/>
              <a:sym typeface="Corbel"/>
            </a:endParaRPr>
          </a:p>
          <a:p>
            <a:pPr marL="1200150" lvl="2" indent="-271144"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TCL</a:t>
            </a:r>
            <a:endParaRPr sz="1800" b="1" dirty="0">
              <a:solidFill>
                <a:schemeClr val="dk1"/>
              </a:solidFill>
              <a:latin typeface="Corbel"/>
              <a:ea typeface="Corbel"/>
              <a:cs typeface="Corbel"/>
              <a:sym typeface="Corbel"/>
            </a:endParaRPr>
          </a:p>
          <a:p>
            <a:pPr marL="285750" lvl="0" indent="-234315"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College and Career Readiness</a:t>
            </a:r>
          </a:p>
          <a:p>
            <a:pPr marL="285750" lvl="0" indent="-234315"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How to Read a Transcript</a:t>
            </a:r>
            <a:endParaRPr sz="1800" b="1" dirty="0">
              <a:solidFill>
                <a:schemeClr val="dk1"/>
              </a:solidFill>
              <a:latin typeface="Corbel"/>
              <a:ea typeface="Corbel"/>
              <a:cs typeface="Corbel"/>
              <a:sym typeface="Corbel"/>
            </a:endParaRPr>
          </a:p>
          <a:p>
            <a:pPr marL="0" lvl="0" indent="0" algn="l" rtl="0">
              <a:lnSpc>
                <a:spcPct val="100000"/>
              </a:lnSpc>
              <a:spcBef>
                <a:spcPts val="960"/>
              </a:spcBef>
              <a:spcAft>
                <a:spcPts val="0"/>
              </a:spcAft>
              <a:buNone/>
            </a:pPr>
            <a:endParaRPr sz="1800" b="1" dirty="0">
              <a:solidFill>
                <a:schemeClr val="dk1"/>
              </a:solidFill>
              <a:latin typeface="Corbel"/>
              <a:ea typeface="Corbel"/>
              <a:cs typeface="Corbel"/>
              <a:sym typeface="Corbel"/>
            </a:endParaRPr>
          </a:p>
          <a:p>
            <a:pPr marL="0" lvl="0" indent="0" algn="l" rtl="0">
              <a:spcBef>
                <a:spcPts val="0"/>
              </a:spcBef>
              <a:spcAft>
                <a:spcPts val="1200"/>
              </a:spcAft>
              <a:buNone/>
            </a:pPr>
            <a:endParaRPr dirty="0"/>
          </a:p>
        </p:txBody>
      </p:sp>
      <p:sp>
        <p:nvSpPr>
          <p:cNvPr id="62" name="Google Shape;62;p14"/>
          <p:cNvSpPr txBox="1">
            <a:spLocks noGrp="1"/>
          </p:cNvSpPr>
          <p:nvPr>
            <p:ph type="body" idx="2"/>
          </p:nvPr>
        </p:nvSpPr>
        <p:spPr>
          <a:xfrm>
            <a:off x="4832400" y="1528675"/>
            <a:ext cx="3999900" cy="3040200"/>
          </a:xfrm>
          <a:prstGeom prst="rect">
            <a:avLst/>
          </a:prstGeom>
        </p:spPr>
        <p:txBody>
          <a:bodyPr spcFirstLastPara="1" wrap="square" lIns="91425" tIns="91425" rIns="91425" bIns="91425" anchor="t" anchorCtr="0">
            <a:normAutofit/>
          </a:bodyPr>
          <a:lstStyle/>
          <a:p>
            <a:pPr marL="285750" marR="0" lvl="0" indent="-234315"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SCOIS - Career Interest Inventories</a:t>
            </a:r>
            <a:endParaRPr sz="1800" b="1" dirty="0">
              <a:solidFill>
                <a:schemeClr val="dk1"/>
              </a:solidFill>
              <a:latin typeface="Corbel"/>
              <a:ea typeface="Corbel"/>
              <a:cs typeface="Corbel"/>
              <a:sym typeface="Corbel"/>
            </a:endParaRPr>
          </a:p>
          <a:p>
            <a:pPr marL="285750" marR="0" lvl="0" indent="-234315" algn="l" rtl="0">
              <a:lnSpc>
                <a:spcPct val="100000"/>
              </a:lnSpc>
              <a:spcBef>
                <a:spcPts val="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Google Classroom</a:t>
            </a:r>
            <a:endParaRPr sz="1800" b="1" dirty="0">
              <a:solidFill>
                <a:schemeClr val="dk1"/>
              </a:solidFill>
              <a:latin typeface="Corbel"/>
              <a:ea typeface="Corbel"/>
              <a:cs typeface="Corbel"/>
              <a:sym typeface="Corbel"/>
            </a:endParaRPr>
          </a:p>
          <a:p>
            <a:pPr marL="742950" lvl="0" indent="171450" algn="l" rtl="0">
              <a:spcBef>
                <a:spcPts val="0"/>
              </a:spcBef>
              <a:spcAft>
                <a:spcPts val="0"/>
              </a:spcAft>
              <a:buNone/>
            </a:pPr>
            <a:r>
              <a:rPr lang="en-US" sz="1900" dirty="0"/>
              <a:t>10</a:t>
            </a:r>
            <a:r>
              <a:rPr lang="en-US" sz="1900" baseline="30000" dirty="0"/>
              <a:t>th</a:t>
            </a:r>
            <a:r>
              <a:rPr lang="en-US" sz="1900" dirty="0"/>
              <a:t> grade: n</a:t>
            </a:r>
            <a:r>
              <a:rPr lang="en" sz="1900" dirty="0"/>
              <a:t>ezpbdi </a:t>
            </a:r>
          </a:p>
          <a:p>
            <a:pPr marL="742950" lvl="0" indent="171450" algn="l" rtl="0">
              <a:spcBef>
                <a:spcPts val="0"/>
              </a:spcBef>
              <a:spcAft>
                <a:spcPts val="0"/>
              </a:spcAft>
              <a:buNone/>
            </a:pPr>
            <a:r>
              <a:rPr lang="en" sz="1900" dirty="0"/>
              <a:t>9</a:t>
            </a:r>
            <a:r>
              <a:rPr lang="en" sz="1900" baseline="30000" dirty="0"/>
              <a:t>th</a:t>
            </a:r>
            <a:r>
              <a:rPr lang="en" sz="1900" dirty="0"/>
              <a:t> grade: </a:t>
            </a:r>
            <a:r>
              <a:rPr lang="en" sz="2000" dirty="0"/>
              <a:t>xatw25a</a:t>
            </a:r>
            <a:endParaRPr sz="2000" dirty="0"/>
          </a:p>
          <a:p>
            <a:pPr marL="285750" lvl="0" indent="-234315" algn="l" rtl="0">
              <a:lnSpc>
                <a:spcPct val="100000"/>
              </a:lnSpc>
              <a:spcBef>
                <a:spcPts val="120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ACE – apply 10</a:t>
            </a:r>
            <a:r>
              <a:rPr lang="en" sz="1800" b="1" baseline="30000" dirty="0">
                <a:solidFill>
                  <a:schemeClr val="dk1"/>
                </a:solidFill>
                <a:latin typeface="Corbel"/>
                <a:ea typeface="Corbel"/>
                <a:cs typeface="Corbel"/>
                <a:sym typeface="Corbel"/>
              </a:rPr>
              <a:t>th</a:t>
            </a:r>
            <a:r>
              <a:rPr lang="en" sz="1800" b="1" dirty="0">
                <a:solidFill>
                  <a:schemeClr val="dk1"/>
                </a:solidFill>
                <a:latin typeface="Corbel"/>
                <a:ea typeface="Corbel"/>
                <a:cs typeface="Corbel"/>
                <a:sym typeface="Corbel"/>
              </a:rPr>
              <a:t> grade</a:t>
            </a:r>
          </a:p>
          <a:p>
            <a:pPr marL="285750" lvl="0" indent="-234315" algn="l" rtl="0">
              <a:lnSpc>
                <a:spcPct val="100000"/>
              </a:lnSpc>
              <a:spcBef>
                <a:spcPts val="1200"/>
              </a:spcBef>
              <a:spcAft>
                <a:spcPts val="0"/>
              </a:spcAft>
              <a:buClr>
                <a:schemeClr val="dk1"/>
              </a:buClr>
              <a:buSzPts val="1800"/>
              <a:buFont typeface="Corbel"/>
              <a:buChar char="•"/>
            </a:pPr>
            <a:r>
              <a:rPr lang="en" sz="1800" b="1" dirty="0">
                <a:solidFill>
                  <a:schemeClr val="dk1"/>
                </a:solidFill>
                <a:latin typeface="Corbel"/>
                <a:ea typeface="Corbel"/>
                <a:cs typeface="Corbel"/>
                <a:sym typeface="Corbel"/>
              </a:rPr>
              <a:t>Testing</a:t>
            </a:r>
            <a:endParaRPr sz="1800" b="1" dirty="0">
              <a:solidFill>
                <a:schemeClr val="dk1"/>
              </a:solidFill>
              <a:latin typeface="Corbel"/>
              <a:ea typeface="Corbel"/>
              <a:cs typeface="Corbel"/>
              <a:sym typeface="Corbel"/>
            </a:endParaRPr>
          </a:p>
          <a:p>
            <a:pPr marL="285750" indent="-234315">
              <a:lnSpc>
                <a:spcPct val="100000"/>
              </a:lnSpc>
              <a:spcBef>
                <a:spcPts val="1200"/>
              </a:spcBef>
              <a:buClr>
                <a:schemeClr val="dk1"/>
              </a:buClr>
              <a:buSzPts val="1800"/>
              <a:buFont typeface="Corbel"/>
              <a:buChar char="•"/>
            </a:pPr>
            <a:r>
              <a:rPr lang="en-US" sz="1800" b="1" dirty="0">
                <a:solidFill>
                  <a:schemeClr val="dk1"/>
                </a:solidFill>
                <a:latin typeface="Corbel"/>
                <a:sym typeface="Corbel"/>
              </a:rPr>
              <a:t>College Research</a:t>
            </a:r>
          </a:p>
          <a:p>
            <a:pPr marL="285750" indent="-234315">
              <a:lnSpc>
                <a:spcPct val="100000"/>
              </a:lnSpc>
              <a:spcBef>
                <a:spcPts val="1200"/>
              </a:spcBef>
              <a:buClr>
                <a:schemeClr val="dk1"/>
              </a:buClr>
              <a:buSzPts val="1800"/>
              <a:buFont typeface="Corbel"/>
              <a:buChar char="•"/>
            </a:pPr>
            <a:endParaRPr lang="en-US" sz="1800" b="1" dirty="0">
              <a:solidFill>
                <a:schemeClr val="dk1"/>
              </a:solidFill>
              <a:latin typeface="Corbel"/>
              <a:sym typeface="Corbel"/>
            </a:endParaRPr>
          </a:p>
          <a:p>
            <a:pPr marL="0" lvl="0" indent="0" algn="l" rtl="0">
              <a:spcBef>
                <a:spcPts val="0"/>
              </a:spcBef>
              <a:spcAft>
                <a:spcPts val="1200"/>
              </a:spcAft>
              <a:buNone/>
            </a:pPr>
            <a:endParaRPr sz="1900" dirty="0"/>
          </a:p>
        </p:txBody>
      </p:sp>
      <p:pic>
        <p:nvPicPr>
          <p:cNvPr id="63" name="Google Shape;63;p14"/>
          <p:cNvPicPr preferRelativeResize="0"/>
          <p:nvPr/>
        </p:nvPicPr>
        <p:blipFill>
          <a:blip r:embed="rId3">
            <a:alphaModFix/>
          </a:blip>
          <a:stretch>
            <a:fillRect/>
          </a:stretch>
        </p:blipFill>
        <p:spPr>
          <a:xfrm>
            <a:off x="7405007" y="3747407"/>
            <a:ext cx="1559379" cy="133241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191075"/>
            <a:ext cx="8520600" cy="5868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100000"/>
              <a:buFont typeface="Tahoma"/>
              <a:buNone/>
            </a:pPr>
            <a:r>
              <a:rPr lang="en" sz="4000">
                <a:latin typeface="Corbel"/>
                <a:ea typeface="Corbel"/>
                <a:cs typeface="Corbel"/>
                <a:sym typeface="Corbel"/>
              </a:rPr>
              <a:t>Meet the Bobcat Counseling Team!</a:t>
            </a:r>
            <a:endParaRPr sz="4000">
              <a:latin typeface="Corbel"/>
              <a:ea typeface="Corbel"/>
              <a:cs typeface="Corbel"/>
              <a:sym typeface="Corbel"/>
            </a:endParaRPr>
          </a:p>
          <a:p>
            <a:pPr marL="0" lvl="0" indent="0" algn="l" rtl="0">
              <a:spcBef>
                <a:spcPts val="0"/>
              </a:spcBef>
              <a:spcAft>
                <a:spcPts val="0"/>
              </a:spcAft>
              <a:buNone/>
            </a:pPr>
            <a:endParaRPr>
              <a:latin typeface="Corbel"/>
              <a:ea typeface="Corbel"/>
              <a:cs typeface="Corbel"/>
              <a:sym typeface="Corbel"/>
            </a:endParaRPr>
          </a:p>
        </p:txBody>
      </p:sp>
      <p:sp>
        <p:nvSpPr>
          <p:cNvPr id="69" name="Google Shape;69;p15"/>
          <p:cNvSpPr txBox="1">
            <a:spLocks noGrp="1"/>
          </p:cNvSpPr>
          <p:nvPr>
            <p:ph type="body" idx="1"/>
          </p:nvPr>
        </p:nvSpPr>
        <p:spPr>
          <a:xfrm>
            <a:off x="311700" y="961350"/>
            <a:ext cx="8520600" cy="4106700"/>
          </a:xfrm>
          <a:prstGeom prst="rect">
            <a:avLst/>
          </a:prstGeom>
        </p:spPr>
        <p:txBody>
          <a:bodyPr spcFirstLastPara="1" wrap="square" lIns="91425" tIns="91425" rIns="91425" bIns="91425" anchor="t" anchorCtr="0">
            <a:normAutofit fontScale="40000" lnSpcReduction="20000"/>
          </a:bodyPr>
          <a:lstStyle/>
          <a:p>
            <a:pPr marL="0" lvl="0" indent="0" algn="l" rtl="0">
              <a:lnSpc>
                <a:spcPct val="100000"/>
              </a:lnSpc>
              <a:spcBef>
                <a:spcPts val="0"/>
              </a:spcBef>
              <a:spcAft>
                <a:spcPts val="0"/>
              </a:spcAft>
              <a:buNone/>
            </a:pPr>
            <a:r>
              <a:rPr lang="en" sz="4115" b="1" dirty="0">
                <a:latin typeface="Corbel"/>
                <a:ea typeface="Corbel"/>
                <a:cs typeface="Corbel"/>
                <a:sym typeface="Corbel"/>
              </a:rPr>
              <a:t>Kelly Homan</a:t>
            </a:r>
            <a:r>
              <a:rPr lang="en" sz="4115" dirty="0">
                <a:latin typeface="Corbel"/>
                <a:ea typeface="Corbel"/>
                <a:cs typeface="Corbel"/>
                <a:sym typeface="Corbel"/>
              </a:rPr>
              <a:t> - Counselor for students with Last Names </a:t>
            </a:r>
            <a:r>
              <a:rPr lang="en" sz="4115" b="1" dirty="0">
                <a:latin typeface="Corbel"/>
                <a:ea typeface="Corbel"/>
                <a:cs typeface="Corbel"/>
                <a:sym typeface="Corbel"/>
              </a:rPr>
              <a:t>A-C</a:t>
            </a:r>
            <a:r>
              <a:rPr lang="en" sz="4115" dirty="0">
                <a:latin typeface="Corbel"/>
                <a:ea typeface="Corbel"/>
                <a:cs typeface="Corbel"/>
                <a:sym typeface="Corbel"/>
              </a:rPr>
              <a:t> (843)706-8906			 	</a:t>
            </a:r>
            <a:r>
              <a:rPr lang="en" sz="4115" u="sng" dirty="0">
                <a:solidFill>
                  <a:schemeClr val="hlink"/>
                </a:solidFill>
                <a:latin typeface="Corbel"/>
                <a:ea typeface="Corbel"/>
                <a:cs typeface="Corbel"/>
                <a:sym typeface="Corbel"/>
                <a:hlinkClick r:id="rId3"/>
              </a:rPr>
              <a:t>Kelly.Homan@beaufort.k12.sc.us</a:t>
            </a:r>
            <a:r>
              <a:rPr lang="en" sz="4115" dirty="0">
                <a:latin typeface="Corbel"/>
                <a:ea typeface="Corbel"/>
                <a:cs typeface="Corbel"/>
                <a:sym typeface="Corbel"/>
              </a:rPr>
              <a:t>	</a:t>
            </a:r>
            <a:endParaRPr sz="4115" dirty="0">
              <a:latin typeface="Corbel"/>
              <a:ea typeface="Corbel"/>
              <a:cs typeface="Corbel"/>
              <a:sym typeface="Corbel"/>
            </a:endParaRPr>
          </a:p>
          <a:p>
            <a:pPr marL="0" lvl="0" indent="0" algn="l" rtl="0">
              <a:spcBef>
                <a:spcPts val="1200"/>
              </a:spcBef>
              <a:spcAft>
                <a:spcPts val="0"/>
              </a:spcAft>
              <a:buNone/>
            </a:pPr>
            <a:r>
              <a:rPr lang="en" sz="4115" b="1" dirty="0">
                <a:latin typeface="Corbel"/>
                <a:ea typeface="Corbel"/>
                <a:cs typeface="Corbel"/>
                <a:sym typeface="Corbel"/>
              </a:rPr>
              <a:t>Nicholas Ferrigno</a:t>
            </a:r>
            <a:r>
              <a:rPr lang="en" sz="4115" dirty="0">
                <a:latin typeface="Corbel"/>
                <a:ea typeface="Corbel"/>
                <a:cs typeface="Corbel"/>
                <a:sym typeface="Corbel"/>
              </a:rPr>
              <a:t> - Counselor for students with Last Names </a:t>
            </a:r>
            <a:r>
              <a:rPr lang="en" sz="4115" b="1" dirty="0">
                <a:latin typeface="Corbel"/>
                <a:ea typeface="Corbel"/>
                <a:cs typeface="Corbel"/>
                <a:sym typeface="Corbel"/>
              </a:rPr>
              <a:t>D-H</a:t>
            </a:r>
            <a:r>
              <a:rPr lang="en" sz="4115" dirty="0">
                <a:latin typeface="Corbel"/>
                <a:ea typeface="Corbel"/>
                <a:cs typeface="Corbel"/>
                <a:sym typeface="Corbel"/>
              </a:rPr>
              <a:t> (843)706-8018 	</a:t>
            </a:r>
            <a:r>
              <a:rPr lang="en" sz="4115" u="sng" dirty="0">
                <a:solidFill>
                  <a:schemeClr val="hlink"/>
                </a:solidFill>
                <a:latin typeface="Corbel"/>
                <a:ea typeface="Corbel"/>
                <a:cs typeface="Corbel"/>
                <a:sym typeface="Corbel"/>
                <a:hlinkClick r:id="rId4"/>
              </a:rPr>
              <a:t>Nicholas.Ferrigno@beaufort.k12.sc.us</a:t>
            </a:r>
            <a:endParaRPr sz="4115" dirty="0">
              <a:latin typeface="Corbel"/>
              <a:ea typeface="Corbel"/>
              <a:cs typeface="Corbel"/>
              <a:sym typeface="Corbel"/>
            </a:endParaRPr>
          </a:p>
          <a:p>
            <a:pPr marL="0" lvl="0" indent="0" algn="l" rtl="0">
              <a:spcBef>
                <a:spcPts val="1200"/>
              </a:spcBef>
              <a:spcAft>
                <a:spcPts val="0"/>
              </a:spcAft>
              <a:buNone/>
            </a:pPr>
            <a:r>
              <a:rPr lang="en" sz="4115" b="1" dirty="0">
                <a:latin typeface="Corbel"/>
                <a:ea typeface="Corbel"/>
                <a:cs typeface="Corbel"/>
                <a:sym typeface="Corbel"/>
              </a:rPr>
              <a:t>Beth Ashworth </a:t>
            </a:r>
            <a:r>
              <a:rPr lang="en" sz="4115" dirty="0">
                <a:latin typeface="Corbel"/>
                <a:ea typeface="Corbel"/>
                <a:cs typeface="Corbel"/>
                <a:sym typeface="Corbel"/>
              </a:rPr>
              <a:t>- Counselor for students with Last Names </a:t>
            </a:r>
            <a:r>
              <a:rPr lang="en" sz="4115" b="1" dirty="0">
                <a:latin typeface="Corbel"/>
                <a:ea typeface="Corbel"/>
                <a:cs typeface="Corbel"/>
                <a:sym typeface="Corbel"/>
              </a:rPr>
              <a:t>Hi-Mo</a:t>
            </a:r>
            <a:r>
              <a:rPr lang="en" sz="4115" dirty="0">
                <a:latin typeface="Corbel"/>
                <a:ea typeface="Corbel"/>
                <a:cs typeface="Corbel"/>
                <a:sym typeface="Corbel"/>
              </a:rPr>
              <a:t> (843)706-8982 	</a:t>
            </a:r>
            <a:r>
              <a:rPr lang="en" sz="4115" u="sng" dirty="0">
                <a:solidFill>
                  <a:schemeClr val="hlink"/>
                </a:solidFill>
                <a:latin typeface="Corbel"/>
                <a:ea typeface="Corbel"/>
                <a:cs typeface="Corbel"/>
                <a:sym typeface="Corbel"/>
                <a:hlinkClick r:id="rId5"/>
              </a:rPr>
              <a:t>Elizabeth.Ashworth@beaufort.k12.sc.us</a:t>
            </a:r>
            <a:r>
              <a:rPr lang="en" sz="4115" dirty="0">
                <a:latin typeface="Corbel"/>
                <a:ea typeface="Corbel"/>
                <a:cs typeface="Corbel"/>
                <a:sym typeface="Corbel"/>
              </a:rPr>
              <a:t>	</a:t>
            </a:r>
            <a:endParaRPr sz="4115" dirty="0">
              <a:latin typeface="Corbel"/>
              <a:ea typeface="Corbel"/>
              <a:cs typeface="Corbel"/>
              <a:sym typeface="Corbel"/>
            </a:endParaRPr>
          </a:p>
          <a:p>
            <a:pPr marL="0" lvl="0" indent="0" algn="l" rtl="0">
              <a:spcBef>
                <a:spcPts val="1200"/>
              </a:spcBef>
              <a:spcAft>
                <a:spcPts val="0"/>
              </a:spcAft>
              <a:buNone/>
            </a:pPr>
            <a:r>
              <a:rPr lang="en" sz="4115" b="1" dirty="0">
                <a:latin typeface="Corbel"/>
                <a:ea typeface="Corbel"/>
                <a:cs typeface="Corbel"/>
                <a:sym typeface="Corbel"/>
              </a:rPr>
              <a:t>Dana House</a:t>
            </a:r>
            <a:r>
              <a:rPr lang="en" sz="4115" dirty="0">
                <a:latin typeface="Corbel"/>
                <a:ea typeface="Corbel"/>
                <a:cs typeface="Corbel"/>
                <a:sym typeface="Corbel"/>
              </a:rPr>
              <a:t> - Lead Counselor and counselor for students with Last Names </a:t>
            </a:r>
            <a:r>
              <a:rPr lang="en" sz="4115" b="1" dirty="0">
                <a:latin typeface="Corbel"/>
                <a:ea typeface="Corbel"/>
                <a:cs typeface="Corbel"/>
                <a:sym typeface="Corbel"/>
              </a:rPr>
              <a:t>Mu-Sanchez</a:t>
            </a:r>
            <a:r>
              <a:rPr lang="en" sz="4115" dirty="0">
                <a:latin typeface="Corbel"/>
                <a:ea typeface="Corbel"/>
                <a:cs typeface="Corbel"/>
                <a:sym typeface="Corbel"/>
              </a:rPr>
              <a:t> (843)706-8078  	</a:t>
            </a:r>
            <a:r>
              <a:rPr lang="en" sz="4115" u="sng" dirty="0">
                <a:solidFill>
                  <a:schemeClr val="hlink"/>
                </a:solidFill>
                <a:latin typeface="Corbel"/>
                <a:ea typeface="Corbel"/>
                <a:cs typeface="Corbel"/>
                <a:sym typeface="Corbel"/>
                <a:hlinkClick r:id="rId6"/>
              </a:rPr>
              <a:t>Dana.House@beaufort.k12.sc.us</a:t>
            </a:r>
            <a:endParaRPr sz="4115" dirty="0">
              <a:latin typeface="Corbel"/>
              <a:ea typeface="Corbel"/>
              <a:cs typeface="Corbel"/>
              <a:sym typeface="Corbel"/>
            </a:endParaRPr>
          </a:p>
          <a:p>
            <a:pPr marL="0" lvl="0" indent="0" algn="l" rtl="0">
              <a:spcBef>
                <a:spcPts val="1200"/>
              </a:spcBef>
              <a:spcAft>
                <a:spcPts val="0"/>
              </a:spcAft>
              <a:buNone/>
            </a:pPr>
            <a:r>
              <a:rPr lang="en" sz="4115" b="1" dirty="0">
                <a:latin typeface="Corbel"/>
                <a:ea typeface="Corbel"/>
                <a:cs typeface="Corbel"/>
                <a:sym typeface="Corbel"/>
              </a:rPr>
              <a:t>Shayna Brooks</a:t>
            </a:r>
            <a:r>
              <a:rPr lang="en" sz="4115" dirty="0">
                <a:latin typeface="Corbel"/>
                <a:ea typeface="Corbel"/>
                <a:cs typeface="Corbel"/>
                <a:sym typeface="Corbel"/>
              </a:rPr>
              <a:t>- Counselor for students with Last Names </a:t>
            </a:r>
            <a:r>
              <a:rPr lang="en" sz="4115" b="1" dirty="0">
                <a:latin typeface="Corbel"/>
                <a:ea typeface="Corbel"/>
                <a:cs typeface="Corbel"/>
                <a:sym typeface="Corbel"/>
              </a:rPr>
              <a:t>Sandoval-Z</a:t>
            </a:r>
            <a:r>
              <a:rPr lang="en" sz="4115" dirty="0">
                <a:latin typeface="Corbel"/>
                <a:ea typeface="Corbel"/>
                <a:cs typeface="Corbel"/>
                <a:sym typeface="Corbel"/>
              </a:rPr>
              <a:t> (843)706-8998 		 	</a:t>
            </a:r>
            <a:r>
              <a:rPr lang="en" sz="4115" u="sng" dirty="0">
                <a:solidFill>
                  <a:schemeClr val="hlink"/>
                </a:solidFill>
                <a:latin typeface="Corbel"/>
                <a:ea typeface="Corbel"/>
                <a:cs typeface="Corbel"/>
                <a:sym typeface="Corbel"/>
                <a:hlinkClick r:id="rId7"/>
              </a:rPr>
              <a:t>Shayna.Brooks@beaufort.k12.sc.us</a:t>
            </a:r>
            <a:endParaRPr sz="4115" dirty="0">
              <a:latin typeface="Corbel"/>
              <a:ea typeface="Corbel"/>
              <a:cs typeface="Corbel"/>
              <a:sym typeface="Corbel"/>
            </a:endParaRPr>
          </a:p>
          <a:p>
            <a:pPr marL="0" lvl="0" indent="0" algn="l" rtl="0">
              <a:spcBef>
                <a:spcPts val="1200"/>
              </a:spcBef>
              <a:spcAft>
                <a:spcPts val="0"/>
              </a:spcAft>
              <a:buNone/>
            </a:pPr>
            <a:r>
              <a:rPr lang="en" sz="4115" b="1" dirty="0">
                <a:latin typeface="Corbel"/>
                <a:ea typeface="Corbel"/>
                <a:cs typeface="Corbel"/>
                <a:sym typeface="Corbel"/>
              </a:rPr>
              <a:t>Katie Cox</a:t>
            </a:r>
            <a:r>
              <a:rPr lang="en" sz="4115" dirty="0">
                <a:latin typeface="Corbel"/>
                <a:ea typeface="Corbel"/>
                <a:cs typeface="Corbel"/>
                <a:sym typeface="Corbel"/>
              </a:rPr>
              <a:t> - Career Development Facilitator -(</a:t>
            </a:r>
            <a:r>
              <a:rPr lang="en" sz="4115">
                <a:latin typeface="Corbel"/>
                <a:ea typeface="Corbel"/>
                <a:cs typeface="Corbel"/>
                <a:sym typeface="Corbel"/>
              </a:rPr>
              <a:t>843)706-8947   </a:t>
            </a:r>
            <a:r>
              <a:rPr lang="en" sz="4115" u="sng" dirty="0">
                <a:solidFill>
                  <a:schemeClr val="hlink"/>
                </a:solidFill>
                <a:latin typeface="Corbel"/>
                <a:ea typeface="Corbel"/>
                <a:cs typeface="Corbel"/>
                <a:sym typeface="Corbel"/>
                <a:hlinkClick r:id="rId8"/>
              </a:rPr>
              <a:t>Olivia.Cox@beaufort.k12.sc.us</a:t>
            </a:r>
            <a:r>
              <a:rPr lang="en" sz="4115" dirty="0">
                <a:latin typeface="Corbel"/>
                <a:ea typeface="Corbel"/>
                <a:cs typeface="Corbel"/>
                <a:sym typeface="Corbel"/>
              </a:rPr>
              <a:t>	</a:t>
            </a:r>
            <a:endParaRPr sz="4115" dirty="0">
              <a:latin typeface="Corbel"/>
              <a:ea typeface="Corbel"/>
              <a:cs typeface="Corbel"/>
              <a:sym typeface="Corbel"/>
            </a:endParaRPr>
          </a:p>
          <a:p>
            <a:pPr marL="0" lvl="0" indent="0" algn="l" rtl="0">
              <a:spcBef>
                <a:spcPts val="1200"/>
              </a:spcBef>
              <a:spcAft>
                <a:spcPts val="0"/>
              </a:spcAft>
              <a:buNone/>
            </a:pPr>
            <a:endParaRPr dirty="0">
              <a:latin typeface="Corbel"/>
              <a:ea typeface="Corbel"/>
              <a:cs typeface="Corbel"/>
              <a:sym typeface="Corbel"/>
            </a:endParaRPr>
          </a:p>
          <a:p>
            <a:pPr marL="0" lvl="0" indent="0" algn="l" rtl="0">
              <a:spcBef>
                <a:spcPts val="1200"/>
              </a:spcBef>
              <a:spcAft>
                <a:spcPts val="120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27500"/>
              <a:buFont typeface="Arial"/>
              <a:buNone/>
            </a:pPr>
            <a:r>
              <a:rPr lang="en" sz="4000">
                <a:latin typeface="Corbel"/>
                <a:ea typeface="Corbel"/>
                <a:cs typeface="Corbel"/>
                <a:sym typeface="Corbel"/>
              </a:rPr>
              <a:t>Meet the Bobcat Support Team!</a:t>
            </a:r>
            <a:endParaRPr sz="4000">
              <a:latin typeface="Corbel"/>
              <a:ea typeface="Corbel"/>
              <a:cs typeface="Corbel"/>
              <a:sym typeface="Corbel"/>
            </a:endParaRPr>
          </a:p>
          <a:p>
            <a:pPr marL="0" lvl="0" indent="0" algn="l" rtl="0">
              <a:spcBef>
                <a:spcPts val="0"/>
              </a:spcBef>
              <a:spcAft>
                <a:spcPts val="0"/>
              </a:spcAft>
              <a:buNone/>
            </a:pPr>
            <a:endParaRPr/>
          </a:p>
        </p:txBody>
      </p:sp>
      <p:sp>
        <p:nvSpPr>
          <p:cNvPr id="75" name="Google Shape;75;p16"/>
          <p:cNvSpPr txBox="1">
            <a:spLocks noGrp="1"/>
          </p:cNvSpPr>
          <p:nvPr>
            <p:ph type="body" idx="1"/>
          </p:nvPr>
        </p:nvSpPr>
        <p:spPr>
          <a:xfrm>
            <a:off x="311700" y="1480050"/>
            <a:ext cx="8629800" cy="34164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dirty="0">
                <a:latin typeface="Corbel"/>
                <a:ea typeface="Corbel"/>
                <a:cs typeface="Corbel"/>
                <a:sym typeface="Corbel"/>
              </a:rPr>
              <a:t>Rosario Rivera - Counseling Admin Assistant/Registrar (843)706-8811 	</a:t>
            </a:r>
            <a:r>
              <a:rPr lang="en" u="sng" dirty="0">
                <a:solidFill>
                  <a:schemeClr val="hlink"/>
                </a:solidFill>
                <a:latin typeface="Corbel"/>
                <a:ea typeface="Corbel"/>
                <a:cs typeface="Corbel"/>
                <a:sym typeface="Corbel"/>
                <a:hlinkClick r:id="rId3"/>
              </a:rPr>
              <a:t>Rosario.Rivera@beaufort.k12.sc.us</a:t>
            </a:r>
            <a:endParaRPr dirty="0">
              <a:latin typeface="Corbel"/>
              <a:ea typeface="Corbel"/>
              <a:cs typeface="Corbel"/>
              <a:sym typeface="Corbel"/>
            </a:endParaRPr>
          </a:p>
          <a:p>
            <a:pPr marL="0" lvl="0" indent="0" algn="l" rtl="0">
              <a:spcBef>
                <a:spcPts val="1200"/>
              </a:spcBef>
              <a:spcAft>
                <a:spcPts val="0"/>
              </a:spcAft>
              <a:buNone/>
            </a:pPr>
            <a:r>
              <a:rPr lang="en" dirty="0">
                <a:latin typeface="Corbel"/>
                <a:ea typeface="Corbel"/>
                <a:cs typeface="Corbel"/>
                <a:sym typeface="Corbel"/>
              </a:rPr>
              <a:t>Kathy Olson - Social Worker (843)706-8949  						</a:t>
            </a:r>
            <a:r>
              <a:rPr lang="en" u="sng" dirty="0">
                <a:solidFill>
                  <a:schemeClr val="hlink"/>
                </a:solidFill>
                <a:latin typeface="Corbel"/>
                <a:ea typeface="Corbel"/>
                <a:cs typeface="Corbel"/>
                <a:sym typeface="Corbel"/>
                <a:hlinkClick r:id="rId4"/>
              </a:rPr>
              <a:t>Kathy.Olson@beaufort.k12.sc.us</a:t>
            </a:r>
            <a:endParaRPr dirty="0">
              <a:latin typeface="Corbel"/>
              <a:ea typeface="Corbel"/>
              <a:cs typeface="Corbel"/>
              <a:sym typeface="Corbel"/>
            </a:endParaRPr>
          </a:p>
          <a:p>
            <a:pPr marL="0" lvl="0" indent="0" algn="l" rtl="0">
              <a:spcBef>
                <a:spcPts val="1200"/>
              </a:spcBef>
              <a:spcAft>
                <a:spcPts val="0"/>
              </a:spcAft>
              <a:buNone/>
            </a:pPr>
            <a:r>
              <a:rPr lang="en" dirty="0">
                <a:latin typeface="Corbel"/>
                <a:ea typeface="Corbel"/>
                <a:cs typeface="Corbel"/>
                <a:sym typeface="Corbel"/>
              </a:rPr>
              <a:t>Keisha Burns - Data Specialist (843)706-8808  						</a:t>
            </a:r>
            <a:r>
              <a:rPr lang="en" u="sng" dirty="0">
                <a:solidFill>
                  <a:schemeClr val="hlink"/>
                </a:solidFill>
                <a:latin typeface="Corbel"/>
                <a:ea typeface="Corbel"/>
                <a:cs typeface="Corbel"/>
                <a:sym typeface="Corbel"/>
                <a:hlinkClick r:id="rId5"/>
              </a:rPr>
              <a:t>Keisha.Burns@beaufort.k12.sc.us</a:t>
            </a:r>
            <a:endParaRPr dirty="0">
              <a:latin typeface="Corbel"/>
              <a:ea typeface="Corbel"/>
              <a:cs typeface="Corbel"/>
              <a:sym typeface="Corbel"/>
            </a:endParaRPr>
          </a:p>
          <a:p>
            <a:pPr marL="0" lvl="0" indent="0" algn="l" rtl="0">
              <a:spcBef>
                <a:spcPts val="1200"/>
              </a:spcBef>
              <a:spcAft>
                <a:spcPts val="0"/>
              </a:spcAft>
              <a:buNone/>
            </a:pPr>
            <a:r>
              <a:rPr lang="en" dirty="0">
                <a:latin typeface="Corbel"/>
                <a:ea typeface="Corbel"/>
                <a:cs typeface="Corbel"/>
                <a:sym typeface="Corbel"/>
              </a:rPr>
              <a:t>Sandie Dolan- Bilingual Liaison for students with Last Names A-L (843)706-8910  	</a:t>
            </a:r>
            <a:r>
              <a:rPr lang="en" u="sng" dirty="0">
                <a:solidFill>
                  <a:schemeClr val="hlink"/>
                </a:solidFill>
                <a:latin typeface="Corbel"/>
                <a:ea typeface="Corbel"/>
                <a:cs typeface="Corbel"/>
                <a:sym typeface="Corbel"/>
                <a:hlinkClick r:id="rId6"/>
              </a:rPr>
              <a:t>Sandie.Dolan@beaufort.k12.sc.us</a:t>
            </a:r>
            <a:endParaRPr dirty="0">
              <a:latin typeface="Corbel"/>
              <a:ea typeface="Corbel"/>
              <a:cs typeface="Corbel"/>
              <a:sym typeface="Corbel"/>
            </a:endParaRPr>
          </a:p>
          <a:p>
            <a:pPr marL="0" lvl="0" indent="0" algn="l" rtl="0">
              <a:spcBef>
                <a:spcPts val="1200"/>
              </a:spcBef>
              <a:spcAft>
                <a:spcPts val="0"/>
              </a:spcAft>
              <a:buNone/>
            </a:pPr>
            <a:r>
              <a:rPr lang="en" dirty="0">
                <a:latin typeface="Corbel"/>
                <a:ea typeface="Corbel"/>
                <a:cs typeface="Corbel"/>
                <a:sym typeface="Corbel"/>
              </a:rPr>
              <a:t>Maribel Pumarejo - Bilingual Liaison for students with Last Names M-Z  (843)706-8981  	</a:t>
            </a:r>
            <a:r>
              <a:rPr lang="en" u="sng" dirty="0">
                <a:solidFill>
                  <a:schemeClr val="hlink"/>
                </a:solidFill>
                <a:latin typeface="Corbel"/>
                <a:ea typeface="Corbel"/>
                <a:cs typeface="Corbel"/>
                <a:sym typeface="Corbel"/>
                <a:hlinkClick r:id="rId7"/>
              </a:rPr>
              <a:t>Maribel.Pumarejo@beaufort.k12.sc.us</a:t>
            </a:r>
            <a:endParaRPr dirty="0">
              <a:latin typeface="Corbel"/>
              <a:ea typeface="Corbel"/>
              <a:cs typeface="Corbel"/>
              <a:sym typeface="Corbel"/>
            </a:endParaRPr>
          </a:p>
          <a:p>
            <a:pPr marL="0" lvl="0" indent="0" algn="l" rtl="0">
              <a:spcBef>
                <a:spcPts val="1200"/>
              </a:spcBef>
              <a:spcAft>
                <a:spcPts val="1200"/>
              </a:spcAft>
              <a:buNone/>
            </a:pPr>
            <a:endParaRPr dirty="0"/>
          </a:p>
        </p:txBody>
      </p:sp>
      <p:pic>
        <p:nvPicPr>
          <p:cNvPr id="76" name="Google Shape;76;p16"/>
          <p:cNvPicPr preferRelativeResize="0"/>
          <p:nvPr/>
        </p:nvPicPr>
        <p:blipFill>
          <a:blip r:embed="rId8">
            <a:alphaModFix/>
          </a:blip>
          <a:stretch>
            <a:fillRect/>
          </a:stretch>
        </p:blipFill>
        <p:spPr>
          <a:xfrm>
            <a:off x="6455375" y="1111425"/>
            <a:ext cx="2162325" cy="21623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Tahoma"/>
              <a:buNone/>
            </a:pPr>
            <a:r>
              <a:rPr lang="en" sz="2700">
                <a:latin typeface="Corbel"/>
                <a:ea typeface="Corbel"/>
                <a:cs typeface="Corbel"/>
                <a:sym typeface="Corbel"/>
              </a:rPr>
              <a:t>South Carolina High School Graduation Requirements</a:t>
            </a:r>
            <a:endParaRPr sz="1620">
              <a:latin typeface="Corbel"/>
              <a:ea typeface="Corbel"/>
              <a:cs typeface="Corbel"/>
              <a:sym typeface="Corbel"/>
            </a:endParaRPr>
          </a:p>
        </p:txBody>
      </p:sp>
      <p:sp>
        <p:nvSpPr>
          <p:cNvPr id="82" name="Google Shape;82;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285750" lvl="0" indent="-260889" algn="l" rtl="0">
              <a:lnSpc>
                <a:spcPct val="100000"/>
              </a:lnSpc>
              <a:spcBef>
                <a:spcPts val="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English – 4 units</a:t>
            </a:r>
            <a:endParaRPr sz="1800">
              <a:solidFill>
                <a:schemeClr val="dk1"/>
              </a:solidFill>
              <a:latin typeface="Corbel"/>
              <a:ea typeface="Corbel"/>
              <a:cs typeface="Corbel"/>
              <a:sym typeface="Corbel"/>
            </a:endParaRPr>
          </a:p>
          <a:p>
            <a:pPr marL="285750" lvl="0" indent="-26088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Social Studies – 3 units	</a:t>
            </a:r>
            <a:endParaRPr sz="1800">
              <a:solidFill>
                <a:schemeClr val="dk1"/>
              </a:solidFill>
              <a:latin typeface="Corbel"/>
              <a:ea typeface="Corbel"/>
              <a:cs typeface="Corbel"/>
              <a:sym typeface="Corbel"/>
            </a:endParaRPr>
          </a:p>
          <a:p>
            <a:pPr marL="742950" lvl="1" indent="-263652"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One Elective unit</a:t>
            </a:r>
            <a:endParaRPr sz="1600">
              <a:solidFill>
                <a:schemeClr val="dk1"/>
              </a:solidFill>
              <a:latin typeface="Corbel"/>
              <a:ea typeface="Corbel"/>
              <a:cs typeface="Corbel"/>
              <a:sym typeface="Corbel"/>
            </a:endParaRPr>
          </a:p>
          <a:p>
            <a:pPr marL="742950" lvl="1" indent="-263652"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US History &amp; Constitution</a:t>
            </a:r>
            <a:endParaRPr sz="1600">
              <a:solidFill>
                <a:schemeClr val="dk1"/>
              </a:solidFill>
              <a:latin typeface="Corbel"/>
              <a:ea typeface="Corbel"/>
              <a:cs typeface="Corbel"/>
              <a:sym typeface="Corbel"/>
            </a:endParaRPr>
          </a:p>
          <a:p>
            <a:pPr marL="742950" lvl="1" indent="-263652"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US Government/Economics</a:t>
            </a:r>
            <a:endParaRPr sz="1800">
              <a:solidFill>
                <a:schemeClr val="dk1"/>
              </a:solidFill>
              <a:latin typeface="Corbel"/>
              <a:ea typeface="Corbel"/>
              <a:cs typeface="Corbel"/>
              <a:sym typeface="Corbel"/>
            </a:endParaRPr>
          </a:p>
          <a:p>
            <a:pPr marL="342900" lvl="1" indent="-31803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Math – 4 units</a:t>
            </a:r>
            <a:endParaRPr sz="1600">
              <a:solidFill>
                <a:schemeClr val="dk1"/>
              </a:solidFill>
              <a:latin typeface="Corbel"/>
              <a:ea typeface="Corbel"/>
              <a:cs typeface="Corbel"/>
              <a:sym typeface="Corbel"/>
            </a:endParaRPr>
          </a:p>
          <a:p>
            <a:pPr marL="342900" lvl="1" indent="-31803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Science – 3 units</a:t>
            </a:r>
            <a:endParaRPr sz="1800">
              <a:solidFill>
                <a:schemeClr val="dk1"/>
              </a:solidFill>
              <a:latin typeface="Corbel"/>
              <a:ea typeface="Corbel"/>
              <a:cs typeface="Corbel"/>
              <a:sym typeface="Corbel"/>
            </a:endParaRPr>
          </a:p>
          <a:p>
            <a:pPr marL="342900" lvl="1" indent="-274320" algn="l" rtl="0">
              <a:lnSpc>
                <a:spcPct val="100000"/>
              </a:lnSpc>
              <a:spcBef>
                <a:spcPts val="960"/>
              </a:spcBef>
              <a:spcAft>
                <a:spcPts val="0"/>
              </a:spcAft>
              <a:buClr>
                <a:schemeClr val="dk1"/>
              </a:buClr>
              <a:buSzPct val="100000"/>
              <a:buFont typeface="Corbel"/>
              <a:buChar char="•"/>
            </a:pPr>
            <a:r>
              <a:rPr lang="en" sz="1800">
                <a:solidFill>
                  <a:schemeClr val="dk1"/>
                </a:solidFill>
                <a:latin typeface="Corbel"/>
                <a:ea typeface="Corbel"/>
                <a:cs typeface="Corbel"/>
                <a:sym typeface="Corbel"/>
              </a:rPr>
              <a:t>Advanced Personal Finance - 1 Unit or 1 Unit of Entrepreneurship</a:t>
            </a:r>
            <a:endParaRPr sz="1800">
              <a:solidFill>
                <a:schemeClr val="dk1"/>
              </a:solidFill>
              <a:latin typeface="Corbel"/>
              <a:ea typeface="Corbel"/>
              <a:cs typeface="Corbel"/>
              <a:sym typeface="Corbel"/>
            </a:endParaRPr>
          </a:p>
          <a:p>
            <a:pPr marL="0" lvl="0" indent="0" algn="l" rtl="0">
              <a:spcBef>
                <a:spcPts val="0"/>
              </a:spcBef>
              <a:spcAft>
                <a:spcPts val="1200"/>
              </a:spcAft>
              <a:buNone/>
            </a:pPr>
            <a:endParaRPr>
              <a:latin typeface="Corbel"/>
              <a:ea typeface="Corbel"/>
              <a:cs typeface="Corbel"/>
              <a:sym typeface="Corbel"/>
            </a:endParaRPr>
          </a:p>
        </p:txBody>
      </p:sp>
      <p:sp>
        <p:nvSpPr>
          <p:cNvPr id="83" name="Google Shape;83;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285750" lvl="0" indent="-260889" algn="l" rtl="0">
              <a:lnSpc>
                <a:spcPct val="100000"/>
              </a:lnSpc>
              <a:spcBef>
                <a:spcPts val="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World Language – 1 unit</a:t>
            </a:r>
            <a:endParaRPr sz="1800">
              <a:solidFill>
                <a:schemeClr val="dk1"/>
              </a:solidFill>
              <a:latin typeface="Corbel"/>
              <a:ea typeface="Corbel"/>
              <a:cs typeface="Corbel"/>
              <a:sym typeface="Corbel"/>
            </a:endParaRPr>
          </a:p>
          <a:p>
            <a:pPr marL="285750" lvl="0" indent="-26088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Physical Education – 1 unit</a:t>
            </a:r>
            <a:endParaRPr sz="1800">
              <a:solidFill>
                <a:schemeClr val="dk1"/>
              </a:solidFill>
              <a:latin typeface="Corbel"/>
              <a:ea typeface="Corbel"/>
              <a:cs typeface="Corbel"/>
              <a:sym typeface="Corbel"/>
            </a:endParaRPr>
          </a:p>
          <a:p>
            <a:pPr marL="285750" lvl="0" indent="-26088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Computer Technology – 1 unit</a:t>
            </a:r>
            <a:endParaRPr sz="1800">
              <a:solidFill>
                <a:schemeClr val="dk1"/>
              </a:solidFill>
              <a:latin typeface="Corbel"/>
              <a:ea typeface="Corbel"/>
              <a:cs typeface="Corbel"/>
              <a:sym typeface="Corbel"/>
            </a:endParaRPr>
          </a:p>
          <a:p>
            <a:pPr marL="285750" lvl="0" indent="-26088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Elective Credits – 6 units</a:t>
            </a:r>
            <a:endParaRPr sz="1800">
              <a:solidFill>
                <a:schemeClr val="dk1"/>
              </a:solidFill>
              <a:latin typeface="Corbel"/>
              <a:ea typeface="Corbel"/>
              <a:cs typeface="Corbel"/>
              <a:sym typeface="Corbel"/>
            </a:endParaRPr>
          </a:p>
          <a:p>
            <a:pPr marL="742950" lvl="1" indent="-263652"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Visual Arts</a:t>
            </a:r>
            <a:endParaRPr sz="1600">
              <a:solidFill>
                <a:schemeClr val="dk1"/>
              </a:solidFill>
              <a:latin typeface="Corbel"/>
              <a:ea typeface="Corbel"/>
              <a:cs typeface="Corbel"/>
              <a:sym typeface="Corbel"/>
            </a:endParaRPr>
          </a:p>
          <a:p>
            <a:pPr marL="742950" lvl="1" indent="-263652"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Performing Arts</a:t>
            </a:r>
            <a:endParaRPr sz="1600">
              <a:solidFill>
                <a:schemeClr val="dk1"/>
              </a:solidFill>
              <a:latin typeface="Corbel"/>
              <a:ea typeface="Corbel"/>
              <a:cs typeface="Corbel"/>
              <a:sym typeface="Corbel"/>
            </a:endParaRPr>
          </a:p>
          <a:p>
            <a:pPr marL="742950" lvl="1" indent="-263652"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Career and Technology Education</a:t>
            </a:r>
            <a:endParaRPr sz="1600">
              <a:solidFill>
                <a:schemeClr val="dk1"/>
              </a:solidFill>
              <a:latin typeface="Corbel"/>
              <a:ea typeface="Corbel"/>
              <a:cs typeface="Corbel"/>
              <a:sym typeface="Corbel"/>
            </a:endParaRPr>
          </a:p>
          <a:p>
            <a:pPr marL="742950" lvl="1" indent="-263652"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Physical Education/JROTC</a:t>
            </a:r>
            <a:endParaRPr sz="1600">
              <a:solidFill>
                <a:schemeClr val="dk1"/>
              </a:solidFill>
              <a:latin typeface="Corbel"/>
              <a:ea typeface="Corbel"/>
              <a:cs typeface="Corbel"/>
              <a:sym typeface="Corbel"/>
            </a:endParaRPr>
          </a:p>
          <a:p>
            <a:pPr marL="0" lvl="0" indent="0" algn="l" rtl="0">
              <a:spcBef>
                <a:spcPts val="0"/>
              </a:spcBef>
              <a:spcAft>
                <a:spcPts val="1200"/>
              </a:spcAft>
              <a:buNone/>
            </a:pPr>
            <a:endParaRPr>
              <a:latin typeface="Corbel"/>
              <a:ea typeface="Corbel"/>
              <a:cs typeface="Corbel"/>
              <a:sym typeface="Corbel"/>
            </a:endParaRPr>
          </a:p>
        </p:txBody>
      </p:sp>
      <p:pic>
        <p:nvPicPr>
          <p:cNvPr id="84" name="Google Shape;84;p17"/>
          <p:cNvPicPr preferRelativeResize="0"/>
          <p:nvPr/>
        </p:nvPicPr>
        <p:blipFill>
          <a:blip r:embed="rId3">
            <a:alphaModFix/>
          </a:blip>
          <a:stretch>
            <a:fillRect/>
          </a:stretch>
        </p:blipFill>
        <p:spPr>
          <a:xfrm>
            <a:off x="3322961" y="2376175"/>
            <a:ext cx="1624100" cy="1540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Tahoma"/>
              <a:buNone/>
            </a:pPr>
            <a:r>
              <a:rPr lang="en" sz="3200" dirty="0">
                <a:latin typeface="Corbel"/>
                <a:ea typeface="Corbel"/>
                <a:cs typeface="Corbel"/>
                <a:sym typeface="Corbel"/>
              </a:rPr>
              <a:t>South Carolina College Entrance Requirements</a:t>
            </a:r>
            <a:endParaRPr sz="2120" dirty="0">
              <a:latin typeface="Corbel"/>
              <a:ea typeface="Corbel"/>
              <a:cs typeface="Corbel"/>
              <a:sym typeface="Corbel"/>
            </a:endParaRPr>
          </a:p>
        </p:txBody>
      </p:sp>
      <p:sp>
        <p:nvSpPr>
          <p:cNvPr id="90" name="Google Shape;90;p18"/>
          <p:cNvSpPr txBox="1">
            <a:spLocks noGrp="1"/>
          </p:cNvSpPr>
          <p:nvPr>
            <p:ph type="body" idx="1"/>
          </p:nvPr>
        </p:nvSpPr>
        <p:spPr>
          <a:xfrm>
            <a:off x="311700" y="1152475"/>
            <a:ext cx="3999900" cy="3760800"/>
          </a:xfrm>
          <a:prstGeom prst="rect">
            <a:avLst/>
          </a:prstGeom>
        </p:spPr>
        <p:txBody>
          <a:bodyPr spcFirstLastPara="1" wrap="square" lIns="91425" tIns="91425" rIns="91425" bIns="91425" anchor="t" anchorCtr="0">
            <a:normAutofit/>
          </a:bodyPr>
          <a:lstStyle/>
          <a:p>
            <a:pPr marL="285750" lvl="0" indent="-273319" algn="l" rtl="0">
              <a:lnSpc>
                <a:spcPct val="100000"/>
              </a:lnSpc>
              <a:spcBef>
                <a:spcPts val="0"/>
              </a:spcBef>
              <a:spcAft>
                <a:spcPts val="0"/>
              </a:spcAft>
              <a:buClr>
                <a:srgbClr val="688726"/>
              </a:buClr>
              <a:buSzPct val="145000"/>
              <a:buChar char="•"/>
            </a:pPr>
            <a:r>
              <a:rPr lang="en" sz="1800" dirty="0">
                <a:solidFill>
                  <a:schemeClr val="dk1"/>
                </a:solidFill>
                <a:latin typeface="Tahoma"/>
                <a:ea typeface="Tahoma"/>
                <a:cs typeface="Tahoma"/>
                <a:sym typeface="Tahoma"/>
              </a:rPr>
              <a:t>E</a:t>
            </a:r>
            <a:r>
              <a:rPr lang="en" sz="1800" dirty="0">
                <a:solidFill>
                  <a:schemeClr val="dk1"/>
                </a:solidFill>
                <a:latin typeface="Corbel"/>
                <a:ea typeface="Corbel"/>
                <a:cs typeface="Corbel"/>
                <a:sym typeface="Corbel"/>
              </a:rPr>
              <a:t>nglish – 4 units</a:t>
            </a:r>
            <a:endParaRPr sz="1800" dirty="0">
              <a:solidFill>
                <a:schemeClr val="dk1"/>
              </a:solidFill>
              <a:latin typeface="Corbel"/>
              <a:ea typeface="Corbel"/>
              <a:cs typeface="Corbel"/>
              <a:sym typeface="Corbel"/>
            </a:endParaRPr>
          </a:p>
          <a:p>
            <a:pPr marL="285750" lvl="0" indent="-273319" algn="l" rtl="0">
              <a:lnSpc>
                <a:spcPct val="100000"/>
              </a:lnSpc>
              <a:spcBef>
                <a:spcPts val="960"/>
              </a:spcBef>
              <a:spcAft>
                <a:spcPts val="0"/>
              </a:spcAft>
              <a:buClr>
                <a:srgbClr val="688726"/>
              </a:buClr>
              <a:buSzPct val="145000"/>
              <a:buFont typeface="Corbel"/>
              <a:buChar char="•"/>
            </a:pPr>
            <a:r>
              <a:rPr lang="en" sz="1800" dirty="0">
                <a:solidFill>
                  <a:schemeClr val="dk1"/>
                </a:solidFill>
                <a:latin typeface="Corbel"/>
                <a:ea typeface="Corbel"/>
                <a:cs typeface="Corbel"/>
                <a:sym typeface="Corbel"/>
              </a:rPr>
              <a:t>Social Studies – 3 units	</a:t>
            </a:r>
            <a:endParaRPr sz="1800" dirty="0">
              <a:solidFill>
                <a:schemeClr val="dk1"/>
              </a:solidFill>
              <a:latin typeface="Corbel"/>
              <a:ea typeface="Corbel"/>
              <a:cs typeface="Corbel"/>
              <a:sym typeface="Corbel"/>
            </a:endParaRPr>
          </a:p>
          <a:p>
            <a:pPr marL="742950" lvl="1" indent="-274701" algn="l" rtl="0">
              <a:lnSpc>
                <a:spcPct val="100000"/>
              </a:lnSpc>
              <a:spcBef>
                <a:spcPts val="920"/>
              </a:spcBef>
              <a:spcAft>
                <a:spcPts val="0"/>
              </a:spcAft>
              <a:buClr>
                <a:srgbClr val="688726"/>
              </a:buClr>
              <a:buSzPct val="145000"/>
              <a:buFont typeface="Corbel"/>
              <a:buChar char="•"/>
            </a:pPr>
            <a:r>
              <a:rPr lang="en" sz="1600" dirty="0">
                <a:solidFill>
                  <a:schemeClr val="dk1"/>
                </a:solidFill>
                <a:latin typeface="Corbel"/>
                <a:ea typeface="Corbel"/>
                <a:cs typeface="Corbel"/>
                <a:sym typeface="Corbel"/>
              </a:rPr>
              <a:t>One Elective unit</a:t>
            </a:r>
            <a:endParaRPr sz="1600" dirty="0">
              <a:solidFill>
                <a:schemeClr val="dk1"/>
              </a:solidFill>
              <a:latin typeface="Corbel"/>
              <a:ea typeface="Corbel"/>
              <a:cs typeface="Corbel"/>
              <a:sym typeface="Corbel"/>
            </a:endParaRPr>
          </a:p>
          <a:p>
            <a:pPr marL="742950" lvl="1" indent="-274701" algn="l" rtl="0">
              <a:lnSpc>
                <a:spcPct val="100000"/>
              </a:lnSpc>
              <a:spcBef>
                <a:spcPts val="920"/>
              </a:spcBef>
              <a:spcAft>
                <a:spcPts val="0"/>
              </a:spcAft>
              <a:buClr>
                <a:srgbClr val="688726"/>
              </a:buClr>
              <a:buSzPct val="145000"/>
              <a:buFont typeface="Corbel"/>
              <a:buChar char="•"/>
            </a:pPr>
            <a:r>
              <a:rPr lang="en" sz="1600" dirty="0">
                <a:solidFill>
                  <a:schemeClr val="dk1"/>
                </a:solidFill>
                <a:latin typeface="Corbel"/>
                <a:ea typeface="Corbel"/>
                <a:cs typeface="Corbel"/>
                <a:sym typeface="Corbel"/>
              </a:rPr>
              <a:t>US History &amp; Constitution</a:t>
            </a:r>
            <a:endParaRPr sz="1600" dirty="0">
              <a:solidFill>
                <a:schemeClr val="dk1"/>
              </a:solidFill>
              <a:latin typeface="Corbel"/>
              <a:ea typeface="Corbel"/>
              <a:cs typeface="Corbel"/>
              <a:sym typeface="Corbel"/>
            </a:endParaRPr>
          </a:p>
          <a:p>
            <a:pPr marL="742950" lvl="1" indent="-274701" algn="l" rtl="0">
              <a:lnSpc>
                <a:spcPct val="100000"/>
              </a:lnSpc>
              <a:spcBef>
                <a:spcPts val="920"/>
              </a:spcBef>
              <a:spcAft>
                <a:spcPts val="0"/>
              </a:spcAft>
              <a:buClr>
                <a:srgbClr val="688726"/>
              </a:buClr>
              <a:buSzPct val="145000"/>
              <a:buFont typeface="Corbel"/>
              <a:buChar char="•"/>
            </a:pPr>
            <a:r>
              <a:rPr lang="en" sz="1600" dirty="0">
                <a:solidFill>
                  <a:schemeClr val="dk1"/>
                </a:solidFill>
                <a:latin typeface="Corbel"/>
                <a:ea typeface="Corbel"/>
                <a:cs typeface="Corbel"/>
                <a:sym typeface="Corbel"/>
              </a:rPr>
              <a:t>US Government/Economics</a:t>
            </a:r>
            <a:endParaRPr sz="1800" dirty="0">
              <a:solidFill>
                <a:schemeClr val="dk1"/>
              </a:solidFill>
              <a:latin typeface="Corbel"/>
              <a:ea typeface="Corbel"/>
              <a:cs typeface="Corbel"/>
              <a:sym typeface="Corbel"/>
            </a:endParaRPr>
          </a:p>
          <a:p>
            <a:pPr marL="342900" lvl="1" indent="-330469" algn="l" rtl="0">
              <a:lnSpc>
                <a:spcPct val="100000"/>
              </a:lnSpc>
              <a:spcBef>
                <a:spcPts val="960"/>
              </a:spcBef>
              <a:spcAft>
                <a:spcPts val="0"/>
              </a:spcAft>
              <a:buClr>
                <a:srgbClr val="688726"/>
              </a:buClr>
              <a:buSzPct val="145000"/>
              <a:buFont typeface="Corbel"/>
              <a:buChar char="•"/>
            </a:pPr>
            <a:r>
              <a:rPr lang="en" sz="1800" dirty="0">
                <a:solidFill>
                  <a:schemeClr val="dk1"/>
                </a:solidFill>
                <a:latin typeface="Corbel"/>
                <a:ea typeface="Corbel"/>
                <a:cs typeface="Corbel"/>
                <a:sym typeface="Corbel"/>
              </a:rPr>
              <a:t>Math – 4 units</a:t>
            </a:r>
            <a:endParaRPr sz="1600" dirty="0">
              <a:solidFill>
                <a:schemeClr val="dk1"/>
              </a:solidFill>
              <a:latin typeface="Corbel"/>
              <a:ea typeface="Corbel"/>
              <a:cs typeface="Corbel"/>
              <a:sym typeface="Corbel"/>
            </a:endParaRPr>
          </a:p>
          <a:p>
            <a:pPr marL="342900" lvl="1" indent="-330469" algn="l" rtl="0">
              <a:lnSpc>
                <a:spcPct val="100000"/>
              </a:lnSpc>
              <a:spcBef>
                <a:spcPts val="960"/>
              </a:spcBef>
              <a:spcAft>
                <a:spcPts val="0"/>
              </a:spcAft>
              <a:buClr>
                <a:srgbClr val="688726"/>
              </a:buClr>
              <a:buSzPct val="145000"/>
              <a:buFont typeface="Corbel"/>
              <a:buChar char="•"/>
            </a:pPr>
            <a:r>
              <a:rPr lang="en" sz="1800" dirty="0">
                <a:solidFill>
                  <a:schemeClr val="dk1"/>
                </a:solidFill>
                <a:latin typeface="Corbel"/>
                <a:ea typeface="Corbel"/>
                <a:cs typeface="Corbel"/>
                <a:sym typeface="Corbel"/>
              </a:rPr>
              <a:t>Science – 3-4 units</a:t>
            </a:r>
            <a:endParaRPr sz="1600" dirty="0">
              <a:solidFill>
                <a:schemeClr val="dk1"/>
              </a:solidFill>
              <a:latin typeface="Corbel"/>
              <a:ea typeface="Corbel"/>
              <a:cs typeface="Corbel"/>
              <a:sym typeface="Corbel"/>
            </a:endParaRPr>
          </a:p>
          <a:p>
            <a:pPr marL="742950" lvl="2" indent="-331851" algn="l" rtl="0">
              <a:lnSpc>
                <a:spcPct val="100000"/>
              </a:lnSpc>
              <a:spcBef>
                <a:spcPts val="920"/>
              </a:spcBef>
              <a:spcAft>
                <a:spcPts val="0"/>
              </a:spcAft>
              <a:buClr>
                <a:srgbClr val="688726"/>
              </a:buClr>
              <a:buSzPct val="145000"/>
              <a:buChar char="•"/>
            </a:pPr>
            <a:r>
              <a:rPr lang="en" sz="1600" b="1" u="sng" dirty="0">
                <a:solidFill>
                  <a:schemeClr val="dk1"/>
                </a:solidFill>
                <a:latin typeface="Corbel"/>
                <a:ea typeface="Corbel"/>
                <a:cs typeface="Corbel"/>
                <a:sym typeface="Corbel"/>
              </a:rPr>
              <a:t>3 Lab Sciences </a:t>
            </a:r>
            <a:r>
              <a:rPr lang="en" sz="1600" dirty="0">
                <a:solidFill>
                  <a:schemeClr val="dk1"/>
                </a:solidFill>
                <a:latin typeface="Corbel"/>
                <a:ea typeface="Corbel"/>
                <a:cs typeface="Corbel"/>
                <a:sym typeface="Corbel"/>
              </a:rPr>
              <a:t>to include Biology, Chemistry, Anatomy, Earth Science, AP Sciences</a:t>
            </a:r>
            <a:endParaRPr dirty="0">
              <a:latin typeface="Corbel"/>
              <a:ea typeface="Corbel"/>
              <a:cs typeface="Corbel"/>
              <a:sym typeface="Corbel"/>
            </a:endParaRPr>
          </a:p>
        </p:txBody>
      </p:sp>
      <p:sp>
        <p:nvSpPr>
          <p:cNvPr id="91" name="Google Shape;91;p18"/>
          <p:cNvSpPr txBox="1">
            <a:spLocks noGrp="1"/>
          </p:cNvSpPr>
          <p:nvPr>
            <p:ph type="body" idx="2"/>
          </p:nvPr>
        </p:nvSpPr>
        <p:spPr>
          <a:xfrm>
            <a:off x="4832400" y="1152475"/>
            <a:ext cx="3999900" cy="3760800"/>
          </a:xfrm>
          <a:prstGeom prst="rect">
            <a:avLst/>
          </a:prstGeom>
        </p:spPr>
        <p:txBody>
          <a:bodyPr spcFirstLastPara="1" wrap="square" lIns="91425" tIns="91425" rIns="91425" bIns="91425" anchor="t" anchorCtr="0">
            <a:normAutofit/>
          </a:bodyPr>
          <a:lstStyle/>
          <a:p>
            <a:pPr marL="285750" lvl="0" indent="-273319" algn="l" rtl="0">
              <a:lnSpc>
                <a:spcPct val="100000"/>
              </a:lnSpc>
              <a:spcBef>
                <a:spcPts val="0"/>
              </a:spcBef>
              <a:spcAft>
                <a:spcPts val="0"/>
              </a:spcAft>
              <a:buClr>
                <a:srgbClr val="688726"/>
              </a:buClr>
              <a:buSzPct val="145000"/>
              <a:buChar char="•"/>
            </a:pPr>
            <a:r>
              <a:rPr lang="en" sz="1800">
                <a:solidFill>
                  <a:schemeClr val="dk1"/>
                </a:solidFill>
                <a:latin typeface="Corbel"/>
                <a:ea typeface="Corbel"/>
                <a:cs typeface="Corbel"/>
                <a:sym typeface="Corbel"/>
              </a:rPr>
              <a:t>World Language – </a:t>
            </a:r>
            <a:r>
              <a:rPr lang="en" sz="1800" b="1">
                <a:solidFill>
                  <a:schemeClr val="dk1"/>
                </a:solidFill>
                <a:latin typeface="Corbel"/>
                <a:ea typeface="Corbel"/>
                <a:cs typeface="Corbel"/>
                <a:sym typeface="Corbel"/>
              </a:rPr>
              <a:t>2-3 units</a:t>
            </a:r>
            <a:endParaRPr sz="1800" b="1">
              <a:solidFill>
                <a:schemeClr val="dk1"/>
              </a:solidFill>
              <a:latin typeface="Corbel"/>
              <a:ea typeface="Corbel"/>
              <a:cs typeface="Corbel"/>
              <a:sym typeface="Corbel"/>
            </a:endParaRPr>
          </a:p>
          <a:p>
            <a:pPr marL="285750" lvl="0" indent="-27331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Physical Education – 1 unit</a:t>
            </a:r>
            <a:endParaRPr sz="1800">
              <a:solidFill>
                <a:schemeClr val="dk1"/>
              </a:solidFill>
              <a:latin typeface="Corbel"/>
              <a:ea typeface="Corbel"/>
              <a:cs typeface="Corbel"/>
              <a:sym typeface="Corbel"/>
            </a:endParaRPr>
          </a:p>
          <a:p>
            <a:pPr marL="285750" lvl="0" indent="-27331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Computer Technology – 1 unit</a:t>
            </a:r>
            <a:endParaRPr sz="1800">
              <a:solidFill>
                <a:schemeClr val="dk1"/>
              </a:solidFill>
              <a:latin typeface="Corbel"/>
              <a:ea typeface="Corbel"/>
              <a:cs typeface="Corbel"/>
              <a:sym typeface="Corbel"/>
            </a:endParaRPr>
          </a:p>
          <a:p>
            <a:pPr marL="285750" lvl="0" indent="-225742" algn="l" rtl="0">
              <a:lnSpc>
                <a:spcPct val="100000"/>
              </a:lnSpc>
              <a:spcBef>
                <a:spcPts val="960"/>
              </a:spcBef>
              <a:spcAft>
                <a:spcPts val="0"/>
              </a:spcAft>
              <a:buClr>
                <a:schemeClr val="dk1"/>
              </a:buClr>
              <a:buSzPct val="100000"/>
              <a:buFont typeface="Corbel"/>
              <a:buChar char="•"/>
            </a:pPr>
            <a:r>
              <a:rPr lang="en" sz="1800">
                <a:solidFill>
                  <a:schemeClr val="dk1"/>
                </a:solidFill>
                <a:latin typeface="Corbel"/>
                <a:ea typeface="Corbel"/>
                <a:cs typeface="Corbel"/>
                <a:sym typeface="Corbel"/>
              </a:rPr>
              <a:t>Advanced Personal Finance - 1 unit or 1 unit of Entrepreneurship	</a:t>
            </a:r>
            <a:endParaRPr sz="1800">
              <a:solidFill>
                <a:schemeClr val="dk1"/>
              </a:solidFill>
              <a:latin typeface="Corbel"/>
              <a:ea typeface="Corbel"/>
              <a:cs typeface="Corbel"/>
              <a:sym typeface="Corbel"/>
            </a:endParaRPr>
          </a:p>
          <a:p>
            <a:pPr marL="285750" lvl="0" indent="-273319" algn="l" rtl="0">
              <a:lnSpc>
                <a:spcPct val="100000"/>
              </a:lnSpc>
              <a:spcBef>
                <a:spcPts val="960"/>
              </a:spcBef>
              <a:spcAft>
                <a:spcPts val="0"/>
              </a:spcAft>
              <a:buClr>
                <a:srgbClr val="688726"/>
              </a:buClr>
              <a:buSzPct val="145000"/>
              <a:buFont typeface="Corbel"/>
              <a:buChar char="•"/>
            </a:pPr>
            <a:r>
              <a:rPr lang="en" sz="1800">
                <a:solidFill>
                  <a:schemeClr val="dk1"/>
                </a:solidFill>
                <a:latin typeface="Corbel"/>
                <a:ea typeface="Corbel"/>
                <a:cs typeface="Corbel"/>
                <a:sym typeface="Corbel"/>
              </a:rPr>
              <a:t>Elective Credits – 6 units</a:t>
            </a:r>
            <a:endParaRPr sz="1800">
              <a:solidFill>
                <a:schemeClr val="dk1"/>
              </a:solidFill>
              <a:latin typeface="Corbel"/>
              <a:ea typeface="Corbel"/>
              <a:cs typeface="Corbel"/>
              <a:sym typeface="Corbel"/>
            </a:endParaRPr>
          </a:p>
          <a:p>
            <a:pPr marL="742950" lvl="1" indent="-274701" algn="l" rtl="0">
              <a:lnSpc>
                <a:spcPct val="100000"/>
              </a:lnSpc>
              <a:spcBef>
                <a:spcPts val="920"/>
              </a:spcBef>
              <a:spcAft>
                <a:spcPts val="0"/>
              </a:spcAft>
              <a:buClr>
                <a:srgbClr val="688726"/>
              </a:buClr>
              <a:buSzPct val="145000"/>
              <a:buChar char="•"/>
            </a:pPr>
            <a:r>
              <a:rPr lang="en" sz="1600" b="1">
                <a:solidFill>
                  <a:schemeClr val="dk1"/>
                </a:solidFill>
                <a:latin typeface="Corbel"/>
                <a:ea typeface="Corbel"/>
                <a:cs typeface="Corbel"/>
                <a:sym typeface="Corbel"/>
              </a:rPr>
              <a:t>Visual/Performing Arts</a:t>
            </a:r>
            <a:r>
              <a:rPr lang="en" sz="1600">
                <a:solidFill>
                  <a:schemeClr val="dk1"/>
                </a:solidFill>
                <a:latin typeface="Corbel"/>
                <a:ea typeface="Corbel"/>
                <a:cs typeface="Corbel"/>
                <a:sym typeface="Corbel"/>
              </a:rPr>
              <a:t> (recommended)</a:t>
            </a:r>
            <a:endParaRPr sz="1600">
              <a:solidFill>
                <a:schemeClr val="dk1"/>
              </a:solidFill>
              <a:latin typeface="Corbel"/>
              <a:ea typeface="Corbel"/>
              <a:cs typeface="Corbel"/>
              <a:sym typeface="Corbel"/>
            </a:endParaRPr>
          </a:p>
          <a:p>
            <a:pPr marL="742950" lvl="1" indent="-274701"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Career and Technology Education</a:t>
            </a:r>
            <a:endParaRPr sz="1600">
              <a:solidFill>
                <a:schemeClr val="dk1"/>
              </a:solidFill>
              <a:latin typeface="Corbel"/>
              <a:ea typeface="Corbel"/>
              <a:cs typeface="Corbel"/>
              <a:sym typeface="Corbel"/>
            </a:endParaRPr>
          </a:p>
          <a:p>
            <a:pPr marL="742950" lvl="1" indent="-274701" algn="l" rtl="0">
              <a:lnSpc>
                <a:spcPct val="100000"/>
              </a:lnSpc>
              <a:spcBef>
                <a:spcPts val="920"/>
              </a:spcBef>
              <a:spcAft>
                <a:spcPts val="0"/>
              </a:spcAft>
              <a:buClr>
                <a:srgbClr val="688726"/>
              </a:buClr>
              <a:buSzPct val="145000"/>
              <a:buFont typeface="Corbel"/>
              <a:buChar char="•"/>
            </a:pPr>
            <a:r>
              <a:rPr lang="en" sz="1600">
                <a:solidFill>
                  <a:schemeClr val="dk1"/>
                </a:solidFill>
                <a:latin typeface="Corbel"/>
                <a:ea typeface="Corbel"/>
                <a:cs typeface="Corbel"/>
                <a:sym typeface="Corbel"/>
              </a:rPr>
              <a:t>Physical Education/JROTC</a:t>
            </a:r>
            <a:endParaRPr sz="1600">
              <a:solidFill>
                <a:schemeClr val="dk1"/>
              </a:solidFill>
              <a:latin typeface="Corbel"/>
              <a:ea typeface="Corbel"/>
              <a:cs typeface="Corbel"/>
              <a:sym typeface="Corbel"/>
            </a:endParaRPr>
          </a:p>
          <a:p>
            <a:pPr marL="0" lvl="0" indent="0" algn="l" rtl="0">
              <a:spcBef>
                <a:spcPts val="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Tahoma"/>
              <a:buNone/>
            </a:pPr>
            <a:r>
              <a:rPr lang="en" sz="3100" dirty="0">
                <a:latin typeface="Corbel"/>
                <a:ea typeface="Corbel"/>
                <a:cs typeface="Corbel"/>
                <a:sym typeface="Corbel"/>
              </a:rPr>
              <a:t>Beaufort County School District Dual Enrollment Requirements</a:t>
            </a:r>
            <a:endParaRPr sz="3100" dirty="0">
              <a:latin typeface="Corbel"/>
              <a:ea typeface="Corbel"/>
              <a:cs typeface="Corbel"/>
              <a:sym typeface="Corbel"/>
            </a:endParaRPr>
          </a:p>
          <a:p>
            <a:pPr marL="0" lvl="0" indent="0" algn="l" rtl="0">
              <a:spcBef>
                <a:spcPts val="0"/>
              </a:spcBef>
              <a:spcAft>
                <a:spcPts val="0"/>
              </a:spcAft>
              <a:buSzPts val="990"/>
              <a:buNone/>
            </a:pPr>
            <a:endParaRPr sz="2520" dirty="0"/>
          </a:p>
        </p:txBody>
      </p:sp>
      <p:sp>
        <p:nvSpPr>
          <p:cNvPr id="97" name="Google Shape;97;p19"/>
          <p:cNvSpPr txBox="1">
            <a:spLocks noGrp="1"/>
          </p:cNvSpPr>
          <p:nvPr>
            <p:ph type="body" idx="1"/>
          </p:nvPr>
        </p:nvSpPr>
        <p:spPr>
          <a:xfrm>
            <a:off x="311700" y="1408925"/>
            <a:ext cx="4260300" cy="36420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2233"/>
              <a:buFont typeface="Arial"/>
              <a:buNone/>
            </a:pPr>
            <a:r>
              <a:rPr lang="en" sz="1794" b="1" u="sng" dirty="0">
                <a:solidFill>
                  <a:schemeClr val="dk1"/>
                </a:solidFill>
                <a:latin typeface="Corbel"/>
                <a:ea typeface="Corbel"/>
                <a:cs typeface="Corbel"/>
                <a:sym typeface="Corbel"/>
              </a:rPr>
              <a:t>Technical College of the Lowcountry</a:t>
            </a:r>
            <a:endParaRPr sz="1794" b="1" u="sng" dirty="0">
              <a:solidFill>
                <a:schemeClr val="dk1"/>
              </a:solidFill>
              <a:latin typeface="Corbel"/>
              <a:ea typeface="Corbel"/>
              <a:cs typeface="Corbel"/>
              <a:sym typeface="Corbel"/>
            </a:endParaRPr>
          </a:p>
          <a:p>
            <a:pPr marL="285750" lvl="0" indent="-255905" algn="l" rtl="0">
              <a:lnSpc>
                <a:spcPct val="80000"/>
              </a:lnSpc>
              <a:spcBef>
                <a:spcPts val="0"/>
              </a:spcBef>
              <a:spcAft>
                <a:spcPts val="0"/>
              </a:spcAft>
              <a:buClr>
                <a:srgbClr val="688726"/>
              </a:buClr>
              <a:buSzPts val="1995"/>
              <a:buFont typeface="Corbel"/>
              <a:buChar char="•"/>
            </a:pPr>
            <a:r>
              <a:rPr lang="en" sz="1500" dirty="0">
                <a:solidFill>
                  <a:schemeClr val="dk1"/>
                </a:solidFill>
                <a:latin typeface="Corbel"/>
                <a:ea typeface="Corbel"/>
                <a:cs typeface="Corbel"/>
                <a:sym typeface="Corbel"/>
              </a:rPr>
              <a:t>Must be enrolled in a BCSD High School</a:t>
            </a:r>
            <a:endParaRPr sz="1390" dirty="0">
              <a:solidFill>
                <a:schemeClr val="dk1"/>
              </a:solidFill>
              <a:latin typeface="Corbel"/>
              <a:ea typeface="Corbel"/>
              <a:cs typeface="Corbel"/>
              <a:sym typeface="Corbel"/>
            </a:endParaRPr>
          </a:p>
          <a:p>
            <a:pPr marL="285750" lvl="0" indent="-255905" algn="l" rtl="0">
              <a:lnSpc>
                <a:spcPct val="80000"/>
              </a:lnSpc>
              <a:spcBef>
                <a:spcPts val="940"/>
              </a:spcBef>
              <a:spcAft>
                <a:spcPts val="0"/>
              </a:spcAft>
              <a:buClr>
                <a:srgbClr val="688726"/>
              </a:buClr>
              <a:buSzPts val="1995"/>
              <a:buChar char="•"/>
            </a:pPr>
            <a:r>
              <a:rPr lang="en" sz="1500" dirty="0">
                <a:solidFill>
                  <a:schemeClr val="dk1"/>
                </a:solidFill>
                <a:latin typeface="Corbel"/>
                <a:ea typeface="Corbel"/>
                <a:cs typeface="Corbel"/>
                <a:sym typeface="Corbel"/>
              </a:rPr>
              <a:t>3.0 </a:t>
            </a:r>
            <a:r>
              <a:rPr lang="en" sz="1500" b="1" u="sng" dirty="0">
                <a:solidFill>
                  <a:schemeClr val="dk1"/>
                </a:solidFill>
                <a:latin typeface="Corbel"/>
                <a:ea typeface="Corbel"/>
                <a:cs typeface="Corbel"/>
                <a:sym typeface="Corbel"/>
              </a:rPr>
              <a:t>Unweighted</a:t>
            </a:r>
            <a:r>
              <a:rPr lang="en" sz="1500" dirty="0">
                <a:solidFill>
                  <a:schemeClr val="dk1"/>
                </a:solidFill>
                <a:latin typeface="Corbel"/>
                <a:ea typeface="Corbel"/>
                <a:cs typeface="Corbel"/>
                <a:sym typeface="Corbel"/>
              </a:rPr>
              <a:t> Grade Point Average</a:t>
            </a:r>
            <a:endParaRPr sz="1390" dirty="0">
              <a:solidFill>
                <a:schemeClr val="dk1"/>
              </a:solidFill>
              <a:latin typeface="Corbel"/>
              <a:ea typeface="Corbel"/>
              <a:cs typeface="Corbel"/>
              <a:sym typeface="Corbel"/>
            </a:endParaRPr>
          </a:p>
          <a:p>
            <a:pPr marL="0" lvl="0" indent="0" algn="l" rtl="0">
              <a:lnSpc>
                <a:spcPct val="80000"/>
              </a:lnSpc>
              <a:spcBef>
                <a:spcPts val="940"/>
              </a:spcBef>
              <a:spcAft>
                <a:spcPts val="0"/>
              </a:spcAft>
              <a:buSzPts val="605"/>
              <a:buNone/>
            </a:pPr>
            <a:endParaRPr sz="1800" dirty="0">
              <a:solidFill>
                <a:schemeClr val="dk1"/>
              </a:solidFill>
              <a:latin typeface="Corbel"/>
              <a:ea typeface="Corbel"/>
              <a:cs typeface="Corbel"/>
              <a:sym typeface="Corbel"/>
            </a:endParaRPr>
          </a:p>
          <a:p>
            <a:pPr marL="0" lvl="0" indent="0" algn="l" rtl="0">
              <a:lnSpc>
                <a:spcPct val="95000"/>
              </a:lnSpc>
              <a:spcBef>
                <a:spcPts val="0"/>
              </a:spcBef>
              <a:spcAft>
                <a:spcPts val="1200"/>
              </a:spcAft>
              <a:buSzPts val="605"/>
              <a:buNone/>
            </a:pPr>
            <a:r>
              <a:rPr lang="en" sz="1800" dirty="0">
                <a:solidFill>
                  <a:schemeClr val="dk1"/>
                </a:solidFill>
                <a:latin typeface="Corbel"/>
                <a:ea typeface="Corbel"/>
                <a:cs typeface="Corbel"/>
                <a:sym typeface="Corbel"/>
              </a:rPr>
              <a:t>English 1 must be completed with a B average or higher. Students currently taking English 1 must provide a grade report reflecting a grade of B or above. Algebra 2 must be completed with a B average or higher. Track Students who plan to enroll in the Career and Technical Education (CTE) track must hold a 2.5 GPA. </a:t>
            </a:r>
            <a:endParaRPr sz="1270" b="1" dirty="0"/>
          </a:p>
        </p:txBody>
      </p:sp>
      <p:sp>
        <p:nvSpPr>
          <p:cNvPr id="98" name="Google Shape;98;p19"/>
          <p:cNvSpPr txBox="1">
            <a:spLocks noGrp="1"/>
          </p:cNvSpPr>
          <p:nvPr>
            <p:ph type="body" idx="2"/>
          </p:nvPr>
        </p:nvSpPr>
        <p:spPr>
          <a:xfrm>
            <a:off x="4832400" y="1546475"/>
            <a:ext cx="4137900" cy="3428700"/>
          </a:xfrm>
          <a:prstGeom prst="rect">
            <a:avLst/>
          </a:prstGeom>
        </p:spPr>
        <p:txBody>
          <a:bodyPr spcFirstLastPara="1" wrap="square" lIns="91425" tIns="91425" rIns="91425" bIns="91425" anchor="t" anchorCtr="0">
            <a:normAutofit fontScale="92500" lnSpcReduction="20000"/>
          </a:bodyPr>
          <a:lstStyle/>
          <a:p>
            <a:pPr marL="0" lvl="0" indent="0" algn="l" rtl="0">
              <a:lnSpc>
                <a:spcPct val="100000"/>
              </a:lnSpc>
              <a:spcBef>
                <a:spcPts val="0"/>
              </a:spcBef>
              <a:spcAft>
                <a:spcPts val="0"/>
              </a:spcAft>
              <a:buNone/>
            </a:pPr>
            <a:r>
              <a:rPr lang="en" sz="2329" b="1" u="sng" dirty="0">
                <a:solidFill>
                  <a:schemeClr val="dk1"/>
                </a:solidFill>
                <a:latin typeface="Corbel"/>
                <a:ea typeface="Corbel"/>
                <a:cs typeface="Corbel"/>
                <a:sym typeface="Corbel"/>
              </a:rPr>
              <a:t>USC-Beaufort</a:t>
            </a:r>
            <a:endParaRPr sz="2329" b="1" u="sng" dirty="0">
              <a:solidFill>
                <a:schemeClr val="dk1"/>
              </a:solidFill>
              <a:latin typeface="Corbel"/>
              <a:ea typeface="Corbel"/>
              <a:cs typeface="Corbel"/>
              <a:sym typeface="Corbel"/>
            </a:endParaRPr>
          </a:p>
          <a:p>
            <a:pPr marL="285750" lvl="0" indent="-267239" algn="l" rtl="0">
              <a:lnSpc>
                <a:spcPct val="100000"/>
              </a:lnSpc>
              <a:spcBef>
                <a:spcPts val="0"/>
              </a:spcBef>
              <a:spcAft>
                <a:spcPts val="0"/>
              </a:spcAft>
              <a:buClr>
                <a:srgbClr val="688726"/>
              </a:buClr>
              <a:buSzPct val="142239"/>
              <a:buFont typeface="Corbel"/>
              <a:buChar char="•"/>
            </a:pPr>
            <a:r>
              <a:rPr lang="en" sz="1917" dirty="0">
                <a:solidFill>
                  <a:schemeClr val="dk1"/>
                </a:solidFill>
                <a:latin typeface="Corbel"/>
                <a:ea typeface="Corbel"/>
                <a:cs typeface="Corbel"/>
                <a:sym typeface="Corbel"/>
              </a:rPr>
              <a:t>Must be enrolled in a BCSD High School</a:t>
            </a:r>
            <a:endParaRPr sz="1917" dirty="0">
              <a:solidFill>
                <a:schemeClr val="dk1"/>
              </a:solidFill>
              <a:latin typeface="Corbel"/>
              <a:ea typeface="Corbel"/>
              <a:cs typeface="Corbel"/>
              <a:sym typeface="Corbel"/>
            </a:endParaRPr>
          </a:p>
          <a:p>
            <a:pPr marL="285750" lvl="0" indent="-267239" algn="l" rtl="0">
              <a:lnSpc>
                <a:spcPct val="100000"/>
              </a:lnSpc>
              <a:spcBef>
                <a:spcPts val="960"/>
              </a:spcBef>
              <a:spcAft>
                <a:spcPts val="0"/>
              </a:spcAft>
              <a:buClr>
                <a:srgbClr val="688726"/>
              </a:buClr>
              <a:buSzPct val="142239"/>
              <a:buChar char="•"/>
            </a:pPr>
            <a:r>
              <a:rPr lang="en" sz="1917" dirty="0">
                <a:solidFill>
                  <a:schemeClr val="dk1"/>
                </a:solidFill>
                <a:latin typeface="Corbel"/>
                <a:ea typeface="Corbel"/>
                <a:cs typeface="Corbel"/>
                <a:sym typeface="Corbel"/>
              </a:rPr>
              <a:t>3.0 </a:t>
            </a:r>
            <a:r>
              <a:rPr lang="en" sz="1917" b="1" u="sng" dirty="0">
                <a:solidFill>
                  <a:schemeClr val="dk1"/>
                </a:solidFill>
                <a:latin typeface="Corbel"/>
                <a:ea typeface="Corbel"/>
                <a:cs typeface="Corbel"/>
                <a:sym typeface="Corbel"/>
              </a:rPr>
              <a:t>Unweighted</a:t>
            </a:r>
            <a:r>
              <a:rPr lang="en" sz="1917" dirty="0">
                <a:solidFill>
                  <a:schemeClr val="dk1"/>
                </a:solidFill>
                <a:latin typeface="Corbel"/>
                <a:ea typeface="Corbel"/>
                <a:cs typeface="Corbel"/>
                <a:sym typeface="Corbel"/>
              </a:rPr>
              <a:t> Grade Point Average</a:t>
            </a:r>
            <a:endParaRPr sz="1917" dirty="0">
              <a:solidFill>
                <a:schemeClr val="dk1"/>
              </a:solidFill>
              <a:latin typeface="Corbel"/>
              <a:ea typeface="Corbel"/>
              <a:cs typeface="Corbel"/>
              <a:sym typeface="Corbel"/>
            </a:endParaRPr>
          </a:p>
          <a:p>
            <a:pPr marL="0" lvl="0" indent="0" algn="l" rtl="0">
              <a:lnSpc>
                <a:spcPct val="100000"/>
              </a:lnSpc>
              <a:spcBef>
                <a:spcPts val="960"/>
              </a:spcBef>
              <a:spcAft>
                <a:spcPts val="0"/>
              </a:spcAft>
              <a:buNone/>
            </a:pPr>
            <a:r>
              <a:rPr lang="en" sz="1917" dirty="0">
                <a:solidFill>
                  <a:schemeClr val="dk1"/>
                </a:solidFill>
                <a:latin typeface="Corbel"/>
                <a:ea typeface="Corbel"/>
                <a:cs typeface="Corbel"/>
                <a:sym typeface="Corbel"/>
              </a:rPr>
              <a:t>ACT Requirement</a:t>
            </a:r>
            <a:endParaRPr sz="1917" dirty="0">
              <a:solidFill>
                <a:schemeClr val="dk1"/>
              </a:solidFill>
              <a:latin typeface="Corbel"/>
              <a:ea typeface="Corbel"/>
              <a:cs typeface="Corbel"/>
              <a:sym typeface="Corbel"/>
            </a:endParaRPr>
          </a:p>
          <a:p>
            <a:pPr marL="742950" lvl="1" indent="-270002" algn="l" rtl="0">
              <a:lnSpc>
                <a:spcPct val="100000"/>
              </a:lnSpc>
              <a:spcBef>
                <a:spcPts val="960"/>
              </a:spcBef>
              <a:spcAft>
                <a:spcPts val="0"/>
              </a:spcAft>
              <a:buClr>
                <a:srgbClr val="688726"/>
              </a:buClr>
              <a:buSzPct val="127116"/>
              <a:buFont typeface="Corbel"/>
              <a:buChar char="•"/>
            </a:pPr>
            <a:r>
              <a:rPr lang="en" sz="1917" dirty="0">
                <a:solidFill>
                  <a:schemeClr val="dk1"/>
                </a:solidFill>
                <a:latin typeface="Corbel"/>
                <a:ea typeface="Corbel"/>
                <a:cs typeface="Corbel"/>
                <a:sym typeface="Corbel"/>
              </a:rPr>
              <a:t>17 Composite</a:t>
            </a:r>
            <a:endParaRPr sz="1717" dirty="0">
              <a:solidFill>
                <a:schemeClr val="dk1"/>
              </a:solidFill>
              <a:latin typeface="Corbel"/>
              <a:ea typeface="Corbel"/>
              <a:cs typeface="Corbel"/>
              <a:sym typeface="Corbel"/>
            </a:endParaRPr>
          </a:p>
          <a:p>
            <a:pPr marL="0" lvl="0" indent="0" algn="l" rtl="0">
              <a:lnSpc>
                <a:spcPct val="100000"/>
              </a:lnSpc>
              <a:spcBef>
                <a:spcPts val="960"/>
              </a:spcBef>
              <a:spcAft>
                <a:spcPts val="0"/>
              </a:spcAft>
              <a:buNone/>
            </a:pPr>
            <a:r>
              <a:rPr lang="en" sz="1917" dirty="0">
                <a:solidFill>
                  <a:schemeClr val="dk1"/>
                </a:solidFill>
                <a:latin typeface="Corbel"/>
                <a:ea typeface="Corbel"/>
                <a:cs typeface="Corbel"/>
                <a:sym typeface="Corbel"/>
              </a:rPr>
              <a:t>SAT Requirement</a:t>
            </a:r>
            <a:endParaRPr sz="1717" dirty="0">
              <a:solidFill>
                <a:schemeClr val="dk1"/>
              </a:solidFill>
              <a:latin typeface="Corbel"/>
              <a:ea typeface="Corbel"/>
              <a:cs typeface="Corbel"/>
              <a:sym typeface="Corbel"/>
            </a:endParaRPr>
          </a:p>
          <a:p>
            <a:pPr marL="742950" lvl="2" indent="-324389" algn="l" rtl="0">
              <a:lnSpc>
                <a:spcPct val="100000"/>
              </a:lnSpc>
              <a:spcBef>
                <a:spcPts val="960"/>
              </a:spcBef>
              <a:spcAft>
                <a:spcPts val="0"/>
              </a:spcAft>
              <a:buClr>
                <a:srgbClr val="688726"/>
              </a:buClr>
              <a:buSzPct val="142239"/>
              <a:buFont typeface="Corbel"/>
              <a:buChar char="•"/>
            </a:pPr>
            <a:r>
              <a:rPr lang="en" sz="1917" dirty="0">
                <a:solidFill>
                  <a:schemeClr val="dk1"/>
                </a:solidFill>
                <a:latin typeface="Corbel"/>
                <a:ea typeface="Corbel"/>
                <a:cs typeface="Corbel"/>
                <a:sym typeface="Corbel"/>
              </a:rPr>
              <a:t>880 Combined Math/Reading Score</a:t>
            </a:r>
            <a:endParaRPr sz="1517" dirty="0">
              <a:solidFill>
                <a:schemeClr val="dk1"/>
              </a:solidFill>
              <a:latin typeface="Corbel"/>
              <a:ea typeface="Corbel"/>
              <a:cs typeface="Corbel"/>
              <a:sym typeface="Corbel"/>
            </a:endParaRPr>
          </a:p>
          <a:p>
            <a:pPr marL="0" lvl="0" indent="0" algn="l" rtl="0">
              <a:lnSpc>
                <a:spcPct val="100000"/>
              </a:lnSpc>
              <a:spcBef>
                <a:spcPts val="0"/>
              </a:spcBef>
              <a:spcAft>
                <a:spcPts val="0"/>
              </a:spcAft>
              <a:buClr>
                <a:schemeClr val="dk1"/>
              </a:buClr>
              <a:buSzPct val="218418"/>
              <a:buFont typeface="Arial"/>
              <a:buNone/>
            </a:pPr>
            <a:r>
              <a:rPr lang="en" sz="1858" b="1" dirty="0">
                <a:solidFill>
                  <a:srgbClr val="688726"/>
                </a:solidFill>
                <a:highlight>
                  <a:schemeClr val="lt1"/>
                </a:highlight>
                <a:latin typeface="Tahoma"/>
                <a:ea typeface="Tahoma"/>
                <a:cs typeface="Tahoma"/>
                <a:sym typeface="Tahoma"/>
              </a:rPr>
              <a:t>**Students must provide own transportation</a:t>
            </a:r>
            <a:endParaRPr sz="1858" b="1" dirty="0">
              <a:solidFill>
                <a:schemeClr val="dk1"/>
              </a:solidFill>
              <a:highlight>
                <a:schemeClr val="lt1"/>
              </a:highlight>
              <a:latin typeface="Tahoma"/>
              <a:ea typeface="Tahoma"/>
              <a:cs typeface="Tahoma"/>
              <a:sym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712CE-CC2A-16CB-0093-7A3049F66CCA}"/>
              </a:ext>
            </a:extLst>
          </p:cNvPr>
          <p:cNvSpPr>
            <a:spLocks noGrp="1"/>
          </p:cNvSpPr>
          <p:nvPr>
            <p:ph type="title"/>
          </p:nvPr>
        </p:nvSpPr>
        <p:spPr>
          <a:xfrm>
            <a:off x="311700" y="445025"/>
            <a:ext cx="8520600" cy="836768"/>
          </a:xfrm>
        </p:spPr>
        <p:txBody>
          <a:bodyPr>
            <a:normAutofit fontScale="90000"/>
          </a:bodyPr>
          <a:lstStyle/>
          <a:p>
            <a:pPr algn="ctr" rtl="0"/>
            <a:r>
              <a:rPr lang="en-US" dirty="0">
                <a:latin typeface="Corbel" panose="020B0503020204020204" pitchFamily="34" charset="0"/>
              </a:rPr>
              <a:t>AP Capstone: </a:t>
            </a:r>
            <a:r>
              <a:rPr lang="en-US" sz="1800" b="0" i="0" u="none" strike="noStrike" dirty="0">
                <a:solidFill>
                  <a:srgbClr val="595959"/>
                </a:solidFill>
                <a:effectLst/>
                <a:latin typeface="Corbel" panose="020B0503020204020204" pitchFamily="34" charset="0"/>
              </a:rPr>
              <a:t>An innovative program for high school students designed to build the analytic and creative thinking skills necessary for college success.</a:t>
            </a:r>
            <a:br>
              <a:rPr lang="en-US" b="0" dirty="0">
                <a:effectLst/>
              </a:rPr>
            </a:br>
            <a:br>
              <a:rPr lang="en-US" dirty="0"/>
            </a:br>
            <a:endParaRPr lang="en-US" dirty="0"/>
          </a:p>
        </p:txBody>
      </p:sp>
      <p:sp>
        <p:nvSpPr>
          <p:cNvPr id="3" name="Text Placeholder 2">
            <a:extLst>
              <a:ext uri="{FF2B5EF4-FFF2-40B4-BE49-F238E27FC236}">
                <a16:creationId xmlns:a16="http://schemas.microsoft.com/office/drawing/2014/main" id="{248DC237-A1B9-C74E-BEAD-1479E03F1E87}"/>
              </a:ext>
            </a:extLst>
          </p:cNvPr>
          <p:cNvSpPr>
            <a:spLocks noGrp="1"/>
          </p:cNvSpPr>
          <p:nvPr>
            <p:ph type="body" idx="1"/>
          </p:nvPr>
        </p:nvSpPr>
        <p:spPr>
          <a:xfrm>
            <a:off x="311700" y="1404257"/>
            <a:ext cx="3999900" cy="3164618"/>
          </a:xfrm>
        </p:spPr>
        <p:txBody>
          <a:bodyPr>
            <a:noAutofit/>
          </a:bodyPr>
          <a:lstStyle/>
          <a:p>
            <a:pPr rtl="0">
              <a:spcAft>
                <a:spcPts val="1200"/>
              </a:spcAft>
            </a:pPr>
            <a:r>
              <a:rPr lang="en-US" sz="1600" b="1" i="1" u="sng" dirty="0">
                <a:solidFill>
                  <a:srgbClr val="595959"/>
                </a:solidFill>
                <a:effectLst/>
                <a:latin typeface="Corbel" panose="020B0503020204020204" pitchFamily="34" charset="0"/>
              </a:rPr>
              <a:t>AP Seminar</a:t>
            </a:r>
            <a:r>
              <a:rPr lang="en-US" sz="1600" b="0" i="0" u="none" strike="noStrike" dirty="0">
                <a:solidFill>
                  <a:srgbClr val="595959"/>
                </a:solidFill>
                <a:effectLst/>
                <a:latin typeface="Corbel" panose="020B0503020204020204" pitchFamily="34" charset="0"/>
              </a:rPr>
              <a:t> - students investigate real-world issues from multiple perspectives, gathering and analyzing information from various sources in order to develop valid evidence-based arguments.</a:t>
            </a:r>
            <a:endParaRPr lang="en-US" sz="1600" b="0" dirty="0">
              <a:effectLst/>
              <a:latin typeface="Corbel" panose="020B0503020204020204" pitchFamily="34" charset="0"/>
            </a:endParaRPr>
          </a:p>
          <a:p>
            <a:pPr rtl="0">
              <a:spcAft>
                <a:spcPts val="1200"/>
              </a:spcAft>
            </a:pPr>
            <a:r>
              <a:rPr lang="en-US" sz="1600" b="1" i="1" u="sng" dirty="0">
                <a:solidFill>
                  <a:srgbClr val="595959"/>
                </a:solidFill>
                <a:effectLst/>
                <a:latin typeface="Corbel" panose="020B0503020204020204" pitchFamily="34" charset="0"/>
              </a:rPr>
              <a:t>AP Research</a:t>
            </a:r>
            <a:r>
              <a:rPr lang="en-US" sz="1600" b="0" i="0" u="none" strike="noStrike" dirty="0">
                <a:solidFill>
                  <a:srgbClr val="595959"/>
                </a:solidFill>
                <a:effectLst/>
                <a:latin typeface="Corbel" panose="020B0503020204020204" pitchFamily="34" charset="0"/>
              </a:rPr>
              <a:t> - students cultivate the skills and discipline necessary to conduct independent research and to produce and defend a scholarly academic thesis.</a:t>
            </a:r>
            <a:br>
              <a:rPr lang="en-US" sz="1600" dirty="0"/>
            </a:br>
            <a:br>
              <a:rPr lang="en-US" sz="1600" dirty="0">
                <a:latin typeface="Corbel" panose="020B0503020204020204" pitchFamily="34" charset="0"/>
              </a:rPr>
            </a:br>
            <a:endParaRPr lang="en-US" sz="1600" dirty="0">
              <a:latin typeface="Corbel" panose="020B0503020204020204" pitchFamily="34" charset="0"/>
            </a:endParaRPr>
          </a:p>
        </p:txBody>
      </p:sp>
      <p:sp>
        <p:nvSpPr>
          <p:cNvPr id="4" name="Text Placeholder 3">
            <a:extLst>
              <a:ext uri="{FF2B5EF4-FFF2-40B4-BE49-F238E27FC236}">
                <a16:creationId xmlns:a16="http://schemas.microsoft.com/office/drawing/2014/main" id="{90E50684-B412-E781-B0B6-43F7C7528FFB}"/>
              </a:ext>
            </a:extLst>
          </p:cNvPr>
          <p:cNvSpPr>
            <a:spLocks noGrp="1"/>
          </p:cNvSpPr>
          <p:nvPr>
            <p:ph type="body" idx="2"/>
          </p:nvPr>
        </p:nvSpPr>
        <p:spPr>
          <a:xfrm>
            <a:off x="4832400" y="1404257"/>
            <a:ext cx="3999900" cy="3294218"/>
          </a:xfrm>
        </p:spPr>
        <p:txBody>
          <a:bodyPr>
            <a:noAutofit/>
          </a:bodyPr>
          <a:lstStyle/>
          <a:p>
            <a:pPr rtl="0">
              <a:spcAft>
                <a:spcPts val="1200"/>
              </a:spcAft>
            </a:pPr>
            <a:r>
              <a:rPr lang="en-US" b="1" i="0" u="none" strike="noStrike" dirty="0">
                <a:solidFill>
                  <a:srgbClr val="595959"/>
                </a:solidFill>
                <a:effectLst/>
                <a:latin typeface="Corbel" panose="020B0503020204020204" pitchFamily="34" charset="0"/>
              </a:rPr>
              <a:t>Critical thinking:</a:t>
            </a:r>
            <a:r>
              <a:rPr lang="en-US" b="0" i="0" u="none" strike="noStrike" dirty="0">
                <a:solidFill>
                  <a:srgbClr val="595959"/>
                </a:solidFill>
                <a:effectLst/>
                <a:latin typeface="Corbel" panose="020B0503020204020204" pitchFamily="34" charset="0"/>
              </a:rPr>
              <a:t>  view issues from multiple perspectives and create arguments based on evidence.</a:t>
            </a:r>
            <a:endParaRPr lang="en-US" b="0" dirty="0">
              <a:effectLst/>
              <a:latin typeface="Corbel" panose="020B0503020204020204" pitchFamily="34" charset="0"/>
            </a:endParaRPr>
          </a:p>
          <a:p>
            <a:pPr rtl="0">
              <a:spcAft>
                <a:spcPts val="1200"/>
              </a:spcAft>
            </a:pPr>
            <a:r>
              <a:rPr lang="en-US" b="1" i="0" u="none" strike="noStrike" dirty="0">
                <a:solidFill>
                  <a:srgbClr val="595959"/>
                </a:solidFill>
                <a:effectLst/>
                <a:latin typeface="Corbel" panose="020B0503020204020204" pitchFamily="34" charset="0"/>
              </a:rPr>
              <a:t>Collaboration:</a:t>
            </a:r>
            <a:r>
              <a:rPr lang="en-US" b="0" i="0" u="none" strike="noStrike" dirty="0">
                <a:solidFill>
                  <a:srgbClr val="595959"/>
                </a:solidFill>
                <a:effectLst/>
                <a:latin typeface="Corbel" panose="020B0503020204020204" pitchFamily="34" charset="0"/>
              </a:rPr>
              <a:t>  work alone, in a group, and with expert advisers to communicate your ideas.</a:t>
            </a:r>
            <a:endParaRPr lang="en-US" b="0" dirty="0">
              <a:effectLst/>
              <a:latin typeface="Corbel" panose="020B0503020204020204" pitchFamily="34" charset="0"/>
            </a:endParaRPr>
          </a:p>
          <a:p>
            <a:pPr rtl="0">
              <a:spcAft>
                <a:spcPts val="1200"/>
              </a:spcAft>
            </a:pPr>
            <a:r>
              <a:rPr lang="en-US" b="1" i="0" u="none" strike="noStrike" dirty="0">
                <a:solidFill>
                  <a:srgbClr val="595959"/>
                </a:solidFill>
                <a:effectLst/>
                <a:latin typeface="Corbel" panose="020B0503020204020204" pitchFamily="34" charset="0"/>
              </a:rPr>
              <a:t>Conducting research:</a:t>
            </a:r>
            <a:r>
              <a:rPr lang="en-US" b="0" i="0" u="none" strike="noStrike" dirty="0">
                <a:solidFill>
                  <a:srgbClr val="595959"/>
                </a:solidFill>
                <a:effectLst/>
                <a:latin typeface="Corbel" panose="020B0503020204020204" pitchFamily="34" charset="0"/>
              </a:rPr>
              <a:t>  explore various research methods and complete research projects on topics of your own choosing.</a:t>
            </a:r>
            <a:endParaRPr lang="en-US" b="0" dirty="0">
              <a:effectLst/>
              <a:latin typeface="Corbel" panose="020B0503020204020204" pitchFamily="34" charset="0"/>
            </a:endParaRPr>
          </a:p>
          <a:p>
            <a:pPr rtl="0">
              <a:spcAft>
                <a:spcPts val="1200"/>
              </a:spcAft>
            </a:pPr>
            <a:r>
              <a:rPr lang="en-US" b="1" i="0" u="none" strike="noStrike" dirty="0">
                <a:solidFill>
                  <a:srgbClr val="595959"/>
                </a:solidFill>
                <a:effectLst/>
                <a:latin typeface="Corbel" panose="020B0503020204020204" pitchFamily="34" charset="0"/>
              </a:rPr>
              <a:t>Public speaking:</a:t>
            </a:r>
            <a:r>
              <a:rPr lang="en-US" b="0" i="0" u="none" strike="noStrike" dirty="0">
                <a:solidFill>
                  <a:srgbClr val="595959"/>
                </a:solidFill>
                <a:effectLst/>
                <a:latin typeface="Corbel" panose="020B0503020204020204" pitchFamily="34" charset="0"/>
              </a:rPr>
              <a:t>  Present and defend your work as a group and individually</a:t>
            </a:r>
            <a:r>
              <a:rPr lang="en-US" b="0" i="0" u="none" strike="noStrike" dirty="0">
                <a:solidFill>
                  <a:srgbClr val="595959"/>
                </a:solidFill>
                <a:effectLst/>
                <a:latin typeface="Arial" panose="020B0604020202020204" pitchFamily="34" charset="0"/>
              </a:rPr>
              <a:t>.</a:t>
            </a:r>
            <a:br>
              <a:rPr lang="en-US" dirty="0"/>
            </a:br>
            <a:endParaRPr lang="en-US" dirty="0"/>
          </a:p>
        </p:txBody>
      </p:sp>
    </p:spTree>
    <p:extLst>
      <p:ext uri="{BB962C8B-B14F-4D97-AF65-F5344CB8AC3E}">
        <p14:creationId xmlns:p14="http://schemas.microsoft.com/office/powerpoint/2010/main" val="1361440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39B08-A59D-FC32-84D6-467F3066F620}"/>
              </a:ext>
            </a:extLst>
          </p:cNvPr>
          <p:cNvSpPr>
            <a:spLocks noGrp="1"/>
          </p:cNvSpPr>
          <p:nvPr>
            <p:ph type="title"/>
          </p:nvPr>
        </p:nvSpPr>
        <p:spPr>
          <a:xfrm>
            <a:off x="311700" y="445025"/>
            <a:ext cx="8520600" cy="572700"/>
          </a:xfrm>
        </p:spPr>
        <p:txBody>
          <a:bodyPr wrap="square" anchor="ctr">
            <a:normAutofit/>
          </a:bodyPr>
          <a:lstStyle/>
          <a:p>
            <a:pPr>
              <a:lnSpc>
                <a:spcPct val="90000"/>
              </a:lnSpc>
            </a:pPr>
            <a:r>
              <a:rPr lang="en-US" sz="2800"/>
              <a:t>AP Capstone Recognition</a:t>
            </a:r>
          </a:p>
        </p:txBody>
      </p:sp>
      <p:sp>
        <p:nvSpPr>
          <p:cNvPr id="3" name="Text Placeholder 2">
            <a:extLst>
              <a:ext uri="{FF2B5EF4-FFF2-40B4-BE49-F238E27FC236}">
                <a16:creationId xmlns:a16="http://schemas.microsoft.com/office/drawing/2014/main" id="{14D2AA1F-9246-1037-7894-79FA4C0E2257}"/>
              </a:ext>
            </a:extLst>
          </p:cNvPr>
          <p:cNvSpPr>
            <a:spLocks noGrp="1"/>
          </p:cNvSpPr>
          <p:nvPr>
            <p:ph type="body" idx="4294967295"/>
          </p:nvPr>
        </p:nvSpPr>
        <p:spPr>
          <a:xfrm>
            <a:off x="311699" y="1208225"/>
            <a:ext cx="5362479" cy="3264408"/>
          </a:xfrm>
        </p:spPr>
        <p:txBody>
          <a:bodyPr anchor="t">
            <a:normAutofit/>
          </a:bodyPr>
          <a:lstStyle/>
          <a:p>
            <a:pPr algn="ctr">
              <a:lnSpc>
                <a:spcPct val="105000"/>
              </a:lnSpc>
              <a:spcAft>
                <a:spcPts val="600"/>
              </a:spcAft>
              <a:buClr>
                <a:srgbClr val="000000"/>
              </a:buClr>
            </a:pPr>
            <a:r>
              <a:rPr lang="en-US" b="1" i="0" u="none" strike="noStrike" cap="none" dirty="0">
                <a:solidFill>
                  <a:schemeClr val="dk1"/>
                </a:solidFill>
                <a:effectLst/>
              </a:rPr>
              <a:t>AP Seminar &amp; Research Certificate </a:t>
            </a:r>
            <a:r>
              <a:rPr lang="en-US" b="0" i="0" u="none" strike="noStrike" cap="none" dirty="0">
                <a:solidFill>
                  <a:schemeClr val="dk1"/>
                </a:solidFill>
                <a:effectLst/>
              </a:rPr>
              <a:t>- for students who earn scores of 3 or higher in both AP Seminar and AP Research.</a:t>
            </a:r>
          </a:p>
          <a:p>
            <a:pPr algn="ctr">
              <a:lnSpc>
                <a:spcPct val="105000"/>
              </a:lnSpc>
              <a:spcAft>
                <a:spcPts val="600"/>
              </a:spcAft>
              <a:buClr>
                <a:srgbClr val="000000"/>
              </a:buClr>
            </a:pPr>
            <a:r>
              <a:rPr lang="en-US" b="1" i="0" u="none" strike="noStrike" cap="none" dirty="0">
                <a:solidFill>
                  <a:schemeClr val="dk1"/>
                </a:solidFill>
                <a:effectLst/>
              </a:rPr>
              <a:t>AP Capstone Diploma </a:t>
            </a:r>
            <a:r>
              <a:rPr lang="en-US" b="0" i="0" u="none" strike="noStrike" cap="none" dirty="0">
                <a:solidFill>
                  <a:schemeClr val="dk1"/>
                </a:solidFill>
                <a:effectLst/>
              </a:rPr>
              <a:t>- students who earn scores of 3 or higher in both AP Seminar and AP Research and </a:t>
            </a:r>
            <a:r>
              <a:rPr lang="en-US" b="1" i="0" u="none" strike="noStrike" cap="none" dirty="0">
                <a:solidFill>
                  <a:schemeClr val="dk1"/>
                </a:solidFill>
                <a:effectLst/>
              </a:rPr>
              <a:t>four</a:t>
            </a:r>
            <a:r>
              <a:rPr lang="en-US" b="0" i="0" u="none" strike="noStrike" cap="none" dirty="0">
                <a:solidFill>
                  <a:schemeClr val="dk1"/>
                </a:solidFill>
                <a:effectLst/>
              </a:rPr>
              <a:t> additional AP Exams of their choosing.</a:t>
            </a:r>
          </a:p>
        </p:txBody>
      </p:sp>
      <p:pic>
        <p:nvPicPr>
          <p:cNvPr id="2050" name="Picture 2">
            <a:extLst>
              <a:ext uri="{FF2B5EF4-FFF2-40B4-BE49-F238E27FC236}">
                <a16:creationId xmlns:a16="http://schemas.microsoft.com/office/drawing/2014/main" id="{C5B7F3D7-5DD4-496D-B946-DFDAAA3B2A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5169" b="-2"/>
          <a:stretch/>
        </p:blipFill>
        <p:spPr bwMode="auto">
          <a:xfrm>
            <a:off x="6188527" y="2840429"/>
            <a:ext cx="2464157" cy="1976513"/>
          </a:xfrm>
          <a:prstGeom prst="rect">
            <a:avLst/>
          </a:prstGeom>
          <a:solidFill>
            <a:srgbClr val="FFFFFF"/>
          </a:solid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136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Tahoma"/>
              <a:buNone/>
            </a:pPr>
            <a:r>
              <a:rPr lang="en" sz="3300" dirty="0">
                <a:latin typeface="Corbel"/>
                <a:ea typeface="Corbel"/>
                <a:cs typeface="Corbel"/>
                <a:sym typeface="Corbel"/>
              </a:rPr>
              <a:t>College and Career Readiness Measurements</a:t>
            </a:r>
            <a:endParaRPr sz="3300" dirty="0">
              <a:latin typeface="Corbel"/>
              <a:ea typeface="Corbel"/>
              <a:cs typeface="Corbel"/>
              <a:sym typeface="Corbel"/>
            </a:endParaRPr>
          </a:p>
          <a:p>
            <a:pPr marL="0" lvl="0" indent="0" algn="l" rtl="0">
              <a:spcBef>
                <a:spcPts val="0"/>
              </a:spcBef>
              <a:spcAft>
                <a:spcPts val="0"/>
              </a:spcAft>
              <a:buSzPts val="990"/>
              <a:buNone/>
            </a:pPr>
            <a:endParaRPr sz="2520" dirty="0"/>
          </a:p>
        </p:txBody>
      </p:sp>
      <p:sp>
        <p:nvSpPr>
          <p:cNvPr id="105" name="Google Shape;105;p20"/>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fontScale="92500" lnSpcReduction="20000"/>
          </a:bodyPr>
          <a:lstStyle/>
          <a:p>
            <a:pPr marL="0" lvl="0" indent="0" algn="l" rtl="0">
              <a:lnSpc>
                <a:spcPct val="100000"/>
              </a:lnSpc>
              <a:spcBef>
                <a:spcPts val="0"/>
              </a:spcBef>
              <a:spcAft>
                <a:spcPts val="0"/>
              </a:spcAft>
              <a:buClr>
                <a:schemeClr val="dk1"/>
              </a:buClr>
              <a:buFont typeface="Arial"/>
              <a:buNone/>
            </a:pPr>
            <a:r>
              <a:rPr lang="en" sz="2600" b="1" dirty="0">
                <a:solidFill>
                  <a:schemeClr val="dk1"/>
                </a:solidFill>
                <a:latin typeface="Corbel"/>
                <a:ea typeface="Corbel"/>
                <a:cs typeface="Corbel"/>
                <a:sym typeface="Corbel"/>
              </a:rPr>
              <a:t>College Readiness Measures </a:t>
            </a:r>
            <a:endParaRPr dirty="0">
              <a:solidFill>
                <a:schemeClr val="dk1"/>
              </a:solidFill>
              <a:latin typeface="Corbel"/>
              <a:ea typeface="Corbel"/>
              <a:cs typeface="Corbel"/>
              <a:sym typeface="Corbel"/>
            </a:endParaRPr>
          </a:p>
          <a:p>
            <a:pPr marL="285750" lvl="0" indent="-268605" algn="l" rtl="0">
              <a:lnSpc>
                <a:spcPct val="100000"/>
              </a:lnSpc>
              <a:spcBef>
                <a:spcPts val="0"/>
              </a:spcBef>
              <a:spcAft>
                <a:spcPts val="0"/>
              </a:spcAft>
              <a:buClr>
                <a:schemeClr val="dk1"/>
              </a:buClr>
              <a:buSzPct val="100000"/>
              <a:buFont typeface="Corbel"/>
              <a:buChar char="•"/>
            </a:pPr>
            <a:r>
              <a:rPr lang="en" sz="1800" dirty="0">
                <a:solidFill>
                  <a:schemeClr val="dk1"/>
                </a:solidFill>
                <a:latin typeface="Corbel"/>
                <a:ea typeface="Corbel"/>
                <a:cs typeface="Corbel"/>
                <a:sym typeface="Corbel"/>
              </a:rPr>
              <a:t>Scores a composite score of 20 or higher on the ACT composite; </a:t>
            </a:r>
            <a:endParaRPr dirty="0">
              <a:solidFill>
                <a:schemeClr val="dk1"/>
              </a:solidFill>
              <a:latin typeface="Corbel"/>
              <a:ea typeface="Corbel"/>
              <a:cs typeface="Corbel"/>
              <a:sym typeface="Corbel"/>
            </a:endParaRPr>
          </a:p>
          <a:p>
            <a:pPr marL="285750" lvl="0" indent="-268605" algn="l" rtl="0">
              <a:lnSpc>
                <a:spcPct val="100000"/>
              </a:lnSpc>
              <a:spcBef>
                <a:spcPts val="0"/>
              </a:spcBef>
              <a:spcAft>
                <a:spcPts val="0"/>
              </a:spcAft>
              <a:buClr>
                <a:schemeClr val="dk1"/>
              </a:buClr>
              <a:buSzPct val="100000"/>
              <a:buFont typeface="Corbel"/>
              <a:buChar char="•"/>
            </a:pPr>
            <a:r>
              <a:rPr lang="en" sz="1800" dirty="0">
                <a:solidFill>
                  <a:schemeClr val="dk1"/>
                </a:solidFill>
                <a:latin typeface="Corbel"/>
                <a:ea typeface="Corbel"/>
                <a:cs typeface="Corbel"/>
                <a:sym typeface="Corbel"/>
              </a:rPr>
              <a:t>Scores a composite score of 1020 or higher on the SAT composite; </a:t>
            </a:r>
            <a:endParaRPr dirty="0">
              <a:solidFill>
                <a:schemeClr val="dk1"/>
              </a:solidFill>
              <a:latin typeface="Corbel"/>
              <a:ea typeface="Corbel"/>
              <a:cs typeface="Corbel"/>
              <a:sym typeface="Corbel"/>
            </a:endParaRPr>
          </a:p>
          <a:p>
            <a:pPr marL="285750" lvl="0" indent="-268605" algn="l" rtl="0">
              <a:lnSpc>
                <a:spcPct val="100000"/>
              </a:lnSpc>
              <a:spcBef>
                <a:spcPts val="0"/>
              </a:spcBef>
              <a:spcAft>
                <a:spcPts val="0"/>
              </a:spcAft>
              <a:buClr>
                <a:schemeClr val="dk1"/>
              </a:buClr>
              <a:buSzPct val="100000"/>
              <a:buFont typeface="Corbel"/>
              <a:buChar char="•"/>
            </a:pPr>
            <a:r>
              <a:rPr lang="en" sz="1800" dirty="0">
                <a:solidFill>
                  <a:schemeClr val="dk1"/>
                </a:solidFill>
                <a:latin typeface="Corbel"/>
                <a:ea typeface="Corbel"/>
                <a:cs typeface="Corbel"/>
                <a:sym typeface="Corbel"/>
              </a:rPr>
              <a:t>Scores a 3 or higher on an Advanced Placement (AP) exam in English, mathematics, science or social studies or an AP capstone.</a:t>
            </a:r>
            <a:endParaRPr dirty="0">
              <a:solidFill>
                <a:schemeClr val="dk1"/>
              </a:solidFill>
              <a:latin typeface="Corbel"/>
              <a:ea typeface="Corbel"/>
              <a:cs typeface="Corbel"/>
              <a:sym typeface="Corbel"/>
            </a:endParaRPr>
          </a:p>
          <a:p>
            <a:pPr marL="285750" lvl="0" indent="-268605" algn="l" rtl="0">
              <a:lnSpc>
                <a:spcPct val="100000"/>
              </a:lnSpc>
              <a:spcBef>
                <a:spcPts val="0"/>
              </a:spcBef>
              <a:spcAft>
                <a:spcPts val="0"/>
              </a:spcAft>
              <a:buClr>
                <a:schemeClr val="dk1"/>
              </a:buClr>
              <a:buSzPct val="100000"/>
              <a:buFont typeface="Corbel"/>
              <a:buChar char="•"/>
            </a:pPr>
            <a:r>
              <a:rPr lang="en" sz="1800" dirty="0">
                <a:solidFill>
                  <a:schemeClr val="dk1"/>
                </a:solidFill>
                <a:latin typeface="Corbel"/>
                <a:ea typeface="Corbel"/>
                <a:cs typeface="Corbel"/>
                <a:sym typeface="Corbel"/>
              </a:rPr>
              <a:t>Completes at least six (6) credit hours in dual enrollment courses in an English or mathematics course or STEM course with a grade of C or higher. STEM is defined as a natural/lab science or computer science </a:t>
            </a:r>
            <a:endParaRPr dirty="0">
              <a:solidFill>
                <a:schemeClr val="dk1"/>
              </a:solidFill>
              <a:latin typeface="Corbel"/>
              <a:ea typeface="Corbel"/>
              <a:cs typeface="Corbel"/>
              <a:sym typeface="Corbel"/>
            </a:endParaRPr>
          </a:p>
          <a:p>
            <a:pPr marL="0" lvl="0" indent="0" algn="l" rtl="0">
              <a:spcBef>
                <a:spcPts val="0"/>
              </a:spcBef>
              <a:spcAft>
                <a:spcPts val="1200"/>
              </a:spcAft>
              <a:buNone/>
            </a:pPr>
            <a:endParaRPr dirty="0"/>
          </a:p>
        </p:txBody>
      </p:sp>
      <p:sp>
        <p:nvSpPr>
          <p:cNvPr id="106" name="Google Shape;106;p20"/>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Font typeface="Arial"/>
              <a:buNone/>
            </a:pPr>
            <a:r>
              <a:rPr lang="en" sz="2100" b="1" dirty="0">
                <a:solidFill>
                  <a:schemeClr val="dk1"/>
                </a:solidFill>
                <a:latin typeface="Corbel"/>
                <a:ea typeface="Corbel"/>
                <a:cs typeface="Corbel"/>
                <a:sym typeface="Corbel"/>
              </a:rPr>
              <a:t>Career Readiness Measures</a:t>
            </a:r>
            <a:endParaRPr sz="900" dirty="0">
              <a:solidFill>
                <a:schemeClr val="dk1"/>
              </a:solidFill>
              <a:latin typeface="Corbel"/>
              <a:ea typeface="Corbel"/>
              <a:cs typeface="Corbel"/>
              <a:sym typeface="Corbel"/>
            </a:endParaRPr>
          </a:p>
          <a:p>
            <a:pPr marL="285750" lvl="0" indent="-285750" algn="l" rtl="0">
              <a:lnSpc>
                <a:spcPct val="100000"/>
              </a:lnSpc>
              <a:spcBef>
                <a:spcPts val="0"/>
              </a:spcBef>
              <a:spcAft>
                <a:spcPts val="0"/>
              </a:spcAft>
              <a:buClr>
                <a:schemeClr val="dk1"/>
              </a:buClr>
              <a:buSzPts val="1800"/>
              <a:buFont typeface="Corbel"/>
              <a:buChar char="•"/>
            </a:pPr>
            <a:r>
              <a:rPr lang="en" sz="1800" dirty="0">
                <a:solidFill>
                  <a:schemeClr val="dk1"/>
                </a:solidFill>
                <a:latin typeface="Corbel"/>
                <a:ea typeface="Corbel"/>
                <a:cs typeface="Corbel"/>
                <a:sym typeface="Corbel"/>
              </a:rPr>
              <a:t>Is a CATE completer and, where applicable, earns a national industry credential as determined by the business community. </a:t>
            </a:r>
            <a:endParaRPr dirty="0">
              <a:solidFill>
                <a:schemeClr val="dk1"/>
              </a:solidFill>
              <a:latin typeface="Corbel"/>
              <a:ea typeface="Corbel"/>
              <a:cs typeface="Corbel"/>
              <a:sym typeface="Corbel"/>
            </a:endParaRPr>
          </a:p>
          <a:p>
            <a:pPr marL="285750" lvl="0" indent="-285750" algn="l" rtl="0">
              <a:lnSpc>
                <a:spcPct val="100000"/>
              </a:lnSpc>
              <a:spcBef>
                <a:spcPts val="0"/>
              </a:spcBef>
              <a:spcAft>
                <a:spcPts val="0"/>
              </a:spcAft>
              <a:buClr>
                <a:schemeClr val="dk1"/>
              </a:buClr>
              <a:buSzPts val="1800"/>
              <a:buFont typeface="Corbel"/>
              <a:buChar char="•"/>
            </a:pPr>
            <a:r>
              <a:rPr lang="en" sz="1800" dirty="0">
                <a:solidFill>
                  <a:schemeClr val="dk1"/>
                </a:solidFill>
                <a:latin typeface="Corbel"/>
                <a:ea typeface="Corbel"/>
                <a:cs typeface="Corbel"/>
                <a:sym typeface="Corbel"/>
              </a:rPr>
              <a:t>Earns a Silver, Gold or Platinum National Career Readiness Certificate on the WIN exam; </a:t>
            </a:r>
            <a:endParaRPr dirty="0">
              <a:solidFill>
                <a:schemeClr val="dk1"/>
              </a:solidFill>
              <a:latin typeface="Corbel"/>
              <a:ea typeface="Corbel"/>
              <a:cs typeface="Corbel"/>
              <a:sym typeface="Corbel"/>
            </a:endParaRPr>
          </a:p>
          <a:p>
            <a:pPr marL="285750" lvl="0" indent="-285750" algn="l" rtl="0">
              <a:lnSpc>
                <a:spcPct val="100000"/>
              </a:lnSpc>
              <a:spcBef>
                <a:spcPts val="0"/>
              </a:spcBef>
              <a:spcAft>
                <a:spcPts val="0"/>
              </a:spcAft>
              <a:buClr>
                <a:schemeClr val="dk1"/>
              </a:buClr>
              <a:buSzPts val="1800"/>
              <a:buFont typeface="Corbel"/>
              <a:buChar char="•"/>
            </a:pPr>
            <a:r>
              <a:rPr lang="en" sz="1800" dirty="0">
                <a:solidFill>
                  <a:schemeClr val="dk1"/>
                </a:solidFill>
                <a:latin typeface="Corbel"/>
                <a:ea typeface="Corbel"/>
                <a:cs typeface="Corbel"/>
                <a:sym typeface="Corbel"/>
              </a:rPr>
              <a:t>Earns a scale score of 31 or higher on the ASVAB</a:t>
            </a:r>
            <a:endParaRPr dirty="0">
              <a:solidFill>
                <a:schemeClr val="dk1"/>
              </a:solidFill>
              <a:latin typeface="Corbel"/>
              <a:ea typeface="Corbel"/>
              <a:cs typeface="Corbel"/>
              <a:sym typeface="Corbel"/>
            </a:endParaRPr>
          </a:p>
          <a:p>
            <a:pPr marL="0" lvl="0" indent="0" algn="l" rtl="0">
              <a:spcBef>
                <a:spcPts val="0"/>
              </a:spcBef>
              <a:spcAft>
                <a:spcPts val="1200"/>
              </a:spcAft>
              <a:buNone/>
            </a:pPr>
            <a:endParaRPr dirty="0"/>
          </a:p>
        </p:txBody>
      </p:sp>
      <p:pic>
        <p:nvPicPr>
          <p:cNvPr id="107" name="Google Shape;107;p20"/>
          <p:cNvPicPr preferRelativeResize="0"/>
          <p:nvPr/>
        </p:nvPicPr>
        <p:blipFill>
          <a:blip r:embed="rId3">
            <a:alphaModFix/>
          </a:blip>
          <a:stretch>
            <a:fillRect/>
          </a:stretch>
        </p:blipFill>
        <p:spPr>
          <a:xfrm>
            <a:off x="7904788" y="3949675"/>
            <a:ext cx="1065537" cy="1101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630C-6A9D-5B31-FCC7-4C53797469EE}"/>
              </a:ext>
            </a:extLst>
          </p:cNvPr>
          <p:cNvSpPr>
            <a:spLocks noGrp="1"/>
          </p:cNvSpPr>
          <p:nvPr>
            <p:ph type="title"/>
          </p:nvPr>
        </p:nvSpPr>
        <p:spPr/>
        <p:txBody>
          <a:bodyPr>
            <a:normAutofit fontScale="90000"/>
          </a:bodyPr>
          <a:lstStyle/>
          <a:p>
            <a:r>
              <a:rPr lang="en-US" dirty="0"/>
              <a:t>How To Read a Transcript</a:t>
            </a:r>
          </a:p>
        </p:txBody>
      </p:sp>
      <p:sp>
        <p:nvSpPr>
          <p:cNvPr id="7" name="Text Placeholder 6">
            <a:extLst>
              <a:ext uri="{FF2B5EF4-FFF2-40B4-BE49-F238E27FC236}">
                <a16:creationId xmlns:a16="http://schemas.microsoft.com/office/drawing/2014/main" id="{6699D835-C1A9-551E-91E8-99AA4EE78F1B}"/>
              </a:ext>
            </a:extLst>
          </p:cNvPr>
          <p:cNvSpPr>
            <a:spLocks noGrp="1"/>
          </p:cNvSpPr>
          <p:nvPr>
            <p:ph type="body" idx="1"/>
          </p:nvPr>
        </p:nvSpPr>
        <p:spPr/>
        <p:txBody>
          <a:bodyPr/>
          <a:lstStyle/>
          <a:p>
            <a:pPr lvl="7"/>
            <a:endParaRPr lang="en-US" dirty="0"/>
          </a:p>
          <a:p>
            <a:pPr lvl="7"/>
            <a:endParaRPr lang="en-US" dirty="0"/>
          </a:p>
          <a:p>
            <a:pPr marL="3797300" lvl="8" indent="0">
              <a:buNone/>
            </a:pPr>
            <a:r>
              <a:rPr lang="en-US" dirty="0"/>
              <a:t>           </a:t>
            </a:r>
            <a:r>
              <a:rPr lang="en-US" b="1" dirty="0"/>
              <a:t>Weighted out    Unweighted out</a:t>
            </a:r>
          </a:p>
          <a:p>
            <a:pPr marL="3797300" lvl="8" indent="0">
              <a:buNone/>
            </a:pPr>
            <a:r>
              <a:rPr lang="en-US" b="1" dirty="0"/>
              <a:t>	of 6.0	         of 4.0</a:t>
            </a:r>
          </a:p>
        </p:txBody>
      </p:sp>
      <p:pic>
        <p:nvPicPr>
          <p:cNvPr id="6" name="Picture 5">
            <a:extLst>
              <a:ext uri="{FF2B5EF4-FFF2-40B4-BE49-F238E27FC236}">
                <a16:creationId xmlns:a16="http://schemas.microsoft.com/office/drawing/2014/main" id="{1B8E7BD3-07EF-2C0A-2F68-0FA9D89E8973}"/>
              </a:ext>
            </a:extLst>
          </p:cNvPr>
          <p:cNvPicPr>
            <a:picLocks noChangeAspect="1"/>
          </p:cNvPicPr>
          <p:nvPr/>
        </p:nvPicPr>
        <p:blipFill>
          <a:blip r:embed="rId3"/>
          <a:stretch>
            <a:fillRect/>
          </a:stretch>
        </p:blipFill>
        <p:spPr>
          <a:xfrm>
            <a:off x="1866522" y="2392135"/>
            <a:ext cx="5410955" cy="2049235"/>
          </a:xfrm>
          <a:prstGeom prst="rect">
            <a:avLst/>
          </a:prstGeom>
        </p:spPr>
      </p:pic>
      <p:sp>
        <p:nvSpPr>
          <p:cNvPr id="11" name="Arrow: Down 10">
            <a:extLst>
              <a:ext uri="{FF2B5EF4-FFF2-40B4-BE49-F238E27FC236}">
                <a16:creationId xmlns:a16="http://schemas.microsoft.com/office/drawing/2014/main" id="{913E2DD6-878A-F3A3-3EE6-D6EF39981C8A}"/>
              </a:ext>
            </a:extLst>
          </p:cNvPr>
          <p:cNvSpPr/>
          <p:nvPr/>
        </p:nvSpPr>
        <p:spPr>
          <a:xfrm>
            <a:off x="5159829" y="2253343"/>
            <a:ext cx="163285" cy="3184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F07DA603-1515-43F8-2458-F725D3718BA3}"/>
              </a:ext>
            </a:extLst>
          </p:cNvPr>
          <p:cNvSpPr/>
          <p:nvPr/>
        </p:nvSpPr>
        <p:spPr>
          <a:xfrm>
            <a:off x="6487886" y="2232931"/>
            <a:ext cx="163285" cy="3184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9730904"/>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SCOIS - Career Interest Inventories</a:t>
            </a:r>
            <a:endParaRPr/>
          </a:p>
        </p:txBody>
      </p:sp>
      <p:sp>
        <p:nvSpPr>
          <p:cNvPr id="126" name="Google Shape;126;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dirty="0">
                <a:solidFill>
                  <a:srgbClr val="3C4043"/>
                </a:solidFill>
                <a:latin typeface="Roboto"/>
                <a:ea typeface="Roboto"/>
                <a:cs typeface="Roboto"/>
                <a:sym typeface="Roboto"/>
              </a:rPr>
              <a:t>SCOIS is an on-line system that you do not need a password to enter. You will have access to several Career Assessments, College Information, Occupational Information, College Major Information, Career Clusters, School Subjects matched to careers, Financial Aid Information, Private Trade Schools, Career Videos, Building and Posting Resumes, Career Electronic Portfolios, Salary and Outlook information on Careers, Lesson Plans for Teachers, Career Guidance Tools for Parents, Accountability Reports for Administrators and much much more.</a:t>
            </a:r>
            <a:endParaRPr sz="1400" dirty="0">
              <a:solidFill>
                <a:srgbClr val="3C4043"/>
              </a:solidFill>
              <a:latin typeface="Roboto"/>
              <a:ea typeface="Roboto"/>
              <a:cs typeface="Roboto"/>
              <a:sym typeface="Roboto"/>
            </a:endParaRPr>
          </a:p>
          <a:p>
            <a:pPr marL="0" lvl="0" indent="0" algn="l" rtl="0">
              <a:spcBef>
                <a:spcPts val="1200"/>
              </a:spcBef>
              <a:spcAft>
                <a:spcPts val="0"/>
              </a:spcAft>
              <a:buClr>
                <a:schemeClr val="dk1"/>
              </a:buClr>
              <a:buSzPts val="1100"/>
              <a:buFont typeface="Arial"/>
              <a:buNone/>
            </a:pPr>
            <a:endParaRPr sz="1400" dirty="0">
              <a:solidFill>
                <a:schemeClr val="dk1"/>
              </a:solidFill>
            </a:endParaRPr>
          </a:p>
        </p:txBody>
      </p:sp>
      <p:pic>
        <p:nvPicPr>
          <p:cNvPr id="127" name="Google Shape;127;p23"/>
          <p:cNvPicPr preferRelativeResize="0"/>
          <p:nvPr/>
        </p:nvPicPr>
        <p:blipFill>
          <a:blip r:embed="rId3">
            <a:alphaModFix/>
          </a:blip>
          <a:stretch>
            <a:fillRect/>
          </a:stretch>
        </p:blipFill>
        <p:spPr>
          <a:xfrm>
            <a:off x="7614460" y="3277053"/>
            <a:ext cx="1381125" cy="1743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Google Classroom		</a:t>
            </a:r>
            <a:endParaRPr/>
          </a:p>
        </p:txBody>
      </p:sp>
      <p:sp>
        <p:nvSpPr>
          <p:cNvPr id="133" name="Google Shape;133;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Like teachers, counselors utilize Google Classroom to share information with students, whether it be about summer educational opportunities, scholarships, oratorical contests, or educational information on how to research colleges, complete career interest inventories, access the district course catalog or look at available courses.</a:t>
            </a:r>
            <a:endParaRPr dirty="0"/>
          </a:p>
          <a:p>
            <a:pPr marL="0" lvl="0" indent="0" algn="l" rtl="0">
              <a:spcBef>
                <a:spcPts val="1200"/>
              </a:spcBef>
              <a:spcAft>
                <a:spcPts val="0"/>
              </a:spcAft>
              <a:buNone/>
            </a:pPr>
            <a:r>
              <a:rPr lang="en" dirty="0"/>
              <a:t>Students:  Please join the Google Classroom by entering in the following codes:</a:t>
            </a:r>
          </a:p>
          <a:p>
            <a:pPr marL="0" lvl="0" indent="0" algn="l" rtl="0">
              <a:spcBef>
                <a:spcPts val="1200"/>
              </a:spcBef>
              <a:spcAft>
                <a:spcPts val="0"/>
              </a:spcAft>
              <a:buNone/>
            </a:pPr>
            <a:r>
              <a:rPr lang="en" dirty="0"/>
              <a:t>	Class of 2028: </a:t>
            </a:r>
            <a:r>
              <a:rPr lang="en" b="1" dirty="0"/>
              <a:t>xatw25a</a:t>
            </a:r>
          </a:p>
          <a:p>
            <a:pPr marL="0" lvl="0" indent="0" algn="l" rtl="0">
              <a:spcBef>
                <a:spcPts val="1200"/>
              </a:spcBef>
              <a:spcAft>
                <a:spcPts val="0"/>
              </a:spcAft>
              <a:buNone/>
            </a:pPr>
            <a:r>
              <a:rPr lang="en" dirty="0"/>
              <a:t>	Class of 2027: </a:t>
            </a:r>
            <a:r>
              <a:rPr lang="en" b="1" dirty="0"/>
              <a:t>nezpbdi</a:t>
            </a:r>
            <a:endParaRPr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A95E7-7A39-3E6E-5C3A-1840C4471B87}"/>
              </a:ext>
            </a:extLst>
          </p:cNvPr>
          <p:cNvSpPr>
            <a:spLocks noGrp="1"/>
          </p:cNvSpPr>
          <p:nvPr>
            <p:ph type="title"/>
          </p:nvPr>
        </p:nvSpPr>
        <p:spPr/>
        <p:txBody>
          <a:bodyPr>
            <a:normAutofit fontScale="90000"/>
          </a:bodyPr>
          <a:lstStyle/>
          <a:p>
            <a:r>
              <a:rPr lang="en-US" dirty="0"/>
              <a:t>Academy for Career Excellence – ACE – Apply 10</a:t>
            </a:r>
            <a:r>
              <a:rPr lang="en-US" baseline="30000" dirty="0"/>
              <a:t>th</a:t>
            </a:r>
            <a:r>
              <a:rPr lang="en-US" dirty="0"/>
              <a:t> grade</a:t>
            </a:r>
          </a:p>
        </p:txBody>
      </p:sp>
      <p:sp>
        <p:nvSpPr>
          <p:cNvPr id="3" name="Text Placeholder 2">
            <a:extLst>
              <a:ext uri="{FF2B5EF4-FFF2-40B4-BE49-F238E27FC236}">
                <a16:creationId xmlns:a16="http://schemas.microsoft.com/office/drawing/2014/main" id="{8C87EA11-0A11-881F-B61F-FF13284E314F}"/>
              </a:ext>
            </a:extLst>
          </p:cNvPr>
          <p:cNvSpPr>
            <a:spLocks noGrp="1"/>
          </p:cNvSpPr>
          <p:nvPr>
            <p:ph type="body" idx="1"/>
          </p:nvPr>
        </p:nvSpPr>
        <p:spPr/>
        <p:txBody>
          <a:bodyPr/>
          <a:lstStyle/>
          <a:p>
            <a:r>
              <a:rPr lang="en-US" dirty="0"/>
              <a:t>Auto Collision (Auto Body</a:t>
            </a:r>
          </a:p>
          <a:p>
            <a:r>
              <a:rPr lang="en-US" dirty="0"/>
              <a:t>Auto Technology (Mechanics)</a:t>
            </a:r>
          </a:p>
          <a:p>
            <a:r>
              <a:rPr lang="en-US" dirty="0"/>
              <a:t>Building Construction</a:t>
            </a:r>
          </a:p>
          <a:p>
            <a:r>
              <a:rPr lang="en-US" dirty="0"/>
              <a:t>Electricity</a:t>
            </a:r>
          </a:p>
          <a:p>
            <a:r>
              <a:rPr lang="en-US" dirty="0"/>
              <a:t>Marine Technology</a:t>
            </a:r>
          </a:p>
          <a:p>
            <a:r>
              <a:rPr lang="en-US" dirty="0"/>
              <a:t>Nail Technology</a:t>
            </a:r>
          </a:p>
          <a:p>
            <a:r>
              <a:rPr lang="en-US" dirty="0"/>
              <a:t>Health Science (CNA)</a:t>
            </a:r>
          </a:p>
          <a:p>
            <a:r>
              <a:rPr lang="en-US" dirty="0"/>
              <a:t>Welding</a:t>
            </a:r>
          </a:p>
          <a:p>
            <a:r>
              <a:rPr lang="en-US" dirty="0"/>
              <a:t>Culinary Arts</a:t>
            </a:r>
          </a:p>
          <a:p>
            <a:r>
              <a:rPr lang="en-US" dirty="0"/>
              <a:t>Law Enforcement</a:t>
            </a:r>
          </a:p>
          <a:p>
            <a:r>
              <a:rPr lang="en-US" dirty="0"/>
              <a:t>EMS – Emergency Medical Services</a:t>
            </a:r>
          </a:p>
          <a:p>
            <a:r>
              <a:rPr lang="en-US" dirty="0"/>
              <a:t>Barbering</a:t>
            </a:r>
          </a:p>
          <a:p>
            <a:r>
              <a:rPr lang="en-US" dirty="0"/>
              <a:t>Cosmetology</a:t>
            </a:r>
          </a:p>
        </p:txBody>
      </p:sp>
      <p:sp>
        <p:nvSpPr>
          <p:cNvPr id="4" name="Text Placeholder 3">
            <a:extLst>
              <a:ext uri="{FF2B5EF4-FFF2-40B4-BE49-F238E27FC236}">
                <a16:creationId xmlns:a16="http://schemas.microsoft.com/office/drawing/2014/main" id="{1AC4C5F4-04C6-27F3-BB9E-BDA17D7B1B99}"/>
              </a:ext>
            </a:extLst>
          </p:cNvPr>
          <p:cNvSpPr>
            <a:spLocks noGrp="1"/>
          </p:cNvSpPr>
          <p:nvPr>
            <p:ph type="body" idx="2"/>
          </p:nvPr>
        </p:nvSpPr>
        <p:spPr/>
        <p:txBody>
          <a:bodyPr/>
          <a:lstStyle/>
          <a:p>
            <a:r>
              <a:rPr lang="en-US" dirty="0"/>
              <a:t>Must apply for admission in Sophomore year</a:t>
            </a:r>
          </a:p>
          <a:p>
            <a:r>
              <a:rPr lang="en-US" dirty="0"/>
              <a:t>Must be on grade-level</a:t>
            </a:r>
          </a:p>
          <a:p>
            <a:r>
              <a:rPr lang="en-US" dirty="0"/>
              <a:t>Must be on track to graduate</a:t>
            </a:r>
          </a:p>
          <a:p>
            <a:r>
              <a:rPr lang="en-US" dirty="0"/>
              <a:t>Must have a clean discipline record</a:t>
            </a:r>
          </a:p>
          <a:p>
            <a:r>
              <a:rPr lang="en-US" dirty="0"/>
              <a:t>Must have good attendance</a:t>
            </a:r>
          </a:p>
          <a:p>
            <a:r>
              <a:rPr lang="en-US" dirty="0"/>
              <a:t>Must have good grades</a:t>
            </a:r>
          </a:p>
          <a:p>
            <a:r>
              <a:rPr lang="en-US" dirty="0"/>
              <a:t>There is no guarantee that you will be accepted into the program of your choice</a:t>
            </a:r>
          </a:p>
          <a:p>
            <a:endParaRPr lang="en-US" dirty="0"/>
          </a:p>
          <a:p>
            <a:pPr marL="139700" indent="0">
              <a:buNone/>
            </a:pPr>
            <a:endParaRPr lang="en-US" dirty="0"/>
          </a:p>
          <a:p>
            <a:endParaRPr lang="en-US" dirty="0"/>
          </a:p>
          <a:p>
            <a:pPr marL="139700" indent="0">
              <a:buNone/>
            </a:pPr>
            <a:endParaRPr lang="en-US" dirty="0"/>
          </a:p>
        </p:txBody>
      </p:sp>
    </p:spTree>
    <p:extLst>
      <p:ext uri="{BB962C8B-B14F-4D97-AF65-F5344CB8AC3E}">
        <p14:creationId xmlns:p14="http://schemas.microsoft.com/office/powerpoint/2010/main" val="1742717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Testing in High School		</a:t>
            </a:r>
            <a:endParaRPr dirty="0"/>
          </a:p>
        </p:txBody>
      </p:sp>
      <p:sp>
        <p:nvSpPr>
          <p:cNvPr id="139" name="Google Shape;139;p25"/>
          <p:cNvSpPr txBox="1">
            <a:spLocks noGrp="1"/>
          </p:cNvSpPr>
          <p:nvPr>
            <p:ph type="body" idx="1"/>
          </p:nvPr>
        </p:nvSpPr>
        <p:spPr>
          <a:xfrm>
            <a:off x="311700" y="1152475"/>
            <a:ext cx="8520600" cy="3688946"/>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Your student will take the following tests while in high school:</a:t>
            </a:r>
            <a:endParaRPr dirty="0"/>
          </a:p>
          <a:p>
            <a:pPr marL="457200" lvl="0" indent="-342900" algn="l" rtl="0">
              <a:spcBef>
                <a:spcPts val="1200"/>
              </a:spcBef>
              <a:spcAft>
                <a:spcPts val="0"/>
              </a:spcAft>
              <a:buSzPts val="1800"/>
              <a:buChar char="-"/>
            </a:pPr>
            <a:r>
              <a:rPr lang="en" dirty="0"/>
              <a:t>End Of Course Exams in :</a:t>
            </a:r>
            <a:endParaRPr dirty="0"/>
          </a:p>
          <a:p>
            <a:pPr marL="914400" lvl="1" indent="-317500" algn="l" rtl="0">
              <a:spcBef>
                <a:spcPts val="0"/>
              </a:spcBef>
              <a:spcAft>
                <a:spcPts val="0"/>
              </a:spcAft>
              <a:buSzPts val="1400"/>
              <a:buChar char="-"/>
            </a:pPr>
            <a:r>
              <a:rPr lang="en" dirty="0"/>
              <a:t>Algebra 1/Intermediate Algebra - 9/10th or 11</a:t>
            </a:r>
            <a:r>
              <a:rPr lang="en" baseline="30000" dirty="0"/>
              <a:t>th</a:t>
            </a:r>
            <a:r>
              <a:rPr lang="en" dirty="0"/>
              <a:t> grade</a:t>
            </a:r>
            <a:endParaRPr dirty="0"/>
          </a:p>
          <a:p>
            <a:pPr marL="914400" lvl="1" indent="-317500" algn="l" rtl="0">
              <a:spcBef>
                <a:spcPts val="0"/>
              </a:spcBef>
              <a:spcAft>
                <a:spcPts val="0"/>
              </a:spcAft>
              <a:buSzPts val="1400"/>
              <a:buChar char="-"/>
            </a:pPr>
            <a:r>
              <a:rPr lang="en" dirty="0"/>
              <a:t>Biology - 10th or 11th grade</a:t>
            </a:r>
            <a:endParaRPr dirty="0"/>
          </a:p>
          <a:p>
            <a:pPr marL="914400" lvl="1" indent="-317500" algn="l" rtl="0">
              <a:spcBef>
                <a:spcPts val="0"/>
              </a:spcBef>
              <a:spcAft>
                <a:spcPts val="0"/>
              </a:spcAft>
              <a:buSzPts val="1400"/>
              <a:buChar char="-"/>
            </a:pPr>
            <a:r>
              <a:rPr lang="en" dirty="0"/>
              <a:t>English 2 - 10th grade</a:t>
            </a:r>
            <a:endParaRPr dirty="0"/>
          </a:p>
          <a:p>
            <a:pPr marL="914400" lvl="1" indent="-317500" algn="l" rtl="0">
              <a:spcBef>
                <a:spcPts val="0"/>
              </a:spcBef>
              <a:spcAft>
                <a:spcPts val="0"/>
              </a:spcAft>
              <a:buSzPts val="1400"/>
              <a:buChar char="-"/>
            </a:pPr>
            <a:r>
              <a:rPr lang="en" dirty="0"/>
              <a:t>US History - 11th or 12th grade</a:t>
            </a:r>
            <a:endParaRPr dirty="0"/>
          </a:p>
          <a:p>
            <a:pPr marL="457200" lvl="0" indent="-342900" algn="l" rtl="0">
              <a:spcBef>
                <a:spcPts val="0"/>
              </a:spcBef>
              <a:spcAft>
                <a:spcPts val="0"/>
              </a:spcAft>
              <a:buSzPts val="1800"/>
              <a:buChar char="-"/>
            </a:pPr>
            <a:r>
              <a:rPr lang="en" dirty="0"/>
              <a:t>Pre-ACT sophomore year (must sign up sophomore year)</a:t>
            </a:r>
            <a:endParaRPr dirty="0"/>
          </a:p>
          <a:p>
            <a:pPr marL="457200" lvl="0" indent="-342900" algn="l" rtl="0">
              <a:spcBef>
                <a:spcPts val="0"/>
              </a:spcBef>
              <a:spcAft>
                <a:spcPts val="0"/>
              </a:spcAft>
              <a:buSzPts val="1800"/>
              <a:buChar char="-"/>
            </a:pPr>
            <a:r>
              <a:rPr lang="en" dirty="0"/>
              <a:t>SAT or ACT in Spring of Junior year</a:t>
            </a:r>
            <a:endParaRPr dirty="0"/>
          </a:p>
          <a:p>
            <a:pPr marL="457200" lvl="0" indent="-342900" algn="l" rtl="0">
              <a:spcBef>
                <a:spcPts val="0"/>
              </a:spcBef>
              <a:spcAft>
                <a:spcPts val="0"/>
              </a:spcAft>
              <a:buSzPts val="1800"/>
              <a:buChar char="-"/>
            </a:pPr>
            <a:r>
              <a:rPr lang="en" dirty="0"/>
              <a:t>WIN - National Career Readiness Exam - Junior year</a:t>
            </a:r>
            <a:endParaRPr dirty="0"/>
          </a:p>
          <a:p>
            <a:pPr marL="457200" lvl="0" indent="-342900" algn="l" rtl="0">
              <a:spcBef>
                <a:spcPts val="0"/>
              </a:spcBef>
              <a:spcAft>
                <a:spcPts val="0"/>
              </a:spcAft>
              <a:buSzPts val="1800"/>
              <a:buChar char="-"/>
            </a:pPr>
            <a:r>
              <a:rPr lang="en" dirty="0"/>
              <a:t>ASVAB - 10-12th grades (Armed Services Vocational Aptitude Battery) or the military entrance exam.  Could also be used as a Career Interest Inventory.</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College Research</a:t>
            </a:r>
            <a:endParaRPr/>
          </a:p>
        </p:txBody>
      </p:sp>
      <p:sp>
        <p:nvSpPr>
          <p:cNvPr id="119" name="Google Shape;11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dirty="0">
                <a:latin typeface="Corbel"/>
                <a:ea typeface="Corbel"/>
                <a:cs typeface="Corbel"/>
                <a:sym typeface="Corbel"/>
              </a:rPr>
              <a:t>Researching colleges and universities can be quite daunting, however, the Collegeboard has made it easy for students to research colleges based on their preferences.  Visit </a:t>
            </a:r>
            <a:r>
              <a:rPr lang="en" u="sng" dirty="0">
                <a:solidFill>
                  <a:schemeClr val="accent5"/>
                </a:solidFill>
                <a:latin typeface="Corbel"/>
                <a:ea typeface="Corbel"/>
                <a:cs typeface="Corbel"/>
                <a:sym typeface="Corbel"/>
                <a:hlinkClick r:id="rId3">
                  <a:extLst>
                    <a:ext uri="{A12FA001-AC4F-418D-AE19-62706E023703}">
                      <ahyp:hlinkClr xmlns:ahyp="http://schemas.microsoft.com/office/drawing/2018/hyperlinkcolor" val="tx"/>
                    </a:ext>
                  </a:extLst>
                </a:hlinkClick>
              </a:rPr>
              <a:t>www.collegeboard.org</a:t>
            </a:r>
            <a:r>
              <a:rPr lang="en" dirty="0">
                <a:latin typeface="Corbel"/>
                <a:ea typeface="Corbel"/>
                <a:cs typeface="Corbel"/>
                <a:sym typeface="Corbel"/>
              </a:rPr>
              <a:t> and create an account.  On the homepage, scroll down to the bottom to “Big Future”.  From there, go to Plan for College and enter in your preferences (campus size, public vs. private, search by major, search by state, etc.).  Build your college list - By doing this, you will also be entered into a pool for scholarships offered through the Collegeboard.</a:t>
            </a:r>
            <a:endParaRPr dirty="0">
              <a:latin typeface="Corbel"/>
              <a:ea typeface="Corbel"/>
              <a:cs typeface="Corbel"/>
              <a:sym typeface="Corbel"/>
            </a:endParaRPr>
          </a:p>
          <a:p>
            <a:pPr marL="0" lvl="0" indent="0" algn="l" rtl="0">
              <a:spcBef>
                <a:spcPts val="1200"/>
              </a:spcBef>
              <a:spcAft>
                <a:spcPts val="0"/>
              </a:spcAft>
              <a:buClr>
                <a:schemeClr val="dk1"/>
              </a:buClr>
              <a:buSzPts val="1100"/>
              <a:buFont typeface="Arial"/>
              <a:buNone/>
            </a:pPr>
            <a:r>
              <a:rPr lang="en" dirty="0">
                <a:latin typeface="Corbel"/>
                <a:ea typeface="Corbel"/>
                <a:cs typeface="Corbel"/>
                <a:sym typeface="Corbel"/>
              </a:rPr>
              <a:t>Also on the Collegeboard, you can research scholarship opportunities as well as practice for the SAT!</a:t>
            </a:r>
            <a:endParaRPr dirty="0">
              <a:latin typeface="Corbel"/>
              <a:ea typeface="Corbel"/>
              <a:cs typeface="Corbel"/>
              <a:sym typeface="Corbel"/>
            </a:endParaRPr>
          </a:p>
          <a:p>
            <a:pPr marL="0" lvl="0" indent="0" algn="l" rtl="0">
              <a:spcBef>
                <a:spcPts val="1200"/>
              </a:spcBef>
              <a:spcAft>
                <a:spcPts val="1200"/>
              </a:spcAft>
              <a:buNone/>
            </a:pPr>
            <a:endParaRPr dirty="0"/>
          </a:p>
        </p:txBody>
      </p:sp>
      <p:pic>
        <p:nvPicPr>
          <p:cNvPr id="120" name="Google Shape;120;p22">
            <a:hlinkClick r:id="rId4"/>
          </p:cNvPr>
          <p:cNvPicPr preferRelativeResize="0"/>
          <p:nvPr/>
        </p:nvPicPr>
        <p:blipFill>
          <a:blip r:embed="rId5">
            <a:alphaModFix/>
          </a:blip>
          <a:stretch>
            <a:fillRect/>
          </a:stretch>
        </p:blipFill>
        <p:spPr>
          <a:xfrm>
            <a:off x="7760500" y="3905050"/>
            <a:ext cx="1238450" cy="12384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2200</TotalTime>
  <Words>1524</Words>
  <Application>Microsoft Office PowerPoint</Application>
  <PresentationFormat>On-screen Show (16:9)</PresentationFormat>
  <Paragraphs>147</Paragraphs>
  <Slides>16</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Tahoma</vt:lpstr>
      <vt:lpstr>Arial</vt:lpstr>
      <vt:lpstr>Corbel</vt:lpstr>
      <vt:lpstr>Roboto</vt:lpstr>
      <vt:lpstr>Simple Light</vt:lpstr>
      <vt:lpstr>The Bluffton High School Counseling Department Welcomes you to the Class of 2027 &amp; 2028 Parent Meeting! January 21, 2025</vt:lpstr>
      <vt:lpstr>Tonight’s Agenda:</vt:lpstr>
      <vt:lpstr>Meet the Bobcat Counseling Team! </vt:lpstr>
      <vt:lpstr>Meet the Bobcat Support Team! </vt:lpstr>
      <vt:lpstr>South Carolina High School Graduation Requirements</vt:lpstr>
      <vt:lpstr>South Carolina College Entrance Requirements</vt:lpstr>
      <vt:lpstr>Beaufort County School District Dual Enrollment Requirements </vt:lpstr>
      <vt:lpstr>AP Capstone: An innovative program for high school students designed to build the analytic and creative thinking skills necessary for college success.  </vt:lpstr>
      <vt:lpstr>AP Capstone Recognition</vt:lpstr>
      <vt:lpstr>College and Career Readiness Measurements </vt:lpstr>
      <vt:lpstr>How To Read a Transcript</vt:lpstr>
      <vt:lpstr>SCOIS - Career Interest Inventories</vt:lpstr>
      <vt:lpstr>Google Classroom  </vt:lpstr>
      <vt:lpstr>Academy for Career Excellence – ACE – Apply 10th grade</vt:lpstr>
      <vt:lpstr>Testing in High School  </vt:lpstr>
      <vt:lpstr>College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Bluffton High School Counseling Department Welcomes you to the Class of 2027 Freshman Parent Night! January 16, 2024</dc:title>
  <dc:creator>Homan, Kelly</dc:creator>
  <cp:lastModifiedBy>Homan, Kelly</cp:lastModifiedBy>
  <cp:revision>13</cp:revision>
  <cp:lastPrinted>2024-01-16T22:48:51Z</cp:lastPrinted>
  <dcterms:modified xsi:type="dcterms:W3CDTF">2025-01-22T00:06:48Z</dcterms:modified>
</cp:coreProperties>
</file>