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88" r:id="rId1"/>
  </p:sldMasterIdLst>
  <p:sldIdLst>
    <p:sldId id="256" r:id="rId2"/>
    <p:sldId id="257" r:id="rId3"/>
    <p:sldId id="266" r:id="rId4"/>
    <p:sldId id="263" r:id="rId5"/>
    <p:sldId id="262" r:id="rId6"/>
    <p:sldId id="261" r:id="rId7"/>
    <p:sldId id="258" r:id="rId8"/>
    <p:sldId id="260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6" autoAdjust="0"/>
    <p:restoredTop sz="94660"/>
  </p:normalViewPr>
  <p:slideViewPr>
    <p:cSldViewPr>
      <p:cViewPr varScale="1">
        <p:scale>
          <a:sx n="69" d="100"/>
          <a:sy n="69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2069C06D-4ED8-42C6-905D-CA84CA1B6CBF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84B82477-D5D3-4181-8C11-75D0F2433A87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213E253B-1893-4367-8BAE-DF4BC10DC578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292EB412-E790-42EA-81FE-2925D3A43D91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t>Friday, January 26,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114372C-B5AB-4C39-B273-B99224EB4DD5}" type="datetime2">
              <a:rPr lang="en-US" smtClean="0"/>
              <a:t>Friday, January 26,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789C0F2-17E0-497A-9BBE-0C73201AAFE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0B385921-A91A-409C-921C-0E0EC1E750EC}" type="datetime2">
              <a:rPr lang="en-US" smtClean="0"/>
              <a:t>Friday, January 26, 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789C0F2-17E0-497A-9BBE-0C73201AAF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2057400"/>
            <a:ext cx="6477000" cy="1828800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/>
              <a:t>Head Lice</a:t>
            </a:r>
            <a:endParaRPr lang="en-US" sz="8000" dirty="0"/>
          </a:p>
        </p:txBody>
      </p:sp>
      <p:sp>
        <p:nvSpPr>
          <p:cNvPr id="7" name="Rectangle 6"/>
          <p:cNvSpPr/>
          <p:nvPr/>
        </p:nvSpPr>
        <p:spPr>
          <a:xfrm>
            <a:off x="4516582" y="6096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Allison Ormond, RN</a:t>
            </a:r>
          </a:p>
          <a:p>
            <a:pPr algn="r"/>
            <a:r>
              <a:rPr lang="en-US" dirty="0">
                <a:solidFill>
                  <a:schemeClr val="tx2">
                    <a:lumMod val="25000"/>
                  </a:schemeClr>
                </a:solidFill>
              </a:rPr>
              <a:t>Pamlico County Primary School </a:t>
            </a:r>
          </a:p>
        </p:txBody>
      </p:sp>
    </p:spTree>
    <p:extLst>
      <p:ext uri="{BB962C8B-B14F-4D97-AF65-F5344CB8AC3E}">
        <p14:creationId xmlns:p14="http://schemas.microsoft.com/office/powerpoint/2010/main" val="1809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About: Head Lice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789C0F2-17E0-497A-9BBE-0C73201AAFE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 </a:t>
            </a:r>
            <a:r>
              <a:rPr lang="en-US" dirty="0" err="1" smtClean="0"/>
              <a:t>ectoparasite</a:t>
            </a:r>
            <a:r>
              <a:rPr lang="en-US" dirty="0" smtClean="0"/>
              <a:t> that lives on the human head and neck</a:t>
            </a:r>
          </a:p>
          <a:p>
            <a:r>
              <a:rPr lang="en-US" dirty="0" smtClean="0"/>
              <a:t>Feeds on human blood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30" name="Picture 6" descr="C:\Users\ALBanks\AppData\Local\Microsoft\Windows\Temporary Internet Files\Content.IE5\6GL23WG0\headlice-wiki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365500"/>
            <a:ext cx="38100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905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About: Head Lice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789C0F2-17E0-497A-9BBE-0C73201AAFE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Most common in preschool and elementary school-age </a:t>
            </a:r>
            <a:r>
              <a:rPr lang="en-US" dirty="0" smtClean="0"/>
              <a:t>children</a:t>
            </a:r>
          </a:p>
          <a:p>
            <a:pPr lvl="1"/>
            <a:r>
              <a:rPr lang="en-US" dirty="0"/>
              <a:t>Less common among African </a:t>
            </a:r>
            <a:r>
              <a:rPr lang="en-US" dirty="0" smtClean="0"/>
              <a:t>Americans</a:t>
            </a:r>
            <a:endParaRPr lang="en-US" dirty="0"/>
          </a:p>
          <a:p>
            <a:r>
              <a:rPr lang="en-US" b="1" u="sng" dirty="0"/>
              <a:t>Not</a:t>
            </a:r>
            <a:r>
              <a:rPr lang="en-US" dirty="0"/>
              <a:t> associated to the cleanliness of the environment</a:t>
            </a:r>
          </a:p>
          <a:p>
            <a:endParaRPr lang="en-US" dirty="0"/>
          </a:p>
        </p:txBody>
      </p:sp>
      <p:pic>
        <p:nvPicPr>
          <p:cNvPr id="2050" name="Picture 2" descr="C:\Users\ALBanks\AppData\Local\Microsoft\Windows\Temporary Internet Files\Content.IE5\8E6WJA5W\clip_image01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81069"/>
            <a:ext cx="4572000" cy="2519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781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Cycle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789C0F2-17E0-497A-9BBE-0C73201AAFE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Nits (eggs)</a:t>
            </a:r>
          </a:p>
          <a:p>
            <a:pPr lvl="1"/>
            <a:r>
              <a:rPr lang="en-US" dirty="0" smtClean="0"/>
              <a:t>Oval, usually white or yellow</a:t>
            </a:r>
          </a:p>
          <a:p>
            <a:pPr lvl="2"/>
            <a:r>
              <a:rPr lang="en-US" dirty="0" smtClean="0"/>
              <a:t>Difficult to see and often confused with dandruff </a:t>
            </a:r>
          </a:p>
          <a:p>
            <a:pPr lvl="1"/>
            <a:r>
              <a:rPr lang="en-US" dirty="0" smtClean="0"/>
              <a:t>Cemented to the hair shaft, near the scalp</a:t>
            </a:r>
          </a:p>
          <a:p>
            <a:r>
              <a:rPr lang="en-US" dirty="0" smtClean="0"/>
              <a:t>Nymphs</a:t>
            </a:r>
          </a:p>
          <a:p>
            <a:pPr lvl="1"/>
            <a:r>
              <a:rPr lang="en-US" dirty="0" smtClean="0"/>
              <a:t>Looks like an adult louse but they are the size of a pin head</a:t>
            </a:r>
          </a:p>
          <a:p>
            <a:pPr lvl="1"/>
            <a:r>
              <a:rPr lang="en-US" dirty="0" smtClean="0"/>
              <a:t>Becomes an adult in 7 days after hatching</a:t>
            </a:r>
          </a:p>
          <a:p>
            <a:r>
              <a:rPr lang="en-US" dirty="0" smtClean="0"/>
              <a:t>Adults</a:t>
            </a:r>
          </a:p>
          <a:p>
            <a:pPr lvl="1"/>
            <a:r>
              <a:rPr lang="en-US" dirty="0" smtClean="0"/>
              <a:t>The size of a sesame seed; they each have 6 legs</a:t>
            </a:r>
          </a:p>
          <a:p>
            <a:pPr lvl="2"/>
            <a:r>
              <a:rPr lang="en-US" dirty="0" smtClean="0"/>
              <a:t>The female louse are larger than the males and they can lay up to 8 nits a day</a:t>
            </a:r>
          </a:p>
          <a:p>
            <a:pPr lvl="1"/>
            <a:r>
              <a:rPr lang="en-US" dirty="0" smtClean="0"/>
              <a:t>Can live up to 30 days</a:t>
            </a:r>
          </a:p>
        </p:txBody>
      </p:sp>
    </p:spTree>
    <p:extLst>
      <p:ext uri="{BB962C8B-B14F-4D97-AF65-F5344CB8AC3E}">
        <p14:creationId xmlns:p14="http://schemas.microsoft.com/office/powerpoint/2010/main" val="36166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and Symptoms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789C0F2-17E0-497A-9BBE-0C73201AAFE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May be asymptomatic (no symptoms)</a:t>
            </a:r>
          </a:p>
          <a:p>
            <a:r>
              <a:rPr lang="en-US" dirty="0" smtClean="0"/>
              <a:t>Itching</a:t>
            </a:r>
          </a:p>
          <a:p>
            <a:r>
              <a:rPr lang="en-US" dirty="0" smtClean="0"/>
              <a:t>Tickling sensation</a:t>
            </a:r>
          </a:p>
          <a:p>
            <a:r>
              <a:rPr lang="en-US" dirty="0" smtClean="0"/>
              <a:t>Sores from scratching</a:t>
            </a:r>
            <a:endParaRPr lang="en-US" dirty="0"/>
          </a:p>
        </p:txBody>
      </p:sp>
      <p:pic>
        <p:nvPicPr>
          <p:cNvPr id="3075" name="Picture 3" descr="C:\Users\ALBanks\AppData\Local\Microsoft\Windows\Temporary Internet Files\Content.IE5\FW5N6GXC\001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514600"/>
            <a:ext cx="3333750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8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Potential Complications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789C0F2-17E0-497A-9BBE-0C73201AAFE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Though lice </a:t>
            </a:r>
            <a:r>
              <a:rPr lang="en-US" b="1" u="sng" dirty="0" smtClean="0"/>
              <a:t>do not</a:t>
            </a:r>
            <a:r>
              <a:rPr lang="en-US" dirty="0" smtClean="0"/>
              <a:t> carry or transmit any disease, frequent scratching can generate open sores that are prone to bacterial infections</a:t>
            </a:r>
            <a:endParaRPr lang="en-US" dirty="0"/>
          </a:p>
        </p:txBody>
      </p:sp>
      <p:pic>
        <p:nvPicPr>
          <p:cNvPr id="4098" name="Picture 2" descr="C:\Users\ALBanks\AppData\Local\Microsoft\Windows\Temporary Internet Files\Content.IE5\8E6WJA5W\bad_bacteria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25800"/>
            <a:ext cx="381000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973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789C0F2-17E0-497A-9BBE-0C73201AAFE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Direct contact with the hair of an infected person</a:t>
            </a:r>
          </a:p>
          <a:p>
            <a:r>
              <a:rPr lang="en-US" dirty="0" smtClean="0"/>
              <a:t>Wearing infested clothing or accessories </a:t>
            </a:r>
          </a:p>
          <a:p>
            <a:r>
              <a:rPr lang="en-US" dirty="0" smtClean="0"/>
              <a:t>Using infested brushes, combs, towels, or accessories</a:t>
            </a:r>
          </a:p>
          <a:p>
            <a:r>
              <a:rPr lang="en-US" dirty="0" smtClean="0"/>
              <a:t>Lying on/with infested pillows, bedding, couches, or stuffed animals</a:t>
            </a:r>
          </a:p>
          <a:p>
            <a:r>
              <a:rPr lang="en-US" dirty="0" smtClean="0"/>
              <a:t>They travel </a:t>
            </a:r>
            <a:r>
              <a:rPr lang="en-US" dirty="0"/>
              <a:t>b</a:t>
            </a:r>
            <a:r>
              <a:rPr lang="en-US" dirty="0" smtClean="0"/>
              <a:t>y crawling	</a:t>
            </a:r>
          </a:p>
          <a:p>
            <a:pPr lvl="1"/>
            <a:r>
              <a:rPr lang="en-US" dirty="0" smtClean="0"/>
              <a:t>They </a:t>
            </a:r>
            <a:r>
              <a:rPr lang="en-US" b="1" u="sng" dirty="0" smtClean="0"/>
              <a:t>cannot</a:t>
            </a:r>
            <a:r>
              <a:rPr lang="en-US" dirty="0" smtClean="0"/>
              <a:t> jump or fly</a:t>
            </a:r>
          </a:p>
          <a:p>
            <a:r>
              <a:rPr lang="en-US" dirty="0" smtClean="0"/>
              <a:t>Dogs, cats, and other pets </a:t>
            </a:r>
            <a:r>
              <a:rPr lang="en-US" b="1" u="sng" dirty="0" smtClean="0"/>
              <a:t>DO NOT</a:t>
            </a:r>
            <a:r>
              <a:rPr lang="en-US" b="1" dirty="0" smtClean="0"/>
              <a:t> </a:t>
            </a:r>
            <a:r>
              <a:rPr lang="en-US" dirty="0" smtClean="0"/>
              <a:t>play a role in the transmission of head lice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1222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789C0F2-17E0-497A-9BBE-0C73201AAFE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are several approved medications that treat head lice, which include over the counter and prescription medications </a:t>
            </a:r>
          </a:p>
          <a:p>
            <a:pPr lvl="1"/>
            <a:r>
              <a:rPr lang="en-US" dirty="0" smtClean="0"/>
              <a:t>Retreatment may be recommended or required</a:t>
            </a:r>
          </a:p>
          <a:p>
            <a:r>
              <a:rPr lang="en-US" dirty="0" smtClean="0"/>
              <a:t>Wash and dry clothing, bedding, towels, etc. using hot water and a hot air cycle</a:t>
            </a:r>
          </a:p>
          <a:p>
            <a:r>
              <a:rPr lang="en-US" dirty="0" smtClean="0"/>
              <a:t>Items that cannot be laundered, can be stored in plastic bags for 2 weeks</a:t>
            </a:r>
          </a:p>
          <a:p>
            <a:pPr lvl="1"/>
            <a:r>
              <a:rPr lang="en-US" dirty="0"/>
              <a:t>Louse die within 1-2 days off of their </a:t>
            </a:r>
            <a:r>
              <a:rPr lang="en-US" dirty="0" smtClean="0"/>
              <a:t>host</a:t>
            </a:r>
          </a:p>
          <a:p>
            <a:r>
              <a:rPr lang="en-US" dirty="0" smtClean="0"/>
              <a:t>Vacuum furniture and flooring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88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 the Reoccurrence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789C0F2-17E0-497A-9BBE-0C73201AAFE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Perform a head check on every member in the household and/or classroom of the infected person</a:t>
            </a:r>
          </a:p>
          <a:p>
            <a:r>
              <a:rPr lang="en-US" dirty="0" smtClean="0"/>
              <a:t>Avoid head to head contact </a:t>
            </a:r>
          </a:p>
          <a:p>
            <a:r>
              <a:rPr lang="en-US" dirty="0" smtClean="0"/>
              <a:t>Do not share clothing, accessories, brushes, or combs</a:t>
            </a:r>
          </a:p>
          <a:p>
            <a:r>
              <a:rPr lang="en-US" dirty="0" smtClean="0"/>
              <a:t>Do not lie on/with pillows, bedding, couches, carpets, or </a:t>
            </a:r>
            <a:r>
              <a:rPr lang="en-US" dirty="0" smtClean="0"/>
              <a:t>stuffed </a:t>
            </a:r>
            <a:r>
              <a:rPr lang="en-US" dirty="0" smtClean="0"/>
              <a:t>animals that have been in recent contact with an infected person</a:t>
            </a:r>
          </a:p>
          <a:p>
            <a:r>
              <a:rPr lang="en-US" dirty="0" smtClean="0"/>
              <a:t>Wash and dry clothing </a:t>
            </a:r>
            <a:r>
              <a:rPr lang="en-US" dirty="0"/>
              <a:t>using hot water and a hot air cycle</a:t>
            </a:r>
          </a:p>
          <a:p>
            <a:r>
              <a:rPr lang="en-US" dirty="0" smtClean="0"/>
              <a:t>Vacuum furniture and flooring  </a:t>
            </a:r>
          </a:p>
          <a:p>
            <a:r>
              <a:rPr lang="en-US" dirty="0" smtClean="0"/>
              <a:t>Pull your hair back, if you are in contact with an infected individual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372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789C0F2-17E0-497A-9BBE-0C73201AAFE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CDC. (2013, September 24). Parasites - Lice - Head </a:t>
            </a:r>
            <a:r>
              <a:rPr lang="en-US" dirty="0" smtClean="0"/>
              <a:t>	Lice</a:t>
            </a:r>
            <a:r>
              <a:rPr lang="en-US" dirty="0"/>
              <a:t>. Retrieved January 25, 2018, from </a:t>
            </a:r>
            <a:r>
              <a:rPr lang="en-US" dirty="0" smtClean="0"/>
              <a:t>	https</a:t>
            </a:r>
            <a:r>
              <a:rPr lang="en-US" dirty="0"/>
              <a:t>://www.cdc.gov/parasites/lice/head/</a:t>
            </a:r>
          </a:p>
        </p:txBody>
      </p:sp>
      <p:pic>
        <p:nvPicPr>
          <p:cNvPr id="5122" name="Picture 2" descr="C:\Users\ALBanks\AppData\Local\Microsoft\Windows\Temporary Internet Files\Content.IE5\S26HJS8R\250px-Cdc_logo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415208"/>
            <a:ext cx="3552825" cy="27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82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328</TotalTime>
  <Words>408</Words>
  <Application>Microsoft Office PowerPoint</Application>
  <PresentationFormat>On-screen Show (4:3)</PresentationFormat>
  <Paragraphs>63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Median</vt:lpstr>
      <vt:lpstr>Head Lice</vt:lpstr>
      <vt:lpstr>About: Head Lice </vt:lpstr>
      <vt:lpstr>About: Head Lice</vt:lpstr>
      <vt:lpstr>Life Cycle</vt:lpstr>
      <vt:lpstr>Signs and Symptoms</vt:lpstr>
      <vt:lpstr>Potential Complications </vt:lpstr>
      <vt:lpstr>Transmission</vt:lpstr>
      <vt:lpstr>Treatment</vt:lpstr>
      <vt:lpstr>Prevent the Reoccurrence 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Lice &amp; Nits</dc:title>
  <dc:creator>Windows User</dc:creator>
  <cp:lastModifiedBy>Windows User</cp:lastModifiedBy>
  <cp:revision>29</cp:revision>
  <dcterms:created xsi:type="dcterms:W3CDTF">2018-01-25T14:50:16Z</dcterms:created>
  <dcterms:modified xsi:type="dcterms:W3CDTF">2018-01-26T12:42:39Z</dcterms:modified>
</cp:coreProperties>
</file>