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3" r:id="rId5"/>
    <p:sldId id="258" r:id="rId6"/>
    <p:sldId id="262" r:id="rId7"/>
    <p:sldId id="264" r:id="rId8"/>
    <p:sldId id="260" r:id="rId9"/>
    <p:sldId id="269" r:id="rId10"/>
    <p:sldId id="259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7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8B08702-3F30-4794-806B-C2D96ED4460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F6E6B22-0C1A-47D6-AC03-B5D9AAE4FE03}" type="datetimeFigureOut">
              <a:rPr lang="en-US" smtClean="0"/>
              <a:t>1/25/2018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733800" y="6096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Allison Ormond, RN</a:t>
            </a:r>
          </a:p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Pamlico County Primary School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56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About: Diabetes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Chronic (long-term) disease </a:t>
            </a:r>
          </a:p>
          <a:p>
            <a:r>
              <a:rPr lang="en-US" dirty="0" smtClean="0"/>
              <a:t>Affects how your body turns food into energy</a:t>
            </a:r>
          </a:p>
          <a:p>
            <a:pPr lvl="1"/>
            <a:r>
              <a:rPr lang="en-US" dirty="0" smtClean="0"/>
              <a:t>The majority of the food you eat is broken down into sugar (glucose), which is released into your bloodstream</a:t>
            </a:r>
          </a:p>
          <a:p>
            <a:r>
              <a:rPr lang="en-US" dirty="0" smtClean="0"/>
              <a:t>Your pancreas makes a hormone called insulin, which acts </a:t>
            </a:r>
            <a:r>
              <a:rPr lang="en-US" dirty="0" smtClean="0"/>
              <a:t>as a </a:t>
            </a:r>
            <a:r>
              <a:rPr lang="en-US" dirty="0" smtClean="0"/>
              <a:t>key to let the blood sugar into your body’s cells for use as energy</a:t>
            </a:r>
          </a:p>
          <a:p>
            <a:r>
              <a:rPr lang="en-US" dirty="0" smtClean="0"/>
              <a:t>If you have diabetes, your </a:t>
            </a:r>
            <a:r>
              <a:rPr lang="en-US" dirty="0" smtClean="0"/>
              <a:t>body either:</a:t>
            </a:r>
          </a:p>
          <a:p>
            <a:endParaRPr lang="en-US" sz="1100" dirty="0" smtClean="0"/>
          </a:p>
          <a:p>
            <a:pPr marL="411480" lvl="1" indent="0" algn="ctr">
              <a:buNone/>
            </a:pPr>
            <a:r>
              <a:rPr lang="en-US" dirty="0" smtClean="0"/>
              <a:t>Does not </a:t>
            </a:r>
            <a:r>
              <a:rPr lang="en-US" dirty="0" smtClean="0"/>
              <a:t>make enough insulin</a:t>
            </a:r>
          </a:p>
          <a:p>
            <a:pPr marL="411480" lvl="1" indent="0" algn="ctr">
              <a:buNone/>
            </a:pPr>
            <a:r>
              <a:rPr lang="en-US" b="1" dirty="0" smtClean="0"/>
              <a:t>	OR</a:t>
            </a:r>
          </a:p>
          <a:p>
            <a:pPr marL="411480" lvl="1" indent="0" algn="ctr">
              <a:buNone/>
            </a:pPr>
            <a:r>
              <a:rPr lang="en-US" dirty="0"/>
              <a:t>I</a:t>
            </a:r>
            <a:r>
              <a:rPr lang="en-US" dirty="0" smtClean="0"/>
              <a:t>t</a:t>
            </a:r>
            <a:r>
              <a:rPr lang="en-US" dirty="0" smtClean="0"/>
              <a:t> cannot </a:t>
            </a:r>
            <a:r>
              <a:rPr lang="en-US" dirty="0" smtClean="0"/>
              <a:t>use the insulin it makes as well as it should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569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1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Caused by an autoimmune reaction</a:t>
            </a:r>
          </a:p>
          <a:p>
            <a:pPr lvl="1"/>
            <a:r>
              <a:rPr lang="en-US" dirty="0" smtClean="0"/>
              <a:t>The body wrongly attacks insulin-producing cells in the pancreas  </a:t>
            </a:r>
            <a:endParaRPr lang="en-US" dirty="0" smtClean="0"/>
          </a:p>
          <a:p>
            <a:pPr lvl="1"/>
            <a:r>
              <a:rPr lang="en-US" dirty="0" smtClean="0"/>
              <a:t>The pancreas then cannot properly make </a:t>
            </a:r>
            <a:r>
              <a:rPr lang="en-US" dirty="0" smtClean="0"/>
              <a:t>insulin	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/>
              <a:t>pancreas </a:t>
            </a:r>
            <a:r>
              <a:rPr lang="en-US" dirty="0" smtClean="0"/>
              <a:t>either cannot produce enough insulin or any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C:\Users\ALBanks\AppData\Local\Microsoft\Windows\Temporary Internet Files\Content.IE5\8E6WJA5W\pancrea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52800"/>
            <a:ext cx="381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LBanks\AppData\Local\Microsoft\Windows\Temporary Internet Files\Content.IE5\6GL23WG0\autoimmune-0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332856"/>
            <a:ext cx="3027096" cy="314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862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1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Factors:</a:t>
            </a:r>
            <a:endParaRPr lang="en-US" dirty="0" smtClean="0"/>
          </a:p>
          <a:p>
            <a:pPr lvl="1"/>
            <a:r>
              <a:rPr lang="en-US" dirty="0" smtClean="0"/>
              <a:t>Family history</a:t>
            </a:r>
          </a:p>
          <a:p>
            <a:pPr lvl="1"/>
            <a:r>
              <a:rPr lang="en-US" dirty="0" smtClean="0"/>
              <a:t>Age</a:t>
            </a:r>
          </a:p>
          <a:p>
            <a:pPr lvl="2"/>
            <a:r>
              <a:rPr lang="en-US" dirty="0" smtClean="0"/>
              <a:t>More </a:t>
            </a:r>
            <a:r>
              <a:rPr lang="en-US" dirty="0" smtClean="0"/>
              <a:t>likely to develop in children, teenagers, and young adults</a:t>
            </a:r>
          </a:p>
          <a:p>
            <a:pPr lvl="1"/>
            <a:r>
              <a:rPr lang="en-US" dirty="0" smtClean="0"/>
              <a:t>Race</a:t>
            </a:r>
          </a:p>
          <a:p>
            <a:pPr lvl="2"/>
            <a:r>
              <a:rPr lang="en-US" dirty="0" smtClean="0"/>
              <a:t>Caucasians are more likely to develop type 1 diabetes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73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2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body </a:t>
            </a:r>
            <a:r>
              <a:rPr lang="en-US" dirty="0" smtClean="0"/>
              <a:t>does </a:t>
            </a:r>
            <a:r>
              <a:rPr lang="en-US" dirty="0" smtClean="0"/>
              <a:t>not properly use the insulin that it produces</a:t>
            </a:r>
            <a:endParaRPr lang="en-US" dirty="0" smtClean="0"/>
          </a:p>
          <a:p>
            <a:pPr lvl="1"/>
            <a:r>
              <a:rPr lang="en-US" dirty="0" smtClean="0"/>
              <a:t>As a result, the body is unable </a:t>
            </a:r>
            <a:r>
              <a:rPr lang="en-US" dirty="0" smtClean="0"/>
              <a:t>to keep blood </a:t>
            </a:r>
            <a:r>
              <a:rPr lang="en-US" dirty="0" smtClean="0"/>
              <a:t>sugar levels </a:t>
            </a:r>
            <a:r>
              <a:rPr lang="en-US" dirty="0" smtClean="0"/>
              <a:t>within normal range</a:t>
            </a:r>
          </a:p>
          <a:p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2050" name="Picture 2" descr="C:\Users\ALBanks\AppData\Local\Microsoft\Windows\Temporary Internet Files\Content.IE5\S26HJS8R\glucose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895600"/>
            <a:ext cx="4419600" cy="353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78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2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Risk Factors:</a:t>
            </a:r>
            <a:endParaRPr lang="en-US" dirty="0" smtClean="0"/>
          </a:p>
          <a:p>
            <a:pPr lvl="1"/>
            <a:r>
              <a:rPr lang="en-US" dirty="0" smtClean="0"/>
              <a:t>Being overweight</a:t>
            </a:r>
          </a:p>
          <a:p>
            <a:pPr lvl="1"/>
            <a:r>
              <a:rPr lang="en-US" dirty="0" smtClean="0"/>
              <a:t>Age</a:t>
            </a:r>
          </a:p>
          <a:p>
            <a:pPr lvl="2"/>
            <a:r>
              <a:rPr lang="en-US" dirty="0" smtClean="0"/>
              <a:t>Typically occurs in individuals who are o</a:t>
            </a:r>
            <a:r>
              <a:rPr lang="en-US" dirty="0" smtClean="0"/>
              <a:t>lder </a:t>
            </a:r>
            <a:r>
              <a:rPr lang="en-US" dirty="0" smtClean="0"/>
              <a:t>than 45 years old</a:t>
            </a:r>
          </a:p>
          <a:p>
            <a:pPr lvl="1"/>
            <a:r>
              <a:rPr lang="en-US" dirty="0" smtClean="0"/>
              <a:t>Being physically </a:t>
            </a:r>
            <a:r>
              <a:rPr lang="en-US" dirty="0" smtClean="0"/>
              <a:t>active less than 3 times a week</a:t>
            </a:r>
          </a:p>
          <a:p>
            <a:pPr lvl="1"/>
            <a:r>
              <a:rPr lang="en-US" dirty="0" smtClean="0"/>
              <a:t>Family </a:t>
            </a:r>
            <a:r>
              <a:rPr lang="en-US" dirty="0" smtClean="0"/>
              <a:t>history </a:t>
            </a:r>
          </a:p>
          <a:p>
            <a:pPr lvl="1"/>
            <a:r>
              <a:rPr lang="en-US" dirty="0" smtClean="0"/>
              <a:t>Race</a:t>
            </a:r>
          </a:p>
          <a:p>
            <a:pPr lvl="2"/>
            <a:r>
              <a:rPr lang="en-US" dirty="0" smtClean="0"/>
              <a:t>African </a:t>
            </a:r>
            <a:r>
              <a:rPr lang="en-US" dirty="0" smtClean="0"/>
              <a:t>Americans, </a:t>
            </a:r>
            <a:r>
              <a:rPr lang="en-US" dirty="0" smtClean="0"/>
              <a:t>Hispanic/Latino </a:t>
            </a:r>
            <a:r>
              <a:rPr lang="en-US" dirty="0" smtClean="0"/>
              <a:t>Americans, </a:t>
            </a:r>
            <a:r>
              <a:rPr lang="en-US" dirty="0" smtClean="0"/>
              <a:t>American </a:t>
            </a:r>
            <a:r>
              <a:rPr lang="en-US" dirty="0" smtClean="0"/>
              <a:t>Indians, </a:t>
            </a:r>
            <a:r>
              <a:rPr lang="en-US" dirty="0" smtClean="0"/>
              <a:t>or Alaska </a:t>
            </a:r>
            <a:r>
              <a:rPr lang="en-US" dirty="0" smtClean="0"/>
              <a:t>Natives are more likely to develop type 2 diabetes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566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and </a:t>
            </a:r>
            <a:r>
              <a:rPr lang="en-US" dirty="0" smtClean="0"/>
              <a:t>Symptoms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Frequent urination	</a:t>
            </a:r>
            <a:endParaRPr lang="en-US" dirty="0" smtClean="0"/>
          </a:p>
          <a:p>
            <a:r>
              <a:rPr lang="en-US" dirty="0" smtClean="0"/>
              <a:t>Excessive </a:t>
            </a:r>
            <a:r>
              <a:rPr lang="en-US" dirty="0" smtClean="0"/>
              <a:t>thirst</a:t>
            </a:r>
          </a:p>
          <a:p>
            <a:r>
              <a:rPr lang="en-US" dirty="0" smtClean="0"/>
              <a:t>Extreme hunger</a:t>
            </a:r>
          </a:p>
          <a:p>
            <a:r>
              <a:rPr lang="en-US" dirty="0" smtClean="0"/>
              <a:t>Blurry vision</a:t>
            </a:r>
          </a:p>
          <a:p>
            <a:r>
              <a:rPr lang="en-US" dirty="0" smtClean="0"/>
              <a:t>Weight loss</a:t>
            </a:r>
          </a:p>
          <a:p>
            <a:r>
              <a:rPr lang="en-US" dirty="0" smtClean="0"/>
              <a:t>Increase in infection</a:t>
            </a:r>
          </a:p>
          <a:p>
            <a:r>
              <a:rPr lang="en-US" dirty="0" smtClean="0"/>
              <a:t>Lengthened time to heal wounds/sores</a:t>
            </a:r>
            <a:endParaRPr lang="en-US" dirty="0" smtClean="0"/>
          </a:p>
          <a:p>
            <a:r>
              <a:rPr lang="en-US" dirty="0" smtClean="0"/>
              <a:t>Neuropathy</a:t>
            </a:r>
          </a:p>
          <a:p>
            <a:pPr lvl="1"/>
            <a:r>
              <a:rPr lang="en-US" dirty="0" smtClean="0"/>
              <a:t>Numbness and tingling in </a:t>
            </a:r>
            <a:r>
              <a:rPr lang="en-US" dirty="0" smtClean="0"/>
              <a:t>the hands </a:t>
            </a:r>
            <a:r>
              <a:rPr lang="en-US" dirty="0" smtClean="0"/>
              <a:t>and/or feet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Hypoglycemia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When your blood sugar is </a:t>
            </a:r>
            <a:r>
              <a:rPr lang="en-US" b="1" u="sng" dirty="0" smtClean="0"/>
              <a:t>TOO LOW</a:t>
            </a:r>
          </a:p>
          <a:p>
            <a:pPr lvl="1"/>
            <a:r>
              <a:rPr lang="en-US" b="1" dirty="0" smtClean="0"/>
              <a:t>Needs </a:t>
            </a:r>
            <a:r>
              <a:rPr lang="en-US" b="1" dirty="0" smtClean="0"/>
              <a:t>to be treated immediately </a:t>
            </a:r>
          </a:p>
          <a:p>
            <a:endParaRPr lang="en-US" dirty="0" smtClean="0"/>
          </a:p>
          <a:p>
            <a:r>
              <a:rPr lang="en-US" dirty="0" smtClean="0"/>
              <a:t>Signs and symptoms can include:</a:t>
            </a:r>
          </a:p>
          <a:p>
            <a:pPr lvl="1"/>
            <a:r>
              <a:rPr lang="en-US" dirty="0" smtClean="0"/>
              <a:t>Shakiness			</a:t>
            </a:r>
            <a:endParaRPr lang="en-US" dirty="0" smtClean="0"/>
          </a:p>
          <a:p>
            <a:pPr lvl="1"/>
            <a:r>
              <a:rPr lang="en-US" dirty="0" smtClean="0"/>
              <a:t>Anxiety</a:t>
            </a:r>
          </a:p>
          <a:p>
            <a:pPr lvl="1"/>
            <a:r>
              <a:rPr lang="en-US" dirty="0" smtClean="0"/>
              <a:t>Sweating/Clamminess </a:t>
            </a:r>
          </a:p>
          <a:p>
            <a:pPr lvl="1"/>
            <a:r>
              <a:rPr lang="en-US" dirty="0" smtClean="0"/>
              <a:t>Chills</a:t>
            </a:r>
          </a:p>
          <a:p>
            <a:pPr lvl="1"/>
            <a:r>
              <a:rPr lang="en-US" dirty="0" smtClean="0"/>
              <a:t>Irritability</a:t>
            </a:r>
          </a:p>
          <a:p>
            <a:pPr lvl="1"/>
            <a:r>
              <a:rPr lang="en-US" dirty="0" smtClean="0"/>
              <a:t>Dizziness</a:t>
            </a:r>
          </a:p>
          <a:p>
            <a:pPr lvl="1"/>
            <a:r>
              <a:rPr lang="en-US" dirty="0" smtClean="0"/>
              <a:t>Fatigue </a:t>
            </a:r>
          </a:p>
          <a:p>
            <a:pPr lvl="1"/>
            <a:r>
              <a:rPr lang="en-US" dirty="0" smtClean="0"/>
              <a:t>Blurred vision</a:t>
            </a:r>
          </a:p>
          <a:p>
            <a:pPr lvl="1"/>
            <a:r>
              <a:rPr lang="en-US" dirty="0" smtClean="0"/>
              <a:t>Nausea</a:t>
            </a:r>
          </a:p>
          <a:p>
            <a:pPr lvl="1"/>
            <a:r>
              <a:rPr lang="en-US" dirty="0" smtClean="0"/>
              <a:t>Hunger</a:t>
            </a:r>
          </a:p>
        </p:txBody>
      </p:sp>
      <p:sp>
        <p:nvSpPr>
          <p:cNvPr id="4" name="Down Arrow 3"/>
          <p:cNvSpPr/>
          <p:nvPr/>
        </p:nvSpPr>
        <p:spPr>
          <a:xfrm>
            <a:off x="4724400" y="2971800"/>
            <a:ext cx="2590800" cy="3124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01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Hyperglycemia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your blood sugar is </a:t>
            </a:r>
            <a:r>
              <a:rPr lang="en-US" b="1" dirty="0" smtClean="0"/>
              <a:t>TOO HIGH</a:t>
            </a:r>
          </a:p>
          <a:p>
            <a:pPr lvl="1"/>
            <a:r>
              <a:rPr lang="en-US" b="1" dirty="0" smtClean="0"/>
              <a:t>Needs </a:t>
            </a:r>
            <a:r>
              <a:rPr lang="en-US" b="1" dirty="0" smtClean="0"/>
              <a:t>to be treated immediately </a:t>
            </a:r>
          </a:p>
          <a:p>
            <a:endParaRPr lang="en-US" dirty="0" smtClean="0"/>
          </a:p>
          <a:p>
            <a:r>
              <a:rPr lang="en-US" dirty="0" smtClean="0"/>
              <a:t>Signs and symptoms can include:</a:t>
            </a:r>
          </a:p>
          <a:p>
            <a:pPr lvl="1"/>
            <a:r>
              <a:rPr lang="en-US" dirty="0" smtClean="0"/>
              <a:t>Headache</a:t>
            </a:r>
            <a:endParaRPr lang="en-US" dirty="0" smtClean="0"/>
          </a:p>
          <a:p>
            <a:pPr lvl="1"/>
            <a:r>
              <a:rPr lang="en-US" dirty="0" smtClean="0"/>
              <a:t>Difficulty concentrating</a:t>
            </a:r>
          </a:p>
          <a:p>
            <a:pPr lvl="1"/>
            <a:r>
              <a:rPr lang="en-US" dirty="0" smtClean="0"/>
              <a:t>Stomach pain</a:t>
            </a:r>
          </a:p>
          <a:p>
            <a:pPr lvl="1"/>
            <a:r>
              <a:rPr lang="en-US" dirty="0" smtClean="0"/>
              <a:t>Nausea</a:t>
            </a:r>
          </a:p>
          <a:p>
            <a:pPr lvl="1"/>
            <a:r>
              <a:rPr lang="en-US" dirty="0" smtClean="0"/>
              <a:t>Frequent urination </a:t>
            </a:r>
          </a:p>
          <a:p>
            <a:pPr lvl="1"/>
            <a:r>
              <a:rPr lang="en-US" dirty="0" smtClean="0"/>
              <a:t>Increased thirst</a:t>
            </a:r>
          </a:p>
          <a:p>
            <a:pPr lvl="1"/>
            <a:r>
              <a:rPr lang="en-US" dirty="0" smtClean="0"/>
              <a:t>Dry skin</a:t>
            </a:r>
          </a:p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 rot="10800000">
            <a:off x="4724400" y="2971800"/>
            <a:ext cx="2590800" cy="3124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64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serious complications can arise as a result of diabetes, such as:</a:t>
            </a:r>
            <a:endParaRPr lang="en-US" dirty="0"/>
          </a:p>
          <a:p>
            <a:pPr lvl="1"/>
            <a:r>
              <a:rPr lang="en-US" dirty="0" smtClean="0"/>
              <a:t>Heart </a:t>
            </a:r>
            <a:r>
              <a:rPr lang="en-US" dirty="0" smtClean="0"/>
              <a:t>disease</a:t>
            </a:r>
          </a:p>
          <a:p>
            <a:pPr lvl="1"/>
            <a:r>
              <a:rPr lang="en-US" dirty="0" smtClean="0"/>
              <a:t>Kidney failure</a:t>
            </a:r>
          </a:p>
          <a:p>
            <a:pPr lvl="1"/>
            <a:r>
              <a:rPr lang="en-US" dirty="0" smtClean="0"/>
              <a:t>Limb amputation </a:t>
            </a:r>
          </a:p>
          <a:p>
            <a:pPr lvl="1"/>
            <a:r>
              <a:rPr lang="en-US" dirty="0" smtClean="0"/>
              <a:t>Stroke </a:t>
            </a:r>
          </a:p>
          <a:p>
            <a:pPr lvl="1"/>
            <a:r>
              <a:rPr lang="en-US" dirty="0" smtClean="0"/>
              <a:t>Vision loss</a:t>
            </a:r>
            <a:endParaRPr lang="en-US" dirty="0"/>
          </a:p>
        </p:txBody>
      </p:sp>
      <p:pic>
        <p:nvPicPr>
          <p:cNvPr id="4098" name="Picture 2" descr="C:\Users\ALBanks\AppData\Local\Microsoft\Windows\Temporary Internet Files\Content.IE5\FW5N6GXC\diabetes[1]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108" y="2819400"/>
            <a:ext cx="483642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306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A1C Test</a:t>
            </a:r>
          </a:p>
          <a:p>
            <a:pPr lvl="1"/>
            <a:r>
              <a:rPr lang="en-US" dirty="0" smtClean="0"/>
              <a:t>Measures your average blood sugar level over the past 2-3 months</a:t>
            </a:r>
          </a:p>
          <a:p>
            <a:r>
              <a:rPr lang="en-US" dirty="0" smtClean="0"/>
              <a:t>Fasting blood sugar test</a:t>
            </a:r>
          </a:p>
          <a:p>
            <a:pPr lvl="1"/>
            <a:r>
              <a:rPr lang="en-US" dirty="0" smtClean="0"/>
              <a:t>Measures your blood sugar, after an overnight fast</a:t>
            </a:r>
          </a:p>
          <a:p>
            <a:r>
              <a:rPr lang="en-US" dirty="0" smtClean="0"/>
              <a:t>Glucose tolerance test</a:t>
            </a:r>
          </a:p>
          <a:p>
            <a:pPr lvl="1"/>
            <a:r>
              <a:rPr lang="en-US" dirty="0" smtClean="0"/>
              <a:t>Measures your blood sugar before and after (at different time intervals) </a:t>
            </a:r>
            <a:r>
              <a:rPr lang="en-US" dirty="0" smtClean="0"/>
              <a:t>you </a:t>
            </a:r>
            <a:r>
              <a:rPr lang="en-US" dirty="0" smtClean="0"/>
              <a:t>drink a solution that contains glucose</a:t>
            </a:r>
          </a:p>
          <a:p>
            <a:r>
              <a:rPr lang="en-US" dirty="0" smtClean="0"/>
              <a:t>Random blood sugar test</a:t>
            </a:r>
          </a:p>
          <a:p>
            <a:pPr lvl="1"/>
            <a:r>
              <a:rPr lang="en-US" dirty="0" smtClean="0"/>
              <a:t>Measures your blood sugar at the time you are tested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2965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of yet, there is </a:t>
            </a:r>
            <a:r>
              <a:rPr lang="en-US" b="1" u="sng" dirty="0" smtClean="0"/>
              <a:t>no</a:t>
            </a:r>
            <a:r>
              <a:rPr lang="en-US" dirty="0" smtClean="0"/>
              <a:t> </a:t>
            </a:r>
            <a:r>
              <a:rPr lang="en-US" dirty="0" smtClean="0"/>
              <a:t>cure for diabetes</a:t>
            </a:r>
          </a:p>
          <a:p>
            <a:endParaRPr lang="en-US" dirty="0"/>
          </a:p>
          <a:p>
            <a:r>
              <a:rPr lang="en-US" dirty="0" smtClean="0"/>
              <a:t>Though this is so diabetes can be managed, by:</a:t>
            </a:r>
            <a:endParaRPr lang="en-US" dirty="0" smtClean="0"/>
          </a:p>
          <a:p>
            <a:pPr lvl="1"/>
            <a:r>
              <a:rPr lang="en-US" dirty="0" smtClean="0"/>
              <a:t>Checking </a:t>
            </a:r>
            <a:r>
              <a:rPr lang="en-US" dirty="0" smtClean="0"/>
              <a:t>your blood sugar regularly</a:t>
            </a:r>
          </a:p>
          <a:p>
            <a:pPr lvl="1"/>
            <a:r>
              <a:rPr lang="en-US" dirty="0" smtClean="0"/>
              <a:t>Taking prescribed medication</a:t>
            </a:r>
            <a:endParaRPr lang="en-US" dirty="0" smtClean="0"/>
          </a:p>
          <a:p>
            <a:pPr lvl="2"/>
            <a:r>
              <a:rPr lang="en-US" dirty="0" smtClean="0"/>
              <a:t>Oral </a:t>
            </a:r>
            <a:r>
              <a:rPr lang="en-US" dirty="0" smtClean="0"/>
              <a:t>medication(s)</a:t>
            </a:r>
            <a:endParaRPr lang="en-US" dirty="0" smtClean="0"/>
          </a:p>
          <a:p>
            <a:pPr lvl="2"/>
            <a:r>
              <a:rPr lang="en-US" dirty="0" smtClean="0"/>
              <a:t>Insulin/insulin pump</a:t>
            </a:r>
          </a:p>
          <a:p>
            <a:pPr lvl="1"/>
            <a:r>
              <a:rPr lang="en-US" dirty="0" smtClean="0"/>
              <a:t>Eating healthy</a:t>
            </a:r>
            <a:endParaRPr lang="en-US" dirty="0" smtClean="0"/>
          </a:p>
          <a:p>
            <a:pPr lvl="1"/>
            <a:r>
              <a:rPr lang="en-US" dirty="0" smtClean="0"/>
              <a:t>Participating in regular </a:t>
            </a:r>
            <a:r>
              <a:rPr lang="en-US" dirty="0" smtClean="0"/>
              <a:t>exercise </a:t>
            </a:r>
          </a:p>
          <a:p>
            <a:pPr lvl="1"/>
            <a:r>
              <a:rPr lang="en-US" dirty="0" smtClean="0"/>
              <a:t>Participating in regular </a:t>
            </a:r>
            <a:r>
              <a:rPr lang="en-US" dirty="0" smtClean="0"/>
              <a:t>check-ups</a:t>
            </a:r>
          </a:p>
          <a:p>
            <a:pPr lvl="1"/>
            <a:r>
              <a:rPr lang="en-US" dirty="0" smtClean="0"/>
              <a:t>Staying educated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85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Diabetics </a:t>
            </a:r>
            <a:r>
              <a:rPr lang="en-US" dirty="0" smtClean="0"/>
              <a:t>typically need </a:t>
            </a:r>
            <a:r>
              <a:rPr lang="en-US" dirty="0" smtClean="0"/>
              <a:t>a large interdisciplinary healthcare team</a:t>
            </a:r>
            <a:r>
              <a:rPr lang="en-US" dirty="0" smtClean="0"/>
              <a:t>, in addition to their primary care physician, </a:t>
            </a:r>
            <a:r>
              <a:rPr lang="en-US" dirty="0" smtClean="0"/>
              <a:t>some of which include:</a:t>
            </a:r>
          </a:p>
          <a:p>
            <a:pPr lvl="1"/>
            <a:r>
              <a:rPr lang="en-US" dirty="0" smtClean="0"/>
              <a:t>Podiatrist</a:t>
            </a:r>
            <a:endParaRPr lang="en-US" dirty="0" smtClean="0"/>
          </a:p>
          <a:p>
            <a:pPr lvl="1"/>
            <a:r>
              <a:rPr lang="en-US" dirty="0" smtClean="0"/>
              <a:t>Optometrist </a:t>
            </a:r>
          </a:p>
          <a:p>
            <a:pPr lvl="1"/>
            <a:r>
              <a:rPr lang="en-US" dirty="0" smtClean="0"/>
              <a:t>Diabetic educator</a:t>
            </a:r>
          </a:p>
          <a:p>
            <a:pPr lvl="1"/>
            <a:r>
              <a:rPr lang="en-US" dirty="0" smtClean="0"/>
              <a:t>Nutritionist/dietician </a:t>
            </a:r>
          </a:p>
          <a:p>
            <a:pPr lvl="1"/>
            <a:r>
              <a:rPr lang="en-US" dirty="0" smtClean="0"/>
              <a:t>Pharmacist </a:t>
            </a:r>
          </a:p>
          <a:p>
            <a:pPr lvl="1"/>
            <a:endParaRPr lang="en-US" dirty="0"/>
          </a:p>
          <a:p>
            <a:r>
              <a:rPr lang="en-US" dirty="0" smtClean="0"/>
              <a:t>You will also need a large support system</a:t>
            </a:r>
          </a:p>
          <a:p>
            <a:pPr lvl="1"/>
            <a:r>
              <a:rPr lang="en-US" dirty="0" smtClean="0"/>
              <a:t>Family 	</a:t>
            </a:r>
          </a:p>
          <a:p>
            <a:pPr lvl="1"/>
            <a:r>
              <a:rPr lang="en-US" dirty="0" smtClean="0"/>
              <a:t>Friends</a:t>
            </a:r>
          </a:p>
          <a:p>
            <a:pPr lvl="1"/>
            <a:r>
              <a:rPr lang="en-US" dirty="0" smtClean="0"/>
              <a:t>Teachers/School faculty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19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CDC. (2017, July 20). Diabetes Home. Retrieved January 24, 2018, 	from https://www.cdc.gov/diabetes/basics/index.html</a:t>
            </a:r>
            <a:endParaRPr lang="en-US" dirty="0"/>
          </a:p>
        </p:txBody>
      </p:sp>
      <p:pic>
        <p:nvPicPr>
          <p:cNvPr id="5122" name="Picture 2" descr="C:\Users\ALBanks\AppData\Local\Microsoft\Windows\Temporary Internet Files\Content.IE5\8E6WJA5W\797px-US_CDC_logo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768823"/>
            <a:ext cx="4419600" cy="332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96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194</TotalTime>
  <Words>470</Words>
  <Application>Microsoft Office PowerPoint</Application>
  <PresentationFormat>On-screen Show (4:3)</PresentationFormat>
  <Paragraphs>116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Adjacency</vt:lpstr>
      <vt:lpstr>Diabetes</vt:lpstr>
      <vt:lpstr>About: Diabetes </vt:lpstr>
      <vt:lpstr>Type 1 Diabetes</vt:lpstr>
      <vt:lpstr>Type 1 Diabetes</vt:lpstr>
      <vt:lpstr>Type 2 Diabetes</vt:lpstr>
      <vt:lpstr>Type 2 Diabetes</vt:lpstr>
      <vt:lpstr>Signs and Symptoms </vt:lpstr>
      <vt:lpstr>Hypoglycemia</vt:lpstr>
      <vt:lpstr>Hyperglycemia </vt:lpstr>
      <vt:lpstr>Complications </vt:lpstr>
      <vt:lpstr>Diagnosis</vt:lpstr>
      <vt:lpstr>Management</vt:lpstr>
      <vt:lpstr>Support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</dc:title>
  <dc:creator>Windows User</dc:creator>
  <cp:lastModifiedBy>Windows User</cp:lastModifiedBy>
  <cp:revision>30</cp:revision>
  <dcterms:created xsi:type="dcterms:W3CDTF">2018-01-24T18:59:38Z</dcterms:created>
  <dcterms:modified xsi:type="dcterms:W3CDTF">2018-01-25T15:24:16Z</dcterms:modified>
</cp:coreProperties>
</file>