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106B4A3-4212-4E39-93DE-E053E8F69C28}" type="datetimeFigureOut">
              <a:rPr lang="en-US" smtClean="0"/>
              <a:t>1/22/2018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3DCDF73-85D2-4237-9B32-053DBDB0C312}" type="slidenum">
              <a:rPr kumimoji="0" lang="en-US" smtClean="0"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0" dirty="0" smtClean="0">
                <a:solidFill>
                  <a:schemeClr val="accent1">
                    <a:lumMod val="50000"/>
                  </a:schemeClr>
                </a:solidFill>
              </a:rPr>
              <a:t>Influenza </a:t>
            </a:r>
            <a:endParaRPr lang="en-US" sz="6600" b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19600" y="60592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Allison Ormond, RN</a:t>
            </a:r>
          </a:p>
          <a:p>
            <a:pPr algn="r"/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Pamlico County Primary School 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00600" y="35052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Take Action to Prevent the Flu!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5334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respiratory illness caused by influenza viruses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 smtClean="0"/>
              <a:t>Affects the nose, throat, and occasionally the lungs</a:t>
            </a:r>
          </a:p>
          <a:p>
            <a:endParaRPr lang="en-US" dirty="0"/>
          </a:p>
          <a:p>
            <a:r>
              <a:rPr lang="en-US" dirty="0" smtClean="0"/>
              <a:t>Most common in the fall and the winter</a:t>
            </a:r>
          </a:p>
          <a:p>
            <a:pPr lvl="1"/>
            <a:r>
              <a:rPr lang="en-US" dirty="0" smtClean="0"/>
              <a:t>Between the months of December - February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About: The Flu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5314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best prevention is to get a flu shot each and every year!</a:t>
            </a:r>
          </a:p>
          <a:p>
            <a:pPr marL="109728" indent="0">
              <a:buNone/>
            </a:pPr>
            <a:endParaRPr lang="en-US" dirty="0" smtClean="0"/>
          </a:p>
          <a:p>
            <a:r>
              <a:rPr lang="en-US" dirty="0"/>
              <a:t>Spread through contact with droplets</a:t>
            </a:r>
          </a:p>
          <a:p>
            <a:pPr lvl="1"/>
            <a:r>
              <a:rPr lang="en-US" dirty="0"/>
              <a:t>Wash your hands frequently, with soap and water</a:t>
            </a:r>
          </a:p>
          <a:p>
            <a:pPr lvl="1"/>
            <a:r>
              <a:rPr lang="en-US" dirty="0"/>
              <a:t>If you cough or sneeze, do it in your sleeve</a:t>
            </a:r>
          </a:p>
          <a:p>
            <a:pPr lvl="1"/>
            <a:r>
              <a:rPr lang="en-US" dirty="0"/>
              <a:t>Do not share food or </a:t>
            </a:r>
            <a:r>
              <a:rPr lang="en-US" dirty="0" smtClean="0"/>
              <a:t>drinks</a:t>
            </a:r>
          </a:p>
          <a:p>
            <a:pPr lvl="1"/>
            <a:r>
              <a:rPr lang="en-US" dirty="0" smtClean="0"/>
              <a:t>Disinfect frequently used surfaces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</a:t>
            </a:r>
            <a:endParaRPr lang="en-US" dirty="0"/>
          </a:p>
        </p:txBody>
      </p:sp>
      <p:pic>
        <p:nvPicPr>
          <p:cNvPr id="2050" name="Picture 2" descr="C:\Users\ALBanks\AppData\Local\Microsoft\Windows\Temporary Internet Files\Content.IE5\8E6WJA5W\spritze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99634">
            <a:off x="6422182" y="3854065"/>
            <a:ext cx="2497847" cy="163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06040" y="5525869"/>
            <a:ext cx="6931706" cy="6463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sz="3600" b="1" spc="300" dirty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Stay home if you are </a:t>
            </a:r>
            <a:r>
              <a:rPr lang="en-US" sz="3600" b="1" spc="300" dirty="0" smtClean="0">
                <a:ln w="11430" cmpd="sng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sick!</a:t>
            </a:r>
            <a:endParaRPr lang="en-US" sz="3600" b="1" spc="300" dirty="0">
              <a:ln w="11430" cmpd="sng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41512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Fever</a:t>
            </a:r>
          </a:p>
          <a:p>
            <a:pPr lvl="1"/>
            <a:r>
              <a:rPr lang="en-US" dirty="0" smtClean="0"/>
              <a:t>It is important to note that some individuals may </a:t>
            </a:r>
            <a:r>
              <a:rPr lang="en-US" u="sng" dirty="0" smtClean="0"/>
              <a:t>not</a:t>
            </a:r>
            <a:r>
              <a:rPr lang="en-US" dirty="0" smtClean="0"/>
              <a:t> have a fever</a:t>
            </a:r>
          </a:p>
          <a:p>
            <a:r>
              <a:rPr lang="en-US" dirty="0" smtClean="0"/>
              <a:t>Chills</a:t>
            </a:r>
          </a:p>
          <a:p>
            <a:r>
              <a:rPr lang="en-US" dirty="0" smtClean="0"/>
              <a:t>Sore throat</a:t>
            </a:r>
          </a:p>
          <a:p>
            <a:r>
              <a:rPr lang="en-US" dirty="0" smtClean="0"/>
              <a:t>Runny and/or stuffy nose</a:t>
            </a:r>
          </a:p>
          <a:p>
            <a:r>
              <a:rPr lang="en-US" dirty="0" smtClean="0"/>
              <a:t>Muscle and body aches</a:t>
            </a:r>
          </a:p>
          <a:p>
            <a:r>
              <a:rPr lang="en-US" dirty="0" smtClean="0"/>
              <a:t>Headache</a:t>
            </a:r>
          </a:p>
          <a:p>
            <a:r>
              <a:rPr lang="en-US" dirty="0" smtClean="0"/>
              <a:t>Fatigue</a:t>
            </a:r>
          </a:p>
          <a:p>
            <a:endParaRPr lang="en-US" dirty="0"/>
          </a:p>
          <a:p>
            <a:r>
              <a:rPr lang="en-US" dirty="0" smtClean="0"/>
              <a:t>The flu can lead to hospitalization and even death!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pic>
        <p:nvPicPr>
          <p:cNvPr id="3074" name="Picture 2" descr="C:\Users\ALBanks\AppData\Local\Microsoft\Windows\Temporary Internet Files\Content.IE5\8E6WJA5W\pixzain-thermometer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267200"/>
            <a:ext cx="957263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75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flu is VERY contagious!</a:t>
            </a:r>
          </a:p>
          <a:p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pread through droplets by:</a:t>
            </a:r>
          </a:p>
          <a:p>
            <a:pPr lvl="1"/>
            <a:r>
              <a:rPr lang="en-US" dirty="0" smtClean="0"/>
              <a:t>Breathing infected droplets into your lungs</a:t>
            </a:r>
          </a:p>
          <a:p>
            <a:pPr lvl="1"/>
            <a:r>
              <a:rPr lang="en-US" dirty="0" smtClean="0"/>
              <a:t>Touching </a:t>
            </a:r>
            <a:r>
              <a:rPr lang="en-US" dirty="0"/>
              <a:t>your eyes, nose, </a:t>
            </a:r>
            <a:r>
              <a:rPr lang="en-US" dirty="0" smtClean="0"/>
              <a:t>and/or mouth, after touching infected surfaces/objects</a:t>
            </a:r>
          </a:p>
          <a:p>
            <a:pPr lvl="1"/>
            <a:endParaRPr lang="en-US" dirty="0"/>
          </a:p>
          <a:p>
            <a:r>
              <a:rPr lang="en-US" dirty="0"/>
              <a:t>Can be spread up to 6 feet </a:t>
            </a:r>
            <a:r>
              <a:rPr lang="en-US" dirty="0" smtClean="0"/>
              <a:t>away!!!</a:t>
            </a:r>
          </a:p>
          <a:p>
            <a:endParaRPr lang="en-US" dirty="0"/>
          </a:p>
          <a:p>
            <a:r>
              <a:rPr lang="en-US" dirty="0" smtClean="0"/>
              <a:t>When are individuals contagious?</a:t>
            </a:r>
          </a:p>
          <a:p>
            <a:pPr lvl="1"/>
            <a:r>
              <a:rPr lang="en-US" dirty="0" smtClean="0"/>
              <a:t>One day before the onset of symptoms</a:t>
            </a:r>
          </a:p>
          <a:p>
            <a:pPr lvl="1"/>
            <a:r>
              <a:rPr lang="en-US" dirty="0" smtClean="0"/>
              <a:t>Up to 5-7 days after the onset of symptoms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262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apid </a:t>
            </a:r>
            <a:r>
              <a:rPr lang="en-US" dirty="0"/>
              <a:t>influenza </a:t>
            </a:r>
            <a:r>
              <a:rPr lang="en-US" dirty="0" smtClean="0"/>
              <a:t>diagnostic </a:t>
            </a:r>
            <a:r>
              <a:rPr lang="en-US" dirty="0"/>
              <a:t>tests (RIDTs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Results in 10-15 minutes</a:t>
            </a:r>
          </a:p>
          <a:p>
            <a:r>
              <a:rPr lang="en-US" dirty="0" smtClean="0"/>
              <a:t>Rapid </a:t>
            </a:r>
            <a:r>
              <a:rPr lang="en-US" dirty="0"/>
              <a:t>molecular </a:t>
            </a:r>
            <a:r>
              <a:rPr lang="en-US" dirty="0" smtClean="0"/>
              <a:t>assays	</a:t>
            </a:r>
          </a:p>
          <a:p>
            <a:pPr lvl="1"/>
            <a:r>
              <a:rPr lang="en-US" dirty="0" smtClean="0"/>
              <a:t>Results in 15-20 minutes</a:t>
            </a:r>
          </a:p>
          <a:p>
            <a:pPr lvl="1"/>
            <a:r>
              <a:rPr lang="en-US" dirty="0" smtClean="0"/>
              <a:t>More accurate </a:t>
            </a:r>
            <a:r>
              <a:rPr lang="en-US" dirty="0" smtClean="0"/>
              <a:t>than </a:t>
            </a:r>
            <a:r>
              <a:rPr lang="en-US" dirty="0" smtClean="0"/>
              <a:t>RIDTs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Rapid influenza tests are </a:t>
            </a:r>
            <a:r>
              <a:rPr lang="en-US" u="sng" dirty="0" smtClean="0"/>
              <a:t>not</a:t>
            </a:r>
            <a:r>
              <a:rPr lang="en-US" dirty="0" smtClean="0"/>
              <a:t> 100% accurate</a:t>
            </a:r>
          </a:p>
          <a:p>
            <a:pPr lvl="1"/>
            <a:r>
              <a:rPr lang="en-US" dirty="0" smtClean="0"/>
              <a:t>They can cause false-negative results </a:t>
            </a:r>
          </a:p>
          <a:p>
            <a:pPr lvl="1"/>
            <a:r>
              <a:rPr lang="en-US" dirty="0" smtClean="0"/>
              <a:t>Some doctors may treat individuals for the flu solely based on their symptoms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379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Antiviral medications </a:t>
            </a:r>
          </a:p>
          <a:p>
            <a:pPr lvl="1"/>
            <a:r>
              <a:rPr lang="en-US" dirty="0" smtClean="0"/>
              <a:t>Decreases symptoms</a:t>
            </a:r>
          </a:p>
          <a:p>
            <a:pPr lvl="1"/>
            <a:r>
              <a:rPr lang="en-US" dirty="0" smtClean="0"/>
              <a:t>Shorten the length of the sickness</a:t>
            </a:r>
          </a:p>
          <a:p>
            <a:pPr lvl="1"/>
            <a:r>
              <a:rPr lang="en-US" dirty="0" smtClean="0"/>
              <a:t>Prevent additional complications such as:</a:t>
            </a:r>
          </a:p>
          <a:p>
            <a:pPr lvl="2"/>
            <a:r>
              <a:rPr lang="en-US" dirty="0" smtClean="0"/>
              <a:t>Pneumonia</a:t>
            </a:r>
          </a:p>
          <a:p>
            <a:pPr lvl="2"/>
            <a:r>
              <a:rPr lang="en-US" dirty="0" smtClean="0"/>
              <a:t>Respiratory tract infections</a:t>
            </a:r>
          </a:p>
          <a:p>
            <a:pPr lvl="2"/>
            <a:r>
              <a:rPr lang="en-US" dirty="0" smtClean="0"/>
              <a:t>Organ failure</a:t>
            </a:r>
          </a:p>
          <a:p>
            <a:pPr lvl="2"/>
            <a:r>
              <a:rPr lang="en-US" dirty="0" smtClean="0"/>
              <a:t>Sepsis</a:t>
            </a:r>
          </a:p>
          <a:p>
            <a:pPr lvl="2"/>
            <a:r>
              <a:rPr lang="en-US" dirty="0" smtClean="0"/>
              <a:t>Death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pic>
        <p:nvPicPr>
          <p:cNvPr id="4098" name="Picture 2" descr="C:\Users\ALBanks\AppData\Local\Microsoft\Windows\Temporary Internet Files\Content.IE5\FW5N6GXC\log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99" y="3733800"/>
            <a:ext cx="3048001" cy="229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4492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/>
              <a:t>CDC. (2018, January 19). Influenza (Flu). </a:t>
            </a:r>
            <a:r>
              <a:rPr lang="en-US" dirty="0" smtClean="0"/>
              <a:t>	Retrieved </a:t>
            </a:r>
            <a:r>
              <a:rPr lang="en-US" dirty="0"/>
              <a:t>January 19, 2018, from </a:t>
            </a:r>
            <a:r>
              <a:rPr lang="en-US" dirty="0" smtClean="0"/>
              <a:t>	https</a:t>
            </a:r>
            <a:r>
              <a:rPr lang="en-US" dirty="0"/>
              <a:t>://www.cdc.gov/flu/index.htm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1028" name="Picture 4" descr="C:\Users\ALBanks\AppData\Local\Microsoft\Windows\Temporary Internet Files\Content.IE5\6GL23WG0\797px-US_CDC_logo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296" y="3124200"/>
            <a:ext cx="3524504" cy="2653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4571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92</TotalTime>
  <Words>261</Words>
  <Application>Microsoft Office PowerPoint</Application>
  <PresentationFormat>On-screen Show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Concourse</vt:lpstr>
      <vt:lpstr>Influenza </vt:lpstr>
      <vt:lpstr>About: The Flu</vt:lpstr>
      <vt:lpstr>Prevention</vt:lpstr>
      <vt:lpstr>Symptoms</vt:lpstr>
      <vt:lpstr>Transmission</vt:lpstr>
      <vt:lpstr>Diagnosis </vt:lpstr>
      <vt:lpstr>Treatment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Influenza </dc:title>
  <dc:creator>Windows User</dc:creator>
  <cp:lastModifiedBy>Windows User</cp:lastModifiedBy>
  <cp:revision>21</cp:revision>
  <dcterms:created xsi:type="dcterms:W3CDTF">2018-01-19T18:32:35Z</dcterms:created>
  <dcterms:modified xsi:type="dcterms:W3CDTF">2018-01-22T13:40:03Z</dcterms:modified>
</cp:coreProperties>
</file>