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7"/>
  </p:notesMasterIdLst>
  <p:handoutMasterIdLst>
    <p:handoutMasterId r:id="rId18"/>
  </p:handoutMasterIdLst>
  <p:sldIdLst>
    <p:sldId id="256" r:id="rId5"/>
    <p:sldId id="257" r:id="rId6"/>
    <p:sldId id="260" r:id="rId7"/>
    <p:sldId id="258" r:id="rId8"/>
    <p:sldId id="263" r:id="rId9"/>
    <p:sldId id="265" r:id="rId10"/>
    <p:sldId id="266" r:id="rId11"/>
    <p:sldId id="264" r:id="rId12"/>
    <p:sldId id="259" r:id="rId13"/>
    <p:sldId id="262" r:id="rId14"/>
    <p:sldId id="267" r:id="rId15"/>
    <p:sldId id="268" r:id="rId1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716" y="11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F7411E92-63A5-44DF-BB1F-6A972EA7C1CF}" type="datetimeFigureOut">
              <a:rPr lang="en-US" smtClean="0"/>
              <a:t>6/22/2022</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56D104AE-3524-4D50-9870-3D6772A6C160}" type="slidenum">
              <a:rPr lang="en-US" smtClean="0"/>
              <a:t>‹#›</a:t>
            </a:fld>
            <a:endParaRPr lang="en-US"/>
          </a:p>
        </p:txBody>
      </p:sp>
    </p:spTree>
    <p:extLst>
      <p:ext uri="{BB962C8B-B14F-4D97-AF65-F5344CB8AC3E}">
        <p14:creationId xmlns:p14="http://schemas.microsoft.com/office/powerpoint/2010/main" val="25842192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9A7DA81-1CCB-486F-B01B-D4CEA5E39B12}" type="datetimeFigureOut">
              <a:rPr lang="en-US" smtClean="0"/>
              <a:t>6/22/2022</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2482B958-8E4D-4CBF-9030-5960361E236A}" type="slidenum">
              <a:rPr lang="en-US" smtClean="0"/>
              <a:t>‹#›</a:t>
            </a:fld>
            <a:endParaRPr lang="en-US"/>
          </a:p>
        </p:txBody>
      </p:sp>
    </p:spTree>
    <p:extLst>
      <p:ext uri="{BB962C8B-B14F-4D97-AF65-F5344CB8AC3E}">
        <p14:creationId xmlns:p14="http://schemas.microsoft.com/office/powerpoint/2010/main" val="28419045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Place sales tax exemption copy in sponsor packets</a:t>
            </a:r>
            <a:endParaRPr lang="en-US" dirty="0"/>
          </a:p>
        </p:txBody>
      </p:sp>
      <p:sp>
        <p:nvSpPr>
          <p:cNvPr id="4" name="Slide Number Placeholder 3"/>
          <p:cNvSpPr>
            <a:spLocks noGrp="1"/>
          </p:cNvSpPr>
          <p:nvPr>
            <p:ph type="sldNum" sz="quarter" idx="10"/>
          </p:nvPr>
        </p:nvSpPr>
        <p:spPr/>
        <p:txBody>
          <a:bodyPr/>
          <a:lstStyle/>
          <a:p>
            <a:fld id="{2482B958-8E4D-4CBF-9030-5960361E236A}" type="slidenum">
              <a:rPr lang="en-US" smtClean="0"/>
              <a:t>4</a:t>
            </a:fld>
            <a:endParaRPr lang="en-US"/>
          </a:p>
        </p:txBody>
      </p:sp>
    </p:spTree>
    <p:extLst>
      <p:ext uri="{BB962C8B-B14F-4D97-AF65-F5344CB8AC3E}">
        <p14:creationId xmlns:p14="http://schemas.microsoft.com/office/powerpoint/2010/main" val="1993527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ED0A948E-4A5B-4737-A6AA-CE4838DA715E}" type="datetimeFigureOut">
              <a:rPr lang="en-US" smtClean="0"/>
              <a:t>6/22/2022</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A5C53F4E-B2DF-43D6-9106-A8C2D3EB8CAA}"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ED0A948E-4A5B-4737-A6AA-CE4838DA715E}" type="datetimeFigureOut">
              <a:rPr lang="en-US" smtClean="0"/>
              <a:t>6/22/2022</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A5C53F4E-B2DF-43D6-9106-A8C2D3EB8CA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ED0A948E-4A5B-4737-A6AA-CE4838DA715E}" type="datetimeFigureOut">
              <a:rPr lang="en-US" smtClean="0"/>
              <a:t>6/22/2022</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A5C53F4E-B2DF-43D6-9106-A8C2D3EB8CAA}" type="slidenum">
              <a:rPr lang="en-US" smtClean="0"/>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ED0A948E-4A5B-4737-A6AA-CE4838DA715E}" type="datetimeFigureOut">
              <a:rPr lang="en-US" smtClean="0"/>
              <a:t>6/22/2022</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A5C53F4E-B2DF-43D6-9106-A8C2D3EB8CAA}"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ED0A948E-4A5B-4737-A6AA-CE4838DA715E}" type="datetimeFigureOut">
              <a:rPr lang="en-US" smtClean="0"/>
              <a:t>6/22/2022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A5C53F4E-B2DF-43D6-9106-A8C2D3EB8CAA}" type="slidenum">
              <a:rPr lang="en-US" smtClean="0"/>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ED0A948E-4A5B-4737-A6AA-CE4838DA715E}" type="datetimeFigureOut">
              <a:rPr lang="en-US" smtClean="0"/>
              <a:t>6/22/2022</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C53F4E-B2DF-43D6-9106-A8C2D3EB8CA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D0A948E-4A5B-4737-A6AA-CE4838DA715E}" type="datetimeFigureOut">
              <a:rPr lang="en-US" smtClean="0"/>
              <a:t>6/22/2022</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C53F4E-B2DF-43D6-9106-A8C2D3EB8CA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ED0A948E-4A5B-4737-A6AA-CE4838DA715E}" type="datetimeFigureOut">
              <a:rPr lang="en-US" smtClean="0"/>
              <a:t>6/22/2022</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5C53F4E-B2DF-43D6-9106-A8C2D3EB8CAA}"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ED0A948E-4A5B-4737-A6AA-CE4838DA715E}" type="datetimeFigureOut">
              <a:rPr lang="en-US" smtClean="0"/>
              <a:t>6/22/2022</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A5C53F4E-B2DF-43D6-9106-A8C2D3EB8CAA}" type="slidenum">
              <a:rPr lang="en-US" smtClean="0"/>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D0A948E-4A5B-4737-A6AA-CE4838DA715E}" type="datetimeFigureOut">
              <a:rPr lang="en-US" smtClean="0"/>
              <a:t>6/22/2022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C53F4E-B2DF-43D6-9106-A8C2D3EB8CA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D0A948E-4A5B-4737-A6AA-CE4838DA715E}" type="datetimeFigureOut">
              <a:rPr lang="en-US" smtClean="0"/>
              <a:t>6/22/2022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5C53F4E-B2DF-43D6-9106-A8C2D3EB8CA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ED0A948E-4A5B-4737-A6AA-CE4838DA715E}" type="datetimeFigureOut">
              <a:rPr lang="en-US" smtClean="0"/>
              <a:t>6/22/2022</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A5C53F4E-B2DF-43D6-9106-A8C2D3EB8CAA}" type="slidenum">
              <a:rPr lang="en-US" smtClean="0"/>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ctr"/>
            <a:r>
              <a:rPr lang="en-US" sz="4400" dirty="0" smtClean="0"/>
              <a:t>Sponsor guide &amp; procedures</a:t>
            </a:r>
            <a:endParaRPr lang="en-US" sz="4400" dirty="0"/>
          </a:p>
        </p:txBody>
      </p:sp>
      <p:sp>
        <p:nvSpPr>
          <p:cNvPr id="4" name="AutoShape 2" descr="Image result for FUNDRAISER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Image result for FUNDRAISER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Image result for FUNDRAISERS"/>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990600"/>
            <a:ext cx="3514725" cy="36234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06652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686800" cy="838200"/>
          </a:xfrm>
        </p:spPr>
        <p:txBody>
          <a:bodyPr/>
          <a:lstStyle/>
          <a:p>
            <a:r>
              <a:rPr lang="en-US" dirty="0" smtClean="0"/>
              <a:t>Sales activities</a:t>
            </a:r>
            <a:endParaRPr lang="en-US" dirty="0"/>
          </a:p>
        </p:txBody>
      </p:sp>
      <p:sp>
        <p:nvSpPr>
          <p:cNvPr id="3" name="Content Placeholder 2"/>
          <p:cNvSpPr>
            <a:spLocks noGrp="1"/>
          </p:cNvSpPr>
          <p:nvPr>
            <p:ph idx="1"/>
          </p:nvPr>
        </p:nvSpPr>
        <p:spPr/>
        <p:txBody>
          <a:bodyPr>
            <a:normAutofit lnSpcReduction="10000"/>
          </a:bodyPr>
          <a:lstStyle/>
          <a:p>
            <a:r>
              <a:rPr lang="en-US" dirty="0" smtClean="0"/>
              <a:t>Sales Request Form </a:t>
            </a:r>
            <a:r>
              <a:rPr lang="en-US" dirty="0" smtClean="0"/>
              <a:t>should be completed two (2) weeks </a:t>
            </a:r>
            <a:r>
              <a:rPr lang="en-US" b="1" i="1" u="sng" dirty="0" smtClean="0"/>
              <a:t>before</a:t>
            </a:r>
            <a:r>
              <a:rPr lang="en-US" dirty="0" smtClean="0"/>
              <a:t> the fundraiser begins.</a:t>
            </a:r>
          </a:p>
          <a:p>
            <a:pPr lvl="1"/>
            <a:r>
              <a:rPr lang="en-US" dirty="0" smtClean="0"/>
              <a:t>Sponsor </a:t>
            </a:r>
            <a:r>
              <a:rPr lang="en-US" dirty="0" smtClean="0"/>
              <a:t>is responsible for obtaining Principals approval and signature </a:t>
            </a:r>
            <a:r>
              <a:rPr lang="en-US" smtClean="0"/>
              <a:t>on </a:t>
            </a:r>
            <a:r>
              <a:rPr lang="en-US" smtClean="0"/>
              <a:t>the request </a:t>
            </a:r>
            <a:r>
              <a:rPr lang="en-US" dirty="0" smtClean="0"/>
              <a:t>form.</a:t>
            </a:r>
          </a:p>
          <a:p>
            <a:pPr lvl="1"/>
            <a:r>
              <a:rPr lang="en-US" dirty="0" smtClean="0"/>
              <a:t>Completed form should be given to school bookkeeper</a:t>
            </a:r>
            <a:r>
              <a:rPr lang="en-US" dirty="0" smtClean="0"/>
              <a:t>.</a:t>
            </a:r>
          </a:p>
          <a:p>
            <a:pPr lvl="1"/>
            <a:r>
              <a:rPr lang="en-US" dirty="0" smtClean="0"/>
              <a:t>Attach copy of letter or brochure that will tell about the fundraiser.</a:t>
            </a:r>
          </a:p>
          <a:p>
            <a:pPr lvl="1"/>
            <a:r>
              <a:rPr lang="en-US" dirty="0" smtClean="0"/>
              <a:t>Send to School Accounting Dept. to have account activated for fundraiser.</a:t>
            </a:r>
            <a:endParaRPr lang="en-US" dirty="0"/>
          </a:p>
        </p:txBody>
      </p:sp>
    </p:spTree>
    <p:extLst>
      <p:ext uri="{BB962C8B-B14F-4D97-AF65-F5344CB8AC3E}">
        <p14:creationId xmlns:p14="http://schemas.microsoft.com/office/powerpoint/2010/main" val="349755574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1524000"/>
            <a:ext cx="3861261"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81000" y="457200"/>
            <a:ext cx="8458199" cy="646331"/>
          </a:xfrm>
          <a:prstGeom prst="rect">
            <a:avLst/>
          </a:prstGeom>
        </p:spPr>
        <p:txBody>
          <a:bodyPr wrap="square">
            <a:spAutoFit/>
          </a:bodyPr>
          <a:lstStyle/>
          <a:p>
            <a:pPr algn="ctr"/>
            <a:r>
              <a:rPr lang="en-US" sz="3600" dirty="0"/>
              <a:t>Sales </a:t>
            </a:r>
            <a:r>
              <a:rPr lang="en-US" sz="3600" dirty="0" smtClean="0"/>
              <a:t>activities request form by type!</a:t>
            </a:r>
            <a:endParaRPr lang="en-US" sz="3600"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0567" y="1524000"/>
            <a:ext cx="3150398" cy="47289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768541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activities</a:t>
            </a:r>
            <a:endParaRPr lang="en-US" dirty="0"/>
          </a:p>
        </p:txBody>
      </p:sp>
      <p:sp>
        <p:nvSpPr>
          <p:cNvPr id="3" name="Content Placeholder 2"/>
          <p:cNvSpPr>
            <a:spLocks noGrp="1"/>
          </p:cNvSpPr>
          <p:nvPr>
            <p:ph idx="1"/>
          </p:nvPr>
        </p:nvSpPr>
        <p:spPr/>
        <p:txBody>
          <a:bodyPr>
            <a:normAutofit lnSpcReduction="10000"/>
          </a:bodyPr>
          <a:lstStyle/>
          <a:p>
            <a:r>
              <a:rPr lang="en-US" dirty="0" smtClean="0">
                <a:solidFill>
                  <a:schemeClr val="accent6">
                    <a:lumMod val="50000"/>
                  </a:schemeClr>
                </a:solidFill>
              </a:rPr>
              <a:t>Cash </a:t>
            </a:r>
            <a:r>
              <a:rPr lang="en-US" b="1" i="1" u="sng" dirty="0" smtClean="0">
                <a:solidFill>
                  <a:schemeClr val="accent6">
                    <a:lumMod val="50000"/>
                  </a:schemeClr>
                </a:solidFill>
              </a:rPr>
              <a:t>cannot</a:t>
            </a:r>
            <a:r>
              <a:rPr lang="en-US" dirty="0" smtClean="0">
                <a:solidFill>
                  <a:schemeClr val="accent6">
                    <a:lumMod val="50000"/>
                  </a:schemeClr>
                </a:solidFill>
              </a:rPr>
              <a:t> be used to pay any expenses.</a:t>
            </a:r>
          </a:p>
          <a:p>
            <a:pPr lvl="1"/>
            <a:r>
              <a:rPr lang="en-US" dirty="0" smtClean="0">
                <a:solidFill>
                  <a:schemeClr val="accent6">
                    <a:lumMod val="50000"/>
                  </a:schemeClr>
                </a:solidFill>
              </a:rPr>
              <a:t>All invoices (expenses) should be paid by school bookkeeper.</a:t>
            </a:r>
          </a:p>
          <a:p>
            <a:pPr lvl="2"/>
            <a:r>
              <a:rPr lang="en-US" dirty="0" smtClean="0">
                <a:solidFill>
                  <a:schemeClr val="accent6">
                    <a:lumMod val="50000"/>
                  </a:schemeClr>
                </a:solidFill>
              </a:rPr>
              <a:t>Use Certificate of Sales/Use Tax Exemption form when ordering/purchasing</a:t>
            </a:r>
            <a:endParaRPr lang="en-US" dirty="0"/>
          </a:p>
          <a:p>
            <a:pPr lvl="1"/>
            <a:endParaRPr lang="en-US" dirty="0" smtClean="0"/>
          </a:p>
          <a:p>
            <a:pPr lvl="1"/>
            <a:endParaRPr lang="en-US" dirty="0"/>
          </a:p>
          <a:p>
            <a:pPr lvl="1"/>
            <a:endParaRPr lang="en-US" dirty="0" smtClean="0"/>
          </a:p>
          <a:p>
            <a:pPr marL="457200" lvl="1" indent="0" algn="ctr">
              <a:buNone/>
            </a:pPr>
            <a:r>
              <a:rPr lang="en-US" b="1" dirty="0" smtClean="0"/>
              <a:t>PROFIT AND LOSS MONTORING FOR FUNDRAISER IS CRUCIAL</a:t>
            </a:r>
            <a:endParaRPr lang="en-US" b="1" dirty="0"/>
          </a:p>
        </p:txBody>
      </p:sp>
    </p:spTree>
    <p:extLst>
      <p:ext uri="{BB962C8B-B14F-4D97-AF65-F5344CB8AC3E}">
        <p14:creationId xmlns:p14="http://schemas.microsoft.com/office/powerpoint/2010/main" val="2083156341"/>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a:t>
            </a:r>
            <a:endParaRPr lang="en-US" dirty="0"/>
          </a:p>
        </p:txBody>
      </p:sp>
      <p:sp>
        <p:nvSpPr>
          <p:cNvPr id="3" name="Content Placeholder 2"/>
          <p:cNvSpPr>
            <a:spLocks noGrp="1"/>
          </p:cNvSpPr>
          <p:nvPr>
            <p:ph idx="1"/>
          </p:nvPr>
        </p:nvSpPr>
        <p:spPr>
          <a:xfrm>
            <a:off x="304800" y="1554162"/>
            <a:ext cx="8686800" cy="5227638"/>
          </a:xfrm>
        </p:spPr>
        <p:txBody>
          <a:bodyPr>
            <a:normAutofit lnSpcReduction="10000"/>
          </a:bodyPr>
          <a:lstStyle/>
          <a:p>
            <a:r>
              <a:rPr lang="en-US" dirty="0" smtClean="0"/>
              <a:t>Gifts: (awarded as part of the activity)</a:t>
            </a:r>
          </a:p>
          <a:p>
            <a:pPr lvl="1"/>
            <a:r>
              <a:rPr lang="en-US" dirty="0" smtClean="0"/>
              <a:t>List the number of prizes (gifts, gift cards, etc.)</a:t>
            </a:r>
          </a:p>
          <a:p>
            <a:pPr lvl="1"/>
            <a:r>
              <a:rPr lang="en-US" dirty="0" smtClean="0"/>
              <a:t>Reason for the prizing being awarded</a:t>
            </a:r>
          </a:p>
          <a:p>
            <a:pPr lvl="1"/>
            <a:r>
              <a:rPr lang="en-US" dirty="0" smtClean="0"/>
              <a:t>Signature of the student receiving the prize/award</a:t>
            </a:r>
          </a:p>
          <a:p>
            <a:pPr lvl="1"/>
            <a:r>
              <a:rPr lang="en-US" dirty="0" smtClean="0"/>
              <a:t>Cost of gifts/prizes is not an expense for the fundraiser, it is paid for out of the net proceeds.</a:t>
            </a:r>
          </a:p>
          <a:p>
            <a:pPr marL="457200" lvl="1" indent="0">
              <a:buNone/>
            </a:pPr>
            <a:endParaRPr lang="en-US" dirty="0" smtClean="0"/>
          </a:p>
          <a:p>
            <a:pPr marL="457200" lvl="1" indent="0">
              <a:buNone/>
            </a:pPr>
            <a:r>
              <a:rPr lang="en-US" b="1" dirty="0" smtClean="0">
                <a:solidFill>
                  <a:schemeClr val="accent6"/>
                </a:solidFill>
              </a:rPr>
              <a:t>NOTE:</a:t>
            </a:r>
            <a:endParaRPr lang="en-US" b="1" dirty="0">
              <a:solidFill>
                <a:schemeClr val="accent6"/>
              </a:solidFill>
            </a:endParaRPr>
          </a:p>
          <a:p>
            <a:pPr marL="457200" lvl="1" indent="0">
              <a:buNone/>
            </a:pPr>
            <a:r>
              <a:rPr lang="en-US" dirty="0" smtClean="0">
                <a:solidFill>
                  <a:schemeClr val="accent4">
                    <a:lumMod val="50000"/>
                  </a:schemeClr>
                </a:solidFill>
              </a:rPr>
              <a:t>1.All prizes purchased should be used during the                	school year in which the purchase is made.</a:t>
            </a:r>
          </a:p>
          <a:p>
            <a:pPr marL="457200" lvl="1" indent="0">
              <a:buNone/>
            </a:pPr>
            <a:r>
              <a:rPr lang="en-US" dirty="0" smtClean="0">
                <a:solidFill>
                  <a:schemeClr val="accent4">
                    <a:lumMod val="50000"/>
                  </a:schemeClr>
                </a:solidFill>
              </a:rPr>
              <a:t>2.School Employees </a:t>
            </a:r>
            <a:r>
              <a:rPr lang="en-US" b="1" dirty="0" smtClean="0">
                <a:solidFill>
                  <a:schemeClr val="accent4">
                    <a:lumMod val="50000"/>
                  </a:schemeClr>
                </a:solidFill>
              </a:rPr>
              <a:t>cannot</a:t>
            </a:r>
            <a:r>
              <a:rPr lang="en-US" dirty="0" smtClean="0">
                <a:solidFill>
                  <a:schemeClr val="accent4">
                    <a:lumMod val="50000"/>
                  </a:schemeClr>
                </a:solidFill>
              </a:rPr>
              <a:t> be awarded prize/award.</a:t>
            </a:r>
          </a:p>
          <a:p>
            <a:pPr lvl="1"/>
            <a:endParaRPr lang="en-US" dirty="0"/>
          </a:p>
        </p:txBody>
      </p:sp>
    </p:spTree>
    <p:extLst>
      <p:ext uri="{BB962C8B-B14F-4D97-AF65-F5344CB8AC3E}">
        <p14:creationId xmlns:p14="http://schemas.microsoft.com/office/powerpoint/2010/main" val="1710059583"/>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activities</a:t>
            </a:r>
            <a:endParaRPr lang="en-US" dirty="0"/>
          </a:p>
        </p:txBody>
      </p:sp>
      <p:sp>
        <p:nvSpPr>
          <p:cNvPr id="3" name="Content Placeholder 2"/>
          <p:cNvSpPr>
            <a:spLocks noGrp="1"/>
          </p:cNvSpPr>
          <p:nvPr>
            <p:ph idx="1"/>
          </p:nvPr>
        </p:nvSpPr>
        <p:spPr/>
        <p:txBody>
          <a:bodyPr/>
          <a:lstStyle/>
          <a:p>
            <a:r>
              <a:rPr lang="en-US" dirty="0" smtClean="0"/>
              <a:t>Ticket sales: (general admission tickets)</a:t>
            </a:r>
          </a:p>
          <a:p>
            <a:pPr lvl="1"/>
            <a:r>
              <a:rPr lang="en-US" dirty="0" smtClean="0"/>
              <a:t>Beginning and ending ticket numbers should be indicated on Ticket Re-Cap and reconciled. </a:t>
            </a:r>
          </a:p>
          <a:p>
            <a:pPr lvl="1"/>
            <a:endParaRPr lang="en-US" dirty="0"/>
          </a:p>
        </p:txBody>
      </p:sp>
    </p:spTree>
    <p:extLst>
      <p:ext uri="{BB962C8B-B14F-4D97-AF65-F5344CB8AC3E}">
        <p14:creationId xmlns:p14="http://schemas.microsoft.com/office/powerpoint/2010/main" val="2515246764"/>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Ticket sales recap </a:t>
            </a:r>
            <a:endParaRPr lang="en-US"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4600" y="1236785"/>
            <a:ext cx="406706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28311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activities</a:t>
            </a:r>
            <a:endParaRPr lang="en-US" dirty="0"/>
          </a:p>
        </p:txBody>
      </p:sp>
      <p:sp>
        <p:nvSpPr>
          <p:cNvPr id="3" name="Content Placeholder 2"/>
          <p:cNvSpPr>
            <a:spLocks noGrp="1"/>
          </p:cNvSpPr>
          <p:nvPr>
            <p:ph idx="1"/>
          </p:nvPr>
        </p:nvSpPr>
        <p:spPr/>
        <p:txBody>
          <a:bodyPr/>
          <a:lstStyle/>
          <a:p>
            <a:r>
              <a:rPr lang="en-US" dirty="0" smtClean="0"/>
              <a:t>Reminders: </a:t>
            </a:r>
          </a:p>
          <a:p>
            <a:pPr lvl="1"/>
            <a:r>
              <a:rPr lang="en-US" b="1" dirty="0" smtClean="0"/>
              <a:t>You</a:t>
            </a:r>
            <a:r>
              <a:rPr lang="en-US" dirty="0" smtClean="0"/>
              <a:t> as the sponsor are responsible for the activity from beginning to end. </a:t>
            </a:r>
          </a:p>
          <a:p>
            <a:pPr lvl="1"/>
            <a:r>
              <a:rPr lang="en-US" dirty="0" smtClean="0"/>
              <a:t>School Bookkeepers cannot be a sponsor.</a:t>
            </a:r>
          </a:p>
          <a:p>
            <a:pPr lvl="1"/>
            <a:r>
              <a:rPr lang="en-US" dirty="0" smtClean="0"/>
              <a:t>Procedures must be followed unless the sale is conducted by a legal 501©3 organization. (examples; Booster Clubs, PTO’s)</a:t>
            </a:r>
          </a:p>
        </p:txBody>
      </p:sp>
    </p:spTree>
    <p:extLst>
      <p:ext uri="{BB962C8B-B14F-4D97-AF65-F5344CB8AC3E}">
        <p14:creationId xmlns:p14="http://schemas.microsoft.com/office/powerpoint/2010/main" val="252878521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activities</a:t>
            </a:r>
            <a:endParaRPr lang="en-US" dirty="0"/>
          </a:p>
        </p:txBody>
      </p:sp>
      <p:sp>
        <p:nvSpPr>
          <p:cNvPr id="3" name="Content Placeholder 2"/>
          <p:cNvSpPr>
            <a:spLocks noGrp="1"/>
          </p:cNvSpPr>
          <p:nvPr>
            <p:ph idx="1"/>
          </p:nvPr>
        </p:nvSpPr>
        <p:spPr/>
        <p:txBody>
          <a:bodyPr/>
          <a:lstStyle/>
          <a:p>
            <a:r>
              <a:rPr lang="en-US" dirty="0" smtClean="0"/>
              <a:t>Re-Caps are due to the OPSB School Accounting Department within two (2) weeks after the fundraiser is over. </a:t>
            </a:r>
          </a:p>
          <a:p>
            <a:pPr lvl="1"/>
            <a:r>
              <a:rPr lang="en-US" dirty="0" smtClean="0"/>
              <a:t>Should include:</a:t>
            </a:r>
          </a:p>
          <a:p>
            <a:pPr lvl="2"/>
            <a:r>
              <a:rPr lang="en-US" dirty="0" smtClean="0"/>
              <a:t>Copies of all </a:t>
            </a:r>
            <a:r>
              <a:rPr lang="en-US" dirty="0" smtClean="0"/>
              <a:t>invoices</a:t>
            </a:r>
            <a:endParaRPr lang="en-US" dirty="0" smtClean="0"/>
          </a:p>
          <a:p>
            <a:pPr lvl="2"/>
            <a:r>
              <a:rPr lang="en-US" dirty="0" smtClean="0"/>
              <a:t>Donation list (if applicable)</a:t>
            </a:r>
          </a:p>
          <a:p>
            <a:pPr lvl="3"/>
            <a:r>
              <a:rPr lang="en-US" dirty="0" smtClean="0"/>
              <a:t>Include: Name of Donor; Amount, Phone Number</a:t>
            </a:r>
          </a:p>
          <a:p>
            <a:pPr lvl="2"/>
            <a:r>
              <a:rPr lang="en-US" dirty="0" smtClean="0"/>
              <a:t>Printout of the Account History for the fundraiser. </a:t>
            </a:r>
            <a:endParaRPr lang="en-US" dirty="0"/>
          </a:p>
        </p:txBody>
      </p:sp>
    </p:spTree>
    <p:extLst>
      <p:ext uri="{BB962C8B-B14F-4D97-AF65-F5344CB8AC3E}">
        <p14:creationId xmlns:p14="http://schemas.microsoft.com/office/powerpoint/2010/main" val="3528113325"/>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Sales recap </a:t>
            </a:r>
            <a:endParaRPr lang="en-US" dirty="0"/>
          </a:p>
        </p:txBody>
      </p:sp>
      <p:pic>
        <p:nvPicPr>
          <p:cNvPr id="5122"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177310" y="1554163"/>
            <a:ext cx="2941780"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86565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complete the recap</a:t>
            </a:r>
            <a:endParaRPr lang="en-US" dirty="0"/>
          </a:p>
        </p:txBody>
      </p:sp>
      <p:sp>
        <p:nvSpPr>
          <p:cNvPr id="3" name="Content Placeholder 2"/>
          <p:cNvSpPr>
            <a:spLocks noGrp="1"/>
          </p:cNvSpPr>
          <p:nvPr>
            <p:ph idx="1"/>
          </p:nvPr>
        </p:nvSpPr>
        <p:spPr/>
        <p:txBody>
          <a:bodyPr>
            <a:normAutofit/>
          </a:bodyPr>
          <a:lstStyle/>
          <a:p>
            <a:r>
              <a:rPr lang="en-US" sz="1800" dirty="0" smtClean="0"/>
              <a:t>School: </a:t>
            </a:r>
            <a:r>
              <a:rPr lang="en-US" sz="1800" u="sng" dirty="0" smtClean="0"/>
              <a:t>Your school’s name</a:t>
            </a:r>
          </a:p>
          <a:p>
            <a:r>
              <a:rPr lang="en-US" sz="1800" dirty="0" smtClean="0"/>
              <a:t>Club or Organization: </a:t>
            </a:r>
            <a:r>
              <a:rPr lang="en-US" sz="1800" u="sng" dirty="0" smtClean="0"/>
              <a:t>Name of group doing sale</a:t>
            </a:r>
          </a:p>
          <a:p>
            <a:r>
              <a:rPr lang="en-US" sz="1800" dirty="0" smtClean="0"/>
              <a:t>Fundraiser Company: </a:t>
            </a:r>
            <a:r>
              <a:rPr lang="en-US" sz="1800" u="sng" dirty="0" smtClean="0"/>
              <a:t>Company you are using to do the sale</a:t>
            </a:r>
          </a:p>
          <a:p>
            <a:r>
              <a:rPr lang="en-US" sz="1800" dirty="0" smtClean="0"/>
              <a:t>Anticipated Goal </a:t>
            </a:r>
            <a:r>
              <a:rPr lang="en-US" sz="1400" dirty="0" smtClean="0"/>
              <a:t>(from original request)</a:t>
            </a:r>
            <a:r>
              <a:rPr lang="en-US" sz="1800" dirty="0" smtClean="0"/>
              <a:t>: </a:t>
            </a:r>
            <a:r>
              <a:rPr lang="en-US" sz="1800" u="sng" dirty="0" smtClean="0"/>
              <a:t>Enter $ amt</a:t>
            </a:r>
            <a:r>
              <a:rPr lang="en-US" sz="1800" dirty="0" smtClean="0"/>
              <a:t>.  Actual Profit </a:t>
            </a:r>
            <a:r>
              <a:rPr lang="en-US" sz="1400" dirty="0" smtClean="0"/>
              <a:t>(from below): </a:t>
            </a:r>
            <a:r>
              <a:rPr lang="en-US" sz="1800" u="sng" dirty="0" smtClean="0"/>
              <a:t>Enter $ amt</a:t>
            </a:r>
            <a:r>
              <a:rPr lang="en-US" sz="1800" dirty="0" smtClean="0"/>
              <a:t>.</a:t>
            </a:r>
          </a:p>
          <a:p>
            <a:r>
              <a:rPr lang="en-US" sz="1800" dirty="0" smtClean="0"/>
              <a:t>Item(s) Sold: What did you sale</a:t>
            </a:r>
          </a:p>
          <a:p>
            <a:r>
              <a:rPr lang="en-US" sz="1800" dirty="0" smtClean="0"/>
              <a:t>____ Number of Items Ordered (A)        $____ Selling Price per Item (B)</a:t>
            </a:r>
          </a:p>
          <a:p>
            <a:pPr lvl="1"/>
            <a:r>
              <a:rPr lang="en-US" sz="1400" dirty="0" smtClean="0"/>
              <a:t>This number is from your invoice.                         This is how much you sold the item(s) for.</a:t>
            </a:r>
          </a:p>
          <a:p>
            <a:r>
              <a:rPr lang="en-US" sz="1800" dirty="0" smtClean="0"/>
              <a:t>Total Sales Possible (</a:t>
            </a:r>
            <a:r>
              <a:rPr lang="en-US" sz="1800" dirty="0" err="1" smtClean="0"/>
              <a:t>AxB</a:t>
            </a:r>
            <a:r>
              <a:rPr lang="en-US" sz="1800" dirty="0" smtClean="0"/>
              <a:t>; from above)       (1)$ </a:t>
            </a:r>
            <a:r>
              <a:rPr lang="en-US" sz="1800" u="sng" dirty="0" smtClean="0"/>
              <a:t>The # ordered X The sales price</a:t>
            </a:r>
            <a:r>
              <a:rPr lang="en-US" sz="1800" dirty="0" smtClean="0"/>
              <a:t>.</a:t>
            </a:r>
          </a:p>
          <a:p>
            <a:r>
              <a:rPr lang="en-US" sz="1800" dirty="0" smtClean="0"/>
              <a:t>Adjustments to Sale (Inventory)</a:t>
            </a:r>
          </a:p>
          <a:p>
            <a:pPr lvl="1">
              <a:tabLst>
                <a:tab pos="4398963" algn="l"/>
              </a:tabLst>
            </a:pPr>
            <a:r>
              <a:rPr lang="en-US" sz="1400" dirty="0" smtClean="0"/>
              <a:t>Damages, Stolen, Lost, Returned, etc. 	</a:t>
            </a:r>
            <a:r>
              <a:rPr lang="en-US" sz="1800" dirty="0" smtClean="0"/>
              <a:t>(2)$</a:t>
            </a:r>
            <a:r>
              <a:rPr lang="en-US" sz="1800" u="sng" dirty="0" smtClean="0"/>
              <a:t>This will be a minus number</a:t>
            </a:r>
            <a:r>
              <a:rPr lang="en-US" sz="1800" dirty="0" smtClean="0"/>
              <a:t>.</a:t>
            </a:r>
          </a:p>
          <a:p>
            <a:pPr>
              <a:tabLst>
                <a:tab pos="4398963" algn="l"/>
              </a:tabLst>
            </a:pPr>
            <a:r>
              <a:rPr lang="en-US" sz="1800" dirty="0" smtClean="0"/>
              <a:t>Total Sales After Adjustments               (1 – 2)$</a:t>
            </a:r>
            <a:r>
              <a:rPr lang="en-US" sz="1800" u="sng" dirty="0" smtClean="0"/>
              <a:t>This is total of possible sales $$.</a:t>
            </a:r>
          </a:p>
          <a:p>
            <a:pPr>
              <a:tabLst>
                <a:tab pos="4398963" algn="l"/>
              </a:tabLst>
            </a:pPr>
            <a:r>
              <a:rPr lang="en-US" sz="1800" dirty="0" smtClean="0"/>
              <a:t>Source/Amounts of funds received:</a:t>
            </a:r>
          </a:p>
          <a:p>
            <a:pPr lvl="1">
              <a:tabLst>
                <a:tab pos="4398963" algn="l"/>
              </a:tabLst>
            </a:pPr>
            <a:r>
              <a:rPr lang="en-US" sz="1400" dirty="0" smtClean="0"/>
              <a:t>(a) Online $ </a:t>
            </a:r>
            <a:r>
              <a:rPr lang="en-US" sz="1400" u="sng" dirty="0" smtClean="0"/>
              <a:t>Payments made on school’s online payment system</a:t>
            </a:r>
            <a:r>
              <a:rPr lang="en-US" sz="1400" dirty="0" smtClean="0"/>
              <a:t>.</a:t>
            </a:r>
          </a:p>
          <a:p>
            <a:pPr lvl="1">
              <a:tabLst>
                <a:tab pos="4398963" algn="l"/>
              </a:tabLst>
            </a:pPr>
            <a:r>
              <a:rPr lang="en-US" sz="1400" dirty="0" smtClean="0"/>
              <a:t>(b) In-person $ </a:t>
            </a:r>
            <a:r>
              <a:rPr lang="en-US" sz="1400" u="sng" dirty="0" smtClean="0"/>
              <a:t>Payments received at school.</a:t>
            </a:r>
          </a:p>
          <a:p>
            <a:pPr>
              <a:tabLst>
                <a:tab pos="4398963" algn="l"/>
              </a:tabLst>
            </a:pPr>
            <a:endParaRPr lang="en-US" sz="1800" dirty="0" smtClean="0"/>
          </a:p>
          <a:p>
            <a:pPr>
              <a:tabLst>
                <a:tab pos="4398963" algn="l"/>
              </a:tabLst>
            </a:pPr>
            <a:endParaRPr lang="en-US" sz="1800" u="sng" dirty="0"/>
          </a:p>
        </p:txBody>
      </p:sp>
    </p:spTree>
    <p:extLst>
      <p:ext uri="{BB962C8B-B14F-4D97-AF65-F5344CB8AC3E}">
        <p14:creationId xmlns:p14="http://schemas.microsoft.com/office/powerpoint/2010/main" val="3482556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complete the recap </a:t>
            </a:r>
            <a:r>
              <a:rPr lang="en-US" sz="2800" dirty="0" smtClean="0"/>
              <a:t>(cont.)</a:t>
            </a:r>
            <a:endParaRPr lang="en-US" sz="2800" dirty="0"/>
          </a:p>
        </p:txBody>
      </p:sp>
      <p:sp>
        <p:nvSpPr>
          <p:cNvPr id="3" name="Content Placeholder 2"/>
          <p:cNvSpPr>
            <a:spLocks noGrp="1"/>
          </p:cNvSpPr>
          <p:nvPr>
            <p:ph idx="1"/>
          </p:nvPr>
        </p:nvSpPr>
        <p:spPr>
          <a:xfrm>
            <a:off x="304800" y="1371600"/>
            <a:ext cx="8686800" cy="4708525"/>
          </a:xfrm>
        </p:spPr>
        <p:txBody>
          <a:bodyPr>
            <a:normAutofit fontScale="92500" lnSpcReduction="10000"/>
          </a:bodyPr>
          <a:lstStyle/>
          <a:p>
            <a:pPr>
              <a:tabLst>
                <a:tab pos="2633663" algn="l"/>
              </a:tabLst>
            </a:pPr>
            <a:r>
              <a:rPr lang="en-US" sz="1800" dirty="0" smtClean="0"/>
              <a:t>*TOTAL DEPOSITS	(3)$ </a:t>
            </a:r>
            <a:r>
              <a:rPr lang="en-US" sz="1800" u="sng" dirty="0" smtClean="0"/>
              <a:t>Total amount deposited into sales account</a:t>
            </a:r>
            <a:r>
              <a:rPr lang="en-US" sz="1800" dirty="0" smtClean="0"/>
              <a:t>.</a:t>
            </a:r>
          </a:p>
          <a:p>
            <a:pPr>
              <a:tabLst>
                <a:tab pos="2633663" algn="l"/>
                <a:tab pos="5486400" algn="l"/>
              </a:tabLst>
            </a:pPr>
            <a:r>
              <a:rPr lang="en-US" sz="1800" dirty="0" smtClean="0"/>
              <a:t>*TOTAL EXPENSES	(4)$ </a:t>
            </a:r>
            <a:r>
              <a:rPr lang="en-US" sz="1800" u="sng" dirty="0" smtClean="0"/>
              <a:t>Invoices </a:t>
            </a:r>
            <a:r>
              <a:rPr lang="en-US" sz="1800" u="sng" dirty="0" err="1" smtClean="0"/>
              <a:t>Pd</a:t>
            </a:r>
            <a:r>
              <a:rPr lang="en-US" sz="1800" dirty="0" smtClean="0"/>
              <a:t>	</a:t>
            </a:r>
            <a:r>
              <a:rPr lang="en-US" sz="1800" u="sng" dirty="0" smtClean="0"/>
              <a:t>(4)$ Invoices </a:t>
            </a:r>
            <a:r>
              <a:rPr lang="en-US" sz="1800" u="sng" dirty="0" err="1" smtClean="0"/>
              <a:t>Pd</a:t>
            </a:r>
            <a:r>
              <a:rPr lang="en-US" sz="1800" u="sng" dirty="0" smtClean="0"/>
              <a:t> </a:t>
            </a:r>
            <a:r>
              <a:rPr lang="en-US" sz="1400" u="sng" dirty="0" smtClean="0"/>
              <a:t>(same #)</a:t>
            </a:r>
          </a:p>
          <a:p>
            <a:pPr>
              <a:tabLst>
                <a:tab pos="2633663" algn="l"/>
                <a:tab pos="5486400" algn="l"/>
              </a:tabLst>
            </a:pPr>
            <a:r>
              <a:rPr lang="en-US" sz="1800" dirty="0" smtClean="0"/>
              <a:t>** PROFIT/LOSS        (3-4)$ __________ </a:t>
            </a:r>
            <a:r>
              <a:rPr lang="en-US" sz="1400" dirty="0" smtClean="0"/>
              <a:t>(1MINUS2 MINUS4)</a:t>
            </a:r>
            <a:r>
              <a:rPr lang="en-US" sz="1800" dirty="0" smtClean="0"/>
              <a:t>$_____________   </a:t>
            </a:r>
            <a:r>
              <a:rPr lang="en-US" sz="1800" u="sng" dirty="0" smtClean="0"/>
              <a:t>$ xxx</a:t>
            </a:r>
          </a:p>
          <a:p>
            <a:pPr>
              <a:tabLst>
                <a:tab pos="2633663" algn="l"/>
                <a:tab pos="5486400" algn="l"/>
              </a:tabLst>
            </a:pPr>
            <a:r>
              <a:rPr lang="en-US" sz="1500" dirty="0"/>
              <a:t>x</a:t>
            </a:r>
            <a:r>
              <a:rPr lang="en-US" sz="1500" dirty="0" smtClean="0"/>
              <a:t>xx This amount is the difference in the two numbers to the left.  If the number in the first column is larger then you have made more money.  If the second column number is larger then you lost money.  Possibly not all items sold.  Ideally the two numbers should be the same and the difference be 0.00.</a:t>
            </a:r>
          </a:p>
          <a:p>
            <a:pPr>
              <a:tabLst>
                <a:tab pos="2633663" algn="l"/>
                <a:tab pos="5486400" algn="l"/>
              </a:tabLst>
            </a:pPr>
            <a:r>
              <a:rPr lang="en-US" sz="1800" dirty="0" smtClean="0"/>
              <a:t>Explanation why Profit/Loss columns do not balance:  Give a detailed explanation as to why these numbers are different.</a:t>
            </a:r>
          </a:p>
          <a:p>
            <a:pPr>
              <a:tabLst>
                <a:tab pos="2633663" algn="l"/>
                <a:tab pos="5486400" algn="l"/>
              </a:tabLst>
            </a:pPr>
            <a:r>
              <a:rPr lang="en-US" sz="1800" dirty="0" smtClean="0"/>
              <a:t>If inventory remains, what is the plan for liquidating remaining inventory?  If items are left over then a separate sales activity will need to be completed to sale the remaining inventory.</a:t>
            </a:r>
          </a:p>
          <a:p>
            <a:pPr>
              <a:tabLst>
                <a:tab pos="2633663" algn="l"/>
                <a:tab pos="5486400" algn="l"/>
              </a:tabLst>
            </a:pPr>
            <a:r>
              <a:rPr lang="en-US" sz="1800" dirty="0" smtClean="0"/>
              <a:t>Principal Signature &amp; Date                       Sponsor Signature &amp; Date</a:t>
            </a:r>
          </a:p>
          <a:p>
            <a:pPr>
              <a:tabLst>
                <a:tab pos="2633663" algn="l"/>
                <a:tab pos="5486400" algn="l"/>
              </a:tabLst>
            </a:pPr>
            <a:r>
              <a:rPr lang="en-US" sz="1800" dirty="0" smtClean="0"/>
              <a:t>Bookkeeper Verification</a:t>
            </a:r>
          </a:p>
          <a:p>
            <a:pPr>
              <a:tabLst>
                <a:tab pos="2633663" algn="l"/>
                <a:tab pos="5486400" algn="l"/>
              </a:tabLst>
            </a:pPr>
            <a:r>
              <a:rPr lang="en-US" sz="1500" dirty="0" smtClean="0"/>
              <a:t>&gt;&gt; Copies of detailed billing invoices/expenses and school account records must be attached.&lt;&lt;</a:t>
            </a:r>
          </a:p>
          <a:p>
            <a:pPr marL="0" indent="0">
              <a:buNone/>
              <a:tabLst>
                <a:tab pos="2633663" algn="l"/>
                <a:tab pos="5486400" algn="l"/>
              </a:tabLst>
            </a:pPr>
            <a:r>
              <a:rPr lang="en-US" sz="1800" dirty="0" smtClean="0"/>
              <a:t>Extra notes:</a:t>
            </a:r>
            <a:endParaRPr lang="en-US" sz="1800" dirty="0"/>
          </a:p>
          <a:p>
            <a:pPr lvl="1">
              <a:tabLst>
                <a:tab pos="2633663" algn="l"/>
                <a:tab pos="5486400" algn="l"/>
              </a:tabLst>
            </a:pPr>
            <a:r>
              <a:rPr lang="en-US" sz="1400" dirty="0" smtClean="0"/>
              <a:t>Extra boxes/products sent to you by company should be included in your items ordered number.</a:t>
            </a:r>
          </a:p>
          <a:p>
            <a:pPr lvl="1">
              <a:tabLst>
                <a:tab pos="2633663" algn="l"/>
                <a:tab pos="5486400" algn="l"/>
              </a:tabLst>
            </a:pPr>
            <a:r>
              <a:rPr lang="en-US" sz="1400" dirty="0" smtClean="0"/>
              <a:t>Students who do not return items or money will be part of the explanation as to why you lost money.  Do not included this figure in Inventory Adjustment figure.</a:t>
            </a:r>
          </a:p>
          <a:p>
            <a:pPr lvl="1">
              <a:tabLst>
                <a:tab pos="2633663" algn="l"/>
                <a:tab pos="5486400" algn="l"/>
              </a:tabLst>
            </a:pPr>
            <a:endParaRPr lang="en-US" sz="1400" dirty="0"/>
          </a:p>
        </p:txBody>
      </p:sp>
    </p:spTree>
    <p:extLst>
      <p:ext uri="{BB962C8B-B14F-4D97-AF65-F5344CB8AC3E}">
        <p14:creationId xmlns:p14="http://schemas.microsoft.com/office/powerpoint/2010/main" val="209251639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C85D4D215A3345AB268D5D79895C40" ma:contentTypeVersion="14" ma:contentTypeDescription="Create a new document." ma:contentTypeScope="" ma:versionID="3196c8a80d765709ab07d9156f9006a2">
  <xsd:schema xmlns:xsd="http://www.w3.org/2001/XMLSchema" xmlns:xs="http://www.w3.org/2001/XMLSchema" xmlns:p="http://schemas.microsoft.com/office/2006/metadata/properties" xmlns:ns3="573b8c26-d5a0-4c23-96ce-de8502b9c01d" xmlns:ns4="1c65934d-a5ad-4522-a39e-83d9bd7ddaec" targetNamespace="http://schemas.microsoft.com/office/2006/metadata/properties" ma:root="true" ma:fieldsID="852322f17cd731d0561515cac5094172" ns3:_="" ns4:_="">
    <xsd:import namespace="573b8c26-d5a0-4c23-96ce-de8502b9c01d"/>
    <xsd:import namespace="1c65934d-a5ad-4522-a39e-83d9bd7ddaec"/>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3b8c26-d5a0-4c23-96ce-de8502b9c0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65934d-a5ad-4522-a39e-83d9bd7ddaec"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F459D09-D78F-4B99-B143-AF281763ABF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3b8c26-d5a0-4c23-96ce-de8502b9c01d"/>
    <ds:schemaRef ds:uri="1c65934d-a5ad-4522-a39e-83d9bd7ddae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0709E12-EFB3-4146-9854-79EB79FEF8D9}">
  <ds:schemaRefs>
    <ds:schemaRef ds:uri="http://schemas.microsoft.com/sharepoint/v3/contenttype/forms"/>
  </ds:schemaRefs>
</ds:datastoreItem>
</file>

<file path=customXml/itemProps3.xml><?xml version="1.0" encoding="utf-8"?>
<ds:datastoreItem xmlns:ds="http://schemas.openxmlformats.org/officeDocument/2006/customXml" ds:itemID="{BC7792A2-A5F2-458B-8DA0-245FA64D4D03}">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1c65934d-a5ad-4522-a39e-83d9bd7ddaec"/>
    <ds:schemaRef ds:uri="573b8c26-d5a0-4c23-96ce-de8502b9c01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422</TotalTime>
  <Words>770</Words>
  <Application>Microsoft Office PowerPoint</Application>
  <PresentationFormat>On-screen Show (4:3)</PresentationFormat>
  <Paragraphs>73</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Calibri</vt:lpstr>
      <vt:lpstr>Franklin Gothic Book</vt:lpstr>
      <vt:lpstr>Franklin Gothic Medium</vt:lpstr>
      <vt:lpstr>Wingdings 2</vt:lpstr>
      <vt:lpstr>Trek</vt:lpstr>
      <vt:lpstr>Sponsor guide &amp; procedures</vt:lpstr>
      <vt:lpstr>Sales activities</vt:lpstr>
      <vt:lpstr>PowerPoint Presentation</vt:lpstr>
      <vt:lpstr>Sales activities</vt:lpstr>
      <vt:lpstr>sales</vt:lpstr>
      <vt:lpstr>Sales activities</vt:lpstr>
      <vt:lpstr>Ticket sales recap </vt:lpstr>
      <vt:lpstr>Sales activities</vt:lpstr>
      <vt:lpstr>Sales activities</vt:lpstr>
      <vt:lpstr>Sales recap </vt:lpstr>
      <vt:lpstr>How to complete the recap</vt:lpstr>
      <vt:lpstr>How to complete the recap (cont.)</vt:lpstr>
    </vt:vector>
  </TitlesOfParts>
  <Company>OPSB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OUACHITA PARISH SCHOOL BOARD PROCEDURES</dc:title>
  <dc:creator>user</dc:creator>
  <cp:lastModifiedBy>Mary Perry</cp:lastModifiedBy>
  <cp:revision>29</cp:revision>
  <cp:lastPrinted>2017-07-19T16:20:43Z</cp:lastPrinted>
  <dcterms:created xsi:type="dcterms:W3CDTF">2017-07-19T13:41:45Z</dcterms:created>
  <dcterms:modified xsi:type="dcterms:W3CDTF">2022-06-22T19:48:06Z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0x0101004FC85D4D215A3345AB268D5D79895C40</vt:lpwstr>
  </property>
</Properties>
</file>