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E32EA4-A8D3-1C5B-565D-0EFAD011FD89}" v="4" dt="2025-01-15T23:14:38.316"/>
    <p1510:client id="{1AABA662-001D-CA2C-3DD2-74B5ED5F9E3E}" v="198" dt="2025-01-16T00:18:01.083"/>
    <p1510:client id="{30FDCADC-2E06-8F7D-1621-93A3A3E95DB4}" v="30" dt="2025-01-16T00:38:16.952"/>
    <p1510:client id="{B9C0A33A-3684-21E4-FBED-938DD5363847}" v="369" dt="2025-01-16T00:52:39.537"/>
    <p1510:client id="{C05DFA44-2CA5-11E7-3B35-01B189541490}" v="8" dt="2025-01-15T20:35:55.30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9624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19">
                <a:moveTo>
                  <a:pt x="7772400" y="0"/>
                </a:moveTo>
                <a:lnTo>
                  <a:pt x="0" y="0"/>
                </a:lnTo>
                <a:lnTo>
                  <a:pt x="0" y="807719"/>
                </a:lnTo>
                <a:lnTo>
                  <a:pt x="7772400" y="807719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0804" y="432307"/>
            <a:ext cx="3455035" cy="744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6073" y="3981453"/>
            <a:ext cx="7218045" cy="53892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590535"/>
              </p:ext>
            </p:extLst>
          </p:nvPr>
        </p:nvGraphicFramePr>
        <p:xfrm>
          <a:off x="355155" y="4419600"/>
          <a:ext cx="7129143" cy="53797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3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978">
                <a:tc gridSpan="2"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spc="80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Scoring</a:t>
                      </a:r>
                      <a:r>
                        <a:rPr sz="1400" b="1" spc="55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400" b="1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Key</a:t>
                      </a:r>
                      <a:r>
                        <a:rPr sz="1400" b="1" spc="65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400" b="1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for</a:t>
                      </a:r>
                      <a:r>
                        <a:rPr sz="1400" b="1" spc="70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400" b="1" spc="90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Academic</a:t>
                      </a:r>
                      <a:r>
                        <a:rPr sz="1400" b="1" spc="70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Century Gothic"/>
                          <a:cs typeface="APLKinderPeeps"/>
                        </a:rPr>
                        <a:t>Performance</a:t>
                      </a:r>
                      <a:endParaRPr sz="1400" b="1" spc="55">
                        <a:solidFill>
                          <a:srgbClr val="FFFFFF"/>
                        </a:solidFill>
                        <a:latin typeface="Century Gothic"/>
                        <a:cs typeface="APLKinderPeeps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178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408940" algn="l"/>
                        </a:tabLst>
                      </a:pPr>
                      <a:r>
                        <a:rPr sz="1200" b="1" spc="-50">
                          <a:latin typeface="Century Gothic"/>
                          <a:cs typeface="APLKinderPeeps"/>
                        </a:rPr>
                        <a:t>3</a:t>
                      </a:r>
                      <a:r>
                        <a:rPr sz="1200" b="1">
                          <a:latin typeface="Century Gothic"/>
                          <a:cs typeface="APLKinderPeeps"/>
                        </a:rPr>
                        <a:t>	</a:t>
                      </a:r>
                      <a:r>
                        <a:rPr lang="en-US" sz="1200" b="1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lang="en-US" sz="1200" b="1">
                          <a:latin typeface="Century Gothic"/>
                          <a:cs typeface="Century Gothic"/>
                        </a:rPr>
                        <a:t>Proficiency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78460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sz="1200" b="0" spc="45">
                          <a:latin typeface="Century Gothic"/>
                          <a:cs typeface="APLKinderPeeps"/>
                        </a:rPr>
                        <a:t>Demonstrates</a:t>
                      </a:r>
                      <a:r>
                        <a:rPr lang="en-US" sz="1200" b="0" spc="70">
                          <a:latin typeface="Century Gothic"/>
                          <a:cs typeface="APLKinderPeeps"/>
                        </a:rPr>
                        <a:t> knowledge of core ideas and essential skills taught</a:t>
                      </a:r>
                    </a:p>
                    <a:p>
                      <a:pPr marL="378460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 b="0" spc="70">
                          <a:latin typeface="Century Gothic"/>
                          <a:cs typeface="APLKinderPeeps"/>
                        </a:rPr>
                        <a:t>May need some support and scaffolds</a:t>
                      </a:r>
                    </a:p>
                    <a:p>
                      <a:pPr marL="92710" indent="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None/>
                        <a:tabLst>
                          <a:tab pos="378460" algn="l"/>
                        </a:tabLst>
                      </a:pPr>
                      <a:endParaRPr lang="en-US" sz="1200" b="0" spc="70">
                        <a:latin typeface="Century Gothic" panose="020B0502020202020204" pitchFamily="34" charset="0"/>
                        <a:cs typeface="APLKinderPeeps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007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424815" algn="l"/>
                        </a:tabLst>
                      </a:pPr>
                      <a:r>
                        <a:rPr sz="1200" b="1" spc="-50">
                          <a:latin typeface="Century Gothic"/>
                          <a:cs typeface="APLKinderPeeps"/>
                        </a:rPr>
                        <a:t>2</a:t>
                      </a:r>
                      <a:r>
                        <a:rPr sz="1200" b="1">
                          <a:latin typeface="Century Gothic"/>
                          <a:cs typeface="APLKinderPeeps"/>
                        </a:rPr>
                        <a:t>	</a:t>
                      </a:r>
                      <a:r>
                        <a:rPr lang="en-US" sz="1200" b="1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lang="en-US" sz="1200" b="1">
                          <a:latin typeface="Century Gothic"/>
                          <a:cs typeface="Century Gothic"/>
                        </a:rPr>
                        <a:t>Basic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78460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 b="0" spc="45">
                          <a:latin typeface="Century Gothic"/>
                          <a:cs typeface="APLKinderPeeps"/>
                        </a:rPr>
                        <a:t>Demonstrates knowledge of core ideas and essential skills taught with some gaps</a:t>
                      </a:r>
                    </a:p>
                    <a:p>
                      <a:pPr marL="378460" indent="-285750">
                        <a:lnSpc>
                          <a:spcPct val="100000"/>
                        </a:lnSpc>
                        <a:spcBef>
                          <a:spcPts val="35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 b="0" spc="45">
                          <a:latin typeface="Century Gothic"/>
                          <a:cs typeface="APLKinderPeeps"/>
                        </a:rPr>
                        <a:t>Needs a higher degree of support and scaffolds</a:t>
                      </a:r>
                      <a:endParaRPr sz="1200">
                        <a:latin typeface="Century Gothic"/>
                        <a:cs typeface="APLKinderPeeps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230">
                <a:tc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  <a:spcBef>
                          <a:spcPts val="295"/>
                        </a:spcBef>
                        <a:tabLst>
                          <a:tab pos="349250" algn="l"/>
                        </a:tabLst>
                      </a:pPr>
                      <a:r>
                        <a:rPr sz="1200" b="1" spc="-50">
                          <a:latin typeface="Century Gothic"/>
                          <a:cs typeface="APLKinderPeeps"/>
                        </a:rPr>
                        <a:t>1</a:t>
                      </a:r>
                      <a:r>
                        <a:rPr sz="1200" b="1">
                          <a:latin typeface="Century Gothic"/>
                          <a:cs typeface="APLKinderPeeps"/>
                        </a:rPr>
                        <a:t>	</a:t>
                      </a:r>
                      <a:r>
                        <a:rPr lang="en-US" sz="1200" b="1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lang="en-US" sz="1200" b="1" spc="-10">
                          <a:latin typeface="Century Gothic"/>
                          <a:cs typeface="Century Gothic"/>
                        </a:rPr>
                        <a:t>Below age level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78460" marR="154940" indent="-285750">
                        <a:lnSpc>
                          <a:spcPct val="100000"/>
                        </a:lnSpc>
                        <a:spcBef>
                          <a:spcPts val="365"/>
                        </a:spcBef>
                        <a:buFont typeface="Arial"/>
                        <a:buChar char="•"/>
                      </a:pPr>
                      <a:r>
                        <a:rPr lang="en-US" sz="1200" b="0" spc="45">
                          <a:latin typeface="Century Gothic"/>
                          <a:cs typeface="APLKinderPeeps"/>
                        </a:rPr>
                        <a:t>Demonstrates</a:t>
                      </a:r>
                      <a:r>
                        <a:rPr sz="1200" b="0" spc="275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>
                          <a:latin typeface="Century Gothic"/>
                          <a:cs typeface="APLKinderPeeps"/>
                        </a:rPr>
                        <a:t>skill/concept</a:t>
                      </a:r>
                      <a:r>
                        <a:rPr sz="1200" b="0" spc="29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 spc="55">
                          <a:latin typeface="Century Gothic"/>
                          <a:cs typeface="APLKinderPeeps"/>
                        </a:rPr>
                        <a:t>development </a:t>
                      </a:r>
                      <a:r>
                        <a:rPr sz="1200" b="0" spc="50">
                          <a:latin typeface="Century Gothic"/>
                          <a:cs typeface="APLKinderPeeps"/>
                        </a:rPr>
                        <a:t>that</a:t>
                      </a:r>
                      <a:r>
                        <a:rPr sz="1200" b="0" spc="8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 spc="50">
                          <a:latin typeface="Century Gothic"/>
                          <a:cs typeface="APLKinderPeeps"/>
                        </a:rPr>
                        <a:t>is</a:t>
                      </a:r>
                      <a:r>
                        <a:rPr sz="1200" b="0" spc="7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lang="en-US" sz="1200" b="0" spc="70">
                          <a:latin typeface="Century Gothic"/>
                          <a:cs typeface="APLKinderPeeps"/>
                        </a:rPr>
                        <a:t>below age level expectations</a:t>
                      </a:r>
                      <a:endParaRPr sz="1200">
                        <a:latin typeface="Century Gothic"/>
                        <a:cs typeface="APLKinderPeeps"/>
                      </a:endParaRPr>
                    </a:p>
                    <a:p>
                      <a:pPr marL="378460">
                        <a:lnSpc>
                          <a:spcPct val="100000"/>
                        </a:lnSpc>
                      </a:pPr>
                      <a:endParaRPr lang="en-US" sz="1200" b="0" spc="-10">
                        <a:latin typeface="Century Gothic"/>
                        <a:cs typeface="APLKinderPeeps"/>
                      </a:endParaRPr>
                    </a:p>
                    <a:p>
                      <a:pPr marL="378460" marR="622300" indent="-285750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Arial" panose="020B0604020202020204" pitchFamily="34" charset="0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 b="0">
                          <a:latin typeface="Century Gothic"/>
                          <a:cs typeface="APLKinderPeeps"/>
                        </a:rPr>
                        <a:t>Consistently receives significant support and scaffolds</a:t>
                      </a:r>
                    </a:p>
                    <a:p>
                      <a:pPr marL="92710" marR="622300" indent="0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Arial" panose="020B0604020202020204" pitchFamily="34" charset="0"/>
                        <a:buNone/>
                        <a:tabLst>
                          <a:tab pos="378460" algn="l"/>
                        </a:tabLst>
                      </a:pPr>
                      <a:endParaRPr lang="en-US" sz="1200" b="0">
                        <a:latin typeface="Century Gothic" panose="020B0502020202020204" pitchFamily="34" charset="0"/>
                        <a:cs typeface="APLKinderPeeps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75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  <a:tabLst>
                          <a:tab pos="446405" algn="l"/>
                        </a:tabLst>
                      </a:pPr>
                      <a:r>
                        <a:rPr sz="1200" b="1" spc="-25">
                          <a:latin typeface="Century Gothic"/>
                          <a:cs typeface="APLKinderPeeps"/>
                        </a:rPr>
                        <a:t>NA</a:t>
                      </a:r>
                      <a:r>
                        <a:rPr lang="en-US" sz="1200" b="1" spc="-25">
                          <a:latin typeface="Century Gothic"/>
                          <a:cs typeface="APLKinderPeeps"/>
                        </a:rPr>
                        <a:t>= </a:t>
                      </a:r>
                      <a:r>
                        <a:rPr sz="1200" b="1" spc="60">
                          <a:latin typeface="Century Gothic"/>
                          <a:cs typeface="APLKinderPeeps"/>
                        </a:rPr>
                        <a:t>Not</a:t>
                      </a:r>
                      <a:r>
                        <a:rPr sz="1200" b="1" spc="2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1" spc="55">
                          <a:latin typeface="Century Gothic"/>
                          <a:cs typeface="APLKinderPeeps"/>
                        </a:rPr>
                        <a:t>Assessed</a:t>
                      </a:r>
                      <a:endParaRPr sz="1200">
                        <a:latin typeface="Century Gothic"/>
                        <a:cs typeface="APLKinderPeeps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78460" indent="-285750">
                        <a:lnSpc>
                          <a:spcPct val="100000"/>
                        </a:lnSpc>
                        <a:spcBef>
                          <a:spcPts val="36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sz="1200" b="0">
                          <a:latin typeface="Century Gothic"/>
                          <a:cs typeface="APLKinderPeeps"/>
                        </a:rPr>
                        <a:t>Not</a:t>
                      </a:r>
                      <a:r>
                        <a:rPr sz="1200" b="0" spc="18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>
                          <a:latin typeface="Century Gothic"/>
                          <a:cs typeface="APLKinderPeeps"/>
                        </a:rPr>
                        <a:t>assessed</a:t>
                      </a:r>
                      <a:r>
                        <a:rPr sz="1200" b="0" spc="175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>
                          <a:latin typeface="Century Gothic"/>
                          <a:cs typeface="APLKinderPeeps"/>
                        </a:rPr>
                        <a:t>this</a:t>
                      </a:r>
                      <a:r>
                        <a:rPr sz="1200" b="0" spc="180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 spc="55">
                          <a:latin typeface="Century Gothic"/>
                          <a:cs typeface="APLKinderPeeps"/>
                        </a:rPr>
                        <a:t>reporting</a:t>
                      </a:r>
                      <a:r>
                        <a:rPr sz="1200" b="0" spc="175">
                          <a:latin typeface="Century Gothic"/>
                          <a:cs typeface="APLKinderPeeps"/>
                        </a:rPr>
                        <a:t> </a:t>
                      </a:r>
                      <a:r>
                        <a:rPr sz="1200" b="0" spc="-10">
                          <a:latin typeface="Century Gothic"/>
                          <a:cs typeface="APLKinderPeeps"/>
                        </a:rPr>
                        <a:t>period</a:t>
                      </a:r>
                      <a:endParaRPr lang="en-US" sz="1200" b="0" spc="-10">
                        <a:latin typeface="Century Gothic"/>
                        <a:cs typeface="APLKinderPeeps"/>
                      </a:endParaRPr>
                    </a:p>
                    <a:p>
                      <a:pPr marL="92710" indent="0">
                        <a:lnSpc>
                          <a:spcPct val="100000"/>
                        </a:lnSpc>
                        <a:spcBef>
                          <a:spcPts val="360"/>
                        </a:spcBef>
                        <a:buFont typeface="Arial"/>
                        <a:buNone/>
                        <a:tabLst>
                          <a:tab pos="378460" algn="l"/>
                        </a:tabLst>
                      </a:pPr>
                      <a:endParaRPr sz="1200">
                        <a:latin typeface="Century Gothic" panose="020B0502020202020204" pitchFamily="34" charset="0"/>
                        <a:cs typeface="APLKinderPeeps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3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332105" algn="l"/>
                        </a:tabLst>
                      </a:pPr>
                      <a:r>
                        <a:rPr lang="en-US" sz="1200" b="1">
                          <a:latin typeface="Century Gothic"/>
                          <a:cs typeface="APLKinderPeeps"/>
                        </a:rPr>
                        <a:t>NG = No Grade</a:t>
                      </a:r>
                      <a:endParaRPr sz="1200" b="1">
                        <a:latin typeface="Century Gothic"/>
                        <a:cs typeface="APLKinderPeep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78460" marR="348615" indent="-2857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>
                          <a:latin typeface="Century Gothic"/>
                          <a:cs typeface="APLKinderPeeps"/>
                        </a:rPr>
                        <a:t>Used in agreement with parents or explained in comments</a:t>
                      </a:r>
                    </a:p>
                    <a:p>
                      <a:pPr marL="378460" marR="348615" lvl="0" indent="-28575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/>
                        <a:buChar char="•"/>
                      </a:pPr>
                      <a:r>
                        <a:rPr lang="en-US" sz="1200">
                          <a:latin typeface="Century Gothic"/>
                          <a:cs typeface="APLKinderPeeps"/>
                        </a:rPr>
                        <a:t>Student in school for 20 days or less and there is insufficient data to report a grade</a:t>
                      </a:r>
                    </a:p>
                    <a:p>
                      <a:pPr marL="92710" marR="348615" indent="0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/>
                        <a:buNone/>
                      </a:pPr>
                      <a:endParaRPr lang="en-US" sz="1200">
                        <a:latin typeface="Century Gothic" panose="020B0502020202020204" pitchFamily="34" charset="0"/>
                        <a:cs typeface="APLKinderPeeps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878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501650" algn="l"/>
                        </a:tabLst>
                      </a:pPr>
                      <a:r>
                        <a:rPr lang="en-US" sz="1200" b="1" spc="25">
                          <a:latin typeface="Century Gothic"/>
                          <a:cs typeface="APLKinderPeeps"/>
                        </a:rPr>
                        <a:t>Y =</a:t>
                      </a:r>
                      <a:r>
                        <a:rPr lang="en-US" sz="1200" b="1" spc="75">
                          <a:latin typeface="Century Gothic"/>
                          <a:cs typeface="APLKinderPeeps"/>
                        </a:rPr>
                        <a:t>Yes</a:t>
                      </a:r>
                      <a:endParaRPr sz="1200">
                        <a:latin typeface="Century Gothic"/>
                        <a:cs typeface="APLKinderPeep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78460" marR="254000" indent="-285750">
                        <a:lnSpc>
                          <a:spcPct val="100000"/>
                        </a:lnSpc>
                        <a:spcBef>
                          <a:spcPts val="385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lang="en-US" sz="1200" b="0" spc="50">
                          <a:latin typeface="Century Gothic"/>
                          <a:cs typeface="APLKinderPeeps"/>
                        </a:rPr>
                        <a:t>Used to indicate if a student is also receiving a supplemental progress report</a:t>
                      </a:r>
                      <a:endParaRPr sz="1200">
                        <a:latin typeface="Century Gothic"/>
                        <a:cs typeface="APLKinderPeeps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1524000"/>
            <a:ext cx="7772400" cy="1310640"/>
          </a:xfrm>
          <a:custGeom>
            <a:avLst/>
            <a:gdLst/>
            <a:ahLst/>
            <a:cxnLst/>
            <a:rect l="l" t="t" r="r" b="b"/>
            <a:pathLst>
              <a:path w="7772400" h="1310639">
                <a:moveTo>
                  <a:pt x="7772400" y="0"/>
                </a:moveTo>
                <a:lnTo>
                  <a:pt x="0" y="0"/>
                </a:lnTo>
                <a:lnTo>
                  <a:pt x="0" y="1310640"/>
                </a:lnTo>
                <a:lnTo>
                  <a:pt x="7772400" y="131064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>
              <a:latin typeface="Century Gothic" panose="020B0502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32675" y="1416682"/>
            <a:ext cx="6507049" cy="1175706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1139825">
              <a:lnSpc>
                <a:spcPct val="101400"/>
              </a:lnSpc>
              <a:spcBef>
                <a:spcPts val="50"/>
              </a:spcBef>
            </a:pPr>
            <a:br>
              <a:rPr lang="en-US" b="1" spc="55">
                <a:latin typeface="Century Gothic" panose="020B0502020202020204" pitchFamily="34" charset="0"/>
              </a:rPr>
            </a:br>
            <a:r>
              <a:rPr lang="en-US" b="1" spc="55">
                <a:latin typeface="Century Gothic" panose="020B0502020202020204" pitchFamily="34" charset="0"/>
              </a:rPr>
              <a:t>Transition to</a:t>
            </a:r>
            <a:r>
              <a:rPr b="1" spc="225">
                <a:latin typeface="Century Gothic" panose="020B0502020202020204" pitchFamily="34" charset="0"/>
              </a:rPr>
              <a:t> </a:t>
            </a:r>
            <a:r>
              <a:rPr b="1" spc="130">
                <a:latin typeface="Century Gothic" panose="020B0502020202020204" pitchFamily="34" charset="0"/>
              </a:rPr>
              <a:t>Kindergarten</a:t>
            </a:r>
            <a:r>
              <a:rPr b="1" spc="229">
                <a:latin typeface="Century Gothic" panose="020B0502020202020204" pitchFamily="34" charset="0"/>
              </a:rPr>
              <a:t> </a:t>
            </a:r>
            <a:r>
              <a:rPr b="1" spc="140">
                <a:latin typeface="Century Gothic" panose="020B0502020202020204" pitchFamily="34" charset="0"/>
              </a:rPr>
              <a:t>Report</a:t>
            </a:r>
            <a:r>
              <a:rPr b="1" spc="229">
                <a:latin typeface="Century Gothic" panose="020B0502020202020204" pitchFamily="34" charset="0"/>
              </a:rPr>
              <a:t> </a:t>
            </a:r>
            <a:r>
              <a:rPr b="1" spc="310">
                <a:latin typeface="Century Gothic" panose="020B0502020202020204" pitchFamily="34" charset="0"/>
              </a:rPr>
              <a:t>Card</a:t>
            </a:r>
            <a:endParaRPr b="1">
              <a:latin typeface="Century Gothic" panose="020B0502020202020204" pitchFamily="34" charset="0"/>
            </a:endParaRPr>
          </a:p>
          <a:p>
            <a:pPr marL="346075" algn="ctr">
              <a:lnSpc>
                <a:spcPts val="3310"/>
              </a:lnSpc>
            </a:pPr>
            <a:r>
              <a:rPr b="1" spc="160">
                <a:latin typeface="Century Gothic" panose="020B0502020202020204" pitchFamily="34" charset="0"/>
              </a:rPr>
              <a:t>Reference</a:t>
            </a:r>
            <a:r>
              <a:rPr b="1" spc="225">
                <a:latin typeface="Century Gothic" panose="020B0502020202020204" pitchFamily="34" charset="0"/>
              </a:rPr>
              <a:t> </a:t>
            </a:r>
            <a:r>
              <a:rPr b="1" spc="45">
                <a:latin typeface="Century Gothic" panose="020B0502020202020204" pitchFamily="34" charset="0"/>
              </a:rPr>
              <a:t>Guide</a:t>
            </a:r>
            <a:endParaRPr b="1">
              <a:latin typeface="Century Gothic" panose="020B0502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167" y="274956"/>
            <a:ext cx="3627120" cy="10045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DFF224-CF7F-41B1-AD86-DF2CF6EC03D0}"/>
              </a:ext>
            </a:extLst>
          </p:cNvPr>
          <p:cNvSpPr txBox="1"/>
          <p:nvPr/>
        </p:nvSpPr>
        <p:spPr>
          <a:xfrm>
            <a:off x="355155" y="3060798"/>
            <a:ext cx="72337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>
                <a:latin typeface="Century Gothic" panose="020B0502020202020204" pitchFamily="34" charset="0"/>
                <a:cs typeface="APLKinderPeeps"/>
              </a:rPr>
              <a:t>The</a:t>
            </a:r>
            <a:r>
              <a:rPr lang="en-US" sz="1400" spc="30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70">
                <a:latin typeface="Century Gothic" panose="020B0502020202020204" pitchFamily="34" charset="0"/>
                <a:cs typeface="APLKinderPeeps"/>
              </a:rPr>
              <a:t>scoring</a:t>
            </a:r>
            <a:r>
              <a:rPr lang="en-US" sz="1400" spc="30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85">
                <a:latin typeface="Century Gothic" panose="020B0502020202020204" pitchFamily="34" charset="0"/>
                <a:cs typeface="APLKinderPeeps"/>
              </a:rPr>
              <a:t>guide</a:t>
            </a:r>
            <a:r>
              <a:rPr lang="en-US" sz="1400" spc="30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65">
                <a:latin typeface="Century Gothic" panose="020B0502020202020204" pitchFamily="34" charset="0"/>
                <a:cs typeface="APLKinderPeeps"/>
              </a:rPr>
              <a:t>represents</a:t>
            </a:r>
            <a:r>
              <a:rPr lang="en-US" sz="1400" spc="35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90">
                <a:latin typeface="Century Gothic" panose="020B0502020202020204" pitchFamily="34" charset="0"/>
                <a:cs typeface="APLKinderPeeps"/>
              </a:rPr>
              <a:t>academic</a:t>
            </a:r>
            <a:r>
              <a:rPr lang="en-US" sz="1400" spc="20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55">
                <a:latin typeface="Century Gothic" panose="020B0502020202020204" pitchFamily="34" charset="0"/>
                <a:cs typeface="APLKinderPeeps"/>
              </a:rPr>
              <a:t>expectations</a:t>
            </a:r>
            <a:r>
              <a:rPr lang="en-US" sz="1400" spc="35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>
                <a:latin typeface="Century Gothic" panose="020B0502020202020204" pitchFamily="34" charset="0"/>
                <a:cs typeface="APLKinderPeeps"/>
              </a:rPr>
              <a:t>for</a:t>
            </a:r>
            <a:r>
              <a:rPr lang="en-US" sz="1400" spc="30">
                <a:latin typeface="Century Gothic" panose="020B0502020202020204" pitchFamily="34" charset="0"/>
                <a:cs typeface="APLKinderPeeps"/>
              </a:rPr>
              <a:t> </a:t>
            </a:r>
            <a:r>
              <a:rPr lang="en-US" sz="1400" spc="70">
                <a:latin typeface="Century Gothic" panose="020B0502020202020204" pitchFamily="34" charset="0"/>
                <a:cs typeface="APLKinderPeeps"/>
              </a:rPr>
              <a:t>end of year kindergarten readiness goals. At semester 1 , student grades are based on the skills taught in semester 1. At the end of the year, grades indicate level of performance in meeting end-of-year goals.</a:t>
            </a:r>
            <a:endParaRPr lang="en-US" sz="1400">
              <a:latin typeface="Century Gothic" panose="020B0502020202020204" pitchFamily="34" charset="0"/>
              <a:cs typeface="APLKinderPeeps"/>
            </a:endParaRPr>
          </a:p>
          <a:p>
            <a:endParaRPr lang="en-US" sz="14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9248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19">
                <a:moveTo>
                  <a:pt x="7772400" y="0"/>
                </a:moveTo>
                <a:lnTo>
                  <a:pt x="0" y="0"/>
                </a:lnTo>
                <a:lnTo>
                  <a:pt x="0" y="807720"/>
                </a:lnTo>
                <a:lnTo>
                  <a:pt x="7772400" y="80772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819634"/>
            <a:ext cx="4175639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641985" marR="5080" indent="-629920">
              <a:lnSpc>
                <a:spcPts val="2780"/>
              </a:lnSpc>
              <a:spcBef>
                <a:spcPts val="275"/>
              </a:spcBef>
            </a:pPr>
            <a:r>
              <a:rPr lang="en-US" b="1">
                <a:latin typeface="Century Gothic" panose="020B0502020202020204" pitchFamily="34" charset="0"/>
              </a:rPr>
              <a:t>Transition to</a:t>
            </a:r>
            <a:r>
              <a:rPr b="1" spc="85">
                <a:latin typeface="Century Gothic" panose="020B0502020202020204" pitchFamily="34" charset="0"/>
              </a:rPr>
              <a:t>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r>
              <a:rPr b="1" spc="90">
                <a:latin typeface="Century Gothic" panose="020B0502020202020204" pitchFamily="34" charset="0"/>
              </a:rPr>
              <a:t>Social-</a:t>
            </a:r>
            <a:r>
              <a:rPr b="1" spc="-10">
                <a:latin typeface="Century Gothic" panose="020B0502020202020204" pitchFamily="34" charset="0"/>
              </a:rPr>
              <a:t>Emotional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594" y="2057400"/>
            <a:ext cx="6800850" cy="637475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400" b="1" spc="100">
                <a:latin typeface="Century Gothic"/>
                <a:cs typeface="APLKinderPeeps"/>
              </a:rPr>
              <a:t>Manages</a:t>
            </a:r>
            <a:r>
              <a:rPr sz="1400" b="1" spc="55">
                <a:latin typeface="Century Gothic"/>
                <a:cs typeface="APLKinderPeeps"/>
              </a:rPr>
              <a:t> </a:t>
            </a:r>
            <a:r>
              <a:rPr lang="en-US" sz="1400" b="1" spc="-10">
                <a:latin typeface="Century Gothic"/>
                <a:cs typeface="APLKinderPeeps"/>
              </a:rPr>
              <a:t>Feelings</a:t>
            </a:r>
            <a:endParaRPr sz="1400" b="1" spc="65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r>
              <a:rPr lang="en-US" sz="1400">
                <a:latin typeface="Century Gothic"/>
                <a:cs typeface="APLKinderPeeps"/>
              </a:rPr>
              <a:t>Identifies feelings</a:t>
            </a:r>
            <a:endParaRPr sz="1400" spc="45">
              <a:latin typeface="Century Gothic"/>
              <a:cs typeface="APLKinderPeeps"/>
            </a:endParaRPr>
          </a:p>
          <a:p>
            <a:pPr marL="298450" marR="5080" indent="-285750">
              <a:lnSpc>
                <a:spcPts val="2210"/>
              </a:lnSpc>
              <a:spcBef>
                <a:spcPts val="10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50">
                <a:latin typeface="Century Gothic"/>
                <a:cs typeface="APLKinderPeeps"/>
              </a:rPr>
              <a:t>Starting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control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strong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emotions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an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appropriate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manner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most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of the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time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</a:t>
            </a:r>
            <a:r>
              <a:rPr sz="1400" b="0" spc="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all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 spc="30">
                <a:latin typeface="Century Gothic"/>
                <a:cs typeface="APLKinderPeeps"/>
              </a:rPr>
              <a:t>time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00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Starting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lang="en-US" sz="1400" spc="-10">
                <a:latin typeface="Century Gothic"/>
                <a:cs typeface="APLKinderPeeps"/>
              </a:rPr>
              <a:t>look </a:t>
            </a:r>
            <a:r>
              <a:rPr lang="en-US" sz="1400">
                <a:latin typeface="Century Gothic"/>
                <a:cs typeface="APLKinderPeeps"/>
              </a:rPr>
              <a:t>at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situations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lang="en-US" sz="1400" spc="-30">
                <a:latin typeface="Century Gothic"/>
                <a:cs typeface="APLKinderPeeps"/>
              </a:rPr>
              <a:t>differently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delay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lang="en-US" sz="1400">
                <a:latin typeface="Century Gothic"/>
                <a:cs typeface="APLKinderPeeps"/>
              </a:rPr>
              <a:t>gratification</a:t>
            </a:r>
            <a:endParaRPr sz="1400" spc="-1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0"/>
              </a:spcBef>
            </a:pPr>
            <a:r>
              <a:rPr lang="en-US" sz="1400" b="1" spc="-25">
                <a:latin typeface="Century Gothic"/>
                <a:cs typeface="APLKinderPeeps"/>
              </a:rPr>
              <a:t>Follows Routines and Directions</a:t>
            </a:r>
            <a:endParaRPr lang="en-US" sz="1400" b="1" spc="7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60">
                <a:latin typeface="Century Gothic"/>
                <a:cs typeface="APLKinderPeeps"/>
              </a:rPr>
              <a:t>Understands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lang="en-US" sz="1400" spc="-45">
                <a:latin typeface="Century Gothic"/>
                <a:cs typeface="APLKinderPeeps"/>
              </a:rPr>
              <a:t>follows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classroom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school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expectations</a:t>
            </a:r>
            <a:endParaRPr sz="1400">
              <a:latin typeface="Century Gothic"/>
              <a:cs typeface="APLKinderPeeps"/>
            </a:endParaRPr>
          </a:p>
          <a:p>
            <a:pPr marL="298450" marR="368935" indent="-285750">
              <a:lnSpc>
                <a:spcPct val="101099"/>
              </a:lnSpc>
              <a:spcBef>
                <a:spcPts val="2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75">
                <a:latin typeface="Century Gothic"/>
                <a:cs typeface="APLKinderPeeps"/>
              </a:rPr>
              <a:t>Manages</a:t>
            </a:r>
            <a:r>
              <a:rPr sz="1400" b="0" spc="1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classroom</a:t>
            </a:r>
            <a:r>
              <a:rPr sz="1400" b="0" spc="1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rules,</a:t>
            </a:r>
            <a:r>
              <a:rPr sz="1400" b="0" spc="16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routines,</a:t>
            </a:r>
            <a:r>
              <a:rPr sz="1400" b="0" spc="1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7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transitions</a:t>
            </a:r>
            <a:r>
              <a:rPr sz="1400" b="0" spc="1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with</a:t>
            </a:r>
            <a:r>
              <a:rPr sz="1400" b="0" spc="165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occasional </a:t>
            </a:r>
            <a:r>
              <a:rPr sz="1400" b="0" spc="60">
                <a:latin typeface="Century Gothic"/>
                <a:cs typeface="APLKinderPeeps"/>
              </a:rPr>
              <a:t>reminders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5"/>
              </a:spcBef>
            </a:pPr>
            <a:r>
              <a:rPr sz="1400" b="1">
                <a:latin typeface="Century Gothic"/>
                <a:cs typeface="APLKinderPeeps"/>
              </a:rPr>
              <a:t>Takes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Care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95">
                <a:latin typeface="Century Gothic"/>
                <a:cs typeface="APLKinderPeeps"/>
              </a:rPr>
              <a:t>of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100">
                <a:latin typeface="Century Gothic"/>
                <a:cs typeface="APLKinderPeeps"/>
              </a:rPr>
              <a:t>Own</a:t>
            </a:r>
            <a:r>
              <a:rPr sz="1400" b="1" spc="50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Needs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50">
                <a:latin typeface="Century Gothic"/>
                <a:cs typeface="APLKinderPeeps"/>
              </a:rPr>
              <a:t>Appropriately</a:t>
            </a:r>
            <a:endParaRPr sz="1400">
              <a:latin typeface="Century Gothic"/>
              <a:cs typeface="APLKinderPeeps"/>
            </a:endParaRPr>
          </a:p>
          <a:p>
            <a:pPr marL="298450" marR="469900" indent="-285750">
              <a:lnSpc>
                <a:spcPts val="2210"/>
              </a:lnSpc>
              <a:spcBef>
                <a:spcPts val="2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>
                <a:latin typeface="Century Gothic"/>
                <a:cs typeface="APLKinderPeeps"/>
              </a:rPr>
              <a:t>Demonstrates</a:t>
            </a:r>
            <a:r>
              <a:rPr sz="1400" b="0" spc="15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confidence</a:t>
            </a:r>
            <a:r>
              <a:rPr sz="1400" b="0" spc="155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14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meeting</a:t>
            </a:r>
            <a:r>
              <a:rPr sz="1400" b="0" spc="15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own</a:t>
            </a:r>
            <a:r>
              <a:rPr sz="1400" b="0" spc="150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needs</a:t>
            </a:r>
            <a:r>
              <a:rPr sz="1400" b="0" spc="1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(washing</a:t>
            </a:r>
            <a:r>
              <a:rPr sz="1400" b="0" spc="150">
                <a:latin typeface="Century Gothic"/>
                <a:cs typeface="APLKinderPeeps"/>
              </a:rPr>
              <a:t> </a:t>
            </a:r>
            <a:r>
              <a:rPr sz="1400" b="0" spc="40">
                <a:latin typeface="Century Gothic"/>
                <a:cs typeface="APLKinderPeeps"/>
              </a:rPr>
              <a:t>hands, </a:t>
            </a:r>
            <a:r>
              <a:rPr sz="1400" b="0">
                <a:latin typeface="Century Gothic"/>
                <a:cs typeface="APLKinderPeeps"/>
              </a:rPr>
              <a:t>bathroom,</a:t>
            </a:r>
            <a:r>
              <a:rPr sz="1400" b="0" spc="2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dressing,</a:t>
            </a:r>
            <a:r>
              <a:rPr sz="1400" b="0" spc="22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packing/unpacking</a:t>
            </a:r>
            <a:r>
              <a:rPr sz="1400" b="0" spc="21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backpack,</a:t>
            </a:r>
            <a:r>
              <a:rPr sz="1400" b="0" spc="240">
                <a:latin typeface="Century Gothic"/>
                <a:cs typeface="APLKinderPeeps"/>
              </a:rPr>
              <a:t> </a:t>
            </a:r>
            <a:r>
              <a:rPr sz="1400" b="0" spc="-20">
                <a:latin typeface="Century Gothic"/>
                <a:cs typeface="APLKinderPeeps"/>
              </a:rPr>
              <a:t>etc</a:t>
            </a:r>
            <a:r>
              <a:rPr lang="en-US" sz="1400" spc="-20">
                <a:latin typeface="Century Gothic"/>
                <a:cs typeface="APLKinderPeeps"/>
              </a:rPr>
              <a:t>.)</a:t>
            </a:r>
            <a:endParaRPr sz="1400">
              <a:latin typeface="Century Gothic" panose="020B0502020202020204" pitchFamily="34" charset="0"/>
              <a:cs typeface="APLKinderPeeps"/>
            </a:endParaRPr>
          </a:p>
          <a:p>
            <a:pPr marL="297815" indent="-285115">
              <a:lnSpc>
                <a:spcPts val="2100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Uses</a:t>
            </a:r>
            <a:r>
              <a:rPr sz="1400" b="0" spc="50">
                <a:latin typeface="Century Gothic"/>
                <a:cs typeface="APLKinderPeeps"/>
              </a:rPr>
              <a:t> and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takes</a:t>
            </a:r>
            <a:r>
              <a:rPr sz="1400" b="0" spc="50">
                <a:latin typeface="Century Gothic"/>
                <a:cs typeface="APLKinderPeeps"/>
              </a:rPr>
              <a:t> care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materials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appropriately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0"/>
              </a:spcBef>
            </a:pPr>
            <a:r>
              <a:rPr sz="1400" b="1">
                <a:latin typeface="Century Gothic"/>
                <a:cs typeface="APLKinderPeeps"/>
              </a:rPr>
              <a:t>Plays</a:t>
            </a:r>
            <a:r>
              <a:rPr sz="1400" b="1" spc="20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Cooperatively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Uses</a:t>
            </a:r>
            <a:r>
              <a:rPr sz="1400" b="0" spc="1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successful</a:t>
            </a:r>
            <a:r>
              <a:rPr sz="1400" b="0" spc="1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strategies</a:t>
            </a:r>
            <a:r>
              <a:rPr sz="1400" b="0" spc="1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for</a:t>
            </a:r>
            <a:r>
              <a:rPr sz="1400" b="0" spc="17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entering</a:t>
            </a:r>
            <a:r>
              <a:rPr sz="1400" b="0" spc="170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groups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Interacts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with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variety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peers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positive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manner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1400" b="1" spc="80">
                <a:latin typeface="Century Gothic"/>
                <a:cs typeface="APLKinderPeeps"/>
              </a:rPr>
              <a:t>Balances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Needs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5">
                <a:latin typeface="Century Gothic"/>
                <a:cs typeface="APLKinderPeeps"/>
              </a:rPr>
              <a:t>of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Self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Others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6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Takes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turns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70">
                <a:latin typeface="Century Gothic"/>
                <a:cs typeface="APLKinderPeeps"/>
              </a:rPr>
              <a:t> </a:t>
            </a:r>
            <a:r>
              <a:rPr sz="1400" b="0" spc="40">
                <a:latin typeface="Century Gothic"/>
                <a:cs typeface="APLKinderPeeps"/>
              </a:rPr>
              <a:t>shares</a:t>
            </a:r>
            <a:endParaRPr sz="1400">
              <a:latin typeface="Century Gothic"/>
              <a:cs typeface="APLKinderPeeps"/>
            </a:endParaRPr>
          </a:p>
          <a:p>
            <a:pPr marL="298450" marR="523240" indent="-285750">
              <a:lnSpc>
                <a:spcPts val="2210"/>
              </a:lnSpc>
              <a:spcBef>
                <a:spcPts val="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50">
                <a:latin typeface="Century Gothic"/>
                <a:cs typeface="APLKinderPeeps"/>
              </a:rPr>
              <a:t>Starting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initiate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65">
                <a:latin typeface="Century Gothic"/>
                <a:cs typeface="APLKinderPeeps"/>
              </a:rPr>
              <a:t> sharing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75">
                <a:latin typeface="Century Gothic"/>
                <a:cs typeface="APLKinderPeeps"/>
              </a:rPr>
              <a:t>of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materials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classroom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25">
                <a:latin typeface="Century Gothic"/>
                <a:cs typeface="APLKinderPeeps"/>
              </a:rPr>
              <a:t>and </a:t>
            </a:r>
            <a:r>
              <a:rPr sz="1400" b="0" spc="55">
                <a:latin typeface="Century Gothic"/>
                <a:cs typeface="APLKinderPeeps"/>
              </a:rPr>
              <a:t>outdoors</a:t>
            </a:r>
            <a:endParaRPr sz="1400">
              <a:latin typeface="Century Gothic"/>
              <a:cs typeface="APLKinderPeep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4301" y="381000"/>
            <a:ext cx="4328039" cy="753411"/>
          </a:xfrm>
          <a:prstGeom prst="rect">
            <a:avLst/>
          </a:prstGeom>
        </p:spPr>
        <p:txBody>
          <a:bodyPr vert="horz" wrap="square" lIns="0" tIns="34925" rIns="0" bIns="0" rtlCol="0" anchor="t">
            <a:spAutoFit/>
          </a:bodyPr>
          <a:lstStyle/>
          <a:p>
            <a:pPr marL="1088390" marR="5080" indent="-1076325">
              <a:lnSpc>
                <a:spcPts val="2780"/>
              </a:lnSpc>
              <a:spcBef>
                <a:spcPts val="275"/>
              </a:spcBef>
            </a:pPr>
            <a:r>
              <a:rPr b="1">
                <a:latin typeface="Century Gothic"/>
              </a:rPr>
              <a:t>Tra</a:t>
            </a:r>
            <a:r>
              <a:rPr lang="en-US" b="1">
                <a:latin typeface="Century Gothic"/>
              </a:rPr>
              <a:t>nsition to</a:t>
            </a:r>
            <a:r>
              <a:rPr b="1" spc="85">
                <a:latin typeface="Century Gothic"/>
              </a:rPr>
              <a:t> </a:t>
            </a:r>
            <a:r>
              <a:rPr b="1" spc="95">
                <a:latin typeface="Century Gothic"/>
              </a:rPr>
              <a:t>Kindergarten </a:t>
            </a:r>
            <a:r>
              <a:rPr b="1" spc="75">
                <a:latin typeface="Century Gothic"/>
              </a:rPr>
              <a:t>Language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59" y="1637763"/>
            <a:ext cx="6975475" cy="2931636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65">
                <a:latin typeface="Century Gothic"/>
                <a:cs typeface="APLKinderPeeps"/>
              </a:rPr>
              <a:t>Listens</a:t>
            </a:r>
            <a:r>
              <a:rPr sz="1400" b="1" spc="20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to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Understands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Directions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95">
                <a:latin typeface="Century Gothic"/>
                <a:cs typeface="APLKinderPeeps"/>
              </a:rPr>
              <a:t>of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Two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55">
                <a:latin typeface="Century Gothic"/>
                <a:cs typeface="APLKinderPeeps"/>
              </a:rPr>
              <a:t>or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60">
                <a:latin typeface="Century Gothic"/>
                <a:cs typeface="APLKinderPeeps"/>
              </a:rPr>
              <a:t>More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45">
                <a:latin typeface="Century Gothic"/>
                <a:cs typeface="APLKinderPeeps"/>
              </a:rPr>
              <a:t>Steps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r>
              <a:rPr lang="en-US" sz="1400" spc="-45">
                <a:latin typeface="Century Gothic"/>
                <a:cs typeface="APLKinderPeeps"/>
              </a:rPr>
              <a:t>Follows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directions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that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relate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familiar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objects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experiences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Starting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70">
                <a:latin typeface="Century Gothic"/>
                <a:cs typeface="APLKinderPeeps"/>
              </a:rPr>
              <a:t> </a:t>
            </a:r>
            <a:r>
              <a:rPr sz="1400" b="0" spc="-45">
                <a:latin typeface="Century Gothic"/>
                <a:cs typeface="APLKinderPeeps"/>
              </a:rPr>
              <a:t>foll</a:t>
            </a:r>
            <a:r>
              <a:rPr sz="1400" b="0" spc="-37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ow</a:t>
            </a:r>
            <a:r>
              <a:rPr sz="1400" b="0" spc="7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detailed,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instructional,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multistep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directions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260"/>
              </a:spcBef>
            </a:pPr>
            <a:r>
              <a:rPr sz="1400" b="1" spc="70">
                <a:latin typeface="Century Gothic"/>
                <a:cs typeface="APLKinderPeeps"/>
              </a:rPr>
              <a:t>Speaks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Clearly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to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Express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Thoughts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Needs</a:t>
            </a:r>
            <a:endParaRPr sz="1400">
              <a:latin typeface="Century Gothic"/>
              <a:cs typeface="APLKinderPeeps"/>
            </a:endParaRPr>
          </a:p>
          <a:p>
            <a:pPr marL="298450" marR="5080" indent="-285750">
              <a:lnSpc>
                <a:spcPts val="2180"/>
              </a:lnSpc>
              <a:spcBef>
                <a:spcPts val="50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>
                <a:latin typeface="Century Gothic"/>
                <a:cs typeface="APLKinderPeeps"/>
              </a:rPr>
              <a:t>Is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understood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by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most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people;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may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mispronounce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new,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lang="en-US" sz="1400" spc="-10">
                <a:latin typeface="Century Gothic"/>
                <a:cs typeface="APLKinderPeeps"/>
              </a:rPr>
              <a:t>long</a:t>
            </a:r>
            <a:r>
              <a:rPr sz="1400" b="0" spc="50">
                <a:latin typeface="Century Gothic"/>
                <a:cs typeface="APLKinderPeeps"/>
              </a:rPr>
              <a:t>,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unusual </a:t>
            </a:r>
            <a:r>
              <a:rPr sz="1400" b="0" spc="-10">
                <a:latin typeface="Century Gothic"/>
                <a:cs typeface="APLKinderPeeps"/>
              </a:rPr>
              <a:t>words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2110"/>
              </a:spcBef>
            </a:pPr>
            <a:r>
              <a:rPr sz="1400" b="1" spc="100">
                <a:latin typeface="Century Gothic"/>
                <a:cs typeface="APLKinderPeeps"/>
              </a:rPr>
              <a:t>Engages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95">
                <a:latin typeface="Century Gothic"/>
                <a:cs typeface="APLKinderPeeps"/>
              </a:rPr>
              <a:t>in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Conversations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6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 spc="80">
                <a:latin typeface="Century Gothic"/>
                <a:cs typeface="APLKinderPeeps"/>
              </a:rPr>
              <a:t>Engages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conversations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at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least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three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exchanges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Stays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on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topic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during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 spc="40">
                <a:latin typeface="Century Gothic"/>
                <a:cs typeface="APLKinderPeeps"/>
              </a:rPr>
              <a:t>conversations</a:t>
            </a:r>
            <a:endParaRPr sz="1400">
              <a:latin typeface="Century Gothic"/>
              <a:cs typeface="APLKinderPeep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48640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20">
                <a:moveTo>
                  <a:pt x="7772400" y="0"/>
                </a:moveTo>
                <a:lnTo>
                  <a:pt x="0" y="0"/>
                </a:lnTo>
                <a:lnTo>
                  <a:pt x="0" y="807720"/>
                </a:lnTo>
                <a:lnTo>
                  <a:pt x="7772400" y="80772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33600" y="5540709"/>
            <a:ext cx="4613396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162050" marR="5080" indent="-1149350">
              <a:lnSpc>
                <a:spcPts val="2780"/>
              </a:lnSpc>
              <a:spcBef>
                <a:spcPts val="275"/>
              </a:spcBef>
            </a:pPr>
            <a:r>
              <a:rPr sz="2400" b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Transition</a:t>
            </a:r>
            <a:r>
              <a:rPr lang="en-US" sz="2400" b="1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 to</a:t>
            </a:r>
            <a:r>
              <a:rPr sz="2400" b="1" spc="85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2400" b="1" spc="95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Kindergarten </a:t>
            </a:r>
            <a:r>
              <a:rPr sz="2400" b="1" spc="114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Physical</a:t>
            </a:r>
            <a:endParaRPr sz="2400" b="1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0265" y="6590763"/>
            <a:ext cx="7104644" cy="184345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75">
                <a:latin typeface="Century Gothic"/>
                <a:cs typeface="APLKinderPeeps"/>
              </a:rPr>
              <a:t>Holds</a:t>
            </a:r>
            <a:r>
              <a:rPr sz="1400" b="1" spc="12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Pencil</a:t>
            </a:r>
            <a:r>
              <a:rPr sz="1400" b="1" spc="13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with</a:t>
            </a:r>
            <a:r>
              <a:rPr sz="1400" b="1" spc="120">
                <a:latin typeface="Century Gothic"/>
                <a:cs typeface="APLKinderPeeps"/>
              </a:rPr>
              <a:t> </a:t>
            </a:r>
            <a:r>
              <a:rPr lang="en-US" sz="1400" b="1">
                <a:latin typeface="Century Gothic"/>
                <a:cs typeface="APLKinderPeeps"/>
              </a:rPr>
              <a:t>Three-</a:t>
            </a:r>
            <a:r>
              <a:rPr lang="en-US" sz="1400" b="1" spc="-20">
                <a:latin typeface="Century Gothic"/>
                <a:cs typeface="APLKinderPeeps"/>
              </a:rPr>
              <a:t>Point</a:t>
            </a:r>
            <a:r>
              <a:rPr sz="1400" b="1" spc="125">
                <a:latin typeface="Century Gothic"/>
                <a:cs typeface="APLKinderPeeps"/>
              </a:rPr>
              <a:t> </a:t>
            </a:r>
            <a:r>
              <a:rPr lang="en-US" sz="1400" b="1" spc="-50">
                <a:latin typeface="Century Gothic"/>
                <a:cs typeface="APLKinderPeeps"/>
              </a:rPr>
              <a:t>Finger</a:t>
            </a:r>
            <a:r>
              <a:rPr sz="1400" b="1" spc="135">
                <a:latin typeface="Century Gothic"/>
                <a:cs typeface="APLKinderPeeps"/>
              </a:rPr>
              <a:t> </a:t>
            </a:r>
            <a:r>
              <a:rPr sz="1400" b="1" spc="40">
                <a:latin typeface="Century Gothic"/>
                <a:cs typeface="APLKinderPeeps"/>
              </a:rPr>
              <a:t>Grip</a:t>
            </a:r>
            <a:endParaRPr sz="1400">
              <a:latin typeface="Century Gothic"/>
              <a:cs typeface="APLKinderPeeps"/>
            </a:endParaRPr>
          </a:p>
          <a:p>
            <a:pPr marL="298450" marR="347345" indent="-285750">
              <a:lnSpc>
                <a:spcPts val="2110"/>
              </a:lnSpc>
              <a:spcBef>
                <a:spcPts val="170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>
                <a:latin typeface="Century Gothic"/>
                <a:cs typeface="APLKinderPeeps"/>
              </a:rPr>
              <a:t>Holds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drawing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3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writing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tools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by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using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three-point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finger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grip</a:t>
            </a:r>
            <a:r>
              <a:rPr sz="1400" b="0" spc="130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but </a:t>
            </a:r>
            <a:r>
              <a:rPr sz="1400" b="0">
                <a:latin typeface="Century Gothic"/>
                <a:cs typeface="APLKinderPeeps"/>
              </a:rPr>
              <a:t>may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hold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the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instrument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too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close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60">
                <a:latin typeface="Century Gothic"/>
                <a:cs typeface="APLKinderPeeps"/>
              </a:rPr>
              <a:t> one </a:t>
            </a:r>
            <a:r>
              <a:rPr sz="1400" b="0" spc="35">
                <a:latin typeface="Century Gothic"/>
                <a:cs typeface="APLKinderPeeps"/>
              </a:rPr>
              <a:t>end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95"/>
              </a:spcBef>
            </a:pPr>
            <a:r>
              <a:rPr sz="1400" b="1" spc="75">
                <a:latin typeface="Century Gothic"/>
                <a:cs typeface="APLKinderPeeps"/>
              </a:rPr>
              <a:t>Uses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Correct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Scissors</a:t>
            </a:r>
            <a:r>
              <a:rPr sz="1400" b="1" spc="40">
                <a:latin typeface="Century Gothic"/>
                <a:cs typeface="APLKinderPeeps"/>
              </a:rPr>
              <a:t> Grip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Holds</a:t>
            </a:r>
            <a:r>
              <a:rPr sz="1400" b="0" spc="27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scissors</a:t>
            </a:r>
            <a:r>
              <a:rPr sz="1400" b="0" spc="275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correctly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spcBef>
                <a:spcPts val="25"/>
              </a:spcBef>
              <a:buFont typeface="Arial"/>
              <a:buChar char="•"/>
              <a:tabLst>
                <a:tab pos="297815" algn="l"/>
              </a:tabLst>
            </a:pPr>
            <a:r>
              <a:rPr lang="en-US" sz="1400">
                <a:latin typeface="Century Gothic"/>
                <a:cs typeface="APLKinderPeeps"/>
              </a:rPr>
              <a:t>Cuts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out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lang="en-US" sz="1400" spc="-60">
                <a:latin typeface="Century Gothic"/>
                <a:cs typeface="APLKinderPeeps"/>
              </a:rPr>
              <a:t>simple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pictures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shapes,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lang="en-US" sz="1400" spc="-10">
                <a:latin typeface="Century Gothic"/>
                <a:cs typeface="APLKinderPeeps"/>
              </a:rPr>
              <a:t>uses</a:t>
            </a:r>
            <a:r>
              <a:rPr sz="1400" b="0" spc="50">
                <a:latin typeface="Century Gothic"/>
                <a:cs typeface="APLKinderPeeps"/>
              </a:rPr>
              <a:t> the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other</a:t>
            </a:r>
            <a:r>
              <a:rPr sz="1400" b="0" spc="55">
                <a:latin typeface="Century Gothic"/>
                <a:cs typeface="APLKinderPeeps"/>
              </a:rPr>
              <a:t> hand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move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paper</a:t>
            </a:r>
            <a:endParaRPr sz="1400">
              <a:latin typeface="Century Gothic"/>
              <a:cs typeface="APLKinderPeep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2456" y="381000"/>
            <a:ext cx="4343400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116330" marR="5080" indent="-1104265">
              <a:lnSpc>
                <a:spcPts val="2780"/>
              </a:lnSpc>
              <a:spcBef>
                <a:spcPts val="275"/>
              </a:spcBef>
            </a:pPr>
            <a:r>
              <a:rPr b="1">
                <a:latin typeface="Century Gothic" panose="020B0502020202020204" pitchFamily="34" charset="0"/>
              </a:rPr>
              <a:t>Transition</a:t>
            </a:r>
            <a:r>
              <a:rPr lang="en-US" b="1">
                <a:latin typeface="Century Gothic" panose="020B0502020202020204" pitchFamily="34" charset="0"/>
              </a:rPr>
              <a:t> to</a:t>
            </a:r>
            <a:r>
              <a:rPr b="1" spc="85">
                <a:latin typeface="Century Gothic" panose="020B0502020202020204" pitchFamily="34" charset="0"/>
              </a:rPr>
              <a:t> 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r>
              <a:rPr b="1" spc="35">
                <a:latin typeface="Century Gothic" panose="020B0502020202020204" pitchFamily="34" charset="0"/>
              </a:rPr>
              <a:t>Cognitive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59" y="1835882"/>
            <a:ext cx="7249795" cy="536679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80">
                <a:latin typeface="Century Gothic"/>
                <a:cs typeface="APLKinderPeeps"/>
              </a:rPr>
              <a:t>Attends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Engages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Sustains</a:t>
            </a:r>
            <a:r>
              <a:rPr sz="1400" b="0" spc="1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work</a:t>
            </a:r>
            <a:r>
              <a:rPr sz="1400" b="0" spc="17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on</a:t>
            </a:r>
            <a:r>
              <a:rPr sz="1400" b="0" spc="17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age-</a:t>
            </a:r>
            <a:r>
              <a:rPr sz="1400" b="0">
                <a:latin typeface="Century Gothic"/>
                <a:cs typeface="APLKinderPeeps"/>
              </a:rPr>
              <a:t>appropriate</a:t>
            </a:r>
            <a:r>
              <a:rPr sz="1400" b="0" spc="180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tasks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Can</a:t>
            </a:r>
            <a:r>
              <a:rPr sz="1400" b="0" spc="130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ignore</a:t>
            </a:r>
            <a:r>
              <a:rPr sz="1400" b="0" spc="1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most</a:t>
            </a:r>
            <a:r>
              <a:rPr sz="1400" b="0" spc="1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distractions</a:t>
            </a:r>
            <a:r>
              <a:rPr sz="1400" b="0" spc="14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3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interruptions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spcBef>
                <a:spcPts val="5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Makes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relevant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contributions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class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35">
                <a:latin typeface="Century Gothic"/>
                <a:cs typeface="APLKinderPeeps"/>
              </a:rPr>
              <a:t>discussions</a:t>
            </a:r>
            <a:br>
              <a:rPr lang="en-US" sz="1400" spc="35">
                <a:latin typeface="Century Gothic"/>
                <a:cs typeface="APLKinderPeeps"/>
              </a:rPr>
            </a:br>
            <a:endParaRPr sz="600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Whole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Body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Listening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(eyes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watching,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ears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listening,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voice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quiet,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body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lang="en-US" sz="1400">
                <a:latin typeface="Century Gothic"/>
                <a:cs typeface="APLKinderPeeps"/>
              </a:rPr>
              <a:t>calm</a:t>
            </a:r>
            <a:r>
              <a:rPr sz="1400" b="0" spc="-25">
                <a:latin typeface="Century Gothic"/>
                <a:cs typeface="APLKinderPeeps"/>
              </a:rPr>
              <a:t>)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0"/>
              </a:spcBef>
            </a:pPr>
            <a:r>
              <a:rPr sz="1400" b="1" spc="40">
                <a:latin typeface="Century Gothic"/>
                <a:cs typeface="APLKinderPeeps"/>
              </a:rPr>
              <a:t>Persists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Pursues</a:t>
            </a:r>
            <a:r>
              <a:rPr sz="1400" b="0" spc="1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variety</a:t>
            </a:r>
            <a:r>
              <a:rPr sz="1400" b="0" spc="15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14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appropriately</a:t>
            </a:r>
            <a:r>
              <a:rPr sz="1400" b="0" spc="14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challenging</a:t>
            </a:r>
            <a:r>
              <a:rPr sz="1400" b="0" spc="13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tasks</a:t>
            </a:r>
            <a:endParaRPr sz="1400">
              <a:latin typeface="Century Gothic"/>
              <a:cs typeface="APLKinderPeeps"/>
            </a:endParaRPr>
          </a:p>
          <a:p>
            <a:pPr marL="298450" marR="165100" indent="-285750">
              <a:lnSpc>
                <a:spcPct val="101099"/>
              </a:lnSpc>
              <a:spcBef>
                <a:spcPts val="2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50">
                <a:latin typeface="Century Gothic"/>
                <a:cs typeface="APLKinderPeeps"/>
              </a:rPr>
              <a:t>Keeps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trying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with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positive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attitude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understands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that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mistakes</a:t>
            </a:r>
            <a:r>
              <a:rPr sz="1400" b="0" spc="12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are</a:t>
            </a:r>
            <a:r>
              <a:rPr sz="1400" b="0" spc="125">
                <a:latin typeface="Century Gothic"/>
                <a:cs typeface="APLKinderPeeps"/>
              </a:rPr>
              <a:t> </a:t>
            </a:r>
            <a:r>
              <a:rPr sz="1400" b="0" spc="-50">
                <a:latin typeface="Century Gothic"/>
                <a:cs typeface="APLKinderPeeps"/>
              </a:rPr>
              <a:t>a </a:t>
            </a:r>
            <a:r>
              <a:rPr sz="1400" b="0" spc="65">
                <a:latin typeface="Century Gothic"/>
                <a:cs typeface="APLKinderPeeps"/>
              </a:rPr>
              <a:t>part</a:t>
            </a:r>
            <a:r>
              <a:rPr sz="1400" b="0" spc="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learning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0"/>
              </a:spcBef>
            </a:pPr>
            <a:r>
              <a:rPr sz="1400" b="1" spc="50">
                <a:latin typeface="Century Gothic"/>
                <a:cs typeface="APLKinderPeeps"/>
              </a:rPr>
              <a:t>Thinks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About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Ways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to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Solve</a:t>
            </a:r>
            <a:r>
              <a:rPr sz="1400" b="1" spc="45">
                <a:latin typeface="Century Gothic"/>
                <a:cs typeface="APLKinderPeeps"/>
              </a:rPr>
              <a:t> Problems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lang="en-US" sz="1400">
                <a:latin typeface="Century Gothic"/>
                <a:cs typeface="APLKinderPeeps"/>
              </a:rPr>
              <a:t>Tries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solve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problems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lang="en-US" sz="1400" spc="-30">
                <a:latin typeface="Century Gothic"/>
                <a:cs typeface="APLKinderPeeps"/>
              </a:rPr>
              <a:t>different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-20">
                <a:latin typeface="Century Gothic"/>
                <a:cs typeface="APLKinderPeeps"/>
              </a:rPr>
              <a:t>ways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 spc="45">
                <a:latin typeface="Century Gothic"/>
                <a:cs typeface="APLKinderPeeps"/>
              </a:rPr>
              <a:t>Attempts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solve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problems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 spc="85">
                <a:latin typeface="Century Gothic"/>
                <a:cs typeface="APLKinderPeeps"/>
              </a:rPr>
              <a:t>independently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asks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for</a:t>
            </a:r>
            <a:r>
              <a:rPr sz="1400" b="0" spc="2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help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when</a:t>
            </a:r>
            <a:r>
              <a:rPr sz="1400" b="0" spc="20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needed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lang="en-US" sz="1400" b="1" spc="90">
                <a:latin typeface="Century Gothic"/>
                <a:cs typeface="APLKinderPeeps"/>
              </a:rPr>
              <a:t>Recalls Information and Tells About Experiences</a:t>
            </a:r>
            <a:endParaRPr sz="1400">
              <a:latin typeface="Century Gothic"/>
              <a:cs typeface="APLKinderPeeps"/>
            </a:endParaRPr>
          </a:p>
          <a:p>
            <a:pPr marL="298450" marR="307975" indent="-285750">
              <a:lnSpc>
                <a:spcPts val="2110"/>
              </a:lnSpc>
              <a:spcBef>
                <a:spcPts val="170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60">
                <a:latin typeface="Century Gothic"/>
                <a:cs typeface="APLKinderPeeps"/>
              </a:rPr>
              <a:t>Recalls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familiar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people,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places,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objects,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actions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from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past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(a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few </a:t>
            </a:r>
            <a:r>
              <a:rPr sz="1400" b="0" spc="70">
                <a:latin typeface="Century Gothic"/>
                <a:cs typeface="APLKinderPeeps"/>
              </a:rPr>
              <a:t>months</a:t>
            </a:r>
            <a:r>
              <a:rPr sz="1400" b="0" spc="10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before)</a:t>
            </a:r>
            <a:endParaRPr sz="1400">
              <a:latin typeface="Century Gothic"/>
              <a:cs typeface="APLKinderPeeps"/>
            </a:endParaRPr>
          </a:p>
          <a:p>
            <a:pPr marL="298450" marR="725805" indent="-285750">
              <a:lnSpc>
                <a:spcPts val="2180"/>
              </a:lnSpc>
              <a:spcBef>
                <a:spcPts val="4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-30">
                <a:latin typeface="Century Gothic"/>
                <a:cs typeface="APLKinderPeeps"/>
              </a:rPr>
              <a:t>Tell</a:t>
            </a:r>
            <a:r>
              <a:rPr sz="1400" b="0" spc="-3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about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experiences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order,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provides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details,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evaluates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the </a:t>
            </a:r>
            <a:r>
              <a:rPr sz="1400" b="0" spc="-10">
                <a:latin typeface="Century Gothic"/>
                <a:cs typeface="APLKinderPeeps"/>
              </a:rPr>
              <a:t>experience</a:t>
            </a:r>
            <a:endParaRPr sz="1400">
              <a:latin typeface="Century Gothic"/>
              <a:cs typeface="APLKinderPeep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6462" y="407573"/>
            <a:ext cx="4238563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169035" marR="5080" indent="-1156335">
              <a:lnSpc>
                <a:spcPts val="2780"/>
              </a:lnSpc>
              <a:spcBef>
                <a:spcPts val="275"/>
              </a:spcBef>
            </a:pPr>
            <a:r>
              <a:rPr b="1">
                <a:latin typeface="Century Gothic" panose="020B0502020202020204" pitchFamily="34" charset="0"/>
              </a:rPr>
              <a:t>Transition</a:t>
            </a:r>
            <a:r>
              <a:rPr lang="en-US" b="1">
                <a:latin typeface="Century Gothic" panose="020B0502020202020204" pitchFamily="34" charset="0"/>
              </a:rPr>
              <a:t> to</a:t>
            </a:r>
            <a:r>
              <a:rPr b="1" spc="85">
                <a:latin typeface="Century Gothic" panose="020B0502020202020204" pitchFamily="34" charset="0"/>
              </a:rPr>
              <a:t> 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r>
              <a:rPr lang="en-US" b="1" spc="95">
                <a:latin typeface="Century Gothic" panose="020B0502020202020204" pitchFamily="34" charset="0"/>
              </a:rPr>
              <a:t> </a:t>
            </a:r>
            <a:r>
              <a:rPr b="1" spc="120">
                <a:latin typeface="Century Gothic" panose="020B0502020202020204" pitchFamily="34" charset="0"/>
              </a:rPr>
              <a:t>Literacy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59" y="1668243"/>
            <a:ext cx="7252970" cy="707713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70">
                <a:latin typeface="Century Gothic"/>
                <a:cs typeface="APLKinderPeeps"/>
              </a:rPr>
              <a:t>Demonstrates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85">
                <a:latin typeface="Century Gothic"/>
                <a:cs typeface="APLKinderPeeps"/>
              </a:rPr>
              <a:t>Phonological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Awareness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Starting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decide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whether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two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words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rhyme</a:t>
            </a:r>
            <a:r>
              <a:rPr lang="en-US" sz="1400" spc="-10">
                <a:latin typeface="Century Gothic"/>
                <a:cs typeface="APLKinderPeeps"/>
              </a:rPr>
              <a:t> or not</a:t>
            </a:r>
            <a:endParaRPr sz="1400">
              <a:latin typeface="Century Gothic" panose="020B0502020202020204" pitchFamily="34" charset="0"/>
              <a:cs typeface="APLKinderPeeps"/>
            </a:endParaRPr>
          </a:p>
          <a:p>
            <a:pPr marL="297815" indent="-285115">
              <a:lnSpc>
                <a:spcPts val="2120"/>
              </a:lnSpc>
              <a:spcBef>
                <a:spcPts val="5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Claps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each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syllable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-20">
                <a:latin typeface="Century Gothic"/>
                <a:cs typeface="APLKinderPeeps"/>
              </a:rPr>
              <a:t>word</a:t>
            </a:r>
            <a:endParaRPr sz="1400">
              <a:latin typeface="Century Gothic"/>
              <a:cs typeface="APLKinderPeeps"/>
            </a:endParaRPr>
          </a:p>
          <a:p>
            <a:pPr marL="298450" marR="349885" indent="-285750">
              <a:lnSpc>
                <a:spcPts val="2110"/>
              </a:lnSpc>
              <a:spcBef>
                <a:spcPts val="17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1400">
                <a:latin typeface="Century Gothic"/>
                <a:cs typeface="APLKinderPeeps"/>
              </a:rPr>
              <a:t>Verbally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blends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parts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word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together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(puts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together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i="1" spc="-20">
                <a:latin typeface="Century Gothic"/>
                <a:cs typeface="APLKinderPeeps"/>
              </a:rPr>
              <a:t>foot</a:t>
            </a:r>
            <a:r>
              <a:rPr sz="1400" i="1" spc="1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i="1">
                <a:latin typeface="Century Gothic"/>
                <a:cs typeface="APLKinderPeeps"/>
              </a:rPr>
              <a:t>ball</a:t>
            </a:r>
            <a:r>
              <a:rPr sz="1400" i="1" spc="20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to </a:t>
            </a:r>
            <a:r>
              <a:rPr sz="1400" b="0">
                <a:latin typeface="Century Gothic"/>
                <a:cs typeface="APLKinderPeeps"/>
              </a:rPr>
              <a:t>say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i="1" spc="-10">
                <a:latin typeface="Century Gothic"/>
                <a:cs typeface="APLKinderPeeps"/>
              </a:rPr>
              <a:t>football</a:t>
            </a:r>
            <a:r>
              <a:rPr sz="1400" b="0" spc="-10">
                <a:latin typeface="Century Gothic"/>
                <a:cs typeface="APLKinderPeeps"/>
              </a:rPr>
              <a:t>)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</a:pPr>
            <a:r>
              <a:rPr lang="en-US" sz="1400" b="1" spc="55">
                <a:latin typeface="Century Gothic"/>
                <a:cs typeface="APLKinderPeeps"/>
              </a:rPr>
              <a:t>Identifies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105">
                <a:latin typeface="Century Gothic"/>
                <a:cs typeface="APLKinderPeeps"/>
              </a:rPr>
              <a:t>Names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Upper</a:t>
            </a:r>
            <a:r>
              <a:rPr sz="1400" b="1" spc="5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Lowercase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Letters</a:t>
            </a:r>
            <a:endParaRPr sz="1400">
              <a:latin typeface="Century Gothic"/>
              <a:cs typeface="APLKinderPeeps"/>
            </a:endParaRPr>
          </a:p>
          <a:p>
            <a:pPr marL="298450" marR="5080" indent="-285750">
              <a:lnSpc>
                <a:spcPct val="101099"/>
              </a:lnSpc>
              <a:spcBef>
                <a:spcPts val="60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1400" b="0" spc="60">
                <a:latin typeface="Century Gothic"/>
                <a:cs typeface="APLKinderPeeps"/>
              </a:rPr>
              <a:t>Identifies and names 10-20 upper and 10-20 lowercase letters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0"/>
              </a:spcBef>
            </a:pPr>
            <a:r>
              <a:rPr sz="1400" b="1" spc="80">
                <a:latin typeface="Century Gothic"/>
                <a:cs typeface="APLKinderPeeps"/>
              </a:rPr>
              <a:t>Produces</a:t>
            </a:r>
            <a:r>
              <a:rPr sz="1400" b="1" spc="20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the</a:t>
            </a:r>
            <a:r>
              <a:rPr sz="1400" b="1" spc="2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Correct</a:t>
            </a:r>
            <a:r>
              <a:rPr sz="1400" b="1" spc="2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Sounds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for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Letters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Produces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correct</a:t>
            </a:r>
            <a:r>
              <a:rPr sz="1400" b="0" spc="55">
                <a:latin typeface="Century Gothic"/>
                <a:cs typeface="APLKinderPeeps"/>
              </a:rPr>
              <a:t> sounds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for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1</a:t>
            </a:r>
            <a:r>
              <a:rPr lang="en-US" sz="1400" b="0">
                <a:latin typeface="Century Gothic"/>
                <a:cs typeface="APLKinderPeeps"/>
              </a:rPr>
              <a:t>3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more</a:t>
            </a:r>
            <a:r>
              <a:rPr sz="1400" b="0" spc="50">
                <a:latin typeface="Century Gothic"/>
                <a:cs typeface="APLKinderPeeps"/>
              </a:rPr>
              <a:t> letters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260"/>
              </a:spcBef>
            </a:pPr>
            <a:r>
              <a:rPr sz="1400" b="1" spc="75">
                <a:latin typeface="Century Gothic"/>
                <a:cs typeface="APLKinderPeeps"/>
              </a:rPr>
              <a:t>Uses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Print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Concepts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30">
                <a:latin typeface="Century Gothic"/>
                <a:cs typeface="APLKinderPeeps"/>
              </a:rPr>
              <a:t> </a:t>
            </a:r>
            <a:r>
              <a:rPr sz="1400" b="1" spc="75">
                <a:latin typeface="Century Gothic"/>
                <a:cs typeface="APLKinderPeeps"/>
              </a:rPr>
              <a:t>Emergent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85">
                <a:latin typeface="Century Gothic"/>
                <a:cs typeface="APLKinderPeeps"/>
              </a:rPr>
              <a:t>Reading</a:t>
            </a:r>
            <a:r>
              <a:rPr sz="1400" b="1" spc="25">
                <a:latin typeface="Century Gothic"/>
                <a:cs typeface="APLKinderPeeps"/>
              </a:rPr>
              <a:t> </a:t>
            </a:r>
            <a:r>
              <a:rPr sz="1400" b="1" spc="40">
                <a:latin typeface="Century Gothic"/>
                <a:cs typeface="APLKinderPeeps"/>
              </a:rPr>
              <a:t>Skills</a:t>
            </a:r>
            <a:endParaRPr sz="1400">
              <a:latin typeface="Century Gothic"/>
              <a:cs typeface="APLKinderPeeps"/>
            </a:endParaRPr>
          </a:p>
          <a:p>
            <a:pPr marL="298450" marR="200025" indent="-285750">
              <a:lnSpc>
                <a:spcPts val="2180"/>
              </a:lnSpc>
              <a:spcBef>
                <a:spcPts val="50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45">
                <a:latin typeface="Century Gothic"/>
                <a:cs typeface="APLKinderPeeps"/>
              </a:rPr>
              <a:t>Indicates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where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start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reading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the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direction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 spc="-45">
                <a:latin typeface="Century Gothic"/>
                <a:cs typeface="APLKinderPeeps"/>
              </a:rPr>
              <a:t>foll</a:t>
            </a:r>
            <a:r>
              <a:rPr sz="1400" b="0" spc="-36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ow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(reads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left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to </a:t>
            </a:r>
            <a:r>
              <a:rPr sz="1400" b="0">
                <a:latin typeface="Century Gothic"/>
                <a:cs typeface="APLKinderPeeps"/>
              </a:rPr>
              <a:t>right,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top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bottom).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039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>
                <a:latin typeface="Century Gothic"/>
                <a:cs typeface="APLKinderPeeps"/>
              </a:rPr>
              <a:t>Shows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awareness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75">
                <a:latin typeface="Century Gothic"/>
                <a:cs typeface="APLKinderPeeps"/>
              </a:rPr>
              <a:t>of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various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features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75">
                <a:latin typeface="Century Gothic"/>
                <a:cs typeface="APLKinderPeeps"/>
              </a:rPr>
              <a:t>of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print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(letters,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words,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spaces,</a:t>
            </a:r>
            <a:endParaRPr sz="1400">
              <a:latin typeface="Century Gothic"/>
              <a:cs typeface="APLKinderPeeps"/>
            </a:endParaRPr>
          </a:p>
          <a:p>
            <a:pPr marL="298450">
              <a:lnSpc>
                <a:spcPct val="100000"/>
              </a:lnSpc>
              <a:spcBef>
                <a:spcPts val="45"/>
              </a:spcBef>
            </a:pPr>
            <a:r>
              <a:rPr sz="1400" b="0" spc="50">
                <a:latin typeface="Century Gothic"/>
                <a:cs typeface="APLKinderPeeps"/>
              </a:rPr>
              <a:t>upper- and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lang="en-US" sz="1400" spc="-10">
                <a:latin typeface="Century Gothic"/>
                <a:cs typeface="APLKinderPeeps"/>
              </a:rPr>
              <a:t>lowercase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letters, </a:t>
            </a:r>
            <a:r>
              <a:rPr sz="1400" b="0">
                <a:latin typeface="Century Gothic"/>
                <a:cs typeface="APLKinderPeeps"/>
              </a:rPr>
              <a:t>some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punctuation).</a:t>
            </a:r>
            <a:endParaRPr sz="1400">
              <a:latin typeface="Century Gothic"/>
              <a:cs typeface="APLKinderPeeps"/>
            </a:endParaRPr>
          </a:p>
          <a:p>
            <a:pPr marL="298450" marR="132715" indent="-285750">
              <a:lnSpc>
                <a:spcPts val="2110"/>
              </a:lnSpc>
              <a:spcBef>
                <a:spcPts val="13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50">
                <a:latin typeface="Century Gothic"/>
                <a:cs typeface="APLKinderPeeps"/>
              </a:rPr>
              <a:t>Pretends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read,</a:t>
            </a:r>
            <a:r>
              <a:rPr sz="1400" b="0" spc="55">
                <a:latin typeface="Century Gothic"/>
                <a:cs typeface="APLKinderPeeps"/>
              </a:rPr>
              <a:t> using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some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 </a:t>
            </a:r>
            <a:r>
              <a:rPr sz="1400" b="0" spc="90">
                <a:latin typeface="Century Gothic"/>
                <a:cs typeface="APLKinderPeeps"/>
              </a:rPr>
              <a:t>language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from</a:t>
            </a:r>
            <a:r>
              <a:rPr sz="1400" b="0" spc="50">
                <a:latin typeface="Century Gothic"/>
                <a:cs typeface="APLKinderPeeps"/>
              </a:rPr>
              <a:t> the </a:t>
            </a:r>
            <a:r>
              <a:rPr sz="1400" b="0">
                <a:latin typeface="Century Gothic"/>
                <a:cs typeface="APLKinderPeeps"/>
              </a:rPr>
              <a:t>text,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uses</a:t>
            </a:r>
            <a:r>
              <a:rPr sz="1400" b="0" spc="5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pictures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describe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action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across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 spc="75">
                <a:latin typeface="Century Gothic"/>
                <a:cs typeface="APLKinderPeeps"/>
              </a:rPr>
              <a:t>pages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using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reading-</a:t>
            </a:r>
            <a:r>
              <a:rPr sz="1400" b="0">
                <a:latin typeface="Century Gothic"/>
                <a:cs typeface="APLKinderPeeps"/>
              </a:rPr>
              <a:t>like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intonation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sz="1400" b="1">
                <a:latin typeface="Century Gothic"/>
                <a:cs typeface="APLKinderPeeps"/>
              </a:rPr>
              <a:t>Writes</a:t>
            </a:r>
            <a:r>
              <a:rPr sz="1400" b="1" spc="140">
                <a:latin typeface="Century Gothic"/>
                <a:cs typeface="APLKinderPeeps"/>
              </a:rPr>
              <a:t> </a:t>
            </a:r>
            <a:r>
              <a:rPr lang="en-US" sz="1400" b="1" spc="-50">
                <a:latin typeface="Century Gothic"/>
                <a:cs typeface="APLKinderPeeps"/>
              </a:rPr>
              <a:t>First</a:t>
            </a:r>
            <a:r>
              <a:rPr sz="1400" b="1" spc="145">
                <a:latin typeface="Century Gothic"/>
                <a:cs typeface="APLKinderPeeps"/>
              </a:rPr>
              <a:t> </a:t>
            </a:r>
            <a:r>
              <a:rPr sz="1400" b="1" spc="90">
                <a:latin typeface="Century Gothic"/>
                <a:cs typeface="APLKinderPeeps"/>
              </a:rPr>
              <a:t>Name</a:t>
            </a:r>
            <a:endParaRPr sz="1400">
              <a:latin typeface="Century Gothic"/>
              <a:cs typeface="APLKinderPeeps"/>
            </a:endParaRPr>
          </a:p>
          <a:p>
            <a:pPr marL="298450" marR="565785" indent="-285750">
              <a:lnSpc>
                <a:spcPct val="101099"/>
              </a:lnSpc>
              <a:spcBef>
                <a:spcPts val="5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>
                <a:latin typeface="Century Gothic"/>
                <a:cs typeface="APLKinderPeeps"/>
              </a:rPr>
              <a:t>Writes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all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letters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 </a:t>
            </a:r>
            <a:r>
              <a:rPr sz="1400" b="0">
                <a:latin typeface="Century Gothic"/>
                <a:cs typeface="APLKinderPeeps"/>
              </a:rPr>
              <a:t>own</a:t>
            </a:r>
            <a:r>
              <a:rPr sz="1400" b="0" spc="60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name </a:t>
            </a:r>
            <a:r>
              <a:rPr sz="1400" b="0">
                <a:latin typeface="Century Gothic"/>
                <a:cs typeface="APLKinderPeeps"/>
              </a:rPr>
              <a:t>(some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70">
                <a:latin typeface="Century Gothic"/>
                <a:cs typeface="APLKinderPeeps"/>
              </a:rPr>
              <a:t>of </a:t>
            </a:r>
            <a:r>
              <a:rPr sz="1400" b="0">
                <a:latin typeface="Century Gothic"/>
                <a:cs typeface="APLKinderPeeps"/>
              </a:rPr>
              <a:t>the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letters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might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not</a:t>
            </a:r>
            <a:r>
              <a:rPr sz="1400" b="0" spc="65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be </a:t>
            </a:r>
            <a:r>
              <a:rPr sz="1400" b="0">
                <a:latin typeface="Century Gothic"/>
                <a:cs typeface="APLKinderPeeps"/>
              </a:rPr>
              <a:t>formed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oriented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correctly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at</a:t>
            </a:r>
            <a:r>
              <a:rPr sz="1400" b="0" spc="11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this</a:t>
            </a:r>
            <a:r>
              <a:rPr sz="1400" b="0" spc="114">
                <a:latin typeface="Century Gothic"/>
                <a:cs typeface="APLKinderPeeps"/>
              </a:rPr>
              <a:t> </a:t>
            </a:r>
            <a:r>
              <a:rPr sz="1400" b="0" spc="30">
                <a:latin typeface="Century Gothic"/>
                <a:cs typeface="APLKinderPeeps"/>
              </a:rPr>
              <a:t>age)</a:t>
            </a:r>
            <a:endParaRPr sz="1400">
              <a:latin typeface="Century Gothic"/>
              <a:cs typeface="APLKinderPeeps"/>
            </a:endParaRPr>
          </a:p>
          <a:p>
            <a:pPr marL="12700">
              <a:lnSpc>
                <a:spcPts val="2095"/>
              </a:lnSpc>
              <a:spcBef>
                <a:spcPts val="2165"/>
              </a:spcBef>
            </a:pPr>
            <a:r>
              <a:rPr sz="1400" b="1">
                <a:latin typeface="Century Gothic"/>
                <a:cs typeface="APLKinderPeeps"/>
              </a:rPr>
              <a:t>Forms</a:t>
            </a:r>
            <a:r>
              <a:rPr sz="1400" b="1" spc="6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Letters</a:t>
            </a:r>
            <a:r>
              <a:rPr sz="1400" b="1" spc="65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with</a:t>
            </a:r>
            <a:r>
              <a:rPr sz="1400" b="1" spc="60">
                <a:latin typeface="Century Gothic"/>
                <a:cs typeface="APLKinderPeeps"/>
              </a:rPr>
              <a:t> </a:t>
            </a:r>
            <a:r>
              <a:rPr sz="1400" b="1" spc="75">
                <a:latin typeface="Century Gothic"/>
                <a:cs typeface="APLKinderPeeps"/>
              </a:rPr>
              <a:t>Increasing</a:t>
            </a:r>
            <a:r>
              <a:rPr sz="1400" b="1" spc="60">
                <a:latin typeface="Century Gothic"/>
                <a:cs typeface="APLKinderPeeps"/>
              </a:rPr>
              <a:t> </a:t>
            </a:r>
            <a:r>
              <a:rPr sz="1400" b="1" spc="65">
                <a:latin typeface="Century Gothic"/>
                <a:cs typeface="APLKinderPeeps"/>
              </a:rPr>
              <a:t>Accuracy</a:t>
            </a:r>
            <a:endParaRPr sz="1400">
              <a:latin typeface="Century Gothic"/>
              <a:cs typeface="APLKinderPeeps"/>
            </a:endParaRPr>
          </a:p>
          <a:p>
            <a:pPr marL="298450" marR="488950" indent="-285750">
              <a:lnSpc>
                <a:spcPts val="2210"/>
              </a:lnSpc>
              <a:spcBef>
                <a:spcPts val="25"/>
              </a:spcBef>
              <a:buFont typeface="Arial"/>
              <a:buChar char="•"/>
              <a:tabLst>
                <a:tab pos="298450" algn="l"/>
              </a:tabLst>
            </a:pPr>
            <a:r>
              <a:rPr sz="1400" b="0" spc="45">
                <a:latin typeface="Century Gothic"/>
                <a:cs typeface="APLKinderPeeps"/>
              </a:rPr>
              <a:t>Attempts</a:t>
            </a:r>
            <a:r>
              <a:rPr sz="1400" b="0" spc="2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 spc="-45">
                <a:latin typeface="Century Gothic"/>
                <a:cs typeface="APLKinderPeeps"/>
              </a:rPr>
              <a:t>foll</a:t>
            </a:r>
            <a:r>
              <a:rPr sz="1400" b="0" spc="-3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ow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steps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form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letters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accurately;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starts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lang="en-US" sz="1400" spc="-10">
                <a:latin typeface="Century Gothic"/>
                <a:cs typeface="APLKinderPeeps"/>
              </a:rPr>
              <a:t>forming</a:t>
            </a:r>
            <a:r>
              <a:rPr sz="1400" b="0" spc="30">
                <a:latin typeface="Century Gothic"/>
                <a:cs typeface="APLKinderPeeps"/>
              </a:rPr>
              <a:t> </a:t>
            </a:r>
            <a:r>
              <a:rPr sz="1400" b="0" spc="-25">
                <a:latin typeface="Century Gothic"/>
                <a:cs typeface="APLKinderPeeps"/>
              </a:rPr>
              <a:t>the </a:t>
            </a:r>
            <a:r>
              <a:rPr sz="1400" b="0" spc="55">
                <a:latin typeface="Century Gothic"/>
                <a:cs typeface="APLKinderPeeps"/>
              </a:rPr>
              <a:t>letter</a:t>
            </a:r>
            <a:r>
              <a:rPr sz="1400" b="0" spc="9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from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the</a:t>
            </a:r>
            <a:r>
              <a:rPr sz="1400" b="0" spc="9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top</a:t>
            </a:r>
            <a:r>
              <a:rPr sz="1400" b="0" spc="10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(not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from</a:t>
            </a:r>
            <a:r>
              <a:rPr sz="1400" b="0" spc="10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bottom-</a:t>
            </a:r>
            <a:r>
              <a:rPr sz="1400" b="0" spc="-25">
                <a:latin typeface="Century Gothic"/>
                <a:cs typeface="APLKinderPeeps"/>
              </a:rPr>
              <a:t>up)</a:t>
            </a:r>
            <a:endParaRPr sz="1400">
              <a:latin typeface="Century Gothic"/>
              <a:cs typeface="APLKinderPeep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457200"/>
            <a:ext cx="4099439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863600" marR="5080" indent="-851535">
              <a:lnSpc>
                <a:spcPts val="2780"/>
              </a:lnSpc>
              <a:spcBef>
                <a:spcPts val="275"/>
              </a:spcBef>
            </a:pPr>
            <a:r>
              <a:rPr b="1">
                <a:latin typeface="Century Gothic" panose="020B0502020202020204" pitchFamily="34" charset="0"/>
              </a:rPr>
              <a:t>Transition</a:t>
            </a:r>
            <a:r>
              <a:rPr lang="en-US" b="1">
                <a:latin typeface="Century Gothic" panose="020B0502020202020204" pitchFamily="34" charset="0"/>
              </a:rPr>
              <a:t> to</a:t>
            </a:r>
            <a:r>
              <a:rPr b="1" spc="85">
                <a:latin typeface="Century Gothic" panose="020B0502020202020204" pitchFamily="34" charset="0"/>
              </a:rPr>
              <a:t> 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r>
              <a:rPr b="1" spc="50">
                <a:latin typeface="Century Gothic" panose="020B0502020202020204" pitchFamily="34" charset="0"/>
              </a:rPr>
              <a:t>Mathematics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1795" y="1676400"/>
            <a:ext cx="6988809" cy="438004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400" b="1" spc="60">
                <a:latin typeface="Century Gothic"/>
                <a:cs typeface="APLKinderPeeps"/>
              </a:rPr>
              <a:t>Knows number names and the count sequence</a:t>
            </a:r>
            <a:endParaRPr lang="en-US"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r>
              <a:rPr lang="en-US" sz="1400">
                <a:latin typeface="Century Gothic"/>
                <a:cs typeface="APLKinderPeeps"/>
              </a:rPr>
              <a:t>Verbally </a:t>
            </a:r>
            <a:r>
              <a:rPr lang="en-US" sz="1400" b="0">
                <a:latin typeface="Century Gothic"/>
                <a:cs typeface="APLKinderPeeps"/>
              </a:rPr>
              <a:t>counts</a:t>
            </a:r>
            <a:r>
              <a:rPr lang="en-US" sz="1400" b="0" spc="5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to</a:t>
            </a:r>
            <a:r>
              <a:rPr lang="en-US" sz="1400" b="0" spc="5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20, may need some support with teen numbers</a:t>
            </a: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endParaRPr lang="en-US" sz="1400">
              <a:latin typeface="Century Gothic" panose="020B0502020202020204" pitchFamily="34" charset="0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400" b="1" spc="60">
                <a:latin typeface="Century Gothic"/>
                <a:cs typeface="APLKinderPeeps"/>
              </a:rPr>
              <a:t>Counts Objects and Compares Quantities </a:t>
            </a:r>
          </a:p>
          <a:p>
            <a:pPr marL="298450" indent="-285750">
              <a:lnSpc>
                <a:spcPct val="100000"/>
              </a:lnSpc>
              <a:spcBef>
                <a:spcPts val="115"/>
              </a:spcBef>
              <a:buFont typeface="Arial" panose="020B0604020202020204" pitchFamily="34" charset="0"/>
              <a:buChar char="•"/>
            </a:pPr>
            <a:r>
              <a:rPr lang="en-US" sz="1400" b="0">
                <a:latin typeface="Century Gothic"/>
                <a:cs typeface="APLKinderPeeps"/>
              </a:rPr>
              <a:t>Makes</a:t>
            </a:r>
            <a:r>
              <a:rPr lang="en-US" sz="1400" b="0" spc="7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set</a:t>
            </a:r>
            <a:r>
              <a:rPr lang="en-US" sz="1400" b="0" spc="90">
                <a:latin typeface="Century Gothic"/>
                <a:cs typeface="APLKinderPeeps"/>
              </a:rPr>
              <a:t> </a:t>
            </a:r>
            <a:r>
              <a:rPr lang="en-US" sz="1400" b="0" spc="70">
                <a:latin typeface="Century Gothic"/>
                <a:cs typeface="APLKinderPeeps"/>
              </a:rPr>
              <a:t>of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 spc="-10">
                <a:latin typeface="Century Gothic"/>
                <a:cs typeface="APLKinderPeeps"/>
              </a:rPr>
              <a:t>6-</a:t>
            </a:r>
            <a:r>
              <a:rPr lang="en-US" sz="1400" b="0" spc="55">
                <a:latin typeface="Century Gothic"/>
                <a:cs typeface="APLKinderPeeps"/>
              </a:rPr>
              <a:t>10</a:t>
            </a:r>
            <a:r>
              <a:rPr lang="en-US" sz="1400" b="0" spc="8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objects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 spc="50">
                <a:latin typeface="Century Gothic"/>
                <a:cs typeface="APLKinderPeeps"/>
              </a:rPr>
              <a:t>and</a:t>
            </a:r>
            <a:r>
              <a:rPr lang="en-US" sz="1400" b="0" spc="85">
                <a:latin typeface="Century Gothic"/>
                <a:cs typeface="APLKinderPeeps"/>
              </a:rPr>
              <a:t> </a:t>
            </a:r>
            <a:r>
              <a:rPr lang="en-US" sz="1400" b="0" spc="45">
                <a:latin typeface="Century Gothic"/>
                <a:cs typeface="APLKinderPeeps"/>
              </a:rPr>
              <a:t>describes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the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parts;</a:t>
            </a:r>
            <a:r>
              <a:rPr lang="en-US" sz="1400" b="0" spc="70">
                <a:latin typeface="Century Gothic"/>
                <a:cs typeface="APLKinderPeeps"/>
              </a:rPr>
              <a:t> </a:t>
            </a:r>
            <a:r>
              <a:rPr lang="en-US" sz="1400" spc="50">
                <a:latin typeface="Century Gothic"/>
                <a:cs typeface="APLKinderPeeps"/>
              </a:rPr>
              <a:t>identifies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which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 spc="40">
                <a:latin typeface="Century Gothic"/>
                <a:cs typeface="APLKinderPeeps"/>
              </a:rPr>
              <a:t>part </a:t>
            </a:r>
            <a:r>
              <a:rPr lang="en-US" sz="1400" b="0">
                <a:latin typeface="Century Gothic"/>
                <a:cs typeface="APLKinderPeeps"/>
              </a:rPr>
              <a:t>has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more,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less,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or</a:t>
            </a:r>
            <a:r>
              <a:rPr lang="en-US" sz="1400" b="0" spc="75">
                <a:latin typeface="Century Gothic"/>
                <a:cs typeface="APLKinderPeeps"/>
              </a:rPr>
              <a:t> </a:t>
            </a:r>
            <a:r>
              <a:rPr lang="en-US" sz="1400" b="0" spc="50">
                <a:latin typeface="Century Gothic"/>
                <a:cs typeface="APLKinderPeeps"/>
              </a:rPr>
              <a:t>the</a:t>
            </a:r>
            <a:r>
              <a:rPr lang="en-US" sz="1400" b="0" spc="85">
                <a:latin typeface="Century Gothic"/>
                <a:cs typeface="APLKinderPeeps"/>
              </a:rPr>
              <a:t> </a:t>
            </a:r>
            <a:r>
              <a:rPr lang="en-US" sz="1400" b="0" spc="60">
                <a:latin typeface="Century Gothic"/>
                <a:cs typeface="APLKinderPeeps"/>
              </a:rPr>
              <a:t>same</a:t>
            </a:r>
            <a:r>
              <a:rPr lang="en-US" sz="1400" b="0" spc="80">
                <a:latin typeface="Century Gothic"/>
                <a:cs typeface="APLKinderPeeps"/>
              </a:rPr>
              <a:t> </a:t>
            </a:r>
            <a:r>
              <a:rPr lang="en-US" sz="1400" b="0" spc="-10">
                <a:latin typeface="Century Gothic"/>
                <a:cs typeface="APLKinderPeeps"/>
              </a:rPr>
              <a:t>(equal)</a:t>
            </a:r>
          </a:p>
          <a:p>
            <a:pPr marL="298450" marR="85725" indent="-285750">
              <a:lnSpc>
                <a:spcPts val="2110"/>
              </a:lnSpc>
              <a:spcBef>
                <a:spcPts val="135"/>
              </a:spcBef>
              <a:buFont typeface="Arial"/>
              <a:buChar char="•"/>
              <a:tabLst>
                <a:tab pos="298450" algn="l"/>
              </a:tabLst>
            </a:pPr>
            <a:r>
              <a:rPr lang="en-US" sz="1400" b="0">
                <a:latin typeface="Century Gothic"/>
                <a:cs typeface="APLKinderPeeps"/>
              </a:rPr>
              <a:t>Counts</a:t>
            </a:r>
            <a:r>
              <a:rPr lang="en-US" sz="1400" b="0" spc="6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10-20</a:t>
            </a:r>
            <a:r>
              <a:rPr lang="en-US" sz="1400" b="0" spc="75">
                <a:latin typeface="Century Gothic"/>
                <a:cs typeface="APLKinderPeeps"/>
              </a:rPr>
              <a:t> </a:t>
            </a:r>
            <a:r>
              <a:rPr lang="en-US" sz="1400" b="0">
                <a:latin typeface="Century Gothic"/>
                <a:cs typeface="APLKinderPeeps"/>
              </a:rPr>
              <a:t>objects</a:t>
            </a:r>
            <a:r>
              <a:rPr lang="en-US" sz="1400" b="0" spc="70">
                <a:latin typeface="Century Gothic"/>
                <a:cs typeface="APLKinderPeeps"/>
              </a:rPr>
              <a:t> </a:t>
            </a:r>
            <a:r>
              <a:rPr lang="en-US" sz="1400" b="0" spc="45">
                <a:latin typeface="Century Gothic"/>
                <a:cs typeface="APLKinderPeeps"/>
              </a:rPr>
              <a:t>accurately</a:t>
            </a:r>
            <a:endParaRPr lang="en-US" sz="1400">
              <a:latin typeface="Century Gothic"/>
              <a:cs typeface="APLKinderPeeps"/>
            </a:endParaRPr>
          </a:p>
          <a:p>
            <a:pPr marL="12700">
              <a:lnSpc>
                <a:spcPts val="2135"/>
              </a:lnSpc>
              <a:spcBef>
                <a:spcPts val="55"/>
              </a:spcBef>
              <a:tabLst>
                <a:tab pos="297815" algn="l"/>
              </a:tabLst>
            </a:pPr>
            <a:endParaRPr lang="en-US" sz="1400" b="1" spc="60">
              <a:latin typeface="Century Gothic" panose="020B0502020202020204" pitchFamily="34" charset="0"/>
              <a:cs typeface="APLKinderPeeps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400" b="1" spc="60">
                <a:latin typeface="Century Gothic"/>
                <a:cs typeface="APLKinderPeeps"/>
              </a:rPr>
              <a:t>Identifies Numerals and Connects Each to Counted Objects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lang="en-US" sz="1400">
                <a:latin typeface="Century Gothic"/>
                <a:cs typeface="APLKinderPeeps"/>
              </a:rPr>
              <a:t>Identifies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numerals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to</a:t>
            </a:r>
            <a:r>
              <a:rPr sz="1400" b="0" spc="70">
                <a:latin typeface="Century Gothic"/>
                <a:cs typeface="APLKinderPeeps"/>
              </a:rPr>
              <a:t> </a:t>
            </a:r>
            <a:r>
              <a:rPr lang="en-US" sz="1400" b="0" spc="70">
                <a:latin typeface="Century Gothic"/>
                <a:cs typeface="APLKinderPeeps"/>
              </a:rPr>
              <a:t>0-</a:t>
            </a:r>
            <a:r>
              <a:rPr sz="1400" b="0" spc="55">
                <a:latin typeface="Century Gothic"/>
                <a:cs typeface="APLKinderPeeps"/>
              </a:rPr>
              <a:t>10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by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65">
                <a:latin typeface="Century Gothic"/>
                <a:cs typeface="APLKinderPeeps"/>
              </a:rPr>
              <a:t>name</a:t>
            </a:r>
            <a:r>
              <a:rPr sz="1400" b="0" spc="75">
                <a:latin typeface="Century Gothic"/>
                <a:cs typeface="APLKinderPeeps"/>
              </a:rPr>
              <a:t> </a:t>
            </a:r>
            <a:endParaRPr lang="en-US" sz="1400" b="0" spc="75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lang="en-US" sz="1400" spc="75">
                <a:latin typeface="Century Gothic"/>
                <a:cs typeface="APLKinderPeeps"/>
              </a:rPr>
              <a:t>Matches numeral to sets of objects</a:t>
            </a:r>
            <a:endParaRPr lang="en-US" sz="1400" b="0" spc="75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endParaRPr lang="en-US" sz="1400" spc="75">
              <a:latin typeface="Century Gothic" panose="020B0502020202020204" pitchFamily="34" charset="0"/>
              <a:cs typeface="APLKinderPeeps"/>
            </a:endParaRPr>
          </a:p>
          <a:p>
            <a:pPr marL="12700">
              <a:lnSpc>
                <a:spcPts val="2135"/>
              </a:lnSpc>
              <a:tabLst>
                <a:tab pos="297815" algn="l"/>
              </a:tabLst>
            </a:pPr>
            <a:r>
              <a:rPr sz="1400" b="1" spc="105">
                <a:latin typeface="Century Gothic"/>
                <a:cs typeface="APLKinderPeeps"/>
              </a:rPr>
              <a:t>Names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55">
                <a:latin typeface="Century Gothic"/>
                <a:cs typeface="APLKinderPeeps"/>
              </a:rPr>
              <a:t>basic</a:t>
            </a:r>
            <a:r>
              <a:rPr sz="1400" b="1" spc="45">
                <a:latin typeface="Century Gothic"/>
                <a:cs typeface="APLKinderPeeps"/>
              </a:rPr>
              <a:t> </a:t>
            </a:r>
            <a:r>
              <a:rPr lang="en-US" sz="1400" b="1" spc="45">
                <a:latin typeface="Century Gothic"/>
                <a:cs typeface="APLKinderPeeps"/>
              </a:rPr>
              <a:t>two-</a:t>
            </a:r>
            <a:r>
              <a:rPr lang="en-US" sz="1400" b="1" spc="-10">
                <a:latin typeface="Century Gothic"/>
                <a:cs typeface="APLKinderPeeps"/>
              </a:rPr>
              <a:t>dimensional </a:t>
            </a:r>
            <a:r>
              <a:rPr sz="1400" b="1" spc="85">
                <a:latin typeface="Century Gothic"/>
                <a:cs typeface="APLKinderPeeps"/>
              </a:rPr>
              <a:t>shapes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70">
                <a:latin typeface="Century Gothic"/>
                <a:cs typeface="APLKinderPeeps"/>
              </a:rPr>
              <a:t>some</a:t>
            </a:r>
            <a:r>
              <a:rPr sz="1400" b="1" spc="40">
                <a:latin typeface="Century Gothic"/>
                <a:cs typeface="APLKinderPeeps"/>
              </a:rPr>
              <a:t> </a:t>
            </a:r>
            <a:r>
              <a:rPr lang="en-US" sz="1400" b="1" spc="55">
                <a:latin typeface="Century Gothic"/>
                <a:cs typeface="APLKinderPeeps"/>
              </a:rPr>
              <a:t>three-</a:t>
            </a:r>
            <a:r>
              <a:rPr lang="en-US" sz="1400" b="1" spc="-10">
                <a:latin typeface="Century Gothic"/>
                <a:cs typeface="APLKinderPeeps"/>
              </a:rPr>
              <a:t>dimensional</a:t>
            </a:r>
            <a:r>
              <a:rPr sz="1400" b="1" spc="35">
                <a:latin typeface="Century Gothic"/>
                <a:cs typeface="APLKinderPeeps"/>
              </a:rPr>
              <a:t> </a:t>
            </a:r>
            <a:r>
              <a:rPr sz="1400" b="1" spc="75">
                <a:latin typeface="Century Gothic"/>
                <a:cs typeface="APLKinderPeeps"/>
              </a:rPr>
              <a:t>shapes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55"/>
              </a:lnSpc>
              <a:buFont typeface="Arial"/>
              <a:buChar char="•"/>
              <a:tabLst>
                <a:tab pos="297815" algn="l"/>
              </a:tabLst>
            </a:pPr>
            <a:r>
              <a:rPr sz="1400" b="0" spc="75">
                <a:latin typeface="Century Gothic"/>
                <a:cs typeface="APLKinderPeeps"/>
              </a:rPr>
              <a:t>Names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45">
                <a:latin typeface="Century Gothic"/>
                <a:cs typeface="APLKinderPeeps"/>
              </a:rPr>
              <a:t>describes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basic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two-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80">
                <a:latin typeface="Century Gothic"/>
                <a:cs typeface="APLKinderPeeps"/>
              </a:rPr>
              <a:t> </a:t>
            </a:r>
            <a:r>
              <a:rPr lang="en-US" sz="1400">
                <a:latin typeface="Century Gothic"/>
                <a:cs typeface="APLKinderPeeps"/>
              </a:rPr>
              <a:t>three-dimensional </a:t>
            </a:r>
            <a:r>
              <a:rPr lang="en-US" sz="1400" spc="45">
                <a:latin typeface="Century Gothic"/>
                <a:cs typeface="APLKinderPeeps"/>
              </a:rPr>
              <a:t>shapes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 spc="60">
                <a:latin typeface="Century Gothic"/>
                <a:cs typeface="APLKinderPeeps"/>
              </a:rPr>
              <a:t>Recognizes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shapes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when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they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are</a:t>
            </a:r>
            <a:r>
              <a:rPr sz="1400" b="0" spc="45">
                <a:latin typeface="Century Gothic"/>
                <a:cs typeface="APLKinderPeeps"/>
              </a:rPr>
              <a:t> presented</a:t>
            </a:r>
            <a:r>
              <a:rPr sz="1400" b="0" spc="50">
                <a:latin typeface="Century Gothic"/>
                <a:cs typeface="APLKinderPeeps"/>
              </a:rPr>
              <a:t> </a:t>
            </a:r>
            <a:r>
              <a:rPr sz="1400" b="0" spc="80">
                <a:latin typeface="Century Gothic"/>
                <a:cs typeface="APLKinderPeeps"/>
              </a:rPr>
              <a:t>in</a:t>
            </a:r>
            <a:r>
              <a:rPr sz="1400" b="0" spc="3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</a:t>
            </a:r>
            <a:r>
              <a:rPr sz="1400" b="0" spc="40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new</a:t>
            </a:r>
            <a:r>
              <a:rPr sz="1400" b="0" spc="45">
                <a:latin typeface="Century Gothic"/>
                <a:cs typeface="APLKinderPeeps"/>
              </a:rPr>
              <a:t> </a:t>
            </a:r>
            <a:r>
              <a:rPr sz="1400" b="0" spc="-10">
                <a:latin typeface="Century Gothic"/>
                <a:cs typeface="APLKinderPeeps"/>
              </a:rPr>
              <a:t>orientation</a:t>
            </a:r>
            <a:endParaRPr sz="1400">
              <a:latin typeface="Century Gothic"/>
              <a:cs typeface="APLKinderPeeps"/>
            </a:endParaRPr>
          </a:p>
          <a:p>
            <a:pPr>
              <a:lnSpc>
                <a:spcPct val="100000"/>
              </a:lnSpc>
              <a:spcBef>
                <a:spcPts val="2060"/>
              </a:spcBef>
              <a:buFont typeface="Arial"/>
              <a:buChar char="•"/>
            </a:pPr>
            <a:endParaRPr sz="1800">
              <a:latin typeface="APLKinderPeeps"/>
              <a:cs typeface="APLKinderPeep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8580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19">
                <a:moveTo>
                  <a:pt x="7772400" y="0"/>
                </a:moveTo>
                <a:lnTo>
                  <a:pt x="0" y="0"/>
                </a:lnTo>
                <a:lnTo>
                  <a:pt x="0" y="807720"/>
                </a:lnTo>
                <a:lnTo>
                  <a:pt x="7772400" y="80772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721867"/>
            <a:ext cx="4038600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03325" marR="5080" indent="-1191260">
              <a:lnSpc>
                <a:spcPts val="2780"/>
              </a:lnSpc>
              <a:spcBef>
                <a:spcPts val="275"/>
              </a:spcBef>
            </a:pPr>
            <a:r>
              <a:rPr b="1">
                <a:latin typeface="Century Gothic" panose="020B0502020202020204" pitchFamily="34" charset="0"/>
              </a:rPr>
              <a:t>Transition</a:t>
            </a:r>
            <a:r>
              <a:rPr lang="en-US" b="1">
                <a:latin typeface="Century Gothic" panose="020B0502020202020204" pitchFamily="34" charset="0"/>
              </a:rPr>
              <a:t> to</a:t>
            </a:r>
            <a:r>
              <a:rPr b="1" spc="85">
                <a:latin typeface="Century Gothic" panose="020B0502020202020204" pitchFamily="34" charset="0"/>
              </a:rPr>
              <a:t> 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r>
              <a:rPr b="1" spc="105">
                <a:latin typeface="Century Gothic" panose="020B0502020202020204" pitchFamily="34" charset="0"/>
              </a:rPr>
              <a:t>Science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079723"/>
            <a:ext cx="5828665" cy="67390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90">
                <a:latin typeface="Century Gothic"/>
                <a:cs typeface="APLKinderPeeps"/>
              </a:rPr>
              <a:t>Understands</a:t>
            </a:r>
            <a:r>
              <a:rPr sz="1400" b="1" spc="80">
                <a:latin typeface="Century Gothic"/>
                <a:cs typeface="APLKinderPeeps"/>
              </a:rPr>
              <a:t> </a:t>
            </a:r>
            <a:r>
              <a:rPr sz="1400" b="1" spc="20">
                <a:latin typeface="Century Gothic"/>
                <a:cs typeface="APLKinderPeeps"/>
              </a:rPr>
              <a:t>skills</a:t>
            </a:r>
            <a:r>
              <a:rPr sz="1400" b="1" spc="85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85">
                <a:latin typeface="Century Gothic"/>
                <a:cs typeface="APLKinderPeeps"/>
              </a:rPr>
              <a:t> </a:t>
            </a:r>
            <a:r>
              <a:rPr sz="1400" b="1" spc="75">
                <a:latin typeface="Century Gothic"/>
                <a:cs typeface="APLKinderPeeps"/>
              </a:rPr>
              <a:t>concepts</a:t>
            </a:r>
            <a:r>
              <a:rPr sz="1400" b="1" spc="85">
                <a:latin typeface="Century Gothic"/>
                <a:cs typeface="APLKinderPeeps"/>
              </a:rPr>
              <a:t> </a:t>
            </a:r>
            <a:r>
              <a:rPr sz="1400" b="1" spc="55">
                <a:latin typeface="Century Gothic"/>
                <a:cs typeface="APLKinderPeeps"/>
              </a:rPr>
              <a:t>related</a:t>
            </a:r>
            <a:r>
              <a:rPr sz="1400" b="1" spc="80">
                <a:latin typeface="Century Gothic"/>
                <a:cs typeface="APLKinderPeeps"/>
              </a:rPr>
              <a:t> </a:t>
            </a:r>
            <a:r>
              <a:rPr sz="1400" b="1" spc="20">
                <a:latin typeface="Century Gothic"/>
                <a:cs typeface="APLKinderPeeps"/>
              </a:rPr>
              <a:t>to</a:t>
            </a:r>
            <a:r>
              <a:rPr sz="1400" b="1" spc="85">
                <a:latin typeface="Century Gothic"/>
                <a:cs typeface="APLKinderPeeps"/>
              </a:rPr>
              <a:t> </a:t>
            </a:r>
            <a:r>
              <a:rPr lang="en-US" sz="1400" b="1" spc="20">
                <a:latin typeface="Century Gothic"/>
                <a:cs typeface="APLKinderPeeps"/>
              </a:rPr>
              <a:t>scientific</a:t>
            </a:r>
            <a:r>
              <a:rPr sz="1400" b="1" spc="80">
                <a:latin typeface="Century Gothic"/>
                <a:cs typeface="APLKinderPeeps"/>
              </a:rPr>
              <a:t> </a:t>
            </a:r>
            <a:r>
              <a:rPr lang="en-US" sz="1400" b="1" spc="20">
                <a:latin typeface="Century Gothic"/>
                <a:cs typeface="APLKinderPeeps"/>
              </a:rPr>
              <a:t>principles</a:t>
            </a:r>
            <a:endParaRPr sz="1400" b="1" spc="45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105"/>
              </a:spcBef>
              <a:buSzPct val="102857"/>
              <a:buFont typeface="Arial"/>
              <a:buChar char="•"/>
              <a:tabLst>
                <a:tab pos="297815" algn="l"/>
              </a:tabLst>
            </a:pPr>
            <a:r>
              <a:rPr sz="1400" spc="50">
                <a:latin typeface="Century Gothic"/>
                <a:cs typeface="APLKinderPeeps"/>
              </a:rPr>
              <a:t>Asks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55">
                <a:latin typeface="Century Gothic"/>
                <a:cs typeface="APLKinderPeeps"/>
              </a:rPr>
              <a:t>questions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80">
                <a:latin typeface="Century Gothic"/>
                <a:cs typeface="APLKinderPeeps"/>
              </a:rPr>
              <a:t>about</a:t>
            </a:r>
            <a:r>
              <a:rPr sz="1400" spc="35">
                <a:latin typeface="Century Gothic"/>
                <a:cs typeface="APLKinderPeeps"/>
              </a:rPr>
              <a:t> </a:t>
            </a:r>
            <a:r>
              <a:rPr sz="1400" spc="70">
                <a:latin typeface="Century Gothic"/>
                <a:cs typeface="APLKinderPeeps"/>
              </a:rPr>
              <a:t>the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55">
                <a:latin typeface="Century Gothic"/>
                <a:cs typeface="APLKinderPeeps"/>
              </a:rPr>
              <a:t>world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80">
                <a:latin typeface="Century Gothic"/>
                <a:cs typeface="APLKinderPeeps"/>
              </a:rPr>
              <a:t>around</a:t>
            </a:r>
            <a:r>
              <a:rPr sz="1400" spc="35">
                <a:latin typeface="Century Gothic"/>
                <a:cs typeface="APLKinderPeeps"/>
              </a:rPr>
              <a:t> </a:t>
            </a:r>
            <a:r>
              <a:rPr sz="1400" spc="55">
                <a:latin typeface="Century Gothic"/>
                <a:cs typeface="APLKinderPeeps"/>
              </a:rPr>
              <a:t>them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15"/>
              </a:spcBef>
              <a:buSzPct val="102857"/>
              <a:buFont typeface="Arial"/>
              <a:buChar char="•"/>
              <a:tabLst>
                <a:tab pos="297815" algn="l"/>
              </a:tabLst>
            </a:pPr>
            <a:r>
              <a:rPr sz="1400" spc="70">
                <a:latin typeface="Century Gothic"/>
                <a:cs typeface="APLKinderPeeps"/>
              </a:rPr>
              <a:t>Observes</a:t>
            </a:r>
            <a:r>
              <a:rPr sz="1400" spc="25">
                <a:latin typeface="Century Gothic"/>
                <a:cs typeface="APLKinderPeeps"/>
              </a:rPr>
              <a:t> </a:t>
            </a:r>
            <a:r>
              <a:rPr sz="1400" spc="80">
                <a:latin typeface="Century Gothic"/>
                <a:cs typeface="APLKinderPeeps"/>
              </a:rPr>
              <a:t>and</a:t>
            </a:r>
            <a:r>
              <a:rPr sz="1400" spc="25">
                <a:latin typeface="Century Gothic"/>
                <a:cs typeface="APLKinderPeeps"/>
              </a:rPr>
              <a:t> </a:t>
            </a:r>
            <a:r>
              <a:rPr sz="1400" spc="70">
                <a:latin typeface="Century Gothic"/>
                <a:cs typeface="APLKinderPeeps"/>
              </a:rPr>
              <a:t>describes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70">
                <a:latin typeface="Century Gothic"/>
                <a:cs typeface="APLKinderPeeps"/>
              </a:rPr>
              <a:t>the</a:t>
            </a:r>
            <a:r>
              <a:rPr sz="1400" spc="20">
                <a:latin typeface="Century Gothic"/>
                <a:cs typeface="APLKinderPeeps"/>
              </a:rPr>
              <a:t> </a:t>
            </a:r>
            <a:r>
              <a:rPr sz="1400" spc="55">
                <a:latin typeface="Century Gothic"/>
                <a:cs typeface="APLKinderPeeps"/>
              </a:rPr>
              <a:t>world</a:t>
            </a:r>
            <a:r>
              <a:rPr sz="1400" spc="30">
                <a:latin typeface="Century Gothic"/>
                <a:cs typeface="APLKinderPeeps"/>
              </a:rPr>
              <a:t> </a:t>
            </a:r>
            <a:r>
              <a:rPr sz="1400" spc="80">
                <a:latin typeface="Century Gothic"/>
                <a:cs typeface="APLKinderPeeps"/>
              </a:rPr>
              <a:t>around</a:t>
            </a:r>
            <a:r>
              <a:rPr sz="1400" spc="25">
                <a:latin typeface="Century Gothic"/>
                <a:cs typeface="APLKinderPeeps"/>
              </a:rPr>
              <a:t> </a:t>
            </a:r>
            <a:r>
              <a:rPr sz="1400" spc="55">
                <a:latin typeface="Century Gothic"/>
                <a:cs typeface="APLKinderPeeps"/>
              </a:rPr>
              <a:t>them</a:t>
            </a:r>
            <a:endParaRPr sz="1400">
              <a:latin typeface="Century Gothic"/>
              <a:cs typeface="APLKinderPeep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82800B9-61CA-4708-A832-B48CC4B0B971}"/>
              </a:ext>
            </a:extLst>
          </p:cNvPr>
          <p:cNvSpPr txBox="1"/>
          <p:nvPr/>
        </p:nvSpPr>
        <p:spPr>
          <a:xfrm>
            <a:off x="518768" y="5595523"/>
            <a:ext cx="6976109" cy="105862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b="1" spc="90">
                <a:latin typeface="Century Gothic"/>
                <a:cs typeface="APLKinderPeeps"/>
              </a:rPr>
              <a:t>Understands</a:t>
            </a:r>
            <a:r>
              <a:rPr sz="1400" b="1" spc="95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skills</a:t>
            </a:r>
            <a:r>
              <a:rPr sz="1400" b="1" spc="100">
                <a:latin typeface="Century Gothic"/>
                <a:cs typeface="APLKinderPeeps"/>
              </a:rPr>
              <a:t> </a:t>
            </a:r>
            <a:r>
              <a:rPr sz="1400" b="1" spc="80">
                <a:latin typeface="Century Gothic"/>
                <a:cs typeface="APLKinderPeeps"/>
              </a:rPr>
              <a:t>and</a:t>
            </a:r>
            <a:r>
              <a:rPr sz="1400" b="1" spc="100">
                <a:latin typeface="Century Gothic"/>
                <a:cs typeface="APLKinderPeeps"/>
              </a:rPr>
              <a:t> </a:t>
            </a:r>
            <a:r>
              <a:rPr sz="1400" b="1" spc="75">
                <a:latin typeface="Century Gothic"/>
                <a:cs typeface="APLKinderPeeps"/>
              </a:rPr>
              <a:t>concepts</a:t>
            </a:r>
            <a:r>
              <a:rPr sz="1400" b="1" spc="100">
                <a:latin typeface="Century Gothic"/>
                <a:cs typeface="APLKinderPeeps"/>
              </a:rPr>
              <a:t> </a:t>
            </a:r>
            <a:r>
              <a:rPr sz="1400" b="1" spc="55">
                <a:latin typeface="Century Gothic"/>
                <a:cs typeface="APLKinderPeeps"/>
              </a:rPr>
              <a:t>related</a:t>
            </a:r>
            <a:r>
              <a:rPr sz="1400" b="1" spc="100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to</a:t>
            </a:r>
            <a:r>
              <a:rPr sz="1400" b="1" spc="100">
                <a:latin typeface="Century Gothic"/>
                <a:cs typeface="APLKinderPeeps"/>
              </a:rPr>
              <a:t> </a:t>
            </a:r>
            <a:r>
              <a:rPr sz="1400" b="1">
                <a:latin typeface="Century Gothic"/>
                <a:cs typeface="APLKinderPeeps"/>
              </a:rPr>
              <a:t>social</a:t>
            </a:r>
            <a:r>
              <a:rPr sz="1400" b="1" spc="95">
                <a:latin typeface="Century Gothic"/>
                <a:cs typeface="APLKinderPeeps"/>
              </a:rPr>
              <a:t> </a:t>
            </a:r>
            <a:r>
              <a:rPr sz="1400" b="1" spc="55">
                <a:latin typeface="Century Gothic"/>
                <a:cs typeface="APLKinderPeeps"/>
              </a:rPr>
              <a:t>studies</a:t>
            </a:r>
            <a:endParaRPr lang="en-US" sz="1400" b="0" spc="5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spcBef>
                <a:spcPts val="55"/>
              </a:spcBef>
              <a:buFont typeface="Arial"/>
              <a:buChar char="•"/>
              <a:tabLst>
                <a:tab pos="297815" algn="l"/>
              </a:tabLst>
            </a:pPr>
            <a:r>
              <a:rPr sz="1400" b="0" spc="50">
                <a:latin typeface="Century Gothic"/>
                <a:cs typeface="APLKinderPeeps"/>
              </a:rPr>
              <a:t>Develops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60">
                <a:latin typeface="Century Gothic"/>
                <a:cs typeface="APLKinderPeeps"/>
              </a:rPr>
              <a:t>awareness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>
                <a:latin typeface="Century Gothic"/>
                <a:cs typeface="APLKinderPeeps"/>
              </a:rPr>
              <a:t>appreciation</a:t>
            </a:r>
            <a:r>
              <a:rPr sz="1400" b="0" spc="70">
                <a:latin typeface="Century Gothic"/>
                <a:cs typeface="APLKinderPeeps"/>
              </a:rPr>
              <a:t> </a:t>
            </a:r>
            <a:r>
              <a:rPr sz="1400" b="0" spc="75">
                <a:latin typeface="Century Gothic"/>
                <a:cs typeface="APLKinderPeeps"/>
              </a:rPr>
              <a:t>of </a:t>
            </a:r>
            <a:r>
              <a:rPr lang="en-US" sz="1400">
                <a:latin typeface="Century Gothic"/>
                <a:cs typeface="APLKinderPeeps"/>
              </a:rPr>
              <a:t>self</a:t>
            </a:r>
            <a:r>
              <a:rPr sz="1400" b="0" spc="75">
                <a:latin typeface="Century Gothic"/>
                <a:cs typeface="APLKinderPeeps"/>
              </a:rPr>
              <a:t> </a:t>
            </a:r>
            <a:r>
              <a:rPr sz="1400" b="0" spc="50">
                <a:latin typeface="Century Gothic"/>
                <a:cs typeface="APLKinderPeeps"/>
              </a:rPr>
              <a:t>and</a:t>
            </a:r>
            <a:r>
              <a:rPr sz="1400" b="0" spc="85">
                <a:latin typeface="Century Gothic"/>
                <a:cs typeface="APLKinderPeeps"/>
              </a:rPr>
              <a:t> </a:t>
            </a:r>
            <a:r>
              <a:rPr sz="1400" b="0" spc="55">
                <a:latin typeface="Century Gothic"/>
                <a:cs typeface="APLKinderPeeps"/>
              </a:rPr>
              <a:t>others</a:t>
            </a:r>
            <a:endParaRPr sz="1400">
              <a:latin typeface="Century Gothic"/>
              <a:cs typeface="APLKinderPeeps"/>
            </a:endParaRPr>
          </a:p>
          <a:p>
            <a:pPr marL="297815" indent="-285115">
              <a:lnSpc>
                <a:spcPts val="2135"/>
              </a:lnSpc>
              <a:buFont typeface="Arial"/>
              <a:buChar char="•"/>
              <a:tabLst>
                <a:tab pos="297815" algn="l"/>
              </a:tabLst>
            </a:pPr>
            <a:r>
              <a:rPr lang="en-US" sz="1400" b="0">
                <a:latin typeface="Century Gothic"/>
                <a:cs typeface="APLKinderPeeps"/>
              </a:rPr>
              <a:t>Understands rules and routines</a:t>
            </a:r>
            <a:endParaRPr sz="1400">
              <a:latin typeface="Century Gothic"/>
              <a:cs typeface="APLKinderPeep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PLKinderPeeps"/>
              <a:cs typeface="APLKinderPeeps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00BAE39-F4A8-4D5C-8819-07F61B252DC2}"/>
              </a:ext>
            </a:extLst>
          </p:cNvPr>
          <p:cNvSpPr/>
          <p:nvPr/>
        </p:nvSpPr>
        <p:spPr>
          <a:xfrm>
            <a:off x="13952" y="449580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19">
                <a:moveTo>
                  <a:pt x="7772400" y="0"/>
                </a:moveTo>
                <a:lnTo>
                  <a:pt x="0" y="0"/>
                </a:lnTo>
                <a:lnTo>
                  <a:pt x="0" y="807720"/>
                </a:lnTo>
                <a:lnTo>
                  <a:pt x="7772400" y="80772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491D1C7-4119-486A-A478-EB7D33BADEDF}"/>
              </a:ext>
            </a:extLst>
          </p:cNvPr>
          <p:cNvSpPr txBox="1">
            <a:spLocks/>
          </p:cNvSpPr>
          <p:nvPr/>
        </p:nvSpPr>
        <p:spPr>
          <a:xfrm>
            <a:off x="2057400" y="4531867"/>
            <a:ext cx="3962400" cy="79188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03325" marR="5080" indent="-1191260" algn="l">
              <a:lnSpc>
                <a:spcPts val="2780"/>
              </a:lnSpc>
              <a:spcBef>
                <a:spcPts val="275"/>
              </a:spcBef>
            </a:pPr>
            <a:r>
              <a:rPr lang="en-US" b="1">
                <a:latin typeface="Century Gothic" panose="020B0502020202020204" pitchFamily="34" charset="0"/>
              </a:rPr>
              <a:t>Transition to</a:t>
            </a:r>
            <a:r>
              <a:rPr lang="en-US" b="1" spc="85">
                <a:latin typeface="Century Gothic" panose="020B0502020202020204" pitchFamily="34" charset="0"/>
              </a:rPr>
              <a:t> </a:t>
            </a:r>
            <a:r>
              <a:rPr lang="en-US" b="1" spc="95">
                <a:latin typeface="Century Gothic" panose="020B0502020202020204" pitchFamily="34" charset="0"/>
              </a:rPr>
              <a:t>Kindergarten</a:t>
            </a:r>
          </a:p>
          <a:p>
            <a:pPr marL="1203325" marR="5080" indent="-1191260" algn="ctr">
              <a:lnSpc>
                <a:spcPts val="2780"/>
              </a:lnSpc>
              <a:spcBef>
                <a:spcPts val="275"/>
              </a:spcBef>
            </a:pPr>
            <a:r>
              <a:rPr lang="en-US" b="1" spc="105">
                <a:latin typeface="Century Gothic" panose="020B0502020202020204" pitchFamily="34" charset="0"/>
              </a:rPr>
              <a:t>Social Studies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2000"/>
            <a:ext cx="7772400" cy="807720"/>
          </a:xfrm>
          <a:custGeom>
            <a:avLst/>
            <a:gdLst/>
            <a:ahLst/>
            <a:cxnLst/>
            <a:rect l="l" t="t" r="r" b="b"/>
            <a:pathLst>
              <a:path w="7772400" h="807719">
                <a:moveTo>
                  <a:pt x="7772400" y="0"/>
                </a:moveTo>
                <a:lnTo>
                  <a:pt x="0" y="0"/>
                </a:lnTo>
                <a:lnTo>
                  <a:pt x="0" y="807720"/>
                </a:lnTo>
                <a:lnTo>
                  <a:pt x="7772400" y="807720"/>
                </a:lnTo>
                <a:lnTo>
                  <a:pt x="7772400" y="0"/>
                </a:lnTo>
                <a:close/>
              </a:path>
            </a:pathLst>
          </a:custGeom>
          <a:solidFill>
            <a:srgbClr val="AF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762000"/>
            <a:ext cx="6781800" cy="753411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765810" marR="5080" indent="-753745" algn="l">
              <a:lnSpc>
                <a:spcPts val="2780"/>
              </a:lnSpc>
              <a:spcBef>
                <a:spcPts val="275"/>
              </a:spcBef>
            </a:pPr>
            <a:r>
              <a:rPr lang="en-US" b="1">
                <a:latin typeface="Century Gothic" panose="020B0502020202020204" pitchFamily="34" charset="0"/>
              </a:rPr>
              <a:t>       </a:t>
            </a:r>
            <a:r>
              <a:rPr b="1">
                <a:latin typeface="Century Gothic" panose="020B0502020202020204" pitchFamily="34" charset="0"/>
              </a:rPr>
              <a:t>Transition</a:t>
            </a:r>
            <a:r>
              <a:rPr lang="en-US" b="1">
                <a:latin typeface="Century Gothic" panose="020B0502020202020204" pitchFamily="34" charset="0"/>
              </a:rPr>
              <a:t> to</a:t>
            </a:r>
            <a:r>
              <a:rPr b="1" spc="85">
                <a:latin typeface="Century Gothic" panose="020B0502020202020204" pitchFamily="34" charset="0"/>
              </a:rPr>
              <a:t>  </a:t>
            </a:r>
            <a:r>
              <a:rPr b="1" spc="95">
                <a:latin typeface="Century Gothic" panose="020B0502020202020204" pitchFamily="34" charset="0"/>
              </a:rPr>
              <a:t>Kindergarten </a:t>
            </a:r>
            <a:br>
              <a:rPr lang="en-US" b="1" spc="95">
                <a:latin typeface="Century Gothic" panose="020B0502020202020204" pitchFamily="34" charset="0"/>
              </a:rPr>
            </a:br>
            <a:r>
              <a:rPr lang="en-US" b="1" spc="114">
                <a:latin typeface="Century Gothic" panose="020B0502020202020204" pitchFamily="34" charset="0"/>
              </a:rPr>
              <a:t>Music, Health &amp; Fitness</a:t>
            </a:r>
            <a:endParaRPr b="1" spc="110">
              <a:latin typeface="Century Gothic" panose="020B0502020202020204" pitchFamily="34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8E8DB9EF-34D3-4FB6-A0DC-4F1D05FAADB0}"/>
              </a:ext>
            </a:extLst>
          </p:cNvPr>
          <p:cNvSpPr txBox="1"/>
          <p:nvPr/>
        </p:nvSpPr>
        <p:spPr>
          <a:xfrm>
            <a:off x="535940" y="2079723"/>
            <a:ext cx="6550660" cy="9021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400" b="1" spc="90">
                <a:latin typeface="Century Gothic" panose="020B0502020202020204" pitchFamily="34" charset="0"/>
                <a:cs typeface="APLKinderPeeps"/>
              </a:rPr>
              <a:t>Demonstrates Behaviors That Promote Learning</a:t>
            </a:r>
            <a:endParaRPr sz="1400">
              <a:latin typeface="Century Gothic" panose="020B0502020202020204" pitchFamily="34" charset="0"/>
              <a:cs typeface="APLKinderPeeps"/>
            </a:endParaRPr>
          </a:p>
          <a:p>
            <a:pPr marL="297815" indent="-285115">
              <a:lnSpc>
                <a:spcPct val="100000"/>
              </a:lnSpc>
              <a:spcBef>
                <a:spcPts val="105"/>
              </a:spcBef>
              <a:buSzPct val="102857"/>
              <a:buFont typeface="Arial"/>
              <a:buChar char="•"/>
              <a:tabLst>
                <a:tab pos="297815" algn="l"/>
              </a:tabLst>
            </a:pPr>
            <a:r>
              <a:rPr lang="en-US" sz="1400" spc="50">
                <a:latin typeface="Century Gothic" panose="020B0502020202020204" pitchFamily="34" charset="0"/>
                <a:cs typeface="APLKinderPeeps"/>
              </a:rPr>
              <a:t>Students receive music and physical education (health &amp; fitness) instruction 2 days per week. </a:t>
            </a:r>
          </a:p>
          <a:p>
            <a:pPr marL="297815" indent="-285115">
              <a:lnSpc>
                <a:spcPct val="100000"/>
              </a:lnSpc>
              <a:spcBef>
                <a:spcPts val="105"/>
              </a:spcBef>
              <a:buSzPct val="102857"/>
              <a:buFont typeface="Arial"/>
              <a:buChar char="•"/>
              <a:tabLst>
                <a:tab pos="297815" algn="l"/>
              </a:tabLst>
            </a:pPr>
            <a:r>
              <a:rPr lang="en-US" sz="1400" spc="50">
                <a:latin typeface="Century Gothic" panose="020B0502020202020204" pitchFamily="34" charset="0"/>
                <a:cs typeface="APLKinderPeeps"/>
              </a:rPr>
              <a:t>Students receive behavior grades using the behavior grading scale </a:t>
            </a:r>
            <a:endParaRPr sz="1400">
              <a:latin typeface="Century Gothic" panose="020B0502020202020204" pitchFamily="34" charset="0"/>
              <a:cs typeface="APLKinderPeep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81FF6834B6C7488F2D3900DF134879" ma:contentTypeVersion="8" ma:contentTypeDescription="Create a new document." ma:contentTypeScope="" ma:versionID="7bafa694ca8010653806aa2b8b18601a">
  <xsd:schema xmlns:xsd="http://www.w3.org/2001/XMLSchema" xmlns:xs="http://www.w3.org/2001/XMLSchema" xmlns:p="http://schemas.microsoft.com/office/2006/metadata/properties" xmlns:ns2="2c7a1423-8527-4365-a4c9-b1faaffb1413" targetNamespace="http://schemas.microsoft.com/office/2006/metadata/properties" ma:root="true" ma:fieldsID="b14219dea235345037fe84accc79930b" ns2:_="">
    <xsd:import namespace="2c7a1423-8527-4365-a4c9-b1faaffb14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a1423-8527-4365-a4c9-b1faaffb14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2C6808-4DE4-4956-8013-6222C84FAC9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27F5834-5E94-4C50-9523-FE06B211A06D}">
  <ds:schemaRefs>
    <ds:schemaRef ds:uri="2c7a1423-8527-4365-a4c9-b1faaffb141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AB1C124-D500-4051-9035-5B99F5D756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Transition to Kindergarten Report Card Reference Guide</vt:lpstr>
      <vt:lpstr>Transition to Kindergarten Social-Emotional</vt:lpstr>
      <vt:lpstr>Transition to Kindergarten Language</vt:lpstr>
      <vt:lpstr>Transition to  Kindergarten Cognitive</vt:lpstr>
      <vt:lpstr>Transition to  Kindergarten  Literacy</vt:lpstr>
      <vt:lpstr>Transition to  Kindergarten Mathematics</vt:lpstr>
      <vt:lpstr>Transition to  Kindergarten Science</vt:lpstr>
      <vt:lpstr>       Transition to  Kindergarten  Music, Health &amp; Fitness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Issaquah School District  Transition to Kindergarten Report Card Reference Guide</dc:title>
  <dc:creator>Shimizu, Lori</dc:creator>
  <cp:revision>2</cp:revision>
  <dcterms:created xsi:type="dcterms:W3CDTF">2025-01-13T17:52:03Z</dcterms:created>
  <dcterms:modified xsi:type="dcterms:W3CDTF">2025-01-22T17:46:55Z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2021-07-18T00:00:00Z</vt:filetime>
  </property>
  <property fmtid="{D5CDD505-2E9C-101B-9397-08002B2CF9AE}" pid="3" name="LastSaved">
    <vt:filetime>2025-01-13T00:00:00Z</vt:filetime>
  </property>
  <property fmtid="{D5CDD505-2E9C-101B-9397-08002B2CF9AE}" pid="4" name="Producer">
    <vt:lpwstr>macOS Version 10.14.5 (Build 18F132) Quartz PDFContext</vt:lpwstr>
  </property>
  <property fmtid="{D5CDD505-2E9C-101B-9397-08002B2CF9AE}" pid="5" name="ContentTypeId">
    <vt:lpwstr>0x0101002D81FF6834B6C7488F2D3900DF134879</vt:lpwstr>
  </property>
</Properties>
</file>