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7023100" cy="9309100"/>
  <p:embeddedFontLst>
    <p:embeddedFont>
      <p:font typeface="Century Schoolbook"/>
      <p:regular r:id="rId22"/>
      <p:bold r:id="rId23"/>
      <p:italic r:id="rId24"/>
      <p:boldItalic r:id="rId25"/>
    </p:embeddedFont>
    <p:embeddedFont>
      <p:font typeface="Lustria"/>
      <p:regular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iWYmiCOy3gwbeP3qjiVOsMbT0x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CenturySchoolbook-regular.fntdata"/><Relationship Id="rId21" Type="http://schemas.openxmlformats.org/officeDocument/2006/relationships/slide" Target="slides/slide17.xml"/><Relationship Id="rId24" Type="http://schemas.openxmlformats.org/officeDocument/2006/relationships/font" Target="fonts/CenturySchoolbook-italic.fntdata"/><Relationship Id="rId23" Type="http://schemas.openxmlformats.org/officeDocument/2006/relationships/font" Target="fonts/CenturySchoolbook-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ustria-regular.fntdata"/><Relationship Id="rId25" Type="http://schemas.openxmlformats.org/officeDocument/2006/relationships/font" Target="fonts/CenturySchoolbook-boldItalic.fntdata"/><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43343" cy="467072"/>
          </a:xfrm>
          <a:prstGeom prst="rect">
            <a:avLst/>
          </a:prstGeom>
          <a:noFill/>
          <a:ln>
            <a:noFill/>
          </a:ln>
        </p:spPr>
        <p:txBody>
          <a:bodyPr anchorCtr="0" anchor="t" bIns="46650" lIns="93300" spcFirstLastPara="1" rIns="93300" wrap="square" tIns="466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2" y="0"/>
            <a:ext cx="3043343" cy="467072"/>
          </a:xfrm>
          <a:prstGeom prst="rect">
            <a:avLst/>
          </a:prstGeom>
          <a:noFill/>
          <a:ln>
            <a:noFill/>
          </a:ln>
        </p:spPr>
        <p:txBody>
          <a:bodyPr anchorCtr="0" anchor="t" bIns="46650" lIns="93300" spcFirstLastPara="1" rIns="93300" wrap="square" tIns="466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0" y="4480004"/>
            <a:ext cx="5618480" cy="3665458"/>
          </a:xfrm>
          <a:prstGeom prst="rect">
            <a:avLst/>
          </a:prstGeom>
          <a:noFill/>
          <a:ln>
            <a:noFill/>
          </a:ln>
        </p:spPr>
        <p:txBody>
          <a:bodyPr anchorCtr="0" anchor="t" bIns="46650" lIns="93300" spcFirstLastPara="1" rIns="93300" wrap="square" tIns="466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030"/>
            <a:ext cx="3043343" cy="467071"/>
          </a:xfrm>
          <a:prstGeom prst="rect">
            <a:avLst/>
          </a:prstGeom>
          <a:noFill/>
          <a:ln>
            <a:noFill/>
          </a:ln>
        </p:spPr>
        <p:txBody>
          <a:bodyPr anchorCtr="0" anchor="b" bIns="46650" lIns="93300" spcFirstLastPara="1" rIns="93300" wrap="square" tIns="466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2" y="8842030"/>
            <a:ext cx="3043343" cy="467071"/>
          </a:xfrm>
          <a:prstGeom prst="rect">
            <a:avLst/>
          </a:prstGeom>
          <a:noFill/>
          <a:ln>
            <a:noFill/>
          </a:ln>
        </p:spPr>
        <p:txBody>
          <a:bodyPr anchorCtr="0" anchor="b" bIns="46650" lIns="93300" spcFirstLastPara="1" rIns="93300" wrap="square" tIns="466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19" name="Google Shape;119;p7: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8: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24" name="Google Shape;124;p8: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9: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29" name="Google Shape;129;p9: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0: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35" name="Google Shape;135;p10: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1: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41" name="Google Shape;141;p11: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2: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46" name="Google Shape;146;p12: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3: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51" name="Google Shape;151;p13: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4: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57" name="Google Shape;157;p14: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5: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63" name="Google Shape;163;p15: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6: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71" name="Google Shape;171;p16: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7:notes"/>
          <p:cNvSpPr txBox="1"/>
          <p:nvPr>
            <p:ph idx="1" type="body"/>
          </p:nvPr>
        </p:nvSpPr>
        <p:spPr>
          <a:xfrm>
            <a:off x="702310" y="4480004"/>
            <a:ext cx="5618480" cy="3665458"/>
          </a:xfrm>
          <a:prstGeom prst="rect">
            <a:avLst/>
          </a:prstGeom>
        </p:spPr>
        <p:txBody>
          <a:bodyPr anchorCtr="0" anchor="t" bIns="46650" lIns="93300" spcFirstLastPara="1" rIns="93300" wrap="square" tIns="46650">
            <a:noAutofit/>
          </a:bodyPr>
          <a:lstStyle/>
          <a:p>
            <a:pPr indent="0" lvl="0" marL="0" rtl="0" algn="l">
              <a:spcBef>
                <a:spcPts val="0"/>
              </a:spcBef>
              <a:spcAft>
                <a:spcPts val="0"/>
              </a:spcAft>
              <a:buNone/>
            </a:pPr>
            <a:r>
              <a:t/>
            </a:r>
            <a:endParaRPr/>
          </a:p>
        </p:txBody>
      </p:sp>
      <p:sp>
        <p:nvSpPr>
          <p:cNvPr id="176" name="Google Shape;176;p17: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7"/>
          <p:cNvSpPr/>
          <p:nvPr>
            <p:ph idx="2" type="pic"/>
          </p:nvPr>
        </p:nvSpPr>
        <p:spPr>
          <a:xfrm>
            <a:off x="5183188" y="987425"/>
            <a:ext cx="6172200" cy="4873625"/>
          </a:xfrm>
          <a:prstGeom prst="rect">
            <a:avLst/>
          </a:prstGeom>
          <a:noFill/>
          <a:ln>
            <a:noFill/>
          </a:ln>
        </p:spPr>
      </p:sp>
      <p:sp>
        <p:nvSpPr>
          <p:cNvPr id="68" name="Google Shape;68;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BF2"/>
            </a:gs>
            <a:gs pos="74000">
              <a:srgbClr val="ACDC9C"/>
            </a:gs>
            <a:gs pos="83000">
              <a:srgbClr val="ACDC9C"/>
            </a:gs>
            <a:gs pos="100000">
              <a:srgbClr val="C8E7BD"/>
            </a:gs>
          </a:gsLst>
          <a:lin ang="5400000" scaled="0"/>
        </a:gra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mailto:Philip.E.Bomzer@opwdd.ny.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231820" y="991673"/>
            <a:ext cx="11784168" cy="309976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US" sz="4000"/>
            </a:br>
            <a:br>
              <a:rPr b="1" lang="en-US" sz="4000"/>
            </a:br>
            <a:br>
              <a:rPr b="1" lang="en-US" sz="4000"/>
            </a:br>
            <a:br>
              <a:rPr b="1" lang="en-US" sz="4000"/>
            </a:br>
            <a:r>
              <a:rPr b="1" lang="en-US" sz="4000"/>
              <a:t>	</a:t>
            </a:r>
            <a:br>
              <a:rPr b="1" lang="en-US" sz="4000"/>
            </a:br>
            <a:r>
              <a:rPr b="1" lang="en-US" sz="4000"/>
              <a:t>NY State Office for People with Developmental Disabilities </a:t>
            </a:r>
            <a:br>
              <a:rPr b="1" lang="en-US" sz="4000"/>
            </a:br>
            <a:r>
              <a:rPr b="1" lang="en-US" sz="4000"/>
              <a:t>  Navigating Eligibility, Services &amp; Supports</a:t>
            </a:r>
            <a:br>
              <a:rPr b="1" lang="en-US" sz="4000"/>
            </a:br>
            <a:br>
              <a:rPr b="1" lang="en-US" sz="4000"/>
            </a:br>
            <a:r>
              <a:rPr b="1" lang="en-US" sz="2700"/>
              <a:t>Presented By: Matthew Faulkner</a:t>
            </a:r>
            <a:br>
              <a:rPr b="1" lang="en-US" sz="2700"/>
            </a:br>
            <a:r>
              <a:rPr b="1" lang="en-US" sz="2700"/>
              <a:t>Westchester County Department of Community Mental Health </a:t>
            </a:r>
            <a:br>
              <a:rPr b="1" lang="en-US" sz="2700"/>
            </a:br>
            <a:r>
              <a:rPr b="1" lang="en-US" sz="2700"/>
              <a:t>Developmental Disabilities Unit</a:t>
            </a:r>
            <a:br>
              <a:rPr b="1" lang="en-US" sz="2700"/>
            </a:br>
            <a:br>
              <a:rPr b="1" lang="en-US" sz="4000"/>
            </a:br>
            <a:r>
              <a:rPr b="1" lang="en-US"/>
              <a:t>                                       </a:t>
            </a:r>
            <a:endParaRPr b="1"/>
          </a:p>
        </p:txBody>
      </p:sp>
      <p:sp>
        <p:nvSpPr>
          <p:cNvPr id="89" name="Google Shape;89;p1"/>
          <p:cNvSpPr txBox="1"/>
          <p:nvPr>
            <p:ph idx="1" type="subTitle"/>
          </p:nvPr>
        </p:nvSpPr>
        <p:spPr>
          <a:xfrm>
            <a:off x="1551904" y="3898252"/>
            <a:ext cx="9144000" cy="1655762"/>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90000"/>
              </a:lnSpc>
              <a:spcBef>
                <a:spcPts val="0"/>
              </a:spcBef>
              <a:spcAft>
                <a:spcPts val="0"/>
              </a:spcAft>
              <a:buClr>
                <a:schemeClr val="dk1"/>
              </a:buClr>
              <a:buSzPts val="3200"/>
              <a:buNone/>
            </a:pPr>
            <a:r>
              <a:rPr lang="en-US" sz="3200"/>
              <a:t>Tuesday, January 21, 2025</a:t>
            </a:r>
            <a:endParaRPr sz="3200"/>
          </a:p>
          <a:p>
            <a:pPr indent="0" lvl="0" marL="0" rtl="0" algn="ctr">
              <a:lnSpc>
                <a:spcPct val="90000"/>
              </a:lnSpc>
              <a:spcBef>
                <a:spcPts val="1000"/>
              </a:spcBef>
              <a:spcAft>
                <a:spcPts val="0"/>
              </a:spcAft>
              <a:buClr>
                <a:schemeClr val="dk1"/>
              </a:buClr>
              <a:buSzPts val="3200"/>
              <a:buNone/>
            </a:pPr>
            <a:r>
              <a:rPr lang="en-US" sz="3200"/>
              <a:t>HASTINGS SEPTA</a:t>
            </a:r>
            <a:endParaRPr/>
          </a:p>
          <a:p>
            <a:pPr indent="0" lvl="0" marL="0" rtl="0" algn="ctr">
              <a:lnSpc>
                <a:spcPct val="90000"/>
              </a:lnSpc>
              <a:spcBef>
                <a:spcPts val="1000"/>
              </a:spcBef>
              <a:spcAft>
                <a:spcPts val="0"/>
              </a:spcAft>
              <a:buClr>
                <a:schemeClr val="dk1"/>
              </a:buClr>
              <a:buSzPts val="3200"/>
              <a:buNone/>
            </a:pPr>
            <a:r>
              <a:rPr lang="en-US" sz="3200"/>
              <a:t> </a:t>
            </a:r>
            <a:endParaRPr sz="3200"/>
          </a:p>
        </p:txBody>
      </p:sp>
      <p:sp>
        <p:nvSpPr>
          <p:cNvPr id="90" name="Google Shape;90;p1"/>
          <p:cNvSpPr/>
          <p:nvPr/>
        </p:nvSpPr>
        <p:spPr>
          <a:xfrm>
            <a:off x="2640168" y="5687982"/>
            <a:ext cx="4417454" cy="78483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8080"/>
              </a:buClr>
              <a:buSzPts val="900"/>
              <a:buFont typeface="Century Schoolbook"/>
              <a:buNone/>
            </a:pPr>
            <a:r>
              <a:rPr b="1" i="0" lang="en-US" sz="900" u="none" cap="none" strike="noStrike">
                <a:solidFill>
                  <a:srgbClr val="008080"/>
                </a:solidFill>
                <a:latin typeface="Century Schoolbook"/>
                <a:ea typeface="Century Schoolbook"/>
                <a:cs typeface="Century Schoolbook"/>
                <a:sym typeface="Century Schoolbook"/>
              </a:rPr>
              <a:t>George Latimer</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8080"/>
              </a:buClr>
              <a:buSzPts val="900"/>
              <a:buFont typeface="Century Schoolbook"/>
              <a:buNone/>
            </a:pPr>
            <a:r>
              <a:rPr b="1" i="0" lang="en-US" sz="900" u="none" cap="none" strike="noStrike">
                <a:solidFill>
                  <a:srgbClr val="008080"/>
                </a:solidFill>
                <a:latin typeface="Century Schoolbook"/>
                <a:ea typeface="Century Schoolbook"/>
                <a:cs typeface="Century Schoolbook"/>
                <a:sym typeface="Century Schoolbook"/>
              </a:rPr>
              <a:t>County Executive</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8080"/>
              </a:buClr>
              <a:buSzPts val="900"/>
              <a:buFont typeface="Century Schoolbook"/>
              <a:buNone/>
            </a:pPr>
            <a:r>
              <a:rPr b="1" i="0" lang="en-US" sz="900" u="none" cap="none" strike="noStrike">
                <a:solidFill>
                  <a:srgbClr val="008080"/>
                </a:solidFill>
                <a:latin typeface="Century Schoolbook"/>
                <a:ea typeface="Century Schoolbook"/>
                <a:cs typeface="Century Schoolbook"/>
                <a:sym typeface="Century Schoolbook"/>
              </a:rPr>
              <a:t>Department of Community Mental Health</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8080"/>
              </a:buClr>
              <a:buSzPts val="900"/>
              <a:buFont typeface="Century Schoolbook"/>
              <a:buNone/>
            </a:pPr>
            <a:r>
              <a:rPr b="1" i="0" lang="en-US" sz="900" u="none" cap="none" strike="noStrike">
                <a:solidFill>
                  <a:srgbClr val="008080"/>
                </a:solidFill>
                <a:latin typeface="Century Schoolbook"/>
                <a:ea typeface="Century Schoolbook"/>
                <a:cs typeface="Century Schoolbook"/>
                <a:sym typeface="Century Schoolbook"/>
              </a:rPr>
              <a:t>Michael Orth, M.S.W.,</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8080"/>
              </a:buClr>
              <a:buSzPts val="900"/>
              <a:buFont typeface="Century Schoolbook"/>
              <a:buNone/>
            </a:pPr>
            <a:r>
              <a:rPr b="1" i="0" lang="en-US" sz="900" u="none" cap="none" strike="noStrike">
                <a:solidFill>
                  <a:srgbClr val="008080"/>
                </a:solidFill>
                <a:latin typeface="Century Schoolbook"/>
                <a:ea typeface="Century Schoolbook"/>
                <a:cs typeface="Century Schoolbook"/>
                <a:sym typeface="Century Schoolbook"/>
              </a:rPr>
              <a:t>Commissioner</a:t>
            </a:r>
            <a:endParaRPr b="0" i="0" sz="1800" u="none" cap="none" strike="noStrike">
              <a:solidFill>
                <a:schemeClr val="dk1"/>
              </a:solidFill>
              <a:latin typeface="Arial"/>
              <a:ea typeface="Arial"/>
              <a:cs typeface="Arial"/>
              <a:sym typeface="Arial"/>
            </a:endParaRPr>
          </a:p>
        </p:txBody>
      </p:sp>
      <p:pic>
        <p:nvPicPr>
          <p:cNvPr id="91" name="Google Shape;91;p1"/>
          <p:cNvPicPr preferRelativeResize="0"/>
          <p:nvPr/>
        </p:nvPicPr>
        <p:blipFill rotWithShape="1">
          <a:blip r:embed="rId3">
            <a:alphaModFix/>
          </a:blip>
          <a:srcRect b="0" l="0" r="0" t="0"/>
          <a:stretch/>
        </p:blipFill>
        <p:spPr>
          <a:xfrm>
            <a:off x="435985" y="5554014"/>
            <a:ext cx="2009775" cy="10769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nvSpPr>
        <p:spPr>
          <a:xfrm>
            <a:off x="0" y="320893"/>
            <a:ext cx="11709779" cy="72943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sng" cap="none" strike="noStrike">
                <a:solidFill>
                  <a:srgbClr val="000000"/>
                </a:solidFill>
                <a:latin typeface="Arial"/>
                <a:ea typeface="Arial"/>
                <a:cs typeface="Arial"/>
                <a:sym typeface="Arial"/>
              </a:rPr>
              <a:t>What is the NYS-OPWDD?  </a:t>
            </a:r>
            <a:endParaRPr/>
          </a:p>
          <a:p>
            <a:pPr indent="0" lvl="0" marL="0" marR="0" rtl="0" algn="l">
              <a:spcBef>
                <a:spcPts val="0"/>
              </a:spcBef>
              <a:spcAft>
                <a:spcPts val="0"/>
              </a:spcAft>
              <a:buNone/>
            </a:pPr>
            <a:r>
              <a:rPr lang="en-US" sz="1800">
                <a:solidFill>
                  <a:srgbClr val="000000"/>
                </a:solidFill>
                <a:latin typeface="Arial"/>
                <a:ea typeface="Arial"/>
                <a:cs typeface="Arial"/>
                <a:sym typeface="Arial"/>
              </a:rPr>
              <a:t>New York State Office for People with Developmental Disabilities.  OPWDD provides funding, supports and services for individuals with a developmental disability (according to Mental Hygiene Law)  (MHL) 1.03 (22) and who have been determined eligible to apply for those services.</a:t>
            </a:r>
            <a:endParaRPr sz="1800">
              <a:solidFill>
                <a:srgbClr val="000000"/>
              </a:solidFill>
              <a:latin typeface="Arial"/>
              <a:ea typeface="Arial"/>
              <a:cs typeface="Arial"/>
              <a:sym typeface="Arial"/>
            </a:endParaRPr>
          </a:p>
          <a:p>
            <a:pPr indent="0" lvl="0" marL="0" marR="0" rtl="0" algn="l">
              <a:spcBef>
                <a:spcPts val="0"/>
              </a:spcBef>
              <a:spcAft>
                <a:spcPts val="0"/>
              </a:spcAft>
              <a:buNone/>
            </a:pPr>
            <a:r>
              <a:t/>
            </a:r>
            <a:endParaRPr b="1" sz="1800" u="sng">
              <a:solidFill>
                <a:srgbClr val="000000"/>
              </a:solidFill>
              <a:latin typeface="Arial"/>
              <a:ea typeface="Arial"/>
              <a:cs typeface="Arial"/>
              <a:sym typeface="Arial"/>
            </a:endParaRPr>
          </a:p>
          <a:p>
            <a:pPr indent="0" lvl="0" marL="0" marR="0" rtl="0" algn="l">
              <a:spcBef>
                <a:spcPts val="0"/>
              </a:spcBef>
              <a:spcAft>
                <a:spcPts val="0"/>
              </a:spcAft>
              <a:buNone/>
            </a:pPr>
            <a:r>
              <a:rPr b="1" lang="en-US" sz="1800" u="sng">
                <a:solidFill>
                  <a:srgbClr val="000000"/>
                </a:solidFill>
                <a:latin typeface="Arial"/>
                <a:ea typeface="Arial"/>
                <a:cs typeface="Arial"/>
                <a:sym typeface="Arial"/>
              </a:rPr>
              <a:t>Eligibility for New York State – Office for People with Developmental Disabilities (OPWDD) Services</a:t>
            </a:r>
            <a:endParaRPr/>
          </a:p>
          <a:p>
            <a:pPr indent="0" lvl="0" marL="0" marR="0" rtl="0" algn="l">
              <a:spcBef>
                <a:spcPts val="0"/>
              </a:spcBef>
              <a:spcAft>
                <a:spcPts val="0"/>
              </a:spcAft>
              <a:buNone/>
            </a:pPr>
            <a:r>
              <a:rPr b="1" lang="en-US" sz="1800" u="sng">
                <a:solidFill>
                  <a:srgbClr val="000000"/>
                </a:solidFill>
                <a:latin typeface="Arial"/>
                <a:ea typeface="Arial"/>
                <a:cs typeface="Arial"/>
                <a:sym typeface="Arial"/>
              </a:rPr>
              <a:t>Why is it important to apply for eligibility?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So that individuals can access the services that they may need  These services and supports provided by OPWDD can be life-long.</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What is the OPWDD eligibility criteria?</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1).The applicant has a documented developmental disability, a qualifying diagnosis:</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r>
              <a:rPr b="1" lang="en-US" sz="1800">
                <a:solidFill>
                  <a:schemeClr val="dk1"/>
                </a:solidFill>
                <a:latin typeface="Arial"/>
                <a:ea typeface="Arial"/>
                <a:cs typeface="Arial"/>
                <a:sym typeface="Arial"/>
              </a:rPr>
              <a:t>1). Intellectual Disability, 2). Autism Spectrum Disorder (ASD), 3). Cerebral Palsy, 4). 	Epilepsy/Seizure Disorder,  5). Neurological Impairments, 6). Familial Dysautonomia, and </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7). Prader-Willi Syndrome.</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What is not a Developmental Disability?</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r>
              <a:rPr b="1" lang="en-US" sz="1800">
                <a:solidFill>
                  <a:schemeClr val="dk1"/>
                </a:solidFill>
                <a:latin typeface="Arial"/>
                <a:ea typeface="Arial"/>
                <a:cs typeface="Arial"/>
                <a:sym typeface="Arial"/>
              </a:rPr>
              <a:t>1). Mental Illness by itself (i.e bi-polar, schizophrenia, severe depression, etc.</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2). Learning Disability, ADHD by itself</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3). Mild forms of epilepsy or brain injury and no evidence of a substantial handicap</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4). Loss of motor skills or physical disabilities.</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nvSpPr>
        <p:spPr>
          <a:xfrm>
            <a:off x="274320" y="148590"/>
            <a:ext cx="11795760" cy="59093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2)  The qualifying diagnosis </a:t>
            </a:r>
            <a:r>
              <a:rPr b="1" lang="en-US" sz="1800" u="sng">
                <a:solidFill>
                  <a:schemeClr val="dk1"/>
                </a:solidFill>
                <a:latin typeface="Arial"/>
                <a:ea typeface="Arial"/>
                <a:cs typeface="Arial"/>
                <a:sym typeface="Arial"/>
              </a:rPr>
              <a:t>occurred prior to the age of 22.</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The qualifying diagnosis is </a:t>
            </a:r>
            <a:r>
              <a:rPr b="1" lang="en-US" sz="1800" u="sng">
                <a:solidFill>
                  <a:schemeClr val="dk1"/>
                </a:solidFill>
                <a:latin typeface="Arial"/>
                <a:ea typeface="Arial"/>
                <a:cs typeface="Arial"/>
                <a:sym typeface="Arial"/>
              </a:rPr>
              <a:t>expected to continue indefinitely.</a:t>
            </a:r>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4). Prior to the age of 22, the qualifying diagnosis </a:t>
            </a:r>
            <a:r>
              <a:rPr b="1" lang="en-US" sz="1800" u="sng">
                <a:solidFill>
                  <a:schemeClr val="dk1"/>
                </a:solidFill>
                <a:latin typeface="Arial"/>
                <a:ea typeface="Arial"/>
                <a:cs typeface="Arial"/>
                <a:sym typeface="Arial"/>
              </a:rPr>
              <a:t>caused substantial deficits to the applicant’s adaptive functioning.</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****An individual must meet all 4 of these criteria to be determined eligible for services</a:t>
            </a: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Is there an age limit to applying for OPWDD eligibility?</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There is no age limit to apply for OPWDD eligibility</a:t>
            </a:r>
            <a:r>
              <a:rPr b="1" lang="en-US" sz="1800">
                <a:solidFill>
                  <a:schemeClr val="dk1"/>
                </a:solidFill>
                <a:latin typeface="Arial"/>
                <a:ea typeface="Arial"/>
                <a:cs typeface="Arial"/>
                <a:sym typeface="Arial"/>
              </a:rPr>
              <a:t>.</a:t>
            </a:r>
            <a:r>
              <a:rPr lang="en-US" sz="1800">
                <a:solidFill>
                  <a:schemeClr val="dk1"/>
                </a:solidFill>
                <a:latin typeface="Arial"/>
                <a:ea typeface="Arial"/>
                <a:cs typeface="Arial"/>
                <a:sym typeface="Arial"/>
              </a:rPr>
              <a:t>  Applicants from infancy through adulthood can apply.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Provisional Eligiblity:</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Children from infancy to age 7 may be determined </a:t>
            </a:r>
            <a:r>
              <a:rPr b="1" lang="en-US" sz="1800" u="sng">
                <a:solidFill>
                  <a:schemeClr val="dk1"/>
                </a:solidFill>
                <a:latin typeface="Arial"/>
                <a:ea typeface="Arial"/>
                <a:cs typeface="Arial"/>
                <a:sym typeface="Arial"/>
              </a:rPr>
              <a:t>“provisionally eligible”</a:t>
            </a:r>
            <a:r>
              <a:rPr lang="en-US" sz="1800">
                <a:solidFill>
                  <a:schemeClr val="dk1"/>
                </a:solidFill>
                <a:latin typeface="Arial"/>
                <a:ea typeface="Arial"/>
                <a:cs typeface="Arial"/>
                <a:sym typeface="Arial"/>
              </a:rPr>
              <a:t>  which means that they are able to access services for a limited period of time. Before their 8</a:t>
            </a:r>
            <a:r>
              <a:rPr baseline="30000" lang="en-US" sz="1800">
                <a:solidFill>
                  <a:schemeClr val="dk1"/>
                </a:solidFill>
                <a:latin typeface="Arial"/>
                <a:ea typeface="Arial"/>
                <a:cs typeface="Arial"/>
                <a:sym typeface="Arial"/>
              </a:rPr>
              <a:t>th</a:t>
            </a:r>
            <a:r>
              <a:rPr lang="en-US" sz="1800">
                <a:solidFill>
                  <a:schemeClr val="dk1"/>
                </a:solidFill>
                <a:latin typeface="Arial"/>
                <a:ea typeface="Arial"/>
                <a:cs typeface="Arial"/>
                <a:sym typeface="Arial"/>
              </a:rPr>
              <a:t> birthday, they must re-apply with all new documentation for what is called </a:t>
            </a:r>
            <a:r>
              <a:rPr b="1" lang="en-US" sz="1800" u="sng">
                <a:solidFill>
                  <a:schemeClr val="dk1"/>
                </a:solidFill>
                <a:latin typeface="Arial"/>
                <a:ea typeface="Arial"/>
                <a:cs typeface="Arial"/>
                <a:sym typeface="Arial"/>
              </a:rPr>
              <a:t>“regular eligibility.” </a:t>
            </a:r>
            <a:r>
              <a:rPr lang="en-US" sz="1800">
                <a:solidFill>
                  <a:schemeClr val="dk1"/>
                </a:solidFill>
                <a:latin typeface="Arial"/>
                <a:ea typeface="Arial"/>
                <a:cs typeface="Arial"/>
                <a:sym typeface="Arial"/>
              </a:rPr>
              <a:t>Children during this developmental period may present with developmental delays as well as evidence of functional limitations but without specification of a named qualifying diagnosis.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nvSpPr>
        <p:spPr>
          <a:xfrm>
            <a:off x="136477" y="109183"/>
            <a:ext cx="11846257" cy="78483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rPr>
              <a:t>Eligibility Process: (see hand-outs)</a:t>
            </a:r>
            <a:endParaRPr b="1" sz="1800" u="sng">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Applying for OPWDD eligibility is </a:t>
            </a:r>
            <a:r>
              <a:rPr b="1" lang="en-US" sz="1800" u="sng">
                <a:solidFill>
                  <a:schemeClr val="dk1"/>
                </a:solidFill>
                <a:latin typeface="Arial"/>
                <a:ea typeface="Arial"/>
                <a:cs typeface="Arial"/>
                <a:sym typeface="Arial"/>
              </a:rPr>
              <a:t>voluntary.</a:t>
            </a:r>
            <a:r>
              <a:rPr lang="en-US" sz="1800">
                <a:solidFill>
                  <a:schemeClr val="dk1"/>
                </a:solidFill>
                <a:latin typeface="Arial"/>
                <a:ea typeface="Arial"/>
                <a:cs typeface="Arial"/>
                <a:sym typeface="Arial"/>
              </a:rPr>
              <a:t>  Parents/Guardians </a:t>
            </a:r>
            <a:r>
              <a:rPr b="1" lang="en-US" sz="1800" u="sng">
                <a:solidFill>
                  <a:schemeClr val="dk1"/>
                </a:solidFill>
                <a:latin typeface="Arial"/>
                <a:ea typeface="Arial"/>
                <a:cs typeface="Arial"/>
                <a:sym typeface="Arial"/>
              </a:rPr>
              <a:t>must provide their consent to initiate the process </a:t>
            </a:r>
            <a:r>
              <a:rPr lang="en-US" sz="1800">
                <a:solidFill>
                  <a:schemeClr val="dk1"/>
                </a:solidFill>
                <a:latin typeface="Arial"/>
                <a:ea typeface="Arial"/>
                <a:cs typeface="Arial"/>
                <a:sym typeface="Arial"/>
              </a:rPr>
              <a:t>as well as individuals who are 18 and older who can provide their own consent.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School personnel that work with individuals with ID/DD have an </a:t>
            </a:r>
            <a:r>
              <a:rPr b="1" lang="en-US" sz="1800" u="sng">
                <a:solidFill>
                  <a:schemeClr val="dk1"/>
                </a:solidFill>
                <a:latin typeface="Arial"/>
                <a:ea typeface="Arial"/>
                <a:cs typeface="Arial"/>
                <a:sym typeface="Arial"/>
              </a:rPr>
              <a:t>important role </a:t>
            </a:r>
            <a:r>
              <a:rPr lang="en-US" sz="1800">
                <a:solidFill>
                  <a:schemeClr val="dk1"/>
                </a:solidFill>
                <a:latin typeface="Arial"/>
                <a:ea typeface="Arial"/>
                <a:cs typeface="Arial"/>
                <a:sym typeface="Arial"/>
              </a:rPr>
              <a:t>to play in assisting parents and families with the eligibility process.  Their role can be to help families complete the application or transmittal form; help them to obtain the documentation that OPWDD requires in order to make a determination; work collaboratively for the individual applying and their family with the agency that will submit the packet, and to continue to share with parents/families about the importance of applying for OPWDD eligibility especially at annual CSE meetings.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The following can submit packets:</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1). Care Coordination Organizations (CCO’s) 4 from our Region 3: Advanced Care Alliance, Care Design, Tri-County Care and Life Plan.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2). OPWDD contracts with local Government Units – WCDCMH (Westchester County Department of Community Mental Health.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3). FSS/Service Access Agencies -  Arc Westchester, WIHD (Westchester Institute for Human Development)</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What documentation/evaluations are required?</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Besides the completion of the DCMH registration form (hand-outs in Spanish and English), the following is required:</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1). A medical assessment </a:t>
            </a:r>
            <a:r>
              <a:rPr b="1" lang="en-US" sz="1800" u="sng">
                <a:solidFill>
                  <a:schemeClr val="dk1"/>
                </a:solidFill>
                <a:latin typeface="Arial"/>
                <a:ea typeface="Arial"/>
                <a:cs typeface="Arial"/>
                <a:sym typeface="Arial"/>
              </a:rPr>
              <a:t>completed within 1 year</a:t>
            </a:r>
            <a:r>
              <a:rPr lang="en-US" sz="1800" u="sng">
                <a:solidFill>
                  <a:schemeClr val="dk1"/>
                </a:solidFill>
                <a:latin typeface="Arial"/>
                <a:ea typeface="Arial"/>
                <a:cs typeface="Arial"/>
                <a:sym typeface="Arial"/>
              </a:rPr>
              <a:t> </a:t>
            </a:r>
            <a:r>
              <a:rPr lang="en-US" sz="1800">
                <a:solidFill>
                  <a:schemeClr val="dk1"/>
                </a:solidFill>
                <a:latin typeface="Arial"/>
                <a:ea typeface="Arial"/>
                <a:cs typeface="Arial"/>
                <a:sym typeface="Arial"/>
              </a:rPr>
              <a:t>including a physical evaluation and any significant medical/surgical history. Please make sure the date of the exam and the signature of the provider are included.</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nvSpPr>
        <p:spPr>
          <a:xfrm>
            <a:off x="245660" y="300250"/>
            <a:ext cx="11764370" cy="67403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 </a:t>
            </a:r>
            <a:r>
              <a:rPr lang="en-US" sz="1800" u="sng">
                <a:solidFill>
                  <a:schemeClr val="dk1"/>
                </a:solidFill>
                <a:latin typeface="Arial"/>
                <a:ea typeface="Arial"/>
                <a:cs typeface="Arial"/>
                <a:sym typeface="Arial"/>
              </a:rPr>
              <a:t>A stand-alone comprehensive psychosocial and developmental history</a:t>
            </a:r>
            <a:r>
              <a:rPr lang="en-US" sz="1800">
                <a:solidFill>
                  <a:schemeClr val="dk1"/>
                </a:solidFill>
                <a:latin typeface="Arial"/>
                <a:ea typeface="Arial"/>
                <a:cs typeface="Arial"/>
                <a:sym typeface="Arial"/>
              </a:rPr>
              <a:t> </a:t>
            </a:r>
            <a:r>
              <a:rPr b="1" lang="en-US" sz="1800" u="sng">
                <a:solidFill>
                  <a:schemeClr val="dk1"/>
                </a:solidFill>
                <a:latin typeface="Arial"/>
                <a:ea typeface="Arial"/>
                <a:cs typeface="Arial"/>
                <a:sym typeface="Arial"/>
              </a:rPr>
              <a:t>completed within 1 year </a:t>
            </a:r>
            <a:r>
              <a:rPr lang="en-US" sz="1800">
                <a:solidFill>
                  <a:schemeClr val="dk1"/>
                </a:solidFill>
                <a:latin typeface="Arial"/>
                <a:ea typeface="Arial"/>
                <a:cs typeface="Arial"/>
                <a:sym typeface="Arial"/>
              </a:rPr>
              <a:t>which includes information about any difficulties with the pregnancy, birth, and neonatal period, developmental milestones, and significant events (i.e. psychiatric or medical hospitalizations as well as changes to the applicant’s family or living arrangements); family background and composition, and social development. Etc).  </a:t>
            </a:r>
            <a:r>
              <a:rPr b="1" lang="en-US" sz="1800" u="sng">
                <a:solidFill>
                  <a:schemeClr val="dk1"/>
                </a:solidFill>
                <a:latin typeface="Arial"/>
                <a:ea typeface="Arial"/>
                <a:cs typeface="Arial"/>
                <a:sym typeface="Arial"/>
              </a:rPr>
              <a:t>This evaluation/report must be completed by a clinician (i.e. Social Worker/ Psychologist).</a:t>
            </a:r>
            <a:endParaRPr sz="1800" u="sng">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Note: If the applicant is submitting a current psychosocial update, OPWDD requires the original psychosocial and all previous updates.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3</a:t>
            </a:r>
            <a:r>
              <a:rPr lang="en-US" sz="1800" u="sng">
                <a:solidFill>
                  <a:schemeClr val="dk1"/>
                </a:solidFill>
                <a:latin typeface="Arial"/>
                <a:ea typeface="Arial"/>
                <a:cs typeface="Arial"/>
                <a:sym typeface="Arial"/>
              </a:rPr>
              <a:t>). ***</a:t>
            </a:r>
            <a:r>
              <a:rPr b="1" lang="en-US" sz="1800" u="sng">
                <a:solidFill>
                  <a:schemeClr val="dk1"/>
                </a:solidFill>
                <a:latin typeface="Arial"/>
                <a:ea typeface="Arial"/>
                <a:cs typeface="Arial"/>
                <a:sym typeface="Arial"/>
              </a:rPr>
              <a:t>A cognitive (FSIQ) evaluation is required</a:t>
            </a:r>
            <a:r>
              <a:rPr lang="en-US" sz="1800">
                <a:solidFill>
                  <a:schemeClr val="dk1"/>
                </a:solidFill>
                <a:latin typeface="Arial"/>
                <a:ea typeface="Arial"/>
                <a:cs typeface="Arial"/>
                <a:sym typeface="Arial"/>
              </a:rPr>
              <a:t>.  Some acceptable test measurements are the WAIS-IV, WISC-V, WPPSI-IV, Stanford-Binet 5, Bayley-III, DAS-II, KABC-11).  </a:t>
            </a:r>
            <a:r>
              <a:rPr b="1" lang="en-US" sz="1800" u="sng">
                <a:solidFill>
                  <a:schemeClr val="dk1"/>
                </a:solidFill>
                <a:latin typeface="Arial"/>
                <a:ea typeface="Arial"/>
                <a:cs typeface="Arial"/>
                <a:sym typeface="Arial"/>
              </a:rPr>
              <a:t>This evaluation must be a full-scale IQ and not an abbreviated measure such as the WASI and KBIT(  these are not acceptable).</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For applicants who are not fluent English speakers, tests published in another language can be used.</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Tests which are translated by the test administrator or another person are not accepted.</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For applicants who are non-verbal, have expressive or receptive language impairments, hearing impairments, or for whom there is not a test published in the language they speak fluently a non-language measure assessment (i.e. CTONI-2 or Leiter-3) along with the non-verbal sections of one of the other  tests such as a Stanford Binet, WAIS, WISC, or KABC are acceptable.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If the individual is judged not testable after more than one attempt is made and evidence from the testing setting is documented in a full behavioral description, OPWDD will take this into account.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6"/>
          <p:cNvSpPr txBox="1"/>
          <p:nvPr/>
        </p:nvSpPr>
        <p:spPr>
          <a:xfrm>
            <a:off x="277504" y="232011"/>
            <a:ext cx="11664287" cy="67403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4). </a:t>
            </a:r>
            <a:r>
              <a:rPr b="1" lang="en-US" sz="1800" u="sng">
                <a:solidFill>
                  <a:schemeClr val="dk1"/>
                </a:solidFill>
                <a:latin typeface="Arial"/>
                <a:ea typeface="Arial"/>
                <a:cs typeface="Arial"/>
                <a:sym typeface="Arial"/>
              </a:rPr>
              <a:t>Standardized measures of adaptive functioning.</a:t>
            </a:r>
            <a:r>
              <a:rPr b="1" lang="en-US" sz="1800">
                <a:solidFill>
                  <a:schemeClr val="dk1"/>
                </a:solidFill>
                <a:latin typeface="Arial"/>
                <a:ea typeface="Arial"/>
                <a:cs typeface="Arial"/>
                <a:sym typeface="Arial"/>
              </a:rPr>
              <a:t>  </a:t>
            </a:r>
            <a:r>
              <a:rPr lang="en-US" sz="1800">
                <a:solidFill>
                  <a:schemeClr val="dk1"/>
                </a:solidFill>
                <a:latin typeface="Arial"/>
                <a:ea typeface="Arial"/>
                <a:cs typeface="Arial"/>
                <a:sym typeface="Arial"/>
              </a:rPr>
              <a:t>The most common measures are the Vineland-3 and the ABAS-3.  This is an interpretive report written by the psychologist using both parent and teacher or someone who is very familiar with the applicant if they are no longer in the school system, as informants.  This shows how the applicant functions within the home environment and outside the home environment. </a:t>
            </a:r>
            <a:r>
              <a:rPr b="1" lang="en-US" sz="1800" u="sng">
                <a:solidFill>
                  <a:schemeClr val="dk1"/>
                </a:solidFill>
                <a:latin typeface="Arial"/>
                <a:ea typeface="Arial"/>
                <a:cs typeface="Arial"/>
                <a:sym typeface="Arial"/>
              </a:rPr>
              <a:t>  OPWDD prefers 2 measures of adaptive functioning</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**Please note that the BASC is not an acceptable measure of adaptive functioning.</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Additional Documentation:</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 current IEP or 504 Accommodation Plan.</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Current</a:t>
            </a:r>
            <a:r>
              <a:rPr lang="en-US" sz="1800">
                <a:solidFill>
                  <a:schemeClr val="dk1"/>
                </a:solidFill>
                <a:latin typeface="Arial"/>
                <a:ea typeface="Arial"/>
                <a:cs typeface="Arial"/>
                <a:sym typeface="Arial"/>
              </a:rPr>
              <a:t> service related reports (i.e. Speech, OT, and PT) can be good supporting documentation but are not required; but if submitting copies of these reports only those reports that have been completed within the year the applicant is applying will be submitted</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For a qualifying diagnosis of autism:</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 </a:t>
            </a:r>
            <a:r>
              <a:rPr lang="en-US" sz="1800" u="sng">
                <a:solidFill>
                  <a:schemeClr val="dk1"/>
                </a:solidFill>
                <a:latin typeface="Arial"/>
                <a:ea typeface="Arial"/>
                <a:cs typeface="Arial"/>
                <a:sym typeface="Arial"/>
              </a:rPr>
              <a:t>comprehensive</a:t>
            </a:r>
            <a:r>
              <a:rPr lang="en-US" sz="1800">
                <a:solidFill>
                  <a:schemeClr val="dk1"/>
                </a:solidFill>
                <a:latin typeface="Arial"/>
                <a:ea typeface="Arial"/>
                <a:cs typeface="Arial"/>
                <a:sym typeface="Arial"/>
              </a:rPr>
              <a:t> report from a specialist (i.e. Developmental Pediatrician, Pediatric Neurologist, Child Psychiatrist, psychologist) as well as specialized Autism diagnostic centers, that not only states that the individual is on the autistic spectrum, but provides developmental history of the diagnosis along with behavioral observations and the specific reasons why the diagnosis was given and/or who lists the specific behaviors/symptoms that individual displays of the diagnosis according to the DSM-5 criteria.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
          <p:cNvSpPr txBox="1"/>
          <p:nvPr/>
        </p:nvSpPr>
        <p:spPr>
          <a:xfrm>
            <a:off x="177421" y="368489"/>
            <a:ext cx="11750722" cy="67403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An autism specific assessment such as an ADOS (autism diagnostic observation schedule) or ADI-R (autism diagnostic interview revised) are acceptable.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 screening instrument (i.e. CARS, GARS) is not acceptable by itself for making a diagnosis but can be included with the other reports above.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For a qualifying diagnosis of a central nervous system (brain or spinal cord) disorder:</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Medical information such as related lab reports, neurological evaluations, genetic testing, etc.</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For Applicants who are older than 22 years old:</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Previous evaluations that were performed before the age of 22 (i.e. Vineland, or ABAS) or a detailed narrative written by a parent, guardian about how the applicant functioned before the age of 22 which should include information about strengths and deficits in self-care, receptive and expressive communication, use of home, socialization, work history.  This narrative should include information when the applicant was a child, adolescent and young adult before the age of 22</a:t>
            </a:r>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When is the best time to apply for OPWDD eligibility?</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If the child/adolescent is in school, the best time is re-evaluation time when all evaluations/documentation are current and updated.</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When can a packet be sent to the OPWDD eligibility office?</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When the packet is complete and has all of the documentation/reports needed for OPWDD to make a determination.</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8"/>
          <p:cNvSpPr txBox="1"/>
          <p:nvPr/>
        </p:nvSpPr>
        <p:spPr>
          <a:xfrm>
            <a:off x="236562" y="218365"/>
            <a:ext cx="11705230"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rPr>
              <a:t>Once a complete packet is submitted to OPWDD,  how long does it take for a determination to be made?</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Eligibility determinations must occur within 30 calendar days after notification of submission for complete packets.  Upon receipt of the Eligibility packet, OPWDD Eligibility teams will notify person and service agency that either the individual is a). OPWDD Eligible; b). Packet is incomplete and additional information is required to assist with the eligibility determination; or the packet c). Advances to 2</a:t>
            </a:r>
            <a:r>
              <a:rPr baseline="30000" lang="en-US" sz="1800">
                <a:solidFill>
                  <a:schemeClr val="dk1"/>
                </a:solidFill>
                <a:latin typeface="Arial"/>
                <a:ea typeface="Arial"/>
                <a:cs typeface="Arial"/>
                <a:sym typeface="Arial"/>
              </a:rPr>
              <a:t>nd</a:t>
            </a:r>
            <a:r>
              <a:rPr lang="en-US" sz="1800">
                <a:solidFill>
                  <a:schemeClr val="dk1"/>
                </a:solidFill>
                <a:latin typeface="Arial"/>
                <a:ea typeface="Arial"/>
                <a:cs typeface="Arial"/>
                <a:sym typeface="Arial"/>
              </a:rPr>
              <a:t> step review.</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OPWDD will not exceed 120 days to render a determination.</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The 120-day timeframe will pause in the event that the documentation submitted is incomplete or unclear and additional information is requested.</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What is the three step process of eligibility determination?</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See the up-dated hand-out.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u="sng">
                <a:solidFill>
                  <a:schemeClr val="dk1"/>
                </a:solidFill>
                <a:latin typeface="Arial"/>
                <a:ea typeface="Arial"/>
                <a:cs typeface="Arial"/>
                <a:sym typeface="Arial"/>
              </a:rPr>
              <a:t>OPWDD – Contacts:</a:t>
            </a: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Dr. Philip Bomzer (845) 947-6031 </a:t>
            </a:r>
            <a:r>
              <a:rPr lang="en-US" sz="1800" u="sng">
                <a:solidFill>
                  <a:srgbClr val="FF0000"/>
                </a:solidFill>
                <a:latin typeface="Arial"/>
                <a:ea typeface="Arial"/>
                <a:cs typeface="Arial"/>
                <a:sym typeface="Arial"/>
                <a:hlinkClick r:id="rId3">
                  <a:extLst>
                    <a:ext uri="{A12FA001-AC4F-418D-AE19-62706E023703}">
                      <ahyp:hlinkClr val="tx"/>
                    </a:ext>
                  </a:extLst>
                </a:hlinkClick>
              </a:rPr>
              <a:t>Philip.E.Bomzer@opwdd.ny.gov</a:t>
            </a:r>
            <a:endParaRPr sz="1800" u="sng">
              <a:solidFill>
                <a:srgbClr val="FF0000"/>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9"/>
          <p:cNvSpPr txBox="1"/>
          <p:nvPr/>
        </p:nvSpPr>
        <p:spPr>
          <a:xfrm>
            <a:off x="1017431" y="1641414"/>
            <a:ext cx="9955369" cy="5051704"/>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Care Management</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Family Support Services (FSS)		</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Community Habilitation</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Respite		</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Assistive Technology (adaptive devices)</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Environmental Modifications</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Day Services (Day Habilitation)</a:t>
            </a:r>
            <a:endParaRPr sz="2400">
              <a:solidFill>
                <a:schemeClr val="dk1"/>
              </a:solidFill>
              <a:latin typeface="Arial"/>
              <a:ea typeface="Arial"/>
              <a:cs typeface="Arial"/>
              <a:sym typeface="Arial"/>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Housing	</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Crisis Services		</a:t>
            </a:r>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Employment (Supportive Employment)</a:t>
            </a:r>
            <a:endParaRPr sz="2400">
              <a:solidFill>
                <a:schemeClr val="dk1"/>
              </a:solidFill>
              <a:latin typeface="Arial"/>
              <a:ea typeface="Arial"/>
              <a:cs typeface="Arial"/>
              <a:sym typeface="Arial"/>
            </a:endParaRPr>
          </a:p>
          <a:p>
            <a:pPr indent="-342900" lvl="0" marL="342900" marR="0" rtl="0" algn="l">
              <a:lnSpc>
                <a:spcPct val="107000"/>
              </a:lnSpc>
              <a:spcBef>
                <a:spcPts val="450"/>
              </a:spcBef>
              <a:spcAft>
                <a:spcPts val="0"/>
              </a:spcAft>
              <a:buClr>
                <a:schemeClr val="dk1"/>
              </a:buClr>
              <a:buSzPts val="2400"/>
              <a:buFont typeface="Arial"/>
              <a:buChar char="•"/>
            </a:pPr>
            <a:r>
              <a:rPr lang="en-US" sz="2400">
                <a:solidFill>
                  <a:schemeClr val="dk1"/>
                </a:solidFill>
                <a:latin typeface="Arial"/>
                <a:ea typeface="Arial"/>
                <a:cs typeface="Arial"/>
                <a:sym typeface="Arial"/>
              </a:rPr>
              <a:t>Self Direction</a:t>
            </a:r>
            <a:endParaRPr/>
          </a:p>
        </p:txBody>
      </p:sp>
      <p:sp>
        <p:nvSpPr>
          <p:cNvPr id="132" name="Google Shape;132;p9"/>
          <p:cNvSpPr txBox="1"/>
          <p:nvPr/>
        </p:nvSpPr>
        <p:spPr>
          <a:xfrm>
            <a:off x="283335" y="592428"/>
            <a:ext cx="11423561"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u="sng">
                <a:solidFill>
                  <a:schemeClr val="dk1"/>
                </a:solidFill>
                <a:latin typeface="Arial"/>
                <a:ea typeface="Arial"/>
                <a:cs typeface="Arial"/>
                <a:sym typeface="Arial"/>
              </a:rPr>
              <a:t>OPWDD Services/Supports: (Examples)</a:t>
            </a:r>
            <a:endParaRPr sz="32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0"/>
          <p:cNvSpPr/>
          <p:nvPr/>
        </p:nvSpPr>
        <p:spPr>
          <a:xfrm>
            <a:off x="231435" y="180861"/>
            <a:ext cx="11771675"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u="sng">
                <a:solidFill>
                  <a:schemeClr val="dk1"/>
                </a:solidFill>
                <a:latin typeface="Arial"/>
                <a:ea typeface="Arial"/>
                <a:cs typeface="Arial"/>
                <a:sym typeface="Arial"/>
              </a:rPr>
              <a:t>OPWDD Services/Supports</a:t>
            </a:r>
            <a:endParaRPr/>
          </a:p>
          <a:p>
            <a:pPr indent="0" lvl="0" marL="0" marR="0" rtl="0" algn="ctr">
              <a:spcBef>
                <a:spcPts val="0"/>
              </a:spcBef>
              <a:spcAft>
                <a:spcPts val="0"/>
              </a:spcAft>
              <a:buNone/>
            </a:pPr>
            <a:r>
              <a:t/>
            </a:r>
            <a:endParaRPr b="1" sz="2000" u="sng">
              <a:solidFill>
                <a:schemeClr val="dk1"/>
              </a:solidFill>
              <a:latin typeface="Arial"/>
              <a:ea typeface="Arial"/>
              <a:cs typeface="Arial"/>
              <a:sym typeface="Arial"/>
            </a:endParaRPr>
          </a:p>
          <a:p>
            <a:pPr indent="0" lvl="0" marL="0" marR="0" rtl="0" algn="ctr">
              <a:spcBef>
                <a:spcPts val="0"/>
              </a:spcBef>
              <a:spcAft>
                <a:spcPts val="0"/>
              </a:spcAft>
              <a:buNone/>
            </a:pPr>
            <a:r>
              <a:rPr b="1" lang="en-US" sz="2000" u="sng">
                <a:solidFill>
                  <a:srgbClr val="FF0000"/>
                </a:solidFill>
                <a:latin typeface="Arial"/>
                <a:ea typeface="Arial"/>
                <a:cs typeface="Arial"/>
                <a:sym typeface="Arial"/>
              </a:rPr>
              <a:t>(OPWDD Eligibility needs to be determined prior to accessing services)</a:t>
            </a:r>
            <a:endParaRPr sz="2000">
              <a:solidFill>
                <a:srgbClr val="FF0000"/>
              </a:solidFill>
              <a:latin typeface="Calibri"/>
              <a:ea typeface="Calibri"/>
              <a:cs typeface="Calibri"/>
              <a:sym typeface="Calibri"/>
            </a:endParaRPr>
          </a:p>
        </p:txBody>
      </p:sp>
      <p:sp>
        <p:nvSpPr>
          <p:cNvPr id="138" name="Google Shape;138;p10"/>
          <p:cNvSpPr txBox="1"/>
          <p:nvPr/>
        </p:nvSpPr>
        <p:spPr>
          <a:xfrm>
            <a:off x="344269" y="1791319"/>
            <a:ext cx="11546005"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chemeClr val="accent1"/>
                </a:solidFill>
                <a:latin typeface="Arial"/>
                <a:ea typeface="Arial"/>
                <a:cs typeface="Arial"/>
                <a:sym typeface="Arial"/>
              </a:rPr>
              <a:t>OPWDD Care Management: </a:t>
            </a:r>
            <a:endParaRPr/>
          </a:p>
          <a:p>
            <a:pPr indent="0" lvl="0" marL="0" marR="0" rtl="0" algn="l">
              <a:spcBef>
                <a:spcPts val="0"/>
              </a:spcBef>
              <a:spcAft>
                <a:spcPts val="0"/>
              </a:spcAft>
              <a:buNone/>
            </a:pPr>
            <a:r>
              <a:t/>
            </a:r>
            <a:endParaRPr b="1" sz="2800" u="sng">
              <a:solidFill>
                <a:schemeClr val="accent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This services assists individuals not only coordinate OPWDD services/supports, they also help coordinate access to medical, behavioral health, and dental services, by identifying community based resources, and connecting individuals to those resources.</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 </a:t>
            </a:r>
            <a:endParaRPr/>
          </a:p>
          <a:p>
            <a:pPr indent="0" lvl="0" marL="0" marR="0" rtl="0" algn="l">
              <a:spcBef>
                <a:spcPts val="0"/>
              </a:spcBef>
              <a:spcAft>
                <a:spcPts val="0"/>
              </a:spcAft>
              <a:buNone/>
            </a:pPr>
            <a:r>
              <a:rPr b="1" lang="en-US" sz="2000">
                <a:solidFill>
                  <a:schemeClr val="dk1"/>
                </a:solidFill>
                <a:latin typeface="Arial"/>
                <a:ea typeface="Arial"/>
                <a:cs typeface="Arial"/>
                <a:sym typeface="Arial"/>
              </a:rPr>
              <a:t>There are 4 Care Coordination Organizations (CCO’s) that provide this service in Westchester County.</a:t>
            </a:r>
            <a:endParaRPr/>
          </a:p>
          <a:p>
            <a:pPr indent="0" lvl="0" marL="0" marR="0" rtl="0" algn="l">
              <a:spcBef>
                <a:spcPts val="0"/>
              </a:spcBef>
              <a:spcAft>
                <a:spcPts val="0"/>
              </a:spcAft>
              <a:buNone/>
            </a:pPr>
            <a:r>
              <a:t/>
            </a:r>
            <a:endParaRPr b="1" sz="2000">
              <a:solidFill>
                <a:schemeClr val="dk1"/>
              </a:solidFill>
              <a:latin typeface="Arial"/>
              <a:ea typeface="Arial"/>
              <a:cs typeface="Arial"/>
              <a:sym typeface="Arial"/>
            </a:endParaRPr>
          </a:p>
          <a:p>
            <a:pPr indent="-342900" lvl="0" marL="342900" marR="0" rtl="0" algn="l">
              <a:spcBef>
                <a:spcPts val="0"/>
              </a:spcBef>
              <a:spcAft>
                <a:spcPts val="0"/>
              </a:spcAft>
              <a:buClr>
                <a:schemeClr val="accent1"/>
              </a:buClr>
              <a:buSzPts val="2000"/>
              <a:buFont typeface="Arial"/>
              <a:buChar char="•"/>
            </a:pPr>
            <a:r>
              <a:rPr b="1" lang="en-US" sz="2000">
                <a:solidFill>
                  <a:schemeClr val="accent1"/>
                </a:solidFill>
                <a:latin typeface="Arial"/>
                <a:ea typeface="Arial"/>
                <a:cs typeface="Arial"/>
                <a:sym typeface="Arial"/>
              </a:rPr>
              <a:t>Tri County Care</a:t>
            </a:r>
            <a:endParaRPr/>
          </a:p>
          <a:p>
            <a:pPr indent="-342900" lvl="0" marL="342900" marR="0" rtl="0" algn="l">
              <a:spcBef>
                <a:spcPts val="0"/>
              </a:spcBef>
              <a:spcAft>
                <a:spcPts val="0"/>
              </a:spcAft>
              <a:buClr>
                <a:schemeClr val="accent1"/>
              </a:buClr>
              <a:buSzPts val="2000"/>
              <a:buFont typeface="Arial"/>
              <a:buChar char="•"/>
            </a:pPr>
            <a:r>
              <a:rPr b="1" lang="en-US" sz="2000">
                <a:solidFill>
                  <a:schemeClr val="accent1"/>
                </a:solidFill>
                <a:latin typeface="Arial"/>
                <a:ea typeface="Arial"/>
                <a:cs typeface="Arial"/>
                <a:sym typeface="Arial"/>
              </a:rPr>
              <a:t>Life Plan</a:t>
            </a:r>
            <a:endParaRPr/>
          </a:p>
          <a:p>
            <a:pPr indent="-342900" lvl="0" marL="342900" marR="0" rtl="0" algn="l">
              <a:spcBef>
                <a:spcPts val="0"/>
              </a:spcBef>
              <a:spcAft>
                <a:spcPts val="0"/>
              </a:spcAft>
              <a:buClr>
                <a:schemeClr val="accent1"/>
              </a:buClr>
              <a:buSzPts val="2000"/>
              <a:buFont typeface="Arial"/>
              <a:buChar char="•"/>
            </a:pPr>
            <a:r>
              <a:rPr b="1" lang="en-US" sz="2000">
                <a:solidFill>
                  <a:schemeClr val="accent1"/>
                </a:solidFill>
                <a:latin typeface="Arial"/>
                <a:ea typeface="Arial"/>
                <a:cs typeface="Arial"/>
                <a:sym typeface="Arial"/>
              </a:rPr>
              <a:t>Care Design NY</a:t>
            </a:r>
            <a:endParaRPr/>
          </a:p>
          <a:p>
            <a:pPr indent="-342900" lvl="0" marL="342900" marR="0" rtl="0" algn="l">
              <a:spcBef>
                <a:spcPts val="0"/>
              </a:spcBef>
              <a:spcAft>
                <a:spcPts val="0"/>
              </a:spcAft>
              <a:buClr>
                <a:schemeClr val="accent1"/>
              </a:buClr>
              <a:buSzPts val="2000"/>
              <a:buFont typeface="Arial"/>
              <a:buChar char="•"/>
            </a:pPr>
            <a:r>
              <a:rPr b="1" lang="en-US" sz="2000">
                <a:solidFill>
                  <a:schemeClr val="accent1"/>
                </a:solidFill>
                <a:latin typeface="Arial"/>
                <a:ea typeface="Arial"/>
                <a:cs typeface="Arial"/>
                <a:sym typeface="Arial"/>
              </a:rPr>
              <a:t>Advanced Care Alliance</a:t>
            </a:r>
            <a:endParaRPr b="1" sz="2800">
              <a:solidFill>
                <a:schemeClr val="accent1"/>
              </a:solidFill>
              <a:latin typeface="Arial"/>
              <a:ea typeface="Arial"/>
              <a:cs typeface="Arial"/>
              <a:sym typeface="Arial"/>
            </a:endParaRPr>
          </a:p>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1"/>
          <p:cNvSpPr txBox="1"/>
          <p:nvPr/>
        </p:nvSpPr>
        <p:spPr>
          <a:xfrm>
            <a:off x="283335" y="463641"/>
            <a:ext cx="11655379"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chemeClr val="accent1"/>
                </a:solidFill>
                <a:latin typeface="Arial"/>
                <a:ea typeface="Arial"/>
                <a:cs typeface="Arial"/>
                <a:sym typeface="Arial"/>
              </a:rPr>
              <a:t>OPWDD Housing:</a:t>
            </a:r>
            <a:endParaRPr/>
          </a:p>
          <a:p>
            <a:pPr indent="0" lvl="0" marL="0" marR="0" rtl="0" algn="l">
              <a:spcBef>
                <a:spcPts val="0"/>
              </a:spcBef>
              <a:spcAft>
                <a:spcPts val="0"/>
              </a:spcAft>
              <a:buNone/>
            </a:pPr>
            <a:r>
              <a:t/>
            </a:r>
            <a:endParaRPr b="1" sz="2800" u="sng">
              <a:solidFill>
                <a:schemeClr val="dk1"/>
              </a:solidFill>
              <a:latin typeface="Arial"/>
              <a:ea typeface="Arial"/>
              <a:cs typeface="Arial"/>
              <a:sym typeface="Arial"/>
            </a:endParaRPr>
          </a:p>
          <a:p>
            <a:pPr indent="0" lvl="0" marL="0" marR="0" rtl="0" algn="l">
              <a:spcBef>
                <a:spcPts val="0"/>
              </a:spcBef>
              <a:spcAft>
                <a:spcPts val="0"/>
              </a:spcAft>
              <a:buNone/>
            </a:pPr>
            <a:r>
              <a:rPr lang="en-US" sz="2400">
                <a:solidFill>
                  <a:schemeClr val="dk1"/>
                </a:solidFill>
                <a:latin typeface="Arial"/>
                <a:ea typeface="Arial"/>
                <a:cs typeface="Arial"/>
                <a:sym typeface="Arial"/>
              </a:rPr>
              <a:t>OPWDD offers both certified and non-certified housing options.  </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b="1" lang="en-US" sz="2400">
                <a:solidFill>
                  <a:schemeClr val="accent1"/>
                </a:solidFill>
                <a:latin typeface="Arial"/>
                <a:ea typeface="Arial"/>
                <a:cs typeface="Arial"/>
                <a:sym typeface="Arial"/>
              </a:rPr>
              <a:t>OPWDD Housing Subsidy Program (non-certified) </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Provides housing subsidies to qualified individuals if they are not eligible for other housing subsidy programs such as Section 8.</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b="1" lang="en-US" sz="2400">
                <a:solidFill>
                  <a:schemeClr val="accent1"/>
                </a:solidFill>
                <a:latin typeface="Arial"/>
                <a:ea typeface="Arial"/>
                <a:cs typeface="Arial"/>
                <a:sym typeface="Arial"/>
              </a:rPr>
              <a:t>Individualized Residential Alternatives IRA’s (Group Home) (Certified)</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Supervised IRA 24 hour staff support</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Supportive IRA less than 24 hour support</a:t>
            </a:r>
            <a:endParaRPr sz="2400">
              <a:solidFill>
                <a:schemeClr val="dk1"/>
              </a:solidFill>
              <a:latin typeface="Arial"/>
              <a:ea typeface="Arial"/>
              <a:cs typeface="Arial"/>
              <a:sym typeface="Arial"/>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b="1" lang="en-US" sz="2400">
                <a:solidFill>
                  <a:schemeClr val="accent1"/>
                </a:solidFill>
                <a:latin typeface="Arial"/>
                <a:ea typeface="Arial"/>
                <a:cs typeface="Arial"/>
                <a:sym typeface="Arial"/>
              </a:rPr>
              <a:t>Family Care Home (Certified)</a:t>
            </a:r>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Provides community based housing in private homes approved and certified by OPWDD.</a:t>
            </a:r>
            <a:endParaRPr sz="24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2"/>
          <p:cNvSpPr txBox="1"/>
          <p:nvPr/>
        </p:nvSpPr>
        <p:spPr>
          <a:xfrm>
            <a:off x="343438" y="257578"/>
            <a:ext cx="11621036" cy="61247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chemeClr val="accent1"/>
                </a:solidFill>
                <a:latin typeface="Arial"/>
                <a:ea typeface="Arial"/>
                <a:cs typeface="Arial"/>
                <a:sym typeface="Arial"/>
              </a:rPr>
              <a:t>OPWDD Home and Community Based Waiver Services</a:t>
            </a:r>
            <a:endParaRPr/>
          </a:p>
          <a:p>
            <a:pPr indent="0" lvl="0" marL="0" marR="0" rtl="0" algn="l">
              <a:spcBef>
                <a:spcPts val="0"/>
              </a:spcBef>
              <a:spcAft>
                <a:spcPts val="0"/>
              </a:spcAft>
              <a:buNone/>
            </a:pPr>
            <a:r>
              <a:t/>
            </a:r>
            <a:endParaRPr b="1" sz="3200" u="sng">
              <a:solidFill>
                <a:schemeClr val="accent1"/>
              </a:solidFill>
              <a:latin typeface="Arial"/>
              <a:ea typeface="Arial"/>
              <a:cs typeface="Arial"/>
              <a:sym typeface="Arial"/>
            </a:endParaRPr>
          </a:p>
          <a:p>
            <a:pPr indent="0" lvl="0" marL="0" marR="0" rtl="0" algn="l">
              <a:spcBef>
                <a:spcPts val="0"/>
              </a:spcBef>
              <a:spcAft>
                <a:spcPts val="0"/>
              </a:spcAft>
              <a:buNone/>
            </a:pPr>
            <a:r>
              <a:rPr b="1" lang="en-US" sz="3200" u="sng">
                <a:solidFill>
                  <a:schemeClr val="accent1"/>
                </a:solidFill>
                <a:latin typeface="Arial"/>
                <a:ea typeface="Arial"/>
                <a:cs typeface="Arial"/>
                <a:sym typeface="Arial"/>
              </a:rPr>
              <a:t>Community Habilitation: </a:t>
            </a:r>
            <a:endParaRPr/>
          </a:p>
          <a:p>
            <a:pPr indent="0" lvl="0" marL="0" marR="0" rtl="0" algn="l">
              <a:spcBef>
                <a:spcPts val="0"/>
              </a:spcBef>
              <a:spcAft>
                <a:spcPts val="0"/>
              </a:spcAft>
              <a:buNone/>
            </a:pPr>
            <a:r>
              <a:rPr lang="en-US" sz="2400">
                <a:solidFill>
                  <a:schemeClr val="dk1"/>
                </a:solidFill>
                <a:latin typeface="Arial"/>
                <a:ea typeface="Arial"/>
                <a:cs typeface="Arial"/>
                <a:sym typeface="Arial"/>
              </a:rPr>
              <a:t>Goal driven service meant to enhance skills needed for individuals to live more independently in their homes or in the community.  Should be person-centered and focused on assisting person to be as independent as possible</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b="1" lang="en-US" sz="2400" u="sng">
                <a:solidFill>
                  <a:schemeClr val="dk1"/>
                </a:solidFill>
                <a:latin typeface="Arial"/>
                <a:ea typeface="Arial"/>
                <a:cs typeface="Arial"/>
                <a:sym typeface="Arial"/>
              </a:rPr>
              <a:t>Activities of Daily Living (ADLs) </a:t>
            </a:r>
            <a:endParaRPr b="1" sz="2400" u="sng">
              <a:solidFill>
                <a:schemeClr val="dk1"/>
              </a:solidFill>
              <a:latin typeface="Arial"/>
              <a:ea typeface="Arial"/>
              <a:cs typeface="Arial"/>
              <a:sym typeface="Arial"/>
            </a:endParaRPr>
          </a:p>
          <a:p>
            <a:pPr indent="0" lvl="0" marL="0" marR="0" rtl="0" algn="l">
              <a:spcBef>
                <a:spcPts val="0"/>
              </a:spcBef>
              <a:spcAft>
                <a:spcPts val="0"/>
              </a:spcAft>
              <a:buNone/>
            </a:pPr>
            <a:r>
              <a:rPr lang="en-US" sz="2400">
                <a:solidFill>
                  <a:schemeClr val="dk1"/>
                </a:solidFill>
                <a:latin typeface="Arial"/>
                <a:ea typeface="Arial"/>
                <a:cs typeface="Arial"/>
                <a:sym typeface="Arial"/>
              </a:rPr>
              <a:t>• Bathing, Dressing, Eating  </a:t>
            </a:r>
            <a:endParaRPr/>
          </a:p>
          <a:p>
            <a:pPr indent="0" lvl="0" marL="0" marR="0" rtl="0" algn="l">
              <a:spcBef>
                <a:spcPts val="0"/>
              </a:spcBef>
              <a:spcAft>
                <a:spcPts val="0"/>
              </a:spcAft>
              <a:buNone/>
            </a:pPr>
            <a:r>
              <a:rPr b="1" lang="en-US" sz="2400" u="sng">
                <a:solidFill>
                  <a:schemeClr val="dk1"/>
                </a:solidFill>
                <a:latin typeface="Arial"/>
                <a:ea typeface="Arial"/>
                <a:cs typeface="Arial"/>
                <a:sym typeface="Arial"/>
              </a:rPr>
              <a:t>Instrumental Activities of Daily Living (IADLs) </a:t>
            </a:r>
            <a:endParaRPr b="1" sz="2400" u="sng">
              <a:solidFill>
                <a:schemeClr val="dk1"/>
              </a:solidFill>
              <a:latin typeface="Arial"/>
              <a:ea typeface="Arial"/>
              <a:cs typeface="Arial"/>
              <a:sym typeface="Arial"/>
            </a:endParaRPr>
          </a:p>
          <a:p>
            <a:pPr indent="0" lvl="0" marL="0" marR="0" rtl="0" algn="l">
              <a:spcBef>
                <a:spcPts val="0"/>
              </a:spcBef>
              <a:spcAft>
                <a:spcPts val="0"/>
              </a:spcAft>
              <a:buNone/>
            </a:pPr>
            <a:r>
              <a:rPr lang="en-US" sz="2400">
                <a:solidFill>
                  <a:schemeClr val="dk1"/>
                </a:solidFill>
                <a:latin typeface="Arial"/>
                <a:ea typeface="Arial"/>
                <a:cs typeface="Arial"/>
                <a:sym typeface="Arial"/>
              </a:rPr>
              <a:t>• Banking, Shopping, Transportation, Meal prep, money management</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b="1" lang="en-US" sz="3200" u="sng">
                <a:solidFill>
                  <a:schemeClr val="accent1"/>
                </a:solidFill>
                <a:latin typeface="Arial"/>
                <a:ea typeface="Arial"/>
                <a:cs typeface="Arial"/>
                <a:sym typeface="Arial"/>
              </a:rPr>
              <a:t>Respite:</a:t>
            </a:r>
            <a:endParaRPr/>
          </a:p>
          <a:p>
            <a:pPr indent="0" lvl="0" marL="0" marR="0" rtl="0" algn="l">
              <a:spcBef>
                <a:spcPts val="0"/>
              </a:spcBef>
              <a:spcAft>
                <a:spcPts val="0"/>
              </a:spcAft>
              <a:buNone/>
            </a:pPr>
            <a:r>
              <a:rPr lang="en-US" sz="2400">
                <a:solidFill>
                  <a:schemeClr val="dk1"/>
                </a:solidFill>
                <a:latin typeface="Arial"/>
                <a:ea typeface="Arial"/>
                <a:cs typeface="Arial"/>
                <a:sym typeface="Arial"/>
              </a:rPr>
              <a:t>Services intended to provide temporary relief to the caregiver.  There are both in and out of home respite options depending on need.</a:t>
            </a:r>
            <a:endParaRPr sz="24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0000"/>
              </a:buClr>
              <a:buSzPct val="100000"/>
              <a:buFont typeface="Calibri"/>
              <a:buNone/>
            </a:pPr>
            <a:br>
              <a:rPr b="1" lang="en-US" sz="3200" u="sng">
                <a:solidFill>
                  <a:srgbClr val="FF0000"/>
                </a:solidFill>
              </a:rPr>
            </a:br>
            <a:br>
              <a:rPr b="1" lang="en-US" sz="3200" u="sng">
                <a:solidFill>
                  <a:srgbClr val="FF0000"/>
                </a:solidFill>
              </a:rPr>
            </a:br>
            <a:br>
              <a:rPr b="1" lang="en-US" sz="3200" u="sng">
                <a:solidFill>
                  <a:srgbClr val="FF0000"/>
                </a:solidFill>
              </a:rPr>
            </a:br>
            <a:br>
              <a:rPr b="1" lang="en-US" sz="3200" u="sng">
                <a:solidFill>
                  <a:srgbClr val="FF0000"/>
                </a:solidFill>
              </a:rPr>
            </a:br>
            <a:r>
              <a:rPr b="1" lang="en-US" sz="3200" u="sng">
                <a:solidFill>
                  <a:srgbClr val="FF0000"/>
                </a:solidFill>
              </a:rPr>
              <a:t>Day Habilitation Services: </a:t>
            </a:r>
            <a:r>
              <a:rPr b="1" lang="en-US" sz="2400">
                <a:solidFill>
                  <a:srgbClr val="FF0000"/>
                </a:solidFill>
              </a:rPr>
              <a:t>These services help people learn and keep the skills they need to live safely and more independently, participate in community activities, identify interests, develop talents and skills, and learn basic life skills.  There are 2 types:  With Walls and Without Walls.  See new directory</a:t>
            </a:r>
            <a:br>
              <a:rPr b="1" lang="en-US" sz="2400">
                <a:solidFill>
                  <a:srgbClr val="FF0000"/>
                </a:solidFill>
              </a:rPr>
            </a:br>
            <a:br>
              <a:rPr b="1" lang="en-US" sz="3200" u="sng">
                <a:solidFill>
                  <a:srgbClr val="FF0000"/>
                </a:solidFill>
              </a:rPr>
            </a:br>
            <a:br>
              <a:rPr b="1" lang="en-US" sz="3200" u="sng">
                <a:solidFill>
                  <a:srgbClr val="FF0000"/>
                </a:solidFill>
              </a:rPr>
            </a:br>
            <a:r>
              <a:rPr b="1" lang="en-US" sz="3200" u="sng">
                <a:solidFill>
                  <a:srgbClr val="FF0000"/>
                </a:solidFill>
              </a:rPr>
              <a:t>Family Support Services</a:t>
            </a:r>
            <a:endParaRPr b="1" sz="3200" u="sng">
              <a:solidFill>
                <a:srgbClr val="FF0000"/>
              </a:solidFill>
            </a:endParaRPr>
          </a:p>
        </p:txBody>
      </p:sp>
      <p:sp>
        <p:nvSpPr>
          <p:cNvPr id="154" name="Google Shape;154;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n-US" sz="2000"/>
              <a:t>:</a:t>
            </a:r>
            <a:endParaRPr/>
          </a:p>
          <a:p>
            <a:pPr indent="0" lvl="0" marL="0" rtl="0" algn="l">
              <a:lnSpc>
                <a:spcPct val="90000"/>
              </a:lnSpc>
              <a:spcBef>
                <a:spcPts val="1000"/>
              </a:spcBef>
              <a:spcAft>
                <a:spcPts val="0"/>
              </a:spcAft>
              <a:buClr>
                <a:schemeClr val="dk1"/>
              </a:buClr>
              <a:buSzPts val="1600"/>
              <a:buNone/>
            </a:pPr>
            <a:r>
              <a:rPr lang="en-US" sz="1600"/>
              <a:t>These services help families who care for their loved ones at home.  Some of these services are:</a:t>
            </a:r>
            <a:endParaRPr/>
          </a:p>
          <a:p>
            <a:pPr indent="0" lvl="0" marL="0" rtl="0" algn="l">
              <a:lnSpc>
                <a:spcPct val="90000"/>
              </a:lnSpc>
              <a:spcBef>
                <a:spcPts val="1000"/>
              </a:spcBef>
              <a:spcAft>
                <a:spcPts val="0"/>
              </a:spcAft>
              <a:buClr>
                <a:schemeClr val="dk1"/>
              </a:buClr>
              <a:buSzPts val="1600"/>
              <a:buNone/>
            </a:pPr>
            <a:r>
              <a:rPr lang="en-US" sz="1600"/>
              <a:t>	After school programs</a:t>
            </a:r>
            <a:endParaRPr/>
          </a:p>
          <a:p>
            <a:pPr indent="0" lvl="0" marL="0" rtl="0" algn="l">
              <a:lnSpc>
                <a:spcPct val="90000"/>
              </a:lnSpc>
              <a:spcBef>
                <a:spcPts val="1000"/>
              </a:spcBef>
              <a:spcAft>
                <a:spcPts val="0"/>
              </a:spcAft>
              <a:buClr>
                <a:schemeClr val="dk1"/>
              </a:buClr>
              <a:buSzPts val="1600"/>
              <a:buNone/>
            </a:pPr>
            <a:r>
              <a:rPr lang="en-US" sz="1600"/>
              <a:t>	recreational/social activities</a:t>
            </a:r>
            <a:endParaRPr/>
          </a:p>
          <a:p>
            <a:pPr indent="0" lvl="0" marL="0" rtl="0" algn="l">
              <a:lnSpc>
                <a:spcPct val="90000"/>
              </a:lnSpc>
              <a:spcBef>
                <a:spcPts val="1000"/>
              </a:spcBef>
              <a:spcAft>
                <a:spcPts val="0"/>
              </a:spcAft>
              <a:buClr>
                <a:schemeClr val="dk1"/>
              </a:buClr>
              <a:buSzPts val="1600"/>
              <a:buNone/>
            </a:pPr>
            <a:r>
              <a:rPr lang="en-US" sz="1600"/>
              <a:t>	family member training</a:t>
            </a:r>
            <a:endParaRPr/>
          </a:p>
          <a:p>
            <a:pPr indent="0" lvl="0" marL="0" rtl="0" algn="l">
              <a:lnSpc>
                <a:spcPct val="90000"/>
              </a:lnSpc>
              <a:spcBef>
                <a:spcPts val="1000"/>
              </a:spcBef>
              <a:spcAft>
                <a:spcPts val="0"/>
              </a:spcAft>
              <a:buClr>
                <a:schemeClr val="dk1"/>
              </a:buClr>
              <a:buSzPts val="1600"/>
              <a:buNone/>
            </a:pPr>
            <a:r>
              <a:rPr lang="en-US" sz="1600"/>
              <a:t>	support groups</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rgbClr val="FF0000"/>
              </a:buClr>
              <a:buSzPts val="2800"/>
              <a:buNone/>
            </a:pPr>
            <a:r>
              <a:rPr b="1" lang="en-US" u="sng">
                <a:solidFill>
                  <a:srgbClr val="FF0000"/>
                </a:solidFill>
              </a:rPr>
              <a:t>Environmental Modifications:</a:t>
            </a:r>
            <a:endParaRPr/>
          </a:p>
          <a:p>
            <a:pPr indent="0" lvl="0" marL="0" rtl="0" algn="l">
              <a:lnSpc>
                <a:spcPct val="90000"/>
              </a:lnSpc>
              <a:spcBef>
                <a:spcPts val="1000"/>
              </a:spcBef>
              <a:spcAft>
                <a:spcPts val="0"/>
              </a:spcAft>
              <a:buClr>
                <a:srgbClr val="FF0000"/>
              </a:buClr>
              <a:buSzPts val="2000"/>
              <a:buNone/>
            </a:pPr>
            <a:r>
              <a:rPr lang="en-US" sz="2000">
                <a:solidFill>
                  <a:srgbClr val="FF0000"/>
                </a:solidFill>
              </a:rPr>
              <a:t>These can include physical changes that are made to the home like ramps in order to promote a safer environment for the individual.</a:t>
            </a:r>
            <a:endParaRPr sz="2000"/>
          </a:p>
          <a:p>
            <a:pPr indent="0" lvl="0" marL="0" rtl="0" algn="l">
              <a:lnSpc>
                <a:spcPct val="90000"/>
              </a:lnSpc>
              <a:spcBef>
                <a:spcPts val="1000"/>
              </a:spcBef>
              <a:spcAft>
                <a:spcPts val="0"/>
              </a:spcAft>
              <a:buClr>
                <a:schemeClr val="dk1"/>
              </a:buClr>
              <a:buSzPts val="2800"/>
              <a:buNone/>
            </a:pPr>
            <a:r>
              <a:t/>
            </a:r>
            <a:endParaRPr>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US" sz="2800" u="sng"/>
              <a:t>Self-direction Services:</a:t>
            </a:r>
            <a:endParaRPr b="1" sz="2800" u="sng"/>
          </a:p>
        </p:txBody>
      </p:sp>
      <p:sp>
        <p:nvSpPr>
          <p:cNvPr id="160" name="Google Shape;160;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0000"/>
              </a:buClr>
              <a:buSzPts val="2000"/>
              <a:buNone/>
            </a:pPr>
            <a:r>
              <a:rPr lang="en-US" sz="2000">
                <a:solidFill>
                  <a:srgbClr val="FF0000"/>
                </a:solidFill>
              </a:rPr>
              <a:t>Individuals may choose to self-direct their own services and supports.  Self-direction empowers the individual and their family to choose the supports and services that best fits their needs.  This service can provide the individual with more flexibility and can provide the maximum amount of control over their supports and services.</a:t>
            </a:r>
            <a:endParaRPr/>
          </a:p>
          <a:p>
            <a:pPr indent="0" lvl="0" marL="0" rtl="0" algn="l">
              <a:lnSpc>
                <a:spcPct val="90000"/>
              </a:lnSpc>
              <a:spcBef>
                <a:spcPts val="1000"/>
              </a:spcBef>
              <a:spcAft>
                <a:spcPts val="0"/>
              </a:spcAft>
              <a:buClr>
                <a:schemeClr val="dk1"/>
              </a:buClr>
              <a:buSzPts val="2000"/>
              <a:buNone/>
            </a:pPr>
            <a:r>
              <a:t/>
            </a:r>
            <a:endParaRPr sz="2000">
              <a:solidFill>
                <a:srgbClr val="FF0000"/>
              </a:solidFill>
            </a:endParaRPr>
          </a:p>
          <a:p>
            <a:pPr indent="0" lvl="0" marL="0" rtl="0" algn="l">
              <a:lnSpc>
                <a:spcPct val="90000"/>
              </a:lnSpc>
              <a:spcBef>
                <a:spcPts val="1000"/>
              </a:spcBef>
              <a:spcAft>
                <a:spcPts val="0"/>
              </a:spcAft>
              <a:buClr>
                <a:schemeClr val="dk1"/>
              </a:buClr>
              <a:buSzPts val="2000"/>
              <a:buNone/>
            </a:pPr>
            <a:r>
              <a:t/>
            </a:r>
            <a:endParaRPr sz="2000">
              <a:solidFill>
                <a:srgbClr val="FF0000"/>
              </a:solidFill>
            </a:endParaRPr>
          </a:p>
          <a:p>
            <a:pPr indent="0" lvl="0" marL="0" rtl="0" algn="l">
              <a:lnSpc>
                <a:spcPct val="90000"/>
              </a:lnSpc>
              <a:spcBef>
                <a:spcPts val="1000"/>
              </a:spcBef>
              <a:spcAft>
                <a:spcPts val="0"/>
              </a:spcAft>
              <a:buClr>
                <a:schemeClr val="dk1"/>
              </a:buClr>
              <a:buSzPts val="2800"/>
              <a:buNone/>
            </a:pPr>
            <a:r>
              <a:rPr b="1" lang="en-US" u="sng"/>
              <a:t>Employment Services:</a:t>
            </a:r>
            <a:endParaRPr/>
          </a:p>
          <a:p>
            <a:pPr indent="0" lvl="0" marL="0" rtl="0" algn="l">
              <a:lnSpc>
                <a:spcPct val="90000"/>
              </a:lnSpc>
              <a:spcBef>
                <a:spcPts val="1000"/>
              </a:spcBef>
              <a:spcAft>
                <a:spcPts val="0"/>
              </a:spcAft>
              <a:buClr>
                <a:srgbClr val="FF0000"/>
              </a:buClr>
              <a:buSzPts val="2000"/>
              <a:buNone/>
            </a:pPr>
            <a:r>
              <a:rPr b="1" lang="en-US" sz="2000">
                <a:solidFill>
                  <a:srgbClr val="FF0000"/>
                </a:solidFill>
              </a:rPr>
              <a:t>OPWDD employment services can help people with developmental disabilities obtain and maintain competitive employment.</a:t>
            </a:r>
            <a:endParaRPr/>
          </a:p>
          <a:p>
            <a:pPr indent="0" lvl="0" marL="0" rtl="0" algn="l">
              <a:lnSpc>
                <a:spcPct val="90000"/>
              </a:lnSpc>
              <a:spcBef>
                <a:spcPts val="1000"/>
              </a:spcBef>
              <a:spcAft>
                <a:spcPts val="0"/>
              </a:spcAft>
              <a:buClr>
                <a:srgbClr val="FF0000"/>
              </a:buClr>
              <a:buSzPts val="2000"/>
              <a:buNone/>
            </a:pPr>
            <a:r>
              <a:rPr b="1" lang="en-US" sz="2000">
                <a:solidFill>
                  <a:srgbClr val="FF0000"/>
                </a:solidFill>
              </a:rPr>
              <a:t>Supportive Employment (SEMP)</a:t>
            </a:r>
            <a:endParaRPr/>
          </a:p>
          <a:p>
            <a:pPr indent="0" lvl="0" marL="0" rtl="0" algn="l">
              <a:lnSpc>
                <a:spcPct val="90000"/>
              </a:lnSpc>
              <a:spcBef>
                <a:spcPts val="1000"/>
              </a:spcBef>
              <a:spcAft>
                <a:spcPts val="0"/>
              </a:spcAft>
              <a:buClr>
                <a:srgbClr val="FF0000"/>
              </a:buClr>
              <a:buSzPts val="2000"/>
              <a:buNone/>
            </a:pPr>
            <a:r>
              <a:rPr b="1" lang="en-US" sz="2000">
                <a:solidFill>
                  <a:srgbClr val="FF0000"/>
                </a:solidFill>
              </a:rPr>
              <a:t>Employment Training Program (ETP)</a:t>
            </a:r>
            <a:endParaRPr b="1" sz="2000">
              <a:solidFill>
                <a:srgbClr val="FF0000"/>
              </a:solidFill>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5"/>
          <p:cNvSpPr txBox="1"/>
          <p:nvPr>
            <p:ph type="title"/>
          </p:nvPr>
        </p:nvSpPr>
        <p:spPr>
          <a:xfrm>
            <a:off x="412124" y="362303"/>
            <a:ext cx="11333407" cy="146332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sz="3600"/>
              <a:t>Westchester County Department of Community Mental Health </a:t>
            </a:r>
            <a:br>
              <a:rPr lang="en-US" sz="3600"/>
            </a:br>
            <a:r>
              <a:rPr lang="en-US" sz="3600"/>
              <a:t>Intellectual/Developmental Disabilities</a:t>
            </a:r>
            <a:br>
              <a:rPr lang="en-US" sz="3600"/>
            </a:br>
            <a:r>
              <a:rPr lang="en-US" sz="3600"/>
              <a:t>Team</a:t>
            </a:r>
            <a:endParaRPr b="1" sz="3600">
              <a:solidFill>
                <a:schemeClr val="dk1"/>
              </a:solidFill>
            </a:endParaRPr>
          </a:p>
        </p:txBody>
      </p:sp>
      <p:sp>
        <p:nvSpPr>
          <p:cNvPr id="166" name="Google Shape;166;p15"/>
          <p:cNvSpPr txBox="1"/>
          <p:nvPr>
            <p:ph idx="1" type="body"/>
          </p:nvPr>
        </p:nvSpPr>
        <p:spPr>
          <a:xfrm>
            <a:off x="838200" y="2058826"/>
            <a:ext cx="10791300" cy="1677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B2F36"/>
              </a:buClr>
              <a:buSzPts val="990"/>
              <a:buNone/>
            </a:pPr>
            <a:r>
              <a:rPr b="1" lang="en-US" sz="2053">
                <a:solidFill>
                  <a:srgbClr val="262626"/>
                </a:solidFill>
                <a:latin typeface="Arial"/>
                <a:ea typeface="Arial"/>
                <a:cs typeface="Arial"/>
                <a:sym typeface="Arial"/>
              </a:rPr>
              <a:t>Michelle Armisto, LCSW					Matthew Faulkner</a:t>
            </a:r>
            <a:endParaRPr sz="2603"/>
          </a:p>
          <a:p>
            <a:pPr indent="0" lvl="0" marL="0" rtl="0" algn="l">
              <a:lnSpc>
                <a:spcPct val="90000"/>
              </a:lnSpc>
              <a:spcBef>
                <a:spcPts val="700"/>
              </a:spcBef>
              <a:spcAft>
                <a:spcPts val="0"/>
              </a:spcAft>
              <a:buClr>
                <a:srgbClr val="1B2F36"/>
              </a:buClr>
              <a:buSzPts val="990"/>
              <a:buNone/>
            </a:pPr>
            <a:r>
              <a:rPr lang="en-US" sz="2053">
                <a:solidFill>
                  <a:srgbClr val="262626"/>
                </a:solidFill>
                <a:latin typeface="Arial"/>
                <a:ea typeface="Arial"/>
                <a:cs typeface="Arial"/>
                <a:sym typeface="Arial"/>
              </a:rPr>
              <a:t>Program Coordinator						Community Work Assistant</a:t>
            </a:r>
            <a:endParaRPr sz="2053">
              <a:solidFill>
                <a:srgbClr val="262626"/>
              </a:solidFill>
              <a:latin typeface="Arial"/>
              <a:ea typeface="Arial"/>
              <a:cs typeface="Arial"/>
              <a:sym typeface="Arial"/>
            </a:endParaRPr>
          </a:p>
          <a:p>
            <a:pPr indent="0" lvl="0" marL="0" rtl="0" algn="l">
              <a:lnSpc>
                <a:spcPct val="90000"/>
              </a:lnSpc>
              <a:spcBef>
                <a:spcPts val="700"/>
              </a:spcBef>
              <a:spcAft>
                <a:spcPts val="0"/>
              </a:spcAft>
              <a:buClr>
                <a:srgbClr val="1B2F36"/>
              </a:buClr>
              <a:buSzPts val="990"/>
              <a:buNone/>
            </a:pPr>
            <a:r>
              <a:rPr b="1" lang="en-US" sz="2053">
                <a:solidFill>
                  <a:srgbClr val="262626"/>
                </a:solidFill>
                <a:latin typeface="Arial"/>
                <a:ea typeface="Arial"/>
                <a:cs typeface="Arial"/>
                <a:sym typeface="Arial"/>
              </a:rPr>
              <a:t>(914) 995-3009					 			(914) 995-5253</a:t>
            </a:r>
            <a:endParaRPr b="1" sz="2053">
              <a:solidFill>
                <a:srgbClr val="262626"/>
              </a:solidFill>
              <a:latin typeface="Arial"/>
              <a:ea typeface="Arial"/>
              <a:cs typeface="Arial"/>
              <a:sym typeface="Arial"/>
            </a:endParaRPr>
          </a:p>
          <a:p>
            <a:pPr indent="0" lvl="0" marL="0" rtl="0" algn="l">
              <a:lnSpc>
                <a:spcPct val="90000"/>
              </a:lnSpc>
              <a:spcBef>
                <a:spcPts val="700"/>
              </a:spcBef>
              <a:spcAft>
                <a:spcPts val="0"/>
              </a:spcAft>
              <a:buClr>
                <a:srgbClr val="1B2F36"/>
              </a:buClr>
              <a:buSzPts val="990"/>
              <a:buNone/>
            </a:pPr>
            <a:r>
              <a:rPr b="1" lang="en-US" sz="2053">
                <a:solidFill>
                  <a:srgbClr val="262626"/>
                </a:solidFill>
                <a:latin typeface="Arial"/>
                <a:ea typeface="Arial"/>
                <a:cs typeface="Arial"/>
                <a:sym typeface="Arial"/>
              </a:rPr>
              <a:t>Mif1@westchestercountyny.gov			Mqf3@westchestercountyny.gov</a:t>
            </a:r>
            <a:endParaRPr sz="2160"/>
          </a:p>
        </p:txBody>
      </p:sp>
      <p:sp>
        <p:nvSpPr>
          <p:cNvPr id="167" name="Google Shape;167;p15"/>
          <p:cNvSpPr txBox="1"/>
          <p:nvPr/>
        </p:nvSpPr>
        <p:spPr>
          <a:xfrm>
            <a:off x="838198" y="4005330"/>
            <a:ext cx="3695165"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Provides consultation, training, information, referral, and support to Individuals/families with IDD, as well as schools, psychiatric hospitals, and provider agencies in Westchester County.  </a:t>
            </a:r>
            <a:endParaRPr/>
          </a:p>
        </p:txBody>
      </p:sp>
      <p:sp>
        <p:nvSpPr>
          <p:cNvPr id="168" name="Google Shape;168;p15"/>
          <p:cNvSpPr txBox="1"/>
          <p:nvPr/>
        </p:nvSpPr>
        <p:spPr>
          <a:xfrm>
            <a:off x="7315201" y="4005330"/>
            <a:ext cx="3374264" cy="21513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Provides:</a:t>
            </a:r>
            <a:endParaRPr sz="1800">
              <a:solidFill>
                <a:schemeClr val="dk1"/>
              </a:solidFill>
              <a:latin typeface="Arial"/>
              <a:ea typeface="Arial"/>
              <a:cs typeface="Arial"/>
              <a:sym typeface="Arial"/>
            </a:endParaRPr>
          </a:p>
          <a:p>
            <a:pPr indent="0" lvl="0" marL="0" marR="0" rtl="0" algn="l">
              <a:spcBef>
                <a:spcPts val="960"/>
              </a:spcBef>
              <a:spcAft>
                <a:spcPts val="0"/>
              </a:spcAft>
              <a:buNone/>
            </a:pPr>
            <a:r>
              <a:rPr lang="en-US" sz="1800">
                <a:solidFill>
                  <a:schemeClr val="dk1"/>
                </a:solidFill>
                <a:latin typeface="Arial"/>
                <a:ea typeface="Arial"/>
                <a:cs typeface="Arial"/>
                <a:sym typeface="Arial"/>
              </a:rPr>
              <a:t>OPWDD Eligibility Support to individuals, families, and provider agencies</a:t>
            </a:r>
            <a:endParaRPr/>
          </a:p>
          <a:p>
            <a:pPr indent="0" lvl="0" marL="0" marR="0" rtl="0" algn="l">
              <a:spcBef>
                <a:spcPts val="960"/>
              </a:spcBef>
              <a:spcAft>
                <a:spcPts val="0"/>
              </a:spcAft>
              <a:buNone/>
            </a:pPr>
            <a:r>
              <a:rPr lang="en-US" sz="1800">
                <a:solidFill>
                  <a:schemeClr val="dk1"/>
                </a:solidFill>
                <a:latin typeface="Arial"/>
                <a:ea typeface="Arial"/>
                <a:cs typeface="Arial"/>
                <a:sym typeface="Arial"/>
              </a:rPr>
              <a:t>Trainings</a:t>
            </a:r>
            <a:endParaRPr sz="1800">
              <a:solidFill>
                <a:schemeClr val="dk1"/>
              </a:solidFill>
              <a:latin typeface="Arial"/>
              <a:ea typeface="Arial"/>
              <a:cs typeface="Arial"/>
              <a:sym typeface="Arial"/>
            </a:endParaRPr>
          </a:p>
          <a:p>
            <a:pPr indent="0" lvl="0" marL="0" marR="0" rtl="0" algn="l">
              <a:spcBef>
                <a:spcPts val="960"/>
              </a:spcBef>
              <a:spcAft>
                <a:spcPts val="0"/>
              </a:spcAft>
              <a:buNone/>
            </a:pPr>
            <a:r>
              <a:rPr lang="en-US" sz="1800">
                <a:solidFill>
                  <a:schemeClr val="dk1"/>
                </a:solidFill>
                <a:latin typeface="Arial"/>
                <a:ea typeface="Arial"/>
                <a:cs typeface="Arial"/>
                <a:sym typeface="Arial"/>
              </a:rPr>
              <a:t>School Transition assistance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6"/>
          <p:cNvSpPr txBox="1"/>
          <p:nvPr>
            <p:ph type="ctrTitle"/>
          </p:nvPr>
        </p:nvSpPr>
        <p:spPr>
          <a:xfrm>
            <a:off x="1981200" y="2133601"/>
            <a:ext cx="8458200" cy="147002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Questions?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7"/>
          <p:cNvSpPr txBox="1"/>
          <p:nvPr/>
        </p:nvSpPr>
        <p:spPr>
          <a:xfrm>
            <a:off x="2987898" y="2060619"/>
            <a:ext cx="5422006"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dk1"/>
                </a:solidFill>
                <a:latin typeface="Calibri"/>
                <a:ea typeface="Calibri"/>
                <a:cs typeface="Calibri"/>
                <a:sym typeface="Calibri"/>
              </a:rPr>
              <a:t>Thank You!!</a:t>
            </a:r>
            <a:endParaRPr b="1" sz="6000">
              <a:solidFill>
                <a:schemeClr val="dk1"/>
              </a:solidFill>
              <a:latin typeface="Calibri"/>
              <a:ea typeface="Calibri"/>
              <a:cs typeface="Calibri"/>
              <a:sym typeface="Calibri"/>
            </a:endParaRPr>
          </a:p>
        </p:txBody>
      </p:sp>
      <p:pic>
        <p:nvPicPr>
          <p:cNvPr id="179" name="Google Shape;179;p17"/>
          <p:cNvPicPr preferRelativeResize="0"/>
          <p:nvPr/>
        </p:nvPicPr>
        <p:blipFill rotWithShape="1">
          <a:blip r:embed="rId3">
            <a:alphaModFix/>
          </a:blip>
          <a:srcRect b="0" l="0" r="0" t="0"/>
          <a:stretch/>
        </p:blipFill>
        <p:spPr>
          <a:xfrm>
            <a:off x="275365" y="5014243"/>
            <a:ext cx="3684270" cy="1621536"/>
          </a:xfrm>
          <a:prstGeom prst="rect">
            <a:avLst/>
          </a:prstGeom>
          <a:noFill/>
          <a:ln>
            <a:noFill/>
          </a:ln>
        </p:spPr>
      </p:pic>
      <p:sp>
        <p:nvSpPr>
          <p:cNvPr id="180" name="Google Shape;180;p17"/>
          <p:cNvSpPr/>
          <p:nvPr/>
        </p:nvSpPr>
        <p:spPr>
          <a:xfrm>
            <a:off x="0" y="0"/>
            <a:ext cx="12192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1F497D"/>
              </a:buClr>
              <a:buSzPts val="1200"/>
              <a:buFont typeface="Lustria"/>
              <a:buNone/>
            </a:pPr>
            <a:r>
              <a:rPr b="1" i="0" lang="en-US" sz="1200" u="none" cap="none" strike="noStrike">
                <a:solidFill>
                  <a:srgbClr val="1F497D"/>
                </a:solidFill>
                <a:latin typeface="Lustria"/>
                <a:ea typeface="Lustria"/>
                <a:cs typeface="Lustria"/>
                <a:sym typeface="Lustria"/>
              </a:rPr>
              <a:t> </a:t>
            </a:r>
            <a:endParaRPr b="0" i="0" sz="1800" u="none" cap="none" strike="noStrike">
              <a:solidFill>
                <a:schemeClr val="dk1"/>
              </a:solidFill>
              <a:latin typeface="Arial"/>
              <a:ea typeface="Arial"/>
              <a:cs typeface="Arial"/>
              <a:sym typeface="Arial"/>
            </a:endParaRPr>
          </a:p>
        </p:txBody>
      </p:sp>
      <p:pic>
        <p:nvPicPr>
          <p:cNvPr descr="cid:image008.png@01D8F298.469B6710" id="181" name="Google Shape;181;p17"/>
          <p:cNvPicPr preferRelativeResize="0"/>
          <p:nvPr/>
        </p:nvPicPr>
        <p:blipFill rotWithShape="1">
          <a:blip r:embed="rId4">
            <a:alphaModFix/>
          </a:blip>
          <a:srcRect b="0" l="0" r="0" t="0"/>
          <a:stretch/>
        </p:blipFill>
        <p:spPr>
          <a:xfrm>
            <a:off x="9919544" y="5199471"/>
            <a:ext cx="1438275" cy="1438275"/>
          </a:xfrm>
          <a:prstGeom prst="rect">
            <a:avLst/>
          </a:prstGeom>
          <a:noFill/>
          <a:ln>
            <a:noFill/>
          </a:ln>
        </p:spPr>
      </p:pic>
      <p:sp>
        <p:nvSpPr>
          <p:cNvPr id="182" name="Google Shape;182;p17"/>
          <p:cNvSpPr/>
          <p:nvPr/>
        </p:nvSpPr>
        <p:spPr>
          <a:xfrm>
            <a:off x="0" y="1895475"/>
            <a:ext cx="12192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1F497D"/>
              </a:buClr>
              <a:buSzPts val="1100"/>
              <a:buFont typeface="Calibri"/>
              <a:buNone/>
            </a:pPr>
            <a:r>
              <a:rPr b="0" i="0" lang="en-US" sz="1100" u="none" cap="none" strike="noStrike">
                <a:solidFill>
                  <a:srgbClr val="1F497D"/>
                </a:solidFill>
                <a:latin typeface="Calibri"/>
                <a:ea typeface="Calibri"/>
                <a:cs typeface="Calibri"/>
                <a:sym typeface="Calibri"/>
              </a:rPr>
              <a:t> </a:t>
            </a:r>
            <a:endParaRPr b="0" i="0" sz="1800" u="none" cap="none" strike="noStrike">
              <a:solidFill>
                <a:schemeClr val="dk1"/>
              </a:solidFill>
              <a:latin typeface="Arial"/>
              <a:ea typeface="Arial"/>
              <a:cs typeface="Arial"/>
              <a:sym typeface="Arial"/>
            </a:endParaRPr>
          </a:p>
        </p:txBody>
      </p:sp>
      <p:sp>
        <p:nvSpPr>
          <p:cNvPr id="183" name="Google Shape;183;p17"/>
          <p:cNvSpPr txBox="1"/>
          <p:nvPr/>
        </p:nvSpPr>
        <p:spPr>
          <a:xfrm>
            <a:off x="8943427" y="4583356"/>
            <a:ext cx="3248573"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SCAN TO ACCESS OUR ONLINE SERVICE DIRECTORY</a:t>
            </a:r>
            <a:endParaRPr sz="16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Gree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2021-09-09T19:58:47Z</dcterms:created>
  <dc:creator>Giuliano, Mark</dc:creator>
</cp:coreProperties>
</file>