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702" r:id="rId1"/>
  </p:sldMasterIdLst>
  <p:notesMasterIdLst>
    <p:notesMasterId r:id="rId21"/>
  </p:notesMasterIdLst>
  <p:sldIdLst>
    <p:sldId id="256" r:id="rId2"/>
    <p:sldId id="273" r:id="rId3"/>
    <p:sldId id="257" r:id="rId4"/>
    <p:sldId id="259" r:id="rId5"/>
    <p:sldId id="274" r:id="rId6"/>
    <p:sldId id="258" r:id="rId7"/>
    <p:sldId id="264" r:id="rId8"/>
    <p:sldId id="261" r:id="rId9"/>
    <p:sldId id="263" r:id="rId10"/>
    <p:sldId id="265" r:id="rId11"/>
    <p:sldId id="262" r:id="rId12"/>
    <p:sldId id="260" r:id="rId13"/>
    <p:sldId id="266" r:id="rId14"/>
    <p:sldId id="268" r:id="rId15"/>
    <p:sldId id="267" r:id="rId16"/>
    <p:sldId id="269" r:id="rId17"/>
    <p:sldId id="270" r:id="rId18"/>
    <p:sldId id="271" r:id="rId19"/>
    <p:sldId id="272"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27A6833-E0C1-449E-9ABA-4DAD8B019BB9}"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A614C859-1DA3-4271-A699-44D587E8047D}">
      <dgm:prSet/>
      <dgm:spPr/>
      <dgm:t>
        <a:bodyPr/>
        <a:lstStyle/>
        <a:p>
          <a:r>
            <a:rPr lang="en-US" dirty="0"/>
            <a:t>CDC estimates that up to 13 million people in the United States have latent TB infection. </a:t>
          </a:r>
        </a:p>
      </dgm:t>
    </dgm:pt>
    <dgm:pt modelId="{BFBC53A2-46FD-4F53-AACE-719A88D2091B}" type="parTrans" cxnId="{A4E52EC4-6599-4FF8-BB99-2A4CDB6E7F94}">
      <dgm:prSet/>
      <dgm:spPr/>
      <dgm:t>
        <a:bodyPr/>
        <a:lstStyle/>
        <a:p>
          <a:endParaRPr lang="en-US"/>
        </a:p>
      </dgm:t>
    </dgm:pt>
    <dgm:pt modelId="{9030546B-BAE1-4151-A722-D6D376D69F35}" type="sibTrans" cxnId="{A4E52EC4-6599-4FF8-BB99-2A4CDB6E7F94}">
      <dgm:prSet/>
      <dgm:spPr/>
      <dgm:t>
        <a:bodyPr/>
        <a:lstStyle/>
        <a:p>
          <a:endParaRPr lang="en-US"/>
        </a:p>
      </dgm:t>
    </dgm:pt>
    <dgm:pt modelId="{817FD04B-A5B1-4CBC-8218-795AB46776AF}">
      <dgm:prSet/>
      <dgm:spPr/>
      <dgm:t>
        <a:bodyPr/>
        <a:lstStyle/>
        <a:p>
          <a:r>
            <a:rPr lang="en-US" dirty="0"/>
            <a:t>While not everyone with latent TB infection will develop TB disease, </a:t>
          </a:r>
          <a:r>
            <a:rPr lang="en-US" i="1" dirty="0"/>
            <a:t>without treatment </a:t>
          </a:r>
          <a:r>
            <a:rPr lang="en-US" dirty="0"/>
            <a:t>about 5%–10% of infected people will develop TB disease over their lifetimes.</a:t>
          </a:r>
        </a:p>
      </dgm:t>
    </dgm:pt>
    <dgm:pt modelId="{A89C8AB9-3038-4CD0-B13D-ADEBB591C3AB}" type="parTrans" cxnId="{5B475C2C-9C86-4AA4-88F0-97ED8609264D}">
      <dgm:prSet/>
      <dgm:spPr/>
      <dgm:t>
        <a:bodyPr/>
        <a:lstStyle/>
        <a:p>
          <a:endParaRPr lang="en-US"/>
        </a:p>
      </dgm:t>
    </dgm:pt>
    <dgm:pt modelId="{1B685473-8280-4BAC-B820-C3AC0F432533}" type="sibTrans" cxnId="{5B475C2C-9C86-4AA4-88F0-97ED8609264D}">
      <dgm:prSet/>
      <dgm:spPr/>
      <dgm:t>
        <a:bodyPr/>
        <a:lstStyle/>
        <a:p>
          <a:endParaRPr lang="en-US"/>
        </a:p>
      </dgm:t>
    </dgm:pt>
    <dgm:pt modelId="{C44F377A-85B5-496E-81E0-9ECD73A302EB}">
      <dgm:prSet/>
      <dgm:spPr/>
      <dgm:t>
        <a:bodyPr/>
        <a:lstStyle/>
        <a:p>
          <a:r>
            <a:rPr lang="en-US"/>
            <a:t>Vaccination: The tuberculosis vaccine (BCG) is not usually required in the United States.  </a:t>
          </a:r>
        </a:p>
      </dgm:t>
    </dgm:pt>
    <dgm:pt modelId="{24B4A931-43A3-473E-98A6-D5DE8053462F}" type="parTrans" cxnId="{FB334D76-B61B-4542-9773-F7FF637DCE0B}">
      <dgm:prSet/>
      <dgm:spPr/>
      <dgm:t>
        <a:bodyPr/>
        <a:lstStyle/>
        <a:p>
          <a:endParaRPr lang="en-US"/>
        </a:p>
      </dgm:t>
    </dgm:pt>
    <dgm:pt modelId="{61DB81AE-417A-4D4F-91E3-BE9E642CFCFF}" type="sibTrans" cxnId="{FB334D76-B61B-4542-9773-F7FF637DCE0B}">
      <dgm:prSet/>
      <dgm:spPr/>
      <dgm:t>
        <a:bodyPr/>
        <a:lstStyle/>
        <a:p>
          <a:endParaRPr lang="en-US"/>
        </a:p>
      </dgm:t>
    </dgm:pt>
    <dgm:pt modelId="{602DA13C-44CC-4A3E-83F0-9B99D33EF016}">
      <dgm:prSet/>
      <dgm:spPr/>
      <dgm:t>
        <a:bodyPr/>
        <a:lstStyle/>
        <a:p>
          <a:r>
            <a:rPr lang="en-US"/>
            <a:t>BCG is NOT a vaccine required for entry to school in Pennsylvania</a:t>
          </a:r>
        </a:p>
      </dgm:t>
    </dgm:pt>
    <dgm:pt modelId="{1BF4CDFD-D1C0-4A8F-8067-567CADFBB70E}" type="parTrans" cxnId="{CF2D2106-6378-4633-A89C-32980F95ED71}">
      <dgm:prSet/>
      <dgm:spPr/>
      <dgm:t>
        <a:bodyPr/>
        <a:lstStyle/>
        <a:p>
          <a:endParaRPr lang="en-US"/>
        </a:p>
      </dgm:t>
    </dgm:pt>
    <dgm:pt modelId="{D1961C6E-F3A0-4495-B23F-F48B7E982B3A}" type="sibTrans" cxnId="{CF2D2106-6378-4633-A89C-32980F95ED71}">
      <dgm:prSet/>
      <dgm:spPr/>
      <dgm:t>
        <a:bodyPr/>
        <a:lstStyle/>
        <a:p>
          <a:endParaRPr lang="en-US"/>
        </a:p>
      </dgm:t>
    </dgm:pt>
    <dgm:pt modelId="{1138C9BA-907B-4C90-A0C0-13A0934BFA47}" type="pres">
      <dgm:prSet presAssocID="{A27A6833-E0C1-449E-9ABA-4DAD8B019BB9}" presName="linear" presStyleCnt="0">
        <dgm:presLayoutVars>
          <dgm:animLvl val="lvl"/>
          <dgm:resizeHandles val="exact"/>
        </dgm:presLayoutVars>
      </dgm:prSet>
      <dgm:spPr/>
    </dgm:pt>
    <dgm:pt modelId="{97A8E16F-D2C2-4558-B4C2-BFCF7D3EE26F}" type="pres">
      <dgm:prSet presAssocID="{A614C859-1DA3-4271-A699-44D587E8047D}" presName="parentText" presStyleLbl="node1" presStyleIdx="0" presStyleCnt="2">
        <dgm:presLayoutVars>
          <dgm:chMax val="0"/>
          <dgm:bulletEnabled val="1"/>
        </dgm:presLayoutVars>
      </dgm:prSet>
      <dgm:spPr/>
    </dgm:pt>
    <dgm:pt modelId="{3D8543E2-17F0-4B2D-9113-BC1EB37BA9F7}" type="pres">
      <dgm:prSet presAssocID="{A614C859-1DA3-4271-A699-44D587E8047D}" presName="childText" presStyleLbl="revTx" presStyleIdx="0" presStyleCnt="2">
        <dgm:presLayoutVars>
          <dgm:bulletEnabled val="1"/>
        </dgm:presLayoutVars>
      </dgm:prSet>
      <dgm:spPr/>
    </dgm:pt>
    <dgm:pt modelId="{44BE9657-40AF-4EB2-99A2-AA2690D82F6D}" type="pres">
      <dgm:prSet presAssocID="{C44F377A-85B5-496E-81E0-9ECD73A302EB}" presName="parentText" presStyleLbl="node1" presStyleIdx="1" presStyleCnt="2">
        <dgm:presLayoutVars>
          <dgm:chMax val="0"/>
          <dgm:bulletEnabled val="1"/>
        </dgm:presLayoutVars>
      </dgm:prSet>
      <dgm:spPr/>
    </dgm:pt>
    <dgm:pt modelId="{6B70F5E1-9D40-41FB-AA51-F0E2AA1AF8A0}" type="pres">
      <dgm:prSet presAssocID="{C44F377A-85B5-496E-81E0-9ECD73A302EB}" presName="childText" presStyleLbl="revTx" presStyleIdx="1" presStyleCnt="2">
        <dgm:presLayoutVars>
          <dgm:bulletEnabled val="1"/>
        </dgm:presLayoutVars>
      </dgm:prSet>
      <dgm:spPr/>
    </dgm:pt>
  </dgm:ptLst>
  <dgm:cxnLst>
    <dgm:cxn modelId="{CF2D2106-6378-4633-A89C-32980F95ED71}" srcId="{C44F377A-85B5-496E-81E0-9ECD73A302EB}" destId="{602DA13C-44CC-4A3E-83F0-9B99D33EF016}" srcOrd="0" destOrd="0" parTransId="{1BF4CDFD-D1C0-4A8F-8067-567CADFBB70E}" sibTransId="{D1961C6E-F3A0-4495-B23F-F48B7E982B3A}"/>
    <dgm:cxn modelId="{5B475C2C-9C86-4AA4-88F0-97ED8609264D}" srcId="{A614C859-1DA3-4271-A699-44D587E8047D}" destId="{817FD04B-A5B1-4CBC-8218-795AB46776AF}" srcOrd="0" destOrd="0" parTransId="{A89C8AB9-3038-4CD0-B13D-ADEBB591C3AB}" sibTransId="{1B685473-8280-4BAC-B820-C3AC0F432533}"/>
    <dgm:cxn modelId="{4DD1644B-7A2D-465B-9D9C-1E9CF08558A4}" type="presOf" srcId="{A614C859-1DA3-4271-A699-44D587E8047D}" destId="{97A8E16F-D2C2-4558-B4C2-BFCF7D3EE26F}" srcOrd="0" destOrd="0" presId="urn:microsoft.com/office/officeart/2005/8/layout/vList2"/>
    <dgm:cxn modelId="{FB334D76-B61B-4542-9773-F7FF637DCE0B}" srcId="{A27A6833-E0C1-449E-9ABA-4DAD8B019BB9}" destId="{C44F377A-85B5-496E-81E0-9ECD73A302EB}" srcOrd="1" destOrd="0" parTransId="{24B4A931-43A3-473E-98A6-D5DE8053462F}" sibTransId="{61DB81AE-417A-4D4F-91E3-BE9E642CFCFF}"/>
    <dgm:cxn modelId="{7D7C0EA2-22A1-4AA6-83A7-8043967CB6E3}" type="presOf" srcId="{C44F377A-85B5-496E-81E0-9ECD73A302EB}" destId="{44BE9657-40AF-4EB2-99A2-AA2690D82F6D}" srcOrd="0" destOrd="0" presId="urn:microsoft.com/office/officeart/2005/8/layout/vList2"/>
    <dgm:cxn modelId="{A68749B1-BA4B-441B-9C0D-241B4542DDE3}" type="presOf" srcId="{817FD04B-A5B1-4CBC-8218-795AB46776AF}" destId="{3D8543E2-17F0-4B2D-9113-BC1EB37BA9F7}" srcOrd="0" destOrd="0" presId="urn:microsoft.com/office/officeart/2005/8/layout/vList2"/>
    <dgm:cxn modelId="{828404B9-210D-4842-BFBD-0B275D5DA4E4}" type="presOf" srcId="{602DA13C-44CC-4A3E-83F0-9B99D33EF016}" destId="{6B70F5E1-9D40-41FB-AA51-F0E2AA1AF8A0}" srcOrd="0" destOrd="0" presId="urn:microsoft.com/office/officeart/2005/8/layout/vList2"/>
    <dgm:cxn modelId="{A4E52EC4-6599-4FF8-BB99-2A4CDB6E7F94}" srcId="{A27A6833-E0C1-449E-9ABA-4DAD8B019BB9}" destId="{A614C859-1DA3-4271-A699-44D587E8047D}" srcOrd="0" destOrd="0" parTransId="{BFBC53A2-46FD-4F53-AACE-719A88D2091B}" sibTransId="{9030546B-BAE1-4151-A722-D6D376D69F35}"/>
    <dgm:cxn modelId="{8EC0DDF7-5EE6-4AD6-AB35-5E2EDD8C6C02}" type="presOf" srcId="{A27A6833-E0C1-449E-9ABA-4DAD8B019BB9}" destId="{1138C9BA-907B-4C90-A0C0-13A0934BFA47}" srcOrd="0" destOrd="0" presId="urn:microsoft.com/office/officeart/2005/8/layout/vList2"/>
    <dgm:cxn modelId="{DFBCB2EC-A69A-4788-8E37-BE2575BF5DB2}" type="presParOf" srcId="{1138C9BA-907B-4C90-A0C0-13A0934BFA47}" destId="{97A8E16F-D2C2-4558-B4C2-BFCF7D3EE26F}" srcOrd="0" destOrd="0" presId="urn:microsoft.com/office/officeart/2005/8/layout/vList2"/>
    <dgm:cxn modelId="{98E51AB6-EBBD-4451-80B1-76C237657700}" type="presParOf" srcId="{1138C9BA-907B-4C90-A0C0-13A0934BFA47}" destId="{3D8543E2-17F0-4B2D-9113-BC1EB37BA9F7}" srcOrd="1" destOrd="0" presId="urn:microsoft.com/office/officeart/2005/8/layout/vList2"/>
    <dgm:cxn modelId="{C28E9C2F-6981-4296-80C8-749805D475F5}" type="presParOf" srcId="{1138C9BA-907B-4C90-A0C0-13A0934BFA47}" destId="{44BE9657-40AF-4EB2-99A2-AA2690D82F6D}" srcOrd="2" destOrd="0" presId="urn:microsoft.com/office/officeart/2005/8/layout/vList2"/>
    <dgm:cxn modelId="{18531F03-CCC9-4845-BB8C-2959ECD6E79E}" type="presParOf" srcId="{1138C9BA-907B-4C90-A0C0-13A0934BFA47}" destId="{6B70F5E1-9D40-41FB-AA51-F0E2AA1AF8A0}"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9A4CF80-B798-4DD6-86F0-A4B21E6B2407}"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33EFF262-64F3-4C45-84C7-4143198F1403}">
      <dgm:prSet/>
      <dgm:spPr/>
      <dgm:t>
        <a:bodyPr/>
        <a:lstStyle/>
        <a:p>
          <a:r>
            <a:rPr lang="en-US" b="1"/>
            <a:t>LATENT TB Infection also known as Inactive TB:</a:t>
          </a:r>
          <a:endParaRPr lang="en-US"/>
        </a:p>
      </dgm:t>
    </dgm:pt>
    <dgm:pt modelId="{A065E165-02B7-498D-9B11-8B36EDF0638F}" type="parTrans" cxnId="{BF71F9CD-33CE-4336-8B52-663640C1B15F}">
      <dgm:prSet/>
      <dgm:spPr/>
      <dgm:t>
        <a:bodyPr/>
        <a:lstStyle/>
        <a:p>
          <a:endParaRPr lang="en-US"/>
        </a:p>
      </dgm:t>
    </dgm:pt>
    <dgm:pt modelId="{8B462EA9-BF82-41A2-936A-C8FFD96A4189}" type="sibTrans" cxnId="{BF71F9CD-33CE-4336-8B52-663640C1B15F}">
      <dgm:prSet/>
      <dgm:spPr/>
      <dgm:t>
        <a:bodyPr/>
        <a:lstStyle/>
        <a:p>
          <a:endParaRPr lang="en-US"/>
        </a:p>
      </dgm:t>
    </dgm:pt>
    <dgm:pt modelId="{E978D177-258B-4D99-8C58-A236000A41F4}">
      <dgm:prSet/>
      <dgm:spPr/>
      <dgm:t>
        <a:bodyPr/>
        <a:lstStyle/>
        <a:p>
          <a:r>
            <a:rPr lang="en-US" dirty="0"/>
            <a:t>Persons with latent TB have a small number of TB bacteria in their body that are alive but </a:t>
          </a:r>
          <a:r>
            <a:rPr lang="en-US" b="1" dirty="0"/>
            <a:t>inactive</a:t>
          </a:r>
          <a:br>
            <a:rPr lang="en-US" dirty="0"/>
          </a:br>
          <a:endParaRPr lang="en-US" dirty="0"/>
        </a:p>
      </dgm:t>
    </dgm:pt>
    <dgm:pt modelId="{E9E677D9-2A62-4A5E-8E25-CC8C99BA3C8E}" type="parTrans" cxnId="{9EBFA044-3C28-47A4-A0AE-30713F9E3399}">
      <dgm:prSet/>
      <dgm:spPr/>
      <dgm:t>
        <a:bodyPr/>
        <a:lstStyle/>
        <a:p>
          <a:endParaRPr lang="en-US"/>
        </a:p>
      </dgm:t>
    </dgm:pt>
    <dgm:pt modelId="{36A6B1A2-620D-4367-822F-B91861028EA2}" type="sibTrans" cxnId="{9EBFA044-3C28-47A4-A0AE-30713F9E3399}">
      <dgm:prSet/>
      <dgm:spPr/>
      <dgm:t>
        <a:bodyPr/>
        <a:lstStyle/>
        <a:p>
          <a:endParaRPr lang="en-US"/>
        </a:p>
      </dgm:t>
    </dgm:pt>
    <dgm:pt modelId="{926EC3A6-41FC-443C-BA57-DFD1C636F0A1}">
      <dgm:prSet/>
      <dgm:spPr/>
      <dgm:t>
        <a:bodyPr/>
        <a:lstStyle/>
        <a:p>
          <a:r>
            <a:rPr lang="en-US" b="1"/>
            <a:t>Latent TB is not contagious</a:t>
          </a:r>
          <a:endParaRPr lang="en-US"/>
        </a:p>
      </dgm:t>
    </dgm:pt>
    <dgm:pt modelId="{6230964F-58D7-4344-A198-4FA0709265FF}" type="parTrans" cxnId="{62ECB6FD-5085-4C40-B696-ED95016167B3}">
      <dgm:prSet/>
      <dgm:spPr/>
      <dgm:t>
        <a:bodyPr/>
        <a:lstStyle/>
        <a:p>
          <a:endParaRPr lang="en-US"/>
        </a:p>
      </dgm:t>
    </dgm:pt>
    <dgm:pt modelId="{6E3F649F-C4FB-46CD-AA01-574360FC74A0}" type="sibTrans" cxnId="{62ECB6FD-5085-4C40-B696-ED95016167B3}">
      <dgm:prSet/>
      <dgm:spPr/>
      <dgm:t>
        <a:bodyPr/>
        <a:lstStyle/>
        <a:p>
          <a:endParaRPr lang="en-US"/>
        </a:p>
      </dgm:t>
    </dgm:pt>
    <dgm:pt modelId="{662843F8-5A54-4004-814A-6130B30E26A8}">
      <dgm:prSet/>
      <dgm:spPr/>
      <dgm:t>
        <a:bodyPr/>
        <a:lstStyle/>
        <a:p>
          <a:r>
            <a:rPr lang="en-US" b="1" dirty="0"/>
            <a:t>Persons with Latent TB Cannot spread TB bacteria to others</a:t>
          </a:r>
          <a:endParaRPr lang="en-US" dirty="0"/>
        </a:p>
      </dgm:t>
    </dgm:pt>
    <dgm:pt modelId="{B436C684-A795-482D-BD98-F334074653EB}" type="parTrans" cxnId="{A98C9D59-2E93-45A9-A349-D8F31620F0C1}">
      <dgm:prSet/>
      <dgm:spPr/>
      <dgm:t>
        <a:bodyPr/>
        <a:lstStyle/>
        <a:p>
          <a:endParaRPr lang="en-US"/>
        </a:p>
      </dgm:t>
    </dgm:pt>
    <dgm:pt modelId="{B1361BDC-0F57-475C-A307-C52570C04C2E}" type="sibTrans" cxnId="{A98C9D59-2E93-45A9-A349-D8F31620F0C1}">
      <dgm:prSet/>
      <dgm:spPr/>
      <dgm:t>
        <a:bodyPr/>
        <a:lstStyle/>
        <a:p>
          <a:endParaRPr lang="en-US"/>
        </a:p>
      </dgm:t>
    </dgm:pt>
    <dgm:pt modelId="{C0BA23BD-E3ED-44A4-8D69-F26C7C6911CC}">
      <dgm:prSet/>
      <dgm:spPr/>
      <dgm:t>
        <a:bodyPr/>
        <a:lstStyle/>
        <a:p>
          <a:r>
            <a:rPr lang="en-US"/>
            <a:t>Do </a:t>
          </a:r>
          <a:r>
            <a:rPr lang="en-US" b="1"/>
            <a:t>not</a:t>
          </a:r>
          <a:r>
            <a:rPr lang="en-US"/>
            <a:t> feel sick, but may become sick if the bacteria in their bodies become active</a:t>
          </a:r>
        </a:p>
      </dgm:t>
    </dgm:pt>
    <dgm:pt modelId="{2C813FC2-7013-480E-928E-6342D3DE03FE}" type="parTrans" cxnId="{93A805CF-D4D1-4FC9-8269-A2D244A4BFCF}">
      <dgm:prSet/>
      <dgm:spPr/>
      <dgm:t>
        <a:bodyPr/>
        <a:lstStyle/>
        <a:p>
          <a:endParaRPr lang="en-US"/>
        </a:p>
      </dgm:t>
    </dgm:pt>
    <dgm:pt modelId="{10E0DDD7-266E-465B-9470-C9138ADF2AF8}" type="sibTrans" cxnId="{93A805CF-D4D1-4FC9-8269-A2D244A4BFCF}">
      <dgm:prSet/>
      <dgm:spPr/>
      <dgm:t>
        <a:bodyPr/>
        <a:lstStyle/>
        <a:p>
          <a:endParaRPr lang="en-US"/>
        </a:p>
      </dgm:t>
    </dgm:pt>
    <dgm:pt modelId="{FA30A009-507D-4669-8427-4DACC378D707}">
      <dgm:prSet/>
      <dgm:spPr/>
      <dgm:t>
        <a:bodyPr/>
        <a:lstStyle/>
        <a:p>
          <a:r>
            <a:rPr lang="en-US"/>
            <a:t>Usually have a </a:t>
          </a:r>
          <a:r>
            <a:rPr lang="en-US" b="1"/>
            <a:t>positive </a:t>
          </a:r>
          <a:r>
            <a:rPr lang="en-US"/>
            <a:t>TB blood test or TB skin test results indicating TB infection</a:t>
          </a:r>
        </a:p>
      </dgm:t>
    </dgm:pt>
    <dgm:pt modelId="{E3F83D44-9E07-4E88-A708-0AED9FD9BDEB}" type="parTrans" cxnId="{4888A401-12C3-4790-B85D-0165BA7BC668}">
      <dgm:prSet/>
      <dgm:spPr/>
      <dgm:t>
        <a:bodyPr/>
        <a:lstStyle/>
        <a:p>
          <a:endParaRPr lang="en-US"/>
        </a:p>
      </dgm:t>
    </dgm:pt>
    <dgm:pt modelId="{172B73DD-8978-4B46-8FC6-6A67F9CD512A}" type="sibTrans" cxnId="{4888A401-12C3-4790-B85D-0165BA7BC668}">
      <dgm:prSet/>
      <dgm:spPr/>
      <dgm:t>
        <a:bodyPr/>
        <a:lstStyle/>
        <a:p>
          <a:endParaRPr lang="en-US"/>
        </a:p>
      </dgm:t>
    </dgm:pt>
    <dgm:pt modelId="{83ECDAC0-7943-4E34-87C4-86154E6D5C00}">
      <dgm:prSet/>
      <dgm:spPr/>
      <dgm:t>
        <a:bodyPr/>
        <a:lstStyle/>
        <a:p>
          <a:r>
            <a:rPr lang="en-US"/>
            <a:t>Have typically </a:t>
          </a:r>
          <a:r>
            <a:rPr lang="en-US" b="1"/>
            <a:t>normal</a:t>
          </a:r>
          <a:r>
            <a:rPr lang="en-US"/>
            <a:t> chest radiographs</a:t>
          </a:r>
        </a:p>
      </dgm:t>
    </dgm:pt>
    <dgm:pt modelId="{E005D504-FD26-4DCB-B28A-16E27A713543}" type="parTrans" cxnId="{C809DE22-47D9-45B3-B35C-3A14FEF6A280}">
      <dgm:prSet/>
      <dgm:spPr/>
      <dgm:t>
        <a:bodyPr/>
        <a:lstStyle/>
        <a:p>
          <a:endParaRPr lang="en-US"/>
        </a:p>
      </dgm:t>
    </dgm:pt>
    <dgm:pt modelId="{A60CAC76-F0EE-4040-A0C5-F1F5CE8D3F1E}" type="sibTrans" cxnId="{C809DE22-47D9-45B3-B35C-3A14FEF6A280}">
      <dgm:prSet/>
      <dgm:spPr/>
      <dgm:t>
        <a:bodyPr/>
        <a:lstStyle/>
        <a:p>
          <a:endParaRPr lang="en-US"/>
        </a:p>
      </dgm:t>
    </dgm:pt>
    <dgm:pt modelId="{6D8461E0-BC01-4194-A0FC-0E1F17DB2E3B}">
      <dgm:prSet/>
      <dgm:spPr/>
      <dgm:t>
        <a:bodyPr/>
        <a:lstStyle/>
        <a:p>
          <a:r>
            <a:rPr lang="en-US"/>
            <a:t>Have </a:t>
          </a:r>
          <a:r>
            <a:rPr lang="en-US" b="1"/>
            <a:t>negative</a:t>
          </a:r>
          <a:r>
            <a:rPr lang="en-US"/>
            <a:t> sputum smears and cultures</a:t>
          </a:r>
        </a:p>
      </dgm:t>
    </dgm:pt>
    <dgm:pt modelId="{EDCCB62C-FB9B-4701-A016-476E62F34C71}" type="parTrans" cxnId="{A7E0B162-E335-478B-AD5E-E2AED17AC9BC}">
      <dgm:prSet/>
      <dgm:spPr/>
      <dgm:t>
        <a:bodyPr/>
        <a:lstStyle/>
        <a:p>
          <a:endParaRPr lang="en-US"/>
        </a:p>
      </dgm:t>
    </dgm:pt>
    <dgm:pt modelId="{81809015-59A4-432C-B864-9657B29C9045}" type="sibTrans" cxnId="{A7E0B162-E335-478B-AD5E-E2AED17AC9BC}">
      <dgm:prSet/>
      <dgm:spPr/>
      <dgm:t>
        <a:bodyPr/>
        <a:lstStyle/>
        <a:p>
          <a:endParaRPr lang="en-US"/>
        </a:p>
      </dgm:t>
    </dgm:pt>
    <dgm:pt modelId="{BCFBFB2A-766E-4AF9-A092-583DD32DB466}">
      <dgm:prSet/>
      <dgm:spPr/>
      <dgm:t>
        <a:bodyPr/>
        <a:lstStyle/>
        <a:p>
          <a:r>
            <a:rPr lang="en-US"/>
            <a:t>Should consider treatment for latent TB infection to prevent TB disease</a:t>
          </a:r>
        </a:p>
      </dgm:t>
    </dgm:pt>
    <dgm:pt modelId="{F40C9577-7CBD-4BE6-81B1-63BC68073718}" type="parTrans" cxnId="{58E6CDE9-C729-4127-B90A-1D4002553CB7}">
      <dgm:prSet/>
      <dgm:spPr/>
      <dgm:t>
        <a:bodyPr/>
        <a:lstStyle/>
        <a:p>
          <a:endParaRPr lang="en-US"/>
        </a:p>
      </dgm:t>
    </dgm:pt>
    <dgm:pt modelId="{017BBBC5-3BA5-4F87-A88D-ADE6E4315ACB}" type="sibTrans" cxnId="{58E6CDE9-C729-4127-B90A-1D4002553CB7}">
      <dgm:prSet/>
      <dgm:spPr/>
      <dgm:t>
        <a:bodyPr/>
        <a:lstStyle/>
        <a:p>
          <a:endParaRPr lang="en-US"/>
        </a:p>
      </dgm:t>
    </dgm:pt>
    <dgm:pt modelId="{291BF95C-FC32-4763-80D4-D479E40FA01A}">
      <dgm:prSet/>
      <dgm:spPr/>
      <dgm:t>
        <a:bodyPr/>
        <a:lstStyle/>
        <a:p>
          <a:r>
            <a:rPr lang="en-US" dirty="0"/>
            <a:t>Do </a:t>
          </a:r>
          <a:r>
            <a:rPr lang="en-US" b="1" dirty="0"/>
            <a:t>not </a:t>
          </a:r>
          <a:r>
            <a:rPr lang="en-US" dirty="0"/>
            <a:t>require respiratory isolation</a:t>
          </a:r>
        </a:p>
      </dgm:t>
    </dgm:pt>
    <dgm:pt modelId="{DDF05F3C-7BE1-4CF6-9ED6-5D2F04EF5461}" type="parTrans" cxnId="{17DE9B50-8D3D-4613-96FD-AE1D2F8B8C91}">
      <dgm:prSet/>
      <dgm:spPr/>
      <dgm:t>
        <a:bodyPr/>
        <a:lstStyle/>
        <a:p>
          <a:endParaRPr lang="en-US"/>
        </a:p>
      </dgm:t>
    </dgm:pt>
    <dgm:pt modelId="{5E13095A-DA05-4715-9FE2-2E5447D1E2C1}" type="sibTrans" cxnId="{17DE9B50-8D3D-4613-96FD-AE1D2F8B8C91}">
      <dgm:prSet/>
      <dgm:spPr/>
      <dgm:t>
        <a:bodyPr/>
        <a:lstStyle/>
        <a:p>
          <a:endParaRPr lang="en-US"/>
        </a:p>
      </dgm:t>
    </dgm:pt>
    <dgm:pt modelId="{E1D9B8BE-8CB4-4201-89E7-422BF428AA1D}" type="pres">
      <dgm:prSet presAssocID="{29A4CF80-B798-4DD6-86F0-A4B21E6B2407}" presName="linear" presStyleCnt="0">
        <dgm:presLayoutVars>
          <dgm:animLvl val="lvl"/>
          <dgm:resizeHandles val="exact"/>
        </dgm:presLayoutVars>
      </dgm:prSet>
      <dgm:spPr/>
    </dgm:pt>
    <dgm:pt modelId="{C1E59DFB-150E-4BBC-A264-32787821795E}" type="pres">
      <dgm:prSet presAssocID="{33EFF262-64F3-4C45-84C7-4143198F1403}" presName="parentText" presStyleLbl="node1" presStyleIdx="0" presStyleCnt="3">
        <dgm:presLayoutVars>
          <dgm:chMax val="0"/>
          <dgm:bulletEnabled val="1"/>
        </dgm:presLayoutVars>
      </dgm:prSet>
      <dgm:spPr/>
    </dgm:pt>
    <dgm:pt modelId="{F1468B77-C85C-4669-B2B9-654117D32EB2}" type="pres">
      <dgm:prSet presAssocID="{33EFF262-64F3-4C45-84C7-4143198F1403}" presName="childText" presStyleLbl="revTx" presStyleIdx="0" presStyleCnt="2">
        <dgm:presLayoutVars>
          <dgm:bulletEnabled val="1"/>
        </dgm:presLayoutVars>
      </dgm:prSet>
      <dgm:spPr/>
    </dgm:pt>
    <dgm:pt modelId="{0B162CF2-FE0E-47AC-84E8-6B402DBD24FE}" type="pres">
      <dgm:prSet presAssocID="{926EC3A6-41FC-443C-BA57-DFD1C636F0A1}" presName="parentText" presStyleLbl="node1" presStyleIdx="1" presStyleCnt="3" custLinFactY="-32014" custLinFactNeighborY="-100000">
        <dgm:presLayoutVars>
          <dgm:chMax val="0"/>
          <dgm:bulletEnabled val="1"/>
        </dgm:presLayoutVars>
      </dgm:prSet>
      <dgm:spPr/>
    </dgm:pt>
    <dgm:pt modelId="{C40C6504-7A5C-461F-911E-2567AAB1611B}" type="pres">
      <dgm:prSet presAssocID="{6E3F649F-C4FB-46CD-AA01-574360FC74A0}" presName="spacer" presStyleCnt="0"/>
      <dgm:spPr/>
    </dgm:pt>
    <dgm:pt modelId="{5DC1AAC6-3490-40C2-B0B6-5DF1844AC3C2}" type="pres">
      <dgm:prSet presAssocID="{662843F8-5A54-4004-814A-6130B30E26A8}" presName="parentText" presStyleLbl="node1" presStyleIdx="2" presStyleCnt="3" custLinFactNeighborY="-9190">
        <dgm:presLayoutVars>
          <dgm:chMax val="0"/>
          <dgm:bulletEnabled val="1"/>
        </dgm:presLayoutVars>
      </dgm:prSet>
      <dgm:spPr/>
    </dgm:pt>
    <dgm:pt modelId="{ECD83553-3E3F-4791-9493-3623BBC8B788}" type="pres">
      <dgm:prSet presAssocID="{662843F8-5A54-4004-814A-6130B30E26A8}" presName="childText" presStyleLbl="revTx" presStyleIdx="1" presStyleCnt="2">
        <dgm:presLayoutVars>
          <dgm:bulletEnabled val="1"/>
        </dgm:presLayoutVars>
      </dgm:prSet>
      <dgm:spPr/>
    </dgm:pt>
  </dgm:ptLst>
  <dgm:cxnLst>
    <dgm:cxn modelId="{4888A401-12C3-4790-B85D-0165BA7BC668}" srcId="{662843F8-5A54-4004-814A-6130B30E26A8}" destId="{FA30A009-507D-4669-8427-4DACC378D707}" srcOrd="1" destOrd="0" parTransId="{E3F83D44-9E07-4E88-A708-0AED9FD9BDEB}" sibTransId="{172B73DD-8978-4B46-8FC6-6A67F9CD512A}"/>
    <dgm:cxn modelId="{F5D03C05-CF7A-4766-B975-CB8E41FEC865}" type="presOf" srcId="{FA30A009-507D-4669-8427-4DACC378D707}" destId="{ECD83553-3E3F-4791-9493-3623BBC8B788}" srcOrd="0" destOrd="1" presId="urn:microsoft.com/office/officeart/2005/8/layout/vList2"/>
    <dgm:cxn modelId="{B2B16112-C541-4BC1-8422-6F08084D4938}" type="presOf" srcId="{926EC3A6-41FC-443C-BA57-DFD1C636F0A1}" destId="{0B162CF2-FE0E-47AC-84E8-6B402DBD24FE}" srcOrd="0" destOrd="0" presId="urn:microsoft.com/office/officeart/2005/8/layout/vList2"/>
    <dgm:cxn modelId="{4C3E8618-B388-45E8-A39C-2C06C068470A}" type="presOf" srcId="{662843F8-5A54-4004-814A-6130B30E26A8}" destId="{5DC1AAC6-3490-40C2-B0B6-5DF1844AC3C2}" srcOrd="0" destOrd="0" presId="urn:microsoft.com/office/officeart/2005/8/layout/vList2"/>
    <dgm:cxn modelId="{C809DE22-47D9-45B3-B35C-3A14FEF6A280}" srcId="{662843F8-5A54-4004-814A-6130B30E26A8}" destId="{83ECDAC0-7943-4E34-87C4-86154E6D5C00}" srcOrd="2" destOrd="0" parTransId="{E005D504-FD26-4DCB-B28A-16E27A713543}" sibTransId="{A60CAC76-F0EE-4040-A0C5-F1F5CE8D3F1E}"/>
    <dgm:cxn modelId="{A7E0B162-E335-478B-AD5E-E2AED17AC9BC}" srcId="{662843F8-5A54-4004-814A-6130B30E26A8}" destId="{6D8461E0-BC01-4194-A0FC-0E1F17DB2E3B}" srcOrd="3" destOrd="0" parTransId="{EDCCB62C-FB9B-4701-A016-476E62F34C71}" sibTransId="{81809015-59A4-432C-B864-9657B29C9045}"/>
    <dgm:cxn modelId="{9EBFA044-3C28-47A4-A0AE-30713F9E3399}" srcId="{33EFF262-64F3-4C45-84C7-4143198F1403}" destId="{E978D177-258B-4D99-8C58-A236000A41F4}" srcOrd="0" destOrd="0" parTransId="{E9E677D9-2A62-4A5E-8E25-CC8C99BA3C8E}" sibTransId="{36A6B1A2-620D-4367-822F-B91861028EA2}"/>
    <dgm:cxn modelId="{87780E65-799A-435F-B090-26EADAEB98F7}" type="presOf" srcId="{291BF95C-FC32-4763-80D4-D479E40FA01A}" destId="{ECD83553-3E3F-4791-9493-3623BBC8B788}" srcOrd="0" destOrd="5" presId="urn:microsoft.com/office/officeart/2005/8/layout/vList2"/>
    <dgm:cxn modelId="{F421FE6C-FFCD-40AC-886F-593FFAA81002}" type="presOf" srcId="{6D8461E0-BC01-4194-A0FC-0E1F17DB2E3B}" destId="{ECD83553-3E3F-4791-9493-3623BBC8B788}" srcOrd="0" destOrd="3" presId="urn:microsoft.com/office/officeart/2005/8/layout/vList2"/>
    <dgm:cxn modelId="{17DE9B50-8D3D-4613-96FD-AE1D2F8B8C91}" srcId="{662843F8-5A54-4004-814A-6130B30E26A8}" destId="{291BF95C-FC32-4763-80D4-D479E40FA01A}" srcOrd="5" destOrd="0" parTransId="{DDF05F3C-7BE1-4CF6-9ED6-5D2F04EF5461}" sibTransId="{5E13095A-DA05-4715-9FE2-2E5447D1E2C1}"/>
    <dgm:cxn modelId="{A98C9D59-2E93-45A9-A349-D8F31620F0C1}" srcId="{29A4CF80-B798-4DD6-86F0-A4B21E6B2407}" destId="{662843F8-5A54-4004-814A-6130B30E26A8}" srcOrd="2" destOrd="0" parTransId="{B436C684-A795-482D-BD98-F334074653EB}" sibTransId="{B1361BDC-0F57-475C-A307-C52570C04C2E}"/>
    <dgm:cxn modelId="{8D75D580-DC42-4B1E-A86D-6B4586E054AC}" type="presOf" srcId="{29A4CF80-B798-4DD6-86F0-A4B21E6B2407}" destId="{E1D9B8BE-8CB4-4201-89E7-422BF428AA1D}" srcOrd="0" destOrd="0" presId="urn:microsoft.com/office/officeart/2005/8/layout/vList2"/>
    <dgm:cxn modelId="{9632E9BE-FC4D-4085-98D2-E3E8292C4F08}" type="presOf" srcId="{E978D177-258B-4D99-8C58-A236000A41F4}" destId="{F1468B77-C85C-4669-B2B9-654117D32EB2}" srcOrd="0" destOrd="0" presId="urn:microsoft.com/office/officeart/2005/8/layout/vList2"/>
    <dgm:cxn modelId="{C5FD8DC8-39E6-42A4-9AC2-F9EC10580165}" type="presOf" srcId="{BCFBFB2A-766E-4AF9-A092-583DD32DB466}" destId="{ECD83553-3E3F-4791-9493-3623BBC8B788}" srcOrd="0" destOrd="4" presId="urn:microsoft.com/office/officeart/2005/8/layout/vList2"/>
    <dgm:cxn modelId="{BF71F9CD-33CE-4336-8B52-663640C1B15F}" srcId="{29A4CF80-B798-4DD6-86F0-A4B21E6B2407}" destId="{33EFF262-64F3-4C45-84C7-4143198F1403}" srcOrd="0" destOrd="0" parTransId="{A065E165-02B7-498D-9B11-8B36EDF0638F}" sibTransId="{8B462EA9-BF82-41A2-936A-C8FFD96A4189}"/>
    <dgm:cxn modelId="{93A805CF-D4D1-4FC9-8269-A2D244A4BFCF}" srcId="{662843F8-5A54-4004-814A-6130B30E26A8}" destId="{C0BA23BD-E3ED-44A4-8D69-F26C7C6911CC}" srcOrd="0" destOrd="0" parTransId="{2C813FC2-7013-480E-928E-6342D3DE03FE}" sibTransId="{10E0DDD7-266E-465B-9470-C9138ADF2AF8}"/>
    <dgm:cxn modelId="{0DD4B0D9-9F84-486D-B0D1-5E9F102AB719}" type="presOf" srcId="{C0BA23BD-E3ED-44A4-8D69-F26C7C6911CC}" destId="{ECD83553-3E3F-4791-9493-3623BBC8B788}" srcOrd="0" destOrd="0" presId="urn:microsoft.com/office/officeart/2005/8/layout/vList2"/>
    <dgm:cxn modelId="{394753DA-71E3-428F-9475-8FC07EA0DA2B}" type="presOf" srcId="{83ECDAC0-7943-4E34-87C4-86154E6D5C00}" destId="{ECD83553-3E3F-4791-9493-3623BBC8B788}" srcOrd="0" destOrd="2" presId="urn:microsoft.com/office/officeart/2005/8/layout/vList2"/>
    <dgm:cxn modelId="{3984BDDB-2263-481F-BCC5-CA0C0F4DFF27}" type="presOf" srcId="{33EFF262-64F3-4C45-84C7-4143198F1403}" destId="{C1E59DFB-150E-4BBC-A264-32787821795E}" srcOrd="0" destOrd="0" presId="urn:microsoft.com/office/officeart/2005/8/layout/vList2"/>
    <dgm:cxn modelId="{58E6CDE9-C729-4127-B90A-1D4002553CB7}" srcId="{662843F8-5A54-4004-814A-6130B30E26A8}" destId="{BCFBFB2A-766E-4AF9-A092-583DD32DB466}" srcOrd="4" destOrd="0" parTransId="{F40C9577-7CBD-4BE6-81B1-63BC68073718}" sibTransId="{017BBBC5-3BA5-4F87-A88D-ADE6E4315ACB}"/>
    <dgm:cxn modelId="{62ECB6FD-5085-4C40-B696-ED95016167B3}" srcId="{29A4CF80-B798-4DD6-86F0-A4B21E6B2407}" destId="{926EC3A6-41FC-443C-BA57-DFD1C636F0A1}" srcOrd="1" destOrd="0" parTransId="{6230964F-58D7-4344-A198-4FA0709265FF}" sibTransId="{6E3F649F-C4FB-46CD-AA01-574360FC74A0}"/>
    <dgm:cxn modelId="{0A32A2A4-91C7-4509-8613-F3EFED34D2B7}" type="presParOf" srcId="{E1D9B8BE-8CB4-4201-89E7-422BF428AA1D}" destId="{C1E59DFB-150E-4BBC-A264-32787821795E}" srcOrd="0" destOrd="0" presId="urn:microsoft.com/office/officeart/2005/8/layout/vList2"/>
    <dgm:cxn modelId="{A1264DB1-81A3-4369-B9E9-7A5BA9AEA31C}" type="presParOf" srcId="{E1D9B8BE-8CB4-4201-89E7-422BF428AA1D}" destId="{F1468B77-C85C-4669-B2B9-654117D32EB2}" srcOrd="1" destOrd="0" presId="urn:microsoft.com/office/officeart/2005/8/layout/vList2"/>
    <dgm:cxn modelId="{B0DEFD55-23A8-4930-8A69-0FF9233CB481}" type="presParOf" srcId="{E1D9B8BE-8CB4-4201-89E7-422BF428AA1D}" destId="{0B162CF2-FE0E-47AC-84E8-6B402DBD24FE}" srcOrd="2" destOrd="0" presId="urn:microsoft.com/office/officeart/2005/8/layout/vList2"/>
    <dgm:cxn modelId="{80A7495C-5BD2-446B-99D8-0D1A9E346747}" type="presParOf" srcId="{E1D9B8BE-8CB4-4201-89E7-422BF428AA1D}" destId="{C40C6504-7A5C-461F-911E-2567AAB1611B}" srcOrd="3" destOrd="0" presId="urn:microsoft.com/office/officeart/2005/8/layout/vList2"/>
    <dgm:cxn modelId="{E5810C37-9A8B-4E35-B670-98A1F535D2B0}" type="presParOf" srcId="{E1D9B8BE-8CB4-4201-89E7-422BF428AA1D}" destId="{5DC1AAC6-3490-40C2-B0B6-5DF1844AC3C2}" srcOrd="4" destOrd="0" presId="urn:microsoft.com/office/officeart/2005/8/layout/vList2"/>
    <dgm:cxn modelId="{C0E2BDE8-9298-4D3B-AED3-336770B6A339}" type="presParOf" srcId="{E1D9B8BE-8CB4-4201-89E7-422BF428AA1D}" destId="{ECD83553-3E3F-4791-9493-3623BBC8B788}"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B2FAAEE-24F5-4E9A-9160-678A648D1617}"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CDD8AF52-1293-4FCD-8D81-EA601F7C09D7}">
      <dgm:prSet/>
      <dgm:spPr/>
      <dgm:t>
        <a:bodyPr/>
        <a:lstStyle/>
        <a:p>
          <a:r>
            <a:rPr lang="en-US"/>
            <a:t>There are no symptoms of Latent TB Infection because the germs are inactive.  Thus the term </a:t>
          </a:r>
          <a:r>
            <a:rPr lang="en-US" i="1"/>
            <a:t>Inactive TB</a:t>
          </a:r>
          <a:endParaRPr lang="en-US"/>
        </a:p>
      </dgm:t>
    </dgm:pt>
    <dgm:pt modelId="{7D0D6269-4CC4-4A07-AEDA-D0ED95088F83}" type="parTrans" cxnId="{31779089-0F55-4FB5-825B-F54E22C099EF}">
      <dgm:prSet/>
      <dgm:spPr/>
      <dgm:t>
        <a:bodyPr/>
        <a:lstStyle/>
        <a:p>
          <a:endParaRPr lang="en-US"/>
        </a:p>
      </dgm:t>
    </dgm:pt>
    <dgm:pt modelId="{D30DED87-7B50-4E8E-87CF-09DF89779833}" type="sibTrans" cxnId="{31779089-0F55-4FB5-825B-F54E22C099EF}">
      <dgm:prSet/>
      <dgm:spPr/>
      <dgm:t>
        <a:bodyPr/>
        <a:lstStyle/>
        <a:p>
          <a:endParaRPr lang="en-US"/>
        </a:p>
      </dgm:t>
    </dgm:pt>
    <dgm:pt modelId="{CCE978FC-9EBB-4A67-AA71-133CD7DFB3B0}">
      <dgm:prSet/>
      <dgm:spPr/>
      <dgm:t>
        <a:bodyPr/>
        <a:lstStyle/>
        <a:p>
          <a:r>
            <a:rPr lang="en-US"/>
            <a:t>Again:  Inactive TB CANNOT be spread to others</a:t>
          </a:r>
        </a:p>
      </dgm:t>
    </dgm:pt>
    <dgm:pt modelId="{3EDDD5F4-E05A-4161-9A59-2926067B99A9}" type="parTrans" cxnId="{B73CBF2E-0BE6-44BC-A9A3-5045A6B56A31}">
      <dgm:prSet/>
      <dgm:spPr/>
      <dgm:t>
        <a:bodyPr/>
        <a:lstStyle/>
        <a:p>
          <a:endParaRPr lang="en-US"/>
        </a:p>
      </dgm:t>
    </dgm:pt>
    <dgm:pt modelId="{201F2299-CEBC-4930-9100-B0F22CA1F8FA}" type="sibTrans" cxnId="{B73CBF2E-0BE6-44BC-A9A3-5045A6B56A31}">
      <dgm:prSet/>
      <dgm:spPr/>
      <dgm:t>
        <a:bodyPr/>
        <a:lstStyle/>
        <a:p>
          <a:endParaRPr lang="en-US"/>
        </a:p>
      </dgm:t>
    </dgm:pt>
    <dgm:pt modelId="{9E6EC4B8-E1D5-4BC7-9A48-9A47C318F440}">
      <dgm:prSet/>
      <dgm:spPr/>
      <dgm:t>
        <a:bodyPr/>
        <a:lstStyle/>
        <a:p>
          <a:r>
            <a:rPr lang="en-US"/>
            <a:t>Only persons with active TB disease can spread TB to others</a:t>
          </a:r>
        </a:p>
      </dgm:t>
    </dgm:pt>
    <dgm:pt modelId="{6FA6B03D-59D9-47DA-B520-30274CD88D88}" type="parTrans" cxnId="{1E81B5FC-B072-4325-AAC2-5C1C50A40719}">
      <dgm:prSet/>
      <dgm:spPr/>
      <dgm:t>
        <a:bodyPr/>
        <a:lstStyle/>
        <a:p>
          <a:endParaRPr lang="en-US"/>
        </a:p>
      </dgm:t>
    </dgm:pt>
    <dgm:pt modelId="{E846FB22-8996-4BC4-B60E-297FA2784273}" type="sibTrans" cxnId="{1E81B5FC-B072-4325-AAC2-5C1C50A40719}">
      <dgm:prSet/>
      <dgm:spPr/>
      <dgm:t>
        <a:bodyPr/>
        <a:lstStyle/>
        <a:p>
          <a:endParaRPr lang="en-US"/>
        </a:p>
      </dgm:t>
    </dgm:pt>
    <dgm:pt modelId="{7415F439-9AE8-4D67-9663-8BA03CD2F931}">
      <dgm:prSet/>
      <dgm:spPr/>
      <dgm:t>
        <a:bodyPr/>
        <a:lstStyle/>
        <a:p>
          <a:r>
            <a:rPr lang="en-US"/>
            <a:t>NO ISOLATION IS REQUIRED for Latent TB Infection (Inactive TB)</a:t>
          </a:r>
        </a:p>
      </dgm:t>
    </dgm:pt>
    <dgm:pt modelId="{6CD34710-C83A-4684-ACD6-35ED1168606B}" type="parTrans" cxnId="{4E50667E-635C-4867-985D-9C684B4693D2}">
      <dgm:prSet/>
      <dgm:spPr/>
      <dgm:t>
        <a:bodyPr/>
        <a:lstStyle/>
        <a:p>
          <a:endParaRPr lang="en-US"/>
        </a:p>
      </dgm:t>
    </dgm:pt>
    <dgm:pt modelId="{F10D1E12-EB41-40DC-9365-9F6FDA10DC47}" type="sibTrans" cxnId="{4E50667E-635C-4867-985D-9C684B4693D2}">
      <dgm:prSet/>
      <dgm:spPr/>
      <dgm:t>
        <a:bodyPr/>
        <a:lstStyle/>
        <a:p>
          <a:endParaRPr lang="en-US"/>
        </a:p>
      </dgm:t>
    </dgm:pt>
    <dgm:pt modelId="{4938F709-38BA-40C0-95D7-F8DBEE34CECA}">
      <dgm:prSet/>
      <dgm:spPr/>
      <dgm:t>
        <a:bodyPr/>
        <a:lstStyle/>
        <a:p>
          <a:r>
            <a:rPr lang="en-US"/>
            <a:t>Treatment for inactive TB</a:t>
          </a:r>
        </a:p>
      </dgm:t>
    </dgm:pt>
    <dgm:pt modelId="{F415543A-D457-42DB-85E5-269988A7578E}" type="parTrans" cxnId="{4358CA1E-3C30-4F56-999C-F454F191D5E1}">
      <dgm:prSet/>
      <dgm:spPr/>
      <dgm:t>
        <a:bodyPr/>
        <a:lstStyle/>
        <a:p>
          <a:endParaRPr lang="en-US"/>
        </a:p>
      </dgm:t>
    </dgm:pt>
    <dgm:pt modelId="{D82AF21B-9F34-4BE4-8BA6-3E89DCCFEB7E}" type="sibTrans" cxnId="{4358CA1E-3C30-4F56-999C-F454F191D5E1}">
      <dgm:prSet/>
      <dgm:spPr/>
      <dgm:t>
        <a:bodyPr/>
        <a:lstStyle/>
        <a:p>
          <a:endParaRPr lang="en-US"/>
        </a:p>
      </dgm:t>
    </dgm:pt>
    <dgm:pt modelId="{FAA08995-15B3-4C57-B881-016B8174B7A5}">
      <dgm:prSet/>
      <dgm:spPr/>
      <dgm:t>
        <a:bodyPr/>
        <a:lstStyle/>
        <a:p>
          <a:r>
            <a:rPr lang="en-US"/>
            <a:t>Treatment for inactive TB can take three, four, six, or nine months depending on the treatment plan.</a:t>
          </a:r>
        </a:p>
      </dgm:t>
    </dgm:pt>
    <dgm:pt modelId="{C74E5F95-A291-4677-B8C2-0065B9F7FC9E}" type="parTrans" cxnId="{27711FE9-BF49-48CB-90FE-040370669AD6}">
      <dgm:prSet/>
      <dgm:spPr/>
      <dgm:t>
        <a:bodyPr/>
        <a:lstStyle/>
        <a:p>
          <a:endParaRPr lang="en-US"/>
        </a:p>
      </dgm:t>
    </dgm:pt>
    <dgm:pt modelId="{881A4C7C-87DE-4C57-A575-0662510B6B00}" type="sibTrans" cxnId="{27711FE9-BF49-48CB-90FE-040370669AD6}">
      <dgm:prSet/>
      <dgm:spPr/>
      <dgm:t>
        <a:bodyPr/>
        <a:lstStyle/>
        <a:p>
          <a:endParaRPr lang="en-US"/>
        </a:p>
      </dgm:t>
    </dgm:pt>
    <dgm:pt modelId="{854FFF6B-AA2B-49DE-9DD7-2180DB7E97B7}">
      <dgm:prSet/>
      <dgm:spPr/>
      <dgm:t>
        <a:bodyPr/>
        <a:lstStyle/>
        <a:p>
          <a:r>
            <a:rPr lang="en-US"/>
            <a:t>The treatment plans for inactive TB use different combinations of medicines that may include:</a:t>
          </a:r>
        </a:p>
      </dgm:t>
    </dgm:pt>
    <dgm:pt modelId="{E2B64268-3978-406A-B326-327F581DE41B}" type="parTrans" cxnId="{71AE997C-DE8C-457F-AB95-AB851A8A34E9}">
      <dgm:prSet/>
      <dgm:spPr/>
      <dgm:t>
        <a:bodyPr/>
        <a:lstStyle/>
        <a:p>
          <a:endParaRPr lang="en-US"/>
        </a:p>
      </dgm:t>
    </dgm:pt>
    <dgm:pt modelId="{AC84300D-B3B5-4739-A7D1-5EFE420F9024}" type="sibTrans" cxnId="{71AE997C-DE8C-457F-AB95-AB851A8A34E9}">
      <dgm:prSet/>
      <dgm:spPr/>
      <dgm:t>
        <a:bodyPr/>
        <a:lstStyle/>
        <a:p>
          <a:endParaRPr lang="en-US"/>
        </a:p>
      </dgm:t>
    </dgm:pt>
    <dgm:pt modelId="{08F40A37-5588-4287-BFD2-FAB9FA6CDA81}">
      <dgm:prSet/>
      <dgm:spPr/>
      <dgm:t>
        <a:bodyPr/>
        <a:lstStyle/>
        <a:p>
          <a:r>
            <a:rPr lang="en-US"/>
            <a:t>Isoniazid</a:t>
          </a:r>
        </a:p>
      </dgm:t>
    </dgm:pt>
    <dgm:pt modelId="{9A2E8C2E-FDEF-4469-B68A-040597B04E26}" type="parTrans" cxnId="{F780EA55-72F5-41A8-9F4A-521D216D6AA0}">
      <dgm:prSet/>
      <dgm:spPr/>
      <dgm:t>
        <a:bodyPr/>
        <a:lstStyle/>
        <a:p>
          <a:endParaRPr lang="en-US"/>
        </a:p>
      </dgm:t>
    </dgm:pt>
    <dgm:pt modelId="{D03FD690-E4D5-458F-A0E5-A10336FD79EC}" type="sibTrans" cxnId="{F780EA55-72F5-41A8-9F4A-521D216D6AA0}">
      <dgm:prSet/>
      <dgm:spPr/>
      <dgm:t>
        <a:bodyPr/>
        <a:lstStyle/>
        <a:p>
          <a:endParaRPr lang="en-US"/>
        </a:p>
      </dgm:t>
    </dgm:pt>
    <dgm:pt modelId="{799FFE70-7B81-4291-8B80-FA0A04C9B00E}">
      <dgm:prSet/>
      <dgm:spPr/>
      <dgm:t>
        <a:bodyPr/>
        <a:lstStyle/>
        <a:p>
          <a:r>
            <a:rPr lang="en-US"/>
            <a:t>Rifampin</a:t>
          </a:r>
        </a:p>
      </dgm:t>
    </dgm:pt>
    <dgm:pt modelId="{04773406-31A8-4207-9C65-0E5E18AFD75A}" type="parTrans" cxnId="{A76D8F87-D5DD-467F-B567-81EA9B7E04A7}">
      <dgm:prSet/>
      <dgm:spPr/>
      <dgm:t>
        <a:bodyPr/>
        <a:lstStyle/>
        <a:p>
          <a:endParaRPr lang="en-US"/>
        </a:p>
      </dgm:t>
    </dgm:pt>
    <dgm:pt modelId="{D5D774B8-5BFC-4B17-B613-D3D631E12C9B}" type="sibTrans" cxnId="{A76D8F87-D5DD-467F-B567-81EA9B7E04A7}">
      <dgm:prSet/>
      <dgm:spPr/>
      <dgm:t>
        <a:bodyPr/>
        <a:lstStyle/>
        <a:p>
          <a:endParaRPr lang="en-US"/>
        </a:p>
      </dgm:t>
    </dgm:pt>
    <dgm:pt modelId="{EEEF7753-E468-4B25-BC74-3A20404385D8}">
      <dgm:prSet/>
      <dgm:spPr/>
      <dgm:t>
        <a:bodyPr/>
        <a:lstStyle/>
        <a:p>
          <a:r>
            <a:rPr lang="en-US" dirty="0"/>
            <a:t>Rifapentine</a:t>
          </a:r>
        </a:p>
      </dgm:t>
    </dgm:pt>
    <dgm:pt modelId="{34ED7112-E2AA-4203-89CA-A1AC40FEFF61}" type="parTrans" cxnId="{96E906C6-6C50-44D7-88F5-3B696AE1C244}">
      <dgm:prSet/>
      <dgm:spPr/>
      <dgm:t>
        <a:bodyPr/>
        <a:lstStyle/>
        <a:p>
          <a:endParaRPr lang="en-US"/>
        </a:p>
      </dgm:t>
    </dgm:pt>
    <dgm:pt modelId="{F3224DDA-0A0E-4F9A-9D65-304DC4396F2D}" type="sibTrans" cxnId="{96E906C6-6C50-44D7-88F5-3B696AE1C244}">
      <dgm:prSet/>
      <dgm:spPr/>
      <dgm:t>
        <a:bodyPr/>
        <a:lstStyle/>
        <a:p>
          <a:endParaRPr lang="en-US"/>
        </a:p>
      </dgm:t>
    </dgm:pt>
    <dgm:pt modelId="{6C1F7ABA-2191-483C-8CFB-8E828B189B63}" type="pres">
      <dgm:prSet presAssocID="{0B2FAAEE-24F5-4E9A-9160-678A648D1617}" presName="linear" presStyleCnt="0">
        <dgm:presLayoutVars>
          <dgm:animLvl val="lvl"/>
          <dgm:resizeHandles val="exact"/>
        </dgm:presLayoutVars>
      </dgm:prSet>
      <dgm:spPr/>
    </dgm:pt>
    <dgm:pt modelId="{34B45BCA-1BB5-4CD0-AC31-0DFEC2460414}" type="pres">
      <dgm:prSet presAssocID="{CDD8AF52-1293-4FCD-8D81-EA601F7C09D7}" presName="parentText" presStyleLbl="node1" presStyleIdx="0" presStyleCnt="3">
        <dgm:presLayoutVars>
          <dgm:chMax val="0"/>
          <dgm:bulletEnabled val="1"/>
        </dgm:presLayoutVars>
      </dgm:prSet>
      <dgm:spPr/>
    </dgm:pt>
    <dgm:pt modelId="{4A684AFC-878C-472F-998E-03371851D17A}" type="pres">
      <dgm:prSet presAssocID="{CDD8AF52-1293-4FCD-8D81-EA601F7C09D7}" presName="childText" presStyleLbl="revTx" presStyleIdx="0" presStyleCnt="2">
        <dgm:presLayoutVars>
          <dgm:bulletEnabled val="1"/>
        </dgm:presLayoutVars>
      </dgm:prSet>
      <dgm:spPr/>
    </dgm:pt>
    <dgm:pt modelId="{B02AED30-9612-4AEA-8714-3576A491E067}" type="pres">
      <dgm:prSet presAssocID="{7415F439-9AE8-4D67-9663-8BA03CD2F931}" presName="parentText" presStyleLbl="node1" presStyleIdx="1" presStyleCnt="3">
        <dgm:presLayoutVars>
          <dgm:chMax val="0"/>
          <dgm:bulletEnabled val="1"/>
        </dgm:presLayoutVars>
      </dgm:prSet>
      <dgm:spPr/>
    </dgm:pt>
    <dgm:pt modelId="{FDA0542C-AE1B-409A-804A-0FF2E84C1414}" type="pres">
      <dgm:prSet presAssocID="{F10D1E12-EB41-40DC-9365-9F6FDA10DC47}" presName="spacer" presStyleCnt="0"/>
      <dgm:spPr/>
    </dgm:pt>
    <dgm:pt modelId="{164F7F22-262A-45B7-A342-475496DAC9C0}" type="pres">
      <dgm:prSet presAssocID="{4938F709-38BA-40C0-95D7-F8DBEE34CECA}" presName="parentText" presStyleLbl="node1" presStyleIdx="2" presStyleCnt="3">
        <dgm:presLayoutVars>
          <dgm:chMax val="0"/>
          <dgm:bulletEnabled val="1"/>
        </dgm:presLayoutVars>
      </dgm:prSet>
      <dgm:spPr/>
    </dgm:pt>
    <dgm:pt modelId="{9FB6B185-CE0F-4EE1-8157-12A93EB33510}" type="pres">
      <dgm:prSet presAssocID="{4938F709-38BA-40C0-95D7-F8DBEE34CECA}" presName="childText" presStyleLbl="revTx" presStyleIdx="1" presStyleCnt="2">
        <dgm:presLayoutVars>
          <dgm:bulletEnabled val="1"/>
        </dgm:presLayoutVars>
      </dgm:prSet>
      <dgm:spPr/>
    </dgm:pt>
  </dgm:ptLst>
  <dgm:cxnLst>
    <dgm:cxn modelId="{449E5E1C-F296-40E8-97F8-363D86F785BD}" type="presOf" srcId="{CCE978FC-9EBB-4A67-AA71-133CD7DFB3B0}" destId="{4A684AFC-878C-472F-998E-03371851D17A}" srcOrd="0" destOrd="0" presId="urn:microsoft.com/office/officeart/2005/8/layout/vList2"/>
    <dgm:cxn modelId="{4358CA1E-3C30-4F56-999C-F454F191D5E1}" srcId="{0B2FAAEE-24F5-4E9A-9160-678A648D1617}" destId="{4938F709-38BA-40C0-95D7-F8DBEE34CECA}" srcOrd="2" destOrd="0" parTransId="{F415543A-D457-42DB-85E5-269988A7578E}" sibTransId="{D82AF21B-9F34-4BE4-8BA6-3E89DCCFEB7E}"/>
    <dgm:cxn modelId="{47C40C2C-FB31-4096-B67F-ACD4489A0DC9}" type="presOf" srcId="{9E6EC4B8-E1D5-4BC7-9A48-9A47C318F440}" destId="{4A684AFC-878C-472F-998E-03371851D17A}" srcOrd="0" destOrd="1" presId="urn:microsoft.com/office/officeart/2005/8/layout/vList2"/>
    <dgm:cxn modelId="{B73CBF2E-0BE6-44BC-A9A3-5045A6B56A31}" srcId="{CDD8AF52-1293-4FCD-8D81-EA601F7C09D7}" destId="{CCE978FC-9EBB-4A67-AA71-133CD7DFB3B0}" srcOrd="0" destOrd="0" parTransId="{3EDDD5F4-E05A-4161-9A59-2926067B99A9}" sibTransId="{201F2299-CEBC-4930-9100-B0F22CA1F8FA}"/>
    <dgm:cxn modelId="{C7A47468-BA6B-4370-BC67-B634260816C2}" type="presOf" srcId="{799FFE70-7B81-4291-8B80-FA0A04C9B00E}" destId="{9FB6B185-CE0F-4EE1-8157-12A93EB33510}" srcOrd="0" destOrd="3" presId="urn:microsoft.com/office/officeart/2005/8/layout/vList2"/>
    <dgm:cxn modelId="{CF9A154A-D42E-448C-AC9E-F585B26F91EF}" type="presOf" srcId="{EEEF7753-E468-4B25-BC74-3A20404385D8}" destId="{9FB6B185-CE0F-4EE1-8157-12A93EB33510}" srcOrd="0" destOrd="4" presId="urn:microsoft.com/office/officeart/2005/8/layout/vList2"/>
    <dgm:cxn modelId="{F780EA55-72F5-41A8-9F4A-521D216D6AA0}" srcId="{854FFF6B-AA2B-49DE-9DD7-2180DB7E97B7}" destId="{08F40A37-5588-4287-BFD2-FAB9FA6CDA81}" srcOrd="0" destOrd="0" parTransId="{9A2E8C2E-FDEF-4469-B68A-040597B04E26}" sibTransId="{D03FD690-E4D5-458F-A0E5-A10336FD79EC}"/>
    <dgm:cxn modelId="{71AE997C-DE8C-457F-AB95-AB851A8A34E9}" srcId="{4938F709-38BA-40C0-95D7-F8DBEE34CECA}" destId="{854FFF6B-AA2B-49DE-9DD7-2180DB7E97B7}" srcOrd="1" destOrd="0" parTransId="{E2B64268-3978-406A-B326-327F581DE41B}" sibTransId="{AC84300D-B3B5-4739-A7D1-5EFE420F9024}"/>
    <dgm:cxn modelId="{4E50667E-635C-4867-985D-9C684B4693D2}" srcId="{0B2FAAEE-24F5-4E9A-9160-678A648D1617}" destId="{7415F439-9AE8-4D67-9663-8BA03CD2F931}" srcOrd="1" destOrd="0" parTransId="{6CD34710-C83A-4684-ACD6-35ED1168606B}" sibTransId="{F10D1E12-EB41-40DC-9365-9F6FDA10DC47}"/>
    <dgm:cxn modelId="{A76D8F87-D5DD-467F-B567-81EA9B7E04A7}" srcId="{854FFF6B-AA2B-49DE-9DD7-2180DB7E97B7}" destId="{799FFE70-7B81-4291-8B80-FA0A04C9B00E}" srcOrd="1" destOrd="0" parTransId="{04773406-31A8-4207-9C65-0E5E18AFD75A}" sibTransId="{D5D774B8-5BFC-4B17-B613-D3D631E12C9B}"/>
    <dgm:cxn modelId="{31779089-0F55-4FB5-825B-F54E22C099EF}" srcId="{0B2FAAEE-24F5-4E9A-9160-678A648D1617}" destId="{CDD8AF52-1293-4FCD-8D81-EA601F7C09D7}" srcOrd="0" destOrd="0" parTransId="{7D0D6269-4CC4-4A07-AEDA-D0ED95088F83}" sibTransId="{D30DED87-7B50-4E8E-87CF-09DF89779833}"/>
    <dgm:cxn modelId="{957807A6-AFEF-44D9-9DCF-EB31EA1FF7A3}" type="presOf" srcId="{08F40A37-5588-4287-BFD2-FAB9FA6CDA81}" destId="{9FB6B185-CE0F-4EE1-8157-12A93EB33510}" srcOrd="0" destOrd="2" presId="urn:microsoft.com/office/officeart/2005/8/layout/vList2"/>
    <dgm:cxn modelId="{1EE33FA9-B23C-408A-9339-D97D19973BC3}" type="presOf" srcId="{4938F709-38BA-40C0-95D7-F8DBEE34CECA}" destId="{164F7F22-262A-45B7-A342-475496DAC9C0}" srcOrd="0" destOrd="0" presId="urn:microsoft.com/office/officeart/2005/8/layout/vList2"/>
    <dgm:cxn modelId="{96E906C6-6C50-44D7-88F5-3B696AE1C244}" srcId="{854FFF6B-AA2B-49DE-9DD7-2180DB7E97B7}" destId="{EEEF7753-E468-4B25-BC74-3A20404385D8}" srcOrd="2" destOrd="0" parTransId="{34ED7112-E2AA-4203-89CA-A1AC40FEFF61}" sibTransId="{F3224DDA-0A0E-4F9A-9D65-304DC4396F2D}"/>
    <dgm:cxn modelId="{CA8642C6-187A-4803-A855-DAE280E62428}" type="presOf" srcId="{7415F439-9AE8-4D67-9663-8BA03CD2F931}" destId="{B02AED30-9612-4AEA-8714-3576A491E067}" srcOrd="0" destOrd="0" presId="urn:microsoft.com/office/officeart/2005/8/layout/vList2"/>
    <dgm:cxn modelId="{2C408EDF-EDA5-43FA-B306-DF901D6D4823}" type="presOf" srcId="{FAA08995-15B3-4C57-B881-016B8174B7A5}" destId="{9FB6B185-CE0F-4EE1-8157-12A93EB33510}" srcOrd="0" destOrd="0" presId="urn:microsoft.com/office/officeart/2005/8/layout/vList2"/>
    <dgm:cxn modelId="{61E2D6E5-4B48-4373-BA26-6471D95A4558}" type="presOf" srcId="{854FFF6B-AA2B-49DE-9DD7-2180DB7E97B7}" destId="{9FB6B185-CE0F-4EE1-8157-12A93EB33510}" srcOrd="0" destOrd="1" presId="urn:microsoft.com/office/officeart/2005/8/layout/vList2"/>
    <dgm:cxn modelId="{27711FE9-BF49-48CB-90FE-040370669AD6}" srcId="{4938F709-38BA-40C0-95D7-F8DBEE34CECA}" destId="{FAA08995-15B3-4C57-B881-016B8174B7A5}" srcOrd="0" destOrd="0" parTransId="{C74E5F95-A291-4677-B8C2-0065B9F7FC9E}" sibTransId="{881A4C7C-87DE-4C57-A575-0662510B6B00}"/>
    <dgm:cxn modelId="{DA32BDED-D649-419A-9D90-5AB8BE4EA074}" type="presOf" srcId="{CDD8AF52-1293-4FCD-8D81-EA601F7C09D7}" destId="{34B45BCA-1BB5-4CD0-AC31-0DFEC2460414}" srcOrd="0" destOrd="0" presId="urn:microsoft.com/office/officeart/2005/8/layout/vList2"/>
    <dgm:cxn modelId="{9D1D23F8-3A3D-41F9-8CAC-0D2A7A059002}" type="presOf" srcId="{0B2FAAEE-24F5-4E9A-9160-678A648D1617}" destId="{6C1F7ABA-2191-483C-8CFB-8E828B189B63}" srcOrd="0" destOrd="0" presId="urn:microsoft.com/office/officeart/2005/8/layout/vList2"/>
    <dgm:cxn modelId="{1E81B5FC-B072-4325-AAC2-5C1C50A40719}" srcId="{CDD8AF52-1293-4FCD-8D81-EA601F7C09D7}" destId="{9E6EC4B8-E1D5-4BC7-9A48-9A47C318F440}" srcOrd="1" destOrd="0" parTransId="{6FA6B03D-59D9-47DA-B520-30274CD88D88}" sibTransId="{E846FB22-8996-4BC4-B60E-297FA2784273}"/>
    <dgm:cxn modelId="{1E1411BC-223E-4CF2-82B9-7EE3CBCA616C}" type="presParOf" srcId="{6C1F7ABA-2191-483C-8CFB-8E828B189B63}" destId="{34B45BCA-1BB5-4CD0-AC31-0DFEC2460414}" srcOrd="0" destOrd="0" presId="urn:microsoft.com/office/officeart/2005/8/layout/vList2"/>
    <dgm:cxn modelId="{6DA17B49-FC36-452B-A5E4-7C6F6C42A7EA}" type="presParOf" srcId="{6C1F7ABA-2191-483C-8CFB-8E828B189B63}" destId="{4A684AFC-878C-472F-998E-03371851D17A}" srcOrd="1" destOrd="0" presId="urn:microsoft.com/office/officeart/2005/8/layout/vList2"/>
    <dgm:cxn modelId="{0DBD2D11-E225-4C6C-80AA-502D193374E0}" type="presParOf" srcId="{6C1F7ABA-2191-483C-8CFB-8E828B189B63}" destId="{B02AED30-9612-4AEA-8714-3576A491E067}" srcOrd="2" destOrd="0" presId="urn:microsoft.com/office/officeart/2005/8/layout/vList2"/>
    <dgm:cxn modelId="{C14E323E-991D-4691-B429-BB32A60CE577}" type="presParOf" srcId="{6C1F7ABA-2191-483C-8CFB-8E828B189B63}" destId="{FDA0542C-AE1B-409A-804A-0FF2E84C1414}" srcOrd="3" destOrd="0" presId="urn:microsoft.com/office/officeart/2005/8/layout/vList2"/>
    <dgm:cxn modelId="{B1CFA607-0C5E-4610-851F-097801739BB8}" type="presParOf" srcId="{6C1F7ABA-2191-483C-8CFB-8E828B189B63}" destId="{164F7F22-262A-45B7-A342-475496DAC9C0}" srcOrd="4" destOrd="0" presId="urn:microsoft.com/office/officeart/2005/8/layout/vList2"/>
    <dgm:cxn modelId="{4CB2843D-09B9-4F6B-B8C4-3652CD964529}" type="presParOf" srcId="{6C1F7ABA-2191-483C-8CFB-8E828B189B63}" destId="{9FB6B185-CE0F-4EE1-8157-12A93EB33510}"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1900C37-D86E-43E6-B893-E7CB18D107D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21A55797-D781-404F-AA85-D629B3882C7F}">
      <dgm:prSet/>
      <dgm:spPr/>
      <dgm:t>
        <a:bodyPr/>
        <a:lstStyle/>
        <a:p>
          <a:r>
            <a:rPr lang="en-US"/>
            <a:t>Active tuberculosis (TB) disease happens when the immune system cannot keep TB germs from multiplying and growing in the body.</a:t>
          </a:r>
        </a:p>
      </dgm:t>
    </dgm:pt>
    <dgm:pt modelId="{3A4D9865-8CE7-49BE-A3A9-64AC199DC57E}" type="parTrans" cxnId="{76370B12-AD3F-4977-AD7C-6E2835094475}">
      <dgm:prSet/>
      <dgm:spPr/>
      <dgm:t>
        <a:bodyPr/>
        <a:lstStyle/>
        <a:p>
          <a:endParaRPr lang="en-US"/>
        </a:p>
      </dgm:t>
    </dgm:pt>
    <dgm:pt modelId="{815914C5-C0F8-4E4E-9252-5E4C757080B7}" type="sibTrans" cxnId="{76370B12-AD3F-4977-AD7C-6E2835094475}">
      <dgm:prSet/>
      <dgm:spPr/>
      <dgm:t>
        <a:bodyPr/>
        <a:lstStyle/>
        <a:p>
          <a:endParaRPr lang="en-US"/>
        </a:p>
      </dgm:t>
    </dgm:pt>
    <dgm:pt modelId="{8B4C3305-CAC6-4149-9689-8C2D51F80249}">
      <dgm:prSet/>
      <dgm:spPr/>
      <dgm:t>
        <a:bodyPr/>
        <a:lstStyle/>
        <a:p>
          <a:r>
            <a:rPr lang="en-US"/>
            <a:t>People with TB disease (ACTIVE TB) feel sick and can spread TB germs to others.</a:t>
          </a:r>
        </a:p>
      </dgm:t>
    </dgm:pt>
    <dgm:pt modelId="{3526F87D-7C33-4169-A496-D4883C795A01}" type="parTrans" cxnId="{4151E481-78EC-4969-AD39-A46298AF7649}">
      <dgm:prSet/>
      <dgm:spPr/>
      <dgm:t>
        <a:bodyPr/>
        <a:lstStyle/>
        <a:p>
          <a:endParaRPr lang="en-US"/>
        </a:p>
      </dgm:t>
    </dgm:pt>
    <dgm:pt modelId="{6FC1CE4E-D5BB-4A99-B005-33779ECD35AE}" type="sibTrans" cxnId="{4151E481-78EC-4969-AD39-A46298AF7649}">
      <dgm:prSet/>
      <dgm:spPr/>
      <dgm:t>
        <a:bodyPr/>
        <a:lstStyle/>
        <a:p>
          <a:endParaRPr lang="en-US"/>
        </a:p>
      </dgm:t>
    </dgm:pt>
    <dgm:pt modelId="{6FC1B13C-34F5-4D55-854B-86A0878C5B14}">
      <dgm:prSet/>
      <dgm:spPr/>
      <dgm:t>
        <a:bodyPr/>
        <a:lstStyle/>
        <a:p>
          <a:r>
            <a:rPr lang="en-US"/>
            <a:t>TB disease can almost always be treated and cured with medicine. Without treatment, it can be fatal.</a:t>
          </a:r>
        </a:p>
      </dgm:t>
    </dgm:pt>
    <dgm:pt modelId="{FAEEF9A7-8F10-41D3-B31A-53AF22D60237}" type="parTrans" cxnId="{F3AE673F-35C7-49A1-B349-44D831C5AF90}">
      <dgm:prSet/>
      <dgm:spPr/>
      <dgm:t>
        <a:bodyPr/>
        <a:lstStyle/>
        <a:p>
          <a:endParaRPr lang="en-US"/>
        </a:p>
      </dgm:t>
    </dgm:pt>
    <dgm:pt modelId="{78E961C6-2345-4550-93C2-AC89E12A814B}" type="sibTrans" cxnId="{F3AE673F-35C7-49A1-B349-44D831C5AF90}">
      <dgm:prSet/>
      <dgm:spPr/>
      <dgm:t>
        <a:bodyPr/>
        <a:lstStyle/>
        <a:p>
          <a:endParaRPr lang="en-US"/>
        </a:p>
      </dgm:t>
    </dgm:pt>
    <dgm:pt modelId="{DBC4FD02-8376-4C8C-84EE-AB8D24EE3CBB}">
      <dgm:prSet/>
      <dgm:spPr/>
      <dgm:t>
        <a:bodyPr/>
        <a:lstStyle/>
        <a:p>
          <a:endParaRPr lang="en-US"/>
        </a:p>
      </dgm:t>
    </dgm:pt>
    <dgm:pt modelId="{352DC4B6-1A10-455E-94F3-C593C3683E77}" type="parTrans" cxnId="{4814C36E-5AA1-4A33-81D8-AD079780D602}">
      <dgm:prSet/>
      <dgm:spPr/>
      <dgm:t>
        <a:bodyPr/>
        <a:lstStyle/>
        <a:p>
          <a:endParaRPr lang="en-US"/>
        </a:p>
      </dgm:t>
    </dgm:pt>
    <dgm:pt modelId="{C37D4F6B-6A19-4C0E-B054-0959C230F11E}" type="sibTrans" cxnId="{4814C36E-5AA1-4A33-81D8-AD079780D602}">
      <dgm:prSet/>
      <dgm:spPr/>
      <dgm:t>
        <a:bodyPr/>
        <a:lstStyle/>
        <a:p>
          <a:endParaRPr lang="en-US"/>
        </a:p>
      </dgm:t>
    </dgm:pt>
    <dgm:pt modelId="{86BF8C80-7B84-4796-87E7-4B0E928DD40D}">
      <dgm:prSet/>
      <dgm:spPr/>
      <dgm:t>
        <a:bodyPr/>
        <a:lstStyle/>
        <a:p>
          <a:r>
            <a:rPr lang="en-US"/>
            <a:t>Only persons with Active TB disease can spread TB to others</a:t>
          </a:r>
          <a:endParaRPr lang="en-US" dirty="0"/>
        </a:p>
      </dgm:t>
    </dgm:pt>
    <dgm:pt modelId="{FDD50CED-FE6A-4720-B729-D138F3E777C1}" type="parTrans" cxnId="{A6DD100A-EB4C-4730-B038-5EAD9554990E}">
      <dgm:prSet/>
      <dgm:spPr/>
      <dgm:t>
        <a:bodyPr/>
        <a:lstStyle/>
        <a:p>
          <a:endParaRPr lang="en-US"/>
        </a:p>
      </dgm:t>
    </dgm:pt>
    <dgm:pt modelId="{A502FC9C-C189-459C-B888-03110A50E632}" type="sibTrans" cxnId="{A6DD100A-EB4C-4730-B038-5EAD9554990E}">
      <dgm:prSet/>
      <dgm:spPr/>
      <dgm:t>
        <a:bodyPr/>
        <a:lstStyle/>
        <a:p>
          <a:endParaRPr lang="en-US"/>
        </a:p>
      </dgm:t>
    </dgm:pt>
    <dgm:pt modelId="{8D4B1C56-53FB-430A-A409-BC631F4CCE1D}" type="pres">
      <dgm:prSet presAssocID="{E1900C37-D86E-43E6-B893-E7CB18D107D3}" presName="linear" presStyleCnt="0">
        <dgm:presLayoutVars>
          <dgm:animLvl val="lvl"/>
          <dgm:resizeHandles val="exact"/>
        </dgm:presLayoutVars>
      </dgm:prSet>
      <dgm:spPr/>
    </dgm:pt>
    <dgm:pt modelId="{1F799054-512E-437B-B0FF-AB3612D44599}" type="pres">
      <dgm:prSet presAssocID="{21A55797-D781-404F-AA85-D629B3882C7F}" presName="parentText" presStyleLbl="node1" presStyleIdx="0" presStyleCnt="2">
        <dgm:presLayoutVars>
          <dgm:chMax val="0"/>
          <dgm:bulletEnabled val="1"/>
        </dgm:presLayoutVars>
      </dgm:prSet>
      <dgm:spPr/>
    </dgm:pt>
    <dgm:pt modelId="{84BC1570-DD33-495A-B360-9CBE6F9D4343}" type="pres">
      <dgm:prSet presAssocID="{21A55797-D781-404F-AA85-D629B3882C7F}" presName="childText" presStyleLbl="revTx" presStyleIdx="0" presStyleCnt="1">
        <dgm:presLayoutVars>
          <dgm:bulletEnabled val="1"/>
        </dgm:presLayoutVars>
      </dgm:prSet>
      <dgm:spPr/>
    </dgm:pt>
    <dgm:pt modelId="{0265FE11-F879-4958-955B-48C76DDC79B1}" type="pres">
      <dgm:prSet presAssocID="{86BF8C80-7B84-4796-87E7-4B0E928DD40D}" presName="parentText" presStyleLbl="node1" presStyleIdx="1" presStyleCnt="2">
        <dgm:presLayoutVars>
          <dgm:chMax val="0"/>
          <dgm:bulletEnabled val="1"/>
        </dgm:presLayoutVars>
      </dgm:prSet>
      <dgm:spPr/>
    </dgm:pt>
  </dgm:ptLst>
  <dgm:cxnLst>
    <dgm:cxn modelId="{A6DD100A-EB4C-4730-B038-5EAD9554990E}" srcId="{E1900C37-D86E-43E6-B893-E7CB18D107D3}" destId="{86BF8C80-7B84-4796-87E7-4B0E928DD40D}" srcOrd="1" destOrd="0" parTransId="{FDD50CED-FE6A-4720-B729-D138F3E777C1}" sibTransId="{A502FC9C-C189-459C-B888-03110A50E632}"/>
    <dgm:cxn modelId="{76370B12-AD3F-4977-AD7C-6E2835094475}" srcId="{E1900C37-D86E-43E6-B893-E7CB18D107D3}" destId="{21A55797-D781-404F-AA85-D629B3882C7F}" srcOrd="0" destOrd="0" parTransId="{3A4D9865-8CE7-49BE-A3A9-64AC199DC57E}" sibTransId="{815914C5-C0F8-4E4E-9252-5E4C757080B7}"/>
    <dgm:cxn modelId="{EC81ED30-6D10-42C6-9410-AC0FE7F3035F}" type="presOf" srcId="{DBC4FD02-8376-4C8C-84EE-AB8D24EE3CBB}" destId="{84BC1570-DD33-495A-B360-9CBE6F9D4343}" srcOrd="0" destOrd="2" presId="urn:microsoft.com/office/officeart/2005/8/layout/vList2"/>
    <dgm:cxn modelId="{4207E43C-E8AF-4A00-A1FE-C9CB0A97F65C}" type="presOf" srcId="{8B4C3305-CAC6-4149-9689-8C2D51F80249}" destId="{84BC1570-DD33-495A-B360-9CBE6F9D4343}" srcOrd="0" destOrd="0" presId="urn:microsoft.com/office/officeart/2005/8/layout/vList2"/>
    <dgm:cxn modelId="{F3AE673F-35C7-49A1-B349-44D831C5AF90}" srcId="{21A55797-D781-404F-AA85-D629B3882C7F}" destId="{6FC1B13C-34F5-4D55-854B-86A0878C5B14}" srcOrd="1" destOrd="0" parTransId="{FAEEF9A7-8F10-41D3-B31A-53AF22D60237}" sibTransId="{78E961C6-2345-4550-93C2-AC89E12A814B}"/>
    <dgm:cxn modelId="{F358FC61-6A08-4DE9-8261-A44136440D8A}" type="presOf" srcId="{86BF8C80-7B84-4796-87E7-4B0E928DD40D}" destId="{0265FE11-F879-4958-955B-48C76DDC79B1}" srcOrd="0" destOrd="0" presId="urn:microsoft.com/office/officeart/2005/8/layout/vList2"/>
    <dgm:cxn modelId="{74840265-85F4-4EBB-8024-FB60C3FD1B58}" type="presOf" srcId="{21A55797-D781-404F-AA85-D629B3882C7F}" destId="{1F799054-512E-437B-B0FF-AB3612D44599}" srcOrd="0" destOrd="0" presId="urn:microsoft.com/office/officeart/2005/8/layout/vList2"/>
    <dgm:cxn modelId="{4814C36E-5AA1-4A33-81D8-AD079780D602}" srcId="{6FC1B13C-34F5-4D55-854B-86A0878C5B14}" destId="{DBC4FD02-8376-4C8C-84EE-AB8D24EE3CBB}" srcOrd="0" destOrd="0" parTransId="{352DC4B6-1A10-455E-94F3-C593C3683E77}" sibTransId="{C37D4F6B-6A19-4C0E-B054-0959C230F11E}"/>
    <dgm:cxn modelId="{E1144B78-E33F-4D43-97CC-D71F3FEBEFF3}" type="presOf" srcId="{6FC1B13C-34F5-4D55-854B-86A0878C5B14}" destId="{84BC1570-DD33-495A-B360-9CBE6F9D4343}" srcOrd="0" destOrd="1" presId="urn:microsoft.com/office/officeart/2005/8/layout/vList2"/>
    <dgm:cxn modelId="{4151E481-78EC-4969-AD39-A46298AF7649}" srcId="{21A55797-D781-404F-AA85-D629B3882C7F}" destId="{8B4C3305-CAC6-4149-9689-8C2D51F80249}" srcOrd="0" destOrd="0" parTransId="{3526F87D-7C33-4169-A496-D4883C795A01}" sibTransId="{6FC1CE4E-D5BB-4A99-B005-33779ECD35AE}"/>
    <dgm:cxn modelId="{9FBC57EF-7935-4E6A-AF77-AD2ABCDEC48A}" type="presOf" srcId="{E1900C37-D86E-43E6-B893-E7CB18D107D3}" destId="{8D4B1C56-53FB-430A-A409-BC631F4CCE1D}" srcOrd="0" destOrd="0" presId="urn:microsoft.com/office/officeart/2005/8/layout/vList2"/>
    <dgm:cxn modelId="{229313F8-5431-4227-B36E-57CBDEF26799}" type="presParOf" srcId="{8D4B1C56-53FB-430A-A409-BC631F4CCE1D}" destId="{1F799054-512E-437B-B0FF-AB3612D44599}" srcOrd="0" destOrd="0" presId="urn:microsoft.com/office/officeart/2005/8/layout/vList2"/>
    <dgm:cxn modelId="{69493CD0-E763-4BF2-8E00-8730BC8A40A7}" type="presParOf" srcId="{8D4B1C56-53FB-430A-A409-BC631F4CCE1D}" destId="{84BC1570-DD33-495A-B360-9CBE6F9D4343}" srcOrd="1" destOrd="0" presId="urn:microsoft.com/office/officeart/2005/8/layout/vList2"/>
    <dgm:cxn modelId="{7BD5BFCE-3892-4781-87A8-801FF04E25C0}" type="presParOf" srcId="{8D4B1C56-53FB-430A-A409-BC631F4CCE1D}" destId="{0265FE11-F879-4958-955B-48C76DDC79B1}"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B5F461C-B1A4-4A6D-93EE-3D2AE10FD935}"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66EE7BC5-19E8-4C46-9622-F250EC21585E}">
      <dgm:prSet/>
      <dgm:spPr/>
      <dgm:t>
        <a:bodyPr/>
        <a:lstStyle/>
        <a:p>
          <a:r>
            <a:rPr lang="en-US" dirty="0"/>
            <a:t>Treatment for active TB disease can take four, six, or nine months depending on the </a:t>
          </a:r>
          <a:r>
            <a:rPr lang="en-US" u="none" dirty="0"/>
            <a:t>treatment plan</a:t>
          </a:r>
          <a:r>
            <a:rPr lang="en-US" dirty="0"/>
            <a:t>.</a:t>
          </a:r>
        </a:p>
      </dgm:t>
    </dgm:pt>
    <dgm:pt modelId="{23564FCB-9B6A-461C-9995-F9EA0F4E898B}" type="parTrans" cxnId="{9F6C7132-FEA2-4631-834A-C788BF4B186E}">
      <dgm:prSet/>
      <dgm:spPr/>
      <dgm:t>
        <a:bodyPr/>
        <a:lstStyle/>
        <a:p>
          <a:endParaRPr lang="en-US"/>
        </a:p>
      </dgm:t>
    </dgm:pt>
    <dgm:pt modelId="{FED91F30-49C3-42EA-B1CE-72206FEE15BB}" type="sibTrans" cxnId="{9F6C7132-FEA2-4631-834A-C788BF4B186E}">
      <dgm:prSet/>
      <dgm:spPr/>
      <dgm:t>
        <a:bodyPr/>
        <a:lstStyle/>
        <a:p>
          <a:endParaRPr lang="en-US"/>
        </a:p>
      </dgm:t>
    </dgm:pt>
    <dgm:pt modelId="{52B871E6-BBF7-489C-B79F-DFE4A2E8DEEF}">
      <dgm:prSet/>
      <dgm:spPr/>
      <dgm:t>
        <a:bodyPr/>
        <a:lstStyle/>
        <a:p>
          <a:r>
            <a:rPr lang="en-US"/>
            <a:t>The treatment plans for active TB disease use different combinations of medicines that may include:</a:t>
          </a:r>
        </a:p>
      </dgm:t>
    </dgm:pt>
    <dgm:pt modelId="{F8BEDFB3-776D-47A3-A4D1-11087D4CC97D}" type="parTrans" cxnId="{84981F1F-E8FD-4DF1-9AB5-8DD15438BF31}">
      <dgm:prSet/>
      <dgm:spPr/>
      <dgm:t>
        <a:bodyPr/>
        <a:lstStyle/>
        <a:p>
          <a:endParaRPr lang="en-US"/>
        </a:p>
      </dgm:t>
    </dgm:pt>
    <dgm:pt modelId="{0C64DA6A-06CA-4AAE-8A69-C1611CE4910E}" type="sibTrans" cxnId="{84981F1F-E8FD-4DF1-9AB5-8DD15438BF31}">
      <dgm:prSet/>
      <dgm:spPr/>
      <dgm:t>
        <a:bodyPr/>
        <a:lstStyle/>
        <a:p>
          <a:endParaRPr lang="en-US"/>
        </a:p>
      </dgm:t>
    </dgm:pt>
    <dgm:pt modelId="{8D623A1A-5A20-42F5-A8CD-4FF5654E36CE}">
      <dgm:prSet/>
      <dgm:spPr/>
      <dgm:t>
        <a:bodyPr/>
        <a:lstStyle/>
        <a:p>
          <a:r>
            <a:rPr lang="en-US"/>
            <a:t>Ethambutol</a:t>
          </a:r>
        </a:p>
      </dgm:t>
    </dgm:pt>
    <dgm:pt modelId="{9C85CFED-7FD7-4994-BF0D-02BE3F2A0D1F}" type="parTrans" cxnId="{DEFA3839-DEF8-4755-97CE-C6F37DC34C94}">
      <dgm:prSet/>
      <dgm:spPr/>
      <dgm:t>
        <a:bodyPr/>
        <a:lstStyle/>
        <a:p>
          <a:endParaRPr lang="en-US"/>
        </a:p>
      </dgm:t>
    </dgm:pt>
    <dgm:pt modelId="{1FCE026D-4C84-466B-9DCA-997AA64E4CB6}" type="sibTrans" cxnId="{DEFA3839-DEF8-4755-97CE-C6F37DC34C94}">
      <dgm:prSet/>
      <dgm:spPr/>
      <dgm:t>
        <a:bodyPr/>
        <a:lstStyle/>
        <a:p>
          <a:endParaRPr lang="en-US"/>
        </a:p>
      </dgm:t>
    </dgm:pt>
    <dgm:pt modelId="{0C9B14C2-7251-49BD-90B6-488504692B69}">
      <dgm:prSet/>
      <dgm:spPr/>
      <dgm:t>
        <a:bodyPr/>
        <a:lstStyle/>
        <a:p>
          <a:r>
            <a:rPr lang="en-US"/>
            <a:t>Isoniazid</a:t>
          </a:r>
        </a:p>
      </dgm:t>
    </dgm:pt>
    <dgm:pt modelId="{3A461390-D1BD-4BE5-A17D-2267A7DFC9B4}" type="parTrans" cxnId="{C4B900F8-A229-4BCD-9E72-8A78A95FD2B0}">
      <dgm:prSet/>
      <dgm:spPr/>
      <dgm:t>
        <a:bodyPr/>
        <a:lstStyle/>
        <a:p>
          <a:endParaRPr lang="en-US"/>
        </a:p>
      </dgm:t>
    </dgm:pt>
    <dgm:pt modelId="{96CBC8D2-2360-4C4A-BAFE-6D8546220C50}" type="sibTrans" cxnId="{C4B900F8-A229-4BCD-9E72-8A78A95FD2B0}">
      <dgm:prSet/>
      <dgm:spPr/>
      <dgm:t>
        <a:bodyPr/>
        <a:lstStyle/>
        <a:p>
          <a:endParaRPr lang="en-US"/>
        </a:p>
      </dgm:t>
    </dgm:pt>
    <dgm:pt modelId="{157339E6-4677-45FB-A92E-81BE1DA10710}">
      <dgm:prSet/>
      <dgm:spPr/>
      <dgm:t>
        <a:bodyPr/>
        <a:lstStyle/>
        <a:p>
          <a:r>
            <a:rPr lang="en-US"/>
            <a:t>Moxifloxacin</a:t>
          </a:r>
        </a:p>
      </dgm:t>
    </dgm:pt>
    <dgm:pt modelId="{82447841-4ABD-4BC9-B2D9-24494A6256D0}" type="parTrans" cxnId="{55B50254-049F-4CC2-8CD6-AF67B041C2FE}">
      <dgm:prSet/>
      <dgm:spPr/>
      <dgm:t>
        <a:bodyPr/>
        <a:lstStyle/>
        <a:p>
          <a:endParaRPr lang="en-US"/>
        </a:p>
      </dgm:t>
    </dgm:pt>
    <dgm:pt modelId="{A73FF313-6AA9-451F-8524-3B079D87E335}" type="sibTrans" cxnId="{55B50254-049F-4CC2-8CD6-AF67B041C2FE}">
      <dgm:prSet/>
      <dgm:spPr/>
      <dgm:t>
        <a:bodyPr/>
        <a:lstStyle/>
        <a:p>
          <a:endParaRPr lang="en-US"/>
        </a:p>
      </dgm:t>
    </dgm:pt>
    <dgm:pt modelId="{8F602615-E7CF-4DBC-A4AE-B75E52429750}">
      <dgm:prSet/>
      <dgm:spPr/>
      <dgm:t>
        <a:bodyPr/>
        <a:lstStyle/>
        <a:p>
          <a:r>
            <a:rPr lang="en-US"/>
            <a:t>Rifampin</a:t>
          </a:r>
        </a:p>
      </dgm:t>
    </dgm:pt>
    <dgm:pt modelId="{005CDB16-42D1-4D20-A142-964D62F31A5D}" type="parTrans" cxnId="{11120C16-151C-462C-82C6-E62B58B576F9}">
      <dgm:prSet/>
      <dgm:spPr/>
      <dgm:t>
        <a:bodyPr/>
        <a:lstStyle/>
        <a:p>
          <a:endParaRPr lang="en-US"/>
        </a:p>
      </dgm:t>
    </dgm:pt>
    <dgm:pt modelId="{2389B6CB-A45C-437F-8F76-E2D6DD73F313}" type="sibTrans" cxnId="{11120C16-151C-462C-82C6-E62B58B576F9}">
      <dgm:prSet/>
      <dgm:spPr/>
      <dgm:t>
        <a:bodyPr/>
        <a:lstStyle/>
        <a:p>
          <a:endParaRPr lang="en-US"/>
        </a:p>
      </dgm:t>
    </dgm:pt>
    <dgm:pt modelId="{12C05C58-0A02-477D-96EA-95486C8B4CEE}">
      <dgm:prSet/>
      <dgm:spPr/>
      <dgm:t>
        <a:bodyPr/>
        <a:lstStyle/>
        <a:p>
          <a:r>
            <a:rPr lang="en-US"/>
            <a:t>Rifapentine</a:t>
          </a:r>
        </a:p>
      </dgm:t>
    </dgm:pt>
    <dgm:pt modelId="{9F9D2678-11F6-4D04-8079-D7A6167A02C9}" type="parTrans" cxnId="{B4EC9363-C18D-4DBC-A937-053E9065C044}">
      <dgm:prSet/>
      <dgm:spPr/>
      <dgm:t>
        <a:bodyPr/>
        <a:lstStyle/>
        <a:p>
          <a:endParaRPr lang="en-US"/>
        </a:p>
      </dgm:t>
    </dgm:pt>
    <dgm:pt modelId="{4B7E1563-2A38-47F7-A481-812C559AB15A}" type="sibTrans" cxnId="{B4EC9363-C18D-4DBC-A937-053E9065C044}">
      <dgm:prSet/>
      <dgm:spPr/>
      <dgm:t>
        <a:bodyPr/>
        <a:lstStyle/>
        <a:p>
          <a:endParaRPr lang="en-US"/>
        </a:p>
      </dgm:t>
    </dgm:pt>
    <dgm:pt modelId="{9F8D3A54-0CA3-4567-8942-3F4A21413A41}">
      <dgm:prSet/>
      <dgm:spPr/>
      <dgm:t>
        <a:bodyPr/>
        <a:lstStyle/>
        <a:p>
          <a:r>
            <a:rPr lang="en-US"/>
            <a:t>Pyrazinamide</a:t>
          </a:r>
        </a:p>
      </dgm:t>
    </dgm:pt>
    <dgm:pt modelId="{C274AF56-0AF2-4D7D-A480-91789BCB4198}" type="parTrans" cxnId="{2BB86BD5-2A6C-41A8-951D-2A9F9646C261}">
      <dgm:prSet/>
      <dgm:spPr/>
      <dgm:t>
        <a:bodyPr/>
        <a:lstStyle/>
        <a:p>
          <a:endParaRPr lang="en-US"/>
        </a:p>
      </dgm:t>
    </dgm:pt>
    <dgm:pt modelId="{982ED53C-5B46-4E43-BF52-4FDC0C210D37}" type="sibTrans" cxnId="{2BB86BD5-2A6C-41A8-951D-2A9F9646C261}">
      <dgm:prSet/>
      <dgm:spPr/>
      <dgm:t>
        <a:bodyPr/>
        <a:lstStyle/>
        <a:p>
          <a:endParaRPr lang="en-US"/>
        </a:p>
      </dgm:t>
    </dgm:pt>
    <dgm:pt modelId="{FF833CE7-46D9-4DB6-884F-BFCD4242B59D}" type="pres">
      <dgm:prSet presAssocID="{AB5F461C-B1A4-4A6D-93EE-3D2AE10FD935}" presName="linear" presStyleCnt="0">
        <dgm:presLayoutVars>
          <dgm:animLvl val="lvl"/>
          <dgm:resizeHandles val="exact"/>
        </dgm:presLayoutVars>
      </dgm:prSet>
      <dgm:spPr/>
    </dgm:pt>
    <dgm:pt modelId="{798590B4-BC63-4F9C-A35D-5A8476EEA10D}" type="pres">
      <dgm:prSet presAssocID="{66EE7BC5-19E8-4C46-9622-F250EC21585E}" presName="parentText" presStyleLbl="node1" presStyleIdx="0" presStyleCnt="2">
        <dgm:presLayoutVars>
          <dgm:chMax val="0"/>
          <dgm:bulletEnabled val="1"/>
        </dgm:presLayoutVars>
      </dgm:prSet>
      <dgm:spPr/>
    </dgm:pt>
    <dgm:pt modelId="{B0865DFA-7D35-4126-9720-EC1C6EE3C244}" type="pres">
      <dgm:prSet presAssocID="{FED91F30-49C3-42EA-B1CE-72206FEE15BB}" presName="spacer" presStyleCnt="0"/>
      <dgm:spPr/>
    </dgm:pt>
    <dgm:pt modelId="{1819CD85-4CD4-43F7-B9B2-C68102E90ECE}" type="pres">
      <dgm:prSet presAssocID="{52B871E6-BBF7-489C-B79F-DFE4A2E8DEEF}" presName="parentText" presStyleLbl="node1" presStyleIdx="1" presStyleCnt="2">
        <dgm:presLayoutVars>
          <dgm:chMax val="0"/>
          <dgm:bulletEnabled val="1"/>
        </dgm:presLayoutVars>
      </dgm:prSet>
      <dgm:spPr/>
    </dgm:pt>
    <dgm:pt modelId="{1242CAB2-1385-4245-99A0-E26CD7C5F2C0}" type="pres">
      <dgm:prSet presAssocID="{52B871E6-BBF7-489C-B79F-DFE4A2E8DEEF}" presName="childText" presStyleLbl="revTx" presStyleIdx="0" presStyleCnt="1">
        <dgm:presLayoutVars>
          <dgm:bulletEnabled val="1"/>
        </dgm:presLayoutVars>
      </dgm:prSet>
      <dgm:spPr/>
    </dgm:pt>
  </dgm:ptLst>
  <dgm:cxnLst>
    <dgm:cxn modelId="{D799BD0F-DB45-42A6-BC6F-C87A4B5E1717}" type="presOf" srcId="{157339E6-4677-45FB-A92E-81BE1DA10710}" destId="{1242CAB2-1385-4245-99A0-E26CD7C5F2C0}" srcOrd="0" destOrd="2" presId="urn:microsoft.com/office/officeart/2005/8/layout/vList2"/>
    <dgm:cxn modelId="{11120C16-151C-462C-82C6-E62B58B576F9}" srcId="{52B871E6-BBF7-489C-B79F-DFE4A2E8DEEF}" destId="{8F602615-E7CF-4DBC-A4AE-B75E52429750}" srcOrd="3" destOrd="0" parTransId="{005CDB16-42D1-4D20-A142-964D62F31A5D}" sibTransId="{2389B6CB-A45C-437F-8F76-E2D6DD73F313}"/>
    <dgm:cxn modelId="{3D9A9D19-8496-4FDE-897F-1753E5BFFF35}" type="presOf" srcId="{0C9B14C2-7251-49BD-90B6-488504692B69}" destId="{1242CAB2-1385-4245-99A0-E26CD7C5F2C0}" srcOrd="0" destOrd="1" presId="urn:microsoft.com/office/officeart/2005/8/layout/vList2"/>
    <dgm:cxn modelId="{84981F1F-E8FD-4DF1-9AB5-8DD15438BF31}" srcId="{AB5F461C-B1A4-4A6D-93EE-3D2AE10FD935}" destId="{52B871E6-BBF7-489C-B79F-DFE4A2E8DEEF}" srcOrd="1" destOrd="0" parTransId="{F8BEDFB3-776D-47A3-A4D1-11087D4CC97D}" sibTransId="{0C64DA6A-06CA-4AAE-8A69-C1611CE4910E}"/>
    <dgm:cxn modelId="{9F6C7132-FEA2-4631-834A-C788BF4B186E}" srcId="{AB5F461C-B1A4-4A6D-93EE-3D2AE10FD935}" destId="{66EE7BC5-19E8-4C46-9622-F250EC21585E}" srcOrd="0" destOrd="0" parTransId="{23564FCB-9B6A-461C-9995-F9EA0F4E898B}" sibTransId="{FED91F30-49C3-42EA-B1CE-72206FEE15BB}"/>
    <dgm:cxn modelId="{DEFA3839-DEF8-4755-97CE-C6F37DC34C94}" srcId="{52B871E6-BBF7-489C-B79F-DFE4A2E8DEEF}" destId="{8D623A1A-5A20-42F5-A8CD-4FF5654E36CE}" srcOrd="0" destOrd="0" parTransId="{9C85CFED-7FD7-4994-BF0D-02BE3F2A0D1F}" sibTransId="{1FCE026D-4C84-466B-9DCA-997AA64E4CB6}"/>
    <dgm:cxn modelId="{B4EC9363-C18D-4DBC-A937-053E9065C044}" srcId="{52B871E6-BBF7-489C-B79F-DFE4A2E8DEEF}" destId="{12C05C58-0A02-477D-96EA-95486C8B4CEE}" srcOrd="4" destOrd="0" parTransId="{9F9D2678-11F6-4D04-8079-D7A6167A02C9}" sibTransId="{4B7E1563-2A38-47F7-A481-812C559AB15A}"/>
    <dgm:cxn modelId="{55B50254-049F-4CC2-8CD6-AF67B041C2FE}" srcId="{52B871E6-BBF7-489C-B79F-DFE4A2E8DEEF}" destId="{157339E6-4677-45FB-A92E-81BE1DA10710}" srcOrd="2" destOrd="0" parTransId="{82447841-4ABD-4BC9-B2D9-24494A6256D0}" sibTransId="{A73FF313-6AA9-451F-8524-3B079D87E335}"/>
    <dgm:cxn modelId="{47867F57-FAD1-4166-BB5E-DEB7D1B01609}" type="presOf" srcId="{8D623A1A-5A20-42F5-A8CD-4FF5654E36CE}" destId="{1242CAB2-1385-4245-99A0-E26CD7C5F2C0}" srcOrd="0" destOrd="0" presId="urn:microsoft.com/office/officeart/2005/8/layout/vList2"/>
    <dgm:cxn modelId="{5E3B057B-2C7A-432F-8700-6E9818F1FA0F}" type="presOf" srcId="{AB5F461C-B1A4-4A6D-93EE-3D2AE10FD935}" destId="{FF833CE7-46D9-4DB6-884F-BFCD4242B59D}" srcOrd="0" destOrd="0" presId="urn:microsoft.com/office/officeart/2005/8/layout/vList2"/>
    <dgm:cxn modelId="{A65C31BE-BA53-424D-896B-5CB2737F7E88}" type="presOf" srcId="{9F8D3A54-0CA3-4567-8942-3F4A21413A41}" destId="{1242CAB2-1385-4245-99A0-E26CD7C5F2C0}" srcOrd="0" destOrd="5" presId="urn:microsoft.com/office/officeart/2005/8/layout/vList2"/>
    <dgm:cxn modelId="{139B9CD0-538D-4F81-BB9D-DBEDE7EDFF02}" type="presOf" srcId="{52B871E6-BBF7-489C-B79F-DFE4A2E8DEEF}" destId="{1819CD85-4CD4-43F7-B9B2-C68102E90ECE}" srcOrd="0" destOrd="0" presId="urn:microsoft.com/office/officeart/2005/8/layout/vList2"/>
    <dgm:cxn modelId="{2BB86BD5-2A6C-41A8-951D-2A9F9646C261}" srcId="{52B871E6-BBF7-489C-B79F-DFE4A2E8DEEF}" destId="{9F8D3A54-0CA3-4567-8942-3F4A21413A41}" srcOrd="5" destOrd="0" parTransId="{C274AF56-0AF2-4D7D-A480-91789BCB4198}" sibTransId="{982ED53C-5B46-4E43-BF52-4FDC0C210D37}"/>
    <dgm:cxn modelId="{071AF1D5-8ADA-4217-8C14-2BE0F3BFDC6C}" type="presOf" srcId="{8F602615-E7CF-4DBC-A4AE-B75E52429750}" destId="{1242CAB2-1385-4245-99A0-E26CD7C5F2C0}" srcOrd="0" destOrd="3" presId="urn:microsoft.com/office/officeart/2005/8/layout/vList2"/>
    <dgm:cxn modelId="{F4119FE7-D79F-40F7-A986-EF44E8C8489A}" type="presOf" srcId="{66EE7BC5-19E8-4C46-9622-F250EC21585E}" destId="{798590B4-BC63-4F9C-A35D-5A8476EEA10D}" srcOrd="0" destOrd="0" presId="urn:microsoft.com/office/officeart/2005/8/layout/vList2"/>
    <dgm:cxn modelId="{47E5F8E8-64E1-4852-AD8F-7F5795BDE510}" type="presOf" srcId="{12C05C58-0A02-477D-96EA-95486C8B4CEE}" destId="{1242CAB2-1385-4245-99A0-E26CD7C5F2C0}" srcOrd="0" destOrd="4" presId="urn:microsoft.com/office/officeart/2005/8/layout/vList2"/>
    <dgm:cxn modelId="{C4B900F8-A229-4BCD-9E72-8A78A95FD2B0}" srcId="{52B871E6-BBF7-489C-B79F-DFE4A2E8DEEF}" destId="{0C9B14C2-7251-49BD-90B6-488504692B69}" srcOrd="1" destOrd="0" parTransId="{3A461390-D1BD-4BE5-A17D-2267A7DFC9B4}" sibTransId="{96CBC8D2-2360-4C4A-BAFE-6D8546220C50}"/>
    <dgm:cxn modelId="{CF3FC92D-D48A-4D99-AA9C-1D5C44DE5F32}" type="presParOf" srcId="{FF833CE7-46D9-4DB6-884F-BFCD4242B59D}" destId="{798590B4-BC63-4F9C-A35D-5A8476EEA10D}" srcOrd="0" destOrd="0" presId="urn:microsoft.com/office/officeart/2005/8/layout/vList2"/>
    <dgm:cxn modelId="{CEA7B659-75A4-4229-8126-4526392944A9}" type="presParOf" srcId="{FF833CE7-46D9-4DB6-884F-BFCD4242B59D}" destId="{B0865DFA-7D35-4126-9720-EC1C6EE3C244}" srcOrd="1" destOrd="0" presId="urn:microsoft.com/office/officeart/2005/8/layout/vList2"/>
    <dgm:cxn modelId="{7B149768-3FEB-4AF7-80B5-2D21EFB73C64}" type="presParOf" srcId="{FF833CE7-46D9-4DB6-884F-BFCD4242B59D}" destId="{1819CD85-4CD4-43F7-B9B2-C68102E90ECE}" srcOrd="2" destOrd="0" presId="urn:microsoft.com/office/officeart/2005/8/layout/vList2"/>
    <dgm:cxn modelId="{375A6C63-4345-4E6C-AC40-8701D66B2576}" type="presParOf" srcId="{FF833CE7-46D9-4DB6-884F-BFCD4242B59D}" destId="{1242CAB2-1385-4245-99A0-E26CD7C5F2C0}"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98E5527-CD77-4928-8289-BF0BDB18B880}"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47B0B443-8579-4E77-ABB3-8C5794CCE504}">
      <dgm:prSet/>
      <dgm:spPr/>
      <dgm:t>
        <a:bodyPr/>
        <a:lstStyle/>
        <a:p>
          <a:r>
            <a:rPr lang="en-US"/>
            <a:t>There are two types of tests for tuberculosis (TB) infection: the TB blood test and the TB skin test.</a:t>
          </a:r>
        </a:p>
      </dgm:t>
    </dgm:pt>
    <dgm:pt modelId="{9DC68062-699F-487B-9CDD-04E6C77566FC}" type="parTrans" cxnId="{3DC14883-9254-4E19-8F08-8F63976B346E}">
      <dgm:prSet/>
      <dgm:spPr/>
      <dgm:t>
        <a:bodyPr/>
        <a:lstStyle/>
        <a:p>
          <a:endParaRPr lang="en-US"/>
        </a:p>
      </dgm:t>
    </dgm:pt>
    <dgm:pt modelId="{48309759-FD48-4817-9D50-578D6444BDB2}" type="sibTrans" cxnId="{3DC14883-9254-4E19-8F08-8F63976B346E}">
      <dgm:prSet/>
      <dgm:spPr/>
      <dgm:t>
        <a:bodyPr/>
        <a:lstStyle/>
        <a:p>
          <a:endParaRPr lang="en-US"/>
        </a:p>
      </dgm:t>
    </dgm:pt>
    <dgm:pt modelId="{467FCE13-78E2-4384-BA5A-DF41E720A35A}">
      <dgm:prSet/>
      <dgm:spPr/>
      <dgm:t>
        <a:bodyPr/>
        <a:lstStyle/>
        <a:p>
          <a:r>
            <a:rPr lang="en-US" dirty="0"/>
            <a:t>A positive test result for TB infection means you have TB germs in your body.</a:t>
          </a:r>
        </a:p>
      </dgm:t>
    </dgm:pt>
    <dgm:pt modelId="{6E2B5BD8-E0D4-412D-9E93-6B4B7DD8E708}" type="parTrans" cxnId="{A5F82922-2BF3-4D33-8C6B-68789659EC0A}">
      <dgm:prSet/>
      <dgm:spPr/>
      <dgm:t>
        <a:bodyPr/>
        <a:lstStyle/>
        <a:p>
          <a:endParaRPr lang="en-US"/>
        </a:p>
      </dgm:t>
    </dgm:pt>
    <dgm:pt modelId="{97F6FC81-253F-4595-A38E-445E633068B3}" type="sibTrans" cxnId="{A5F82922-2BF3-4D33-8C6B-68789659EC0A}">
      <dgm:prSet/>
      <dgm:spPr/>
      <dgm:t>
        <a:bodyPr/>
        <a:lstStyle/>
        <a:p>
          <a:endParaRPr lang="en-US"/>
        </a:p>
      </dgm:t>
    </dgm:pt>
    <dgm:pt modelId="{32433883-5363-4620-8EB5-FC58D51BBD72}">
      <dgm:prSet/>
      <dgm:spPr/>
      <dgm:t>
        <a:bodyPr/>
        <a:lstStyle/>
        <a:p>
          <a:r>
            <a:rPr lang="en-US"/>
            <a:t>A positive result does NOT mean you have active TB.  </a:t>
          </a:r>
        </a:p>
      </dgm:t>
    </dgm:pt>
    <dgm:pt modelId="{A813F53B-4C27-4080-ABF7-70CB7B6731D8}" type="parTrans" cxnId="{C6072BE4-5C6F-490B-B82D-8938E5AE2D07}">
      <dgm:prSet/>
      <dgm:spPr/>
      <dgm:t>
        <a:bodyPr/>
        <a:lstStyle/>
        <a:p>
          <a:endParaRPr lang="en-US"/>
        </a:p>
      </dgm:t>
    </dgm:pt>
    <dgm:pt modelId="{BC2A14DC-4CB1-4AAE-83B5-C10B45FAB2A0}" type="sibTrans" cxnId="{C6072BE4-5C6F-490B-B82D-8938E5AE2D07}">
      <dgm:prSet/>
      <dgm:spPr/>
      <dgm:t>
        <a:bodyPr/>
        <a:lstStyle/>
        <a:p>
          <a:endParaRPr lang="en-US"/>
        </a:p>
      </dgm:t>
    </dgm:pt>
    <dgm:pt modelId="{93E670AF-F17E-461F-8574-E4036DE59691}">
      <dgm:prSet/>
      <dgm:spPr/>
      <dgm:t>
        <a:bodyPr/>
        <a:lstStyle/>
        <a:p>
          <a:r>
            <a:rPr lang="en-US" dirty="0"/>
            <a:t>Your health care provider will do other tests to determine if you have inactive TB (also called latent TB infection) or active TB disease.</a:t>
          </a:r>
        </a:p>
      </dgm:t>
    </dgm:pt>
    <dgm:pt modelId="{BC7CB3CE-50DB-4906-AD2B-3337166ADDFD}" type="parTrans" cxnId="{686F957D-496E-4F4A-8C5B-2BE949281B70}">
      <dgm:prSet/>
      <dgm:spPr/>
      <dgm:t>
        <a:bodyPr/>
        <a:lstStyle/>
        <a:p>
          <a:endParaRPr lang="en-US"/>
        </a:p>
      </dgm:t>
    </dgm:pt>
    <dgm:pt modelId="{50828123-663C-409B-959A-437E4AC304F1}" type="sibTrans" cxnId="{686F957D-496E-4F4A-8C5B-2BE949281B70}">
      <dgm:prSet/>
      <dgm:spPr/>
      <dgm:t>
        <a:bodyPr/>
        <a:lstStyle/>
        <a:p>
          <a:endParaRPr lang="en-US"/>
        </a:p>
      </dgm:t>
    </dgm:pt>
    <dgm:pt modelId="{B67C8478-EB1E-47BA-A950-25C2B6DCCB4D}" type="pres">
      <dgm:prSet presAssocID="{898E5527-CD77-4928-8289-BF0BDB18B880}" presName="linear" presStyleCnt="0">
        <dgm:presLayoutVars>
          <dgm:animLvl val="lvl"/>
          <dgm:resizeHandles val="exact"/>
        </dgm:presLayoutVars>
      </dgm:prSet>
      <dgm:spPr/>
    </dgm:pt>
    <dgm:pt modelId="{4746EB1A-F686-4327-AA19-AEA9DCD1B8C9}" type="pres">
      <dgm:prSet presAssocID="{47B0B443-8579-4E77-ABB3-8C5794CCE504}" presName="parentText" presStyleLbl="node1" presStyleIdx="0" presStyleCnt="2">
        <dgm:presLayoutVars>
          <dgm:chMax val="0"/>
          <dgm:bulletEnabled val="1"/>
        </dgm:presLayoutVars>
      </dgm:prSet>
      <dgm:spPr/>
    </dgm:pt>
    <dgm:pt modelId="{48CC4954-63CE-4726-8A46-E17EA96A7987}" type="pres">
      <dgm:prSet presAssocID="{48309759-FD48-4817-9D50-578D6444BDB2}" presName="spacer" presStyleCnt="0"/>
      <dgm:spPr/>
    </dgm:pt>
    <dgm:pt modelId="{BF3E67DD-8BB9-4E52-9232-2CE265181042}" type="pres">
      <dgm:prSet presAssocID="{467FCE13-78E2-4384-BA5A-DF41E720A35A}" presName="parentText" presStyleLbl="node1" presStyleIdx="1" presStyleCnt="2">
        <dgm:presLayoutVars>
          <dgm:chMax val="0"/>
          <dgm:bulletEnabled val="1"/>
        </dgm:presLayoutVars>
      </dgm:prSet>
      <dgm:spPr/>
    </dgm:pt>
    <dgm:pt modelId="{CBFD50B6-3514-45F7-B981-BB5753F4D820}" type="pres">
      <dgm:prSet presAssocID="{467FCE13-78E2-4384-BA5A-DF41E720A35A}" presName="childText" presStyleLbl="revTx" presStyleIdx="0" presStyleCnt="1">
        <dgm:presLayoutVars>
          <dgm:bulletEnabled val="1"/>
        </dgm:presLayoutVars>
      </dgm:prSet>
      <dgm:spPr/>
    </dgm:pt>
  </dgm:ptLst>
  <dgm:cxnLst>
    <dgm:cxn modelId="{3BD02708-887B-4454-AC3B-E57FEBDC18E5}" type="presOf" srcId="{32433883-5363-4620-8EB5-FC58D51BBD72}" destId="{CBFD50B6-3514-45F7-B981-BB5753F4D820}" srcOrd="0" destOrd="0" presId="urn:microsoft.com/office/officeart/2005/8/layout/vList2"/>
    <dgm:cxn modelId="{A5F82922-2BF3-4D33-8C6B-68789659EC0A}" srcId="{898E5527-CD77-4928-8289-BF0BDB18B880}" destId="{467FCE13-78E2-4384-BA5A-DF41E720A35A}" srcOrd="1" destOrd="0" parTransId="{6E2B5BD8-E0D4-412D-9E93-6B4B7DD8E708}" sibTransId="{97F6FC81-253F-4595-A38E-445E633068B3}"/>
    <dgm:cxn modelId="{C2A44F2A-E2F5-4BD1-A0ED-066AC713326E}" type="presOf" srcId="{898E5527-CD77-4928-8289-BF0BDB18B880}" destId="{B67C8478-EB1E-47BA-A950-25C2B6DCCB4D}" srcOrd="0" destOrd="0" presId="urn:microsoft.com/office/officeart/2005/8/layout/vList2"/>
    <dgm:cxn modelId="{1B4A664D-D7D3-45E8-9E27-E90868135B5B}" type="presOf" srcId="{93E670AF-F17E-461F-8574-E4036DE59691}" destId="{CBFD50B6-3514-45F7-B981-BB5753F4D820}" srcOrd="0" destOrd="1" presId="urn:microsoft.com/office/officeart/2005/8/layout/vList2"/>
    <dgm:cxn modelId="{03537878-7AE2-4906-AB11-F9D7066B81C9}" type="presOf" srcId="{47B0B443-8579-4E77-ABB3-8C5794CCE504}" destId="{4746EB1A-F686-4327-AA19-AEA9DCD1B8C9}" srcOrd="0" destOrd="0" presId="urn:microsoft.com/office/officeart/2005/8/layout/vList2"/>
    <dgm:cxn modelId="{686F957D-496E-4F4A-8C5B-2BE949281B70}" srcId="{32433883-5363-4620-8EB5-FC58D51BBD72}" destId="{93E670AF-F17E-461F-8574-E4036DE59691}" srcOrd="0" destOrd="0" parTransId="{BC7CB3CE-50DB-4906-AD2B-3337166ADDFD}" sibTransId="{50828123-663C-409B-959A-437E4AC304F1}"/>
    <dgm:cxn modelId="{3DC14883-9254-4E19-8F08-8F63976B346E}" srcId="{898E5527-CD77-4928-8289-BF0BDB18B880}" destId="{47B0B443-8579-4E77-ABB3-8C5794CCE504}" srcOrd="0" destOrd="0" parTransId="{9DC68062-699F-487B-9CDD-04E6C77566FC}" sibTransId="{48309759-FD48-4817-9D50-578D6444BDB2}"/>
    <dgm:cxn modelId="{BDF273E2-2DCA-4CB4-BD52-93DA0773C02D}" type="presOf" srcId="{467FCE13-78E2-4384-BA5A-DF41E720A35A}" destId="{BF3E67DD-8BB9-4E52-9232-2CE265181042}" srcOrd="0" destOrd="0" presId="urn:microsoft.com/office/officeart/2005/8/layout/vList2"/>
    <dgm:cxn modelId="{C6072BE4-5C6F-490B-B82D-8938E5AE2D07}" srcId="{467FCE13-78E2-4384-BA5A-DF41E720A35A}" destId="{32433883-5363-4620-8EB5-FC58D51BBD72}" srcOrd="0" destOrd="0" parTransId="{A813F53B-4C27-4080-ABF7-70CB7B6731D8}" sibTransId="{BC2A14DC-4CB1-4AAE-83B5-C10B45FAB2A0}"/>
    <dgm:cxn modelId="{9C2568C9-A29C-4D85-B364-83AC8F3A57CE}" type="presParOf" srcId="{B67C8478-EB1E-47BA-A950-25C2B6DCCB4D}" destId="{4746EB1A-F686-4327-AA19-AEA9DCD1B8C9}" srcOrd="0" destOrd="0" presId="urn:microsoft.com/office/officeart/2005/8/layout/vList2"/>
    <dgm:cxn modelId="{EE934E79-3F86-4167-9CE9-E4EFC3D6E866}" type="presParOf" srcId="{B67C8478-EB1E-47BA-A950-25C2B6DCCB4D}" destId="{48CC4954-63CE-4726-8A46-E17EA96A7987}" srcOrd="1" destOrd="0" presId="urn:microsoft.com/office/officeart/2005/8/layout/vList2"/>
    <dgm:cxn modelId="{53358467-0A06-4593-858F-3A6A62FB3A3D}" type="presParOf" srcId="{B67C8478-EB1E-47BA-A950-25C2B6DCCB4D}" destId="{BF3E67DD-8BB9-4E52-9232-2CE265181042}" srcOrd="2" destOrd="0" presId="urn:microsoft.com/office/officeart/2005/8/layout/vList2"/>
    <dgm:cxn modelId="{51089F3D-4936-4383-BB5E-2F455C8DAC2A}" type="presParOf" srcId="{B67C8478-EB1E-47BA-A950-25C2B6DCCB4D}" destId="{CBFD50B6-3514-45F7-B981-BB5753F4D820}"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BAFBF25-D400-460D-AEFF-6B02C915D484}"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53470151-90F8-4E44-AAAD-831D339305BF}">
      <dgm:prSet/>
      <dgm:spPr/>
      <dgm:t>
        <a:bodyPr/>
        <a:lstStyle/>
        <a:p>
          <a:r>
            <a:rPr lang="en-US"/>
            <a:t>There are two TB related conditions: inactive TB (latent TB infection) and TB Disease (active TB) </a:t>
          </a:r>
        </a:p>
      </dgm:t>
    </dgm:pt>
    <dgm:pt modelId="{DBD575FE-6C79-492C-997D-C8C1E9315D5A}" type="parTrans" cxnId="{2F981052-2DD9-42C6-8108-97FFEA7D729A}">
      <dgm:prSet/>
      <dgm:spPr/>
      <dgm:t>
        <a:bodyPr/>
        <a:lstStyle/>
        <a:p>
          <a:endParaRPr lang="en-US"/>
        </a:p>
      </dgm:t>
    </dgm:pt>
    <dgm:pt modelId="{939BAE5A-74AF-4565-9186-0879D388B915}" type="sibTrans" cxnId="{2F981052-2DD9-42C6-8108-97FFEA7D729A}">
      <dgm:prSet/>
      <dgm:spPr/>
      <dgm:t>
        <a:bodyPr/>
        <a:lstStyle/>
        <a:p>
          <a:endParaRPr lang="en-US"/>
        </a:p>
      </dgm:t>
    </dgm:pt>
    <dgm:pt modelId="{4760D164-49F4-4446-939D-A50DAEBC9ADA}">
      <dgm:prSet/>
      <dgm:spPr/>
      <dgm:t>
        <a:bodyPr/>
        <a:lstStyle/>
        <a:p>
          <a:r>
            <a:rPr lang="en-US"/>
            <a:t>A positive TB test does not equal TB disease (active TB)</a:t>
          </a:r>
        </a:p>
      </dgm:t>
    </dgm:pt>
    <dgm:pt modelId="{E60BFE37-78E6-42AE-A500-F433D47254CF}" type="parTrans" cxnId="{D30D6757-8CF7-4F70-9DD3-2C6CCACA55F7}">
      <dgm:prSet/>
      <dgm:spPr/>
      <dgm:t>
        <a:bodyPr/>
        <a:lstStyle/>
        <a:p>
          <a:endParaRPr lang="en-US"/>
        </a:p>
      </dgm:t>
    </dgm:pt>
    <dgm:pt modelId="{7EBACF10-2295-4C00-A9BA-3D22F33B5CDE}" type="sibTrans" cxnId="{D30D6757-8CF7-4F70-9DD3-2C6CCACA55F7}">
      <dgm:prSet/>
      <dgm:spPr/>
      <dgm:t>
        <a:bodyPr/>
        <a:lstStyle/>
        <a:p>
          <a:endParaRPr lang="en-US"/>
        </a:p>
      </dgm:t>
    </dgm:pt>
    <dgm:pt modelId="{F00DB428-D98D-4B7C-BED3-C3FCBEB5E80E}">
      <dgm:prSet/>
      <dgm:spPr/>
      <dgm:t>
        <a:bodyPr/>
        <a:lstStyle/>
        <a:p>
          <a:r>
            <a:rPr lang="en-US"/>
            <a:t>You do not need to be tested for TB if you’ve spent time with someone with inactive TB (latent TB infection).</a:t>
          </a:r>
        </a:p>
      </dgm:t>
    </dgm:pt>
    <dgm:pt modelId="{1ED54D3C-5F0B-4AFF-B3DE-B0279D48BF72}" type="parTrans" cxnId="{CA571A6F-4A19-456B-80C4-2BD88192857F}">
      <dgm:prSet/>
      <dgm:spPr/>
      <dgm:t>
        <a:bodyPr/>
        <a:lstStyle/>
        <a:p>
          <a:endParaRPr lang="en-US"/>
        </a:p>
      </dgm:t>
    </dgm:pt>
    <dgm:pt modelId="{2B524A1C-80AF-46B1-8451-1D0724CD52AB}" type="sibTrans" cxnId="{CA571A6F-4A19-456B-80C4-2BD88192857F}">
      <dgm:prSet/>
      <dgm:spPr/>
      <dgm:t>
        <a:bodyPr/>
        <a:lstStyle/>
        <a:p>
          <a:endParaRPr lang="en-US"/>
        </a:p>
      </dgm:t>
    </dgm:pt>
    <dgm:pt modelId="{7535CE2A-6602-42B9-9150-236556361700}">
      <dgm:prSet/>
      <dgm:spPr/>
      <dgm:t>
        <a:bodyPr/>
        <a:lstStyle/>
        <a:p>
          <a:r>
            <a:rPr lang="en-US"/>
            <a:t>Latent TB infection is not required by PA to be reported to the CDC. </a:t>
          </a:r>
        </a:p>
      </dgm:t>
    </dgm:pt>
    <dgm:pt modelId="{9BBB5EEE-3DD6-4496-84E8-F3E3373B1B5F}" type="parTrans" cxnId="{4BFAC91F-D412-4F3E-A9C3-E49AB5A97AA0}">
      <dgm:prSet/>
      <dgm:spPr/>
      <dgm:t>
        <a:bodyPr/>
        <a:lstStyle/>
        <a:p>
          <a:endParaRPr lang="en-US"/>
        </a:p>
      </dgm:t>
    </dgm:pt>
    <dgm:pt modelId="{83DD7B13-11D6-498E-8E74-DFE3B32D2D8B}" type="sibTrans" cxnId="{4BFAC91F-D412-4F3E-A9C3-E49AB5A97AA0}">
      <dgm:prSet/>
      <dgm:spPr/>
      <dgm:t>
        <a:bodyPr/>
        <a:lstStyle/>
        <a:p>
          <a:endParaRPr lang="en-US"/>
        </a:p>
      </dgm:t>
    </dgm:pt>
    <dgm:pt modelId="{3F450D31-E795-4DDA-A728-B117E8061A60}">
      <dgm:prSet/>
      <dgm:spPr/>
      <dgm:t>
        <a:bodyPr/>
        <a:lstStyle/>
        <a:p>
          <a:r>
            <a:rPr lang="en-US"/>
            <a:t>Contact tracing is not required for Latent TB as it is not contagious.</a:t>
          </a:r>
        </a:p>
      </dgm:t>
    </dgm:pt>
    <dgm:pt modelId="{F0A9CF20-E826-4C75-A273-C0C7C2E7C06D}" type="parTrans" cxnId="{4F2AD711-B1E4-4ADE-BECD-3D88D4E8DAB4}">
      <dgm:prSet/>
      <dgm:spPr/>
      <dgm:t>
        <a:bodyPr/>
        <a:lstStyle/>
        <a:p>
          <a:endParaRPr lang="en-US"/>
        </a:p>
      </dgm:t>
    </dgm:pt>
    <dgm:pt modelId="{2C6621A3-DD7D-4137-BA16-558C650431D4}" type="sibTrans" cxnId="{4F2AD711-B1E4-4ADE-BECD-3D88D4E8DAB4}">
      <dgm:prSet/>
      <dgm:spPr/>
      <dgm:t>
        <a:bodyPr/>
        <a:lstStyle/>
        <a:p>
          <a:endParaRPr lang="en-US"/>
        </a:p>
      </dgm:t>
    </dgm:pt>
    <dgm:pt modelId="{B0B7A222-510F-4F57-9B31-51E0F625BCAB}">
      <dgm:prSet/>
      <dgm:spPr/>
      <dgm:t>
        <a:bodyPr/>
        <a:lstStyle/>
        <a:p>
          <a:r>
            <a:rPr lang="en-US"/>
            <a:t>The Pennsylvania Department of Health is required to conduct contract tracing on cases of active TB disease </a:t>
          </a:r>
        </a:p>
      </dgm:t>
    </dgm:pt>
    <dgm:pt modelId="{5E7AADD0-E919-4333-AEAE-640AE48B149F}" type="parTrans" cxnId="{13BAB83C-F4DF-45FB-811E-8D4FC6441785}">
      <dgm:prSet/>
      <dgm:spPr/>
      <dgm:t>
        <a:bodyPr/>
        <a:lstStyle/>
        <a:p>
          <a:endParaRPr lang="en-US"/>
        </a:p>
      </dgm:t>
    </dgm:pt>
    <dgm:pt modelId="{5B2AFB88-5868-43FC-B77D-CF6150B792DD}" type="sibTrans" cxnId="{13BAB83C-F4DF-45FB-811E-8D4FC6441785}">
      <dgm:prSet/>
      <dgm:spPr/>
      <dgm:t>
        <a:bodyPr/>
        <a:lstStyle/>
        <a:p>
          <a:endParaRPr lang="en-US"/>
        </a:p>
      </dgm:t>
    </dgm:pt>
    <dgm:pt modelId="{A08074B8-1EBD-4BB2-939D-1F3BD7F1DA0D}" type="pres">
      <dgm:prSet presAssocID="{ABAFBF25-D400-460D-AEFF-6B02C915D484}" presName="linear" presStyleCnt="0">
        <dgm:presLayoutVars>
          <dgm:animLvl val="lvl"/>
          <dgm:resizeHandles val="exact"/>
        </dgm:presLayoutVars>
      </dgm:prSet>
      <dgm:spPr/>
    </dgm:pt>
    <dgm:pt modelId="{B008D839-3B8A-4D99-81DE-7624E3403887}" type="pres">
      <dgm:prSet presAssocID="{53470151-90F8-4E44-AAAD-831D339305BF}" presName="parentText" presStyleLbl="node1" presStyleIdx="0" presStyleCnt="6">
        <dgm:presLayoutVars>
          <dgm:chMax val="0"/>
          <dgm:bulletEnabled val="1"/>
        </dgm:presLayoutVars>
      </dgm:prSet>
      <dgm:spPr/>
    </dgm:pt>
    <dgm:pt modelId="{F02C743A-FF5C-4B1D-A95E-DA348F9C4CC5}" type="pres">
      <dgm:prSet presAssocID="{939BAE5A-74AF-4565-9186-0879D388B915}" presName="spacer" presStyleCnt="0"/>
      <dgm:spPr/>
    </dgm:pt>
    <dgm:pt modelId="{61524069-C6D4-4892-BE61-DCEB0F189D89}" type="pres">
      <dgm:prSet presAssocID="{4760D164-49F4-4446-939D-A50DAEBC9ADA}" presName="parentText" presStyleLbl="node1" presStyleIdx="1" presStyleCnt="6">
        <dgm:presLayoutVars>
          <dgm:chMax val="0"/>
          <dgm:bulletEnabled val="1"/>
        </dgm:presLayoutVars>
      </dgm:prSet>
      <dgm:spPr/>
    </dgm:pt>
    <dgm:pt modelId="{E59A2F72-3BA8-4AEE-8357-78C3017E481D}" type="pres">
      <dgm:prSet presAssocID="{7EBACF10-2295-4C00-A9BA-3D22F33B5CDE}" presName="spacer" presStyleCnt="0"/>
      <dgm:spPr/>
    </dgm:pt>
    <dgm:pt modelId="{91FE4426-B8FA-4735-A55B-8E64DEB47E52}" type="pres">
      <dgm:prSet presAssocID="{F00DB428-D98D-4B7C-BED3-C3FCBEB5E80E}" presName="parentText" presStyleLbl="node1" presStyleIdx="2" presStyleCnt="6">
        <dgm:presLayoutVars>
          <dgm:chMax val="0"/>
          <dgm:bulletEnabled val="1"/>
        </dgm:presLayoutVars>
      </dgm:prSet>
      <dgm:spPr/>
    </dgm:pt>
    <dgm:pt modelId="{E611D187-B1CB-4090-B1D0-34002F16D8D7}" type="pres">
      <dgm:prSet presAssocID="{2B524A1C-80AF-46B1-8451-1D0724CD52AB}" presName="spacer" presStyleCnt="0"/>
      <dgm:spPr/>
    </dgm:pt>
    <dgm:pt modelId="{C66916BB-916A-46A5-8EF5-C868DD1B275D}" type="pres">
      <dgm:prSet presAssocID="{7535CE2A-6602-42B9-9150-236556361700}" presName="parentText" presStyleLbl="node1" presStyleIdx="3" presStyleCnt="6">
        <dgm:presLayoutVars>
          <dgm:chMax val="0"/>
          <dgm:bulletEnabled val="1"/>
        </dgm:presLayoutVars>
      </dgm:prSet>
      <dgm:spPr/>
    </dgm:pt>
    <dgm:pt modelId="{3F61028B-09FE-4DF6-B8DF-6D2C935879B0}" type="pres">
      <dgm:prSet presAssocID="{83DD7B13-11D6-498E-8E74-DFE3B32D2D8B}" presName="spacer" presStyleCnt="0"/>
      <dgm:spPr/>
    </dgm:pt>
    <dgm:pt modelId="{71BD4DC2-E64C-4F82-8BED-6ADE12B60D21}" type="pres">
      <dgm:prSet presAssocID="{3F450D31-E795-4DDA-A728-B117E8061A60}" presName="parentText" presStyleLbl="node1" presStyleIdx="4" presStyleCnt="6">
        <dgm:presLayoutVars>
          <dgm:chMax val="0"/>
          <dgm:bulletEnabled val="1"/>
        </dgm:presLayoutVars>
      </dgm:prSet>
      <dgm:spPr/>
    </dgm:pt>
    <dgm:pt modelId="{7A4E16FE-5747-416A-B0F7-EF84B5435871}" type="pres">
      <dgm:prSet presAssocID="{2C6621A3-DD7D-4137-BA16-558C650431D4}" presName="spacer" presStyleCnt="0"/>
      <dgm:spPr/>
    </dgm:pt>
    <dgm:pt modelId="{7D0F934C-B3B4-48AE-A25F-0D3D37F31385}" type="pres">
      <dgm:prSet presAssocID="{B0B7A222-510F-4F57-9B31-51E0F625BCAB}" presName="parentText" presStyleLbl="node1" presStyleIdx="5" presStyleCnt="6">
        <dgm:presLayoutVars>
          <dgm:chMax val="0"/>
          <dgm:bulletEnabled val="1"/>
        </dgm:presLayoutVars>
      </dgm:prSet>
      <dgm:spPr/>
    </dgm:pt>
  </dgm:ptLst>
  <dgm:cxnLst>
    <dgm:cxn modelId="{AD9D7909-B5FE-4221-81F0-9744C0761280}" type="presOf" srcId="{F00DB428-D98D-4B7C-BED3-C3FCBEB5E80E}" destId="{91FE4426-B8FA-4735-A55B-8E64DEB47E52}" srcOrd="0" destOrd="0" presId="urn:microsoft.com/office/officeart/2005/8/layout/vList2"/>
    <dgm:cxn modelId="{4F2AD711-B1E4-4ADE-BECD-3D88D4E8DAB4}" srcId="{ABAFBF25-D400-460D-AEFF-6B02C915D484}" destId="{3F450D31-E795-4DDA-A728-B117E8061A60}" srcOrd="4" destOrd="0" parTransId="{F0A9CF20-E826-4C75-A273-C0C7C2E7C06D}" sibTransId="{2C6621A3-DD7D-4137-BA16-558C650431D4}"/>
    <dgm:cxn modelId="{1C6A581A-72E5-437F-AA4D-E54E41ED0908}" type="presOf" srcId="{4760D164-49F4-4446-939D-A50DAEBC9ADA}" destId="{61524069-C6D4-4892-BE61-DCEB0F189D89}" srcOrd="0" destOrd="0" presId="urn:microsoft.com/office/officeart/2005/8/layout/vList2"/>
    <dgm:cxn modelId="{4BFAC91F-D412-4F3E-A9C3-E49AB5A97AA0}" srcId="{ABAFBF25-D400-460D-AEFF-6B02C915D484}" destId="{7535CE2A-6602-42B9-9150-236556361700}" srcOrd="3" destOrd="0" parTransId="{9BBB5EEE-3DD6-4496-84E8-F3E3373B1B5F}" sibTransId="{83DD7B13-11D6-498E-8E74-DFE3B32D2D8B}"/>
    <dgm:cxn modelId="{13BAB83C-F4DF-45FB-811E-8D4FC6441785}" srcId="{ABAFBF25-D400-460D-AEFF-6B02C915D484}" destId="{B0B7A222-510F-4F57-9B31-51E0F625BCAB}" srcOrd="5" destOrd="0" parTransId="{5E7AADD0-E919-4333-AEAE-640AE48B149F}" sibTransId="{5B2AFB88-5868-43FC-B77D-CF6150B792DD}"/>
    <dgm:cxn modelId="{06AC7960-3E3C-427B-B272-A5D23504EC8B}" type="presOf" srcId="{ABAFBF25-D400-460D-AEFF-6B02C915D484}" destId="{A08074B8-1EBD-4BB2-939D-1F3BD7F1DA0D}" srcOrd="0" destOrd="0" presId="urn:microsoft.com/office/officeart/2005/8/layout/vList2"/>
    <dgm:cxn modelId="{CA571A6F-4A19-456B-80C4-2BD88192857F}" srcId="{ABAFBF25-D400-460D-AEFF-6B02C915D484}" destId="{F00DB428-D98D-4B7C-BED3-C3FCBEB5E80E}" srcOrd="2" destOrd="0" parTransId="{1ED54D3C-5F0B-4AFF-B3DE-B0279D48BF72}" sibTransId="{2B524A1C-80AF-46B1-8451-1D0724CD52AB}"/>
    <dgm:cxn modelId="{2F981052-2DD9-42C6-8108-97FFEA7D729A}" srcId="{ABAFBF25-D400-460D-AEFF-6B02C915D484}" destId="{53470151-90F8-4E44-AAAD-831D339305BF}" srcOrd="0" destOrd="0" parTransId="{DBD575FE-6C79-492C-997D-C8C1E9315D5A}" sibTransId="{939BAE5A-74AF-4565-9186-0879D388B915}"/>
    <dgm:cxn modelId="{D30D6757-8CF7-4F70-9DD3-2C6CCACA55F7}" srcId="{ABAFBF25-D400-460D-AEFF-6B02C915D484}" destId="{4760D164-49F4-4446-939D-A50DAEBC9ADA}" srcOrd="1" destOrd="0" parTransId="{E60BFE37-78E6-42AE-A500-F433D47254CF}" sibTransId="{7EBACF10-2295-4C00-A9BA-3D22F33B5CDE}"/>
    <dgm:cxn modelId="{87F2257D-EB52-46D0-B96A-6B6C4A6A91AA}" type="presOf" srcId="{B0B7A222-510F-4F57-9B31-51E0F625BCAB}" destId="{7D0F934C-B3B4-48AE-A25F-0D3D37F31385}" srcOrd="0" destOrd="0" presId="urn:microsoft.com/office/officeart/2005/8/layout/vList2"/>
    <dgm:cxn modelId="{57EA6395-8E59-41F4-B8A8-A6AECBDE1B7B}" type="presOf" srcId="{7535CE2A-6602-42B9-9150-236556361700}" destId="{C66916BB-916A-46A5-8EF5-C868DD1B275D}" srcOrd="0" destOrd="0" presId="urn:microsoft.com/office/officeart/2005/8/layout/vList2"/>
    <dgm:cxn modelId="{4A7C14A9-041E-4361-BCFF-6343AFCDFC87}" type="presOf" srcId="{3F450D31-E795-4DDA-A728-B117E8061A60}" destId="{71BD4DC2-E64C-4F82-8BED-6ADE12B60D21}" srcOrd="0" destOrd="0" presId="urn:microsoft.com/office/officeart/2005/8/layout/vList2"/>
    <dgm:cxn modelId="{4EE6E0DE-4FDB-4583-86F7-939F83D8FC68}" type="presOf" srcId="{53470151-90F8-4E44-AAAD-831D339305BF}" destId="{B008D839-3B8A-4D99-81DE-7624E3403887}" srcOrd="0" destOrd="0" presId="urn:microsoft.com/office/officeart/2005/8/layout/vList2"/>
    <dgm:cxn modelId="{86A34F0A-FB90-4BFF-9B05-88E70E23AF2E}" type="presParOf" srcId="{A08074B8-1EBD-4BB2-939D-1F3BD7F1DA0D}" destId="{B008D839-3B8A-4D99-81DE-7624E3403887}" srcOrd="0" destOrd="0" presId="urn:microsoft.com/office/officeart/2005/8/layout/vList2"/>
    <dgm:cxn modelId="{F0E17020-7208-4D3C-A002-3A7A37D5D6C4}" type="presParOf" srcId="{A08074B8-1EBD-4BB2-939D-1F3BD7F1DA0D}" destId="{F02C743A-FF5C-4B1D-A95E-DA348F9C4CC5}" srcOrd="1" destOrd="0" presId="urn:microsoft.com/office/officeart/2005/8/layout/vList2"/>
    <dgm:cxn modelId="{194B2A1F-FA1D-4D8D-A099-C3D772EE2049}" type="presParOf" srcId="{A08074B8-1EBD-4BB2-939D-1F3BD7F1DA0D}" destId="{61524069-C6D4-4892-BE61-DCEB0F189D89}" srcOrd="2" destOrd="0" presId="urn:microsoft.com/office/officeart/2005/8/layout/vList2"/>
    <dgm:cxn modelId="{EBA90562-17DD-4F50-BB39-97C80FB4EBC1}" type="presParOf" srcId="{A08074B8-1EBD-4BB2-939D-1F3BD7F1DA0D}" destId="{E59A2F72-3BA8-4AEE-8357-78C3017E481D}" srcOrd="3" destOrd="0" presId="urn:microsoft.com/office/officeart/2005/8/layout/vList2"/>
    <dgm:cxn modelId="{6173303F-F743-494F-B36C-63A960085D4D}" type="presParOf" srcId="{A08074B8-1EBD-4BB2-939D-1F3BD7F1DA0D}" destId="{91FE4426-B8FA-4735-A55B-8E64DEB47E52}" srcOrd="4" destOrd="0" presId="urn:microsoft.com/office/officeart/2005/8/layout/vList2"/>
    <dgm:cxn modelId="{BA22A859-45C6-4F6F-AA3F-D0B48181B783}" type="presParOf" srcId="{A08074B8-1EBD-4BB2-939D-1F3BD7F1DA0D}" destId="{E611D187-B1CB-4090-B1D0-34002F16D8D7}" srcOrd="5" destOrd="0" presId="urn:microsoft.com/office/officeart/2005/8/layout/vList2"/>
    <dgm:cxn modelId="{63F05E06-6D53-4A39-8808-A9D712649422}" type="presParOf" srcId="{A08074B8-1EBD-4BB2-939D-1F3BD7F1DA0D}" destId="{C66916BB-916A-46A5-8EF5-C868DD1B275D}" srcOrd="6" destOrd="0" presId="urn:microsoft.com/office/officeart/2005/8/layout/vList2"/>
    <dgm:cxn modelId="{0BF453FA-75D9-4BAB-9B83-9124C78379FA}" type="presParOf" srcId="{A08074B8-1EBD-4BB2-939D-1F3BD7F1DA0D}" destId="{3F61028B-09FE-4DF6-B8DF-6D2C935879B0}" srcOrd="7" destOrd="0" presId="urn:microsoft.com/office/officeart/2005/8/layout/vList2"/>
    <dgm:cxn modelId="{D1553538-886A-43FB-BB4B-DA6C4570ADED}" type="presParOf" srcId="{A08074B8-1EBD-4BB2-939D-1F3BD7F1DA0D}" destId="{71BD4DC2-E64C-4F82-8BED-6ADE12B60D21}" srcOrd="8" destOrd="0" presId="urn:microsoft.com/office/officeart/2005/8/layout/vList2"/>
    <dgm:cxn modelId="{FD5D32DB-35E0-4B1B-B470-3A7795E5CF89}" type="presParOf" srcId="{A08074B8-1EBD-4BB2-939D-1F3BD7F1DA0D}" destId="{7A4E16FE-5747-416A-B0F7-EF84B5435871}" srcOrd="9" destOrd="0" presId="urn:microsoft.com/office/officeart/2005/8/layout/vList2"/>
    <dgm:cxn modelId="{FE32C6A5-54AE-42AE-8CF3-271F532DAA4A}" type="presParOf" srcId="{A08074B8-1EBD-4BB2-939D-1F3BD7F1DA0D}" destId="{7D0F934C-B3B4-48AE-A25F-0D3D37F31385}"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A8E16F-D2C2-4558-B4C2-BFCF7D3EE26F}">
      <dsp:nvSpPr>
        <dsp:cNvPr id="0" name=""/>
        <dsp:cNvSpPr/>
      </dsp:nvSpPr>
      <dsp:spPr>
        <a:xfrm>
          <a:off x="0" y="217794"/>
          <a:ext cx="8596668" cy="1196909"/>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dirty="0"/>
            <a:t>CDC estimates that up to 13 million people in the United States have latent TB infection. </a:t>
          </a:r>
        </a:p>
      </dsp:txBody>
      <dsp:txXfrm>
        <a:off x="58428" y="276222"/>
        <a:ext cx="8479812" cy="1080053"/>
      </dsp:txXfrm>
    </dsp:sp>
    <dsp:sp modelId="{3D8543E2-17F0-4B2D-9113-BC1EB37BA9F7}">
      <dsp:nvSpPr>
        <dsp:cNvPr id="0" name=""/>
        <dsp:cNvSpPr/>
      </dsp:nvSpPr>
      <dsp:spPr>
        <a:xfrm>
          <a:off x="0" y="1414704"/>
          <a:ext cx="8596668" cy="10588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2944" tIns="39370" rIns="220472" bIns="39370" numCol="1" spcCol="1270" anchor="t" anchorCtr="0">
          <a:noAutofit/>
        </a:bodyPr>
        <a:lstStyle/>
        <a:p>
          <a:pPr marL="228600" lvl="1" indent="-228600" algn="l" defTabSz="1066800">
            <a:lnSpc>
              <a:spcPct val="90000"/>
            </a:lnSpc>
            <a:spcBef>
              <a:spcPct val="0"/>
            </a:spcBef>
            <a:spcAft>
              <a:spcPct val="20000"/>
            </a:spcAft>
            <a:buChar char="•"/>
          </a:pPr>
          <a:r>
            <a:rPr lang="en-US" sz="2400" kern="1200" dirty="0"/>
            <a:t>While not everyone with latent TB infection will develop TB disease, </a:t>
          </a:r>
          <a:r>
            <a:rPr lang="en-US" sz="2400" i="1" kern="1200" dirty="0"/>
            <a:t>without treatment </a:t>
          </a:r>
          <a:r>
            <a:rPr lang="en-US" sz="2400" kern="1200" dirty="0"/>
            <a:t>about 5%–10% of infected people will develop TB disease over their lifetimes.</a:t>
          </a:r>
        </a:p>
      </dsp:txBody>
      <dsp:txXfrm>
        <a:off x="0" y="1414704"/>
        <a:ext cx="8596668" cy="1058805"/>
      </dsp:txXfrm>
    </dsp:sp>
    <dsp:sp modelId="{44BE9657-40AF-4EB2-99A2-AA2690D82F6D}">
      <dsp:nvSpPr>
        <dsp:cNvPr id="0" name=""/>
        <dsp:cNvSpPr/>
      </dsp:nvSpPr>
      <dsp:spPr>
        <a:xfrm>
          <a:off x="0" y="2473509"/>
          <a:ext cx="8596668" cy="1196909"/>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a:t>Vaccination: The tuberculosis vaccine (BCG) is not usually required in the United States.  </a:t>
          </a:r>
        </a:p>
      </dsp:txBody>
      <dsp:txXfrm>
        <a:off x="58428" y="2531937"/>
        <a:ext cx="8479812" cy="1080053"/>
      </dsp:txXfrm>
    </dsp:sp>
    <dsp:sp modelId="{6B70F5E1-9D40-41FB-AA51-F0E2AA1AF8A0}">
      <dsp:nvSpPr>
        <dsp:cNvPr id="0" name=""/>
        <dsp:cNvSpPr/>
      </dsp:nvSpPr>
      <dsp:spPr>
        <a:xfrm>
          <a:off x="0" y="3670419"/>
          <a:ext cx="8596668" cy="7219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2944" tIns="39370" rIns="220472" bIns="39370" numCol="1" spcCol="1270" anchor="t" anchorCtr="0">
          <a:noAutofit/>
        </a:bodyPr>
        <a:lstStyle/>
        <a:p>
          <a:pPr marL="228600" lvl="1" indent="-228600" algn="l" defTabSz="1066800">
            <a:lnSpc>
              <a:spcPct val="90000"/>
            </a:lnSpc>
            <a:spcBef>
              <a:spcPct val="0"/>
            </a:spcBef>
            <a:spcAft>
              <a:spcPct val="20000"/>
            </a:spcAft>
            <a:buChar char="•"/>
          </a:pPr>
          <a:r>
            <a:rPr lang="en-US" sz="2400" kern="1200"/>
            <a:t>BCG is NOT a vaccine required for entry to school in Pennsylvania</a:t>
          </a:r>
        </a:p>
      </dsp:txBody>
      <dsp:txXfrm>
        <a:off x="0" y="3670419"/>
        <a:ext cx="8596668" cy="72191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E59DFB-150E-4BBC-A264-32787821795E}">
      <dsp:nvSpPr>
        <dsp:cNvPr id="0" name=""/>
        <dsp:cNvSpPr/>
      </dsp:nvSpPr>
      <dsp:spPr>
        <a:xfrm>
          <a:off x="0" y="76423"/>
          <a:ext cx="8596668" cy="53820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b="1" kern="1200"/>
            <a:t>LATENT TB Infection also known as Inactive TB:</a:t>
          </a:r>
          <a:endParaRPr lang="en-US" sz="2300" kern="1200"/>
        </a:p>
      </dsp:txBody>
      <dsp:txXfrm>
        <a:off x="26273" y="102696"/>
        <a:ext cx="8544122" cy="485654"/>
      </dsp:txXfrm>
    </dsp:sp>
    <dsp:sp modelId="{F1468B77-C85C-4669-B2B9-654117D32EB2}">
      <dsp:nvSpPr>
        <dsp:cNvPr id="0" name=""/>
        <dsp:cNvSpPr/>
      </dsp:nvSpPr>
      <dsp:spPr>
        <a:xfrm>
          <a:off x="0" y="614623"/>
          <a:ext cx="8596668" cy="7855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2944"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en-US" sz="1800" kern="1200" dirty="0"/>
            <a:t>Persons with latent TB have a small number of TB bacteria in their body that are alive but </a:t>
          </a:r>
          <a:r>
            <a:rPr lang="en-US" sz="1800" b="1" kern="1200" dirty="0"/>
            <a:t>inactive</a:t>
          </a:r>
          <a:br>
            <a:rPr lang="en-US" sz="1800" kern="1200" dirty="0"/>
          </a:br>
          <a:endParaRPr lang="en-US" sz="1800" kern="1200" dirty="0"/>
        </a:p>
      </dsp:txBody>
      <dsp:txXfrm>
        <a:off x="0" y="614623"/>
        <a:ext cx="8596668" cy="785565"/>
      </dsp:txXfrm>
    </dsp:sp>
    <dsp:sp modelId="{0B162CF2-FE0E-47AC-84E8-6B402DBD24FE}">
      <dsp:nvSpPr>
        <dsp:cNvPr id="0" name=""/>
        <dsp:cNvSpPr/>
      </dsp:nvSpPr>
      <dsp:spPr>
        <a:xfrm>
          <a:off x="0" y="1161649"/>
          <a:ext cx="8596668" cy="53820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b="1" kern="1200"/>
            <a:t>Latent TB is not contagious</a:t>
          </a:r>
          <a:endParaRPr lang="en-US" sz="2300" kern="1200"/>
        </a:p>
      </dsp:txBody>
      <dsp:txXfrm>
        <a:off x="26273" y="1187922"/>
        <a:ext cx="8544122" cy="485654"/>
      </dsp:txXfrm>
    </dsp:sp>
    <dsp:sp modelId="{5DC1AAC6-3490-40C2-B0B6-5DF1844AC3C2}">
      <dsp:nvSpPr>
        <dsp:cNvPr id="0" name=""/>
        <dsp:cNvSpPr/>
      </dsp:nvSpPr>
      <dsp:spPr>
        <a:xfrm>
          <a:off x="0" y="1798986"/>
          <a:ext cx="8596668" cy="53820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b="1" kern="1200" dirty="0"/>
            <a:t>Persons with Latent TB Cannot spread TB bacteria to others</a:t>
          </a:r>
          <a:endParaRPr lang="en-US" sz="2300" kern="1200" dirty="0"/>
        </a:p>
      </dsp:txBody>
      <dsp:txXfrm>
        <a:off x="26273" y="1825259"/>
        <a:ext cx="8544122" cy="485654"/>
      </dsp:txXfrm>
    </dsp:sp>
    <dsp:sp modelId="{ECD83553-3E3F-4791-9493-3623BBC8B788}">
      <dsp:nvSpPr>
        <dsp:cNvPr id="0" name=""/>
        <dsp:cNvSpPr/>
      </dsp:nvSpPr>
      <dsp:spPr>
        <a:xfrm>
          <a:off x="0" y="2542828"/>
          <a:ext cx="8596668" cy="22376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2944"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en-US" sz="1800" kern="1200"/>
            <a:t>Do </a:t>
          </a:r>
          <a:r>
            <a:rPr lang="en-US" sz="1800" b="1" kern="1200"/>
            <a:t>not</a:t>
          </a:r>
          <a:r>
            <a:rPr lang="en-US" sz="1800" kern="1200"/>
            <a:t> feel sick, but may become sick if the bacteria in their bodies become active</a:t>
          </a:r>
        </a:p>
        <a:p>
          <a:pPr marL="171450" lvl="1" indent="-171450" algn="l" defTabSz="800100">
            <a:lnSpc>
              <a:spcPct val="90000"/>
            </a:lnSpc>
            <a:spcBef>
              <a:spcPct val="0"/>
            </a:spcBef>
            <a:spcAft>
              <a:spcPct val="20000"/>
            </a:spcAft>
            <a:buChar char="•"/>
          </a:pPr>
          <a:r>
            <a:rPr lang="en-US" sz="1800" kern="1200"/>
            <a:t>Usually have a </a:t>
          </a:r>
          <a:r>
            <a:rPr lang="en-US" sz="1800" b="1" kern="1200"/>
            <a:t>positive </a:t>
          </a:r>
          <a:r>
            <a:rPr lang="en-US" sz="1800" kern="1200"/>
            <a:t>TB blood test or TB skin test results indicating TB infection</a:t>
          </a:r>
        </a:p>
        <a:p>
          <a:pPr marL="171450" lvl="1" indent="-171450" algn="l" defTabSz="800100">
            <a:lnSpc>
              <a:spcPct val="90000"/>
            </a:lnSpc>
            <a:spcBef>
              <a:spcPct val="0"/>
            </a:spcBef>
            <a:spcAft>
              <a:spcPct val="20000"/>
            </a:spcAft>
            <a:buChar char="•"/>
          </a:pPr>
          <a:r>
            <a:rPr lang="en-US" sz="1800" kern="1200"/>
            <a:t>Have typically </a:t>
          </a:r>
          <a:r>
            <a:rPr lang="en-US" sz="1800" b="1" kern="1200"/>
            <a:t>normal</a:t>
          </a:r>
          <a:r>
            <a:rPr lang="en-US" sz="1800" kern="1200"/>
            <a:t> chest radiographs</a:t>
          </a:r>
        </a:p>
        <a:p>
          <a:pPr marL="171450" lvl="1" indent="-171450" algn="l" defTabSz="800100">
            <a:lnSpc>
              <a:spcPct val="90000"/>
            </a:lnSpc>
            <a:spcBef>
              <a:spcPct val="0"/>
            </a:spcBef>
            <a:spcAft>
              <a:spcPct val="20000"/>
            </a:spcAft>
            <a:buChar char="•"/>
          </a:pPr>
          <a:r>
            <a:rPr lang="en-US" sz="1800" kern="1200"/>
            <a:t>Have </a:t>
          </a:r>
          <a:r>
            <a:rPr lang="en-US" sz="1800" b="1" kern="1200"/>
            <a:t>negative</a:t>
          </a:r>
          <a:r>
            <a:rPr lang="en-US" sz="1800" kern="1200"/>
            <a:t> sputum smears and cultures</a:t>
          </a:r>
        </a:p>
        <a:p>
          <a:pPr marL="171450" lvl="1" indent="-171450" algn="l" defTabSz="800100">
            <a:lnSpc>
              <a:spcPct val="90000"/>
            </a:lnSpc>
            <a:spcBef>
              <a:spcPct val="0"/>
            </a:spcBef>
            <a:spcAft>
              <a:spcPct val="20000"/>
            </a:spcAft>
            <a:buChar char="•"/>
          </a:pPr>
          <a:r>
            <a:rPr lang="en-US" sz="1800" kern="1200"/>
            <a:t>Should consider treatment for latent TB infection to prevent TB disease</a:t>
          </a:r>
        </a:p>
        <a:p>
          <a:pPr marL="171450" lvl="1" indent="-171450" algn="l" defTabSz="800100">
            <a:lnSpc>
              <a:spcPct val="90000"/>
            </a:lnSpc>
            <a:spcBef>
              <a:spcPct val="0"/>
            </a:spcBef>
            <a:spcAft>
              <a:spcPct val="20000"/>
            </a:spcAft>
            <a:buChar char="•"/>
          </a:pPr>
          <a:r>
            <a:rPr lang="en-US" sz="1800" kern="1200" dirty="0"/>
            <a:t>Do </a:t>
          </a:r>
          <a:r>
            <a:rPr lang="en-US" sz="1800" b="1" kern="1200" dirty="0"/>
            <a:t>not </a:t>
          </a:r>
          <a:r>
            <a:rPr lang="en-US" sz="1800" kern="1200" dirty="0"/>
            <a:t>require respiratory isolation</a:t>
          </a:r>
        </a:p>
      </dsp:txBody>
      <dsp:txXfrm>
        <a:off x="0" y="2542828"/>
        <a:ext cx="8596668" cy="223767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B45BCA-1BB5-4CD0-AC31-0DFEC2460414}">
      <dsp:nvSpPr>
        <dsp:cNvPr id="0" name=""/>
        <dsp:cNvSpPr/>
      </dsp:nvSpPr>
      <dsp:spPr>
        <a:xfrm>
          <a:off x="0" y="72201"/>
          <a:ext cx="9367813" cy="810809"/>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There are no symptoms of Latent TB Infection because the germs are inactive.  Thus the term </a:t>
          </a:r>
          <a:r>
            <a:rPr lang="en-US" sz="2100" i="1" kern="1200"/>
            <a:t>Inactive TB</a:t>
          </a:r>
          <a:endParaRPr lang="en-US" sz="2100" kern="1200"/>
        </a:p>
      </dsp:txBody>
      <dsp:txXfrm>
        <a:off x="39580" y="111781"/>
        <a:ext cx="9288653" cy="731649"/>
      </dsp:txXfrm>
    </dsp:sp>
    <dsp:sp modelId="{4A684AFC-878C-472F-998E-03371851D17A}">
      <dsp:nvSpPr>
        <dsp:cNvPr id="0" name=""/>
        <dsp:cNvSpPr/>
      </dsp:nvSpPr>
      <dsp:spPr>
        <a:xfrm>
          <a:off x="0" y="883011"/>
          <a:ext cx="9367813" cy="5325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7428" tIns="26670" rIns="149352" bIns="26670" numCol="1" spcCol="1270" anchor="t" anchorCtr="0">
          <a:noAutofit/>
        </a:bodyPr>
        <a:lstStyle/>
        <a:p>
          <a:pPr marL="171450" lvl="1" indent="-171450" algn="l" defTabSz="711200">
            <a:lnSpc>
              <a:spcPct val="90000"/>
            </a:lnSpc>
            <a:spcBef>
              <a:spcPct val="0"/>
            </a:spcBef>
            <a:spcAft>
              <a:spcPct val="20000"/>
            </a:spcAft>
            <a:buChar char="•"/>
          </a:pPr>
          <a:r>
            <a:rPr lang="en-US" sz="1600" kern="1200"/>
            <a:t>Again:  Inactive TB CANNOT be spread to others</a:t>
          </a:r>
        </a:p>
        <a:p>
          <a:pPr marL="171450" lvl="1" indent="-171450" algn="l" defTabSz="711200">
            <a:lnSpc>
              <a:spcPct val="90000"/>
            </a:lnSpc>
            <a:spcBef>
              <a:spcPct val="0"/>
            </a:spcBef>
            <a:spcAft>
              <a:spcPct val="20000"/>
            </a:spcAft>
            <a:buChar char="•"/>
          </a:pPr>
          <a:r>
            <a:rPr lang="en-US" sz="1600" kern="1200"/>
            <a:t>Only persons with active TB disease can spread TB to others</a:t>
          </a:r>
        </a:p>
      </dsp:txBody>
      <dsp:txXfrm>
        <a:off x="0" y="883011"/>
        <a:ext cx="9367813" cy="532507"/>
      </dsp:txXfrm>
    </dsp:sp>
    <dsp:sp modelId="{B02AED30-9612-4AEA-8714-3576A491E067}">
      <dsp:nvSpPr>
        <dsp:cNvPr id="0" name=""/>
        <dsp:cNvSpPr/>
      </dsp:nvSpPr>
      <dsp:spPr>
        <a:xfrm>
          <a:off x="0" y="1415518"/>
          <a:ext cx="9367813" cy="810809"/>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NO ISOLATION IS REQUIRED for Latent TB Infection (Inactive TB)</a:t>
          </a:r>
        </a:p>
      </dsp:txBody>
      <dsp:txXfrm>
        <a:off x="39580" y="1455098"/>
        <a:ext cx="9288653" cy="731649"/>
      </dsp:txXfrm>
    </dsp:sp>
    <dsp:sp modelId="{164F7F22-262A-45B7-A342-475496DAC9C0}">
      <dsp:nvSpPr>
        <dsp:cNvPr id="0" name=""/>
        <dsp:cNvSpPr/>
      </dsp:nvSpPr>
      <dsp:spPr>
        <a:xfrm>
          <a:off x="0" y="2286808"/>
          <a:ext cx="9367813" cy="810809"/>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Treatment for inactive TB</a:t>
          </a:r>
        </a:p>
      </dsp:txBody>
      <dsp:txXfrm>
        <a:off x="39580" y="2326388"/>
        <a:ext cx="9288653" cy="731649"/>
      </dsp:txXfrm>
    </dsp:sp>
    <dsp:sp modelId="{9FB6B185-CE0F-4EE1-8157-12A93EB33510}">
      <dsp:nvSpPr>
        <dsp:cNvPr id="0" name=""/>
        <dsp:cNvSpPr/>
      </dsp:nvSpPr>
      <dsp:spPr>
        <a:xfrm>
          <a:off x="0" y="3097618"/>
          <a:ext cx="9367813" cy="15214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7428" tIns="26670" rIns="149352" bIns="26670" numCol="1" spcCol="1270" anchor="t" anchorCtr="0">
          <a:noAutofit/>
        </a:bodyPr>
        <a:lstStyle/>
        <a:p>
          <a:pPr marL="171450" lvl="1" indent="-171450" algn="l" defTabSz="711200">
            <a:lnSpc>
              <a:spcPct val="90000"/>
            </a:lnSpc>
            <a:spcBef>
              <a:spcPct val="0"/>
            </a:spcBef>
            <a:spcAft>
              <a:spcPct val="20000"/>
            </a:spcAft>
            <a:buChar char="•"/>
          </a:pPr>
          <a:r>
            <a:rPr lang="en-US" sz="1600" kern="1200"/>
            <a:t>Treatment for inactive TB can take three, four, six, or nine months depending on the treatment plan.</a:t>
          </a:r>
        </a:p>
        <a:p>
          <a:pPr marL="171450" lvl="1" indent="-171450" algn="l" defTabSz="711200">
            <a:lnSpc>
              <a:spcPct val="90000"/>
            </a:lnSpc>
            <a:spcBef>
              <a:spcPct val="0"/>
            </a:spcBef>
            <a:spcAft>
              <a:spcPct val="20000"/>
            </a:spcAft>
            <a:buChar char="•"/>
          </a:pPr>
          <a:r>
            <a:rPr lang="en-US" sz="1600" kern="1200"/>
            <a:t>The treatment plans for inactive TB use different combinations of medicines that may include:</a:t>
          </a:r>
        </a:p>
        <a:p>
          <a:pPr marL="342900" lvl="2" indent="-171450" algn="l" defTabSz="711200">
            <a:lnSpc>
              <a:spcPct val="90000"/>
            </a:lnSpc>
            <a:spcBef>
              <a:spcPct val="0"/>
            </a:spcBef>
            <a:spcAft>
              <a:spcPct val="20000"/>
            </a:spcAft>
            <a:buChar char="•"/>
          </a:pPr>
          <a:r>
            <a:rPr lang="en-US" sz="1600" kern="1200"/>
            <a:t>Isoniazid</a:t>
          </a:r>
        </a:p>
        <a:p>
          <a:pPr marL="342900" lvl="2" indent="-171450" algn="l" defTabSz="711200">
            <a:lnSpc>
              <a:spcPct val="90000"/>
            </a:lnSpc>
            <a:spcBef>
              <a:spcPct val="0"/>
            </a:spcBef>
            <a:spcAft>
              <a:spcPct val="20000"/>
            </a:spcAft>
            <a:buChar char="•"/>
          </a:pPr>
          <a:r>
            <a:rPr lang="en-US" sz="1600" kern="1200"/>
            <a:t>Rifampin</a:t>
          </a:r>
        </a:p>
        <a:p>
          <a:pPr marL="342900" lvl="2" indent="-171450" algn="l" defTabSz="711200">
            <a:lnSpc>
              <a:spcPct val="90000"/>
            </a:lnSpc>
            <a:spcBef>
              <a:spcPct val="0"/>
            </a:spcBef>
            <a:spcAft>
              <a:spcPct val="20000"/>
            </a:spcAft>
            <a:buChar char="•"/>
          </a:pPr>
          <a:r>
            <a:rPr lang="en-US" sz="1600" kern="1200" dirty="0"/>
            <a:t>Rifapentine</a:t>
          </a:r>
        </a:p>
      </dsp:txBody>
      <dsp:txXfrm>
        <a:off x="0" y="3097618"/>
        <a:ext cx="9367813" cy="152145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799054-512E-437B-B0FF-AB3612D44599}">
      <dsp:nvSpPr>
        <dsp:cNvPr id="0" name=""/>
        <dsp:cNvSpPr/>
      </dsp:nvSpPr>
      <dsp:spPr>
        <a:xfrm>
          <a:off x="0" y="39091"/>
          <a:ext cx="8596668" cy="1210949"/>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Active tuberculosis (TB) disease happens when the immune system cannot keep TB germs from multiplying and growing in the body.</a:t>
          </a:r>
        </a:p>
      </dsp:txBody>
      <dsp:txXfrm>
        <a:off x="59114" y="98205"/>
        <a:ext cx="8478440" cy="1092721"/>
      </dsp:txXfrm>
    </dsp:sp>
    <dsp:sp modelId="{84BC1570-DD33-495A-B360-9CBE6F9D4343}">
      <dsp:nvSpPr>
        <dsp:cNvPr id="0" name=""/>
        <dsp:cNvSpPr/>
      </dsp:nvSpPr>
      <dsp:spPr>
        <a:xfrm>
          <a:off x="0" y="1250041"/>
          <a:ext cx="8596668" cy="13806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2944"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en-US" sz="1800" kern="1200"/>
            <a:t>People with TB disease (ACTIVE TB) feel sick and can spread TB germs to others.</a:t>
          </a:r>
        </a:p>
        <a:p>
          <a:pPr marL="171450" lvl="1" indent="-171450" algn="l" defTabSz="800100">
            <a:lnSpc>
              <a:spcPct val="90000"/>
            </a:lnSpc>
            <a:spcBef>
              <a:spcPct val="0"/>
            </a:spcBef>
            <a:spcAft>
              <a:spcPct val="20000"/>
            </a:spcAft>
            <a:buChar char="•"/>
          </a:pPr>
          <a:r>
            <a:rPr lang="en-US" sz="1800" kern="1200"/>
            <a:t>TB disease can almost always be treated and cured with medicine. Without treatment, it can be fatal.</a:t>
          </a:r>
        </a:p>
        <a:p>
          <a:pPr marL="342900" lvl="2" indent="-171450" algn="l" defTabSz="800100">
            <a:lnSpc>
              <a:spcPct val="90000"/>
            </a:lnSpc>
            <a:spcBef>
              <a:spcPct val="0"/>
            </a:spcBef>
            <a:spcAft>
              <a:spcPct val="20000"/>
            </a:spcAft>
            <a:buChar char="•"/>
          </a:pPr>
          <a:endParaRPr lang="en-US" sz="1800" kern="1200"/>
        </a:p>
      </dsp:txBody>
      <dsp:txXfrm>
        <a:off x="0" y="1250041"/>
        <a:ext cx="8596668" cy="1380690"/>
      </dsp:txXfrm>
    </dsp:sp>
    <dsp:sp modelId="{0265FE11-F879-4958-955B-48C76DDC79B1}">
      <dsp:nvSpPr>
        <dsp:cNvPr id="0" name=""/>
        <dsp:cNvSpPr/>
      </dsp:nvSpPr>
      <dsp:spPr>
        <a:xfrm>
          <a:off x="0" y="2630731"/>
          <a:ext cx="8596668" cy="1210949"/>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Only persons with Active TB disease can spread TB to others</a:t>
          </a:r>
          <a:endParaRPr lang="en-US" sz="2300" kern="1200" dirty="0"/>
        </a:p>
      </dsp:txBody>
      <dsp:txXfrm>
        <a:off x="59114" y="2689845"/>
        <a:ext cx="8478440" cy="109272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8590B4-BC63-4F9C-A35D-5A8476EEA10D}">
      <dsp:nvSpPr>
        <dsp:cNvPr id="0" name=""/>
        <dsp:cNvSpPr/>
      </dsp:nvSpPr>
      <dsp:spPr>
        <a:xfrm>
          <a:off x="0" y="35266"/>
          <a:ext cx="8596668" cy="926639"/>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Treatment for active TB disease can take four, six, or nine months depending on the </a:t>
          </a:r>
          <a:r>
            <a:rPr lang="en-US" sz="2400" u="none" kern="1200" dirty="0"/>
            <a:t>treatment plan</a:t>
          </a:r>
          <a:r>
            <a:rPr lang="en-US" sz="2400" kern="1200" dirty="0"/>
            <a:t>.</a:t>
          </a:r>
        </a:p>
      </dsp:txBody>
      <dsp:txXfrm>
        <a:off x="45235" y="80501"/>
        <a:ext cx="8506198" cy="836169"/>
      </dsp:txXfrm>
    </dsp:sp>
    <dsp:sp modelId="{1819CD85-4CD4-43F7-B9B2-C68102E90ECE}">
      <dsp:nvSpPr>
        <dsp:cNvPr id="0" name=""/>
        <dsp:cNvSpPr/>
      </dsp:nvSpPr>
      <dsp:spPr>
        <a:xfrm>
          <a:off x="0" y="1031026"/>
          <a:ext cx="8596668" cy="926639"/>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The treatment plans for active TB disease use different combinations of medicines that may include:</a:t>
          </a:r>
        </a:p>
      </dsp:txBody>
      <dsp:txXfrm>
        <a:off x="45235" y="1076261"/>
        <a:ext cx="8506198" cy="836169"/>
      </dsp:txXfrm>
    </dsp:sp>
    <dsp:sp modelId="{1242CAB2-1385-4245-99A0-E26CD7C5F2C0}">
      <dsp:nvSpPr>
        <dsp:cNvPr id="0" name=""/>
        <dsp:cNvSpPr/>
      </dsp:nvSpPr>
      <dsp:spPr>
        <a:xfrm>
          <a:off x="0" y="1957666"/>
          <a:ext cx="8596668" cy="18878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2944"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en-US" sz="1900" kern="1200"/>
            <a:t>Ethambutol</a:t>
          </a:r>
        </a:p>
        <a:p>
          <a:pPr marL="171450" lvl="1" indent="-171450" algn="l" defTabSz="844550">
            <a:lnSpc>
              <a:spcPct val="90000"/>
            </a:lnSpc>
            <a:spcBef>
              <a:spcPct val="0"/>
            </a:spcBef>
            <a:spcAft>
              <a:spcPct val="20000"/>
            </a:spcAft>
            <a:buChar char="•"/>
          </a:pPr>
          <a:r>
            <a:rPr lang="en-US" sz="1900" kern="1200"/>
            <a:t>Isoniazid</a:t>
          </a:r>
        </a:p>
        <a:p>
          <a:pPr marL="171450" lvl="1" indent="-171450" algn="l" defTabSz="844550">
            <a:lnSpc>
              <a:spcPct val="90000"/>
            </a:lnSpc>
            <a:spcBef>
              <a:spcPct val="0"/>
            </a:spcBef>
            <a:spcAft>
              <a:spcPct val="20000"/>
            </a:spcAft>
            <a:buChar char="•"/>
          </a:pPr>
          <a:r>
            <a:rPr lang="en-US" sz="1900" kern="1200"/>
            <a:t>Moxifloxacin</a:t>
          </a:r>
        </a:p>
        <a:p>
          <a:pPr marL="171450" lvl="1" indent="-171450" algn="l" defTabSz="844550">
            <a:lnSpc>
              <a:spcPct val="90000"/>
            </a:lnSpc>
            <a:spcBef>
              <a:spcPct val="0"/>
            </a:spcBef>
            <a:spcAft>
              <a:spcPct val="20000"/>
            </a:spcAft>
            <a:buChar char="•"/>
          </a:pPr>
          <a:r>
            <a:rPr lang="en-US" sz="1900" kern="1200"/>
            <a:t>Rifampin</a:t>
          </a:r>
        </a:p>
        <a:p>
          <a:pPr marL="171450" lvl="1" indent="-171450" algn="l" defTabSz="844550">
            <a:lnSpc>
              <a:spcPct val="90000"/>
            </a:lnSpc>
            <a:spcBef>
              <a:spcPct val="0"/>
            </a:spcBef>
            <a:spcAft>
              <a:spcPct val="20000"/>
            </a:spcAft>
            <a:buChar char="•"/>
          </a:pPr>
          <a:r>
            <a:rPr lang="en-US" sz="1900" kern="1200"/>
            <a:t>Rifapentine</a:t>
          </a:r>
        </a:p>
        <a:p>
          <a:pPr marL="171450" lvl="1" indent="-171450" algn="l" defTabSz="844550">
            <a:lnSpc>
              <a:spcPct val="90000"/>
            </a:lnSpc>
            <a:spcBef>
              <a:spcPct val="0"/>
            </a:spcBef>
            <a:spcAft>
              <a:spcPct val="20000"/>
            </a:spcAft>
            <a:buChar char="•"/>
          </a:pPr>
          <a:r>
            <a:rPr lang="en-US" sz="1900" kern="1200"/>
            <a:t>Pyrazinamide</a:t>
          </a:r>
        </a:p>
      </dsp:txBody>
      <dsp:txXfrm>
        <a:off x="0" y="1957666"/>
        <a:ext cx="8596668" cy="188784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46EB1A-F686-4327-AA19-AEA9DCD1B8C9}">
      <dsp:nvSpPr>
        <dsp:cNvPr id="0" name=""/>
        <dsp:cNvSpPr/>
      </dsp:nvSpPr>
      <dsp:spPr>
        <a:xfrm>
          <a:off x="0" y="16506"/>
          <a:ext cx="8596668" cy="163215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a:t>There are two types of tests for tuberculosis (TB) infection: the TB blood test and the TB skin test.</a:t>
          </a:r>
        </a:p>
      </dsp:txBody>
      <dsp:txXfrm>
        <a:off x="79675" y="96181"/>
        <a:ext cx="8437318" cy="1472800"/>
      </dsp:txXfrm>
    </dsp:sp>
    <dsp:sp modelId="{BF3E67DD-8BB9-4E52-9232-2CE265181042}">
      <dsp:nvSpPr>
        <dsp:cNvPr id="0" name=""/>
        <dsp:cNvSpPr/>
      </dsp:nvSpPr>
      <dsp:spPr>
        <a:xfrm>
          <a:off x="0" y="1737936"/>
          <a:ext cx="8596668" cy="163215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dirty="0"/>
            <a:t>A positive test result for TB infection means you have TB germs in your body.</a:t>
          </a:r>
        </a:p>
      </dsp:txBody>
      <dsp:txXfrm>
        <a:off x="79675" y="1817611"/>
        <a:ext cx="8437318" cy="1472800"/>
      </dsp:txXfrm>
    </dsp:sp>
    <dsp:sp modelId="{CBFD50B6-3514-45F7-B981-BB5753F4D820}">
      <dsp:nvSpPr>
        <dsp:cNvPr id="0" name=""/>
        <dsp:cNvSpPr/>
      </dsp:nvSpPr>
      <dsp:spPr>
        <a:xfrm>
          <a:off x="0" y="3370086"/>
          <a:ext cx="8596668" cy="14438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2944" tIns="39370" rIns="220472" bIns="39370" numCol="1" spcCol="1270" anchor="t" anchorCtr="0">
          <a:noAutofit/>
        </a:bodyPr>
        <a:lstStyle/>
        <a:p>
          <a:pPr marL="228600" lvl="1" indent="-228600" algn="l" defTabSz="1066800">
            <a:lnSpc>
              <a:spcPct val="90000"/>
            </a:lnSpc>
            <a:spcBef>
              <a:spcPct val="0"/>
            </a:spcBef>
            <a:spcAft>
              <a:spcPct val="20000"/>
            </a:spcAft>
            <a:buChar char="•"/>
          </a:pPr>
          <a:r>
            <a:rPr lang="en-US" sz="2400" kern="1200"/>
            <a:t>A positive result does NOT mean you have active TB.  </a:t>
          </a:r>
        </a:p>
        <a:p>
          <a:pPr marL="457200" lvl="2" indent="-228600" algn="l" defTabSz="1066800">
            <a:lnSpc>
              <a:spcPct val="90000"/>
            </a:lnSpc>
            <a:spcBef>
              <a:spcPct val="0"/>
            </a:spcBef>
            <a:spcAft>
              <a:spcPct val="20000"/>
            </a:spcAft>
            <a:buChar char="•"/>
          </a:pPr>
          <a:r>
            <a:rPr lang="en-US" sz="2400" kern="1200" dirty="0"/>
            <a:t>Your health care provider will do other tests to determine if you have inactive TB (also called latent TB infection) or active TB disease.</a:t>
          </a:r>
        </a:p>
      </dsp:txBody>
      <dsp:txXfrm>
        <a:off x="0" y="3370086"/>
        <a:ext cx="8596668" cy="144382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08D839-3B8A-4D99-81DE-7624E3403887}">
      <dsp:nvSpPr>
        <dsp:cNvPr id="0" name=""/>
        <dsp:cNvSpPr/>
      </dsp:nvSpPr>
      <dsp:spPr>
        <a:xfrm>
          <a:off x="0" y="57393"/>
          <a:ext cx="8596668" cy="69498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There are two TB related conditions: inactive TB (latent TB infection) and TB Disease (active TB) </a:t>
          </a:r>
        </a:p>
      </dsp:txBody>
      <dsp:txXfrm>
        <a:off x="33926" y="91319"/>
        <a:ext cx="8528816" cy="627128"/>
      </dsp:txXfrm>
    </dsp:sp>
    <dsp:sp modelId="{61524069-C6D4-4892-BE61-DCEB0F189D89}">
      <dsp:nvSpPr>
        <dsp:cNvPr id="0" name=""/>
        <dsp:cNvSpPr/>
      </dsp:nvSpPr>
      <dsp:spPr>
        <a:xfrm>
          <a:off x="0" y="804213"/>
          <a:ext cx="8596668" cy="69498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A positive TB test does not equal TB disease (active TB)</a:t>
          </a:r>
        </a:p>
      </dsp:txBody>
      <dsp:txXfrm>
        <a:off x="33926" y="838139"/>
        <a:ext cx="8528816" cy="627128"/>
      </dsp:txXfrm>
    </dsp:sp>
    <dsp:sp modelId="{91FE4426-B8FA-4735-A55B-8E64DEB47E52}">
      <dsp:nvSpPr>
        <dsp:cNvPr id="0" name=""/>
        <dsp:cNvSpPr/>
      </dsp:nvSpPr>
      <dsp:spPr>
        <a:xfrm>
          <a:off x="0" y="1551032"/>
          <a:ext cx="8596668" cy="69498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You do not need to be tested for TB if you’ve spent time with someone with inactive TB (latent TB infection).</a:t>
          </a:r>
        </a:p>
      </dsp:txBody>
      <dsp:txXfrm>
        <a:off x="33926" y="1584958"/>
        <a:ext cx="8528816" cy="627128"/>
      </dsp:txXfrm>
    </dsp:sp>
    <dsp:sp modelId="{C66916BB-916A-46A5-8EF5-C868DD1B275D}">
      <dsp:nvSpPr>
        <dsp:cNvPr id="0" name=""/>
        <dsp:cNvSpPr/>
      </dsp:nvSpPr>
      <dsp:spPr>
        <a:xfrm>
          <a:off x="0" y="2297852"/>
          <a:ext cx="8596668" cy="69498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Latent TB infection is not required by PA to be reported to the CDC. </a:t>
          </a:r>
        </a:p>
      </dsp:txBody>
      <dsp:txXfrm>
        <a:off x="33926" y="2331778"/>
        <a:ext cx="8528816" cy="627128"/>
      </dsp:txXfrm>
    </dsp:sp>
    <dsp:sp modelId="{71BD4DC2-E64C-4F82-8BED-6ADE12B60D21}">
      <dsp:nvSpPr>
        <dsp:cNvPr id="0" name=""/>
        <dsp:cNvSpPr/>
      </dsp:nvSpPr>
      <dsp:spPr>
        <a:xfrm>
          <a:off x="0" y="3044672"/>
          <a:ext cx="8596668" cy="69498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Contact tracing is not required for Latent TB as it is not contagious.</a:t>
          </a:r>
        </a:p>
      </dsp:txBody>
      <dsp:txXfrm>
        <a:off x="33926" y="3078598"/>
        <a:ext cx="8528816" cy="627128"/>
      </dsp:txXfrm>
    </dsp:sp>
    <dsp:sp modelId="{7D0F934C-B3B4-48AE-A25F-0D3D37F31385}">
      <dsp:nvSpPr>
        <dsp:cNvPr id="0" name=""/>
        <dsp:cNvSpPr/>
      </dsp:nvSpPr>
      <dsp:spPr>
        <a:xfrm>
          <a:off x="0" y="3791493"/>
          <a:ext cx="8596668" cy="69498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The Pennsylvania Department of Health is required to conduct contract tracing on cases of active TB disease </a:t>
          </a:r>
        </a:p>
      </dsp:txBody>
      <dsp:txXfrm>
        <a:off x="33926" y="3825419"/>
        <a:ext cx="8528816" cy="62712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1A8B00-86CF-471F-8CFA-E6272BD9DF38}" type="datetimeFigureOut">
              <a:rPr lang="en-US" smtClean="0"/>
              <a:t>1/17/2025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B3AB53-CB1D-4006-AE7F-08B888A78ACE}" type="slidenum">
              <a:rPr lang="en-US" smtClean="0"/>
              <a:t>‹#›</a:t>
            </a:fld>
            <a:endParaRPr lang="en-US"/>
          </a:p>
        </p:txBody>
      </p:sp>
    </p:spTree>
    <p:extLst>
      <p:ext uri="{BB962C8B-B14F-4D97-AF65-F5344CB8AC3E}">
        <p14:creationId xmlns:p14="http://schemas.microsoft.com/office/powerpoint/2010/main" val="27259913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25030A0-50A8-49E8-91E3-58CB46635B8A}" type="datetime1">
              <a:rPr lang="en-US" smtClean="0"/>
              <a:t>1/17/2025</a:t>
            </a:fld>
            <a:endParaRPr lang="en-US" dirty="0"/>
          </a:p>
        </p:txBody>
      </p:sp>
      <p:sp>
        <p:nvSpPr>
          <p:cNvPr id="5" name="Footer Placeholder 4"/>
          <p:cNvSpPr>
            <a:spLocks noGrp="1"/>
          </p:cNvSpPr>
          <p:nvPr>
            <p:ph type="ftr" sz="quarter" idx="11"/>
          </p:nvPr>
        </p:nvSpPr>
        <p:spPr/>
        <p:txBody>
          <a:bodyPr/>
          <a:lstStyle/>
          <a:p>
            <a:r>
              <a:rPr lang="en-US"/>
              <a:t>Heather Fox-Sutek RN BSN CSN  source https://www.cdc.gov/tb</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633713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B63BEDC-4367-4226-800C-CF0820A17F00}" type="datetime1">
              <a:rPr lang="en-US" smtClean="0"/>
              <a:t>1/17/2025</a:t>
            </a:fld>
            <a:endParaRPr lang="en-US" dirty="0"/>
          </a:p>
        </p:txBody>
      </p:sp>
      <p:sp>
        <p:nvSpPr>
          <p:cNvPr id="5" name="Footer Placeholder 4"/>
          <p:cNvSpPr>
            <a:spLocks noGrp="1"/>
          </p:cNvSpPr>
          <p:nvPr>
            <p:ph type="ftr" sz="quarter" idx="11"/>
          </p:nvPr>
        </p:nvSpPr>
        <p:spPr/>
        <p:txBody>
          <a:bodyPr/>
          <a:lstStyle/>
          <a:p>
            <a:r>
              <a:rPr lang="en-US"/>
              <a:t>Heather Fox-Sutek RN BSN CSN  source https://www.cdc.gov/tb</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215627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4957889-4E04-42AE-89B7-A4F51EE4BB95}" type="datetime1">
              <a:rPr lang="en-US" smtClean="0"/>
              <a:t>1/17/2025</a:t>
            </a:fld>
            <a:endParaRPr lang="en-US" dirty="0"/>
          </a:p>
        </p:txBody>
      </p:sp>
      <p:sp>
        <p:nvSpPr>
          <p:cNvPr id="5" name="Footer Placeholder 4"/>
          <p:cNvSpPr>
            <a:spLocks noGrp="1"/>
          </p:cNvSpPr>
          <p:nvPr>
            <p:ph type="ftr" sz="quarter" idx="11"/>
          </p:nvPr>
        </p:nvSpPr>
        <p:spPr/>
        <p:txBody>
          <a:bodyPr/>
          <a:lstStyle/>
          <a:p>
            <a:r>
              <a:rPr lang="en-US"/>
              <a:t>Heather Fox-Sutek RN BSN CSN  source https://www.cdc.gov/tb</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447548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2BB6661-8E00-4575-A3E2-52786B024949}" type="datetime1">
              <a:rPr lang="en-US" smtClean="0"/>
              <a:t>1/17/2025</a:t>
            </a:fld>
            <a:endParaRPr lang="en-US" dirty="0"/>
          </a:p>
        </p:txBody>
      </p:sp>
      <p:sp>
        <p:nvSpPr>
          <p:cNvPr id="6" name="Footer Placeholder 5"/>
          <p:cNvSpPr>
            <a:spLocks noGrp="1"/>
          </p:cNvSpPr>
          <p:nvPr>
            <p:ph type="ftr" sz="quarter" idx="11"/>
          </p:nvPr>
        </p:nvSpPr>
        <p:spPr/>
        <p:txBody>
          <a:bodyPr/>
          <a:lstStyle/>
          <a:p>
            <a:r>
              <a:rPr lang="en-US"/>
              <a:t>Heather Fox-Sutek RN BSN CSN  source https://www.cdc.gov/tb</a:t>
            </a:r>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t>‹#›</a:t>
            </a:fld>
            <a:endParaRPr lang="en-US" dirty="0"/>
          </a:p>
        </p:txBody>
      </p:sp>
    </p:spTree>
    <p:extLst>
      <p:ext uri="{BB962C8B-B14F-4D97-AF65-F5344CB8AC3E}">
        <p14:creationId xmlns:p14="http://schemas.microsoft.com/office/powerpoint/2010/main" val="30095334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6EB8356-BEC5-4334-AD6F-5ABF8162D175}" type="datetime1">
              <a:rPr lang="en-US" smtClean="0"/>
              <a:t>1/17/2025</a:t>
            </a:fld>
            <a:endParaRPr lang="en-US" dirty="0"/>
          </a:p>
        </p:txBody>
      </p:sp>
      <p:sp>
        <p:nvSpPr>
          <p:cNvPr id="8" name="Footer Placeholder 7"/>
          <p:cNvSpPr>
            <a:spLocks noGrp="1"/>
          </p:cNvSpPr>
          <p:nvPr>
            <p:ph type="ftr" sz="quarter" idx="11"/>
          </p:nvPr>
        </p:nvSpPr>
        <p:spPr/>
        <p:txBody>
          <a:bodyPr/>
          <a:lstStyle/>
          <a:p>
            <a:r>
              <a:rPr lang="en-US"/>
              <a:t>Heather Fox-Sutek RN BSN CSN  source https://www.cdc.gov/tb</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387964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D04571C-EF2C-4F4B-A45D-1B69B35B0B40}" type="datetime1">
              <a:rPr lang="en-US" smtClean="0"/>
              <a:t>1/17/2025</a:t>
            </a:fld>
            <a:endParaRPr lang="en-US" dirty="0"/>
          </a:p>
        </p:txBody>
      </p:sp>
      <p:sp>
        <p:nvSpPr>
          <p:cNvPr id="4" name="Footer Placeholder 3"/>
          <p:cNvSpPr>
            <a:spLocks noGrp="1"/>
          </p:cNvSpPr>
          <p:nvPr>
            <p:ph type="ftr" sz="quarter" idx="11"/>
          </p:nvPr>
        </p:nvSpPr>
        <p:spPr/>
        <p:txBody>
          <a:bodyPr/>
          <a:lstStyle/>
          <a:p>
            <a:r>
              <a:rPr lang="en-US"/>
              <a:t>Heather Fox-Sutek RN BSN CSN  source https://www.cdc.gov/tb</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547900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ACB6D6-81E8-4C25-9B47-451461AF2010}" type="datetime1">
              <a:rPr lang="en-US" smtClean="0"/>
              <a:t>1/17/2025</a:t>
            </a:fld>
            <a:endParaRPr lang="en-US" dirty="0"/>
          </a:p>
        </p:txBody>
      </p:sp>
      <p:sp>
        <p:nvSpPr>
          <p:cNvPr id="3" name="Footer Placeholder 2"/>
          <p:cNvSpPr>
            <a:spLocks noGrp="1"/>
          </p:cNvSpPr>
          <p:nvPr>
            <p:ph type="ftr" sz="quarter" idx="11"/>
          </p:nvPr>
        </p:nvSpPr>
        <p:spPr/>
        <p:txBody>
          <a:bodyPr/>
          <a:lstStyle/>
          <a:p>
            <a:r>
              <a:rPr lang="en-US"/>
              <a:t>Heather Fox-Sutek RN BSN CSN  source https://www.cdc.gov/tb</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050195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31D9D25-E11D-458D-B1C7-4179B817B68A}" type="datetime1">
              <a:rPr lang="en-US" smtClean="0"/>
              <a:t>1/17/2025</a:t>
            </a:fld>
            <a:endParaRPr lang="en-US" dirty="0"/>
          </a:p>
        </p:txBody>
      </p:sp>
      <p:sp>
        <p:nvSpPr>
          <p:cNvPr id="6" name="Footer Placeholder 5"/>
          <p:cNvSpPr>
            <a:spLocks noGrp="1"/>
          </p:cNvSpPr>
          <p:nvPr>
            <p:ph type="ftr" sz="quarter" idx="11"/>
          </p:nvPr>
        </p:nvSpPr>
        <p:spPr/>
        <p:txBody>
          <a:bodyPr/>
          <a:lstStyle/>
          <a:p>
            <a:r>
              <a:rPr lang="en-US"/>
              <a:t>Heather Fox-Sutek RN BSN CSN  source https://www.cdc.gov/tb</a:t>
            </a:r>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28363713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619557E2-F42B-4DF4-9149-4895A8807E26}" type="datetime1">
              <a:rPr lang="en-US" smtClean="0"/>
              <a:t>1/17/2025</a:t>
            </a:fld>
            <a:endParaRPr lang="en-US" dirty="0"/>
          </a:p>
        </p:txBody>
      </p:sp>
      <p:sp>
        <p:nvSpPr>
          <p:cNvPr id="6" name="Footer Placeholder 5"/>
          <p:cNvSpPr>
            <a:spLocks noGrp="1"/>
          </p:cNvSpPr>
          <p:nvPr>
            <p:ph type="ftr" sz="quarter" idx="11"/>
          </p:nvPr>
        </p:nvSpPr>
        <p:spPr/>
        <p:txBody>
          <a:bodyPr/>
          <a:lstStyle/>
          <a:p>
            <a:r>
              <a:rPr lang="en-US"/>
              <a:t>Heather Fox-Sutek RN BSN CSN  source https://www.cdc.gov/tb</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906690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1CD57F5-955A-428E-AE17-0A06FF6D3B88}" type="datetime1">
              <a:rPr lang="en-US" smtClean="0"/>
              <a:t>1/17/2025</a:t>
            </a:fld>
            <a:endParaRPr lang="en-US" dirty="0"/>
          </a:p>
        </p:txBody>
      </p:sp>
      <p:sp>
        <p:nvSpPr>
          <p:cNvPr id="5" name="Footer Placeholder 4"/>
          <p:cNvSpPr>
            <a:spLocks noGrp="1"/>
          </p:cNvSpPr>
          <p:nvPr>
            <p:ph type="ftr" sz="quarter" idx="11"/>
          </p:nvPr>
        </p:nvSpPr>
        <p:spPr/>
        <p:txBody>
          <a:bodyPr/>
          <a:lstStyle/>
          <a:p>
            <a:r>
              <a:rPr lang="en-US"/>
              <a:t>Heather Fox-Sutek RN BSN CSN  source https://www.cdc.gov/tb</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266382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319CE0B-71E9-41EE-A233-E649379DD53C}" type="datetime1">
              <a:rPr lang="en-US" smtClean="0"/>
              <a:t>1/17/2025</a:t>
            </a:fld>
            <a:endParaRPr lang="en-US" dirty="0"/>
          </a:p>
        </p:txBody>
      </p:sp>
      <p:sp>
        <p:nvSpPr>
          <p:cNvPr id="5" name="Footer Placeholder 4"/>
          <p:cNvSpPr>
            <a:spLocks noGrp="1"/>
          </p:cNvSpPr>
          <p:nvPr>
            <p:ph type="ftr" sz="quarter" idx="11"/>
          </p:nvPr>
        </p:nvSpPr>
        <p:spPr/>
        <p:txBody>
          <a:bodyPr/>
          <a:lstStyle/>
          <a:p>
            <a:r>
              <a:rPr lang="en-US"/>
              <a:t>Heather Fox-Sutek RN BSN CSN  source https://www.cdc.gov/tb</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144568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D4E1429-C9CB-4F80-9312-F568A1FDABC9}" type="datetime1">
              <a:rPr lang="en-US" smtClean="0"/>
              <a:t>1/17/2025</a:t>
            </a:fld>
            <a:endParaRPr lang="en-US" dirty="0"/>
          </a:p>
        </p:txBody>
      </p:sp>
      <p:sp>
        <p:nvSpPr>
          <p:cNvPr id="5" name="Footer Placeholder 4"/>
          <p:cNvSpPr>
            <a:spLocks noGrp="1"/>
          </p:cNvSpPr>
          <p:nvPr>
            <p:ph type="ftr" sz="quarter" idx="11"/>
          </p:nvPr>
        </p:nvSpPr>
        <p:spPr/>
        <p:txBody>
          <a:bodyPr/>
          <a:lstStyle/>
          <a:p>
            <a:r>
              <a:rPr lang="en-US"/>
              <a:t>Heather Fox-Sutek RN BSN CSN  source https://www.cdc.gov/tb</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250840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AEFE426-8A41-4CC9-8FA6-E28CFDD727EE}" type="datetime1">
              <a:rPr lang="en-US" smtClean="0"/>
              <a:t>1/17/2025</a:t>
            </a:fld>
            <a:endParaRPr lang="en-US" dirty="0"/>
          </a:p>
        </p:txBody>
      </p:sp>
      <p:sp>
        <p:nvSpPr>
          <p:cNvPr id="5" name="Footer Placeholder 4"/>
          <p:cNvSpPr>
            <a:spLocks noGrp="1"/>
          </p:cNvSpPr>
          <p:nvPr>
            <p:ph type="ftr" sz="quarter" idx="11"/>
          </p:nvPr>
        </p:nvSpPr>
        <p:spPr/>
        <p:txBody>
          <a:bodyPr/>
          <a:lstStyle/>
          <a:p>
            <a:r>
              <a:rPr lang="en-US"/>
              <a:t>Heather Fox-Sutek RN BSN CSN  source https://www.cdc.gov/tb</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6704663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0AA83D2-CE2B-46D0-A25E-E6AA9BDC314D}" type="datetime1">
              <a:rPr lang="en-US" smtClean="0"/>
              <a:t>1/17/2025</a:t>
            </a:fld>
            <a:endParaRPr lang="en-US" dirty="0"/>
          </a:p>
        </p:txBody>
      </p:sp>
      <p:sp>
        <p:nvSpPr>
          <p:cNvPr id="5" name="Footer Placeholder 4"/>
          <p:cNvSpPr>
            <a:spLocks noGrp="1"/>
          </p:cNvSpPr>
          <p:nvPr>
            <p:ph type="ftr" sz="quarter" idx="11"/>
          </p:nvPr>
        </p:nvSpPr>
        <p:spPr/>
        <p:txBody>
          <a:bodyPr/>
          <a:lstStyle/>
          <a:p>
            <a:r>
              <a:rPr lang="en-US"/>
              <a:t>Heather Fox-Sutek RN BSN CSN  source https://www.cdc.gov/tb</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595608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D637D43-F2FB-4399-B179-AE8951534D1D}" type="datetime1">
              <a:rPr lang="en-US" smtClean="0"/>
              <a:t>1/17/2025</a:t>
            </a:fld>
            <a:endParaRPr lang="en-US" dirty="0"/>
          </a:p>
        </p:txBody>
      </p:sp>
      <p:sp>
        <p:nvSpPr>
          <p:cNvPr id="5" name="Footer Placeholder 4"/>
          <p:cNvSpPr>
            <a:spLocks noGrp="1"/>
          </p:cNvSpPr>
          <p:nvPr>
            <p:ph type="ftr" sz="quarter" idx="11"/>
          </p:nvPr>
        </p:nvSpPr>
        <p:spPr/>
        <p:txBody>
          <a:bodyPr/>
          <a:lstStyle/>
          <a:p>
            <a:r>
              <a:rPr lang="en-US"/>
              <a:t>Heather Fox-Sutek RN BSN CSN  source https://www.cdc.gov/tb</a:t>
            </a:r>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dirty="0"/>
          </a:p>
        </p:txBody>
      </p:sp>
    </p:spTree>
    <p:extLst>
      <p:ext uri="{BB962C8B-B14F-4D97-AF65-F5344CB8AC3E}">
        <p14:creationId xmlns:p14="http://schemas.microsoft.com/office/powerpoint/2010/main" val="13787347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AF1AC19-BA45-4083-925C-5A5E45BB7DAB}" type="datetime1">
              <a:rPr lang="en-US" smtClean="0"/>
              <a:t>1/17/2025</a:t>
            </a:fld>
            <a:endParaRPr lang="en-US" dirty="0"/>
          </a:p>
        </p:txBody>
      </p:sp>
      <p:sp>
        <p:nvSpPr>
          <p:cNvPr id="5" name="Footer Placeholder 4"/>
          <p:cNvSpPr>
            <a:spLocks noGrp="1"/>
          </p:cNvSpPr>
          <p:nvPr>
            <p:ph type="ftr" sz="quarter" idx="11"/>
          </p:nvPr>
        </p:nvSpPr>
        <p:spPr/>
        <p:txBody>
          <a:bodyPr/>
          <a:lstStyle/>
          <a:p>
            <a:r>
              <a:rPr lang="en-US"/>
              <a:t>Heather Fox-Sutek RN BSN CSN  source https://www.cdc.gov/tb</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988340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4549353-F837-41D6-9257-7D4BAB463EF7}" type="datetime1">
              <a:rPr lang="en-US" smtClean="0"/>
              <a:t>1/17/2025</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a:t>Heather Fox-Sutek RN BSN CSN  source https://www.cdc.gov/tb</a:t>
            </a:r>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93928135"/>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 id="2147483718" r:id="rId16"/>
  </p:sldLayoutIdLst>
  <p:hf sldNum="0" hdr="0" dt="0"/>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7E677-1AC2-45C4-8157-60F90A1D4CCE}"/>
              </a:ext>
            </a:extLst>
          </p:cNvPr>
          <p:cNvSpPr>
            <a:spLocks noGrp="1"/>
          </p:cNvSpPr>
          <p:nvPr>
            <p:ph type="ctrTitle"/>
          </p:nvPr>
        </p:nvSpPr>
        <p:spPr/>
        <p:txBody>
          <a:bodyPr/>
          <a:lstStyle/>
          <a:p>
            <a:r>
              <a:rPr lang="en-US" dirty="0"/>
              <a:t>Understanding Tuberculosis</a:t>
            </a:r>
          </a:p>
        </p:txBody>
      </p:sp>
      <p:sp>
        <p:nvSpPr>
          <p:cNvPr id="3" name="Subtitle 2">
            <a:extLst>
              <a:ext uri="{FF2B5EF4-FFF2-40B4-BE49-F238E27FC236}">
                <a16:creationId xmlns:a16="http://schemas.microsoft.com/office/drawing/2014/main" id="{A4B4B3C3-CA64-4821-BA51-2A3B7DFB6B3C}"/>
              </a:ext>
            </a:extLst>
          </p:cNvPr>
          <p:cNvSpPr>
            <a:spLocks noGrp="1"/>
          </p:cNvSpPr>
          <p:nvPr>
            <p:ph type="subTitle" idx="1"/>
          </p:nvPr>
        </p:nvSpPr>
        <p:spPr/>
        <p:txBody>
          <a:bodyPr>
            <a:normAutofit/>
          </a:bodyPr>
          <a:lstStyle/>
          <a:p>
            <a:r>
              <a:rPr lang="en-US" sz="1400" dirty="0"/>
              <a:t>Heather Fox-Sutek RN BSN CSN</a:t>
            </a:r>
          </a:p>
          <a:p>
            <a:r>
              <a:rPr lang="en-US" sz="1400" dirty="0"/>
              <a:t>Charleroi Area School District</a:t>
            </a:r>
          </a:p>
          <a:p>
            <a:r>
              <a:rPr lang="en-US" sz="1400" dirty="0"/>
              <a:t>Certified School Nurse</a:t>
            </a:r>
          </a:p>
          <a:p>
            <a:endParaRPr lang="en-US" dirty="0"/>
          </a:p>
        </p:txBody>
      </p:sp>
    </p:spTree>
    <p:extLst>
      <p:ext uri="{BB962C8B-B14F-4D97-AF65-F5344CB8AC3E}">
        <p14:creationId xmlns:p14="http://schemas.microsoft.com/office/powerpoint/2010/main" val="1588998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EA93C-05A5-4239-833B-C73A5D605265}"/>
              </a:ext>
            </a:extLst>
          </p:cNvPr>
          <p:cNvSpPr>
            <a:spLocks noGrp="1"/>
          </p:cNvSpPr>
          <p:nvPr>
            <p:ph type="title"/>
          </p:nvPr>
        </p:nvSpPr>
        <p:spPr/>
        <p:txBody>
          <a:bodyPr/>
          <a:lstStyle/>
          <a:p>
            <a:r>
              <a:rPr lang="en-US" dirty="0"/>
              <a:t>What is Tuberculosis (TB)?</a:t>
            </a:r>
          </a:p>
        </p:txBody>
      </p:sp>
      <p:pic>
        <p:nvPicPr>
          <p:cNvPr id="6" name="Content Placeholder 5">
            <a:extLst>
              <a:ext uri="{FF2B5EF4-FFF2-40B4-BE49-F238E27FC236}">
                <a16:creationId xmlns:a16="http://schemas.microsoft.com/office/drawing/2014/main" id="{73148D97-304A-4185-A032-5AF7BA4E1AE5}"/>
              </a:ext>
            </a:extLst>
          </p:cNvPr>
          <p:cNvPicPr>
            <a:picLocks noGrp="1" noChangeAspect="1"/>
          </p:cNvPicPr>
          <p:nvPr>
            <p:ph idx="1"/>
          </p:nvPr>
        </p:nvPicPr>
        <p:blipFill>
          <a:blip r:embed="rId2"/>
          <a:stretch>
            <a:fillRect/>
          </a:stretch>
        </p:blipFill>
        <p:spPr>
          <a:xfrm>
            <a:off x="262033" y="1804841"/>
            <a:ext cx="11252633" cy="3655054"/>
          </a:xfrm>
        </p:spPr>
      </p:pic>
      <p:sp>
        <p:nvSpPr>
          <p:cNvPr id="4" name="Footer Placeholder 3">
            <a:extLst>
              <a:ext uri="{FF2B5EF4-FFF2-40B4-BE49-F238E27FC236}">
                <a16:creationId xmlns:a16="http://schemas.microsoft.com/office/drawing/2014/main" id="{B76683AC-DE46-4B6B-8AF1-249950205FE5}"/>
              </a:ext>
            </a:extLst>
          </p:cNvPr>
          <p:cNvSpPr>
            <a:spLocks noGrp="1"/>
          </p:cNvSpPr>
          <p:nvPr>
            <p:ph type="ftr" sz="quarter" idx="11"/>
          </p:nvPr>
        </p:nvSpPr>
        <p:spPr/>
        <p:txBody>
          <a:bodyPr/>
          <a:lstStyle/>
          <a:p>
            <a:r>
              <a:rPr lang="en-US" dirty="0"/>
              <a:t>Heather Fox-Sutek RN BSN CSN  source https://www.cdc.gov/tb</a:t>
            </a:r>
          </a:p>
        </p:txBody>
      </p:sp>
    </p:spTree>
    <p:extLst>
      <p:ext uri="{BB962C8B-B14F-4D97-AF65-F5344CB8AC3E}">
        <p14:creationId xmlns:p14="http://schemas.microsoft.com/office/powerpoint/2010/main" val="5919176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8ACFB-1224-4760-8868-5C04C6C5408F}"/>
              </a:ext>
            </a:extLst>
          </p:cNvPr>
          <p:cNvSpPr>
            <a:spLocks noGrp="1"/>
          </p:cNvSpPr>
          <p:nvPr>
            <p:ph type="title"/>
          </p:nvPr>
        </p:nvSpPr>
        <p:spPr/>
        <p:txBody>
          <a:bodyPr>
            <a:normAutofit fontScale="90000"/>
          </a:bodyPr>
          <a:lstStyle/>
          <a:p>
            <a:r>
              <a:rPr lang="en-US" b="1" dirty="0"/>
              <a:t>Two TB-related conditions exist: </a:t>
            </a:r>
            <a:br>
              <a:rPr lang="en-US" b="1" dirty="0"/>
            </a:br>
            <a:r>
              <a:rPr lang="en-US" b="1" dirty="0"/>
              <a:t>Latent TB Infection and Active TB Disease.</a:t>
            </a:r>
            <a:br>
              <a:rPr lang="en-US" b="1" dirty="0"/>
            </a:br>
            <a:endParaRPr lang="en-US" dirty="0"/>
          </a:p>
        </p:txBody>
      </p:sp>
      <p:pic>
        <p:nvPicPr>
          <p:cNvPr id="9" name="Content Placeholder 8">
            <a:extLst>
              <a:ext uri="{FF2B5EF4-FFF2-40B4-BE49-F238E27FC236}">
                <a16:creationId xmlns:a16="http://schemas.microsoft.com/office/drawing/2014/main" id="{D9976A1C-2899-43AE-96E6-E063B89ED686}"/>
              </a:ext>
            </a:extLst>
          </p:cNvPr>
          <p:cNvPicPr>
            <a:picLocks noGrp="1" noChangeAspect="1"/>
          </p:cNvPicPr>
          <p:nvPr>
            <p:ph idx="1"/>
          </p:nvPr>
        </p:nvPicPr>
        <p:blipFill>
          <a:blip r:embed="rId2"/>
          <a:stretch>
            <a:fillRect/>
          </a:stretch>
        </p:blipFill>
        <p:spPr>
          <a:xfrm>
            <a:off x="339526" y="1930400"/>
            <a:ext cx="9272283" cy="4459527"/>
          </a:xfrm>
        </p:spPr>
      </p:pic>
      <p:sp>
        <p:nvSpPr>
          <p:cNvPr id="10" name="Footer Placeholder 9">
            <a:extLst>
              <a:ext uri="{FF2B5EF4-FFF2-40B4-BE49-F238E27FC236}">
                <a16:creationId xmlns:a16="http://schemas.microsoft.com/office/drawing/2014/main" id="{B1E49988-A36F-473A-A92B-BEA1B15023A2}"/>
              </a:ext>
            </a:extLst>
          </p:cNvPr>
          <p:cNvSpPr>
            <a:spLocks noGrp="1"/>
          </p:cNvSpPr>
          <p:nvPr>
            <p:ph type="ftr" sz="quarter" idx="11"/>
          </p:nvPr>
        </p:nvSpPr>
        <p:spPr/>
        <p:txBody>
          <a:bodyPr/>
          <a:lstStyle/>
          <a:p>
            <a:r>
              <a:rPr lang="en-US"/>
              <a:t>Heather Fox-Sutek RN BSN CSN  source https://www.cdc.gov/tb</a:t>
            </a:r>
            <a:endParaRPr lang="en-US" dirty="0"/>
          </a:p>
        </p:txBody>
      </p:sp>
    </p:spTree>
    <p:extLst>
      <p:ext uri="{BB962C8B-B14F-4D97-AF65-F5344CB8AC3E}">
        <p14:creationId xmlns:p14="http://schemas.microsoft.com/office/powerpoint/2010/main" val="29148133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A872F-EE35-40A4-8825-EEC98A4DCFD1}"/>
              </a:ext>
            </a:extLst>
          </p:cNvPr>
          <p:cNvSpPr>
            <a:spLocks noGrp="1"/>
          </p:cNvSpPr>
          <p:nvPr>
            <p:ph type="title"/>
          </p:nvPr>
        </p:nvSpPr>
        <p:spPr>
          <a:xfrm>
            <a:off x="677334" y="511126"/>
            <a:ext cx="8596668" cy="1320800"/>
          </a:xfrm>
        </p:spPr>
        <p:txBody>
          <a:bodyPr/>
          <a:lstStyle/>
          <a:p>
            <a:r>
              <a:rPr lang="en-US"/>
              <a:t>Tuberculosis in the United States</a:t>
            </a:r>
            <a:endParaRPr lang="en-US" dirty="0"/>
          </a:p>
        </p:txBody>
      </p:sp>
      <p:graphicFrame>
        <p:nvGraphicFramePr>
          <p:cNvPr id="7" name="Content Placeholder 6">
            <a:extLst>
              <a:ext uri="{FF2B5EF4-FFF2-40B4-BE49-F238E27FC236}">
                <a16:creationId xmlns:a16="http://schemas.microsoft.com/office/drawing/2014/main" id="{ED91F22B-A9B5-45DD-8063-36D1EF304052}"/>
              </a:ext>
            </a:extLst>
          </p:cNvPr>
          <p:cNvGraphicFramePr>
            <a:graphicFrameLocks noGrp="1"/>
          </p:cNvGraphicFramePr>
          <p:nvPr>
            <p:ph idx="1"/>
            <p:extLst>
              <p:ext uri="{D42A27DB-BD31-4B8C-83A1-F6EECF244321}">
                <p14:modId xmlns:p14="http://schemas.microsoft.com/office/powerpoint/2010/main" val="3571140488"/>
              </p:ext>
            </p:extLst>
          </p:nvPr>
        </p:nvGraphicFramePr>
        <p:xfrm>
          <a:off x="677334" y="1431235"/>
          <a:ext cx="8596668" cy="46101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Footer Placeholder 7">
            <a:extLst>
              <a:ext uri="{FF2B5EF4-FFF2-40B4-BE49-F238E27FC236}">
                <a16:creationId xmlns:a16="http://schemas.microsoft.com/office/drawing/2014/main" id="{0BD3BA2E-F668-4A0C-A85B-F9A6188C2E0B}"/>
              </a:ext>
            </a:extLst>
          </p:cNvPr>
          <p:cNvSpPr>
            <a:spLocks noGrp="1"/>
          </p:cNvSpPr>
          <p:nvPr>
            <p:ph type="ftr" sz="quarter" idx="11"/>
          </p:nvPr>
        </p:nvSpPr>
        <p:spPr/>
        <p:txBody>
          <a:bodyPr/>
          <a:lstStyle/>
          <a:p>
            <a:r>
              <a:rPr lang="en-US"/>
              <a:t>Heather Fox-Sutek RN BSN CSN  source https://www.cdc.gov/tb</a:t>
            </a:r>
            <a:endParaRPr lang="en-US" dirty="0"/>
          </a:p>
        </p:txBody>
      </p:sp>
    </p:spTree>
    <p:extLst>
      <p:ext uri="{BB962C8B-B14F-4D97-AF65-F5344CB8AC3E}">
        <p14:creationId xmlns:p14="http://schemas.microsoft.com/office/powerpoint/2010/main" val="398449215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7"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12F46-C943-4AD9-BC4C-EB0B132500F8}"/>
              </a:ext>
            </a:extLst>
          </p:cNvPr>
          <p:cNvSpPr>
            <a:spLocks noGrp="1"/>
          </p:cNvSpPr>
          <p:nvPr>
            <p:ph type="title"/>
          </p:nvPr>
        </p:nvSpPr>
        <p:spPr/>
        <p:txBody>
          <a:bodyPr/>
          <a:lstStyle/>
          <a:p>
            <a:r>
              <a:rPr lang="en-US" dirty="0"/>
              <a:t>Testing for school settings</a:t>
            </a:r>
          </a:p>
        </p:txBody>
      </p:sp>
      <p:sp>
        <p:nvSpPr>
          <p:cNvPr id="3" name="Content Placeholder 2">
            <a:extLst>
              <a:ext uri="{FF2B5EF4-FFF2-40B4-BE49-F238E27FC236}">
                <a16:creationId xmlns:a16="http://schemas.microsoft.com/office/drawing/2014/main" id="{8474CE51-A433-49EA-9BB8-2756102E8B1B}"/>
              </a:ext>
            </a:extLst>
          </p:cNvPr>
          <p:cNvSpPr>
            <a:spLocks noGrp="1"/>
          </p:cNvSpPr>
          <p:nvPr>
            <p:ph idx="1"/>
          </p:nvPr>
        </p:nvSpPr>
        <p:spPr/>
        <p:txBody>
          <a:bodyPr/>
          <a:lstStyle/>
          <a:p>
            <a:r>
              <a:rPr lang="en-US" sz="2800" dirty="0"/>
              <a:t>Re Pa. code § 23.9 amendment </a:t>
            </a:r>
            <a:r>
              <a:rPr lang="en-US" sz="2800" dirty="0" err="1"/>
              <a:t>Pa.B</a:t>
            </a:r>
            <a:r>
              <a:rPr lang="en-US" sz="2800" dirty="0"/>
              <a:t>. 2163</a:t>
            </a:r>
            <a:br>
              <a:rPr lang="en-US" sz="2800" dirty="0"/>
            </a:br>
            <a:endParaRPr lang="en-US" sz="2800" dirty="0"/>
          </a:p>
          <a:p>
            <a:pPr lvl="1"/>
            <a:r>
              <a:rPr lang="en-US" sz="2600" dirty="0"/>
              <a:t>In 1997, PA school districts were approved to be exempted from TB testing for students with the exception of the Philadelphia Area City Schools.</a:t>
            </a:r>
          </a:p>
          <a:p>
            <a:pPr lvl="1"/>
            <a:r>
              <a:rPr lang="en-US" sz="2600" dirty="0"/>
              <a:t>All staff members in all PA school districts are required to be tested during the hiring process</a:t>
            </a:r>
            <a:r>
              <a:rPr lang="en-US" dirty="0"/>
              <a:t>.</a:t>
            </a:r>
          </a:p>
        </p:txBody>
      </p:sp>
      <p:sp>
        <p:nvSpPr>
          <p:cNvPr id="4" name="Footer Placeholder 3">
            <a:extLst>
              <a:ext uri="{FF2B5EF4-FFF2-40B4-BE49-F238E27FC236}">
                <a16:creationId xmlns:a16="http://schemas.microsoft.com/office/drawing/2014/main" id="{466C0F33-4587-406F-8AAC-5F89C2F517B1}"/>
              </a:ext>
            </a:extLst>
          </p:cNvPr>
          <p:cNvSpPr>
            <a:spLocks noGrp="1"/>
          </p:cNvSpPr>
          <p:nvPr>
            <p:ph type="ftr" sz="quarter" idx="11"/>
          </p:nvPr>
        </p:nvSpPr>
        <p:spPr/>
        <p:txBody>
          <a:bodyPr/>
          <a:lstStyle/>
          <a:p>
            <a:r>
              <a:rPr lang="en-US" dirty="0"/>
              <a:t>Heather Fox-Sutek RN BSN CSN source pa.gov</a:t>
            </a:r>
          </a:p>
        </p:txBody>
      </p:sp>
    </p:spTree>
    <p:extLst>
      <p:ext uri="{BB962C8B-B14F-4D97-AF65-F5344CB8AC3E}">
        <p14:creationId xmlns:p14="http://schemas.microsoft.com/office/powerpoint/2010/main" val="3144777758"/>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3E9AE-8E44-452E-9BD7-EFA3A5C722A0}"/>
              </a:ext>
            </a:extLst>
          </p:cNvPr>
          <p:cNvSpPr>
            <a:spLocks noGrp="1"/>
          </p:cNvSpPr>
          <p:nvPr>
            <p:ph type="title"/>
          </p:nvPr>
        </p:nvSpPr>
        <p:spPr>
          <a:xfrm>
            <a:off x="677334" y="397565"/>
            <a:ext cx="8596668" cy="1060174"/>
          </a:xfrm>
        </p:spPr>
        <p:txBody>
          <a:bodyPr>
            <a:normAutofit/>
          </a:bodyPr>
          <a:lstStyle/>
          <a:p>
            <a:r>
              <a:rPr lang="en-US" b="1" dirty="0"/>
              <a:t>Latent TB Infection </a:t>
            </a:r>
            <a:br>
              <a:rPr lang="en-US" b="1" dirty="0"/>
            </a:br>
            <a:r>
              <a:rPr lang="en-US" sz="2700" b="1" i="1" dirty="0"/>
              <a:t>Inactive TB</a:t>
            </a:r>
            <a:endParaRPr lang="en-US" i="1" dirty="0"/>
          </a:p>
        </p:txBody>
      </p:sp>
      <p:graphicFrame>
        <p:nvGraphicFramePr>
          <p:cNvPr id="6" name="Content Placeholder 5">
            <a:extLst>
              <a:ext uri="{FF2B5EF4-FFF2-40B4-BE49-F238E27FC236}">
                <a16:creationId xmlns:a16="http://schemas.microsoft.com/office/drawing/2014/main" id="{31592390-47D6-4029-BAE5-415DEED3E91B}"/>
              </a:ext>
            </a:extLst>
          </p:cNvPr>
          <p:cNvGraphicFramePr>
            <a:graphicFrameLocks noGrp="1"/>
          </p:cNvGraphicFramePr>
          <p:nvPr>
            <p:ph idx="1"/>
            <p:extLst>
              <p:ext uri="{D42A27DB-BD31-4B8C-83A1-F6EECF244321}">
                <p14:modId xmlns:p14="http://schemas.microsoft.com/office/powerpoint/2010/main" val="2455207391"/>
              </p:ext>
            </p:extLst>
          </p:nvPr>
        </p:nvGraphicFramePr>
        <p:xfrm>
          <a:off x="677334" y="1603513"/>
          <a:ext cx="8596668" cy="48569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Footer Placeholder 6">
            <a:extLst>
              <a:ext uri="{FF2B5EF4-FFF2-40B4-BE49-F238E27FC236}">
                <a16:creationId xmlns:a16="http://schemas.microsoft.com/office/drawing/2014/main" id="{DDD6501D-D610-46D4-BA71-6F1AC7FA934F}"/>
              </a:ext>
            </a:extLst>
          </p:cNvPr>
          <p:cNvSpPr>
            <a:spLocks noGrp="1"/>
          </p:cNvSpPr>
          <p:nvPr>
            <p:ph type="ftr" sz="quarter" idx="11"/>
          </p:nvPr>
        </p:nvSpPr>
        <p:spPr>
          <a:xfrm>
            <a:off x="677334" y="6423646"/>
            <a:ext cx="6297612" cy="365125"/>
          </a:xfrm>
        </p:spPr>
        <p:txBody>
          <a:bodyPr/>
          <a:lstStyle/>
          <a:p>
            <a:r>
              <a:rPr lang="en-US"/>
              <a:t>Heather Fox-Sutek RN BSN CSN  source https://www.cdc.gov/tb</a:t>
            </a:r>
            <a:endParaRPr lang="en-US" dirty="0"/>
          </a:p>
        </p:txBody>
      </p:sp>
    </p:spTree>
    <p:extLst>
      <p:ext uri="{BB962C8B-B14F-4D97-AF65-F5344CB8AC3E}">
        <p14:creationId xmlns:p14="http://schemas.microsoft.com/office/powerpoint/2010/main" val="3781798350"/>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DC1FE-DD23-45E3-A53A-1E6B7E698759}"/>
              </a:ext>
            </a:extLst>
          </p:cNvPr>
          <p:cNvSpPr>
            <a:spLocks noGrp="1"/>
          </p:cNvSpPr>
          <p:nvPr>
            <p:ph type="title"/>
          </p:nvPr>
        </p:nvSpPr>
        <p:spPr>
          <a:xfrm>
            <a:off x="677334" y="609600"/>
            <a:ext cx="8596668" cy="1320800"/>
          </a:xfrm>
        </p:spPr>
        <p:txBody>
          <a:bodyPr/>
          <a:lstStyle/>
          <a:p>
            <a:r>
              <a:rPr lang="en-US" dirty="0"/>
              <a:t>Symptoms and Treatment of </a:t>
            </a:r>
            <a:br>
              <a:rPr lang="en-US" dirty="0"/>
            </a:br>
            <a:r>
              <a:rPr lang="en-US" dirty="0"/>
              <a:t>Latent TB Infection/</a:t>
            </a:r>
            <a:r>
              <a:rPr lang="en-US" i="1" dirty="0"/>
              <a:t>Inactive TB</a:t>
            </a:r>
          </a:p>
        </p:txBody>
      </p:sp>
      <p:graphicFrame>
        <p:nvGraphicFramePr>
          <p:cNvPr id="7" name="Content Placeholder 6">
            <a:extLst>
              <a:ext uri="{FF2B5EF4-FFF2-40B4-BE49-F238E27FC236}">
                <a16:creationId xmlns:a16="http://schemas.microsoft.com/office/drawing/2014/main" id="{272AD933-4040-4476-BD34-72848C10BF30}"/>
              </a:ext>
            </a:extLst>
          </p:cNvPr>
          <p:cNvGraphicFramePr>
            <a:graphicFrameLocks noGrp="1"/>
          </p:cNvGraphicFramePr>
          <p:nvPr>
            <p:ph idx="1"/>
            <p:extLst>
              <p:ext uri="{D42A27DB-BD31-4B8C-83A1-F6EECF244321}">
                <p14:modId xmlns:p14="http://schemas.microsoft.com/office/powerpoint/2010/main" val="1472304146"/>
              </p:ext>
            </p:extLst>
          </p:nvPr>
        </p:nvGraphicFramePr>
        <p:xfrm>
          <a:off x="677334" y="1789043"/>
          <a:ext cx="9367814" cy="46912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Footer Placeholder 7">
            <a:extLst>
              <a:ext uri="{FF2B5EF4-FFF2-40B4-BE49-F238E27FC236}">
                <a16:creationId xmlns:a16="http://schemas.microsoft.com/office/drawing/2014/main" id="{85EF9BF5-38A5-4F2E-8329-9BA07FF75CB2}"/>
              </a:ext>
            </a:extLst>
          </p:cNvPr>
          <p:cNvSpPr>
            <a:spLocks noGrp="1"/>
          </p:cNvSpPr>
          <p:nvPr>
            <p:ph type="ftr" sz="quarter" idx="11"/>
          </p:nvPr>
        </p:nvSpPr>
        <p:spPr>
          <a:xfrm>
            <a:off x="677334" y="6492875"/>
            <a:ext cx="6297612" cy="365125"/>
          </a:xfrm>
        </p:spPr>
        <p:txBody>
          <a:bodyPr/>
          <a:lstStyle/>
          <a:p>
            <a:r>
              <a:rPr lang="en-US" dirty="0"/>
              <a:t>Heather Fox-Sutek RN BSN CSN  source https://www.cdc.gov/tb</a:t>
            </a:r>
          </a:p>
        </p:txBody>
      </p:sp>
    </p:spTree>
    <p:extLst>
      <p:ext uri="{BB962C8B-B14F-4D97-AF65-F5344CB8AC3E}">
        <p14:creationId xmlns:p14="http://schemas.microsoft.com/office/powerpoint/2010/main" val="54802754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E1F2C-A359-4E88-98F1-4D718912BD9F}"/>
              </a:ext>
            </a:extLst>
          </p:cNvPr>
          <p:cNvSpPr>
            <a:spLocks noGrp="1"/>
          </p:cNvSpPr>
          <p:nvPr>
            <p:ph type="title"/>
          </p:nvPr>
        </p:nvSpPr>
        <p:spPr/>
        <p:txBody>
          <a:bodyPr>
            <a:normAutofit fontScale="90000"/>
          </a:bodyPr>
          <a:lstStyle/>
          <a:p>
            <a:r>
              <a:rPr lang="en-US" b="1" dirty="0"/>
              <a:t>Active Tuberculosis Disease </a:t>
            </a:r>
            <a:br>
              <a:rPr lang="en-US" b="1" dirty="0"/>
            </a:br>
            <a:r>
              <a:rPr lang="en-US" b="1" dirty="0"/>
              <a:t>	</a:t>
            </a:r>
            <a:r>
              <a:rPr lang="en-US" b="1" i="1" dirty="0"/>
              <a:t>TB Disease</a:t>
            </a:r>
            <a:br>
              <a:rPr lang="en-US" b="1" dirty="0"/>
            </a:br>
            <a:endParaRPr lang="en-US" dirty="0"/>
          </a:p>
        </p:txBody>
      </p:sp>
      <p:graphicFrame>
        <p:nvGraphicFramePr>
          <p:cNvPr id="4" name="Content Placeholder 3">
            <a:extLst>
              <a:ext uri="{FF2B5EF4-FFF2-40B4-BE49-F238E27FC236}">
                <a16:creationId xmlns:a16="http://schemas.microsoft.com/office/drawing/2014/main" id="{D4401EC1-31B2-4548-A2D2-BE5028972433}"/>
              </a:ext>
            </a:extLst>
          </p:cNvPr>
          <p:cNvGraphicFramePr>
            <a:graphicFrameLocks noGrp="1"/>
          </p:cNvGraphicFramePr>
          <p:nvPr>
            <p:ph idx="1"/>
            <p:extLst>
              <p:ext uri="{D42A27DB-BD31-4B8C-83A1-F6EECF244321}">
                <p14:modId xmlns:p14="http://schemas.microsoft.com/office/powerpoint/2010/main" val="3598799109"/>
              </p:ext>
            </p:extLst>
          </p:nvPr>
        </p:nvGraphicFramePr>
        <p:xfrm>
          <a:off x="677334" y="2160589"/>
          <a:ext cx="8596668" cy="38807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Footer Placeholder 4">
            <a:extLst>
              <a:ext uri="{FF2B5EF4-FFF2-40B4-BE49-F238E27FC236}">
                <a16:creationId xmlns:a16="http://schemas.microsoft.com/office/drawing/2014/main" id="{A0E3D8F0-52C3-4F2D-AEC5-258B15EC5302}"/>
              </a:ext>
            </a:extLst>
          </p:cNvPr>
          <p:cNvSpPr>
            <a:spLocks noGrp="1"/>
          </p:cNvSpPr>
          <p:nvPr>
            <p:ph type="ftr" sz="quarter" idx="11"/>
          </p:nvPr>
        </p:nvSpPr>
        <p:spPr/>
        <p:txBody>
          <a:bodyPr/>
          <a:lstStyle/>
          <a:p>
            <a:r>
              <a:rPr lang="en-US"/>
              <a:t>Heather Fox-Sutek RN BSN CSN  source https://www.cdc.gov/tb</a:t>
            </a:r>
            <a:endParaRPr lang="en-US" dirty="0"/>
          </a:p>
        </p:txBody>
      </p:sp>
    </p:spTree>
    <p:extLst>
      <p:ext uri="{BB962C8B-B14F-4D97-AF65-F5344CB8AC3E}">
        <p14:creationId xmlns:p14="http://schemas.microsoft.com/office/powerpoint/2010/main" val="817160742"/>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2EA565F-0A03-472C-BCA7-0F75CF700CF0}"/>
              </a:ext>
            </a:extLst>
          </p:cNvPr>
          <p:cNvPicPr>
            <a:picLocks noChangeAspect="1"/>
          </p:cNvPicPr>
          <p:nvPr/>
        </p:nvPicPr>
        <p:blipFill>
          <a:blip r:embed="rId2"/>
          <a:stretch>
            <a:fillRect/>
          </a:stretch>
        </p:blipFill>
        <p:spPr>
          <a:xfrm>
            <a:off x="393081" y="1414754"/>
            <a:ext cx="9848914" cy="5017874"/>
          </a:xfrm>
          <a:prstGeom prst="rect">
            <a:avLst/>
          </a:prstGeom>
        </p:spPr>
      </p:pic>
      <p:sp>
        <p:nvSpPr>
          <p:cNvPr id="2" name="Title 1">
            <a:extLst>
              <a:ext uri="{FF2B5EF4-FFF2-40B4-BE49-F238E27FC236}">
                <a16:creationId xmlns:a16="http://schemas.microsoft.com/office/drawing/2014/main" id="{2CC0228F-9F15-4287-B369-04585DB9153E}"/>
              </a:ext>
            </a:extLst>
          </p:cNvPr>
          <p:cNvSpPr>
            <a:spLocks noGrp="1"/>
          </p:cNvSpPr>
          <p:nvPr>
            <p:ph type="title"/>
          </p:nvPr>
        </p:nvSpPr>
        <p:spPr/>
        <p:txBody>
          <a:bodyPr>
            <a:normAutofit/>
          </a:bodyPr>
          <a:lstStyle/>
          <a:p>
            <a:r>
              <a:rPr lang="en-US" dirty="0"/>
              <a:t>Active TB disease symptoms</a:t>
            </a:r>
            <a:br>
              <a:rPr lang="en-US" dirty="0"/>
            </a:br>
            <a:endParaRPr lang="en-US" dirty="0"/>
          </a:p>
        </p:txBody>
      </p:sp>
      <p:sp>
        <p:nvSpPr>
          <p:cNvPr id="3" name="Content Placeholder 2">
            <a:extLst>
              <a:ext uri="{FF2B5EF4-FFF2-40B4-BE49-F238E27FC236}">
                <a16:creationId xmlns:a16="http://schemas.microsoft.com/office/drawing/2014/main" id="{B4AC34E6-B957-4C9E-AC75-B80820F895A0}"/>
              </a:ext>
            </a:extLst>
          </p:cNvPr>
          <p:cNvSpPr>
            <a:spLocks noGrp="1"/>
          </p:cNvSpPr>
          <p:nvPr>
            <p:ph idx="1"/>
          </p:nvPr>
        </p:nvSpPr>
        <p:spPr/>
        <p:txBody>
          <a:bodyPr numCol="2">
            <a:noAutofit/>
          </a:bodyPr>
          <a:lstStyle/>
          <a:p>
            <a:pPr marL="0" indent="0">
              <a:buNone/>
            </a:pPr>
            <a:br>
              <a:rPr lang="en-US" sz="1600" dirty="0"/>
            </a:br>
            <a:endParaRPr lang="en-US" sz="1600" dirty="0"/>
          </a:p>
        </p:txBody>
      </p:sp>
      <p:sp>
        <p:nvSpPr>
          <p:cNvPr id="10" name="Footer Placeholder 9">
            <a:extLst>
              <a:ext uri="{FF2B5EF4-FFF2-40B4-BE49-F238E27FC236}">
                <a16:creationId xmlns:a16="http://schemas.microsoft.com/office/drawing/2014/main" id="{B56018EE-EDAC-4D20-8B39-0281518E871F}"/>
              </a:ext>
            </a:extLst>
          </p:cNvPr>
          <p:cNvSpPr>
            <a:spLocks noGrp="1"/>
          </p:cNvSpPr>
          <p:nvPr>
            <p:ph type="ftr" sz="quarter" idx="11"/>
          </p:nvPr>
        </p:nvSpPr>
        <p:spPr>
          <a:xfrm>
            <a:off x="677334" y="5906426"/>
            <a:ext cx="6297612" cy="365125"/>
          </a:xfrm>
        </p:spPr>
        <p:txBody>
          <a:bodyPr/>
          <a:lstStyle/>
          <a:p>
            <a:r>
              <a:rPr lang="en-US" dirty="0"/>
              <a:t>Heather Fox-Sutek RN BSN CSN  source https://www.cdc.gov/tb</a:t>
            </a:r>
          </a:p>
        </p:txBody>
      </p:sp>
    </p:spTree>
    <p:extLst>
      <p:ext uri="{BB962C8B-B14F-4D97-AF65-F5344CB8AC3E}">
        <p14:creationId xmlns:p14="http://schemas.microsoft.com/office/powerpoint/2010/main" val="321280657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5884E-31EB-4400-934B-82CF5EE6AC99}"/>
              </a:ext>
            </a:extLst>
          </p:cNvPr>
          <p:cNvSpPr>
            <a:spLocks noGrp="1"/>
          </p:cNvSpPr>
          <p:nvPr>
            <p:ph type="title"/>
          </p:nvPr>
        </p:nvSpPr>
        <p:spPr/>
        <p:txBody>
          <a:bodyPr/>
          <a:lstStyle/>
          <a:p>
            <a:r>
              <a:rPr lang="en-US" dirty="0"/>
              <a:t>Treatment of Active TB</a:t>
            </a:r>
          </a:p>
        </p:txBody>
      </p:sp>
      <p:graphicFrame>
        <p:nvGraphicFramePr>
          <p:cNvPr id="4" name="Content Placeholder 3">
            <a:extLst>
              <a:ext uri="{FF2B5EF4-FFF2-40B4-BE49-F238E27FC236}">
                <a16:creationId xmlns:a16="http://schemas.microsoft.com/office/drawing/2014/main" id="{3A2E04FB-2E42-4DAA-8292-21128448A18C}"/>
              </a:ext>
            </a:extLst>
          </p:cNvPr>
          <p:cNvGraphicFramePr>
            <a:graphicFrameLocks noGrp="1"/>
          </p:cNvGraphicFramePr>
          <p:nvPr>
            <p:ph idx="1"/>
            <p:extLst>
              <p:ext uri="{D42A27DB-BD31-4B8C-83A1-F6EECF244321}">
                <p14:modId xmlns:p14="http://schemas.microsoft.com/office/powerpoint/2010/main" val="966683541"/>
              </p:ext>
            </p:extLst>
          </p:nvPr>
        </p:nvGraphicFramePr>
        <p:xfrm>
          <a:off x="677334" y="2160589"/>
          <a:ext cx="8596668" cy="38807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Footer Placeholder 4">
            <a:extLst>
              <a:ext uri="{FF2B5EF4-FFF2-40B4-BE49-F238E27FC236}">
                <a16:creationId xmlns:a16="http://schemas.microsoft.com/office/drawing/2014/main" id="{3BE9C1B2-6FD3-42D4-8855-AF33B9D0222B}"/>
              </a:ext>
            </a:extLst>
          </p:cNvPr>
          <p:cNvSpPr>
            <a:spLocks noGrp="1"/>
          </p:cNvSpPr>
          <p:nvPr>
            <p:ph type="ftr" sz="quarter" idx="11"/>
          </p:nvPr>
        </p:nvSpPr>
        <p:spPr/>
        <p:txBody>
          <a:bodyPr/>
          <a:lstStyle/>
          <a:p>
            <a:r>
              <a:rPr lang="en-US"/>
              <a:t>Heather Fox-Sutek RN BSN CSN  source https://www.cdc.gov/tb</a:t>
            </a:r>
            <a:endParaRPr lang="en-US" dirty="0"/>
          </a:p>
        </p:txBody>
      </p:sp>
    </p:spTree>
    <p:extLst>
      <p:ext uri="{BB962C8B-B14F-4D97-AF65-F5344CB8AC3E}">
        <p14:creationId xmlns:p14="http://schemas.microsoft.com/office/powerpoint/2010/main" val="206590741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77463-FFE6-4745-A69F-AC8F5F0A6DD4}"/>
              </a:ext>
            </a:extLst>
          </p:cNvPr>
          <p:cNvSpPr>
            <a:spLocks noGrp="1"/>
          </p:cNvSpPr>
          <p:nvPr>
            <p:ph type="title"/>
          </p:nvPr>
        </p:nvSpPr>
        <p:spPr/>
        <p:txBody>
          <a:bodyPr/>
          <a:lstStyle/>
          <a:p>
            <a:r>
              <a:rPr lang="en-US" dirty="0"/>
              <a:t>Testing</a:t>
            </a:r>
          </a:p>
        </p:txBody>
      </p:sp>
      <p:graphicFrame>
        <p:nvGraphicFramePr>
          <p:cNvPr id="4" name="Content Placeholder 3">
            <a:extLst>
              <a:ext uri="{FF2B5EF4-FFF2-40B4-BE49-F238E27FC236}">
                <a16:creationId xmlns:a16="http://schemas.microsoft.com/office/drawing/2014/main" id="{54DA8054-2B51-463E-84B8-B92F49A21241}"/>
              </a:ext>
            </a:extLst>
          </p:cNvPr>
          <p:cNvGraphicFramePr>
            <a:graphicFrameLocks noGrp="1"/>
          </p:cNvGraphicFramePr>
          <p:nvPr>
            <p:ph idx="1"/>
            <p:extLst>
              <p:ext uri="{D42A27DB-BD31-4B8C-83A1-F6EECF244321}">
                <p14:modId xmlns:p14="http://schemas.microsoft.com/office/powerpoint/2010/main" val="4074877779"/>
              </p:ext>
            </p:extLst>
          </p:nvPr>
        </p:nvGraphicFramePr>
        <p:xfrm>
          <a:off x="677334" y="1417983"/>
          <a:ext cx="8596668" cy="48304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Footer Placeholder 4">
            <a:extLst>
              <a:ext uri="{FF2B5EF4-FFF2-40B4-BE49-F238E27FC236}">
                <a16:creationId xmlns:a16="http://schemas.microsoft.com/office/drawing/2014/main" id="{82EE257C-30B7-431B-A745-049D919A7F0B}"/>
              </a:ext>
            </a:extLst>
          </p:cNvPr>
          <p:cNvSpPr>
            <a:spLocks noGrp="1"/>
          </p:cNvSpPr>
          <p:nvPr>
            <p:ph type="ftr" sz="quarter" idx="11"/>
          </p:nvPr>
        </p:nvSpPr>
        <p:spPr>
          <a:xfrm>
            <a:off x="677334" y="6248400"/>
            <a:ext cx="6297612" cy="365125"/>
          </a:xfrm>
        </p:spPr>
        <p:txBody>
          <a:bodyPr/>
          <a:lstStyle/>
          <a:p>
            <a:r>
              <a:rPr lang="en-US" dirty="0"/>
              <a:t>Heather Fox-Sutek RN BSN CSN  source https://www.cdc.gov/tb</a:t>
            </a:r>
          </a:p>
        </p:txBody>
      </p:sp>
    </p:spTree>
    <p:extLst>
      <p:ext uri="{BB962C8B-B14F-4D97-AF65-F5344CB8AC3E}">
        <p14:creationId xmlns:p14="http://schemas.microsoft.com/office/powerpoint/2010/main" val="17312194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76372-541A-4065-9E5E-297527539A88}"/>
              </a:ext>
            </a:extLst>
          </p:cNvPr>
          <p:cNvSpPr>
            <a:spLocks noGrp="1"/>
          </p:cNvSpPr>
          <p:nvPr>
            <p:ph type="title"/>
          </p:nvPr>
        </p:nvSpPr>
        <p:spPr/>
        <p:txBody>
          <a:bodyPr>
            <a:normAutofit fontScale="90000"/>
          </a:bodyPr>
          <a:lstStyle/>
          <a:p>
            <a:r>
              <a:rPr lang="en-US" dirty="0"/>
              <a:t>What to do if you have a positive TB test:</a:t>
            </a:r>
            <a:br>
              <a:rPr lang="en-US" dirty="0"/>
            </a:br>
            <a:endParaRPr lang="en-US" dirty="0"/>
          </a:p>
        </p:txBody>
      </p:sp>
      <p:sp>
        <p:nvSpPr>
          <p:cNvPr id="3" name="Content Placeholder 2">
            <a:extLst>
              <a:ext uri="{FF2B5EF4-FFF2-40B4-BE49-F238E27FC236}">
                <a16:creationId xmlns:a16="http://schemas.microsoft.com/office/drawing/2014/main" id="{D1287155-A0E0-44AD-BE19-4BA017F6CD5B}"/>
              </a:ext>
            </a:extLst>
          </p:cNvPr>
          <p:cNvSpPr>
            <a:spLocks noGrp="1"/>
          </p:cNvSpPr>
          <p:nvPr>
            <p:ph idx="1"/>
          </p:nvPr>
        </p:nvSpPr>
        <p:spPr>
          <a:xfrm>
            <a:off x="809855" y="1457740"/>
            <a:ext cx="8596668" cy="5102086"/>
          </a:xfrm>
        </p:spPr>
        <p:txBody>
          <a:bodyPr>
            <a:normAutofit fontScale="25000" lnSpcReduction="20000"/>
          </a:bodyPr>
          <a:lstStyle/>
          <a:p>
            <a:r>
              <a:rPr lang="en-US" sz="8000" b="1" i="1" dirty="0"/>
              <a:t>If you received the BCG vaccine:</a:t>
            </a:r>
            <a:r>
              <a:rPr lang="en-US" sz="8000" i="1" dirty="0"/>
              <a:t> </a:t>
            </a:r>
          </a:p>
          <a:p>
            <a:pPr lvl="1"/>
            <a:r>
              <a:rPr lang="en-US" sz="7800" i="1" dirty="0"/>
              <a:t>A blood test can confirm whether the positive TB test is due to infection or is a false positive due to the vaccine. </a:t>
            </a:r>
            <a:endParaRPr lang="en-US" sz="7600" i="1" dirty="0"/>
          </a:p>
          <a:p>
            <a:pPr marL="0" indent="0">
              <a:buNone/>
            </a:pPr>
            <a:endParaRPr lang="en-US" sz="8000" i="1" dirty="0"/>
          </a:p>
          <a:p>
            <a:r>
              <a:rPr lang="en-US" sz="8000" dirty="0"/>
              <a:t>If you test positive for TB infection, your health care provider will do other tests to determine if you have inactive TB (latent TB infection) or active TB disease.</a:t>
            </a:r>
          </a:p>
          <a:p>
            <a:pPr lvl="1"/>
            <a:r>
              <a:rPr lang="en-US" sz="7200" dirty="0"/>
              <a:t>Your health care provider will do other tests to determine if you have inactive TB or active TB disease if you have a:</a:t>
            </a:r>
          </a:p>
          <a:p>
            <a:pPr lvl="2"/>
            <a:r>
              <a:rPr lang="en-US" sz="7200" dirty="0"/>
              <a:t>Positive TB blood test or TB skin test result</a:t>
            </a:r>
          </a:p>
          <a:p>
            <a:pPr lvl="2"/>
            <a:r>
              <a:rPr lang="en-US" sz="7200" dirty="0"/>
              <a:t>Negative TB blood test or TB skin test result, but you have</a:t>
            </a:r>
            <a:r>
              <a:rPr lang="en-US" sz="7200" u="sng" dirty="0"/>
              <a:t> </a:t>
            </a:r>
            <a:r>
              <a:rPr lang="en-US" sz="7200" dirty="0"/>
              <a:t>symptoms of active TB disease</a:t>
            </a:r>
          </a:p>
          <a:p>
            <a:pPr lvl="1"/>
            <a:r>
              <a:rPr lang="en-US" sz="8000" dirty="0"/>
              <a:t>These tests may include a chest x-ray, and a test of the sputum (phlegm) you cough up.</a:t>
            </a:r>
          </a:p>
          <a:p>
            <a:pPr marL="457200" lvl="1" indent="0">
              <a:buNone/>
            </a:pPr>
            <a:endParaRPr lang="en-US" sz="8000" dirty="0"/>
          </a:p>
          <a:p>
            <a:pPr marL="0" indent="0">
              <a:buNone/>
            </a:pPr>
            <a:br>
              <a:rPr lang="en-US" sz="3600" dirty="0"/>
            </a:br>
            <a:endParaRPr lang="en-US" sz="3600" dirty="0"/>
          </a:p>
        </p:txBody>
      </p:sp>
      <p:sp>
        <p:nvSpPr>
          <p:cNvPr id="5" name="Footer Placeholder 4">
            <a:extLst>
              <a:ext uri="{FF2B5EF4-FFF2-40B4-BE49-F238E27FC236}">
                <a16:creationId xmlns:a16="http://schemas.microsoft.com/office/drawing/2014/main" id="{C6436D13-7BC4-474F-8820-FD56B7BA5AC0}"/>
              </a:ext>
            </a:extLst>
          </p:cNvPr>
          <p:cNvSpPr>
            <a:spLocks noGrp="1"/>
          </p:cNvSpPr>
          <p:nvPr>
            <p:ph type="ftr" sz="quarter" idx="11"/>
          </p:nvPr>
        </p:nvSpPr>
        <p:spPr/>
        <p:txBody>
          <a:bodyPr/>
          <a:lstStyle/>
          <a:p>
            <a:r>
              <a:rPr lang="en-US"/>
              <a:t>Heather Fox-Sutek RN BSN CSN  source https://www.cdc.gov/tb</a:t>
            </a:r>
            <a:endParaRPr lang="en-US" dirty="0"/>
          </a:p>
        </p:txBody>
      </p:sp>
    </p:spTree>
    <p:extLst>
      <p:ext uri="{BB962C8B-B14F-4D97-AF65-F5344CB8AC3E}">
        <p14:creationId xmlns:p14="http://schemas.microsoft.com/office/powerpoint/2010/main" val="3564692880"/>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3728E-C028-4CB6-86C3-C7B5A93F1226}"/>
              </a:ext>
            </a:extLst>
          </p:cNvPr>
          <p:cNvSpPr>
            <a:spLocks noGrp="1"/>
          </p:cNvSpPr>
          <p:nvPr>
            <p:ph type="title"/>
          </p:nvPr>
        </p:nvSpPr>
        <p:spPr>
          <a:xfrm>
            <a:off x="677334" y="331304"/>
            <a:ext cx="8596668" cy="1106278"/>
          </a:xfrm>
        </p:spPr>
        <p:txBody>
          <a:bodyPr>
            <a:normAutofit/>
          </a:bodyPr>
          <a:lstStyle/>
          <a:p>
            <a:r>
              <a:rPr lang="en-US" sz="2400" dirty="0"/>
              <a:t>Key Differences Between Latent TB Infection (</a:t>
            </a:r>
            <a:r>
              <a:rPr lang="en-US" sz="2400" i="1" dirty="0"/>
              <a:t>Inactive TB</a:t>
            </a:r>
            <a:r>
              <a:rPr lang="en-US" sz="2400" dirty="0"/>
              <a:t>) and TB Disease (</a:t>
            </a:r>
            <a:r>
              <a:rPr lang="en-US" sz="2400" i="1" dirty="0"/>
              <a:t>Active TB</a:t>
            </a:r>
            <a:r>
              <a:rPr lang="en-US" sz="2400" dirty="0"/>
              <a:t>)</a:t>
            </a:r>
          </a:p>
        </p:txBody>
      </p:sp>
      <p:pic>
        <p:nvPicPr>
          <p:cNvPr id="5" name="Content Placeholder 4">
            <a:extLst>
              <a:ext uri="{FF2B5EF4-FFF2-40B4-BE49-F238E27FC236}">
                <a16:creationId xmlns:a16="http://schemas.microsoft.com/office/drawing/2014/main" id="{2E07AE93-1041-42D8-AF68-D564C2DECCD5}"/>
              </a:ext>
            </a:extLst>
          </p:cNvPr>
          <p:cNvPicPr>
            <a:picLocks noGrp="1" noChangeAspect="1"/>
          </p:cNvPicPr>
          <p:nvPr>
            <p:ph idx="1"/>
          </p:nvPr>
        </p:nvPicPr>
        <p:blipFill>
          <a:blip r:embed="rId2"/>
          <a:stretch>
            <a:fillRect/>
          </a:stretch>
        </p:blipFill>
        <p:spPr>
          <a:xfrm>
            <a:off x="361472" y="1437582"/>
            <a:ext cx="9228392" cy="4922495"/>
          </a:xfrm>
        </p:spPr>
      </p:pic>
      <p:sp>
        <p:nvSpPr>
          <p:cNvPr id="6" name="Footer Placeholder 5">
            <a:extLst>
              <a:ext uri="{FF2B5EF4-FFF2-40B4-BE49-F238E27FC236}">
                <a16:creationId xmlns:a16="http://schemas.microsoft.com/office/drawing/2014/main" id="{5217C4AD-3827-407D-8A51-047FF11DBCAA}"/>
              </a:ext>
            </a:extLst>
          </p:cNvPr>
          <p:cNvSpPr>
            <a:spLocks noGrp="1"/>
          </p:cNvSpPr>
          <p:nvPr>
            <p:ph type="ftr" sz="quarter" idx="11"/>
          </p:nvPr>
        </p:nvSpPr>
        <p:spPr>
          <a:xfrm>
            <a:off x="677334" y="6360077"/>
            <a:ext cx="6297612" cy="365125"/>
          </a:xfrm>
        </p:spPr>
        <p:txBody>
          <a:bodyPr/>
          <a:lstStyle/>
          <a:p>
            <a:r>
              <a:rPr lang="en-US" dirty="0"/>
              <a:t>Heather Fox-Sutek RN BSN CSN  source https://www.cdc.gov/tb</a:t>
            </a:r>
          </a:p>
        </p:txBody>
      </p:sp>
    </p:spTree>
    <p:extLst>
      <p:ext uri="{BB962C8B-B14F-4D97-AF65-F5344CB8AC3E}">
        <p14:creationId xmlns:p14="http://schemas.microsoft.com/office/powerpoint/2010/main" val="422562621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37DFF-092C-4A41-8CF8-5577DDCCD393}"/>
              </a:ext>
            </a:extLst>
          </p:cNvPr>
          <p:cNvSpPr>
            <a:spLocks noGrp="1"/>
          </p:cNvSpPr>
          <p:nvPr>
            <p:ph type="title"/>
          </p:nvPr>
        </p:nvSpPr>
        <p:spPr>
          <a:xfrm>
            <a:off x="346029" y="795131"/>
            <a:ext cx="3854528" cy="914400"/>
          </a:xfrm>
        </p:spPr>
        <p:txBody>
          <a:bodyPr>
            <a:noAutofit/>
          </a:bodyPr>
          <a:lstStyle/>
          <a:p>
            <a:r>
              <a:rPr lang="en-US" sz="4800" dirty="0"/>
              <a:t>Reportability</a:t>
            </a:r>
            <a:br>
              <a:rPr lang="en-US" sz="4800" dirty="0"/>
            </a:br>
            <a:r>
              <a:rPr lang="en-US" sz="2400" dirty="0"/>
              <a:t>and Contact Tracing</a:t>
            </a:r>
          </a:p>
        </p:txBody>
      </p:sp>
      <p:sp>
        <p:nvSpPr>
          <p:cNvPr id="3" name="Content Placeholder 2">
            <a:extLst>
              <a:ext uri="{FF2B5EF4-FFF2-40B4-BE49-F238E27FC236}">
                <a16:creationId xmlns:a16="http://schemas.microsoft.com/office/drawing/2014/main" id="{104E6F05-84FB-4F59-AB59-00788BC23B8E}"/>
              </a:ext>
            </a:extLst>
          </p:cNvPr>
          <p:cNvSpPr>
            <a:spLocks noGrp="1"/>
          </p:cNvSpPr>
          <p:nvPr>
            <p:ph idx="1"/>
          </p:nvPr>
        </p:nvSpPr>
        <p:spPr/>
        <p:txBody>
          <a:bodyPr>
            <a:normAutofit fontScale="92500" lnSpcReduction="10000"/>
          </a:bodyPr>
          <a:lstStyle/>
          <a:p>
            <a:r>
              <a:rPr lang="en-US" dirty="0"/>
              <a:t>Active Tuberculosis Disease is required to be reported to local and/or state health departments AND to the Centers for Disease Control and Prevention (CDC).</a:t>
            </a:r>
          </a:p>
          <a:p>
            <a:pPr lvl="1"/>
            <a:r>
              <a:rPr lang="en-US" dirty="0"/>
              <a:t>Pennsylvania requires suspected and confirmed active cases of TB to be reported to the PA Department of Health </a:t>
            </a:r>
          </a:p>
          <a:p>
            <a:pPr lvl="1"/>
            <a:r>
              <a:rPr lang="en-US" dirty="0"/>
              <a:t>The PA Department of Health will then conduct an investigation and contact tracing and testing of exposed individuals.</a:t>
            </a:r>
          </a:p>
          <a:p>
            <a:endParaRPr lang="en-US" dirty="0"/>
          </a:p>
          <a:p>
            <a:r>
              <a:rPr lang="en-US" dirty="0"/>
              <a:t>Latent TB Infection (inactive TB) is not required to be reported to the CDC although some states require CDC reporting of inactive TB.  PA is one that does not.</a:t>
            </a:r>
          </a:p>
          <a:p>
            <a:pPr lvl="1"/>
            <a:r>
              <a:rPr lang="en-US" dirty="0"/>
              <a:t>Contact tracing is not required as latent TB is not contagious.</a:t>
            </a:r>
          </a:p>
          <a:p>
            <a:endParaRPr lang="en-US" dirty="0"/>
          </a:p>
        </p:txBody>
      </p:sp>
      <p:sp>
        <p:nvSpPr>
          <p:cNvPr id="7" name="Text Placeholder 6">
            <a:extLst>
              <a:ext uri="{FF2B5EF4-FFF2-40B4-BE49-F238E27FC236}">
                <a16:creationId xmlns:a16="http://schemas.microsoft.com/office/drawing/2014/main" id="{E92044D5-C084-47D9-8C89-9CE191883DEE}"/>
              </a:ext>
            </a:extLst>
          </p:cNvPr>
          <p:cNvSpPr>
            <a:spLocks noGrp="1"/>
          </p:cNvSpPr>
          <p:nvPr>
            <p:ph type="body" sz="half" idx="2"/>
          </p:nvPr>
        </p:nvSpPr>
        <p:spPr/>
        <p:txBody>
          <a:bodyPr/>
          <a:lstStyle/>
          <a:p>
            <a:endParaRPr lang="en-US" dirty="0"/>
          </a:p>
        </p:txBody>
      </p:sp>
      <p:pic>
        <p:nvPicPr>
          <p:cNvPr id="9" name="Picture 8">
            <a:extLst>
              <a:ext uri="{FF2B5EF4-FFF2-40B4-BE49-F238E27FC236}">
                <a16:creationId xmlns:a16="http://schemas.microsoft.com/office/drawing/2014/main" id="{4AC9674A-1928-4E38-80C8-9CFB1C96B67F}"/>
              </a:ext>
            </a:extLst>
          </p:cNvPr>
          <p:cNvPicPr>
            <a:picLocks noChangeAspect="1"/>
          </p:cNvPicPr>
          <p:nvPr/>
        </p:nvPicPr>
        <p:blipFill>
          <a:blip r:embed="rId2"/>
          <a:stretch>
            <a:fillRect/>
          </a:stretch>
        </p:blipFill>
        <p:spPr>
          <a:xfrm>
            <a:off x="0" y="2676940"/>
            <a:ext cx="4772583" cy="2684578"/>
          </a:xfrm>
          <a:prstGeom prst="rect">
            <a:avLst/>
          </a:prstGeom>
        </p:spPr>
      </p:pic>
      <p:sp>
        <p:nvSpPr>
          <p:cNvPr id="10" name="Footer Placeholder 9">
            <a:extLst>
              <a:ext uri="{FF2B5EF4-FFF2-40B4-BE49-F238E27FC236}">
                <a16:creationId xmlns:a16="http://schemas.microsoft.com/office/drawing/2014/main" id="{6A9115E5-3148-41A1-9B81-D69F9F3DC129}"/>
              </a:ext>
            </a:extLst>
          </p:cNvPr>
          <p:cNvSpPr>
            <a:spLocks noGrp="1"/>
          </p:cNvSpPr>
          <p:nvPr>
            <p:ph type="ftr" sz="quarter" idx="11"/>
          </p:nvPr>
        </p:nvSpPr>
        <p:spPr/>
        <p:txBody>
          <a:bodyPr/>
          <a:lstStyle/>
          <a:p>
            <a:r>
              <a:rPr lang="en-US"/>
              <a:t>Heather Fox-Sutek RN BSN CSN  source https://www.cdc.gov/tb</a:t>
            </a:r>
            <a:endParaRPr lang="en-US" dirty="0"/>
          </a:p>
        </p:txBody>
      </p:sp>
    </p:spTree>
    <p:extLst>
      <p:ext uri="{BB962C8B-B14F-4D97-AF65-F5344CB8AC3E}">
        <p14:creationId xmlns:p14="http://schemas.microsoft.com/office/powerpoint/2010/main" val="338368672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27D75-B506-4405-9AB9-C717A048BA6A}"/>
              </a:ext>
            </a:extLst>
          </p:cNvPr>
          <p:cNvSpPr>
            <a:spLocks noGrp="1"/>
          </p:cNvSpPr>
          <p:nvPr>
            <p:ph type="title"/>
          </p:nvPr>
        </p:nvSpPr>
        <p:spPr/>
        <p:txBody>
          <a:bodyPr/>
          <a:lstStyle/>
          <a:p>
            <a:r>
              <a:rPr lang="en-US" dirty="0"/>
              <a:t>Important takeaways</a:t>
            </a:r>
          </a:p>
        </p:txBody>
      </p:sp>
      <p:graphicFrame>
        <p:nvGraphicFramePr>
          <p:cNvPr id="4" name="Content Placeholder 3">
            <a:extLst>
              <a:ext uri="{FF2B5EF4-FFF2-40B4-BE49-F238E27FC236}">
                <a16:creationId xmlns:a16="http://schemas.microsoft.com/office/drawing/2014/main" id="{72484B3C-D542-41B6-BB14-B9E9779E5D71}"/>
              </a:ext>
            </a:extLst>
          </p:cNvPr>
          <p:cNvGraphicFramePr>
            <a:graphicFrameLocks noGrp="1"/>
          </p:cNvGraphicFramePr>
          <p:nvPr>
            <p:ph idx="1"/>
            <p:extLst>
              <p:ext uri="{D42A27DB-BD31-4B8C-83A1-F6EECF244321}">
                <p14:modId xmlns:p14="http://schemas.microsoft.com/office/powerpoint/2010/main" val="408209410"/>
              </p:ext>
            </p:extLst>
          </p:nvPr>
        </p:nvGraphicFramePr>
        <p:xfrm>
          <a:off x="677334" y="1497497"/>
          <a:ext cx="8596668" cy="45438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Footer Placeholder 4">
            <a:extLst>
              <a:ext uri="{FF2B5EF4-FFF2-40B4-BE49-F238E27FC236}">
                <a16:creationId xmlns:a16="http://schemas.microsoft.com/office/drawing/2014/main" id="{9E268925-939F-4503-9C7F-0C53956B4EBE}"/>
              </a:ext>
            </a:extLst>
          </p:cNvPr>
          <p:cNvSpPr>
            <a:spLocks noGrp="1"/>
          </p:cNvSpPr>
          <p:nvPr>
            <p:ph type="ftr" sz="quarter" idx="11"/>
          </p:nvPr>
        </p:nvSpPr>
        <p:spPr/>
        <p:txBody>
          <a:bodyPr/>
          <a:lstStyle/>
          <a:p>
            <a:r>
              <a:rPr lang="en-US"/>
              <a:t>Heather Fox-Sutek RN BSN CSN  source https://www.cdc.gov/tb</a:t>
            </a:r>
            <a:endParaRPr lang="en-US" dirty="0"/>
          </a:p>
        </p:txBody>
      </p:sp>
    </p:spTree>
    <p:extLst>
      <p:ext uri="{BB962C8B-B14F-4D97-AF65-F5344CB8AC3E}">
        <p14:creationId xmlns:p14="http://schemas.microsoft.com/office/powerpoint/2010/main" val="593275659"/>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02B21-956D-4425-AF67-9CA86AD0C3CC}"/>
              </a:ext>
            </a:extLst>
          </p:cNvPr>
          <p:cNvSpPr>
            <a:spLocks noGrp="1"/>
          </p:cNvSpPr>
          <p:nvPr>
            <p:ph type="title"/>
          </p:nvPr>
        </p:nvSpPr>
        <p:spPr/>
        <p:txBody>
          <a:bodyPr>
            <a:noAutofit/>
          </a:bodyPr>
          <a:lstStyle/>
          <a:p>
            <a:r>
              <a:rPr lang="en-US" sz="2800" dirty="0"/>
              <a:t>Timeline of the recent potential tuberculosis (TB) case involving one of our Charleroi Area School </a:t>
            </a:r>
            <a:r>
              <a:rPr lang="en-US" sz="2800" dirty="0" err="1"/>
              <a:t>Disrict</a:t>
            </a:r>
            <a:r>
              <a:rPr lang="en-US" sz="2800" dirty="0"/>
              <a:t> (CASD) students.</a:t>
            </a:r>
          </a:p>
        </p:txBody>
      </p:sp>
      <p:sp>
        <p:nvSpPr>
          <p:cNvPr id="3" name="Content Placeholder 2">
            <a:extLst>
              <a:ext uri="{FF2B5EF4-FFF2-40B4-BE49-F238E27FC236}">
                <a16:creationId xmlns:a16="http://schemas.microsoft.com/office/drawing/2014/main" id="{8395D05E-2CB3-4F37-B792-F8D4F7CC91C4}"/>
              </a:ext>
            </a:extLst>
          </p:cNvPr>
          <p:cNvSpPr>
            <a:spLocks noGrp="1"/>
          </p:cNvSpPr>
          <p:nvPr>
            <p:ph idx="1"/>
          </p:nvPr>
        </p:nvSpPr>
        <p:spPr/>
        <p:txBody>
          <a:bodyPr>
            <a:normAutofit lnSpcReduction="10000"/>
          </a:bodyPr>
          <a:lstStyle/>
          <a:p>
            <a:r>
              <a:rPr lang="en-US" sz="2000" dirty="0">
                <a:effectLst>
                  <a:outerShdw blurRad="38100" dist="38100" dir="2700000" algn="tl">
                    <a:srgbClr val="000000">
                      <a:alpha val="43137"/>
                    </a:srgbClr>
                  </a:outerShdw>
                </a:effectLst>
              </a:rPr>
              <a:t>December 26, 2024:  Phone call to Pennsylvania Department of Health (PA DOH) regarding Facebook (FB) rumor.</a:t>
            </a:r>
          </a:p>
          <a:p>
            <a:pPr lvl="1"/>
            <a:r>
              <a:rPr lang="en-US" sz="1800" dirty="0"/>
              <a:t>Upon learning of a FB rumor via a screenshot sent to us regarding a possible TB diagnosis of one of our students, we contacted the PA DOH for guidance upon their opening on Dec. 26</a:t>
            </a:r>
            <a:r>
              <a:rPr lang="en-US" sz="1800" baseline="30000" dirty="0"/>
              <a:t>th</a:t>
            </a:r>
            <a:r>
              <a:rPr lang="en-US" sz="1800" dirty="0"/>
              <a:t>. </a:t>
            </a:r>
          </a:p>
          <a:p>
            <a:pPr lvl="1"/>
            <a:r>
              <a:rPr lang="en-US" sz="1800" dirty="0"/>
              <a:t>At this time, no name was associated with the rumor, but we wanted assurance from the PA DOH on what we needed to do as a district to protect the safety and welfare of our students.</a:t>
            </a:r>
          </a:p>
          <a:p>
            <a:pPr lvl="1"/>
            <a:r>
              <a:rPr lang="en-US" sz="1800" dirty="0"/>
              <a:t>Our local PA DOH nurse assured us that </a:t>
            </a:r>
            <a:r>
              <a:rPr lang="en-US" sz="1800" b="1" dirty="0"/>
              <a:t>no active TB cases </a:t>
            </a:r>
            <a:r>
              <a:rPr lang="en-US" sz="1800" dirty="0"/>
              <a:t>were reported among CASD students or staff members.</a:t>
            </a:r>
          </a:p>
          <a:p>
            <a:pPr lvl="1"/>
            <a:r>
              <a:rPr lang="en-US" sz="1800" dirty="0"/>
              <a:t>The PA DOH nurse further confirmed that, in the event of an </a:t>
            </a:r>
            <a:r>
              <a:rPr lang="en-US" sz="1800" b="1" dirty="0"/>
              <a:t>active TB case</a:t>
            </a:r>
            <a:r>
              <a:rPr lang="en-US" sz="1800" dirty="0"/>
              <a:t> within our students or staff, the PA DOH would notify us, conduct contact tracing, and test close contacts as necessary.</a:t>
            </a:r>
          </a:p>
          <a:p>
            <a:pPr marL="457200" lvl="1" indent="0">
              <a:buNone/>
            </a:pPr>
            <a:endParaRPr lang="en-US" dirty="0"/>
          </a:p>
        </p:txBody>
      </p:sp>
      <p:sp>
        <p:nvSpPr>
          <p:cNvPr id="4" name="Footer Placeholder 3">
            <a:extLst>
              <a:ext uri="{FF2B5EF4-FFF2-40B4-BE49-F238E27FC236}">
                <a16:creationId xmlns:a16="http://schemas.microsoft.com/office/drawing/2014/main" id="{F30A10DE-9471-48AF-977B-D5ACBEFF4C5F}"/>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953608527"/>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827E1-E45A-41DB-9BBF-80F78D8482A0}"/>
              </a:ext>
            </a:extLst>
          </p:cNvPr>
          <p:cNvSpPr>
            <a:spLocks noGrp="1"/>
          </p:cNvSpPr>
          <p:nvPr>
            <p:ph type="title"/>
          </p:nvPr>
        </p:nvSpPr>
        <p:spPr>
          <a:xfrm>
            <a:off x="677334" y="649356"/>
            <a:ext cx="8596668" cy="1320800"/>
          </a:xfrm>
        </p:spPr>
        <p:txBody>
          <a:bodyPr/>
          <a:lstStyle/>
          <a:p>
            <a:r>
              <a:rPr lang="en-US" dirty="0"/>
              <a:t>Timeline continued</a:t>
            </a:r>
          </a:p>
        </p:txBody>
      </p:sp>
      <p:sp>
        <p:nvSpPr>
          <p:cNvPr id="3" name="Content Placeholder 2">
            <a:extLst>
              <a:ext uri="{FF2B5EF4-FFF2-40B4-BE49-F238E27FC236}">
                <a16:creationId xmlns:a16="http://schemas.microsoft.com/office/drawing/2014/main" id="{DC591397-4778-48AE-BA54-709BD4BC748C}"/>
              </a:ext>
            </a:extLst>
          </p:cNvPr>
          <p:cNvSpPr>
            <a:spLocks noGrp="1"/>
          </p:cNvSpPr>
          <p:nvPr>
            <p:ph idx="1"/>
          </p:nvPr>
        </p:nvSpPr>
        <p:spPr/>
        <p:txBody>
          <a:bodyPr>
            <a:normAutofit/>
          </a:bodyPr>
          <a:lstStyle/>
          <a:p>
            <a:r>
              <a:rPr lang="en-US" sz="2000" dirty="0"/>
              <a:t>January 9, 2025: </a:t>
            </a:r>
          </a:p>
          <a:p>
            <a:pPr lvl="1"/>
            <a:r>
              <a:rPr lang="en-US" sz="1800" dirty="0"/>
              <a:t>A specific name became associated with the rumor. </a:t>
            </a:r>
          </a:p>
          <a:p>
            <a:pPr lvl="1"/>
            <a:r>
              <a:rPr lang="en-US" sz="1800" dirty="0"/>
              <a:t>Our school nurse and high school principal contacted the PA DOH. </a:t>
            </a:r>
          </a:p>
          <a:p>
            <a:pPr lvl="1"/>
            <a:r>
              <a:rPr lang="en-US" sz="1800" dirty="0"/>
              <a:t>The local PA DOH nurse supervisor reiterated that </a:t>
            </a:r>
            <a:r>
              <a:rPr lang="en-US" sz="1800" b="1" dirty="0"/>
              <a:t>no active TB cases </a:t>
            </a:r>
            <a:r>
              <a:rPr lang="en-US" sz="1800" dirty="0"/>
              <a:t>were identified among our students or staff.</a:t>
            </a:r>
          </a:p>
          <a:p>
            <a:pPr lvl="1"/>
            <a:r>
              <a:rPr lang="en-US" sz="1800" dirty="0"/>
              <a:t>The PA Department of Health reassured us that they would take appropriate action if a case were to arise, including notifying the district.</a:t>
            </a:r>
          </a:p>
        </p:txBody>
      </p:sp>
      <p:sp>
        <p:nvSpPr>
          <p:cNvPr id="4" name="Footer Placeholder 3">
            <a:extLst>
              <a:ext uri="{FF2B5EF4-FFF2-40B4-BE49-F238E27FC236}">
                <a16:creationId xmlns:a16="http://schemas.microsoft.com/office/drawing/2014/main" id="{1C70CF0F-1958-454F-87CF-EC986794A4B6}"/>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5740443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827E1-E45A-41DB-9BBF-80F78D8482A0}"/>
              </a:ext>
            </a:extLst>
          </p:cNvPr>
          <p:cNvSpPr>
            <a:spLocks noGrp="1"/>
          </p:cNvSpPr>
          <p:nvPr>
            <p:ph type="title"/>
          </p:nvPr>
        </p:nvSpPr>
        <p:spPr/>
        <p:txBody>
          <a:bodyPr/>
          <a:lstStyle/>
          <a:p>
            <a:r>
              <a:rPr lang="en-US"/>
              <a:t>Timeline continued</a:t>
            </a:r>
          </a:p>
        </p:txBody>
      </p:sp>
      <p:sp>
        <p:nvSpPr>
          <p:cNvPr id="3" name="Content Placeholder 2">
            <a:extLst>
              <a:ext uri="{FF2B5EF4-FFF2-40B4-BE49-F238E27FC236}">
                <a16:creationId xmlns:a16="http://schemas.microsoft.com/office/drawing/2014/main" id="{DC591397-4778-48AE-BA54-709BD4BC748C}"/>
              </a:ext>
            </a:extLst>
          </p:cNvPr>
          <p:cNvSpPr>
            <a:spLocks noGrp="1"/>
          </p:cNvSpPr>
          <p:nvPr>
            <p:ph idx="1"/>
          </p:nvPr>
        </p:nvSpPr>
        <p:spPr/>
        <p:txBody>
          <a:bodyPr/>
          <a:lstStyle/>
          <a:p>
            <a:r>
              <a:rPr lang="en-US" sz="2000" dirty="0"/>
              <a:t>January 13, 2025</a:t>
            </a:r>
          </a:p>
          <a:p>
            <a:pPr lvl="1"/>
            <a:r>
              <a:rPr lang="en-US" sz="1800" dirty="0"/>
              <a:t>The rumored student returned for the first time since before the holiday break. </a:t>
            </a:r>
          </a:p>
          <a:p>
            <a:pPr lvl="1"/>
            <a:r>
              <a:rPr lang="en-US" sz="1800" dirty="0"/>
              <a:t>Being proactive and fact-checking the rumor, our nursing staff thoroughly reviewed the health documentation that the student had with them for a separate issue.</a:t>
            </a:r>
          </a:p>
          <a:p>
            <a:pPr lvl="1"/>
            <a:r>
              <a:rPr lang="en-US" sz="1800" dirty="0"/>
              <a:t>Out of an abundance of caution, we isolated the student and sent the student home with instructions to obtain medical clearance confirming they are not contagious and are allowed medically to return to school.</a:t>
            </a:r>
          </a:p>
          <a:p>
            <a:pPr lvl="1"/>
            <a:r>
              <a:rPr lang="en-US" sz="1800" dirty="0"/>
              <a:t>Additionally, we deep-cleaned the area the student was in.</a:t>
            </a:r>
            <a:endParaRPr lang="en-US" dirty="0"/>
          </a:p>
        </p:txBody>
      </p:sp>
      <p:sp>
        <p:nvSpPr>
          <p:cNvPr id="4" name="Footer Placeholder 3">
            <a:extLst>
              <a:ext uri="{FF2B5EF4-FFF2-40B4-BE49-F238E27FC236}">
                <a16:creationId xmlns:a16="http://schemas.microsoft.com/office/drawing/2014/main" id="{B8192BB7-DE7F-4E11-8842-6E25CDE24C39}"/>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857044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827E1-E45A-41DB-9BBF-80F78D8482A0}"/>
              </a:ext>
            </a:extLst>
          </p:cNvPr>
          <p:cNvSpPr>
            <a:spLocks noGrp="1"/>
          </p:cNvSpPr>
          <p:nvPr>
            <p:ph type="title"/>
          </p:nvPr>
        </p:nvSpPr>
        <p:spPr/>
        <p:txBody>
          <a:bodyPr/>
          <a:lstStyle/>
          <a:p>
            <a:r>
              <a:rPr lang="en-US" dirty="0"/>
              <a:t>Timeline continued</a:t>
            </a:r>
          </a:p>
        </p:txBody>
      </p:sp>
      <p:sp>
        <p:nvSpPr>
          <p:cNvPr id="3" name="Content Placeholder 2">
            <a:extLst>
              <a:ext uri="{FF2B5EF4-FFF2-40B4-BE49-F238E27FC236}">
                <a16:creationId xmlns:a16="http://schemas.microsoft.com/office/drawing/2014/main" id="{DC591397-4778-48AE-BA54-709BD4BC748C}"/>
              </a:ext>
            </a:extLst>
          </p:cNvPr>
          <p:cNvSpPr>
            <a:spLocks noGrp="1"/>
          </p:cNvSpPr>
          <p:nvPr>
            <p:ph idx="1"/>
          </p:nvPr>
        </p:nvSpPr>
        <p:spPr/>
        <p:txBody>
          <a:bodyPr>
            <a:normAutofit fontScale="92500" lnSpcReduction="20000"/>
          </a:bodyPr>
          <a:lstStyle/>
          <a:p>
            <a:r>
              <a:rPr lang="en-US" sz="2200" dirty="0"/>
              <a:t>January 13, 2025 continued</a:t>
            </a:r>
          </a:p>
          <a:p>
            <a:pPr lvl="1"/>
            <a:r>
              <a:rPr lang="en-US" sz="1800" dirty="0"/>
              <a:t>We again contacted the PA DOH to confirm the student’s status and were reassured that there were </a:t>
            </a:r>
            <a:r>
              <a:rPr lang="en-US" sz="1800" b="1" dirty="0"/>
              <a:t>“no active cases requiring public health action in our school population”.</a:t>
            </a:r>
          </a:p>
          <a:p>
            <a:pPr lvl="1"/>
            <a:r>
              <a:rPr lang="en-US" sz="1800" dirty="0"/>
              <a:t>Although the PA DOH stated that no public health action was necessary at this time, we chose to err on the side of caution and take proactive steps that align with our unwavering commitment to the health and safety of our school community.</a:t>
            </a:r>
          </a:p>
          <a:p>
            <a:pPr lvl="1"/>
            <a:r>
              <a:rPr lang="en-US" sz="1800" dirty="0"/>
              <a:t>Our community was notified of the event.</a:t>
            </a:r>
          </a:p>
          <a:p>
            <a:r>
              <a:rPr lang="en-US" sz="2000" dirty="0"/>
              <a:t>Late afternoon, January 13, 2025:</a:t>
            </a:r>
          </a:p>
          <a:p>
            <a:pPr lvl="1"/>
            <a:r>
              <a:rPr lang="en-US" sz="1800" dirty="0"/>
              <a:t>We received a letter from the PA DOH stating that the student we sent home had been evaluated by a PA DOH physician and determined not to be infectious.</a:t>
            </a:r>
          </a:p>
          <a:p>
            <a:pPr lvl="1"/>
            <a:r>
              <a:rPr lang="en-US" sz="1800" dirty="0"/>
              <a:t>The letter further stated that the student was cleared to return to school.</a:t>
            </a:r>
          </a:p>
          <a:p>
            <a:endParaRPr lang="en-US" sz="2000" dirty="0"/>
          </a:p>
        </p:txBody>
      </p:sp>
      <p:sp>
        <p:nvSpPr>
          <p:cNvPr id="4" name="Footer Placeholder 3">
            <a:extLst>
              <a:ext uri="{FF2B5EF4-FFF2-40B4-BE49-F238E27FC236}">
                <a16:creationId xmlns:a16="http://schemas.microsoft.com/office/drawing/2014/main" id="{E4DDC4E4-8A51-470B-8526-95ADCFE2B20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617869980"/>
      </p:ext>
    </p:extLst>
  </p:cSld>
  <p:clrMapOvr>
    <a:masterClrMapping/>
  </p:clrMapOvr>
</p:sld>
</file>

<file path=ppt/theme/theme1.xml><?xml version="1.0" encoding="utf-8"?>
<a:theme xmlns:a="http://schemas.openxmlformats.org/drawingml/2006/main" name="Facet">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293</TotalTime>
  <Words>1707</Words>
  <Application>Microsoft Office PowerPoint</Application>
  <PresentationFormat>Widescreen</PresentationFormat>
  <Paragraphs>124</Paragraphs>
  <Slides>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Trebuchet MS</vt:lpstr>
      <vt:lpstr>Wingdings 3</vt:lpstr>
      <vt:lpstr>Facet</vt:lpstr>
      <vt:lpstr>Understanding Tuberculosis</vt:lpstr>
      <vt:lpstr>What is Tuberculosis (TB)?</vt:lpstr>
      <vt:lpstr>Two TB-related conditions exist:  Latent TB Infection and Active TB Disease. </vt:lpstr>
      <vt:lpstr>Tuberculosis in the United States</vt:lpstr>
      <vt:lpstr>Testing for school settings</vt:lpstr>
      <vt:lpstr>Latent TB Infection  Inactive TB</vt:lpstr>
      <vt:lpstr>Symptoms and Treatment of  Latent TB Infection/Inactive TB</vt:lpstr>
      <vt:lpstr>Active Tuberculosis Disease   TB Disease </vt:lpstr>
      <vt:lpstr>Active TB disease symptoms </vt:lpstr>
      <vt:lpstr>Treatment of Active TB</vt:lpstr>
      <vt:lpstr>Testing</vt:lpstr>
      <vt:lpstr>What to do if you have a positive TB test: </vt:lpstr>
      <vt:lpstr>Key Differences Between Latent TB Infection (Inactive TB) and TB Disease (Active TB)</vt:lpstr>
      <vt:lpstr>Reportability and Contact Tracing</vt:lpstr>
      <vt:lpstr>Important takeaways</vt:lpstr>
      <vt:lpstr>Timeline of the recent potential tuberculosis (TB) case involving one of our Charleroi Area School Disrict (CASD) students.</vt:lpstr>
      <vt:lpstr>Timeline continued</vt:lpstr>
      <vt:lpstr>Timeline continued</vt:lpstr>
      <vt:lpstr>Timeline continued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Understanding Tuberculosis</dc:title>
  <dc:creator>Heather Fox-Sutek</dc:creator>
  <cp:lastModifiedBy>Heather Fox-Sutek</cp:lastModifiedBy>
  <cp:revision>33</cp:revision>
  <dcterms:created xsi:type="dcterms:W3CDTF">2025-01-16T19:41:17Z</dcterms:created>
  <dcterms:modified xsi:type="dcterms:W3CDTF">2025-01-17T14:26:03Z</dcterms:modified>
</cp:coreProperties>
</file>