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h8ur9MlAtMGCr4X1W6kNYv+uKj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4" name="Google Shape;24;p11"/>
            <p:cNvSpPr/>
            <p:nvPr/>
          </p:nvSpPr>
          <p:spPr>
            <a:xfrm>
              <a:off x="0" y="-7862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803"/>
              </a:schemeClr>
            </a:solidFill>
            <a:ln>
              <a:noFill/>
            </a:ln>
          </p:spPr>
        </p:sp>
        <p:cxnSp>
          <p:nvCxnSpPr>
            <p:cNvPr id="25" name="Google Shape;25;p1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" name="Google Shape;26;p1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" name="Google Shape;27;p1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28" name="Google Shape;28;p1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9" name="Google Shape;29;p1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31" name="Google Shape;31;p1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32" name="Google Shape;32;p1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33" name="Google Shape;33;p1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11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3" name="Google Shape;63;p15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1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9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1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2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2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2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23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2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2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6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0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80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0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686"/>
              </a:schemeClr>
            </a:solidFill>
            <a:ln>
              <a:noFill/>
            </a:ln>
          </p:spPr>
        </p:sp>
        <p:sp>
          <p:nvSpPr>
            <p:cNvPr id="10" name="Google Shape;10;p10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0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803"/>
              </a:srgbClr>
            </a:solidFill>
            <a:ln>
              <a:noFill/>
            </a:ln>
          </p:spPr>
        </p:sp>
        <p:sp>
          <p:nvSpPr>
            <p:cNvPr id="13" name="Google Shape;13;p10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803"/>
              </a:schemeClr>
            </a:solidFill>
            <a:ln>
              <a:noFill/>
            </a:ln>
          </p:spPr>
        </p:sp>
        <p:sp>
          <p:nvSpPr>
            <p:cNvPr id="14" name="Google Shape;14;p10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88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0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6980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1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/>
          <p:nvPr>
            <p:ph type="ctrTitle"/>
          </p:nvPr>
        </p:nvSpPr>
        <p:spPr>
          <a:xfrm>
            <a:off x="1524000" y="612475"/>
            <a:ext cx="6423589" cy="16436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en-US"/>
              <a:t> </a:t>
            </a:r>
            <a:r>
              <a:rPr lang="en-US">
                <a:solidFill>
                  <a:srgbClr val="0070C0"/>
                </a:solidFill>
              </a:rPr>
              <a:t>RUNNING START 101</a:t>
            </a:r>
            <a:br>
              <a:rPr lang="en-US"/>
            </a:br>
            <a:endParaRPr/>
          </a:p>
        </p:txBody>
      </p:sp>
      <p:sp>
        <p:nvSpPr>
          <p:cNvPr id="144" name="Google Shape;144;p1"/>
          <p:cNvSpPr txBox="1"/>
          <p:nvPr>
            <p:ph idx="1" type="subTitle"/>
          </p:nvPr>
        </p:nvSpPr>
        <p:spPr>
          <a:xfrm>
            <a:off x="233585" y="2256090"/>
            <a:ext cx="9144000" cy="4345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5280"/>
              <a:buNone/>
            </a:pPr>
            <a:r>
              <a:rPr lang="en-US" sz="6600">
                <a:solidFill>
                  <a:srgbClr val="3F3F3F"/>
                </a:solidFill>
              </a:rPr>
              <a:t>Mark Morris High School</a:t>
            </a:r>
            <a:endParaRPr/>
          </a:p>
          <a:p>
            <a:pPr indent="0" lvl="0" marL="0" rtl="0" algn="r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145" name="Google Shape;14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52501" y="3692982"/>
            <a:ext cx="3307223" cy="2143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Trebuchet MS"/>
              <a:buNone/>
            </a:pPr>
            <a:br>
              <a:rPr b="1" lang="en-US">
                <a:solidFill>
                  <a:srgbClr val="0070C0"/>
                </a:solidFill>
              </a:rPr>
            </a:br>
            <a:r>
              <a:rPr b="1" lang="en-US">
                <a:solidFill>
                  <a:srgbClr val="0070C0"/>
                </a:solidFill>
              </a:rPr>
              <a:t>Getting Started</a:t>
            </a:r>
            <a:br>
              <a:rPr lang="en-US"/>
            </a:br>
            <a:endParaRPr/>
          </a:p>
        </p:txBody>
      </p:sp>
      <p:sp>
        <p:nvSpPr>
          <p:cNvPr id="151" name="Google Shape;151;p7"/>
          <p:cNvSpPr txBox="1"/>
          <p:nvPr>
            <p:ph idx="1" type="body"/>
          </p:nvPr>
        </p:nvSpPr>
        <p:spPr>
          <a:xfrm>
            <a:off x="677325" y="2160598"/>
            <a:ext cx="8596800" cy="30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61950" lvl="0" marL="342900" rtl="0" algn="l">
              <a:spcBef>
                <a:spcPts val="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Apply for admission to LCC and apply to Running Start: </a:t>
            </a:r>
            <a:endParaRPr sz="2100"/>
          </a:p>
          <a:p>
            <a:pPr indent="-304800" lvl="1" marL="742950" rtl="0" algn="l">
              <a:spcBef>
                <a:spcPts val="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Go to LCC Running Start Page</a:t>
            </a:r>
            <a:endParaRPr sz="2100"/>
          </a:p>
          <a:p>
            <a:pPr indent="-361950" lvl="0" marL="342900" rtl="0" algn="l"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Follow instructions regarding: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 sz="2100"/>
              <a:t>	orientation and placement </a:t>
            </a:r>
            <a:r>
              <a:rPr lang="en-US"/>
              <a:t>(</a:t>
            </a:r>
            <a:r>
              <a:rPr i="1" lang="en-US"/>
              <a:t>transcript, test scores, Eng. 101 	eligibility</a:t>
            </a:r>
            <a:r>
              <a:rPr lang="en-US"/>
              <a:t>)</a:t>
            </a:r>
            <a:endParaRPr/>
          </a:p>
          <a:p>
            <a:pPr indent="-361950" lvl="0" marL="342900" rtl="0" algn="l"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Attend EVF signing meeting with your MM Counselor </a:t>
            </a:r>
            <a:endParaRPr sz="2100"/>
          </a:p>
          <a:p>
            <a:pPr indent="-361950" lvl="0" marL="342900" rtl="0" algn="l"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Turn in your EVF to LCC</a:t>
            </a:r>
            <a:endParaRPr sz="2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0070C0"/>
                </a:solidFill>
              </a:rPr>
              <a:t>Is Running Start right for YOU?</a:t>
            </a:r>
            <a:br>
              <a:rPr lang="en-US"/>
            </a:br>
            <a:endParaRPr/>
          </a:p>
        </p:txBody>
      </p:sp>
      <p:sp>
        <p:nvSpPr>
          <p:cNvPr id="157" name="Google Shape;157;p2"/>
          <p:cNvSpPr txBox="1"/>
          <p:nvPr>
            <p:ph idx="1" type="body"/>
          </p:nvPr>
        </p:nvSpPr>
        <p:spPr>
          <a:xfrm>
            <a:off x="1319841" y="1834251"/>
            <a:ext cx="972197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Alternative Schedule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Seeking Associates Degree(AA) along with HS diploma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Independent learner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Ready for adult responsibilities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Passed SBA in ELA/Math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Maintained a “B” average in HS English classes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College in the Classroom: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MMHS offers 20 Credits in English -EWU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MMHS offers 25 Credits in Math-CWU</a:t>
            </a:r>
            <a:endParaRPr/>
          </a:p>
          <a:p>
            <a:pPr indent="-285750" lvl="1" marL="74295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MMHS offers up to 23 Credits from LCC on MMHS campus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/>
          <p:nvPr>
            <p:ph type="title"/>
          </p:nvPr>
        </p:nvSpPr>
        <p:spPr>
          <a:xfrm>
            <a:off x="838200" y="293299"/>
            <a:ext cx="10515600" cy="1397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Trebuchet MS"/>
              <a:buNone/>
            </a:pPr>
            <a:br>
              <a:rPr lang="en-US">
                <a:solidFill>
                  <a:srgbClr val="0070C0"/>
                </a:solidFill>
              </a:rPr>
            </a:br>
            <a:r>
              <a:rPr lang="en-US">
                <a:solidFill>
                  <a:srgbClr val="0070C0"/>
                </a:solidFill>
              </a:rPr>
              <a:t>Will I have to pay at LCC?</a:t>
            </a:r>
            <a:br>
              <a:rPr lang="en-US"/>
            </a:br>
            <a:endParaRPr/>
          </a:p>
        </p:txBody>
      </p:sp>
      <p:sp>
        <p:nvSpPr>
          <p:cNvPr id="163" name="Google Shape;163;p5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61950" lvl="0" marL="342900" rtl="0" algn="l">
              <a:spcBef>
                <a:spcPts val="0"/>
              </a:spcBef>
              <a:spcAft>
                <a:spcPts val="0"/>
              </a:spcAft>
              <a:buSzPts val="1740"/>
              <a:buChar char="►"/>
            </a:pPr>
            <a:r>
              <a:rPr b="1" lang="en-US" sz="2100"/>
              <a:t>Enrollment Verification Form</a:t>
            </a:r>
            <a:r>
              <a:rPr lang="en-US" sz="2100"/>
              <a:t> -calculates the combined enrollment.  </a:t>
            </a:r>
            <a:endParaRPr sz="1500"/>
          </a:p>
          <a:p>
            <a:pPr indent="-304800" lvl="1" marL="742950" rtl="0" algn="l">
              <a:spcBef>
                <a:spcPts val="1000"/>
              </a:spcBef>
              <a:spcAft>
                <a:spcPts val="0"/>
              </a:spcAft>
              <a:buSzPts val="1580"/>
              <a:buChar char="►"/>
            </a:pPr>
            <a:r>
              <a:rPr lang="en-US" sz="1900"/>
              <a:t>If combined course enrollment exceeds the maximum allowed, students will be charged at the current tuition rate.</a:t>
            </a:r>
            <a:endParaRPr sz="1900"/>
          </a:p>
          <a:p>
            <a:pPr indent="0" lvl="1" marL="457200" rtl="0" algn="l">
              <a:spcBef>
                <a:spcPts val="1000"/>
              </a:spcBef>
              <a:spcAft>
                <a:spcPts val="0"/>
              </a:spcAft>
              <a:buSzPts val="880"/>
              <a:buNone/>
            </a:pPr>
            <a:r>
              <a:t/>
            </a:r>
            <a:endParaRPr sz="1400"/>
          </a:p>
          <a:p>
            <a:pPr indent="-361950" lvl="0" marL="342900" rtl="0" algn="l"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Students pay college fees, books and transportation</a:t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 sz="2100"/>
              <a:t> </a:t>
            </a:r>
            <a:endParaRPr sz="1500"/>
          </a:p>
          <a:p>
            <a:pPr indent="-361950" lvl="0" marL="342900" rtl="0" algn="l">
              <a:spcBef>
                <a:spcPts val="1000"/>
              </a:spcBef>
              <a:spcAft>
                <a:spcPts val="0"/>
              </a:spcAft>
              <a:buSzPts val="1740"/>
              <a:buChar char="►"/>
            </a:pPr>
            <a:r>
              <a:rPr lang="en-US" sz="2100"/>
              <a:t>*</a:t>
            </a:r>
            <a:r>
              <a:rPr i="1" lang="en-US" sz="2100"/>
              <a:t>T</a:t>
            </a:r>
            <a:r>
              <a:rPr i="1" lang="en-US" sz="2100"/>
              <a:t>his could be different if you qualify for Educational Benefits</a:t>
            </a:r>
            <a:r>
              <a:rPr lang="en-US" sz="2100"/>
              <a:t>*</a:t>
            </a:r>
            <a:endParaRPr sz="2100"/>
          </a:p>
          <a:p>
            <a:pPr indent="-327660" lvl="1" marL="742950" rtl="0" algn="l">
              <a:spcBef>
                <a:spcPts val="1000"/>
              </a:spcBef>
              <a:spcAft>
                <a:spcPts val="0"/>
              </a:spcAft>
              <a:buSzPts val="2100"/>
              <a:buChar char="►"/>
            </a:pPr>
            <a:r>
              <a:rPr lang="en-US" sz="2100"/>
              <a:t>Fill out the Educational Benefits Form</a:t>
            </a:r>
            <a:endParaRPr sz="2100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0070C0"/>
                </a:solidFill>
              </a:rPr>
              <a:t>Every quarter . . .</a:t>
            </a:r>
            <a:br>
              <a:rPr lang="en-US"/>
            </a:br>
            <a:endParaRPr/>
          </a:p>
        </p:txBody>
      </p:sp>
      <p:sp>
        <p:nvSpPr>
          <p:cNvPr id="169" name="Google Shape;169;p6"/>
          <p:cNvSpPr txBox="1"/>
          <p:nvPr>
            <p:ph idx="1" type="body"/>
          </p:nvPr>
        </p:nvSpPr>
        <p:spPr>
          <a:xfrm>
            <a:off x="838200" y="1364152"/>
            <a:ext cx="10515600" cy="5139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 sz="2000"/>
              <a:t>#1-Attend an LCC advising session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 sz="2000"/>
              <a:t>#2-Meet with MM Counselor to complete Enrollment Verification Form(</a:t>
            </a:r>
            <a:r>
              <a:rPr b="1" lang="en-US" sz="2000"/>
              <a:t>EVF</a:t>
            </a:r>
            <a:r>
              <a:rPr lang="en-US" sz="2000"/>
              <a:t>) to select specific classes to meet graduation requirements and avoid conflicts with MM classes(</a:t>
            </a:r>
            <a:r>
              <a:rPr i="1" lang="en-US" sz="2000"/>
              <a:t>students bring your prefilled EVF to this meeting with parent signature</a:t>
            </a:r>
            <a:r>
              <a:rPr lang="en-US" sz="2000"/>
              <a:t>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0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 sz="2000"/>
              <a:t>#3-Submit EVF to </a:t>
            </a:r>
            <a:r>
              <a:rPr i="1" lang="en-US" sz="2000"/>
              <a:t>college(student responsible for delivering signed EVF to LCC</a:t>
            </a:r>
            <a:endParaRPr sz="20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►"/>
            </a:pPr>
            <a:r>
              <a:rPr lang="en-US" sz="2000"/>
              <a:t>Regularly check your </a:t>
            </a:r>
            <a:r>
              <a:rPr lang="en-US" sz="2000" u="sng"/>
              <a:t>longviewschools.org email </a:t>
            </a:r>
            <a:r>
              <a:rPr lang="en-US" sz="2000"/>
              <a:t>to get critical information</a:t>
            </a:r>
            <a:endParaRPr sz="2000"/>
          </a:p>
          <a:p>
            <a:pPr indent="-3683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►"/>
            </a:pPr>
            <a:r>
              <a:t/>
            </a:r>
            <a:endParaRPr sz="2000"/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May</a:t>
            </a:r>
            <a:r>
              <a:rPr lang="en-US"/>
              <a:t> 1st and 2nd: </a:t>
            </a:r>
            <a:endParaRPr/>
          </a:p>
          <a:p>
            <a:pPr indent="-275590" lvl="1" marL="742950" rtl="0" algn="l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During your lunch, report to your counselor with the following documents:</a:t>
            </a:r>
            <a:endParaRPr/>
          </a:p>
          <a:p>
            <a:pPr indent="-20828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en-US"/>
              <a:t>Signed EVF form</a:t>
            </a:r>
            <a:endParaRPr/>
          </a:p>
          <a:p>
            <a:pPr indent="-20828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lang="en-US"/>
              <a:t>Signed Running Start Contract</a:t>
            </a:r>
            <a:endParaRPr/>
          </a:p>
          <a:p>
            <a:pPr indent="-208280" lvl="2" marL="1143000" rtl="0" algn="l">
              <a:spcBef>
                <a:spcPts val="1000"/>
              </a:spcBef>
              <a:spcAft>
                <a:spcPts val="0"/>
              </a:spcAft>
              <a:buSzPts val="1120"/>
              <a:buChar char="►"/>
            </a:pPr>
            <a:r>
              <a:rPr i="1" lang="en-US"/>
              <a:t>If you are participating in sports, please return signed WIAA form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Trebuchet MS"/>
              <a:buNone/>
            </a:pPr>
            <a:r>
              <a:rPr lang="en-US">
                <a:solidFill>
                  <a:srgbClr val="0070C0"/>
                </a:solidFill>
              </a:rPr>
              <a:t>CHALLENGES participating in Running Start</a:t>
            </a:r>
            <a:br>
              <a:rPr lang="en-US"/>
            </a:br>
            <a:endParaRPr/>
          </a:p>
        </p:txBody>
      </p:sp>
      <p:sp>
        <p:nvSpPr>
          <p:cNvPr id="175" name="Google Shape;175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Books and fees - can be a few hundred dollars per quarter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Prioritizing your HS/College life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Balancing activities/work schedule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The material covered in a 10-week quarter at the college is the equivalent to that which is covered in a year of high school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It is student responsibility to track scheduling and timely arrival for all classes 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Managing schedules at both the college (quarters) and high school (semester)</a:t>
            </a:r>
            <a:endParaRPr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0070C0"/>
                </a:solidFill>
              </a:rPr>
              <a:t>How many classes can I take?</a:t>
            </a:r>
            <a:br>
              <a:rPr lang="en-US"/>
            </a:br>
            <a:endParaRPr/>
          </a:p>
        </p:txBody>
      </p:sp>
      <p:sp>
        <p:nvSpPr>
          <p:cNvPr id="181" name="Google Shape;181;p4"/>
          <p:cNvSpPr txBox="1"/>
          <p:nvPr>
            <p:ph idx="1" type="body"/>
          </p:nvPr>
        </p:nvSpPr>
        <p:spPr>
          <a:xfrm>
            <a:off x="677325" y="1200149"/>
            <a:ext cx="8596800" cy="3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80"/>
              <a:buNone/>
            </a:pPr>
            <a:r>
              <a:t/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Ex: 18 credits at college and one high school class (3 RS &amp; 1 HS)</a:t>
            </a:r>
            <a:endParaRPr sz="1100"/>
          </a:p>
          <a:p>
            <a:pPr indent="-28194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</a:pPr>
            <a:r>
              <a:t/>
            </a:r>
            <a:endParaRPr sz="1200"/>
          </a:p>
          <a:p>
            <a:pPr indent="-285750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Ex: 15 credits at college and two high school classes (3 RS &amp; 2 HS)</a:t>
            </a:r>
            <a:endParaRPr sz="1100"/>
          </a:p>
          <a:p>
            <a:pPr indent="0" lvl="1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</a:pPr>
            <a:r>
              <a:t/>
            </a:r>
            <a:endParaRPr sz="1200"/>
          </a:p>
          <a:p>
            <a:pPr indent="-285750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en-US"/>
              <a:t>Ex: 9 credits at college and four high school classes (1 RS &amp; 4 HS)</a:t>
            </a:r>
            <a:endParaRPr/>
          </a:p>
          <a:p>
            <a:pPr indent="-229869" lvl="1" marL="7429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80"/>
              <a:buNone/>
            </a:pPr>
            <a:r>
              <a:t/>
            </a:r>
            <a:endParaRPr sz="1100"/>
          </a:p>
          <a:p>
            <a:pPr indent="0" lvl="1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80"/>
              <a:buNone/>
            </a:pPr>
            <a:r>
              <a:rPr lang="en-US" sz="1100"/>
              <a:t>*</a:t>
            </a:r>
            <a:r>
              <a:rPr i="1" lang="en-US" sz="1600"/>
              <a:t>Students who qualify </a:t>
            </a:r>
            <a:r>
              <a:rPr i="1" lang="en-US"/>
              <a:t>for educational benefits</a:t>
            </a:r>
            <a:r>
              <a:rPr i="1" lang="en-US" sz="1600"/>
              <a:t> will qualify for books</a:t>
            </a:r>
            <a:r>
              <a:rPr i="1" lang="en-US"/>
              <a:t>,</a:t>
            </a:r>
            <a:r>
              <a:rPr i="1" lang="en-US" sz="1600"/>
              <a:t> tuition, ability to access extra classes ect.  Please see </a:t>
            </a:r>
            <a:r>
              <a:rPr i="1" lang="en-US"/>
              <a:t>the</a:t>
            </a:r>
            <a:r>
              <a:rPr i="1" lang="en-US" sz="1600"/>
              <a:t> guidance office for the Educational Benefits </a:t>
            </a:r>
            <a:r>
              <a:rPr i="1" lang="en-US"/>
              <a:t>A</a:t>
            </a:r>
            <a:r>
              <a:rPr i="1" lang="en-US" sz="1600"/>
              <a:t>pplication.**</a:t>
            </a:r>
            <a:endParaRPr i="1" sz="1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2022-04-27T21:59:11Z</dcterms:created>
  <dc:creator>Benson, Kelly</dc:creator>
</cp:coreProperties>
</file>