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7"/>
  </p:notesMasterIdLst>
  <p:handoutMasterIdLst>
    <p:handoutMasterId r:id="rId18"/>
  </p:handoutMasterIdLst>
  <p:sldIdLst>
    <p:sldId id="3352" r:id="rId5"/>
    <p:sldId id="3366" r:id="rId6"/>
    <p:sldId id="3362" r:id="rId7"/>
    <p:sldId id="3360" r:id="rId8"/>
    <p:sldId id="3365" r:id="rId9"/>
    <p:sldId id="3363" r:id="rId10"/>
    <p:sldId id="3371" r:id="rId11"/>
    <p:sldId id="3364" r:id="rId12"/>
    <p:sldId id="3367" r:id="rId13"/>
    <p:sldId id="3369" r:id="rId14"/>
    <p:sldId id="3370" r:id="rId15"/>
    <p:sldId id="3368" r:id="rId16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67E0D59-1C68-1FE6-91B1-F8E7C0EFACBD}" name="Noyes, Brian" initials="NB" userId="S::noyesb@fultonschools.org::4ab26e9f-fbd4-41e0-b86a-7f6765402dd4" providerId="AD"/>
  <p188:author id="{B18FD382-397D-C6CD-3BB1-CBFEF41DB3F9}" name="Romanick, Susan" initials="RS" userId="S::Romanick@fultonschools.org::b32f5ee0-22f2-4bf1-834e-27c2dc076cc8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2A104"/>
    <a:srgbClr val="00593C"/>
    <a:srgbClr val="730B2D"/>
    <a:srgbClr val="002A62"/>
    <a:srgbClr val="FFFFFF"/>
    <a:srgbClr val="000000"/>
    <a:srgbClr val="DDDDDD"/>
    <a:srgbClr val="C0C0C0"/>
    <a:srgbClr val="EAEAEA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0993" autoAdjust="0"/>
  </p:normalViewPr>
  <p:slideViewPr>
    <p:cSldViewPr snapToGrid="0">
      <p:cViewPr>
        <p:scale>
          <a:sx n="51" d="100"/>
          <a:sy n="51" d="100"/>
        </p:scale>
        <p:origin x="1232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8/10/relationships/authors" Target="authors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svg"/><Relationship Id="rId2" Type="http://schemas.openxmlformats.org/officeDocument/2006/relationships/image" Target="../media/image12.svg"/><Relationship Id="rId1" Type="http://schemas.openxmlformats.org/officeDocument/2006/relationships/image" Target="../media/image11.png"/><Relationship Id="rId6" Type="http://schemas.openxmlformats.org/officeDocument/2006/relationships/image" Target="../media/image16.sv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9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svg"/><Relationship Id="rId2" Type="http://schemas.openxmlformats.org/officeDocument/2006/relationships/image" Target="../media/image12.svg"/><Relationship Id="rId1" Type="http://schemas.openxmlformats.org/officeDocument/2006/relationships/image" Target="../media/image11.png"/><Relationship Id="rId6" Type="http://schemas.openxmlformats.org/officeDocument/2006/relationships/image" Target="../media/image16.sv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9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C732ECB-E088-460E-A589-E88FAC22E19E}" type="doc">
      <dgm:prSet loTypeId="urn:microsoft.com/office/officeart/2018/2/layout/IconCircle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55D0995-B54E-433C-A381-4474BFFEEF0D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0" i="0" dirty="0"/>
            <a:t>College Park Elementary received a </a:t>
          </a:r>
          <a:r>
            <a:rPr lang="en-US" b="1" i="0" dirty="0"/>
            <a:t>$10,000 </a:t>
          </a:r>
          <a:r>
            <a:rPr lang="en-US" b="0" i="0" dirty="0"/>
            <a:t>grant from Dicks Sporting Goods “Sports Matter” Foundation</a:t>
          </a:r>
          <a:endParaRPr lang="en-US" dirty="0"/>
        </a:p>
      </dgm:t>
    </dgm:pt>
    <dgm:pt modelId="{C19F6760-642E-46DD-939A-5CF6C8EEDBFD}" type="parTrans" cxnId="{C85A5A0D-C579-446E-B195-8D65CEC4CA16}">
      <dgm:prSet/>
      <dgm:spPr/>
      <dgm:t>
        <a:bodyPr/>
        <a:lstStyle/>
        <a:p>
          <a:endParaRPr lang="en-US"/>
        </a:p>
      </dgm:t>
    </dgm:pt>
    <dgm:pt modelId="{7E8F176C-1FB2-490F-AA3C-7828A040875A}" type="sibTrans" cxnId="{C85A5A0D-C579-446E-B195-8D65CEC4CA16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5E914280-C8C9-4EEB-9F44-4609AF76645B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0" i="0" baseline="0" dirty="0"/>
            <a:t>A. Philip Randolph Elementary was awarded </a:t>
          </a:r>
          <a:r>
            <a:rPr lang="en-US" b="1" i="0" baseline="0" dirty="0"/>
            <a:t>$4,000 </a:t>
          </a:r>
          <a:r>
            <a:rPr lang="en-US" b="0" i="0" baseline="0" dirty="0"/>
            <a:t>from GaDOE’s Opportunity Grant to support Math Manipulatives</a:t>
          </a:r>
          <a:endParaRPr lang="en-US" dirty="0"/>
        </a:p>
      </dgm:t>
    </dgm:pt>
    <dgm:pt modelId="{140E70F7-E383-460B-9C99-5E807EBFB09A}" type="parTrans" cxnId="{905CA2D3-6DD5-4703-9446-3F39EFDABD66}">
      <dgm:prSet/>
      <dgm:spPr/>
      <dgm:t>
        <a:bodyPr/>
        <a:lstStyle/>
        <a:p>
          <a:endParaRPr lang="en-US"/>
        </a:p>
      </dgm:t>
    </dgm:pt>
    <dgm:pt modelId="{F02BD6BF-FE72-45E1-B7DD-96F892119470}" type="sibTrans" cxnId="{905CA2D3-6DD5-4703-9446-3F39EFDABD66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04BC2752-E0AE-41C1-A86C-094939ADEFD9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0" i="0" dirty="0"/>
            <a:t>Sandtown Middle School received  </a:t>
          </a:r>
          <a:r>
            <a:rPr lang="en-US" b="1" i="0" dirty="0"/>
            <a:t>$7,000 </a:t>
          </a:r>
          <a:r>
            <a:rPr lang="en-US" b="0" i="0" dirty="0"/>
            <a:t>from Fidelity Charitable Fund to support Young Ladies of Sandtown Mentoring program</a:t>
          </a:r>
          <a:endParaRPr lang="en-US" dirty="0"/>
        </a:p>
      </dgm:t>
    </dgm:pt>
    <dgm:pt modelId="{7576DD15-EC52-46CB-BBCF-9300067C0401}" type="parTrans" cxnId="{E6CCE434-9D65-4DA3-8E80-00FDF5CC183D}">
      <dgm:prSet/>
      <dgm:spPr/>
      <dgm:t>
        <a:bodyPr/>
        <a:lstStyle/>
        <a:p>
          <a:endParaRPr lang="en-US"/>
        </a:p>
      </dgm:t>
    </dgm:pt>
    <dgm:pt modelId="{F775A30C-7BBB-42F6-B14C-2E0D9637C787}" type="sibTrans" cxnId="{E6CCE434-9D65-4DA3-8E80-00FDF5CC183D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955C51C0-3514-4AC6-BFEF-14FEDFD40F00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0" i="0" dirty="0"/>
            <a:t>Webb Bridge Middle School’s Band Program </a:t>
          </a:r>
          <a:r>
            <a:rPr lang="en-US" dirty="0"/>
            <a:t>awarded </a:t>
          </a:r>
          <a:r>
            <a:rPr lang="en-US" b="1" i="0" dirty="0"/>
            <a:t>$1,500 </a:t>
          </a:r>
          <a:r>
            <a:rPr lang="en-US" dirty="0"/>
            <a:t>from the </a:t>
          </a:r>
          <a:r>
            <a:rPr lang="en-US" b="0" i="0" dirty="0"/>
            <a:t>Walmart Spark for Good Foundation</a:t>
          </a:r>
          <a:endParaRPr lang="en-US" dirty="0"/>
        </a:p>
      </dgm:t>
    </dgm:pt>
    <dgm:pt modelId="{9D2887A3-B8F6-4B62-86FC-1474EE68E270}" type="parTrans" cxnId="{9370FC43-57A7-4EDE-943F-E0E9269A31EE}">
      <dgm:prSet/>
      <dgm:spPr/>
      <dgm:t>
        <a:bodyPr/>
        <a:lstStyle/>
        <a:p>
          <a:endParaRPr lang="en-US"/>
        </a:p>
      </dgm:t>
    </dgm:pt>
    <dgm:pt modelId="{EB29B763-4CB4-4F0D-A110-3A936DAE751F}" type="sibTrans" cxnId="{9370FC43-57A7-4EDE-943F-E0E9269A31EE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E4FFEFFF-4A86-44E7-8CF0-329F67994C4B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0" i="0" dirty="0"/>
            <a:t>River Eves ES and Highpoint ES Teacher Grant for Innovation</a:t>
          </a:r>
          <a:r>
            <a:rPr lang="en-US" dirty="0"/>
            <a:t> </a:t>
          </a:r>
          <a:r>
            <a:rPr lang="en-US" b="1" i="0" dirty="0"/>
            <a:t>$1,000 </a:t>
          </a:r>
          <a:r>
            <a:rPr lang="en-US" b="0" i="0" dirty="0"/>
            <a:t>each from</a:t>
          </a:r>
          <a:r>
            <a:rPr lang="en-US" dirty="0"/>
            <a:t> </a:t>
          </a:r>
          <a:r>
            <a:rPr lang="en-US" b="0" i="0" dirty="0"/>
            <a:t>Georgia Foundation for Public Education</a:t>
          </a:r>
          <a:r>
            <a:rPr lang="en-US" dirty="0"/>
            <a:t> </a:t>
          </a:r>
          <a:r>
            <a:rPr lang="en-US" b="0" i="0" dirty="0"/>
            <a:t>Non-Government</a:t>
          </a:r>
          <a:endParaRPr lang="en-US" dirty="0"/>
        </a:p>
      </dgm:t>
    </dgm:pt>
    <dgm:pt modelId="{C09E126B-8BAF-4A0E-91BF-87A0E4FADEBE}" type="parTrans" cxnId="{CF008B1F-F199-4B95-86E4-F340C2F2C253}">
      <dgm:prSet/>
      <dgm:spPr/>
      <dgm:t>
        <a:bodyPr/>
        <a:lstStyle/>
        <a:p>
          <a:endParaRPr lang="en-US"/>
        </a:p>
      </dgm:t>
    </dgm:pt>
    <dgm:pt modelId="{5F261029-887C-405E-8097-393F0E552BB6}" type="sibTrans" cxnId="{CF008B1F-F199-4B95-86E4-F340C2F2C253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A80D8E7C-A248-400B-9512-CEA50FB4FFC9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0" i="0" baseline="0" dirty="0"/>
            <a:t>Langston Hughes High School was awarded </a:t>
          </a:r>
          <a:r>
            <a:rPr lang="en-US" b="1" i="0" baseline="0" dirty="0"/>
            <a:t>$500 </a:t>
          </a:r>
          <a:r>
            <a:rPr lang="en-US" b="0" i="0" baseline="0" dirty="0"/>
            <a:t>from National Society of High School Scholars 	</a:t>
          </a:r>
          <a:endParaRPr lang="en-US" dirty="0"/>
        </a:p>
      </dgm:t>
    </dgm:pt>
    <dgm:pt modelId="{6B68BA2F-F2C7-4D3E-84C9-BCD801A316EA}" type="parTrans" cxnId="{9ED6080C-944E-45EF-8306-767AFE2C9665}">
      <dgm:prSet/>
      <dgm:spPr/>
      <dgm:t>
        <a:bodyPr/>
        <a:lstStyle/>
        <a:p>
          <a:endParaRPr lang="en-US"/>
        </a:p>
      </dgm:t>
    </dgm:pt>
    <dgm:pt modelId="{98BCCB77-F65C-4F05-BEC1-2F31F6AFA8E1}" type="sibTrans" cxnId="{9ED6080C-944E-45EF-8306-767AFE2C9665}">
      <dgm:prSet/>
      <dgm:spPr/>
      <dgm:t>
        <a:bodyPr/>
        <a:lstStyle/>
        <a:p>
          <a:endParaRPr lang="en-US"/>
        </a:p>
      </dgm:t>
    </dgm:pt>
    <dgm:pt modelId="{608F2F8F-1EB9-4186-B4C0-66EDF0DE02D3}" type="pres">
      <dgm:prSet presAssocID="{1C732ECB-E088-460E-A589-E88FAC22E19E}" presName="root" presStyleCnt="0">
        <dgm:presLayoutVars>
          <dgm:dir/>
          <dgm:resizeHandles val="exact"/>
        </dgm:presLayoutVars>
      </dgm:prSet>
      <dgm:spPr/>
    </dgm:pt>
    <dgm:pt modelId="{E7B71516-7C42-4B62-8BE4-6016D159A5FB}" type="pres">
      <dgm:prSet presAssocID="{1C732ECB-E088-460E-A589-E88FAC22E19E}" presName="container" presStyleCnt="0">
        <dgm:presLayoutVars>
          <dgm:dir/>
          <dgm:resizeHandles val="exact"/>
        </dgm:presLayoutVars>
      </dgm:prSet>
      <dgm:spPr/>
    </dgm:pt>
    <dgm:pt modelId="{B5C1A713-6775-419E-BFB4-0F67E343482A}" type="pres">
      <dgm:prSet presAssocID="{955D0995-B54E-433C-A381-4474BFFEEF0D}" presName="compNode" presStyleCnt="0"/>
      <dgm:spPr/>
    </dgm:pt>
    <dgm:pt modelId="{E0B29E75-6642-462C-9303-3A8C24619B70}" type="pres">
      <dgm:prSet presAssocID="{955D0995-B54E-433C-A381-4474BFFEEF0D}" presName="iconBgRect" presStyleLbl="bgShp" presStyleIdx="0" presStyleCnt="6"/>
      <dgm:spPr/>
    </dgm:pt>
    <dgm:pt modelId="{9E9913C8-A5E0-492C-91A7-C734AE608113}" type="pres">
      <dgm:prSet presAssocID="{955D0995-B54E-433C-A381-4474BFFEEF0D}" presName="iconRect" presStyleLbl="node1" presStyleIdx="0" presStyleCnt="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ark scene"/>
        </a:ext>
      </dgm:extLst>
    </dgm:pt>
    <dgm:pt modelId="{61C959F3-8236-47F9-85E6-641A154BE659}" type="pres">
      <dgm:prSet presAssocID="{955D0995-B54E-433C-A381-4474BFFEEF0D}" presName="spaceRect" presStyleCnt="0"/>
      <dgm:spPr/>
    </dgm:pt>
    <dgm:pt modelId="{6A43ED72-C49C-4500-AB59-BD4FAA784D46}" type="pres">
      <dgm:prSet presAssocID="{955D0995-B54E-433C-A381-4474BFFEEF0D}" presName="textRect" presStyleLbl="revTx" presStyleIdx="0" presStyleCnt="6">
        <dgm:presLayoutVars>
          <dgm:chMax val="1"/>
          <dgm:chPref val="1"/>
        </dgm:presLayoutVars>
      </dgm:prSet>
      <dgm:spPr/>
    </dgm:pt>
    <dgm:pt modelId="{A1FDA29D-5D10-4D7F-B566-A4C72215C206}" type="pres">
      <dgm:prSet presAssocID="{7E8F176C-1FB2-490F-AA3C-7828A040875A}" presName="sibTrans" presStyleLbl="sibTrans2D1" presStyleIdx="0" presStyleCnt="0"/>
      <dgm:spPr/>
    </dgm:pt>
    <dgm:pt modelId="{AF2A1D14-FCA8-47B7-B34A-CF980ECD886D}" type="pres">
      <dgm:prSet presAssocID="{5E914280-C8C9-4EEB-9F44-4609AF76645B}" presName="compNode" presStyleCnt="0"/>
      <dgm:spPr/>
    </dgm:pt>
    <dgm:pt modelId="{37621F98-7427-4408-B4F8-652E5E898235}" type="pres">
      <dgm:prSet presAssocID="{5E914280-C8C9-4EEB-9F44-4609AF76645B}" presName="iconBgRect" presStyleLbl="bgShp" presStyleIdx="1" presStyleCnt="6"/>
      <dgm:spPr/>
    </dgm:pt>
    <dgm:pt modelId="{32AEB159-47AE-4DF2-A876-63792B7537CA}" type="pres">
      <dgm:prSet presAssocID="{5E914280-C8C9-4EEB-9F44-4609AF76645B}" presName="iconRect" presStyleLbl="node1" presStyleIdx="1" presStyleCnt="6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ooks"/>
        </a:ext>
      </dgm:extLst>
    </dgm:pt>
    <dgm:pt modelId="{629D1452-C0BD-48F1-8222-DEBF45B466A2}" type="pres">
      <dgm:prSet presAssocID="{5E914280-C8C9-4EEB-9F44-4609AF76645B}" presName="spaceRect" presStyleCnt="0"/>
      <dgm:spPr/>
    </dgm:pt>
    <dgm:pt modelId="{E8834B4F-2D31-48E1-9B7D-2FCA667E92F6}" type="pres">
      <dgm:prSet presAssocID="{5E914280-C8C9-4EEB-9F44-4609AF76645B}" presName="textRect" presStyleLbl="revTx" presStyleIdx="1" presStyleCnt="6">
        <dgm:presLayoutVars>
          <dgm:chMax val="1"/>
          <dgm:chPref val="1"/>
        </dgm:presLayoutVars>
      </dgm:prSet>
      <dgm:spPr/>
    </dgm:pt>
    <dgm:pt modelId="{3E9B279E-14C8-406F-9178-04D922C78B73}" type="pres">
      <dgm:prSet presAssocID="{F02BD6BF-FE72-45E1-B7DD-96F892119470}" presName="sibTrans" presStyleLbl="sibTrans2D1" presStyleIdx="0" presStyleCnt="0"/>
      <dgm:spPr/>
    </dgm:pt>
    <dgm:pt modelId="{BAFDC458-D5E4-40BC-A673-3E880209B9FF}" type="pres">
      <dgm:prSet presAssocID="{04BC2752-E0AE-41C1-A86C-094939ADEFD9}" presName="compNode" presStyleCnt="0"/>
      <dgm:spPr/>
    </dgm:pt>
    <dgm:pt modelId="{A2C2317A-D92F-4E3C-A249-5E4A50185FA2}" type="pres">
      <dgm:prSet presAssocID="{04BC2752-E0AE-41C1-A86C-094939ADEFD9}" presName="iconBgRect" presStyleLbl="bgShp" presStyleIdx="2" presStyleCnt="6"/>
      <dgm:spPr/>
    </dgm:pt>
    <dgm:pt modelId="{5D54D673-DBA3-414D-B37E-1D4F3B285FF1}" type="pres">
      <dgm:prSet presAssocID="{04BC2752-E0AE-41C1-A86C-094939ADEFD9}" presName="iconRect" presStyleLbl="node1" presStyleIdx="2" presStyleCnt="6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oney"/>
        </a:ext>
      </dgm:extLst>
    </dgm:pt>
    <dgm:pt modelId="{72095BA1-006C-4B33-B85C-517731425707}" type="pres">
      <dgm:prSet presAssocID="{04BC2752-E0AE-41C1-A86C-094939ADEFD9}" presName="spaceRect" presStyleCnt="0"/>
      <dgm:spPr/>
    </dgm:pt>
    <dgm:pt modelId="{B0EE8CBD-A4EB-45D0-8AEB-E3E77B917C6B}" type="pres">
      <dgm:prSet presAssocID="{04BC2752-E0AE-41C1-A86C-094939ADEFD9}" presName="textRect" presStyleLbl="revTx" presStyleIdx="2" presStyleCnt="6">
        <dgm:presLayoutVars>
          <dgm:chMax val="1"/>
          <dgm:chPref val="1"/>
        </dgm:presLayoutVars>
      </dgm:prSet>
      <dgm:spPr/>
    </dgm:pt>
    <dgm:pt modelId="{5A6D3CB6-58C6-4913-B182-75A4EAB7A692}" type="pres">
      <dgm:prSet presAssocID="{F775A30C-7BBB-42F6-B14C-2E0D9637C787}" presName="sibTrans" presStyleLbl="sibTrans2D1" presStyleIdx="0" presStyleCnt="0"/>
      <dgm:spPr/>
    </dgm:pt>
    <dgm:pt modelId="{B3914887-C94F-4CA5-9966-BE4941E436A8}" type="pres">
      <dgm:prSet presAssocID="{955C51C0-3514-4AC6-BFEF-14FEDFD40F00}" presName="compNode" presStyleCnt="0"/>
      <dgm:spPr/>
    </dgm:pt>
    <dgm:pt modelId="{2FA72D0E-9BDB-4B5F-ABF6-AC5BB3728949}" type="pres">
      <dgm:prSet presAssocID="{955C51C0-3514-4AC6-BFEF-14FEDFD40F00}" presName="iconBgRect" presStyleLbl="bgShp" presStyleIdx="3" presStyleCnt="6"/>
      <dgm:spPr/>
    </dgm:pt>
    <dgm:pt modelId="{B9E2F1F4-9406-4BF2-8E1C-E18851339961}" type="pres">
      <dgm:prSet presAssocID="{955C51C0-3514-4AC6-BFEF-14FEDFD40F00}" presName="iconRect" presStyleLbl="node1" presStyleIdx="3" presStyleCnt="6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Group"/>
        </a:ext>
      </dgm:extLst>
    </dgm:pt>
    <dgm:pt modelId="{18427108-4256-4959-BF03-59788F2ED84F}" type="pres">
      <dgm:prSet presAssocID="{955C51C0-3514-4AC6-BFEF-14FEDFD40F00}" presName="spaceRect" presStyleCnt="0"/>
      <dgm:spPr/>
    </dgm:pt>
    <dgm:pt modelId="{4DFBFC4A-3C83-4073-8699-4A8B85735D0E}" type="pres">
      <dgm:prSet presAssocID="{955C51C0-3514-4AC6-BFEF-14FEDFD40F00}" presName="textRect" presStyleLbl="revTx" presStyleIdx="3" presStyleCnt="6">
        <dgm:presLayoutVars>
          <dgm:chMax val="1"/>
          <dgm:chPref val="1"/>
        </dgm:presLayoutVars>
      </dgm:prSet>
      <dgm:spPr/>
    </dgm:pt>
    <dgm:pt modelId="{CC861762-6A5D-4CE2-A98E-AB41E18D6112}" type="pres">
      <dgm:prSet presAssocID="{EB29B763-4CB4-4F0D-A110-3A936DAE751F}" presName="sibTrans" presStyleLbl="sibTrans2D1" presStyleIdx="0" presStyleCnt="0"/>
      <dgm:spPr/>
    </dgm:pt>
    <dgm:pt modelId="{FAD12CE7-752F-4E8A-B090-030BEC466DC5}" type="pres">
      <dgm:prSet presAssocID="{E4FFEFFF-4A86-44E7-8CF0-329F67994C4B}" presName="compNode" presStyleCnt="0"/>
      <dgm:spPr/>
    </dgm:pt>
    <dgm:pt modelId="{0F8C8B61-DF2B-497C-A19E-68645564F5DD}" type="pres">
      <dgm:prSet presAssocID="{E4FFEFFF-4A86-44E7-8CF0-329F67994C4B}" presName="iconBgRect" presStyleLbl="bgShp" presStyleIdx="4" presStyleCnt="6"/>
      <dgm:spPr/>
    </dgm:pt>
    <dgm:pt modelId="{41EC97C2-9DC1-450A-96E6-96C1DE3CC71D}" type="pres">
      <dgm:prSet presAssocID="{E4FFEFFF-4A86-44E7-8CF0-329F67994C4B}" presName="iconRect" presStyleLbl="node1" presStyleIdx="4" presStyleCnt="6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lassroom"/>
        </a:ext>
      </dgm:extLst>
    </dgm:pt>
    <dgm:pt modelId="{CBBB4838-4BE6-4421-A038-F8FD6B735195}" type="pres">
      <dgm:prSet presAssocID="{E4FFEFFF-4A86-44E7-8CF0-329F67994C4B}" presName="spaceRect" presStyleCnt="0"/>
      <dgm:spPr/>
    </dgm:pt>
    <dgm:pt modelId="{8E16B3F1-89C7-4136-93C6-9B375C3F1F68}" type="pres">
      <dgm:prSet presAssocID="{E4FFEFFF-4A86-44E7-8CF0-329F67994C4B}" presName="textRect" presStyleLbl="revTx" presStyleIdx="4" presStyleCnt="6">
        <dgm:presLayoutVars>
          <dgm:chMax val="1"/>
          <dgm:chPref val="1"/>
        </dgm:presLayoutVars>
      </dgm:prSet>
      <dgm:spPr/>
    </dgm:pt>
    <dgm:pt modelId="{46C28DB1-98B1-4B0C-AC00-4068626DD991}" type="pres">
      <dgm:prSet presAssocID="{5F261029-887C-405E-8097-393F0E552BB6}" presName="sibTrans" presStyleLbl="sibTrans2D1" presStyleIdx="0" presStyleCnt="0"/>
      <dgm:spPr/>
    </dgm:pt>
    <dgm:pt modelId="{92AD6CF6-133B-4807-8503-156DB5D67CC0}" type="pres">
      <dgm:prSet presAssocID="{A80D8E7C-A248-400B-9512-CEA50FB4FFC9}" presName="compNode" presStyleCnt="0"/>
      <dgm:spPr/>
    </dgm:pt>
    <dgm:pt modelId="{446F0651-F544-46F4-B8BE-1B42D25C5EBC}" type="pres">
      <dgm:prSet presAssocID="{A80D8E7C-A248-400B-9512-CEA50FB4FFC9}" presName="iconBgRect" presStyleLbl="bgShp" presStyleIdx="5" presStyleCnt="6"/>
      <dgm:spPr/>
    </dgm:pt>
    <dgm:pt modelId="{19F4477A-490B-48B7-872D-436A0CABAA24}" type="pres">
      <dgm:prSet presAssocID="{A80D8E7C-A248-400B-9512-CEA50FB4FFC9}" presName="iconRect" presStyleLbl="node1" presStyleIdx="5" presStyleCnt="6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choolhouse"/>
        </a:ext>
      </dgm:extLst>
    </dgm:pt>
    <dgm:pt modelId="{9721D1C0-0C48-4DB5-8A67-B3028D32E849}" type="pres">
      <dgm:prSet presAssocID="{A80D8E7C-A248-400B-9512-CEA50FB4FFC9}" presName="spaceRect" presStyleCnt="0"/>
      <dgm:spPr/>
    </dgm:pt>
    <dgm:pt modelId="{2C905640-738B-4492-B1F1-50E17E543C7F}" type="pres">
      <dgm:prSet presAssocID="{A80D8E7C-A248-400B-9512-CEA50FB4FFC9}" presName="textRect" presStyleLbl="revTx" presStyleIdx="5" presStyleCnt="6">
        <dgm:presLayoutVars>
          <dgm:chMax val="1"/>
          <dgm:chPref val="1"/>
        </dgm:presLayoutVars>
      </dgm:prSet>
      <dgm:spPr/>
    </dgm:pt>
  </dgm:ptLst>
  <dgm:cxnLst>
    <dgm:cxn modelId="{9ED6080C-944E-45EF-8306-767AFE2C9665}" srcId="{1C732ECB-E088-460E-A589-E88FAC22E19E}" destId="{A80D8E7C-A248-400B-9512-CEA50FB4FFC9}" srcOrd="5" destOrd="0" parTransId="{6B68BA2F-F2C7-4D3E-84C9-BCD801A316EA}" sibTransId="{98BCCB77-F65C-4F05-BEC1-2F31F6AFA8E1}"/>
    <dgm:cxn modelId="{C85A5A0D-C579-446E-B195-8D65CEC4CA16}" srcId="{1C732ECB-E088-460E-A589-E88FAC22E19E}" destId="{955D0995-B54E-433C-A381-4474BFFEEF0D}" srcOrd="0" destOrd="0" parTransId="{C19F6760-642E-46DD-939A-5CF6C8EEDBFD}" sibTransId="{7E8F176C-1FB2-490F-AA3C-7828A040875A}"/>
    <dgm:cxn modelId="{CA70D41A-F659-44E5-B084-60EFCE5F5141}" type="presOf" srcId="{5E914280-C8C9-4EEB-9F44-4609AF76645B}" destId="{E8834B4F-2D31-48E1-9B7D-2FCA667E92F6}" srcOrd="0" destOrd="0" presId="urn:microsoft.com/office/officeart/2018/2/layout/IconCircleList"/>
    <dgm:cxn modelId="{CF008B1F-F199-4B95-86E4-F340C2F2C253}" srcId="{1C732ECB-E088-460E-A589-E88FAC22E19E}" destId="{E4FFEFFF-4A86-44E7-8CF0-329F67994C4B}" srcOrd="4" destOrd="0" parTransId="{C09E126B-8BAF-4A0E-91BF-87A0E4FADEBE}" sibTransId="{5F261029-887C-405E-8097-393F0E552BB6}"/>
    <dgm:cxn modelId="{EEBA2433-E4E2-4A42-99D9-BD83981D1BBE}" type="presOf" srcId="{F02BD6BF-FE72-45E1-B7DD-96F892119470}" destId="{3E9B279E-14C8-406F-9178-04D922C78B73}" srcOrd="0" destOrd="0" presId="urn:microsoft.com/office/officeart/2018/2/layout/IconCircleList"/>
    <dgm:cxn modelId="{E6CCE434-9D65-4DA3-8E80-00FDF5CC183D}" srcId="{1C732ECB-E088-460E-A589-E88FAC22E19E}" destId="{04BC2752-E0AE-41C1-A86C-094939ADEFD9}" srcOrd="2" destOrd="0" parTransId="{7576DD15-EC52-46CB-BBCF-9300067C0401}" sibTransId="{F775A30C-7BBB-42F6-B14C-2E0D9637C787}"/>
    <dgm:cxn modelId="{D751163B-8218-4D1C-8E42-4DAA7B089A9A}" type="presOf" srcId="{955D0995-B54E-433C-A381-4474BFFEEF0D}" destId="{6A43ED72-C49C-4500-AB59-BD4FAA784D46}" srcOrd="0" destOrd="0" presId="urn:microsoft.com/office/officeart/2018/2/layout/IconCircleList"/>
    <dgm:cxn modelId="{9370FC43-57A7-4EDE-943F-E0E9269A31EE}" srcId="{1C732ECB-E088-460E-A589-E88FAC22E19E}" destId="{955C51C0-3514-4AC6-BFEF-14FEDFD40F00}" srcOrd="3" destOrd="0" parTransId="{9D2887A3-B8F6-4B62-86FC-1474EE68E270}" sibTransId="{EB29B763-4CB4-4F0D-A110-3A936DAE751F}"/>
    <dgm:cxn modelId="{61482465-A965-4DAA-96E2-F4ED0D9D8C3E}" type="presOf" srcId="{7E8F176C-1FB2-490F-AA3C-7828A040875A}" destId="{A1FDA29D-5D10-4D7F-B566-A4C72215C206}" srcOrd="0" destOrd="0" presId="urn:microsoft.com/office/officeart/2018/2/layout/IconCircleList"/>
    <dgm:cxn modelId="{CE354C72-8CB4-4C9A-947D-78976A62963F}" type="presOf" srcId="{5F261029-887C-405E-8097-393F0E552BB6}" destId="{46C28DB1-98B1-4B0C-AC00-4068626DD991}" srcOrd="0" destOrd="0" presId="urn:microsoft.com/office/officeart/2018/2/layout/IconCircleList"/>
    <dgm:cxn modelId="{B652437E-64F0-48AF-85A4-27D8E2FA3B59}" type="presOf" srcId="{A80D8E7C-A248-400B-9512-CEA50FB4FFC9}" destId="{2C905640-738B-4492-B1F1-50E17E543C7F}" srcOrd="0" destOrd="0" presId="urn:microsoft.com/office/officeart/2018/2/layout/IconCircleList"/>
    <dgm:cxn modelId="{182B3783-7D98-4B02-AA1E-532E4909EF0F}" type="presOf" srcId="{04BC2752-E0AE-41C1-A86C-094939ADEFD9}" destId="{B0EE8CBD-A4EB-45D0-8AEB-E3E77B917C6B}" srcOrd="0" destOrd="0" presId="urn:microsoft.com/office/officeart/2018/2/layout/IconCircleList"/>
    <dgm:cxn modelId="{36F80EAB-1EE0-4B69-826B-C2D6AEEC98AA}" type="presOf" srcId="{E4FFEFFF-4A86-44E7-8CF0-329F67994C4B}" destId="{8E16B3F1-89C7-4136-93C6-9B375C3F1F68}" srcOrd="0" destOrd="0" presId="urn:microsoft.com/office/officeart/2018/2/layout/IconCircleList"/>
    <dgm:cxn modelId="{EB4ED3AD-68DA-43E7-9AB7-C97F7AA0FF49}" type="presOf" srcId="{F775A30C-7BBB-42F6-B14C-2E0D9637C787}" destId="{5A6D3CB6-58C6-4913-B182-75A4EAB7A692}" srcOrd="0" destOrd="0" presId="urn:microsoft.com/office/officeart/2018/2/layout/IconCircleList"/>
    <dgm:cxn modelId="{A55D2EC4-D15C-4C5C-915D-17F069543139}" type="presOf" srcId="{1C732ECB-E088-460E-A589-E88FAC22E19E}" destId="{608F2F8F-1EB9-4186-B4C0-66EDF0DE02D3}" srcOrd="0" destOrd="0" presId="urn:microsoft.com/office/officeart/2018/2/layout/IconCircleList"/>
    <dgm:cxn modelId="{905CA2D3-6DD5-4703-9446-3F39EFDABD66}" srcId="{1C732ECB-E088-460E-A589-E88FAC22E19E}" destId="{5E914280-C8C9-4EEB-9F44-4609AF76645B}" srcOrd="1" destOrd="0" parTransId="{140E70F7-E383-460B-9C99-5E807EBFB09A}" sibTransId="{F02BD6BF-FE72-45E1-B7DD-96F892119470}"/>
    <dgm:cxn modelId="{F304AFD8-AE09-4997-A4A3-03A7450B6063}" type="presOf" srcId="{EB29B763-4CB4-4F0D-A110-3A936DAE751F}" destId="{CC861762-6A5D-4CE2-A98E-AB41E18D6112}" srcOrd="0" destOrd="0" presId="urn:microsoft.com/office/officeart/2018/2/layout/IconCircleList"/>
    <dgm:cxn modelId="{2894F2F7-84E8-40B8-AD4C-54C32BF5233D}" type="presOf" srcId="{955C51C0-3514-4AC6-BFEF-14FEDFD40F00}" destId="{4DFBFC4A-3C83-4073-8699-4A8B85735D0E}" srcOrd="0" destOrd="0" presId="urn:microsoft.com/office/officeart/2018/2/layout/IconCircleList"/>
    <dgm:cxn modelId="{AA7D7348-0EF1-499D-99E6-CC8F7C61E8AA}" type="presParOf" srcId="{608F2F8F-1EB9-4186-B4C0-66EDF0DE02D3}" destId="{E7B71516-7C42-4B62-8BE4-6016D159A5FB}" srcOrd="0" destOrd="0" presId="urn:microsoft.com/office/officeart/2018/2/layout/IconCircleList"/>
    <dgm:cxn modelId="{F249161B-F6C7-4691-9FC8-1EE6919C871B}" type="presParOf" srcId="{E7B71516-7C42-4B62-8BE4-6016D159A5FB}" destId="{B5C1A713-6775-419E-BFB4-0F67E343482A}" srcOrd="0" destOrd="0" presId="urn:microsoft.com/office/officeart/2018/2/layout/IconCircleList"/>
    <dgm:cxn modelId="{53D12FE2-512C-4CE5-8255-7B9183BF6461}" type="presParOf" srcId="{B5C1A713-6775-419E-BFB4-0F67E343482A}" destId="{E0B29E75-6642-462C-9303-3A8C24619B70}" srcOrd="0" destOrd="0" presId="urn:microsoft.com/office/officeart/2018/2/layout/IconCircleList"/>
    <dgm:cxn modelId="{C3C728F5-A359-41B7-B2D0-B45BEDEDA50A}" type="presParOf" srcId="{B5C1A713-6775-419E-BFB4-0F67E343482A}" destId="{9E9913C8-A5E0-492C-91A7-C734AE608113}" srcOrd="1" destOrd="0" presId="urn:microsoft.com/office/officeart/2018/2/layout/IconCircleList"/>
    <dgm:cxn modelId="{61C93721-2288-4EC5-BF11-CDDD1FAEEC9B}" type="presParOf" srcId="{B5C1A713-6775-419E-BFB4-0F67E343482A}" destId="{61C959F3-8236-47F9-85E6-641A154BE659}" srcOrd="2" destOrd="0" presId="urn:microsoft.com/office/officeart/2018/2/layout/IconCircleList"/>
    <dgm:cxn modelId="{3CAEE620-34AA-4235-B8B4-B483645A2842}" type="presParOf" srcId="{B5C1A713-6775-419E-BFB4-0F67E343482A}" destId="{6A43ED72-C49C-4500-AB59-BD4FAA784D46}" srcOrd="3" destOrd="0" presId="urn:microsoft.com/office/officeart/2018/2/layout/IconCircleList"/>
    <dgm:cxn modelId="{631B8D0C-4C5E-407A-8796-7520E089EBE5}" type="presParOf" srcId="{E7B71516-7C42-4B62-8BE4-6016D159A5FB}" destId="{A1FDA29D-5D10-4D7F-B566-A4C72215C206}" srcOrd="1" destOrd="0" presId="urn:microsoft.com/office/officeart/2018/2/layout/IconCircleList"/>
    <dgm:cxn modelId="{4462F5F6-76FF-4BE4-8B6B-4BEAE632DA5B}" type="presParOf" srcId="{E7B71516-7C42-4B62-8BE4-6016D159A5FB}" destId="{AF2A1D14-FCA8-47B7-B34A-CF980ECD886D}" srcOrd="2" destOrd="0" presId="urn:microsoft.com/office/officeart/2018/2/layout/IconCircleList"/>
    <dgm:cxn modelId="{7A2631C1-7CDB-4D9E-89E4-E665F32EEAB1}" type="presParOf" srcId="{AF2A1D14-FCA8-47B7-B34A-CF980ECD886D}" destId="{37621F98-7427-4408-B4F8-652E5E898235}" srcOrd="0" destOrd="0" presId="urn:microsoft.com/office/officeart/2018/2/layout/IconCircleList"/>
    <dgm:cxn modelId="{48826761-7A3D-46FC-B629-F5545BD021BD}" type="presParOf" srcId="{AF2A1D14-FCA8-47B7-B34A-CF980ECD886D}" destId="{32AEB159-47AE-4DF2-A876-63792B7537CA}" srcOrd="1" destOrd="0" presId="urn:microsoft.com/office/officeart/2018/2/layout/IconCircleList"/>
    <dgm:cxn modelId="{07393756-0354-4259-A995-01192E0A6F2B}" type="presParOf" srcId="{AF2A1D14-FCA8-47B7-B34A-CF980ECD886D}" destId="{629D1452-C0BD-48F1-8222-DEBF45B466A2}" srcOrd="2" destOrd="0" presId="urn:microsoft.com/office/officeart/2018/2/layout/IconCircleList"/>
    <dgm:cxn modelId="{7AF14AC1-8098-420D-B93B-A7EA991873A6}" type="presParOf" srcId="{AF2A1D14-FCA8-47B7-B34A-CF980ECD886D}" destId="{E8834B4F-2D31-48E1-9B7D-2FCA667E92F6}" srcOrd="3" destOrd="0" presId="urn:microsoft.com/office/officeart/2018/2/layout/IconCircleList"/>
    <dgm:cxn modelId="{C2A61065-3015-4E14-BB8E-A101F273D384}" type="presParOf" srcId="{E7B71516-7C42-4B62-8BE4-6016D159A5FB}" destId="{3E9B279E-14C8-406F-9178-04D922C78B73}" srcOrd="3" destOrd="0" presId="urn:microsoft.com/office/officeart/2018/2/layout/IconCircleList"/>
    <dgm:cxn modelId="{3DE18377-6071-453F-A269-0DE5C1DB1E6D}" type="presParOf" srcId="{E7B71516-7C42-4B62-8BE4-6016D159A5FB}" destId="{BAFDC458-D5E4-40BC-A673-3E880209B9FF}" srcOrd="4" destOrd="0" presId="urn:microsoft.com/office/officeart/2018/2/layout/IconCircleList"/>
    <dgm:cxn modelId="{AAD2FD60-164F-4095-AC3E-224B70F31B30}" type="presParOf" srcId="{BAFDC458-D5E4-40BC-A673-3E880209B9FF}" destId="{A2C2317A-D92F-4E3C-A249-5E4A50185FA2}" srcOrd="0" destOrd="0" presId="urn:microsoft.com/office/officeart/2018/2/layout/IconCircleList"/>
    <dgm:cxn modelId="{3B798F93-DD2B-485A-9E28-0D148344742F}" type="presParOf" srcId="{BAFDC458-D5E4-40BC-A673-3E880209B9FF}" destId="{5D54D673-DBA3-414D-B37E-1D4F3B285FF1}" srcOrd="1" destOrd="0" presId="urn:microsoft.com/office/officeart/2018/2/layout/IconCircleList"/>
    <dgm:cxn modelId="{653AE194-5BF5-4CAF-B8DB-55D6C64E1832}" type="presParOf" srcId="{BAFDC458-D5E4-40BC-A673-3E880209B9FF}" destId="{72095BA1-006C-4B33-B85C-517731425707}" srcOrd="2" destOrd="0" presId="urn:microsoft.com/office/officeart/2018/2/layout/IconCircleList"/>
    <dgm:cxn modelId="{75A80B39-02FD-484D-B5E0-44203A8609C3}" type="presParOf" srcId="{BAFDC458-D5E4-40BC-A673-3E880209B9FF}" destId="{B0EE8CBD-A4EB-45D0-8AEB-E3E77B917C6B}" srcOrd="3" destOrd="0" presId="urn:microsoft.com/office/officeart/2018/2/layout/IconCircleList"/>
    <dgm:cxn modelId="{306AFAE4-EC4D-495A-8BDF-57D290822B5D}" type="presParOf" srcId="{E7B71516-7C42-4B62-8BE4-6016D159A5FB}" destId="{5A6D3CB6-58C6-4913-B182-75A4EAB7A692}" srcOrd="5" destOrd="0" presId="urn:microsoft.com/office/officeart/2018/2/layout/IconCircleList"/>
    <dgm:cxn modelId="{25995B3F-FEB2-4E9D-9E9F-DADB65D24928}" type="presParOf" srcId="{E7B71516-7C42-4B62-8BE4-6016D159A5FB}" destId="{B3914887-C94F-4CA5-9966-BE4941E436A8}" srcOrd="6" destOrd="0" presId="urn:microsoft.com/office/officeart/2018/2/layout/IconCircleList"/>
    <dgm:cxn modelId="{FB2686D0-5EDB-4E31-9048-D4DE8FB82F40}" type="presParOf" srcId="{B3914887-C94F-4CA5-9966-BE4941E436A8}" destId="{2FA72D0E-9BDB-4B5F-ABF6-AC5BB3728949}" srcOrd="0" destOrd="0" presId="urn:microsoft.com/office/officeart/2018/2/layout/IconCircleList"/>
    <dgm:cxn modelId="{A67EEB8A-656E-45AB-9B65-88B34B5C680E}" type="presParOf" srcId="{B3914887-C94F-4CA5-9966-BE4941E436A8}" destId="{B9E2F1F4-9406-4BF2-8E1C-E18851339961}" srcOrd="1" destOrd="0" presId="urn:microsoft.com/office/officeart/2018/2/layout/IconCircleList"/>
    <dgm:cxn modelId="{7F1EEAC8-BF3C-40D5-92A2-57BBC93DD03F}" type="presParOf" srcId="{B3914887-C94F-4CA5-9966-BE4941E436A8}" destId="{18427108-4256-4959-BF03-59788F2ED84F}" srcOrd="2" destOrd="0" presId="urn:microsoft.com/office/officeart/2018/2/layout/IconCircleList"/>
    <dgm:cxn modelId="{330EDE96-9004-47E3-9CC0-D83C31C0A899}" type="presParOf" srcId="{B3914887-C94F-4CA5-9966-BE4941E436A8}" destId="{4DFBFC4A-3C83-4073-8699-4A8B85735D0E}" srcOrd="3" destOrd="0" presId="urn:microsoft.com/office/officeart/2018/2/layout/IconCircleList"/>
    <dgm:cxn modelId="{97374DB4-51ED-4FC6-8F58-CB379F9EF83B}" type="presParOf" srcId="{E7B71516-7C42-4B62-8BE4-6016D159A5FB}" destId="{CC861762-6A5D-4CE2-A98E-AB41E18D6112}" srcOrd="7" destOrd="0" presId="urn:microsoft.com/office/officeart/2018/2/layout/IconCircleList"/>
    <dgm:cxn modelId="{F964670A-C14C-4E6D-A725-D32339FC2255}" type="presParOf" srcId="{E7B71516-7C42-4B62-8BE4-6016D159A5FB}" destId="{FAD12CE7-752F-4E8A-B090-030BEC466DC5}" srcOrd="8" destOrd="0" presId="urn:microsoft.com/office/officeart/2018/2/layout/IconCircleList"/>
    <dgm:cxn modelId="{D5439A93-BBA4-47F5-ADA8-3D5A5A4D0589}" type="presParOf" srcId="{FAD12CE7-752F-4E8A-B090-030BEC466DC5}" destId="{0F8C8B61-DF2B-497C-A19E-68645564F5DD}" srcOrd="0" destOrd="0" presId="urn:microsoft.com/office/officeart/2018/2/layout/IconCircleList"/>
    <dgm:cxn modelId="{2E865652-9BCA-493F-B3A5-47CDDF59C151}" type="presParOf" srcId="{FAD12CE7-752F-4E8A-B090-030BEC466DC5}" destId="{41EC97C2-9DC1-450A-96E6-96C1DE3CC71D}" srcOrd="1" destOrd="0" presId="urn:microsoft.com/office/officeart/2018/2/layout/IconCircleList"/>
    <dgm:cxn modelId="{FB2FE2DF-EC61-47B4-8291-20232DC6FDD8}" type="presParOf" srcId="{FAD12CE7-752F-4E8A-B090-030BEC466DC5}" destId="{CBBB4838-4BE6-4421-A038-F8FD6B735195}" srcOrd="2" destOrd="0" presId="urn:microsoft.com/office/officeart/2018/2/layout/IconCircleList"/>
    <dgm:cxn modelId="{A3C4574C-3D03-470B-AFBD-55EADDFAB717}" type="presParOf" srcId="{FAD12CE7-752F-4E8A-B090-030BEC466DC5}" destId="{8E16B3F1-89C7-4136-93C6-9B375C3F1F68}" srcOrd="3" destOrd="0" presId="urn:microsoft.com/office/officeart/2018/2/layout/IconCircleList"/>
    <dgm:cxn modelId="{A990314C-48D0-4474-AB39-D664818A0209}" type="presParOf" srcId="{E7B71516-7C42-4B62-8BE4-6016D159A5FB}" destId="{46C28DB1-98B1-4B0C-AC00-4068626DD991}" srcOrd="9" destOrd="0" presId="urn:microsoft.com/office/officeart/2018/2/layout/IconCircleList"/>
    <dgm:cxn modelId="{016DC06A-3EFB-4E43-86C6-E1FF9FDCC4DA}" type="presParOf" srcId="{E7B71516-7C42-4B62-8BE4-6016D159A5FB}" destId="{92AD6CF6-133B-4807-8503-156DB5D67CC0}" srcOrd="10" destOrd="0" presId="urn:microsoft.com/office/officeart/2018/2/layout/IconCircleList"/>
    <dgm:cxn modelId="{2D4EC5AE-D604-4354-A49C-8CDD660AD49B}" type="presParOf" srcId="{92AD6CF6-133B-4807-8503-156DB5D67CC0}" destId="{446F0651-F544-46F4-B8BE-1B42D25C5EBC}" srcOrd="0" destOrd="0" presId="urn:microsoft.com/office/officeart/2018/2/layout/IconCircleList"/>
    <dgm:cxn modelId="{E4C345B3-756D-4218-A06C-69B341E83BEB}" type="presParOf" srcId="{92AD6CF6-133B-4807-8503-156DB5D67CC0}" destId="{19F4477A-490B-48B7-872D-436A0CABAA24}" srcOrd="1" destOrd="0" presId="urn:microsoft.com/office/officeart/2018/2/layout/IconCircleList"/>
    <dgm:cxn modelId="{4D9D4524-5777-4235-A362-1E35D7F099D2}" type="presParOf" srcId="{92AD6CF6-133B-4807-8503-156DB5D67CC0}" destId="{9721D1C0-0C48-4DB5-8A67-B3028D32E849}" srcOrd="2" destOrd="0" presId="urn:microsoft.com/office/officeart/2018/2/layout/IconCircleList"/>
    <dgm:cxn modelId="{369417FF-4C1B-41AD-9043-6B4EA26A1FA0}" type="presParOf" srcId="{92AD6CF6-133B-4807-8503-156DB5D67CC0}" destId="{2C905640-738B-4492-B1F1-50E17E543C7F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0B29E75-6642-462C-9303-3A8C24619B70}">
      <dsp:nvSpPr>
        <dsp:cNvPr id="0" name=""/>
        <dsp:cNvSpPr/>
      </dsp:nvSpPr>
      <dsp:spPr>
        <a:xfrm>
          <a:off x="73000" y="427055"/>
          <a:ext cx="896117" cy="896117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E9913C8-A5E0-492C-91A7-C734AE608113}">
      <dsp:nvSpPr>
        <dsp:cNvPr id="0" name=""/>
        <dsp:cNvSpPr/>
      </dsp:nvSpPr>
      <dsp:spPr>
        <a:xfrm>
          <a:off x="261185" y="615240"/>
          <a:ext cx="519748" cy="51974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A43ED72-C49C-4500-AB59-BD4FAA784D46}">
      <dsp:nvSpPr>
        <dsp:cNvPr id="0" name=""/>
        <dsp:cNvSpPr/>
      </dsp:nvSpPr>
      <dsp:spPr>
        <a:xfrm>
          <a:off x="1161143" y="427055"/>
          <a:ext cx="2112276" cy="8961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0" i="0" kern="1200" dirty="0"/>
            <a:t>College Park Elementary received a </a:t>
          </a:r>
          <a:r>
            <a:rPr lang="en-US" sz="1100" b="1" i="0" kern="1200" dirty="0"/>
            <a:t>$10,000 </a:t>
          </a:r>
          <a:r>
            <a:rPr lang="en-US" sz="1100" b="0" i="0" kern="1200" dirty="0"/>
            <a:t>grant from Dicks Sporting Goods “Sports Matter” Foundation</a:t>
          </a:r>
          <a:endParaRPr lang="en-US" sz="1100" kern="1200" dirty="0"/>
        </a:p>
      </dsp:txBody>
      <dsp:txXfrm>
        <a:off x="1161143" y="427055"/>
        <a:ext cx="2112276" cy="896117"/>
      </dsp:txXfrm>
    </dsp:sp>
    <dsp:sp modelId="{37621F98-7427-4408-B4F8-652E5E898235}">
      <dsp:nvSpPr>
        <dsp:cNvPr id="0" name=""/>
        <dsp:cNvSpPr/>
      </dsp:nvSpPr>
      <dsp:spPr>
        <a:xfrm>
          <a:off x="3641468" y="427055"/>
          <a:ext cx="896117" cy="896117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2AEB159-47AE-4DF2-A876-63792B7537CA}">
      <dsp:nvSpPr>
        <dsp:cNvPr id="0" name=""/>
        <dsp:cNvSpPr/>
      </dsp:nvSpPr>
      <dsp:spPr>
        <a:xfrm>
          <a:off x="3829652" y="615240"/>
          <a:ext cx="519748" cy="51974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8834B4F-2D31-48E1-9B7D-2FCA667E92F6}">
      <dsp:nvSpPr>
        <dsp:cNvPr id="0" name=""/>
        <dsp:cNvSpPr/>
      </dsp:nvSpPr>
      <dsp:spPr>
        <a:xfrm>
          <a:off x="4729610" y="427055"/>
          <a:ext cx="2112276" cy="8961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0" i="0" kern="1200" baseline="0" dirty="0"/>
            <a:t>A. Philip Randolph Elementary was awarded </a:t>
          </a:r>
          <a:r>
            <a:rPr lang="en-US" sz="1100" b="1" i="0" kern="1200" baseline="0" dirty="0"/>
            <a:t>$4,000 </a:t>
          </a:r>
          <a:r>
            <a:rPr lang="en-US" sz="1100" b="0" i="0" kern="1200" baseline="0" dirty="0"/>
            <a:t>from GaDOE’s Opportunity Grant to support Math Manipulatives</a:t>
          </a:r>
          <a:endParaRPr lang="en-US" sz="1100" kern="1200" dirty="0"/>
        </a:p>
      </dsp:txBody>
      <dsp:txXfrm>
        <a:off x="4729610" y="427055"/>
        <a:ext cx="2112276" cy="896117"/>
      </dsp:txXfrm>
    </dsp:sp>
    <dsp:sp modelId="{A2C2317A-D92F-4E3C-A249-5E4A50185FA2}">
      <dsp:nvSpPr>
        <dsp:cNvPr id="0" name=""/>
        <dsp:cNvSpPr/>
      </dsp:nvSpPr>
      <dsp:spPr>
        <a:xfrm>
          <a:off x="7209935" y="427055"/>
          <a:ext cx="896117" cy="896117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D54D673-DBA3-414D-B37E-1D4F3B285FF1}">
      <dsp:nvSpPr>
        <dsp:cNvPr id="0" name=""/>
        <dsp:cNvSpPr/>
      </dsp:nvSpPr>
      <dsp:spPr>
        <a:xfrm>
          <a:off x="7398120" y="615240"/>
          <a:ext cx="519748" cy="519748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0EE8CBD-A4EB-45D0-8AEB-E3E77B917C6B}">
      <dsp:nvSpPr>
        <dsp:cNvPr id="0" name=""/>
        <dsp:cNvSpPr/>
      </dsp:nvSpPr>
      <dsp:spPr>
        <a:xfrm>
          <a:off x="8298078" y="427055"/>
          <a:ext cx="2112276" cy="8961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0" i="0" kern="1200" dirty="0"/>
            <a:t>Sandtown Middle School received  </a:t>
          </a:r>
          <a:r>
            <a:rPr lang="en-US" sz="1100" b="1" i="0" kern="1200" dirty="0"/>
            <a:t>$7,000 </a:t>
          </a:r>
          <a:r>
            <a:rPr lang="en-US" sz="1100" b="0" i="0" kern="1200" dirty="0"/>
            <a:t>from Fidelity Charitable Fund to support Young Ladies of Sandtown Mentoring program</a:t>
          </a:r>
          <a:endParaRPr lang="en-US" sz="1100" kern="1200" dirty="0"/>
        </a:p>
      </dsp:txBody>
      <dsp:txXfrm>
        <a:off x="8298078" y="427055"/>
        <a:ext cx="2112276" cy="896117"/>
      </dsp:txXfrm>
    </dsp:sp>
    <dsp:sp modelId="{2FA72D0E-9BDB-4B5F-ABF6-AC5BB3728949}">
      <dsp:nvSpPr>
        <dsp:cNvPr id="0" name=""/>
        <dsp:cNvSpPr/>
      </dsp:nvSpPr>
      <dsp:spPr>
        <a:xfrm>
          <a:off x="73000" y="1865195"/>
          <a:ext cx="896117" cy="896117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9E2F1F4-9406-4BF2-8E1C-E18851339961}">
      <dsp:nvSpPr>
        <dsp:cNvPr id="0" name=""/>
        <dsp:cNvSpPr/>
      </dsp:nvSpPr>
      <dsp:spPr>
        <a:xfrm>
          <a:off x="261185" y="2053380"/>
          <a:ext cx="519748" cy="519748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DFBFC4A-3C83-4073-8699-4A8B85735D0E}">
      <dsp:nvSpPr>
        <dsp:cNvPr id="0" name=""/>
        <dsp:cNvSpPr/>
      </dsp:nvSpPr>
      <dsp:spPr>
        <a:xfrm>
          <a:off x="1161143" y="1865195"/>
          <a:ext cx="2112276" cy="8961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0" i="0" kern="1200" dirty="0"/>
            <a:t>Webb Bridge Middle School’s Band Program </a:t>
          </a:r>
          <a:r>
            <a:rPr lang="en-US" sz="1100" kern="1200" dirty="0"/>
            <a:t>awarded </a:t>
          </a:r>
          <a:r>
            <a:rPr lang="en-US" sz="1100" b="1" i="0" kern="1200" dirty="0"/>
            <a:t>$1,500 </a:t>
          </a:r>
          <a:r>
            <a:rPr lang="en-US" sz="1100" kern="1200" dirty="0"/>
            <a:t>from the </a:t>
          </a:r>
          <a:r>
            <a:rPr lang="en-US" sz="1100" b="0" i="0" kern="1200" dirty="0"/>
            <a:t>Walmart Spark for Good Foundation</a:t>
          </a:r>
          <a:endParaRPr lang="en-US" sz="1100" kern="1200" dirty="0"/>
        </a:p>
      </dsp:txBody>
      <dsp:txXfrm>
        <a:off x="1161143" y="1865195"/>
        <a:ext cx="2112276" cy="896117"/>
      </dsp:txXfrm>
    </dsp:sp>
    <dsp:sp modelId="{0F8C8B61-DF2B-497C-A19E-68645564F5DD}">
      <dsp:nvSpPr>
        <dsp:cNvPr id="0" name=""/>
        <dsp:cNvSpPr/>
      </dsp:nvSpPr>
      <dsp:spPr>
        <a:xfrm>
          <a:off x="3641468" y="1865195"/>
          <a:ext cx="896117" cy="896117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1EC97C2-9DC1-450A-96E6-96C1DE3CC71D}">
      <dsp:nvSpPr>
        <dsp:cNvPr id="0" name=""/>
        <dsp:cNvSpPr/>
      </dsp:nvSpPr>
      <dsp:spPr>
        <a:xfrm>
          <a:off x="3829652" y="2053380"/>
          <a:ext cx="519748" cy="519748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E16B3F1-89C7-4136-93C6-9B375C3F1F68}">
      <dsp:nvSpPr>
        <dsp:cNvPr id="0" name=""/>
        <dsp:cNvSpPr/>
      </dsp:nvSpPr>
      <dsp:spPr>
        <a:xfrm>
          <a:off x="4729610" y="1865195"/>
          <a:ext cx="2112276" cy="8961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0" i="0" kern="1200" dirty="0"/>
            <a:t>River Eves ES and Highpoint ES Teacher Grant for Innovation</a:t>
          </a:r>
          <a:r>
            <a:rPr lang="en-US" sz="1100" kern="1200" dirty="0"/>
            <a:t> </a:t>
          </a:r>
          <a:r>
            <a:rPr lang="en-US" sz="1100" b="1" i="0" kern="1200" dirty="0"/>
            <a:t>$1,000 </a:t>
          </a:r>
          <a:r>
            <a:rPr lang="en-US" sz="1100" b="0" i="0" kern="1200" dirty="0"/>
            <a:t>each from</a:t>
          </a:r>
          <a:r>
            <a:rPr lang="en-US" sz="1100" kern="1200" dirty="0"/>
            <a:t> </a:t>
          </a:r>
          <a:r>
            <a:rPr lang="en-US" sz="1100" b="0" i="0" kern="1200" dirty="0"/>
            <a:t>Georgia Foundation for Public Education</a:t>
          </a:r>
          <a:r>
            <a:rPr lang="en-US" sz="1100" kern="1200" dirty="0"/>
            <a:t> </a:t>
          </a:r>
          <a:r>
            <a:rPr lang="en-US" sz="1100" b="0" i="0" kern="1200" dirty="0"/>
            <a:t>Non-Government</a:t>
          </a:r>
          <a:endParaRPr lang="en-US" sz="1100" kern="1200" dirty="0"/>
        </a:p>
      </dsp:txBody>
      <dsp:txXfrm>
        <a:off x="4729610" y="1865195"/>
        <a:ext cx="2112276" cy="896117"/>
      </dsp:txXfrm>
    </dsp:sp>
    <dsp:sp modelId="{446F0651-F544-46F4-B8BE-1B42D25C5EBC}">
      <dsp:nvSpPr>
        <dsp:cNvPr id="0" name=""/>
        <dsp:cNvSpPr/>
      </dsp:nvSpPr>
      <dsp:spPr>
        <a:xfrm>
          <a:off x="7209935" y="1865195"/>
          <a:ext cx="896117" cy="896117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9F4477A-490B-48B7-872D-436A0CABAA24}">
      <dsp:nvSpPr>
        <dsp:cNvPr id="0" name=""/>
        <dsp:cNvSpPr/>
      </dsp:nvSpPr>
      <dsp:spPr>
        <a:xfrm>
          <a:off x="7398120" y="2053380"/>
          <a:ext cx="519748" cy="519748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C905640-738B-4492-B1F1-50E17E543C7F}">
      <dsp:nvSpPr>
        <dsp:cNvPr id="0" name=""/>
        <dsp:cNvSpPr/>
      </dsp:nvSpPr>
      <dsp:spPr>
        <a:xfrm>
          <a:off x="8298078" y="1865195"/>
          <a:ext cx="2112276" cy="8961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0" i="0" kern="1200" baseline="0" dirty="0"/>
            <a:t>Langston Hughes High School was awarded </a:t>
          </a:r>
          <a:r>
            <a:rPr lang="en-US" sz="1100" b="1" i="0" kern="1200" baseline="0" dirty="0"/>
            <a:t>$500 </a:t>
          </a:r>
          <a:r>
            <a:rPr lang="en-US" sz="1100" b="0" i="0" kern="1200" baseline="0" dirty="0"/>
            <a:t>from National Society of High School Scholars 	</a:t>
          </a:r>
          <a:endParaRPr lang="en-US" sz="1100" kern="1200" dirty="0"/>
        </a:p>
      </dsp:txBody>
      <dsp:txXfrm>
        <a:off x="8298078" y="1865195"/>
        <a:ext cx="2112276" cy="89611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4C8E6C1-26B6-E641-EE95-04968E33A68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5153E7-850E-4C61-2661-76BD35CF297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1B0F9C1F-E2D3-423D-A1B9-F551BD405549}" type="datetimeFigureOut">
              <a:rPr lang="en-US" smtClean="0"/>
              <a:t>1/17/2025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192D49A-01B1-F50E-2D0E-1F86C05A64C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AB94391-6144-4E2C-6361-13F8355A6D8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FF183D1-E985-43AC-963B-A86D091A5E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48073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5DE6F495-742C-4002-8F6D-35ACE20AE3AC}" type="datetimeFigureOut">
              <a:rPr lang="en-US" smtClean="0"/>
              <a:t>1/17/2025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C1BCB5A3-A174-4284-AC25-5A82B7159A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6592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BCB5A3-A174-4284-AC25-5A82B7159A4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31178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BCB5A3-A174-4284-AC25-5A82B7159A4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64502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393586-C26F-B78F-621B-8FA4A87495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62249" y="6553200"/>
            <a:ext cx="1439263" cy="238125"/>
          </a:xfrm>
          <a:prstGeom prst="rect">
            <a:avLst/>
          </a:prstGeom>
        </p:spPr>
        <p:txBody>
          <a:bodyPr/>
          <a:lstStyle>
            <a:lvl1pPr algn="r">
              <a:defRPr sz="1000"/>
            </a:lvl1pPr>
          </a:lstStyle>
          <a:p>
            <a:fld id="{24147ACD-457C-4CFD-A092-0D72A6518171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2" name="Picture 1" descr="A black and white logo&#10;&#10;Description automatically generated">
            <a:extLst>
              <a:ext uri="{FF2B5EF4-FFF2-40B4-BE49-F238E27FC236}">
                <a16:creationId xmlns:a16="http://schemas.microsoft.com/office/drawing/2014/main" id="{94FE62CF-15C2-FE58-F167-70F6A05DC7B5}"/>
              </a:ext>
            </a:extLst>
          </p:cNvPr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6798" y="5029002"/>
            <a:ext cx="2734834" cy="1299777"/>
          </a:xfrm>
          <a:prstGeom prst="rect">
            <a:avLst/>
          </a:prstGeom>
        </p:spPr>
      </p:pic>
      <p:pic>
        <p:nvPicPr>
          <p:cNvPr id="5" name="Picture 4" descr="A group of people smiling and holding diploma&#10;&#10;Description automatically generated">
            <a:extLst>
              <a:ext uri="{FF2B5EF4-FFF2-40B4-BE49-F238E27FC236}">
                <a16:creationId xmlns:a16="http://schemas.microsoft.com/office/drawing/2014/main" id="{AE7D4C00-ABC3-A8EF-2A47-0D151344E9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75302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B9100A-92AA-68E3-5EE6-D0CC123548F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741951" y="1635844"/>
            <a:ext cx="9133936" cy="4351338"/>
          </a:xfrm>
        </p:spPr>
        <p:txBody>
          <a:bodyPr/>
          <a:lstStyle>
            <a:lvl1pPr>
              <a:lnSpc>
                <a:spcPct val="100000"/>
              </a:lnSpc>
              <a:spcBef>
                <a:spcPts val="600"/>
              </a:spcBef>
              <a:defRPr sz="2800"/>
            </a:lvl1pPr>
            <a:lvl2pPr marL="685800" indent="-2286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Calibri" panose="020F0502020204030204" pitchFamily="34" charset="0"/>
              <a:buChar char="–"/>
              <a:defRPr/>
            </a:lvl2pPr>
            <a:lvl3pPr marL="1143000" indent="-2286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lvl3pPr>
            <a:lvl4pPr>
              <a:lnSpc>
                <a:spcPct val="100000"/>
              </a:lnSpc>
              <a:spcBef>
                <a:spcPts val="0"/>
              </a:spcBef>
              <a:defRPr/>
            </a:lvl4pPr>
            <a:lvl5pPr>
              <a:lnSpc>
                <a:spcPct val="100000"/>
              </a:lnSpc>
              <a:spcBef>
                <a:spcPts val="0"/>
              </a:spcBef>
              <a:defRPr/>
            </a:lvl5pPr>
          </a:lstStyle>
          <a:p>
            <a:pPr lvl="0"/>
            <a:r>
              <a:rPr lang="en-US"/>
              <a:t>Click to add text (Calibri 28 pt. </a:t>
            </a:r>
            <a:r>
              <a:rPr lang="en-US" err="1"/>
              <a:t>unbold</a:t>
            </a:r>
            <a:r>
              <a:rPr lang="en-US"/>
              <a:t>)</a:t>
            </a:r>
          </a:p>
          <a:p>
            <a:pPr lvl="1"/>
            <a:r>
              <a:rPr lang="en-US"/>
              <a:t>Second level</a:t>
            </a:r>
          </a:p>
          <a:p>
            <a:pPr lvl="1"/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2C4A5A01-C8F8-2AF4-E0ED-010E9A2594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62249" y="6553200"/>
            <a:ext cx="1439263" cy="238125"/>
          </a:xfrm>
          <a:prstGeom prst="rect">
            <a:avLst/>
          </a:prstGeom>
        </p:spPr>
        <p:txBody>
          <a:bodyPr/>
          <a:lstStyle>
            <a:lvl1pPr algn="r">
              <a:defRPr sz="1000"/>
            </a:lvl1pPr>
          </a:lstStyle>
          <a:p>
            <a:fld id="{24147ACD-457C-4CFD-A092-0D72A651817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867DDCA2-23E4-E554-1803-AFC079202A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3850" y="543014"/>
            <a:ext cx="9376912" cy="750888"/>
          </a:xfrm>
        </p:spPr>
        <p:txBody>
          <a:bodyPr>
            <a:normAutofit/>
          </a:bodyPr>
          <a:lstStyle>
            <a:lvl1pPr marL="0" indent="0">
              <a:buNone/>
              <a:defRPr sz="4200" b="1">
                <a:solidFill>
                  <a:srgbClr val="C2A104"/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/>
              <a:t>HEADER IN ALL CAPS (Calibri 42pt bold)</a:t>
            </a:r>
          </a:p>
        </p:txBody>
      </p:sp>
    </p:spTree>
    <p:extLst>
      <p:ext uri="{BB962C8B-B14F-4D97-AF65-F5344CB8AC3E}">
        <p14:creationId xmlns:p14="http://schemas.microsoft.com/office/powerpoint/2010/main" val="3109471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8395C1-F692-A961-8B2C-566E3EF9FC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BEE0F36-A7BE-D6B5-4B34-24E07C6C8D2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147ACD-457C-4CFD-A092-0D72A651817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8E02523-083A-C9CA-EC00-3CB0963E4D9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047781" y="2639682"/>
            <a:ext cx="5120640" cy="5120640"/>
          </a:xfrm>
          <a:prstGeom prst="ellipse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125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B9100A-92AA-68E3-5EE6-D0CC123548F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741951" y="1635844"/>
            <a:ext cx="9133936" cy="435133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 (Calibri 26 pt. </a:t>
            </a:r>
            <a:r>
              <a:rPr lang="en-US" err="1"/>
              <a:t>unbold</a:t>
            </a:r>
            <a:r>
              <a:rPr lang="en-US"/>
              <a:t>)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2C4A5A01-C8F8-2AF4-E0ED-010E9A2594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62249" y="6553200"/>
            <a:ext cx="1439263" cy="238125"/>
          </a:xfrm>
          <a:prstGeom prst="rect">
            <a:avLst/>
          </a:prstGeom>
        </p:spPr>
        <p:txBody>
          <a:bodyPr/>
          <a:lstStyle>
            <a:lvl1pPr algn="r">
              <a:defRPr sz="1000"/>
            </a:lvl1pPr>
          </a:lstStyle>
          <a:p>
            <a:fld id="{24147ACD-457C-4CFD-A092-0D72A651817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867DDCA2-23E4-E554-1803-AFC079202A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3850" y="543014"/>
            <a:ext cx="9376912" cy="750888"/>
          </a:xfrm>
        </p:spPr>
        <p:txBody>
          <a:bodyPr>
            <a:normAutofit/>
          </a:bodyPr>
          <a:lstStyle>
            <a:lvl1pPr marL="0" indent="0">
              <a:buNone/>
              <a:defRPr sz="4200" b="1">
                <a:solidFill>
                  <a:srgbClr val="BF9000"/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/>
              <a:t>HEADER IN ALL CAPS (Calibri 42pt bold)</a:t>
            </a:r>
          </a:p>
        </p:txBody>
      </p:sp>
    </p:spTree>
    <p:extLst>
      <p:ext uri="{BB962C8B-B14F-4D97-AF65-F5344CB8AC3E}">
        <p14:creationId xmlns:p14="http://schemas.microsoft.com/office/powerpoint/2010/main" val="39658400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2A03DF8-29F1-4332-8245-72FD6E19DC6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C6D990B-8AD2-BADC-B423-25E29F2115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B094DCF8-D4CB-E4DB-31E5-4962DC0669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62249" y="6553200"/>
            <a:ext cx="1439263" cy="238125"/>
          </a:xfrm>
          <a:prstGeom prst="rect">
            <a:avLst/>
          </a:prstGeom>
        </p:spPr>
        <p:txBody>
          <a:bodyPr/>
          <a:lstStyle>
            <a:lvl1pPr algn="r">
              <a:defRPr sz="1000"/>
            </a:lvl1pPr>
          </a:lstStyle>
          <a:p>
            <a:fld id="{24147ACD-457C-4CFD-A092-0D72A651817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9523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AC58B3-3E03-E6F6-346F-4AE2A5F382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2584C7-F80D-3B36-79A6-45CAAA1818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F3CD36-91A9-8253-0293-C8F8827B62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991627-22C0-DECB-8BA6-3C1BCBEA8A0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0D96CC-2E9A-52D2-DF44-8239B92529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2DDAD5-F8EF-6CCE-7AB7-C14697D74E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62249" y="6553200"/>
            <a:ext cx="1439263" cy="238125"/>
          </a:xfrm>
          <a:prstGeom prst="rect">
            <a:avLst/>
          </a:prstGeom>
        </p:spPr>
        <p:txBody>
          <a:bodyPr/>
          <a:lstStyle>
            <a:lvl1pPr algn="r">
              <a:defRPr sz="1000"/>
            </a:lvl1pPr>
          </a:lstStyle>
          <a:p>
            <a:fld id="{24147ACD-457C-4CFD-A092-0D72A651817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6060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FAB27B-30F0-AAA8-3493-B26DAD3281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D5731AC-46DF-0331-0FF8-33D224D8181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452184-B6B6-932F-C2DA-47CC238D9C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AD8181-CA5C-6BE2-F3D0-24C9BC4DEF5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DA9D9D-D855-5515-4A8D-84C2D6A908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B547425F-2743-EEBE-F102-97C35F2ECC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62249" y="6553200"/>
            <a:ext cx="1439263" cy="238125"/>
          </a:xfrm>
          <a:prstGeom prst="rect">
            <a:avLst/>
          </a:prstGeom>
        </p:spPr>
        <p:txBody>
          <a:bodyPr/>
          <a:lstStyle>
            <a:lvl1pPr algn="r">
              <a:defRPr sz="1000"/>
            </a:lvl1pPr>
          </a:lstStyle>
          <a:p>
            <a:fld id="{24147ACD-457C-4CFD-A092-0D72A651817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3541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2E69B9-DD06-1265-CDE3-05AFB85C50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849" y="365125"/>
            <a:ext cx="8962845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1F525E1-8A9D-0B72-ACC9-07B5776549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F4994E-3E69-567E-F640-A4FCF5E8FA9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98C2F8-D5A9-601C-CC1D-B16CEC24E7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293B615-D346-281F-E291-5AFF212D37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62249" y="6553200"/>
            <a:ext cx="1439263" cy="238125"/>
          </a:xfrm>
          <a:prstGeom prst="rect">
            <a:avLst/>
          </a:prstGeom>
        </p:spPr>
        <p:txBody>
          <a:bodyPr/>
          <a:lstStyle>
            <a:lvl1pPr algn="r">
              <a:defRPr sz="1000"/>
            </a:lvl1pPr>
          </a:lstStyle>
          <a:p>
            <a:fld id="{24147ACD-457C-4CFD-A092-0D72A651817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39544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AA7396A-5A29-D905-D1C4-7AAE20969D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937F87E-49D9-2A3F-7628-13B3F72CE3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EFE503-2736-1369-F5F1-86314F8A5B5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0DD7AF-72F5-784F-CD5B-A44E55C13C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80C9888-86A0-AD44-8D38-2CA85CDA8E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62249" y="6553200"/>
            <a:ext cx="1439263" cy="238125"/>
          </a:xfrm>
          <a:prstGeom prst="rect">
            <a:avLst/>
          </a:prstGeom>
        </p:spPr>
        <p:txBody>
          <a:bodyPr/>
          <a:lstStyle>
            <a:lvl1pPr algn="r">
              <a:defRPr sz="1000"/>
            </a:lvl1pPr>
          </a:lstStyle>
          <a:p>
            <a:fld id="{24147ACD-457C-4CFD-A092-0D72A651817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998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03849" y="365125"/>
            <a:ext cx="8962845" cy="1325563"/>
          </a:xfrm>
          <a:prstGeom prst="rect">
            <a:avLst/>
          </a:prstGeom>
        </p:spPr>
        <p:txBody>
          <a:bodyPr lIns="0" tIns="0" rIns="0" bIns="0"/>
          <a:lstStyle>
            <a:lvl1pPr>
              <a:defRPr sz="36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88337" y="1361508"/>
            <a:ext cx="4789170" cy="46462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479538" y="1337952"/>
            <a:ext cx="4742815" cy="40728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A0B51986-11AB-14B8-AE15-F9670DA867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62249" y="6553200"/>
            <a:ext cx="1439263" cy="238125"/>
          </a:xfrm>
          <a:prstGeom prst="rect">
            <a:avLst/>
          </a:prstGeom>
        </p:spPr>
        <p:txBody>
          <a:bodyPr/>
          <a:lstStyle>
            <a:lvl1pPr algn="r">
              <a:defRPr sz="1000"/>
            </a:lvl1pPr>
          </a:lstStyle>
          <a:p>
            <a:fld id="{24147ACD-457C-4CFD-A092-0D72A651817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229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56AD0B-4BEF-E527-CF83-82D9358C2D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81A1DF6-781D-8CD5-B7E5-2AFED96A81C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147ACD-457C-4CFD-A092-0D72A651817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986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1/17/2025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54223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719563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AB13D4-13B7-1FE2-B104-0BBB780C8AB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idx="1"/>
          </p:nvPr>
        </p:nvSpPr>
        <p:spPr>
          <a:xfrm>
            <a:off x="603850" y="1825624"/>
            <a:ext cx="10567358" cy="48339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9B7E335-DFB6-5314-5CE9-6427E4974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62249" y="6553200"/>
            <a:ext cx="1439263" cy="238125"/>
          </a:xfrm>
          <a:prstGeom prst="rect">
            <a:avLst/>
          </a:prstGeom>
        </p:spPr>
        <p:txBody>
          <a:bodyPr/>
          <a:lstStyle>
            <a:lvl1pPr algn="r">
              <a:defRPr sz="1000"/>
            </a:lvl1pPr>
          </a:lstStyle>
          <a:p>
            <a:fld id="{24147ACD-457C-4CFD-A092-0D72A651817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itle Placeholder 16">
            <a:extLst>
              <a:ext uri="{FF2B5EF4-FFF2-40B4-BE49-F238E27FC236}">
                <a16:creationId xmlns:a16="http://schemas.microsoft.com/office/drawing/2014/main" id="{60470E64-1624-C1BC-7FD4-95CF5BDB4AB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517585" y="587439"/>
            <a:ext cx="10749950" cy="58297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header</a:t>
            </a:r>
          </a:p>
        </p:txBody>
      </p:sp>
      <p:pic>
        <p:nvPicPr>
          <p:cNvPr id="12" name="Picture 11" descr="A black and white logo&#10;&#10;Description automatically generated">
            <a:extLst>
              <a:ext uri="{FF2B5EF4-FFF2-40B4-BE49-F238E27FC236}">
                <a16:creationId xmlns:a16="http://schemas.microsoft.com/office/drawing/2014/main" id="{271B9275-4012-265C-9C85-C2B140379950}"/>
              </a:ext>
            </a:extLst>
          </p:cNvPr>
          <p:cNvPicPr/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1233" y="565371"/>
            <a:ext cx="982032" cy="474651"/>
          </a:xfrm>
          <a:prstGeom prst="rect">
            <a:avLst/>
          </a:prstGeom>
        </p:spPr>
      </p:pic>
      <p:pic>
        <p:nvPicPr>
          <p:cNvPr id="9" name="Picture 8" descr="A green and white rectangular object&#10;&#10;Description automatically generated">
            <a:extLst>
              <a:ext uri="{FF2B5EF4-FFF2-40B4-BE49-F238E27FC236}">
                <a16:creationId xmlns:a16="http://schemas.microsoft.com/office/drawing/2014/main" id="{E3C03496-CB11-018D-BEB7-0221DCC543E2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5964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52" r:id="rId2"/>
    <p:sldLayoutId id="2147483682" r:id="rId3"/>
    <p:sldLayoutId id="2147483681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72" r:id="rId10"/>
    <p:sldLayoutId id="2147483677" r:id="rId11"/>
    <p:sldLayoutId id="2147483678" r:id="rId12"/>
    <p:sldLayoutId id="2147483679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200" b="1" kern="1200">
          <a:solidFill>
            <a:srgbClr val="BF9000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hyperlink" Target="http://www.donorschoose.org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nam11.safelinks.protection.outlook.com/?url=https%3A%2F%2Fplo.gadoe.org%2FPages%2FCompetitive-Grants.aspx&amp;data=05%7C01%7CGarrisonA%40fultonschools.org%7Cee2eb591c37a46e1d0b208db8d26d0e6%7C0cdcb19881694b70ba9fda7e3ba700c2%7C1%7C0%7C638258970067941091%7CUnknown%7CTWFpbGZsb3d8eyJWIjoiMC4wLjAwMDAiLCJQIjoiV2luMzIiLCJBTiI6Ik1haWwiLCJXVCI6Mn0%3D%7C3000%7C%7C%7C&amp;sdata=9C5rlXe4nlcv5zFifE0bsMVjYgDG8nwibyhttkVLuJw%3D&amp;reserved=0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almart.com/nonprofits" TargetMode="External"/><Relationship Id="rId7" Type="http://schemas.openxmlformats.org/officeDocument/2006/relationships/image" Target="../media/image7.jpeg"/><Relationship Id="rId2" Type="http://schemas.openxmlformats.org/officeDocument/2006/relationships/hyperlink" Target="https://grantcentraldepot.com/aldi-cares-community-grants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dgliteracy.org/grant-programs/" TargetMode="External"/><Relationship Id="rId5" Type="http://schemas.openxmlformats.org/officeDocument/2006/relationships/hyperlink" Target="https://www.sportsmatter.org/s/grant-eligibility" TargetMode="External"/><Relationship Id="rId4" Type="http://schemas.openxmlformats.org/officeDocument/2006/relationships/hyperlink" Target="https://www.statefarm.com/about-us/corporate-responsibility/community-grants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mailto:garrisona@fultonschools.org" TargetMode="External"/><Relationship Id="rId2" Type="http://schemas.openxmlformats.org/officeDocument/2006/relationships/hyperlink" Target="https://www.fultonschools.org/grantdevelopment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g"/><Relationship Id="rId5" Type="http://schemas.openxmlformats.org/officeDocument/2006/relationships/hyperlink" Target="https://twitter.com/fcsgrantchamps" TargetMode="External"/><Relationship Id="rId4" Type="http://schemas.openxmlformats.org/officeDocument/2006/relationships/hyperlink" Target="mailto:HopkinsK@fultonschools.or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63F368D-4D37-BC38-27D4-8CB8985378E9}"/>
              </a:ext>
            </a:extLst>
          </p:cNvPr>
          <p:cNvSpPr txBox="1">
            <a:spLocks/>
          </p:cNvSpPr>
          <p:nvPr/>
        </p:nvSpPr>
        <p:spPr>
          <a:xfrm>
            <a:off x="608601" y="2047833"/>
            <a:ext cx="6453101" cy="392075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indent="0" algn="ctr" eaLnBrk="1" hangingPunct="1">
              <a:buNone/>
            </a:pPr>
            <a:endParaRPr lang="en-US" sz="5400" b="1" cap="all" dirty="0">
              <a:solidFill>
                <a:srgbClr val="C2A104"/>
              </a:solidFill>
              <a:ea typeface="Open Sans ExtraBold" panose="020B0906030804020204" pitchFamily="34" charset="0"/>
              <a:cs typeface="Open Sans ExtraBold" panose="020B0906030804020204" pitchFamily="34" charset="0"/>
            </a:endParaRPr>
          </a:p>
          <a:p>
            <a:pPr marL="0" indent="0" algn="ctr" eaLnBrk="1" hangingPunct="1">
              <a:buNone/>
            </a:pPr>
            <a:r>
              <a:rPr lang="en-US" altLang="en-US" sz="4000" dirty="0">
                <a:solidFill>
                  <a:srgbClr val="C2A104"/>
                </a:solidFill>
              </a:rPr>
              <a:t>Grant Development </a:t>
            </a:r>
          </a:p>
          <a:p>
            <a:pPr marL="0" indent="0" algn="ctr" eaLnBrk="1" hangingPunct="1">
              <a:buNone/>
            </a:pPr>
            <a:r>
              <a:rPr lang="en-US" altLang="en-US" sz="4000" dirty="0">
                <a:solidFill>
                  <a:srgbClr val="C2A104"/>
                </a:solidFill>
              </a:rPr>
              <a:t>with a Purpose:  </a:t>
            </a:r>
          </a:p>
          <a:p>
            <a:pPr marL="0" indent="0" algn="ctr" eaLnBrk="1" hangingPunct="1">
              <a:buNone/>
            </a:pPr>
            <a:r>
              <a:rPr lang="en-US" altLang="en-US" sz="4000" i="1" dirty="0">
                <a:solidFill>
                  <a:srgbClr val="C2A104"/>
                </a:solidFill>
              </a:rPr>
              <a:t>Diversifying Funding Sources</a:t>
            </a:r>
          </a:p>
          <a:p>
            <a:pPr marL="0" indent="0" algn="ctr" eaLnBrk="1" hangingPunct="1">
              <a:buNone/>
            </a:pPr>
            <a:endParaRPr lang="en-US" altLang="en-US" sz="3200" i="1" dirty="0"/>
          </a:p>
          <a:p>
            <a:pPr>
              <a:lnSpc>
                <a:spcPts val="6000"/>
              </a:lnSpc>
            </a:pPr>
            <a:endParaRPr lang="en-US" sz="2400" cap="all" dirty="0">
              <a:solidFill>
                <a:srgbClr val="C2A104"/>
              </a:solidFill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D08EEB7-3F52-BB3C-2163-A54785AE29AB}"/>
              </a:ext>
            </a:extLst>
          </p:cNvPr>
          <p:cNvSpPr txBox="1">
            <a:spLocks/>
          </p:cNvSpPr>
          <p:nvPr/>
        </p:nvSpPr>
        <p:spPr>
          <a:xfrm>
            <a:off x="608602" y="5478835"/>
            <a:ext cx="53540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cap="all" dirty="0">
                <a:solidFill>
                  <a:srgbClr val="00593C"/>
                </a:solidFill>
                <a:ea typeface="Open Sans ExtraBold" panose="020B0906030804020204" pitchFamily="34" charset="0"/>
                <a:cs typeface="Open Sans ExtraBold" panose="020B0906030804020204" pitchFamily="34" charset="0"/>
              </a:rPr>
              <a:t>Grant champions 2024</a:t>
            </a:r>
          </a:p>
          <a:p>
            <a:r>
              <a:rPr lang="en-US" sz="2000" b="1" cap="all" dirty="0">
                <a:solidFill>
                  <a:srgbClr val="00593C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Office of Grant Development Services</a:t>
            </a:r>
          </a:p>
        </p:txBody>
      </p:sp>
    </p:spTree>
    <p:extLst>
      <p:ext uri="{BB962C8B-B14F-4D97-AF65-F5344CB8AC3E}">
        <p14:creationId xmlns:p14="http://schemas.microsoft.com/office/powerpoint/2010/main" val="31728738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F9587E-BE9B-D763-5AA9-5D2D729045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C466EF0-380D-6F11-6E40-C8BBB24FB8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4147ACD-457C-4CFD-A092-0D72A6518171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B7F253-EF86-9160-47CA-140B425F019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02614" y="513397"/>
            <a:ext cx="8973224" cy="529019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en-US" dirty="0"/>
              <a:t>Office of Grant Development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B71338BC-F3DB-4606-284F-5D5C9A456180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821988" y="1143000"/>
            <a:ext cx="8230572" cy="5285232"/>
          </a:xfrm>
        </p:spPr>
        <p:txBody>
          <a:bodyPr>
            <a:normAutofit/>
          </a:bodyPr>
          <a:lstStyle/>
          <a:p>
            <a:pPr marL="266700" marR="261620" indent="-254000">
              <a:spcBef>
                <a:spcPts val="100"/>
              </a:spcBef>
              <a:buFont typeface="Arial"/>
              <a:buChar char="•"/>
              <a:tabLst>
                <a:tab pos="266700" algn="l"/>
                <a:tab pos="267335" algn="l"/>
              </a:tabLst>
            </a:pPr>
            <a:r>
              <a:rPr lang="en-US" sz="2000" spc="-5" dirty="0">
                <a:latin typeface="Calibri"/>
                <a:cs typeface="Calibri"/>
              </a:rPr>
              <a:t>The Office of </a:t>
            </a:r>
            <a:r>
              <a:rPr lang="en-US" sz="2000" spc="-10" dirty="0">
                <a:latin typeface="Calibri"/>
                <a:cs typeface="Calibri"/>
              </a:rPr>
              <a:t>Grant </a:t>
            </a:r>
            <a:r>
              <a:rPr lang="en-US" sz="2000" spc="-5" dirty="0">
                <a:latin typeface="Calibri"/>
                <a:cs typeface="Calibri"/>
              </a:rPr>
              <a:t>Development </a:t>
            </a:r>
            <a:r>
              <a:rPr lang="en-US" sz="2000" spc="-10" dirty="0">
                <a:latin typeface="Calibri"/>
                <a:cs typeface="Calibri"/>
              </a:rPr>
              <a:t>provides </a:t>
            </a:r>
            <a:r>
              <a:rPr lang="en-US" sz="2000" b="1" spc="-15" dirty="0">
                <a:latin typeface="Calibri"/>
                <a:cs typeface="Calibri"/>
              </a:rPr>
              <a:t>grant </a:t>
            </a:r>
            <a:r>
              <a:rPr lang="en-US" sz="2000" b="1" spc="-10" dirty="0">
                <a:latin typeface="Calibri"/>
                <a:cs typeface="Calibri"/>
              </a:rPr>
              <a:t>resources </a:t>
            </a:r>
            <a:r>
              <a:rPr lang="en-US" sz="2000" b="1" spc="-5" dirty="0">
                <a:latin typeface="Calibri"/>
                <a:cs typeface="Calibri"/>
              </a:rPr>
              <a:t>and </a:t>
            </a:r>
            <a:r>
              <a:rPr lang="en-US" sz="2000" b="1" spc="-10" dirty="0">
                <a:latin typeface="Calibri"/>
                <a:cs typeface="Calibri"/>
              </a:rPr>
              <a:t>consultative </a:t>
            </a:r>
            <a:r>
              <a:rPr lang="en-US" sz="2000" b="1" spc="-5" dirty="0">
                <a:latin typeface="Calibri"/>
                <a:cs typeface="Calibri"/>
              </a:rPr>
              <a:t>support </a:t>
            </a:r>
            <a:r>
              <a:rPr lang="en-US" sz="2000" spc="-15" dirty="0">
                <a:latin typeface="Calibri"/>
                <a:cs typeface="Calibri"/>
              </a:rPr>
              <a:t>to  </a:t>
            </a:r>
            <a:r>
              <a:rPr lang="en-US" sz="2000" spc="-5" dirty="0">
                <a:latin typeface="Calibri"/>
                <a:cs typeface="Calibri"/>
              </a:rPr>
              <a:t>help </a:t>
            </a:r>
            <a:r>
              <a:rPr lang="en-US" sz="2000" spc="-10" dirty="0">
                <a:latin typeface="Calibri"/>
                <a:cs typeface="Calibri"/>
              </a:rPr>
              <a:t>schools </a:t>
            </a:r>
            <a:r>
              <a:rPr lang="en-US" sz="2000" spc="-15" dirty="0">
                <a:latin typeface="Calibri"/>
                <a:cs typeface="Calibri"/>
              </a:rPr>
              <a:t>navigate </a:t>
            </a:r>
            <a:r>
              <a:rPr lang="en-US" sz="2000" spc="-5" dirty="0">
                <a:latin typeface="Calibri"/>
                <a:cs typeface="Calibri"/>
              </a:rPr>
              <a:t>the </a:t>
            </a:r>
            <a:r>
              <a:rPr lang="en-US" sz="2000" spc="-10" dirty="0">
                <a:latin typeface="Calibri"/>
                <a:cs typeface="Calibri"/>
              </a:rPr>
              <a:t>grant approval process </a:t>
            </a:r>
            <a:r>
              <a:rPr lang="en-US" sz="2000" dirty="0">
                <a:latin typeface="Calibri"/>
                <a:cs typeface="Calibri"/>
              </a:rPr>
              <a:t>and </a:t>
            </a:r>
            <a:r>
              <a:rPr lang="en-US" sz="2000" spc="-5" dirty="0">
                <a:latin typeface="Calibri"/>
                <a:cs typeface="Calibri"/>
              </a:rPr>
              <a:t>develop </a:t>
            </a:r>
            <a:r>
              <a:rPr lang="en-US" sz="2000" spc="-10" dirty="0">
                <a:latin typeface="Calibri"/>
                <a:cs typeface="Calibri"/>
              </a:rPr>
              <a:t>competitive grant</a:t>
            </a:r>
            <a:r>
              <a:rPr lang="en-US" sz="2000" spc="125" dirty="0">
                <a:latin typeface="Calibri"/>
                <a:cs typeface="Calibri"/>
              </a:rPr>
              <a:t> </a:t>
            </a:r>
            <a:r>
              <a:rPr lang="en-US" sz="2000" spc="-5" dirty="0">
                <a:latin typeface="Calibri"/>
                <a:cs typeface="Calibri"/>
              </a:rPr>
              <a:t>proposals.</a:t>
            </a:r>
          </a:p>
          <a:p>
            <a:pPr marL="266700" marR="261620" indent="-254000">
              <a:spcBef>
                <a:spcPts val="100"/>
              </a:spcBef>
              <a:buFont typeface="Arial"/>
              <a:buChar char="•"/>
              <a:tabLst>
                <a:tab pos="266700" algn="l"/>
                <a:tab pos="267335" algn="l"/>
              </a:tabLst>
            </a:pPr>
            <a:endParaRPr lang="en-US" sz="2000" dirty="0">
              <a:latin typeface="Calibri"/>
              <a:cs typeface="Calibri"/>
            </a:endParaRPr>
          </a:p>
          <a:p>
            <a:pPr marL="266700" marR="261620" indent="-25400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266700" algn="l"/>
                <a:tab pos="267335" algn="l"/>
              </a:tabLst>
            </a:pPr>
            <a:r>
              <a:rPr lang="en-US" sz="2000" spc="-10" dirty="0">
                <a:latin typeface="Calibri"/>
                <a:cs typeface="Calibri"/>
              </a:rPr>
              <a:t>Participating </a:t>
            </a:r>
            <a:r>
              <a:rPr lang="en-US" sz="2000" spc="-5" dirty="0">
                <a:latin typeface="Calibri"/>
                <a:cs typeface="Calibri"/>
              </a:rPr>
              <a:t>in </a:t>
            </a:r>
            <a:r>
              <a:rPr lang="en-US" sz="2000" spc="-10" dirty="0">
                <a:latin typeface="Calibri"/>
                <a:cs typeface="Calibri"/>
              </a:rPr>
              <a:t>Grant </a:t>
            </a:r>
            <a:r>
              <a:rPr lang="en-US" sz="2000" spc="-5" dirty="0">
                <a:latin typeface="Calibri"/>
                <a:cs typeface="Calibri"/>
              </a:rPr>
              <a:t>Champions is </a:t>
            </a:r>
            <a:r>
              <a:rPr lang="en-US" sz="2000" dirty="0">
                <a:latin typeface="Calibri"/>
                <a:cs typeface="Calibri"/>
              </a:rPr>
              <a:t>an </a:t>
            </a:r>
            <a:r>
              <a:rPr lang="en-US" sz="2000" spc="-5" dirty="0">
                <a:latin typeface="Calibri"/>
                <a:cs typeface="Calibri"/>
              </a:rPr>
              <a:t>opportunity </a:t>
            </a:r>
            <a:r>
              <a:rPr lang="en-US" sz="2000" b="1" spc="-10" dirty="0">
                <a:latin typeface="Calibri"/>
                <a:cs typeface="Calibri"/>
              </a:rPr>
              <a:t>to </a:t>
            </a:r>
            <a:r>
              <a:rPr lang="en-US" sz="2000" b="1" dirty="0">
                <a:latin typeface="Calibri"/>
                <a:cs typeface="Calibri"/>
              </a:rPr>
              <a:t>build</a:t>
            </a:r>
            <a:r>
              <a:rPr lang="en-US" sz="2000" b="1" spc="-10" dirty="0">
                <a:latin typeface="Calibri"/>
                <a:cs typeface="Calibri"/>
              </a:rPr>
              <a:t> </a:t>
            </a:r>
            <a:r>
              <a:rPr lang="en-US" sz="2000" b="1" spc="-15" dirty="0">
                <a:latin typeface="Calibri"/>
                <a:cs typeface="Calibri"/>
              </a:rPr>
              <a:t>grant </a:t>
            </a:r>
            <a:r>
              <a:rPr lang="en-US" sz="2000" b="1" spc="-10" dirty="0">
                <a:latin typeface="Calibri"/>
                <a:cs typeface="Calibri"/>
              </a:rPr>
              <a:t>development </a:t>
            </a:r>
            <a:r>
              <a:rPr lang="en-US" sz="2000" b="1" dirty="0">
                <a:latin typeface="Calibri"/>
                <a:cs typeface="Calibri"/>
              </a:rPr>
              <a:t>skills </a:t>
            </a:r>
            <a:r>
              <a:rPr lang="en-US" sz="2000" dirty="0">
                <a:latin typeface="Calibri"/>
                <a:cs typeface="Calibri"/>
              </a:rPr>
              <a:t>and </a:t>
            </a:r>
            <a:r>
              <a:rPr lang="en-US" sz="2000" spc="-10" dirty="0">
                <a:latin typeface="Calibri"/>
                <a:cs typeface="Calibri"/>
              </a:rPr>
              <a:t>secure </a:t>
            </a:r>
            <a:r>
              <a:rPr lang="en-US" sz="2000" spc="-5" dirty="0">
                <a:latin typeface="Calibri"/>
                <a:cs typeface="Calibri"/>
              </a:rPr>
              <a:t>additional funding </a:t>
            </a:r>
            <a:r>
              <a:rPr lang="en-US" sz="2000" spc="-15" dirty="0">
                <a:latin typeface="Calibri"/>
                <a:cs typeface="Calibri"/>
              </a:rPr>
              <a:t>for </a:t>
            </a:r>
            <a:r>
              <a:rPr lang="en-US" sz="2000" spc="-10" dirty="0">
                <a:latin typeface="Calibri"/>
                <a:cs typeface="Calibri"/>
              </a:rPr>
              <a:t>your </a:t>
            </a:r>
            <a:r>
              <a:rPr lang="en-US" sz="2000" spc="-5" dirty="0">
                <a:latin typeface="Calibri"/>
                <a:cs typeface="Calibri"/>
              </a:rPr>
              <a:t>school.</a:t>
            </a:r>
            <a:endParaRPr lang="en-US" sz="2000" dirty="0">
              <a:latin typeface="Calibri"/>
              <a:cs typeface="Calibri"/>
            </a:endParaRPr>
          </a:p>
          <a:p>
            <a:pPr marL="266700" marR="87630" indent="-254000" algn="just">
              <a:lnSpc>
                <a:spcPct val="100000"/>
              </a:lnSpc>
              <a:buFont typeface="Arial"/>
              <a:buChar char="•"/>
              <a:tabLst>
                <a:tab pos="267335" algn="l"/>
              </a:tabLst>
            </a:pPr>
            <a:endParaRPr lang="en-US" sz="2000" dirty="0">
              <a:latin typeface="Calibri"/>
              <a:cs typeface="Calibri"/>
            </a:endParaRPr>
          </a:p>
          <a:p>
            <a:pPr marL="266700" marR="87630" indent="-254000" algn="just">
              <a:lnSpc>
                <a:spcPct val="100000"/>
              </a:lnSpc>
              <a:buFont typeface="Arial"/>
              <a:buChar char="•"/>
              <a:tabLst>
                <a:tab pos="267335" algn="l"/>
              </a:tabLst>
            </a:pPr>
            <a:r>
              <a:rPr lang="en-US" sz="2000" dirty="0">
                <a:latin typeface="Calibri"/>
                <a:cs typeface="Calibri"/>
              </a:rPr>
              <a:t>As a </a:t>
            </a:r>
            <a:r>
              <a:rPr lang="en-US" sz="2000" spc="-10" dirty="0">
                <a:latin typeface="Calibri"/>
                <a:cs typeface="Calibri"/>
              </a:rPr>
              <a:t>Grant </a:t>
            </a:r>
            <a:r>
              <a:rPr lang="en-US" sz="2000" spc="-5" dirty="0">
                <a:latin typeface="Calibri"/>
                <a:cs typeface="Calibri"/>
              </a:rPr>
              <a:t>Champion, </a:t>
            </a:r>
            <a:r>
              <a:rPr lang="en-US" sz="2000" spc="-10" dirty="0">
                <a:latin typeface="Calibri"/>
                <a:cs typeface="Calibri"/>
              </a:rPr>
              <a:t>you will </a:t>
            </a:r>
            <a:r>
              <a:rPr lang="en-US" sz="2000" spc="-5" dirty="0">
                <a:latin typeface="Calibri"/>
                <a:cs typeface="Calibri"/>
              </a:rPr>
              <a:t>serve </a:t>
            </a:r>
            <a:r>
              <a:rPr lang="en-US" sz="2000" dirty="0">
                <a:latin typeface="Calibri"/>
                <a:cs typeface="Calibri"/>
              </a:rPr>
              <a:t>as </a:t>
            </a:r>
            <a:r>
              <a:rPr lang="en-US" sz="2000" spc="-5" dirty="0">
                <a:latin typeface="Calibri"/>
                <a:cs typeface="Calibri"/>
              </a:rPr>
              <a:t>the </a:t>
            </a:r>
            <a:r>
              <a:rPr lang="en-US" sz="2000" spc="-20" dirty="0">
                <a:latin typeface="Calibri"/>
                <a:cs typeface="Calibri"/>
              </a:rPr>
              <a:t>school’s </a:t>
            </a:r>
            <a:r>
              <a:rPr lang="en-US" sz="2000" spc="-10" dirty="0">
                <a:latin typeface="Calibri"/>
                <a:cs typeface="Calibri"/>
              </a:rPr>
              <a:t>grant </a:t>
            </a:r>
            <a:r>
              <a:rPr lang="en-US" sz="2000" spc="-5" dirty="0">
                <a:latin typeface="Calibri"/>
                <a:cs typeface="Calibri"/>
              </a:rPr>
              <a:t>lead </a:t>
            </a:r>
            <a:r>
              <a:rPr lang="en-US" sz="2000" dirty="0">
                <a:latin typeface="Calibri"/>
                <a:cs typeface="Calibri"/>
              </a:rPr>
              <a:t>and </a:t>
            </a:r>
            <a:r>
              <a:rPr lang="en-US" sz="2000" spc="-15" dirty="0">
                <a:latin typeface="Calibri"/>
                <a:cs typeface="Calibri"/>
              </a:rPr>
              <a:t>create </a:t>
            </a:r>
            <a:r>
              <a:rPr lang="en-US" sz="2000" dirty="0">
                <a:latin typeface="Calibri"/>
                <a:cs typeface="Calibri"/>
              </a:rPr>
              <a:t>a </a:t>
            </a:r>
            <a:r>
              <a:rPr lang="en-US" sz="2000" spc="-10" dirty="0">
                <a:latin typeface="Calibri"/>
                <a:cs typeface="Calibri"/>
              </a:rPr>
              <a:t>grant team to </a:t>
            </a:r>
            <a:r>
              <a:rPr lang="en-US" sz="2000" spc="-5" dirty="0">
                <a:latin typeface="Calibri"/>
                <a:cs typeface="Calibri"/>
              </a:rPr>
              <a:t>identify </a:t>
            </a:r>
            <a:r>
              <a:rPr lang="en-US" sz="2000" spc="-10" dirty="0">
                <a:latin typeface="Calibri"/>
                <a:cs typeface="Calibri"/>
              </a:rPr>
              <a:t>resource </a:t>
            </a:r>
            <a:r>
              <a:rPr lang="en-US" sz="2000" spc="-15" dirty="0">
                <a:latin typeface="Calibri"/>
                <a:cs typeface="Calibri"/>
              </a:rPr>
              <a:t>gaps </a:t>
            </a:r>
            <a:r>
              <a:rPr lang="en-US" sz="2000" dirty="0">
                <a:latin typeface="Calibri"/>
                <a:cs typeface="Calibri"/>
              </a:rPr>
              <a:t>and </a:t>
            </a:r>
            <a:r>
              <a:rPr lang="en-US" sz="2000" spc="-5" dirty="0">
                <a:latin typeface="Calibri"/>
                <a:cs typeface="Calibri"/>
              </a:rPr>
              <a:t>develop </a:t>
            </a:r>
            <a:r>
              <a:rPr lang="en-US" sz="2000" dirty="0">
                <a:latin typeface="Calibri"/>
                <a:cs typeface="Calibri"/>
              </a:rPr>
              <a:t>and </a:t>
            </a:r>
            <a:r>
              <a:rPr lang="en-US" sz="2000" spc="-5" dirty="0">
                <a:latin typeface="Calibri"/>
                <a:cs typeface="Calibri"/>
              </a:rPr>
              <a:t>submit </a:t>
            </a:r>
            <a:r>
              <a:rPr lang="en-US" sz="2000" spc="-10" dirty="0">
                <a:latin typeface="Calibri"/>
                <a:cs typeface="Calibri"/>
              </a:rPr>
              <a:t>competitive grant </a:t>
            </a:r>
            <a:r>
              <a:rPr lang="en-US" sz="2000" spc="-5" dirty="0">
                <a:latin typeface="Calibri"/>
                <a:cs typeface="Calibri"/>
              </a:rPr>
              <a:t>proposals </a:t>
            </a:r>
            <a:r>
              <a:rPr lang="en-US" sz="2000" spc="-10" dirty="0">
                <a:latin typeface="Calibri"/>
                <a:cs typeface="Calibri"/>
              </a:rPr>
              <a:t>to </a:t>
            </a:r>
            <a:r>
              <a:rPr lang="en-US" sz="2000" dirty="0">
                <a:latin typeface="Calibri"/>
                <a:cs typeface="Calibri"/>
              </a:rPr>
              <a:t>fund  </a:t>
            </a:r>
            <a:r>
              <a:rPr lang="en-US" sz="2000" spc="-10" dirty="0">
                <a:latin typeface="Calibri"/>
                <a:cs typeface="Calibri"/>
              </a:rPr>
              <a:t>programs </a:t>
            </a:r>
            <a:r>
              <a:rPr lang="en-US" sz="2000" dirty="0">
                <a:latin typeface="Calibri"/>
                <a:cs typeface="Calibri"/>
              </a:rPr>
              <a:t>and </a:t>
            </a:r>
            <a:r>
              <a:rPr lang="en-US" sz="2000" spc="-10" dirty="0">
                <a:latin typeface="Calibri"/>
                <a:cs typeface="Calibri"/>
              </a:rPr>
              <a:t>projects </a:t>
            </a:r>
            <a:r>
              <a:rPr lang="en-US" sz="2000" spc="-15" dirty="0">
                <a:latin typeface="Calibri"/>
                <a:cs typeface="Calibri"/>
              </a:rPr>
              <a:t>for </a:t>
            </a:r>
            <a:r>
              <a:rPr lang="en-US" sz="2000" spc="-10" dirty="0">
                <a:latin typeface="Calibri"/>
                <a:cs typeface="Calibri"/>
              </a:rPr>
              <a:t>your </a:t>
            </a:r>
            <a:r>
              <a:rPr lang="en-US" sz="2000" spc="-5" dirty="0">
                <a:latin typeface="Calibri"/>
                <a:cs typeface="Calibri"/>
              </a:rPr>
              <a:t>school.</a:t>
            </a:r>
            <a:endParaRPr lang="en-US" sz="2000" dirty="0">
              <a:latin typeface="Calibri"/>
              <a:cs typeface="Calibri"/>
            </a:endParaRPr>
          </a:p>
          <a:p>
            <a:pPr marL="266700" marR="17780" indent="-254000">
              <a:lnSpc>
                <a:spcPct val="100000"/>
              </a:lnSpc>
              <a:buFont typeface="Arial"/>
              <a:buChar char="•"/>
              <a:tabLst>
                <a:tab pos="266700" algn="l"/>
                <a:tab pos="267335" algn="l"/>
              </a:tabLst>
            </a:pPr>
            <a:endParaRPr lang="en-US" sz="2000" spc="-5" dirty="0">
              <a:latin typeface="Calibri"/>
              <a:cs typeface="Calibri"/>
            </a:endParaRPr>
          </a:p>
          <a:p>
            <a:pPr marL="266700" marR="17780" indent="-254000">
              <a:lnSpc>
                <a:spcPct val="100000"/>
              </a:lnSpc>
              <a:buFont typeface="Arial"/>
              <a:buChar char="•"/>
              <a:tabLst>
                <a:tab pos="266700" algn="l"/>
                <a:tab pos="267335" algn="l"/>
              </a:tabLst>
            </a:pPr>
            <a:r>
              <a:rPr lang="en-US" sz="2000" spc="-5" dirty="0">
                <a:latin typeface="Calibri"/>
                <a:cs typeface="Calibri"/>
              </a:rPr>
              <a:t>The time </a:t>
            </a:r>
            <a:r>
              <a:rPr lang="en-US" sz="2000" spc="-10" dirty="0">
                <a:latin typeface="Calibri"/>
                <a:cs typeface="Calibri"/>
              </a:rPr>
              <a:t>Grant </a:t>
            </a:r>
            <a:r>
              <a:rPr lang="en-US" sz="2000" spc="-5" dirty="0">
                <a:latin typeface="Calibri"/>
                <a:cs typeface="Calibri"/>
              </a:rPr>
              <a:t>Champions </a:t>
            </a:r>
            <a:r>
              <a:rPr lang="en-US" sz="2000" spc="-15" dirty="0">
                <a:latin typeface="Calibri"/>
                <a:cs typeface="Calibri"/>
              </a:rPr>
              <a:t>invest </a:t>
            </a:r>
            <a:r>
              <a:rPr lang="en-US" sz="2000" spc="-5" dirty="0">
                <a:latin typeface="Calibri"/>
                <a:cs typeface="Calibri"/>
              </a:rPr>
              <a:t>in the </a:t>
            </a:r>
            <a:r>
              <a:rPr lang="en-US" sz="2000" spc="-15" dirty="0">
                <a:latin typeface="Calibri"/>
                <a:cs typeface="Calibri"/>
              </a:rPr>
              <a:t>program </a:t>
            </a:r>
            <a:r>
              <a:rPr lang="en-US" sz="2000" spc="-10" dirty="0">
                <a:latin typeface="Calibri"/>
                <a:cs typeface="Calibri"/>
              </a:rPr>
              <a:t>will </a:t>
            </a:r>
            <a:r>
              <a:rPr lang="en-US" sz="2000" spc="-35" dirty="0">
                <a:latin typeface="Calibri"/>
                <a:cs typeface="Calibri"/>
              </a:rPr>
              <a:t>vary, </a:t>
            </a:r>
            <a:r>
              <a:rPr lang="en-US" sz="2000" b="1" spc="-10" dirty="0">
                <a:latin typeface="Calibri"/>
                <a:cs typeface="Calibri"/>
              </a:rPr>
              <a:t>from </a:t>
            </a:r>
            <a:r>
              <a:rPr lang="en-US" sz="2000" b="1" spc="-5" dirty="0">
                <a:latin typeface="Calibri"/>
                <a:cs typeface="Calibri"/>
              </a:rPr>
              <a:t>an </a:t>
            </a:r>
            <a:r>
              <a:rPr lang="en-US" sz="2000" b="1" dirty="0">
                <a:latin typeface="Calibri"/>
                <a:cs typeface="Calibri"/>
              </a:rPr>
              <a:t>hour a </a:t>
            </a:r>
            <a:r>
              <a:rPr lang="en-US" sz="2000" b="1" spc="-5" dirty="0">
                <a:latin typeface="Calibri"/>
                <a:cs typeface="Calibri"/>
              </a:rPr>
              <a:t>month </a:t>
            </a:r>
            <a:r>
              <a:rPr lang="en-US" sz="2000" b="1" spc="-10" dirty="0">
                <a:latin typeface="Calibri"/>
                <a:cs typeface="Calibri"/>
              </a:rPr>
              <a:t>to </a:t>
            </a:r>
            <a:r>
              <a:rPr lang="en-US" sz="2000" b="1" spc="-5" dirty="0">
                <a:latin typeface="Calibri"/>
                <a:cs typeface="Calibri"/>
              </a:rPr>
              <a:t>an  </a:t>
            </a:r>
            <a:r>
              <a:rPr lang="en-US" sz="2000" b="1" dirty="0">
                <a:latin typeface="Calibri"/>
                <a:cs typeface="Calibri"/>
              </a:rPr>
              <a:t>hour a </a:t>
            </a:r>
            <a:r>
              <a:rPr lang="en-US" sz="2000" b="1" spc="-5" dirty="0">
                <a:latin typeface="Calibri"/>
                <a:cs typeface="Calibri"/>
              </a:rPr>
              <a:t>week</a:t>
            </a:r>
            <a:r>
              <a:rPr lang="en-US" sz="2000" spc="-5" dirty="0">
                <a:latin typeface="Calibri"/>
                <a:cs typeface="Calibri"/>
              </a:rPr>
              <a:t>, </a:t>
            </a:r>
            <a:r>
              <a:rPr lang="en-US" sz="2000" dirty="0">
                <a:latin typeface="Calibri"/>
                <a:cs typeface="Calibri"/>
              </a:rPr>
              <a:t>based </a:t>
            </a:r>
            <a:r>
              <a:rPr lang="en-US" sz="2000" spc="-5" dirty="0">
                <a:latin typeface="Calibri"/>
                <a:cs typeface="Calibri"/>
              </a:rPr>
              <a:t>on the </a:t>
            </a:r>
            <a:r>
              <a:rPr lang="en-US" sz="2000" dirty="0">
                <a:latin typeface="Calibri"/>
                <a:cs typeface="Calibri"/>
              </a:rPr>
              <a:t>needs </a:t>
            </a:r>
            <a:r>
              <a:rPr lang="en-US" sz="2000" spc="-5" dirty="0">
                <a:latin typeface="Calibri"/>
                <a:cs typeface="Calibri"/>
              </a:rPr>
              <a:t>of </a:t>
            </a:r>
            <a:r>
              <a:rPr lang="en-US" sz="2000" spc="-10" dirty="0">
                <a:latin typeface="Calibri"/>
                <a:cs typeface="Calibri"/>
              </a:rPr>
              <a:t>your </a:t>
            </a:r>
            <a:r>
              <a:rPr lang="en-US" sz="2000" spc="-5" dirty="0">
                <a:latin typeface="Calibri"/>
                <a:cs typeface="Calibri"/>
              </a:rPr>
              <a:t>school </a:t>
            </a:r>
            <a:r>
              <a:rPr lang="en-US" sz="2000" dirty="0">
                <a:latin typeface="Calibri"/>
                <a:cs typeface="Calibri"/>
              </a:rPr>
              <a:t>and </a:t>
            </a:r>
            <a:r>
              <a:rPr lang="en-US" sz="2000" spc="-5" dirty="0">
                <a:latin typeface="Calibri"/>
                <a:cs typeface="Calibri"/>
              </a:rPr>
              <a:t>the </a:t>
            </a:r>
            <a:r>
              <a:rPr lang="en-US" sz="2000" spc="-10" dirty="0">
                <a:latin typeface="Calibri"/>
                <a:cs typeface="Calibri"/>
              </a:rPr>
              <a:t>structure you  </a:t>
            </a:r>
            <a:r>
              <a:rPr lang="en-US" sz="2000" spc="-5" dirty="0">
                <a:latin typeface="Calibri"/>
                <a:cs typeface="Calibri"/>
              </a:rPr>
              <a:t>develop.</a:t>
            </a:r>
            <a:endParaRPr lang="en-US" sz="2000" dirty="0">
              <a:latin typeface="Calibri"/>
              <a:cs typeface="Calibri"/>
            </a:endParaRPr>
          </a:p>
          <a:p>
            <a:pPr lvl="1" algn="ctr" eaLnBrk="1" hangingPunct="1">
              <a:buFont typeface="Arial" panose="020B0604020202020204" pitchFamily="34" charset="0"/>
              <a:buNone/>
            </a:pPr>
            <a:endParaRPr lang="en-US" altLang="en-US" sz="2000" b="1" dirty="0"/>
          </a:p>
          <a:p>
            <a:pPr lvl="1" algn="ctr" eaLnBrk="1" hangingPunct="1">
              <a:buFont typeface="Arial" panose="020B0604020202020204" pitchFamily="34" charset="0"/>
              <a:buNone/>
            </a:pPr>
            <a:endParaRPr lang="en-US" altLang="en-US" sz="1400" b="1" dirty="0"/>
          </a:p>
          <a:p>
            <a:pPr marL="0" indent="0" algn="ctr" eaLnBrk="1" hangingPunct="1">
              <a:buNone/>
            </a:pPr>
            <a:endParaRPr lang="en-US" altLang="en-US" sz="3200" b="0" i="1" dirty="0"/>
          </a:p>
        </p:txBody>
      </p:sp>
      <p:sp>
        <p:nvSpPr>
          <p:cNvPr id="6" name="object 8">
            <a:extLst>
              <a:ext uri="{FF2B5EF4-FFF2-40B4-BE49-F238E27FC236}">
                <a16:creationId xmlns:a16="http://schemas.microsoft.com/office/drawing/2014/main" id="{7FCB7285-0A1D-2613-80F9-D9928E9CF85B}"/>
              </a:ext>
            </a:extLst>
          </p:cNvPr>
          <p:cNvSpPr/>
          <p:nvPr/>
        </p:nvSpPr>
        <p:spPr>
          <a:xfrm>
            <a:off x="9290304" y="2434434"/>
            <a:ext cx="2631547" cy="145176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199431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A5F4CE-2167-2AE2-9F80-F30758969D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A0C4D91-D1EC-C760-6599-B9949C6FE3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4147ACD-457C-4CFD-A092-0D72A6518171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BD44FC-DFF6-533F-B726-CEC510B1225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02614" y="513397"/>
            <a:ext cx="9376912" cy="750888"/>
          </a:xfrm>
        </p:spPr>
        <p:txBody>
          <a:bodyPr/>
          <a:lstStyle/>
          <a:p>
            <a:pPr algn="ctr"/>
            <a:r>
              <a:rPr lang="en-US" dirty="0"/>
              <a:t>Grant Champion Activities</a:t>
            </a:r>
          </a:p>
        </p:txBody>
      </p:sp>
      <p:sp>
        <p:nvSpPr>
          <p:cNvPr id="10" name="object 6">
            <a:extLst>
              <a:ext uri="{FF2B5EF4-FFF2-40B4-BE49-F238E27FC236}">
                <a16:creationId xmlns:a16="http://schemas.microsoft.com/office/drawing/2014/main" id="{AD151229-C6EE-9E8B-3D76-8A95101C845D}"/>
              </a:ext>
            </a:extLst>
          </p:cNvPr>
          <p:cNvSpPr txBox="1">
            <a:spLocks noGrp="1"/>
          </p:cNvSpPr>
          <p:nvPr>
            <p:ph sz="half" idx="1"/>
          </p:nvPr>
        </p:nvSpPr>
        <p:spPr>
          <a:xfrm>
            <a:off x="668212" y="1152747"/>
            <a:ext cx="9457566" cy="5741315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L="355600" indent="-342900">
              <a:lnSpc>
                <a:spcPct val="150000"/>
              </a:lnSpc>
              <a:spcBef>
                <a:spcPts val="530"/>
              </a:spcBef>
              <a:buAutoNum type="arabicPeriod"/>
              <a:tabLst>
                <a:tab pos="354965" algn="l"/>
                <a:tab pos="355600" algn="l"/>
              </a:tabLst>
            </a:pPr>
            <a:r>
              <a:rPr sz="1500" b="1" spc="-10" dirty="0">
                <a:latin typeface="Calibri"/>
                <a:cs typeface="Calibri"/>
              </a:rPr>
              <a:t>Form </a:t>
            </a:r>
            <a:r>
              <a:rPr sz="1500" b="1" dirty="0">
                <a:latin typeface="Calibri"/>
                <a:cs typeface="Calibri"/>
              </a:rPr>
              <a:t>a </a:t>
            </a:r>
            <a:r>
              <a:rPr sz="1500" b="1" spc="-15" dirty="0">
                <a:latin typeface="Calibri"/>
                <a:cs typeface="Calibri"/>
              </a:rPr>
              <a:t>Grant</a:t>
            </a:r>
            <a:r>
              <a:rPr sz="1500" b="1" spc="-40" dirty="0">
                <a:latin typeface="Calibri"/>
                <a:cs typeface="Calibri"/>
              </a:rPr>
              <a:t> </a:t>
            </a:r>
            <a:r>
              <a:rPr sz="1500" b="1" spc="-10" dirty="0">
                <a:latin typeface="Calibri"/>
                <a:cs typeface="Calibri"/>
              </a:rPr>
              <a:t>Committee</a:t>
            </a:r>
            <a:endParaRPr sz="1500" dirty="0">
              <a:latin typeface="Calibri"/>
              <a:cs typeface="Calibri"/>
            </a:endParaRPr>
          </a:p>
          <a:p>
            <a:pPr marL="698500" indent="0">
              <a:lnSpc>
                <a:spcPct val="150000"/>
              </a:lnSpc>
              <a:spcBef>
                <a:spcPts val="430"/>
              </a:spcBef>
              <a:buNone/>
            </a:pPr>
            <a:r>
              <a:rPr lang="en-US" sz="1500" spc="-5" dirty="0">
                <a:latin typeface="Calibri"/>
                <a:cs typeface="Calibri"/>
              </a:rPr>
              <a:t>	</a:t>
            </a:r>
            <a:r>
              <a:rPr sz="1500" spc="-5" dirty="0">
                <a:latin typeface="Calibri"/>
                <a:cs typeface="Calibri"/>
              </a:rPr>
              <a:t>Principal, </a:t>
            </a:r>
            <a:r>
              <a:rPr sz="1500" spc="-25" dirty="0">
                <a:latin typeface="Calibri"/>
                <a:cs typeface="Calibri"/>
              </a:rPr>
              <a:t>Teachers, </a:t>
            </a:r>
            <a:r>
              <a:rPr sz="1500" spc="-30" dirty="0">
                <a:latin typeface="Calibri"/>
                <a:cs typeface="Calibri"/>
              </a:rPr>
              <a:t>Staff, </a:t>
            </a:r>
            <a:r>
              <a:rPr sz="1500" spc="-15" dirty="0">
                <a:latin typeface="Calibri"/>
                <a:cs typeface="Calibri"/>
              </a:rPr>
              <a:t>Parents, </a:t>
            </a:r>
            <a:r>
              <a:rPr sz="1500" spc="-60" dirty="0">
                <a:latin typeface="Calibri"/>
                <a:cs typeface="Calibri"/>
              </a:rPr>
              <a:t>PTA </a:t>
            </a:r>
            <a:r>
              <a:rPr sz="1500" dirty="0">
                <a:latin typeface="Calibri"/>
                <a:cs typeface="Calibri"/>
              </a:rPr>
              <a:t>and </a:t>
            </a:r>
            <a:r>
              <a:rPr lang="en-US" sz="1500" dirty="0">
                <a:latin typeface="Calibri"/>
                <a:cs typeface="Calibri"/>
              </a:rPr>
              <a:t>board </a:t>
            </a:r>
            <a:r>
              <a:rPr sz="1500" spc="-10" dirty="0">
                <a:latin typeface="Calibri"/>
                <a:cs typeface="Calibri"/>
              </a:rPr>
              <a:t>members</a:t>
            </a:r>
            <a:endParaRPr lang="en-US" sz="1500" spc="-10" dirty="0">
              <a:latin typeface="Calibri"/>
              <a:cs typeface="Calibri"/>
            </a:endParaRPr>
          </a:p>
          <a:p>
            <a:pPr marL="292735" indent="-280035">
              <a:lnSpc>
                <a:spcPct val="150000"/>
              </a:lnSpc>
              <a:spcBef>
                <a:spcPts val="5"/>
              </a:spcBef>
              <a:buAutoNum type="arabicPeriod" startAt="2"/>
              <a:tabLst>
                <a:tab pos="293370" algn="l"/>
              </a:tabLst>
            </a:pPr>
            <a:r>
              <a:rPr sz="1500" b="1" spc="-5" dirty="0">
                <a:latin typeface="Calibri"/>
                <a:cs typeface="Calibri"/>
              </a:rPr>
              <a:t>Assign </a:t>
            </a:r>
            <a:r>
              <a:rPr sz="1500" b="1" spc="-10" dirty="0">
                <a:latin typeface="Calibri"/>
                <a:cs typeface="Calibri"/>
              </a:rPr>
              <a:t>team </a:t>
            </a:r>
            <a:r>
              <a:rPr sz="1500" b="1" spc="-5" dirty="0">
                <a:latin typeface="Calibri"/>
                <a:cs typeface="Calibri"/>
              </a:rPr>
              <a:t>member</a:t>
            </a:r>
            <a:r>
              <a:rPr sz="1500" b="1" spc="-60" dirty="0">
                <a:latin typeface="Calibri"/>
                <a:cs typeface="Calibri"/>
              </a:rPr>
              <a:t> </a:t>
            </a:r>
            <a:r>
              <a:rPr sz="1500" b="1" dirty="0">
                <a:latin typeface="Calibri"/>
                <a:cs typeface="Calibri"/>
              </a:rPr>
              <a:t>duties</a:t>
            </a:r>
            <a:endParaRPr sz="1500" dirty="0">
              <a:latin typeface="Calibri"/>
              <a:cs typeface="Calibri"/>
            </a:endParaRPr>
          </a:p>
          <a:p>
            <a:pPr marL="698500" indent="0">
              <a:lnSpc>
                <a:spcPct val="150000"/>
              </a:lnSpc>
              <a:spcBef>
                <a:spcPts val="430"/>
              </a:spcBef>
              <a:buNone/>
            </a:pPr>
            <a:r>
              <a:rPr lang="en-US" sz="1500" spc="-10" dirty="0">
                <a:latin typeface="Calibri"/>
                <a:cs typeface="Calibri"/>
              </a:rPr>
              <a:t>	</a:t>
            </a:r>
            <a:r>
              <a:rPr sz="1500" spc="-10" dirty="0">
                <a:latin typeface="Calibri"/>
                <a:cs typeface="Calibri"/>
              </a:rPr>
              <a:t>Grant </a:t>
            </a:r>
            <a:r>
              <a:rPr sz="1500" spc="-5" dirty="0">
                <a:latin typeface="Calibri"/>
                <a:cs typeface="Calibri"/>
              </a:rPr>
              <a:t>lead, </a:t>
            </a:r>
            <a:r>
              <a:rPr sz="1500" spc="-25" dirty="0">
                <a:latin typeface="Calibri"/>
                <a:cs typeface="Calibri"/>
              </a:rPr>
              <a:t>researcher, </a:t>
            </a:r>
            <a:r>
              <a:rPr sz="1500" spc="-10" dirty="0">
                <a:latin typeface="Calibri"/>
                <a:cs typeface="Calibri"/>
              </a:rPr>
              <a:t>grant </a:t>
            </a:r>
            <a:r>
              <a:rPr sz="1500" spc="-30" dirty="0">
                <a:latin typeface="Calibri"/>
                <a:cs typeface="Calibri"/>
              </a:rPr>
              <a:t>writer, </a:t>
            </a:r>
            <a:r>
              <a:rPr sz="1500" spc="-20" dirty="0">
                <a:latin typeface="Calibri"/>
                <a:cs typeface="Calibri"/>
              </a:rPr>
              <a:t>proofreader</a:t>
            </a:r>
            <a:r>
              <a:rPr lang="en-US" sz="1500" spc="-20" dirty="0">
                <a:latin typeface="Calibri"/>
                <a:cs typeface="Calibri"/>
              </a:rPr>
              <a:t> and a</a:t>
            </a:r>
            <a:r>
              <a:rPr sz="1500" spc="75" dirty="0">
                <a:latin typeface="Calibri"/>
                <a:cs typeface="Calibri"/>
              </a:rPr>
              <a:t> </a:t>
            </a:r>
            <a:r>
              <a:rPr sz="1500" spc="-5" dirty="0">
                <a:latin typeface="Calibri"/>
                <a:cs typeface="Calibri"/>
              </a:rPr>
              <a:t>community</a:t>
            </a:r>
            <a:r>
              <a:rPr lang="en-US" sz="1500" spc="-5" dirty="0">
                <a:latin typeface="Calibri"/>
                <a:cs typeface="Calibri"/>
              </a:rPr>
              <a:t> liaison</a:t>
            </a:r>
          </a:p>
          <a:p>
            <a:pPr marL="289560" indent="-276860">
              <a:lnSpc>
                <a:spcPct val="150000"/>
              </a:lnSpc>
              <a:buAutoNum type="arabicPeriod" startAt="3"/>
              <a:tabLst>
                <a:tab pos="290195" algn="l"/>
              </a:tabLst>
            </a:pPr>
            <a:r>
              <a:rPr sz="1500" b="1" spc="-10" dirty="0">
                <a:latin typeface="Calibri"/>
                <a:cs typeface="Calibri"/>
              </a:rPr>
              <a:t>Know your </a:t>
            </a:r>
            <a:r>
              <a:rPr sz="1500" b="1" spc="-5" dirty="0">
                <a:latin typeface="Calibri"/>
                <a:cs typeface="Calibri"/>
              </a:rPr>
              <a:t>School's </a:t>
            </a:r>
            <a:r>
              <a:rPr sz="1500" b="1" spc="-15" dirty="0">
                <a:latin typeface="Calibri"/>
                <a:cs typeface="Calibri"/>
              </a:rPr>
              <a:t>strategic</a:t>
            </a:r>
            <a:r>
              <a:rPr sz="1500" b="1" spc="-45" dirty="0">
                <a:latin typeface="Calibri"/>
                <a:cs typeface="Calibri"/>
              </a:rPr>
              <a:t> </a:t>
            </a:r>
            <a:r>
              <a:rPr sz="1500" b="1" spc="-5" dirty="0">
                <a:latin typeface="Calibri"/>
                <a:cs typeface="Calibri"/>
              </a:rPr>
              <a:t>plan</a:t>
            </a:r>
            <a:endParaRPr lang="en-US" sz="1500" b="1" dirty="0">
              <a:latin typeface="Calibri"/>
              <a:cs typeface="Calibri"/>
            </a:endParaRPr>
          </a:p>
          <a:p>
            <a:pPr marL="12700" indent="0">
              <a:lnSpc>
                <a:spcPct val="150000"/>
              </a:lnSpc>
              <a:buNone/>
              <a:tabLst>
                <a:tab pos="290195" algn="l"/>
              </a:tabLst>
            </a:pPr>
            <a:r>
              <a:rPr lang="en-US" sz="1500" b="1" spc="-5" dirty="0">
                <a:latin typeface="Calibri"/>
                <a:cs typeface="Calibri"/>
              </a:rPr>
              <a:t>		</a:t>
            </a:r>
            <a:r>
              <a:rPr sz="1500" spc="-5" dirty="0">
                <a:latin typeface="Calibri"/>
                <a:cs typeface="Calibri"/>
              </a:rPr>
              <a:t>Discuss the </a:t>
            </a:r>
            <a:r>
              <a:rPr sz="1500" spc="-20" dirty="0">
                <a:latin typeface="Calibri"/>
                <a:cs typeface="Calibri"/>
              </a:rPr>
              <a:t>school’s </a:t>
            </a:r>
            <a:r>
              <a:rPr sz="1500" spc="-5" dirty="0">
                <a:latin typeface="Calibri"/>
                <a:cs typeface="Calibri"/>
              </a:rPr>
              <a:t>funding </a:t>
            </a:r>
            <a:r>
              <a:rPr sz="1500" dirty="0">
                <a:latin typeface="Calibri"/>
                <a:cs typeface="Calibri"/>
              </a:rPr>
              <a:t>needs and </a:t>
            </a:r>
            <a:r>
              <a:rPr sz="1500" spc="-10" dirty="0">
                <a:latin typeface="Calibri"/>
                <a:cs typeface="Calibri"/>
              </a:rPr>
              <a:t>resource</a:t>
            </a:r>
            <a:r>
              <a:rPr sz="1500" spc="80" dirty="0">
                <a:latin typeface="Calibri"/>
                <a:cs typeface="Calibri"/>
              </a:rPr>
              <a:t> </a:t>
            </a:r>
            <a:r>
              <a:rPr sz="1500" spc="-15" dirty="0">
                <a:latin typeface="Calibri"/>
                <a:cs typeface="Calibri"/>
              </a:rPr>
              <a:t>gaps</a:t>
            </a:r>
            <a:endParaRPr lang="en-US" sz="1500" spc="-15" dirty="0">
              <a:latin typeface="Calibri"/>
              <a:cs typeface="Calibri"/>
            </a:endParaRPr>
          </a:p>
          <a:p>
            <a:pPr marL="346710" indent="-334010">
              <a:lnSpc>
                <a:spcPct val="150000"/>
              </a:lnSpc>
              <a:buAutoNum type="arabicPeriod" startAt="4"/>
              <a:tabLst>
                <a:tab pos="346075" algn="l"/>
                <a:tab pos="347345" algn="l"/>
              </a:tabLst>
            </a:pPr>
            <a:r>
              <a:rPr lang="en-US" sz="1500" b="1" spc="-10" dirty="0">
                <a:latin typeface="Calibri"/>
                <a:cs typeface="Calibri"/>
              </a:rPr>
              <a:t>Create a one-page project proposal </a:t>
            </a:r>
          </a:p>
          <a:p>
            <a:pPr marL="469900" lvl="1" indent="0">
              <a:lnSpc>
                <a:spcPct val="150000"/>
              </a:lnSpc>
              <a:buNone/>
              <a:tabLst>
                <a:tab pos="346075" algn="l"/>
                <a:tab pos="347345" algn="l"/>
              </a:tabLst>
            </a:pPr>
            <a:r>
              <a:rPr lang="en-US" sz="1500" spc="-10" dirty="0">
                <a:latin typeface="Calibri"/>
                <a:cs typeface="Calibri"/>
              </a:rPr>
              <a:t>	Include school demographics with needs statement, project goals and a budget to share with stakeholders</a:t>
            </a:r>
          </a:p>
          <a:p>
            <a:pPr marL="346710" indent="-334010">
              <a:lnSpc>
                <a:spcPct val="150000"/>
              </a:lnSpc>
              <a:buAutoNum type="arabicPeriod" startAt="4"/>
              <a:tabLst>
                <a:tab pos="346075" algn="l"/>
                <a:tab pos="347345" algn="l"/>
              </a:tabLst>
            </a:pPr>
            <a:r>
              <a:rPr sz="1500" b="1" spc="-10" dirty="0">
                <a:latin typeface="Calibri"/>
                <a:cs typeface="Calibri"/>
              </a:rPr>
              <a:t>Review </a:t>
            </a:r>
            <a:r>
              <a:rPr sz="1500" b="1" spc="-5" dirty="0">
                <a:latin typeface="Calibri"/>
                <a:cs typeface="Calibri"/>
              </a:rPr>
              <a:t>Monthly </a:t>
            </a:r>
            <a:r>
              <a:rPr sz="1500" b="1" spc="-15" dirty="0">
                <a:latin typeface="Calibri"/>
                <a:cs typeface="Calibri"/>
              </a:rPr>
              <a:t>Grant </a:t>
            </a:r>
            <a:r>
              <a:rPr sz="1500" b="1" spc="-5" dirty="0">
                <a:latin typeface="Calibri"/>
                <a:cs typeface="Calibri"/>
              </a:rPr>
              <a:t>Alerts and </a:t>
            </a:r>
            <a:r>
              <a:rPr sz="1500" b="1" spc="-15" dirty="0">
                <a:latin typeface="Calibri"/>
                <a:cs typeface="Calibri"/>
              </a:rPr>
              <a:t>Twitter</a:t>
            </a:r>
            <a:r>
              <a:rPr sz="1500" b="1" spc="-60" dirty="0">
                <a:latin typeface="Calibri"/>
                <a:cs typeface="Calibri"/>
              </a:rPr>
              <a:t> </a:t>
            </a:r>
            <a:r>
              <a:rPr sz="1500" b="1" spc="-5" dirty="0">
                <a:latin typeface="Calibri"/>
                <a:cs typeface="Calibri"/>
              </a:rPr>
              <a:t>Alerts</a:t>
            </a:r>
            <a:endParaRPr lang="en-US" sz="1500" b="1" spc="-5" dirty="0">
              <a:latin typeface="Calibri"/>
              <a:cs typeface="Calibri"/>
            </a:endParaRPr>
          </a:p>
          <a:p>
            <a:pPr marL="12700" indent="0">
              <a:lnSpc>
                <a:spcPct val="150000"/>
              </a:lnSpc>
              <a:buNone/>
              <a:tabLst>
                <a:tab pos="346075" algn="l"/>
                <a:tab pos="347345" algn="l"/>
              </a:tabLst>
            </a:pPr>
            <a:r>
              <a:rPr lang="en-US" sz="1500" b="1" spc="-5" dirty="0">
                <a:latin typeface="Calibri"/>
                <a:cs typeface="Calibri"/>
              </a:rPr>
              <a:t>			</a:t>
            </a:r>
            <a:r>
              <a:rPr lang="en-US" sz="1500" spc="-5" dirty="0">
                <a:latin typeface="Calibri"/>
                <a:cs typeface="Calibri"/>
              </a:rPr>
              <a:t>Your grant researcher can review opportunities each month </a:t>
            </a:r>
          </a:p>
          <a:p>
            <a:pPr marL="12700" indent="0">
              <a:lnSpc>
                <a:spcPct val="150000"/>
              </a:lnSpc>
              <a:buNone/>
              <a:tabLst>
                <a:tab pos="346075" algn="l"/>
                <a:tab pos="347345" algn="l"/>
              </a:tabLst>
            </a:pPr>
            <a:r>
              <a:rPr lang="en-US" sz="1500" b="1" spc="-5" dirty="0">
                <a:latin typeface="Calibri"/>
                <a:cs typeface="Calibri"/>
              </a:rPr>
              <a:t>6. 	Encourage all teachers to participate in </a:t>
            </a:r>
            <a:r>
              <a:rPr lang="en-US" sz="1500" b="1" spc="-5" dirty="0">
                <a:solidFill>
                  <a:srgbClr val="0070C0"/>
                </a:solidFill>
                <a:latin typeface="Calibri"/>
                <a:cs typeface="Calibri"/>
                <a:hlinkClick r:id="rId2"/>
              </a:rPr>
              <a:t>DonorsChoose.org</a:t>
            </a:r>
            <a:endParaRPr lang="en-US" sz="1500" b="1" spc="-5" dirty="0">
              <a:solidFill>
                <a:srgbClr val="0070C0"/>
              </a:solidFill>
              <a:latin typeface="Calibri"/>
              <a:cs typeface="Calibri"/>
            </a:endParaRPr>
          </a:p>
          <a:p>
            <a:pPr marL="698500" lvl="2" indent="0">
              <a:lnSpc>
                <a:spcPct val="150000"/>
              </a:lnSpc>
              <a:buNone/>
              <a:tabLst>
                <a:tab pos="346075" algn="l"/>
                <a:tab pos="347345" algn="l"/>
              </a:tabLst>
            </a:pPr>
            <a:r>
              <a:rPr lang="en-US" sz="1500" spc="-5" dirty="0">
                <a:latin typeface="Calibri"/>
                <a:cs typeface="Calibri"/>
              </a:rPr>
              <a:t>	Post current projects on Donors Choose throughout the year to take advantage of flash funding opportunities</a:t>
            </a:r>
            <a:endParaRPr lang="en-US" sz="1500" dirty="0">
              <a:latin typeface="Calibri"/>
              <a:cs typeface="Calibri"/>
            </a:endParaRPr>
          </a:p>
          <a:p>
            <a:pPr marL="469900" lvl="1">
              <a:tabLst>
                <a:tab pos="346075" algn="l"/>
                <a:tab pos="347345" algn="l"/>
              </a:tabLst>
            </a:pPr>
            <a:endParaRPr lang="en-US" sz="1600" spc="-5" dirty="0">
              <a:latin typeface="Calibri"/>
              <a:cs typeface="Calibri"/>
            </a:endParaRPr>
          </a:p>
          <a:p>
            <a:pPr marL="469900" lvl="1">
              <a:tabLst>
                <a:tab pos="346075" algn="l"/>
                <a:tab pos="347345" algn="l"/>
              </a:tabLst>
            </a:pPr>
            <a:endParaRPr lang="en-US" sz="1600" spc="-5" dirty="0">
              <a:latin typeface="Calibri"/>
              <a:cs typeface="Calibri"/>
            </a:endParaRPr>
          </a:p>
          <a:p>
            <a:pPr marL="346710" indent="-334010">
              <a:lnSpc>
                <a:spcPct val="100000"/>
              </a:lnSpc>
              <a:buAutoNum type="arabicPeriod" startAt="4"/>
              <a:tabLst>
                <a:tab pos="346075" algn="l"/>
                <a:tab pos="347345" algn="l"/>
              </a:tabLst>
            </a:pPr>
            <a:endParaRPr lang="en-US" sz="1000" b="1" spc="-5" dirty="0">
              <a:latin typeface="Calibri"/>
              <a:cs typeface="Calibri"/>
            </a:endParaRPr>
          </a:p>
        </p:txBody>
      </p:sp>
      <p:sp>
        <p:nvSpPr>
          <p:cNvPr id="11" name="object 9">
            <a:extLst>
              <a:ext uri="{FF2B5EF4-FFF2-40B4-BE49-F238E27FC236}">
                <a16:creationId xmlns:a16="http://schemas.microsoft.com/office/drawing/2014/main" id="{F85DB12B-52C4-3F07-9DDA-F8359CD21365}"/>
              </a:ext>
            </a:extLst>
          </p:cNvPr>
          <p:cNvSpPr/>
          <p:nvPr/>
        </p:nvSpPr>
        <p:spPr>
          <a:xfrm>
            <a:off x="9086248" y="1591566"/>
            <a:ext cx="1958178" cy="228549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204140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E9C4EB3-B0F0-1A2E-09DA-01F0695362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4147ACD-457C-4CFD-A092-0D72A6518171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CB3BD7-EABC-674F-31EC-D912087F03C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02614" y="513397"/>
            <a:ext cx="9376912" cy="1169099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Online Resources</a:t>
            </a:r>
          </a:p>
          <a:p>
            <a:pPr algn="ctr"/>
            <a:r>
              <a:rPr lang="en-US" sz="1400" dirty="0">
                <a:solidFill>
                  <a:schemeClr val="accent1"/>
                </a:solidFill>
              </a:rPr>
              <a:t>www.fultonschools.org/all-departments/financial-services/grant-development</a:t>
            </a:r>
          </a:p>
          <a:p>
            <a:pPr algn="ctr"/>
            <a:endParaRPr lang="en-US" dirty="0"/>
          </a:p>
          <a:p>
            <a:pPr algn="ctr"/>
            <a:endParaRPr lang="en-US" dirty="0"/>
          </a:p>
        </p:txBody>
      </p:sp>
      <p:pic>
        <p:nvPicPr>
          <p:cNvPr id="23" name="Content Placeholder 22">
            <a:extLst>
              <a:ext uri="{FF2B5EF4-FFF2-40B4-BE49-F238E27FC236}">
                <a16:creationId xmlns:a16="http://schemas.microsoft.com/office/drawing/2014/main" id="{45E0CCC0-9EE3-6EE0-8E0E-1E131E0C401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902614" y="1583169"/>
            <a:ext cx="9655668" cy="5162436"/>
          </a:xfrm>
        </p:spPr>
      </p:pic>
      <p:pic>
        <p:nvPicPr>
          <p:cNvPr id="1028" name="Picture 4" descr="Image">
            <a:extLst>
              <a:ext uri="{FF2B5EF4-FFF2-40B4-BE49-F238E27FC236}">
                <a16:creationId xmlns:a16="http://schemas.microsoft.com/office/drawing/2014/main" id="{EC0A9CC2-6DF1-065C-63B0-B9D31A968A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9176" y="3118104"/>
            <a:ext cx="1475232" cy="1475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4927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4319D1-A818-DAA3-ADDC-87AE8B6ECC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091D7FA-9171-5165-5763-085CAA4E37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4147ACD-457C-4CFD-A092-0D72A6518171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4AC3A8-759B-4A6A-E29C-6E03B242C10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02614" y="513397"/>
            <a:ext cx="9376912" cy="750888"/>
          </a:xfrm>
        </p:spPr>
        <p:txBody>
          <a:bodyPr/>
          <a:lstStyle/>
          <a:p>
            <a:pPr algn="ctr"/>
            <a:r>
              <a:rPr lang="en-US" dirty="0"/>
              <a:t>Mining Local Resources</a:t>
            </a:r>
          </a:p>
        </p:txBody>
      </p:sp>
      <p:sp>
        <p:nvSpPr>
          <p:cNvPr id="12" name="object 8">
            <a:extLst>
              <a:ext uri="{FF2B5EF4-FFF2-40B4-BE49-F238E27FC236}">
                <a16:creationId xmlns:a16="http://schemas.microsoft.com/office/drawing/2014/main" id="{CFC75558-A5F7-1011-9D5F-8DCC3A0F9596}"/>
              </a:ext>
            </a:extLst>
          </p:cNvPr>
          <p:cNvSpPr txBox="1">
            <a:spLocks noGrp="1"/>
          </p:cNvSpPr>
          <p:nvPr>
            <p:ph sz="half" idx="1"/>
          </p:nvPr>
        </p:nvSpPr>
        <p:spPr>
          <a:xfrm>
            <a:off x="787083" y="1187069"/>
            <a:ext cx="8539797" cy="58759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0" marR="674370" indent="0">
              <a:lnSpc>
                <a:spcPct val="100000"/>
              </a:lnSpc>
              <a:spcBef>
                <a:spcPts val="100"/>
              </a:spcBef>
              <a:buNone/>
            </a:pPr>
            <a:r>
              <a:rPr sz="2000" b="1" spc="-5" dirty="0">
                <a:latin typeface="Calibri"/>
                <a:cs typeface="Calibri"/>
              </a:rPr>
              <a:t>Identify </a:t>
            </a:r>
            <a:r>
              <a:rPr sz="2000" b="1" spc="-10" dirty="0">
                <a:latin typeface="Calibri"/>
                <a:cs typeface="Calibri"/>
              </a:rPr>
              <a:t>where parents </a:t>
            </a:r>
            <a:r>
              <a:rPr sz="2000" b="1" spc="-5" dirty="0">
                <a:latin typeface="Calibri"/>
                <a:cs typeface="Calibri"/>
              </a:rPr>
              <a:t>work </a:t>
            </a:r>
            <a:r>
              <a:rPr sz="2000" dirty="0">
                <a:latin typeface="Calibri"/>
                <a:cs typeface="Calibri"/>
              </a:rPr>
              <a:t>- </a:t>
            </a:r>
            <a:r>
              <a:rPr sz="1800" spc="-10" dirty="0">
                <a:latin typeface="Calibri"/>
                <a:cs typeface="Calibri"/>
              </a:rPr>
              <a:t>Possible </a:t>
            </a:r>
            <a:r>
              <a:rPr sz="1800" spc="-5" dirty="0">
                <a:latin typeface="Calibri"/>
                <a:cs typeface="Calibri"/>
              </a:rPr>
              <a:t>opportunities </a:t>
            </a:r>
            <a:r>
              <a:rPr sz="1800" spc="-15" dirty="0">
                <a:latin typeface="Calibri"/>
                <a:cs typeface="Calibri"/>
              </a:rPr>
              <a:t>for Corporate </a:t>
            </a:r>
            <a:r>
              <a:rPr sz="1800" spc="-5" dirty="0">
                <a:latin typeface="Calibri"/>
                <a:cs typeface="Calibri"/>
              </a:rPr>
              <a:t>Contributions,  </a:t>
            </a:r>
            <a:r>
              <a:rPr sz="1800" spc="-15" dirty="0">
                <a:latin typeface="Calibri"/>
                <a:cs typeface="Calibri"/>
              </a:rPr>
              <a:t>Corporate </a:t>
            </a:r>
            <a:r>
              <a:rPr sz="1800" spc="-10" dirty="0">
                <a:latin typeface="Calibri"/>
                <a:cs typeface="Calibri"/>
              </a:rPr>
              <a:t>Foundation grants, Matching Grants, </a:t>
            </a:r>
            <a:r>
              <a:rPr sz="1800" spc="-15" dirty="0">
                <a:latin typeface="Calibri"/>
                <a:cs typeface="Calibri"/>
              </a:rPr>
              <a:t>‘Dollars for</a:t>
            </a:r>
            <a:r>
              <a:rPr sz="1800" spc="18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Doers’</a:t>
            </a:r>
            <a:endParaRPr sz="18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800" dirty="0">
              <a:latin typeface="Times New Roman"/>
              <a:cs typeface="Times New Roman"/>
            </a:endParaRPr>
          </a:p>
          <a:p>
            <a:pPr marL="12065" marR="184785" indent="0">
              <a:lnSpc>
                <a:spcPct val="100000"/>
              </a:lnSpc>
              <a:buNone/>
            </a:pPr>
            <a:r>
              <a:rPr sz="2000" b="1" spc="-10" dirty="0">
                <a:latin typeface="Calibri"/>
                <a:cs typeface="Calibri"/>
              </a:rPr>
              <a:t>Review </a:t>
            </a:r>
            <a:r>
              <a:rPr sz="2000" b="1" spc="-15" dirty="0">
                <a:latin typeface="Calibri"/>
                <a:cs typeface="Calibri"/>
              </a:rPr>
              <a:t>Strategic </a:t>
            </a:r>
            <a:r>
              <a:rPr sz="2000" b="1" spc="-10" dirty="0">
                <a:latin typeface="Calibri"/>
                <a:cs typeface="Calibri"/>
              </a:rPr>
              <a:t>Partners </a:t>
            </a:r>
            <a:r>
              <a:rPr sz="2000" dirty="0">
                <a:latin typeface="Calibri"/>
                <a:cs typeface="Calibri"/>
              </a:rPr>
              <a:t>- </a:t>
            </a:r>
            <a:r>
              <a:rPr sz="1800" spc="-5" dirty="0">
                <a:latin typeface="Calibri"/>
                <a:cs typeface="Calibri"/>
              </a:rPr>
              <a:t>Non-profit </a:t>
            </a:r>
            <a:r>
              <a:rPr sz="1800" spc="-15" dirty="0">
                <a:latin typeface="Calibri"/>
                <a:cs typeface="Calibri"/>
              </a:rPr>
              <a:t>organizations </a:t>
            </a:r>
            <a:r>
              <a:rPr sz="1800" spc="-5" dirty="0">
                <a:latin typeface="Calibri"/>
                <a:cs typeface="Calibri"/>
              </a:rPr>
              <a:t>that support the school </a:t>
            </a:r>
            <a:r>
              <a:rPr sz="1800" dirty="0">
                <a:latin typeface="Calibri"/>
                <a:cs typeface="Calibri"/>
              </a:rPr>
              <a:t>and </a:t>
            </a:r>
            <a:r>
              <a:rPr sz="1800" spc="-10" dirty="0">
                <a:latin typeface="Calibri"/>
                <a:cs typeface="Calibri"/>
              </a:rPr>
              <a:t>have </a:t>
            </a:r>
            <a:r>
              <a:rPr sz="1800" dirty="0">
                <a:latin typeface="Calibri"/>
                <a:cs typeface="Calibri"/>
              </a:rPr>
              <a:t>a  </a:t>
            </a:r>
            <a:r>
              <a:rPr sz="1800" spc="-10" dirty="0">
                <a:latin typeface="Calibri"/>
                <a:cs typeface="Calibri"/>
              </a:rPr>
              <a:t>501(c)3 IRS determination </a:t>
            </a:r>
            <a:r>
              <a:rPr sz="1800" spc="-35" dirty="0">
                <a:latin typeface="Calibri"/>
                <a:cs typeface="Calibri"/>
              </a:rPr>
              <a:t>letter, </a:t>
            </a:r>
            <a:r>
              <a:rPr sz="1800" spc="0" dirty="0">
                <a:latin typeface="Calibri"/>
                <a:cs typeface="Calibri"/>
              </a:rPr>
              <a:t>e.g., </a:t>
            </a:r>
            <a:r>
              <a:rPr sz="1800" spc="-5" dirty="0">
                <a:latin typeface="Calibri"/>
                <a:cs typeface="Calibri"/>
              </a:rPr>
              <a:t>YMCA, </a:t>
            </a:r>
            <a:r>
              <a:rPr sz="1800" spc="-10" dirty="0">
                <a:latin typeface="Calibri"/>
                <a:cs typeface="Calibri"/>
              </a:rPr>
              <a:t>Boys </a:t>
            </a:r>
            <a:r>
              <a:rPr sz="1800" dirty="0">
                <a:latin typeface="Calibri"/>
                <a:cs typeface="Calibri"/>
              </a:rPr>
              <a:t>and </a:t>
            </a:r>
            <a:r>
              <a:rPr sz="1800" spc="-5" dirty="0">
                <a:latin typeface="Calibri"/>
                <a:cs typeface="Calibri"/>
              </a:rPr>
              <a:t>Girls Club,</a:t>
            </a:r>
            <a:r>
              <a:rPr sz="1800" spc="26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etc.</a:t>
            </a:r>
            <a:endParaRPr sz="18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800" dirty="0">
              <a:latin typeface="Times New Roman"/>
              <a:cs typeface="Times New Roman"/>
            </a:endParaRPr>
          </a:p>
          <a:p>
            <a:pPr marL="0" marR="676910" indent="0">
              <a:lnSpc>
                <a:spcPct val="100000"/>
              </a:lnSpc>
              <a:spcBef>
                <a:spcPts val="5"/>
              </a:spcBef>
              <a:buNone/>
            </a:pPr>
            <a:r>
              <a:rPr sz="2000" b="1" dirty="0">
                <a:latin typeface="Calibri"/>
                <a:cs typeface="Calibri"/>
              </a:rPr>
              <a:t>Connect </a:t>
            </a:r>
            <a:r>
              <a:rPr sz="2000" b="1" spc="-5" dirty="0">
                <a:latin typeface="Calibri"/>
                <a:cs typeface="Calibri"/>
              </a:rPr>
              <a:t>with local service </a:t>
            </a:r>
            <a:r>
              <a:rPr sz="2000" b="1" spc="-10" dirty="0">
                <a:latin typeface="Calibri"/>
                <a:cs typeface="Calibri"/>
              </a:rPr>
              <a:t>organizations </a:t>
            </a:r>
            <a:r>
              <a:rPr sz="1800" spc="-5" dirty="0">
                <a:latin typeface="Calibri"/>
                <a:cs typeface="Calibri"/>
              </a:rPr>
              <a:t>that </a:t>
            </a:r>
            <a:r>
              <a:rPr sz="1800" spc="-15" dirty="0">
                <a:latin typeface="Calibri"/>
                <a:cs typeface="Calibri"/>
              </a:rPr>
              <a:t>may </a:t>
            </a:r>
            <a:r>
              <a:rPr sz="1800" spc="-10" dirty="0">
                <a:latin typeface="Calibri"/>
                <a:cs typeface="Calibri"/>
              </a:rPr>
              <a:t>have </a:t>
            </a:r>
            <a:r>
              <a:rPr sz="1800" dirty="0">
                <a:latin typeface="Calibri"/>
                <a:cs typeface="Calibri"/>
              </a:rPr>
              <a:t>a </a:t>
            </a:r>
            <a:r>
              <a:rPr sz="1800" spc="-10" dirty="0">
                <a:latin typeface="Calibri"/>
                <a:cs typeface="Calibri"/>
              </a:rPr>
              <a:t>grant </a:t>
            </a:r>
            <a:r>
              <a:rPr sz="1800" spc="-15" dirty="0">
                <a:latin typeface="Calibri"/>
                <a:cs typeface="Calibri"/>
              </a:rPr>
              <a:t>program </a:t>
            </a:r>
            <a:r>
              <a:rPr sz="1800" dirty="0">
                <a:latin typeface="Calibri"/>
                <a:cs typeface="Calibri"/>
              </a:rPr>
              <a:t>- </a:t>
            </a:r>
            <a:r>
              <a:rPr sz="1800" spc="-50" dirty="0">
                <a:latin typeface="Calibri"/>
                <a:cs typeface="Calibri"/>
              </a:rPr>
              <a:t>Rotary,  </a:t>
            </a:r>
            <a:r>
              <a:rPr sz="1800" spc="-10" dirty="0">
                <a:latin typeface="Calibri"/>
                <a:cs typeface="Calibri"/>
              </a:rPr>
              <a:t>Kiwanis, </a:t>
            </a:r>
            <a:r>
              <a:rPr sz="1800" spc="-5" dirty="0">
                <a:latin typeface="Calibri"/>
                <a:cs typeface="Calibri"/>
              </a:rPr>
              <a:t>Junior League, faith-based </a:t>
            </a:r>
            <a:r>
              <a:rPr sz="1800" spc="-15" dirty="0">
                <a:latin typeface="Calibri"/>
                <a:cs typeface="Calibri"/>
              </a:rPr>
              <a:t>organizations,</a:t>
            </a:r>
            <a:r>
              <a:rPr sz="1800" spc="11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etc.</a:t>
            </a:r>
            <a:endParaRPr sz="18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800" dirty="0">
              <a:latin typeface="Times New Roman"/>
              <a:cs typeface="Times New Roman"/>
            </a:endParaRPr>
          </a:p>
          <a:p>
            <a:pPr marL="12065" marR="5080" indent="0">
              <a:lnSpc>
                <a:spcPct val="100000"/>
              </a:lnSpc>
              <a:buNone/>
            </a:pPr>
            <a:r>
              <a:rPr sz="2000" b="1" dirty="0">
                <a:latin typeface="Calibri"/>
                <a:cs typeface="Calibri"/>
              </a:rPr>
              <a:t>Find </a:t>
            </a:r>
            <a:r>
              <a:rPr sz="2000" b="1" spc="-10" dirty="0">
                <a:latin typeface="Calibri"/>
                <a:cs typeface="Calibri"/>
              </a:rPr>
              <a:t>professional organizations </a:t>
            </a:r>
            <a:r>
              <a:rPr sz="1800" spc="-5" dirty="0">
                <a:latin typeface="Calibri"/>
                <a:cs typeface="Calibri"/>
              </a:rPr>
              <a:t>of which </a:t>
            </a:r>
            <a:r>
              <a:rPr sz="1800" spc="-10" dirty="0">
                <a:latin typeface="Calibri"/>
                <a:cs typeface="Calibri"/>
              </a:rPr>
              <a:t>your teachers are members </a:t>
            </a:r>
            <a:r>
              <a:rPr sz="1800" dirty="0">
                <a:latin typeface="Calibri"/>
                <a:cs typeface="Calibri"/>
              </a:rPr>
              <a:t>- </a:t>
            </a:r>
            <a:r>
              <a:rPr sz="1800" spc="-10" dirty="0">
                <a:latin typeface="Calibri"/>
                <a:cs typeface="Calibri"/>
              </a:rPr>
              <a:t>Many </a:t>
            </a:r>
            <a:r>
              <a:rPr sz="1800" spc="-15" dirty="0">
                <a:latin typeface="Calibri"/>
                <a:cs typeface="Calibri"/>
              </a:rPr>
              <a:t>offer </a:t>
            </a:r>
            <a:r>
              <a:rPr sz="1800" spc="-10" dirty="0">
                <a:latin typeface="Calibri"/>
                <a:cs typeface="Calibri"/>
              </a:rPr>
              <a:t>grants,  contests, scholarships to </a:t>
            </a:r>
            <a:r>
              <a:rPr sz="1800" spc="-5" dirty="0">
                <a:latin typeface="Calibri"/>
                <a:cs typeface="Calibri"/>
              </a:rPr>
              <a:t>members, </a:t>
            </a:r>
            <a:r>
              <a:rPr sz="1800" spc="0" dirty="0">
                <a:latin typeface="Calibri"/>
                <a:cs typeface="Calibri"/>
              </a:rPr>
              <a:t>e.g., </a:t>
            </a:r>
            <a:r>
              <a:rPr sz="1800" spc="-5" dirty="0">
                <a:latin typeface="Calibri"/>
                <a:cs typeface="Calibri"/>
              </a:rPr>
              <a:t>National Council of </a:t>
            </a:r>
            <a:r>
              <a:rPr sz="1800" spc="-30" dirty="0">
                <a:latin typeface="Calibri"/>
                <a:cs typeface="Calibri"/>
              </a:rPr>
              <a:t>Teachers </a:t>
            </a:r>
            <a:r>
              <a:rPr sz="1800" spc="-5" dirty="0">
                <a:latin typeface="Calibri"/>
                <a:cs typeface="Calibri"/>
              </a:rPr>
              <a:t>of Mathematics,  National Science </a:t>
            </a:r>
            <a:r>
              <a:rPr sz="1800" spc="-30" dirty="0">
                <a:latin typeface="Calibri"/>
                <a:cs typeface="Calibri"/>
              </a:rPr>
              <a:t>Teachers </a:t>
            </a:r>
            <a:r>
              <a:rPr sz="1800" spc="-5" dirty="0">
                <a:latin typeface="Calibri"/>
                <a:cs typeface="Calibri"/>
              </a:rPr>
              <a:t>Association,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etc.</a:t>
            </a:r>
            <a:endParaRPr sz="18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lang="en-US" sz="1800" dirty="0">
              <a:latin typeface="Times New Roman"/>
              <a:cs typeface="Times New Roman"/>
            </a:endParaRPr>
          </a:p>
          <a:p>
            <a:pPr marL="0" indent="0">
              <a:spcBef>
                <a:spcPts val="40"/>
              </a:spcBef>
              <a:buNone/>
            </a:pPr>
            <a:r>
              <a:rPr lang="en-US" sz="2000" b="1" spc="-10" dirty="0">
                <a:latin typeface="Calibri"/>
                <a:cs typeface="Calibri"/>
              </a:rPr>
              <a:t>Reach </a:t>
            </a:r>
            <a:r>
              <a:rPr lang="en-US" sz="2000" b="1" dirty="0">
                <a:latin typeface="Calibri"/>
                <a:cs typeface="Calibri"/>
              </a:rPr>
              <a:t>out </a:t>
            </a:r>
            <a:r>
              <a:rPr lang="en-US" sz="2000" b="1" spc="-15" dirty="0">
                <a:latin typeface="Calibri"/>
                <a:cs typeface="Calibri"/>
              </a:rPr>
              <a:t>to </a:t>
            </a:r>
            <a:r>
              <a:rPr lang="en-US" sz="2000" b="1" dirty="0">
                <a:latin typeface="Calibri"/>
                <a:cs typeface="Calibri"/>
              </a:rPr>
              <a:t>the </a:t>
            </a:r>
            <a:r>
              <a:rPr lang="en-US" sz="2000" b="1" spc="-5" dirty="0">
                <a:latin typeface="Calibri"/>
                <a:cs typeface="Calibri"/>
              </a:rPr>
              <a:t>local </a:t>
            </a:r>
            <a:r>
              <a:rPr lang="en-US" sz="2000" b="1" dirty="0">
                <a:latin typeface="Calibri"/>
                <a:cs typeface="Calibri"/>
              </a:rPr>
              <a:t>business </a:t>
            </a:r>
            <a:r>
              <a:rPr lang="en-US" sz="2000" b="1" spc="-5" dirty="0">
                <a:latin typeface="Calibri"/>
                <a:cs typeface="Calibri"/>
              </a:rPr>
              <a:t>community </a:t>
            </a:r>
            <a:r>
              <a:rPr lang="en-US" sz="1800" dirty="0">
                <a:latin typeface="Calibri"/>
                <a:cs typeface="Calibri"/>
              </a:rPr>
              <a:t>– </a:t>
            </a:r>
            <a:r>
              <a:rPr lang="en-US" sz="1800" spc="-20" dirty="0">
                <a:latin typeface="Calibri"/>
                <a:cs typeface="Calibri"/>
              </a:rPr>
              <a:t>Chamber, </a:t>
            </a:r>
            <a:r>
              <a:rPr lang="en-US" sz="1800" spc="-15" dirty="0">
                <a:latin typeface="Calibri"/>
                <a:cs typeface="Calibri"/>
              </a:rPr>
              <a:t>Partners </a:t>
            </a:r>
            <a:r>
              <a:rPr lang="en-US" sz="1800" spc="-5" dirty="0">
                <a:latin typeface="Calibri"/>
                <a:cs typeface="Calibri"/>
              </a:rPr>
              <a:t>in </a:t>
            </a:r>
            <a:r>
              <a:rPr lang="en-US" sz="1800" spc="-10" dirty="0">
                <a:latin typeface="Calibri"/>
                <a:cs typeface="Calibri"/>
              </a:rPr>
              <a:t>Education, </a:t>
            </a:r>
            <a:r>
              <a:rPr lang="en-US" sz="1800" spc="-15" dirty="0">
                <a:latin typeface="Calibri"/>
                <a:cs typeface="Calibri"/>
              </a:rPr>
              <a:t>retail  stores </a:t>
            </a:r>
            <a:r>
              <a:rPr lang="en-US" sz="1800" dirty="0">
                <a:latin typeface="Calibri"/>
                <a:cs typeface="Calibri"/>
              </a:rPr>
              <a:t>and </a:t>
            </a:r>
            <a:r>
              <a:rPr lang="en-US" sz="1800" spc="-15" dirty="0">
                <a:latin typeface="Calibri"/>
                <a:cs typeface="Calibri"/>
              </a:rPr>
              <a:t>restaurants </a:t>
            </a:r>
            <a:r>
              <a:rPr lang="en-US" sz="1800" spc="-5" dirty="0">
                <a:latin typeface="Calibri"/>
                <a:cs typeface="Calibri"/>
              </a:rPr>
              <a:t>in the </a:t>
            </a:r>
            <a:r>
              <a:rPr lang="en-US" sz="1800" spc="-10" dirty="0">
                <a:latin typeface="Calibri"/>
                <a:cs typeface="Calibri"/>
              </a:rPr>
              <a:t>area,</a:t>
            </a:r>
            <a:r>
              <a:rPr lang="en-US" sz="1800" spc="40" dirty="0">
                <a:latin typeface="Calibri"/>
                <a:cs typeface="Calibri"/>
              </a:rPr>
              <a:t> </a:t>
            </a:r>
            <a:r>
              <a:rPr lang="en-US" sz="1800" spc="-15" dirty="0">
                <a:latin typeface="Calibri"/>
                <a:cs typeface="Calibri"/>
              </a:rPr>
              <a:t>etc</a:t>
            </a:r>
            <a:r>
              <a:rPr lang="en-US" sz="2000" spc="-15" dirty="0">
                <a:latin typeface="Calibri"/>
                <a:cs typeface="Calibri"/>
              </a:rPr>
              <a:t>. </a:t>
            </a:r>
            <a:endParaRPr lang="en-US" sz="20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800" dirty="0">
              <a:latin typeface="Times New Roman"/>
              <a:cs typeface="Times New Roman"/>
            </a:endParaRPr>
          </a:p>
          <a:p>
            <a:pPr marL="0" indent="0">
              <a:buNone/>
            </a:pPr>
            <a:r>
              <a:rPr sz="2000" b="1" dirty="0">
                <a:latin typeface="Calibri"/>
                <a:cs typeface="Calibri"/>
              </a:rPr>
              <a:t>Research </a:t>
            </a:r>
            <a:r>
              <a:rPr lang="en-US" sz="2000" b="1" dirty="0">
                <a:latin typeface="Calibri"/>
                <a:cs typeface="Calibri"/>
              </a:rPr>
              <a:t>Government </a:t>
            </a:r>
            <a:r>
              <a:rPr sz="2000" b="1" dirty="0">
                <a:latin typeface="Calibri"/>
                <a:cs typeface="Calibri"/>
              </a:rPr>
              <a:t>grant opportunities </a:t>
            </a:r>
            <a:r>
              <a:rPr sz="2000" spc="-15" dirty="0">
                <a:latin typeface="Calibri"/>
                <a:cs typeface="Calibri"/>
              </a:rPr>
              <a:t>at </a:t>
            </a:r>
            <a:r>
              <a:rPr lang="en-US" sz="18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hlinkClick r:id="rId2"/>
              </a:rPr>
              <a:t>GaDOE Competitive Grants</a:t>
            </a:r>
            <a:endParaRPr lang="en-US" sz="1800" u="sng" dirty="0">
              <a:solidFill>
                <a:srgbClr val="0563C1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22860"/>
            <a:endParaRPr lang="en-US" sz="1800" u="sng" dirty="0">
              <a:solidFill>
                <a:srgbClr val="0563C1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22860"/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13" name="object 10">
            <a:extLst>
              <a:ext uri="{FF2B5EF4-FFF2-40B4-BE49-F238E27FC236}">
                <a16:creationId xmlns:a16="http://schemas.microsoft.com/office/drawing/2014/main" id="{29457C38-8C49-3A19-2382-944FFF22BD98}"/>
              </a:ext>
            </a:extLst>
          </p:cNvPr>
          <p:cNvSpPr/>
          <p:nvPr/>
        </p:nvSpPr>
        <p:spPr>
          <a:xfrm>
            <a:off x="9477184" y="2258568"/>
            <a:ext cx="2624328" cy="256031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475479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330CF18-DDBB-9E6E-65F6-4B884391D9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4147ACD-457C-4CFD-A092-0D72A6518171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624E59-F611-C7D3-32F5-7B805500A3B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Partners and Sponsors</a:t>
            </a:r>
          </a:p>
          <a:p>
            <a:endParaRPr lang="en-US" dirty="0"/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18241393-9B47-C86D-6623-91692E807211}"/>
              </a:ext>
            </a:extLst>
          </p:cNvPr>
          <p:cNvSpPr txBox="1">
            <a:spLocks noGrp="1"/>
          </p:cNvSpPr>
          <p:nvPr>
            <p:ph sz="half" idx="1"/>
          </p:nvPr>
        </p:nvSpPr>
        <p:spPr>
          <a:xfrm>
            <a:off x="603850" y="1387683"/>
            <a:ext cx="9134475" cy="516551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0" indent="0">
              <a:spcBef>
                <a:spcPts val="100"/>
              </a:spcBef>
              <a:buNone/>
            </a:pPr>
            <a:r>
              <a:rPr lang="en-US" sz="2400" b="1" spc="-15" dirty="0"/>
              <a:t>Build relationships with your Community Partners, Partners in Education and local business partners.</a:t>
            </a:r>
          </a:p>
          <a:p>
            <a:pPr marL="12700">
              <a:spcBef>
                <a:spcPts val="100"/>
              </a:spcBef>
            </a:pPr>
            <a:endParaRPr sz="1600" spc="-10" dirty="0"/>
          </a:p>
          <a:p>
            <a:pPr marL="812800" marR="569595" lvl="1" indent="-342900">
              <a:buFont typeface="Wingdings" panose="05000000000000000000" pitchFamily="2" charset="2"/>
              <a:buChar char="q"/>
            </a:pPr>
            <a:r>
              <a:rPr lang="en-US" sz="1600" spc="-5" dirty="0"/>
              <a:t>Invite them to school events, like PTA Meetings, Career Day, orchestra/band concerts, and STEM/Literacy nights.</a:t>
            </a:r>
          </a:p>
          <a:p>
            <a:pPr marL="469900" marR="569595" lvl="1"/>
            <a:endParaRPr lang="en-US" sz="1600" spc="-5" dirty="0"/>
          </a:p>
          <a:p>
            <a:pPr marL="812800" marR="569595" lvl="1" indent="-342900">
              <a:buFont typeface="Wingdings" panose="05000000000000000000" pitchFamily="2" charset="2"/>
              <a:buChar char="q"/>
            </a:pPr>
            <a:r>
              <a:rPr lang="en-US" sz="1600" spc="-10" dirty="0"/>
              <a:t>Ask for volunteers at Saturday events like Fall Festivals, Fun Runs, clean up day, robotics showcase.</a:t>
            </a:r>
          </a:p>
          <a:p>
            <a:pPr marL="469900" marR="569595" lvl="1"/>
            <a:endParaRPr lang="en-US" sz="1600" spc="-10" dirty="0"/>
          </a:p>
          <a:p>
            <a:pPr marL="812800" marR="569595" lvl="1" indent="-342900">
              <a:buFont typeface="Wingdings" panose="05000000000000000000" pitchFamily="2" charset="2"/>
              <a:buChar char="q"/>
            </a:pPr>
            <a:r>
              <a:rPr lang="en-US" sz="1600" spc="-5" dirty="0"/>
              <a:t>Determine partner’s interest and look for alignment. </a:t>
            </a:r>
          </a:p>
          <a:p>
            <a:pPr marL="469900" marR="569595" lvl="1"/>
            <a:endParaRPr lang="en-US" sz="1600" spc="-5" dirty="0"/>
          </a:p>
          <a:p>
            <a:pPr marL="812800" marR="569595" lvl="1" indent="-342900">
              <a:buFont typeface="Wingdings" panose="05000000000000000000" pitchFamily="2" charset="2"/>
              <a:buChar char="q"/>
            </a:pPr>
            <a:r>
              <a:rPr lang="en-US" sz="1600" spc="-10" dirty="0"/>
              <a:t>Start small, ask them to sponsor a breakfast/coffee or donate refreshments for a school event. </a:t>
            </a:r>
          </a:p>
          <a:p>
            <a:pPr marL="469900" marR="569595" lvl="1"/>
            <a:endParaRPr lang="en-US" sz="1600" spc="-10" dirty="0"/>
          </a:p>
          <a:p>
            <a:pPr marL="812800" lvl="1" indent="-342900">
              <a:buFont typeface="Wingdings" panose="05000000000000000000" pitchFamily="2" charset="2"/>
              <a:buChar char="q"/>
            </a:pPr>
            <a:r>
              <a:rPr lang="en-US" sz="1600" spc="-5" dirty="0"/>
              <a:t>Offer customizable s</a:t>
            </a:r>
            <a:r>
              <a:rPr lang="en-US" sz="1600" b="0" i="0" dirty="0">
                <a:solidFill>
                  <a:srgbClr val="1F1F1F"/>
                </a:solidFill>
                <a:effectLst/>
                <a:latin typeface="Google Sans"/>
              </a:rPr>
              <a:t>ponsorship options with branding, marketing and exposure opportunities, benefits, ROI.</a:t>
            </a:r>
            <a:endParaRPr lang="en-US" sz="1600" spc="-5" dirty="0"/>
          </a:p>
          <a:p>
            <a:pPr marL="355600" indent="-342900">
              <a:buFont typeface="Arial" panose="020B0604020202020204" pitchFamily="34" charset="0"/>
              <a:buChar char="•"/>
            </a:pPr>
            <a:endParaRPr lang="en-US" spc="-5" dirty="0"/>
          </a:p>
        </p:txBody>
      </p:sp>
      <p:pic>
        <p:nvPicPr>
          <p:cNvPr id="6" name="Picture 4" descr="The Business Benefits of Sustainability ...">
            <a:extLst>
              <a:ext uri="{FF2B5EF4-FFF2-40B4-BE49-F238E27FC236}">
                <a16:creationId xmlns:a16="http://schemas.microsoft.com/office/drawing/2014/main" id="{C9F1E768-523C-F712-9EAB-63AEFEF5CC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9151" y="2259828"/>
            <a:ext cx="2348230" cy="184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23536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C3D0FE-BB45-DA01-EBFA-0B366D78FA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4A80A16-0614-73B3-F536-42C5195E48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4147ACD-457C-4CFD-A092-0D72A6518171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9FBC16-B1E3-CFBB-D6D5-0CC9B6664C1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02614" y="513397"/>
            <a:ext cx="9376912" cy="750888"/>
          </a:xfrm>
        </p:spPr>
        <p:txBody>
          <a:bodyPr/>
          <a:lstStyle/>
          <a:p>
            <a:pPr algn="ctr"/>
            <a:r>
              <a:rPr lang="en-US" dirty="0"/>
              <a:t>Current Grant Champions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1947A722-4220-2CF5-6D7B-F43866E2073B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1955" y="1181957"/>
            <a:ext cx="4644453" cy="1548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1" name="TextBox 6">
            <a:extLst>
              <a:ext uri="{FF2B5EF4-FFF2-40B4-BE49-F238E27FC236}">
                <a16:creationId xmlns:a16="http://schemas.microsoft.com/office/drawing/2014/main" id="{41554878-39BF-92D0-B28A-783A13B82437}"/>
              </a:ext>
            </a:extLst>
          </p:cNvPr>
          <p:cNvGraphicFramePr/>
          <p:nvPr/>
        </p:nvGraphicFramePr>
        <p:xfrm>
          <a:off x="1047709" y="2865922"/>
          <a:ext cx="10483356" cy="31883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7099200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75048D-5DBC-41C2-E252-45E8B6EB8B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6CA64BA-142B-CE48-8A84-552E95BD8E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4147ACD-457C-4CFD-A092-0D72A6518171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E94352-39FD-84B2-74F0-E4C9208626D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02614" y="513397"/>
            <a:ext cx="9376912" cy="750888"/>
          </a:xfrm>
        </p:spPr>
        <p:txBody>
          <a:bodyPr/>
          <a:lstStyle/>
          <a:p>
            <a:pPr algn="ctr"/>
            <a:r>
              <a:rPr lang="en-US" dirty="0"/>
              <a:t>Donors Choose Grant Champions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274E55FC-9528-C855-D65B-CE0A0501D11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1341577" y="1511166"/>
            <a:ext cx="9376912" cy="3941181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49F8A1E-5D5B-38AB-7AC0-13CCEA869B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168" y="5345193"/>
            <a:ext cx="2353321" cy="1446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76032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026812-2821-89C8-C893-2A6F422B0D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56E3198-AB67-E130-5349-91DF4CB2C1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08865" y="1253331"/>
            <a:ext cx="9471897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2400" i="1" dirty="0"/>
              <a:t>Partnering with Non-profits, Corporate Foundations, Government and Philanthropic Organizations to meet the need in our community</a:t>
            </a:r>
            <a:endParaRPr lang="en-US" sz="2400" dirty="0"/>
          </a:p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7DB9B72-CDC7-6B6A-3451-85C91A4C3B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4147ACD-457C-4CFD-A092-0D72A6518171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137267-441B-20B4-E792-93FCFDEFA91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altLang="en-US" sz="4400" b="1" dirty="0"/>
              <a:t>Diversify Funding through Collective Impact	</a:t>
            </a: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4A55893-C18F-2E64-836D-F63A6F8B7D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0720" y="2201863"/>
            <a:ext cx="8235031" cy="4351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9102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55B78D-18CD-EDFB-90FD-2FCEBD4041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6CDEC23-0580-7B30-7181-48D6D66DE9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4147ACD-457C-4CFD-A092-0D72A6518171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A6C8D7-2A87-FF13-3281-4DFFFC60E58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Grant Writing Tips and Tricks</a:t>
            </a: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6447FE34-C1BB-4387-73CA-6E5B1FBAFC0A}"/>
              </a:ext>
            </a:extLst>
          </p:cNvPr>
          <p:cNvSpPr txBox="1">
            <a:spLocks noGrp="1"/>
          </p:cNvSpPr>
          <p:nvPr>
            <p:ph sz="half" idx="1"/>
          </p:nvPr>
        </p:nvSpPr>
        <p:spPr>
          <a:xfrm>
            <a:off x="725068" y="1151295"/>
            <a:ext cx="9134475" cy="54613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50000"/>
              </a:lnSpc>
              <a:spcBef>
                <a:spcPts val="100"/>
              </a:spcBef>
            </a:pPr>
            <a:r>
              <a:rPr sz="1800" spc="-15" dirty="0"/>
              <a:t>Create </a:t>
            </a:r>
            <a:r>
              <a:rPr sz="1800" dirty="0"/>
              <a:t>a </a:t>
            </a:r>
            <a:r>
              <a:rPr sz="1800" spc="-10" dirty="0"/>
              <a:t>grants </a:t>
            </a:r>
            <a:r>
              <a:rPr sz="1800" spc="-5" dirty="0"/>
              <a:t>calendar with your</a:t>
            </a:r>
            <a:r>
              <a:rPr sz="1800" spc="-10" dirty="0"/>
              <a:t> team</a:t>
            </a:r>
            <a:endParaRPr lang="en-US" sz="1800" spc="-10" dirty="0"/>
          </a:p>
          <a:p>
            <a:pPr marL="12700" marR="569595">
              <a:lnSpc>
                <a:spcPct val="150000"/>
              </a:lnSpc>
            </a:pPr>
            <a:r>
              <a:rPr sz="1800" spc="-5" dirty="0"/>
              <a:t>Assign </a:t>
            </a:r>
            <a:r>
              <a:rPr sz="1800" dirty="0"/>
              <a:t>a </a:t>
            </a:r>
            <a:r>
              <a:rPr lang="en-US" sz="1800" dirty="0"/>
              <a:t>g</a:t>
            </a:r>
            <a:r>
              <a:rPr sz="1800" spc="-15" dirty="0"/>
              <a:t>rant </a:t>
            </a:r>
            <a:r>
              <a:rPr lang="en-US" sz="1800" spc="-15" dirty="0"/>
              <a:t>r</a:t>
            </a:r>
            <a:r>
              <a:rPr sz="1800" spc="-10" dirty="0"/>
              <a:t>esearcher </a:t>
            </a:r>
            <a:r>
              <a:rPr sz="1800" spc="-15" dirty="0"/>
              <a:t>to </a:t>
            </a:r>
            <a:r>
              <a:rPr lang="en-US" sz="1800" spc="-5" dirty="0"/>
              <a:t>follow monthly grant alerts</a:t>
            </a:r>
            <a:r>
              <a:rPr sz="1800" spc="-5" dirty="0"/>
              <a:t>  </a:t>
            </a:r>
            <a:endParaRPr lang="en-US" sz="1800" spc="-5" dirty="0"/>
          </a:p>
          <a:p>
            <a:pPr marL="12700" marR="569595">
              <a:lnSpc>
                <a:spcPct val="180000"/>
              </a:lnSpc>
            </a:pPr>
            <a:r>
              <a:rPr lang="en-US" sz="1800" spc="-5" dirty="0"/>
              <a:t>Determine eligibility </a:t>
            </a:r>
            <a:r>
              <a:rPr lang="en-US" sz="1800" dirty="0"/>
              <a:t>and </a:t>
            </a:r>
            <a:r>
              <a:rPr lang="en-US" sz="1800" spc="-10" dirty="0"/>
              <a:t>follow </a:t>
            </a:r>
            <a:r>
              <a:rPr lang="en-US" sz="1800" dirty="0"/>
              <a:t>the </a:t>
            </a:r>
            <a:r>
              <a:rPr lang="en-US" sz="1800" spc="-15" dirty="0"/>
              <a:t>grant </a:t>
            </a:r>
            <a:r>
              <a:rPr lang="en-US" sz="1800" spc="-5" dirty="0"/>
              <a:t>instructions</a:t>
            </a:r>
            <a:r>
              <a:rPr lang="en-US" sz="1800" spc="60" dirty="0"/>
              <a:t> </a:t>
            </a:r>
            <a:r>
              <a:rPr lang="en-US" sz="1800" spc="-10" dirty="0"/>
              <a:t>carefully</a:t>
            </a:r>
          </a:p>
          <a:p>
            <a:pPr marL="12700" marR="569595">
              <a:lnSpc>
                <a:spcPct val="180000"/>
              </a:lnSpc>
            </a:pPr>
            <a:r>
              <a:rPr lang="en-US" sz="1800" spc="-5" dirty="0"/>
              <a:t>Work with your PTA to serve as a </a:t>
            </a:r>
            <a:r>
              <a:rPr lang="en-US" sz="1800" b="0" i="0" u="none" strike="noStrike" dirty="0">
                <a:solidFill>
                  <a:srgbClr val="263333"/>
                </a:solidFill>
                <a:effectLst/>
                <a:latin typeface="Source Sans Pro" panose="020B0503030403020204" pitchFamily="34" charset="0"/>
              </a:rPr>
              <a:t>501(c)(3) </a:t>
            </a:r>
            <a:r>
              <a:rPr lang="en-US" sz="1800" spc="-5" dirty="0"/>
              <a:t>fiscal sponsor if needed </a:t>
            </a:r>
          </a:p>
          <a:p>
            <a:pPr marL="12700" marR="569595">
              <a:lnSpc>
                <a:spcPct val="180000"/>
              </a:lnSpc>
            </a:pPr>
            <a:r>
              <a:rPr sz="1800" spc="-5" dirty="0"/>
              <a:t>Ensure your </a:t>
            </a:r>
            <a:r>
              <a:rPr sz="1800" spc="-10" dirty="0"/>
              <a:t>proposal </a:t>
            </a:r>
            <a:r>
              <a:rPr sz="1800" spc="-5" dirty="0"/>
              <a:t>aligns with </a:t>
            </a:r>
            <a:r>
              <a:rPr sz="1800" dirty="0"/>
              <a:t>the </a:t>
            </a:r>
            <a:r>
              <a:rPr sz="1800" spc="-10" dirty="0"/>
              <a:t>funder’s area </a:t>
            </a:r>
            <a:r>
              <a:rPr sz="1800" spc="-5" dirty="0"/>
              <a:t>of </a:t>
            </a:r>
            <a:r>
              <a:rPr sz="1800" spc="-10" dirty="0"/>
              <a:t>focus</a:t>
            </a:r>
            <a:endParaRPr lang="en-US" sz="1800" spc="-10" dirty="0"/>
          </a:p>
          <a:p>
            <a:pPr marL="12700" marR="569595">
              <a:lnSpc>
                <a:spcPct val="180000"/>
              </a:lnSpc>
            </a:pPr>
            <a:r>
              <a:rPr sz="1800" spc="-5" dirty="0"/>
              <a:t>Look </a:t>
            </a:r>
            <a:r>
              <a:rPr sz="1800" spc="-15" dirty="0"/>
              <a:t>at </a:t>
            </a:r>
            <a:r>
              <a:rPr sz="1800" spc="-10" dirty="0"/>
              <a:t>past </a:t>
            </a:r>
            <a:r>
              <a:rPr sz="1800" spc="-15" dirty="0"/>
              <a:t>grantees </a:t>
            </a:r>
            <a:r>
              <a:rPr sz="1800" dirty="0"/>
              <a:t>and the </a:t>
            </a:r>
            <a:r>
              <a:rPr sz="1800" spc="-5" dirty="0"/>
              <a:t>amount</a:t>
            </a:r>
            <a:r>
              <a:rPr sz="1800" dirty="0"/>
              <a:t> funded</a:t>
            </a:r>
            <a:endParaRPr lang="en-US" sz="1800" dirty="0"/>
          </a:p>
          <a:p>
            <a:pPr marL="12700" marR="5080">
              <a:lnSpc>
                <a:spcPct val="180000"/>
              </a:lnSpc>
            </a:pPr>
            <a:r>
              <a:rPr sz="1800" spc="-10" dirty="0"/>
              <a:t>For </a:t>
            </a:r>
            <a:r>
              <a:rPr sz="1800" spc="-5" dirty="0"/>
              <a:t>online </a:t>
            </a:r>
            <a:r>
              <a:rPr sz="1800" spc="-15" dirty="0"/>
              <a:t>grant </a:t>
            </a:r>
            <a:r>
              <a:rPr sz="1800" spc="-5" dirty="0"/>
              <a:t>proposals, copy </a:t>
            </a:r>
            <a:r>
              <a:rPr sz="1800" dirty="0"/>
              <a:t>and </a:t>
            </a:r>
            <a:r>
              <a:rPr sz="1800" spc="-10" dirty="0"/>
              <a:t>paste </a:t>
            </a:r>
            <a:r>
              <a:rPr sz="1800" dirty="0"/>
              <a:t>the </a:t>
            </a:r>
            <a:r>
              <a:rPr sz="1800" spc="-5" dirty="0"/>
              <a:t>questions </a:t>
            </a:r>
            <a:r>
              <a:rPr sz="1800" spc="-15" dirty="0"/>
              <a:t>into </a:t>
            </a:r>
            <a:r>
              <a:rPr sz="1800" spc="-30" dirty="0"/>
              <a:t>Word  </a:t>
            </a:r>
            <a:endParaRPr lang="en-US" sz="1800" spc="-30" dirty="0"/>
          </a:p>
          <a:p>
            <a:pPr marL="12700" marR="5080">
              <a:lnSpc>
                <a:spcPct val="180000"/>
              </a:lnSpc>
            </a:pPr>
            <a:r>
              <a:rPr sz="1800" spc="-20" dirty="0"/>
              <a:t>Have </a:t>
            </a:r>
            <a:r>
              <a:rPr sz="1800" spc="-5" dirty="0"/>
              <a:t>someone outside your </a:t>
            </a:r>
            <a:r>
              <a:rPr sz="1800" spc="-10" dirty="0"/>
              <a:t>team proofread </a:t>
            </a:r>
            <a:r>
              <a:rPr sz="1800" spc="-15" dirty="0"/>
              <a:t>for</a:t>
            </a:r>
            <a:r>
              <a:rPr sz="1800" spc="80" dirty="0"/>
              <a:t> </a:t>
            </a:r>
            <a:r>
              <a:rPr sz="1800" spc="-10" dirty="0"/>
              <a:t>understanding</a:t>
            </a:r>
          </a:p>
          <a:p>
            <a:pPr marL="12700" marR="2239645">
              <a:lnSpc>
                <a:spcPct val="180000"/>
              </a:lnSpc>
            </a:pPr>
            <a:r>
              <a:rPr sz="1800" spc="-10" dirty="0"/>
              <a:t>Contact </a:t>
            </a:r>
            <a:r>
              <a:rPr sz="1800" dirty="0"/>
              <a:t>the </a:t>
            </a:r>
            <a:r>
              <a:rPr sz="1800" spc="-15" dirty="0"/>
              <a:t>program </a:t>
            </a:r>
            <a:r>
              <a:rPr sz="1800" spc="-5" dirty="0"/>
              <a:t>officer with </a:t>
            </a:r>
            <a:r>
              <a:rPr sz="1800" spc="-10" dirty="0"/>
              <a:t>any </a:t>
            </a:r>
            <a:r>
              <a:rPr sz="1800" spc="-5" dirty="0"/>
              <a:t>questions  </a:t>
            </a:r>
            <a:endParaRPr lang="en-US" sz="1800" spc="-5" dirty="0"/>
          </a:p>
          <a:p>
            <a:pPr marL="12700" marR="2239645">
              <a:lnSpc>
                <a:spcPct val="180000"/>
              </a:lnSpc>
            </a:pPr>
            <a:r>
              <a:rPr sz="1800" spc="-5" dirty="0"/>
              <a:t>Start small </a:t>
            </a:r>
            <a:r>
              <a:rPr sz="1800" dirty="0"/>
              <a:t>and </a:t>
            </a:r>
            <a:r>
              <a:rPr sz="1800" spc="-20" dirty="0"/>
              <a:t>keep</a:t>
            </a:r>
            <a:r>
              <a:rPr sz="1800" spc="-30" dirty="0"/>
              <a:t> </a:t>
            </a:r>
            <a:r>
              <a:rPr sz="1800" dirty="0"/>
              <a:t>trying!</a:t>
            </a:r>
          </a:p>
        </p:txBody>
      </p:sp>
      <p:sp>
        <p:nvSpPr>
          <p:cNvPr id="6" name="object 8">
            <a:extLst>
              <a:ext uri="{FF2B5EF4-FFF2-40B4-BE49-F238E27FC236}">
                <a16:creationId xmlns:a16="http://schemas.microsoft.com/office/drawing/2014/main" id="{33A6B71C-D3F6-8E3C-0C1D-69DC396E82E1}"/>
              </a:ext>
            </a:extLst>
          </p:cNvPr>
          <p:cNvSpPr/>
          <p:nvPr/>
        </p:nvSpPr>
        <p:spPr>
          <a:xfrm>
            <a:off x="8567928" y="1711898"/>
            <a:ext cx="2579448" cy="286924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989393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95F217-B6CD-15FF-2FB4-4EB03EB1DB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5C1F51A-4518-BC43-87B2-FC1269171F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4147ACD-457C-4CFD-A092-0D72A6518171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902B2A-1F2F-C88F-545A-38F0E3DC341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Current Grant Opportunities</a:t>
            </a: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1902240B-E6F2-5B9B-7069-DF40ACF29067}"/>
              </a:ext>
            </a:extLst>
          </p:cNvPr>
          <p:cNvSpPr txBox="1">
            <a:spLocks noGrp="1"/>
          </p:cNvSpPr>
          <p:nvPr>
            <p:ph sz="half" idx="1"/>
          </p:nvPr>
        </p:nvSpPr>
        <p:spPr>
          <a:xfrm>
            <a:off x="1023450" y="1452016"/>
            <a:ext cx="7379405" cy="20986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50000"/>
              </a:lnSpc>
              <a:spcBef>
                <a:spcPts val="100"/>
              </a:spcBef>
            </a:pPr>
            <a:r>
              <a:rPr lang="en-US" sz="1800" dirty="0">
                <a:hlinkClick r:id="rId2"/>
              </a:rPr>
              <a:t>Aldi Community Grant and Gift Card Program</a:t>
            </a:r>
            <a:endParaRPr lang="en-US" sz="1800" dirty="0"/>
          </a:p>
          <a:p>
            <a:pPr marL="12700">
              <a:lnSpc>
                <a:spcPct val="150000"/>
              </a:lnSpc>
              <a:spcBef>
                <a:spcPts val="100"/>
              </a:spcBef>
            </a:pPr>
            <a:r>
              <a:rPr lang="en-US" sz="1800" dirty="0">
                <a:hlinkClick r:id="rId3"/>
              </a:rPr>
              <a:t>Walmart Spark Good Local Grants</a:t>
            </a:r>
            <a:endParaRPr lang="en-US" sz="1800" dirty="0"/>
          </a:p>
          <a:p>
            <a:pPr marL="12700">
              <a:lnSpc>
                <a:spcPct val="150000"/>
              </a:lnSpc>
              <a:spcBef>
                <a:spcPts val="100"/>
              </a:spcBef>
            </a:pPr>
            <a:r>
              <a:rPr lang="en-US" sz="1800" dirty="0">
                <a:hlinkClick r:id="rId4"/>
              </a:rPr>
              <a:t>State Farm Good Citizen Community Grants</a:t>
            </a:r>
            <a:endParaRPr lang="en-US" sz="1800" dirty="0"/>
          </a:p>
          <a:p>
            <a:pPr marL="12700">
              <a:lnSpc>
                <a:spcPct val="150000"/>
              </a:lnSpc>
              <a:spcBef>
                <a:spcPts val="100"/>
              </a:spcBef>
            </a:pPr>
            <a:r>
              <a:rPr lang="en-US" sz="1800" dirty="0">
                <a:hlinkClick r:id="rId5"/>
              </a:rPr>
              <a:t>Dicks Sporting Goods Sports Matter Grants </a:t>
            </a:r>
            <a:endParaRPr lang="en-US" sz="1800" dirty="0"/>
          </a:p>
          <a:p>
            <a:pPr marL="12700">
              <a:lnSpc>
                <a:spcPct val="150000"/>
              </a:lnSpc>
              <a:spcBef>
                <a:spcPts val="100"/>
              </a:spcBef>
            </a:pPr>
            <a:r>
              <a:rPr lang="en-US" sz="1800" dirty="0">
                <a:hlinkClick r:id="rId6"/>
              </a:rPr>
              <a:t>Dollar General Literacy Grants</a:t>
            </a:r>
            <a:endParaRPr sz="1800" dirty="0"/>
          </a:p>
        </p:txBody>
      </p:sp>
      <p:pic>
        <p:nvPicPr>
          <p:cNvPr id="2" name="Picture 4" descr="Image">
            <a:extLst>
              <a:ext uri="{FF2B5EF4-FFF2-40B4-BE49-F238E27FC236}">
                <a16:creationId xmlns:a16="http://schemas.microsoft.com/office/drawing/2014/main" id="{AC841466-B979-6C40-A685-BF42294920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0043" y="1709928"/>
            <a:ext cx="3438144" cy="3438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58879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F77550-ABD1-9EFB-DE1F-2A5094EE4F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4EEA359-ACD8-C21C-989D-42A5680B472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lvl="1" algn="ctr" eaLnBrk="1" hangingPunct="1">
              <a:buFont typeface="Arial" panose="020B0604020202020204" pitchFamily="34" charset="0"/>
              <a:buNone/>
            </a:pPr>
            <a:endParaRPr lang="en-US" altLang="en-US" sz="1400" b="1" dirty="0"/>
          </a:p>
          <a:p>
            <a:pPr lvl="1" algn="ctr" eaLnBrk="1" hangingPunct="1">
              <a:buFont typeface="Arial" panose="020B0604020202020204" pitchFamily="34" charset="0"/>
              <a:buNone/>
            </a:pPr>
            <a:endParaRPr lang="en-US" altLang="en-US" sz="1400" b="1" dirty="0"/>
          </a:p>
          <a:p>
            <a:pPr lvl="1" algn="ctr" eaLnBrk="1" hangingPunct="1">
              <a:buFont typeface="Arial" panose="020B0604020202020204" pitchFamily="34" charset="0"/>
              <a:buNone/>
            </a:pPr>
            <a:endParaRPr lang="en-US" altLang="en-US" sz="1400" b="1" dirty="0"/>
          </a:p>
          <a:p>
            <a:pPr lvl="1" algn="ctr" eaLnBrk="1" hangingPunct="1">
              <a:buFont typeface="Arial" panose="020B0604020202020204" pitchFamily="34" charset="0"/>
              <a:buNone/>
            </a:pPr>
            <a:endParaRPr lang="en-US" altLang="en-US" sz="1400" b="1" dirty="0"/>
          </a:p>
          <a:p>
            <a:pPr lvl="1" algn="ctr" eaLnBrk="1" hangingPunct="1">
              <a:buFont typeface="Arial" panose="020B0604020202020204" pitchFamily="34" charset="0"/>
              <a:buNone/>
            </a:pPr>
            <a:endParaRPr lang="en-US" altLang="en-US" sz="1400" b="1" dirty="0"/>
          </a:p>
          <a:p>
            <a:pPr lvl="1" algn="ctr" eaLnBrk="1" hangingPunct="1">
              <a:buFont typeface="Arial" panose="020B0604020202020204" pitchFamily="34" charset="0"/>
              <a:buNone/>
            </a:pPr>
            <a:endParaRPr lang="en-US" altLang="en-US" sz="1400" b="1" dirty="0"/>
          </a:p>
          <a:p>
            <a:pPr lvl="1" algn="ctr" eaLnBrk="1" hangingPunct="1">
              <a:buFont typeface="Arial" panose="020B0604020202020204" pitchFamily="34" charset="0"/>
              <a:buNone/>
            </a:pPr>
            <a:endParaRPr lang="en-US" altLang="en-US" sz="1400" b="1" dirty="0"/>
          </a:p>
          <a:p>
            <a:pPr lvl="1" algn="ctr" eaLnBrk="1" hangingPunct="1">
              <a:buFont typeface="Arial" panose="020B0604020202020204" pitchFamily="34" charset="0"/>
              <a:buNone/>
            </a:pPr>
            <a:r>
              <a:rPr lang="en-US" altLang="en-US" sz="1400" b="1" dirty="0"/>
              <a:t>Contact:</a:t>
            </a:r>
          </a:p>
          <a:p>
            <a:pPr lvl="1" algn="ctr">
              <a:buNone/>
            </a:pPr>
            <a:r>
              <a:rPr lang="en-US" altLang="en-US" sz="1400" b="1" dirty="0">
                <a:hlinkClick r:id="rId2"/>
              </a:rPr>
              <a:t>Office of Grant Development</a:t>
            </a:r>
            <a:endParaRPr lang="en-US" altLang="en-US" sz="1400" b="1" dirty="0"/>
          </a:p>
          <a:p>
            <a:pPr lvl="1" algn="ctr" eaLnBrk="1" hangingPunct="1">
              <a:buFont typeface="Arial" panose="020B0604020202020204" pitchFamily="34" charset="0"/>
              <a:buNone/>
            </a:pPr>
            <a:r>
              <a:rPr lang="en-US" altLang="en-US" sz="1400" b="1" dirty="0"/>
              <a:t>Ashley Garrison </a:t>
            </a:r>
            <a:r>
              <a:rPr lang="en-US" altLang="en-US" sz="1400" dirty="0">
                <a:hlinkClick r:id="rId3"/>
              </a:rPr>
              <a:t>garrisona@fultonschools.org</a:t>
            </a:r>
            <a:endParaRPr lang="en-US" altLang="en-US" sz="1400" dirty="0"/>
          </a:p>
          <a:p>
            <a:pPr lvl="1" algn="ctr" eaLnBrk="1" hangingPunct="1">
              <a:buFont typeface="Arial" panose="020B0604020202020204" pitchFamily="34" charset="0"/>
              <a:buNone/>
            </a:pPr>
            <a:r>
              <a:rPr lang="en-US" altLang="en-US" sz="1400" b="1" dirty="0"/>
              <a:t>Kelly Hopkins </a:t>
            </a:r>
            <a:r>
              <a:rPr lang="en-US" altLang="en-US" sz="1400" dirty="0">
                <a:hlinkClick r:id="rId4"/>
              </a:rPr>
              <a:t>HopkinsK@fultonschools.org</a:t>
            </a:r>
            <a:endParaRPr lang="en-US" altLang="en-US" sz="1400" dirty="0"/>
          </a:p>
          <a:p>
            <a:pPr algn="ctr" eaLnBrk="1" hangingPunct="1"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en-US" altLang="en-US" sz="1400" b="1" dirty="0"/>
              <a:t>Follow us on Twitter </a:t>
            </a:r>
            <a:r>
              <a:rPr lang="en-US" altLang="en-US" sz="1400" b="1" dirty="0">
                <a:hlinkClick r:id="rId5"/>
              </a:rPr>
              <a:t>@FCSGrantChamps</a:t>
            </a:r>
            <a:endParaRPr lang="en-US" altLang="en-US" sz="1400" b="1" dirty="0"/>
          </a:p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7DC4D14-0AE6-00EA-B6C4-8D95B8823F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4147ACD-457C-4CFD-A092-0D72A6518171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5" name="object 8">
            <a:extLst>
              <a:ext uri="{FF2B5EF4-FFF2-40B4-BE49-F238E27FC236}">
                <a16:creationId xmlns:a16="http://schemas.microsoft.com/office/drawing/2014/main" id="{44C30705-B157-95E4-96EB-39386F501754}"/>
              </a:ext>
            </a:extLst>
          </p:cNvPr>
          <p:cNvSpPr/>
          <p:nvPr/>
        </p:nvSpPr>
        <p:spPr>
          <a:xfrm>
            <a:off x="2587752" y="616166"/>
            <a:ext cx="6208776" cy="298657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894975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5ea82f6-2f60-41a4-b823-87cb4fafc7bc" xsi:nil="true"/>
    <lcf76f155ced4ddcb4097134ff3c332f xmlns="c822a4f8-896c-49cb-a758-32d7a162a830">
      <Terms xmlns="http://schemas.microsoft.com/office/infopath/2007/PartnerControls"/>
    </lcf76f155ced4ddcb4097134ff3c332f>
    <FCSAudience xmlns="c822a4f8-896c-49cb-a758-32d7a162a830" xsi:nil="true"/>
    <FCSDocType xmlns="c822a4f8-896c-49cb-a758-32d7a162a830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FFADF750B8CAB479F946C67F113F91C" ma:contentTypeVersion="19" ma:contentTypeDescription="Create a new document." ma:contentTypeScope="" ma:versionID="bce3945cad6d74501d7723215089bcdb">
  <xsd:schema xmlns:xsd="http://www.w3.org/2001/XMLSchema" xmlns:xs="http://www.w3.org/2001/XMLSchema" xmlns:p="http://schemas.microsoft.com/office/2006/metadata/properties" xmlns:ns2="c822a4f8-896c-49cb-a758-32d7a162a830" xmlns:ns3="25ea82f6-2f60-41a4-b823-87cb4fafc7bc" targetNamespace="http://schemas.microsoft.com/office/2006/metadata/properties" ma:root="true" ma:fieldsID="20b18cfff63960e1e96d8dd6ad5dbdac" ns2:_="" ns3:_="">
    <xsd:import namespace="c822a4f8-896c-49cb-a758-32d7a162a830"/>
    <xsd:import namespace="25ea82f6-2f60-41a4-b823-87cb4fafc7bc"/>
    <xsd:element name="properties">
      <xsd:complexType>
        <xsd:sequence>
          <xsd:element name="documentManagement">
            <xsd:complexType>
              <xsd:all>
                <xsd:element ref="ns2:FCSDocType" minOccurs="0"/>
                <xsd:element ref="ns2:FCSAudience" minOccurs="0"/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822a4f8-896c-49cb-a758-32d7a162a830" elementFormDefault="qualified">
    <xsd:import namespace="http://schemas.microsoft.com/office/2006/documentManagement/types"/>
    <xsd:import namespace="http://schemas.microsoft.com/office/infopath/2007/PartnerControls"/>
    <xsd:element name="FCSDocType" ma:index="8" nillable="true" ma:displayName="FCS  Doc Type" ma:description="Select the type of document" ma:format="Dropdown" ma:internalName="FCSDocType">
      <xsd:simpleType>
        <xsd:restriction base="dms:Choice">
          <xsd:enumeration value="Form"/>
          <xsd:enumeration value="Report"/>
          <xsd:enumeration value="Publication"/>
          <xsd:enumeration value="Manual/Tutorial"/>
          <xsd:enumeration value="Contract"/>
          <xsd:enumeration value="Newsletter"/>
          <xsd:enumeration value="Map"/>
          <xsd:enumeration value="Standard Operating Procedure"/>
          <xsd:enumeration value="Choice 2"/>
          <xsd:enumeration value="Choice 3"/>
        </xsd:restriction>
      </xsd:simpleType>
    </xsd:element>
    <xsd:element name="FCSAudience" ma:index="9" nillable="true" ma:displayName="FCS Audience" ma:format="Dropdown" ma:internalName="FCSAudience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All Employees"/>
                    <xsd:enumeration value="Admin Support"/>
                    <xsd:enumeration value="Principals"/>
                    <xsd:enumeration value="Teachers"/>
                  </xsd:restriction>
                </xsd:simpleType>
              </xsd:element>
            </xsd:sequence>
          </xsd:extension>
        </xsd:complexContent>
      </xsd:complexType>
    </xsd:element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c51e8eed-b210-4e9a-b15e-1ae725bc651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5ea82f6-2f60-41a4-b823-87cb4fafc7bc" elementFormDefault="qualified">
    <xsd:import namespace="http://schemas.microsoft.com/office/2006/documentManagement/types"/>
    <xsd:import namespace="http://schemas.microsoft.com/office/infopath/2007/PartnerControls"/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63805d92-5728-45a5-a7d7-7cbdd7560c9d}" ma:internalName="TaxCatchAll" ma:showField="CatchAllData" ma:web="25ea82f6-2f60-41a4-b823-87cb4fafc7b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214A6FC-A029-4B50-85E7-1303C76C7202}">
  <ds:schemaRefs>
    <ds:schemaRef ds:uri="http://schemas.microsoft.com/office/infopath/2007/PartnerControls"/>
    <ds:schemaRef ds:uri="http://purl.org/dc/dcmitype/"/>
    <ds:schemaRef ds:uri="25ea82f6-2f60-41a4-b823-87cb4fafc7bc"/>
    <ds:schemaRef ds:uri="http://purl.org/dc/elements/1.1/"/>
    <ds:schemaRef ds:uri="http://www.w3.org/XML/1998/namespace"/>
    <ds:schemaRef ds:uri="http://purl.org/dc/terms/"/>
    <ds:schemaRef ds:uri="http://schemas.microsoft.com/office/2006/documentManagement/types"/>
    <ds:schemaRef ds:uri="http://schemas.openxmlformats.org/package/2006/metadata/core-properties"/>
    <ds:schemaRef ds:uri="c822a4f8-896c-49cb-a758-32d7a162a830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3A0C5860-85F3-47D3-834D-9B7B59E406F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DFCFFB1-B2A9-4AC6-9B72-EF40B9F07BF7}">
  <ds:schemaRefs>
    <ds:schemaRef ds:uri="25ea82f6-2f60-41a4-b823-87cb4fafc7bc"/>
    <ds:schemaRef ds:uri="c822a4f8-896c-49cb-a758-32d7a162a830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2753</TotalTime>
  <Words>839</Words>
  <Application>Microsoft Office PowerPoint</Application>
  <PresentationFormat>Widescreen</PresentationFormat>
  <Paragraphs>107</Paragraphs>
  <Slides>12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1" baseType="lpstr">
      <vt:lpstr>Arial</vt:lpstr>
      <vt:lpstr>Calibri</vt:lpstr>
      <vt:lpstr>Google Sans</vt:lpstr>
      <vt:lpstr>Open Sans</vt:lpstr>
      <vt:lpstr>Open Sans ExtraBold</vt:lpstr>
      <vt:lpstr>Source Sans Pro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Romanick, Susan</dc:creator>
  <cp:lastModifiedBy>Garrison, Ashley C</cp:lastModifiedBy>
  <cp:revision>6</cp:revision>
  <cp:lastPrinted>2024-10-09T15:03:25Z</cp:lastPrinted>
  <dcterms:created xsi:type="dcterms:W3CDTF">2023-05-19T15:54:30Z</dcterms:created>
  <dcterms:modified xsi:type="dcterms:W3CDTF">2025-01-17T13:42:58Z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0ee3c538-ec52-435f-ae58-017644bd9513_Enabled">
    <vt:lpwstr>true</vt:lpwstr>
  </property>
  <property fmtid="{D5CDD505-2E9C-101B-9397-08002B2CF9AE}" pid="3" name="MSIP_Label_0ee3c538-ec52-435f-ae58-017644bd9513_SetDate">
    <vt:lpwstr>2023-05-19T17:27:03Z</vt:lpwstr>
  </property>
  <property fmtid="{D5CDD505-2E9C-101B-9397-08002B2CF9AE}" pid="4" name="MSIP_Label_0ee3c538-ec52-435f-ae58-017644bd9513_Method">
    <vt:lpwstr>Standard</vt:lpwstr>
  </property>
  <property fmtid="{D5CDD505-2E9C-101B-9397-08002B2CF9AE}" pid="5" name="MSIP_Label_0ee3c538-ec52-435f-ae58-017644bd9513_Name">
    <vt:lpwstr>0ee3c538-ec52-435f-ae58-017644bd9513</vt:lpwstr>
  </property>
  <property fmtid="{D5CDD505-2E9C-101B-9397-08002B2CF9AE}" pid="6" name="MSIP_Label_0ee3c538-ec52-435f-ae58-017644bd9513_SiteId">
    <vt:lpwstr>0cdcb198-8169-4b70-ba9f-da7e3ba700c2</vt:lpwstr>
  </property>
  <property fmtid="{D5CDD505-2E9C-101B-9397-08002B2CF9AE}" pid="7" name="MSIP_Label_0ee3c538-ec52-435f-ae58-017644bd9513_ActionId">
    <vt:lpwstr>33c3448e-8ccd-4149-b4d8-acf0b7a84113</vt:lpwstr>
  </property>
  <property fmtid="{D5CDD505-2E9C-101B-9397-08002B2CF9AE}" pid="8" name="MSIP_Label_0ee3c538-ec52-435f-ae58-017644bd9513_ContentBits">
    <vt:lpwstr>0</vt:lpwstr>
  </property>
  <property fmtid="{D5CDD505-2E9C-101B-9397-08002B2CF9AE}" pid="9" name="ContentTypeId">
    <vt:lpwstr>0x0101000FFADF750B8CAB479F946C67F113F91C</vt:lpwstr>
  </property>
  <property fmtid="{D5CDD505-2E9C-101B-9397-08002B2CF9AE}" pid="10" name="MediaServiceImageTags">
    <vt:lpwstr/>
  </property>
</Properties>
</file>