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4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6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7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8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9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theme/theme10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11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7" r:id="rId2"/>
    <p:sldMasterId id="2147483673" r:id="rId3"/>
    <p:sldMasterId id="2147483679" r:id="rId4"/>
    <p:sldMasterId id="2147483689" r:id="rId5"/>
    <p:sldMasterId id="2147483699" r:id="rId6"/>
    <p:sldMasterId id="2147483706" r:id="rId7"/>
    <p:sldMasterId id="2147483709" r:id="rId8"/>
    <p:sldMasterId id="2147483712" r:id="rId9"/>
    <p:sldMasterId id="2147483801" r:id="rId10"/>
    <p:sldMasterId id="2147483806" r:id="rId11"/>
    <p:sldMasterId id="2147483814" r:id="rId12"/>
  </p:sldMasterIdLst>
  <p:notesMasterIdLst>
    <p:notesMasterId r:id="rId35"/>
  </p:notesMasterIdLst>
  <p:handoutMasterIdLst>
    <p:handoutMasterId r:id="rId36"/>
  </p:handoutMasterIdLst>
  <p:sldIdLst>
    <p:sldId id="365" r:id="rId13"/>
    <p:sldId id="366" r:id="rId14"/>
    <p:sldId id="347" r:id="rId15"/>
    <p:sldId id="362" r:id="rId16"/>
    <p:sldId id="353" r:id="rId17"/>
    <p:sldId id="350" r:id="rId18"/>
    <p:sldId id="348" r:id="rId19"/>
    <p:sldId id="349" r:id="rId20"/>
    <p:sldId id="351" r:id="rId21"/>
    <p:sldId id="354" r:id="rId22"/>
    <p:sldId id="355" r:id="rId23"/>
    <p:sldId id="367" r:id="rId24"/>
    <p:sldId id="352" r:id="rId25"/>
    <p:sldId id="359" r:id="rId26"/>
    <p:sldId id="368" r:id="rId27"/>
    <p:sldId id="356" r:id="rId28"/>
    <p:sldId id="360" r:id="rId29"/>
    <p:sldId id="357" r:id="rId30"/>
    <p:sldId id="358" r:id="rId31"/>
    <p:sldId id="361" r:id="rId32"/>
    <p:sldId id="363" r:id="rId33"/>
    <p:sldId id="364" r:id="rId34"/>
  </p:sldIdLst>
  <p:sldSz cx="9144000" cy="6858000" type="screen4x3"/>
  <p:notesSz cx="7010400" cy="9398000"/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979" autoAdjust="0"/>
    <p:restoredTop sz="94551" autoAdjust="0"/>
  </p:normalViewPr>
  <p:slideViewPr>
    <p:cSldViewPr>
      <p:cViewPr varScale="1">
        <p:scale>
          <a:sx n="114" d="100"/>
          <a:sy n="114" d="100"/>
        </p:scale>
        <p:origin x="1848" y="84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4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theme" Target="theme/theme1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7" Type="http://schemas.openxmlformats.org/officeDocument/2006/relationships/slideMaster" Target="slideMasters/slideMaster7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0" Type="http://schemas.openxmlformats.org/officeDocument/2006/relationships/slide" Target="slides/slide8.xml"/><Relationship Id="rId2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handoutMaster" Target="handoutMasters/handoutMaster1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notesMaster" Target="notesMasters/notesMaster1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F7A751B-7491-4C31-817E-6EEBD6CFBEEF}" type="datetimeFigureOut">
              <a:rPr lang="en-US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26513"/>
            <a:ext cx="3038475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926513"/>
            <a:ext cx="3038475" cy="469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CD5AF0DA-5DB7-4753-8829-63E3834C746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9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43C959D5-8EE6-4FFD-A8CB-BFC2174B61B3}" type="datetimeFigureOut">
              <a:rPr lang="en-US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55700" y="704850"/>
            <a:ext cx="4699000" cy="3524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64050"/>
            <a:ext cx="5607050" cy="4229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26513"/>
            <a:ext cx="3038475" cy="469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926513"/>
            <a:ext cx="3038475" cy="469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0B1ED61-4B19-42B6-8D50-CD77FB57EF1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C1E0B0-3EAD-4A37-B969-DA2207C40DA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20532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5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6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9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0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0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0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SCOE_Logo_Updated_White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13" y="1109663"/>
            <a:ext cx="6251575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732335"/>
            <a:ext cx="7772400" cy="227277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22088"/>
            <a:ext cx="7772400" cy="785442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620805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240838" cy="6994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155575" y="-184150"/>
            <a:ext cx="9525000" cy="7310438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738" y="635635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60375" y="635635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863600" y="635635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270000" y="635635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102475" y="30480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510463" y="30480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915275" y="30480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321675" y="30480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1666875" y="635635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8737600" y="30480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18" name="Picture 36" descr="SCOE_Logo_Updated_White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5538" y="6040438"/>
            <a:ext cx="281305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240838" cy="6993780"/>
          </a:xfrm>
        </p:spPr>
        <p:txBody>
          <a:bodyPr rtlCol="0">
            <a:noAutofit/>
          </a:bodyPr>
          <a:lstStyle/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47946"/>
            <a:ext cx="7772400" cy="1364441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12387"/>
            <a:ext cx="7772400" cy="785442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  <a:latin typeface="Myriad Pro Semibold"/>
                <a:cs typeface="Myriad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402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58738" y="0"/>
            <a:ext cx="2197101" cy="6994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15" descr="SCOE_Logo_Updated_Vertical_Web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13" y="287338"/>
            <a:ext cx="1817687" cy="177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6"/>
          <p:cNvSpPr/>
          <p:nvPr/>
        </p:nvSpPr>
        <p:spPr>
          <a:xfrm>
            <a:off x="58738" y="635635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0375" y="635635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63600" y="635635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270000" y="635635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1666875" y="635635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565124" y="2899450"/>
            <a:ext cx="6358501" cy="2272773"/>
          </a:xfrm>
        </p:spPr>
        <p:txBody>
          <a:bodyPr>
            <a:no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565125" y="5289203"/>
            <a:ext cx="6358500" cy="785442"/>
          </a:xfrm>
        </p:spPr>
        <p:txBody>
          <a:bodyPr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23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58738" y="0"/>
            <a:ext cx="2214563" cy="699452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8738" y="635635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460375" y="635635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863600" y="635635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270000" y="635635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666875" y="635635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Title 1"/>
          <p:cNvSpPr>
            <a:spLocks noGrp="1"/>
          </p:cNvSpPr>
          <p:nvPr>
            <p:ph type="ctrTitle"/>
          </p:nvPr>
        </p:nvSpPr>
        <p:spPr>
          <a:xfrm>
            <a:off x="2473214" y="2899450"/>
            <a:ext cx="6450411" cy="2272773"/>
          </a:xfrm>
        </p:spPr>
        <p:txBody>
          <a:bodyPr>
            <a:no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473215" y="5155511"/>
            <a:ext cx="6450410" cy="785442"/>
          </a:xfrm>
        </p:spPr>
        <p:txBody>
          <a:bodyPr/>
          <a:lstStyle>
            <a:lvl1pPr marL="0" indent="0" algn="l">
              <a:buNone/>
              <a:defRPr sz="28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14361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3369599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1542" y="1600200"/>
            <a:ext cx="3356322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7088188" y="6356350"/>
            <a:ext cx="3810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A7E55BD1-01FD-4C79-819C-15F0A547C9A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543247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C9180ADB-5F47-4C28-838E-45D22A09BA48}" type="datetimeFigureOut">
              <a:rPr lang="en-US"/>
              <a:pPr>
                <a:defRPr/>
              </a:pPr>
              <a:t>11/19/2020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</a:defRPr>
            </a:lvl1pPr>
          </a:lstStyle>
          <a:p>
            <a:pPr>
              <a:defRPr/>
            </a:pPr>
            <a:fld id="{B72C4F16-7449-4255-AC38-DDF29F511E1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55570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4A60E1-3221-4E1F-8D38-5552566773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6284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3369599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1542" y="1600200"/>
            <a:ext cx="3356322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B209D7-1791-4F8F-89E3-479F00B84A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357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37795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37795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68235" y="1535113"/>
            <a:ext cx="3468116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68235" y="2174875"/>
            <a:ext cx="3426339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5C6FE9-6F33-4EAC-B20E-12F021946D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4491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D139D-7AF6-495B-8F00-105747FA0C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81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9D4EEF-534E-4F0A-AC37-3C65CAA6DC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5899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Sonoma County Office of Education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51305-98CA-4BA3-B988-BAD7F16660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0672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199" y="1600200"/>
            <a:ext cx="3369599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1542" y="1600200"/>
            <a:ext cx="3356322" cy="4525963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Sonoma County Office of Education</a:t>
            </a:r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196762-5C19-42CB-91E0-E1A72BE454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398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377953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377953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68235" y="1535113"/>
            <a:ext cx="3468116" cy="639762"/>
          </a:xfrm>
        </p:spPr>
        <p:txBody>
          <a:bodyPr anchor="b">
            <a:normAutofit/>
          </a:bodyPr>
          <a:lstStyle>
            <a:lvl1pPr marL="0" indent="0">
              <a:buNone/>
              <a:defRPr sz="1800" b="1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68235" y="2174875"/>
            <a:ext cx="3426339" cy="395128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Footer Placeholder 7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Sonoma County Office of Education</a:t>
            </a:r>
          </a:p>
        </p:txBody>
      </p:sp>
      <p:sp>
        <p:nvSpPr>
          <p:cNvPr id="8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5A5188-DBBF-497B-B9D6-0338AEEBC76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780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Sonoma County Office of Education</a:t>
            </a:r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46C1D9-54C2-4268-94F7-B4902614E24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56953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Sonoma County Office of Education</a:t>
            </a:r>
          </a:p>
        </p:txBody>
      </p:sp>
      <p:sp>
        <p:nvSpPr>
          <p:cNvPr id="3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07177B-4616-4B45-9264-BFF19E9A3D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63364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SCOE_Logo_Updated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22425"/>
            <a:ext cx="6858000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6843713" y="6194425"/>
            <a:ext cx="2300287" cy="663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13334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4856334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1FBAB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622806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215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3795150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1FBAB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327615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040563" y="212725"/>
            <a:ext cx="2103437" cy="5889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06290"/>
            <a:ext cx="6286740" cy="902114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08404"/>
            <a:ext cx="4394437" cy="510296"/>
          </a:xfrm>
        </p:spPr>
        <p:txBody>
          <a:bodyPr/>
          <a:lstStyle>
            <a:lvl1pPr marL="0" indent="0" algn="l">
              <a:buNone/>
              <a:defRPr>
                <a:solidFill>
                  <a:srgbClr val="1FBAB4"/>
                </a:solidFill>
                <a:latin typeface="Myriad Pro Semibold"/>
                <a:cs typeface="Myriad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1" y="2418700"/>
            <a:ext cx="4326246" cy="371381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17833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-1500188" y="82550"/>
            <a:ext cx="2736851" cy="2736850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-288925" y="-2111375"/>
            <a:ext cx="3186113" cy="3187700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697788" y="3395663"/>
            <a:ext cx="2736850" cy="2736850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388100" y="4740275"/>
            <a:ext cx="3187700" cy="3187700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3526"/>
            <a:ext cx="77724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163552"/>
            <a:ext cx="7772400" cy="510296"/>
          </a:xfrm>
        </p:spPr>
        <p:txBody>
          <a:bodyPr/>
          <a:lstStyle>
            <a:lvl1pPr marL="0" indent="0" algn="ctr">
              <a:buNone/>
              <a:defRPr>
                <a:solidFill>
                  <a:srgbClr val="1FBAB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165067" y="2673350"/>
            <a:ext cx="4875664" cy="345916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9919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-1500188" y="82550"/>
            <a:ext cx="2736851" cy="2736850"/>
          </a:xfrm>
          <a:prstGeom prst="ellipse">
            <a:avLst/>
          </a:prstGeom>
          <a:noFill/>
          <a:ln w="28575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-288925" y="-2111375"/>
            <a:ext cx="2873375" cy="2873375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697788" y="3395663"/>
            <a:ext cx="2736850" cy="2736850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303963" y="4740275"/>
            <a:ext cx="3187700" cy="3187700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7730" y="1075600"/>
            <a:ext cx="6010015" cy="43707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4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-1806575" y="-223838"/>
            <a:ext cx="2736850" cy="2735263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-596900" y="-2417763"/>
            <a:ext cx="3187700" cy="3186113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697788" y="3395663"/>
            <a:ext cx="2736850" cy="2736850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289675" y="4852988"/>
            <a:ext cx="3187700" cy="3187700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403175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-1806575" y="-223838"/>
            <a:ext cx="2736850" cy="2735263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-596900" y="-2417763"/>
            <a:ext cx="3187700" cy="3186113"/>
          </a:xfrm>
          <a:prstGeom prst="ellipse">
            <a:avLst/>
          </a:prstGeom>
          <a:solidFill>
            <a:schemeClr val="accent2">
              <a:alpha val="37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6977063" y="3971925"/>
            <a:ext cx="1971675" cy="1971675"/>
          </a:xfrm>
          <a:prstGeom prst="ellipse">
            <a:avLst/>
          </a:prstGeom>
          <a:solidFill>
            <a:schemeClr val="tx2">
              <a:alpha val="5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053388" y="2001838"/>
            <a:ext cx="3187700" cy="3187700"/>
          </a:xfrm>
          <a:prstGeom prst="ellipse">
            <a:avLst/>
          </a:prstGeom>
          <a:solidFill>
            <a:schemeClr val="accent3">
              <a:alpha val="44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0422828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843713" y="6194425"/>
            <a:ext cx="2300287" cy="6635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4615" y="492990"/>
            <a:ext cx="8163279" cy="6049579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7748491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38" y="6224588"/>
            <a:ext cx="2314575" cy="633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58738" y="-25400"/>
            <a:ext cx="301626" cy="70024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790"/>
            <a:ext cx="6828756" cy="552585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1" y="894067"/>
            <a:ext cx="8207022" cy="5330983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2864710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SCOE_Logo_Updated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22425"/>
            <a:ext cx="6858000" cy="1433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13334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4856334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1FBAB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0609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5215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3795150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1FBAB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33231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040563" y="212725"/>
            <a:ext cx="2103437" cy="588963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06290"/>
            <a:ext cx="6286740" cy="902114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908404"/>
            <a:ext cx="4394437" cy="510296"/>
          </a:xfrm>
        </p:spPr>
        <p:txBody>
          <a:bodyPr/>
          <a:lstStyle>
            <a:lvl1pPr marL="0" indent="0" algn="l">
              <a:buNone/>
              <a:defRPr>
                <a:solidFill>
                  <a:srgbClr val="1FBAB4"/>
                </a:solidFill>
                <a:latin typeface="Myriad Pro Semibold"/>
                <a:cs typeface="Myriad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1" y="2418700"/>
            <a:ext cx="4326246" cy="371381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20950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-1500188" y="82550"/>
            <a:ext cx="2736851" cy="2736850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-288925" y="-2111375"/>
            <a:ext cx="3186113" cy="3187700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697788" y="3395663"/>
            <a:ext cx="2736850" cy="2736850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838825" y="4740275"/>
            <a:ext cx="3186113" cy="3187700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3526"/>
            <a:ext cx="7772400" cy="1470025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163552"/>
            <a:ext cx="7772400" cy="510296"/>
          </a:xfrm>
        </p:spPr>
        <p:txBody>
          <a:bodyPr/>
          <a:lstStyle>
            <a:lvl1pPr marL="0" indent="0" algn="ctr">
              <a:buNone/>
              <a:defRPr>
                <a:solidFill>
                  <a:srgbClr val="1FBAB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2165067" y="2673350"/>
            <a:ext cx="4875664" cy="3459163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0940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/>
          <p:cNvSpPr/>
          <p:nvPr/>
        </p:nvSpPr>
        <p:spPr>
          <a:xfrm>
            <a:off x="-1500188" y="82550"/>
            <a:ext cx="2736851" cy="2736850"/>
          </a:xfrm>
          <a:prstGeom prst="ellipse">
            <a:avLst/>
          </a:prstGeom>
          <a:noFill/>
          <a:ln w="28575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-288925" y="-2111375"/>
            <a:ext cx="2873375" cy="2873375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7697788" y="3395663"/>
            <a:ext cx="2736850" cy="2736850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5838825" y="4740275"/>
            <a:ext cx="3186113" cy="3187700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87730" y="1075600"/>
            <a:ext cx="6010015" cy="43707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78688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-1806575" y="-223838"/>
            <a:ext cx="2736850" cy="2735263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-596900" y="-2417763"/>
            <a:ext cx="3187700" cy="3186113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697788" y="3395663"/>
            <a:ext cx="2736850" cy="2736850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838825" y="4740275"/>
            <a:ext cx="3186113" cy="3187700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415087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-1806575" y="-223838"/>
            <a:ext cx="2736850" cy="2735263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-596900" y="-2417763"/>
            <a:ext cx="3187700" cy="3186113"/>
          </a:xfrm>
          <a:prstGeom prst="ellipse">
            <a:avLst/>
          </a:prstGeom>
          <a:solidFill>
            <a:schemeClr val="accent2">
              <a:alpha val="37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697788" y="3395663"/>
            <a:ext cx="2736850" cy="2736850"/>
          </a:xfrm>
          <a:prstGeom prst="ellipse">
            <a:avLst/>
          </a:prstGeom>
          <a:solidFill>
            <a:schemeClr val="tx2">
              <a:alpha val="5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5838825" y="4740275"/>
            <a:ext cx="3186113" cy="3187700"/>
          </a:xfrm>
          <a:prstGeom prst="ellipse">
            <a:avLst/>
          </a:prstGeom>
          <a:solidFill>
            <a:schemeClr val="accent3">
              <a:alpha val="44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622510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4615" y="492990"/>
            <a:ext cx="8163279" cy="6049579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6717564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3338" y="6224588"/>
            <a:ext cx="2314575" cy="633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58738" y="-25400"/>
            <a:ext cx="301626" cy="700246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7790"/>
            <a:ext cx="6828756" cy="552585"/>
          </a:xfrm>
        </p:spPr>
        <p:txBody>
          <a:bodyPr>
            <a:no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457200" y="894067"/>
            <a:ext cx="8550275" cy="5873445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5587680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17488" y="2832100"/>
            <a:ext cx="9709151" cy="41116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14" descr="SCOE_Logo_Updated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738" y="1204913"/>
            <a:ext cx="5457825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713334"/>
            <a:ext cx="8229600" cy="11430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4856334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7501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217488" y="2105025"/>
            <a:ext cx="9709151" cy="455453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986382"/>
            <a:ext cx="8229600" cy="11430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4129382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174239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3527"/>
            <a:ext cx="7772400" cy="105283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46357"/>
            <a:ext cx="7772400" cy="510296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2389752"/>
            <a:ext cx="7772400" cy="37427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70803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58738" y="6430963"/>
            <a:ext cx="1481137" cy="274637"/>
            <a:chOff x="59112" y="6431551"/>
            <a:chExt cx="1973053" cy="365125"/>
          </a:xfrm>
        </p:grpSpPr>
        <p:sp>
          <p:nvSpPr>
            <p:cNvPr id="6" name="Oval 5"/>
            <p:cNvSpPr/>
            <p:nvPr/>
          </p:nvSpPr>
          <p:spPr>
            <a:xfrm>
              <a:off x="59112" y="6431551"/>
              <a:ext cx="365850" cy="3651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458797" y="6431551"/>
              <a:ext cx="365851" cy="365125"/>
            </a:xfrm>
            <a:prstGeom prst="ellipse">
              <a:avLst/>
            </a:prstGeom>
            <a:solidFill>
              <a:srgbClr val="F6977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Oval 8"/>
            <p:cNvSpPr/>
            <p:nvPr/>
          </p:nvSpPr>
          <p:spPr>
            <a:xfrm>
              <a:off x="862714" y="6431551"/>
              <a:ext cx="365850" cy="3651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0" name="Oval 9"/>
            <p:cNvSpPr/>
            <p:nvPr/>
          </p:nvSpPr>
          <p:spPr>
            <a:xfrm>
              <a:off x="1270858" y="6431551"/>
              <a:ext cx="363736" cy="3651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1666315" y="6431551"/>
              <a:ext cx="365850" cy="36512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3527"/>
            <a:ext cx="7772400" cy="105283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46357"/>
            <a:ext cx="7772400" cy="510296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2389752"/>
            <a:ext cx="7772400" cy="37427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09951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349250" y="4962525"/>
            <a:ext cx="1827213" cy="1827213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-655638" y="3308350"/>
            <a:ext cx="2022476" cy="2022475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120063" y="2257425"/>
            <a:ext cx="1925637" cy="1925638"/>
          </a:xfrm>
          <a:prstGeom prst="ellipse">
            <a:avLst/>
          </a:prstGeom>
          <a:solidFill>
            <a:schemeClr val="tx2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6529388" y="3825875"/>
            <a:ext cx="3186112" cy="3186113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-217488" y="6324600"/>
            <a:ext cx="9709151" cy="6191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93527"/>
            <a:ext cx="7772400" cy="1052830"/>
          </a:xfrm>
        </p:spPr>
        <p:txBody>
          <a:bodyPr>
            <a:normAutofit/>
          </a:bodyPr>
          <a:lstStyle>
            <a:lvl1pPr algn="l"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46357"/>
            <a:ext cx="7772400" cy="510296"/>
          </a:xfrm>
        </p:spPr>
        <p:txBody>
          <a:bodyPr>
            <a:normAutofit/>
          </a:bodyPr>
          <a:lstStyle>
            <a:lvl1pPr marL="0" indent="0" algn="l">
              <a:buNone/>
              <a:defRPr sz="2400" b="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2389752"/>
            <a:ext cx="7772400" cy="374276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8792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4615" y="492990"/>
            <a:ext cx="8163279" cy="6049579"/>
          </a:xfrm>
        </p:spPr>
        <p:txBody>
          <a:bodyPr rtlCol="0">
            <a:normAutofit/>
          </a:bodyPr>
          <a:lstStyle/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3752073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-596900" y="-223838"/>
            <a:ext cx="2730500" cy="2728913"/>
          </a:xfrm>
          <a:prstGeom prst="ellipse">
            <a:avLst/>
          </a:prstGeom>
          <a:noFill/>
          <a:ln w="28575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2075" y="-58738"/>
            <a:ext cx="9358313" cy="17129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-1806575" y="1970088"/>
            <a:ext cx="2736850" cy="2735262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697788" y="3395663"/>
            <a:ext cx="2736850" cy="2736850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445250" y="4740275"/>
            <a:ext cx="3187700" cy="3187700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11" y="1813202"/>
            <a:ext cx="7398028" cy="43784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13721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-706438" y="1325563"/>
            <a:ext cx="2524126" cy="2524125"/>
          </a:xfrm>
          <a:prstGeom prst="ellipse">
            <a:avLst/>
          </a:prstGeom>
          <a:solidFill>
            <a:schemeClr val="accent2">
              <a:alpha val="37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2075" y="-58738"/>
            <a:ext cx="9358313" cy="17129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-774700" y="3389313"/>
            <a:ext cx="1549400" cy="1550987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197850" y="3849688"/>
            <a:ext cx="2025650" cy="2025650"/>
          </a:xfrm>
          <a:prstGeom prst="ellipse">
            <a:avLst/>
          </a:prstGeom>
          <a:solidFill>
            <a:schemeClr val="tx2">
              <a:alpha val="5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969125" y="2162175"/>
            <a:ext cx="2457450" cy="2455863"/>
          </a:xfrm>
          <a:prstGeom prst="ellipse">
            <a:avLst/>
          </a:prstGeom>
          <a:solidFill>
            <a:schemeClr val="accent3">
              <a:alpha val="44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73153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-596900" y="-223838"/>
            <a:ext cx="2730500" cy="2728913"/>
          </a:xfrm>
          <a:prstGeom prst="ellipse">
            <a:avLst/>
          </a:prstGeom>
          <a:noFill/>
          <a:ln w="28575" cmpd="sng">
            <a:solidFill>
              <a:schemeClr val="accent2">
                <a:lumMod val="40000"/>
                <a:lumOff val="6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2075" y="-58738"/>
            <a:ext cx="9358313" cy="17129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-1806575" y="1970088"/>
            <a:ext cx="2736850" cy="2735262"/>
          </a:xfrm>
          <a:prstGeom prst="ellipse">
            <a:avLst/>
          </a:prstGeom>
          <a:noFill/>
          <a:ln w="28575" cmpd="sng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7697788" y="3395663"/>
            <a:ext cx="2736850" cy="2736850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838825" y="4740275"/>
            <a:ext cx="3186113" cy="3187700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9811" y="1813202"/>
            <a:ext cx="7398028" cy="43784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32889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/>
          <p:cNvSpPr/>
          <p:nvPr/>
        </p:nvSpPr>
        <p:spPr>
          <a:xfrm>
            <a:off x="-706438" y="1325563"/>
            <a:ext cx="2524126" cy="2524125"/>
          </a:xfrm>
          <a:prstGeom prst="ellipse">
            <a:avLst/>
          </a:prstGeom>
          <a:solidFill>
            <a:schemeClr val="accent2">
              <a:alpha val="37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-92075" y="-58738"/>
            <a:ext cx="9358313" cy="17129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-774700" y="3389313"/>
            <a:ext cx="1549400" cy="1550987"/>
          </a:xfrm>
          <a:prstGeom prst="ellipse">
            <a:avLst/>
          </a:prstGeom>
          <a:solidFill>
            <a:schemeClr val="accent4">
              <a:alpha val="4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8197850" y="3849688"/>
            <a:ext cx="2025650" cy="2025650"/>
          </a:xfrm>
          <a:prstGeom prst="ellipse">
            <a:avLst/>
          </a:prstGeom>
          <a:solidFill>
            <a:schemeClr val="tx2">
              <a:alpha val="5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6492875" y="4964113"/>
            <a:ext cx="2457450" cy="2455862"/>
          </a:xfrm>
          <a:prstGeom prst="ellipse">
            <a:avLst/>
          </a:prstGeom>
          <a:solidFill>
            <a:schemeClr val="accent3">
              <a:alpha val="44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0283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4615" y="592666"/>
            <a:ext cx="8163279" cy="5588001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Myriad Pro"/>
                <a:cs typeface="Myriad Pro"/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68990310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Oval 3"/>
          <p:cNvSpPr/>
          <p:nvPr/>
        </p:nvSpPr>
        <p:spPr>
          <a:xfrm>
            <a:off x="-358775" y="2967038"/>
            <a:ext cx="2578100" cy="2576512"/>
          </a:xfrm>
          <a:prstGeom prst="ellipse">
            <a:avLst/>
          </a:prstGeom>
          <a:noFill/>
          <a:ln w="28575" cmpd="sng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569913" y="-88900"/>
            <a:ext cx="3983037" cy="3983038"/>
          </a:xfrm>
          <a:prstGeom prst="ellipse">
            <a:avLst/>
          </a:prstGeom>
          <a:noFill/>
          <a:ln w="28575" cmpd="sng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Oval 5"/>
          <p:cNvSpPr/>
          <p:nvPr/>
        </p:nvSpPr>
        <p:spPr>
          <a:xfrm>
            <a:off x="7961313" y="1327150"/>
            <a:ext cx="2246312" cy="2246313"/>
          </a:xfrm>
          <a:prstGeom prst="ellipse">
            <a:avLst/>
          </a:prstGeom>
          <a:noFill/>
          <a:ln w="28575" cmpd="sng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6526213" y="2528888"/>
            <a:ext cx="3484562" cy="3484562"/>
          </a:xfrm>
          <a:prstGeom prst="ellipse">
            <a:avLst/>
          </a:prstGeom>
          <a:noFill/>
          <a:ln w="28575" cmpd="sng">
            <a:solidFill>
              <a:schemeClr val="accent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5022850" y="5326063"/>
            <a:ext cx="1835150" cy="1835150"/>
          </a:xfrm>
          <a:prstGeom prst="ellipse">
            <a:avLst/>
          </a:prstGeom>
          <a:noFill/>
          <a:ln w="28575" cmpd="sng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18" descr="SCOE_Logo_Updated.eps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38" y="6289675"/>
            <a:ext cx="20653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4615" y="677333"/>
            <a:ext cx="8163279" cy="5461000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Myriad Pro"/>
                <a:cs typeface="Myriad Pro"/>
              </a:defRPr>
            </a:lvl1pPr>
          </a:lstStyle>
          <a:p>
            <a:pPr lvl="0"/>
            <a:r>
              <a:rPr lang="en-US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05536581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95263" y="-85725"/>
            <a:ext cx="9555163" cy="7100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96049" y="-85232"/>
            <a:ext cx="9555277" cy="7099846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Myriad Pro"/>
                <a:cs typeface="Myriad Pro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95263" y="4422775"/>
            <a:ext cx="4373541" cy="2088969"/>
          </a:xfrm>
          <a:prstGeom prst="rect">
            <a:avLst/>
          </a:prstGeom>
        </p:spPr>
        <p:txBody>
          <a:bodyPr vert="horz"/>
          <a:lstStyle>
            <a:lvl1pPr>
              <a:defRPr sz="160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>
              <a:defRPr sz="1600">
                <a:solidFill>
                  <a:schemeClr val="accent1"/>
                </a:solidFill>
                <a:latin typeface="Myriad Pro Semibold"/>
                <a:cs typeface="Myriad Pro Semibold"/>
              </a:defRPr>
            </a:lvl2pPr>
            <a:lvl3pPr>
              <a:defRPr sz="1600">
                <a:solidFill>
                  <a:schemeClr val="accent1"/>
                </a:solidFill>
                <a:latin typeface="Myriad Pro Semibold"/>
                <a:cs typeface="Myriad Pro Semibold"/>
              </a:defRPr>
            </a:lvl3pPr>
            <a:lvl4pPr>
              <a:defRPr sz="1600">
                <a:solidFill>
                  <a:schemeClr val="accent1"/>
                </a:solidFill>
                <a:latin typeface="Myriad Pro Semibold"/>
                <a:cs typeface="Myriad Pro Semibold"/>
              </a:defRPr>
            </a:lvl4pPr>
            <a:lvl5pPr>
              <a:defRPr sz="1600">
                <a:solidFill>
                  <a:schemeClr val="accent1"/>
                </a:solidFill>
                <a:latin typeface="Myriad Pro Semibold"/>
                <a:cs typeface="Myriad Pro Semibold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75067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95263" y="-85725"/>
            <a:ext cx="9555163" cy="710088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-374650" y="4227513"/>
            <a:ext cx="5224463" cy="2489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-196049" y="-85232"/>
            <a:ext cx="9555277" cy="7099846"/>
          </a:xfrm>
          <a:prstGeom prst="rect">
            <a:avLst/>
          </a:prstGeom>
        </p:spPr>
        <p:txBody>
          <a:bodyPr/>
          <a:lstStyle>
            <a:lvl1pPr>
              <a:defRPr sz="2000">
                <a:latin typeface="Myriad Pro"/>
                <a:cs typeface="Myriad Pro"/>
              </a:defRPr>
            </a:lvl1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195263" y="4422775"/>
            <a:ext cx="4373541" cy="2088969"/>
          </a:xfrm>
          <a:prstGeom prst="rect">
            <a:avLst/>
          </a:prstGeom>
        </p:spPr>
        <p:txBody>
          <a:bodyPr vert="horz"/>
          <a:lstStyle>
            <a:lvl1pPr>
              <a:defRPr sz="1600">
                <a:solidFill>
                  <a:schemeClr val="bg1"/>
                </a:solidFill>
                <a:latin typeface="Myriad Pro Semibold"/>
                <a:cs typeface="Myriad Pro Semibold"/>
              </a:defRPr>
            </a:lvl1pPr>
            <a:lvl2pPr>
              <a:defRPr sz="1600">
                <a:solidFill>
                  <a:schemeClr val="bg1"/>
                </a:solidFill>
                <a:latin typeface="Myriad Pro Semibold"/>
                <a:cs typeface="Myriad Pro Semibold"/>
              </a:defRPr>
            </a:lvl2pPr>
            <a:lvl3pPr>
              <a:defRPr sz="1600">
                <a:solidFill>
                  <a:schemeClr val="bg1"/>
                </a:solidFill>
                <a:latin typeface="Myriad Pro Semibold"/>
                <a:cs typeface="Myriad Pro Semibold"/>
              </a:defRPr>
            </a:lvl3pPr>
            <a:lvl4pPr>
              <a:defRPr sz="1600">
                <a:solidFill>
                  <a:schemeClr val="bg1"/>
                </a:solidFill>
                <a:latin typeface="Myriad Pro Semibold"/>
                <a:cs typeface="Myriad Pro Semibold"/>
              </a:defRPr>
            </a:lvl4pPr>
            <a:lvl5pPr>
              <a:defRPr sz="1600">
                <a:solidFill>
                  <a:schemeClr val="bg1"/>
                </a:solidFill>
                <a:latin typeface="Myriad Pro Semibold"/>
                <a:cs typeface="Myriad Pro Semibold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55213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732337"/>
            <a:ext cx="7772400" cy="227277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5122088"/>
            <a:ext cx="7772400" cy="785442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4" name="Picture 53" descr="SCOE_Logo_Updated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6002" y="1109576"/>
            <a:ext cx="6251998" cy="130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81017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"/>
            <a:ext cx="9241132" cy="69937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9240838" cy="699378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20" name="Rectangle 19"/>
          <p:cNvSpPr/>
          <p:nvPr userDrawn="1"/>
        </p:nvSpPr>
        <p:spPr>
          <a:xfrm>
            <a:off x="-155222" y="-183444"/>
            <a:ext cx="9525000" cy="7309555"/>
          </a:xfrm>
          <a:prstGeom prst="rect">
            <a:avLst/>
          </a:prstGeom>
          <a:solidFill>
            <a:schemeClr val="tx2">
              <a:alpha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247948"/>
            <a:ext cx="7772400" cy="1364441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612387"/>
            <a:ext cx="7772400" cy="785442"/>
          </a:xfrm>
        </p:spPr>
        <p:txBody>
          <a:bodyPr/>
          <a:lstStyle>
            <a:lvl1pPr marL="0" indent="0" algn="ctr">
              <a:buNone/>
              <a:defRPr>
                <a:solidFill>
                  <a:srgbClr val="FFFFFF"/>
                </a:solidFill>
                <a:latin typeface="Myriad Pro Semibold"/>
                <a:cs typeface="Myriad Pro Semibold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8" name="Oval 7"/>
          <p:cNvSpPr/>
          <p:nvPr userDrawn="1"/>
        </p:nvSpPr>
        <p:spPr>
          <a:xfrm>
            <a:off x="59113" y="6356351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/>
          <p:cNvSpPr/>
          <p:nvPr userDrawn="1"/>
        </p:nvSpPr>
        <p:spPr>
          <a:xfrm>
            <a:off x="459686" y="6356351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Oval 9"/>
          <p:cNvSpPr/>
          <p:nvPr userDrawn="1"/>
        </p:nvSpPr>
        <p:spPr>
          <a:xfrm>
            <a:off x="863266" y="6356351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/>
          <p:cNvSpPr/>
          <p:nvPr userDrawn="1"/>
        </p:nvSpPr>
        <p:spPr>
          <a:xfrm>
            <a:off x="1270336" y="6356351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/>
          <p:cNvSpPr/>
          <p:nvPr userDrawn="1"/>
        </p:nvSpPr>
        <p:spPr>
          <a:xfrm>
            <a:off x="7102098" y="304802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Oval 12"/>
          <p:cNvSpPr/>
          <p:nvPr userDrawn="1"/>
        </p:nvSpPr>
        <p:spPr>
          <a:xfrm>
            <a:off x="7511026" y="304802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Oval 13"/>
          <p:cNvSpPr/>
          <p:nvPr userDrawn="1"/>
        </p:nvSpPr>
        <p:spPr>
          <a:xfrm>
            <a:off x="7914606" y="304802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4"/>
          <p:cNvSpPr/>
          <p:nvPr userDrawn="1"/>
        </p:nvSpPr>
        <p:spPr>
          <a:xfrm>
            <a:off x="8321676" y="304802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/>
          <p:cNvSpPr/>
          <p:nvPr userDrawn="1"/>
        </p:nvSpPr>
        <p:spPr>
          <a:xfrm>
            <a:off x="1667041" y="6356351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 userDrawn="1"/>
        </p:nvSpPr>
        <p:spPr>
          <a:xfrm>
            <a:off x="8737936" y="304802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21" name="Picture 20" descr="SCOE_Logo_Updated_White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4876" y="6041082"/>
            <a:ext cx="2814242" cy="5883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813503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58487" y="2"/>
            <a:ext cx="2197484" cy="69937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565125" y="2899452"/>
            <a:ext cx="6358501" cy="2272773"/>
          </a:xfrm>
        </p:spPr>
        <p:txBody>
          <a:bodyPr>
            <a:noAutofit/>
          </a:bodyPr>
          <a:lstStyle>
            <a:lvl1pPr algn="l">
              <a:defRPr sz="40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565125" y="5289203"/>
            <a:ext cx="6358500" cy="785442"/>
          </a:xfrm>
        </p:spPr>
        <p:txBody>
          <a:bodyPr/>
          <a:lstStyle>
            <a:lvl1pPr marL="0" indent="0" algn="l">
              <a:buNone/>
              <a:defRPr sz="2100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 descr="SCOE_Logo_Updated_Vertical_Web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94" y="287114"/>
            <a:ext cx="1817353" cy="1776762"/>
          </a:xfrm>
          <a:prstGeom prst="rect">
            <a:avLst/>
          </a:prstGeom>
        </p:spPr>
      </p:pic>
      <p:sp>
        <p:nvSpPr>
          <p:cNvPr id="16" name="Oval 15"/>
          <p:cNvSpPr/>
          <p:nvPr userDrawn="1"/>
        </p:nvSpPr>
        <p:spPr>
          <a:xfrm>
            <a:off x="59113" y="6356351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 userDrawn="1"/>
        </p:nvSpPr>
        <p:spPr>
          <a:xfrm>
            <a:off x="459686" y="6356351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/>
          <p:cNvSpPr/>
          <p:nvPr userDrawn="1"/>
        </p:nvSpPr>
        <p:spPr>
          <a:xfrm>
            <a:off x="863266" y="6356351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/>
          <p:cNvSpPr/>
          <p:nvPr userDrawn="1"/>
        </p:nvSpPr>
        <p:spPr>
          <a:xfrm>
            <a:off x="1270336" y="6356351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/>
          <p:cNvSpPr/>
          <p:nvPr userDrawn="1"/>
        </p:nvSpPr>
        <p:spPr>
          <a:xfrm>
            <a:off x="1667041" y="6356351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78941032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-58487" y="2"/>
            <a:ext cx="2214195" cy="699378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Title 1"/>
          <p:cNvSpPr>
            <a:spLocks noGrp="1"/>
          </p:cNvSpPr>
          <p:nvPr>
            <p:ph type="ctrTitle" hasCustomPrompt="1"/>
          </p:nvPr>
        </p:nvSpPr>
        <p:spPr>
          <a:xfrm>
            <a:off x="2473214" y="2899452"/>
            <a:ext cx="6450411" cy="2272773"/>
          </a:xfrm>
        </p:spPr>
        <p:txBody>
          <a:bodyPr>
            <a:noAutofit/>
          </a:bodyPr>
          <a:lstStyle>
            <a:lvl1pPr algn="l">
              <a:defRPr sz="405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2473215" y="5155511"/>
            <a:ext cx="6450410" cy="785442"/>
          </a:xfrm>
        </p:spPr>
        <p:txBody>
          <a:bodyPr/>
          <a:lstStyle>
            <a:lvl1pPr marL="0" indent="0" algn="l">
              <a:buNone/>
              <a:defRPr sz="2100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6" name="Oval 15"/>
          <p:cNvSpPr/>
          <p:nvPr userDrawn="1"/>
        </p:nvSpPr>
        <p:spPr>
          <a:xfrm>
            <a:off x="59113" y="6356351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/>
          <p:cNvSpPr/>
          <p:nvPr userDrawn="1"/>
        </p:nvSpPr>
        <p:spPr>
          <a:xfrm>
            <a:off x="459686" y="6356351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/>
          <p:cNvSpPr/>
          <p:nvPr userDrawn="1"/>
        </p:nvSpPr>
        <p:spPr>
          <a:xfrm>
            <a:off x="863266" y="6356351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/>
          <p:cNvSpPr/>
          <p:nvPr userDrawn="1"/>
        </p:nvSpPr>
        <p:spPr>
          <a:xfrm>
            <a:off x="1270336" y="6356351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/>
          <p:cNvSpPr/>
          <p:nvPr userDrawn="1"/>
        </p:nvSpPr>
        <p:spPr>
          <a:xfrm>
            <a:off x="1667041" y="6356351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38313382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190071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3369599" cy="452596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021542" y="1600202"/>
            <a:ext cx="3356322" cy="4525963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25520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3377953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3377953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68236" y="1535113"/>
            <a:ext cx="3468116" cy="639762"/>
          </a:xfrm>
        </p:spPr>
        <p:txBody>
          <a:bodyPr anchor="b">
            <a:normAutofit/>
          </a:bodyPr>
          <a:lstStyle>
            <a:lvl1pPr marL="0" indent="0">
              <a:buNone/>
              <a:defRPr sz="1350" b="1">
                <a:solidFill>
                  <a:schemeClr val="accent6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68236" y="2174875"/>
            <a:ext cx="3426339" cy="3951288"/>
          </a:xfrm>
        </p:spPr>
        <p:txBody>
          <a:bodyPr>
            <a:normAutofit/>
          </a:bodyPr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993850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57384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C76DBA-1B11-1B4C-8117-EDE39497B7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7407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93527"/>
            <a:ext cx="7772400" cy="1052830"/>
          </a:xfrm>
        </p:spPr>
        <p:txBody>
          <a:bodyPr>
            <a:normAutofit/>
          </a:bodyPr>
          <a:lstStyle>
            <a:lvl1pPr algn="l"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46357"/>
            <a:ext cx="7772400" cy="510296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Oval 4"/>
          <p:cNvSpPr/>
          <p:nvPr userDrawn="1"/>
        </p:nvSpPr>
        <p:spPr>
          <a:xfrm>
            <a:off x="349758" y="4962717"/>
            <a:ext cx="1827098" cy="1827098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/>
          <p:cNvSpPr/>
          <p:nvPr userDrawn="1"/>
        </p:nvSpPr>
        <p:spPr>
          <a:xfrm>
            <a:off x="-656062" y="3307638"/>
            <a:ext cx="2022968" cy="2022968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/>
          <p:cNvSpPr/>
          <p:nvPr userDrawn="1"/>
        </p:nvSpPr>
        <p:spPr>
          <a:xfrm>
            <a:off x="8120044" y="2256653"/>
            <a:ext cx="1926096" cy="1926098"/>
          </a:xfrm>
          <a:prstGeom prst="ellipse">
            <a:avLst/>
          </a:prstGeom>
          <a:solidFill>
            <a:schemeClr val="tx2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/>
          <p:cNvSpPr/>
          <p:nvPr userDrawn="1"/>
        </p:nvSpPr>
        <p:spPr>
          <a:xfrm>
            <a:off x="6528636" y="3825287"/>
            <a:ext cx="3187194" cy="3187194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 userDrawn="1"/>
        </p:nvSpPr>
        <p:spPr>
          <a:xfrm>
            <a:off x="-217242" y="6325319"/>
            <a:ext cx="9709038" cy="61832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2389752"/>
            <a:ext cx="7772400" cy="3742762"/>
          </a:xfrm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9885693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93527"/>
            <a:ext cx="7772400" cy="1052830"/>
          </a:xfrm>
        </p:spPr>
        <p:txBody>
          <a:bodyPr>
            <a:normAutofit/>
          </a:bodyPr>
          <a:lstStyle>
            <a:lvl1pPr algn="l"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46357"/>
            <a:ext cx="7772400" cy="510296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2389752"/>
            <a:ext cx="7772400" cy="3742762"/>
          </a:xfrm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599659640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17242" y="2832607"/>
            <a:ext cx="9709038" cy="411104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713334"/>
            <a:ext cx="8229600" cy="11430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2" descr="SCOE_Logo_Updated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6504" y="1205254"/>
            <a:ext cx="5457809" cy="1140957"/>
          </a:xfrm>
          <a:prstGeom prst="rect">
            <a:avLst/>
          </a:prstGeom>
        </p:spPr>
      </p:pic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4856334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7083029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-217242" y="2105656"/>
            <a:ext cx="9709038" cy="455389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986382"/>
            <a:ext cx="8229600" cy="1143000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Subtitle 2"/>
          <p:cNvSpPr>
            <a:spLocks noGrp="1"/>
          </p:cNvSpPr>
          <p:nvPr>
            <p:ph type="subTitle" idx="1"/>
          </p:nvPr>
        </p:nvSpPr>
        <p:spPr>
          <a:xfrm>
            <a:off x="685800" y="4129382"/>
            <a:ext cx="7772400" cy="510296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54117996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93527"/>
            <a:ext cx="7772400" cy="1052830"/>
          </a:xfrm>
        </p:spPr>
        <p:txBody>
          <a:bodyPr>
            <a:normAutofit/>
          </a:bodyPr>
          <a:lstStyle>
            <a:lvl1pPr algn="l"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46357"/>
            <a:ext cx="7772400" cy="510296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2389752"/>
            <a:ext cx="7772400" cy="3742762"/>
          </a:xfrm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843944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93527"/>
            <a:ext cx="7772400" cy="1052830"/>
          </a:xfrm>
        </p:spPr>
        <p:txBody>
          <a:bodyPr>
            <a:normAutofit/>
          </a:bodyPr>
          <a:lstStyle>
            <a:lvl1pPr algn="l"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46357"/>
            <a:ext cx="7772400" cy="510296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2389752"/>
            <a:ext cx="7772400" cy="3742762"/>
          </a:xfrm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4" name="Group 3"/>
          <p:cNvGrpSpPr/>
          <p:nvPr userDrawn="1"/>
        </p:nvGrpSpPr>
        <p:grpSpPr>
          <a:xfrm>
            <a:off x="59114" y="6431553"/>
            <a:ext cx="1480897" cy="274049"/>
            <a:chOff x="59112" y="6431551"/>
            <a:chExt cx="1973053" cy="365125"/>
          </a:xfrm>
        </p:grpSpPr>
        <p:sp>
          <p:nvSpPr>
            <p:cNvPr id="5" name="Oval 4"/>
            <p:cNvSpPr/>
            <p:nvPr userDrawn="1"/>
          </p:nvSpPr>
          <p:spPr>
            <a:xfrm>
              <a:off x="59112" y="6431551"/>
              <a:ext cx="365125" cy="36512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Oval 5"/>
            <p:cNvSpPr/>
            <p:nvPr userDrawn="1"/>
          </p:nvSpPr>
          <p:spPr>
            <a:xfrm>
              <a:off x="459685" y="6431551"/>
              <a:ext cx="365125" cy="365125"/>
            </a:xfrm>
            <a:prstGeom prst="ellipse">
              <a:avLst/>
            </a:prstGeom>
            <a:solidFill>
              <a:srgbClr val="F69778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Oval 6"/>
            <p:cNvSpPr/>
            <p:nvPr userDrawn="1"/>
          </p:nvSpPr>
          <p:spPr>
            <a:xfrm>
              <a:off x="863265" y="6431551"/>
              <a:ext cx="365125" cy="36512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Oval 8"/>
            <p:cNvSpPr/>
            <p:nvPr userDrawn="1"/>
          </p:nvSpPr>
          <p:spPr>
            <a:xfrm>
              <a:off x="1270335" y="6431551"/>
              <a:ext cx="365125" cy="36512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0" name="Oval 9"/>
            <p:cNvSpPr/>
            <p:nvPr userDrawn="1"/>
          </p:nvSpPr>
          <p:spPr>
            <a:xfrm>
              <a:off x="1667040" y="6431551"/>
              <a:ext cx="365125" cy="365125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47122903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693527"/>
            <a:ext cx="7772400" cy="1052830"/>
          </a:xfrm>
        </p:spPr>
        <p:txBody>
          <a:bodyPr>
            <a:normAutofit/>
          </a:bodyPr>
          <a:lstStyle>
            <a:lvl1pPr algn="l"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746357"/>
            <a:ext cx="7772400" cy="510296"/>
          </a:xfrm>
        </p:spPr>
        <p:txBody>
          <a:bodyPr>
            <a:normAutofit/>
          </a:bodyPr>
          <a:lstStyle>
            <a:lvl1pPr marL="0" indent="0" algn="l">
              <a:buNone/>
              <a:defRPr sz="1800" b="0">
                <a:solidFill>
                  <a:schemeClr val="accent1"/>
                </a:solidFill>
                <a:latin typeface="Myriad Pro Semibold"/>
                <a:cs typeface="Myriad Pro Semibold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Oval 4"/>
          <p:cNvSpPr/>
          <p:nvPr userDrawn="1"/>
        </p:nvSpPr>
        <p:spPr>
          <a:xfrm>
            <a:off x="349758" y="4962717"/>
            <a:ext cx="1827098" cy="1827098"/>
          </a:xfrm>
          <a:prstGeom prst="ellipse">
            <a:avLst/>
          </a:prstGeom>
          <a:solidFill>
            <a:schemeClr val="accent4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Oval 5"/>
          <p:cNvSpPr/>
          <p:nvPr userDrawn="1"/>
        </p:nvSpPr>
        <p:spPr>
          <a:xfrm>
            <a:off x="-656062" y="3307638"/>
            <a:ext cx="2022968" cy="2022968"/>
          </a:xfrm>
          <a:prstGeom prst="ellipse">
            <a:avLst/>
          </a:prstGeom>
          <a:solidFill>
            <a:schemeClr val="accent2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" name="Oval 6"/>
          <p:cNvSpPr/>
          <p:nvPr userDrawn="1"/>
        </p:nvSpPr>
        <p:spPr>
          <a:xfrm>
            <a:off x="8120044" y="2256653"/>
            <a:ext cx="1926096" cy="1926098"/>
          </a:xfrm>
          <a:prstGeom prst="ellipse">
            <a:avLst/>
          </a:prstGeom>
          <a:solidFill>
            <a:schemeClr val="tx2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/>
          <p:cNvSpPr/>
          <p:nvPr userDrawn="1"/>
        </p:nvSpPr>
        <p:spPr>
          <a:xfrm>
            <a:off x="6528636" y="3825287"/>
            <a:ext cx="3187194" cy="3187194"/>
          </a:xfrm>
          <a:prstGeom prst="ellipse">
            <a:avLst/>
          </a:prstGeom>
          <a:solidFill>
            <a:schemeClr val="accent3">
              <a:alpha val="2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Rectangle 9"/>
          <p:cNvSpPr/>
          <p:nvPr userDrawn="1"/>
        </p:nvSpPr>
        <p:spPr>
          <a:xfrm>
            <a:off x="-217242" y="6325319"/>
            <a:ext cx="9709038" cy="61832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685800" y="2389752"/>
            <a:ext cx="7772400" cy="3742762"/>
          </a:xfrm>
        </p:spPr>
        <p:txBody>
          <a:bodyPr>
            <a:normAutofit/>
          </a:bodyPr>
          <a:lstStyle>
            <a:lvl1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35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198617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84616" y="492992"/>
            <a:ext cx="8163279" cy="6049579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59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7" Type="http://schemas.openxmlformats.org/officeDocument/2006/relationships/image" Target="../media/image1.emf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image" Target="../media/image3.emf"/><Relationship Id="rId5" Type="http://schemas.openxmlformats.org/officeDocument/2006/relationships/slideLayout" Target="../slideLayouts/slideLayout21.xml"/><Relationship Id="rId10" Type="http://schemas.openxmlformats.org/officeDocument/2006/relationships/theme" Target="../theme/theme4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5" Type="http://schemas.openxmlformats.org/officeDocument/2006/relationships/slideLayout" Target="../slideLayouts/slideLayout30.xml"/><Relationship Id="rId10" Type="http://schemas.openxmlformats.org/officeDocument/2006/relationships/theme" Target="../theme/theme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7" Type="http://schemas.openxmlformats.org/officeDocument/2006/relationships/theme" Target="../theme/theme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4" Type="http://schemas.openxmlformats.org/officeDocument/2006/relationships/image" Target="../media/image3.emf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3.emf"/><Relationship Id="rId5" Type="http://schemas.openxmlformats.org/officeDocument/2006/relationships/theme" Target="../theme/theme9.xml"/><Relationship Id="rId4" Type="http://schemas.openxmlformats.org/officeDocument/2006/relationships/slideLayout" Target="../slideLayouts/slideLayout48.xml"/></Relationships>
</file>

<file path=ppt/slideMasters/_rels/slideMaster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5" Type="http://schemas.openxmlformats.org/officeDocument/2006/relationships/theme" Target="../theme/theme10.xml"/><Relationship Id="rId4" Type="http://schemas.openxmlformats.org/officeDocument/2006/relationships/slideLayout" Target="../slideLayouts/slideLayout5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1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5" Type="http://schemas.openxmlformats.org/officeDocument/2006/relationships/slideLayout" Target="../slideLayouts/slideLayout57.xml"/><Relationship Id="rId4" Type="http://schemas.openxmlformats.org/officeDocument/2006/relationships/slideLayout" Target="../slideLayouts/slideLayout56.xml"/><Relationship Id="rId9" Type="http://schemas.openxmlformats.org/officeDocument/2006/relationships/image" Target="../media/image1.emf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2.xml"/><Relationship Id="rId7" Type="http://schemas.openxmlformats.org/officeDocument/2006/relationships/theme" Target="../theme/theme12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5" Type="http://schemas.openxmlformats.org/officeDocument/2006/relationships/slideLayout" Target="../slideLayouts/slideLayout64.xml"/><Relationship Id="rId4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9207500" cy="6985000"/>
          </a:xfrm>
          <a:prstGeom prst="rect">
            <a:avLst/>
          </a:prstGeom>
          <a:solidFill>
            <a:srgbClr val="0F6B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1946275"/>
            <a:ext cx="8229600" cy="274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4754563"/>
            <a:ext cx="8229600" cy="1154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</p:txBody>
      </p:sp>
      <p:sp>
        <p:nvSpPr>
          <p:cNvPr id="25" name="Oval 24"/>
          <p:cNvSpPr/>
          <p:nvPr/>
        </p:nvSpPr>
        <p:spPr>
          <a:xfrm>
            <a:off x="58738" y="635635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60375" y="635635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863600" y="635635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1270000" y="635635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7102475" y="30480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7510463" y="30480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7915275" y="30480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2" name="Oval 31"/>
          <p:cNvSpPr/>
          <p:nvPr/>
        </p:nvSpPr>
        <p:spPr>
          <a:xfrm>
            <a:off x="8321675" y="30480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1666875" y="635635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8737600" y="30480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6600" kern="1200">
          <a:solidFill>
            <a:schemeClr val="bg1"/>
          </a:solidFill>
          <a:latin typeface="Myriad Pro Semibold"/>
          <a:ea typeface="Myriad Pro Semibold"/>
          <a:cs typeface="Myriad Pro Semibold"/>
        </a:defRPr>
      </a:lvl1pPr>
      <a:lvl2pPr algn="ctr" defTabSz="457200" rtl="0" fontAlgn="base">
        <a:spcBef>
          <a:spcPct val="0"/>
        </a:spcBef>
        <a:spcAft>
          <a:spcPct val="0"/>
        </a:spcAft>
        <a:defRPr sz="6600">
          <a:solidFill>
            <a:schemeClr val="bg1"/>
          </a:solidFill>
          <a:latin typeface="Myriad Pro Semibold"/>
          <a:ea typeface="Myriad Pro Semibold"/>
          <a:cs typeface="Myriad Pro Semibold"/>
        </a:defRPr>
      </a:lvl2pPr>
      <a:lvl3pPr algn="ctr" defTabSz="457200" rtl="0" fontAlgn="base">
        <a:spcBef>
          <a:spcPct val="0"/>
        </a:spcBef>
        <a:spcAft>
          <a:spcPct val="0"/>
        </a:spcAft>
        <a:defRPr sz="6600">
          <a:solidFill>
            <a:schemeClr val="bg1"/>
          </a:solidFill>
          <a:latin typeface="Myriad Pro Semibold"/>
          <a:ea typeface="Myriad Pro Semibold"/>
          <a:cs typeface="Myriad Pro Semibold"/>
        </a:defRPr>
      </a:lvl3pPr>
      <a:lvl4pPr algn="ctr" defTabSz="457200" rtl="0" fontAlgn="base">
        <a:spcBef>
          <a:spcPct val="0"/>
        </a:spcBef>
        <a:spcAft>
          <a:spcPct val="0"/>
        </a:spcAft>
        <a:defRPr sz="6600">
          <a:solidFill>
            <a:schemeClr val="bg1"/>
          </a:solidFill>
          <a:latin typeface="Myriad Pro Semibold"/>
          <a:ea typeface="Myriad Pro Semibold"/>
          <a:cs typeface="Myriad Pro Semibold"/>
        </a:defRPr>
      </a:lvl4pPr>
      <a:lvl5pPr algn="ctr" defTabSz="457200" rtl="0" fontAlgn="base">
        <a:spcBef>
          <a:spcPct val="0"/>
        </a:spcBef>
        <a:spcAft>
          <a:spcPct val="0"/>
        </a:spcAft>
        <a:defRPr sz="6600">
          <a:solidFill>
            <a:schemeClr val="bg1"/>
          </a:solidFill>
          <a:latin typeface="Myriad Pro Semibold"/>
          <a:ea typeface="Myriad Pro Semibold"/>
          <a:cs typeface="Myriad Pro Semibold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6600">
          <a:solidFill>
            <a:schemeClr val="bg1"/>
          </a:solidFill>
          <a:latin typeface="Myriad Pro Semibold"/>
          <a:ea typeface="Myriad Pro Semibold"/>
          <a:cs typeface="Myriad Pro Semibold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6600">
          <a:solidFill>
            <a:schemeClr val="bg1"/>
          </a:solidFill>
          <a:latin typeface="Myriad Pro Semibold"/>
          <a:ea typeface="Myriad Pro Semibold"/>
          <a:cs typeface="Myriad Pro Semibold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6600">
          <a:solidFill>
            <a:schemeClr val="bg1"/>
          </a:solidFill>
          <a:latin typeface="Myriad Pro Semibold"/>
          <a:ea typeface="Myriad Pro Semibold"/>
          <a:cs typeface="Myriad Pro Semibold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6600">
          <a:solidFill>
            <a:schemeClr val="bg1"/>
          </a:solidFill>
          <a:latin typeface="Myriad Pro Semibold"/>
          <a:ea typeface="Myriad Pro Semibold"/>
          <a:cs typeface="Myriad Pro Semibold"/>
        </a:defRPr>
      </a:lvl9pPr>
    </p:titleStyle>
    <p:bodyStyle>
      <a:lvl1pPr algn="ctr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defRPr sz="3200" kern="1200">
          <a:solidFill>
            <a:srgbClr val="FFFFFF"/>
          </a:solidFill>
          <a:latin typeface="Myriad Pro"/>
          <a:ea typeface="Myriad Pro"/>
          <a:cs typeface="Myriad Pro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FFFFFF"/>
          </a:solidFill>
          <a:latin typeface="Myriad Pro"/>
          <a:ea typeface="Myriad Pro"/>
          <a:cs typeface="Myriad Pro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Myriad Pro"/>
          <a:ea typeface="Myriad Pro"/>
          <a:cs typeface="Myriad Pro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FFFFFF"/>
          </a:solidFill>
          <a:latin typeface="Myriad Pro"/>
          <a:ea typeface="Myriad Pro"/>
          <a:cs typeface="Myriad Pro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FFFFFF"/>
          </a:solidFill>
          <a:latin typeface="Myriad Pro"/>
          <a:ea typeface="Myriad Pro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010400" y="-58738"/>
            <a:ext cx="2151063" cy="700246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5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655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65532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" name="Oval 11"/>
          <p:cNvSpPr/>
          <p:nvPr/>
        </p:nvSpPr>
        <p:spPr>
          <a:xfrm>
            <a:off x="7102475" y="635635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510463" y="635635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915275" y="635635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321675" y="635635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37600" y="635635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8188" y="635635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bg1"/>
                </a:solidFill>
                <a:latin typeface="Myriad Pro Semibold"/>
                <a:cs typeface="Myriad Pro Semibold"/>
              </a:defRPr>
            </a:lvl1pPr>
          </a:lstStyle>
          <a:p>
            <a:pPr>
              <a:defRPr/>
            </a:pPr>
            <a:fld id="{10D107B3-DD69-416A-862A-01A52C53ACC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pic>
        <p:nvPicPr>
          <p:cNvPr id="2059" name="Picture 16" descr="SCOE_Logo_Updated_White.eps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2013" y="246063"/>
            <a:ext cx="1703387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Myriad Pro Semibold"/>
          <a:ea typeface="Myriad Pro Semibold"/>
          <a:cs typeface="Myriad Pro Semibold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7010400" y="-58738"/>
            <a:ext cx="2151063" cy="700246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07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65532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65532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2" name="Oval 11"/>
          <p:cNvSpPr/>
          <p:nvPr/>
        </p:nvSpPr>
        <p:spPr>
          <a:xfrm>
            <a:off x="7102475" y="635635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510463" y="635635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7915275" y="635635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8321675" y="635635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37600" y="635635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90713" y="6356350"/>
            <a:ext cx="5181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0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Myriad Pro"/>
                <a:cs typeface="Myriad Pro"/>
              </a:defRPr>
            </a:lvl1pPr>
          </a:lstStyle>
          <a:p>
            <a:pPr>
              <a:defRPr/>
            </a:pPr>
            <a:r>
              <a:rPr lang="en-US"/>
              <a:t>Sonoma County Office of Education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8188" y="6356350"/>
            <a:ext cx="381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000" smtClean="0">
                <a:solidFill>
                  <a:schemeClr val="bg1"/>
                </a:solidFill>
                <a:latin typeface="Myriad Pro Semibold"/>
                <a:cs typeface="Myriad Pro Semibold"/>
              </a:defRPr>
            </a:lvl1pPr>
          </a:lstStyle>
          <a:p>
            <a:pPr>
              <a:defRPr/>
            </a:pPr>
            <a:fld id="{60E9AE2E-40DE-403F-B4EB-4074E48634C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71" r:id="rId2"/>
    <p:sldLayoutId id="2147483772" r:id="rId3"/>
    <p:sldLayoutId id="2147483773" r:id="rId4"/>
    <p:sldLayoutId id="2147483774" r:id="rId5"/>
  </p:sldLayoutIdLst>
  <p:txStyles>
    <p:titleStyle>
      <a:lvl1pPr algn="l" defTabSz="457200" rtl="0" fontAlgn="base">
        <a:spcBef>
          <a:spcPct val="0"/>
        </a:spcBef>
        <a:spcAft>
          <a:spcPct val="0"/>
        </a:spcAft>
        <a:defRPr sz="3600" kern="1200">
          <a:solidFill>
            <a:schemeClr val="accent1"/>
          </a:solidFill>
          <a:latin typeface="Myriad Pro Semibold"/>
          <a:ea typeface="Myriad Pro Semibold"/>
          <a:cs typeface="Myriad Pro Semibold"/>
        </a:defRPr>
      </a:lvl1pPr>
      <a:lvl2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2pPr>
      <a:lvl3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3pPr>
      <a:lvl4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4pPr>
      <a:lvl5pPr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5pPr>
      <a:lvl6pPr marL="457200"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6pPr>
      <a:lvl7pPr marL="914400"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7pPr>
      <a:lvl8pPr marL="1371600"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8pPr>
      <a:lvl9pPr marL="1828800" algn="l" defTabSz="457200" rtl="0" fontAlgn="base">
        <a:spcBef>
          <a:spcPct val="0"/>
        </a:spcBef>
        <a:spcAft>
          <a:spcPct val="0"/>
        </a:spcAft>
        <a:defRPr sz="3600">
          <a:solidFill>
            <a:schemeClr val="accent1"/>
          </a:solidFill>
          <a:latin typeface="Myriad Pro Semibold"/>
          <a:ea typeface="Myriad Pro Semibold"/>
          <a:cs typeface="Myriad Pro Semibold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762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97063"/>
            <a:ext cx="82296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" name="Oval 10"/>
          <p:cNvSpPr/>
          <p:nvPr/>
        </p:nvSpPr>
        <p:spPr>
          <a:xfrm>
            <a:off x="7102475" y="30480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510463" y="30480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915275" y="30480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321675" y="30480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37600" y="30480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8738" y="635635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60375" y="635635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63600" y="635635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70000" y="635635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666875" y="635635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4110" name="Picture 21" descr="SCOE_Logo_Updated.eps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38" y="6289675"/>
            <a:ext cx="20653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59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Myriad Pro Semibold"/>
          <a:ea typeface="Myriad Pro Semibold"/>
          <a:cs typeface="Myriad Pro Semibold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762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97063"/>
            <a:ext cx="82296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" name="Oval 10"/>
          <p:cNvSpPr/>
          <p:nvPr/>
        </p:nvSpPr>
        <p:spPr>
          <a:xfrm>
            <a:off x="7102475" y="30480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510463" y="30480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915275" y="30480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321675" y="30480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37600" y="30480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58738" y="635635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460375" y="635635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863600" y="635635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1270000" y="635635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1666875" y="635635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3" r:id="rId1"/>
    <p:sldLayoutId id="2147483760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61" r:id="rId8"/>
    <p:sldLayoutId id="2147483789" r:id="rId9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Myriad Pro Semibold"/>
          <a:ea typeface="Myriad Pro Semibold"/>
          <a:cs typeface="Myriad Pro Semibold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676275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614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97063"/>
            <a:ext cx="8229600" cy="422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1" name="Oval 10"/>
          <p:cNvSpPr/>
          <p:nvPr/>
        </p:nvSpPr>
        <p:spPr>
          <a:xfrm>
            <a:off x="7102475" y="30480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7510463" y="30480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3" name="Oval 12"/>
          <p:cNvSpPr/>
          <p:nvPr/>
        </p:nvSpPr>
        <p:spPr>
          <a:xfrm>
            <a:off x="7915275" y="30480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8321675" y="30480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8737600" y="30480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-217488" y="6324600"/>
            <a:ext cx="9709151" cy="61912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0" r:id="rId1"/>
    <p:sldLayoutId id="2147483791" r:id="rId2"/>
    <p:sldLayoutId id="2147483762" r:id="rId3"/>
    <p:sldLayoutId id="2147483792" r:id="rId4"/>
    <p:sldLayoutId id="2147483793" r:id="rId5"/>
    <p:sldLayoutId id="2147483763" r:id="rId6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Myriad Pro Semibold"/>
          <a:ea typeface="Myriad Pro Semibold"/>
          <a:cs typeface="Myriad Pro Semibold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Myriad Pro Semibold"/>
          <a:ea typeface="Myriad Pro Semibold"/>
          <a:cs typeface="Myriad Pro Semibold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2075" y="-58738"/>
            <a:ext cx="9358313" cy="17129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171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921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7172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12925"/>
            <a:ext cx="8229600" cy="43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Oval 6"/>
          <p:cNvSpPr/>
          <p:nvPr/>
        </p:nvSpPr>
        <p:spPr>
          <a:xfrm>
            <a:off x="58738" y="635635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0375" y="635635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63600" y="635635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270000" y="635635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666875" y="635635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178" name="Picture 11" descr="SCOE_Logo_Updated.eps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38" y="6289675"/>
            <a:ext cx="20653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Myriad Pro Semibold"/>
          <a:ea typeface="Myriad Pro Semibold"/>
          <a:cs typeface="Myriad Pro Semibold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-92075" y="-58738"/>
            <a:ext cx="9358313" cy="171291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195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921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812925"/>
            <a:ext cx="8229600" cy="43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7" name="Oval 6"/>
          <p:cNvSpPr/>
          <p:nvPr/>
        </p:nvSpPr>
        <p:spPr>
          <a:xfrm>
            <a:off x="58738" y="6356350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0375" y="6356350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863600" y="6356350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270000" y="6356350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1666875" y="6356350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6" r:id="rId1"/>
    <p:sldLayoutId id="2147483797" r:id="rId2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bg1"/>
          </a:solidFill>
          <a:latin typeface="Myriad Pro Semibold"/>
          <a:ea typeface="Myriad Pro Semibold"/>
          <a:cs typeface="Myriad Pro Semibold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Myriad Pro Semibold"/>
          <a:ea typeface="Myriad Pro Semibold"/>
          <a:cs typeface="Myriad Pro Semibold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5E5356"/>
          </a:solidFill>
          <a:latin typeface="Myriad Pro"/>
          <a:ea typeface="Myriad Pro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-358775" y="2967038"/>
            <a:ext cx="2578100" cy="2576512"/>
          </a:xfrm>
          <a:prstGeom prst="ellipse">
            <a:avLst/>
          </a:prstGeom>
          <a:solidFill>
            <a:schemeClr val="accent2">
              <a:alpha val="33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569913" y="-88900"/>
            <a:ext cx="3983037" cy="3983038"/>
          </a:xfrm>
          <a:prstGeom prst="ellipse">
            <a:avLst/>
          </a:prstGeom>
          <a:solidFill>
            <a:schemeClr val="tx2">
              <a:alpha val="3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7961313" y="1327150"/>
            <a:ext cx="2246312" cy="2246313"/>
          </a:xfrm>
          <a:prstGeom prst="ellipse">
            <a:avLst/>
          </a:prstGeom>
          <a:solidFill>
            <a:schemeClr val="accent3">
              <a:alpha val="28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6526213" y="2684463"/>
            <a:ext cx="3484562" cy="3484562"/>
          </a:xfrm>
          <a:prstGeom prst="ellipse">
            <a:avLst/>
          </a:prstGeom>
          <a:solidFill>
            <a:schemeClr val="accent4">
              <a:alpha val="3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4948238" y="5326063"/>
            <a:ext cx="1835150" cy="1835150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223" name="Picture 6" descr="SCOE_Logo_Updated.eps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7538" y="6289675"/>
            <a:ext cx="2065337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98" r:id="rId2"/>
    <p:sldLayoutId id="2147483799" r:id="rId3"/>
    <p:sldLayoutId id="2147483800" r:id="rId4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 userDrawn="1"/>
        </p:nvSpPr>
        <p:spPr>
          <a:xfrm>
            <a:off x="1" y="0"/>
            <a:ext cx="9207710" cy="6985426"/>
          </a:xfrm>
          <a:prstGeom prst="rect">
            <a:avLst/>
          </a:prstGeom>
          <a:solidFill>
            <a:srgbClr val="0F6BB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945792"/>
            <a:ext cx="8229600" cy="27417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4754429"/>
            <a:ext cx="8229600" cy="115447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25" name="Oval 24"/>
          <p:cNvSpPr/>
          <p:nvPr userDrawn="1"/>
        </p:nvSpPr>
        <p:spPr>
          <a:xfrm>
            <a:off x="59113" y="6356351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6" name="Oval 25"/>
          <p:cNvSpPr/>
          <p:nvPr userDrawn="1"/>
        </p:nvSpPr>
        <p:spPr>
          <a:xfrm>
            <a:off x="459686" y="6356351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7" name="Oval 26"/>
          <p:cNvSpPr/>
          <p:nvPr userDrawn="1"/>
        </p:nvSpPr>
        <p:spPr>
          <a:xfrm>
            <a:off x="863266" y="6356351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8" name="Oval 27"/>
          <p:cNvSpPr/>
          <p:nvPr userDrawn="1"/>
        </p:nvSpPr>
        <p:spPr>
          <a:xfrm>
            <a:off x="1270336" y="6356351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9" name="Oval 28"/>
          <p:cNvSpPr/>
          <p:nvPr userDrawn="1"/>
        </p:nvSpPr>
        <p:spPr>
          <a:xfrm>
            <a:off x="7102098" y="304802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0" name="Oval 29"/>
          <p:cNvSpPr/>
          <p:nvPr userDrawn="1"/>
        </p:nvSpPr>
        <p:spPr>
          <a:xfrm>
            <a:off x="7511026" y="304802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1" name="Oval 30"/>
          <p:cNvSpPr/>
          <p:nvPr userDrawn="1"/>
        </p:nvSpPr>
        <p:spPr>
          <a:xfrm>
            <a:off x="7914606" y="304802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2" name="Oval 31"/>
          <p:cNvSpPr/>
          <p:nvPr userDrawn="1"/>
        </p:nvSpPr>
        <p:spPr>
          <a:xfrm>
            <a:off x="8321676" y="304802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3" name="Oval 32"/>
          <p:cNvSpPr/>
          <p:nvPr userDrawn="1"/>
        </p:nvSpPr>
        <p:spPr>
          <a:xfrm>
            <a:off x="1667041" y="6356351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9" name="Oval 38"/>
          <p:cNvSpPr/>
          <p:nvPr userDrawn="1"/>
        </p:nvSpPr>
        <p:spPr>
          <a:xfrm>
            <a:off x="8737936" y="304802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94889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</p:sldLayoutIdLst>
  <p:txStyles>
    <p:titleStyle>
      <a:lvl1pPr algn="ctr" defTabSz="342900" rtl="0" eaLnBrk="1" latinLnBrk="0" hangingPunct="1">
        <a:spcBef>
          <a:spcPct val="0"/>
        </a:spcBef>
        <a:buNone/>
        <a:defRPr sz="4950" kern="1200">
          <a:solidFill>
            <a:schemeClr val="bg1"/>
          </a:solidFill>
          <a:latin typeface="Myriad Pro Semibold"/>
          <a:ea typeface="+mj-ea"/>
          <a:cs typeface="Myriad Pro Semibold"/>
        </a:defRPr>
      </a:lvl1pPr>
    </p:titleStyle>
    <p:bodyStyle>
      <a:lvl1pPr marL="0" indent="0" algn="ctr" defTabSz="342900" rtl="0" eaLnBrk="1" latinLnBrk="0" hangingPunct="1">
        <a:spcBef>
          <a:spcPct val="20000"/>
        </a:spcBef>
        <a:buFont typeface="Arial"/>
        <a:buNone/>
        <a:defRPr sz="2400" kern="1200">
          <a:solidFill>
            <a:srgbClr val="FFFFFF"/>
          </a:solidFill>
          <a:latin typeface="Myriad Pro"/>
          <a:ea typeface="+mn-ea"/>
          <a:cs typeface="Myriad Pro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rgbClr val="FFFFFF"/>
          </a:solidFill>
          <a:latin typeface="Myriad Pro"/>
          <a:ea typeface="+mn-ea"/>
          <a:cs typeface="Myriad Pro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rgbClr val="FFFFFF"/>
          </a:solidFill>
          <a:latin typeface="Myriad Pro"/>
          <a:ea typeface="+mn-ea"/>
          <a:cs typeface="Myriad Pro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rgbClr val="FFFFFF"/>
          </a:solidFill>
          <a:latin typeface="Myriad Pro"/>
          <a:ea typeface="+mn-ea"/>
          <a:cs typeface="Myriad Pro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rgbClr val="FFFFFF"/>
          </a:solidFill>
          <a:latin typeface="Myriad Pro"/>
          <a:ea typeface="+mn-ea"/>
          <a:cs typeface="Myriad Pro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7010227" y="-58490"/>
            <a:ext cx="2150483" cy="7002137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55302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655302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Oval 11"/>
          <p:cNvSpPr/>
          <p:nvPr userDrawn="1"/>
        </p:nvSpPr>
        <p:spPr>
          <a:xfrm>
            <a:off x="7102098" y="6356352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Oval 12"/>
          <p:cNvSpPr/>
          <p:nvPr userDrawn="1"/>
        </p:nvSpPr>
        <p:spPr>
          <a:xfrm>
            <a:off x="7511026" y="6356352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Oval 13"/>
          <p:cNvSpPr/>
          <p:nvPr userDrawn="1"/>
        </p:nvSpPr>
        <p:spPr>
          <a:xfrm>
            <a:off x="7914606" y="6356352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Oval 14"/>
          <p:cNvSpPr/>
          <p:nvPr userDrawn="1"/>
        </p:nvSpPr>
        <p:spPr>
          <a:xfrm>
            <a:off x="8321676" y="6356352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/>
          <p:cNvSpPr/>
          <p:nvPr userDrawn="1"/>
        </p:nvSpPr>
        <p:spPr>
          <a:xfrm>
            <a:off x="8737936" y="6356352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88297" y="6356352"/>
            <a:ext cx="38147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50">
                <a:solidFill>
                  <a:schemeClr val="bg1"/>
                </a:solidFill>
                <a:latin typeface="Myriad Pro Semibold"/>
                <a:cs typeface="Myriad Pro Semibold"/>
              </a:defRPr>
            </a:lvl1pPr>
          </a:lstStyle>
          <a:p>
            <a:fld id="{F9C76DBA-1B11-1B4C-8117-EDE39497B79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 descr="SCOE_Logo_Updated_White.eps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11493" y="246416"/>
            <a:ext cx="1703916" cy="356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180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7" r:id="rId1"/>
    <p:sldLayoutId id="2147483808" r:id="rId2"/>
    <p:sldLayoutId id="2147483809" r:id="rId3"/>
    <p:sldLayoutId id="2147483810" r:id="rId4"/>
    <p:sldLayoutId id="2147483811" r:id="rId5"/>
    <p:sldLayoutId id="2147483812" r:id="rId6"/>
    <p:sldLayoutId id="2147483813" r:id="rId7"/>
  </p:sldLayoutIdLst>
  <p:txStyles>
    <p:titleStyle>
      <a:lvl1pPr algn="l" defTabSz="342900" rtl="0" eaLnBrk="1" latinLnBrk="0" hangingPunct="1">
        <a:spcBef>
          <a:spcPct val="0"/>
        </a:spcBef>
        <a:buNone/>
        <a:defRPr sz="2700" kern="1200">
          <a:solidFill>
            <a:schemeClr val="accent1"/>
          </a:solidFill>
          <a:latin typeface="Myriad Pro Semibold"/>
          <a:ea typeface="+mj-ea"/>
          <a:cs typeface="Myriad Pro Semibold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75713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96762"/>
            <a:ext cx="8229600" cy="42294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Oval 10"/>
          <p:cNvSpPr/>
          <p:nvPr userDrawn="1"/>
        </p:nvSpPr>
        <p:spPr>
          <a:xfrm>
            <a:off x="7102098" y="304802"/>
            <a:ext cx="365125" cy="3651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/>
          <p:cNvSpPr/>
          <p:nvPr userDrawn="1"/>
        </p:nvSpPr>
        <p:spPr>
          <a:xfrm>
            <a:off x="7511026" y="304802"/>
            <a:ext cx="365125" cy="365125"/>
          </a:xfrm>
          <a:prstGeom prst="ellipse">
            <a:avLst/>
          </a:prstGeom>
          <a:solidFill>
            <a:srgbClr val="F6977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3" name="Oval 12"/>
          <p:cNvSpPr/>
          <p:nvPr userDrawn="1"/>
        </p:nvSpPr>
        <p:spPr>
          <a:xfrm>
            <a:off x="7914606" y="304802"/>
            <a:ext cx="365125" cy="3651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Oval 13"/>
          <p:cNvSpPr/>
          <p:nvPr userDrawn="1"/>
        </p:nvSpPr>
        <p:spPr>
          <a:xfrm>
            <a:off x="8321676" y="304802"/>
            <a:ext cx="365125" cy="3651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Oval 15"/>
          <p:cNvSpPr/>
          <p:nvPr userDrawn="1"/>
        </p:nvSpPr>
        <p:spPr>
          <a:xfrm>
            <a:off x="8737936" y="304802"/>
            <a:ext cx="365125" cy="365125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Rectangle 3"/>
          <p:cNvSpPr/>
          <p:nvPr userDrawn="1"/>
        </p:nvSpPr>
        <p:spPr>
          <a:xfrm>
            <a:off x="-217242" y="6325320"/>
            <a:ext cx="9709038" cy="618329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4810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5" r:id="rId1"/>
    <p:sldLayoutId id="2147483816" r:id="rId2"/>
    <p:sldLayoutId id="2147483817" r:id="rId3"/>
    <p:sldLayoutId id="2147483818" r:id="rId4"/>
    <p:sldLayoutId id="2147483819" r:id="rId5"/>
    <p:sldLayoutId id="2147483820" r:id="rId6"/>
  </p:sldLayoutIdLst>
  <p:hf hdr="0" ftr="0" dt="0"/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2"/>
          </a:solidFill>
          <a:latin typeface="Myriad Pro Semibold"/>
          <a:ea typeface="+mj-ea"/>
          <a:cs typeface="Myriad Pro Semibold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>
              <a:lumMod val="75000"/>
              <a:lumOff val="25000"/>
            </a:schemeClr>
          </a:solidFill>
          <a:latin typeface="Myriad Pro"/>
          <a:ea typeface="+mn-ea"/>
          <a:cs typeface="Myriad Pro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oe.org/pub/htdocs/class.html?class_id=9435" TargetMode="External"/><Relationship Id="rId2" Type="http://schemas.openxmlformats.org/officeDocument/2006/relationships/hyperlink" Target="https://www.scoe.org/pub/htdocs/class.html?class_id=9434" TargetMode="Externa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5.png"/><Relationship Id="rId4" Type="http://schemas.openxmlformats.org/officeDocument/2006/relationships/hyperlink" Target="https://www.scoe.org/pub/htdocs/class.html?class_id=9436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39169" y="2393461"/>
            <a:ext cx="4768876" cy="1704580"/>
          </a:xfrm>
        </p:spPr>
        <p:txBody>
          <a:bodyPr/>
          <a:lstStyle/>
          <a:p>
            <a:pPr algn="ctr"/>
            <a:r>
              <a:rPr lang="en-US" dirty="0"/>
              <a:t>DBUG</a:t>
            </a:r>
            <a:br>
              <a:rPr lang="en-US" dirty="0"/>
            </a:br>
            <a:r>
              <a:rPr lang="en-US" dirty="0"/>
              <a:t>Escape Information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dirty="0"/>
              <a:t>November 19, 2020</a:t>
            </a:r>
          </a:p>
        </p:txBody>
      </p:sp>
    </p:spTree>
    <p:extLst>
      <p:ext uri="{BB962C8B-B14F-4D97-AF65-F5344CB8AC3E}">
        <p14:creationId xmlns:p14="http://schemas.microsoft.com/office/powerpoint/2010/main" val="3664404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99456" y="1216611"/>
            <a:ext cx="574319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rgbClr val="F69778"/>
                </a:solidFill>
                <a:latin typeface="Myriad Pro"/>
              </a:rPr>
              <a:t>Escape 2020 – W2 Reporting </a:t>
            </a:r>
            <a:r>
              <a:rPr lang="en-US" dirty="0">
                <a:solidFill>
                  <a:srgbClr val="0F6BB1"/>
                </a:solidFill>
                <a:latin typeface="Myriad Pro"/>
              </a:rPr>
              <a:t>	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438400" y="245396"/>
            <a:ext cx="440552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858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300" u="sng" dirty="0">
                <a:solidFill>
                  <a:schemeClr val="tx2"/>
                </a:solidFill>
                <a:latin typeface="Myriad Pro Semibold"/>
              </a:rPr>
              <a:t>Upcoming Workshops</a:t>
            </a:r>
          </a:p>
        </p:txBody>
      </p:sp>
      <p:sp>
        <p:nvSpPr>
          <p:cNvPr id="6" name="Rectangle 5"/>
          <p:cNvSpPr/>
          <p:nvPr/>
        </p:nvSpPr>
        <p:spPr>
          <a:xfrm>
            <a:off x="1036401" y="172221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F6BB1"/>
                </a:solidFill>
                <a:latin typeface="Myriad Pro"/>
              </a:rPr>
              <a:t>When:		Wednesday, Dec 11th</a:t>
            </a:r>
          </a:p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F6BB1"/>
                </a:solidFill>
                <a:latin typeface="Myriad Pro"/>
              </a:rPr>
              <a:t>              	9:00 am – 12:00 pm </a:t>
            </a:r>
          </a:p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F6BB1"/>
                </a:solidFill>
                <a:latin typeface="Myriad Pro"/>
              </a:rPr>
              <a:t>Where:  	Zoom Meeting</a:t>
            </a:r>
          </a:p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F6BB1"/>
                </a:solidFill>
                <a:latin typeface="Myriad Pro"/>
              </a:rPr>
              <a:t>Register:	</a:t>
            </a:r>
            <a:r>
              <a:rPr lang="en-US" sz="1600" dirty="0">
                <a:solidFill>
                  <a:srgbClr val="231F20"/>
                </a:solidFill>
                <a:latin typeface="Myriad Pro"/>
                <a:hlinkClick r:id="rId2"/>
              </a:rPr>
              <a:t>SCOE Classes</a:t>
            </a:r>
            <a:endParaRPr lang="en-US" sz="1600" dirty="0">
              <a:solidFill>
                <a:srgbClr val="0F6BB1"/>
              </a:solidFill>
              <a:latin typeface="Myriad Pro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36401" y="3962400"/>
            <a:ext cx="399340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rgbClr val="F69778"/>
                </a:solidFill>
                <a:latin typeface="Myriad Pro"/>
              </a:rPr>
              <a:t>Escape 2020 – 1099 Reporting </a:t>
            </a:r>
            <a:r>
              <a:rPr lang="en-US" dirty="0">
                <a:solidFill>
                  <a:srgbClr val="0F6BB1"/>
                </a:solidFill>
                <a:latin typeface="Myriad Pro"/>
              </a:rPr>
              <a:t>	</a:t>
            </a:r>
          </a:p>
        </p:txBody>
      </p:sp>
      <p:sp>
        <p:nvSpPr>
          <p:cNvPr id="9" name="Rectangle 8"/>
          <p:cNvSpPr/>
          <p:nvPr/>
        </p:nvSpPr>
        <p:spPr>
          <a:xfrm>
            <a:off x="1036401" y="4419600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F6BB1"/>
                </a:solidFill>
                <a:latin typeface="Myriad Pro"/>
              </a:rPr>
              <a:t>When:		Wednesday, Dec 16th</a:t>
            </a:r>
          </a:p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F6BB1"/>
                </a:solidFill>
                <a:latin typeface="Myriad Pro"/>
              </a:rPr>
              <a:t>              	9:00 am – 12:00 pm </a:t>
            </a:r>
          </a:p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F6BB1"/>
                </a:solidFill>
                <a:latin typeface="Myriad Pro"/>
              </a:rPr>
              <a:t>Where:  	Zoom Meeting</a:t>
            </a:r>
          </a:p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F6BB1"/>
                </a:solidFill>
                <a:latin typeface="Myriad Pro"/>
              </a:rPr>
              <a:t>Register:	</a:t>
            </a:r>
            <a:r>
              <a:rPr lang="en-US" sz="1600" dirty="0">
                <a:solidFill>
                  <a:srgbClr val="231F20"/>
                </a:solidFill>
                <a:latin typeface="Myriad Pro"/>
                <a:hlinkClick r:id="rId3"/>
              </a:rPr>
              <a:t>SCOE Classes</a:t>
            </a:r>
            <a:endParaRPr lang="en-US" sz="1600" dirty="0">
              <a:solidFill>
                <a:srgbClr val="0F6BB1"/>
              </a:solidFill>
              <a:latin typeface="Myriad Pro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847219" y="1828875"/>
            <a:ext cx="3993401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u="sng" dirty="0">
                <a:solidFill>
                  <a:srgbClr val="F69778"/>
                </a:solidFill>
                <a:latin typeface="Myriad Pro"/>
              </a:rPr>
              <a:t>Escape 2020 – ACA Reporting </a:t>
            </a:r>
            <a:r>
              <a:rPr lang="en-US" dirty="0">
                <a:solidFill>
                  <a:srgbClr val="0F6BB1"/>
                </a:solidFill>
                <a:latin typeface="Myriad Pro"/>
              </a:rPr>
              <a:t>	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913111" y="2280674"/>
            <a:ext cx="4572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F6BB1"/>
                </a:solidFill>
                <a:latin typeface="Myriad Pro"/>
              </a:rPr>
              <a:t>When:		Wednesday, Dec 11th</a:t>
            </a:r>
          </a:p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F6BB1"/>
                </a:solidFill>
                <a:latin typeface="Myriad Pro"/>
              </a:rPr>
              <a:t>              	1:00 pm – 4:00 pm </a:t>
            </a:r>
          </a:p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F6BB1"/>
                </a:solidFill>
                <a:latin typeface="Myriad Pro"/>
              </a:rPr>
              <a:t>Where:  	Zoom Meeting</a:t>
            </a:r>
          </a:p>
          <a:p>
            <a:pPr defTabSz="3429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dirty="0">
                <a:solidFill>
                  <a:srgbClr val="0F6BB1"/>
                </a:solidFill>
                <a:latin typeface="Myriad Pro"/>
              </a:rPr>
              <a:t>Register:	</a:t>
            </a:r>
            <a:r>
              <a:rPr lang="en-US" sz="1600" dirty="0">
                <a:solidFill>
                  <a:srgbClr val="231F20"/>
                </a:solidFill>
                <a:latin typeface="Myriad Pro"/>
                <a:hlinkClick r:id="rId4"/>
              </a:rPr>
              <a:t>SCOE Classes</a:t>
            </a:r>
            <a:endParaRPr lang="en-US" sz="1600" dirty="0">
              <a:solidFill>
                <a:srgbClr val="0F6BB1"/>
              </a:solidFill>
              <a:latin typeface="Myriad Pro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01911" y="4419600"/>
            <a:ext cx="1524000" cy="121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93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Content Placeholder 1"/>
          <p:cNvSpPr>
            <a:spLocks noGrp="1"/>
          </p:cNvSpPr>
          <p:nvPr>
            <p:ph type="subTitle" idx="4294967295"/>
          </p:nvPr>
        </p:nvSpPr>
        <p:spPr>
          <a:xfrm>
            <a:off x="0" y="1746250"/>
            <a:ext cx="7772400" cy="511175"/>
          </a:xfrm>
        </p:spPr>
        <p:txBody>
          <a:bodyPr>
            <a:normAutofit fontScale="25000" lnSpcReduction="20000"/>
          </a:bodyPr>
          <a:lstStyle/>
          <a:p>
            <a:pPr marL="0" indent="0">
              <a:buFont typeface="Arial" panose="020B0604020202020204" pitchFamily="34" charset="0"/>
              <a:buNone/>
            </a:pPr>
            <a:endParaRPr lang="en-US" altLang="en-US">
              <a:solidFill>
                <a:srgbClr val="5E5356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>
              <a:solidFill>
                <a:srgbClr val="5E5356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>
              <a:solidFill>
                <a:srgbClr val="5E5356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>
              <a:solidFill>
                <a:srgbClr val="5E5356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>
              <a:solidFill>
                <a:srgbClr val="5E5356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>
              <a:solidFill>
                <a:srgbClr val="5E5356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>
              <a:solidFill>
                <a:srgbClr val="5E5356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>
              <a:solidFill>
                <a:srgbClr val="5E5356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>
              <a:solidFill>
                <a:srgbClr val="5E5356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>
              <a:solidFill>
                <a:srgbClr val="5E5356"/>
              </a:solidFill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en-US" altLang="en-US">
              <a:solidFill>
                <a:srgbClr val="5E5356"/>
              </a:solidFill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US" altLang="en-US">
                <a:solidFill>
                  <a:srgbClr val="5E5356"/>
                </a:solidFill>
              </a:rPr>
              <a:t>November 2020</a:t>
            </a:r>
          </a:p>
        </p:txBody>
      </p:sp>
      <p:sp>
        <p:nvSpPr>
          <p:cNvPr id="49156" name="Title 2"/>
          <p:cNvSpPr>
            <a:spLocks noGrp="1"/>
          </p:cNvSpPr>
          <p:nvPr>
            <p:ph type="ctrTitle" idx="4294967295"/>
          </p:nvPr>
        </p:nvSpPr>
        <p:spPr>
          <a:xfrm>
            <a:off x="-76200" y="198886"/>
            <a:ext cx="7772400" cy="1052513"/>
          </a:xfrm>
        </p:spPr>
        <p:txBody>
          <a:bodyPr/>
          <a:lstStyle/>
          <a:p>
            <a:r>
              <a:rPr lang="en-US" altLang="en-US" u="sng" dirty="0"/>
              <a:t>Fixed Assets in Escape</a:t>
            </a:r>
          </a:p>
        </p:txBody>
      </p:sp>
      <p:pic>
        <p:nvPicPr>
          <p:cNvPr id="49155" name="Picture 6" descr="Image result for fixed assets clip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75"/>
          <a:stretch>
            <a:fillRect/>
          </a:stretch>
        </p:blipFill>
        <p:spPr bwMode="auto">
          <a:xfrm>
            <a:off x="2552700" y="1746250"/>
            <a:ext cx="4038600" cy="38987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tle 1"/>
          <p:cNvSpPr>
            <a:spLocks noGrp="1"/>
          </p:cNvSpPr>
          <p:nvPr>
            <p:ph type="title"/>
          </p:nvPr>
        </p:nvSpPr>
        <p:spPr>
          <a:xfrm>
            <a:off x="914400" y="389877"/>
            <a:ext cx="6019800" cy="554037"/>
          </a:xfrm>
        </p:spPr>
        <p:txBody>
          <a:bodyPr/>
          <a:lstStyle/>
          <a:p>
            <a:r>
              <a:rPr lang="en-US" altLang="en-US" u="sng" dirty="0"/>
              <a:t>Fixed Assets </a:t>
            </a:r>
          </a:p>
        </p:txBody>
      </p:sp>
      <p:sp>
        <p:nvSpPr>
          <p:cNvPr id="2051" name="Content Placeholder 2"/>
          <p:cNvSpPr>
            <a:spLocks noGrp="1"/>
          </p:cNvSpPr>
          <p:nvPr>
            <p:ph idx="4294967295"/>
          </p:nvPr>
        </p:nvSpPr>
        <p:spPr>
          <a:xfrm>
            <a:off x="750888" y="1295400"/>
            <a:ext cx="7543800" cy="4953000"/>
          </a:xfrm>
        </p:spPr>
        <p:txBody>
          <a:bodyPr rtlCol="0">
            <a:normAutofit/>
          </a:bodyPr>
          <a:lstStyle/>
          <a:p>
            <a:pPr marL="457200" lvl="1" indent="0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alt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ea typeface="+mn-ea"/>
              </a:rPr>
              <a:t>Before you get started</a:t>
            </a:r>
          </a:p>
          <a:p>
            <a:pPr lvl="1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	Go to Online Resources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Videos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Finance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Assets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  <a:ea typeface="+mn-ea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CA50289-4ED1-46B9-8BAA-4EEB4AB948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0" y="765730"/>
            <a:ext cx="1764226" cy="29177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Rounded Rectangle 4"/>
          <p:cNvSpPr/>
          <p:nvPr/>
        </p:nvSpPr>
        <p:spPr>
          <a:xfrm>
            <a:off x="5018116" y="2964669"/>
            <a:ext cx="836590" cy="2286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C1C5DA-E166-42C7-B7C2-ADDFBE7725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4354952"/>
            <a:ext cx="5943600" cy="11667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5092435C-08EA-4110-BCBC-80119E1D4FC9}"/>
              </a:ext>
            </a:extLst>
          </p:cNvPr>
          <p:cNvSpPr/>
          <p:nvPr/>
        </p:nvSpPr>
        <p:spPr>
          <a:xfrm>
            <a:off x="4401438" y="2926569"/>
            <a:ext cx="533400" cy="304800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7239000" cy="1143000"/>
          </a:xfrm>
        </p:spPr>
        <p:txBody>
          <a:bodyPr/>
          <a:lstStyle/>
          <a:p>
            <a:r>
              <a:rPr lang="en-US" altLang="en-US" sz="3200" u="sng" dirty="0"/>
              <a:t>Fixed Assets – Setup Records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457200" lvl="1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n-US" altLang="en-US" sz="2200" b="1" dirty="0">
                <a:solidFill>
                  <a:schemeClr val="accent6">
                    <a:lumMod val="60000"/>
                    <a:lumOff val="40000"/>
                  </a:schemeClr>
                </a:solidFill>
                <a:ea typeface="+mn-ea"/>
              </a:rPr>
              <a:t>	Escape Finance – Setup – Assets </a:t>
            </a:r>
          </a:p>
          <a:p>
            <a:pPr marL="457200" lvl="1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en-US" dirty="0">
              <a:solidFill>
                <a:schemeClr val="tx1">
                  <a:lumMod val="75000"/>
                  <a:lumOff val="25000"/>
                </a:schemeClr>
              </a:solidFill>
              <a:ea typeface="+mn-ea"/>
            </a:endParaRPr>
          </a:p>
          <a:p>
            <a:pPr lvl="2" fontAlgn="auto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Groups/Categories</a:t>
            </a:r>
          </a:p>
          <a:p>
            <a:pPr lvl="2" fontAlgn="auto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Disposal Methods</a:t>
            </a:r>
          </a:p>
          <a:p>
            <a:pPr lvl="2" fontAlgn="auto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Asset Departments</a:t>
            </a:r>
          </a:p>
          <a:p>
            <a:pPr lvl="2" fontAlgn="auto">
              <a:lnSpc>
                <a:spcPct val="20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dirty="0">
                <a:solidFill>
                  <a:schemeClr val="tx1">
                    <a:lumMod val="75000"/>
                    <a:lumOff val="25000"/>
                  </a:schemeClr>
                </a:solidFill>
                <a:ea typeface="+mn-ea"/>
              </a:rPr>
              <a:t>Escape Import Template available</a:t>
            </a: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53000" y="2514600"/>
            <a:ext cx="2743200" cy="2057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152400" y="533400"/>
            <a:ext cx="7162800" cy="723900"/>
          </a:xfrm>
          <a:noFill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u="sng" dirty="0">
                <a:ea typeface="+mj-ea"/>
              </a:rPr>
              <a:t>Fixed Assets – Setup Records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4294967295"/>
          </p:nvPr>
        </p:nvSpPr>
        <p:spPr>
          <a:xfrm>
            <a:off x="152400" y="1524000"/>
            <a:ext cx="8153400" cy="2209800"/>
          </a:xfrm>
        </p:spPr>
        <p:txBody>
          <a:bodyPr rtlCol="0">
            <a:noAutofit/>
          </a:bodyPr>
          <a:lstStyle/>
          <a:p>
            <a:pPr marL="457200" lvl="1" indent="0" fontAlgn="auto">
              <a:spcAft>
                <a:spcPts val="0"/>
              </a:spcAft>
              <a:buFont typeface="Arial" charset="0"/>
              <a:buNone/>
              <a:defRPr/>
            </a:pPr>
            <a:endParaRPr lang="en-US" altLang="en-US" sz="2000" dirty="0">
              <a:ea typeface="+mn-ea"/>
            </a:endParaRPr>
          </a:p>
          <a:p>
            <a:pPr lvl="2">
              <a:buFont typeface="Wingdings" panose="05000000000000000000" pitchFamily="2" charset="2"/>
              <a:buChar char="Ø"/>
              <a:defRPr/>
            </a:pPr>
            <a:r>
              <a:rPr lang="en-US" altLang="en-US" sz="2400" b="1" dirty="0">
                <a:solidFill>
                  <a:schemeClr val="accent1"/>
                </a:solidFill>
              </a:rPr>
              <a:t>Groups/Categories</a:t>
            </a:r>
            <a:r>
              <a:rPr lang="en-US" altLang="en-US" sz="2400" dirty="0">
                <a:solidFill>
                  <a:schemeClr val="tx1"/>
                </a:solidFill>
              </a:rPr>
              <a:t> </a:t>
            </a:r>
            <a:r>
              <a:rPr lang="en-US" altLang="en-US" sz="2400" dirty="0"/>
              <a:t>– Set up default for asset types</a:t>
            </a:r>
          </a:p>
          <a:p>
            <a:pPr marL="914400" lvl="2" indent="0" fontAlgn="auto">
              <a:spcAft>
                <a:spcPts val="0"/>
              </a:spcAft>
              <a:buNone/>
              <a:defRPr/>
            </a:pPr>
            <a:endParaRPr lang="en-US" altLang="en-US" sz="2400" dirty="0"/>
          </a:p>
          <a:p>
            <a:pPr marL="1028700" lvl="3" indent="0" fontAlgn="auto">
              <a:spcAft>
                <a:spcPts val="0"/>
              </a:spcAft>
              <a:buNone/>
              <a:defRPr/>
            </a:pPr>
            <a:r>
              <a:rPr lang="en-US" altLang="en-US" sz="2400" dirty="0"/>
              <a:t>Examples: Buildings, Furniture,  Equipment, etc…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3810000"/>
            <a:ext cx="7606862" cy="1524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 idx="4294967295"/>
          </p:nvPr>
        </p:nvSpPr>
        <p:spPr>
          <a:xfrm>
            <a:off x="-381000" y="34954"/>
            <a:ext cx="7162800" cy="838200"/>
          </a:xfrm>
          <a:noFill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u="sng" dirty="0">
                <a:ea typeface="+mj-ea"/>
              </a:rPr>
              <a:t>Fixed Assets – Setup Records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4294967295"/>
          </p:nvPr>
        </p:nvSpPr>
        <p:spPr>
          <a:xfrm>
            <a:off x="304800" y="1143000"/>
            <a:ext cx="8458200" cy="1828800"/>
          </a:xfrm>
        </p:spPr>
        <p:txBody>
          <a:bodyPr rtlCol="0">
            <a:noAutofit/>
          </a:bodyPr>
          <a:lstStyle/>
          <a:p>
            <a:pPr marL="428625" indent="-342900"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schemeClr val="accent1"/>
                </a:solidFill>
                <a:ea typeface="+mn-ea"/>
              </a:rPr>
              <a:t>Asset Types</a:t>
            </a:r>
            <a:endParaRPr lang="en-US" sz="2400" b="1" dirty="0">
              <a:ea typeface="+mn-ea"/>
            </a:endParaRPr>
          </a:p>
          <a:p>
            <a:pPr marL="85725" indent="0">
              <a:buNone/>
              <a:defRPr/>
            </a:pPr>
            <a:r>
              <a:rPr lang="en-US" sz="2000" b="1" dirty="0"/>
              <a:t>Examples: </a:t>
            </a:r>
            <a:r>
              <a:rPr lang="en-US" sz="2000" dirty="0">
                <a:ea typeface="+mn-ea"/>
              </a:rPr>
              <a:t>Capital, Depreciable, Inventory, Non-Inventory  </a:t>
            </a:r>
          </a:p>
          <a:p>
            <a:pPr marL="85725" indent="0">
              <a:buNone/>
              <a:defRPr/>
            </a:pPr>
            <a:r>
              <a:rPr lang="en-US" sz="2000" dirty="0"/>
              <a:t>				</a:t>
            </a:r>
            <a:r>
              <a:rPr lang="en-US" sz="2000" dirty="0">
                <a:ea typeface="+mn-ea"/>
              </a:rPr>
              <a:t>(customized for District)</a:t>
            </a:r>
          </a:p>
          <a:p>
            <a:pPr marL="1028700" lvl="3" indent="0" fontAlgn="auto">
              <a:spcAft>
                <a:spcPts val="0"/>
              </a:spcAft>
              <a:buNone/>
              <a:defRPr/>
            </a:pPr>
            <a:endParaRPr lang="en-US" sz="2000" dirty="0">
              <a:ea typeface="+mn-ea"/>
            </a:endParaRPr>
          </a:p>
          <a:p>
            <a:pPr marL="1371600" lvl="3" indent="0">
              <a:buNone/>
              <a:defRPr/>
            </a:pPr>
            <a:r>
              <a:rPr lang="en-US" sz="2000" dirty="0"/>
              <a:t>											</a:t>
            </a:r>
            <a:endParaRPr lang="en-US" sz="2000" dirty="0">
              <a:ea typeface="+mn-ea"/>
            </a:endParaRPr>
          </a:p>
          <a:p>
            <a:pPr marL="1371600" lvl="3" indent="0" fontAlgn="auto">
              <a:spcAft>
                <a:spcPts val="0"/>
              </a:spcAft>
              <a:buNone/>
              <a:defRPr/>
            </a:pPr>
            <a:endParaRPr lang="en-US" sz="2000" dirty="0">
              <a:ea typeface="+mn-ea"/>
            </a:endParaRPr>
          </a:p>
          <a:p>
            <a:pPr marL="1028700" lvl="3" indent="0" fontAlgn="auto">
              <a:spcAft>
                <a:spcPts val="0"/>
              </a:spcAft>
              <a:buNone/>
              <a:defRPr/>
            </a:pPr>
            <a:endParaRPr lang="en-US" sz="2000" dirty="0">
              <a:ea typeface="+mn-ea"/>
            </a:endParaRPr>
          </a:p>
          <a:p>
            <a:pPr marL="1028700" lvl="3" indent="0" fontAlgn="auto">
              <a:spcAft>
                <a:spcPts val="0"/>
              </a:spcAft>
              <a:buNone/>
              <a:defRPr/>
            </a:pPr>
            <a:endParaRPr lang="en-US" sz="2000" dirty="0">
              <a:ea typeface="+mn-ea"/>
            </a:endParaRP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2232" y="2457510"/>
            <a:ext cx="4121239" cy="1828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62550" y="3200400"/>
            <a:ext cx="39052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/>
              </a:rPr>
              <a:t>Add unlimited </a:t>
            </a:r>
            <a:r>
              <a:rPr lang="en-US" sz="2000" b="1" dirty="0">
                <a:solidFill>
                  <a:schemeClr val="accent1"/>
                </a:solidFill>
                <a:latin typeface="Myriad Pro"/>
              </a:rPr>
              <a:t>Asset Categories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2600" y="3657600"/>
            <a:ext cx="2628900" cy="251460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Left-Up Arrow 5"/>
          <p:cNvSpPr/>
          <p:nvPr/>
        </p:nvSpPr>
        <p:spPr>
          <a:xfrm flipV="1">
            <a:off x="4871027" y="2457510"/>
            <a:ext cx="2514600" cy="714345"/>
          </a:xfrm>
          <a:prstGeom prst="leftUpArrow">
            <a:avLst>
              <a:gd name="adj1" fmla="val 25000"/>
              <a:gd name="adj2" fmla="val 29895"/>
              <a:gd name="adj3" fmla="val 2500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6400" y="4572000"/>
            <a:ext cx="1813413" cy="16764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u="sng" dirty="0">
                <a:ea typeface="+mj-ea"/>
              </a:rPr>
              <a:t>Fixed Assets – Setup Records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Autofit/>
          </a:bodyPr>
          <a:lstStyle/>
          <a:p>
            <a:pPr marL="542925" indent="-457200"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schemeClr val="accent1"/>
                </a:solidFill>
                <a:ea typeface="+mn-ea"/>
              </a:rPr>
              <a:t>    Disposal Methods</a:t>
            </a:r>
          </a:p>
          <a:p>
            <a:pPr marL="1371600" lvl="3" indent="0" fontAlgn="auto">
              <a:spcAft>
                <a:spcPts val="0"/>
              </a:spcAft>
              <a:buFont typeface="Arial" charset="0"/>
              <a:buNone/>
              <a:defRPr/>
            </a:pPr>
            <a:endParaRPr lang="en-US" sz="2400" dirty="0">
              <a:ea typeface="+mn-ea"/>
            </a:endParaRPr>
          </a:p>
          <a:p>
            <a:pPr marL="1371600" lvl="3" indent="0" fontAlgn="auto">
              <a:spcAft>
                <a:spcPts val="0"/>
              </a:spcAft>
              <a:buFont typeface="Arial" charset="0"/>
              <a:buNone/>
              <a:defRPr/>
            </a:pPr>
            <a:endParaRPr lang="en-US" sz="2400" dirty="0">
              <a:ea typeface="+mn-ea"/>
            </a:endParaRPr>
          </a:p>
          <a:p>
            <a:pPr marL="1371600" lvl="3" indent="0" fontAlgn="auto">
              <a:spcAft>
                <a:spcPts val="0"/>
              </a:spcAft>
              <a:buFont typeface="Arial" charset="0"/>
              <a:buNone/>
              <a:defRPr/>
            </a:pPr>
            <a:endParaRPr lang="en-US" sz="2400" dirty="0">
              <a:ea typeface="+mn-ea"/>
            </a:endParaRPr>
          </a:p>
        </p:txBody>
      </p:sp>
      <p:pic>
        <p:nvPicPr>
          <p:cNvPr id="4300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95400" y="2438400"/>
            <a:ext cx="3276600" cy="1322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2296215"/>
            <a:ext cx="1638300" cy="1438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-838200" y="4167198"/>
            <a:ext cx="92202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71700" lvl="4" indent="-342900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  <a:latin typeface="Myriad Pro"/>
              </a:rPr>
              <a:t>Examples: Donated, lost, recycled, stolen…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114300" y="1752600"/>
            <a:ext cx="8229600" cy="4229100"/>
          </a:xfrm>
        </p:spPr>
        <p:txBody>
          <a:bodyPr rtlCol="0">
            <a:noAutofit/>
          </a:bodyPr>
          <a:lstStyle/>
          <a:p>
            <a:pPr lvl="3" fontAlgn="auto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  <a:ea typeface="+mn-ea"/>
              </a:rPr>
              <a:t>Asset Departments</a:t>
            </a:r>
          </a:p>
          <a:p>
            <a:pPr lvl="4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dirty="0">
                <a:ea typeface="+mn-ea"/>
              </a:rPr>
              <a:t>Who “owns” the asset?  </a:t>
            </a:r>
          </a:p>
          <a:p>
            <a:pPr marL="1828800" lvl="4" indent="0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2200" dirty="0">
                <a:ea typeface="+mn-ea"/>
              </a:rPr>
              <a:t>     (Not related to “Finance” Departments)</a:t>
            </a:r>
          </a:p>
          <a:p>
            <a:pPr marL="1828800" lvl="4" indent="0" fontAlgn="auto">
              <a:spcAft>
                <a:spcPts val="0"/>
              </a:spcAft>
              <a:buFont typeface="Arial" charset="0"/>
              <a:buNone/>
              <a:defRPr/>
            </a:pPr>
            <a:r>
              <a:rPr lang="en-US" sz="2200" dirty="0">
                <a:ea typeface="+mn-ea"/>
              </a:rPr>
              <a:t>Examples: School Sites, Maintenance, Technology, Food Service, </a:t>
            </a:r>
            <a:r>
              <a:rPr lang="en-US" sz="2200" dirty="0" err="1">
                <a:ea typeface="+mn-ea"/>
              </a:rPr>
              <a:t>etc</a:t>
            </a:r>
            <a:r>
              <a:rPr lang="en-US" sz="2200" dirty="0">
                <a:ea typeface="+mn-ea"/>
              </a:rPr>
              <a:t>…</a:t>
            </a:r>
          </a:p>
        </p:txBody>
      </p: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4173538"/>
            <a:ext cx="4038600" cy="1952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53200" y="1332001"/>
            <a:ext cx="1653827" cy="1238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F4043AF2-216F-4AFD-A9FF-3E1385AD4129}"/>
              </a:ext>
            </a:extLst>
          </p:cNvPr>
          <p:cNvSpPr/>
          <p:nvPr/>
        </p:nvSpPr>
        <p:spPr>
          <a:xfrm>
            <a:off x="1524000" y="731837"/>
            <a:ext cx="5554854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Fixed Assets – Setup Records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480421" y="1391204"/>
            <a:ext cx="8229600" cy="4229100"/>
          </a:xfrm>
        </p:spPr>
        <p:txBody>
          <a:bodyPr rtlCol="0">
            <a:noAutofit/>
          </a:bodyPr>
          <a:lstStyle/>
          <a:p>
            <a:pPr lvl="1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400" dirty="0"/>
              <a:t>Import Available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400" dirty="0"/>
              <a:t>Create Manually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400" dirty="0"/>
              <a:t>Copy an Asset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400" dirty="0"/>
              <a:t>Copy Multiple Assets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400" dirty="0"/>
              <a:t>Reference PO or Requisition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400" dirty="0"/>
              <a:t>Account Rules apply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400" dirty="0"/>
              <a:t>Accounts must equal 100% </a:t>
            </a:r>
          </a:p>
          <a:p>
            <a:pPr marL="457200" lvl="1" indent="0" fontAlgn="auto">
              <a:spcAft>
                <a:spcPts val="0"/>
              </a:spcAft>
              <a:buFont typeface="Arial" charset="0"/>
              <a:buNone/>
              <a:defRPr/>
            </a:pPr>
            <a:endParaRPr lang="en-US" altLang="en-US" dirty="0">
              <a:ea typeface="+mn-ea"/>
            </a:endParaRPr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6538" t="8547" r="79487" b="77778"/>
          <a:stretch/>
        </p:blipFill>
        <p:spPr bwMode="auto">
          <a:xfrm>
            <a:off x="4640854" y="1447800"/>
            <a:ext cx="4022725" cy="1181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53BE658-BCC4-4014-BA56-E71CE5946994}"/>
              </a:ext>
            </a:extLst>
          </p:cNvPr>
          <p:cNvSpPr/>
          <p:nvPr/>
        </p:nvSpPr>
        <p:spPr>
          <a:xfrm>
            <a:off x="2057400" y="203905"/>
            <a:ext cx="4131965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Creating Fixed Assets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13A10E-F37E-4B26-9404-50598FC466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3047999"/>
            <a:ext cx="2819400" cy="30697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Content Placeholder 2"/>
          <p:cNvSpPr>
            <a:spLocks noGrp="1"/>
          </p:cNvSpPr>
          <p:nvPr>
            <p:ph idx="4294967295"/>
          </p:nvPr>
        </p:nvSpPr>
        <p:spPr>
          <a:xfrm>
            <a:off x="533400" y="1219200"/>
            <a:ext cx="8305800" cy="5334000"/>
          </a:xfrm>
        </p:spPr>
        <p:txBody>
          <a:bodyPr>
            <a:normAutofit lnSpcReduction="10000"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Finance – Assets – Fixed Assets</a:t>
            </a:r>
          </a:p>
          <a:p>
            <a:pPr marL="342900" lvl="1" indent="0">
              <a:lnSpc>
                <a:spcPct val="150000"/>
              </a:lnSpc>
              <a:buNone/>
            </a:pPr>
            <a:r>
              <a:rPr lang="en-US" altLang="en-US" sz="2400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</a:t>
            </a:r>
            <a:r>
              <a:rPr lang="en-US" altLang="en-US" sz="2400" b="1" dirty="0"/>
              <a:t>Manually Add Assets</a:t>
            </a:r>
          </a:p>
          <a:p>
            <a:pPr lvl="2">
              <a:lnSpc>
                <a:spcPct val="150000"/>
              </a:lnSpc>
            </a:pPr>
            <a:r>
              <a:rPr lang="en-US" altLang="en-US" sz="2000" dirty="0"/>
              <a:t>Asset Tab – required fields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1800" dirty="0"/>
              <a:t>Description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1800" dirty="0"/>
              <a:t>Group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1800" dirty="0"/>
              <a:t>Asset Category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1800" dirty="0"/>
              <a:t>Asset Type (Drives Depreciation)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1800" dirty="0"/>
              <a:t>Location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1800" dirty="0"/>
              <a:t>Employee Id (optional)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altLang="en-US" dirty="0"/>
          </a:p>
          <a:p>
            <a:pPr lvl="2"/>
            <a:r>
              <a:rPr lang="en-US" altLang="en-US" sz="2000" dirty="0"/>
              <a:t>Account Tab – As many accounts needed</a:t>
            </a:r>
          </a:p>
          <a:p>
            <a:pPr lvl="2"/>
            <a:r>
              <a:rPr lang="en-US" altLang="en-US" sz="2000" dirty="0"/>
              <a:t>Related Tab – Can list items in project</a:t>
            </a:r>
          </a:p>
          <a:p>
            <a:pPr lvl="2"/>
            <a:r>
              <a:rPr lang="en-US" altLang="en-US" sz="2000" dirty="0"/>
              <a:t>Attachment Tab – Add pictures of item, user manual, warranty info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8C8CC6-D4D1-4D2F-ABF9-8CDF4A2B4D9F}"/>
              </a:ext>
            </a:extLst>
          </p:cNvPr>
          <p:cNvSpPr/>
          <p:nvPr/>
        </p:nvSpPr>
        <p:spPr>
          <a:xfrm>
            <a:off x="914400" y="556620"/>
            <a:ext cx="4131965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Creating Fixed Assets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86A7212-06BA-449E-A0BA-BC82C62BD1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2600" y="1905000"/>
            <a:ext cx="2816098" cy="30661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Content Placeholder 2"/>
          <p:cNvSpPr>
            <a:spLocks noGrp="1"/>
          </p:cNvSpPr>
          <p:nvPr>
            <p:ph idx="4294967295"/>
          </p:nvPr>
        </p:nvSpPr>
        <p:spPr>
          <a:xfrm>
            <a:off x="533400" y="1371600"/>
            <a:ext cx="8305800" cy="5181600"/>
          </a:xfrm>
        </p:spPr>
        <p:txBody>
          <a:bodyPr/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Finance – Requisitions – Vendor Requisitions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en-US" sz="2200" dirty="0"/>
              <a:t>Order Type: PO w/Receiving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200" dirty="0"/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200" dirty="0"/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200" dirty="0"/>
          </a:p>
          <a:p>
            <a:pPr marL="685800" lvl="2" indent="0">
              <a:buNone/>
            </a:pPr>
            <a:endParaRPr lang="en-US" altLang="en-US" sz="2200" u="sng" dirty="0"/>
          </a:p>
          <a:p>
            <a:pPr marL="685800" lvl="2" indent="0">
              <a:buNone/>
            </a:pPr>
            <a:r>
              <a:rPr lang="en-US" altLang="en-US" sz="2200" b="1" u="sng" dirty="0"/>
              <a:t>Items Tab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200" dirty="0"/>
              <a:t>Create Asset: Yes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200" dirty="0"/>
              <a:t>Select Asset Group and Category</a:t>
            </a:r>
          </a:p>
          <a:p>
            <a:pPr lvl="2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88C8CC6-D4D1-4D2F-ABF9-8CDF4A2B4D9F}"/>
              </a:ext>
            </a:extLst>
          </p:cNvPr>
          <p:cNvSpPr/>
          <p:nvPr/>
        </p:nvSpPr>
        <p:spPr>
          <a:xfrm>
            <a:off x="914400" y="556620"/>
            <a:ext cx="4131965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Creating Fixed Assets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00" y="2667000"/>
            <a:ext cx="5457825" cy="1571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4567237"/>
            <a:ext cx="3581400" cy="828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79293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>
          <a:xfrm>
            <a:off x="681037" y="1260475"/>
            <a:ext cx="8458200" cy="5105400"/>
          </a:xfrm>
        </p:spPr>
        <p:txBody>
          <a:bodyPr rtlCol="0">
            <a:no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  <a:defRPr/>
            </a:pPr>
            <a:r>
              <a:rPr lang="en-US" altLang="en-US" sz="2200" b="1" dirty="0">
                <a:solidFill>
                  <a:schemeClr val="accent6">
                    <a:lumMod val="60000"/>
                    <a:lumOff val="40000"/>
                  </a:schemeClr>
                </a:solidFill>
                <a:ea typeface="+mn-ea"/>
              </a:rPr>
              <a:t>Finance – Setup – Fixed Assets</a:t>
            </a:r>
            <a:r>
              <a:rPr lang="en-US" altLang="en-US" sz="2200" b="1" i="1" dirty="0">
                <a:solidFill>
                  <a:schemeClr val="accent6">
                    <a:lumMod val="60000"/>
                    <a:lumOff val="40000"/>
                  </a:schemeClr>
                </a:solidFill>
                <a:ea typeface="+mn-ea"/>
              </a:rPr>
              <a:t> 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Description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Tag # (Can search by range)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Groups/Category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Type (Can select multiple)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Location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Department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Emp Id (Can assign Asset to employees)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Status (Can select multiple)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History Contains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Accounts</a:t>
            </a:r>
          </a:p>
          <a:p>
            <a:pPr lvl="1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Options are endless!</a:t>
            </a:r>
          </a:p>
        </p:txBody>
      </p:sp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4876800"/>
            <a:ext cx="1184275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0800" y="1069975"/>
            <a:ext cx="2062163" cy="4991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6E03C77-D8DF-40EF-B353-60A33FA53D0E}"/>
              </a:ext>
            </a:extLst>
          </p:cNvPr>
          <p:cNvSpPr/>
          <p:nvPr/>
        </p:nvSpPr>
        <p:spPr>
          <a:xfrm>
            <a:off x="1143000" y="381000"/>
            <a:ext cx="4608056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Searching Fixed Assets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152400" y="1295400"/>
            <a:ext cx="8534400" cy="4830763"/>
          </a:xfrm>
        </p:spPr>
        <p:txBody>
          <a:bodyPr rtlCol="0">
            <a:noAutofit/>
          </a:bodyPr>
          <a:lstStyle/>
          <a:p>
            <a:pPr lvl="2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Finance – Purchasing – Receive PO Items</a:t>
            </a:r>
          </a:p>
          <a:p>
            <a:pPr marL="914400" lvl="2" indent="0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altLang="en-US" sz="2400" b="1" dirty="0"/>
              <a:t>Receive PO Items </a:t>
            </a:r>
            <a:endParaRPr lang="en-US" altLang="en-US" sz="2400" b="1" dirty="0">
              <a:ea typeface="+mn-ea"/>
            </a:endParaRPr>
          </a:p>
          <a:p>
            <a:pPr lvl="2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en-US" dirty="0">
                <a:ea typeface="+mn-ea"/>
              </a:rPr>
              <a:t>Receive All: Change to Yes if all items received </a:t>
            </a:r>
          </a:p>
          <a:p>
            <a:pPr lvl="2" fontAlgn="auto">
              <a:lnSpc>
                <a:spcPct val="150000"/>
              </a:lnSpc>
              <a:spcAft>
                <a:spcPts val="0"/>
              </a:spcAft>
              <a:defRPr/>
            </a:pPr>
            <a:endParaRPr lang="en-US" altLang="en-US" dirty="0">
              <a:ea typeface="+mn-ea"/>
            </a:endParaRPr>
          </a:p>
          <a:p>
            <a:pPr lvl="2" fontAlgn="auto">
              <a:lnSpc>
                <a:spcPct val="150000"/>
              </a:lnSpc>
              <a:spcAft>
                <a:spcPts val="0"/>
              </a:spcAft>
              <a:defRPr/>
            </a:pPr>
            <a:endParaRPr lang="en-US" altLang="en-US" dirty="0">
              <a:ea typeface="+mn-ea"/>
            </a:endParaRPr>
          </a:p>
          <a:p>
            <a:pPr lvl="2" fontAlgn="auto">
              <a:lnSpc>
                <a:spcPct val="150000"/>
              </a:lnSpc>
              <a:spcAft>
                <a:spcPts val="0"/>
              </a:spcAft>
              <a:defRPr/>
            </a:pPr>
            <a:endParaRPr lang="en-US" altLang="en-US" dirty="0">
              <a:ea typeface="+mn-ea"/>
            </a:endParaRPr>
          </a:p>
          <a:p>
            <a:pPr lvl="2" fontAlgn="auto">
              <a:lnSpc>
                <a:spcPct val="150000"/>
              </a:lnSpc>
              <a:spcAft>
                <a:spcPts val="0"/>
              </a:spcAft>
              <a:defRPr/>
            </a:pPr>
            <a:r>
              <a:rPr lang="en-US" altLang="en-US" dirty="0">
                <a:ea typeface="+mn-ea"/>
              </a:rPr>
              <a:t>Or if partial, Click Go to enter by item in </a:t>
            </a:r>
            <a:r>
              <a:rPr lang="en-US" altLang="en-US" dirty="0" err="1">
                <a:ea typeface="+mn-ea"/>
              </a:rPr>
              <a:t>Rcv</a:t>
            </a:r>
            <a:r>
              <a:rPr lang="en-US" altLang="en-US" dirty="0">
                <a:ea typeface="+mn-ea"/>
              </a:rPr>
              <a:t> Now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0BF210-16A0-4428-B280-14756544D05A}"/>
              </a:ext>
            </a:extLst>
          </p:cNvPr>
          <p:cNvSpPr/>
          <p:nvPr/>
        </p:nvSpPr>
        <p:spPr>
          <a:xfrm>
            <a:off x="1981200" y="505431"/>
            <a:ext cx="439646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Updating Fixed Assets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1804" y="5144431"/>
            <a:ext cx="5224463" cy="9817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3010693"/>
            <a:ext cx="3886200" cy="1400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685800" y="1219200"/>
            <a:ext cx="8001000" cy="4906963"/>
          </a:xfrm>
        </p:spPr>
        <p:txBody>
          <a:bodyPr rtlCol="0">
            <a:noAutofit/>
          </a:bodyPr>
          <a:lstStyle/>
          <a:p>
            <a:pPr lvl="2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Finance – Setup – Fixed Assets</a:t>
            </a:r>
            <a:r>
              <a:rPr lang="en-US" altLang="en-US" sz="2400" b="1" i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</a:t>
            </a:r>
            <a:endParaRPr lang="en-US" altLang="en-US" sz="2400" dirty="0">
              <a:ea typeface="+mn-ea"/>
            </a:endParaRPr>
          </a:p>
          <a:p>
            <a:pPr marL="914400" lvl="2" indent="0" fontAlgn="auto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altLang="en-US" sz="2200" b="1" dirty="0">
                <a:ea typeface="+mn-ea"/>
              </a:rPr>
              <a:t>	Search in Assets</a:t>
            </a:r>
          </a:p>
          <a:p>
            <a:pPr lvl="3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By Pending Status</a:t>
            </a:r>
          </a:p>
          <a:p>
            <a:pPr lvl="3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2200" dirty="0">
              <a:ea typeface="+mn-ea"/>
            </a:endParaRPr>
          </a:p>
          <a:p>
            <a:pPr lvl="3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2200" dirty="0">
              <a:ea typeface="+mn-ea"/>
            </a:endParaRPr>
          </a:p>
          <a:p>
            <a:pPr lvl="3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2200" dirty="0">
              <a:ea typeface="+mn-ea"/>
            </a:endParaRPr>
          </a:p>
          <a:p>
            <a:pPr lvl="3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US" altLang="en-US" sz="2200" dirty="0">
              <a:ea typeface="+mn-ea"/>
            </a:endParaRPr>
          </a:p>
          <a:p>
            <a:pPr lvl="3" fontAlgn="auto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Update to Active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0BF210-16A0-4428-B280-14756544D05A}"/>
              </a:ext>
            </a:extLst>
          </p:cNvPr>
          <p:cNvSpPr/>
          <p:nvPr/>
        </p:nvSpPr>
        <p:spPr>
          <a:xfrm>
            <a:off x="1981200" y="505431"/>
            <a:ext cx="4396460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Updating Fixed Assets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5480" y="2895600"/>
            <a:ext cx="4953000" cy="14850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215" y="4876800"/>
            <a:ext cx="4343400" cy="15873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730703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Content Placeholder 2"/>
          <p:cNvSpPr>
            <a:spLocks noGrp="1"/>
          </p:cNvSpPr>
          <p:nvPr>
            <p:ph idx="4294967295"/>
          </p:nvPr>
        </p:nvSpPr>
        <p:spPr>
          <a:xfrm>
            <a:off x="838200" y="1447800"/>
            <a:ext cx="8305800" cy="5181600"/>
          </a:xfrm>
        </p:spPr>
        <p:txBody>
          <a:bodyPr>
            <a:normAutofit/>
          </a:bodyPr>
          <a:lstStyle/>
          <a:p>
            <a:pPr marL="800100" lvl="1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Finance – Assets – Asset Physical Inventory 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2200" dirty="0"/>
              <a:t>Define your search criteria to create list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2200" dirty="0"/>
              <a:t>Save as a favorite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2200" dirty="0"/>
              <a:t>Export the data 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2200" dirty="0"/>
              <a:t>Perform physical inventory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2200" dirty="0"/>
              <a:t>Import file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2200" dirty="0"/>
              <a:t>Find missing assets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2200" dirty="0"/>
              <a:t>Dispose of assets</a:t>
            </a:r>
          </a:p>
          <a:p>
            <a:pPr lvl="3">
              <a:buFont typeface="Wingdings" panose="05000000000000000000" pitchFamily="2" charset="2"/>
              <a:buChar char="ü"/>
            </a:pPr>
            <a:r>
              <a:rPr lang="en-US" altLang="en-US" sz="2200" dirty="0"/>
              <a:t>Print Reports </a:t>
            </a:r>
          </a:p>
        </p:txBody>
      </p:sp>
      <p:pic>
        <p:nvPicPr>
          <p:cNvPr id="11270" name="Picture 6"/>
          <p:cNvPicPr>
            <a:picLocks noChangeAspect="1" noChangeArrowheads="1"/>
          </p:cNvPicPr>
          <p:nvPr/>
        </p:nvPicPr>
        <p:blipFill rotWithShape="1">
          <a:blip r:embed="rId2"/>
          <a:srcRect b="8992"/>
          <a:stretch/>
        </p:blipFill>
        <p:spPr bwMode="auto">
          <a:xfrm>
            <a:off x="5867400" y="3048000"/>
            <a:ext cx="2199211" cy="2101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BC9D82B-9020-4D48-BA03-9C943823AAD4}"/>
              </a:ext>
            </a:extLst>
          </p:cNvPr>
          <p:cNvSpPr/>
          <p:nvPr/>
        </p:nvSpPr>
        <p:spPr>
          <a:xfrm>
            <a:off x="1066800" y="533400"/>
            <a:ext cx="354443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Physical Inventory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3" name="Content Placeholder 2"/>
          <p:cNvSpPr>
            <a:spLocks noGrp="1"/>
          </p:cNvSpPr>
          <p:nvPr>
            <p:ph idx="4294967295"/>
          </p:nvPr>
        </p:nvSpPr>
        <p:spPr>
          <a:xfrm>
            <a:off x="551576" y="1371600"/>
            <a:ext cx="8305800" cy="5181600"/>
          </a:xfrm>
        </p:spPr>
        <p:txBody>
          <a:bodyPr/>
          <a:lstStyle/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Can update directly on list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Use Task to Export Data to CSV file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Can send list to site to take inventory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Update on list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Import to update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altLang="en-US" sz="2400" dirty="0"/>
              <a:t>Review and Post</a:t>
            </a:r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sz="2400" dirty="0"/>
          </a:p>
          <a:p>
            <a:pPr lvl="1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en-US" dirty="0"/>
          </a:p>
        </p:txBody>
      </p:sp>
      <p:pic>
        <p:nvPicPr>
          <p:cNvPr id="27651" name="Picture 3" descr="C:\Users\tlehmann\Desktop\Screenshots\ScreenHunter_3836 Sep. 26 09.4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19600" y="2902721"/>
            <a:ext cx="4267200" cy="31765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652" name="Picture 4" descr="C:\Users\tlehmann\Desktop\Screenshots\ScreenHunter_3837 Sep. 26 09.44.jpg"/>
          <p:cNvPicPr>
            <a:picLocks noChangeAspect="1" noChangeArrowheads="1"/>
          </p:cNvPicPr>
          <p:nvPr/>
        </p:nvPicPr>
        <p:blipFill rotWithShape="1">
          <a:blip r:embed="rId3"/>
          <a:srcRect t="70" b="1"/>
          <a:stretch/>
        </p:blipFill>
        <p:spPr bwMode="auto">
          <a:xfrm>
            <a:off x="1447800" y="4114800"/>
            <a:ext cx="2500313" cy="17240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D1B18F61-8F9C-4045-B941-01161EED2BC6}"/>
              </a:ext>
            </a:extLst>
          </p:cNvPr>
          <p:cNvSpPr/>
          <p:nvPr/>
        </p:nvSpPr>
        <p:spPr>
          <a:xfrm>
            <a:off x="1066800" y="533400"/>
            <a:ext cx="3544432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Physical Inventory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Content Placeholder 2"/>
          <p:cNvSpPr>
            <a:spLocks noGrp="1"/>
          </p:cNvSpPr>
          <p:nvPr>
            <p:ph idx="1"/>
          </p:nvPr>
        </p:nvSpPr>
        <p:spPr>
          <a:xfrm>
            <a:off x="457200" y="1388378"/>
            <a:ext cx="8229600" cy="4229100"/>
          </a:xfrm>
        </p:spPr>
        <p:txBody>
          <a:bodyPr>
            <a:noAutofit/>
          </a:bodyPr>
          <a:lstStyle/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200" b="1" dirty="0"/>
              <a:t>Search for Asset</a:t>
            </a:r>
          </a:p>
          <a:p>
            <a:pPr lvl="2">
              <a:lnSpc>
                <a:spcPct val="150000"/>
              </a:lnSpc>
            </a:pPr>
            <a:r>
              <a:rPr lang="en-US" altLang="en-US" sz="2200" dirty="0"/>
              <a:t>Open Record</a:t>
            </a:r>
          </a:p>
          <a:p>
            <a:pPr lvl="2">
              <a:lnSpc>
                <a:spcPct val="150000"/>
              </a:lnSpc>
            </a:pPr>
            <a:r>
              <a:rPr lang="en-US" altLang="en-US" sz="2200" dirty="0"/>
              <a:t>Enter Disposal Date</a:t>
            </a:r>
          </a:p>
          <a:p>
            <a:pPr lvl="2">
              <a:lnSpc>
                <a:spcPct val="150000"/>
              </a:lnSpc>
            </a:pPr>
            <a:r>
              <a:rPr lang="en-US" altLang="en-US" sz="2200" dirty="0"/>
              <a:t>Enter Disposal Method</a:t>
            </a:r>
          </a:p>
          <a:p>
            <a:pPr lvl="3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200" dirty="0"/>
              <a:t>Choose Methods Defined in Setup</a:t>
            </a:r>
          </a:p>
          <a:p>
            <a:pPr lvl="2">
              <a:lnSpc>
                <a:spcPct val="150000"/>
              </a:lnSpc>
            </a:pPr>
            <a:r>
              <a:rPr lang="en-US" altLang="en-US" sz="2200" dirty="0"/>
              <a:t>Enter Disposal Comment</a:t>
            </a:r>
          </a:p>
          <a:p>
            <a:pPr lvl="2">
              <a:lnSpc>
                <a:spcPct val="150000"/>
              </a:lnSpc>
            </a:pPr>
            <a:r>
              <a:rPr lang="en-US" altLang="en-US" sz="2200" dirty="0"/>
              <a:t>Save/Close</a:t>
            </a:r>
          </a:p>
          <a:p>
            <a:pPr lvl="2">
              <a:lnSpc>
                <a:spcPct val="150000"/>
              </a:lnSpc>
            </a:pPr>
            <a:r>
              <a:rPr lang="en-US" altLang="en-US" sz="2200" dirty="0"/>
              <a:t>Can search by these fields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5C75043-C498-444B-AA6C-37ACDEECA715}"/>
              </a:ext>
            </a:extLst>
          </p:cNvPr>
          <p:cNvSpPr/>
          <p:nvPr/>
        </p:nvSpPr>
        <p:spPr>
          <a:xfrm>
            <a:off x="2064577" y="381000"/>
            <a:ext cx="4405245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Disposing Fixed Assets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9600" y="1388378"/>
            <a:ext cx="3757699" cy="16553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>
          <a:xfrm>
            <a:off x="152400" y="1080294"/>
            <a:ext cx="8305800" cy="5181600"/>
          </a:xfrm>
        </p:spPr>
        <p:txBody>
          <a:bodyPr rtlCol="0">
            <a:noAutofit/>
          </a:bodyPr>
          <a:lstStyle/>
          <a:p>
            <a:pPr lvl="1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200" b="1" dirty="0">
                <a:solidFill>
                  <a:schemeClr val="accent6">
                    <a:lumMod val="60000"/>
                    <a:lumOff val="40000"/>
                  </a:schemeClr>
                </a:solidFill>
                <a:ea typeface="+mn-ea"/>
              </a:rPr>
              <a:t>Straight Line Depreciation</a:t>
            </a:r>
          </a:p>
          <a:p>
            <a:pPr lvl="2" fontAlgn="auto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2200" dirty="0">
                <a:ea typeface="+mn-ea"/>
              </a:rPr>
              <a:t>Method = Asset Cost – Less salvage cost / Expected Life</a:t>
            </a:r>
          </a:p>
          <a:p>
            <a:pPr lvl="2" fontAlgn="auto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2200" dirty="0">
                <a:ea typeface="+mn-ea"/>
              </a:rPr>
              <a:t>Asset Type must be D (Depreciable Assets)</a:t>
            </a:r>
          </a:p>
          <a:p>
            <a:pPr marL="914400" lvl="2" indent="0" fontAlgn="auto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en-US" altLang="en-US" sz="2200" dirty="0">
              <a:ea typeface="+mn-ea"/>
            </a:endParaRPr>
          </a:p>
          <a:p>
            <a:pPr marL="914400" lvl="2" indent="0" fontAlgn="auto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en-US" altLang="en-US" sz="2200" dirty="0">
              <a:ea typeface="+mn-ea"/>
            </a:endParaRPr>
          </a:p>
          <a:p>
            <a:pPr marL="914400" lvl="2" indent="0" fontAlgn="auto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en-US" altLang="en-US" sz="2200" dirty="0">
              <a:ea typeface="+mn-ea"/>
            </a:endParaRPr>
          </a:p>
          <a:p>
            <a:pPr lvl="2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2200" dirty="0">
                <a:ea typeface="+mn-ea"/>
              </a:rPr>
              <a:t>Depreciation begins with the first open year, regardless of the received date</a:t>
            </a:r>
            <a:endParaRPr lang="en-US" altLang="en-US" sz="2200" dirty="0"/>
          </a:p>
          <a:p>
            <a:pPr lvl="2" fontAlgn="auto"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2200" dirty="0">
                <a:ea typeface="+mn-ea"/>
              </a:rPr>
              <a:t>If an asset has prior year depreciation, then send to helpdesk@scoe.org</a:t>
            </a:r>
          </a:p>
          <a:p>
            <a:pPr lvl="2" fontAlgn="auto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endParaRPr lang="en-US" altLang="en-US" dirty="0">
              <a:ea typeface="+mn-ea"/>
            </a:endParaRPr>
          </a:p>
        </p:txBody>
      </p:sp>
      <p:pic>
        <p:nvPicPr>
          <p:cNvPr id="6349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135" b="23018"/>
          <a:stretch>
            <a:fillRect/>
          </a:stretch>
        </p:blipFill>
        <p:spPr bwMode="auto">
          <a:xfrm>
            <a:off x="5105400" y="3124200"/>
            <a:ext cx="1809750" cy="73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24075" y="2819400"/>
            <a:ext cx="2447925" cy="17033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30D069F-0489-4883-AE72-9422D70D0DB4}"/>
              </a:ext>
            </a:extLst>
          </p:cNvPr>
          <p:cNvSpPr/>
          <p:nvPr/>
        </p:nvSpPr>
        <p:spPr>
          <a:xfrm>
            <a:off x="609600" y="228600"/>
            <a:ext cx="2559547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Depreciation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>
          <a:xfrm>
            <a:off x="381000" y="1143000"/>
            <a:ext cx="8305800" cy="5181600"/>
          </a:xfrm>
        </p:spPr>
        <p:txBody>
          <a:bodyPr rtlCol="0">
            <a:noAutofit/>
          </a:bodyPr>
          <a:lstStyle/>
          <a:p>
            <a:pPr marL="800100" lvl="1" indent="-342900" fontAlgn="auto">
              <a:lnSpc>
                <a:spcPct val="150000"/>
              </a:lnSpc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altLang="en-US" sz="2200" b="1" dirty="0">
                <a:solidFill>
                  <a:schemeClr val="accent6">
                    <a:lumMod val="60000"/>
                    <a:lumOff val="40000"/>
                  </a:schemeClr>
                </a:solidFill>
                <a:ea typeface="+mn-ea"/>
              </a:rPr>
              <a:t>Finance – Reports – Assets</a:t>
            </a:r>
          </a:p>
          <a:p>
            <a:pPr lvl="1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altLang="en-US" sz="2200" dirty="0">
                <a:ea typeface="+mn-ea"/>
              </a:rPr>
              <a:t>	Create Favorites</a:t>
            </a:r>
          </a:p>
          <a:p>
            <a:pPr marL="914400" lvl="2" indent="0" fontAlgn="auto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en-US" altLang="en-US" sz="2200" dirty="0">
              <a:ea typeface="+mn-ea"/>
            </a:endParaRPr>
          </a:p>
          <a:p>
            <a:pPr marL="914400" lvl="2" indent="0" fontAlgn="auto">
              <a:lnSpc>
                <a:spcPct val="150000"/>
              </a:lnSpc>
              <a:spcAft>
                <a:spcPts val="0"/>
              </a:spcAft>
              <a:buFont typeface="Arial" charset="0"/>
              <a:buNone/>
              <a:defRPr/>
            </a:pPr>
            <a:endParaRPr lang="en-US" altLang="en-US" sz="2200" dirty="0">
              <a:ea typeface="+mn-ea"/>
            </a:endParaRPr>
          </a:p>
          <a:p>
            <a:pPr lvl="2" fontAlgn="auto">
              <a:lnSpc>
                <a:spcPct val="150000"/>
              </a:lnSpc>
              <a:spcAft>
                <a:spcPts val="0"/>
              </a:spcAft>
              <a:buFont typeface="Arial"/>
              <a:buChar char="•"/>
              <a:defRPr/>
            </a:pPr>
            <a:r>
              <a:rPr lang="en-US" altLang="en-US" sz="2200" b="1" dirty="0">
                <a:ea typeface="+mn-ea"/>
              </a:rPr>
              <a:t>FA03</a:t>
            </a:r>
            <a:r>
              <a:rPr lang="en-US" altLang="en-US" sz="2200" dirty="0">
                <a:ea typeface="+mn-ea"/>
              </a:rPr>
              <a:t> – Physical Inventory Worksheet to send to sites</a:t>
            </a:r>
          </a:p>
        </p:txBody>
      </p:sp>
      <p:pic>
        <p:nvPicPr>
          <p:cNvPr id="2867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41321" y="4038600"/>
            <a:ext cx="5486400" cy="216058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1EBC402-1D1C-4AD4-ACF0-AEFBEC83095C}"/>
              </a:ext>
            </a:extLst>
          </p:cNvPr>
          <p:cNvSpPr/>
          <p:nvPr/>
        </p:nvSpPr>
        <p:spPr>
          <a:xfrm>
            <a:off x="609600" y="228600"/>
            <a:ext cx="162615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Reports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1D4D03-5656-4B64-9823-B536347A56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1600" y="1167938"/>
            <a:ext cx="2895600" cy="22461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D98F9B-04E6-4ED4-AF58-B64603F654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5533" y="2372723"/>
            <a:ext cx="1171575" cy="4000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9" name="Content Placeholder 2"/>
          <p:cNvSpPr>
            <a:spLocks noGrp="1"/>
          </p:cNvSpPr>
          <p:nvPr>
            <p:ph type="subTitle" idx="4294967295"/>
          </p:nvPr>
        </p:nvSpPr>
        <p:spPr>
          <a:xfrm>
            <a:off x="933450" y="1524000"/>
            <a:ext cx="7772400" cy="511175"/>
          </a:xfrm>
        </p:spPr>
        <p:txBody>
          <a:bodyPr>
            <a:noAutofit/>
          </a:bodyPr>
          <a:lstStyle/>
          <a:p>
            <a:pPr lvl="2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en-US" sz="2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FA05 – Depreciation Detail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66800" y="2395345"/>
            <a:ext cx="7505700" cy="22542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680BD715-F187-474C-A097-9A60D92018EA}"/>
              </a:ext>
            </a:extLst>
          </p:cNvPr>
          <p:cNvSpPr/>
          <p:nvPr/>
        </p:nvSpPr>
        <p:spPr>
          <a:xfrm>
            <a:off x="2362200" y="228600"/>
            <a:ext cx="1626151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300" u="sng" dirty="0">
                <a:solidFill>
                  <a:schemeClr val="tx2"/>
                </a:solidFill>
                <a:latin typeface="Myriad Pro"/>
              </a:rPr>
              <a:t>Reports</a:t>
            </a:r>
            <a:endParaRPr lang="en-US" sz="3300" dirty="0">
              <a:solidFill>
                <a:schemeClr val="tx2"/>
              </a:solidFill>
              <a:latin typeface="Myriad Pro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14400" lvl="2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  </a:t>
            </a:r>
            <a:r>
              <a:rPr lang="en-US" altLang="en-US" sz="34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Set up Fixed Assets in Escape!</a:t>
            </a:r>
          </a:p>
          <a:p>
            <a:pPr marL="914400" lvl="2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en-US" sz="3400" dirty="0"/>
              <a:t>Send email to helpdesk@scoe.org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3810000"/>
            <a:ext cx="2057400" cy="2057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03C84D0B-FD25-4A70-82A6-2D31728E72F6}" vid="{CC3468A3-E060-49B5-8DA1-C324CD1CE048}"/>
    </a:ext>
  </a:extLst>
</a:theme>
</file>

<file path=ppt/theme/theme2.xml><?xml version="1.0" encoding="utf-8"?>
<a:theme xmlns:a="http://schemas.openxmlformats.org/drawingml/2006/main" name="2_SCOE - Blue Sidebar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1_SCOE - Blue Sidebar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SCOE_Clean + Fresh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1_SCOE_Clean + Fresh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SCOE - Blue Footbar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SCOE - Blue Heading Bar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1_SCOE - Blue Heading Bar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SCOE - Picture Perfect Layout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0.xml><?xml version="1.0" encoding="utf-8"?>
<a:theme xmlns:a="http://schemas.openxmlformats.org/drawingml/2006/main" name="SCOE - Master Layout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1.xml><?xml version="1.0" encoding="utf-8"?>
<a:theme xmlns:a="http://schemas.openxmlformats.org/drawingml/2006/main" name="3_SCOE - Blue Sidebar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2.xml><?xml version="1.0" encoding="utf-8"?>
<a:theme xmlns:a="http://schemas.openxmlformats.org/drawingml/2006/main" name="1_SCOE - Blue Footbar">
  <a:themeElements>
    <a:clrScheme name="Sonoma County Office of Education">
      <a:dk1>
        <a:srgbClr val="231F20"/>
      </a:dk1>
      <a:lt1>
        <a:sysClr val="window" lastClr="FFFFFF"/>
      </a:lt1>
      <a:dk2>
        <a:srgbClr val="0F6BB1"/>
      </a:dk2>
      <a:lt2>
        <a:srgbClr val="EEECE1"/>
      </a:lt2>
      <a:accent1>
        <a:srgbClr val="1FBAB4"/>
      </a:accent1>
      <a:accent2>
        <a:srgbClr val="FBA434"/>
      </a:accent2>
      <a:accent3>
        <a:srgbClr val="7DC676"/>
      </a:accent3>
      <a:accent4>
        <a:srgbClr val="F69778"/>
      </a:accent4>
      <a:accent5>
        <a:srgbClr val="0F6BB1"/>
      </a:accent5>
      <a:accent6>
        <a:srgbClr val="196159"/>
      </a:accent6>
      <a:hlink>
        <a:srgbClr val="1FBAB4"/>
      </a:hlink>
      <a:folHlink>
        <a:srgbClr val="7DC67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1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14280</TotalTime>
  <Words>678</Words>
  <Application>Microsoft Office PowerPoint</Application>
  <PresentationFormat>On-screen Show (4:3)</PresentationFormat>
  <Paragraphs>174</Paragraphs>
  <Slides>22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22</vt:i4>
      </vt:variant>
    </vt:vector>
  </HeadingPairs>
  <TitlesOfParts>
    <vt:vector size="39" baseType="lpstr">
      <vt:lpstr>Arial</vt:lpstr>
      <vt:lpstr>Calibri</vt:lpstr>
      <vt:lpstr>Myriad Pro</vt:lpstr>
      <vt:lpstr>Myriad Pro Semibold</vt:lpstr>
      <vt:lpstr>Wingdings</vt:lpstr>
      <vt:lpstr>Theme1</vt:lpstr>
      <vt:lpstr>2_SCOE - Blue Sidebar</vt:lpstr>
      <vt:lpstr>1_SCOE - Blue Sidebar</vt:lpstr>
      <vt:lpstr>SCOE_Clean + Fresh</vt:lpstr>
      <vt:lpstr>1_SCOE_Clean + Fresh</vt:lpstr>
      <vt:lpstr>SCOE - Blue Footbar</vt:lpstr>
      <vt:lpstr>SCOE - Blue Heading Bar</vt:lpstr>
      <vt:lpstr>1_SCOE - Blue Heading Bar</vt:lpstr>
      <vt:lpstr>SCOE - Picture Perfect Layout</vt:lpstr>
      <vt:lpstr>SCOE - Master Layout</vt:lpstr>
      <vt:lpstr>3_SCOE - Blue Sidebar</vt:lpstr>
      <vt:lpstr>1_SCOE - Blue Footbar</vt:lpstr>
      <vt:lpstr>DBUG Escape Information</vt:lpstr>
      <vt:lpstr>PowerPoint Presentation</vt:lpstr>
      <vt:lpstr>Fixed Assets in Escape</vt:lpstr>
      <vt:lpstr>Fixed Assets </vt:lpstr>
      <vt:lpstr>Fixed Assets – Setup Records</vt:lpstr>
      <vt:lpstr>Fixed Assets – Setup Records</vt:lpstr>
      <vt:lpstr>Fixed Assets – Setup Records</vt:lpstr>
      <vt:lpstr>Fixed Assets – Setup Records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Payroll Concepts</dc:title>
  <dc:creator>Fank Rodriguez</dc:creator>
  <cp:lastModifiedBy>Sarah Lampenfeld</cp:lastModifiedBy>
  <cp:revision>426</cp:revision>
  <cp:lastPrinted>2015-04-21T23:07:06Z</cp:lastPrinted>
  <dcterms:created xsi:type="dcterms:W3CDTF">2011-08-29T11:22:14Z</dcterms:created>
  <dcterms:modified xsi:type="dcterms:W3CDTF">2020-11-19T23:56:32Z</dcterms:modified>
</cp:coreProperties>
</file>