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ink/ink2.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27"/>
  </p:notesMasterIdLst>
  <p:sldIdLst>
    <p:sldId id="304" r:id="rId2"/>
    <p:sldId id="312" r:id="rId3"/>
    <p:sldId id="315" r:id="rId4"/>
    <p:sldId id="316" r:id="rId5"/>
    <p:sldId id="328" r:id="rId6"/>
    <p:sldId id="329" r:id="rId7"/>
    <p:sldId id="330" r:id="rId8"/>
    <p:sldId id="314" r:id="rId9"/>
    <p:sldId id="325" r:id="rId10"/>
    <p:sldId id="331" r:id="rId11"/>
    <p:sldId id="332" r:id="rId12"/>
    <p:sldId id="326" r:id="rId13"/>
    <p:sldId id="341" r:id="rId14"/>
    <p:sldId id="342" r:id="rId15"/>
    <p:sldId id="343" r:id="rId16"/>
    <p:sldId id="344" r:id="rId17"/>
    <p:sldId id="345" r:id="rId18"/>
    <p:sldId id="346" r:id="rId19"/>
    <p:sldId id="347" r:id="rId20"/>
    <p:sldId id="348" r:id="rId21"/>
    <p:sldId id="333" r:id="rId22"/>
    <p:sldId id="349" r:id="rId23"/>
    <p:sldId id="340" r:id="rId24"/>
    <p:sldId id="350" r:id="rId25"/>
    <p:sldId id="324" r:id="rId26"/>
  </p:sldIdLst>
  <p:sldSz cx="9144000" cy="6858000" type="screen4x3"/>
  <p:notesSz cx="7010400" cy="9396413"/>
  <p:embeddedFontLst>
    <p:embeddedFont>
      <p:font typeface="Calibri" panose="020F0502020204030204" pitchFamily="34" charset="0"/>
      <p:regular r:id="rId28"/>
      <p:bold r:id="rId29"/>
      <p:italic r:id="rId30"/>
      <p:boldItalic r:id="rId31"/>
    </p:embeddedFont>
    <p:embeddedFont>
      <p:font typeface="Open Sans" panose="020B0604020202020204" charset="0"/>
      <p:regular r:id="rId32"/>
      <p:bold r:id="rId33"/>
      <p:italic r:id="rId34"/>
      <p:boldItalic r:id="rId35"/>
    </p:embeddedFont>
    <p:embeddedFont>
      <p:font typeface="Open Sans SemiBold" panose="020B0604020202020204" charset="0"/>
      <p:regular r:id="rId36"/>
      <p:bold r:id="rId37"/>
      <p:italic r:id="rId38"/>
      <p:boldItalic r:id="rId39"/>
    </p:embeddedFont>
    <p:embeddedFont>
      <p:font typeface="Trebuchet MS" panose="020B0603020202020204"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0224CF80-770E-4646-9685-B16C58E6A183}">
          <p14:sldIdLst>
            <p14:sldId id="304"/>
            <p14:sldId id="312"/>
            <p14:sldId id="315"/>
            <p14:sldId id="316"/>
            <p14:sldId id="328"/>
            <p14:sldId id="329"/>
            <p14:sldId id="330"/>
            <p14:sldId id="314"/>
            <p14:sldId id="325"/>
            <p14:sldId id="331"/>
            <p14:sldId id="332"/>
            <p14:sldId id="326"/>
          </p14:sldIdLst>
        </p14:section>
        <p14:section name="Untitled Section" id="{AADC40CD-599E-4F84-955C-F9FCEB863774}">
          <p14:sldIdLst>
            <p14:sldId id="341"/>
            <p14:sldId id="342"/>
            <p14:sldId id="343"/>
            <p14:sldId id="344"/>
            <p14:sldId id="345"/>
            <p14:sldId id="346"/>
            <p14:sldId id="347"/>
            <p14:sldId id="348"/>
            <p14:sldId id="333"/>
            <p14:sldId id="349"/>
            <p14:sldId id="340"/>
            <p14:sldId id="350"/>
            <p14:sldId id="32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5268" autoAdjust="0"/>
  </p:normalViewPr>
  <p:slideViewPr>
    <p:cSldViewPr snapToGrid="0">
      <p:cViewPr varScale="1">
        <p:scale>
          <a:sx n="163" d="100"/>
          <a:sy n="163" d="100"/>
        </p:scale>
        <p:origin x="1632"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4.fntdata"/></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1276F6-3ED5-4321-8311-9D4377435C0A}"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en-US"/>
        </a:p>
      </dgm:t>
    </dgm:pt>
    <dgm:pt modelId="{BEA9D8A1-D175-44D5-BAD9-A2DF4C8A0027}">
      <dgm:prSet phldrT="[Text]"/>
      <dgm:spPr/>
      <dgm:t>
        <a:bodyPr/>
        <a:lstStyle/>
        <a:p>
          <a:r>
            <a:rPr lang="en-US"/>
            <a:t>1</a:t>
          </a:r>
        </a:p>
      </dgm:t>
    </dgm:pt>
    <dgm:pt modelId="{33000C50-05A1-460C-B52A-6037CD3C6015}" type="parTrans" cxnId="{2FE46130-ACBF-48E7-882C-31E57D0BB54D}">
      <dgm:prSet/>
      <dgm:spPr/>
      <dgm:t>
        <a:bodyPr/>
        <a:lstStyle/>
        <a:p>
          <a:endParaRPr lang="en-US"/>
        </a:p>
      </dgm:t>
    </dgm:pt>
    <dgm:pt modelId="{71D79A1B-0A6D-406E-AA00-2D19AB8E2DF6}" type="sibTrans" cxnId="{2FE46130-ACBF-48E7-882C-31E57D0BB54D}">
      <dgm:prSet/>
      <dgm:spPr/>
      <dgm:t>
        <a:bodyPr/>
        <a:lstStyle/>
        <a:p>
          <a:endParaRPr lang="en-US"/>
        </a:p>
      </dgm:t>
    </dgm:pt>
    <dgm:pt modelId="{F8EF8467-AD38-46E7-B6EF-F0D0352329DA}">
      <dgm:prSet phldrT="[Text]"/>
      <dgm:spPr/>
      <dgm:t>
        <a:bodyPr/>
        <a:lstStyle/>
        <a:p>
          <a:r>
            <a:rPr lang="en-US" dirty="0"/>
            <a:t>Audit Contract Executed</a:t>
          </a:r>
        </a:p>
      </dgm:t>
    </dgm:pt>
    <dgm:pt modelId="{6C45FA58-33AC-4D93-A3C7-88885C80D1FC}" type="parTrans" cxnId="{6BE90FA2-0E3B-483A-9942-A11FE838D09C}">
      <dgm:prSet/>
      <dgm:spPr/>
      <dgm:t>
        <a:bodyPr/>
        <a:lstStyle/>
        <a:p>
          <a:endParaRPr lang="en-US"/>
        </a:p>
      </dgm:t>
    </dgm:pt>
    <dgm:pt modelId="{D61C8D6F-5E7A-4ACB-A121-016D524DDB83}" type="sibTrans" cxnId="{6BE90FA2-0E3B-483A-9942-A11FE838D09C}">
      <dgm:prSet/>
      <dgm:spPr/>
      <dgm:t>
        <a:bodyPr/>
        <a:lstStyle/>
        <a:p>
          <a:endParaRPr lang="en-US"/>
        </a:p>
      </dgm:t>
    </dgm:pt>
    <dgm:pt modelId="{FCDE9C23-9258-4D47-B0AB-F93444BDF0F3}">
      <dgm:prSet phldrT="[Text]"/>
      <dgm:spPr/>
      <dgm:t>
        <a:bodyPr/>
        <a:lstStyle/>
        <a:p>
          <a:r>
            <a:rPr lang="en-US"/>
            <a:t>2</a:t>
          </a:r>
        </a:p>
      </dgm:t>
    </dgm:pt>
    <dgm:pt modelId="{F5810F87-A928-4BC3-BD70-3A0A857A828D}" type="parTrans" cxnId="{4D586FAB-281C-41AC-A479-2DA6D485190F}">
      <dgm:prSet/>
      <dgm:spPr/>
      <dgm:t>
        <a:bodyPr/>
        <a:lstStyle/>
        <a:p>
          <a:endParaRPr lang="en-US"/>
        </a:p>
      </dgm:t>
    </dgm:pt>
    <dgm:pt modelId="{BDFCDFE8-80CC-470C-834F-65759661ABF4}" type="sibTrans" cxnId="{4D586FAB-281C-41AC-A479-2DA6D485190F}">
      <dgm:prSet/>
      <dgm:spPr/>
      <dgm:t>
        <a:bodyPr/>
        <a:lstStyle/>
        <a:p>
          <a:endParaRPr lang="en-US"/>
        </a:p>
      </dgm:t>
    </dgm:pt>
    <dgm:pt modelId="{AB66AFEC-A26F-4462-AED1-D21F1CD0A367}">
      <dgm:prSet phldrT="[Text]"/>
      <dgm:spPr/>
      <dgm:t>
        <a:bodyPr/>
        <a:lstStyle/>
        <a:p>
          <a:r>
            <a:rPr lang="en-US"/>
            <a:t>Audit Work Begins</a:t>
          </a:r>
        </a:p>
      </dgm:t>
    </dgm:pt>
    <dgm:pt modelId="{8361421F-097B-434B-8232-A48585FE9D81}" type="parTrans" cxnId="{11DBA615-0CF2-4C24-B195-988C1F75AA82}">
      <dgm:prSet/>
      <dgm:spPr/>
      <dgm:t>
        <a:bodyPr/>
        <a:lstStyle/>
        <a:p>
          <a:endParaRPr lang="en-US"/>
        </a:p>
      </dgm:t>
    </dgm:pt>
    <dgm:pt modelId="{EF344BD8-D7F8-41EF-AB76-FECD8B36D9F5}" type="sibTrans" cxnId="{11DBA615-0CF2-4C24-B195-988C1F75AA82}">
      <dgm:prSet/>
      <dgm:spPr/>
      <dgm:t>
        <a:bodyPr/>
        <a:lstStyle/>
        <a:p>
          <a:endParaRPr lang="en-US"/>
        </a:p>
      </dgm:t>
    </dgm:pt>
    <dgm:pt modelId="{4E6F2EFE-A6CE-43E0-A60B-98FC1E011099}">
      <dgm:prSet phldrT="[Text]"/>
      <dgm:spPr/>
      <dgm:t>
        <a:bodyPr/>
        <a:lstStyle/>
        <a:p>
          <a:r>
            <a:rPr lang="en-US"/>
            <a:t>3</a:t>
          </a:r>
        </a:p>
      </dgm:t>
    </dgm:pt>
    <dgm:pt modelId="{21DC607C-48B0-45D2-90BC-02E5E82F8163}" type="parTrans" cxnId="{B5B0C710-C605-4081-B04C-2E31B5852063}">
      <dgm:prSet/>
      <dgm:spPr/>
      <dgm:t>
        <a:bodyPr/>
        <a:lstStyle/>
        <a:p>
          <a:endParaRPr lang="en-US"/>
        </a:p>
      </dgm:t>
    </dgm:pt>
    <dgm:pt modelId="{BE1A8780-4C78-4D26-8F27-611401486AD0}" type="sibTrans" cxnId="{B5B0C710-C605-4081-B04C-2E31B5852063}">
      <dgm:prSet/>
      <dgm:spPr/>
      <dgm:t>
        <a:bodyPr/>
        <a:lstStyle/>
        <a:p>
          <a:endParaRPr lang="en-US"/>
        </a:p>
      </dgm:t>
    </dgm:pt>
    <dgm:pt modelId="{BC2D9ABE-838A-422B-9D88-12EDA34088DF}">
      <dgm:prSet phldrT="[Text]"/>
      <dgm:spPr/>
      <dgm:t>
        <a:bodyPr/>
        <a:lstStyle/>
        <a:p>
          <a:r>
            <a:rPr lang="en-US"/>
            <a:t>Unaudited Actuals		</a:t>
          </a:r>
        </a:p>
      </dgm:t>
    </dgm:pt>
    <dgm:pt modelId="{0DA30D88-2F83-4A8D-A21B-3432372E651F}" type="parTrans" cxnId="{4215BFD2-5FC4-4C79-A4DB-337BA242BCEB}">
      <dgm:prSet/>
      <dgm:spPr/>
      <dgm:t>
        <a:bodyPr/>
        <a:lstStyle/>
        <a:p>
          <a:endParaRPr lang="en-US"/>
        </a:p>
      </dgm:t>
    </dgm:pt>
    <dgm:pt modelId="{EA4299E1-B049-485A-B110-A6B5D3DC95AE}" type="sibTrans" cxnId="{4215BFD2-5FC4-4C79-A4DB-337BA242BCEB}">
      <dgm:prSet/>
      <dgm:spPr/>
      <dgm:t>
        <a:bodyPr/>
        <a:lstStyle/>
        <a:p>
          <a:endParaRPr lang="en-US"/>
        </a:p>
      </dgm:t>
    </dgm:pt>
    <dgm:pt modelId="{80F47D25-2E90-4F31-B219-2CF057DAD7BE}">
      <dgm:prSet/>
      <dgm:spPr/>
      <dgm:t>
        <a:bodyPr/>
        <a:lstStyle/>
        <a:p>
          <a:r>
            <a:rPr lang="en-US"/>
            <a:t>4</a:t>
          </a:r>
        </a:p>
      </dgm:t>
    </dgm:pt>
    <dgm:pt modelId="{CD5E279F-FFC8-4E69-A148-4854905D1CBA}" type="parTrans" cxnId="{6B5A88AE-F654-488C-8BE9-FF28C499B7C3}">
      <dgm:prSet/>
      <dgm:spPr/>
      <dgm:t>
        <a:bodyPr/>
        <a:lstStyle/>
        <a:p>
          <a:endParaRPr lang="en-US"/>
        </a:p>
      </dgm:t>
    </dgm:pt>
    <dgm:pt modelId="{977FD181-59F9-4608-8B53-D31E2F07396F}" type="sibTrans" cxnId="{6B5A88AE-F654-488C-8BE9-FF28C499B7C3}">
      <dgm:prSet/>
      <dgm:spPr/>
      <dgm:t>
        <a:bodyPr/>
        <a:lstStyle/>
        <a:p>
          <a:endParaRPr lang="en-US"/>
        </a:p>
      </dgm:t>
    </dgm:pt>
    <dgm:pt modelId="{7005A06A-4173-4F3C-A874-93728E26878B}">
      <dgm:prSet/>
      <dgm:spPr/>
      <dgm:t>
        <a:bodyPr/>
        <a:lstStyle/>
        <a:p>
          <a:r>
            <a:rPr lang="en-US"/>
            <a:t>Audit Work Ends</a:t>
          </a:r>
        </a:p>
      </dgm:t>
    </dgm:pt>
    <dgm:pt modelId="{75A5A93B-1BD9-464F-986F-8FA24F9F10D1}" type="parTrans" cxnId="{1FEBBA49-0666-4FA0-8BE4-D5DC1426426B}">
      <dgm:prSet/>
      <dgm:spPr/>
      <dgm:t>
        <a:bodyPr/>
        <a:lstStyle/>
        <a:p>
          <a:endParaRPr lang="en-US"/>
        </a:p>
      </dgm:t>
    </dgm:pt>
    <dgm:pt modelId="{E47375DA-0BAC-4807-AC69-223379446885}" type="sibTrans" cxnId="{1FEBBA49-0666-4FA0-8BE4-D5DC1426426B}">
      <dgm:prSet/>
      <dgm:spPr/>
      <dgm:t>
        <a:bodyPr/>
        <a:lstStyle/>
        <a:p>
          <a:endParaRPr lang="en-US"/>
        </a:p>
      </dgm:t>
    </dgm:pt>
    <dgm:pt modelId="{A2344353-B1CA-45D8-BD49-AF01A44C2E3B}">
      <dgm:prSet/>
      <dgm:spPr/>
      <dgm:t>
        <a:bodyPr/>
        <a:lstStyle/>
        <a:p>
          <a:r>
            <a:rPr lang="en-US"/>
            <a:t>5</a:t>
          </a:r>
        </a:p>
      </dgm:t>
    </dgm:pt>
    <dgm:pt modelId="{F8609AAD-D99A-479C-A2E2-BE354F065707}" type="parTrans" cxnId="{CBB9869D-4AA6-4FD5-B69F-627D8D5A67D3}">
      <dgm:prSet/>
      <dgm:spPr/>
      <dgm:t>
        <a:bodyPr/>
        <a:lstStyle/>
        <a:p>
          <a:endParaRPr lang="en-US"/>
        </a:p>
      </dgm:t>
    </dgm:pt>
    <dgm:pt modelId="{6C340AF2-5A39-4696-8552-74181E8DEDA9}" type="sibTrans" cxnId="{CBB9869D-4AA6-4FD5-B69F-627D8D5A67D3}">
      <dgm:prSet/>
      <dgm:spPr/>
      <dgm:t>
        <a:bodyPr/>
        <a:lstStyle/>
        <a:p>
          <a:endParaRPr lang="en-US"/>
        </a:p>
      </dgm:t>
    </dgm:pt>
    <dgm:pt modelId="{AB443818-5FBC-4765-8C40-0A09719FEFEB}">
      <dgm:prSet/>
      <dgm:spPr/>
      <dgm:t>
        <a:bodyPr/>
        <a:lstStyle/>
        <a:p>
          <a:r>
            <a:rPr lang="en-US"/>
            <a:t>6</a:t>
          </a:r>
        </a:p>
      </dgm:t>
    </dgm:pt>
    <dgm:pt modelId="{B02B619D-716A-4263-8545-C819BAE2AD19}" type="parTrans" cxnId="{B20DE3DB-D825-42D6-BE74-3F88A14A9A9F}">
      <dgm:prSet/>
      <dgm:spPr/>
      <dgm:t>
        <a:bodyPr/>
        <a:lstStyle/>
        <a:p>
          <a:endParaRPr lang="en-US"/>
        </a:p>
      </dgm:t>
    </dgm:pt>
    <dgm:pt modelId="{F1458DAD-AA45-4F99-A003-D77F1A86DF57}" type="sibTrans" cxnId="{B20DE3DB-D825-42D6-BE74-3F88A14A9A9F}">
      <dgm:prSet/>
      <dgm:spPr/>
      <dgm:t>
        <a:bodyPr/>
        <a:lstStyle/>
        <a:p>
          <a:endParaRPr lang="en-US"/>
        </a:p>
      </dgm:t>
    </dgm:pt>
    <dgm:pt modelId="{F8BCC566-FAD3-4641-A985-5B2FC18BD943}">
      <dgm:prSet/>
      <dgm:spPr/>
      <dgm:t>
        <a:bodyPr/>
        <a:lstStyle/>
        <a:p>
          <a:r>
            <a:rPr lang="en-US"/>
            <a:t>7</a:t>
          </a:r>
        </a:p>
      </dgm:t>
    </dgm:pt>
    <dgm:pt modelId="{1EB7FE31-6EFC-460D-B1D3-1EDF2C5AD693}" type="parTrans" cxnId="{42F0B45D-2323-46C9-AF94-7443D742AE40}">
      <dgm:prSet/>
      <dgm:spPr/>
      <dgm:t>
        <a:bodyPr/>
        <a:lstStyle/>
        <a:p>
          <a:endParaRPr lang="en-US"/>
        </a:p>
      </dgm:t>
    </dgm:pt>
    <dgm:pt modelId="{0013FB99-A4DA-4DAD-8243-5514EFA7C7C4}" type="sibTrans" cxnId="{42F0B45D-2323-46C9-AF94-7443D742AE40}">
      <dgm:prSet/>
      <dgm:spPr/>
      <dgm:t>
        <a:bodyPr/>
        <a:lstStyle/>
        <a:p>
          <a:endParaRPr lang="en-US"/>
        </a:p>
      </dgm:t>
    </dgm:pt>
    <dgm:pt modelId="{A9833579-12E9-48D3-A530-CBA620DB98D7}">
      <dgm:prSet/>
      <dgm:spPr/>
      <dgm:t>
        <a:bodyPr/>
        <a:lstStyle/>
        <a:p>
          <a:r>
            <a:rPr lang="en-US"/>
            <a:t>8</a:t>
          </a:r>
        </a:p>
      </dgm:t>
    </dgm:pt>
    <dgm:pt modelId="{C4D70F22-F68F-422D-A11F-5BC9C98FBCDB}" type="parTrans" cxnId="{74FF75E0-894B-4D21-AAC0-E14AE591FBD1}">
      <dgm:prSet/>
      <dgm:spPr/>
      <dgm:t>
        <a:bodyPr/>
        <a:lstStyle/>
        <a:p>
          <a:endParaRPr lang="en-US"/>
        </a:p>
      </dgm:t>
    </dgm:pt>
    <dgm:pt modelId="{ACDA8C36-3465-4B51-B77D-AB0A070D4074}" type="sibTrans" cxnId="{74FF75E0-894B-4D21-AAC0-E14AE591FBD1}">
      <dgm:prSet/>
      <dgm:spPr/>
      <dgm:t>
        <a:bodyPr/>
        <a:lstStyle/>
        <a:p>
          <a:endParaRPr lang="en-US"/>
        </a:p>
      </dgm:t>
    </dgm:pt>
    <dgm:pt modelId="{E6C029D7-1C0A-48A7-ABA3-359CED493735}">
      <dgm:prSet/>
      <dgm:spPr/>
      <dgm:t>
        <a:bodyPr/>
        <a:lstStyle/>
        <a:p>
          <a:r>
            <a:rPr lang="en-US"/>
            <a:t>9</a:t>
          </a:r>
        </a:p>
      </dgm:t>
    </dgm:pt>
    <dgm:pt modelId="{A7AA56EF-418C-4536-A1C5-FB8A43AE6F79}" type="parTrans" cxnId="{2F6789F5-5328-4F29-B525-192A161E1EFA}">
      <dgm:prSet/>
      <dgm:spPr/>
      <dgm:t>
        <a:bodyPr/>
        <a:lstStyle/>
        <a:p>
          <a:endParaRPr lang="en-US"/>
        </a:p>
      </dgm:t>
    </dgm:pt>
    <dgm:pt modelId="{6033DBD7-CCF9-4015-9931-9F4E19E3550A}" type="sibTrans" cxnId="{2F6789F5-5328-4F29-B525-192A161E1EFA}">
      <dgm:prSet/>
      <dgm:spPr/>
      <dgm:t>
        <a:bodyPr/>
        <a:lstStyle/>
        <a:p>
          <a:endParaRPr lang="en-US"/>
        </a:p>
      </dgm:t>
    </dgm:pt>
    <dgm:pt modelId="{CA668B07-B3C5-4441-8582-E1B162C5C2F6}">
      <dgm:prSet/>
      <dgm:spPr/>
      <dgm:t>
        <a:bodyPr/>
        <a:lstStyle/>
        <a:p>
          <a:r>
            <a:rPr lang="en-US"/>
            <a:t>Draft Audit Reviewed</a:t>
          </a:r>
        </a:p>
      </dgm:t>
    </dgm:pt>
    <dgm:pt modelId="{2E4263FA-1AE8-4DE6-BC39-76A695AEC6D6}" type="parTrans" cxnId="{48CA779D-BC92-4DA1-8423-1BD9F55F7DBD}">
      <dgm:prSet/>
      <dgm:spPr/>
      <dgm:t>
        <a:bodyPr/>
        <a:lstStyle/>
        <a:p>
          <a:endParaRPr lang="en-US"/>
        </a:p>
      </dgm:t>
    </dgm:pt>
    <dgm:pt modelId="{42F72CD8-D876-4CB8-B92C-5F9EC2B95F40}" type="sibTrans" cxnId="{48CA779D-BC92-4DA1-8423-1BD9F55F7DBD}">
      <dgm:prSet/>
      <dgm:spPr/>
      <dgm:t>
        <a:bodyPr/>
        <a:lstStyle/>
        <a:p>
          <a:endParaRPr lang="en-US"/>
        </a:p>
      </dgm:t>
    </dgm:pt>
    <dgm:pt modelId="{95D09865-EEF4-47C2-9207-C97EA02AEF50}">
      <dgm:prSet/>
      <dgm:spPr/>
      <dgm:t>
        <a:bodyPr/>
        <a:lstStyle/>
        <a:p>
          <a:r>
            <a:rPr lang="en-US"/>
            <a:t>Audit Report Finalized</a:t>
          </a:r>
        </a:p>
      </dgm:t>
    </dgm:pt>
    <dgm:pt modelId="{DC4312DD-ED2C-4297-8146-8F2A047FCE64}" type="parTrans" cxnId="{6E1F7610-B82B-4A02-8E9A-11F0D307826D}">
      <dgm:prSet/>
      <dgm:spPr/>
      <dgm:t>
        <a:bodyPr/>
        <a:lstStyle/>
        <a:p>
          <a:endParaRPr lang="en-US"/>
        </a:p>
      </dgm:t>
    </dgm:pt>
    <dgm:pt modelId="{1B532507-C995-4DFC-9A67-609CEB1E9D3F}" type="sibTrans" cxnId="{6E1F7610-B82B-4A02-8E9A-11F0D307826D}">
      <dgm:prSet/>
      <dgm:spPr/>
      <dgm:t>
        <a:bodyPr/>
        <a:lstStyle/>
        <a:p>
          <a:endParaRPr lang="en-US"/>
        </a:p>
      </dgm:t>
    </dgm:pt>
    <dgm:pt modelId="{96D0281C-1143-46B4-B5C7-92391D9C6663}">
      <dgm:prSet/>
      <dgm:spPr/>
      <dgm:t>
        <a:bodyPr/>
        <a:lstStyle/>
        <a:p>
          <a:r>
            <a:rPr lang="en-US"/>
            <a:t>Board Accepts Audit Report</a:t>
          </a:r>
        </a:p>
      </dgm:t>
    </dgm:pt>
    <dgm:pt modelId="{CE83B089-1811-4F44-A7BF-2D64D3CC6BCD}" type="parTrans" cxnId="{69C8043F-1320-4F36-8905-8B00853670C7}">
      <dgm:prSet/>
      <dgm:spPr/>
      <dgm:t>
        <a:bodyPr/>
        <a:lstStyle/>
        <a:p>
          <a:endParaRPr lang="en-US"/>
        </a:p>
      </dgm:t>
    </dgm:pt>
    <dgm:pt modelId="{67D7D665-0113-49C7-ACE7-C50FF96498A8}" type="sibTrans" cxnId="{69C8043F-1320-4F36-8905-8B00853670C7}">
      <dgm:prSet/>
      <dgm:spPr/>
      <dgm:t>
        <a:bodyPr/>
        <a:lstStyle/>
        <a:p>
          <a:endParaRPr lang="en-US"/>
        </a:p>
      </dgm:t>
    </dgm:pt>
    <dgm:pt modelId="{CBA683B3-82FB-4382-98ED-5F1CF106A42F}">
      <dgm:prSet/>
      <dgm:spPr/>
      <dgm:t>
        <a:bodyPr/>
        <a:lstStyle/>
        <a:p>
          <a:r>
            <a:rPr lang="en-US"/>
            <a:t>Audit Certified </a:t>
          </a:r>
        </a:p>
      </dgm:t>
    </dgm:pt>
    <dgm:pt modelId="{BB5E29DE-FA21-473A-8391-6C61B4DF4B13}" type="parTrans" cxnId="{ADFF7BBE-9EC8-448D-A8CD-325AAAF5FB1B}">
      <dgm:prSet/>
      <dgm:spPr/>
      <dgm:t>
        <a:bodyPr/>
        <a:lstStyle/>
        <a:p>
          <a:endParaRPr lang="en-US"/>
        </a:p>
      </dgm:t>
    </dgm:pt>
    <dgm:pt modelId="{BA61C90C-8242-465D-A5C4-361686A1F3FD}" type="sibTrans" cxnId="{ADFF7BBE-9EC8-448D-A8CD-325AAAF5FB1B}">
      <dgm:prSet/>
      <dgm:spPr/>
      <dgm:t>
        <a:bodyPr/>
        <a:lstStyle/>
        <a:p>
          <a:endParaRPr lang="en-US"/>
        </a:p>
      </dgm:t>
    </dgm:pt>
    <dgm:pt modelId="{5BE11715-F062-4EBA-8B1A-E39D9F560CA6}">
      <dgm:prSet/>
      <dgm:spPr/>
      <dgm:t>
        <a:bodyPr/>
        <a:lstStyle/>
        <a:p>
          <a:r>
            <a:rPr lang="en-US"/>
            <a:t>Certification of Corrective Action</a:t>
          </a:r>
        </a:p>
      </dgm:t>
    </dgm:pt>
    <dgm:pt modelId="{9AA42D5A-03E0-4F2A-B255-677A54B11E53}" type="parTrans" cxnId="{0B9D2104-95B6-4204-8B85-70BAA267B96D}">
      <dgm:prSet/>
      <dgm:spPr/>
      <dgm:t>
        <a:bodyPr/>
        <a:lstStyle/>
        <a:p>
          <a:endParaRPr lang="en-US"/>
        </a:p>
      </dgm:t>
    </dgm:pt>
    <dgm:pt modelId="{2B05A779-2DCA-41C1-95D3-BE85533DE33D}" type="sibTrans" cxnId="{0B9D2104-95B6-4204-8B85-70BAA267B96D}">
      <dgm:prSet/>
      <dgm:spPr/>
      <dgm:t>
        <a:bodyPr/>
        <a:lstStyle/>
        <a:p>
          <a:endParaRPr lang="en-US"/>
        </a:p>
      </dgm:t>
    </dgm:pt>
    <dgm:pt modelId="{317D2A93-2ADE-4121-8E59-3456297437EB}">
      <dgm:prSet/>
      <dgm:spPr/>
      <dgm:t>
        <a:bodyPr/>
        <a:lstStyle/>
        <a:p>
          <a:r>
            <a:rPr lang="en-US"/>
            <a:t>10</a:t>
          </a:r>
        </a:p>
      </dgm:t>
    </dgm:pt>
    <dgm:pt modelId="{3D40E288-6CF3-4694-B7BD-A6D34FF45A63}" type="parTrans" cxnId="{13E1EA98-C3B5-421E-8A7B-4E825C873A6E}">
      <dgm:prSet/>
      <dgm:spPr/>
      <dgm:t>
        <a:bodyPr/>
        <a:lstStyle/>
        <a:p>
          <a:endParaRPr lang="en-US"/>
        </a:p>
      </dgm:t>
    </dgm:pt>
    <dgm:pt modelId="{BBEAAADB-9421-482E-9833-204D60A9E937}" type="sibTrans" cxnId="{13E1EA98-C3B5-421E-8A7B-4E825C873A6E}">
      <dgm:prSet/>
      <dgm:spPr/>
      <dgm:t>
        <a:bodyPr/>
        <a:lstStyle/>
        <a:p>
          <a:endParaRPr lang="en-US"/>
        </a:p>
      </dgm:t>
    </dgm:pt>
    <dgm:pt modelId="{A069FD81-3367-4814-851A-686505409779}">
      <dgm:prSet/>
      <dgm:spPr/>
      <dgm:t>
        <a:bodyPr/>
        <a:lstStyle/>
        <a:p>
          <a:r>
            <a:rPr lang="en-US"/>
            <a:t>11</a:t>
          </a:r>
        </a:p>
      </dgm:t>
    </dgm:pt>
    <dgm:pt modelId="{C2B0337E-BE0F-4529-86A4-F7EBB2AD91B6}" type="parTrans" cxnId="{6F7E66FD-976D-4BB6-BFEA-F7499A4695AE}">
      <dgm:prSet/>
      <dgm:spPr/>
      <dgm:t>
        <a:bodyPr/>
        <a:lstStyle/>
        <a:p>
          <a:endParaRPr lang="en-US"/>
        </a:p>
      </dgm:t>
    </dgm:pt>
    <dgm:pt modelId="{386148FA-58EA-483E-BCF9-13BC0F21E5D4}" type="sibTrans" cxnId="{6F7E66FD-976D-4BB6-BFEA-F7499A4695AE}">
      <dgm:prSet/>
      <dgm:spPr/>
      <dgm:t>
        <a:bodyPr/>
        <a:lstStyle/>
        <a:p>
          <a:endParaRPr lang="en-US"/>
        </a:p>
      </dgm:t>
    </dgm:pt>
    <dgm:pt modelId="{DE00C4A8-D779-4EDC-B251-AF0F3DA94207}">
      <dgm:prSet/>
      <dgm:spPr/>
      <dgm:t>
        <a:bodyPr/>
        <a:lstStyle/>
        <a:p>
          <a:r>
            <a:rPr lang="en-US"/>
            <a:t>Audit Findings Resolved</a:t>
          </a:r>
        </a:p>
      </dgm:t>
    </dgm:pt>
    <dgm:pt modelId="{69F4C12E-494F-4B7C-922B-0221DE33DF34}" type="parTrans" cxnId="{8827BF22-A85F-49B7-862E-E5FE1F3DC2CB}">
      <dgm:prSet/>
      <dgm:spPr/>
      <dgm:t>
        <a:bodyPr/>
        <a:lstStyle/>
        <a:p>
          <a:endParaRPr lang="en-US"/>
        </a:p>
      </dgm:t>
    </dgm:pt>
    <dgm:pt modelId="{C4964DB1-4FC8-4C1A-8276-97BDA6AD76B2}" type="sibTrans" cxnId="{8827BF22-A85F-49B7-862E-E5FE1F3DC2CB}">
      <dgm:prSet/>
      <dgm:spPr/>
      <dgm:t>
        <a:bodyPr/>
        <a:lstStyle/>
        <a:p>
          <a:endParaRPr lang="en-US"/>
        </a:p>
      </dgm:t>
    </dgm:pt>
    <dgm:pt modelId="{39026C8A-F1E7-4C09-8AE3-4D912C41173A}">
      <dgm:prSet/>
      <dgm:spPr/>
      <dgm:t>
        <a:bodyPr/>
        <a:lstStyle/>
        <a:p>
          <a:r>
            <a:rPr lang="en-US" dirty="0"/>
            <a:t>2nd Interim Reflects Adjusted Beginning Balance</a:t>
          </a:r>
        </a:p>
      </dgm:t>
    </dgm:pt>
    <dgm:pt modelId="{D71D49A9-E4A1-40EB-A279-1D6CE1FC08DD}" type="parTrans" cxnId="{4125278A-0D75-49E7-9C97-1E6E669497AE}">
      <dgm:prSet/>
      <dgm:spPr/>
      <dgm:t>
        <a:bodyPr/>
        <a:lstStyle/>
        <a:p>
          <a:endParaRPr lang="en-US"/>
        </a:p>
      </dgm:t>
    </dgm:pt>
    <dgm:pt modelId="{D86D6598-1F01-4265-85CE-C0339A94061A}" type="sibTrans" cxnId="{4125278A-0D75-49E7-9C97-1E6E669497AE}">
      <dgm:prSet/>
      <dgm:spPr/>
      <dgm:t>
        <a:bodyPr/>
        <a:lstStyle/>
        <a:p>
          <a:endParaRPr lang="en-US"/>
        </a:p>
      </dgm:t>
    </dgm:pt>
    <dgm:pt modelId="{B19D0E89-0920-41D5-B512-181C32944EFC}" type="pres">
      <dgm:prSet presAssocID="{9B1276F6-3ED5-4321-8311-9D4377435C0A}" presName="linearFlow" presStyleCnt="0">
        <dgm:presLayoutVars>
          <dgm:dir/>
          <dgm:animLvl val="lvl"/>
          <dgm:resizeHandles val="exact"/>
        </dgm:presLayoutVars>
      </dgm:prSet>
      <dgm:spPr/>
    </dgm:pt>
    <dgm:pt modelId="{B0C360E7-09AE-45E8-94B2-BF48579F6EFD}" type="pres">
      <dgm:prSet presAssocID="{BEA9D8A1-D175-44D5-BAD9-A2DF4C8A0027}" presName="composite" presStyleCnt="0"/>
      <dgm:spPr/>
    </dgm:pt>
    <dgm:pt modelId="{A3B32B78-EA73-4A5B-A49E-22BF69EFD97E}" type="pres">
      <dgm:prSet presAssocID="{BEA9D8A1-D175-44D5-BAD9-A2DF4C8A0027}" presName="parentText" presStyleLbl="alignNode1" presStyleIdx="0" presStyleCnt="11">
        <dgm:presLayoutVars>
          <dgm:chMax val="1"/>
          <dgm:bulletEnabled val="1"/>
        </dgm:presLayoutVars>
      </dgm:prSet>
      <dgm:spPr/>
    </dgm:pt>
    <dgm:pt modelId="{7EC36116-2D9A-4E3C-B22F-AA6E8499FD96}" type="pres">
      <dgm:prSet presAssocID="{BEA9D8A1-D175-44D5-BAD9-A2DF4C8A0027}" presName="descendantText" presStyleLbl="alignAcc1" presStyleIdx="0" presStyleCnt="11">
        <dgm:presLayoutVars>
          <dgm:bulletEnabled val="1"/>
        </dgm:presLayoutVars>
      </dgm:prSet>
      <dgm:spPr/>
    </dgm:pt>
    <dgm:pt modelId="{AF0693D2-8F59-4D63-9B3A-9200BC1C1CD5}" type="pres">
      <dgm:prSet presAssocID="{71D79A1B-0A6D-406E-AA00-2D19AB8E2DF6}" presName="sp" presStyleCnt="0"/>
      <dgm:spPr/>
    </dgm:pt>
    <dgm:pt modelId="{07D6461E-5D5A-4704-944E-0BED9FB7EC1A}" type="pres">
      <dgm:prSet presAssocID="{FCDE9C23-9258-4D47-B0AB-F93444BDF0F3}" presName="composite" presStyleCnt="0"/>
      <dgm:spPr/>
    </dgm:pt>
    <dgm:pt modelId="{4558E58E-1A78-4401-980C-AD69B6A5CED2}" type="pres">
      <dgm:prSet presAssocID="{FCDE9C23-9258-4D47-B0AB-F93444BDF0F3}" presName="parentText" presStyleLbl="alignNode1" presStyleIdx="1" presStyleCnt="11">
        <dgm:presLayoutVars>
          <dgm:chMax val="1"/>
          <dgm:bulletEnabled val="1"/>
        </dgm:presLayoutVars>
      </dgm:prSet>
      <dgm:spPr/>
    </dgm:pt>
    <dgm:pt modelId="{3C526DE7-F71F-4D8D-B281-E9791D7E568B}" type="pres">
      <dgm:prSet presAssocID="{FCDE9C23-9258-4D47-B0AB-F93444BDF0F3}" presName="descendantText" presStyleLbl="alignAcc1" presStyleIdx="1" presStyleCnt="11">
        <dgm:presLayoutVars>
          <dgm:bulletEnabled val="1"/>
        </dgm:presLayoutVars>
      </dgm:prSet>
      <dgm:spPr/>
    </dgm:pt>
    <dgm:pt modelId="{AB28D39D-3ECD-45FA-B543-DCCFE713EA77}" type="pres">
      <dgm:prSet presAssocID="{BDFCDFE8-80CC-470C-834F-65759661ABF4}" presName="sp" presStyleCnt="0"/>
      <dgm:spPr/>
    </dgm:pt>
    <dgm:pt modelId="{12E77C65-DF34-4D2A-B768-F691F0CAAFFD}" type="pres">
      <dgm:prSet presAssocID="{4E6F2EFE-A6CE-43E0-A60B-98FC1E011099}" presName="composite" presStyleCnt="0"/>
      <dgm:spPr/>
    </dgm:pt>
    <dgm:pt modelId="{43F5D58B-473B-4507-A200-C799D8C48669}" type="pres">
      <dgm:prSet presAssocID="{4E6F2EFE-A6CE-43E0-A60B-98FC1E011099}" presName="parentText" presStyleLbl="alignNode1" presStyleIdx="2" presStyleCnt="11">
        <dgm:presLayoutVars>
          <dgm:chMax val="1"/>
          <dgm:bulletEnabled val="1"/>
        </dgm:presLayoutVars>
      </dgm:prSet>
      <dgm:spPr/>
    </dgm:pt>
    <dgm:pt modelId="{61D851A4-F81C-4F5F-AC15-39D9D8A5C81F}" type="pres">
      <dgm:prSet presAssocID="{4E6F2EFE-A6CE-43E0-A60B-98FC1E011099}" presName="descendantText" presStyleLbl="alignAcc1" presStyleIdx="2" presStyleCnt="11">
        <dgm:presLayoutVars>
          <dgm:bulletEnabled val="1"/>
        </dgm:presLayoutVars>
      </dgm:prSet>
      <dgm:spPr/>
    </dgm:pt>
    <dgm:pt modelId="{7AB9627A-BC15-4CF4-AE8A-1B34BDF97700}" type="pres">
      <dgm:prSet presAssocID="{BE1A8780-4C78-4D26-8F27-611401486AD0}" presName="sp" presStyleCnt="0"/>
      <dgm:spPr/>
    </dgm:pt>
    <dgm:pt modelId="{CC3E26EC-4DEC-4BC9-90D1-8FB5B92D8BE7}" type="pres">
      <dgm:prSet presAssocID="{80F47D25-2E90-4F31-B219-2CF057DAD7BE}" presName="composite" presStyleCnt="0"/>
      <dgm:spPr/>
    </dgm:pt>
    <dgm:pt modelId="{950C79ED-8480-4B9A-A8BB-304B26F29608}" type="pres">
      <dgm:prSet presAssocID="{80F47D25-2E90-4F31-B219-2CF057DAD7BE}" presName="parentText" presStyleLbl="alignNode1" presStyleIdx="3" presStyleCnt="11">
        <dgm:presLayoutVars>
          <dgm:chMax val="1"/>
          <dgm:bulletEnabled val="1"/>
        </dgm:presLayoutVars>
      </dgm:prSet>
      <dgm:spPr/>
    </dgm:pt>
    <dgm:pt modelId="{3BB36F2C-422A-4E00-BDA7-07A0800F49EE}" type="pres">
      <dgm:prSet presAssocID="{80F47D25-2E90-4F31-B219-2CF057DAD7BE}" presName="descendantText" presStyleLbl="alignAcc1" presStyleIdx="3" presStyleCnt="11">
        <dgm:presLayoutVars>
          <dgm:bulletEnabled val="1"/>
        </dgm:presLayoutVars>
      </dgm:prSet>
      <dgm:spPr/>
    </dgm:pt>
    <dgm:pt modelId="{84405F70-1755-4741-8D3F-93011FB2A520}" type="pres">
      <dgm:prSet presAssocID="{977FD181-59F9-4608-8B53-D31E2F07396F}" presName="sp" presStyleCnt="0"/>
      <dgm:spPr/>
    </dgm:pt>
    <dgm:pt modelId="{830EED04-4D36-4CEE-BB26-2D4AAAE86AEA}" type="pres">
      <dgm:prSet presAssocID="{A2344353-B1CA-45D8-BD49-AF01A44C2E3B}" presName="composite" presStyleCnt="0"/>
      <dgm:spPr/>
    </dgm:pt>
    <dgm:pt modelId="{4FC0BEE1-167C-468F-8949-D09835523E50}" type="pres">
      <dgm:prSet presAssocID="{A2344353-B1CA-45D8-BD49-AF01A44C2E3B}" presName="parentText" presStyleLbl="alignNode1" presStyleIdx="4" presStyleCnt="11">
        <dgm:presLayoutVars>
          <dgm:chMax val="1"/>
          <dgm:bulletEnabled val="1"/>
        </dgm:presLayoutVars>
      </dgm:prSet>
      <dgm:spPr/>
    </dgm:pt>
    <dgm:pt modelId="{DF3F6F92-59B7-47C6-895F-1338D8B91F2C}" type="pres">
      <dgm:prSet presAssocID="{A2344353-B1CA-45D8-BD49-AF01A44C2E3B}" presName="descendantText" presStyleLbl="alignAcc1" presStyleIdx="4" presStyleCnt="11">
        <dgm:presLayoutVars>
          <dgm:bulletEnabled val="1"/>
        </dgm:presLayoutVars>
      </dgm:prSet>
      <dgm:spPr/>
    </dgm:pt>
    <dgm:pt modelId="{4DC9B903-1D13-4580-9F3A-20C70D60AECC}" type="pres">
      <dgm:prSet presAssocID="{6C340AF2-5A39-4696-8552-74181E8DEDA9}" presName="sp" presStyleCnt="0"/>
      <dgm:spPr/>
    </dgm:pt>
    <dgm:pt modelId="{4F3606B3-D774-48F0-926A-AB26628ED90E}" type="pres">
      <dgm:prSet presAssocID="{AB443818-5FBC-4765-8C40-0A09719FEFEB}" presName="composite" presStyleCnt="0"/>
      <dgm:spPr/>
    </dgm:pt>
    <dgm:pt modelId="{101F5DA4-6E63-497C-9CE4-3323481FFCAE}" type="pres">
      <dgm:prSet presAssocID="{AB443818-5FBC-4765-8C40-0A09719FEFEB}" presName="parentText" presStyleLbl="alignNode1" presStyleIdx="5" presStyleCnt="11">
        <dgm:presLayoutVars>
          <dgm:chMax val="1"/>
          <dgm:bulletEnabled val="1"/>
        </dgm:presLayoutVars>
      </dgm:prSet>
      <dgm:spPr/>
    </dgm:pt>
    <dgm:pt modelId="{49C8EC21-91FF-48AB-820F-CCC31463932C}" type="pres">
      <dgm:prSet presAssocID="{AB443818-5FBC-4765-8C40-0A09719FEFEB}" presName="descendantText" presStyleLbl="alignAcc1" presStyleIdx="5" presStyleCnt="11">
        <dgm:presLayoutVars>
          <dgm:bulletEnabled val="1"/>
        </dgm:presLayoutVars>
      </dgm:prSet>
      <dgm:spPr/>
    </dgm:pt>
    <dgm:pt modelId="{81BD25EE-C5C4-4E3E-B84A-7BA8CC8947C7}" type="pres">
      <dgm:prSet presAssocID="{F1458DAD-AA45-4F99-A003-D77F1A86DF57}" presName="sp" presStyleCnt="0"/>
      <dgm:spPr/>
    </dgm:pt>
    <dgm:pt modelId="{7370A1A5-8B54-4D79-814D-46757C3F0750}" type="pres">
      <dgm:prSet presAssocID="{F8BCC566-FAD3-4641-A985-5B2FC18BD943}" presName="composite" presStyleCnt="0"/>
      <dgm:spPr/>
    </dgm:pt>
    <dgm:pt modelId="{666C35E1-B666-4804-8283-972892B86D3E}" type="pres">
      <dgm:prSet presAssocID="{F8BCC566-FAD3-4641-A985-5B2FC18BD943}" presName="parentText" presStyleLbl="alignNode1" presStyleIdx="6" presStyleCnt="11">
        <dgm:presLayoutVars>
          <dgm:chMax val="1"/>
          <dgm:bulletEnabled val="1"/>
        </dgm:presLayoutVars>
      </dgm:prSet>
      <dgm:spPr/>
    </dgm:pt>
    <dgm:pt modelId="{96696771-9CBC-416F-9B62-975C4B0E55D4}" type="pres">
      <dgm:prSet presAssocID="{F8BCC566-FAD3-4641-A985-5B2FC18BD943}" presName="descendantText" presStyleLbl="alignAcc1" presStyleIdx="6" presStyleCnt="11">
        <dgm:presLayoutVars>
          <dgm:bulletEnabled val="1"/>
        </dgm:presLayoutVars>
      </dgm:prSet>
      <dgm:spPr/>
    </dgm:pt>
    <dgm:pt modelId="{D74221E2-B24E-4892-B034-911784ACDCB5}" type="pres">
      <dgm:prSet presAssocID="{0013FB99-A4DA-4DAD-8243-5514EFA7C7C4}" presName="sp" presStyleCnt="0"/>
      <dgm:spPr/>
    </dgm:pt>
    <dgm:pt modelId="{84E17499-CED5-4C7B-B3B9-78B6BEAD363F}" type="pres">
      <dgm:prSet presAssocID="{A9833579-12E9-48D3-A530-CBA620DB98D7}" presName="composite" presStyleCnt="0"/>
      <dgm:spPr/>
    </dgm:pt>
    <dgm:pt modelId="{5E5D348F-CD4D-4F9C-A5DC-FE95ECC84172}" type="pres">
      <dgm:prSet presAssocID="{A9833579-12E9-48D3-A530-CBA620DB98D7}" presName="parentText" presStyleLbl="alignNode1" presStyleIdx="7" presStyleCnt="11">
        <dgm:presLayoutVars>
          <dgm:chMax val="1"/>
          <dgm:bulletEnabled val="1"/>
        </dgm:presLayoutVars>
      </dgm:prSet>
      <dgm:spPr/>
    </dgm:pt>
    <dgm:pt modelId="{34451936-E8A9-4AB9-B934-19845BB92FA1}" type="pres">
      <dgm:prSet presAssocID="{A9833579-12E9-48D3-A530-CBA620DB98D7}" presName="descendantText" presStyleLbl="alignAcc1" presStyleIdx="7" presStyleCnt="11">
        <dgm:presLayoutVars>
          <dgm:bulletEnabled val="1"/>
        </dgm:presLayoutVars>
      </dgm:prSet>
      <dgm:spPr/>
    </dgm:pt>
    <dgm:pt modelId="{B24AB62A-F904-4C6B-8D62-83FE0035F3B6}" type="pres">
      <dgm:prSet presAssocID="{ACDA8C36-3465-4B51-B77D-AB0A070D4074}" presName="sp" presStyleCnt="0"/>
      <dgm:spPr/>
    </dgm:pt>
    <dgm:pt modelId="{DB63F076-EDFC-4791-ACB1-358D2E3A79E1}" type="pres">
      <dgm:prSet presAssocID="{E6C029D7-1C0A-48A7-ABA3-359CED493735}" presName="composite" presStyleCnt="0"/>
      <dgm:spPr/>
    </dgm:pt>
    <dgm:pt modelId="{1131FB56-998E-427B-A9CB-854258E0683E}" type="pres">
      <dgm:prSet presAssocID="{E6C029D7-1C0A-48A7-ABA3-359CED493735}" presName="parentText" presStyleLbl="alignNode1" presStyleIdx="8" presStyleCnt="11">
        <dgm:presLayoutVars>
          <dgm:chMax val="1"/>
          <dgm:bulletEnabled val="1"/>
        </dgm:presLayoutVars>
      </dgm:prSet>
      <dgm:spPr/>
    </dgm:pt>
    <dgm:pt modelId="{0952E086-5E6D-495A-BA26-C10E03F527E5}" type="pres">
      <dgm:prSet presAssocID="{E6C029D7-1C0A-48A7-ABA3-359CED493735}" presName="descendantText" presStyleLbl="alignAcc1" presStyleIdx="8" presStyleCnt="11">
        <dgm:presLayoutVars>
          <dgm:bulletEnabled val="1"/>
        </dgm:presLayoutVars>
      </dgm:prSet>
      <dgm:spPr/>
    </dgm:pt>
    <dgm:pt modelId="{74CDF8BA-C264-4982-8B38-81FFEF66B314}" type="pres">
      <dgm:prSet presAssocID="{6033DBD7-CCF9-4015-9931-9F4E19E3550A}" presName="sp" presStyleCnt="0"/>
      <dgm:spPr/>
    </dgm:pt>
    <dgm:pt modelId="{B5BC16FF-8170-46F4-83D7-506959D7DE26}" type="pres">
      <dgm:prSet presAssocID="{317D2A93-2ADE-4121-8E59-3456297437EB}" presName="composite" presStyleCnt="0"/>
      <dgm:spPr/>
    </dgm:pt>
    <dgm:pt modelId="{6CD2D179-149F-43A1-8A70-B9675EB7506A}" type="pres">
      <dgm:prSet presAssocID="{317D2A93-2ADE-4121-8E59-3456297437EB}" presName="parentText" presStyleLbl="alignNode1" presStyleIdx="9" presStyleCnt="11">
        <dgm:presLayoutVars>
          <dgm:chMax val="1"/>
          <dgm:bulletEnabled val="1"/>
        </dgm:presLayoutVars>
      </dgm:prSet>
      <dgm:spPr/>
    </dgm:pt>
    <dgm:pt modelId="{BA7A2B19-4C2C-496C-8C50-62ABFAE7189B}" type="pres">
      <dgm:prSet presAssocID="{317D2A93-2ADE-4121-8E59-3456297437EB}" presName="descendantText" presStyleLbl="alignAcc1" presStyleIdx="9" presStyleCnt="11">
        <dgm:presLayoutVars>
          <dgm:bulletEnabled val="1"/>
        </dgm:presLayoutVars>
      </dgm:prSet>
      <dgm:spPr/>
    </dgm:pt>
    <dgm:pt modelId="{5DA54721-7E7A-4F55-98F7-568C2DB7B1E9}" type="pres">
      <dgm:prSet presAssocID="{BBEAAADB-9421-482E-9833-204D60A9E937}" presName="sp" presStyleCnt="0"/>
      <dgm:spPr/>
    </dgm:pt>
    <dgm:pt modelId="{E56FFA6D-A456-45BD-95F0-618D6DA45E58}" type="pres">
      <dgm:prSet presAssocID="{A069FD81-3367-4814-851A-686505409779}" presName="composite" presStyleCnt="0"/>
      <dgm:spPr/>
    </dgm:pt>
    <dgm:pt modelId="{53002431-9350-4343-A6B6-D7718B506028}" type="pres">
      <dgm:prSet presAssocID="{A069FD81-3367-4814-851A-686505409779}" presName="parentText" presStyleLbl="alignNode1" presStyleIdx="10" presStyleCnt="11">
        <dgm:presLayoutVars>
          <dgm:chMax val="1"/>
          <dgm:bulletEnabled val="1"/>
        </dgm:presLayoutVars>
      </dgm:prSet>
      <dgm:spPr/>
    </dgm:pt>
    <dgm:pt modelId="{D77E57D5-31CC-4C0D-BAAC-2D7BAA6E12CE}" type="pres">
      <dgm:prSet presAssocID="{A069FD81-3367-4814-851A-686505409779}" presName="descendantText" presStyleLbl="alignAcc1" presStyleIdx="10" presStyleCnt="11">
        <dgm:presLayoutVars>
          <dgm:bulletEnabled val="1"/>
        </dgm:presLayoutVars>
      </dgm:prSet>
      <dgm:spPr/>
    </dgm:pt>
  </dgm:ptLst>
  <dgm:cxnLst>
    <dgm:cxn modelId="{70B03C03-54D3-4A2D-B6F0-503C85AF69F4}" type="presOf" srcId="{F8BCC566-FAD3-4641-A985-5B2FC18BD943}" destId="{666C35E1-B666-4804-8283-972892B86D3E}" srcOrd="0" destOrd="0" presId="urn:microsoft.com/office/officeart/2005/8/layout/chevron2"/>
    <dgm:cxn modelId="{0B9D2104-95B6-4204-8B85-70BAA267B96D}" srcId="{E6C029D7-1C0A-48A7-ABA3-359CED493735}" destId="{5BE11715-F062-4EBA-8B1A-E39D9F560CA6}" srcOrd="0" destOrd="0" parTransId="{9AA42D5A-03E0-4F2A-B255-677A54B11E53}" sibTransId="{2B05A779-2DCA-41C1-95D3-BE85533DE33D}"/>
    <dgm:cxn modelId="{E4928306-E8AC-42CF-BBF1-0E39F656DC8E}" type="presOf" srcId="{CA668B07-B3C5-4441-8582-E1B162C5C2F6}" destId="{DF3F6F92-59B7-47C6-895F-1338D8B91F2C}" srcOrd="0" destOrd="0" presId="urn:microsoft.com/office/officeart/2005/8/layout/chevron2"/>
    <dgm:cxn modelId="{9B57320A-47CD-4568-B82C-639508E11ADB}" type="presOf" srcId="{BEA9D8A1-D175-44D5-BAD9-A2DF4C8A0027}" destId="{A3B32B78-EA73-4A5B-A49E-22BF69EFD97E}" srcOrd="0" destOrd="0" presId="urn:microsoft.com/office/officeart/2005/8/layout/chevron2"/>
    <dgm:cxn modelId="{9ED8E80E-BAD0-41B7-8BDA-235C65A44138}" type="presOf" srcId="{DE00C4A8-D779-4EDC-B251-AF0F3DA94207}" destId="{BA7A2B19-4C2C-496C-8C50-62ABFAE7189B}" srcOrd="0" destOrd="0" presId="urn:microsoft.com/office/officeart/2005/8/layout/chevron2"/>
    <dgm:cxn modelId="{6E1F7610-B82B-4A02-8E9A-11F0D307826D}" srcId="{AB443818-5FBC-4765-8C40-0A09719FEFEB}" destId="{95D09865-EEF4-47C2-9207-C97EA02AEF50}" srcOrd="0" destOrd="0" parTransId="{DC4312DD-ED2C-4297-8146-8F2A047FCE64}" sibTransId="{1B532507-C995-4DFC-9A67-609CEB1E9D3F}"/>
    <dgm:cxn modelId="{B5B0C710-C605-4081-B04C-2E31B5852063}" srcId="{9B1276F6-3ED5-4321-8311-9D4377435C0A}" destId="{4E6F2EFE-A6CE-43E0-A60B-98FC1E011099}" srcOrd="2" destOrd="0" parTransId="{21DC607C-48B0-45D2-90BC-02E5E82F8163}" sibTransId="{BE1A8780-4C78-4D26-8F27-611401486AD0}"/>
    <dgm:cxn modelId="{11DBA615-0CF2-4C24-B195-988C1F75AA82}" srcId="{FCDE9C23-9258-4D47-B0AB-F93444BDF0F3}" destId="{AB66AFEC-A26F-4462-AED1-D21F1CD0A367}" srcOrd="0" destOrd="0" parTransId="{8361421F-097B-434B-8232-A48585FE9D81}" sibTransId="{EF344BD8-D7F8-41EF-AB76-FECD8B36D9F5}"/>
    <dgm:cxn modelId="{FDC4E018-403F-44E8-B3E6-01C4F489299C}" type="presOf" srcId="{39026C8A-F1E7-4C09-8AE3-4D912C41173A}" destId="{D77E57D5-31CC-4C0D-BAAC-2D7BAA6E12CE}" srcOrd="0" destOrd="0" presId="urn:microsoft.com/office/officeart/2005/8/layout/chevron2"/>
    <dgm:cxn modelId="{DD5B701B-BE96-4576-AC35-9D7115E4C1D1}" type="presOf" srcId="{96D0281C-1143-46B4-B5C7-92391D9C6663}" destId="{96696771-9CBC-416F-9B62-975C4B0E55D4}" srcOrd="0" destOrd="0" presId="urn:microsoft.com/office/officeart/2005/8/layout/chevron2"/>
    <dgm:cxn modelId="{8827BF22-A85F-49B7-862E-E5FE1F3DC2CB}" srcId="{317D2A93-2ADE-4121-8E59-3456297437EB}" destId="{DE00C4A8-D779-4EDC-B251-AF0F3DA94207}" srcOrd="0" destOrd="0" parTransId="{69F4C12E-494F-4B7C-922B-0221DE33DF34}" sibTransId="{C4964DB1-4FC8-4C1A-8276-97BDA6AD76B2}"/>
    <dgm:cxn modelId="{2FE46130-ACBF-48E7-882C-31E57D0BB54D}" srcId="{9B1276F6-3ED5-4321-8311-9D4377435C0A}" destId="{BEA9D8A1-D175-44D5-BAD9-A2DF4C8A0027}" srcOrd="0" destOrd="0" parTransId="{33000C50-05A1-460C-B52A-6037CD3C6015}" sibTransId="{71D79A1B-0A6D-406E-AA00-2D19AB8E2DF6}"/>
    <dgm:cxn modelId="{69C8043F-1320-4F36-8905-8B00853670C7}" srcId="{F8BCC566-FAD3-4641-A985-5B2FC18BD943}" destId="{96D0281C-1143-46B4-B5C7-92391D9C6663}" srcOrd="0" destOrd="0" parTransId="{CE83B089-1811-4F44-A7BF-2D64D3CC6BCD}" sibTransId="{67D7D665-0113-49C7-ACE7-C50FF96498A8}"/>
    <dgm:cxn modelId="{75DC325C-BBE1-4CE3-8F92-B0EAC7C6D671}" type="presOf" srcId="{CBA683B3-82FB-4382-98ED-5F1CF106A42F}" destId="{34451936-E8A9-4AB9-B934-19845BB92FA1}" srcOrd="0" destOrd="0" presId="urn:microsoft.com/office/officeart/2005/8/layout/chevron2"/>
    <dgm:cxn modelId="{42F0B45D-2323-46C9-AF94-7443D742AE40}" srcId="{9B1276F6-3ED5-4321-8311-9D4377435C0A}" destId="{F8BCC566-FAD3-4641-A985-5B2FC18BD943}" srcOrd="6" destOrd="0" parTransId="{1EB7FE31-6EFC-460D-B1D3-1EDF2C5AD693}" sibTransId="{0013FB99-A4DA-4DAD-8243-5514EFA7C7C4}"/>
    <dgm:cxn modelId="{5FF31144-3EFA-4621-A98E-2C366C39A507}" type="presOf" srcId="{5BE11715-F062-4EBA-8B1A-E39D9F560CA6}" destId="{0952E086-5E6D-495A-BA26-C10E03F527E5}" srcOrd="0" destOrd="0" presId="urn:microsoft.com/office/officeart/2005/8/layout/chevron2"/>
    <dgm:cxn modelId="{8C4C4365-E31B-455D-AA83-3DCA07ED2BED}" type="presOf" srcId="{95D09865-EEF4-47C2-9207-C97EA02AEF50}" destId="{49C8EC21-91FF-48AB-820F-CCC31463932C}" srcOrd="0" destOrd="0" presId="urn:microsoft.com/office/officeart/2005/8/layout/chevron2"/>
    <dgm:cxn modelId="{9D691D66-AE8F-4909-BEE4-8C8B6B0F3A00}" type="presOf" srcId="{9B1276F6-3ED5-4321-8311-9D4377435C0A}" destId="{B19D0E89-0920-41D5-B512-181C32944EFC}" srcOrd="0" destOrd="0" presId="urn:microsoft.com/office/officeart/2005/8/layout/chevron2"/>
    <dgm:cxn modelId="{1FEBBA49-0666-4FA0-8BE4-D5DC1426426B}" srcId="{80F47D25-2E90-4F31-B219-2CF057DAD7BE}" destId="{7005A06A-4173-4F3C-A874-93728E26878B}" srcOrd="0" destOrd="0" parTransId="{75A5A93B-1BD9-464F-986F-8FA24F9F10D1}" sibTransId="{E47375DA-0BAC-4807-AC69-223379446885}"/>
    <dgm:cxn modelId="{686F334A-3C02-4BA5-B5FD-945D61815973}" type="presOf" srcId="{AB443818-5FBC-4765-8C40-0A09719FEFEB}" destId="{101F5DA4-6E63-497C-9CE4-3323481FFCAE}" srcOrd="0" destOrd="0" presId="urn:microsoft.com/office/officeart/2005/8/layout/chevron2"/>
    <dgm:cxn modelId="{7458876D-644C-443A-AF71-C8846CDD006E}" type="presOf" srcId="{A9833579-12E9-48D3-A530-CBA620DB98D7}" destId="{5E5D348F-CD4D-4F9C-A5DC-FE95ECC84172}" srcOrd="0" destOrd="0" presId="urn:microsoft.com/office/officeart/2005/8/layout/chevron2"/>
    <dgm:cxn modelId="{9C625171-20D2-452D-9C32-5AB26B250FCE}" type="presOf" srcId="{4E6F2EFE-A6CE-43E0-A60B-98FC1E011099}" destId="{43F5D58B-473B-4507-A200-C799D8C48669}" srcOrd="0" destOrd="0" presId="urn:microsoft.com/office/officeart/2005/8/layout/chevron2"/>
    <dgm:cxn modelId="{0A799753-5998-47C9-8605-DCCA650C2B0C}" type="presOf" srcId="{E6C029D7-1C0A-48A7-ABA3-359CED493735}" destId="{1131FB56-998E-427B-A9CB-854258E0683E}" srcOrd="0" destOrd="0" presId="urn:microsoft.com/office/officeart/2005/8/layout/chevron2"/>
    <dgm:cxn modelId="{D278D073-A263-41ED-A6D8-1D92F76E5C60}" type="presOf" srcId="{F8EF8467-AD38-46E7-B6EF-F0D0352329DA}" destId="{7EC36116-2D9A-4E3C-B22F-AA6E8499FD96}" srcOrd="0" destOrd="0" presId="urn:microsoft.com/office/officeart/2005/8/layout/chevron2"/>
    <dgm:cxn modelId="{CD2F3C86-5E5F-44C4-97D5-6AF8349EA03B}" type="presOf" srcId="{A069FD81-3367-4814-851A-686505409779}" destId="{53002431-9350-4343-A6B6-D7718B506028}" srcOrd="0" destOrd="0" presId="urn:microsoft.com/office/officeart/2005/8/layout/chevron2"/>
    <dgm:cxn modelId="{4125278A-0D75-49E7-9C97-1E6E669497AE}" srcId="{A069FD81-3367-4814-851A-686505409779}" destId="{39026C8A-F1E7-4C09-8AE3-4D912C41173A}" srcOrd="0" destOrd="0" parTransId="{D71D49A9-E4A1-40EB-A279-1D6CE1FC08DD}" sibTransId="{D86D6598-1F01-4265-85CE-C0339A94061A}"/>
    <dgm:cxn modelId="{13E1EA98-C3B5-421E-8A7B-4E825C873A6E}" srcId="{9B1276F6-3ED5-4321-8311-9D4377435C0A}" destId="{317D2A93-2ADE-4121-8E59-3456297437EB}" srcOrd="9" destOrd="0" parTransId="{3D40E288-6CF3-4694-B7BD-A6D34FF45A63}" sibTransId="{BBEAAADB-9421-482E-9833-204D60A9E937}"/>
    <dgm:cxn modelId="{4D72109C-29EE-49EE-B04C-C551B3708490}" type="presOf" srcId="{7005A06A-4173-4F3C-A874-93728E26878B}" destId="{3BB36F2C-422A-4E00-BDA7-07A0800F49EE}" srcOrd="0" destOrd="0" presId="urn:microsoft.com/office/officeart/2005/8/layout/chevron2"/>
    <dgm:cxn modelId="{48CA779D-BC92-4DA1-8423-1BD9F55F7DBD}" srcId="{A2344353-B1CA-45D8-BD49-AF01A44C2E3B}" destId="{CA668B07-B3C5-4441-8582-E1B162C5C2F6}" srcOrd="0" destOrd="0" parTransId="{2E4263FA-1AE8-4DE6-BC39-76A695AEC6D6}" sibTransId="{42F72CD8-D876-4CB8-B92C-5F9EC2B95F40}"/>
    <dgm:cxn modelId="{CBB9869D-4AA6-4FD5-B69F-627D8D5A67D3}" srcId="{9B1276F6-3ED5-4321-8311-9D4377435C0A}" destId="{A2344353-B1CA-45D8-BD49-AF01A44C2E3B}" srcOrd="4" destOrd="0" parTransId="{F8609AAD-D99A-479C-A2E2-BE354F065707}" sibTransId="{6C340AF2-5A39-4696-8552-74181E8DEDA9}"/>
    <dgm:cxn modelId="{79395D9E-1275-41F0-B8E3-AD915C363A40}" type="presOf" srcId="{A2344353-B1CA-45D8-BD49-AF01A44C2E3B}" destId="{4FC0BEE1-167C-468F-8949-D09835523E50}" srcOrd="0" destOrd="0" presId="urn:microsoft.com/office/officeart/2005/8/layout/chevron2"/>
    <dgm:cxn modelId="{6BE90FA2-0E3B-483A-9942-A11FE838D09C}" srcId="{BEA9D8A1-D175-44D5-BAD9-A2DF4C8A0027}" destId="{F8EF8467-AD38-46E7-B6EF-F0D0352329DA}" srcOrd="0" destOrd="0" parTransId="{6C45FA58-33AC-4D93-A3C7-88885C80D1FC}" sibTransId="{D61C8D6F-5E7A-4ACB-A121-016D524DDB83}"/>
    <dgm:cxn modelId="{4D586FAB-281C-41AC-A479-2DA6D485190F}" srcId="{9B1276F6-3ED5-4321-8311-9D4377435C0A}" destId="{FCDE9C23-9258-4D47-B0AB-F93444BDF0F3}" srcOrd="1" destOrd="0" parTransId="{F5810F87-A928-4BC3-BD70-3A0A857A828D}" sibTransId="{BDFCDFE8-80CC-470C-834F-65759661ABF4}"/>
    <dgm:cxn modelId="{6B5A88AE-F654-488C-8BE9-FF28C499B7C3}" srcId="{9B1276F6-3ED5-4321-8311-9D4377435C0A}" destId="{80F47D25-2E90-4F31-B219-2CF057DAD7BE}" srcOrd="3" destOrd="0" parTransId="{CD5E279F-FFC8-4E69-A148-4854905D1CBA}" sibTransId="{977FD181-59F9-4608-8B53-D31E2F07396F}"/>
    <dgm:cxn modelId="{D20E91B9-F202-4ECA-AEC1-F058433611F9}" type="presOf" srcId="{317D2A93-2ADE-4121-8E59-3456297437EB}" destId="{6CD2D179-149F-43A1-8A70-B9675EB7506A}" srcOrd="0" destOrd="0" presId="urn:microsoft.com/office/officeart/2005/8/layout/chevron2"/>
    <dgm:cxn modelId="{ADFF7BBE-9EC8-448D-A8CD-325AAAF5FB1B}" srcId="{A9833579-12E9-48D3-A530-CBA620DB98D7}" destId="{CBA683B3-82FB-4382-98ED-5F1CF106A42F}" srcOrd="0" destOrd="0" parTransId="{BB5E29DE-FA21-473A-8391-6C61B4DF4B13}" sibTransId="{BA61C90C-8242-465D-A5C4-361686A1F3FD}"/>
    <dgm:cxn modelId="{02FE36C0-1432-4500-89AE-9631C2984E0C}" type="presOf" srcId="{AB66AFEC-A26F-4462-AED1-D21F1CD0A367}" destId="{3C526DE7-F71F-4D8D-B281-E9791D7E568B}" srcOrd="0" destOrd="0" presId="urn:microsoft.com/office/officeart/2005/8/layout/chevron2"/>
    <dgm:cxn modelId="{4215BFD2-5FC4-4C79-A4DB-337BA242BCEB}" srcId="{4E6F2EFE-A6CE-43E0-A60B-98FC1E011099}" destId="{BC2D9ABE-838A-422B-9D88-12EDA34088DF}" srcOrd="0" destOrd="0" parTransId="{0DA30D88-2F83-4A8D-A21B-3432372E651F}" sibTransId="{EA4299E1-B049-485A-B110-A6B5D3DC95AE}"/>
    <dgm:cxn modelId="{B20DE3DB-D825-42D6-BE74-3F88A14A9A9F}" srcId="{9B1276F6-3ED5-4321-8311-9D4377435C0A}" destId="{AB443818-5FBC-4765-8C40-0A09719FEFEB}" srcOrd="5" destOrd="0" parTransId="{B02B619D-716A-4263-8545-C819BAE2AD19}" sibTransId="{F1458DAD-AA45-4F99-A003-D77F1A86DF57}"/>
    <dgm:cxn modelId="{74FF75E0-894B-4D21-AAC0-E14AE591FBD1}" srcId="{9B1276F6-3ED5-4321-8311-9D4377435C0A}" destId="{A9833579-12E9-48D3-A530-CBA620DB98D7}" srcOrd="7" destOrd="0" parTransId="{C4D70F22-F68F-422D-A11F-5BC9C98FBCDB}" sibTransId="{ACDA8C36-3465-4B51-B77D-AB0A070D4074}"/>
    <dgm:cxn modelId="{5AA653EA-C2C5-40D9-A5F6-962F431C4855}" type="presOf" srcId="{BC2D9ABE-838A-422B-9D88-12EDA34088DF}" destId="{61D851A4-F81C-4F5F-AC15-39D9D8A5C81F}" srcOrd="0" destOrd="0" presId="urn:microsoft.com/office/officeart/2005/8/layout/chevron2"/>
    <dgm:cxn modelId="{DDF67BEF-0AA8-4BCD-A33D-A7823736A849}" type="presOf" srcId="{80F47D25-2E90-4F31-B219-2CF057DAD7BE}" destId="{950C79ED-8480-4B9A-A8BB-304B26F29608}" srcOrd="0" destOrd="0" presId="urn:microsoft.com/office/officeart/2005/8/layout/chevron2"/>
    <dgm:cxn modelId="{74A721F2-C54F-480B-BD2D-DDF16954C673}" type="presOf" srcId="{FCDE9C23-9258-4D47-B0AB-F93444BDF0F3}" destId="{4558E58E-1A78-4401-980C-AD69B6A5CED2}" srcOrd="0" destOrd="0" presId="urn:microsoft.com/office/officeart/2005/8/layout/chevron2"/>
    <dgm:cxn modelId="{2F6789F5-5328-4F29-B525-192A161E1EFA}" srcId="{9B1276F6-3ED5-4321-8311-9D4377435C0A}" destId="{E6C029D7-1C0A-48A7-ABA3-359CED493735}" srcOrd="8" destOrd="0" parTransId="{A7AA56EF-418C-4536-A1C5-FB8A43AE6F79}" sibTransId="{6033DBD7-CCF9-4015-9931-9F4E19E3550A}"/>
    <dgm:cxn modelId="{6F7E66FD-976D-4BB6-BFEA-F7499A4695AE}" srcId="{9B1276F6-3ED5-4321-8311-9D4377435C0A}" destId="{A069FD81-3367-4814-851A-686505409779}" srcOrd="10" destOrd="0" parTransId="{C2B0337E-BE0F-4529-86A4-F7EBB2AD91B6}" sibTransId="{386148FA-58EA-483E-BCF9-13BC0F21E5D4}"/>
    <dgm:cxn modelId="{89E678CF-29E1-423F-98B7-C03B723B15FF}" type="presParOf" srcId="{B19D0E89-0920-41D5-B512-181C32944EFC}" destId="{B0C360E7-09AE-45E8-94B2-BF48579F6EFD}" srcOrd="0" destOrd="0" presId="urn:microsoft.com/office/officeart/2005/8/layout/chevron2"/>
    <dgm:cxn modelId="{34A566D2-AC8C-4911-8594-5AEA12B5913C}" type="presParOf" srcId="{B0C360E7-09AE-45E8-94B2-BF48579F6EFD}" destId="{A3B32B78-EA73-4A5B-A49E-22BF69EFD97E}" srcOrd="0" destOrd="0" presId="urn:microsoft.com/office/officeart/2005/8/layout/chevron2"/>
    <dgm:cxn modelId="{45046140-47D9-4EA8-A1C8-90F21A5DDC7D}" type="presParOf" srcId="{B0C360E7-09AE-45E8-94B2-BF48579F6EFD}" destId="{7EC36116-2D9A-4E3C-B22F-AA6E8499FD96}" srcOrd="1" destOrd="0" presId="urn:microsoft.com/office/officeart/2005/8/layout/chevron2"/>
    <dgm:cxn modelId="{76D4D917-8312-4C22-9E03-AC3E7AC7AC90}" type="presParOf" srcId="{B19D0E89-0920-41D5-B512-181C32944EFC}" destId="{AF0693D2-8F59-4D63-9B3A-9200BC1C1CD5}" srcOrd="1" destOrd="0" presId="urn:microsoft.com/office/officeart/2005/8/layout/chevron2"/>
    <dgm:cxn modelId="{A0AEE355-A40B-495C-9672-2448C4315998}" type="presParOf" srcId="{B19D0E89-0920-41D5-B512-181C32944EFC}" destId="{07D6461E-5D5A-4704-944E-0BED9FB7EC1A}" srcOrd="2" destOrd="0" presId="urn:microsoft.com/office/officeart/2005/8/layout/chevron2"/>
    <dgm:cxn modelId="{B0BC0049-59EC-4A72-82F1-A791568028FB}" type="presParOf" srcId="{07D6461E-5D5A-4704-944E-0BED9FB7EC1A}" destId="{4558E58E-1A78-4401-980C-AD69B6A5CED2}" srcOrd="0" destOrd="0" presId="urn:microsoft.com/office/officeart/2005/8/layout/chevron2"/>
    <dgm:cxn modelId="{214D3B2E-8D4E-4A2B-A151-AAEB339A6823}" type="presParOf" srcId="{07D6461E-5D5A-4704-944E-0BED9FB7EC1A}" destId="{3C526DE7-F71F-4D8D-B281-E9791D7E568B}" srcOrd="1" destOrd="0" presId="urn:microsoft.com/office/officeart/2005/8/layout/chevron2"/>
    <dgm:cxn modelId="{B867DF2E-F58C-4CB9-9F25-9376E97DA0C5}" type="presParOf" srcId="{B19D0E89-0920-41D5-B512-181C32944EFC}" destId="{AB28D39D-3ECD-45FA-B543-DCCFE713EA77}" srcOrd="3" destOrd="0" presId="urn:microsoft.com/office/officeart/2005/8/layout/chevron2"/>
    <dgm:cxn modelId="{1F349912-4A04-409B-BCFD-051F50B23B3A}" type="presParOf" srcId="{B19D0E89-0920-41D5-B512-181C32944EFC}" destId="{12E77C65-DF34-4D2A-B768-F691F0CAAFFD}" srcOrd="4" destOrd="0" presId="urn:microsoft.com/office/officeart/2005/8/layout/chevron2"/>
    <dgm:cxn modelId="{C02BD6DF-82A8-40A1-8D01-AA0FC9B68C2F}" type="presParOf" srcId="{12E77C65-DF34-4D2A-B768-F691F0CAAFFD}" destId="{43F5D58B-473B-4507-A200-C799D8C48669}" srcOrd="0" destOrd="0" presId="urn:microsoft.com/office/officeart/2005/8/layout/chevron2"/>
    <dgm:cxn modelId="{49DEC601-0D2B-410A-A2E9-F3FA99AB6313}" type="presParOf" srcId="{12E77C65-DF34-4D2A-B768-F691F0CAAFFD}" destId="{61D851A4-F81C-4F5F-AC15-39D9D8A5C81F}" srcOrd="1" destOrd="0" presId="urn:microsoft.com/office/officeart/2005/8/layout/chevron2"/>
    <dgm:cxn modelId="{5ADC6753-0D8C-4F9E-B6E3-4A32623A103D}" type="presParOf" srcId="{B19D0E89-0920-41D5-B512-181C32944EFC}" destId="{7AB9627A-BC15-4CF4-AE8A-1B34BDF97700}" srcOrd="5" destOrd="0" presId="urn:microsoft.com/office/officeart/2005/8/layout/chevron2"/>
    <dgm:cxn modelId="{B4F8D013-9BC8-4EC9-ADB0-CFCA70812097}" type="presParOf" srcId="{B19D0E89-0920-41D5-B512-181C32944EFC}" destId="{CC3E26EC-4DEC-4BC9-90D1-8FB5B92D8BE7}" srcOrd="6" destOrd="0" presId="urn:microsoft.com/office/officeart/2005/8/layout/chevron2"/>
    <dgm:cxn modelId="{1F7857AB-DDE8-46D7-BB22-E63F72581D94}" type="presParOf" srcId="{CC3E26EC-4DEC-4BC9-90D1-8FB5B92D8BE7}" destId="{950C79ED-8480-4B9A-A8BB-304B26F29608}" srcOrd="0" destOrd="0" presId="urn:microsoft.com/office/officeart/2005/8/layout/chevron2"/>
    <dgm:cxn modelId="{C9857B03-507A-408F-AB6C-27750F82064C}" type="presParOf" srcId="{CC3E26EC-4DEC-4BC9-90D1-8FB5B92D8BE7}" destId="{3BB36F2C-422A-4E00-BDA7-07A0800F49EE}" srcOrd="1" destOrd="0" presId="urn:microsoft.com/office/officeart/2005/8/layout/chevron2"/>
    <dgm:cxn modelId="{3309975A-CEEB-43E5-AACE-F7DFB0043718}" type="presParOf" srcId="{B19D0E89-0920-41D5-B512-181C32944EFC}" destId="{84405F70-1755-4741-8D3F-93011FB2A520}" srcOrd="7" destOrd="0" presId="urn:microsoft.com/office/officeart/2005/8/layout/chevron2"/>
    <dgm:cxn modelId="{33721E62-1F48-4BCA-B98C-AE5CE97A0F63}" type="presParOf" srcId="{B19D0E89-0920-41D5-B512-181C32944EFC}" destId="{830EED04-4D36-4CEE-BB26-2D4AAAE86AEA}" srcOrd="8" destOrd="0" presId="urn:microsoft.com/office/officeart/2005/8/layout/chevron2"/>
    <dgm:cxn modelId="{F39BC4F4-0E65-4A28-B5E3-C8AF2CAF2A0F}" type="presParOf" srcId="{830EED04-4D36-4CEE-BB26-2D4AAAE86AEA}" destId="{4FC0BEE1-167C-468F-8949-D09835523E50}" srcOrd="0" destOrd="0" presId="urn:microsoft.com/office/officeart/2005/8/layout/chevron2"/>
    <dgm:cxn modelId="{C3E0F17C-EAF1-48E7-B6EB-70235018D7A1}" type="presParOf" srcId="{830EED04-4D36-4CEE-BB26-2D4AAAE86AEA}" destId="{DF3F6F92-59B7-47C6-895F-1338D8B91F2C}" srcOrd="1" destOrd="0" presId="urn:microsoft.com/office/officeart/2005/8/layout/chevron2"/>
    <dgm:cxn modelId="{EF8BDCC2-B447-400A-80D3-ADAA289017EA}" type="presParOf" srcId="{B19D0E89-0920-41D5-B512-181C32944EFC}" destId="{4DC9B903-1D13-4580-9F3A-20C70D60AECC}" srcOrd="9" destOrd="0" presId="urn:microsoft.com/office/officeart/2005/8/layout/chevron2"/>
    <dgm:cxn modelId="{0EF28982-724C-4E5D-940B-2797EB06363F}" type="presParOf" srcId="{B19D0E89-0920-41D5-B512-181C32944EFC}" destId="{4F3606B3-D774-48F0-926A-AB26628ED90E}" srcOrd="10" destOrd="0" presId="urn:microsoft.com/office/officeart/2005/8/layout/chevron2"/>
    <dgm:cxn modelId="{9242A32B-2303-48F7-95DD-90D3CDE3250B}" type="presParOf" srcId="{4F3606B3-D774-48F0-926A-AB26628ED90E}" destId="{101F5DA4-6E63-497C-9CE4-3323481FFCAE}" srcOrd="0" destOrd="0" presId="urn:microsoft.com/office/officeart/2005/8/layout/chevron2"/>
    <dgm:cxn modelId="{8264573E-D90B-47D3-84DF-1B51BC072865}" type="presParOf" srcId="{4F3606B3-D774-48F0-926A-AB26628ED90E}" destId="{49C8EC21-91FF-48AB-820F-CCC31463932C}" srcOrd="1" destOrd="0" presId="urn:microsoft.com/office/officeart/2005/8/layout/chevron2"/>
    <dgm:cxn modelId="{C25E3A3A-9A40-421F-B446-0021E4928595}" type="presParOf" srcId="{B19D0E89-0920-41D5-B512-181C32944EFC}" destId="{81BD25EE-C5C4-4E3E-B84A-7BA8CC8947C7}" srcOrd="11" destOrd="0" presId="urn:microsoft.com/office/officeart/2005/8/layout/chevron2"/>
    <dgm:cxn modelId="{29008D50-A030-4C98-BB2E-F3CCE8423E8A}" type="presParOf" srcId="{B19D0E89-0920-41D5-B512-181C32944EFC}" destId="{7370A1A5-8B54-4D79-814D-46757C3F0750}" srcOrd="12" destOrd="0" presId="urn:microsoft.com/office/officeart/2005/8/layout/chevron2"/>
    <dgm:cxn modelId="{7E2AB5CE-DE46-4C7A-BF7F-D8FC5E55FDFC}" type="presParOf" srcId="{7370A1A5-8B54-4D79-814D-46757C3F0750}" destId="{666C35E1-B666-4804-8283-972892B86D3E}" srcOrd="0" destOrd="0" presId="urn:microsoft.com/office/officeart/2005/8/layout/chevron2"/>
    <dgm:cxn modelId="{38B2BDCF-5E71-4CB9-BDB4-8B69EB82C54A}" type="presParOf" srcId="{7370A1A5-8B54-4D79-814D-46757C3F0750}" destId="{96696771-9CBC-416F-9B62-975C4B0E55D4}" srcOrd="1" destOrd="0" presId="urn:microsoft.com/office/officeart/2005/8/layout/chevron2"/>
    <dgm:cxn modelId="{A4ECC04C-6409-4FD8-80DF-C1DA6347EEC0}" type="presParOf" srcId="{B19D0E89-0920-41D5-B512-181C32944EFC}" destId="{D74221E2-B24E-4892-B034-911784ACDCB5}" srcOrd="13" destOrd="0" presId="urn:microsoft.com/office/officeart/2005/8/layout/chevron2"/>
    <dgm:cxn modelId="{9C97E573-981F-4010-B110-C817635A6DD3}" type="presParOf" srcId="{B19D0E89-0920-41D5-B512-181C32944EFC}" destId="{84E17499-CED5-4C7B-B3B9-78B6BEAD363F}" srcOrd="14" destOrd="0" presId="urn:microsoft.com/office/officeart/2005/8/layout/chevron2"/>
    <dgm:cxn modelId="{FDDBF2FF-9FCA-4F96-971E-6B691A348A8B}" type="presParOf" srcId="{84E17499-CED5-4C7B-B3B9-78B6BEAD363F}" destId="{5E5D348F-CD4D-4F9C-A5DC-FE95ECC84172}" srcOrd="0" destOrd="0" presId="urn:microsoft.com/office/officeart/2005/8/layout/chevron2"/>
    <dgm:cxn modelId="{CF665AF6-2190-4E88-B13B-4B43DC687E0B}" type="presParOf" srcId="{84E17499-CED5-4C7B-B3B9-78B6BEAD363F}" destId="{34451936-E8A9-4AB9-B934-19845BB92FA1}" srcOrd="1" destOrd="0" presId="urn:microsoft.com/office/officeart/2005/8/layout/chevron2"/>
    <dgm:cxn modelId="{9E04A4F7-F36D-4D25-9E2D-C5AE8BDB4A04}" type="presParOf" srcId="{B19D0E89-0920-41D5-B512-181C32944EFC}" destId="{B24AB62A-F904-4C6B-8D62-83FE0035F3B6}" srcOrd="15" destOrd="0" presId="urn:microsoft.com/office/officeart/2005/8/layout/chevron2"/>
    <dgm:cxn modelId="{89DFC8D5-319B-4B9B-BADA-9D6E19250E94}" type="presParOf" srcId="{B19D0E89-0920-41D5-B512-181C32944EFC}" destId="{DB63F076-EDFC-4791-ACB1-358D2E3A79E1}" srcOrd="16" destOrd="0" presId="urn:microsoft.com/office/officeart/2005/8/layout/chevron2"/>
    <dgm:cxn modelId="{A22924F2-E41E-4E85-ACB6-0D5FA1DF5FB2}" type="presParOf" srcId="{DB63F076-EDFC-4791-ACB1-358D2E3A79E1}" destId="{1131FB56-998E-427B-A9CB-854258E0683E}" srcOrd="0" destOrd="0" presId="urn:microsoft.com/office/officeart/2005/8/layout/chevron2"/>
    <dgm:cxn modelId="{91C8E03A-6171-48D1-9472-678D1F109C3A}" type="presParOf" srcId="{DB63F076-EDFC-4791-ACB1-358D2E3A79E1}" destId="{0952E086-5E6D-495A-BA26-C10E03F527E5}" srcOrd="1" destOrd="0" presId="urn:microsoft.com/office/officeart/2005/8/layout/chevron2"/>
    <dgm:cxn modelId="{B19831CF-C250-4CFF-84CB-774BC29511CA}" type="presParOf" srcId="{B19D0E89-0920-41D5-B512-181C32944EFC}" destId="{74CDF8BA-C264-4982-8B38-81FFEF66B314}" srcOrd="17" destOrd="0" presId="urn:microsoft.com/office/officeart/2005/8/layout/chevron2"/>
    <dgm:cxn modelId="{1DED07DF-1D53-4371-B7C2-C24D108ACF34}" type="presParOf" srcId="{B19D0E89-0920-41D5-B512-181C32944EFC}" destId="{B5BC16FF-8170-46F4-83D7-506959D7DE26}" srcOrd="18" destOrd="0" presId="urn:microsoft.com/office/officeart/2005/8/layout/chevron2"/>
    <dgm:cxn modelId="{AD91F6C2-D8F9-43E7-B85D-FC7CA89E9635}" type="presParOf" srcId="{B5BC16FF-8170-46F4-83D7-506959D7DE26}" destId="{6CD2D179-149F-43A1-8A70-B9675EB7506A}" srcOrd="0" destOrd="0" presId="urn:microsoft.com/office/officeart/2005/8/layout/chevron2"/>
    <dgm:cxn modelId="{9416491A-071C-48FA-BB33-C1D2B0DF212E}" type="presParOf" srcId="{B5BC16FF-8170-46F4-83D7-506959D7DE26}" destId="{BA7A2B19-4C2C-496C-8C50-62ABFAE7189B}" srcOrd="1" destOrd="0" presId="urn:microsoft.com/office/officeart/2005/8/layout/chevron2"/>
    <dgm:cxn modelId="{E13C83E1-1EAB-497C-8335-8D1B53F52B04}" type="presParOf" srcId="{B19D0E89-0920-41D5-B512-181C32944EFC}" destId="{5DA54721-7E7A-4F55-98F7-568C2DB7B1E9}" srcOrd="19" destOrd="0" presId="urn:microsoft.com/office/officeart/2005/8/layout/chevron2"/>
    <dgm:cxn modelId="{27F757AE-79A6-4D66-A432-F54C69AC3E29}" type="presParOf" srcId="{B19D0E89-0920-41D5-B512-181C32944EFC}" destId="{E56FFA6D-A456-45BD-95F0-618D6DA45E58}" srcOrd="20" destOrd="0" presId="urn:microsoft.com/office/officeart/2005/8/layout/chevron2"/>
    <dgm:cxn modelId="{12778694-64E9-4059-921B-1EA1982914F1}" type="presParOf" srcId="{E56FFA6D-A456-45BD-95F0-618D6DA45E58}" destId="{53002431-9350-4343-A6B6-D7718B506028}" srcOrd="0" destOrd="0" presId="urn:microsoft.com/office/officeart/2005/8/layout/chevron2"/>
    <dgm:cxn modelId="{5754B32C-FED7-4D7F-9581-C5825EE1CCF7}" type="presParOf" srcId="{E56FFA6D-A456-45BD-95F0-618D6DA45E58}" destId="{D77E57D5-31CC-4C0D-BAAC-2D7BAA6E12C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B32B78-EA73-4A5B-A49E-22BF69EFD97E}">
      <dsp:nvSpPr>
        <dsp:cNvPr id="0" name=""/>
        <dsp:cNvSpPr/>
      </dsp:nvSpPr>
      <dsp:spPr>
        <a:xfrm rot="5400000">
          <a:off x="-75407" y="76113"/>
          <a:ext cx="502717" cy="351902"/>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1</a:t>
          </a:r>
        </a:p>
      </dsp:txBody>
      <dsp:txXfrm rot="-5400000">
        <a:off x="1" y="176656"/>
        <a:ext cx="351902" cy="150815"/>
      </dsp:txXfrm>
    </dsp:sp>
    <dsp:sp modelId="{7EC36116-2D9A-4E3C-B22F-AA6E8499FD96}">
      <dsp:nvSpPr>
        <dsp:cNvPr id="0" name=""/>
        <dsp:cNvSpPr/>
      </dsp:nvSpPr>
      <dsp:spPr>
        <a:xfrm rot="5400000">
          <a:off x="2641467" y="-2288859"/>
          <a:ext cx="326766" cy="4905897"/>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Audit Contract Executed</a:t>
          </a:r>
        </a:p>
      </dsp:txBody>
      <dsp:txXfrm rot="-5400000">
        <a:off x="351902" y="16657"/>
        <a:ext cx="4889946" cy="294864"/>
      </dsp:txXfrm>
    </dsp:sp>
    <dsp:sp modelId="{4558E58E-1A78-4401-980C-AD69B6A5CED2}">
      <dsp:nvSpPr>
        <dsp:cNvPr id="0" name=""/>
        <dsp:cNvSpPr/>
      </dsp:nvSpPr>
      <dsp:spPr>
        <a:xfrm rot="5400000">
          <a:off x="-75407" y="524884"/>
          <a:ext cx="502717" cy="351902"/>
        </a:xfrm>
        <a:prstGeom prst="chevron">
          <a:avLst/>
        </a:prstGeom>
        <a:solidFill>
          <a:schemeClr val="accent5">
            <a:hueOff val="-195560"/>
            <a:satOff val="-2535"/>
            <a:lumOff val="-1373"/>
            <a:alphaOff val="0"/>
          </a:schemeClr>
        </a:solidFill>
        <a:ln w="25400" cap="flat" cmpd="sng" algn="ctr">
          <a:solidFill>
            <a:schemeClr val="accent5">
              <a:hueOff val="-195560"/>
              <a:satOff val="-2535"/>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2</a:t>
          </a:r>
        </a:p>
      </dsp:txBody>
      <dsp:txXfrm rot="-5400000">
        <a:off x="1" y="625427"/>
        <a:ext cx="351902" cy="150815"/>
      </dsp:txXfrm>
    </dsp:sp>
    <dsp:sp modelId="{3C526DE7-F71F-4D8D-B281-E9791D7E568B}">
      <dsp:nvSpPr>
        <dsp:cNvPr id="0" name=""/>
        <dsp:cNvSpPr/>
      </dsp:nvSpPr>
      <dsp:spPr>
        <a:xfrm rot="5400000">
          <a:off x="2641467" y="-1840089"/>
          <a:ext cx="326766" cy="4905897"/>
        </a:xfrm>
        <a:prstGeom prst="round2SameRect">
          <a:avLst/>
        </a:prstGeom>
        <a:solidFill>
          <a:schemeClr val="lt1">
            <a:alpha val="90000"/>
            <a:hueOff val="0"/>
            <a:satOff val="0"/>
            <a:lumOff val="0"/>
            <a:alphaOff val="0"/>
          </a:schemeClr>
        </a:solidFill>
        <a:ln w="25400" cap="flat" cmpd="sng" algn="ctr">
          <a:solidFill>
            <a:schemeClr val="accent5">
              <a:hueOff val="-195560"/>
              <a:satOff val="-2535"/>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a:t>Audit Work Begins</a:t>
          </a:r>
        </a:p>
      </dsp:txBody>
      <dsp:txXfrm rot="-5400000">
        <a:off x="351902" y="465427"/>
        <a:ext cx="4889946" cy="294864"/>
      </dsp:txXfrm>
    </dsp:sp>
    <dsp:sp modelId="{43F5D58B-473B-4507-A200-C799D8C48669}">
      <dsp:nvSpPr>
        <dsp:cNvPr id="0" name=""/>
        <dsp:cNvSpPr/>
      </dsp:nvSpPr>
      <dsp:spPr>
        <a:xfrm rot="5400000">
          <a:off x="-75407" y="973654"/>
          <a:ext cx="502717" cy="351902"/>
        </a:xfrm>
        <a:prstGeom prst="chevron">
          <a:avLst/>
        </a:prstGeom>
        <a:solidFill>
          <a:schemeClr val="accent5">
            <a:hueOff val="-391121"/>
            <a:satOff val="-5070"/>
            <a:lumOff val="-2746"/>
            <a:alphaOff val="0"/>
          </a:schemeClr>
        </a:solidFill>
        <a:ln w="25400" cap="flat" cmpd="sng" algn="ctr">
          <a:solidFill>
            <a:schemeClr val="accent5">
              <a:hueOff val="-391121"/>
              <a:satOff val="-5070"/>
              <a:lumOff val="-27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3</a:t>
          </a:r>
        </a:p>
      </dsp:txBody>
      <dsp:txXfrm rot="-5400000">
        <a:off x="1" y="1074197"/>
        <a:ext cx="351902" cy="150815"/>
      </dsp:txXfrm>
    </dsp:sp>
    <dsp:sp modelId="{61D851A4-F81C-4F5F-AC15-39D9D8A5C81F}">
      <dsp:nvSpPr>
        <dsp:cNvPr id="0" name=""/>
        <dsp:cNvSpPr/>
      </dsp:nvSpPr>
      <dsp:spPr>
        <a:xfrm rot="5400000">
          <a:off x="2641467" y="-1391319"/>
          <a:ext cx="326766" cy="4905897"/>
        </a:xfrm>
        <a:prstGeom prst="round2SameRect">
          <a:avLst/>
        </a:prstGeom>
        <a:solidFill>
          <a:schemeClr val="lt1">
            <a:alpha val="90000"/>
            <a:hueOff val="0"/>
            <a:satOff val="0"/>
            <a:lumOff val="0"/>
            <a:alphaOff val="0"/>
          </a:schemeClr>
        </a:solidFill>
        <a:ln w="25400" cap="flat" cmpd="sng" algn="ctr">
          <a:solidFill>
            <a:schemeClr val="accent5">
              <a:hueOff val="-391121"/>
              <a:satOff val="-5070"/>
              <a:lumOff val="-274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a:t>Unaudited Actuals		</a:t>
          </a:r>
        </a:p>
      </dsp:txBody>
      <dsp:txXfrm rot="-5400000">
        <a:off x="351902" y="914197"/>
        <a:ext cx="4889946" cy="294864"/>
      </dsp:txXfrm>
    </dsp:sp>
    <dsp:sp modelId="{950C79ED-8480-4B9A-A8BB-304B26F29608}">
      <dsp:nvSpPr>
        <dsp:cNvPr id="0" name=""/>
        <dsp:cNvSpPr/>
      </dsp:nvSpPr>
      <dsp:spPr>
        <a:xfrm rot="5400000">
          <a:off x="-75407" y="1422424"/>
          <a:ext cx="502717" cy="351902"/>
        </a:xfrm>
        <a:prstGeom prst="chevron">
          <a:avLst/>
        </a:prstGeom>
        <a:solidFill>
          <a:schemeClr val="accent5">
            <a:hueOff val="-586681"/>
            <a:satOff val="-7605"/>
            <a:lumOff val="-4118"/>
            <a:alphaOff val="0"/>
          </a:schemeClr>
        </a:solidFill>
        <a:ln w="25400" cap="flat" cmpd="sng" algn="ctr">
          <a:solidFill>
            <a:schemeClr val="accent5">
              <a:hueOff val="-586681"/>
              <a:satOff val="-7605"/>
              <a:lumOff val="-411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4</a:t>
          </a:r>
        </a:p>
      </dsp:txBody>
      <dsp:txXfrm rot="-5400000">
        <a:off x="1" y="1522967"/>
        <a:ext cx="351902" cy="150815"/>
      </dsp:txXfrm>
    </dsp:sp>
    <dsp:sp modelId="{3BB36F2C-422A-4E00-BDA7-07A0800F49EE}">
      <dsp:nvSpPr>
        <dsp:cNvPr id="0" name=""/>
        <dsp:cNvSpPr/>
      </dsp:nvSpPr>
      <dsp:spPr>
        <a:xfrm rot="5400000">
          <a:off x="2641467" y="-942548"/>
          <a:ext cx="326766" cy="4905897"/>
        </a:xfrm>
        <a:prstGeom prst="round2SameRect">
          <a:avLst/>
        </a:prstGeom>
        <a:solidFill>
          <a:schemeClr val="lt1">
            <a:alpha val="90000"/>
            <a:hueOff val="0"/>
            <a:satOff val="0"/>
            <a:lumOff val="0"/>
            <a:alphaOff val="0"/>
          </a:schemeClr>
        </a:solidFill>
        <a:ln w="25400" cap="flat" cmpd="sng" algn="ctr">
          <a:solidFill>
            <a:schemeClr val="accent5">
              <a:hueOff val="-586681"/>
              <a:satOff val="-7605"/>
              <a:lumOff val="-41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a:t>Audit Work Ends</a:t>
          </a:r>
        </a:p>
      </dsp:txBody>
      <dsp:txXfrm rot="-5400000">
        <a:off x="351902" y="1362968"/>
        <a:ext cx="4889946" cy="294864"/>
      </dsp:txXfrm>
    </dsp:sp>
    <dsp:sp modelId="{4FC0BEE1-167C-468F-8949-D09835523E50}">
      <dsp:nvSpPr>
        <dsp:cNvPr id="0" name=""/>
        <dsp:cNvSpPr/>
      </dsp:nvSpPr>
      <dsp:spPr>
        <a:xfrm rot="5400000">
          <a:off x="-75407" y="1871194"/>
          <a:ext cx="502717" cy="351902"/>
        </a:xfrm>
        <a:prstGeom prst="chevron">
          <a:avLst/>
        </a:prstGeom>
        <a:solidFill>
          <a:schemeClr val="accent5">
            <a:hueOff val="-782242"/>
            <a:satOff val="-10140"/>
            <a:lumOff val="-5491"/>
            <a:alphaOff val="0"/>
          </a:schemeClr>
        </a:solidFill>
        <a:ln w="25400" cap="flat" cmpd="sng" algn="ctr">
          <a:solidFill>
            <a:schemeClr val="accent5">
              <a:hueOff val="-782242"/>
              <a:satOff val="-10140"/>
              <a:lumOff val="-549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5</a:t>
          </a:r>
        </a:p>
      </dsp:txBody>
      <dsp:txXfrm rot="-5400000">
        <a:off x="1" y="1971737"/>
        <a:ext cx="351902" cy="150815"/>
      </dsp:txXfrm>
    </dsp:sp>
    <dsp:sp modelId="{DF3F6F92-59B7-47C6-895F-1338D8B91F2C}">
      <dsp:nvSpPr>
        <dsp:cNvPr id="0" name=""/>
        <dsp:cNvSpPr/>
      </dsp:nvSpPr>
      <dsp:spPr>
        <a:xfrm rot="5400000">
          <a:off x="2641467" y="-493778"/>
          <a:ext cx="326766" cy="4905897"/>
        </a:xfrm>
        <a:prstGeom prst="round2SameRect">
          <a:avLst/>
        </a:prstGeom>
        <a:solidFill>
          <a:schemeClr val="lt1">
            <a:alpha val="90000"/>
            <a:hueOff val="0"/>
            <a:satOff val="0"/>
            <a:lumOff val="0"/>
            <a:alphaOff val="0"/>
          </a:schemeClr>
        </a:solidFill>
        <a:ln w="25400" cap="flat" cmpd="sng" algn="ctr">
          <a:solidFill>
            <a:schemeClr val="accent5">
              <a:hueOff val="-782242"/>
              <a:satOff val="-10140"/>
              <a:lumOff val="-54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a:t>Draft Audit Reviewed</a:t>
          </a:r>
        </a:p>
      </dsp:txBody>
      <dsp:txXfrm rot="-5400000">
        <a:off x="351902" y="1811738"/>
        <a:ext cx="4889946" cy="294864"/>
      </dsp:txXfrm>
    </dsp:sp>
    <dsp:sp modelId="{101F5DA4-6E63-497C-9CE4-3323481FFCAE}">
      <dsp:nvSpPr>
        <dsp:cNvPr id="0" name=""/>
        <dsp:cNvSpPr/>
      </dsp:nvSpPr>
      <dsp:spPr>
        <a:xfrm rot="5400000">
          <a:off x="-75407" y="2319964"/>
          <a:ext cx="502717" cy="351902"/>
        </a:xfrm>
        <a:prstGeom prst="chevron">
          <a:avLst/>
        </a:prstGeom>
        <a:solidFill>
          <a:schemeClr val="accent5">
            <a:hueOff val="-977802"/>
            <a:satOff val="-12675"/>
            <a:lumOff val="-6864"/>
            <a:alphaOff val="0"/>
          </a:schemeClr>
        </a:solidFill>
        <a:ln w="25400" cap="flat" cmpd="sng" algn="ctr">
          <a:solidFill>
            <a:schemeClr val="accent5">
              <a:hueOff val="-977802"/>
              <a:satOff val="-12675"/>
              <a:lumOff val="-686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6</a:t>
          </a:r>
        </a:p>
      </dsp:txBody>
      <dsp:txXfrm rot="-5400000">
        <a:off x="1" y="2420507"/>
        <a:ext cx="351902" cy="150815"/>
      </dsp:txXfrm>
    </dsp:sp>
    <dsp:sp modelId="{49C8EC21-91FF-48AB-820F-CCC31463932C}">
      <dsp:nvSpPr>
        <dsp:cNvPr id="0" name=""/>
        <dsp:cNvSpPr/>
      </dsp:nvSpPr>
      <dsp:spPr>
        <a:xfrm rot="5400000">
          <a:off x="2641467" y="-45008"/>
          <a:ext cx="326766" cy="4905897"/>
        </a:xfrm>
        <a:prstGeom prst="round2SameRect">
          <a:avLst/>
        </a:prstGeom>
        <a:solidFill>
          <a:schemeClr val="lt1">
            <a:alpha val="90000"/>
            <a:hueOff val="0"/>
            <a:satOff val="0"/>
            <a:lumOff val="0"/>
            <a:alphaOff val="0"/>
          </a:schemeClr>
        </a:solidFill>
        <a:ln w="25400" cap="flat" cmpd="sng" algn="ctr">
          <a:solidFill>
            <a:schemeClr val="accent5">
              <a:hueOff val="-977802"/>
              <a:satOff val="-12675"/>
              <a:lumOff val="-686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a:t>Audit Report Finalized</a:t>
          </a:r>
        </a:p>
      </dsp:txBody>
      <dsp:txXfrm rot="-5400000">
        <a:off x="351902" y="2260508"/>
        <a:ext cx="4889946" cy="294864"/>
      </dsp:txXfrm>
    </dsp:sp>
    <dsp:sp modelId="{666C35E1-B666-4804-8283-972892B86D3E}">
      <dsp:nvSpPr>
        <dsp:cNvPr id="0" name=""/>
        <dsp:cNvSpPr/>
      </dsp:nvSpPr>
      <dsp:spPr>
        <a:xfrm rot="5400000">
          <a:off x="-75407" y="2768735"/>
          <a:ext cx="502717" cy="351902"/>
        </a:xfrm>
        <a:prstGeom prst="chevron">
          <a:avLst/>
        </a:prstGeom>
        <a:solidFill>
          <a:schemeClr val="accent5">
            <a:hueOff val="-1173363"/>
            <a:satOff val="-15209"/>
            <a:lumOff val="-8237"/>
            <a:alphaOff val="0"/>
          </a:schemeClr>
        </a:solidFill>
        <a:ln w="25400" cap="flat" cmpd="sng" algn="ctr">
          <a:solidFill>
            <a:schemeClr val="accent5">
              <a:hueOff val="-1173363"/>
              <a:satOff val="-15209"/>
              <a:lumOff val="-82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7</a:t>
          </a:r>
        </a:p>
      </dsp:txBody>
      <dsp:txXfrm rot="-5400000">
        <a:off x="1" y="2869278"/>
        <a:ext cx="351902" cy="150815"/>
      </dsp:txXfrm>
    </dsp:sp>
    <dsp:sp modelId="{96696771-9CBC-416F-9B62-975C4B0E55D4}">
      <dsp:nvSpPr>
        <dsp:cNvPr id="0" name=""/>
        <dsp:cNvSpPr/>
      </dsp:nvSpPr>
      <dsp:spPr>
        <a:xfrm rot="5400000">
          <a:off x="2641467" y="403761"/>
          <a:ext cx="326766" cy="4905897"/>
        </a:xfrm>
        <a:prstGeom prst="round2SameRect">
          <a:avLst/>
        </a:prstGeom>
        <a:solidFill>
          <a:schemeClr val="lt1">
            <a:alpha val="90000"/>
            <a:hueOff val="0"/>
            <a:satOff val="0"/>
            <a:lumOff val="0"/>
            <a:alphaOff val="0"/>
          </a:schemeClr>
        </a:solidFill>
        <a:ln w="25400" cap="flat" cmpd="sng" algn="ctr">
          <a:solidFill>
            <a:schemeClr val="accent5">
              <a:hueOff val="-1173363"/>
              <a:satOff val="-15209"/>
              <a:lumOff val="-82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a:t>Board Accepts Audit Report</a:t>
          </a:r>
        </a:p>
      </dsp:txBody>
      <dsp:txXfrm rot="-5400000">
        <a:off x="351902" y="2709278"/>
        <a:ext cx="4889946" cy="294864"/>
      </dsp:txXfrm>
    </dsp:sp>
    <dsp:sp modelId="{5E5D348F-CD4D-4F9C-A5DC-FE95ECC84172}">
      <dsp:nvSpPr>
        <dsp:cNvPr id="0" name=""/>
        <dsp:cNvSpPr/>
      </dsp:nvSpPr>
      <dsp:spPr>
        <a:xfrm rot="5400000">
          <a:off x="-75407" y="3217505"/>
          <a:ext cx="502717" cy="351902"/>
        </a:xfrm>
        <a:prstGeom prst="chevron">
          <a:avLst/>
        </a:prstGeom>
        <a:solidFill>
          <a:schemeClr val="accent5">
            <a:hueOff val="-1368923"/>
            <a:satOff val="-17744"/>
            <a:lumOff val="-9610"/>
            <a:alphaOff val="0"/>
          </a:schemeClr>
        </a:solidFill>
        <a:ln w="25400" cap="flat" cmpd="sng" algn="ctr">
          <a:solidFill>
            <a:schemeClr val="accent5">
              <a:hueOff val="-1368923"/>
              <a:satOff val="-17744"/>
              <a:lumOff val="-961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8</a:t>
          </a:r>
        </a:p>
      </dsp:txBody>
      <dsp:txXfrm rot="-5400000">
        <a:off x="1" y="3318048"/>
        <a:ext cx="351902" cy="150815"/>
      </dsp:txXfrm>
    </dsp:sp>
    <dsp:sp modelId="{34451936-E8A9-4AB9-B934-19845BB92FA1}">
      <dsp:nvSpPr>
        <dsp:cNvPr id="0" name=""/>
        <dsp:cNvSpPr/>
      </dsp:nvSpPr>
      <dsp:spPr>
        <a:xfrm rot="5400000">
          <a:off x="2641467" y="852531"/>
          <a:ext cx="326766" cy="4905897"/>
        </a:xfrm>
        <a:prstGeom prst="round2SameRect">
          <a:avLst/>
        </a:prstGeom>
        <a:solidFill>
          <a:schemeClr val="lt1">
            <a:alpha val="90000"/>
            <a:hueOff val="0"/>
            <a:satOff val="0"/>
            <a:lumOff val="0"/>
            <a:alphaOff val="0"/>
          </a:schemeClr>
        </a:solidFill>
        <a:ln w="25400" cap="flat" cmpd="sng" algn="ctr">
          <a:solidFill>
            <a:schemeClr val="accent5">
              <a:hueOff val="-1368923"/>
              <a:satOff val="-17744"/>
              <a:lumOff val="-96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a:t>Audit Certified </a:t>
          </a:r>
        </a:p>
      </dsp:txBody>
      <dsp:txXfrm rot="-5400000">
        <a:off x="351902" y="3158048"/>
        <a:ext cx="4889946" cy="294864"/>
      </dsp:txXfrm>
    </dsp:sp>
    <dsp:sp modelId="{1131FB56-998E-427B-A9CB-854258E0683E}">
      <dsp:nvSpPr>
        <dsp:cNvPr id="0" name=""/>
        <dsp:cNvSpPr/>
      </dsp:nvSpPr>
      <dsp:spPr>
        <a:xfrm rot="5400000">
          <a:off x="-75407" y="3666275"/>
          <a:ext cx="502717" cy="351902"/>
        </a:xfrm>
        <a:prstGeom prst="chevron">
          <a:avLst/>
        </a:prstGeom>
        <a:solidFill>
          <a:schemeClr val="accent5">
            <a:hueOff val="-1564484"/>
            <a:satOff val="-20279"/>
            <a:lumOff val="-10982"/>
            <a:alphaOff val="0"/>
          </a:schemeClr>
        </a:solidFill>
        <a:ln w="25400" cap="flat" cmpd="sng" algn="ctr">
          <a:solidFill>
            <a:schemeClr val="accent5">
              <a:hueOff val="-1564484"/>
              <a:satOff val="-20279"/>
              <a:lumOff val="-1098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9</a:t>
          </a:r>
        </a:p>
      </dsp:txBody>
      <dsp:txXfrm rot="-5400000">
        <a:off x="1" y="3766818"/>
        <a:ext cx="351902" cy="150815"/>
      </dsp:txXfrm>
    </dsp:sp>
    <dsp:sp modelId="{0952E086-5E6D-495A-BA26-C10E03F527E5}">
      <dsp:nvSpPr>
        <dsp:cNvPr id="0" name=""/>
        <dsp:cNvSpPr/>
      </dsp:nvSpPr>
      <dsp:spPr>
        <a:xfrm rot="5400000">
          <a:off x="2641467" y="1301302"/>
          <a:ext cx="326766" cy="4905897"/>
        </a:xfrm>
        <a:prstGeom prst="round2SameRect">
          <a:avLst/>
        </a:prstGeom>
        <a:solidFill>
          <a:schemeClr val="lt1">
            <a:alpha val="90000"/>
            <a:hueOff val="0"/>
            <a:satOff val="0"/>
            <a:lumOff val="0"/>
            <a:alphaOff val="0"/>
          </a:schemeClr>
        </a:solidFill>
        <a:ln w="25400" cap="flat" cmpd="sng" algn="ctr">
          <a:solidFill>
            <a:schemeClr val="accent5">
              <a:hueOff val="-1564484"/>
              <a:satOff val="-20279"/>
              <a:lumOff val="-1098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a:t>Certification of Corrective Action</a:t>
          </a:r>
        </a:p>
      </dsp:txBody>
      <dsp:txXfrm rot="-5400000">
        <a:off x="351902" y="3606819"/>
        <a:ext cx="4889946" cy="294864"/>
      </dsp:txXfrm>
    </dsp:sp>
    <dsp:sp modelId="{6CD2D179-149F-43A1-8A70-B9675EB7506A}">
      <dsp:nvSpPr>
        <dsp:cNvPr id="0" name=""/>
        <dsp:cNvSpPr/>
      </dsp:nvSpPr>
      <dsp:spPr>
        <a:xfrm rot="5400000">
          <a:off x="-75407" y="4115045"/>
          <a:ext cx="502717" cy="351902"/>
        </a:xfrm>
        <a:prstGeom prst="chevron">
          <a:avLst/>
        </a:prstGeom>
        <a:solidFill>
          <a:schemeClr val="accent5">
            <a:hueOff val="-1760044"/>
            <a:satOff val="-22814"/>
            <a:lumOff val="-12355"/>
            <a:alphaOff val="0"/>
          </a:schemeClr>
        </a:solidFill>
        <a:ln w="25400" cap="flat" cmpd="sng" algn="ctr">
          <a:solidFill>
            <a:schemeClr val="accent5">
              <a:hueOff val="-1760044"/>
              <a:satOff val="-22814"/>
              <a:lumOff val="-1235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10</a:t>
          </a:r>
        </a:p>
      </dsp:txBody>
      <dsp:txXfrm rot="-5400000">
        <a:off x="1" y="4215588"/>
        <a:ext cx="351902" cy="150815"/>
      </dsp:txXfrm>
    </dsp:sp>
    <dsp:sp modelId="{BA7A2B19-4C2C-496C-8C50-62ABFAE7189B}">
      <dsp:nvSpPr>
        <dsp:cNvPr id="0" name=""/>
        <dsp:cNvSpPr/>
      </dsp:nvSpPr>
      <dsp:spPr>
        <a:xfrm rot="5400000">
          <a:off x="2641467" y="1750072"/>
          <a:ext cx="326766" cy="4905897"/>
        </a:xfrm>
        <a:prstGeom prst="round2SameRect">
          <a:avLst/>
        </a:prstGeom>
        <a:solidFill>
          <a:schemeClr val="lt1">
            <a:alpha val="90000"/>
            <a:hueOff val="0"/>
            <a:satOff val="0"/>
            <a:lumOff val="0"/>
            <a:alphaOff val="0"/>
          </a:schemeClr>
        </a:solidFill>
        <a:ln w="25400" cap="flat" cmpd="sng" algn="ctr">
          <a:solidFill>
            <a:schemeClr val="accent5">
              <a:hueOff val="-1760044"/>
              <a:satOff val="-22814"/>
              <a:lumOff val="-123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a:t>Audit Findings Resolved</a:t>
          </a:r>
        </a:p>
      </dsp:txBody>
      <dsp:txXfrm rot="-5400000">
        <a:off x="351902" y="4055589"/>
        <a:ext cx="4889946" cy="294864"/>
      </dsp:txXfrm>
    </dsp:sp>
    <dsp:sp modelId="{53002431-9350-4343-A6B6-D7718B506028}">
      <dsp:nvSpPr>
        <dsp:cNvPr id="0" name=""/>
        <dsp:cNvSpPr/>
      </dsp:nvSpPr>
      <dsp:spPr>
        <a:xfrm rot="5400000">
          <a:off x="-75407" y="4563815"/>
          <a:ext cx="502717" cy="351902"/>
        </a:xfrm>
        <a:prstGeom prst="chevron">
          <a:avLst/>
        </a:prstGeom>
        <a:solidFill>
          <a:schemeClr val="accent5">
            <a:hueOff val="-1955605"/>
            <a:satOff val="-25349"/>
            <a:lumOff val="-13728"/>
            <a:alphaOff val="0"/>
          </a:schemeClr>
        </a:solidFill>
        <a:ln w="25400" cap="flat" cmpd="sng" algn="ctr">
          <a:solidFill>
            <a:schemeClr val="accent5">
              <a:hueOff val="-1955605"/>
              <a:satOff val="-25349"/>
              <a:lumOff val="-137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11</a:t>
          </a:r>
        </a:p>
      </dsp:txBody>
      <dsp:txXfrm rot="-5400000">
        <a:off x="1" y="4664358"/>
        <a:ext cx="351902" cy="150815"/>
      </dsp:txXfrm>
    </dsp:sp>
    <dsp:sp modelId="{D77E57D5-31CC-4C0D-BAAC-2D7BAA6E12CE}">
      <dsp:nvSpPr>
        <dsp:cNvPr id="0" name=""/>
        <dsp:cNvSpPr/>
      </dsp:nvSpPr>
      <dsp:spPr>
        <a:xfrm rot="5400000">
          <a:off x="2641467" y="2198842"/>
          <a:ext cx="326766" cy="4905897"/>
        </a:xfrm>
        <a:prstGeom prst="round2SameRect">
          <a:avLst/>
        </a:prstGeom>
        <a:solidFill>
          <a:schemeClr val="lt1">
            <a:alpha val="90000"/>
            <a:hueOff val="0"/>
            <a:satOff val="0"/>
            <a:lumOff val="0"/>
            <a:alphaOff val="0"/>
          </a:schemeClr>
        </a:solidFill>
        <a:ln w="25400" cap="flat" cmpd="sng" algn="ctr">
          <a:solidFill>
            <a:schemeClr val="accent5">
              <a:hueOff val="-1955605"/>
              <a:satOff val="-25349"/>
              <a:lumOff val="-137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2nd Interim Reflects Adjusted Beginning Balance</a:t>
          </a:r>
        </a:p>
      </dsp:txBody>
      <dsp:txXfrm rot="-5400000">
        <a:off x="351902" y="4504359"/>
        <a:ext cx="4889946" cy="29486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3600" units="cm"/>
          <inkml:channel name="Y" type="integer" max="1080" units="cm"/>
          <inkml:channel name="T" type="integer" max="2.14748E9" units="dev"/>
        </inkml:traceFormat>
        <inkml:channelProperties>
          <inkml:channelProperty channel="X" name="resolution" value="70.58823" units="1/cm"/>
          <inkml:channelProperty channel="Y" name="resolution" value="37.63066" units="1/cm"/>
          <inkml:channelProperty channel="T" name="resolution" value="1" units="1/dev"/>
        </inkml:channelProperties>
      </inkml:inkSource>
      <inkml:timestamp xml:id="ts0" timeString="2020-12-12T18:55:21.054"/>
    </inkml:context>
    <inkml:brush xml:id="br0">
      <inkml:brushProperty name="width" value="0.21167" units="cm"/>
      <inkml:brushProperty name="height" value="0.21167" units="cm"/>
      <inkml:brushProperty name="color" value="#FFFFFF"/>
      <inkml:brushProperty name="fitToCurve" value="1"/>
    </inkml:brush>
  </inkml:definitions>
  <inkml:trace contextRef="#ctx0" brushRef="#br0">0 173 0,'0'24'31,"0"26"1,0-26 30</inkml:trace>
  <inkml:trace contextRef="#ctx0" brushRef="#br0" timeOffset="1807">74 0 0,'0'25'297,"0"-1"-282,25 1-15,-25 24 16,0-24-1</inkml:trace>
</inkml:ink>
</file>

<file path=ppt/ink/ink2.xml><?xml version="1.0" encoding="utf-8"?>
<inkml:ink xmlns:inkml="http://www.w3.org/2003/InkML">
  <inkml:definitions>
    <inkml:context xml:id="ctx0">
      <inkml:inkSource xml:id="inkSrc0">
        <inkml:traceFormat>
          <inkml:channel name="X" type="integer" max="3600" units="cm"/>
          <inkml:channel name="Y" type="integer" max="1080" units="cm"/>
          <inkml:channel name="T" type="integer" max="2.14748E9" units="dev"/>
        </inkml:traceFormat>
        <inkml:channelProperties>
          <inkml:channelProperty channel="X" name="resolution" value="70.58823" units="1/cm"/>
          <inkml:channelProperty channel="Y" name="resolution" value="37.63066" units="1/cm"/>
          <inkml:channelProperty channel="T" name="resolution" value="1" units="1/dev"/>
        </inkml:channelProperties>
      </inkml:inkSource>
      <inkml:timestamp xml:id="ts0" timeString="2020-12-12T18:55:30.191"/>
    </inkml:context>
    <inkml:brush xml:id="br0">
      <inkml:brushProperty name="width" value="0.21167" units="cm"/>
      <inkml:brushProperty name="height" value="0.21167" units="cm"/>
      <inkml:brushProperty name="color" value="#FFFFFF"/>
      <inkml:brushProperty name="fitToCurve" value="1"/>
    </inkml:brush>
  </inkml:definitions>
  <inkml:trace contextRef="#ctx0" brushRef="#br0">0 24 0,'49'0'62,"-24"-24"-62,0 24 16,-1 0-1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63295"/>
            <a:ext cx="5608320" cy="4228386"/>
          </a:xfrm>
          <a:prstGeom prst="rect">
            <a:avLst/>
          </a:prstGeom>
          <a:noFill/>
          <a:ln>
            <a:noFill/>
          </a:ln>
        </p:spPr>
        <p:txBody>
          <a:bodyPr spcFirstLastPara="1" wrap="square" lIns="93729" tIns="93729" rIns="93729" bIns="93729"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4705663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7387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29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3207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6979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8330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1111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1619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458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8037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6556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7218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0667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3019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4237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72d137424_0_0:notes"/>
          <p:cNvSpPr txBox="1">
            <a:spLocks noGrp="1"/>
          </p:cNvSpPr>
          <p:nvPr>
            <p:ph type="body" idx="1"/>
          </p:nvPr>
        </p:nvSpPr>
        <p:spPr>
          <a:xfrm>
            <a:off x="701040" y="4463295"/>
            <a:ext cx="5608320" cy="4228386"/>
          </a:xfrm>
          <a:prstGeom prst="rect">
            <a:avLst/>
          </a:prstGeom>
        </p:spPr>
        <p:txBody>
          <a:bodyPr spcFirstLastPara="1" wrap="square" lIns="93729" tIns="93729" rIns="93729" bIns="93729" anchor="t" anchorCtr="0">
            <a:noAutofit/>
          </a:bodyPr>
          <a:lstStyle/>
          <a:p>
            <a:pPr marL="0" indent="0">
              <a:buNone/>
            </a:pPr>
            <a:endParaRPr/>
          </a:p>
        </p:txBody>
      </p:sp>
      <p:sp>
        <p:nvSpPr>
          <p:cNvPr id="173" name="Google Shape;173;g772d137424_0_0:notes"/>
          <p:cNvSpPr>
            <a:spLocks noGrp="1" noRot="1" noChangeAspect="1"/>
          </p:cNvSpPr>
          <p:nvPr>
            <p:ph type="sldImg" idx="2"/>
          </p:nvPr>
        </p:nvSpPr>
        <p:spPr>
          <a:xfrm>
            <a:off x="1155700" y="704850"/>
            <a:ext cx="4699000" cy="35242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2100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95"/>
        <p:cNvGrpSpPr/>
        <p:nvPr/>
      </p:nvGrpSpPr>
      <p:grpSpPr>
        <a:xfrm>
          <a:off x="0" y="0"/>
          <a:ext cx="0" cy="0"/>
          <a:chOff x="0" y="0"/>
          <a:chExt cx="0" cy="0"/>
        </a:xfrm>
      </p:grpSpPr>
      <p:sp>
        <p:nvSpPr>
          <p:cNvPr id="96" name="Google Shape;96;p16"/>
          <p:cNvSpPr txBox="1">
            <a:spLocks noGrp="1"/>
          </p:cNvSpPr>
          <p:nvPr>
            <p:ph type="ctrTitle"/>
          </p:nvPr>
        </p:nvSpPr>
        <p:spPr>
          <a:xfrm>
            <a:off x="685800" y="693527"/>
            <a:ext cx="7772400" cy="10527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chemeClr val="dk2"/>
              </a:buClr>
              <a:buSzPts val="4000"/>
              <a:buFont typeface="Open Sans SemiBold"/>
              <a:buNone/>
              <a:defRPr sz="4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7" name="Google Shape;97;p16"/>
          <p:cNvSpPr txBox="1">
            <a:spLocks noGrp="1"/>
          </p:cNvSpPr>
          <p:nvPr>
            <p:ph type="subTitle" idx="1"/>
          </p:nvPr>
        </p:nvSpPr>
        <p:spPr>
          <a:xfrm>
            <a:off x="685800" y="1746357"/>
            <a:ext cx="7772400" cy="510300"/>
          </a:xfrm>
          <a:prstGeom prst="rect">
            <a:avLst/>
          </a:prstGeom>
          <a:noFill/>
          <a:ln>
            <a:noFill/>
          </a:ln>
        </p:spPr>
        <p:txBody>
          <a:bodyPr spcFirstLastPara="1" wrap="square" lIns="91425" tIns="45700" rIns="91425" bIns="45700" anchor="t" anchorCtr="0">
            <a:noAutofit/>
          </a:bodyPr>
          <a:lstStyle>
            <a:lvl1pPr lvl="0" algn="l" rtl="0">
              <a:spcBef>
                <a:spcPts val="480"/>
              </a:spcBef>
              <a:spcAft>
                <a:spcPts val="0"/>
              </a:spcAft>
              <a:buClr>
                <a:schemeClr val="accent1"/>
              </a:buClr>
              <a:buSzPts val="2400"/>
              <a:buNone/>
              <a:defRPr sz="2400" b="0">
                <a:solidFill>
                  <a:schemeClr val="accent1"/>
                </a:solidFill>
                <a:latin typeface="Open Sans SemiBold"/>
                <a:ea typeface="Open Sans SemiBold"/>
                <a:cs typeface="Open Sans SemiBold"/>
                <a:sym typeface="Open Sans SemiBold"/>
              </a:defRPr>
            </a:lvl1pPr>
            <a:lvl2pPr lvl="1" algn="ctr" rtl="0">
              <a:spcBef>
                <a:spcPts val="400"/>
              </a:spcBef>
              <a:spcAft>
                <a:spcPts val="0"/>
              </a:spcAft>
              <a:buClr>
                <a:srgbClr val="8A8A8A"/>
              </a:buClr>
              <a:buSzPts val="2000"/>
              <a:buNone/>
              <a:defRPr>
                <a:solidFill>
                  <a:srgbClr val="8A8A8A"/>
                </a:solidFill>
              </a:defRPr>
            </a:lvl2pPr>
            <a:lvl3pPr lvl="2" algn="ctr" rtl="0">
              <a:spcBef>
                <a:spcPts val="400"/>
              </a:spcBef>
              <a:spcAft>
                <a:spcPts val="0"/>
              </a:spcAft>
              <a:buClr>
                <a:srgbClr val="8A8A8A"/>
              </a:buClr>
              <a:buSzPts val="2000"/>
              <a:buNone/>
              <a:defRPr>
                <a:solidFill>
                  <a:srgbClr val="8A8A8A"/>
                </a:solidFill>
              </a:defRPr>
            </a:lvl3pPr>
            <a:lvl4pPr lvl="3" algn="ctr" rtl="0">
              <a:spcBef>
                <a:spcPts val="400"/>
              </a:spcBef>
              <a:spcAft>
                <a:spcPts val="0"/>
              </a:spcAft>
              <a:buClr>
                <a:srgbClr val="8A8A8A"/>
              </a:buClr>
              <a:buSzPts val="2000"/>
              <a:buNone/>
              <a:defRPr>
                <a:solidFill>
                  <a:srgbClr val="8A8A8A"/>
                </a:solidFill>
              </a:defRPr>
            </a:lvl4pPr>
            <a:lvl5pPr lvl="4" algn="ctr" rtl="0">
              <a:spcBef>
                <a:spcPts val="400"/>
              </a:spcBef>
              <a:spcAft>
                <a:spcPts val="0"/>
              </a:spcAft>
              <a:buClr>
                <a:srgbClr val="8A8A8A"/>
              </a:buClr>
              <a:buSzPts val="2000"/>
              <a:buNone/>
              <a:defRPr>
                <a:solidFill>
                  <a:srgbClr val="8A8A8A"/>
                </a:solidFill>
              </a:defRPr>
            </a:lvl5pPr>
            <a:lvl6pPr lvl="5" algn="ctr" rtl="0">
              <a:spcBef>
                <a:spcPts val="400"/>
              </a:spcBef>
              <a:spcAft>
                <a:spcPts val="0"/>
              </a:spcAft>
              <a:buClr>
                <a:srgbClr val="8A8A8A"/>
              </a:buClr>
              <a:buSzPts val="2000"/>
              <a:buNone/>
              <a:defRPr>
                <a:solidFill>
                  <a:srgbClr val="8A8A8A"/>
                </a:solidFill>
              </a:defRPr>
            </a:lvl6pPr>
            <a:lvl7pPr lvl="6" algn="ctr" rtl="0">
              <a:spcBef>
                <a:spcPts val="400"/>
              </a:spcBef>
              <a:spcAft>
                <a:spcPts val="0"/>
              </a:spcAft>
              <a:buClr>
                <a:srgbClr val="8A8A8A"/>
              </a:buClr>
              <a:buSzPts val="2000"/>
              <a:buNone/>
              <a:defRPr>
                <a:solidFill>
                  <a:srgbClr val="8A8A8A"/>
                </a:solidFill>
              </a:defRPr>
            </a:lvl7pPr>
            <a:lvl8pPr lvl="7" algn="ctr" rtl="0">
              <a:spcBef>
                <a:spcPts val="400"/>
              </a:spcBef>
              <a:spcAft>
                <a:spcPts val="0"/>
              </a:spcAft>
              <a:buClr>
                <a:srgbClr val="8A8A8A"/>
              </a:buClr>
              <a:buSzPts val="2000"/>
              <a:buNone/>
              <a:defRPr>
                <a:solidFill>
                  <a:srgbClr val="8A8A8A"/>
                </a:solidFill>
              </a:defRPr>
            </a:lvl8pPr>
            <a:lvl9pPr lvl="8" algn="ctr" rtl="0">
              <a:spcBef>
                <a:spcPts val="400"/>
              </a:spcBef>
              <a:spcAft>
                <a:spcPts val="0"/>
              </a:spcAft>
              <a:buClr>
                <a:srgbClr val="8A8A8A"/>
              </a:buClr>
              <a:buSzPts val="2000"/>
              <a:buNone/>
              <a:defRPr>
                <a:solidFill>
                  <a:srgbClr val="8A8A8A"/>
                </a:solidFill>
              </a:defRPr>
            </a:lvl9pPr>
          </a:lstStyle>
          <a:p>
            <a:endParaRPr/>
          </a:p>
        </p:txBody>
      </p:sp>
      <p:sp>
        <p:nvSpPr>
          <p:cNvPr id="98" name="Google Shape;98;p16"/>
          <p:cNvSpPr txBox="1">
            <a:spLocks noGrp="1"/>
          </p:cNvSpPr>
          <p:nvPr>
            <p:ph type="body" idx="2"/>
          </p:nvPr>
        </p:nvSpPr>
        <p:spPr>
          <a:xfrm>
            <a:off x="685800" y="2389752"/>
            <a:ext cx="7772400" cy="37428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rgbClr val="5D5256"/>
              </a:buClr>
              <a:buSzPts val="1800"/>
              <a:buChar char="•"/>
              <a:defRPr sz="1800">
                <a:solidFill>
                  <a:srgbClr val="5D5256"/>
                </a:solidFill>
              </a:defRPr>
            </a:lvl1pPr>
            <a:lvl2pPr marL="914400" lvl="1" indent="-342900" algn="l" rtl="0">
              <a:spcBef>
                <a:spcPts val="360"/>
              </a:spcBef>
              <a:spcAft>
                <a:spcPts val="0"/>
              </a:spcAft>
              <a:buClr>
                <a:srgbClr val="5D5256"/>
              </a:buClr>
              <a:buSzPts val="1800"/>
              <a:buChar char="–"/>
              <a:defRPr sz="1800">
                <a:solidFill>
                  <a:srgbClr val="5D5256"/>
                </a:solidFill>
              </a:defRPr>
            </a:lvl2pPr>
            <a:lvl3pPr marL="1371600" lvl="2" indent="-342900" algn="l" rtl="0">
              <a:spcBef>
                <a:spcPts val="360"/>
              </a:spcBef>
              <a:spcAft>
                <a:spcPts val="0"/>
              </a:spcAft>
              <a:buClr>
                <a:srgbClr val="5D5256"/>
              </a:buClr>
              <a:buSzPts val="1800"/>
              <a:buChar char="•"/>
              <a:defRPr sz="1800">
                <a:solidFill>
                  <a:srgbClr val="5D5256"/>
                </a:solidFill>
              </a:defRPr>
            </a:lvl3pPr>
            <a:lvl4pPr marL="1828800" lvl="3" indent="-342900" algn="l" rtl="0">
              <a:spcBef>
                <a:spcPts val="360"/>
              </a:spcBef>
              <a:spcAft>
                <a:spcPts val="0"/>
              </a:spcAft>
              <a:buClr>
                <a:srgbClr val="5D5256"/>
              </a:buClr>
              <a:buSzPts val="1800"/>
              <a:buChar char="–"/>
              <a:defRPr sz="1800">
                <a:solidFill>
                  <a:srgbClr val="5D5256"/>
                </a:solidFill>
              </a:defRPr>
            </a:lvl4pPr>
            <a:lvl5pPr marL="2286000" lvl="4" indent="-342900" algn="l" rtl="0">
              <a:spcBef>
                <a:spcPts val="360"/>
              </a:spcBef>
              <a:spcAft>
                <a:spcPts val="0"/>
              </a:spcAft>
              <a:buClr>
                <a:srgbClr val="5D5256"/>
              </a:buClr>
              <a:buSzPts val="1800"/>
              <a:buChar char="»"/>
              <a:defRPr sz="1800">
                <a:solidFill>
                  <a:srgbClr val="5D5256"/>
                </a:solidFill>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grpSp>
        <p:nvGrpSpPr>
          <p:cNvPr id="99" name="Google Shape;99;p16"/>
          <p:cNvGrpSpPr/>
          <p:nvPr/>
        </p:nvGrpSpPr>
        <p:grpSpPr>
          <a:xfrm>
            <a:off x="59115" y="6431795"/>
            <a:ext cx="1480955" cy="274044"/>
            <a:chOff x="59112" y="6431551"/>
            <a:chExt cx="1973028" cy="365100"/>
          </a:xfrm>
        </p:grpSpPr>
        <p:sp>
          <p:nvSpPr>
            <p:cNvPr id="100" name="Google Shape;100;p16"/>
            <p:cNvSpPr/>
            <p:nvPr/>
          </p:nvSpPr>
          <p:spPr>
            <a:xfrm>
              <a:off x="59112" y="6431551"/>
              <a:ext cx="365100" cy="3651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1" name="Google Shape;101;p16"/>
            <p:cNvSpPr/>
            <p:nvPr/>
          </p:nvSpPr>
          <p:spPr>
            <a:xfrm>
              <a:off x="459685" y="6431551"/>
              <a:ext cx="365100" cy="365100"/>
            </a:xfrm>
            <a:prstGeom prst="ellipse">
              <a:avLst/>
            </a:prstGeom>
            <a:solidFill>
              <a:srgbClr val="F697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2" name="Google Shape;102;p16"/>
            <p:cNvSpPr/>
            <p:nvPr/>
          </p:nvSpPr>
          <p:spPr>
            <a:xfrm>
              <a:off x="863265" y="6431551"/>
              <a:ext cx="365100" cy="36510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3" name="Google Shape;103;p16"/>
            <p:cNvSpPr/>
            <p:nvPr/>
          </p:nvSpPr>
          <p:spPr>
            <a:xfrm>
              <a:off x="1270335" y="6431551"/>
              <a:ext cx="365100" cy="3651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4" name="Google Shape;104;p16"/>
            <p:cNvSpPr/>
            <p:nvPr/>
          </p:nvSpPr>
          <p:spPr>
            <a:xfrm>
              <a:off x="1667040" y="6431551"/>
              <a:ext cx="365100" cy="365100"/>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05"/>
        <p:cNvGrpSpPr/>
        <p:nvPr/>
      </p:nvGrpSpPr>
      <p:grpSpPr>
        <a:xfrm>
          <a:off x="0" y="0"/>
          <a:ext cx="0" cy="0"/>
          <a:chOff x="0" y="0"/>
          <a:chExt cx="0" cy="0"/>
        </a:xfrm>
      </p:grpSpPr>
      <p:sp>
        <p:nvSpPr>
          <p:cNvPr id="106" name="Google Shape;106;p17"/>
          <p:cNvSpPr/>
          <p:nvPr/>
        </p:nvSpPr>
        <p:spPr>
          <a:xfrm>
            <a:off x="-217242" y="2832607"/>
            <a:ext cx="9708900" cy="41109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7" name="Google Shape;107;p17"/>
          <p:cNvSpPr txBox="1">
            <a:spLocks noGrp="1"/>
          </p:cNvSpPr>
          <p:nvPr>
            <p:ph type="title"/>
          </p:nvPr>
        </p:nvSpPr>
        <p:spPr>
          <a:xfrm>
            <a:off x="457200" y="3713334"/>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Clr>
                <a:schemeClr val="lt1"/>
              </a:buClr>
              <a:buSzPts val="4000"/>
              <a:buFont typeface="Open Sans SemiBold"/>
              <a:buNone/>
              <a:defRPr sz="40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pic>
        <p:nvPicPr>
          <p:cNvPr id="108" name="Google Shape;108;p17" descr="SCOE_Logo_Updated.eps"/>
          <p:cNvPicPr preferRelativeResize="0"/>
          <p:nvPr/>
        </p:nvPicPr>
        <p:blipFill rotWithShape="1">
          <a:blip r:embed="rId2">
            <a:alphaModFix/>
          </a:blip>
          <a:srcRect/>
          <a:stretch/>
        </p:blipFill>
        <p:spPr>
          <a:xfrm>
            <a:off x="1836503" y="1205252"/>
            <a:ext cx="5457812" cy="1140956"/>
          </a:xfrm>
          <a:prstGeom prst="rect">
            <a:avLst/>
          </a:prstGeom>
          <a:noFill/>
          <a:ln>
            <a:noFill/>
          </a:ln>
        </p:spPr>
      </p:pic>
      <p:sp>
        <p:nvSpPr>
          <p:cNvPr id="109" name="Google Shape;109;p17"/>
          <p:cNvSpPr txBox="1">
            <a:spLocks noGrp="1"/>
          </p:cNvSpPr>
          <p:nvPr>
            <p:ph type="subTitle" idx="1"/>
          </p:nvPr>
        </p:nvSpPr>
        <p:spPr>
          <a:xfrm>
            <a:off x="685800" y="4856334"/>
            <a:ext cx="7772400" cy="510300"/>
          </a:xfrm>
          <a:prstGeom prst="rect">
            <a:avLst/>
          </a:prstGeom>
          <a:noFill/>
          <a:ln>
            <a:noFill/>
          </a:ln>
        </p:spPr>
        <p:txBody>
          <a:bodyPr spcFirstLastPara="1" wrap="square" lIns="91425" tIns="45700" rIns="91425" bIns="45700" anchor="t" anchorCtr="0">
            <a:noAutofit/>
          </a:bodyPr>
          <a:lstStyle>
            <a:lvl1pPr lvl="0" algn="ctr" rtl="0">
              <a:spcBef>
                <a:spcPts val="480"/>
              </a:spcBef>
              <a:spcAft>
                <a:spcPts val="0"/>
              </a:spcAft>
              <a:buClr>
                <a:srgbClr val="FFFFFF"/>
              </a:buClr>
              <a:buSzPts val="2400"/>
              <a:buNone/>
              <a:defRPr sz="2400">
                <a:solidFill>
                  <a:srgbClr val="FFFFFF"/>
                </a:solidFill>
              </a:defRPr>
            </a:lvl1pPr>
            <a:lvl2pPr lvl="1" algn="ctr" rtl="0">
              <a:spcBef>
                <a:spcPts val="400"/>
              </a:spcBef>
              <a:spcAft>
                <a:spcPts val="0"/>
              </a:spcAft>
              <a:buClr>
                <a:srgbClr val="8A8A8A"/>
              </a:buClr>
              <a:buSzPts val="2000"/>
              <a:buNone/>
              <a:defRPr>
                <a:solidFill>
                  <a:srgbClr val="8A8A8A"/>
                </a:solidFill>
              </a:defRPr>
            </a:lvl2pPr>
            <a:lvl3pPr lvl="2" algn="ctr" rtl="0">
              <a:spcBef>
                <a:spcPts val="400"/>
              </a:spcBef>
              <a:spcAft>
                <a:spcPts val="0"/>
              </a:spcAft>
              <a:buClr>
                <a:srgbClr val="8A8A8A"/>
              </a:buClr>
              <a:buSzPts val="2000"/>
              <a:buNone/>
              <a:defRPr>
                <a:solidFill>
                  <a:srgbClr val="8A8A8A"/>
                </a:solidFill>
              </a:defRPr>
            </a:lvl3pPr>
            <a:lvl4pPr lvl="3" algn="ctr" rtl="0">
              <a:spcBef>
                <a:spcPts val="400"/>
              </a:spcBef>
              <a:spcAft>
                <a:spcPts val="0"/>
              </a:spcAft>
              <a:buClr>
                <a:srgbClr val="8A8A8A"/>
              </a:buClr>
              <a:buSzPts val="2000"/>
              <a:buNone/>
              <a:defRPr>
                <a:solidFill>
                  <a:srgbClr val="8A8A8A"/>
                </a:solidFill>
              </a:defRPr>
            </a:lvl4pPr>
            <a:lvl5pPr lvl="4" algn="ctr" rtl="0">
              <a:spcBef>
                <a:spcPts val="400"/>
              </a:spcBef>
              <a:spcAft>
                <a:spcPts val="0"/>
              </a:spcAft>
              <a:buClr>
                <a:srgbClr val="8A8A8A"/>
              </a:buClr>
              <a:buSzPts val="2000"/>
              <a:buNone/>
              <a:defRPr>
                <a:solidFill>
                  <a:srgbClr val="8A8A8A"/>
                </a:solidFill>
              </a:defRPr>
            </a:lvl5pPr>
            <a:lvl6pPr lvl="5" algn="ctr" rtl="0">
              <a:spcBef>
                <a:spcPts val="400"/>
              </a:spcBef>
              <a:spcAft>
                <a:spcPts val="0"/>
              </a:spcAft>
              <a:buClr>
                <a:srgbClr val="8A8A8A"/>
              </a:buClr>
              <a:buSzPts val="2000"/>
              <a:buNone/>
              <a:defRPr>
                <a:solidFill>
                  <a:srgbClr val="8A8A8A"/>
                </a:solidFill>
              </a:defRPr>
            </a:lvl6pPr>
            <a:lvl7pPr lvl="6" algn="ctr" rtl="0">
              <a:spcBef>
                <a:spcPts val="400"/>
              </a:spcBef>
              <a:spcAft>
                <a:spcPts val="0"/>
              </a:spcAft>
              <a:buClr>
                <a:srgbClr val="8A8A8A"/>
              </a:buClr>
              <a:buSzPts val="2000"/>
              <a:buNone/>
              <a:defRPr>
                <a:solidFill>
                  <a:srgbClr val="8A8A8A"/>
                </a:solidFill>
              </a:defRPr>
            </a:lvl7pPr>
            <a:lvl8pPr lvl="7" algn="ctr" rtl="0">
              <a:spcBef>
                <a:spcPts val="400"/>
              </a:spcBef>
              <a:spcAft>
                <a:spcPts val="0"/>
              </a:spcAft>
              <a:buClr>
                <a:srgbClr val="8A8A8A"/>
              </a:buClr>
              <a:buSzPts val="2000"/>
              <a:buNone/>
              <a:defRPr>
                <a:solidFill>
                  <a:srgbClr val="8A8A8A"/>
                </a:solidFill>
              </a:defRPr>
            </a:lvl8pPr>
            <a:lvl9pPr lvl="8" algn="ctr" rtl="0">
              <a:spcBef>
                <a:spcPts val="400"/>
              </a:spcBef>
              <a:spcAft>
                <a:spcPts val="0"/>
              </a:spcAft>
              <a:buClr>
                <a:srgbClr val="8A8A8A"/>
              </a:buClr>
              <a:buSzPts val="2000"/>
              <a:buNone/>
              <a:defRPr>
                <a:solidFill>
                  <a:srgbClr val="8A8A8A"/>
                </a:solidFil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10"/>
        <p:cNvGrpSpPr/>
        <p:nvPr/>
      </p:nvGrpSpPr>
      <p:grpSpPr>
        <a:xfrm>
          <a:off x="0" y="0"/>
          <a:ext cx="0" cy="0"/>
          <a:chOff x="0" y="0"/>
          <a:chExt cx="0" cy="0"/>
        </a:xfrm>
      </p:grpSpPr>
      <p:sp>
        <p:nvSpPr>
          <p:cNvPr id="111" name="Google Shape;111;p18"/>
          <p:cNvSpPr>
            <a:spLocks noGrp="1"/>
          </p:cNvSpPr>
          <p:nvPr>
            <p:ph type="pic" idx="2"/>
          </p:nvPr>
        </p:nvSpPr>
        <p:spPr>
          <a:xfrm>
            <a:off x="484615" y="492990"/>
            <a:ext cx="8163300" cy="6049500"/>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5D5256"/>
              </a:buClr>
              <a:buSzPts val="2000"/>
              <a:buFont typeface="Arial"/>
              <a:buChar char="•"/>
              <a:defRPr sz="2000" b="0" i="0" u="none" strike="noStrike" cap="none">
                <a:solidFill>
                  <a:srgbClr val="5D5256"/>
                </a:solidFill>
                <a:latin typeface="Open Sans"/>
                <a:ea typeface="Open Sans"/>
                <a:cs typeface="Open Sans"/>
                <a:sym typeface="Open Sans"/>
              </a:defRPr>
            </a:lvl1pPr>
            <a:lvl2pPr marR="0" lvl="1" algn="l" rtl="0">
              <a:spcBef>
                <a:spcPts val="400"/>
              </a:spcBef>
              <a:spcAft>
                <a:spcPts val="0"/>
              </a:spcAft>
              <a:buClr>
                <a:srgbClr val="5D5256"/>
              </a:buClr>
              <a:buSzPts val="2000"/>
              <a:buFont typeface="Arial"/>
              <a:buChar char="–"/>
              <a:defRPr sz="2000" b="0" i="0" u="none" strike="noStrike" cap="none">
                <a:solidFill>
                  <a:srgbClr val="5D5256"/>
                </a:solidFill>
                <a:latin typeface="Open Sans"/>
                <a:ea typeface="Open Sans"/>
                <a:cs typeface="Open Sans"/>
                <a:sym typeface="Open Sans"/>
              </a:defRPr>
            </a:lvl2pPr>
            <a:lvl3pPr marR="0" lvl="2" algn="l" rtl="0">
              <a:spcBef>
                <a:spcPts val="400"/>
              </a:spcBef>
              <a:spcAft>
                <a:spcPts val="0"/>
              </a:spcAft>
              <a:buClr>
                <a:srgbClr val="5D5256"/>
              </a:buClr>
              <a:buSzPts val="2000"/>
              <a:buFont typeface="Arial"/>
              <a:buChar char="•"/>
              <a:defRPr sz="2000" b="0" i="0" u="none" strike="noStrike" cap="none">
                <a:solidFill>
                  <a:srgbClr val="5D5256"/>
                </a:solidFill>
                <a:latin typeface="Open Sans"/>
                <a:ea typeface="Open Sans"/>
                <a:cs typeface="Open Sans"/>
                <a:sym typeface="Open Sans"/>
              </a:defRPr>
            </a:lvl3pPr>
            <a:lvl4pPr marR="0" lvl="3" algn="l" rtl="0">
              <a:spcBef>
                <a:spcPts val="400"/>
              </a:spcBef>
              <a:spcAft>
                <a:spcPts val="0"/>
              </a:spcAft>
              <a:buClr>
                <a:srgbClr val="5D5256"/>
              </a:buClr>
              <a:buSzPts val="2000"/>
              <a:buFont typeface="Arial"/>
              <a:buChar char="–"/>
              <a:defRPr sz="2000" b="0" i="0" u="none" strike="noStrike" cap="none">
                <a:solidFill>
                  <a:srgbClr val="5D5256"/>
                </a:solidFill>
                <a:latin typeface="Open Sans"/>
                <a:ea typeface="Open Sans"/>
                <a:cs typeface="Open Sans"/>
                <a:sym typeface="Open Sans"/>
              </a:defRPr>
            </a:lvl4pPr>
            <a:lvl5pPr marR="0" lvl="4" algn="l" rtl="0">
              <a:spcBef>
                <a:spcPts val="400"/>
              </a:spcBef>
              <a:spcAft>
                <a:spcPts val="0"/>
              </a:spcAft>
              <a:buClr>
                <a:srgbClr val="5D5256"/>
              </a:buClr>
              <a:buSzPts val="2000"/>
              <a:buFont typeface="Arial"/>
              <a:buChar char="»"/>
              <a:defRPr sz="2000" b="0" i="0" u="none" strike="noStrike" cap="none">
                <a:solidFill>
                  <a:srgbClr val="5D5256"/>
                </a:solidFill>
                <a:latin typeface="Open Sans"/>
                <a:ea typeface="Open Sans"/>
                <a:cs typeface="Open Sans"/>
                <a:sym typeface="Open Sans"/>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
        <p:cNvGrpSpPr/>
        <p:nvPr/>
      </p:nvGrpSpPr>
      <p:grpSpPr>
        <a:xfrm>
          <a:off x="0" y="0"/>
          <a:ext cx="0" cy="0"/>
          <a:chOff x="0" y="0"/>
          <a:chExt cx="0" cy="0"/>
        </a:xfrm>
      </p:grpSpPr>
      <p:sp>
        <p:nvSpPr>
          <p:cNvPr id="70" name="Google Shape;70;p12"/>
          <p:cNvSpPr txBox="1">
            <a:spLocks noGrp="1"/>
          </p:cNvSpPr>
          <p:nvPr>
            <p:ph type="title"/>
          </p:nvPr>
        </p:nvSpPr>
        <p:spPr>
          <a:xfrm>
            <a:off x="457200" y="675713"/>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2"/>
              </a:buClr>
              <a:buSzPts val="4400"/>
              <a:buFont typeface="Open Sans SemiBold"/>
              <a:buNone/>
              <a:defRPr sz="4400" b="0" i="0" u="none" strike="noStrike" cap="none">
                <a:solidFill>
                  <a:schemeClr val="dk2"/>
                </a:solidFill>
                <a:latin typeface="Open Sans SemiBold"/>
                <a:ea typeface="Open Sans SemiBold"/>
                <a:cs typeface="Open Sans SemiBold"/>
                <a:sym typeface="Open Sans SemiBold"/>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1" name="Google Shape;71;p12"/>
          <p:cNvSpPr txBox="1">
            <a:spLocks noGrp="1"/>
          </p:cNvSpPr>
          <p:nvPr>
            <p:ph type="body" idx="1"/>
          </p:nvPr>
        </p:nvSpPr>
        <p:spPr>
          <a:xfrm>
            <a:off x="457200" y="1896760"/>
            <a:ext cx="8229600" cy="4229400"/>
          </a:xfrm>
          <a:prstGeom prst="rect">
            <a:avLst/>
          </a:prstGeom>
          <a:noFill/>
          <a:ln>
            <a:noFill/>
          </a:ln>
        </p:spPr>
        <p:txBody>
          <a:bodyPr spcFirstLastPara="1" wrap="square" lIns="91425" tIns="45700" rIns="91425" bIns="45700" anchor="t" anchorCtr="0">
            <a:noAutofit/>
          </a:bodyPr>
          <a:lstStyle>
            <a:lvl1pPr marL="457200" marR="0" lvl="0" indent="-355600" algn="l" rtl="0">
              <a:spcBef>
                <a:spcPts val="400"/>
              </a:spcBef>
              <a:spcAft>
                <a:spcPts val="0"/>
              </a:spcAft>
              <a:buClr>
                <a:srgbClr val="5D5256"/>
              </a:buClr>
              <a:buSzPts val="2000"/>
              <a:buFont typeface="Arial"/>
              <a:buChar char="•"/>
              <a:defRPr sz="2000" b="0" i="0" u="none" strike="noStrike" cap="none">
                <a:solidFill>
                  <a:srgbClr val="5D5256"/>
                </a:solidFill>
                <a:latin typeface="Open Sans"/>
                <a:ea typeface="Open Sans"/>
                <a:cs typeface="Open Sans"/>
                <a:sym typeface="Open Sans"/>
              </a:defRPr>
            </a:lvl1pPr>
            <a:lvl2pPr marL="914400" marR="0" lvl="1" indent="-355600" algn="l" rtl="0">
              <a:spcBef>
                <a:spcPts val="400"/>
              </a:spcBef>
              <a:spcAft>
                <a:spcPts val="0"/>
              </a:spcAft>
              <a:buClr>
                <a:srgbClr val="5D5256"/>
              </a:buClr>
              <a:buSzPts val="2000"/>
              <a:buFont typeface="Arial"/>
              <a:buChar char="–"/>
              <a:defRPr sz="2000" b="0" i="0" u="none" strike="noStrike" cap="none">
                <a:solidFill>
                  <a:srgbClr val="5D5256"/>
                </a:solidFill>
                <a:latin typeface="Open Sans"/>
                <a:ea typeface="Open Sans"/>
                <a:cs typeface="Open Sans"/>
                <a:sym typeface="Open Sans"/>
              </a:defRPr>
            </a:lvl2pPr>
            <a:lvl3pPr marL="1371600" marR="0" lvl="2" indent="-355600" algn="l" rtl="0">
              <a:spcBef>
                <a:spcPts val="400"/>
              </a:spcBef>
              <a:spcAft>
                <a:spcPts val="0"/>
              </a:spcAft>
              <a:buClr>
                <a:srgbClr val="5D5256"/>
              </a:buClr>
              <a:buSzPts val="2000"/>
              <a:buFont typeface="Arial"/>
              <a:buChar char="•"/>
              <a:defRPr sz="2000" b="0" i="0" u="none" strike="noStrike" cap="none">
                <a:solidFill>
                  <a:srgbClr val="5D5256"/>
                </a:solidFill>
                <a:latin typeface="Open Sans"/>
                <a:ea typeface="Open Sans"/>
                <a:cs typeface="Open Sans"/>
                <a:sym typeface="Open Sans"/>
              </a:defRPr>
            </a:lvl3pPr>
            <a:lvl4pPr marL="1828800" marR="0" lvl="3" indent="-355600" algn="l" rtl="0">
              <a:spcBef>
                <a:spcPts val="400"/>
              </a:spcBef>
              <a:spcAft>
                <a:spcPts val="0"/>
              </a:spcAft>
              <a:buClr>
                <a:srgbClr val="5D5256"/>
              </a:buClr>
              <a:buSzPts val="2000"/>
              <a:buFont typeface="Arial"/>
              <a:buChar char="–"/>
              <a:defRPr sz="2000" b="0" i="0" u="none" strike="noStrike" cap="none">
                <a:solidFill>
                  <a:srgbClr val="5D5256"/>
                </a:solidFill>
                <a:latin typeface="Open Sans"/>
                <a:ea typeface="Open Sans"/>
                <a:cs typeface="Open Sans"/>
                <a:sym typeface="Open Sans"/>
              </a:defRPr>
            </a:lvl4pPr>
            <a:lvl5pPr marL="2286000" marR="0" lvl="4" indent="-355600" algn="l" rtl="0">
              <a:spcBef>
                <a:spcPts val="400"/>
              </a:spcBef>
              <a:spcAft>
                <a:spcPts val="0"/>
              </a:spcAft>
              <a:buClr>
                <a:srgbClr val="5D5256"/>
              </a:buClr>
              <a:buSzPts val="2000"/>
              <a:buFont typeface="Arial"/>
              <a:buChar char="»"/>
              <a:defRPr sz="2000" b="0" i="0" u="none" strike="noStrike" cap="none">
                <a:solidFill>
                  <a:srgbClr val="5D5256"/>
                </a:solidFill>
                <a:latin typeface="Open Sans"/>
                <a:ea typeface="Open Sans"/>
                <a:cs typeface="Open Sans"/>
                <a:sym typeface="Open Sans"/>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2" name="Google Shape;72;p12"/>
          <p:cNvSpPr/>
          <p:nvPr/>
        </p:nvSpPr>
        <p:spPr>
          <a:xfrm>
            <a:off x="7102097" y="304800"/>
            <a:ext cx="365100" cy="3651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3" name="Google Shape;73;p12"/>
          <p:cNvSpPr/>
          <p:nvPr/>
        </p:nvSpPr>
        <p:spPr>
          <a:xfrm>
            <a:off x="7511025" y="304800"/>
            <a:ext cx="365100" cy="365100"/>
          </a:xfrm>
          <a:prstGeom prst="ellipse">
            <a:avLst/>
          </a:prstGeom>
          <a:solidFill>
            <a:srgbClr val="F697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4" name="Google Shape;74;p12"/>
          <p:cNvSpPr/>
          <p:nvPr/>
        </p:nvSpPr>
        <p:spPr>
          <a:xfrm>
            <a:off x="7914605" y="304800"/>
            <a:ext cx="365100" cy="36510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5" name="Google Shape;75;p12"/>
          <p:cNvSpPr/>
          <p:nvPr/>
        </p:nvSpPr>
        <p:spPr>
          <a:xfrm>
            <a:off x="8321675" y="304800"/>
            <a:ext cx="365100" cy="3651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6" name="Google Shape;76;p12"/>
          <p:cNvSpPr/>
          <p:nvPr/>
        </p:nvSpPr>
        <p:spPr>
          <a:xfrm>
            <a:off x="8737935" y="304800"/>
            <a:ext cx="365100" cy="365100"/>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7" name="Google Shape;77;p12"/>
          <p:cNvSpPr/>
          <p:nvPr/>
        </p:nvSpPr>
        <p:spPr>
          <a:xfrm>
            <a:off x="-217242" y="6325318"/>
            <a:ext cx="9708900" cy="6183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png"/><Relationship Id="rId7"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9.emf"/><Relationship Id="rId4" Type="http://schemas.openxmlformats.org/officeDocument/2006/relationships/customXml" Target="../ink/ink1.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594804" y="301841"/>
            <a:ext cx="6228784" cy="209512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r>
              <a:rPr lang="en-US" b="1" dirty="0">
                <a:latin typeface="Trebuchet MS"/>
                <a:ea typeface="Trebuchet MS"/>
                <a:cs typeface="Trebuchet MS"/>
                <a:sym typeface="Trebuchet MS"/>
              </a:rPr>
              <a:t>Audit Review Process 2021-2022</a:t>
            </a:r>
            <a:br>
              <a:rPr lang="en" b="1" dirty="0">
                <a:latin typeface="Trebuchet MS"/>
                <a:ea typeface="Trebuchet MS"/>
                <a:cs typeface="Trebuchet MS"/>
                <a:sym typeface="Trebuchet MS"/>
              </a:rPr>
            </a:br>
            <a:endParaRPr b="1" dirty="0">
              <a:latin typeface="Trebuchet MS"/>
              <a:ea typeface="Trebuchet MS"/>
              <a:cs typeface="Trebuchet MS"/>
              <a:sym typeface="Trebuchet MS"/>
            </a:endParaRPr>
          </a:p>
        </p:txBody>
      </p:sp>
      <p:sp>
        <p:nvSpPr>
          <p:cNvPr id="177" name="Google Shape;177;p28"/>
          <p:cNvSpPr txBox="1">
            <a:spLocks noGrp="1"/>
          </p:cNvSpPr>
          <p:nvPr>
            <p:ph type="body" idx="2"/>
          </p:nvPr>
        </p:nvSpPr>
        <p:spPr>
          <a:xfrm>
            <a:off x="493776" y="1705935"/>
            <a:ext cx="8055420" cy="4193830"/>
          </a:xfrm>
          <a:prstGeom prst="rect">
            <a:avLst/>
          </a:prstGeom>
          <a:noFill/>
          <a:ln>
            <a:noFill/>
          </a:ln>
        </p:spPr>
        <p:txBody>
          <a:bodyPr spcFirstLastPara="1" wrap="square" lIns="91425" tIns="45700" rIns="91425" bIns="45700" anchor="t" anchorCtr="0">
            <a:noAutofit/>
          </a:bodyPr>
          <a:lstStyle/>
          <a:p>
            <a:pPr marL="241300" lvl="0" indent="0" rtl="0">
              <a:spcBef>
                <a:spcPts val="1000"/>
              </a:spcBef>
              <a:spcAft>
                <a:spcPts val="0"/>
              </a:spcAft>
              <a:buClr>
                <a:srgbClr val="222222"/>
              </a:buClr>
              <a:buSzPts val="2000"/>
              <a:buNone/>
            </a:pPr>
            <a:endParaRPr lang="en-US" sz="2400" b="1" u="sng" dirty="0">
              <a:solidFill>
                <a:schemeClr val="accent6">
                  <a:lumMod val="60000"/>
                  <a:lumOff val="40000"/>
                </a:schemeClr>
              </a:solidFill>
              <a:highlight>
                <a:srgbClr val="FFFFFF"/>
              </a:highlight>
              <a:latin typeface="Trebuchet MS"/>
              <a:ea typeface="Trebuchet MS"/>
              <a:cs typeface="Trebuchet MS"/>
              <a:sym typeface="Trebuchet MS"/>
            </a:endParaRPr>
          </a:p>
          <a:p>
            <a:pPr marL="241300" lvl="0" indent="0" rtl="0">
              <a:spcBef>
                <a:spcPts val="1000"/>
              </a:spcBef>
              <a:spcAft>
                <a:spcPts val="0"/>
              </a:spcAft>
              <a:buClr>
                <a:srgbClr val="222222"/>
              </a:buClr>
              <a:buSzPts val="2000"/>
              <a:buNone/>
            </a:pPr>
            <a:r>
              <a:rPr lang="en-US" sz="2400" b="1" u="sng" dirty="0">
                <a:solidFill>
                  <a:schemeClr val="accent6">
                    <a:lumMod val="60000"/>
                    <a:lumOff val="40000"/>
                  </a:schemeClr>
                </a:solidFill>
                <a:highlight>
                  <a:srgbClr val="FFFFFF"/>
                </a:highlight>
                <a:latin typeface="Trebuchet MS"/>
                <a:ea typeface="Trebuchet MS"/>
                <a:cs typeface="Trebuchet MS"/>
                <a:sym typeface="Trebuchet MS"/>
              </a:rPr>
              <a:t>What’s Covered</a:t>
            </a:r>
            <a:r>
              <a:rPr lang="en-US" sz="2000" b="1" i="1" dirty="0">
                <a:solidFill>
                  <a:schemeClr val="accent6">
                    <a:lumMod val="60000"/>
                    <a:lumOff val="40000"/>
                  </a:schemeClr>
                </a:solidFill>
                <a:highlight>
                  <a:srgbClr val="FFFFFF"/>
                </a:highlight>
                <a:latin typeface="Trebuchet MS"/>
                <a:ea typeface="Trebuchet MS"/>
                <a:cs typeface="Trebuchet MS"/>
                <a:sym typeface="Trebuchet MS"/>
              </a:rPr>
              <a:t>: </a:t>
            </a:r>
            <a:endParaRPr lang="en-US" sz="1600" b="1" i="1" dirty="0">
              <a:solidFill>
                <a:schemeClr val="accent6">
                  <a:lumMod val="60000"/>
                  <a:lumOff val="40000"/>
                </a:schemeClr>
              </a:solidFill>
              <a:highlight>
                <a:srgbClr val="FFFFFF"/>
              </a:highlight>
              <a:latin typeface="Trebuchet MS"/>
              <a:ea typeface="Trebuchet MS"/>
              <a:cs typeface="Trebuchet MS"/>
              <a:sym typeface="Trebuchet MS"/>
            </a:endParaRPr>
          </a:p>
          <a:p>
            <a:pPr marL="584200">
              <a:lnSpc>
                <a:spcPct val="150000"/>
              </a:lnSpc>
              <a:spcBef>
                <a:spcPts val="1000"/>
              </a:spcBef>
              <a:buClr>
                <a:srgbClr val="222222"/>
              </a:buClr>
              <a:buSzPts val="2000"/>
              <a:buFont typeface="Wingdings" panose="05000000000000000000" pitchFamily="2" charset="2"/>
              <a:buChar char="Ø"/>
            </a:pPr>
            <a:r>
              <a:rPr lang="en-US" sz="2400" b="1" dirty="0">
                <a:solidFill>
                  <a:schemeClr val="accent2"/>
                </a:solidFill>
                <a:highlight>
                  <a:srgbClr val="FFFFFF"/>
                </a:highlight>
                <a:latin typeface="Trebuchet MS"/>
                <a:ea typeface="Trebuchet MS"/>
                <a:cs typeface="Trebuchet MS"/>
                <a:sym typeface="Trebuchet MS"/>
              </a:rPr>
              <a:t> Timeline &amp; Deadlines</a:t>
            </a:r>
          </a:p>
          <a:p>
            <a:pPr marL="584200">
              <a:lnSpc>
                <a:spcPct val="150000"/>
              </a:lnSpc>
              <a:spcBef>
                <a:spcPts val="1000"/>
              </a:spcBef>
              <a:buClr>
                <a:srgbClr val="222222"/>
              </a:buClr>
              <a:buSzPts val="2000"/>
              <a:buFont typeface="Wingdings" panose="05000000000000000000" pitchFamily="2" charset="2"/>
              <a:buChar char="Ø"/>
            </a:pPr>
            <a:r>
              <a:rPr lang="en-US" sz="2400" b="1" dirty="0">
                <a:solidFill>
                  <a:schemeClr val="accent2"/>
                </a:solidFill>
                <a:highlight>
                  <a:srgbClr val="FFFFFF"/>
                </a:highlight>
                <a:latin typeface="Trebuchet MS"/>
                <a:ea typeface="Trebuchet MS"/>
                <a:cs typeface="Trebuchet MS"/>
                <a:sym typeface="Trebuchet MS"/>
              </a:rPr>
              <a:t> Reviewing the Draft</a:t>
            </a:r>
          </a:p>
          <a:p>
            <a:pPr marL="584200">
              <a:lnSpc>
                <a:spcPct val="150000"/>
              </a:lnSpc>
              <a:spcBef>
                <a:spcPts val="600"/>
              </a:spcBef>
              <a:buClr>
                <a:srgbClr val="222222"/>
              </a:buClr>
              <a:buSzPts val="2000"/>
              <a:buFont typeface="Wingdings" panose="05000000000000000000" pitchFamily="2" charset="2"/>
              <a:buChar char="Ø"/>
            </a:pPr>
            <a:r>
              <a:rPr lang="en-US" sz="2400" b="1" dirty="0">
                <a:solidFill>
                  <a:schemeClr val="accent2"/>
                </a:solidFill>
                <a:highlight>
                  <a:srgbClr val="FFFFFF"/>
                </a:highlight>
                <a:latin typeface="Trebuchet MS"/>
                <a:ea typeface="Trebuchet MS"/>
                <a:cs typeface="Trebuchet MS"/>
                <a:sym typeface="Trebuchet MS"/>
              </a:rPr>
              <a:t> Audit Adjustments</a:t>
            </a:r>
          </a:p>
          <a:p>
            <a:pPr marL="584200">
              <a:lnSpc>
                <a:spcPct val="150000"/>
              </a:lnSpc>
              <a:spcBef>
                <a:spcPts val="600"/>
              </a:spcBef>
              <a:buClr>
                <a:srgbClr val="222222"/>
              </a:buClr>
              <a:buSzPts val="2000"/>
              <a:buFont typeface="Wingdings" panose="05000000000000000000" pitchFamily="2" charset="2"/>
              <a:buChar char="Ø"/>
            </a:pPr>
            <a:r>
              <a:rPr lang="en-US" sz="2400" b="1" dirty="0">
                <a:solidFill>
                  <a:schemeClr val="accent2"/>
                </a:solidFill>
                <a:highlight>
                  <a:srgbClr val="FFFFFF"/>
                </a:highlight>
                <a:latin typeface="Trebuchet MS"/>
                <a:ea typeface="Trebuchet MS"/>
                <a:cs typeface="Trebuchet MS"/>
                <a:sym typeface="Trebuchet MS"/>
              </a:rPr>
              <a:t> Audit Findings</a:t>
            </a:r>
          </a:p>
          <a:p>
            <a:pPr marL="241300" indent="0">
              <a:lnSpc>
                <a:spcPct val="150000"/>
              </a:lnSpc>
              <a:spcBef>
                <a:spcPts val="600"/>
              </a:spcBef>
              <a:buClr>
                <a:srgbClr val="222222"/>
              </a:buClr>
              <a:buSzPts val="2000"/>
              <a:buNone/>
            </a:pPr>
            <a:r>
              <a:rPr lang="en" sz="2400" b="1" dirty="0">
                <a:solidFill>
                  <a:schemeClr val="accent2"/>
                </a:solidFill>
                <a:highlight>
                  <a:srgbClr val="FFFFFF"/>
                </a:highlight>
                <a:latin typeface="Trebuchet MS"/>
                <a:ea typeface="Trebuchet MS"/>
                <a:cs typeface="Trebuchet MS"/>
                <a:sym typeface="Trebuchet MS"/>
              </a:rPr>
              <a:t>     </a:t>
            </a:r>
          </a:p>
          <a:p>
            <a:pPr marL="241300" lvl="0" indent="0" algn="l" rtl="0">
              <a:spcBef>
                <a:spcPts val="0"/>
              </a:spcBef>
              <a:spcAft>
                <a:spcPts val="0"/>
              </a:spcAft>
              <a:buClr>
                <a:srgbClr val="222222"/>
              </a:buClr>
              <a:buSzPts val="2000"/>
              <a:buNone/>
            </a:pPr>
            <a:r>
              <a:rPr lang="en" sz="2400" b="1" dirty="0">
                <a:solidFill>
                  <a:schemeClr val="accent2"/>
                </a:solidFill>
                <a:highlight>
                  <a:srgbClr val="FFFFFF"/>
                </a:highlight>
                <a:latin typeface="Trebuchet MS"/>
                <a:ea typeface="Trebuchet MS"/>
                <a:cs typeface="Trebuchet MS"/>
                <a:sym typeface="Trebuchet MS"/>
              </a:rPr>
              <a:t>  							</a:t>
            </a:r>
            <a:endParaRPr sz="2400" dirty="0">
              <a:solidFill>
                <a:schemeClr val="tx1"/>
              </a:solidFill>
              <a:highlight>
                <a:srgbClr val="FFFFFF"/>
              </a:highlight>
              <a:latin typeface="Trebuchet MS"/>
              <a:ea typeface="Trebuchet MS"/>
              <a:cs typeface="Trebuchet MS"/>
              <a:sym typeface="Trebuchet MS"/>
            </a:endParaRPr>
          </a:p>
          <a:p>
            <a:pPr marL="0" lvl="0" indent="0" algn="l" rtl="0">
              <a:spcBef>
                <a:spcPts val="1000"/>
              </a:spcBef>
              <a:spcAft>
                <a:spcPts val="0"/>
              </a:spcAft>
              <a:buClr>
                <a:srgbClr val="5D5256"/>
              </a:buClr>
              <a:buSzPts val="1800"/>
              <a:buNone/>
            </a:pPr>
            <a:endParaRPr dirty="0">
              <a:latin typeface="Trebuchet MS"/>
              <a:ea typeface="Trebuchet MS"/>
              <a:cs typeface="Trebuchet MS"/>
              <a:sym typeface="Trebuchet MS"/>
            </a:endParaRPr>
          </a:p>
        </p:txBody>
      </p:sp>
      <p:pic>
        <p:nvPicPr>
          <p:cNvPr id="5" name="Picture 4">
            <a:extLst>
              <a:ext uri="{FF2B5EF4-FFF2-40B4-BE49-F238E27FC236}">
                <a16:creationId xmlns:a16="http://schemas.microsoft.com/office/drawing/2014/main" id="{A590236A-3048-459A-8391-B0C5F39DAC7D}"/>
              </a:ext>
            </a:extLst>
          </p:cNvPr>
          <p:cNvPicPr>
            <a:picLocks noChangeAspect="1"/>
          </p:cNvPicPr>
          <p:nvPr/>
        </p:nvPicPr>
        <p:blipFill>
          <a:blip r:embed="rId3"/>
          <a:stretch>
            <a:fillRect/>
          </a:stretch>
        </p:blipFill>
        <p:spPr>
          <a:xfrm>
            <a:off x="5250755" y="1955922"/>
            <a:ext cx="3145666" cy="2815371"/>
          </a:xfrm>
          <a:prstGeom prst="rect">
            <a:avLst/>
          </a:prstGeom>
        </p:spPr>
      </p:pic>
    </p:spTree>
    <p:extLst>
      <p:ext uri="{BB962C8B-B14F-4D97-AF65-F5344CB8AC3E}">
        <p14:creationId xmlns:p14="http://schemas.microsoft.com/office/powerpoint/2010/main" val="423275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488210" y="861133"/>
            <a:ext cx="7395162" cy="171253"/>
          </a:xfrm>
          <a:prstGeom prst="rect">
            <a:avLst/>
          </a:prstGeom>
          <a:noFill/>
          <a:ln>
            <a:noFill/>
          </a:ln>
        </p:spPr>
        <p:txBody>
          <a:bodyPr spcFirstLastPara="1" wrap="square" lIns="91425" tIns="45700" rIns="91425" bIns="45700" anchor="ctr" anchorCtr="0">
            <a:noAutofit/>
          </a:bodyPr>
          <a:lstStyle/>
          <a:p>
            <a:pPr lvl="0"/>
            <a:r>
              <a:rPr lang="en-US" b="1" dirty="0"/>
              <a:t>Timeline &amp; Deadlines</a:t>
            </a:r>
            <a:br>
              <a:rPr lang="en-US" sz="3600" b="1" dirty="0"/>
            </a:br>
            <a:r>
              <a:rPr lang="en-US" sz="1800" b="1" dirty="0">
                <a:solidFill>
                  <a:schemeClr val="accent2">
                    <a:lumMod val="75000"/>
                  </a:schemeClr>
                </a:solidFill>
              </a:rPr>
              <a:t>Audit Activities Timeline</a:t>
            </a:r>
            <a:br>
              <a:rPr lang="en" b="1" dirty="0">
                <a:latin typeface="Trebuchet MS"/>
                <a:ea typeface="Trebuchet MS"/>
                <a:cs typeface="Trebuchet MS"/>
                <a:sym typeface="Trebuchet MS"/>
              </a:rPr>
            </a:br>
            <a:endParaRPr b="1" dirty="0">
              <a:latin typeface="Trebuchet MS"/>
              <a:ea typeface="Trebuchet MS"/>
              <a:cs typeface="Trebuchet MS"/>
              <a:sym typeface="Trebuchet MS"/>
            </a:endParaRPr>
          </a:p>
        </p:txBody>
      </p:sp>
      <p:sp>
        <p:nvSpPr>
          <p:cNvPr id="177" name="Google Shape;177;p28"/>
          <p:cNvSpPr txBox="1">
            <a:spLocks noGrp="1"/>
          </p:cNvSpPr>
          <p:nvPr>
            <p:ph type="body" idx="2"/>
          </p:nvPr>
        </p:nvSpPr>
        <p:spPr>
          <a:xfrm>
            <a:off x="493776" y="1032387"/>
            <a:ext cx="8162014" cy="4702588"/>
          </a:xfrm>
          <a:prstGeom prst="rect">
            <a:avLst/>
          </a:prstGeom>
          <a:noFill/>
          <a:ln>
            <a:noFill/>
          </a:ln>
        </p:spPr>
        <p:txBody>
          <a:bodyPr spcFirstLastPara="1" wrap="square" lIns="91425" tIns="45700" rIns="91425" bIns="45700" anchor="t" anchorCtr="0">
            <a:noAutofit/>
          </a:bodyPr>
          <a:lstStyle/>
          <a:p>
            <a:pPr marL="241300" lvl="0" indent="0" algn="l" rtl="0">
              <a:lnSpc>
                <a:spcPts val="1900"/>
              </a:lnSpc>
              <a:spcBef>
                <a:spcPts val="0"/>
              </a:spcBef>
              <a:spcAft>
                <a:spcPts val="0"/>
              </a:spcAft>
              <a:buClr>
                <a:srgbClr val="222222"/>
              </a:buClr>
              <a:buSzPts val="2000"/>
              <a:buNone/>
            </a:pPr>
            <a:r>
              <a:rPr lang="en" sz="2400" b="1" dirty="0">
                <a:solidFill>
                  <a:schemeClr val="accent2"/>
                </a:solidFill>
                <a:highlight>
                  <a:srgbClr val="FFFFFF"/>
                </a:highlight>
                <a:latin typeface="Trebuchet MS"/>
                <a:ea typeface="Trebuchet MS"/>
                <a:cs typeface="Trebuchet MS"/>
                <a:sym typeface="Trebuchet MS"/>
              </a:rPr>
              <a:t>    </a:t>
            </a:r>
          </a:p>
          <a:p>
            <a:pPr marL="241300" lvl="0" indent="0" algn="l" rtl="0">
              <a:spcBef>
                <a:spcPts val="0"/>
              </a:spcBef>
              <a:spcAft>
                <a:spcPts val="0"/>
              </a:spcAft>
              <a:buClr>
                <a:srgbClr val="222222"/>
              </a:buClr>
              <a:buSzPts val="2000"/>
              <a:buNone/>
            </a:pPr>
            <a:r>
              <a:rPr lang="en" sz="2400" b="1" dirty="0">
                <a:solidFill>
                  <a:schemeClr val="accent2"/>
                </a:solidFill>
                <a:highlight>
                  <a:srgbClr val="FFFFFF"/>
                </a:highlight>
                <a:latin typeface="Trebuchet MS"/>
                <a:ea typeface="Trebuchet MS"/>
                <a:cs typeface="Trebuchet MS"/>
                <a:sym typeface="Trebuchet MS"/>
              </a:rPr>
              <a:t>  							</a:t>
            </a:r>
            <a:endParaRPr sz="2400" dirty="0">
              <a:solidFill>
                <a:schemeClr val="tx1"/>
              </a:solidFill>
              <a:highlight>
                <a:srgbClr val="FFFFFF"/>
              </a:highlight>
              <a:latin typeface="Trebuchet MS"/>
              <a:ea typeface="Trebuchet MS"/>
              <a:cs typeface="Trebuchet MS"/>
              <a:sym typeface="Trebuchet MS"/>
            </a:endParaRPr>
          </a:p>
          <a:p>
            <a:pPr marL="0" lvl="0" indent="0" algn="l" rtl="0">
              <a:spcBef>
                <a:spcPts val="1000"/>
              </a:spcBef>
              <a:spcAft>
                <a:spcPts val="0"/>
              </a:spcAft>
              <a:buClr>
                <a:srgbClr val="5D5256"/>
              </a:buClr>
              <a:buSzPts val="1800"/>
              <a:buNone/>
            </a:pPr>
            <a:endParaRPr dirty="0">
              <a:latin typeface="Trebuchet MS"/>
              <a:ea typeface="Trebuchet MS"/>
              <a:cs typeface="Trebuchet MS"/>
              <a:sym typeface="Trebuchet MS"/>
            </a:endParaRPr>
          </a:p>
        </p:txBody>
      </p:sp>
      <p:graphicFrame>
        <p:nvGraphicFramePr>
          <p:cNvPr id="2" name="Table 1">
            <a:extLst>
              <a:ext uri="{FF2B5EF4-FFF2-40B4-BE49-F238E27FC236}">
                <a16:creationId xmlns:a16="http://schemas.microsoft.com/office/drawing/2014/main" id="{4190CAA3-A1C0-43C2-9742-84C59E939733}"/>
              </a:ext>
            </a:extLst>
          </p:cNvPr>
          <p:cNvGraphicFramePr>
            <a:graphicFrameLocks noGrp="1"/>
          </p:cNvGraphicFramePr>
          <p:nvPr>
            <p:extLst>
              <p:ext uri="{D42A27DB-BD31-4B8C-83A1-F6EECF244321}">
                <p14:modId xmlns:p14="http://schemas.microsoft.com/office/powerpoint/2010/main" val="3925048108"/>
              </p:ext>
            </p:extLst>
          </p:nvPr>
        </p:nvGraphicFramePr>
        <p:xfrm>
          <a:off x="1065320" y="1123026"/>
          <a:ext cx="6818052" cy="4512132"/>
        </p:xfrm>
        <a:graphic>
          <a:graphicData uri="http://schemas.openxmlformats.org/drawingml/2006/table">
            <a:tbl>
              <a:tblPr firstRow="1" firstCol="1" bandRow="1">
                <a:tableStyleId>{5C22544A-7EE6-4342-B048-85BDC9FD1C3A}</a:tableStyleId>
              </a:tblPr>
              <a:tblGrid>
                <a:gridCol w="974007">
                  <a:extLst>
                    <a:ext uri="{9D8B030D-6E8A-4147-A177-3AD203B41FA5}">
                      <a16:colId xmlns:a16="http://schemas.microsoft.com/office/drawing/2014/main" val="305779432"/>
                    </a:ext>
                  </a:extLst>
                </a:gridCol>
                <a:gridCol w="4870038">
                  <a:extLst>
                    <a:ext uri="{9D8B030D-6E8A-4147-A177-3AD203B41FA5}">
                      <a16:colId xmlns:a16="http://schemas.microsoft.com/office/drawing/2014/main" val="149906817"/>
                    </a:ext>
                  </a:extLst>
                </a:gridCol>
                <a:gridCol w="974007">
                  <a:extLst>
                    <a:ext uri="{9D8B030D-6E8A-4147-A177-3AD203B41FA5}">
                      <a16:colId xmlns:a16="http://schemas.microsoft.com/office/drawing/2014/main" val="783601994"/>
                    </a:ext>
                  </a:extLst>
                </a:gridCol>
              </a:tblGrid>
              <a:tr h="282847">
                <a:tc>
                  <a:txBody>
                    <a:bodyPr/>
                    <a:lstStyle/>
                    <a:p>
                      <a:pPr marL="0" marR="0">
                        <a:spcBef>
                          <a:spcPts val="0"/>
                        </a:spcBef>
                        <a:spcAft>
                          <a:spcPts val="0"/>
                        </a:spcAft>
                      </a:pPr>
                      <a:r>
                        <a:rPr lang="en-US" sz="800" dirty="0">
                          <a:effectLst/>
                        </a:rPr>
                        <a:t>April 1</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spcBef>
                          <a:spcPts val="0"/>
                        </a:spcBef>
                        <a:spcAft>
                          <a:spcPts val="0"/>
                        </a:spcAft>
                      </a:pPr>
                      <a:r>
                        <a:rPr lang="en-US" sz="800" dirty="0">
                          <a:effectLst/>
                        </a:rPr>
                        <a:t>Notify SCOE of auditor selection and approval of audit contract </a:t>
                      </a:r>
                    </a:p>
                    <a:p>
                      <a:pPr marL="0" marR="0" algn="r">
                        <a:spcBef>
                          <a:spcPts val="0"/>
                        </a:spcBef>
                        <a:spcAft>
                          <a:spcPts val="0"/>
                        </a:spcAft>
                      </a:pPr>
                      <a:r>
                        <a:rPr lang="en-US" sz="600" dirty="0" err="1">
                          <a:effectLst/>
                        </a:rPr>
                        <a:t>EdC</a:t>
                      </a:r>
                      <a:r>
                        <a:rPr lang="en-US" sz="600" dirty="0">
                          <a:effectLst/>
                        </a:rPr>
                        <a:t> 41020(b)(1) &amp; (3), </a:t>
                      </a:r>
                      <a:r>
                        <a:rPr lang="en-US" sz="600" dirty="0" err="1">
                          <a:effectLst/>
                        </a:rPr>
                        <a:t>EdC</a:t>
                      </a:r>
                      <a:r>
                        <a:rPr lang="en-US" sz="600" dirty="0">
                          <a:effectLst/>
                        </a:rPr>
                        <a:t> 41020e</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lgn="ctr">
                        <a:spcBef>
                          <a:spcPts val="0"/>
                        </a:spcBef>
                        <a:spcAft>
                          <a:spcPts val="0"/>
                        </a:spcAft>
                      </a:pPr>
                      <a:r>
                        <a:rPr lang="en-US" sz="800" dirty="0">
                          <a:effectLst/>
                        </a:rPr>
                        <a:t>CBO</a:t>
                      </a:r>
                      <a:endParaRPr lang="en-US" sz="800" dirty="0">
                        <a:effectLst/>
                        <a:latin typeface="Times New Roman" panose="02020603050405020304" pitchFamily="18" charset="0"/>
                        <a:ea typeface="Times New Roman" panose="02020603050405020304" pitchFamily="18" charset="0"/>
                      </a:endParaRPr>
                    </a:p>
                  </a:txBody>
                  <a:tcPr marL="41735" marR="41735" marT="0" marB="0"/>
                </a:tc>
                <a:extLst>
                  <a:ext uri="{0D108BD9-81ED-4DB2-BD59-A6C34878D82A}">
                    <a16:rowId xmlns:a16="http://schemas.microsoft.com/office/drawing/2014/main" val="1537043343"/>
                  </a:ext>
                </a:extLst>
              </a:tr>
              <a:tr h="449895">
                <a:tc>
                  <a:txBody>
                    <a:bodyPr/>
                    <a:lstStyle/>
                    <a:p>
                      <a:pPr marL="0" marR="0">
                        <a:spcBef>
                          <a:spcPts val="0"/>
                        </a:spcBef>
                        <a:spcAft>
                          <a:spcPts val="0"/>
                        </a:spcAft>
                      </a:pPr>
                      <a:r>
                        <a:rPr lang="en-US" sz="800" dirty="0">
                          <a:effectLst/>
                        </a:rPr>
                        <a:t>Summer through early Fall</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indent="0">
                        <a:spcBef>
                          <a:spcPts val="0"/>
                        </a:spcBef>
                        <a:spcAft>
                          <a:spcPts val="0"/>
                        </a:spcAft>
                        <a:buFont typeface="Arial" panose="020B0604020202020204" pitchFamily="34" charset="0"/>
                        <a:buNone/>
                      </a:pPr>
                      <a:r>
                        <a:rPr lang="en-US" sz="800" dirty="0">
                          <a:effectLst/>
                        </a:rPr>
                        <a:t>Auditor conducts audit work including field visit.</a:t>
                      </a:r>
                    </a:p>
                    <a:p>
                      <a:pPr marL="0" marR="0" indent="0">
                        <a:spcBef>
                          <a:spcPts val="0"/>
                        </a:spcBef>
                        <a:spcAft>
                          <a:spcPts val="0"/>
                        </a:spcAft>
                        <a:buFont typeface="Arial" panose="020B0604020202020204" pitchFamily="34" charset="0"/>
                        <a:buNone/>
                      </a:pPr>
                      <a:r>
                        <a:rPr lang="en-US" sz="800" dirty="0">
                          <a:effectLst/>
                        </a:rPr>
                        <a:t>CBO conducts exit interview with auditor at end of field work.</a:t>
                      </a:r>
                    </a:p>
                    <a:p>
                      <a:pPr marL="0" marR="0">
                        <a:spcBef>
                          <a:spcPts val="0"/>
                        </a:spcBef>
                        <a:spcAft>
                          <a:spcPts val="0"/>
                        </a:spcAft>
                      </a:pPr>
                      <a:r>
                        <a:rPr lang="en-US" sz="800" dirty="0">
                          <a:effectLst/>
                        </a:rPr>
                        <a:t> </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lgn="ctr">
                        <a:spcBef>
                          <a:spcPts val="0"/>
                        </a:spcBef>
                        <a:spcAft>
                          <a:spcPts val="0"/>
                        </a:spcAft>
                      </a:pPr>
                      <a:r>
                        <a:rPr lang="en-US" sz="800" dirty="0">
                          <a:effectLst/>
                        </a:rPr>
                        <a:t>Auditor</a:t>
                      </a:r>
                    </a:p>
                    <a:p>
                      <a:pPr marL="0" marR="0" algn="ctr">
                        <a:spcBef>
                          <a:spcPts val="0"/>
                        </a:spcBef>
                        <a:spcAft>
                          <a:spcPts val="0"/>
                        </a:spcAft>
                      </a:pPr>
                      <a:r>
                        <a:rPr lang="en-US" sz="800" dirty="0">
                          <a:effectLst/>
                        </a:rPr>
                        <a:t> </a:t>
                      </a:r>
                    </a:p>
                    <a:p>
                      <a:pPr marL="0" marR="0" algn="ctr">
                        <a:spcBef>
                          <a:spcPts val="0"/>
                        </a:spcBef>
                        <a:spcAft>
                          <a:spcPts val="0"/>
                        </a:spcAft>
                      </a:pPr>
                      <a:r>
                        <a:rPr lang="en-US" sz="800" dirty="0">
                          <a:effectLst/>
                        </a:rPr>
                        <a:t>CBO</a:t>
                      </a:r>
                      <a:endParaRPr lang="en-US" sz="800" dirty="0">
                        <a:effectLst/>
                        <a:latin typeface="Times New Roman" panose="02020603050405020304" pitchFamily="18" charset="0"/>
                        <a:ea typeface="Times New Roman" panose="02020603050405020304" pitchFamily="18" charset="0"/>
                      </a:endParaRPr>
                    </a:p>
                  </a:txBody>
                  <a:tcPr marL="41735" marR="41735" marT="0" marB="0"/>
                </a:tc>
                <a:extLst>
                  <a:ext uri="{0D108BD9-81ED-4DB2-BD59-A6C34878D82A}">
                    <a16:rowId xmlns:a16="http://schemas.microsoft.com/office/drawing/2014/main" val="857532031"/>
                  </a:ext>
                </a:extLst>
              </a:tr>
              <a:tr h="328478">
                <a:tc>
                  <a:txBody>
                    <a:bodyPr/>
                    <a:lstStyle/>
                    <a:p>
                      <a:pPr marL="0" marR="0">
                        <a:spcBef>
                          <a:spcPts val="0"/>
                        </a:spcBef>
                        <a:spcAft>
                          <a:spcPts val="0"/>
                        </a:spcAft>
                      </a:pPr>
                      <a:r>
                        <a:rPr lang="en-US" sz="800">
                          <a:effectLst/>
                        </a:rPr>
                        <a:t>Sept 15</a:t>
                      </a:r>
                      <a:endParaRPr lang="en-US" sz="80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indent="0">
                        <a:spcBef>
                          <a:spcPts val="0"/>
                        </a:spcBef>
                        <a:spcAft>
                          <a:spcPts val="0"/>
                        </a:spcAft>
                        <a:buFont typeface="Arial" panose="020B0604020202020204" pitchFamily="34" charset="0"/>
                        <a:buNone/>
                      </a:pPr>
                      <a:r>
                        <a:rPr lang="en-US" sz="800" dirty="0">
                          <a:effectLst/>
                        </a:rPr>
                        <a:t>Unaudited Actuals is Board approved and  submitted to SCOE</a:t>
                      </a:r>
                    </a:p>
                    <a:p>
                      <a:pPr marL="0" marR="0">
                        <a:spcBef>
                          <a:spcPts val="0"/>
                        </a:spcBef>
                        <a:spcAft>
                          <a:spcPts val="0"/>
                        </a:spcAft>
                      </a:pPr>
                      <a:r>
                        <a:rPr lang="en-US" sz="800" dirty="0">
                          <a:effectLst/>
                        </a:rPr>
                        <a:t> </a:t>
                      </a:r>
                    </a:p>
                    <a:p>
                      <a:pPr marL="0" marR="0" algn="r">
                        <a:spcBef>
                          <a:spcPts val="0"/>
                        </a:spcBef>
                        <a:spcAft>
                          <a:spcPts val="0"/>
                        </a:spcAft>
                      </a:pPr>
                      <a:r>
                        <a:rPr lang="en-US" sz="600" dirty="0">
                          <a:effectLst/>
                        </a:rPr>
                        <a:t>Ed C 42100(a), 47604.33(a)(5), 42100(b)</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lgn="ctr">
                        <a:spcBef>
                          <a:spcPts val="0"/>
                        </a:spcBef>
                        <a:spcAft>
                          <a:spcPts val="0"/>
                        </a:spcAft>
                      </a:pPr>
                      <a:r>
                        <a:rPr lang="en-US" sz="800" dirty="0">
                          <a:effectLst/>
                        </a:rPr>
                        <a:t>Board</a:t>
                      </a:r>
                      <a:endParaRPr lang="en-US" sz="800" dirty="0">
                        <a:effectLst/>
                        <a:latin typeface="Times New Roman" panose="02020603050405020304" pitchFamily="18" charset="0"/>
                        <a:ea typeface="Times New Roman" panose="02020603050405020304" pitchFamily="18" charset="0"/>
                      </a:endParaRPr>
                    </a:p>
                  </a:txBody>
                  <a:tcPr marL="41735" marR="41735" marT="0" marB="0"/>
                </a:tc>
                <a:extLst>
                  <a:ext uri="{0D108BD9-81ED-4DB2-BD59-A6C34878D82A}">
                    <a16:rowId xmlns:a16="http://schemas.microsoft.com/office/drawing/2014/main" val="2671915171"/>
                  </a:ext>
                </a:extLst>
              </a:tr>
              <a:tr h="358340">
                <a:tc>
                  <a:txBody>
                    <a:bodyPr/>
                    <a:lstStyle/>
                    <a:p>
                      <a:pPr marL="0" marR="0">
                        <a:spcBef>
                          <a:spcPts val="0"/>
                        </a:spcBef>
                        <a:spcAft>
                          <a:spcPts val="0"/>
                        </a:spcAft>
                      </a:pPr>
                      <a:r>
                        <a:rPr lang="en-US" sz="800" dirty="0">
                          <a:effectLst/>
                        </a:rPr>
                        <a:t>Late Nov –  early Dec</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indent="0">
                        <a:spcBef>
                          <a:spcPts val="0"/>
                        </a:spcBef>
                        <a:spcAft>
                          <a:spcPts val="0"/>
                        </a:spcAft>
                        <a:buFont typeface="Arial" panose="020B0604020202020204" pitchFamily="34" charset="0"/>
                        <a:buNone/>
                      </a:pPr>
                      <a:r>
                        <a:rPr lang="en-US" sz="800" dirty="0">
                          <a:effectLst/>
                        </a:rPr>
                        <a:t>Receive draft copy of audit report from auditor. </a:t>
                      </a:r>
                    </a:p>
                    <a:p>
                      <a:pPr marL="0" marR="0" indent="0">
                        <a:spcBef>
                          <a:spcPts val="0"/>
                        </a:spcBef>
                        <a:spcAft>
                          <a:spcPts val="0"/>
                        </a:spcAft>
                        <a:buFont typeface="Arial" panose="020B0604020202020204" pitchFamily="34" charset="0"/>
                        <a:buNone/>
                      </a:pPr>
                      <a:r>
                        <a:rPr lang="en-US" sz="800" dirty="0">
                          <a:effectLst/>
                        </a:rPr>
                        <a:t>Review and communicate to auditor any questions or document changes.</a:t>
                      </a:r>
                    </a:p>
                    <a:p>
                      <a:pPr marL="0" marR="0">
                        <a:spcBef>
                          <a:spcPts val="0"/>
                        </a:spcBef>
                        <a:spcAft>
                          <a:spcPts val="0"/>
                        </a:spcAft>
                      </a:pPr>
                      <a:r>
                        <a:rPr lang="en-US" sz="800" dirty="0">
                          <a:effectLst/>
                        </a:rPr>
                        <a:t> </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lgn="ctr">
                        <a:spcBef>
                          <a:spcPts val="0"/>
                        </a:spcBef>
                        <a:spcAft>
                          <a:spcPts val="0"/>
                        </a:spcAft>
                      </a:pPr>
                      <a:r>
                        <a:rPr lang="en-US" sz="800" dirty="0">
                          <a:effectLst/>
                        </a:rPr>
                        <a:t>CBO</a:t>
                      </a:r>
                      <a:endParaRPr lang="en-US" sz="800" dirty="0">
                        <a:effectLst/>
                        <a:latin typeface="Times New Roman" panose="02020603050405020304" pitchFamily="18" charset="0"/>
                        <a:ea typeface="Times New Roman" panose="02020603050405020304" pitchFamily="18" charset="0"/>
                      </a:endParaRPr>
                    </a:p>
                  </a:txBody>
                  <a:tcPr marL="41735" marR="41735" marT="0" marB="0"/>
                </a:tc>
                <a:extLst>
                  <a:ext uri="{0D108BD9-81ED-4DB2-BD59-A6C34878D82A}">
                    <a16:rowId xmlns:a16="http://schemas.microsoft.com/office/drawing/2014/main" val="197634361"/>
                  </a:ext>
                </a:extLst>
              </a:tr>
              <a:tr h="447924">
                <a:tc>
                  <a:txBody>
                    <a:bodyPr/>
                    <a:lstStyle/>
                    <a:p>
                      <a:pPr marL="0" marR="0">
                        <a:spcBef>
                          <a:spcPts val="0"/>
                        </a:spcBef>
                        <a:spcAft>
                          <a:spcPts val="0"/>
                        </a:spcAft>
                      </a:pPr>
                      <a:r>
                        <a:rPr lang="en-US" sz="800" dirty="0">
                          <a:effectLst/>
                        </a:rPr>
                        <a:t>Jan 31</a:t>
                      </a:r>
                    </a:p>
                    <a:p>
                      <a:pPr marL="0" marR="0">
                        <a:spcBef>
                          <a:spcPts val="0"/>
                        </a:spcBef>
                        <a:spcAft>
                          <a:spcPts val="0"/>
                        </a:spcAft>
                      </a:pPr>
                      <a:r>
                        <a:rPr lang="en-US" sz="800" dirty="0">
                          <a:effectLst/>
                        </a:rPr>
                        <a:t> </a:t>
                      </a:r>
                    </a:p>
                    <a:p>
                      <a:pPr marL="0" marR="0" algn="ctr">
                        <a:spcBef>
                          <a:spcPts val="0"/>
                        </a:spcBef>
                        <a:spcAft>
                          <a:spcPts val="0"/>
                        </a:spcAft>
                      </a:pPr>
                      <a:r>
                        <a:rPr lang="en-US" sz="1400" dirty="0">
                          <a:effectLst/>
                        </a:rPr>
                        <a:t>**</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indent="0">
                        <a:spcBef>
                          <a:spcPts val="0"/>
                        </a:spcBef>
                        <a:spcAft>
                          <a:spcPts val="0"/>
                        </a:spcAft>
                        <a:buFont typeface="Arial" panose="020B0604020202020204" pitchFamily="34" charset="0"/>
                        <a:buNone/>
                      </a:pPr>
                      <a:r>
                        <a:rPr lang="en-US" sz="800" dirty="0">
                          <a:effectLst/>
                        </a:rPr>
                        <a:t>Audit report filed with State Controller’s Office (SCO), California Department of Education (CDE), and SCOE</a:t>
                      </a:r>
                    </a:p>
                    <a:p>
                      <a:pPr marL="0" marR="0">
                        <a:spcBef>
                          <a:spcPts val="0"/>
                        </a:spcBef>
                        <a:spcAft>
                          <a:spcPts val="0"/>
                        </a:spcAft>
                      </a:pPr>
                      <a:r>
                        <a:rPr lang="en-US" sz="800" dirty="0">
                          <a:effectLst/>
                        </a:rPr>
                        <a:t> </a:t>
                      </a:r>
                    </a:p>
                    <a:p>
                      <a:pPr marL="0" marR="0" algn="r">
                        <a:spcBef>
                          <a:spcPts val="0"/>
                        </a:spcBef>
                        <a:spcAft>
                          <a:spcPts val="0"/>
                        </a:spcAft>
                      </a:pPr>
                      <a:r>
                        <a:rPr lang="en-US" sz="600" dirty="0">
                          <a:effectLst/>
                        </a:rPr>
                        <a:t>Ed C 41020, 47605(m),41020(h)</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lgn="ctr">
                        <a:spcBef>
                          <a:spcPts val="0"/>
                        </a:spcBef>
                        <a:spcAft>
                          <a:spcPts val="0"/>
                        </a:spcAft>
                      </a:pPr>
                      <a:r>
                        <a:rPr lang="en-US" sz="800" dirty="0">
                          <a:effectLst/>
                        </a:rPr>
                        <a:t>Auditor</a:t>
                      </a:r>
                      <a:endParaRPr lang="en-US" sz="800" dirty="0">
                        <a:effectLst/>
                        <a:latin typeface="Times New Roman" panose="02020603050405020304" pitchFamily="18" charset="0"/>
                        <a:ea typeface="Times New Roman" panose="02020603050405020304" pitchFamily="18" charset="0"/>
                      </a:endParaRPr>
                    </a:p>
                  </a:txBody>
                  <a:tcPr marL="41735" marR="41735" marT="0" marB="0"/>
                </a:tc>
                <a:extLst>
                  <a:ext uri="{0D108BD9-81ED-4DB2-BD59-A6C34878D82A}">
                    <a16:rowId xmlns:a16="http://schemas.microsoft.com/office/drawing/2014/main" val="247962337"/>
                  </a:ext>
                </a:extLst>
              </a:tr>
              <a:tr h="597233">
                <a:tc>
                  <a:txBody>
                    <a:bodyPr/>
                    <a:lstStyle/>
                    <a:p>
                      <a:pPr marL="0" marR="0" algn="l">
                        <a:spcBef>
                          <a:spcPts val="0"/>
                        </a:spcBef>
                        <a:spcAft>
                          <a:spcPts val="0"/>
                        </a:spcAft>
                      </a:pPr>
                      <a:r>
                        <a:rPr lang="en-US" sz="800" dirty="0">
                          <a:effectLst/>
                        </a:rPr>
                        <a:t>Feb 28– board meeting</a:t>
                      </a:r>
                      <a:endParaRPr lang="en-US" sz="800" dirty="0">
                        <a:effectLst/>
                        <a:latin typeface="Times New Roman" panose="02020603050405020304" pitchFamily="18" charset="0"/>
                        <a:ea typeface="Times New Roman" panose="02020603050405020304" pitchFamily="18" charset="0"/>
                      </a:endParaRPr>
                    </a:p>
                  </a:txBody>
                  <a:tcPr marL="41735" marR="41735" marT="0" marB="0" anchor="ctr"/>
                </a:tc>
                <a:tc>
                  <a:txBody>
                    <a:bodyPr/>
                    <a:lstStyle/>
                    <a:p>
                      <a:pPr marL="0" marR="0" indent="0">
                        <a:spcBef>
                          <a:spcPts val="0"/>
                        </a:spcBef>
                        <a:spcAft>
                          <a:spcPts val="0"/>
                        </a:spcAft>
                        <a:buFont typeface="Arial" panose="020B0604020202020204" pitchFamily="34" charset="0"/>
                        <a:buNone/>
                      </a:pPr>
                      <a:r>
                        <a:rPr lang="en-US" sz="800" dirty="0">
                          <a:effectLst/>
                        </a:rPr>
                        <a:t>Prepare board presentation to review:</a:t>
                      </a:r>
                    </a:p>
                    <a:p>
                      <a:pPr marL="0" marR="0" lvl="0" indent="0">
                        <a:spcBef>
                          <a:spcPts val="0"/>
                        </a:spcBef>
                        <a:spcAft>
                          <a:spcPts val="0"/>
                        </a:spcAft>
                        <a:buFont typeface="Symbol" panose="05050102010706020507" pitchFamily="18" charset="2"/>
                        <a:buNone/>
                      </a:pPr>
                      <a:r>
                        <a:rPr lang="en-US" sz="800" dirty="0">
                          <a:effectLst/>
                        </a:rPr>
                        <a:t>             -The annual audit </a:t>
                      </a:r>
                    </a:p>
                    <a:p>
                      <a:pPr marL="0" marR="0" lvl="0" indent="0">
                        <a:spcBef>
                          <a:spcPts val="0"/>
                        </a:spcBef>
                        <a:spcAft>
                          <a:spcPts val="0"/>
                        </a:spcAft>
                        <a:buFont typeface="Symbol" panose="05050102010706020507" pitchFamily="18" charset="2"/>
                        <a:buNone/>
                      </a:pPr>
                      <a:r>
                        <a:rPr lang="en-US" sz="800" dirty="0">
                          <a:effectLst/>
                        </a:rPr>
                        <a:t>             -Audit exceptions, adjustments</a:t>
                      </a:r>
                    </a:p>
                    <a:p>
                      <a:pPr marL="0" marR="0" lvl="0" indent="0">
                        <a:spcBef>
                          <a:spcPts val="0"/>
                        </a:spcBef>
                        <a:spcAft>
                          <a:spcPts val="0"/>
                        </a:spcAft>
                        <a:buFont typeface="Symbol" panose="05050102010706020507" pitchFamily="18" charset="2"/>
                        <a:buNone/>
                      </a:pPr>
                      <a:r>
                        <a:rPr lang="en-US" sz="800" dirty="0">
                          <a:effectLst/>
                        </a:rPr>
                        <a:t>             -Findings, corrective action plans</a:t>
                      </a:r>
                    </a:p>
                    <a:p>
                      <a:pPr marL="0" marR="0">
                        <a:spcBef>
                          <a:spcPts val="0"/>
                        </a:spcBef>
                        <a:spcAft>
                          <a:spcPts val="0"/>
                        </a:spcAft>
                      </a:pPr>
                      <a:r>
                        <a:rPr lang="en-US" sz="800" dirty="0">
                          <a:effectLst/>
                        </a:rPr>
                        <a:t> </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lgn="ctr">
                        <a:spcBef>
                          <a:spcPts val="0"/>
                        </a:spcBef>
                        <a:spcAft>
                          <a:spcPts val="0"/>
                        </a:spcAft>
                      </a:pPr>
                      <a:r>
                        <a:rPr lang="en-US" sz="800" dirty="0">
                          <a:effectLst/>
                        </a:rPr>
                        <a:t>CBO</a:t>
                      </a:r>
                      <a:endParaRPr lang="en-US" sz="800" dirty="0">
                        <a:effectLst/>
                        <a:latin typeface="Times New Roman" panose="02020603050405020304" pitchFamily="18" charset="0"/>
                        <a:ea typeface="Times New Roman" panose="02020603050405020304" pitchFamily="18" charset="0"/>
                      </a:endParaRPr>
                    </a:p>
                  </a:txBody>
                  <a:tcPr marL="41735" marR="41735" marT="0" marB="0"/>
                </a:tc>
                <a:extLst>
                  <a:ext uri="{0D108BD9-81ED-4DB2-BD59-A6C34878D82A}">
                    <a16:rowId xmlns:a16="http://schemas.microsoft.com/office/drawing/2014/main" val="2146389141"/>
                  </a:ext>
                </a:extLst>
              </a:tr>
              <a:tr h="238893">
                <a:tc>
                  <a:txBody>
                    <a:bodyPr/>
                    <a:lstStyle/>
                    <a:p>
                      <a:pPr marL="0" marR="0">
                        <a:spcBef>
                          <a:spcPts val="0"/>
                        </a:spcBef>
                        <a:spcAft>
                          <a:spcPts val="0"/>
                        </a:spcAft>
                      </a:pPr>
                      <a:r>
                        <a:rPr lang="en-US" sz="800" dirty="0">
                          <a:effectLst/>
                        </a:rPr>
                        <a:t> * Feb 28</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spcBef>
                          <a:spcPts val="0"/>
                        </a:spcBef>
                        <a:spcAft>
                          <a:spcPts val="0"/>
                        </a:spcAft>
                      </a:pPr>
                      <a:r>
                        <a:rPr lang="en-US" sz="800" dirty="0">
                          <a:effectLst/>
                        </a:rPr>
                        <a:t>Board accepts audit report at meeting                           </a:t>
                      </a:r>
                    </a:p>
                    <a:p>
                      <a:pPr marL="0" marR="0">
                        <a:spcBef>
                          <a:spcPts val="0"/>
                        </a:spcBef>
                        <a:spcAft>
                          <a:spcPts val="0"/>
                        </a:spcAft>
                      </a:pPr>
                      <a:r>
                        <a:rPr lang="en-US" sz="800" dirty="0">
                          <a:effectLst/>
                        </a:rPr>
                        <a:t>                                                                                                                                                       </a:t>
                      </a:r>
                      <a:r>
                        <a:rPr lang="en-US" sz="600" dirty="0">
                          <a:effectLst/>
                        </a:rPr>
                        <a:t>Ed C 41020.3</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lgn="ctr">
                        <a:spcBef>
                          <a:spcPts val="0"/>
                        </a:spcBef>
                        <a:spcAft>
                          <a:spcPts val="0"/>
                        </a:spcAft>
                      </a:pPr>
                      <a:r>
                        <a:rPr lang="en-US" sz="800" dirty="0">
                          <a:effectLst/>
                        </a:rPr>
                        <a:t>Board</a:t>
                      </a:r>
                      <a:endParaRPr lang="en-US" sz="800" dirty="0">
                        <a:effectLst/>
                        <a:latin typeface="Times New Roman" panose="02020603050405020304" pitchFamily="18" charset="0"/>
                        <a:ea typeface="Times New Roman" panose="02020603050405020304" pitchFamily="18" charset="0"/>
                      </a:endParaRPr>
                    </a:p>
                  </a:txBody>
                  <a:tcPr marL="41735" marR="41735" marT="0" marB="0"/>
                </a:tc>
                <a:extLst>
                  <a:ext uri="{0D108BD9-81ED-4DB2-BD59-A6C34878D82A}">
                    <a16:rowId xmlns:a16="http://schemas.microsoft.com/office/drawing/2014/main" val="3476856863"/>
                  </a:ext>
                </a:extLst>
              </a:tr>
              <a:tr h="238893">
                <a:tc>
                  <a:txBody>
                    <a:bodyPr/>
                    <a:lstStyle/>
                    <a:p>
                      <a:pPr marL="0" marR="0">
                        <a:spcBef>
                          <a:spcPts val="0"/>
                        </a:spcBef>
                        <a:spcAft>
                          <a:spcPts val="0"/>
                        </a:spcAft>
                      </a:pPr>
                      <a:r>
                        <a:rPr lang="en-US" sz="800" dirty="0">
                          <a:effectLst/>
                        </a:rPr>
                        <a:t>* March 15</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spcBef>
                          <a:spcPts val="0"/>
                        </a:spcBef>
                        <a:spcAft>
                          <a:spcPts val="0"/>
                        </a:spcAft>
                      </a:pPr>
                      <a:r>
                        <a:rPr lang="en-US" sz="800" dirty="0">
                          <a:effectLst/>
                        </a:rPr>
                        <a:t>Signed Audit Certification due to SCOE</a:t>
                      </a:r>
                    </a:p>
                    <a:p>
                      <a:pPr marL="0" marR="0">
                        <a:spcBef>
                          <a:spcPts val="0"/>
                        </a:spcBef>
                        <a:spcAft>
                          <a:spcPts val="0"/>
                        </a:spcAft>
                      </a:pPr>
                      <a:r>
                        <a:rPr lang="en-US" sz="800" dirty="0">
                          <a:effectLst/>
                        </a:rPr>
                        <a:t> </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lgn="ctr">
                        <a:spcBef>
                          <a:spcPts val="0"/>
                        </a:spcBef>
                        <a:spcAft>
                          <a:spcPts val="0"/>
                        </a:spcAft>
                      </a:pPr>
                      <a:r>
                        <a:rPr lang="en-US" sz="800" dirty="0">
                          <a:effectLst/>
                        </a:rPr>
                        <a:t>Board</a:t>
                      </a:r>
                      <a:endParaRPr lang="en-US" sz="800" dirty="0">
                        <a:effectLst/>
                        <a:latin typeface="Times New Roman" panose="02020603050405020304" pitchFamily="18" charset="0"/>
                        <a:ea typeface="Times New Roman" panose="02020603050405020304" pitchFamily="18" charset="0"/>
                      </a:endParaRPr>
                    </a:p>
                  </a:txBody>
                  <a:tcPr marL="41735" marR="41735" marT="0" marB="0"/>
                </a:tc>
                <a:extLst>
                  <a:ext uri="{0D108BD9-81ED-4DB2-BD59-A6C34878D82A}">
                    <a16:rowId xmlns:a16="http://schemas.microsoft.com/office/drawing/2014/main" val="2958154083"/>
                  </a:ext>
                </a:extLst>
              </a:tr>
              <a:tr h="328478">
                <a:tc>
                  <a:txBody>
                    <a:bodyPr/>
                    <a:lstStyle/>
                    <a:p>
                      <a:pPr marL="0" marR="0">
                        <a:spcBef>
                          <a:spcPts val="0"/>
                        </a:spcBef>
                        <a:spcAft>
                          <a:spcPts val="0"/>
                        </a:spcAft>
                      </a:pPr>
                      <a:r>
                        <a:rPr lang="en-US" sz="800" dirty="0">
                          <a:effectLst/>
                        </a:rPr>
                        <a:t>* April 15</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spcBef>
                          <a:spcPts val="0"/>
                        </a:spcBef>
                        <a:spcAft>
                          <a:spcPts val="0"/>
                        </a:spcAft>
                      </a:pPr>
                      <a:r>
                        <a:rPr lang="en-US" sz="800" dirty="0">
                          <a:effectLst/>
                        </a:rPr>
                        <a:t>Signed Certification of Corrective Actions due to SCOE </a:t>
                      </a:r>
                      <a:r>
                        <a:rPr lang="en-US" sz="600" dirty="0">
                          <a:effectLst/>
                        </a:rPr>
                        <a:t>(if applicable)</a:t>
                      </a:r>
                      <a:endParaRPr lang="en-US" sz="800" dirty="0">
                        <a:effectLst/>
                      </a:endParaRPr>
                    </a:p>
                    <a:p>
                      <a:pPr marL="0" marR="0" algn="r">
                        <a:spcBef>
                          <a:spcPts val="0"/>
                        </a:spcBef>
                        <a:spcAft>
                          <a:spcPts val="0"/>
                        </a:spcAft>
                      </a:pPr>
                      <a:r>
                        <a:rPr lang="en-US" sz="600" dirty="0">
                          <a:effectLst/>
                        </a:rPr>
                        <a:t>Ed C 4120(j)(2) &amp; (3)</a:t>
                      </a:r>
                      <a:endParaRPr lang="en-US" sz="800" dirty="0">
                        <a:effectLst/>
                      </a:endParaRPr>
                    </a:p>
                    <a:p>
                      <a:pPr marL="0" marR="0">
                        <a:spcBef>
                          <a:spcPts val="0"/>
                        </a:spcBef>
                        <a:spcAft>
                          <a:spcPts val="0"/>
                        </a:spcAft>
                      </a:pPr>
                      <a:r>
                        <a:rPr lang="en-US" sz="800" dirty="0">
                          <a:effectLst/>
                        </a:rPr>
                        <a:t> </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lgn="ctr">
                        <a:spcBef>
                          <a:spcPts val="0"/>
                        </a:spcBef>
                        <a:spcAft>
                          <a:spcPts val="0"/>
                        </a:spcAft>
                      </a:pPr>
                      <a:r>
                        <a:rPr lang="en-US" sz="800" dirty="0">
                          <a:effectLst/>
                        </a:rPr>
                        <a:t>Board</a:t>
                      </a:r>
                      <a:endParaRPr lang="en-US" sz="800" dirty="0">
                        <a:effectLst/>
                        <a:latin typeface="Times New Roman" panose="02020603050405020304" pitchFamily="18" charset="0"/>
                        <a:ea typeface="Times New Roman" panose="02020603050405020304" pitchFamily="18" charset="0"/>
                      </a:endParaRPr>
                    </a:p>
                  </a:txBody>
                  <a:tcPr marL="41735" marR="41735" marT="0" marB="0"/>
                </a:tc>
                <a:extLst>
                  <a:ext uri="{0D108BD9-81ED-4DB2-BD59-A6C34878D82A}">
                    <a16:rowId xmlns:a16="http://schemas.microsoft.com/office/drawing/2014/main" val="1691836057"/>
                  </a:ext>
                </a:extLst>
              </a:tr>
              <a:tr h="358340">
                <a:tc>
                  <a:txBody>
                    <a:bodyPr/>
                    <a:lstStyle/>
                    <a:p>
                      <a:pPr marL="0" marR="0">
                        <a:spcBef>
                          <a:spcPts val="0"/>
                        </a:spcBef>
                        <a:spcAft>
                          <a:spcPts val="0"/>
                        </a:spcAft>
                      </a:pPr>
                      <a:r>
                        <a:rPr lang="en-US" sz="800" dirty="0">
                          <a:effectLst/>
                        </a:rPr>
                        <a:t>Various</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spcBef>
                          <a:spcPts val="0"/>
                        </a:spcBef>
                        <a:spcAft>
                          <a:spcPts val="0"/>
                        </a:spcAft>
                      </a:pPr>
                      <a:r>
                        <a:rPr lang="en-US" sz="800" dirty="0">
                          <a:effectLst/>
                        </a:rPr>
                        <a:t>Respond to questions from SCOE and/or SCO on corrective action plans for findings if further explanations are required </a:t>
                      </a:r>
                      <a:r>
                        <a:rPr lang="en-US" sz="600" dirty="0">
                          <a:effectLst/>
                        </a:rPr>
                        <a:t>(if applicable)</a:t>
                      </a:r>
                      <a:endParaRPr lang="en-US" sz="800" dirty="0">
                        <a:effectLst/>
                      </a:endParaRPr>
                    </a:p>
                    <a:p>
                      <a:pPr marL="0" marR="0">
                        <a:spcBef>
                          <a:spcPts val="0"/>
                        </a:spcBef>
                        <a:spcAft>
                          <a:spcPts val="0"/>
                        </a:spcAft>
                      </a:pPr>
                      <a:r>
                        <a:rPr lang="en-US" sz="800" dirty="0">
                          <a:effectLst/>
                        </a:rPr>
                        <a:t> </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lgn="ctr">
                        <a:spcBef>
                          <a:spcPts val="0"/>
                        </a:spcBef>
                        <a:spcAft>
                          <a:spcPts val="0"/>
                        </a:spcAft>
                      </a:pPr>
                      <a:r>
                        <a:rPr lang="en-US" sz="800">
                          <a:effectLst/>
                        </a:rPr>
                        <a:t>CBO</a:t>
                      </a:r>
                      <a:endParaRPr lang="en-US" sz="800">
                        <a:effectLst/>
                        <a:latin typeface="Times New Roman" panose="02020603050405020304" pitchFamily="18" charset="0"/>
                        <a:ea typeface="Times New Roman" panose="02020603050405020304" pitchFamily="18" charset="0"/>
                      </a:endParaRPr>
                    </a:p>
                  </a:txBody>
                  <a:tcPr marL="41735" marR="41735" marT="0" marB="0"/>
                </a:tc>
                <a:extLst>
                  <a:ext uri="{0D108BD9-81ED-4DB2-BD59-A6C34878D82A}">
                    <a16:rowId xmlns:a16="http://schemas.microsoft.com/office/drawing/2014/main" val="1728389416"/>
                  </a:ext>
                </a:extLst>
              </a:tr>
              <a:tr h="822830">
                <a:tc>
                  <a:txBody>
                    <a:bodyPr/>
                    <a:lstStyle/>
                    <a:p>
                      <a:pPr marL="0" marR="0">
                        <a:spcBef>
                          <a:spcPts val="0"/>
                        </a:spcBef>
                        <a:spcAft>
                          <a:spcPts val="0"/>
                        </a:spcAft>
                      </a:pPr>
                      <a:r>
                        <a:rPr lang="en-US" sz="800" dirty="0">
                          <a:effectLst/>
                        </a:rPr>
                        <a:t>Second Interim, at the latest, or immediately following board approval.</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spcBef>
                          <a:spcPts val="0"/>
                        </a:spcBef>
                        <a:spcAft>
                          <a:spcPts val="0"/>
                        </a:spcAft>
                      </a:pPr>
                      <a:r>
                        <a:rPr lang="en-US" sz="800" dirty="0">
                          <a:effectLst/>
                        </a:rPr>
                        <a:t>Journal any audit adjustments so that the adjusted beginning balance is correctly reported on Second Interim reports </a:t>
                      </a:r>
                      <a:r>
                        <a:rPr lang="en-US" sz="600" dirty="0">
                          <a:effectLst/>
                        </a:rPr>
                        <a:t>(if applicable)</a:t>
                      </a:r>
                      <a:endParaRPr lang="en-US" sz="800" dirty="0">
                        <a:effectLst/>
                      </a:endParaRPr>
                    </a:p>
                    <a:p>
                      <a:pPr marL="0" marR="0">
                        <a:spcBef>
                          <a:spcPts val="0"/>
                        </a:spcBef>
                        <a:spcAft>
                          <a:spcPts val="0"/>
                        </a:spcAft>
                      </a:pPr>
                      <a:r>
                        <a:rPr lang="en-US" sz="800" dirty="0">
                          <a:effectLst/>
                        </a:rPr>
                        <a:t> </a:t>
                      </a:r>
                    </a:p>
                    <a:p>
                      <a:pPr marL="0" marR="0">
                        <a:spcBef>
                          <a:spcPts val="0"/>
                        </a:spcBef>
                        <a:spcAft>
                          <a:spcPts val="0"/>
                        </a:spcAft>
                      </a:pPr>
                      <a:r>
                        <a:rPr lang="en-US" sz="800" dirty="0">
                          <a:effectLst/>
                        </a:rPr>
                        <a:t> </a:t>
                      </a:r>
                      <a:endParaRPr lang="en-US" sz="800" dirty="0">
                        <a:effectLst/>
                        <a:latin typeface="Times New Roman" panose="02020603050405020304" pitchFamily="18" charset="0"/>
                        <a:ea typeface="Times New Roman" panose="02020603050405020304" pitchFamily="18" charset="0"/>
                      </a:endParaRPr>
                    </a:p>
                  </a:txBody>
                  <a:tcPr marL="41735" marR="41735" marT="0" marB="0"/>
                </a:tc>
                <a:tc>
                  <a:txBody>
                    <a:bodyPr/>
                    <a:lstStyle/>
                    <a:p>
                      <a:pPr marL="0" marR="0" algn="ctr">
                        <a:spcBef>
                          <a:spcPts val="0"/>
                        </a:spcBef>
                        <a:spcAft>
                          <a:spcPts val="0"/>
                        </a:spcAft>
                      </a:pPr>
                      <a:r>
                        <a:rPr lang="en-US" sz="800" dirty="0">
                          <a:effectLst/>
                        </a:rPr>
                        <a:t>CBO</a:t>
                      </a:r>
                      <a:endParaRPr lang="en-US" sz="800" dirty="0">
                        <a:effectLst/>
                        <a:latin typeface="Times New Roman" panose="02020603050405020304" pitchFamily="18" charset="0"/>
                        <a:ea typeface="Times New Roman" panose="02020603050405020304" pitchFamily="18" charset="0"/>
                      </a:endParaRPr>
                    </a:p>
                  </a:txBody>
                  <a:tcPr marL="41735" marR="41735" marT="0" marB="0"/>
                </a:tc>
                <a:extLst>
                  <a:ext uri="{0D108BD9-81ED-4DB2-BD59-A6C34878D82A}">
                    <a16:rowId xmlns:a16="http://schemas.microsoft.com/office/drawing/2014/main" val="625686294"/>
                  </a:ext>
                </a:extLst>
              </a:tr>
            </a:tbl>
          </a:graphicData>
        </a:graphic>
      </p:graphicFrame>
      <p:sp>
        <p:nvSpPr>
          <p:cNvPr id="8" name="TextBox 7">
            <a:extLst>
              <a:ext uri="{FF2B5EF4-FFF2-40B4-BE49-F238E27FC236}">
                <a16:creationId xmlns:a16="http://schemas.microsoft.com/office/drawing/2014/main" id="{A62DEDAB-D99A-4077-BC84-4AA59B55DBF8}"/>
              </a:ext>
            </a:extLst>
          </p:cNvPr>
          <p:cNvSpPr txBox="1"/>
          <p:nvPr/>
        </p:nvSpPr>
        <p:spPr>
          <a:xfrm>
            <a:off x="1217720" y="6149267"/>
            <a:ext cx="6818052" cy="307777"/>
          </a:xfrm>
          <a:prstGeom prst="rect">
            <a:avLst/>
          </a:prstGeom>
          <a:noFill/>
        </p:spPr>
        <p:txBody>
          <a:bodyPr wrap="square" rtlCol="0">
            <a:spAutoFit/>
          </a:bodyPr>
          <a:lstStyle/>
          <a:p>
            <a:endParaRPr lang="en-US" dirty="0"/>
          </a:p>
        </p:txBody>
      </p:sp>
      <p:sp>
        <p:nvSpPr>
          <p:cNvPr id="9" name="TextBox 8">
            <a:extLst>
              <a:ext uri="{FF2B5EF4-FFF2-40B4-BE49-F238E27FC236}">
                <a16:creationId xmlns:a16="http://schemas.microsoft.com/office/drawing/2014/main" id="{D45D6C0B-9DFA-4807-995C-DD2A3D9A6B58}"/>
              </a:ext>
            </a:extLst>
          </p:cNvPr>
          <p:cNvSpPr txBox="1"/>
          <p:nvPr/>
        </p:nvSpPr>
        <p:spPr>
          <a:xfrm>
            <a:off x="1108228" y="5725797"/>
            <a:ext cx="6970452" cy="523220"/>
          </a:xfrm>
          <a:prstGeom prst="rect">
            <a:avLst/>
          </a:prstGeom>
          <a:noFill/>
        </p:spPr>
        <p:txBody>
          <a:bodyPr wrap="square" rtlCol="0">
            <a:spAutoFit/>
          </a:bodyPr>
          <a:lstStyle/>
          <a:p>
            <a:r>
              <a:rPr lang="en-US" b="1" i="1" dirty="0">
                <a:solidFill>
                  <a:srgbClr val="365F91"/>
                </a:solidFill>
                <a:latin typeface="Times New Roman" panose="02020603050405020304" pitchFamily="18" charset="0"/>
                <a:ea typeface="Times New Roman" panose="02020603050405020304" pitchFamily="18" charset="0"/>
              </a:rPr>
              <a:t>*The above dates are in statute. If your audit is not complete by the statutory date, please submit at the next available board date and to SCOE immediately following.</a:t>
            </a:r>
            <a:endParaRPr lang="en-US"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9965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C50D9497-816D-4A9E-B340-6C0134D66C04}"/>
              </a:ext>
            </a:extLst>
          </p:cNvPr>
          <p:cNvGraphicFramePr/>
          <p:nvPr>
            <p:extLst>
              <p:ext uri="{D42A27DB-BD31-4B8C-83A1-F6EECF244321}">
                <p14:modId xmlns:p14="http://schemas.microsoft.com/office/powerpoint/2010/main" val="2906046109"/>
              </p:ext>
            </p:extLst>
          </p:nvPr>
        </p:nvGraphicFramePr>
        <p:xfrm>
          <a:off x="2942494" y="1291738"/>
          <a:ext cx="5257800" cy="4991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BD162BC9-F034-4052-ACCE-467FF62B88C0}"/>
              </a:ext>
            </a:extLst>
          </p:cNvPr>
          <p:cNvSpPr/>
          <p:nvPr/>
        </p:nvSpPr>
        <p:spPr>
          <a:xfrm>
            <a:off x="674076" y="188167"/>
            <a:ext cx="6254261" cy="1231106"/>
          </a:xfrm>
          <a:prstGeom prst="rect">
            <a:avLst/>
          </a:prstGeom>
        </p:spPr>
        <p:txBody>
          <a:bodyPr wrap="square">
            <a:spAutoFit/>
          </a:bodyPr>
          <a:lstStyle/>
          <a:p>
            <a:r>
              <a:rPr lang="en-US" sz="4000" b="1" dirty="0">
                <a:solidFill>
                  <a:srgbClr val="0F6BB1"/>
                </a:solidFill>
                <a:latin typeface="Open Sans SemiBold"/>
                <a:ea typeface="Open Sans SemiBold"/>
                <a:cs typeface="Open Sans SemiBold"/>
                <a:sym typeface="Open Sans SemiBold"/>
              </a:rPr>
              <a:t>Timeline &amp; Deadlines</a:t>
            </a:r>
            <a:r>
              <a:rPr lang="en-US" sz="3600" b="1" dirty="0">
                <a:solidFill>
                  <a:srgbClr val="0F6BB1"/>
                </a:solidFill>
                <a:latin typeface="Open Sans SemiBold"/>
                <a:ea typeface="Open Sans SemiBold"/>
                <a:cs typeface="Open Sans SemiBold"/>
                <a:sym typeface="Open Sans SemiBold"/>
              </a:rPr>
              <a:t> </a:t>
            </a:r>
          </a:p>
          <a:p>
            <a:r>
              <a:rPr lang="en-US" sz="1800" b="1" dirty="0">
                <a:solidFill>
                  <a:srgbClr val="FBA434">
                    <a:lumMod val="75000"/>
                  </a:srgbClr>
                </a:solidFill>
                <a:latin typeface="Open Sans SemiBold"/>
                <a:ea typeface="Open Sans SemiBold"/>
                <a:cs typeface="Open Sans SemiBold"/>
                <a:sym typeface="Open Sans SemiBold"/>
              </a:rPr>
              <a:t>The Audit Report Process</a:t>
            </a:r>
            <a:br>
              <a:rPr lang="en" sz="4000" b="1" dirty="0">
                <a:solidFill>
                  <a:srgbClr val="0F6BB1"/>
                </a:solidFill>
                <a:latin typeface="Trebuchet MS"/>
                <a:ea typeface="Trebuchet MS"/>
                <a:cs typeface="Trebuchet MS"/>
                <a:sym typeface="Trebuchet MS"/>
              </a:rPr>
            </a:br>
            <a:endParaRPr lang="en-US" dirty="0"/>
          </a:p>
        </p:txBody>
      </p:sp>
      <p:pic>
        <p:nvPicPr>
          <p:cNvPr id="6" name="Picture 5">
            <a:extLst>
              <a:ext uri="{FF2B5EF4-FFF2-40B4-BE49-F238E27FC236}">
                <a16:creationId xmlns:a16="http://schemas.microsoft.com/office/drawing/2014/main" id="{A6321014-CE25-441B-8D8E-970D680213D7}"/>
              </a:ext>
            </a:extLst>
          </p:cNvPr>
          <p:cNvPicPr>
            <a:picLocks noChangeAspect="1"/>
          </p:cNvPicPr>
          <p:nvPr/>
        </p:nvPicPr>
        <p:blipFill>
          <a:blip r:embed="rId8"/>
          <a:stretch>
            <a:fillRect/>
          </a:stretch>
        </p:blipFill>
        <p:spPr>
          <a:xfrm>
            <a:off x="262261" y="2105036"/>
            <a:ext cx="2586445" cy="2459996"/>
          </a:xfrm>
          <a:prstGeom prst="rect">
            <a:avLst/>
          </a:prstGeom>
        </p:spPr>
      </p:pic>
    </p:spTree>
    <p:extLst>
      <p:ext uri="{BB962C8B-B14F-4D97-AF65-F5344CB8AC3E}">
        <p14:creationId xmlns:p14="http://schemas.microsoft.com/office/powerpoint/2010/main" val="3922694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615995" y="790722"/>
            <a:ext cx="6020023" cy="60581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r>
              <a:rPr lang="en-US" b="1" dirty="0">
                <a:latin typeface="Trebuchet MS"/>
                <a:ea typeface="Trebuchet MS"/>
                <a:cs typeface="Trebuchet MS"/>
                <a:sym typeface="Trebuchet MS"/>
              </a:rPr>
              <a:t>Reviewing the Draft</a:t>
            </a:r>
            <a:br>
              <a:rPr lang="en" b="1" dirty="0">
                <a:latin typeface="Trebuchet MS"/>
                <a:ea typeface="Trebuchet MS"/>
                <a:cs typeface="Trebuchet MS"/>
                <a:sym typeface="Trebuchet MS"/>
              </a:rPr>
            </a:br>
            <a:endParaRPr b="1" dirty="0">
              <a:latin typeface="Trebuchet MS"/>
              <a:ea typeface="Trebuchet MS"/>
              <a:cs typeface="Trebuchet MS"/>
              <a:sym typeface="Trebuchet MS"/>
            </a:endParaRPr>
          </a:p>
        </p:txBody>
      </p:sp>
      <p:graphicFrame>
        <p:nvGraphicFramePr>
          <p:cNvPr id="6" name="Table 5">
            <a:extLst>
              <a:ext uri="{FF2B5EF4-FFF2-40B4-BE49-F238E27FC236}">
                <a16:creationId xmlns:a16="http://schemas.microsoft.com/office/drawing/2014/main" id="{9E6243ED-7F63-4E46-8766-383BA932A82B}"/>
              </a:ext>
            </a:extLst>
          </p:cNvPr>
          <p:cNvGraphicFramePr>
            <a:graphicFrameLocks noGrp="1"/>
          </p:cNvGraphicFramePr>
          <p:nvPr>
            <p:extLst>
              <p:ext uri="{D42A27DB-BD31-4B8C-83A1-F6EECF244321}">
                <p14:modId xmlns:p14="http://schemas.microsoft.com/office/powerpoint/2010/main" val="2560685350"/>
              </p:ext>
            </p:extLst>
          </p:nvPr>
        </p:nvGraphicFramePr>
        <p:xfrm>
          <a:off x="1170255" y="3678585"/>
          <a:ext cx="6697980" cy="2130201"/>
        </p:xfrm>
        <a:graphic>
          <a:graphicData uri="http://schemas.openxmlformats.org/drawingml/2006/table">
            <a:tbl>
              <a:tblPr firstRow="1" firstCol="1" bandRow="1">
                <a:tableStyleId>{5C22544A-7EE6-4342-B048-85BDC9FD1C3A}</a:tableStyleId>
              </a:tblPr>
              <a:tblGrid>
                <a:gridCol w="431800">
                  <a:extLst>
                    <a:ext uri="{9D8B030D-6E8A-4147-A177-3AD203B41FA5}">
                      <a16:colId xmlns:a16="http://schemas.microsoft.com/office/drawing/2014/main" val="4248738539"/>
                    </a:ext>
                  </a:extLst>
                </a:gridCol>
                <a:gridCol w="2872105">
                  <a:extLst>
                    <a:ext uri="{9D8B030D-6E8A-4147-A177-3AD203B41FA5}">
                      <a16:colId xmlns:a16="http://schemas.microsoft.com/office/drawing/2014/main" val="2930782853"/>
                    </a:ext>
                  </a:extLst>
                </a:gridCol>
                <a:gridCol w="3394075">
                  <a:extLst>
                    <a:ext uri="{9D8B030D-6E8A-4147-A177-3AD203B41FA5}">
                      <a16:colId xmlns:a16="http://schemas.microsoft.com/office/drawing/2014/main" val="2906306387"/>
                    </a:ext>
                  </a:extLst>
                </a:gridCol>
              </a:tblGrid>
              <a:tr h="378702">
                <a:tc gridSpan="3">
                  <a:txBody>
                    <a:bodyPr/>
                    <a:lstStyle/>
                    <a:p>
                      <a:pPr marL="0" marR="0">
                        <a:spcBef>
                          <a:spcPts val="0"/>
                        </a:spcBef>
                        <a:spcAft>
                          <a:spcPts val="0"/>
                        </a:spcAft>
                      </a:pPr>
                      <a:r>
                        <a:rPr lang="en-US" sz="1200" dirty="0">
                          <a:effectLst/>
                        </a:rPr>
                        <a:t> </a:t>
                      </a:r>
                    </a:p>
                    <a:p>
                      <a:pPr marL="0" marR="0">
                        <a:spcBef>
                          <a:spcPts val="0"/>
                        </a:spcBef>
                        <a:spcAft>
                          <a:spcPts val="0"/>
                        </a:spcAft>
                      </a:pPr>
                      <a:r>
                        <a:rPr lang="en-US" sz="1200" dirty="0">
                          <a:effectLst/>
                        </a:rPr>
                        <a:t>Reviewing the Financial Section</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43243016"/>
                  </a:ext>
                </a:extLst>
              </a:tr>
              <a:tr h="520716">
                <a:tc>
                  <a:txBody>
                    <a:bodyPr/>
                    <a:lstStyle/>
                    <a:p>
                      <a:pPr marL="0" marR="0">
                        <a:spcBef>
                          <a:spcPts val="0"/>
                        </a:spcBef>
                        <a:spcAft>
                          <a:spcPts val="0"/>
                        </a:spcAft>
                      </a:pPr>
                      <a:r>
                        <a:rPr lang="en-US" sz="2600">
                          <a:effectLst/>
                          <a:sym typeface="Wingdings" panose="05000000000000000000" pitchFamily="2" charset="2"/>
                        </a:rPr>
                        <a: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Independent Auditor’s Report on the Financial Statements                                                   *</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Determine the type of opinion and any qualifications</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16817966"/>
                  </a:ext>
                </a:extLst>
              </a:tr>
              <a:tr h="410261">
                <a:tc>
                  <a:txBody>
                    <a:bodyPr/>
                    <a:lstStyle/>
                    <a:p>
                      <a:pPr marL="0" marR="0">
                        <a:spcBef>
                          <a:spcPts val="0"/>
                        </a:spcBef>
                        <a:spcAft>
                          <a:spcPts val="0"/>
                        </a:spcAft>
                      </a:pPr>
                      <a:r>
                        <a:rPr lang="en-US" sz="2600">
                          <a:effectLst/>
                          <a:sym typeface="Wingdings" panose="05000000000000000000" pitchFamily="2" charset="2"/>
                        </a:rPr>
                        <a: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Management Discussion and Analysis</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This is your section. Be sure to edit it carefully.</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06768732"/>
                  </a:ext>
                </a:extLst>
              </a:tr>
              <a:tr h="410261">
                <a:tc>
                  <a:txBody>
                    <a:bodyPr/>
                    <a:lstStyle/>
                    <a:p>
                      <a:pPr marL="0" marR="0">
                        <a:spcBef>
                          <a:spcPts val="0"/>
                        </a:spcBef>
                        <a:spcAft>
                          <a:spcPts val="0"/>
                        </a:spcAft>
                      </a:pPr>
                      <a:r>
                        <a:rPr lang="en-US" sz="2600">
                          <a:effectLst/>
                          <a:sym typeface="Wingdings" panose="05000000000000000000" pitchFamily="2" charset="2"/>
                        </a:rPr>
                        <a: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Basic Financial Statements</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Compare with the Unaudited Actuals</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42355783"/>
                  </a:ext>
                </a:extLst>
              </a:tr>
              <a:tr h="410261">
                <a:tc>
                  <a:txBody>
                    <a:bodyPr/>
                    <a:lstStyle/>
                    <a:p>
                      <a:pPr marL="0" marR="0">
                        <a:spcBef>
                          <a:spcPts val="0"/>
                        </a:spcBef>
                        <a:spcAft>
                          <a:spcPts val="0"/>
                        </a:spcAft>
                      </a:pPr>
                      <a:r>
                        <a:rPr lang="en-US" sz="2600">
                          <a:effectLst/>
                          <a:sym typeface="Wingdings" panose="05000000000000000000" pitchFamily="2" charset="2"/>
                        </a:rPr>
                        <a: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Notes to the Financial Statements</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65602121"/>
                  </a:ext>
                </a:extLst>
              </a:tr>
            </a:tbl>
          </a:graphicData>
        </a:graphic>
      </p:graphicFrame>
      <p:sp>
        <p:nvSpPr>
          <p:cNvPr id="2" name="TextBox 1">
            <a:extLst>
              <a:ext uri="{FF2B5EF4-FFF2-40B4-BE49-F238E27FC236}">
                <a16:creationId xmlns:a16="http://schemas.microsoft.com/office/drawing/2014/main" id="{FD1585F5-F19A-4D70-88D8-32AC1D91B5DB}"/>
              </a:ext>
            </a:extLst>
          </p:cNvPr>
          <p:cNvSpPr txBox="1"/>
          <p:nvPr/>
        </p:nvSpPr>
        <p:spPr>
          <a:xfrm>
            <a:off x="615995" y="1185543"/>
            <a:ext cx="7912010" cy="954107"/>
          </a:xfrm>
          <a:prstGeom prst="rect">
            <a:avLst/>
          </a:prstGeom>
          <a:noFill/>
        </p:spPr>
        <p:txBody>
          <a:bodyPr wrap="square" rtlCol="0">
            <a:spAutoFit/>
          </a:bodyPr>
          <a:lstStyle/>
          <a:p>
            <a:r>
              <a:rPr lang="en-US" dirty="0">
                <a:solidFill>
                  <a:schemeClr val="accent2"/>
                </a:solidFill>
              </a:rPr>
              <a:t>It is important to read the entire audit report, including financial statements and graphics, thoroughly. Verify that all of the information is accurate and consistent with the Unaudited Actuals (UA). Also verify there are no data entry errors. Reach out to your auditor if you have any questions or if changes are needed to the draft. </a:t>
            </a:r>
          </a:p>
        </p:txBody>
      </p:sp>
      <p:graphicFrame>
        <p:nvGraphicFramePr>
          <p:cNvPr id="11" name="Table 10">
            <a:extLst>
              <a:ext uri="{FF2B5EF4-FFF2-40B4-BE49-F238E27FC236}">
                <a16:creationId xmlns:a16="http://schemas.microsoft.com/office/drawing/2014/main" id="{344CB118-8C76-4965-97EC-BC7FA722CF7F}"/>
              </a:ext>
            </a:extLst>
          </p:cNvPr>
          <p:cNvGraphicFramePr>
            <a:graphicFrameLocks noGrp="1"/>
          </p:cNvGraphicFramePr>
          <p:nvPr>
            <p:extLst>
              <p:ext uri="{D42A27DB-BD31-4B8C-83A1-F6EECF244321}">
                <p14:modId xmlns:p14="http://schemas.microsoft.com/office/powerpoint/2010/main" val="3201757549"/>
              </p:ext>
            </p:extLst>
          </p:nvPr>
        </p:nvGraphicFramePr>
        <p:xfrm>
          <a:off x="1170255" y="2202694"/>
          <a:ext cx="6697980" cy="1310640"/>
        </p:xfrm>
        <a:graphic>
          <a:graphicData uri="http://schemas.openxmlformats.org/drawingml/2006/table">
            <a:tbl>
              <a:tblPr firstRow="1" firstCol="1" bandRow="1">
                <a:tableStyleId>{5C22544A-7EE6-4342-B048-85BDC9FD1C3A}</a:tableStyleId>
              </a:tblPr>
              <a:tblGrid>
                <a:gridCol w="431800">
                  <a:extLst>
                    <a:ext uri="{9D8B030D-6E8A-4147-A177-3AD203B41FA5}">
                      <a16:colId xmlns:a16="http://schemas.microsoft.com/office/drawing/2014/main" val="497326079"/>
                    </a:ext>
                  </a:extLst>
                </a:gridCol>
                <a:gridCol w="2872105">
                  <a:extLst>
                    <a:ext uri="{9D8B030D-6E8A-4147-A177-3AD203B41FA5}">
                      <a16:colId xmlns:a16="http://schemas.microsoft.com/office/drawing/2014/main" val="1332477855"/>
                    </a:ext>
                  </a:extLst>
                </a:gridCol>
                <a:gridCol w="3394075">
                  <a:extLst>
                    <a:ext uri="{9D8B030D-6E8A-4147-A177-3AD203B41FA5}">
                      <a16:colId xmlns:a16="http://schemas.microsoft.com/office/drawing/2014/main" val="951313586"/>
                    </a:ext>
                  </a:extLst>
                </a:gridCol>
              </a:tblGrid>
              <a:tr h="364490">
                <a:tc gridSpan="3">
                  <a:txBody>
                    <a:bodyPr/>
                    <a:lstStyle/>
                    <a:p>
                      <a:pPr marL="0" marR="0">
                        <a:spcBef>
                          <a:spcPts val="0"/>
                        </a:spcBef>
                        <a:spcAft>
                          <a:spcPts val="0"/>
                        </a:spcAft>
                      </a:pPr>
                      <a:r>
                        <a:rPr lang="en-US" sz="1200" dirty="0">
                          <a:effectLst/>
                        </a:rPr>
                        <a:t> </a:t>
                      </a:r>
                    </a:p>
                    <a:p>
                      <a:pPr marL="0" marR="0">
                        <a:spcBef>
                          <a:spcPts val="0"/>
                        </a:spcBef>
                        <a:spcAft>
                          <a:spcPts val="0"/>
                        </a:spcAft>
                      </a:pPr>
                      <a:r>
                        <a:rPr lang="en-US" sz="1200" dirty="0">
                          <a:effectLst/>
                        </a:rPr>
                        <a:t>Steps for the entire document</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59972799"/>
                  </a:ext>
                </a:extLst>
              </a:tr>
              <a:tr h="364490">
                <a:tc>
                  <a:txBody>
                    <a:bodyPr/>
                    <a:lstStyle/>
                    <a:p>
                      <a:pPr marL="0" marR="0">
                        <a:spcBef>
                          <a:spcPts val="0"/>
                        </a:spcBef>
                        <a:spcAft>
                          <a:spcPts val="0"/>
                        </a:spcAft>
                      </a:pPr>
                      <a:r>
                        <a:rPr lang="en-US" sz="2600">
                          <a:effectLst/>
                          <a:sym typeface="Wingdings" panose="05000000000000000000" pitchFamily="2" charset="2"/>
                        </a:rPr>
                        <a: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The Audit Report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Read it thoroughly</a:t>
                      </a:r>
                    </a:p>
                    <a:p>
                      <a:pPr marL="0" marR="0">
                        <a:spcBef>
                          <a:spcPts val="0"/>
                        </a:spcBef>
                        <a:spcAft>
                          <a:spcPts val="0"/>
                        </a:spcAft>
                      </a:pPr>
                      <a:r>
                        <a:rPr lang="en-US" sz="1200" dirty="0">
                          <a:effectLst/>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39056459"/>
                  </a:ext>
                </a:extLst>
              </a:tr>
              <a:tr h="364490">
                <a:tc>
                  <a:txBody>
                    <a:bodyPr/>
                    <a:lstStyle/>
                    <a:p>
                      <a:pPr marL="0" marR="0">
                        <a:spcBef>
                          <a:spcPts val="0"/>
                        </a:spcBef>
                        <a:spcAft>
                          <a:spcPts val="0"/>
                        </a:spcAft>
                      </a:pPr>
                      <a:r>
                        <a:rPr lang="en-US" sz="2600">
                          <a:effectLst/>
                          <a:sym typeface="Wingdings" panose="05000000000000000000" pitchFamily="2" charset="2"/>
                        </a:rPr>
                        <a: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Review the financial statements and graphics</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Is all the information accurate and consistent with the Unaudited Actuals (UA)?</a:t>
                      </a:r>
                    </a:p>
                    <a:p>
                      <a:pPr marL="0" marR="0">
                        <a:spcBef>
                          <a:spcPts val="0"/>
                        </a:spcBef>
                        <a:spcAft>
                          <a:spcPts val="0"/>
                        </a:spcAft>
                      </a:pPr>
                      <a:r>
                        <a:rPr lang="en-US" sz="1200" dirty="0">
                          <a:effectLst/>
                        </a:rPr>
                        <a:t>Are there any incorrect data entries?</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966024255"/>
                  </a:ext>
                </a:extLst>
              </a:tr>
            </a:tbl>
          </a:graphicData>
        </a:graphic>
      </p:graphicFrame>
      <p:sp>
        <p:nvSpPr>
          <p:cNvPr id="12" name="Rounded Rectangle 2">
            <a:extLst>
              <a:ext uri="{FF2B5EF4-FFF2-40B4-BE49-F238E27FC236}">
                <a16:creationId xmlns:a16="http://schemas.microsoft.com/office/drawing/2014/main" id="{32A804EB-B776-430A-8315-1B55CEDB0B8E}"/>
              </a:ext>
            </a:extLst>
          </p:cNvPr>
          <p:cNvSpPr/>
          <p:nvPr/>
        </p:nvSpPr>
        <p:spPr>
          <a:xfrm>
            <a:off x="5357544" y="5978386"/>
            <a:ext cx="2556948" cy="64762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800" i="1" dirty="0">
                <a:ln w="0"/>
                <a:solidFill>
                  <a:schemeClr val="tx1"/>
                </a:solidFill>
              </a:rPr>
              <a:t>Examples to follow:</a:t>
            </a:r>
          </a:p>
        </p:txBody>
      </p:sp>
    </p:spTree>
    <p:extLst>
      <p:ext uri="{BB962C8B-B14F-4D97-AF65-F5344CB8AC3E}">
        <p14:creationId xmlns:p14="http://schemas.microsoft.com/office/powerpoint/2010/main" val="1122875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2756515" y="953727"/>
            <a:ext cx="4067071" cy="34412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br>
              <a:rPr lang="en" b="1" dirty="0">
                <a:latin typeface="Trebuchet MS"/>
                <a:ea typeface="Trebuchet MS"/>
                <a:cs typeface="Trebuchet MS"/>
                <a:sym typeface="Trebuchet MS"/>
              </a:rPr>
            </a:br>
            <a:endParaRPr b="1" dirty="0">
              <a:latin typeface="Trebuchet MS"/>
              <a:ea typeface="Trebuchet MS"/>
              <a:cs typeface="Trebuchet MS"/>
              <a:sym typeface="Trebuchet MS"/>
            </a:endParaRPr>
          </a:p>
        </p:txBody>
      </p:sp>
      <p:pic>
        <p:nvPicPr>
          <p:cNvPr id="2" name="Picture 1">
            <a:extLst>
              <a:ext uri="{FF2B5EF4-FFF2-40B4-BE49-F238E27FC236}">
                <a16:creationId xmlns:a16="http://schemas.microsoft.com/office/drawing/2014/main" id="{26BAE8F1-963F-4B51-B2DE-9A4D5B05BAEC}"/>
              </a:ext>
            </a:extLst>
          </p:cNvPr>
          <p:cNvPicPr>
            <a:picLocks noChangeAspect="1"/>
          </p:cNvPicPr>
          <p:nvPr/>
        </p:nvPicPr>
        <p:blipFill>
          <a:blip r:embed="rId3"/>
          <a:stretch>
            <a:fillRect/>
          </a:stretch>
        </p:blipFill>
        <p:spPr>
          <a:xfrm>
            <a:off x="479394" y="807868"/>
            <a:ext cx="8194089" cy="5557421"/>
          </a:xfrm>
          <a:prstGeom prst="rect">
            <a:avLst/>
          </a:prstGeom>
        </p:spPr>
      </p:pic>
      <p:sp>
        <p:nvSpPr>
          <p:cNvPr id="7" name="Rectangle 6">
            <a:extLst>
              <a:ext uri="{FF2B5EF4-FFF2-40B4-BE49-F238E27FC236}">
                <a16:creationId xmlns:a16="http://schemas.microsoft.com/office/drawing/2014/main" id="{3788A1F3-4D89-4202-B813-C5148562C82C}"/>
              </a:ext>
            </a:extLst>
          </p:cNvPr>
          <p:cNvSpPr/>
          <p:nvPr/>
        </p:nvSpPr>
        <p:spPr>
          <a:xfrm>
            <a:off x="650632" y="273273"/>
            <a:ext cx="5411742" cy="1077218"/>
          </a:xfrm>
          <a:prstGeom prst="rect">
            <a:avLst/>
          </a:prstGeom>
        </p:spPr>
        <p:txBody>
          <a:bodyPr wrap="square">
            <a:spAutoFit/>
          </a:bodyPr>
          <a:lstStyle/>
          <a:p>
            <a:r>
              <a:rPr lang="en-US" sz="4000" b="1" dirty="0">
                <a:solidFill>
                  <a:srgbClr val="0F6BB1"/>
                </a:solidFill>
                <a:latin typeface="Trebuchet MS"/>
                <a:sym typeface="Trebuchet MS"/>
              </a:rPr>
              <a:t>Reviewing the Draft </a:t>
            </a:r>
          </a:p>
          <a:p>
            <a:r>
              <a:rPr lang="en-US" sz="2400" b="1" dirty="0">
                <a:solidFill>
                  <a:schemeClr val="accent2">
                    <a:lumMod val="75000"/>
                  </a:schemeClr>
                </a:solidFill>
                <a:latin typeface="Trebuchet MS"/>
                <a:sym typeface="Trebuchet MS"/>
              </a:rPr>
              <a:t>Example: Fund Balance Check</a:t>
            </a:r>
            <a:endParaRPr lang="en-US" sz="1000" dirty="0">
              <a:solidFill>
                <a:schemeClr val="accent2">
                  <a:lumMod val="75000"/>
                </a:schemeClr>
              </a:solidFill>
            </a:endParaRPr>
          </a:p>
        </p:txBody>
      </p:sp>
    </p:spTree>
    <p:extLst>
      <p:ext uri="{BB962C8B-B14F-4D97-AF65-F5344CB8AC3E}">
        <p14:creationId xmlns:p14="http://schemas.microsoft.com/office/powerpoint/2010/main" val="66651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2756515" y="953727"/>
            <a:ext cx="4067071" cy="34412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br>
              <a:rPr lang="en" b="1" dirty="0">
                <a:latin typeface="Trebuchet MS"/>
                <a:ea typeface="Trebuchet MS"/>
                <a:cs typeface="Trebuchet MS"/>
                <a:sym typeface="Trebuchet MS"/>
              </a:rPr>
            </a:br>
            <a:endParaRPr b="1" dirty="0">
              <a:latin typeface="Trebuchet MS"/>
              <a:ea typeface="Trebuchet MS"/>
              <a:cs typeface="Trebuchet MS"/>
              <a:sym typeface="Trebuchet MS"/>
            </a:endParaRPr>
          </a:p>
        </p:txBody>
      </p:sp>
      <p:sp>
        <p:nvSpPr>
          <p:cNvPr id="7" name="Rectangle 6">
            <a:extLst>
              <a:ext uri="{FF2B5EF4-FFF2-40B4-BE49-F238E27FC236}">
                <a16:creationId xmlns:a16="http://schemas.microsoft.com/office/drawing/2014/main" id="{3788A1F3-4D89-4202-B813-C5148562C82C}"/>
              </a:ext>
            </a:extLst>
          </p:cNvPr>
          <p:cNvSpPr/>
          <p:nvPr/>
        </p:nvSpPr>
        <p:spPr>
          <a:xfrm>
            <a:off x="709247" y="245841"/>
            <a:ext cx="5122984" cy="1077218"/>
          </a:xfrm>
          <a:prstGeom prst="rect">
            <a:avLst/>
          </a:prstGeom>
        </p:spPr>
        <p:txBody>
          <a:bodyPr wrap="square">
            <a:spAutoFit/>
          </a:bodyPr>
          <a:lstStyle/>
          <a:p>
            <a:r>
              <a:rPr lang="en-US" sz="4000" b="1" dirty="0">
                <a:solidFill>
                  <a:srgbClr val="0F6BB1"/>
                </a:solidFill>
                <a:latin typeface="Trebuchet MS"/>
                <a:sym typeface="Trebuchet MS"/>
              </a:rPr>
              <a:t>Reviewing the Draft </a:t>
            </a:r>
          </a:p>
          <a:p>
            <a:r>
              <a:rPr lang="en-US" sz="2400" b="1" dirty="0">
                <a:solidFill>
                  <a:schemeClr val="accent2">
                    <a:lumMod val="75000"/>
                  </a:schemeClr>
                </a:solidFill>
                <a:latin typeface="Trebuchet MS"/>
                <a:sym typeface="Trebuchet MS"/>
              </a:rPr>
              <a:t>Example: Notes Check</a:t>
            </a:r>
            <a:endParaRPr lang="en-US" sz="1000" dirty="0">
              <a:solidFill>
                <a:schemeClr val="accent2">
                  <a:lumMod val="75000"/>
                </a:schemeClr>
              </a:solidFill>
            </a:endParaRPr>
          </a:p>
        </p:txBody>
      </p:sp>
      <p:pic>
        <p:nvPicPr>
          <p:cNvPr id="3" name="Picture 2">
            <a:extLst>
              <a:ext uri="{FF2B5EF4-FFF2-40B4-BE49-F238E27FC236}">
                <a16:creationId xmlns:a16="http://schemas.microsoft.com/office/drawing/2014/main" id="{775D1055-04CC-4064-9E0A-AC458EE5951C}"/>
              </a:ext>
            </a:extLst>
          </p:cNvPr>
          <p:cNvPicPr>
            <a:picLocks noChangeAspect="1"/>
          </p:cNvPicPr>
          <p:nvPr/>
        </p:nvPicPr>
        <p:blipFill>
          <a:blip r:embed="rId3"/>
          <a:stretch>
            <a:fillRect/>
          </a:stretch>
        </p:blipFill>
        <p:spPr>
          <a:xfrm>
            <a:off x="612559" y="1297856"/>
            <a:ext cx="7927759" cy="4872125"/>
          </a:xfrm>
          <a:prstGeom prst="rect">
            <a:avLst/>
          </a:prstGeom>
        </p:spPr>
      </p:pic>
    </p:spTree>
    <p:extLst>
      <p:ext uri="{BB962C8B-B14F-4D97-AF65-F5344CB8AC3E}">
        <p14:creationId xmlns:p14="http://schemas.microsoft.com/office/powerpoint/2010/main" val="2752565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2756515" y="953727"/>
            <a:ext cx="4067071" cy="344129"/>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br>
              <a:rPr lang="en" b="1" dirty="0">
                <a:latin typeface="Trebuchet MS"/>
                <a:ea typeface="Trebuchet MS"/>
                <a:cs typeface="Trebuchet MS"/>
                <a:sym typeface="Trebuchet MS"/>
              </a:rPr>
            </a:br>
            <a:endParaRPr b="1" dirty="0">
              <a:latin typeface="Trebuchet MS"/>
              <a:ea typeface="Trebuchet MS"/>
              <a:cs typeface="Trebuchet MS"/>
              <a:sym typeface="Trebuchet MS"/>
            </a:endParaRPr>
          </a:p>
        </p:txBody>
      </p:sp>
      <p:sp>
        <p:nvSpPr>
          <p:cNvPr id="7" name="Rectangle 6">
            <a:extLst>
              <a:ext uri="{FF2B5EF4-FFF2-40B4-BE49-F238E27FC236}">
                <a16:creationId xmlns:a16="http://schemas.microsoft.com/office/drawing/2014/main" id="{3788A1F3-4D89-4202-B813-C5148562C82C}"/>
              </a:ext>
            </a:extLst>
          </p:cNvPr>
          <p:cNvSpPr/>
          <p:nvPr/>
        </p:nvSpPr>
        <p:spPr>
          <a:xfrm>
            <a:off x="791309" y="245841"/>
            <a:ext cx="5410254" cy="1077218"/>
          </a:xfrm>
          <a:prstGeom prst="rect">
            <a:avLst/>
          </a:prstGeom>
        </p:spPr>
        <p:txBody>
          <a:bodyPr wrap="square">
            <a:spAutoFit/>
          </a:bodyPr>
          <a:lstStyle/>
          <a:p>
            <a:r>
              <a:rPr lang="en-US" sz="4000" b="1" dirty="0">
                <a:solidFill>
                  <a:srgbClr val="0F6BB1"/>
                </a:solidFill>
                <a:latin typeface="Trebuchet MS"/>
                <a:sym typeface="Trebuchet MS"/>
              </a:rPr>
              <a:t>Reviewing the Draft</a:t>
            </a:r>
          </a:p>
          <a:p>
            <a:r>
              <a:rPr lang="en-US" sz="2400" b="1" dirty="0">
                <a:solidFill>
                  <a:schemeClr val="accent2">
                    <a:lumMod val="75000"/>
                  </a:schemeClr>
                </a:solidFill>
                <a:latin typeface="Trebuchet MS"/>
                <a:sym typeface="Trebuchet MS"/>
              </a:rPr>
              <a:t>Example: Notes Check</a:t>
            </a:r>
            <a:endParaRPr lang="en-US" sz="1000" dirty="0">
              <a:solidFill>
                <a:schemeClr val="accent2">
                  <a:lumMod val="75000"/>
                </a:schemeClr>
              </a:solidFill>
            </a:endParaRPr>
          </a:p>
        </p:txBody>
      </p:sp>
      <p:pic>
        <p:nvPicPr>
          <p:cNvPr id="2" name="Picture 1">
            <a:extLst>
              <a:ext uri="{FF2B5EF4-FFF2-40B4-BE49-F238E27FC236}">
                <a16:creationId xmlns:a16="http://schemas.microsoft.com/office/drawing/2014/main" id="{859A8753-D49D-44F5-BDFC-1617BA22332C}"/>
              </a:ext>
            </a:extLst>
          </p:cNvPr>
          <p:cNvPicPr>
            <a:picLocks noChangeAspect="1"/>
          </p:cNvPicPr>
          <p:nvPr/>
        </p:nvPicPr>
        <p:blipFill>
          <a:blip r:embed="rId3"/>
          <a:stretch>
            <a:fillRect/>
          </a:stretch>
        </p:blipFill>
        <p:spPr>
          <a:xfrm>
            <a:off x="674703" y="1297856"/>
            <a:ext cx="7821227" cy="4978657"/>
          </a:xfrm>
          <a:prstGeom prst="rect">
            <a:avLst/>
          </a:prstGeom>
        </p:spPr>
      </p:pic>
    </p:spTree>
    <p:extLst>
      <p:ext uri="{BB962C8B-B14F-4D97-AF65-F5344CB8AC3E}">
        <p14:creationId xmlns:p14="http://schemas.microsoft.com/office/powerpoint/2010/main" val="336786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638907" y="1327614"/>
            <a:ext cx="6770077" cy="53266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r>
              <a:rPr lang="en-US" b="1" dirty="0">
                <a:latin typeface="Trebuchet MS"/>
                <a:ea typeface="Trebuchet MS"/>
                <a:cs typeface="Trebuchet MS"/>
                <a:sym typeface="Trebuchet MS"/>
              </a:rPr>
              <a:t>Reviewing the Draft</a:t>
            </a:r>
            <a:br>
              <a:rPr lang="en-US" b="1" dirty="0">
                <a:latin typeface="Trebuchet MS"/>
                <a:ea typeface="Trebuchet MS"/>
                <a:cs typeface="Trebuchet MS"/>
                <a:sym typeface="Trebuchet MS"/>
              </a:rPr>
            </a:br>
            <a:r>
              <a:rPr lang="en-US" sz="2000" b="1" dirty="0">
                <a:solidFill>
                  <a:schemeClr val="accent2"/>
                </a:solidFill>
                <a:latin typeface="Trebuchet MS"/>
                <a:ea typeface="Trebuchet MS"/>
                <a:cs typeface="Trebuchet MS"/>
                <a:sym typeface="Trebuchet MS"/>
              </a:rPr>
              <a:t>List of Schedules: Be sure to review all Supplementary Information Schedules included in the Audit Report.</a:t>
            </a:r>
            <a:br>
              <a:rPr lang="en" b="1" dirty="0">
                <a:latin typeface="Trebuchet MS"/>
                <a:ea typeface="Trebuchet MS"/>
                <a:cs typeface="Trebuchet MS"/>
                <a:sym typeface="Trebuchet MS"/>
              </a:rPr>
            </a:br>
            <a:endParaRPr b="1" dirty="0">
              <a:latin typeface="Trebuchet MS"/>
              <a:ea typeface="Trebuchet MS"/>
              <a:cs typeface="Trebuchet MS"/>
              <a:sym typeface="Trebuchet MS"/>
            </a:endParaRPr>
          </a:p>
        </p:txBody>
      </p:sp>
      <p:sp>
        <p:nvSpPr>
          <p:cNvPr id="8" name="Rectangle 7">
            <a:extLst>
              <a:ext uri="{FF2B5EF4-FFF2-40B4-BE49-F238E27FC236}">
                <a16:creationId xmlns:a16="http://schemas.microsoft.com/office/drawing/2014/main" id="{D858689C-BE38-4255-BDAB-9AB1ABC447B8}"/>
              </a:ext>
            </a:extLst>
          </p:cNvPr>
          <p:cNvSpPr/>
          <p:nvPr/>
        </p:nvSpPr>
        <p:spPr>
          <a:xfrm>
            <a:off x="638908" y="2036399"/>
            <a:ext cx="6984024" cy="3093154"/>
          </a:xfrm>
          <a:prstGeom prst="rect">
            <a:avLst/>
          </a:prstGeom>
          <a:ln>
            <a:noFill/>
          </a:ln>
        </p:spPr>
        <p:txBody>
          <a:bodyPr wrap="square">
            <a:spAutoFit/>
          </a:bodyPr>
          <a:lstStyle/>
          <a:p>
            <a:pPr marL="342900" lvl="0" indent="-342900">
              <a:buFont typeface="Wingdings" panose="05000000000000000000" pitchFamily="2" charset="2"/>
              <a:buChar char="ü"/>
            </a:pPr>
            <a:r>
              <a:rPr lang="en-US" sz="1500"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Schedule of Budgetary Comparison Data for General Fund</a:t>
            </a:r>
          </a:p>
          <a:p>
            <a:pPr marL="342900" lvl="0" indent="-342900">
              <a:buFont typeface="Wingdings" panose="05000000000000000000" pitchFamily="2" charset="2"/>
              <a:buChar char="ü"/>
            </a:pPr>
            <a:r>
              <a:rPr lang="en-US" sz="1500"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Schedule of Proportionate Share of the Net Pension Liability </a:t>
            </a:r>
          </a:p>
          <a:p>
            <a:pPr marL="342900" lvl="0" indent="-342900">
              <a:buFont typeface="Wingdings" panose="05000000000000000000" pitchFamily="2" charset="2"/>
              <a:buChar char="ü"/>
            </a:pPr>
            <a:r>
              <a:rPr lang="en-US" sz="1500"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Schedule of Pension Contributions</a:t>
            </a:r>
          </a:p>
          <a:p>
            <a:pPr marL="342900" lvl="0" indent="-342900">
              <a:buFont typeface="Wingdings" panose="05000000000000000000" pitchFamily="2" charset="2"/>
              <a:buChar char="ü"/>
            </a:pPr>
            <a:r>
              <a:rPr lang="en-US" sz="1500"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Combining Statements for Non-Major Governmental Funds</a:t>
            </a:r>
          </a:p>
          <a:p>
            <a:pPr marL="342900" lvl="0" indent="-342900">
              <a:buFont typeface="Wingdings" panose="05000000000000000000" pitchFamily="2" charset="2"/>
              <a:buChar char="ü"/>
            </a:pPr>
            <a:r>
              <a:rPr lang="en-US" sz="1500"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LEA Organization Structure</a:t>
            </a:r>
          </a:p>
          <a:p>
            <a:pPr marL="342900" lvl="0" indent="-342900">
              <a:buFont typeface="Wingdings" panose="05000000000000000000" pitchFamily="2" charset="2"/>
              <a:buChar char="ü"/>
            </a:pPr>
            <a:r>
              <a:rPr lang="en-US" sz="1500"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Schedule of Average Daily Attendance</a:t>
            </a:r>
          </a:p>
          <a:p>
            <a:pPr marL="342900" lvl="0" indent="-342900">
              <a:buFont typeface="Wingdings" panose="05000000000000000000" pitchFamily="2" charset="2"/>
              <a:buChar char="ü"/>
            </a:pPr>
            <a:r>
              <a:rPr lang="en-US" sz="1500"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Schedule of Instructional Time</a:t>
            </a:r>
          </a:p>
          <a:p>
            <a:pPr marL="342900" lvl="0" indent="-342900">
              <a:buFont typeface="Wingdings" panose="05000000000000000000" pitchFamily="2" charset="2"/>
              <a:buChar char="ü"/>
            </a:pPr>
            <a:r>
              <a:rPr lang="en-US" sz="1500"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Schedule of Financial Trends and Analysis</a:t>
            </a:r>
          </a:p>
          <a:p>
            <a:pPr marL="342900" lvl="0" indent="-342900">
              <a:buFont typeface="Wingdings" panose="05000000000000000000" pitchFamily="2" charset="2"/>
              <a:buChar char="ü"/>
            </a:pPr>
            <a:r>
              <a:rPr lang="en-US" sz="1500"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Schedule of Charter Schools</a:t>
            </a:r>
          </a:p>
          <a:p>
            <a:pPr marL="342900" lvl="0" indent="-342900">
              <a:buFont typeface="Wingdings" panose="05000000000000000000" pitchFamily="2" charset="2"/>
              <a:buChar char="ü"/>
            </a:pPr>
            <a:r>
              <a:rPr lang="en-US" sz="1500"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Schedule of Expenditures of Federal Awards</a:t>
            </a:r>
          </a:p>
          <a:p>
            <a:pPr marL="342900" lvl="0" indent="-342900">
              <a:buFont typeface="Wingdings" panose="05000000000000000000" pitchFamily="2" charset="2"/>
              <a:buChar char="ü"/>
            </a:pPr>
            <a:r>
              <a:rPr lang="en-US" sz="1500"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Reconciliation of Annual Financial &amp; Budget Report with Audited Financial Statements</a:t>
            </a:r>
          </a:p>
          <a:p>
            <a:pPr marL="342900" lvl="0" indent="-342900">
              <a:spcAft>
                <a:spcPts val="800"/>
              </a:spcAft>
              <a:buFont typeface="Wingdings" panose="05000000000000000000" pitchFamily="2" charset="2"/>
              <a:buChar char="ü"/>
            </a:pPr>
            <a:r>
              <a:rPr lang="en-US" sz="1500"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Notes to Supplementary Information</a:t>
            </a:r>
            <a:endParaRPr lang="en-US" sz="15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2BBF82B9-3D02-4241-9313-0A4BE2B50D47}"/>
              </a:ext>
            </a:extLst>
          </p:cNvPr>
          <p:cNvPicPr>
            <a:picLocks noChangeAspect="1"/>
          </p:cNvPicPr>
          <p:nvPr/>
        </p:nvPicPr>
        <p:blipFill>
          <a:blip r:embed="rId3"/>
          <a:stretch>
            <a:fillRect/>
          </a:stretch>
        </p:blipFill>
        <p:spPr>
          <a:xfrm>
            <a:off x="6202120" y="1860274"/>
            <a:ext cx="2496404" cy="2113850"/>
          </a:xfrm>
          <a:prstGeom prst="rect">
            <a:avLst/>
          </a:prstGeom>
        </p:spPr>
      </p:pic>
    </p:spTree>
    <p:extLst>
      <p:ext uri="{BB962C8B-B14F-4D97-AF65-F5344CB8AC3E}">
        <p14:creationId xmlns:p14="http://schemas.microsoft.com/office/powerpoint/2010/main" val="899798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633579" y="1035059"/>
            <a:ext cx="6020023" cy="10741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r>
              <a:rPr lang="en-US" b="1" dirty="0">
                <a:latin typeface="Trebuchet MS"/>
                <a:ea typeface="Trebuchet MS"/>
                <a:cs typeface="Trebuchet MS"/>
                <a:sym typeface="Trebuchet MS"/>
              </a:rPr>
              <a:t>Reviewing the Draft</a:t>
            </a:r>
            <a:br>
              <a:rPr lang="en" b="1" dirty="0">
                <a:latin typeface="Trebuchet MS"/>
                <a:ea typeface="Trebuchet MS"/>
                <a:cs typeface="Trebuchet MS"/>
                <a:sym typeface="Trebuchet MS"/>
              </a:rPr>
            </a:br>
            <a:r>
              <a:rPr lang="en-US" sz="1800" b="1" dirty="0">
                <a:solidFill>
                  <a:schemeClr val="accent2"/>
                </a:solidFill>
                <a:latin typeface="Trebuchet MS"/>
                <a:ea typeface="Trebuchet MS"/>
                <a:cs typeface="Trebuchet MS"/>
                <a:sym typeface="Trebuchet MS"/>
              </a:rPr>
              <a:t>Supplementary Information</a:t>
            </a:r>
            <a:endParaRPr sz="1800" b="1" dirty="0">
              <a:latin typeface="Trebuchet MS"/>
              <a:ea typeface="Trebuchet MS"/>
              <a:cs typeface="Trebuchet MS"/>
              <a:sym typeface="Trebuchet MS"/>
            </a:endParaRPr>
          </a:p>
        </p:txBody>
      </p:sp>
      <p:sp>
        <p:nvSpPr>
          <p:cNvPr id="10" name="Rounded Rectangle 2">
            <a:extLst>
              <a:ext uri="{FF2B5EF4-FFF2-40B4-BE49-F238E27FC236}">
                <a16:creationId xmlns:a16="http://schemas.microsoft.com/office/drawing/2014/main" id="{51BD7536-03C7-41B3-8BDD-33819ED37D64}"/>
              </a:ext>
            </a:extLst>
          </p:cNvPr>
          <p:cNvSpPr/>
          <p:nvPr/>
        </p:nvSpPr>
        <p:spPr>
          <a:xfrm>
            <a:off x="5220070" y="4651388"/>
            <a:ext cx="2556948" cy="64762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800" i="1" dirty="0">
                <a:ln w="0"/>
                <a:solidFill>
                  <a:schemeClr val="tx1"/>
                </a:solidFill>
              </a:rPr>
              <a:t>Examples to follow:</a:t>
            </a:r>
          </a:p>
        </p:txBody>
      </p:sp>
      <p:graphicFrame>
        <p:nvGraphicFramePr>
          <p:cNvPr id="2" name="Table 1">
            <a:extLst>
              <a:ext uri="{FF2B5EF4-FFF2-40B4-BE49-F238E27FC236}">
                <a16:creationId xmlns:a16="http://schemas.microsoft.com/office/drawing/2014/main" id="{A5ACC649-5B45-4D75-AB35-B20D184B5774}"/>
              </a:ext>
            </a:extLst>
          </p:cNvPr>
          <p:cNvGraphicFramePr>
            <a:graphicFrameLocks noGrp="1"/>
          </p:cNvGraphicFramePr>
          <p:nvPr>
            <p:extLst>
              <p:ext uri="{D42A27DB-BD31-4B8C-83A1-F6EECF244321}">
                <p14:modId xmlns:p14="http://schemas.microsoft.com/office/powerpoint/2010/main" val="3304825404"/>
              </p:ext>
            </p:extLst>
          </p:nvPr>
        </p:nvGraphicFramePr>
        <p:xfrm>
          <a:off x="1079038" y="1898888"/>
          <a:ext cx="6697980" cy="2368561"/>
        </p:xfrm>
        <a:graphic>
          <a:graphicData uri="http://schemas.openxmlformats.org/drawingml/2006/table">
            <a:tbl>
              <a:tblPr firstRow="1" firstCol="1" bandRow="1">
                <a:tableStyleId>{5C22544A-7EE6-4342-B048-85BDC9FD1C3A}</a:tableStyleId>
              </a:tblPr>
              <a:tblGrid>
                <a:gridCol w="431800">
                  <a:extLst>
                    <a:ext uri="{9D8B030D-6E8A-4147-A177-3AD203B41FA5}">
                      <a16:colId xmlns:a16="http://schemas.microsoft.com/office/drawing/2014/main" val="4066011186"/>
                    </a:ext>
                  </a:extLst>
                </a:gridCol>
                <a:gridCol w="2872105">
                  <a:extLst>
                    <a:ext uri="{9D8B030D-6E8A-4147-A177-3AD203B41FA5}">
                      <a16:colId xmlns:a16="http://schemas.microsoft.com/office/drawing/2014/main" val="1320331497"/>
                    </a:ext>
                  </a:extLst>
                </a:gridCol>
                <a:gridCol w="3394075">
                  <a:extLst>
                    <a:ext uri="{9D8B030D-6E8A-4147-A177-3AD203B41FA5}">
                      <a16:colId xmlns:a16="http://schemas.microsoft.com/office/drawing/2014/main" val="3425710053"/>
                    </a:ext>
                  </a:extLst>
                </a:gridCol>
              </a:tblGrid>
              <a:tr h="437515">
                <a:tc gridSpan="3">
                  <a:txBody>
                    <a:bodyPr/>
                    <a:lstStyle/>
                    <a:p>
                      <a:pPr marL="0" marR="0">
                        <a:spcBef>
                          <a:spcPts val="0"/>
                        </a:spcBef>
                        <a:spcAft>
                          <a:spcPts val="0"/>
                        </a:spcAft>
                      </a:pPr>
                      <a:r>
                        <a:rPr lang="en-US" sz="1200" dirty="0">
                          <a:effectLst/>
                        </a:rPr>
                        <a:t> </a:t>
                      </a:r>
                    </a:p>
                    <a:p>
                      <a:pPr marL="0" marR="0">
                        <a:spcBef>
                          <a:spcPts val="0"/>
                        </a:spcBef>
                        <a:spcAft>
                          <a:spcPts val="0"/>
                        </a:spcAft>
                      </a:pPr>
                      <a:r>
                        <a:rPr lang="en-US" sz="1200" dirty="0">
                          <a:effectLst/>
                        </a:rPr>
                        <a:t>Supplementary Information</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30061491"/>
                  </a:ext>
                </a:extLst>
              </a:tr>
              <a:tr h="381513">
                <a:tc>
                  <a:txBody>
                    <a:bodyPr/>
                    <a:lstStyle/>
                    <a:p>
                      <a:pPr marL="0" marR="0">
                        <a:spcBef>
                          <a:spcPts val="0"/>
                        </a:spcBef>
                        <a:spcAft>
                          <a:spcPts val="0"/>
                        </a:spcAf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gridSpan="2">
                  <a:txBody>
                    <a:bodyPr/>
                    <a:lstStyle/>
                    <a:p>
                      <a:pPr marL="0" marR="0">
                        <a:spcBef>
                          <a:spcPts val="0"/>
                        </a:spcBef>
                        <a:spcAft>
                          <a:spcPts val="0"/>
                        </a:spcAft>
                      </a:pPr>
                      <a:endParaRPr lang="en-US" sz="1000" dirty="0">
                        <a:effectLst/>
                      </a:endParaRPr>
                    </a:p>
                    <a:p>
                      <a:pPr marL="0" marR="0">
                        <a:spcBef>
                          <a:spcPts val="0"/>
                        </a:spcBef>
                        <a:spcAft>
                          <a:spcPts val="0"/>
                        </a:spcAft>
                      </a:pPr>
                      <a:r>
                        <a:rPr lang="en-US" sz="1000" dirty="0">
                          <a:effectLst/>
                        </a:rPr>
                        <a:t>There are numerous schedules in this section. In your review, include detailed checking of the following:</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4293974513"/>
                  </a:ext>
                </a:extLst>
              </a:tr>
              <a:tr h="473975">
                <a:tc>
                  <a:txBody>
                    <a:bodyPr/>
                    <a:lstStyle/>
                    <a:p>
                      <a:pPr marL="0" marR="0">
                        <a:spcBef>
                          <a:spcPts val="0"/>
                        </a:spcBef>
                        <a:spcAft>
                          <a:spcPts val="0"/>
                        </a:spcAft>
                      </a:pPr>
                      <a:r>
                        <a:rPr lang="en-US" sz="2600">
                          <a:effectLst/>
                          <a:sym typeface="Wingdings" panose="05000000000000000000" pitchFamily="2" charset="2"/>
                        </a:rPr>
                        <a: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Schedule of ADA</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Compare to ADA reports submitted to SCOE</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30737557"/>
                  </a:ext>
                </a:extLst>
              </a:tr>
              <a:tr h="473975">
                <a:tc>
                  <a:txBody>
                    <a:bodyPr/>
                    <a:lstStyle/>
                    <a:p>
                      <a:pPr marL="0" marR="0">
                        <a:spcBef>
                          <a:spcPts val="0"/>
                        </a:spcBef>
                        <a:spcAft>
                          <a:spcPts val="0"/>
                        </a:spcAft>
                      </a:pPr>
                      <a:r>
                        <a:rPr lang="en-US" sz="2600">
                          <a:effectLst/>
                          <a:sym typeface="Wingdings" panose="05000000000000000000" pitchFamily="2" charset="2"/>
                        </a:rPr>
                        <a: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Combining Statements &amp; Individual  Fund Statements</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Compare fund balances with the Unaudited Actuals</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41028092"/>
                  </a:ext>
                </a:extLst>
              </a:tr>
              <a:tr h="601583">
                <a:tc>
                  <a:txBody>
                    <a:bodyPr/>
                    <a:lstStyle/>
                    <a:p>
                      <a:pPr marL="0" marR="0">
                        <a:spcBef>
                          <a:spcPts val="0"/>
                        </a:spcBef>
                        <a:spcAft>
                          <a:spcPts val="0"/>
                        </a:spcAft>
                      </a:pPr>
                      <a:r>
                        <a:rPr lang="en-US" sz="2600">
                          <a:effectLst/>
                          <a:sym typeface="Wingdings" panose="05000000000000000000" pitchFamily="2" charset="2"/>
                        </a:rPr>
                        <a: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Reconciliation of Annual Financial and Budget Report with Audited Financial Statements</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Were there Audit Adjustments or Restatements?</a:t>
                      </a:r>
                      <a:endParaRPr lang="en-US" sz="1200" dirty="0">
                        <a:effectLst/>
                      </a:endParaRPr>
                    </a:p>
                    <a:p>
                      <a:pPr marL="0" marR="0">
                        <a:spcBef>
                          <a:spcPts val="0"/>
                        </a:spcBef>
                        <a:spcAft>
                          <a:spcPts val="0"/>
                        </a:spcAft>
                      </a:pPr>
                      <a:r>
                        <a:rPr lang="en-US" sz="1100" dirty="0">
                          <a:effectLst/>
                        </a:rPr>
                        <a:t>Verify that these are incorporated with next Interim Report</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29428243"/>
                  </a:ext>
                </a:extLst>
              </a:tr>
            </a:tbl>
          </a:graphicData>
        </a:graphic>
      </p:graphicFrame>
    </p:spTree>
    <p:extLst>
      <p:ext uri="{BB962C8B-B14F-4D97-AF65-F5344CB8AC3E}">
        <p14:creationId xmlns:p14="http://schemas.microsoft.com/office/powerpoint/2010/main" val="170404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427023" y="867765"/>
            <a:ext cx="6438541" cy="53266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r>
              <a:rPr lang="en-US" b="1" dirty="0">
                <a:latin typeface="Trebuchet MS"/>
                <a:ea typeface="Trebuchet MS"/>
                <a:cs typeface="Trebuchet MS"/>
                <a:sym typeface="Trebuchet MS"/>
              </a:rPr>
              <a:t>Reviewing the Draft </a:t>
            </a:r>
            <a:br>
              <a:rPr lang="en-US" sz="2400" b="1" dirty="0">
                <a:latin typeface="Trebuchet MS"/>
                <a:ea typeface="Trebuchet MS"/>
                <a:cs typeface="Trebuchet MS"/>
                <a:sym typeface="Trebuchet MS"/>
              </a:rPr>
            </a:br>
            <a:r>
              <a:rPr lang="en-US" sz="2400" b="1" dirty="0">
                <a:latin typeface="Trebuchet MS"/>
                <a:ea typeface="Trebuchet MS"/>
                <a:cs typeface="Trebuchet MS"/>
                <a:sym typeface="Trebuchet MS"/>
              </a:rPr>
              <a:t> </a:t>
            </a:r>
            <a:r>
              <a:rPr lang="en-US" sz="2400" b="1" dirty="0">
                <a:solidFill>
                  <a:schemeClr val="accent2"/>
                </a:solidFill>
                <a:latin typeface="Trebuchet MS"/>
                <a:ea typeface="Trebuchet MS"/>
                <a:cs typeface="Trebuchet MS"/>
                <a:sym typeface="Trebuchet MS"/>
              </a:rPr>
              <a:t>Schedule of ADA</a:t>
            </a:r>
            <a:br>
              <a:rPr lang="en" b="1" dirty="0">
                <a:latin typeface="Trebuchet MS"/>
                <a:ea typeface="Trebuchet MS"/>
                <a:cs typeface="Trebuchet MS"/>
                <a:sym typeface="Trebuchet MS"/>
              </a:rPr>
            </a:br>
            <a:endParaRPr b="1" dirty="0">
              <a:latin typeface="Trebuchet MS"/>
              <a:ea typeface="Trebuchet MS"/>
              <a:cs typeface="Trebuchet MS"/>
              <a:sym typeface="Trebuchet MS"/>
            </a:endParaRPr>
          </a:p>
        </p:txBody>
      </p:sp>
      <p:pic>
        <p:nvPicPr>
          <p:cNvPr id="2" name="Picture 1">
            <a:extLst>
              <a:ext uri="{FF2B5EF4-FFF2-40B4-BE49-F238E27FC236}">
                <a16:creationId xmlns:a16="http://schemas.microsoft.com/office/drawing/2014/main" id="{8474BE46-6458-46AE-B944-08D002FC5DFD}"/>
              </a:ext>
            </a:extLst>
          </p:cNvPr>
          <p:cNvPicPr>
            <a:picLocks noChangeAspect="1"/>
          </p:cNvPicPr>
          <p:nvPr/>
        </p:nvPicPr>
        <p:blipFill>
          <a:blip r:embed="rId3"/>
          <a:stretch>
            <a:fillRect/>
          </a:stretch>
        </p:blipFill>
        <p:spPr>
          <a:xfrm>
            <a:off x="2732188" y="1362724"/>
            <a:ext cx="5281784" cy="4931317"/>
          </a:xfrm>
          <a:prstGeom prst="rect">
            <a:avLst/>
          </a:prstGeom>
          <a:ln w="19050">
            <a:solidFill>
              <a:schemeClr val="tx1"/>
            </a:solidFill>
          </a:ln>
        </p:spPr>
      </p:pic>
      <mc:AlternateContent xmlns:mc="http://schemas.openxmlformats.org/markup-compatibility/2006" xmlns:p14="http://schemas.microsoft.com/office/powerpoint/2010/main">
        <mc:Choice Requires="p14">
          <p:contentPart p14:bwMode="auto" r:id="rId4">
            <p14:nvContentPartPr>
              <p14:cNvPr id="23" name="Ink 22">
                <a:extLst>
                  <a:ext uri="{FF2B5EF4-FFF2-40B4-BE49-F238E27FC236}">
                    <a16:creationId xmlns:a16="http://schemas.microsoft.com/office/drawing/2014/main" id="{A01A1165-6DAE-4475-9996-02041DCD64B3}"/>
                  </a:ext>
                </a:extLst>
              </p14:cNvPr>
              <p14:cNvContentPartPr/>
              <p14:nvPr/>
            </p14:nvContentPartPr>
            <p14:xfrm>
              <a:off x="5814867" y="1455882"/>
              <a:ext cx="36000" cy="97920"/>
            </p14:xfrm>
          </p:contentPart>
        </mc:Choice>
        <mc:Fallback xmlns="">
          <p:pic>
            <p:nvPicPr>
              <p:cNvPr id="23" name="Ink 22">
                <a:extLst>
                  <a:ext uri="{FF2B5EF4-FFF2-40B4-BE49-F238E27FC236}">
                    <a16:creationId xmlns:a16="http://schemas.microsoft.com/office/drawing/2014/main" id="{A01A1165-6DAE-4475-9996-02041DCD64B3}"/>
                  </a:ext>
                </a:extLst>
              </p:cNvPr>
              <p:cNvPicPr/>
              <p:nvPr/>
            </p:nvPicPr>
            <p:blipFill>
              <a:blip r:embed="rId5"/>
              <a:stretch>
                <a:fillRect/>
              </a:stretch>
            </p:blipFill>
            <p:spPr>
              <a:xfrm>
                <a:off x="5776707" y="1417722"/>
                <a:ext cx="1119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 name="Ink 23">
                <a:extLst>
                  <a:ext uri="{FF2B5EF4-FFF2-40B4-BE49-F238E27FC236}">
                    <a16:creationId xmlns:a16="http://schemas.microsoft.com/office/drawing/2014/main" id="{0184D5DE-F445-48A5-972E-B8A4C3CB1EBF}"/>
                  </a:ext>
                </a:extLst>
              </p14:cNvPr>
              <p14:cNvContentPartPr/>
              <p14:nvPr/>
            </p14:nvContentPartPr>
            <p14:xfrm>
              <a:off x="-719133" y="1234122"/>
              <a:ext cx="44640" cy="9000"/>
            </p14:xfrm>
          </p:contentPart>
        </mc:Choice>
        <mc:Fallback xmlns="">
          <p:pic>
            <p:nvPicPr>
              <p:cNvPr id="24" name="Ink 23">
                <a:extLst>
                  <a:ext uri="{FF2B5EF4-FFF2-40B4-BE49-F238E27FC236}">
                    <a16:creationId xmlns:a16="http://schemas.microsoft.com/office/drawing/2014/main" id="{0184D5DE-F445-48A5-972E-B8A4C3CB1EBF}"/>
                  </a:ext>
                </a:extLst>
              </p:cNvPr>
              <p:cNvPicPr/>
              <p:nvPr/>
            </p:nvPicPr>
            <p:blipFill>
              <a:blip r:embed="rId7"/>
              <a:stretch>
                <a:fillRect/>
              </a:stretch>
            </p:blipFill>
            <p:spPr>
              <a:xfrm>
                <a:off x="-757293" y="1195962"/>
                <a:ext cx="120600" cy="84960"/>
              </a:xfrm>
              <a:prstGeom prst="rect">
                <a:avLst/>
              </a:prstGeom>
            </p:spPr>
          </p:pic>
        </mc:Fallback>
      </mc:AlternateContent>
      <p:pic>
        <p:nvPicPr>
          <p:cNvPr id="5" name="Picture 4">
            <a:extLst>
              <a:ext uri="{FF2B5EF4-FFF2-40B4-BE49-F238E27FC236}">
                <a16:creationId xmlns:a16="http://schemas.microsoft.com/office/drawing/2014/main" id="{55C2E491-A076-4D41-BE37-D6A8C3E0986F}"/>
              </a:ext>
            </a:extLst>
          </p:cNvPr>
          <p:cNvPicPr>
            <a:picLocks noChangeAspect="1"/>
          </p:cNvPicPr>
          <p:nvPr/>
        </p:nvPicPr>
        <p:blipFill>
          <a:blip r:embed="rId8"/>
          <a:stretch>
            <a:fillRect/>
          </a:stretch>
        </p:blipFill>
        <p:spPr>
          <a:xfrm>
            <a:off x="427023" y="2450124"/>
            <a:ext cx="2237706" cy="2297388"/>
          </a:xfrm>
          <a:prstGeom prst="rect">
            <a:avLst/>
          </a:prstGeom>
        </p:spPr>
      </p:pic>
    </p:spTree>
    <p:extLst>
      <p:ext uri="{BB962C8B-B14F-4D97-AF65-F5344CB8AC3E}">
        <p14:creationId xmlns:p14="http://schemas.microsoft.com/office/powerpoint/2010/main" val="2616219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429783" y="692459"/>
            <a:ext cx="6300019" cy="53266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r>
              <a:rPr lang="en-US" b="1" dirty="0">
                <a:latin typeface="Trebuchet MS"/>
                <a:ea typeface="Trebuchet MS"/>
                <a:cs typeface="Trebuchet MS"/>
                <a:sym typeface="Trebuchet MS"/>
              </a:rPr>
              <a:t>Reviewing the Draft  </a:t>
            </a:r>
            <a:br>
              <a:rPr lang="en-US" sz="2400" b="1" dirty="0">
                <a:latin typeface="Trebuchet MS"/>
                <a:ea typeface="Trebuchet MS"/>
                <a:cs typeface="Trebuchet MS"/>
                <a:sym typeface="Trebuchet MS"/>
              </a:rPr>
            </a:br>
            <a:r>
              <a:rPr lang="en-US" sz="2400" b="1" dirty="0">
                <a:solidFill>
                  <a:schemeClr val="accent2"/>
                </a:solidFill>
                <a:latin typeface="Trebuchet MS"/>
                <a:ea typeface="Trebuchet MS"/>
                <a:cs typeface="Trebuchet MS"/>
                <a:sym typeface="Trebuchet MS"/>
              </a:rPr>
              <a:t>Statements</a:t>
            </a:r>
            <a:br>
              <a:rPr lang="en" sz="2400" b="1" dirty="0">
                <a:latin typeface="Trebuchet MS"/>
                <a:ea typeface="Trebuchet MS"/>
                <a:cs typeface="Trebuchet MS"/>
                <a:sym typeface="Trebuchet MS"/>
              </a:rPr>
            </a:br>
            <a:endParaRPr sz="2400" b="1" dirty="0">
              <a:latin typeface="Trebuchet MS"/>
              <a:ea typeface="Trebuchet MS"/>
              <a:cs typeface="Trebuchet MS"/>
              <a:sym typeface="Trebuchet MS"/>
            </a:endParaRPr>
          </a:p>
        </p:txBody>
      </p:sp>
      <p:pic>
        <p:nvPicPr>
          <p:cNvPr id="2" name="Picture 1">
            <a:extLst>
              <a:ext uri="{FF2B5EF4-FFF2-40B4-BE49-F238E27FC236}">
                <a16:creationId xmlns:a16="http://schemas.microsoft.com/office/drawing/2014/main" id="{D2CF96DD-C8C1-4F31-B733-0787B351B2C3}"/>
              </a:ext>
            </a:extLst>
          </p:cNvPr>
          <p:cNvPicPr>
            <a:picLocks noChangeAspect="1"/>
          </p:cNvPicPr>
          <p:nvPr/>
        </p:nvPicPr>
        <p:blipFill>
          <a:blip r:embed="rId3"/>
          <a:stretch>
            <a:fillRect/>
          </a:stretch>
        </p:blipFill>
        <p:spPr>
          <a:xfrm>
            <a:off x="1271954" y="1184562"/>
            <a:ext cx="6986140" cy="5526956"/>
          </a:xfrm>
          <a:prstGeom prst="rect">
            <a:avLst/>
          </a:prstGeom>
        </p:spPr>
      </p:pic>
    </p:spTree>
    <p:extLst>
      <p:ext uri="{BB962C8B-B14F-4D97-AF65-F5344CB8AC3E}">
        <p14:creationId xmlns:p14="http://schemas.microsoft.com/office/powerpoint/2010/main" val="2330764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698056" y="976797"/>
            <a:ext cx="6020023" cy="10741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r>
              <a:rPr lang="en-US" b="1" dirty="0">
                <a:latin typeface="Trebuchet MS"/>
                <a:ea typeface="Trebuchet MS"/>
                <a:cs typeface="Trebuchet MS"/>
                <a:sym typeface="Trebuchet MS"/>
              </a:rPr>
              <a:t>Reviewing the Draft</a:t>
            </a:r>
            <a:br>
              <a:rPr lang="en" b="1" dirty="0">
                <a:latin typeface="Trebuchet MS"/>
                <a:ea typeface="Trebuchet MS"/>
                <a:cs typeface="Trebuchet MS"/>
                <a:sym typeface="Trebuchet MS"/>
              </a:rPr>
            </a:br>
            <a:r>
              <a:rPr lang="en-US" sz="1800" b="1" dirty="0">
                <a:solidFill>
                  <a:schemeClr val="accent2"/>
                </a:solidFill>
                <a:latin typeface="Trebuchet MS"/>
                <a:ea typeface="Trebuchet MS"/>
                <a:cs typeface="Trebuchet MS"/>
                <a:sym typeface="Trebuchet MS"/>
              </a:rPr>
              <a:t>Other Independent Auditor Reports</a:t>
            </a:r>
            <a:endParaRPr sz="1800" b="1" dirty="0">
              <a:solidFill>
                <a:schemeClr val="accent2"/>
              </a:solidFill>
              <a:latin typeface="Trebuchet MS"/>
              <a:ea typeface="Trebuchet MS"/>
              <a:cs typeface="Trebuchet MS"/>
              <a:sym typeface="Trebuchet MS"/>
            </a:endParaRPr>
          </a:p>
        </p:txBody>
      </p:sp>
      <p:graphicFrame>
        <p:nvGraphicFramePr>
          <p:cNvPr id="3" name="Table 2">
            <a:extLst>
              <a:ext uri="{FF2B5EF4-FFF2-40B4-BE49-F238E27FC236}">
                <a16:creationId xmlns:a16="http://schemas.microsoft.com/office/drawing/2014/main" id="{5D4DCFDC-6AA8-479C-B75A-8A80AE1E4177}"/>
              </a:ext>
            </a:extLst>
          </p:cNvPr>
          <p:cNvGraphicFramePr>
            <a:graphicFrameLocks noGrp="1"/>
          </p:cNvGraphicFramePr>
          <p:nvPr>
            <p:extLst>
              <p:ext uri="{D42A27DB-BD31-4B8C-83A1-F6EECF244321}">
                <p14:modId xmlns:p14="http://schemas.microsoft.com/office/powerpoint/2010/main" val="1002554152"/>
              </p:ext>
            </p:extLst>
          </p:nvPr>
        </p:nvGraphicFramePr>
        <p:xfrm>
          <a:off x="1223010" y="1947037"/>
          <a:ext cx="6697980" cy="2065670"/>
        </p:xfrm>
        <a:graphic>
          <a:graphicData uri="http://schemas.openxmlformats.org/drawingml/2006/table">
            <a:tbl>
              <a:tblPr firstRow="1" firstCol="1" bandRow="1">
                <a:tableStyleId>{5C22544A-7EE6-4342-B048-85BDC9FD1C3A}</a:tableStyleId>
              </a:tblPr>
              <a:tblGrid>
                <a:gridCol w="431800">
                  <a:extLst>
                    <a:ext uri="{9D8B030D-6E8A-4147-A177-3AD203B41FA5}">
                      <a16:colId xmlns:a16="http://schemas.microsoft.com/office/drawing/2014/main" val="1612841826"/>
                    </a:ext>
                  </a:extLst>
                </a:gridCol>
                <a:gridCol w="2872105">
                  <a:extLst>
                    <a:ext uri="{9D8B030D-6E8A-4147-A177-3AD203B41FA5}">
                      <a16:colId xmlns:a16="http://schemas.microsoft.com/office/drawing/2014/main" val="479597657"/>
                    </a:ext>
                  </a:extLst>
                </a:gridCol>
                <a:gridCol w="3394075">
                  <a:extLst>
                    <a:ext uri="{9D8B030D-6E8A-4147-A177-3AD203B41FA5}">
                      <a16:colId xmlns:a16="http://schemas.microsoft.com/office/drawing/2014/main" val="4026165722"/>
                    </a:ext>
                  </a:extLst>
                </a:gridCol>
              </a:tblGrid>
              <a:tr h="413134">
                <a:tc gridSpan="3">
                  <a:txBody>
                    <a:bodyPr/>
                    <a:lstStyle/>
                    <a:p>
                      <a:pPr marL="0" marR="0">
                        <a:spcBef>
                          <a:spcPts val="0"/>
                        </a:spcBef>
                        <a:spcAft>
                          <a:spcPts val="0"/>
                        </a:spcAft>
                      </a:pPr>
                      <a:r>
                        <a:rPr lang="en-US" sz="1200" dirty="0">
                          <a:effectLst/>
                        </a:rPr>
                        <a:t> </a:t>
                      </a:r>
                    </a:p>
                    <a:p>
                      <a:pPr marL="0" marR="0">
                        <a:spcBef>
                          <a:spcPts val="0"/>
                        </a:spcBef>
                        <a:spcAft>
                          <a:spcPts val="0"/>
                        </a:spcAft>
                      </a:pPr>
                      <a:r>
                        <a:rPr lang="en-US" sz="1200" dirty="0">
                          <a:effectLst/>
                        </a:rPr>
                        <a:t>Other Independent Auditor Reports</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51362815"/>
                  </a:ext>
                </a:extLst>
              </a:tr>
              <a:tr h="447562">
                <a:tc>
                  <a:txBody>
                    <a:bodyPr/>
                    <a:lstStyle/>
                    <a:p>
                      <a:pPr marL="0" marR="0">
                        <a:spcBef>
                          <a:spcPts val="0"/>
                        </a:spcBef>
                        <a:spcAft>
                          <a:spcPts val="0"/>
                        </a:spcAft>
                      </a:pPr>
                      <a:r>
                        <a:rPr lang="en-US" sz="2600">
                          <a:effectLst/>
                          <a:sym typeface="Wingdings" panose="05000000000000000000" pitchFamily="2" charset="2"/>
                        </a:rPr>
                        <a: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Report on State Compliance                        </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Verify report states all procedures that were either performed or not applicable</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224763523"/>
                  </a:ext>
                </a:extLst>
              </a:tr>
              <a:tr h="447562">
                <a:tc>
                  <a:txBody>
                    <a:bodyPr/>
                    <a:lstStyle/>
                    <a:p>
                      <a:pPr marL="0" marR="0">
                        <a:spcBef>
                          <a:spcPts val="0"/>
                        </a:spcBef>
                        <a:spcAft>
                          <a:spcPts val="0"/>
                        </a:spcAft>
                      </a:pPr>
                      <a:r>
                        <a:rPr lang="en-US" sz="2600">
                          <a:effectLst/>
                          <a:sym typeface="Wingdings" panose="05000000000000000000" pitchFamily="2" charset="2"/>
                        </a:rPr>
                        <a: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Report Internal Controls Over Financial Reporting and on Compliance …                </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a:effectLst/>
                        </a:rPr>
                        <a:t>Review and note any instances of noncompliance or material weakness in internal controls</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888982149"/>
                  </a:ext>
                </a:extLst>
              </a:tr>
              <a:tr h="757412">
                <a:tc>
                  <a:txBody>
                    <a:bodyPr/>
                    <a:lstStyle/>
                    <a:p>
                      <a:pPr marL="0" marR="0">
                        <a:spcBef>
                          <a:spcPts val="0"/>
                        </a:spcBef>
                        <a:spcAft>
                          <a:spcPts val="0"/>
                        </a:spcAft>
                      </a:pPr>
                      <a:r>
                        <a:rPr lang="en-US" sz="2600">
                          <a:effectLst/>
                          <a:sym typeface="Wingdings" panose="05000000000000000000" pitchFamily="2" charset="2"/>
                        </a:rPr>
                        <a:t></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Report on Compliance for Each Major Federal Program and on Internal Control Over Compliance                                                 </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100" dirty="0">
                          <a:effectLst/>
                        </a:rPr>
                        <a:t>Review the opinion on compliance with federal contracts and internal control requirements</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932092519"/>
                  </a:ext>
                </a:extLst>
              </a:tr>
            </a:tbl>
          </a:graphicData>
        </a:graphic>
      </p:graphicFrame>
    </p:spTree>
    <p:extLst>
      <p:ext uri="{BB962C8B-B14F-4D97-AF65-F5344CB8AC3E}">
        <p14:creationId xmlns:p14="http://schemas.microsoft.com/office/powerpoint/2010/main" val="4191493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81A2C-CCA6-4FBF-A373-2EDCF286F311}"/>
              </a:ext>
            </a:extLst>
          </p:cNvPr>
          <p:cNvSpPr>
            <a:spLocks noGrp="1"/>
          </p:cNvSpPr>
          <p:nvPr>
            <p:ph type="ctrTitle"/>
          </p:nvPr>
        </p:nvSpPr>
        <p:spPr>
          <a:xfrm>
            <a:off x="685800" y="447343"/>
            <a:ext cx="7772400" cy="1052700"/>
          </a:xfrm>
        </p:spPr>
        <p:txBody>
          <a:bodyPr/>
          <a:lstStyle/>
          <a:p>
            <a:r>
              <a:rPr lang="en-US" b="1" dirty="0">
                <a:solidFill>
                  <a:schemeClr val="accent5"/>
                </a:solidFill>
                <a:latin typeface="Trebuchet MS"/>
                <a:ea typeface="Trebuchet MS"/>
                <a:cs typeface="Trebuchet MS"/>
                <a:sym typeface="Trebuchet MS"/>
              </a:rPr>
              <a:t>AUDIT ADJUSTMENTS</a:t>
            </a:r>
            <a:endParaRPr lang="en-US" dirty="0"/>
          </a:p>
        </p:txBody>
      </p:sp>
      <p:sp>
        <p:nvSpPr>
          <p:cNvPr id="3" name="Subtitle 2">
            <a:extLst>
              <a:ext uri="{FF2B5EF4-FFF2-40B4-BE49-F238E27FC236}">
                <a16:creationId xmlns:a16="http://schemas.microsoft.com/office/drawing/2014/main" id="{DC9E2BA4-6CD6-4441-B101-E61BBCEF04C9}"/>
              </a:ext>
            </a:extLst>
          </p:cNvPr>
          <p:cNvSpPr>
            <a:spLocks noGrp="1"/>
          </p:cNvSpPr>
          <p:nvPr>
            <p:ph type="subTitle" idx="1"/>
          </p:nvPr>
        </p:nvSpPr>
        <p:spPr>
          <a:xfrm>
            <a:off x="574430" y="4450422"/>
            <a:ext cx="7772400" cy="1270440"/>
          </a:xfrm>
        </p:spPr>
        <p:txBody>
          <a:bodyPr/>
          <a:lstStyle/>
          <a:p>
            <a:r>
              <a:rPr lang="en-US" dirty="0"/>
              <a:t>Therefore, the LEA must agree to any adjustments identified by the auditors before the adjustments are made to the financial statements</a:t>
            </a:r>
          </a:p>
        </p:txBody>
      </p:sp>
      <p:sp>
        <p:nvSpPr>
          <p:cNvPr id="4" name="Text Placeholder 3">
            <a:extLst>
              <a:ext uri="{FF2B5EF4-FFF2-40B4-BE49-F238E27FC236}">
                <a16:creationId xmlns:a16="http://schemas.microsoft.com/office/drawing/2014/main" id="{CC4EB5E1-992F-45E9-8894-8A29E6E09176}"/>
              </a:ext>
            </a:extLst>
          </p:cNvPr>
          <p:cNvSpPr>
            <a:spLocks noGrp="1"/>
          </p:cNvSpPr>
          <p:nvPr>
            <p:ph type="body" idx="2"/>
          </p:nvPr>
        </p:nvSpPr>
        <p:spPr>
          <a:xfrm>
            <a:off x="87924" y="1650928"/>
            <a:ext cx="8106507" cy="2540071"/>
          </a:xfrm>
        </p:spPr>
        <p:txBody>
          <a:bodyPr/>
          <a:lstStyle/>
          <a:p>
            <a:pPr lvl="2">
              <a:buFont typeface="Wingdings" panose="05000000000000000000" pitchFamily="2" charset="2"/>
              <a:buChar char="Ø"/>
            </a:pPr>
            <a:r>
              <a:rPr lang="en-US" dirty="0"/>
              <a:t>At the completion of the audit, the auditors must meet with management to discuss any proposed audit adjustments</a:t>
            </a:r>
          </a:p>
          <a:p>
            <a:pPr lvl="2">
              <a:buFont typeface="Wingdings" panose="05000000000000000000" pitchFamily="2" charset="2"/>
              <a:buChar char="Ø"/>
            </a:pPr>
            <a:endParaRPr lang="en-US" dirty="0"/>
          </a:p>
          <a:p>
            <a:pPr lvl="2">
              <a:buFont typeface="Wingdings" panose="05000000000000000000" pitchFamily="2" charset="2"/>
              <a:buChar char="Ø"/>
            </a:pPr>
            <a:r>
              <a:rPr lang="en-US" dirty="0"/>
              <a:t>It is the responsibility of the LEA to prepare all of the financial statements, notes, and schedules that are the subject of the audit</a:t>
            </a:r>
          </a:p>
          <a:p>
            <a:pPr lvl="4">
              <a:buFont typeface="Wingdings" panose="05000000000000000000" pitchFamily="2" charset="2"/>
              <a:buChar char="v"/>
            </a:pPr>
            <a:r>
              <a:rPr lang="en-US" dirty="0"/>
              <a:t>Even if these are prepared for the LEA by the auditors</a:t>
            </a:r>
          </a:p>
          <a:p>
            <a:pPr marL="1943100" lvl="4" indent="0">
              <a:buNone/>
            </a:pPr>
            <a:endParaRPr lang="en-US" dirty="0"/>
          </a:p>
        </p:txBody>
      </p:sp>
    </p:spTree>
    <p:extLst>
      <p:ext uri="{BB962C8B-B14F-4D97-AF65-F5344CB8AC3E}">
        <p14:creationId xmlns:p14="http://schemas.microsoft.com/office/powerpoint/2010/main" val="2667517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3A85E-BC06-4A97-83B7-124524BE9F4F}"/>
              </a:ext>
            </a:extLst>
          </p:cNvPr>
          <p:cNvSpPr>
            <a:spLocks noGrp="1"/>
          </p:cNvSpPr>
          <p:nvPr>
            <p:ph type="ctrTitle"/>
          </p:nvPr>
        </p:nvSpPr>
        <p:spPr/>
        <p:txBody>
          <a:bodyPr/>
          <a:lstStyle/>
          <a:p>
            <a:r>
              <a:rPr lang="en-US" b="1" dirty="0">
                <a:solidFill>
                  <a:schemeClr val="accent5"/>
                </a:solidFill>
                <a:latin typeface="Trebuchet MS"/>
                <a:ea typeface="Trebuchet MS"/>
                <a:cs typeface="Trebuchet MS"/>
                <a:sym typeface="Trebuchet MS"/>
              </a:rPr>
              <a:t>AUDIT ADJUSTMENTS</a:t>
            </a:r>
            <a:endParaRPr lang="en-US" dirty="0"/>
          </a:p>
        </p:txBody>
      </p:sp>
      <p:sp>
        <p:nvSpPr>
          <p:cNvPr id="3" name="Subtitle 2">
            <a:extLst>
              <a:ext uri="{FF2B5EF4-FFF2-40B4-BE49-F238E27FC236}">
                <a16:creationId xmlns:a16="http://schemas.microsoft.com/office/drawing/2014/main" id="{E12B45AC-94EE-4243-89C9-282B812AA0B9}"/>
              </a:ext>
            </a:extLst>
          </p:cNvPr>
          <p:cNvSpPr>
            <a:spLocks noGrp="1"/>
          </p:cNvSpPr>
          <p:nvPr>
            <p:ph type="subTitle" idx="1"/>
          </p:nvPr>
        </p:nvSpPr>
        <p:spPr>
          <a:xfrm>
            <a:off x="685800" y="1557689"/>
            <a:ext cx="7772400" cy="510300"/>
          </a:xfrm>
        </p:spPr>
        <p:txBody>
          <a:bodyPr/>
          <a:lstStyle/>
          <a:p>
            <a:r>
              <a:rPr lang="en-US" dirty="0">
                <a:solidFill>
                  <a:schemeClr val="accent2"/>
                </a:solidFill>
              </a:rPr>
              <a:t>Review Audit for Adjustments</a:t>
            </a:r>
          </a:p>
        </p:txBody>
      </p:sp>
      <p:sp>
        <p:nvSpPr>
          <p:cNvPr id="4" name="Text Placeholder 3">
            <a:extLst>
              <a:ext uri="{FF2B5EF4-FFF2-40B4-BE49-F238E27FC236}">
                <a16:creationId xmlns:a16="http://schemas.microsoft.com/office/drawing/2014/main" id="{2DA4C959-B31B-4481-B88C-04447C4D193B}"/>
              </a:ext>
            </a:extLst>
          </p:cNvPr>
          <p:cNvSpPr>
            <a:spLocks noGrp="1"/>
          </p:cNvSpPr>
          <p:nvPr>
            <p:ph type="body" idx="2"/>
          </p:nvPr>
        </p:nvSpPr>
        <p:spPr/>
        <p:txBody>
          <a:bodyPr/>
          <a:lstStyle/>
          <a:p>
            <a:pPr>
              <a:buFont typeface="Wingdings" panose="05000000000000000000" pitchFamily="2" charset="2"/>
              <a:buChar char="Ø"/>
            </a:pPr>
            <a:r>
              <a:rPr lang="en-US" dirty="0"/>
              <a:t>Audit adjustments can be found in the audit report under the section titled, </a:t>
            </a:r>
            <a:r>
              <a:rPr lang="en-US" i="1" dirty="0"/>
              <a:t>Reconciliation of Annual Financial and Budget Report with Audited Financial Statements</a:t>
            </a:r>
          </a:p>
          <a:p>
            <a:pPr>
              <a:buFont typeface="Wingdings" panose="05000000000000000000" pitchFamily="2" charset="2"/>
              <a:buChar char="Ø"/>
            </a:pPr>
            <a:endParaRPr lang="en-US" i="1" dirty="0"/>
          </a:p>
          <a:p>
            <a:pPr>
              <a:buFont typeface="Wingdings" panose="05000000000000000000" pitchFamily="2" charset="2"/>
              <a:buChar char="Ø"/>
            </a:pPr>
            <a:r>
              <a:rPr lang="en-US" dirty="0"/>
              <a:t>Fund adjustments not in agreement with the Annual Financial &amp; Budget Reports will be listed by Fund</a:t>
            </a:r>
          </a:p>
          <a:p>
            <a:pPr>
              <a:buFont typeface="Wingdings" panose="05000000000000000000" pitchFamily="2" charset="2"/>
              <a:buChar char="Ø"/>
            </a:pPr>
            <a:endParaRPr lang="en-US" dirty="0"/>
          </a:p>
          <a:p>
            <a:pPr>
              <a:buFont typeface="Wingdings" panose="05000000000000000000" pitchFamily="2" charset="2"/>
              <a:buChar char="Ø"/>
            </a:pPr>
            <a:r>
              <a:rPr lang="en-US" dirty="0"/>
              <a:t>Only those Funds within the Escape financial system will require entries to adjust the current year beginning Fund balance(s)</a:t>
            </a:r>
          </a:p>
        </p:txBody>
      </p:sp>
    </p:spTree>
    <p:extLst>
      <p:ext uri="{BB962C8B-B14F-4D97-AF65-F5344CB8AC3E}">
        <p14:creationId xmlns:p14="http://schemas.microsoft.com/office/powerpoint/2010/main" val="1725689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3A85E-BC06-4A97-83B7-124524BE9F4F}"/>
              </a:ext>
            </a:extLst>
          </p:cNvPr>
          <p:cNvSpPr>
            <a:spLocks noGrp="1"/>
          </p:cNvSpPr>
          <p:nvPr>
            <p:ph type="ctrTitle"/>
          </p:nvPr>
        </p:nvSpPr>
        <p:spPr/>
        <p:txBody>
          <a:bodyPr/>
          <a:lstStyle/>
          <a:p>
            <a:r>
              <a:rPr lang="en-US" b="1" dirty="0">
                <a:solidFill>
                  <a:schemeClr val="accent5"/>
                </a:solidFill>
                <a:latin typeface="Trebuchet MS"/>
                <a:ea typeface="Trebuchet MS"/>
                <a:cs typeface="Trebuchet MS"/>
                <a:sym typeface="Trebuchet MS"/>
              </a:rPr>
              <a:t>AUDIT ADJUSTMENTS</a:t>
            </a:r>
            <a:endParaRPr lang="en-US" dirty="0"/>
          </a:p>
        </p:txBody>
      </p:sp>
      <p:sp>
        <p:nvSpPr>
          <p:cNvPr id="3" name="Subtitle 2">
            <a:extLst>
              <a:ext uri="{FF2B5EF4-FFF2-40B4-BE49-F238E27FC236}">
                <a16:creationId xmlns:a16="http://schemas.microsoft.com/office/drawing/2014/main" id="{E12B45AC-94EE-4243-89C9-282B812AA0B9}"/>
              </a:ext>
            </a:extLst>
          </p:cNvPr>
          <p:cNvSpPr>
            <a:spLocks noGrp="1"/>
          </p:cNvSpPr>
          <p:nvPr>
            <p:ph type="subTitle" idx="1"/>
          </p:nvPr>
        </p:nvSpPr>
        <p:spPr>
          <a:xfrm>
            <a:off x="685800" y="1557689"/>
            <a:ext cx="7772400" cy="510300"/>
          </a:xfrm>
        </p:spPr>
        <p:txBody>
          <a:bodyPr/>
          <a:lstStyle/>
          <a:p>
            <a:r>
              <a:rPr lang="en-US" dirty="0">
                <a:solidFill>
                  <a:schemeClr val="accent2"/>
                </a:solidFill>
              </a:rPr>
              <a:t>Review Audit for Reclassifications</a:t>
            </a:r>
          </a:p>
        </p:txBody>
      </p:sp>
      <p:sp>
        <p:nvSpPr>
          <p:cNvPr id="4" name="Text Placeholder 3">
            <a:extLst>
              <a:ext uri="{FF2B5EF4-FFF2-40B4-BE49-F238E27FC236}">
                <a16:creationId xmlns:a16="http://schemas.microsoft.com/office/drawing/2014/main" id="{2DA4C959-B31B-4481-B88C-04447C4D193B}"/>
              </a:ext>
            </a:extLst>
          </p:cNvPr>
          <p:cNvSpPr>
            <a:spLocks noGrp="1"/>
          </p:cNvSpPr>
          <p:nvPr>
            <p:ph type="body" idx="2"/>
          </p:nvPr>
        </p:nvSpPr>
        <p:spPr/>
        <p:txBody>
          <a:bodyPr/>
          <a:lstStyle/>
          <a:p>
            <a:pPr>
              <a:buFont typeface="Wingdings" panose="05000000000000000000" pitchFamily="2" charset="2"/>
              <a:buChar char="Ø"/>
            </a:pPr>
            <a:r>
              <a:rPr lang="en-US" dirty="0"/>
              <a:t>If an LEA separately reports activity in Special Revenue Funds, the auditor may restate the ending fund balance to the General Fund in order to comply with GASB 54</a:t>
            </a:r>
          </a:p>
          <a:p>
            <a:pPr>
              <a:buFont typeface="Wingdings" panose="05000000000000000000" pitchFamily="2" charset="2"/>
              <a:buChar char="Ø"/>
            </a:pPr>
            <a:endParaRPr lang="en-US" dirty="0"/>
          </a:p>
          <a:p>
            <a:pPr>
              <a:buFont typeface="Wingdings" panose="05000000000000000000" pitchFamily="2" charset="2"/>
              <a:buChar char="Ø"/>
            </a:pPr>
            <a:r>
              <a:rPr lang="en-US" dirty="0"/>
              <a:t>Restatement of Fund balances for presentation purposes will not require Escape system entries to adjust the ending Fund balance(s)</a:t>
            </a:r>
          </a:p>
        </p:txBody>
      </p:sp>
    </p:spTree>
    <p:extLst>
      <p:ext uri="{BB962C8B-B14F-4D97-AF65-F5344CB8AC3E}">
        <p14:creationId xmlns:p14="http://schemas.microsoft.com/office/powerpoint/2010/main" val="3810662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3A85E-BC06-4A97-83B7-124524BE9F4F}"/>
              </a:ext>
            </a:extLst>
          </p:cNvPr>
          <p:cNvSpPr>
            <a:spLocks noGrp="1"/>
          </p:cNvSpPr>
          <p:nvPr>
            <p:ph type="ctrTitle"/>
          </p:nvPr>
        </p:nvSpPr>
        <p:spPr>
          <a:xfrm>
            <a:off x="633047" y="199457"/>
            <a:ext cx="7772400" cy="1052700"/>
          </a:xfrm>
        </p:spPr>
        <p:txBody>
          <a:bodyPr/>
          <a:lstStyle/>
          <a:p>
            <a:r>
              <a:rPr lang="en-US" b="1" dirty="0">
                <a:solidFill>
                  <a:schemeClr val="accent5"/>
                </a:solidFill>
                <a:latin typeface="Trebuchet MS"/>
                <a:ea typeface="Trebuchet MS"/>
                <a:cs typeface="Trebuchet MS"/>
                <a:sym typeface="Trebuchet MS"/>
              </a:rPr>
              <a:t>AUDIT ADJUSTMENTS</a:t>
            </a:r>
            <a:endParaRPr lang="en-US" dirty="0"/>
          </a:p>
        </p:txBody>
      </p:sp>
      <p:pic>
        <p:nvPicPr>
          <p:cNvPr id="8" name="Picture 7">
            <a:extLst>
              <a:ext uri="{FF2B5EF4-FFF2-40B4-BE49-F238E27FC236}">
                <a16:creationId xmlns:a16="http://schemas.microsoft.com/office/drawing/2014/main" id="{ADB3FE32-B2DD-4422-B9AA-49925E63FB4C}"/>
              </a:ext>
            </a:extLst>
          </p:cNvPr>
          <p:cNvPicPr>
            <a:picLocks noChangeAspect="1"/>
          </p:cNvPicPr>
          <p:nvPr/>
        </p:nvPicPr>
        <p:blipFill>
          <a:blip r:embed="rId2"/>
          <a:stretch>
            <a:fillRect/>
          </a:stretch>
        </p:blipFill>
        <p:spPr>
          <a:xfrm>
            <a:off x="1494506" y="1025388"/>
            <a:ext cx="6154987" cy="5240597"/>
          </a:xfrm>
          <a:prstGeom prst="rect">
            <a:avLst/>
          </a:prstGeom>
        </p:spPr>
      </p:pic>
    </p:spTree>
    <p:extLst>
      <p:ext uri="{BB962C8B-B14F-4D97-AF65-F5344CB8AC3E}">
        <p14:creationId xmlns:p14="http://schemas.microsoft.com/office/powerpoint/2010/main" val="2814169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B670-9DF5-4DED-ABDE-17C7A19BE71F}"/>
              </a:ext>
            </a:extLst>
          </p:cNvPr>
          <p:cNvSpPr>
            <a:spLocks noGrp="1"/>
          </p:cNvSpPr>
          <p:nvPr>
            <p:ph type="ctrTitle"/>
          </p:nvPr>
        </p:nvSpPr>
        <p:spPr>
          <a:xfrm>
            <a:off x="685800" y="166117"/>
            <a:ext cx="7772400" cy="1052700"/>
          </a:xfrm>
        </p:spPr>
        <p:txBody>
          <a:bodyPr/>
          <a:lstStyle/>
          <a:p>
            <a:r>
              <a:rPr lang="en-US" b="1" dirty="0">
                <a:solidFill>
                  <a:schemeClr val="accent5"/>
                </a:solidFill>
                <a:latin typeface="Trebuchet MS"/>
                <a:ea typeface="Trebuchet MS"/>
                <a:cs typeface="Trebuchet MS"/>
                <a:sym typeface="Trebuchet MS"/>
              </a:rPr>
              <a:t>AUDIT ADJUSTMENTS</a:t>
            </a:r>
            <a:endParaRPr lang="en-US" dirty="0"/>
          </a:p>
        </p:txBody>
      </p:sp>
      <p:sp>
        <p:nvSpPr>
          <p:cNvPr id="3" name="Subtitle 2">
            <a:extLst>
              <a:ext uri="{FF2B5EF4-FFF2-40B4-BE49-F238E27FC236}">
                <a16:creationId xmlns:a16="http://schemas.microsoft.com/office/drawing/2014/main" id="{2D5022FE-B93B-432B-B478-0719D14E88B1}"/>
              </a:ext>
            </a:extLst>
          </p:cNvPr>
          <p:cNvSpPr>
            <a:spLocks noGrp="1"/>
          </p:cNvSpPr>
          <p:nvPr>
            <p:ph type="subTitle" idx="1"/>
          </p:nvPr>
        </p:nvSpPr>
        <p:spPr>
          <a:xfrm>
            <a:off x="685800" y="1031249"/>
            <a:ext cx="7772400" cy="867889"/>
          </a:xfrm>
        </p:spPr>
        <p:txBody>
          <a:bodyPr/>
          <a:lstStyle/>
          <a:p>
            <a:r>
              <a:rPr lang="en-US" dirty="0">
                <a:solidFill>
                  <a:schemeClr val="accent2"/>
                </a:solidFill>
              </a:rPr>
              <a:t>How to complete an audit adjustment in Escape – Step 1</a:t>
            </a:r>
          </a:p>
        </p:txBody>
      </p:sp>
      <p:sp>
        <p:nvSpPr>
          <p:cNvPr id="4" name="Text Placeholder 3">
            <a:extLst>
              <a:ext uri="{FF2B5EF4-FFF2-40B4-BE49-F238E27FC236}">
                <a16:creationId xmlns:a16="http://schemas.microsoft.com/office/drawing/2014/main" id="{1CD54987-818C-4C21-B5AC-EEA488575BBC}"/>
              </a:ext>
            </a:extLst>
          </p:cNvPr>
          <p:cNvSpPr>
            <a:spLocks noGrp="1"/>
          </p:cNvSpPr>
          <p:nvPr>
            <p:ph type="body" idx="2"/>
          </p:nvPr>
        </p:nvSpPr>
        <p:spPr>
          <a:xfrm>
            <a:off x="685800" y="1899138"/>
            <a:ext cx="7772400" cy="4108939"/>
          </a:xfrm>
        </p:spPr>
        <p:txBody>
          <a:bodyPr/>
          <a:lstStyle/>
          <a:p>
            <a:pPr marL="114300" indent="0">
              <a:buNone/>
            </a:pPr>
            <a:r>
              <a:rPr lang="en-US" b="1" dirty="0"/>
              <a:t>To increase or decrease fund balance in the </a:t>
            </a:r>
            <a:r>
              <a:rPr lang="en-US" b="1" u="sng" dirty="0"/>
              <a:t>Actuals column</a:t>
            </a:r>
          </a:p>
          <a:p>
            <a:pPr>
              <a:buFont typeface="Wingdings" panose="05000000000000000000" pitchFamily="2" charset="2"/>
              <a:buChar char="Ø"/>
            </a:pPr>
            <a:r>
              <a:rPr lang="en-US" sz="1600" dirty="0"/>
              <a:t>Initiate Journal Entry</a:t>
            </a:r>
          </a:p>
          <a:p>
            <a:pPr>
              <a:buFont typeface="Wingdings" panose="05000000000000000000" pitchFamily="2" charset="2"/>
              <a:buChar char="Ø"/>
            </a:pPr>
            <a:r>
              <a:rPr lang="en-US" sz="1600" dirty="0"/>
              <a:t>Use applicable resource</a:t>
            </a:r>
          </a:p>
          <a:p>
            <a:pPr lvl="1">
              <a:buFont typeface="Wingdings" panose="05000000000000000000" pitchFamily="2" charset="2"/>
              <a:buChar char="§"/>
            </a:pPr>
            <a:r>
              <a:rPr lang="en-US" sz="1600" dirty="0"/>
              <a:t>Note: if to a deferred balance resource, see your SCOE Advisor.  These resources do not allow beginning balances and an offsetting entry should have been made to keep the balance at zero</a:t>
            </a:r>
          </a:p>
          <a:p>
            <a:pPr>
              <a:buFont typeface="Wingdings" panose="05000000000000000000" pitchFamily="2" charset="2"/>
              <a:buChar char="Ø"/>
            </a:pPr>
            <a:r>
              <a:rPr lang="en-US" sz="1600" dirty="0"/>
              <a:t>Using the auditor’s working papers:</a:t>
            </a:r>
          </a:p>
          <a:p>
            <a:pPr lvl="1">
              <a:buFont typeface="Wingdings" panose="05000000000000000000" pitchFamily="2" charset="2"/>
              <a:buChar char="§"/>
            </a:pPr>
            <a:r>
              <a:rPr lang="en-US" sz="1600" dirty="0"/>
              <a:t>Make an entry to Debit (decrease to EFB) or Credit (increase to EFB) object 9793 Audit Adjustment</a:t>
            </a:r>
          </a:p>
          <a:p>
            <a:pPr lvl="1">
              <a:buFont typeface="Wingdings" panose="05000000000000000000" pitchFamily="2" charset="2"/>
              <a:buChar char="§"/>
            </a:pPr>
            <a:r>
              <a:rPr lang="en-US" sz="1600" dirty="0"/>
              <a:t>Make and entry to Debit or Credit an offsetting revenue or expense object</a:t>
            </a:r>
          </a:p>
          <a:p>
            <a:pPr>
              <a:buFont typeface="Wingdings" panose="05000000000000000000" pitchFamily="2" charset="2"/>
              <a:buChar char="Ø"/>
            </a:pPr>
            <a:r>
              <a:rPr lang="en-US" sz="1600" dirty="0"/>
              <a:t>Select Task “Submit”</a:t>
            </a:r>
          </a:p>
          <a:p>
            <a:pPr>
              <a:buFont typeface="Wingdings" panose="05000000000000000000" pitchFamily="2" charset="2"/>
              <a:buChar char="Ø"/>
            </a:pPr>
            <a:r>
              <a:rPr lang="en-US" sz="1600" dirty="0"/>
              <a:t>Run a Fiscal 13 to make sure the entry posted as expected</a:t>
            </a:r>
          </a:p>
        </p:txBody>
      </p:sp>
    </p:spTree>
    <p:extLst>
      <p:ext uri="{BB962C8B-B14F-4D97-AF65-F5344CB8AC3E}">
        <p14:creationId xmlns:p14="http://schemas.microsoft.com/office/powerpoint/2010/main" val="103377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B670-9DF5-4DED-ABDE-17C7A19BE71F}"/>
              </a:ext>
            </a:extLst>
          </p:cNvPr>
          <p:cNvSpPr>
            <a:spLocks noGrp="1"/>
          </p:cNvSpPr>
          <p:nvPr>
            <p:ph type="ctrTitle"/>
          </p:nvPr>
        </p:nvSpPr>
        <p:spPr>
          <a:xfrm>
            <a:off x="685800" y="113363"/>
            <a:ext cx="7772400" cy="1052700"/>
          </a:xfrm>
        </p:spPr>
        <p:txBody>
          <a:bodyPr/>
          <a:lstStyle/>
          <a:p>
            <a:r>
              <a:rPr lang="en-US" b="1" dirty="0">
                <a:solidFill>
                  <a:schemeClr val="accent5"/>
                </a:solidFill>
                <a:latin typeface="Trebuchet MS"/>
                <a:ea typeface="Trebuchet MS"/>
                <a:cs typeface="Trebuchet MS"/>
                <a:sym typeface="Trebuchet MS"/>
              </a:rPr>
              <a:t>AUDIT ADJUSTMENTS</a:t>
            </a:r>
            <a:endParaRPr lang="en-US" dirty="0"/>
          </a:p>
        </p:txBody>
      </p:sp>
      <p:sp>
        <p:nvSpPr>
          <p:cNvPr id="3" name="Subtitle 2">
            <a:extLst>
              <a:ext uri="{FF2B5EF4-FFF2-40B4-BE49-F238E27FC236}">
                <a16:creationId xmlns:a16="http://schemas.microsoft.com/office/drawing/2014/main" id="{2D5022FE-B93B-432B-B478-0719D14E88B1}"/>
              </a:ext>
            </a:extLst>
          </p:cNvPr>
          <p:cNvSpPr>
            <a:spLocks noGrp="1"/>
          </p:cNvSpPr>
          <p:nvPr>
            <p:ph type="subTitle" idx="1"/>
          </p:nvPr>
        </p:nvSpPr>
        <p:spPr>
          <a:xfrm>
            <a:off x="685800" y="849923"/>
            <a:ext cx="7772400" cy="867889"/>
          </a:xfrm>
        </p:spPr>
        <p:txBody>
          <a:bodyPr/>
          <a:lstStyle/>
          <a:p>
            <a:r>
              <a:rPr lang="en-US" dirty="0">
                <a:solidFill>
                  <a:schemeClr val="accent2"/>
                </a:solidFill>
              </a:rPr>
              <a:t>How to complete an audit adjustment in Escape – Step 2</a:t>
            </a:r>
          </a:p>
        </p:txBody>
      </p:sp>
      <p:sp>
        <p:nvSpPr>
          <p:cNvPr id="4" name="Text Placeholder 3">
            <a:extLst>
              <a:ext uri="{FF2B5EF4-FFF2-40B4-BE49-F238E27FC236}">
                <a16:creationId xmlns:a16="http://schemas.microsoft.com/office/drawing/2014/main" id="{1CD54987-818C-4C21-B5AC-EEA488575BBC}"/>
              </a:ext>
            </a:extLst>
          </p:cNvPr>
          <p:cNvSpPr>
            <a:spLocks noGrp="1"/>
          </p:cNvSpPr>
          <p:nvPr>
            <p:ph type="body" idx="2"/>
          </p:nvPr>
        </p:nvSpPr>
        <p:spPr>
          <a:xfrm>
            <a:off x="269632" y="1670538"/>
            <a:ext cx="8616460" cy="4613031"/>
          </a:xfrm>
        </p:spPr>
        <p:txBody>
          <a:bodyPr/>
          <a:lstStyle/>
          <a:p>
            <a:pPr marL="114300" indent="0">
              <a:buNone/>
            </a:pPr>
            <a:r>
              <a:rPr lang="en-US" b="1" dirty="0"/>
              <a:t>To increase or decrease fund balance in the </a:t>
            </a:r>
            <a:r>
              <a:rPr lang="en-US" b="1" u="sng" dirty="0"/>
              <a:t>Revised Budget column</a:t>
            </a:r>
          </a:p>
          <a:p>
            <a:pPr>
              <a:buFont typeface="Wingdings" panose="05000000000000000000" pitchFamily="2" charset="2"/>
              <a:buChar char="Ø"/>
            </a:pPr>
            <a:r>
              <a:rPr lang="en-US" sz="1600" dirty="0"/>
              <a:t>Initiate Budget Transfer</a:t>
            </a:r>
          </a:p>
          <a:p>
            <a:pPr>
              <a:buFont typeface="Wingdings" panose="05000000000000000000" pitchFamily="2" charset="2"/>
              <a:buChar char="Ø"/>
            </a:pPr>
            <a:r>
              <a:rPr lang="en-US" sz="1600" dirty="0"/>
              <a:t>Use applicable resource</a:t>
            </a:r>
          </a:p>
          <a:p>
            <a:pPr lvl="1">
              <a:buFont typeface="Wingdings" panose="05000000000000000000" pitchFamily="2" charset="2"/>
              <a:buChar char="§"/>
            </a:pPr>
            <a:r>
              <a:rPr lang="en-US" sz="1600" dirty="0"/>
              <a:t>see Step 1 Note regarding deferred balance resources</a:t>
            </a:r>
          </a:p>
          <a:p>
            <a:pPr>
              <a:buFont typeface="Wingdings" panose="05000000000000000000" pitchFamily="2" charset="2"/>
              <a:buChar char="Ø"/>
            </a:pPr>
            <a:r>
              <a:rPr lang="en-US" sz="1600" dirty="0"/>
              <a:t>Using the auditor’s working papers:</a:t>
            </a:r>
          </a:p>
          <a:p>
            <a:pPr lvl="1">
              <a:buFont typeface="Wingdings" panose="05000000000000000000" pitchFamily="2" charset="2"/>
              <a:buChar char="§"/>
            </a:pPr>
            <a:r>
              <a:rPr lang="en-US" sz="1600" dirty="0"/>
              <a:t>Make an entry to Decrease or Increase object 9793 Audit Adjustment</a:t>
            </a:r>
          </a:p>
          <a:p>
            <a:pPr lvl="1">
              <a:buFont typeface="Wingdings" panose="05000000000000000000" pitchFamily="2" charset="2"/>
              <a:buChar char="§"/>
            </a:pPr>
            <a:r>
              <a:rPr lang="en-US" sz="1600" dirty="0"/>
              <a:t>2 options for other side of this entry depending on the current status of budget</a:t>
            </a:r>
          </a:p>
          <a:p>
            <a:pPr lvl="2">
              <a:buFont typeface="Wingdings" panose="05000000000000000000" pitchFamily="2" charset="2"/>
              <a:buChar char="§"/>
            </a:pPr>
            <a:r>
              <a:rPr lang="en-US" sz="1600" b="1" dirty="0">
                <a:solidFill>
                  <a:srgbClr val="FF0000"/>
                </a:solidFill>
              </a:rPr>
              <a:t>Option 1</a:t>
            </a:r>
            <a:r>
              <a:rPr lang="en-US" sz="1600" dirty="0"/>
              <a:t>: If you have </a:t>
            </a:r>
            <a:r>
              <a:rPr lang="en-US" sz="1600" b="1" dirty="0"/>
              <a:t>not</a:t>
            </a:r>
            <a:r>
              <a:rPr lang="en-US" sz="1600" dirty="0"/>
              <a:t> adjusted the current year rev/exp budget to account for the audit adjustment</a:t>
            </a:r>
          </a:p>
          <a:p>
            <a:pPr lvl="3">
              <a:buFont typeface="Wingdings" panose="05000000000000000000" pitchFamily="2" charset="2"/>
              <a:buChar char="§"/>
            </a:pPr>
            <a:r>
              <a:rPr lang="en-US" sz="1600" dirty="0"/>
              <a:t>Make an entry to Increase or Decrease the rev/exp object</a:t>
            </a:r>
          </a:p>
          <a:p>
            <a:pPr lvl="2">
              <a:buFont typeface="Wingdings" panose="05000000000000000000" pitchFamily="2" charset="2"/>
              <a:buChar char="§"/>
            </a:pPr>
            <a:r>
              <a:rPr lang="en-US" sz="1600" b="1" dirty="0">
                <a:solidFill>
                  <a:srgbClr val="FF0000"/>
                </a:solidFill>
              </a:rPr>
              <a:t>Option 2</a:t>
            </a:r>
            <a:r>
              <a:rPr lang="en-US" sz="1600" dirty="0"/>
              <a:t>: If you </a:t>
            </a:r>
            <a:r>
              <a:rPr lang="en-US" sz="1600" b="1" dirty="0"/>
              <a:t>have</a:t>
            </a:r>
            <a:r>
              <a:rPr lang="en-US" sz="1600" dirty="0"/>
              <a:t> adjusted the current year rev/exp budget to account for the audit adjustment</a:t>
            </a:r>
          </a:p>
          <a:p>
            <a:pPr lvl="3">
              <a:buFont typeface="Wingdings" panose="05000000000000000000" pitchFamily="2" charset="2"/>
              <a:buChar char="§"/>
            </a:pPr>
            <a:r>
              <a:rPr lang="en-US" sz="1600" dirty="0"/>
              <a:t>Make an entry to Increase or Decrease object 9790</a:t>
            </a:r>
          </a:p>
          <a:p>
            <a:pPr>
              <a:buFont typeface="Wingdings" panose="05000000000000000000" pitchFamily="2" charset="2"/>
              <a:buChar char="Ø"/>
            </a:pPr>
            <a:r>
              <a:rPr lang="en-US" sz="1600" dirty="0"/>
              <a:t>Select Task “Submit”</a:t>
            </a:r>
          </a:p>
          <a:p>
            <a:pPr>
              <a:buFont typeface="Wingdings" panose="05000000000000000000" pitchFamily="2" charset="2"/>
              <a:buChar char="Ø"/>
            </a:pPr>
            <a:r>
              <a:rPr lang="en-US" sz="1600" dirty="0"/>
              <a:t>Run a Fiscal 13 to make sure the entry posted as expected</a:t>
            </a:r>
          </a:p>
        </p:txBody>
      </p:sp>
    </p:spTree>
    <p:extLst>
      <p:ext uri="{BB962C8B-B14F-4D97-AF65-F5344CB8AC3E}">
        <p14:creationId xmlns:p14="http://schemas.microsoft.com/office/powerpoint/2010/main" val="107596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B670-9DF5-4DED-ABDE-17C7A19BE71F}"/>
              </a:ext>
            </a:extLst>
          </p:cNvPr>
          <p:cNvSpPr>
            <a:spLocks noGrp="1"/>
          </p:cNvSpPr>
          <p:nvPr>
            <p:ph type="ctrTitle"/>
          </p:nvPr>
        </p:nvSpPr>
        <p:spPr>
          <a:xfrm>
            <a:off x="685800" y="113363"/>
            <a:ext cx="7772400" cy="817016"/>
          </a:xfrm>
        </p:spPr>
        <p:txBody>
          <a:bodyPr/>
          <a:lstStyle/>
          <a:p>
            <a:r>
              <a:rPr lang="en-US" b="1" dirty="0">
                <a:solidFill>
                  <a:schemeClr val="accent5"/>
                </a:solidFill>
                <a:latin typeface="Trebuchet MS"/>
                <a:ea typeface="Trebuchet MS"/>
                <a:cs typeface="Trebuchet MS"/>
                <a:sym typeface="Trebuchet MS"/>
              </a:rPr>
              <a:t>AUDIT ADJUSTMENTS</a:t>
            </a:r>
            <a:endParaRPr lang="en-US" dirty="0"/>
          </a:p>
        </p:txBody>
      </p:sp>
      <p:pic>
        <p:nvPicPr>
          <p:cNvPr id="9" name="Picture 8">
            <a:extLst>
              <a:ext uri="{FF2B5EF4-FFF2-40B4-BE49-F238E27FC236}">
                <a16:creationId xmlns:a16="http://schemas.microsoft.com/office/drawing/2014/main" id="{05B7B4E5-E43E-4E64-9C31-69978194B6CF}"/>
              </a:ext>
            </a:extLst>
          </p:cNvPr>
          <p:cNvPicPr>
            <a:picLocks noChangeAspect="1"/>
          </p:cNvPicPr>
          <p:nvPr/>
        </p:nvPicPr>
        <p:blipFill>
          <a:blip r:embed="rId2"/>
          <a:stretch>
            <a:fillRect/>
          </a:stretch>
        </p:blipFill>
        <p:spPr>
          <a:xfrm>
            <a:off x="685800" y="883486"/>
            <a:ext cx="7373816" cy="5434313"/>
          </a:xfrm>
          <a:prstGeom prst="rect">
            <a:avLst/>
          </a:prstGeom>
        </p:spPr>
      </p:pic>
    </p:spTree>
    <p:extLst>
      <p:ext uri="{BB962C8B-B14F-4D97-AF65-F5344CB8AC3E}">
        <p14:creationId xmlns:p14="http://schemas.microsoft.com/office/powerpoint/2010/main" val="214154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B670-9DF5-4DED-ABDE-17C7A19BE71F}"/>
              </a:ext>
            </a:extLst>
          </p:cNvPr>
          <p:cNvSpPr>
            <a:spLocks noGrp="1"/>
          </p:cNvSpPr>
          <p:nvPr>
            <p:ph type="ctrTitle"/>
          </p:nvPr>
        </p:nvSpPr>
        <p:spPr>
          <a:xfrm>
            <a:off x="685800" y="113363"/>
            <a:ext cx="7772400" cy="1052700"/>
          </a:xfrm>
        </p:spPr>
        <p:txBody>
          <a:bodyPr/>
          <a:lstStyle/>
          <a:p>
            <a:r>
              <a:rPr lang="en-US" b="1" dirty="0">
                <a:solidFill>
                  <a:schemeClr val="accent5"/>
                </a:solidFill>
                <a:latin typeface="Trebuchet MS"/>
                <a:ea typeface="Trebuchet MS"/>
                <a:cs typeface="Trebuchet MS"/>
                <a:sym typeface="Trebuchet MS"/>
              </a:rPr>
              <a:t>AUDIT FINDINGS</a:t>
            </a:r>
            <a:endParaRPr lang="en-US" dirty="0"/>
          </a:p>
        </p:txBody>
      </p:sp>
      <p:sp>
        <p:nvSpPr>
          <p:cNvPr id="3" name="Subtitle 2">
            <a:extLst>
              <a:ext uri="{FF2B5EF4-FFF2-40B4-BE49-F238E27FC236}">
                <a16:creationId xmlns:a16="http://schemas.microsoft.com/office/drawing/2014/main" id="{2D5022FE-B93B-432B-B478-0719D14E88B1}"/>
              </a:ext>
            </a:extLst>
          </p:cNvPr>
          <p:cNvSpPr>
            <a:spLocks noGrp="1"/>
          </p:cNvSpPr>
          <p:nvPr>
            <p:ph type="subTitle" idx="1"/>
          </p:nvPr>
        </p:nvSpPr>
        <p:spPr>
          <a:xfrm>
            <a:off x="685800" y="849923"/>
            <a:ext cx="7772400" cy="1008185"/>
          </a:xfrm>
        </p:spPr>
        <p:txBody>
          <a:bodyPr/>
          <a:lstStyle/>
          <a:p>
            <a:r>
              <a:rPr lang="en-US" sz="2000" dirty="0">
                <a:solidFill>
                  <a:schemeClr val="accent2"/>
                </a:solidFill>
              </a:rPr>
              <a:t>If an audit exception is made, the auditor is required to report the exception (finding) in the Schedule of Findings and Questioned Costs section of the annual audit report</a:t>
            </a:r>
          </a:p>
        </p:txBody>
      </p:sp>
      <p:sp>
        <p:nvSpPr>
          <p:cNvPr id="4" name="Text Placeholder 3">
            <a:extLst>
              <a:ext uri="{FF2B5EF4-FFF2-40B4-BE49-F238E27FC236}">
                <a16:creationId xmlns:a16="http://schemas.microsoft.com/office/drawing/2014/main" id="{1CD54987-818C-4C21-B5AC-EEA488575BBC}"/>
              </a:ext>
            </a:extLst>
          </p:cNvPr>
          <p:cNvSpPr>
            <a:spLocks noGrp="1"/>
          </p:cNvSpPr>
          <p:nvPr>
            <p:ph type="body" idx="2"/>
          </p:nvPr>
        </p:nvSpPr>
        <p:spPr>
          <a:xfrm>
            <a:off x="263770" y="1975338"/>
            <a:ext cx="8616460" cy="4202723"/>
          </a:xfrm>
        </p:spPr>
        <p:txBody>
          <a:bodyPr/>
          <a:lstStyle/>
          <a:p>
            <a:pPr marL="114300" indent="0">
              <a:buNone/>
            </a:pPr>
            <a:r>
              <a:rPr lang="en-US" sz="1600" b="1" i="1" dirty="0"/>
              <a:t>What is an audit exception (finding)?</a:t>
            </a:r>
          </a:p>
          <a:p>
            <a:pPr>
              <a:buFont typeface="Wingdings" panose="05000000000000000000" pitchFamily="2" charset="2"/>
              <a:buChar char="Ø"/>
            </a:pPr>
            <a:r>
              <a:rPr lang="en-US" sz="1600" dirty="0"/>
              <a:t>An audit finding is a weakness in internal controls or an instance of noncompliance with applicable laws and regulations that is presented in the audit report</a:t>
            </a:r>
          </a:p>
          <a:p>
            <a:pPr marL="114300" indent="0">
              <a:buNone/>
            </a:pPr>
            <a:r>
              <a:rPr lang="en-US" sz="1600" b="1" i="1" dirty="0"/>
              <a:t>How do I know if my audit contains an audit finding?</a:t>
            </a:r>
          </a:p>
          <a:p>
            <a:pPr>
              <a:buFont typeface="Wingdings" panose="05000000000000000000" pitchFamily="2" charset="2"/>
              <a:buChar char="Ø"/>
            </a:pPr>
            <a:r>
              <a:rPr lang="en-US" sz="1600" dirty="0"/>
              <a:t>Before the end of the auditor’s visit, the district should be aware of any finding(s) that will be included in the audit</a:t>
            </a:r>
          </a:p>
          <a:p>
            <a:pPr lvl="1">
              <a:buFont typeface="Wingdings" panose="05000000000000000000" pitchFamily="2" charset="2"/>
              <a:buChar char="ü"/>
            </a:pPr>
            <a:r>
              <a:rPr lang="en-US" sz="1600" b="1" dirty="0">
                <a:solidFill>
                  <a:srgbClr val="FF0000"/>
                </a:solidFill>
              </a:rPr>
              <a:t>Communicate with your auditor throughout the audit process, an audit finding should not be a surprise</a:t>
            </a:r>
          </a:p>
          <a:p>
            <a:pPr marL="114300" indent="0">
              <a:buNone/>
            </a:pPr>
            <a:endParaRPr lang="en-US" sz="1600" dirty="0"/>
          </a:p>
          <a:p>
            <a:pPr marL="114300" indent="0">
              <a:buNone/>
            </a:pPr>
            <a:r>
              <a:rPr lang="en-US" sz="1600" dirty="0"/>
              <a:t>When auditors present audit exceptions in the audit report, they typically include the following elements for each:</a:t>
            </a:r>
          </a:p>
          <a:p>
            <a:pPr>
              <a:buFont typeface="Wingdings" panose="05000000000000000000" pitchFamily="2" charset="2"/>
              <a:buChar char="v"/>
            </a:pPr>
            <a:r>
              <a:rPr lang="en-US" sz="1600" dirty="0"/>
              <a:t>Category, criteria, conditions, effect, questioned cost, and cause for the finding</a:t>
            </a:r>
          </a:p>
          <a:p>
            <a:pPr>
              <a:buFont typeface="Wingdings" panose="05000000000000000000" pitchFamily="2" charset="2"/>
              <a:buChar char="v"/>
            </a:pPr>
            <a:r>
              <a:rPr lang="en-US" sz="1600" dirty="0"/>
              <a:t>Recommendation for corrective action</a:t>
            </a:r>
          </a:p>
          <a:p>
            <a:pPr>
              <a:buFont typeface="Wingdings" panose="05000000000000000000" pitchFamily="2" charset="2"/>
              <a:buChar char="v"/>
            </a:pPr>
            <a:r>
              <a:rPr lang="en-US" sz="1600" dirty="0"/>
              <a:t>Response from the LEA</a:t>
            </a:r>
          </a:p>
          <a:p>
            <a:pPr marL="114300" indent="0">
              <a:buNone/>
            </a:pPr>
            <a:endParaRPr lang="en-US" b="1" u="sng" dirty="0"/>
          </a:p>
        </p:txBody>
      </p:sp>
    </p:spTree>
    <p:extLst>
      <p:ext uri="{BB962C8B-B14F-4D97-AF65-F5344CB8AC3E}">
        <p14:creationId xmlns:p14="http://schemas.microsoft.com/office/powerpoint/2010/main" val="2927013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811162" y="426129"/>
            <a:ext cx="6012426" cy="53266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r>
              <a:rPr lang="en-US" b="1" dirty="0">
                <a:latin typeface="Trebuchet MS"/>
                <a:ea typeface="Trebuchet MS"/>
                <a:cs typeface="Trebuchet MS"/>
                <a:sym typeface="Trebuchet MS"/>
              </a:rPr>
              <a:t>AUDIT FINDINGS</a:t>
            </a:r>
            <a:br>
              <a:rPr lang="en" b="1" dirty="0">
                <a:latin typeface="Trebuchet MS"/>
                <a:ea typeface="Trebuchet MS"/>
                <a:cs typeface="Trebuchet MS"/>
                <a:sym typeface="Trebuchet MS"/>
              </a:rPr>
            </a:br>
            <a:endParaRPr b="1" dirty="0">
              <a:latin typeface="Trebuchet MS"/>
              <a:ea typeface="Trebuchet MS"/>
              <a:cs typeface="Trebuchet MS"/>
              <a:sym typeface="Trebuchet MS"/>
            </a:endParaRPr>
          </a:p>
        </p:txBody>
      </p:sp>
      <p:pic>
        <p:nvPicPr>
          <p:cNvPr id="8" name="Picture 7">
            <a:extLst>
              <a:ext uri="{FF2B5EF4-FFF2-40B4-BE49-F238E27FC236}">
                <a16:creationId xmlns:a16="http://schemas.microsoft.com/office/drawing/2014/main" id="{4DB57413-C882-4E65-8787-3AD74D610766}"/>
              </a:ext>
            </a:extLst>
          </p:cNvPr>
          <p:cNvPicPr>
            <a:picLocks noChangeAspect="1"/>
          </p:cNvPicPr>
          <p:nvPr/>
        </p:nvPicPr>
        <p:blipFill>
          <a:blip r:embed="rId3"/>
          <a:stretch>
            <a:fillRect/>
          </a:stretch>
        </p:blipFill>
        <p:spPr>
          <a:xfrm>
            <a:off x="1498655" y="958789"/>
            <a:ext cx="6356412" cy="5299968"/>
          </a:xfrm>
          <a:prstGeom prst="rect">
            <a:avLst/>
          </a:prstGeom>
        </p:spPr>
      </p:pic>
    </p:spTree>
    <p:extLst>
      <p:ext uri="{BB962C8B-B14F-4D97-AF65-F5344CB8AC3E}">
        <p14:creationId xmlns:p14="http://schemas.microsoft.com/office/powerpoint/2010/main" val="2853448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B670-9DF5-4DED-ABDE-17C7A19BE71F}"/>
              </a:ext>
            </a:extLst>
          </p:cNvPr>
          <p:cNvSpPr>
            <a:spLocks noGrp="1"/>
          </p:cNvSpPr>
          <p:nvPr>
            <p:ph type="ctrTitle"/>
          </p:nvPr>
        </p:nvSpPr>
        <p:spPr>
          <a:xfrm>
            <a:off x="685800" y="113363"/>
            <a:ext cx="7772400" cy="1052700"/>
          </a:xfrm>
        </p:spPr>
        <p:txBody>
          <a:bodyPr/>
          <a:lstStyle/>
          <a:p>
            <a:r>
              <a:rPr lang="en-US" b="1" dirty="0">
                <a:solidFill>
                  <a:schemeClr val="accent5"/>
                </a:solidFill>
                <a:latin typeface="Trebuchet MS"/>
                <a:ea typeface="Trebuchet MS"/>
                <a:cs typeface="Trebuchet MS"/>
                <a:sym typeface="Trebuchet MS"/>
              </a:rPr>
              <a:t>AUDIT FINDINGS</a:t>
            </a:r>
            <a:endParaRPr lang="en-US" dirty="0"/>
          </a:p>
        </p:txBody>
      </p:sp>
      <p:sp>
        <p:nvSpPr>
          <p:cNvPr id="3" name="Subtitle 2">
            <a:extLst>
              <a:ext uri="{FF2B5EF4-FFF2-40B4-BE49-F238E27FC236}">
                <a16:creationId xmlns:a16="http://schemas.microsoft.com/office/drawing/2014/main" id="{2D5022FE-B93B-432B-B478-0719D14E88B1}"/>
              </a:ext>
            </a:extLst>
          </p:cNvPr>
          <p:cNvSpPr>
            <a:spLocks noGrp="1"/>
          </p:cNvSpPr>
          <p:nvPr>
            <p:ph type="subTitle" idx="1"/>
          </p:nvPr>
        </p:nvSpPr>
        <p:spPr>
          <a:xfrm>
            <a:off x="685800" y="849923"/>
            <a:ext cx="7772400" cy="574431"/>
          </a:xfrm>
        </p:spPr>
        <p:txBody>
          <a:bodyPr/>
          <a:lstStyle/>
          <a:p>
            <a:r>
              <a:rPr lang="en-US" sz="2000" dirty="0">
                <a:solidFill>
                  <a:schemeClr val="accent2"/>
                </a:solidFill>
              </a:rPr>
              <a:t>Steps for dealing with audit findings</a:t>
            </a:r>
          </a:p>
        </p:txBody>
      </p:sp>
      <p:sp>
        <p:nvSpPr>
          <p:cNvPr id="4" name="Text Placeholder 3">
            <a:extLst>
              <a:ext uri="{FF2B5EF4-FFF2-40B4-BE49-F238E27FC236}">
                <a16:creationId xmlns:a16="http://schemas.microsoft.com/office/drawing/2014/main" id="{1CD54987-818C-4C21-B5AC-EEA488575BBC}"/>
              </a:ext>
            </a:extLst>
          </p:cNvPr>
          <p:cNvSpPr>
            <a:spLocks noGrp="1"/>
          </p:cNvSpPr>
          <p:nvPr>
            <p:ph type="body" idx="2"/>
          </p:nvPr>
        </p:nvSpPr>
        <p:spPr>
          <a:xfrm>
            <a:off x="263770" y="1424354"/>
            <a:ext cx="8616460" cy="4753707"/>
          </a:xfrm>
        </p:spPr>
        <p:txBody>
          <a:bodyPr/>
          <a:lstStyle/>
          <a:p>
            <a:pPr marL="114300" indent="0">
              <a:buNone/>
            </a:pPr>
            <a:r>
              <a:rPr lang="en-US" sz="1600" b="1" dirty="0"/>
              <a:t>Step 1: </a:t>
            </a:r>
          </a:p>
          <a:p>
            <a:pPr>
              <a:buFont typeface="Wingdings" panose="05000000000000000000" pitchFamily="2" charset="2"/>
              <a:buChar char="Ø"/>
            </a:pPr>
            <a:r>
              <a:rPr lang="en-US" sz="1600" dirty="0"/>
              <a:t>Discuss with your Board the audit findings and corrective actions necessary (</a:t>
            </a:r>
            <a:r>
              <a:rPr lang="en-US" sz="1600" b="1" dirty="0"/>
              <a:t>February meeting</a:t>
            </a:r>
            <a:r>
              <a:rPr lang="en-US" sz="1600" dirty="0"/>
              <a:t>)</a:t>
            </a:r>
          </a:p>
          <a:p>
            <a:pPr marL="114300" indent="0">
              <a:buNone/>
            </a:pPr>
            <a:endParaRPr lang="en-US" sz="1600" b="1" dirty="0"/>
          </a:p>
          <a:p>
            <a:pPr marL="114300" indent="0">
              <a:buNone/>
            </a:pPr>
            <a:r>
              <a:rPr lang="en-US" sz="1600" b="1" dirty="0"/>
              <a:t>Step 2: </a:t>
            </a:r>
          </a:p>
          <a:p>
            <a:pPr>
              <a:buFont typeface="Wingdings" panose="05000000000000000000" pitchFamily="2" charset="2"/>
              <a:buChar char="Ø"/>
            </a:pPr>
            <a:r>
              <a:rPr lang="en-US" sz="1600" dirty="0"/>
              <a:t>Complete the </a:t>
            </a:r>
            <a:r>
              <a:rPr lang="en-US" sz="1600" u="sng" dirty="0"/>
              <a:t>Certification of Corrective Action</a:t>
            </a:r>
            <a:r>
              <a:rPr lang="en-US" sz="1600" dirty="0"/>
              <a:t> sheet and send to your SCOE Advisor (</a:t>
            </a:r>
            <a:r>
              <a:rPr lang="en-US" sz="1600" b="1" dirty="0"/>
              <a:t>April 15</a:t>
            </a:r>
            <a:r>
              <a:rPr lang="en-US" sz="1600" dirty="0"/>
              <a:t>)</a:t>
            </a:r>
          </a:p>
          <a:p>
            <a:pPr lvl="1">
              <a:buFont typeface="Arial" panose="020B0604020202020204" pitchFamily="34" charset="0"/>
              <a:buChar char="•"/>
            </a:pPr>
            <a:r>
              <a:rPr lang="en-US" sz="1600" dirty="0"/>
              <a:t>This is a certification from the LEA Superintendent that all corrective actions have been reviewed by the Board and corrective actions have been implemented</a:t>
            </a:r>
          </a:p>
          <a:p>
            <a:pPr>
              <a:buFont typeface="Wingdings" panose="05000000000000000000" pitchFamily="2" charset="2"/>
              <a:buChar char="Ø"/>
            </a:pPr>
            <a:endParaRPr lang="en-US" sz="1600" dirty="0"/>
          </a:p>
          <a:p>
            <a:pPr>
              <a:buFont typeface="Wingdings" panose="05000000000000000000" pitchFamily="2" charset="2"/>
              <a:buChar char="Ø"/>
            </a:pPr>
            <a:r>
              <a:rPr lang="en-US" sz="1600" dirty="0"/>
              <a:t>Complete the </a:t>
            </a:r>
            <a:r>
              <a:rPr lang="en-US" sz="1600" u="sng" dirty="0"/>
              <a:t>Audit Finding Corrective Action</a:t>
            </a:r>
            <a:r>
              <a:rPr lang="en-US" sz="1600" dirty="0"/>
              <a:t> sheet(s) and send to your SCOE Advisor (</a:t>
            </a:r>
            <a:r>
              <a:rPr lang="en-US" sz="1600" b="1" dirty="0"/>
              <a:t>April 15</a:t>
            </a:r>
            <a:r>
              <a:rPr lang="en-US" sz="1600" dirty="0"/>
              <a:t>)</a:t>
            </a:r>
          </a:p>
          <a:p>
            <a:pPr lvl="1">
              <a:buFont typeface="Arial" panose="020B0604020202020204" pitchFamily="34" charset="0"/>
              <a:buChar char="•"/>
            </a:pPr>
            <a:r>
              <a:rPr lang="en-US" sz="1600" dirty="0"/>
              <a:t>This is a form describing specific corrective actions used in resolving audit finding(s)</a:t>
            </a:r>
          </a:p>
          <a:p>
            <a:pPr marL="571500" lvl="1" indent="0">
              <a:buNone/>
            </a:pPr>
            <a:endParaRPr lang="en-US" sz="1600" dirty="0"/>
          </a:p>
          <a:p>
            <a:pPr marL="571500" lvl="1" indent="0">
              <a:buNone/>
            </a:pPr>
            <a:r>
              <a:rPr lang="en-US" sz="1600" b="1" dirty="0">
                <a:solidFill>
                  <a:srgbClr val="FF0000"/>
                </a:solidFill>
              </a:rPr>
              <a:t>Note: these forms are in addition to the Audit Certification form</a:t>
            </a:r>
          </a:p>
          <a:p>
            <a:pPr marL="114300" indent="0">
              <a:buNone/>
            </a:pPr>
            <a:endParaRPr lang="en-US" b="1" dirty="0"/>
          </a:p>
        </p:txBody>
      </p:sp>
    </p:spTree>
    <p:extLst>
      <p:ext uri="{BB962C8B-B14F-4D97-AF65-F5344CB8AC3E}">
        <p14:creationId xmlns:p14="http://schemas.microsoft.com/office/powerpoint/2010/main" val="417762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829985" y="273729"/>
            <a:ext cx="5981880" cy="53266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r>
              <a:rPr lang="en-US" b="1" dirty="0">
                <a:latin typeface="Trebuchet MS"/>
                <a:ea typeface="Trebuchet MS"/>
                <a:cs typeface="Trebuchet MS"/>
                <a:sym typeface="Trebuchet MS"/>
              </a:rPr>
              <a:t>AUDIT FINDINGS</a:t>
            </a:r>
            <a:endParaRPr b="1" dirty="0">
              <a:latin typeface="Trebuchet MS"/>
              <a:ea typeface="Trebuchet MS"/>
              <a:cs typeface="Trebuchet MS"/>
              <a:sym typeface="Trebuchet MS"/>
            </a:endParaRPr>
          </a:p>
        </p:txBody>
      </p:sp>
      <p:pic>
        <p:nvPicPr>
          <p:cNvPr id="2" name="Picture 1">
            <a:extLst>
              <a:ext uri="{FF2B5EF4-FFF2-40B4-BE49-F238E27FC236}">
                <a16:creationId xmlns:a16="http://schemas.microsoft.com/office/drawing/2014/main" id="{B4C8A905-3842-432D-9718-780BC4F2849C}"/>
              </a:ext>
            </a:extLst>
          </p:cNvPr>
          <p:cNvPicPr>
            <a:picLocks noChangeAspect="1"/>
          </p:cNvPicPr>
          <p:nvPr/>
        </p:nvPicPr>
        <p:blipFill>
          <a:blip r:embed="rId3"/>
          <a:stretch>
            <a:fillRect/>
          </a:stretch>
        </p:blipFill>
        <p:spPr>
          <a:xfrm>
            <a:off x="2318089" y="849923"/>
            <a:ext cx="4507821" cy="5403279"/>
          </a:xfrm>
          <a:prstGeom prst="rect">
            <a:avLst/>
          </a:prstGeom>
        </p:spPr>
      </p:pic>
      <p:sp>
        <p:nvSpPr>
          <p:cNvPr id="5" name="Subtitle 2">
            <a:extLst>
              <a:ext uri="{FF2B5EF4-FFF2-40B4-BE49-F238E27FC236}">
                <a16:creationId xmlns:a16="http://schemas.microsoft.com/office/drawing/2014/main" id="{7ADC0C54-6568-43F6-A289-C59BD48B1FF9}"/>
              </a:ext>
            </a:extLst>
          </p:cNvPr>
          <p:cNvSpPr>
            <a:spLocks noGrp="1"/>
          </p:cNvSpPr>
          <p:nvPr>
            <p:ph type="subTitle" idx="1"/>
          </p:nvPr>
        </p:nvSpPr>
        <p:spPr>
          <a:xfrm>
            <a:off x="685801" y="849923"/>
            <a:ext cx="1453662" cy="574431"/>
          </a:xfrm>
        </p:spPr>
        <p:txBody>
          <a:bodyPr/>
          <a:lstStyle/>
          <a:p>
            <a:r>
              <a:rPr lang="en-US" sz="2000" dirty="0">
                <a:solidFill>
                  <a:schemeClr val="accent2"/>
                </a:solidFill>
              </a:rPr>
              <a:t>Step 1</a:t>
            </a:r>
          </a:p>
        </p:txBody>
      </p:sp>
    </p:spTree>
    <p:extLst>
      <p:ext uri="{BB962C8B-B14F-4D97-AF65-F5344CB8AC3E}">
        <p14:creationId xmlns:p14="http://schemas.microsoft.com/office/powerpoint/2010/main" val="3142046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829985" y="273729"/>
            <a:ext cx="5981880" cy="53266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4000"/>
              <a:buFont typeface="Open Sans SemiBold"/>
              <a:buNone/>
            </a:pPr>
            <a:r>
              <a:rPr lang="en-US" b="1" dirty="0">
                <a:latin typeface="Trebuchet MS"/>
                <a:ea typeface="Trebuchet MS"/>
                <a:cs typeface="Trebuchet MS"/>
                <a:sym typeface="Trebuchet MS"/>
              </a:rPr>
              <a:t>AUDIT FINDINGS</a:t>
            </a:r>
            <a:endParaRPr b="1" dirty="0">
              <a:latin typeface="Trebuchet MS"/>
              <a:ea typeface="Trebuchet MS"/>
              <a:cs typeface="Trebuchet MS"/>
              <a:sym typeface="Trebuchet MS"/>
            </a:endParaRPr>
          </a:p>
        </p:txBody>
      </p:sp>
      <p:pic>
        <p:nvPicPr>
          <p:cNvPr id="3" name="Picture 2">
            <a:extLst>
              <a:ext uri="{FF2B5EF4-FFF2-40B4-BE49-F238E27FC236}">
                <a16:creationId xmlns:a16="http://schemas.microsoft.com/office/drawing/2014/main" id="{D5032F44-E15B-457D-A8B6-633C0162D4B0}"/>
              </a:ext>
            </a:extLst>
          </p:cNvPr>
          <p:cNvPicPr>
            <a:picLocks noChangeAspect="1"/>
          </p:cNvPicPr>
          <p:nvPr/>
        </p:nvPicPr>
        <p:blipFill>
          <a:blip r:embed="rId3"/>
          <a:stretch>
            <a:fillRect/>
          </a:stretch>
        </p:blipFill>
        <p:spPr>
          <a:xfrm>
            <a:off x="1412632" y="806389"/>
            <a:ext cx="5981880" cy="5459417"/>
          </a:xfrm>
          <a:prstGeom prst="rect">
            <a:avLst/>
          </a:prstGeom>
        </p:spPr>
      </p:pic>
      <p:sp>
        <p:nvSpPr>
          <p:cNvPr id="4" name="Subtitle 2">
            <a:extLst>
              <a:ext uri="{FF2B5EF4-FFF2-40B4-BE49-F238E27FC236}">
                <a16:creationId xmlns:a16="http://schemas.microsoft.com/office/drawing/2014/main" id="{FD8D4F2A-E28B-455A-8EF3-4E455E34627A}"/>
              </a:ext>
            </a:extLst>
          </p:cNvPr>
          <p:cNvSpPr>
            <a:spLocks noGrp="1"/>
          </p:cNvSpPr>
          <p:nvPr>
            <p:ph type="subTitle" idx="1"/>
          </p:nvPr>
        </p:nvSpPr>
        <p:spPr>
          <a:xfrm>
            <a:off x="685801" y="849923"/>
            <a:ext cx="1453662" cy="574431"/>
          </a:xfrm>
        </p:spPr>
        <p:txBody>
          <a:bodyPr/>
          <a:lstStyle/>
          <a:p>
            <a:r>
              <a:rPr lang="en-US" sz="2000" dirty="0">
                <a:solidFill>
                  <a:schemeClr val="accent2"/>
                </a:solidFill>
              </a:rPr>
              <a:t>Step 2</a:t>
            </a:r>
          </a:p>
        </p:txBody>
      </p:sp>
    </p:spTree>
    <p:extLst>
      <p:ext uri="{BB962C8B-B14F-4D97-AF65-F5344CB8AC3E}">
        <p14:creationId xmlns:p14="http://schemas.microsoft.com/office/powerpoint/2010/main" val="1479656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ctrTitle"/>
          </p:nvPr>
        </p:nvSpPr>
        <p:spPr>
          <a:xfrm>
            <a:off x="685800" y="438912"/>
            <a:ext cx="7772400" cy="541092"/>
          </a:xfrm>
          <a:prstGeom prst="rect">
            <a:avLst/>
          </a:prstGeom>
          <a:noFill/>
          <a:ln>
            <a:noFill/>
          </a:ln>
        </p:spPr>
        <p:txBody>
          <a:bodyPr spcFirstLastPara="1" wrap="square" lIns="91425" tIns="45700" rIns="91425" bIns="45700" anchor="ctr" anchorCtr="0">
            <a:noAutofit/>
          </a:bodyPr>
          <a:lstStyle/>
          <a:p>
            <a:pPr marL="241300" lvl="0">
              <a:spcBef>
                <a:spcPts val="1000"/>
              </a:spcBef>
              <a:buClr>
                <a:srgbClr val="222222"/>
              </a:buClr>
              <a:buSzPts val="2000"/>
            </a:pPr>
            <a:br>
              <a:rPr lang="en" b="1" dirty="0">
                <a:latin typeface="Trebuchet MS"/>
                <a:ea typeface="Trebuchet MS"/>
                <a:cs typeface="Trebuchet MS"/>
                <a:sym typeface="Trebuchet MS"/>
              </a:rPr>
            </a:br>
            <a:br>
              <a:rPr lang="en" b="1" dirty="0">
                <a:latin typeface="Trebuchet MS"/>
                <a:ea typeface="Trebuchet MS"/>
                <a:cs typeface="Trebuchet MS"/>
                <a:sym typeface="Trebuchet MS"/>
              </a:rPr>
            </a:br>
            <a:endParaRPr b="1" dirty="0">
              <a:latin typeface="Trebuchet MS"/>
              <a:ea typeface="Trebuchet MS"/>
              <a:cs typeface="Trebuchet MS"/>
              <a:sym typeface="Trebuchet MS"/>
            </a:endParaRPr>
          </a:p>
        </p:txBody>
      </p:sp>
      <p:sp>
        <p:nvSpPr>
          <p:cNvPr id="177" name="Google Shape;177;p28"/>
          <p:cNvSpPr txBox="1">
            <a:spLocks noGrp="1"/>
          </p:cNvSpPr>
          <p:nvPr>
            <p:ph type="body" idx="2"/>
          </p:nvPr>
        </p:nvSpPr>
        <p:spPr>
          <a:xfrm>
            <a:off x="234347" y="799665"/>
            <a:ext cx="8478175" cy="541092"/>
          </a:xfrm>
          <a:prstGeom prst="rect">
            <a:avLst/>
          </a:prstGeom>
          <a:noFill/>
          <a:ln>
            <a:noFill/>
          </a:ln>
        </p:spPr>
        <p:txBody>
          <a:bodyPr spcFirstLastPara="1" wrap="square" lIns="91425" tIns="45700" rIns="91425" bIns="45700" anchor="t" anchorCtr="0">
            <a:noAutofit/>
          </a:bodyPr>
          <a:lstStyle/>
          <a:p>
            <a:pPr marL="241300" lvl="0" indent="0" algn="ctr" rtl="0">
              <a:spcBef>
                <a:spcPts val="1000"/>
              </a:spcBef>
              <a:spcAft>
                <a:spcPts val="0"/>
              </a:spcAft>
              <a:buClr>
                <a:srgbClr val="222222"/>
              </a:buClr>
              <a:buSzPts val="2000"/>
              <a:buNone/>
            </a:pPr>
            <a:r>
              <a:rPr lang="en-US" sz="4000" b="1" dirty="0">
                <a:solidFill>
                  <a:schemeClr val="accent5"/>
                </a:solidFill>
                <a:highlight>
                  <a:srgbClr val="FFFFFF"/>
                </a:highlight>
                <a:latin typeface="Trebuchet MS"/>
                <a:ea typeface="Trebuchet MS"/>
                <a:cs typeface="Trebuchet MS"/>
                <a:sym typeface="Trebuchet MS"/>
              </a:rPr>
              <a:t>Questions</a:t>
            </a:r>
            <a:endParaRPr lang="en" sz="4000" b="1" dirty="0">
              <a:solidFill>
                <a:schemeClr val="accent5"/>
              </a:solidFill>
              <a:highlight>
                <a:srgbClr val="FFFFFF"/>
              </a:highlight>
              <a:latin typeface="Trebuchet MS"/>
              <a:ea typeface="Trebuchet MS"/>
              <a:cs typeface="Trebuchet MS"/>
              <a:sym typeface="Trebuchet MS"/>
            </a:endParaRPr>
          </a:p>
          <a:p>
            <a:pPr marL="241300" lvl="0" indent="0" rtl="0">
              <a:spcBef>
                <a:spcPts val="1000"/>
              </a:spcBef>
              <a:spcAft>
                <a:spcPts val="0"/>
              </a:spcAft>
              <a:buClr>
                <a:srgbClr val="222222"/>
              </a:buClr>
              <a:buSzPts val="2000"/>
              <a:buNone/>
            </a:pPr>
            <a:endParaRPr lang="en" sz="2400" b="1" dirty="0">
              <a:solidFill>
                <a:schemeClr val="accent2"/>
              </a:solidFill>
              <a:highlight>
                <a:srgbClr val="FFFFFF"/>
              </a:highlight>
              <a:latin typeface="Trebuchet MS"/>
              <a:ea typeface="Trebuchet MS"/>
              <a:cs typeface="Trebuchet MS"/>
              <a:sym typeface="Trebuchet MS"/>
            </a:endParaRPr>
          </a:p>
          <a:p>
            <a:pPr marL="241300" lvl="0" indent="0" rtl="0">
              <a:spcBef>
                <a:spcPts val="1000"/>
              </a:spcBef>
              <a:spcAft>
                <a:spcPts val="0"/>
              </a:spcAft>
              <a:buClr>
                <a:srgbClr val="222222"/>
              </a:buClr>
              <a:buSzPts val="2000"/>
              <a:buNone/>
            </a:pPr>
            <a:endParaRPr lang="en" sz="2400" b="1" dirty="0">
              <a:solidFill>
                <a:schemeClr val="accent2"/>
              </a:solidFill>
              <a:highlight>
                <a:srgbClr val="FFFFFF"/>
              </a:highlight>
              <a:latin typeface="Trebuchet MS"/>
              <a:ea typeface="Trebuchet MS"/>
              <a:cs typeface="Trebuchet MS"/>
              <a:sym typeface="Trebuchet MS"/>
            </a:endParaRPr>
          </a:p>
          <a:p>
            <a:pPr marL="241300" lvl="0" indent="0" rtl="0">
              <a:spcBef>
                <a:spcPts val="1000"/>
              </a:spcBef>
              <a:spcAft>
                <a:spcPts val="0"/>
              </a:spcAft>
              <a:buClr>
                <a:srgbClr val="222222"/>
              </a:buClr>
              <a:buSzPts val="2000"/>
              <a:buNone/>
            </a:pPr>
            <a:endParaRPr lang="en" sz="2400" b="1" dirty="0">
              <a:solidFill>
                <a:schemeClr val="accent2"/>
              </a:solidFill>
              <a:highlight>
                <a:srgbClr val="FFFFFF"/>
              </a:highlight>
              <a:latin typeface="Trebuchet MS"/>
              <a:ea typeface="Trebuchet MS"/>
              <a:cs typeface="Trebuchet MS"/>
              <a:sym typeface="Trebuchet MS"/>
            </a:endParaRPr>
          </a:p>
          <a:p>
            <a:pPr marL="241300" lvl="0" indent="0" rtl="0">
              <a:spcBef>
                <a:spcPts val="1000"/>
              </a:spcBef>
              <a:spcAft>
                <a:spcPts val="0"/>
              </a:spcAft>
              <a:buClr>
                <a:srgbClr val="222222"/>
              </a:buClr>
              <a:buSzPts val="2000"/>
              <a:buNone/>
            </a:pPr>
            <a:r>
              <a:rPr lang="en-US" sz="2400" b="1" dirty="0">
                <a:solidFill>
                  <a:schemeClr val="accent2"/>
                </a:solidFill>
                <a:highlight>
                  <a:srgbClr val="FFFFFF"/>
                </a:highlight>
                <a:latin typeface="Trebuchet MS"/>
                <a:ea typeface="Trebuchet MS"/>
                <a:cs typeface="Trebuchet MS"/>
                <a:sym typeface="Trebuchet MS"/>
              </a:rPr>
              <a:t>        </a:t>
            </a:r>
          </a:p>
          <a:p>
            <a:pPr marL="241300" lvl="0" indent="0" rtl="0">
              <a:spcBef>
                <a:spcPts val="1000"/>
              </a:spcBef>
              <a:spcAft>
                <a:spcPts val="0"/>
              </a:spcAft>
              <a:buClr>
                <a:srgbClr val="222222"/>
              </a:buClr>
              <a:buSzPts val="2000"/>
              <a:buNone/>
            </a:pPr>
            <a:endParaRPr lang="en-US" sz="2400" b="1" dirty="0">
              <a:solidFill>
                <a:schemeClr val="accent2"/>
              </a:solidFill>
              <a:highlight>
                <a:srgbClr val="FFFFFF"/>
              </a:highlight>
              <a:latin typeface="Trebuchet MS"/>
              <a:ea typeface="Trebuchet MS"/>
              <a:cs typeface="Trebuchet MS"/>
              <a:sym typeface="Trebuchet MS"/>
            </a:endParaRPr>
          </a:p>
          <a:p>
            <a:pPr marL="241300" lvl="0" indent="0" rtl="0">
              <a:spcBef>
                <a:spcPts val="1000"/>
              </a:spcBef>
              <a:spcAft>
                <a:spcPts val="0"/>
              </a:spcAft>
              <a:buClr>
                <a:srgbClr val="222222"/>
              </a:buClr>
              <a:buSzPts val="2000"/>
              <a:buNone/>
            </a:pPr>
            <a:r>
              <a:rPr lang="en" sz="2400" b="1" i="1" dirty="0">
                <a:solidFill>
                  <a:schemeClr val="accent2"/>
                </a:solidFill>
                <a:highlight>
                  <a:srgbClr val="FFFFFF"/>
                </a:highlight>
                <a:latin typeface="Trebuchet MS"/>
                <a:ea typeface="Trebuchet MS"/>
                <a:cs typeface="Trebuchet MS"/>
                <a:sym typeface="Trebuchet MS"/>
              </a:rPr>
              <a:t>	</a:t>
            </a:r>
            <a:r>
              <a:rPr lang="en" sz="2400" b="1" dirty="0">
                <a:solidFill>
                  <a:schemeClr val="accent2"/>
                </a:solidFill>
                <a:highlight>
                  <a:srgbClr val="FFFFFF"/>
                </a:highlight>
                <a:latin typeface="Trebuchet MS"/>
                <a:ea typeface="Trebuchet MS"/>
                <a:cs typeface="Trebuchet MS"/>
                <a:sym typeface="Trebuchet MS"/>
              </a:rPr>
              <a:t>	</a:t>
            </a:r>
            <a:endParaRPr sz="2400" dirty="0">
              <a:solidFill>
                <a:schemeClr val="tx1"/>
              </a:solidFill>
              <a:highlight>
                <a:srgbClr val="FFFFFF"/>
              </a:highlight>
              <a:latin typeface="Trebuchet MS"/>
              <a:ea typeface="Trebuchet MS"/>
              <a:cs typeface="Trebuchet MS"/>
              <a:sym typeface="Trebuchet MS"/>
            </a:endParaRPr>
          </a:p>
          <a:p>
            <a:pPr marL="0" lvl="0" indent="0" algn="l" rtl="0">
              <a:spcBef>
                <a:spcPts val="1000"/>
              </a:spcBef>
              <a:spcAft>
                <a:spcPts val="0"/>
              </a:spcAft>
              <a:buClr>
                <a:srgbClr val="5D5256"/>
              </a:buClr>
              <a:buSzPts val="1800"/>
              <a:buNone/>
            </a:pPr>
            <a:endParaRPr dirty="0">
              <a:latin typeface="Trebuchet MS"/>
              <a:ea typeface="Trebuchet MS"/>
              <a:cs typeface="Trebuchet MS"/>
              <a:sym typeface="Trebuchet MS"/>
            </a:endParaRPr>
          </a:p>
        </p:txBody>
      </p:sp>
      <p:pic>
        <p:nvPicPr>
          <p:cNvPr id="5" name="Google Shape;328;p36">
            <a:extLst>
              <a:ext uri="{FF2B5EF4-FFF2-40B4-BE49-F238E27FC236}">
                <a16:creationId xmlns:a16="http://schemas.microsoft.com/office/drawing/2014/main" id="{0D466505-BDE2-4863-8C33-FC057219D742}"/>
              </a:ext>
            </a:extLst>
          </p:cNvPr>
          <p:cNvPicPr preferRelativeResize="0"/>
          <p:nvPr/>
        </p:nvPicPr>
        <p:blipFill rotWithShape="1">
          <a:blip r:embed="rId3">
            <a:alphaModFix/>
          </a:blip>
          <a:srcRect t="8242" b="8242"/>
          <a:stretch/>
        </p:blipFill>
        <p:spPr>
          <a:xfrm>
            <a:off x="2581704" y="2450185"/>
            <a:ext cx="2600325" cy="2171700"/>
          </a:xfrm>
          <a:prstGeom prst="rect">
            <a:avLst/>
          </a:prstGeom>
          <a:noFill/>
          <a:ln>
            <a:noFill/>
          </a:ln>
        </p:spPr>
      </p:pic>
    </p:spTree>
    <p:extLst>
      <p:ext uri="{BB962C8B-B14F-4D97-AF65-F5344CB8AC3E}">
        <p14:creationId xmlns:p14="http://schemas.microsoft.com/office/powerpoint/2010/main" val="43930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COE - Blue Footbar">
  <a:themeElements>
    <a:clrScheme name="Sonoma County Office of Education">
      <a:dk1>
        <a:srgbClr val="231F20"/>
      </a:dk1>
      <a:lt1>
        <a:srgbClr val="FFFFFF"/>
      </a:lt1>
      <a:dk2>
        <a:srgbClr val="0F6BB1"/>
      </a:dk2>
      <a:lt2>
        <a:srgbClr val="EEECE1"/>
      </a:lt2>
      <a:accent1>
        <a:srgbClr val="1FBAB4"/>
      </a:accent1>
      <a:accent2>
        <a:srgbClr val="FBA434"/>
      </a:accent2>
      <a:accent3>
        <a:srgbClr val="7DC676"/>
      </a:accent3>
      <a:accent4>
        <a:srgbClr val="F69778"/>
      </a:accent4>
      <a:accent5>
        <a:srgbClr val="0F6BB1"/>
      </a:accent5>
      <a:accent6>
        <a:srgbClr val="196159"/>
      </a:accent6>
      <a:hlink>
        <a:srgbClr val="1FBAB4"/>
      </a:hlink>
      <a:folHlink>
        <a:srgbClr val="7DC67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4676</TotalTime>
  <Words>1687</Words>
  <Application>Microsoft Office PowerPoint</Application>
  <PresentationFormat>On-screen Show (4:3)</PresentationFormat>
  <Paragraphs>258</Paragraphs>
  <Slides>25</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Wingdings</vt:lpstr>
      <vt:lpstr>Symbol</vt:lpstr>
      <vt:lpstr>Open Sans</vt:lpstr>
      <vt:lpstr>Open Sans SemiBold</vt:lpstr>
      <vt:lpstr>Trebuchet MS</vt:lpstr>
      <vt:lpstr>Calibri</vt:lpstr>
      <vt:lpstr>Times New Roman</vt:lpstr>
      <vt:lpstr>Arial</vt:lpstr>
      <vt:lpstr>SCOE - Blue Footbar</vt:lpstr>
      <vt:lpstr>Audit Review Process 2021-2022 </vt:lpstr>
      <vt:lpstr>Timeline &amp; Deadlines Audit Activities Timeline </vt:lpstr>
      <vt:lpstr>PowerPoint Presentation</vt:lpstr>
      <vt:lpstr>Reviewing the Draft </vt:lpstr>
      <vt:lpstr> </vt:lpstr>
      <vt:lpstr> </vt:lpstr>
      <vt:lpstr> </vt:lpstr>
      <vt:lpstr>Reviewing the Draft List of Schedules: Be sure to review all Supplementary Information Schedules included in the Audit Report. </vt:lpstr>
      <vt:lpstr>Reviewing the Draft Supplementary Information</vt:lpstr>
      <vt:lpstr>Reviewing the Draft   Schedule of ADA </vt:lpstr>
      <vt:lpstr>Reviewing the Draft   Statements </vt:lpstr>
      <vt:lpstr>Reviewing the Draft Other Independent Auditor Reports</vt:lpstr>
      <vt:lpstr>AUDIT ADJUSTMENTS</vt:lpstr>
      <vt:lpstr>AUDIT ADJUSTMENTS</vt:lpstr>
      <vt:lpstr>AUDIT ADJUSTMENTS</vt:lpstr>
      <vt:lpstr>AUDIT ADJUSTMENTS</vt:lpstr>
      <vt:lpstr>AUDIT ADJUSTMENTS</vt:lpstr>
      <vt:lpstr>AUDIT ADJUSTMENTS</vt:lpstr>
      <vt:lpstr>AUDIT ADJUSTMENTS</vt:lpstr>
      <vt:lpstr>AUDIT FINDINGS</vt:lpstr>
      <vt:lpstr>AUDIT FINDINGS </vt:lpstr>
      <vt:lpstr>AUDIT FINDINGS</vt:lpstr>
      <vt:lpstr>AUDIT FINDINGS</vt:lpstr>
      <vt:lpstr>AUDIT FINDINGS</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Fiscal Year Workshop</dc:title>
  <dc:creator>Shelley Stiles</dc:creator>
  <cp:lastModifiedBy>Heather Rantala</cp:lastModifiedBy>
  <cp:revision>217</cp:revision>
  <cp:lastPrinted>2020-10-20T23:35:35Z</cp:lastPrinted>
  <dcterms:modified xsi:type="dcterms:W3CDTF">2021-11-10T21:51:34Z</dcterms:modified>
</cp:coreProperties>
</file>