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1.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2.xml" ContentType="application/vnd.openxmlformats-officedocument.presentationml.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3.xml" ContentType="application/vnd.openxmlformats-officedocument.presentationml.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5143500" type="screen16x9"/>
  <p:notesSz cx="6858000" cy="9144000"/>
  <p:embeddedFontLst>
    <p:embeddedFont>
      <p:font typeface="PT Sans" panose="020B0604020202020204" charset="0"/>
      <p:regular r:id="rId37"/>
      <p:bold r:id="rId38"/>
      <p:italic r:id="rId39"/>
      <p:boldItalic r:id="rId40"/>
    </p:embeddedFont>
    <p:embeddedFont>
      <p:font typeface="Roboto" panose="020B060402020202020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Lampenfeld"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C6F0D24-123A-4616-B39B-F8D59614D7F9}">
  <a:tblStyle styleId="{EC6F0D24-123A-4616-B39B-F8D59614D7F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202" d="100"/>
          <a:sy n="202" d="100"/>
        </p:scale>
        <p:origin x="624" y="17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11-03T22:24:09.241" idx="1">
    <p:pos x="6000" y="0"/>
    <p:text>great example of fund balance!!!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3-11-03T22:23:31.789" idx="2">
    <p:pos x="6000" y="0"/>
    <p:text>Green is a little hard to read.</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23-11-03T22:22:44.258" idx="3">
    <p:pos x="6000" y="0"/>
    <p:text>love this slide.  Is it Wright's? Will Logan get upset?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594e45eb89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594e45eb89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93d9714a74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93d9714a74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5e329741c8_0_4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5e329741c8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5e329741c8_0_4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5e329741c8_0_4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5e51565721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5e51565721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5e329741c8_0_8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5e329741c8_0_8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5e329741c8_0_4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5e329741c8_0_4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5e329741c8_0_8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5e329741c8_0_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5e5156572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5e515657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e3ea4ccda_0_14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5e3ea4ccda_0_1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5e3ea4ccd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5e3ea4cc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5e3ea4ccda_0_17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5e3ea4ccda_0_17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5e5156572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5e5156572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5e51565721_1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5e51565721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5e51565721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25e51565721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5e6c2bbf76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5e6c2bbf76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5e6c2bbf76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25e6c2bbf76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5e9a7ce5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5e9a7ce5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25e84dd1db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25e84dd1db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5e84dd1db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 name="Google Shape;296;g25e84dd1db2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5e84dd1db2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25e84dd1db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5e84dd1db2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25e84dd1db2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5e8ca8a4f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25e8ca8a4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5e8ca8a4f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5e8ca8a4f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25e9a7ce5f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25e9a7ce5f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25e9a7ce5f2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25e9a7ce5f2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5e9a7ce5f2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25e9a7ce5f2_1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25e9a7ce5f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25e9a7ce5f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25e9a7ce5f2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25e9a7ce5f2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25e9a7ce5f2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25e9a7ce5f2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25e9a7ce5f2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8" name="Google Shape;418;g25e9a7ce5f2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25e9a7ce5f2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25e9a7ce5f2_1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26025121252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26025121252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atin typeface="PT Sans"/>
                <a:ea typeface="PT Sans"/>
                <a:cs typeface="PT Sans"/>
                <a:sym typeface="PT San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PT Sans"/>
              <a:buNone/>
              <a:defRPr>
                <a:latin typeface="PT Sans"/>
                <a:ea typeface="PT Sans"/>
                <a:cs typeface="PT Sans"/>
                <a:sym typeface="PT San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414141"/>
              </a:buClr>
              <a:buSzPts val="2800"/>
              <a:buFont typeface="PT Sans"/>
              <a:buNone/>
              <a:defRPr sz="2800" b="1">
                <a:solidFill>
                  <a:srgbClr val="414141"/>
                </a:solidFill>
                <a:latin typeface="PT Sans"/>
                <a:ea typeface="PT Sans"/>
                <a:cs typeface="PT Sans"/>
                <a:sym typeface="PT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414141"/>
              </a:buClr>
              <a:buSzPts val="1800"/>
              <a:buFont typeface="PT Sans"/>
              <a:buChar char="●"/>
              <a:defRPr sz="1800">
                <a:solidFill>
                  <a:srgbClr val="414141"/>
                </a:solidFill>
                <a:latin typeface="PT Sans"/>
                <a:ea typeface="PT Sans"/>
                <a:cs typeface="PT Sans"/>
                <a:sym typeface="PT Sans"/>
              </a:defRPr>
            </a:lvl1pPr>
            <a:lvl2pPr marL="914400" lvl="1" indent="-317500">
              <a:lnSpc>
                <a:spcPct val="115000"/>
              </a:lnSpc>
              <a:spcBef>
                <a:spcPts val="0"/>
              </a:spcBef>
              <a:spcAft>
                <a:spcPts val="0"/>
              </a:spcAft>
              <a:buClr>
                <a:srgbClr val="414141"/>
              </a:buClr>
              <a:buSzPts val="1400"/>
              <a:buFont typeface="PT Sans"/>
              <a:buChar char="○"/>
              <a:defRPr>
                <a:solidFill>
                  <a:srgbClr val="414141"/>
                </a:solidFill>
                <a:latin typeface="PT Sans"/>
                <a:ea typeface="PT Sans"/>
                <a:cs typeface="PT Sans"/>
                <a:sym typeface="PT Sans"/>
              </a:defRPr>
            </a:lvl2pPr>
            <a:lvl3pPr marL="1371600" lvl="2" indent="-317500">
              <a:lnSpc>
                <a:spcPct val="115000"/>
              </a:lnSpc>
              <a:spcBef>
                <a:spcPts val="0"/>
              </a:spcBef>
              <a:spcAft>
                <a:spcPts val="0"/>
              </a:spcAft>
              <a:buClr>
                <a:srgbClr val="414141"/>
              </a:buClr>
              <a:buSzPts val="1400"/>
              <a:buFont typeface="PT Sans"/>
              <a:buChar char="■"/>
              <a:defRPr>
                <a:solidFill>
                  <a:srgbClr val="414141"/>
                </a:solidFill>
                <a:latin typeface="PT Sans"/>
                <a:ea typeface="PT Sans"/>
                <a:cs typeface="PT Sans"/>
                <a:sym typeface="PT Sans"/>
              </a:defRPr>
            </a:lvl3pPr>
            <a:lvl4pPr marL="1828800" lvl="3" indent="-317500">
              <a:lnSpc>
                <a:spcPct val="115000"/>
              </a:lnSpc>
              <a:spcBef>
                <a:spcPts val="0"/>
              </a:spcBef>
              <a:spcAft>
                <a:spcPts val="0"/>
              </a:spcAft>
              <a:buClr>
                <a:srgbClr val="414141"/>
              </a:buClr>
              <a:buSzPts val="1400"/>
              <a:buFont typeface="PT Sans"/>
              <a:buChar char="●"/>
              <a:defRPr>
                <a:solidFill>
                  <a:srgbClr val="414141"/>
                </a:solidFill>
                <a:latin typeface="PT Sans"/>
                <a:ea typeface="PT Sans"/>
                <a:cs typeface="PT Sans"/>
                <a:sym typeface="PT Sans"/>
              </a:defRPr>
            </a:lvl4pPr>
            <a:lvl5pPr marL="2286000" lvl="4" indent="-317500">
              <a:lnSpc>
                <a:spcPct val="115000"/>
              </a:lnSpc>
              <a:spcBef>
                <a:spcPts val="0"/>
              </a:spcBef>
              <a:spcAft>
                <a:spcPts val="0"/>
              </a:spcAft>
              <a:buClr>
                <a:srgbClr val="414141"/>
              </a:buClr>
              <a:buSzPts val="1400"/>
              <a:buFont typeface="PT Sans"/>
              <a:buChar char="○"/>
              <a:defRPr>
                <a:solidFill>
                  <a:srgbClr val="414141"/>
                </a:solidFill>
                <a:latin typeface="PT Sans"/>
                <a:ea typeface="PT Sans"/>
                <a:cs typeface="PT Sans"/>
                <a:sym typeface="PT Sans"/>
              </a:defRPr>
            </a:lvl5pPr>
            <a:lvl6pPr marL="2743200" lvl="5" indent="-317500">
              <a:lnSpc>
                <a:spcPct val="115000"/>
              </a:lnSpc>
              <a:spcBef>
                <a:spcPts val="0"/>
              </a:spcBef>
              <a:spcAft>
                <a:spcPts val="0"/>
              </a:spcAft>
              <a:buClr>
                <a:srgbClr val="414141"/>
              </a:buClr>
              <a:buSzPts val="1400"/>
              <a:buFont typeface="PT Sans"/>
              <a:buChar char="■"/>
              <a:defRPr>
                <a:solidFill>
                  <a:srgbClr val="414141"/>
                </a:solidFill>
                <a:latin typeface="PT Sans"/>
                <a:ea typeface="PT Sans"/>
                <a:cs typeface="PT Sans"/>
                <a:sym typeface="PT Sans"/>
              </a:defRPr>
            </a:lvl6pPr>
            <a:lvl7pPr marL="3200400" lvl="6" indent="-317500">
              <a:lnSpc>
                <a:spcPct val="115000"/>
              </a:lnSpc>
              <a:spcBef>
                <a:spcPts val="0"/>
              </a:spcBef>
              <a:spcAft>
                <a:spcPts val="0"/>
              </a:spcAft>
              <a:buClr>
                <a:srgbClr val="414141"/>
              </a:buClr>
              <a:buSzPts val="1400"/>
              <a:buFont typeface="PT Sans"/>
              <a:buChar char="●"/>
              <a:defRPr>
                <a:solidFill>
                  <a:srgbClr val="414141"/>
                </a:solidFill>
                <a:latin typeface="PT Sans"/>
                <a:ea typeface="PT Sans"/>
                <a:cs typeface="PT Sans"/>
                <a:sym typeface="PT Sans"/>
              </a:defRPr>
            </a:lvl7pPr>
            <a:lvl8pPr marL="3657600" lvl="7" indent="-317500">
              <a:lnSpc>
                <a:spcPct val="115000"/>
              </a:lnSpc>
              <a:spcBef>
                <a:spcPts val="0"/>
              </a:spcBef>
              <a:spcAft>
                <a:spcPts val="0"/>
              </a:spcAft>
              <a:buClr>
                <a:srgbClr val="414141"/>
              </a:buClr>
              <a:buSzPts val="1400"/>
              <a:buFont typeface="PT Sans"/>
              <a:buChar char="○"/>
              <a:defRPr>
                <a:solidFill>
                  <a:srgbClr val="414141"/>
                </a:solidFill>
                <a:latin typeface="PT Sans"/>
                <a:ea typeface="PT Sans"/>
                <a:cs typeface="PT Sans"/>
                <a:sym typeface="PT Sans"/>
              </a:defRPr>
            </a:lvl8pPr>
            <a:lvl9pPr marL="4114800" lvl="8" indent="-317500">
              <a:lnSpc>
                <a:spcPct val="115000"/>
              </a:lnSpc>
              <a:spcBef>
                <a:spcPts val="0"/>
              </a:spcBef>
              <a:spcAft>
                <a:spcPts val="0"/>
              </a:spcAft>
              <a:buClr>
                <a:srgbClr val="414141"/>
              </a:buClr>
              <a:buSzPts val="1400"/>
              <a:buFont typeface="PT Sans"/>
              <a:buChar char="■"/>
              <a:defRPr>
                <a:solidFill>
                  <a:srgbClr val="414141"/>
                </a:solidFill>
                <a:latin typeface="PT Sans"/>
                <a:ea typeface="PT Sans"/>
                <a:cs typeface="PT Sans"/>
                <a:sym typeface="PT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de.ca.gov/fg/aa/ca/"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comments" Target="../comments/commen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comments" Target="../comments/comment3.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scoe.org/pub/htdocs/fiscal-workshop.html"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hyperlink" Target="https://www.scoe.org/pub/htdocs/fiscal-dbug.html" TargetMode="External"/><Relationship Id="rId4" Type="http://schemas.openxmlformats.org/officeDocument/2006/relationships/hyperlink" Target="https://www.scoe.org/pub/htdocs/fiscal-forms.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l="5406" t="1057" r="-4064" b="4567"/>
          <a:stretch/>
        </p:blipFill>
        <p:spPr>
          <a:xfrm>
            <a:off x="-303675" y="-545125"/>
            <a:ext cx="9939599" cy="6340952"/>
          </a:xfrm>
          <a:prstGeom prst="rect">
            <a:avLst/>
          </a:prstGeom>
          <a:noFill/>
          <a:ln>
            <a:noFill/>
          </a:ln>
        </p:spPr>
      </p:pic>
      <p:pic>
        <p:nvPicPr>
          <p:cNvPr id="55" name="Google Shape;55;p13"/>
          <p:cNvPicPr preferRelativeResize="0"/>
          <p:nvPr/>
        </p:nvPicPr>
        <p:blipFill rotWithShape="1">
          <a:blip r:embed="rId4">
            <a:alphaModFix/>
          </a:blip>
          <a:srcRect/>
          <a:stretch/>
        </p:blipFill>
        <p:spPr>
          <a:xfrm>
            <a:off x="2266425" y="141950"/>
            <a:ext cx="4611151" cy="1475575"/>
          </a:xfrm>
          <a:prstGeom prst="rect">
            <a:avLst/>
          </a:prstGeom>
          <a:noFill/>
          <a:ln>
            <a:noFill/>
          </a:ln>
        </p:spPr>
      </p:pic>
      <p:sp>
        <p:nvSpPr>
          <p:cNvPr id="56" name="Google Shape;56;p13"/>
          <p:cNvSpPr txBox="1"/>
          <p:nvPr/>
        </p:nvSpPr>
        <p:spPr>
          <a:xfrm>
            <a:off x="1047900" y="3203500"/>
            <a:ext cx="7048200" cy="44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i="1">
                <a:solidFill>
                  <a:srgbClr val="F8F8F5"/>
                </a:solidFill>
                <a:latin typeface="PT Sans"/>
                <a:ea typeface="PT Sans"/>
                <a:cs typeface="PT Sans"/>
                <a:sym typeface="PT Sans"/>
              </a:rPr>
              <a:t>November 16, 2023</a:t>
            </a:r>
            <a:endParaRPr sz="2400" i="1">
              <a:solidFill>
                <a:srgbClr val="F8F8F5"/>
              </a:solidFill>
              <a:latin typeface="PT Sans"/>
              <a:ea typeface="PT Sans"/>
              <a:cs typeface="PT Sans"/>
              <a:sym typeface="PT Sans"/>
            </a:endParaRPr>
          </a:p>
          <a:p>
            <a:pPr marL="0" lvl="0" indent="0" algn="ctr" rtl="0">
              <a:spcBef>
                <a:spcPts val="0"/>
              </a:spcBef>
              <a:spcAft>
                <a:spcPts val="0"/>
              </a:spcAft>
              <a:buNone/>
            </a:pPr>
            <a:endParaRPr sz="2400" i="1">
              <a:solidFill>
                <a:srgbClr val="F8F8F5"/>
              </a:solidFill>
              <a:latin typeface="PT Sans"/>
              <a:ea typeface="PT Sans"/>
              <a:cs typeface="PT Sans"/>
              <a:sym typeface="PT Sans"/>
            </a:endParaRPr>
          </a:p>
          <a:p>
            <a:pPr marL="0" lvl="0" indent="0" algn="ctr" rtl="0">
              <a:spcBef>
                <a:spcPts val="0"/>
              </a:spcBef>
              <a:spcAft>
                <a:spcPts val="0"/>
              </a:spcAft>
              <a:buNone/>
            </a:pPr>
            <a:r>
              <a:rPr lang="en" sz="2400" i="1">
                <a:solidFill>
                  <a:srgbClr val="F8F8F5"/>
                </a:solidFill>
                <a:latin typeface="PT Sans"/>
                <a:ea typeface="PT Sans"/>
                <a:cs typeface="PT Sans"/>
                <a:sym typeface="PT Sans"/>
              </a:rPr>
              <a:t>Presented by: SCOE Fiscal Advisors</a:t>
            </a:r>
            <a:endParaRPr sz="2400" i="1">
              <a:solidFill>
                <a:srgbClr val="F8F8F5"/>
              </a:solidFill>
              <a:latin typeface="PT Sans"/>
              <a:ea typeface="PT Sans"/>
              <a:cs typeface="PT Sans"/>
              <a:sym typeface="PT Sans"/>
            </a:endParaRPr>
          </a:p>
        </p:txBody>
      </p:sp>
      <p:sp>
        <p:nvSpPr>
          <p:cNvPr id="57" name="Google Shape;57;p13"/>
          <p:cNvSpPr txBox="1">
            <a:spLocks noGrp="1"/>
          </p:cNvSpPr>
          <p:nvPr>
            <p:ph type="title"/>
          </p:nvPr>
        </p:nvSpPr>
        <p:spPr>
          <a:xfrm>
            <a:off x="258275" y="1843825"/>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990"/>
              <a:buFont typeface="Arial"/>
              <a:buNone/>
            </a:pPr>
            <a:r>
              <a:rPr lang="en" sz="5300">
                <a:solidFill>
                  <a:schemeClr val="lt1"/>
                </a:solidFill>
              </a:rPr>
              <a:t>Understanding YOUR Budget</a:t>
            </a:r>
            <a:endParaRPr sz="314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54175" y="14123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Workshop Objective</a:t>
            </a:r>
            <a:endParaRPr sz="3600" b="1">
              <a:solidFill>
                <a:schemeClr val="lt1"/>
              </a:solidFill>
            </a:endParaRPr>
          </a:p>
        </p:txBody>
      </p:sp>
      <p:sp>
        <p:nvSpPr>
          <p:cNvPr id="63" name="Google Shape;63;p14"/>
          <p:cNvSpPr txBox="1">
            <a:spLocks noGrp="1"/>
          </p:cNvSpPr>
          <p:nvPr>
            <p:ph type="body" idx="1"/>
          </p:nvPr>
        </p:nvSpPr>
        <p:spPr>
          <a:xfrm>
            <a:off x="354175" y="1948900"/>
            <a:ext cx="5025300" cy="1755300"/>
          </a:xfrm>
          <a:prstGeom prst="rect">
            <a:avLst/>
          </a:prstGeom>
        </p:spPr>
        <p:txBody>
          <a:bodyPr spcFirstLastPara="1" wrap="square" lIns="91425" tIns="91425" rIns="91425" bIns="91425" anchor="t" anchorCtr="0">
            <a:normAutofit/>
          </a:bodyPr>
          <a:lstStyle/>
          <a:p>
            <a:pPr marL="0" lvl="0" indent="0" algn="l" rtl="0">
              <a:lnSpc>
                <a:spcPct val="100000"/>
              </a:lnSpc>
              <a:spcBef>
                <a:spcPts val="0"/>
              </a:spcBef>
              <a:spcAft>
                <a:spcPts val="1200"/>
              </a:spcAft>
              <a:buNone/>
            </a:pPr>
            <a:r>
              <a:rPr lang="en">
                <a:solidFill>
                  <a:schemeClr val="lt1"/>
                </a:solidFill>
              </a:rPr>
              <a:t>To gain understanding of the process in how to create reasonable budgets and multi-year projections (MYP), while aligning resources to decisions made at the LEA-level.</a:t>
            </a:r>
            <a:endParaRPr>
              <a:solidFill>
                <a:schemeClr val="lt1"/>
              </a:solidFill>
              <a:latin typeface="PT Sans"/>
              <a:ea typeface="PT Sans"/>
              <a:cs typeface="PT Sans"/>
              <a:sym typeface="PT Sans"/>
            </a:endParaRPr>
          </a:p>
        </p:txBody>
      </p:sp>
      <p:sp>
        <p:nvSpPr>
          <p:cNvPr id="64" name="Google Shape;64;p14"/>
          <p:cNvSpPr/>
          <p:nvPr/>
        </p:nvSpPr>
        <p:spPr>
          <a:xfrm>
            <a:off x="5874300" y="-34950"/>
            <a:ext cx="3269700" cy="5213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2"/>
              </a:solidFill>
            </a:endParaRPr>
          </a:p>
        </p:txBody>
      </p:sp>
      <p:pic>
        <p:nvPicPr>
          <p:cNvPr id="65" name="Google Shape;65;p14"/>
          <p:cNvPicPr preferRelativeResize="0"/>
          <p:nvPr/>
        </p:nvPicPr>
        <p:blipFill>
          <a:blip r:embed="rId3">
            <a:alphaModFix/>
          </a:blip>
          <a:stretch>
            <a:fillRect/>
          </a:stretch>
        </p:blipFill>
        <p:spPr>
          <a:xfrm>
            <a:off x="5897900" y="26400"/>
            <a:ext cx="3269700" cy="2852075"/>
          </a:xfrm>
          <a:prstGeom prst="rect">
            <a:avLst/>
          </a:prstGeom>
          <a:noFill/>
          <a:ln>
            <a:noFill/>
          </a:ln>
        </p:spPr>
      </p:pic>
      <p:pic>
        <p:nvPicPr>
          <p:cNvPr id="66" name="Google Shape;66;p14"/>
          <p:cNvPicPr preferRelativeResize="0"/>
          <p:nvPr/>
        </p:nvPicPr>
        <p:blipFill>
          <a:blip r:embed="rId4">
            <a:alphaModFix/>
          </a:blip>
          <a:stretch>
            <a:fillRect/>
          </a:stretch>
        </p:blipFill>
        <p:spPr>
          <a:xfrm>
            <a:off x="6650550" y="3189925"/>
            <a:ext cx="1988525" cy="1988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70"/>
        <p:cNvGrpSpPr/>
        <p:nvPr/>
      </p:nvGrpSpPr>
      <p:grpSpPr>
        <a:xfrm>
          <a:off x="0" y="0"/>
          <a:ext cx="0" cy="0"/>
          <a:chOff x="0" y="0"/>
          <a:chExt cx="0" cy="0"/>
        </a:xfrm>
      </p:grpSpPr>
      <p:sp>
        <p:nvSpPr>
          <p:cNvPr id="71" name="Google Shape;71;p15"/>
          <p:cNvSpPr/>
          <p:nvPr/>
        </p:nvSpPr>
        <p:spPr>
          <a:xfrm>
            <a:off x="-26300" y="-25750"/>
            <a:ext cx="9207900" cy="1139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5"/>
          <p:cNvSpPr txBox="1">
            <a:spLocks noGrp="1"/>
          </p:cNvSpPr>
          <p:nvPr>
            <p:ph type="title"/>
          </p:nvPr>
        </p:nvSpPr>
        <p:spPr>
          <a:xfrm>
            <a:off x="317350" y="3352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5D5256"/>
                </a:solidFill>
              </a:rPr>
              <a:t>Today’s Topics</a:t>
            </a:r>
            <a:endParaRPr sz="3600" b="1">
              <a:solidFill>
                <a:srgbClr val="5D5256"/>
              </a:solidFill>
            </a:endParaRPr>
          </a:p>
        </p:txBody>
      </p:sp>
      <p:sp>
        <p:nvSpPr>
          <p:cNvPr id="73" name="Google Shape;73;p15"/>
          <p:cNvSpPr txBox="1"/>
          <p:nvPr/>
        </p:nvSpPr>
        <p:spPr>
          <a:xfrm>
            <a:off x="1075900" y="1528200"/>
            <a:ext cx="6271200" cy="2452500"/>
          </a:xfrm>
          <a:prstGeom prst="rect">
            <a:avLst/>
          </a:prstGeom>
          <a:noFill/>
          <a:ln>
            <a:noFill/>
          </a:ln>
        </p:spPr>
        <p:txBody>
          <a:bodyPr spcFirstLastPara="1" wrap="square" lIns="91425" tIns="91425" rIns="91425" bIns="91425" anchor="t" anchorCtr="0">
            <a:spAutoFit/>
          </a:bodyPr>
          <a:lstStyle/>
          <a:p>
            <a:pPr marL="457200" lvl="0" indent="-381000" algn="l" rtl="0">
              <a:spcBef>
                <a:spcPts val="360"/>
              </a:spcBef>
              <a:spcAft>
                <a:spcPts val="0"/>
              </a:spcAft>
              <a:buClr>
                <a:schemeClr val="lt1"/>
              </a:buClr>
              <a:buSzPts val="2400"/>
              <a:buFont typeface="PT Sans"/>
              <a:buChar char="❏"/>
            </a:pPr>
            <a:r>
              <a:rPr lang="en" sz="2400" b="1">
                <a:solidFill>
                  <a:schemeClr val="lt1"/>
                </a:solidFill>
                <a:latin typeface="PT Sans"/>
                <a:ea typeface="PT Sans"/>
                <a:cs typeface="PT Sans"/>
                <a:sym typeface="PT Sans"/>
              </a:rPr>
              <a:t>Understanding Your Base Year (2022-23)</a:t>
            </a:r>
            <a:endParaRPr sz="2400" b="1">
              <a:solidFill>
                <a:schemeClr val="lt1"/>
              </a:solidFill>
              <a:latin typeface="PT Sans"/>
              <a:ea typeface="PT Sans"/>
              <a:cs typeface="PT Sans"/>
              <a:sym typeface="PT Sans"/>
            </a:endParaRPr>
          </a:p>
          <a:p>
            <a:pPr marL="457200" lvl="0" indent="-381000" algn="l" rtl="0">
              <a:spcBef>
                <a:spcPts val="1000"/>
              </a:spcBef>
              <a:spcAft>
                <a:spcPts val="0"/>
              </a:spcAft>
              <a:buClr>
                <a:schemeClr val="lt1"/>
              </a:buClr>
              <a:buSzPts val="2400"/>
              <a:buFont typeface="PT Sans"/>
              <a:buChar char="❏"/>
            </a:pPr>
            <a:r>
              <a:rPr lang="en" sz="2400" b="1">
                <a:solidFill>
                  <a:schemeClr val="lt1"/>
                </a:solidFill>
                <a:latin typeface="PT Sans"/>
                <a:ea typeface="PT Sans"/>
                <a:cs typeface="PT Sans"/>
                <a:sym typeface="PT Sans"/>
              </a:rPr>
              <a:t>Reviewing Current Year Budget (2023-24)</a:t>
            </a:r>
            <a:endParaRPr sz="2400" b="1">
              <a:solidFill>
                <a:schemeClr val="lt1"/>
              </a:solidFill>
              <a:latin typeface="PT Sans"/>
              <a:ea typeface="PT Sans"/>
              <a:cs typeface="PT Sans"/>
              <a:sym typeface="PT Sans"/>
            </a:endParaRPr>
          </a:p>
          <a:p>
            <a:pPr marL="457200" lvl="0" indent="-381000" algn="l" rtl="0">
              <a:spcBef>
                <a:spcPts val="1000"/>
              </a:spcBef>
              <a:spcAft>
                <a:spcPts val="0"/>
              </a:spcAft>
              <a:buClr>
                <a:schemeClr val="lt1"/>
              </a:buClr>
              <a:buSzPts val="2400"/>
              <a:buFont typeface="PT Sans"/>
              <a:buChar char="❏"/>
            </a:pPr>
            <a:r>
              <a:rPr lang="en" sz="2400" b="1">
                <a:solidFill>
                  <a:schemeClr val="lt1"/>
                </a:solidFill>
                <a:latin typeface="PT Sans"/>
                <a:ea typeface="PT Sans"/>
                <a:cs typeface="PT Sans"/>
                <a:sym typeface="PT Sans"/>
              </a:rPr>
              <a:t>Building an MYP off the Current Year</a:t>
            </a:r>
            <a:endParaRPr sz="2400" b="1">
              <a:solidFill>
                <a:schemeClr val="lt1"/>
              </a:solidFill>
              <a:latin typeface="PT Sans"/>
              <a:ea typeface="PT Sans"/>
              <a:cs typeface="PT Sans"/>
              <a:sym typeface="PT Sans"/>
            </a:endParaRPr>
          </a:p>
          <a:p>
            <a:pPr marL="457200" lvl="0" indent="-381000" algn="l" rtl="0">
              <a:spcBef>
                <a:spcPts val="1000"/>
              </a:spcBef>
              <a:spcAft>
                <a:spcPts val="0"/>
              </a:spcAft>
              <a:buClr>
                <a:schemeClr val="lt1"/>
              </a:buClr>
              <a:buSzPts val="2400"/>
              <a:buFont typeface="PT Sans"/>
              <a:buChar char="❏"/>
            </a:pPr>
            <a:r>
              <a:rPr lang="en" sz="2400" b="1">
                <a:solidFill>
                  <a:schemeClr val="lt1"/>
                </a:solidFill>
                <a:latin typeface="PT Sans"/>
                <a:ea typeface="PT Sans"/>
                <a:cs typeface="PT Sans"/>
                <a:sym typeface="PT Sans"/>
              </a:rPr>
              <a:t>MYP Analysis &amp; Group Discussions</a:t>
            </a:r>
            <a:endParaRPr sz="2400" b="1">
              <a:solidFill>
                <a:schemeClr val="lt1"/>
              </a:solidFill>
              <a:latin typeface="PT Sans"/>
              <a:ea typeface="PT Sans"/>
              <a:cs typeface="PT Sans"/>
              <a:sym typeface="PT Sans"/>
            </a:endParaRPr>
          </a:p>
          <a:p>
            <a:pPr marL="342900" lvl="0" indent="-228600" algn="l" rtl="0">
              <a:spcBef>
                <a:spcPts val="1000"/>
              </a:spcBef>
              <a:spcAft>
                <a:spcPts val="0"/>
              </a:spcAft>
              <a:buNone/>
            </a:pPr>
            <a:endParaRPr sz="1800">
              <a:solidFill>
                <a:schemeClr val="lt1"/>
              </a:solidFill>
              <a:latin typeface="PT Sans"/>
              <a:ea typeface="PT Sans"/>
              <a:cs typeface="PT Sans"/>
              <a:sym typeface="PT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77"/>
        <p:cNvGrpSpPr/>
        <p:nvPr/>
      </p:nvGrpSpPr>
      <p:grpSpPr>
        <a:xfrm>
          <a:off x="0" y="0"/>
          <a:ext cx="0" cy="0"/>
          <a:chOff x="0" y="0"/>
          <a:chExt cx="0" cy="0"/>
        </a:xfrm>
      </p:grpSpPr>
      <p:sp>
        <p:nvSpPr>
          <p:cNvPr id="78" name="Google Shape;78;p16"/>
          <p:cNvSpPr/>
          <p:nvPr/>
        </p:nvSpPr>
        <p:spPr>
          <a:xfrm>
            <a:off x="-26300" y="-25750"/>
            <a:ext cx="9207900" cy="880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79" name="Google Shape;79;p16"/>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dk1"/>
                </a:solidFill>
              </a:rPr>
              <a:t>Understanding Your Base Year (2022-23)</a:t>
            </a:r>
            <a:endParaRPr sz="3600" b="1">
              <a:solidFill>
                <a:schemeClr val="dk1"/>
              </a:solidFill>
            </a:endParaRPr>
          </a:p>
        </p:txBody>
      </p:sp>
      <p:sp>
        <p:nvSpPr>
          <p:cNvPr id="80" name="Google Shape;80;p16"/>
          <p:cNvSpPr txBox="1"/>
          <p:nvPr/>
        </p:nvSpPr>
        <p:spPr>
          <a:xfrm>
            <a:off x="311700" y="1070475"/>
            <a:ext cx="8520600" cy="785100"/>
          </a:xfrm>
          <a:prstGeom prst="rect">
            <a:avLst/>
          </a:prstGeom>
          <a:noFill/>
          <a:ln>
            <a:noFill/>
          </a:ln>
        </p:spPr>
        <p:txBody>
          <a:bodyPr spcFirstLastPara="1" wrap="square" lIns="91425" tIns="91425" rIns="91425" bIns="91425" anchor="t" anchorCtr="0">
            <a:spAutoFit/>
          </a:bodyPr>
          <a:lstStyle/>
          <a:p>
            <a:pPr marL="342900" lvl="0" indent="0" algn="l" rtl="0">
              <a:spcBef>
                <a:spcPts val="360"/>
              </a:spcBef>
              <a:spcAft>
                <a:spcPts val="0"/>
              </a:spcAft>
              <a:buNone/>
            </a:pP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sp>
        <p:nvSpPr>
          <p:cNvPr id="81" name="Google Shape;81;p16"/>
          <p:cNvSpPr txBox="1"/>
          <p:nvPr/>
        </p:nvSpPr>
        <p:spPr>
          <a:xfrm>
            <a:off x="335025" y="1047575"/>
            <a:ext cx="8220300" cy="37326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None/>
            </a:pPr>
            <a:r>
              <a:rPr lang="en" sz="2300" b="1">
                <a:solidFill>
                  <a:srgbClr val="F59778"/>
                </a:solidFill>
                <a:latin typeface="PT Sans"/>
                <a:ea typeface="PT Sans"/>
                <a:cs typeface="PT Sans"/>
                <a:sym typeface="PT Sans"/>
              </a:rPr>
              <a:t>General Ledger Clean up</a:t>
            </a:r>
            <a:endParaRPr sz="2300" b="1">
              <a:solidFill>
                <a:schemeClr val="dk1"/>
              </a:solidFill>
              <a:latin typeface="PT Sans"/>
              <a:ea typeface="PT Sans"/>
              <a:cs typeface="PT Sans"/>
              <a:sym typeface="PT Sans"/>
            </a:endParaRPr>
          </a:p>
          <a:p>
            <a:pPr marL="457200" lvl="0" indent="-342900" algn="l" rtl="0">
              <a:spcBef>
                <a:spcPts val="36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Clear or Evaluate Receivables and Payables set up in the prior year (PY) and not yet cleared in the current year (CY)</a:t>
            </a:r>
            <a:endParaRPr sz="1800" b="1">
              <a:solidFill>
                <a:schemeClr val="lt1"/>
              </a:solidFill>
              <a:latin typeface="PT Sans"/>
              <a:ea typeface="PT Sans"/>
              <a:cs typeface="PT Sans"/>
              <a:sym typeface="PT Sans"/>
            </a:endParaRPr>
          </a:p>
          <a:p>
            <a:pPr marL="914400" lvl="1" indent="-342900" algn="l" rtl="0">
              <a:spcBef>
                <a:spcPts val="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Has all PY revenue been received and have all PY payables been paid out?</a:t>
            </a:r>
            <a:endParaRPr sz="1800" b="1">
              <a:solidFill>
                <a:schemeClr val="lt1"/>
              </a:solidFill>
              <a:latin typeface="PT Sans"/>
              <a:ea typeface="PT Sans"/>
              <a:cs typeface="PT Sans"/>
              <a:sym typeface="PT Sans"/>
            </a:endParaRPr>
          </a:p>
          <a:p>
            <a:pPr marL="914400" lvl="1" indent="-342900" algn="l" rtl="0">
              <a:spcBef>
                <a:spcPts val="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If not, why has it not cleared?</a:t>
            </a:r>
            <a:endParaRPr sz="1800" b="1">
              <a:solidFill>
                <a:schemeClr val="lt1"/>
              </a:solidFill>
              <a:latin typeface="PT Sans"/>
              <a:ea typeface="PT Sans"/>
              <a:cs typeface="PT Sans"/>
              <a:sym typeface="PT Sans"/>
            </a:endParaRPr>
          </a:p>
          <a:p>
            <a:pPr marL="1371600" lvl="2" indent="-342900" algn="l" rtl="0">
              <a:spcBef>
                <a:spcPts val="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Is it still valid?</a:t>
            </a:r>
            <a:endParaRPr sz="1800" b="1">
              <a:solidFill>
                <a:schemeClr val="lt1"/>
              </a:solidFill>
              <a:latin typeface="PT Sans"/>
              <a:ea typeface="PT Sans"/>
              <a:cs typeface="PT Sans"/>
              <a:sym typeface="PT Sans"/>
            </a:endParaRPr>
          </a:p>
          <a:p>
            <a:pPr marL="1371600" lvl="2" indent="-342900" algn="l" rtl="0">
              <a:spcBef>
                <a:spcPts val="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Did the revenue or expense to clear hit the wrong code?</a:t>
            </a:r>
            <a:endParaRPr sz="1800" b="1">
              <a:solidFill>
                <a:schemeClr val="lt1"/>
              </a:solidFill>
              <a:latin typeface="PT Sans"/>
              <a:ea typeface="PT Sans"/>
              <a:cs typeface="PT Sans"/>
              <a:sym typeface="PT Sans"/>
            </a:endParaRPr>
          </a:p>
          <a:p>
            <a:pPr marL="1371600" lvl="2" indent="-342900" algn="l" rtl="0">
              <a:spcBef>
                <a:spcPts val="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Manual journal entries may need to be completed</a:t>
            </a:r>
            <a:endParaRPr sz="1800" b="1">
              <a:solidFill>
                <a:schemeClr val="lt1"/>
              </a:solidFill>
              <a:latin typeface="PT Sans"/>
              <a:ea typeface="PT Sans"/>
              <a:cs typeface="PT Sans"/>
              <a:sym typeface="PT Sans"/>
            </a:endParaRPr>
          </a:p>
          <a:p>
            <a:pPr marL="1371600" lvl="2" indent="-342900" algn="l" rtl="0">
              <a:spcBef>
                <a:spcPts val="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Research may be needed!</a:t>
            </a:r>
            <a:endParaRPr sz="1800" b="1">
              <a:solidFill>
                <a:schemeClr val="lt1"/>
              </a:solidFill>
              <a:latin typeface="PT Sans"/>
              <a:ea typeface="PT Sans"/>
              <a:cs typeface="PT Sans"/>
              <a:sym typeface="PT Sans"/>
            </a:endParaRPr>
          </a:p>
          <a:p>
            <a:pPr marL="342900" lvl="0" indent="0" algn="l" rtl="0">
              <a:spcBef>
                <a:spcPts val="360"/>
              </a:spcBef>
              <a:spcAft>
                <a:spcPts val="0"/>
              </a:spcAft>
              <a:buNone/>
            </a:pPr>
            <a:endParaRPr>
              <a:solidFill>
                <a:schemeClr val="dk1"/>
              </a:solidFill>
              <a:latin typeface="PT Sans"/>
              <a:ea typeface="PT Sans"/>
              <a:cs typeface="PT Sans"/>
              <a:sym typeface="PT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5"/>
        <p:cNvGrpSpPr/>
        <p:nvPr/>
      </p:nvGrpSpPr>
      <p:grpSpPr>
        <a:xfrm>
          <a:off x="0" y="0"/>
          <a:ext cx="0" cy="0"/>
          <a:chOff x="0" y="0"/>
          <a:chExt cx="0" cy="0"/>
        </a:xfrm>
      </p:grpSpPr>
      <p:sp>
        <p:nvSpPr>
          <p:cNvPr id="86" name="Google Shape;86;p17"/>
          <p:cNvSpPr/>
          <p:nvPr/>
        </p:nvSpPr>
        <p:spPr>
          <a:xfrm>
            <a:off x="-26300" y="-25750"/>
            <a:ext cx="9207900" cy="880500"/>
          </a:xfrm>
          <a:prstGeom prst="rect">
            <a:avLst/>
          </a:prstGeom>
          <a:solidFill>
            <a:srgbClr val="0F6BB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7"/>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Understanding Your Base Year (2022-23)</a:t>
            </a:r>
            <a:endParaRPr sz="3600" b="1">
              <a:solidFill>
                <a:schemeClr val="lt1"/>
              </a:solidFill>
            </a:endParaRPr>
          </a:p>
        </p:txBody>
      </p:sp>
      <p:sp>
        <p:nvSpPr>
          <p:cNvPr id="88" name="Google Shape;88;p17"/>
          <p:cNvSpPr txBox="1"/>
          <p:nvPr/>
        </p:nvSpPr>
        <p:spPr>
          <a:xfrm>
            <a:off x="311700" y="1070475"/>
            <a:ext cx="8520600" cy="785100"/>
          </a:xfrm>
          <a:prstGeom prst="rect">
            <a:avLst/>
          </a:prstGeom>
          <a:noFill/>
          <a:ln>
            <a:noFill/>
          </a:ln>
        </p:spPr>
        <p:txBody>
          <a:bodyPr spcFirstLastPara="1" wrap="square" lIns="91425" tIns="91425" rIns="91425" bIns="91425" anchor="t" anchorCtr="0">
            <a:spAutoFit/>
          </a:bodyPr>
          <a:lstStyle/>
          <a:p>
            <a:pPr marL="342900" lvl="0" indent="0" algn="l" rtl="0">
              <a:spcBef>
                <a:spcPts val="360"/>
              </a:spcBef>
              <a:spcAft>
                <a:spcPts val="0"/>
              </a:spcAft>
              <a:buNone/>
            </a:pP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sp>
        <p:nvSpPr>
          <p:cNvPr id="89" name="Google Shape;89;p17"/>
          <p:cNvSpPr txBox="1"/>
          <p:nvPr/>
        </p:nvSpPr>
        <p:spPr>
          <a:xfrm>
            <a:off x="2511575" y="2071288"/>
            <a:ext cx="6099000" cy="3732600"/>
          </a:xfrm>
          <a:prstGeom prst="rect">
            <a:avLst/>
          </a:prstGeom>
          <a:noFill/>
          <a:ln>
            <a:noFill/>
          </a:ln>
        </p:spPr>
        <p:txBody>
          <a:bodyPr spcFirstLastPara="1" wrap="square" lIns="91425" tIns="91425" rIns="91425" bIns="91425" anchor="t" anchorCtr="0">
            <a:noAutofit/>
          </a:bodyPr>
          <a:lstStyle/>
          <a:p>
            <a:pPr marL="342900" lvl="0" indent="0" algn="l" rtl="0">
              <a:spcBef>
                <a:spcPts val="360"/>
              </a:spcBef>
              <a:spcAft>
                <a:spcPts val="0"/>
              </a:spcAft>
              <a:buNone/>
            </a:pPr>
            <a:endParaRPr>
              <a:solidFill>
                <a:schemeClr val="lt1"/>
              </a:solidFill>
              <a:latin typeface="PT Sans"/>
              <a:ea typeface="PT Sans"/>
              <a:cs typeface="PT Sans"/>
              <a:sym typeface="PT Sans"/>
            </a:endParaRPr>
          </a:p>
        </p:txBody>
      </p:sp>
      <p:pic>
        <p:nvPicPr>
          <p:cNvPr id="90" name="Google Shape;90;p17"/>
          <p:cNvPicPr preferRelativeResize="0"/>
          <p:nvPr/>
        </p:nvPicPr>
        <p:blipFill>
          <a:blip r:embed="rId3">
            <a:alphaModFix/>
          </a:blip>
          <a:stretch>
            <a:fillRect/>
          </a:stretch>
        </p:blipFill>
        <p:spPr>
          <a:xfrm>
            <a:off x="2721963" y="1428450"/>
            <a:ext cx="6354674" cy="1458500"/>
          </a:xfrm>
          <a:prstGeom prst="rect">
            <a:avLst/>
          </a:prstGeom>
          <a:noFill/>
          <a:ln w="9525" cap="flat" cmpd="sng">
            <a:solidFill>
              <a:schemeClr val="dk1"/>
            </a:solidFill>
            <a:prstDash val="solid"/>
            <a:round/>
            <a:headEnd type="none" w="sm" len="sm"/>
            <a:tailEnd type="none" w="sm" len="sm"/>
          </a:ln>
        </p:spPr>
      </p:pic>
      <p:pic>
        <p:nvPicPr>
          <p:cNvPr id="91" name="Google Shape;91;p17"/>
          <p:cNvPicPr preferRelativeResize="0"/>
          <p:nvPr/>
        </p:nvPicPr>
        <p:blipFill>
          <a:blip r:embed="rId4">
            <a:alphaModFix/>
          </a:blip>
          <a:stretch>
            <a:fillRect/>
          </a:stretch>
        </p:blipFill>
        <p:spPr>
          <a:xfrm>
            <a:off x="2743450" y="3024200"/>
            <a:ext cx="6354649" cy="1956900"/>
          </a:xfrm>
          <a:prstGeom prst="rect">
            <a:avLst/>
          </a:prstGeom>
          <a:noFill/>
          <a:ln w="9525" cap="flat" cmpd="sng">
            <a:solidFill>
              <a:schemeClr val="dk1"/>
            </a:solidFill>
            <a:prstDash val="solid"/>
            <a:round/>
            <a:headEnd type="none" w="sm" len="sm"/>
            <a:tailEnd type="none" w="sm" len="sm"/>
          </a:ln>
        </p:spPr>
      </p:pic>
      <p:sp>
        <p:nvSpPr>
          <p:cNvPr id="92" name="Google Shape;92;p17"/>
          <p:cNvSpPr txBox="1"/>
          <p:nvPr/>
        </p:nvSpPr>
        <p:spPr>
          <a:xfrm>
            <a:off x="105275" y="922225"/>
            <a:ext cx="2526600" cy="38754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en" sz="2000" b="1">
                <a:solidFill>
                  <a:srgbClr val="F59778"/>
                </a:solidFill>
                <a:latin typeface="PT Sans"/>
                <a:ea typeface="PT Sans"/>
                <a:cs typeface="PT Sans"/>
                <a:sym typeface="PT Sans"/>
              </a:rPr>
              <a:t>Clearing AR/AP Example</a:t>
            </a:r>
            <a:endParaRPr sz="2000" b="1">
              <a:solidFill>
                <a:schemeClr val="dk1"/>
              </a:solidFill>
              <a:latin typeface="PT Sans"/>
              <a:ea typeface="PT Sans"/>
              <a:cs typeface="PT Sans"/>
              <a:sym typeface="PT Sans"/>
            </a:endParaRPr>
          </a:p>
          <a:p>
            <a:pPr marL="0" lvl="0" indent="0" algn="l" rtl="0">
              <a:spcBef>
                <a:spcPts val="360"/>
              </a:spcBef>
              <a:spcAft>
                <a:spcPts val="0"/>
              </a:spcAft>
              <a:buClr>
                <a:schemeClr val="dk1"/>
              </a:buClr>
              <a:buSzPts val="1100"/>
              <a:buFont typeface="Arial"/>
              <a:buNone/>
            </a:pPr>
            <a:r>
              <a:rPr lang="en">
                <a:solidFill>
                  <a:schemeClr val="dk1"/>
                </a:solidFill>
                <a:latin typeface="PT Sans"/>
                <a:ea typeface="PT Sans"/>
                <a:cs typeface="PT Sans"/>
                <a:sym typeface="PT Sans"/>
              </a:rPr>
              <a:t>Compare CY GL balances to PY set up:</a:t>
            </a:r>
            <a:endParaRPr>
              <a:solidFill>
                <a:schemeClr val="dk1"/>
              </a:solidFill>
              <a:latin typeface="PT Sans"/>
              <a:ea typeface="PT Sans"/>
              <a:cs typeface="PT Sans"/>
              <a:sym typeface="PT Sans"/>
            </a:endParaRPr>
          </a:p>
          <a:p>
            <a:pPr marL="457200" lvl="0" indent="-317500" algn="l" rtl="0">
              <a:spcBef>
                <a:spcPts val="360"/>
              </a:spcBef>
              <a:spcAft>
                <a:spcPts val="0"/>
              </a:spcAft>
              <a:buClr>
                <a:schemeClr val="dk1"/>
              </a:buClr>
              <a:buSzPts val="1400"/>
              <a:buFont typeface="PT Sans"/>
              <a:buChar char="●"/>
            </a:pPr>
            <a:r>
              <a:rPr lang="en">
                <a:solidFill>
                  <a:schemeClr val="dk1"/>
                </a:solidFill>
                <a:latin typeface="PT Sans"/>
                <a:ea typeface="PT Sans"/>
                <a:cs typeface="PT Sans"/>
                <a:sym typeface="PT Sans"/>
              </a:rPr>
              <a:t>Identify amounts still not cleared</a:t>
            </a:r>
            <a:endParaRPr>
              <a:solidFill>
                <a:schemeClr val="dk1"/>
              </a:solidFill>
              <a:latin typeface="PT Sans"/>
              <a:ea typeface="PT Sans"/>
              <a:cs typeface="PT Sans"/>
              <a:sym typeface="PT Sans"/>
            </a:endParaRPr>
          </a:p>
          <a:p>
            <a:pPr marL="457200" lvl="0" indent="-317500" algn="l" rtl="0">
              <a:spcBef>
                <a:spcPts val="0"/>
              </a:spcBef>
              <a:spcAft>
                <a:spcPts val="0"/>
              </a:spcAft>
              <a:buClr>
                <a:schemeClr val="dk1"/>
              </a:buClr>
              <a:buSzPts val="1400"/>
              <a:buFont typeface="PT Sans"/>
              <a:buChar char="●"/>
            </a:pPr>
            <a:r>
              <a:rPr lang="en">
                <a:solidFill>
                  <a:schemeClr val="dk1"/>
                </a:solidFill>
                <a:latin typeface="PT Sans"/>
                <a:ea typeface="PT Sans"/>
                <a:cs typeface="PT Sans"/>
                <a:sym typeface="PT Sans"/>
              </a:rPr>
              <a:t>In this example, revenue from three invoices have not been received</a:t>
            </a:r>
            <a:endParaRPr>
              <a:solidFill>
                <a:schemeClr val="dk1"/>
              </a:solidFill>
              <a:latin typeface="PT Sans"/>
              <a:ea typeface="PT Sans"/>
              <a:cs typeface="PT Sans"/>
              <a:sym typeface="PT Sans"/>
            </a:endParaRPr>
          </a:p>
          <a:p>
            <a:pPr marL="457200" lvl="0" indent="-317500" algn="l" rtl="0">
              <a:spcBef>
                <a:spcPts val="0"/>
              </a:spcBef>
              <a:spcAft>
                <a:spcPts val="0"/>
              </a:spcAft>
              <a:buClr>
                <a:schemeClr val="dk1"/>
              </a:buClr>
              <a:buSzPts val="1400"/>
              <a:buFont typeface="PT Sans"/>
              <a:buChar char="●"/>
            </a:pPr>
            <a:r>
              <a:rPr lang="en">
                <a:solidFill>
                  <a:schemeClr val="dk1"/>
                </a:solidFill>
                <a:latin typeface="PT Sans"/>
                <a:ea typeface="PT Sans"/>
                <a:cs typeface="PT Sans"/>
                <a:sym typeface="PT Sans"/>
              </a:rPr>
              <a:t>If it is determined the revenue will not actually be received, </a:t>
            </a:r>
            <a:r>
              <a:rPr lang="en" u="sng">
                <a:solidFill>
                  <a:schemeClr val="dk1"/>
                </a:solidFill>
                <a:latin typeface="PT Sans"/>
                <a:ea typeface="PT Sans"/>
                <a:cs typeface="PT Sans"/>
                <a:sym typeface="PT Sans"/>
              </a:rPr>
              <a:t>this could affect the amount of current year revenue and the amount to be budgeted </a:t>
            </a:r>
            <a:endParaRPr u="sng">
              <a:solidFill>
                <a:schemeClr val="dk1"/>
              </a:solidFill>
              <a:latin typeface="PT Sans"/>
              <a:ea typeface="PT Sans"/>
              <a:cs typeface="PT Sans"/>
              <a:sym typeface="PT Sans"/>
            </a:endParaRPr>
          </a:p>
          <a:p>
            <a:pPr marL="0" lvl="0" indent="0" algn="l" rtl="0">
              <a:spcBef>
                <a:spcPts val="0"/>
              </a:spcBef>
              <a:spcAft>
                <a:spcPts val="0"/>
              </a:spcAft>
              <a:buNone/>
            </a:pPr>
            <a:endParaRPr>
              <a:solidFill>
                <a:schemeClr val="dk1"/>
              </a:solidFill>
              <a:latin typeface="PT Sans"/>
              <a:ea typeface="PT Sans"/>
              <a:cs typeface="PT Sans"/>
              <a:sym typeface="PT Sans"/>
            </a:endParaRPr>
          </a:p>
        </p:txBody>
      </p:sp>
      <p:sp>
        <p:nvSpPr>
          <p:cNvPr id="93" name="Google Shape;93;p17"/>
          <p:cNvSpPr txBox="1"/>
          <p:nvPr/>
        </p:nvSpPr>
        <p:spPr>
          <a:xfrm>
            <a:off x="2787250" y="1053625"/>
            <a:ext cx="5995800" cy="2508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en" sz="1100" b="1">
                <a:solidFill>
                  <a:srgbClr val="A72A1E"/>
                </a:solidFill>
                <a:latin typeface="PT Sans"/>
                <a:ea typeface="PT Sans"/>
                <a:cs typeface="PT Sans"/>
                <a:sym typeface="PT Sans"/>
              </a:rPr>
              <a:t>Reminder!</a:t>
            </a:r>
            <a:r>
              <a:rPr lang="en" sz="1100" b="1">
                <a:solidFill>
                  <a:schemeClr val="dk1"/>
                </a:solidFill>
                <a:latin typeface="PT Sans"/>
                <a:ea typeface="PT Sans"/>
                <a:cs typeface="PT Sans"/>
                <a:sym typeface="PT Sans"/>
              </a:rPr>
              <a:t> A receivable/payable set up in the PY to 9229/9529 will roll to 9210/9510 in the CY</a:t>
            </a:r>
            <a:endParaRPr sz="1100" b="1">
              <a:solidFill>
                <a:schemeClr val="dk1"/>
              </a:solidFill>
              <a:latin typeface="PT Sans"/>
              <a:ea typeface="PT Sans"/>
              <a:cs typeface="PT Sans"/>
              <a:sym typeface="PT Sans"/>
            </a:endParaRPr>
          </a:p>
          <a:p>
            <a:pPr marL="342900" lvl="0" indent="0" algn="l" rtl="0">
              <a:spcBef>
                <a:spcPts val="360"/>
              </a:spcBef>
              <a:spcAft>
                <a:spcPts val="0"/>
              </a:spcAft>
              <a:buClr>
                <a:schemeClr val="dk1"/>
              </a:buClr>
              <a:buSzPts val="1100"/>
              <a:buFont typeface="Arial"/>
              <a:buNone/>
            </a:pPr>
            <a:endParaRPr sz="700">
              <a:solidFill>
                <a:schemeClr val="dk1"/>
              </a:solidFill>
              <a:latin typeface="PT Sans"/>
              <a:ea typeface="PT Sans"/>
              <a:cs typeface="PT Sans"/>
              <a:sym typeface="PT Sans"/>
            </a:endParaRPr>
          </a:p>
          <a:p>
            <a:pPr marL="0" lvl="0" indent="0" algn="l" rtl="0">
              <a:spcBef>
                <a:spcPts val="0"/>
              </a:spcBef>
              <a:spcAft>
                <a:spcPts val="0"/>
              </a:spcAft>
              <a:buNone/>
            </a:pPr>
            <a:endParaRPr>
              <a:solidFill>
                <a:schemeClr val="dk1"/>
              </a:solidFill>
              <a:latin typeface="PT Sans"/>
              <a:ea typeface="PT Sans"/>
              <a:cs typeface="PT Sans"/>
              <a:sym typeface="PT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7"/>
        <p:cNvGrpSpPr/>
        <p:nvPr/>
      </p:nvGrpSpPr>
      <p:grpSpPr>
        <a:xfrm>
          <a:off x="0" y="0"/>
          <a:ext cx="0" cy="0"/>
          <a:chOff x="0" y="0"/>
          <a:chExt cx="0" cy="0"/>
        </a:xfrm>
      </p:grpSpPr>
      <p:sp>
        <p:nvSpPr>
          <p:cNvPr id="98" name="Google Shape;98;p18"/>
          <p:cNvSpPr/>
          <p:nvPr/>
        </p:nvSpPr>
        <p:spPr>
          <a:xfrm>
            <a:off x="-26300" y="-25750"/>
            <a:ext cx="9207900" cy="880500"/>
          </a:xfrm>
          <a:prstGeom prst="rect">
            <a:avLst/>
          </a:prstGeom>
          <a:solidFill>
            <a:srgbClr val="0F6BB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8"/>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Understanding Your Base Year (2022-23)</a:t>
            </a:r>
            <a:endParaRPr sz="3600" b="1">
              <a:solidFill>
                <a:schemeClr val="lt1"/>
              </a:solidFill>
            </a:endParaRPr>
          </a:p>
        </p:txBody>
      </p:sp>
      <p:sp>
        <p:nvSpPr>
          <p:cNvPr id="100" name="Google Shape;100;p18"/>
          <p:cNvSpPr txBox="1"/>
          <p:nvPr/>
        </p:nvSpPr>
        <p:spPr>
          <a:xfrm>
            <a:off x="271600" y="922225"/>
            <a:ext cx="8520600" cy="785100"/>
          </a:xfrm>
          <a:prstGeom prst="rect">
            <a:avLst/>
          </a:prstGeom>
          <a:noFill/>
          <a:ln>
            <a:noFill/>
          </a:ln>
        </p:spPr>
        <p:txBody>
          <a:bodyPr spcFirstLastPara="1" wrap="square" lIns="91425" tIns="91425" rIns="91425" bIns="91425" anchor="t" anchorCtr="0">
            <a:spAutoFit/>
          </a:bodyPr>
          <a:lstStyle/>
          <a:p>
            <a:pPr marL="342900" lvl="0" indent="0" algn="l" rtl="0">
              <a:spcBef>
                <a:spcPts val="360"/>
              </a:spcBef>
              <a:spcAft>
                <a:spcPts val="0"/>
              </a:spcAft>
              <a:buNone/>
            </a:pP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sp>
        <p:nvSpPr>
          <p:cNvPr id="101" name="Google Shape;101;p18"/>
          <p:cNvSpPr txBox="1"/>
          <p:nvPr/>
        </p:nvSpPr>
        <p:spPr>
          <a:xfrm>
            <a:off x="105275" y="922225"/>
            <a:ext cx="2526600" cy="40308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en" sz="2000" b="1">
                <a:solidFill>
                  <a:srgbClr val="F59778"/>
                </a:solidFill>
                <a:latin typeface="PT Sans"/>
                <a:ea typeface="PT Sans"/>
                <a:cs typeface="PT Sans"/>
                <a:sym typeface="PT Sans"/>
              </a:rPr>
              <a:t>Clearing AR/AP Example</a:t>
            </a:r>
            <a:endParaRPr sz="2000" b="1">
              <a:solidFill>
                <a:srgbClr val="F59778"/>
              </a:solidFill>
              <a:latin typeface="PT Sans"/>
              <a:ea typeface="PT Sans"/>
              <a:cs typeface="PT Sans"/>
              <a:sym typeface="PT Sans"/>
            </a:endParaRPr>
          </a:p>
          <a:p>
            <a:pPr marL="0" lvl="0" indent="0" algn="l" rtl="0">
              <a:spcBef>
                <a:spcPts val="360"/>
              </a:spcBef>
              <a:spcAft>
                <a:spcPts val="0"/>
              </a:spcAft>
              <a:buClr>
                <a:schemeClr val="dk1"/>
              </a:buClr>
              <a:buSzPts val="1100"/>
              <a:buFont typeface="Arial"/>
              <a:buNone/>
            </a:pPr>
            <a:r>
              <a:rPr lang="en" sz="1300">
                <a:solidFill>
                  <a:schemeClr val="dk1"/>
                </a:solidFill>
                <a:latin typeface="PT Sans"/>
                <a:ea typeface="PT Sans"/>
                <a:cs typeface="PT Sans"/>
                <a:sym typeface="PT Sans"/>
              </a:rPr>
              <a:t>Compare CY GL balances to PY set up:</a:t>
            </a:r>
            <a:endParaRPr sz="1300">
              <a:solidFill>
                <a:schemeClr val="dk1"/>
              </a:solidFill>
              <a:latin typeface="PT Sans"/>
              <a:ea typeface="PT Sans"/>
              <a:cs typeface="PT Sans"/>
              <a:sym typeface="PT Sans"/>
            </a:endParaRPr>
          </a:p>
          <a:p>
            <a:pPr marL="457200" lvl="0" indent="-311150" algn="l" rtl="0">
              <a:spcBef>
                <a:spcPts val="360"/>
              </a:spcBef>
              <a:spcAft>
                <a:spcPts val="0"/>
              </a:spcAft>
              <a:buClr>
                <a:schemeClr val="dk1"/>
              </a:buClr>
              <a:buSzPts val="1300"/>
              <a:buFont typeface="PT Sans"/>
              <a:buChar char="●"/>
            </a:pPr>
            <a:r>
              <a:rPr lang="en" sz="1300">
                <a:solidFill>
                  <a:schemeClr val="dk1"/>
                </a:solidFill>
                <a:latin typeface="PT Sans"/>
                <a:ea typeface="PT Sans"/>
                <a:cs typeface="PT Sans"/>
                <a:sym typeface="PT Sans"/>
              </a:rPr>
              <a:t>If it is determined the revenue will </a:t>
            </a:r>
            <a:r>
              <a:rPr lang="en" sz="1300" u="sng">
                <a:solidFill>
                  <a:schemeClr val="dk1"/>
                </a:solidFill>
                <a:latin typeface="PT Sans"/>
                <a:ea typeface="PT Sans"/>
                <a:cs typeface="PT Sans"/>
                <a:sym typeface="PT Sans"/>
              </a:rPr>
              <a:t>not</a:t>
            </a:r>
            <a:r>
              <a:rPr lang="en" sz="1300">
                <a:solidFill>
                  <a:schemeClr val="dk1"/>
                </a:solidFill>
                <a:latin typeface="PT Sans"/>
                <a:ea typeface="PT Sans"/>
                <a:cs typeface="PT Sans"/>
                <a:sym typeface="PT Sans"/>
              </a:rPr>
              <a:t> actually be received, receivable will need to be cleared to the original revenue account in which it was accrued in the PY</a:t>
            </a:r>
            <a:endParaRPr sz="1300">
              <a:solidFill>
                <a:schemeClr val="dk1"/>
              </a:solidFill>
              <a:latin typeface="PT Sans"/>
              <a:ea typeface="PT Sans"/>
              <a:cs typeface="PT Sans"/>
              <a:sym typeface="PT Sans"/>
            </a:endParaRPr>
          </a:p>
          <a:p>
            <a:pPr marL="914400" lvl="1" indent="-304800" algn="l" rtl="0">
              <a:spcBef>
                <a:spcPts val="0"/>
              </a:spcBef>
              <a:spcAft>
                <a:spcPts val="0"/>
              </a:spcAft>
              <a:buClr>
                <a:schemeClr val="dk1"/>
              </a:buClr>
              <a:buSzPts val="1200"/>
              <a:buFont typeface="PT Sans"/>
              <a:buChar char="○"/>
            </a:pPr>
            <a:r>
              <a:rPr lang="en" sz="1200">
                <a:solidFill>
                  <a:schemeClr val="dk1"/>
                </a:solidFill>
                <a:latin typeface="PT Sans"/>
                <a:ea typeface="PT Sans"/>
                <a:cs typeface="PT Sans"/>
                <a:sym typeface="PT Sans"/>
              </a:rPr>
              <a:t>This will create a negative revenue amount in the CY</a:t>
            </a:r>
            <a:endParaRPr sz="1200">
              <a:solidFill>
                <a:schemeClr val="dk1"/>
              </a:solidFill>
              <a:latin typeface="PT Sans"/>
              <a:ea typeface="PT Sans"/>
              <a:cs typeface="PT Sans"/>
              <a:sym typeface="PT Sans"/>
            </a:endParaRPr>
          </a:p>
          <a:p>
            <a:pPr marL="914400" lvl="1" indent="-304800" algn="l" rtl="0">
              <a:spcBef>
                <a:spcPts val="0"/>
              </a:spcBef>
              <a:spcAft>
                <a:spcPts val="0"/>
              </a:spcAft>
              <a:buClr>
                <a:schemeClr val="dk1"/>
              </a:buClr>
              <a:buSzPts val="1200"/>
              <a:buFont typeface="PT Sans"/>
              <a:buChar char="○"/>
            </a:pPr>
            <a:r>
              <a:rPr lang="en" sz="1200">
                <a:solidFill>
                  <a:schemeClr val="dk1"/>
                </a:solidFill>
                <a:latin typeface="PT Sans"/>
                <a:ea typeface="PT Sans"/>
                <a:cs typeface="PT Sans"/>
                <a:sym typeface="PT Sans"/>
              </a:rPr>
              <a:t>Re-evaluate the CY budget</a:t>
            </a:r>
            <a:endParaRPr sz="1200">
              <a:solidFill>
                <a:schemeClr val="dk1"/>
              </a:solidFill>
              <a:latin typeface="PT Sans"/>
              <a:ea typeface="PT Sans"/>
              <a:cs typeface="PT Sans"/>
              <a:sym typeface="PT Sans"/>
            </a:endParaRPr>
          </a:p>
          <a:p>
            <a:pPr marL="914400" lvl="1" indent="-304800" algn="l" rtl="0">
              <a:spcBef>
                <a:spcPts val="0"/>
              </a:spcBef>
              <a:spcAft>
                <a:spcPts val="0"/>
              </a:spcAft>
              <a:buClr>
                <a:schemeClr val="dk1"/>
              </a:buClr>
              <a:buSzPts val="1200"/>
              <a:buFont typeface="PT Sans"/>
              <a:buChar char="○"/>
            </a:pPr>
            <a:r>
              <a:rPr lang="en" sz="1200">
                <a:solidFill>
                  <a:schemeClr val="dk1"/>
                </a:solidFill>
                <a:latin typeface="PT Sans"/>
                <a:ea typeface="PT Sans"/>
                <a:cs typeface="PT Sans"/>
                <a:sym typeface="PT Sans"/>
              </a:rPr>
              <a:t>Does the CY budget need to be adjusted due to this?</a:t>
            </a:r>
            <a:endParaRPr sz="1200">
              <a:solidFill>
                <a:schemeClr val="dk1"/>
              </a:solidFill>
              <a:latin typeface="PT Sans"/>
              <a:ea typeface="PT Sans"/>
              <a:cs typeface="PT Sans"/>
              <a:sym typeface="PT Sans"/>
            </a:endParaRPr>
          </a:p>
          <a:p>
            <a:pPr marL="0" lvl="0" indent="0" algn="l" rtl="0">
              <a:spcBef>
                <a:spcPts val="0"/>
              </a:spcBef>
              <a:spcAft>
                <a:spcPts val="0"/>
              </a:spcAft>
              <a:buNone/>
            </a:pPr>
            <a:endParaRPr sz="1300">
              <a:solidFill>
                <a:schemeClr val="lt1"/>
              </a:solidFill>
              <a:latin typeface="PT Sans"/>
              <a:ea typeface="PT Sans"/>
              <a:cs typeface="PT Sans"/>
              <a:sym typeface="PT Sans"/>
            </a:endParaRPr>
          </a:p>
        </p:txBody>
      </p:sp>
      <p:pic>
        <p:nvPicPr>
          <p:cNvPr id="102" name="Google Shape;102;p18"/>
          <p:cNvPicPr preferRelativeResize="0"/>
          <p:nvPr/>
        </p:nvPicPr>
        <p:blipFill>
          <a:blip r:embed="rId3">
            <a:alphaModFix/>
          </a:blip>
          <a:stretch>
            <a:fillRect/>
          </a:stretch>
        </p:blipFill>
        <p:spPr>
          <a:xfrm>
            <a:off x="2696625" y="3116918"/>
            <a:ext cx="6329127" cy="1745257"/>
          </a:xfrm>
          <a:prstGeom prst="rect">
            <a:avLst/>
          </a:prstGeom>
          <a:noFill/>
          <a:ln w="9525" cap="flat" cmpd="sng">
            <a:solidFill>
              <a:schemeClr val="dk1"/>
            </a:solidFill>
            <a:prstDash val="solid"/>
            <a:round/>
            <a:headEnd type="none" w="sm" len="sm"/>
            <a:tailEnd type="none" w="sm" len="sm"/>
          </a:ln>
        </p:spPr>
      </p:pic>
      <p:pic>
        <p:nvPicPr>
          <p:cNvPr id="103" name="Google Shape;103;p18"/>
          <p:cNvPicPr preferRelativeResize="0"/>
          <p:nvPr/>
        </p:nvPicPr>
        <p:blipFill>
          <a:blip r:embed="rId4">
            <a:alphaModFix/>
          </a:blip>
          <a:stretch>
            <a:fillRect/>
          </a:stretch>
        </p:blipFill>
        <p:spPr>
          <a:xfrm>
            <a:off x="2656975" y="1106325"/>
            <a:ext cx="6368777" cy="1938900"/>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107"/>
        <p:cNvGrpSpPr/>
        <p:nvPr/>
      </p:nvGrpSpPr>
      <p:grpSpPr>
        <a:xfrm>
          <a:off x="0" y="0"/>
          <a:ext cx="0" cy="0"/>
          <a:chOff x="0" y="0"/>
          <a:chExt cx="0" cy="0"/>
        </a:xfrm>
      </p:grpSpPr>
      <p:sp>
        <p:nvSpPr>
          <p:cNvPr id="108" name="Google Shape;108;p19"/>
          <p:cNvSpPr/>
          <p:nvPr/>
        </p:nvSpPr>
        <p:spPr>
          <a:xfrm>
            <a:off x="0" y="711975"/>
            <a:ext cx="4633800" cy="4431600"/>
          </a:xfrm>
          <a:prstGeom prst="rect">
            <a:avLst/>
          </a:prstGeom>
          <a:solidFill>
            <a:srgbClr val="EFEFEF"/>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109" name="Google Shape;109;p19"/>
          <p:cNvSpPr txBox="1">
            <a:spLocks noGrp="1"/>
          </p:cNvSpPr>
          <p:nvPr>
            <p:ph type="title"/>
          </p:nvPr>
        </p:nvSpPr>
        <p:spPr>
          <a:xfrm>
            <a:off x="537775" y="629600"/>
            <a:ext cx="35769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u="sng">
                <a:solidFill>
                  <a:schemeClr val="dk1"/>
                </a:solidFill>
              </a:rPr>
              <a:t>Fund Balance Resources</a:t>
            </a:r>
            <a:endParaRPr b="1" u="sng">
              <a:solidFill>
                <a:schemeClr val="dk1"/>
              </a:solidFill>
            </a:endParaRPr>
          </a:p>
        </p:txBody>
      </p:sp>
      <p:sp>
        <p:nvSpPr>
          <p:cNvPr id="110" name="Google Shape;110;p19"/>
          <p:cNvSpPr txBox="1">
            <a:spLocks noGrp="1"/>
          </p:cNvSpPr>
          <p:nvPr>
            <p:ph type="body" idx="1"/>
          </p:nvPr>
        </p:nvSpPr>
        <p:spPr>
          <a:xfrm>
            <a:off x="537775" y="1129875"/>
            <a:ext cx="3300600" cy="3883200"/>
          </a:xfrm>
          <a:prstGeom prst="rect">
            <a:avLst/>
          </a:prstGeom>
        </p:spPr>
        <p:txBody>
          <a:bodyPr spcFirstLastPara="1" wrap="square" lIns="91425" tIns="91425" rIns="91425" bIns="91425" anchor="t" anchorCtr="0">
            <a:noAutofit/>
          </a:bodyPr>
          <a:lstStyle/>
          <a:p>
            <a:pPr marL="457200" lvl="0" indent="-311150" algn="l" rtl="0">
              <a:lnSpc>
                <a:spcPct val="100000"/>
              </a:lnSpc>
              <a:spcBef>
                <a:spcPts val="0"/>
              </a:spcBef>
              <a:spcAft>
                <a:spcPts val="0"/>
              </a:spcAft>
              <a:buClr>
                <a:schemeClr val="dk1"/>
              </a:buClr>
              <a:buSzPts val="1300"/>
              <a:buChar char="●"/>
            </a:pPr>
            <a:r>
              <a:rPr lang="en" sz="1300">
                <a:solidFill>
                  <a:schemeClr val="dk1"/>
                </a:solidFill>
              </a:rPr>
              <a:t>Revenue is recognized in the year received </a:t>
            </a:r>
            <a:endParaRPr sz="1300">
              <a:solidFill>
                <a:schemeClr val="dk1"/>
              </a:solidFill>
              <a:latin typeface="PT Sans"/>
              <a:ea typeface="PT Sans"/>
              <a:cs typeface="PT Sans"/>
              <a:sym typeface="PT Sans"/>
            </a:endParaRPr>
          </a:p>
          <a:p>
            <a:pPr marL="457200" lvl="0" indent="-311150" algn="l" rtl="0">
              <a:lnSpc>
                <a:spcPct val="100000"/>
              </a:lnSpc>
              <a:spcBef>
                <a:spcPts val="0"/>
              </a:spcBef>
              <a:spcAft>
                <a:spcPts val="0"/>
              </a:spcAft>
              <a:buClr>
                <a:schemeClr val="dk1"/>
              </a:buClr>
              <a:buSzPts val="1300"/>
              <a:buChar char="●"/>
            </a:pPr>
            <a:r>
              <a:rPr lang="en" sz="1300">
                <a:solidFill>
                  <a:schemeClr val="dk1"/>
                </a:solidFill>
              </a:rPr>
              <a:t>Ending fund balance </a:t>
            </a:r>
            <a:r>
              <a:rPr lang="en" sz="1300" u="sng">
                <a:solidFill>
                  <a:schemeClr val="dk1"/>
                </a:solidFill>
              </a:rPr>
              <a:t>is</a:t>
            </a:r>
            <a:r>
              <a:rPr lang="en" sz="1300">
                <a:solidFill>
                  <a:schemeClr val="dk1"/>
                </a:solidFill>
              </a:rPr>
              <a:t> allowed</a:t>
            </a:r>
            <a:endParaRPr sz="1300">
              <a:solidFill>
                <a:schemeClr val="dk1"/>
              </a:solidFill>
            </a:endParaRPr>
          </a:p>
          <a:p>
            <a:pPr marL="457200" lvl="0" indent="-311150" algn="l" rtl="0">
              <a:lnSpc>
                <a:spcPct val="100000"/>
              </a:lnSpc>
              <a:spcBef>
                <a:spcPts val="0"/>
              </a:spcBef>
              <a:spcAft>
                <a:spcPts val="0"/>
              </a:spcAft>
              <a:buClr>
                <a:schemeClr val="dk1"/>
              </a:buClr>
              <a:buSzPts val="1300"/>
              <a:buFont typeface="PT Sans"/>
              <a:buChar char="●"/>
            </a:pPr>
            <a:r>
              <a:rPr lang="en" sz="1300">
                <a:solidFill>
                  <a:schemeClr val="dk1"/>
                </a:solidFill>
              </a:rPr>
              <a:t>Fund balance is reduced as expenses are recognized, potentially over multiple years</a:t>
            </a:r>
            <a:endParaRPr sz="1300">
              <a:solidFill>
                <a:schemeClr val="dk1"/>
              </a:solidFill>
            </a:endParaRPr>
          </a:p>
          <a:p>
            <a:pPr marL="457200" lvl="0" indent="-311150" algn="l" rtl="0">
              <a:lnSpc>
                <a:spcPct val="100000"/>
              </a:lnSpc>
              <a:spcBef>
                <a:spcPts val="0"/>
              </a:spcBef>
              <a:spcAft>
                <a:spcPts val="0"/>
              </a:spcAft>
              <a:buClr>
                <a:schemeClr val="dk1"/>
              </a:buClr>
              <a:buSzPts val="1300"/>
              <a:buChar char="●"/>
            </a:pPr>
            <a:r>
              <a:rPr lang="en" sz="1300">
                <a:solidFill>
                  <a:schemeClr val="dk1"/>
                </a:solidFill>
              </a:rPr>
              <a:t>Examples of Fund Balance Resources:</a:t>
            </a:r>
            <a:endParaRPr sz="1300">
              <a:solidFill>
                <a:schemeClr val="dk1"/>
              </a:solidFill>
            </a:endParaRPr>
          </a:p>
          <a:p>
            <a:pPr marL="914400" lvl="1" indent="-311150" algn="l" rtl="0">
              <a:lnSpc>
                <a:spcPct val="100000"/>
              </a:lnSpc>
              <a:spcBef>
                <a:spcPts val="0"/>
              </a:spcBef>
              <a:spcAft>
                <a:spcPts val="0"/>
              </a:spcAft>
              <a:buClr>
                <a:schemeClr val="dk1"/>
              </a:buClr>
              <a:buSzPts val="1300"/>
              <a:buChar char="○"/>
            </a:pPr>
            <a:r>
              <a:rPr lang="en" sz="1300">
                <a:solidFill>
                  <a:schemeClr val="dk1"/>
                </a:solidFill>
              </a:rPr>
              <a:t>Lottery</a:t>
            </a:r>
            <a:endParaRPr sz="1300">
              <a:solidFill>
                <a:schemeClr val="dk1"/>
              </a:solidFill>
            </a:endParaRPr>
          </a:p>
          <a:p>
            <a:pPr marL="914400" lvl="1" indent="-311150" algn="l" rtl="0">
              <a:lnSpc>
                <a:spcPct val="100000"/>
              </a:lnSpc>
              <a:spcBef>
                <a:spcPts val="0"/>
              </a:spcBef>
              <a:spcAft>
                <a:spcPts val="0"/>
              </a:spcAft>
              <a:buClr>
                <a:schemeClr val="dk1"/>
              </a:buClr>
              <a:buSzPts val="1300"/>
              <a:buChar char="○"/>
            </a:pPr>
            <a:r>
              <a:rPr lang="en" sz="1300">
                <a:solidFill>
                  <a:schemeClr val="dk1"/>
                </a:solidFill>
              </a:rPr>
              <a:t>Educator Effectiveness</a:t>
            </a:r>
            <a:endParaRPr sz="1300">
              <a:solidFill>
                <a:schemeClr val="dk1"/>
              </a:solidFill>
            </a:endParaRPr>
          </a:p>
          <a:p>
            <a:pPr marL="914400" lvl="1" indent="-311150" algn="l" rtl="0">
              <a:lnSpc>
                <a:spcPct val="100000"/>
              </a:lnSpc>
              <a:spcBef>
                <a:spcPts val="0"/>
              </a:spcBef>
              <a:spcAft>
                <a:spcPts val="0"/>
              </a:spcAft>
              <a:buClr>
                <a:schemeClr val="dk1"/>
              </a:buClr>
              <a:buSzPts val="1300"/>
              <a:buChar char="○"/>
            </a:pPr>
            <a:r>
              <a:rPr lang="en" sz="1300">
                <a:solidFill>
                  <a:schemeClr val="dk1"/>
                </a:solidFill>
              </a:rPr>
              <a:t>Expanded Learning Opportunity Program</a:t>
            </a:r>
            <a:endParaRPr sz="1300">
              <a:solidFill>
                <a:schemeClr val="dk1"/>
              </a:solidFill>
            </a:endParaRPr>
          </a:p>
          <a:p>
            <a:pPr marL="914400" lvl="1" indent="-311150" algn="l" rtl="0">
              <a:lnSpc>
                <a:spcPct val="100000"/>
              </a:lnSpc>
              <a:spcBef>
                <a:spcPts val="0"/>
              </a:spcBef>
              <a:spcAft>
                <a:spcPts val="0"/>
              </a:spcAft>
              <a:buClr>
                <a:schemeClr val="dk1"/>
              </a:buClr>
              <a:buSzPts val="1300"/>
              <a:buChar char="○"/>
            </a:pPr>
            <a:r>
              <a:rPr lang="en" sz="1300">
                <a:solidFill>
                  <a:schemeClr val="dk1"/>
                </a:solidFill>
              </a:rPr>
              <a:t>Art, Music, &amp; Instructional Materials Discretionary Block Grant</a:t>
            </a:r>
            <a:endParaRPr sz="1300">
              <a:solidFill>
                <a:schemeClr val="dk1"/>
              </a:solidFill>
            </a:endParaRPr>
          </a:p>
          <a:p>
            <a:pPr marL="457200" lvl="0" indent="-317500" algn="l" rtl="0">
              <a:lnSpc>
                <a:spcPct val="100000"/>
              </a:lnSpc>
              <a:spcBef>
                <a:spcPts val="0"/>
              </a:spcBef>
              <a:spcAft>
                <a:spcPts val="0"/>
              </a:spcAft>
              <a:buClr>
                <a:schemeClr val="dk1"/>
              </a:buClr>
              <a:buSzPts val="1400"/>
              <a:buChar char="●"/>
            </a:pPr>
            <a:r>
              <a:rPr lang="en" sz="1400">
                <a:solidFill>
                  <a:schemeClr val="dk1"/>
                </a:solidFill>
              </a:rPr>
              <a:t>Some charters fall under FASB and not GASB and therefore fund balance is not allowed in some resources (check with your auditor)</a:t>
            </a:r>
            <a:endParaRPr sz="1400">
              <a:solidFill>
                <a:schemeClr val="dk1"/>
              </a:solidFill>
            </a:endParaRPr>
          </a:p>
        </p:txBody>
      </p:sp>
      <p:sp>
        <p:nvSpPr>
          <p:cNvPr id="111" name="Google Shape;111;p19"/>
          <p:cNvSpPr/>
          <p:nvPr/>
        </p:nvSpPr>
        <p:spPr>
          <a:xfrm>
            <a:off x="4619175" y="711975"/>
            <a:ext cx="4524900" cy="44316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9"/>
          <p:cNvSpPr txBox="1"/>
          <p:nvPr/>
        </p:nvSpPr>
        <p:spPr>
          <a:xfrm>
            <a:off x="5093375" y="1159650"/>
            <a:ext cx="3865200" cy="36381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Revenue is recognized in the year in which it is earned (spent)</a:t>
            </a:r>
            <a:endParaRPr>
              <a:solidFill>
                <a:srgbClr val="414141"/>
              </a:solidFill>
              <a:latin typeface="PT Sans"/>
              <a:ea typeface="PT Sans"/>
              <a:cs typeface="PT Sans"/>
              <a:sym typeface="PT Sans"/>
            </a:endParaRPr>
          </a:p>
          <a:p>
            <a:pPr marL="457200" lvl="0"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Ending fund balance is </a:t>
            </a:r>
            <a:r>
              <a:rPr lang="en" u="sng">
                <a:solidFill>
                  <a:srgbClr val="414141"/>
                </a:solidFill>
                <a:latin typeface="PT Sans"/>
                <a:ea typeface="PT Sans"/>
                <a:cs typeface="PT Sans"/>
                <a:sym typeface="PT Sans"/>
              </a:rPr>
              <a:t>not</a:t>
            </a:r>
            <a:r>
              <a:rPr lang="en">
                <a:solidFill>
                  <a:srgbClr val="414141"/>
                </a:solidFill>
                <a:latin typeface="PT Sans"/>
                <a:ea typeface="PT Sans"/>
                <a:cs typeface="PT Sans"/>
                <a:sym typeface="PT Sans"/>
              </a:rPr>
              <a:t> allowed</a:t>
            </a:r>
            <a:endParaRPr>
              <a:solidFill>
                <a:srgbClr val="414141"/>
              </a:solidFill>
              <a:latin typeface="PT Sans"/>
              <a:ea typeface="PT Sans"/>
              <a:cs typeface="PT Sans"/>
              <a:sym typeface="PT Sans"/>
            </a:endParaRPr>
          </a:p>
          <a:p>
            <a:pPr marL="457200" lvl="0"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Revenues </a:t>
            </a:r>
            <a:r>
              <a:rPr lang="en" u="sng">
                <a:solidFill>
                  <a:srgbClr val="414141"/>
                </a:solidFill>
                <a:latin typeface="PT Sans"/>
                <a:ea typeface="PT Sans"/>
                <a:cs typeface="PT Sans"/>
                <a:sym typeface="PT Sans"/>
              </a:rPr>
              <a:t>must</a:t>
            </a:r>
            <a:r>
              <a:rPr lang="en">
                <a:solidFill>
                  <a:srgbClr val="414141"/>
                </a:solidFill>
                <a:latin typeface="PT Sans"/>
                <a:ea typeface="PT Sans"/>
                <a:cs typeface="PT Sans"/>
                <a:sym typeface="PT Sans"/>
              </a:rPr>
              <a:t> equal expenditures</a:t>
            </a:r>
            <a:endParaRPr>
              <a:solidFill>
                <a:srgbClr val="414141"/>
              </a:solidFill>
              <a:latin typeface="PT Sans"/>
              <a:ea typeface="PT Sans"/>
              <a:cs typeface="PT Sans"/>
              <a:sym typeface="PT Sans"/>
            </a:endParaRPr>
          </a:p>
          <a:p>
            <a:pPr marL="457200" lvl="0"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Resources subject to unearned revenue can </a:t>
            </a:r>
            <a:r>
              <a:rPr lang="en" u="sng">
                <a:solidFill>
                  <a:srgbClr val="414141"/>
                </a:solidFill>
                <a:latin typeface="PT Sans"/>
                <a:ea typeface="PT Sans"/>
                <a:cs typeface="PT Sans"/>
                <a:sym typeface="PT Sans"/>
              </a:rPr>
              <a:t>NOT</a:t>
            </a:r>
            <a:r>
              <a:rPr lang="en">
                <a:solidFill>
                  <a:srgbClr val="414141"/>
                </a:solidFill>
                <a:latin typeface="PT Sans"/>
                <a:ea typeface="PT Sans"/>
                <a:cs typeface="PT Sans"/>
                <a:sym typeface="PT Sans"/>
              </a:rPr>
              <a:t> carry forward a fund balance and therefore, any revenue received but not expended must be “pushed forward” from the prior year to the current year</a:t>
            </a:r>
            <a:endParaRPr>
              <a:solidFill>
                <a:srgbClr val="414141"/>
              </a:solidFill>
              <a:latin typeface="PT Sans"/>
              <a:ea typeface="PT Sans"/>
              <a:cs typeface="PT Sans"/>
              <a:sym typeface="PT Sans"/>
            </a:endParaRPr>
          </a:p>
          <a:p>
            <a:pPr marL="457200" lvl="0"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Examples of Unearned Review Resources:</a:t>
            </a:r>
            <a:endParaRPr>
              <a:solidFill>
                <a:srgbClr val="414141"/>
              </a:solidFill>
              <a:latin typeface="PT Sans"/>
              <a:ea typeface="PT Sans"/>
              <a:cs typeface="PT Sans"/>
              <a:sym typeface="PT Sans"/>
            </a:endParaRPr>
          </a:p>
          <a:p>
            <a:pPr marL="914400" lvl="1"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Many Federal resources such as:</a:t>
            </a:r>
            <a:endParaRPr>
              <a:solidFill>
                <a:srgbClr val="414141"/>
              </a:solidFill>
              <a:latin typeface="PT Sans"/>
              <a:ea typeface="PT Sans"/>
              <a:cs typeface="PT Sans"/>
              <a:sym typeface="PT Sans"/>
            </a:endParaRPr>
          </a:p>
          <a:p>
            <a:pPr marL="1371600" lvl="2"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Title I, II, II, IV</a:t>
            </a:r>
            <a:endParaRPr>
              <a:solidFill>
                <a:srgbClr val="414141"/>
              </a:solidFill>
              <a:latin typeface="PT Sans"/>
              <a:ea typeface="PT Sans"/>
              <a:cs typeface="PT Sans"/>
              <a:sym typeface="PT Sans"/>
            </a:endParaRPr>
          </a:p>
          <a:p>
            <a:pPr marL="1371600" lvl="2"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Special Ed IDEA</a:t>
            </a:r>
            <a:endParaRPr>
              <a:solidFill>
                <a:srgbClr val="414141"/>
              </a:solidFill>
              <a:latin typeface="PT Sans"/>
              <a:ea typeface="PT Sans"/>
              <a:cs typeface="PT Sans"/>
              <a:sym typeface="PT Sans"/>
            </a:endParaRPr>
          </a:p>
          <a:p>
            <a:pPr marL="1371600" lvl="2" indent="-317500" algn="l" rtl="0">
              <a:spcBef>
                <a:spcPts val="0"/>
              </a:spcBef>
              <a:spcAft>
                <a:spcPts val="0"/>
              </a:spcAft>
              <a:buClr>
                <a:srgbClr val="414141"/>
              </a:buClr>
              <a:buSzPts val="1400"/>
              <a:buFont typeface="PT Sans"/>
              <a:buChar char="■"/>
            </a:pPr>
            <a:r>
              <a:rPr lang="en">
                <a:solidFill>
                  <a:srgbClr val="414141"/>
                </a:solidFill>
                <a:latin typeface="PT Sans"/>
                <a:ea typeface="PT Sans"/>
                <a:cs typeface="PT Sans"/>
                <a:sym typeface="PT Sans"/>
              </a:rPr>
              <a:t>One-Time Federal ELOG and ESSER</a:t>
            </a:r>
            <a:endParaRPr>
              <a:solidFill>
                <a:srgbClr val="414141"/>
              </a:solidFill>
              <a:latin typeface="PT Sans"/>
              <a:ea typeface="PT Sans"/>
              <a:cs typeface="PT Sans"/>
              <a:sym typeface="PT Sans"/>
            </a:endParaRPr>
          </a:p>
        </p:txBody>
      </p:sp>
      <p:sp>
        <p:nvSpPr>
          <p:cNvPr id="113" name="Google Shape;113;p19"/>
          <p:cNvSpPr txBox="1"/>
          <p:nvPr/>
        </p:nvSpPr>
        <p:spPr>
          <a:xfrm>
            <a:off x="491275" y="65175"/>
            <a:ext cx="8577600" cy="64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b="1">
                <a:solidFill>
                  <a:schemeClr val="lt1"/>
                </a:solidFill>
                <a:latin typeface="PT Sans"/>
                <a:ea typeface="PT Sans"/>
                <a:cs typeface="PT Sans"/>
                <a:sym typeface="PT Sans"/>
              </a:rPr>
              <a:t>Understanding Your Base Year (2022-23)</a:t>
            </a:r>
            <a:endParaRPr sz="3600" b="1">
              <a:solidFill>
                <a:schemeClr val="lt1"/>
              </a:solidFill>
              <a:latin typeface="PT Sans"/>
              <a:ea typeface="PT Sans"/>
              <a:cs typeface="PT Sans"/>
              <a:sym typeface="PT Sans"/>
            </a:endParaRPr>
          </a:p>
          <a:p>
            <a:pPr marL="0" lvl="0" indent="0" algn="l" rtl="0">
              <a:spcBef>
                <a:spcPts val="0"/>
              </a:spcBef>
              <a:spcAft>
                <a:spcPts val="0"/>
              </a:spcAft>
              <a:buNone/>
            </a:pPr>
            <a:endParaRPr>
              <a:solidFill>
                <a:schemeClr val="lt1"/>
              </a:solidFill>
              <a:latin typeface="PT Sans"/>
              <a:ea typeface="PT Sans"/>
              <a:cs typeface="PT Sans"/>
              <a:sym typeface="PT Sans"/>
            </a:endParaRPr>
          </a:p>
        </p:txBody>
      </p:sp>
      <p:sp>
        <p:nvSpPr>
          <p:cNvPr id="114" name="Google Shape;114;p19"/>
          <p:cNvSpPr txBox="1"/>
          <p:nvPr/>
        </p:nvSpPr>
        <p:spPr>
          <a:xfrm>
            <a:off x="4797600" y="656825"/>
            <a:ext cx="4346400" cy="59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500" b="1" u="sng">
                <a:solidFill>
                  <a:schemeClr val="dk1"/>
                </a:solidFill>
                <a:latin typeface="PT Sans"/>
                <a:ea typeface="PT Sans"/>
                <a:cs typeface="PT Sans"/>
                <a:sym typeface="PT Sans"/>
              </a:rPr>
              <a:t>Unearned Revenue Resources</a:t>
            </a:r>
            <a:endParaRPr sz="2500" b="1" u="sng">
              <a:solidFill>
                <a:schemeClr val="dk1"/>
              </a:solidFill>
              <a:latin typeface="PT Sans"/>
              <a:ea typeface="PT Sans"/>
              <a:cs typeface="PT Sans"/>
              <a:sym typeface="PT Sans"/>
            </a:endParaRPr>
          </a:p>
          <a:p>
            <a:pPr marL="0" lvl="0" indent="0" algn="l" rtl="0">
              <a:spcBef>
                <a:spcPts val="0"/>
              </a:spcBef>
              <a:spcAft>
                <a:spcPts val="0"/>
              </a:spcAft>
              <a:buNone/>
            </a:pPr>
            <a:endParaRPr u="sng">
              <a:solidFill>
                <a:schemeClr val="dk1"/>
              </a:solidFill>
              <a:latin typeface="PT Sans"/>
              <a:ea typeface="PT Sans"/>
              <a:cs typeface="PT Sans"/>
              <a:sym typeface="PT Sans"/>
            </a:endParaRPr>
          </a:p>
        </p:txBody>
      </p:sp>
      <p:sp>
        <p:nvSpPr>
          <p:cNvPr id="115" name="Google Shape;115;p19"/>
          <p:cNvSpPr txBox="1"/>
          <p:nvPr/>
        </p:nvSpPr>
        <p:spPr>
          <a:xfrm>
            <a:off x="4196100" y="1250225"/>
            <a:ext cx="751800" cy="34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rgbClr val="FF0000"/>
              </a:solidFill>
              <a:latin typeface="PT Sans"/>
              <a:ea typeface="PT Sans"/>
              <a:cs typeface="PT Sans"/>
              <a:sym typeface="PT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119"/>
        <p:cNvGrpSpPr/>
        <p:nvPr/>
      </p:nvGrpSpPr>
      <p:grpSpPr>
        <a:xfrm>
          <a:off x="0" y="0"/>
          <a:ext cx="0" cy="0"/>
          <a:chOff x="0" y="0"/>
          <a:chExt cx="0" cy="0"/>
        </a:xfrm>
      </p:grpSpPr>
      <p:sp>
        <p:nvSpPr>
          <p:cNvPr id="120" name="Google Shape;120;p20"/>
          <p:cNvSpPr/>
          <p:nvPr/>
        </p:nvSpPr>
        <p:spPr>
          <a:xfrm>
            <a:off x="-26300" y="-25750"/>
            <a:ext cx="9207900" cy="880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0"/>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5D5256"/>
                </a:solidFill>
              </a:rPr>
              <a:t>Understanding Your Base Year (2022-23)</a:t>
            </a:r>
            <a:endParaRPr sz="3600" b="1">
              <a:solidFill>
                <a:srgbClr val="5D5256"/>
              </a:solidFill>
            </a:endParaRPr>
          </a:p>
        </p:txBody>
      </p:sp>
      <p:sp>
        <p:nvSpPr>
          <p:cNvPr id="122" name="Google Shape;122;p20"/>
          <p:cNvSpPr txBox="1"/>
          <p:nvPr/>
        </p:nvSpPr>
        <p:spPr>
          <a:xfrm>
            <a:off x="311700" y="1070475"/>
            <a:ext cx="8520600" cy="785100"/>
          </a:xfrm>
          <a:prstGeom prst="rect">
            <a:avLst/>
          </a:prstGeom>
          <a:noFill/>
          <a:ln>
            <a:noFill/>
          </a:ln>
        </p:spPr>
        <p:txBody>
          <a:bodyPr spcFirstLastPara="1" wrap="square" lIns="91425" tIns="91425" rIns="91425" bIns="91425" anchor="t" anchorCtr="0">
            <a:spAutoFit/>
          </a:bodyPr>
          <a:lstStyle/>
          <a:p>
            <a:pPr marL="342900" lvl="0" indent="0" algn="l" rtl="0">
              <a:spcBef>
                <a:spcPts val="360"/>
              </a:spcBef>
              <a:spcAft>
                <a:spcPts val="0"/>
              </a:spcAft>
              <a:buNone/>
            </a:pP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sp>
        <p:nvSpPr>
          <p:cNvPr id="123" name="Google Shape;123;p20"/>
          <p:cNvSpPr txBox="1"/>
          <p:nvPr/>
        </p:nvSpPr>
        <p:spPr>
          <a:xfrm>
            <a:off x="335025" y="1047575"/>
            <a:ext cx="8220300" cy="37326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en" sz="2200" b="1">
                <a:solidFill>
                  <a:srgbClr val="F59778"/>
                </a:solidFill>
                <a:latin typeface="PT Sans"/>
                <a:ea typeface="PT Sans"/>
                <a:cs typeface="PT Sans"/>
                <a:sym typeface="PT Sans"/>
              </a:rPr>
              <a:t>Understanding your Prior Year Carryover</a:t>
            </a:r>
            <a:endParaRPr sz="2200" b="1">
              <a:solidFill>
                <a:srgbClr val="F59778"/>
              </a:solidFill>
              <a:latin typeface="PT Sans"/>
              <a:ea typeface="PT Sans"/>
              <a:cs typeface="PT Sans"/>
              <a:sym typeface="PT Sans"/>
            </a:endParaRPr>
          </a:p>
          <a:p>
            <a:pPr marL="342900" lvl="0" indent="-342900" algn="l" rtl="0">
              <a:spcBef>
                <a:spcPts val="360"/>
              </a:spcBef>
              <a:spcAft>
                <a:spcPts val="0"/>
              </a:spcAft>
              <a:buClr>
                <a:schemeClr val="lt1"/>
              </a:buClr>
              <a:buSzPts val="1800"/>
              <a:buChar char="●"/>
            </a:pPr>
            <a:r>
              <a:rPr lang="en" sz="1800" b="1">
                <a:solidFill>
                  <a:schemeClr val="lt1"/>
                </a:solidFill>
                <a:latin typeface="PT Sans"/>
                <a:ea typeface="PT Sans"/>
                <a:cs typeface="PT Sans"/>
                <a:sym typeface="PT Sans"/>
              </a:rPr>
              <a:t>Clear your Unearned Revenue set up during the prior year</a:t>
            </a:r>
            <a:endParaRPr sz="1800" b="1">
              <a:solidFill>
                <a:schemeClr val="lt1"/>
              </a:solidFill>
              <a:latin typeface="PT Sans"/>
              <a:ea typeface="PT Sans"/>
              <a:cs typeface="PT Sans"/>
              <a:sym typeface="PT Sans"/>
            </a:endParaRPr>
          </a:p>
          <a:p>
            <a:pPr marL="342900" lvl="0" indent="-342900" algn="l" rtl="0">
              <a:spcBef>
                <a:spcPts val="36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It is important to review now as revenue available to be spent in the current year could include:</a:t>
            </a:r>
            <a:endParaRPr sz="1800" b="1">
              <a:solidFill>
                <a:schemeClr val="lt1"/>
              </a:solidFill>
              <a:latin typeface="PT Sans"/>
              <a:ea typeface="PT Sans"/>
              <a:cs typeface="PT Sans"/>
              <a:sym typeface="PT Sans"/>
            </a:endParaRPr>
          </a:p>
          <a:p>
            <a:pPr marL="742950" lvl="1" indent="-285750" algn="l" rtl="0">
              <a:spcBef>
                <a:spcPts val="36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Prior year unearned revenue that was </a:t>
            </a:r>
            <a:r>
              <a:rPr lang="en" sz="1800" b="1" u="sng">
                <a:solidFill>
                  <a:schemeClr val="lt1"/>
                </a:solidFill>
                <a:latin typeface="PT Sans"/>
                <a:ea typeface="PT Sans"/>
                <a:cs typeface="PT Sans"/>
                <a:sym typeface="PT Sans"/>
              </a:rPr>
              <a:t>received</a:t>
            </a:r>
            <a:r>
              <a:rPr lang="en" sz="1800" b="1">
                <a:solidFill>
                  <a:schemeClr val="lt1"/>
                </a:solidFill>
                <a:latin typeface="PT Sans"/>
                <a:ea typeface="PT Sans"/>
                <a:cs typeface="PT Sans"/>
                <a:sym typeface="PT Sans"/>
              </a:rPr>
              <a:t> and “pushed forward” to the next year</a:t>
            </a:r>
            <a:endParaRPr sz="1800" b="1">
              <a:solidFill>
                <a:schemeClr val="lt1"/>
              </a:solidFill>
              <a:latin typeface="PT Sans"/>
              <a:ea typeface="PT Sans"/>
              <a:cs typeface="PT Sans"/>
              <a:sym typeface="PT Sans"/>
            </a:endParaRPr>
          </a:p>
          <a:p>
            <a:pPr marL="742950" lvl="1" indent="-285750" algn="l" rtl="0">
              <a:spcBef>
                <a:spcPts val="36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The balance of the prior year allocation </a:t>
            </a:r>
            <a:r>
              <a:rPr lang="en" sz="1800" b="1" u="sng">
                <a:solidFill>
                  <a:schemeClr val="lt1"/>
                </a:solidFill>
                <a:latin typeface="PT Sans"/>
                <a:ea typeface="PT Sans"/>
                <a:cs typeface="PT Sans"/>
                <a:sym typeface="PT Sans"/>
              </a:rPr>
              <a:t>not yet received</a:t>
            </a:r>
            <a:r>
              <a:rPr lang="en" sz="1800" b="1">
                <a:solidFill>
                  <a:schemeClr val="lt1"/>
                </a:solidFill>
                <a:latin typeface="PT Sans"/>
                <a:ea typeface="PT Sans"/>
                <a:cs typeface="PT Sans"/>
                <a:sym typeface="PT Sans"/>
              </a:rPr>
              <a:t> or recognized in the prior year</a:t>
            </a:r>
            <a:endParaRPr sz="1800" b="1">
              <a:solidFill>
                <a:schemeClr val="lt1"/>
              </a:solidFill>
              <a:latin typeface="PT Sans"/>
              <a:ea typeface="PT Sans"/>
              <a:cs typeface="PT Sans"/>
              <a:sym typeface="PT Sans"/>
            </a:endParaRPr>
          </a:p>
          <a:p>
            <a:pPr marL="742950" lvl="1" indent="-285750" algn="l" rtl="0">
              <a:spcBef>
                <a:spcPts val="360"/>
              </a:spcBef>
              <a:spcAft>
                <a:spcPts val="0"/>
              </a:spcAft>
              <a:buClr>
                <a:schemeClr val="lt1"/>
              </a:buClr>
              <a:buSzPts val="1800"/>
              <a:buFont typeface="PT Sans"/>
              <a:buChar char="○"/>
            </a:pPr>
            <a:r>
              <a:rPr lang="en" sz="1800" b="1">
                <a:solidFill>
                  <a:schemeClr val="lt1"/>
                </a:solidFill>
                <a:latin typeface="PT Sans"/>
                <a:ea typeface="PT Sans"/>
                <a:cs typeface="PT Sans"/>
                <a:sym typeface="PT Sans"/>
              </a:rPr>
              <a:t>The current year allocation</a:t>
            </a:r>
            <a:endParaRPr sz="1800" b="1">
              <a:solidFill>
                <a:schemeClr val="lt1"/>
              </a:solidFill>
              <a:latin typeface="PT Sans"/>
              <a:ea typeface="PT Sans"/>
              <a:cs typeface="PT Sans"/>
              <a:sym typeface="PT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
        <p:cNvGrpSpPr/>
        <p:nvPr/>
      </p:nvGrpSpPr>
      <p:grpSpPr>
        <a:xfrm>
          <a:off x="0" y="0"/>
          <a:ext cx="0" cy="0"/>
          <a:chOff x="0" y="0"/>
          <a:chExt cx="0" cy="0"/>
        </a:xfrm>
      </p:grpSpPr>
      <p:sp>
        <p:nvSpPr>
          <p:cNvPr id="128" name="Google Shape;128;p21"/>
          <p:cNvSpPr/>
          <p:nvPr/>
        </p:nvSpPr>
        <p:spPr>
          <a:xfrm>
            <a:off x="-26300" y="-25750"/>
            <a:ext cx="9207900" cy="880500"/>
          </a:xfrm>
          <a:prstGeom prst="rect">
            <a:avLst/>
          </a:prstGeom>
          <a:solidFill>
            <a:srgbClr val="0F6BB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1"/>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Understanding Your Base Year (2022-23)</a:t>
            </a:r>
            <a:endParaRPr sz="3600" b="1">
              <a:solidFill>
                <a:schemeClr val="lt1"/>
              </a:solidFill>
            </a:endParaRPr>
          </a:p>
        </p:txBody>
      </p:sp>
      <p:sp>
        <p:nvSpPr>
          <p:cNvPr id="130" name="Google Shape;130;p21"/>
          <p:cNvSpPr txBox="1"/>
          <p:nvPr/>
        </p:nvSpPr>
        <p:spPr>
          <a:xfrm>
            <a:off x="311700" y="1070475"/>
            <a:ext cx="8520600" cy="785100"/>
          </a:xfrm>
          <a:prstGeom prst="rect">
            <a:avLst/>
          </a:prstGeom>
          <a:noFill/>
          <a:ln>
            <a:noFill/>
          </a:ln>
        </p:spPr>
        <p:txBody>
          <a:bodyPr spcFirstLastPara="1" wrap="square" lIns="91425" tIns="91425" rIns="91425" bIns="91425" anchor="t" anchorCtr="0">
            <a:spAutoFit/>
          </a:bodyPr>
          <a:lstStyle/>
          <a:p>
            <a:pPr marL="342900" lvl="0" indent="0" algn="l" rtl="0">
              <a:spcBef>
                <a:spcPts val="360"/>
              </a:spcBef>
              <a:spcAft>
                <a:spcPts val="0"/>
              </a:spcAft>
              <a:buNone/>
            </a:pP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sp>
        <p:nvSpPr>
          <p:cNvPr id="131" name="Google Shape;131;p21"/>
          <p:cNvSpPr txBox="1"/>
          <p:nvPr/>
        </p:nvSpPr>
        <p:spPr>
          <a:xfrm>
            <a:off x="2787250" y="1131496"/>
            <a:ext cx="6099000" cy="2496300"/>
          </a:xfrm>
          <a:prstGeom prst="rect">
            <a:avLst/>
          </a:prstGeom>
          <a:noFill/>
          <a:ln>
            <a:noFill/>
          </a:ln>
        </p:spPr>
        <p:txBody>
          <a:bodyPr spcFirstLastPara="1" wrap="square" lIns="91425" tIns="91425" rIns="91425" bIns="91425" anchor="t" anchorCtr="0">
            <a:noAutofit/>
          </a:bodyPr>
          <a:lstStyle/>
          <a:p>
            <a:pPr marL="342900" lvl="0" indent="0" algn="l" rtl="0">
              <a:spcBef>
                <a:spcPts val="360"/>
              </a:spcBef>
              <a:spcAft>
                <a:spcPts val="0"/>
              </a:spcAft>
              <a:buNone/>
            </a:pPr>
            <a:endParaRPr>
              <a:solidFill>
                <a:schemeClr val="lt1"/>
              </a:solidFill>
              <a:latin typeface="PT Sans"/>
              <a:ea typeface="PT Sans"/>
              <a:cs typeface="PT Sans"/>
              <a:sym typeface="PT Sans"/>
            </a:endParaRPr>
          </a:p>
        </p:txBody>
      </p:sp>
      <p:sp>
        <p:nvSpPr>
          <p:cNvPr id="132" name="Google Shape;132;p21"/>
          <p:cNvSpPr txBox="1"/>
          <p:nvPr/>
        </p:nvSpPr>
        <p:spPr>
          <a:xfrm>
            <a:off x="105275" y="922225"/>
            <a:ext cx="2727300" cy="31419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None/>
            </a:pPr>
            <a:r>
              <a:rPr lang="en" sz="2000" b="1">
                <a:solidFill>
                  <a:srgbClr val="F59778"/>
                </a:solidFill>
                <a:latin typeface="PT Sans"/>
                <a:ea typeface="PT Sans"/>
                <a:cs typeface="PT Sans"/>
                <a:sym typeface="PT Sans"/>
              </a:rPr>
              <a:t>Clearing Unearned Revenue Example</a:t>
            </a:r>
            <a:endParaRPr sz="2000" b="1">
              <a:solidFill>
                <a:srgbClr val="F59778"/>
              </a:solidFill>
              <a:latin typeface="PT Sans"/>
              <a:ea typeface="PT Sans"/>
              <a:cs typeface="PT Sans"/>
              <a:sym typeface="PT Sans"/>
            </a:endParaRPr>
          </a:p>
          <a:p>
            <a:pPr marL="0" lvl="0" indent="0" algn="l" rtl="0">
              <a:spcBef>
                <a:spcPts val="360"/>
              </a:spcBef>
              <a:spcAft>
                <a:spcPts val="0"/>
              </a:spcAft>
              <a:buNone/>
            </a:pPr>
            <a:r>
              <a:rPr lang="en" sz="1300">
                <a:solidFill>
                  <a:schemeClr val="dk1"/>
                </a:solidFill>
                <a:latin typeface="PT Sans"/>
                <a:ea typeface="PT Sans"/>
                <a:cs typeface="PT Sans"/>
                <a:sym typeface="PT Sans"/>
              </a:rPr>
              <a:t>Review unearned revenue balances:</a:t>
            </a:r>
            <a:endParaRPr sz="1300">
              <a:solidFill>
                <a:schemeClr val="dk1"/>
              </a:solidFill>
              <a:latin typeface="PT Sans"/>
              <a:ea typeface="PT Sans"/>
              <a:cs typeface="PT Sans"/>
              <a:sym typeface="PT Sans"/>
            </a:endParaRPr>
          </a:p>
          <a:p>
            <a:pPr marL="457200" lvl="0" indent="-311150" algn="l" rtl="0">
              <a:spcBef>
                <a:spcPts val="360"/>
              </a:spcBef>
              <a:spcAft>
                <a:spcPts val="0"/>
              </a:spcAft>
              <a:buClr>
                <a:schemeClr val="dk1"/>
              </a:buClr>
              <a:buSzPts val="1300"/>
              <a:buFont typeface="PT Sans"/>
              <a:buChar char="●"/>
            </a:pPr>
            <a:r>
              <a:rPr lang="en" sz="1300">
                <a:solidFill>
                  <a:schemeClr val="dk1"/>
                </a:solidFill>
                <a:latin typeface="PT Sans"/>
                <a:ea typeface="PT Sans"/>
                <a:cs typeface="PT Sans"/>
                <a:sym typeface="PT Sans"/>
              </a:rPr>
              <a:t>Identify amounts still not cleared</a:t>
            </a:r>
            <a:endParaRPr sz="1300">
              <a:solidFill>
                <a:schemeClr val="dk1"/>
              </a:solidFill>
              <a:latin typeface="PT Sans"/>
              <a:ea typeface="PT Sans"/>
              <a:cs typeface="PT Sans"/>
              <a:sym typeface="PT Sans"/>
            </a:endParaRPr>
          </a:p>
          <a:p>
            <a:pPr marL="457200" lvl="0" indent="-311150" algn="l" rtl="0">
              <a:spcBef>
                <a:spcPts val="0"/>
              </a:spcBef>
              <a:spcAft>
                <a:spcPts val="0"/>
              </a:spcAft>
              <a:buClr>
                <a:schemeClr val="dk1"/>
              </a:buClr>
              <a:buSzPts val="1300"/>
              <a:buFont typeface="PT Sans"/>
              <a:buChar char="●"/>
            </a:pPr>
            <a:r>
              <a:rPr lang="en" sz="1300">
                <a:solidFill>
                  <a:schemeClr val="dk1"/>
                </a:solidFill>
                <a:latin typeface="PT Sans"/>
                <a:ea typeface="PT Sans"/>
                <a:cs typeface="PT Sans"/>
                <a:sym typeface="PT Sans"/>
              </a:rPr>
              <a:t>In this example, unearned revenue was set up in 2022-23 because it was received but not spent</a:t>
            </a:r>
            <a:endParaRPr sz="1300">
              <a:solidFill>
                <a:schemeClr val="dk1"/>
              </a:solidFill>
              <a:latin typeface="PT Sans"/>
              <a:ea typeface="PT Sans"/>
              <a:cs typeface="PT Sans"/>
              <a:sym typeface="PT Sans"/>
            </a:endParaRPr>
          </a:p>
          <a:p>
            <a:pPr marL="457200" lvl="0" indent="-311150" algn="l" rtl="0">
              <a:spcBef>
                <a:spcPts val="0"/>
              </a:spcBef>
              <a:spcAft>
                <a:spcPts val="0"/>
              </a:spcAft>
              <a:buClr>
                <a:schemeClr val="dk1"/>
              </a:buClr>
              <a:buSzPts val="1300"/>
              <a:buFont typeface="PT Sans"/>
              <a:buChar char="●"/>
            </a:pPr>
            <a:r>
              <a:rPr lang="en" sz="1300">
                <a:solidFill>
                  <a:schemeClr val="dk1"/>
                </a:solidFill>
                <a:latin typeface="PT Sans"/>
                <a:ea typeface="PT Sans"/>
                <a:cs typeface="PT Sans"/>
                <a:sym typeface="PT Sans"/>
              </a:rPr>
              <a:t>Create a journal entry in 2023-24:</a:t>
            </a:r>
            <a:endParaRPr sz="1300">
              <a:solidFill>
                <a:schemeClr val="dk1"/>
              </a:solidFill>
              <a:latin typeface="PT Sans"/>
              <a:ea typeface="PT Sans"/>
              <a:cs typeface="PT Sans"/>
              <a:sym typeface="PT Sans"/>
            </a:endParaRPr>
          </a:p>
          <a:p>
            <a:pPr marL="914400" lvl="1" indent="-311150" algn="l" rtl="0">
              <a:spcBef>
                <a:spcPts val="0"/>
              </a:spcBef>
              <a:spcAft>
                <a:spcPts val="0"/>
              </a:spcAft>
              <a:buClr>
                <a:schemeClr val="dk1"/>
              </a:buClr>
              <a:buSzPts val="1300"/>
              <a:buFont typeface="PT Sans"/>
              <a:buChar char="○"/>
            </a:pPr>
            <a:r>
              <a:rPr lang="en" sz="1300">
                <a:solidFill>
                  <a:schemeClr val="dk1"/>
                </a:solidFill>
                <a:latin typeface="PT Sans"/>
                <a:ea typeface="PT Sans"/>
                <a:cs typeface="PT Sans"/>
                <a:sym typeface="PT Sans"/>
              </a:rPr>
              <a:t>Debit object 9650</a:t>
            </a:r>
            <a:endParaRPr sz="1300">
              <a:solidFill>
                <a:schemeClr val="dk1"/>
              </a:solidFill>
              <a:latin typeface="PT Sans"/>
              <a:ea typeface="PT Sans"/>
              <a:cs typeface="PT Sans"/>
              <a:sym typeface="PT Sans"/>
            </a:endParaRPr>
          </a:p>
          <a:p>
            <a:pPr marL="914400" lvl="1" indent="-311150" algn="l" rtl="0">
              <a:spcBef>
                <a:spcPts val="0"/>
              </a:spcBef>
              <a:spcAft>
                <a:spcPts val="0"/>
              </a:spcAft>
              <a:buClr>
                <a:schemeClr val="dk1"/>
              </a:buClr>
              <a:buSzPts val="1300"/>
              <a:buFont typeface="PT Sans"/>
              <a:buChar char="○"/>
            </a:pPr>
            <a:r>
              <a:rPr lang="en" sz="1300">
                <a:solidFill>
                  <a:schemeClr val="dk1"/>
                </a:solidFill>
                <a:latin typeface="PT Sans"/>
                <a:ea typeface="PT Sans"/>
                <a:cs typeface="PT Sans"/>
                <a:sym typeface="PT Sans"/>
              </a:rPr>
              <a:t>Credit object 8xxx</a:t>
            </a:r>
            <a:endParaRPr sz="1300">
              <a:solidFill>
                <a:schemeClr val="dk1"/>
              </a:solidFill>
              <a:latin typeface="PT Sans"/>
              <a:ea typeface="PT Sans"/>
              <a:cs typeface="PT Sans"/>
              <a:sym typeface="PT Sans"/>
            </a:endParaRPr>
          </a:p>
          <a:p>
            <a:pPr marL="457200" lvl="0" indent="0" algn="l" rtl="0">
              <a:spcBef>
                <a:spcPts val="360"/>
              </a:spcBef>
              <a:spcAft>
                <a:spcPts val="0"/>
              </a:spcAft>
              <a:buNone/>
            </a:pPr>
            <a:endParaRPr sz="1300">
              <a:solidFill>
                <a:schemeClr val="lt1"/>
              </a:solidFill>
              <a:latin typeface="PT Sans"/>
              <a:ea typeface="PT Sans"/>
              <a:cs typeface="PT Sans"/>
              <a:sym typeface="PT Sans"/>
            </a:endParaRPr>
          </a:p>
        </p:txBody>
      </p:sp>
      <p:sp>
        <p:nvSpPr>
          <p:cNvPr id="133" name="Google Shape;133;p21"/>
          <p:cNvSpPr txBox="1"/>
          <p:nvPr/>
        </p:nvSpPr>
        <p:spPr>
          <a:xfrm>
            <a:off x="2787250" y="1053625"/>
            <a:ext cx="5995800" cy="25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pic>
        <p:nvPicPr>
          <p:cNvPr id="134" name="Google Shape;134;p21"/>
          <p:cNvPicPr preferRelativeResize="0"/>
          <p:nvPr/>
        </p:nvPicPr>
        <p:blipFill>
          <a:blip r:embed="rId3">
            <a:alphaModFix/>
          </a:blip>
          <a:stretch>
            <a:fillRect/>
          </a:stretch>
        </p:blipFill>
        <p:spPr>
          <a:xfrm>
            <a:off x="2854600" y="1435837"/>
            <a:ext cx="6206150" cy="1887625"/>
          </a:xfrm>
          <a:prstGeom prst="rect">
            <a:avLst/>
          </a:prstGeom>
          <a:noFill/>
          <a:ln w="9525" cap="flat" cmpd="sng">
            <a:solidFill>
              <a:schemeClr val="dk1"/>
            </a:solidFill>
            <a:prstDash val="solid"/>
            <a:round/>
            <a:headEnd type="none" w="sm" len="sm"/>
            <a:tailEnd type="none" w="sm" len="sm"/>
          </a:ln>
        </p:spPr>
      </p:pic>
      <p:sp>
        <p:nvSpPr>
          <p:cNvPr id="135" name="Google Shape;135;p21"/>
          <p:cNvSpPr/>
          <p:nvPr/>
        </p:nvSpPr>
        <p:spPr>
          <a:xfrm>
            <a:off x="3782525" y="3834800"/>
            <a:ext cx="4350300" cy="459900"/>
          </a:xfrm>
          <a:prstGeom prst="roundRect">
            <a:avLst>
              <a:gd name="adj" fmla="val 16667"/>
            </a:avLst>
          </a:prstGeom>
          <a:solidFill>
            <a:srgbClr val="249C90"/>
          </a:solidFill>
          <a:ln w="9525" cap="flat" cmpd="sng">
            <a:solidFill>
              <a:srgbClr val="249C9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T Sans"/>
                <a:ea typeface="PT Sans"/>
                <a:cs typeface="PT Sans"/>
                <a:sym typeface="PT Sans"/>
              </a:rPr>
              <a:t>This will “push forward” the prior year revenue into the current year and make it available to expend.</a:t>
            </a:r>
            <a:endParaRPr>
              <a:solidFill>
                <a:schemeClr val="lt1"/>
              </a:solidFill>
              <a:latin typeface="PT Sans"/>
              <a:ea typeface="PT Sans"/>
              <a:cs typeface="PT Sans"/>
              <a:sym typeface="PT Sans"/>
            </a:endParaRPr>
          </a:p>
        </p:txBody>
      </p:sp>
      <p:pic>
        <p:nvPicPr>
          <p:cNvPr id="136" name="Google Shape;136;p21"/>
          <p:cNvPicPr preferRelativeResize="0"/>
          <p:nvPr/>
        </p:nvPicPr>
        <p:blipFill>
          <a:blip r:embed="rId4">
            <a:alphaModFix/>
          </a:blip>
          <a:stretch>
            <a:fillRect/>
          </a:stretch>
        </p:blipFill>
        <p:spPr>
          <a:xfrm>
            <a:off x="882550" y="3790372"/>
            <a:ext cx="1102550" cy="11025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
        <p:cNvGrpSpPr/>
        <p:nvPr/>
      </p:nvGrpSpPr>
      <p:grpSpPr>
        <a:xfrm>
          <a:off x="0" y="0"/>
          <a:ext cx="0" cy="0"/>
          <a:chOff x="0" y="0"/>
          <a:chExt cx="0" cy="0"/>
        </a:xfrm>
      </p:grpSpPr>
      <p:sp>
        <p:nvSpPr>
          <p:cNvPr id="141" name="Google Shape;141;p22"/>
          <p:cNvSpPr/>
          <p:nvPr/>
        </p:nvSpPr>
        <p:spPr>
          <a:xfrm>
            <a:off x="-26300" y="-25750"/>
            <a:ext cx="9207900" cy="880500"/>
          </a:xfrm>
          <a:prstGeom prst="rect">
            <a:avLst/>
          </a:prstGeom>
          <a:solidFill>
            <a:srgbClr val="0F6BB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2"/>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Understanding Your Base Year (2022-23)</a:t>
            </a:r>
            <a:endParaRPr sz="3600" b="1">
              <a:solidFill>
                <a:schemeClr val="lt1"/>
              </a:solidFill>
            </a:endParaRPr>
          </a:p>
        </p:txBody>
      </p:sp>
      <p:sp>
        <p:nvSpPr>
          <p:cNvPr id="143" name="Google Shape;143;p22"/>
          <p:cNvSpPr txBox="1"/>
          <p:nvPr/>
        </p:nvSpPr>
        <p:spPr>
          <a:xfrm>
            <a:off x="661000" y="990900"/>
            <a:ext cx="8520600" cy="785100"/>
          </a:xfrm>
          <a:prstGeom prst="rect">
            <a:avLst/>
          </a:prstGeom>
          <a:noFill/>
          <a:ln>
            <a:noFill/>
          </a:ln>
        </p:spPr>
        <p:txBody>
          <a:bodyPr spcFirstLastPara="1" wrap="square" lIns="91425" tIns="91425" rIns="91425" bIns="91425" anchor="t" anchorCtr="0">
            <a:spAutoFit/>
          </a:bodyPr>
          <a:lstStyle/>
          <a:p>
            <a:pPr marL="342900" lvl="0" indent="0" algn="l" rtl="0">
              <a:spcBef>
                <a:spcPts val="360"/>
              </a:spcBef>
              <a:spcAft>
                <a:spcPts val="0"/>
              </a:spcAft>
              <a:buNone/>
            </a:pP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sp>
        <p:nvSpPr>
          <p:cNvPr id="144" name="Google Shape;144;p22"/>
          <p:cNvSpPr txBox="1"/>
          <p:nvPr/>
        </p:nvSpPr>
        <p:spPr>
          <a:xfrm>
            <a:off x="1834800" y="2071288"/>
            <a:ext cx="6099000" cy="3732600"/>
          </a:xfrm>
          <a:prstGeom prst="rect">
            <a:avLst/>
          </a:prstGeom>
          <a:noFill/>
          <a:ln>
            <a:noFill/>
          </a:ln>
        </p:spPr>
        <p:txBody>
          <a:bodyPr spcFirstLastPara="1" wrap="square" lIns="91425" tIns="91425" rIns="91425" bIns="91425" anchor="t" anchorCtr="0">
            <a:noAutofit/>
          </a:bodyPr>
          <a:lstStyle/>
          <a:p>
            <a:pPr marL="342900" lvl="0" indent="0" algn="l" rtl="0">
              <a:spcBef>
                <a:spcPts val="360"/>
              </a:spcBef>
              <a:spcAft>
                <a:spcPts val="0"/>
              </a:spcAft>
              <a:buNone/>
            </a:pPr>
            <a:endParaRPr>
              <a:solidFill>
                <a:schemeClr val="lt1"/>
              </a:solidFill>
              <a:latin typeface="PT Sans"/>
              <a:ea typeface="PT Sans"/>
              <a:cs typeface="PT Sans"/>
              <a:sym typeface="PT Sans"/>
            </a:endParaRPr>
          </a:p>
        </p:txBody>
      </p:sp>
      <p:sp>
        <p:nvSpPr>
          <p:cNvPr id="145" name="Google Shape;145;p22"/>
          <p:cNvSpPr txBox="1"/>
          <p:nvPr/>
        </p:nvSpPr>
        <p:spPr>
          <a:xfrm>
            <a:off x="0" y="907375"/>
            <a:ext cx="4010400" cy="24429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None/>
            </a:pPr>
            <a:r>
              <a:rPr lang="en" sz="2000" b="1">
                <a:solidFill>
                  <a:srgbClr val="F59778"/>
                </a:solidFill>
                <a:latin typeface="PT Sans"/>
                <a:ea typeface="PT Sans"/>
                <a:cs typeface="PT Sans"/>
                <a:sym typeface="PT Sans"/>
              </a:rPr>
              <a:t>Understanding Unearned Revenue</a:t>
            </a:r>
            <a:endParaRPr sz="2000" b="1">
              <a:solidFill>
                <a:srgbClr val="F59778"/>
              </a:solidFill>
              <a:latin typeface="PT Sans"/>
              <a:ea typeface="PT Sans"/>
              <a:cs typeface="PT Sans"/>
              <a:sym typeface="PT Sans"/>
            </a:endParaRPr>
          </a:p>
          <a:p>
            <a:pPr marL="457200" lvl="0" indent="-304800" algn="l" rtl="0">
              <a:spcBef>
                <a:spcPts val="360"/>
              </a:spcBef>
              <a:spcAft>
                <a:spcPts val="0"/>
              </a:spcAft>
              <a:buClr>
                <a:schemeClr val="dk1"/>
              </a:buClr>
              <a:buSzPts val="1200"/>
              <a:buFont typeface="PT Sans"/>
              <a:buChar char="●"/>
            </a:pPr>
            <a:r>
              <a:rPr lang="en" sz="1200">
                <a:solidFill>
                  <a:schemeClr val="dk1"/>
                </a:solidFill>
                <a:latin typeface="PT Sans"/>
                <a:ea typeface="PT Sans"/>
                <a:cs typeface="PT Sans"/>
                <a:sym typeface="PT Sans"/>
              </a:rPr>
              <a:t>What is available to spend in the CY?</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en" sz="1200">
                <a:solidFill>
                  <a:schemeClr val="dk1"/>
                </a:solidFill>
                <a:latin typeface="PT Sans"/>
                <a:ea typeface="PT Sans"/>
                <a:cs typeface="PT Sans"/>
                <a:sym typeface="PT Sans"/>
              </a:rPr>
              <a:t>Update your 2023-24 budget to account for the amount of unearned revenue and carryover</a:t>
            </a:r>
            <a:endParaRPr sz="1200">
              <a:solidFill>
                <a:schemeClr val="dk1"/>
              </a:solidFill>
              <a:latin typeface="PT Sans"/>
              <a:ea typeface="PT Sans"/>
              <a:cs typeface="PT Sans"/>
              <a:sym typeface="PT Sans"/>
            </a:endParaRPr>
          </a:p>
          <a:p>
            <a:pPr marL="457200" lvl="0" indent="-304800" algn="l" rtl="0">
              <a:spcBef>
                <a:spcPts val="0"/>
              </a:spcBef>
              <a:spcAft>
                <a:spcPts val="0"/>
              </a:spcAft>
              <a:buClr>
                <a:schemeClr val="dk1"/>
              </a:buClr>
              <a:buSzPts val="1200"/>
              <a:buFont typeface="PT Sans"/>
              <a:buChar char="●"/>
            </a:pPr>
            <a:r>
              <a:rPr lang="en" sz="1200">
                <a:solidFill>
                  <a:schemeClr val="dk1"/>
                </a:solidFill>
                <a:latin typeface="PT Sans"/>
                <a:ea typeface="PT Sans"/>
                <a:cs typeface="PT Sans"/>
                <a:sym typeface="PT Sans"/>
              </a:rPr>
              <a:t>If you do not intend to spend the remaining PY allocation plus the CY allocation, you may need to adjust your budget and book additional unearned revenue prior to the current year-end close</a:t>
            </a:r>
            <a:endParaRPr sz="1200">
              <a:solidFill>
                <a:schemeClr val="dk1"/>
              </a:solidFill>
              <a:latin typeface="PT Sans"/>
              <a:ea typeface="PT Sans"/>
              <a:cs typeface="PT Sans"/>
              <a:sym typeface="PT Sans"/>
            </a:endParaRPr>
          </a:p>
          <a:p>
            <a:pPr marL="914400" lvl="1" indent="-304800" algn="l" rtl="0">
              <a:spcBef>
                <a:spcPts val="0"/>
              </a:spcBef>
              <a:spcAft>
                <a:spcPts val="0"/>
              </a:spcAft>
              <a:buClr>
                <a:schemeClr val="dk1"/>
              </a:buClr>
              <a:buSzPts val="1200"/>
              <a:buFont typeface="PT Sans"/>
              <a:buChar char="○"/>
            </a:pPr>
            <a:r>
              <a:rPr lang="en" sz="1200">
                <a:solidFill>
                  <a:schemeClr val="dk1"/>
                </a:solidFill>
                <a:latin typeface="PT Sans"/>
                <a:ea typeface="PT Sans"/>
                <a:cs typeface="PT Sans"/>
                <a:sym typeface="PT Sans"/>
              </a:rPr>
              <a:t>Revenue = Expenditures for Unearned Revenue Resources</a:t>
            </a:r>
            <a:endParaRPr sz="1200">
              <a:solidFill>
                <a:schemeClr val="dk1"/>
              </a:solidFill>
              <a:latin typeface="PT Sans"/>
              <a:ea typeface="PT Sans"/>
              <a:cs typeface="PT Sans"/>
              <a:sym typeface="PT Sans"/>
            </a:endParaRPr>
          </a:p>
        </p:txBody>
      </p:sp>
      <p:sp>
        <p:nvSpPr>
          <p:cNvPr id="146" name="Google Shape;146;p22"/>
          <p:cNvSpPr txBox="1"/>
          <p:nvPr/>
        </p:nvSpPr>
        <p:spPr>
          <a:xfrm>
            <a:off x="2787250" y="1053625"/>
            <a:ext cx="5995800" cy="25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pic>
        <p:nvPicPr>
          <p:cNvPr id="147" name="Google Shape;147;p22"/>
          <p:cNvPicPr preferRelativeResize="0"/>
          <p:nvPr/>
        </p:nvPicPr>
        <p:blipFill>
          <a:blip r:embed="rId3">
            <a:alphaModFix/>
          </a:blip>
          <a:stretch>
            <a:fillRect/>
          </a:stretch>
        </p:blipFill>
        <p:spPr>
          <a:xfrm>
            <a:off x="3974475" y="1073200"/>
            <a:ext cx="5169523" cy="2027975"/>
          </a:xfrm>
          <a:prstGeom prst="rect">
            <a:avLst/>
          </a:prstGeom>
          <a:noFill/>
          <a:ln w="9525" cap="flat" cmpd="sng">
            <a:solidFill>
              <a:schemeClr val="dk1"/>
            </a:solidFill>
            <a:prstDash val="solid"/>
            <a:round/>
            <a:headEnd type="none" w="sm" len="sm"/>
            <a:tailEnd type="none" w="sm" len="sm"/>
          </a:ln>
        </p:spPr>
      </p:pic>
      <p:sp>
        <p:nvSpPr>
          <p:cNvPr id="148" name="Google Shape;148;p22"/>
          <p:cNvSpPr/>
          <p:nvPr/>
        </p:nvSpPr>
        <p:spPr>
          <a:xfrm>
            <a:off x="2922675" y="3674975"/>
            <a:ext cx="3388800" cy="1137300"/>
          </a:xfrm>
          <a:prstGeom prst="roundRect">
            <a:avLst>
              <a:gd name="adj" fmla="val 16667"/>
            </a:avLst>
          </a:prstGeom>
          <a:solidFill>
            <a:srgbClr val="1D7E7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360"/>
              </a:spcBef>
              <a:spcAft>
                <a:spcPts val="0"/>
              </a:spcAft>
              <a:buNone/>
            </a:pPr>
            <a:r>
              <a:rPr lang="en" sz="1000">
                <a:solidFill>
                  <a:schemeClr val="lt1"/>
                </a:solidFill>
                <a:latin typeface="PT Sans"/>
                <a:ea typeface="PT Sans"/>
                <a:cs typeface="PT Sans"/>
                <a:sym typeface="PT Sans"/>
              </a:rPr>
              <a:t>2022-23 revenue “pushed forward” to 2023-24 = 7,200 (12,000-4,800)</a:t>
            </a:r>
            <a:endParaRPr sz="1000">
              <a:solidFill>
                <a:schemeClr val="lt1"/>
              </a:solidFill>
              <a:latin typeface="PT Sans"/>
              <a:ea typeface="PT Sans"/>
              <a:cs typeface="PT Sans"/>
              <a:sym typeface="PT Sans"/>
            </a:endParaRPr>
          </a:p>
          <a:p>
            <a:pPr marL="0" lvl="0" indent="0" algn="l" rtl="0">
              <a:spcBef>
                <a:spcPts val="360"/>
              </a:spcBef>
              <a:spcAft>
                <a:spcPts val="0"/>
              </a:spcAft>
              <a:buNone/>
            </a:pPr>
            <a:r>
              <a:rPr lang="en" sz="1000">
                <a:solidFill>
                  <a:schemeClr val="lt1"/>
                </a:solidFill>
                <a:latin typeface="PT Sans"/>
                <a:ea typeface="PT Sans"/>
                <a:cs typeface="PT Sans"/>
                <a:sym typeface="PT Sans"/>
              </a:rPr>
              <a:t>2022-23 revenue still not yet received = 3,000 (15,000 - 12,000) </a:t>
            </a:r>
            <a:endParaRPr sz="1000">
              <a:solidFill>
                <a:schemeClr val="lt1"/>
              </a:solidFill>
              <a:latin typeface="PT Sans"/>
              <a:ea typeface="PT Sans"/>
              <a:cs typeface="PT Sans"/>
              <a:sym typeface="PT Sans"/>
            </a:endParaRPr>
          </a:p>
          <a:p>
            <a:pPr marL="0" lvl="0" indent="0" algn="l" rtl="0">
              <a:spcBef>
                <a:spcPts val="360"/>
              </a:spcBef>
              <a:spcAft>
                <a:spcPts val="0"/>
              </a:spcAft>
              <a:buNone/>
            </a:pPr>
            <a:r>
              <a:rPr lang="en" sz="1000">
                <a:solidFill>
                  <a:schemeClr val="lt1"/>
                </a:solidFill>
                <a:latin typeface="PT Sans"/>
                <a:ea typeface="PT Sans"/>
                <a:cs typeface="PT Sans"/>
                <a:sym typeface="PT Sans"/>
              </a:rPr>
              <a:t>2023-24 allocation = 14,985</a:t>
            </a:r>
            <a:endParaRPr sz="1000">
              <a:solidFill>
                <a:schemeClr val="lt1"/>
              </a:solidFill>
              <a:latin typeface="PT Sans"/>
              <a:ea typeface="PT Sans"/>
              <a:cs typeface="PT Sans"/>
              <a:sym typeface="PT Sans"/>
            </a:endParaRPr>
          </a:p>
          <a:p>
            <a:pPr marL="0" lvl="0" indent="0" algn="ctr" rtl="0">
              <a:spcBef>
                <a:spcPts val="0"/>
              </a:spcBef>
              <a:spcAft>
                <a:spcPts val="0"/>
              </a:spcAft>
              <a:buNone/>
            </a:pPr>
            <a:endParaRPr>
              <a:solidFill>
                <a:schemeClr val="lt1"/>
              </a:solidFill>
              <a:latin typeface="PT Sans"/>
              <a:ea typeface="PT Sans"/>
              <a:cs typeface="PT Sans"/>
              <a:sym typeface="PT Sans"/>
            </a:endParaRPr>
          </a:p>
        </p:txBody>
      </p:sp>
      <p:sp>
        <p:nvSpPr>
          <p:cNvPr id="149" name="Google Shape;149;p22"/>
          <p:cNvSpPr/>
          <p:nvPr/>
        </p:nvSpPr>
        <p:spPr>
          <a:xfrm>
            <a:off x="385075" y="3674975"/>
            <a:ext cx="2101500" cy="1137300"/>
          </a:xfrm>
          <a:prstGeom prst="roundRect">
            <a:avLst>
              <a:gd name="adj" fmla="val 16667"/>
            </a:avLst>
          </a:prstGeom>
          <a:solidFill>
            <a:srgbClr val="155B5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360"/>
              </a:spcBef>
              <a:spcAft>
                <a:spcPts val="0"/>
              </a:spcAft>
              <a:buNone/>
            </a:pPr>
            <a:r>
              <a:rPr lang="en" sz="1000">
                <a:solidFill>
                  <a:schemeClr val="lt1"/>
                </a:solidFill>
                <a:latin typeface="PT Sans"/>
                <a:ea typeface="PT Sans"/>
                <a:cs typeface="PT Sans"/>
                <a:sym typeface="PT Sans"/>
              </a:rPr>
              <a:t>2022-23 allocation = 15,000</a:t>
            </a:r>
            <a:endParaRPr sz="1000">
              <a:solidFill>
                <a:schemeClr val="lt1"/>
              </a:solidFill>
              <a:latin typeface="PT Sans"/>
              <a:ea typeface="PT Sans"/>
              <a:cs typeface="PT Sans"/>
              <a:sym typeface="PT Sans"/>
            </a:endParaRPr>
          </a:p>
          <a:p>
            <a:pPr marL="0" lvl="0" indent="0" algn="l" rtl="0">
              <a:spcBef>
                <a:spcPts val="360"/>
              </a:spcBef>
              <a:spcAft>
                <a:spcPts val="0"/>
              </a:spcAft>
              <a:buNone/>
            </a:pPr>
            <a:r>
              <a:rPr lang="en" sz="1000">
                <a:solidFill>
                  <a:schemeClr val="lt1"/>
                </a:solidFill>
                <a:latin typeface="PT Sans"/>
                <a:ea typeface="PT Sans"/>
                <a:cs typeface="PT Sans"/>
                <a:sym typeface="PT Sans"/>
              </a:rPr>
              <a:t>2022-23 received = 12,000 </a:t>
            </a:r>
            <a:endParaRPr sz="1000">
              <a:solidFill>
                <a:schemeClr val="lt1"/>
              </a:solidFill>
              <a:latin typeface="PT Sans"/>
              <a:ea typeface="PT Sans"/>
              <a:cs typeface="PT Sans"/>
              <a:sym typeface="PT Sans"/>
            </a:endParaRPr>
          </a:p>
          <a:p>
            <a:pPr marL="0" lvl="0" indent="0" algn="l" rtl="0">
              <a:spcBef>
                <a:spcPts val="360"/>
              </a:spcBef>
              <a:spcAft>
                <a:spcPts val="0"/>
              </a:spcAft>
              <a:buNone/>
            </a:pPr>
            <a:r>
              <a:rPr lang="en" sz="1000">
                <a:solidFill>
                  <a:schemeClr val="lt1"/>
                </a:solidFill>
                <a:latin typeface="PT Sans"/>
                <a:ea typeface="PT Sans"/>
                <a:cs typeface="PT Sans"/>
                <a:sym typeface="PT Sans"/>
              </a:rPr>
              <a:t>2022-23 spent = 4,800 </a:t>
            </a:r>
            <a:endParaRPr sz="1000">
              <a:solidFill>
                <a:schemeClr val="lt1"/>
              </a:solidFill>
              <a:latin typeface="PT Sans"/>
              <a:ea typeface="PT Sans"/>
              <a:cs typeface="PT Sans"/>
              <a:sym typeface="PT Sans"/>
            </a:endParaRPr>
          </a:p>
          <a:p>
            <a:pPr marL="0" lvl="0" indent="0" algn="l" rtl="0">
              <a:spcBef>
                <a:spcPts val="360"/>
              </a:spcBef>
              <a:spcAft>
                <a:spcPts val="0"/>
              </a:spcAft>
              <a:buNone/>
            </a:pPr>
            <a:endParaRPr>
              <a:solidFill>
                <a:schemeClr val="lt1"/>
              </a:solidFill>
              <a:latin typeface="PT Sans"/>
              <a:ea typeface="PT Sans"/>
              <a:cs typeface="PT Sans"/>
              <a:sym typeface="PT Sans"/>
            </a:endParaRPr>
          </a:p>
        </p:txBody>
      </p:sp>
      <p:sp>
        <p:nvSpPr>
          <p:cNvPr id="150" name="Google Shape;150;p22"/>
          <p:cNvSpPr txBox="1"/>
          <p:nvPr/>
        </p:nvSpPr>
        <p:spPr>
          <a:xfrm>
            <a:off x="2571475" y="3201715"/>
            <a:ext cx="3800400" cy="292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dk1"/>
                </a:solidFill>
                <a:latin typeface="PT Sans"/>
                <a:ea typeface="PT Sans"/>
                <a:cs typeface="PT Sans"/>
                <a:sym typeface="PT Sans"/>
              </a:rPr>
              <a:t>Assumptions for this example:</a:t>
            </a:r>
            <a:endParaRPr b="1">
              <a:solidFill>
                <a:schemeClr val="dk1"/>
              </a:solidFill>
              <a:latin typeface="PT Sans"/>
              <a:ea typeface="PT Sans"/>
              <a:cs typeface="PT Sans"/>
              <a:sym typeface="PT Sans"/>
            </a:endParaRPr>
          </a:p>
        </p:txBody>
      </p:sp>
      <p:sp>
        <p:nvSpPr>
          <p:cNvPr id="151" name="Google Shape;151;p22"/>
          <p:cNvSpPr/>
          <p:nvPr/>
        </p:nvSpPr>
        <p:spPr>
          <a:xfrm>
            <a:off x="6590700" y="3634550"/>
            <a:ext cx="2304300" cy="1102500"/>
          </a:xfrm>
          <a:prstGeom prst="roundRect">
            <a:avLst>
              <a:gd name="adj" fmla="val 16667"/>
            </a:avLst>
          </a:prstGeom>
          <a:solidFill>
            <a:srgbClr val="249C9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360"/>
              </a:spcBef>
              <a:spcAft>
                <a:spcPts val="0"/>
              </a:spcAft>
              <a:buClr>
                <a:schemeClr val="dk1"/>
              </a:buClr>
              <a:buSzPts val="1100"/>
              <a:buFont typeface="Arial"/>
              <a:buNone/>
            </a:pPr>
            <a:r>
              <a:rPr lang="en" sz="1000">
                <a:solidFill>
                  <a:schemeClr val="lt1"/>
                </a:solidFill>
                <a:latin typeface="PT Sans"/>
                <a:ea typeface="PT Sans"/>
                <a:cs typeface="PT Sans"/>
                <a:sym typeface="PT Sans"/>
              </a:rPr>
              <a:t>Total amount available to be spent in 2023-24 = 25,185</a:t>
            </a:r>
            <a:endParaRPr sz="1000">
              <a:solidFill>
                <a:schemeClr val="lt1"/>
              </a:solidFill>
              <a:latin typeface="PT Sans"/>
              <a:ea typeface="PT Sans"/>
              <a:cs typeface="PT Sans"/>
              <a:sym typeface="PT Sans"/>
            </a:endParaRPr>
          </a:p>
          <a:p>
            <a:pPr marL="457200" lvl="0" indent="-292100" algn="l" rtl="0">
              <a:spcBef>
                <a:spcPts val="360"/>
              </a:spcBef>
              <a:spcAft>
                <a:spcPts val="0"/>
              </a:spcAft>
              <a:buClr>
                <a:schemeClr val="lt1"/>
              </a:buClr>
              <a:buSzPts val="1000"/>
              <a:buFont typeface="PT Sans"/>
              <a:buChar char="●"/>
            </a:pPr>
            <a:r>
              <a:rPr lang="en" sz="1000">
                <a:solidFill>
                  <a:schemeClr val="lt1"/>
                </a:solidFill>
                <a:latin typeface="PT Sans"/>
                <a:ea typeface="PT Sans"/>
                <a:cs typeface="PT Sans"/>
                <a:sym typeface="PT Sans"/>
              </a:rPr>
              <a:t>PY unearned revenue 7,200</a:t>
            </a:r>
            <a:endParaRPr sz="1000">
              <a:solidFill>
                <a:schemeClr val="lt1"/>
              </a:solidFill>
              <a:latin typeface="PT Sans"/>
              <a:ea typeface="PT Sans"/>
              <a:cs typeface="PT Sans"/>
              <a:sym typeface="PT Sans"/>
            </a:endParaRPr>
          </a:p>
          <a:p>
            <a:pPr marL="457200" lvl="0" indent="-292100" algn="l" rtl="0">
              <a:spcBef>
                <a:spcPts val="0"/>
              </a:spcBef>
              <a:spcAft>
                <a:spcPts val="0"/>
              </a:spcAft>
              <a:buClr>
                <a:schemeClr val="lt1"/>
              </a:buClr>
              <a:buSzPts val="1000"/>
              <a:buFont typeface="PT Sans"/>
              <a:buChar char="●"/>
            </a:pPr>
            <a:r>
              <a:rPr lang="en" sz="1000">
                <a:solidFill>
                  <a:schemeClr val="lt1"/>
                </a:solidFill>
                <a:latin typeface="PT Sans"/>
                <a:ea typeface="PT Sans"/>
                <a:cs typeface="PT Sans"/>
                <a:sym typeface="PT Sans"/>
              </a:rPr>
              <a:t>PY revenue due 3,000</a:t>
            </a:r>
            <a:endParaRPr sz="1000">
              <a:solidFill>
                <a:schemeClr val="lt1"/>
              </a:solidFill>
              <a:latin typeface="PT Sans"/>
              <a:ea typeface="PT Sans"/>
              <a:cs typeface="PT Sans"/>
              <a:sym typeface="PT Sans"/>
            </a:endParaRPr>
          </a:p>
          <a:p>
            <a:pPr marL="457200" lvl="0" indent="-292100" algn="l" rtl="0">
              <a:spcBef>
                <a:spcPts val="0"/>
              </a:spcBef>
              <a:spcAft>
                <a:spcPts val="0"/>
              </a:spcAft>
              <a:buClr>
                <a:schemeClr val="lt1"/>
              </a:buClr>
              <a:buSzPts val="1000"/>
              <a:buFont typeface="PT Sans"/>
              <a:buChar char="●"/>
            </a:pPr>
            <a:r>
              <a:rPr lang="en" sz="1000">
                <a:solidFill>
                  <a:schemeClr val="lt1"/>
                </a:solidFill>
                <a:latin typeface="PT Sans"/>
                <a:ea typeface="PT Sans"/>
                <a:cs typeface="PT Sans"/>
                <a:sym typeface="PT Sans"/>
              </a:rPr>
              <a:t>CY allocation 14,985</a:t>
            </a:r>
            <a:endParaRPr sz="1000">
              <a:solidFill>
                <a:schemeClr val="lt1"/>
              </a:solidFill>
              <a:latin typeface="PT Sans"/>
              <a:ea typeface="PT Sans"/>
              <a:cs typeface="PT Sans"/>
              <a:sym typeface="PT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155"/>
        <p:cNvGrpSpPr/>
        <p:nvPr/>
      </p:nvGrpSpPr>
      <p:grpSpPr>
        <a:xfrm>
          <a:off x="0" y="0"/>
          <a:ext cx="0" cy="0"/>
          <a:chOff x="0" y="0"/>
          <a:chExt cx="0" cy="0"/>
        </a:xfrm>
      </p:grpSpPr>
      <p:sp>
        <p:nvSpPr>
          <p:cNvPr id="156" name="Google Shape;156;p23"/>
          <p:cNvSpPr txBox="1">
            <a:spLocks noGrp="1"/>
          </p:cNvSpPr>
          <p:nvPr>
            <p:ph type="title"/>
          </p:nvPr>
        </p:nvSpPr>
        <p:spPr>
          <a:xfrm>
            <a:off x="268750" y="16799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800">
                <a:solidFill>
                  <a:schemeClr val="lt1"/>
                </a:solidFill>
              </a:rPr>
              <a:t>Reviewing Current Year Budget</a:t>
            </a:r>
            <a:endParaRPr sz="4800" b="1">
              <a:solidFill>
                <a:schemeClr val="lt1"/>
              </a:solidFill>
            </a:endParaRPr>
          </a:p>
        </p:txBody>
      </p:sp>
      <p:pic>
        <p:nvPicPr>
          <p:cNvPr id="157" name="Google Shape;157;p23"/>
          <p:cNvPicPr preferRelativeResize="0"/>
          <p:nvPr/>
        </p:nvPicPr>
        <p:blipFill>
          <a:blip r:embed="rId3">
            <a:alphaModFix/>
          </a:blip>
          <a:stretch>
            <a:fillRect/>
          </a:stretch>
        </p:blipFill>
        <p:spPr>
          <a:xfrm>
            <a:off x="41100" y="41075"/>
            <a:ext cx="1405375" cy="1384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Google Shape;162;p24"/>
          <p:cNvSpPr/>
          <p:nvPr/>
        </p:nvSpPr>
        <p:spPr>
          <a:xfrm>
            <a:off x="-26300" y="-25750"/>
            <a:ext cx="9207900" cy="880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137C78"/>
              </a:solidFill>
            </a:endParaRPr>
          </a:p>
        </p:txBody>
      </p:sp>
      <p:sp>
        <p:nvSpPr>
          <p:cNvPr id="163" name="Google Shape;163;p24"/>
          <p:cNvSpPr txBox="1">
            <a:spLocks noGrp="1"/>
          </p:cNvSpPr>
          <p:nvPr>
            <p:ph type="title"/>
          </p:nvPr>
        </p:nvSpPr>
        <p:spPr>
          <a:xfrm>
            <a:off x="189000" y="105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137C78"/>
                </a:solidFill>
              </a:rPr>
              <a:t>Reviewing Current Year Budget</a:t>
            </a:r>
            <a:endParaRPr sz="3600" b="1">
              <a:solidFill>
                <a:srgbClr val="137C78"/>
              </a:solidFill>
            </a:endParaRPr>
          </a:p>
        </p:txBody>
      </p:sp>
      <p:sp>
        <p:nvSpPr>
          <p:cNvPr id="164" name="Google Shape;164;p24"/>
          <p:cNvSpPr txBox="1"/>
          <p:nvPr/>
        </p:nvSpPr>
        <p:spPr>
          <a:xfrm>
            <a:off x="311700" y="1070475"/>
            <a:ext cx="8520600" cy="785100"/>
          </a:xfrm>
          <a:prstGeom prst="rect">
            <a:avLst/>
          </a:prstGeom>
          <a:noFill/>
          <a:ln>
            <a:noFill/>
          </a:ln>
        </p:spPr>
        <p:txBody>
          <a:bodyPr spcFirstLastPara="1" wrap="square" lIns="91425" tIns="91425" rIns="91425" bIns="91425" anchor="t" anchorCtr="0">
            <a:spAutoFit/>
          </a:bodyPr>
          <a:lstStyle/>
          <a:p>
            <a:pPr marL="342900" lvl="0" indent="0" algn="l" rtl="0">
              <a:spcBef>
                <a:spcPts val="360"/>
              </a:spcBef>
              <a:spcAft>
                <a:spcPts val="0"/>
              </a:spcAft>
              <a:buNone/>
            </a:pP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grpSp>
        <p:nvGrpSpPr>
          <p:cNvPr id="165" name="Google Shape;165;p24"/>
          <p:cNvGrpSpPr/>
          <p:nvPr/>
        </p:nvGrpSpPr>
        <p:grpSpPr>
          <a:xfrm>
            <a:off x="0" y="1189989"/>
            <a:ext cx="2214600" cy="3217636"/>
            <a:chOff x="0" y="1189989"/>
            <a:chExt cx="2214600" cy="3217636"/>
          </a:xfrm>
        </p:grpSpPr>
        <p:sp>
          <p:nvSpPr>
            <p:cNvPr id="166" name="Google Shape;166;p24"/>
            <p:cNvSpPr/>
            <p:nvPr/>
          </p:nvSpPr>
          <p:spPr>
            <a:xfrm>
              <a:off x="0" y="1189989"/>
              <a:ext cx="2214600" cy="669000"/>
            </a:xfrm>
            <a:prstGeom prst="homePlate">
              <a:avLst>
                <a:gd name="adj" fmla="val 50000"/>
              </a:avLst>
            </a:prstGeom>
            <a:solidFill>
              <a:srgbClr val="155B5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Roboto"/>
                  <a:ea typeface="Roboto"/>
                  <a:cs typeface="Roboto"/>
                  <a:sym typeface="Roboto"/>
                </a:rPr>
                <a:t>Adjust for PY</a:t>
              </a:r>
              <a:endParaRPr>
                <a:solidFill>
                  <a:schemeClr val="lt1"/>
                </a:solidFill>
                <a:latin typeface="Roboto"/>
                <a:ea typeface="Roboto"/>
                <a:cs typeface="Roboto"/>
                <a:sym typeface="Roboto"/>
              </a:endParaRPr>
            </a:p>
            <a:p>
              <a:pPr marL="0" lvl="0" indent="0" algn="ctr" rtl="0">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 Carryover</a:t>
              </a:r>
              <a:endParaRPr>
                <a:solidFill>
                  <a:srgbClr val="FFFFFF"/>
                </a:solidFill>
                <a:latin typeface="Roboto"/>
                <a:ea typeface="Roboto"/>
                <a:cs typeface="Roboto"/>
                <a:sym typeface="Roboto"/>
              </a:endParaRPr>
            </a:p>
          </p:txBody>
        </p:sp>
        <p:sp>
          <p:nvSpPr>
            <p:cNvPr id="167" name="Google Shape;167;p24"/>
            <p:cNvSpPr txBox="1"/>
            <p:nvPr/>
          </p:nvSpPr>
          <p:spPr>
            <a:xfrm>
              <a:off x="295050" y="2057125"/>
              <a:ext cx="1624500" cy="235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For resources subject to unearned revenue, account for any carryover or deferred revenue that needs to be recognized in the current year. </a:t>
              </a:r>
              <a:endParaRPr sz="11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Remember, carryover is essentially one-time funds and should only be recognized once.</a:t>
              </a:r>
              <a:endParaRPr sz="1100">
                <a:solidFill>
                  <a:schemeClr val="dk1"/>
                </a:solidFill>
                <a:latin typeface="Roboto"/>
                <a:ea typeface="Roboto"/>
                <a:cs typeface="Roboto"/>
                <a:sym typeface="Roboto"/>
              </a:endParaRPr>
            </a:p>
            <a:p>
              <a:pPr marL="0" lvl="0" indent="0" algn="l" rtl="0">
                <a:lnSpc>
                  <a:spcPct val="115000"/>
                </a:lnSpc>
                <a:spcBef>
                  <a:spcPts val="0"/>
                </a:spcBef>
                <a:spcAft>
                  <a:spcPts val="0"/>
                </a:spcAft>
                <a:buNone/>
              </a:pPr>
              <a:endParaRPr sz="1100">
                <a:latin typeface="Roboto"/>
                <a:ea typeface="Roboto"/>
                <a:cs typeface="Roboto"/>
                <a:sym typeface="Roboto"/>
              </a:endParaRPr>
            </a:p>
            <a:p>
              <a:pPr marL="0" lvl="0" indent="0" algn="l" rtl="0">
                <a:lnSpc>
                  <a:spcPct val="115000"/>
                </a:lnSpc>
                <a:spcBef>
                  <a:spcPts val="600"/>
                </a:spcBef>
                <a:spcAft>
                  <a:spcPts val="0"/>
                </a:spcAft>
                <a:buClr>
                  <a:schemeClr val="dk1"/>
                </a:buClr>
                <a:buSzPts val="1100"/>
                <a:buFont typeface="Arial"/>
                <a:buNone/>
              </a:pPr>
              <a:endParaRPr sz="2400" u="sng">
                <a:solidFill>
                  <a:srgbClr val="1FBAB4"/>
                </a:solidFill>
              </a:endParaRPr>
            </a:p>
            <a:p>
              <a:pPr marL="0" lvl="0" indent="0" algn="l" rtl="0">
                <a:lnSpc>
                  <a:spcPct val="115000"/>
                </a:lnSpc>
                <a:spcBef>
                  <a:spcPts val="0"/>
                </a:spcBef>
                <a:spcAft>
                  <a:spcPts val="0"/>
                </a:spcAft>
                <a:buNone/>
              </a:pPr>
              <a:endParaRPr sz="1100">
                <a:latin typeface="Roboto"/>
                <a:ea typeface="Roboto"/>
                <a:cs typeface="Roboto"/>
                <a:sym typeface="Roboto"/>
              </a:endParaRPr>
            </a:p>
          </p:txBody>
        </p:sp>
      </p:grpSp>
      <p:grpSp>
        <p:nvGrpSpPr>
          <p:cNvPr id="168" name="Google Shape;168;p24"/>
          <p:cNvGrpSpPr/>
          <p:nvPr/>
        </p:nvGrpSpPr>
        <p:grpSpPr>
          <a:xfrm>
            <a:off x="1838325" y="1189775"/>
            <a:ext cx="2064000" cy="3217850"/>
            <a:chOff x="1838325" y="1189775"/>
            <a:chExt cx="2064000" cy="3217850"/>
          </a:xfrm>
        </p:grpSpPr>
        <p:sp>
          <p:nvSpPr>
            <p:cNvPr id="169" name="Google Shape;169;p24"/>
            <p:cNvSpPr/>
            <p:nvPr/>
          </p:nvSpPr>
          <p:spPr>
            <a:xfrm>
              <a:off x="1838325" y="1189775"/>
              <a:ext cx="2064000" cy="669000"/>
            </a:xfrm>
            <a:prstGeom prst="chevron">
              <a:avLst>
                <a:gd name="adj" fmla="val 50000"/>
              </a:avLst>
            </a:prstGeom>
            <a:solidFill>
              <a:srgbClr val="1B786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Updating Categorical</a:t>
              </a:r>
              <a:endParaRPr>
                <a:solidFill>
                  <a:srgbClr val="FFFFFF"/>
                </a:solidFill>
                <a:latin typeface="Roboto"/>
                <a:ea typeface="Roboto"/>
                <a:cs typeface="Roboto"/>
                <a:sym typeface="Roboto"/>
              </a:endParaRPr>
            </a:p>
          </p:txBody>
        </p:sp>
        <p:sp>
          <p:nvSpPr>
            <p:cNvPr id="170" name="Google Shape;170;p24"/>
            <p:cNvSpPr txBox="1"/>
            <p:nvPr/>
          </p:nvSpPr>
          <p:spPr>
            <a:xfrm>
              <a:off x="2017250" y="2057125"/>
              <a:ext cx="1624500" cy="235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Update revenue and expenditures for current year with updated entitlements.</a:t>
              </a:r>
              <a:endParaRPr sz="11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r>
                <a:rPr lang="en" sz="1100">
                  <a:solidFill>
                    <a:schemeClr val="dk1"/>
                  </a:solidFill>
                  <a:latin typeface="Roboto"/>
                  <a:ea typeface="Roboto"/>
                  <a:cs typeface="Roboto"/>
                  <a:sym typeface="Roboto"/>
                </a:rPr>
                <a:t>Current entitlement funding information is available on the CDE </a:t>
              </a:r>
              <a:r>
                <a:rPr lang="en" sz="1100" u="sng">
                  <a:solidFill>
                    <a:schemeClr val="accent5"/>
                  </a:solidFill>
                  <a:latin typeface="Roboto"/>
                  <a:ea typeface="Roboto"/>
                  <a:cs typeface="Roboto"/>
                  <a:sym typeface="Roboto"/>
                  <a:hlinkClick r:id="rId3">
                    <a:extLst>
                      <a:ext uri="{A12FA001-AC4F-418D-AE19-62706E023703}">
                        <ahyp:hlinkClr xmlns:ahyp="http://schemas.microsoft.com/office/drawing/2018/hyperlinkcolor" val="tx"/>
                      </a:ext>
                    </a:extLst>
                  </a:hlinkClick>
                </a:rPr>
                <a:t>website</a:t>
              </a:r>
              <a:r>
                <a:rPr lang="en" sz="1100">
                  <a:solidFill>
                    <a:schemeClr val="dk1"/>
                  </a:solidFill>
                  <a:latin typeface="Roboto"/>
                  <a:ea typeface="Roboto"/>
                  <a:cs typeface="Roboto"/>
                  <a:sym typeface="Roboto"/>
                </a:rPr>
                <a:t> and may be updated throughout the year.</a:t>
              </a:r>
              <a:endParaRPr sz="1100">
                <a:latin typeface="Roboto"/>
                <a:ea typeface="Roboto"/>
                <a:cs typeface="Roboto"/>
                <a:sym typeface="Roboto"/>
              </a:endParaRPr>
            </a:p>
          </p:txBody>
        </p:sp>
      </p:grpSp>
      <p:grpSp>
        <p:nvGrpSpPr>
          <p:cNvPr id="171" name="Google Shape;171;p24"/>
          <p:cNvGrpSpPr/>
          <p:nvPr/>
        </p:nvGrpSpPr>
        <p:grpSpPr>
          <a:xfrm>
            <a:off x="3516750" y="1189775"/>
            <a:ext cx="2064000" cy="3217850"/>
            <a:chOff x="3516750" y="1189775"/>
            <a:chExt cx="2064000" cy="3217850"/>
          </a:xfrm>
        </p:grpSpPr>
        <p:sp>
          <p:nvSpPr>
            <p:cNvPr id="172" name="Google Shape;172;p24"/>
            <p:cNvSpPr/>
            <p:nvPr/>
          </p:nvSpPr>
          <p:spPr>
            <a:xfrm>
              <a:off x="3516750" y="1189775"/>
              <a:ext cx="2064000" cy="669000"/>
            </a:xfrm>
            <a:prstGeom prst="chevron">
              <a:avLst>
                <a:gd name="adj" fmla="val 50000"/>
              </a:avLst>
            </a:prstGeom>
            <a:solidFill>
              <a:srgbClr val="1D7E7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One-time Funding</a:t>
              </a:r>
              <a:endParaRPr>
                <a:solidFill>
                  <a:srgbClr val="FFFFFF"/>
                </a:solidFill>
                <a:latin typeface="Roboto"/>
                <a:ea typeface="Roboto"/>
                <a:cs typeface="Roboto"/>
                <a:sym typeface="Roboto"/>
              </a:endParaRPr>
            </a:p>
          </p:txBody>
        </p:sp>
        <p:sp>
          <p:nvSpPr>
            <p:cNvPr id="173" name="Google Shape;173;p24"/>
            <p:cNvSpPr txBox="1"/>
            <p:nvPr/>
          </p:nvSpPr>
          <p:spPr>
            <a:xfrm>
              <a:off x="3739450" y="2057125"/>
              <a:ext cx="1624500" cy="235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a:latin typeface="Roboto"/>
                  <a:ea typeface="Roboto"/>
                  <a:cs typeface="Roboto"/>
                  <a:sym typeface="Roboto"/>
                </a:rPr>
                <a:t>Remember, each dollar can only be spent one time. </a:t>
              </a:r>
              <a:endParaRPr sz="1100">
                <a:latin typeface="Roboto"/>
                <a:ea typeface="Roboto"/>
                <a:cs typeface="Roboto"/>
                <a:sym typeface="Roboto"/>
              </a:endParaRPr>
            </a:p>
            <a:p>
              <a:pPr marL="0" lvl="0" indent="0" algn="l" rtl="0">
                <a:lnSpc>
                  <a:spcPct val="115000"/>
                </a:lnSpc>
                <a:spcBef>
                  <a:spcPts val="0"/>
                </a:spcBef>
                <a:spcAft>
                  <a:spcPts val="0"/>
                </a:spcAft>
                <a:buNone/>
              </a:pPr>
              <a:endParaRPr sz="1100">
                <a:latin typeface="Roboto"/>
                <a:ea typeface="Roboto"/>
                <a:cs typeface="Roboto"/>
                <a:sym typeface="Roboto"/>
              </a:endParaRPr>
            </a:p>
            <a:p>
              <a:pPr marL="0" lvl="0" indent="0" algn="l" rtl="0">
                <a:lnSpc>
                  <a:spcPct val="115000"/>
                </a:lnSpc>
                <a:spcBef>
                  <a:spcPts val="0"/>
                </a:spcBef>
                <a:spcAft>
                  <a:spcPts val="0"/>
                </a:spcAft>
                <a:buNone/>
              </a:pPr>
              <a:r>
                <a:rPr lang="en" sz="1100">
                  <a:latin typeface="Roboto"/>
                  <a:ea typeface="Roboto"/>
                  <a:cs typeface="Roboto"/>
                  <a:sym typeface="Roboto"/>
                </a:rPr>
                <a:t>Run a </a:t>
              </a:r>
              <a:r>
                <a:rPr lang="en" sz="1100">
                  <a:solidFill>
                    <a:schemeClr val="dk1"/>
                  </a:solidFill>
                  <a:latin typeface="Roboto"/>
                  <a:ea typeface="Roboto"/>
                  <a:cs typeface="Roboto"/>
                  <a:sym typeface="Roboto"/>
                </a:rPr>
                <a:t>multi-year Fiscal 04/06 report to verify revenue and expenditures h</a:t>
              </a:r>
              <a:r>
                <a:rPr lang="en" sz="1100">
                  <a:latin typeface="Roboto"/>
                  <a:ea typeface="Roboto"/>
                  <a:cs typeface="Roboto"/>
                  <a:sym typeface="Roboto"/>
                </a:rPr>
                <a:t>ave not been recognized more than one time. </a:t>
              </a:r>
              <a:endParaRPr sz="1100">
                <a:latin typeface="Roboto"/>
                <a:ea typeface="Roboto"/>
                <a:cs typeface="Roboto"/>
                <a:sym typeface="Roboto"/>
              </a:endParaRPr>
            </a:p>
          </p:txBody>
        </p:sp>
      </p:grpSp>
      <p:grpSp>
        <p:nvGrpSpPr>
          <p:cNvPr id="174" name="Google Shape;174;p24"/>
          <p:cNvGrpSpPr/>
          <p:nvPr/>
        </p:nvGrpSpPr>
        <p:grpSpPr>
          <a:xfrm>
            <a:off x="6882900" y="1189888"/>
            <a:ext cx="2064000" cy="3217850"/>
            <a:chOff x="6874025" y="1189775"/>
            <a:chExt cx="2064000" cy="3217850"/>
          </a:xfrm>
        </p:grpSpPr>
        <p:sp>
          <p:nvSpPr>
            <p:cNvPr id="175" name="Google Shape;175;p24"/>
            <p:cNvSpPr/>
            <p:nvPr/>
          </p:nvSpPr>
          <p:spPr>
            <a:xfrm>
              <a:off x="6874025" y="1189775"/>
              <a:ext cx="2064000" cy="669000"/>
            </a:xfrm>
            <a:prstGeom prst="chevron">
              <a:avLst>
                <a:gd name="adj" fmla="val 50000"/>
              </a:avLst>
            </a:prstGeom>
            <a:solidFill>
              <a:srgbClr val="249C9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Historical Trends</a:t>
              </a:r>
              <a:endParaRPr>
                <a:solidFill>
                  <a:srgbClr val="FFFFFF"/>
                </a:solidFill>
                <a:latin typeface="Roboto"/>
                <a:ea typeface="Roboto"/>
                <a:cs typeface="Roboto"/>
                <a:sym typeface="Roboto"/>
              </a:endParaRPr>
            </a:p>
          </p:txBody>
        </p:sp>
        <p:sp>
          <p:nvSpPr>
            <p:cNvPr id="176" name="Google Shape;176;p24"/>
            <p:cNvSpPr txBox="1"/>
            <p:nvPr/>
          </p:nvSpPr>
          <p:spPr>
            <a:xfrm>
              <a:off x="7183850" y="2057125"/>
              <a:ext cx="1624500" cy="235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a:latin typeface="Roboto"/>
                  <a:ea typeface="Roboto"/>
                  <a:cs typeface="Roboto"/>
                  <a:sym typeface="Roboto"/>
                </a:rPr>
                <a:t>Review historical trends to ensure projections are reasonable. </a:t>
              </a:r>
              <a:endParaRPr sz="1100">
                <a:latin typeface="Roboto"/>
                <a:ea typeface="Roboto"/>
                <a:cs typeface="Roboto"/>
                <a:sym typeface="Roboto"/>
              </a:endParaRPr>
            </a:p>
            <a:p>
              <a:pPr marL="0" lvl="0" indent="0" algn="l" rtl="0">
                <a:lnSpc>
                  <a:spcPct val="115000"/>
                </a:lnSpc>
                <a:spcBef>
                  <a:spcPts val="0"/>
                </a:spcBef>
                <a:spcAft>
                  <a:spcPts val="0"/>
                </a:spcAft>
                <a:buNone/>
              </a:pPr>
              <a:endParaRPr sz="1100">
                <a:latin typeface="Roboto"/>
                <a:ea typeface="Roboto"/>
                <a:cs typeface="Roboto"/>
                <a:sym typeface="Roboto"/>
              </a:endParaRPr>
            </a:p>
            <a:p>
              <a:pPr marL="0" lvl="0" indent="0" algn="l" rtl="0">
                <a:lnSpc>
                  <a:spcPct val="115000"/>
                </a:lnSpc>
                <a:spcBef>
                  <a:spcPts val="0"/>
                </a:spcBef>
                <a:spcAft>
                  <a:spcPts val="0"/>
                </a:spcAft>
                <a:buNone/>
              </a:pPr>
              <a:r>
                <a:rPr lang="en" sz="1100">
                  <a:latin typeface="Roboto"/>
                  <a:ea typeface="Roboto"/>
                  <a:cs typeface="Roboto"/>
                  <a:sym typeface="Roboto"/>
                </a:rPr>
                <a:t>Run a Fiscal 04/06 using actuals for at least 3 prior years.</a:t>
              </a:r>
              <a:endParaRPr sz="1100">
                <a:latin typeface="Roboto"/>
                <a:ea typeface="Roboto"/>
                <a:cs typeface="Roboto"/>
                <a:sym typeface="Roboto"/>
              </a:endParaRPr>
            </a:p>
          </p:txBody>
        </p:sp>
      </p:grpSp>
      <p:grpSp>
        <p:nvGrpSpPr>
          <p:cNvPr id="177" name="Google Shape;177;p24"/>
          <p:cNvGrpSpPr/>
          <p:nvPr/>
        </p:nvGrpSpPr>
        <p:grpSpPr>
          <a:xfrm>
            <a:off x="5195350" y="1189775"/>
            <a:ext cx="2064000" cy="3217850"/>
            <a:chOff x="5195350" y="1189775"/>
            <a:chExt cx="2064000" cy="3217850"/>
          </a:xfrm>
        </p:grpSpPr>
        <p:sp>
          <p:nvSpPr>
            <p:cNvPr id="178" name="Google Shape;178;p24"/>
            <p:cNvSpPr/>
            <p:nvPr/>
          </p:nvSpPr>
          <p:spPr>
            <a:xfrm>
              <a:off x="5195350" y="1189775"/>
              <a:ext cx="2064000" cy="669000"/>
            </a:xfrm>
            <a:prstGeom prst="chevron">
              <a:avLst>
                <a:gd name="adj" fmla="val 50000"/>
              </a:avLst>
            </a:prstGeom>
            <a:solidFill>
              <a:srgbClr val="1F887E"/>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Roboto"/>
                  <a:ea typeface="Roboto"/>
                  <a:cs typeface="Roboto"/>
                  <a:sym typeface="Roboto"/>
                </a:rPr>
                <a:t>Compare to Actuals</a:t>
              </a:r>
              <a:endParaRPr>
                <a:solidFill>
                  <a:srgbClr val="FFFFFF"/>
                </a:solidFill>
                <a:latin typeface="Roboto"/>
                <a:ea typeface="Roboto"/>
                <a:cs typeface="Roboto"/>
                <a:sym typeface="Roboto"/>
              </a:endParaRPr>
            </a:p>
          </p:txBody>
        </p:sp>
        <p:sp>
          <p:nvSpPr>
            <p:cNvPr id="179" name="Google Shape;179;p24"/>
            <p:cNvSpPr txBox="1"/>
            <p:nvPr/>
          </p:nvSpPr>
          <p:spPr>
            <a:xfrm>
              <a:off x="5461650" y="2057125"/>
              <a:ext cx="1624500" cy="235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a:latin typeface="Roboto"/>
                  <a:ea typeface="Roboto"/>
                  <a:cs typeface="Roboto"/>
                  <a:sym typeface="Roboto"/>
                </a:rPr>
                <a:t>Review actuals-to-date to determine if projections are on target or if adjustments to projections should be made. </a:t>
              </a:r>
              <a:endParaRPr sz="1100">
                <a:latin typeface="Roboto"/>
                <a:ea typeface="Roboto"/>
                <a:cs typeface="Roboto"/>
                <a:sym typeface="Roboto"/>
              </a:endParaRPr>
            </a:p>
            <a:p>
              <a:pPr marL="0" lvl="0" indent="0" algn="l" rtl="0">
                <a:lnSpc>
                  <a:spcPct val="115000"/>
                </a:lnSpc>
                <a:spcBef>
                  <a:spcPts val="0"/>
                </a:spcBef>
                <a:spcAft>
                  <a:spcPts val="0"/>
                </a:spcAft>
                <a:buNone/>
              </a:pPr>
              <a:endParaRPr sz="1100">
                <a:latin typeface="Roboto"/>
                <a:ea typeface="Roboto"/>
                <a:cs typeface="Roboto"/>
                <a:sym typeface="Roboto"/>
              </a:endParaRPr>
            </a:p>
            <a:p>
              <a:pPr marL="0" lvl="0" indent="0" algn="l" rtl="0">
                <a:lnSpc>
                  <a:spcPct val="115000"/>
                </a:lnSpc>
                <a:spcBef>
                  <a:spcPts val="0"/>
                </a:spcBef>
                <a:spcAft>
                  <a:spcPts val="0"/>
                </a:spcAft>
                <a:buNone/>
              </a:pPr>
              <a:r>
                <a:rPr lang="en" sz="1100">
                  <a:latin typeface="Roboto"/>
                  <a:ea typeface="Roboto"/>
                  <a:cs typeface="Roboto"/>
                  <a:sym typeface="Roboto"/>
                </a:rPr>
                <a:t>Use Fiscal Summary or Comparative Summary reports and review balances to determine if update is needed.</a:t>
              </a:r>
              <a:endParaRPr sz="1100">
                <a:latin typeface="Roboto"/>
                <a:ea typeface="Roboto"/>
                <a:cs typeface="Roboto"/>
                <a:sym typeface="Roboto"/>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3"/>
        <p:cNvGrpSpPr/>
        <p:nvPr/>
      </p:nvGrpSpPr>
      <p:grpSpPr>
        <a:xfrm>
          <a:off x="0" y="0"/>
          <a:ext cx="0" cy="0"/>
          <a:chOff x="0" y="0"/>
          <a:chExt cx="0" cy="0"/>
        </a:xfrm>
      </p:grpSpPr>
      <p:sp>
        <p:nvSpPr>
          <p:cNvPr id="184" name="Google Shape;184;p25"/>
          <p:cNvSpPr/>
          <p:nvPr/>
        </p:nvSpPr>
        <p:spPr>
          <a:xfrm>
            <a:off x="-26300" y="-25750"/>
            <a:ext cx="9207900" cy="880500"/>
          </a:xfrm>
          <a:prstGeom prst="rect">
            <a:avLst/>
          </a:prstGeom>
          <a:solidFill>
            <a:srgbClr val="0944A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185" name="Google Shape;185;p25"/>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Reviewing Current Year Budget</a:t>
            </a:r>
            <a:endParaRPr sz="3600" b="1">
              <a:solidFill>
                <a:schemeClr val="lt1"/>
              </a:solidFill>
            </a:endParaRPr>
          </a:p>
        </p:txBody>
      </p:sp>
      <p:pic>
        <p:nvPicPr>
          <p:cNvPr id="186" name="Google Shape;186;p25"/>
          <p:cNvPicPr preferRelativeResize="0"/>
          <p:nvPr/>
        </p:nvPicPr>
        <p:blipFill rotWithShape="1">
          <a:blip r:embed="rId3">
            <a:alphaModFix/>
          </a:blip>
          <a:srcRect t="16770" r="586"/>
          <a:stretch/>
        </p:blipFill>
        <p:spPr>
          <a:xfrm>
            <a:off x="259525" y="1771750"/>
            <a:ext cx="8572774" cy="1409400"/>
          </a:xfrm>
          <a:prstGeom prst="rect">
            <a:avLst/>
          </a:prstGeom>
          <a:noFill/>
          <a:ln w="9525" cap="flat" cmpd="sng">
            <a:solidFill>
              <a:schemeClr val="dk1"/>
            </a:solidFill>
            <a:prstDash val="solid"/>
            <a:round/>
            <a:headEnd type="none" w="sm" len="sm"/>
            <a:tailEnd type="none" w="sm" len="sm"/>
          </a:ln>
        </p:spPr>
      </p:pic>
      <p:pic>
        <p:nvPicPr>
          <p:cNvPr id="187" name="Google Shape;187;p25"/>
          <p:cNvPicPr preferRelativeResize="0"/>
          <p:nvPr/>
        </p:nvPicPr>
        <p:blipFill>
          <a:blip r:embed="rId4">
            <a:alphaModFix/>
          </a:blip>
          <a:stretch>
            <a:fillRect/>
          </a:stretch>
        </p:blipFill>
        <p:spPr>
          <a:xfrm>
            <a:off x="259525" y="3296625"/>
            <a:ext cx="8572774" cy="1621750"/>
          </a:xfrm>
          <a:prstGeom prst="rect">
            <a:avLst/>
          </a:prstGeom>
          <a:noFill/>
          <a:ln w="9525" cap="flat" cmpd="sng">
            <a:solidFill>
              <a:schemeClr val="dk1"/>
            </a:solidFill>
            <a:prstDash val="solid"/>
            <a:round/>
            <a:headEnd type="none" w="sm" len="sm"/>
            <a:tailEnd type="none" w="sm" len="sm"/>
          </a:ln>
        </p:spPr>
      </p:pic>
      <p:sp>
        <p:nvSpPr>
          <p:cNvPr id="188" name="Google Shape;188;p25"/>
          <p:cNvSpPr/>
          <p:nvPr/>
        </p:nvSpPr>
        <p:spPr>
          <a:xfrm>
            <a:off x="7946425" y="3922675"/>
            <a:ext cx="844800" cy="678300"/>
          </a:xfrm>
          <a:prstGeom prst="roundRect">
            <a:avLst>
              <a:gd name="adj" fmla="val 16667"/>
            </a:avLst>
          </a:prstGeom>
          <a:noFill/>
          <a:ln w="28575" cap="flat" cmpd="sng">
            <a:solidFill>
              <a:srgbClr val="A72A1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189" name="Google Shape;189;p25"/>
          <p:cNvSpPr/>
          <p:nvPr/>
        </p:nvSpPr>
        <p:spPr>
          <a:xfrm>
            <a:off x="5044400" y="1771738"/>
            <a:ext cx="1396800" cy="1409400"/>
          </a:xfrm>
          <a:prstGeom prst="roundRect">
            <a:avLst>
              <a:gd name="adj" fmla="val 16667"/>
            </a:avLst>
          </a:prstGeom>
          <a:noFill/>
          <a:ln w="28575" cap="flat" cmpd="sng">
            <a:solidFill>
              <a:srgbClr val="A72A1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190" name="Google Shape;190;p25"/>
          <p:cNvSpPr txBox="1"/>
          <p:nvPr/>
        </p:nvSpPr>
        <p:spPr>
          <a:xfrm>
            <a:off x="259525" y="854750"/>
            <a:ext cx="8520600" cy="62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FAA434"/>
                </a:solidFill>
                <a:latin typeface="Roboto"/>
                <a:ea typeface="Roboto"/>
                <a:cs typeface="Roboto"/>
                <a:sym typeface="Roboto"/>
              </a:rPr>
              <a:t>Updating Categoricals:</a:t>
            </a:r>
            <a:endParaRPr sz="1800" b="1">
              <a:solidFill>
                <a:srgbClr val="FAA434"/>
              </a:solidFill>
              <a:latin typeface="Roboto"/>
              <a:ea typeface="Roboto"/>
              <a:cs typeface="Roboto"/>
              <a:sym typeface="Roboto"/>
            </a:endParaRPr>
          </a:p>
          <a:p>
            <a:pPr marL="0" lvl="0" indent="0" algn="l" rtl="0">
              <a:spcBef>
                <a:spcPts val="0"/>
              </a:spcBef>
              <a:spcAft>
                <a:spcPts val="0"/>
              </a:spcAft>
              <a:buNone/>
            </a:pPr>
            <a:r>
              <a:rPr lang="en" sz="1800">
                <a:solidFill>
                  <a:srgbClr val="0944A1"/>
                </a:solidFill>
                <a:latin typeface="PT Sans"/>
                <a:ea typeface="PT Sans"/>
                <a:cs typeface="PT Sans"/>
                <a:sym typeface="PT Sans"/>
              </a:rPr>
              <a:t>Update entitlements for the current year. Remember to analyze each resource to determine if ending fund balances are allowed. </a:t>
            </a:r>
            <a:endParaRPr sz="1800">
              <a:solidFill>
                <a:srgbClr val="0944A1"/>
              </a:solidFill>
              <a:latin typeface="PT Sans"/>
              <a:ea typeface="PT Sans"/>
              <a:cs typeface="PT Sans"/>
              <a:sym typeface="PT Sans"/>
            </a:endParaRPr>
          </a:p>
        </p:txBody>
      </p:sp>
      <p:cxnSp>
        <p:nvCxnSpPr>
          <p:cNvPr id="191" name="Google Shape;191;p25"/>
          <p:cNvCxnSpPr>
            <a:stCxn id="188" idx="0"/>
          </p:cNvCxnSpPr>
          <p:nvPr/>
        </p:nvCxnSpPr>
        <p:spPr>
          <a:xfrm rot="10800000">
            <a:off x="6691225" y="3095575"/>
            <a:ext cx="1677600" cy="827100"/>
          </a:xfrm>
          <a:prstGeom prst="straightConnector1">
            <a:avLst/>
          </a:prstGeom>
          <a:noFill/>
          <a:ln w="28575" cap="flat" cmpd="sng">
            <a:solidFill>
              <a:srgbClr val="A72A1E"/>
            </a:solidFill>
            <a:prstDash val="solid"/>
            <a:round/>
            <a:headEnd type="none" w="med" len="med"/>
            <a:tailEnd type="triangle" w="med" len="med"/>
          </a:ln>
        </p:spPr>
      </p:cxnSp>
      <p:sp>
        <p:nvSpPr>
          <p:cNvPr id="192" name="Google Shape;192;p25"/>
          <p:cNvSpPr txBox="1"/>
          <p:nvPr/>
        </p:nvSpPr>
        <p:spPr>
          <a:xfrm>
            <a:off x="7719975" y="1845050"/>
            <a:ext cx="146400" cy="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sp>
        <p:nvSpPr>
          <p:cNvPr id="193" name="Google Shape;193;p25"/>
          <p:cNvSpPr/>
          <p:nvPr/>
        </p:nvSpPr>
        <p:spPr>
          <a:xfrm>
            <a:off x="7686925" y="1873375"/>
            <a:ext cx="1104300" cy="165300"/>
          </a:xfrm>
          <a:prstGeom prst="rect">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194" name="Google Shape;194;p25"/>
          <p:cNvSpPr/>
          <p:nvPr/>
        </p:nvSpPr>
        <p:spPr>
          <a:xfrm>
            <a:off x="8031400" y="4062900"/>
            <a:ext cx="566400" cy="127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195" name="Google Shape;195;p25"/>
          <p:cNvSpPr txBox="1"/>
          <p:nvPr/>
        </p:nvSpPr>
        <p:spPr>
          <a:xfrm>
            <a:off x="8088025" y="4105350"/>
            <a:ext cx="490800" cy="7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sp>
        <p:nvSpPr>
          <p:cNvPr id="196" name="Google Shape;196;p25"/>
          <p:cNvSpPr/>
          <p:nvPr/>
        </p:nvSpPr>
        <p:spPr>
          <a:xfrm>
            <a:off x="972075" y="3534375"/>
            <a:ext cx="523800" cy="6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0"/>
        <p:cNvGrpSpPr/>
        <p:nvPr/>
      </p:nvGrpSpPr>
      <p:grpSpPr>
        <a:xfrm>
          <a:off x="0" y="0"/>
          <a:ext cx="0" cy="0"/>
          <a:chOff x="0" y="0"/>
          <a:chExt cx="0" cy="0"/>
        </a:xfrm>
      </p:grpSpPr>
      <p:sp>
        <p:nvSpPr>
          <p:cNvPr id="201" name="Google Shape;201;p26"/>
          <p:cNvSpPr/>
          <p:nvPr/>
        </p:nvSpPr>
        <p:spPr>
          <a:xfrm>
            <a:off x="-26300" y="-25750"/>
            <a:ext cx="9207900" cy="880500"/>
          </a:xfrm>
          <a:prstGeom prst="rect">
            <a:avLst/>
          </a:prstGeom>
          <a:solidFill>
            <a:srgbClr val="0944A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6"/>
          <p:cNvSpPr txBox="1">
            <a:spLocks noGrp="1"/>
          </p:cNvSpPr>
          <p:nvPr>
            <p:ph type="title"/>
          </p:nvPr>
        </p:nvSpPr>
        <p:spPr>
          <a:xfrm>
            <a:off x="311700" y="989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Reviewing Current Year Budget</a:t>
            </a:r>
            <a:endParaRPr sz="3600" b="1">
              <a:solidFill>
                <a:schemeClr val="lt1"/>
              </a:solidFill>
            </a:endParaRPr>
          </a:p>
        </p:txBody>
      </p:sp>
      <p:sp>
        <p:nvSpPr>
          <p:cNvPr id="203" name="Google Shape;203;p26"/>
          <p:cNvSpPr txBox="1"/>
          <p:nvPr/>
        </p:nvSpPr>
        <p:spPr>
          <a:xfrm>
            <a:off x="226525" y="802850"/>
            <a:ext cx="8829000" cy="62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FAA434"/>
                </a:solidFill>
                <a:latin typeface="Roboto"/>
                <a:ea typeface="Roboto"/>
                <a:cs typeface="Roboto"/>
                <a:sym typeface="Roboto"/>
              </a:rPr>
              <a:t>One-Time Funds: </a:t>
            </a:r>
            <a:endParaRPr sz="1800" b="1">
              <a:solidFill>
                <a:srgbClr val="0944A1"/>
              </a:solidFill>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en" sz="1600">
                <a:solidFill>
                  <a:srgbClr val="0944A1"/>
                </a:solidFill>
                <a:latin typeface="Roboto"/>
                <a:ea typeface="Roboto"/>
                <a:cs typeface="Roboto"/>
                <a:sym typeface="Roboto"/>
              </a:rPr>
              <a:t>Remember, each dollar can only be spent one time. Run multi-year report to compare revenue and expenditure recognition to the entitlements on the CDE’s website.</a:t>
            </a:r>
            <a:endParaRPr sz="1600">
              <a:solidFill>
                <a:srgbClr val="0944A1"/>
              </a:solidFill>
              <a:latin typeface="PT Sans"/>
              <a:ea typeface="PT Sans"/>
              <a:cs typeface="PT Sans"/>
              <a:sym typeface="PT Sans"/>
            </a:endParaRPr>
          </a:p>
        </p:txBody>
      </p:sp>
      <p:sp>
        <p:nvSpPr>
          <p:cNvPr id="204" name="Google Shape;204;p26"/>
          <p:cNvSpPr txBox="1"/>
          <p:nvPr/>
        </p:nvSpPr>
        <p:spPr>
          <a:xfrm>
            <a:off x="7719975" y="1845050"/>
            <a:ext cx="146400" cy="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pic>
        <p:nvPicPr>
          <p:cNvPr id="205" name="Google Shape;205;p26"/>
          <p:cNvPicPr preferRelativeResize="0"/>
          <p:nvPr/>
        </p:nvPicPr>
        <p:blipFill>
          <a:blip r:embed="rId3">
            <a:alphaModFix/>
          </a:blip>
          <a:stretch>
            <a:fillRect/>
          </a:stretch>
        </p:blipFill>
        <p:spPr>
          <a:xfrm>
            <a:off x="4899387" y="2834438"/>
            <a:ext cx="3836751" cy="684925"/>
          </a:xfrm>
          <a:prstGeom prst="rect">
            <a:avLst/>
          </a:prstGeom>
          <a:noFill/>
          <a:ln w="9525" cap="flat" cmpd="sng">
            <a:solidFill>
              <a:schemeClr val="dk1"/>
            </a:solidFill>
            <a:prstDash val="solid"/>
            <a:round/>
            <a:headEnd type="none" w="sm" len="sm"/>
            <a:tailEnd type="none" w="sm" len="sm"/>
          </a:ln>
        </p:spPr>
      </p:pic>
      <p:pic>
        <p:nvPicPr>
          <p:cNvPr id="206" name="Google Shape;206;p26"/>
          <p:cNvPicPr preferRelativeResize="0"/>
          <p:nvPr/>
        </p:nvPicPr>
        <p:blipFill rotWithShape="1">
          <a:blip r:embed="rId4">
            <a:alphaModFix/>
          </a:blip>
          <a:srcRect/>
          <a:stretch/>
        </p:blipFill>
        <p:spPr>
          <a:xfrm>
            <a:off x="4878713" y="3771325"/>
            <a:ext cx="3878074" cy="702275"/>
          </a:xfrm>
          <a:prstGeom prst="rect">
            <a:avLst/>
          </a:prstGeom>
          <a:noFill/>
          <a:ln w="9525" cap="flat" cmpd="sng">
            <a:solidFill>
              <a:schemeClr val="dk1"/>
            </a:solidFill>
            <a:prstDash val="solid"/>
            <a:round/>
            <a:headEnd type="none" w="sm" len="sm"/>
            <a:tailEnd type="none" w="sm" len="sm"/>
          </a:ln>
        </p:spPr>
      </p:pic>
      <p:sp>
        <p:nvSpPr>
          <p:cNvPr id="207" name="Google Shape;207;p26"/>
          <p:cNvSpPr txBox="1"/>
          <p:nvPr/>
        </p:nvSpPr>
        <p:spPr>
          <a:xfrm>
            <a:off x="4878725" y="3473375"/>
            <a:ext cx="1962900" cy="17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0944A1"/>
                </a:solidFill>
                <a:latin typeface="PT Sans"/>
                <a:ea typeface="PT Sans"/>
                <a:cs typeface="PT Sans"/>
                <a:sym typeface="PT Sans"/>
              </a:rPr>
              <a:t>2022-23 Allocation</a:t>
            </a:r>
            <a:endParaRPr sz="1200" b="1">
              <a:solidFill>
                <a:srgbClr val="0944A1"/>
              </a:solidFill>
              <a:latin typeface="PT Sans"/>
              <a:ea typeface="PT Sans"/>
              <a:cs typeface="PT Sans"/>
              <a:sym typeface="PT Sans"/>
            </a:endParaRPr>
          </a:p>
        </p:txBody>
      </p:sp>
      <p:sp>
        <p:nvSpPr>
          <p:cNvPr id="208" name="Google Shape;208;p26"/>
          <p:cNvSpPr txBox="1"/>
          <p:nvPr/>
        </p:nvSpPr>
        <p:spPr>
          <a:xfrm>
            <a:off x="4899375" y="2500975"/>
            <a:ext cx="1962900" cy="22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0944A1"/>
                </a:solidFill>
                <a:latin typeface="PT Sans"/>
                <a:ea typeface="PT Sans"/>
                <a:cs typeface="PT Sans"/>
                <a:sym typeface="PT Sans"/>
              </a:rPr>
              <a:t>2021-22 Allocation</a:t>
            </a:r>
            <a:endParaRPr sz="1200" b="1">
              <a:solidFill>
                <a:srgbClr val="0944A1"/>
              </a:solidFill>
              <a:latin typeface="PT Sans"/>
              <a:ea typeface="PT Sans"/>
              <a:cs typeface="PT Sans"/>
              <a:sym typeface="PT Sans"/>
            </a:endParaRPr>
          </a:p>
        </p:txBody>
      </p:sp>
      <p:sp>
        <p:nvSpPr>
          <p:cNvPr id="209" name="Google Shape;209;p26"/>
          <p:cNvSpPr/>
          <p:nvPr/>
        </p:nvSpPr>
        <p:spPr>
          <a:xfrm>
            <a:off x="8303675" y="3133350"/>
            <a:ext cx="476700" cy="448200"/>
          </a:xfrm>
          <a:prstGeom prst="roundRect">
            <a:avLst>
              <a:gd name="adj" fmla="val 16667"/>
            </a:avLst>
          </a:prstGeom>
          <a:noFill/>
          <a:ln w="19050"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10" name="Google Shape;210;p26"/>
          <p:cNvSpPr/>
          <p:nvPr/>
        </p:nvSpPr>
        <p:spPr>
          <a:xfrm>
            <a:off x="8360325" y="4087825"/>
            <a:ext cx="444900" cy="448200"/>
          </a:xfrm>
          <a:prstGeom prst="roundRect">
            <a:avLst>
              <a:gd name="adj" fmla="val 16667"/>
            </a:avLst>
          </a:prstGeom>
          <a:noFill/>
          <a:ln w="19050"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11" name="Google Shape;211;p26"/>
          <p:cNvSpPr/>
          <p:nvPr/>
        </p:nvSpPr>
        <p:spPr>
          <a:xfrm>
            <a:off x="4878725" y="4596950"/>
            <a:ext cx="3953700" cy="324900"/>
          </a:xfrm>
          <a:prstGeom prst="roundRect">
            <a:avLst>
              <a:gd name="adj" fmla="val 16667"/>
            </a:avLst>
          </a:prstGeom>
          <a:solidFill>
            <a:srgbClr val="1F887E"/>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T Sans"/>
                <a:ea typeface="PT Sans"/>
                <a:cs typeface="PT Sans"/>
                <a:sym typeface="PT Sans"/>
              </a:rPr>
              <a:t>Total allocation: $53,819 + $36,240 = $90,059</a:t>
            </a:r>
            <a:endParaRPr>
              <a:solidFill>
                <a:schemeClr val="lt1"/>
              </a:solidFill>
              <a:latin typeface="PT Sans"/>
              <a:ea typeface="PT Sans"/>
              <a:cs typeface="PT Sans"/>
              <a:sym typeface="PT Sans"/>
            </a:endParaRPr>
          </a:p>
        </p:txBody>
      </p:sp>
      <p:pic>
        <p:nvPicPr>
          <p:cNvPr id="212" name="Google Shape;212;p26"/>
          <p:cNvPicPr preferRelativeResize="0"/>
          <p:nvPr/>
        </p:nvPicPr>
        <p:blipFill>
          <a:blip r:embed="rId5">
            <a:alphaModFix/>
          </a:blip>
          <a:stretch>
            <a:fillRect/>
          </a:stretch>
        </p:blipFill>
        <p:spPr>
          <a:xfrm>
            <a:off x="147675" y="2703876"/>
            <a:ext cx="4522027" cy="2038701"/>
          </a:xfrm>
          <a:prstGeom prst="rect">
            <a:avLst/>
          </a:prstGeom>
          <a:noFill/>
          <a:ln w="9525" cap="flat" cmpd="sng">
            <a:solidFill>
              <a:schemeClr val="dk1"/>
            </a:solidFill>
            <a:prstDash val="solid"/>
            <a:round/>
            <a:headEnd type="none" w="sm" len="sm"/>
            <a:tailEnd type="none" w="sm" len="sm"/>
          </a:ln>
        </p:spPr>
      </p:pic>
      <p:sp>
        <p:nvSpPr>
          <p:cNvPr id="213" name="Google Shape;213;p26"/>
          <p:cNvSpPr/>
          <p:nvPr/>
        </p:nvSpPr>
        <p:spPr>
          <a:xfrm>
            <a:off x="335925" y="1803575"/>
            <a:ext cx="8342100" cy="5379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PT Sans"/>
                <a:ea typeface="PT Sans"/>
                <a:cs typeface="PT Sans"/>
                <a:sym typeface="PT Sans"/>
              </a:rPr>
              <a:t>Total allocation of $90,059 - total recognized of $30,115 = $59,944 balance remaining to recognize in current year or subsequent years of the MYP.</a:t>
            </a:r>
            <a:endParaRPr>
              <a:latin typeface="PT Sans"/>
              <a:ea typeface="PT Sans"/>
              <a:cs typeface="PT Sans"/>
              <a:sym typeface="PT Sans"/>
            </a:endParaRPr>
          </a:p>
        </p:txBody>
      </p:sp>
      <p:sp>
        <p:nvSpPr>
          <p:cNvPr id="214" name="Google Shape;214;p26"/>
          <p:cNvSpPr/>
          <p:nvPr/>
        </p:nvSpPr>
        <p:spPr>
          <a:xfrm>
            <a:off x="3369225" y="2854875"/>
            <a:ext cx="736200" cy="1972500"/>
          </a:xfrm>
          <a:prstGeom prst="roundRect">
            <a:avLst>
              <a:gd name="adj" fmla="val 16667"/>
            </a:avLst>
          </a:prstGeom>
          <a:noFill/>
          <a:ln w="19050" cap="flat" cmpd="sng">
            <a:solidFill>
              <a:srgbClr val="FAA43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15" name="Google Shape;215;p26"/>
          <p:cNvSpPr txBox="1"/>
          <p:nvPr/>
        </p:nvSpPr>
        <p:spPr>
          <a:xfrm>
            <a:off x="2977550" y="4700150"/>
            <a:ext cx="1661100" cy="22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FAA434"/>
                </a:solidFill>
                <a:latin typeface="PT Sans"/>
                <a:ea typeface="PT Sans"/>
                <a:cs typeface="PT Sans"/>
                <a:sym typeface="PT Sans"/>
              </a:rPr>
              <a:t>Total recognized</a:t>
            </a:r>
            <a:endParaRPr b="1">
              <a:solidFill>
                <a:srgbClr val="FAA434"/>
              </a:solidFill>
              <a:latin typeface="PT Sans"/>
              <a:ea typeface="PT Sans"/>
              <a:cs typeface="PT Sans"/>
              <a:sym typeface="PT Sans"/>
            </a:endParaRPr>
          </a:p>
        </p:txBody>
      </p:sp>
      <p:sp>
        <p:nvSpPr>
          <p:cNvPr id="216" name="Google Shape;216;p26"/>
          <p:cNvSpPr txBox="1"/>
          <p:nvPr/>
        </p:nvSpPr>
        <p:spPr>
          <a:xfrm>
            <a:off x="226525" y="2411825"/>
            <a:ext cx="3953700" cy="22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1D7E74"/>
                </a:solidFill>
                <a:latin typeface="PT Sans"/>
                <a:ea typeface="PT Sans"/>
                <a:cs typeface="PT Sans"/>
                <a:sym typeface="PT Sans"/>
              </a:rPr>
              <a:t>Example: Universal Pre-K (Resource 6053)</a:t>
            </a:r>
            <a:endParaRPr b="1">
              <a:solidFill>
                <a:srgbClr val="1D7E74"/>
              </a:solidFill>
              <a:latin typeface="PT Sans"/>
              <a:ea typeface="PT Sans"/>
              <a:cs typeface="PT Sans"/>
              <a:sym typeface="PT Sans"/>
            </a:endParaRPr>
          </a:p>
        </p:txBody>
      </p:sp>
      <p:sp>
        <p:nvSpPr>
          <p:cNvPr id="217" name="Google Shape;217;p26"/>
          <p:cNvSpPr txBox="1"/>
          <p:nvPr/>
        </p:nvSpPr>
        <p:spPr>
          <a:xfrm rot="-1619881">
            <a:off x="7545310" y="-80485"/>
            <a:ext cx="1722179" cy="802324"/>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rgbClr val="FF0000"/>
                </a:solidFill>
                <a:latin typeface="PT Sans"/>
                <a:ea typeface="PT Sans"/>
                <a:cs typeface="PT Sans"/>
                <a:sym typeface="PT Sans"/>
              </a:rPr>
              <a:t>Unearned Revenue</a:t>
            </a:r>
            <a:endParaRPr sz="1800" b="1">
              <a:solidFill>
                <a:srgbClr val="FF0000"/>
              </a:solidFill>
              <a:latin typeface="PT Sans"/>
              <a:ea typeface="PT Sans"/>
              <a:cs typeface="PT Sans"/>
              <a:sym typeface="PT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1"/>
        <p:cNvGrpSpPr/>
        <p:nvPr/>
      </p:nvGrpSpPr>
      <p:grpSpPr>
        <a:xfrm>
          <a:off x="0" y="0"/>
          <a:ext cx="0" cy="0"/>
          <a:chOff x="0" y="0"/>
          <a:chExt cx="0" cy="0"/>
        </a:xfrm>
      </p:grpSpPr>
      <p:sp>
        <p:nvSpPr>
          <p:cNvPr id="222" name="Google Shape;222;p27"/>
          <p:cNvSpPr/>
          <p:nvPr/>
        </p:nvSpPr>
        <p:spPr>
          <a:xfrm>
            <a:off x="-26300" y="-25750"/>
            <a:ext cx="9207900" cy="880500"/>
          </a:xfrm>
          <a:prstGeom prst="rect">
            <a:avLst/>
          </a:prstGeom>
          <a:solidFill>
            <a:srgbClr val="0944A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7"/>
          <p:cNvSpPr txBox="1">
            <a:spLocks noGrp="1"/>
          </p:cNvSpPr>
          <p:nvPr>
            <p:ph type="title"/>
          </p:nvPr>
        </p:nvSpPr>
        <p:spPr>
          <a:xfrm>
            <a:off x="317350" y="1281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Reviewing Current Year Budget</a:t>
            </a:r>
            <a:endParaRPr sz="3600" b="1">
              <a:solidFill>
                <a:schemeClr val="lt1"/>
              </a:solidFill>
            </a:endParaRPr>
          </a:p>
        </p:txBody>
      </p:sp>
      <p:sp>
        <p:nvSpPr>
          <p:cNvPr id="224" name="Google Shape;224;p27"/>
          <p:cNvSpPr txBox="1"/>
          <p:nvPr/>
        </p:nvSpPr>
        <p:spPr>
          <a:xfrm>
            <a:off x="226525" y="802850"/>
            <a:ext cx="8829000" cy="62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FAA434"/>
                </a:solidFill>
                <a:latin typeface="Roboto"/>
                <a:ea typeface="Roboto"/>
                <a:cs typeface="Roboto"/>
                <a:sym typeface="Roboto"/>
              </a:rPr>
              <a:t>One-Time Funds: </a:t>
            </a:r>
            <a:endParaRPr sz="1800" b="1">
              <a:solidFill>
                <a:srgbClr val="0944A1"/>
              </a:solidFill>
              <a:latin typeface="Roboto"/>
              <a:ea typeface="Roboto"/>
              <a:cs typeface="Roboto"/>
              <a:sym typeface="Roboto"/>
            </a:endParaRPr>
          </a:p>
          <a:p>
            <a:pPr marL="0" lvl="0" indent="0" algn="l" rtl="0">
              <a:lnSpc>
                <a:spcPct val="100000"/>
              </a:lnSpc>
              <a:spcBef>
                <a:spcPts val="0"/>
              </a:spcBef>
              <a:spcAft>
                <a:spcPts val="0"/>
              </a:spcAft>
              <a:buNone/>
            </a:pPr>
            <a:endParaRPr sz="1600">
              <a:solidFill>
                <a:srgbClr val="0944A1"/>
              </a:solidFill>
              <a:latin typeface="PT Sans"/>
              <a:ea typeface="PT Sans"/>
              <a:cs typeface="PT Sans"/>
              <a:sym typeface="PT Sans"/>
            </a:endParaRPr>
          </a:p>
        </p:txBody>
      </p:sp>
      <p:sp>
        <p:nvSpPr>
          <p:cNvPr id="225" name="Google Shape;225;p27"/>
          <p:cNvSpPr txBox="1"/>
          <p:nvPr/>
        </p:nvSpPr>
        <p:spPr>
          <a:xfrm>
            <a:off x="7719975" y="1845050"/>
            <a:ext cx="146400" cy="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sp>
        <p:nvSpPr>
          <p:cNvPr id="226" name="Google Shape;226;p27"/>
          <p:cNvSpPr/>
          <p:nvPr/>
        </p:nvSpPr>
        <p:spPr>
          <a:xfrm>
            <a:off x="335925" y="1248888"/>
            <a:ext cx="8342100" cy="10926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latin typeface="PT Sans"/>
                <a:ea typeface="PT Sans"/>
                <a:cs typeface="PT Sans"/>
                <a:sym typeface="PT Sans"/>
              </a:rPr>
              <a:t>Revenue: Total revised allocation of $20,613 - total recognized of $20,593 = $20 balance remaining to recognize in current year.</a:t>
            </a:r>
            <a:endParaRPr>
              <a:latin typeface="PT Sans"/>
              <a:ea typeface="PT Sans"/>
              <a:cs typeface="PT Sans"/>
              <a:sym typeface="PT Sans"/>
            </a:endParaRPr>
          </a:p>
          <a:p>
            <a:pPr marL="0" lvl="0" indent="0" algn="l" rtl="0">
              <a:spcBef>
                <a:spcPts val="0"/>
              </a:spcBef>
              <a:spcAft>
                <a:spcPts val="0"/>
              </a:spcAft>
              <a:buNone/>
            </a:pPr>
            <a:endParaRPr>
              <a:latin typeface="PT Sans"/>
              <a:ea typeface="PT Sans"/>
              <a:cs typeface="PT Sans"/>
              <a:sym typeface="PT Sans"/>
            </a:endParaRPr>
          </a:p>
          <a:p>
            <a:pPr marL="0" lvl="0" indent="0" algn="l" rtl="0">
              <a:spcBef>
                <a:spcPts val="0"/>
              </a:spcBef>
              <a:spcAft>
                <a:spcPts val="0"/>
              </a:spcAft>
              <a:buNone/>
            </a:pPr>
            <a:r>
              <a:rPr lang="en">
                <a:latin typeface="PT Sans"/>
                <a:ea typeface="PT Sans"/>
                <a:cs typeface="PT Sans"/>
                <a:sym typeface="PT Sans"/>
              </a:rPr>
              <a:t>Expenditures: Total revised allocation of $20,613 - total recognized of $9,843 = $10,770 balance remaining to spend in the current year or subsequent years of the MYP. </a:t>
            </a:r>
            <a:endParaRPr>
              <a:latin typeface="PT Sans"/>
              <a:ea typeface="PT Sans"/>
              <a:cs typeface="PT Sans"/>
              <a:sym typeface="PT Sans"/>
            </a:endParaRPr>
          </a:p>
        </p:txBody>
      </p:sp>
      <p:sp>
        <p:nvSpPr>
          <p:cNvPr id="227" name="Google Shape;227;p27"/>
          <p:cNvSpPr txBox="1"/>
          <p:nvPr/>
        </p:nvSpPr>
        <p:spPr>
          <a:xfrm>
            <a:off x="2727450" y="4773050"/>
            <a:ext cx="1661100" cy="22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FAA434"/>
                </a:solidFill>
                <a:latin typeface="PT Sans"/>
                <a:ea typeface="PT Sans"/>
                <a:cs typeface="PT Sans"/>
                <a:sym typeface="PT Sans"/>
              </a:rPr>
              <a:t>Total recognized</a:t>
            </a:r>
            <a:endParaRPr b="1">
              <a:solidFill>
                <a:srgbClr val="FAA434"/>
              </a:solidFill>
              <a:latin typeface="PT Sans"/>
              <a:ea typeface="PT Sans"/>
              <a:cs typeface="PT Sans"/>
              <a:sym typeface="PT Sans"/>
            </a:endParaRPr>
          </a:p>
        </p:txBody>
      </p:sp>
      <p:sp>
        <p:nvSpPr>
          <p:cNvPr id="228" name="Google Shape;228;p27"/>
          <p:cNvSpPr txBox="1"/>
          <p:nvPr/>
        </p:nvSpPr>
        <p:spPr>
          <a:xfrm>
            <a:off x="226525" y="2411825"/>
            <a:ext cx="4256400" cy="22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solidFill>
                  <a:srgbClr val="1D7E74"/>
                </a:solidFill>
                <a:latin typeface="PT Sans"/>
                <a:ea typeface="PT Sans"/>
                <a:cs typeface="PT Sans"/>
                <a:sym typeface="PT Sans"/>
              </a:rPr>
              <a:t>Example: Learning Recovery Grant (Resource 7435)</a:t>
            </a:r>
            <a:endParaRPr b="1">
              <a:solidFill>
                <a:srgbClr val="1D7E74"/>
              </a:solidFill>
              <a:latin typeface="PT Sans"/>
              <a:ea typeface="PT Sans"/>
              <a:cs typeface="PT Sans"/>
              <a:sym typeface="PT Sans"/>
            </a:endParaRPr>
          </a:p>
        </p:txBody>
      </p:sp>
      <p:sp>
        <p:nvSpPr>
          <p:cNvPr id="229" name="Google Shape;229;p27"/>
          <p:cNvSpPr txBox="1"/>
          <p:nvPr/>
        </p:nvSpPr>
        <p:spPr>
          <a:xfrm rot="-1619476">
            <a:off x="7799042" y="-19533"/>
            <a:ext cx="1136267" cy="80232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100" b="1">
                <a:solidFill>
                  <a:srgbClr val="FF0000"/>
                </a:solidFill>
                <a:latin typeface="PT Sans"/>
                <a:ea typeface="PT Sans"/>
                <a:cs typeface="PT Sans"/>
                <a:sym typeface="PT Sans"/>
              </a:rPr>
              <a:t>Fund </a:t>
            </a:r>
            <a:endParaRPr sz="2100" b="1">
              <a:solidFill>
                <a:srgbClr val="FF0000"/>
              </a:solidFill>
              <a:latin typeface="PT Sans"/>
              <a:ea typeface="PT Sans"/>
              <a:cs typeface="PT Sans"/>
              <a:sym typeface="PT Sans"/>
            </a:endParaRPr>
          </a:p>
          <a:p>
            <a:pPr marL="0" lvl="0" indent="0" algn="ctr" rtl="0">
              <a:spcBef>
                <a:spcPts val="0"/>
              </a:spcBef>
              <a:spcAft>
                <a:spcPts val="0"/>
              </a:spcAft>
              <a:buNone/>
            </a:pPr>
            <a:r>
              <a:rPr lang="en" sz="2100" b="1">
                <a:solidFill>
                  <a:srgbClr val="FF0000"/>
                </a:solidFill>
                <a:latin typeface="PT Sans"/>
                <a:ea typeface="PT Sans"/>
                <a:cs typeface="PT Sans"/>
                <a:sym typeface="PT Sans"/>
              </a:rPr>
              <a:t>Balance</a:t>
            </a:r>
            <a:endParaRPr sz="2100" b="1">
              <a:solidFill>
                <a:srgbClr val="FF0000"/>
              </a:solidFill>
              <a:latin typeface="PT Sans"/>
              <a:ea typeface="PT Sans"/>
              <a:cs typeface="PT Sans"/>
              <a:sym typeface="PT Sans"/>
            </a:endParaRPr>
          </a:p>
        </p:txBody>
      </p:sp>
      <p:pic>
        <p:nvPicPr>
          <p:cNvPr id="230" name="Google Shape;230;p27"/>
          <p:cNvPicPr preferRelativeResize="0"/>
          <p:nvPr/>
        </p:nvPicPr>
        <p:blipFill>
          <a:blip r:embed="rId3">
            <a:alphaModFix/>
          </a:blip>
          <a:stretch>
            <a:fillRect/>
          </a:stretch>
        </p:blipFill>
        <p:spPr>
          <a:xfrm>
            <a:off x="226525" y="2785925"/>
            <a:ext cx="3976551" cy="1987126"/>
          </a:xfrm>
          <a:prstGeom prst="rect">
            <a:avLst/>
          </a:prstGeom>
          <a:noFill/>
          <a:ln w="9525" cap="flat" cmpd="sng">
            <a:solidFill>
              <a:schemeClr val="dk1"/>
            </a:solidFill>
            <a:prstDash val="solid"/>
            <a:round/>
            <a:headEnd type="none" w="sm" len="sm"/>
            <a:tailEnd type="none" w="sm" len="sm"/>
          </a:ln>
        </p:spPr>
      </p:pic>
      <p:sp>
        <p:nvSpPr>
          <p:cNvPr id="231" name="Google Shape;231;p27"/>
          <p:cNvSpPr/>
          <p:nvPr/>
        </p:nvSpPr>
        <p:spPr>
          <a:xfrm>
            <a:off x="3109675" y="2887925"/>
            <a:ext cx="736200" cy="1972500"/>
          </a:xfrm>
          <a:prstGeom prst="roundRect">
            <a:avLst>
              <a:gd name="adj" fmla="val 16667"/>
            </a:avLst>
          </a:prstGeom>
          <a:noFill/>
          <a:ln w="19050" cap="flat" cmpd="sng">
            <a:solidFill>
              <a:srgbClr val="FAA43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pic>
        <p:nvPicPr>
          <p:cNvPr id="232" name="Google Shape;232;p27"/>
          <p:cNvPicPr preferRelativeResize="0"/>
          <p:nvPr/>
        </p:nvPicPr>
        <p:blipFill>
          <a:blip r:embed="rId4">
            <a:alphaModFix/>
          </a:blip>
          <a:stretch>
            <a:fillRect/>
          </a:stretch>
        </p:blipFill>
        <p:spPr>
          <a:xfrm>
            <a:off x="4364950" y="2987413"/>
            <a:ext cx="4586625" cy="1431750"/>
          </a:xfrm>
          <a:prstGeom prst="rect">
            <a:avLst/>
          </a:prstGeom>
          <a:noFill/>
          <a:ln w="9525" cap="flat" cmpd="sng">
            <a:solidFill>
              <a:schemeClr val="dk1"/>
            </a:solidFill>
            <a:prstDash val="solid"/>
            <a:round/>
            <a:headEnd type="none" w="sm" len="sm"/>
            <a:tailEnd type="none" w="sm" len="sm"/>
          </a:ln>
        </p:spPr>
      </p:pic>
      <p:sp>
        <p:nvSpPr>
          <p:cNvPr id="233" name="Google Shape;233;p27"/>
          <p:cNvSpPr/>
          <p:nvPr/>
        </p:nvSpPr>
        <p:spPr>
          <a:xfrm>
            <a:off x="7248075" y="3987475"/>
            <a:ext cx="646500" cy="537900"/>
          </a:xfrm>
          <a:prstGeom prst="roundRect">
            <a:avLst>
              <a:gd name="adj" fmla="val 16667"/>
            </a:avLst>
          </a:prstGeom>
          <a:noFill/>
          <a:ln w="19050" cap="flat" cmpd="sng">
            <a:solidFill>
              <a:srgbClr val="FAA43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8"/>
          <p:cNvSpPr txBox="1">
            <a:spLocks noGrp="1"/>
          </p:cNvSpPr>
          <p:nvPr>
            <p:ph type="body" idx="1"/>
          </p:nvPr>
        </p:nvSpPr>
        <p:spPr>
          <a:xfrm>
            <a:off x="240650" y="841063"/>
            <a:ext cx="8520600" cy="5085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1200"/>
              </a:spcAft>
              <a:buNone/>
            </a:pPr>
            <a:r>
              <a:rPr lang="en" b="1">
                <a:solidFill>
                  <a:srgbClr val="FAA434"/>
                </a:solidFill>
              </a:rPr>
              <a:t>Documenting Assumptions</a:t>
            </a:r>
            <a:endParaRPr b="1">
              <a:solidFill>
                <a:srgbClr val="FAA434"/>
              </a:solidFill>
            </a:endParaRPr>
          </a:p>
        </p:txBody>
      </p:sp>
      <p:sp>
        <p:nvSpPr>
          <p:cNvPr id="239" name="Google Shape;239;p28"/>
          <p:cNvSpPr/>
          <p:nvPr/>
        </p:nvSpPr>
        <p:spPr>
          <a:xfrm>
            <a:off x="150" y="4725"/>
            <a:ext cx="9144000" cy="8682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40" name="Google Shape;240;p28"/>
          <p:cNvSpPr txBox="1"/>
          <p:nvPr/>
        </p:nvSpPr>
        <p:spPr>
          <a:xfrm>
            <a:off x="240650" y="151000"/>
            <a:ext cx="8739300" cy="62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chemeClr val="lt1"/>
                </a:solidFill>
                <a:latin typeface="PT Sans"/>
                <a:ea typeface="PT Sans"/>
                <a:cs typeface="PT Sans"/>
                <a:sym typeface="PT Sans"/>
              </a:rPr>
              <a:t>Reviewing Current Year Budget</a:t>
            </a:r>
            <a:endParaRPr sz="3600" b="1">
              <a:solidFill>
                <a:schemeClr val="lt1"/>
              </a:solidFill>
              <a:latin typeface="PT Sans"/>
              <a:ea typeface="PT Sans"/>
              <a:cs typeface="PT Sans"/>
              <a:sym typeface="PT Sans"/>
            </a:endParaRPr>
          </a:p>
        </p:txBody>
      </p:sp>
      <p:pic>
        <p:nvPicPr>
          <p:cNvPr id="241" name="Google Shape;241;p28"/>
          <p:cNvPicPr preferRelativeResize="0"/>
          <p:nvPr/>
        </p:nvPicPr>
        <p:blipFill>
          <a:blip r:embed="rId3">
            <a:alphaModFix/>
          </a:blip>
          <a:stretch>
            <a:fillRect/>
          </a:stretch>
        </p:blipFill>
        <p:spPr>
          <a:xfrm>
            <a:off x="109925" y="1349575"/>
            <a:ext cx="3424449" cy="3671224"/>
          </a:xfrm>
          <a:prstGeom prst="rect">
            <a:avLst/>
          </a:prstGeom>
          <a:noFill/>
          <a:ln w="9525" cap="flat" cmpd="sng">
            <a:solidFill>
              <a:schemeClr val="dk1"/>
            </a:solidFill>
            <a:prstDash val="solid"/>
            <a:round/>
            <a:headEnd type="none" w="sm" len="sm"/>
            <a:tailEnd type="none" w="sm" len="sm"/>
          </a:ln>
        </p:spPr>
      </p:pic>
      <p:pic>
        <p:nvPicPr>
          <p:cNvPr id="242" name="Google Shape;242;p28"/>
          <p:cNvPicPr preferRelativeResize="0"/>
          <p:nvPr/>
        </p:nvPicPr>
        <p:blipFill>
          <a:blip r:embed="rId4">
            <a:alphaModFix/>
          </a:blip>
          <a:stretch>
            <a:fillRect/>
          </a:stretch>
        </p:blipFill>
        <p:spPr>
          <a:xfrm>
            <a:off x="3619275" y="2175450"/>
            <a:ext cx="5392994" cy="868200"/>
          </a:xfrm>
          <a:prstGeom prst="rect">
            <a:avLst/>
          </a:prstGeom>
          <a:noFill/>
          <a:ln w="9525" cap="flat" cmpd="sng">
            <a:solidFill>
              <a:schemeClr val="dk1"/>
            </a:solidFill>
            <a:prstDash val="solid"/>
            <a:round/>
            <a:headEnd type="none" w="sm" len="sm"/>
            <a:tailEnd type="none" w="sm" len="sm"/>
          </a:ln>
        </p:spPr>
      </p:pic>
      <p:pic>
        <p:nvPicPr>
          <p:cNvPr id="243" name="Google Shape;243;p28"/>
          <p:cNvPicPr preferRelativeResize="0"/>
          <p:nvPr/>
        </p:nvPicPr>
        <p:blipFill>
          <a:blip r:embed="rId5">
            <a:alphaModFix/>
          </a:blip>
          <a:stretch>
            <a:fillRect/>
          </a:stretch>
        </p:blipFill>
        <p:spPr>
          <a:xfrm>
            <a:off x="3619275" y="3196850"/>
            <a:ext cx="5393001" cy="747350"/>
          </a:xfrm>
          <a:prstGeom prst="rect">
            <a:avLst/>
          </a:prstGeom>
          <a:noFill/>
          <a:ln w="9525" cap="flat" cmpd="sng">
            <a:solidFill>
              <a:schemeClr val="dk1"/>
            </a:solidFill>
            <a:prstDash val="solid"/>
            <a:round/>
            <a:headEnd type="none" w="sm" len="sm"/>
            <a:tailEnd type="none" w="sm" len="sm"/>
          </a:ln>
        </p:spPr>
      </p:pic>
      <p:sp>
        <p:nvSpPr>
          <p:cNvPr id="244" name="Google Shape;244;p28"/>
          <p:cNvSpPr txBox="1"/>
          <p:nvPr/>
        </p:nvSpPr>
        <p:spPr>
          <a:xfrm>
            <a:off x="3619275" y="1769575"/>
            <a:ext cx="4906200" cy="32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0944A1"/>
                </a:solidFill>
                <a:latin typeface="PT Sans"/>
                <a:ea typeface="PT Sans"/>
                <a:cs typeface="PT Sans"/>
                <a:sym typeface="PT Sans"/>
              </a:rPr>
              <a:t>Example: Learning Recovery Grant (7435 Resource)</a:t>
            </a:r>
            <a:endParaRPr sz="1300" b="1">
              <a:solidFill>
                <a:srgbClr val="0944A1"/>
              </a:solidFill>
              <a:latin typeface="PT Sans"/>
              <a:ea typeface="PT Sans"/>
              <a:cs typeface="PT Sans"/>
              <a:sym typeface="PT Sans"/>
            </a:endParaRPr>
          </a:p>
        </p:txBody>
      </p:sp>
      <p:sp>
        <p:nvSpPr>
          <p:cNvPr id="245" name="Google Shape;245;p28"/>
          <p:cNvSpPr/>
          <p:nvPr/>
        </p:nvSpPr>
        <p:spPr>
          <a:xfrm rot="1593049">
            <a:off x="6935297" y="406544"/>
            <a:ext cx="2236633" cy="1278766"/>
          </a:xfrm>
          <a:prstGeom prst="irregularSeal1">
            <a:avLst/>
          </a:prstGeom>
          <a:solidFill>
            <a:srgbClr val="FAA43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PT Sans"/>
                <a:ea typeface="PT Sans"/>
                <a:cs typeface="PT Sans"/>
                <a:sym typeface="PT Sans"/>
              </a:rPr>
              <a:t>Assumptions are key!</a:t>
            </a:r>
            <a:endParaRPr b="1">
              <a:solidFill>
                <a:schemeClr val="lt1"/>
              </a:solidFill>
              <a:latin typeface="PT Sans"/>
              <a:ea typeface="PT Sans"/>
              <a:cs typeface="PT Sans"/>
              <a:sym typeface="PT Sans"/>
            </a:endParaRPr>
          </a:p>
        </p:txBody>
      </p:sp>
      <p:sp>
        <p:nvSpPr>
          <p:cNvPr id="246" name="Google Shape;246;p28"/>
          <p:cNvSpPr/>
          <p:nvPr/>
        </p:nvSpPr>
        <p:spPr>
          <a:xfrm>
            <a:off x="3737275" y="4284825"/>
            <a:ext cx="5205000" cy="481200"/>
          </a:xfrm>
          <a:prstGeom prst="roundRect">
            <a:avLst>
              <a:gd name="adj" fmla="val 16667"/>
            </a:avLst>
          </a:prstGeom>
          <a:solidFill>
            <a:srgbClr val="1F887E"/>
          </a:solidFill>
          <a:ln w="9525" cap="flat" cmpd="sng">
            <a:solidFill>
              <a:srgbClr val="1F887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PT Sans"/>
                <a:ea typeface="PT Sans"/>
                <a:cs typeface="PT Sans"/>
                <a:sym typeface="PT Sans"/>
              </a:rPr>
              <a:t>Be mindful of spending deadlines when budgeting in the MYP!</a:t>
            </a:r>
            <a:endParaRPr b="1">
              <a:solidFill>
                <a:schemeClr val="lt1"/>
              </a:solidFill>
              <a:latin typeface="PT Sans"/>
              <a:ea typeface="PT Sans"/>
              <a:cs typeface="PT Sans"/>
              <a:sym typeface="PT Sans"/>
            </a:endParaRPr>
          </a:p>
        </p:txBody>
      </p:sp>
      <p:sp>
        <p:nvSpPr>
          <p:cNvPr id="3" name="TextBox 2">
            <a:extLst>
              <a:ext uri="{FF2B5EF4-FFF2-40B4-BE49-F238E27FC236}">
                <a16:creationId xmlns:a16="http://schemas.microsoft.com/office/drawing/2014/main" id="{FA4F8FE3-F35F-4DA1-A7BE-6412C6480737}"/>
              </a:ext>
            </a:extLst>
          </p:cNvPr>
          <p:cNvSpPr txBox="1"/>
          <p:nvPr/>
        </p:nvSpPr>
        <p:spPr>
          <a:xfrm>
            <a:off x="5851607" y="2510587"/>
            <a:ext cx="1042666" cy="184666"/>
          </a:xfrm>
          <a:prstGeom prst="rect">
            <a:avLst/>
          </a:prstGeom>
          <a:noFill/>
        </p:spPr>
        <p:txBody>
          <a:bodyPr wrap="square" rtlCol="0">
            <a:spAutoFit/>
          </a:bodyPr>
          <a:lstStyle/>
          <a:p>
            <a:r>
              <a:rPr lang="en-US" sz="600" dirty="0">
                <a:latin typeface="Times New Roman" panose="02020603050405020304" pitchFamily="18" charset="0"/>
                <a:cs typeface="Times New Roman" panose="02020603050405020304" pitchFamily="18" charset="0"/>
              </a:rPr>
              <a:t>Removes $20,593 LR Grant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0"/>
        <p:cNvGrpSpPr/>
        <p:nvPr/>
      </p:nvGrpSpPr>
      <p:grpSpPr>
        <a:xfrm>
          <a:off x="0" y="0"/>
          <a:ext cx="0" cy="0"/>
          <a:chOff x="0" y="0"/>
          <a:chExt cx="0" cy="0"/>
        </a:xfrm>
      </p:grpSpPr>
      <p:sp>
        <p:nvSpPr>
          <p:cNvPr id="251" name="Google Shape;251;p29"/>
          <p:cNvSpPr/>
          <p:nvPr/>
        </p:nvSpPr>
        <p:spPr>
          <a:xfrm>
            <a:off x="-26300" y="-25750"/>
            <a:ext cx="9207900" cy="880500"/>
          </a:xfrm>
          <a:prstGeom prst="rect">
            <a:avLst/>
          </a:prstGeom>
          <a:solidFill>
            <a:srgbClr val="0944A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9"/>
          <p:cNvSpPr txBox="1">
            <a:spLocks noGrp="1"/>
          </p:cNvSpPr>
          <p:nvPr>
            <p:ph type="title"/>
          </p:nvPr>
        </p:nvSpPr>
        <p:spPr>
          <a:xfrm>
            <a:off x="317350" y="1281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Reviewing Current Year Budget</a:t>
            </a:r>
            <a:endParaRPr sz="3600" b="1">
              <a:solidFill>
                <a:schemeClr val="lt1"/>
              </a:solidFill>
            </a:endParaRPr>
          </a:p>
        </p:txBody>
      </p:sp>
      <p:sp>
        <p:nvSpPr>
          <p:cNvPr id="253" name="Google Shape;253;p29"/>
          <p:cNvSpPr txBox="1"/>
          <p:nvPr/>
        </p:nvSpPr>
        <p:spPr>
          <a:xfrm>
            <a:off x="240700" y="769825"/>
            <a:ext cx="8829000" cy="62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FAA434"/>
                </a:solidFill>
                <a:latin typeface="Roboto"/>
                <a:ea typeface="Roboto"/>
                <a:cs typeface="Roboto"/>
                <a:sym typeface="Roboto"/>
              </a:rPr>
              <a:t>Compare to Actuals:                                          Historical Trends: </a:t>
            </a:r>
            <a:endParaRPr sz="1800" b="1">
              <a:solidFill>
                <a:srgbClr val="0944A1"/>
              </a:solidFill>
              <a:latin typeface="Roboto"/>
              <a:ea typeface="Roboto"/>
              <a:cs typeface="Roboto"/>
              <a:sym typeface="Roboto"/>
            </a:endParaRPr>
          </a:p>
          <a:p>
            <a:pPr marL="0" lvl="0" indent="0" algn="l" rtl="0">
              <a:lnSpc>
                <a:spcPct val="100000"/>
              </a:lnSpc>
              <a:spcBef>
                <a:spcPts val="0"/>
              </a:spcBef>
              <a:spcAft>
                <a:spcPts val="0"/>
              </a:spcAft>
              <a:buNone/>
            </a:pPr>
            <a:endParaRPr sz="1600">
              <a:solidFill>
                <a:srgbClr val="0944A1"/>
              </a:solidFill>
              <a:latin typeface="PT Sans"/>
              <a:ea typeface="PT Sans"/>
              <a:cs typeface="PT Sans"/>
              <a:sym typeface="PT Sans"/>
            </a:endParaRPr>
          </a:p>
        </p:txBody>
      </p:sp>
      <p:sp>
        <p:nvSpPr>
          <p:cNvPr id="254" name="Google Shape;254;p29"/>
          <p:cNvSpPr txBox="1"/>
          <p:nvPr/>
        </p:nvSpPr>
        <p:spPr>
          <a:xfrm>
            <a:off x="7719975" y="1845050"/>
            <a:ext cx="146400" cy="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pic>
        <p:nvPicPr>
          <p:cNvPr id="255" name="Google Shape;255;p29"/>
          <p:cNvPicPr preferRelativeResize="0"/>
          <p:nvPr/>
        </p:nvPicPr>
        <p:blipFill>
          <a:blip r:embed="rId3">
            <a:alphaModFix/>
          </a:blip>
          <a:stretch>
            <a:fillRect/>
          </a:stretch>
        </p:blipFill>
        <p:spPr>
          <a:xfrm>
            <a:off x="4590375" y="1173150"/>
            <a:ext cx="4466251" cy="3517351"/>
          </a:xfrm>
          <a:prstGeom prst="rect">
            <a:avLst/>
          </a:prstGeom>
          <a:noFill/>
          <a:ln w="9525" cap="flat" cmpd="sng">
            <a:solidFill>
              <a:schemeClr val="dk1"/>
            </a:solidFill>
            <a:prstDash val="solid"/>
            <a:round/>
            <a:headEnd type="none" w="sm" len="sm"/>
            <a:tailEnd type="none" w="sm" len="sm"/>
          </a:ln>
        </p:spPr>
      </p:pic>
      <p:pic>
        <p:nvPicPr>
          <p:cNvPr id="256" name="Google Shape;256;p29"/>
          <p:cNvPicPr preferRelativeResize="0"/>
          <p:nvPr/>
        </p:nvPicPr>
        <p:blipFill>
          <a:blip r:embed="rId4">
            <a:alphaModFix/>
          </a:blip>
          <a:stretch>
            <a:fillRect/>
          </a:stretch>
        </p:blipFill>
        <p:spPr>
          <a:xfrm>
            <a:off x="141575" y="1173150"/>
            <a:ext cx="4355451" cy="3517349"/>
          </a:xfrm>
          <a:prstGeom prst="rect">
            <a:avLst/>
          </a:prstGeom>
          <a:noFill/>
          <a:ln w="9525" cap="flat" cmpd="sng">
            <a:solidFill>
              <a:schemeClr val="dk1"/>
            </a:solidFill>
            <a:prstDash val="solid"/>
            <a:round/>
            <a:headEnd type="none" w="sm" len="sm"/>
            <a:tailEnd type="none" w="sm" len="sm"/>
          </a:ln>
        </p:spPr>
      </p:pic>
      <p:sp>
        <p:nvSpPr>
          <p:cNvPr id="257" name="Google Shape;257;p29"/>
          <p:cNvSpPr txBox="1"/>
          <p:nvPr/>
        </p:nvSpPr>
        <p:spPr>
          <a:xfrm>
            <a:off x="358625" y="4761275"/>
            <a:ext cx="1812000" cy="15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sp>
        <p:nvSpPr>
          <p:cNvPr id="258" name="Google Shape;258;p29"/>
          <p:cNvSpPr/>
          <p:nvPr/>
        </p:nvSpPr>
        <p:spPr>
          <a:xfrm>
            <a:off x="4100650" y="1510025"/>
            <a:ext cx="354000" cy="3213600"/>
          </a:xfrm>
          <a:prstGeom prst="rect">
            <a:avLst/>
          </a:prstGeom>
          <a:noFill/>
          <a:ln w="2857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59" name="Google Shape;259;p29"/>
          <p:cNvSpPr/>
          <p:nvPr/>
        </p:nvSpPr>
        <p:spPr>
          <a:xfrm>
            <a:off x="4577250" y="4761275"/>
            <a:ext cx="4492500" cy="278400"/>
          </a:xfrm>
          <a:prstGeom prst="roundRect">
            <a:avLst>
              <a:gd name="adj" fmla="val 16667"/>
            </a:avLst>
          </a:prstGeom>
          <a:solidFill>
            <a:srgbClr val="1D7E74"/>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lt1"/>
                </a:solidFill>
                <a:latin typeface="PT Sans"/>
                <a:ea typeface="PT Sans"/>
                <a:cs typeface="PT Sans"/>
                <a:sym typeface="PT Sans"/>
              </a:rPr>
              <a:t>Review historical trends and determine if revisions are needed</a:t>
            </a:r>
            <a:endParaRPr sz="1200">
              <a:solidFill>
                <a:schemeClr val="lt1"/>
              </a:solidFill>
              <a:latin typeface="PT Sans"/>
              <a:ea typeface="PT Sans"/>
              <a:cs typeface="PT Sans"/>
              <a:sym typeface="PT Sans"/>
            </a:endParaRPr>
          </a:p>
        </p:txBody>
      </p:sp>
      <p:sp>
        <p:nvSpPr>
          <p:cNvPr id="260" name="Google Shape;260;p29"/>
          <p:cNvSpPr/>
          <p:nvPr/>
        </p:nvSpPr>
        <p:spPr>
          <a:xfrm>
            <a:off x="141550" y="4761275"/>
            <a:ext cx="4355400" cy="278400"/>
          </a:xfrm>
          <a:prstGeom prst="roundRect">
            <a:avLst>
              <a:gd name="adj" fmla="val 16667"/>
            </a:avLst>
          </a:prstGeom>
          <a:solidFill>
            <a:srgbClr val="1D7E74"/>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solidFill>
                  <a:schemeClr val="lt1"/>
                </a:solidFill>
                <a:latin typeface="PT Sans"/>
                <a:ea typeface="PT Sans"/>
                <a:cs typeface="PT Sans"/>
                <a:sym typeface="PT Sans"/>
              </a:rPr>
              <a:t>Review account balances and determine if revisions are needed.</a:t>
            </a:r>
            <a:endParaRPr sz="1200">
              <a:solidFill>
                <a:schemeClr val="lt1"/>
              </a:solidFill>
              <a:latin typeface="PT Sans"/>
              <a:ea typeface="PT Sans"/>
              <a:cs typeface="PT Sans"/>
              <a:sym typeface="PT Sans"/>
            </a:endParaRPr>
          </a:p>
        </p:txBody>
      </p:sp>
      <p:sp>
        <p:nvSpPr>
          <p:cNvPr id="261" name="Google Shape;261;p29"/>
          <p:cNvSpPr txBox="1"/>
          <p:nvPr/>
        </p:nvSpPr>
        <p:spPr>
          <a:xfrm rot="-1346935">
            <a:off x="8200556" y="2277565"/>
            <a:ext cx="897189" cy="42007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highlight>
                  <a:schemeClr val="accent6"/>
                </a:highlight>
                <a:latin typeface="PT Sans"/>
                <a:ea typeface="PT Sans"/>
                <a:cs typeface="PT Sans"/>
                <a:sym typeface="PT Sans"/>
              </a:rPr>
              <a:t>What changed?</a:t>
            </a:r>
            <a:endParaRPr sz="800" b="1">
              <a:highlight>
                <a:schemeClr val="accent6"/>
              </a:highlight>
              <a:latin typeface="PT Sans"/>
              <a:ea typeface="PT Sans"/>
              <a:cs typeface="PT Sans"/>
              <a:sym typeface="PT Sans"/>
            </a:endParaRPr>
          </a:p>
        </p:txBody>
      </p:sp>
      <p:sp>
        <p:nvSpPr>
          <p:cNvPr id="262" name="Google Shape;262;p29"/>
          <p:cNvSpPr/>
          <p:nvPr/>
        </p:nvSpPr>
        <p:spPr>
          <a:xfrm>
            <a:off x="4610550" y="3325550"/>
            <a:ext cx="3671100" cy="3021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63" name="Google Shape;263;p29"/>
          <p:cNvSpPr/>
          <p:nvPr/>
        </p:nvSpPr>
        <p:spPr>
          <a:xfrm>
            <a:off x="4610550" y="2489925"/>
            <a:ext cx="3633900" cy="978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64" name="Google Shape;264;p29"/>
          <p:cNvSpPr txBox="1"/>
          <p:nvPr/>
        </p:nvSpPr>
        <p:spPr>
          <a:xfrm rot="-1346935">
            <a:off x="8200556" y="2597977"/>
            <a:ext cx="897189" cy="42007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highlight>
                  <a:schemeClr val="accent6"/>
                </a:highlight>
                <a:latin typeface="PT Sans"/>
                <a:ea typeface="PT Sans"/>
                <a:cs typeface="PT Sans"/>
                <a:sym typeface="PT Sans"/>
              </a:rPr>
              <a:t>Are projections in line with actual prior years? </a:t>
            </a:r>
            <a:endParaRPr sz="800" b="1">
              <a:highlight>
                <a:schemeClr val="accent6"/>
              </a:highlight>
              <a:latin typeface="PT Sans"/>
              <a:ea typeface="PT Sans"/>
              <a:cs typeface="PT Sans"/>
              <a:sym typeface="PT Sans"/>
            </a:endParaRPr>
          </a:p>
        </p:txBody>
      </p:sp>
      <p:sp>
        <p:nvSpPr>
          <p:cNvPr id="265" name="Google Shape;265;p29"/>
          <p:cNvSpPr txBox="1"/>
          <p:nvPr/>
        </p:nvSpPr>
        <p:spPr>
          <a:xfrm rot="-1346935">
            <a:off x="8238156" y="3290165"/>
            <a:ext cx="897189" cy="42007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b="1">
                <a:highlight>
                  <a:schemeClr val="accent6"/>
                </a:highlight>
                <a:latin typeface="PT Sans"/>
                <a:ea typeface="PT Sans"/>
                <a:cs typeface="PT Sans"/>
                <a:sym typeface="PT Sans"/>
              </a:rPr>
              <a:t>One-time expenses?</a:t>
            </a:r>
            <a:endParaRPr sz="800" b="1">
              <a:highlight>
                <a:schemeClr val="accent6"/>
              </a:highlight>
              <a:latin typeface="PT Sans"/>
              <a:ea typeface="PT Sans"/>
              <a:cs typeface="PT Sans"/>
              <a:sym typeface="PT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9"/>
        <p:cNvGrpSpPr/>
        <p:nvPr/>
      </p:nvGrpSpPr>
      <p:grpSpPr>
        <a:xfrm>
          <a:off x="0" y="0"/>
          <a:ext cx="0" cy="0"/>
          <a:chOff x="0" y="0"/>
          <a:chExt cx="0" cy="0"/>
        </a:xfrm>
      </p:grpSpPr>
      <p:sp>
        <p:nvSpPr>
          <p:cNvPr id="270" name="Google Shape;270;p30"/>
          <p:cNvSpPr/>
          <p:nvPr/>
        </p:nvSpPr>
        <p:spPr>
          <a:xfrm>
            <a:off x="-26300" y="-25750"/>
            <a:ext cx="9207900" cy="880500"/>
          </a:xfrm>
          <a:prstGeom prst="rect">
            <a:avLst/>
          </a:prstGeom>
          <a:solidFill>
            <a:srgbClr val="0944A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0"/>
          <p:cNvSpPr txBox="1">
            <a:spLocks noGrp="1"/>
          </p:cNvSpPr>
          <p:nvPr>
            <p:ph type="title"/>
          </p:nvPr>
        </p:nvSpPr>
        <p:spPr>
          <a:xfrm>
            <a:off x="317350" y="1281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Reviewing Current Year Budget</a:t>
            </a:r>
            <a:endParaRPr sz="3600" b="1">
              <a:solidFill>
                <a:schemeClr val="lt1"/>
              </a:solidFill>
            </a:endParaRPr>
          </a:p>
        </p:txBody>
      </p:sp>
      <p:sp>
        <p:nvSpPr>
          <p:cNvPr id="272" name="Google Shape;272;p30"/>
          <p:cNvSpPr txBox="1"/>
          <p:nvPr/>
        </p:nvSpPr>
        <p:spPr>
          <a:xfrm>
            <a:off x="226525" y="802850"/>
            <a:ext cx="8829000" cy="43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FAA434"/>
                </a:solidFill>
                <a:latin typeface="Roboto"/>
                <a:ea typeface="Roboto"/>
                <a:cs typeface="Roboto"/>
                <a:sym typeface="Roboto"/>
              </a:rPr>
              <a:t>Balancing Resources: </a:t>
            </a:r>
            <a:endParaRPr sz="1800" b="1">
              <a:solidFill>
                <a:srgbClr val="0944A1"/>
              </a:solidFill>
              <a:latin typeface="Roboto"/>
              <a:ea typeface="Roboto"/>
              <a:cs typeface="Roboto"/>
              <a:sym typeface="Roboto"/>
            </a:endParaRPr>
          </a:p>
          <a:p>
            <a:pPr marL="0" lvl="0" indent="0" algn="l" rtl="0">
              <a:lnSpc>
                <a:spcPct val="100000"/>
              </a:lnSpc>
              <a:spcBef>
                <a:spcPts val="0"/>
              </a:spcBef>
              <a:spcAft>
                <a:spcPts val="0"/>
              </a:spcAft>
              <a:buNone/>
            </a:pPr>
            <a:endParaRPr sz="1600">
              <a:solidFill>
                <a:srgbClr val="0944A1"/>
              </a:solidFill>
              <a:latin typeface="PT Sans"/>
              <a:ea typeface="PT Sans"/>
              <a:cs typeface="PT Sans"/>
              <a:sym typeface="PT Sans"/>
            </a:endParaRPr>
          </a:p>
        </p:txBody>
      </p:sp>
      <p:sp>
        <p:nvSpPr>
          <p:cNvPr id="273" name="Google Shape;273;p30"/>
          <p:cNvSpPr txBox="1"/>
          <p:nvPr/>
        </p:nvSpPr>
        <p:spPr>
          <a:xfrm>
            <a:off x="7719975" y="1845050"/>
            <a:ext cx="146400" cy="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pic>
        <p:nvPicPr>
          <p:cNvPr id="274" name="Google Shape;274;p30"/>
          <p:cNvPicPr preferRelativeResize="0"/>
          <p:nvPr/>
        </p:nvPicPr>
        <p:blipFill>
          <a:blip r:embed="rId3">
            <a:alphaModFix/>
          </a:blip>
          <a:stretch>
            <a:fillRect/>
          </a:stretch>
        </p:blipFill>
        <p:spPr>
          <a:xfrm>
            <a:off x="4551975" y="1679900"/>
            <a:ext cx="4358899" cy="3289125"/>
          </a:xfrm>
          <a:prstGeom prst="rect">
            <a:avLst/>
          </a:prstGeom>
          <a:noFill/>
          <a:ln w="9525" cap="flat" cmpd="sng">
            <a:solidFill>
              <a:schemeClr val="dk1"/>
            </a:solidFill>
            <a:prstDash val="solid"/>
            <a:round/>
            <a:headEnd type="none" w="sm" len="sm"/>
            <a:tailEnd type="none" w="sm" len="sm"/>
          </a:ln>
        </p:spPr>
      </p:pic>
      <p:pic>
        <p:nvPicPr>
          <p:cNvPr id="275" name="Google Shape;275;p30"/>
          <p:cNvPicPr preferRelativeResize="0"/>
          <p:nvPr/>
        </p:nvPicPr>
        <p:blipFill rotWithShape="1">
          <a:blip r:embed="rId4">
            <a:alphaModFix/>
          </a:blip>
          <a:srcRect/>
          <a:stretch/>
        </p:blipFill>
        <p:spPr>
          <a:xfrm>
            <a:off x="226525" y="1679888"/>
            <a:ext cx="4207750" cy="2562950"/>
          </a:xfrm>
          <a:prstGeom prst="rect">
            <a:avLst/>
          </a:prstGeom>
          <a:noFill/>
          <a:ln w="9525" cap="flat" cmpd="sng">
            <a:solidFill>
              <a:schemeClr val="dk1"/>
            </a:solidFill>
            <a:prstDash val="solid"/>
            <a:round/>
            <a:headEnd type="none" w="sm" len="sm"/>
            <a:tailEnd type="none" w="sm" len="sm"/>
          </a:ln>
        </p:spPr>
      </p:pic>
      <p:sp>
        <p:nvSpPr>
          <p:cNvPr id="276" name="Google Shape;276;p30"/>
          <p:cNvSpPr txBox="1"/>
          <p:nvPr/>
        </p:nvSpPr>
        <p:spPr>
          <a:xfrm>
            <a:off x="249600" y="1063300"/>
            <a:ext cx="8644800" cy="61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0944A1"/>
                </a:solidFill>
                <a:latin typeface="PT Sans"/>
                <a:ea typeface="PT Sans"/>
                <a:cs typeface="PT Sans"/>
                <a:sym typeface="PT Sans"/>
              </a:rPr>
              <a:t>Determine which resources are subject to unearned revenue and which resources are subject to fund balance. Use the Fiscal 27 report as a guide in balancing resources in the current year before building your MYP. </a:t>
            </a:r>
            <a:endParaRPr>
              <a:solidFill>
                <a:srgbClr val="0944A1"/>
              </a:solidFill>
              <a:latin typeface="PT Sans"/>
              <a:ea typeface="PT Sans"/>
              <a:cs typeface="PT Sans"/>
              <a:sym typeface="PT Sans"/>
            </a:endParaRPr>
          </a:p>
        </p:txBody>
      </p:sp>
      <p:sp>
        <p:nvSpPr>
          <p:cNvPr id="277" name="Google Shape;277;p30"/>
          <p:cNvSpPr/>
          <p:nvPr/>
        </p:nvSpPr>
        <p:spPr>
          <a:xfrm>
            <a:off x="4662175" y="2522850"/>
            <a:ext cx="4175700" cy="978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78" name="Google Shape;278;p30"/>
          <p:cNvSpPr/>
          <p:nvPr/>
        </p:nvSpPr>
        <p:spPr>
          <a:xfrm>
            <a:off x="271950" y="4389200"/>
            <a:ext cx="4116900" cy="616500"/>
          </a:xfrm>
          <a:prstGeom prst="roundRect">
            <a:avLst>
              <a:gd name="adj" fmla="val 16667"/>
            </a:avLst>
          </a:prstGeom>
          <a:solidFill>
            <a:srgbClr val="1D7E74"/>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000" b="1">
                <a:solidFill>
                  <a:schemeClr val="lt1"/>
                </a:solidFill>
                <a:latin typeface="PT Sans"/>
                <a:ea typeface="PT Sans"/>
                <a:cs typeface="PT Sans"/>
                <a:sym typeface="PT Sans"/>
              </a:rPr>
              <a:t>All resources should have positive balances. If negative, determine if a contribution should be made or if revenue or expenditures should be adjusted.</a:t>
            </a:r>
            <a:endParaRPr sz="1000" b="1">
              <a:solidFill>
                <a:schemeClr val="lt1"/>
              </a:solidFill>
              <a:latin typeface="PT Sans"/>
              <a:ea typeface="PT Sans"/>
              <a:cs typeface="PT Sans"/>
              <a:sym typeface="PT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282"/>
        <p:cNvGrpSpPr/>
        <p:nvPr/>
      </p:nvGrpSpPr>
      <p:grpSpPr>
        <a:xfrm>
          <a:off x="0" y="0"/>
          <a:ext cx="0" cy="0"/>
          <a:chOff x="0" y="0"/>
          <a:chExt cx="0" cy="0"/>
        </a:xfrm>
      </p:grpSpPr>
      <p:sp>
        <p:nvSpPr>
          <p:cNvPr id="283" name="Google Shape;283;p31"/>
          <p:cNvSpPr txBox="1">
            <a:spLocks noGrp="1"/>
          </p:cNvSpPr>
          <p:nvPr>
            <p:ph type="title"/>
          </p:nvPr>
        </p:nvSpPr>
        <p:spPr>
          <a:xfrm>
            <a:off x="746500" y="2024650"/>
            <a:ext cx="7862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800">
                <a:solidFill>
                  <a:schemeClr val="lt1"/>
                </a:solidFill>
              </a:rPr>
              <a:t>Building an MYP off the Current Year</a:t>
            </a:r>
            <a:endParaRPr sz="4000" b="1">
              <a:solidFill>
                <a:schemeClr val="lt1"/>
              </a:solidFill>
            </a:endParaRPr>
          </a:p>
        </p:txBody>
      </p:sp>
      <p:pic>
        <p:nvPicPr>
          <p:cNvPr id="284" name="Google Shape;284;p31"/>
          <p:cNvPicPr preferRelativeResize="0"/>
          <p:nvPr/>
        </p:nvPicPr>
        <p:blipFill>
          <a:blip r:embed="rId3">
            <a:alphaModFix/>
          </a:blip>
          <a:stretch>
            <a:fillRect/>
          </a:stretch>
        </p:blipFill>
        <p:spPr>
          <a:xfrm>
            <a:off x="41100" y="41075"/>
            <a:ext cx="1405375" cy="13846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2"/>
          <p:cNvSpPr/>
          <p:nvPr/>
        </p:nvSpPr>
        <p:spPr>
          <a:xfrm>
            <a:off x="33275" y="-30100"/>
            <a:ext cx="9144000" cy="7320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290" name="Google Shape;290;p32"/>
          <p:cNvSpPr txBox="1"/>
          <p:nvPr/>
        </p:nvSpPr>
        <p:spPr>
          <a:xfrm>
            <a:off x="202350" y="22125"/>
            <a:ext cx="8739300" cy="57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b="1">
                <a:solidFill>
                  <a:schemeClr val="lt1"/>
                </a:solidFill>
                <a:latin typeface="PT Sans"/>
                <a:ea typeface="PT Sans"/>
                <a:cs typeface="PT Sans"/>
                <a:sym typeface="PT Sans"/>
              </a:rPr>
              <a:t>Building an MYP off the Current Year</a:t>
            </a:r>
            <a:endParaRPr sz="3600" b="1">
              <a:solidFill>
                <a:schemeClr val="lt1"/>
              </a:solidFill>
              <a:latin typeface="PT Sans"/>
              <a:ea typeface="PT Sans"/>
              <a:cs typeface="PT Sans"/>
              <a:sym typeface="PT Sans"/>
            </a:endParaRPr>
          </a:p>
        </p:txBody>
      </p:sp>
      <p:sp>
        <p:nvSpPr>
          <p:cNvPr id="291" name="Google Shape;291;p32"/>
          <p:cNvSpPr txBox="1"/>
          <p:nvPr/>
        </p:nvSpPr>
        <p:spPr>
          <a:xfrm>
            <a:off x="5804125" y="1609125"/>
            <a:ext cx="3339900" cy="2859600"/>
          </a:xfrm>
          <a:prstGeom prst="rect">
            <a:avLst/>
          </a:prstGeom>
          <a:noFill/>
          <a:ln>
            <a:noFill/>
          </a:ln>
        </p:spPr>
        <p:txBody>
          <a:bodyPr spcFirstLastPara="1" wrap="square" lIns="91425" tIns="91425" rIns="91425" bIns="91425" anchor="t" anchorCtr="0">
            <a:noAutofit/>
          </a:bodyPr>
          <a:lstStyle/>
          <a:p>
            <a:pPr marL="342900" lvl="0" indent="-311150" algn="l" rtl="0">
              <a:spcBef>
                <a:spcPts val="360"/>
              </a:spcBef>
              <a:spcAft>
                <a:spcPts val="0"/>
              </a:spcAft>
              <a:buClr>
                <a:schemeClr val="dk1"/>
              </a:buClr>
              <a:buSzPts val="1300"/>
              <a:buFont typeface="PT Sans"/>
              <a:buChar char="➔"/>
            </a:pPr>
            <a:r>
              <a:rPr lang="en" sz="1300" b="1">
                <a:solidFill>
                  <a:schemeClr val="dk1"/>
                </a:solidFill>
                <a:latin typeface="PT Sans"/>
                <a:ea typeface="PT Sans"/>
                <a:cs typeface="PT Sans"/>
                <a:sym typeface="PT Sans"/>
              </a:rPr>
              <a:t>Recognizing one-time funds in the MYP</a:t>
            </a:r>
            <a:endParaRPr sz="1300" b="1">
              <a:solidFill>
                <a:schemeClr val="dk1"/>
              </a:solidFill>
              <a:latin typeface="PT Sans"/>
              <a:ea typeface="PT Sans"/>
              <a:cs typeface="PT Sans"/>
              <a:sym typeface="PT Sans"/>
            </a:endParaRPr>
          </a:p>
          <a:p>
            <a:pPr marL="342900" lvl="0" indent="-311150" algn="l" rtl="0">
              <a:spcBef>
                <a:spcPts val="360"/>
              </a:spcBef>
              <a:spcAft>
                <a:spcPts val="0"/>
              </a:spcAft>
              <a:buClr>
                <a:schemeClr val="dk1"/>
              </a:buClr>
              <a:buSzPts val="1300"/>
              <a:buFont typeface="PT Sans"/>
              <a:buChar char="➔"/>
            </a:pPr>
            <a:r>
              <a:rPr lang="en" sz="1300" b="1">
                <a:solidFill>
                  <a:schemeClr val="dk1"/>
                </a:solidFill>
                <a:latin typeface="PT Sans"/>
                <a:ea typeface="PT Sans"/>
                <a:cs typeface="PT Sans"/>
                <a:sym typeface="PT Sans"/>
              </a:rPr>
              <a:t>Correlating expenses to revenue assumptions for resources subject to unearned revenue </a:t>
            </a:r>
            <a:endParaRPr sz="1300" b="1">
              <a:solidFill>
                <a:schemeClr val="dk1"/>
              </a:solidFill>
              <a:latin typeface="PT Sans"/>
              <a:ea typeface="PT Sans"/>
              <a:cs typeface="PT Sans"/>
              <a:sym typeface="PT Sans"/>
            </a:endParaRPr>
          </a:p>
          <a:p>
            <a:pPr marL="342900" lvl="0" indent="-311150" algn="l" rtl="0">
              <a:spcBef>
                <a:spcPts val="360"/>
              </a:spcBef>
              <a:spcAft>
                <a:spcPts val="0"/>
              </a:spcAft>
              <a:buClr>
                <a:schemeClr val="dk1"/>
              </a:buClr>
              <a:buSzPts val="1300"/>
              <a:buFont typeface="PT Sans"/>
              <a:buChar char="➔"/>
            </a:pPr>
            <a:r>
              <a:rPr lang="en" sz="1300" b="1">
                <a:solidFill>
                  <a:schemeClr val="dk1"/>
                </a:solidFill>
                <a:latin typeface="PT Sans"/>
                <a:ea typeface="PT Sans"/>
                <a:cs typeface="PT Sans"/>
                <a:sym typeface="PT Sans"/>
              </a:rPr>
              <a:t>Correlating expenses to restricted balances for one-time funds subject to fund balance</a:t>
            </a:r>
            <a:endParaRPr sz="1300" b="1">
              <a:solidFill>
                <a:schemeClr val="dk1"/>
              </a:solidFill>
              <a:latin typeface="PT Sans"/>
              <a:ea typeface="PT Sans"/>
              <a:cs typeface="PT Sans"/>
              <a:sym typeface="PT Sans"/>
            </a:endParaRPr>
          </a:p>
          <a:p>
            <a:pPr marL="342900" lvl="0" indent="-311150" algn="l" rtl="0">
              <a:spcBef>
                <a:spcPts val="360"/>
              </a:spcBef>
              <a:spcAft>
                <a:spcPts val="0"/>
              </a:spcAft>
              <a:buClr>
                <a:schemeClr val="dk1"/>
              </a:buClr>
              <a:buSzPts val="1300"/>
              <a:buFont typeface="PT Sans"/>
              <a:buChar char="➔"/>
            </a:pPr>
            <a:r>
              <a:rPr lang="en" sz="1300" b="1">
                <a:solidFill>
                  <a:schemeClr val="dk1"/>
                </a:solidFill>
                <a:latin typeface="PT Sans"/>
                <a:ea typeface="PT Sans"/>
                <a:cs typeface="PT Sans"/>
                <a:sym typeface="PT Sans"/>
              </a:rPr>
              <a:t>Restricted Balances and Contributions to Restricted Programs</a:t>
            </a:r>
            <a:endParaRPr sz="1300" b="1">
              <a:solidFill>
                <a:schemeClr val="dk1"/>
              </a:solidFill>
              <a:latin typeface="PT Sans"/>
              <a:ea typeface="PT Sans"/>
              <a:cs typeface="PT Sans"/>
              <a:sym typeface="PT Sans"/>
            </a:endParaRPr>
          </a:p>
          <a:p>
            <a:pPr marL="342900" lvl="0" indent="-311150" algn="l" rtl="0">
              <a:spcBef>
                <a:spcPts val="360"/>
              </a:spcBef>
              <a:spcAft>
                <a:spcPts val="0"/>
              </a:spcAft>
              <a:buClr>
                <a:schemeClr val="dk1"/>
              </a:buClr>
              <a:buSzPts val="1300"/>
              <a:buFont typeface="PT Sans"/>
              <a:buChar char="➔"/>
            </a:pPr>
            <a:r>
              <a:rPr lang="en" sz="1300" b="1">
                <a:solidFill>
                  <a:schemeClr val="dk1"/>
                </a:solidFill>
                <a:latin typeface="PT Sans"/>
                <a:ea typeface="PT Sans"/>
                <a:cs typeface="PT Sans"/>
                <a:sym typeface="PT Sans"/>
              </a:rPr>
              <a:t>Deficit spending </a:t>
            </a:r>
            <a:endParaRPr sz="1300" b="1">
              <a:solidFill>
                <a:schemeClr val="dk1"/>
              </a:solidFill>
              <a:latin typeface="PT Sans"/>
              <a:ea typeface="PT Sans"/>
              <a:cs typeface="PT Sans"/>
              <a:sym typeface="PT Sans"/>
            </a:endParaRPr>
          </a:p>
          <a:p>
            <a:pPr marL="342900" lvl="0" indent="-311150" algn="l" rtl="0">
              <a:spcBef>
                <a:spcPts val="360"/>
              </a:spcBef>
              <a:spcAft>
                <a:spcPts val="0"/>
              </a:spcAft>
              <a:buClr>
                <a:schemeClr val="dk1"/>
              </a:buClr>
              <a:buSzPts val="1300"/>
              <a:buFont typeface="PT Sans"/>
              <a:buChar char="➔"/>
            </a:pPr>
            <a:r>
              <a:rPr lang="en" sz="1300" b="1">
                <a:solidFill>
                  <a:schemeClr val="dk1"/>
                </a:solidFill>
                <a:latin typeface="PT Sans"/>
                <a:ea typeface="PT Sans"/>
                <a:cs typeface="PT Sans"/>
                <a:sym typeface="PT Sans"/>
              </a:rPr>
              <a:t>Documenting assumptions</a:t>
            </a:r>
            <a:endParaRPr sz="900">
              <a:solidFill>
                <a:schemeClr val="dk1"/>
              </a:solidFill>
            </a:endParaRPr>
          </a:p>
          <a:p>
            <a:pPr marL="0" lvl="0" indent="0" algn="l" rtl="0">
              <a:spcBef>
                <a:spcPts val="0"/>
              </a:spcBef>
              <a:spcAft>
                <a:spcPts val="0"/>
              </a:spcAft>
              <a:buNone/>
            </a:pPr>
            <a:endParaRPr sz="800" b="1">
              <a:solidFill>
                <a:schemeClr val="dk1"/>
              </a:solidFill>
              <a:latin typeface="PT Sans"/>
              <a:ea typeface="PT Sans"/>
              <a:cs typeface="PT Sans"/>
              <a:sym typeface="PT Sans"/>
            </a:endParaRPr>
          </a:p>
        </p:txBody>
      </p:sp>
      <p:sp>
        <p:nvSpPr>
          <p:cNvPr id="292" name="Google Shape;292;p32"/>
          <p:cNvSpPr/>
          <p:nvPr/>
        </p:nvSpPr>
        <p:spPr>
          <a:xfrm>
            <a:off x="6106025" y="1137225"/>
            <a:ext cx="2756100" cy="391800"/>
          </a:xfrm>
          <a:prstGeom prst="roundRect">
            <a:avLst>
              <a:gd name="adj" fmla="val 16667"/>
            </a:avLst>
          </a:prstGeom>
          <a:solidFill>
            <a:srgbClr val="1F887E"/>
          </a:solidFill>
          <a:ln w="9525" cap="flat" cmpd="sng">
            <a:solidFill>
              <a:srgbClr val="1F887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PT Sans"/>
                <a:ea typeface="PT Sans"/>
                <a:cs typeface="PT Sans"/>
                <a:sym typeface="PT Sans"/>
              </a:rPr>
              <a:t>MYP Topics</a:t>
            </a:r>
            <a:endParaRPr b="1">
              <a:solidFill>
                <a:schemeClr val="lt1"/>
              </a:solidFill>
              <a:latin typeface="PT Sans"/>
              <a:ea typeface="PT Sans"/>
              <a:cs typeface="PT Sans"/>
              <a:sym typeface="PT Sans"/>
            </a:endParaRPr>
          </a:p>
        </p:txBody>
      </p:sp>
      <p:pic>
        <p:nvPicPr>
          <p:cNvPr id="293" name="Google Shape;293;p32"/>
          <p:cNvPicPr preferRelativeResize="0"/>
          <p:nvPr/>
        </p:nvPicPr>
        <p:blipFill>
          <a:blip r:embed="rId3">
            <a:alphaModFix/>
          </a:blip>
          <a:stretch>
            <a:fillRect/>
          </a:stretch>
        </p:blipFill>
        <p:spPr>
          <a:xfrm>
            <a:off x="152400" y="755125"/>
            <a:ext cx="5472424" cy="4235976"/>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3"/>
          <p:cNvSpPr txBox="1">
            <a:spLocks noGrp="1"/>
          </p:cNvSpPr>
          <p:nvPr>
            <p:ph type="body" idx="1"/>
          </p:nvPr>
        </p:nvSpPr>
        <p:spPr>
          <a:xfrm>
            <a:off x="240650" y="841075"/>
            <a:ext cx="4115700" cy="5085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1200"/>
              </a:spcAft>
              <a:buClr>
                <a:schemeClr val="dk1"/>
              </a:buClr>
              <a:buSzPct val="61111"/>
              <a:buFont typeface="Arial"/>
              <a:buNone/>
            </a:pPr>
            <a:r>
              <a:rPr lang="en" b="1">
                <a:solidFill>
                  <a:srgbClr val="FAA434"/>
                </a:solidFill>
              </a:rPr>
              <a:t>Recognizing One-Time Funds in the MYP</a:t>
            </a:r>
            <a:endParaRPr b="1">
              <a:solidFill>
                <a:srgbClr val="FAA434"/>
              </a:solidFill>
            </a:endParaRPr>
          </a:p>
        </p:txBody>
      </p:sp>
      <p:sp>
        <p:nvSpPr>
          <p:cNvPr id="299" name="Google Shape;299;p33"/>
          <p:cNvSpPr/>
          <p:nvPr/>
        </p:nvSpPr>
        <p:spPr>
          <a:xfrm>
            <a:off x="150" y="4725"/>
            <a:ext cx="9144000" cy="8682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00" name="Google Shape;300;p33"/>
          <p:cNvSpPr txBox="1"/>
          <p:nvPr/>
        </p:nvSpPr>
        <p:spPr>
          <a:xfrm>
            <a:off x="240650" y="151000"/>
            <a:ext cx="8739300" cy="62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b="1">
                <a:solidFill>
                  <a:schemeClr val="lt1"/>
                </a:solidFill>
                <a:latin typeface="PT Sans"/>
                <a:ea typeface="PT Sans"/>
                <a:cs typeface="PT Sans"/>
                <a:sym typeface="PT Sans"/>
              </a:rPr>
              <a:t>Building an MYP off the Current Year</a:t>
            </a:r>
            <a:endParaRPr sz="3600" b="1">
              <a:solidFill>
                <a:schemeClr val="lt1"/>
              </a:solidFill>
              <a:latin typeface="PT Sans"/>
              <a:ea typeface="PT Sans"/>
              <a:cs typeface="PT Sans"/>
              <a:sym typeface="PT Sans"/>
            </a:endParaRPr>
          </a:p>
          <a:p>
            <a:pPr marL="0" lvl="0" indent="0" algn="l" rtl="0">
              <a:spcBef>
                <a:spcPts val="0"/>
              </a:spcBef>
              <a:spcAft>
                <a:spcPts val="0"/>
              </a:spcAft>
              <a:buNone/>
            </a:pPr>
            <a:endParaRPr sz="3600" b="1">
              <a:solidFill>
                <a:schemeClr val="lt1"/>
              </a:solidFill>
              <a:latin typeface="PT Sans"/>
              <a:ea typeface="PT Sans"/>
              <a:cs typeface="PT Sans"/>
              <a:sym typeface="PT Sans"/>
            </a:endParaRPr>
          </a:p>
        </p:txBody>
      </p:sp>
      <p:sp>
        <p:nvSpPr>
          <p:cNvPr id="301" name="Google Shape;301;p33"/>
          <p:cNvSpPr txBox="1"/>
          <p:nvPr/>
        </p:nvSpPr>
        <p:spPr>
          <a:xfrm>
            <a:off x="335675" y="1283250"/>
            <a:ext cx="4906200" cy="32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0944A1"/>
                </a:solidFill>
                <a:latin typeface="PT Sans"/>
                <a:ea typeface="PT Sans"/>
                <a:cs typeface="PT Sans"/>
                <a:sym typeface="PT Sans"/>
              </a:rPr>
              <a:t>Example: Removing / adding one-time funds in MYP</a:t>
            </a:r>
            <a:endParaRPr sz="1300" b="1">
              <a:solidFill>
                <a:srgbClr val="0944A1"/>
              </a:solidFill>
              <a:latin typeface="PT Sans"/>
              <a:ea typeface="PT Sans"/>
              <a:cs typeface="PT Sans"/>
              <a:sym typeface="PT Sans"/>
            </a:endParaRPr>
          </a:p>
        </p:txBody>
      </p:sp>
      <p:sp>
        <p:nvSpPr>
          <p:cNvPr id="302" name="Google Shape;302;p33"/>
          <p:cNvSpPr/>
          <p:nvPr/>
        </p:nvSpPr>
        <p:spPr>
          <a:xfrm>
            <a:off x="1922050" y="3464100"/>
            <a:ext cx="5918100" cy="1408500"/>
          </a:xfrm>
          <a:prstGeom prst="roundRect">
            <a:avLst>
              <a:gd name="adj" fmla="val 16667"/>
            </a:avLst>
          </a:prstGeom>
          <a:solidFill>
            <a:srgbClr val="1F887E"/>
          </a:solidFill>
          <a:ln w="9525" cap="flat" cmpd="sng">
            <a:solidFill>
              <a:srgbClr val="1F887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u="sng">
                <a:solidFill>
                  <a:schemeClr val="lt1"/>
                </a:solidFill>
                <a:latin typeface="PT Sans"/>
                <a:ea typeface="PT Sans"/>
                <a:cs typeface="PT Sans"/>
                <a:sym typeface="PT Sans"/>
              </a:rPr>
              <a:t>For resources subject to Fund Balance:</a:t>
            </a:r>
            <a:endParaRPr b="1" u="sng">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a:solidFill>
                  <a:schemeClr val="lt1"/>
                </a:solidFill>
                <a:latin typeface="PT Sans"/>
                <a:ea typeface="PT Sans"/>
                <a:cs typeface="PT Sans"/>
                <a:sym typeface="PT Sans"/>
              </a:rPr>
              <a:t>Revenue is recognized in the year it is received</a:t>
            </a:r>
            <a:endParaRPr>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a:solidFill>
                  <a:schemeClr val="lt1"/>
                </a:solidFill>
                <a:latin typeface="PT Sans"/>
                <a:ea typeface="PT Sans"/>
                <a:cs typeface="PT Sans"/>
                <a:sym typeface="PT Sans"/>
              </a:rPr>
              <a:t>Expenditures are recognized in the year they are spent</a:t>
            </a:r>
            <a:endParaRPr>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a:solidFill>
                  <a:schemeClr val="lt1"/>
                </a:solidFill>
                <a:latin typeface="PT Sans"/>
                <a:ea typeface="PT Sans"/>
                <a:cs typeface="PT Sans"/>
                <a:sym typeface="PT Sans"/>
              </a:rPr>
              <a:t>Once funds are fully exhausted, either remove expenditures from the MYP or if they are on-going, move to another funding source</a:t>
            </a:r>
            <a:endParaRPr>
              <a:solidFill>
                <a:schemeClr val="lt1"/>
              </a:solidFill>
              <a:latin typeface="PT Sans"/>
              <a:ea typeface="PT Sans"/>
              <a:cs typeface="PT Sans"/>
              <a:sym typeface="PT Sans"/>
            </a:endParaRPr>
          </a:p>
          <a:p>
            <a:pPr marL="0" lvl="0" indent="0" algn="l" rtl="0">
              <a:spcBef>
                <a:spcPts val="0"/>
              </a:spcBef>
              <a:spcAft>
                <a:spcPts val="0"/>
              </a:spcAft>
              <a:buNone/>
            </a:pPr>
            <a:endParaRPr b="1">
              <a:solidFill>
                <a:schemeClr val="lt1"/>
              </a:solidFill>
              <a:latin typeface="PT Sans"/>
              <a:ea typeface="PT Sans"/>
              <a:cs typeface="PT Sans"/>
              <a:sym typeface="PT Sans"/>
            </a:endParaRPr>
          </a:p>
        </p:txBody>
      </p:sp>
      <p:sp>
        <p:nvSpPr>
          <p:cNvPr id="303" name="Google Shape;303;p33"/>
          <p:cNvSpPr txBox="1"/>
          <p:nvPr/>
        </p:nvSpPr>
        <p:spPr>
          <a:xfrm>
            <a:off x="6301550" y="3423975"/>
            <a:ext cx="2426400" cy="131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pic>
        <p:nvPicPr>
          <p:cNvPr id="304" name="Google Shape;304;p33"/>
          <p:cNvPicPr preferRelativeResize="0"/>
          <p:nvPr/>
        </p:nvPicPr>
        <p:blipFill>
          <a:blip r:embed="rId3">
            <a:alphaModFix/>
          </a:blip>
          <a:stretch>
            <a:fillRect/>
          </a:stretch>
        </p:blipFill>
        <p:spPr>
          <a:xfrm>
            <a:off x="152400" y="1756650"/>
            <a:ext cx="8839199" cy="1263678"/>
          </a:xfrm>
          <a:prstGeom prst="rect">
            <a:avLst/>
          </a:prstGeom>
          <a:noFill/>
          <a:ln w="9525" cap="flat" cmpd="sng">
            <a:solidFill>
              <a:schemeClr val="dk1"/>
            </a:solidFill>
            <a:prstDash val="solid"/>
            <a:round/>
            <a:headEnd type="none" w="sm" len="sm"/>
            <a:tailEnd type="none" w="sm" len="sm"/>
          </a:ln>
        </p:spPr>
      </p:pic>
      <p:sp>
        <p:nvSpPr>
          <p:cNvPr id="305" name="Google Shape;305;p33"/>
          <p:cNvSpPr/>
          <p:nvPr/>
        </p:nvSpPr>
        <p:spPr>
          <a:xfrm>
            <a:off x="1476975" y="2373550"/>
            <a:ext cx="2359500" cy="1134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06" name="Google Shape;306;p33"/>
          <p:cNvSpPr/>
          <p:nvPr/>
        </p:nvSpPr>
        <p:spPr>
          <a:xfrm>
            <a:off x="1509950" y="2918925"/>
            <a:ext cx="7470000" cy="1134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4"/>
          <p:cNvSpPr txBox="1">
            <a:spLocks noGrp="1"/>
          </p:cNvSpPr>
          <p:nvPr>
            <p:ph type="body" idx="1"/>
          </p:nvPr>
        </p:nvSpPr>
        <p:spPr>
          <a:xfrm>
            <a:off x="240650" y="841075"/>
            <a:ext cx="4115700" cy="3735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770"/>
              <a:buNone/>
            </a:pPr>
            <a:r>
              <a:rPr lang="en" sz="1460" b="1">
                <a:solidFill>
                  <a:srgbClr val="FAA434"/>
                </a:solidFill>
              </a:rPr>
              <a:t>Recognizing One-Time Funds in the MYP</a:t>
            </a:r>
            <a:endParaRPr sz="1460" b="1">
              <a:solidFill>
                <a:srgbClr val="FAA434"/>
              </a:solidFill>
            </a:endParaRPr>
          </a:p>
        </p:txBody>
      </p:sp>
      <p:sp>
        <p:nvSpPr>
          <p:cNvPr id="312" name="Google Shape;312;p34"/>
          <p:cNvSpPr/>
          <p:nvPr/>
        </p:nvSpPr>
        <p:spPr>
          <a:xfrm>
            <a:off x="150" y="4725"/>
            <a:ext cx="9144000" cy="8682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13" name="Google Shape;313;p34"/>
          <p:cNvSpPr txBox="1"/>
          <p:nvPr/>
        </p:nvSpPr>
        <p:spPr>
          <a:xfrm>
            <a:off x="242400" y="125025"/>
            <a:ext cx="8739300" cy="62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b="1">
                <a:solidFill>
                  <a:schemeClr val="lt1"/>
                </a:solidFill>
                <a:latin typeface="PT Sans"/>
                <a:ea typeface="PT Sans"/>
                <a:cs typeface="PT Sans"/>
                <a:sym typeface="PT Sans"/>
              </a:rPr>
              <a:t>Building an MYP off the Current Year</a:t>
            </a:r>
            <a:endParaRPr sz="3600" b="1">
              <a:solidFill>
                <a:schemeClr val="lt1"/>
              </a:solidFill>
              <a:latin typeface="PT Sans"/>
              <a:ea typeface="PT Sans"/>
              <a:cs typeface="PT Sans"/>
              <a:sym typeface="PT Sans"/>
            </a:endParaRPr>
          </a:p>
          <a:p>
            <a:pPr marL="0" lvl="0" indent="0" algn="l" rtl="0">
              <a:spcBef>
                <a:spcPts val="0"/>
              </a:spcBef>
              <a:spcAft>
                <a:spcPts val="0"/>
              </a:spcAft>
              <a:buNone/>
            </a:pPr>
            <a:endParaRPr sz="3600" b="1">
              <a:solidFill>
                <a:schemeClr val="lt1"/>
              </a:solidFill>
              <a:latin typeface="PT Sans"/>
              <a:ea typeface="PT Sans"/>
              <a:cs typeface="PT Sans"/>
              <a:sym typeface="PT Sans"/>
            </a:endParaRPr>
          </a:p>
        </p:txBody>
      </p:sp>
      <p:sp>
        <p:nvSpPr>
          <p:cNvPr id="314" name="Google Shape;314;p34"/>
          <p:cNvSpPr txBox="1"/>
          <p:nvPr/>
        </p:nvSpPr>
        <p:spPr>
          <a:xfrm>
            <a:off x="3885000" y="934488"/>
            <a:ext cx="4906200" cy="29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0944A1"/>
                </a:solidFill>
                <a:latin typeface="PT Sans"/>
                <a:ea typeface="PT Sans"/>
                <a:cs typeface="PT Sans"/>
                <a:sym typeface="PT Sans"/>
              </a:rPr>
              <a:t>Example: Removing / adding one-time funds in MYP</a:t>
            </a:r>
            <a:endParaRPr sz="1300" b="1">
              <a:solidFill>
                <a:srgbClr val="0944A1"/>
              </a:solidFill>
              <a:latin typeface="PT Sans"/>
              <a:ea typeface="PT Sans"/>
              <a:cs typeface="PT Sans"/>
              <a:sym typeface="PT Sans"/>
            </a:endParaRPr>
          </a:p>
        </p:txBody>
      </p:sp>
      <p:sp>
        <p:nvSpPr>
          <p:cNvPr id="315" name="Google Shape;315;p34"/>
          <p:cNvSpPr/>
          <p:nvPr/>
        </p:nvSpPr>
        <p:spPr>
          <a:xfrm>
            <a:off x="3108150" y="4147875"/>
            <a:ext cx="3007800" cy="920400"/>
          </a:xfrm>
          <a:prstGeom prst="roundRect">
            <a:avLst>
              <a:gd name="adj" fmla="val 16667"/>
            </a:avLst>
          </a:prstGeom>
          <a:solidFill>
            <a:srgbClr val="1B786E"/>
          </a:solidFill>
          <a:ln w="28575" cap="flat" cmpd="sng">
            <a:solidFill>
              <a:srgbClr val="1B786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16" name="Google Shape;316;p34"/>
          <p:cNvSpPr txBox="1"/>
          <p:nvPr/>
        </p:nvSpPr>
        <p:spPr>
          <a:xfrm>
            <a:off x="3659650" y="4088475"/>
            <a:ext cx="2697000" cy="1031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solidFill>
                  <a:schemeClr val="lt1"/>
                </a:solidFill>
                <a:latin typeface="PT Sans"/>
                <a:ea typeface="PT Sans"/>
                <a:cs typeface="PT Sans"/>
                <a:sym typeface="PT Sans"/>
              </a:rPr>
              <a:t>22/23 Revenue = 450,000</a:t>
            </a:r>
            <a:endParaRPr sz="1100">
              <a:solidFill>
                <a:schemeClr val="lt1"/>
              </a:solidFill>
              <a:latin typeface="PT Sans"/>
              <a:ea typeface="PT Sans"/>
              <a:cs typeface="PT Sans"/>
              <a:sym typeface="PT Sans"/>
            </a:endParaRPr>
          </a:p>
          <a:p>
            <a:pPr marL="0" lvl="0" indent="0" algn="l" rtl="0">
              <a:spcBef>
                <a:spcPts val="0"/>
              </a:spcBef>
              <a:spcAft>
                <a:spcPts val="0"/>
              </a:spcAft>
              <a:buNone/>
            </a:pPr>
            <a:r>
              <a:rPr lang="en" sz="1100">
                <a:solidFill>
                  <a:schemeClr val="lt1"/>
                </a:solidFill>
                <a:latin typeface="PT Sans"/>
                <a:ea typeface="PT Sans"/>
                <a:cs typeface="PT Sans"/>
                <a:sym typeface="PT Sans"/>
              </a:rPr>
              <a:t>23/24 Expense = 120,673</a:t>
            </a:r>
            <a:endParaRPr sz="1100">
              <a:solidFill>
                <a:schemeClr val="lt1"/>
              </a:solidFill>
              <a:latin typeface="PT Sans"/>
              <a:ea typeface="PT Sans"/>
              <a:cs typeface="PT Sans"/>
              <a:sym typeface="PT Sans"/>
            </a:endParaRPr>
          </a:p>
          <a:p>
            <a:pPr marL="0" lvl="0" indent="0" algn="l" rtl="0">
              <a:spcBef>
                <a:spcPts val="0"/>
              </a:spcBef>
              <a:spcAft>
                <a:spcPts val="0"/>
              </a:spcAft>
              <a:buNone/>
            </a:pPr>
            <a:r>
              <a:rPr lang="en" sz="1100">
                <a:solidFill>
                  <a:schemeClr val="lt1"/>
                </a:solidFill>
                <a:latin typeface="PT Sans"/>
                <a:ea typeface="PT Sans"/>
                <a:cs typeface="PT Sans"/>
                <a:sym typeface="PT Sans"/>
              </a:rPr>
              <a:t>24/25 Expense = 124,727</a:t>
            </a:r>
            <a:endParaRPr sz="1100">
              <a:solidFill>
                <a:schemeClr val="lt1"/>
              </a:solidFill>
              <a:latin typeface="PT Sans"/>
              <a:ea typeface="PT Sans"/>
              <a:cs typeface="PT Sans"/>
              <a:sym typeface="PT Sans"/>
            </a:endParaRPr>
          </a:p>
          <a:p>
            <a:pPr marL="0" lvl="0" indent="0" algn="l" rtl="0">
              <a:spcBef>
                <a:spcPts val="0"/>
              </a:spcBef>
              <a:spcAft>
                <a:spcPts val="0"/>
              </a:spcAft>
              <a:buNone/>
            </a:pPr>
            <a:r>
              <a:rPr lang="en" sz="1100" u="sng">
                <a:solidFill>
                  <a:schemeClr val="lt1"/>
                </a:solidFill>
                <a:latin typeface="PT Sans"/>
                <a:ea typeface="PT Sans"/>
                <a:cs typeface="PT Sans"/>
                <a:sym typeface="PT Sans"/>
              </a:rPr>
              <a:t>25/26 Expense = 128,850</a:t>
            </a:r>
            <a:endParaRPr sz="1100" u="sng">
              <a:solidFill>
                <a:schemeClr val="lt1"/>
              </a:solidFill>
              <a:latin typeface="PT Sans"/>
              <a:ea typeface="PT Sans"/>
              <a:cs typeface="PT Sans"/>
              <a:sym typeface="PT Sans"/>
            </a:endParaRPr>
          </a:p>
          <a:p>
            <a:pPr marL="0" lvl="0" indent="0" algn="l" rtl="0">
              <a:spcBef>
                <a:spcPts val="0"/>
              </a:spcBef>
              <a:spcAft>
                <a:spcPts val="0"/>
              </a:spcAft>
              <a:buNone/>
            </a:pPr>
            <a:r>
              <a:rPr lang="en" sz="1100">
                <a:solidFill>
                  <a:schemeClr val="lt1"/>
                </a:solidFill>
                <a:latin typeface="PT Sans"/>
                <a:ea typeface="PT Sans"/>
                <a:cs typeface="PT Sans"/>
                <a:sym typeface="PT Sans"/>
              </a:rPr>
              <a:t>Remaining Balance = 75,750</a:t>
            </a:r>
            <a:endParaRPr sz="1100">
              <a:solidFill>
                <a:schemeClr val="lt1"/>
              </a:solidFill>
              <a:latin typeface="PT Sans"/>
              <a:ea typeface="PT Sans"/>
              <a:cs typeface="PT Sans"/>
              <a:sym typeface="PT Sans"/>
            </a:endParaRPr>
          </a:p>
        </p:txBody>
      </p:sp>
      <p:sp>
        <p:nvSpPr>
          <p:cNvPr id="317" name="Google Shape;317;p34"/>
          <p:cNvSpPr/>
          <p:nvPr/>
        </p:nvSpPr>
        <p:spPr>
          <a:xfrm rot="837683">
            <a:off x="6598031" y="3914841"/>
            <a:ext cx="1844481" cy="1285778"/>
          </a:xfrm>
          <a:prstGeom prst="irregularSeal1">
            <a:avLst/>
          </a:prstGeom>
          <a:solidFill>
            <a:srgbClr val="FAA43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850" b="1">
                <a:solidFill>
                  <a:schemeClr val="lt1"/>
                </a:solidFill>
                <a:latin typeface="PT Sans"/>
                <a:ea typeface="PT Sans"/>
                <a:cs typeface="PT Sans"/>
                <a:sym typeface="PT Sans"/>
              </a:rPr>
              <a:t>Document Year to Year Changes in Assumptions!</a:t>
            </a:r>
            <a:endParaRPr sz="850" b="1">
              <a:solidFill>
                <a:schemeClr val="lt1"/>
              </a:solidFill>
              <a:latin typeface="PT Sans"/>
              <a:ea typeface="PT Sans"/>
              <a:cs typeface="PT Sans"/>
              <a:sym typeface="PT Sans"/>
            </a:endParaRPr>
          </a:p>
        </p:txBody>
      </p:sp>
      <p:pic>
        <p:nvPicPr>
          <p:cNvPr id="318" name="Google Shape;318;p34"/>
          <p:cNvPicPr preferRelativeResize="0"/>
          <p:nvPr/>
        </p:nvPicPr>
        <p:blipFill>
          <a:blip r:embed="rId3">
            <a:alphaModFix/>
          </a:blip>
          <a:stretch>
            <a:fillRect/>
          </a:stretch>
        </p:blipFill>
        <p:spPr>
          <a:xfrm>
            <a:off x="152400" y="1377900"/>
            <a:ext cx="8739299" cy="2470425"/>
          </a:xfrm>
          <a:prstGeom prst="rect">
            <a:avLst/>
          </a:prstGeom>
          <a:noFill/>
          <a:ln>
            <a:noFill/>
          </a:ln>
        </p:spPr>
      </p:pic>
      <p:sp>
        <p:nvSpPr>
          <p:cNvPr id="319" name="Google Shape;319;p34"/>
          <p:cNvSpPr/>
          <p:nvPr/>
        </p:nvSpPr>
        <p:spPr>
          <a:xfrm>
            <a:off x="1500575" y="1854500"/>
            <a:ext cx="2321700" cy="897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20" name="Google Shape;320;p34"/>
          <p:cNvSpPr/>
          <p:nvPr/>
        </p:nvSpPr>
        <p:spPr>
          <a:xfrm>
            <a:off x="993900" y="3255975"/>
            <a:ext cx="7897800" cy="1179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21" name="Google Shape;321;p34"/>
          <p:cNvSpPr/>
          <p:nvPr/>
        </p:nvSpPr>
        <p:spPr>
          <a:xfrm>
            <a:off x="1500575" y="2261375"/>
            <a:ext cx="7391100" cy="897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35"/>
          <p:cNvSpPr txBox="1">
            <a:spLocks noGrp="1"/>
          </p:cNvSpPr>
          <p:nvPr>
            <p:ph type="body" idx="1"/>
          </p:nvPr>
        </p:nvSpPr>
        <p:spPr>
          <a:xfrm>
            <a:off x="240650" y="841075"/>
            <a:ext cx="4115700" cy="5085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1200"/>
              </a:spcAft>
              <a:buNone/>
            </a:pPr>
            <a:r>
              <a:rPr lang="en" b="1">
                <a:solidFill>
                  <a:srgbClr val="FAA434"/>
                </a:solidFill>
              </a:rPr>
              <a:t>Recognizing One-Time Funds in the MYP</a:t>
            </a:r>
            <a:endParaRPr b="1">
              <a:solidFill>
                <a:srgbClr val="FAA434"/>
              </a:solidFill>
            </a:endParaRPr>
          </a:p>
        </p:txBody>
      </p:sp>
      <p:sp>
        <p:nvSpPr>
          <p:cNvPr id="327" name="Google Shape;327;p35"/>
          <p:cNvSpPr/>
          <p:nvPr/>
        </p:nvSpPr>
        <p:spPr>
          <a:xfrm>
            <a:off x="150" y="4725"/>
            <a:ext cx="9144000" cy="8682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28" name="Google Shape;328;p35"/>
          <p:cNvSpPr txBox="1"/>
          <p:nvPr/>
        </p:nvSpPr>
        <p:spPr>
          <a:xfrm>
            <a:off x="240650" y="151000"/>
            <a:ext cx="8739300" cy="62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b="1">
                <a:solidFill>
                  <a:schemeClr val="lt1"/>
                </a:solidFill>
                <a:latin typeface="PT Sans"/>
                <a:ea typeface="PT Sans"/>
                <a:cs typeface="PT Sans"/>
                <a:sym typeface="PT Sans"/>
              </a:rPr>
              <a:t>Building an MYP off the Current Year</a:t>
            </a:r>
            <a:endParaRPr sz="3600" b="1">
              <a:solidFill>
                <a:schemeClr val="lt1"/>
              </a:solidFill>
              <a:latin typeface="PT Sans"/>
              <a:ea typeface="PT Sans"/>
              <a:cs typeface="PT Sans"/>
              <a:sym typeface="PT Sans"/>
            </a:endParaRPr>
          </a:p>
          <a:p>
            <a:pPr marL="0" lvl="0" indent="0" algn="l" rtl="0">
              <a:spcBef>
                <a:spcPts val="0"/>
              </a:spcBef>
              <a:spcAft>
                <a:spcPts val="0"/>
              </a:spcAft>
              <a:buNone/>
            </a:pPr>
            <a:endParaRPr sz="3600" b="1">
              <a:solidFill>
                <a:schemeClr val="lt1"/>
              </a:solidFill>
              <a:latin typeface="PT Sans"/>
              <a:ea typeface="PT Sans"/>
              <a:cs typeface="PT Sans"/>
              <a:sym typeface="PT Sans"/>
            </a:endParaRPr>
          </a:p>
        </p:txBody>
      </p:sp>
      <p:sp>
        <p:nvSpPr>
          <p:cNvPr id="329" name="Google Shape;329;p35"/>
          <p:cNvSpPr txBox="1"/>
          <p:nvPr/>
        </p:nvSpPr>
        <p:spPr>
          <a:xfrm>
            <a:off x="335675" y="1283250"/>
            <a:ext cx="4906200" cy="32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rgbClr val="0944A1"/>
                </a:solidFill>
                <a:latin typeface="PT Sans"/>
                <a:ea typeface="PT Sans"/>
                <a:cs typeface="PT Sans"/>
                <a:sym typeface="PT Sans"/>
              </a:rPr>
              <a:t>Example: Removing / adding one-time funds in MYP</a:t>
            </a:r>
            <a:endParaRPr sz="1300" b="1">
              <a:solidFill>
                <a:srgbClr val="0944A1"/>
              </a:solidFill>
              <a:latin typeface="PT Sans"/>
              <a:ea typeface="PT Sans"/>
              <a:cs typeface="PT Sans"/>
              <a:sym typeface="PT Sans"/>
            </a:endParaRPr>
          </a:p>
        </p:txBody>
      </p:sp>
      <p:sp>
        <p:nvSpPr>
          <p:cNvPr id="330" name="Google Shape;330;p35"/>
          <p:cNvSpPr/>
          <p:nvPr/>
        </p:nvSpPr>
        <p:spPr>
          <a:xfrm>
            <a:off x="1756600" y="3649575"/>
            <a:ext cx="5918100" cy="1408500"/>
          </a:xfrm>
          <a:prstGeom prst="roundRect">
            <a:avLst>
              <a:gd name="adj" fmla="val 16667"/>
            </a:avLst>
          </a:prstGeom>
          <a:solidFill>
            <a:srgbClr val="1F887E"/>
          </a:solidFill>
          <a:ln w="9525" cap="flat" cmpd="sng">
            <a:solidFill>
              <a:srgbClr val="1F887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b="1" u="sng">
                <a:solidFill>
                  <a:schemeClr val="lt1"/>
                </a:solidFill>
                <a:latin typeface="PT Sans"/>
                <a:ea typeface="PT Sans"/>
                <a:cs typeface="PT Sans"/>
                <a:sym typeface="PT Sans"/>
              </a:rPr>
              <a:t>For resources subject to Unearned Revenue:</a:t>
            </a:r>
            <a:endParaRPr b="1" u="sng">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a:solidFill>
                  <a:schemeClr val="lt1"/>
                </a:solidFill>
                <a:latin typeface="PT Sans"/>
                <a:ea typeface="PT Sans"/>
                <a:cs typeface="PT Sans"/>
                <a:sym typeface="PT Sans"/>
              </a:rPr>
              <a:t>Revenue is recognized in the year it is spent</a:t>
            </a:r>
            <a:endParaRPr>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a:solidFill>
                  <a:schemeClr val="lt1"/>
                </a:solidFill>
                <a:latin typeface="PT Sans"/>
                <a:ea typeface="PT Sans"/>
                <a:cs typeface="PT Sans"/>
                <a:sym typeface="PT Sans"/>
              </a:rPr>
              <a:t>Revenue = Expenditures </a:t>
            </a:r>
            <a:endParaRPr>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a:solidFill>
                  <a:schemeClr val="lt1"/>
                </a:solidFill>
                <a:latin typeface="PT Sans"/>
                <a:ea typeface="PT Sans"/>
                <a:cs typeface="PT Sans"/>
                <a:sym typeface="PT Sans"/>
              </a:rPr>
              <a:t>Once funds are fully exhausted, either remove expenditures from the MYP or move to another funding source if on-going</a:t>
            </a:r>
            <a:endParaRPr>
              <a:solidFill>
                <a:schemeClr val="lt1"/>
              </a:solidFill>
              <a:latin typeface="PT Sans"/>
              <a:ea typeface="PT Sans"/>
              <a:cs typeface="PT Sans"/>
              <a:sym typeface="PT Sans"/>
            </a:endParaRPr>
          </a:p>
          <a:p>
            <a:pPr marL="0" lvl="0" indent="0" algn="l" rtl="0">
              <a:spcBef>
                <a:spcPts val="0"/>
              </a:spcBef>
              <a:spcAft>
                <a:spcPts val="0"/>
              </a:spcAft>
              <a:buNone/>
            </a:pPr>
            <a:endParaRPr b="1">
              <a:solidFill>
                <a:schemeClr val="lt1"/>
              </a:solidFill>
              <a:latin typeface="PT Sans"/>
              <a:ea typeface="PT Sans"/>
              <a:cs typeface="PT Sans"/>
              <a:sym typeface="PT Sans"/>
            </a:endParaRPr>
          </a:p>
        </p:txBody>
      </p:sp>
      <p:sp>
        <p:nvSpPr>
          <p:cNvPr id="331" name="Google Shape;331;p35"/>
          <p:cNvSpPr txBox="1"/>
          <p:nvPr/>
        </p:nvSpPr>
        <p:spPr>
          <a:xfrm>
            <a:off x="6301550" y="3423975"/>
            <a:ext cx="2426400" cy="1318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sp>
        <p:nvSpPr>
          <p:cNvPr id="332" name="Google Shape;332;p35"/>
          <p:cNvSpPr/>
          <p:nvPr/>
        </p:nvSpPr>
        <p:spPr>
          <a:xfrm>
            <a:off x="5133575" y="781725"/>
            <a:ext cx="2260800" cy="1107900"/>
          </a:xfrm>
          <a:prstGeom prst="doubleWave">
            <a:avLst>
              <a:gd name="adj1" fmla="val 6250"/>
              <a:gd name="adj2" fmla="val 0"/>
            </a:avLst>
          </a:prstGeom>
          <a:solidFill>
            <a:schemeClr val="accent6"/>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33" name="Google Shape;333;p35"/>
          <p:cNvSpPr txBox="1"/>
          <p:nvPr/>
        </p:nvSpPr>
        <p:spPr>
          <a:xfrm>
            <a:off x="5178575" y="855525"/>
            <a:ext cx="2170800" cy="96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a:latin typeface="PT Sans"/>
                <a:ea typeface="PT Sans"/>
                <a:cs typeface="PT Sans"/>
                <a:sym typeface="PT Sans"/>
              </a:rPr>
              <a:t>In this example, The expense is on-going. Once the revenue is gone, the expense is moved to another funding source</a:t>
            </a:r>
            <a:endParaRPr sz="1200">
              <a:latin typeface="PT Sans"/>
              <a:ea typeface="PT Sans"/>
              <a:cs typeface="PT Sans"/>
              <a:sym typeface="PT Sans"/>
            </a:endParaRPr>
          </a:p>
        </p:txBody>
      </p:sp>
      <p:pic>
        <p:nvPicPr>
          <p:cNvPr id="334" name="Google Shape;334;p35"/>
          <p:cNvPicPr preferRelativeResize="0"/>
          <p:nvPr/>
        </p:nvPicPr>
        <p:blipFill>
          <a:blip r:embed="rId3">
            <a:alphaModFix/>
          </a:blip>
          <a:stretch>
            <a:fillRect/>
          </a:stretch>
        </p:blipFill>
        <p:spPr>
          <a:xfrm>
            <a:off x="107075" y="1909750"/>
            <a:ext cx="8805301" cy="1645900"/>
          </a:xfrm>
          <a:prstGeom prst="rect">
            <a:avLst/>
          </a:prstGeom>
          <a:noFill/>
          <a:ln w="9525" cap="flat" cmpd="sng">
            <a:solidFill>
              <a:schemeClr val="dk1"/>
            </a:solidFill>
            <a:prstDash val="solid"/>
            <a:round/>
            <a:headEnd type="none" w="sm" len="sm"/>
            <a:tailEnd type="none" w="sm" len="sm"/>
          </a:ln>
        </p:spPr>
      </p:pic>
      <p:sp>
        <p:nvSpPr>
          <p:cNvPr id="335" name="Google Shape;335;p35"/>
          <p:cNvSpPr/>
          <p:nvPr/>
        </p:nvSpPr>
        <p:spPr>
          <a:xfrm>
            <a:off x="1496450" y="2666550"/>
            <a:ext cx="2326500" cy="1323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36" name="Google Shape;336;p35"/>
          <p:cNvSpPr/>
          <p:nvPr/>
        </p:nvSpPr>
        <p:spPr>
          <a:xfrm>
            <a:off x="1461350" y="3291675"/>
            <a:ext cx="2326500" cy="1323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37" name="Google Shape;337;p35"/>
          <p:cNvSpPr/>
          <p:nvPr/>
        </p:nvSpPr>
        <p:spPr>
          <a:xfrm>
            <a:off x="3910150" y="3314575"/>
            <a:ext cx="1611000" cy="132300"/>
          </a:xfrm>
          <a:prstGeom prst="rect">
            <a:avLst/>
          </a:prstGeom>
          <a:no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36"/>
          <p:cNvSpPr txBox="1">
            <a:spLocks noGrp="1"/>
          </p:cNvSpPr>
          <p:nvPr>
            <p:ph type="body" idx="1"/>
          </p:nvPr>
        </p:nvSpPr>
        <p:spPr>
          <a:xfrm>
            <a:off x="240650" y="841075"/>
            <a:ext cx="8739300" cy="3735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770"/>
              <a:buNone/>
            </a:pPr>
            <a:r>
              <a:rPr lang="en" sz="1460" b="1">
                <a:solidFill>
                  <a:srgbClr val="FAA434"/>
                </a:solidFill>
              </a:rPr>
              <a:t>Restricted Balances and Contributions to Restricted Programs</a:t>
            </a:r>
            <a:endParaRPr sz="1460" b="1">
              <a:solidFill>
                <a:srgbClr val="FAA434"/>
              </a:solidFill>
            </a:endParaRPr>
          </a:p>
        </p:txBody>
      </p:sp>
      <p:sp>
        <p:nvSpPr>
          <p:cNvPr id="343" name="Google Shape;343;p36"/>
          <p:cNvSpPr/>
          <p:nvPr/>
        </p:nvSpPr>
        <p:spPr>
          <a:xfrm>
            <a:off x="150" y="4725"/>
            <a:ext cx="9144000" cy="8682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44" name="Google Shape;344;p36"/>
          <p:cNvSpPr txBox="1"/>
          <p:nvPr/>
        </p:nvSpPr>
        <p:spPr>
          <a:xfrm>
            <a:off x="240650" y="151000"/>
            <a:ext cx="8739300" cy="62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b="1">
                <a:solidFill>
                  <a:schemeClr val="lt1"/>
                </a:solidFill>
                <a:latin typeface="PT Sans"/>
                <a:ea typeface="PT Sans"/>
                <a:cs typeface="PT Sans"/>
                <a:sym typeface="PT Sans"/>
              </a:rPr>
              <a:t>Building an MYP off the Current Year</a:t>
            </a:r>
            <a:endParaRPr sz="3600" b="1">
              <a:solidFill>
                <a:schemeClr val="lt1"/>
              </a:solidFill>
              <a:latin typeface="PT Sans"/>
              <a:ea typeface="PT Sans"/>
              <a:cs typeface="PT Sans"/>
              <a:sym typeface="PT Sans"/>
            </a:endParaRPr>
          </a:p>
          <a:p>
            <a:pPr marL="0" lvl="0" indent="0" algn="l" rtl="0">
              <a:spcBef>
                <a:spcPts val="0"/>
              </a:spcBef>
              <a:spcAft>
                <a:spcPts val="0"/>
              </a:spcAft>
              <a:buNone/>
            </a:pPr>
            <a:endParaRPr sz="3600" b="1">
              <a:solidFill>
                <a:schemeClr val="lt1"/>
              </a:solidFill>
              <a:latin typeface="PT Sans"/>
              <a:ea typeface="PT Sans"/>
              <a:cs typeface="PT Sans"/>
              <a:sym typeface="PT Sans"/>
            </a:endParaRPr>
          </a:p>
        </p:txBody>
      </p:sp>
      <p:sp>
        <p:nvSpPr>
          <p:cNvPr id="345" name="Google Shape;345;p36"/>
          <p:cNvSpPr txBox="1"/>
          <p:nvPr/>
        </p:nvSpPr>
        <p:spPr>
          <a:xfrm>
            <a:off x="4100650" y="4132025"/>
            <a:ext cx="4279800" cy="802200"/>
          </a:xfrm>
          <a:prstGeom prst="rect">
            <a:avLst/>
          </a:prstGeom>
          <a:solidFill>
            <a:srgbClr val="1F887E"/>
          </a:solidFill>
          <a:ln w="9525" cap="flat" cmpd="sng">
            <a:solidFill>
              <a:srgbClr val="1F887E"/>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chemeClr val="lt1"/>
                </a:solidFill>
                <a:latin typeface="PT Sans"/>
                <a:ea typeface="PT Sans"/>
                <a:cs typeface="PT Sans"/>
                <a:sym typeface="PT Sans"/>
              </a:rPr>
              <a:t>Helpful Tip!</a:t>
            </a:r>
            <a:endParaRPr b="1">
              <a:solidFill>
                <a:schemeClr val="lt1"/>
              </a:solidFill>
              <a:latin typeface="PT Sans"/>
              <a:ea typeface="PT Sans"/>
              <a:cs typeface="PT Sans"/>
              <a:sym typeface="PT Sans"/>
            </a:endParaRPr>
          </a:p>
          <a:p>
            <a:pPr marL="0" lvl="0" indent="0" algn="l" rtl="0">
              <a:spcBef>
                <a:spcPts val="0"/>
              </a:spcBef>
              <a:spcAft>
                <a:spcPts val="0"/>
              </a:spcAft>
              <a:buClr>
                <a:schemeClr val="dk1"/>
              </a:buClr>
              <a:buSzPts val="1100"/>
              <a:buFont typeface="Arial"/>
              <a:buNone/>
            </a:pPr>
            <a:r>
              <a:rPr lang="en" sz="1300">
                <a:solidFill>
                  <a:schemeClr val="lt1"/>
                </a:solidFill>
                <a:latin typeface="PT Sans"/>
                <a:ea typeface="PT Sans"/>
                <a:cs typeface="PT Sans"/>
                <a:sym typeface="PT Sans"/>
              </a:rPr>
              <a:t>When projecting contributions to restricted programs, first determine what the restricted balances are each year. </a:t>
            </a:r>
            <a:endParaRPr sz="1300">
              <a:solidFill>
                <a:schemeClr val="lt1"/>
              </a:solidFill>
              <a:latin typeface="PT Sans"/>
              <a:ea typeface="PT Sans"/>
              <a:cs typeface="PT Sans"/>
              <a:sym typeface="PT Sans"/>
            </a:endParaRPr>
          </a:p>
          <a:p>
            <a:pPr marL="0" lvl="0" indent="0" algn="l" rtl="0">
              <a:spcBef>
                <a:spcPts val="0"/>
              </a:spcBef>
              <a:spcAft>
                <a:spcPts val="0"/>
              </a:spcAft>
              <a:buNone/>
            </a:pPr>
            <a:endParaRPr sz="1300">
              <a:solidFill>
                <a:schemeClr val="lt1"/>
              </a:solidFill>
              <a:latin typeface="PT Sans"/>
              <a:ea typeface="PT Sans"/>
              <a:cs typeface="PT Sans"/>
              <a:sym typeface="PT Sans"/>
            </a:endParaRPr>
          </a:p>
          <a:p>
            <a:pPr marL="0" lvl="0" indent="0" algn="l" rtl="0">
              <a:spcBef>
                <a:spcPts val="0"/>
              </a:spcBef>
              <a:spcAft>
                <a:spcPts val="0"/>
              </a:spcAft>
              <a:buNone/>
            </a:pPr>
            <a:endParaRPr sz="1300">
              <a:solidFill>
                <a:schemeClr val="lt1"/>
              </a:solidFill>
              <a:latin typeface="PT Sans"/>
              <a:ea typeface="PT Sans"/>
              <a:cs typeface="PT Sans"/>
              <a:sym typeface="PT Sans"/>
            </a:endParaRPr>
          </a:p>
        </p:txBody>
      </p:sp>
      <p:sp>
        <p:nvSpPr>
          <p:cNvPr id="346" name="Google Shape;346;p36"/>
          <p:cNvSpPr txBox="1"/>
          <p:nvPr/>
        </p:nvSpPr>
        <p:spPr>
          <a:xfrm>
            <a:off x="268075" y="1214575"/>
            <a:ext cx="2991600" cy="332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a:p>
            <a:pPr marL="0" lvl="0" indent="0" algn="l" rtl="0">
              <a:spcBef>
                <a:spcPts val="0"/>
              </a:spcBef>
              <a:spcAft>
                <a:spcPts val="0"/>
              </a:spcAft>
              <a:buNone/>
            </a:pPr>
            <a:r>
              <a:rPr lang="en" b="1" u="sng">
                <a:latin typeface="PT Sans"/>
                <a:ea typeface="PT Sans"/>
                <a:cs typeface="PT Sans"/>
                <a:sym typeface="PT Sans"/>
              </a:rPr>
              <a:t>Examples</a:t>
            </a:r>
            <a:r>
              <a:rPr lang="en" u="sng">
                <a:latin typeface="PT Sans"/>
                <a:ea typeface="PT Sans"/>
                <a:cs typeface="PT Sans"/>
                <a:sym typeface="PT Sans"/>
              </a:rPr>
              <a:t>: </a:t>
            </a:r>
            <a:endParaRPr u="sng">
              <a:latin typeface="PT Sans"/>
              <a:ea typeface="PT Sans"/>
              <a:cs typeface="PT Sans"/>
              <a:sym typeface="PT Sans"/>
            </a:endParaRPr>
          </a:p>
          <a:p>
            <a:pPr marL="457200" lvl="0" indent="-317500" algn="l" rtl="0">
              <a:spcBef>
                <a:spcPts val="1000"/>
              </a:spcBef>
              <a:spcAft>
                <a:spcPts val="0"/>
              </a:spcAft>
              <a:buSzPts val="1400"/>
              <a:buFont typeface="PT Sans"/>
              <a:buChar char="➔"/>
            </a:pPr>
            <a:r>
              <a:rPr lang="en">
                <a:latin typeface="PT Sans"/>
                <a:ea typeface="PT Sans"/>
                <a:cs typeface="PT Sans"/>
                <a:sym typeface="PT Sans"/>
              </a:rPr>
              <a:t>Educator Effectiveness does not have correlating expenditures so restricted balance remains flat</a:t>
            </a:r>
            <a:endParaRPr>
              <a:latin typeface="PT Sans"/>
              <a:ea typeface="PT Sans"/>
              <a:cs typeface="PT Sans"/>
              <a:sym typeface="PT Sans"/>
            </a:endParaRPr>
          </a:p>
          <a:p>
            <a:pPr marL="457200" lvl="0" indent="-317500" algn="l" rtl="0">
              <a:spcBef>
                <a:spcPts val="1000"/>
              </a:spcBef>
              <a:spcAft>
                <a:spcPts val="0"/>
              </a:spcAft>
              <a:buSzPts val="1400"/>
              <a:buFont typeface="PT Sans"/>
              <a:buChar char="➔"/>
            </a:pPr>
            <a:r>
              <a:rPr lang="en">
                <a:latin typeface="PT Sans"/>
                <a:ea typeface="PT Sans"/>
                <a:cs typeface="PT Sans"/>
                <a:sym typeface="PT Sans"/>
              </a:rPr>
              <a:t>Literacy &amp; Reading Grant is reduced each year by the amount of expenditures occurring in that year. Once exhausted, expenditures should be removed or shifted to another funding source.</a:t>
            </a:r>
            <a:endParaRPr>
              <a:latin typeface="PT Sans"/>
              <a:ea typeface="PT Sans"/>
              <a:cs typeface="PT Sans"/>
              <a:sym typeface="PT Sans"/>
            </a:endParaRPr>
          </a:p>
          <a:p>
            <a:pPr marL="0" lvl="0" indent="0" algn="l" rtl="0">
              <a:spcBef>
                <a:spcPts val="1000"/>
              </a:spcBef>
              <a:spcAft>
                <a:spcPts val="0"/>
              </a:spcAft>
              <a:buNone/>
            </a:pPr>
            <a:endParaRPr>
              <a:latin typeface="PT Sans"/>
              <a:ea typeface="PT Sans"/>
              <a:cs typeface="PT Sans"/>
              <a:sym typeface="PT Sans"/>
            </a:endParaRPr>
          </a:p>
        </p:txBody>
      </p:sp>
      <p:pic>
        <p:nvPicPr>
          <p:cNvPr id="347" name="Google Shape;347;p36"/>
          <p:cNvPicPr preferRelativeResize="0"/>
          <p:nvPr/>
        </p:nvPicPr>
        <p:blipFill>
          <a:blip r:embed="rId3">
            <a:alphaModFix/>
          </a:blip>
          <a:stretch>
            <a:fillRect/>
          </a:stretch>
        </p:blipFill>
        <p:spPr>
          <a:xfrm>
            <a:off x="3312600" y="1245775"/>
            <a:ext cx="5679001" cy="2751900"/>
          </a:xfrm>
          <a:prstGeom prst="rect">
            <a:avLst/>
          </a:prstGeom>
          <a:noFill/>
          <a:ln w="9525" cap="flat" cmpd="sng">
            <a:solidFill>
              <a:schemeClr val="dk1"/>
            </a:solidFill>
            <a:prstDash val="solid"/>
            <a:round/>
            <a:headEnd type="none" w="sm" len="sm"/>
            <a:tailEnd type="none" w="sm" len="sm"/>
          </a:ln>
        </p:spPr>
      </p:pic>
      <p:sp>
        <p:nvSpPr>
          <p:cNvPr id="348" name="Google Shape;348;p36"/>
          <p:cNvSpPr/>
          <p:nvPr/>
        </p:nvSpPr>
        <p:spPr>
          <a:xfrm>
            <a:off x="3259675" y="1717650"/>
            <a:ext cx="5767500" cy="89700"/>
          </a:xfrm>
          <a:prstGeom prst="rect">
            <a:avLst/>
          </a:prstGeom>
          <a:noFill/>
          <a:ln w="28575" cap="flat" cmpd="sng">
            <a:solidFill>
              <a:srgbClr val="0944A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49" name="Google Shape;349;p36"/>
          <p:cNvSpPr/>
          <p:nvPr/>
        </p:nvSpPr>
        <p:spPr>
          <a:xfrm>
            <a:off x="3259675" y="2457625"/>
            <a:ext cx="5767500" cy="1081500"/>
          </a:xfrm>
          <a:prstGeom prst="rect">
            <a:avLst/>
          </a:prstGeom>
          <a:noFill/>
          <a:ln w="28575" cap="flat" cmpd="sng">
            <a:solidFill>
              <a:srgbClr val="0944A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7"/>
          <p:cNvSpPr/>
          <p:nvPr/>
        </p:nvSpPr>
        <p:spPr>
          <a:xfrm>
            <a:off x="5940950" y="1538344"/>
            <a:ext cx="2906700" cy="357300"/>
          </a:xfrm>
          <a:prstGeom prst="roundRect">
            <a:avLst>
              <a:gd name="adj" fmla="val 16667"/>
            </a:avLst>
          </a:prstGeom>
          <a:solidFill>
            <a:srgbClr val="1F887E"/>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PT Sans"/>
              <a:ea typeface="PT Sans"/>
              <a:cs typeface="PT Sans"/>
              <a:sym typeface="PT Sans"/>
            </a:endParaRPr>
          </a:p>
        </p:txBody>
      </p:sp>
      <p:sp>
        <p:nvSpPr>
          <p:cNvPr id="355" name="Google Shape;355;p37"/>
          <p:cNvSpPr txBox="1">
            <a:spLocks noGrp="1"/>
          </p:cNvSpPr>
          <p:nvPr>
            <p:ph type="body" idx="1"/>
          </p:nvPr>
        </p:nvSpPr>
        <p:spPr>
          <a:xfrm>
            <a:off x="240650" y="841075"/>
            <a:ext cx="4115700" cy="4140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Clr>
                <a:schemeClr val="dk1"/>
              </a:buClr>
              <a:buSzPct val="61111"/>
              <a:buFont typeface="Arial"/>
              <a:buNone/>
            </a:pPr>
            <a:r>
              <a:rPr lang="en" b="1">
                <a:solidFill>
                  <a:srgbClr val="FAA434"/>
                </a:solidFill>
              </a:rPr>
              <a:t>Deficit Spending</a:t>
            </a:r>
            <a:endParaRPr b="1">
              <a:solidFill>
                <a:srgbClr val="FAA434"/>
              </a:solidFill>
            </a:endParaRPr>
          </a:p>
        </p:txBody>
      </p:sp>
      <p:sp>
        <p:nvSpPr>
          <p:cNvPr id="356" name="Google Shape;356;p37"/>
          <p:cNvSpPr/>
          <p:nvPr/>
        </p:nvSpPr>
        <p:spPr>
          <a:xfrm>
            <a:off x="150" y="4725"/>
            <a:ext cx="9144000" cy="8682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57" name="Google Shape;357;p37"/>
          <p:cNvSpPr txBox="1"/>
          <p:nvPr/>
        </p:nvSpPr>
        <p:spPr>
          <a:xfrm>
            <a:off x="198200" y="96725"/>
            <a:ext cx="8611800" cy="62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chemeClr val="lt1"/>
                </a:solidFill>
                <a:latin typeface="PT Sans"/>
                <a:ea typeface="PT Sans"/>
                <a:cs typeface="PT Sans"/>
                <a:sym typeface="PT Sans"/>
              </a:rPr>
              <a:t>Building an MYP off the Current Year</a:t>
            </a:r>
            <a:endParaRPr sz="3600" b="1">
              <a:solidFill>
                <a:schemeClr val="lt1"/>
              </a:solidFill>
              <a:latin typeface="PT Sans"/>
              <a:ea typeface="PT Sans"/>
              <a:cs typeface="PT Sans"/>
              <a:sym typeface="PT Sans"/>
            </a:endParaRPr>
          </a:p>
          <a:p>
            <a:pPr marL="0" lvl="0" indent="0" algn="l" rtl="0">
              <a:spcBef>
                <a:spcPts val="0"/>
              </a:spcBef>
              <a:spcAft>
                <a:spcPts val="0"/>
              </a:spcAft>
              <a:buNone/>
            </a:pPr>
            <a:endParaRPr sz="3600" b="1">
              <a:solidFill>
                <a:schemeClr val="lt1"/>
              </a:solidFill>
              <a:latin typeface="PT Sans"/>
              <a:ea typeface="PT Sans"/>
              <a:cs typeface="PT Sans"/>
              <a:sym typeface="PT Sans"/>
            </a:endParaRPr>
          </a:p>
        </p:txBody>
      </p:sp>
      <p:sp>
        <p:nvSpPr>
          <p:cNvPr id="358" name="Google Shape;358;p37"/>
          <p:cNvSpPr txBox="1"/>
          <p:nvPr/>
        </p:nvSpPr>
        <p:spPr>
          <a:xfrm>
            <a:off x="6058850" y="1514750"/>
            <a:ext cx="2906700" cy="272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latin typeface="PT Sans"/>
                <a:ea typeface="PT Sans"/>
                <a:cs typeface="PT Sans"/>
                <a:sym typeface="PT Sans"/>
              </a:rPr>
              <a:t>Analyze Deficit Spending</a:t>
            </a:r>
            <a:endParaRPr>
              <a:solidFill>
                <a:schemeClr val="lt1"/>
              </a:solidFill>
              <a:latin typeface="PT Sans"/>
              <a:ea typeface="PT Sans"/>
              <a:cs typeface="PT Sans"/>
              <a:sym typeface="PT Sans"/>
            </a:endParaRPr>
          </a:p>
          <a:p>
            <a:pPr marL="0" lvl="0" indent="0" algn="l" rtl="0">
              <a:spcBef>
                <a:spcPts val="0"/>
              </a:spcBef>
              <a:spcAft>
                <a:spcPts val="0"/>
              </a:spcAft>
              <a:buNone/>
            </a:pPr>
            <a:endParaRPr>
              <a:latin typeface="PT Sans"/>
              <a:ea typeface="PT Sans"/>
              <a:cs typeface="PT Sans"/>
              <a:sym typeface="PT Sans"/>
            </a:endParaRPr>
          </a:p>
          <a:p>
            <a:pPr marL="0" lvl="0" indent="0" algn="l" rtl="0">
              <a:spcBef>
                <a:spcPts val="0"/>
              </a:spcBef>
              <a:spcAft>
                <a:spcPts val="0"/>
              </a:spcAft>
              <a:buNone/>
            </a:pPr>
            <a:r>
              <a:rPr lang="en" b="1">
                <a:latin typeface="PT Sans"/>
                <a:ea typeface="PT Sans"/>
                <a:cs typeface="PT Sans"/>
                <a:sym typeface="PT Sans"/>
              </a:rPr>
              <a:t>Structural Deficit: </a:t>
            </a:r>
            <a:endParaRPr b="1">
              <a:latin typeface="PT Sans"/>
              <a:ea typeface="PT Sans"/>
              <a:cs typeface="PT Sans"/>
              <a:sym typeface="PT Sans"/>
            </a:endParaRPr>
          </a:p>
          <a:p>
            <a:pPr marL="0" lvl="0" indent="0" algn="l" rtl="0">
              <a:spcBef>
                <a:spcPts val="0"/>
              </a:spcBef>
              <a:spcAft>
                <a:spcPts val="0"/>
              </a:spcAft>
              <a:buNone/>
            </a:pPr>
            <a:r>
              <a:rPr lang="en">
                <a:latin typeface="PT Sans"/>
                <a:ea typeface="PT Sans"/>
                <a:cs typeface="PT Sans"/>
                <a:sym typeface="PT Sans"/>
              </a:rPr>
              <a:t>Projected spending levels are greater than projected revenue levels when intentional spending down of one-time funds is removed.</a:t>
            </a:r>
            <a:endParaRPr>
              <a:latin typeface="PT Sans"/>
              <a:ea typeface="PT Sans"/>
              <a:cs typeface="PT Sans"/>
              <a:sym typeface="PT Sans"/>
            </a:endParaRPr>
          </a:p>
          <a:p>
            <a:pPr marL="0" lvl="0" indent="0" algn="l" rtl="0">
              <a:spcBef>
                <a:spcPts val="0"/>
              </a:spcBef>
              <a:spcAft>
                <a:spcPts val="0"/>
              </a:spcAft>
              <a:buNone/>
            </a:pPr>
            <a:endParaRPr>
              <a:latin typeface="PT Sans"/>
              <a:ea typeface="PT Sans"/>
              <a:cs typeface="PT Sans"/>
              <a:sym typeface="PT Sans"/>
            </a:endParaRPr>
          </a:p>
          <a:p>
            <a:pPr marL="0" lvl="0" indent="0" algn="l" rtl="0">
              <a:spcBef>
                <a:spcPts val="0"/>
              </a:spcBef>
              <a:spcAft>
                <a:spcPts val="0"/>
              </a:spcAft>
              <a:buNone/>
            </a:pPr>
            <a:r>
              <a:rPr lang="en" b="1">
                <a:latin typeface="PT Sans"/>
                <a:ea typeface="PT Sans"/>
                <a:cs typeface="PT Sans"/>
                <a:sym typeface="PT Sans"/>
              </a:rPr>
              <a:t>Know the root causes:</a:t>
            </a:r>
            <a:endParaRPr b="1">
              <a:latin typeface="PT Sans"/>
              <a:ea typeface="PT Sans"/>
              <a:cs typeface="PT Sans"/>
              <a:sym typeface="PT Sans"/>
            </a:endParaRPr>
          </a:p>
          <a:p>
            <a:pPr marL="457200" lvl="0" indent="-317500" algn="l" rtl="0">
              <a:spcBef>
                <a:spcPts val="0"/>
              </a:spcBef>
              <a:spcAft>
                <a:spcPts val="0"/>
              </a:spcAft>
              <a:buSzPts val="1400"/>
              <a:buFont typeface="PT Sans"/>
              <a:buChar char="➔"/>
            </a:pPr>
            <a:r>
              <a:rPr lang="en">
                <a:latin typeface="PT Sans"/>
                <a:ea typeface="PT Sans"/>
                <a:cs typeface="PT Sans"/>
                <a:sym typeface="PT Sans"/>
              </a:rPr>
              <a:t>Unrestricted / Restricted</a:t>
            </a:r>
            <a:endParaRPr>
              <a:latin typeface="PT Sans"/>
              <a:ea typeface="PT Sans"/>
              <a:cs typeface="PT Sans"/>
              <a:sym typeface="PT Sans"/>
            </a:endParaRPr>
          </a:p>
          <a:p>
            <a:pPr marL="457200" lvl="0" indent="-317500" algn="l" rtl="0">
              <a:spcBef>
                <a:spcPts val="0"/>
              </a:spcBef>
              <a:spcAft>
                <a:spcPts val="0"/>
              </a:spcAft>
              <a:buSzPts val="1400"/>
              <a:buFont typeface="PT Sans"/>
              <a:buChar char="➔"/>
            </a:pPr>
            <a:r>
              <a:rPr lang="en">
                <a:latin typeface="PT Sans"/>
                <a:ea typeface="PT Sans"/>
                <a:cs typeface="PT Sans"/>
                <a:sym typeface="PT Sans"/>
              </a:rPr>
              <a:t>Planned spending of reserves</a:t>
            </a:r>
            <a:endParaRPr>
              <a:latin typeface="PT Sans"/>
              <a:ea typeface="PT Sans"/>
              <a:cs typeface="PT Sans"/>
              <a:sym typeface="PT Sans"/>
            </a:endParaRPr>
          </a:p>
          <a:p>
            <a:pPr marL="457200" lvl="0" indent="-317500" algn="l" rtl="0">
              <a:spcBef>
                <a:spcPts val="0"/>
              </a:spcBef>
              <a:spcAft>
                <a:spcPts val="0"/>
              </a:spcAft>
              <a:buSzPts val="1400"/>
              <a:buFont typeface="PT Sans"/>
              <a:buChar char="➔"/>
            </a:pPr>
            <a:r>
              <a:rPr lang="en">
                <a:latin typeface="PT Sans"/>
                <a:ea typeface="PT Sans"/>
                <a:cs typeface="PT Sans"/>
                <a:sym typeface="PT Sans"/>
              </a:rPr>
              <a:t>One-time expenses</a:t>
            </a:r>
            <a:endParaRPr>
              <a:latin typeface="PT Sans"/>
              <a:ea typeface="PT Sans"/>
              <a:cs typeface="PT Sans"/>
              <a:sym typeface="PT Sans"/>
            </a:endParaRPr>
          </a:p>
          <a:p>
            <a:pPr marL="457200" lvl="0" indent="-317500" algn="l" rtl="0">
              <a:spcBef>
                <a:spcPts val="0"/>
              </a:spcBef>
              <a:spcAft>
                <a:spcPts val="0"/>
              </a:spcAft>
              <a:buSzPts val="1400"/>
              <a:buFont typeface="PT Sans"/>
              <a:buChar char="➔"/>
            </a:pPr>
            <a:r>
              <a:rPr lang="en">
                <a:latin typeface="PT Sans"/>
                <a:ea typeface="PT Sans"/>
                <a:cs typeface="PT Sans"/>
                <a:sym typeface="PT Sans"/>
              </a:rPr>
              <a:t>Base operation costs exceed revenues</a:t>
            </a:r>
            <a:endParaRPr>
              <a:latin typeface="PT Sans"/>
              <a:ea typeface="PT Sans"/>
              <a:cs typeface="PT Sans"/>
              <a:sym typeface="PT Sans"/>
            </a:endParaRPr>
          </a:p>
          <a:p>
            <a:pPr marL="0" lvl="0" indent="0" algn="l" rtl="0">
              <a:spcBef>
                <a:spcPts val="0"/>
              </a:spcBef>
              <a:spcAft>
                <a:spcPts val="0"/>
              </a:spcAft>
              <a:buNone/>
            </a:pPr>
            <a:endParaRPr>
              <a:latin typeface="PT Sans"/>
              <a:ea typeface="PT Sans"/>
              <a:cs typeface="PT Sans"/>
              <a:sym typeface="PT Sans"/>
            </a:endParaRPr>
          </a:p>
        </p:txBody>
      </p:sp>
      <p:cxnSp>
        <p:nvCxnSpPr>
          <p:cNvPr id="359" name="Google Shape;359;p37"/>
          <p:cNvCxnSpPr/>
          <p:nvPr/>
        </p:nvCxnSpPr>
        <p:spPr>
          <a:xfrm flipH="1">
            <a:off x="5563975" y="1887525"/>
            <a:ext cx="424200" cy="1741200"/>
          </a:xfrm>
          <a:prstGeom prst="straightConnector1">
            <a:avLst/>
          </a:prstGeom>
          <a:noFill/>
          <a:ln w="19050" cap="flat" cmpd="sng">
            <a:solidFill>
              <a:srgbClr val="1F887E"/>
            </a:solidFill>
            <a:prstDash val="solid"/>
            <a:round/>
            <a:headEnd type="none" w="med" len="med"/>
            <a:tailEnd type="triangle" w="med" len="med"/>
          </a:ln>
        </p:spPr>
      </p:cxnSp>
      <p:pic>
        <p:nvPicPr>
          <p:cNvPr id="360" name="Google Shape;360;p37"/>
          <p:cNvPicPr preferRelativeResize="0"/>
          <p:nvPr/>
        </p:nvPicPr>
        <p:blipFill>
          <a:blip r:embed="rId3">
            <a:alphaModFix/>
          </a:blip>
          <a:stretch>
            <a:fillRect/>
          </a:stretch>
        </p:blipFill>
        <p:spPr>
          <a:xfrm>
            <a:off x="198200" y="1179575"/>
            <a:ext cx="5464375" cy="3846825"/>
          </a:xfrm>
          <a:prstGeom prst="rect">
            <a:avLst/>
          </a:prstGeom>
          <a:noFill/>
          <a:ln w="9525" cap="flat" cmpd="sng">
            <a:solidFill>
              <a:schemeClr val="dk1"/>
            </a:solidFill>
            <a:prstDash val="solid"/>
            <a:round/>
            <a:headEnd type="none" w="sm" len="sm"/>
            <a:tailEnd type="none" w="sm" len="sm"/>
          </a:ln>
        </p:spPr>
      </p:pic>
      <p:sp>
        <p:nvSpPr>
          <p:cNvPr id="361" name="Google Shape;361;p37"/>
          <p:cNvSpPr/>
          <p:nvPr/>
        </p:nvSpPr>
        <p:spPr>
          <a:xfrm>
            <a:off x="151000" y="3784475"/>
            <a:ext cx="5563500" cy="117900"/>
          </a:xfrm>
          <a:prstGeom prst="rect">
            <a:avLst/>
          </a:prstGeom>
          <a:no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38"/>
          <p:cNvSpPr txBox="1">
            <a:spLocks noGrp="1"/>
          </p:cNvSpPr>
          <p:nvPr>
            <p:ph type="body" idx="1"/>
          </p:nvPr>
        </p:nvSpPr>
        <p:spPr>
          <a:xfrm>
            <a:off x="240650" y="841075"/>
            <a:ext cx="4115700" cy="4140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Clr>
                <a:schemeClr val="dk1"/>
              </a:buClr>
              <a:buSzPct val="61111"/>
              <a:buFont typeface="Arial"/>
              <a:buNone/>
            </a:pPr>
            <a:r>
              <a:rPr lang="en" b="1">
                <a:solidFill>
                  <a:srgbClr val="FAA434"/>
                </a:solidFill>
              </a:rPr>
              <a:t>Stimulus Funds Expiration Schedule</a:t>
            </a:r>
            <a:endParaRPr b="1">
              <a:solidFill>
                <a:srgbClr val="FAA434"/>
              </a:solidFill>
            </a:endParaRPr>
          </a:p>
        </p:txBody>
      </p:sp>
      <p:sp>
        <p:nvSpPr>
          <p:cNvPr id="367" name="Google Shape;367;p38"/>
          <p:cNvSpPr/>
          <p:nvPr/>
        </p:nvSpPr>
        <p:spPr>
          <a:xfrm>
            <a:off x="150" y="4725"/>
            <a:ext cx="9144000" cy="8682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68" name="Google Shape;368;p38"/>
          <p:cNvSpPr txBox="1"/>
          <p:nvPr/>
        </p:nvSpPr>
        <p:spPr>
          <a:xfrm>
            <a:off x="108550" y="101425"/>
            <a:ext cx="8611800" cy="62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b="1">
                <a:solidFill>
                  <a:schemeClr val="lt1"/>
                </a:solidFill>
                <a:latin typeface="PT Sans"/>
                <a:ea typeface="PT Sans"/>
                <a:cs typeface="PT Sans"/>
                <a:sym typeface="PT Sans"/>
              </a:rPr>
              <a:t>Building an MYP off the Current Year</a:t>
            </a:r>
            <a:endParaRPr sz="3600" b="1">
              <a:solidFill>
                <a:schemeClr val="lt1"/>
              </a:solidFill>
              <a:latin typeface="PT Sans"/>
              <a:ea typeface="PT Sans"/>
              <a:cs typeface="PT Sans"/>
              <a:sym typeface="PT Sans"/>
            </a:endParaRPr>
          </a:p>
          <a:p>
            <a:pPr marL="0" lvl="0" indent="0" algn="l" rtl="0">
              <a:spcBef>
                <a:spcPts val="0"/>
              </a:spcBef>
              <a:spcAft>
                <a:spcPts val="0"/>
              </a:spcAft>
              <a:buNone/>
            </a:pPr>
            <a:endParaRPr sz="3600" b="1">
              <a:solidFill>
                <a:schemeClr val="lt1"/>
              </a:solidFill>
              <a:latin typeface="PT Sans"/>
              <a:ea typeface="PT Sans"/>
              <a:cs typeface="PT Sans"/>
              <a:sym typeface="PT Sans"/>
            </a:endParaRPr>
          </a:p>
        </p:txBody>
      </p:sp>
      <p:graphicFrame>
        <p:nvGraphicFramePr>
          <p:cNvPr id="369" name="Google Shape;369;p38"/>
          <p:cNvGraphicFramePr/>
          <p:nvPr/>
        </p:nvGraphicFramePr>
        <p:xfrm>
          <a:off x="985525" y="1312025"/>
          <a:ext cx="3000000" cy="3000000"/>
        </p:xfrm>
        <a:graphic>
          <a:graphicData uri="http://schemas.openxmlformats.org/drawingml/2006/table">
            <a:tbl>
              <a:tblPr>
                <a:noFill/>
                <a:tableStyleId>{EC6F0D24-123A-4616-B39B-F8D59614D7F9}</a:tableStyleId>
              </a:tblPr>
              <a:tblGrid>
                <a:gridCol w="2564000">
                  <a:extLst>
                    <a:ext uri="{9D8B030D-6E8A-4147-A177-3AD203B41FA5}">
                      <a16:colId xmlns:a16="http://schemas.microsoft.com/office/drawing/2014/main" val="20000"/>
                    </a:ext>
                  </a:extLst>
                </a:gridCol>
                <a:gridCol w="22620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76450">
                <a:tc>
                  <a:txBody>
                    <a:bodyPr/>
                    <a:lstStyle/>
                    <a:p>
                      <a:pPr marL="0" lvl="0" indent="0" algn="ctr" rtl="0">
                        <a:spcBef>
                          <a:spcPts val="0"/>
                        </a:spcBef>
                        <a:spcAft>
                          <a:spcPts val="0"/>
                        </a:spcAft>
                        <a:buNone/>
                      </a:pPr>
                      <a:r>
                        <a:rPr lang="en" b="1">
                          <a:solidFill>
                            <a:schemeClr val="lt1"/>
                          </a:solidFill>
                        </a:rPr>
                        <a:t>Fund</a:t>
                      </a:r>
                      <a:endParaRPr b="1">
                        <a:solidFill>
                          <a:schemeClr val="lt1"/>
                        </a:solidFill>
                      </a:endParaRPr>
                    </a:p>
                  </a:txBody>
                  <a:tcPr marL="91425" marR="91425" marT="91425" marB="91425">
                    <a:solidFill>
                      <a:srgbClr val="0F6BB1"/>
                    </a:solidFill>
                  </a:tcPr>
                </a:tc>
                <a:tc>
                  <a:txBody>
                    <a:bodyPr/>
                    <a:lstStyle/>
                    <a:p>
                      <a:pPr marL="0" lvl="0" indent="0" algn="ctr" rtl="0">
                        <a:spcBef>
                          <a:spcPts val="0"/>
                        </a:spcBef>
                        <a:spcAft>
                          <a:spcPts val="0"/>
                        </a:spcAft>
                        <a:buNone/>
                      </a:pPr>
                      <a:r>
                        <a:rPr lang="en" b="1">
                          <a:solidFill>
                            <a:schemeClr val="lt1"/>
                          </a:solidFill>
                        </a:rPr>
                        <a:t>SACS Resource</a:t>
                      </a:r>
                      <a:endParaRPr b="1">
                        <a:solidFill>
                          <a:schemeClr val="lt1"/>
                        </a:solidFill>
                      </a:endParaRPr>
                    </a:p>
                  </a:txBody>
                  <a:tcPr marL="91425" marR="91425" marT="91425" marB="91425">
                    <a:solidFill>
                      <a:srgbClr val="0F6BB1"/>
                    </a:solidFill>
                  </a:tcPr>
                </a:tc>
                <a:tc>
                  <a:txBody>
                    <a:bodyPr/>
                    <a:lstStyle/>
                    <a:p>
                      <a:pPr marL="0" lvl="0" indent="0" algn="ctr" rtl="0">
                        <a:spcBef>
                          <a:spcPts val="0"/>
                        </a:spcBef>
                        <a:spcAft>
                          <a:spcPts val="0"/>
                        </a:spcAft>
                        <a:buNone/>
                      </a:pPr>
                      <a:r>
                        <a:rPr lang="en" b="1">
                          <a:solidFill>
                            <a:schemeClr val="lt1"/>
                          </a:solidFill>
                        </a:rPr>
                        <a:t>Date Expires</a:t>
                      </a:r>
                      <a:endParaRPr b="1">
                        <a:solidFill>
                          <a:schemeClr val="lt1"/>
                        </a:solidFill>
                      </a:endParaRPr>
                    </a:p>
                  </a:txBody>
                  <a:tcPr marL="91425" marR="91425" marT="91425" marB="91425">
                    <a:solidFill>
                      <a:srgbClr val="0F6BB1"/>
                    </a:solidFill>
                  </a:tcPr>
                </a:tc>
                <a:extLst>
                  <a:ext uri="{0D108BD9-81ED-4DB2-BD59-A6C34878D82A}">
                    <a16:rowId xmlns:a16="http://schemas.microsoft.com/office/drawing/2014/main" val="10000"/>
                  </a:ext>
                </a:extLst>
              </a:tr>
              <a:tr h="376450">
                <a:tc>
                  <a:txBody>
                    <a:bodyPr/>
                    <a:lstStyle/>
                    <a:p>
                      <a:pPr marL="0" lvl="0" indent="0" algn="l" rtl="0">
                        <a:spcBef>
                          <a:spcPts val="0"/>
                        </a:spcBef>
                        <a:spcAft>
                          <a:spcPts val="0"/>
                        </a:spcAft>
                        <a:buNone/>
                      </a:pPr>
                      <a:r>
                        <a:rPr lang="en">
                          <a:solidFill>
                            <a:srgbClr val="999999"/>
                          </a:solidFill>
                        </a:rPr>
                        <a:t>ESSER II</a:t>
                      </a:r>
                      <a:endParaRPr>
                        <a:solidFill>
                          <a:srgbClr val="999999"/>
                        </a:solidFill>
                      </a:endParaRPr>
                    </a:p>
                  </a:txBody>
                  <a:tcPr marL="91425" marR="91425" marT="91425" marB="91425"/>
                </a:tc>
                <a:tc>
                  <a:txBody>
                    <a:bodyPr/>
                    <a:lstStyle/>
                    <a:p>
                      <a:pPr marL="0" lvl="0" indent="0" algn="ctr" rtl="0">
                        <a:spcBef>
                          <a:spcPts val="0"/>
                        </a:spcBef>
                        <a:spcAft>
                          <a:spcPts val="0"/>
                        </a:spcAft>
                        <a:buNone/>
                      </a:pPr>
                      <a:r>
                        <a:rPr lang="en">
                          <a:solidFill>
                            <a:srgbClr val="999999"/>
                          </a:solidFill>
                        </a:rPr>
                        <a:t>3212</a:t>
                      </a:r>
                      <a:endParaRPr>
                        <a:solidFill>
                          <a:srgbClr val="999999"/>
                        </a:solidFill>
                      </a:endParaRPr>
                    </a:p>
                  </a:txBody>
                  <a:tcPr marL="91425" marR="91425" marT="91425" marB="91425"/>
                </a:tc>
                <a:tc>
                  <a:txBody>
                    <a:bodyPr/>
                    <a:lstStyle/>
                    <a:p>
                      <a:pPr marL="0" lvl="0" indent="0" algn="ctr" rtl="0">
                        <a:spcBef>
                          <a:spcPts val="0"/>
                        </a:spcBef>
                        <a:spcAft>
                          <a:spcPts val="0"/>
                        </a:spcAft>
                        <a:buNone/>
                      </a:pPr>
                      <a:r>
                        <a:rPr lang="en">
                          <a:solidFill>
                            <a:srgbClr val="999999"/>
                          </a:solidFill>
                        </a:rPr>
                        <a:t>9/30/2023</a:t>
                      </a:r>
                      <a:endParaRPr>
                        <a:solidFill>
                          <a:srgbClr val="999999"/>
                        </a:solidFill>
                      </a:endParaRPr>
                    </a:p>
                  </a:txBody>
                  <a:tcPr marL="91425" marR="91425" marT="91425" marB="91425"/>
                </a:tc>
                <a:extLst>
                  <a:ext uri="{0D108BD9-81ED-4DB2-BD59-A6C34878D82A}">
                    <a16:rowId xmlns:a16="http://schemas.microsoft.com/office/drawing/2014/main" val="10001"/>
                  </a:ext>
                </a:extLst>
              </a:tr>
              <a:tr h="376450">
                <a:tc>
                  <a:txBody>
                    <a:bodyPr/>
                    <a:lstStyle/>
                    <a:p>
                      <a:pPr marL="0" lvl="0" indent="0" algn="l" rtl="0">
                        <a:spcBef>
                          <a:spcPts val="0"/>
                        </a:spcBef>
                        <a:spcAft>
                          <a:spcPts val="0"/>
                        </a:spcAft>
                        <a:buNone/>
                      </a:pPr>
                      <a:r>
                        <a:rPr lang="en">
                          <a:solidFill>
                            <a:srgbClr val="999999"/>
                          </a:solidFill>
                        </a:rPr>
                        <a:t>ELO-G (ESSER II)</a:t>
                      </a:r>
                      <a:endParaRPr>
                        <a:solidFill>
                          <a:srgbClr val="999999"/>
                        </a:solidFill>
                      </a:endParaRPr>
                    </a:p>
                  </a:txBody>
                  <a:tcPr marL="91425" marR="91425" marT="91425" marB="91425"/>
                </a:tc>
                <a:tc>
                  <a:txBody>
                    <a:bodyPr/>
                    <a:lstStyle/>
                    <a:p>
                      <a:pPr marL="0" lvl="0" indent="0" algn="ctr" rtl="0">
                        <a:spcBef>
                          <a:spcPts val="0"/>
                        </a:spcBef>
                        <a:spcAft>
                          <a:spcPts val="0"/>
                        </a:spcAft>
                        <a:buNone/>
                      </a:pPr>
                      <a:r>
                        <a:rPr lang="en">
                          <a:solidFill>
                            <a:srgbClr val="999999"/>
                          </a:solidFill>
                        </a:rPr>
                        <a:t>3216</a:t>
                      </a:r>
                      <a:endParaRPr>
                        <a:solidFill>
                          <a:srgbClr val="999999"/>
                        </a:solidFill>
                      </a:endParaRPr>
                    </a:p>
                  </a:txBody>
                  <a:tcPr marL="91425" marR="91425" marT="91425" marB="91425"/>
                </a:tc>
                <a:tc>
                  <a:txBody>
                    <a:bodyPr/>
                    <a:lstStyle/>
                    <a:p>
                      <a:pPr marL="0" lvl="0" indent="0" algn="ctr" rtl="0">
                        <a:spcBef>
                          <a:spcPts val="0"/>
                        </a:spcBef>
                        <a:spcAft>
                          <a:spcPts val="0"/>
                        </a:spcAft>
                        <a:buNone/>
                      </a:pPr>
                      <a:r>
                        <a:rPr lang="en">
                          <a:solidFill>
                            <a:srgbClr val="999999"/>
                          </a:solidFill>
                        </a:rPr>
                        <a:t>9/30/2023</a:t>
                      </a:r>
                      <a:endParaRPr>
                        <a:solidFill>
                          <a:srgbClr val="999999"/>
                        </a:solidFill>
                      </a:endParaRPr>
                    </a:p>
                  </a:txBody>
                  <a:tcPr marL="91425" marR="91425" marT="91425" marB="91425"/>
                </a:tc>
                <a:extLst>
                  <a:ext uri="{0D108BD9-81ED-4DB2-BD59-A6C34878D82A}">
                    <a16:rowId xmlns:a16="http://schemas.microsoft.com/office/drawing/2014/main" val="10002"/>
                  </a:ext>
                </a:extLst>
              </a:tr>
              <a:tr h="376450">
                <a:tc>
                  <a:txBody>
                    <a:bodyPr/>
                    <a:lstStyle/>
                    <a:p>
                      <a:pPr marL="0" lvl="0" indent="0" algn="l" rtl="0">
                        <a:spcBef>
                          <a:spcPts val="0"/>
                        </a:spcBef>
                        <a:spcAft>
                          <a:spcPts val="0"/>
                        </a:spcAft>
                        <a:buNone/>
                      </a:pPr>
                      <a:r>
                        <a:rPr lang="en">
                          <a:solidFill>
                            <a:srgbClr val="999999"/>
                          </a:solidFill>
                        </a:rPr>
                        <a:t>ELO-G (GEER II)</a:t>
                      </a:r>
                      <a:endParaRPr>
                        <a:solidFill>
                          <a:srgbClr val="999999"/>
                        </a:solidFill>
                      </a:endParaRPr>
                    </a:p>
                  </a:txBody>
                  <a:tcPr marL="91425" marR="91425" marT="91425" marB="91425"/>
                </a:tc>
                <a:tc>
                  <a:txBody>
                    <a:bodyPr/>
                    <a:lstStyle/>
                    <a:p>
                      <a:pPr marL="0" lvl="0" indent="0" algn="ctr" rtl="0">
                        <a:spcBef>
                          <a:spcPts val="0"/>
                        </a:spcBef>
                        <a:spcAft>
                          <a:spcPts val="0"/>
                        </a:spcAft>
                        <a:buNone/>
                      </a:pPr>
                      <a:r>
                        <a:rPr lang="en">
                          <a:solidFill>
                            <a:srgbClr val="999999"/>
                          </a:solidFill>
                        </a:rPr>
                        <a:t>3217</a:t>
                      </a:r>
                      <a:endParaRPr>
                        <a:solidFill>
                          <a:srgbClr val="999999"/>
                        </a:solidFill>
                      </a:endParaRPr>
                    </a:p>
                  </a:txBody>
                  <a:tcPr marL="91425" marR="91425" marT="91425" marB="91425"/>
                </a:tc>
                <a:tc>
                  <a:txBody>
                    <a:bodyPr/>
                    <a:lstStyle/>
                    <a:p>
                      <a:pPr marL="0" lvl="0" indent="0" algn="ctr" rtl="0">
                        <a:spcBef>
                          <a:spcPts val="0"/>
                        </a:spcBef>
                        <a:spcAft>
                          <a:spcPts val="0"/>
                        </a:spcAft>
                        <a:buNone/>
                      </a:pPr>
                      <a:r>
                        <a:rPr lang="en">
                          <a:solidFill>
                            <a:srgbClr val="999999"/>
                          </a:solidFill>
                        </a:rPr>
                        <a:t>9/30/2023</a:t>
                      </a:r>
                      <a:endParaRPr>
                        <a:solidFill>
                          <a:srgbClr val="999999"/>
                        </a:solidFill>
                      </a:endParaRPr>
                    </a:p>
                  </a:txBody>
                  <a:tcPr marL="91425" marR="91425" marT="91425" marB="91425"/>
                </a:tc>
                <a:extLst>
                  <a:ext uri="{0D108BD9-81ED-4DB2-BD59-A6C34878D82A}">
                    <a16:rowId xmlns:a16="http://schemas.microsoft.com/office/drawing/2014/main" val="10003"/>
                  </a:ext>
                </a:extLst>
              </a:tr>
              <a:tr h="376450">
                <a:tc>
                  <a:txBody>
                    <a:bodyPr/>
                    <a:lstStyle/>
                    <a:p>
                      <a:pPr marL="0" lvl="0" indent="0" algn="l" rtl="0">
                        <a:spcBef>
                          <a:spcPts val="0"/>
                        </a:spcBef>
                        <a:spcAft>
                          <a:spcPts val="0"/>
                        </a:spcAft>
                        <a:buNone/>
                      </a:pPr>
                      <a:r>
                        <a:rPr lang="en"/>
                        <a:t>ESSER III</a:t>
                      </a:r>
                      <a:endParaRPr/>
                    </a:p>
                  </a:txBody>
                  <a:tcPr marL="91425" marR="91425" marT="91425" marB="91425"/>
                </a:tc>
                <a:tc>
                  <a:txBody>
                    <a:bodyPr/>
                    <a:lstStyle/>
                    <a:p>
                      <a:pPr marL="0" lvl="0" indent="0" algn="ctr" rtl="0">
                        <a:spcBef>
                          <a:spcPts val="0"/>
                        </a:spcBef>
                        <a:spcAft>
                          <a:spcPts val="0"/>
                        </a:spcAft>
                        <a:buNone/>
                      </a:pPr>
                      <a:r>
                        <a:rPr lang="en"/>
                        <a:t>3213 / 3214</a:t>
                      </a:r>
                      <a:endParaRPr/>
                    </a:p>
                  </a:txBody>
                  <a:tcPr marL="91425" marR="91425" marT="91425" marB="91425"/>
                </a:tc>
                <a:tc>
                  <a:txBody>
                    <a:bodyPr/>
                    <a:lstStyle/>
                    <a:p>
                      <a:pPr marL="0" lvl="0" indent="0" algn="ctr" rtl="0">
                        <a:spcBef>
                          <a:spcPts val="0"/>
                        </a:spcBef>
                        <a:spcAft>
                          <a:spcPts val="0"/>
                        </a:spcAft>
                        <a:buNone/>
                      </a:pPr>
                      <a:r>
                        <a:rPr lang="en"/>
                        <a:t>9/30/2024</a:t>
                      </a:r>
                      <a:endParaRPr/>
                    </a:p>
                  </a:txBody>
                  <a:tcPr marL="91425" marR="91425" marT="91425" marB="91425"/>
                </a:tc>
                <a:extLst>
                  <a:ext uri="{0D108BD9-81ED-4DB2-BD59-A6C34878D82A}">
                    <a16:rowId xmlns:a16="http://schemas.microsoft.com/office/drawing/2014/main" val="10004"/>
                  </a:ext>
                </a:extLst>
              </a:tr>
              <a:tr h="376450">
                <a:tc>
                  <a:txBody>
                    <a:bodyPr/>
                    <a:lstStyle/>
                    <a:p>
                      <a:pPr marL="0" lvl="0" indent="0" algn="l" rtl="0">
                        <a:spcBef>
                          <a:spcPts val="0"/>
                        </a:spcBef>
                        <a:spcAft>
                          <a:spcPts val="0"/>
                        </a:spcAft>
                        <a:buNone/>
                      </a:pPr>
                      <a:r>
                        <a:rPr lang="en"/>
                        <a:t>ELO-G (ESSER III Emg)</a:t>
                      </a:r>
                      <a:endParaRPr/>
                    </a:p>
                  </a:txBody>
                  <a:tcPr marL="91425" marR="91425" marT="91425" marB="91425"/>
                </a:tc>
                <a:tc>
                  <a:txBody>
                    <a:bodyPr/>
                    <a:lstStyle/>
                    <a:p>
                      <a:pPr marL="0" lvl="0" indent="0" algn="ctr" rtl="0">
                        <a:spcBef>
                          <a:spcPts val="0"/>
                        </a:spcBef>
                        <a:spcAft>
                          <a:spcPts val="0"/>
                        </a:spcAft>
                        <a:buNone/>
                      </a:pPr>
                      <a:r>
                        <a:rPr lang="en"/>
                        <a:t>3218</a:t>
                      </a:r>
                      <a:endParaRPr/>
                    </a:p>
                  </a:txBody>
                  <a:tcPr marL="91425" marR="91425" marT="91425" marB="91425"/>
                </a:tc>
                <a:tc>
                  <a:txBody>
                    <a:bodyPr/>
                    <a:lstStyle/>
                    <a:p>
                      <a:pPr marL="0" lvl="0" indent="0" algn="ctr" rtl="0">
                        <a:spcBef>
                          <a:spcPts val="0"/>
                        </a:spcBef>
                        <a:spcAft>
                          <a:spcPts val="0"/>
                        </a:spcAft>
                        <a:buNone/>
                      </a:pPr>
                      <a:r>
                        <a:rPr lang="en"/>
                        <a:t>9/30/2024</a:t>
                      </a:r>
                      <a:endParaRPr/>
                    </a:p>
                  </a:txBody>
                  <a:tcPr marL="91425" marR="91425" marT="91425" marB="91425"/>
                </a:tc>
                <a:extLst>
                  <a:ext uri="{0D108BD9-81ED-4DB2-BD59-A6C34878D82A}">
                    <a16:rowId xmlns:a16="http://schemas.microsoft.com/office/drawing/2014/main" val="10005"/>
                  </a:ext>
                </a:extLst>
              </a:tr>
              <a:tr h="376450">
                <a:tc>
                  <a:txBody>
                    <a:bodyPr/>
                    <a:lstStyle/>
                    <a:p>
                      <a:pPr marL="0" lvl="0" indent="0" algn="l" rtl="0">
                        <a:spcBef>
                          <a:spcPts val="0"/>
                        </a:spcBef>
                        <a:spcAft>
                          <a:spcPts val="0"/>
                        </a:spcAft>
                        <a:buNone/>
                      </a:pPr>
                      <a:r>
                        <a:rPr lang="en"/>
                        <a:t>ELO-G (ESSER III LL)</a:t>
                      </a:r>
                      <a:endParaRPr/>
                    </a:p>
                  </a:txBody>
                  <a:tcPr marL="91425" marR="91425" marT="91425" marB="91425"/>
                </a:tc>
                <a:tc>
                  <a:txBody>
                    <a:bodyPr/>
                    <a:lstStyle/>
                    <a:p>
                      <a:pPr marL="0" lvl="0" indent="0" algn="ctr" rtl="0">
                        <a:spcBef>
                          <a:spcPts val="0"/>
                        </a:spcBef>
                        <a:spcAft>
                          <a:spcPts val="0"/>
                        </a:spcAft>
                        <a:buNone/>
                      </a:pPr>
                      <a:r>
                        <a:rPr lang="en"/>
                        <a:t>3219</a:t>
                      </a:r>
                      <a:endParaRPr/>
                    </a:p>
                  </a:txBody>
                  <a:tcPr marL="91425" marR="91425" marT="91425" marB="91425"/>
                </a:tc>
                <a:tc>
                  <a:txBody>
                    <a:bodyPr/>
                    <a:lstStyle/>
                    <a:p>
                      <a:pPr marL="0" lvl="0" indent="0" algn="ctr" rtl="0">
                        <a:spcBef>
                          <a:spcPts val="0"/>
                        </a:spcBef>
                        <a:spcAft>
                          <a:spcPts val="0"/>
                        </a:spcAft>
                        <a:buNone/>
                      </a:pPr>
                      <a:r>
                        <a:rPr lang="en"/>
                        <a:t>9/30/2024</a:t>
                      </a:r>
                      <a:endParaRPr/>
                    </a:p>
                  </a:txBody>
                  <a:tcPr marL="91425" marR="91425" marT="91425" marB="91425"/>
                </a:tc>
                <a:extLst>
                  <a:ext uri="{0D108BD9-81ED-4DB2-BD59-A6C34878D82A}">
                    <a16:rowId xmlns:a16="http://schemas.microsoft.com/office/drawing/2014/main" val="10006"/>
                  </a:ext>
                </a:extLst>
              </a:tr>
              <a:tr h="311250">
                <a:tc>
                  <a:txBody>
                    <a:bodyPr/>
                    <a:lstStyle/>
                    <a:p>
                      <a:pPr marL="0" lvl="0" indent="0" algn="l" rtl="0">
                        <a:spcBef>
                          <a:spcPts val="0"/>
                        </a:spcBef>
                        <a:spcAft>
                          <a:spcPts val="0"/>
                        </a:spcAft>
                        <a:buNone/>
                      </a:pPr>
                      <a:r>
                        <a:rPr lang="en"/>
                        <a:t>Homeless Children &amp; Youth II</a:t>
                      </a:r>
                      <a:endParaRPr/>
                    </a:p>
                  </a:txBody>
                  <a:tcPr marL="91425" marR="91425" marT="91425" marB="91425"/>
                </a:tc>
                <a:tc>
                  <a:txBody>
                    <a:bodyPr/>
                    <a:lstStyle/>
                    <a:p>
                      <a:pPr marL="0" lvl="0" indent="0" algn="ctr" rtl="0">
                        <a:spcBef>
                          <a:spcPts val="0"/>
                        </a:spcBef>
                        <a:spcAft>
                          <a:spcPts val="0"/>
                        </a:spcAft>
                        <a:buNone/>
                      </a:pPr>
                      <a:r>
                        <a:rPr lang="en"/>
                        <a:t>5634</a:t>
                      </a:r>
                      <a:endParaRPr/>
                    </a:p>
                  </a:txBody>
                  <a:tcPr marL="91425" marR="91425" marT="91425" marB="91425"/>
                </a:tc>
                <a:tc>
                  <a:txBody>
                    <a:bodyPr/>
                    <a:lstStyle/>
                    <a:p>
                      <a:pPr marL="0" lvl="0" indent="0" algn="ctr" rtl="0">
                        <a:spcBef>
                          <a:spcPts val="0"/>
                        </a:spcBef>
                        <a:spcAft>
                          <a:spcPts val="0"/>
                        </a:spcAft>
                        <a:buNone/>
                      </a:pPr>
                      <a:r>
                        <a:rPr lang="en"/>
                        <a:t>9/30/2024</a:t>
                      </a:r>
                      <a:endParaRPr/>
                    </a:p>
                  </a:txBody>
                  <a:tcPr marL="91425" marR="91425" marT="91425" marB="91425"/>
                </a:tc>
                <a:extLst>
                  <a:ext uri="{0D108BD9-81ED-4DB2-BD59-A6C34878D82A}">
                    <a16:rowId xmlns:a16="http://schemas.microsoft.com/office/drawing/2014/main" val="10007"/>
                  </a:ext>
                </a:extLst>
              </a:tr>
            </a:tbl>
          </a:graphicData>
        </a:graphic>
      </p:graphicFrame>
      <p:sp>
        <p:nvSpPr>
          <p:cNvPr id="370" name="Google Shape;370;p38"/>
          <p:cNvSpPr txBox="1"/>
          <p:nvPr/>
        </p:nvSpPr>
        <p:spPr>
          <a:xfrm>
            <a:off x="901200" y="4538575"/>
            <a:ext cx="7904100" cy="24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i="1">
                <a:latin typeface="PT Sans"/>
                <a:ea typeface="PT Sans"/>
                <a:cs typeface="PT Sans"/>
                <a:sym typeface="PT Sans"/>
              </a:rPr>
              <a:t>Consider ESSER III plan alignment and revise the plan as necessary. Know what staff are assigned to one-time funding sources. </a:t>
            </a:r>
            <a:endParaRPr sz="1100" i="1">
              <a:latin typeface="PT Sans"/>
              <a:ea typeface="PT Sans"/>
              <a:cs typeface="PT Sans"/>
              <a:sym typeface="PT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4"/>
        <p:cNvGrpSpPr/>
        <p:nvPr/>
      </p:nvGrpSpPr>
      <p:grpSpPr>
        <a:xfrm>
          <a:off x="0" y="0"/>
          <a:ext cx="0" cy="0"/>
          <a:chOff x="0" y="0"/>
          <a:chExt cx="0" cy="0"/>
        </a:xfrm>
      </p:grpSpPr>
      <p:sp>
        <p:nvSpPr>
          <p:cNvPr id="375" name="Google Shape;375;p39"/>
          <p:cNvSpPr/>
          <p:nvPr/>
        </p:nvSpPr>
        <p:spPr>
          <a:xfrm>
            <a:off x="-26300" y="-25750"/>
            <a:ext cx="9207900" cy="880500"/>
          </a:xfrm>
          <a:prstGeom prst="rect">
            <a:avLst/>
          </a:prstGeom>
          <a:solidFill>
            <a:srgbClr val="0944A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76" name="Google Shape;376;p39"/>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Building an MYP off the Current Year</a:t>
            </a:r>
            <a:endParaRPr sz="3600" b="1">
              <a:solidFill>
                <a:schemeClr val="lt1"/>
              </a:solidFill>
            </a:endParaRPr>
          </a:p>
        </p:txBody>
      </p:sp>
      <p:sp>
        <p:nvSpPr>
          <p:cNvPr id="377" name="Google Shape;377;p39"/>
          <p:cNvSpPr txBox="1"/>
          <p:nvPr/>
        </p:nvSpPr>
        <p:spPr>
          <a:xfrm>
            <a:off x="259525" y="854750"/>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800" b="1">
                <a:solidFill>
                  <a:srgbClr val="FAA434"/>
                </a:solidFill>
                <a:latin typeface="PT Sans"/>
                <a:ea typeface="PT Sans"/>
                <a:cs typeface="PT Sans"/>
                <a:sym typeface="PT Sans"/>
              </a:rPr>
              <a:t>Declining Enrollment</a:t>
            </a:r>
            <a:endParaRPr sz="1800" b="1">
              <a:solidFill>
                <a:srgbClr val="FAA434"/>
              </a:solidFill>
              <a:latin typeface="PT Sans"/>
              <a:ea typeface="PT Sans"/>
              <a:cs typeface="PT Sans"/>
              <a:sym typeface="PT Sans"/>
            </a:endParaRPr>
          </a:p>
          <a:p>
            <a:pPr marL="457200" lvl="0" indent="-342900" algn="l" rtl="0">
              <a:lnSpc>
                <a:spcPct val="115000"/>
              </a:lnSpc>
              <a:spcBef>
                <a:spcPts val="120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Know and understand your local data and trends</a:t>
            </a:r>
            <a:endParaRPr sz="1800">
              <a:solidFill>
                <a:srgbClr val="414141"/>
              </a:solidFill>
              <a:latin typeface="PT Sans"/>
              <a:ea typeface="PT Sans"/>
              <a:cs typeface="PT Sans"/>
              <a:sym typeface="PT Sans"/>
            </a:endParaRPr>
          </a:p>
          <a:p>
            <a:pPr marL="914400" lvl="1"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Each LEA has a unique story about community, enrollment, programs, competition, causes, and opportunities</a:t>
            </a:r>
            <a:endParaRPr sz="1800">
              <a:solidFill>
                <a:srgbClr val="414141"/>
              </a:solidFill>
              <a:latin typeface="PT Sans"/>
              <a:ea typeface="PT Sans"/>
              <a:cs typeface="PT Sans"/>
              <a:sym typeface="PT Sans"/>
            </a:endParaRPr>
          </a:p>
          <a:p>
            <a:pPr marL="457200" lvl="0"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Be strategic about your approach, and be intentional about collaboration between business and human resources</a:t>
            </a:r>
            <a:endParaRPr sz="1800">
              <a:solidFill>
                <a:srgbClr val="414141"/>
              </a:solidFill>
              <a:latin typeface="PT Sans"/>
              <a:ea typeface="PT Sans"/>
              <a:cs typeface="PT Sans"/>
              <a:sym typeface="PT Sans"/>
            </a:endParaRPr>
          </a:p>
          <a:p>
            <a:pPr marL="914400" lvl="1"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Know your staffing: attrition, temporary and non-classroom assignments, forecast</a:t>
            </a:r>
            <a:endParaRPr sz="1800">
              <a:solidFill>
                <a:srgbClr val="414141"/>
              </a:solidFill>
              <a:latin typeface="PT Sans"/>
              <a:ea typeface="PT Sans"/>
              <a:cs typeface="PT Sans"/>
              <a:sym typeface="PT Sans"/>
            </a:endParaRPr>
          </a:p>
          <a:p>
            <a:pPr marL="457200" lvl="0"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ADA mitigation slowed the impact, but there is not a current hold harmless and there will be an impact beginning in 2024-25.</a:t>
            </a:r>
            <a:endParaRPr sz="1800">
              <a:solidFill>
                <a:srgbClr val="414141"/>
              </a:solidFill>
              <a:latin typeface="PT Sans"/>
              <a:ea typeface="PT Sans"/>
              <a:cs typeface="PT Sans"/>
              <a:sym typeface="PT Sans"/>
            </a:endParaRPr>
          </a:p>
          <a:p>
            <a:pPr marL="914400" lvl="1"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Funded ADA may drop at a faster rate than enrollment is declining. </a:t>
            </a:r>
            <a:endParaRPr sz="1800" b="1">
              <a:solidFill>
                <a:srgbClr val="FAA434"/>
              </a:solidFill>
              <a:latin typeface="Roboto"/>
              <a:ea typeface="Roboto"/>
              <a:cs typeface="Roboto"/>
              <a:sym typeface="Roboto"/>
            </a:endParaRPr>
          </a:p>
        </p:txBody>
      </p:sp>
      <p:sp>
        <p:nvSpPr>
          <p:cNvPr id="378" name="Google Shape;378;p39"/>
          <p:cNvSpPr txBox="1"/>
          <p:nvPr/>
        </p:nvSpPr>
        <p:spPr>
          <a:xfrm>
            <a:off x="7719975" y="1845050"/>
            <a:ext cx="146400" cy="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sp>
        <p:nvSpPr>
          <p:cNvPr id="379" name="Google Shape;379;p39"/>
          <p:cNvSpPr/>
          <p:nvPr/>
        </p:nvSpPr>
        <p:spPr>
          <a:xfrm>
            <a:off x="8031400" y="4062900"/>
            <a:ext cx="566400" cy="127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3"/>
        <p:cNvGrpSpPr/>
        <p:nvPr/>
      </p:nvGrpSpPr>
      <p:grpSpPr>
        <a:xfrm>
          <a:off x="0" y="0"/>
          <a:ext cx="0" cy="0"/>
          <a:chOff x="0" y="0"/>
          <a:chExt cx="0" cy="0"/>
        </a:xfrm>
      </p:grpSpPr>
      <p:sp>
        <p:nvSpPr>
          <p:cNvPr id="384" name="Google Shape;384;p40"/>
          <p:cNvSpPr/>
          <p:nvPr/>
        </p:nvSpPr>
        <p:spPr>
          <a:xfrm>
            <a:off x="-26300" y="-25750"/>
            <a:ext cx="9207900" cy="880500"/>
          </a:xfrm>
          <a:prstGeom prst="rect">
            <a:avLst/>
          </a:prstGeom>
          <a:solidFill>
            <a:srgbClr val="0944A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lt1"/>
              </a:solidFill>
            </a:endParaRPr>
          </a:p>
        </p:txBody>
      </p:sp>
      <p:sp>
        <p:nvSpPr>
          <p:cNvPr id="385" name="Google Shape;385;p40"/>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solidFill>
                  <a:schemeClr val="lt1"/>
                </a:solidFill>
              </a:rPr>
              <a:t>Building an MYP off the Current Year</a:t>
            </a:r>
            <a:endParaRPr sz="3600">
              <a:solidFill>
                <a:schemeClr val="lt1"/>
              </a:solidFill>
            </a:endParaRPr>
          </a:p>
          <a:p>
            <a:pPr marL="0" lvl="0" indent="0" algn="l" rtl="0">
              <a:spcBef>
                <a:spcPts val="0"/>
              </a:spcBef>
              <a:spcAft>
                <a:spcPts val="0"/>
              </a:spcAft>
              <a:buNone/>
            </a:pPr>
            <a:endParaRPr sz="3600">
              <a:solidFill>
                <a:schemeClr val="lt1"/>
              </a:solidFill>
            </a:endParaRPr>
          </a:p>
        </p:txBody>
      </p:sp>
      <p:sp>
        <p:nvSpPr>
          <p:cNvPr id="386" name="Google Shape;386;p40"/>
          <p:cNvSpPr txBox="1"/>
          <p:nvPr/>
        </p:nvSpPr>
        <p:spPr>
          <a:xfrm>
            <a:off x="259525" y="854750"/>
            <a:ext cx="8520600" cy="62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solidFill>
                  <a:srgbClr val="FAA434"/>
                </a:solidFill>
                <a:latin typeface="PT Sans"/>
                <a:ea typeface="PT Sans"/>
                <a:cs typeface="PT Sans"/>
                <a:sym typeface="PT Sans"/>
              </a:rPr>
              <a:t>How to Plan Strategically</a:t>
            </a:r>
            <a:endParaRPr sz="1800" b="1">
              <a:solidFill>
                <a:srgbClr val="FAA434"/>
              </a:solidFill>
              <a:latin typeface="PT Sans"/>
              <a:ea typeface="PT Sans"/>
              <a:cs typeface="PT Sans"/>
              <a:sym typeface="PT Sans"/>
            </a:endParaRPr>
          </a:p>
          <a:p>
            <a:pPr marL="457200" lvl="0" indent="-342900" algn="l" rtl="0">
              <a:lnSpc>
                <a:spcPct val="115000"/>
              </a:lnSpc>
              <a:spcBef>
                <a:spcPts val="120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Economic data is more stable than a year ago, but a slowing economy is evident</a:t>
            </a:r>
            <a:endParaRPr sz="1800">
              <a:solidFill>
                <a:srgbClr val="414141"/>
              </a:solidFill>
              <a:latin typeface="PT Sans"/>
              <a:ea typeface="PT Sans"/>
              <a:cs typeface="PT Sans"/>
              <a:sym typeface="PT Sans"/>
            </a:endParaRPr>
          </a:p>
          <a:p>
            <a:pPr marL="457200" lvl="0"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Monitor the economy and state revenue closely</a:t>
            </a:r>
            <a:endParaRPr sz="1800">
              <a:solidFill>
                <a:srgbClr val="414141"/>
              </a:solidFill>
              <a:latin typeface="PT Sans"/>
              <a:ea typeface="PT Sans"/>
              <a:cs typeface="PT Sans"/>
              <a:sym typeface="PT Sans"/>
            </a:endParaRPr>
          </a:p>
          <a:p>
            <a:pPr marL="914400" lvl="1"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Use remaining one-time resources strategically, balanced among short and long-term needs</a:t>
            </a:r>
            <a:endParaRPr sz="1800">
              <a:solidFill>
                <a:srgbClr val="414141"/>
              </a:solidFill>
              <a:latin typeface="PT Sans"/>
              <a:ea typeface="PT Sans"/>
              <a:cs typeface="PT Sans"/>
              <a:sym typeface="PT Sans"/>
            </a:endParaRPr>
          </a:p>
          <a:p>
            <a:pPr marL="914400" lvl="1"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Understand your LEA’s tolerance for risk</a:t>
            </a:r>
            <a:endParaRPr sz="1800">
              <a:solidFill>
                <a:srgbClr val="414141"/>
              </a:solidFill>
              <a:latin typeface="PT Sans"/>
              <a:ea typeface="PT Sans"/>
              <a:cs typeface="PT Sans"/>
              <a:sym typeface="PT Sans"/>
            </a:endParaRPr>
          </a:p>
          <a:p>
            <a:pPr marL="914400" lvl="1"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Update MYP regularly</a:t>
            </a:r>
            <a:endParaRPr sz="1800">
              <a:solidFill>
                <a:srgbClr val="414141"/>
              </a:solidFill>
              <a:latin typeface="PT Sans"/>
              <a:ea typeface="PT Sans"/>
              <a:cs typeface="PT Sans"/>
              <a:sym typeface="PT Sans"/>
            </a:endParaRPr>
          </a:p>
          <a:p>
            <a:pPr marL="914400" lvl="1"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Craft multiple scenarios for enrollment / ADA, UPC, UPP</a:t>
            </a:r>
            <a:endParaRPr sz="1800">
              <a:solidFill>
                <a:srgbClr val="414141"/>
              </a:solidFill>
              <a:latin typeface="PT Sans"/>
              <a:ea typeface="PT Sans"/>
              <a:cs typeface="PT Sans"/>
              <a:sym typeface="PT Sans"/>
            </a:endParaRPr>
          </a:p>
          <a:p>
            <a:pPr marL="457200" lvl="0"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Be strategic and thoughtful about out year commitments</a:t>
            </a:r>
            <a:endParaRPr sz="1800">
              <a:solidFill>
                <a:srgbClr val="414141"/>
              </a:solidFill>
              <a:latin typeface="PT Sans"/>
              <a:ea typeface="PT Sans"/>
              <a:cs typeface="PT Sans"/>
              <a:sym typeface="PT Sans"/>
            </a:endParaRPr>
          </a:p>
          <a:p>
            <a:pPr marL="914400" lvl="1" indent="-342900" algn="l" rtl="0">
              <a:lnSpc>
                <a:spcPct val="115000"/>
              </a:lnSpc>
              <a:spcBef>
                <a:spcPts val="0"/>
              </a:spcBef>
              <a:spcAft>
                <a:spcPts val="0"/>
              </a:spcAft>
              <a:buClr>
                <a:srgbClr val="414141"/>
              </a:buClr>
              <a:buSzPts val="1800"/>
              <a:buFont typeface="PT Sans"/>
              <a:buChar char="◆"/>
            </a:pPr>
            <a:r>
              <a:rPr lang="en" sz="1800">
                <a:solidFill>
                  <a:srgbClr val="414141"/>
                </a:solidFill>
                <a:latin typeface="PT Sans"/>
                <a:ea typeface="PT Sans"/>
                <a:cs typeface="PT Sans"/>
                <a:sym typeface="PT Sans"/>
              </a:rPr>
              <a:t>Verify assumptions and understand base year to which those assumptions applied</a:t>
            </a:r>
            <a:endParaRPr sz="1800">
              <a:solidFill>
                <a:srgbClr val="414141"/>
              </a:solidFill>
              <a:latin typeface="PT Sans"/>
              <a:ea typeface="PT Sans"/>
              <a:cs typeface="PT Sans"/>
              <a:sym typeface="PT Sans"/>
            </a:endParaRPr>
          </a:p>
        </p:txBody>
      </p:sp>
      <p:sp>
        <p:nvSpPr>
          <p:cNvPr id="387" name="Google Shape;387;p40"/>
          <p:cNvSpPr txBox="1"/>
          <p:nvPr/>
        </p:nvSpPr>
        <p:spPr>
          <a:xfrm>
            <a:off x="7719975" y="1845050"/>
            <a:ext cx="146400" cy="9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PT Sans"/>
              <a:ea typeface="PT Sans"/>
              <a:cs typeface="PT Sans"/>
              <a:sym typeface="PT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391"/>
        <p:cNvGrpSpPr/>
        <p:nvPr/>
      </p:nvGrpSpPr>
      <p:grpSpPr>
        <a:xfrm>
          <a:off x="0" y="0"/>
          <a:ext cx="0" cy="0"/>
          <a:chOff x="0" y="0"/>
          <a:chExt cx="0" cy="0"/>
        </a:xfrm>
      </p:grpSpPr>
      <p:sp>
        <p:nvSpPr>
          <p:cNvPr id="392" name="Google Shape;392;p41"/>
          <p:cNvSpPr txBox="1">
            <a:spLocks noGrp="1"/>
          </p:cNvSpPr>
          <p:nvPr>
            <p:ph type="title"/>
          </p:nvPr>
        </p:nvSpPr>
        <p:spPr>
          <a:xfrm>
            <a:off x="1768650" y="1704125"/>
            <a:ext cx="5606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400">
                <a:solidFill>
                  <a:schemeClr val="lt1"/>
                </a:solidFill>
              </a:rPr>
              <a:t>MYP Analysis Exercise</a:t>
            </a:r>
            <a:endParaRPr sz="4800" b="1">
              <a:solidFill>
                <a:schemeClr val="lt1"/>
              </a:solidFill>
            </a:endParaRPr>
          </a:p>
        </p:txBody>
      </p:sp>
      <p:pic>
        <p:nvPicPr>
          <p:cNvPr id="393" name="Google Shape;393;p41"/>
          <p:cNvPicPr preferRelativeResize="0"/>
          <p:nvPr/>
        </p:nvPicPr>
        <p:blipFill>
          <a:blip r:embed="rId3">
            <a:alphaModFix/>
          </a:blip>
          <a:stretch>
            <a:fillRect/>
          </a:stretch>
        </p:blipFill>
        <p:spPr>
          <a:xfrm>
            <a:off x="41100" y="41075"/>
            <a:ext cx="1405375" cy="1384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42"/>
          <p:cNvSpPr/>
          <p:nvPr/>
        </p:nvSpPr>
        <p:spPr>
          <a:xfrm>
            <a:off x="33275" y="-30100"/>
            <a:ext cx="9144000" cy="7320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399" name="Google Shape;399;p42"/>
          <p:cNvSpPr txBox="1"/>
          <p:nvPr/>
        </p:nvSpPr>
        <p:spPr>
          <a:xfrm>
            <a:off x="372800" y="27125"/>
            <a:ext cx="6319800" cy="57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b="1">
                <a:solidFill>
                  <a:schemeClr val="lt1"/>
                </a:solidFill>
                <a:latin typeface="PT Sans"/>
                <a:ea typeface="PT Sans"/>
                <a:cs typeface="PT Sans"/>
                <a:sym typeface="PT Sans"/>
              </a:rPr>
              <a:t>MYP Analysis Exercise</a:t>
            </a:r>
            <a:endParaRPr sz="3600" b="1">
              <a:solidFill>
                <a:schemeClr val="lt1"/>
              </a:solidFill>
              <a:latin typeface="PT Sans"/>
              <a:ea typeface="PT Sans"/>
              <a:cs typeface="PT Sans"/>
              <a:sym typeface="PT Sans"/>
            </a:endParaRPr>
          </a:p>
        </p:txBody>
      </p:sp>
      <p:sp>
        <p:nvSpPr>
          <p:cNvPr id="400" name="Google Shape;400;p42"/>
          <p:cNvSpPr/>
          <p:nvPr/>
        </p:nvSpPr>
        <p:spPr>
          <a:xfrm>
            <a:off x="6767800" y="1572000"/>
            <a:ext cx="2249700" cy="3228600"/>
          </a:xfrm>
          <a:prstGeom prst="roundRect">
            <a:avLst>
              <a:gd name="adj" fmla="val 16667"/>
            </a:avLst>
          </a:prstGeom>
          <a:solidFill>
            <a:srgbClr val="1F887E"/>
          </a:solidFill>
          <a:ln w="9525" cap="flat" cmpd="sng">
            <a:solidFill>
              <a:srgbClr val="1F887E"/>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spcBef>
                <a:spcPts val="0"/>
              </a:spcBef>
              <a:spcAft>
                <a:spcPts val="0"/>
              </a:spcAft>
              <a:buClr>
                <a:schemeClr val="lt1"/>
              </a:buClr>
              <a:buSzPts val="1400"/>
              <a:buFont typeface="PT Sans"/>
              <a:buChar char="➔"/>
            </a:pPr>
            <a:r>
              <a:rPr lang="en" b="1">
                <a:solidFill>
                  <a:schemeClr val="lt1"/>
                </a:solidFill>
                <a:latin typeface="PT Sans"/>
                <a:ea typeface="PT Sans"/>
                <a:cs typeface="PT Sans"/>
                <a:sym typeface="PT Sans"/>
              </a:rPr>
              <a:t>Does this MYP appear reasonable?</a:t>
            </a:r>
            <a:endParaRPr b="1">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b="1">
                <a:solidFill>
                  <a:schemeClr val="lt1"/>
                </a:solidFill>
                <a:latin typeface="PT Sans"/>
                <a:ea typeface="PT Sans"/>
                <a:cs typeface="PT Sans"/>
                <a:sym typeface="PT Sans"/>
              </a:rPr>
              <a:t>What are the areas of concern?</a:t>
            </a:r>
            <a:endParaRPr b="1">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b="1">
                <a:solidFill>
                  <a:schemeClr val="lt1"/>
                </a:solidFill>
                <a:latin typeface="PT Sans"/>
                <a:ea typeface="PT Sans"/>
                <a:cs typeface="PT Sans"/>
                <a:sym typeface="PT Sans"/>
              </a:rPr>
              <a:t>Identify areas where assumptions are needed</a:t>
            </a:r>
            <a:endParaRPr b="1">
              <a:solidFill>
                <a:schemeClr val="lt1"/>
              </a:solidFill>
              <a:latin typeface="PT Sans"/>
              <a:ea typeface="PT Sans"/>
              <a:cs typeface="PT Sans"/>
              <a:sym typeface="PT Sans"/>
            </a:endParaRPr>
          </a:p>
          <a:p>
            <a:pPr marL="457200" lvl="0" indent="-317500" algn="l" rtl="0">
              <a:spcBef>
                <a:spcPts val="0"/>
              </a:spcBef>
              <a:spcAft>
                <a:spcPts val="0"/>
              </a:spcAft>
              <a:buClr>
                <a:schemeClr val="lt1"/>
              </a:buClr>
              <a:buSzPts val="1400"/>
              <a:buFont typeface="PT Sans"/>
              <a:buChar char="➔"/>
            </a:pPr>
            <a:r>
              <a:rPr lang="en" b="1">
                <a:solidFill>
                  <a:schemeClr val="lt1"/>
                </a:solidFill>
                <a:latin typeface="PT Sans"/>
                <a:ea typeface="PT Sans"/>
                <a:cs typeface="PT Sans"/>
                <a:sym typeface="PT Sans"/>
              </a:rPr>
              <a:t>Discuss as a group questions/issues with these projections</a:t>
            </a:r>
            <a:endParaRPr b="1">
              <a:solidFill>
                <a:schemeClr val="lt1"/>
              </a:solidFill>
              <a:latin typeface="PT Sans"/>
              <a:ea typeface="PT Sans"/>
              <a:cs typeface="PT Sans"/>
              <a:sym typeface="PT Sans"/>
            </a:endParaRPr>
          </a:p>
        </p:txBody>
      </p:sp>
      <p:pic>
        <p:nvPicPr>
          <p:cNvPr id="401" name="Google Shape;401;p42"/>
          <p:cNvPicPr preferRelativeResize="0"/>
          <p:nvPr/>
        </p:nvPicPr>
        <p:blipFill>
          <a:blip r:embed="rId3">
            <a:alphaModFix/>
          </a:blip>
          <a:stretch>
            <a:fillRect/>
          </a:stretch>
        </p:blipFill>
        <p:spPr>
          <a:xfrm>
            <a:off x="7377350" y="736925"/>
            <a:ext cx="1127700" cy="791075"/>
          </a:xfrm>
          <a:prstGeom prst="rect">
            <a:avLst/>
          </a:prstGeom>
          <a:noFill/>
          <a:ln>
            <a:noFill/>
          </a:ln>
        </p:spPr>
      </p:pic>
      <p:pic>
        <p:nvPicPr>
          <p:cNvPr id="402" name="Google Shape;402;p42"/>
          <p:cNvPicPr preferRelativeResize="0"/>
          <p:nvPr/>
        </p:nvPicPr>
        <p:blipFill>
          <a:blip r:embed="rId4">
            <a:alphaModFix/>
          </a:blip>
          <a:stretch>
            <a:fillRect/>
          </a:stretch>
        </p:blipFill>
        <p:spPr>
          <a:xfrm>
            <a:off x="152400" y="854300"/>
            <a:ext cx="6462998" cy="3811123"/>
          </a:xfrm>
          <a:prstGeom prst="rect">
            <a:avLst/>
          </a:prstGeom>
          <a:noFill/>
          <a:ln w="9525" cap="flat" cmpd="sng">
            <a:solidFill>
              <a:schemeClr val="dk1"/>
            </a:solidFill>
            <a:prstDash val="solid"/>
            <a:round/>
            <a:headEnd type="none" w="sm" len="sm"/>
            <a:tailEnd type="none" w="sm" len="sm"/>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3"/>
          <p:cNvSpPr/>
          <p:nvPr/>
        </p:nvSpPr>
        <p:spPr>
          <a:xfrm>
            <a:off x="33275" y="-30100"/>
            <a:ext cx="9144000" cy="732000"/>
          </a:xfrm>
          <a:prstGeom prst="rect">
            <a:avLst/>
          </a:prstGeom>
          <a:solidFill>
            <a:srgbClr val="0944A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PT Sans"/>
              <a:ea typeface="PT Sans"/>
              <a:cs typeface="PT Sans"/>
              <a:sym typeface="PT Sans"/>
            </a:endParaRPr>
          </a:p>
        </p:txBody>
      </p:sp>
      <p:sp>
        <p:nvSpPr>
          <p:cNvPr id="408" name="Google Shape;408;p43"/>
          <p:cNvSpPr txBox="1"/>
          <p:nvPr/>
        </p:nvSpPr>
        <p:spPr>
          <a:xfrm>
            <a:off x="372800" y="27125"/>
            <a:ext cx="6319800" cy="57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b="1">
                <a:solidFill>
                  <a:schemeClr val="lt1"/>
                </a:solidFill>
                <a:latin typeface="PT Sans"/>
                <a:ea typeface="PT Sans"/>
                <a:cs typeface="PT Sans"/>
                <a:sym typeface="PT Sans"/>
              </a:rPr>
              <a:t>MYP Analysis Exercise</a:t>
            </a:r>
            <a:endParaRPr sz="3600" b="1">
              <a:solidFill>
                <a:schemeClr val="lt1"/>
              </a:solidFill>
              <a:latin typeface="PT Sans"/>
              <a:ea typeface="PT Sans"/>
              <a:cs typeface="PT Sans"/>
              <a:sym typeface="PT Sans"/>
            </a:endParaRPr>
          </a:p>
        </p:txBody>
      </p:sp>
      <p:sp>
        <p:nvSpPr>
          <p:cNvPr id="409" name="Google Shape;409;p43"/>
          <p:cNvSpPr txBox="1"/>
          <p:nvPr/>
        </p:nvSpPr>
        <p:spPr>
          <a:xfrm>
            <a:off x="6853125" y="735725"/>
            <a:ext cx="1709400" cy="3499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000">
              <a:latin typeface="PT Sans"/>
              <a:ea typeface="PT Sans"/>
              <a:cs typeface="PT Sans"/>
              <a:sym typeface="PT Sans"/>
            </a:endParaRPr>
          </a:p>
        </p:txBody>
      </p:sp>
      <p:pic>
        <p:nvPicPr>
          <p:cNvPr id="410" name="Google Shape;410;p43"/>
          <p:cNvPicPr preferRelativeResize="0"/>
          <p:nvPr/>
        </p:nvPicPr>
        <p:blipFill>
          <a:blip r:embed="rId3">
            <a:alphaModFix/>
          </a:blip>
          <a:stretch>
            <a:fillRect/>
          </a:stretch>
        </p:blipFill>
        <p:spPr>
          <a:xfrm>
            <a:off x="2407275" y="866050"/>
            <a:ext cx="6668551" cy="3934825"/>
          </a:xfrm>
          <a:prstGeom prst="rect">
            <a:avLst/>
          </a:prstGeom>
          <a:noFill/>
          <a:ln w="9525" cap="flat" cmpd="sng">
            <a:solidFill>
              <a:schemeClr val="dk1"/>
            </a:solidFill>
            <a:prstDash val="solid"/>
            <a:round/>
            <a:headEnd type="none" w="sm" len="sm"/>
            <a:tailEnd type="none" w="sm" len="sm"/>
          </a:ln>
        </p:spPr>
      </p:pic>
      <p:sp>
        <p:nvSpPr>
          <p:cNvPr id="411" name="Google Shape;411;p43"/>
          <p:cNvSpPr/>
          <p:nvPr/>
        </p:nvSpPr>
        <p:spPr>
          <a:xfrm>
            <a:off x="100325" y="735725"/>
            <a:ext cx="2391300" cy="822000"/>
          </a:xfrm>
          <a:prstGeom prst="homePlate">
            <a:avLst>
              <a:gd name="adj" fmla="val 50000"/>
            </a:avLst>
          </a:prstGeom>
          <a:solidFill>
            <a:srgbClr val="155B54"/>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b="1">
                <a:solidFill>
                  <a:schemeClr val="lt1"/>
                </a:solidFill>
                <a:latin typeface="PT Sans"/>
                <a:ea typeface="PT Sans"/>
                <a:cs typeface="PT Sans"/>
                <a:sym typeface="PT Sans"/>
              </a:rPr>
              <a:t>Why is Federal revenue decreasing by $600k yet books, supplies, and services are decreasing by $3M over 2 years with the restricted fund balance remaining fairly constant?</a:t>
            </a:r>
            <a:endParaRPr>
              <a:latin typeface="PT Sans"/>
              <a:ea typeface="PT Sans"/>
              <a:cs typeface="PT Sans"/>
              <a:sym typeface="PT Sans"/>
            </a:endParaRPr>
          </a:p>
        </p:txBody>
      </p:sp>
      <p:sp>
        <p:nvSpPr>
          <p:cNvPr id="412" name="Google Shape;412;p43"/>
          <p:cNvSpPr/>
          <p:nvPr/>
        </p:nvSpPr>
        <p:spPr>
          <a:xfrm>
            <a:off x="100325" y="1591538"/>
            <a:ext cx="2391300" cy="822000"/>
          </a:xfrm>
          <a:prstGeom prst="homePlate">
            <a:avLst>
              <a:gd name="adj" fmla="val 50000"/>
            </a:avLst>
          </a:prstGeom>
          <a:solidFill>
            <a:srgbClr val="1B786E"/>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b="1">
                <a:solidFill>
                  <a:schemeClr val="lt1"/>
                </a:solidFill>
                <a:latin typeface="PT Sans"/>
                <a:ea typeface="PT Sans"/>
                <a:cs typeface="PT Sans"/>
                <a:sym typeface="PT Sans"/>
              </a:rPr>
              <a:t>If ADA is remaining fairly flat, why is unrestricted salaries significantly decreasing in the 1st SY?</a:t>
            </a:r>
            <a:endParaRPr>
              <a:latin typeface="PT Sans"/>
              <a:ea typeface="PT Sans"/>
              <a:cs typeface="PT Sans"/>
              <a:sym typeface="PT Sans"/>
            </a:endParaRPr>
          </a:p>
        </p:txBody>
      </p:sp>
      <p:sp>
        <p:nvSpPr>
          <p:cNvPr id="413" name="Google Shape;413;p43"/>
          <p:cNvSpPr/>
          <p:nvPr/>
        </p:nvSpPr>
        <p:spPr>
          <a:xfrm>
            <a:off x="100325" y="2447350"/>
            <a:ext cx="2391300" cy="822000"/>
          </a:xfrm>
          <a:prstGeom prst="homePlate">
            <a:avLst>
              <a:gd name="adj" fmla="val 50000"/>
            </a:avLst>
          </a:prstGeom>
          <a:solidFill>
            <a:srgbClr val="1F887E"/>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b="1">
                <a:solidFill>
                  <a:schemeClr val="lt1"/>
                </a:solidFill>
                <a:latin typeface="PT Sans"/>
                <a:ea typeface="PT Sans"/>
                <a:cs typeface="PT Sans"/>
                <a:sym typeface="PT Sans"/>
              </a:rPr>
              <a:t>How is it possible that the contribution to restricted is decreasing by a much higher rate as compared to expenses without using restricted fund balance?</a:t>
            </a:r>
            <a:endParaRPr>
              <a:latin typeface="PT Sans"/>
              <a:ea typeface="PT Sans"/>
              <a:cs typeface="PT Sans"/>
              <a:sym typeface="PT Sans"/>
            </a:endParaRPr>
          </a:p>
        </p:txBody>
      </p:sp>
      <p:sp>
        <p:nvSpPr>
          <p:cNvPr id="414" name="Google Shape;414;p43"/>
          <p:cNvSpPr/>
          <p:nvPr/>
        </p:nvSpPr>
        <p:spPr>
          <a:xfrm>
            <a:off x="100325" y="3303150"/>
            <a:ext cx="2391300" cy="822000"/>
          </a:xfrm>
          <a:prstGeom prst="homePlate">
            <a:avLst>
              <a:gd name="adj" fmla="val 50000"/>
            </a:avLst>
          </a:prstGeom>
          <a:solidFill>
            <a:srgbClr val="249C90"/>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b="1">
                <a:solidFill>
                  <a:schemeClr val="lt1"/>
                </a:solidFill>
                <a:latin typeface="PT Sans"/>
                <a:ea typeface="PT Sans"/>
                <a:cs typeface="PT Sans"/>
                <a:sym typeface="PT Sans"/>
              </a:rPr>
              <a:t>Appears structural unrestricted deficit is being masked by unrealistic restricted contribution and/or misalignment or overstatement of 1x revenues and expenditures</a:t>
            </a:r>
            <a:endParaRPr>
              <a:latin typeface="PT Sans"/>
              <a:ea typeface="PT Sans"/>
              <a:cs typeface="PT Sans"/>
              <a:sym typeface="PT Sans"/>
            </a:endParaRPr>
          </a:p>
        </p:txBody>
      </p:sp>
      <p:sp>
        <p:nvSpPr>
          <p:cNvPr id="415" name="Google Shape;415;p43"/>
          <p:cNvSpPr/>
          <p:nvPr/>
        </p:nvSpPr>
        <p:spPr>
          <a:xfrm>
            <a:off x="100325" y="4158950"/>
            <a:ext cx="2391300" cy="822000"/>
          </a:xfrm>
          <a:prstGeom prst="homePlate">
            <a:avLst>
              <a:gd name="adj" fmla="val 50000"/>
            </a:avLst>
          </a:prstGeom>
          <a:solidFill>
            <a:srgbClr val="1FBAB4"/>
          </a:solidFill>
          <a:ln w="9525" cap="flat" cmpd="sng">
            <a:solidFill>
              <a:srgbClr val="1D7E7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b="1">
                <a:solidFill>
                  <a:schemeClr val="lt1"/>
                </a:solidFill>
                <a:latin typeface="PT Sans"/>
                <a:ea typeface="PT Sans"/>
                <a:cs typeface="PT Sans"/>
                <a:sym typeface="PT Sans"/>
              </a:rPr>
              <a:t>Contribution in the 3rd year is out of balance</a:t>
            </a:r>
            <a:endParaRPr>
              <a:latin typeface="PT Sans"/>
              <a:ea typeface="PT Sans"/>
              <a:cs typeface="PT Sans"/>
              <a:sym typeface="PT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419"/>
        <p:cNvGrpSpPr/>
        <p:nvPr/>
      </p:nvGrpSpPr>
      <p:grpSpPr>
        <a:xfrm>
          <a:off x="0" y="0"/>
          <a:ext cx="0" cy="0"/>
          <a:chOff x="0" y="0"/>
          <a:chExt cx="0" cy="0"/>
        </a:xfrm>
      </p:grpSpPr>
      <p:sp>
        <p:nvSpPr>
          <p:cNvPr id="420" name="Google Shape;420;p44"/>
          <p:cNvSpPr txBox="1">
            <a:spLocks noGrp="1"/>
          </p:cNvSpPr>
          <p:nvPr>
            <p:ph type="title"/>
          </p:nvPr>
        </p:nvSpPr>
        <p:spPr>
          <a:xfrm>
            <a:off x="276250" y="87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Resources</a:t>
            </a:r>
            <a:endParaRPr sz="3600" b="1">
              <a:solidFill>
                <a:schemeClr val="lt1"/>
              </a:solidFill>
            </a:endParaRPr>
          </a:p>
        </p:txBody>
      </p:sp>
      <p:sp>
        <p:nvSpPr>
          <p:cNvPr id="421" name="Google Shape;421;p44"/>
          <p:cNvSpPr txBox="1"/>
          <p:nvPr/>
        </p:nvSpPr>
        <p:spPr>
          <a:xfrm>
            <a:off x="311700" y="621638"/>
            <a:ext cx="3678900" cy="785100"/>
          </a:xfrm>
          <a:prstGeom prst="rect">
            <a:avLst/>
          </a:prstGeom>
          <a:noFill/>
          <a:ln>
            <a:noFill/>
          </a:ln>
        </p:spPr>
        <p:txBody>
          <a:bodyPr spcFirstLastPara="1" wrap="square" lIns="91425" tIns="91425" rIns="91425" bIns="91425" anchor="t" anchorCtr="0">
            <a:spAutoFit/>
          </a:bodyPr>
          <a:lstStyle/>
          <a:p>
            <a:pPr marL="0" lvl="0" indent="0" algn="l" rtl="0">
              <a:spcBef>
                <a:spcPts val="360"/>
              </a:spcBef>
              <a:spcAft>
                <a:spcPts val="0"/>
              </a:spcAft>
              <a:buClr>
                <a:schemeClr val="dk1"/>
              </a:buClr>
              <a:buSzPts val="1100"/>
              <a:buFont typeface="Arial"/>
              <a:buNone/>
            </a:pPr>
            <a:r>
              <a:rPr lang="en" sz="1800" b="1">
                <a:solidFill>
                  <a:schemeClr val="lt1"/>
                </a:solidFill>
                <a:latin typeface="PT Sans"/>
                <a:ea typeface="PT Sans"/>
                <a:cs typeface="PT Sans"/>
                <a:sym typeface="PT Sans"/>
              </a:rPr>
              <a:t>Recommended Reports to Run:</a:t>
            </a: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pic>
        <p:nvPicPr>
          <p:cNvPr id="422" name="Google Shape;422;p44"/>
          <p:cNvPicPr preferRelativeResize="0"/>
          <p:nvPr/>
        </p:nvPicPr>
        <p:blipFill>
          <a:blip r:embed="rId3">
            <a:alphaModFix/>
          </a:blip>
          <a:stretch>
            <a:fillRect/>
          </a:stretch>
        </p:blipFill>
        <p:spPr>
          <a:xfrm>
            <a:off x="1376100" y="937900"/>
            <a:ext cx="6524626" cy="4205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6"/>
        <p:cNvGrpSpPr/>
        <p:nvPr/>
      </p:nvGrpSpPr>
      <p:grpSpPr>
        <a:xfrm>
          <a:off x="0" y="0"/>
          <a:ext cx="0" cy="0"/>
          <a:chOff x="0" y="0"/>
          <a:chExt cx="0" cy="0"/>
        </a:xfrm>
      </p:grpSpPr>
      <p:sp>
        <p:nvSpPr>
          <p:cNvPr id="427" name="Google Shape;427;p45"/>
          <p:cNvSpPr/>
          <p:nvPr/>
        </p:nvSpPr>
        <p:spPr>
          <a:xfrm>
            <a:off x="100" y="-25750"/>
            <a:ext cx="9144000" cy="880500"/>
          </a:xfrm>
          <a:prstGeom prst="rect">
            <a:avLst/>
          </a:prstGeom>
          <a:solidFill>
            <a:srgbClr val="0F6BB1"/>
          </a:solidFill>
          <a:ln w="9525" cap="flat" cmpd="sng">
            <a:solidFill>
              <a:srgbClr val="0F6B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5"/>
          <p:cNvSpPr txBox="1">
            <a:spLocks noGrp="1"/>
          </p:cNvSpPr>
          <p:nvPr>
            <p:ph type="title"/>
          </p:nvPr>
        </p:nvSpPr>
        <p:spPr>
          <a:xfrm>
            <a:off x="311700" y="1229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chemeClr val="lt1"/>
                </a:solidFill>
              </a:rPr>
              <a:t>Resources &amp; Reminders</a:t>
            </a:r>
            <a:endParaRPr sz="3600" b="1">
              <a:solidFill>
                <a:schemeClr val="lt1"/>
              </a:solidFill>
            </a:endParaRPr>
          </a:p>
        </p:txBody>
      </p:sp>
      <p:sp>
        <p:nvSpPr>
          <p:cNvPr id="429" name="Google Shape;429;p45"/>
          <p:cNvSpPr txBox="1"/>
          <p:nvPr/>
        </p:nvSpPr>
        <p:spPr>
          <a:xfrm>
            <a:off x="311700" y="1070475"/>
            <a:ext cx="8520600" cy="785100"/>
          </a:xfrm>
          <a:prstGeom prst="rect">
            <a:avLst/>
          </a:prstGeom>
          <a:noFill/>
          <a:ln>
            <a:noFill/>
          </a:ln>
        </p:spPr>
        <p:txBody>
          <a:bodyPr spcFirstLastPara="1" wrap="square" lIns="91425" tIns="91425" rIns="91425" bIns="91425" anchor="t" anchorCtr="0">
            <a:spAutoFit/>
          </a:bodyPr>
          <a:lstStyle/>
          <a:p>
            <a:pPr marL="342900" lvl="0" indent="0" algn="l" rtl="0">
              <a:spcBef>
                <a:spcPts val="360"/>
              </a:spcBef>
              <a:spcAft>
                <a:spcPts val="0"/>
              </a:spcAft>
              <a:buNone/>
            </a:pPr>
            <a:endParaRPr sz="1800">
              <a:solidFill>
                <a:schemeClr val="lt1"/>
              </a:solidFill>
              <a:latin typeface="PT Sans"/>
              <a:ea typeface="PT Sans"/>
              <a:cs typeface="PT Sans"/>
              <a:sym typeface="PT Sans"/>
            </a:endParaRPr>
          </a:p>
          <a:p>
            <a:pPr marL="342900" lvl="0" indent="-228600" algn="l" rtl="0">
              <a:spcBef>
                <a:spcPts val="360"/>
              </a:spcBef>
              <a:spcAft>
                <a:spcPts val="0"/>
              </a:spcAft>
              <a:buNone/>
            </a:pPr>
            <a:endParaRPr sz="1800">
              <a:solidFill>
                <a:schemeClr val="lt1"/>
              </a:solidFill>
              <a:latin typeface="PT Sans"/>
              <a:ea typeface="PT Sans"/>
              <a:cs typeface="PT Sans"/>
              <a:sym typeface="PT Sans"/>
            </a:endParaRPr>
          </a:p>
        </p:txBody>
      </p:sp>
      <p:sp>
        <p:nvSpPr>
          <p:cNvPr id="430" name="Google Shape;430;p45"/>
          <p:cNvSpPr txBox="1"/>
          <p:nvPr/>
        </p:nvSpPr>
        <p:spPr>
          <a:xfrm>
            <a:off x="311700" y="915450"/>
            <a:ext cx="8614800" cy="3274800"/>
          </a:xfrm>
          <a:prstGeom prst="rect">
            <a:avLst/>
          </a:prstGeom>
          <a:noFill/>
          <a:ln>
            <a:noFill/>
          </a:ln>
        </p:spPr>
        <p:txBody>
          <a:bodyPr spcFirstLastPara="1" wrap="square" lIns="91425" tIns="91425" rIns="91425" bIns="91425" anchor="t" anchorCtr="0">
            <a:noAutofit/>
          </a:bodyPr>
          <a:lstStyle/>
          <a:p>
            <a:pPr marL="0" lvl="0" indent="0" algn="l" rtl="0">
              <a:spcBef>
                <a:spcPts val="360"/>
              </a:spcBef>
              <a:spcAft>
                <a:spcPts val="0"/>
              </a:spcAft>
              <a:buClr>
                <a:schemeClr val="dk1"/>
              </a:buClr>
              <a:buSzPts val="1100"/>
              <a:buFont typeface="Arial"/>
              <a:buNone/>
            </a:pPr>
            <a:r>
              <a:rPr lang="en" sz="1800" b="1">
                <a:solidFill>
                  <a:srgbClr val="FAA434"/>
                </a:solidFill>
              </a:rPr>
              <a:t>Upcoming Workshops:</a:t>
            </a:r>
            <a:endParaRPr sz="1800" b="1">
              <a:solidFill>
                <a:srgbClr val="FAA434"/>
              </a:solidFill>
            </a:endParaRPr>
          </a:p>
          <a:p>
            <a:pPr marL="0" lvl="0" indent="0" algn="l" rtl="0">
              <a:spcBef>
                <a:spcPts val="360"/>
              </a:spcBef>
              <a:spcAft>
                <a:spcPts val="0"/>
              </a:spcAft>
              <a:buClr>
                <a:schemeClr val="dk1"/>
              </a:buClr>
              <a:buSzPts val="1100"/>
              <a:buFont typeface="Arial"/>
              <a:buNone/>
            </a:pPr>
            <a:endParaRPr>
              <a:solidFill>
                <a:schemeClr val="dk1"/>
              </a:solidFill>
            </a:endParaRPr>
          </a:p>
          <a:p>
            <a:pPr marL="0" lvl="0" indent="0" algn="l" rtl="0">
              <a:spcBef>
                <a:spcPts val="360"/>
              </a:spcBef>
              <a:spcAft>
                <a:spcPts val="0"/>
              </a:spcAft>
              <a:buClr>
                <a:schemeClr val="dk1"/>
              </a:buClr>
              <a:buSzPts val="1100"/>
              <a:buFont typeface="Arial"/>
              <a:buNone/>
            </a:pPr>
            <a:endParaRPr>
              <a:solidFill>
                <a:schemeClr val="dk1"/>
              </a:solidFill>
            </a:endParaRPr>
          </a:p>
          <a:p>
            <a:pPr marL="0" lvl="0" indent="0" algn="l" rtl="0">
              <a:spcBef>
                <a:spcPts val="360"/>
              </a:spcBef>
              <a:spcAft>
                <a:spcPts val="0"/>
              </a:spcAft>
              <a:buClr>
                <a:schemeClr val="dk1"/>
              </a:buClr>
              <a:buSzPts val="1100"/>
              <a:buFont typeface="Arial"/>
              <a:buNone/>
            </a:pPr>
            <a:endParaRPr>
              <a:solidFill>
                <a:schemeClr val="dk1"/>
              </a:solidFill>
            </a:endParaRPr>
          </a:p>
          <a:p>
            <a:pPr marL="0" lvl="0" indent="0" algn="l" rtl="0">
              <a:spcBef>
                <a:spcPts val="360"/>
              </a:spcBef>
              <a:spcAft>
                <a:spcPts val="0"/>
              </a:spcAft>
              <a:buClr>
                <a:schemeClr val="dk1"/>
              </a:buClr>
              <a:buSzPts val="1100"/>
              <a:buFont typeface="Arial"/>
              <a:buNone/>
            </a:pPr>
            <a:endParaRPr>
              <a:solidFill>
                <a:schemeClr val="dk1"/>
              </a:solidFill>
            </a:endParaRPr>
          </a:p>
          <a:p>
            <a:pPr marL="0" lvl="0" indent="0" algn="l" rtl="0">
              <a:spcBef>
                <a:spcPts val="360"/>
              </a:spcBef>
              <a:spcAft>
                <a:spcPts val="0"/>
              </a:spcAft>
              <a:buClr>
                <a:schemeClr val="dk1"/>
              </a:buClr>
              <a:buSzPts val="1100"/>
              <a:buFont typeface="Arial"/>
              <a:buNone/>
            </a:pPr>
            <a:endParaRPr>
              <a:solidFill>
                <a:schemeClr val="dk1"/>
              </a:solidFill>
            </a:endParaRPr>
          </a:p>
          <a:p>
            <a:pPr marL="0" lvl="0" indent="0" algn="l" rtl="0">
              <a:spcBef>
                <a:spcPts val="360"/>
              </a:spcBef>
              <a:spcAft>
                <a:spcPts val="0"/>
              </a:spcAft>
              <a:buClr>
                <a:schemeClr val="dk1"/>
              </a:buClr>
              <a:buSzPts val="1100"/>
              <a:buFont typeface="Arial"/>
              <a:buNone/>
            </a:pPr>
            <a:endParaRPr>
              <a:solidFill>
                <a:schemeClr val="dk1"/>
              </a:solidFill>
            </a:endParaRPr>
          </a:p>
          <a:p>
            <a:pPr marL="0" lvl="0" indent="0" algn="l" rtl="0">
              <a:spcBef>
                <a:spcPts val="360"/>
              </a:spcBef>
              <a:spcAft>
                <a:spcPts val="0"/>
              </a:spcAft>
              <a:buClr>
                <a:schemeClr val="dk1"/>
              </a:buClr>
              <a:buSzPts val="1100"/>
              <a:buFont typeface="Arial"/>
              <a:buNone/>
            </a:pPr>
            <a:endParaRPr>
              <a:solidFill>
                <a:schemeClr val="dk1"/>
              </a:solidFill>
            </a:endParaRPr>
          </a:p>
          <a:p>
            <a:pPr marL="0" lvl="0" indent="0" algn="l" rtl="0">
              <a:spcBef>
                <a:spcPts val="360"/>
              </a:spcBef>
              <a:spcAft>
                <a:spcPts val="0"/>
              </a:spcAft>
              <a:buClr>
                <a:schemeClr val="dk1"/>
              </a:buClr>
              <a:buSzPts val="1100"/>
              <a:buFont typeface="Arial"/>
              <a:buNone/>
            </a:pPr>
            <a:endParaRPr>
              <a:solidFill>
                <a:schemeClr val="dk1"/>
              </a:solidFill>
            </a:endParaRPr>
          </a:p>
          <a:p>
            <a:pPr marL="0" lvl="0" indent="0" algn="l" rtl="0">
              <a:spcBef>
                <a:spcPts val="360"/>
              </a:spcBef>
              <a:spcAft>
                <a:spcPts val="0"/>
              </a:spcAft>
              <a:buClr>
                <a:schemeClr val="dk1"/>
              </a:buClr>
              <a:buSzPts val="1100"/>
              <a:buFont typeface="Arial"/>
              <a:buNone/>
            </a:pPr>
            <a:r>
              <a:rPr lang="en">
                <a:solidFill>
                  <a:schemeClr val="dk1"/>
                </a:solidFill>
              </a:rPr>
              <a:t>Visit SCOE’s website to access previous </a:t>
            </a:r>
            <a:r>
              <a:rPr lang="en" u="sng">
                <a:solidFill>
                  <a:schemeClr val="hlink"/>
                </a:solidFill>
                <a:hlinkClick r:id="rId3"/>
              </a:rPr>
              <a:t>workshop materials</a:t>
            </a:r>
            <a:r>
              <a:rPr lang="en">
                <a:solidFill>
                  <a:schemeClr val="dk1"/>
                </a:solidFill>
              </a:rPr>
              <a:t>, </a:t>
            </a:r>
            <a:r>
              <a:rPr lang="en" u="sng">
                <a:solidFill>
                  <a:schemeClr val="hlink"/>
                </a:solidFill>
                <a:hlinkClick r:id="rId4"/>
              </a:rPr>
              <a:t>checklists and guides</a:t>
            </a:r>
            <a:r>
              <a:rPr lang="en">
                <a:solidFill>
                  <a:schemeClr val="dk1"/>
                </a:solidFill>
                <a:latin typeface="PT Sans"/>
                <a:ea typeface="PT Sans"/>
                <a:cs typeface="PT Sans"/>
                <a:sym typeface="PT Sans"/>
              </a:rPr>
              <a:t>, and </a:t>
            </a:r>
            <a:r>
              <a:rPr lang="en" u="sng">
                <a:solidFill>
                  <a:schemeClr val="hlink"/>
                </a:solidFill>
                <a:latin typeface="PT Sans"/>
                <a:ea typeface="PT Sans"/>
                <a:cs typeface="PT Sans"/>
                <a:sym typeface="PT Sans"/>
                <a:hlinkClick r:id="rId5"/>
              </a:rPr>
              <a:t>DBUG Resources</a:t>
            </a:r>
            <a:r>
              <a:rPr lang="en">
                <a:solidFill>
                  <a:schemeClr val="dk1"/>
                </a:solidFill>
                <a:latin typeface="PT Sans"/>
                <a:ea typeface="PT Sans"/>
                <a:cs typeface="PT Sans"/>
                <a:sym typeface="PT Sans"/>
              </a:rPr>
              <a:t>.</a:t>
            </a:r>
            <a:endParaRPr>
              <a:solidFill>
                <a:schemeClr val="dk1"/>
              </a:solidFill>
              <a:latin typeface="PT Sans"/>
              <a:ea typeface="PT Sans"/>
              <a:cs typeface="PT Sans"/>
              <a:sym typeface="PT Sans"/>
            </a:endParaRPr>
          </a:p>
        </p:txBody>
      </p:sp>
      <p:graphicFrame>
        <p:nvGraphicFramePr>
          <p:cNvPr id="431" name="Google Shape;431;p45"/>
          <p:cNvGraphicFramePr/>
          <p:nvPr/>
        </p:nvGraphicFramePr>
        <p:xfrm>
          <a:off x="924200" y="1319400"/>
          <a:ext cx="3000000" cy="3000000"/>
        </p:xfrm>
        <a:graphic>
          <a:graphicData uri="http://schemas.openxmlformats.org/drawingml/2006/table">
            <a:tbl>
              <a:tblPr>
                <a:noFill/>
                <a:tableStyleId>{EC6F0D24-123A-4616-B39B-F8D59614D7F9}</a:tableStyleId>
              </a:tblPr>
              <a:tblGrid>
                <a:gridCol w="2788550">
                  <a:extLst>
                    <a:ext uri="{9D8B030D-6E8A-4147-A177-3AD203B41FA5}">
                      <a16:colId xmlns:a16="http://schemas.microsoft.com/office/drawing/2014/main" val="20000"/>
                    </a:ext>
                  </a:extLst>
                </a:gridCol>
                <a:gridCol w="1884975">
                  <a:extLst>
                    <a:ext uri="{9D8B030D-6E8A-4147-A177-3AD203B41FA5}">
                      <a16:colId xmlns:a16="http://schemas.microsoft.com/office/drawing/2014/main" val="20001"/>
                    </a:ext>
                  </a:extLst>
                </a:gridCol>
                <a:gridCol w="1834100">
                  <a:extLst>
                    <a:ext uri="{9D8B030D-6E8A-4147-A177-3AD203B41FA5}">
                      <a16:colId xmlns:a16="http://schemas.microsoft.com/office/drawing/2014/main" val="20002"/>
                    </a:ext>
                  </a:extLst>
                </a:gridCol>
              </a:tblGrid>
              <a:tr h="357625">
                <a:tc>
                  <a:txBody>
                    <a:bodyPr/>
                    <a:lstStyle/>
                    <a:p>
                      <a:pPr marL="0" lvl="0" indent="0" algn="l" rtl="0">
                        <a:spcBef>
                          <a:spcPts val="0"/>
                        </a:spcBef>
                        <a:spcAft>
                          <a:spcPts val="0"/>
                        </a:spcAft>
                        <a:buNone/>
                      </a:pPr>
                      <a:r>
                        <a:rPr lang="en" sz="1200">
                          <a:solidFill>
                            <a:schemeClr val="dk1"/>
                          </a:solidFill>
                        </a:rPr>
                        <a:t>Audit Review</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rPr>
                        <a:t>December 5, 2023</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rPr>
                        <a:t>9:00 - 10:30 a.m.</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550200">
                <a:tc>
                  <a:txBody>
                    <a:bodyPr/>
                    <a:lstStyle/>
                    <a:p>
                      <a:pPr marL="0" lvl="0" indent="0" algn="l" rtl="0">
                        <a:spcBef>
                          <a:spcPts val="0"/>
                        </a:spcBef>
                        <a:spcAft>
                          <a:spcPts val="0"/>
                        </a:spcAft>
                        <a:buNone/>
                      </a:pPr>
                      <a:r>
                        <a:rPr lang="en" sz="1200">
                          <a:solidFill>
                            <a:schemeClr val="dk1"/>
                          </a:solidFill>
                        </a:rPr>
                        <a:t>The Basics and General Ledger Mid-Year Cleanup</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rPr>
                        <a:t>January 25, 2024</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rPr>
                        <a:t>9:00 - 11:00 a.m.</a:t>
                      </a:r>
                      <a:endParaRPr sz="1200">
                        <a:solidFill>
                          <a:schemeClr val="dk1"/>
                        </a:solidFill>
                      </a:endParaRPr>
                    </a:p>
                    <a:p>
                      <a:pPr marL="0" lvl="0" indent="0" algn="ctr" rtl="0">
                        <a:spcBef>
                          <a:spcPts val="0"/>
                        </a:spcBef>
                        <a:spcAft>
                          <a:spcPts val="0"/>
                        </a:spcAft>
                        <a:buNone/>
                      </a:pPr>
                      <a:r>
                        <a:rPr lang="en" sz="1200">
                          <a:solidFill>
                            <a:schemeClr val="dk1"/>
                          </a:solidFill>
                        </a:rPr>
                        <a:t>(working session)</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550200">
                <a:tc>
                  <a:txBody>
                    <a:bodyPr/>
                    <a:lstStyle/>
                    <a:p>
                      <a:pPr marL="0" lvl="0" indent="0" algn="l" rtl="0">
                        <a:spcBef>
                          <a:spcPts val="0"/>
                        </a:spcBef>
                        <a:spcAft>
                          <a:spcPts val="0"/>
                        </a:spcAft>
                        <a:buNone/>
                      </a:pPr>
                      <a:r>
                        <a:rPr lang="en" sz="1200">
                          <a:solidFill>
                            <a:schemeClr val="dk1"/>
                          </a:solidFill>
                        </a:rPr>
                        <a:t>CARS and Unearned Revenue Understanding</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rPr>
                        <a:t>February 1, 2024</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Clr>
                          <a:schemeClr val="dk1"/>
                        </a:buClr>
                        <a:buSzPts val="1100"/>
                        <a:buFont typeface="Arial"/>
                        <a:buNone/>
                      </a:pPr>
                      <a:r>
                        <a:rPr lang="en" sz="1200">
                          <a:solidFill>
                            <a:schemeClr val="dk1"/>
                          </a:solidFill>
                        </a:rPr>
                        <a:t>9:00 - 11:00 a.m.</a:t>
                      </a:r>
                      <a:endParaRPr sz="1200">
                        <a:solidFill>
                          <a:schemeClr val="dk1"/>
                        </a:solidFill>
                      </a:endParaRPr>
                    </a:p>
                    <a:p>
                      <a:pPr marL="0" lvl="0" indent="0" algn="ctr" rtl="0">
                        <a:spcBef>
                          <a:spcPts val="0"/>
                        </a:spcBef>
                        <a:spcAft>
                          <a:spcPts val="0"/>
                        </a:spcAft>
                        <a:buClr>
                          <a:schemeClr val="dk1"/>
                        </a:buClr>
                        <a:buSzPts val="1100"/>
                        <a:buFont typeface="Arial"/>
                        <a:buNone/>
                      </a:pPr>
                      <a:r>
                        <a:rPr lang="en" sz="1200">
                          <a:solidFill>
                            <a:schemeClr val="dk1"/>
                          </a:solidFill>
                        </a:rPr>
                        <a:t>(working session)</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625">
                <a:tc>
                  <a:txBody>
                    <a:bodyPr/>
                    <a:lstStyle/>
                    <a:p>
                      <a:pPr marL="0" lvl="0" indent="0" algn="l" rtl="0">
                        <a:spcBef>
                          <a:spcPts val="0"/>
                        </a:spcBef>
                        <a:spcAft>
                          <a:spcPts val="0"/>
                        </a:spcAft>
                        <a:buNone/>
                      </a:pPr>
                      <a:r>
                        <a:rPr lang="en" sz="1200">
                          <a:solidFill>
                            <a:schemeClr val="dk1"/>
                          </a:solidFill>
                        </a:rPr>
                        <a:t>LCAP Training</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rPr>
                        <a:t>March 21, 2024</a:t>
                      </a:r>
                      <a:endParaRPr sz="1200">
                        <a:solidFill>
                          <a:schemeClr val="dk1"/>
                        </a:solidFill>
                      </a:endParaRPr>
                    </a:p>
                    <a:p>
                      <a:pPr marL="0" lvl="0" indent="0" algn="ctr" rtl="0">
                        <a:spcBef>
                          <a:spcPts val="0"/>
                        </a:spcBef>
                        <a:spcAft>
                          <a:spcPts val="0"/>
                        </a:spcAft>
                        <a:buNone/>
                      </a:pPr>
                      <a:r>
                        <a:rPr lang="en" sz="1200">
                          <a:solidFill>
                            <a:schemeClr val="dk1"/>
                          </a:solidFill>
                        </a:rPr>
                        <a:t>April 4, 2024</a:t>
                      </a:r>
                      <a:endParaRPr sz="1200">
                        <a:solidFill>
                          <a:schemeClr val="dk1"/>
                        </a:solidFill>
                      </a:endParaRPr>
                    </a:p>
                  </a:txBody>
                  <a:tcPr marL="91425" marR="91425" marT="91425" marB="91425">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 sz="1200">
                          <a:solidFill>
                            <a:schemeClr val="dk1"/>
                          </a:solidFill>
                        </a:rPr>
                        <a:t>9:30 - 11:30 a.m.</a:t>
                      </a:r>
                      <a:endParaRPr sz="1200">
                        <a:solidFill>
                          <a:schemeClr val="dk1"/>
                        </a:solidFill>
                      </a:endParaRPr>
                    </a:p>
                  </a:txBody>
                  <a:tcPr marL="91425" marR="91425" marT="91425" marB="91425" anchor="ctr">
                    <a:lnL w="19050" cap="flat" cmpd="sng">
                      <a:solidFill>
                        <a:schemeClr val="dk1"/>
                      </a:solidFill>
                      <a:prstDash val="solid"/>
                      <a:round/>
                      <a:headEnd type="none" w="sm" len="sm"/>
                      <a:tailEnd type="none" w="sm" len="sm"/>
                    </a:lnL>
                    <a:lnR w="19050" cap="flat" cmpd="sng">
                      <a:solidFill>
                        <a:schemeClr val="dk1"/>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432" name="Google Shape;432;p45"/>
          <p:cNvPicPr preferRelativeResize="0"/>
          <p:nvPr/>
        </p:nvPicPr>
        <p:blipFill>
          <a:blip r:embed="rId6">
            <a:alphaModFix/>
          </a:blip>
          <a:stretch>
            <a:fillRect/>
          </a:stretch>
        </p:blipFill>
        <p:spPr>
          <a:xfrm>
            <a:off x="3672250" y="3775050"/>
            <a:ext cx="1310476" cy="1310476"/>
          </a:xfrm>
          <a:prstGeom prst="rect">
            <a:avLst/>
          </a:prstGeom>
          <a:noFill/>
          <a:ln>
            <a:noFill/>
          </a:ln>
        </p:spPr>
      </p:pic>
      <p:sp>
        <p:nvSpPr>
          <p:cNvPr id="433" name="Google Shape;433;p45"/>
          <p:cNvSpPr/>
          <p:nvPr/>
        </p:nvSpPr>
        <p:spPr>
          <a:xfrm>
            <a:off x="5181250" y="4148950"/>
            <a:ext cx="1972901" cy="225400"/>
          </a:xfrm>
          <a:prstGeom prst="rect">
            <a:avLst/>
          </a:prstGeom>
        </p:spPr>
        <p:txBody>
          <a:bodyPr>
            <a:prstTxWarp prst="textPlain">
              <a:avLst/>
            </a:prstTxWarp>
          </a:bodyPr>
          <a:lstStyle/>
          <a:p>
            <a:pPr lvl="0" algn="ctr"/>
            <a:r>
              <a:rPr b="1" i="0">
                <a:ln w="9525" cap="flat" cmpd="sng">
                  <a:solidFill>
                    <a:schemeClr val="dk2"/>
                  </a:solidFill>
                  <a:prstDash val="solid"/>
                  <a:round/>
                  <a:headEnd type="none" w="sm" len="sm"/>
                  <a:tailEnd type="none" w="sm" len="sm"/>
                </a:ln>
                <a:solidFill>
                  <a:schemeClr val="lt2"/>
                </a:solidFill>
                <a:latin typeface="Arial"/>
              </a:rPr>
              <a:t>Come learn with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F6BB1"/>
        </a:solidFill>
        <a:effectLst/>
      </p:bgPr>
    </p:bg>
    <p:spTree>
      <p:nvGrpSpPr>
        <p:cNvPr id="1" name="Shape 437"/>
        <p:cNvGrpSpPr/>
        <p:nvPr/>
      </p:nvGrpSpPr>
      <p:grpSpPr>
        <a:xfrm>
          <a:off x="0" y="0"/>
          <a:ext cx="0" cy="0"/>
          <a:chOff x="0" y="0"/>
          <a:chExt cx="0" cy="0"/>
        </a:xfrm>
      </p:grpSpPr>
      <p:sp>
        <p:nvSpPr>
          <p:cNvPr id="438" name="Google Shape;438;p46"/>
          <p:cNvSpPr txBox="1">
            <a:spLocks noGrp="1"/>
          </p:cNvSpPr>
          <p:nvPr>
            <p:ph type="title"/>
          </p:nvPr>
        </p:nvSpPr>
        <p:spPr>
          <a:xfrm>
            <a:off x="3141825" y="1121325"/>
            <a:ext cx="5606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400">
                <a:solidFill>
                  <a:schemeClr val="lt1"/>
                </a:solidFill>
              </a:rPr>
              <a:t>Questions?</a:t>
            </a:r>
            <a:endParaRPr sz="4800" b="1">
              <a:solidFill>
                <a:schemeClr val="lt1"/>
              </a:solidFill>
            </a:endParaRPr>
          </a:p>
        </p:txBody>
      </p:sp>
      <p:pic>
        <p:nvPicPr>
          <p:cNvPr id="439" name="Google Shape;439;p46"/>
          <p:cNvPicPr preferRelativeResize="0"/>
          <p:nvPr/>
        </p:nvPicPr>
        <p:blipFill>
          <a:blip r:embed="rId3">
            <a:alphaModFix/>
          </a:blip>
          <a:stretch>
            <a:fillRect/>
          </a:stretch>
        </p:blipFill>
        <p:spPr>
          <a:xfrm>
            <a:off x="41100" y="41075"/>
            <a:ext cx="1405375" cy="1384625"/>
          </a:xfrm>
          <a:prstGeom prst="rect">
            <a:avLst/>
          </a:prstGeom>
          <a:noFill/>
          <a:ln>
            <a:noFill/>
          </a:ln>
        </p:spPr>
      </p:pic>
      <p:pic>
        <p:nvPicPr>
          <p:cNvPr id="440" name="Google Shape;440;p46"/>
          <p:cNvPicPr preferRelativeResize="0"/>
          <p:nvPr/>
        </p:nvPicPr>
        <p:blipFill rotWithShape="1">
          <a:blip r:embed="rId4">
            <a:alphaModFix/>
          </a:blip>
          <a:srcRect/>
          <a:stretch/>
        </p:blipFill>
        <p:spPr>
          <a:xfrm>
            <a:off x="3444913" y="2143725"/>
            <a:ext cx="2999776" cy="2999776"/>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2228</Words>
  <Application>Microsoft Office PowerPoint</Application>
  <PresentationFormat>On-screen Show (16:9)</PresentationFormat>
  <Paragraphs>291</Paragraphs>
  <Slides>34</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Times New Roman</vt:lpstr>
      <vt:lpstr>PT Sans</vt:lpstr>
      <vt:lpstr>Roboto</vt:lpstr>
      <vt:lpstr>Arial</vt:lpstr>
      <vt:lpstr>Simple Light</vt:lpstr>
      <vt:lpstr>Understanding YOUR Budget</vt:lpstr>
      <vt:lpstr>Workshop Objective</vt:lpstr>
      <vt:lpstr>Today’s Topics</vt:lpstr>
      <vt:lpstr>Understanding Your Base Year (2022-23)</vt:lpstr>
      <vt:lpstr>Understanding Your Base Year (2022-23)</vt:lpstr>
      <vt:lpstr>Understanding Your Base Year (2022-23)</vt:lpstr>
      <vt:lpstr>Fund Balance Resources</vt:lpstr>
      <vt:lpstr>Understanding Your Base Year (2022-23)</vt:lpstr>
      <vt:lpstr>Understanding Your Base Year (2022-23)</vt:lpstr>
      <vt:lpstr>Understanding Your Base Year (2022-23)</vt:lpstr>
      <vt:lpstr>Reviewing Current Year Budget</vt:lpstr>
      <vt:lpstr>Reviewing Current Year Budget</vt:lpstr>
      <vt:lpstr>Reviewing Current Year Budget</vt:lpstr>
      <vt:lpstr>Reviewing Current Year Budget</vt:lpstr>
      <vt:lpstr>Reviewing Current Year Budget</vt:lpstr>
      <vt:lpstr>PowerPoint Presentation</vt:lpstr>
      <vt:lpstr>Reviewing Current Year Budget</vt:lpstr>
      <vt:lpstr>Reviewing Current Year Budget</vt:lpstr>
      <vt:lpstr>Building an MYP off the Current Year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an MYP off the Current Year</vt:lpstr>
      <vt:lpstr>Building an MYP off the Current Year </vt:lpstr>
      <vt:lpstr>MYP Analysis Exercise</vt:lpstr>
      <vt:lpstr>PowerPoint Presentation</vt:lpstr>
      <vt:lpstr>PowerPoint Presentation</vt:lpstr>
      <vt:lpstr>Resources</vt:lpstr>
      <vt:lpstr>Resources &amp; Reminders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YOUR Budget</dc:title>
  <dc:creator>Cindy Gordon</dc:creator>
  <cp:lastModifiedBy>Heather Rantala</cp:lastModifiedBy>
  <cp:revision>2</cp:revision>
  <dcterms:modified xsi:type="dcterms:W3CDTF">2023-11-17T00:32:03Z</dcterms:modified>
</cp:coreProperties>
</file>