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5" r:id="rId4"/>
    <p:sldId id="269" r:id="rId5"/>
    <p:sldId id="258" r:id="rId6"/>
    <p:sldId id="271" r:id="rId7"/>
    <p:sldId id="272" r:id="rId8"/>
    <p:sldId id="274" r:id="rId9"/>
    <p:sldId id="279" r:id="rId10"/>
    <p:sldId id="280" r:id="rId11"/>
    <p:sldId id="278" r:id="rId12"/>
    <p:sldId id="281" r:id="rId13"/>
    <p:sldId id="277" r:id="rId14"/>
    <p:sldId id="276"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6CFE84-1A7C-4D18-9F64-C3E0BAA18EE4}"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A91A6D7C-987E-49DA-9300-7B236367308B}">
      <dgm:prSet custT="1"/>
      <dgm:spPr/>
      <dgm:t>
        <a:bodyPr/>
        <a:lstStyle/>
        <a:p>
          <a:pPr>
            <a:defRPr b="1"/>
          </a:pPr>
          <a:r>
            <a:rPr lang="en-US" sz="2800" dirty="0"/>
            <a:t>Cal/OSHA’s enforcement for the training requirement is effective 7/1/24.  </a:t>
          </a:r>
        </a:p>
      </dgm:t>
    </dgm:pt>
    <dgm:pt modelId="{03689AC0-3936-4808-A007-90D21F98B5CC}" type="parTrans" cxnId="{A10A17EB-F68C-4803-8F86-A154A2BE832B}">
      <dgm:prSet/>
      <dgm:spPr/>
      <dgm:t>
        <a:bodyPr/>
        <a:lstStyle/>
        <a:p>
          <a:endParaRPr lang="en-US"/>
        </a:p>
      </dgm:t>
    </dgm:pt>
    <dgm:pt modelId="{DD0E7E78-5CDD-472B-BAD4-5A3777B10055}" type="sibTrans" cxnId="{A10A17EB-F68C-4803-8F86-A154A2BE832B}">
      <dgm:prSet/>
      <dgm:spPr/>
      <dgm:t>
        <a:bodyPr/>
        <a:lstStyle/>
        <a:p>
          <a:endParaRPr lang="en-US"/>
        </a:p>
      </dgm:t>
    </dgm:pt>
    <dgm:pt modelId="{3D66E8CE-662F-4B06-BC0C-0F22C357EB24}">
      <dgm:prSet custT="1"/>
      <dgm:spPr/>
      <dgm:t>
        <a:bodyPr/>
        <a:lstStyle/>
        <a:p>
          <a:pPr>
            <a:defRPr b="1"/>
          </a:pPr>
          <a:r>
            <a:rPr lang="en-US" sz="2800" dirty="0"/>
            <a:t>All those working on or after 7/1/24 should be trained in the WVPP.</a:t>
          </a:r>
        </a:p>
      </dgm:t>
    </dgm:pt>
    <dgm:pt modelId="{8C2C6015-AC85-45A9-B80D-40CBA21C661B}" type="parTrans" cxnId="{A629720B-F559-4A32-B2CD-947BBB5A0426}">
      <dgm:prSet/>
      <dgm:spPr/>
      <dgm:t>
        <a:bodyPr/>
        <a:lstStyle/>
        <a:p>
          <a:endParaRPr lang="en-US"/>
        </a:p>
      </dgm:t>
    </dgm:pt>
    <dgm:pt modelId="{61AF475B-876D-429C-A002-8F2F377DF142}" type="sibTrans" cxnId="{A629720B-F559-4A32-B2CD-947BBB5A0426}">
      <dgm:prSet/>
      <dgm:spPr/>
      <dgm:t>
        <a:bodyPr/>
        <a:lstStyle/>
        <a:p>
          <a:endParaRPr lang="en-US"/>
        </a:p>
      </dgm:t>
    </dgm:pt>
    <dgm:pt modelId="{B2135EB4-7995-4CD6-B911-F9564A9A5696}">
      <dgm:prSet custT="1"/>
      <dgm:spPr/>
      <dgm:t>
        <a:bodyPr/>
        <a:lstStyle/>
        <a:p>
          <a:pPr>
            <a:defRPr b="1"/>
          </a:pPr>
          <a:r>
            <a:rPr lang="en-US" sz="2800" dirty="0"/>
            <a:t>All training must be “interactive”. </a:t>
          </a:r>
        </a:p>
      </dgm:t>
    </dgm:pt>
    <dgm:pt modelId="{194B4582-DA91-4DA9-AF4F-F5F6FDA0944E}" type="parTrans" cxnId="{603B9B21-0CF8-4C0B-B208-C5458A716D91}">
      <dgm:prSet/>
      <dgm:spPr/>
      <dgm:t>
        <a:bodyPr/>
        <a:lstStyle/>
        <a:p>
          <a:endParaRPr lang="en-US"/>
        </a:p>
      </dgm:t>
    </dgm:pt>
    <dgm:pt modelId="{C1422550-8A5F-4C5F-BB1E-C98A36B72CBD}" type="sibTrans" cxnId="{603B9B21-0CF8-4C0B-B208-C5458A716D91}">
      <dgm:prSet/>
      <dgm:spPr/>
      <dgm:t>
        <a:bodyPr/>
        <a:lstStyle/>
        <a:p>
          <a:endParaRPr lang="en-US"/>
        </a:p>
      </dgm:t>
    </dgm:pt>
    <dgm:pt modelId="{0C462767-2B6E-4C78-A292-B4783142D3B5}">
      <dgm:prSet custT="1"/>
      <dgm:spPr/>
      <dgm:t>
        <a:bodyPr/>
        <a:lstStyle/>
        <a:p>
          <a:pPr>
            <a:defRPr b="1"/>
          </a:pPr>
          <a:r>
            <a:rPr lang="en-US" sz="2800" dirty="0"/>
            <a:t>All training must be logged and documented.  </a:t>
          </a:r>
        </a:p>
      </dgm:t>
    </dgm:pt>
    <dgm:pt modelId="{D3FB90EC-27A3-4BE8-A56C-B77E7CEFE1D7}" type="parTrans" cxnId="{3BFBCBCA-3B2A-45DA-8AB3-75CE757141A8}">
      <dgm:prSet/>
      <dgm:spPr/>
      <dgm:t>
        <a:bodyPr/>
        <a:lstStyle/>
        <a:p>
          <a:endParaRPr lang="en-US"/>
        </a:p>
      </dgm:t>
    </dgm:pt>
    <dgm:pt modelId="{A0C10D81-0590-46AF-9D23-5FAAE891B85E}" type="sibTrans" cxnId="{3BFBCBCA-3B2A-45DA-8AB3-75CE757141A8}">
      <dgm:prSet/>
      <dgm:spPr/>
      <dgm:t>
        <a:bodyPr/>
        <a:lstStyle/>
        <a:p>
          <a:endParaRPr lang="en-US"/>
        </a:p>
      </dgm:t>
    </dgm:pt>
    <dgm:pt modelId="{4694F58F-D3CC-49D4-A3BB-0C9BD3783B43}">
      <dgm:prSet custT="1"/>
      <dgm:spPr/>
      <dgm:t>
        <a:bodyPr/>
        <a:lstStyle/>
        <a:p>
          <a:pPr>
            <a:defRPr b="1"/>
          </a:pPr>
          <a:r>
            <a:rPr lang="en-US" sz="2800" dirty="0"/>
            <a:t>Training records must be kept for 1 year. </a:t>
          </a:r>
        </a:p>
      </dgm:t>
    </dgm:pt>
    <dgm:pt modelId="{9542D63F-4D53-4539-A857-858DF366F3FD}" type="parTrans" cxnId="{9DF272FA-0051-4965-BFCA-CBFE7281A6C1}">
      <dgm:prSet/>
      <dgm:spPr/>
      <dgm:t>
        <a:bodyPr/>
        <a:lstStyle/>
        <a:p>
          <a:endParaRPr lang="en-US"/>
        </a:p>
      </dgm:t>
    </dgm:pt>
    <dgm:pt modelId="{14899A6D-EEC5-47DA-9F75-800513F1E389}" type="sibTrans" cxnId="{9DF272FA-0051-4965-BFCA-CBFE7281A6C1}">
      <dgm:prSet/>
      <dgm:spPr/>
      <dgm:t>
        <a:bodyPr/>
        <a:lstStyle/>
        <a:p>
          <a:endParaRPr lang="en-US"/>
        </a:p>
      </dgm:t>
    </dgm:pt>
    <dgm:pt modelId="{3DBA6D69-BEA8-4BBF-BA3E-CECA18B2463A}" type="pres">
      <dgm:prSet presAssocID="{536CFE84-1A7C-4D18-9F64-C3E0BAA18EE4}" presName="outerComposite" presStyleCnt="0">
        <dgm:presLayoutVars>
          <dgm:chMax val="5"/>
          <dgm:dir/>
          <dgm:resizeHandles val="exact"/>
        </dgm:presLayoutVars>
      </dgm:prSet>
      <dgm:spPr/>
    </dgm:pt>
    <dgm:pt modelId="{45B8CF91-78D3-4A08-AF41-543169384769}" type="pres">
      <dgm:prSet presAssocID="{536CFE84-1A7C-4D18-9F64-C3E0BAA18EE4}" presName="dummyMaxCanvas" presStyleCnt="0">
        <dgm:presLayoutVars/>
      </dgm:prSet>
      <dgm:spPr/>
    </dgm:pt>
    <dgm:pt modelId="{5C6B4182-6476-408F-8189-9648CECDD17E}" type="pres">
      <dgm:prSet presAssocID="{536CFE84-1A7C-4D18-9F64-C3E0BAA18EE4}" presName="FiveNodes_1" presStyleLbl="node1" presStyleIdx="0" presStyleCnt="5">
        <dgm:presLayoutVars>
          <dgm:bulletEnabled val="1"/>
        </dgm:presLayoutVars>
      </dgm:prSet>
      <dgm:spPr/>
    </dgm:pt>
    <dgm:pt modelId="{3DD7BEC2-F2BD-49A5-944E-40E35DE40B56}" type="pres">
      <dgm:prSet presAssocID="{536CFE84-1A7C-4D18-9F64-C3E0BAA18EE4}" presName="FiveNodes_2" presStyleLbl="node1" presStyleIdx="1" presStyleCnt="5">
        <dgm:presLayoutVars>
          <dgm:bulletEnabled val="1"/>
        </dgm:presLayoutVars>
      </dgm:prSet>
      <dgm:spPr/>
    </dgm:pt>
    <dgm:pt modelId="{39C4E7DD-3028-4670-92D4-38CE829D8919}" type="pres">
      <dgm:prSet presAssocID="{536CFE84-1A7C-4D18-9F64-C3E0BAA18EE4}" presName="FiveNodes_3" presStyleLbl="node1" presStyleIdx="2" presStyleCnt="5" custLinFactNeighborX="-142" custLinFactNeighborY="1027">
        <dgm:presLayoutVars>
          <dgm:bulletEnabled val="1"/>
        </dgm:presLayoutVars>
      </dgm:prSet>
      <dgm:spPr/>
    </dgm:pt>
    <dgm:pt modelId="{D37AE9B5-1EFF-41F2-B75D-76A68948C33A}" type="pres">
      <dgm:prSet presAssocID="{536CFE84-1A7C-4D18-9F64-C3E0BAA18EE4}" presName="FiveNodes_4" presStyleLbl="node1" presStyleIdx="3" presStyleCnt="5">
        <dgm:presLayoutVars>
          <dgm:bulletEnabled val="1"/>
        </dgm:presLayoutVars>
      </dgm:prSet>
      <dgm:spPr/>
    </dgm:pt>
    <dgm:pt modelId="{7EF60DC4-4411-4A89-BDBB-F01B30B46ABF}" type="pres">
      <dgm:prSet presAssocID="{536CFE84-1A7C-4D18-9F64-C3E0BAA18EE4}" presName="FiveNodes_5" presStyleLbl="node1" presStyleIdx="4" presStyleCnt="5">
        <dgm:presLayoutVars>
          <dgm:bulletEnabled val="1"/>
        </dgm:presLayoutVars>
      </dgm:prSet>
      <dgm:spPr/>
    </dgm:pt>
    <dgm:pt modelId="{C2ADF59E-B8E4-4FDB-92FA-910A16672410}" type="pres">
      <dgm:prSet presAssocID="{536CFE84-1A7C-4D18-9F64-C3E0BAA18EE4}" presName="FiveConn_1-2" presStyleLbl="fgAccFollowNode1" presStyleIdx="0" presStyleCnt="4">
        <dgm:presLayoutVars>
          <dgm:bulletEnabled val="1"/>
        </dgm:presLayoutVars>
      </dgm:prSet>
      <dgm:spPr/>
    </dgm:pt>
    <dgm:pt modelId="{C4E116AE-5400-40D8-B850-A115652C6967}" type="pres">
      <dgm:prSet presAssocID="{536CFE84-1A7C-4D18-9F64-C3E0BAA18EE4}" presName="FiveConn_2-3" presStyleLbl="fgAccFollowNode1" presStyleIdx="1" presStyleCnt="4">
        <dgm:presLayoutVars>
          <dgm:bulletEnabled val="1"/>
        </dgm:presLayoutVars>
      </dgm:prSet>
      <dgm:spPr/>
    </dgm:pt>
    <dgm:pt modelId="{302D6127-55FB-4716-8066-1D84670C52EF}" type="pres">
      <dgm:prSet presAssocID="{536CFE84-1A7C-4D18-9F64-C3E0BAA18EE4}" presName="FiveConn_3-4" presStyleLbl="fgAccFollowNode1" presStyleIdx="2" presStyleCnt="4">
        <dgm:presLayoutVars>
          <dgm:bulletEnabled val="1"/>
        </dgm:presLayoutVars>
      </dgm:prSet>
      <dgm:spPr/>
    </dgm:pt>
    <dgm:pt modelId="{99287863-8D06-420A-9AED-779F83FA9F88}" type="pres">
      <dgm:prSet presAssocID="{536CFE84-1A7C-4D18-9F64-C3E0BAA18EE4}" presName="FiveConn_4-5" presStyleLbl="fgAccFollowNode1" presStyleIdx="3" presStyleCnt="4">
        <dgm:presLayoutVars>
          <dgm:bulletEnabled val="1"/>
        </dgm:presLayoutVars>
      </dgm:prSet>
      <dgm:spPr/>
    </dgm:pt>
    <dgm:pt modelId="{788FD32D-5CD3-474F-AAFD-E5C84192BDD2}" type="pres">
      <dgm:prSet presAssocID="{536CFE84-1A7C-4D18-9F64-C3E0BAA18EE4}" presName="FiveNodes_1_text" presStyleLbl="node1" presStyleIdx="4" presStyleCnt="5">
        <dgm:presLayoutVars>
          <dgm:bulletEnabled val="1"/>
        </dgm:presLayoutVars>
      </dgm:prSet>
      <dgm:spPr/>
    </dgm:pt>
    <dgm:pt modelId="{C022724E-BDC3-498D-960A-A18FDE589363}" type="pres">
      <dgm:prSet presAssocID="{536CFE84-1A7C-4D18-9F64-C3E0BAA18EE4}" presName="FiveNodes_2_text" presStyleLbl="node1" presStyleIdx="4" presStyleCnt="5">
        <dgm:presLayoutVars>
          <dgm:bulletEnabled val="1"/>
        </dgm:presLayoutVars>
      </dgm:prSet>
      <dgm:spPr/>
    </dgm:pt>
    <dgm:pt modelId="{9A293949-B337-43C1-BF2E-944A176FE661}" type="pres">
      <dgm:prSet presAssocID="{536CFE84-1A7C-4D18-9F64-C3E0BAA18EE4}" presName="FiveNodes_3_text" presStyleLbl="node1" presStyleIdx="4" presStyleCnt="5">
        <dgm:presLayoutVars>
          <dgm:bulletEnabled val="1"/>
        </dgm:presLayoutVars>
      </dgm:prSet>
      <dgm:spPr/>
    </dgm:pt>
    <dgm:pt modelId="{D643C926-07EF-497E-8D47-5CA632C4DB5F}" type="pres">
      <dgm:prSet presAssocID="{536CFE84-1A7C-4D18-9F64-C3E0BAA18EE4}" presName="FiveNodes_4_text" presStyleLbl="node1" presStyleIdx="4" presStyleCnt="5">
        <dgm:presLayoutVars>
          <dgm:bulletEnabled val="1"/>
        </dgm:presLayoutVars>
      </dgm:prSet>
      <dgm:spPr/>
    </dgm:pt>
    <dgm:pt modelId="{40BDBF14-706A-4BB2-BA6E-668D7B3BF7FF}" type="pres">
      <dgm:prSet presAssocID="{536CFE84-1A7C-4D18-9F64-C3E0BAA18EE4}" presName="FiveNodes_5_text" presStyleLbl="node1" presStyleIdx="4" presStyleCnt="5">
        <dgm:presLayoutVars>
          <dgm:bulletEnabled val="1"/>
        </dgm:presLayoutVars>
      </dgm:prSet>
      <dgm:spPr/>
    </dgm:pt>
  </dgm:ptLst>
  <dgm:cxnLst>
    <dgm:cxn modelId="{000A130A-D143-425F-84C9-880A57254007}" type="presOf" srcId="{0C462767-2B6E-4C78-A292-B4783142D3B5}" destId="{D37AE9B5-1EFF-41F2-B75D-76A68948C33A}" srcOrd="0" destOrd="0" presId="urn:microsoft.com/office/officeart/2005/8/layout/vProcess5"/>
    <dgm:cxn modelId="{BACC050B-C7EB-4F00-8485-0B6D58282BFA}" type="presOf" srcId="{61AF475B-876D-429C-A002-8F2F377DF142}" destId="{C4E116AE-5400-40D8-B850-A115652C6967}" srcOrd="0" destOrd="0" presId="urn:microsoft.com/office/officeart/2005/8/layout/vProcess5"/>
    <dgm:cxn modelId="{A629720B-F559-4A32-B2CD-947BBB5A0426}" srcId="{536CFE84-1A7C-4D18-9F64-C3E0BAA18EE4}" destId="{3D66E8CE-662F-4B06-BC0C-0F22C357EB24}" srcOrd="1" destOrd="0" parTransId="{8C2C6015-AC85-45A9-B80D-40CBA21C661B}" sibTransId="{61AF475B-876D-429C-A002-8F2F377DF142}"/>
    <dgm:cxn modelId="{35B75810-9D00-4203-B58D-0B683D07DE30}" type="presOf" srcId="{3D66E8CE-662F-4B06-BC0C-0F22C357EB24}" destId="{C022724E-BDC3-498D-960A-A18FDE589363}" srcOrd="1" destOrd="0" presId="urn:microsoft.com/office/officeart/2005/8/layout/vProcess5"/>
    <dgm:cxn modelId="{603B9B21-0CF8-4C0B-B208-C5458A716D91}" srcId="{536CFE84-1A7C-4D18-9F64-C3E0BAA18EE4}" destId="{B2135EB4-7995-4CD6-B911-F9564A9A5696}" srcOrd="2" destOrd="0" parTransId="{194B4582-DA91-4DA9-AF4F-F5F6FDA0944E}" sibTransId="{C1422550-8A5F-4C5F-BB1E-C98A36B72CBD}"/>
    <dgm:cxn modelId="{C2674427-3148-4844-A9F9-8BE9B1F489CA}" type="presOf" srcId="{3D66E8CE-662F-4B06-BC0C-0F22C357EB24}" destId="{3DD7BEC2-F2BD-49A5-944E-40E35DE40B56}" srcOrd="0" destOrd="0" presId="urn:microsoft.com/office/officeart/2005/8/layout/vProcess5"/>
    <dgm:cxn modelId="{372B6746-56D5-4938-8838-A449D2D5977A}" type="presOf" srcId="{DD0E7E78-5CDD-472B-BAD4-5A3777B10055}" destId="{C2ADF59E-B8E4-4FDB-92FA-910A16672410}" srcOrd="0" destOrd="0" presId="urn:microsoft.com/office/officeart/2005/8/layout/vProcess5"/>
    <dgm:cxn modelId="{7F2D5B58-1D20-416E-B901-3A5C97DCED30}" type="presOf" srcId="{B2135EB4-7995-4CD6-B911-F9564A9A5696}" destId="{39C4E7DD-3028-4670-92D4-38CE829D8919}" srcOrd="0" destOrd="0" presId="urn:microsoft.com/office/officeart/2005/8/layout/vProcess5"/>
    <dgm:cxn modelId="{FA9A5B7C-604A-4A0A-9827-3A9BA915C993}" type="presOf" srcId="{4694F58F-D3CC-49D4-A3BB-0C9BD3783B43}" destId="{40BDBF14-706A-4BB2-BA6E-668D7B3BF7FF}" srcOrd="1" destOrd="0" presId="urn:microsoft.com/office/officeart/2005/8/layout/vProcess5"/>
    <dgm:cxn modelId="{B8FB0D7F-62AF-407C-A764-4596F06016FC}" type="presOf" srcId="{A0C10D81-0590-46AF-9D23-5FAAE891B85E}" destId="{99287863-8D06-420A-9AED-779F83FA9F88}" srcOrd="0" destOrd="0" presId="urn:microsoft.com/office/officeart/2005/8/layout/vProcess5"/>
    <dgm:cxn modelId="{9F7DC586-E764-40D0-8102-511ECA74F538}" type="presOf" srcId="{B2135EB4-7995-4CD6-B911-F9564A9A5696}" destId="{9A293949-B337-43C1-BF2E-944A176FE661}" srcOrd="1" destOrd="0" presId="urn:microsoft.com/office/officeart/2005/8/layout/vProcess5"/>
    <dgm:cxn modelId="{9A5009AF-DD19-4B17-BBDC-4D09B67FC0FA}" type="presOf" srcId="{C1422550-8A5F-4C5F-BB1E-C98A36B72CBD}" destId="{302D6127-55FB-4716-8066-1D84670C52EF}" srcOrd="0" destOrd="0" presId="urn:microsoft.com/office/officeart/2005/8/layout/vProcess5"/>
    <dgm:cxn modelId="{3BFBCBCA-3B2A-45DA-8AB3-75CE757141A8}" srcId="{536CFE84-1A7C-4D18-9F64-C3E0BAA18EE4}" destId="{0C462767-2B6E-4C78-A292-B4783142D3B5}" srcOrd="3" destOrd="0" parTransId="{D3FB90EC-27A3-4BE8-A56C-B77E7CEFE1D7}" sibTransId="{A0C10D81-0590-46AF-9D23-5FAAE891B85E}"/>
    <dgm:cxn modelId="{470EBDCB-AE01-44ED-90C5-9034D82CCC4D}" type="presOf" srcId="{A91A6D7C-987E-49DA-9300-7B236367308B}" destId="{5C6B4182-6476-408F-8189-9648CECDD17E}" srcOrd="0" destOrd="0" presId="urn:microsoft.com/office/officeart/2005/8/layout/vProcess5"/>
    <dgm:cxn modelId="{E9BED6D7-7907-4B05-B356-4B0654549258}" type="presOf" srcId="{4694F58F-D3CC-49D4-A3BB-0C9BD3783B43}" destId="{7EF60DC4-4411-4A89-BDBB-F01B30B46ABF}" srcOrd="0" destOrd="0" presId="urn:microsoft.com/office/officeart/2005/8/layout/vProcess5"/>
    <dgm:cxn modelId="{8482DAD7-9BA9-4474-88F3-EBD50A619474}" type="presOf" srcId="{536CFE84-1A7C-4D18-9F64-C3E0BAA18EE4}" destId="{3DBA6D69-BEA8-4BBF-BA3E-CECA18B2463A}" srcOrd="0" destOrd="0" presId="urn:microsoft.com/office/officeart/2005/8/layout/vProcess5"/>
    <dgm:cxn modelId="{21DA88DE-8D71-46A4-A593-0D8CB9481718}" type="presOf" srcId="{A91A6D7C-987E-49DA-9300-7B236367308B}" destId="{788FD32D-5CD3-474F-AAFD-E5C84192BDD2}" srcOrd="1" destOrd="0" presId="urn:microsoft.com/office/officeart/2005/8/layout/vProcess5"/>
    <dgm:cxn modelId="{A10A17EB-F68C-4803-8F86-A154A2BE832B}" srcId="{536CFE84-1A7C-4D18-9F64-C3E0BAA18EE4}" destId="{A91A6D7C-987E-49DA-9300-7B236367308B}" srcOrd="0" destOrd="0" parTransId="{03689AC0-3936-4808-A007-90D21F98B5CC}" sibTransId="{DD0E7E78-5CDD-472B-BAD4-5A3777B10055}"/>
    <dgm:cxn modelId="{9DF272FA-0051-4965-BFCA-CBFE7281A6C1}" srcId="{536CFE84-1A7C-4D18-9F64-C3E0BAA18EE4}" destId="{4694F58F-D3CC-49D4-A3BB-0C9BD3783B43}" srcOrd="4" destOrd="0" parTransId="{9542D63F-4D53-4539-A857-858DF366F3FD}" sibTransId="{14899A6D-EEC5-47DA-9F75-800513F1E389}"/>
    <dgm:cxn modelId="{D71158FA-0724-4FC1-A952-F7E7F5DD15BC}" type="presOf" srcId="{0C462767-2B6E-4C78-A292-B4783142D3B5}" destId="{D643C926-07EF-497E-8D47-5CA632C4DB5F}" srcOrd="1" destOrd="0" presId="urn:microsoft.com/office/officeart/2005/8/layout/vProcess5"/>
    <dgm:cxn modelId="{E9A524D3-755E-4389-9D7C-A92688452177}" type="presParOf" srcId="{3DBA6D69-BEA8-4BBF-BA3E-CECA18B2463A}" destId="{45B8CF91-78D3-4A08-AF41-543169384769}" srcOrd="0" destOrd="0" presId="urn:microsoft.com/office/officeart/2005/8/layout/vProcess5"/>
    <dgm:cxn modelId="{E3CD4C77-6A87-45B1-9F05-618D55C559B5}" type="presParOf" srcId="{3DBA6D69-BEA8-4BBF-BA3E-CECA18B2463A}" destId="{5C6B4182-6476-408F-8189-9648CECDD17E}" srcOrd="1" destOrd="0" presId="urn:microsoft.com/office/officeart/2005/8/layout/vProcess5"/>
    <dgm:cxn modelId="{2D8A9F93-8FCA-4616-89C2-666FE3CB7CB2}" type="presParOf" srcId="{3DBA6D69-BEA8-4BBF-BA3E-CECA18B2463A}" destId="{3DD7BEC2-F2BD-49A5-944E-40E35DE40B56}" srcOrd="2" destOrd="0" presId="urn:microsoft.com/office/officeart/2005/8/layout/vProcess5"/>
    <dgm:cxn modelId="{6E2ADA07-EB7C-4CD6-AC3A-383A5C8DEFC0}" type="presParOf" srcId="{3DBA6D69-BEA8-4BBF-BA3E-CECA18B2463A}" destId="{39C4E7DD-3028-4670-92D4-38CE829D8919}" srcOrd="3" destOrd="0" presId="urn:microsoft.com/office/officeart/2005/8/layout/vProcess5"/>
    <dgm:cxn modelId="{F344795E-307C-4E2D-A6A9-D4697E25DC9A}" type="presParOf" srcId="{3DBA6D69-BEA8-4BBF-BA3E-CECA18B2463A}" destId="{D37AE9B5-1EFF-41F2-B75D-76A68948C33A}" srcOrd="4" destOrd="0" presId="urn:microsoft.com/office/officeart/2005/8/layout/vProcess5"/>
    <dgm:cxn modelId="{111D3BB4-C454-4E20-8331-1FA5250D51B3}" type="presParOf" srcId="{3DBA6D69-BEA8-4BBF-BA3E-CECA18B2463A}" destId="{7EF60DC4-4411-4A89-BDBB-F01B30B46ABF}" srcOrd="5" destOrd="0" presId="urn:microsoft.com/office/officeart/2005/8/layout/vProcess5"/>
    <dgm:cxn modelId="{2203B957-A278-4662-8DD1-EE2461E01EE1}" type="presParOf" srcId="{3DBA6D69-BEA8-4BBF-BA3E-CECA18B2463A}" destId="{C2ADF59E-B8E4-4FDB-92FA-910A16672410}" srcOrd="6" destOrd="0" presId="urn:microsoft.com/office/officeart/2005/8/layout/vProcess5"/>
    <dgm:cxn modelId="{12663B07-54F9-439D-9881-D6498115D8D9}" type="presParOf" srcId="{3DBA6D69-BEA8-4BBF-BA3E-CECA18B2463A}" destId="{C4E116AE-5400-40D8-B850-A115652C6967}" srcOrd="7" destOrd="0" presId="urn:microsoft.com/office/officeart/2005/8/layout/vProcess5"/>
    <dgm:cxn modelId="{F13EF0C6-7048-4F63-8126-1AC61653304B}" type="presParOf" srcId="{3DBA6D69-BEA8-4BBF-BA3E-CECA18B2463A}" destId="{302D6127-55FB-4716-8066-1D84670C52EF}" srcOrd="8" destOrd="0" presId="urn:microsoft.com/office/officeart/2005/8/layout/vProcess5"/>
    <dgm:cxn modelId="{2B1DFBE6-8F45-4E92-B742-D0A2B8664203}" type="presParOf" srcId="{3DBA6D69-BEA8-4BBF-BA3E-CECA18B2463A}" destId="{99287863-8D06-420A-9AED-779F83FA9F88}" srcOrd="9" destOrd="0" presId="urn:microsoft.com/office/officeart/2005/8/layout/vProcess5"/>
    <dgm:cxn modelId="{B2D42A2B-A81A-4C92-91F7-8097C919CC31}" type="presParOf" srcId="{3DBA6D69-BEA8-4BBF-BA3E-CECA18B2463A}" destId="{788FD32D-5CD3-474F-AAFD-E5C84192BDD2}" srcOrd="10" destOrd="0" presId="urn:microsoft.com/office/officeart/2005/8/layout/vProcess5"/>
    <dgm:cxn modelId="{F7C87652-4A58-4FAC-87FB-33915FA4915C}" type="presParOf" srcId="{3DBA6D69-BEA8-4BBF-BA3E-CECA18B2463A}" destId="{C022724E-BDC3-498D-960A-A18FDE589363}" srcOrd="11" destOrd="0" presId="urn:microsoft.com/office/officeart/2005/8/layout/vProcess5"/>
    <dgm:cxn modelId="{7FC9D3E1-7363-416D-A5BA-29A13B82BC72}" type="presParOf" srcId="{3DBA6D69-BEA8-4BBF-BA3E-CECA18B2463A}" destId="{9A293949-B337-43C1-BF2E-944A176FE661}" srcOrd="12" destOrd="0" presId="urn:microsoft.com/office/officeart/2005/8/layout/vProcess5"/>
    <dgm:cxn modelId="{4A982587-5F57-4575-BA1B-FF6E75FEEA0B}" type="presParOf" srcId="{3DBA6D69-BEA8-4BBF-BA3E-CECA18B2463A}" destId="{D643C926-07EF-497E-8D47-5CA632C4DB5F}" srcOrd="13" destOrd="0" presId="urn:microsoft.com/office/officeart/2005/8/layout/vProcess5"/>
    <dgm:cxn modelId="{5D71AB3D-6B55-4CE0-AD9D-E829E0AF2974}" type="presParOf" srcId="{3DBA6D69-BEA8-4BBF-BA3E-CECA18B2463A}" destId="{40BDBF14-706A-4BB2-BA6E-668D7B3BF7FF}"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B5EBCB-1E11-47C0-B398-606605FC6E0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66DCB77-116A-44AE-A550-AA6986EBEF57}">
      <dgm:prSet/>
      <dgm:spPr/>
      <dgm:t>
        <a:bodyPr/>
        <a:lstStyle/>
        <a:p>
          <a:r>
            <a:rPr lang="en-US" dirty="0"/>
            <a:t>Should schools document all incidents related to students in their violent incident logs?  Hair pulling, hitting, etc.? </a:t>
          </a:r>
        </a:p>
      </dgm:t>
    </dgm:pt>
    <dgm:pt modelId="{3C672CAD-9267-4630-ACA5-7A27C8650BE5}" type="parTrans" cxnId="{C856BEAC-1178-40F1-850B-428AF9A63919}">
      <dgm:prSet/>
      <dgm:spPr/>
      <dgm:t>
        <a:bodyPr/>
        <a:lstStyle/>
        <a:p>
          <a:endParaRPr lang="en-US"/>
        </a:p>
      </dgm:t>
    </dgm:pt>
    <dgm:pt modelId="{3C7190FB-9C67-4455-9E60-57803F9A9C34}" type="sibTrans" cxnId="{C856BEAC-1178-40F1-850B-428AF9A63919}">
      <dgm:prSet/>
      <dgm:spPr/>
      <dgm:t>
        <a:bodyPr/>
        <a:lstStyle/>
        <a:p>
          <a:endParaRPr lang="en-US"/>
        </a:p>
      </dgm:t>
    </dgm:pt>
    <dgm:pt modelId="{BA1F52DD-2667-4554-8612-9492D8B130F2}">
      <dgm:prSet/>
      <dgm:spPr/>
      <dgm:t>
        <a:bodyPr/>
        <a:lstStyle/>
        <a:p>
          <a:r>
            <a:rPr lang="en-US"/>
            <a:t>Are animal bites considered workplace violence? </a:t>
          </a:r>
        </a:p>
      </dgm:t>
    </dgm:pt>
    <dgm:pt modelId="{DC9CF1D1-5FCE-44C0-996F-C474CBBE68C1}" type="parTrans" cxnId="{78194D15-651C-48F9-87E9-DEB9FB61BAC7}">
      <dgm:prSet/>
      <dgm:spPr/>
      <dgm:t>
        <a:bodyPr/>
        <a:lstStyle/>
        <a:p>
          <a:endParaRPr lang="en-US"/>
        </a:p>
      </dgm:t>
    </dgm:pt>
    <dgm:pt modelId="{CF33B881-58A6-4D58-9661-62DCD792425A}" type="sibTrans" cxnId="{78194D15-651C-48F9-87E9-DEB9FB61BAC7}">
      <dgm:prSet/>
      <dgm:spPr/>
      <dgm:t>
        <a:bodyPr/>
        <a:lstStyle/>
        <a:p>
          <a:endParaRPr lang="en-US"/>
        </a:p>
      </dgm:t>
    </dgm:pt>
    <dgm:pt modelId="{4F465609-114A-48AE-B85A-247B6EB4A725}">
      <dgm:prSet/>
      <dgm:spPr/>
      <dgm:t>
        <a:bodyPr/>
        <a:lstStyle/>
        <a:p>
          <a:r>
            <a:rPr lang="en-US"/>
            <a:t>What about social media posts, texts, written notes? </a:t>
          </a:r>
        </a:p>
      </dgm:t>
    </dgm:pt>
    <dgm:pt modelId="{72FF5F53-B51B-474E-9501-BF171E8929A2}" type="parTrans" cxnId="{1939B6D3-876E-4357-95CB-D427F3900DA5}">
      <dgm:prSet/>
      <dgm:spPr/>
      <dgm:t>
        <a:bodyPr/>
        <a:lstStyle/>
        <a:p>
          <a:endParaRPr lang="en-US"/>
        </a:p>
      </dgm:t>
    </dgm:pt>
    <dgm:pt modelId="{5D7FF506-1EBA-47B9-BBA0-393DF1982CE5}" type="sibTrans" cxnId="{1939B6D3-876E-4357-95CB-D427F3900DA5}">
      <dgm:prSet/>
      <dgm:spPr/>
      <dgm:t>
        <a:bodyPr/>
        <a:lstStyle/>
        <a:p>
          <a:endParaRPr lang="en-US"/>
        </a:p>
      </dgm:t>
    </dgm:pt>
    <dgm:pt modelId="{3527BE05-2174-44C5-89A9-4AE9ED8D48E6}">
      <dgm:prSet/>
      <dgm:spPr/>
      <dgm:t>
        <a:bodyPr/>
        <a:lstStyle/>
        <a:p>
          <a:r>
            <a:rPr lang="en-US"/>
            <a:t>Fun Fact - Violent Incident Logs  must be provided to employees and/or employee representatives within 15 calendar days of their request.</a:t>
          </a:r>
        </a:p>
      </dgm:t>
    </dgm:pt>
    <dgm:pt modelId="{5C7E3887-6473-485D-95FC-82B0C0EEAB35}" type="parTrans" cxnId="{25C678A4-E74E-4FFA-A843-01ABC7AD98C1}">
      <dgm:prSet/>
      <dgm:spPr/>
      <dgm:t>
        <a:bodyPr/>
        <a:lstStyle/>
        <a:p>
          <a:endParaRPr lang="en-US"/>
        </a:p>
      </dgm:t>
    </dgm:pt>
    <dgm:pt modelId="{232DE6A8-7971-487D-92EB-C86D910C36F4}" type="sibTrans" cxnId="{25C678A4-E74E-4FFA-A843-01ABC7AD98C1}">
      <dgm:prSet/>
      <dgm:spPr/>
      <dgm:t>
        <a:bodyPr/>
        <a:lstStyle/>
        <a:p>
          <a:endParaRPr lang="en-US"/>
        </a:p>
      </dgm:t>
    </dgm:pt>
    <dgm:pt modelId="{1C5E5D97-2008-4A8F-8880-5FCF8053E70A}" type="pres">
      <dgm:prSet presAssocID="{62B5EBCB-1E11-47C0-B398-606605FC6E04}" presName="vert0" presStyleCnt="0">
        <dgm:presLayoutVars>
          <dgm:dir/>
          <dgm:animOne val="branch"/>
          <dgm:animLvl val="lvl"/>
        </dgm:presLayoutVars>
      </dgm:prSet>
      <dgm:spPr/>
    </dgm:pt>
    <dgm:pt modelId="{2383AC49-ADA8-475C-A3EC-E5CAF5958C5D}" type="pres">
      <dgm:prSet presAssocID="{266DCB77-116A-44AE-A550-AA6986EBEF57}" presName="thickLine" presStyleLbl="alignNode1" presStyleIdx="0" presStyleCnt="4"/>
      <dgm:spPr/>
    </dgm:pt>
    <dgm:pt modelId="{8C54B5CE-D687-4BC9-A0D7-94DCFF91A31C}" type="pres">
      <dgm:prSet presAssocID="{266DCB77-116A-44AE-A550-AA6986EBEF57}" presName="horz1" presStyleCnt="0"/>
      <dgm:spPr/>
    </dgm:pt>
    <dgm:pt modelId="{F7814A54-9E1D-4B3F-BE8E-75F46D9CB136}" type="pres">
      <dgm:prSet presAssocID="{266DCB77-116A-44AE-A550-AA6986EBEF57}" presName="tx1" presStyleLbl="revTx" presStyleIdx="0" presStyleCnt="4"/>
      <dgm:spPr/>
    </dgm:pt>
    <dgm:pt modelId="{A15754A1-AB83-4273-BB23-8F1FD8DCC67E}" type="pres">
      <dgm:prSet presAssocID="{266DCB77-116A-44AE-A550-AA6986EBEF57}" presName="vert1" presStyleCnt="0"/>
      <dgm:spPr/>
    </dgm:pt>
    <dgm:pt modelId="{D3976D5F-1961-4F7F-90B2-8AB617FB96E8}" type="pres">
      <dgm:prSet presAssocID="{BA1F52DD-2667-4554-8612-9492D8B130F2}" presName="thickLine" presStyleLbl="alignNode1" presStyleIdx="1" presStyleCnt="4"/>
      <dgm:spPr/>
    </dgm:pt>
    <dgm:pt modelId="{7A4AF7B7-7099-4CBE-9EAD-9B5084ABB677}" type="pres">
      <dgm:prSet presAssocID="{BA1F52DD-2667-4554-8612-9492D8B130F2}" presName="horz1" presStyleCnt="0"/>
      <dgm:spPr/>
    </dgm:pt>
    <dgm:pt modelId="{69A9319C-5DEE-4946-A766-7B499D3F5557}" type="pres">
      <dgm:prSet presAssocID="{BA1F52DD-2667-4554-8612-9492D8B130F2}" presName="tx1" presStyleLbl="revTx" presStyleIdx="1" presStyleCnt="4"/>
      <dgm:spPr/>
    </dgm:pt>
    <dgm:pt modelId="{21F734AA-2140-4C82-A49B-D9855331D445}" type="pres">
      <dgm:prSet presAssocID="{BA1F52DD-2667-4554-8612-9492D8B130F2}" presName="vert1" presStyleCnt="0"/>
      <dgm:spPr/>
    </dgm:pt>
    <dgm:pt modelId="{7DF425CF-B20C-4477-BCF8-E7916A6ADA8E}" type="pres">
      <dgm:prSet presAssocID="{4F465609-114A-48AE-B85A-247B6EB4A725}" presName="thickLine" presStyleLbl="alignNode1" presStyleIdx="2" presStyleCnt="4"/>
      <dgm:spPr/>
    </dgm:pt>
    <dgm:pt modelId="{CB996B10-4110-48A1-8B78-59BA345E3750}" type="pres">
      <dgm:prSet presAssocID="{4F465609-114A-48AE-B85A-247B6EB4A725}" presName="horz1" presStyleCnt="0"/>
      <dgm:spPr/>
    </dgm:pt>
    <dgm:pt modelId="{233B80B7-5ACE-47FA-B98F-30BE92CE4836}" type="pres">
      <dgm:prSet presAssocID="{4F465609-114A-48AE-B85A-247B6EB4A725}" presName="tx1" presStyleLbl="revTx" presStyleIdx="2" presStyleCnt="4"/>
      <dgm:spPr/>
    </dgm:pt>
    <dgm:pt modelId="{555DDF4C-F2EA-4340-9810-670A81BAA14C}" type="pres">
      <dgm:prSet presAssocID="{4F465609-114A-48AE-B85A-247B6EB4A725}" presName="vert1" presStyleCnt="0"/>
      <dgm:spPr/>
    </dgm:pt>
    <dgm:pt modelId="{3DE32E0D-B2E8-4AFA-8737-06A87D5424CD}" type="pres">
      <dgm:prSet presAssocID="{3527BE05-2174-44C5-89A9-4AE9ED8D48E6}" presName="thickLine" presStyleLbl="alignNode1" presStyleIdx="3" presStyleCnt="4"/>
      <dgm:spPr/>
    </dgm:pt>
    <dgm:pt modelId="{B4EE811B-4D13-412C-B226-EBD89C90D0AE}" type="pres">
      <dgm:prSet presAssocID="{3527BE05-2174-44C5-89A9-4AE9ED8D48E6}" presName="horz1" presStyleCnt="0"/>
      <dgm:spPr/>
    </dgm:pt>
    <dgm:pt modelId="{316C284E-28DA-4504-8A27-142BFA31CB87}" type="pres">
      <dgm:prSet presAssocID="{3527BE05-2174-44C5-89A9-4AE9ED8D48E6}" presName="tx1" presStyleLbl="revTx" presStyleIdx="3" presStyleCnt="4"/>
      <dgm:spPr/>
    </dgm:pt>
    <dgm:pt modelId="{45DEDCD2-8C85-45E4-9D44-079ADF269575}" type="pres">
      <dgm:prSet presAssocID="{3527BE05-2174-44C5-89A9-4AE9ED8D48E6}" presName="vert1" presStyleCnt="0"/>
      <dgm:spPr/>
    </dgm:pt>
  </dgm:ptLst>
  <dgm:cxnLst>
    <dgm:cxn modelId="{78194D15-651C-48F9-87E9-DEB9FB61BAC7}" srcId="{62B5EBCB-1E11-47C0-B398-606605FC6E04}" destId="{BA1F52DD-2667-4554-8612-9492D8B130F2}" srcOrd="1" destOrd="0" parTransId="{DC9CF1D1-5FCE-44C0-996F-C474CBBE68C1}" sibTransId="{CF33B881-58A6-4D58-9661-62DCD792425A}"/>
    <dgm:cxn modelId="{AEDD9B55-7B2F-435A-89B5-E45DEEEF8191}" type="presOf" srcId="{266DCB77-116A-44AE-A550-AA6986EBEF57}" destId="{F7814A54-9E1D-4B3F-BE8E-75F46D9CB136}" srcOrd="0" destOrd="0" presId="urn:microsoft.com/office/officeart/2008/layout/LinedList"/>
    <dgm:cxn modelId="{C156248E-687A-4B02-99F5-299DC438C063}" type="presOf" srcId="{BA1F52DD-2667-4554-8612-9492D8B130F2}" destId="{69A9319C-5DEE-4946-A766-7B499D3F5557}" srcOrd="0" destOrd="0" presId="urn:microsoft.com/office/officeart/2008/layout/LinedList"/>
    <dgm:cxn modelId="{D18B6395-78AC-4086-A0AC-2940791019D9}" type="presOf" srcId="{4F465609-114A-48AE-B85A-247B6EB4A725}" destId="{233B80B7-5ACE-47FA-B98F-30BE92CE4836}" srcOrd="0" destOrd="0" presId="urn:microsoft.com/office/officeart/2008/layout/LinedList"/>
    <dgm:cxn modelId="{6092E1A2-9BE9-4E62-8C52-8BC67D0BD2CD}" type="presOf" srcId="{62B5EBCB-1E11-47C0-B398-606605FC6E04}" destId="{1C5E5D97-2008-4A8F-8880-5FCF8053E70A}" srcOrd="0" destOrd="0" presId="urn:microsoft.com/office/officeart/2008/layout/LinedList"/>
    <dgm:cxn modelId="{25C678A4-E74E-4FFA-A843-01ABC7AD98C1}" srcId="{62B5EBCB-1E11-47C0-B398-606605FC6E04}" destId="{3527BE05-2174-44C5-89A9-4AE9ED8D48E6}" srcOrd="3" destOrd="0" parTransId="{5C7E3887-6473-485D-95FC-82B0C0EEAB35}" sibTransId="{232DE6A8-7971-487D-92EB-C86D910C36F4}"/>
    <dgm:cxn modelId="{C856BEAC-1178-40F1-850B-428AF9A63919}" srcId="{62B5EBCB-1E11-47C0-B398-606605FC6E04}" destId="{266DCB77-116A-44AE-A550-AA6986EBEF57}" srcOrd="0" destOrd="0" parTransId="{3C672CAD-9267-4630-ACA5-7A27C8650BE5}" sibTransId="{3C7190FB-9C67-4455-9E60-57803F9A9C34}"/>
    <dgm:cxn modelId="{1939B6D3-876E-4357-95CB-D427F3900DA5}" srcId="{62B5EBCB-1E11-47C0-B398-606605FC6E04}" destId="{4F465609-114A-48AE-B85A-247B6EB4A725}" srcOrd="2" destOrd="0" parTransId="{72FF5F53-B51B-474E-9501-BF171E8929A2}" sibTransId="{5D7FF506-1EBA-47B9-BBA0-393DF1982CE5}"/>
    <dgm:cxn modelId="{730A00EF-3196-4B37-A9DE-95BC87EA0D0D}" type="presOf" srcId="{3527BE05-2174-44C5-89A9-4AE9ED8D48E6}" destId="{316C284E-28DA-4504-8A27-142BFA31CB87}" srcOrd="0" destOrd="0" presId="urn:microsoft.com/office/officeart/2008/layout/LinedList"/>
    <dgm:cxn modelId="{3A263272-2049-4DE6-AFB1-6F140687C5B0}" type="presParOf" srcId="{1C5E5D97-2008-4A8F-8880-5FCF8053E70A}" destId="{2383AC49-ADA8-475C-A3EC-E5CAF5958C5D}" srcOrd="0" destOrd="0" presId="urn:microsoft.com/office/officeart/2008/layout/LinedList"/>
    <dgm:cxn modelId="{5CD71EE2-1A9A-4E15-879B-CD62D1AD4DC1}" type="presParOf" srcId="{1C5E5D97-2008-4A8F-8880-5FCF8053E70A}" destId="{8C54B5CE-D687-4BC9-A0D7-94DCFF91A31C}" srcOrd="1" destOrd="0" presId="urn:microsoft.com/office/officeart/2008/layout/LinedList"/>
    <dgm:cxn modelId="{44B35C99-7489-42FC-9EAB-82FC636765B3}" type="presParOf" srcId="{8C54B5CE-D687-4BC9-A0D7-94DCFF91A31C}" destId="{F7814A54-9E1D-4B3F-BE8E-75F46D9CB136}" srcOrd="0" destOrd="0" presId="urn:microsoft.com/office/officeart/2008/layout/LinedList"/>
    <dgm:cxn modelId="{A58F555D-94BB-4530-B96B-F2C9ED1B459B}" type="presParOf" srcId="{8C54B5CE-D687-4BC9-A0D7-94DCFF91A31C}" destId="{A15754A1-AB83-4273-BB23-8F1FD8DCC67E}" srcOrd="1" destOrd="0" presId="urn:microsoft.com/office/officeart/2008/layout/LinedList"/>
    <dgm:cxn modelId="{517AB4CC-6E8D-4B70-B4F1-51686E4816A1}" type="presParOf" srcId="{1C5E5D97-2008-4A8F-8880-5FCF8053E70A}" destId="{D3976D5F-1961-4F7F-90B2-8AB617FB96E8}" srcOrd="2" destOrd="0" presId="urn:microsoft.com/office/officeart/2008/layout/LinedList"/>
    <dgm:cxn modelId="{A72048F2-37CA-4746-ADD8-29086BBA737F}" type="presParOf" srcId="{1C5E5D97-2008-4A8F-8880-5FCF8053E70A}" destId="{7A4AF7B7-7099-4CBE-9EAD-9B5084ABB677}" srcOrd="3" destOrd="0" presId="urn:microsoft.com/office/officeart/2008/layout/LinedList"/>
    <dgm:cxn modelId="{D82DFEA0-C193-4E29-A2ED-035695EFD62B}" type="presParOf" srcId="{7A4AF7B7-7099-4CBE-9EAD-9B5084ABB677}" destId="{69A9319C-5DEE-4946-A766-7B499D3F5557}" srcOrd="0" destOrd="0" presId="urn:microsoft.com/office/officeart/2008/layout/LinedList"/>
    <dgm:cxn modelId="{3F953807-977F-48CA-A168-B0E9D794DE7C}" type="presParOf" srcId="{7A4AF7B7-7099-4CBE-9EAD-9B5084ABB677}" destId="{21F734AA-2140-4C82-A49B-D9855331D445}" srcOrd="1" destOrd="0" presId="urn:microsoft.com/office/officeart/2008/layout/LinedList"/>
    <dgm:cxn modelId="{0A1D5748-7621-473F-AE8A-BE7C0E901B80}" type="presParOf" srcId="{1C5E5D97-2008-4A8F-8880-5FCF8053E70A}" destId="{7DF425CF-B20C-4477-BCF8-E7916A6ADA8E}" srcOrd="4" destOrd="0" presId="urn:microsoft.com/office/officeart/2008/layout/LinedList"/>
    <dgm:cxn modelId="{294C1D7F-F9A5-49F6-BCFE-4EF0D6D49CB4}" type="presParOf" srcId="{1C5E5D97-2008-4A8F-8880-5FCF8053E70A}" destId="{CB996B10-4110-48A1-8B78-59BA345E3750}" srcOrd="5" destOrd="0" presId="urn:microsoft.com/office/officeart/2008/layout/LinedList"/>
    <dgm:cxn modelId="{96B5BF42-A015-42F5-BB31-FFC37E692F7B}" type="presParOf" srcId="{CB996B10-4110-48A1-8B78-59BA345E3750}" destId="{233B80B7-5ACE-47FA-B98F-30BE92CE4836}" srcOrd="0" destOrd="0" presId="urn:microsoft.com/office/officeart/2008/layout/LinedList"/>
    <dgm:cxn modelId="{E4B9F791-A08A-450E-8528-7206BCAD3DD0}" type="presParOf" srcId="{CB996B10-4110-48A1-8B78-59BA345E3750}" destId="{555DDF4C-F2EA-4340-9810-670A81BAA14C}" srcOrd="1" destOrd="0" presId="urn:microsoft.com/office/officeart/2008/layout/LinedList"/>
    <dgm:cxn modelId="{6C15ACA6-0EB3-40CB-B4AE-201871B110AD}" type="presParOf" srcId="{1C5E5D97-2008-4A8F-8880-5FCF8053E70A}" destId="{3DE32E0D-B2E8-4AFA-8737-06A87D5424CD}" srcOrd="6" destOrd="0" presId="urn:microsoft.com/office/officeart/2008/layout/LinedList"/>
    <dgm:cxn modelId="{42F16B40-FBD3-404B-BDBD-3CA5CEDB3C53}" type="presParOf" srcId="{1C5E5D97-2008-4A8F-8880-5FCF8053E70A}" destId="{B4EE811B-4D13-412C-B226-EBD89C90D0AE}" srcOrd="7" destOrd="0" presId="urn:microsoft.com/office/officeart/2008/layout/LinedList"/>
    <dgm:cxn modelId="{2707B9DA-0715-4057-B845-014BD85559C3}" type="presParOf" srcId="{B4EE811B-4D13-412C-B226-EBD89C90D0AE}" destId="{316C284E-28DA-4504-8A27-142BFA31CB87}" srcOrd="0" destOrd="0" presId="urn:microsoft.com/office/officeart/2008/layout/LinedList"/>
    <dgm:cxn modelId="{D5242C29-E897-4CD3-9342-1D9665059DAD}" type="presParOf" srcId="{B4EE811B-4D13-412C-B226-EBD89C90D0AE}" destId="{45DEDCD2-8C85-45E4-9D44-079ADF26957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B4182-6476-408F-8189-9648CECDD17E}">
      <dsp:nvSpPr>
        <dsp:cNvPr id="0" name=""/>
        <dsp:cNvSpPr/>
      </dsp:nvSpPr>
      <dsp:spPr>
        <a:xfrm>
          <a:off x="0" y="0"/>
          <a:ext cx="8414428" cy="7547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b="1"/>
          </a:pPr>
          <a:r>
            <a:rPr lang="en-US" sz="2800" kern="1200" dirty="0"/>
            <a:t>Cal/OSHA’s enforcement for the training requirement is effective 7/1/24.  </a:t>
          </a:r>
        </a:p>
      </dsp:txBody>
      <dsp:txXfrm>
        <a:off x="22105" y="22105"/>
        <a:ext cx="7511741" cy="710494"/>
      </dsp:txXfrm>
    </dsp:sp>
    <dsp:sp modelId="{3DD7BEC2-F2BD-49A5-944E-40E35DE40B56}">
      <dsp:nvSpPr>
        <dsp:cNvPr id="0" name=""/>
        <dsp:cNvSpPr/>
      </dsp:nvSpPr>
      <dsp:spPr>
        <a:xfrm>
          <a:off x="628350" y="859525"/>
          <a:ext cx="8414428" cy="75470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b="1"/>
          </a:pPr>
          <a:r>
            <a:rPr lang="en-US" sz="2800" kern="1200" dirty="0"/>
            <a:t>All those working on or after 7/1/24 should be trained in the WVPP.</a:t>
          </a:r>
        </a:p>
      </dsp:txBody>
      <dsp:txXfrm>
        <a:off x="650455" y="881630"/>
        <a:ext cx="7251309" cy="710494"/>
      </dsp:txXfrm>
    </dsp:sp>
    <dsp:sp modelId="{39C4E7DD-3028-4670-92D4-38CE829D8919}">
      <dsp:nvSpPr>
        <dsp:cNvPr id="0" name=""/>
        <dsp:cNvSpPr/>
      </dsp:nvSpPr>
      <dsp:spPr>
        <a:xfrm>
          <a:off x="1244751" y="1726800"/>
          <a:ext cx="8414428" cy="75470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b="1"/>
          </a:pPr>
          <a:r>
            <a:rPr lang="en-US" sz="2800" kern="1200" dirty="0"/>
            <a:t>All training must be “interactive”. </a:t>
          </a:r>
        </a:p>
      </dsp:txBody>
      <dsp:txXfrm>
        <a:off x="1266856" y="1748905"/>
        <a:ext cx="7251309" cy="710494"/>
      </dsp:txXfrm>
    </dsp:sp>
    <dsp:sp modelId="{D37AE9B5-1EFF-41F2-B75D-76A68948C33A}">
      <dsp:nvSpPr>
        <dsp:cNvPr id="0" name=""/>
        <dsp:cNvSpPr/>
      </dsp:nvSpPr>
      <dsp:spPr>
        <a:xfrm>
          <a:off x="1885050" y="2578575"/>
          <a:ext cx="8414428" cy="75470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b="1"/>
          </a:pPr>
          <a:r>
            <a:rPr lang="en-US" sz="2800" kern="1200" dirty="0"/>
            <a:t>All training must be logged and documented.  </a:t>
          </a:r>
        </a:p>
      </dsp:txBody>
      <dsp:txXfrm>
        <a:off x="1907155" y="2600680"/>
        <a:ext cx="7251309" cy="710494"/>
      </dsp:txXfrm>
    </dsp:sp>
    <dsp:sp modelId="{7EF60DC4-4411-4A89-BDBB-F01B30B46ABF}">
      <dsp:nvSpPr>
        <dsp:cNvPr id="0" name=""/>
        <dsp:cNvSpPr/>
      </dsp:nvSpPr>
      <dsp:spPr>
        <a:xfrm>
          <a:off x="2513400" y="3438100"/>
          <a:ext cx="8414428" cy="75470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b="1"/>
          </a:pPr>
          <a:r>
            <a:rPr lang="en-US" sz="2800" kern="1200" dirty="0"/>
            <a:t>Training records must be kept for 1 year. </a:t>
          </a:r>
        </a:p>
      </dsp:txBody>
      <dsp:txXfrm>
        <a:off x="2535505" y="3460205"/>
        <a:ext cx="7251309" cy="710494"/>
      </dsp:txXfrm>
    </dsp:sp>
    <dsp:sp modelId="{C2ADF59E-B8E4-4FDB-92FA-910A16672410}">
      <dsp:nvSpPr>
        <dsp:cNvPr id="0" name=""/>
        <dsp:cNvSpPr/>
      </dsp:nvSpPr>
      <dsp:spPr>
        <a:xfrm>
          <a:off x="7923870" y="551353"/>
          <a:ext cx="490558" cy="490558"/>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51353"/>
        <a:ext cx="269806" cy="369145"/>
      </dsp:txXfrm>
    </dsp:sp>
    <dsp:sp modelId="{C4E116AE-5400-40D8-B850-A115652C6967}">
      <dsp:nvSpPr>
        <dsp:cNvPr id="0" name=""/>
        <dsp:cNvSpPr/>
      </dsp:nvSpPr>
      <dsp:spPr>
        <a:xfrm>
          <a:off x="8552220" y="1410878"/>
          <a:ext cx="490558" cy="490558"/>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10878"/>
        <a:ext cx="269806" cy="369145"/>
      </dsp:txXfrm>
    </dsp:sp>
    <dsp:sp modelId="{302D6127-55FB-4716-8066-1D84670C52EF}">
      <dsp:nvSpPr>
        <dsp:cNvPr id="0" name=""/>
        <dsp:cNvSpPr/>
      </dsp:nvSpPr>
      <dsp:spPr>
        <a:xfrm>
          <a:off x="9180570" y="2257825"/>
          <a:ext cx="490558" cy="490558"/>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57825"/>
        <a:ext cx="269806" cy="369145"/>
      </dsp:txXfrm>
    </dsp:sp>
    <dsp:sp modelId="{99287863-8D06-420A-9AED-779F83FA9F88}">
      <dsp:nvSpPr>
        <dsp:cNvPr id="0" name=""/>
        <dsp:cNvSpPr/>
      </dsp:nvSpPr>
      <dsp:spPr>
        <a:xfrm>
          <a:off x="9808920" y="3125736"/>
          <a:ext cx="490558" cy="490558"/>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25736"/>
        <a:ext cx="269806" cy="3691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3AC49-ADA8-475C-A3EC-E5CAF5958C5D}">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814A54-9E1D-4B3F-BE8E-75F46D9CB136}">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Should schools document all incidents related to students in their violent incident logs?  Hair pulling, hitting, etc.? </a:t>
          </a:r>
        </a:p>
      </dsp:txBody>
      <dsp:txXfrm>
        <a:off x="0" y="0"/>
        <a:ext cx="10515600" cy="1087834"/>
      </dsp:txXfrm>
    </dsp:sp>
    <dsp:sp modelId="{D3976D5F-1961-4F7F-90B2-8AB617FB96E8}">
      <dsp:nvSpPr>
        <dsp:cNvPr id="0" name=""/>
        <dsp:cNvSpPr/>
      </dsp:nvSpPr>
      <dsp:spPr>
        <a:xfrm>
          <a:off x="0" y="108783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A9319C-5DEE-4946-A766-7B499D3F5557}">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Are animal bites considered workplace violence? </a:t>
          </a:r>
        </a:p>
      </dsp:txBody>
      <dsp:txXfrm>
        <a:off x="0" y="1087834"/>
        <a:ext cx="10515600" cy="1087834"/>
      </dsp:txXfrm>
    </dsp:sp>
    <dsp:sp modelId="{7DF425CF-B20C-4477-BCF8-E7916A6ADA8E}">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3B80B7-5ACE-47FA-B98F-30BE92CE4836}">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What about social media posts, texts, written notes? </a:t>
          </a:r>
        </a:p>
      </dsp:txBody>
      <dsp:txXfrm>
        <a:off x="0" y="2175669"/>
        <a:ext cx="10515600" cy="1087834"/>
      </dsp:txXfrm>
    </dsp:sp>
    <dsp:sp modelId="{3DE32E0D-B2E8-4AFA-8737-06A87D5424CD}">
      <dsp:nvSpPr>
        <dsp:cNvPr id="0" name=""/>
        <dsp:cNvSpPr/>
      </dsp:nvSpPr>
      <dsp:spPr>
        <a:xfrm>
          <a:off x="0" y="326350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6C284E-28DA-4504-8A27-142BFA31CB87}">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Fun Fact - Violent Incident Logs  must be provided to employees and/or employee representatives within 15 calendar days of their request.</a:t>
          </a:r>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4648DE0-A7B6-4854-A0C6-3C75616E3329}" type="datetimeFigureOut">
              <a:rPr lang="en-US" smtClean="0"/>
              <a:t>6/20/2024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C0902B4-C42C-42D9-B064-7D79210AB2DD}" type="slidenum">
              <a:rPr lang="en-US" smtClean="0"/>
              <a:t>‹#›</a:t>
            </a:fld>
            <a:endParaRPr lang="en-US"/>
          </a:p>
        </p:txBody>
      </p:sp>
    </p:spTree>
    <p:extLst>
      <p:ext uri="{BB962C8B-B14F-4D97-AF65-F5344CB8AC3E}">
        <p14:creationId xmlns:p14="http://schemas.microsoft.com/office/powerpoint/2010/main" val="1623650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“Interactive” </a:t>
            </a:r>
          </a:p>
          <a:p>
            <a:r>
              <a:rPr lang="en-US" dirty="0"/>
              <a:t>Talking about site inspections and documenting the process </a:t>
            </a:r>
          </a:p>
          <a:p>
            <a:r>
              <a:rPr lang="en-US" dirty="0"/>
              <a:t>Anonymous reporting should be available as well </a:t>
            </a:r>
          </a:p>
        </p:txBody>
      </p:sp>
      <p:sp>
        <p:nvSpPr>
          <p:cNvPr id="4" name="Slide Number Placeholder 3"/>
          <p:cNvSpPr>
            <a:spLocks noGrp="1"/>
          </p:cNvSpPr>
          <p:nvPr>
            <p:ph type="sldNum" sz="quarter" idx="5"/>
          </p:nvPr>
        </p:nvSpPr>
        <p:spPr/>
        <p:txBody>
          <a:bodyPr/>
          <a:lstStyle/>
          <a:p>
            <a:fld id="{4C0902B4-C42C-42D9-B064-7D79210AB2DD}" type="slidenum">
              <a:rPr lang="en-US" smtClean="0"/>
              <a:t>6</a:t>
            </a:fld>
            <a:endParaRPr lang="en-US"/>
          </a:p>
        </p:txBody>
      </p:sp>
    </p:spTree>
    <p:extLst>
      <p:ext uri="{BB962C8B-B14F-4D97-AF65-F5344CB8AC3E}">
        <p14:creationId xmlns:p14="http://schemas.microsoft.com/office/powerpoint/2010/main" val="423871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each location for instance the customization for each location.  </a:t>
            </a:r>
          </a:p>
          <a:p>
            <a:r>
              <a:rPr lang="en-US" dirty="0"/>
              <a:t>Accessibility can be on a joined drive electronically </a:t>
            </a:r>
          </a:p>
        </p:txBody>
      </p:sp>
      <p:sp>
        <p:nvSpPr>
          <p:cNvPr id="4" name="Slide Number Placeholder 3"/>
          <p:cNvSpPr>
            <a:spLocks noGrp="1"/>
          </p:cNvSpPr>
          <p:nvPr>
            <p:ph type="sldNum" sz="quarter" idx="5"/>
          </p:nvPr>
        </p:nvSpPr>
        <p:spPr/>
        <p:txBody>
          <a:bodyPr/>
          <a:lstStyle/>
          <a:p>
            <a:fld id="{4C0902B4-C42C-42D9-B064-7D79210AB2DD}" type="slidenum">
              <a:rPr lang="en-US" smtClean="0"/>
              <a:t>7</a:t>
            </a:fld>
            <a:endParaRPr lang="en-US"/>
          </a:p>
        </p:txBody>
      </p:sp>
    </p:spTree>
    <p:extLst>
      <p:ext uri="{BB962C8B-B14F-4D97-AF65-F5344CB8AC3E}">
        <p14:creationId xmlns:p14="http://schemas.microsoft.com/office/powerpoint/2010/main" val="1666019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off for summer can be trained upon return in Fall </a:t>
            </a:r>
          </a:p>
          <a:p>
            <a:r>
              <a:rPr lang="en-US" dirty="0"/>
              <a:t>Interactive – must be able to ask questions and get answers at the training </a:t>
            </a:r>
          </a:p>
        </p:txBody>
      </p:sp>
      <p:sp>
        <p:nvSpPr>
          <p:cNvPr id="4" name="Slide Number Placeholder 3"/>
          <p:cNvSpPr>
            <a:spLocks noGrp="1"/>
          </p:cNvSpPr>
          <p:nvPr>
            <p:ph type="sldNum" sz="quarter" idx="5"/>
          </p:nvPr>
        </p:nvSpPr>
        <p:spPr/>
        <p:txBody>
          <a:bodyPr/>
          <a:lstStyle/>
          <a:p>
            <a:fld id="{4C0902B4-C42C-42D9-B064-7D79210AB2DD}" type="slidenum">
              <a:rPr lang="en-US" smtClean="0"/>
              <a:t>8</a:t>
            </a:fld>
            <a:endParaRPr lang="en-US"/>
          </a:p>
        </p:txBody>
      </p:sp>
    </p:spTree>
    <p:extLst>
      <p:ext uri="{BB962C8B-B14F-4D97-AF65-F5344CB8AC3E}">
        <p14:creationId xmlns:p14="http://schemas.microsoft.com/office/powerpoint/2010/main" val="2843025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Touch on the forms we brought with today for them to utilize or make their own </a:t>
            </a:r>
          </a:p>
        </p:txBody>
      </p:sp>
      <p:sp>
        <p:nvSpPr>
          <p:cNvPr id="4" name="Slide Number Placeholder 3"/>
          <p:cNvSpPr>
            <a:spLocks noGrp="1"/>
          </p:cNvSpPr>
          <p:nvPr>
            <p:ph type="sldNum" sz="quarter" idx="5"/>
          </p:nvPr>
        </p:nvSpPr>
        <p:spPr/>
        <p:txBody>
          <a:bodyPr/>
          <a:lstStyle/>
          <a:p>
            <a:fld id="{4C0902B4-C42C-42D9-B064-7D79210AB2DD}" type="slidenum">
              <a:rPr lang="en-US" smtClean="0"/>
              <a:t>10</a:t>
            </a:fld>
            <a:endParaRPr lang="en-US"/>
          </a:p>
        </p:txBody>
      </p:sp>
    </p:spTree>
    <p:extLst>
      <p:ext uri="{BB962C8B-B14F-4D97-AF65-F5344CB8AC3E}">
        <p14:creationId xmlns:p14="http://schemas.microsoft.com/office/powerpoint/2010/main" val="112186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8B5F-07C0-C87D-46E7-40869FD579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871FF7-E67E-01D1-0308-D5E18C3015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30ADF6-BAF9-8809-D4F9-7C533B0FF833}"/>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983351DC-00A5-F033-019C-7F41623F3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BF852-B777-402C-AA7F-F6A5F083431D}"/>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1473627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85C07-35FC-2337-0CA5-A768C67E94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154CB3-1549-712C-097E-3AF67ABC07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CA002D-F731-8B24-7EF7-993681B1F432}"/>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6FD62D01-B1C8-185F-432E-51B3B6CF0C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21BA4-120B-B0CA-979E-D49DAD4337AE}"/>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1862230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9C1A-B7BE-792A-C04B-92F67D991D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09A504-3655-9559-BC2E-E457B13D7B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D4B6FF-846A-0BE4-7710-398EA5680187}"/>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BD01D96A-787A-E6EB-32F6-024155ED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857D8A-C332-7D3A-1D76-3B29D11D8280}"/>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8827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E7D5-0E80-670C-2362-F625222C40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C1CB2A-D4A1-8B1D-3438-5383679468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415826-4EDF-0467-25E1-3E2F639016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288EF7-8820-C6CB-6A58-F9DE26702463}"/>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6" name="Footer Placeholder 5">
            <a:extLst>
              <a:ext uri="{FF2B5EF4-FFF2-40B4-BE49-F238E27FC236}">
                <a16:creationId xmlns:a16="http://schemas.microsoft.com/office/drawing/2014/main" id="{2F9AA1B7-E18E-8E48-673B-3FD6C6CD9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1EF837-004F-2EC2-B5BB-8C41CB4A50C1}"/>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144761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769E3-1A8E-501F-8D10-62B1C967AD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AE8A8B-DFED-A52A-7FB6-DCB8EC1635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ECDA3-3112-2B2B-A4D6-4569AD025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F5D3F0-3E4B-225A-73C8-7471D597D1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E25C8-8B41-6B2F-1589-3AC51C7559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234328-5895-35E9-130D-713DA2D33115}"/>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8" name="Footer Placeholder 7">
            <a:extLst>
              <a:ext uri="{FF2B5EF4-FFF2-40B4-BE49-F238E27FC236}">
                <a16:creationId xmlns:a16="http://schemas.microsoft.com/office/drawing/2014/main" id="{DBDEABAA-0770-F076-6945-832F5F1DA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4EA1E5-622B-BCC5-4D4A-288E9CDC84EF}"/>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150964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E3C2D-779B-FB1F-AAEB-9226E53483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BEDD78-28CC-EB71-1668-CBB319C07E64}"/>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4" name="Footer Placeholder 3">
            <a:extLst>
              <a:ext uri="{FF2B5EF4-FFF2-40B4-BE49-F238E27FC236}">
                <a16:creationId xmlns:a16="http://schemas.microsoft.com/office/drawing/2014/main" id="{EF52AA2F-77DD-1702-A860-46BA8DC833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92C533-0A88-E0F9-D44B-EEB3E8C6538C}"/>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368863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3A3D2F-0FBC-0B32-95B1-600DFBDA6267}"/>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3" name="Footer Placeholder 2">
            <a:extLst>
              <a:ext uri="{FF2B5EF4-FFF2-40B4-BE49-F238E27FC236}">
                <a16:creationId xmlns:a16="http://schemas.microsoft.com/office/drawing/2014/main" id="{6E08DC37-3BE1-FCB0-AEC1-D04F85D87E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4D4D0D-1AEC-574C-A308-681D50ACED16}"/>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259492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B237-07AD-A8A1-09FF-107AE0B4F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64C8CD-8D6C-D672-364E-BCB50E2FD7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9F6C78-93EC-A87F-308D-5446E8319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71BE7-02AD-4CB1-DD42-F49889481C90}"/>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6" name="Footer Placeholder 5">
            <a:extLst>
              <a:ext uri="{FF2B5EF4-FFF2-40B4-BE49-F238E27FC236}">
                <a16:creationId xmlns:a16="http://schemas.microsoft.com/office/drawing/2014/main" id="{BDAE4AEC-73C3-6173-CA9D-AD070F1ED2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488464-7FFB-A245-0FC3-34A9B6F057D2}"/>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235720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F3A7-EFDA-273F-9344-942CAC9F23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9D1170-5DF9-EAC4-0695-3BB7A261BD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81D189-CA6A-5130-C8F1-CC599886B3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1186B-064E-2765-D52D-6C497CB27B20}"/>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6" name="Footer Placeholder 5">
            <a:extLst>
              <a:ext uri="{FF2B5EF4-FFF2-40B4-BE49-F238E27FC236}">
                <a16:creationId xmlns:a16="http://schemas.microsoft.com/office/drawing/2014/main" id="{9C18D141-DD67-3ED9-9271-DD0F62A4F7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C7162D-8E45-82D3-46BA-69FA02DA46CF}"/>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4289703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940EA-B991-12F9-1E2B-D5EF460E07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FC11D6-1CEE-4EC7-3289-31382F89E4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89474-A20E-BFD6-C848-FA28B317B95C}"/>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A2F6048A-A67F-397E-0453-2B88CEBBE2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99C86-9DE3-84B6-6777-027D711EE20E}"/>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154171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32A11-3FCF-DF4E-A04C-D2A3A09320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FF7B8C-E645-9947-142C-944F2193AD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6123E-990C-D289-17F5-C88AD0E03A14}"/>
              </a:ext>
            </a:extLst>
          </p:cNvPr>
          <p:cNvSpPr>
            <a:spLocks noGrp="1"/>
          </p:cNvSpPr>
          <p:nvPr>
            <p:ph type="dt" sz="half" idx="10"/>
          </p:nvPr>
        </p:nvSpPr>
        <p:spPr/>
        <p:txBody>
          <a:body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5B7D4FDE-34DD-2CDE-E555-B0797D246A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BDFB2-245C-CADA-AD54-7034D886BBC3}"/>
              </a:ext>
            </a:extLst>
          </p:cNvPr>
          <p:cNvSpPr>
            <a:spLocks noGrp="1"/>
          </p:cNvSpPr>
          <p:nvPr>
            <p:ph type="sldNum" sz="quarter" idx="12"/>
          </p:nvPr>
        </p:nvSpPr>
        <p:spPr/>
        <p:txBody>
          <a:bodyPr/>
          <a:lstStyle/>
          <a:p>
            <a:fld id="{A7006BF1-9698-4098-A196-0D042959F2DA}" type="slidenum">
              <a:rPr lang="en-US" smtClean="0"/>
              <a:t>‹#›</a:t>
            </a:fld>
            <a:endParaRPr lang="en-US"/>
          </a:p>
        </p:txBody>
      </p:sp>
    </p:spTree>
    <p:extLst>
      <p:ext uri="{BB962C8B-B14F-4D97-AF65-F5344CB8AC3E}">
        <p14:creationId xmlns:p14="http://schemas.microsoft.com/office/powerpoint/2010/main" val="2789752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451359-5050-24DE-1508-FDB65581F6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7EDE86-0472-9CB7-4F96-B48F2CD392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21EF68-F460-4EBB-9801-7F73A0826D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298970-9633-4296-8B44-9505990F2878}" type="datetimeFigureOut">
              <a:rPr lang="en-US" smtClean="0"/>
              <a:t>6/20/2024</a:t>
            </a:fld>
            <a:endParaRPr lang="en-US"/>
          </a:p>
        </p:txBody>
      </p:sp>
      <p:sp>
        <p:nvSpPr>
          <p:cNvPr id="5" name="Footer Placeholder 4">
            <a:extLst>
              <a:ext uri="{FF2B5EF4-FFF2-40B4-BE49-F238E27FC236}">
                <a16:creationId xmlns:a16="http://schemas.microsoft.com/office/drawing/2014/main" id="{1A22F11F-D2AD-92D8-E9C0-BA58FA1DD7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46D642-D08A-2B97-1D28-8C15F2F559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006BF1-9698-4098-A196-0D042959F2DA}" type="slidenum">
              <a:rPr lang="en-US" smtClean="0"/>
              <a:t>‹#›</a:t>
            </a:fld>
            <a:endParaRPr lang="en-US"/>
          </a:p>
        </p:txBody>
      </p:sp>
    </p:spTree>
    <p:extLst>
      <p:ext uri="{BB962C8B-B14F-4D97-AF65-F5344CB8AC3E}">
        <p14:creationId xmlns:p14="http://schemas.microsoft.com/office/powerpoint/2010/main" val="1464115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kcook@resig.org" TargetMode="External"/><Relationship Id="rId2" Type="http://schemas.openxmlformats.org/officeDocument/2006/relationships/hyperlink" Target="mailto:wdavis@resig.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4130A6-34E6-F505-5276-A41BC926D711}"/>
              </a:ext>
            </a:extLst>
          </p:cNvPr>
          <p:cNvSpPr>
            <a:spLocks noGrp="1"/>
          </p:cNvSpPr>
          <p:nvPr>
            <p:ph type="ctrTitle"/>
          </p:nvPr>
        </p:nvSpPr>
        <p:spPr>
          <a:xfrm>
            <a:off x="4162567" y="818984"/>
            <a:ext cx="6714699" cy="3178689"/>
          </a:xfrm>
        </p:spPr>
        <p:txBody>
          <a:bodyPr>
            <a:normAutofit/>
          </a:bodyPr>
          <a:lstStyle/>
          <a:p>
            <a:pPr algn="l"/>
            <a:r>
              <a:rPr lang="en-US" sz="4400">
                <a:solidFill>
                  <a:srgbClr val="FFFFFF"/>
                </a:solidFill>
              </a:rPr>
              <a:t>Navigating California’s New </a:t>
            </a:r>
            <a:br>
              <a:rPr lang="en-US" sz="4400">
                <a:solidFill>
                  <a:srgbClr val="FFFFFF"/>
                </a:solidFill>
              </a:rPr>
            </a:br>
            <a:r>
              <a:rPr lang="en-US" sz="4400">
                <a:solidFill>
                  <a:srgbClr val="FFFFFF"/>
                </a:solidFill>
              </a:rPr>
              <a:t>Workplace Violence </a:t>
            </a:r>
            <a:br>
              <a:rPr lang="en-US" sz="4400">
                <a:solidFill>
                  <a:srgbClr val="FFFFFF"/>
                </a:solidFill>
              </a:rPr>
            </a:br>
            <a:r>
              <a:rPr lang="en-US" sz="4400">
                <a:solidFill>
                  <a:srgbClr val="FFFFFF"/>
                </a:solidFill>
              </a:rPr>
              <a:t>Prevention Law</a:t>
            </a:r>
            <a:br>
              <a:rPr lang="en-US" sz="4400">
                <a:solidFill>
                  <a:srgbClr val="FFFFFF"/>
                </a:solidFill>
              </a:rPr>
            </a:br>
            <a:r>
              <a:rPr lang="en-US" sz="4400">
                <a:solidFill>
                  <a:srgbClr val="FFFFFF"/>
                </a:solidFill>
              </a:rPr>
              <a:t>SB 553 </a:t>
            </a:r>
            <a:br>
              <a:rPr lang="en-US" sz="4400">
                <a:solidFill>
                  <a:srgbClr val="FFFFFF"/>
                </a:solidFill>
              </a:rPr>
            </a:br>
            <a:endParaRPr lang="en-US" sz="4400">
              <a:solidFill>
                <a:srgbClr val="FFFFFF"/>
              </a:solidFill>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5D64D41-4D77-0AE1-29D2-A075F3A8E483}"/>
              </a:ext>
            </a:extLst>
          </p:cNvPr>
          <p:cNvSpPr>
            <a:spLocks noGrp="1"/>
          </p:cNvSpPr>
          <p:nvPr>
            <p:ph type="subTitle" idx="1"/>
          </p:nvPr>
        </p:nvSpPr>
        <p:spPr>
          <a:xfrm>
            <a:off x="4162567" y="4593770"/>
            <a:ext cx="7866147" cy="1864603"/>
          </a:xfrm>
        </p:spPr>
        <p:txBody>
          <a:bodyPr>
            <a:noAutofit/>
          </a:bodyPr>
          <a:lstStyle/>
          <a:p>
            <a:pPr algn="l"/>
            <a:r>
              <a:rPr lang="en-US" dirty="0">
                <a:solidFill>
                  <a:srgbClr val="FFFFFF"/>
                </a:solidFill>
              </a:rPr>
              <a:t>Presented by:  </a:t>
            </a:r>
          </a:p>
          <a:p>
            <a:pPr algn="l"/>
            <a:r>
              <a:rPr lang="en-US" dirty="0">
                <a:solidFill>
                  <a:srgbClr val="FFFFFF"/>
                </a:solidFill>
              </a:rPr>
              <a:t>Will Davis, Director of Environmental Risk Services, RESIG </a:t>
            </a:r>
          </a:p>
          <a:p>
            <a:pPr algn="l"/>
            <a:r>
              <a:rPr lang="en-US" dirty="0">
                <a:solidFill>
                  <a:srgbClr val="FFFFFF"/>
                </a:solidFill>
              </a:rPr>
              <a:t>Kelly Cook, EHS Program Supervisor, RESIG </a:t>
            </a:r>
          </a:p>
        </p:txBody>
      </p:sp>
    </p:spTree>
    <p:extLst>
      <p:ext uri="{BB962C8B-B14F-4D97-AF65-F5344CB8AC3E}">
        <p14:creationId xmlns:p14="http://schemas.microsoft.com/office/powerpoint/2010/main" val="903422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53F1F4-D8A5-9651-CE96-762D3BABB334}"/>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Disclaimer</a:t>
            </a:r>
          </a:p>
        </p:txBody>
      </p:sp>
      <p:sp>
        <p:nvSpPr>
          <p:cNvPr id="3" name="Content Placeholder 2">
            <a:extLst>
              <a:ext uri="{FF2B5EF4-FFF2-40B4-BE49-F238E27FC236}">
                <a16:creationId xmlns:a16="http://schemas.microsoft.com/office/drawing/2014/main" id="{3B352503-066F-A57E-A4CA-100ACB439520}"/>
              </a:ext>
            </a:extLst>
          </p:cNvPr>
          <p:cNvSpPr>
            <a:spLocks noGrp="1"/>
          </p:cNvSpPr>
          <p:nvPr>
            <p:ph idx="1"/>
          </p:nvPr>
        </p:nvSpPr>
        <p:spPr>
          <a:xfrm>
            <a:off x="459351" y="2318197"/>
            <a:ext cx="11634678" cy="4028174"/>
          </a:xfrm>
        </p:spPr>
        <p:txBody>
          <a:bodyPr anchor="ctr">
            <a:normAutofit/>
          </a:bodyPr>
          <a:lstStyle/>
          <a:p>
            <a:pPr marL="0" indent="0" algn="just">
              <a:buNone/>
            </a:pPr>
            <a:r>
              <a:rPr lang="en-US" sz="2400" dirty="0">
                <a:latin typeface="Raleway Lining" panose="020B0503030101060003" pitchFamily="34" charset="0"/>
                <a:ea typeface="+mj-ea"/>
                <a:cs typeface="+mj-cs"/>
              </a:rPr>
              <a:t>Redwood Empire Schools’ Insurance Group (RESIG)</a:t>
            </a:r>
            <a:r>
              <a:rPr lang="en-US" sz="2400" kern="1200" dirty="0">
                <a:effectLst/>
                <a:latin typeface="Raleway Lining" panose="020B0503030101060003" pitchFamily="34" charset="0"/>
                <a:ea typeface="+mj-ea"/>
                <a:cs typeface="+mj-cs"/>
              </a:rPr>
              <a:t> provides safety and risk management services to reduce the risk of insurance loss and claims. The information provided is not intended to include all potential controls. RESIG also does not warrant that all loss and/or claims will be avoided if the program information is followed. By providing this information, RESIG in no way intends to relieve the Client of its own duties and obligations, nor is RESIG undertaking, on behalf of or for the benefit of Client or others, that the Client’s property or operations are safe, healthful, or in compliance with any law, rule, consensus standard, or regulation. Clients remain responsible for their own efforts to reduce risks and should consult their own legal counsel for appropriate guidance.</a:t>
            </a:r>
            <a:endParaRPr lang="en-US" sz="2400" dirty="0"/>
          </a:p>
        </p:txBody>
      </p:sp>
    </p:spTree>
    <p:extLst>
      <p:ext uri="{BB962C8B-B14F-4D97-AF65-F5344CB8AC3E}">
        <p14:creationId xmlns:p14="http://schemas.microsoft.com/office/powerpoint/2010/main" val="2005018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361379-8D84-5298-0038-164BBFC40FDA}"/>
              </a:ext>
            </a:extLst>
          </p:cNvPr>
          <p:cNvSpPr>
            <a:spLocks noGrp="1"/>
          </p:cNvSpPr>
          <p:nvPr>
            <p:ph type="title"/>
          </p:nvPr>
        </p:nvSpPr>
        <p:spPr>
          <a:xfrm>
            <a:off x="4553733" y="548464"/>
            <a:ext cx="6798541" cy="1118413"/>
          </a:xfrm>
        </p:spPr>
        <p:txBody>
          <a:bodyPr anchor="b">
            <a:normAutofit/>
          </a:bodyPr>
          <a:lstStyle/>
          <a:p>
            <a:r>
              <a:rPr lang="en-US" sz="4000" dirty="0"/>
              <a:t>Background of SB 553</a:t>
            </a:r>
          </a:p>
        </p:txBody>
      </p:sp>
      <p:pic>
        <p:nvPicPr>
          <p:cNvPr id="5" name="Picture 4" descr="Rolls of Newspaper">
            <a:extLst>
              <a:ext uri="{FF2B5EF4-FFF2-40B4-BE49-F238E27FC236}">
                <a16:creationId xmlns:a16="http://schemas.microsoft.com/office/drawing/2014/main" id="{751AA540-2A28-7D7F-D032-0EEB6942ABEA}"/>
              </a:ext>
            </a:extLst>
          </p:cNvPr>
          <p:cNvPicPr>
            <a:picLocks noChangeAspect="1"/>
          </p:cNvPicPr>
          <p:nvPr/>
        </p:nvPicPr>
        <p:blipFill rotWithShape="1">
          <a:blip r:embed="rId2"/>
          <a:srcRect l="45745" r="13409" b="-1"/>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18514E90-6BEC-1288-6A61-47DBA6B2FB1E}"/>
              </a:ext>
            </a:extLst>
          </p:cNvPr>
          <p:cNvSpPr>
            <a:spLocks noGrp="1"/>
          </p:cNvSpPr>
          <p:nvPr>
            <p:ph idx="1"/>
          </p:nvPr>
        </p:nvSpPr>
        <p:spPr>
          <a:xfrm>
            <a:off x="4553733" y="1666877"/>
            <a:ext cx="7155776" cy="4920342"/>
          </a:xfrm>
        </p:spPr>
        <p:txBody>
          <a:bodyPr>
            <a:normAutofit/>
          </a:bodyPr>
          <a:lstStyle/>
          <a:p>
            <a:r>
              <a:rPr lang="en-US" sz="2400" dirty="0"/>
              <a:t>California is the first state to enact General Industry Workplace Violence Prevention Safety Requirements for employers</a:t>
            </a:r>
          </a:p>
          <a:p>
            <a:r>
              <a:rPr lang="en-US" sz="2400" dirty="0"/>
              <a:t>California has experienced a 141% increase in mass shootings since 2014 with 658 reports in 2023 alone</a:t>
            </a:r>
          </a:p>
          <a:p>
            <a:r>
              <a:rPr lang="en-US" sz="2400" dirty="0"/>
              <a:t>SB 553 was signed into action September 2023 by Governor Newsom</a:t>
            </a:r>
          </a:p>
          <a:p>
            <a:r>
              <a:rPr lang="en-US" sz="2400" dirty="0"/>
              <a:t>Cal/OSHA is the regulatory body to enforce SB 553 which is now codified as Labor Code 6401.9</a:t>
            </a:r>
          </a:p>
          <a:p>
            <a:r>
              <a:rPr lang="en-US" sz="2400" dirty="0"/>
              <a:t>Effective 7/1/24 – no grace period </a:t>
            </a:r>
          </a:p>
          <a:p>
            <a:pPr marL="0" indent="0">
              <a:buNone/>
            </a:pPr>
            <a:endParaRPr lang="en-US" sz="2000" dirty="0"/>
          </a:p>
        </p:txBody>
      </p:sp>
    </p:spTree>
    <p:extLst>
      <p:ext uri="{BB962C8B-B14F-4D97-AF65-F5344CB8AC3E}">
        <p14:creationId xmlns:p14="http://schemas.microsoft.com/office/powerpoint/2010/main" val="3585151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C478AB-0488-3C74-5405-D51D4CF414DF}"/>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Regulatory Bodies</a:t>
            </a:r>
          </a:p>
        </p:txBody>
      </p:sp>
      <p:sp>
        <p:nvSpPr>
          <p:cNvPr id="3" name="Content Placeholder 2">
            <a:extLst>
              <a:ext uri="{FF2B5EF4-FFF2-40B4-BE49-F238E27FC236}">
                <a16:creationId xmlns:a16="http://schemas.microsoft.com/office/drawing/2014/main" id="{F37EBAB7-4580-AC45-09C8-91F7A933BB1B}"/>
              </a:ext>
            </a:extLst>
          </p:cNvPr>
          <p:cNvSpPr>
            <a:spLocks noGrp="1"/>
          </p:cNvSpPr>
          <p:nvPr>
            <p:ph idx="1"/>
          </p:nvPr>
        </p:nvSpPr>
        <p:spPr>
          <a:xfrm>
            <a:off x="8572499" y="390832"/>
            <a:ext cx="3233585" cy="873612"/>
          </a:xfrm>
        </p:spPr>
        <p:txBody>
          <a:bodyPr vert="horz" lIns="91440" tIns="45720" rIns="91440" bIns="45720" rtlCol="0" anchor="ctr">
            <a:normAutofit/>
          </a:bodyPr>
          <a:lstStyle/>
          <a:p>
            <a:pPr marL="0" indent="0">
              <a:buNone/>
            </a:pPr>
            <a:r>
              <a:rPr lang="en-US" sz="1700" kern="1200">
                <a:solidFill>
                  <a:srgbClr val="FFFFFF"/>
                </a:solidFill>
                <a:latin typeface="+mn-lt"/>
                <a:ea typeface="+mn-ea"/>
                <a:cs typeface="+mn-cs"/>
              </a:rPr>
              <a:t>California Occupational Safety and Health Administration (Cal/OSHA)</a:t>
            </a:r>
          </a:p>
        </p:txBody>
      </p:sp>
      <p:pic>
        <p:nvPicPr>
          <p:cNvPr id="5" name="Picture 4">
            <a:extLst>
              <a:ext uri="{FF2B5EF4-FFF2-40B4-BE49-F238E27FC236}">
                <a16:creationId xmlns:a16="http://schemas.microsoft.com/office/drawing/2014/main" id="{97146E42-B22E-ABA2-3634-84C5A676698D}"/>
              </a:ext>
            </a:extLst>
          </p:cNvPr>
          <p:cNvPicPr>
            <a:picLocks noChangeAspect="1"/>
          </p:cNvPicPr>
          <p:nvPr/>
        </p:nvPicPr>
        <p:blipFill>
          <a:blip r:embed="rId2"/>
          <a:stretch>
            <a:fillRect/>
          </a:stretch>
        </p:blipFill>
        <p:spPr>
          <a:xfrm>
            <a:off x="1752430" y="1966293"/>
            <a:ext cx="8687139" cy="4452160"/>
          </a:xfrm>
          <a:prstGeom prst="rect">
            <a:avLst/>
          </a:prstGeom>
        </p:spPr>
      </p:pic>
      <p:pic>
        <p:nvPicPr>
          <p:cNvPr id="4" name="Picture 3">
            <a:extLst>
              <a:ext uri="{FF2B5EF4-FFF2-40B4-BE49-F238E27FC236}">
                <a16:creationId xmlns:a16="http://schemas.microsoft.com/office/drawing/2014/main" id="{341BE413-E737-7C97-2A0A-287114F56770}"/>
              </a:ext>
            </a:extLst>
          </p:cNvPr>
          <p:cNvPicPr>
            <a:picLocks noChangeAspect="1"/>
          </p:cNvPicPr>
          <p:nvPr/>
        </p:nvPicPr>
        <p:blipFill>
          <a:blip r:embed="rId3"/>
          <a:stretch>
            <a:fillRect/>
          </a:stretch>
        </p:blipFill>
        <p:spPr>
          <a:xfrm>
            <a:off x="749751" y="6238548"/>
            <a:ext cx="1359526" cy="457240"/>
          </a:xfrm>
          <a:prstGeom prst="rect">
            <a:avLst/>
          </a:prstGeom>
        </p:spPr>
      </p:pic>
    </p:spTree>
    <p:extLst>
      <p:ext uri="{BB962C8B-B14F-4D97-AF65-F5344CB8AC3E}">
        <p14:creationId xmlns:p14="http://schemas.microsoft.com/office/powerpoint/2010/main" val="2143970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D5EF35-3044-1969-3B73-CE0DF36279F7}"/>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Four Types of Workplace Violence</a:t>
            </a:r>
          </a:p>
        </p:txBody>
      </p:sp>
      <p:sp>
        <p:nvSpPr>
          <p:cNvPr id="3" name="Content Placeholder 2">
            <a:extLst>
              <a:ext uri="{FF2B5EF4-FFF2-40B4-BE49-F238E27FC236}">
                <a16:creationId xmlns:a16="http://schemas.microsoft.com/office/drawing/2014/main" id="{CCE58AD8-836D-ED03-486E-2AE9368C3C8C}"/>
              </a:ext>
            </a:extLst>
          </p:cNvPr>
          <p:cNvSpPr>
            <a:spLocks noGrp="1"/>
          </p:cNvSpPr>
          <p:nvPr>
            <p:ph idx="1"/>
          </p:nvPr>
        </p:nvSpPr>
        <p:spPr>
          <a:xfrm>
            <a:off x="5823858" y="174171"/>
            <a:ext cx="6139542" cy="6433457"/>
          </a:xfrm>
        </p:spPr>
        <p:txBody>
          <a:bodyPr anchor="ctr">
            <a:normAutofit fontScale="92500"/>
          </a:bodyPr>
          <a:lstStyle/>
          <a:p>
            <a:pPr marL="0" indent="0">
              <a:buNone/>
            </a:pPr>
            <a:r>
              <a:rPr lang="en-US" sz="2400" dirty="0"/>
              <a:t>There are </a:t>
            </a:r>
            <a:r>
              <a:rPr lang="en-US" sz="2400" b="1" u="sng" dirty="0"/>
              <a:t>four</a:t>
            </a:r>
            <a:r>
              <a:rPr lang="en-US" sz="2400" dirty="0"/>
              <a:t> common types of workplace violence:</a:t>
            </a:r>
          </a:p>
          <a:p>
            <a:r>
              <a:rPr lang="en-US" sz="2400" b="1" dirty="0"/>
              <a:t>Type 1</a:t>
            </a:r>
            <a:r>
              <a:rPr lang="en-US" sz="2400" dirty="0"/>
              <a:t> Violence: Workplace violence committed by a person who has no legitimate business at the worksite, including violent acts by anyone who enters the workplace or approaches workers with the intent to commit a crime.</a:t>
            </a:r>
          </a:p>
          <a:p>
            <a:r>
              <a:rPr lang="en-US" sz="2400" b="1" dirty="0"/>
              <a:t>Type 2</a:t>
            </a:r>
            <a:r>
              <a:rPr lang="en-US" sz="2400" dirty="0"/>
              <a:t> Violence: Workplace violence directed at employees by customers, clients, patients, students, inmates, or visitors.</a:t>
            </a:r>
          </a:p>
          <a:p>
            <a:r>
              <a:rPr lang="en-US" sz="2400" b="1" dirty="0"/>
              <a:t>Type 3</a:t>
            </a:r>
            <a:r>
              <a:rPr lang="en-US" sz="2400" dirty="0"/>
              <a:t> Violence: Workplace violence against an employee by a present or former employee, supervisor, or manager.</a:t>
            </a:r>
          </a:p>
          <a:p>
            <a:r>
              <a:rPr lang="en-US" sz="2400" b="1" dirty="0"/>
              <a:t>Type 4</a:t>
            </a:r>
            <a:r>
              <a:rPr lang="en-US" sz="2400" dirty="0"/>
              <a:t> Violence: Workplace violence committed in the workplace by a person who does not work there but has or is known to have had a personal relationship with an employee.</a:t>
            </a:r>
          </a:p>
          <a:p>
            <a:endParaRPr lang="en-US" sz="1700" dirty="0"/>
          </a:p>
        </p:txBody>
      </p:sp>
    </p:spTree>
    <p:extLst>
      <p:ext uri="{BB962C8B-B14F-4D97-AF65-F5344CB8AC3E}">
        <p14:creationId xmlns:p14="http://schemas.microsoft.com/office/powerpoint/2010/main" val="135529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228CF0-22D1-81EF-F2DB-AE533961DC0A}"/>
              </a:ext>
            </a:extLst>
          </p:cNvPr>
          <p:cNvSpPr>
            <a:spLocks noGrp="1"/>
          </p:cNvSpPr>
          <p:nvPr>
            <p:ph type="title"/>
          </p:nvPr>
        </p:nvSpPr>
        <p:spPr>
          <a:xfrm>
            <a:off x="1371599" y="294538"/>
            <a:ext cx="9895951" cy="1033669"/>
          </a:xfrm>
        </p:spPr>
        <p:txBody>
          <a:bodyPr>
            <a:normAutofit/>
          </a:bodyPr>
          <a:lstStyle/>
          <a:p>
            <a:r>
              <a:rPr lang="en-US" sz="3400">
                <a:solidFill>
                  <a:srgbClr val="FFFFFF"/>
                </a:solidFill>
              </a:rPr>
              <a:t>Frequently Asked Questions about WVPP in General Industry </a:t>
            </a:r>
          </a:p>
        </p:txBody>
      </p:sp>
      <p:sp>
        <p:nvSpPr>
          <p:cNvPr id="3" name="Content Placeholder 2">
            <a:extLst>
              <a:ext uri="{FF2B5EF4-FFF2-40B4-BE49-F238E27FC236}">
                <a16:creationId xmlns:a16="http://schemas.microsoft.com/office/drawing/2014/main" id="{91B29550-7DDE-7181-22CC-7EC8891DBEE0}"/>
              </a:ext>
            </a:extLst>
          </p:cNvPr>
          <p:cNvSpPr>
            <a:spLocks noGrp="1"/>
          </p:cNvSpPr>
          <p:nvPr>
            <p:ph idx="1"/>
          </p:nvPr>
        </p:nvSpPr>
        <p:spPr>
          <a:xfrm>
            <a:off x="1153887" y="1885278"/>
            <a:ext cx="10700656" cy="4798551"/>
          </a:xfrm>
        </p:spPr>
        <p:txBody>
          <a:bodyPr anchor="ctr">
            <a:noAutofit/>
          </a:bodyPr>
          <a:lstStyle/>
          <a:p>
            <a:pPr marL="0" indent="0">
              <a:lnSpc>
                <a:spcPct val="150000"/>
              </a:lnSpc>
              <a:buNone/>
            </a:pPr>
            <a:r>
              <a:rPr lang="en-US" sz="2200" dirty="0"/>
              <a:t>What are employers required to implement? </a:t>
            </a:r>
          </a:p>
          <a:p>
            <a:pPr lvl="1">
              <a:lnSpc>
                <a:spcPct val="150000"/>
              </a:lnSpc>
            </a:pPr>
            <a:r>
              <a:rPr lang="en-US" sz="2200" dirty="0"/>
              <a:t>Employers are required to establish, implement, and maintain an effective written WVPP that is specific to the hazards and correction measures for each work site/area and operation.</a:t>
            </a:r>
          </a:p>
          <a:p>
            <a:pPr lvl="1">
              <a:lnSpc>
                <a:spcPct val="150000"/>
              </a:lnSpc>
            </a:pPr>
            <a:r>
              <a:rPr lang="en-US" sz="2200" dirty="0"/>
              <a:t>Employee training now and annually thereafter – must be interactive</a:t>
            </a:r>
          </a:p>
          <a:p>
            <a:pPr lvl="1">
              <a:lnSpc>
                <a:spcPct val="150000"/>
              </a:lnSpc>
            </a:pPr>
            <a:r>
              <a:rPr lang="en-US" sz="2200" dirty="0"/>
              <a:t>Site inspections to identify potential workplace violence hazards</a:t>
            </a:r>
          </a:p>
          <a:p>
            <a:pPr lvl="1">
              <a:lnSpc>
                <a:spcPct val="150000"/>
              </a:lnSpc>
            </a:pPr>
            <a:r>
              <a:rPr lang="en-US" sz="2200" dirty="0"/>
              <a:t>Employee reporting system</a:t>
            </a:r>
          </a:p>
          <a:p>
            <a:pPr lvl="1">
              <a:lnSpc>
                <a:spcPct val="150000"/>
              </a:lnSpc>
            </a:pPr>
            <a:r>
              <a:rPr lang="en-US" sz="2200" dirty="0"/>
              <a:t>Procedures describing post incident response and investigation</a:t>
            </a:r>
          </a:p>
          <a:p>
            <a:pPr lvl="1">
              <a:lnSpc>
                <a:spcPct val="150000"/>
              </a:lnSpc>
            </a:pPr>
            <a:r>
              <a:rPr lang="en-US" sz="2200" dirty="0"/>
              <a:t>Must name who is responsible for the WVPP in the document</a:t>
            </a:r>
          </a:p>
        </p:txBody>
      </p:sp>
    </p:spTree>
    <p:extLst>
      <p:ext uri="{BB962C8B-B14F-4D97-AF65-F5344CB8AC3E}">
        <p14:creationId xmlns:p14="http://schemas.microsoft.com/office/powerpoint/2010/main" val="3631180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AB465E-3513-2B30-4CE9-7D4C459EEECD}"/>
              </a:ext>
            </a:extLst>
          </p:cNvPr>
          <p:cNvSpPr>
            <a:spLocks noGrp="1"/>
          </p:cNvSpPr>
          <p:nvPr>
            <p:ph type="title"/>
          </p:nvPr>
        </p:nvSpPr>
        <p:spPr>
          <a:xfrm>
            <a:off x="1371599" y="294538"/>
            <a:ext cx="9895951" cy="1033669"/>
          </a:xfrm>
        </p:spPr>
        <p:txBody>
          <a:bodyPr>
            <a:normAutofit/>
          </a:bodyPr>
          <a:lstStyle/>
          <a:p>
            <a:r>
              <a:rPr lang="en-US" sz="3400">
                <a:solidFill>
                  <a:srgbClr val="FFFFFF"/>
                </a:solidFill>
              </a:rPr>
              <a:t>Frequently Asked Questions about WVPP in General Industry </a:t>
            </a:r>
          </a:p>
        </p:txBody>
      </p:sp>
      <p:sp>
        <p:nvSpPr>
          <p:cNvPr id="3" name="Content Placeholder 2">
            <a:extLst>
              <a:ext uri="{FF2B5EF4-FFF2-40B4-BE49-F238E27FC236}">
                <a16:creationId xmlns:a16="http://schemas.microsoft.com/office/drawing/2014/main" id="{03850018-3B28-DD07-2755-6EF75A657B73}"/>
              </a:ext>
            </a:extLst>
          </p:cNvPr>
          <p:cNvSpPr>
            <a:spLocks noGrp="1"/>
          </p:cNvSpPr>
          <p:nvPr>
            <p:ph idx="1"/>
          </p:nvPr>
        </p:nvSpPr>
        <p:spPr>
          <a:xfrm>
            <a:off x="1371599" y="1750142"/>
            <a:ext cx="10554930" cy="4709652"/>
          </a:xfrm>
        </p:spPr>
        <p:txBody>
          <a:bodyPr anchor="ctr">
            <a:noAutofit/>
          </a:bodyPr>
          <a:lstStyle/>
          <a:p>
            <a:r>
              <a:rPr lang="en-US" sz="2400" dirty="0"/>
              <a:t>Does the WVPP have to be included in the IIPP?</a:t>
            </a:r>
          </a:p>
          <a:p>
            <a:r>
              <a:rPr lang="en-US" sz="2400" i="1" dirty="0">
                <a:solidFill>
                  <a:schemeClr val="accent3"/>
                </a:solidFill>
              </a:rPr>
              <a:t>No, you can include your written WVPP as a stand-alone section in the IIPP or have it as a separate document.  </a:t>
            </a:r>
          </a:p>
          <a:p>
            <a:endParaRPr lang="en-US" sz="1200" i="1" dirty="0">
              <a:solidFill>
                <a:schemeClr val="accent3"/>
              </a:solidFill>
            </a:endParaRPr>
          </a:p>
          <a:p>
            <a:r>
              <a:rPr lang="en-US" sz="2400" dirty="0"/>
              <a:t>Does each work location need a dedicated plan, or can an organization use a corporate plan for all sites? </a:t>
            </a:r>
          </a:p>
          <a:p>
            <a:r>
              <a:rPr lang="en-US" sz="2400" i="1" dirty="0">
                <a:solidFill>
                  <a:schemeClr val="accent3"/>
                </a:solidFill>
              </a:rPr>
              <a:t>You are required to ensure that your WVPP is specific to the hazards and corrective measures for each work area and operation. </a:t>
            </a:r>
          </a:p>
          <a:p>
            <a:endParaRPr lang="en-US" sz="1200" dirty="0"/>
          </a:p>
          <a:p>
            <a:r>
              <a:rPr lang="en-US" sz="2400" dirty="0"/>
              <a:t>Are you required to make the WVPP accessible to employees? </a:t>
            </a:r>
          </a:p>
          <a:p>
            <a:r>
              <a:rPr lang="en-US" sz="2400" i="1" dirty="0">
                <a:solidFill>
                  <a:schemeClr val="accent3"/>
                </a:solidFill>
              </a:rPr>
              <a:t>Yes, the WVPP needs to be available and easily accessible to all employees, authorized employee representatives and Cal/OSHA at all times.</a:t>
            </a:r>
          </a:p>
        </p:txBody>
      </p:sp>
    </p:spTree>
    <p:extLst>
      <p:ext uri="{BB962C8B-B14F-4D97-AF65-F5344CB8AC3E}">
        <p14:creationId xmlns:p14="http://schemas.microsoft.com/office/powerpoint/2010/main" val="218949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626F32-3DE6-A3C0-BC24-D70FF1267B6F}"/>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LC 6401.9 (e) Training </a:t>
            </a:r>
          </a:p>
        </p:txBody>
      </p:sp>
      <p:graphicFrame>
        <p:nvGraphicFramePr>
          <p:cNvPr id="5" name="Content Placeholder 2">
            <a:extLst>
              <a:ext uri="{FF2B5EF4-FFF2-40B4-BE49-F238E27FC236}">
                <a16:creationId xmlns:a16="http://schemas.microsoft.com/office/drawing/2014/main" id="{E98BBE27-50C0-EEEB-BC23-753514131FC0}"/>
              </a:ext>
            </a:extLst>
          </p:cNvPr>
          <p:cNvGraphicFramePr>
            <a:graphicFrameLocks noGrp="1"/>
          </p:cNvGraphicFramePr>
          <p:nvPr>
            <p:ph idx="1"/>
            <p:extLst>
              <p:ext uri="{D42A27DB-BD31-4B8C-83A1-F6EECF244321}">
                <p14:modId xmlns:p14="http://schemas.microsoft.com/office/powerpoint/2010/main" val="60868997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3273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0E86-4CE9-732B-4D0E-00FE81D09756}"/>
              </a:ext>
            </a:extLst>
          </p:cNvPr>
          <p:cNvSpPr>
            <a:spLocks noGrp="1"/>
          </p:cNvSpPr>
          <p:nvPr>
            <p:ph type="title"/>
          </p:nvPr>
        </p:nvSpPr>
        <p:spPr>
          <a:solidFill>
            <a:schemeClr val="tx2"/>
          </a:solidFill>
        </p:spPr>
        <p:txBody>
          <a:bodyPr/>
          <a:lstStyle/>
          <a:p>
            <a:r>
              <a:rPr lang="en-US" dirty="0">
                <a:solidFill>
                  <a:schemeClr val="bg1"/>
                </a:solidFill>
              </a:rPr>
              <a:t>LC 6401.9 (d) Violent Incident Logs </a:t>
            </a:r>
          </a:p>
        </p:txBody>
      </p:sp>
      <p:graphicFrame>
        <p:nvGraphicFramePr>
          <p:cNvPr id="5" name="Content Placeholder 2">
            <a:extLst>
              <a:ext uri="{FF2B5EF4-FFF2-40B4-BE49-F238E27FC236}">
                <a16:creationId xmlns:a16="http://schemas.microsoft.com/office/drawing/2014/main" id="{07623BB7-1548-452E-21A4-870D283A3A9D}"/>
              </a:ext>
            </a:extLst>
          </p:cNvPr>
          <p:cNvGraphicFramePr>
            <a:graphicFrameLocks noGrp="1"/>
          </p:cNvGraphicFramePr>
          <p:nvPr>
            <p:ph idx="1"/>
            <p:extLst>
              <p:ext uri="{D42A27DB-BD31-4B8C-83A1-F6EECF244321}">
                <p14:modId xmlns:p14="http://schemas.microsoft.com/office/powerpoint/2010/main" val="40364734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1996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BB00-2BCF-F728-4D13-C97129C56A48}"/>
              </a:ext>
            </a:extLst>
          </p:cNvPr>
          <p:cNvSpPr>
            <a:spLocks noGrp="1"/>
          </p:cNvSpPr>
          <p:nvPr>
            <p:ph type="title"/>
          </p:nvPr>
        </p:nvSpPr>
        <p:spPr>
          <a:xfrm>
            <a:off x="838200" y="365125"/>
            <a:ext cx="10515600" cy="1169761"/>
          </a:xfrm>
          <a:solidFill>
            <a:schemeClr val="tx2"/>
          </a:solidFill>
        </p:spPr>
        <p:txBody>
          <a:bodyPr>
            <a:normAutofit/>
          </a:bodyPr>
          <a:lstStyle/>
          <a:p>
            <a:r>
              <a:rPr lang="en-US" sz="3600" dirty="0">
                <a:solidFill>
                  <a:schemeClr val="bg1"/>
                </a:solidFill>
              </a:rPr>
              <a:t>Reporting and Identifying Hazards </a:t>
            </a:r>
          </a:p>
        </p:txBody>
      </p:sp>
      <p:sp>
        <p:nvSpPr>
          <p:cNvPr id="3" name="Content Placeholder 2">
            <a:extLst>
              <a:ext uri="{FF2B5EF4-FFF2-40B4-BE49-F238E27FC236}">
                <a16:creationId xmlns:a16="http://schemas.microsoft.com/office/drawing/2014/main" id="{A5BEFAF2-F500-C47C-496E-6BC6CD853A23}"/>
              </a:ext>
            </a:extLst>
          </p:cNvPr>
          <p:cNvSpPr>
            <a:spLocks noGrp="1"/>
          </p:cNvSpPr>
          <p:nvPr>
            <p:ph idx="1"/>
          </p:nvPr>
        </p:nvSpPr>
        <p:spPr>
          <a:xfrm>
            <a:off x="762000" y="1534886"/>
            <a:ext cx="10972800" cy="5061857"/>
          </a:xfrm>
        </p:spPr>
        <p:txBody>
          <a:bodyPr>
            <a:noAutofit/>
          </a:bodyPr>
          <a:lstStyle/>
          <a:p>
            <a:r>
              <a:rPr lang="en-US" sz="2200" dirty="0"/>
              <a:t>Develop a system for reporting workplace violence incidents or potential incidents </a:t>
            </a:r>
          </a:p>
          <a:p>
            <a:r>
              <a:rPr lang="en-US" sz="2200" i="1" dirty="0">
                <a:solidFill>
                  <a:schemeClr val="accent3"/>
                </a:solidFill>
              </a:rPr>
              <a:t>Who do they report to, do you have a form, is it done via email or by text</a:t>
            </a:r>
          </a:p>
          <a:p>
            <a:r>
              <a:rPr lang="en-US" sz="2200" i="1" dirty="0">
                <a:solidFill>
                  <a:schemeClr val="accent3"/>
                </a:solidFill>
              </a:rPr>
              <a:t>Have a list of resources available to the employee (EAP, emergency resources, site contact info such as HR)</a:t>
            </a:r>
            <a:endParaRPr lang="en-US" sz="2200" dirty="0"/>
          </a:p>
          <a:p>
            <a:r>
              <a:rPr lang="en-US" sz="2200" dirty="0"/>
              <a:t>Ensure you investigate and follow up </a:t>
            </a:r>
          </a:p>
          <a:p>
            <a:r>
              <a:rPr lang="en-US" sz="2200" i="1" dirty="0">
                <a:solidFill>
                  <a:schemeClr val="accent3"/>
                </a:solidFill>
              </a:rPr>
              <a:t>Immediately follow up any reported instances of workplace violence, make your corrections and document the outcome</a:t>
            </a:r>
            <a:endParaRPr lang="en-US" sz="2200" dirty="0"/>
          </a:p>
          <a:p>
            <a:r>
              <a:rPr lang="en-US" sz="2200" dirty="0"/>
              <a:t>Include a site inspection in your program to show you are pro-actively working to prevent workplace violence </a:t>
            </a:r>
          </a:p>
          <a:p>
            <a:r>
              <a:rPr lang="en-US" sz="2200" b="0" i="1" dirty="0">
                <a:solidFill>
                  <a:schemeClr val="accent3"/>
                </a:solidFill>
                <a:effectLst/>
                <a:highlight>
                  <a:srgbClr val="FFFFFF"/>
                </a:highlight>
              </a:rPr>
              <a:t>Procedures to identify and evaluate workplace violence hazards, including, but not limited to, periodic inspections to identify unsafe conditions and work practices and employee reports and concerns. Inspections shall be conducted when the plan is first established, after each workplace violence incident, and whenever the employer is made aware of a new or previously unrecognized hazard.</a:t>
            </a:r>
            <a:endParaRPr lang="en-US" sz="2200" i="1" dirty="0">
              <a:solidFill>
                <a:schemeClr val="accent3"/>
              </a:solidFill>
            </a:endParaRPr>
          </a:p>
        </p:txBody>
      </p:sp>
    </p:spTree>
    <p:extLst>
      <p:ext uri="{BB962C8B-B14F-4D97-AF65-F5344CB8AC3E}">
        <p14:creationId xmlns:p14="http://schemas.microsoft.com/office/powerpoint/2010/main" val="1623528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A3E674-3296-2DC8-E0C6-8B49D376202D}"/>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What are potential penalties for failure to comply? </a:t>
            </a:r>
          </a:p>
        </p:txBody>
      </p:sp>
      <p:sp>
        <p:nvSpPr>
          <p:cNvPr id="3" name="Content Placeholder 2">
            <a:extLst>
              <a:ext uri="{FF2B5EF4-FFF2-40B4-BE49-F238E27FC236}">
                <a16:creationId xmlns:a16="http://schemas.microsoft.com/office/drawing/2014/main" id="{DDCEEDCE-C5ED-D0CE-197A-71DCDDA0BA9A}"/>
              </a:ext>
            </a:extLst>
          </p:cNvPr>
          <p:cNvSpPr>
            <a:spLocks noGrp="1"/>
          </p:cNvSpPr>
          <p:nvPr>
            <p:ph idx="1"/>
          </p:nvPr>
        </p:nvSpPr>
        <p:spPr>
          <a:xfrm>
            <a:off x="5926619" y="272143"/>
            <a:ext cx="6015009" cy="6183085"/>
          </a:xfrm>
        </p:spPr>
        <p:txBody>
          <a:bodyPr anchor="ctr">
            <a:normAutofit/>
          </a:bodyPr>
          <a:lstStyle/>
          <a:p>
            <a:r>
              <a:rPr lang="en-US" sz="2600" dirty="0"/>
              <a:t>Cal/OSHA is the regulatory body for LC 6401.9 effective 7/1/24 even though its final proposed rule is scheduled to be no later than December 31, 2025, with required adoption no later than December 31, 2026</a:t>
            </a:r>
          </a:p>
          <a:p>
            <a:pPr marL="0" indent="0">
              <a:buNone/>
            </a:pPr>
            <a:endParaRPr lang="en-US" sz="2600" dirty="0"/>
          </a:p>
          <a:p>
            <a:r>
              <a:rPr lang="en-US" sz="2600" dirty="0"/>
              <a:t>FINES are effective 7/1/24 for non-compliance</a:t>
            </a:r>
          </a:p>
          <a:p>
            <a:pPr lvl="1"/>
            <a:r>
              <a:rPr lang="en-US" sz="2600" dirty="0"/>
              <a:t>Serious violation up to $25,000</a:t>
            </a:r>
          </a:p>
          <a:p>
            <a:pPr lvl="1"/>
            <a:r>
              <a:rPr lang="en-US" sz="2600" dirty="0"/>
              <a:t>Willful violation up to $158,727</a:t>
            </a:r>
          </a:p>
        </p:txBody>
      </p:sp>
    </p:spTree>
    <p:extLst>
      <p:ext uri="{BB962C8B-B14F-4D97-AF65-F5344CB8AC3E}">
        <p14:creationId xmlns:p14="http://schemas.microsoft.com/office/powerpoint/2010/main" val="3956786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D8CA7-4BE7-47F8-D4EC-FC10B3D1E845}"/>
              </a:ext>
            </a:extLst>
          </p:cNvPr>
          <p:cNvSpPr>
            <a:spLocks noGrp="1"/>
          </p:cNvSpPr>
          <p:nvPr>
            <p:ph type="title"/>
          </p:nvPr>
        </p:nvSpPr>
        <p:spPr>
          <a:solidFill>
            <a:schemeClr val="tx2"/>
          </a:solidFill>
        </p:spPr>
        <p:txBody>
          <a:bodyPr/>
          <a:lstStyle/>
          <a:p>
            <a:r>
              <a:rPr lang="en-US" dirty="0">
                <a:solidFill>
                  <a:schemeClr val="bg1"/>
                </a:solidFill>
              </a:rPr>
              <a:t>Prevention Tips </a:t>
            </a:r>
          </a:p>
        </p:txBody>
      </p:sp>
      <p:sp>
        <p:nvSpPr>
          <p:cNvPr id="3" name="Content Placeholder 2">
            <a:extLst>
              <a:ext uri="{FF2B5EF4-FFF2-40B4-BE49-F238E27FC236}">
                <a16:creationId xmlns:a16="http://schemas.microsoft.com/office/drawing/2014/main" id="{B3819831-F40F-35B3-F195-51A58475B021}"/>
              </a:ext>
            </a:extLst>
          </p:cNvPr>
          <p:cNvSpPr>
            <a:spLocks noGrp="1"/>
          </p:cNvSpPr>
          <p:nvPr>
            <p:ph idx="1"/>
          </p:nvPr>
        </p:nvSpPr>
        <p:spPr/>
        <p:txBody>
          <a:bodyPr/>
          <a:lstStyle/>
          <a:p>
            <a:r>
              <a:rPr lang="en-US" dirty="0"/>
              <a:t>Build and promote a positive school culture</a:t>
            </a:r>
          </a:p>
          <a:p>
            <a:r>
              <a:rPr lang="en-US" dirty="0"/>
              <a:t>Prioritize wellness resources for teachers and staff </a:t>
            </a:r>
          </a:p>
          <a:p>
            <a:r>
              <a:rPr lang="en-US" dirty="0"/>
              <a:t>Recognize behavioral warning signs </a:t>
            </a:r>
          </a:p>
          <a:p>
            <a:r>
              <a:rPr lang="en-US" dirty="0"/>
              <a:t>Have a plan in place to intervene or if needed respond</a:t>
            </a:r>
          </a:p>
          <a:p>
            <a:r>
              <a:rPr lang="en-US" dirty="0"/>
              <a:t>Promote cyber awareness and training for staff and students </a:t>
            </a:r>
          </a:p>
          <a:p>
            <a:r>
              <a:rPr lang="en-US" dirty="0"/>
              <a:t>Look at de-escalation training and protocols for staff</a:t>
            </a:r>
          </a:p>
          <a:p>
            <a:r>
              <a:rPr lang="en-US" dirty="0"/>
              <a:t>Utilize background checks when hiring</a:t>
            </a:r>
          </a:p>
          <a:p>
            <a:endParaRPr lang="en-US" dirty="0"/>
          </a:p>
        </p:txBody>
      </p:sp>
    </p:spTree>
    <p:extLst>
      <p:ext uri="{BB962C8B-B14F-4D97-AF65-F5344CB8AC3E}">
        <p14:creationId xmlns:p14="http://schemas.microsoft.com/office/powerpoint/2010/main" val="2110712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05407-AE4A-44E1-4EF0-76CCE4674F21}"/>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Recap </a:t>
            </a:r>
          </a:p>
        </p:txBody>
      </p:sp>
      <p:sp>
        <p:nvSpPr>
          <p:cNvPr id="3" name="Content Placeholder 2">
            <a:extLst>
              <a:ext uri="{FF2B5EF4-FFF2-40B4-BE49-F238E27FC236}">
                <a16:creationId xmlns:a16="http://schemas.microsoft.com/office/drawing/2014/main" id="{7D41D774-F6EC-5FD4-07A1-704FDD819B2E}"/>
              </a:ext>
            </a:extLst>
          </p:cNvPr>
          <p:cNvSpPr>
            <a:spLocks noGrp="1"/>
          </p:cNvSpPr>
          <p:nvPr>
            <p:ph idx="1"/>
          </p:nvPr>
        </p:nvSpPr>
        <p:spPr>
          <a:xfrm>
            <a:off x="1371599" y="1769806"/>
            <a:ext cx="10584427" cy="4601497"/>
          </a:xfrm>
        </p:spPr>
        <p:txBody>
          <a:bodyPr anchor="ctr">
            <a:normAutofit lnSpcReduction="10000"/>
          </a:bodyPr>
          <a:lstStyle/>
          <a:p>
            <a:r>
              <a:rPr lang="en-US" sz="2400" dirty="0"/>
              <a:t>A written WVPP must be in place by 7/1/24 and the person(s) responsible for this must be noted in the plan</a:t>
            </a:r>
          </a:p>
          <a:p>
            <a:r>
              <a:rPr lang="en-US" sz="2400" dirty="0"/>
              <a:t>Obtain active involvement of employees in developing and implementing the plan</a:t>
            </a:r>
          </a:p>
          <a:p>
            <a:r>
              <a:rPr lang="en-US" sz="2400" dirty="0"/>
              <a:t>Complete interactive/in-person employee training now and annually thereafter</a:t>
            </a:r>
          </a:p>
          <a:p>
            <a:r>
              <a:rPr lang="en-US" sz="2400" dirty="0"/>
              <a:t>Develop a Violent Incident Log and communicate how to report incidences </a:t>
            </a:r>
          </a:p>
          <a:p>
            <a:r>
              <a:rPr lang="en-US" sz="2400" dirty="0"/>
              <a:t>Develop protocol to identify, evaluate and correct any hazards (inspections)</a:t>
            </a:r>
          </a:p>
          <a:p>
            <a:r>
              <a:rPr lang="en-US" sz="2400" dirty="0"/>
              <a:t>Respond to and investigate incidents of workplace violence immediately</a:t>
            </a:r>
          </a:p>
          <a:p>
            <a:r>
              <a:rPr lang="en-US" sz="2400" dirty="0"/>
              <a:t>Document and keep records for 5 years (trainings for 1 year) </a:t>
            </a:r>
          </a:p>
          <a:p>
            <a:r>
              <a:rPr lang="en-US" sz="2400" dirty="0"/>
              <a:t>Make the plan accessible to employees </a:t>
            </a:r>
          </a:p>
        </p:txBody>
      </p:sp>
    </p:spTree>
    <p:extLst>
      <p:ext uri="{BB962C8B-B14F-4D97-AF65-F5344CB8AC3E}">
        <p14:creationId xmlns:p14="http://schemas.microsoft.com/office/powerpoint/2010/main" val="3764189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2280D5-6079-0FA0-607A-4A1C3AF16C23}"/>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Thank you for attending </a:t>
            </a:r>
          </a:p>
        </p:txBody>
      </p:sp>
      <p:sp>
        <p:nvSpPr>
          <p:cNvPr id="3" name="Content Placeholder 2">
            <a:extLst>
              <a:ext uri="{FF2B5EF4-FFF2-40B4-BE49-F238E27FC236}">
                <a16:creationId xmlns:a16="http://schemas.microsoft.com/office/drawing/2014/main" id="{EF9F1DCA-F453-8148-B212-901873CB3807}"/>
              </a:ext>
            </a:extLst>
          </p:cNvPr>
          <p:cNvSpPr>
            <a:spLocks noGrp="1"/>
          </p:cNvSpPr>
          <p:nvPr>
            <p:ph idx="1"/>
          </p:nvPr>
        </p:nvSpPr>
        <p:spPr>
          <a:xfrm>
            <a:off x="5926619" y="649480"/>
            <a:ext cx="5993237" cy="5546047"/>
          </a:xfrm>
        </p:spPr>
        <p:txBody>
          <a:bodyPr anchor="ctr">
            <a:normAutofit/>
          </a:bodyPr>
          <a:lstStyle/>
          <a:p>
            <a:pPr marL="0" indent="0">
              <a:buNone/>
            </a:pPr>
            <a:r>
              <a:rPr lang="en-US" sz="2400" dirty="0"/>
              <a:t>For more information, please contact:</a:t>
            </a:r>
          </a:p>
          <a:p>
            <a:pPr marL="0" indent="0">
              <a:buNone/>
            </a:pPr>
            <a:endParaRPr lang="en-US" sz="2400" dirty="0"/>
          </a:p>
          <a:p>
            <a:pPr marL="0" indent="0">
              <a:buNone/>
            </a:pPr>
            <a:r>
              <a:rPr lang="en-US" sz="2400" dirty="0"/>
              <a:t>Will Davis, Director of Environmental Risk, RESIG </a:t>
            </a:r>
          </a:p>
          <a:p>
            <a:pPr marL="0" indent="0">
              <a:buNone/>
            </a:pPr>
            <a:r>
              <a:rPr lang="en-US" sz="2400" dirty="0">
                <a:hlinkClick r:id="rId2"/>
              </a:rPr>
              <a:t>wdavis@resig.org</a:t>
            </a:r>
            <a:endParaRPr lang="en-US" sz="2400" dirty="0"/>
          </a:p>
          <a:p>
            <a:pPr marL="0" indent="0">
              <a:buNone/>
            </a:pPr>
            <a:r>
              <a:rPr lang="en-US" sz="2400" dirty="0"/>
              <a:t>707 836 0779 X107</a:t>
            </a:r>
          </a:p>
          <a:p>
            <a:pPr marL="0" indent="0">
              <a:buNone/>
            </a:pPr>
            <a:endParaRPr lang="en-US" sz="2400" dirty="0"/>
          </a:p>
          <a:p>
            <a:pPr marL="0" indent="0">
              <a:buNone/>
            </a:pPr>
            <a:r>
              <a:rPr lang="en-US" sz="2400" dirty="0"/>
              <a:t>Kelly Cook, EHS Program Supervisor, RESIG </a:t>
            </a:r>
          </a:p>
          <a:p>
            <a:pPr marL="0" indent="0">
              <a:buNone/>
            </a:pPr>
            <a:r>
              <a:rPr lang="en-US" sz="2400" dirty="0">
                <a:hlinkClick r:id="rId3"/>
              </a:rPr>
              <a:t>kcook@resig.org</a:t>
            </a:r>
            <a:endParaRPr lang="en-US" sz="2400" dirty="0"/>
          </a:p>
          <a:p>
            <a:pPr marL="0" indent="0">
              <a:buNone/>
            </a:pPr>
            <a:r>
              <a:rPr lang="en-US" sz="2400" dirty="0"/>
              <a:t>707 836 0779 X108</a:t>
            </a:r>
          </a:p>
        </p:txBody>
      </p:sp>
    </p:spTree>
    <p:extLst>
      <p:ext uri="{BB962C8B-B14F-4D97-AF65-F5344CB8AC3E}">
        <p14:creationId xmlns:p14="http://schemas.microsoft.com/office/powerpoint/2010/main" val="663535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TotalTime>
  <Words>1240</Words>
  <Application>Microsoft Office PowerPoint</Application>
  <PresentationFormat>Widescreen</PresentationFormat>
  <Paragraphs>101</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Raleway Lining</vt:lpstr>
      <vt:lpstr>Office Theme</vt:lpstr>
      <vt:lpstr>Navigating California’s New  Workplace Violence  Prevention Law SB 553  </vt:lpstr>
      <vt:lpstr>Disclaimer</vt:lpstr>
      <vt:lpstr>Background of SB 553</vt:lpstr>
      <vt:lpstr>Regulatory Bodies</vt:lpstr>
      <vt:lpstr>Four Types of Workplace Violence</vt:lpstr>
      <vt:lpstr>Frequently Asked Questions about WVPP in General Industry </vt:lpstr>
      <vt:lpstr>Frequently Asked Questions about WVPP in General Industry </vt:lpstr>
      <vt:lpstr>LC 6401.9 (e) Training </vt:lpstr>
      <vt:lpstr>LC 6401.9 (d) Violent Incident Logs </vt:lpstr>
      <vt:lpstr>Reporting and Identifying Hazards </vt:lpstr>
      <vt:lpstr>What are potential penalties for failure to comply? </vt:lpstr>
      <vt:lpstr>Prevention Tips </vt:lpstr>
      <vt:lpstr>Recap </vt:lpstr>
      <vt:lpstr>Thank you for attending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 L. Cook</dc:creator>
  <cp:lastModifiedBy>Kelly L. Cook</cp:lastModifiedBy>
  <cp:revision>9</cp:revision>
  <cp:lastPrinted>2024-06-20T17:33:23Z</cp:lastPrinted>
  <dcterms:created xsi:type="dcterms:W3CDTF">2024-06-14T17:19:49Z</dcterms:created>
  <dcterms:modified xsi:type="dcterms:W3CDTF">2024-06-20T19:05:44Z</dcterms:modified>
</cp:coreProperties>
</file>