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804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976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70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007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75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266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732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519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927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674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827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3465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808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2486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1283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9085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379DC2E4-649A-43C4-BF85-B083F923C07F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761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DC2E4-649A-43C4-BF85-B083F923C07F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256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Julie.baker@jpsk12.org" TargetMode="External"/><Relationship Id="rId2" Type="http://schemas.openxmlformats.org/officeDocument/2006/relationships/hyperlink" Target="mailto:Marcus.leon@jpsk12.org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Jeremy.Patterson@jpsk12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2970D-28E5-4CDE-9543-4D799A0FE6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ESSER III STAKEHOLDER HEARING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E982CB8-3898-4DBE-94F2-1596C27E13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December 19, 2023</a:t>
            </a:r>
            <a:endParaRPr lang="en-US" dirty="0"/>
          </a:p>
          <a:p>
            <a:r>
              <a:rPr lang="en-US" dirty="0" smtClean="0"/>
              <a:t>Jackson High School</a:t>
            </a:r>
          </a:p>
          <a:p>
            <a:r>
              <a:rPr lang="en-US" dirty="0" smtClean="0"/>
              <a:t>Media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021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C587C-E31B-40DA-984B-26B66EF8D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ESSER GRANTS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DF9FA-3CBD-4904-83D2-2E475CB44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ESSER III-ALSO KNOWN AS AMERICAN RESCUE PLAN. SIGNED INTO LAW  MARCH 11, 2021</a:t>
            </a:r>
          </a:p>
          <a:p>
            <a:pPr lvl="1"/>
            <a:r>
              <a:rPr lang="en-US" dirty="0"/>
              <a:t>$1.9 trillion economic stimulus package</a:t>
            </a:r>
          </a:p>
          <a:p>
            <a:pPr lvl="1"/>
            <a:r>
              <a:rPr lang="en-US" dirty="0"/>
              <a:t>$122 billion for education nationwide</a:t>
            </a:r>
          </a:p>
          <a:p>
            <a:pPr lvl="1"/>
            <a:r>
              <a:rPr lang="en-US" dirty="0"/>
              <a:t>JPS allocation - $22.2 million</a:t>
            </a:r>
          </a:p>
          <a:p>
            <a:endParaRPr lang="en-US" dirty="0"/>
          </a:p>
          <a:p>
            <a:r>
              <a:rPr lang="en-US" dirty="0"/>
              <a:t>ESSER I- EXPENDITURE PERIOD ENDS 6/30/2022</a:t>
            </a:r>
          </a:p>
          <a:p>
            <a:r>
              <a:rPr lang="en-US" dirty="0"/>
              <a:t>ESSER II- EXPENDITURE PERIOD ENDS 6/30/2023</a:t>
            </a:r>
          </a:p>
          <a:p>
            <a:r>
              <a:rPr lang="en-US" b="1" dirty="0"/>
              <a:t>ESSERIII- EXPENDITURE PERIOD ENDS 6/30/2024</a:t>
            </a:r>
          </a:p>
          <a:p>
            <a:pPr lvl="1"/>
            <a:r>
              <a:rPr lang="en-US" b="1" dirty="0"/>
              <a:t>Requirement that 20% of funds to address learning loss</a:t>
            </a:r>
          </a:p>
          <a:p>
            <a:endParaRPr lang="en-US" b="1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681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9E11-4535-4277-9B74-5B2AA048E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ALLOWABLE USES OF ESSER III FUNDS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AF436-B99E-4F0D-AEBE-73CB3316B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Purchasing cleaning supplies</a:t>
            </a:r>
          </a:p>
          <a:p>
            <a:pPr lvl="1"/>
            <a:r>
              <a:rPr lang="en-US" dirty="0"/>
              <a:t>Purchasing additional educational technology</a:t>
            </a:r>
          </a:p>
          <a:p>
            <a:pPr lvl="1"/>
            <a:r>
              <a:rPr lang="en-US" b="1" dirty="0"/>
              <a:t>Increasing mental health supports</a:t>
            </a:r>
          </a:p>
          <a:p>
            <a:pPr lvl="1"/>
            <a:r>
              <a:rPr lang="en-US" b="1" dirty="0"/>
              <a:t>Adding instructional support for intervention or special education</a:t>
            </a:r>
          </a:p>
          <a:p>
            <a:pPr lvl="1"/>
            <a:r>
              <a:rPr lang="en-US" dirty="0"/>
              <a:t>Enhancing supplemental learning</a:t>
            </a:r>
          </a:p>
          <a:p>
            <a:pPr lvl="1"/>
            <a:r>
              <a:rPr lang="en-US" dirty="0"/>
              <a:t>Improving indoor air quality</a:t>
            </a:r>
          </a:p>
          <a:p>
            <a:pPr lvl="1"/>
            <a:r>
              <a:rPr lang="en-US" dirty="0"/>
              <a:t>Repairing and improving facilities to reduce virus transmission</a:t>
            </a:r>
          </a:p>
          <a:p>
            <a:pPr lvl="1"/>
            <a:r>
              <a:rPr lang="en-US" dirty="0"/>
              <a:t>Reducing environmental hazards</a:t>
            </a:r>
          </a:p>
          <a:p>
            <a:pPr lvl="1"/>
            <a:r>
              <a:rPr lang="en-US" b="1" dirty="0"/>
              <a:t>Addressing learning loss</a:t>
            </a:r>
          </a:p>
          <a:p>
            <a:pPr lvl="1"/>
            <a:r>
              <a:rPr lang="en-US" b="1" dirty="0"/>
              <a:t>Continuing to employ and/or hire new staff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510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6FC3C-00B5-423F-9ED9-6520249BD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ESSER III FUNDING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AB555-F5F4-4B9C-A148-B8EE0CCC5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Surveys sent to community via mass email, JPS website link, hard copies mailed out (November, 2021)</a:t>
            </a:r>
          </a:p>
          <a:p>
            <a:pPr lvl="1"/>
            <a:r>
              <a:rPr lang="en-US" dirty="0"/>
              <a:t>JPS application submitted (December, 2021)</a:t>
            </a:r>
          </a:p>
          <a:p>
            <a:pPr lvl="1"/>
            <a:r>
              <a:rPr lang="en-US" dirty="0"/>
              <a:t>Plan of use narrative submitted (February, 2022)</a:t>
            </a:r>
          </a:p>
          <a:p>
            <a:pPr lvl="1"/>
            <a:r>
              <a:rPr lang="en-US" dirty="0"/>
              <a:t>Budget development/stakeholder meeting (June, 2022)</a:t>
            </a:r>
          </a:p>
          <a:p>
            <a:pPr lvl="1"/>
            <a:r>
              <a:rPr lang="en-US" dirty="0"/>
              <a:t>Budget submission (June/July, 2022)</a:t>
            </a:r>
          </a:p>
          <a:p>
            <a:pPr lvl="1"/>
            <a:r>
              <a:rPr lang="en-US" dirty="0"/>
              <a:t>Budget approval/grant funding </a:t>
            </a:r>
            <a:r>
              <a:rPr lang="en-US" dirty="0" smtClean="0"/>
              <a:t>(July, 2022)</a:t>
            </a:r>
          </a:p>
          <a:p>
            <a:pPr lvl="1"/>
            <a:r>
              <a:rPr lang="en-US" dirty="0" smtClean="0"/>
              <a:t>Budget amendment (June 2023)</a:t>
            </a:r>
          </a:p>
          <a:p>
            <a:pPr lvl="1"/>
            <a:r>
              <a:rPr lang="en-US" dirty="0" smtClean="0"/>
              <a:t>Budget amendment (Jan/Feb 2024)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46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 Month Update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sz="2600" dirty="0" smtClean="0"/>
              <a:t>$14,518,909 million spent/encumbered through 11/22/2023</a:t>
            </a:r>
          </a:p>
          <a:p>
            <a:r>
              <a:rPr lang="en-US" sz="2600" dirty="0" smtClean="0"/>
              <a:t>$12,335,382 spent on staffing (includes benefits)</a:t>
            </a:r>
          </a:p>
          <a:p>
            <a:r>
              <a:rPr lang="en-US" sz="2600" dirty="0" err="1" smtClean="0"/>
              <a:t>Approx</a:t>
            </a:r>
            <a:r>
              <a:rPr lang="en-US" sz="2600" dirty="0" smtClean="0"/>
              <a:t> $321k spent on software licenses</a:t>
            </a:r>
          </a:p>
          <a:p>
            <a:r>
              <a:rPr lang="en-US" sz="2800" dirty="0" smtClean="0"/>
              <a:t>$52,691 </a:t>
            </a:r>
            <a:r>
              <a:rPr lang="en-US" sz="2800" dirty="0"/>
              <a:t>spent on AVID (over 2 years</a:t>
            </a:r>
            <a:r>
              <a:rPr lang="en-US" sz="2800" dirty="0" smtClean="0"/>
              <a:t>)</a:t>
            </a:r>
          </a:p>
          <a:p>
            <a:r>
              <a:rPr lang="en-US" sz="2800" dirty="0" smtClean="0"/>
              <a:t>$80,000 budgeted for sensory rooms at multiple </a:t>
            </a:r>
            <a:r>
              <a:rPr lang="en-US" sz="2800" dirty="0" err="1" smtClean="0"/>
              <a:t>bldgs</a:t>
            </a:r>
            <a:endParaRPr lang="en-US" sz="2800" dirty="0"/>
          </a:p>
          <a:p>
            <a:r>
              <a:rPr lang="en-US" sz="2600" dirty="0" smtClean="0"/>
              <a:t>$1,424,237 million spent/encumbered on curriculum updates, district-wide </a:t>
            </a:r>
          </a:p>
          <a:p>
            <a:pPr lvl="2"/>
            <a:r>
              <a:rPr lang="en-US" sz="2000" dirty="0" smtClean="0"/>
              <a:t>Includes over $150,000 Secondary Special Ed Curriculum</a:t>
            </a:r>
          </a:p>
          <a:p>
            <a:pPr lvl="2"/>
            <a:r>
              <a:rPr lang="en-US" dirty="0"/>
              <a:t>Currently piloting Elementary Special Education Curriculum (</a:t>
            </a:r>
            <a:r>
              <a:rPr lang="en-US" dirty="0" err="1"/>
              <a:t>approx</a:t>
            </a:r>
            <a:r>
              <a:rPr lang="en-US" dirty="0"/>
              <a:t> </a:t>
            </a:r>
            <a:r>
              <a:rPr lang="en-US" dirty="0" smtClean="0"/>
              <a:t>350k in addition to currently spent)</a:t>
            </a:r>
            <a:endParaRPr lang="en-US" sz="20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402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6 Month Update Cont’d	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Continuing to add Special Ed Staff</a:t>
            </a:r>
          </a:p>
          <a:p>
            <a:r>
              <a:rPr lang="en-US" sz="2600" dirty="0" smtClean="0"/>
              <a:t>Final round of curriculum update proposal to board- </a:t>
            </a:r>
            <a:r>
              <a:rPr lang="en-US" sz="2600" dirty="0" err="1" smtClean="0"/>
              <a:t>Sp</a:t>
            </a:r>
            <a:r>
              <a:rPr lang="en-US" sz="2600" dirty="0" smtClean="0"/>
              <a:t> </a:t>
            </a:r>
            <a:r>
              <a:rPr lang="en-US" sz="2600" smtClean="0"/>
              <a:t>Ed Elementary </a:t>
            </a:r>
            <a:r>
              <a:rPr lang="en-US" sz="2600" dirty="0" smtClean="0"/>
              <a:t>and Middle School Math (Jan-Mar)</a:t>
            </a:r>
          </a:p>
          <a:p>
            <a:r>
              <a:rPr lang="en-US" sz="2600" dirty="0" smtClean="0"/>
              <a:t>Budget amendment to happen Jan/Feb 2024</a:t>
            </a:r>
          </a:p>
          <a:p>
            <a:endParaRPr lang="en-US" sz="2600" dirty="0"/>
          </a:p>
          <a:p>
            <a:r>
              <a:rPr lang="en-US" sz="2600" b="1" dirty="0" smtClean="0"/>
              <a:t>CURRENTLY ON TRACK TO SPEND ALL FUNDS BY 6/30/24</a:t>
            </a:r>
            <a:endParaRPr lang="en-US" sz="2200" b="1" dirty="0" smtClean="0"/>
          </a:p>
          <a:p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943978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39714D8-B9AC-4584-B353-7682FF974A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QUESTIONS??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7F7C43C-C907-499B-BE1E-57231A24B8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n-US" dirty="0"/>
              <a:t>				Contact:</a:t>
            </a:r>
          </a:p>
          <a:p>
            <a:pPr algn="l"/>
            <a:r>
              <a:rPr lang="en-US" dirty="0"/>
              <a:t>			Marcus </a:t>
            </a:r>
            <a:r>
              <a:rPr lang="en-US"/>
              <a:t>Leon-         </a:t>
            </a:r>
            <a:r>
              <a:rPr lang="en-US" dirty="0">
                <a:hlinkClick r:id="rId2"/>
              </a:rPr>
              <a:t>Marcus.leon@jpsk12.org</a:t>
            </a:r>
            <a:r>
              <a:rPr lang="en-US" dirty="0"/>
              <a:t> </a:t>
            </a:r>
          </a:p>
          <a:p>
            <a:pPr algn="l"/>
            <a:r>
              <a:rPr lang="en-US" dirty="0"/>
              <a:t>			Julie Baker-           </a:t>
            </a:r>
            <a:r>
              <a:rPr lang="en-US" dirty="0">
                <a:hlinkClick r:id="rId3"/>
              </a:rPr>
              <a:t>Julie.baker@jpsk12.org</a:t>
            </a:r>
            <a:r>
              <a:rPr lang="en-US" dirty="0"/>
              <a:t> </a:t>
            </a:r>
          </a:p>
          <a:p>
            <a:pPr algn="l"/>
            <a:r>
              <a:rPr lang="en-US" dirty="0"/>
              <a:t>			Jeremy Patterson-  </a:t>
            </a:r>
            <a:r>
              <a:rPr lang="en-US" dirty="0">
                <a:hlinkClick r:id="rId4"/>
              </a:rPr>
              <a:t>Jeremy.Patterson@jpsk12.org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6611272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2289</TotalTime>
  <Words>354</Words>
  <Application>Microsoft Office PowerPoint</Application>
  <PresentationFormat>Widescreen</PresentationFormat>
  <Paragraphs>58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Trebuchet MS</vt:lpstr>
      <vt:lpstr>Berlin</vt:lpstr>
      <vt:lpstr>ESSER III STAKEHOLDER HEARING</vt:lpstr>
      <vt:lpstr>HISTORY OF ESSER GRANTS</vt:lpstr>
      <vt:lpstr>ALLOWABLE USES OF ESSER III FUNDS</vt:lpstr>
      <vt:lpstr>ESSER III FUNDING TIMELINE</vt:lpstr>
      <vt:lpstr>6 Month Update</vt:lpstr>
      <vt:lpstr>6 Month Update Cont’d </vt:lpstr>
      <vt:lpstr>QUESTIONS??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ESSER III STAKEHOLDER HEARING</dc:title>
  <dc:creator>Marcus Leon</dc:creator>
  <cp:lastModifiedBy>Marcus Leon</cp:lastModifiedBy>
  <cp:revision>65</cp:revision>
  <dcterms:created xsi:type="dcterms:W3CDTF">2022-06-13T17:47:07Z</dcterms:created>
  <dcterms:modified xsi:type="dcterms:W3CDTF">2023-12-05T14:56:00Z</dcterms:modified>
</cp:coreProperties>
</file>