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5" r:id="rId1"/>
  </p:sldMasterIdLst>
  <p:handoutMasterIdLst>
    <p:handoutMasterId r:id="rId24"/>
  </p:handoutMasterIdLst>
  <p:sldIdLst>
    <p:sldId id="259" r:id="rId2"/>
    <p:sldId id="304" r:id="rId3"/>
    <p:sldId id="1486" r:id="rId4"/>
    <p:sldId id="268" r:id="rId5"/>
    <p:sldId id="1479" r:id="rId6"/>
    <p:sldId id="1480" r:id="rId7"/>
    <p:sldId id="1481" r:id="rId8"/>
    <p:sldId id="1478" r:id="rId9"/>
    <p:sldId id="1477" r:id="rId10"/>
    <p:sldId id="1482" r:id="rId11"/>
    <p:sldId id="269" r:id="rId12"/>
    <p:sldId id="1484" r:id="rId13"/>
    <p:sldId id="1485" r:id="rId14"/>
    <p:sldId id="1483" r:id="rId15"/>
    <p:sldId id="1470" r:id="rId16"/>
    <p:sldId id="1472" r:id="rId17"/>
    <p:sldId id="1487" r:id="rId18"/>
    <p:sldId id="1488" r:id="rId19"/>
    <p:sldId id="1473" r:id="rId20"/>
    <p:sldId id="1474" r:id="rId21"/>
    <p:sldId id="1476" r:id="rId22"/>
    <p:sldId id="265" r:id="rId23"/>
  </p:sldIdLst>
  <p:sldSz cx="12192000" cy="6858000"/>
  <p:notesSz cx="9601200" cy="7315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2DB"/>
    <a:srgbClr val="683819"/>
    <a:srgbClr val="0070C0"/>
    <a:srgbClr val="CCFFFF"/>
    <a:srgbClr val="000D26"/>
    <a:srgbClr val="001D58"/>
    <a:srgbClr val="E7BF5F"/>
    <a:srgbClr val="B0B0B0"/>
    <a:srgbClr val="7C899A"/>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31" autoAdjust="0"/>
    <p:restoredTop sz="94660"/>
  </p:normalViewPr>
  <p:slideViewPr>
    <p:cSldViewPr snapToGrid="0">
      <p:cViewPr varScale="1">
        <p:scale>
          <a:sx n="157" d="100"/>
          <a:sy n="157" d="100"/>
        </p:scale>
        <p:origin x="162" y="18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38" d="100"/>
          <a:sy n="138" d="100"/>
        </p:scale>
        <p:origin x="267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8D1676-2B01-DBD3-D13B-6A283428DDE5}"/>
              </a:ext>
            </a:extLst>
          </p:cNvPr>
          <p:cNvSpPr>
            <a:spLocks noGrp="1"/>
          </p:cNvSpPr>
          <p:nvPr>
            <p:ph type="hdr" sz="quarter"/>
          </p:nvPr>
        </p:nvSpPr>
        <p:spPr>
          <a:xfrm>
            <a:off x="0" y="0"/>
            <a:ext cx="4160937" cy="366486"/>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E81B11F-112A-C101-FF26-56A23AFEB436}"/>
              </a:ext>
            </a:extLst>
          </p:cNvPr>
          <p:cNvSpPr>
            <a:spLocks noGrp="1"/>
          </p:cNvSpPr>
          <p:nvPr>
            <p:ph type="dt" sz="quarter" idx="1"/>
          </p:nvPr>
        </p:nvSpPr>
        <p:spPr>
          <a:xfrm>
            <a:off x="5438180" y="0"/>
            <a:ext cx="4160937" cy="366486"/>
          </a:xfrm>
          <a:prstGeom prst="rect">
            <a:avLst/>
          </a:prstGeom>
        </p:spPr>
        <p:txBody>
          <a:bodyPr vert="horz" lIns="91440" tIns="45720" rIns="91440" bIns="45720" rtlCol="0"/>
          <a:lstStyle>
            <a:lvl1pPr algn="r">
              <a:defRPr sz="1200"/>
            </a:lvl1pPr>
          </a:lstStyle>
          <a:p>
            <a:fld id="{9EC8AA7A-DA41-4F99-9B16-016C6AEBEDF7}" type="datetimeFigureOut">
              <a:rPr lang="en-US" smtClean="0"/>
              <a:t>1/7/2025</a:t>
            </a:fld>
            <a:endParaRPr lang="en-US" dirty="0"/>
          </a:p>
        </p:txBody>
      </p:sp>
      <p:sp>
        <p:nvSpPr>
          <p:cNvPr id="4" name="Footer Placeholder 3">
            <a:extLst>
              <a:ext uri="{FF2B5EF4-FFF2-40B4-BE49-F238E27FC236}">
                <a16:creationId xmlns:a16="http://schemas.microsoft.com/office/drawing/2014/main" id="{2AB6DD54-2CFF-D40F-E0C6-4AA4AA5DA2D8}"/>
              </a:ext>
            </a:extLst>
          </p:cNvPr>
          <p:cNvSpPr>
            <a:spLocks noGrp="1"/>
          </p:cNvSpPr>
          <p:nvPr>
            <p:ph type="ftr" sz="quarter" idx="2"/>
          </p:nvPr>
        </p:nvSpPr>
        <p:spPr>
          <a:xfrm>
            <a:off x="0" y="6948715"/>
            <a:ext cx="4160937" cy="36648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F74F6AD-F90F-EE9B-C03B-B7BB88F532F9}"/>
              </a:ext>
            </a:extLst>
          </p:cNvPr>
          <p:cNvSpPr>
            <a:spLocks noGrp="1"/>
          </p:cNvSpPr>
          <p:nvPr>
            <p:ph type="sldNum" sz="quarter" idx="3"/>
          </p:nvPr>
        </p:nvSpPr>
        <p:spPr>
          <a:xfrm>
            <a:off x="5438180" y="6948715"/>
            <a:ext cx="4160937" cy="366485"/>
          </a:xfrm>
          <a:prstGeom prst="rect">
            <a:avLst/>
          </a:prstGeom>
        </p:spPr>
        <p:txBody>
          <a:bodyPr vert="horz" lIns="91440" tIns="45720" rIns="91440" bIns="45720" rtlCol="0" anchor="b"/>
          <a:lstStyle>
            <a:lvl1pPr algn="r">
              <a:defRPr sz="1200"/>
            </a:lvl1pPr>
          </a:lstStyle>
          <a:p>
            <a:fld id="{04071EBC-1BA6-4197-AA13-4474BF6190FE}" type="slidenum">
              <a:rPr lang="en-US" smtClean="0"/>
              <a:t>‹#›</a:t>
            </a:fld>
            <a:endParaRPr lang="en-US" dirty="0"/>
          </a:p>
        </p:txBody>
      </p:sp>
    </p:spTree>
    <p:extLst>
      <p:ext uri="{BB962C8B-B14F-4D97-AF65-F5344CB8AC3E}">
        <p14:creationId xmlns:p14="http://schemas.microsoft.com/office/powerpoint/2010/main" val="305519895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304" userDrawn="1">
          <p15:clr>
            <a:srgbClr val="F26B43"/>
          </p15:clr>
        </p15:guide>
        <p15:guide id="2" pos="3024" userDrawn="1">
          <p15:clr>
            <a:srgbClr val="F26B43"/>
          </p15:clr>
        </p15:guide>
      </p15:sldGuideLst>
    </p:ext>
  </p:extLst>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525659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092338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0854007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9523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3ED0CC-082F-4160-86E5-0D6041F12778}" type="datetime1">
              <a:rPr lang="en-US" smtClean="0"/>
              <a:t>1/7/2025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5026966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9318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01222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05920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9EA15526-7079-4B7B-987C-1B5FAE11A0FF}" type="datetime1">
              <a:rPr lang="en-US" smtClean="0"/>
              <a:t>1/7/2025</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69695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3ED0CC-082F-4160-86E5-0D6041F12778}" type="datetime1">
              <a:rPr lang="en-US" smtClean="0"/>
              <a:t>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1947069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4951954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6759117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5304011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0614773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1112154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28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1872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073ED0CC-082F-4160-86E5-0D6041F12778}" type="datetime1">
              <a:rPr lang="en-US" smtClean="0"/>
              <a:t>1/7/2025</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695088125"/>
      </p:ext>
    </p:extLst>
  </p:cSld>
  <p:clrMap bg1="dk1" tx1="lt1" bg2="dk2" tx2="lt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Lst>
  <p:hf sldNum="0" hdr="0" ftr="0" dt="0"/>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fif"/><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25.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8381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AA2A53-7C70-3C9E-AF55-554A0190CC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55" t="3311" r="28462" b="44278"/>
          <a:stretch/>
        </p:blipFill>
        <p:spPr bwMode="auto">
          <a:xfrm>
            <a:off x="-20989" y="0"/>
            <a:ext cx="10071769" cy="6858000"/>
          </a:xfrm>
          <a:prstGeom prst="rect">
            <a:avLst/>
          </a:prstGeom>
          <a:ln>
            <a:noFill/>
          </a:ln>
          <a:extLst>
            <a:ext uri="{53640926-AAD7-44D8-BBD7-CCE9431645EC}">
              <a14:shadowObscured xmlns:a14="http://schemas.microsoft.com/office/drawing/2010/main"/>
            </a:ext>
          </a:extLst>
        </p:spPr>
      </p:pic>
      <p:sp>
        <p:nvSpPr>
          <p:cNvPr id="9" name="Rectangle 8">
            <a:extLst>
              <a:ext uri="{FF2B5EF4-FFF2-40B4-BE49-F238E27FC236}">
                <a16:creationId xmlns:a16="http://schemas.microsoft.com/office/drawing/2014/main" id="{119174B5-85D5-6662-C191-42C0A093295D}"/>
              </a:ext>
            </a:extLst>
          </p:cNvPr>
          <p:cNvSpPr/>
          <p:nvPr/>
        </p:nvSpPr>
        <p:spPr>
          <a:xfrm>
            <a:off x="-20989" y="0"/>
            <a:ext cx="10071769" cy="1943100"/>
          </a:xfrm>
          <a:prstGeom prst="rect">
            <a:avLst/>
          </a:prstGeom>
          <a:solidFill>
            <a:srgbClr val="0070C0">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331004" y="1606247"/>
            <a:ext cx="9440034" cy="1822753"/>
          </a:xfrm>
          <a:ln>
            <a:noFill/>
          </a:ln>
        </p:spPr>
        <p:txBody>
          <a:bodyPr>
            <a:normAutofit fontScale="90000"/>
          </a:bodyPr>
          <a:lstStyle/>
          <a:p>
            <a:r>
              <a:rPr lang="en-US" sz="5400" cap="none" dirty="0">
                <a:solidFill>
                  <a:schemeClr val="tx1"/>
                </a:solidFill>
              </a:rPr>
              <a:t>Marlborough School District</a:t>
            </a:r>
            <a:br>
              <a:rPr lang="en-US" sz="5400" cap="none" dirty="0">
                <a:solidFill>
                  <a:schemeClr val="tx1"/>
                </a:solidFill>
              </a:rPr>
            </a:br>
            <a:br>
              <a:rPr lang="en-US" sz="5400" cap="none" dirty="0">
                <a:solidFill>
                  <a:schemeClr val="tx1"/>
                </a:solidFill>
              </a:rPr>
            </a:br>
            <a:r>
              <a:rPr lang="en-US" sz="4400" cap="none" dirty="0">
                <a:solidFill>
                  <a:schemeClr val="tx1"/>
                </a:solidFill>
              </a:rPr>
              <a:t>Educational Facility Assessment</a:t>
            </a:r>
            <a:br>
              <a:rPr lang="en-US" sz="4400" cap="none" dirty="0">
                <a:solidFill>
                  <a:schemeClr val="tx1"/>
                </a:solidFill>
              </a:rPr>
            </a:br>
            <a:r>
              <a:rPr lang="en-US" sz="4400" cap="none" dirty="0">
                <a:solidFill>
                  <a:schemeClr val="tx1"/>
                </a:solidFill>
              </a:rPr>
              <a:t>and Long-Term Capital Plan</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496180" y="4345320"/>
            <a:ext cx="9440034" cy="1822753"/>
          </a:xfrm>
        </p:spPr>
        <p:txBody>
          <a:bodyPr>
            <a:normAutofit fontScale="92500" lnSpcReduction="10000"/>
          </a:bodyPr>
          <a:lstStyle/>
          <a:p>
            <a:r>
              <a:rPr lang="en-US" sz="3200" b="1" dirty="0">
                <a:solidFill>
                  <a:schemeClr val="tx1"/>
                </a:solidFill>
              </a:rPr>
              <a:t>MARLBOROUGH BOARD OF EDUCATION PRESENTATION</a:t>
            </a:r>
            <a:endParaRPr lang="en-US" sz="1900" b="1" dirty="0">
              <a:solidFill>
                <a:schemeClr val="tx1"/>
              </a:solidFill>
            </a:endParaRPr>
          </a:p>
          <a:p>
            <a:endParaRPr lang="en-US" sz="2800" dirty="0">
              <a:solidFill>
                <a:schemeClr val="tx1"/>
              </a:solidFill>
            </a:endParaRPr>
          </a:p>
          <a:p>
            <a:r>
              <a:rPr lang="en-US" sz="1900" b="1" dirty="0">
                <a:solidFill>
                  <a:schemeClr val="tx1"/>
                </a:solidFill>
              </a:rPr>
              <a:t>January 9, 2025 | 7:00 PM</a:t>
            </a:r>
          </a:p>
        </p:txBody>
      </p:sp>
      <p:pic>
        <p:nvPicPr>
          <p:cNvPr id="6" name="Picture 5">
            <a:extLst>
              <a:ext uri="{FF2B5EF4-FFF2-40B4-BE49-F238E27FC236}">
                <a16:creationId xmlns:a16="http://schemas.microsoft.com/office/drawing/2014/main" id="{1114A95E-C56F-C794-A7B8-FA3009AE0F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7005" y="5460985"/>
            <a:ext cx="1585288" cy="992954"/>
          </a:xfrm>
          <a:prstGeom prst="rect">
            <a:avLst/>
          </a:prstGeom>
        </p:spPr>
      </p:pic>
    </p:spTree>
    <p:extLst>
      <p:ext uri="{BB962C8B-B14F-4D97-AF65-F5344CB8AC3E}">
        <p14:creationId xmlns:p14="http://schemas.microsoft.com/office/powerpoint/2010/main" val="63373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3A19B4B-0621-128A-B5DB-D834465911EB}"/>
              </a:ext>
            </a:extLst>
          </p:cNvPr>
          <p:cNvSpPr/>
          <p:nvPr/>
        </p:nvSpPr>
        <p:spPr>
          <a:xfrm>
            <a:off x="-22037"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688C1E51-01AA-C13A-B30D-976363A60BF7}"/>
              </a:ext>
            </a:extLst>
          </p:cNvPr>
          <p:cNvSpPr/>
          <p:nvPr/>
        </p:nvSpPr>
        <p:spPr>
          <a:xfrm>
            <a:off x="-20989" y="0"/>
            <a:ext cx="12212989" cy="1445583"/>
          </a:xfrm>
          <a:prstGeom prst="rect">
            <a:avLst/>
          </a:prstGeom>
          <a:solidFill>
            <a:srgbClr val="0070C0">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D6A748D-BEEC-43A4-BFF3-B31C0275A5D9}"/>
              </a:ext>
            </a:extLst>
          </p:cNvPr>
          <p:cNvSpPr>
            <a:spLocks noGrp="1"/>
          </p:cNvSpPr>
          <p:nvPr>
            <p:ph type="title"/>
          </p:nvPr>
        </p:nvSpPr>
        <p:spPr>
          <a:xfrm>
            <a:off x="2117558" y="4158"/>
            <a:ext cx="8006847" cy="1482291"/>
          </a:xfrm>
        </p:spPr>
        <p:txBody>
          <a:bodyPr>
            <a:normAutofit/>
          </a:bodyPr>
          <a:lstStyle/>
          <a:p>
            <a:r>
              <a:rPr lang="en-US" sz="2800" dirty="0"/>
              <a:t>ANTINOZZI ASSOCIATES</a:t>
            </a:r>
            <a:br>
              <a:rPr lang="en-US" sz="2800" dirty="0"/>
            </a:br>
            <a:r>
              <a:rPr lang="en-US" sz="2200" cap="none" dirty="0">
                <a:solidFill>
                  <a:srgbClr val="00B0F0"/>
                </a:solidFill>
                <a:effectLst>
                  <a:glow rad="38100">
                    <a:schemeClr val="bg1">
                      <a:lumMod val="65000"/>
                      <a:lumOff val="35000"/>
                      <a:alpha val="40000"/>
                    </a:schemeClr>
                  </a:glow>
                </a:effectLst>
              </a:rPr>
              <a:t>Facility Assessment Team</a:t>
            </a:r>
          </a:p>
        </p:txBody>
      </p:sp>
      <p:pic>
        <p:nvPicPr>
          <p:cNvPr id="8" name="Picture 7">
            <a:extLst>
              <a:ext uri="{FF2B5EF4-FFF2-40B4-BE49-F238E27FC236}">
                <a16:creationId xmlns:a16="http://schemas.microsoft.com/office/drawing/2014/main" id="{B58083B1-4C08-7976-F8EF-2F245D20E2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sp>
        <p:nvSpPr>
          <p:cNvPr id="4" name="TextBox 3">
            <a:extLst>
              <a:ext uri="{FF2B5EF4-FFF2-40B4-BE49-F238E27FC236}">
                <a16:creationId xmlns:a16="http://schemas.microsoft.com/office/drawing/2014/main" id="{531F63B9-EBA4-A482-9E8C-D7E1C0A975C2}"/>
              </a:ext>
            </a:extLst>
          </p:cNvPr>
          <p:cNvSpPr txBox="1"/>
          <p:nvPr/>
        </p:nvSpPr>
        <p:spPr>
          <a:xfrm>
            <a:off x="608621" y="1828176"/>
            <a:ext cx="2178802" cy="738664"/>
          </a:xfrm>
          <a:prstGeom prst="rect">
            <a:avLst/>
          </a:prstGeom>
          <a:noFill/>
        </p:spPr>
        <p:txBody>
          <a:bodyPr wrap="none" rtlCol="0">
            <a:spAutoFit/>
          </a:bodyPr>
          <a:lstStyle/>
          <a:p>
            <a:r>
              <a:rPr lang="en-US" sz="1600" dirty="0"/>
              <a:t>Michael V. </a:t>
            </a:r>
            <a:r>
              <a:rPr lang="en-US" sz="1600" dirty="0" err="1"/>
              <a:t>LoSasso</a:t>
            </a:r>
            <a:r>
              <a:rPr lang="en-US" sz="1600" dirty="0"/>
              <a:t>, </a:t>
            </a:r>
          </a:p>
          <a:p>
            <a:r>
              <a:rPr lang="en-US" sz="1400" dirty="0"/>
              <a:t>AIA, LEED AP BD+C</a:t>
            </a:r>
          </a:p>
          <a:p>
            <a:r>
              <a:rPr lang="en-US" sz="1200" i="1" dirty="0"/>
              <a:t>Principal-in-Charge</a:t>
            </a:r>
            <a:endParaRPr lang="en-US" i="1" dirty="0"/>
          </a:p>
        </p:txBody>
      </p:sp>
      <p:sp>
        <p:nvSpPr>
          <p:cNvPr id="16" name="TextBox 15">
            <a:extLst>
              <a:ext uri="{FF2B5EF4-FFF2-40B4-BE49-F238E27FC236}">
                <a16:creationId xmlns:a16="http://schemas.microsoft.com/office/drawing/2014/main" id="{2DF4D204-5A4E-B803-80AC-00108E48E707}"/>
              </a:ext>
            </a:extLst>
          </p:cNvPr>
          <p:cNvSpPr txBox="1"/>
          <p:nvPr/>
        </p:nvSpPr>
        <p:spPr>
          <a:xfrm>
            <a:off x="5950138" y="1862005"/>
            <a:ext cx="2258574" cy="738664"/>
          </a:xfrm>
          <a:prstGeom prst="rect">
            <a:avLst/>
          </a:prstGeom>
          <a:noFill/>
        </p:spPr>
        <p:txBody>
          <a:bodyPr wrap="square" rtlCol="0">
            <a:spAutoFit/>
          </a:bodyPr>
          <a:lstStyle/>
          <a:p>
            <a:r>
              <a:rPr lang="en-US" sz="1600" dirty="0"/>
              <a:t>Derek T. Bride, </a:t>
            </a:r>
          </a:p>
          <a:p>
            <a:r>
              <a:rPr lang="en-US" sz="1400" dirty="0"/>
              <a:t>LEED AP BD+C</a:t>
            </a:r>
          </a:p>
          <a:p>
            <a:r>
              <a:rPr lang="en-US" sz="1200" i="1" dirty="0"/>
              <a:t>Principal, CES</a:t>
            </a:r>
            <a:endParaRPr lang="en-US" i="1" dirty="0"/>
          </a:p>
        </p:txBody>
      </p:sp>
      <p:sp>
        <p:nvSpPr>
          <p:cNvPr id="10" name="TextBox 9">
            <a:extLst>
              <a:ext uri="{FF2B5EF4-FFF2-40B4-BE49-F238E27FC236}">
                <a16:creationId xmlns:a16="http://schemas.microsoft.com/office/drawing/2014/main" id="{A29E89E1-E1F5-C61A-6D63-9C74286EC609}"/>
              </a:ext>
            </a:extLst>
          </p:cNvPr>
          <p:cNvSpPr txBox="1"/>
          <p:nvPr/>
        </p:nvSpPr>
        <p:spPr>
          <a:xfrm>
            <a:off x="1093878" y="5982964"/>
            <a:ext cx="2563720" cy="492443"/>
          </a:xfrm>
          <a:prstGeom prst="rect">
            <a:avLst/>
          </a:prstGeom>
          <a:noFill/>
        </p:spPr>
        <p:txBody>
          <a:bodyPr wrap="square" rtlCol="0">
            <a:spAutoFit/>
          </a:bodyPr>
          <a:lstStyle/>
          <a:p>
            <a:r>
              <a:rPr lang="en-US" sz="1400" dirty="0"/>
              <a:t>CLA Engineers, Inc.</a:t>
            </a:r>
          </a:p>
          <a:p>
            <a:r>
              <a:rPr lang="en-US" sz="1200" i="1" dirty="0"/>
              <a:t>Site/Civil/Geotechnical/Survey</a:t>
            </a:r>
          </a:p>
        </p:txBody>
      </p:sp>
      <p:sp>
        <p:nvSpPr>
          <p:cNvPr id="15" name="TextBox 14">
            <a:extLst>
              <a:ext uri="{FF2B5EF4-FFF2-40B4-BE49-F238E27FC236}">
                <a16:creationId xmlns:a16="http://schemas.microsoft.com/office/drawing/2014/main" id="{BDCA4EEA-76DC-B17D-6254-C1B8E0A434FC}"/>
              </a:ext>
            </a:extLst>
          </p:cNvPr>
          <p:cNvSpPr txBox="1"/>
          <p:nvPr/>
        </p:nvSpPr>
        <p:spPr>
          <a:xfrm>
            <a:off x="9183598" y="5950251"/>
            <a:ext cx="2021118" cy="492443"/>
          </a:xfrm>
          <a:prstGeom prst="rect">
            <a:avLst/>
          </a:prstGeom>
          <a:noFill/>
        </p:spPr>
        <p:txBody>
          <a:bodyPr wrap="square" rtlCol="0">
            <a:spAutoFit/>
          </a:bodyPr>
          <a:lstStyle/>
          <a:p>
            <a:r>
              <a:rPr lang="en-US" sz="1400" dirty="0"/>
              <a:t>e2 Engineers</a:t>
            </a:r>
          </a:p>
          <a:p>
            <a:r>
              <a:rPr lang="en-US" sz="1200" i="1" dirty="0"/>
              <a:t>Structural Engineering</a:t>
            </a:r>
          </a:p>
        </p:txBody>
      </p:sp>
      <p:sp>
        <p:nvSpPr>
          <p:cNvPr id="17" name="TextBox 16">
            <a:extLst>
              <a:ext uri="{FF2B5EF4-FFF2-40B4-BE49-F238E27FC236}">
                <a16:creationId xmlns:a16="http://schemas.microsoft.com/office/drawing/2014/main" id="{C353B57A-EF37-3126-8695-4A367934086B}"/>
              </a:ext>
            </a:extLst>
          </p:cNvPr>
          <p:cNvSpPr txBox="1"/>
          <p:nvPr/>
        </p:nvSpPr>
        <p:spPr>
          <a:xfrm>
            <a:off x="8617057" y="5123778"/>
            <a:ext cx="3764175" cy="492443"/>
          </a:xfrm>
          <a:prstGeom prst="rect">
            <a:avLst/>
          </a:prstGeom>
          <a:noFill/>
        </p:spPr>
        <p:txBody>
          <a:bodyPr wrap="square" rtlCol="0">
            <a:spAutoFit/>
          </a:bodyPr>
          <a:lstStyle/>
          <a:p>
            <a:r>
              <a:rPr lang="en-US" sz="1400" dirty="0"/>
              <a:t>Pan American Consulting Services </a:t>
            </a:r>
          </a:p>
          <a:p>
            <a:r>
              <a:rPr lang="en-US" sz="1200" i="1" dirty="0"/>
              <a:t>Cost Consultant</a:t>
            </a:r>
          </a:p>
        </p:txBody>
      </p:sp>
      <p:sp>
        <p:nvSpPr>
          <p:cNvPr id="18" name="Rectangle 17">
            <a:extLst>
              <a:ext uri="{FF2B5EF4-FFF2-40B4-BE49-F238E27FC236}">
                <a16:creationId xmlns:a16="http://schemas.microsoft.com/office/drawing/2014/main" id="{B779E8FF-13FD-5541-CCF5-2ED5325DE459}"/>
              </a:ext>
            </a:extLst>
          </p:cNvPr>
          <p:cNvSpPr/>
          <p:nvPr/>
        </p:nvSpPr>
        <p:spPr>
          <a:xfrm>
            <a:off x="700593" y="5788343"/>
            <a:ext cx="10919907" cy="75118"/>
          </a:xfrm>
          <a:prstGeom prst="rect">
            <a:avLst/>
          </a:prstGeom>
          <a:solidFill>
            <a:srgbClr val="00B2DB"/>
          </a:solidFill>
          <a:ln>
            <a:solidFill>
              <a:srgbClr val="00B2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F0"/>
              </a:solidFill>
            </a:endParaRPr>
          </a:p>
        </p:txBody>
      </p:sp>
      <p:sp>
        <p:nvSpPr>
          <p:cNvPr id="5" name="TextBox 4">
            <a:extLst>
              <a:ext uri="{FF2B5EF4-FFF2-40B4-BE49-F238E27FC236}">
                <a16:creationId xmlns:a16="http://schemas.microsoft.com/office/drawing/2014/main" id="{6A277B9D-A619-5EF5-A2F2-5E976CAEF2CF}"/>
              </a:ext>
            </a:extLst>
          </p:cNvPr>
          <p:cNvSpPr txBox="1"/>
          <p:nvPr/>
        </p:nvSpPr>
        <p:spPr>
          <a:xfrm>
            <a:off x="3249891" y="1828176"/>
            <a:ext cx="2258573" cy="707886"/>
          </a:xfrm>
          <a:prstGeom prst="rect">
            <a:avLst/>
          </a:prstGeom>
          <a:noFill/>
        </p:spPr>
        <p:txBody>
          <a:bodyPr wrap="square" rtlCol="0">
            <a:spAutoFit/>
          </a:bodyPr>
          <a:lstStyle/>
          <a:p>
            <a:r>
              <a:rPr lang="en-US" sz="1600" dirty="0"/>
              <a:t>David C. Ferris, </a:t>
            </a:r>
          </a:p>
          <a:p>
            <a:r>
              <a:rPr lang="en-US" sz="1200" i="1" dirty="0"/>
              <a:t>Senior Associate</a:t>
            </a:r>
          </a:p>
          <a:p>
            <a:r>
              <a:rPr lang="en-US" sz="1200" i="1" dirty="0"/>
              <a:t>Project Manager</a:t>
            </a:r>
            <a:endParaRPr lang="en-US" i="1" dirty="0"/>
          </a:p>
        </p:txBody>
      </p:sp>
      <p:sp>
        <p:nvSpPr>
          <p:cNvPr id="20" name="TextBox 19">
            <a:extLst>
              <a:ext uri="{FF2B5EF4-FFF2-40B4-BE49-F238E27FC236}">
                <a16:creationId xmlns:a16="http://schemas.microsoft.com/office/drawing/2014/main" id="{AA653244-401A-7A98-F693-90B82192DB01}"/>
              </a:ext>
            </a:extLst>
          </p:cNvPr>
          <p:cNvSpPr txBox="1"/>
          <p:nvPr/>
        </p:nvSpPr>
        <p:spPr>
          <a:xfrm>
            <a:off x="8815886" y="1862005"/>
            <a:ext cx="2021118" cy="738664"/>
          </a:xfrm>
          <a:prstGeom prst="rect">
            <a:avLst/>
          </a:prstGeom>
          <a:noFill/>
        </p:spPr>
        <p:txBody>
          <a:bodyPr wrap="square" rtlCol="0">
            <a:spAutoFit/>
          </a:bodyPr>
          <a:lstStyle/>
          <a:p>
            <a:r>
              <a:rPr lang="en-US" sz="1600" dirty="0"/>
              <a:t>Thomas Hardin, </a:t>
            </a:r>
          </a:p>
          <a:p>
            <a:r>
              <a:rPr lang="en-US" sz="1400" dirty="0"/>
              <a:t>CPE / LEED AP</a:t>
            </a:r>
          </a:p>
          <a:p>
            <a:r>
              <a:rPr lang="en-US" sz="1200" i="1" dirty="0"/>
              <a:t>Principal, PACs</a:t>
            </a:r>
            <a:endParaRPr lang="en-US" i="1" dirty="0"/>
          </a:p>
        </p:txBody>
      </p:sp>
      <p:pic>
        <p:nvPicPr>
          <p:cNvPr id="21" name="Picture 20">
            <a:extLst>
              <a:ext uri="{FF2B5EF4-FFF2-40B4-BE49-F238E27FC236}">
                <a16:creationId xmlns:a16="http://schemas.microsoft.com/office/drawing/2014/main" id="{88F1748F-7B94-E82D-1E8A-5B0EAD9B9F4A}"/>
              </a:ext>
            </a:extLst>
          </p:cNvPr>
          <p:cNvPicPr>
            <a:picLocks noChangeAspect="1"/>
          </p:cNvPicPr>
          <p:nvPr/>
        </p:nvPicPr>
        <p:blipFill rotWithShape="1">
          <a:blip r:embed="rId3"/>
          <a:srcRect l="16163" t="3806" r="26850" b="51437"/>
          <a:stretch/>
        </p:blipFill>
        <p:spPr>
          <a:xfrm>
            <a:off x="3315733" y="2617784"/>
            <a:ext cx="2192732" cy="2411896"/>
          </a:xfrm>
          <a:prstGeom prst="rect">
            <a:avLst/>
          </a:prstGeom>
          <a:ln>
            <a:noFill/>
          </a:ln>
        </p:spPr>
      </p:pic>
      <p:sp>
        <p:nvSpPr>
          <p:cNvPr id="22" name="TextBox 21">
            <a:extLst>
              <a:ext uri="{FF2B5EF4-FFF2-40B4-BE49-F238E27FC236}">
                <a16:creationId xmlns:a16="http://schemas.microsoft.com/office/drawing/2014/main" id="{A8AB9A11-7871-C326-7324-E5E938489F61}"/>
              </a:ext>
            </a:extLst>
          </p:cNvPr>
          <p:cNvSpPr txBox="1"/>
          <p:nvPr/>
        </p:nvSpPr>
        <p:spPr>
          <a:xfrm>
            <a:off x="5950138" y="5122313"/>
            <a:ext cx="1909420" cy="492443"/>
          </a:xfrm>
          <a:prstGeom prst="rect">
            <a:avLst/>
          </a:prstGeom>
          <a:noFill/>
        </p:spPr>
        <p:txBody>
          <a:bodyPr wrap="square" rtlCol="0">
            <a:spAutoFit/>
          </a:bodyPr>
          <a:lstStyle/>
          <a:p>
            <a:r>
              <a:rPr lang="en-US" sz="1400" dirty="0"/>
              <a:t>CES</a:t>
            </a:r>
          </a:p>
          <a:p>
            <a:r>
              <a:rPr lang="en-US" sz="1200" i="1" dirty="0"/>
              <a:t>MEP/FP Engineering</a:t>
            </a:r>
          </a:p>
        </p:txBody>
      </p:sp>
      <p:pic>
        <p:nvPicPr>
          <p:cNvPr id="3" name="Picture 2">
            <a:extLst>
              <a:ext uri="{FF2B5EF4-FFF2-40B4-BE49-F238E27FC236}">
                <a16:creationId xmlns:a16="http://schemas.microsoft.com/office/drawing/2014/main" id="{1E059E21-2FE8-FCB0-C29E-A3965CF6F0FF}"/>
              </a:ext>
            </a:extLst>
          </p:cNvPr>
          <p:cNvPicPr>
            <a:picLocks noChangeAspect="1"/>
          </p:cNvPicPr>
          <p:nvPr/>
        </p:nvPicPr>
        <p:blipFill rotWithShape="1">
          <a:blip r:embed="rId4">
            <a:extLst>
              <a:ext uri="{28A0092B-C50C-407E-A947-70E740481C1C}">
                <a14:useLocalDpi xmlns:a14="http://schemas.microsoft.com/office/drawing/2010/main" val="0"/>
              </a:ext>
            </a:extLst>
          </a:blip>
          <a:srcRect l="21379" t="20448" r="48821" b="30373"/>
          <a:stretch/>
        </p:blipFill>
        <p:spPr>
          <a:xfrm>
            <a:off x="6036721" y="2635542"/>
            <a:ext cx="2192732" cy="2411896"/>
          </a:xfrm>
          <a:prstGeom prst="rect">
            <a:avLst/>
          </a:prstGeom>
        </p:spPr>
      </p:pic>
      <p:sp>
        <p:nvSpPr>
          <p:cNvPr id="6" name="TextBox 5">
            <a:extLst>
              <a:ext uri="{FF2B5EF4-FFF2-40B4-BE49-F238E27FC236}">
                <a16:creationId xmlns:a16="http://schemas.microsoft.com/office/drawing/2014/main" id="{4CD8D7A3-3275-6051-895C-2A2A0B233BB5}"/>
              </a:ext>
            </a:extLst>
          </p:cNvPr>
          <p:cNvSpPr txBox="1"/>
          <p:nvPr/>
        </p:nvSpPr>
        <p:spPr>
          <a:xfrm>
            <a:off x="4758564" y="5975705"/>
            <a:ext cx="3324067" cy="492443"/>
          </a:xfrm>
          <a:prstGeom prst="rect">
            <a:avLst/>
          </a:prstGeom>
          <a:noFill/>
        </p:spPr>
        <p:txBody>
          <a:bodyPr wrap="square" rtlCol="0">
            <a:spAutoFit/>
          </a:bodyPr>
          <a:lstStyle/>
          <a:p>
            <a:r>
              <a:rPr lang="en-US" sz="1400" dirty="0"/>
              <a:t>CSG (Construction Solutions Group)</a:t>
            </a:r>
          </a:p>
          <a:p>
            <a:r>
              <a:rPr lang="en-US" sz="1200" i="1" dirty="0"/>
              <a:t>Educational Specifications/Programming</a:t>
            </a:r>
          </a:p>
        </p:txBody>
      </p:sp>
      <p:sp>
        <p:nvSpPr>
          <p:cNvPr id="9" name="TextBox 8">
            <a:extLst>
              <a:ext uri="{FF2B5EF4-FFF2-40B4-BE49-F238E27FC236}">
                <a16:creationId xmlns:a16="http://schemas.microsoft.com/office/drawing/2014/main" id="{03470052-1B6D-1AAC-288A-E23E55BF6D02}"/>
              </a:ext>
            </a:extLst>
          </p:cNvPr>
          <p:cNvSpPr txBox="1"/>
          <p:nvPr/>
        </p:nvSpPr>
        <p:spPr>
          <a:xfrm>
            <a:off x="1856437" y="5159528"/>
            <a:ext cx="2555662" cy="492443"/>
          </a:xfrm>
          <a:prstGeom prst="rect">
            <a:avLst/>
          </a:prstGeom>
          <a:noFill/>
        </p:spPr>
        <p:txBody>
          <a:bodyPr wrap="square" rtlCol="0">
            <a:spAutoFit/>
          </a:bodyPr>
          <a:lstStyle/>
          <a:p>
            <a:pPr algn="ctr"/>
            <a:r>
              <a:rPr lang="en-US" sz="1400" dirty="0" err="1"/>
              <a:t>Antinozzi</a:t>
            </a:r>
            <a:r>
              <a:rPr lang="en-US" sz="1400" dirty="0"/>
              <a:t> Associates</a:t>
            </a:r>
          </a:p>
          <a:p>
            <a:pPr algn="ctr"/>
            <a:r>
              <a:rPr lang="en-US" sz="1200" i="1" dirty="0"/>
              <a:t>Architecture + Interior Design</a:t>
            </a:r>
          </a:p>
        </p:txBody>
      </p:sp>
      <p:pic>
        <p:nvPicPr>
          <p:cNvPr id="14" name="Picture 13">
            <a:extLst>
              <a:ext uri="{FF2B5EF4-FFF2-40B4-BE49-F238E27FC236}">
                <a16:creationId xmlns:a16="http://schemas.microsoft.com/office/drawing/2014/main" id="{DC7F8890-D767-716F-8869-383917E86E60}"/>
              </a:ext>
            </a:extLst>
          </p:cNvPr>
          <p:cNvPicPr>
            <a:picLocks noChangeAspect="1"/>
          </p:cNvPicPr>
          <p:nvPr/>
        </p:nvPicPr>
        <p:blipFill>
          <a:blip r:embed="rId5"/>
          <a:stretch>
            <a:fillRect/>
          </a:stretch>
        </p:blipFill>
        <p:spPr>
          <a:xfrm>
            <a:off x="9896475" y="313182"/>
            <a:ext cx="1923408" cy="853277"/>
          </a:xfrm>
          <a:prstGeom prst="rect">
            <a:avLst/>
          </a:prstGeom>
        </p:spPr>
      </p:pic>
      <p:pic>
        <p:nvPicPr>
          <p:cNvPr id="19" name="Picture 18">
            <a:extLst>
              <a:ext uri="{FF2B5EF4-FFF2-40B4-BE49-F238E27FC236}">
                <a16:creationId xmlns:a16="http://schemas.microsoft.com/office/drawing/2014/main" id="{571399DD-3547-98B7-A91F-30B4117215DA}"/>
              </a:ext>
            </a:extLst>
          </p:cNvPr>
          <p:cNvPicPr>
            <a:picLocks noChangeAspect="1"/>
          </p:cNvPicPr>
          <p:nvPr/>
        </p:nvPicPr>
        <p:blipFill rotWithShape="1">
          <a:blip r:embed="rId6"/>
          <a:srcRect l="11233" t="9269" r="12219" b="29207"/>
          <a:stretch/>
        </p:blipFill>
        <p:spPr>
          <a:xfrm>
            <a:off x="8705399" y="2635542"/>
            <a:ext cx="2419801" cy="2428611"/>
          </a:xfrm>
          <a:prstGeom prst="rect">
            <a:avLst/>
          </a:prstGeom>
        </p:spPr>
      </p:pic>
      <p:pic>
        <p:nvPicPr>
          <p:cNvPr id="12" name="Picture 11">
            <a:extLst>
              <a:ext uri="{FF2B5EF4-FFF2-40B4-BE49-F238E27FC236}">
                <a16:creationId xmlns:a16="http://schemas.microsoft.com/office/drawing/2014/main" id="{4B169646-A679-61A1-110A-322449981C33}"/>
              </a:ext>
            </a:extLst>
          </p:cNvPr>
          <p:cNvPicPr>
            <a:picLocks noChangeAspect="1"/>
          </p:cNvPicPr>
          <p:nvPr/>
        </p:nvPicPr>
        <p:blipFill>
          <a:blip r:embed="rId7">
            <a:extLst>
              <a:ext uri="{28A0092B-C50C-407E-A947-70E740481C1C}">
                <a14:useLocalDpi xmlns:a14="http://schemas.microsoft.com/office/drawing/2010/main" val="0"/>
              </a:ext>
            </a:extLst>
          </a:blip>
          <a:srcRect l="18639" t="3061" r="38406" b="60048"/>
          <a:stretch/>
        </p:blipFill>
        <p:spPr>
          <a:xfrm>
            <a:off x="700463" y="2607701"/>
            <a:ext cx="2192731" cy="2510966"/>
          </a:xfrm>
          <a:prstGeom prst="rect">
            <a:avLst/>
          </a:prstGeom>
        </p:spPr>
      </p:pic>
    </p:spTree>
    <p:extLst>
      <p:ext uri="{BB962C8B-B14F-4D97-AF65-F5344CB8AC3E}">
        <p14:creationId xmlns:p14="http://schemas.microsoft.com/office/powerpoint/2010/main" val="4055661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18EB6A04-D389-3178-F566-0AC9C9C583E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DED368F-D4FA-F7E4-0D9F-C1F40B99469C}"/>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169CDF53-A9BD-DDC9-D5C0-20011C09BE21}"/>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Existing Conditions Assessment: </a:t>
            </a:r>
            <a:r>
              <a:rPr lang="en-US" sz="2000" cap="none" dirty="0">
                <a:solidFill>
                  <a:schemeClr val="tx1"/>
                </a:solidFill>
                <a:effectLst>
                  <a:glow rad="38100">
                    <a:schemeClr val="bg1">
                      <a:lumMod val="65000"/>
                      <a:lumOff val="35000"/>
                      <a:alpha val="40000"/>
                    </a:schemeClr>
                  </a:glow>
                </a:effectLst>
              </a:rPr>
              <a:t>Report Contents</a:t>
            </a:r>
            <a:endParaRPr lang="en-US" sz="2000" dirty="0">
              <a:solidFill>
                <a:schemeClr val="tx1"/>
              </a:solidFill>
            </a:endParaRPr>
          </a:p>
        </p:txBody>
      </p:sp>
      <p:pic>
        <p:nvPicPr>
          <p:cNvPr id="6" name="Picture 5">
            <a:extLst>
              <a:ext uri="{FF2B5EF4-FFF2-40B4-BE49-F238E27FC236}">
                <a16:creationId xmlns:a16="http://schemas.microsoft.com/office/drawing/2014/main" id="{FF546BCC-35ED-AC3D-6350-63783FC3D7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pic>
        <p:nvPicPr>
          <p:cNvPr id="23" name="Picture 22">
            <a:extLst>
              <a:ext uri="{FF2B5EF4-FFF2-40B4-BE49-F238E27FC236}">
                <a16:creationId xmlns:a16="http://schemas.microsoft.com/office/drawing/2014/main" id="{E2C55A7D-B479-661D-1FCF-8E9A333FCAFC}"/>
              </a:ext>
            </a:extLst>
          </p:cNvPr>
          <p:cNvPicPr>
            <a:picLocks noChangeAspect="1"/>
          </p:cNvPicPr>
          <p:nvPr/>
        </p:nvPicPr>
        <p:blipFill>
          <a:blip r:embed="rId3">
            <a:extLst>
              <a:ext uri="{28A0092B-C50C-407E-A947-70E740481C1C}">
                <a14:useLocalDpi xmlns:a14="http://schemas.microsoft.com/office/drawing/2010/main" val="0"/>
              </a:ext>
            </a:extLst>
          </a:blip>
          <a:srcRect l="4093" t="10602" r="50190" b="12638"/>
          <a:stretch/>
        </p:blipFill>
        <p:spPr>
          <a:xfrm>
            <a:off x="0" y="1607885"/>
            <a:ext cx="4057427" cy="5264069"/>
          </a:xfrm>
          <a:prstGeom prst="rect">
            <a:avLst/>
          </a:prstGeom>
        </p:spPr>
      </p:pic>
      <p:pic>
        <p:nvPicPr>
          <p:cNvPr id="25" name="Picture 24">
            <a:extLst>
              <a:ext uri="{FF2B5EF4-FFF2-40B4-BE49-F238E27FC236}">
                <a16:creationId xmlns:a16="http://schemas.microsoft.com/office/drawing/2014/main" id="{E2F8112B-6526-390F-5D4D-D74D33EDA860}"/>
              </a:ext>
            </a:extLst>
          </p:cNvPr>
          <p:cNvPicPr>
            <a:picLocks noChangeAspect="1"/>
          </p:cNvPicPr>
          <p:nvPr/>
        </p:nvPicPr>
        <p:blipFill>
          <a:blip r:embed="rId4">
            <a:extLst>
              <a:ext uri="{28A0092B-C50C-407E-A947-70E740481C1C}">
                <a14:useLocalDpi xmlns:a14="http://schemas.microsoft.com/office/drawing/2010/main" val="0"/>
              </a:ext>
            </a:extLst>
          </a:blip>
          <a:srcRect l="7822" t="9828" r="45452" b="13414"/>
          <a:stretch/>
        </p:blipFill>
        <p:spPr>
          <a:xfrm>
            <a:off x="8045073" y="1607885"/>
            <a:ext cx="4146927" cy="5264069"/>
          </a:xfrm>
          <a:prstGeom prst="rect">
            <a:avLst/>
          </a:prstGeom>
        </p:spPr>
      </p:pic>
      <p:pic>
        <p:nvPicPr>
          <p:cNvPr id="26" name="Picture 25">
            <a:extLst>
              <a:ext uri="{FF2B5EF4-FFF2-40B4-BE49-F238E27FC236}">
                <a16:creationId xmlns:a16="http://schemas.microsoft.com/office/drawing/2014/main" id="{18C660B9-7243-81D6-2D2E-A053DA7DFB2D}"/>
              </a:ext>
            </a:extLst>
          </p:cNvPr>
          <p:cNvPicPr>
            <a:picLocks noChangeAspect="1"/>
          </p:cNvPicPr>
          <p:nvPr/>
        </p:nvPicPr>
        <p:blipFill>
          <a:blip r:embed="rId3">
            <a:extLst>
              <a:ext uri="{28A0092B-C50C-407E-A947-70E740481C1C}">
                <a14:useLocalDpi xmlns:a14="http://schemas.microsoft.com/office/drawing/2010/main" val="0"/>
              </a:ext>
            </a:extLst>
          </a:blip>
          <a:srcRect l="49167" t="9354" r="4894" b="13890"/>
          <a:stretch/>
        </p:blipFill>
        <p:spPr>
          <a:xfrm>
            <a:off x="4057427" y="1607885"/>
            <a:ext cx="4077146" cy="5264069"/>
          </a:xfrm>
          <a:prstGeom prst="rect">
            <a:avLst/>
          </a:prstGeom>
        </p:spPr>
      </p:pic>
      <p:pic>
        <p:nvPicPr>
          <p:cNvPr id="27" name="Picture 26">
            <a:extLst>
              <a:ext uri="{FF2B5EF4-FFF2-40B4-BE49-F238E27FC236}">
                <a16:creationId xmlns:a16="http://schemas.microsoft.com/office/drawing/2014/main" id="{80927787-1727-C875-47A3-6515C8A8E5E1}"/>
              </a:ext>
            </a:extLst>
          </p:cNvPr>
          <p:cNvPicPr>
            <a:picLocks noChangeAspect="1"/>
          </p:cNvPicPr>
          <p:nvPr/>
        </p:nvPicPr>
        <p:blipFill>
          <a:blip r:embed="rId5"/>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2941819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82583AB-11EC-7CB4-AA58-71E3482F987E}"/>
              </a:ext>
            </a:extLst>
          </p:cNvPr>
          <p:cNvSpPr/>
          <p:nvPr/>
        </p:nvSpPr>
        <p:spPr>
          <a:xfrm>
            <a:off x="-2572" y="-5282"/>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F0908A17-3779-C419-0028-E3546BBB476F}"/>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Existing Conditions Assessment: </a:t>
            </a:r>
            <a:r>
              <a:rPr lang="en-US" sz="2000" cap="none" dirty="0">
                <a:solidFill>
                  <a:schemeClr val="tx1"/>
                </a:solidFill>
                <a:effectLst>
                  <a:glow rad="38100">
                    <a:schemeClr val="bg1">
                      <a:lumMod val="65000"/>
                      <a:lumOff val="35000"/>
                      <a:alpha val="40000"/>
                    </a:schemeClr>
                  </a:glow>
                </a:effectLst>
              </a:rPr>
              <a:t>Recommended Priorities</a:t>
            </a:r>
            <a:endParaRPr lang="en-US" sz="2000" dirty="0">
              <a:solidFill>
                <a:schemeClr val="tx1"/>
              </a:solidFill>
            </a:endParaRPr>
          </a:p>
        </p:txBody>
      </p:sp>
      <p:pic>
        <p:nvPicPr>
          <p:cNvPr id="6" name="Picture 5">
            <a:extLst>
              <a:ext uri="{FF2B5EF4-FFF2-40B4-BE49-F238E27FC236}">
                <a16:creationId xmlns:a16="http://schemas.microsoft.com/office/drawing/2014/main" id="{6F9C5CB9-7883-C5A5-8B17-058EF9519B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sp>
        <p:nvSpPr>
          <p:cNvPr id="4" name="Rectangle 3">
            <a:extLst>
              <a:ext uri="{FF2B5EF4-FFF2-40B4-BE49-F238E27FC236}">
                <a16:creationId xmlns:a16="http://schemas.microsoft.com/office/drawing/2014/main" id="{96503C8D-427F-0F42-ADAD-E4DFC8B616FE}"/>
              </a:ext>
            </a:extLst>
          </p:cNvPr>
          <p:cNvSpPr/>
          <p:nvPr/>
        </p:nvSpPr>
        <p:spPr>
          <a:xfrm>
            <a:off x="543123" y="1991370"/>
            <a:ext cx="1454856" cy="470000"/>
          </a:xfrm>
          <a:prstGeom prst="rect">
            <a:avLst/>
          </a:prstGeom>
          <a:noFill/>
        </p:spPr>
        <p:txBody>
          <a:bodyPr wrap="square" lIns="91440" tIns="45720" rIns="91440" bIns="45720">
            <a:spAutoFit/>
          </a:bodyPr>
          <a:lstStyle/>
          <a:p>
            <a:pPr marR="0" lvl="0">
              <a:lnSpc>
                <a:spcPct val="107000"/>
              </a:lnSpc>
              <a:spcBef>
                <a:spcPts val="0"/>
              </a:spcBef>
              <a:spcAft>
                <a:spcPts val="0"/>
              </a:spcAf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YEAR</a:t>
            </a: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F067CB4E-0B79-3A87-7314-53D7003DE83F}"/>
              </a:ext>
            </a:extLst>
          </p:cNvPr>
          <p:cNvSpPr/>
          <p:nvPr/>
        </p:nvSpPr>
        <p:spPr>
          <a:xfrm>
            <a:off x="2952440" y="2429319"/>
            <a:ext cx="3296968" cy="4035977"/>
          </a:xfrm>
          <a:prstGeom prst="rect">
            <a:avLst/>
          </a:prstGeom>
          <a:noFill/>
        </p:spPr>
        <p:txBody>
          <a:bodyPr wrap="square" lIns="91440" tIns="45720" rIns="91440" bIns="45720">
            <a:spAutoFit/>
          </a:bodyPr>
          <a:lstStyle/>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Upgrade Electric Service &amp; </a:t>
            </a:r>
            <a:r>
              <a:rPr lang="en-US" sz="1200" kern="100" dirty="0">
                <a:latin typeface="Calibri" panose="020F0502020204030204" pitchFamily="34" charset="0"/>
                <a:ea typeface="Calibri" panose="020F0502020204030204" pitchFamily="34" charset="0"/>
                <a:cs typeface="Times New Roman" panose="02020603050405020304" pitchFamily="18" charset="0"/>
              </a:rPr>
              <a:t>Switchg</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ear / </a:t>
            </a:r>
          </a:p>
          <a:p>
            <a:pPr marL="171450" marR="0" lvl="0" indent="-1714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New underground electric service.</a:t>
            </a:r>
          </a:p>
          <a:p>
            <a:pPr marL="171450" marR="0" lvl="0" indent="-1714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Mechanical System upgrades - Classrooms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Install VRF Heat Pumps and Split system units in classrooms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Install DOAS units &amp; Associated ductwork for Classroom</a:t>
            </a: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Replace impacted ceilings &amp; lighting.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Replace AHU’s (RTU’s) throughout, new Controls Package – BMS/DDC </a:t>
            </a:r>
            <a:r>
              <a:rPr lang="en-US" sz="1200" kern="100" dirty="0" err="1">
                <a:effectLst/>
                <a:latin typeface="Calibri" panose="020F0502020204030204" pitchFamily="34" charset="0"/>
                <a:ea typeface="Calibri" panose="020F0502020204030204" pitchFamily="34" charset="0"/>
                <a:cs typeface="Times New Roman" panose="02020603050405020304" pitchFamily="18" charset="0"/>
              </a:rPr>
              <a:t>Gymatorium</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&amp; Stage</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Original Gym</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Admin**</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Cafeteria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Media Center</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Computer Lab</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Art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Building B Core</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Boiler room (combustion air</a:t>
            </a:r>
            <a:endParaRPr lang="en-US" sz="1200" kern="100" dirty="0">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Replace impacted ceilings &amp; lighting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47A2CF26-CBF4-F1C7-9287-A25D541BA2E6}"/>
              </a:ext>
            </a:extLst>
          </p:cNvPr>
          <p:cNvSpPr/>
          <p:nvPr/>
        </p:nvSpPr>
        <p:spPr>
          <a:xfrm>
            <a:off x="3291399" y="1988152"/>
            <a:ext cx="1918208" cy="470000"/>
          </a:xfrm>
          <a:prstGeom prst="rect">
            <a:avLst/>
          </a:prstGeom>
          <a:noFill/>
        </p:spPr>
        <p:txBody>
          <a:bodyPr wrap="square" lIns="91440" tIns="45720" rIns="91440" bIns="45720">
            <a:spAutoFit/>
          </a:bodyPr>
          <a:lstStyle/>
          <a:p>
            <a:pPr marR="0" lvl="0">
              <a:lnSpc>
                <a:spcPct val="107000"/>
              </a:lnSpc>
              <a:spcBef>
                <a:spcPts val="0"/>
              </a:spcBef>
              <a:spcAft>
                <a:spcPts val="0"/>
              </a:spcAf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YEARS 2 - 3</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4E23EBDC-F0D8-EC98-005F-D81B112581D5}"/>
              </a:ext>
            </a:extLst>
          </p:cNvPr>
          <p:cNvSpPr/>
          <p:nvPr/>
        </p:nvSpPr>
        <p:spPr>
          <a:xfrm>
            <a:off x="234360" y="2444037"/>
            <a:ext cx="2843543" cy="1466940"/>
          </a:xfrm>
          <a:prstGeom prst="rect">
            <a:avLst/>
          </a:prstGeom>
          <a:noFill/>
        </p:spPr>
        <p:txBody>
          <a:bodyPr wrap="square" lIns="91440" tIns="45720" rIns="91440" bIns="45720">
            <a:spAutoFit/>
          </a:bodyPr>
          <a:lstStyle/>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Demolish Canopy Structure, and construct new 2-Story Vestibule</a:t>
            </a:r>
          </a:p>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Moisture infiltration at </a:t>
            </a:r>
            <a:r>
              <a:rPr lang="en-US" sz="1200" kern="100" dirty="0" err="1">
                <a:effectLst/>
                <a:latin typeface="Calibri" panose="020F0502020204030204" pitchFamily="34" charset="0"/>
                <a:ea typeface="Calibri" panose="020F0502020204030204" pitchFamily="34" charset="0"/>
                <a:cs typeface="Times New Roman" panose="02020603050405020304" pitchFamily="18" charset="0"/>
              </a:rPr>
              <a:t>Gymatorium</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Stage</a:t>
            </a:r>
          </a:p>
          <a:p>
            <a:pPr marL="342900" marR="0" lvl="0" indent="-342900">
              <a:lnSpc>
                <a:spcPct val="107000"/>
              </a:lnSpc>
              <a:spcBef>
                <a:spcPts val="0"/>
              </a:spcBef>
              <a:spcAft>
                <a:spcPts val="80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Roof replacement project (including replacement of skylights and roof hatches, and new roof drain inserts)</a:t>
            </a:r>
          </a:p>
        </p:txBody>
      </p:sp>
      <p:sp>
        <p:nvSpPr>
          <p:cNvPr id="12" name="TextBox 11">
            <a:extLst>
              <a:ext uri="{FF2B5EF4-FFF2-40B4-BE49-F238E27FC236}">
                <a16:creationId xmlns:a16="http://schemas.microsoft.com/office/drawing/2014/main" id="{53E9D53F-DFFC-35F5-9A1B-E1E6496A60F1}"/>
              </a:ext>
            </a:extLst>
          </p:cNvPr>
          <p:cNvSpPr txBox="1"/>
          <p:nvPr/>
        </p:nvSpPr>
        <p:spPr>
          <a:xfrm>
            <a:off x="6093428" y="2429319"/>
            <a:ext cx="2843543" cy="3443122"/>
          </a:xfrm>
          <a:prstGeom prst="rect">
            <a:avLst/>
          </a:prstGeom>
          <a:noFill/>
        </p:spPr>
        <p:txBody>
          <a:bodyPr wrap="square">
            <a:spAutoFit/>
          </a:bodyPr>
          <a:lstStyle/>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Clean &amp; reconfigure ductwork as new AHU are replaced (Areas with more severe work – ceiling configurations etc. – may be delayed and completed simultaneously with Mechanical upgrade scope of work).</a:t>
            </a:r>
          </a:p>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Fire Suppression Sprinkler System Infrastructure</a:t>
            </a: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Fire water service line</a:t>
            </a: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Fire water storage</a:t>
            </a: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Sprinkler riser assemblies</a:t>
            </a: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Fire Pump &amp; fire pump building</a:t>
            </a:r>
          </a:p>
          <a:p>
            <a:pPr marL="342900" marR="0" lvl="0" indent="-342900">
              <a:lnSpc>
                <a:spcPct val="107000"/>
              </a:lnSpc>
              <a:spcBef>
                <a:spcPts val="0"/>
              </a:spcBef>
              <a:spcAft>
                <a:spcPts val="80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Fire Suppression Sprinkler System – Distribution system (implement simultaneously with mechanical upgrades)</a:t>
            </a:r>
          </a:p>
        </p:txBody>
      </p:sp>
      <p:sp>
        <p:nvSpPr>
          <p:cNvPr id="13" name="Rectangle 12">
            <a:extLst>
              <a:ext uri="{FF2B5EF4-FFF2-40B4-BE49-F238E27FC236}">
                <a16:creationId xmlns:a16="http://schemas.microsoft.com/office/drawing/2014/main" id="{6E79B69E-84A5-66A9-5D45-348309F1DEF3}"/>
              </a:ext>
            </a:extLst>
          </p:cNvPr>
          <p:cNvSpPr/>
          <p:nvPr/>
        </p:nvSpPr>
        <p:spPr>
          <a:xfrm>
            <a:off x="9170087" y="1987851"/>
            <a:ext cx="1681370" cy="470000"/>
          </a:xfrm>
          <a:prstGeom prst="rect">
            <a:avLst/>
          </a:prstGeom>
          <a:noFill/>
        </p:spPr>
        <p:txBody>
          <a:bodyPr wrap="square" lIns="91440" tIns="45720" rIns="91440" bIns="45720">
            <a:spAutoFit/>
          </a:bodyPr>
          <a:lstStyle/>
          <a:p>
            <a:pPr marR="0" lvl="0">
              <a:lnSpc>
                <a:spcPct val="107000"/>
              </a:lnSpc>
              <a:spcBef>
                <a:spcPts val="0"/>
              </a:spcBef>
              <a:spcAft>
                <a:spcPts val="0"/>
              </a:spcAf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YEARS 4 - 5</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C62F310D-AEC1-3F56-3061-7C11A6F3180C}"/>
              </a:ext>
            </a:extLst>
          </p:cNvPr>
          <p:cNvSpPr txBox="1"/>
          <p:nvPr/>
        </p:nvSpPr>
        <p:spPr>
          <a:xfrm>
            <a:off x="9045518" y="2451133"/>
            <a:ext cx="2843542" cy="4035977"/>
          </a:xfrm>
          <a:prstGeom prst="rect">
            <a:avLst/>
          </a:prstGeom>
          <a:noFill/>
        </p:spPr>
        <p:txBody>
          <a:bodyPr wrap="square">
            <a:spAutoFit/>
          </a:bodyPr>
          <a:lstStyle/>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Remove oil tanks (2 UST &amp; 2 day tanks – one in each boiler room along with pumps) / Convert existing boilers to gas / Install new Propane Tank &amp; Pad / Replace water heater to make gas fired (propane) (or simply replace the burner – for the one installed in 2021) / Provide new gas piping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Window replacement project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Replace / Add new window treatments throughout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Renovate Gang Toilet Rooms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Replace exhaust Fans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General</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Toilet rooms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Kitchen</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Add strainers to Janitor sinks (Inexpensive fix that can be completed immediately)</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Oval 1">
            <a:extLst>
              <a:ext uri="{FF2B5EF4-FFF2-40B4-BE49-F238E27FC236}">
                <a16:creationId xmlns:a16="http://schemas.microsoft.com/office/drawing/2014/main" id="{8D84DC54-432D-B3A4-A77A-CB6CFDE4FE2E}"/>
              </a:ext>
            </a:extLst>
          </p:cNvPr>
          <p:cNvSpPr/>
          <p:nvPr/>
        </p:nvSpPr>
        <p:spPr>
          <a:xfrm>
            <a:off x="1890532" y="1253899"/>
            <a:ext cx="1143000" cy="1120140"/>
          </a:xfrm>
          <a:prstGeom prst="ellipse">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39252C8C-C70F-5090-4749-C72B7DE6637A}"/>
              </a:ext>
            </a:extLst>
          </p:cNvPr>
          <p:cNvSpPr/>
          <p:nvPr/>
        </p:nvSpPr>
        <p:spPr>
          <a:xfrm>
            <a:off x="7816984" y="1283420"/>
            <a:ext cx="1143000" cy="1120140"/>
          </a:xfrm>
          <a:prstGeom prst="ellipse">
            <a:avLst/>
          </a:prstGeom>
          <a:ln>
            <a:solidFill>
              <a:schemeClr val="accent4"/>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02E226A-7A34-2998-8295-603394BF9CF7}"/>
              </a:ext>
            </a:extLst>
          </p:cNvPr>
          <p:cNvSpPr/>
          <p:nvPr/>
        </p:nvSpPr>
        <p:spPr>
          <a:xfrm>
            <a:off x="10641873" y="1283420"/>
            <a:ext cx="1143000" cy="1120140"/>
          </a:xfrm>
          <a:prstGeom prst="ellipse">
            <a:avLst/>
          </a:prstGeom>
          <a:ln>
            <a:solidFill>
              <a:schemeClr val="accent4">
                <a:lumMod val="60000"/>
                <a:lumOff val="4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6D67C3D-99D3-AB20-8309-A11D333EA868}"/>
              </a:ext>
            </a:extLst>
          </p:cNvPr>
          <p:cNvSpPr/>
          <p:nvPr/>
        </p:nvSpPr>
        <p:spPr>
          <a:xfrm>
            <a:off x="2115926" y="1353964"/>
            <a:ext cx="697522" cy="923330"/>
          </a:xfrm>
          <a:prstGeom prst="rect">
            <a:avLst/>
          </a:prstGeom>
          <a:noFill/>
          <a:ln>
            <a:solidFill>
              <a:schemeClr val="accent6"/>
            </a:solidFill>
          </a:ln>
        </p:spPr>
        <p:txBody>
          <a:bodyPr wrap="square" lIns="91440" tIns="45720" rIns="91440" bIns="45720">
            <a:spAutoFit/>
          </a:bodyPr>
          <a:lstStyle/>
          <a:p>
            <a:pPr algn="ctr"/>
            <a:r>
              <a:rPr lang="en-US" sz="5400" b="0" cap="none" spc="0" dirty="0">
                <a:ln w="0"/>
                <a:effectLst>
                  <a:outerShdw blurRad="38100" dist="25400" dir="5400000" algn="ctr" rotWithShape="0">
                    <a:srgbClr val="6E747A">
                      <a:alpha val="43000"/>
                    </a:srgbClr>
                  </a:outerShdw>
                </a:effectLst>
              </a:rPr>
              <a:t>A</a:t>
            </a:r>
          </a:p>
        </p:txBody>
      </p:sp>
      <p:sp>
        <p:nvSpPr>
          <p:cNvPr id="16" name="Rectangle 15">
            <a:extLst>
              <a:ext uri="{FF2B5EF4-FFF2-40B4-BE49-F238E27FC236}">
                <a16:creationId xmlns:a16="http://schemas.microsoft.com/office/drawing/2014/main" id="{B59EEC5E-8CCD-4028-B6F8-6AA4B719297B}"/>
              </a:ext>
            </a:extLst>
          </p:cNvPr>
          <p:cNvSpPr/>
          <p:nvPr/>
        </p:nvSpPr>
        <p:spPr>
          <a:xfrm>
            <a:off x="8151969" y="1381825"/>
            <a:ext cx="473029" cy="923330"/>
          </a:xfrm>
          <a:prstGeom prst="rect">
            <a:avLst/>
          </a:prstGeom>
          <a:noFill/>
        </p:spPr>
        <p:txBody>
          <a:bodyPr wrap="square" lIns="91440" tIns="45720" rIns="91440" bIns="45720">
            <a:spAutoFit/>
          </a:bodyPr>
          <a:lstStyle/>
          <a:p>
            <a:pPr algn="ctr"/>
            <a:r>
              <a:rPr lang="en-US" sz="5400" dirty="0">
                <a:ln w="0"/>
                <a:effectLst>
                  <a:outerShdw blurRad="38100" dist="25400" dir="5400000" algn="ctr" rotWithShape="0">
                    <a:srgbClr val="6E747A">
                      <a:alpha val="43000"/>
                    </a:srgbClr>
                  </a:outerShdw>
                </a:effectLst>
              </a:rPr>
              <a:t>B</a:t>
            </a:r>
            <a:endParaRPr lang="en-US" sz="5400" b="0" cap="none" spc="0" dirty="0">
              <a:ln w="0"/>
              <a:effectLst>
                <a:outerShdw blurRad="38100" dist="25400" dir="5400000" algn="ctr" rotWithShape="0">
                  <a:srgbClr val="6E747A">
                    <a:alpha val="43000"/>
                  </a:srgbClr>
                </a:outerShdw>
              </a:effectLst>
            </a:endParaRPr>
          </a:p>
        </p:txBody>
      </p:sp>
      <p:sp>
        <p:nvSpPr>
          <p:cNvPr id="19" name="Rectangle 18">
            <a:extLst>
              <a:ext uri="{FF2B5EF4-FFF2-40B4-BE49-F238E27FC236}">
                <a16:creationId xmlns:a16="http://schemas.microsoft.com/office/drawing/2014/main" id="{972B608A-B4DF-4A46-4D10-35C8EDDBBFA0}"/>
              </a:ext>
            </a:extLst>
          </p:cNvPr>
          <p:cNvSpPr/>
          <p:nvPr/>
        </p:nvSpPr>
        <p:spPr>
          <a:xfrm>
            <a:off x="10824194" y="1371649"/>
            <a:ext cx="747320" cy="923330"/>
          </a:xfrm>
          <a:prstGeom prst="rect">
            <a:avLst/>
          </a:prstGeom>
          <a:noFill/>
        </p:spPr>
        <p:txBody>
          <a:bodyPr wrap="none" lIns="91440" tIns="45720" rIns="91440" bIns="45720">
            <a:spAutoFit/>
          </a:bodyPr>
          <a:lstStyle/>
          <a:p>
            <a:pPr algn="ctr"/>
            <a:r>
              <a:rPr lang="en-US" sz="5400" dirty="0">
                <a:ln w="0"/>
                <a:effectLst>
                  <a:outerShdw blurRad="38100" dist="25400" dir="5400000" algn="ctr" rotWithShape="0">
                    <a:srgbClr val="6E747A">
                      <a:alpha val="43000"/>
                    </a:srgbClr>
                  </a:outerShdw>
                </a:effectLst>
              </a:rPr>
              <a:t>C</a:t>
            </a:r>
            <a:endParaRPr lang="en-US" sz="5400" b="0" cap="none" spc="0" dirty="0">
              <a:ln w="0"/>
              <a:effectLst>
                <a:outerShdw blurRad="38100" dist="25400" dir="5400000" algn="ctr" rotWithShape="0">
                  <a:srgbClr val="6E747A">
                    <a:alpha val="43000"/>
                  </a:srgbClr>
                </a:outerShdw>
              </a:effectLst>
            </a:endParaRPr>
          </a:p>
        </p:txBody>
      </p:sp>
      <p:pic>
        <p:nvPicPr>
          <p:cNvPr id="23" name="Picture 22">
            <a:extLst>
              <a:ext uri="{FF2B5EF4-FFF2-40B4-BE49-F238E27FC236}">
                <a16:creationId xmlns:a16="http://schemas.microsoft.com/office/drawing/2014/main" id="{86183B62-08FD-4C28-663F-73661309280D}"/>
              </a:ext>
            </a:extLst>
          </p:cNvPr>
          <p:cNvPicPr>
            <a:picLocks noChangeAspect="1"/>
          </p:cNvPicPr>
          <p:nvPr/>
        </p:nvPicPr>
        <p:blipFill>
          <a:blip r:embed="rId3"/>
          <a:stretch>
            <a:fillRect/>
          </a:stretch>
        </p:blipFill>
        <p:spPr>
          <a:xfrm>
            <a:off x="9896475" y="313182"/>
            <a:ext cx="1923408" cy="853277"/>
          </a:xfrm>
          <a:prstGeom prst="rect">
            <a:avLst/>
          </a:prstGeom>
        </p:spPr>
      </p:pic>
      <p:cxnSp>
        <p:nvCxnSpPr>
          <p:cNvPr id="20" name="Straight Connector 19">
            <a:extLst>
              <a:ext uri="{FF2B5EF4-FFF2-40B4-BE49-F238E27FC236}">
                <a16:creationId xmlns:a16="http://schemas.microsoft.com/office/drawing/2014/main" id="{DD24ECF4-52F5-C3A8-E580-7F16A7531782}"/>
              </a:ext>
            </a:extLst>
          </p:cNvPr>
          <p:cNvCxnSpPr>
            <a:cxnSpLocks/>
          </p:cNvCxnSpPr>
          <p:nvPr/>
        </p:nvCxnSpPr>
        <p:spPr>
          <a:xfrm>
            <a:off x="9265920" y="2360665"/>
            <a:ext cx="1947453" cy="20035"/>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0CE68FA-D5A2-02BB-01E6-93F6C8DFD3DB}"/>
              </a:ext>
            </a:extLst>
          </p:cNvPr>
          <p:cNvCxnSpPr>
            <a:cxnSpLocks/>
          </p:cNvCxnSpPr>
          <p:nvPr/>
        </p:nvCxnSpPr>
        <p:spPr>
          <a:xfrm>
            <a:off x="3380370" y="2358088"/>
            <a:ext cx="5008114" cy="39122"/>
          </a:xfrm>
          <a:prstGeom prst="line">
            <a:avLst/>
          </a:prstGeom>
          <a:ln w="317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3E0A758-783F-FF7B-83C7-ED4986EE3EFC}"/>
              </a:ext>
            </a:extLst>
          </p:cNvPr>
          <p:cNvCxnSpPr>
            <a:cxnSpLocks/>
          </p:cNvCxnSpPr>
          <p:nvPr/>
        </p:nvCxnSpPr>
        <p:spPr>
          <a:xfrm>
            <a:off x="644791" y="2360665"/>
            <a:ext cx="1961249" cy="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6465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994A1B5B-5669-F999-AD58-952104FE38C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54A55D9-B044-1348-F850-5C5132926267}"/>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29F1409B-7B05-5DDD-2C32-0F2A854371B4}"/>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Existing Conditions Assessment: </a:t>
            </a:r>
            <a:r>
              <a:rPr lang="en-US" sz="2000" cap="none" dirty="0">
                <a:solidFill>
                  <a:schemeClr val="tx1"/>
                </a:solidFill>
                <a:effectLst>
                  <a:glow rad="38100">
                    <a:schemeClr val="bg1">
                      <a:lumMod val="65000"/>
                      <a:lumOff val="35000"/>
                      <a:alpha val="40000"/>
                    </a:schemeClr>
                  </a:glow>
                </a:effectLst>
              </a:rPr>
              <a:t>Recommended Priorities</a:t>
            </a:r>
            <a:endParaRPr lang="en-US" sz="2000" dirty="0">
              <a:solidFill>
                <a:schemeClr val="tx1"/>
              </a:solidFill>
            </a:endParaRPr>
          </a:p>
        </p:txBody>
      </p:sp>
      <p:pic>
        <p:nvPicPr>
          <p:cNvPr id="6" name="Picture 5">
            <a:extLst>
              <a:ext uri="{FF2B5EF4-FFF2-40B4-BE49-F238E27FC236}">
                <a16:creationId xmlns:a16="http://schemas.microsoft.com/office/drawing/2014/main" id="{C822BFF8-54A9-30B3-EEEA-725FFC4EAD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sp>
        <p:nvSpPr>
          <p:cNvPr id="2" name="Oval 1">
            <a:extLst>
              <a:ext uri="{FF2B5EF4-FFF2-40B4-BE49-F238E27FC236}">
                <a16:creationId xmlns:a16="http://schemas.microsoft.com/office/drawing/2014/main" id="{37173C6F-A632-0A20-7DFA-6702E46D7B0D}"/>
              </a:ext>
            </a:extLst>
          </p:cNvPr>
          <p:cNvSpPr/>
          <p:nvPr/>
        </p:nvSpPr>
        <p:spPr>
          <a:xfrm>
            <a:off x="10861260" y="5427410"/>
            <a:ext cx="1143000" cy="112014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3BE3BF1-50DE-B576-6AFC-4AD2C7998708}"/>
              </a:ext>
            </a:extLst>
          </p:cNvPr>
          <p:cNvSpPr/>
          <p:nvPr/>
        </p:nvSpPr>
        <p:spPr>
          <a:xfrm>
            <a:off x="11083946" y="5525815"/>
            <a:ext cx="697627" cy="923330"/>
          </a:xfrm>
          <a:prstGeom prst="rect">
            <a:avLst/>
          </a:prstGeom>
          <a:noFill/>
        </p:spPr>
        <p:txBody>
          <a:bodyPr wrap="none" lIns="91440" tIns="45720" rIns="91440" bIns="45720">
            <a:spAutoFit/>
          </a:bodyPr>
          <a:lstStyle/>
          <a:p>
            <a:pPr algn="ctr"/>
            <a:r>
              <a:rPr lang="en-US" sz="5400" b="0" cap="none" spc="0" dirty="0">
                <a:ln w="0"/>
                <a:effectLst>
                  <a:outerShdw blurRad="38100" dist="25400" dir="5400000" algn="ctr" rotWithShape="0">
                    <a:srgbClr val="6E747A">
                      <a:alpha val="43000"/>
                    </a:srgbClr>
                  </a:outerShdw>
                </a:effectLst>
              </a:rPr>
              <a:t>A</a:t>
            </a:r>
          </a:p>
        </p:txBody>
      </p:sp>
      <p:pic>
        <p:nvPicPr>
          <p:cNvPr id="22" name="Picture 21">
            <a:extLst>
              <a:ext uri="{FF2B5EF4-FFF2-40B4-BE49-F238E27FC236}">
                <a16:creationId xmlns:a16="http://schemas.microsoft.com/office/drawing/2014/main" id="{14A80C70-807B-E839-42A7-32AFF8107999}"/>
              </a:ext>
            </a:extLst>
          </p:cNvPr>
          <p:cNvPicPr>
            <a:picLocks noChangeAspect="1"/>
          </p:cNvPicPr>
          <p:nvPr/>
        </p:nvPicPr>
        <p:blipFill>
          <a:blip r:embed="rId3">
            <a:extLst>
              <a:ext uri="{28A0092B-C50C-407E-A947-70E740481C1C}">
                <a14:useLocalDpi xmlns:a14="http://schemas.microsoft.com/office/drawing/2010/main" val="0"/>
              </a:ext>
            </a:extLst>
          </a:blip>
          <a:srcRect l="28524" r="14609" b="1876"/>
          <a:stretch/>
        </p:blipFill>
        <p:spPr>
          <a:xfrm>
            <a:off x="0" y="1173011"/>
            <a:ext cx="4381500" cy="5670087"/>
          </a:xfrm>
          <a:prstGeom prst="rect">
            <a:avLst/>
          </a:prstGeom>
        </p:spPr>
      </p:pic>
      <p:pic>
        <p:nvPicPr>
          <p:cNvPr id="12" name="Picture 11">
            <a:extLst>
              <a:ext uri="{FF2B5EF4-FFF2-40B4-BE49-F238E27FC236}">
                <a16:creationId xmlns:a16="http://schemas.microsoft.com/office/drawing/2014/main" id="{723D2F3E-A1CE-462B-512E-479B6F63B9DF}"/>
              </a:ext>
            </a:extLst>
          </p:cNvPr>
          <p:cNvPicPr>
            <a:picLocks noChangeAspect="1"/>
          </p:cNvPicPr>
          <p:nvPr/>
        </p:nvPicPr>
        <p:blipFill>
          <a:blip r:embed="rId4" cstate="print">
            <a:extLst>
              <a:ext uri="{28A0092B-C50C-407E-A947-70E740481C1C}">
                <a14:useLocalDpi xmlns:a14="http://schemas.microsoft.com/office/drawing/2010/main" val="0"/>
              </a:ext>
            </a:extLst>
          </a:blip>
          <a:srcRect l="9345" t="9345" r="11003"/>
          <a:stretch/>
        </p:blipFill>
        <p:spPr>
          <a:xfrm rot="5400000">
            <a:off x="4052960" y="1588052"/>
            <a:ext cx="5670087" cy="4840006"/>
          </a:xfrm>
          <a:prstGeom prst="rect">
            <a:avLst/>
          </a:prstGeom>
        </p:spPr>
      </p:pic>
      <p:pic>
        <p:nvPicPr>
          <p:cNvPr id="13" name="Picture 12">
            <a:extLst>
              <a:ext uri="{FF2B5EF4-FFF2-40B4-BE49-F238E27FC236}">
                <a16:creationId xmlns:a16="http://schemas.microsoft.com/office/drawing/2014/main" id="{D28C3D65-C854-D3FD-1EA7-5A4DFDA4A2EB}"/>
              </a:ext>
            </a:extLst>
          </p:cNvPr>
          <p:cNvPicPr>
            <a:picLocks noChangeAspect="1"/>
          </p:cNvPicPr>
          <p:nvPr/>
        </p:nvPicPr>
        <p:blipFill>
          <a:blip r:embed="rId5" cstate="print">
            <a:extLst>
              <a:ext uri="{28A0092B-C50C-407E-A947-70E740481C1C}">
                <a14:useLocalDpi xmlns:a14="http://schemas.microsoft.com/office/drawing/2010/main" val="0"/>
              </a:ext>
            </a:extLst>
          </a:blip>
          <a:srcRect l="15872" t="8652" r="10800" b="-4496"/>
          <a:stretch/>
        </p:blipFill>
        <p:spPr>
          <a:xfrm>
            <a:off x="8400198" y="1802260"/>
            <a:ext cx="3381375" cy="3314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D4615064-EF02-AD32-5F21-B82411F940A7}"/>
              </a:ext>
            </a:extLst>
          </p:cNvPr>
          <p:cNvPicPr>
            <a:picLocks noChangeAspect="1"/>
          </p:cNvPicPr>
          <p:nvPr/>
        </p:nvPicPr>
        <p:blipFill>
          <a:blip r:embed="rId6"/>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4137620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67EDEAD3-1E73-0E56-0FF7-CA5B3CD626F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73B8A2A-2E62-1A4B-5988-13DE75C70F8F}"/>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CEE9583D-1654-84EC-CBBA-123325108110}"/>
              </a:ext>
            </a:extLst>
          </p:cNvPr>
          <p:cNvSpPr/>
          <p:nvPr/>
        </p:nvSpPr>
        <p:spPr>
          <a:xfrm>
            <a:off x="0" y="1350710"/>
            <a:ext cx="12192000" cy="552785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C53CA95B-6461-9891-3631-BBCE23073107}"/>
              </a:ext>
            </a:extLst>
          </p:cNvPr>
          <p:cNvPicPr>
            <a:picLocks noChangeAspect="1"/>
          </p:cNvPicPr>
          <p:nvPr/>
        </p:nvPicPr>
        <p:blipFill>
          <a:blip r:embed="rId2">
            <a:extLst>
              <a:ext uri="{28A0092B-C50C-407E-A947-70E740481C1C}">
                <a14:useLocalDpi xmlns:a14="http://schemas.microsoft.com/office/drawing/2010/main" val="0"/>
              </a:ext>
            </a:extLst>
          </a:blip>
          <a:srcRect l="6452" t="4799" r="12522" b="757"/>
          <a:stretch/>
        </p:blipFill>
        <p:spPr>
          <a:xfrm rot="5400000">
            <a:off x="7027570" y="1711860"/>
            <a:ext cx="5527853" cy="4801005"/>
          </a:xfrm>
          <a:prstGeom prst="rect">
            <a:avLst/>
          </a:prstGeom>
        </p:spPr>
      </p:pic>
      <p:sp>
        <p:nvSpPr>
          <p:cNvPr id="7" name="Title 1">
            <a:extLst>
              <a:ext uri="{FF2B5EF4-FFF2-40B4-BE49-F238E27FC236}">
                <a16:creationId xmlns:a16="http://schemas.microsoft.com/office/drawing/2014/main" id="{EF533DE3-E325-EBB3-F74C-02687C2496BD}"/>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Existing Conditions Assessment: </a:t>
            </a:r>
            <a:r>
              <a:rPr lang="en-US" sz="2000" cap="none" dirty="0">
                <a:solidFill>
                  <a:schemeClr val="tx1"/>
                </a:solidFill>
                <a:effectLst>
                  <a:glow rad="38100">
                    <a:schemeClr val="bg1">
                      <a:lumMod val="65000"/>
                      <a:lumOff val="35000"/>
                      <a:alpha val="40000"/>
                    </a:schemeClr>
                  </a:glow>
                </a:effectLst>
              </a:rPr>
              <a:t>Recommended Priorities</a:t>
            </a:r>
            <a:endParaRPr lang="en-US" sz="2000" dirty="0">
              <a:solidFill>
                <a:schemeClr val="tx1"/>
              </a:solidFill>
            </a:endParaRPr>
          </a:p>
        </p:txBody>
      </p:sp>
      <p:pic>
        <p:nvPicPr>
          <p:cNvPr id="6" name="Picture 5">
            <a:extLst>
              <a:ext uri="{FF2B5EF4-FFF2-40B4-BE49-F238E27FC236}">
                <a16:creationId xmlns:a16="http://schemas.microsoft.com/office/drawing/2014/main" id="{22506C71-0828-60C7-E988-0F0228C6F9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sp>
        <p:nvSpPr>
          <p:cNvPr id="2" name="Oval 1">
            <a:extLst>
              <a:ext uri="{FF2B5EF4-FFF2-40B4-BE49-F238E27FC236}">
                <a16:creationId xmlns:a16="http://schemas.microsoft.com/office/drawing/2014/main" id="{A63F351C-F642-41E6-9F39-CDEF1AF58588}"/>
              </a:ext>
            </a:extLst>
          </p:cNvPr>
          <p:cNvSpPr/>
          <p:nvPr/>
        </p:nvSpPr>
        <p:spPr>
          <a:xfrm>
            <a:off x="10861260" y="5427410"/>
            <a:ext cx="1143000" cy="112014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C7CCC78-AA64-89E1-DD14-AD74DDB568AB}"/>
              </a:ext>
            </a:extLst>
          </p:cNvPr>
          <p:cNvSpPr/>
          <p:nvPr/>
        </p:nvSpPr>
        <p:spPr>
          <a:xfrm>
            <a:off x="11083946" y="5525815"/>
            <a:ext cx="697627" cy="923330"/>
          </a:xfrm>
          <a:prstGeom prst="rect">
            <a:avLst/>
          </a:prstGeom>
          <a:noFill/>
        </p:spPr>
        <p:txBody>
          <a:bodyPr wrap="none" lIns="91440" tIns="45720" rIns="91440" bIns="45720">
            <a:spAutoFit/>
          </a:bodyPr>
          <a:lstStyle/>
          <a:p>
            <a:pPr algn="ctr"/>
            <a:r>
              <a:rPr lang="en-US" sz="5400" b="0" cap="none" spc="0" dirty="0">
                <a:ln w="0"/>
                <a:effectLst>
                  <a:outerShdw blurRad="38100" dist="25400" dir="5400000" algn="ctr" rotWithShape="0">
                    <a:srgbClr val="6E747A">
                      <a:alpha val="43000"/>
                    </a:srgbClr>
                  </a:outerShdw>
                </a:effectLst>
              </a:rPr>
              <a:t>A</a:t>
            </a:r>
          </a:p>
        </p:txBody>
      </p:sp>
      <p:pic>
        <p:nvPicPr>
          <p:cNvPr id="21" name="Picture 20">
            <a:extLst>
              <a:ext uri="{FF2B5EF4-FFF2-40B4-BE49-F238E27FC236}">
                <a16:creationId xmlns:a16="http://schemas.microsoft.com/office/drawing/2014/main" id="{39B348CB-2AA0-0371-EDD7-412D994C36F8}"/>
              </a:ext>
            </a:extLst>
          </p:cNvPr>
          <p:cNvPicPr>
            <a:picLocks noChangeAspect="1"/>
          </p:cNvPicPr>
          <p:nvPr/>
        </p:nvPicPr>
        <p:blipFill>
          <a:blip r:embed="rId4"/>
          <a:stretch>
            <a:fillRect/>
          </a:stretch>
        </p:blipFill>
        <p:spPr>
          <a:xfrm>
            <a:off x="96403" y="1358412"/>
            <a:ext cx="4476750" cy="5491886"/>
          </a:xfrm>
          <a:prstGeom prst="rect">
            <a:avLst/>
          </a:prstGeom>
        </p:spPr>
      </p:pic>
      <p:pic>
        <p:nvPicPr>
          <p:cNvPr id="23" name="Picture 22">
            <a:extLst>
              <a:ext uri="{FF2B5EF4-FFF2-40B4-BE49-F238E27FC236}">
                <a16:creationId xmlns:a16="http://schemas.microsoft.com/office/drawing/2014/main" id="{8CAC652F-4A11-B402-B985-885E4DF3ACE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062" b="-188"/>
          <a:stretch/>
        </p:blipFill>
        <p:spPr bwMode="auto">
          <a:xfrm>
            <a:off x="5076825" y="3848100"/>
            <a:ext cx="3702250" cy="24568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2188F427-85D3-6D05-29D0-B246E6B7D62C}"/>
              </a:ext>
            </a:extLst>
          </p:cNvPr>
          <p:cNvPicPr>
            <a:picLocks noChangeAspect="1"/>
          </p:cNvPicPr>
          <p:nvPr/>
        </p:nvPicPr>
        <p:blipFill>
          <a:blip r:embed="rId6"/>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138399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BEE500E5-0C27-ACCE-3695-1AE53EFE8A6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15E7D5E-C198-87BD-4968-7E4B4CF697E6}"/>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7B7DBBEE-B2D7-E978-8ECC-760A374C9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8225" y="1350710"/>
            <a:ext cx="7343775" cy="5507831"/>
          </a:xfrm>
          <a:prstGeom prst="rect">
            <a:avLst/>
          </a:prstGeom>
        </p:spPr>
      </p:pic>
      <p:sp>
        <p:nvSpPr>
          <p:cNvPr id="7" name="Title 1">
            <a:extLst>
              <a:ext uri="{FF2B5EF4-FFF2-40B4-BE49-F238E27FC236}">
                <a16:creationId xmlns:a16="http://schemas.microsoft.com/office/drawing/2014/main" id="{D401D1B4-FE15-58A5-BC27-0D0AE57FC839}"/>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Existing Conditions Assessment: </a:t>
            </a:r>
            <a:r>
              <a:rPr lang="en-US" sz="2000" cap="none" dirty="0">
                <a:solidFill>
                  <a:schemeClr val="tx1"/>
                </a:solidFill>
                <a:effectLst>
                  <a:glow rad="38100">
                    <a:schemeClr val="bg1">
                      <a:lumMod val="65000"/>
                      <a:lumOff val="35000"/>
                      <a:alpha val="40000"/>
                    </a:schemeClr>
                  </a:glow>
                </a:effectLst>
              </a:rPr>
              <a:t>Recommended Priorities</a:t>
            </a:r>
            <a:endParaRPr lang="en-US" sz="2000" dirty="0">
              <a:solidFill>
                <a:schemeClr val="tx1"/>
              </a:solidFill>
            </a:endParaRPr>
          </a:p>
        </p:txBody>
      </p:sp>
      <p:pic>
        <p:nvPicPr>
          <p:cNvPr id="6" name="Picture 5">
            <a:extLst>
              <a:ext uri="{FF2B5EF4-FFF2-40B4-BE49-F238E27FC236}">
                <a16:creationId xmlns:a16="http://schemas.microsoft.com/office/drawing/2014/main" id="{76F6AE34-D5D1-6EE8-AD92-3E90349511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sp>
        <p:nvSpPr>
          <p:cNvPr id="2" name="Oval 1">
            <a:extLst>
              <a:ext uri="{FF2B5EF4-FFF2-40B4-BE49-F238E27FC236}">
                <a16:creationId xmlns:a16="http://schemas.microsoft.com/office/drawing/2014/main" id="{19D9E708-B9C7-6AF9-821A-BF4DD0A1235D}"/>
              </a:ext>
            </a:extLst>
          </p:cNvPr>
          <p:cNvSpPr/>
          <p:nvPr/>
        </p:nvSpPr>
        <p:spPr>
          <a:xfrm>
            <a:off x="10861260" y="5427410"/>
            <a:ext cx="1143000" cy="112014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1E5A250-F757-9553-5CD6-F803565D701B}"/>
              </a:ext>
            </a:extLst>
          </p:cNvPr>
          <p:cNvSpPr/>
          <p:nvPr/>
        </p:nvSpPr>
        <p:spPr>
          <a:xfrm>
            <a:off x="11083946" y="5525815"/>
            <a:ext cx="697627" cy="923330"/>
          </a:xfrm>
          <a:prstGeom prst="rect">
            <a:avLst/>
          </a:prstGeom>
          <a:noFill/>
        </p:spPr>
        <p:txBody>
          <a:bodyPr wrap="none" lIns="91440" tIns="45720" rIns="91440" bIns="45720">
            <a:spAutoFit/>
          </a:bodyPr>
          <a:lstStyle/>
          <a:p>
            <a:pPr algn="ctr"/>
            <a:r>
              <a:rPr lang="en-US" sz="5400" b="0" cap="none" spc="0" dirty="0">
                <a:ln w="0"/>
                <a:effectLst>
                  <a:outerShdw blurRad="38100" dist="25400" dir="5400000" algn="ctr" rotWithShape="0">
                    <a:srgbClr val="6E747A">
                      <a:alpha val="43000"/>
                    </a:srgbClr>
                  </a:outerShdw>
                </a:effectLst>
              </a:rPr>
              <a:t>A</a:t>
            </a:r>
          </a:p>
        </p:txBody>
      </p:sp>
      <p:pic>
        <p:nvPicPr>
          <p:cNvPr id="8" name="Picture 7">
            <a:extLst>
              <a:ext uri="{FF2B5EF4-FFF2-40B4-BE49-F238E27FC236}">
                <a16:creationId xmlns:a16="http://schemas.microsoft.com/office/drawing/2014/main" id="{0078F77E-31F4-639F-2259-5E44F7DDE6A2}"/>
              </a:ext>
            </a:extLst>
          </p:cNvPr>
          <p:cNvPicPr>
            <a:picLocks noChangeAspect="1"/>
          </p:cNvPicPr>
          <p:nvPr/>
        </p:nvPicPr>
        <p:blipFill>
          <a:blip r:embed="rId4">
            <a:extLst>
              <a:ext uri="{28A0092B-C50C-407E-A947-70E740481C1C}">
                <a14:useLocalDpi xmlns:a14="http://schemas.microsoft.com/office/drawing/2010/main" val="0"/>
              </a:ext>
            </a:extLst>
          </a:blip>
          <a:srcRect l="28541" t="19587" r="21354" b="35830"/>
          <a:stretch/>
        </p:blipFill>
        <p:spPr>
          <a:xfrm>
            <a:off x="155356" y="3800474"/>
            <a:ext cx="4581525" cy="3057525"/>
          </a:xfrm>
          <a:prstGeom prst="rect">
            <a:avLst/>
          </a:prstGeom>
        </p:spPr>
      </p:pic>
      <p:pic>
        <p:nvPicPr>
          <p:cNvPr id="10" name="Picture 9">
            <a:extLst>
              <a:ext uri="{FF2B5EF4-FFF2-40B4-BE49-F238E27FC236}">
                <a16:creationId xmlns:a16="http://schemas.microsoft.com/office/drawing/2014/main" id="{2096E0D6-A5B3-DF2D-325F-1174BAC2650C}"/>
              </a:ext>
            </a:extLst>
          </p:cNvPr>
          <p:cNvPicPr>
            <a:picLocks noChangeAspect="1"/>
          </p:cNvPicPr>
          <p:nvPr/>
        </p:nvPicPr>
        <p:blipFill>
          <a:blip r:embed="rId5">
            <a:extLst>
              <a:ext uri="{28A0092B-C50C-407E-A947-70E740481C1C}">
                <a14:useLocalDpi xmlns:a14="http://schemas.microsoft.com/office/drawing/2010/main" val="0"/>
              </a:ext>
            </a:extLst>
          </a:blip>
          <a:srcRect l="2713" r="16974" b="44982"/>
          <a:stretch/>
        </p:blipFill>
        <p:spPr>
          <a:xfrm>
            <a:off x="155356" y="1350710"/>
            <a:ext cx="4581525" cy="2353888"/>
          </a:xfrm>
          <a:prstGeom prst="rect">
            <a:avLst/>
          </a:prstGeom>
        </p:spPr>
      </p:pic>
      <p:pic>
        <p:nvPicPr>
          <p:cNvPr id="12" name="Picture 11">
            <a:extLst>
              <a:ext uri="{FF2B5EF4-FFF2-40B4-BE49-F238E27FC236}">
                <a16:creationId xmlns:a16="http://schemas.microsoft.com/office/drawing/2014/main" id="{F6A83ACC-DED8-FC97-8868-A7DD627F4F3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05104" y="2653492"/>
            <a:ext cx="3876040" cy="29070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60F72540-85AD-CBCD-7527-5CE1F13BEFEA}"/>
              </a:ext>
            </a:extLst>
          </p:cNvPr>
          <p:cNvPicPr>
            <a:picLocks noChangeAspect="1"/>
          </p:cNvPicPr>
          <p:nvPr/>
        </p:nvPicPr>
        <p:blipFill>
          <a:blip r:embed="rId7"/>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1284636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E1C1B690-6A29-A06C-AD09-9EFAF658606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1F5FA9C-29C6-9FAA-FA99-96A3A6AC153E}"/>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4FAA4B0A-BA9B-5B7F-3E14-FD2F06D50795}"/>
              </a:ext>
            </a:extLst>
          </p:cNvPr>
          <p:cNvPicPr>
            <a:picLocks noChangeAspect="1"/>
          </p:cNvPicPr>
          <p:nvPr/>
        </p:nvPicPr>
        <p:blipFill>
          <a:blip r:embed="rId2">
            <a:extLst>
              <a:ext uri="{28A0092B-C50C-407E-A947-70E740481C1C}">
                <a14:useLocalDpi xmlns:a14="http://schemas.microsoft.com/office/drawing/2010/main" val="0"/>
              </a:ext>
            </a:extLst>
          </a:blip>
          <a:srcRect l="50000" t="9305" b="16528"/>
          <a:stretch/>
        </p:blipFill>
        <p:spPr>
          <a:xfrm>
            <a:off x="7253135" y="1343829"/>
            <a:ext cx="4938865" cy="5494488"/>
          </a:xfrm>
          <a:prstGeom prst="rect">
            <a:avLst/>
          </a:prstGeom>
        </p:spPr>
      </p:pic>
      <p:sp>
        <p:nvSpPr>
          <p:cNvPr id="7" name="Title 1">
            <a:extLst>
              <a:ext uri="{FF2B5EF4-FFF2-40B4-BE49-F238E27FC236}">
                <a16:creationId xmlns:a16="http://schemas.microsoft.com/office/drawing/2014/main" id="{E106C35A-80B0-6DF3-EDBB-5483D70D23F3}"/>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Existing Conditions Assessment: </a:t>
            </a:r>
            <a:r>
              <a:rPr lang="en-US" sz="2000" cap="none" dirty="0">
                <a:solidFill>
                  <a:schemeClr val="tx1"/>
                </a:solidFill>
                <a:effectLst>
                  <a:glow rad="38100">
                    <a:schemeClr val="bg1">
                      <a:lumMod val="65000"/>
                      <a:lumOff val="35000"/>
                      <a:alpha val="40000"/>
                    </a:schemeClr>
                  </a:glow>
                </a:effectLst>
              </a:rPr>
              <a:t>Recommended Priorities</a:t>
            </a:r>
            <a:endParaRPr lang="en-US" sz="2000" dirty="0">
              <a:solidFill>
                <a:schemeClr val="tx1"/>
              </a:solidFill>
            </a:endParaRPr>
          </a:p>
        </p:txBody>
      </p:sp>
      <p:pic>
        <p:nvPicPr>
          <p:cNvPr id="6" name="Picture 5">
            <a:extLst>
              <a:ext uri="{FF2B5EF4-FFF2-40B4-BE49-F238E27FC236}">
                <a16:creationId xmlns:a16="http://schemas.microsoft.com/office/drawing/2014/main" id="{EF45E416-A788-1B4E-F67F-84A716D39C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sp>
        <p:nvSpPr>
          <p:cNvPr id="3" name="Oval 2">
            <a:extLst>
              <a:ext uri="{FF2B5EF4-FFF2-40B4-BE49-F238E27FC236}">
                <a16:creationId xmlns:a16="http://schemas.microsoft.com/office/drawing/2014/main" id="{720FFD7B-2725-AAB3-C9B3-C29B9EB0AE53}"/>
              </a:ext>
            </a:extLst>
          </p:cNvPr>
          <p:cNvSpPr/>
          <p:nvPr/>
        </p:nvSpPr>
        <p:spPr>
          <a:xfrm>
            <a:off x="10807065" y="5463540"/>
            <a:ext cx="1143000" cy="112014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0773EE6-1E6D-1FE6-2FF1-D0914FAF0A93}"/>
              </a:ext>
            </a:extLst>
          </p:cNvPr>
          <p:cNvSpPr/>
          <p:nvPr/>
        </p:nvSpPr>
        <p:spPr>
          <a:xfrm>
            <a:off x="11087459" y="5561945"/>
            <a:ext cx="582212" cy="923330"/>
          </a:xfrm>
          <a:prstGeom prst="rect">
            <a:avLst/>
          </a:prstGeom>
          <a:noFill/>
        </p:spPr>
        <p:txBody>
          <a:bodyPr wrap="none" lIns="91440" tIns="45720" rIns="91440" bIns="45720">
            <a:spAutoFit/>
          </a:bodyPr>
          <a:lstStyle/>
          <a:p>
            <a:pPr algn="ctr"/>
            <a:r>
              <a:rPr lang="en-US" sz="5400" dirty="0">
                <a:ln w="0"/>
                <a:effectLst>
                  <a:outerShdw blurRad="38100" dist="25400" dir="5400000" algn="ctr" rotWithShape="0">
                    <a:srgbClr val="6E747A">
                      <a:alpha val="43000"/>
                    </a:srgbClr>
                  </a:outerShdw>
                </a:effectLst>
              </a:rPr>
              <a:t>B</a:t>
            </a:r>
            <a:endParaRPr lang="en-US" sz="5400" b="0" cap="none" spc="0" dirty="0">
              <a:ln w="0"/>
              <a:effectLst>
                <a:outerShdw blurRad="38100" dist="25400" dir="5400000" algn="ctr" rotWithShape="0">
                  <a:srgbClr val="6E747A">
                    <a:alpha val="43000"/>
                  </a:srgbClr>
                </a:outerShdw>
              </a:effectLst>
            </a:endParaRPr>
          </a:p>
        </p:txBody>
      </p:sp>
      <p:pic>
        <p:nvPicPr>
          <p:cNvPr id="9" name="Picture 8">
            <a:extLst>
              <a:ext uri="{FF2B5EF4-FFF2-40B4-BE49-F238E27FC236}">
                <a16:creationId xmlns:a16="http://schemas.microsoft.com/office/drawing/2014/main" id="{E71EA696-C5F4-62BB-6681-315C062D836C}"/>
              </a:ext>
            </a:extLst>
          </p:cNvPr>
          <p:cNvPicPr>
            <a:picLocks noChangeAspect="1"/>
          </p:cNvPicPr>
          <p:nvPr/>
        </p:nvPicPr>
        <p:blipFill>
          <a:blip r:embed="rId4">
            <a:extLst>
              <a:ext uri="{28A0092B-C50C-407E-A947-70E740481C1C}">
                <a14:useLocalDpi xmlns:a14="http://schemas.microsoft.com/office/drawing/2010/main" val="0"/>
              </a:ext>
            </a:extLst>
          </a:blip>
          <a:srcRect l="21979" t="27196" r="12709" b="22045"/>
          <a:stretch/>
        </p:blipFill>
        <p:spPr>
          <a:xfrm>
            <a:off x="2940687" y="1350710"/>
            <a:ext cx="4104724" cy="2392615"/>
          </a:xfrm>
          <a:prstGeom prst="rect">
            <a:avLst/>
          </a:prstGeom>
        </p:spPr>
      </p:pic>
      <p:pic>
        <p:nvPicPr>
          <p:cNvPr id="12" name="Picture 11" descr="A group of white pipes with red and white piping&#10;&#10;Description automatically generated">
            <a:extLst>
              <a:ext uri="{FF2B5EF4-FFF2-40B4-BE49-F238E27FC236}">
                <a16:creationId xmlns:a16="http://schemas.microsoft.com/office/drawing/2014/main" id="{54A0592F-78A9-ACF2-988B-2ACB0B6BD021}"/>
              </a:ext>
            </a:extLst>
          </p:cNvPr>
          <p:cNvPicPr>
            <a:picLocks noChangeAspect="1"/>
          </p:cNvPicPr>
          <p:nvPr/>
        </p:nvPicPr>
        <p:blipFill>
          <a:blip r:embed="rId5" cstate="print">
            <a:extLst>
              <a:ext uri="{28A0092B-C50C-407E-A947-70E740481C1C}">
                <a14:useLocalDpi xmlns:a14="http://schemas.microsoft.com/office/drawing/2010/main" val="0"/>
              </a:ext>
            </a:extLst>
          </a:blip>
          <a:srcRect t="1153" b="1"/>
          <a:stretch/>
        </p:blipFill>
        <p:spPr bwMode="auto">
          <a:xfrm>
            <a:off x="353840" y="1350710"/>
            <a:ext cx="2421410" cy="3173665"/>
          </a:xfrm>
          <a:prstGeom prst="rect">
            <a:avLst/>
          </a:prstGeom>
          <a:noFill/>
          <a:ln>
            <a:noFill/>
          </a:ln>
        </p:spPr>
      </p:pic>
      <p:pic>
        <p:nvPicPr>
          <p:cNvPr id="13" name="Picture 12" descr="A red machine with a black round engine&#10;&#10;Description automatically generated with medium confidence">
            <a:extLst>
              <a:ext uri="{FF2B5EF4-FFF2-40B4-BE49-F238E27FC236}">
                <a16:creationId xmlns:a16="http://schemas.microsoft.com/office/drawing/2014/main" id="{B2D27C97-F222-827D-C63B-58864F0222F8}"/>
              </a:ext>
            </a:extLst>
          </p:cNvPr>
          <p:cNvPicPr>
            <a:picLocks noChangeAspect="1"/>
          </p:cNvPicPr>
          <p:nvPr/>
        </p:nvPicPr>
        <p:blipFill>
          <a:blip r:embed="rId6" cstate="print">
            <a:extLst>
              <a:ext uri="{28A0092B-C50C-407E-A947-70E740481C1C}">
                <a14:useLocalDpi xmlns:a14="http://schemas.microsoft.com/office/drawing/2010/main" val="0"/>
              </a:ext>
            </a:extLst>
          </a:blip>
          <a:srcRect l="10424" r="17754" b="22495"/>
          <a:stretch/>
        </p:blipFill>
        <p:spPr bwMode="auto">
          <a:xfrm>
            <a:off x="353840" y="4638044"/>
            <a:ext cx="2421838" cy="1967646"/>
          </a:xfrm>
          <a:prstGeom prst="rect">
            <a:avLst/>
          </a:prstGeom>
          <a:noFill/>
          <a:ln>
            <a:noFill/>
          </a:ln>
        </p:spPr>
      </p:pic>
      <p:pic>
        <p:nvPicPr>
          <p:cNvPr id="15" name="Picture 14" descr="A white metal box on a metal surface&#10;&#10;Description automatically generated">
            <a:extLst>
              <a:ext uri="{FF2B5EF4-FFF2-40B4-BE49-F238E27FC236}">
                <a16:creationId xmlns:a16="http://schemas.microsoft.com/office/drawing/2014/main" id="{878B8065-715F-B1D4-A9BE-C2E8C5331C3E}"/>
              </a:ext>
            </a:extLst>
          </p:cNvPr>
          <p:cNvPicPr>
            <a:picLocks noChangeAspect="1"/>
          </p:cNvPicPr>
          <p:nvPr/>
        </p:nvPicPr>
        <p:blipFill>
          <a:blip r:embed="rId7" cstate="print">
            <a:extLst>
              <a:ext uri="{28A0092B-C50C-407E-A947-70E740481C1C}">
                <a14:useLocalDpi xmlns:a14="http://schemas.microsoft.com/office/drawing/2010/main" val="0"/>
              </a:ext>
            </a:extLst>
          </a:blip>
          <a:srcRect t="9851" r="6743" b="1"/>
          <a:stretch/>
        </p:blipFill>
        <p:spPr bwMode="auto">
          <a:xfrm>
            <a:off x="2925469" y="3872407"/>
            <a:ext cx="4119942" cy="2964639"/>
          </a:xfrm>
          <a:prstGeom prst="rect">
            <a:avLst/>
          </a:prstGeom>
          <a:noFill/>
          <a:ln>
            <a:noFill/>
          </a:ln>
        </p:spPr>
      </p:pic>
      <p:pic>
        <p:nvPicPr>
          <p:cNvPr id="8" name="Picture 7">
            <a:extLst>
              <a:ext uri="{FF2B5EF4-FFF2-40B4-BE49-F238E27FC236}">
                <a16:creationId xmlns:a16="http://schemas.microsoft.com/office/drawing/2014/main" id="{42B546DD-1DE2-0EA0-2A6C-A276133F6D55}"/>
              </a:ext>
            </a:extLst>
          </p:cNvPr>
          <p:cNvPicPr>
            <a:picLocks noChangeAspect="1"/>
          </p:cNvPicPr>
          <p:nvPr/>
        </p:nvPicPr>
        <p:blipFill>
          <a:blip r:embed="rId8"/>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882881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819E7B06-0B14-1FE4-8FF3-A9C3849821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2FE676D-1FEA-265D-2EF4-A5FCECE26988}"/>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A large grey cylinder with a black tank and a white sign&#10;&#10;Description automatically generated with medium confidence">
            <a:extLst>
              <a:ext uri="{FF2B5EF4-FFF2-40B4-BE49-F238E27FC236}">
                <a16:creationId xmlns:a16="http://schemas.microsoft.com/office/drawing/2014/main" id="{C5E35E1C-7B3A-B298-6EA0-C8C5D403B9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735" b="27703"/>
          <a:stretch/>
        </p:blipFill>
        <p:spPr bwMode="auto">
          <a:xfrm>
            <a:off x="7775044" y="1264218"/>
            <a:ext cx="4231486" cy="5466950"/>
          </a:xfrm>
          <a:prstGeom prst="rect">
            <a:avLst/>
          </a:prstGeom>
          <a:noFill/>
          <a:ln>
            <a:noFill/>
          </a:ln>
          <a:extLst>
            <a:ext uri="{53640926-AAD7-44D8-BBD7-CCE9431645EC}">
              <a14:shadowObscured xmlns:a14="http://schemas.microsoft.com/office/drawing/2010/main"/>
            </a:ext>
          </a:extLst>
        </p:spPr>
      </p:pic>
      <p:sp>
        <p:nvSpPr>
          <p:cNvPr id="7" name="Title 1">
            <a:extLst>
              <a:ext uri="{FF2B5EF4-FFF2-40B4-BE49-F238E27FC236}">
                <a16:creationId xmlns:a16="http://schemas.microsoft.com/office/drawing/2014/main" id="{03BC58FE-96B5-1B39-3632-4CFBB85D6EBD}"/>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Existing Conditions Assessment: </a:t>
            </a:r>
            <a:r>
              <a:rPr lang="en-US" sz="2000" cap="none" dirty="0">
                <a:solidFill>
                  <a:schemeClr val="tx1"/>
                </a:solidFill>
                <a:effectLst>
                  <a:glow rad="38100">
                    <a:schemeClr val="bg1">
                      <a:lumMod val="65000"/>
                      <a:lumOff val="35000"/>
                      <a:alpha val="40000"/>
                    </a:schemeClr>
                  </a:glow>
                </a:effectLst>
              </a:rPr>
              <a:t>Recommended Priorities</a:t>
            </a:r>
            <a:endParaRPr lang="en-US" sz="2000" dirty="0">
              <a:solidFill>
                <a:schemeClr val="tx1"/>
              </a:solidFill>
            </a:endParaRPr>
          </a:p>
        </p:txBody>
      </p:sp>
      <p:pic>
        <p:nvPicPr>
          <p:cNvPr id="6" name="Picture 5">
            <a:extLst>
              <a:ext uri="{FF2B5EF4-FFF2-40B4-BE49-F238E27FC236}">
                <a16:creationId xmlns:a16="http://schemas.microsoft.com/office/drawing/2014/main" id="{F1AA14FE-3A2C-32A4-E758-54BED37D67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sp>
        <p:nvSpPr>
          <p:cNvPr id="23" name="Oval 22">
            <a:extLst>
              <a:ext uri="{FF2B5EF4-FFF2-40B4-BE49-F238E27FC236}">
                <a16:creationId xmlns:a16="http://schemas.microsoft.com/office/drawing/2014/main" id="{65C05316-A115-23AB-E6C0-36D9D49B05C4}"/>
              </a:ext>
            </a:extLst>
          </p:cNvPr>
          <p:cNvSpPr/>
          <p:nvPr/>
        </p:nvSpPr>
        <p:spPr>
          <a:xfrm>
            <a:off x="10861260" y="5427410"/>
            <a:ext cx="1143000" cy="1120140"/>
          </a:xfrm>
          <a:prstGeom prst="ellipse">
            <a:avLst/>
          </a:prstGeom>
          <a:solidFill>
            <a:schemeClr val="accent3"/>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6CD11EC-3ED6-6B61-5993-1086C182ED80}"/>
              </a:ext>
            </a:extLst>
          </p:cNvPr>
          <p:cNvSpPr/>
          <p:nvPr/>
        </p:nvSpPr>
        <p:spPr>
          <a:xfrm>
            <a:off x="11059100" y="5525815"/>
            <a:ext cx="747320" cy="923330"/>
          </a:xfrm>
          <a:prstGeom prst="rect">
            <a:avLst/>
          </a:prstGeom>
          <a:noFill/>
        </p:spPr>
        <p:txBody>
          <a:bodyPr wrap="none" lIns="91440" tIns="45720" rIns="91440" bIns="45720">
            <a:spAutoFit/>
          </a:bodyPr>
          <a:lstStyle/>
          <a:p>
            <a:pPr algn="ctr"/>
            <a:r>
              <a:rPr lang="en-US" sz="5400" b="0" cap="none" spc="0" dirty="0">
                <a:ln w="0"/>
                <a:effectLst>
                  <a:outerShdw blurRad="38100" dist="25400" dir="5400000" algn="ctr" rotWithShape="0">
                    <a:srgbClr val="6E747A">
                      <a:alpha val="43000"/>
                    </a:srgbClr>
                  </a:outerShdw>
                </a:effectLst>
              </a:rPr>
              <a:t>C</a:t>
            </a:r>
          </a:p>
        </p:txBody>
      </p:sp>
      <p:pic>
        <p:nvPicPr>
          <p:cNvPr id="26" name="Picture 25" descr="A large grey cylinder with pipes and valves&#10;&#10;Description automatically generated with medium confidence">
            <a:extLst>
              <a:ext uri="{FF2B5EF4-FFF2-40B4-BE49-F238E27FC236}">
                <a16:creationId xmlns:a16="http://schemas.microsoft.com/office/drawing/2014/main" id="{35344ED3-FD7F-BDB8-86A9-644801FE056E}"/>
              </a:ext>
            </a:extLst>
          </p:cNvPr>
          <p:cNvPicPr>
            <a:picLocks noChangeAspect="1"/>
          </p:cNvPicPr>
          <p:nvPr/>
        </p:nvPicPr>
        <p:blipFill rotWithShape="1">
          <a:blip r:embed="rId4">
            <a:extLst>
              <a:ext uri="{28A0092B-C50C-407E-A947-70E740481C1C}">
                <a14:useLocalDpi xmlns:a14="http://schemas.microsoft.com/office/drawing/2010/main" val="0"/>
              </a:ext>
            </a:extLst>
          </a:blip>
          <a:srcRect l="17402" t="19907" r="28922" b="22071"/>
          <a:stretch/>
        </p:blipFill>
        <p:spPr bwMode="auto">
          <a:xfrm>
            <a:off x="3779441" y="1246673"/>
            <a:ext cx="3822700" cy="5484495"/>
          </a:xfrm>
          <a:prstGeom prst="rect">
            <a:avLst/>
          </a:prstGeom>
          <a:noFill/>
          <a:ln>
            <a:noFill/>
          </a:ln>
          <a:extLst>
            <a:ext uri="{53640926-AAD7-44D8-BBD7-CCE9431645EC}">
              <a14:shadowObscured xmlns:a14="http://schemas.microsoft.com/office/drawing/2010/main"/>
            </a:ext>
          </a:extLst>
        </p:spPr>
      </p:pic>
      <p:pic>
        <p:nvPicPr>
          <p:cNvPr id="27" name="Picture 26" descr="A large grey cylinder with a yellow label&#10;&#10;Description automatically generated">
            <a:extLst>
              <a:ext uri="{FF2B5EF4-FFF2-40B4-BE49-F238E27FC236}">
                <a16:creationId xmlns:a16="http://schemas.microsoft.com/office/drawing/2014/main" id="{B7E26B94-986B-16CB-60F5-2FA54BC01DD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8592" b="-1387"/>
          <a:stretch/>
        </p:blipFill>
        <p:spPr bwMode="auto">
          <a:xfrm>
            <a:off x="354668" y="1275616"/>
            <a:ext cx="3306857" cy="5466950"/>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24ABBCF0-5AAF-4744-C76B-8188A58ADA2F}"/>
              </a:ext>
            </a:extLst>
          </p:cNvPr>
          <p:cNvPicPr>
            <a:picLocks noChangeAspect="1"/>
          </p:cNvPicPr>
          <p:nvPr/>
        </p:nvPicPr>
        <p:blipFill>
          <a:blip r:embed="rId6"/>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1616788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07EEE36C-246E-14B2-D6DF-EF12C7B5CFF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A85CF2-FC45-E2D9-612E-8D9E381FDD2C}"/>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865B88F1-0967-1727-0268-381A480B2DE1}"/>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Capital Improvements Plan: </a:t>
            </a:r>
            <a:r>
              <a:rPr lang="en-US" sz="2000" cap="none" dirty="0">
                <a:solidFill>
                  <a:schemeClr val="tx1"/>
                </a:solidFill>
                <a:effectLst>
                  <a:glow rad="38100">
                    <a:schemeClr val="bg1">
                      <a:lumMod val="65000"/>
                      <a:lumOff val="35000"/>
                      <a:alpha val="40000"/>
                    </a:schemeClr>
                  </a:glow>
                </a:effectLst>
              </a:rPr>
              <a:t>Recommended Priorities</a:t>
            </a:r>
            <a:endParaRPr lang="en-US" sz="2000" dirty="0">
              <a:solidFill>
                <a:schemeClr val="tx1"/>
              </a:solidFill>
            </a:endParaRPr>
          </a:p>
        </p:txBody>
      </p:sp>
      <p:pic>
        <p:nvPicPr>
          <p:cNvPr id="6" name="Picture 5">
            <a:extLst>
              <a:ext uri="{FF2B5EF4-FFF2-40B4-BE49-F238E27FC236}">
                <a16:creationId xmlns:a16="http://schemas.microsoft.com/office/drawing/2014/main" id="{93BC8C88-6B67-DC96-A361-8773575D40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sp>
        <p:nvSpPr>
          <p:cNvPr id="23" name="Oval 22">
            <a:extLst>
              <a:ext uri="{FF2B5EF4-FFF2-40B4-BE49-F238E27FC236}">
                <a16:creationId xmlns:a16="http://schemas.microsoft.com/office/drawing/2014/main" id="{67BBDA07-46DF-3B04-A44C-88ED7253DB1A}"/>
              </a:ext>
            </a:extLst>
          </p:cNvPr>
          <p:cNvSpPr/>
          <p:nvPr/>
        </p:nvSpPr>
        <p:spPr>
          <a:xfrm>
            <a:off x="10861260" y="5427410"/>
            <a:ext cx="1143000" cy="1120140"/>
          </a:xfrm>
          <a:prstGeom prst="ellipse">
            <a:avLst/>
          </a:prstGeom>
          <a:solidFill>
            <a:schemeClr val="accent3"/>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970B7A1-234C-C640-ED0C-AEF3072AB7F0}"/>
              </a:ext>
            </a:extLst>
          </p:cNvPr>
          <p:cNvSpPr/>
          <p:nvPr/>
        </p:nvSpPr>
        <p:spPr>
          <a:xfrm>
            <a:off x="11059100" y="5525815"/>
            <a:ext cx="747320" cy="923330"/>
          </a:xfrm>
          <a:prstGeom prst="rect">
            <a:avLst/>
          </a:prstGeom>
          <a:noFill/>
        </p:spPr>
        <p:txBody>
          <a:bodyPr wrap="none" lIns="91440" tIns="45720" rIns="91440" bIns="45720">
            <a:spAutoFit/>
          </a:bodyPr>
          <a:lstStyle/>
          <a:p>
            <a:pPr algn="ctr"/>
            <a:r>
              <a:rPr lang="en-US" sz="5400" b="0" cap="none" spc="0" dirty="0">
                <a:ln w="0"/>
                <a:effectLst>
                  <a:outerShdw blurRad="38100" dist="25400" dir="5400000" algn="ctr" rotWithShape="0">
                    <a:srgbClr val="6E747A">
                      <a:alpha val="43000"/>
                    </a:srgbClr>
                  </a:outerShdw>
                </a:effectLst>
              </a:rPr>
              <a:t>C</a:t>
            </a:r>
          </a:p>
        </p:txBody>
      </p:sp>
      <p:pic>
        <p:nvPicPr>
          <p:cNvPr id="3" name="Picture 2">
            <a:extLst>
              <a:ext uri="{FF2B5EF4-FFF2-40B4-BE49-F238E27FC236}">
                <a16:creationId xmlns:a16="http://schemas.microsoft.com/office/drawing/2014/main" id="{24AFD827-4CC3-183A-50D4-19AF3F1319C2}"/>
              </a:ext>
            </a:extLst>
          </p:cNvPr>
          <p:cNvPicPr>
            <a:picLocks noChangeAspect="1"/>
          </p:cNvPicPr>
          <p:nvPr/>
        </p:nvPicPr>
        <p:blipFill>
          <a:blip r:embed="rId3">
            <a:extLst>
              <a:ext uri="{28A0092B-C50C-407E-A947-70E740481C1C}">
                <a14:useLocalDpi xmlns:a14="http://schemas.microsoft.com/office/drawing/2010/main" val="0"/>
              </a:ext>
            </a:extLst>
          </a:blip>
          <a:srcRect l="12222" t="8914"/>
          <a:stretch/>
        </p:blipFill>
        <p:spPr>
          <a:xfrm>
            <a:off x="308150" y="1379652"/>
            <a:ext cx="4106687" cy="3196093"/>
          </a:xfrm>
          <a:prstGeom prst="rect">
            <a:avLst/>
          </a:prstGeom>
        </p:spPr>
      </p:pic>
      <p:pic>
        <p:nvPicPr>
          <p:cNvPr id="10" name="Picture 9">
            <a:extLst>
              <a:ext uri="{FF2B5EF4-FFF2-40B4-BE49-F238E27FC236}">
                <a16:creationId xmlns:a16="http://schemas.microsoft.com/office/drawing/2014/main" id="{30D0EE1D-F36E-E9A1-C126-392C3C205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840700" y="2051011"/>
            <a:ext cx="5475583" cy="4106687"/>
          </a:xfrm>
          <a:prstGeom prst="rect">
            <a:avLst/>
          </a:prstGeom>
        </p:spPr>
      </p:pic>
      <p:pic>
        <p:nvPicPr>
          <p:cNvPr id="13" name="Picture 12">
            <a:extLst>
              <a:ext uri="{FF2B5EF4-FFF2-40B4-BE49-F238E27FC236}">
                <a16:creationId xmlns:a16="http://schemas.microsoft.com/office/drawing/2014/main" id="{C3D4A082-E621-D1DD-5FB3-2F6FCBAD4367}"/>
              </a:ext>
            </a:extLst>
          </p:cNvPr>
          <p:cNvPicPr>
            <a:picLocks noChangeAspect="1"/>
          </p:cNvPicPr>
          <p:nvPr/>
        </p:nvPicPr>
        <p:blipFill>
          <a:blip r:embed="rId5">
            <a:extLst>
              <a:ext uri="{28A0092B-C50C-407E-A947-70E740481C1C}">
                <a14:useLocalDpi xmlns:a14="http://schemas.microsoft.com/office/drawing/2010/main" val="0"/>
              </a:ext>
            </a:extLst>
          </a:blip>
          <a:srcRect l="-663" t="20387" r="17091" b="22028"/>
          <a:stretch/>
        </p:blipFill>
        <p:spPr>
          <a:xfrm>
            <a:off x="267738" y="4699021"/>
            <a:ext cx="4147099" cy="2143125"/>
          </a:xfrm>
          <a:prstGeom prst="rect">
            <a:avLst/>
          </a:prstGeom>
        </p:spPr>
      </p:pic>
      <p:pic>
        <p:nvPicPr>
          <p:cNvPr id="17" name="Picture 16">
            <a:extLst>
              <a:ext uri="{FF2B5EF4-FFF2-40B4-BE49-F238E27FC236}">
                <a16:creationId xmlns:a16="http://schemas.microsoft.com/office/drawing/2014/main" id="{43DE58C0-6091-2025-D4B6-E1FD38270A92}"/>
              </a:ext>
            </a:extLst>
          </p:cNvPr>
          <p:cNvPicPr>
            <a:picLocks noChangeAspect="1"/>
          </p:cNvPicPr>
          <p:nvPr/>
        </p:nvPicPr>
        <p:blipFill>
          <a:blip r:embed="rId6">
            <a:extLst>
              <a:ext uri="{28A0092B-C50C-407E-A947-70E740481C1C}">
                <a14:useLocalDpi xmlns:a14="http://schemas.microsoft.com/office/drawing/2010/main" val="0"/>
              </a:ext>
            </a:extLst>
          </a:blip>
          <a:srcRect l="11806" r="48123" b="54741"/>
          <a:stretch/>
        </p:blipFill>
        <p:spPr>
          <a:xfrm>
            <a:off x="8829675" y="1343411"/>
            <a:ext cx="2976745" cy="2521648"/>
          </a:xfrm>
          <a:prstGeom prst="rect">
            <a:avLst/>
          </a:prstGeom>
        </p:spPr>
      </p:pic>
      <p:pic>
        <p:nvPicPr>
          <p:cNvPr id="18" name="Picture 17">
            <a:extLst>
              <a:ext uri="{FF2B5EF4-FFF2-40B4-BE49-F238E27FC236}">
                <a16:creationId xmlns:a16="http://schemas.microsoft.com/office/drawing/2014/main" id="{22B7D1ED-5A26-F68D-A1F3-67378C4A6F6E}"/>
              </a:ext>
            </a:extLst>
          </p:cNvPr>
          <p:cNvPicPr>
            <a:picLocks noChangeAspect="1"/>
          </p:cNvPicPr>
          <p:nvPr/>
        </p:nvPicPr>
        <p:blipFill>
          <a:blip r:embed="rId7"/>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2198632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9C253C-1637-C75E-B8C6-031DD7730559}"/>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3E1DDAB-41A4-1B97-2820-7ECED065F5C1}"/>
              </a:ext>
            </a:extLst>
          </p:cNvPr>
          <p:cNvSpPr/>
          <p:nvPr/>
        </p:nvSpPr>
        <p:spPr>
          <a:xfrm>
            <a:off x="0" y="1230324"/>
            <a:ext cx="12192000" cy="564824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0908A17-3779-C419-0028-E3546BBB476F}"/>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Comparative Cost Summary | </a:t>
            </a:r>
            <a:r>
              <a:rPr lang="en-US" sz="2000" cap="none" dirty="0">
                <a:solidFill>
                  <a:schemeClr val="tx1"/>
                </a:solidFill>
                <a:effectLst>
                  <a:glow rad="38100">
                    <a:schemeClr val="bg1">
                      <a:lumMod val="65000"/>
                      <a:lumOff val="35000"/>
                      <a:alpha val="40000"/>
                    </a:schemeClr>
                  </a:glow>
                </a:effectLst>
              </a:rPr>
              <a:t>Enrollment Projection</a:t>
            </a:r>
            <a:endParaRPr lang="en-US" sz="2000" dirty="0">
              <a:solidFill>
                <a:schemeClr val="tx1"/>
              </a:solidFill>
            </a:endParaRPr>
          </a:p>
        </p:txBody>
      </p:sp>
      <p:pic>
        <p:nvPicPr>
          <p:cNvPr id="6" name="Picture 5">
            <a:extLst>
              <a:ext uri="{FF2B5EF4-FFF2-40B4-BE49-F238E27FC236}">
                <a16:creationId xmlns:a16="http://schemas.microsoft.com/office/drawing/2014/main" id="{6F9C5CB9-7883-C5A5-8B17-058EF9519B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pic>
        <p:nvPicPr>
          <p:cNvPr id="5" name="Picture 4">
            <a:extLst>
              <a:ext uri="{FF2B5EF4-FFF2-40B4-BE49-F238E27FC236}">
                <a16:creationId xmlns:a16="http://schemas.microsoft.com/office/drawing/2014/main" id="{0901BB8B-C56A-2919-6504-D08F52B7A398}"/>
              </a:ext>
            </a:extLst>
          </p:cNvPr>
          <p:cNvPicPr>
            <a:picLocks noChangeAspect="1"/>
          </p:cNvPicPr>
          <p:nvPr/>
        </p:nvPicPr>
        <p:blipFill>
          <a:blip r:embed="rId3"/>
          <a:srcRect l="1733" t="19093" r="2454" b="5184"/>
          <a:stretch/>
        </p:blipFill>
        <p:spPr>
          <a:xfrm>
            <a:off x="1204912" y="1230324"/>
            <a:ext cx="9782175" cy="5565459"/>
          </a:xfrm>
          <a:prstGeom prst="rect">
            <a:avLst/>
          </a:prstGeom>
        </p:spPr>
      </p:pic>
      <p:pic>
        <p:nvPicPr>
          <p:cNvPr id="4" name="Picture 3">
            <a:extLst>
              <a:ext uri="{FF2B5EF4-FFF2-40B4-BE49-F238E27FC236}">
                <a16:creationId xmlns:a16="http://schemas.microsoft.com/office/drawing/2014/main" id="{59353829-AF51-F01B-9562-BA72D56294C6}"/>
              </a:ext>
            </a:extLst>
          </p:cNvPr>
          <p:cNvPicPr>
            <a:picLocks noChangeAspect="1"/>
          </p:cNvPicPr>
          <p:nvPr/>
        </p:nvPicPr>
        <p:blipFill>
          <a:blip r:embed="rId4"/>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1171994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DFB58D07-34F4-8FFE-A148-602BF77F48A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4DA76B6-C6D7-E884-9437-2E4EB82191AB}"/>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77BAE345-1CF9-AC64-999E-7041791ADA63}"/>
              </a:ext>
            </a:extLst>
          </p:cNvPr>
          <p:cNvSpPr/>
          <p:nvPr/>
        </p:nvSpPr>
        <p:spPr>
          <a:xfrm>
            <a:off x="0" y="1230324"/>
            <a:ext cx="12192000" cy="564824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9465D91-C0DD-106E-223D-1652192D7438}"/>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Comparative Cost Summary | </a:t>
            </a:r>
            <a:r>
              <a:rPr lang="en-US" sz="2000" cap="none" dirty="0">
                <a:solidFill>
                  <a:schemeClr val="tx1"/>
                </a:solidFill>
                <a:effectLst>
                  <a:glow rad="38100">
                    <a:schemeClr val="bg1">
                      <a:lumMod val="65000"/>
                      <a:lumOff val="35000"/>
                      <a:alpha val="40000"/>
                    </a:schemeClr>
                  </a:glow>
                </a:effectLst>
              </a:rPr>
              <a:t>Space Standard Calculation</a:t>
            </a:r>
            <a:endParaRPr lang="en-US" sz="2000" dirty="0">
              <a:solidFill>
                <a:schemeClr val="tx1"/>
              </a:solidFill>
            </a:endParaRPr>
          </a:p>
        </p:txBody>
      </p:sp>
      <p:pic>
        <p:nvPicPr>
          <p:cNvPr id="6" name="Picture 5">
            <a:extLst>
              <a:ext uri="{FF2B5EF4-FFF2-40B4-BE49-F238E27FC236}">
                <a16:creationId xmlns:a16="http://schemas.microsoft.com/office/drawing/2014/main" id="{495F2231-939A-47E3-0E2E-8290D6E089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pic>
        <p:nvPicPr>
          <p:cNvPr id="3" name="Picture 2">
            <a:extLst>
              <a:ext uri="{FF2B5EF4-FFF2-40B4-BE49-F238E27FC236}">
                <a16:creationId xmlns:a16="http://schemas.microsoft.com/office/drawing/2014/main" id="{612615AC-E8FC-F410-2B0E-C84B7D2AFC7D}"/>
              </a:ext>
            </a:extLst>
          </p:cNvPr>
          <p:cNvPicPr>
            <a:picLocks noChangeAspect="1"/>
          </p:cNvPicPr>
          <p:nvPr/>
        </p:nvPicPr>
        <p:blipFill>
          <a:blip r:embed="rId3"/>
          <a:srcRect l="7136" r="10536" b="15938"/>
          <a:stretch/>
        </p:blipFill>
        <p:spPr>
          <a:xfrm>
            <a:off x="142874" y="1299520"/>
            <a:ext cx="7886701" cy="5509847"/>
          </a:xfrm>
          <a:prstGeom prst="rect">
            <a:avLst/>
          </a:prstGeom>
        </p:spPr>
      </p:pic>
      <p:pic>
        <p:nvPicPr>
          <p:cNvPr id="8" name="Picture 7">
            <a:extLst>
              <a:ext uri="{FF2B5EF4-FFF2-40B4-BE49-F238E27FC236}">
                <a16:creationId xmlns:a16="http://schemas.microsoft.com/office/drawing/2014/main" id="{F7126320-5977-93E5-9056-96B88DDF3589}"/>
              </a:ext>
            </a:extLst>
          </p:cNvPr>
          <p:cNvPicPr>
            <a:picLocks noChangeAspect="1"/>
          </p:cNvPicPr>
          <p:nvPr/>
        </p:nvPicPr>
        <p:blipFill>
          <a:blip r:embed="rId4"/>
          <a:stretch>
            <a:fillRect/>
          </a:stretch>
        </p:blipFill>
        <p:spPr>
          <a:xfrm>
            <a:off x="9896475" y="313182"/>
            <a:ext cx="1923408" cy="853277"/>
          </a:xfrm>
          <a:prstGeom prst="rect">
            <a:avLst/>
          </a:prstGeom>
        </p:spPr>
      </p:pic>
      <p:sp>
        <p:nvSpPr>
          <p:cNvPr id="2" name="TextBox 1">
            <a:extLst>
              <a:ext uri="{FF2B5EF4-FFF2-40B4-BE49-F238E27FC236}">
                <a16:creationId xmlns:a16="http://schemas.microsoft.com/office/drawing/2014/main" id="{B995AF86-2FF8-71E0-D818-B293050E1F7C}"/>
              </a:ext>
            </a:extLst>
          </p:cNvPr>
          <p:cNvSpPr txBox="1"/>
          <p:nvPr/>
        </p:nvSpPr>
        <p:spPr>
          <a:xfrm>
            <a:off x="8287117" y="2281349"/>
            <a:ext cx="3647340" cy="3139321"/>
          </a:xfrm>
          <a:prstGeom prst="rect">
            <a:avLst/>
          </a:prstGeom>
          <a:noFill/>
        </p:spPr>
        <p:txBody>
          <a:bodyPr wrap="square" rtlCol="0">
            <a:spAutoFit/>
          </a:bodyPr>
          <a:lstStyle/>
          <a:p>
            <a:r>
              <a:rPr lang="en-US"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rPr>
              <a:t>This computation indicates that, based upon the highest projected enrollment over an eight-year period, the school’s existing Building Area, Marlborough Elementary exceeds the Space Standard.  If no action is taken, the district’s otherwise eligible reimbursement will be reduced by a factor of </a:t>
            </a:r>
            <a:r>
              <a:rPr lang="en-US"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0.</a:t>
            </a:r>
            <a:r>
              <a:rPr lang="en-US"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rPr>
              <a:t>70639322</a:t>
            </a:r>
            <a:endParaRPr lang="en-US" dirty="0">
              <a:solidFill>
                <a:srgbClr val="002060"/>
              </a:solidFill>
            </a:endParaRPr>
          </a:p>
        </p:txBody>
      </p:sp>
    </p:spTree>
    <p:extLst>
      <p:ext uri="{BB962C8B-B14F-4D97-AF65-F5344CB8AC3E}">
        <p14:creationId xmlns:p14="http://schemas.microsoft.com/office/powerpoint/2010/main" val="2115136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AA2C843E-2498-0145-986B-A6E452A7AE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4BCB15D-C99B-1599-CCFC-71A96D3CB662}"/>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BC0F39B-82D2-9285-2968-24354D18F6BC}"/>
              </a:ext>
            </a:extLst>
          </p:cNvPr>
          <p:cNvSpPr/>
          <p:nvPr/>
        </p:nvSpPr>
        <p:spPr>
          <a:xfrm>
            <a:off x="0" y="1238617"/>
            <a:ext cx="12192000" cy="564824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1C75B61-FA29-FC7A-44FC-65F51E29F52B}"/>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Comparative Cost Summary | </a:t>
            </a:r>
            <a:r>
              <a:rPr lang="en-US" sz="2000" cap="none" dirty="0">
                <a:solidFill>
                  <a:schemeClr val="tx1"/>
                </a:solidFill>
                <a:effectLst>
                  <a:glow rad="38100">
                    <a:schemeClr val="bg1">
                      <a:lumMod val="65000"/>
                      <a:lumOff val="35000"/>
                      <a:alpha val="40000"/>
                    </a:schemeClr>
                  </a:glow>
                </a:effectLst>
              </a:rPr>
              <a:t>Estimate Reimbursement</a:t>
            </a:r>
            <a:endParaRPr lang="en-US" sz="2000" dirty="0">
              <a:solidFill>
                <a:schemeClr val="tx1"/>
              </a:solidFill>
            </a:endParaRPr>
          </a:p>
        </p:txBody>
      </p:sp>
      <p:pic>
        <p:nvPicPr>
          <p:cNvPr id="6" name="Picture 5">
            <a:extLst>
              <a:ext uri="{FF2B5EF4-FFF2-40B4-BE49-F238E27FC236}">
                <a16:creationId xmlns:a16="http://schemas.microsoft.com/office/drawing/2014/main" id="{9C80FCBC-2763-9A71-5C67-D84F30E8B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pic>
        <p:nvPicPr>
          <p:cNvPr id="5" name="Picture 4">
            <a:extLst>
              <a:ext uri="{FF2B5EF4-FFF2-40B4-BE49-F238E27FC236}">
                <a16:creationId xmlns:a16="http://schemas.microsoft.com/office/drawing/2014/main" id="{9005A4E3-2451-C973-9875-25C5C4405A88}"/>
              </a:ext>
            </a:extLst>
          </p:cNvPr>
          <p:cNvPicPr>
            <a:picLocks noChangeAspect="1"/>
          </p:cNvPicPr>
          <p:nvPr/>
        </p:nvPicPr>
        <p:blipFill>
          <a:blip r:embed="rId3"/>
          <a:stretch>
            <a:fillRect/>
          </a:stretch>
        </p:blipFill>
        <p:spPr>
          <a:xfrm>
            <a:off x="9896475" y="313182"/>
            <a:ext cx="1923408" cy="853277"/>
          </a:xfrm>
          <a:prstGeom prst="rect">
            <a:avLst/>
          </a:prstGeom>
        </p:spPr>
      </p:pic>
      <p:pic>
        <p:nvPicPr>
          <p:cNvPr id="8" name="Picture 7">
            <a:extLst>
              <a:ext uri="{FF2B5EF4-FFF2-40B4-BE49-F238E27FC236}">
                <a16:creationId xmlns:a16="http://schemas.microsoft.com/office/drawing/2014/main" id="{6A2432C6-BC8E-81AC-4D5A-EE3354DC7641}"/>
              </a:ext>
            </a:extLst>
          </p:cNvPr>
          <p:cNvPicPr>
            <a:picLocks noChangeAspect="1"/>
          </p:cNvPicPr>
          <p:nvPr/>
        </p:nvPicPr>
        <p:blipFill>
          <a:blip r:embed="rId4">
            <a:extLst>
              <a:ext uri="{28A0092B-C50C-407E-A947-70E740481C1C}">
                <a14:useLocalDpi xmlns:a14="http://schemas.microsoft.com/office/drawing/2010/main" val="0"/>
              </a:ext>
            </a:extLst>
          </a:blip>
          <a:srcRect l="13267" t="14093" r="11602" b="32639"/>
          <a:stretch/>
        </p:blipFill>
        <p:spPr>
          <a:xfrm>
            <a:off x="271354" y="1390526"/>
            <a:ext cx="5824646" cy="5344421"/>
          </a:xfrm>
          <a:prstGeom prst="rect">
            <a:avLst/>
          </a:prstGeom>
        </p:spPr>
      </p:pic>
      <p:sp>
        <p:nvSpPr>
          <p:cNvPr id="13" name="TextBox 12">
            <a:extLst>
              <a:ext uri="{FF2B5EF4-FFF2-40B4-BE49-F238E27FC236}">
                <a16:creationId xmlns:a16="http://schemas.microsoft.com/office/drawing/2014/main" id="{C5B3CA94-05F5-934C-D323-F1495DFBB21F}"/>
              </a:ext>
            </a:extLst>
          </p:cNvPr>
          <p:cNvSpPr txBox="1"/>
          <p:nvPr/>
        </p:nvSpPr>
        <p:spPr>
          <a:xfrm>
            <a:off x="6096000" y="1341424"/>
            <a:ext cx="5944195" cy="5478423"/>
          </a:xfrm>
          <a:prstGeom prst="rect">
            <a:avLst/>
          </a:prstGeom>
          <a:noFill/>
        </p:spPr>
        <p:txBody>
          <a:bodyPr wrap="square" rtlCol="0">
            <a:spAutoFit/>
          </a:bodyPr>
          <a:lstStyle/>
          <a:p>
            <a:r>
              <a:rPr lang="en-US" sz="1400" b="1" u="sng" dirty="0">
                <a:solidFill>
                  <a:srgbClr val="002060"/>
                </a:solidFill>
              </a:rPr>
              <a:t>NOTES:</a:t>
            </a:r>
          </a:p>
          <a:p>
            <a:endParaRPr lang="en-US" sz="1400" b="1" u="sng" dirty="0">
              <a:solidFill>
                <a:srgbClr val="002060"/>
              </a:solidFill>
            </a:endParaRPr>
          </a:p>
          <a:p>
            <a:r>
              <a:rPr lang="en-US" sz="1400" dirty="0">
                <a:solidFill>
                  <a:srgbClr val="002060"/>
                </a:solidFill>
              </a:rPr>
              <a:t>1.  Building Area is measured to the inside face of exterior walls. </a:t>
            </a:r>
          </a:p>
          <a:p>
            <a:r>
              <a:rPr lang="en-US" sz="1400" dirty="0">
                <a:solidFill>
                  <a:srgbClr val="002060"/>
                </a:solidFill>
              </a:rPr>
              <a:t>     Total Building Area 105,870 sf per 2005 Code Plan, includes 874sf </a:t>
            </a:r>
          </a:p>
          <a:p>
            <a:r>
              <a:rPr lang="en-US" sz="1400" dirty="0">
                <a:solidFill>
                  <a:srgbClr val="002060"/>
                </a:solidFill>
              </a:rPr>
              <a:t>     allocated to Board of Education Administrative spaces. Grant </a:t>
            </a:r>
          </a:p>
          <a:p>
            <a:r>
              <a:rPr lang="en-US" sz="1400" dirty="0">
                <a:solidFill>
                  <a:srgbClr val="002060"/>
                </a:solidFill>
              </a:rPr>
              <a:t>     reimbursement for Central Offices is eligible for only 50%  of a </a:t>
            </a:r>
          </a:p>
          <a:p>
            <a:r>
              <a:rPr lang="en-US" sz="1400" dirty="0">
                <a:solidFill>
                  <a:srgbClr val="002060"/>
                </a:solidFill>
              </a:rPr>
              <a:t>     district's percentage reimbursement.  This reduction is negligible </a:t>
            </a:r>
          </a:p>
          <a:p>
            <a:r>
              <a:rPr lang="en-US" sz="1400" dirty="0">
                <a:solidFill>
                  <a:srgbClr val="002060"/>
                </a:solidFill>
              </a:rPr>
              <a:t>     and has not been factored into this calculation. </a:t>
            </a:r>
          </a:p>
          <a:p>
            <a:endParaRPr lang="en-US" sz="1400" dirty="0">
              <a:solidFill>
                <a:srgbClr val="002060"/>
              </a:solidFill>
            </a:endParaRPr>
          </a:p>
          <a:p>
            <a:pPr marL="228600" indent="-228600">
              <a:buAutoNum type="arabicPeriod" startAt="2"/>
            </a:pPr>
            <a:r>
              <a:rPr lang="en-US" sz="1400" dirty="0">
                <a:solidFill>
                  <a:srgbClr val="002060"/>
                </a:solidFill>
              </a:rPr>
              <a:t>Reimbursement Rate estimate based on 2025 General Construction State Reimbursement Rates. Percentages may be reduced due to ineligible and limited eligible costs.</a:t>
            </a:r>
          </a:p>
          <a:p>
            <a:endParaRPr lang="en-US" sz="1400" dirty="0">
              <a:solidFill>
                <a:srgbClr val="002060"/>
              </a:solidFill>
            </a:endParaRPr>
          </a:p>
          <a:p>
            <a:pPr marL="228600" indent="-228600">
              <a:buAutoNum type="arabicPeriod" startAt="3"/>
            </a:pPr>
            <a:r>
              <a:rPr lang="en-US" sz="1400" dirty="0">
                <a:solidFill>
                  <a:srgbClr val="002060"/>
                </a:solidFill>
              </a:rPr>
              <a:t>Reimbursement Rate Reduction applies when actual or proposed area exceeds maximum net area allowed for reimbursement by State Space Standard.  A Space Waiver could mitigate the reduction of eligible costs, if approved.</a:t>
            </a:r>
          </a:p>
          <a:p>
            <a:endParaRPr lang="en-US" sz="1400" dirty="0">
              <a:solidFill>
                <a:srgbClr val="002060"/>
              </a:solidFill>
            </a:endParaRPr>
          </a:p>
          <a:p>
            <a:pPr marL="228600" indent="-228600">
              <a:buAutoNum type="arabicPeriod" startAt="4"/>
            </a:pPr>
            <a:r>
              <a:rPr lang="en-US" sz="1400" dirty="0">
                <a:solidFill>
                  <a:srgbClr val="002060"/>
                </a:solidFill>
              </a:rPr>
              <a:t>Adjusted Reimbursement Rate factors reduction of total eligible costs due   to space in excess of  maximum eligible for reimbursement. </a:t>
            </a:r>
          </a:p>
          <a:p>
            <a:endParaRPr lang="en-US" sz="1400" dirty="0">
              <a:solidFill>
                <a:srgbClr val="002060"/>
              </a:solidFill>
            </a:endParaRPr>
          </a:p>
          <a:p>
            <a:r>
              <a:rPr lang="en-US" sz="1400" dirty="0">
                <a:solidFill>
                  <a:srgbClr val="002060"/>
                </a:solidFill>
              </a:rPr>
              <a:t>5.  State Retainage returned to Town after Audit Process.</a:t>
            </a:r>
          </a:p>
          <a:p>
            <a:endParaRPr lang="en-US" sz="1400" dirty="0">
              <a:solidFill>
                <a:srgbClr val="002060"/>
              </a:solidFill>
            </a:endParaRPr>
          </a:p>
          <a:p>
            <a:r>
              <a:rPr lang="en-US" sz="1400" dirty="0">
                <a:solidFill>
                  <a:srgbClr val="002060"/>
                </a:solidFill>
              </a:rPr>
              <a:t>6.  Estimated at 1.5% of the Construction Cost.</a:t>
            </a:r>
          </a:p>
        </p:txBody>
      </p:sp>
    </p:spTree>
    <p:extLst>
      <p:ext uri="{BB962C8B-B14F-4D97-AF65-F5344CB8AC3E}">
        <p14:creationId xmlns:p14="http://schemas.microsoft.com/office/powerpoint/2010/main" val="1794198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a:extLst>
            <a:ext uri="{FF2B5EF4-FFF2-40B4-BE49-F238E27FC236}">
              <a16:creationId xmlns:a16="http://schemas.microsoft.com/office/drawing/2014/main" id="{197939BE-196D-E1E5-7DF3-DFBDD4A086E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714C247-571B-42BC-18FF-ADA666024A27}"/>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275AF1F5-7AB3-D524-E9E9-1515014B334B}"/>
              </a:ext>
            </a:extLst>
          </p:cNvPr>
          <p:cNvSpPr>
            <a:spLocks noGrp="1"/>
          </p:cNvSpPr>
          <p:nvPr>
            <p:ph type="title"/>
          </p:nvPr>
        </p:nvSpPr>
        <p:spPr>
          <a:xfrm>
            <a:off x="1906900" y="115434"/>
            <a:ext cx="8599353" cy="1235276"/>
          </a:xfrm>
        </p:spPr>
        <p:txBody>
          <a:bodyPr>
            <a:normAutofit/>
          </a:bodyPr>
          <a:lstStyle/>
          <a:p>
            <a:r>
              <a:rPr lang="en-US" sz="2800" dirty="0"/>
              <a:t>PROJECT APPROACH</a:t>
            </a:r>
            <a:br>
              <a:rPr lang="en-US" sz="2800" dirty="0"/>
            </a:br>
            <a:r>
              <a:rPr lang="en-US" sz="2000" cap="none" dirty="0">
                <a:solidFill>
                  <a:srgbClr val="00B0F0"/>
                </a:solidFill>
                <a:effectLst>
                  <a:glow rad="38100">
                    <a:schemeClr val="bg1">
                      <a:lumMod val="65000"/>
                      <a:lumOff val="35000"/>
                      <a:alpha val="40000"/>
                    </a:schemeClr>
                  </a:glow>
                </a:effectLst>
              </a:rPr>
              <a:t>Comparative Cost Summary</a:t>
            </a:r>
            <a:endParaRPr lang="en-US" sz="2000" dirty="0">
              <a:solidFill>
                <a:srgbClr val="00B0F0"/>
              </a:solidFill>
            </a:endParaRPr>
          </a:p>
        </p:txBody>
      </p:sp>
      <p:pic>
        <p:nvPicPr>
          <p:cNvPr id="6" name="Picture 5">
            <a:extLst>
              <a:ext uri="{FF2B5EF4-FFF2-40B4-BE49-F238E27FC236}">
                <a16:creationId xmlns:a16="http://schemas.microsoft.com/office/drawing/2014/main" id="{D66B6E5D-A7A3-791B-7508-94D0E4F441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04" y="341727"/>
            <a:ext cx="1111508" cy="696198"/>
          </a:xfrm>
          <a:prstGeom prst="rect">
            <a:avLst/>
          </a:prstGeom>
        </p:spPr>
      </p:pic>
      <p:graphicFrame>
        <p:nvGraphicFramePr>
          <p:cNvPr id="2" name="Table 1">
            <a:extLst>
              <a:ext uri="{FF2B5EF4-FFF2-40B4-BE49-F238E27FC236}">
                <a16:creationId xmlns:a16="http://schemas.microsoft.com/office/drawing/2014/main" id="{013B94E5-B568-5FCB-8842-D215722D863E}"/>
              </a:ext>
            </a:extLst>
          </p:cNvPr>
          <p:cNvGraphicFramePr>
            <a:graphicFrameLocks noGrp="1"/>
          </p:cNvGraphicFramePr>
          <p:nvPr>
            <p:extLst>
              <p:ext uri="{D42A27DB-BD31-4B8C-83A1-F6EECF244321}">
                <p14:modId xmlns:p14="http://schemas.microsoft.com/office/powerpoint/2010/main" val="1402570704"/>
              </p:ext>
            </p:extLst>
          </p:nvPr>
        </p:nvGraphicFramePr>
        <p:xfrm>
          <a:off x="17140" y="1325797"/>
          <a:ext cx="12174860" cy="2734139"/>
        </p:xfrm>
        <a:graphic>
          <a:graphicData uri="http://schemas.openxmlformats.org/drawingml/2006/table">
            <a:tbl>
              <a:tblPr firstRow="1" bandRow="1">
                <a:tableStyleId>{D03447BB-5D67-496B-8E87-E561075AD55C}</a:tableStyleId>
              </a:tblPr>
              <a:tblGrid>
                <a:gridCol w="4530841">
                  <a:extLst>
                    <a:ext uri="{9D8B030D-6E8A-4147-A177-3AD203B41FA5}">
                      <a16:colId xmlns:a16="http://schemas.microsoft.com/office/drawing/2014/main" val="3973449898"/>
                    </a:ext>
                  </a:extLst>
                </a:gridCol>
                <a:gridCol w="1147853">
                  <a:extLst>
                    <a:ext uri="{9D8B030D-6E8A-4147-A177-3AD203B41FA5}">
                      <a16:colId xmlns:a16="http://schemas.microsoft.com/office/drawing/2014/main" val="4043354636"/>
                    </a:ext>
                  </a:extLst>
                </a:gridCol>
                <a:gridCol w="1274222">
                  <a:extLst>
                    <a:ext uri="{9D8B030D-6E8A-4147-A177-3AD203B41FA5}">
                      <a16:colId xmlns:a16="http://schemas.microsoft.com/office/drawing/2014/main" val="3926301560"/>
                    </a:ext>
                  </a:extLst>
                </a:gridCol>
                <a:gridCol w="1232100">
                  <a:extLst>
                    <a:ext uri="{9D8B030D-6E8A-4147-A177-3AD203B41FA5}">
                      <a16:colId xmlns:a16="http://schemas.microsoft.com/office/drawing/2014/main" val="2361572856"/>
                    </a:ext>
                  </a:extLst>
                </a:gridCol>
                <a:gridCol w="1390060">
                  <a:extLst>
                    <a:ext uri="{9D8B030D-6E8A-4147-A177-3AD203B41FA5}">
                      <a16:colId xmlns:a16="http://schemas.microsoft.com/office/drawing/2014/main" val="3233661105"/>
                    </a:ext>
                  </a:extLst>
                </a:gridCol>
                <a:gridCol w="1253160">
                  <a:extLst>
                    <a:ext uri="{9D8B030D-6E8A-4147-A177-3AD203B41FA5}">
                      <a16:colId xmlns:a16="http://schemas.microsoft.com/office/drawing/2014/main" val="384862401"/>
                    </a:ext>
                  </a:extLst>
                </a:gridCol>
                <a:gridCol w="1346624">
                  <a:extLst>
                    <a:ext uri="{9D8B030D-6E8A-4147-A177-3AD203B41FA5}">
                      <a16:colId xmlns:a16="http://schemas.microsoft.com/office/drawing/2014/main" val="1812626835"/>
                    </a:ext>
                  </a:extLst>
                </a:gridCol>
              </a:tblGrid>
              <a:tr h="388564">
                <a:tc>
                  <a:txBody>
                    <a:bodyPr/>
                    <a:lstStyle/>
                    <a:p>
                      <a:r>
                        <a:rPr lang="en-US" dirty="0"/>
                        <a:t>CAPITAL IMPROVEMENTS PLAN</a:t>
                      </a:r>
                    </a:p>
                  </a:txBody>
                  <a:tcPr>
                    <a:lnB w="12700" cap="flat" cmpd="sng" algn="ctr">
                      <a:solidFill>
                        <a:schemeClr val="tx1"/>
                      </a:solidFill>
                      <a:prstDash val="solid"/>
                      <a:round/>
                      <a:headEnd type="none" w="med" len="med"/>
                      <a:tailEnd type="none" w="med" len="med"/>
                    </a:lnB>
                  </a:tcPr>
                </a:tc>
                <a:tc gridSpan="5">
                  <a:txBody>
                    <a:bodyPr/>
                    <a:lstStyle/>
                    <a:p>
                      <a:pPr algn="ctr"/>
                      <a:r>
                        <a:rPr lang="en-US" dirty="0">
                          <a:solidFill>
                            <a:schemeClr val="tx1"/>
                          </a:solidFill>
                        </a:rPr>
                        <a:t>Capital Projects Timeline</a:t>
                      </a:r>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endParaRPr lang="en-US"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1190993"/>
                  </a:ext>
                </a:extLst>
              </a:tr>
              <a:tr h="441405">
                <a:tc>
                  <a:txBody>
                    <a:bodyPr/>
                    <a:lstStyle/>
                    <a:p>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2027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2028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2029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2030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2031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Subtotals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1461764"/>
                  </a:ext>
                </a:extLst>
              </a:tr>
              <a:tr h="407365">
                <a:tc>
                  <a:txBody>
                    <a:bodyPr/>
                    <a:lstStyle/>
                    <a:p>
                      <a:r>
                        <a:rPr lang="en-US" sz="1400" b="1" dirty="0"/>
                        <a:t>Direct Construction Costs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$5.25M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$6.41M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$6.61M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$4.91M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$2.76M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$25.93M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936665"/>
                  </a:ext>
                </a:extLst>
              </a:tr>
              <a:tr h="428256">
                <a:tc>
                  <a:txBody>
                    <a:bodyPr/>
                    <a:lstStyle/>
                    <a:p>
                      <a:r>
                        <a:rPr lang="en-US" sz="1400" b="1" dirty="0"/>
                        <a:t>Indirect Construction Costs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$3.55M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$4.18M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$4.63M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$4.16M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$3.27M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t>$19.80M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7945915"/>
                  </a:ext>
                </a:extLst>
              </a:tr>
              <a:tr h="356183">
                <a:tc gridSpan="6">
                  <a:txBody>
                    <a:bodyPr/>
                    <a:lstStyle/>
                    <a:p>
                      <a:pPr algn="r"/>
                      <a:r>
                        <a:rPr lang="en-US" sz="1600" b="1" dirty="0"/>
                        <a:t>Total Construction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pPr algn="ctr"/>
                      <a:r>
                        <a:rPr lang="en-US" sz="1600" b="1"/>
                        <a:t>$45.73M</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0104310"/>
                  </a:ext>
                </a:extLst>
              </a:tr>
              <a:tr h="356183">
                <a:tc gridSpan="6">
                  <a:txBody>
                    <a:bodyPr/>
                    <a:lstStyle/>
                    <a:p>
                      <a:pPr algn="r"/>
                      <a:r>
                        <a:rPr lang="en-US" sz="1600" b="1" dirty="0"/>
                        <a:t>Owner Soft Costs (15% of Construction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pPr algn="ctr"/>
                      <a:r>
                        <a:rPr lang="en-US" sz="1600" b="1" dirty="0"/>
                        <a:t>$6.86M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5753586"/>
                  </a:ext>
                </a:extLst>
              </a:tr>
              <a:tr h="356183">
                <a:tc gridSpan="6">
                  <a:txBody>
                    <a:bodyPr/>
                    <a:lstStyle/>
                    <a:p>
                      <a:pPr algn="r"/>
                      <a:r>
                        <a:rPr lang="en-US" sz="1600" b="1" dirty="0"/>
                        <a:t>Total Project Cost (CIP)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pPr algn="ctr"/>
                      <a:r>
                        <a:rPr lang="en-US" sz="1600" b="1" dirty="0"/>
                        <a:t>$52.59M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8260236"/>
                  </a:ext>
                </a:extLst>
              </a:tr>
            </a:tbl>
          </a:graphicData>
        </a:graphic>
      </p:graphicFrame>
      <p:graphicFrame>
        <p:nvGraphicFramePr>
          <p:cNvPr id="3" name="Table 2">
            <a:extLst>
              <a:ext uri="{FF2B5EF4-FFF2-40B4-BE49-F238E27FC236}">
                <a16:creationId xmlns:a16="http://schemas.microsoft.com/office/drawing/2014/main" id="{1C606FAB-7116-9864-945E-479AD00DEF0E}"/>
              </a:ext>
            </a:extLst>
          </p:cNvPr>
          <p:cNvGraphicFramePr>
            <a:graphicFrameLocks noGrp="1"/>
          </p:cNvGraphicFramePr>
          <p:nvPr>
            <p:extLst>
              <p:ext uri="{D42A27DB-BD31-4B8C-83A1-F6EECF244321}">
                <p14:modId xmlns:p14="http://schemas.microsoft.com/office/powerpoint/2010/main" val="1105068873"/>
              </p:ext>
            </p:extLst>
          </p:nvPr>
        </p:nvGraphicFramePr>
        <p:xfrm>
          <a:off x="0" y="4059936"/>
          <a:ext cx="12192000" cy="2798062"/>
        </p:xfrm>
        <a:graphic>
          <a:graphicData uri="http://schemas.openxmlformats.org/drawingml/2006/table">
            <a:tbl>
              <a:tblPr firstRow="1" bandRow="1">
                <a:tableStyleId>{37CE84F3-28C3-443E-9E96-99CF82512B78}</a:tableStyleId>
              </a:tblPr>
              <a:tblGrid>
                <a:gridCol w="4510213">
                  <a:extLst>
                    <a:ext uri="{9D8B030D-6E8A-4147-A177-3AD203B41FA5}">
                      <a16:colId xmlns:a16="http://schemas.microsoft.com/office/drawing/2014/main" val="2492508380"/>
                    </a:ext>
                  </a:extLst>
                </a:gridCol>
                <a:gridCol w="2538858">
                  <a:extLst>
                    <a:ext uri="{9D8B030D-6E8A-4147-A177-3AD203B41FA5}">
                      <a16:colId xmlns:a16="http://schemas.microsoft.com/office/drawing/2014/main" val="3112211227"/>
                    </a:ext>
                  </a:extLst>
                </a:gridCol>
                <a:gridCol w="3739178">
                  <a:extLst>
                    <a:ext uri="{9D8B030D-6E8A-4147-A177-3AD203B41FA5}">
                      <a16:colId xmlns:a16="http://schemas.microsoft.com/office/drawing/2014/main" val="1020893784"/>
                    </a:ext>
                  </a:extLst>
                </a:gridCol>
                <a:gridCol w="1403751">
                  <a:extLst>
                    <a:ext uri="{9D8B030D-6E8A-4147-A177-3AD203B41FA5}">
                      <a16:colId xmlns:a16="http://schemas.microsoft.com/office/drawing/2014/main" val="4285433763"/>
                    </a:ext>
                  </a:extLst>
                </a:gridCol>
              </a:tblGrid>
              <a:tr h="396959">
                <a:tc>
                  <a:txBody>
                    <a:bodyPr/>
                    <a:lstStyle/>
                    <a:p>
                      <a:r>
                        <a:rPr lang="en-US" dirty="0"/>
                        <a:t>ALTERATION PROJECT</a:t>
                      </a:r>
                    </a:p>
                  </a:txBody>
                  <a:tcPr>
                    <a:lnB w="12700" cap="flat" cmpd="sng" algn="ctr">
                      <a:solidFill>
                        <a:schemeClr val="tx1"/>
                      </a:solidFill>
                      <a:prstDash val="solid"/>
                      <a:round/>
                      <a:headEnd type="none" w="med" len="med"/>
                      <a:tailEnd type="none" w="med" len="med"/>
                    </a:lnB>
                  </a:tcPr>
                </a:tc>
                <a:tc gridSpan="2">
                  <a:txBody>
                    <a:bodyPr/>
                    <a:lstStyle/>
                    <a:p>
                      <a:pPr algn="ctr"/>
                      <a:r>
                        <a:rPr lang="en-US" dirty="0"/>
                        <a:t>Alteration Project Timeline</a:t>
                      </a:r>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endParaRPr lang="en-US"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0000672"/>
                  </a:ext>
                </a:extLst>
              </a:tr>
              <a:tr h="391902">
                <a:tc>
                  <a:txBody>
                    <a:bodyPr/>
                    <a:lstStyle/>
                    <a:p>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2027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2028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Subtotals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495122"/>
                  </a:ext>
                </a:extLst>
              </a:tr>
              <a:tr h="391902">
                <a:tc>
                  <a:txBody>
                    <a:bodyPr/>
                    <a:lstStyle/>
                    <a:p>
                      <a:r>
                        <a:rPr lang="en-US" sz="1400" b="1" dirty="0"/>
                        <a:t>Direct Construction Costs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400" b="1" dirty="0"/>
                        <a:t>$24.84M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sz="1400" b="1" dirty="0"/>
                        <a:t>$24.84M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7263499"/>
                  </a:ext>
                </a:extLst>
              </a:tr>
              <a:tr h="391902">
                <a:tc>
                  <a:txBody>
                    <a:bodyPr/>
                    <a:lstStyle/>
                    <a:p>
                      <a:r>
                        <a:rPr lang="en-US" sz="1400" b="1" dirty="0"/>
                        <a:t>Indirect Construction Costs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400" b="1" dirty="0"/>
                        <a:t>$ 11.16M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sz="1400" b="1" dirty="0"/>
                        <a:t>$ 11.16M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0618041"/>
                  </a:ext>
                </a:extLst>
              </a:tr>
              <a:tr h="441593">
                <a:tc gridSpan="3">
                  <a:txBody>
                    <a:bodyPr/>
                    <a:lstStyle/>
                    <a:p>
                      <a:pPr algn="r"/>
                      <a:r>
                        <a:rPr lang="en-US" sz="1600" b="1" dirty="0"/>
                        <a:t>Total Construction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a:p>
                  </a:txBody>
                  <a:tcPr/>
                </a:tc>
                <a:tc>
                  <a:txBody>
                    <a:bodyPr/>
                    <a:lstStyle/>
                    <a:p>
                      <a:pPr algn="ctr"/>
                      <a:r>
                        <a:rPr lang="en-US" sz="1600" b="1" dirty="0"/>
                        <a:t>$35.99M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7342580"/>
                  </a:ext>
                </a:extLst>
              </a:tr>
              <a:tr h="391902">
                <a:tc gridSpan="3">
                  <a:txBody>
                    <a:bodyPr/>
                    <a:lstStyle/>
                    <a:p>
                      <a:pPr algn="r"/>
                      <a:r>
                        <a:rPr lang="en-US" sz="1600" b="1" dirty="0"/>
                        <a:t>Owner Soft Costs (15% of Construction 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a:txBody>
                    <a:bodyPr/>
                    <a:lstStyle/>
                    <a:p>
                      <a:pPr algn="ctr"/>
                      <a:r>
                        <a:rPr lang="en-US" sz="1600" b="1" dirty="0"/>
                        <a:t>$5.40M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1076691"/>
                  </a:ext>
                </a:extLst>
              </a:tr>
              <a:tr h="391902">
                <a:tc gridSpan="3">
                  <a:txBody>
                    <a:bodyPr/>
                    <a:lstStyle/>
                    <a:p>
                      <a:pPr algn="r"/>
                      <a:r>
                        <a:rPr lang="en-US" sz="1600" b="1" dirty="0"/>
                        <a:t>Total Project Cost (Alteration)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dirty="0"/>
                    </a:p>
                  </a:txBody>
                  <a:tcPr/>
                </a:tc>
                <a:tc>
                  <a:txBody>
                    <a:bodyPr/>
                    <a:lstStyle/>
                    <a:p>
                      <a:pPr algn="ctr"/>
                      <a:r>
                        <a:rPr lang="en-US" sz="1600" b="1" dirty="0"/>
                        <a:t>$41.40M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1942187"/>
                  </a:ext>
                </a:extLst>
              </a:tr>
            </a:tbl>
          </a:graphicData>
        </a:graphic>
      </p:graphicFrame>
      <p:pic>
        <p:nvPicPr>
          <p:cNvPr id="4" name="Picture 3">
            <a:extLst>
              <a:ext uri="{FF2B5EF4-FFF2-40B4-BE49-F238E27FC236}">
                <a16:creationId xmlns:a16="http://schemas.microsoft.com/office/drawing/2014/main" id="{298B826C-677D-A13F-B868-068B6C4D293B}"/>
              </a:ext>
            </a:extLst>
          </p:cNvPr>
          <p:cNvPicPr>
            <a:picLocks noChangeAspect="1"/>
          </p:cNvPicPr>
          <p:nvPr/>
        </p:nvPicPr>
        <p:blipFill>
          <a:blip r:embed="rId3"/>
          <a:stretch>
            <a:fillRect/>
          </a:stretch>
        </p:blipFill>
        <p:spPr>
          <a:xfrm>
            <a:off x="9755908" y="115434"/>
            <a:ext cx="2025665" cy="898641"/>
          </a:xfrm>
          <a:prstGeom prst="rect">
            <a:avLst/>
          </a:prstGeom>
        </p:spPr>
      </p:pic>
    </p:spTree>
    <p:extLst>
      <p:ext uri="{BB962C8B-B14F-4D97-AF65-F5344CB8AC3E}">
        <p14:creationId xmlns:p14="http://schemas.microsoft.com/office/powerpoint/2010/main" val="3532170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669F2-70A2-C20B-6EC9-4EF056F4C84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507656F-C4C8-9BC0-2B39-B9C712C893E8}"/>
              </a:ext>
            </a:extLst>
          </p:cNvPr>
          <p:cNvSpPr/>
          <p:nvPr/>
        </p:nvSpPr>
        <p:spPr>
          <a:xfrm>
            <a:off x="0" y="5041899"/>
            <a:ext cx="12192000" cy="1816101"/>
          </a:xfrm>
          <a:prstGeom prst="rect">
            <a:avLst/>
          </a:prstGeom>
          <a:solidFill>
            <a:srgbClr val="3E7CAD">
              <a:alpha val="60000"/>
            </a:srgb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774479F-4A11-5E56-902E-F7BF5C1FB650}"/>
              </a:ext>
            </a:extLst>
          </p:cNvPr>
          <p:cNvSpPr txBox="1"/>
          <p:nvPr/>
        </p:nvSpPr>
        <p:spPr>
          <a:xfrm>
            <a:off x="4379529" y="5284407"/>
            <a:ext cx="7355271" cy="1323439"/>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en-US" sz="4000" b="1" spc="100" dirty="0">
                <a:effectLst>
                  <a:glow rad="38100">
                    <a:schemeClr val="bg1">
                      <a:lumMod val="65000"/>
                      <a:lumOff val="35000"/>
                      <a:alpha val="40000"/>
                    </a:schemeClr>
                  </a:glow>
                </a:effectLst>
              </a:rPr>
              <a:t>STATE GRANT REIMBURSEMENT</a:t>
            </a:r>
            <a:endParaRPr lang="en-US" sz="4000" b="1" spc="100" dirty="0"/>
          </a:p>
        </p:txBody>
      </p:sp>
      <p:pic>
        <p:nvPicPr>
          <p:cNvPr id="5" name="Picture 2" descr="Central Grants Administration – City of Hartford">
            <a:extLst>
              <a:ext uri="{FF2B5EF4-FFF2-40B4-BE49-F238E27FC236}">
                <a16:creationId xmlns:a16="http://schemas.microsoft.com/office/drawing/2014/main" id="{3FCE6FED-B21C-B5CE-E857-D444C3DE4C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11106" cy="50342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1EA87A-2734-BBC0-1BF2-1097FA93E1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668" y="384285"/>
            <a:ext cx="1485899" cy="1485899"/>
          </a:xfrm>
          <a:prstGeom prst="rect">
            <a:avLst/>
          </a:prstGeom>
        </p:spPr>
      </p:pic>
      <p:pic>
        <p:nvPicPr>
          <p:cNvPr id="7" name="Picture 6">
            <a:extLst>
              <a:ext uri="{FF2B5EF4-FFF2-40B4-BE49-F238E27FC236}">
                <a16:creationId xmlns:a16="http://schemas.microsoft.com/office/drawing/2014/main" id="{EC23F264-26DF-8C58-F25A-52F3070B83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401" y="215844"/>
            <a:ext cx="3501388" cy="4562239"/>
          </a:xfrm>
          <a:prstGeom prst="rect">
            <a:avLst/>
          </a:prstGeom>
          <a:ln w="6350">
            <a:solidFill>
              <a:schemeClr val="bg1"/>
            </a:solidFill>
          </a:ln>
          <a:effectLst>
            <a:outerShdw blurRad="50800" dist="114300" dir="2700000" algn="tl" rotWithShape="0">
              <a:prstClr val="black">
                <a:alpha val="40000"/>
              </a:prstClr>
            </a:outerShdw>
          </a:effectLst>
        </p:spPr>
      </p:pic>
    </p:spTree>
    <p:extLst>
      <p:ext uri="{BB962C8B-B14F-4D97-AF65-F5344CB8AC3E}">
        <p14:creationId xmlns:p14="http://schemas.microsoft.com/office/powerpoint/2010/main" val="3937277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7BF34-57A3-5EFE-C6C3-DBBE9FF57E76}"/>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87557375-4B44-9262-125D-7DFED0095158}"/>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FF629E7B-19E6-2FF2-B5CF-2F5EA2C7CDC1}"/>
              </a:ext>
            </a:extLst>
          </p:cNvPr>
          <p:cNvSpPr/>
          <p:nvPr/>
        </p:nvSpPr>
        <p:spPr>
          <a:xfrm>
            <a:off x="0" y="5393457"/>
            <a:ext cx="12192000" cy="1464543"/>
          </a:xfrm>
          <a:prstGeom prst="rect">
            <a:avLst/>
          </a:prstGeom>
          <a:solidFill>
            <a:srgbClr val="3E7CAD">
              <a:alpha val="60000"/>
            </a:srgb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7D89A42E-1939-F871-87FD-EED2CAC56F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8508" y="5777629"/>
            <a:ext cx="1111508" cy="696198"/>
          </a:xfrm>
          <a:prstGeom prst="rect">
            <a:avLst/>
          </a:prstGeom>
        </p:spPr>
      </p:pic>
      <p:sp>
        <p:nvSpPr>
          <p:cNvPr id="4" name="Content Placeholder 1">
            <a:extLst>
              <a:ext uri="{FF2B5EF4-FFF2-40B4-BE49-F238E27FC236}">
                <a16:creationId xmlns:a16="http://schemas.microsoft.com/office/drawing/2014/main" id="{51A00E0C-8C06-4E56-516F-01F3A07999BC}"/>
              </a:ext>
            </a:extLst>
          </p:cNvPr>
          <p:cNvSpPr txBox="1">
            <a:spLocks/>
          </p:cNvSpPr>
          <p:nvPr/>
        </p:nvSpPr>
        <p:spPr>
          <a:xfrm>
            <a:off x="2605866" y="1455138"/>
            <a:ext cx="3074116" cy="363407"/>
          </a:xfrm>
          <a:prstGeom prst="rect">
            <a:avLst/>
          </a:prstGeom>
          <a:solidFill>
            <a:schemeClr val="accent3"/>
          </a:solidFill>
          <a:ln>
            <a:solidFill>
              <a:schemeClr val="accent3"/>
            </a:solidFill>
          </a:ln>
        </p:spPr>
        <p:txBody>
          <a:bodyPr vert="horz" lIns="91440" tIns="45720" rIns="91440" bIns="45720" rtlCol="0" anchor="t">
            <a:normAutofit lnSpcReduction="1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lgn="ctr">
              <a:spcBef>
                <a:spcPts val="1200"/>
              </a:spcBef>
              <a:spcAft>
                <a:spcPts val="0"/>
              </a:spcAft>
              <a:buFont typeface="Arial"/>
              <a:buNone/>
            </a:pPr>
            <a:r>
              <a:rPr lang="en-US" sz="1800" b="1" cap="none" dirty="0">
                <a:solidFill>
                  <a:schemeClr val="tx1"/>
                </a:solidFill>
                <a:effectLst>
                  <a:glow rad="38100">
                    <a:schemeClr val="bg1">
                      <a:lumMod val="50000"/>
                      <a:lumOff val="50000"/>
                      <a:alpha val="20000"/>
                    </a:schemeClr>
                  </a:glow>
                </a:effectLst>
              </a:rPr>
              <a:t>Renovation Status (RNV)</a:t>
            </a:r>
          </a:p>
          <a:p>
            <a:pPr>
              <a:spcBef>
                <a:spcPts val="2400"/>
              </a:spcBef>
              <a:buFont typeface="Arial" panose="020B0604020202020204" pitchFamily="34" charset="0"/>
              <a:buChar char="•"/>
            </a:pPr>
            <a:endParaRPr lang="en-US" sz="1400" cap="none" dirty="0">
              <a:solidFill>
                <a:schemeClr val="tx1"/>
              </a:solidFill>
              <a:effectLst>
                <a:glow rad="38100">
                  <a:schemeClr val="bg1">
                    <a:lumMod val="50000"/>
                    <a:lumOff val="50000"/>
                    <a:alpha val="20000"/>
                  </a:schemeClr>
                </a:glow>
              </a:effectLst>
              <a:latin typeface="Century Gothic" panose="020B0502020202020204" pitchFamily="34" charset="0"/>
            </a:endParaRPr>
          </a:p>
        </p:txBody>
      </p:sp>
      <p:sp>
        <p:nvSpPr>
          <p:cNvPr id="5" name="Content Placeholder 1">
            <a:extLst>
              <a:ext uri="{FF2B5EF4-FFF2-40B4-BE49-F238E27FC236}">
                <a16:creationId xmlns:a16="http://schemas.microsoft.com/office/drawing/2014/main" id="{A1615F87-A304-1854-6B61-C2D6DE7B12D5}"/>
              </a:ext>
            </a:extLst>
          </p:cNvPr>
          <p:cNvSpPr txBox="1">
            <a:spLocks/>
          </p:cNvSpPr>
          <p:nvPr/>
        </p:nvSpPr>
        <p:spPr>
          <a:xfrm>
            <a:off x="4794702" y="1450461"/>
            <a:ext cx="3219528" cy="363407"/>
          </a:xfrm>
          <a:prstGeom prst="rect">
            <a:avLst/>
          </a:prstGeom>
          <a:solidFill>
            <a:schemeClr val="accent5"/>
          </a:solidFill>
        </p:spPr>
        <p:txBody>
          <a:bodyPr vert="horz" lIns="91440" tIns="45720" rIns="91440" bIns="45720" rtlCol="0" anchor="t">
            <a:normAutofit lnSpcReduction="1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lgn="ctr">
              <a:spcBef>
                <a:spcPts val="1200"/>
              </a:spcBef>
              <a:spcAft>
                <a:spcPts val="0"/>
              </a:spcAft>
              <a:buFont typeface="Arial"/>
              <a:buNone/>
            </a:pPr>
            <a:r>
              <a:rPr lang="en-US" sz="1800" b="1" cap="none" dirty="0">
                <a:solidFill>
                  <a:schemeClr val="tx1"/>
                </a:solidFill>
                <a:effectLst>
                  <a:glow rad="38100">
                    <a:schemeClr val="bg1">
                      <a:lumMod val="50000"/>
                      <a:lumOff val="50000"/>
                      <a:alpha val="20000"/>
                    </a:schemeClr>
                  </a:glow>
                </a:effectLst>
              </a:rPr>
              <a:t>Extension / Alteration (EA)</a:t>
            </a:r>
          </a:p>
          <a:p>
            <a:pPr algn="ctr">
              <a:spcBef>
                <a:spcPts val="2400"/>
              </a:spcBef>
              <a:buFont typeface="Arial" panose="020B0604020202020204" pitchFamily="34" charset="0"/>
              <a:buChar char="•"/>
            </a:pPr>
            <a:endParaRPr lang="en-US" sz="1400" cap="none" dirty="0">
              <a:solidFill>
                <a:schemeClr val="tx1"/>
              </a:solidFill>
              <a:effectLst>
                <a:glow rad="38100">
                  <a:schemeClr val="bg1">
                    <a:lumMod val="50000"/>
                    <a:lumOff val="50000"/>
                    <a:alpha val="20000"/>
                  </a:schemeClr>
                </a:glow>
              </a:effectLst>
              <a:latin typeface="Century Gothic" panose="020B0502020202020204" pitchFamily="34" charset="0"/>
            </a:endParaRPr>
          </a:p>
        </p:txBody>
      </p:sp>
      <p:sp>
        <p:nvSpPr>
          <p:cNvPr id="6" name="Content Placeholder 1">
            <a:extLst>
              <a:ext uri="{FF2B5EF4-FFF2-40B4-BE49-F238E27FC236}">
                <a16:creationId xmlns:a16="http://schemas.microsoft.com/office/drawing/2014/main" id="{CEBE6E77-D9E1-B248-5068-7D5E2E747606}"/>
              </a:ext>
            </a:extLst>
          </p:cNvPr>
          <p:cNvSpPr txBox="1">
            <a:spLocks/>
          </p:cNvSpPr>
          <p:nvPr/>
        </p:nvSpPr>
        <p:spPr>
          <a:xfrm>
            <a:off x="6645839" y="1445493"/>
            <a:ext cx="2849538" cy="379588"/>
          </a:xfrm>
          <a:prstGeom prst="rect">
            <a:avLst/>
          </a:prstGeom>
          <a:solidFill>
            <a:schemeClr val="accent6"/>
          </a:solidFill>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lgn="ctr">
              <a:spcBef>
                <a:spcPts val="1200"/>
              </a:spcBef>
              <a:spcAft>
                <a:spcPts val="0"/>
              </a:spcAft>
              <a:buFont typeface="Arial"/>
              <a:buNone/>
            </a:pPr>
            <a:r>
              <a:rPr lang="en-US" sz="1800" b="1" cap="none" dirty="0">
                <a:solidFill>
                  <a:schemeClr val="tx1"/>
                </a:solidFill>
                <a:effectLst>
                  <a:glow rad="38100">
                    <a:schemeClr val="bg1">
                      <a:lumMod val="50000"/>
                      <a:lumOff val="50000"/>
                      <a:alpha val="20000"/>
                    </a:schemeClr>
                  </a:glow>
                </a:effectLst>
              </a:rPr>
              <a:t>New Construction (N)</a:t>
            </a:r>
          </a:p>
          <a:p>
            <a:pPr>
              <a:spcBef>
                <a:spcPts val="2400"/>
              </a:spcBef>
              <a:buFont typeface="Arial" panose="020B0604020202020204" pitchFamily="34" charset="0"/>
              <a:buChar char="•"/>
            </a:pPr>
            <a:endParaRPr lang="en-US" sz="1400" cap="none" dirty="0">
              <a:solidFill>
                <a:schemeClr val="tx1"/>
              </a:solidFill>
              <a:effectLst>
                <a:glow rad="38100">
                  <a:schemeClr val="bg1">
                    <a:lumMod val="50000"/>
                    <a:lumOff val="50000"/>
                    <a:alpha val="20000"/>
                  </a:schemeClr>
                </a:glow>
              </a:effectLst>
              <a:latin typeface="Century Gothic" panose="020B0502020202020204" pitchFamily="34" charset="0"/>
            </a:endParaRPr>
          </a:p>
        </p:txBody>
      </p:sp>
      <p:sp>
        <p:nvSpPr>
          <p:cNvPr id="7" name="Content Placeholder 1">
            <a:extLst>
              <a:ext uri="{FF2B5EF4-FFF2-40B4-BE49-F238E27FC236}">
                <a16:creationId xmlns:a16="http://schemas.microsoft.com/office/drawing/2014/main" id="{628C0CA7-88A8-814B-EEB3-54AAB43C5856}"/>
              </a:ext>
            </a:extLst>
          </p:cNvPr>
          <p:cNvSpPr txBox="1">
            <a:spLocks/>
          </p:cNvSpPr>
          <p:nvPr/>
        </p:nvSpPr>
        <p:spPr>
          <a:xfrm>
            <a:off x="2152182" y="1799293"/>
            <a:ext cx="3508136" cy="2834757"/>
          </a:xfrm>
          <a:prstGeom prst="round2DiagRect">
            <a:avLst/>
          </a:prstGeom>
          <a:solidFill>
            <a:schemeClr val="bg2">
              <a:lumMod val="60000"/>
              <a:lumOff val="40000"/>
              <a:alpha val="56000"/>
            </a:schemeClr>
          </a:solidFill>
          <a:ln w="50800">
            <a:solidFill>
              <a:srgbClr val="DCD084"/>
            </a:solidFill>
          </a:ln>
        </p:spPr>
        <p:txBody>
          <a:bodyPr vert="horz" lIns="91440" tIns="45720" rIns="91440" bIns="45720" rtlCol="0" anchor="t">
            <a:normAutofit fontScale="92500" lnSpcReduction="1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spcBef>
                <a:spcPts val="1200"/>
              </a:spcBef>
              <a:spcAft>
                <a:spcPts val="0"/>
              </a:spcAft>
            </a:pPr>
            <a:r>
              <a:rPr lang="en-US" sz="1900" cap="none" dirty="0">
                <a:solidFill>
                  <a:schemeClr val="tx1"/>
                </a:solidFill>
                <a:effectLst>
                  <a:glow rad="38100">
                    <a:schemeClr val="bg1">
                      <a:lumMod val="50000"/>
                      <a:lumOff val="50000"/>
                      <a:alpha val="20000"/>
                    </a:schemeClr>
                  </a:glow>
                </a:effectLst>
              </a:rPr>
              <a:t>Offers 10% Additional Reimbursement with few ineligible costs</a:t>
            </a:r>
          </a:p>
          <a:p>
            <a:pPr>
              <a:spcBef>
                <a:spcPts val="1200"/>
              </a:spcBef>
              <a:spcAft>
                <a:spcPts val="0"/>
              </a:spcAft>
            </a:pPr>
            <a:r>
              <a:rPr lang="en-US" sz="1900" cap="none" dirty="0">
                <a:solidFill>
                  <a:schemeClr val="tx1"/>
                </a:solidFill>
                <a:effectLst>
                  <a:glow rad="38100">
                    <a:schemeClr val="bg1">
                      <a:lumMod val="50000"/>
                      <a:lumOff val="50000"/>
                      <a:alpha val="20000"/>
                    </a:schemeClr>
                  </a:glow>
                </a:effectLst>
              </a:rPr>
              <a:t>Requires entire facility update</a:t>
            </a:r>
          </a:p>
          <a:p>
            <a:pPr>
              <a:spcBef>
                <a:spcPts val="1200"/>
              </a:spcBef>
              <a:spcAft>
                <a:spcPts val="0"/>
              </a:spcAft>
            </a:pPr>
            <a:r>
              <a:rPr lang="en-US" sz="1900" cap="none" dirty="0">
                <a:solidFill>
                  <a:schemeClr val="tx1"/>
                </a:solidFill>
                <a:effectLst>
                  <a:glow rad="38100">
                    <a:schemeClr val="bg1">
                      <a:lumMod val="50000"/>
                      <a:lumOff val="50000"/>
                      <a:alpha val="20000"/>
                    </a:schemeClr>
                  </a:glow>
                </a:effectLst>
              </a:rPr>
              <a:t>Lower average SF cost</a:t>
            </a:r>
          </a:p>
          <a:p>
            <a:pPr>
              <a:spcBef>
                <a:spcPts val="1200"/>
              </a:spcBef>
              <a:spcAft>
                <a:spcPts val="0"/>
              </a:spcAft>
            </a:pPr>
            <a:r>
              <a:rPr lang="en-US" sz="1900" cap="none" dirty="0">
                <a:solidFill>
                  <a:schemeClr val="tx1"/>
                </a:solidFill>
                <a:effectLst>
                  <a:glow rad="38100">
                    <a:schemeClr val="bg1">
                      <a:lumMod val="50000"/>
                      <a:lumOff val="50000"/>
                      <a:alpha val="20000"/>
                    </a:schemeClr>
                  </a:glow>
                </a:effectLst>
              </a:rPr>
              <a:t>May require a Space Waiver</a:t>
            </a:r>
          </a:p>
          <a:p>
            <a:pPr marL="0" indent="0">
              <a:spcBef>
                <a:spcPts val="1200"/>
              </a:spcBef>
              <a:spcAft>
                <a:spcPts val="0"/>
              </a:spcAft>
              <a:buFont typeface="Arial"/>
              <a:buNone/>
            </a:pPr>
            <a:endParaRPr lang="en-US" cap="none" dirty="0">
              <a:solidFill>
                <a:schemeClr val="tx1"/>
              </a:solidFill>
              <a:effectLst>
                <a:glow rad="38100">
                  <a:schemeClr val="bg1">
                    <a:lumMod val="50000"/>
                    <a:lumOff val="50000"/>
                    <a:alpha val="20000"/>
                  </a:schemeClr>
                </a:glow>
              </a:effectLst>
            </a:endParaRPr>
          </a:p>
          <a:p>
            <a:pPr marL="0" indent="0">
              <a:spcBef>
                <a:spcPts val="1200"/>
              </a:spcBef>
              <a:spcAft>
                <a:spcPts val="0"/>
              </a:spcAft>
              <a:buFont typeface="Arial"/>
              <a:buNone/>
            </a:pPr>
            <a:endParaRPr lang="en-US" cap="none" dirty="0">
              <a:solidFill>
                <a:schemeClr val="tx1"/>
              </a:solidFill>
              <a:effectLst>
                <a:glow rad="38100">
                  <a:schemeClr val="bg1">
                    <a:lumMod val="50000"/>
                    <a:lumOff val="50000"/>
                    <a:alpha val="20000"/>
                  </a:schemeClr>
                </a:glow>
              </a:effectLst>
            </a:endParaRPr>
          </a:p>
          <a:p>
            <a:pPr>
              <a:spcBef>
                <a:spcPts val="2400"/>
              </a:spcBef>
              <a:buFont typeface="Arial" panose="020B0604020202020204" pitchFamily="34" charset="0"/>
              <a:buChar char="•"/>
            </a:pPr>
            <a:endParaRPr lang="en-US" sz="1400" cap="none" dirty="0">
              <a:solidFill>
                <a:schemeClr val="tx1"/>
              </a:solidFill>
              <a:effectLst>
                <a:glow rad="38100">
                  <a:schemeClr val="bg1">
                    <a:lumMod val="50000"/>
                    <a:lumOff val="50000"/>
                    <a:alpha val="20000"/>
                  </a:schemeClr>
                </a:glow>
              </a:effectLst>
              <a:latin typeface="Century Gothic" panose="020B0502020202020204" pitchFamily="34" charset="0"/>
            </a:endParaRPr>
          </a:p>
        </p:txBody>
      </p:sp>
      <p:sp>
        <p:nvSpPr>
          <p:cNvPr id="9" name="Content Placeholder 1">
            <a:extLst>
              <a:ext uri="{FF2B5EF4-FFF2-40B4-BE49-F238E27FC236}">
                <a16:creationId xmlns:a16="http://schemas.microsoft.com/office/drawing/2014/main" id="{419B8643-08AB-01A6-033E-FA7377EAAC29}"/>
              </a:ext>
            </a:extLst>
          </p:cNvPr>
          <p:cNvSpPr txBox="1">
            <a:spLocks/>
          </p:cNvSpPr>
          <p:nvPr/>
        </p:nvSpPr>
        <p:spPr>
          <a:xfrm>
            <a:off x="4313321" y="1813868"/>
            <a:ext cx="3700909" cy="2834757"/>
          </a:xfrm>
          <a:prstGeom prst="round2DiagRect">
            <a:avLst/>
          </a:prstGeom>
          <a:solidFill>
            <a:schemeClr val="bg2">
              <a:lumMod val="60000"/>
              <a:lumOff val="40000"/>
              <a:alpha val="56000"/>
            </a:schemeClr>
          </a:solidFill>
          <a:ln w="50800">
            <a:solidFill>
              <a:schemeClr val="accent5"/>
            </a:solidFill>
          </a:ln>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spcBef>
                <a:spcPts val="1200"/>
              </a:spcBef>
              <a:spcAft>
                <a:spcPts val="0"/>
              </a:spcAft>
              <a:buFont typeface="Arial" panose="020B0604020202020204" pitchFamily="34" charset="0"/>
              <a:buChar char="•"/>
            </a:pPr>
            <a:r>
              <a:rPr lang="en-US" sz="1550" cap="none" dirty="0">
                <a:solidFill>
                  <a:schemeClr val="tx1"/>
                </a:solidFill>
                <a:effectLst>
                  <a:glow rad="38100">
                    <a:schemeClr val="bg1">
                      <a:lumMod val="50000"/>
                      <a:lumOff val="50000"/>
                      <a:alpha val="20000"/>
                    </a:schemeClr>
                  </a:glow>
                </a:effectLst>
              </a:rPr>
              <a:t>Offers 10% Additional Reimbursement except for ineligible costs (replacements, repairs, refurbishment)</a:t>
            </a:r>
          </a:p>
          <a:p>
            <a:pPr>
              <a:spcBef>
                <a:spcPts val="1200"/>
              </a:spcBef>
              <a:spcAft>
                <a:spcPts val="0"/>
              </a:spcAft>
              <a:buFont typeface="Arial" panose="020B0604020202020204" pitchFamily="34" charset="0"/>
              <a:buChar char="•"/>
            </a:pPr>
            <a:r>
              <a:rPr lang="en-US" sz="1550" cap="none" dirty="0">
                <a:solidFill>
                  <a:schemeClr val="tx1"/>
                </a:solidFill>
                <a:effectLst>
                  <a:glow rad="38100">
                    <a:schemeClr val="bg1">
                      <a:lumMod val="50000"/>
                      <a:lumOff val="50000"/>
                      <a:alpha val="20000"/>
                    </a:schemeClr>
                  </a:glow>
                </a:effectLst>
              </a:rPr>
              <a:t>Ability to designate work areas</a:t>
            </a:r>
          </a:p>
          <a:p>
            <a:pPr>
              <a:spcBef>
                <a:spcPts val="1200"/>
              </a:spcBef>
              <a:spcAft>
                <a:spcPts val="0"/>
              </a:spcAft>
              <a:buFont typeface="Arial" panose="020B0604020202020204" pitchFamily="34" charset="0"/>
              <a:buChar char="•"/>
            </a:pPr>
            <a:r>
              <a:rPr lang="en-US" sz="1550" cap="none" dirty="0">
                <a:solidFill>
                  <a:schemeClr val="tx1"/>
                </a:solidFill>
                <a:effectLst>
                  <a:glow rad="38100">
                    <a:schemeClr val="bg1">
                      <a:lumMod val="50000"/>
                      <a:lumOff val="50000"/>
                      <a:alpha val="20000"/>
                    </a:schemeClr>
                  </a:glow>
                </a:effectLst>
              </a:rPr>
              <a:t>Specific, ‘targeted’ approach to renovate areas at FULL reimbursement and repair other less costly areas</a:t>
            </a:r>
            <a:endParaRPr lang="en-US" sz="1550" cap="none" dirty="0">
              <a:solidFill>
                <a:schemeClr val="tx1"/>
              </a:solidFill>
              <a:effectLst>
                <a:glow rad="38100">
                  <a:schemeClr val="bg1">
                    <a:lumMod val="50000"/>
                    <a:lumOff val="50000"/>
                    <a:alpha val="20000"/>
                  </a:schemeClr>
                </a:glow>
              </a:effectLst>
              <a:latin typeface="Century Gothic" panose="020B0502020202020204" pitchFamily="34" charset="0"/>
            </a:endParaRPr>
          </a:p>
        </p:txBody>
      </p:sp>
      <p:sp>
        <p:nvSpPr>
          <p:cNvPr id="10" name="Content Placeholder 1">
            <a:extLst>
              <a:ext uri="{FF2B5EF4-FFF2-40B4-BE49-F238E27FC236}">
                <a16:creationId xmlns:a16="http://schemas.microsoft.com/office/drawing/2014/main" id="{85AE79AC-BF7D-8E46-8E9A-58CFD1C3FADB}"/>
              </a:ext>
            </a:extLst>
          </p:cNvPr>
          <p:cNvSpPr txBox="1">
            <a:spLocks/>
          </p:cNvSpPr>
          <p:nvPr/>
        </p:nvSpPr>
        <p:spPr>
          <a:xfrm>
            <a:off x="6055198" y="1840065"/>
            <a:ext cx="3414412" cy="2799773"/>
          </a:xfrm>
          <a:prstGeom prst="round2DiagRect">
            <a:avLst/>
          </a:prstGeom>
          <a:solidFill>
            <a:schemeClr val="bg2">
              <a:lumMod val="60000"/>
              <a:lumOff val="40000"/>
              <a:alpha val="56000"/>
            </a:schemeClr>
          </a:solidFill>
          <a:ln w="50800">
            <a:solidFill>
              <a:schemeClr val="accent6"/>
            </a:solidFill>
          </a:ln>
        </p:spPr>
        <p:txBody>
          <a:bodyPr vert="horz" lIns="91440" tIns="45720" rIns="91440" bIns="45720" rtlCol="0" anchor="t">
            <a:normAutofit lnSpcReduction="1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spcBef>
                <a:spcPts val="1200"/>
              </a:spcBef>
              <a:spcAft>
                <a:spcPts val="0"/>
              </a:spcAft>
              <a:buFont typeface="Arial" panose="020B0604020202020204" pitchFamily="34" charset="0"/>
              <a:buChar char="•"/>
            </a:pPr>
            <a:r>
              <a:rPr lang="en-US" sz="1800" cap="none" dirty="0">
                <a:solidFill>
                  <a:schemeClr val="tx1"/>
                </a:solidFill>
                <a:effectLst>
                  <a:glow rad="38100">
                    <a:schemeClr val="bg1">
                      <a:lumMod val="50000"/>
                      <a:lumOff val="50000"/>
                      <a:alpha val="20000"/>
                    </a:schemeClr>
                  </a:glow>
                </a:effectLst>
              </a:rPr>
              <a:t>Offers 10% Additional Reimbursement if demonstrated to cost less than renovation</a:t>
            </a:r>
          </a:p>
          <a:p>
            <a:pPr>
              <a:spcBef>
                <a:spcPts val="1800"/>
              </a:spcBef>
              <a:spcAft>
                <a:spcPts val="0"/>
              </a:spcAft>
              <a:buFont typeface="Arial" panose="020B0604020202020204" pitchFamily="34" charset="0"/>
              <a:buChar char="•"/>
            </a:pPr>
            <a:r>
              <a:rPr lang="en-US" sz="1800" cap="none" dirty="0">
                <a:solidFill>
                  <a:schemeClr val="tx1"/>
                </a:solidFill>
                <a:effectLst>
                  <a:glow rad="38100">
                    <a:schemeClr val="bg1">
                      <a:lumMod val="50000"/>
                      <a:lumOff val="50000"/>
                      <a:alpha val="20000"/>
                    </a:schemeClr>
                  </a:glow>
                </a:effectLst>
              </a:rPr>
              <a:t>Higher average SF cost</a:t>
            </a:r>
          </a:p>
          <a:p>
            <a:pPr>
              <a:spcBef>
                <a:spcPts val="1800"/>
              </a:spcBef>
              <a:spcAft>
                <a:spcPts val="0"/>
              </a:spcAft>
              <a:buFont typeface="Arial" panose="020B0604020202020204" pitchFamily="34" charset="0"/>
              <a:buChar char="•"/>
            </a:pPr>
            <a:r>
              <a:rPr lang="en-US" sz="1800" cap="none" dirty="0">
                <a:solidFill>
                  <a:schemeClr val="tx1"/>
                </a:solidFill>
                <a:effectLst>
                  <a:glow rad="38100">
                    <a:schemeClr val="bg1">
                      <a:lumMod val="50000"/>
                      <a:lumOff val="50000"/>
                      <a:alpha val="20000"/>
                    </a:schemeClr>
                  </a:glow>
                </a:effectLst>
              </a:rPr>
              <a:t>Offset by construction and programmatic efficiency</a:t>
            </a:r>
            <a:endParaRPr lang="en-US" sz="1400" cap="none" dirty="0">
              <a:solidFill>
                <a:schemeClr val="tx1"/>
              </a:solidFill>
              <a:effectLst>
                <a:glow rad="38100">
                  <a:schemeClr val="bg1">
                    <a:lumMod val="50000"/>
                    <a:lumOff val="50000"/>
                    <a:alpha val="20000"/>
                  </a:schemeClr>
                </a:glow>
              </a:effectLst>
              <a:latin typeface="Century Gothic" panose="020B0502020202020204" pitchFamily="34" charset="0"/>
            </a:endParaRPr>
          </a:p>
        </p:txBody>
      </p:sp>
      <p:sp>
        <p:nvSpPr>
          <p:cNvPr id="11" name="Content Placeholder 1">
            <a:extLst>
              <a:ext uri="{FF2B5EF4-FFF2-40B4-BE49-F238E27FC236}">
                <a16:creationId xmlns:a16="http://schemas.microsoft.com/office/drawing/2014/main" id="{650321B0-DFA6-15CB-31C7-25218E4BF60B}"/>
              </a:ext>
            </a:extLst>
          </p:cNvPr>
          <p:cNvSpPr txBox="1">
            <a:spLocks/>
          </p:cNvSpPr>
          <p:nvPr/>
        </p:nvSpPr>
        <p:spPr>
          <a:xfrm>
            <a:off x="2062593" y="4993360"/>
            <a:ext cx="8212375" cy="2094746"/>
          </a:xfrm>
          <a:prstGeom prst="rect">
            <a:avLst/>
          </a:prstGeom>
          <a:noFill/>
          <a:ln>
            <a:noFill/>
          </a:ln>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spcBef>
                <a:spcPts val="600"/>
              </a:spcBef>
              <a:spcAft>
                <a:spcPts val="0"/>
              </a:spcAft>
              <a:buFont typeface="Arial"/>
              <a:buNone/>
            </a:pPr>
            <a:r>
              <a:rPr lang="en-US" sz="1800" b="1" cap="none" dirty="0">
                <a:solidFill>
                  <a:srgbClr val="FFFFFF"/>
                </a:solidFill>
                <a:effectLst>
                  <a:glow rad="38100">
                    <a:schemeClr val="bg1">
                      <a:lumMod val="50000"/>
                      <a:lumOff val="50000"/>
                      <a:alpha val="20000"/>
                    </a:schemeClr>
                  </a:glow>
                </a:effectLst>
              </a:rPr>
              <a:t>Additional Grant Incentives:</a:t>
            </a:r>
          </a:p>
          <a:p>
            <a:pPr marL="0" indent="0">
              <a:spcBef>
                <a:spcPts val="1200"/>
              </a:spcBef>
              <a:spcAft>
                <a:spcPts val="0"/>
              </a:spcAft>
              <a:buFont typeface="Arial"/>
              <a:buNone/>
            </a:pPr>
            <a:r>
              <a:rPr lang="en-US" sz="1800" cap="none" dirty="0">
                <a:solidFill>
                  <a:schemeClr val="tx1"/>
                </a:solidFill>
                <a:effectLst>
                  <a:glow rad="38100">
                    <a:schemeClr val="bg1">
                      <a:lumMod val="50000"/>
                      <a:lumOff val="50000"/>
                      <a:alpha val="20000"/>
                    </a:schemeClr>
                  </a:glow>
                </a:effectLst>
              </a:rPr>
              <a:t>Sec. 10-286 (10)(c)(1):  Maximum square footage per pupil limit increased by 25% for schools constructed prior to 1959.</a:t>
            </a:r>
          </a:p>
          <a:p>
            <a:pPr marL="0" indent="0">
              <a:spcBef>
                <a:spcPts val="1200"/>
              </a:spcBef>
              <a:spcAft>
                <a:spcPts val="0"/>
              </a:spcAft>
              <a:buFont typeface="Arial"/>
              <a:buNone/>
            </a:pPr>
            <a:r>
              <a:rPr lang="en-US" sz="1800" cap="none" dirty="0">
                <a:solidFill>
                  <a:schemeClr val="tx1"/>
                </a:solidFill>
                <a:effectLst>
                  <a:glow rad="38100">
                    <a:schemeClr val="bg1">
                      <a:lumMod val="50000"/>
                      <a:lumOff val="50000"/>
                      <a:alpha val="20000"/>
                    </a:schemeClr>
                  </a:glow>
                </a:effectLst>
              </a:rPr>
              <a:t>Sec. 10-286 (10)(c)(2):  Maximum square footage per pupil limit increased by 1% for heating, ventilation or air conditioning project.</a:t>
            </a:r>
            <a:endParaRPr lang="en-US" sz="1400" cap="none" dirty="0">
              <a:solidFill>
                <a:schemeClr val="tx1"/>
              </a:solidFill>
              <a:effectLst>
                <a:glow rad="38100">
                  <a:schemeClr val="bg1">
                    <a:lumMod val="50000"/>
                    <a:lumOff val="50000"/>
                    <a:alpha val="20000"/>
                  </a:schemeClr>
                </a:glow>
              </a:effectLst>
              <a:latin typeface="Century Gothic" panose="020B0502020202020204" pitchFamily="34" charset="0"/>
            </a:endParaRPr>
          </a:p>
        </p:txBody>
      </p:sp>
      <p:sp>
        <p:nvSpPr>
          <p:cNvPr id="12" name="Title 1">
            <a:extLst>
              <a:ext uri="{FF2B5EF4-FFF2-40B4-BE49-F238E27FC236}">
                <a16:creationId xmlns:a16="http://schemas.microsoft.com/office/drawing/2014/main" id="{14C47B1D-F83B-FED3-A5D2-8C85171F928C}"/>
              </a:ext>
            </a:extLst>
          </p:cNvPr>
          <p:cNvSpPr txBox="1">
            <a:spLocks/>
          </p:cNvSpPr>
          <p:nvPr/>
        </p:nvSpPr>
        <p:spPr>
          <a:xfrm>
            <a:off x="1875362" y="12795"/>
            <a:ext cx="7656740" cy="1235276"/>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tx2"/>
                </a:solidFill>
              </a:rPr>
              <a:t>state Grant Reimbursement</a:t>
            </a:r>
            <a:br>
              <a:rPr lang="en-US" sz="2800" dirty="0"/>
            </a:br>
            <a:r>
              <a:rPr lang="en-US" sz="2000" cap="none" dirty="0">
                <a:solidFill>
                  <a:srgbClr val="00B0F0"/>
                </a:solidFill>
                <a:effectLst>
                  <a:glow rad="38100">
                    <a:schemeClr val="bg1">
                      <a:lumMod val="65000"/>
                      <a:lumOff val="35000"/>
                      <a:alpha val="40000"/>
                    </a:schemeClr>
                  </a:glow>
                </a:effectLst>
              </a:rPr>
              <a:t>Grant Funding Project Types</a:t>
            </a:r>
            <a:endParaRPr lang="en-US" sz="2000" dirty="0">
              <a:solidFill>
                <a:srgbClr val="00B0F0"/>
              </a:solidFill>
            </a:endParaRPr>
          </a:p>
        </p:txBody>
      </p:sp>
      <p:pic>
        <p:nvPicPr>
          <p:cNvPr id="16" name="Picture 15">
            <a:extLst>
              <a:ext uri="{FF2B5EF4-FFF2-40B4-BE49-F238E27FC236}">
                <a16:creationId xmlns:a16="http://schemas.microsoft.com/office/drawing/2014/main" id="{C7908A09-D06B-5B35-95E0-47AA6EED192E}"/>
              </a:ext>
            </a:extLst>
          </p:cNvPr>
          <p:cNvPicPr>
            <a:picLocks noChangeAspect="1"/>
          </p:cNvPicPr>
          <p:nvPr/>
        </p:nvPicPr>
        <p:blipFill>
          <a:blip r:embed="rId3"/>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123776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42" presetClass="path" presetSubtype="0" accel="50000" decel="50000" fill="hold" grpId="0" nodeType="withEffect">
                                  <p:stCondLst>
                                    <p:cond delay="0"/>
                                  </p:stCondLst>
                                  <p:childTnLst>
                                    <p:animMotion origin="layout" path="M -3.54167E-6 2.59259E-6 L -0.13711 0.00162 " pathEditMode="relative" rAng="0" ptsTypes="AA">
                                      <p:cBhvr>
                                        <p:cTn id="12" dur="2000" fill="hold"/>
                                        <p:tgtEl>
                                          <p:spTgt spid="4"/>
                                        </p:tgtEl>
                                        <p:attrNameLst>
                                          <p:attrName>ppt_x</p:attrName>
                                          <p:attrName>ppt_y</p:attrName>
                                        </p:attrNameLst>
                                      </p:cBhvr>
                                      <p:rCtr x="-6862" y="69"/>
                                    </p:animMotion>
                                  </p:childTnLst>
                                </p:cTn>
                              </p:par>
                              <p:par>
                                <p:cTn id="13" presetID="42" presetClass="path" presetSubtype="0" accel="50000" decel="50000" fill="hold" grpId="0" nodeType="withEffect">
                                  <p:stCondLst>
                                    <p:cond delay="0"/>
                                  </p:stCondLst>
                                  <p:childTnLst>
                                    <p:animMotion origin="layout" path="M -2.70833E-6 -1.48148E-6 L -0.13711 0.00232 " pathEditMode="relative" rAng="0" ptsTypes="AA">
                                      <p:cBhvr>
                                        <p:cTn id="14" dur="2000" fill="hold"/>
                                        <p:tgtEl>
                                          <p:spTgt spid="7"/>
                                        </p:tgtEl>
                                        <p:attrNameLst>
                                          <p:attrName>ppt_x</p:attrName>
                                          <p:attrName>ppt_y</p:attrName>
                                        </p:attrNameLst>
                                      </p:cBhvr>
                                      <p:rCtr x="-6862" y="116"/>
                                    </p:animMotion>
                                  </p:childTnLst>
                                </p:cTn>
                              </p:par>
                              <p:par>
                                <p:cTn id="15" presetID="42" presetClass="path" presetSubtype="0" accel="50000" decel="50000" fill="hold" grpId="0" nodeType="withEffect">
                                  <p:stCondLst>
                                    <p:cond delay="0"/>
                                  </p:stCondLst>
                                  <p:childTnLst>
                                    <p:animMotion origin="layout" path="M 1.04167E-6 4.07407E-6 L 0.19128 0.00185 " pathEditMode="relative" rAng="0" ptsTypes="AA">
                                      <p:cBhvr>
                                        <p:cTn id="16" dur="2000" fill="hold"/>
                                        <p:tgtEl>
                                          <p:spTgt spid="6"/>
                                        </p:tgtEl>
                                        <p:attrNameLst>
                                          <p:attrName>ppt_x</p:attrName>
                                          <p:attrName>ppt_y</p:attrName>
                                        </p:attrNameLst>
                                      </p:cBhvr>
                                      <p:rCtr x="9557" y="93"/>
                                    </p:animMotion>
                                  </p:childTnLst>
                                </p:cTn>
                              </p:par>
                              <p:par>
                                <p:cTn id="17" presetID="42" presetClass="path" presetSubtype="0" accel="50000" decel="50000" fill="hold" grpId="0" nodeType="withEffect">
                                  <p:stCondLst>
                                    <p:cond delay="0"/>
                                  </p:stCondLst>
                                  <p:childTnLst>
                                    <p:animMotion origin="layout" path="M 1.45833E-6 -3.7037E-6 L 0.19101 0.00162 " pathEditMode="relative" rAng="0" ptsTypes="AA">
                                      <p:cBhvr>
                                        <p:cTn id="18" dur="2000" fill="hold"/>
                                        <p:tgtEl>
                                          <p:spTgt spid="10"/>
                                        </p:tgtEl>
                                        <p:attrNameLst>
                                          <p:attrName>ppt_x</p:attrName>
                                          <p:attrName>ppt_y</p:attrName>
                                        </p:attrNameLst>
                                      </p:cBhvr>
                                      <p:rCtr x="9544"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530D4-7E65-36E5-147F-2833514472C1}"/>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2695E6F2-38C4-9201-8A2F-0DFCDFD3DBD9}"/>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D0029676-6558-B2B0-5AAE-5FF0EB1FC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8508" y="5777629"/>
            <a:ext cx="1111508" cy="696198"/>
          </a:xfrm>
          <a:prstGeom prst="rect">
            <a:avLst/>
          </a:prstGeom>
        </p:spPr>
      </p:pic>
      <p:sp>
        <p:nvSpPr>
          <p:cNvPr id="12" name="Title 1">
            <a:extLst>
              <a:ext uri="{FF2B5EF4-FFF2-40B4-BE49-F238E27FC236}">
                <a16:creationId xmlns:a16="http://schemas.microsoft.com/office/drawing/2014/main" id="{F0FE001B-C693-8600-A8E8-6553792AF69F}"/>
              </a:ext>
            </a:extLst>
          </p:cNvPr>
          <p:cNvSpPr txBox="1">
            <a:spLocks/>
          </p:cNvSpPr>
          <p:nvPr/>
        </p:nvSpPr>
        <p:spPr>
          <a:xfrm>
            <a:off x="1875362" y="12795"/>
            <a:ext cx="7656740" cy="1235276"/>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tx2"/>
                </a:solidFill>
              </a:rPr>
              <a:t>state Grant Reimbursement</a:t>
            </a:r>
            <a:br>
              <a:rPr lang="en-US" sz="2800" dirty="0"/>
            </a:br>
            <a:r>
              <a:rPr lang="en-US" sz="2000" cap="none" dirty="0">
                <a:solidFill>
                  <a:srgbClr val="00B0F0"/>
                </a:solidFill>
                <a:effectLst>
                  <a:glow rad="38100">
                    <a:schemeClr val="bg1">
                      <a:lumMod val="65000"/>
                      <a:lumOff val="35000"/>
                      <a:alpha val="40000"/>
                    </a:schemeClr>
                  </a:glow>
                </a:effectLst>
              </a:rPr>
              <a:t>Grant Funding Project Types</a:t>
            </a:r>
            <a:endParaRPr lang="en-US" sz="2000" dirty="0">
              <a:solidFill>
                <a:srgbClr val="00B0F0"/>
              </a:solidFill>
            </a:endParaRPr>
          </a:p>
        </p:txBody>
      </p:sp>
      <p:sp>
        <p:nvSpPr>
          <p:cNvPr id="23" name="Google Shape;227;p27">
            <a:extLst>
              <a:ext uri="{FF2B5EF4-FFF2-40B4-BE49-F238E27FC236}">
                <a16:creationId xmlns:a16="http://schemas.microsoft.com/office/drawing/2014/main" id="{69BAA4EB-A577-ADCC-C031-046EB448CE02}"/>
              </a:ext>
            </a:extLst>
          </p:cNvPr>
          <p:cNvSpPr/>
          <p:nvPr/>
        </p:nvSpPr>
        <p:spPr>
          <a:xfrm>
            <a:off x="4304373" y="5645522"/>
            <a:ext cx="3092473" cy="804467"/>
          </a:xfrm>
          <a:prstGeom prst="rect">
            <a:avLst/>
          </a:prstGeom>
          <a:solidFill>
            <a:srgbClr val="E9A039"/>
          </a:solidFill>
          <a:ln w="76200" cap="flat" cmpd="thickThin">
            <a:noFill/>
            <a:prstDash val="solid"/>
            <a:round/>
            <a:headEnd type="none" w="sm" len="sm"/>
            <a:tailEnd type="none" w="sm" len="sm"/>
          </a:ln>
        </p:spPr>
        <p:txBody>
          <a:bodyPr spcFirstLastPara="1" wrap="square" lIns="121900" tIns="121900" rIns="121900" bIns="121900" anchor="ctr" anchorCtr="0">
            <a:noAutofit/>
          </a:bodyPr>
          <a:lstStyle/>
          <a:p>
            <a:pPr algn="ctr"/>
            <a:r>
              <a:rPr lang="en" sz="3200" b="1" dirty="0">
                <a:latin typeface="Century Gothic" panose="020B0502020202020204" pitchFamily="34" charset="0"/>
                <a:ea typeface="Merriweather Black"/>
                <a:cs typeface="Merriweather Black"/>
                <a:sym typeface="Merriweather Black"/>
              </a:rPr>
              <a:t>$$$$ M</a:t>
            </a:r>
            <a:endParaRPr sz="800" b="1" i="1" dirty="0">
              <a:latin typeface="Century Gothic" panose="020B0502020202020204" pitchFamily="34" charset="0"/>
              <a:ea typeface="Merriweather Black"/>
              <a:cs typeface="Merriweather Black"/>
              <a:sym typeface="Merriweather Black"/>
            </a:endParaRPr>
          </a:p>
        </p:txBody>
      </p:sp>
      <p:sp>
        <p:nvSpPr>
          <p:cNvPr id="24" name="Google Shape;228;p27">
            <a:extLst>
              <a:ext uri="{FF2B5EF4-FFF2-40B4-BE49-F238E27FC236}">
                <a16:creationId xmlns:a16="http://schemas.microsoft.com/office/drawing/2014/main" id="{D7525D98-92AB-8111-AD5E-31D11DFDD77E}"/>
              </a:ext>
            </a:extLst>
          </p:cNvPr>
          <p:cNvSpPr/>
          <p:nvPr/>
        </p:nvSpPr>
        <p:spPr>
          <a:xfrm>
            <a:off x="1059114" y="5668239"/>
            <a:ext cx="3092474" cy="781750"/>
          </a:xfrm>
          <a:prstGeom prst="rect">
            <a:avLst/>
          </a:prstGeom>
          <a:solidFill>
            <a:srgbClr val="DCD084"/>
          </a:solidFill>
          <a:ln w="38100" cap="flat" cmpd="thickThin">
            <a:noFill/>
            <a:prstDash val="solid"/>
            <a:round/>
            <a:headEnd type="none" w="sm" len="sm"/>
            <a:tailEnd type="none" w="sm" len="sm"/>
          </a:ln>
        </p:spPr>
        <p:txBody>
          <a:bodyPr spcFirstLastPara="1" wrap="square" lIns="121900" tIns="121900" rIns="121900" bIns="121900" anchor="ctr" anchorCtr="0">
            <a:noAutofit/>
          </a:bodyPr>
          <a:lstStyle/>
          <a:p>
            <a:pPr algn="ctr"/>
            <a:r>
              <a:rPr lang="en-US" sz="3200" b="1" dirty="0">
                <a:ea typeface="Merriweather Black"/>
                <a:cs typeface="Merriweather Black"/>
                <a:sym typeface="Merriweather Black"/>
              </a:rPr>
              <a:t>$$$$ M</a:t>
            </a:r>
            <a:endParaRPr lang="en-US" sz="3200" b="1" i="1" dirty="0">
              <a:ea typeface="Merriweather Black"/>
              <a:cs typeface="Merriweather Black"/>
              <a:sym typeface="Merriweather Black"/>
            </a:endParaRPr>
          </a:p>
        </p:txBody>
      </p:sp>
      <p:sp>
        <p:nvSpPr>
          <p:cNvPr id="25" name="Google Shape;229;p27">
            <a:extLst>
              <a:ext uri="{FF2B5EF4-FFF2-40B4-BE49-F238E27FC236}">
                <a16:creationId xmlns:a16="http://schemas.microsoft.com/office/drawing/2014/main" id="{CCBB1D35-1678-88B3-D58D-AC9C3A138044}"/>
              </a:ext>
            </a:extLst>
          </p:cNvPr>
          <p:cNvSpPr txBox="1"/>
          <p:nvPr/>
        </p:nvSpPr>
        <p:spPr>
          <a:xfrm>
            <a:off x="1061210" y="3653515"/>
            <a:ext cx="3092470" cy="1858373"/>
          </a:xfrm>
          <a:prstGeom prst="rect">
            <a:avLst/>
          </a:prstGeom>
          <a:solidFill>
            <a:srgbClr val="DCD084"/>
          </a:solidFill>
          <a:ln w="76200" cap="flat" cmpd="sng">
            <a:noFill/>
            <a:prstDash val="solid"/>
            <a:round/>
            <a:headEnd type="none" w="sm" len="sm"/>
            <a:tailEnd type="none" w="sm" len="sm"/>
          </a:ln>
        </p:spPr>
        <p:txBody>
          <a:bodyPr spcFirstLastPara="1" wrap="square" lIns="92433" tIns="92433" rIns="123267" bIns="138667" anchor="t" anchorCtr="0">
            <a:noAutofit/>
          </a:bodyPr>
          <a:lstStyle/>
          <a:p>
            <a:pPr marL="100013" lvl="1" indent="-100013">
              <a:lnSpc>
                <a:spcPct val="90000"/>
              </a:lnSpc>
              <a:buClr>
                <a:srgbClr val="5B0F00"/>
              </a:buClr>
              <a:buSzPts val="700"/>
              <a:buFont typeface="Arial"/>
              <a:buChar char="•"/>
            </a:pPr>
            <a:r>
              <a:rPr lang="en" sz="1100" b="1" dirty="0">
                <a:solidFill>
                  <a:schemeClr val="bg1"/>
                </a:solidFill>
                <a:ea typeface="Merriweather"/>
                <a:cs typeface="Merriweather"/>
                <a:sym typeface="Merriweather"/>
              </a:rPr>
              <a:t>Utilizes existing built space in manner that conforms to existing layout as much as possible</a:t>
            </a:r>
            <a:endParaRPr sz="1100" b="1" dirty="0">
              <a:solidFill>
                <a:schemeClr val="bg1"/>
              </a:solidFill>
              <a:ea typeface="Merriweather"/>
              <a:cs typeface="Merriweather"/>
              <a:sym typeface="Merriweather"/>
            </a:endParaRPr>
          </a:p>
          <a:p>
            <a:pPr marL="100013" lvl="1" indent="-100013">
              <a:lnSpc>
                <a:spcPct val="90000"/>
              </a:lnSpc>
              <a:spcBef>
                <a:spcPts val="1200"/>
              </a:spcBef>
              <a:buClr>
                <a:srgbClr val="5B0F00"/>
              </a:buClr>
              <a:buSzPts val="700"/>
              <a:buFont typeface="Merriweather"/>
              <a:buChar char="•"/>
            </a:pPr>
            <a:r>
              <a:rPr lang="en" sz="1100" b="1" dirty="0">
                <a:solidFill>
                  <a:schemeClr val="bg1"/>
                </a:solidFill>
                <a:ea typeface="Merriweather"/>
                <a:cs typeface="Merriweather"/>
                <a:sym typeface="Merriweather"/>
              </a:rPr>
              <a:t>Resolves issues with </a:t>
            </a:r>
            <a:br>
              <a:rPr lang="en" sz="1100" b="1" dirty="0">
                <a:solidFill>
                  <a:schemeClr val="bg1"/>
                </a:solidFill>
                <a:ea typeface="Merriweather"/>
                <a:cs typeface="Merriweather"/>
                <a:sym typeface="Merriweather"/>
              </a:rPr>
            </a:br>
            <a:r>
              <a:rPr lang="en" sz="1100" b="1" dirty="0">
                <a:solidFill>
                  <a:schemeClr val="bg1"/>
                </a:solidFill>
                <a:ea typeface="Merriweather"/>
                <a:cs typeface="Merriweather"/>
                <a:sym typeface="Merriweather"/>
              </a:rPr>
              <a:t>early learning space egress code compliance</a:t>
            </a:r>
            <a:endParaRPr sz="1100" b="1" dirty="0">
              <a:solidFill>
                <a:schemeClr val="bg1"/>
              </a:solidFill>
              <a:ea typeface="Merriweather"/>
              <a:cs typeface="Merriweather"/>
              <a:sym typeface="Merriweather"/>
            </a:endParaRPr>
          </a:p>
          <a:p>
            <a:pPr marL="100013" lvl="1" indent="-100013">
              <a:lnSpc>
                <a:spcPct val="90000"/>
              </a:lnSpc>
              <a:spcBef>
                <a:spcPts val="1200"/>
              </a:spcBef>
              <a:buClr>
                <a:srgbClr val="5B0F00"/>
              </a:buClr>
              <a:buSzPts val="700"/>
              <a:buFont typeface="Merriweather"/>
              <a:buChar char="•"/>
            </a:pPr>
            <a:r>
              <a:rPr lang="en" sz="1100" b="1" dirty="0">
                <a:solidFill>
                  <a:schemeClr val="bg1"/>
                </a:solidFill>
                <a:ea typeface="Merriweather"/>
                <a:cs typeface="Merriweather"/>
                <a:sym typeface="Merriweather"/>
              </a:rPr>
              <a:t>Replaces failing infrastructure components and systems with minimum 20-year service life</a:t>
            </a:r>
            <a:endParaRPr sz="1100" b="1" dirty="0">
              <a:solidFill>
                <a:srgbClr val="5B0F00"/>
              </a:solidFill>
              <a:ea typeface="Merriweather"/>
              <a:cs typeface="Merriweather"/>
              <a:sym typeface="Merriweather"/>
            </a:endParaRPr>
          </a:p>
        </p:txBody>
      </p:sp>
      <p:sp>
        <p:nvSpPr>
          <p:cNvPr id="26" name="Google Shape;230;p27">
            <a:extLst>
              <a:ext uri="{FF2B5EF4-FFF2-40B4-BE49-F238E27FC236}">
                <a16:creationId xmlns:a16="http://schemas.microsoft.com/office/drawing/2014/main" id="{38E21531-71AA-D00E-3C0D-9D3B075F0AE3}"/>
              </a:ext>
            </a:extLst>
          </p:cNvPr>
          <p:cNvSpPr txBox="1"/>
          <p:nvPr/>
        </p:nvSpPr>
        <p:spPr>
          <a:xfrm>
            <a:off x="4304375" y="1634565"/>
            <a:ext cx="3092474" cy="1872429"/>
          </a:xfrm>
          <a:prstGeom prst="rect">
            <a:avLst/>
          </a:prstGeom>
          <a:solidFill>
            <a:srgbClr val="E9A039"/>
          </a:solidFill>
          <a:ln w="76200" cap="flat" cmpd="sng">
            <a:noFill/>
            <a:prstDash val="solid"/>
            <a:round/>
            <a:headEnd type="none" w="sm" len="sm"/>
            <a:tailEnd type="none" w="sm" len="sm"/>
          </a:ln>
        </p:spPr>
        <p:txBody>
          <a:bodyPr spcFirstLastPara="1" wrap="square" lIns="123267" tIns="70433" rIns="123267" bIns="70433" anchor="ctr" anchorCtr="0">
            <a:noAutofit/>
          </a:bodyPr>
          <a:lstStyle/>
          <a:p>
            <a:pPr algn="ctr">
              <a:lnSpc>
                <a:spcPct val="90000"/>
              </a:lnSpc>
            </a:pPr>
            <a:endParaRPr lang="en-US" sz="2000" b="1" dirty="0">
              <a:solidFill>
                <a:schemeClr val="bg1"/>
              </a:solidFill>
              <a:latin typeface="Merriweather"/>
              <a:ea typeface="Merriweather"/>
              <a:cs typeface="Merriweather"/>
              <a:sym typeface="Merriweather"/>
            </a:endParaRPr>
          </a:p>
          <a:p>
            <a:pPr algn="ctr">
              <a:lnSpc>
                <a:spcPct val="90000"/>
              </a:lnSpc>
            </a:pPr>
            <a:r>
              <a:rPr lang="en-US" sz="2000" b="1" dirty="0">
                <a:latin typeface="Century Gothic" panose="020B0502020202020204" pitchFamily="34" charset="0"/>
                <a:ea typeface="Merriweather"/>
                <a:cs typeface="Merriweather"/>
                <a:sym typeface="Merriweather"/>
              </a:rPr>
              <a:t>Extension / Alteration</a:t>
            </a:r>
            <a:endParaRPr sz="2000" b="1" dirty="0">
              <a:latin typeface="Century Gothic" panose="020B0502020202020204" pitchFamily="34" charset="0"/>
              <a:ea typeface="Merriweather"/>
              <a:cs typeface="Merriweather"/>
              <a:sym typeface="Merriweather"/>
            </a:endParaRPr>
          </a:p>
          <a:p>
            <a:pPr algn="ctr">
              <a:lnSpc>
                <a:spcPct val="90000"/>
              </a:lnSpc>
            </a:pPr>
            <a:endParaRPr sz="800" b="1" dirty="0">
              <a:solidFill>
                <a:schemeClr val="bg1"/>
              </a:solidFill>
              <a:latin typeface="Century Gothic" panose="020B0502020202020204" pitchFamily="34" charset="0"/>
              <a:ea typeface="Merriweather"/>
              <a:cs typeface="Merriweather"/>
              <a:sym typeface="Merriweather"/>
            </a:endParaRPr>
          </a:p>
          <a:p>
            <a:pPr algn="ctr">
              <a:lnSpc>
                <a:spcPct val="90000"/>
              </a:lnSpc>
            </a:pPr>
            <a:r>
              <a:rPr lang="en" sz="1333" b="1" dirty="0">
                <a:solidFill>
                  <a:schemeClr val="bg1"/>
                </a:solidFill>
                <a:latin typeface="Century Gothic" panose="020B0502020202020204" pitchFamily="34" charset="0"/>
                <a:ea typeface="Merriweather"/>
                <a:cs typeface="Merriweather"/>
                <a:sym typeface="Merriweather"/>
              </a:rPr>
              <a:t>Repair and Expand Modified Built Space</a:t>
            </a:r>
            <a:endParaRPr sz="1333" b="1" dirty="0">
              <a:solidFill>
                <a:schemeClr val="bg1"/>
              </a:solidFill>
              <a:latin typeface="Century Gothic" panose="020B0502020202020204" pitchFamily="34" charset="0"/>
              <a:ea typeface="Merriweather"/>
              <a:cs typeface="Merriweather"/>
              <a:sym typeface="Merriweather"/>
            </a:endParaRPr>
          </a:p>
          <a:p>
            <a:pPr algn="ctr">
              <a:lnSpc>
                <a:spcPct val="90000"/>
              </a:lnSpc>
            </a:pPr>
            <a:endParaRPr sz="533" b="1" dirty="0">
              <a:solidFill>
                <a:schemeClr val="bg1"/>
              </a:solidFill>
              <a:latin typeface="Century Gothic" panose="020B0502020202020204" pitchFamily="34" charset="0"/>
              <a:ea typeface="Merriweather"/>
              <a:cs typeface="Merriweather"/>
              <a:sym typeface="Merriweather"/>
            </a:endParaRPr>
          </a:p>
          <a:p>
            <a:pPr algn="ctr">
              <a:lnSpc>
                <a:spcPct val="90000"/>
              </a:lnSpc>
            </a:pPr>
            <a:r>
              <a:rPr lang="en" sz="1200" b="1" i="1" dirty="0">
                <a:solidFill>
                  <a:schemeClr val="bg1"/>
                </a:solidFill>
                <a:latin typeface="Century Gothic" panose="020B0502020202020204" pitchFamily="34" charset="0"/>
                <a:ea typeface="Merriweather"/>
                <a:cs typeface="Merriweather"/>
                <a:sym typeface="Merriweather"/>
              </a:rPr>
              <a:t>Includes Optimal</a:t>
            </a:r>
            <a:endParaRPr sz="1200" b="1" i="1" dirty="0">
              <a:solidFill>
                <a:schemeClr val="bg1"/>
              </a:solidFill>
              <a:latin typeface="Century Gothic" panose="020B0502020202020204" pitchFamily="34" charset="0"/>
              <a:ea typeface="Merriweather"/>
              <a:cs typeface="Merriweather"/>
              <a:sym typeface="Merriweather"/>
            </a:endParaRPr>
          </a:p>
          <a:p>
            <a:pPr algn="ctr">
              <a:lnSpc>
                <a:spcPct val="90000"/>
              </a:lnSpc>
            </a:pPr>
            <a:r>
              <a:rPr lang="en" sz="1200" b="1" i="1" dirty="0">
                <a:solidFill>
                  <a:schemeClr val="bg1"/>
                </a:solidFill>
                <a:latin typeface="Century Gothic" panose="020B0502020202020204" pitchFamily="34" charset="0"/>
                <a:ea typeface="Merriweather"/>
                <a:cs typeface="Merriweather"/>
                <a:sym typeface="Merriweather"/>
              </a:rPr>
              <a:t>Space Reconfiguration</a:t>
            </a:r>
          </a:p>
          <a:p>
            <a:pPr algn="ctr">
              <a:lnSpc>
                <a:spcPct val="90000"/>
              </a:lnSpc>
            </a:pPr>
            <a:endParaRPr sz="1200" b="1" i="1" dirty="0">
              <a:solidFill>
                <a:schemeClr val="bg1"/>
              </a:solidFill>
              <a:latin typeface="Century Gothic" panose="020B0502020202020204" pitchFamily="34" charset="0"/>
              <a:ea typeface="Merriweather"/>
              <a:cs typeface="Merriweather"/>
              <a:sym typeface="Merriweather"/>
            </a:endParaRPr>
          </a:p>
          <a:p>
            <a:pPr algn="ctr">
              <a:lnSpc>
                <a:spcPct val="90000"/>
              </a:lnSpc>
              <a:buClr>
                <a:schemeClr val="dk1"/>
              </a:buClr>
              <a:buSzPts val="1300"/>
            </a:pPr>
            <a:endParaRPr sz="2400" b="1" dirty="0">
              <a:solidFill>
                <a:srgbClr val="5B0F00"/>
              </a:solidFill>
              <a:highlight>
                <a:srgbClr val="C4B259"/>
              </a:highlight>
              <a:latin typeface="Merriweather"/>
              <a:ea typeface="Merriweather"/>
              <a:cs typeface="Merriweather"/>
              <a:sym typeface="Merriweather"/>
            </a:endParaRPr>
          </a:p>
        </p:txBody>
      </p:sp>
      <p:sp>
        <p:nvSpPr>
          <p:cNvPr id="27" name="Google Shape;231;p27">
            <a:extLst>
              <a:ext uri="{FF2B5EF4-FFF2-40B4-BE49-F238E27FC236}">
                <a16:creationId xmlns:a16="http://schemas.microsoft.com/office/drawing/2014/main" id="{02B3CC2C-1504-6C12-0E61-151AE9CDFFE8}"/>
              </a:ext>
            </a:extLst>
          </p:cNvPr>
          <p:cNvSpPr txBox="1"/>
          <p:nvPr/>
        </p:nvSpPr>
        <p:spPr>
          <a:xfrm>
            <a:off x="4304373" y="3657204"/>
            <a:ext cx="3092473" cy="1854684"/>
          </a:xfrm>
          <a:prstGeom prst="rect">
            <a:avLst/>
          </a:prstGeom>
          <a:solidFill>
            <a:srgbClr val="E9A039"/>
          </a:solidFill>
          <a:ln w="76200" cap="flat" cmpd="sng">
            <a:noFill/>
            <a:prstDash val="solid"/>
            <a:round/>
            <a:headEnd type="none" w="sm" len="sm"/>
            <a:tailEnd type="none" w="sm" len="sm"/>
          </a:ln>
        </p:spPr>
        <p:txBody>
          <a:bodyPr spcFirstLastPara="1" wrap="square" lIns="92433" tIns="92433" rIns="123267" bIns="138667" anchor="t" anchorCtr="0">
            <a:noAutofit/>
          </a:bodyPr>
          <a:lstStyle/>
          <a:p>
            <a:pPr marL="100013" lvl="1" indent="-100013">
              <a:lnSpc>
                <a:spcPct val="90000"/>
              </a:lnSpc>
              <a:buClr>
                <a:schemeClr val="dk1"/>
              </a:buClr>
              <a:buSzPts val="700"/>
              <a:buFont typeface="Merriweather"/>
              <a:buChar char="•"/>
            </a:pPr>
            <a:r>
              <a:rPr lang="en" sz="1100" b="1" dirty="0">
                <a:solidFill>
                  <a:schemeClr val="bg1"/>
                </a:solidFill>
                <a:latin typeface="Century Gothic" panose="020B0502020202020204" pitchFamily="34" charset="0"/>
                <a:ea typeface="Merriweather"/>
                <a:cs typeface="Merriweather"/>
                <a:sym typeface="Merriweather"/>
              </a:rPr>
              <a:t>Optimizes space configuration for educational needs</a:t>
            </a:r>
            <a:endParaRPr sz="1100" b="1" dirty="0">
              <a:solidFill>
                <a:schemeClr val="bg1"/>
              </a:solidFill>
              <a:latin typeface="Century Gothic" panose="020B0502020202020204" pitchFamily="34" charset="0"/>
              <a:ea typeface="Merriweather"/>
              <a:cs typeface="Merriweather"/>
              <a:sym typeface="Merriweather"/>
            </a:endParaRPr>
          </a:p>
          <a:p>
            <a:pPr marL="100013" lvl="1" indent="-100013">
              <a:lnSpc>
                <a:spcPct val="90000"/>
              </a:lnSpc>
              <a:spcBef>
                <a:spcPts val="1200"/>
              </a:spcBef>
              <a:buClr>
                <a:schemeClr val="dk1"/>
              </a:buClr>
              <a:buSzPts val="700"/>
              <a:buFont typeface="Merriweather"/>
              <a:buChar char="•"/>
            </a:pPr>
            <a:r>
              <a:rPr lang="en" sz="1100" b="1" dirty="0">
                <a:solidFill>
                  <a:schemeClr val="bg1"/>
                </a:solidFill>
                <a:latin typeface="Century Gothic" panose="020B0502020202020204" pitchFamily="34" charset="0"/>
                <a:ea typeface="Merriweather"/>
                <a:cs typeface="Merriweather"/>
                <a:sym typeface="Merriweather"/>
              </a:rPr>
              <a:t>Resolves issues with </a:t>
            </a:r>
            <a:br>
              <a:rPr lang="en" sz="1100" b="1" dirty="0">
                <a:solidFill>
                  <a:schemeClr val="bg1"/>
                </a:solidFill>
                <a:latin typeface="Century Gothic" panose="020B0502020202020204" pitchFamily="34" charset="0"/>
                <a:ea typeface="Merriweather"/>
                <a:cs typeface="Merriweather"/>
                <a:sym typeface="Merriweather"/>
              </a:rPr>
            </a:br>
            <a:r>
              <a:rPr lang="en" sz="1100" b="1" dirty="0">
                <a:solidFill>
                  <a:schemeClr val="bg1"/>
                </a:solidFill>
                <a:latin typeface="Century Gothic" panose="020B0502020202020204" pitchFamily="34" charset="0"/>
                <a:ea typeface="Merriweather"/>
                <a:cs typeface="Merriweather"/>
                <a:sym typeface="Merriweather"/>
              </a:rPr>
              <a:t>K-Wing and early learning space egress</a:t>
            </a:r>
            <a:endParaRPr sz="1100" b="1" dirty="0">
              <a:solidFill>
                <a:schemeClr val="bg1"/>
              </a:solidFill>
              <a:latin typeface="Century Gothic" panose="020B0502020202020204" pitchFamily="34" charset="0"/>
              <a:ea typeface="Merriweather"/>
              <a:cs typeface="Merriweather"/>
              <a:sym typeface="Merriweather"/>
            </a:endParaRPr>
          </a:p>
          <a:p>
            <a:pPr marL="100013" lvl="1" indent="-100013">
              <a:lnSpc>
                <a:spcPct val="90000"/>
              </a:lnSpc>
              <a:spcBef>
                <a:spcPts val="1200"/>
              </a:spcBef>
              <a:buClr>
                <a:schemeClr val="dk1"/>
              </a:buClr>
              <a:buSzPts val="700"/>
              <a:buFont typeface="Merriweather"/>
              <a:buChar char="•"/>
            </a:pPr>
            <a:r>
              <a:rPr lang="en" sz="1100" b="1" dirty="0">
                <a:solidFill>
                  <a:schemeClr val="bg1"/>
                </a:solidFill>
                <a:latin typeface="Century Gothic" panose="020B0502020202020204" pitchFamily="34" charset="0"/>
                <a:ea typeface="Merriweather"/>
                <a:cs typeface="Merriweather"/>
                <a:sym typeface="Merriweather"/>
              </a:rPr>
              <a:t>Replaces failing infrastructure components</a:t>
            </a:r>
            <a:endParaRPr sz="1100" b="1" dirty="0">
              <a:solidFill>
                <a:srgbClr val="5B0F00"/>
              </a:solidFill>
              <a:latin typeface="Century Gothic" panose="020B0502020202020204" pitchFamily="34" charset="0"/>
              <a:ea typeface="Merriweather"/>
              <a:cs typeface="Merriweather"/>
              <a:sym typeface="Merriweather"/>
            </a:endParaRPr>
          </a:p>
        </p:txBody>
      </p:sp>
      <p:sp>
        <p:nvSpPr>
          <p:cNvPr id="28" name="Google Shape;235;p27">
            <a:extLst>
              <a:ext uri="{FF2B5EF4-FFF2-40B4-BE49-F238E27FC236}">
                <a16:creationId xmlns:a16="http://schemas.microsoft.com/office/drawing/2014/main" id="{7D464234-E806-0EC9-D5D3-14E73224F936}"/>
              </a:ext>
            </a:extLst>
          </p:cNvPr>
          <p:cNvSpPr txBox="1"/>
          <p:nvPr/>
        </p:nvSpPr>
        <p:spPr>
          <a:xfrm>
            <a:off x="7547539" y="1634564"/>
            <a:ext cx="3172615" cy="1872429"/>
          </a:xfrm>
          <a:prstGeom prst="rect">
            <a:avLst/>
          </a:prstGeom>
          <a:solidFill>
            <a:srgbClr val="CF7133"/>
          </a:solidFill>
          <a:ln w="76200" cap="flat" cmpd="sng">
            <a:noFill/>
            <a:prstDash val="solid"/>
            <a:round/>
            <a:headEnd type="none" w="sm" len="sm"/>
            <a:tailEnd type="none" w="sm" len="sm"/>
          </a:ln>
        </p:spPr>
        <p:txBody>
          <a:bodyPr spcFirstLastPara="1" wrap="square" lIns="123267" tIns="70433" rIns="123267" bIns="70433" anchor="ctr" anchorCtr="0">
            <a:noAutofit/>
          </a:bodyPr>
          <a:lstStyle/>
          <a:p>
            <a:pPr algn="ctr">
              <a:lnSpc>
                <a:spcPct val="90000"/>
              </a:lnSpc>
            </a:pPr>
            <a:r>
              <a:rPr lang="en-US" sz="2000" b="1" dirty="0">
                <a:latin typeface="Century Gothic" panose="020B0502020202020204" pitchFamily="34" charset="0"/>
                <a:ea typeface="Merriweather"/>
                <a:cs typeface="Merriweather"/>
                <a:sym typeface="Merriweather"/>
              </a:rPr>
              <a:t>New Construction</a:t>
            </a:r>
            <a:endParaRPr sz="2000" b="1" dirty="0">
              <a:latin typeface="Century Gothic" panose="020B0502020202020204" pitchFamily="34" charset="0"/>
              <a:ea typeface="Merriweather"/>
              <a:cs typeface="Merriweather"/>
              <a:sym typeface="Merriweather"/>
            </a:endParaRPr>
          </a:p>
          <a:p>
            <a:pPr algn="ctr">
              <a:lnSpc>
                <a:spcPct val="90000"/>
              </a:lnSpc>
            </a:pPr>
            <a:endParaRPr sz="800" b="1" dirty="0">
              <a:solidFill>
                <a:schemeClr val="bg1"/>
              </a:solidFill>
              <a:latin typeface="Century Gothic" panose="020B0502020202020204" pitchFamily="34" charset="0"/>
              <a:ea typeface="Merriweather"/>
              <a:cs typeface="Merriweather"/>
              <a:sym typeface="Merriweather"/>
            </a:endParaRPr>
          </a:p>
          <a:p>
            <a:pPr algn="ctr">
              <a:lnSpc>
                <a:spcPct val="90000"/>
              </a:lnSpc>
            </a:pPr>
            <a:r>
              <a:rPr lang="en-US" sz="1333" b="1" dirty="0">
                <a:solidFill>
                  <a:schemeClr val="bg1"/>
                </a:solidFill>
                <a:latin typeface="Century Gothic" panose="020B0502020202020204" pitchFamily="34" charset="0"/>
                <a:ea typeface="Merriweather"/>
                <a:cs typeface="Merriweather"/>
                <a:sym typeface="Merriweather"/>
              </a:rPr>
              <a:t>Replace Existing with New Space</a:t>
            </a:r>
            <a:endParaRPr sz="1333" b="1" dirty="0">
              <a:solidFill>
                <a:schemeClr val="bg1"/>
              </a:solidFill>
              <a:latin typeface="Century Gothic" panose="020B0502020202020204" pitchFamily="34" charset="0"/>
              <a:ea typeface="Merriweather"/>
              <a:cs typeface="Merriweather"/>
              <a:sym typeface="Merriweather"/>
            </a:endParaRPr>
          </a:p>
          <a:p>
            <a:pPr algn="ctr">
              <a:lnSpc>
                <a:spcPct val="90000"/>
              </a:lnSpc>
            </a:pPr>
            <a:endParaRPr sz="533" b="1" dirty="0">
              <a:solidFill>
                <a:schemeClr val="bg1"/>
              </a:solidFill>
              <a:latin typeface="Century Gothic" panose="020B0502020202020204" pitchFamily="34" charset="0"/>
              <a:ea typeface="Merriweather"/>
              <a:cs typeface="Merriweather"/>
              <a:sym typeface="Merriweather"/>
            </a:endParaRPr>
          </a:p>
          <a:p>
            <a:pPr algn="ctr">
              <a:lnSpc>
                <a:spcPct val="90000"/>
              </a:lnSpc>
            </a:pPr>
            <a:r>
              <a:rPr lang="en" sz="1200" b="1" i="1" dirty="0">
                <a:solidFill>
                  <a:schemeClr val="bg1"/>
                </a:solidFill>
                <a:latin typeface="Century Gothic" panose="020B0502020202020204" pitchFamily="34" charset="0"/>
                <a:ea typeface="Merriweather"/>
                <a:cs typeface="Merriweather"/>
                <a:sym typeface="Merriweather"/>
              </a:rPr>
              <a:t>Includes Optimized Space Reconfiguration, Further Program Flexibility and future expansion</a:t>
            </a:r>
          </a:p>
          <a:p>
            <a:pPr algn="ctr">
              <a:lnSpc>
                <a:spcPct val="90000"/>
              </a:lnSpc>
            </a:pPr>
            <a:endParaRPr sz="1200" b="1" dirty="0">
              <a:solidFill>
                <a:schemeClr val="bg1"/>
              </a:solidFill>
              <a:latin typeface="Century Gothic" panose="020B0502020202020204" pitchFamily="34" charset="0"/>
              <a:ea typeface="Merriweather"/>
              <a:cs typeface="Merriweather"/>
              <a:sym typeface="Merriweather"/>
            </a:endParaRPr>
          </a:p>
        </p:txBody>
      </p:sp>
      <p:sp>
        <p:nvSpPr>
          <p:cNvPr id="29" name="Google Shape;236;p27">
            <a:extLst>
              <a:ext uri="{FF2B5EF4-FFF2-40B4-BE49-F238E27FC236}">
                <a16:creationId xmlns:a16="http://schemas.microsoft.com/office/drawing/2014/main" id="{B491E275-BD9C-99D7-114B-AE5D90146DB6}"/>
              </a:ext>
            </a:extLst>
          </p:cNvPr>
          <p:cNvSpPr/>
          <p:nvPr/>
        </p:nvSpPr>
        <p:spPr>
          <a:xfrm>
            <a:off x="7547539" y="5645522"/>
            <a:ext cx="3172613" cy="804467"/>
          </a:xfrm>
          <a:prstGeom prst="rect">
            <a:avLst/>
          </a:prstGeom>
          <a:solidFill>
            <a:srgbClr val="CF7133"/>
          </a:solidFill>
          <a:ln w="76200" cap="flat" cmpd="thickThin">
            <a:noFill/>
            <a:prstDash val="solid"/>
            <a:round/>
            <a:headEnd type="none" w="sm" len="sm"/>
            <a:tailEnd type="none" w="sm" len="sm"/>
          </a:ln>
        </p:spPr>
        <p:txBody>
          <a:bodyPr spcFirstLastPara="1" wrap="square" lIns="121900" tIns="121900" rIns="121900" bIns="121900" anchor="ctr" anchorCtr="0">
            <a:noAutofit/>
          </a:bodyPr>
          <a:lstStyle/>
          <a:p>
            <a:pPr algn="ctr"/>
            <a:r>
              <a:rPr lang="en" sz="3200" b="1" dirty="0">
                <a:latin typeface="Century Gothic" panose="020B0502020202020204" pitchFamily="34" charset="0"/>
                <a:ea typeface="Merriweather Black"/>
                <a:cs typeface="Merriweather Black"/>
                <a:sym typeface="Merriweather Black"/>
              </a:rPr>
              <a:t>$$$$ M</a:t>
            </a:r>
            <a:endParaRPr sz="3200" b="1" dirty="0">
              <a:latin typeface="Century Gothic" panose="020B0502020202020204" pitchFamily="34" charset="0"/>
              <a:ea typeface="Merriweather Black"/>
              <a:cs typeface="Merriweather Black"/>
              <a:sym typeface="Merriweather Black"/>
            </a:endParaRPr>
          </a:p>
        </p:txBody>
      </p:sp>
      <p:sp>
        <p:nvSpPr>
          <p:cNvPr id="30" name="Google Shape;237;p27">
            <a:extLst>
              <a:ext uri="{FF2B5EF4-FFF2-40B4-BE49-F238E27FC236}">
                <a16:creationId xmlns:a16="http://schemas.microsoft.com/office/drawing/2014/main" id="{3A56D7A9-22F6-7C49-C2F5-7896A332230B}"/>
              </a:ext>
            </a:extLst>
          </p:cNvPr>
          <p:cNvSpPr txBox="1"/>
          <p:nvPr/>
        </p:nvSpPr>
        <p:spPr>
          <a:xfrm>
            <a:off x="7547539" y="3643983"/>
            <a:ext cx="3172614" cy="1867905"/>
          </a:xfrm>
          <a:prstGeom prst="rect">
            <a:avLst/>
          </a:prstGeom>
          <a:solidFill>
            <a:srgbClr val="CF7133"/>
          </a:solidFill>
          <a:ln w="76200" cap="flat" cmpd="sng">
            <a:noFill/>
            <a:prstDash val="solid"/>
            <a:round/>
            <a:headEnd type="none" w="sm" len="sm"/>
            <a:tailEnd type="none" w="sm" len="sm"/>
          </a:ln>
        </p:spPr>
        <p:txBody>
          <a:bodyPr spcFirstLastPara="1" wrap="square" lIns="92433" tIns="92433" rIns="123267" bIns="138667" anchor="t" anchorCtr="0">
            <a:noAutofit/>
          </a:bodyPr>
          <a:lstStyle/>
          <a:p>
            <a:pPr marL="100013" lvl="1" indent="-100013">
              <a:lnSpc>
                <a:spcPct val="90000"/>
              </a:lnSpc>
              <a:buClr>
                <a:schemeClr val="dk1"/>
              </a:buClr>
              <a:buSzPts val="700"/>
              <a:buFont typeface="Merriweather"/>
              <a:buChar char="•"/>
            </a:pPr>
            <a:r>
              <a:rPr lang="en" sz="1100" b="1" dirty="0">
                <a:solidFill>
                  <a:schemeClr val="bg1"/>
                </a:solidFill>
                <a:ea typeface="Merriweather"/>
                <a:cs typeface="Merriweather"/>
                <a:sym typeface="Merriweather"/>
              </a:rPr>
              <a:t>Optimizes space configuration for educational needs</a:t>
            </a:r>
            <a:endParaRPr sz="1100" b="1" dirty="0">
              <a:solidFill>
                <a:schemeClr val="bg1"/>
              </a:solidFill>
              <a:ea typeface="Merriweather"/>
              <a:cs typeface="Merriweather"/>
              <a:sym typeface="Merriweather"/>
            </a:endParaRPr>
          </a:p>
          <a:p>
            <a:pPr marL="100013" lvl="1" indent="-100013">
              <a:lnSpc>
                <a:spcPct val="90000"/>
              </a:lnSpc>
              <a:spcBef>
                <a:spcPts val="400"/>
              </a:spcBef>
              <a:buClr>
                <a:schemeClr val="dk1"/>
              </a:buClr>
              <a:buSzPts val="700"/>
              <a:buFont typeface="Merriweather"/>
              <a:buChar char="•"/>
            </a:pPr>
            <a:r>
              <a:rPr lang="en" sz="1100" b="1" dirty="0">
                <a:solidFill>
                  <a:schemeClr val="bg1"/>
                </a:solidFill>
                <a:ea typeface="Merriweather"/>
                <a:cs typeface="Merriweather"/>
                <a:sym typeface="Merriweather"/>
              </a:rPr>
              <a:t>Resolves issues with </a:t>
            </a:r>
            <a:br>
              <a:rPr lang="en" sz="1100" b="1" dirty="0">
                <a:solidFill>
                  <a:schemeClr val="bg1"/>
                </a:solidFill>
                <a:ea typeface="Merriweather"/>
                <a:cs typeface="Merriweather"/>
                <a:sym typeface="Merriweather"/>
              </a:rPr>
            </a:br>
            <a:r>
              <a:rPr lang="en" sz="1100" b="1" dirty="0">
                <a:solidFill>
                  <a:schemeClr val="bg1"/>
                </a:solidFill>
                <a:ea typeface="Merriweather"/>
                <a:cs typeface="Merriweather"/>
                <a:sym typeface="Merriweather"/>
              </a:rPr>
              <a:t>early learning space egress</a:t>
            </a:r>
            <a:endParaRPr sz="1100" b="1" dirty="0">
              <a:solidFill>
                <a:schemeClr val="bg1"/>
              </a:solidFill>
              <a:ea typeface="Merriweather"/>
              <a:cs typeface="Merriweather"/>
              <a:sym typeface="Merriweather"/>
            </a:endParaRPr>
          </a:p>
          <a:p>
            <a:pPr marL="100013" lvl="1" indent="-100013">
              <a:lnSpc>
                <a:spcPct val="90000"/>
              </a:lnSpc>
              <a:spcBef>
                <a:spcPts val="400"/>
              </a:spcBef>
              <a:buClr>
                <a:schemeClr val="dk1"/>
              </a:buClr>
              <a:buSzPts val="700"/>
              <a:buFont typeface="Merriweather"/>
              <a:buChar char="•"/>
            </a:pPr>
            <a:r>
              <a:rPr lang="en" sz="1100" b="1" dirty="0">
                <a:solidFill>
                  <a:schemeClr val="bg1"/>
                </a:solidFill>
                <a:ea typeface="Merriweather"/>
                <a:cs typeface="Merriweather"/>
                <a:sym typeface="Merriweather"/>
              </a:rPr>
              <a:t>Provides all new systems and infrastructure components</a:t>
            </a:r>
            <a:endParaRPr sz="1100" b="1" dirty="0">
              <a:solidFill>
                <a:schemeClr val="bg1"/>
              </a:solidFill>
              <a:ea typeface="Merriweather"/>
              <a:cs typeface="Merriweather"/>
              <a:sym typeface="Merriweather"/>
            </a:endParaRPr>
          </a:p>
          <a:p>
            <a:pPr marL="100013" lvl="1" indent="-100013">
              <a:lnSpc>
                <a:spcPct val="90000"/>
              </a:lnSpc>
              <a:spcBef>
                <a:spcPts val="600"/>
              </a:spcBef>
              <a:buClr>
                <a:schemeClr val="dk1"/>
              </a:buClr>
              <a:buSzPts val="700"/>
              <a:buFont typeface="Merriweather"/>
              <a:buChar char="•"/>
            </a:pPr>
            <a:r>
              <a:rPr lang="en" sz="1100" b="1" dirty="0">
                <a:solidFill>
                  <a:schemeClr val="bg1"/>
                </a:solidFill>
                <a:ea typeface="Merriweather"/>
                <a:cs typeface="Merriweather"/>
                <a:sym typeface="Merriweather"/>
              </a:rPr>
              <a:t>Identifies further program flexibility through more efficient and comtempory New Century use of space</a:t>
            </a:r>
            <a:endParaRPr sz="1100" b="1" dirty="0">
              <a:solidFill>
                <a:schemeClr val="bg1"/>
              </a:solidFill>
              <a:ea typeface="Merriweather"/>
              <a:cs typeface="Merriweather"/>
              <a:sym typeface="Merriweather"/>
            </a:endParaRPr>
          </a:p>
          <a:p>
            <a:pPr marL="609585" algn="ctr">
              <a:lnSpc>
                <a:spcPct val="90000"/>
              </a:lnSpc>
              <a:spcBef>
                <a:spcPts val="260"/>
              </a:spcBef>
            </a:pPr>
            <a:endParaRPr sz="933" b="1" dirty="0">
              <a:solidFill>
                <a:schemeClr val="accent3">
                  <a:lumMod val="60000"/>
                  <a:lumOff val="40000"/>
                </a:schemeClr>
              </a:solidFill>
              <a:latin typeface="Merriweather"/>
              <a:ea typeface="Merriweather"/>
              <a:cs typeface="Merriweather"/>
              <a:sym typeface="Merriweather"/>
            </a:endParaRPr>
          </a:p>
          <a:p>
            <a:pPr>
              <a:lnSpc>
                <a:spcPct val="90000"/>
              </a:lnSpc>
            </a:pPr>
            <a:endParaRPr sz="933" b="1" dirty="0">
              <a:solidFill>
                <a:srgbClr val="5B0F00"/>
              </a:solidFill>
              <a:latin typeface="Merriweather"/>
              <a:ea typeface="Merriweather"/>
              <a:cs typeface="Merriweather"/>
              <a:sym typeface="Merriweather"/>
            </a:endParaRPr>
          </a:p>
        </p:txBody>
      </p:sp>
      <p:sp>
        <p:nvSpPr>
          <p:cNvPr id="31" name="Google Shape;230;p27">
            <a:extLst>
              <a:ext uri="{FF2B5EF4-FFF2-40B4-BE49-F238E27FC236}">
                <a16:creationId xmlns:a16="http://schemas.microsoft.com/office/drawing/2014/main" id="{AF464209-56E0-0FBF-A2B7-01F0EF769615}"/>
              </a:ext>
            </a:extLst>
          </p:cNvPr>
          <p:cNvSpPr txBox="1"/>
          <p:nvPr/>
        </p:nvSpPr>
        <p:spPr>
          <a:xfrm>
            <a:off x="1061211" y="1638584"/>
            <a:ext cx="3092474" cy="1868438"/>
          </a:xfrm>
          <a:prstGeom prst="rect">
            <a:avLst/>
          </a:prstGeom>
          <a:solidFill>
            <a:srgbClr val="DCD084"/>
          </a:solidFill>
          <a:ln w="76200" cap="flat" cmpd="sng">
            <a:noFill/>
            <a:prstDash val="solid"/>
            <a:round/>
            <a:headEnd type="none" w="sm" len="sm"/>
            <a:tailEnd type="none" w="sm" len="sm"/>
          </a:ln>
        </p:spPr>
        <p:txBody>
          <a:bodyPr spcFirstLastPara="1" wrap="square" lIns="123267" tIns="70433" rIns="123267" bIns="70433" anchor="ctr" anchorCtr="0">
            <a:noAutofit/>
          </a:bodyPr>
          <a:lstStyle/>
          <a:p>
            <a:pPr algn="ctr">
              <a:lnSpc>
                <a:spcPct val="90000"/>
              </a:lnSpc>
            </a:pPr>
            <a:endParaRPr lang="en-US" sz="2000" b="1" dirty="0">
              <a:latin typeface="Century Gothic" panose="020B0502020202020204" pitchFamily="34" charset="0"/>
              <a:ea typeface="Merriweather"/>
              <a:cs typeface="Merriweather"/>
              <a:sym typeface="Merriweather"/>
            </a:endParaRPr>
          </a:p>
          <a:p>
            <a:pPr algn="ctr">
              <a:lnSpc>
                <a:spcPct val="90000"/>
              </a:lnSpc>
            </a:pPr>
            <a:r>
              <a:rPr lang="en-US" sz="2000" b="1" dirty="0">
                <a:latin typeface="Century Gothic" panose="020B0502020202020204" pitchFamily="34" charset="0"/>
                <a:ea typeface="Merriweather"/>
                <a:cs typeface="Merriweather"/>
                <a:sym typeface="Merriweather"/>
              </a:rPr>
              <a:t>Renovation Status</a:t>
            </a:r>
            <a:endParaRPr sz="2000" b="1" dirty="0">
              <a:latin typeface="Century Gothic" panose="020B0502020202020204" pitchFamily="34" charset="0"/>
              <a:ea typeface="Merriweather"/>
              <a:cs typeface="Merriweather"/>
              <a:sym typeface="Merriweather"/>
            </a:endParaRPr>
          </a:p>
          <a:p>
            <a:pPr algn="ctr">
              <a:lnSpc>
                <a:spcPct val="90000"/>
              </a:lnSpc>
            </a:pPr>
            <a:endParaRPr sz="800" b="1" dirty="0">
              <a:solidFill>
                <a:schemeClr val="bg1"/>
              </a:solidFill>
              <a:latin typeface="Century Gothic" panose="020B0502020202020204" pitchFamily="34" charset="0"/>
              <a:ea typeface="Merriweather"/>
              <a:cs typeface="Merriweather"/>
              <a:sym typeface="Merriweather"/>
            </a:endParaRPr>
          </a:p>
          <a:p>
            <a:pPr algn="ctr">
              <a:lnSpc>
                <a:spcPct val="90000"/>
              </a:lnSpc>
            </a:pPr>
            <a:r>
              <a:rPr lang="en" sz="1333" b="1" dirty="0">
                <a:solidFill>
                  <a:schemeClr val="bg1"/>
                </a:solidFill>
                <a:latin typeface="Century Gothic" panose="020B0502020202020204" pitchFamily="34" charset="0"/>
                <a:ea typeface="Merriweather"/>
                <a:cs typeface="Merriweather"/>
                <a:sym typeface="Merriweather"/>
              </a:rPr>
              <a:t>Renovate Existing Built Space</a:t>
            </a:r>
            <a:endParaRPr sz="1333" b="1" dirty="0">
              <a:solidFill>
                <a:schemeClr val="bg1"/>
              </a:solidFill>
              <a:latin typeface="Century Gothic" panose="020B0502020202020204" pitchFamily="34" charset="0"/>
              <a:ea typeface="Merriweather"/>
              <a:cs typeface="Merriweather"/>
              <a:sym typeface="Merriweather"/>
            </a:endParaRPr>
          </a:p>
          <a:p>
            <a:pPr algn="ctr">
              <a:lnSpc>
                <a:spcPct val="90000"/>
              </a:lnSpc>
            </a:pPr>
            <a:endParaRPr lang="en-US" sz="533" b="1" dirty="0">
              <a:solidFill>
                <a:schemeClr val="bg1"/>
              </a:solidFill>
              <a:latin typeface="Century Gothic" panose="020B0502020202020204" pitchFamily="34" charset="0"/>
              <a:ea typeface="Merriweather"/>
              <a:cs typeface="Merriweather"/>
              <a:sym typeface="Merriweather"/>
            </a:endParaRPr>
          </a:p>
          <a:p>
            <a:pPr algn="ctr">
              <a:lnSpc>
                <a:spcPct val="90000"/>
              </a:lnSpc>
            </a:pPr>
            <a:r>
              <a:rPr lang="en" sz="1200" b="1" i="1" dirty="0">
                <a:solidFill>
                  <a:schemeClr val="bg1"/>
                </a:solidFill>
                <a:latin typeface="Century Gothic" panose="020B0502020202020204" pitchFamily="34" charset="0"/>
                <a:ea typeface="Merriweather"/>
                <a:cs typeface="Merriweather"/>
                <a:sym typeface="Merriweather"/>
              </a:rPr>
              <a:t>Space Reconfiguration to address Educational Specification program requirements</a:t>
            </a:r>
          </a:p>
          <a:p>
            <a:pPr algn="ctr">
              <a:lnSpc>
                <a:spcPct val="90000"/>
              </a:lnSpc>
            </a:pPr>
            <a:endParaRPr sz="1200" b="1" i="1" dirty="0">
              <a:solidFill>
                <a:schemeClr val="bg1"/>
              </a:solidFill>
              <a:latin typeface="Merriweather"/>
              <a:ea typeface="Merriweather"/>
              <a:cs typeface="Merriweather"/>
              <a:sym typeface="Merriweather"/>
            </a:endParaRPr>
          </a:p>
          <a:p>
            <a:pPr algn="ctr">
              <a:lnSpc>
                <a:spcPct val="90000"/>
              </a:lnSpc>
              <a:buClr>
                <a:schemeClr val="dk1"/>
              </a:buClr>
              <a:buSzPts val="1300"/>
            </a:pPr>
            <a:endParaRPr sz="2400" b="1" dirty="0">
              <a:solidFill>
                <a:srgbClr val="5B0F00"/>
              </a:solidFill>
              <a:highlight>
                <a:srgbClr val="C4B259"/>
              </a:highlight>
              <a:latin typeface="Merriweather"/>
              <a:ea typeface="Merriweather"/>
              <a:cs typeface="Merriweather"/>
              <a:sym typeface="Merriweather"/>
            </a:endParaRPr>
          </a:p>
        </p:txBody>
      </p:sp>
      <p:pic>
        <p:nvPicPr>
          <p:cNvPr id="32" name="Picture 31">
            <a:extLst>
              <a:ext uri="{FF2B5EF4-FFF2-40B4-BE49-F238E27FC236}">
                <a16:creationId xmlns:a16="http://schemas.microsoft.com/office/drawing/2014/main" id="{20197708-A10A-5706-2CC2-101465878EE5}"/>
              </a:ext>
            </a:extLst>
          </p:cNvPr>
          <p:cNvPicPr>
            <a:picLocks noChangeAspect="1"/>
          </p:cNvPicPr>
          <p:nvPr/>
        </p:nvPicPr>
        <p:blipFill>
          <a:blip r:embed="rId3"/>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390980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2EDAF-319D-5DAC-A1BA-D85B8D42E9A2}"/>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362B21C4-B69A-F1DE-B47E-1F1229551FB0}"/>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93535DF-7B23-AF22-45FD-ED760F3CC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8508" y="5777629"/>
            <a:ext cx="1111508" cy="696198"/>
          </a:xfrm>
          <a:prstGeom prst="rect">
            <a:avLst/>
          </a:prstGeom>
        </p:spPr>
      </p:pic>
      <p:sp>
        <p:nvSpPr>
          <p:cNvPr id="12" name="Title 1">
            <a:extLst>
              <a:ext uri="{FF2B5EF4-FFF2-40B4-BE49-F238E27FC236}">
                <a16:creationId xmlns:a16="http://schemas.microsoft.com/office/drawing/2014/main" id="{DECF61F0-ED1E-5A76-6EA5-E11EA0823172}"/>
              </a:ext>
            </a:extLst>
          </p:cNvPr>
          <p:cNvSpPr txBox="1">
            <a:spLocks/>
          </p:cNvSpPr>
          <p:nvPr/>
        </p:nvSpPr>
        <p:spPr>
          <a:xfrm>
            <a:off x="1875362" y="12795"/>
            <a:ext cx="7656740" cy="1235276"/>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tx2"/>
                </a:solidFill>
              </a:rPr>
              <a:t>state Grant Reimbursement</a:t>
            </a:r>
            <a:br>
              <a:rPr lang="en-US" sz="2800" dirty="0"/>
            </a:br>
            <a:r>
              <a:rPr lang="en-US" sz="2000" cap="none" dirty="0">
                <a:solidFill>
                  <a:srgbClr val="00B0F0"/>
                </a:solidFill>
                <a:effectLst>
                  <a:glow rad="38100">
                    <a:schemeClr val="bg1">
                      <a:lumMod val="65000"/>
                      <a:lumOff val="35000"/>
                      <a:alpha val="40000"/>
                    </a:schemeClr>
                  </a:glow>
                </a:effectLst>
              </a:rPr>
              <a:t>Grant Funding Project Types</a:t>
            </a:r>
            <a:endParaRPr lang="en-US" sz="2000" dirty="0">
              <a:solidFill>
                <a:srgbClr val="00B0F0"/>
              </a:solidFill>
            </a:endParaRPr>
          </a:p>
        </p:txBody>
      </p:sp>
      <p:sp>
        <p:nvSpPr>
          <p:cNvPr id="24" name="Google Shape;228;p27">
            <a:extLst>
              <a:ext uri="{FF2B5EF4-FFF2-40B4-BE49-F238E27FC236}">
                <a16:creationId xmlns:a16="http://schemas.microsoft.com/office/drawing/2014/main" id="{C6ECF71B-B896-AA71-2CAA-E37FB5B64392}"/>
              </a:ext>
            </a:extLst>
          </p:cNvPr>
          <p:cNvSpPr/>
          <p:nvPr/>
        </p:nvSpPr>
        <p:spPr>
          <a:xfrm>
            <a:off x="1059114" y="5668239"/>
            <a:ext cx="3092474" cy="781750"/>
          </a:xfrm>
          <a:prstGeom prst="rect">
            <a:avLst/>
          </a:prstGeom>
          <a:solidFill>
            <a:srgbClr val="DCD084"/>
          </a:solidFill>
          <a:ln w="38100" cap="flat" cmpd="thickThin">
            <a:noFill/>
            <a:prstDash val="solid"/>
            <a:round/>
            <a:headEnd type="none" w="sm" len="sm"/>
            <a:tailEnd type="none" w="sm" len="sm"/>
          </a:ln>
        </p:spPr>
        <p:txBody>
          <a:bodyPr spcFirstLastPara="1" wrap="square" lIns="121900" tIns="121900" rIns="121900" bIns="121900" anchor="ctr" anchorCtr="0">
            <a:noAutofit/>
          </a:bodyPr>
          <a:lstStyle/>
          <a:p>
            <a:pPr algn="ctr"/>
            <a:r>
              <a:rPr lang="en-US" sz="3200" b="1" dirty="0">
                <a:ea typeface="Merriweather Black"/>
                <a:cs typeface="Merriweather Black"/>
                <a:sym typeface="Merriweather Black"/>
              </a:rPr>
              <a:t>$$$$ M</a:t>
            </a:r>
            <a:endParaRPr lang="en-US" sz="3200" b="1" i="1" dirty="0">
              <a:ea typeface="Merriweather Black"/>
              <a:cs typeface="Merriweather Black"/>
              <a:sym typeface="Merriweather Black"/>
            </a:endParaRPr>
          </a:p>
        </p:txBody>
      </p:sp>
      <p:sp>
        <p:nvSpPr>
          <p:cNvPr id="25" name="Google Shape;229;p27">
            <a:extLst>
              <a:ext uri="{FF2B5EF4-FFF2-40B4-BE49-F238E27FC236}">
                <a16:creationId xmlns:a16="http://schemas.microsoft.com/office/drawing/2014/main" id="{BD7C0316-3EEE-8349-F3F1-CCCDC748B644}"/>
              </a:ext>
            </a:extLst>
          </p:cNvPr>
          <p:cNvSpPr txBox="1"/>
          <p:nvPr/>
        </p:nvSpPr>
        <p:spPr>
          <a:xfrm>
            <a:off x="1061210" y="3653515"/>
            <a:ext cx="3092470" cy="1858373"/>
          </a:xfrm>
          <a:prstGeom prst="rect">
            <a:avLst/>
          </a:prstGeom>
          <a:solidFill>
            <a:srgbClr val="DCD084"/>
          </a:solidFill>
          <a:ln w="76200" cap="flat" cmpd="sng">
            <a:noFill/>
            <a:prstDash val="solid"/>
            <a:round/>
            <a:headEnd type="none" w="sm" len="sm"/>
            <a:tailEnd type="none" w="sm" len="sm"/>
          </a:ln>
        </p:spPr>
        <p:txBody>
          <a:bodyPr spcFirstLastPara="1" wrap="square" lIns="92433" tIns="92433" rIns="123267" bIns="138667" anchor="t" anchorCtr="0">
            <a:noAutofit/>
          </a:bodyPr>
          <a:lstStyle/>
          <a:p>
            <a:pPr marL="100013" lvl="1" indent="-100013">
              <a:lnSpc>
                <a:spcPct val="90000"/>
              </a:lnSpc>
              <a:buClr>
                <a:srgbClr val="5B0F00"/>
              </a:buClr>
              <a:buSzPts val="700"/>
              <a:buFont typeface="Arial"/>
              <a:buChar char="•"/>
            </a:pPr>
            <a:r>
              <a:rPr lang="en" sz="1100" b="1" dirty="0">
                <a:solidFill>
                  <a:schemeClr val="bg1"/>
                </a:solidFill>
                <a:ea typeface="Merriweather"/>
                <a:cs typeface="Merriweather"/>
                <a:sym typeface="Merriweather"/>
              </a:rPr>
              <a:t>Utilizes existing built space in manner that conforms to existing layout as much as possible</a:t>
            </a:r>
            <a:endParaRPr sz="1100" b="1" dirty="0">
              <a:solidFill>
                <a:schemeClr val="bg1"/>
              </a:solidFill>
              <a:ea typeface="Merriweather"/>
              <a:cs typeface="Merriweather"/>
              <a:sym typeface="Merriweather"/>
            </a:endParaRPr>
          </a:p>
          <a:p>
            <a:pPr marL="100013" lvl="1" indent="-100013">
              <a:lnSpc>
                <a:spcPct val="90000"/>
              </a:lnSpc>
              <a:spcBef>
                <a:spcPts val="1200"/>
              </a:spcBef>
              <a:buClr>
                <a:srgbClr val="5B0F00"/>
              </a:buClr>
              <a:buSzPts val="700"/>
              <a:buFont typeface="Merriweather"/>
              <a:buChar char="•"/>
            </a:pPr>
            <a:r>
              <a:rPr lang="en" sz="1100" b="1" dirty="0">
                <a:solidFill>
                  <a:schemeClr val="bg1"/>
                </a:solidFill>
                <a:ea typeface="Merriweather"/>
                <a:cs typeface="Merriweather"/>
                <a:sym typeface="Merriweather"/>
              </a:rPr>
              <a:t>Resolves issues with </a:t>
            </a:r>
            <a:br>
              <a:rPr lang="en" sz="1100" b="1" dirty="0">
                <a:solidFill>
                  <a:schemeClr val="bg1"/>
                </a:solidFill>
                <a:ea typeface="Merriweather"/>
                <a:cs typeface="Merriweather"/>
                <a:sym typeface="Merriweather"/>
              </a:rPr>
            </a:br>
            <a:r>
              <a:rPr lang="en" sz="1100" b="1" dirty="0">
                <a:solidFill>
                  <a:schemeClr val="bg1"/>
                </a:solidFill>
                <a:ea typeface="Merriweather"/>
                <a:cs typeface="Merriweather"/>
                <a:sym typeface="Merriweather"/>
              </a:rPr>
              <a:t>early learning space egress code compliance</a:t>
            </a:r>
            <a:endParaRPr sz="1100" b="1" dirty="0">
              <a:solidFill>
                <a:schemeClr val="bg1"/>
              </a:solidFill>
              <a:ea typeface="Merriweather"/>
              <a:cs typeface="Merriweather"/>
              <a:sym typeface="Merriweather"/>
            </a:endParaRPr>
          </a:p>
          <a:p>
            <a:pPr marL="100013" lvl="1" indent="-100013">
              <a:lnSpc>
                <a:spcPct val="90000"/>
              </a:lnSpc>
              <a:spcBef>
                <a:spcPts val="1200"/>
              </a:spcBef>
              <a:buClr>
                <a:srgbClr val="5B0F00"/>
              </a:buClr>
              <a:buSzPts val="700"/>
              <a:buFont typeface="Merriweather"/>
              <a:buChar char="•"/>
            </a:pPr>
            <a:r>
              <a:rPr lang="en" sz="1100" b="1" dirty="0">
                <a:solidFill>
                  <a:schemeClr val="bg1"/>
                </a:solidFill>
                <a:ea typeface="Merriweather"/>
                <a:cs typeface="Merriweather"/>
                <a:sym typeface="Merriweather"/>
              </a:rPr>
              <a:t>Replaces failing infrastructure components and systems with minimum 20-year service life</a:t>
            </a:r>
            <a:endParaRPr sz="1100" b="1" dirty="0">
              <a:solidFill>
                <a:srgbClr val="5B0F00"/>
              </a:solidFill>
              <a:ea typeface="Merriweather"/>
              <a:cs typeface="Merriweather"/>
              <a:sym typeface="Merriweather"/>
            </a:endParaRPr>
          </a:p>
        </p:txBody>
      </p:sp>
      <p:sp>
        <p:nvSpPr>
          <p:cNvPr id="31" name="Google Shape;230;p27">
            <a:extLst>
              <a:ext uri="{FF2B5EF4-FFF2-40B4-BE49-F238E27FC236}">
                <a16:creationId xmlns:a16="http://schemas.microsoft.com/office/drawing/2014/main" id="{41492C87-113D-2E7E-12CE-5415A1A358DE}"/>
              </a:ext>
            </a:extLst>
          </p:cNvPr>
          <p:cNvSpPr txBox="1"/>
          <p:nvPr/>
        </p:nvSpPr>
        <p:spPr>
          <a:xfrm>
            <a:off x="1061211" y="1638584"/>
            <a:ext cx="3092474" cy="1868438"/>
          </a:xfrm>
          <a:prstGeom prst="rect">
            <a:avLst/>
          </a:prstGeom>
          <a:solidFill>
            <a:srgbClr val="DCD084"/>
          </a:solidFill>
          <a:ln w="76200" cap="flat" cmpd="sng">
            <a:noFill/>
            <a:prstDash val="solid"/>
            <a:round/>
            <a:headEnd type="none" w="sm" len="sm"/>
            <a:tailEnd type="none" w="sm" len="sm"/>
          </a:ln>
        </p:spPr>
        <p:txBody>
          <a:bodyPr spcFirstLastPara="1" wrap="square" lIns="123267" tIns="70433" rIns="123267" bIns="70433" anchor="ctr" anchorCtr="0">
            <a:noAutofit/>
          </a:bodyPr>
          <a:lstStyle/>
          <a:p>
            <a:pPr algn="ctr">
              <a:lnSpc>
                <a:spcPct val="90000"/>
              </a:lnSpc>
            </a:pPr>
            <a:endParaRPr lang="en-US" sz="2000" b="1" dirty="0">
              <a:latin typeface="Century Gothic" panose="020B0502020202020204" pitchFamily="34" charset="0"/>
              <a:ea typeface="Merriweather"/>
              <a:cs typeface="Merriweather"/>
              <a:sym typeface="Merriweather"/>
            </a:endParaRPr>
          </a:p>
          <a:p>
            <a:pPr algn="ctr">
              <a:lnSpc>
                <a:spcPct val="90000"/>
              </a:lnSpc>
            </a:pPr>
            <a:r>
              <a:rPr lang="en-US" sz="2000" b="1" dirty="0">
                <a:latin typeface="Century Gothic" panose="020B0502020202020204" pitchFamily="34" charset="0"/>
                <a:ea typeface="Merriweather"/>
                <a:cs typeface="Merriweather"/>
                <a:sym typeface="Merriweather"/>
              </a:rPr>
              <a:t>Renovation Status</a:t>
            </a:r>
            <a:endParaRPr sz="2000" b="1" dirty="0">
              <a:latin typeface="Century Gothic" panose="020B0502020202020204" pitchFamily="34" charset="0"/>
              <a:ea typeface="Merriweather"/>
              <a:cs typeface="Merriweather"/>
              <a:sym typeface="Merriweather"/>
            </a:endParaRPr>
          </a:p>
          <a:p>
            <a:pPr algn="ctr">
              <a:lnSpc>
                <a:spcPct val="90000"/>
              </a:lnSpc>
            </a:pPr>
            <a:endParaRPr sz="800" b="1" dirty="0">
              <a:solidFill>
                <a:schemeClr val="bg1"/>
              </a:solidFill>
              <a:latin typeface="Century Gothic" panose="020B0502020202020204" pitchFamily="34" charset="0"/>
              <a:ea typeface="Merriweather"/>
              <a:cs typeface="Merriweather"/>
              <a:sym typeface="Merriweather"/>
            </a:endParaRPr>
          </a:p>
          <a:p>
            <a:pPr algn="ctr">
              <a:lnSpc>
                <a:spcPct val="90000"/>
              </a:lnSpc>
            </a:pPr>
            <a:r>
              <a:rPr lang="en" sz="1333" b="1" dirty="0">
                <a:solidFill>
                  <a:schemeClr val="bg1"/>
                </a:solidFill>
                <a:latin typeface="Century Gothic" panose="020B0502020202020204" pitchFamily="34" charset="0"/>
                <a:ea typeface="Merriweather"/>
                <a:cs typeface="Merriweather"/>
                <a:sym typeface="Merriweather"/>
              </a:rPr>
              <a:t>Renovate Existing Built Space</a:t>
            </a:r>
            <a:endParaRPr sz="1333" b="1" dirty="0">
              <a:solidFill>
                <a:schemeClr val="bg1"/>
              </a:solidFill>
              <a:latin typeface="Century Gothic" panose="020B0502020202020204" pitchFamily="34" charset="0"/>
              <a:ea typeface="Merriweather"/>
              <a:cs typeface="Merriweather"/>
              <a:sym typeface="Merriweather"/>
            </a:endParaRPr>
          </a:p>
          <a:p>
            <a:pPr algn="ctr">
              <a:lnSpc>
                <a:spcPct val="90000"/>
              </a:lnSpc>
            </a:pPr>
            <a:endParaRPr lang="en-US" sz="533" b="1" dirty="0">
              <a:solidFill>
                <a:schemeClr val="bg1"/>
              </a:solidFill>
              <a:latin typeface="Century Gothic" panose="020B0502020202020204" pitchFamily="34" charset="0"/>
              <a:ea typeface="Merriweather"/>
              <a:cs typeface="Merriweather"/>
              <a:sym typeface="Merriweather"/>
            </a:endParaRPr>
          </a:p>
          <a:p>
            <a:pPr algn="ctr">
              <a:lnSpc>
                <a:spcPct val="90000"/>
              </a:lnSpc>
            </a:pPr>
            <a:r>
              <a:rPr lang="en" sz="1200" b="1" i="1" dirty="0">
                <a:solidFill>
                  <a:schemeClr val="bg1"/>
                </a:solidFill>
                <a:latin typeface="Century Gothic" panose="020B0502020202020204" pitchFamily="34" charset="0"/>
                <a:ea typeface="Merriweather"/>
                <a:cs typeface="Merriweather"/>
                <a:sym typeface="Merriweather"/>
              </a:rPr>
              <a:t>Space Reconfiguration to address Educational Specification program requirements</a:t>
            </a:r>
          </a:p>
          <a:p>
            <a:pPr algn="ctr">
              <a:lnSpc>
                <a:spcPct val="90000"/>
              </a:lnSpc>
            </a:pPr>
            <a:endParaRPr sz="1200" b="1" i="1" dirty="0">
              <a:solidFill>
                <a:schemeClr val="bg1"/>
              </a:solidFill>
              <a:latin typeface="Merriweather"/>
              <a:ea typeface="Merriweather"/>
              <a:cs typeface="Merriweather"/>
              <a:sym typeface="Merriweather"/>
            </a:endParaRPr>
          </a:p>
          <a:p>
            <a:pPr algn="ctr">
              <a:lnSpc>
                <a:spcPct val="90000"/>
              </a:lnSpc>
              <a:buClr>
                <a:schemeClr val="dk1"/>
              </a:buClr>
              <a:buSzPts val="1300"/>
            </a:pPr>
            <a:endParaRPr sz="2400" b="1" dirty="0">
              <a:solidFill>
                <a:srgbClr val="5B0F00"/>
              </a:solidFill>
              <a:highlight>
                <a:srgbClr val="C4B259"/>
              </a:highlight>
              <a:latin typeface="Merriweather"/>
              <a:ea typeface="Merriweather"/>
              <a:cs typeface="Merriweather"/>
              <a:sym typeface="Merriweather"/>
            </a:endParaRPr>
          </a:p>
        </p:txBody>
      </p:sp>
      <p:sp>
        <p:nvSpPr>
          <p:cNvPr id="2" name="Content Placeholder 1">
            <a:extLst>
              <a:ext uri="{FF2B5EF4-FFF2-40B4-BE49-F238E27FC236}">
                <a16:creationId xmlns:a16="http://schemas.microsoft.com/office/drawing/2014/main" id="{A81016A7-D60B-F8B2-CE77-A3AB265608AA}"/>
              </a:ext>
            </a:extLst>
          </p:cNvPr>
          <p:cNvSpPr txBox="1">
            <a:spLocks/>
          </p:cNvSpPr>
          <p:nvPr/>
        </p:nvSpPr>
        <p:spPr>
          <a:xfrm>
            <a:off x="4364224" y="1638584"/>
            <a:ext cx="6231647" cy="4811404"/>
          </a:xfrm>
          <a:prstGeom prst="rect">
            <a:avLst/>
          </a:prstGeom>
          <a:solidFill>
            <a:schemeClr val="bg2">
              <a:lumMod val="60000"/>
              <a:lumOff val="40000"/>
              <a:alpha val="56000"/>
            </a:schemeClr>
          </a:solidFill>
          <a:ln w="101600">
            <a:solidFill>
              <a:srgbClr val="DCD084"/>
            </a:solidFill>
          </a:ln>
        </p:spPr>
        <p:txBody>
          <a:bodyPr vert="horz" lIns="91440" tIns="45720" rIns="91440" bIns="45720" rtlCol="0" anchor="t">
            <a:normAutofit fontScale="625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spcBef>
                <a:spcPts val="1200"/>
              </a:spcBef>
              <a:spcAft>
                <a:spcPts val="0"/>
              </a:spcAft>
            </a:pPr>
            <a:endParaRPr lang="en-US" cap="none" dirty="0">
              <a:solidFill>
                <a:schemeClr val="tx1"/>
              </a:solidFill>
              <a:effectLst>
                <a:glow rad="38100">
                  <a:schemeClr val="bg1">
                    <a:lumMod val="50000"/>
                    <a:lumOff val="50000"/>
                    <a:alpha val="20000"/>
                  </a:schemeClr>
                </a:glow>
              </a:effectLst>
            </a:endParaRPr>
          </a:p>
          <a:p>
            <a:pPr marL="457200" indent="-282575">
              <a:spcBef>
                <a:spcPts val="1200"/>
              </a:spcBef>
              <a:spcAft>
                <a:spcPts val="0"/>
              </a:spcAft>
              <a:buNone/>
            </a:pPr>
            <a:r>
              <a:rPr lang="en-US" cap="none" dirty="0">
                <a:solidFill>
                  <a:schemeClr val="tx1"/>
                </a:solidFill>
                <a:effectLst>
                  <a:glow rad="38100">
                    <a:schemeClr val="bg1">
                      <a:lumMod val="50000"/>
                      <a:lumOff val="50000"/>
                      <a:alpha val="20000"/>
                    </a:schemeClr>
                  </a:glow>
                </a:effectLst>
              </a:rPr>
              <a:t>1.  	 Superintendent’s letter requesting RNV Status</a:t>
            </a:r>
          </a:p>
          <a:p>
            <a:pPr marL="457200" indent="-282575">
              <a:spcBef>
                <a:spcPts val="1200"/>
              </a:spcBef>
              <a:spcAft>
                <a:spcPts val="0"/>
              </a:spcAft>
              <a:buNone/>
            </a:pPr>
            <a:r>
              <a:rPr lang="en-US" cap="none" dirty="0">
                <a:solidFill>
                  <a:schemeClr val="tx1"/>
                </a:solidFill>
                <a:effectLst>
                  <a:glow rad="38100">
                    <a:schemeClr val="bg1">
                      <a:lumMod val="50000"/>
                      <a:lumOff val="50000"/>
                      <a:alpha val="20000"/>
                    </a:schemeClr>
                  </a:glow>
                </a:effectLst>
              </a:rPr>
              <a:t>2.  	 Cost Analysis for Proposed RVN Project</a:t>
            </a:r>
          </a:p>
          <a:p>
            <a:pPr marL="457200" indent="-282575">
              <a:spcBef>
                <a:spcPts val="1200"/>
              </a:spcBef>
              <a:spcAft>
                <a:spcPts val="0"/>
              </a:spcAft>
              <a:buNone/>
            </a:pPr>
            <a:r>
              <a:rPr lang="en-US" cap="none" dirty="0">
                <a:solidFill>
                  <a:schemeClr val="tx1"/>
                </a:solidFill>
                <a:effectLst>
                  <a:glow rad="38100">
                    <a:schemeClr val="bg1">
                      <a:lumMod val="50000"/>
                      <a:lumOff val="50000"/>
                      <a:alpha val="20000"/>
                    </a:schemeClr>
                  </a:glow>
                </a:effectLst>
              </a:rPr>
              <a:t>3.  	 Cost Comparison of New Construction with RNV</a:t>
            </a:r>
          </a:p>
          <a:p>
            <a:pPr marL="457200" indent="-282575">
              <a:spcBef>
                <a:spcPts val="1200"/>
              </a:spcBef>
              <a:spcAft>
                <a:spcPts val="0"/>
              </a:spcAft>
              <a:buNone/>
            </a:pPr>
            <a:r>
              <a:rPr lang="en-US" cap="none" dirty="0">
                <a:solidFill>
                  <a:schemeClr val="tx1"/>
                </a:solidFill>
                <a:effectLst>
                  <a:glow rad="38100">
                    <a:schemeClr val="bg1">
                      <a:lumMod val="50000"/>
                      <a:lumOff val="50000"/>
                      <a:alpha val="20000"/>
                    </a:schemeClr>
                  </a:glow>
                </a:effectLst>
              </a:rPr>
              <a:t>4.  	 Professional Cost Estimate demonstrating RNV costs less</a:t>
            </a:r>
          </a:p>
          <a:p>
            <a:pPr marL="457200" indent="-282575">
              <a:spcBef>
                <a:spcPts val="1200"/>
              </a:spcBef>
              <a:spcAft>
                <a:spcPts val="0"/>
              </a:spcAft>
              <a:buNone/>
            </a:pPr>
            <a:r>
              <a:rPr lang="en-US" cap="none" dirty="0">
                <a:solidFill>
                  <a:schemeClr val="tx1"/>
                </a:solidFill>
                <a:effectLst>
                  <a:glow rad="38100">
                    <a:schemeClr val="bg1">
                      <a:lumMod val="50000"/>
                      <a:lumOff val="50000"/>
                      <a:alpha val="20000"/>
                    </a:schemeClr>
                  </a:glow>
                </a:effectLst>
              </a:rPr>
              <a:t>5.  	 Certify that facility will be brought up to applicable codes</a:t>
            </a:r>
          </a:p>
          <a:p>
            <a:pPr marL="457200" indent="-282575">
              <a:spcBef>
                <a:spcPts val="1200"/>
              </a:spcBef>
              <a:spcAft>
                <a:spcPts val="0"/>
              </a:spcAft>
              <a:buNone/>
            </a:pPr>
            <a:r>
              <a:rPr lang="en-US" cap="none" dirty="0">
                <a:solidFill>
                  <a:schemeClr val="tx1"/>
                </a:solidFill>
                <a:effectLst>
                  <a:glow rad="38100">
                    <a:schemeClr val="bg1">
                      <a:lumMod val="50000"/>
                      <a:lumOff val="50000"/>
                      <a:alpha val="20000"/>
                    </a:schemeClr>
                  </a:glow>
                </a:effectLst>
              </a:rPr>
              <a:t>6.  	 Define Education Technology for RNV facility</a:t>
            </a:r>
          </a:p>
          <a:p>
            <a:pPr marL="517525" indent="-342900">
              <a:spcBef>
                <a:spcPts val="1200"/>
              </a:spcBef>
              <a:spcAft>
                <a:spcPts val="0"/>
              </a:spcAft>
              <a:buNone/>
            </a:pPr>
            <a:r>
              <a:rPr lang="en-US" cap="none" dirty="0">
                <a:solidFill>
                  <a:schemeClr val="tx1"/>
                </a:solidFill>
                <a:effectLst>
                  <a:glow rad="38100">
                    <a:schemeClr val="bg1">
                      <a:lumMod val="50000"/>
                      <a:lumOff val="50000"/>
                      <a:alpha val="20000"/>
                    </a:schemeClr>
                  </a:glow>
                </a:effectLst>
              </a:rPr>
              <a:t>7.  	Certify that structure will have service life comparable to new   construction</a:t>
            </a:r>
          </a:p>
          <a:p>
            <a:pPr marL="457200" indent="-282575">
              <a:spcBef>
                <a:spcPts val="1200"/>
              </a:spcBef>
              <a:spcAft>
                <a:spcPts val="0"/>
              </a:spcAft>
              <a:buNone/>
            </a:pPr>
            <a:r>
              <a:rPr lang="en-US" cap="none" dirty="0">
                <a:solidFill>
                  <a:schemeClr val="tx1"/>
                </a:solidFill>
                <a:effectLst>
                  <a:glow rad="38100">
                    <a:schemeClr val="bg1">
                      <a:lumMod val="50000"/>
                      <a:lumOff val="50000"/>
                      <a:alpha val="20000"/>
                    </a:schemeClr>
                  </a:glow>
                </a:effectLst>
              </a:rPr>
              <a:t>8.  	 Provide detailed report on existing building systems</a:t>
            </a:r>
          </a:p>
          <a:p>
            <a:pPr marL="457200" indent="-282575">
              <a:spcBef>
                <a:spcPts val="1200"/>
              </a:spcBef>
              <a:spcAft>
                <a:spcPts val="0"/>
              </a:spcAft>
              <a:buNone/>
            </a:pPr>
            <a:r>
              <a:rPr lang="en-US" cap="none" dirty="0">
                <a:solidFill>
                  <a:schemeClr val="tx1"/>
                </a:solidFill>
                <a:effectLst>
                  <a:glow rad="38100">
                    <a:schemeClr val="bg1">
                      <a:lumMod val="50000"/>
                      <a:lumOff val="50000"/>
                      <a:alpha val="20000"/>
                    </a:schemeClr>
                  </a:glow>
                </a:effectLst>
              </a:rPr>
              <a:t>9.  	 Certify that systems will have a minimum service life of 20 years</a:t>
            </a:r>
          </a:p>
          <a:p>
            <a:pPr marL="457200" indent="-282575">
              <a:spcBef>
                <a:spcPts val="1200"/>
              </a:spcBef>
              <a:spcAft>
                <a:spcPts val="0"/>
              </a:spcAft>
              <a:buNone/>
            </a:pPr>
            <a:r>
              <a:rPr lang="en-US" cap="none" dirty="0">
                <a:solidFill>
                  <a:schemeClr val="tx1"/>
                </a:solidFill>
                <a:effectLst>
                  <a:glow rad="38100">
                    <a:schemeClr val="bg1">
                      <a:lumMod val="50000"/>
                      <a:lumOff val="50000"/>
                      <a:alpha val="20000"/>
                    </a:schemeClr>
                  </a:glow>
                </a:effectLst>
              </a:rPr>
              <a:t>10.  Certify that new windows will be energy efficient</a:t>
            </a:r>
          </a:p>
          <a:p>
            <a:pPr marL="517525" indent="-342900">
              <a:spcBef>
                <a:spcPts val="1200"/>
              </a:spcBef>
              <a:spcAft>
                <a:spcPts val="0"/>
              </a:spcAft>
              <a:buNone/>
            </a:pPr>
            <a:r>
              <a:rPr lang="en-US" cap="none" dirty="0">
                <a:solidFill>
                  <a:schemeClr val="tx1"/>
                </a:solidFill>
                <a:effectLst>
                  <a:glow rad="38100">
                    <a:schemeClr val="bg1">
                      <a:lumMod val="50000"/>
                      <a:lumOff val="50000"/>
                      <a:alpha val="20000"/>
                    </a:schemeClr>
                  </a:glow>
                </a:effectLst>
              </a:rPr>
              <a:t>11.  Certify that RNV project will meet High Performance Building Requirements</a:t>
            </a:r>
          </a:p>
          <a:p>
            <a:pPr marL="517525" indent="-342900">
              <a:spcBef>
                <a:spcPts val="1200"/>
              </a:spcBef>
              <a:spcAft>
                <a:spcPts val="0"/>
              </a:spcAft>
              <a:buNone/>
            </a:pPr>
            <a:r>
              <a:rPr lang="en-US" cap="none" dirty="0">
                <a:solidFill>
                  <a:schemeClr val="tx1"/>
                </a:solidFill>
                <a:effectLst>
                  <a:glow rad="38100">
                    <a:schemeClr val="bg1">
                      <a:lumMod val="50000"/>
                      <a:lumOff val="50000"/>
                      <a:alpha val="20000"/>
                    </a:schemeClr>
                  </a:glow>
                </a:effectLst>
              </a:rPr>
              <a:t>12.  Superintendent’s statement that is central to the area served and adequate/appropriate to provide the education programs offered</a:t>
            </a:r>
          </a:p>
          <a:p>
            <a:pPr marL="0" indent="0">
              <a:spcBef>
                <a:spcPts val="1200"/>
              </a:spcBef>
              <a:spcAft>
                <a:spcPts val="0"/>
              </a:spcAft>
              <a:buFont typeface="Arial"/>
              <a:buNone/>
            </a:pPr>
            <a:endParaRPr lang="en-US" cap="none" dirty="0">
              <a:solidFill>
                <a:schemeClr val="tx1"/>
              </a:solidFill>
              <a:effectLst>
                <a:glow rad="38100">
                  <a:schemeClr val="bg1">
                    <a:lumMod val="50000"/>
                    <a:lumOff val="50000"/>
                    <a:alpha val="20000"/>
                  </a:schemeClr>
                </a:glow>
              </a:effectLst>
            </a:endParaRPr>
          </a:p>
          <a:p>
            <a:pPr marL="0" indent="0">
              <a:spcBef>
                <a:spcPts val="1200"/>
              </a:spcBef>
              <a:spcAft>
                <a:spcPts val="0"/>
              </a:spcAft>
              <a:buFont typeface="Arial"/>
              <a:buNone/>
            </a:pPr>
            <a:endParaRPr lang="en-US" cap="none" dirty="0">
              <a:solidFill>
                <a:schemeClr val="tx1"/>
              </a:solidFill>
              <a:effectLst>
                <a:glow rad="38100">
                  <a:schemeClr val="bg1">
                    <a:lumMod val="50000"/>
                    <a:lumOff val="50000"/>
                    <a:alpha val="20000"/>
                  </a:schemeClr>
                </a:glow>
              </a:effectLst>
            </a:endParaRPr>
          </a:p>
          <a:p>
            <a:pPr>
              <a:spcBef>
                <a:spcPts val="2400"/>
              </a:spcBef>
              <a:buFont typeface="Arial" panose="020B0604020202020204" pitchFamily="34" charset="0"/>
              <a:buChar char="•"/>
            </a:pPr>
            <a:endParaRPr lang="en-US" sz="1400" cap="none" dirty="0">
              <a:solidFill>
                <a:schemeClr val="tx1"/>
              </a:solidFill>
              <a:effectLst>
                <a:glow rad="38100">
                  <a:schemeClr val="bg1">
                    <a:lumMod val="50000"/>
                    <a:lumOff val="50000"/>
                    <a:alpha val="20000"/>
                  </a:schemeClr>
                </a:glow>
              </a:effectLst>
              <a:latin typeface="Century Gothic" panose="020B0502020202020204" pitchFamily="34" charset="0"/>
            </a:endParaRPr>
          </a:p>
        </p:txBody>
      </p:sp>
      <p:pic>
        <p:nvPicPr>
          <p:cNvPr id="3" name="Picture 2">
            <a:extLst>
              <a:ext uri="{FF2B5EF4-FFF2-40B4-BE49-F238E27FC236}">
                <a16:creationId xmlns:a16="http://schemas.microsoft.com/office/drawing/2014/main" id="{9D0E265D-BE91-F94F-E551-BAFB2CCC0398}"/>
              </a:ext>
            </a:extLst>
          </p:cNvPr>
          <p:cNvPicPr>
            <a:picLocks noChangeAspect="1"/>
          </p:cNvPicPr>
          <p:nvPr/>
        </p:nvPicPr>
        <p:blipFill>
          <a:blip r:embed="rId3"/>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782235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B534B-2204-F815-670D-EA3E75B1E1D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83F80B3-ABE6-AF18-3C42-F77C3C3FE776}"/>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E9EE81-D810-1E0C-844B-809325036514}"/>
              </a:ext>
            </a:extLst>
          </p:cNvPr>
          <p:cNvSpPr>
            <a:spLocks noGrp="1"/>
          </p:cNvSpPr>
          <p:nvPr>
            <p:ph type="title"/>
          </p:nvPr>
        </p:nvSpPr>
        <p:spPr>
          <a:xfrm>
            <a:off x="1882674" y="11053"/>
            <a:ext cx="8599353" cy="1235276"/>
          </a:xfrm>
        </p:spPr>
        <p:txBody>
          <a:bodyPr>
            <a:normAutofit/>
          </a:bodyPr>
          <a:lstStyle/>
          <a:p>
            <a:r>
              <a:rPr lang="en-US" sz="2800" dirty="0">
                <a:solidFill>
                  <a:schemeClr val="tx2"/>
                </a:solidFill>
              </a:rPr>
              <a:t>state Grant Reimbursement</a:t>
            </a:r>
            <a:br>
              <a:rPr lang="en-US" sz="2800" dirty="0"/>
            </a:br>
            <a:r>
              <a:rPr lang="en-US" sz="2000" cap="none" dirty="0">
                <a:solidFill>
                  <a:srgbClr val="00B0F0"/>
                </a:solidFill>
                <a:effectLst>
                  <a:glow rad="38100">
                    <a:schemeClr val="bg1">
                      <a:lumMod val="65000"/>
                      <a:lumOff val="35000"/>
                      <a:alpha val="40000"/>
                    </a:schemeClr>
                  </a:glow>
                </a:effectLst>
              </a:rPr>
              <a:t>Renovation vs New Construction</a:t>
            </a:r>
            <a:endParaRPr lang="en-US" sz="2000" dirty="0">
              <a:solidFill>
                <a:srgbClr val="00B0F0"/>
              </a:solidFill>
            </a:endParaRPr>
          </a:p>
        </p:txBody>
      </p:sp>
      <p:sp>
        <p:nvSpPr>
          <p:cNvPr id="11" name="Content Placeholder 1">
            <a:extLst>
              <a:ext uri="{FF2B5EF4-FFF2-40B4-BE49-F238E27FC236}">
                <a16:creationId xmlns:a16="http://schemas.microsoft.com/office/drawing/2014/main" id="{5BFA832C-B1FA-9BC6-5F5A-551A0E2FE1DF}"/>
              </a:ext>
            </a:extLst>
          </p:cNvPr>
          <p:cNvSpPr>
            <a:spLocks noGrp="1"/>
          </p:cNvSpPr>
          <p:nvPr>
            <p:ph idx="1"/>
          </p:nvPr>
        </p:nvSpPr>
        <p:spPr>
          <a:xfrm>
            <a:off x="1907387" y="1267534"/>
            <a:ext cx="8863021" cy="2790596"/>
          </a:xfrm>
        </p:spPr>
        <p:txBody>
          <a:bodyPr>
            <a:normAutofit fontScale="77500" lnSpcReduction="20000"/>
          </a:bodyPr>
          <a:lstStyle/>
          <a:p>
            <a:pPr marL="0" indent="0" algn="l">
              <a:buNone/>
            </a:pPr>
            <a:r>
              <a:rPr lang="en-US" sz="2400" b="1" i="0" dirty="0">
                <a:solidFill>
                  <a:schemeClr val="tx1"/>
                </a:solidFill>
                <a:effectLst/>
                <a:latin typeface="Century Gothic" panose="020B0502020202020204" pitchFamily="34" charset="0"/>
              </a:rPr>
              <a:t>Chapter 173 - Public School Building Projects</a:t>
            </a:r>
            <a:br>
              <a:rPr lang="en-US" sz="2400" b="1" i="0" dirty="0">
                <a:solidFill>
                  <a:schemeClr val="tx1"/>
                </a:solidFill>
                <a:effectLst/>
                <a:latin typeface="Century Gothic" panose="020B0502020202020204" pitchFamily="34" charset="0"/>
              </a:rPr>
            </a:br>
            <a:r>
              <a:rPr lang="en-US" sz="2400" b="1" i="0" dirty="0">
                <a:solidFill>
                  <a:schemeClr val="tx1"/>
                </a:solidFill>
                <a:effectLst/>
                <a:latin typeface="Century Gothic" panose="020B0502020202020204" pitchFamily="34" charset="0"/>
              </a:rPr>
              <a:t>Section 10-285a - Percentage determination for school building project grants</a:t>
            </a:r>
          </a:p>
          <a:p>
            <a:pPr marL="0" indent="0" algn="just">
              <a:buNone/>
            </a:pPr>
            <a:r>
              <a:rPr lang="en-US" sz="1200" b="0" i="0" dirty="0">
                <a:solidFill>
                  <a:schemeClr val="tx1"/>
                </a:solidFill>
                <a:effectLst/>
                <a:latin typeface="Century Gothic" panose="020B0502020202020204" pitchFamily="34" charset="0"/>
              </a:rPr>
              <a:t>(a) The percentage of school building project grant money a local board of education may be eligible to receive, under the provisions of section 10-286, shall be assigned by the Commissioner of Administrative Services in accordance with the percentage calculated by the Commissioner of Education as follows: (1) For grants approved pursuant to subsection (b) of section 10-283 for which application is made on and after July 1, 1991, and before July 1, 2011, (A) each town shall be ranked in descending order from one to one hundred sixty-nine according to such town's adjusted equalized net grand list per capita, as defined in section 10-261; and (B) based upon such ranking, a percentage of not less than twenty nor more than eighty shall be determined for each town on a continuous scale; (2) for grants approved pursuant to subsection (b) of section 10-283 for which application is made on and after July 1, 2011, and before July 1, 2017, (A) each town shall be ranked in descending order from one to one hundred sixty-nine according to such town's adjusted equalized net grand list per capita, as defined in section 10-261, and (B) based upon such ranking, (</a:t>
            </a:r>
            <a:r>
              <a:rPr lang="en-US" sz="1200" b="0" i="0" dirty="0" err="1">
                <a:solidFill>
                  <a:schemeClr val="tx1"/>
                </a:solidFill>
                <a:effectLst/>
                <a:latin typeface="Century Gothic" panose="020B0502020202020204" pitchFamily="34" charset="0"/>
              </a:rPr>
              <a:t>i</a:t>
            </a:r>
            <a:r>
              <a:rPr lang="en-US" sz="1200" b="0" i="0" dirty="0">
                <a:solidFill>
                  <a:schemeClr val="tx1"/>
                </a:solidFill>
                <a:effectLst/>
                <a:latin typeface="Century Gothic" panose="020B0502020202020204" pitchFamily="34" charset="0"/>
              </a:rPr>
              <a:t>) a percentage of not less than ten nor more than seventy shall be determined for new construction or replacement of a school building for each town on a continuous scale, and</a:t>
            </a:r>
            <a:r>
              <a:rPr lang="en-US" sz="1200" b="0" i="0" dirty="0">
                <a:solidFill>
                  <a:srgbClr val="DDE69E"/>
                </a:solidFill>
                <a:effectLst/>
                <a:latin typeface="Century Gothic" panose="020B0502020202020204" pitchFamily="34" charset="0"/>
              </a:rPr>
              <a:t> (ii) a percentage of not less than twenty nor more than eighty shall be determined for renovations, extensions, code violations, roof replacements and major alterations of an existing school building and the new construction or replacement of a school building when a town or regional school district can demonstrate that a new construction </a:t>
            </a:r>
            <a:r>
              <a:rPr lang="en-US" sz="1200" b="0" i="0" dirty="0">
                <a:solidFill>
                  <a:srgbClr val="CCD96D"/>
                </a:solidFill>
                <a:effectLst/>
                <a:latin typeface="Century Gothic" panose="020B0502020202020204" pitchFamily="34" charset="0"/>
              </a:rPr>
              <a:t>or replacement is less expensive than a renovation, extension or major alteration of an existing school building for each town on a continuous scale; </a:t>
            </a:r>
            <a:r>
              <a:rPr lang="en-US" sz="1200" b="0" i="0" dirty="0">
                <a:solidFill>
                  <a:schemeClr val="tx1"/>
                </a:solidFill>
                <a:effectLst/>
                <a:latin typeface="Century Gothic" panose="020B0502020202020204" pitchFamily="34" charset="0"/>
              </a:rPr>
              <a:t>and (3) for grants approved pursuant to subsection (b) of section 10-283 for which application is made on and after July 1, 2017, (A) each town shall be ranked in descending order from one to one hundred sixty-nine according to the adjusted equalized net grand list per capita, as defined in section 10-261, of the town two, three and four years prior to the fiscal year in which application is made, and (B) based upon such ranking, (</a:t>
            </a:r>
            <a:r>
              <a:rPr lang="en-US" sz="1200" b="0" i="0" dirty="0" err="1">
                <a:solidFill>
                  <a:schemeClr val="tx1"/>
                </a:solidFill>
                <a:effectLst/>
                <a:latin typeface="Century Gothic" panose="020B0502020202020204" pitchFamily="34" charset="0"/>
              </a:rPr>
              <a:t>i</a:t>
            </a:r>
            <a:r>
              <a:rPr lang="en-US" sz="1200" b="0" i="0" dirty="0">
                <a:solidFill>
                  <a:schemeClr val="tx1"/>
                </a:solidFill>
                <a:effectLst/>
                <a:latin typeface="Century Gothic" panose="020B0502020202020204" pitchFamily="34" charset="0"/>
              </a:rPr>
              <a:t>) a percentage of not less than ten nor more than seventy shall be determined for new construction or replacement of a school building for each town on a continuous scale, and </a:t>
            </a:r>
          </a:p>
        </p:txBody>
      </p:sp>
      <p:sp>
        <p:nvSpPr>
          <p:cNvPr id="12" name="Rectangle: Rounded Corners 11">
            <a:extLst>
              <a:ext uri="{FF2B5EF4-FFF2-40B4-BE49-F238E27FC236}">
                <a16:creationId xmlns:a16="http://schemas.microsoft.com/office/drawing/2014/main" id="{4BEFF19B-DC15-16C5-0427-45EFC06C64B4}"/>
              </a:ext>
            </a:extLst>
          </p:cNvPr>
          <p:cNvSpPr/>
          <p:nvPr/>
        </p:nvSpPr>
        <p:spPr>
          <a:xfrm>
            <a:off x="643612" y="4168036"/>
            <a:ext cx="10063237" cy="2211930"/>
          </a:xfrm>
          <a:prstGeom prst="roundRect">
            <a:avLst/>
          </a:prstGeom>
          <a:solidFill>
            <a:schemeClr val="bg2">
              <a:lumMod val="60000"/>
              <a:lumOff val="40000"/>
            </a:schemeClr>
          </a:solidFill>
          <a:ln w="38100">
            <a:solidFill>
              <a:srgbClr val="CCD9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1">
            <a:extLst>
              <a:ext uri="{FF2B5EF4-FFF2-40B4-BE49-F238E27FC236}">
                <a16:creationId xmlns:a16="http://schemas.microsoft.com/office/drawing/2014/main" id="{0BC8E817-3B44-5AF5-7B66-F3078E06BA5A}"/>
              </a:ext>
            </a:extLst>
          </p:cNvPr>
          <p:cNvSpPr txBox="1">
            <a:spLocks/>
          </p:cNvSpPr>
          <p:nvPr/>
        </p:nvSpPr>
        <p:spPr>
          <a:xfrm>
            <a:off x="823785" y="3971429"/>
            <a:ext cx="9704713" cy="254484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lgn="just">
              <a:buFont typeface="Arial"/>
              <a:buNone/>
            </a:pPr>
            <a:r>
              <a:rPr lang="en-US" sz="1800" dirty="0">
                <a:solidFill>
                  <a:schemeClr val="tx1"/>
                </a:solidFill>
                <a:effectLst/>
                <a:latin typeface="Century Gothic" panose="020B0502020202020204" pitchFamily="34" charset="0"/>
              </a:rPr>
              <a:t>(ii) a percentage of not less than twenty nor more than eighty shall be determined for renovations, extensions, code violations, roof replacements and major alterations of an existing school building and the new construction or replacement of a school building </a:t>
            </a:r>
            <a:r>
              <a:rPr lang="en-US" sz="1800" b="1" dirty="0">
                <a:solidFill>
                  <a:schemeClr val="tx1"/>
                </a:solidFill>
                <a:effectLst/>
                <a:latin typeface="Century Gothic" panose="020B0502020202020204" pitchFamily="34" charset="0"/>
              </a:rPr>
              <a:t>when a town or regional school district can demonstrate that a new construction or replacement is less expensive than a renovation, extension, or major alteration of an existing school building</a:t>
            </a:r>
            <a:r>
              <a:rPr lang="en-US" sz="1800" dirty="0">
                <a:solidFill>
                  <a:schemeClr val="tx1"/>
                </a:solidFill>
                <a:effectLst/>
                <a:latin typeface="Century Gothic" panose="020B0502020202020204" pitchFamily="34" charset="0"/>
              </a:rPr>
              <a:t> for each town on a continuous scale.</a:t>
            </a:r>
            <a:endParaRPr lang="en-US" sz="1800" b="1" dirty="0">
              <a:solidFill>
                <a:schemeClr val="tx1"/>
              </a:solidFill>
              <a:effectLst/>
              <a:latin typeface="Century Gothic" panose="020B0502020202020204" pitchFamily="34" charset="0"/>
            </a:endParaRPr>
          </a:p>
        </p:txBody>
      </p:sp>
      <p:sp>
        <p:nvSpPr>
          <p:cNvPr id="14" name="Isosceles Triangle 13">
            <a:extLst>
              <a:ext uri="{FF2B5EF4-FFF2-40B4-BE49-F238E27FC236}">
                <a16:creationId xmlns:a16="http://schemas.microsoft.com/office/drawing/2014/main" id="{AACD2ADE-48F7-8899-72A1-99A05DA32643}"/>
              </a:ext>
            </a:extLst>
          </p:cNvPr>
          <p:cNvSpPr/>
          <p:nvPr/>
        </p:nvSpPr>
        <p:spPr>
          <a:xfrm>
            <a:off x="5494231" y="3308531"/>
            <a:ext cx="247650" cy="866036"/>
          </a:xfrm>
          <a:prstGeom prst="triangle">
            <a:avLst>
              <a:gd name="adj" fmla="val 100000"/>
            </a:avLst>
          </a:prstGeom>
          <a:solidFill>
            <a:srgbClr val="CCD9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E3F8A3E-0B33-BA9A-2777-507633CC9A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8508" y="5777629"/>
            <a:ext cx="1111508" cy="696198"/>
          </a:xfrm>
          <a:prstGeom prst="rect">
            <a:avLst/>
          </a:prstGeom>
        </p:spPr>
      </p:pic>
      <p:pic>
        <p:nvPicPr>
          <p:cNvPr id="10" name="Picture 9">
            <a:extLst>
              <a:ext uri="{FF2B5EF4-FFF2-40B4-BE49-F238E27FC236}">
                <a16:creationId xmlns:a16="http://schemas.microsoft.com/office/drawing/2014/main" id="{7AB89F32-B7D3-D5B0-4BD1-8BA61FE72D45}"/>
              </a:ext>
            </a:extLst>
          </p:cNvPr>
          <p:cNvPicPr>
            <a:picLocks noChangeAspect="1"/>
          </p:cNvPicPr>
          <p:nvPr/>
        </p:nvPicPr>
        <p:blipFill>
          <a:blip r:embed="rId3"/>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466868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ED8CA-1DAA-01F9-E31D-CEE9259F92A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E879DBC-DB5A-82E2-32CE-79FA8455CFEF}"/>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Rounded Corners 1">
            <a:extLst>
              <a:ext uri="{FF2B5EF4-FFF2-40B4-BE49-F238E27FC236}">
                <a16:creationId xmlns:a16="http://schemas.microsoft.com/office/drawing/2014/main" id="{03BB5080-7BF3-6C35-A0D6-4CDDAC4241CE}"/>
              </a:ext>
            </a:extLst>
          </p:cNvPr>
          <p:cNvSpPr/>
          <p:nvPr/>
        </p:nvSpPr>
        <p:spPr>
          <a:xfrm>
            <a:off x="826047" y="3630056"/>
            <a:ext cx="4993728" cy="2770106"/>
          </a:xfrm>
          <a:prstGeom prst="roundRect">
            <a:avLst/>
          </a:prstGeom>
          <a:solidFill>
            <a:schemeClr val="bg2">
              <a:lumMod val="60000"/>
              <a:lumOff val="40000"/>
            </a:schemeClr>
          </a:solidFill>
          <a:ln w="28575">
            <a:solidFill>
              <a:srgbClr val="DCD08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B2B8501A-E245-53DA-DC23-5D7184CD2BB4}"/>
              </a:ext>
            </a:extLst>
          </p:cNvPr>
          <p:cNvSpPr/>
          <p:nvPr/>
        </p:nvSpPr>
        <p:spPr>
          <a:xfrm>
            <a:off x="6075365" y="3604260"/>
            <a:ext cx="4013179" cy="2770106"/>
          </a:xfrm>
          <a:prstGeom prst="roundRect">
            <a:avLst/>
          </a:prstGeom>
          <a:solidFill>
            <a:schemeClr val="bg2">
              <a:lumMod val="60000"/>
              <a:lumOff val="40000"/>
            </a:schemeClr>
          </a:solidFill>
          <a:ln w="28575">
            <a:solidFill>
              <a:srgbClr val="DCD08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FB218F0-64B5-FB59-BD2B-0698315D6426}"/>
              </a:ext>
            </a:extLst>
          </p:cNvPr>
          <p:cNvSpPr txBox="1"/>
          <p:nvPr/>
        </p:nvSpPr>
        <p:spPr>
          <a:xfrm>
            <a:off x="866533" y="1510224"/>
            <a:ext cx="7810539" cy="2416046"/>
          </a:xfrm>
          <a:prstGeom prst="rect">
            <a:avLst/>
          </a:prstGeom>
          <a:noFill/>
        </p:spPr>
        <p:txBody>
          <a:bodyPr wrap="square">
            <a:spAutoFit/>
          </a:bodyPr>
          <a:lstStyle/>
          <a:p>
            <a:pPr>
              <a:spcAft>
                <a:spcPts val="600"/>
              </a:spcAft>
            </a:pPr>
            <a:r>
              <a:rPr lang="en-US" b="1" i="0" u="none" strike="noStrike" baseline="0" dirty="0"/>
              <a:t>Maximize State Reimbursement</a:t>
            </a:r>
            <a:r>
              <a:rPr lang="en-US" i="0" u="none" strike="noStrike" baseline="0" dirty="0"/>
              <a:t>	</a:t>
            </a:r>
          </a:p>
          <a:p>
            <a:pPr marL="285750" indent="-285750">
              <a:spcBef>
                <a:spcPts val="600"/>
              </a:spcBef>
              <a:buFont typeface="Arial" panose="020B0604020202020204" pitchFamily="34" charset="0"/>
              <a:buChar char="•"/>
            </a:pPr>
            <a:r>
              <a:rPr lang="en-US" altLang="en-US" dirty="0"/>
              <a:t>Minimize duplicate use of program spaces and square footage beyond eligible amount per grade configuration</a:t>
            </a:r>
          </a:p>
          <a:p>
            <a:pPr marL="285750" indent="-285750">
              <a:spcBef>
                <a:spcPts val="600"/>
              </a:spcBef>
              <a:buFont typeface="Arial" panose="020B0604020202020204" pitchFamily="34" charset="0"/>
              <a:buChar char="•"/>
            </a:pPr>
            <a:r>
              <a:rPr lang="en-US" altLang="en-US" dirty="0"/>
              <a:t>Marlborough Rate (46.07% / 36.07%), represents millions of dollars!</a:t>
            </a:r>
          </a:p>
          <a:p>
            <a:pPr marL="285750" indent="-285750">
              <a:spcBef>
                <a:spcPts val="600"/>
              </a:spcBef>
              <a:buFont typeface="Arial" panose="020B0604020202020204" pitchFamily="34" charset="0"/>
              <a:buChar char="•"/>
            </a:pPr>
            <a:r>
              <a:rPr lang="en-US" altLang="en-US" dirty="0"/>
              <a:t>Minimize ‘</a:t>
            </a:r>
            <a:r>
              <a:rPr lang="en-US" altLang="en-US" b="1" dirty="0"/>
              <a:t>Non-Eligible</a:t>
            </a:r>
            <a:r>
              <a:rPr lang="en-US" altLang="en-US" dirty="0"/>
              <a:t>’ &amp; ‘</a:t>
            </a:r>
            <a:r>
              <a:rPr lang="en-US" altLang="en-US" b="1" dirty="0"/>
              <a:t>Limited-Eligible</a:t>
            </a:r>
            <a:r>
              <a:rPr lang="en-US" altLang="en-US" dirty="0"/>
              <a:t>’ items</a:t>
            </a:r>
          </a:p>
          <a:p>
            <a:pPr>
              <a:spcAft>
                <a:spcPts val="600"/>
              </a:spcAft>
            </a:pPr>
            <a:r>
              <a:rPr lang="en-US" b="0" i="0" u="none" strike="noStrike" baseline="0" dirty="0">
                <a:solidFill>
                  <a:srgbClr val="000000"/>
                </a:solidFill>
              </a:rPr>
              <a:t>	</a:t>
            </a:r>
          </a:p>
          <a:p>
            <a:pPr>
              <a:spcAft>
                <a:spcPts val="600"/>
              </a:spcAft>
            </a:pPr>
            <a:r>
              <a:rPr lang="en-US" b="0" i="0" u="none" strike="noStrike" baseline="0" dirty="0">
                <a:solidFill>
                  <a:srgbClr val="000000"/>
                </a:solidFill>
              </a:rPr>
              <a:t> </a:t>
            </a:r>
          </a:p>
        </p:txBody>
      </p:sp>
      <p:sp>
        <p:nvSpPr>
          <p:cNvPr id="6" name="Text Box 4">
            <a:extLst>
              <a:ext uri="{FF2B5EF4-FFF2-40B4-BE49-F238E27FC236}">
                <a16:creationId xmlns:a16="http://schemas.microsoft.com/office/drawing/2014/main" id="{DB1F5AF7-BE63-25B5-9E33-911D484A421B}"/>
              </a:ext>
            </a:extLst>
          </p:cNvPr>
          <p:cNvSpPr txBox="1">
            <a:spLocks noChangeArrowheads="1"/>
          </p:cNvSpPr>
          <p:nvPr/>
        </p:nvSpPr>
        <p:spPr bwMode="auto">
          <a:xfrm>
            <a:off x="930480" y="3739946"/>
            <a:ext cx="4993728" cy="2364750"/>
          </a:xfrm>
          <a:prstGeom prst="rect">
            <a:avLst/>
          </a:prstGeom>
          <a:noFill/>
          <a:ln w="9525">
            <a:noFill/>
            <a:miter lim="800000"/>
            <a:headEnd/>
            <a:tailEnd/>
          </a:ln>
        </p:spPr>
        <p:txBody>
          <a:bodyPr wrap="square">
            <a:spAutoFit/>
          </a:bodyPr>
          <a:lstStyle>
            <a:lvl1pPr marL="1588" indent="-1588" eaLnBrk="0" hangingPunct="0">
              <a:tabLst>
                <a:tab pos="684213" algn="l"/>
              </a:tabLst>
              <a:defRPr>
                <a:solidFill>
                  <a:schemeClr val="tx1"/>
                </a:solidFill>
                <a:latin typeface="Arial" charset="0"/>
              </a:defRPr>
            </a:lvl1pPr>
            <a:lvl2pPr marL="231775" indent="-231775" eaLnBrk="0" hangingPunct="0">
              <a:tabLst>
                <a:tab pos="684213" algn="l"/>
              </a:tabLst>
              <a:defRPr>
                <a:solidFill>
                  <a:schemeClr val="tx1"/>
                </a:solidFill>
                <a:latin typeface="Arial" charset="0"/>
              </a:defRPr>
            </a:lvl2pPr>
            <a:lvl3pPr marL="346075" indent="-119063" eaLnBrk="0" hangingPunct="0">
              <a:tabLst>
                <a:tab pos="684213" algn="l"/>
              </a:tabLst>
              <a:defRPr>
                <a:solidFill>
                  <a:schemeClr val="tx1"/>
                </a:solidFill>
                <a:latin typeface="Arial" charset="0"/>
              </a:defRPr>
            </a:lvl3pPr>
            <a:lvl4pPr marL="1600200" indent="-228600" eaLnBrk="0" hangingPunct="0">
              <a:tabLst>
                <a:tab pos="684213" algn="l"/>
              </a:tabLst>
              <a:defRPr>
                <a:solidFill>
                  <a:schemeClr val="tx1"/>
                </a:solidFill>
                <a:latin typeface="Arial" charset="0"/>
              </a:defRPr>
            </a:lvl4pPr>
            <a:lvl5pPr marL="2057400" indent="-228600" eaLnBrk="0" hangingPunct="0">
              <a:tabLst>
                <a:tab pos="684213" algn="l"/>
              </a:tabLst>
              <a:defRPr>
                <a:solidFill>
                  <a:schemeClr val="tx1"/>
                </a:solidFill>
                <a:latin typeface="Arial" charset="0"/>
              </a:defRPr>
            </a:lvl5pPr>
            <a:lvl6pPr marL="2514600" indent="-228600" eaLnBrk="0" fontAlgn="base" hangingPunct="0">
              <a:spcBef>
                <a:spcPct val="0"/>
              </a:spcBef>
              <a:spcAft>
                <a:spcPct val="0"/>
              </a:spcAft>
              <a:tabLst>
                <a:tab pos="684213" algn="l"/>
              </a:tabLst>
              <a:defRPr>
                <a:solidFill>
                  <a:schemeClr val="tx1"/>
                </a:solidFill>
                <a:latin typeface="Arial" charset="0"/>
              </a:defRPr>
            </a:lvl6pPr>
            <a:lvl7pPr marL="2971800" indent="-228600" eaLnBrk="0" fontAlgn="base" hangingPunct="0">
              <a:spcBef>
                <a:spcPct val="0"/>
              </a:spcBef>
              <a:spcAft>
                <a:spcPct val="0"/>
              </a:spcAft>
              <a:tabLst>
                <a:tab pos="684213" algn="l"/>
              </a:tabLst>
              <a:defRPr>
                <a:solidFill>
                  <a:schemeClr val="tx1"/>
                </a:solidFill>
                <a:latin typeface="Arial" charset="0"/>
              </a:defRPr>
            </a:lvl7pPr>
            <a:lvl8pPr marL="3429000" indent="-228600" eaLnBrk="0" fontAlgn="base" hangingPunct="0">
              <a:spcBef>
                <a:spcPct val="0"/>
              </a:spcBef>
              <a:spcAft>
                <a:spcPct val="0"/>
              </a:spcAft>
              <a:tabLst>
                <a:tab pos="684213" algn="l"/>
              </a:tabLst>
              <a:defRPr>
                <a:solidFill>
                  <a:schemeClr val="tx1"/>
                </a:solidFill>
                <a:latin typeface="Arial" charset="0"/>
              </a:defRPr>
            </a:lvl8pPr>
            <a:lvl9pPr marL="3886200" indent="-228600" eaLnBrk="0" fontAlgn="base" hangingPunct="0">
              <a:spcBef>
                <a:spcPct val="0"/>
              </a:spcBef>
              <a:spcAft>
                <a:spcPct val="0"/>
              </a:spcAft>
              <a:tabLst>
                <a:tab pos="684213" algn="l"/>
              </a:tabLst>
              <a:defRPr>
                <a:solidFill>
                  <a:schemeClr val="tx1"/>
                </a:solidFill>
                <a:latin typeface="Arial" charset="0"/>
              </a:defRPr>
            </a:lvl9pPr>
          </a:lstStyle>
          <a:p>
            <a:pPr marL="0" lvl="1" indent="0" eaLnBrk="1" hangingPunct="1">
              <a:spcBef>
                <a:spcPts val="600"/>
              </a:spcBef>
              <a:spcAft>
                <a:spcPts val="200"/>
              </a:spcAft>
              <a:defRPr/>
            </a:pPr>
            <a:r>
              <a:rPr lang="en-US" altLang="en-US" b="1" dirty="0">
                <a:latin typeface="Century Gothic" panose="020B0502020202020204" pitchFamily="34" charset="0"/>
              </a:rPr>
              <a:t>A - E  Non-Eligible</a:t>
            </a:r>
            <a:r>
              <a:rPr lang="en-US" altLang="en-US" dirty="0">
                <a:latin typeface="Century Gothic" panose="020B0502020202020204" pitchFamily="34" charset="0"/>
              </a:rPr>
              <a:t>:</a:t>
            </a:r>
          </a:p>
          <a:p>
            <a:pPr marL="285750" lvl="1" indent="-285750" eaLnBrk="1" hangingPunct="1">
              <a:spcBef>
                <a:spcPts val="0"/>
              </a:spcBef>
              <a:buFont typeface="Arial" panose="020B0604020202020204" pitchFamily="34" charset="0"/>
              <a:buChar char="•"/>
              <a:defRPr/>
            </a:pPr>
            <a:r>
              <a:rPr lang="en-US" altLang="en-US" sz="1600" dirty="0">
                <a:latin typeface="Century Gothic" panose="020B0502020202020204" pitchFamily="34" charset="0"/>
              </a:rPr>
              <a:t>Site work off school property</a:t>
            </a:r>
          </a:p>
          <a:p>
            <a:pPr marL="285750" lvl="1" indent="-285750" eaLnBrk="1" hangingPunct="1">
              <a:spcBef>
                <a:spcPts val="0"/>
              </a:spcBef>
              <a:buFont typeface="Arial" panose="020B0604020202020204" pitchFamily="34" charset="0"/>
              <a:buChar char="•"/>
              <a:defRPr/>
            </a:pPr>
            <a:r>
              <a:rPr lang="en-US" altLang="en-US" sz="1600" dirty="0">
                <a:latin typeface="Century Gothic" panose="020B0502020202020204" pitchFamily="34" charset="0"/>
              </a:rPr>
              <a:t>Repair, Replacement, &amp; Maintenance Work</a:t>
            </a:r>
          </a:p>
          <a:p>
            <a:pPr marL="285750" lvl="1" indent="-285750" eaLnBrk="1" hangingPunct="1">
              <a:spcBef>
                <a:spcPts val="0"/>
              </a:spcBef>
              <a:buFont typeface="Arial" panose="020B0604020202020204" pitchFamily="34" charset="0"/>
              <a:buChar char="•"/>
              <a:defRPr/>
            </a:pPr>
            <a:r>
              <a:rPr lang="en-US" altLang="en-US" sz="1600" dirty="0">
                <a:latin typeface="Century Gothic" panose="020B0502020202020204" pitchFamily="34" charset="0"/>
              </a:rPr>
              <a:t>Window Replacements </a:t>
            </a:r>
            <a:r>
              <a:rPr lang="en-US" altLang="en-US" sz="1500" dirty="0">
                <a:latin typeface="Century Gothic" panose="020B0502020202020204" pitchFamily="34" charset="0"/>
              </a:rPr>
              <a:t>(labor, blinds/shades)</a:t>
            </a:r>
          </a:p>
          <a:p>
            <a:pPr marL="285750" lvl="1" indent="-285750" eaLnBrk="1" hangingPunct="1">
              <a:spcBef>
                <a:spcPts val="0"/>
              </a:spcBef>
              <a:buFont typeface="Arial" panose="020B0604020202020204" pitchFamily="34" charset="0"/>
              <a:buChar char="•"/>
              <a:defRPr/>
            </a:pPr>
            <a:r>
              <a:rPr lang="en-US" altLang="en-US" sz="1600" dirty="0">
                <a:latin typeface="Century Gothic" panose="020B0502020202020204" pitchFamily="34" charset="0"/>
              </a:rPr>
              <a:t>Other:</a:t>
            </a:r>
          </a:p>
          <a:p>
            <a:pPr marL="742950" lvl="2" indent="-285750" eaLnBrk="1" hangingPunct="1">
              <a:buFont typeface="Wingdings" panose="05000000000000000000" pitchFamily="2" charset="2"/>
              <a:buChar char="§"/>
              <a:tabLst/>
              <a:defRPr/>
            </a:pPr>
            <a:r>
              <a:rPr lang="en-US" altLang="en-US" sz="1600" dirty="0">
                <a:latin typeface="Century Gothic" panose="020B0502020202020204" pitchFamily="34" charset="0"/>
              </a:rPr>
              <a:t>Athletic Facility Lighting, Parking, Turf</a:t>
            </a:r>
          </a:p>
          <a:p>
            <a:pPr marL="742950" lvl="2" indent="-285750" eaLnBrk="1" hangingPunct="1">
              <a:buFont typeface="Wingdings" panose="05000000000000000000" pitchFamily="2" charset="2"/>
              <a:buChar char="§"/>
              <a:tabLst/>
              <a:defRPr/>
            </a:pPr>
            <a:r>
              <a:rPr lang="en-US" altLang="en-US" sz="1600" dirty="0">
                <a:latin typeface="Century Gothic" panose="020B0502020202020204" pitchFamily="34" charset="0"/>
              </a:rPr>
              <a:t>Feasibility Study</a:t>
            </a:r>
          </a:p>
          <a:p>
            <a:pPr marL="742950" lvl="2" indent="-285750" eaLnBrk="1" hangingPunct="1">
              <a:buFont typeface="Wingdings" panose="05000000000000000000" pitchFamily="2" charset="2"/>
              <a:buChar char="§"/>
              <a:tabLst/>
              <a:defRPr/>
            </a:pPr>
            <a:r>
              <a:rPr lang="en-US" altLang="en-US" sz="1600" dirty="0">
                <a:latin typeface="Century Gothic" panose="020B0502020202020204" pitchFamily="34" charset="0"/>
              </a:rPr>
              <a:t>Movable Site Furnishings</a:t>
            </a:r>
          </a:p>
          <a:p>
            <a:pPr marL="742950" lvl="2" indent="-285750" eaLnBrk="1" hangingPunct="1">
              <a:buFont typeface="Wingdings" panose="05000000000000000000" pitchFamily="2" charset="2"/>
              <a:buChar char="§"/>
              <a:tabLst/>
              <a:defRPr/>
            </a:pPr>
            <a:r>
              <a:rPr lang="en-US" altLang="en-US" sz="1600" dirty="0">
                <a:latin typeface="Century Gothic" panose="020B0502020202020204" pitchFamily="34" charset="0"/>
              </a:rPr>
              <a:t>Expendables</a:t>
            </a:r>
          </a:p>
        </p:txBody>
      </p:sp>
      <p:sp>
        <p:nvSpPr>
          <p:cNvPr id="7" name="Text Box 4">
            <a:extLst>
              <a:ext uri="{FF2B5EF4-FFF2-40B4-BE49-F238E27FC236}">
                <a16:creationId xmlns:a16="http://schemas.microsoft.com/office/drawing/2014/main" id="{39227606-CE9E-29F1-11EA-DADEEF769E2D}"/>
              </a:ext>
            </a:extLst>
          </p:cNvPr>
          <p:cNvSpPr txBox="1">
            <a:spLocks noChangeArrowheads="1"/>
          </p:cNvSpPr>
          <p:nvPr/>
        </p:nvSpPr>
        <p:spPr bwMode="auto">
          <a:xfrm>
            <a:off x="6193978" y="3739946"/>
            <a:ext cx="3826147" cy="2616101"/>
          </a:xfrm>
          <a:prstGeom prst="rect">
            <a:avLst/>
          </a:prstGeom>
          <a:noFill/>
          <a:ln w="9525">
            <a:noFill/>
            <a:miter lim="800000"/>
            <a:headEnd/>
            <a:tailEnd/>
          </a:ln>
        </p:spPr>
        <p:txBody>
          <a:bodyPr wrap="square">
            <a:spAutoFit/>
          </a:bodyPr>
          <a:lstStyle>
            <a:lvl1pPr marL="1588" indent="-1588" eaLnBrk="0" hangingPunct="0">
              <a:tabLst>
                <a:tab pos="684213" algn="l"/>
              </a:tabLst>
              <a:defRPr>
                <a:solidFill>
                  <a:schemeClr val="tx1"/>
                </a:solidFill>
                <a:latin typeface="Arial" charset="0"/>
              </a:defRPr>
            </a:lvl1pPr>
            <a:lvl2pPr marL="231775" indent="-231775" eaLnBrk="0" hangingPunct="0">
              <a:tabLst>
                <a:tab pos="684213" algn="l"/>
              </a:tabLst>
              <a:defRPr>
                <a:solidFill>
                  <a:schemeClr val="tx1"/>
                </a:solidFill>
                <a:latin typeface="Arial" charset="0"/>
              </a:defRPr>
            </a:lvl2pPr>
            <a:lvl3pPr marL="346075" indent="-119063" eaLnBrk="0" hangingPunct="0">
              <a:tabLst>
                <a:tab pos="684213" algn="l"/>
              </a:tabLst>
              <a:defRPr>
                <a:solidFill>
                  <a:schemeClr val="tx1"/>
                </a:solidFill>
                <a:latin typeface="Arial" charset="0"/>
              </a:defRPr>
            </a:lvl3pPr>
            <a:lvl4pPr marL="1600200" indent="-228600" eaLnBrk="0" hangingPunct="0">
              <a:tabLst>
                <a:tab pos="684213" algn="l"/>
              </a:tabLst>
              <a:defRPr>
                <a:solidFill>
                  <a:schemeClr val="tx1"/>
                </a:solidFill>
                <a:latin typeface="Arial" charset="0"/>
              </a:defRPr>
            </a:lvl4pPr>
            <a:lvl5pPr marL="2057400" indent="-228600" eaLnBrk="0" hangingPunct="0">
              <a:tabLst>
                <a:tab pos="684213" algn="l"/>
              </a:tabLst>
              <a:defRPr>
                <a:solidFill>
                  <a:schemeClr val="tx1"/>
                </a:solidFill>
                <a:latin typeface="Arial" charset="0"/>
              </a:defRPr>
            </a:lvl5pPr>
            <a:lvl6pPr marL="2514600" indent="-228600" eaLnBrk="0" fontAlgn="base" hangingPunct="0">
              <a:spcBef>
                <a:spcPct val="0"/>
              </a:spcBef>
              <a:spcAft>
                <a:spcPct val="0"/>
              </a:spcAft>
              <a:tabLst>
                <a:tab pos="684213" algn="l"/>
              </a:tabLst>
              <a:defRPr>
                <a:solidFill>
                  <a:schemeClr val="tx1"/>
                </a:solidFill>
                <a:latin typeface="Arial" charset="0"/>
              </a:defRPr>
            </a:lvl6pPr>
            <a:lvl7pPr marL="2971800" indent="-228600" eaLnBrk="0" fontAlgn="base" hangingPunct="0">
              <a:spcBef>
                <a:spcPct val="0"/>
              </a:spcBef>
              <a:spcAft>
                <a:spcPct val="0"/>
              </a:spcAft>
              <a:tabLst>
                <a:tab pos="684213" algn="l"/>
              </a:tabLst>
              <a:defRPr>
                <a:solidFill>
                  <a:schemeClr val="tx1"/>
                </a:solidFill>
                <a:latin typeface="Arial" charset="0"/>
              </a:defRPr>
            </a:lvl7pPr>
            <a:lvl8pPr marL="3429000" indent="-228600" eaLnBrk="0" fontAlgn="base" hangingPunct="0">
              <a:spcBef>
                <a:spcPct val="0"/>
              </a:spcBef>
              <a:spcAft>
                <a:spcPct val="0"/>
              </a:spcAft>
              <a:tabLst>
                <a:tab pos="684213" algn="l"/>
              </a:tabLst>
              <a:defRPr>
                <a:solidFill>
                  <a:schemeClr val="tx1"/>
                </a:solidFill>
                <a:latin typeface="Arial" charset="0"/>
              </a:defRPr>
            </a:lvl8pPr>
            <a:lvl9pPr marL="3886200" indent="-228600" eaLnBrk="0" fontAlgn="base" hangingPunct="0">
              <a:spcBef>
                <a:spcPct val="0"/>
              </a:spcBef>
              <a:spcAft>
                <a:spcPct val="0"/>
              </a:spcAft>
              <a:tabLst>
                <a:tab pos="684213" algn="l"/>
              </a:tabLst>
              <a:defRPr>
                <a:solidFill>
                  <a:schemeClr val="tx1"/>
                </a:solidFill>
                <a:latin typeface="Arial" charset="0"/>
              </a:defRPr>
            </a:lvl9pPr>
          </a:lstStyle>
          <a:p>
            <a:pPr marL="0" lvl="1" indent="0" eaLnBrk="1" hangingPunct="1">
              <a:spcBef>
                <a:spcPts val="600"/>
              </a:spcBef>
              <a:spcAft>
                <a:spcPts val="200"/>
              </a:spcAft>
              <a:defRPr/>
            </a:pPr>
            <a:r>
              <a:rPr lang="en-US" altLang="en-US" b="1" dirty="0">
                <a:latin typeface="Century Gothic" panose="020B0502020202020204" pitchFamily="34" charset="0"/>
              </a:rPr>
              <a:t>F   Limited-Eligible</a:t>
            </a:r>
            <a:r>
              <a:rPr lang="en-US" altLang="en-US" dirty="0">
                <a:latin typeface="Century Gothic" panose="020B0502020202020204" pitchFamily="34" charset="0"/>
              </a:rPr>
              <a:t>:</a:t>
            </a:r>
          </a:p>
          <a:p>
            <a:pPr marL="285750" lvl="1" indent="-285750" eaLnBrk="1" hangingPunct="1">
              <a:spcBef>
                <a:spcPts val="0"/>
              </a:spcBef>
              <a:buFont typeface="Arial" panose="020B0604020202020204" pitchFamily="34" charset="0"/>
              <a:buChar char="•"/>
              <a:defRPr/>
            </a:pPr>
            <a:r>
              <a:rPr lang="en-US" altLang="en-US" sz="1600" dirty="0">
                <a:latin typeface="Century Gothic" panose="020B0502020202020204" pitchFamily="34" charset="0"/>
              </a:rPr>
              <a:t>Outdoor Athletic Facilities </a:t>
            </a:r>
            <a:r>
              <a:rPr lang="en-US" altLang="en-US" sz="1500" dirty="0">
                <a:latin typeface="Century Gothic" panose="020B0502020202020204" pitchFamily="34" charset="0"/>
              </a:rPr>
              <a:t>(includes tennis courts)</a:t>
            </a:r>
          </a:p>
          <a:p>
            <a:pPr marL="285750" lvl="1" indent="-285750" eaLnBrk="1" hangingPunct="1">
              <a:spcBef>
                <a:spcPts val="0"/>
              </a:spcBef>
              <a:buFont typeface="Arial" panose="020B0604020202020204" pitchFamily="34" charset="0"/>
              <a:buChar char="•"/>
              <a:defRPr/>
            </a:pPr>
            <a:r>
              <a:rPr lang="en-US" altLang="en-US" sz="1600" dirty="0">
                <a:latin typeface="Century Gothic" panose="020B0502020202020204" pitchFamily="34" charset="0"/>
              </a:rPr>
              <a:t>Swimming Pools and Natatoriums</a:t>
            </a:r>
          </a:p>
          <a:p>
            <a:pPr marL="285750" lvl="1" indent="-285750" eaLnBrk="1" hangingPunct="1">
              <a:spcBef>
                <a:spcPts val="0"/>
              </a:spcBef>
              <a:buFont typeface="Arial" panose="020B0604020202020204" pitchFamily="34" charset="0"/>
              <a:buChar char="•"/>
              <a:defRPr/>
            </a:pPr>
            <a:r>
              <a:rPr lang="en-US" altLang="en-US" sz="1600" dirty="0">
                <a:latin typeface="Century Gothic" panose="020B0502020202020204" pitchFamily="34" charset="0"/>
              </a:rPr>
              <a:t>Retractable Gym Seating     </a:t>
            </a:r>
            <a:r>
              <a:rPr lang="en-US" altLang="en-US" sz="1500" dirty="0">
                <a:latin typeface="Century Gothic" panose="020B0502020202020204" pitchFamily="34" charset="0"/>
              </a:rPr>
              <a:t>(movable bleachers)</a:t>
            </a:r>
          </a:p>
          <a:p>
            <a:pPr marL="285750" lvl="1" indent="-285750" eaLnBrk="1" hangingPunct="1">
              <a:spcBef>
                <a:spcPts val="0"/>
              </a:spcBef>
              <a:buFont typeface="Arial" panose="020B0604020202020204" pitchFamily="34" charset="0"/>
              <a:buChar char="•"/>
              <a:defRPr/>
            </a:pPr>
            <a:r>
              <a:rPr lang="en-US" altLang="en-US" sz="1600" dirty="0">
                <a:latin typeface="Century Gothic" panose="020B0502020202020204" pitchFamily="34" charset="0"/>
              </a:rPr>
              <a:t>Permanent </a:t>
            </a:r>
            <a:r>
              <a:rPr lang="en-US" altLang="en-US" sz="1500" dirty="0">
                <a:latin typeface="Century Gothic" panose="020B0502020202020204" pitchFamily="34" charset="0"/>
              </a:rPr>
              <a:t>(non-retractable) </a:t>
            </a:r>
            <a:r>
              <a:rPr lang="en-US" altLang="en-US" sz="1600" dirty="0">
                <a:latin typeface="Century Gothic" panose="020B0502020202020204" pitchFamily="34" charset="0"/>
              </a:rPr>
              <a:t>Gym Spectator Seating </a:t>
            </a:r>
          </a:p>
          <a:p>
            <a:pPr marL="285750" lvl="1" indent="-285750" eaLnBrk="1" hangingPunct="1">
              <a:spcBef>
                <a:spcPts val="0"/>
              </a:spcBef>
              <a:buFont typeface="Arial" panose="020B0604020202020204" pitchFamily="34" charset="0"/>
              <a:buChar char="•"/>
              <a:defRPr/>
            </a:pPr>
            <a:r>
              <a:rPr lang="en-US" altLang="en-US" sz="1600" dirty="0">
                <a:latin typeface="Century Gothic" panose="020B0502020202020204" pitchFamily="34" charset="0"/>
              </a:rPr>
              <a:t>New/Replacement Seating Areas in an Auditorium</a:t>
            </a:r>
          </a:p>
        </p:txBody>
      </p:sp>
      <p:pic>
        <p:nvPicPr>
          <p:cNvPr id="9" name="Picture 6">
            <a:extLst>
              <a:ext uri="{FF2B5EF4-FFF2-40B4-BE49-F238E27FC236}">
                <a16:creationId xmlns:a16="http://schemas.microsoft.com/office/drawing/2014/main" id="{B451B902-A266-CD34-26DD-CE4DD6A1CD59}"/>
              </a:ext>
            </a:extLst>
          </p:cNvPr>
          <p:cNvPicPr>
            <a:picLocks noChangeAspect="1"/>
          </p:cNvPicPr>
          <p:nvPr/>
        </p:nvPicPr>
        <p:blipFill>
          <a:blip r:embed="rId2"/>
          <a:srcRect/>
          <a:stretch>
            <a:fillRect/>
          </a:stretch>
        </p:blipFill>
        <p:spPr bwMode="auto">
          <a:xfrm>
            <a:off x="9532103" y="1362717"/>
            <a:ext cx="2349814" cy="2881946"/>
          </a:xfrm>
          <a:prstGeom prst="rect">
            <a:avLst/>
          </a:prstGeom>
          <a:noFill/>
          <a:ln w="1587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F187AD39-680D-CC5B-F1AC-CE6568CE0C3E}"/>
              </a:ext>
            </a:extLst>
          </p:cNvPr>
          <p:cNvSpPr>
            <a:spLocks noGrp="1"/>
          </p:cNvSpPr>
          <p:nvPr>
            <p:ph type="title"/>
          </p:nvPr>
        </p:nvSpPr>
        <p:spPr>
          <a:xfrm>
            <a:off x="1882674" y="11053"/>
            <a:ext cx="8599353" cy="1235276"/>
          </a:xfrm>
        </p:spPr>
        <p:txBody>
          <a:bodyPr>
            <a:normAutofit/>
          </a:bodyPr>
          <a:lstStyle/>
          <a:p>
            <a:r>
              <a:rPr lang="en-US" sz="2800" dirty="0">
                <a:solidFill>
                  <a:schemeClr val="tx2"/>
                </a:solidFill>
              </a:rPr>
              <a:t>state Grant Reimbursement</a:t>
            </a:r>
            <a:br>
              <a:rPr lang="en-US" sz="2800" dirty="0"/>
            </a:br>
            <a:r>
              <a:rPr lang="en-US" sz="2000" cap="none" dirty="0">
                <a:solidFill>
                  <a:srgbClr val="00B0F0"/>
                </a:solidFill>
                <a:effectLst>
                  <a:glow rad="38100">
                    <a:schemeClr val="bg1">
                      <a:lumMod val="65000"/>
                      <a:lumOff val="35000"/>
                      <a:alpha val="40000"/>
                    </a:schemeClr>
                  </a:glow>
                </a:effectLst>
              </a:rPr>
              <a:t>Maximize OGA Reimbursement</a:t>
            </a:r>
            <a:endParaRPr lang="en-US" sz="2000" dirty="0">
              <a:solidFill>
                <a:srgbClr val="00B0F0"/>
              </a:solidFill>
            </a:endParaRPr>
          </a:p>
        </p:txBody>
      </p:sp>
      <p:pic>
        <p:nvPicPr>
          <p:cNvPr id="13" name="Picture 12">
            <a:extLst>
              <a:ext uri="{FF2B5EF4-FFF2-40B4-BE49-F238E27FC236}">
                <a16:creationId xmlns:a16="http://schemas.microsoft.com/office/drawing/2014/main" id="{350A4D5C-349E-5A93-46BC-1042279F85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8508" y="5777629"/>
            <a:ext cx="1111508" cy="696198"/>
          </a:xfrm>
          <a:prstGeom prst="rect">
            <a:avLst/>
          </a:prstGeom>
        </p:spPr>
      </p:pic>
      <p:pic>
        <p:nvPicPr>
          <p:cNvPr id="14" name="Picture 13">
            <a:extLst>
              <a:ext uri="{FF2B5EF4-FFF2-40B4-BE49-F238E27FC236}">
                <a16:creationId xmlns:a16="http://schemas.microsoft.com/office/drawing/2014/main" id="{D8989A1D-0EAF-BDDA-3E4E-95A9F746BB09}"/>
              </a:ext>
            </a:extLst>
          </p:cNvPr>
          <p:cNvPicPr>
            <a:picLocks noChangeAspect="1"/>
          </p:cNvPicPr>
          <p:nvPr/>
        </p:nvPicPr>
        <p:blipFill>
          <a:blip r:embed="rId4"/>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3915001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39DD8-704B-9B9E-25C2-756AF57D891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F5A5599-12FD-9326-2BB3-4AE3AB725CA6}"/>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9D6C798F-DAAB-59E2-9981-01D27ACD46BC}"/>
              </a:ext>
            </a:extLst>
          </p:cNvPr>
          <p:cNvSpPr txBox="1"/>
          <p:nvPr/>
        </p:nvSpPr>
        <p:spPr>
          <a:xfrm>
            <a:off x="1875361" y="1971208"/>
            <a:ext cx="8760555" cy="3200876"/>
          </a:xfrm>
          <a:prstGeom prst="rect">
            <a:avLst/>
          </a:prstGeom>
          <a:noFill/>
        </p:spPr>
        <p:txBody>
          <a:bodyPr wrap="square">
            <a:spAutoFit/>
          </a:bodyPr>
          <a:lstStyle/>
          <a:p>
            <a:pPr marL="457200" indent="-457200" fontAlgn="base">
              <a:spcBef>
                <a:spcPts val="1200"/>
              </a:spcBef>
              <a:buFont typeface="+mj-lt"/>
              <a:buAutoNum type="arabicPeriod"/>
            </a:pPr>
            <a:r>
              <a:rPr lang="en-US" dirty="0">
                <a:effectLst>
                  <a:glow rad="38100">
                    <a:schemeClr val="bg1">
                      <a:lumMod val="50000"/>
                      <a:lumOff val="50000"/>
                      <a:alpha val="20000"/>
                    </a:schemeClr>
                  </a:glow>
                </a:effectLst>
              </a:rPr>
              <a:t>RESOLVED, that Marlborough authorizes the Board of Education to apply to the Commissioner of Administrative Services and to accept or reject a grant for the [project type] at Marlborough Elementary School</a:t>
            </a:r>
          </a:p>
          <a:p>
            <a:pPr marL="457200" indent="-457200" fontAlgn="base">
              <a:spcBef>
                <a:spcPts val="2400"/>
              </a:spcBef>
              <a:buFont typeface="+mj-lt"/>
              <a:buAutoNum type="arabicPeriod"/>
            </a:pPr>
            <a:r>
              <a:rPr lang="en-US" dirty="0">
                <a:effectLst>
                  <a:glow rad="38100">
                    <a:schemeClr val="bg1">
                      <a:lumMod val="50000"/>
                      <a:lumOff val="50000"/>
                      <a:alpha val="20000"/>
                    </a:schemeClr>
                  </a:glow>
                </a:effectLst>
              </a:rPr>
              <a:t>RESOLVED, that the Marlborough Elementary School Building Committee is hereby established as the building committee with regard to the [project type] at Marlborough Elementary School</a:t>
            </a:r>
          </a:p>
          <a:p>
            <a:pPr marL="457200" indent="-457200" fontAlgn="base">
              <a:spcBef>
                <a:spcPts val="2400"/>
              </a:spcBef>
              <a:buFont typeface="+mj-lt"/>
              <a:buAutoNum type="arabicPeriod"/>
            </a:pPr>
            <a:r>
              <a:rPr lang="en-US" dirty="0">
                <a:effectLst>
                  <a:glow rad="38100">
                    <a:schemeClr val="bg1">
                      <a:lumMod val="50000"/>
                      <a:lumOff val="50000"/>
                      <a:alpha val="20000"/>
                    </a:schemeClr>
                  </a:glow>
                </a:effectLst>
              </a:rPr>
              <a:t>RESOLVED, that the Town of Marlborough authorizes at least the preparation of schematic drawings and outline specifications for the [project type] at the </a:t>
            </a:r>
            <a:r>
              <a:rPr kumimoji="0" lang="en-US" sz="1800" b="0" i="0" u="none" strike="noStrike" kern="1200" cap="none" spc="0" normalizeH="0" baseline="0" noProof="0" dirty="0">
                <a:ln>
                  <a:noFill/>
                </a:ln>
                <a:solidFill>
                  <a:prstClr val="white"/>
                </a:solidFill>
                <a:effectLst>
                  <a:glow rad="38100">
                    <a:prstClr val="black">
                      <a:lumMod val="50000"/>
                      <a:lumOff val="50000"/>
                      <a:alpha val="20000"/>
                    </a:prstClr>
                  </a:glow>
                </a:effectLst>
                <a:uLnTx/>
                <a:uFillTx/>
                <a:latin typeface="Century Gothic" panose="020B0502020202020204"/>
                <a:ea typeface="+mn-ea"/>
                <a:cs typeface="+mn-cs"/>
              </a:rPr>
              <a:t>Marlborough Elementary School</a:t>
            </a:r>
            <a:endParaRPr lang="en-US" dirty="0">
              <a:effectLst>
                <a:glow rad="38100">
                  <a:schemeClr val="bg1">
                    <a:lumMod val="50000"/>
                    <a:lumOff val="50000"/>
                    <a:alpha val="20000"/>
                  </a:schemeClr>
                </a:glow>
              </a:effectLst>
            </a:endParaRPr>
          </a:p>
        </p:txBody>
      </p:sp>
      <p:sp>
        <p:nvSpPr>
          <p:cNvPr id="4" name="TextBox 3">
            <a:extLst>
              <a:ext uri="{FF2B5EF4-FFF2-40B4-BE49-F238E27FC236}">
                <a16:creationId xmlns:a16="http://schemas.microsoft.com/office/drawing/2014/main" id="{2698B5E5-1DD4-7132-860E-10F1CA1D8BD4}"/>
              </a:ext>
            </a:extLst>
          </p:cNvPr>
          <p:cNvSpPr txBox="1"/>
          <p:nvPr/>
        </p:nvSpPr>
        <p:spPr>
          <a:xfrm>
            <a:off x="1875361" y="1381815"/>
            <a:ext cx="9001186" cy="461665"/>
          </a:xfrm>
          <a:prstGeom prst="rect">
            <a:avLst/>
          </a:prstGeom>
          <a:noFill/>
        </p:spPr>
        <p:txBody>
          <a:bodyPr wrap="square">
            <a:spAutoFit/>
          </a:bodyPr>
          <a:lstStyle/>
          <a:p>
            <a:pPr>
              <a:spcBef>
                <a:spcPts val="1200"/>
              </a:spcBef>
              <a:spcAft>
                <a:spcPts val="0"/>
              </a:spcAft>
            </a:pPr>
            <a:r>
              <a:rPr lang="en-US" sz="2400" b="1" dirty="0">
                <a:ln w="3175" cmpd="sng">
                  <a:noFill/>
                </a:ln>
                <a:solidFill>
                  <a:srgbClr val="FFFFCC"/>
                </a:solidFill>
                <a:effectLst>
                  <a:glow rad="38100">
                    <a:schemeClr val="bg1">
                      <a:lumMod val="65000"/>
                      <a:lumOff val="35000"/>
                      <a:alpha val="40000"/>
                    </a:schemeClr>
                  </a:glow>
                </a:effectLst>
                <a:latin typeface="+mj-lt"/>
                <a:ea typeface="+mj-ea"/>
                <a:cs typeface="+mj-cs"/>
              </a:rPr>
              <a:t>Sample of the Three Required Resolutions by June 30, 2025</a:t>
            </a:r>
          </a:p>
        </p:txBody>
      </p:sp>
      <p:sp>
        <p:nvSpPr>
          <p:cNvPr id="5" name="Title 1">
            <a:extLst>
              <a:ext uri="{FF2B5EF4-FFF2-40B4-BE49-F238E27FC236}">
                <a16:creationId xmlns:a16="http://schemas.microsoft.com/office/drawing/2014/main" id="{BE67837C-BC40-3B18-ABC2-210179C11E64}"/>
              </a:ext>
            </a:extLst>
          </p:cNvPr>
          <p:cNvSpPr txBox="1">
            <a:spLocks/>
          </p:cNvSpPr>
          <p:nvPr/>
        </p:nvSpPr>
        <p:spPr>
          <a:xfrm>
            <a:off x="1875361" y="6779"/>
            <a:ext cx="8599353" cy="1235276"/>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a:solidFill>
                  <a:schemeClr val="tx2"/>
                </a:solidFill>
              </a:rPr>
              <a:t>STATE GRANT REIMBURSEMENT</a:t>
            </a:r>
            <a:br>
              <a:rPr lang="en-US" sz="2800" dirty="0"/>
            </a:br>
            <a:r>
              <a:rPr lang="en-US" sz="2000" cap="none" dirty="0">
                <a:solidFill>
                  <a:srgbClr val="00B0F0"/>
                </a:solidFill>
                <a:effectLst>
                  <a:glow rad="38100">
                    <a:schemeClr val="bg1">
                      <a:lumMod val="65000"/>
                      <a:lumOff val="35000"/>
                      <a:alpha val="40000"/>
                    </a:schemeClr>
                  </a:glow>
                </a:effectLst>
              </a:rPr>
              <a:t>Requirements for June 30 Application</a:t>
            </a:r>
            <a:endParaRPr lang="en-US" sz="2000" dirty="0">
              <a:solidFill>
                <a:srgbClr val="00B0F0"/>
              </a:solidFill>
            </a:endParaRPr>
          </a:p>
        </p:txBody>
      </p:sp>
      <p:sp>
        <p:nvSpPr>
          <p:cNvPr id="6" name="TextBox 5">
            <a:extLst>
              <a:ext uri="{FF2B5EF4-FFF2-40B4-BE49-F238E27FC236}">
                <a16:creationId xmlns:a16="http://schemas.microsoft.com/office/drawing/2014/main" id="{B4C42BFC-7952-4263-64D8-72DD9C03CC98}"/>
              </a:ext>
            </a:extLst>
          </p:cNvPr>
          <p:cNvSpPr txBox="1"/>
          <p:nvPr/>
        </p:nvSpPr>
        <p:spPr>
          <a:xfrm>
            <a:off x="1875361" y="5648861"/>
            <a:ext cx="8895046" cy="923330"/>
          </a:xfrm>
          <a:prstGeom prst="rect">
            <a:avLst/>
          </a:prstGeom>
          <a:noFill/>
        </p:spPr>
        <p:txBody>
          <a:bodyPr wrap="square">
            <a:spAutoFit/>
          </a:bodyPr>
          <a:lstStyle/>
          <a:p>
            <a:pPr marL="746125" indent="-746125" fontAlgn="base">
              <a:spcBef>
                <a:spcPts val="1200"/>
              </a:spcBef>
            </a:pPr>
            <a:r>
              <a:rPr lang="en-US" i="1" dirty="0">
                <a:effectLst>
                  <a:glow rad="38100">
                    <a:schemeClr val="bg1">
                      <a:lumMod val="50000"/>
                      <a:lumOff val="50000"/>
                      <a:alpha val="20000"/>
                    </a:schemeClr>
                  </a:glow>
                </a:effectLst>
              </a:rPr>
              <a:t>Note:  A Town/District can authorize Resolution 1 only upon the availability of funding (i.e. passing of referendum); Resolution 3 authorization is contingent upon BOE approval of Educational Specifications</a:t>
            </a:r>
          </a:p>
        </p:txBody>
      </p:sp>
      <p:sp>
        <p:nvSpPr>
          <p:cNvPr id="7" name="TextBox 6">
            <a:extLst>
              <a:ext uri="{FF2B5EF4-FFF2-40B4-BE49-F238E27FC236}">
                <a16:creationId xmlns:a16="http://schemas.microsoft.com/office/drawing/2014/main" id="{20B453A4-5C5D-5B94-2679-6D7119311B66}"/>
              </a:ext>
            </a:extLst>
          </p:cNvPr>
          <p:cNvSpPr txBox="1"/>
          <p:nvPr/>
        </p:nvSpPr>
        <p:spPr>
          <a:xfrm>
            <a:off x="290088" y="1971208"/>
            <a:ext cx="1431853" cy="369332"/>
          </a:xfrm>
          <a:prstGeom prst="rect">
            <a:avLst/>
          </a:prstGeom>
          <a:noFill/>
        </p:spPr>
        <p:txBody>
          <a:bodyPr wrap="square">
            <a:spAutoFit/>
          </a:bodyPr>
          <a:lstStyle/>
          <a:p>
            <a:r>
              <a:rPr lang="en-US" sz="1800" b="1" dirty="0">
                <a:ln w="3175" cmpd="sng">
                  <a:noFill/>
                </a:ln>
                <a:solidFill>
                  <a:srgbClr val="FFFFCC"/>
                </a:solidFill>
                <a:effectLst>
                  <a:glow rad="38100">
                    <a:schemeClr val="bg1">
                      <a:lumMod val="65000"/>
                      <a:lumOff val="35000"/>
                      <a:alpha val="40000"/>
                    </a:schemeClr>
                  </a:glow>
                </a:effectLst>
                <a:latin typeface="+mj-lt"/>
                <a:ea typeface="+mj-ea"/>
                <a:cs typeface="+mj-cs"/>
              </a:rPr>
              <a:t>(FUNDING)</a:t>
            </a:r>
            <a:endParaRPr lang="en-US" dirty="0">
              <a:solidFill>
                <a:srgbClr val="FFFFCC"/>
              </a:solidFill>
            </a:endParaRPr>
          </a:p>
        </p:txBody>
      </p:sp>
      <p:sp>
        <p:nvSpPr>
          <p:cNvPr id="9" name="TextBox 8">
            <a:extLst>
              <a:ext uri="{FF2B5EF4-FFF2-40B4-BE49-F238E27FC236}">
                <a16:creationId xmlns:a16="http://schemas.microsoft.com/office/drawing/2014/main" id="{96D3995A-4FB4-8FB7-49F3-C57DA42243AF}"/>
              </a:ext>
            </a:extLst>
          </p:cNvPr>
          <p:cNvSpPr txBox="1"/>
          <p:nvPr/>
        </p:nvSpPr>
        <p:spPr>
          <a:xfrm>
            <a:off x="290088" y="3369388"/>
            <a:ext cx="1635279" cy="369332"/>
          </a:xfrm>
          <a:prstGeom prst="rect">
            <a:avLst/>
          </a:prstGeom>
          <a:noFill/>
        </p:spPr>
        <p:txBody>
          <a:bodyPr wrap="square">
            <a:spAutoFit/>
          </a:bodyPr>
          <a:lstStyle/>
          <a:p>
            <a:r>
              <a:rPr lang="en-US" b="1" dirty="0">
                <a:ln w="3175" cmpd="sng">
                  <a:noFill/>
                </a:ln>
                <a:solidFill>
                  <a:srgbClr val="FFFFCC"/>
                </a:solidFill>
                <a:effectLst>
                  <a:glow rad="38100">
                    <a:schemeClr val="bg1">
                      <a:lumMod val="65000"/>
                      <a:lumOff val="35000"/>
                      <a:alpha val="40000"/>
                    </a:schemeClr>
                  </a:glow>
                </a:effectLst>
                <a:latin typeface="+mj-lt"/>
                <a:ea typeface="+mj-ea"/>
                <a:cs typeface="+mj-cs"/>
              </a:rPr>
              <a:t>(OVERSIGHT)</a:t>
            </a:r>
            <a:endParaRPr lang="en-US" dirty="0">
              <a:solidFill>
                <a:srgbClr val="FFFFCC"/>
              </a:solidFill>
            </a:endParaRPr>
          </a:p>
        </p:txBody>
      </p:sp>
      <p:sp>
        <p:nvSpPr>
          <p:cNvPr id="10" name="TextBox 9">
            <a:extLst>
              <a:ext uri="{FF2B5EF4-FFF2-40B4-BE49-F238E27FC236}">
                <a16:creationId xmlns:a16="http://schemas.microsoft.com/office/drawing/2014/main" id="{4C536064-5FEF-150A-1E3B-26A8C952F121}"/>
              </a:ext>
            </a:extLst>
          </p:cNvPr>
          <p:cNvSpPr txBox="1"/>
          <p:nvPr/>
        </p:nvSpPr>
        <p:spPr>
          <a:xfrm>
            <a:off x="290088" y="4496254"/>
            <a:ext cx="1539083" cy="369332"/>
          </a:xfrm>
          <a:prstGeom prst="rect">
            <a:avLst/>
          </a:prstGeom>
          <a:noFill/>
        </p:spPr>
        <p:txBody>
          <a:bodyPr wrap="square">
            <a:spAutoFit/>
          </a:bodyPr>
          <a:lstStyle/>
          <a:p>
            <a:r>
              <a:rPr lang="en-US" b="1" dirty="0">
                <a:ln w="3175" cmpd="sng">
                  <a:noFill/>
                </a:ln>
                <a:solidFill>
                  <a:srgbClr val="FFFFCC"/>
                </a:solidFill>
                <a:effectLst>
                  <a:glow rad="38100">
                    <a:schemeClr val="bg1">
                      <a:lumMod val="65000"/>
                      <a:lumOff val="35000"/>
                      <a:alpha val="40000"/>
                    </a:schemeClr>
                  </a:glow>
                </a:effectLst>
                <a:latin typeface="+mj-lt"/>
                <a:ea typeface="+mj-ea"/>
                <a:cs typeface="+mj-cs"/>
              </a:rPr>
              <a:t>(ED SPECS)</a:t>
            </a:r>
            <a:endParaRPr lang="en-US" dirty="0">
              <a:solidFill>
                <a:srgbClr val="FFFFCC"/>
              </a:solidFill>
            </a:endParaRPr>
          </a:p>
        </p:txBody>
      </p:sp>
      <p:pic>
        <p:nvPicPr>
          <p:cNvPr id="12" name="Picture 11">
            <a:extLst>
              <a:ext uri="{FF2B5EF4-FFF2-40B4-BE49-F238E27FC236}">
                <a16:creationId xmlns:a16="http://schemas.microsoft.com/office/drawing/2014/main" id="{398F210F-2A1E-5DAC-ED7C-4374200ED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8508" y="5777629"/>
            <a:ext cx="1111508" cy="696198"/>
          </a:xfrm>
          <a:prstGeom prst="rect">
            <a:avLst/>
          </a:prstGeom>
        </p:spPr>
      </p:pic>
      <p:pic>
        <p:nvPicPr>
          <p:cNvPr id="14" name="Picture 13">
            <a:extLst>
              <a:ext uri="{FF2B5EF4-FFF2-40B4-BE49-F238E27FC236}">
                <a16:creationId xmlns:a16="http://schemas.microsoft.com/office/drawing/2014/main" id="{290705CE-1480-8E1C-F9AE-2A493098D8B8}"/>
              </a:ext>
            </a:extLst>
          </p:cNvPr>
          <p:cNvPicPr>
            <a:picLocks noChangeAspect="1"/>
          </p:cNvPicPr>
          <p:nvPr/>
        </p:nvPicPr>
        <p:blipFill>
          <a:blip r:embed="rId3"/>
          <a:stretch>
            <a:fillRect/>
          </a:stretch>
        </p:blipFill>
        <p:spPr>
          <a:xfrm>
            <a:off x="9896475" y="313182"/>
            <a:ext cx="1923408" cy="853277"/>
          </a:xfrm>
          <a:prstGeom prst="rect">
            <a:avLst/>
          </a:prstGeom>
        </p:spPr>
      </p:pic>
    </p:spTree>
    <p:extLst>
      <p:ext uri="{BB962C8B-B14F-4D97-AF65-F5344CB8AC3E}">
        <p14:creationId xmlns:p14="http://schemas.microsoft.com/office/powerpoint/2010/main" val="3418357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2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5B7C466-E341-5A1A-3341-4EA4AA5640DE}"/>
              </a:ext>
            </a:extLst>
          </p:cNvPr>
          <p:cNvSpPr/>
          <p:nvPr/>
        </p:nvSpPr>
        <p:spPr>
          <a:xfrm>
            <a:off x="0" y="0"/>
            <a:ext cx="12192000" cy="6858000"/>
          </a:xfrm>
          <a:prstGeom prst="rect">
            <a:avLst/>
          </a:prstGeom>
          <a:solidFill>
            <a:srgbClr val="68381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6CB67C64-F380-4858-CFC4-C2E9D14851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5987" y="5022583"/>
            <a:ext cx="2139550" cy="1340117"/>
          </a:xfrm>
          <a:prstGeom prst="rect">
            <a:avLst/>
          </a:prstGeom>
        </p:spPr>
      </p:pic>
      <p:sp>
        <p:nvSpPr>
          <p:cNvPr id="5" name="TextBox 4">
            <a:extLst>
              <a:ext uri="{FF2B5EF4-FFF2-40B4-BE49-F238E27FC236}">
                <a16:creationId xmlns:a16="http://schemas.microsoft.com/office/drawing/2014/main" id="{06144E77-DC8A-E72E-FB6C-BFF3CBFD0774}"/>
              </a:ext>
            </a:extLst>
          </p:cNvPr>
          <p:cNvSpPr txBox="1"/>
          <p:nvPr/>
        </p:nvSpPr>
        <p:spPr>
          <a:xfrm>
            <a:off x="2640788" y="3808225"/>
            <a:ext cx="6910424" cy="830997"/>
          </a:xfrm>
          <a:prstGeom prst="rect">
            <a:avLst/>
          </a:prstGeom>
          <a:noFill/>
        </p:spPr>
        <p:txBody>
          <a:bodyPr wrap="square">
            <a:spAutoFit/>
          </a:bodyPr>
          <a:lstStyle/>
          <a:p>
            <a:r>
              <a:rPr lang="en-US" sz="4800" b="1" dirty="0"/>
              <a:t>Thank You | Questions</a:t>
            </a:r>
            <a:endParaRPr lang="en-US" sz="4800" b="1" dirty="0">
              <a:solidFill>
                <a:schemeClr val="tx1"/>
              </a:solidFill>
            </a:endParaRPr>
          </a:p>
        </p:txBody>
      </p:sp>
      <p:pic>
        <p:nvPicPr>
          <p:cNvPr id="2" name="Picture 1">
            <a:extLst>
              <a:ext uri="{FF2B5EF4-FFF2-40B4-BE49-F238E27FC236}">
                <a16:creationId xmlns:a16="http://schemas.microsoft.com/office/drawing/2014/main" id="{70BBB141-AC60-1137-22D2-9F27093DA9B3}"/>
              </a:ext>
            </a:extLst>
          </p:cNvPr>
          <p:cNvPicPr>
            <a:picLocks noChangeAspect="1"/>
          </p:cNvPicPr>
          <p:nvPr/>
        </p:nvPicPr>
        <p:blipFill>
          <a:blip r:embed="rId3"/>
          <a:stretch>
            <a:fillRect/>
          </a:stretch>
        </p:blipFill>
        <p:spPr>
          <a:xfrm>
            <a:off x="2752074" y="909289"/>
            <a:ext cx="6534616" cy="2898936"/>
          </a:xfrm>
          <a:prstGeom prst="rect">
            <a:avLst/>
          </a:prstGeom>
        </p:spPr>
      </p:pic>
    </p:spTree>
    <p:extLst>
      <p:ext uri="{BB962C8B-B14F-4D97-AF65-F5344CB8AC3E}">
        <p14:creationId xmlns:p14="http://schemas.microsoft.com/office/powerpoint/2010/main" val="2396700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3799</TotalTime>
  <Words>2264</Words>
  <Application>Microsoft Office PowerPoint</Application>
  <PresentationFormat>Widescreen</PresentationFormat>
  <Paragraphs>264</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Century Gothic</vt:lpstr>
      <vt:lpstr>Merriweather</vt:lpstr>
      <vt:lpstr>Merriweather Black</vt:lpstr>
      <vt:lpstr>Wingdings</vt:lpstr>
      <vt:lpstr>Mesh</vt:lpstr>
      <vt:lpstr>Marlborough School District  Educational Facility Assessment and Long-Term Capital Plan</vt:lpstr>
      <vt:lpstr>ANTINOZZI ASSOCIATES Facility Assessment Team</vt:lpstr>
      <vt:lpstr>PROJECT APPROACH Existing Conditions Assessment: Report Contents</vt:lpstr>
      <vt:lpstr>PROJECT APPROACH Existing Conditions Assessment: Recommended Priorities</vt:lpstr>
      <vt:lpstr>PROJECT APPROACH Existing Conditions Assessment: Recommended Priorities</vt:lpstr>
      <vt:lpstr>PROJECT APPROACH Existing Conditions Assessment: Recommended Priorities</vt:lpstr>
      <vt:lpstr>PROJECT APPROACH Existing Conditions Assessment: Recommended Priorities</vt:lpstr>
      <vt:lpstr>PROJECT APPROACH Existing Conditions Assessment: Recommended Priorities</vt:lpstr>
      <vt:lpstr>PROJECT APPROACH Existing Conditions Assessment: Recommended Priorities</vt:lpstr>
      <vt:lpstr>PROJECT APPROACH Capital Improvements Plan: Recommended Priorities</vt:lpstr>
      <vt:lpstr>PROJECT APPROACH Comparative Cost Summary | Enrollment Projection</vt:lpstr>
      <vt:lpstr>PROJECT APPROACH Comparative Cost Summary | Space Standard Calculation</vt:lpstr>
      <vt:lpstr>PROJECT APPROACH Comparative Cost Summary | Estimate Reimbursement</vt:lpstr>
      <vt:lpstr>PROJECT APPROACH Comparative Cost Summary</vt:lpstr>
      <vt:lpstr>PowerPoint Presentation</vt:lpstr>
      <vt:lpstr>PowerPoint Presentation</vt:lpstr>
      <vt:lpstr>PowerPoint Presentation</vt:lpstr>
      <vt:lpstr>PowerPoint Presentation</vt:lpstr>
      <vt:lpstr>state Grant Reimbursement Renovation vs New Construction</vt:lpstr>
      <vt:lpstr>state Grant Reimbursement Maximize OGA Reimbursement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Fairfield Police Department Alterations</dc:title>
  <dc:creator>Mary Chung</dc:creator>
  <cp:lastModifiedBy>Michael Losasso</cp:lastModifiedBy>
  <cp:revision>151</cp:revision>
  <cp:lastPrinted>2023-11-07T11:07:30Z</cp:lastPrinted>
  <dcterms:created xsi:type="dcterms:W3CDTF">2023-08-02T13:12:56Z</dcterms:created>
  <dcterms:modified xsi:type="dcterms:W3CDTF">2025-01-08T00:39:32Z</dcterms:modified>
</cp:coreProperties>
</file>