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78" r:id="rId4"/>
    <p:sldId id="279" r:id="rId5"/>
  </p:sldIdLst>
  <p:sldSz cx="7772400" cy="100584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  <p15:guide id="3" orient="horz" pos="18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66FF99"/>
    <a:srgbClr val="FFFFCC"/>
    <a:srgbClr val="0099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2512" y="104"/>
      </p:cViewPr>
      <p:guideLst>
        <p:guide orient="horz" pos="3168"/>
        <p:guide pos="2448"/>
        <p:guide orient="horz" pos="18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14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5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6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1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2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8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31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5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4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8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912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5553B-62D9-40F6-82E6-F7E7EAF2454A}" type="datetimeFigureOut">
              <a:rPr lang="en-US" smtClean="0"/>
              <a:t>9/22/2022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87B9F-5DDD-4950-A9DE-421EF6266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6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road, outdoor, sign&#10;&#10;Description automatically generated">
            <a:extLst>
              <a:ext uri="{FF2B5EF4-FFF2-40B4-BE49-F238E27FC236}">
                <a16:creationId xmlns:a16="http://schemas.microsoft.com/office/drawing/2014/main" id="{638FBB1E-0631-7860-BF53-A2FEADDADF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t="10177" r="3742"/>
          <a:stretch/>
        </p:blipFill>
        <p:spPr>
          <a:xfrm>
            <a:off x="163502" y="236184"/>
            <a:ext cx="7430257" cy="23691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95BB217-E174-3D44-9DBD-86BD8C018DF9}"/>
              </a:ext>
            </a:extLst>
          </p:cNvPr>
          <p:cNvSpPr txBox="1"/>
          <p:nvPr/>
        </p:nvSpPr>
        <p:spPr>
          <a:xfrm>
            <a:off x="81771" y="2656492"/>
            <a:ext cx="979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EC699-7421-A46C-B6D5-16FAFE07D5D9}"/>
              </a:ext>
            </a:extLst>
          </p:cNvPr>
          <p:cNvSpPr txBox="1"/>
          <p:nvPr/>
        </p:nvSpPr>
        <p:spPr>
          <a:xfrm>
            <a:off x="690196" y="2602629"/>
            <a:ext cx="6727947" cy="41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Montserrat" panose="00000500000000000000" pitchFamily="2" charset="0"/>
                <a:cs typeface="Arial" panose="020B0604020202020204" pitchFamily="34" charset="0"/>
              </a:rPr>
              <a:t>What does being a “Mighty Booker” mean to you?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6C3BB-FDC5-CA16-4457-48C2BEF50F8E}"/>
              </a:ext>
            </a:extLst>
          </p:cNvPr>
          <p:cNvSpPr txBox="1"/>
          <p:nvPr/>
        </p:nvSpPr>
        <p:spPr>
          <a:xfrm>
            <a:off x="81771" y="6242425"/>
            <a:ext cx="979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49D50E-F786-AF86-0229-CC9811D7FFB0}"/>
              </a:ext>
            </a:extLst>
          </p:cNvPr>
          <p:cNvSpPr txBox="1"/>
          <p:nvPr/>
        </p:nvSpPr>
        <p:spPr>
          <a:xfrm>
            <a:off x="690196" y="6182506"/>
            <a:ext cx="7051923" cy="41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Montserrat" panose="00000500000000000000" pitchFamily="2" charset="0"/>
                <a:cs typeface="Arial" panose="020B0604020202020204" pitchFamily="34" charset="0"/>
              </a:rPr>
              <a:t>What are Booker T. Washington High School’s greatest strengths?</a:t>
            </a: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5CDBA91-11DB-A36A-CE41-47B256720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61" y="2016907"/>
            <a:ext cx="409435" cy="5257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866DE9-5109-8428-1078-D5CCB2EAD354}"/>
              </a:ext>
            </a:extLst>
          </p:cNvPr>
          <p:cNvSpPr txBox="1"/>
          <p:nvPr/>
        </p:nvSpPr>
        <p:spPr>
          <a:xfrm>
            <a:off x="793571" y="1991562"/>
            <a:ext cx="238299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dirty="0">
                <a:solidFill>
                  <a:srgbClr val="006FAF"/>
                </a:solidFill>
                <a:latin typeface="Montserrat" panose="00000500000000000000" pitchFamily="2" charset="0"/>
              </a:rPr>
              <a:t>Norfolk Public Schools</a:t>
            </a:r>
          </a:p>
          <a:p>
            <a:r>
              <a:rPr lang="en-US" sz="1050" dirty="0">
                <a:solidFill>
                  <a:srgbClr val="333333"/>
                </a:solidFill>
                <a:latin typeface="Montserrat" panose="00000500000000000000" pitchFamily="2" charset="0"/>
              </a:rPr>
              <a:t>The cornerstone of a proudly diverse community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73E3D2-6D10-8352-A02E-346D1A15C396}"/>
              </a:ext>
            </a:extLst>
          </p:cNvPr>
          <p:cNvSpPr txBox="1"/>
          <p:nvPr/>
        </p:nvSpPr>
        <p:spPr>
          <a:xfrm>
            <a:off x="3457764" y="9575972"/>
            <a:ext cx="4254075" cy="379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400" dirty="0">
                <a:latin typeface="Montserrat" panose="00000500000000000000" pitchFamily="2" charset="0"/>
                <a:cs typeface="Arial" panose="020B0604020202020204" pitchFamily="34" charset="0"/>
              </a:rPr>
              <a:t>number of persons in your group ______</a:t>
            </a:r>
          </a:p>
        </p:txBody>
      </p:sp>
    </p:spTree>
    <p:extLst>
      <p:ext uri="{BB962C8B-B14F-4D97-AF65-F5344CB8AC3E}">
        <p14:creationId xmlns:p14="http://schemas.microsoft.com/office/powerpoint/2010/main" val="427593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5BB217-E174-3D44-9DBD-86BD8C018DF9}"/>
              </a:ext>
            </a:extLst>
          </p:cNvPr>
          <p:cNvSpPr txBox="1"/>
          <p:nvPr/>
        </p:nvSpPr>
        <p:spPr>
          <a:xfrm>
            <a:off x="81771" y="2656485"/>
            <a:ext cx="979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EC699-7421-A46C-B6D5-16FAFE07D5D9}"/>
              </a:ext>
            </a:extLst>
          </p:cNvPr>
          <p:cNvSpPr txBox="1"/>
          <p:nvPr/>
        </p:nvSpPr>
        <p:spPr>
          <a:xfrm>
            <a:off x="690197" y="2602622"/>
            <a:ext cx="6727946" cy="41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Montserrat" panose="00000500000000000000" pitchFamily="2" charset="0"/>
                <a:cs typeface="Arial" panose="020B0604020202020204" pitchFamily="34" charset="0"/>
              </a:rPr>
              <a:t>What are the opportunities for improvement?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6C3BB-FDC5-CA16-4457-48C2BEF50F8E}"/>
              </a:ext>
            </a:extLst>
          </p:cNvPr>
          <p:cNvSpPr txBox="1"/>
          <p:nvPr/>
        </p:nvSpPr>
        <p:spPr>
          <a:xfrm>
            <a:off x="81771" y="6242425"/>
            <a:ext cx="979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49D50E-F786-AF86-0229-CC9811D7FFB0}"/>
              </a:ext>
            </a:extLst>
          </p:cNvPr>
          <p:cNvSpPr txBox="1"/>
          <p:nvPr/>
        </p:nvSpPr>
        <p:spPr>
          <a:xfrm>
            <a:off x="690196" y="6182506"/>
            <a:ext cx="7051923" cy="41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Montserrat" panose="00000500000000000000" pitchFamily="2" charset="0"/>
                <a:cs typeface="Arial" panose="020B0604020202020204" pitchFamily="34" charset="0"/>
              </a:rPr>
              <a:t>What should learning look like at Booker T. Washington HS?</a:t>
            </a:r>
          </a:p>
        </p:txBody>
      </p:sp>
      <p:pic>
        <p:nvPicPr>
          <p:cNvPr id="11" name="Picture 10" descr="A picture containing text, road, outdoor, sign&#10;&#10;Description automatically generated">
            <a:extLst>
              <a:ext uri="{FF2B5EF4-FFF2-40B4-BE49-F238E27FC236}">
                <a16:creationId xmlns:a16="http://schemas.microsoft.com/office/drawing/2014/main" id="{F858B36D-EAB7-F30A-1274-861562CA71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t="10177" r="3742"/>
          <a:stretch/>
        </p:blipFill>
        <p:spPr>
          <a:xfrm>
            <a:off x="163502" y="236184"/>
            <a:ext cx="7430257" cy="2369135"/>
          </a:xfrm>
          <a:prstGeom prst="rect">
            <a:avLst/>
          </a:prstGeom>
        </p:spPr>
      </p:pic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18F0A32-E387-910D-6D61-4463326F4669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61" y="2016907"/>
            <a:ext cx="409435" cy="5257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B327774-60D8-3E10-E73C-78792B5D8CC0}"/>
              </a:ext>
            </a:extLst>
          </p:cNvPr>
          <p:cNvSpPr txBox="1"/>
          <p:nvPr/>
        </p:nvSpPr>
        <p:spPr>
          <a:xfrm>
            <a:off x="793571" y="1991562"/>
            <a:ext cx="238299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dirty="0">
                <a:latin typeface="Montserrat" panose="00000500000000000000" pitchFamily="2" charset="0"/>
              </a:rPr>
              <a:t>Norfolk Public Schools</a:t>
            </a:r>
          </a:p>
          <a:p>
            <a:r>
              <a:rPr lang="en-US" sz="1050" dirty="0">
                <a:latin typeface="Montserrat" panose="00000500000000000000" pitchFamily="2" charset="0"/>
              </a:rPr>
              <a:t>The cornerstone of a proudly diverse community</a:t>
            </a:r>
          </a:p>
        </p:txBody>
      </p:sp>
    </p:spTree>
    <p:extLst>
      <p:ext uri="{BB962C8B-B14F-4D97-AF65-F5344CB8AC3E}">
        <p14:creationId xmlns:p14="http://schemas.microsoft.com/office/powerpoint/2010/main" val="411296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5BB217-E174-3D44-9DBD-86BD8C018DF9}"/>
              </a:ext>
            </a:extLst>
          </p:cNvPr>
          <p:cNvSpPr txBox="1"/>
          <p:nvPr/>
        </p:nvSpPr>
        <p:spPr>
          <a:xfrm>
            <a:off x="81771" y="2656492"/>
            <a:ext cx="979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EC699-7421-A46C-B6D5-16FAFE07D5D9}"/>
              </a:ext>
            </a:extLst>
          </p:cNvPr>
          <p:cNvSpPr txBox="1"/>
          <p:nvPr/>
        </p:nvSpPr>
        <p:spPr>
          <a:xfrm>
            <a:off x="690196" y="2602629"/>
            <a:ext cx="7112483" cy="41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Montserrat" panose="00000500000000000000" pitchFamily="2" charset="0"/>
                <a:cs typeface="Arial" panose="020B0604020202020204" pitchFamily="34" charset="0"/>
              </a:rPr>
              <a:t>What should Booker T. Washington HS students be prepared for?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36C3BB-FDC5-CA16-4457-48C2BEF50F8E}"/>
              </a:ext>
            </a:extLst>
          </p:cNvPr>
          <p:cNvSpPr txBox="1"/>
          <p:nvPr/>
        </p:nvSpPr>
        <p:spPr>
          <a:xfrm>
            <a:off x="81771" y="6242425"/>
            <a:ext cx="979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49D50E-F786-AF86-0229-CC9811D7FFB0}"/>
              </a:ext>
            </a:extLst>
          </p:cNvPr>
          <p:cNvSpPr txBox="1"/>
          <p:nvPr/>
        </p:nvSpPr>
        <p:spPr>
          <a:xfrm>
            <a:off x="690196" y="6182506"/>
            <a:ext cx="7051923" cy="41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Montserrat" panose="00000500000000000000" pitchFamily="2" charset="0"/>
                <a:cs typeface="Arial" panose="020B0604020202020204" pitchFamily="34" charset="0"/>
              </a:rPr>
              <a:t>What should Future Booker T. Washington High School  be?</a:t>
            </a:r>
          </a:p>
        </p:txBody>
      </p:sp>
      <p:pic>
        <p:nvPicPr>
          <p:cNvPr id="13" name="Picture 12" descr="A picture containing text, road, outdoor, sign&#10;&#10;Description automatically generated">
            <a:extLst>
              <a:ext uri="{FF2B5EF4-FFF2-40B4-BE49-F238E27FC236}">
                <a16:creationId xmlns:a16="http://schemas.microsoft.com/office/drawing/2014/main" id="{EE361197-5A88-D7B8-EB29-0F5E489AE4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t="10177" r="3742"/>
          <a:stretch/>
        </p:blipFill>
        <p:spPr>
          <a:xfrm>
            <a:off x="163502" y="236184"/>
            <a:ext cx="7430257" cy="2369135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45066C1-74C9-B143-C6F9-F274196B4DA8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61" y="2016907"/>
            <a:ext cx="409435" cy="5257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A7BF3E7-919C-3459-6212-48E20129814D}"/>
              </a:ext>
            </a:extLst>
          </p:cNvPr>
          <p:cNvSpPr txBox="1"/>
          <p:nvPr/>
        </p:nvSpPr>
        <p:spPr>
          <a:xfrm>
            <a:off x="793571" y="1991562"/>
            <a:ext cx="238299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dirty="0">
                <a:latin typeface="Montserrat" panose="00000500000000000000" pitchFamily="2" charset="0"/>
              </a:rPr>
              <a:t>Norfolk Public Schools</a:t>
            </a:r>
          </a:p>
          <a:p>
            <a:r>
              <a:rPr lang="en-US" sz="1050" dirty="0">
                <a:latin typeface="Montserrat" panose="00000500000000000000" pitchFamily="2" charset="0"/>
              </a:rPr>
              <a:t>The cornerstone of a proudly diverse community</a:t>
            </a:r>
          </a:p>
        </p:txBody>
      </p:sp>
    </p:spTree>
    <p:extLst>
      <p:ext uri="{BB962C8B-B14F-4D97-AF65-F5344CB8AC3E}">
        <p14:creationId xmlns:p14="http://schemas.microsoft.com/office/powerpoint/2010/main" val="198406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5BB217-E174-3D44-9DBD-86BD8C018DF9}"/>
              </a:ext>
            </a:extLst>
          </p:cNvPr>
          <p:cNvSpPr txBox="1"/>
          <p:nvPr/>
        </p:nvSpPr>
        <p:spPr>
          <a:xfrm>
            <a:off x="81771" y="2656489"/>
            <a:ext cx="6084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Q7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EC699-7421-A46C-B6D5-16FAFE07D5D9}"/>
              </a:ext>
            </a:extLst>
          </p:cNvPr>
          <p:cNvSpPr txBox="1"/>
          <p:nvPr/>
        </p:nvSpPr>
        <p:spPr>
          <a:xfrm>
            <a:off x="690196" y="2602626"/>
            <a:ext cx="7112483" cy="419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Montserrat" panose="00000500000000000000" pitchFamily="2" charset="0"/>
                <a:cs typeface="Arial" panose="020B0604020202020204" pitchFamily="34" charset="0"/>
              </a:rPr>
              <a:t>Is there anything else that you would like to share?</a:t>
            </a:r>
          </a:p>
        </p:txBody>
      </p:sp>
      <p:pic>
        <p:nvPicPr>
          <p:cNvPr id="12" name="Picture 11" descr="A picture containing text, road, outdoor, sign&#10;&#10;Description automatically generated">
            <a:extLst>
              <a:ext uri="{FF2B5EF4-FFF2-40B4-BE49-F238E27FC236}">
                <a16:creationId xmlns:a16="http://schemas.microsoft.com/office/drawing/2014/main" id="{7537E595-B639-CF72-40E3-AABDAF75F9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" t="10177" r="3742"/>
          <a:stretch/>
        </p:blipFill>
        <p:spPr>
          <a:xfrm>
            <a:off x="163502" y="236184"/>
            <a:ext cx="7430257" cy="2369135"/>
          </a:xfrm>
          <a:prstGeom prst="rect">
            <a:avLst/>
          </a:prstGeom>
        </p:spPr>
      </p:pic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5CE4A19-A9BB-8469-90DA-5A20DC1DBD1F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61" y="2016907"/>
            <a:ext cx="409435" cy="5257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DB5C0DA-3D27-A9D5-FB6B-FFE07F1416DA}"/>
              </a:ext>
            </a:extLst>
          </p:cNvPr>
          <p:cNvSpPr txBox="1"/>
          <p:nvPr/>
        </p:nvSpPr>
        <p:spPr>
          <a:xfrm>
            <a:off x="793571" y="1991562"/>
            <a:ext cx="238299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dirty="0">
                <a:latin typeface="Montserrat" panose="00000500000000000000" pitchFamily="2" charset="0"/>
              </a:rPr>
              <a:t>Norfolk Public Schools</a:t>
            </a:r>
          </a:p>
          <a:p>
            <a:r>
              <a:rPr lang="en-US" sz="1050" dirty="0">
                <a:latin typeface="Montserrat" panose="00000500000000000000" pitchFamily="2" charset="0"/>
              </a:rPr>
              <a:t>The cornerstone of a proudly diverse community</a:t>
            </a:r>
          </a:p>
        </p:txBody>
      </p:sp>
    </p:spTree>
    <p:extLst>
      <p:ext uri="{BB962C8B-B14F-4D97-AF65-F5344CB8AC3E}">
        <p14:creationId xmlns:p14="http://schemas.microsoft.com/office/powerpoint/2010/main" val="158643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</TotalTime>
  <Words>130</Words>
  <Application>Microsoft Office PowerPoint</Application>
  <PresentationFormat>Custom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C. Michael Ross</dc:creator>
  <cp:lastModifiedBy>C. Michael Ross</cp:lastModifiedBy>
  <cp:revision>8</cp:revision>
  <cp:lastPrinted>2022-09-22T10:43:44Z</cp:lastPrinted>
  <dcterms:created xsi:type="dcterms:W3CDTF">2022-09-14T11:43:19Z</dcterms:created>
  <dcterms:modified xsi:type="dcterms:W3CDTF">2022-09-22T10:44:05Z</dcterms:modified>
</cp:coreProperties>
</file>