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Nunito"/>
      <p:regular r:id="rId14"/>
      <p:bold r:id="rId15"/>
      <p:italic r:id="rId16"/>
      <p:boldItalic r:id="rId17"/>
    </p:embeddedFont>
    <p:embeddedFont>
      <p:font typeface="Maven Pro"/>
      <p:regular r:id="rId18"/>
      <p:bold r:id="rId19"/>
    </p:embeddedFont>
    <p:embeddedFont>
      <p:font typeface="McLaren"/>
      <p:regular r:id="rId20"/>
    </p:embeddedFont>
    <p:embeddedFont>
      <p:font typeface="Oswald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3" roundtripDataSignature="AMtx7migc4dvjHzSFu+PeYvRlUzCgkyE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cLaren-regular.fntdata"/><Relationship Id="rId11" Type="http://schemas.openxmlformats.org/officeDocument/2006/relationships/slide" Target="slides/slide6.xml"/><Relationship Id="rId22" Type="http://schemas.openxmlformats.org/officeDocument/2006/relationships/font" Target="fonts/Oswald-bold.fntdata"/><Relationship Id="rId10" Type="http://schemas.openxmlformats.org/officeDocument/2006/relationships/slide" Target="slides/slide5.xml"/><Relationship Id="rId21" Type="http://schemas.openxmlformats.org/officeDocument/2006/relationships/font" Target="fonts/Oswa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.fntdata"/><Relationship Id="rId14" Type="http://schemas.openxmlformats.org/officeDocument/2006/relationships/font" Target="fonts/Nunito-regular.fntdata"/><Relationship Id="rId17" Type="http://schemas.openxmlformats.org/officeDocument/2006/relationships/font" Target="fonts/Nunito-boldItalic.fntdata"/><Relationship Id="rId16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avenPro-bold.fntdata"/><Relationship Id="rId6" Type="http://schemas.openxmlformats.org/officeDocument/2006/relationships/slide" Target="slides/slide1.xml"/><Relationship Id="rId18" Type="http://schemas.openxmlformats.org/officeDocument/2006/relationships/font" Target="fonts/Maven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Districtwide definition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Show district wide presentation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 what respect for authority looks like, sounds like, &amp; feels like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Discuss different authority figures; school staff - secretary, bus driver, custodian, administration, etc.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Discuss the role of authority figures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Teachers will discuss the answers to the quiz with the students.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00">
                <a:solidFill>
                  <a:schemeClr val="dk1"/>
                </a:solidFill>
              </a:rPr>
              <a:t>Answer Key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0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10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p10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10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p10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10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0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0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p10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10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0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0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0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10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10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0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0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0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0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p10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10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0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p10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10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0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0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p10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p10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1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p10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0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0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0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0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0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1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1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p1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1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p1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12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6" name="Google Shape;66;p1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9" name="Google Shape;69;p1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3" name="Google Shape;73;p1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7" name="Google Shape;77;p1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2" name="Google Shape;82;p1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" name="Google Shape;90;p1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1" name="Google Shape;91;p1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6" name="Google Shape;96;p1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0" name="Google Shape;100;p1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8" name="Google Shape;108;p1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6"/>
          <p:cNvGrpSpPr/>
          <p:nvPr/>
        </p:nvGrpSpPr>
        <p:grpSpPr>
          <a:xfrm>
            <a:off x="6866714" y="1255"/>
            <a:ext cx="2267380" cy="2601741"/>
            <a:chOff x="6790514" y="1255"/>
            <a:chExt cx="2267380" cy="2601741"/>
          </a:xfrm>
        </p:grpSpPr>
        <p:grpSp>
          <p:nvGrpSpPr>
            <p:cNvPr id="114" name="Google Shape;114;p16"/>
            <p:cNvGrpSpPr/>
            <p:nvPr/>
          </p:nvGrpSpPr>
          <p:grpSpPr>
            <a:xfrm>
              <a:off x="7067536" y="1255"/>
              <a:ext cx="1990358" cy="1990303"/>
              <a:chOff x="7067536" y="1255"/>
              <a:chExt cx="1990358" cy="1990303"/>
            </a:xfrm>
          </p:grpSpPr>
          <p:sp>
            <p:nvSpPr>
              <p:cNvPr id="115" name="Google Shape;115;p1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6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1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9" name="Google Shape;119;p1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1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1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5" name="Google Shape;125;p16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1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17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17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17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8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8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9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9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8" name="Google Shape;148;p19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9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4" name="Google Shape;154;p19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9" name="Google Shape;159;p19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3" name="Google Shape;163;p19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9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9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9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9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9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" name="Google Shape;169;p19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9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9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9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9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4" name="Google Shape;174;p19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9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9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9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8" name="Google Shape;178;p19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9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9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9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9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9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" name="Google Shape;184;p19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9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9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9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9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9" name="Google Shape;189;p19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9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9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9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9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" name="Google Shape;194;p19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9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9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9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8" name="Google Shape;198;p19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9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9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9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9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3" name="Google Shape;203;p19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9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9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9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9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" name="Google Shape;208;p19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9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9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9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9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9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p19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9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19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19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9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9" name="Google Shape;219;p19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9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9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19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3" name="Google Shape;223;p19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9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19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19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19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8" name="Google Shape;228;p19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9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4" name="Google Shape;234;p19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9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19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19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19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9" name="Google Shape;239;p19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9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19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19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3" name="Google Shape;243;p19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9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19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19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19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19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" name="Google Shape;249;p19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9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4" name="Google Shape;254;p19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9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19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9" name="Google Shape;259;p19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9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19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19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19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9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19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19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8" name="Google Shape;268;p19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9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"/>
          <p:cNvSpPr txBox="1"/>
          <p:nvPr>
            <p:ph type="ctrTitle"/>
          </p:nvPr>
        </p:nvSpPr>
        <p:spPr>
          <a:xfrm>
            <a:off x="212750" y="181075"/>
            <a:ext cx="5517000" cy="20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800">
                <a:solidFill>
                  <a:srgbClr val="8E7CC3"/>
                </a:solidFill>
              </a:rPr>
              <a:t>RESPECT FOR AUTHORITY</a:t>
            </a:r>
            <a:endParaRPr sz="4800">
              <a:solidFill>
                <a:srgbClr val="8E7CC3"/>
              </a:solidFill>
            </a:endParaRPr>
          </a:p>
        </p:txBody>
      </p:sp>
      <p:pic>
        <p:nvPicPr>
          <p:cNvPr id="278" name="Google Shape;2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2900" y="4048125"/>
            <a:ext cx="4948352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"/>
          <p:cNvSpPr txBox="1"/>
          <p:nvPr>
            <p:ph type="title"/>
          </p:nvPr>
        </p:nvSpPr>
        <p:spPr>
          <a:xfrm>
            <a:off x="1159975" y="674775"/>
            <a:ext cx="71742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Definition:</a:t>
            </a:r>
            <a:r>
              <a:rPr lang="en">
                <a:solidFill>
                  <a:schemeClr val="lt1"/>
                </a:solidFill>
              </a:rPr>
              <a:t> 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4" name="Google Shape;284;p2"/>
          <p:cNvSpPr txBox="1"/>
          <p:nvPr>
            <p:ph idx="1" type="body"/>
          </p:nvPr>
        </p:nvSpPr>
        <p:spPr>
          <a:xfrm>
            <a:off x="1303800" y="13804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30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Following the rules and</a:t>
            </a:r>
            <a:endParaRPr sz="30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expectations of those in charge.</a:t>
            </a:r>
            <a:endParaRPr sz="30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</p:txBody>
      </p:sp>
      <p:pic>
        <p:nvPicPr>
          <p:cNvPr id="285" name="Google Shape;2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250" y="2786575"/>
            <a:ext cx="4255500" cy="22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2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lang="en" sz="2000">
                <a:solidFill>
                  <a:schemeClr val="lt1"/>
                </a:solidFill>
              </a:rPr>
              <a:t>I</a:t>
            </a:r>
            <a:r>
              <a:rPr lang="en" sz="20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nsert the District Video Here</a:t>
            </a:r>
            <a:endParaRPr sz="20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"/>
          <p:cNvSpPr txBox="1"/>
          <p:nvPr>
            <p:ph type="title"/>
          </p:nvPr>
        </p:nvSpPr>
        <p:spPr>
          <a:xfrm>
            <a:off x="1159975" y="674775"/>
            <a:ext cx="71394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Respect for Authority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296" name="Google Shape;296;p4"/>
          <p:cNvSpPr txBox="1"/>
          <p:nvPr>
            <p:ph idx="1" type="body"/>
          </p:nvPr>
        </p:nvSpPr>
        <p:spPr>
          <a:xfrm>
            <a:off x="854425" y="1522125"/>
            <a:ext cx="8165100" cy="3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Looks Like: Maintaining an open and attentive posture.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Sounds Like: Appropriate volume, tone and pace of words.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Feels Like: A sense of security, stability and trust.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</p:txBody>
      </p:sp>
      <p:pic>
        <p:nvPicPr>
          <p:cNvPr id="297" name="Google Shape;29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3975" y="3526250"/>
            <a:ext cx="37719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"/>
          <p:cNvSpPr txBox="1"/>
          <p:nvPr>
            <p:ph type="title"/>
          </p:nvPr>
        </p:nvSpPr>
        <p:spPr>
          <a:xfrm>
            <a:off x="1159975" y="674775"/>
            <a:ext cx="71742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Who Are Authority Figures?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303" name="Google Shape;303;p5"/>
          <p:cNvSpPr txBox="1"/>
          <p:nvPr>
            <p:ph idx="1" type="body"/>
          </p:nvPr>
        </p:nvSpPr>
        <p:spPr>
          <a:xfrm>
            <a:off x="1382075" y="1541475"/>
            <a:ext cx="7348800" cy="23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-377984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S</a:t>
            </a: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chool staff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4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Parents and guardians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4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Law enforcement officers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4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Coaches and mentors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4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Employers and supervisors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307692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"/>
          <p:cNvSpPr txBox="1"/>
          <p:nvPr>
            <p:ph type="title"/>
          </p:nvPr>
        </p:nvSpPr>
        <p:spPr>
          <a:xfrm>
            <a:off x="1152175" y="6498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The Role of Authority Figures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309" name="Google Shape;309;p6"/>
          <p:cNvSpPr txBox="1"/>
          <p:nvPr>
            <p:ph idx="1" type="body"/>
          </p:nvPr>
        </p:nvSpPr>
        <p:spPr>
          <a:xfrm>
            <a:off x="1304575" y="1149425"/>
            <a:ext cx="70305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23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Provide guidance and support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Ensure safety and order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Offer knowledge and resources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Enforce rules and laws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Build relationships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225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7"/>
          <p:cNvSpPr txBox="1"/>
          <p:nvPr>
            <p:ph type="title"/>
          </p:nvPr>
        </p:nvSpPr>
        <p:spPr>
          <a:xfrm>
            <a:off x="1193925" y="726075"/>
            <a:ext cx="71412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358"/>
              <a:buNone/>
            </a:pPr>
            <a:r>
              <a:rPr lang="en" sz="3100">
                <a:solidFill>
                  <a:srgbClr val="8E7CC3"/>
                </a:solidFill>
              </a:rPr>
              <a:t>Quiz - </a:t>
            </a:r>
            <a:endParaRPr sz="3100">
              <a:solidFill>
                <a:srgbClr val="8E7CC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SzPct val="172839"/>
              <a:buNone/>
            </a:pPr>
            <a:r>
              <a:rPr lang="en" sz="1800">
                <a:solidFill>
                  <a:srgbClr val="8E7CC3"/>
                </a:solidFill>
                <a:latin typeface="Arial"/>
                <a:ea typeface="Arial"/>
                <a:cs typeface="Arial"/>
                <a:sym typeface="Arial"/>
              </a:rPr>
              <a:t>Students will use their phones to click on the QR code to complete the quiz. </a:t>
            </a:r>
            <a:endParaRPr sz="1800">
              <a:solidFill>
                <a:srgbClr val="8E7C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7"/>
          <p:cNvSpPr txBox="1"/>
          <p:nvPr>
            <p:ph idx="1" type="body"/>
          </p:nvPr>
        </p:nvSpPr>
        <p:spPr>
          <a:xfrm>
            <a:off x="1056750" y="1250500"/>
            <a:ext cx="7030500" cy="3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id="316" name="Google Shape;3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300" y="1792600"/>
            <a:ext cx="3989175" cy="314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8"/>
          <p:cNvSpPr txBox="1"/>
          <p:nvPr/>
        </p:nvSpPr>
        <p:spPr>
          <a:xfrm>
            <a:off x="1227900" y="707300"/>
            <a:ext cx="7808700" cy="15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8E7CC3"/>
                </a:solidFill>
                <a:latin typeface="Maven Pro"/>
                <a:ea typeface="Maven Pro"/>
                <a:cs typeface="Maven Pro"/>
                <a:sym typeface="Maven Pro"/>
              </a:rPr>
              <a:t>Reflection</a:t>
            </a:r>
            <a:r>
              <a:rPr b="1" lang="en" sz="2800">
                <a:solidFill>
                  <a:srgbClr val="8E7CC3"/>
                </a:solidFill>
                <a:latin typeface="Maven Pro"/>
                <a:ea typeface="Maven Pro"/>
                <a:cs typeface="Maven Pro"/>
                <a:sym typeface="Maven Pro"/>
              </a:rPr>
              <a:t>:</a:t>
            </a:r>
            <a:endParaRPr b="0" i="0" sz="2800" u="none" cap="none" strike="noStrike">
              <a:solidFill>
                <a:srgbClr val="8E7CC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Based on the quiz, reflect on how you can practice respectful responses and create/maintain positive relationships with people in authority. </a:t>
            </a:r>
            <a:endParaRPr b="0" i="1" sz="2000" u="none" cap="none" strike="noStrike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8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To Go Activity:</a:t>
            </a:r>
            <a:endParaRPr b="0" sz="2800" u="none" cap="none" strike="noStrike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rPr>
              <a:t>Which area(s) are you going to work on?</a:t>
            </a:r>
            <a:endParaRPr b="1" i="1" sz="2000" u="none" cap="none" strike="noStrike">
              <a:solidFill>
                <a:srgbClr val="8E7CC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2" name="Google Shape;322;p8"/>
          <p:cNvSpPr txBox="1"/>
          <p:nvPr/>
        </p:nvSpPr>
        <p:spPr>
          <a:xfrm>
            <a:off x="0" y="3810000"/>
            <a:ext cx="9036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“</a:t>
            </a:r>
            <a:r>
              <a:rPr b="0" i="1" lang="en" sz="20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One of the most sincere forms of respect is </a:t>
            </a:r>
            <a:endParaRPr b="0" i="1" sz="20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actually listening to what another has to say.”  </a:t>
            </a:r>
            <a:endParaRPr b="0" i="1" sz="20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Bryant H. McGill</a:t>
            </a:r>
            <a:endParaRPr b="0" i="0" sz="14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