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layfair Display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iPferxNt/kN7H3QWZ3t7+XbV8T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font" Target="fonts/PlayfairDis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fairDisplay-italic.fntdata"/><Relationship Id="rId14" Type="http://schemas.openxmlformats.org/officeDocument/2006/relationships/font" Target="fonts/PlayfairDisplay-bold.fntdata"/><Relationship Id="rId17" Type="http://schemas.openxmlformats.org/officeDocument/2006/relationships/font" Target="fonts/Lato-regular.fntdata"/><Relationship Id="rId16" Type="http://schemas.openxmlformats.org/officeDocument/2006/relationships/font" Target="fonts/PlayfairDisplay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Districtwide Definition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Show districtwide video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Encourage students to share their own experiences related to consideration.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Engage the students with questions to make the presentation interactive.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Pass out sticky notes and encourage students to participate.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13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10"/>
          <p:cNvSpPr txBox="1"/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10"/>
          <p:cNvSpPr txBox="1"/>
          <p:nvPr>
            <p:ph idx="1" type="subTitle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6" name="Google Shape;16;p1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11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1"/>
          <p:cNvSpPr txBox="1"/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" name="Google Shape;23;p11"/>
          <p:cNvSpPr txBox="1"/>
          <p:nvPr>
            <p:ph idx="1" type="subTitle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2"/>
          <p:cNvSpPr txBox="1"/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" name="Google Shape;32;p13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" name="Google Shape;33;p13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1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14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Google Shape;46;p16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16"/>
          <p:cNvSpPr txBox="1"/>
          <p:nvPr>
            <p:ph idx="1" type="body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7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9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9"/>
          <p:cNvSpPr txBox="1"/>
          <p:nvPr>
            <p:ph hasCustomPrompt="1" type="title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9"/>
          <p:cNvSpPr txBox="1"/>
          <p:nvPr>
            <p:ph idx="1" type="body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lue-gold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i="0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"/>
          <p:cNvSpPr txBox="1"/>
          <p:nvPr/>
        </p:nvSpPr>
        <p:spPr>
          <a:xfrm>
            <a:off x="277250" y="308200"/>
            <a:ext cx="8879700" cy="38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Consideration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685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b="0" i="0" sz="2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7315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March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1125" y="3954850"/>
            <a:ext cx="4736076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/>
        </p:nvSpPr>
        <p:spPr>
          <a:xfrm>
            <a:off x="277250" y="308200"/>
            <a:ext cx="8879700" cy="40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Definition: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Act of continuous and active thought. 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457200" lvl="0" marL="6858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endParaRPr b="0" i="0" sz="2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7315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" name="Google Shape;7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0530" y="2401925"/>
            <a:ext cx="3663375" cy="2304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/>
          <p:nvPr/>
        </p:nvSpPr>
        <p:spPr>
          <a:xfrm>
            <a:off x="971925" y="879100"/>
            <a:ext cx="8184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Insert District Video Here</a:t>
            </a:r>
            <a:endParaRPr b="0" i="0" sz="22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idx="4294967295" type="title"/>
          </p:nvPr>
        </p:nvSpPr>
        <p:spPr>
          <a:xfrm>
            <a:off x="387900" y="169025"/>
            <a:ext cx="83682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400"/>
              <a:t>Brainstorm ways to show consideration in the following settings: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/>
          </a:p>
        </p:txBody>
      </p:sp>
      <p:grpSp>
        <p:nvGrpSpPr>
          <p:cNvPr id="86" name="Google Shape;86;p4"/>
          <p:cNvGrpSpPr/>
          <p:nvPr/>
        </p:nvGrpSpPr>
        <p:grpSpPr>
          <a:xfrm>
            <a:off x="431825" y="1342525"/>
            <a:ext cx="2683300" cy="3302700"/>
            <a:chOff x="431825" y="1342525"/>
            <a:chExt cx="2683300" cy="3302700"/>
          </a:xfrm>
        </p:grpSpPr>
        <p:sp>
          <p:nvSpPr>
            <p:cNvPr id="87" name="Google Shape;87;p4"/>
            <p:cNvSpPr/>
            <p:nvPr/>
          </p:nvSpPr>
          <p:spPr>
            <a:xfrm>
              <a:off x="431825" y="1342525"/>
              <a:ext cx="2683200" cy="3302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"/>
            <p:cNvSpPr txBox="1"/>
            <p:nvPr/>
          </p:nvSpPr>
          <p:spPr>
            <a:xfrm>
              <a:off x="431925" y="1342525"/>
              <a:ext cx="2683200" cy="823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4"/>
          <p:cNvSpPr txBox="1"/>
          <p:nvPr>
            <p:ph idx="4294967295" type="body"/>
          </p:nvPr>
        </p:nvSpPr>
        <p:spPr>
          <a:xfrm>
            <a:off x="489192" y="1337725"/>
            <a:ext cx="3495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1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90" name="Google Shape;90;p4"/>
          <p:cNvCxnSpPr/>
          <p:nvPr/>
        </p:nvCxnSpPr>
        <p:spPr>
          <a:xfrm>
            <a:off x="857675" y="1514725"/>
            <a:ext cx="0" cy="478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4"/>
          <p:cNvSpPr txBox="1"/>
          <p:nvPr>
            <p:ph idx="4294967295" type="body"/>
          </p:nvPr>
        </p:nvSpPr>
        <p:spPr>
          <a:xfrm>
            <a:off x="933875" y="1337725"/>
            <a:ext cx="21018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Home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92" name="Google Shape;92;p4"/>
          <p:cNvSpPr txBox="1"/>
          <p:nvPr>
            <p:ph idx="4294967295" type="body"/>
          </p:nvPr>
        </p:nvSpPr>
        <p:spPr>
          <a:xfrm>
            <a:off x="508125" y="2268950"/>
            <a:ext cx="25308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/>
              <a:t>Lorem ipsum dolor sit amet, consectetur adipiscing elit, sed do eiusmod tempor incididunt ut labore et dolore magna aliqua.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1400"/>
              <a:t>Ut enim ad minim veniam, quis nostrud exercitation</a:t>
            </a:r>
            <a:endParaRPr sz="1400"/>
          </a:p>
        </p:txBody>
      </p:sp>
      <p:grpSp>
        <p:nvGrpSpPr>
          <p:cNvPr id="93" name="Google Shape;93;p4"/>
          <p:cNvGrpSpPr/>
          <p:nvPr/>
        </p:nvGrpSpPr>
        <p:grpSpPr>
          <a:xfrm>
            <a:off x="3221800" y="1342525"/>
            <a:ext cx="2673003" cy="3302700"/>
            <a:chOff x="3221800" y="1342525"/>
            <a:chExt cx="2673003" cy="3302700"/>
          </a:xfrm>
        </p:grpSpPr>
        <p:sp>
          <p:nvSpPr>
            <p:cNvPr id="94" name="Google Shape;94;p4"/>
            <p:cNvSpPr/>
            <p:nvPr/>
          </p:nvSpPr>
          <p:spPr>
            <a:xfrm>
              <a:off x="3221803" y="1342525"/>
              <a:ext cx="2673000" cy="3302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 txBox="1"/>
            <p:nvPr/>
          </p:nvSpPr>
          <p:spPr>
            <a:xfrm>
              <a:off x="3221800" y="1342525"/>
              <a:ext cx="2673000" cy="823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4"/>
          <p:cNvSpPr txBox="1"/>
          <p:nvPr>
            <p:ph idx="4294967295" type="body"/>
          </p:nvPr>
        </p:nvSpPr>
        <p:spPr>
          <a:xfrm>
            <a:off x="3275767" y="1337725"/>
            <a:ext cx="3495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2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97" name="Google Shape;97;p4"/>
          <p:cNvCxnSpPr/>
          <p:nvPr/>
        </p:nvCxnSpPr>
        <p:spPr>
          <a:xfrm>
            <a:off x="3647550" y="1514725"/>
            <a:ext cx="0" cy="478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4"/>
          <p:cNvSpPr txBox="1"/>
          <p:nvPr>
            <p:ph idx="4294967295" type="body"/>
          </p:nvPr>
        </p:nvSpPr>
        <p:spPr>
          <a:xfrm>
            <a:off x="3723750" y="1342525"/>
            <a:ext cx="21018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School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99" name="Google Shape;99;p4"/>
          <p:cNvSpPr txBox="1"/>
          <p:nvPr>
            <p:ph idx="4294967295" type="body"/>
          </p:nvPr>
        </p:nvSpPr>
        <p:spPr>
          <a:xfrm>
            <a:off x="3294700" y="2380225"/>
            <a:ext cx="2530800" cy="22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/>
          </a:p>
        </p:txBody>
      </p:sp>
      <p:grpSp>
        <p:nvGrpSpPr>
          <p:cNvPr id="100" name="Google Shape;100;p4"/>
          <p:cNvGrpSpPr/>
          <p:nvPr/>
        </p:nvGrpSpPr>
        <p:grpSpPr>
          <a:xfrm>
            <a:off x="6007125" y="1342525"/>
            <a:ext cx="2673000" cy="3302700"/>
            <a:chOff x="6007125" y="1342525"/>
            <a:chExt cx="2673000" cy="3302700"/>
          </a:xfrm>
        </p:grpSpPr>
        <p:sp>
          <p:nvSpPr>
            <p:cNvPr id="101" name="Google Shape;101;p4"/>
            <p:cNvSpPr/>
            <p:nvPr/>
          </p:nvSpPr>
          <p:spPr>
            <a:xfrm>
              <a:off x="6007125" y="1342525"/>
              <a:ext cx="2673000" cy="3302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 txBox="1"/>
            <p:nvPr/>
          </p:nvSpPr>
          <p:spPr>
            <a:xfrm>
              <a:off x="6007125" y="1342525"/>
              <a:ext cx="2673000" cy="823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4"/>
          <p:cNvSpPr txBox="1"/>
          <p:nvPr>
            <p:ph idx="4294967295" type="body"/>
          </p:nvPr>
        </p:nvSpPr>
        <p:spPr>
          <a:xfrm>
            <a:off x="6058742" y="1337725"/>
            <a:ext cx="3495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3</a:t>
            </a:r>
            <a:endParaRPr sz="2400">
              <a:solidFill>
                <a:schemeClr val="lt1"/>
              </a:solidFill>
            </a:endParaRPr>
          </a:p>
        </p:txBody>
      </p:sp>
      <p:cxnSp>
        <p:nvCxnSpPr>
          <p:cNvPr id="104" name="Google Shape;104;p4"/>
          <p:cNvCxnSpPr/>
          <p:nvPr/>
        </p:nvCxnSpPr>
        <p:spPr>
          <a:xfrm>
            <a:off x="6427225" y="1514725"/>
            <a:ext cx="0" cy="478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4"/>
          <p:cNvSpPr txBox="1"/>
          <p:nvPr>
            <p:ph idx="4294967295" type="body"/>
          </p:nvPr>
        </p:nvSpPr>
        <p:spPr>
          <a:xfrm>
            <a:off x="6503425" y="1342525"/>
            <a:ext cx="21018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chemeClr val="lt1"/>
                </a:solidFill>
              </a:rPr>
              <a:t>Community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06" name="Google Shape;106;p4"/>
          <p:cNvSpPr txBox="1"/>
          <p:nvPr>
            <p:ph idx="4294967295" type="body"/>
          </p:nvPr>
        </p:nvSpPr>
        <p:spPr>
          <a:xfrm>
            <a:off x="6011775" y="2693325"/>
            <a:ext cx="25308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 sz="1400"/>
              <a:t>Excepteur sint occaecat cupidatat non proident, sunt in culpa qui officia deserunt mollit anim id est laborum.</a:t>
            </a:r>
            <a:endParaRPr sz="1400"/>
          </a:p>
        </p:txBody>
      </p:sp>
      <p:grpSp>
        <p:nvGrpSpPr>
          <p:cNvPr id="107" name="Google Shape;107;p4"/>
          <p:cNvGrpSpPr/>
          <p:nvPr/>
        </p:nvGrpSpPr>
        <p:grpSpPr>
          <a:xfrm>
            <a:off x="431825" y="2252850"/>
            <a:ext cx="8251050" cy="2392400"/>
            <a:chOff x="431825" y="2252850"/>
            <a:chExt cx="8251050" cy="2392400"/>
          </a:xfrm>
        </p:grpSpPr>
        <p:pic>
          <p:nvPicPr>
            <p:cNvPr id="108" name="Google Shape;108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1825" y="2268950"/>
              <a:ext cx="2683299" cy="237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21800" y="2252850"/>
              <a:ext cx="2683301" cy="237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999575" y="2252850"/>
              <a:ext cx="2683300" cy="2376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" name="Google Shape;111;p4"/>
          <p:cNvSpPr/>
          <p:nvPr/>
        </p:nvSpPr>
        <p:spPr>
          <a:xfrm>
            <a:off x="2534975" y="4406725"/>
            <a:ext cx="552000" cy="202200"/>
          </a:xfrm>
          <a:prstGeom prst="rect">
            <a:avLst/>
          </a:prstGeom>
          <a:solidFill>
            <a:srgbClr val="FFFAFF"/>
          </a:solidFill>
          <a:ln cap="flat" cmpd="sng" w="9525">
            <a:solidFill>
              <a:srgbClr val="FF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76200" y="306425"/>
            <a:ext cx="74685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Why Consideration </a:t>
            </a:r>
            <a:endParaRPr b="1" i="0" sz="48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Matters?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7425" y="458825"/>
            <a:ext cx="2478375" cy="2294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 txBox="1"/>
          <p:nvPr/>
        </p:nvSpPr>
        <p:spPr>
          <a:xfrm>
            <a:off x="382175" y="2738950"/>
            <a:ext cx="8551200" cy="22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</a:pPr>
            <a:r>
              <a:rPr b="0" i="0" lang="en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Builds trust and strengthens relationships.</a:t>
            </a:r>
            <a:endParaRPr b="0" i="0" sz="2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</a:pPr>
            <a:r>
              <a:rPr b="0" i="0" lang="en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Creates a positive and supportive environment.</a:t>
            </a:r>
            <a:endParaRPr b="0" i="0" sz="2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</a:pPr>
            <a:r>
              <a:rPr b="0" i="0" lang="en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Reduces conflicts and misunderstandings.</a:t>
            </a:r>
            <a:endParaRPr b="0" i="0" sz="2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6287625" y="2588200"/>
            <a:ext cx="2551500" cy="18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/>
        </p:nvSpPr>
        <p:spPr>
          <a:xfrm>
            <a:off x="416750" y="438000"/>
            <a:ext cx="8468700" cy="4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Scenario Activity:</a:t>
            </a:r>
            <a:endParaRPr b="1" i="0" sz="30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Divide students into 4 groups.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Each group will discuss how to be considerate in the assigned scenario: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Group 1: Someone is talking on their phone in public.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Group 2: A new student is sitting alone at lunch. 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Group 3: A student is struggling with an assignment.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Group 4: Your brother/sister wants to change the channel during your movie.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Groups will share their answers with the class. 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**Additional things to consider: </a:t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How might the person on the receiving end feel?</a:t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What are other ways to be considerate in the situation?</a:t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8175" y="310750"/>
            <a:ext cx="2737275" cy="14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>
            <p:ph type="title"/>
          </p:nvPr>
        </p:nvSpPr>
        <p:spPr>
          <a:xfrm>
            <a:off x="265500" y="397050"/>
            <a:ext cx="4045200" cy="2890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2700"/>
              <a:t>A moment of consideration often prevents a thousand apologies</a:t>
            </a:r>
            <a:endParaRPr sz="27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t/>
            </a:r>
            <a:endParaRPr sz="27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1600"/>
              <a:t>Kevin J. Anderson</a:t>
            </a:r>
            <a:endParaRPr sz="1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t/>
            </a:r>
            <a:endParaRPr sz="2700"/>
          </a:p>
        </p:txBody>
      </p:sp>
      <p:sp>
        <p:nvSpPr>
          <p:cNvPr id="131" name="Google Shape;131;p7"/>
          <p:cNvSpPr txBox="1"/>
          <p:nvPr/>
        </p:nvSpPr>
        <p:spPr>
          <a:xfrm>
            <a:off x="4837725" y="0"/>
            <a:ext cx="4177200" cy="50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 Go Activity:</a:t>
            </a:r>
            <a:endParaRPr b="1" i="0" sz="1800" u="none" cap="none" strike="noStrike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Give each student a sticky note.</a:t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Have them write one considerate action they can commit to doing in the next week.</a:t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Display the sticky notes near the entrance/exit of the classroom, so students can read the ideas of their peers.</a:t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Goal: To create a ripple effect showing how one considerate act can positively impact others. </a:t>
            </a:r>
            <a:endParaRPr b="0" i="0" sz="1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0375" y="3070425"/>
            <a:ext cx="2145875" cy="16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