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Architects Daughter"/>
      <p:regular r:id="rId20"/>
    </p:embeddedFont>
    <p:embeddedFont>
      <p:font typeface="Anonymous Pro"/>
      <p:regular r:id="rId21"/>
      <p:bold r:id="rId22"/>
      <p:italic r:id="rId23"/>
      <p:boldItalic r:id="rId24"/>
    </p:embeddedFont>
    <p:embeddedFont>
      <p:font typeface="Pangolin"/>
      <p:regular r:id="rId25"/>
    </p:embeddedFont>
    <p:embeddedFont>
      <p:font typeface="Roboto Mono"/>
      <p:regular r:id="rId26"/>
      <p:bold r:id="rId27"/>
      <p:italic r:id="rId28"/>
      <p:boldItalic r:id="rId29"/>
    </p:embeddedFont>
    <p:embeddedFont>
      <p:font typeface="Bowlby One SC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chitectsDaughter-regular.fntdata"/><Relationship Id="rId22" Type="http://schemas.openxmlformats.org/officeDocument/2006/relationships/font" Target="fonts/AnonymousPro-bold.fntdata"/><Relationship Id="rId21" Type="http://schemas.openxmlformats.org/officeDocument/2006/relationships/font" Target="fonts/AnonymousPro-regular.fntdata"/><Relationship Id="rId24" Type="http://schemas.openxmlformats.org/officeDocument/2006/relationships/font" Target="fonts/AnonymousPro-boldItalic.fntdata"/><Relationship Id="rId23" Type="http://schemas.openxmlformats.org/officeDocument/2006/relationships/font" Target="fonts/AnonymousPr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ono-regular.fntdata"/><Relationship Id="rId25" Type="http://schemas.openxmlformats.org/officeDocument/2006/relationships/font" Target="fonts/Pangolin-regular.fntdata"/><Relationship Id="rId28" Type="http://schemas.openxmlformats.org/officeDocument/2006/relationships/font" Target="fonts/RobotoMono-italic.fntdata"/><Relationship Id="rId27" Type="http://schemas.openxmlformats.org/officeDocument/2006/relationships/font" Target="fonts/RobotoMon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Mon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BowlbyOneSC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73c256a99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273c256a99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73ce51f747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273ce51f747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73ce51f747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273ce51f747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6.png"/><Relationship Id="rId13" Type="http://schemas.openxmlformats.org/officeDocument/2006/relationships/image" Target="../media/image18.png"/><Relationship Id="rId1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jpg"/><Relationship Id="rId4" Type="http://schemas.openxmlformats.org/officeDocument/2006/relationships/image" Target="../media/image12.png"/><Relationship Id="rId9" Type="http://schemas.openxmlformats.org/officeDocument/2006/relationships/image" Target="../media/image7.png"/><Relationship Id="rId15" Type="http://schemas.openxmlformats.org/officeDocument/2006/relationships/image" Target="../media/image2.png"/><Relationship Id="rId1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9.png"/><Relationship Id="rId7" Type="http://schemas.openxmlformats.org/officeDocument/2006/relationships/image" Target="../media/image8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g"/><Relationship Id="rId4" Type="http://schemas.openxmlformats.org/officeDocument/2006/relationships/image" Target="../media/image20.png"/><Relationship Id="rId5" Type="http://schemas.openxmlformats.org/officeDocument/2006/relationships/image" Target="../media/image21.gif"/><Relationship Id="rId6" Type="http://schemas.openxmlformats.org/officeDocument/2006/relationships/image" Target="../media/image2.png"/><Relationship Id="rId7" Type="http://schemas.openxmlformats.org/officeDocument/2006/relationships/image" Target="../media/image16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4.jpg"/><Relationship Id="rId4" Type="http://schemas.openxmlformats.org/officeDocument/2006/relationships/image" Target="../media/image9.gif"/><Relationship Id="rId5" Type="http://schemas.openxmlformats.org/officeDocument/2006/relationships/image" Target="../media/image17.gif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jpg"/><Relationship Id="rId4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image" Target="../media/image30.png"/><Relationship Id="rId7" Type="http://schemas.openxmlformats.org/officeDocument/2006/relationships/image" Target="../media/image14.png"/><Relationship Id="rId8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8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4.jpg"/><Relationship Id="rId4" Type="http://schemas.openxmlformats.org/officeDocument/2006/relationships/image" Target="../media/image23.png"/><Relationship Id="rId9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27.gif"/><Relationship Id="rId7" Type="http://schemas.openxmlformats.org/officeDocument/2006/relationships/image" Target="../media/image61.gif"/><Relationship Id="rId8" Type="http://schemas.openxmlformats.org/officeDocument/2006/relationships/image" Target="../media/image2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jpg"/><Relationship Id="rId4" Type="http://schemas.openxmlformats.org/officeDocument/2006/relationships/image" Target="../media/image9.gif"/><Relationship Id="rId5" Type="http://schemas.openxmlformats.org/officeDocument/2006/relationships/image" Target="../media/image17.gif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jpg"/><Relationship Id="rId4" Type="http://schemas.openxmlformats.org/officeDocument/2006/relationships/image" Target="../media/image48.png"/><Relationship Id="rId9" Type="http://schemas.openxmlformats.org/officeDocument/2006/relationships/image" Target="../media/image35.gif"/><Relationship Id="rId5" Type="http://schemas.openxmlformats.org/officeDocument/2006/relationships/image" Target="../media/image29.png"/><Relationship Id="rId6" Type="http://schemas.openxmlformats.org/officeDocument/2006/relationships/image" Target="../media/image32.gif"/><Relationship Id="rId7" Type="http://schemas.openxmlformats.org/officeDocument/2006/relationships/image" Target="../media/image31.png"/><Relationship Id="rId8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49.png"/><Relationship Id="rId10" Type="http://schemas.openxmlformats.org/officeDocument/2006/relationships/image" Target="../media/image38.png"/><Relationship Id="rId13" Type="http://schemas.openxmlformats.org/officeDocument/2006/relationships/image" Target="../media/image41.png"/><Relationship Id="rId12" Type="http://schemas.openxmlformats.org/officeDocument/2006/relationships/image" Target="../media/image40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jpg"/><Relationship Id="rId4" Type="http://schemas.openxmlformats.org/officeDocument/2006/relationships/image" Target="../media/image53.png"/><Relationship Id="rId9" Type="http://schemas.openxmlformats.org/officeDocument/2006/relationships/image" Target="../media/image46.png"/><Relationship Id="rId15" Type="http://schemas.openxmlformats.org/officeDocument/2006/relationships/image" Target="../media/image2.png"/><Relationship Id="rId14" Type="http://schemas.openxmlformats.org/officeDocument/2006/relationships/image" Target="../media/image43.png"/><Relationship Id="rId5" Type="http://schemas.openxmlformats.org/officeDocument/2006/relationships/image" Target="../media/image36.png"/><Relationship Id="rId6" Type="http://schemas.openxmlformats.org/officeDocument/2006/relationships/image" Target="../media/image45.png"/><Relationship Id="rId7" Type="http://schemas.openxmlformats.org/officeDocument/2006/relationships/image" Target="../media/image37.png"/><Relationship Id="rId8" Type="http://schemas.openxmlformats.org/officeDocument/2006/relationships/image" Target="../media/image4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jp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4.jpg"/><Relationship Id="rId4" Type="http://schemas.openxmlformats.org/officeDocument/2006/relationships/image" Target="../media/image13.png"/><Relationship Id="rId5" Type="http://schemas.openxmlformats.org/officeDocument/2006/relationships/image" Target="../media/image57.png"/><Relationship Id="rId6" Type="http://schemas.openxmlformats.org/officeDocument/2006/relationships/image" Target="../media/image2.png"/><Relationship Id="rId7" Type="http://schemas.openxmlformats.org/officeDocument/2006/relationships/image" Target="../media/image52.png"/><Relationship Id="rId8" Type="http://schemas.openxmlformats.org/officeDocument/2006/relationships/image" Target="../media/image5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jpg"/><Relationship Id="rId4" Type="http://schemas.openxmlformats.org/officeDocument/2006/relationships/image" Target="../media/image13.png"/><Relationship Id="rId5" Type="http://schemas.openxmlformats.org/officeDocument/2006/relationships/image" Target="../media/image55.png"/><Relationship Id="rId6" Type="http://schemas.openxmlformats.org/officeDocument/2006/relationships/image" Target="../media/image2.png"/><Relationship Id="rId7" Type="http://schemas.openxmlformats.org/officeDocument/2006/relationships/image" Target="../media/image51.png"/><Relationship Id="rId8" Type="http://schemas.openxmlformats.org/officeDocument/2006/relationships/image" Target="../media/image5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jpg"/><Relationship Id="rId4" Type="http://schemas.openxmlformats.org/officeDocument/2006/relationships/image" Target="../media/image56.png"/><Relationship Id="rId5" Type="http://schemas.openxmlformats.org/officeDocument/2006/relationships/image" Target="../media/image60.png"/><Relationship Id="rId6" Type="http://schemas.openxmlformats.org/officeDocument/2006/relationships/image" Target="../media/image13.png"/><Relationship Id="rId7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jpg"/><Relationship Id="rId4" Type="http://schemas.openxmlformats.org/officeDocument/2006/relationships/image" Target="../media/image58.pn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jpg"/><Relationship Id="rId4" Type="http://schemas.openxmlformats.org/officeDocument/2006/relationships/image" Target="../media/image50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663" l="0" r="0" t="-16664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-2559762" y="-1178460"/>
            <a:ext cx="9067854" cy="9067000"/>
          </a:xfrm>
          <a:custGeom>
            <a:rect b="b" l="l" r="r" t="t"/>
            <a:pathLst>
              <a:path extrusionOk="0" h="9067000" w="9067854">
                <a:moveTo>
                  <a:pt x="0" y="0"/>
                </a:moveTo>
                <a:lnTo>
                  <a:pt x="9067854" y="0"/>
                </a:lnTo>
                <a:lnTo>
                  <a:pt x="9067854" y="9067000"/>
                </a:lnTo>
                <a:lnTo>
                  <a:pt x="0" y="906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556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>
            <a:off x="3751056" y="4192361"/>
            <a:ext cx="5514071" cy="6094639"/>
          </a:xfrm>
          <a:custGeom>
            <a:rect b="b" l="l" r="r" t="t"/>
            <a:pathLst>
              <a:path extrusionOk="0" h="6094639" w="5514071">
                <a:moveTo>
                  <a:pt x="0" y="0"/>
                </a:moveTo>
                <a:lnTo>
                  <a:pt x="5514071" y="0"/>
                </a:lnTo>
                <a:lnTo>
                  <a:pt x="5514071" y="6094639"/>
                </a:lnTo>
                <a:lnTo>
                  <a:pt x="0" y="60946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9465" l="0" r="0" t="0"/>
            </a:stretch>
          </a:blipFill>
          <a:ln>
            <a:noFill/>
          </a:ln>
        </p:spPr>
      </p:sp>
      <p:pic>
        <p:nvPicPr>
          <p:cNvPr id="87" name="Google Shape;8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7874" y="4704563"/>
            <a:ext cx="5121199" cy="507022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>
            <a:off x="227125" y="8130188"/>
            <a:ext cx="17011689" cy="10080660"/>
          </a:xfrm>
          <a:custGeom>
            <a:rect b="b" l="l" r="r" t="t"/>
            <a:pathLst>
              <a:path extrusionOk="0" h="10957239" w="18097542">
                <a:moveTo>
                  <a:pt x="0" y="0"/>
                </a:moveTo>
                <a:lnTo>
                  <a:pt x="18097542" y="0"/>
                </a:lnTo>
                <a:lnTo>
                  <a:pt x="18097542" y="10957239"/>
                </a:lnTo>
                <a:lnTo>
                  <a:pt x="0" y="109572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rot="10800000">
            <a:off x="7187515" y="9788730"/>
            <a:ext cx="1698979" cy="1267907"/>
          </a:xfrm>
          <a:custGeom>
            <a:rect b="b" l="l" r="r" t="t"/>
            <a:pathLst>
              <a:path extrusionOk="0" h="1378160" w="1807424">
                <a:moveTo>
                  <a:pt x="0" y="0"/>
                </a:moveTo>
                <a:lnTo>
                  <a:pt x="1807424" y="0"/>
                </a:lnTo>
                <a:lnTo>
                  <a:pt x="1807424" y="1378161"/>
                </a:lnTo>
                <a:lnTo>
                  <a:pt x="0" y="1378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0" name="Google Shape;90;p13"/>
          <p:cNvGrpSpPr/>
          <p:nvPr/>
        </p:nvGrpSpPr>
        <p:grpSpPr>
          <a:xfrm>
            <a:off x="1625379" y="7590906"/>
            <a:ext cx="5295483" cy="4395432"/>
            <a:chOff x="0" y="-1314"/>
            <a:chExt cx="7501747" cy="6365579"/>
          </a:xfrm>
        </p:grpSpPr>
        <p:sp>
          <p:nvSpPr>
            <p:cNvPr id="91" name="Google Shape;91;p13"/>
            <p:cNvSpPr/>
            <p:nvPr/>
          </p:nvSpPr>
          <p:spPr>
            <a:xfrm rot="-2785015">
              <a:off x="2185060" y="797373"/>
              <a:ext cx="4249663" cy="4768205"/>
            </a:xfrm>
            <a:custGeom>
              <a:rect b="b" l="l" r="r" t="t"/>
              <a:pathLst>
                <a:path extrusionOk="0" h="4764098" w="4246002">
                  <a:moveTo>
                    <a:pt x="0" y="0"/>
                  </a:moveTo>
                  <a:lnTo>
                    <a:pt x="4246003" y="0"/>
                  </a:lnTo>
                  <a:lnTo>
                    <a:pt x="4246003" y="4764098"/>
                  </a:lnTo>
                  <a:lnTo>
                    <a:pt x="0" y="4764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2" name="Google Shape;92;p13"/>
            <p:cNvSpPr/>
            <p:nvPr/>
          </p:nvSpPr>
          <p:spPr>
            <a:xfrm>
              <a:off x="0" y="552490"/>
              <a:ext cx="3094686" cy="4004888"/>
            </a:xfrm>
            <a:custGeom>
              <a:rect b="b" l="l" r="r" t="t"/>
              <a:pathLst>
                <a:path extrusionOk="0" h="4004888" w="3094686">
                  <a:moveTo>
                    <a:pt x="0" y="0"/>
                  </a:moveTo>
                  <a:lnTo>
                    <a:pt x="3094686" y="0"/>
                  </a:lnTo>
                  <a:lnTo>
                    <a:pt x="3094686" y="4004887"/>
                  </a:lnTo>
                  <a:lnTo>
                    <a:pt x="0" y="40048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3" name="Google Shape;93;p13"/>
          <p:cNvSpPr/>
          <p:nvPr/>
        </p:nvSpPr>
        <p:spPr>
          <a:xfrm>
            <a:off x="10940900" y="7831808"/>
            <a:ext cx="2295834" cy="2860747"/>
          </a:xfrm>
          <a:custGeom>
            <a:rect b="b" l="l" r="r" t="t"/>
            <a:pathLst>
              <a:path extrusionOk="0" h="3109508" w="2442377">
                <a:moveTo>
                  <a:pt x="0" y="0"/>
                </a:moveTo>
                <a:lnTo>
                  <a:pt x="2442377" y="0"/>
                </a:lnTo>
                <a:lnTo>
                  <a:pt x="2442377" y="3109507"/>
                </a:lnTo>
                <a:lnTo>
                  <a:pt x="0" y="31095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94" name="Google Shape;94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10589184">
            <a:off x="9176150" y="9655075"/>
            <a:ext cx="1177695" cy="73176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/>
          <p:nvPr/>
        </p:nvSpPr>
        <p:spPr>
          <a:xfrm>
            <a:off x="13293245" y="7387050"/>
            <a:ext cx="3367292" cy="3067948"/>
          </a:xfrm>
          <a:custGeom>
            <a:rect b="b" l="l" r="r" t="t"/>
            <a:pathLst>
              <a:path extrusionOk="0" h="3334726" w="3582225">
                <a:moveTo>
                  <a:pt x="0" y="0"/>
                </a:moveTo>
                <a:lnTo>
                  <a:pt x="3582225" y="0"/>
                </a:lnTo>
                <a:lnTo>
                  <a:pt x="3582225" y="3334726"/>
                </a:lnTo>
                <a:lnTo>
                  <a:pt x="0" y="33347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3"/>
          <p:cNvSpPr/>
          <p:nvPr/>
        </p:nvSpPr>
        <p:spPr>
          <a:xfrm>
            <a:off x="4099339" y="8220434"/>
            <a:ext cx="945301" cy="1273133"/>
          </a:xfrm>
          <a:custGeom>
            <a:rect b="b" l="l" r="r" t="t"/>
            <a:pathLst>
              <a:path extrusionOk="0" h="1273133" w="945301">
                <a:moveTo>
                  <a:pt x="0" y="0"/>
                </a:moveTo>
                <a:lnTo>
                  <a:pt x="945301" y="0"/>
                </a:lnTo>
                <a:lnTo>
                  <a:pt x="945301" y="1273132"/>
                </a:lnTo>
                <a:lnTo>
                  <a:pt x="0" y="12731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3"/>
          <p:cNvSpPr txBox="1"/>
          <p:nvPr/>
        </p:nvSpPr>
        <p:spPr>
          <a:xfrm>
            <a:off x="6920849" y="2258116"/>
            <a:ext cx="11286900" cy="26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674" u="none" cap="none" strike="noStrike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MARCH </a:t>
            </a:r>
            <a:endParaRPr b="1" i="0" sz="8674" u="none" cap="none" strike="noStrike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674" u="none" cap="none" strike="noStrike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CHARACTER TRAIT</a:t>
            </a:r>
            <a:endParaRPr b="1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7001101" y="352547"/>
            <a:ext cx="10568985" cy="1822257"/>
          </a:xfrm>
          <a:custGeom>
            <a:rect b="b" l="l" r="r" t="t"/>
            <a:pathLst>
              <a:path extrusionOk="0" h="2106656" w="11425930">
                <a:moveTo>
                  <a:pt x="0" y="0"/>
                </a:moveTo>
                <a:lnTo>
                  <a:pt x="11425930" y="0"/>
                </a:lnTo>
                <a:lnTo>
                  <a:pt x="11425930" y="2106656"/>
                </a:lnTo>
                <a:lnTo>
                  <a:pt x="0" y="2106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3"/>
          <p:cNvSpPr txBox="1"/>
          <p:nvPr/>
        </p:nvSpPr>
        <p:spPr>
          <a:xfrm>
            <a:off x="8209495" y="5294653"/>
            <a:ext cx="9398400" cy="15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96" u="none" cap="none" strike="noStrike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endParaRPr b="1" sz="7400">
              <a:solidFill>
                <a:srgbClr val="FFE599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8285125" y="5364515"/>
            <a:ext cx="9398400" cy="15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96" u="none" cap="none" strike="noStrike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endParaRPr b="1" sz="74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0593" l="0" r="-27944" t="0"/>
            </a:stretch>
          </a:blipFill>
          <a:ln>
            <a:noFill/>
          </a:ln>
        </p:spPr>
      </p:sp>
      <p:pic>
        <p:nvPicPr>
          <p:cNvPr id="106" name="Google Shape;106;p14"/>
          <p:cNvPicPr preferRelativeResize="0"/>
          <p:nvPr/>
        </p:nvPicPr>
        <p:blipFill rotWithShape="1">
          <a:blip r:embed="rId4">
            <a:alphaModFix/>
          </a:blip>
          <a:srcRect b="8017" l="0" r="0" t="8017"/>
          <a:stretch/>
        </p:blipFill>
        <p:spPr>
          <a:xfrm>
            <a:off x="11566362" y="581950"/>
            <a:ext cx="6278049" cy="936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596316" y="581941"/>
            <a:ext cx="2983362" cy="204360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0" y="2140198"/>
            <a:ext cx="11391300" cy="7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8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In the presentation, students will learn what it means to have </a:t>
            </a:r>
            <a:r>
              <a:rPr b="1" lang="en-US" sz="43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r>
              <a:rPr b="1" lang="en-US" sz="3800">
                <a:solidFill>
                  <a:srgbClr val="674EA7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b="1" lang="en-US" sz="38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in different situations. </a:t>
            </a:r>
            <a:endParaRPr b="1" sz="38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8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Each slide will contain interactive activities and guided questions for “Bringing Out The Best” </a:t>
            </a:r>
            <a:r>
              <a:rPr b="1" lang="en-US" sz="43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 </a:t>
            </a:r>
            <a:r>
              <a:rPr b="1" lang="en-US" sz="38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Character Trait </a:t>
            </a:r>
            <a:endParaRPr b="1" sz="38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8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for </a:t>
            </a:r>
            <a:r>
              <a:rPr b="1" lang="en-US" sz="3800">
                <a:solidFill>
                  <a:srgbClr val="FF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grades 6-8.</a:t>
            </a:r>
            <a:endParaRPr b="1" sz="3000">
              <a:solidFill>
                <a:srgbClr val="F2F1EC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869034" y="149421"/>
            <a:ext cx="9976500" cy="13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937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Teachers…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163319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11" name="Google Shape;111;p14"/>
          <p:cNvSpPr txBox="1"/>
          <p:nvPr/>
        </p:nvSpPr>
        <p:spPr>
          <a:xfrm>
            <a:off x="1815575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12" name="Google Shape;112;p14" title="Daily Calendar Emotion GIF"/>
          <p:cNvPicPr preferRelativeResize="0"/>
          <p:nvPr/>
        </p:nvPicPr>
        <p:blipFill rotWithShape="1">
          <a:blip r:embed="rId7">
            <a:alphaModFix/>
          </a:blip>
          <a:srcRect b="15449" l="11756" r="13926" t="13713"/>
          <a:stretch/>
        </p:blipFill>
        <p:spPr>
          <a:xfrm>
            <a:off x="12295090" y="3660450"/>
            <a:ext cx="4820562" cy="628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3109" l="0" r="0" t="-218"/>
            </a:stretch>
          </a:blipFill>
          <a:ln>
            <a:noFill/>
          </a:ln>
        </p:spPr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17134" y="1786002"/>
            <a:ext cx="3003295" cy="1621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 rotWithShape="1">
          <a:blip r:embed="rId5">
            <a:alphaModFix/>
          </a:blip>
          <a:srcRect b="0" l="217" r="217" t="0"/>
          <a:stretch/>
        </p:blipFill>
        <p:spPr>
          <a:xfrm>
            <a:off x="13453333" y="6967659"/>
            <a:ext cx="3174883" cy="171972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1784596" y="4311730"/>
            <a:ext cx="14718900" cy="10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46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CAMPUS MATRIX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163319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22" name="Google Shape;122;p15"/>
          <p:cNvSpPr txBox="1"/>
          <p:nvPr/>
        </p:nvSpPr>
        <p:spPr>
          <a:xfrm>
            <a:off x="1815575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4325" l="-7930" r="-30310" t="0"/>
            </a:stretch>
          </a:blipFill>
          <a:ln>
            <a:noFill/>
          </a:ln>
        </p:spPr>
      </p:sp>
      <p:grpSp>
        <p:nvGrpSpPr>
          <p:cNvPr id="128" name="Google Shape;128;p16"/>
          <p:cNvGrpSpPr/>
          <p:nvPr/>
        </p:nvGrpSpPr>
        <p:grpSpPr>
          <a:xfrm>
            <a:off x="-493105" y="-131106"/>
            <a:ext cx="19274210" cy="2319613"/>
            <a:chOff x="0" y="0"/>
            <a:chExt cx="25698946" cy="3092817"/>
          </a:xfrm>
        </p:grpSpPr>
        <p:sp>
          <p:nvSpPr>
            <p:cNvPr id="129" name="Google Shape;129;p16"/>
            <p:cNvSpPr/>
            <p:nvPr/>
          </p:nvSpPr>
          <p:spPr>
            <a:xfrm flipH="1">
              <a:off x="16281233" y="0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9417713" y="0"/>
                  </a:moveTo>
                  <a:lnTo>
                    <a:pt x="0" y="0"/>
                  </a:lnTo>
                  <a:lnTo>
                    <a:pt x="0" y="3084301"/>
                  </a:lnTo>
                  <a:lnTo>
                    <a:pt x="9417713" y="3084301"/>
                  </a:lnTo>
                  <a:lnTo>
                    <a:pt x="9417713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0" name="Google Shape;130;p16"/>
            <p:cNvSpPr/>
            <p:nvPr/>
          </p:nvSpPr>
          <p:spPr>
            <a:xfrm>
              <a:off x="0" y="8516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0" y="0"/>
                  </a:moveTo>
                  <a:lnTo>
                    <a:pt x="9417713" y="0"/>
                  </a:lnTo>
                  <a:lnTo>
                    <a:pt x="9417713" y="3084301"/>
                  </a:lnTo>
                  <a:lnTo>
                    <a:pt x="0" y="30843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31" name="Google Shape;131;p16"/>
          <p:cNvSpPr txBox="1"/>
          <p:nvPr/>
        </p:nvSpPr>
        <p:spPr>
          <a:xfrm>
            <a:off x="1778237" y="6124207"/>
            <a:ext cx="3659100" cy="21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28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Define what it means to be </a:t>
            </a:r>
            <a:r>
              <a:rPr b="1" lang="en-US" sz="3728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b="1" lang="en-US" sz="3728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.</a:t>
            </a:r>
            <a:endParaRPr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1414672" y="931227"/>
            <a:ext cx="154587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46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Lesson Objectives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7143383" y="6124207"/>
            <a:ext cx="4001100" cy="21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28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Examples of what being </a:t>
            </a:r>
            <a:r>
              <a:rPr b="1" lang="en-US" sz="3728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CONSIDERATE </a:t>
            </a:r>
            <a:r>
              <a:rPr b="1" lang="en-US" sz="3728">
                <a:solidFill>
                  <a:schemeClr val="lt1"/>
                </a:solidFill>
                <a:latin typeface="Anonymous Pro"/>
                <a:ea typeface="Anonymous Pro"/>
                <a:cs typeface="Anonymous Pro"/>
                <a:sym typeface="Anonymous Pro"/>
              </a:rPr>
              <a:t>is.</a:t>
            </a:r>
            <a:endParaRPr>
              <a:solidFill>
                <a:schemeClr val="lt1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1998834" y="6124218"/>
            <a:ext cx="5701200" cy="27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28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Identify and Reflect on ways to be </a:t>
            </a:r>
            <a:r>
              <a:rPr b="1" lang="en-US" sz="3428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b="1" lang="en-US" sz="3428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 in </a:t>
            </a:r>
            <a:r>
              <a:rPr b="1" lang="en-US" sz="3428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different</a:t>
            </a:r>
            <a:r>
              <a:rPr b="1" lang="en-US" sz="3428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 situations at home and school.</a:t>
            </a:r>
            <a:endParaRPr sz="1100"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163319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36" name="Google Shape;136;p16"/>
          <p:cNvSpPr txBox="1"/>
          <p:nvPr/>
        </p:nvSpPr>
        <p:spPr>
          <a:xfrm>
            <a:off x="1815575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7" name="Google Shape;13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98475" y="3321275"/>
            <a:ext cx="3018600" cy="2460600"/>
          </a:xfrm>
          <a:prstGeom prst="ellipse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32075" y="3391775"/>
            <a:ext cx="2823900" cy="2319600"/>
          </a:xfrm>
          <a:prstGeom prst="ellipse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8">
            <a:alphaModFix/>
          </a:blip>
          <a:srcRect b="0" l="25507" r="13572" t="0"/>
          <a:stretch/>
        </p:blipFill>
        <p:spPr>
          <a:xfrm>
            <a:off x="13368875" y="3461225"/>
            <a:ext cx="2629200" cy="2180700"/>
          </a:xfrm>
          <a:prstGeom prst="ellipse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4399" l="-15802" r="0" t="0"/>
            </a:stretch>
          </a:blipFill>
          <a:ln>
            <a:noFill/>
          </a:ln>
        </p:spPr>
      </p:sp>
      <p:pic>
        <p:nvPicPr>
          <p:cNvPr id="145" name="Google Shape;145;p17"/>
          <p:cNvPicPr preferRelativeResize="0"/>
          <p:nvPr/>
        </p:nvPicPr>
        <p:blipFill rotWithShape="1">
          <a:blip r:embed="rId4">
            <a:alphaModFix/>
          </a:blip>
          <a:srcRect b="0" l="0" r="0" t="18087"/>
          <a:stretch/>
        </p:blipFill>
        <p:spPr>
          <a:xfrm>
            <a:off x="0" y="0"/>
            <a:ext cx="7064135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/>
          <p:nvPr/>
        </p:nvSpPr>
        <p:spPr>
          <a:xfrm>
            <a:off x="2876496" y="6776168"/>
            <a:ext cx="1001649" cy="2201426"/>
          </a:xfrm>
          <a:custGeom>
            <a:rect b="b" l="l" r="r" t="t"/>
            <a:pathLst>
              <a:path extrusionOk="0" h="2201426" w="1001649">
                <a:moveTo>
                  <a:pt x="0" y="0"/>
                </a:moveTo>
                <a:lnTo>
                  <a:pt x="1001649" y="0"/>
                </a:lnTo>
                <a:lnTo>
                  <a:pt x="1001649" y="2201426"/>
                </a:lnTo>
                <a:lnTo>
                  <a:pt x="0" y="2201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47" name="Google Shape;14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78145" y="6682428"/>
            <a:ext cx="405188" cy="422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39590" y="7104499"/>
            <a:ext cx="341386" cy="332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86659" y="-1314514"/>
            <a:ext cx="7150794" cy="464801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8660975" y="5061638"/>
            <a:ext cx="7866000" cy="29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rgbClr val="F2F1EC"/>
                </a:solidFill>
                <a:latin typeface="Anonymous Pro"/>
                <a:ea typeface="Anonymous Pro"/>
                <a:cs typeface="Anonymous Pro"/>
                <a:sym typeface="Anonymous Pro"/>
              </a:rPr>
              <a:t>Being considerate is the act of continuous careful thought.</a:t>
            </a:r>
            <a:endParaRPr sz="3500"/>
          </a:p>
        </p:txBody>
      </p:sp>
      <p:sp>
        <p:nvSpPr>
          <p:cNvPr id="151" name="Google Shape;151;p17"/>
          <p:cNvSpPr txBox="1"/>
          <p:nvPr/>
        </p:nvSpPr>
        <p:spPr>
          <a:xfrm>
            <a:off x="7666521" y="328142"/>
            <a:ext cx="9525600" cy="31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76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Definition of Consideration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52" name="Google Shape;152;p17"/>
          <p:cNvSpPr/>
          <p:nvPr/>
        </p:nvSpPr>
        <p:spPr>
          <a:xfrm>
            <a:off x="9656102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53" name="Google Shape;153;p17"/>
          <p:cNvSpPr txBox="1"/>
          <p:nvPr/>
        </p:nvSpPr>
        <p:spPr>
          <a:xfrm>
            <a:off x="11308358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54" name="Google Shape;154;p17" title="Animated Greeting Card Kind Quote GIF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60025" y="636950"/>
            <a:ext cx="3834600" cy="5584075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3109" l="0" r="0" t="-219"/>
            </a:stretch>
          </a:blipFill>
          <a:ln>
            <a:noFill/>
          </a:ln>
        </p:spPr>
      </p:sp>
      <p:pic>
        <p:nvPicPr>
          <p:cNvPr id="160" name="Google Shape;16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17134" y="1786002"/>
            <a:ext cx="3003295" cy="1621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 rotWithShape="1">
          <a:blip r:embed="rId5">
            <a:alphaModFix/>
          </a:blip>
          <a:srcRect b="0" l="219" r="219" t="0"/>
          <a:stretch/>
        </p:blipFill>
        <p:spPr>
          <a:xfrm>
            <a:off x="13453333" y="6967659"/>
            <a:ext cx="3174883" cy="171972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/>
          <p:nvPr/>
        </p:nvSpPr>
        <p:spPr>
          <a:xfrm>
            <a:off x="1784596" y="4311730"/>
            <a:ext cx="14718900" cy="10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46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DISTRICT VIDEO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163319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64" name="Google Shape;164;p18"/>
          <p:cNvSpPr txBox="1"/>
          <p:nvPr/>
        </p:nvSpPr>
        <p:spPr>
          <a:xfrm>
            <a:off x="1815575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1759" l="-14077" r="0" t="-340"/>
            </a:stretch>
          </a:blipFill>
          <a:ln>
            <a:noFill/>
          </a:ln>
        </p:spPr>
      </p:sp>
      <p:pic>
        <p:nvPicPr>
          <p:cNvPr id="170" name="Google Shape;17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669168" cy="1184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/>
          <p:nvPr/>
        </p:nvSpPr>
        <p:spPr>
          <a:xfrm>
            <a:off x="-426675" y="9433827"/>
            <a:ext cx="5813265" cy="1552328"/>
          </a:xfrm>
          <a:custGeom>
            <a:rect b="b" l="l" r="r" t="t"/>
            <a:pathLst>
              <a:path extrusionOk="0" h="1481936" w="6217396">
                <a:moveTo>
                  <a:pt x="0" y="0"/>
                </a:moveTo>
                <a:lnTo>
                  <a:pt x="6217397" y="0"/>
                </a:lnTo>
                <a:lnTo>
                  <a:pt x="6217397" y="1481936"/>
                </a:lnTo>
                <a:lnTo>
                  <a:pt x="0" y="14819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72" name="Google Shape;172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9395" y="235260"/>
            <a:ext cx="2430293" cy="2505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5855" y="235260"/>
            <a:ext cx="2430294" cy="250545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9"/>
          <p:cNvSpPr/>
          <p:nvPr/>
        </p:nvSpPr>
        <p:spPr>
          <a:xfrm rot="442319">
            <a:off x="4185097" y="5957092"/>
            <a:ext cx="3578894" cy="8887632"/>
          </a:xfrm>
          <a:custGeom>
            <a:rect b="b" l="l" r="r" t="t"/>
            <a:pathLst>
              <a:path extrusionOk="0" h="9478018" w="3826750">
                <a:moveTo>
                  <a:pt x="0" y="0"/>
                </a:moveTo>
                <a:lnTo>
                  <a:pt x="3826750" y="0"/>
                </a:lnTo>
                <a:lnTo>
                  <a:pt x="3826750" y="9478018"/>
                </a:lnTo>
                <a:lnTo>
                  <a:pt x="0" y="94780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19"/>
          <p:cNvSpPr txBox="1"/>
          <p:nvPr/>
        </p:nvSpPr>
        <p:spPr>
          <a:xfrm>
            <a:off x="8761551" y="5248426"/>
            <a:ext cx="7260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6949055" y="3877289"/>
            <a:ext cx="1088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7124123" y="128785"/>
            <a:ext cx="10535700" cy="15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76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Video Reflection</a:t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7488550" y="1946504"/>
            <a:ext cx="105357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000">
                <a:solidFill>
                  <a:srgbClr val="D9D9D9"/>
                </a:solidFill>
                <a:latin typeface="Anonymous Pro"/>
                <a:ea typeface="Anonymous Pro"/>
                <a:cs typeface="Anonymous Pro"/>
                <a:sym typeface="Anonymous Pro"/>
              </a:rPr>
              <a:t>Share any reflections you may have after watching this video about what </a:t>
            </a:r>
            <a:r>
              <a:rPr b="1" lang="en-US" sz="50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r>
              <a:rPr lang="en-US" sz="5000">
                <a:solidFill>
                  <a:srgbClr val="D9D9D9"/>
                </a:solidFill>
                <a:latin typeface="Anonymous Pro"/>
                <a:ea typeface="Anonymous Pro"/>
                <a:cs typeface="Anonymous Pro"/>
                <a:sym typeface="Anonymous Pro"/>
              </a:rPr>
              <a:t> is.</a:t>
            </a:r>
            <a:endParaRPr sz="30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9731742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80" name="Google Shape;180;p19"/>
          <p:cNvSpPr txBox="1"/>
          <p:nvPr/>
        </p:nvSpPr>
        <p:spPr>
          <a:xfrm>
            <a:off x="11383998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81" name="Google Shape;181;p19" title="Just Be Kind Kindnses GIF"/>
          <p:cNvPicPr preferRelativeResize="0"/>
          <p:nvPr/>
        </p:nvPicPr>
        <p:blipFill rotWithShape="1">
          <a:blip r:embed="rId9">
            <a:alphaModFix/>
          </a:blip>
          <a:srcRect b="-16160" l="3350" r="-3350" t="7700"/>
          <a:stretch/>
        </p:blipFill>
        <p:spPr>
          <a:xfrm>
            <a:off x="0" y="395250"/>
            <a:ext cx="5386500" cy="6108900"/>
          </a:xfrm>
          <a:prstGeom prst="cloudCallout">
            <a:avLst>
              <a:gd fmla="val 32854" name="adj1"/>
              <a:gd fmla="val 65004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2" name="Google Shape;182;p19"/>
          <p:cNvSpPr txBox="1"/>
          <p:nvPr/>
        </p:nvSpPr>
        <p:spPr>
          <a:xfrm>
            <a:off x="7488550" y="5726200"/>
            <a:ext cx="10535700" cy="34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000">
                <a:solidFill>
                  <a:srgbClr val="D9D9D9"/>
                </a:solidFill>
                <a:latin typeface="Anonymous Pro"/>
                <a:ea typeface="Anonymous Pro"/>
                <a:cs typeface="Anonymous Pro"/>
                <a:sym typeface="Anonymous Pro"/>
              </a:rPr>
              <a:t>Can you think of a time you or someone else showed </a:t>
            </a:r>
            <a:r>
              <a:rPr b="1" lang="en-US" sz="50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r>
              <a:rPr lang="en-US" sz="5000">
                <a:solidFill>
                  <a:srgbClr val="D9D9D9"/>
                </a:solidFill>
                <a:latin typeface="Anonymous Pro"/>
                <a:ea typeface="Anonymous Pro"/>
                <a:cs typeface="Anonymous Pro"/>
                <a:sym typeface="Anonymous Pro"/>
              </a:rPr>
              <a:t>? </a:t>
            </a:r>
            <a:endParaRPr sz="5000">
              <a:solidFill>
                <a:srgbClr val="D9D9D9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000">
                <a:solidFill>
                  <a:srgbClr val="D9D9D9"/>
                </a:solidFill>
                <a:latin typeface="Anonymous Pro"/>
                <a:ea typeface="Anonymous Pro"/>
                <a:cs typeface="Anonymous Pro"/>
                <a:sym typeface="Anonymous Pro"/>
              </a:rPr>
              <a:t>Discuss what happened.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3329" l="0" r="0" t="0"/>
            </a:stretch>
          </a:blipFill>
          <a:ln>
            <a:noFill/>
          </a:ln>
        </p:spPr>
      </p:sp>
      <p:sp>
        <p:nvSpPr>
          <p:cNvPr id="188" name="Google Shape;188;p20"/>
          <p:cNvSpPr/>
          <p:nvPr/>
        </p:nvSpPr>
        <p:spPr>
          <a:xfrm>
            <a:off x="-227815" y="8066583"/>
            <a:ext cx="18515815" cy="5579269"/>
          </a:xfrm>
          <a:custGeom>
            <a:rect b="b" l="l" r="r" t="t"/>
            <a:pathLst>
              <a:path extrusionOk="0" h="5579269" w="18515815">
                <a:moveTo>
                  <a:pt x="0" y="0"/>
                </a:moveTo>
                <a:lnTo>
                  <a:pt x="18515815" y="0"/>
                </a:lnTo>
                <a:lnTo>
                  <a:pt x="18515815" y="5579268"/>
                </a:lnTo>
                <a:lnTo>
                  <a:pt x="0" y="5579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7037" l="0" r="0" t="-7038"/>
            </a:stretch>
          </a:blipFill>
          <a:ln>
            <a:noFill/>
          </a:ln>
        </p:spPr>
      </p:sp>
      <p:sp>
        <p:nvSpPr>
          <p:cNvPr id="189" name="Google Shape;189;p20"/>
          <p:cNvSpPr/>
          <p:nvPr/>
        </p:nvSpPr>
        <p:spPr>
          <a:xfrm>
            <a:off x="1615056" y="6324401"/>
            <a:ext cx="6059079" cy="6458321"/>
          </a:xfrm>
          <a:custGeom>
            <a:rect b="b" l="l" r="r" t="t"/>
            <a:pathLst>
              <a:path extrusionOk="0" h="6458321" w="6059079">
                <a:moveTo>
                  <a:pt x="0" y="0"/>
                </a:moveTo>
                <a:lnTo>
                  <a:pt x="6059080" y="0"/>
                </a:lnTo>
                <a:lnTo>
                  <a:pt x="6059080" y="6458321"/>
                </a:lnTo>
                <a:lnTo>
                  <a:pt x="0" y="6458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  <a:effectLst>
            <a:reflection blurRad="0" dir="5400000" dist="38100" endA="0" endPos="30000" fadeDir="5400012" kx="0" rotWithShape="0" algn="bl" stA="11000" stPos="0" sy="-100000" ky="0"/>
          </a:effectLst>
        </p:spPr>
      </p:sp>
      <p:sp>
        <p:nvSpPr>
          <p:cNvPr id="190" name="Google Shape;190;p20"/>
          <p:cNvSpPr/>
          <p:nvPr/>
        </p:nvSpPr>
        <p:spPr>
          <a:xfrm rot="4378540">
            <a:off x="410161" y="6952339"/>
            <a:ext cx="1276620" cy="2876891"/>
          </a:xfrm>
          <a:custGeom>
            <a:rect b="b" l="l" r="r" t="t"/>
            <a:pathLst>
              <a:path extrusionOk="0" h="2876891" w="1276620">
                <a:moveTo>
                  <a:pt x="0" y="0"/>
                </a:moveTo>
                <a:lnTo>
                  <a:pt x="1276621" y="0"/>
                </a:lnTo>
                <a:lnTo>
                  <a:pt x="1276621" y="2876891"/>
                </a:lnTo>
                <a:lnTo>
                  <a:pt x="0" y="2876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20"/>
          <p:cNvSpPr/>
          <p:nvPr/>
        </p:nvSpPr>
        <p:spPr>
          <a:xfrm>
            <a:off x="2610768" y="6823190"/>
            <a:ext cx="2173815" cy="2108601"/>
          </a:xfrm>
          <a:custGeom>
            <a:rect b="b" l="l" r="r" t="t"/>
            <a:pathLst>
              <a:path extrusionOk="0" h="2108601" w="2173815">
                <a:moveTo>
                  <a:pt x="0" y="0"/>
                </a:moveTo>
                <a:lnTo>
                  <a:pt x="2173815" y="0"/>
                </a:lnTo>
                <a:lnTo>
                  <a:pt x="2173815" y="2108601"/>
                </a:lnTo>
                <a:lnTo>
                  <a:pt x="0" y="2108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20"/>
          <p:cNvSpPr/>
          <p:nvPr/>
        </p:nvSpPr>
        <p:spPr>
          <a:xfrm rot="1701563">
            <a:off x="5334544" y="6099447"/>
            <a:ext cx="1256823" cy="2073110"/>
          </a:xfrm>
          <a:custGeom>
            <a:rect b="b" l="l" r="r" t="t"/>
            <a:pathLst>
              <a:path extrusionOk="0" h="2073110" w="1256823">
                <a:moveTo>
                  <a:pt x="0" y="0"/>
                </a:moveTo>
                <a:lnTo>
                  <a:pt x="1256823" y="0"/>
                </a:lnTo>
                <a:lnTo>
                  <a:pt x="1256823" y="2073110"/>
                </a:lnTo>
                <a:lnTo>
                  <a:pt x="0" y="2073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20"/>
          <p:cNvSpPr/>
          <p:nvPr/>
        </p:nvSpPr>
        <p:spPr>
          <a:xfrm>
            <a:off x="13605490" y="1681781"/>
            <a:ext cx="4901765" cy="7170135"/>
          </a:xfrm>
          <a:custGeom>
            <a:rect b="b" l="l" r="r" t="t"/>
            <a:pathLst>
              <a:path extrusionOk="0" h="7170135" w="4901765">
                <a:moveTo>
                  <a:pt x="0" y="0"/>
                </a:moveTo>
                <a:lnTo>
                  <a:pt x="4901766" y="0"/>
                </a:lnTo>
                <a:lnTo>
                  <a:pt x="4901766" y="7170135"/>
                </a:lnTo>
                <a:lnTo>
                  <a:pt x="0" y="7170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20"/>
          <p:cNvSpPr/>
          <p:nvPr/>
        </p:nvSpPr>
        <p:spPr>
          <a:xfrm>
            <a:off x="17263731" y="5961511"/>
            <a:ext cx="1377298" cy="2676728"/>
          </a:xfrm>
          <a:custGeom>
            <a:rect b="b" l="l" r="r" t="t"/>
            <a:pathLst>
              <a:path extrusionOk="0" h="2676728" w="1377298">
                <a:moveTo>
                  <a:pt x="0" y="0"/>
                </a:moveTo>
                <a:lnTo>
                  <a:pt x="1377299" y="0"/>
                </a:lnTo>
                <a:lnTo>
                  <a:pt x="1377299" y="2676728"/>
                </a:lnTo>
                <a:lnTo>
                  <a:pt x="0" y="2676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20"/>
          <p:cNvSpPr/>
          <p:nvPr/>
        </p:nvSpPr>
        <p:spPr>
          <a:xfrm>
            <a:off x="16525319" y="9083663"/>
            <a:ext cx="1476825" cy="939798"/>
          </a:xfrm>
          <a:custGeom>
            <a:rect b="b" l="l" r="r" t="t"/>
            <a:pathLst>
              <a:path extrusionOk="0" h="939798" w="1476825">
                <a:moveTo>
                  <a:pt x="0" y="0"/>
                </a:moveTo>
                <a:lnTo>
                  <a:pt x="1476825" y="0"/>
                </a:lnTo>
                <a:lnTo>
                  <a:pt x="1476825" y="939798"/>
                </a:lnTo>
                <a:lnTo>
                  <a:pt x="0" y="9397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96" name="Google Shape;196;p2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348222" y="5961511"/>
            <a:ext cx="349453" cy="1423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006949" y="6424496"/>
            <a:ext cx="349453" cy="142301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/>
          <p:nvPr/>
        </p:nvSpPr>
        <p:spPr>
          <a:xfrm>
            <a:off x="4784583" y="8452507"/>
            <a:ext cx="1227234" cy="798818"/>
          </a:xfrm>
          <a:custGeom>
            <a:rect b="b" l="l" r="r" t="t"/>
            <a:pathLst>
              <a:path extrusionOk="0" h="798818" w="1227234">
                <a:moveTo>
                  <a:pt x="0" y="0"/>
                </a:moveTo>
                <a:lnTo>
                  <a:pt x="1227235" y="0"/>
                </a:lnTo>
                <a:lnTo>
                  <a:pt x="1227235" y="798818"/>
                </a:lnTo>
                <a:lnTo>
                  <a:pt x="0" y="7988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20"/>
          <p:cNvSpPr/>
          <p:nvPr/>
        </p:nvSpPr>
        <p:spPr>
          <a:xfrm>
            <a:off x="1615056" y="2735189"/>
            <a:ext cx="613831" cy="935362"/>
          </a:xfrm>
          <a:custGeom>
            <a:rect b="b" l="l" r="r" t="t"/>
            <a:pathLst>
              <a:path extrusionOk="0" h="935362" w="613831">
                <a:moveTo>
                  <a:pt x="0" y="0"/>
                </a:moveTo>
                <a:lnTo>
                  <a:pt x="613831" y="0"/>
                </a:lnTo>
                <a:lnTo>
                  <a:pt x="613831" y="935361"/>
                </a:lnTo>
                <a:lnTo>
                  <a:pt x="0" y="935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20"/>
          <p:cNvSpPr/>
          <p:nvPr/>
        </p:nvSpPr>
        <p:spPr>
          <a:xfrm>
            <a:off x="1615056" y="4638545"/>
            <a:ext cx="613831" cy="935362"/>
          </a:xfrm>
          <a:custGeom>
            <a:rect b="b" l="l" r="r" t="t"/>
            <a:pathLst>
              <a:path extrusionOk="0" h="935362" w="613831">
                <a:moveTo>
                  <a:pt x="0" y="0"/>
                </a:moveTo>
                <a:lnTo>
                  <a:pt x="613831" y="0"/>
                </a:lnTo>
                <a:lnTo>
                  <a:pt x="613831" y="935361"/>
                </a:lnTo>
                <a:lnTo>
                  <a:pt x="0" y="935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20"/>
          <p:cNvSpPr txBox="1"/>
          <p:nvPr/>
        </p:nvSpPr>
        <p:spPr>
          <a:xfrm>
            <a:off x="2465033" y="4649003"/>
            <a:ext cx="9086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0"/>
          <p:cNvSpPr txBox="1"/>
          <p:nvPr/>
        </p:nvSpPr>
        <p:spPr>
          <a:xfrm>
            <a:off x="681645" y="631565"/>
            <a:ext cx="12562200" cy="11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19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Examples of Consideration</a:t>
            </a:r>
            <a:endParaRPr sz="24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04" name="Google Shape;204;p20"/>
          <p:cNvSpPr txBox="1"/>
          <p:nvPr/>
        </p:nvSpPr>
        <p:spPr>
          <a:xfrm>
            <a:off x="1664296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05" name="Google Shape;205;p20"/>
          <p:cNvSpPr/>
          <p:nvPr/>
        </p:nvSpPr>
        <p:spPr>
          <a:xfrm>
            <a:off x="968260" y="2256585"/>
            <a:ext cx="11837700" cy="7170300"/>
          </a:xfrm>
          <a:prstGeom prst="roundRect">
            <a:avLst>
              <a:gd fmla="val 16667" name="adj"/>
            </a:avLst>
          </a:prstGeom>
          <a:solidFill>
            <a:srgbClr val="EEE0E0">
              <a:alpha val="798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/>
          <p:nvPr/>
        </p:nvSpPr>
        <p:spPr>
          <a:xfrm>
            <a:off x="1615050" y="2465150"/>
            <a:ext cx="9987300" cy="1422900"/>
          </a:xfrm>
          <a:prstGeom prst="roundRect">
            <a:avLst>
              <a:gd fmla="val 16667" name="adj"/>
            </a:avLst>
          </a:prstGeom>
          <a:solidFill>
            <a:srgbClr val="EEE0E0">
              <a:alpha val="69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1.</a:t>
            </a: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Hold the door for someone who is walking behind you.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1615041" y="4195250"/>
            <a:ext cx="9987300" cy="1422900"/>
          </a:xfrm>
          <a:prstGeom prst="roundRect">
            <a:avLst>
              <a:gd fmla="val 16667" name="adj"/>
            </a:avLst>
          </a:prstGeom>
          <a:solidFill>
            <a:srgbClr val="888888">
              <a:alpha val="547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2.</a:t>
            </a: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Moving your backpack off a chair to allow someone to sit down.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/>
          <p:nvPr/>
        </p:nvSpPr>
        <p:spPr>
          <a:xfrm>
            <a:off x="1652861" y="5957508"/>
            <a:ext cx="9987300" cy="1422900"/>
          </a:xfrm>
          <a:prstGeom prst="roundRect">
            <a:avLst>
              <a:gd fmla="val 16667" name="adj"/>
            </a:avLst>
          </a:prstGeom>
          <a:solidFill>
            <a:srgbClr val="4F81BD">
              <a:alpha val="647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3.</a:t>
            </a: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Cover your sneeze and cough to not spread germs.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1690681" y="7645460"/>
            <a:ext cx="9987300" cy="1422900"/>
          </a:xfrm>
          <a:prstGeom prst="roundRect">
            <a:avLst>
              <a:gd fmla="val 16667" name="adj"/>
            </a:avLst>
          </a:prstGeom>
          <a:solidFill>
            <a:srgbClr val="089A62">
              <a:alpha val="62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4.</a:t>
            </a:r>
            <a:r>
              <a:rPr b="1" lang="en-US" sz="40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Patiently waiting your turn in the lunch line. </a:t>
            </a:r>
            <a:r>
              <a:rPr lang="en-US" sz="4000">
                <a:solidFill>
                  <a:schemeClr val="lt1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9684" l="0" r="-42263" t="0"/>
            </a:stretch>
          </a:blipFill>
          <a:ln>
            <a:noFill/>
          </a:ln>
        </p:spPr>
      </p:sp>
      <p:grpSp>
        <p:nvGrpSpPr>
          <p:cNvPr id="215" name="Google Shape;215;p21"/>
          <p:cNvGrpSpPr/>
          <p:nvPr/>
        </p:nvGrpSpPr>
        <p:grpSpPr>
          <a:xfrm>
            <a:off x="-493105" y="-131106"/>
            <a:ext cx="19274210" cy="2319613"/>
            <a:chOff x="0" y="0"/>
            <a:chExt cx="25698946" cy="3092817"/>
          </a:xfrm>
        </p:grpSpPr>
        <p:sp>
          <p:nvSpPr>
            <p:cNvPr id="216" name="Google Shape;216;p21"/>
            <p:cNvSpPr/>
            <p:nvPr/>
          </p:nvSpPr>
          <p:spPr>
            <a:xfrm flipH="1">
              <a:off x="16281233" y="0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9417713" y="0"/>
                  </a:moveTo>
                  <a:lnTo>
                    <a:pt x="0" y="0"/>
                  </a:lnTo>
                  <a:lnTo>
                    <a:pt x="0" y="3084301"/>
                  </a:lnTo>
                  <a:lnTo>
                    <a:pt x="9417713" y="3084301"/>
                  </a:lnTo>
                  <a:lnTo>
                    <a:pt x="9417713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7" name="Google Shape;217;p21"/>
            <p:cNvSpPr/>
            <p:nvPr/>
          </p:nvSpPr>
          <p:spPr>
            <a:xfrm>
              <a:off x="0" y="8516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0" y="0"/>
                  </a:moveTo>
                  <a:lnTo>
                    <a:pt x="9417713" y="0"/>
                  </a:lnTo>
                  <a:lnTo>
                    <a:pt x="9417713" y="3084301"/>
                  </a:lnTo>
                  <a:lnTo>
                    <a:pt x="0" y="30843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18" name="Google Shape;218;p21"/>
          <p:cNvSpPr txBox="1"/>
          <p:nvPr/>
        </p:nvSpPr>
        <p:spPr>
          <a:xfrm>
            <a:off x="2192131" y="1163824"/>
            <a:ext cx="13763700" cy="1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2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Is it </a:t>
            </a:r>
            <a:r>
              <a:rPr lang="en-US" sz="8820">
                <a:solidFill>
                  <a:srgbClr val="FFE599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Considerate</a:t>
            </a:r>
            <a:r>
              <a:rPr lang="en-US" sz="882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or not?</a:t>
            </a:r>
            <a:endParaRPr sz="26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1361963" y="2634785"/>
            <a:ext cx="15657300" cy="6807600"/>
          </a:xfrm>
          <a:prstGeom prst="roundRect">
            <a:avLst>
              <a:gd fmla="val 16667" name="adj"/>
            </a:avLst>
          </a:prstGeom>
          <a:solidFill>
            <a:srgbClr val="EEE0E0">
              <a:alpha val="691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1"/>
          <p:cNvSpPr txBox="1"/>
          <p:nvPr/>
        </p:nvSpPr>
        <p:spPr>
          <a:xfrm>
            <a:off x="2570324" y="3472983"/>
            <a:ext cx="14373300" cy="49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488950" lvl="0" marL="45720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SzPts val="4100"/>
              <a:buFont typeface="Anonymous Pro"/>
              <a:buAutoNum type="arabicPeriod"/>
            </a:pPr>
            <a:r>
              <a:rPr b="1" lang="en-US" sz="4100">
                <a:solidFill>
                  <a:srgbClr val="232020"/>
                </a:solidFill>
                <a:latin typeface="Anonymous Pro"/>
                <a:ea typeface="Anonymous Pro"/>
                <a:cs typeface="Anonymous Pro"/>
                <a:sym typeface="Anonymous Pro"/>
              </a:rPr>
              <a:t>Show the images on the next few slides.</a:t>
            </a:r>
            <a:endParaRPr b="1" sz="4100">
              <a:solidFill>
                <a:srgbClr val="232020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-488950" lvl="0" marL="45720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SzPts val="4100"/>
              <a:buFont typeface="Anonymous Pro"/>
              <a:buAutoNum type="arabicPeriod"/>
            </a:pPr>
            <a:r>
              <a:rPr b="1" lang="en-US" sz="4100">
                <a:solidFill>
                  <a:srgbClr val="232020"/>
                </a:solidFill>
                <a:latin typeface="Anonymous Pro"/>
                <a:ea typeface="Anonymous Pro"/>
                <a:cs typeface="Anonymous Pro"/>
                <a:sym typeface="Anonymous Pro"/>
              </a:rPr>
              <a:t>Discuss as a class whether or not the person is being </a:t>
            </a:r>
            <a:r>
              <a:rPr b="1" lang="en-US" sz="41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b="1" lang="en-US" sz="4100">
                <a:solidFill>
                  <a:srgbClr val="232020"/>
                </a:solidFill>
                <a:latin typeface="Anonymous Pro"/>
                <a:ea typeface="Anonymous Pro"/>
                <a:cs typeface="Anonymous Pro"/>
                <a:sym typeface="Anonymous Pro"/>
              </a:rPr>
              <a:t>.</a:t>
            </a:r>
            <a:endParaRPr b="1" sz="4100">
              <a:solidFill>
                <a:srgbClr val="232020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-488950" lvl="0" marL="45720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SzPts val="4100"/>
              <a:buFont typeface="Anonymous Pro"/>
              <a:buAutoNum type="arabicPeriod"/>
            </a:pPr>
            <a:r>
              <a:rPr b="1" lang="en-US" sz="4100">
                <a:solidFill>
                  <a:srgbClr val="232020"/>
                </a:solidFill>
                <a:latin typeface="Anonymous Pro"/>
                <a:ea typeface="Anonymous Pro"/>
                <a:cs typeface="Anonymous Pro"/>
                <a:sym typeface="Anonymous Pro"/>
              </a:rPr>
              <a:t>Explain why and/or how the image does or does not show </a:t>
            </a:r>
            <a:r>
              <a:rPr b="1" lang="en-US" sz="41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CONSIDERATION. </a:t>
            </a:r>
            <a:endParaRPr b="1" sz="41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-488950" lvl="1" marL="91440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nonymous Pro"/>
              <a:buAutoNum type="alphaLcPeriod"/>
            </a:pPr>
            <a:r>
              <a:rPr b="1" lang="en-US" sz="41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If the image is </a:t>
            </a:r>
            <a:r>
              <a:rPr b="1" lang="en-US" sz="4100">
                <a:solidFill>
                  <a:schemeClr val="dk1"/>
                </a:solidFill>
                <a:highlight>
                  <a:srgbClr val="EA9999"/>
                </a:highlight>
                <a:latin typeface="Anonymous Pro"/>
                <a:ea typeface="Anonymous Pro"/>
                <a:cs typeface="Anonymous Pro"/>
                <a:sym typeface="Anonymous Pro"/>
              </a:rPr>
              <a:t>NOT</a:t>
            </a:r>
            <a:r>
              <a:rPr b="1" lang="en-US" sz="41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 showing </a:t>
            </a:r>
            <a:r>
              <a:rPr b="1" lang="en-US" sz="41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r>
              <a:rPr b="1" lang="en-US" sz="41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, what can be changed to show </a:t>
            </a:r>
            <a:r>
              <a:rPr b="1" lang="en-US" sz="41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r>
              <a:rPr b="1" lang="en-US" sz="41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?</a:t>
            </a:r>
            <a:endParaRPr b="1" sz="41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22" name="Google Shape;222;p21"/>
          <p:cNvSpPr txBox="1"/>
          <p:nvPr/>
        </p:nvSpPr>
        <p:spPr>
          <a:xfrm>
            <a:off x="1664296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9677" l="0" r="-42259" t="0"/>
            </a:stretch>
          </a:blipFill>
          <a:ln>
            <a:noFill/>
          </a:ln>
        </p:spPr>
      </p:sp>
      <p:grpSp>
        <p:nvGrpSpPr>
          <p:cNvPr id="228" name="Google Shape;228;p22"/>
          <p:cNvGrpSpPr/>
          <p:nvPr/>
        </p:nvGrpSpPr>
        <p:grpSpPr>
          <a:xfrm>
            <a:off x="-493105" y="-131106"/>
            <a:ext cx="19274210" cy="2319613"/>
            <a:chOff x="0" y="0"/>
            <a:chExt cx="25698946" cy="3092817"/>
          </a:xfrm>
        </p:grpSpPr>
        <p:sp>
          <p:nvSpPr>
            <p:cNvPr id="229" name="Google Shape;229;p22"/>
            <p:cNvSpPr/>
            <p:nvPr/>
          </p:nvSpPr>
          <p:spPr>
            <a:xfrm flipH="1">
              <a:off x="16281233" y="0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9417713" y="0"/>
                  </a:moveTo>
                  <a:lnTo>
                    <a:pt x="0" y="0"/>
                  </a:lnTo>
                  <a:lnTo>
                    <a:pt x="0" y="3084301"/>
                  </a:lnTo>
                  <a:lnTo>
                    <a:pt x="9417713" y="3084301"/>
                  </a:lnTo>
                  <a:lnTo>
                    <a:pt x="9417713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30" name="Google Shape;230;p22"/>
            <p:cNvSpPr/>
            <p:nvPr/>
          </p:nvSpPr>
          <p:spPr>
            <a:xfrm>
              <a:off x="0" y="8516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0" y="0"/>
                  </a:moveTo>
                  <a:lnTo>
                    <a:pt x="9417713" y="0"/>
                  </a:lnTo>
                  <a:lnTo>
                    <a:pt x="9417713" y="3084301"/>
                  </a:lnTo>
                  <a:lnTo>
                    <a:pt x="0" y="30843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31" name="Google Shape;231;p22"/>
          <p:cNvSpPr txBox="1"/>
          <p:nvPr/>
        </p:nvSpPr>
        <p:spPr>
          <a:xfrm>
            <a:off x="2192131" y="1088184"/>
            <a:ext cx="13763700" cy="1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2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Is it </a:t>
            </a:r>
            <a:r>
              <a:rPr lang="en-US" sz="8820">
                <a:solidFill>
                  <a:srgbClr val="FFE599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Considerate</a:t>
            </a:r>
            <a:r>
              <a:rPr lang="en-US" sz="882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or not?</a:t>
            </a:r>
            <a:endParaRPr sz="26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232" name="Google Shape;232;p22"/>
          <p:cNvPicPr preferRelativeResize="0"/>
          <p:nvPr/>
        </p:nvPicPr>
        <p:blipFill rotWithShape="1">
          <a:blip r:embed="rId5">
            <a:alphaModFix/>
          </a:blip>
          <a:srcRect b="7316" l="0" r="0" t="7316"/>
          <a:stretch/>
        </p:blipFill>
        <p:spPr>
          <a:xfrm>
            <a:off x="2192125" y="2897513"/>
            <a:ext cx="13763700" cy="6168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3" name="Google Shape;233;p22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34" name="Google Shape;234;p22"/>
          <p:cNvSpPr txBox="1"/>
          <p:nvPr/>
        </p:nvSpPr>
        <p:spPr>
          <a:xfrm>
            <a:off x="1664296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235" name="Google Shape;235;p22"/>
          <p:cNvPicPr preferRelativeResize="0"/>
          <p:nvPr/>
        </p:nvPicPr>
        <p:blipFill rotWithShape="1">
          <a:blip r:embed="rId7">
            <a:alphaModFix/>
          </a:blip>
          <a:srcRect b="5051" l="0" r="0" t="5069"/>
          <a:stretch/>
        </p:blipFill>
        <p:spPr>
          <a:xfrm>
            <a:off x="2192125" y="2851600"/>
            <a:ext cx="13763700" cy="6260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36" name="Google Shape;236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47">
            <a:off x="2192125" y="2553129"/>
            <a:ext cx="14070600" cy="685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9677" l="0" r="-42259" t="0"/>
            </a:stretch>
          </a:blipFill>
          <a:ln>
            <a:noFill/>
          </a:ln>
        </p:spPr>
      </p:sp>
      <p:grpSp>
        <p:nvGrpSpPr>
          <p:cNvPr id="242" name="Google Shape;242;p23"/>
          <p:cNvGrpSpPr/>
          <p:nvPr/>
        </p:nvGrpSpPr>
        <p:grpSpPr>
          <a:xfrm>
            <a:off x="-493105" y="-131106"/>
            <a:ext cx="19274210" cy="2319613"/>
            <a:chOff x="0" y="0"/>
            <a:chExt cx="25698946" cy="3092817"/>
          </a:xfrm>
        </p:grpSpPr>
        <p:sp>
          <p:nvSpPr>
            <p:cNvPr id="243" name="Google Shape;243;p23"/>
            <p:cNvSpPr/>
            <p:nvPr/>
          </p:nvSpPr>
          <p:spPr>
            <a:xfrm flipH="1">
              <a:off x="16281233" y="0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9417713" y="0"/>
                  </a:moveTo>
                  <a:lnTo>
                    <a:pt x="0" y="0"/>
                  </a:lnTo>
                  <a:lnTo>
                    <a:pt x="0" y="3084301"/>
                  </a:lnTo>
                  <a:lnTo>
                    <a:pt x="9417713" y="3084301"/>
                  </a:lnTo>
                  <a:lnTo>
                    <a:pt x="9417713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44" name="Google Shape;244;p23"/>
            <p:cNvSpPr/>
            <p:nvPr/>
          </p:nvSpPr>
          <p:spPr>
            <a:xfrm>
              <a:off x="0" y="8516"/>
              <a:ext cx="9417713" cy="3084301"/>
            </a:xfrm>
            <a:custGeom>
              <a:rect b="b" l="l" r="r" t="t"/>
              <a:pathLst>
                <a:path extrusionOk="0" h="3084301" w="9417713">
                  <a:moveTo>
                    <a:pt x="0" y="0"/>
                  </a:moveTo>
                  <a:lnTo>
                    <a:pt x="9417713" y="0"/>
                  </a:lnTo>
                  <a:lnTo>
                    <a:pt x="9417713" y="3084301"/>
                  </a:lnTo>
                  <a:lnTo>
                    <a:pt x="0" y="30843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45" name="Google Shape;245;p23"/>
          <p:cNvSpPr txBox="1"/>
          <p:nvPr/>
        </p:nvSpPr>
        <p:spPr>
          <a:xfrm>
            <a:off x="2192131" y="1390743"/>
            <a:ext cx="13763700" cy="13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2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Is it </a:t>
            </a:r>
            <a:r>
              <a:rPr lang="en-US" sz="8820">
                <a:solidFill>
                  <a:srgbClr val="FFE599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Considerate</a:t>
            </a:r>
            <a:r>
              <a:rPr lang="en-US" sz="8820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or not?</a:t>
            </a:r>
            <a:endParaRPr sz="26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246" name="Google Shape;24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60675" y="2893100"/>
            <a:ext cx="11572800" cy="6480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7" name="Google Shape;247;p23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48" name="Google Shape;248;p23"/>
          <p:cNvSpPr txBox="1"/>
          <p:nvPr/>
        </p:nvSpPr>
        <p:spPr>
          <a:xfrm>
            <a:off x="1664296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249" name="Google Shape;249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01325" y="2896888"/>
            <a:ext cx="12960000" cy="6439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0" name="Google Shape;250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01314" y="2893100"/>
            <a:ext cx="12960000" cy="6480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3329" l="0" r="0" t="0"/>
            </a:stretch>
          </a:blipFill>
          <a:ln>
            <a:noFill/>
          </a:ln>
        </p:spPr>
      </p:sp>
      <p:sp>
        <p:nvSpPr>
          <p:cNvPr id="256" name="Google Shape;256;p24"/>
          <p:cNvSpPr/>
          <p:nvPr/>
        </p:nvSpPr>
        <p:spPr>
          <a:xfrm flipH="1">
            <a:off x="-832052" y="6038726"/>
            <a:ext cx="4859534" cy="6951301"/>
          </a:xfrm>
          <a:custGeom>
            <a:rect b="b" l="l" r="r" t="t"/>
            <a:pathLst>
              <a:path extrusionOk="0" h="8503121" w="5890344">
                <a:moveTo>
                  <a:pt x="5890345" y="0"/>
                </a:moveTo>
                <a:lnTo>
                  <a:pt x="0" y="0"/>
                </a:lnTo>
                <a:lnTo>
                  <a:pt x="0" y="8503121"/>
                </a:lnTo>
                <a:lnTo>
                  <a:pt x="5890345" y="8503121"/>
                </a:lnTo>
                <a:lnTo>
                  <a:pt x="589034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24"/>
          <p:cNvSpPr/>
          <p:nvPr/>
        </p:nvSpPr>
        <p:spPr>
          <a:xfrm flipH="1">
            <a:off x="599885" y="3782727"/>
            <a:ext cx="4274765" cy="5772952"/>
          </a:xfrm>
          <a:custGeom>
            <a:rect b="b" l="l" r="r" t="t"/>
            <a:pathLst>
              <a:path extrusionOk="0" h="7061715" w="5181533">
                <a:moveTo>
                  <a:pt x="5181533" y="0"/>
                </a:moveTo>
                <a:lnTo>
                  <a:pt x="0" y="0"/>
                </a:lnTo>
                <a:lnTo>
                  <a:pt x="0" y="7061714"/>
                </a:lnTo>
                <a:lnTo>
                  <a:pt x="5181533" y="7061714"/>
                </a:lnTo>
                <a:lnTo>
                  <a:pt x="518153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24"/>
          <p:cNvSpPr/>
          <p:nvPr/>
        </p:nvSpPr>
        <p:spPr>
          <a:xfrm>
            <a:off x="-366659" y="-75176"/>
            <a:ext cx="7673965" cy="2513223"/>
          </a:xfrm>
          <a:custGeom>
            <a:rect b="b" l="l" r="r" t="t"/>
            <a:pathLst>
              <a:path extrusionOk="0" h="2513223" w="7673965">
                <a:moveTo>
                  <a:pt x="0" y="0"/>
                </a:moveTo>
                <a:lnTo>
                  <a:pt x="7673965" y="0"/>
                </a:lnTo>
                <a:lnTo>
                  <a:pt x="7673965" y="2513224"/>
                </a:lnTo>
                <a:lnTo>
                  <a:pt x="0" y="2513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24"/>
          <p:cNvSpPr txBox="1"/>
          <p:nvPr/>
        </p:nvSpPr>
        <p:spPr>
          <a:xfrm>
            <a:off x="5955776" y="-75176"/>
            <a:ext cx="11803500" cy="15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7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Think, Pair, Share</a:t>
            </a:r>
            <a:endParaRPr sz="39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60" name="Google Shape;260;p24"/>
          <p:cNvSpPr/>
          <p:nvPr/>
        </p:nvSpPr>
        <p:spPr>
          <a:xfrm>
            <a:off x="1751753" y="944689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61" name="Google Shape;261;p24"/>
          <p:cNvSpPr txBox="1"/>
          <p:nvPr/>
        </p:nvSpPr>
        <p:spPr>
          <a:xfrm>
            <a:off x="2912351" y="9593590"/>
            <a:ext cx="71649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2" name="Google Shape;262;p24"/>
          <p:cNvSpPr/>
          <p:nvPr/>
        </p:nvSpPr>
        <p:spPr>
          <a:xfrm>
            <a:off x="6090325" y="1693462"/>
            <a:ext cx="10945800" cy="1295100"/>
          </a:xfrm>
          <a:prstGeom prst="roundRect">
            <a:avLst>
              <a:gd fmla="val 16667" name="adj"/>
            </a:avLst>
          </a:prstGeom>
          <a:solidFill>
            <a:srgbClr val="4F81BD">
              <a:alpha val="647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1.</a:t>
            </a:r>
            <a:r>
              <a:rPr lang="en-US" sz="47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Are you a</a:t>
            </a:r>
            <a:r>
              <a:rPr lang="en-US" sz="4799">
                <a:solidFill>
                  <a:srgbClr val="FCD874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lang="en-US" sz="4799">
                <a:solidFill>
                  <a:schemeClr val="dk1"/>
                </a:solidFill>
                <a:highlight>
                  <a:srgbClr val="FFE599"/>
                </a:highlight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lang="en-US" sz="4799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 person</a:t>
            </a:r>
            <a:r>
              <a:rPr lang="en-US" sz="47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4"/>
          <p:cNvSpPr/>
          <p:nvPr/>
        </p:nvSpPr>
        <p:spPr>
          <a:xfrm>
            <a:off x="6090325" y="6467916"/>
            <a:ext cx="11438700" cy="3210900"/>
          </a:xfrm>
          <a:prstGeom prst="roundRect">
            <a:avLst>
              <a:gd fmla="val 16667" name="adj"/>
            </a:avLst>
          </a:prstGeom>
          <a:solidFill>
            <a:srgbClr val="888888">
              <a:alpha val="5472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i="1" lang="en-US" sz="42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Now that you know what </a:t>
            </a:r>
            <a:r>
              <a:rPr lang="en-US" sz="4799">
                <a:solidFill>
                  <a:schemeClr val="dk1"/>
                </a:solidFill>
                <a:highlight>
                  <a:srgbClr val="FFE599"/>
                </a:highlight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r>
              <a:rPr lang="en-US" sz="4799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i="1" lang="en-US" sz="42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means, is there a time or situation where you could have been more </a:t>
            </a:r>
            <a:r>
              <a:rPr lang="en-US" sz="4799">
                <a:solidFill>
                  <a:schemeClr val="dk1"/>
                </a:solidFill>
                <a:highlight>
                  <a:srgbClr val="FFE599"/>
                </a:highlight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i="1" lang="en-US" sz="42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? Explain</a:t>
            </a:r>
            <a:endParaRPr sz="4799">
              <a:solidFill>
                <a:srgbClr val="322F30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264" name="Google Shape;264;p24"/>
          <p:cNvSpPr/>
          <p:nvPr/>
        </p:nvSpPr>
        <p:spPr>
          <a:xfrm>
            <a:off x="6090325" y="3539824"/>
            <a:ext cx="11098200" cy="2513100"/>
          </a:xfrm>
          <a:prstGeom prst="roundRect">
            <a:avLst>
              <a:gd fmla="val 16667" name="adj"/>
            </a:avLst>
          </a:prstGeom>
          <a:solidFill>
            <a:srgbClr val="089A62">
              <a:alpha val="628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2.How can you be more </a:t>
            </a:r>
            <a:r>
              <a:rPr lang="en-US" sz="4799">
                <a:solidFill>
                  <a:schemeClr val="dk1"/>
                </a:solidFill>
                <a:highlight>
                  <a:srgbClr val="FFE599"/>
                </a:highlight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lang="en-US" sz="4799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lang="en-US" sz="4799">
                <a:solidFill>
                  <a:srgbClr val="322F30"/>
                </a:solidFill>
                <a:latin typeface="Anonymous Pro"/>
                <a:ea typeface="Anonymous Pro"/>
                <a:cs typeface="Anonymous Pro"/>
                <a:sym typeface="Anonymous Pro"/>
              </a:rPr>
              <a:t> with your friends, family, and community?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2575" l="0" r="-21930" t="0"/>
            </a:stretch>
          </a:blipFill>
          <a:ln>
            <a:noFill/>
          </a:ln>
        </p:spPr>
      </p:sp>
      <p:sp>
        <p:nvSpPr>
          <p:cNvPr id="270" name="Google Shape;270;p25"/>
          <p:cNvSpPr txBox="1"/>
          <p:nvPr/>
        </p:nvSpPr>
        <p:spPr>
          <a:xfrm>
            <a:off x="2771238" y="3407468"/>
            <a:ext cx="8548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5"/>
          <p:cNvSpPr txBox="1"/>
          <p:nvPr/>
        </p:nvSpPr>
        <p:spPr>
          <a:xfrm>
            <a:off x="2771238" y="6342008"/>
            <a:ext cx="8548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5"/>
          <p:cNvSpPr txBox="1"/>
          <p:nvPr/>
        </p:nvSpPr>
        <p:spPr>
          <a:xfrm>
            <a:off x="1350038" y="2369200"/>
            <a:ext cx="7796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73" name="Google Shape;273;p25"/>
          <p:cNvSpPr txBox="1"/>
          <p:nvPr/>
        </p:nvSpPr>
        <p:spPr>
          <a:xfrm>
            <a:off x="1350038" y="5501538"/>
            <a:ext cx="7796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74" name="Google Shape;274;p25"/>
          <p:cNvSpPr txBox="1"/>
          <p:nvPr/>
        </p:nvSpPr>
        <p:spPr>
          <a:xfrm>
            <a:off x="764232" y="619087"/>
            <a:ext cx="12562200" cy="24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19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CONSIDERATION </a:t>
            </a:r>
            <a:endParaRPr sz="8119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19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HOME ACTIVITIES</a:t>
            </a:r>
            <a:endParaRPr sz="320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75" name="Google Shape;275;p25"/>
          <p:cNvSpPr txBox="1"/>
          <p:nvPr/>
        </p:nvSpPr>
        <p:spPr>
          <a:xfrm>
            <a:off x="764225" y="3646936"/>
            <a:ext cx="16897800" cy="5694000"/>
          </a:xfrm>
          <a:prstGeom prst="rect">
            <a:avLst/>
          </a:prstGeom>
          <a:solidFill>
            <a:srgbClr val="4F81BD">
              <a:alpha val="6478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749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nonymous Pro"/>
              <a:buChar char="•"/>
            </a:pPr>
            <a:r>
              <a:rPr b="1" lang="en-US" sz="44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HAVING MANNERS, BEING POLITE, DOING CHORES AND SHOWING KINDNESS ARE ALL WAYS OF BEING </a:t>
            </a:r>
            <a:r>
              <a:rPr b="1" lang="en-US" sz="44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CONSIDERATE.</a:t>
            </a:r>
            <a:r>
              <a:rPr b="1" lang="en-US" sz="4400">
                <a:solidFill>
                  <a:srgbClr val="0000FF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endParaRPr b="1" sz="4400">
              <a:solidFill>
                <a:srgbClr val="0000FF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914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-4749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angolin"/>
              <a:buChar char="•"/>
            </a:pPr>
            <a:r>
              <a:rPr b="1" lang="en-US" sz="44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DISCUSS OTHER WAYS TO BE </a:t>
            </a:r>
            <a:r>
              <a:rPr b="1" lang="en-US" sz="44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b="1" lang="en-US" sz="44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 WITH YOUR PARENT.</a:t>
            </a:r>
            <a:endParaRPr b="1" sz="44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914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-4749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nonymous Pro"/>
              <a:buChar char="•"/>
            </a:pPr>
            <a:r>
              <a:rPr b="1" lang="en-US" sz="44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WHY IS BEING </a:t>
            </a:r>
            <a:r>
              <a:rPr b="1" lang="en-US" sz="44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CONSIDERATE</a:t>
            </a:r>
            <a:r>
              <a:rPr b="1" lang="en-US" sz="4400">
                <a:solidFill>
                  <a:srgbClr val="0000FF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r>
              <a:rPr b="1" lang="en-US" sz="44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IMPORTANT?</a:t>
            </a:r>
            <a:endParaRPr sz="42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73302" y="277388"/>
            <a:ext cx="4139697" cy="318297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5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78" name="Google Shape;278;p25"/>
          <p:cNvSpPr txBox="1"/>
          <p:nvPr/>
        </p:nvSpPr>
        <p:spPr>
          <a:xfrm>
            <a:off x="1664296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6"/>
          <p:cNvSpPr/>
          <p:nvPr/>
        </p:nvSpPr>
        <p:spPr>
          <a:xfrm>
            <a:off x="0" y="20225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2699" l="0" r="-22024" t="0"/>
            </a:stretch>
          </a:blipFill>
          <a:ln>
            <a:noFill/>
          </a:ln>
        </p:spPr>
      </p:sp>
      <p:sp>
        <p:nvSpPr>
          <p:cNvPr id="284" name="Google Shape;284;p26"/>
          <p:cNvSpPr txBox="1"/>
          <p:nvPr/>
        </p:nvSpPr>
        <p:spPr>
          <a:xfrm>
            <a:off x="1427978" y="5056036"/>
            <a:ext cx="975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6"/>
          <p:cNvSpPr txBox="1"/>
          <p:nvPr/>
        </p:nvSpPr>
        <p:spPr>
          <a:xfrm>
            <a:off x="1100231" y="3285891"/>
            <a:ext cx="1041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6"/>
          <p:cNvSpPr txBox="1"/>
          <p:nvPr/>
        </p:nvSpPr>
        <p:spPr>
          <a:xfrm>
            <a:off x="4378424" y="-198022"/>
            <a:ext cx="12378600" cy="15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76" u="sng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Extension Lessons</a:t>
            </a:r>
            <a:endParaRPr u="sng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287" name="Google Shape;287;p26"/>
          <p:cNvSpPr txBox="1"/>
          <p:nvPr/>
        </p:nvSpPr>
        <p:spPr>
          <a:xfrm>
            <a:off x="4529698" y="1670764"/>
            <a:ext cx="12378600" cy="20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599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WANT ANOTHER ACTIVITY TO CONTINUE OUR TRAIT OF THE MONTH?</a:t>
            </a:r>
            <a:endParaRPr b="1" sz="100">
              <a:solidFill>
                <a:srgbClr val="FFE599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B45F06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88" name="Google Shape;288;p26"/>
          <p:cNvSpPr/>
          <p:nvPr/>
        </p:nvSpPr>
        <p:spPr>
          <a:xfrm>
            <a:off x="302776" y="257324"/>
            <a:ext cx="3387662" cy="3600303"/>
          </a:xfrm>
          <a:custGeom>
            <a:rect b="b" l="l" r="r" t="t"/>
            <a:pathLst>
              <a:path extrusionOk="0" h="4586373" w="5211788">
                <a:moveTo>
                  <a:pt x="0" y="0"/>
                </a:moveTo>
                <a:lnTo>
                  <a:pt x="5211788" y="0"/>
                </a:lnTo>
                <a:lnTo>
                  <a:pt x="5211788" y="4586373"/>
                </a:lnTo>
                <a:lnTo>
                  <a:pt x="0" y="45863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26"/>
          <p:cNvSpPr/>
          <p:nvPr/>
        </p:nvSpPr>
        <p:spPr>
          <a:xfrm>
            <a:off x="1173797" y="1862367"/>
            <a:ext cx="1641000" cy="3933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6"/>
          <p:cNvSpPr txBox="1"/>
          <p:nvPr/>
        </p:nvSpPr>
        <p:spPr>
          <a:xfrm>
            <a:off x="1334167" y="1490247"/>
            <a:ext cx="1233600" cy="9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51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FOR</a:t>
            </a:r>
            <a:r>
              <a:rPr b="1" i="0" lang="en-US" sz="605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1" sz="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91" name="Google Shape;291;p26"/>
          <p:cNvSpPr txBox="1"/>
          <p:nvPr/>
        </p:nvSpPr>
        <p:spPr>
          <a:xfrm>
            <a:off x="2814932" y="2181207"/>
            <a:ext cx="6576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75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'S</a:t>
            </a:r>
            <a:endParaRPr sz="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92" name="Google Shape;292;p26"/>
          <p:cNvSpPr/>
          <p:nvPr/>
        </p:nvSpPr>
        <p:spPr>
          <a:xfrm>
            <a:off x="1130348" y="2745099"/>
            <a:ext cx="1641000" cy="3933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6"/>
          <p:cNvSpPr txBox="1"/>
          <p:nvPr/>
        </p:nvSpPr>
        <p:spPr>
          <a:xfrm>
            <a:off x="1272602" y="2227469"/>
            <a:ext cx="16110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50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ONLY</a:t>
            </a:r>
            <a:r>
              <a:rPr b="0" i="0" lang="en-US" sz="805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94" name="Google Shape;294;p26"/>
          <p:cNvSpPr/>
          <p:nvPr/>
        </p:nvSpPr>
        <p:spPr>
          <a:xfrm>
            <a:off x="1664301" y="4061175"/>
            <a:ext cx="15892200" cy="5220000"/>
          </a:xfrm>
          <a:prstGeom prst="rect">
            <a:avLst/>
          </a:prstGeom>
          <a:solidFill>
            <a:srgbClr val="089A62">
              <a:alpha val="62890"/>
            </a:srgbClr>
          </a:solidFill>
          <a:ln cap="flat" cmpd="sng" w="28575">
            <a:solidFill>
              <a:srgbClr val="FFE5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6"/>
          <p:cNvSpPr txBox="1"/>
          <p:nvPr/>
        </p:nvSpPr>
        <p:spPr>
          <a:xfrm>
            <a:off x="2193775" y="4297050"/>
            <a:ext cx="15362700" cy="417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63550" lvl="0" marL="4572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3700"/>
              <a:buFont typeface="Anonymous Pro"/>
              <a:buAutoNum type="arabicPeriod"/>
            </a:pPr>
            <a:r>
              <a:rPr b="1" lang="en-US" sz="37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CREATE A COMPETITION BETWEEN EACH CLASS PERIOD THAT IS SHOWING </a:t>
            </a:r>
            <a:r>
              <a:rPr b="1" lang="en-US" sz="3700">
                <a:solidFill>
                  <a:srgbClr val="FFE599"/>
                </a:solidFill>
                <a:latin typeface="Anonymous Pro"/>
                <a:ea typeface="Anonymous Pro"/>
                <a:cs typeface="Anonymous Pro"/>
                <a:sym typeface="Anonymous Pro"/>
              </a:rPr>
              <a:t>CONSIDERATION</a:t>
            </a:r>
            <a:r>
              <a:rPr lang="en-US" sz="3700">
                <a:solidFill>
                  <a:schemeClr val="hlink"/>
                </a:solidFill>
                <a:latin typeface="Anonymous Pro"/>
                <a:ea typeface="Anonymous Pro"/>
                <a:cs typeface="Anonymous Pro"/>
                <a:sym typeface="Anonymous Pro"/>
              </a:rPr>
              <a:t>.</a:t>
            </a:r>
            <a:endParaRPr sz="700">
              <a:solidFill>
                <a:schemeClr val="hlink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-463550" lvl="0" marL="4572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onymous Pro"/>
              <a:buAutoNum type="arabicPeriod"/>
            </a:pPr>
            <a:r>
              <a:rPr b="1" lang="en-US" sz="37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HAVE STUDENTS WRITE “</a:t>
            </a:r>
            <a:r>
              <a:rPr b="1" lang="en-US" sz="3700">
                <a:solidFill>
                  <a:srgbClr val="CFE2F3"/>
                </a:solidFill>
                <a:latin typeface="Anonymous Pro"/>
                <a:ea typeface="Anonymous Pro"/>
                <a:cs typeface="Anonymous Pro"/>
                <a:sym typeface="Anonymous Pro"/>
              </a:rPr>
              <a:t>THINKING OF YOU CARDS</a:t>
            </a:r>
            <a:r>
              <a:rPr b="1" lang="en-US" sz="37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” WHEN A STUDENT IS SICK.</a:t>
            </a:r>
            <a:endParaRPr b="1" sz="700">
              <a:solidFill>
                <a:schemeClr val="dk1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-488950" lvl="0" marL="4572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nonymous Pro"/>
              <a:buAutoNum type="arabicPeriod"/>
            </a:pPr>
            <a:r>
              <a:rPr b="1" lang="en-US" sz="37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PROVIDE </a:t>
            </a:r>
            <a:r>
              <a:rPr b="1" lang="en-US" sz="3700">
                <a:solidFill>
                  <a:srgbClr val="B6D7A8"/>
                </a:solidFill>
                <a:latin typeface="Anonymous Pro"/>
                <a:ea typeface="Anonymous Pro"/>
                <a:cs typeface="Anonymous Pro"/>
                <a:sym typeface="Anonymous Pro"/>
              </a:rPr>
              <a:t>STICKY NOTES</a:t>
            </a:r>
            <a:r>
              <a:rPr b="1" lang="en-US" sz="37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 TO STUDENTS TO WRITE </a:t>
            </a:r>
            <a:r>
              <a:rPr b="1" lang="en-US" sz="3700">
                <a:solidFill>
                  <a:srgbClr val="B6D7A8"/>
                </a:solidFill>
                <a:latin typeface="Anonymous Pro"/>
                <a:ea typeface="Anonymous Pro"/>
                <a:cs typeface="Anonymous Pro"/>
                <a:sym typeface="Anonymous Pro"/>
              </a:rPr>
              <a:t>POSITIVE AFFIRMATIONS</a:t>
            </a:r>
            <a:r>
              <a:rPr b="1" lang="en-US" sz="37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. DISPLAY THEM IN YOUR CLASSROOM.</a:t>
            </a:r>
            <a:r>
              <a:rPr b="1" lang="en-US" sz="4100">
                <a:solidFill>
                  <a:schemeClr val="dk1"/>
                </a:solidFill>
                <a:latin typeface="Anonymous Pro"/>
                <a:ea typeface="Anonymous Pro"/>
                <a:cs typeface="Anonymous Pro"/>
                <a:sym typeface="Anonymous Pro"/>
              </a:rPr>
              <a:t> </a:t>
            </a:r>
            <a:endParaRPr sz="3900">
              <a:solidFill>
                <a:schemeClr val="hlink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6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97" name="Google Shape;297;p26"/>
          <p:cNvSpPr txBox="1"/>
          <p:nvPr/>
        </p:nvSpPr>
        <p:spPr>
          <a:xfrm>
            <a:off x="1664296" y="9517950"/>
            <a:ext cx="7164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51">
                <a:solidFill>
                  <a:srgbClr val="FFE599"/>
                </a:solidFill>
                <a:latin typeface="Roboto Mono"/>
                <a:ea typeface="Roboto Mono"/>
                <a:cs typeface="Roboto Mono"/>
                <a:sym typeface="Roboto Mono"/>
              </a:rPr>
              <a:t>CONSIDERATION</a:t>
            </a:r>
            <a:endParaRPr sz="100">
              <a:solidFill>
                <a:srgbClr val="FFE59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