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57"/>
  </p:notesMasterIdLst>
  <p:handoutMasterIdLst>
    <p:handoutMasterId r:id="rId58"/>
  </p:handoutMasterIdLst>
  <p:sldIdLst>
    <p:sldId id="345" r:id="rId5"/>
    <p:sldId id="434" r:id="rId6"/>
    <p:sldId id="435" r:id="rId7"/>
    <p:sldId id="436" r:id="rId8"/>
    <p:sldId id="485" r:id="rId9"/>
    <p:sldId id="437" r:id="rId10"/>
    <p:sldId id="438" r:id="rId11"/>
    <p:sldId id="439" r:id="rId12"/>
    <p:sldId id="441" r:id="rId13"/>
    <p:sldId id="440" r:id="rId14"/>
    <p:sldId id="442" r:id="rId15"/>
    <p:sldId id="443" r:id="rId16"/>
    <p:sldId id="446" r:id="rId17"/>
    <p:sldId id="445" r:id="rId18"/>
    <p:sldId id="447" r:id="rId19"/>
    <p:sldId id="448" r:id="rId20"/>
    <p:sldId id="444" r:id="rId21"/>
    <p:sldId id="449" r:id="rId22"/>
    <p:sldId id="450" r:id="rId23"/>
    <p:sldId id="451" r:id="rId24"/>
    <p:sldId id="452" r:id="rId25"/>
    <p:sldId id="453" r:id="rId26"/>
    <p:sldId id="454" r:id="rId27"/>
    <p:sldId id="455" r:id="rId28"/>
    <p:sldId id="456" r:id="rId29"/>
    <p:sldId id="457" r:id="rId30"/>
    <p:sldId id="458" r:id="rId31"/>
    <p:sldId id="462" r:id="rId32"/>
    <p:sldId id="459" r:id="rId33"/>
    <p:sldId id="461" r:id="rId34"/>
    <p:sldId id="460" r:id="rId35"/>
    <p:sldId id="463" r:id="rId36"/>
    <p:sldId id="477" r:id="rId37"/>
    <p:sldId id="479" r:id="rId38"/>
    <p:sldId id="465" r:id="rId39"/>
    <p:sldId id="464" r:id="rId40"/>
    <p:sldId id="481" r:id="rId41"/>
    <p:sldId id="466" r:id="rId42"/>
    <p:sldId id="467" r:id="rId43"/>
    <p:sldId id="478" r:id="rId44"/>
    <p:sldId id="482" r:id="rId45"/>
    <p:sldId id="468" r:id="rId46"/>
    <p:sldId id="480" r:id="rId47"/>
    <p:sldId id="490" r:id="rId48"/>
    <p:sldId id="491" r:id="rId49"/>
    <p:sldId id="492" r:id="rId50"/>
    <p:sldId id="493" r:id="rId51"/>
    <p:sldId id="470" r:id="rId52"/>
    <p:sldId id="473" r:id="rId53"/>
    <p:sldId id="474" r:id="rId54"/>
    <p:sldId id="475" r:id="rId55"/>
    <p:sldId id="486" r:id="rId56"/>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83" autoAdjust="0"/>
  </p:normalViewPr>
  <p:slideViewPr>
    <p:cSldViewPr snapToGrid="0">
      <p:cViewPr varScale="1">
        <p:scale>
          <a:sx n="110" d="100"/>
          <a:sy n="110" d="100"/>
        </p:scale>
        <p:origin x="168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6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6768" y="1"/>
            <a:ext cx="3011699" cy="463696"/>
          </a:xfrm>
          <a:prstGeom prst="rect">
            <a:avLst/>
          </a:prstGeom>
        </p:spPr>
        <p:txBody>
          <a:bodyPr vert="horz" lIns="91440" tIns="45720" rIns="91440" bIns="45720" rtlCol="0"/>
          <a:lstStyle>
            <a:lvl1pPr algn="r">
              <a:defRPr sz="1200"/>
            </a:lvl1pPr>
          </a:lstStyle>
          <a:p>
            <a:fld id="{63B92416-89A7-4E49-968A-F0D5083F556D}" type="datetimeFigureOut">
              <a:rPr lang="en-US" smtClean="0"/>
              <a:t>1/8/2025</a:t>
            </a:fld>
            <a:endParaRPr lang="en-US"/>
          </a:p>
        </p:txBody>
      </p:sp>
      <p:sp>
        <p:nvSpPr>
          <p:cNvPr id="4" name="Footer Placeholder 3"/>
          <p:cNvSpPr>
            <a:spLocks noGrp="1"/>
          </p:cNvSpPr>
          <p:nvPr>
            <p:ph type="ftr" sz="quarter" idx="2"/>
          </p:nvPr>
        </p:nvSpPr>
        <p:spPr>
          <a:xfrm>
            <a:off x="0" y="8772379"/>
            <a:ext cx="3011699" cy="46369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379"/>
            <a:ext cx="3011699" cy="463696"/>
          </a:xfrm>
          <a:prstGeom prst="rect">
            <a:avLst/>
          </a:prstGeom>
        </p:spPr>
        <p:txBody>
          <a:bodyPr vert="horz" lIns="91440" tIns="45720" rIns="91440" bIns="45720" rtlCol="0" anchor="b"/>
          <a:lstStyle>
            <a:lvl1pPr algn="r">
              <a:defRPr sz="1200"/>
            </a:lvl1pPr>
          </a:lstStyle>
          <a:p>
            <a:fld id="{1A9F9198-4550-4E95-B697-4B824976B2D4}" type="slidenum">
              <a:rPr lang="en-US" smtClean="0"/>
              <a:t>‹#›</a:t>
            </a:fld>
            <a:endParaRPr lang="en-US"/>
          </a:p>
        </p:txBody>
      </p:sp>
    </p:spTree>
    <p:extLst>
      <p:ext uri="{BB962C8B-B14F-4D97-AF65-F5344CB8AC3E}">
        <p14:creationId xmlns:p14="http://schemas.microsoft.com/office/powerpoint/2010/main" val="2838160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936174" y="0"/>
            <a:ext cx="3012329" cy="462120"/>
          </a:xfrm>
          <a:prstGeom prst="rect">
            <a:avLst/>
          </a:prstGeom>
        </p:spPr>
        <p:txBody>
          <a:bodyPr vert="horz" lIns="91440" tIns="45720" rIns="91440" bIns="45720" rtlCol="0"/>
          <a:lstStyle>
            <a:lvl1pPr algn="r">
              <a:defRPr sz="1200">
                <a:latin typeface="Arial" charset="0"/>
                <a:cs typeface="Arial" charset="0"/>
              </a:defRPr>
            </a:lvl1pPr>
          </a:lstStyle>
          <a:p>
            <a:pPr>
              <a:defRPr/>
            </a:pPr>
            <a:fld id="{0780EF8C-5113-4D00-9ACD-CC299785C6BC}" type="datetimeFigureOut">
              <a:rPr lang="en-US"/>
              <a:pPr>
                <a:defRPr/>
              </a:pPr>
              <a:t>1/8/2025</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95637" y="4387769"/>
            <a:ext cx="5558801" cy="4155919"/>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772378"/>
            <a:ext cx="3012329" cy="46212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936174" y="8772378"/>
            <a:ext cx="3012329" cy="46212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49FCB477-FE6A-4D9F-B33C-F3FEB1234126}" type="slidenum">
              <a:rPr lang="en-US" altLang="en-US"/>
              <a:pPr/>
              <a:t>‹#›</a:t>
            </a:fld>
            <a:endParaRPr lang="en-US" altLang="en-US"/>
          </a:p>
        </p:txBody>
      </p:sp>
    </p:spTree>
    <p:extLst>
      <p:ext uri="{BB962C8B-B14F-4D97-AF65-F5344CB8AC3E}">
        <p14:creationId xmlns:p14="http://schemas.microsoft.com/office/powerpoint/2010/main" val="3145070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FCB477-FE6A-4D9F-B33C-F3FEB1234126}" type="slidenum">
              <a:rPr lang="en-US" altLang="en-US" smtClean="0"/>
              <a:pPr/>
              <a:t>36</a:t>
            </a:fld>
            <a:endParaRPr lang="en-US" altLang="en-US"/>
          </a:p>
        </p:txBody>
      </p:sp>
    </p:spTree>
    <p:extLst>
      <p:ext uri="{BB962C8B-B14F-4D97-AF65-F5344CB8AC3E}">
        <p14:creationId xmlns:p14="http://schemas.microsoft.com/office/powerpoint/2010/main" val="343427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17495E2-1440-48D2-991F-8ECB5B6E6825}" type="datetime1">
              <a:rPr lang="en-US" smtClean="0"/>
              <a:t>1/8/2025</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1857396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582885E-411E-4EDA-8DF7-7C025212B5CE}" type="datetime1">
              <a:rPr lang="en-US" smtClean="0"/>
              <a:t>1/8/2025</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cxnSp>
        <p:nvCxnSpPr>
          <p:cNvPr id="7" name="Straight Connector 6">
            <a:extLst>
              <a:ext uri="{FF2B5EF4-FFF2-40B4-BE49-F238E27FC236}">
                <a16:creationId xmlns:a16="http://schemas.microsoft.com/office/drawing/2014/main" id="{0400704D-6156-4889-AD94-65A90FAC204D}"/>
              </a:ext>
            </a:extLst>
          </p:cNvPr>
          <p:cNvCxnSpPr/>
          <p:nvPr userDrawn="1"/>
        </p:nvCxnSpPr>
        <p:spPr>
          <a:xfrm>
            <a:off x="733425" y="1294674"/>
            <a:ext cx="7414294"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4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AC61CAC6-D4E2-4A93-87D3-94AEEF15D4F9}" type="datetime1">
              <a:rPr lang="en-US" smtClean="0"/>
              <a:t>1/8/2025</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356557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64015CA-49CD-4057-ACDD-84E0BFFB7B1A}" type="datetime1">
              <a:rPr lang="en-US" smtClean="0"/>
              <a:t>1/8/2025</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cxnSp>
        <p:nvCxnSpPr>
          <p:cNvPr id="8" name="Straight Connector 7">
            <a:extLst>
              <a:ext uri="{FF2B5EF4-FFF2-40B4-BE49-F238E27FC236}">
                <a16:creationId xmlns:a16="http://schemas.microsoft.com/office/drawing/2014/main" id="{3E13872E-3577-457F-A6B9-BD963BC30B08}"/>
              </a:ext>
            </a:extLst>
          </p:cNvPr>
          <p:cNvCxnSpPr/>
          <p:nvPr userDrawn="1"/>
        </p:nvCxnSpPr>
        <p:spPr>
          <a:xfrm>
            <a:off x="733425" y="1294674"/>
            <a:ext cx="7414294"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800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2CD8D091-85BC-49B7-B3B3-D31612DE27F2}" type="datetime1">
              <a:rPr lang="en-US" smtClean="0"/>
              <a:t>1/8/2025</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1681233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55E877F-140C-44BA-B221-90B325C7B869}" type="datetime1">
              <a:rPr lang="en-US" smtClean="0"/>
              <a:t>1/8/2025</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cxnSp>
        <p:nvCxnSpPr>
          <p:cNvPr id="6" name="Straight Connector 5">
            <a:extLst>
              <a:ext uri="{FF2B5EF4-FFF2-40B4-BE49-F238E27FC236}">
                <a16:creationId xmlns:a16="http://schemas.microsoft.com/office/drawing/2014/main" id="{678C3CB4-16A4-4837-B4B0-66D639E33FB5}"/>
              </a:ext>
            </a:extLst>
          </p:cNvPr>
          <p:cNvCxnSpPr/>
          <p:nvPr userDrawn="1"/>
        </p:nvCxnSpPr>
        <p:spPr>
          <a:xfrm>
            <a:off x="733425" y="1294674"/>
            <a:ext cx="7414294"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2036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8C99AE3-A083-47A1-A796-8B7BDAAE53BC}" type="datetime1">
              <a:rPr lang="en-US" smtClean="0"/>
              <a:t>1/8/2025</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925021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B34B7F7-5A49-4A73-8248-BCAAEE9D8F5B}" type="datetime1">
              <a:rPr lang="en-US" smtClean="0"/>
              <a:t>1/8/2025</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cxnSp>
        <p:nvCxnSpPr>
          <p:cNvPr id="8" name="Straight Connector 7">
            <a:extLst>
              <a:ext uri="{FF2B5EF4-FFF2-40B4-BE49-F238E27FC236}">
                <a16:creationId xmlns:a16="http://schemas.microsoft.com/office/drawing/2014/main" id="{437ACDD9-6A64-41E6-AF7D-2489DC453A79}"/>
              </a:ext>
            </a:extLst>
          </p:cNvPr>
          <p:cNvCxnSpPr/>
          <p:nvPr userDrawn="1"/>
        </p:nvCxnSpPr>
        <p:spPr>
          <a:xfrm>
            <a:off x="733425" y="1294674"/>
            <a:ext cx="7414294"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70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5F23DC3D-495D-4AD5-929C-3E1F001B1B1A}" type="datetime1">
              <a:rPr lang="en-US" smtClean="0"/>
              <a:t>1/8/2025</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2149920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B2EF3CE-7A16-4153-B19B-C977A991B02D}" type="datetime1">
              <a:rPr lang="en-US" smtClean="0"/>
              <a:t>1/8/2025</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282149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4F8A2B2-BE18-4364-8D29-BDE43C5EDD1B}" type="datetime1">
              <a:rPr lang="en-US" smtClean="0"/>
              <a:t>1/8/2025</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545CCE0-4D14-004D-838D-DA38C35BF0E9}" type="slidenum">
              <a:rPr lang="en-US" smtClean="0"/>
              <a:t>‹#›</a:t>
            </a:fld>
            <a:endParaRPr lang="en-US" dirty="0"/>
          </a:p>
        </p:txBody>
      </p:sp>
    </p:spTree>
    <p:extLst>
      <p:ext uri="{BB962C8B-B14F-4D97-AF65-F5344CB8AC3E}">
        <p14:creationId xmlns:p14="http://schemas.microsoft.com/office/powerpoint/2010/main" val="4251654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526DDC99-A1DD-4FDC-8E06-7763CD971F1C}"/>
              </a:ext>
            </a:extLst>
          </p:cNvPr>
          <p:cNvPicPr>
            <a:picLocks noChangeAspect="1"/>
          </p:cNvPicPr>
          <p:nvPr userDrawn="1"/>
        </p:nvPicPr>
        <p:blipFill>
          <a:blip r:embed="rId13"/>
          <a:stretch>
            <a:fillRect/>
          </a:stretch>
        </p:blipFill>
        <p:spPr>
          <a:xfrm>
            <a:off x="8377775" y="365126"/>
            <a:ext cx="570776" cy="761035"/>
          </a:xfrm>
          <a:prstGeom prst="rect">
            <a:avLst/>
          </a:prstGeom>
        </p:spPr>
      </p:pic>
      <p:sp>
        <p:nvSpPr>
          <p:cNvPr id="7" name="Rectangle 6">
            <a:extLst>
              <a:ext uri="{FF2B5EF4-FFF2-40B4-BE49-F238E27FC236}">
                <a16:creationId xmlns:a16="http://schemas.microsoft.com/office/drawing/2014/main" id="{ADBA4EE1-D31C-496E-913B-0A8417B6BED0}"/>
              </a:ext>
            </a:extLst>
          </p:cNvPr>
          <p:cNvSpPr/>
          <p:nvPr userDrawn="1"/>
        </p:nvSpPr>
        <p:spPr>
          <a:xfrm>
            <a:off x="269112" y="6454736"/>
            <a:ext cx="8246239" cy="253916"/>
          </a:xfrm>
          <a:prstGeom prst="rect">
            <a:avLst/>
          </a:prstGeom>
        </p:spPr>
        <p:txBody>
          <a:bodyPr wrap="square">
            <a:spAutoFit/>
          </a:bodyPr>
          <a:lstStyle/>
          <a:p>
            <a:pPr algn="ctr" eaLnBrk="1" hangingPunct="1">
              <a:spcBef>
                <a:spcPct val="20000"/>
              </a:spcBef>
              <a:buClr>
                <a:srgbClr val="CC3300"/>
              </a:buClr>
              <a:buFont typeface="Wingdings" panose="05000000000000000000" pitchFamily="2" charset="2"/>
              <a:buNone/>
              <a:defRPr/>
            </a:pPr>
            <a:r>
              <a:rPr lang="en-US" altLang="en-US" sz="1050" b="0" dirty="0">
                <a:solidFill>
                  <a:schemeClr val="bg1">
                    <a:lumMod val="65000"/>
                  </a:schemeClr>
                </a:solidFill>
                <a:latin typeface="+mn-lt"/>
              </a:rPr>
              <a:t>150 Clove Road, 9th Floor, Little Falls, NJ 07424| Phone: 201-896-4100 | Fax: 201-896-8660 | </a:t>
            </a:r>
            <a:r>
              <a:rPr lang="en-US" altLang="en-US" sz="1050" b="1" dirty="0">
                <a:solidFill>
                  <a:schemeClr val="bg1">
                    <a:lumMod val="65000"/>
                  </a:schemeClr>
                </a:solidFill>
                <a:latin typeface="+mn-lt"/>
              </a:rPr>
              <a:t>www.sh-law.com</a:t>
            </a:r>
          </a:p>
        </p:txBody>
      </p:sp>
    </p:spTree>
    <p:extLst>
      <p:ext uri="{BB962C8B-B14F-4D97-AF65-F5344CB8AC3E}">
        <p14:creationId xmlns:p14="http://schemas.microsoft.com/office/powerpoint/2010/main" val="243079556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tate.nj.us/education/ethics/compform.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1736A9-C53F-475B-A8EA-824C3AB8A8DE}"/>
              </a:ext>
            </a:extLst>
          </p:cNvPr>
          <p:cNvPicPr>
            <a:picLocks noChangeAspect="1"/>
          </p:cNvPicPr>
          <p:nvPr/>
        </p:nvPicPr>
        <p:blipFill>
          <a:blip r:embed="rId2"/>
          <a:srcRect l="3" r="3"/>
          <a:stretch/>
        </p:blipFill>
        <p:spPr>
          <a:xfrm>
            <a:off x="0" y="1"/>
            <a:ext cx="9144000" cy="6215062"/>
          </a:xfrm>
          <a:prstGeom prst="rect">
            <a:avLst/>
          </a:prstGeom>
        </p:spPr>
      </p:pic>
      <p:sp>
        <p:nvSpPr>
          <p:cNvPr id="6" name="Rectangle 5">
            <a:extLst>
              <a:ext uri="{FF2B5EF4-FFF2-40B4-BE49-F238E27FC236}">
                <a16:creationId xmlns:a16="http://schemas.microsoft.com/office/drawing/2014/main" id="{B61C841C-F91B-410A-95AF-741F2AF8E212}"/>
              </a:ext>
            </a:extLst>
          </p:cNvPr>
          <p:cNvSpPr/>
          <p:nvPr/>
        </p:nvSpPr>
        <p:spPr>
          <a:xfrm>
            <a:off x="0" y="1071562"/>
            <a:ext cx="9144000" cy="5143500"/>
          </a:xfrm>
          <a:prstGeom prst="rect">
            <a:avLst/>
          </a:prstGeom>
          <a:solidFill>
            <a:srgbClr val="000000">
              <a:alpha val="5215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fontAlgn="auto">
              <a:spcBef>
                <a:spcPts val="0"/>
              </a:spcBef>
              <a:spcAft>
                <a:spcPts val="0"/>
              </a:spcAft>
            </a:pPr>
            <a:endParaRPr lang="en-US" sz="1350" dirty="0">
              <a:solidFill>
                <a:prstClr val="white"/>
              </a:solidFill>
              <a:latin typeface="Calibri"/>
            </a:endParaRPr>
          </a:p>
        </p:txBody>
      </p:sp>
      <p:sp>
        <p:nvSpPr>
          <p:cNvPr id="9" name="Title 1">
            <a:extLst>
              <a:ext uri="{FF2B5EF4-FFF2-40B4-BE49-F238E27FC236}">
                <a16:creationId xmlns:a16="http://schemas.microsoft.com/office/drawing/2014/main" id="{C3F4DC79-E6AD-4B4D-AF7E-B9C65750015D}"/>
              </a:ext>
            </a:extLst>
          </p:cNvPr>
          <p:cNvSpPr txBox="1">
            <a:spLocks/>
          </p:cNvSpPr>
          <p:nvPr/>
        </p:nvSpPr>
        <p:spPr>
          <a:xfrm>
            <a:off x="670214" y="2155662"/>
            <a:ext cx="7632123" cy="1767414"/>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spcAft>
                <a:spcPts val="0"/>
              </a:spcAft>
            </a:pPr>
            <a:r>
              <a:rPr lang="en-US" sz="4050" b="1" dirty="0">
                <a:solidFill>
                  <a:prstClr val="white"/>
                </a:solidFill>
                <a:latin typeface="Helvetica" panose="020B0604020202020204" pitchFamily="34" charset="0"/>
                <a:cs typeface="Helvetica" panose="020B0604020202020204" pitchFamily="34" charset="0"/>
              </a:rPr>
              <a:t>Annual Review of Ethics Issues for Board Members</a:t>
            </a:r>
            <a:endParaRPr lang="en-US" sz="4050" dirty="0">
              <a:solidFill>
                <a:prstClr val="white"/>
              </a:solidFill>
              <a:latin typeface="Helvetica" panose="020B0604020202020204" pitchFamily="34" charset="0"/>
              <a:cs typeface="Helvetica" panose="020B0604020202020204" pitchFamily="34" charset="0"/>
            </a:endParaRPr>
          </a:p>
        </p:txBody>
      </p:sp>
      <p:sp>
        <p:nvSpPr>
          <p:cNvPr id="10" name="Subtitle 2">
            <a:extLst>
              <a:ext uri="{FF2B5EF4-FFF2-40B4-BE49-F238E27FC236}">
                <a16:creationId xmlns:a16="http://schemas.microsoft.com/office/drawing/2014/main" id="{0977A500-9836-4DB6-9317-CD52B45D7178}"/>
              </a:ext>
            </a:extLst>
          </p:cNvPr>
          <p:cNvSpPr txBox="1">
            <a:spLocks/>
          </p:cNvSpPr>
          <p:nvPr/>
        </p:nvSpPr>
        <p:spPr>
          <a:xfrm>
            <a:off x="1401456" y="4075198"/>
            <a:ext cx="6133713" cy="1711240"/>
          </a:xfrm>
          <a:prstGeom prst="rect">
            <a:avLst/>
          </a:prstGeom>
        </p:spPr>
        <p:txBody>
          <a:bodyPr vert="horz" lIns="68580" tIns="34290" rIns="68580" bIns="34290" rtlCol="0">
            <a:normAutofit fontScale="5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defTabSz="685800" fontAlgn="auto">
              <a:lnSpc>
                <a:spcPct val="120000"/>
              </a:lnSpc>
              <a:spcBef>
                <a:spcPts val="0"/>
              </a:spcBef>
              <a:spcAft>
                <a:spcPts val="0"/>
              </a:spcAft>
              <a:buNone/>
            </a:pPr>
            <a:endParaRPr lang="en-US" sz="3450" b="1" dirty="0">
              <a:solidFill>
                <a:prstClr val="white"/>
              </a:solidFill>
              <a:latin typeface="Arial" panose="020B0604020202020204" pitchFamily="34" charset="0"/>
              <a:cs typeface="Arial" panose="020B0604020202020204" pitchFamily="34" charset="0"/>
            </a:endParaRPr>
          </a:p>
          <a:p>
            <a:pPr marL="0" indent="0" algn="ctr" defTabSz="685800" fontAlgn="auto">
              <a:spcBef>
                <a:spcPct val="20000"/>
              </a:spcBef>
              <a:spcAft>
                <a:spcPts val="169"/>
              </a:spcAft>
              <a:buClr>
                <a:srgbClr val="CC3300"/>
              </a:buClr>
              <a:buNone/>
            </a:pPr>
            <a:r>
              <a:rPr lang="en-US" altLang="en-US" sz="3825" dirty="0">
                <a:solidFill>
                  <a:srgbClr val="FFFFFF"/>
                </a:solidFill>
                <a:latin typeface="Tahoma" panose="020B0604030504040204" pitchFamily="34" charset="0"/>
              </a:rPr>
              <a:t>January 6, 2025</a:t>
            </a:r>
          </a:p>
          <a:p>
            <a:pPr marL="0" indent="0" algn="ctr" defTabSz="685800" fontAlgn="auto">
              <a:spcBef>
                <a:spcPct val="20000"/>
              </a:spcBef>
              <a:spcAft>
                <a:spcPts val="169"/>
              </a:spcAft>
              <a:buClr>
                <a:srgbClr val="CC3300"/>
              </a:buClr>
              <a:buNone/>
            </a:pPr>
            <a:endParaRPr lang="en-US" altLang="en-US" sz="3825" dirty="0">
              <a:solidFill>
                <a:srgbClr val="FFFFFF"/>
              </a:solidFill>
              <a:latin typeface="Tahoma" panose="020B0604030504040204" pitchFamily="34" charset="0"/>
            </a:endParaRPr>
          </a:p>
          <a:p>
            <a:pPr marL="0" indent="0" algn="ctr" defTabSz="685800" fontAlgn="auto">
              <a:spcBef>
                <a:spcPct val="20000"/>
              </a:spcBef>
              <a:spcAft>
                <a:spcPts val="169"/>
              </a:spcAft>
              <a:buClr>
                <a:srgbClr val="CC3300"/>
              </a:buClr>
              <a:buNone/>
            </a:pPr>
            <a:r>
              <a:rPr lang="en-US" altLang="en-US" sz="3825" dirty="0">
                <a:solidFill>
                  <a:srgbClr val="FFFFFF"/>
                </a:solidFill>
                <a:latin typeface="Tahoma" panose="020B0604030504040204" pitchFamily="34" charset="0"/>
              </a:rPr>
              <a:t>Presented by: </a:t>
            </a:r>
          </a:p>
          <a:p>
            <a:pPr marL="0" indent="0" algn="ctr" defTabSz="685800" fontAlgn="auto">
              <a:spcBef>
                <a:spcPct val="20000"/>
              </a:spcBef>
              <a:spcAft>
                <a:spcPts val="169"/>
              </a:spcAft>
              <a:buClr>
                <a:srgbClr val="CC3300"/>
              </a:buClr>
              <a:buNone/>
            </a:pPr>
            <a:r>
              <a:rPr lang="en-US" altLang="en-US" sz="3825" dirty="0">
                <a:solidFill>
                  <a:srgbClr val="FFFFFF"/>
                </a:solidFill>
                <a:latin typeface="Tahoma" panose="020B0604030504040204" pitchFamily="34" charset="0"/>
              </a:rPr>
              <a:t>John G. Geppert, Jr., Esq. </a:t>
            </a:r>
            <a:endParaRPr lang="en-US" sz="1425" dirty="0">
              <a:solidFill>
                <a:prstClr val="white"/>
              </a:solidFill>
              <a:latin typeface="Calibri"/>
            </a:endParaRPr>
          </a:p>
        </p:txBody>
      </p:sp>
      <p:sp>
        <p:nvSpPr>
          <p:cNvPr id="7" name="Subtitle 2">
            <a:extLst>
              <a:ext uri="{FF2B5EF4-FFF2-40B4-BE49-F238E27FC236}">
                <a16:creationId xmlns:a16="http://schemas.microsoft.com/office/drawing/2014/main" id="{001A4044-8C44-4B1C-BDB3-1711AA17105F}"/>
              </a:ext>
            </a:extLst>
          </p:cNvPr>
          <p:cNvSpPr txBox="1">
            <a:spLocks/>
          </p:cNvSpPr>
          <p:nvPr/>
        </p:nvSpPr>
        <p:spPr>
          <a:xfrm>
            <a:off x="391503" y="5348082"/>
            <a:ext cx="1599315" cy="493946"/>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685800" fontAlgn="auto">
              <a:lnSpc>
                <a:spcPct val="120000"/>
              </a:lnSpc>
              <a:spcBef>
                <a:spcPts val="0"/>
              </a:spcBef>
              <a:spcAft>
                <a:spcPts val="0"/>
              </a:spcAft>
              <a:buNone/>
            </a:pPr>
            <a:endParaRPr lang="en-US" sz="1200" b="1" dirty="0">
              <a:solidFill>
                <a:prstClr val="black"/>
              </a:solidFill>
              <a:latin typeface="Calibri"/>
            </a:endParaRPr>
          </a:p>
        </p:txBody>
      </p:sp>
      <p:sp>
        <p:nvSpPr>
          <p:cNvPr id="12" name="Subtitle 2">
            <a:extLst>
              <a:ext uri="{FF2B5EF4-FFF2-40B4-BE49-F238E27FC236}">
                <a16:creationId xmlns:a16="http://schemas.microsoft.com/office/drawing/2014/main" id="{A02B1F1A-05EC-4446-B491-5079166D89F5}"/>
              </a:ext>
            </a:extLst>
          </p:cNvPr>
          <p:cNvSpPr txBox="1">
            <a:spLocks/>
          </p:cNvSpPr>
          <p:nvPr/>
        </p:nvSpPr>
        <p:spPr>
          <a:xfrm>
            <a:off x="7153182" y="5471025"/>
            <a:ext cx="1702495" cy="37760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r" defTabSz="685800" fontAlgn="auto">
              <a:lnSpc>
                <a:spcPct val="120000"/>
              </a:lnSpc>
              <a:spcBef>
                <a:spcPts val="0"/>
              </a:spcBef>
              <a:spcAft>
                <a:spcPts val="0"/>
              </a:spcAft>
              <a:buNone/>
            </a:pPr>
            <a:endParaRPr lang="en-US" sz="1200" b="1" dirty="0">
              <a:solidFill>
                <a:prstClr val="black"/>
              </a:solidFill>
              <a:latin typeface="Calibri"/>
            </a:endParaRPr>
          </a:p>
        </p:txBody>
      </p:sp>
      <p:pic>
        <p:nvPicPr>
          <p:cNvPr id="13" name="Picture 12">
            <a:extLst>
              <a:ext uri="{FF2B5EF4-FFF2-40B4-BE49-F238E27FC236}">
                <a16:creationId xmlns:a16="http://schemas.microsoft.com/office/drawing/2014/main" id="{C4C09293-EFC4-4AE3-A438-6EA054540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503" y="1228930"/>
            <a:ext cx="2785480" cy="493946"/>
          </a:xfrm>
          <a:prstGeom prst="rect">
            <a:avLst/>
          </a:prstGeom>
          <a:effectLst>
            <a:outerShdw blurRad="50800" dist="50800" dir="3240000" algn="ctr" rotWithShape="0">
              <a:schemeClr val="tx1">
                <a:alpha val="94000"/>
              </a:schemeClr>
            </a:outerShdw>
          </a:effectLst>
        </p:spPr>
      </p:pic>
      <p:sp>
        <p:nvSpPr>
          <p:cNvPr id="2" name="Slide Number Placeholder 1">
            <a:extLst>
              <a:ext uri="{FF2B5EF4-FFF2-40B4-BE49-F238E27FC236}">
                <a16:creationId xmlns:a16="http://schemas.microsoft.com/office/drawing/2014/main" id="{25E0A86E-DD49-4604-208A-02A48626572E}"/>
              </a:ext>
            </a:extLst>
          </p:cNvPr>
          <p:cNvSpPr>
            <a:spLocks noGrp="1"/>
          </p:cNvSpPr>
          <p:nvPr>
            <p:ph type="sldNum" sz="quarter" idx="12"/>
          </p:nvPr>
        </p:nvSpPr>
        <p:spPr>
          <a:xfrm>
            <a:off x="8486699" y="6358306"/>
            <a:ext cx="302194" cy="353212"/>
          </a:xfrm>
        </p:spPr>
        <p:txBody>
          <a:bodyPr/>
          <a:lstStyle/>
          <a:p>
            <a:fld id="{3545CCE0-4D14-004D-838D-DA38C35BF0E9}" type="slidenum">
              <a:rPr lang="en-US" smtClean="0"/>
              <a:t>1</a:t>
            </a:fld>
            <a:endParaRPr lang="en-US" dirty="0"/>
          </a:p>
        </p:txBody>
      </p:sp>
    </p:spTree>
    <p:extLst>
      <p:ext uri="{BB962C8B-B14F-4D97-AF65-F5344CB8AC3E}">
        <p14:creationId xmlns:p14="http://schemas.microsoft.com/office/powerpoint/2010/main" val="1360318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5" name="Rectangle 2">
            <a:extLst>
              <a:ext uri="{FF2B5EF4-FFF2-40B4-BE49-F238E27FC236}">
                <a16:creationId xmlns:a16="http://schemas.microsoft.com/office/drawing/2014/main" id="{82EECA4D-1A43-43BF-BA1E-AB6BF4FF4B7D}"/>
              </a:ext>
            </a:extLst>
          </p:cNvPr>
          <p:cNvSpPr txBox="1">
            <a:spLocks noChangeArrowheads="1"/>
          </p:cNvSpPr>
          <p:nvPr/>
        </p:nvSpPr>
        <p:spPr bwMode="auto">
          <a:xfrm>
            <a:off x="373310" y="647226"/>
            <a:ext cx="8229600" cy="819425"/>
          </a:xfrm>
          <a:prstGeom prst="rect">
            <a:avLst/>
          </a:prstGeom>
          <a:noFill/>
          <a:ln>
            <a:miter lim="800000"/>
            <a:headEnd/>
            <a:tailEnd/>
          </a:ln>
        </p:spPr>
        <p:txBody>
          <a:bodyPr/>
          <a:lstStyle/>
          <a:p>
            <a:pPr algn="ctr" eaLnBrk="0" hangingPunct="0">
              <a:defRPr/>
            </a:pPr>
            <a:r>
              <a:rPr lang="en-US" sz="3600" b="1" dirty="0">
                <a:latin typeface="+mn-lt"/>
                <a:cs typeface="Arial" charset="0"/>
              </a:rPr>
              <a:t>School Ethics Act</a:t>
            </a:r>
          </a:p>
        </p:txBody>
      </p:sp>
      <p:sp>
        <p:nvSpPr>
          <p:cNvPr id="7" name="Rectangle 3">
            <a:extLst>
              <a:ext uri="{FF2B5EF4-FFF2-40B4-BE49-F238E27FC236}">
                <a16:creationId xmlns:a16="http://schemas.microsoft.com/office/drawing/2014/main" id="{64B07CEE-A51B-49DD-883E-DB991767E9BC}"/>
              </a:ext>
            </a:extLst>
          </p:cNvPr>
          <p:cNvSpPr txBox="1">
            <a:spLocks/>
          </p:cNvSpPr>
          <p:nvPr/>
        </p:nvSpPr>
        <p:spPr>
          <a:xfrm>
            <a:off x="541090" y="1574537"/>
            <a:ext cx="7696200" cy="39925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just" fontAlgn="auto">
              <a:spcAft>
                <a:spcPts val="0"/>
              </a:spcAft>
              <a:buFont typeface="Arial" panose="020B0604020202020204" pitchFamily="34" charset="0"/>
              <a:buNone/>
            </a:pPr>
            <a:r>
              <a:rPr lang="en-US" altLang="en-US" sz="2800" dirty="0"/>
              <a:t>	</a:t>
            </a:r>
            <a:r>
              <a:rPr lang="en-US" altLang="en-US" sz="2400" dirty="0"/>
              <a:t>The School Ethics Act, </a:t>
            </a:r>
            <a:r>
              <a:rPr lang="en-US" altLang="en-US" sz="2400" b="1" u="sng" dirty="0" err="1"/>
              <a:t>N.J.S.A</a:t>
            </a:r>
            <a:r>
              <a:rPr lang="en-US" altLang="en-US" sz="2400" b="1" u="sng" dirty="0"/>
              <a:t>.</a:t>
            </a:r>
            <a:r>
              <a:rPr lang="en-US" altLang="en-US" sz="2400" b="1" dirty="0"/>
              <a:t> </a:t>
            </a:r>
            <a:r>
              <a:rPr lang="en-US" altLang="en-US" sz="2400" b="1" dirty="0" err="1"/>
              <a:t>18A:12-21</a:t>
            </a:r>
            <a:r>
              <a:rPr lang="en-US" altLang="en-US" sz="2400" b="1" dirty="0"/>
              <a:t> et seq.</a:t>
            </a:r>
            <a:r>
              <a:rPr lang="en-US" altLang="en-US" sz="2400" dirty="0"/>
              <a:t> sets forth a “Code of Ethics”, which applies to Board of Education members.</a:t>
            </a:r>
          </a:p>
          <a:p>
            <a:pPr algn="just" fontAlgn="auto">
              <a:spcAft>
                <a:spcPts val="0"/>
              </a:spcAft>
              <a:buFont typeface="Arial" panose="020B0604020202020204" pitchFamily="34" charset="0"/>
              <a:buNone/>
            </a:pPr>
            <a:endParaRPr lang="en-US" altLang="en-US" sz="2400" dirty="0"/>
          </a:p>
          <a:p>
            <a:pPr algn="just" fontAlgn="auto">
              <a:spcAft>
                <a:spcPts val="0"/>
              </a:spcAft>
              <a:buFont typeface="Arial" panose="020B0604020202020204" pitchFamily="34" charset="0"/>
              <a:buNone/>
            </a:pPr>
            <a:r>
              <a:rPr lang="en-US" altLang="en-US" sz="2400" dirty="0"/>
              <a:t>	The Code of Ethics sets forth specific prohibitions. The governing statute, </a:t>
            </a:r>
            <a:r>
              <a:rPr lang="en-US" altLang="en-US" sz="2400" b="1" u="sng" dirty="0" err="1"/>
              <a:t>N.J.S.A</a:t>
            </a:r>
            <a:r>
              <a:rPr lang="en-US" altLang="en-US" sz="2400" b="1" u="sng" dirty="0"/>
              <a:t>.</a:t>
            </a:r>
            <a:r>
              <a:rPr lang="en-US" altLang="en-US" sz="2400" b="1" dirty="0"/>
              <a:t> </a:t>
            </a:r>
            <a:r>
              <a:rPr lang="en-US" altLang="en-US" sz="2400" b="1" dirty="0" err="1"/>
              <a:t>18A:12-24.1</a:t>
            </a:r>
            <a:r>
              <a:rPr lang="en-US" altLang="en-US" sz="2400" b="1" dirty="0"/>
              <a:t>(a-j) </a:t>
            </a:r>
            <a:r>
              <a:rPr lang="en-US" altLang="en-US" sz="2400" dirty="0"/>
              <a:t>provides guidance to board members on their role while serving on the Board of Education. </a:t>
            </a:r>
          </a:p>
          <a:p>
            <a:pPr fontAlgn="auto">
              <a:spcAft>
                <a:spcPts val="0"/>
              </a:spcAft>
              <a:buFont typeface="Arial" panose="020B0604020202020204" pitchFamily="34" charset="0"/>
              <a:buNone/>
            </a:pPr>
            <a:endParaRPr lang="en-US" altLang="en-US" sz="2800" dirty="0"/>
          </a:p>
        </p:txBody>
      </p:sp>
      <p:sp>
        <p:nvSpPr>
          <p:cNvPr id="3" name="Slide Number Placeholder 2">
            <a:extLst>
              <a:ext uri="{FF2B5EF4-FFF2-40B4-BE49-F238E27FC236}">
                <a16:creationId xmlns:a16="http://schemas.microsoft.com/office/drawing/2014/main" id="{76957CE7-99E6-0914-2137-49375A375FC5}"/>
              </a:ext>
            </a:extLst>
          </p:cNvPr>
          <p:cNvSpPr>
            <a:spLocks noGrp="1"/>
          </p:cNvSpPr>
          <p:nvPr>
            <p:ph type="sldNum" sz="quarter" idx="12"/>
          </p:nvPr>
        </p:nvSpPr>
        <p:spPr>
          <a:xfrm>
            <a:off x="8420100" y="6320901"/>
            <a:ext cx="305910" cy="347309"/>
          </a:xfrm>
        </p:spPr>
        <p:txBody>
          <a:bodyPr/>
          <a:lstStyle/>
          <a:p>
            <a:fld id="{3545CCE0-4D14-004D-838D-DA38C35BF0E9}" type="slidenum">
              <a:rPr lang="en-US" smtClean="0"/>
              <a:t>2</a:t>
            </a:fld>
            <a:endParaRPr lang="en-US" dirty="0"/>
          </a:p>
        </p:txBody>
      </p:sp>
    </p:spTree>
    <p:extLst>
      <p:ext uri="{BB962C8B-B14F-4D97-AF65-F5344CB8AC3E}">
        <p14:creationId xmlns:p14="http://schemas.microsoft.com/office/powerpoint/2010/main" val="3437319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6" name="Content Placeholder 2">
            <a:extLst>
              <a:ext uri="{FF2B5EF4-FFF2-40B4-BE49-F238E27FC236}">
                <a16:creationId xmlns:a16="http://schemas.microsoft.com/office/drawing/2014/main" id="{29555DE4-B597-47BC-A82A-67C8F16D2192}"/>
              </a:ext>
            </a:extLst>
          </p:cNvPr>
          <p:cNvSpPr txBox="1">
            <a:spLocks/>
          </p:cNvSpPr>
          <p:nvPr/>
        </p:nvSpPr>
        <p:spPr>
          <a:xfrm>
            <a:off x="844958" y="1471094"/>
            <a:ext cx="7300752" cy="45259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fontAlgn="auto">
              <a:spcAft>
                <a:spcPts val="0"/>
              </a:spcAft>
              <a:buNone/>
            </a:pPr>
            <a:r>
              <a:rPr lang="en-US" sz="2800" dirty="0"/>
              <a:t>SEC Complaints:</a:t>
            </a:r>
          </a:p>
          <a:p>
            <a:pPr lvl="1" fontAlgn="auto">
              <a:lnSpc>
                <a:spcPct val="150000"/>
              </a:lnSpc>
              <a:spcAft>
                <a:spcPts val="0"/>
              </a:spcAft>
            </a:pPr>
            <a:r>
              <a:rPr lang="en-US" sz="2800" dirty="0"/>
              <a:t>May be filed by anyone  </a:t>
            </a:r>
          </a:p>
          <a:p>
            <a:pPr lvl="1" fontAlgn="auto">
              <a:lnSpc>
                <a:spcPct val="150000"/>
              </a:lnSpc>
              <a:spcAft>
                <a:spcPts val="0"/>
              </a:spcAft>
            </a:pPr>
            <a:r>
              <a:rPr lang="en-US" sz="2800" dirty="0"/>
              <a:t>Retrospective Conduct</a:t>
            </a:r>
          </a:p>
          <a:p>
            <a:pPr lvl="1" fontAlgn="auto">
              <a:lnSpc>
                <a:spcPct val="100000"/>
              </a:lnSpc>
              <a:spcAft>
                <a:spcPts val="0"/>
              </a:spcAft>
            </a:pPr>
            <a:r>
              <a:rPr lang="en-US" sz="2800" dirty="0"/>
              <a:t>Are published by the SEC, on the Department of Education Website</a:t>
            </a:r>
          </a:p>
          <a:p>
            <a:pPr lvl="1" fontAlgn="auto">
              <a:lnSpc>
                <a:spcPct val="100000"/>
              </a:lnSpc>
              <a:spcAft>
                <a:spcPts val="0"/>
              </a:spcAft>
            </a:pPr>
            <a:r>
              <a:rPr lang="en-US" sz="2800" dirty="0">
                <a:hlinkClick r:id="rId2"/>
              </a:rPr>
              <a:t>https://</a:t>
            </a:r>
            <a:r>
              <a:rPr lang="en-US" sz="2800" dirty="0" err="1">
                <a:hlinkClick r:id="rId2"/>
              </a:rPr>
              <a:t>www.state.nj.us</a:t>
            </a:r>
            <a:r>
              <a:rPr lang="en-US" sz="2800" dirty="0">
                <a:hlinkClick r:id="rId2"/>
              </a:rPr>
              <a:t>/education/ethics/</a:t>
            </a:r>
            <a:r>
              <a:rPr lang="en-US" sz="2800" dirty="0" err="1">
                <a:hlinkClick r:id="rId2"/>
              </a:rPr>
              <a:t>compform.shtml</a:t>
            </a:r>
            <a:endParaRPr lang="en-US" sz="2800" dirty="0"/>
          </a:p>
          <a:p>
            <a:pPr fontAlgn="auto">
              <a:spcAft>
                <a:spcPts val="0"/>
              </a:spcAft>
            </a:pPr>
            <a:endParaRPr lang="en-US" dirty="0"/>
          </a:p>
        </p:txBody>
      </p:sp>
      <p:sp>
        <p:nvSpPr>
          <p:cNvPr id="3" name="Rectangle 2">
            <a:extLst>
              <a:ext uri="{FF2B5EF4-FFF2-40B4-BE49-F238E27FC236}">
                <a16:creationId xmlns:a16="http://schemas.microsoft.com/office/drawing/2014/main" id="{5196384F-93DF-CC1C-4E5C-40A819A3696B}"/>
              </a:ext>
            </a:extLst>
          </p:cNvPr>
          <p:cNvSpPr txBox="1">
            <a:spLocks noChangeArrowheads="1"/>
          </p:cNvSpPr>
          <p:nvPr/>
        </p:nvSpPr>
        <p:spPr bwMode="auto">
          <a:xfrm>
            <a:off x="373310" y="647226"/>
            <a:ext cx="8229600" cy="819425"/>
          </a:xfrm>
          <a:prstGeom prst="rect">
            <a:avLst/>
          </a:prstGeom>
          <a:noFill/>
          <a:ln>
            <a:miter lim="800000"/>
            <a:headEnd/>
            <a:tailEnd/>
          </a:ln>
        </p:spPr>
        <p:txBody>
          <a:bodyPr/>
          <a:lstStyle/>
          <a:p>
            <a:pPr algn="ctr" eaLnBrk="0" hangingPunct="0">
              <a:defRPr/>
            </a:pPr>
            <a:r>
              <a:rPr lang="en-US" sz="3600" b="1" dirty="0">
                <a:latin typeface="+mn-lt"/>
                <a:cs typeface="Arial" charset="0"/>
              </a:rPr>
              <a:t>School Ethics Commission Complaints</a:t>
            </a:r>
          </a:p>
        </p:txBody>
      </p:sp>
      <p:sp>
        <p:nvSpPr>
          <p:cNvPr id="4" name="Slide Number Placeholder 3">
            <a:extLst>
              <a:ext uri="{FF2B5EF4-FFF2-40B4-BE49-F238E27FC236}">
                <a16:creationId xmlns:a16="http://schemas.microsoft.com/office/drawing/2014/main" id="{6366F768-557E-9A5D-EDBD-8169172C80B5}"/>
              </a:ext>
            </a:extLst>
          </p:cNvPr>
          <p:cNvSpPr>
            <a:spLocks noGrp="1"/>
          </p:cNvSpPr>
          <p:nvPr>
            <p:ph type="sldNum" sz="quarter" idx="12"/>
          </p:nvPr>
        </p:nvSpPr>
        <p:spPr>
          <a:xfrm>
            <a:off x="8466293" y="6311962"/>
            <a:ext cx="271324" cy="310779"/>
          </a:xfrm>
        </p:spPr>
        <p:txBody>
          <a:bodyPr/>
          <a:lstStyle/>
          <a:p>
            <a:fld id="{3545CCE0-4D14-004D-838D-DA38C35BF0E9}" type="slidenum">
              <a:rPr lang="en-US" smtClean="0"/>
              <a:t>3</a:t>
            </a:fld>
            <a:endParaRPr lang="en-US" dirty="0"/>
          </a:p>
        </p:txBody>
      </p:sp>
    </p:spTree>
    <p:extLst>
      <p:ext uri="{BB962C8B-B14F-4D97-AF65-F5344CB8AC3E}">
        <p14:creationId xmlns:p14="http://schemas.microsoft.com/office/powerpoint/2010/main" val="2510383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4" name="Content Placeholder 2">
            <a:extLst>
              <a:ext uri="{FF2B5EF4-FFF2-40B4-BE49-F238E27FC236}">
                <a16:creationId xmlns:a16="http://schemas.microsoft.com/office/drawing/2014/main" id="{8A9285DA-1C98-44D5-BEBA-14EC6B3603A6}"/>
              </a:ext>
            </a:extLst>
          </p:cNvPr>
          <p:cNvSpPr txBox="1">
            <a:spLocks/>
          </p:cNvSpPr>
          <p:nvPr/>
        </p:nvSpPr>
        <p:spPr>
          <a:xfrm>
            <a:off x="771786" y="1504026"/>
            <a:ext cx="7340368" cy="407465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altLang="en-US" sz="2400" dirty="0"/>
              <a:t>Upon the completion of a hearing, the Commission, by vote, can recommend to the Commissioner the following penalties: </a:t>
            </a:r>
          </a:p>
          <a:p>
            <a:pPr marL="1371600" lvl="2" indent="-457200" fontAlgn="auto">
              <a:lnSpc>
                <a:spcPct val="150000"/>
              </a:lnSpc>
              <a:spcAft>
                <a:spcPts val="0"/>
              </a:spcAft>
              <a:buFont typeface="Arial" panose="020B0604020202020204" pitchFamily="34" charset="0"/>
              <a:buAutoNum type="arabicPeriod"/>
            </a:pPr>
            <a:r>
              <a:rPr lang="en-US" altLang="en-US" sz="2400" dirty="0"/>
              <a:t>Reprimand; </a:t>
            </a:r>
          </a:p>
          <a:p>
            <a:pPr marL="1371600" lvl="2" indent="-457200" fontAlgn="auto">
              <a:lnSpc>
                <a:spcPct val="150000"/>
              </a:lnSpc>
              <a:spcAft>
                <a:spcPts val="0"/>
              </a:spcAft>
              <a:buFont typeface="Arial" panose="020B0604020202020204" pitchFamily="34" charset="0"/>
              <a:buAutoNum type="arabicPeriod"/>
            </a:pPr>
            <a:r>
              <a:rPr lang="en-US" altLang="en-US" sz="2400" dirty="0"/>
              <a:t>Censure;</a:t>
            </a:r>
          </a:p>
          <a:p>
            <a:pPr marL="1371600" lvl="2" indent="-457200" fontAlgn="auto">
              <a:lnSpc>
                <a:spcPct val="150000"/>
              </a:lnSpc>
              <a:spcAft>
                <a:spcPts val="0"/>
              </a:spcAft>
              <a:buFont typeface="Arial" panose="020B0604020202020204" pitchFamily="34" charset="0"/>
              <a:buAutoNum type="arabicPeriod"/>
            </a:pPr>
            <a:r>
              <a:rPr lang="en-US" altLang="en-US" sz="2400" dirty="0"/>
              <a:t>Suspension; or </a:t>
            </a:r>
          </a:p>
          <a:p>
            <a:pPr marL="1371600" lvl="2" indent="-457200" fontAlgn="auto">
              <a:lnSpc>
                <a:spcPct val="150000"/>
              </a:lnSpc>
              <a:spcAft>
                <a:spcPts val="0"/>
              </a:spcAft>
              <a:buFont typeface="Arial" panose="020B0604020202020204" pitchFamily="34" charset="0"/>
              <a:buAutoNum type="arabicPeriod"/>
            </a:pPr>
            <a:r>
              <a:rPr lang="en-US" altLang="en-US" sz="2400" dirty="0"/>
              <a:t>Removal from the board</a:t>
            </a:r>
          </a:p>
          <a:p>
            <a:pPr marL="0" indent="0" algn="ctr" fontAlgn="auto">
              <a:spcAft>
                <a:spcPts val="0"/>
              </a:spcAft>
              <a:buFont typeface="Arial"/>
              <a:buNone/>
            </a:pPr>
            <a:endParaRPr lang="en-US" sz="3600" dirty="0"/>
          </a:p>
        </p:txBody>
      </p:sp>
      <p:sp>
        <p:nvSpPr>
          <p:cNvPr id="7" name="TextBox 6">
            <a:extLst>
              <a:ext uri="{FF2B5EF4-FFF2-40B4-BE49-F238E27FC236}">
                <a16:creationId xmlns:a16="http://schemas.microsoft.com/office/drawing/2014/main" id="{13D8013B-7568-F7F8-7518-B40ABE217626}"/>
              </a:ext>
            </a:extLst>
          </p:cNvPr>
          <p:cNvSpPr txBox="1"/>
          <p:nvPr/>
        </p:nvSpPr>
        <p:spPr>
          <a:xfrm>
            <a:off x="1302041" y="631323"/>
            <a:ext cx="6489583" cy="646331"/>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 typeface="Arial"/>
              <a:buNone/>
              <a:tabLst/>
              <a:defRPr/>
            </a:pPr>
            <a:r>
              <a:rPr kumimoji="0" lang="en-US" altLang="en-US" sz="3600" b="1"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Penalties for Violating the Act</a:t>
            </a:r>
          </a:p>
        </p:txBody>
      </p:sp>
      <p:sp>
        <p:nvSpPr>
          <p:cNvPr id="3" name="Slide Number Placeholder 2">
            <a:extLst>
              <a:ext uri="{FF2B5EF4-FFF2-40B4-BE49-F238E27FC236}">
                <a16:creationId xmlns:a16="http://schemas.microsoft.com/office/drawing/2014/main" id="{B8E6C944-EBAB-DFDC-78B2-258E1A080B56}"/>
              </a:ext>
            </a:extLst>
          </p:cNvPr>
          <p:cNvSpPr>
            <a:spLocks noGrp="1"/>
          </p:cNvSpPr>
          <p:nvPr>
            <p:ph type="sldNum" sz="quarter" idx="12"/>
          </p:nvPr>
        </p:nvSpPr>
        <p:spPr>
          <a:xfrm>
            <a:off x="8483600" y="6311963"/>
            <a:ext cx="297957" cy="337412"/>
          </a:xfrm>
        </p:spPr>
        <p:txBody>
          <a:bodyPr/>
          <a:lstStyle/>
          <a:p>
            <a:fld id="{3545CCE0-4D14-004D-838D-DA38C35BF0E9}" type="slidenum">
              <a:rPr lang="en-US" smtClean="0"/>
              <a:t>4</a:t>
            </a:fld>
            <a:endParaRPr lang="en-US" dirty="0"/>
          </a:p>
        </p:txBody>
      </p:sp>
    </p:spTree>
    <p:extLst>
      <p:ext uri="{BB962C8B-B14F-4D97-AF65-F5344CB8AC3E}">
        <p14:creationId xmlns:p14="http://schemas.microsoft.com/office/powerpoint/2010/main" val="371586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E799-1C4C-F576-61CC-531A6F8DF8EF}"/>
              </a:ext>
            </a:extLst>
          </p:cNvPr>
          <p:cNvSpPr>
            <a:spLocks noGrp="1"/>
          </p:cNvSpPr>
          <p:nvPr>
            <p:ph type="title"/>
          </p:nvPr>
        </p:nvSpPr>
        <p:spPr/>
        <p:txBody>
          <a:bodyPr>
            <a:normAutofit/>
          </a:bodyPr>
          <a:lstStyle/>
          <a:p>
            <a:pPr algn="ctr"/>
            <a:r>
              <a:rPr lang="en-US" sz="3200" b="1" dirty="0" err="1">
                <a:latin typeface="+mn-lt"/>
              </a:rPr>
              <a:t>18A</a:t>
            </a:r>
            <a:r>
              <a:rPr lang="en-US" sz="3200" b="1" dirty="0">
                <a:latin typeface="+mn-lt"/>
              </a:rPr>
              <a:t> Prohibition on Inconsistent Interests</a:t>
            </a:r>
          </a:p>
        </p:txBody>
      </p:sp>
      <p:sp>
        <p:nvSpPr>
          <p:cNvPr id="3" name="Content Placeholder 2">
            <a:extLst>
              <a:ext uri="{FF2B5EF4-FFF2-40B4-BE49-F238E27FC236}">
                <a16:creationId xmlns:a16="http://schemas.microsoft.com/office/drawing/2014/main" id="{98A80B8F-33C9-B4FC-DF65-BCC664CC6EAB}"/>
              </a:ext>
            </a:extLst>
          </p:cNvPr>
          <p:cNvSpPr>
            <a:spLocks noGrp="1"/>
          </p:cNvSpPr>
          <p:nvPr>
            <p:ph idx="1"/>
          </p:nvPr>
        </p:nvSpPr>
        <p:spPr>
          <a:xfrm>
            <a:off x="776262" y="1372450"/>
            <a:ext cx="7282168" cy="4351338"/>
          </a:xfrm>
        </p:spPr>
        <p:txBody>
          <a:bodyPr/>
          <a:lstStyle/>
          <a:p>
            <a:pPr marL="0" indent="0">
              <a:lnSpc>
                <a:spcPct val="150000"/>
              </a:lnSpc>
              <a:buNone/>
            </a:pPr>
            <a:r>
              <a:rPr lang="en-US" sz="2400" b="1" u="sng" dirty="0" err="1">
                <a:solidFill>
                  <a:srgbClr val="000000"/>
                </a:solidFill>
              </a:rPr>
              <a:t>N.J.S.A</a:t>
            </a:r>
            <a:r>
              <a:rPr lang="en-US" sz="2400" b="1" dirty="0">
                <a:solidFill>
                  <a:srgbClr val="000000"/>
                </a:solidFill>
              </a:rPr>
              <a:t> </a:t>
            </a:r>
            <a:r>
              <a:rPr lang="en-US" sz="2400" b="1" dirty="0" err="1">
                <a:solidFill>
                  <a:srgbClr val="000000"/>
                </a:solidFill>
              </a:rPr>
              <a:t>18A:12-2</a:t>
            </a:r>
            <a:r>
              <a:rPr lang="en-US" sz="2400" b="1" dirty="0">
                <a:solidFill>
                  <a:srgbClr val="000000"/>
                </a:solidFill>
              </a:rPr>
              <a:t>:</a:t>
            </a:r>
          </a:p>
          <a:p>
            <a:pPr marL="0" indent="0">
              <a:lnSpc>
                <a:spcPct val="100000"/>
              </a:lnSpc>
              <a:spcBef>
                <a:spcPts val="500"/>
              </a:spcBef>
              <a:buNone/>
            </a:pPr>
            <a:endParaRPr lang="en-US" sz="700" dirty="0">
              <a:solidFill>
                <a:srgbClr val="000000"/>
              </a:solidFill>
              <a:effectLst/>
            </a:endParaRPr>
          </a:p>
          <a:p>
            <a:pPr marL="0" indent="0" algn="just">
              <a:buNone/>
            </a:pPr>
            <a:r>
              <a:rPr lang="en-US" sz="2400" dirty="0">
                <a:solidFill>
                  <a:srgbClr val="000000"/>
                </a:solidFill>
                <a:effectLst/>
              </a:rPr>
              <a:t>No member of any board of education shall be interested directly or indirectly in any contract with or 	claim against the board, nor, in the case of local and regional school districts, shall he </a:t>
            </a:r>
            <a:r>
              <a:rPr lang="en-US" sz="2400" dirty="0">
                <a:solidFill>
                  <a:srgbClr val="000000"/>
                </a:solidFill>
              </a:rPr>
              <a:t>or she</a:t>
            </a:r>
            <a:r>
              <a:rPr lang="en-US" sz="2400" dirty="0">
                <a:solidFill>
                  <a:srgbClr val="000000"/>
                </a:solidFill>
                <a:effectLst/>
              </a:rPr>
              <a:t> hold office as mayor or as a member of the governing body of a municipality, nor, in the case of county special services school districts and county vocational school districts, shall he or she hold office as a member of the governing body of a county.</a:t>
            </a:r>
          </a:p>
          <a:p>
            <a:endParaRPr lang="en-US" dirty="0"/>
          </a:p>
        </p:txBody>
      </p:sp>
      <p:sp>
        <p:nvSpPr>
          <p:cNvPr id="4" name="Slide Number Placeholder 3">
            <a:extLst>
              <a:ext uri="{FF2B5EF4-FFF2-40B4-BE49-F238E27FC236}">
                <a16:creationId xmlns:a16="http://schemas.microsoft.com/office/drawing/2014/main" id="{D91D692E-4F4B-9ACA-5AC7-17144E1ECA4A}"/>
              </a:ext>
            </a:extLst>
          </p:cNvPr>
          <p:cNvSpPr>
            <a:spLocks noGrp="1"/>
          </p:cNvSpPr>
          <p:nvPr>
            <p:ph type="sldNum" sz="quarter" idx="12"/>
          </p:nvPr>
        </p:nvSpPr>
        <p:spPr>
          <a:xfrm>
            <a:off x="8515350" y="6324168"/>
            <a:ext cx="297957" cy="337412"/>
          </a:xfrm>
        </p:spPr>
        <p:txBody>
          <a:bodyPr/>
          <a:lstStyle/>
          <a:p>
            <a:fld id="{3545CCE0-4D14-004D-838D-DA38C35BF0E9}" type="slidenum">
              <a:rPr lang="en-US" smtClean="0"/>
              <a:t>5</a:t>
            </a:fld>
            <a:endParaRPr lang="en-US" dirty="0"/>
          </a:p>
        </p:txBody>
      </p:sp>
    </p:spTree>
    <p:extLst>
      <p:ext uri="{BB962C8B-B14F-4D97-AF65-F5344CB8AC3E}">
        <p14:creationId xmlns:p14="http://schemas.microsoft.com/office/powerpoint/2010/main" val="576778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5" name="Rectangle 4">
            <a:extLst>
              <a:ext uri="{FF2B5EF4-FFF2-40B4-BE49-F238E27FC236}">
                <a16:creationId xmlns:a16="http://schemas.microsoft.com/office/drawing/2014/main" id="{1BB0682F-16B0-400B-BE34-C3A8D94A1C53}"/>
              </a:ext>
            </a:extLst>
          </p:cNvPr>
          <p:cNvSpPr txBox="1">
            <a:spLocks noChangeArrowheads="1"/>
          </p:cNvSpPr>
          <p:nvPr/>
        </p:nvSpPr>
        <p:spPr bwMode="auto">
          <a:xfrm>
            <a:off x="-190249" y="406179"/>
            <a:ext cx="91440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600" b="1" i="0" u="none" strike="noStrike" kern="1200" cap="none" spc="0" normalizeH="0" baseline="0" noProof="0" dirty="0">
                <a:ln>
                  <a:noFill/>
                </a:ln>
                <a:solidFill>
                  <a:sysClr val="windowText" lastClr="000000"/>
                </a:solidFill>
                <a:effectLst/>
                <a:uLnTx/>
                <a:uFillTx/>
                <a:latin typeface="+mn-lt"/>
                <a:ea typeface="+mj-ea"/>
                <a:cs typeface="+mj-cs"/>
              </a:rPr>
              <a:t>School Ethics Act</a:t>
            </a:r>
          </a:p>
        </p:txBody>
      </p:sp>
      <p:sp>
        <p:nvSpPr>
          <p:cNvPr id="6" name="Rectangle 3">
            <a:extLst>
              <a:ext uri="{FF2B5EF4-FFF2-40B4-BE49-F238E27FC236}">
                <a16:creationId xmlns:a16="http://schemas.microsoft.com/office/drawing/2014/main" id="{0AD9CCDB-D679-4716-8540-4DD2CF2AD398}"/>
              </a:ext>
            </a:extLst>
          </p:cNvPr>
          <p:cNvSpPr txBox="1">
            <a:spLocks/>
          </p:cNvSpPr>
          <p:nvPr/>
        </p:nvSpPr>
        <p:spPr>
          <a:xfrm>
            <a:off x="690895" y="1549179"/>
            <a:ext cx="7566269" cy="4114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Board members and administrators “must avoid conduct which is in violation of their public trust or which creates a justifiable impression among the public that such trust is being violated.” </a:t>
            </a:r>
            <a:r>
              <a:rPr kumimoji="0" lang="en-US" altLang="en-US" sz="2400" b="1" i="0" u="sng" strike="noStrike" kern="1200" cap="none" spc="0" normalizeH="0" baseline="0" noProof="0" dirty="0">
                <a:ln>
                  <a:noFill/>
                </a:ln>
                <a:solidFill>
                  <a:sysClr val="windowText" lastClr="000000"/>
                </a:solidFill>
                <a:effectLst/>
                <a:uLnTx/>
                <a:uFillTx/>
                <a:latin typeface="Calibri" panose="020F0502020204030204"/>
                <a:ea typeface="+mn-ea"/>
                <a:cs typeface="+mn-cs"/>
              </a:rPr>
              <a:t>N.J.S.A.</a:t>
            </a:r>
            <a:r>
              <a:rPr kumimoji="0" lang="en-US"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altLang="en-US" sz="24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18A:12-22</a:t>
            </a:r>
            <a:r>
              <a:rPr kumimoji="0" lang="en-US"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a:t>
            </a:r>
            <a:r>
              <a:rPr kumimoji="0" lang="en-US" alt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p>
          <a:p>
            <a:pPr marL="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The Code of Ethics for Board members, under </a:t>
            </a:r>
            <a:r>
              <a:rPr kumimoji="0" lang="en-US" altLang="en-US" sz="2400" b="1" i="0" u="sng" strike="noStrike" kern="1200" cap="none" spc="0" normalizeH="0" baseline="0" noProof="0" dirty="0" err="1">
                <a:ln>
                  <a:noFill/>
                </a:ln>
                <a:solidFill>
                  <a:sysClr val="windowText" lastClr="000000"/>
                </a:solidFill>
                <a:effectLst/>
                <a:uLnTx/>
                <a:uFillTx/>
                <a:latin typeface="Calibri" panose="020F0502020204030204"/>
                <a:ea typeface="+mn-ea"/>
                <a:cs typeface="+mn-cs"/>
              </a:rPr>
              <a:t>N.J.S.A</a:t>
            </a:r>
            <a:r>
              <a:rPr kumimoji="0" lang="en-US" altLang="en-US" sz="2400" b="1" i="0" u="sng"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US"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kumimoji="0" lang="en-US" altLang="en-US" sz="2400" b="1"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18A:12-24.1</a:t>
            </a:r>
            <a:r>
              <a:rPr kumimoji="0" lang="en-US" altLang="en-US" sz="2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(a-j)</a:t>
            </a:r>
            <a:r>
              <a:rPr kumimoji="0" lang="en-US" alt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provides </a:t>
            </a:r>
            <a:r>
              <a:rPr kumimoji="0" lang="en-US" altLang="en-US" sz="2400" b="0" i="0" u="sng" strike="noStrike" kern="1200" cap="none" spc="0" normalizeH="0" baseline="0" noProof="0" dirty="0">
                <a:ln>
                  <a:noFill/>
                </a:ln>
                <a:solidFill>
                  <a:sysClr val="windowText" lastClr="000000"/>
                </a:solidFill>
                <a:effectLst/>
                <a:uLnTx/>
                <a:uFillTx/>
                <a:latin typeface="Calibri" panose="020F0502020204030204"/>
                <a:ea typeface="+mn-ea"/>
                <a:cs typeface="+mn-cs"/>
              </a:rPr>
              <a:t>ten</a:t>
            </a:r>
            <a:r>
              <a:rPr kumimoji="0" lang="en-US" alt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affirmative statements or oaths that a board of education member must affirm as a requirement to be seated on the Board. </a:t>
            </a:r>
          </a:p>
          <a:p>
            <a:pPr marL="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BBA0DC94-4EDE-6182-C22A-BF552A6389CC}"/>
              </a:ext>
            </a:extLst>
          </p:cNvPr>
          <p:cNvSpPr>
            <a:spLocks noGrp="1"/>
          </p:cNvSpPr>
          <p:nvPr>
            <p:ph type="sldNum" sz="quarter" idx="12"/>
          </p:nvPr>
        </p:nvSpPr>
        <p:spPr>
          <a:xfrm>
            <a:off x="8483600" y="6356351"/>
            <a:ext cx="289079" cy="319657"/>
          </a:xfrm>
        </p:spPr>
        <p:txBody>
          <a:bodyPr/>
          <a:lstStyle/>
          <a:p>
            <a:fld id="{3545CCE0-4D14-004D-838D-DA38C35BF0E9}" type="slidenum">
              <a:rPr lang="en-US" smtClean="0"/>
              <a:t>6</a:t>
            </a:fld>
            <a:endParaRPr lang="en-US" dirty="0"/>
          </a:p>
        </p:txBody>
      </p:sp>
    </p:spTree>
    <p:extLst>
      <p:ext uri="{BB962C8B-B14F-4D97-AF65-F5344CB8AC3E}">
        <p14:creationId xmlns:p14="http://schemas.microsoft.com/office/powerpoint/2010/main" val="3597043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23" y="24747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3" name="Rectangle 3">
            <a:extLst>
              <a:ext uri="{FF2B5EF4-FFF2-40B4-BE49-F238E27FC236}">
                <a16:creationId xmlns:a16="http://schemas.microsoft.com/office/drawing/2014/main" id="{47EA4F4C-FC4B-44B5-9222-EAAC67D95C21}"/>
              </a:ext>
            </a:extLst>
          </p:cNvPr>
          <p:cNvSpPr txBox="1">
            <a:spLocks/>
          </p:cNvSpPr>
          <p:nvPr/>
        </p:nvSpPr>
        <p:spPr>
          <a:xfrm>
            <a:off x="67112" y="1441484"/>
            <a:ext cx="8221211" cy="5169042"/>
          </a:xfrm>
          <a:prstGeom prst="rect">
            <a:avLst/>
          </a:prstGeom>
        </p:spPr>
        <p:txBody>
          <a:bodyPr vert="horz" lIns="91440" tIns="45720" rIns="91440" bIns="45720" rtlCol="0" anchor="t">
            <a:normAutofit fontScale="25000" lnSpcReduction="2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609600" indent="-609600" fontAlgn="auto">
              <a:spcAft>
                <a:spcPts val="0"/>
              </a:spcAft>
              <a:buFont typeface="Arial" panose="020B0604020202020204" pitchFamily="34" charset="0"/>
              <a:buNone/>
            </a:pPr>
            <a:r>
              <a:rPr lang="en-US" altLang="en-US" sz="6000" b="1" dirty="0"/>
              <a:t>	</a:t>
            </a:r>
            <a:r>
              <a:rPr lang="en-US" altLang="en-US" sz="8000" b="1" u="sng" dirty="0" err="1"/>
              <a:t>N.J.S.A</a:t>
            </a:r>
            <a:r>
              <a:rPr lang="en-US" altLang="en-US" sz="8000" b="1" u="sng" dirty="0"/>
              <a:t>.</a:t>
            </a:r>
            <a:r>
              <a:rPr lang="en-US" altLang="en-US" sz="8000" b="1" dirty="0"/>
              <a:t> </a:t>
            </a:r>
            <a:r>
              <a:rPr lang="en-US" altLang="en-US" sz="8000" b="1" dirty="0" err="1"/>
              <a:t>18A:12-24.1</a:t>
            </a:r>
            <a:r>
              <a:rPr lang="en-US" altLang="en-US" sz="8000" b="1" dirty="0"/>
              <a:t>(a):</a:t>
            </a:r>
          </a:p>
          <a:p>
            <a:pPr marL="609600" indent="-609600" algn="just" fontAlgn="auto">
              <a:lnSpc>
                <a:spcPct val="120000"/>
              </a:lnSpc>
              <a:spcAft>
                <a:spcPts val="0"/>
              </a:spcAft>
              <a:buFont typeface="Arial" panose="020B0604020202020204" pitchFamily="34" charset="0"/>
              <a:buNone/>
            </a:pPr>
            <a:r>
              <a:rPr lang="en-US" altLang="en-US" sz="6000" dirty="0"/>
              <a:t>	</a:t>
            </a:r>
            <a:r>
              <a:rPr lang="en-US" altLang="en-US" sz="7200" dirty="0"/>
              <a:t>I will uphold and enforce all laws, rules and regulations of the State Board of Education, and court orders pertaining to schools. Desired changes shall be brought about only through legal and ethical procedures.</a:t>
            </a:r>
            <a:endParaRPr lang="en-US" altLang="en-US" sz="7200" dirty="0">
              <a:cs typeface="Calibri"/>
            </a:endParaRPr>
          </a:p>
          <a:p>
            <a:pPr marL="609600" indent="-609600" algn="just" fontAlgn="auto">
              <a:spcAft>
                <a:spcPts val="0"/>
              </a:spcAft>
              <a:buFont typeface="Arial" panose="020B0604020202020204" pitchFamily="34" charset="0"/>
              <a:buNone/>
            </a:pPr>
            <a:endParaRPr lang="en-US" altLang="en-US" sz="6000" dirty="0"/>
          </a:p>
          <a:p>
            <a:pPr marL="576263" indent="-576263" algn="just" fontAlgn="auto">
              <a:spcAft>
                <a:spcPts val="0"/>
              </a:spcAft>
              <a:buFont typeface="Arial"/>
              <a:buNone/>
            </a:pPr>
            <a:r>
              <a:rPr lang="en-US" altLang="en-US" sz="6000" b="1" dirty="0"/>
              <a:t>	</a:t>
            </a:r>
            <a:r>
              <a:rPr lang="en-US" altLang="en-US" sz="8000" b="1" u="sng" dirty="0"/>
              <a:t>Case</a:t>
            </a:r>
            <a:r>
              <a:rPr lang="en-US" altLang="en-US" sz="8000" b="1" dirty="0"/>
              <a:t>:	</a:t>
            </a:r>
          </a:p>
          <a:p>
            <a:pPr marL="576263" indent="-576263" algn="just" fontAlgn="auto">
              <a:lnSpc>
                <a:spcPct val="120000"/>
              </a:lnSpc>
              <a:spcAft>
                <a:spcPts val="0"/>
              </a:spcAft>
              <a:buFont typeface="Arial"/>
              <a:buNone/>
            </a:pPr>
            <a:r>
              <a:rPr lang="en-US" altLang="en-US" sz="6000" b="1" dirty="0"/>
              <a:t>	</a:t>
            </a:r>
            <a:r>
              <a:rPr lang="en-US" altLang="en-US" sz="7200" b="1" u="sng" dirty="0"/>
              <a:t>Holstein v. </a:t>
            </a:r>
            <a:r>
              <a:rPr lang="en-US" altLang="en-US" sz="7200" b="1" u="sng" dirty="0" err="1"/>
              <a:t>Raftopoulos</a:t>
            </a:r>
            <a:r>
              <a:rPr lang="en-US" altLang="en-US" sz="7200" b="1" u="sng" dirty="0"/>
              <a:t>-Johnson</a:t>
            </a:r>
            <a:r>
              <a:rPr lang="en-US" altLang="en-US" sz="7200" b="1" dirty="0"/>
              <a:t>, </a:t>
            </a:r>
            <a:r>
              <a:rPr lang="en-US" altLang="en-US" sz="7200" b="1" dirty="0" err="1"/>
              <a:t>C14</a:t>
            </a:r>
            <a:r>
              <a:rPr lang="en-US" altLang="en-US" sz="7200" b="1" dirty="0"/>
              <a:t>-15, </a:t>
            </a:r>
            <a:r>
              <a:rPr lang="en-US" altLang="en-US" sz="7200" b="1" dirty="0" err="1"/>
              <a:t>C08</a:t>
            </a:r>
            <a:r>
              <a:rPr lang="en-US" altLang="en-US" sz="7200" b="1" dirty="0"/>
              <a:t>-16 (2/25/20), Comm’r. Appeal (6/22/21)</a:t>
            </a:r>
            <a:r>
              <a:rPr lang="en-US" altLang="en-US" sz="7200" dirty="0"/>
              <a:t>. </a:t>
            </a:r>
          </a:p>
          <a:p>
            <a:pPr marL="576263" indent="-576263" algn="just" fontAlgn="auto">
              <a:lnSpc>
                <a:spcPct val="120000"/>
              </a:lnSpc>
              <a:spcAft>
                <a:spcPts val="0"/>
              </a:spcAft>
              <a:buFont typeface="Arial"/>
              <a:buNone/>
            </a:pPr>
            <a:r>
              <a:rPr lang="en-US" altLang="en-US" sz="7200" dirty="0"/>
              <a:t>	The Commissioner held that a Board member violated this section when she voted in favor of a resolution to send district students to the former receiving district, despite the fact that the Commissioner had severed the send-receive relationship. The Commissioner noted that the vote violated two Department of Education directives that required parents to bear their own expenses for attendance in the former receiving district, as well as guidance from the Executive County Superintendent directing parents to pay for attendance at the former receiving district.</a:t>
            </a:r>
            <a:endParaRPr lang="en-US" altLang="en-US" sz="7200" dirty="0">
              <a:cs typeface="Calibri"/>
            </a:endParaRPr>
          </a:p>
          <a:p>
            <a:pPr marL="609600" indent="-609600" algn="just" fontAlgn="auto">
              <a:lnSpc>
                <a:spcPct val="120000"/>
              </a:lnSpc>
              <a:spcAft>
                <a:spcPts val="0"/>
              </a:spcAft>
              <a:buFont typeface="Arial" panose="020B0604020202020204" pitchFamily="34" charset="0"/>
              <a:buNone/>
            </a:pPr>
            <a:r>
              <a:rPr lang="en-US" altLang="en-US" sz="8000" b="1" dirty="0">
                <a:highlight>
                  <a:srgbClr val="FFFF00"/>
                </a:highlight>
              </a:rPr>
              <a:t>	</a:t>
            </a:r>
            <a:endParaRPr lang="en-US" altLang="en-US" sz="8000" dirty="0">
              <a:highlight>
                <a:srgbClr val="FFFF00"/>
              </a:highlight>
              <a:cs typeface="Calibri"/>
            </a:endParaRPr>
          </a:p>
        </p:txBody>
      </p:sp>
      <p:sp>
        <p:nvSpPr>
          <p:cNvPr id="5" name="TextBox 4">
            <a:extLst>
              <a:ext uri="{FF2B5EF4-FFF2-40B4-BE49-F238E27FC236}">
                <a16:creationId xmlns:a16="http://schemas.microsoft.com/office/drawing/2014/main" id="{EE03D42B-D647-5970-4A7D-E50AE8703A04}"/>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4" name="Slide Number Placeholder 3">
            <a:extLst>
              <a:ext uri="{FF2B5EF4-FFF2-40B4-BE49-F238E27FC236}">
                <a16:creationId xmlns:a16="http://schemas.microsoft.com/office/drawing/2014/main" id="{C9E85304-8D06-1B46-1D73-E972DBCFFC59}"/>
              </a:ext>
            </a:extLst>
          </p:cNvPr>
          <p:cNvSpPr>
            <a:spLocks noGrp="1"/>
          </p:cNvSpPr>
          <p:nvPr>
            <p:ph type="sldNum" sz="quarter" idx="12"/>
          </p:nvPr>
        </p:nvSpPr>
        <p:spPr>
          <a:xfrm>
            <a:off x="8464304" y="6273114"/>
            <a:ext cx="315712" cy="337412"/>
          </a:xfrm>
        </p:spPr>
        <p:txBody>
          <a:bodyPr/>
          <a:lstStyle/>
          <a:p>
            <a:fld id="{3545CCE0-4D14-004D-838D-DA38C35BF0E9}" type="slidenum">
              <a:rPr lang="en-US" smtClean="0"/>
              <a:t>7</a:t>
            </a:fld>
            <a:endParaRPr lang="en-US" dirty="0"/>
          </a:p>
        </p:txBody>
      </p:sp>
    </p:spTree>
    <p:extLst>
      <p:ext uri="{BB962C8B-B14F-4D97-AF65-F5344CB8AC3E}">
        <p14:creationId xmlns:p14="http://schemas.microsoft.com/office/powerpoint/2010/main" val="352608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3" name="Rectangle 7">
            <a:extLst>
              <a:ext uri="{FF2B5EF4-FFF2-40B4-BE49-F238E27FC236}">
                <a16:creationId xmlns:a16="http://schemas.microsoft.com/office/drawing/2014/main" id="{370EC5B3-67BD-4066-8399-EB9F882E1F9D}"/>
              </a:ext>
            </a:extLst>
          </p:cNvPr>
          <p:cNvSpPr txBox="1">
            <a:spLocks noChangeArrowheads="1"/>
          </p:cNvSpPr>
          <p:nvPr/>
        </p:nvSpPr>
        <p:spPr>
          <a:xfrm>
            <a:off x="318783" y="1367406"/>
            <a:ext cx="7919207" cy="4639112"/>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fontAlgn="auto">
              <a:lnSpc>
                <a:spcPct val="80000"/>
              </a:lnSpc>
              <a:spcAft>
                <a:spcPts val="0"/>
              </a:spcAft>
              <a:buFont typeface="Arial" panose="020B0604020202020204" pitchFamily="34" charset="0"/>
              <a:buNone/>
            </a:pPr>
            <a:r>
              <a:rPr lang="en-US" altLang="en-US" sz="2400" b="1" dirty="0"/>
              <a:t>	</a:t>
            </a:r>
            <a:r>
              <a:rPr lang="en-US" altLang="en-US" sz="2200" b="1" dirty="0"/>
              <a:t>   </a:t>
            </a:r>
            <a:r>
              <a:rPr lang="en-US" altLang="en-US" sz="1800" b="1" u="sng" dirty="0" err="1"/>
              <a:t>N.J.S.A</a:t>
            </a:r>
            <a:r>
              <a:rPr lang="en-US" altLang="en-US" sz="1800" b="1" u="sng" dirty="0"/>
              <a:t>.</a:t>
            </a:r>
            <a:r>
              <a:rPr lang="en-US" altLang="en-US" sz="1800" b="1" dirty="0"/>
              <a:t> </a:t>
            </a:r>
            <a:r>
              <a:rPr lang="en-US" altLang="en-US" sz="1800" b="1" dirty="0" err="1"/>
              <a:t>18A:12-24.1</a:t>
            </a:r>
            <a:r>
              <a:rPr lang="en-US" altLang="en-US" sz="1800" b="1" dirty="0"/>
              <a:t>(b):</a:t>
            </a:r>
          </a:p>
          <a:p>
            <a:pPr marL="403225" indent="-403225" algn="just" fontAlgn="auto">
              <a:lnSpc>
                <a:spcPct val="110000"/>
              </a:lnSpc>
              <a:spcAft>
                <a:spcPts val="0"/>
              </a:spcAft>
              <a:buFont typeface="Arial" panose="020B0604020202020204" pitchFamily="34" charset="0"/>
              <a:buNone/>
            </a:pPr>
            <a:r>
              <a:rPr lang="en-US" altLang="en-US" sz="1800" dirty="0"/>
              <a:t>	I will make decisions in terms of the educational welfare of children and will seek to develop and maintain public schools that meet the individual needs of all children regardless of their ability, race, creed, sex, or social standing.</a:t>
            </a:r>
          </a:p>
          <a:p>
            <a:pPr algn="just" fontAlgn="auto">
              <a:lnSpc>
                <a:spcPct val="80000"/>
              </a:lnSpc>
              <a:spcAft>
                <a:spcPts val="0"/>
              </a:spcAft>
              <a:buFont typeface="Arial" panose="020B0604020202020204" pitchFamily="34" charset="0"/>
              <a:buNone/>
            </a:pPr>
            <a:endParaRPr lang="en-US" altLang="en-US" sz="1200" dirty="0"/>
          </a:p>
          <a:p>
            <a:pPr fontAlgn="auto">
              <a:lnSpc>
                <a:spcPct val="80000"/>
              </a:lnSpc>
              <a:spcAft>
                <a:spcPts val="0"/>
              </a:spcAft>
              <a:buFont typeface="Arial" panose="020B0604020202020204" pitchFamily="34" charset="0"/>
              <a:buNone/>
            </a:pPr>
            <a:r>
              <a:rPr lang="en-US" altLang="en-US" sz="1800" b="1" dirty="0"/>
              <a:t>	    </a:t>
            </a:r>
            <a:r>
              <a:rPr lang="en-US" altLang="en-US" sz="1800" b="1" u="sng" dirty="0"/>
              <a:t>Case</a:t>
            </a:r>
            <a:r>
              <a:rPr lang="en-US" altLang="en-US" sz="1800" b="1" dirty="0"/>
              <a:t>:</a:t>
            </a:r>
          </a:p>
          <a:p>
            <a:pPr fontAlgn="auto">
              <a:lnSpc>
                <a:spcPct val="10000"/>
              </a:lnSpc>
              <a:spcAft>
                <a:spcPts val="0"/>
              </a:spcAft>
              <a:buFont typeface="Arial" panose="020B0604020202020204" pitchFamily="34" charset="0"/>
              <a:buNone/>
            </a:pPr>
            <a:endParaRPr lang="en-US" altLang="en-US" sz="1800" b="1" dirty="0"/>
          </a:p>
          <a:p>
            <a:pPr marL="457200" indent="0" algn="just" fontAlgn="auto">
              <a:lnSpc>
                <a:spcPct val="100000"/>
              </a:lnSpc>
              <a:spcBef>
                <a:spcPts val="0"/>
              </a:spcBef>
              <a:spcAft>
                <a:spcPts val="0"/>
              </a:spcAft>
              <a:buFont typeface="Arial"/>
              <a:buNone/>
            </a:pPr>
            <a:r>
              <a:rPr lang="en-US" sz="1800" b="1" u="sng" dirty="0">
                <a:latin typeface="Calibri" panose="020F0502020204030204" pitchFamily="34" charset="0"/>
                <a:ea typeface="Calibri" panose="020F0502020204030204" pitchFamily="34" charset="0"/>
              </a:rPr>
              <a:t>D’Amico v. </a:t>
            </a:r>
            <a:r>
              <a:rPr lang="en-US" sz="1800" b="1" u="sng" dirty="0" err="1">
                <a:latin typeface="Calibri" panose="020F0502020204030204" pitchFamily="34" charset="0"/>
                <a:ea typeface="Calibri" panose="020F0502020204030204" pitchFamily="34" charset="0"/>
              </a:rPr>
              <a:t>Wilbeck</a:t>
            </a:r>
            <a:r>
              <a:rPr lang="en-US" sz="1800" b="1" u="sng" dirty="0">
                <a:latin typeface="Calibri" panose="020F0502020204030204" pitchFamily="34" charset="0"/>
                <a:ea typeface="Calibri" panose="020F0502020204030204" pitchFamily="34" charset="0"/>
              </a:rPr>
              <a:t>, Bayonne Bd. of Educ., Hudson County</a:t>
            </a:r>
            <a:r>
              <a:rPr lang="en-US" sz="1800" b="1" dirty="0">
                <a:latin typeface="Calibri" panose="020F0502020204030204" pitchFamily="34" charset="0"/>
                <a:ea typeface="Calibri" panose="020F0502020204030204" pitchFamily="34" charset="0"/>
              </a:rPr>
              <a:t>, </a:t>
            </a:r>
            <a:r>
              <a:rPr lang="en-US" sz="1800" b="1" dirty="0" err="1">
                <a:latin typeface="Calibri" panose="020F0502020204030204" pitchFamily="34" charset="0"/>
                <a:ea typeface="Calibri" panose="020F0502020204030204" pitchFamily="34" charset="0"/>
              </a:rPr>
              <a:t>C22</a:t>
            </a:r>
            <a:r>
              <a:rPr lang="en-US" sz="1800" b="1" dirty="0">
                <a:latin typeface="Calibri" panose="020F0502020204030204" pitchFamily="34" charset="0"/>
                <a:ea typeface="Calibri" panose="020F0502020204030204" pitchFamily="34" charset="0"/>
              </a:rPr>
              <a:t>-19 (8/30/19) </a:t>
            </a:r>
          </a:p>
          <a:p>
            <a:pPr marL="457200" indent="0" algn="just" fontAlgn="auto">
              <a:lnSpc>
                <a:spcPct val="100000"/>
              </a:lnSpc>
              <a:spcBef>
                <a:spcPts val="0"/>
              </a:spcBef>
              <a:spcAft>
                <a:spcPts val="0"/>
              </a:spcAft>
              <a:buFont typeface="Arial"/>
              <a:buNone/>
            </a:pPr>
            <a:endParaRPr lang="en-US" sz="1800" b="1" dirty="0">
              <a:latin typeface="Calibri" panose="020F0502020204030204" pitchFamily="34" charset="0"/>
              <a:ea typeface="Calibri" panose="020F0502020204030204" pitchFamily="34" charset="0"/>
            </a:endParaRPr>
          </a:p>
          <a:p>
            <a:pPr marL="457200" indent="0" algn="just" fontAlgn="auto">
              <a:lnSpc>
                <a:spcPct val="110000"/>
              </a:lnSpc>
              <a:spcBef>
                <a:spcPts val="0"/>
              </a:spcBef>
              <a:spcAft>
                <a:spcPts val="0"/>
              </a:spcAft>
              <a:buFont typeface="Arial"/>
              <a:buNone/>
            </a:pPr>
            <a:r>
              <a:rPr lang="en-US" sz="1800" dirty="0">
                <a:latin typeface="Calibri" panose="020F0502020204030204" pitchFamily="34" charset="0"/>
                <a:ea typeface="Calibri" panose="020F0502020204030204" pitchFamily="34" charset="0"/>
              </a:rPr>
              <a:t>A board member did not violate section (b) of the Code where the board member made remarks that a public commenter was “delusional” and had a “mental condition.” </a:t>
            </a:r>
          </a:p>
          <a:p>
            <a:pPr algn="just" fontAlgn="auto">
              <a:lnSpc>
                <a:spcPct val="80000"/>
              </a:lnSpc>
              <a:spcAft>
                <a:spcPts val="0"/>
              </a:spcAft>
              <a:buFont typeface="Arial" panose="020B0604020202020204" pitchFamily="34" charset="0"/>
              <a:buNone/>
            </a:pPr>
            <a:endParaRPr lang="en-US" altLang="en-US" sz="2800" dirty="0"/>
          </a:p>
        </p:txBody>
      </p:sp>
      <p:sp>
        <p:nvSpPr>
          <p:cNvPr id="4" name="TextBox 3">
            <a:extLst>
              <a:ext uri="{FF2B5EF4-FFF2-40B4-BE49-F238E27FC236}">
                <a16:creationId xmlns:a16="http://schemas.microsoft.com/office/drawing/2014/main" id="{0E262534-21B0-5F20-9133-E6ABD6AB435B}"/>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5" name="Slide Number Placeholder 4">
            <a:extLst>
              <a:ext uri="{FF2B5EF4-FFF2-40B4-BE49-F238E27FC236}">
                <a16:creationId xmlns:a16="http://schemas.microsoft.com/office/drawing/2014/main" id="{6200F550-2EFC-107D-B456-2DA18026120F}"/>
              </a:ext>
            </a:extLst>
          </p:cNvPr>
          <p:cNvSpPr>
            <a:spLocks noGrp="1"/>
          </p:cNvSpPr>
          <p:nvPr>
            <p:ph type="sldNum" sz="quarter" idx="12"/>
          </p:nvPr>
        </p:nvSpPr>
        <p:spPr>
          <a:xfrm>
            <a:off x="8483600" y="6294207"/>
            <a:ext cx="333467" cy="364045"/>
          </a:xfrm>
        </p:spPr>
        <p:txBody>
          <a:bodyPr/>
          <a:lstStyle/>
          <a:p>
            <a:fld id="{3545CCE0-4D14-004D-838D-DA38C35BF0E9}" type="slidenum">
              <a:rPr lang="en-US" smtClean="0"/>
              <a:t>8</a:t>
            </a:fld>
            <a:endParaRPr lang="en-US" dirty="0"/>
          </a:p>
        </p:txBody>
      </p:sp>
    </p:spTree>
    <p:extLst>
      <p:ext uri="{BB962C8B-B14F-4D97-AF65-F5344CB8AC3E}">
        <p14:creationId xmlns:p14="http://schemas.microsoft.com/office/powerpoint/2010/main" val="3058230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3" name="Rectangle 3">
            <a:extLst>
              <a:ext uri="{FF2B5EF4-FFF2-40B4-BE49-F238E27FC236}">
                <a16:creationId xmlns:a16="http://schemas.microsoft.com/office/drawing/2014/main" id="{A7BA4F4E-FF2B-4600-819B-F6643E6A022A}"/>
              </a:ext>
            </a:extLst>
          </p:cNvPr>
          <p:cNvSpPr txBox="1">
            <a:spLocks/>
          </p:cNvSpPr>
          <p:nvPr/>
        </p:nvSpPr>
        <p:spPr>
          <a:xfrm>
            <a:off x="117446" y="1359018"/>
            <a:ext cx="8086987" cy="4656592"/>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609600" indent="-609600" fontAlgn="auto">
              <a:spcAft>
                <a:spcPts val="0"/>
              </a:spcAft>
              <a:buFont typeface="Arial" panose="020B0604020202020204" pitchFamily="34" charset="0"/>
              <a:buNone/>
            </a:pPr>
            <a:r>
              <a:rPr lang="en-US" altLang="en-US" sz="2400" b="1" dirty="0"/>
              <a:t>	</a:t>
            </a:r>
            <a:r>
              <a:rPr lang="en-US" altLang="en-US" sz="2400" b="1" u="sng" dirty="0" err="1"/>
              <a:t>N.J.S.A</a:t>
            </a:r>
            <a:r>
              <a:rPr lang="en-US" altLang="en-US" sz="2400" b="1" u="sng" dirty="0"/>
              <a:t>.</a:t>
            </a:r>
            <a:r>
              <a:rPr lang="en-US" altLang="en-US" sz="2400" b="1" dirty="0"/>
              <a:t> </a:t>
            </a:r>
            <a:r>
              <a:rPr lang="en-US" altLang="en-US" sz="2400" b="1" dirty="0" err="1"/>
              <a:t>18A:12-24.1</a:t>
            </a:r>
            <a:r>
              <a:rPr lang="en-US" altLang="en-US" sz="2400" b="1" dirty="0"/>
              <a:t>(c):</a:t>
            </a:r>
            <a:r>
              <a:rPr lang="en-US" altLang="en-US" sz="2400" dirty="0"/>
              <a:t> </a:t>
            </a:r>
          </a:p>
          <a:p>
            <a:pPr marL="609600" indent="-609600" algn="just" fontAlgn="auto">
              <a:lnSpc>
                <a:spcPct val="100000"/>
              </a:lnSpc>
              <a:spcAft>
                <a:spcPts val="0"/>
              </a:spcAft>
              <a:buFont typeface="Arial" panose="020B0604020202020204" pitchFamily="34" charset="0"/>
              <a:buNone/>
            </a:pPr>
            <a:r>
              <a:rPr lang="en-US" altLang="en-US" sz="2400" dirty="0"/>
              <a:t>	I will confine my board action to policy making, planning, and appraisal, and I will help to frame policies and plans only after the board has consulted those who will be affected by them. </a:t>
            </a:r>
          </a:p>
          <a:p>
            <a:pPr marL="609600" indent="-609600" fontAlgn="auto">
              <a:spcAft>
                <a:spcPts val="0"/>
              </a:spcAft>
              <a:buFont typeface="Arial" panose="020B0604020202020204" pitchFamily="34" charset="0"/>
              <a:buNone/>
            </a:pPr>
            <a:endParaRPr lang="en-US" altLang="en-US" sz="1300" dirty="0"/>
          </a:p>
          <a:p>
            <a:pPr marL="609600" indent="-609600" fontAlgn="auto">
              <a:spcAft>
                <a:spcPts val="0"/>
              </a:spcAft>
              <a:buFont typeface="Arial" panose="020B0604020202020204" pitchFamily="34" charset="0"/>
              <a:buNone/>
            </a:pPr>
            <a:r>
              <a:rPr lang="en-US" altLang="en-US" sz="2400" b="1" dirty="0"/>
              <a:t>	</a:t>
            </a:r>
            <a:r>
              <a:rPr lang="en-US" altLang="en-US" sz="2400" b="1" u="sng" dirty="0"/>
              <a:t>Case:</a:t>
            </a:r>
          </a:p>
          <a:p>
            <a:pPr marL="609600" indent="-609600" algn="just" fontAlgn="auto">
              <a:spcAft>
                <a:spcPts val="0"/>
              </a:spcAft>
              <a:buFont typeface="Arial"/>
              <a:buNone/>
            </a:pPr>
            <a:r>
              <a:rPr lang="en-US" altLang="en-US" sz="2400" b="1" dirty="0"/>
              <a:t>	Advisory Opinion </a:t>
            </a:r>
            <a:r>
              <a:rPr lang="en-US" altLang="en-US" sz="2400" b="1" dirty="0" err="1">
                <a:solidFill>
                  <a:prstClr val="black"/>
                </a:solidFill>
              </a:rPr>
              <a:t>A01</a:t>
            </a:r>
            <a:r>
              <a:rPr lang="en-US" altLang="en-US" sz="2400" b="1" dirty="0">
                <a:solidFill>
                  <a:prstClr val="black"/>
                </a:solidFill>
              </a:rPr>
              <a:t>-16 (2/21/16) </a:t>
            </a:r>
          </a:p>
          <a:p>
            <a:pPr marL="609600" indent="-609600" algn="just" fontAlgn="auto">
              <a:spcAft>
                <a:spcPts val="0"/>
              </a:spcAft>
              <a:buFont typeface="Arial"/>
              <a:buNone/>
            </a:pPr>
            <a:endParaRPr lang="en-US" altLang="en-US" sz="200" b="1" dirty="0">
              <a:solidFill>
                <a:prstClr val="black"/>
              </a:solidFill>
            </a:endParaRPr>
          </a:p>
          <a:p>
            <a:pPr marL="609600" indent="-609600" algn="just" fontAlgn="auto">
              <a:lnSpc>
                <a:spcPct val="100000"/>
              </a:lnSpc>
              <a:spcAft>
                <a:spcPts val="0"/>
              </a:spcAft>
              <a:buFont typeface="Arial"/>
              <a:buNone/>
            </a:pPr>
            <a:r>
              <a:rPr lang="en-US" altLang="en-US" sz="2400" dirty="0">
                <a:solidFill>
                  <a:prstClr val="black"/>
                </a:solidFill>
              </a:rPr>
              <a:t>	The SEC found that a </a:t>
            </a:r>
            <a:r>
              <a:rPr lang="en-US" altLang="en-US" sz="2400" dirty="0" err="1">
                <a:solidFill>
                  <a:prstClr val="black"/>
                </a:solidFill>
              </a:rPr>
              <a:t>D.A.R.E</a:t>
            </a:r>
            <a:r>
              <a:rPr lang="en-US" altLang="en-US" sz="2400" dirty="0">
                <a:solidFill>
                  <a:prstClr val="black"/>
                </a:solidFill>
              </a:rPr>
              <a:t>. Program Officer, who was assigned to conduct daily safety checks of the schools, and to handle “any matter involving juveniles” and was a board member and would be acting beyond the scope of his authority, in violation of N.J.S.A. </a:t>
            </a:r>
            <a:r>
              <a:rPr lang="en-US" altLang="en-US" sz="2400" dirty="0" err="1">
                <a:solidFill>
                  <a:prstClr val="black"/>
                </a:solidFill>
              </a:rPr>
              <a:t>18A:12-24.1</a:t>
            </a:r>
            <a:r>
              <a:rPr lang="en-US" altLang="en-US" sz="2400" dirty="0">
                <a:solidFill>
                  <a:prstClr val="black"/>
                </a:solidFill>
              </a:rPr>
              <a:t>(c), if he were to maintain both positions.</a:t>
            </a:r>
            <a:endParaRPr lang="en-US" altLang="en-US" sz="2400" dirty="0"/>
          </a:p>
        </p:txBody>
      </p:sp>
      <p:sp>
        <p:nvSpPr>
          <p:cNvPr id="4" name="TextBox 3">
            <a:extLst>
              <a:ext uri="{FF2B5EF4-FFF2-40B4-BE49-F238E27FC236}">
                <a16:creationId xmlns:a16="http://schemas.microsoft.com/office/drawing/2014/main" id="{94668B86-88C9-C840-AB99-6B92830A9C61}"/>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5" name="Slide Number Placeholder 4">
            <a:extLst>
              <a:ext uri="{FF2B5EF4-FFF2-40B4-BE49-F238E27FC236}">
                <a16:creationId xmlns:a16="http://schemas.microsoft.com/office/drawing/2014/main" id="{A0CBCBFC-14B3-91DE-F327-8B92C872E3F9}"/>
              </a:ext>
            </a:extLst>
          </p:cNvPr>
          <p:cNvSpPr>
            <a:spLocks noGrp="1"/>
          </p:cNvSpPr>
          <p:nvPr>
            <p:ph type="sldNum" sz="quarter" idx="12"/>
          </p:nvPr>
        </p:nvSpPr>
        <p:spPr>
          <a:xfrm>
            <a:off x="8483600" y="6347474"/>
            <a:ext cx="333467" cy="319657"/>
          </a:xfrm>
        </p:spPr>
        <p:txBody>
          <a:bodyPr/>
          <a:lstStyle/>
          <a:p>
            <a:fld id="{3545CCE0-4D14-004D-838D-DA38C35BF0E9}" type="slidenum">
              <a:rPr lang="en-US" smtClean="0"/>
              <a:t>9</a:t>
            </a:fld>
            <a:endParaRPr lang="en-US" dirty="0"/>
          </a:p>
        </p:txBody>
      </p:sp>
    </p:spTree>
    <p:extLst>
      <p:ext uri="{BB962C8B-B14F-4D97-AF65-F5344CB8AC3E}">
        <p14:creationId xmlns:p14="http://schemas.microsoft.com/office/powerpoint/2010/main" val="1955669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3" name="Rectangle 3">
            <a:extLst>
              <a:ext uri="{FF2B5EF4-FFF2-40B4-BE49-F238E27FC236}">
                <a16:creationId xmlns:a16="http://schemas.microsoft.com/office/drawing/2014/main" id="{5C9E55A4-F61A-4436-9404-0F54B0DFC22F}"/>
              </a:ext>
            </a:extLst>
          </p:cNvPr>
          <p:cNvSpPr txBox="1">
            <a:spLocks/>
          </p:cNvSpPr>
          <p:nvPr/>
        </p:nvSpPr>
        <p:spPr>
          <a:xfrm>
            <a:off x="75501" y="1358965"/>
            <a:ext cx="8036653" cy="4261659"/>
          </a:xfrm>
          <a:prstGeom prst="rect">
            <a:avLst/>
          </a:prstGeom>
        </p:spPr>
        <p:txBody>
          <a:bodyPr vert="horz" lIns="91440" tIns="45720" rIns="91440" bIns="45720" rtlCol="0">
            <a:normAutofit fontScale="85000" lnSpcReduction="1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609600" indent="-609600" fontAlgn="auto">
              <a:spcAft>
                <a:spcPts val="0"/>
              </a:spcAft>
              <a:buFont typeface="Arial" panose="020B0604020202020204" pitchFamily="34" charset="0"/>
              <a:buNone/>
            </a:pPr>
            <a:r>
              <a:rPr lang="en-US" altLang="en-US" sz="2400" b="1" dirty="0"/>
              <a:t>	</a:t>
            </a:r>
            <a:r>
              <a:rPr lang="en-US" altLang="en-US" sz="2400" b="1" u="sng" dirty="0" err="1"/>
              <a:t>N.J.S.A</a:t>
            </a:r>
            <a:r>
              <a:rPr lang="en-US" altLang="en-US" sz="2400" b="1" u="sng" dirty="0"/>
              <a:t>.</a:t>
            </a:r>
            <a:r>
              <a:rPr lang="en-US" altLang="en-US" sz="2400" b="1" dirty="0"/>
              <a:t> </a:t>
            </a:r>
            <a:r>
              <a:rPr lang="en-US" altLang="en-US" sz="2400" b="1" dirty="0" err="1"/>
              <a:t>18A:12-24.1</a:t>
            </a:r>
            <a:r>
              <a:rPr lang="en-US" altLang="en-US" sz="2400" b="1" dirty="0"/>
              <a:t>(d)</a:t>
            </a:r>
            <a:r>
              <a:rPr lang="en-US" altLang="en-US" sz="2400" dirty="0"/>
              <a:t>:</a:t>
            </a:r>
          </a:p>
          <a:p>
            <a:pPr marL="609600" indent="-609600" algn="just" fontAlgn="auto">
              <a:lnSpc>
                <a:spcPct val="120000"/>
              </a:lnSpc>
              <a:spcAft>
                <a:spcPts val="0"/>
              </a:spcAft>
              <a:buFont typeface="Arial" panose="020B0604020202020204" pitchFamily="34" charset="0"/>
              <a:buNone/>
            </a:pPr>
            <a:r>
              <a:rPr lang="en-US" altLang="en-US" sz="2400" dirty="0"/>
              <a:t>	I will carry out my responsibility, not to administer the schools, but, together with my fellow board members, to see that they are well run. </a:t>
            </a:r>
          </a:p>
          <a:p>
            <a:pPr marL="609600" indent="-609600" fontAlgn="auto">
              <a:spcAft>
                <a:spcPts val="0"/>
              </a:spcAft>
              <a:buFont typeface="Arial" panose="020B0604020202020204" pitchFamily="34" charset="0"/>
              <a:buNone/>
            </a:pPr>
            <a:endParaRPr lang="en-US" altLang="en-US" sz="2400" dirty="0"/>
          </a:p>
          <a:p>
            <a:pPr marL="609600" indent="-609600" fontAlgn="auto">
              <a:spcAft>
                <a:spcPts val="0"/>
              </a:spcAft>
              <a:buFont typeface="Arial" panose="020B0604020202020204" pitchFamily="34" charset="0"/>
              <a:buNone/>
            </a:pPr>
            <a:r>
              <a:rPr lang="en-US" altLang="en-US" sz="2400" b="1" dirty="0"/>
              <a:t>	</a:t>
            </a:r>
            <a:r>
              <a:rPr lang="en-US" altLang="en-US" sz="2400" b="1" u="sng" dirty="0"/>
              <a:t>Case:</a:t>
            </a:r>
          </a:p>
          <a:p>
            <a:pPr marL="609600" indent="-609600" algn="just" fontAlgn="auto">
              <a:spcAft>
                <a:spcPts val="0"/>
              </a:spcAft>
              <a:buFont typeface="Arial" panose="020B0604020202020204" pitchFamily="34" charset="0"/>
              <a:buNone/>
            </a:pPr>
            <a:r>
              <a:rPr lang="en-US" altLang="en-US" sz="2400" b="1" dirty="0"/>
              <a:t>	</a:t>
            </a:r>
            <a:r>
              <a:rPr lang="en-US" altLang="en-US" sz="2400" b="1" u="sng" dirty="0"/>
              <a:t>IMO </a:t>
            </a:r>
            <a:r>
              <a:rPr lang="en-US" altLang="en-US" sz="2400" b="1" u="sng" dirty="0" err="1"/>
              <a:t>Delbury</a:t>
            </a:r>
            <a:r>
              <a:rPr lang="en-US" altLang="en-US" sz="2400" b="1" u="sng" dirty="0"/>
              <a:t>, Sussex Wantage Regional Bd. of Educ., Sussex County</a:t>
            </a:r>
            <a:r>
              <a:rPr lang="en-US" altLang="en-US" sz="2400" b="1" dirty="0"/>
              <a:t>, </a:t>
            </a:r>
            <a:r>
              <a:rPr lang="en-US" altLang="en-US" sz="2400" b="1" dirty="0" err="1"/>
              <a:t>C64</a:t>
            </a:r>
            <a:r>
              <a:rPr lang="en-US" altLang="en-US" sz="2400" b="1" dirty="0"/>
              <a:t>-06 (10/30/07)</a:t>
            </a:r>
            <a:r>
              <a:rPr lang="en-US" altLang="en-US" sz="2400" dirty="0"/>
              <a:t>  </a:t>
            </a:r>
          </a:p>
          <a:p>
            <a:pPr marL="609600" indent="-609600" algn="just" fontAlgn="auto">
              <a:lnSpc>
                <a:spcPct val="160000"/>
              </a:lnSpc>
              <a:spcAft>
                <a:spcPts val="0"/>
              </a:spcAft>
              <a:buFont typeface="Arial" panose="020B0604020202020204" pitchFamily="34" charset="0"/>
              <a:buNone/>
            </a:pPr>
            <a:endParaRPr lang="en-US" altLang="en-US" sz="200" dirty="0"/>
          </a:p>
          <a:p>
            <a:pPr marL="609600" indent="-609600" algn="just" fontAlgn="auto">
              <a:lnSpc>
                <a:spcPct val="120000"/>
              </a:lnSpc>
              <a:spcAft>
                <a:spcPts val="0"/>
              </a:spcAft>
              <a:buFont typeface="Arial" panose="020B0604020202020204" pitchFamily="34" charset="0"/>
              <a:buNone/>
            </a:pPr>
            <a:r>
              <a:rPr lang="en-US" altLang="en-US" sz="2400" dirty="0"/>
              <a:t>	A board member was found to have violated section (d) of the Code for bypassing the superintendent and demanding information directly from a district supervisor. The board member was censured. </a:t>
            </a:r>
          </a:p>
        </p:txBody>
      </p:sp>
      <p:sp>
        <p:nvSpPr>
          <p:cNvPr id="4" name="TextBox 3">
            <a:extLst>
              <a:ext uri="{FF2B5EF4-FFF2-40B4-BE49-F238E27FC236}">
                <a16:creationId xmlns:a16="http://schemas.microsoft.com/office/drawing/2014/main" id="{C7DEB9F2-EC71-FFE3-8DEF-4620E47806A4}"/>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5" name="Slide Number Placeholder 4">
            <a:extLst>
              <a:ext uri="{FF2B5EF4-FFF2-40B4-BE49-F238E27FC236}">
                <a16:creationId xmlns:a16="http://schemas.microsoft.com/office/drawing/2014/main" id="{A428EBAB-9A14-F1E3-20CC-51FBCC84EA97}"/>
              </a:ext>
            </a:extLst>
          </p:cNvPr>
          <p:cNvSpPr>
            <a:spLocks noGrp="1"/>
          </p:cNvSpPr>
          <p:nvPr>
            <p:ph type="sldNum" sz="quarter" idx="12"/>
          </p:nvPr>
        </p:nvSpPr>
        <p:spPr>
          <a:xfrm>
            <a:off x="8483600" y="6329719"/>
            <a:ext cx="422244" cy="328534"/>
          </a:xfrm>
        </p:spPr>
        <p:txBody>
          <a:bodyPr/>
          <a:lstStyle/>
          <a:p>
            <a:fld id="{3545CCE0-4D14-004D-838D-DA38C35BF0E9}" type="slidenum">
              <a:rPr lang="en-US" smtClean="0"/>
              <a:t>10</a:t>
            </a:fld>
            <a:endParaRPr lang="en-US" dirty="0"/>
          </a:p>
        </p:txBody>
      </p:sp>
    </p:spTree>
    <p:extLst>
      <p:ext uri="{BB962C8B-B14F-4D97-AF65-F5344CB8AC3E}">
        <p14:creationId xmlns:p14="http://schemas.microsoft.com/office/powerpoint/2010/main" val="2042092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0" y="1118394"/>
            <a:ext cx="7823200" cy="994172"/>
          </a:xfrm>
        </p:spPr>
        <p:txBody>
          <a:bodyPr>
            <a:normAutofit/>
          </a:bodyPr>
          <a:lstStyle/>
          <a:p>
            <a:r>
              <a:rPr lang="en-US" sz="2700" b="1" dirty="0">
                <a:latin typeface="Calibri" panose="020F0502020204030204" pitchFamily="34" charset="0"/>
                <a:cs typeface="Calibri" panose="020F0502020204030204" pitchFamily="34" charset="0"/>
              </a:rPr>
              <a:t> </a:t>
            </a:r>
          </a:p>
        </p:txBody>
      </p:sp>
      <p:sp>
        <p:nvSpPr>
          <p:cNvPr id="4" name="Rectangle 3">
            <a:extLst>
              <a:ext uri="{FF2B5EF4-FFF2-40B4-BE49-F238E27FC236}">
                <a16:creationId xmlns:a16="http://schemas.microsoft.com/office/drawing/2014/main" id="{F5C32F9C-193F-4C9C-815C-3FCCB0565E49}"/>
              </a:ext>
            </a:extLst>
          </p:cNvPr>
          <p:cNvSpPr txBox="1">
            <a:spLocks/>
          </p:cNvSpPr>
          <p:nvPr/>
        </p:nvSpPr>
        <p:spPr>
          <a:xfrm>
            <a:off x="327170" y="1400960"/>
            <a:ext cx="7823199" cy="4712480"/>
          </a:xfrm>
          <a:prstGeom prst="rect">
            <a:avLst/>
          </a:prstGeom>
        </p:spPr>
        <p:txBody>
          <a:bodyPr vert="horz" lIns="91440" tIns="45720" rIns="91440" bIns="45720" rtlCol="0">
            <a:normAutofit fontScale="25000" lnSpcReduction="2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381000" indent="-381000" algn="just" fontAlgn="auto">
              <a:lnSpc>
                <a:spcPct val="80000"/>
              </a:lnSpc>
              <a:spcAft>
                <a:spcPts val="0"/>
              </a:spcAft>
              <a:buFont typeface="Arial" panose="020B0604020202020204" pitchFamily="34" charset="0"/>
              <a:buNone/>
            </a:pPr>
            <a:r>
              <a:rPr lang="en-US" altLang="en-US" sz="3400" b="1" dirty="0"/>
              <a:t>	</a:t>
            </a:r>
            <a:r>
              <a:rPr lang="en-US" altLang="en-US" sz="7200" b="1" u="sng" dirty="0" err="1"/>
              <a:t>N.J.S.A</a:t>
            </a:r>
            <a:r>
              <a:rPr lang="en-US" altLang="en-US" sz="7200" b="1" dirty="0"/>
              <a:t>. </a:t>
            </a:r>
            <a:r>
              <a:rPr lang="en-US" altLang="en-US" sz="7200" b="1" dirty="0" err="1"/>
              <a:t>18A:12-24.1</a:t>
            </a:r>
            <a:r>
              <a:rPr lang="en-US" altLang="en-US" sz="7200" b="1" dirty="0"/>
              <a:t>(e):</a:t>
            </a:r>
            <a:r>
              <a:rPr lang="en-US" altLang="en-US" sz="7200" dirty="0"/>
              <a:t> </a:t>
            </a:r>
          </a:p>
          <a:p>
            <a:pPr marL="381000" indent="-381000" algn="just" fontAlgn="auto">
              <a:lnSpc>
                <a:spcPct val="120000"/>
              </a:lnSpc>
              <a:spcAft>
                <a:spcPts val="0"/>
              </a:spcAft>
              <a:buFont typeface="Arial" panose="020B0604020202020204" pitchFamily="34" charset="0"/>
              <a:buNone/>
            </a:pPr>
            <a:r>
              <a:rPr lang="en-US" altLang="en-US" sz="7200" dirty="0"/>
              <a:t>	I will recognize that authority rests with the board of education and will make no personal promises nor take any private action that may compromise the board.</a:t>
            </a:r>
          </a:p>
          <a:p>
            <a:pPr marL="381000" indent="-381000" fontAlgn="auto">
              <a:lnSpc>
                <a:spcPct val="80000"/>
              </a:lnSpc>
              <a:spcAft>
                <a:spcPts val="0"/>
              </a:spcAft>
              <a:buFont typeface="Arial" panose="020B0604020202020204" pitchFamily="34" charset="0"/>
              <a:buNone/>
            </a:pPr>
            <a:endParaRPr lang="en-US" altLang="en-US" sz="7200" dirty="0"/>
          </a:p>
          <a:p>
            <a:pPr marL="457200" marR="0" lvl="0" indent="-457200" algn="just" defTabSz="914400" rtl="0" eaLnBrk="1" fontAlgn="auto" latinLnBrk="0" hangingPunct="1">
              <a:lnSpc>
                <a:spcPct val="100000"/>
              </a:lnSpc>
              <a:spcBef>
                <a:spcPts val="0"/>
              </a:spcBef>
              <a:spcAft>
                <a:spcPts val="0"/>
              </a:spcAft>
              <a:buClrTx/>
              <a:buSzTx/>
              <a:buFont typeface="Arial"/>
              <a:buNone/>
              <a:tabLst/>
              <a:defRPr/>
            </a:pPr>
            <a:r>
              <a:rPr lang="en-US" altLang="en-US" sz="7200" b="1" dirty="0"/>
              <a:t>        </a:t>
            </a:r>
            <a:r>
              <a:rPr lang="en-US" altLang="en-US" sz="7200" b="1" u="sng" dirty="0"/>
              <a:t>Case:</a:t>
            </a:r>
            <a:r>
              <a:rPr lang="en-US" altLang="en-US" sz="7200" b="1" dirty="0"/>
              <a:t> </a:t>
            </a:r>
          </a:p>
          <a:p>
            <a:pPr marL="457200" marR="0" lvl="0" indent="-457200" algn="just" defTabSz="914400" rtl="0" eaLnBrk="1" fontAlgn="auto" latinLnBrk="0" hangingPunct="1">
              <a:lnSpc>
                <a:spcPct val="100000"/>
              </a:lnSpc>
              <a:spcBef>
                <a:spcPts val="0"/>
              </a:spcBef>
              <a:spcAft>
                <a:spcPts val="0"/>
              </a:spcAft>
              <a:buClrTx/>
              <a:buSzTx/>
              <a:buFont typeface="Arial"/>
              <a:buNone/>
              <a:tabLst/>
              <a:defRPr/>
            </a:pPr>
            <a:endParaRPr lang="en-US" altLang="en-US" sz="7200" b="1" dirty="0"/>
          </a:p>
          <a:p>
            <a:pPr marL="457200" marR="0" lvl="0" indent="-457200" algn="just" defTabSz="914400" rtl="0" eaLnBrk="1" fontAlgn="auto" latinLnBrk="0" hangingPunct="1">
              <a:lnSpc>
                <a:spcPct val="100000"/>
              </a:lnSpc>
              <a:spcBef>
                <a:spcPts val="0"/>
              </a:spcBef>
              <a:spcAft>
                <a:spcPts val="0"/>
              </a:spcAft>
              <a:buClrTx/>
              <a:buSzTx/>
              <a:buFont typeface="Arial"/>
              <a:buNone/>
              <a:tabLst/>
              <a:defRPr/>
            </a:pPr>
            <a:r>
              <a:rPr kumimoji="0" lang="en-US" sz="7200" b="1"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72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Cheng v. </a:t>
            </a:r>
            <a:r>
              <a:rPr kumimoji="0" lang="en-US" sz="7200" b="1" i="0" u="sng"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Rodas</a:t>
            </a:r>
            <a:r>
              <a:rPr kumimoji="0" lang="en-US" sz="7200" b="0"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72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West New York Bd. of Educ., Hudson County</a:t>
            </a:r>
            <a:r>
              <a:rPr kumimoji="0" lang="en-US" sz="7200" b="1"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7200" b="1" i="0"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C58</a:t>
            </a:r>
            <a:r>
              <a:rPr kumimoji="0" lang="en-US" sz="7200" b="1" i="0"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-14 (9/23/15)</a:t>
            </a:r>
            <a:r>
              <a:rPr kumimoji="0" lang="en-US" sz="7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p>
          <a:p>
            <a:pPr marL="457200" marR="0" lvl="0" indent="-457200" algn="just" defTabSz="914400" rtl="0" eaLnBrk="1" fontAlgn="auto" latinLnBrk="0" hangingPunct="1">
              <a:lnSpc>
                <a:spcPct val="100000"/>
              </a:lnSpc>
              <a:spcBef>
                <a:spcPts val="0"/>
              </a:spcBef>
              <a:spcAft>
                <a:spcPts val="0"/>
              </a:spcAft>
              <a:buClrTx/>
              <a:buSzTx/>
              <a:buFont typeface="Arial"/>
              <a:buNone/>
              <a:tabLst/>
              <a:defRPr/>
            </a:pPr>
            <a:endParaRPr lang="en-US" sz="72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457200" marR="0" lvl="0" indent="-457200" algn="just" defTabSz="914400" rtl="0" eaLnBrk="1" fontAlgn="auto" latinLnBrk="0" hangingPunct="1">
              <a:lnSpc>
                <a:spcPct val="120000"/>
              </a:lnSpc>
              <a:spcBef>
                <a:spcPts val="0"/>
              </a:spcBef>
              <a:spcAft>
                <a:spcPts val="0"/>
              </a:spcAft>
              <a:buClrTx/>
              <a:buSzTx/>
              <a:buFont typeface="Arial"/>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The Commissioner determined that a Board member took action beyond the scope of his authority when he unilaterally issued a Rice notice to the B.A. without notice to the Board or the Superintendent’s recommendation. Board member alleged that he sought advice from Board Counsel on the matter, but the Commissioner concluded board members “are responsible for their own actions.”</a:t>
            </a:r>
          </a:p>
          <a:p>
            <a:pPr marL="381000" indent="-381000" fontAlgn="auto">
              <a:lnSpc>
                <a:spcPct val="80000"/>
              </a:lnSpc>
              <a:spcAft>
                <a:spcPts val="0"/>
              </a:spcAft>
              <a:buFont typeface="Arial" panose="020B0604020202020204" pitchFamily="34" charset="0"/>
              <a:buNone/>
            </a:pPr>
            <a:endParaRPr lang="en-US" altLang="en-US" sz="3100" b="1" u="sng" dirty="0"/>
          </a:p>
          <a:p>
            <a:pPr marL="381000" indent="-381000" fontAlgn="auto">
              <a:lnSpc>
                <a:spcPct val="80000"/>
              </a:lnSpc>
              <a:spcAft>
                <a:spcPts val="0"/>
              </a:spcAft>
              <a:buFont typeface="Arial" panose="020B0604020202020204" pitchFamily="34" charset="0"/>
              <a:buNone/>
            </a:pPr>
            <a:endParaRPr lang="en-US" altLang="en-US" sz="3100" b="1" u="sng" dirty="0"/>
          </a:p>
          <a:p>
            <a:pPr marL="457200" indent="-457200" algn="just" fontAlgn="auto">
              <a:spcBef>
                <a:spcPts val="0"/>
              </a:spcBef>
              <a:spcAft>
                <a:spcPts val="0"/>
              </a:spcAft>
              <a:buFont typeface="Arial"/>
              <a:buNone/>
            </a:pPr>
            <a:r>
              <a:rPr lang="en-US" sz="3100" b="1" dirty="0">
                <a:latin typeface="Calibri" panose="020F0502020204030204" pitchFamily="34" charset="0"/>
                <a:ea typeface="Calibri" panose="020F0502020204030204" pitchFamily="34" charset="0"/>
              </a:rPr>
              <a:t>       </a:t>
            </a:r>
            <a:endParaRPr lang="en-US" altLang="en-US" sz="3100" dirty="0"/>
          </a:p>
          <a:p>
            <a:pPr marL="381000" indent="-381000" algn="just" fontAlgn="auto">
              <a:lnSpc>
                <a:spcPct val="80000"/>
              </a:lnSpc>
              <a:spcAft>
                <a:spcPts val="0"/>
              </a:spcAft>
              <a:buFont typeface="Arial"/>
              <a:buNone/>
            </a:pPr>
            <a:r>
              <a:rPr lang="en-US" altLang="en-US" sz="3100" dirty="0"/>
              <a:t>	</a:t>
            </a:r>
          </a:p>
        </p:txBody>
      </p:sp>
      <p:sp>
        <p:nvSpPr>
          <p:cNvPr id="3" name="TextBox 2">
            <a:extLst>
              <a:ext uri="{FF2B5EF4-FFF2-40B4-BE49-F238E27FC236}">
                <a16:creationId xmlns:a16="http://schemas.microsoft.com/office/drawing/2014/main" id="{DCB2441D-B554-2D53-7008-5E7ED4DB7044}"/>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5" name="Slide Number Placeholder 4">
            <a:extLst>
              <a:ext uri="{FF2B5EF4-FFF2-40B4-BE49-F238E27FC236}">
                <a16:creationId xmlns:a16="http://schemas.microsoft.com/office/drawing/2014/main" id="{4E1E264D-5DC5-EE16-234E-51803E45F2A7}"/>
              </a:ext>
            </a:extLst>
          </p:cNvPr>
          <p:cNvSpPr>
            <a:spLocks noGrp="1"/>
          </p:cNvSpPr>
          <p:nvPr>
            <p:ph type="sldNum" sz="quarter" idx="12"/>
          </p:nvPr>
        </p:nvSpPr>
        <p:spPr>
          <a:xfrm>
            <a:off x="8483600" y="6320840"/>
            <a:ext cx="404489" cy="355167"/>
          </a:xfrm>
        </p:spPr>
        <p:txBody>
          <a:bodyPr/>
          <a:lstStyle/>
          <a:p>
            <a:fld id="{3545CCE0-4D14-004D-838D-DA38C35BF0E9}" type="slidenum">
              <a:rPr lang="en-US" smtClean="0"/>
              <a:t>11</a:t>
            </a:fld>
            <a:endParaRPr lang="en-US" dirty="0"/>
          </a:p>
        </p:txBody>
      </p:sp>
    </p:spTree>
    <p:extLst>
      <p:ext uri="{BB962C8B-B14F-4D97-AF65-F5344CB8AC3E}">
        <p14:creationId xmlns:p14="http://schemas.microsoft.com/office/powerpoint/2010/main" val="3371643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73D623-6722-4E37-89AE-331595008F67}"/>
              </a:ext>
            </a:extLst>
          </p:cNvPr>
          <p:cNvSpPr txBox="1">
            <a:spLocks/>
          </p:cNvSpPr>
          <p:nvPr/>
        </p:nvSpPr>
        <p:spPr>
          <a:xfrm>
            <a:off x="75502" y="1375796"/>
            <a:ext cx="8162488" cy="4773746"/>
          </a:xfrm>
          <a:prstGeom prst="rect">
            <a:avLst/>
          </a:prstGeom>
        </p:spPr>
        <p:txBody>
          <a:bodyPr vert="horz" lIns="91440" tIns="45720" rIns="91440" bIns="45720" rtlCol="0">
            <a:normAutofit fontScale="77500" lnSpcReduction="2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609600" indent="-609600" fontAlgn="auto">
              <a:lnSpc>
                <a:spcPct val="80000"/>
              </a:lnSpc>
              <a:spcAft>
                <a:spcPts val="0"/>
              </a:spcAft>
              <a:buFont typeface="Arial" panose="020B0604020202020204" pitchFamily="34" charset="0"/>
              <a:buNone/>
            </a:pPr>
            <a:r>
              <a:rPr lang="en-US" altLang="en-US" sz="2000" b="1" dirty="0"/>
              <a:t>	</a:t>
            </a:r>
            <a:r>
              <a:rPr lang="en-US" altLang="en-US" sz="2000" b="1" u="sng" dirty="0" err="1"/>
              <a:t>N.J.S.A</a:t>
            </a:r>
            <a:r>
              <a:rPr lang="en-US" altLang="en-US" sz="2000" b="1" u="sng" dirty="0"/>
              <a:t>. </a:t>
            </a:r>
            <a:r>
              <a:rPr lang="en-US" altLang="en-US" sz="2000" b="1" dirty="0" err="1"/>
              <a:t>18A:12-24.1</a:t>
            </a:r>
            <a:r>
              <a:rPr lang="en-US" altLang="en-US" sz="2000" b="1" dirty="0"/>
              <a:t>(f)</a:t>
            </a:r>
            <a:r>
              <a:rPr lang="en-US" altLang="en-US" sz="2000" dirty="0"/>
              <a:t>:</a:t>
            </a:r>
          </a:p>
          <a:p>
            <a:pPr marL="609600" indent="-609600" algn="just" fontAlgn="auto">
              <a:lnSpc>
                <a:spcPct val="110000"/>
              </a:lnSpc>
              <a:spcAft>
                <a:spcPts val="0"/>
              </a:spcAft>
              <a:buFont typeface="Arial" panose="020B0604020202020204" pitchFamily="34" charset="0"/>
              <a:buNone/>
            </a:pPr>
            <a:r>
              <a:rPr lang="en-US" altLang="en-US" sz="2400" dirty="0"/>
              <a:t>	</a:t>
            </a:r>
            <a:r>
              <a:rPr lang="en-US" altLang="en-US" sz="2000" dirty="0"/>
              <a:t>I will refuse to surrender my independent judgment to special interest or partisan political groups or to use the schools for personal gain or for the gain of friends.</a:t>
            </a:r>
          </a:p>
          <a:p>
            <a:pPr marL="609600" indent="-609600" algn="just" fontAlgn="auto">
              <a:lnSpc>
                <a:spcPct val="80000"/>
              </a:lnSpc>
              <a:spcAft>
                <a:spcPts val="0"/>
              </a:spcAft>
              <a:buFont typeface="Arial" panose="020B0604020202020204" pitchFamily="34" charset="0"/>
              <a:buNone/>
            </a:pPr>
            <a:endParaRPr lang="en-US" altLang="en-US" sz="2000" dirty="0"/>
          </a:p>
          <a:p>
            <a:pPr marL="609600" indent="-609600" fontAlgn="auto">
              <a:lnSpc>
                <a:spcPct val="80000"/>
              </a:lnSpc>
              <a:spcAft>
                <a:spcPts val="0"/>
              </a:spcAft>
              <a:buFont typeface="Arial" panose="020B0604020202020204" pitchFamily="34" charset="0"/>
              <a:buNone/>
            </a:pPr>
            <a:r>
              <a:rPr lang="en-US" altLang="en-US" sz="2000" b="1" dirty="0"/>
              <a:t>	</a:t>
            </a:r>
            <a:r>
              <a:rPr lang="en-US" altLang="en-US" sz="2000" b="1" u="sng" dirty="0"/>
              <a:t>Case</a:t>
            </a:r>
            <a:r>
              <a:rPr lang="en-US" altLang="en-US" sz="2000" b="1" dirty="0"/>
              <a:t>:</a:t>
            </a:r>
          </a:p>
          <a:p>
            <a:pPr marL="609600" indent="-609600" algn="just" fontAlgn="auto">
              <a:lnSpc>
                <a:spcPct val="120000"/>
              </a:lnSpc>
              <a:spcAft>
                <a:spcPts val="0"/>
              </a:spcAft>
              <a:buFont typeface="Arial"/>
              <a:buNone/>
            </a:pPr>
            <a:r>
              <a:rPr lang="en-US" altLang="en-US" sz="2400" b="1" dirty="0"/>
              <a:t>	</a:t>
            </a:r>
            <a:r>
              <a:rPr lang="en-US" sz="2000" b="1" u="sng" dirty="0"/>
              <a:t>Gryskiewicz v. </a:t>
            </a:r>
            <a:r>
              <a:rPr lang="en-US" sz="2000" b="1" u="sng" dirty="0" err="1"/>
              <a:t>Sproviero</a:t>
            </a:r>
            <a:r>
              <a:rPr lang="en-US" sz="2000" b="1" u="sng" dirty="0"/>
              <a:t>, Elmwood Park Bd. of Educ., Bergen County</a:t>
            </a:r>
            <a:r>
              <a:rPr lang="en-US" sz="2000" b="1" dirty="0"/>
              <a:t>,</a:t>
            </a:r>
            <a:r>
              <a:rPr lang="en-US" sz="2000" dirty="0"/>
              <a:t> </a:t>
            </a:r>
            <a:r>
              <a:rPr lang="en-US" sz="2000" b="1" dirty="0" err="1"/>
              <a:t>C15</a:t>
            </a:r>
            <a:r>
              <a:rPr lang="en-US" sz="2000" b="1" dirty="0"/>
              <a:t>-10 (8/31/10)</a:t>
            </a:r>
            <a:r>
              <a:rPr lang="en-US" sz="2000" dirty="0"/>
              <a:t>  </a:t>
            </a:r>
          </a:p>
          <a:p>
            <a:pPr marL="609600" indent="-609600" algn="just" fontAlgn="auto">
              <a:lnSpc>
                <a:spcPct val="80000"/>
              </a:lnSpc>
              <a:spcAft>
                <a:spcPts val="0"/>
              </a:spcAft>
              <a:buFont typeface="Arial"/>
              <a:buNone/>
            </a:pPr>
            <a:endParaRPr lang="en-US" sz="500" dirty="0"/>
          </a:p>
          <a:p>
            <a:pPr marL="609600" indent="-609600" algn="just" fontAlgn="auto">
              <a:lnSpc>
                <a:spcPct val="120000"/>
              </a:lnSpc>
              <a:spcAft>
                <a:spcPts val="0"/>
              </a:spcAft>
              <a:buFont typeface="Arial"/>
              <a:buNone/>
            </a:pPr>
            <a:r>
              <a:rPr lang="en-US" sz="2000" dirty="0"/>
              <a:t>	The Commission determined the Board member did not violate </a:t>
            </a:r>
            <a:r>
              <a:rPr lang="en-US" sz="2000" u="sng" dirty="0" err="1"/>
              <a:t>N.J.S.A</a:t>
            </a:r>
            <a:r>
              <a:rPr lang="en-US" sz="2000" dirty="0"/>
              <a:t>. </a:t>
            </a:r>
            <a:r>
              <a:rPr lang="en-US" sz="2000" dirty="0" err="1"/>
              <a:t>18A:12-24.1</a:t>
            </a:r>
            <a:r>
              <a:rPr lang="en-US" sz="2000" dirty="0"/>
              <a:t>(e) or (f) by writing an article in support of candidates for the Board of Education.  It was alleged the Board member used her position to write an article in the newspaper to sway the vote in the incumbent Board members' favor. The Commission found (e) of the Code was not violated because the article was written as a private citizen and not as a member of the Board. It further found that (f) was not violated because there were no facts alleged in the complaint showing that respondent surrendered her independent judgment as a board member to special interest or partisan political groups or used the schools for personal gain or for the gain of friends when she supported these candidates. </a:t>
            </a:r>
          </a:p>
          <a:p>
            <a:pPr marL="609600" indent="-609600" fontAlgn="auto">
              <a:lnSpc>
                <a:spcPct val="80000"/>
              </a:lnSpc>
              <a:spcAft>
                <a:spcPts val="0"/>
              </a:spcAft>
              <a:buFont typeface="Arial" panose="020B0604020202020204" pitchFamily="34" charset="0"/>
              <a:buNone/>
            </a:pPr>
            <a:endParaRPr lang="en-US" altLang="en-US" sz="2400" dirty="0"/>
          </a:p>
        </p:txBody>
      </p:sp>
      <p:sp>
        <p:nvSpPr>
          <p:cNvPr id="2" name="TextBox 1">
            <a:extLst>
              <a:ext uri="{FF2B5EF4-FFF2-40B4-BE49-F238E27FC236}">
                <a16:creationId xmlns:a16="http://schemas.microsoft.com/office/drawing/2014/main" id="{54D1FA10-FFE2-2C84-45A5-3CB533605838}"/>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3" name="Slide Number Placeholder 2">
            <a:extLst>
              <a:ext uri="{FF2B5EF4-FFF2-40B4-BE49-F238E27FC236}">
                <a16:creationId xmlns:a16="http://schemas.microsoft.com/office/drawing/2014/main" id="{C6803375-2C8F-F978-0509-21AB7CCA5CF0}"/>
              </a:ext>
            </a:extLst>
          </p:cNvPr>
          <p:cNvSpPr>
            <a:spLocks noGrp="1"/>
          </p:cNvSpPr>
          <p:nvPr>
            <p:ph type="sldNum" sz="quarter" idx="12"/>
          </p:nvPr>
        </p:nvSpPr>
        <p:spPr>
          <a:xfrm>
            <a:off x="8455425" y="6311964"/>
            <a:ext cx="413367" cy="346290"/>
          </a:xfrm>
        </p:spPr>
        <p:txBody>
          <a:bodyPr/>
          <a:lstStyle/>
          <a:p>
            <a:fld id="{3545CCE0-4D14-004D-838D-DA38C35BF0E9}" type="slidenum">
              <a:rPr lang="en-US" smtClean="0"/>
              <a:t>12</a:t>
            </a:fld>
            <a:endParaRPr lang="en-US" dirty="0"/>
          </a:p>
        </p:txBody>
      </p:sp>
    </p:spTree>
    <p:extLst>
      <p:ext uri="{BB962C8B-B14F-4D97-AF65-F5344CB8AC3E}">
        <p14:creationId xmlns:p14="http://schemas.microsoft.com/office/powerpoint/2010/main" val="2177147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529270D-8C24-4644-A435-7AD7F040350C}"/>
              </a:ext>
            </a:extLst>
          </p:cNvPr>
          <p:cNvSpPr txBox="1">
            <a:spLocks/>
          </p:cNvSpPr>
          <p:nvPr/>
        </p:nvSpPr>
        <p:spPr>
          <a:xfrm>
            <a:off x="130030" y="1036410"/>
            <a:ext cx="8229600" cy="5062386"/>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533400" indent="-533400" fontAlgn="auto">
              <a:lnSpc>
                <a:spcPct val="80000"/>
              </a:lnSpc>
              <a:spcAft>
                <a:spcPts val="0"/>
              </a:spcAft>
              <a:buFont typeface="Arial" panose="020B0604020202020204" pitchFamily="34" charset="0"/>
              <a:buNone/>
            </a:pPr>
            <a:endParaRPr lang="en-US" altLang="en-US" sz="2400" b="1" u="sng" dirty="0"/>
          </a:p>
          <a:p>
            <a:pPr marL="533400" indent="-533400" fontAlgn="auto">
              <a:lnSpc>
                <a:spcPct val="80000"/>
              </a:lnSpc>
              <a:spcAft>
                <a:spcPts val="0"/>
              </a:spcAft>
              <a:buFont typeface="Arial" panose="020B0604020202020204" pitchFamily="34" charset="0"/>
              <a:buNone/>
            </a:pPr>
            <a:r>
              <a:rPr lang="en-US" altLang="en-US" sz="2300" b="1" dirty="0"/>
              <a:t>	</a:t>
            </a:r>
            <a:r>
              <a:rPr lang="en-US" altLang="en-US" sz="1900" b="1" u="sng" dirty="0" err="1"/>
              <a:t>N.J.S.A</a:t>
            </a:r>
            <a:r>
              <a:rPr lang="en-US" altLang="en-US" sz="1900" b="1" u="sng" dirty="0"/>
              <a:t>. </a:t>
            </a:r>
            <a:r>
              <a:rPr lang="en-US" altLang="en-US" sz="1900" b="1" dirty="0" err="1"/>
              <a:t>18A:12-24.1</a:t>
            </a:r>
            <a:r>
              <a:rPr lang="en-US" altLang="en-US" sz="1900" b="1" dirty="0"/>
              <a:t>(g)</a:t>
            </a:r>
            <a:r>
              <a:rPr lang="en-US" altLang="en-US" sz="1900" dirty="0"/>
              <a:t>:</a:t>
            </a:r>
          </a:p>
          <a:p>
            <a:pPr marL="533400" indent="-533400" algn="just" fontAlgn="auto">
              <a:lnSpc>
                <a:spcPct val="100000"/>
              </a:lnSpc>
              <a:spcAft>
                <a:spcPts val="0"/>
              </a:spcAft>
              <a:buFont typeface="Arial" panose="020B0604020202020204" pitchFamily="34" charset="0"/>
              <a:buNone/>
            </a:pPr>
            <a:r>
              <a:rPr lang="en-US" altLang="en-US" sz="1900" dirty="0"/>
              <a:t>	I will hold confidential all matters pertaining to the schools which, if disclosed, would needlessly injure individuals or the schools. In all other matters, I will provide accurate information and, in concert with my fellow board members, interpret to the staff the aspirations of the community for its school.</a:t>
            </a:r>
          </a:p>
          <a:p>
            <a:pPr marL="533400" indent="-533400" algn="just" fontAlgn="auto">
              <a:lnSpc>
                <a:spcPct val="80000"/>
              </a:lnSpc>
              <a:spcAft>
                <a:spcPts val="0"/>
              </a:spcAft>
              <a:buFont typeface="Arial" panose="020B0604020202020204" pitchFamily="34" charset="0"/>
              <a:buNone/>
            </a:pPr>
            <a:endParaRPr lang="en-US" altLang="en-US" sz="1900" dirty="0"/>
          </a:p>
          <a:p>
            <a:pPr marL="533400" indent="-533400" fontAlgn="auto">
              <a:lnSpc>
                <a:spcPct val="80000"/>
              </a:lnSpc>
              <a:spcAft>
                <a:spcPts val="0"/>
              </a:spcAft>
              <a:buFont typeface="Arial" panose="020B0604020202020204" pitchFamily="34" charset="0"/>
              <a:buNone/>
            </a:pPr>
            <a:r>
              <a:rPr lang="en-US" altLang="en-US" sz="1900" b="1" dirty="0"/>
              <a:t>	</a:t>
            </a:r>
            <a:r>
              <a:rPr lang="en-US" altLang="en-US" sz="1900" b="1" u="sng" dirty="0"/>
              <a:t>Case:</a:t>
            </a:r>
          </a:p>
          <a:p>
            <a:pPr marL="533400" indent="-533400" algn="just" fontAlgn="auto">
              <a:lnSpc>
                <a:spcPct val="100000"/>
              </a:lnSpc>
              <a:spcAft>
                <a:spcPts val="0"/>
              </a:spcAft>
              <a:buFont typeface="Arial" panose="020B0604020202020204" pitchFamily="34" charset="0"/>
              <a:buNone/>
            </a:pPr>
            <a:r>
              <a:rPr lang="en-US" altLang="en-US" sz="1900" b="1" dirty="0"/>
              <a:t>	</a:t>
            </a:r>
            <a:r>
              <a:rPr lang="en-US" altLang="en-US" sz="1900" b="1" u="sng" dirty="0"/>
              <a:t>Anthony M. </a:t>
            </a:r>
            <a:r>
              <a:rPr lang="en-US" altLang="en-US" sz="1900" b="1" u="sng" dirty="0" err="1"/>
              <a:t>Fleres</a:t>
            </a:r>
            <a:r>
              <a:rPr lang="en-US" altLang="en-US" sz="1900" b="1" u="sng" dirty="0"/>
              <a:t> v Yu Taylor Zhong, West Windsor-Plainsboro Bd. of Educ., Mercer County</a:t>
            </a:r>
            <a:r>
              <a:rPr lang="en-US" altLang="en-US" sz="1900" b="1" dirty="0"/>
              <a:t>, </a:t>
            </a:r>
            <a:r>
              <a:rPr lang="en-US" altLang="en-US" sz="1900" b="1" dirty="0" err="1"/>
              <a:t>C17</a:t>
            </a:r>
            <a:r>
              <a:rPr lang="en-US" altLang="en-US" sz="1900" b="1" dirty="0"/>
              <a:t>-18 (5/13/19) </a:t>
            </a:r>
          </a:p>
          <a:p>
            <a:pPr marL="533400" indent="-533400" algn="just" fontAlgn="auto">
              <a:lnSpc>
                <a:spcPct val="100000"/>
              </a:lnSpc>
              <a:spcAft>
                <a:spcPts val="0"/>
              </a:spcAft>
              <a:buFont typeface="Arial" panose="020B0604020202020204" pitchFamily="34" charset="0"/>
              <a:buNone/>
            </a:pPr>
            <a:endParaRPr lang="en-US" altLang="en-US" sz="1900" b="1" dirty="0"/>
          </a:p>
          <a:p>
            <a:pPr marL="533400" indent="-533400" algn="just" fontAlgn="auto">
              <a:lnSpc>
                <a:spcPct val="100000"/>
              </a:lnSpc>
              <a:spcAft>
                <a:spcPts val="0"/>
              </a:spcAft>
              <a:buFont typeface="Arial" panose="020B0604020202020204" pitchFamily="34" charset="0"/>
              <a:buNone/>
            </a:pPr>
            <a:r>
              <a:rPr lang="en-US" sz="1900" b="1" dirty="0"/>
              <a:t>	</a:t>
            </a:r>
            <a:r>
              <a:rPr lang="en-US" sz="1900" dirty="0"/>
              <a:t>Board Member violated </a:t>
            </a:r>
            <a:r>
              <a:rPr lang="en-US" sz="1900" dirty="0" err="1"/>
              <a:t>18A:12-24.1</a:t>
            </a:r>
            <a:r>
              <a:rPr lang="en-US" sz="1900" dirty="0"/>
              <a:t>(g) when he intentionally informed members of his immediate family of an incident involving a student which resulted in discipline. The information was subsequently shared with “countless others”. </a:t>
            </a:r>
            <a:endParaRPr lang="en-US" altLang="en-US" sz="1900" dirty="0"/>
          </a:p>
        </p:txBody>
      </p:sp>
      <p:sp>
        <p:nvSpPr>
          <p:cNvPr id="3" name="TextBox 2">
            <a:extLst>
              <a:ext uri="{FF2B5EF4-FFF2-40B4-BE49-F238E27FC236}">
                <a16:creationId xmlns:a16="http://schemas.microsoft.com/office/drawing/2014/main" id="{70C7FF1A-F7E6-FCFA-69E6-EF07F67BADE7}"/>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4" name="Slide Number Placeholder 3">
            <a:extLst>
              <a:ext uri="{FF2B5EF4-FFF2-40B4-BE49-F238E27FC236}">
                <a16:creationId xmlns:a16="http://schemas.microsoft.com/office/drawing/2014/main" id="{52B4FD96-4B94-0ED5-75EA-D6F66BE96BE1}"/>
              </a:ext>
            </a:extLst>
          </p:cNvPr>
          <p:cNvSpPr>
            <a:spLocks noGrp="1"/>
          </p:cNvSpPr>
          <p:nvPr>
            <p:ph type="sldNum" sz="quarter" idx="12"/>
          </p:nvPr>
        </p:nvSpPr>
        <p:spPr>
          <a:xfrm>
            <a:off x="8439528" y="6301839"/>
            <a:ext cx="429263" cy="372923"/>
          </a:xfrm>
        </p:spPr>
        <p:txBody>
          <a:bodyPr/>
          <a:lstStyle/>
          <a:p>
            <a:fld id="{3545CCE0-4D14-004D-838D-DA38C35BF0E9}" type="slidenum">
              <a:rPr lang="en-US" smtClean="0"/>
              <a:t>13</a:t>
            </a:fld>
            <a:endParaRPr lang="en-US" dirty="0"/>
          </a:p>
        </p:txBody>
      </p:sp>
    </p:spTree>
    <p:extLst>
      <p:ext uri="{BB962C8B-B14F-4D97-AF65-F5344CB8AC3E}">
        <p14:creationId xmlns:p14="http://schemas.microsoft.com/office/powerpoint/2010/main" val="304244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16ECAE7-475D-4593-B460-3D0D4A04CBEC}"/>
              </a:ext>
            </a:extLst>
          </p:cNvPr>
          <p:cNvSpPr txBox="1">
            <a:spLocks/>
          </p:cNvSpPr>
          <p:nvPr/>
        </p:nvSpPr>
        <p:spPr>
          <a:xfrm>
            <a:off x="167781" y="1384184"/>
            <a:ext cx="8045041" cy="4796776"/>
          </a:xfrm>
          <a:prstGeom prst="rect">
            <a:avLst/>
          </a:prstGeom>
        </p:spPr>
        <p:txBody>
          <a:bodyPr vert="horz" lIns="91440" tIns="45720" rIns="91440" bIns="45720" rtlCol="0">
            <a:normAutofit fontScale="77500" lnSpcReduction="2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fontAlgn="auto">
              <a:lnSpc>
                <a:spcPct val="80000"/>
              </a:lnSpc>
              <a:spcAft>
                <a:spcPts val="0"/>
              </a:spcAft>
              <a:buFont typeface="Arial" panose="020B0604020202020204" pitchFamily="34" charset="0"/>
              <a:buNone/>
            </a:pPr>
            <a:r>
              <a:rPr lang="en-US" altLang="en-US" sz="2400" b="1" dirty="0"/>
              <a:t>	</a:t>
            </a:r>
            <a:r>
              <a:rPr lang="en-US" altLang="en-US" sz="2300" b="1" dirty="0"/>
              <a:t>      </a:t>
            </a:r>
            <a:r>
              <a:rPr lang="en-US" altLang="en-US" sz="2300" b="1" u="sng" dirty="0" err="1"/>
              <a:t>N.J.S.A</a:t>
            </a:r>
            <a:r>
              <a:rPr lang="en-US" altLang="en-US" sz="2300" b="1" u="sng" dirty="0"/>
              <a:t>. </a:t>
            </a:r>
            <a:r>
              <a:rPr lang="en-US" altLang="en-US" sz="2300" b="1" dirty="0" err="1"/>
              <a:t>18A:12-24.1</a:t>
            </a:r>
            <a:r>
              <a:rPr lang="en-US" altLang="en-US" sz="2300" b="1" dirty="0"/>
              <a:t>(h)</a:t>
            </a:r>
            <a:r>
              <a:rPr lang="en-US" altLang="en-US" sz="2300" dirty="0"/>
              <a:t>:</a:t>
            </a:r>
          </a:p>
          <a:p>
            <a:pPr marL="511175" indent="-511175" algn="just" fontAlgn="auto">
              <a:lnSpc>
                <a:spcPct val="120000"/>
              </a:lnSpc>
              <a:spcAft>
                <a:spcPts val="0"/>
              </a:spcAft>
              <a:buFont typeface="Arial" panose="020B0604020202020204" pitchFamily="34" charset="0"/>
              <a:buNone/>
            </a:pPr>
            <a:r>
              <a:rPr lang="en-US" altLang="en-US" sz="2300" dirty="0"/>
              <a:t>	I will vote to appoint the best qualified personnel available after consideration of the recommendation of the chief administrative officer.</a:t>
            </a:r>
          </a:p>
          <a:p>
            <a:pPr marL="511175" indent="-511175" fontAlgn="auto">
              <a:lnSpc>
                <a:spcPct val="110000"/>
              </a:lnSpc>
              <a:spcAft>
                <a:spcPts val="0"/>
              </a:spcAft>
              <a:buFont typeface="Arial" panose="020B0604020202020204" pitchFamily="34" charset="0"/>
              <a:buNone/>
            </a:pPr>
            <a:endParaRPr lang="en-US" altLang="en-US" sz="2300" dirty="0"/>
          </a:p>
          <a:p>
            <a:pPr fontAlgn="auto">
              <a:lnSpc>
                <a:spcPct val="80000"/>
              </a:lnSpc>
              <a:spcAft>
                <a:spcPts val="0"/>
              </a:spcAft>
              <a:buFont typeface="Arial" panose="020B0604020202020204" pitchFamily="34" charset="0"/>
              <a:buNone/>
            </a:pPr>
            <a:r>
              <a:rPr lang="en-US" altLang="en-US" sz="2300" b="1" dirty="0"/>
              <a:t>	      </a:t>
            </a:r>
            <a:r>
              <a:rPr lang="en-US" altLang="en-US" sz="2300" b="1" u="sng" dirty="0"/>
              <a:t>Case:</a:t>
            </a:r>
          </a:p>
          <a:p>
            <a:pPr marL="457200" indent="-53975" fontAlgn="auto">
              <a:lnSpc>
                <a:spcPct val="120000"/>
              </a:lnSpc>
              <a:spcAft>
                <a:spcPts val="0"/>
              </a:spcAft>
              <a:buNone/>
            </a:pPr>
            <a:r>
              <a:rPr lang="en-US" altLang="en-US" sz="2300" b="1" u="sng" dirty="0">
                <a:solidFill>
                  <a:prstClr val="black"/>
                </a:solidFill>
              </a:rPr>
              <a:t>  I/M/O Varela and Puccio, Perth Amboy Bd. of Educ, Middlesex County</a:t>
            </a:r>
            <a:r>
              <a:rPr lang="en-US" altLang="en-US" sz="2300" b="1" dirty="0">
                <a:solidFill>
                  <a:prstClr val="black"/>
                </a:solidFill>
              </a:rPr>
              <a:t>, </a:t>
            </a:r>
            <a:r>
              <a:rPr lang="en-US" altLang="en-US" sz="2300" b="1" dirty="0" err="1">
                <a:solidFill>
                  <a:prstClr val="black"/>
                </a:solidFill>
              </a:rPr>
              <a:t>C17</a:t>
            </a:r>
            <a:r>
              <a:rPr lang="en-US" altLang="en-US" sz="2300" b="1" dirty="0">
                <a:solidFill>
                  <a:prstClr val="black"/>
                </a:solidFill>
              </a:rPr>
              <a:t>-12, </a:t>
            </a:r>
            <a:r>
              <a:rPr lang="en-US" altLang="en-US" sz="2300" b="1" dirty="0" err="1">
                <a:solidFill>
                  <a:prstClr val="black"/>
                </a:solidFill>
              </a:rPr>
              <a:t>C18</a:t>
            </a:r>
            <a:r>
              <a:rPr lang="en-US" altLang="en-US" sz="2300" b="1" dirty="0">
                <a:solidFill>
                  <a:prstClr val="black"/>
                </a:solidFill>
              </a:rPr>
              <a:t>-12, </a:t>
            </a:r>
            <a:r>
              <a:rPr lang="en-US" altLang="en-US" sz="2300" b="1" dirty="0" err="1">
                <a:solidFill>
                  <a:prstClr val="black"/>
                </a:solidFill>
              </a:rPr>
              <a:t>C21</a:t>
            </a:r>
            <a:r>
              <a:rPr lang="en-US" altLang="en-US" sz="2300" b="1" dirty="0">
                <a:solidFill>
                  <a:prstClr val="black"/>
                </a:solidFill>
              </a:rPr>
              <a:t>-12 (Consolidated), Comm’r Decision (6/18/19) </a:t>
            </a:r>
          </a:p>
          <a:p>
            <a:pPr marL="457200" indent="-53975" fontAlgn="auto">
              <a:lnSpc>
                <a:spcPct val="120000"/>
              </a:lnSpc>
              <a:spcAft>
                <a:spcPts val="0"/>
              </a:spcAft>
              <a:buNone/>
            </a:pPr>
            <a:endParaRPr lang="en-US" altLang="en-US" sz="2300" b="1" dirty="0">
              <a:solidFill>
                <a:prstClr val="black"/>
              </a:solidFill>
            </a:endParaRPr>
          </a:p>
          <a:p>
            <a:pPr marL="457200" indent="-53975" algn="just" fontAlgn="auto">
              <a:lnSpc>
                <a:spcPct val="120000"/>
              </a:lnSpc>
              <a:spcAft>
                <a:spcPts val="0"/>
              </a:spcAft>
              <a:buNone/>
            </a:pPr>
            <a:r>
              <a:rPr lang="en-US" altLang="en-US" sz="2300" b="1" dirty="0">
                <a:solidFill>
                  <a:prstClr val="black"/>
                </a:solidFill>
              </a:rPr>
              <a:t> </a:t>
            </a:r>
            <a:r>
              <a:rPr lang="en-US" altLang="en-US" sz="2300" dirty="0">
                <a:solidFill>
                  <a:prstClr val="black"/>
                </a:solidFill>
              </a:rPr>
              <a:t>Board member was alleged to have tabled appointment of the   Superintendent’s recommended candidate for a position “in favor of another candidate.” SEC concluded there “is no inherent problem with a board member questioning a hiring recommendation made by the administrative officer,” and it is “certainly within a board member’s rights and responsibility to request additional information before voting on such a recommendation.” Must </a:t>
            </a:r>
            <a:r>
              <a:rPr lang="en-US" altLang="en-US" sz="2300" u="sng" dirty="0">
                <a:solidFill>
                  <a:prstClr val="black"/>
                </a:solidFill>
              </a:rPr>
              <a:t>not</a:t>
            </a:r>
            <a:r>
              <a:rPr lang="en-US" altLang="en-US" sz="2300" dirty="0">
                <a:solidFill>
                  <a:prstClr val="black"/>
                </a:solidFill>
              </a:rPr>
              <a:t> be done for nefarious reasons.</a:t>
            </a:r>
          </a:p>
          <a:p>
            <a:pPr algn="just" fontAlgn="auto">
              <a:lnSpc>
                <a:spcPct val="80000"/>
              </a:lnSpc>
              <a:spcAft>
                <a:spcPts val="0"/>
              </a:spcAft>
              <a:buFont typeface="Arial" panose="020B0604020202020204" pitchFamily="34" charset="0"/>
              <a:buNone/>
            </a:pPr>
            <a:endParaRPr lang="en-US" altLang="en-US" sz="2800" dirty="0"/>
          </a:p>
        </p:txBody>
      </p:sp>
      <p:sp>
        <p:nvSpPr>
          <p:cNvPr id="7" name="TextBox 6">
            <a:extLst>
              <a:ext uri="{FF2B5EF4-FFF2-40B4-BE49-F238E27FC236}">
                <a16:creationId xmlns:a16="http://schemas.microsoft.com/office/drawing/2014/main" id="{A1444F90-6B9A-1B37-829C-F4EDC5E5C82B}"/>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3" name="Slide Number Placeholder 2">
            <a:extLst>
              <a:ext uri="{FF2B5EF4-FFF2-40B4-BE49-F238E27FC236}">
                <a16:creationId xmlns:a16="http://schemas.microsoft.com/office/drawing/2014/main" id="{E1CA700E-302E-C30A-9641-1D3CA04FDC8C}"/>
              </a:ext>
            </a:extLst>
          </p:cNvPr>
          <p:cNvSpPr>
            <a:spLocks noGrp="1"/>
          </p:cNvSpPr>
          <p:nvPr>
            <p:ph type="sldNum" sz="quarter" idx="12"/>
          </p:nvPr>
        </p:nvSpPr>
        <p:spPr>
          <a:xfrm>
            <a:off x="8455427" y="6269737"/>
            <a:ext cx="413367" cy="346290"/>
          </a:xfrm>
        </p:spPr>
        <p:txBody>
          <a:bodyPr/>
          <a:lstStyle/>
          <a:p>
            <a:fld id="{3545CCE0-4D14-004D-838D-DA38C35BF0E9}" type="slidenum">
              <a:rPr lang="en-US" smtClean="0"/>
              <a:t>14</a:t>
            </a:fld>
            <a:endParaRPr lang="en-US" dirty="0"/>
          </a:p>
        </p:txBody>
      </p:sp>
    </p:spTree>
    <p:extLst>
      <p:ext uri="{BB962C8B-B14F-4D97-AF65-F5344CB8AC3E}">
        <p14:creationId xmlns:p14="http://schemas.microsoft.com/office/powerpoint/2010/main" val="1253961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82F1518A-B368-4542-AF58-4E07F9B1C106}"/>
              </a:ext>
            </a:extLst>
          </p:cNvPr>
          <p:cNvSpPr txBox="1">
            <a:spLocks/>
          </p:cNvSpPr>
          <p:nvPr/>
        </p:nvSpPr>
        <p:spPr>
          <a:xfrm>
            <a:off x="195586" y="1446480"/>
            <a:ext cx="8000458" cy="452596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457200" indent="-457200" fontAlgn="auto">
              <a:lnSpc>
                <a:spcPct val="80000"/>
              </a:lnSpc>
              <a:spcAft>
                <a:spcPts val="0"/>
              </a:spcAft>
              <a:buFont typeface="Arial" panose="020B0604020202020204" pitchFamily="34" charset="0"/>
              <a:buNone/>
            </a:pPr>
            <a:r>
              <a:rPr lang="en-US" altLang="en-US" sz="2000" b="1" dirty="0"/>
              <a:t>	</a:t>
            </a:r>
            <a:r>
              <a:rPr lang="en-US" altLang="en-US" sz="1800" b="1" u="sng" dirty="0" err="1"/>
              <a:t>N.J.S.A</a:t>
            </a:r>
            <a:r>
              <a:rPr lang="en-US" altLang="en-US" sz="1800" b="1" u="sng" dirty="0"/>
              <a:t>. </a:t>
            </a:r>
            <a:r>
              <a:rPr lang="en-US" altLang="en-US" sz="1800" b="1" dirty="0" err="1"/>
              <a:t>18A:12-24.1</a:t>
            </a:r>
            <a:r>
              <a:rPr lang="en-US" altLang="en-US" sz="1800" b="1" dirty="0"/>
              <a:t>(</a:t>
            </a:r>
            <a:r>
              <a:rPr lang="en-US" altLang="en-US" sz="1800" b="1" dirty="0" err="1"/>
              <a:t>i</a:t>
            </a:r>
            <a:r>
              <a:rPr lang="en-US" altLang="en-US" sz="1800" b="1" dirty="0"/>
              <a:t>)</a:t>
            </a:r>
            <a:r>
              <a:rPr lang="en-US" altLang="en-US" sz="1800" dirty="0"/>
              <a:t>:</a:t>
            </a:r>
          </a:p>
          <a:p>
            <a:pPr marL="457200" indent="-457200" algn="just" fontAlgn="auto">
              <a:lnSpc>
                <a:spcPct val="100000"/>
              </a:lnSpc>
              <a:spcAft>
                <a:spcPts val="0"/>
              </a:spcAft>
              <a:buFont typeface="Arial" panose="020B0604020202020204" pitchFamily="34" charset="0"/>
              <a:buNone/>
            </a:pPr>
            <a:r>
              <a:rPr lang="en-US" altLang="en-US" sz="1800" dirty="0"/>
              <a:t>	I will support and protect school personnel in proper performance of their duties.</a:t>
            </a:r>
          </a:p>
          <a:p>
            <a:pPr marL="457200" indent="-457200" fontAlgn="auto">
              <a:lnSpc>
                <a:spcPct val="80000"/>
              </a:lnSpc>
              <a:spcAft>
                <a:spcPts val="0"/>
              </a:spcAft>
              <a:buFont typeface="Arial" panose="020B0604020202020204" pitchFamily="34" charset="0"/>
              <a:buNone/>
            </a:pPr>
            <a:endParaRPr lang="en-US" altLang="en-US" sz="1200" dirty="0"/>
          </a:p>
          <a:p>
            <a:pPr marL="457200" indent="-457200" fontAlgn="auto">
              <a:lnSpc>
                <a:spcPct val="80000"/>
              </a:lnSpc>
              <a:spcAft>
                <a:spcPts val="0"/>
              </a:spcAft>
              <a:buFont typeface="Arial" panose="020B0604020202020204" pitchFamily="34" charset="0"/>
              <a:buNone/>
            </a:pPr>
            <a:r>
              <a:rPr lang="en-US" altLang="en-US" sz="1800" b="1" dirty="0"/>
              <a:t>	</a:t>
            </a:r>
            <a:r>
              <a:rPr lang="en-US" altLang="en-US" sz="1800" b="1" u="sng" dirty="0"/>
              <a:t>Case:</a:t>
            </a:r>
          </a:p>
          <a:p>
            <a:pPr marL="457200" indent="-457200" algn="just" fontAlgn="auto">
              <a:lnSpc>
                <a:spcPct val="100000"/>
              </a:lnSpc>
              <a:spcAft>
                <a:spcPts val="0"/>
              </a:spcAft>
              <a:buFont typeface="Arial" panose="020B0604020202020204" pitchFamily="34" charset="0"/>
              <a:buNone/>
            </a:pPr>
            <a:r>
              <a:rPr lang="en-US" altLang="en-US" sz="1800" b="1" dirty="0"/>
              <a:t>	</a:t>
            </a:r>
            <a:r>
              <a:rPr lang="en-US" altLang="en-US" sz="1800" b="1" u="sng" dirty="0"/>
              <a:t>Fabrizio, et al. v. Antoine, Roselle Borough Bd. of Educ., Union County</a:t>
            </a:r>
            <a:r>
              <a:rPr lang="en-US" altLang="en-US" sz="1800" b="1" dirty="0"/>
              <a:t>, </a:t>
            </a:r>
            <a:r>
              <a:rPr lang="en-US" altLang="en-US" sz="1800" b="1" dirty="0" err="1"/>
              <a:t>C26</a:t>
            </a:r>
            <a:r>
              <a:rPr lang="en-US" altLang="en-US" sz="1800" b="1" dirty="0"/>
              <a:t>-18 (5/3/19) </a:t>
            </a:r>
            <a:r>
              <a:rPr lang="en-US" sz="1800" dirty="0"/>
              <a:t> </a:t>
            </a:r>
          </a:p>
          <a:p>
            <a:pPr marL="457200" indent="-457200" algn="just" fontAlgn="auto">
              <a:lnSpc>
                <a:spcPct val="100000"/>
              </a:lnSpc>
              <a:spcAft>
                <a:spcPts val="0"/>
              </a:spcAft>
              <a:buFont typeface="Arial" panose="020B0604020202020204" pitchFamily="34" charset="0"/>
              <a:buNone/>
            </a:pPr>
            <a:r>
              <a:rPr lang="en-US" sz="1800" dirty="0"/>
              <a:t>	A board member criticized the board president on his personal Facebook page, calling the president irrational, unstable, unhinged, and “the devil.”  The Commission found that the Member did not violate this subsection because the president was not an employee of the district, but rather, a member of the board (the employing body). The Commission noted that the president might have legal recourse in another venue.</a:t>
            </a:r>
            <a:endParaRPr lang="en-US" altLang="en-US" sz="1800" dirty="0"/>
          </a:p>
        </p:txBody>
      </p:sp>
      <p:sp>
        <p:nvSpPr>
          <p:cNvPr id="3" name="TextBox 2">
            <a:extLst>
              <a:ext uri="{FF2B5EF4-FFF2-40B4-BE49-F238E27FC236}">
                <a16:creationId xmlns:a16="http://schemas.microsoft.com/office/drawing/2014/main" id="{FAC88E87-F5A8-58FA-053F-13206AA50272}"/>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4" name="Slide Number Placeholder 3">
            <a:extLst>
              <a:ext uri="{FF2B5EF4-FFF2-40B4-BE49-F238E27FC236}">
                <a16:creationId xmlns:a16="http://schemas.microsoft.com/office/drawing/2014/main" id="{1C5D7C8F-0DE4-8348-583E-DC4AF3F2F774}"/>
              </a:ext>
            </a:extLst>
          </p:cNvPr>
          <p:cNvSpPr>
            <a:spLocks noGrp="1"/>
          </p:cNvSpPr>
          <p:nvPr>
            <p:ph type="sldNum" sz="quarter" idx="12"/>
          </p:nvPr>
        </p:nvSpPr>
        <p:spPr>
          <a:xfrm>
            <a:off x="8456586" y="6209853"/>
            <a:ext cx="403329" cy="365125"/>
          </a:xfrm>
        </p:spPr>
        <p:txBody>
          <a:bodyPr/>
          <a:lstStyle/>
          <a:p>
            <a:fld id="{3545CCE0-4D14-004D-838D-DA38C35BF0E9}" type="slidenum">
              <a:rPr lang="en-US" smtClean="0"/>
              <a:t>15</a:t>
            </a:fld>
            <a:endParaRPr lang="en-US" dirty="0"/>
          </a:p>
        </p:txBody>
      </p:sp>
    </p:spTree>
    <p:extLst>
      <p:ext uri="{BB962C8B-B14F-4D97-AF65-F5344CB8AC3E}">
        <p14:creationId xmlns:p14="http://schemas.microsoft.com/office/powerpoint/2010/main" val="146202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43828D4-B34B-4C51-92C6-9D7D6CBB3107}"/>
              </a:ext>
            </a:extLst>
          </p:cNvPr>
          <p:cNvSpPr>
            <a:spLocks noGrp="1"/>
          </p:cNvSpPr>
          <p:nvPr>
            <p:ph idx="1"/>
          </p:nvPr>
        </p:nvSpPr>
        <p:spPr>
          <a:xfrm>
            <a:off x="310393" y="1340343"/>
            <a:ext cx="7877262" cy="5203204"/>
          </a:xfrm>
        </p:spPr>
        <p:txBody>
          <a:bodyPr vert="horz" lIns="91440" tIns="45720" rIns="91440" bIns="45720" rtlCol="0" anchor="t">
            <a:normAutofit fontScale="77500" lnSpcReduction="20000"/>
          </a:bodyPr>
          <a:lstStyle/>
          <a:p>
            <a:pPr>
              <a:lnSpc>
                <a:spcPct val="80000"/>
              </a:lnSpc>
              <a:buFont typeface="Arial" panose="020B0604020202020204" pitchFamily="34" charset="0"/>
              <a:buNone/>
            </a:pPr>
            <a:r>
              <a:rPr lang="en-US" altLang="en-US" sz="2200" b="1" dirty="0"/>
              <a:t>	     </a:t>
            </a:r>
            <a:r>
              <a:rPr lang="en-US" altLang="en-US" sz="2200" b="1" u="sng" dirty="0" err="1"/>
              <a:t>N.J.S.A</a:t>
            </a:r>
            <a:r>
              <a:rPr lang="en-US" altLang="en-US" sz="2200" b="1" u="sng" dirty="0"/>
              <a:t>.</a:t>
            </a:r>
            <a:r>
              <a:rPr lang="en-US" altLang="en-US" sz="2200" b="1" dirty="0"/>
              <a:t> 18A:12-24.1(j)</a:t>
            </a:r>
            <a:r>
              <a:rPr lang="en-US" altLang="en-US" sz="2200" dirty="0"/>
              <a:t>:</a:t>
            </a:r>
          </a:p>
          <a:p>
            <a:pPr marL="457200" indent="0" algn="just">
              <a:lnSpc>
                <a:spcPct val="110000"/>
              </a:lnSpc>
              <a:buFont typeface="Arial" panose="020B0604020202020204" pitchFamily="34" charset="0"/>
              <a:buNone/>
            </a:pPr>
            <a:r>
              <a:rPr lang="en-US" altLang="en-US" sz="2200" dirty="0"/>
              <a:t>I will refer all complaints to the chief administrative officer and will act on the complaints at public meetings only after failure of an administrative solution.</a:t>
            </a:r>
            <a:br>
              <a:rPr lang="en-US" altLang="en-US" sz="2200" dirty="0"/>
            </a:br>
            <a:endParaRPr lang="en-US" altLang="en-US" sz="2200" dirty="0"/>
          </a:p>
          <a:p>
            <a:pPr algn="just">
              <a:lnSpc>
                <a:spcPct val="80000"/>
              </a:lnSpc>
              <a:buNone/>
            </a:pPr>
            <a:r>
              <a:rPr lang="en-US" altLang="en-US" sz="2200" b="1" dirty="0"/>
              <a:t>	      </a:t>
            </a:r>
            <a:r>
              <a:rPr lang="en-US" altLang="en-US" sz="2200" b="1" u="sng" dirty="0"/>
              <a:t>Case:</a:t>
            </a:r>
            <a:r>
              <a:rPr lang="en-US" altLang="en-US" sz="2200" dirty="0"/>
              <a:t> </a:t>
            </a:r>
            <a:endParaRPr lang="en-US" altLang="en-US" sz="2200" dirty="0">
              <a:cs typeface="Calibri"/>
            </a:endParaRPr>
          </a:p>
          <a:p>
            <a:pPr marL="457200" indent="0" algn="just">
              <a:lnSpc>
                <a:spcPct val="120000"/>
              </a:lnSpc>
              <a:buNone/>
            </a:pPr>
            <a:r>
              <a:rPr lang="en-US" sz="2200" b="1" u="sng" dirty="0"/>
              <a:t>Junker v. Quelch, Barnegat Bd. of Educ., Ocean County</a:t>
            </a:r>
            <a:r>
              <a:rPr lang="en-US" sz="2200" b="1" dirty="0"/>
              <a:t>, </a:t>
            </a:r>
            <a:r>
              <a:rPr lang="en-US" sz="2200" b="1" dirty="0" err="1"/>
              <a:t>C67</a:t>
            </a:r>
            <a:r>
              <a:rPr lang="en-US" sz="2200" b="1" dirty="0"/>
              <a:t>-20 (2/25/22), aff’d Comm’r (4/14/22)</a:t>
            </a:r>
          </a:p>
          <a:p>
            <a:pPr marL="457200" indent="0" algn="just">
              <a:lnSpc>
                <a:spcPct val="120000"/>
              </a:lnSpc>
              <a:buNone/>
            </a:pPr>
            <a:endParaRPr lang="en-US" sz="300" b="1" dirty="0"/>
          </a:p>
          <a:p>
            <a:pPr marL="457200" indent="0" algn="just">
              <a:lnSpc>
                <a:spcPct val="120000"/>
              </a:lnSpc>
              <a:buNone/>
            </a:pPr>
            <a:r>
              <a:rPr lang="en-US" altLang="en-US" sz="2200" dirty="0"/>
              <a:t>Board member sent a series of emails to the superintendent, football coach, board president and board counsel expressing his displeasure and directing that certain actions be taken by administration and coaches regarding football players kneeling during the national anthem. Complaint was brought by the president of the LEA.</a:t>
            </a:r>
            <a:endParaRPr lang="en-US" altLang="en-US" sz="2200" dirty="0">
              <a:cs typeface="Calibri"/>
            </a:endParaRPr>
          </a:p>
          <a:p>
            <a:pPr marL="457200" indent="0" algn="just">
              <a:lnSpc>
                <a:spcPct val="120000"/>
              </a:lnSpc>
              <a:buNone/>
            </a:pPr>
            <a:r>
              <a:rPr lang="en-US" altLang="en-US" sz="2200" dirty="0">
                <a:cs typeface="Calibri"/>
              </a:rPr>
              <a:t>The ALJ found, and the SEC agreed that respondent violated N.J.S.A. 18A:12-24.1(d) and N.J.S.A. 18A:12-24.1(j) and recommended censure.</a:t>
            </a:r>
          </a:p>
          <a:p>
            <a:pPr marL="457200" indent="0" algn="just">
              <a:lnSpc>
                <a:spcPct val="120000"/>
              </a:lnSpc>
              <a:buNone/>
            </a:pPr>
            <a:r>
              <a:rPr lang="en-US" sz="2200" dirty="0">
                <a:cs typeface="Calibri"/>
              </a:rPr>
              <a:t>The SEC agreed with ALJ that in demanding statements from coaches/faculty, board member attempted to conduct an investigation before any administrative action was taken, thereby improperly administering the schools. (</a:t>
            </a:r>
            <a:r>
              <a:rPr lang="en-US" sz="2200" dirty="0">
                <a:ea typeface="+mn-lt"/>
                <a:cs typeface="+mn-lt"/>
              </a:rPr>
              <a:t>Affirmed by the Commissioner 4/14/2022)</a:t>
            </a:r>
            <a:endParaRPr lang="en-US" dirty="0">
              <a:cs typeface="Calibri"/>
            </a:endParaRPr>
          </a:p>
          <a:p>
            <a:pPr indent="0" algn="just">
              <a:lnSpc>
                <a:spcPct val="80000"/>
              </a:lnSpc>
              <a:buNone/>
            </a:pPr>
            <a:endParaRPr lang="en-US" altLang="en-US" sz="2200" dirty="0">
              <a:cs typeface="Calibri"/>
            </a:endParaRPr>
          </a:p>
          <a:p>
            <a:pPr indent="0" algn="just">
              <a:lnSpc>
                <a:spcPct val="80000"/>
              </a:lnSpc>
              <a:buFont typeface="Arial" panose="020B0604020202020204" pitchFamily="34" charset="0"/>
              <a:buNone/>
            </a:pPr>
            <a:endParaRPr lang="en-US" altLang="en-US" sz="2200" dirty="0">
              <a:cs typeface="Calibri"/>
            </a:endParaRPr>
          </a:p>
          <a:p>
            <a:pPr indent="0" algn="just">
              <a:lnSpc>
                <a:spcPct val="80000"/>
              </a:lnSpc>
              <a:buNone/>
            </a:pPr>
            <a:endParaRPr lang="en-US" altLang="en-US" sz="2200" dirty="0">
              <a:cs typeface="Calibri"/>
            </a:endParaRPr>
          </a:p>
          <a:p>
            <a:pPr algn="just">
              <a:lnSpc>
                <a:spcPct val="80000"/>
              </a:lnSpc>
              <a:buNone/>
            </a:pPr>
            <a:endParaRPr lang="en-US" altLang="en-US" sz="2000" dirty="0">
              <a:cs typeface="Calibri" panose="020F0502020204030204"/>
            </a:endParaRPr>
          </a:p>
        </p:txBody>
      </p:sp>
      <p:sp>
        <p:nvSpPr>
          <p:cNvPr id="3" name="TextBox 2">
            <a:extLst>
              <a:ext uri="{FF2B5EF4-FFF2-40B4-BE49-F238E27FC236}">
                <a16:creationId xmlns:a16="http://schemas.microsoft.com/office/drawing/2014/main" id="{FAD8BEAD-774E-CD7F-FE68-2B544677539B}"/>
              </a:ext>
            </a:extLst>
          </p:cNvPr>
          <p:cNvSpPr txBox="1"/>
          <p:nvPr/>
        </p:nvSpPr>
        <p:spPr>
          <a:xfrm>
            <a:off x="692727" y="744560"/>
            <a:ext cx="7495309" cy="535531"/>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School Ethics Act – Oaths </a:t>
            </a:r>
            <a:r>
              <a:rPr lang="en-US" altLang="en-US" sz="3200" b="1" dirty="0">
                <a:solidFill>
                  <a:sysClr val="windowText" lastClr="000000"/>
                </a:solidFill>
                <a:latin typeface="+mn-lt"/>
                <a:ea typeface="+mj-ea"/>
                <a:cs typeface="+mj-cs"/>
              </a:rPr>
              <a:t>&amp; </a:t>
            </a: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Affirmations</a:t>
            </a:r>
          </a:p>
        </p:txBody>
      </p:sp>
      <p:sp>
        <p:nvSpPr>
          <p:cNvPr id="4" name="Slide Number Placeholder 3">
            <a:extLst>
              <a:ext uri="{FF2B5EF4-FFF2-40B4-BE49-F238E27FC236}">
                <a16:creationId xmlns:a16="http://schemas.microsoft.com/office/drawing/2014/main" id="{193E7175-B4AE-72B7-8A98-677F41B4927C}"/>
              </a:ext>
            </a:extLst>
          </p:cNvPr>
          <p:cNvSpPr>
            <a:spLocks noGrp="1"/>
          </p:cNvSpPr>
          <p:nvPr>
            <p:ph type="sldNum" sz="quarter" idx="12"/>
          </p:nvPr>
        </p:nvSpPr>
        <p:spPr>
          <a:xfrm>
            <a:off x="8402485" y="6206135"/>
            <a:ext cx="431122" cy="337412"/>
          </a:xfrm>
        </p:spPr>
        <p:txBody>
          <a:bodyPr/>
          <a:lstStyle/>
          <a:p>
            <a:fld id="{3545CCE0-4D14-004D-838D-DA38C35BF0E9}" type="slidenum">
              <a:rPr lang="en-US" smtClean="0"/>
              <a:t>16</a:t>
            </a:fld>
            <a:endParaRPr lang="en-US" dirty="0"/>
          </a:p>
        </p:txBody>
      </p:sp>
    </p:spTree>
    <p:extLst>
      <p:ext uri="{BB962C8B-B14F-4D97-AF65-F5344CB8AC3E}">
        <p14:creationId xmlns:p14="http://schemas.microsoft.com/office/powerpoint/2010/main" val="1981103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4A10A6E-BFBE-4BC5-9C89-AEE0090EAE2E}"/>
              </a:ext>
            </a:extLst>
          </p:cNvPr>
          <p:cNvSpPr txBox="1">
            <a:spLocks noChangeArrowheads="1"/>
          </p:cNvSpPr>
          <p:nvPr/>
        </p:nvSpPr>
        <p:spPr bwMode="auto">
          <a:xfrm>
            <a:off x="285750" y="727218"/>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a:t>
            </a:r>
          </a:p>
        </p:txBody>
      </p:sp>
      <p:sp>
        <p:nvSpPr>
          <p:cNvPr id="5" name="Rectangle 3">
            <a:extLst>
              <a:ext uri="{FF2B5EF4-FFF2-40B4-BE49-F238E27FC236}">
                <a16:creationId xmlns:a16="http://schemas.microsoft.com/office/drawing/2014/main" id="{05963FFB-88B1-48DC-B529-1FDCF091786C}"/>
              </a:ext>
            </a:extLst>
          </p:cNvPr>
          <p:cNvSpPr>
            <a:spLocks noGrp="1"/>
          </p:cNvSpPr>
          <p:nvPr>
            <p:ph idx="1"/>
          </p:nvPr>
        </p:nvSpPr>
        <p:spPr>
          <a:xfrm>
            <a:off x="628650" y="1649456"/>
            <a:ext cx="7517060" cy="4351338"/>
          </a:xfrm>
        </p:spPr>
        <p:txBody>
          <a:bodyPr>
            <a:normAutofit/>
          </a:bodyPr>
          <a:lstStyle/>
          <a:p>
            <a:pPr algn="just">
              <a:lnSpc>
                <a:spcPct val="90000"/>
              </a:lnSpc>
              <a:buFont typeface="Arial" panose="020B0604020202020204" pitchFamily="34" charset="0"/>
              <a:buNone/>
            </a:pPr>
            <a:r>
              <a:rPr lang="en-US" altLang="en-US" dirty="0"/>
              <a:t>	</a:t>
            </a:r>
            <a:r>
              <a:rPr lang="en-US" altLang="en-US" sz="2400" u="sng" dirty="0"/>
              <a:t>N.J.S.A.</a:t>
            </a:r>
            <a:r>
              <a:rPr lang="en-US" altLang="en-US" sz="2400" dirty="0"/>
              <a:t> </a:t>
            </a:r>
            <a:r>
              <a:rPr lang="en-US" altLang="en-US" sz="2400" dirty="0" err="1"/>
              <a:t>18A:12-24</a:t>
            </a:r>
            <a:r>
              <a:rPr lang="en-US" altLang="en-US" sz="2400" dirty="0"/>
              <a:t>, “Prohibited Acts,” mandates that “No school official or his immediate family shall have an interest in a business organization or engage in any business transaction or professional activity, which is in substantial conflict with the proper discharge of his duties in the public interest.”</a:t>
            </a:r>
          </a:p>
          <a:p>
            <a:pPr algn="just">
              <a:lnSpc>
                <a:spcPct val="90000"/>
              </a:lnSpc>
              <a:buFont typeface="Arial" panose="020B0604020202020204" pitchFamily="34" charset="0"/>
              <a:buNone/>
            </a:pPr>
            <a:endParaRPr lang="en-US" altLang="en-US" sz="1200" dirty="0"/>
          </a:p>
          <a:p>
            <a:pPr algn="just">
              <a:lnSpc>
                <a:spcPct val="90000"/>
              </a:lnSpc>
              <a:buFont typeface="Arial" panose="020B0604020202020204" pitchFamily="34" charset="0"/>
              <a:buNone/>
            </a:pPr>
            <a:r>
              <a:rPr lang="en-US" altLang="en-US" sz="2400" dirty="0"/>
              <a:t>	To guide board members in avoiding unethical conduct, the Act enumerates certain activities that may be considered a conflict of interest. </a:t>
            </a:r>
          </a:p>
        </p:txBody>
      </p:sp>
      <p:sp>
        <p:nvSpPr>
          <p:cNvPr id="2" name="Slide Number Placeholder 1">
            <a:extLst>
              <a:ext uri="{FF2B5EF4-FFF2-40B4-BE49-F238E27FC236}">
                <a16:creationId xmlns:a16="http://schemas.microsoft.com/office/drawing/2014/main" id="{1C19EAB3-DCC4-06E0-7D04-60726F02788B}"/>
              </a:ext>
            </a:extLst>
          </p:cNvPr>
          <p:cNvSpPr>
            <a:spLocks noGrp="1"/>
          </p:cNvSpPr>
          <p:nvPr>
            <p:ph type="sldNum" sz="quarter" idx="12"/>
          </p:nvPr>
        </p:nvSpPr>
        <p:spPr>
          <a:xfrm>
            <a:off x="8357770" y="6176963"/>
            <a:ext cx="440000" cy="381800"/>
          </a:xfrm>
        </p:spPr>
        <p:txBody>
          <a:bodyPr/>
          <a:lstStyle/>
          <a:p>
            <a:fld id="{3545CCE0-4D14-004D-838D-DA38C35BF0E9}" type="slidenum">
              <a:rPr lang="en-US" smtClean="0"/>
              <a:t>17</a:t>
            </a:fld>
            <a:endParaRPr lang="en-US" dirty="0"/>
          </a:p>
        </p:txBody>
      </p:sp>
    </p:spTree>
    <p:extLst>
      <p:ext uri="{BB962C8B-B14F-4D97-AF65-F5344CB8AC3E}">
        <p14:creationId xmlns:p14="http://schemas.microsoft.com/office/powerpoint/2010/main" val="3626289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AD54F7B-52F5-4F23-86FA-48651C82C380}"/>
              </a:ext>
            </a:extLst>
          </p:cNvPr>
          <p:cNvSpPr txBox="1">
            <a:spLocks/>
          </p:cNvSpPr>
          <p:nvPr/>
        </p:nvSpPr>
        <p:spPr>
          <a:xfrm>
            <a:off x="637562" y="846989"/>
            <a:ext cx="7642371" cy="5682343"/>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fontAlgn="auto">
              <a:spcAft>
                <a:spcPts val="0"/>
              </a:spcAft>
              <a:buFont typeface="Arial"/>
              <a:buNone/>
            </a:pPr>
            <a:r>
              <a:rPr lang="en-US" sz="3200" b="1" dirty="0">
                <a:cs typeface="Times New Roman" panose="02020603050405020304" pitchFamily="18" charset="0"/>
              </a:rPr>
              <a:t>Prohibited Acts  - Definitions</a:t>
            </a:r>
            <a:r>
              <a:rPr lang="en-US" sz="3600" b="1" dirty="0">
                <a:cs typeface="Times New Roman" panose="02020603050405020304" pitchFamily="18" charset="0"/>
              </a:rPr>
              <a:t> </a:t>
            </a:r>
            <a:endParaRPr lang="en-US" b="1" u="sng" dirty="0">
              <a:cs typeface="Times New Roman" panose="02020603050405020304" pitchFamily="18" charset="0"/>
            </a:endParaRPr>
          </a:p>
          <a:p>
            <a:pPr marL="0" indent="0" fontAlgn="auto">
              <a:spcAft>
                <a:spcPts val="0"/>
              </a:spcAft>
              <a:buFont typeface="Arial"/>
              <a:buNone/>
            </a:pPr>
            <a:endParaRPr lang="en-US" b="1" u="sng" dirty="0">
              <a:cs typeface="Times New Roman" panose="02020603050405020304" pitchFamily="18" charset="0"/>
            </a:endParaRPr>
          </a:p>
          <a:p>
            <a:pPr algn="just" fontAlgn="auto">
              <a:spcAft>
                <a:spcPts val="0"/>
              </a:spcAft>
            </a:pPr>
            <a:r>
              <a:rPr lang="en-US" sz="2200" b="1" dirty="0"/>
              <a:t>Members of immediate family </a:t>
            </a:r>
            <a:r>
              <a:rPr lang="en-US" sz="2200" dirty="0"/>
              <a:t>– The spouse or dependent child of a school official residing in the same household.</a:t>
            </a:r>
          </a:p>
          <a:p>
            <a:pPr marL="0" indent="0" algn="just" fontAlgn="auto">
              <a:spcAft>
                <a:spcPts val="0"/>
              </a:spcAft>
              <a:buNone/>
            </a:pPr>
            <a:endParaRPr lang="en-US" sz="1300" dirty="0"/>
          </a:p>
          <a:p>
            <a:pPr algn="just" fontAlgn="auto">
              <a:spcAft>
                <a:spcPts val="0"/>
              </a:spcAft>
            </a:pPr>
            <a:r>
              <a:rPr lang="en-US" sz="2200" b="1" dirty="0"/>
              <a:t>Spouse</a:t>
            </a:r>
            <a:r>
              <a:rPr lang="en-US" sz="2200" dirty="0"/>
              <a:t> – The person to whom a school official is legally married to under New Jersey law, a partner in a civil union, or domestic partner. </a:t>
            </a:r>
          </a:p>
          <a:p>
            <a:pPr marL="0" indent="0" algn="just" fontAlgn="auto">
              <a:spcAft>
                <a:spcPts val="0"/>
              </a:spcAft>
              <a:buNone/>
            </a:pPr>
            <a:endParaRPr lang="en-US" sz="1300" dirty="0"/>
          </a:p>
          <a:p>
            <a:pPr algn="just" fontAlgn="auto">
              <a:spcAft>
                <a:spcPts val="0"/>
              </a:spcAft>
            </a:pPr>
            <a:r>
              <a:rPr lang="en-US" sz="2200" b="1" dirty="0"/>
              <a:t>Relative</a:t>
            </a:r>
            <a:r>
              <a:rPr lang="en-US" sz="2200" dirty="0"/>
              <a:t> – The spouse, parent, sibling, natural or adopted child, and much more (covered later) of a school official.</a:t>
            </a:r>
          </a:p>
          <a:p>
            <a:pPr marL="0" indent="0" algn="just" fontAlgn="auto">
              <a:spcAft>
                <a:spcPts val="0"/>
              </a:spcAft>
              <a:buNone/>
            </a:pPr>
            <a:endParaRPr lang="en-US" sz="1300" dirty="0"/>
          </a:p>
          <a:p>
            <a:pPr algn="just" fontAlgn="auto">
              <a:spcAft>
                <a:spcPts val="0"/>
              </a:spcAft>
            </a:pPr>
            <a:r>
              <a:rPr lang="en-US" sz="2200" b="1" dirty="0"/>
              <a:t>Business</a:t>
            </a:r>
            <a:r>
              <a:rPr lang="en-US" sz="2200" dirty="0"/>
              <a:t> – Any corporation, partnership, firm, enterprise, franchise, association, trust, sole proprietorship, union, political organization, or other legal entity but shall not include a local school district or any other public entity.</a:t>
            </a:r>
          </a:p>
          <a:p>
            <a:pPr marL="0" indent="0" algn="just" fontAlgn="auto">
              <a:spcAft>
                <a:spcPts val="0"/>
              </a:spcAft>
              <a:buNone/>
            </a:pPr>
            <a:endParaRPr lang="en-US" sz="1300" dirty="0"/>
          </a:p>
          <a:p>
            <a:pPr algn="just" fontAlgn="auto">
              <a:spcAft>
                <a:spcPts val="0"/>
              </a:spcAft>
            </a:pPr>
            <a:r>
              <a:rPr lang="en-US" sz="2200" b="1" dirty="0"/>
              <a:t>Interest</a:t>
            </a:r>
            <a:r>
              <a:rPr lang="en-US" sz="2200" dirty="0"/>
              <a:t> – The ownership or control of </a:t>
            </a:r>
            <a:r>
              <a:rPr lang="en-US" sz="2200" b="1" dirty="0"/>
              <a:t>more than 10% </a:t>
            </a:r>
            <a:r>
              <a:rPr lang="en-US" sz="2200" dirty="0"/>
              <a:t>of the profits, assets, or stock of a business but shall not include the control of assets in a labor union.</a:t>
            </a:r>
          </a:p>
        </p:txBody>
      </p:sp>
      <p:sp>
        <p:nvSpPr>
          <p:cNvPr id="2" name="Slide Number Placeholder 1">
            <a:extLst>
              <a:ext uri="{FF2B5EF4-FFF2-40B4-BE49-F238E27FC236}">
                <a16:creationId xmlns:a16="http://schemas.microsoft.com/office/drawing/2014/main" id="{41D45916-4BE3-B966-8162-A3AD592313F3}"/>
              </a:ext>
            </a:extLst>
          </p:cNvPr>
          <p:cNvSpPr>
            <a:spLocks noGrp="1"/>
          </p:cNvSpPr>
          <p:nvPr>
            <p:ph type="sldNum" sz="quarter" idx="12"/>
          </p:nvPr>
        </p:nvSpPr>
        <p:spPr>
          <a:xfrm>
            <a:off x="8411038" y="6164207"/>
            <a:ext cx="448877" cy="365125"/>
          </a:xfrm>
        </p:spPr>
        <p:txBody>
          <a:bodyPr/>
          <a:lstStyle/>
          <a:p>
            <a:fld id="{3545CCE0-4D14-004D-838D-DA38C35BF0E9}" type="slidenum">
              <a:rPr lang="en-US" smtClean="0"/>
              <a:t>18</a:t>
            </a:fld>
            <a:endParaRPr lang="en-US" dirty="0"/>
          </a:p>
        </p:txBody>
      </p:sp>
    </p:spTree>
    <p:extLst>
      <p:ext uri="{BB962C8B-B14F-4D97-AF65-F5344CB8AC3E}">
        <p14:creationId xmlns:p14="http://schemas.microsoft.com/office/powerpoint/2010/main" val="3432750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70DD9733-992B-48F2-BB50-AB5EF068E26E}"/>
              </a:ext>
            </a:extLst>
          </p:cNvPr>
          <p:cNvGraphicFramePr>
            <a:graphicFrameLocks noGrp="1"/>
          </p:cNvGraphicFramePr>
          <p:nvPr>
            <p:ph idx="1"/>
            <p:extLst>
              <p:ext uri="{D42A27DB-BD31-4B8C-83A1-F6EECF244321}">
                <p14:modId xmlns:p14="http://schemas.microsoft.com/office/powerpoint/2010/main" val="1801903494"/>
              </p:ext>
            </p:extLst>
          </p:nvPr>
        </p:nvGraphicFramePr>
        <p:xfrm>
          <a:off x="719091" y="759147"/>
          <a:ext cx="7469451" cy="5561107"/>
        </p:xfrm>
        <a:graphic>
          <a:graphicData uri="http://schemas.openxmlformats.org/drawingml/2006/table">
            <a:tbl>
              <a:tblPr firstRow="1" firstCol="1" bandRow="1">
                <a:tableStyleId>{5C22544A-7EE6-4342-B048-85BDC9FD1C3A}</a:tableStyleId>
              </a:tblPr>
              <a:tblGrid>
                <a:gridCol w="1438652">
                  <a:extLst>
                    <a:ext uri="{9D8B030D-6E8A-4147-A177-3AD203B41FA5}">
                      <a16:colId xmlns:a16="http://schemas.microsoft.com/office/drawing/2014/main" val="20000"/>
                    </a:ext>
                  </a:extLst>
                </a:gridCol>
                <a:gridCol w="1079224">
                  <a:extLst>
                    <a:ext uri="{9D8B030D-6E8A-4147-A177-3AD203B41FA5}">
                      <a16:colId xmlns:a16="http://schemas.microsoft.com/office/drawing/2014/main" val="20001"/>
                    </a:ext>
                  </a:extLst>
                </a:gridCol>
                <a:gridCol w="1177906">
                  <a:extLst>
                    <a:ext uri="{9D8B030D-6E8A-4147-A177-3AD203B41FA5}">
                      <a16:colId xmlns:a16="http://schemas.microsoft.com/office/drawing/2014/main" val="20002"/>
                    </a:ext>
                  </a:extLst>
                </a:gridCol>
                <a:gridCol w="1406181">
                  <a:extLst>
                    <a:ext uri="{9D8B030D-6E8A-4147-A177-3AD203B41FA5}">
                      <a16:colId xmlns:a16="http://schemas.microsoft.com/office/drawing/2014/main" val="20003"/>
                    </a:ext>
                  </a:extLst>
                </a:gridCol>
                <a:gridCol w="1082064">
                  <a:extLst>
                    <a:ext uri="{9D8B030D-6E8A-4147-A177-3AD203B41FA5}">
                      <a16:colId xmlns:a16="http://schemas.microsoft.com/office/drawing/2014/main" val="20004"/>
                    </a:ext>
                  </a:extLst>
                </a:gridCol>
                <a:gridCol w="1285424">
                  <a:extLst>
                    <a:ext uri="{9D8B030D-6E8A-4147-A177-3AD203B41FA5}">
                      <a16:colId xmlns:a16="http://schemas.microsoft.com/office/drawing/2014/main" val="20005"/>
                    </a:ext>
                  </a:extLst>
                </a:gridCol>
              </a:tblGrid>
              <a:tr h="1364893">
                <a:tc>
                  <a:txBody>
                    <a:bodyPr/>
                    <a:lstStyle/>
                    <a:p>
                      <a:pPr marL="0" marR="0" algn="l">
                        <a:spcBef>
                          <a:spcPts val="0"/>
                        </a:spcBef>
                        <a:spcAft>
                          <a:spcPts val="0"/>
                        </a:spcAft>
                      </a:pPr>
                      <a:r>
                        <a:rPr lang="en-US" sz="1800" dirty="0">
                          <a:effectLst/>
                        </a:rPr>
                        <a:t>Relationship to Board Member</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spcBef>
                          <a:spcPts val="0"/>
                        </a:spcBef>
                        <a:spcAft>
                          <a:spcPts val="0"/>
                        </a:spcAft>
                      </a:pPr>
                      <a:r>
                        <a:rPr lang="en-US" sz="1800" dirty="0">
                          <a:effectLst/>
                        </a:rPr>
                        <a:t>Current Member of Local Union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Current Member of Any Statewide Union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Participate In Negotiations</a:t>
                      </a:r>
                    </a:p>
                    <a:p>
                      <a:pPr marL="0" marR="0" algn="just">
                        <a:spcBef>
                          <a:spcPts val="0"/>
                        </a:spcBef>
                        <a:spcAft>
                          <a:spcPts val="0"/>
                        </a:spcAft>
                      </a:pPr>
                      <a:r>
                        <a:rPr lang="en-US" sz="1800" dirty="0">
                          <a:effectLst/>
                        </a:rPr>
                        <a:t>Yes or No</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spcBef>
                          <a:spcPts val="0"/>
                        </a:spcBef>
                        <a:spcAft>
                          <a:spcPts val="0"/>
                        </a:spcAft>
                      </a:pPr>
                      <a:r>
                        <a:rPr lang="en-US" sz="1800" dirty="0">
                          <a:effectLst/>
                        </a:rPr>
                        <a:t>Vote to Ratify Contract</a:t>
                      </a:r>
                    </a:p>
                    <a:p>
                      <a:pPr marL="0" marR="0" algn="just">
                        <a:spcBef>
                          <a:spcPts val="0"/>
                        </a:spcBef>
                        <a:spcAft>
                          <a:spcPts val="0"/>
                        </a:spcAft>
                      </a:pPr>
                      <a:r>
                        <a:rPr lang="en-US" sz="1800" dirty="0">
                          <a:effectLst/>
                        </a:rPr>
                        <a:t>Yes or No</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a:spcBef>
                          <a:spcPts val="0"/>
                        </a:spcBef>
                        <a:spcAft>
                          <a:spcPts val="0"/>
                        </a:spcAft>
                      </a:pPr>
                      <a:r>
                        <a:rPr lang="en-US" sz="1800" dirty="0">
                          <a:effectLst/>
                        </a:rPr>
                        <a:t>Participate in Issues Related to the Sup.</a:t>
                      </a:r>
                    </a:p>
                    <a:p>
                      <a:pPr marL="0" marR="0" algn="just">
                        <a:spcBef>
                          <a:spcPts val="0"/>
                        </a:spcBef>
                        <a:spcAft>
                          <a:spcPts val="0"/>
                        </a:spcAft>
                      </a:pPr>
                      <a:r>
                        <a:rPr lang="en-US" sz="1800" dirty="0">
                          <a:effectLst/>
                        </a:rPr>
                        <a:t>Yes or No</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72978">
                <a:tc>
                  <a:txBody>
                    <a:bodyPr/>
                    <a:lstStyle/>
                    <a:p>
                      <a:pPr marL="0" marR="0" algn="just">
                        <a:spcBef>
                          <a:spcPts val="0"/>
                        </a:spcBef>
                        <a:spcAft>
                          <a:spcPts val="0"/>
                        </a:spcAft>
                      </a:pPr>
                      <a:r>
                        <a:rPr lang="en-US" sz="1800">
                          <a:effectLst/>
                        </a:rPr>
                        <a:t>Self</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72978">
                <a:tc>
                  <a:txBody>
                    <a:bodyPr/>
                    <a:lstStyle/>
                    <a:p>
                      <a:pPr marL="0" marR="0" algn="just">
                        <a:spcBef>
                          <a:spcPts val="0"/>
                        </a:spcBef>
                        <a:spcAft>
                          <a:spcPts val="0"/>
                        </a:spcAft>
                      </a:pPr>
                      <a:r>
                        <a:rPr lang="en-US" sz="1800">
                          <a:effectLst/>
                        </a:rPr>
                        <a:t>Spouse</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72978">
                <a:tc>
                  <a:txBody>
                    <a:bodyPr/>
                    <a:lstStyle/>
                    <a:p>
                      <a:pPr marL="0" marR="0" algn="just">
                        <a:spcBef>
                          <a:spcPts val="0"/>
                        </a:spcBef>
                        <a:spcAft>
                          <a:spcPts val="0"/>
                        </a:spcAft>
                      </a:pPr>
                      <a:r>
                        <a:rPr lang="en-US" sz="1800" dirty="0">
                          <a:effectLst/>
                        </a:rPr>
                        <a:t>Spouse</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Yes*</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545957">
                <a:tc>
                  <a:txBody>
                    <a:bodyPr/>
                    <a:lstStyle/>
                    <a:p>
                      <a:pPr marL="0" marR="0" algn="just">
                        <a:spcBef>
                          <a:spcPts val="0"/>
                        </a:spcBef>
                        <a:spcAft>
                          <a:spcPts val="0"/>
                        </a:spcAft>
                      </a:pPr>
                      <a:r>
                        <a:rPr lang="en-US" sz="1800">
                          <a:effectLst/>
                        </a:rPr>
                        <a:t>Dependent Child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     x</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51771">
                <a:tc>
                  <a:txBody>
                    <a:bodyPr/>
                    <a:lstStyle/>
                    <a:p>
                      <a:pPr marL="0" marR="0" algn="just">
                        <a:spcBef>
                          <a:spcPts val="0"/>
                        </a:spcBef>
                        <a:spcAft>
                          <a:spcPts val="0"/>
                        </a:spcAft>
                      </a:pPr>
                      <a:r>
                        <a:rPr lang="en-US" sz="1800" dirty="0">
                          <a:effectLst/>
                        </a:rPr>
                        <a:t>Dependent Child</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Yes*</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45957">
                <a:tc>
                  <a:txBody>
                    <a:bodyPr/>
                    <a:lstStyle/>
                    <a:p>
                      <a:pPr marL="0" marR="0" algn="l">
                        <a:spcBef>
                          <a:spcPts val="0"/>
                        </a:spcBef>
                        <a:spcAft>
                          <a:spcPts val="0"/>
                        </a:spcAft>
                      </a:pPr>
                      <a:r>
                        <a:rPr lang="en-US" sz="1800" dirty="0">
                          <a:effectLst/>
                        </a:rPr>
                        <a:t>Child (not dependent)</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     x</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545957">
                <a:tc>
                  <a:txBody>
                    <a:bodyPr/>
                    <a:lstStyle/>
                    <a:p>
                      <a:pPr marL="0" marR="0" algn="l">
                        <a:spcBef>
                          <a:spcPts val="0"/>
                        </a:spcBef>
                        <a:spcAft>
                          <a:spcPts val="0"/>
                        </a:spcAft>
                      </a:pPr>
                      <a:r>
                        <a:rPr lang="en-US" sz="1800" dirty="0">
                          <a:effectLst/>
                        </a:rPr>
                        <a:t>Child (not dependent)</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    Yes</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272978">
                <a:tc>
                  <a:txBody>
                    <a:bodyPr/>
                    <a:lstStyle/>
                    <a:p>
                      <a:pPr marL="0" marR="0" algn="just">
                        <a:spcBef>
                          <a:spcPts val="0"/>
                        </a:spcBef>
                        <a:spcAft>
                          <a:spcPts val="0"/>
                        </a:spcAft>
                      </a:pPr>
                      <a:r>
                        <a:rPr lang="en-US" sz="1800">
                          <a:effectLst/>
                        </a:rPr>
                        <a:t>Relative</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No</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72978">
                <a:tc>
                  <a:txBody>
                    <a:bodyPr/>
                    <a:lstStyle/>
                    <a:p>
                      <a:pPr marL="0" marR="0" algn="just">
                        <a:spcBef>
                          <a:spcPts val="0"/>
                        </a:spcBef>
                        <a:spcAft>
                          <a:spcPts val="0"/>
                        </a:spcAft>
                      </a:pPr>
                      <a:r>
                        <a:rPr lang="en-US" sz="1800">
                          <a:effectLst/>
                        </a:rPr>
                        <a:t>Relative</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Yes*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Yes*</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620216">
                <a:tc>
                  <a:txBody>
                    <a:bodyPr/>
                    <a:lstStyle/>
                    <a:p>
                      <a:pPr marL="0" marR="0" algn="l">
                        <a:spcBef>
                          <a:spcPts val="0"/>
                        </a:spcBef>
                        <a:spcAft>
                          <a:spcPts val="0"/>
                        </a:spcAft>
                      </a:pPr>
                      <a:r>
                        <a:rPr lang="en-US" sz="1800" dirty="0">
                          <a:effectLst/>
                        </a:rPr>
                        <a:t>*Absent other conflict</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r>
                        <a:rPr lang="en-US" sz="1800" dirty="0">
                          <a:effectLst/>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0"/>
                        </a:spcAft>
                      </a:pPr>
                      <a:endParaRPr lang="en-US" dirty="0"/>
                    </a:p>
                    <a:p>
                      <a:pPr marL="0" marR="0" algn="just">
                        <a:spcBef>
                          <a:spcPts val="0"/>
                        </a:spcBef>
                        <a:spcAft>
                          <a:spcPts val="0"/>
                        </a:spcAft>
                      </a:pPr>
                      <a:r>
                        <a:rPr lang="en-US" dirty="0"/>
                        <a:t>(A-24-17)</a:t>
                      </a:r>
                    </a:p>
                  </a:txBody>
                  <a:tcPr marL="68580" marR="68580" marT="0" marB="0"/>
                </a:tc>
                <a:tc>
                  <a:txBody>
                    <a:bodyPr/>
                    <a:lstStyle/>
                    <a:p>
                      <a:pPr marL="0" marR="0" algn="just">
                        <a:spcBef>
                          <a:spcPts val="0"/>
                        </a:spcBef>
                        <a:spcAft>
                          <a:spcPts val="0"/>
                        </a:spcAft>
                      </a:pPr>
                      <a:r>
                        <a:rPr lang="en-US" dirty="0"/>
                        <a:t> </a:t>
                      </a:r>
                    </a:p>
                  </a:txBody>
                  <a:tcPr marL="68580" marR="68580" marT="0" marB="0"/>
                </a:tc>
                <a:tc>
                  <a:txBody>
                    <a:bodyPr/>
                    <a:lstStyle/>
                    <a:p>
                      <a:pPr marL="0" marR="0" algn="just">
                        <a:spcBef>
                          <a:spcPts val="0"/>
                        </a:spcBef>
                        <a:spcAft>
                          <a:spcPts val="0"/>
                        </a:spcAft>
                      </a:pPr>
                      <a:r>
                        <a:rPr lang="en-US" dirty="0"/>
                        <a:t> </a:t>
                      </a:r>
                    </a:p>
                  </a:txBody>
                  <a:tcPr marL="68580" marR="68580" marT="0" marB="0"/>
                </a:tc>
                <a:extLst>
                  <a:ext uri="{0D108BD9-81ED-4DB2-BD59-A6C34878D82A}">
                    <a16:rowId xmlns:a16="http://schemas.microsoft.com/office/drawing/2014/main" val="10010"/>
                  </a:ext>
                </a:extLst>
              </a:tr>
            </a:tbl>
          </a:graphicData>
        </a:graphic>
      </p:graphicFrame>
      <p:sp>
        <p:nvSpPr>
          <p:cNvPr id="2" name="Rectangle 2">
            <a:extLst>
              <a:ext uri="{FF2B5EF4-FFF2-40B4-BE49-F238E27FC236}">
                <a16:creationId xmlns:a16="http://schemas.microsoft.com/office/drawing/2014/main" id="{D5D3D29F-B72E-B740-326C-DB28B58B5942}"/>
              </a:ext>
            </a:extLst>
          </p:cNvPr>
          <p:cNvSpPr txBox="1">
            <a:spLocks noChangeArrowheads="1"/>
          </p:cNvSpPr>
          <p:nvPr/>
        </p:nvSpPr>
        <p:spPr bwMode="auto">
          <a:xfrm>
            <a:off x="271896" y="248693"/>
            <a:ext cx="8229600" cy="510454"/>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Conflicts of Interest</a:t>
            </a:r>
          </a:p>
        </p:txBody>
      </p:sp>
      <p:sp>
        <p:nvSpPr>
          <p:cNvPr id="4" name="Slide Number Placeholder 3">
            <a:extLst>
              <a:ext uri="{FF2B5EF4-FFF2-40B4-BE49-F238E27FC236}">
                <a16:creationId xmlns:a16="http://schemas.microsoft.com/office/drawing/2014/main" id="{985B4AD1-9CA6-4F20-8CE1-B4831553B9BE}"/>
              </a:ext>
            </a:extLst>
          </p:cNvPr>
          <p:cNvSpPr>
            <a:spLocks noGrp="1"/>
          </p:cNvSpPr>
          <p:nvPr>
            <p:ph type="sldNum" sz="quarter" idx="12"/>
          </p:nvPr>
        </p:nvSpPr>
        <p:spPr>
          <a:xfrm>
            <a:off x="8375526" y="6254265"/>
            <a:ext cx="466633" cy="346290"/>
          </a:xfrm>
        </p:spPr>
        <p:txBody>
          <a:bodyPr/>
          <a:lstStyle/>
          <a:p>
            <a:fld id="{3545CCE0-4D14-004D-838D-DA38C35BF0E9}" type="slidenum">
              <a:rPr lang="en-US" smtClean="0"/>
              <a:t>19</a:t>
            </a:fld>
            <a:endParaRPr lang="en-US" dirty="0"/>
          </a:p>
        </p:txBody>
      </p:sp>
    </p:spTree>
    <p:extLst>
      <p:ext uri="{BB962C8B-B14F-4D97-AF65-F5344CB8AC3E}">
        <p14:creationId xmlns:p14="http://schemas.microsoft.com/office/powerpoint/2010/main" val="3805827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DC93CFD-844F-4EF0-AE7D-44E1541CB0FD}"/>
              </a:ext>
            </a:extLst>
          </p:cNvPr>
          <p:cNvSpPr>
            <a:spLocks noGrp="1"/>
          </p:cNvSpPr>
          <p:nvPr>
            <p:ph idx="1"/>
          </p:nvPr>
        </p:nvSpPr>
        <p:spPr>
          <a:xfrm>
            <a:off x="301480" y="1401263"/>
            <a:ext cx="7886700" cy="4351338"/>
          </a:xfrm>
        </p:spPr>
        <p:txBody>
          <a:bodyPr>
            <a:normAutofit fontScale="85000" lnSpcReduction="20000"/>
          </a:bodyPr>
          <a:lstStyle/>
          <a:p>
            <a:pPr>
              <a:lnSpc>
                <a:spcPct val="120000"/>
              </a:lnSpc>
              <a:buFont typeface="Arial" panose="020B0604020202020204" pitchFamily="34" charset="0"/>
              <a:buNone/>
            </a:pPr>
            <a:r>
              <a:rPr lang="en-US" altLang="en-US" sz="2400" b="1" dirty="0"/>
              <a:t>	     </a:t>
            </a:r>
            <a:r>
              <a:rPr lang="en-US" altLang="en-US" sz="2400" b="1" u="sng" dirty="0" err="1"/>
              <a:t>N.J.S.A</a:t>
            </a:r>
            <a:r>
              <a:rPr lang="en-US" altLang="en-US" sz="2400" b="1" u="sng" dirty="0"/>
              <a:t>.</a:t>
            </a:r>
            <a:r>
              <a:rPr lang="en-US" altLang="en-US" sz="2400" b="1" dirty="0"/>
              <a:t> </a:t>
            </a:r>
            <a:r>
              <a:rPr lang="en-US" altLang="en-US" sz="2400" b="1" dirty="0" err="1"/>
              <a:t>18A:12-24</a:t>
            </a:r>
            <a:r>
              <a:rPr lang="en-US" altLang="en-US" sz="2400" b="1" dirty="0"/>
              <a:t>(a):</a:t>
            </a:r>
            <a:r>
              <a:rPr lang="en-US" altLang="en-US" sz="2400" dirty="0"/>
              <a:t> </a:t>
            </a:r>
          </a:p>
          <a:p>
            <a:pPr marL="457200" indent="-457200" algn="just">
              <a:lnSpc>
                <a:spcPct val="120000"/>
              </a:lnSpc>
              <a:buFont typeface="Arial" panose="020B0604020202020204" pitchFamily="34" charset="0"/>
              <a:buNone/>
            </a:pPr>
            <a:r>
              <a:rPr lang="en-US" altLang="en-US" sz="2400" dirty="0"/>
              <a:t>	No school official or member of his immediate family shall have an interest in a business organization or engage in any business, transaction, or professional activity, which is in substantial conflict with the proper discharge of his duties in the public interest.</a:t>
            </a:r>
          </a:p>
          <a:p>
            <a:pPr>
              <a:lnSpc>
                <a:spcPct val="80000"/>
              </a:lnSpc>
              <a:buFont typeface="Arial" panose="020B0604020202020204" pitchFamily="34" charset="0"/>
              <a:buNone/>
            </a:pPr>
            <a:endParaRPr lang="en-US" altLang="en-US" sz="2400" dirty="0"/>
          </a:p>
          <a:p>
            <a:pPr>
              <a:lnSpc>
                <a:spcPct val="80000"/>
              </a:lnSpc>
              <a:buFont typeface="Arial" panose="020B0604020202020204" pitchFamily="34" charset="0"/>
              <a:buNone/>
            </a:pPr>
            <a:r>
              <a:rPr lang="en-US" altLang="en-US" sz="2400" b="1" dirty="0"/>
              <a:t>	     </a:t>
            </a:r>
            <a:r>
              <a:rPr lang="en-US" altLang="en-US" sz="2400" b="1" u="sng" dirty="0"/>
              <a:t>Case:</a:t>
            </a:r>
            <a:r>
              <a:rPr lang="en-US" altLang="en-US" sz="2400" b="1" dirty="0"/>
              <a:t>  </a:t>
            </a:r>
          </a:p>
          <a:p>
            <a:pPr marL="457200" indent="-457200" algn="just">
              <a:lnSpc>
                <a:spcPct val="110000"/>
              </a:lnSpc>
              <a:buFont typeface="Arial" panose="020B0604020202020204" pitchFamily="34" charset="0"/>
              <a:buNone/>
            </a:pPr>
            <a:r>
              <a:rPr lang="en-US" altLang="en-US" sz="2400" b="1" dirty="0"/>
              <a:t>	Advisory Opinion </a:t>
            </a:r>
            <a:r>
              <a:rPr lang="en-US" altLang="en-US" sz="2400" b="1" dirty="0" err="1"/>
              <a:t>A08</a:t>
            </a:r>
            <a:r>
              <a:rPr lang="en-US" altLang="en-US" sz="2400" b="1" dirty="0"/>
              <a:t>-13 (6/25/13) </a:t>
            </a:r>
          </a:p>
          <a:p>
            <a:pPr marL="457200" indent="-457200" algn="just">
              <a:lnSpc>
                <a:spcPct val="110000"/>
              </a:lnSpc>
              <a:buFont typeface="Arial" panose="020B0604020202020204" pitchFamily="34" charset="0"/>
              <a:buNone/>
            </a:pPr>
            <a:endParaRPr lang="en-US" altLang="en-US" sz="900" b="1" dirty="0"/>
          </a:p>
          <a:p>
            <a:pPr marL="457200" indent="-457200" algn="just">
              <a:lnSpc>
                <a:spcPct val="120000"/>
              </a:lnSpc>
              <a:buFont typeface="Arial" panose="020B0604020202020204" pitchFamily="34" charset="0"/>
              <a:buNone/>
            </a:pPr>
            <a:r>
              <a:rPr lang="en-US" sz="2400" b="1" dirty="0"/>
              <a:t>	</a:t>
            </a:r>
            <a:r>
              <a:rPr lang="en-US" sz="2400" dirty="0"/>
              <a:t>A Board member who owned a private business providing a writing skills course to the District’s high school students would violate this subsection if the board member continued to provide services to the community, even if the services were provided pro bono. </a:t>
            </a:r>
            <a:endParaRPr lang="en-US" altLang="en-US" sz="2400" dirty="0"/>
          </a:p>
        </p:txBody>
      </p:sp>
      <p:sp>
        <p:nvSpPr>
          <p:cNvPr id="3" name="Rectangle 2">
            <a:extLst>
              <a:ext uri="{FF2B5EF4-FFF2-40B4-BE49-F238E27FC236}">
                <a16:creationId xmlns:a16="http://schemas.microsoft.com/office/drawing/2014/main" id="{75E5F671-32CF-E7A1-8A4C-17A0EF60B63E}"/>
              </a:ext>
            </a:extLst>
          </p:cNvPr>
          <p:cNvSpPr txBox="1">
            <a:spLocks noChangeArrowheads="1"/>
          </p:cNvSpPr>
          <p:nvPr/>
        </p:nvSpPr>
        <p:spPr bwMode="auto">
          <a:xfrm>
            <a:off x="301480" y="829763"/>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a:t>
            </a:r>
          </a:p>
        </p:txBody>
      </p:sp>
      <p:sp>
        <p:nvSpPr>
          <p:cNvPr id="4" name="Slide Number Placeholder 3">
            <a:extLst>
              <a:ext uri="{FF2B5EF4-FFF2-40B4-BE49-F238E27FC236}">
                <a16:creationId xmlns:a16="http://schemas.microsoft.com/office/drawing/2014/main" id="{B472A2C3-3EC9-F69D-F1AB-24FA2A838E26}"/>
              </a:ext>
            </a:extLst>
          </p:cNvPr>
          <p:cNvSpPr>
            <a:spLocks noGrp="1"/>
          </p:cNvSpPr>
          <p:nvPr>
            <p:ph type="sldNum" sz="quarter" idx="12"/>
          </p:nvPr>
        </p:nvSpPr>
        <p:spPr>
          <a:xfrm>
            <a:off x="8402160" y="6232064"/>
            <a:ext cx="448877" cy="365125"/>
          </a:xfrm>
        </p:spPr>
        <p:txBody>
          <a:bodyPr/>
          <a:lstStyle/>
          <a:p>
            <a:fld id="{3545CCE0-4D14-004D-838D-DA38C35BF0E9}" type="slidenum">
              <a:rPr lang="en-US" smtClean="0"/>
              <a:t>20</a:t>
            </a:fld>
            <a:endParaRPr lang="en-US" dirty="0"/>
          </a:p>
        </p:txBody>
      </p:sp>
    </p:spTree>
    <p:extLst>
      <p:ext uri="{BB962C8B-B14F-4D97-AF65-F5344CB8AC3E}">
        <p14:creationId xmlns:p14="http://schemas.microsoft.com/office/powerpoint/2010/main" val="372276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311C179D-0857-4B77-9D91-58A03901BA36}"/>
              </a:ext>
            </a:extLst>
          </p:cNvPr>
          <p:cNvSpPr>
            <a:spLocks noGrp="1"/>
          </p:cNvSpPr>
          <p:nvPr>
            <p:ph idx="1"/>
          </p:nvPr>
        </p:nvSpPr>
        <p:spPr>
          <a:xfrm>
            <a:off x="594831" y="1389077"/>
            <a:ext cx="7601213" cy="5129169"/>
          </a:xfrm>
        </p:spPr>
        <p:txBody>
          <a:bodyPr vert="horz" lIns="91440" tIns="45720" rIns="91440" bIns="45720" rtlCol="0" anchor="t">
            <a:normAutofit fontScale="85000" lnSpcReduction="10000"/>
          </a:bodyPr>
          <a:lstStyle/>
          <a:p>
            <a:pPr>
              <a:lnSpc>
                <a:spcPct val="80000"/>
              </a:lnSpc>
              <a:buFont typeface="Arial" panose="020B0604020202020204" pitchFamily="34" charset="0"/>
              <a:buNone/>
            </a:pPr>
            <a:r>
              <a:rPr lang="en-US" altLang="en-US" sz="1900" b="1" dirty="0"/>
              <a:t>   </a:t>
            </a:r>
            <a:r>
              <a:rPr lang="en-US" altLang="en-US" sz="1900" b="1" u="sng" dirty="0" err="1"/>
              <a:t>N.J.S.A</a:t>
            </a:r>
            <a:r>
              <a:rPr lang="en-US" altLang="en-US" sz="1900" b="1" u="sng" dirty="0"/>
              <a:t>.</a:t>
            </a:r>
            <a:r>
              <a:rPr lang="en-US" altLang="en-US" sz="1900" b="1" dirty="0"/>
              <a:t> 18A:12-24(b)</a:t>
            </a:r>
            <a:r>
              <a:rPr lang="en-US" altLang="en-US" sz="1900" dirty="0"/>
              <a:t>:</a:t>
            </a:r>
          </a:p>
          <a:p>
            <a:pPr marL="115888" indent="-115888" algn="just">
              <a:lnSpc>
                <a:spcPct val="120000"/>
              </a:lnSpc>
              <a:spcBef>
                <a:spcPts val="0"/>
              </a:spcBef>
              <a:buFont typeface="Arial" panose="020B0604020202020204" pitchFamily="34" charset="0"/>
              <a:buNone/>
            </a:pPr>
            <a:r>
              <a:rPr lang="en-US" altLang="en-US" sz="1900" dirty="0"/>
              <a:t>	No school official shall use or attempt to use his official position to secure       unwarranted privileges, advantages or employment for himself, members of his immediate family or others.</a:t>
            </a:r>
          </a:p>
          <a:p>
            <a:pPr algn="just">
              <a:spcBef>
                <a:spcPts val="0"/>
              </a:spcBef>
              <a:buFont typeface="Arial" panose="020B0604020202020204" pitchFamily="34" charset="0"/>
              <a:buNone/>
            </a:pPr>
            <a:endParaRPr lang="en-US" altLang="en-US" sz="1900" dirty="0">
              <a:cs typeface="Calibri"/>
            </a:endParaRPr>
          </a:p>
          <a:p>
            <a:pPr marL="115888" indent="-115888">
              <a:lnSpc>
                <a:spcPct val="80000"/>
              </a:lnSpc>
              <a:buNone/>
            </a:pPr>
            <a:r>
              <a:rPr lang="en-US" altLang="en-US" sz="1900" b="1" dirty="0"/>
              <a:t>   </a:t>
            </a:r>
            <a:r>
              <a:rPr lang="en-US" altLang="en-US" sz="1900" b="1" u="sng" dirty="0"/>
              <a:t>Case:</a:t>
            </a:r>
            <a:r>
              <a:rPr lang="en-US" altLang="en-US" sz="1900" b="1" dirty="0"/>
              <a:t> </a:t>
            </a:r>
            <a:endParaRPr lang="en-US" altLang="en-US" sz="1900" b="1" dirty="0">
              <a:ea typeface="Calibri"/>
              <a:cs typeface="Calibri"/>
            </a:endParaRPr>
          </a:p>
          <a:p>
            <a:pPr marL="119063" indent="0" algn="just">
              <a:lnSpc>
                <a:spcPct val="110000"/>
              </a:lnSpc>
              <a:buNone/>
            </a:pPr>
            <a:r>
              <a:rPr lang="en-US" sz="1900" b="1" u="sng" dirty="0"/>
              <a:t>Weber v. Morgan, Ridgewood Bd. of Educ., Bergen County</a:t>
            </a:r>
            <a:r>
              <a:rPr lang="en-US" sz="1900" b="1" dirty="0"/>
              <a:t>, </a:t>
            </a:r>
            <a:r>
              <a:rPr lang="en-US" sz="1900" b="1" dirty="0" err="1"/>
              <a:t>C68</a:t>
            </a:r>
            <a:r>
              <a:rPr lang="en-US" sz="1900" b="1" dirty="0"/>
              <a:t>-20 (2/25/22) aff’d Comm’r (4/14/22)</a:t>
            </a:r>
          </a:p>
          <a:p>
            <a:pPr marL="119063" indent="0" algn="just">
              <a:buNone/>
            </a:pPr>
            <a:endParaRPr lang="en-US" sz="1900" b="1" dirty="0"/>
          </a:p>
          <a:p>
            <a:pPr marL="119063" indent="0" algn="just">
              <a:lnSpc>
                <a:spcPct val="110000"/>
              </a:lnSpc>
              <a:buNone/>
            </a:pPr>
            <a:r>
              <a:rPr lang="en-US" sz="1900" dirty="0"/>
              <a:t>Board member made public comments about a candidate’s lawsuit against the board related to a denied OPRA request seeking a board member’s official email information. Alleged that board member was using personal email to perform board business.  Board member also attended executive session meetings regarding the litigation.</a:t>
            </a:r>
            <a:endParaRPr lang="en-US" sz="1900" dirty="0">
              <a:cs typeface="Calibri"/>
            </a:endParaRPr>
          </a:p>
          <a:p>
            <a:pPr marL="119063" lvl="1" indent="0" algn="just">
              <a:lnSpc>
                <a:spcPct val="110000"/>
              </a:lnSpc>
              <a:buNone/>
            </a:pPr>
            <a:r>
              <a:rPr lang="en-US" sz="1900" dirty="0">
                <a:ea typeface="+mn-lt"/>
                <a:cs typeface="+mn-lt"/>
              </a:rPr>
              <a:t>The Commission</a:t>
            </a:r>
            <a:r>
              <a:rPr lang="en-US" sz="1900" dirty="0"/>
              <a:t> agreed with ALJ that board member’s comments regarding the candidate and lawsuit against the board damaged candidate’s reputation and gave an unfair advantage to other candidates, in violation of N.J.S.A. 18A:12-24(b). The public could reasonably believe that the board member intended to influence the election in favor of other candidates, thus securing unwarranted privileges for another.</a:t>
            </a:r>
          </a:p>
          <a:p>
            <a:pPr marL="400050" lvl="1" indent="0" algn="just">
              <a:buNone/>
            </a:pPr>
            <a:endParaRPr lang="en-US" sz="1700" dirty="0">
              <a:cs typeface="Calibri" panose="020F0502020204030204"/>
            </a:endParaRPr>
          </a:p>
        </p:txBody>
      </p:sp>
      <p:sp>
        <p:nvSpPr>
          <p:cNvPr id="4" name="Rectangle 2">
            <a:extLst>
              <a:ext uri="{FF2B5EF4-FFF2-40B4-BE49-F238E27FC236}">
                <a16:creationId xmlns:a16="http://schemas.microsoft.com/office/drawing/2014/main" id="{6FF63A69-8DC0-5262-DE12-041CDB150699}"/>
              </a:ext>
            </a:extLst>
          </p:cNvPr>
          <p:cNvSpPr txBox="1">
            <a:spLocks noChangeArrowheads="1"/>
          </p:cNvSpPr>
          <p:nvPr/>
        </p:nvSpPr>
        <p:spPr bwMode="auto">
          <a:xfrm>
            <a:off x="319569" y="817577"/>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3" name="Slide Number Placeholder 2">
            <a:extLst>
              <a:ext uri="{FF2B5EF4-FFF2-40B4-BE49-F238E27FC236}">
                <a16:creationId xmlns:a16="http://schemas.microsoft.com/office/drawing/2014/main" id="{C49F9E37-EFD5-A30E-134C-E4F987205C93}"/>
              </a:ext>
            </a:extLst>
          </p:cNvPr>
          <p:cNvSpPr>
            <a:spLocks noGrp="1"/>
          </p:cNvSpPr>
          <p:nvPr>
            <p:ph type="sldNum" sz="quarter" idx="12"/>
          </p:nvPr>
        </p:nvSpPr>
        <p:spPr>
          <a:xfrm>
            <a:off x="8393282" y="6240942"/>
            <a:ext cx="440000" cy="365125"/>
          </a:xfrm>
        </p:spPr>
        <p:txBody>
          <a:bodyPr/>
          <a:lstStyle/>
          <a:p>
            <a:fld id="{3545CCE0-4D14-004D-838D-DA38C35BF0E9}" type="slidenum">
              <a:rPr lang="en-US" smtClean="0"/>
              <a:t>21</a:t>
            </a:fld>
            <a:endParaRPr lang="en-US" dirty="0"/>
          </a:p>
        </p:txBody>
      </p:sp>
    </p:spTree>
    <p:extLst>
      <p:ext uri="{BB962C8B-B14F-4D97-AF65-F5344CB8AC3E}">
        <p14:creationId xmlns:p14="http://schemas.microsoft.com/office/powerpoint/2010/main" val="3664906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BD74D21-3733-4AA2-B2E5-0375AB646286}"/>
              </a:ext>
            </a:extLst>
          </p:cNvPr>
          <p:cNvSpPr>
            <a:spLocks noGrp="1"/>
          </p:cNvSpPr>
          <p:nvPr>
            <p:ph idx="1"/>
          </p:nvPr>
        </p:nvSpPr>
        <p:spPr>
          <a:xfrm>
            <a:off x="226503" y="1350537"/>
            <a:ext cx="8229600" cy="5931107"/>
          </a:xfrm>
        </p:spPr>
        <p:txBody>
          <a:bodyPr vert="horz" lIns="91440" tIns="45720" rIns="91440" bIns="45720" rtlCol="0" anchor="t">
            <a:normAutofit fontScale="25000" lnSpcReduction="20000"/>
          </a:bodyPr>
          <a:lstStyle/>
          <a:p>
            <a:pPr>
              <a:lnSpc>
                <a:spcPct val="80000"/>
              </a:lnSpc>
              <a:buNone/>
            </a:pPr>
            <a:r>
              <a:rPr lang="en-US" altLang="en-US" sz="6400" b="1" dirty="0"/>
              <a:t>	      </a:t>
            </a:r>
            <a:r>
              <a:rPr lang="en-US" altLang="en-US" sz="6400" b="1" u="sng" dirty="0" err="1"/>
              <a:t>N.J.S.A</a:t>
            </a:r>
            <a:r>
              <a:rPr lang="en-US" altLang="en-US" sz="6400" b="1" u="sng" dirty="0"/>
              <a:t>.</a:t>
            </a:r>
            <a:r>
              <a:rPr lang="en-US" altLang="en-US" sz="6400" b="1" dirty="0"/>
              <a:t> 18A:12-24(c)</a:t>
            </a:r>
            <a:r>
              <a:rPr lang="en-US" altLang="en-US" sz="6400" dirty="0"/>
              <a:t>: </a:t>
            </a:r>
            <a:endParaRPr lang="en-US" altLang="en-US" sz="6400" dirty="0">
              <a:cs typeface="Calibri"/>
            </a:endParaRPr>
          </a:p>
          <a:p>
            <a:pPr marL="457200" indent="0" algn="just">
              <a:lnSpc>
                <a:spcPct val="120000"/>
              </a:lnSpc>
              <a:buFont typeface="Arial" panose="020B0604020202020204" pitchFamily="34" charset="0"/>
              <a:buNone/>
            </a:pPr>
            <a:r>
              <a:rPr lang="en-US" altLang="en-US" sz="6400" dirty="0"/>
              <a:t>No school official shall act in his official capacity in any matter where he, a member of his immediate family, or a business organization in which he has an interest, has a direct or indirect financial involvement that might reasonably be expected to impair his objectivity or independence of judgment. No school official shall act in his official capacity in any matter where he or a member of his immediate family has a personal involvement that is or creates some benefit to the school official or member of his immediate family.</a:t>
            </a:r>
          </a:p>
          <a:p>
            <a:pPr marL="457200" indent="0" algn="just">
              <a:lnSpc>
                <a:spcPct val="120000"/>
              </a:lnSpc>
              <a:buFont typeface="Arial" panose="020B0604020202020204" pitchFamily="34" charset="0"/>
              <a:buNone/>
            </a:pPr>
            <a:endParaRPr lang="en-US" altLang="en-US" sz="4800" dirty="0"/>
          </a:p>
          <a:p>
            <a:pPr>
              <a:lnSpc>
                <a:spcPct val="80000"/>
              </a:lnSpc>
              <a:buNone/>
            </a:pPr>
            <a:r>
              <a:rPr lang="en-US" altLang="en-US" sz="6400" b="1" dirty="0"/>
              <a:t>          </a:t>
            </a:r>
            <a:r>
              <a:rPr lang="en-US" altLang="en-US" sz="6400" b="1" u="sng" dirty="0"/>
              <a:t>Case: </a:t>
            </a:r>
            <a:endParaRPr lang="en-US" altLang="en-US" sz="6400" b="1" u="sng" dirty="0">
              <a:cs typeface="Calibri"/>
            </a:endParaRPr>
          </a:p>
          <a:p>
            <a:pPr marL="457200" indent="0" algn="just">
              <a:lnSpc>
                <a:spcPct val="120000"/>
              </a:lnSpc>
              <a:spcBef>
                <a:spcPts val="600"/>
              </a:spcBef>
              <a:buNone/>
            </a:pPr>
            <a:r>
              <a:rPr lang="en-US" altLang="en-US" sz="6400" b="1" u="sng" dirty="0">
                <a:ea typeface="Calibri"/>
                <a:cs typeface="Calibri"/>
              </a:rPr>
              <a:t>IMO Sheila Brogan, Ridgewood Bd. of Educ., Bergen County</a:t>
            </a:r>
            <a:r>
              <a:rPr lang="en-US" altLang="en-US" sz="6400" b="1" dirty="0">
                <a:ea typeface="Calibri"/>
                <a:cs typeface="Calibri"/>
              </a:rPr>
              <a:t>,  </a:t>
            </a:r>
            <a:r>
              <a:rPr lang="en-US" altLang="en-US" sz="6400" b="1" dirty="0" err="1">
                <a:ea typeface="Calibri"/>
                <a:cs typeface="Calibri"/>
              </a:rPr>
              <a:t>C71</a:t>
            </a:r>
            <a:r>
              <a:rPr lang="en-US" altLang="en-US" sz="6400" b="1" dirty="0">
                <a:ea typeface="Calibri"/>
                <a:cs typeface="Calibri"/>
              </a:rPr>
              <a:t>-20 (2/25/22) aff’d Comm’r (4/14/22)  </a:t>
            </a:r>
            <a:r>
              <a:rPr lang="en-US" altLang="en-US" sz="6400" b="1" dirty="0">
                <a:ea typeface="Tahoma"/>
                <a:cs typeface="Calibri"/>
              </a:rPr>
              <a:t>  </a:t>
            </a:r>
          </a:p>
          <a:p>
            <a:pPr marL="457200" indent="0" algn="just">
              <a:lnSpc>
                <a:spcPct val="120000"/>
              </a:lnSpc>
              <a:spcBef>
                <a:spcPts val="600"/>
              </a:spcBef>
              <a:buNone/>
            </a:pPr>
            <a:r>
              <a:rPr lang="en-US" altLang="en-US" sz="6400" dirty="0">
                <a:ea typeface="Tahoma"/>
                <a:cs typeface="Tahoma"/>
              </a:rPr>
              <a:t>Board member attended closed session where litigation to which she was a party was discussed. </a:t>
            </a:r>
          </a:p>
          <a:p>
            <a:pPr marL="457200" indent="-53975" algn="just">
              <a:lnSpc>
                <a:spcPct val="120000"/>
              </a:lnSpc>
              <a:spcBef>
                <a:spcPts val="600"/>
              </a:spcBef>
              <a:buNone/>
            </a:pPr>
            <a:r>
              <a:rPr lang="en-US" sz="6400" dirty="0">
                <a:ea typeface="Tahoma"/>
                <a:cs typeface="Calibri"/>
              </a:rPr>
              <a:t> Prior to closed session it was announced that settlement would be discussed. Regardless of whether it was </a:t>
            </a:r>
            <a:r>
              <a:rPr lang="en-US" sz="6400" i="1" dirty="0">
                <a:ea typeface="Tahoma"/>
                <a:cs typeface="Calibri"/>
              </a:rPr>
              <a:t>actually</a:t>
            </a:r>
            <a:r>
              <a:rPr lang="en-US" sz="6400" dirty="0">
                <a:ea typeface="Tahoma"/>
                <a:cs typeface="Calibri"/>
              </a:rPr>
              <a:t> discussed, the public was under belief that a settlement, in which the board member had a personal interest/involvement, would be discussed. </a:t>
            </a:r>
          </a:p>
          <a:p>
            <a:pPr marL="457200" indent="0" algn="just">
              <a:lnSpc>
                <a:spcPct val="120000"/>
              </a:lnSpc>
              <a:spcBef>
                <a:spcPts val="600"/>
              </a:spcBef>
              <a:buNone/>
            </a:pPr>
            <a:r>
              <a:rPr lang="en-US" sz="6400" dirty="0">
                <a:ea typeface="Tahoma"/>
                <a:cs typeface="Calibri"/>
              </a:rPr>
              <a:t>Finding that the board member violated </a:t>
            </a:r>
            <a:r>
              <a:rPr lang="en-US" sz="6400" dirty="0" err="1">
                <a:ea typeface="Tahoma"/>
                <a:cs typeface="Calibri"/>
              </a:rPr>
              <a:t>N.J.S.A</a:t>
            </a:r>
            <a:r>
              <a:rPr lang="en-US" sz="6400" dirty="0">
                <a:ea typeface="Tahoma"/>
                <a:cs typeface="Calibri"/>
              </a:rPr>
              <a:t>. </a:t>
            </a:r>
            <a:r>
              <a:rPr lang="en-US" sz="6400" dirty="0" err="1">
                <a:ea typeface="Tahoma"/>
                <a:cs typeface="Calibri"/>
              </a:rPr>
              <a:t>18A:12-24</a:t>
            </a:r>
            <a:r>
              <a:rPr lang="en-US" sz="6400" dirty="0">
                <a:ea typeface="Tahoma"/>
                <a:cs typeface="Calibri"/>
              </a:rPr>
              <a:t>(c), the Commission noted that recusal from any and all board discussions, including closed session, when a board member has a conflict of interest, is an absolute.</a:t>
            </a:r>
            <a:endParaRPr lang="en-US" sz="6400" dirty="0">
              <a:ea typeface="Tahoma"/>
              <a:cs typeface="+mn-lt"/>
            </a:endParaRPr>
          </a:p>
          <a:p>
            <a:pPr lvl="0" algn="just">
              <a:lnSpc>
                <a:spcPct val="80000"/>
              </a:lnSpc>
              <a:buNone/>
            </a:pPr>
            <a:endParaRPr lang="en-US" altLang="en-US" sz="6400" dirty="0">
              <a:ea typeface="Tahoma" pitchFamily="34" charset="0"/>
              <a:cs typeface="Tahoma" pitchFamily="34" charset="0"/>
            </a:endParaRPr>
          </a:p>
          <a:p>
            <a:pPr algn="just">
              <a:lnSpc>
                <a:spcPct val="80000"/>
              </a:lnSpc>
              <a:buNone/>
            </a:pPr>
            <a:endParaRPr lang="en-US" altLang="en-US" sz="1600" dirty="0"/>
          </a:p>
          <a:p>
            <a:pPr algn="just">
              <a:lnSpc>
                <a:spcPct val="80000"/>
              </a:lnSpc>
              <a:buNone/>
            </a:pPr>
            <a:r>
              <a:rPr lang="en-US" sz="1600" b="1" dirty="0"/>
              <a:t>	</a:t>
            </a:r>
            <a:endParaRPr lang="en-US" altLang="en-US" sz="1800" dirty="0"/>
          </a:p>
          <a:p>
            <a:pPr algn="just">
              <a:lnSpc>
                <a:spcPct val="80000"/>
              </a:lnSpc>
              <a:buFont typeface="Arial" panose="020B0604020202020204" pitchFamily="34" charset="0"/>
              <a:buNone/>
            </a:pPr>
            <a:endParaRPr lang="en-US" altLang="en-US" sz="1800" dirty="0"/>
          </a:p>
          <a:p>
            <a:pPr algn="just">
              <a:lnSpc>
                <a:spcPct val="80000"/>
              </a:lnSpc>
              <a:buFont typeface="Arial" panose="020B0604020202020204" pitchFamily="34" charset="0"/>
              <a:buNone/>
            </a:pPr>
            <a:endParaRPr lang="en-US" altLang="en-US" sz="2000" dirty="0"/>
          </a:p>
          <a:p>
            <a:pPr>
              <a:lnSpc>
                <a:spcPct val="80000"/>
              </a:lnSpc>
              <a:buFont typeface="Arial" panose="020B0604020202020204" pitchFamily="34" charset="0"/>
              <a:buNone/>
            </a:pPr>
            <a:endParaRPr lang="en-US" altLang="en-US" sz="2000" dirty="0"/>
          </a:p>
          <a:p>
            <a:pPr>
              <a:lnSpc>
                <a:spcPct val="80000"/>
              </a:lnSpc>
              <a:buFont typeface="Arial" panose="020B0604020202020204" pitchFamily="34" charset="0"/>
              <a:buNone/>
            </a:pPr>
            <a:endParaRPr lang="en-US" altLang="en-US" sz="1800" dirty="0"/>
          </a:p>
        </p:txBody>
      </p:sp>
      <p:sp>
        <p:nvSpPr>
          <p:cNvPr id="3" name="Rectangle 2">
            <a:extLst>
              <a:ext uri="{FF2B5EF4-FFF2-40B4-BE49-F238E27FC236}">
                <a16:creationId xmlns:a16="http://schemas.microsoft.com/office/drawing/2014/main" id="{AC30A4CB-8C2B-5531-3688-31524B22CD8C}"/>
              </a:ext>
            </a:extLst>
          </p:cNvPr>
          <p:cNvSpPr txBox="1">
            <a:spLocks noChangeArrowheads="1"/>
          </p:cNvSpPr>
          <p:nvPr/>
        </p:nvSpPr>
        <p:spPr bwMode="auto">
          <a:xfrm>
            <a:off x="457200" y="779037"/>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71768631-F6BB-E7CC-336E-B1E99235B19B}"/>
              </a:ext>
            </a:extLst>
          </p:cNvPr>
          <p:cNvSpPr>
            <a:spLocks noGrp="1"/>
          </p:cNvSpPr>
          <p:nvPr>
            <p:ph type="sldNum" sz="quarter" idx="12"/>
          </p:nvPr>
        </p:nvSpPr>
        <p:spPr>
          <a:xfrm>
            <a:off x="8347013" y="6285329"/>
            <a:ext cx="448877" cy="365125"/>
          </a:xfrm>
        </p:spPr>
        <p:txBody>
          <a:bodyPr/>
          <a:lstStyle/>
          <a:p>
            <a:fld id="{3545CCE0-4D14-004D-838D-DA38C35BF0E9}" type="slidenum">
              <a:rPr lang="en-US" smtClean="0"/>
              <a:t>22</a:t>
            </a:fld>
            <a:endParaRPr lang="en-US" dirty="0"/>
          </a:p>
        </p:txBody>
      </p:sp>
    </p:spTree>
    <p:extLst>
      <p:ext uri="{BB962C8B-B14F-4D97-AF65-F5344CB8AC3E}">
        <p14:creationId xmlns:p14="http://schemas.microsoft.com/office/powerpoint/2010/main" val="2591072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9C660842-08D5-4E77-A484-FD253D605B7A}"/>
              </a:ext>
            </a:extLst>
          </p:cNvPr>
          <p:cNvSpPr>
            <a:spLocks noGrp="1"/>
          </p:cNvSpPr>
          <p:nvPr>
            <p:ph idx="1"/>
          </p:nvPr>
        </p:nvSpPr>
        <p:spPr>
          <a:xfrm>
            <a:off x="512901" y="1294766"/>
            <a:ext cx="7666365" cy="4594306"/>
          </a:xfrm>
        </p:spPr>
        <p:txBody>
          <a:bodyPr>
            <a:noAutofit/>
          </a:bodyPr>
          <a:lstStyle/>
          <a:p>
            <a:pPr algn="just">
              <a:lnSpc>
                <a:spcPct val="110000"/>
              </a:lnSpc>
              <a:buFont typeface="Arial" panose="020B0604020202020204" pitchFamily="34" charset="0"/>
              <a:buNone/>
            </a:pPr>
            <a:r>
              <a:rPr lang="en-US" altLang="en-US" sz="1600" b="1" dirty="0"/>
              <a:t>	</a:t>
            </a:r>
            <a:r>
              <a:rPr lang="en-US" altLang="en-US" sz="1600" b="1" u="sng" dirty="0" err="1"/>
              <a:t>N.J.S.A</a:t>
            </a:r>
            <a:r>
              <a:rPr lang="en-US" altLang="en-US" sz="1600" b="1" u="sng" dirty="0"/>
              <a:t>.</a:t>
            </a:r>
            <a:r>
              <a:rPr lang="en-US" altLang="en-US" sz="1600" b="1" dirty="0"/>
              <a:t> </a:t>
            </a:r>
            <a:r>
              <a:rPr lang="en-US" altLang="en-US" sz="1600" b="1" dirty="0" err="1"/>
              <a:t>18A:12-24</a:t>
            </a:r>
            <a:r>
              <a:rPr lang="en-US" altLang="en-US" sz="1600" b="1" dirty="0"/>
              <a:t>(d)</a:t>
            </a:r>
            <a:r>
              <a:rPr lang="en-US" altLang="en-US" sz="1600" dirty="0"/>
              <a:t>:</a:t>
            </a:r>
          </a:p>
          <a:p>
            <a:pPr algn="just">
              <a:lnSpc>
                <a:spcPct val="120000"/>
              </a:lnSpc>
              <a:buFont typeface="Arial" panose="020B0604020202020204" pitchFamily="34" charset="0"/>
              <a:buNone/>
            </a:pPr>
            <a:r>
              <a:rPr lang="en-US" altLang="en-US" sz="1600" i="1" dirty="0"/>
              <a:t>	</a:t>
            </a:r>
            <a:r>
              <a:rPr lang="en-US" altLang="en-US" sz="1600" dirty="0"/>
              <a:t>No school official shall undertake any employment or service, whether compensated or not, which might reasonably be expected to prejudice his independence of judgment in the exercise of his official duties.</a:t>
            </a:r>
          </a:p>
          <a:p>
            <a:pPr algn="just">
              <a:lnSpc>
                <a:spcPct val="80000"/>
              </a:lnSpc>
              <a:buFont typeface="Arial" panose="020B0604020202020204" pitchFamily="34" charset="0"/>
              <a:buNone/>
            </a:pPr>
            <a:endParaRPr lang="en-US" altLang="en-US" sz="1600" dirty="0"/>
          </a:p>
          <a:p>
            <a:pPr algn="just">
              <a:lnSpc>
                <a:spcPct val="110000"/>
              </a:lnSpc>
              <a:buFont typeface="Arial" panose="020B0604020202020204" pitchFamily="34" charset="0"/>
              <a:buNone/>
            </a:pPr>
            <a:r>
              <a:rPr lang="en-US" altLang="en-US" sz="1600" b="1" dirty="0"/>
              <a:t>	</a:t>
            </a:r>
            <a:r>
              <a:rPr lang="en-US" altLang="en-US" sz="1600" b="1" u="sng" dirty="0"/>
              <a:t>Case:</a:t>
            </a:r>
          </a:p>
          <a:p>
            <a:pPr algn="just">
              <a:lnSpc>
                <a:spcPct val="110000"/>
              </a:lnSpc>
              <a:buFont typeface="Arial" panose="020B0604020202020204" pitchFamily="34" charset="0"/>
              <a:buNone/>
            </a:pPr>
            <a:r>
              <a:rPr lang="en-US" sz="1600" b="1" dirty="0"/>
              <a:t>	Advisory Opinion </a:t>
            </a:r>
            <a:r>
              <a:rPr lang="en-US" sz="1600" b="1" dirty="0" err="1"/>
              <a:t>A01</a:t>
            </a:r>
            <a:r>
              <a:rPr lang="en-US" sz="1600" b="1" dirty="0"/>
              <a:t>-16 (2/23/16) </a:t>
            </a:r>
          </a:p>
          <a:p>
            <a:pPr algn="just">
              <a:lnSpc>
                <a:spcPct val="120000"/>
              </a:lnSpc>
              <a:buFont typeface="Arial" panose="020B0604020202020204" pitchFamily="34" charset="0"/>
              <a:buNone/>
            </a:pPr>
            <a:r>
              <a:rPr lang="en-US" sz="1600" dirty="0"/>
              <a:t>	Commission determined that a police officer assigned as a Drug Abuse Resistance Education officer in the District would violate </a:t>
            </a:r>
            <a:r>
              <a:rPr lang="en-US" sz="1600" u="sng" dirty="0"/>
              <a:t>N.J.S.A.</a:t>
            </a:r>
            <a:r>
              <a:rPr lang="en-US" sz="1600" dirty="0"/>
              <a:t> </a:t>
            </a:r>
            <a:r>
              <a:rPr lang="en-US" sz="1600" dirty="0" err="1"/>
              <a:t>18A:12-24</a:t>
            </a:r>
            <a:r>
              <a:rPr lang="en-US" sz="1600" dirty="0"/>
              <a:t>(a) and (d) and </a:t>
            </a:r>
            <a:r>
              <a:rPr lang="en-US" sz="1600" u="sng" dirty="0" err="1"/>
              <a:t>N.J.S.A</a:t>
            </a:r>
            <a:r>
              <a:rPr lang="en-US" sz="1600" u="sng" dirty="0"/>
              <a:t>.</a:t>
            </a:r>
            <a:r>
              <a:rPr lang="en-US" sz="1600" dirty="0"/>
              <a:t> </a:t>
            </a:r>
            <a:r>
              <a:rPr lang="en-US" sz="1600" dirty="0" err="1"/>
              <a:t>18A:12-24.1</a:t>
            </a:r>
            <a:r>
              <a:rPr lang="en-US" sz="1600" dirty="0"/>
              <a:t>(c) and (j) if he or she were also a member of the board. Not all police officers are barred from serving as board members. However, because this officer’s assignments </a:t>
            </a:r>
            <a:r>
              <a:rPr lang="en-US" sz="1600" b="1" i="1" u="sng" dirty="0"/>
              <a:t>required extensive daily interaction </a:t>
            </a:r>
            <a:r>
              <a:rPr lang="en-US" sz="1600" dirty="0"/>
              <a:t>with the schools, district personnel, staff, students and parents, this officer’s role presented an inescapable likelihood for conflicts.</a:t>
            </a:r>
          </a:p>
        </p:txBody>
      </p:sp>
      <p:sp>
        <p:nvSpPr>
          <p:cNvPr id="3" name="Rectangle 2">
            <a:extLst>
              <a:ext uri="{FF2B5EF4-FFF2-40B4-BE49-F238E27FC236}">
                <a16:creationId xmlns:a16="http://schemas.microsoft.com/office/drawing/2014/main" id="{2F30F022-BC96-9B80-89ED-FEB6B74AEEAB}"/>
              </a:ext>
            </a:extLst>
          </p:cNvPr>
          <p:cNvSpPr txBox="1">
            <a:spLocks noChangeArrowheads="1"/>
          </p:cNvSpPr>
          <p:nvPr/>
        </p:nvSpPr>
        <p:spPr bwMode="auto">
          <a:xfrm>
            <a:off x="293427" y="785410"/>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E721E2DA-0B7F-FDFD-412D-5C34A156FCEC}"/>
              </a:ext>
            </a:extLst>
          </p:cNvPr>
          <p:cNvSpPr>
            <a:spLocks noGrp="1"/>
          </p:cNvSpPr>
          <p:nvPr>
            <p:ph type="sldNum" sz="quarter" idx="12"/>
          </p:nvPr>
        </p:nvSpPr>
        <p:spPr>
          <a:xfrm>
            <a:off x="8406793" y="6223187"/>
            <a:ext cx="404489" cy="365125"/>
          </a:xfrm>
        </p:spPr>
        <p:txBody>
          <a:bodyPr/>
          <a:lstStyle/>
          <a:p>
            <a:fld id="{3545CCE0-4D14-004D-838D-DA38C35BF0E9}" type="slidenum">
              <a:rPr lang="en-US" smtClean="0"/>
              <a:t>23</a:t>
            </a:fld>
            <a:endParaRPr lang="en-US" dirty="0"/>
          </a:p>
        </p:txBody>
      </p:sp>
    </p:spTree>
    <p:extLst>
      <p:ext uri="{BB962C8B-B14F-4D97-AF65-F5344CB8AC3E}">
        <p14:creationId xmlns:p14="http://schemas.microsoft.com/office/powerpoint/2010/main" val="2699595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AF9FF27-20A5-49C6-936D-7A84BCA7A758}"/>
              </a:ext>
            </a:extLst>
          </p:cNvPr>
          <p:cNvSpPr>
            <a:spLocks noGrp="1"/>
          </p:cNvSpPr>
          <p:nvPr>
            <p:ph idx="1"/>
          </p:nvPr>
        </p:nvSpPr>
        <p:spPr>
          <a:xfrm>
            <a:off x="80394" y="1379989"/>
            <a:ext cx="8115649" cy="5096312"/>
          </a:xfrm>
        </p:spPr>
        <p:txBody>
          <a:bodyPr>
            <a:normAutofit fontScale="85000" lnSpcReduction="20000"/>
          </a:bodyPr>
          <a:lstStyle/>
          <a:p>
            <a:pPr marL="609600" indent="-609600">
              <a:lnSpc>
                <a:spcPct val="80000"/>
              </a:lnSpc>
              <a:buFont typeface="Arial" panose="020B0604020202020204" pitchFamily="34" charset="0"/>
              <a:buNone/>
            </a:pPr>
            <a:r>
              <a:rPr lang="en-US" altLang="en-US" sz="2000" b="1" dirty="0"/>
              <a:t>	</a:t>
            </a:r>
            <a:r>
              <a:rPr lang="en-US" altLang="en-US" sz="1900" b="1" u="sng" dirty="0" err="1"/>
              <a:t>N.J.S.A</a:t>
            </a:r>
            <a:r>
              <a:rPr lang="en-US" altLang="en-US" sz="1900" b="1" u="sng" dirty="0"/>
              <a:t>. </a:t>
            </a:r>
            <a:r>
              <a:rPr lang="en-US" altLang="en-US" sz="1900" b="1" dirty="0" err="1"/>
              <a:t>18A:12-24</a:t>
            </a:r>
            <a:r>
              <a:rPr lang="en-US" altLang="en-US" sz="1900" b="1" dirty="0"/>
              <a:t>(e)</a:t>
            </a:r>
            <a:r>
              <a:rPr lang="en-US" altLang="en-US" sz="1900" dirty="0"/>
              <a:t>:</a:t>
            </a:r>
          </a:p>
          <a:p>
            <a:pPr marL="609600" indent="-609600" algn="just">
              <a:lnSpc>
                <a:spcPct val="120000"/>
              </a:lnSpc>
              <a:buNone/>
            </a:pPr>
            <a:r>
              <a:rPr lang="en-US" altLang="en-US" sz="1900" dirty="0"/>
              <a:t>	No school official, or member of his immediate family, or business organization in which he has an interest, shall solicit or accept any gift, favor, loan, political contribution, service, promise of future employment, or other thing of value based upon an understanding that the gift, favor, loan, contribution, service, promise, or other thing of value was given or offered for the purpose of influencing him, directly or indirectly, in the discharge of his official duties.  This provision shall not apply to the solicitation or acceptance of contributions to the campaign of an announced candidate for elective public office, if the school official has no knowledge or reason to believe that the campaign contribution, if accepted, was given with the intent to influence the school official in the discharge of his official duties.</a:t>
            </a:r>
          </a:p>
          <a:p>
            <a:pPr marL="609600" indent="-609600" algn="just">
              <a:lnSpc>
                <a:spcPct val="80000"/>
              </a:lnSpc>
              <a:buFont typeface="Arial" panose="020B0604020202020204" pitchFamily="34" charset="0"/>
              <a:buNone/>
            </a:pPr>
            <a:endParaRPr lang="en-US" altLang="en-US" sz="1400" b="1" dirty="0"/>
          </a:p>
          <a:p>
            <a:pPr marL="609600" indent="-609600" algn="just">
              <a:lnSpc>
                <a:spcPct val="80000"/>
              </a:lnSpc>
              <a:buFont typeface="Arial" panose="020B0604020202020204" pitchFamily="34" charset="0"/>
              <a:buNone/>
            </a:pPr>
            <a:r>
              <a:rPr lang="en-US" altLang="en-US" sz="1900" b="1" dirty="0"/>
              <a:t>	</a:t>
            </a:r>
            <a:r>
              <a:rPr lang="en-US" altLang="en-US" sz="1900" b="1" u="sng" dirty="0"/>
              <a:t>Case: </a:t>
            </a:r>
          </a:p>
          <a:p>
            <a:pPr marL="609600" indent="0" algn="just">
              <a:lnSpc>
                <a:spcPct val="120000"/>
              </a:lnSpc>
              <a:buFont typeface="Arial" panose="020B0604020202020204" pitchFamily="34" charset="0"/>
              <a:buNone/>
            </a:pPr>
            <a:r>
              <a:rPr lang="en-US" altLang="en-US" sz="1900" b="1" u="sng" dirty="0"/>
              <a:t>IMO Rubino, Matawan-Aberdeen Regional Sch. Dist. Bd. of Educ., Monmouth County</a:t>
            </a:r>
            <a:r>
              <a:rPr lang="en-US" altLang="en-US" sz="1900" b="1" dirty="0"/>
              <a:t>,  </a:t>
            </a:r>
            <a:r>
              <a:rPr lang="en-US" altLang="en-US" sz="1900" b="1" dirty="0" err="1"/>
              <a:t>C16</a:t>
            </a:r>
            <a:r>
              <a:rPr lang="en-US" altLang="en-US" sz="1900" b="1" dirty="0"/>
              <a:t>-08 (9/29/10)</a:t>
            </a:r>
            <a:r>
              <a:rPr lang="en-US" altLang="en-US" sz="1900" dirty="0"/>
              <a:t> </a:t>
            </a:r>
          </a:p>
          <a:p>
            <a:pPr marL="609600" indent="0" algn="just">
              <a:lnSpc>
                <a:spcPct val="120000"/>
              </a:lnSpc>
              <a:buFont typeface="Arial" panose="020B0604020202020204" pitchFamily="34" charset="0"/>
              <a:buNone/>
            </a:pPr>
            <a:r>
              <a:rPr lang="en-US" altLang="en-US" sz="1900" dirty="0"/>
              <a:t>Board member violated </a:t>
            </a:r>
            <a:r>
              <a:rPr lang="en-US" altLang="en-US" sz="1900" u="sng" dirty="0"/>
              <a:t>N.J.S.A.</a:t>
            </a:r>
            <a:r>
              <a:rPr lang="en-US" altLang="en-US" sz="1900" dirty="0"/>
              <a:t> </a:t>
            </a:r>
            <a:r>
              <a:rPr lang="en-US" altLang="en-US" sz="1900" dirty="0" err="1"/>
              <a:t>18A:12-24</a:t>
            </a:r>
            <a:r>
              <a:rPr lang="en-US" altLang="en-US" sz="1900" dirty="0"/>
              <a:t>(e) by sending emails soliciting campaign contributions to three district employees, at their district email addresses. The Commission upheld a six-month suspension, despite the board member’s claim that the emails were sent in error. </a:t>
            </a:r>
          </a:p>
        </p:txBody>
      </p:sp>
      <p:sp>
        <p:nvSpPr>
          <p:cNvPr id="3" name="Rectangle 2">
            <a:extLst>
              <a:ext uri="{FF2B5EF4-FFF2-40B4-BE49-F238E27FC236}">
                <a16:creationId xmlns:a16="http://schemas.microsoft.com/office/drawing/2014/main" id="{D5B82BCE-3290-9D14-8143-0A28565617A4}"/>
              </a:ext>
            </a:extLst>
          </p:cNvPr>
          <p:cNvSpPr txBox="1">
            <a:spLocks noChangeArrowheads="1"/>
          </p:cNvSpPr>
          <p:nvPr/>
        </p:nvSpPr>
        <p:spPr bwMode="auto">
          <a:xfrm>
            <a:off x="390256" y="808489"/>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49E72909-BEF6-CC8A-3621-7D3E384BACF7}"/>
              </a:ext>
            </a:extLst>
          </p:cNvPr>
          <p:cNvSpPr>
            <a:spLocks noGrp="1"/>
          </p:cNvSpPr>
          <p:nvPr>
            <p:ph type="sldNum" sz="quarter" idx="12"/>
          </p:nvPr>
        </p:nvSpPr>
        <p:spPr>
          <a:xfrm>
            <a:off x="8395418" y="6196083"/>
            <a:ext cx="448877" cy="365125"/>
          </a:xfrm>
        </p:spPr>
        <p:txBody>
          <a:bodyPr/>
          <a:lstStyle/>
          <a:p>
            <a:fld id="{3545CCE0-4D14-004D-838D-DA38C35BF0E9}" type="slidenum">
              <a:rPr lang="en-US" smtClean="0"/>
              <a:t>24</a:t>
            </a:fld>
            <a:endParaRPr lang="en-US" dirty="0"/>
          </a:p>
        </p:txBody>
      </p:sp>
    </p:spTree>
    <p:extLst>
      <p:ext uri="{BB962C8B-B14F-4D97-AF65-F5344CB8AC3E}">
        <p14:creationId xmlns:p14="http://schemas.microsoft.com/office/powerpoint/2010/main" val="1284222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690631D-93B4-46F8-9F83-0371BCEE749D}"/>
              </a:ext>
            </a:extLst>
          </p:cNvPr>
          <p:cNvSpPr>
            <a:spLocks noGrp="1"/>
          </p:cNvSpPr>
          <p:nvPr>
            <p:ph idx="1"/>
          </p:nvPr>
        </p:nvSpPr>
        <p:spPr>
          <a:xfrm>
            <a:off x="507534" y="1390475"/>
            <a:ext cx="7663343" cy="4724400"/>
          </a:xfrm>
        </p:spPr>
        <p:txBody>
          <a:bodyPr>
            <a:normAutofit lnSpcReduction="10000"/>
          </a:bodyPr>
          <a:lstStyle/>
          <a:p>
            <a:pPr>
              <a:lnSpc>
                <a:spcPct val="80000"/>
              </a:lnSpc>
              <a:buFont typeface="Arial" panose="020B0604020202020204" pitchFamily="34" charset="0"/>
              <a:buNone/>
            </a:pPr>
            <a:r>
              <a:rPr lang="en-US" altLang="en-US" sz="1700" b="1" dirty="0"/>
              <a:t>	</a:t>
            </a:r>
            <a:r>
              <a:rPr lang="en-US" altLang="en-US" sz="1700" b="1" u="sng" dirty="0" err="1"/>
              <a:t>N.J.S.A</a:t>
            </a:r>
            <a:r>
              <a:rPr lang="en-US" altLang="en-US" sz="1700" b="1" u="sng" dirty="0"/>
              <a:t>.</a:t>
            </a:r>
            <a:r>
              <a:rPr lang="en-US" altLang="en-US" sz="1700" b="1" dirty="0"/>
              <a:t> </a:t>
            </a:r>
            <a:r>
              <a:rPr lang="en-US" altLang="en-US" sz="1700" b="1" dirty="0" err="1"/>
              <a:t>18A:12-24</a:t>
            </a:r>
            <a:r>
              <a:rPr lang="en-US" altLang="en-US" sz="1700" b="1" dirty="0"/>
              <a:t>(f)</a:t>
            </a:r>
            <a:r>
              <a:rPr lang="en-US" altLang="en-US" sz="1700" dirty="0"/>
              <a:t>:</a:t>
            </a:r>
          </a:p>
          <a:p>
            <a:pPr algn="just">
              <a:lnSpc>
                <a:spcPct val="110000"/>
              </a:lnSpc>
              <a:buFont typeface="Arial" panose="020B0604020202020204" pitchFamily="34" charset="0"/>
              <a:buNone/>
            </a:pPr>
            <a:r>
              <a:rPr lang="en-US" altLang="en-US" sz="1700" dirty="0"/>
              <a:t>	No school official shall use, or allow to be used, his public office or employment, or any information, not generally available to the members of the public, which he receives or acquires in the course of and by reason of his office or employment, for the purpose of securing financial gain for himself, any member of his immediate family, or any business organization with which he is associated.</a:t>
            </a:r>
          </a:p>
          <a:p>
            <a:pPr>
              <a:lnSpc>
                <a:spcPct val="80000"/>
              </a:lnSpc>
              <a:buFont typeface="Arial" panose="020B0604020202020204" pitchFamily="34" charset="0"/>
              <a:buNone/>
            </a:pPr>
            <a:endParaRPr lang="en-US" altLang="en-US" sz="1700" dirty="0"/>
          </a:p>
          <a:p>
            <a:pPr>
              <a:lnSpc>
                <a:spcPct val="80000"/>
              </a:lnSpc>
              <a:buFont typeface="Arial" panose="020B0604020202020204" pitchFamily="34" charset="0"/>
              <a:buNone/>
            </a:pPr>
            <a:r>
              <a:rPr lang="en-US" altLang="en-US" sz="1700" b="1" dirty="0"/>
              <a:t>	</a:t>
            </a:r>
            <a:r>
              <a:rPr lang="en-US" altLang="en-US" sz="1700" b="1" u="sng" dirty="0"/>
              <a:t>Case:</a:t>
            </a:r>
            <a:r>
              <a:rPr lang="en-US" altLang="en-US" sz="1700" b="1" dirty="0"/>
              <a:t> </a:t>
            </a:r>
          </a:p>
          <a:p>
            <a:pPr>
              <a:lnSpc>
                <a:spcPct val="80000"/>
              </a:lnSpc>
              <a:buFont typeface="Arial" panose="020B0604020202020204" pitchFamily="34" charset="0"/>
              <a:buNone/>
            </a:pPr>
            <a:r>
              <a:rPr lang="en-US" sz="1700" b="1" dirty="0"/>
              <a:t>	Advisory Opinion </a:t>
            </a:r>
            <a:r>
              <a:rPr lang="en-US" sz="1700" b="1" dirty="0" err="1"/>
              <a:t>A10</a:t>
            </a:r>
            <a:r>
              <a:rPr lang="en-US" sz="1700" b="1" dirty="0"/>
              <a:t>-14  </a:t>
            </a:r>
          </a:p>
          <a:p>
            <a:pPr algn="just">
              <a:lnSpc>
                <a:spcPct val="100000"/>
              </a:lnSpc>
              <a:buFont typeface="Arial" panose="020B0604020202020204" pitchFamily="34" charset="0"/>
              <a:buNone/>
            </a:pPr>
            <a:r>
              <a:rPr lang="en-US" sz="1700" dirty="0"/>
              <a:t>	The Commission determined that a board member would violate </a:t>
            </a:r>
            <a:r>
              <a:rPr lang="en-US" sz="1700" u="sng" dirty="0"/>
              <a:t>N.J.S.A.</a:t>
            </a:r>
            <a:r>
              <a:rPr lang="en-US" sz="1700" dirty="0"/>
              <a:t> </a:t>
            </a:r>
            <a:r>
              <a:rPr lang="en-US" sz="1700" dirty="0" err="1"/>
              <a:t>18A:12-24</a:t>
            </a:r>
            <a:r>
              <a:rPr lang="en-US" sz="1700" dirty="0"/>
              <a:t>(c) and (f) if she were to serve on the shared services committee, which recommends how resources and personnel are shared with the local municipality, where her husband was mayor. The Commission provided that the public might reasonably perceive that the board member’s objectivity is impaired. The Commission found that board members in similar situations may not attend closed session when deliberations are taking place but may attend the public session as a member of the public. (April 23, 2014). </a:t>
            </a:r>
          </a:p>
          <a:p>
            <a:pPr marL="0" indent="0">
              <a:lnSpc>
                <a:spcPct val="80000"/>
              </a:lnSpc>
              <a:buNone/>
            </a:pPr>
            <a:endParaRPr lang="en-US" altLang="en-US" sz="2000" dirty="0"/>
          </a:p>
        </p:txBody>
      </p:sp>
      <p:sp>
        <p:nvSpPr>
          <p:cNvPr id="3" name="Rectangle 2">
            <a:extLst>
              <a:ext uri="{FF2B5EF4-FFF2-40B4-BE49-F238E27FC236}">
                <a16:creationId xmlns:a16="http://schemas.microsoft.com/office/drawing/2014/main" id="{30E66B19-45E4-448F-0C60-4C45B7CFBE49}"/>
              </a:ext>
            </a:extLst>
          </p:cNvPr>
          <p:cNvSpPr txBox="1">
            <a:spLocks noChangeArrowheads="1"/>
          </p:cNvSpPr>
          <p:nvPr/>
        </p:nvSpPr>
        <p:spPr bwMode="auto">
          <a:xfrm>
            <a:off x="457200" y="818975"/>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D76FB161-BD3A-7DCC-43A4-B37F9F7DB2C4}"/>
              </a:ext>
            </a:extLst>
          </p:cNvPr>
          <p:cNvSpPr>
            <a:spLocks noGrp="1"/>
          </p:cNvSpPr>
          <p:nvPr>
            <p:ph type="sldNum" sz="quarter" idx="12"/>
          </p:nvPr>
        </p:nvSpPr>
        <p:spPr>
          <a:xfrm>
            <a:off x="8386901" y="6178798"/>
            <a:ext cx="404489" cy="365125"/>
          </a:xfrm>
        </p:spPr>
        <p:txBody>
          <a:bodyPr/>
          <a:lstStyle/>
          <a:p>
            <a:fld id="{3545CCE0-4D14-004D-838D-DA38C35BF0E9}" type="slidenum">
              <a:rPr lang="en-US" smtClean="0"/>
              <a:t>25</a:t>
            </a:fld>
            <a:endParaRPr lang="en-US" dirty="0"/>
          </a:p>
        </p:txBody>
      </p:sp>
    </p:spTree>
    <p:extLst>
      <p:ext uri="{BB962C8B-B14F-4D97-AF65-F5344CB8AC3E}">
        <p14:creationId xmlns:p14="http://schemas.microsoft.com/office/powerpoint/2010/main" val="1464454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93D6946-31F6-4ED9-A49F-E3FC649F030C}"/>
              </a:ext>
            </a:extLst>
          </p:cNvPr>
          <p:cNvSpPr>
            <a:spLocks noGrp="1"/>
          </p:cNvSpPr>
          <p:nvPr>
            <p:ph idx="1"/>
          </p:nvPr>
        </p:nvSpPr>
        <p:spPr>
          <a:xfrm>
            <a:off x="448811" y="1379989"/>
            <a:ext cx="7713677" cy="4525963"/>
          </a:xfrm>
        </p:spPr>
        <p:txBody>
          <a:bodyPr>
            <a:normAutofit lnSpcReduction="10000"/>
          </a:bodyPr>
          <a:lstStyle/>
          <a:p>
            <a:pPr>
              <a:lnSpc>
                <a:spcPct val="80000"/>
              </a:lnSpc>
              <a:buFont typeface="Arial" panose="020B0604020202020204" pitchFamily="34" charset="0"/>
              <a:buNone/>
            </a:pPr>
            <a:r>
              <a:rPr lang="en-US" altLang="en-US" sz="2000" b="1" dirty="0"/>
              <a:t>	</a:t>
            </a:r>
            <a:r>
              <a:rPr lang="en-US" altLang="en-US" sz="1700" b="1" u="sng" dirty="0" err="1"/>
              <a:t>N.J.S.A</a:t>
            </a:r>
            <a:r>
              <a:rPr lang="en-US" altLang="en-US" sz="1700" b="1" u="sng" dirty="0"/>
              <a:t>.</a:t>
            </a:r>
            <a:r>
              <a:rPr lang="en-US" altLang="en-US" sz="1700" b="1" dirty="0"/>
              <a:t> </a:t>
            </a:r>
            <a:r>
              <a:rPr lang="en-US" altLang="en-US" sz="1700" b="1" dirty="0" err="1"/>
              <a:t>18A:12-24</a:t>
            </a:r>
            <a:r>
              <a:rPr lang="en-US" altLang="en-US" sz="1700" b="1" dirty="0"/>
              <a:t>(g)</a:t>
            </a:r>
            <a:r>
              <a:rPr lang="en-US" altLang="en-US" sz="1700" dirty="0"/>
              <a:t>:</a:t>
            </a:r>
          </a:p>
          <a:p>
            <a:pPr algn="just">
              <a:lnSpc>
                <a:spcPct val="120000"/>
              </a:lnSpc>
              <a:buFont typeface="Arial" panose="020B0604020202020204" pitchFamily="34" charset="0"/>
              <a:buNone/>
            </a:pPr>
            <a:r>
              <a:rPr lang="en-US" altLang="en-US" sz="1700" dirty="0"/>
              <a:t>	No school official or business organization in which he has an interest shall represent any person or party other than the school board or school district in connection with any cause, proceeding, application or other matter pending before the school district in which he serves or in any proceeding involving the school district in which he serves  or, for officers or employees of the New Jersey School Boards Association, any school district. This provision shall not be deemed to prohibit representation within the context of official labor union or similar representational responsibilities. </a:t>
            </a:r>
          </a:p>
          <a:p>
            <a:pPr>
              <a:lnSpc>
                <a:spcPct val="80000"/>
              </a:lnSpc>
              <a:buFont typeface="Arial" panose="020B0604020202020204" pitchFamily="34" charset="0"/>
              <a:buNone/>
            </a:pPr>
            <a:endParaRPr lang="en-US" altLang="en-US" sz="1700" dirty="0"/>
          </a:p>
          <a:p>
            <a:pPr>
              <a:lnSpc>
                <a:spcPct val="80000"/>
              </a:lnSpc>
              <a:buFont typeface="Arial" panose="020B0604020202020204" pitchFamily="34" charset="0"/>
              <a:buNone/>
            </a:pPr>
            <a:r>
              <a:rPr lang="en-US" altLang="en-US" sz="1700" b="1" dirty="0"/>
              <a:t>	</a:t>
            </a:r>
            <a:r>
              <a:rPr lang="en-US" altLang="en-US" sz="1700" b="1" u="sng" dirty="0"/>
              <a:t>Case:</a:t>
            </a:r>
          </a:p>
          <a:p>
            <a:pPr>
              <a:lnSpc>
                <a:spcPct val="110000"/>
              </a:lnSpc>
              <a:buFont typeface="Arial" panose="020B0604020202020204" pitchFamily="34" charset="0"/>
              <a:buNone/>
            </a:pPr>
            <a:r>
              <a:rPr lang="en-US" altLang="en-US" sz="1700" b="1" dirty="0"/>
              <a:t>	Advisory Opinion </a:t>
            </a:r>
            <a:r>
              <a:rPr lang="en-US" altLang="en-US" sz="1700" b="1" dirty="0" err="1"/>
              <a:t>A07</a:t>
            </a:r>
            <a:r>
              <a:rPr lang="en-US" altLang="en-US" sz="1700" b="1" dirty="0"/>
              <a:t>-00 (5/23/22)  </a:t>
            </a:r>
          </a:p>
          <a:p>
            <a:pPr>
              <a:lnSpc>
                <a:spcPct val="110000"/>
              </a:lnSpc>
              <a:buFont typeface="Arial" panose="020B0604020202020204" pitchFamily="34" charset="0"/>
              <a:buNone/>
            </a:pPr>
            <a:r>
              <a:rPr lang="en-US" altLang="en-US" sz="1700" dirty="0"/>
              <a:t>	A board member may serve as president of the local PTA, but must make sure that she/he does not represent the PTA before the Board on any matter.  </a:t>
            </a:r>
          </a:p>
        </p:txBody>
      </p:sp>
      <p:sp>
        <p:nvSpPr>
          <p:cNvPr id="3" name="Rectangle 2">
            <a:extLst>
              <a:ext uri="{FF2B5EF4-FFF2-40B4-BE49-F238E27FC236}">
                <a16:creationId xmlns:a16="http://schemas.microsoft.com/office/drawing/2014/main" id="{7617F340-6185-8F47-6F04-8E92F0CDE29D}"/>
              </a:ext>
            </a:extLst>
          </p:cNvPr>
          <p:cNvSpPr txBox="1">
            <a:spLocks noChangeArrowheads="1"/>
          </p:cNvSpPr>
          <p:nvPr/>
        </p:nvSpPr>
        <p:spPr bwMode="auto">
          <a:xfrm>
            <a:off x="448811" y="808489"/>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ECB1C7A0-59D9-28E0-6F85-B01757A1F041}"/>
              </a:ext>
            </a:extLst>
          </p:cNvPr>
          <p:cNvSpPr>
            <a:spLocks noGrp="1"/>
          </p:cNvSpPr>
          <p:nvPr>
            <p:ph type="sldNum" sz="quarter" idx="12"/>
          </p:nvPr>
        </p:nvSpPr>
        <p:spPr>
          <a:xfrm>
            <a:off x="8374072" y="6187676"/>
            <a:ext cx="466633" cy="365125"/>
          </a:xfrm>
        </p:spPr>
        <p:txBody>
          <a:bodyPr/>
          <a:lstStyle/>
          <a:p>
            <a:fld id="{3545CCE0-4D14-004D-838D-DA38C35BF0E9}" type="slidenum">
              <a:rPr lang="en-US" smtClean="0"/>
              <a:t>26</a:t>
            </a:fld>
            <a:endParaRPr lang="en-US" dirty="0"/>
          </a:p>
        </p:txBody>
      </p:sp>
    </p:spTree>
    <p:extLst>
      <p:ext uri="{BB962C8B-B14F-4D97-AF65-F5344CB8AC3E}">
        <p14:creationId xmlns:p14="http://schemas.microsoft.com/office/powerpoint/2010/main" val="63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F0CFBB03-7263-42AF-BBF4-CCBC9CFCF675}"/>
              </a:ext>
            </a:extLst>
          </p:cNvPr>
          <p:cNvSpPr txBox="1">
            <a:spLocks/>
          </p:cNvSpPr>
          <p:nvPr/>
        </p:nvSpPr>
        <p:spPr>
          <a:xfrm>
            <a:off x="536371" y="1388200"/>
            <a:ext cx="7718396" cy="482804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fontAlgn="auto">
              <a:lnSpc>
                <a:spcPct val="80000"/>
              </a:lnSpc>
              <a:spcAft>
                <a:spcPts val="0"/>
              </a:spcAft>
              <a:buFont typeface="Arial" panose="020B0604020202020204" pitchFamily="34" charset="0"/>
              <a:buNone/>
            </a:pPr>
            <a:r>
              <a:rPr lang="en-US" altLang="en-US" sz="2000" b="1" dirty="0"/>
              <a:t>	</a:t>
            </a:r>
            <a:r>
              <a:rPr lang="en-US" altLang="en-US" sz="1700" b="1" u="sng" dirty="0" err="1"/>
              <a:t>N.J.S.A</a:t>
            </a:r>
            <a:r>
              <a:rPr lang="en-US" altLang="en-US" sz="1700" b="1" u="sng" dirty="0"/>
              <a:t>.</a:t>
            </a:r>
            <a:r>
              <a:rPr lang="en-US" altLang="en-US" sz="1700" b="1" dirty="0"/>
              <a:t> </a:t>
            </a:r>
            <a:r>
              <a:rPr lang="en-US" altLang="en-US" sz="1700" b="1" dirty="0" err="1"/>
              <a:t>18A:12-24</a:t>
            </a:r>
            <a:r>
              <a:rPr lang="en-US" altLang="en-US" sz="1700" b="1" dirty="0"/>
              <a:t>(h):</a:t>
            </a:r>
          </a:p>
          <a:p>
            <a:pPr algn="just" fontAlgn="auto">
              <a:lnSpc>
                <a:spcPct val="120000"/>
              </a:lnSpc>
              <a:spcAft>
                <a:spcPts val="0"/>
              </a:spcAft>
              <a:buFont typeface="Arial" panose="020B0604020202020204" pitchFamily="34" charset="0"/>
              <a:buNone/>
            </a:pPr>
            <a:r>
              <a:rPr lang="en-US" altLang="en-US" sz="1700" b="1" dirty="0"/>
              <a:t>	</a:t>
            </a:r>
            <a:r>
              <a:rPr lang="en-US" altLang="en-US" sz="1700" dirty="0"/>
              <a:t>No school official shall be deemed in conflict with these provisions if, by reason of his participation in any matter required to be voted upon, no material or monetary gain accrues to him as a member of any business, profession, occupation or group, to any greater extent than any gain could reasonably be expected to accrue to any other member of that business, profession, occupation or group.</a:t>
            </a:r>
          </a:p>
          <a:p>
            <a:pPr fontAlgn="auto">
              <a:lnSpc>
                <a:spcPct val="80000"/>
              </a:lnSpc>
              <a:spcAft>
                <a:spcPts val="0"/>
              </a:spcAft>
              <a:buFont typeface="Arial" panose="020B0604020202020204" pitchFamily="34" charset="0"/>
              <a:buNone/>
            </a:pPr>
            <a:endParaRPr lang="en-US" altLang="en-US" sz="1700" dirty="0"/>
          </a:p>
          <a:p>
            <a:pPr fontAlgn="auto">
              <a:lnSpc>
                <a:spcPct val="80000"/>
              </a:lnSpc>
              <a:spcAft>
                <a:spcPts val="0"/>
              </a:spcAft>
              <a:buFont typeface="Arial" panose="020B0604020202020204" pitchFamily="34" charset="0"/>
              <a:buNone/>
            </a:pPr>
            <a:r>
              <a:rPr lang="en-US" altLang="en-US" sz="1700" b="1" dirty="0"/>
              <a:t>	</a:t>
            </a:r>
            <a:r>
              <a:rPr lang="en-US" altLang="en-US" sz="1700" b="1" u="sng" dirty="0"/>
              <a:t>Case:</a:t>
            </a:r>
          </a:p>
          <a:p>
            <a:pPr fontAlgn="auto">
              <a:lnSpc>
                <a:spcPct val="120000"/>
              </a:lnSpc>
              <a:spcAft>
                <a:spcPts val="0"/>
              </a:spcAft>
              <a:buFont typeface="Arial" panose="020B0604020202020204" pitchFamily="34" charset="0"/>
              <a:buNone/>
            </a:pPr>
            <a:r>
              <a:rPr lang="en-US" altLang="en-US" sz="1700" b="1" dirty="0"/>
              <a:t>	Advisory Opinion 01-98 (2/27/98)</a:t>
            </a:r>
            <a:endParaRPr lang="en-US" altLang="en-US" sz="1700" dirty="0"/>
          </a:p>
          <a:p>
            <a:pPr algn="just" fontAlgn="auto">
              <a:lnSpc>
                <a:spcPct val="120000"/>
              </a:lnSpc>
              <a:spcAft>
                <a:spcPts val="0"/>
              </a:spcAft>
              <a:buFont typeface="Arial" panose="020B0604020202020204" pitchFamily="34" charset="0"/>
              <a:buNone/>
            </a:pPr>
            <a:r>
              <a:rPr lang="en-US" altLang="en-US" sz="1700" dirty="0"/>
              <a:t>	Board members whose children attended the district high school may discuss and vote on a proposal to give greater weight to more academically challenging courses under N.J.S.A. </a:t>
            </a:r>
            <a:r>
              <a:rPr lang="en-US" altLang="en-US" sz="1700" dirty="0" err="1"/>
              <a:t>18A:12-24</a:t>
            </a:r>
            <a:r>
              <a:rPr lang="en-US" altLang="en-US" sz="1700" dirty="0"/>
              <a:t>(h), but may not vote on whether to make such proposal retroactive when retroactivity would give their children a greater benefit.  </a:t>
            </a:r>
          </a:p>
        </p:txBody>
      </p:sp>
      <p:sp>
        <p:nvSpPr>
          <p:cNvPr id="2" name="Rectangle 2">
            <a:extLst>
              <a:ext uri="{FF2B5EF4-FFF2-40B4-BE49-F238E27FC236}">
                <a16:creationId xmlns:a16="http://schemas.microsoft.com/office/drawing/2014/main" id="{67D5CC20-C9D4-3D9B-0A6D-0B618BC57CE8}"/>
              </a:ext>
            </a:extLst>
          </p:cNvPr>
          <p:cNvSpPr txBox="1">
            <a:spLocks noChangeArrowheads="1"/>
          </p:cNvSpPr>
          <p:nvPr/>
        </p:nvSpPr>
        <p:spPr bwMode="auto">
          <a:xfrm>
            <a:off x="378029" y="816700"/>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3" name="Slide Number Placeholder 2">
            <a:extLst>
              <a:ext uri="{FF2B5EF4-FFF2-40B4-BE49-F238E27FC236}">
                <a16:creationId xmlns:a16="http://schemas.microsoft.com/office/drawing/2014/main" id="{7E8BAC17-DA26-5407-B98C-2CA557C9D2D4}"/>
              </a:ext>
            </a:extLst>
          </p:cNvPr>
          <p:cNvSpPr>
            <a:spLocks noGrp="1"/>
          </p:cNvSpPr>
          <p:nvPr>
            <p:ph type="sldNum" sz="quarter" idx="12"/>
          </p:nvPr>
        </p:nvSpPr>
        <p:spPr>
          <a:xfrm>
            <a:off x="8392068" y="6216242"/>
            <a:ext cx="431122" cy="365125"/>
          </a:xfrm>
        </p:spPr>
        <p:txBody>
          <a:bodyPr/>
          <a:lstStyle/>
          <a:p>
            <a:fld id="{3545CCE0-4D14-004D-838D-DA38C35BF0E9}" type="slidenum">
              <a:rPr lang="en-US" smtClean="0"/>
              <a:t>27</a:t>
            </a:fld>
            <a:endParaRPr lang="en-US" dirty="0"/>
          </a:p>
        </p:txBody>
      </p:sp>
    </p:spTree>
    <p:extLst>
      <p:ext uri="{BB962C8B-B14F-4D97-AF65-F5344CB8AC3E}">
        <p14:creationId xmlns:p14="http://schemas.microsoft.com/office/powerpoint/2010/main" val="1066581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ED8FC207-C968-425D-9FC7-CB912DB596D5}"/>
              </a:ext>
            </a:extLst>
          </p:cNvPr>
          <p:cNvSpPr txBox="1">
            <a:spLocks/>
          </p:cNvSpPr>
          <p:nvPr/>
        </p:nvSpPr>
        <p:spPr>
          <a:xfrm>
            <a:off x="502816" y="1454212"/>
            <a:ext cx="7768729" cy="484592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just" fontAlgn="auto">
              <a:lnSpc>
                <a:spcPct val="80000"/>
              </a:lnSpc>
              <a:spcAft>
                <a:spcPts val="0"/>
              </a:spcAft>
              <a:buFont typeface="Arial" panose="020B0604020202020204" pitchFamily="34" charset="0"/>
              <a:buNone/>
            </a:pPr>
            <a:r>
              <a:rPr lang="en-US" altLang="en-US" sz="1700" b="1" dirty="0"/>
              <a:t>	</a:t>
            </a:r>
            <a:r>
              <a:rPr lang="en-US" altLang="en-US" sz="1700" b="1" u="sng" dirty="0" err="1"/>
              <a:t>N.J.S.A</a:t>
            </a:r>
            <a:r>
              <a:rPr lang="en-US" altLang="en-US" sz="1700" b="1" dirty="0"/>
              <a:t>. </a:t>
            </a:r>
            <a:r>
              <a:rPr lang="en-US" altLang="en-US" sz="1700" b="1" dirty="0" err="1"/>
              <a:t>18A:12-24</a:t>
            </a:r>
            <a:r>
              <a:rPr lang="en-US" altLang="en-US" sz="1700" b="1" dirty="0"/>
              <a:t>(</a:t>
            </a:r>
            <a:r>
              <a:rPr lang="en-US" altLang="en-US" sz="1700" b="1" dirty="0" err="1"/>
              <a:t>i</a:t>
            </a:r>
            <a:r>
              <a:rPr lang="en-US" altLang="en-US" sz="1700" b="1" dirty="0"/>
              <a:t>)</a:t>
            </a:r>
            <a:r>
              <a:rPr lang="en-US" altLang="en-US" sz="1700" dirty="0"/>
              <a:t>:</a:t>
            </a:r>
          </a:p>
          <a:p>
            <a:pPr algn="just" fontAlgn="auto">
              <a:lnSpc>
                <a:spcPct val="120000"/>
              </a:lnSpc>
              <a:spcAft>
                <a:spcPts val="0"/>
              </a:spcAft>
              <a:buFont typeface="Arial" panose="020B0604020202020204" pitchFamily="34" charset="0"/>
              <a:buNone/>
            </a:pPr>
            <a:r>
              <a:rPr lang="en-US" altLang="en-US" sz="1700" dirty="0"/>
              <a:t>	No elected member shall be prohibited from making an inquiry for information on behalf of a constituent, if no fee, reward or other thing of value is promised to, given to or accepted by the member or a member of his immediate family, whether directly or indirectly, in return therefore. </a:t>
            </a:r>
          </a:p>
          <a:p>
            <a:pPr algn="just" fontAlgn="auto">
              <a:lnSpc>
                <a:spcPct val="80000"/>
              </a:lnSpc>
              <a:spcBef>
                <a:spcPts val="450"/>
              </a:spcBef>
              <a:spcAft>
                <a:spcPts val="0"/>
              </a:spcAft>
              <a:buFont typeface="Arial" panose="020B0604020202020204" pitchFamily="34" charset="0"/>
              <a:buNone/>
            </a:pPr>
            <a:endParaRPr lang="en-US" altLang="en-US" sz="1200" u="sng" dirty="0"/>
          </a:p>
          <a:p>
            <a:pPr algn="just" fontAlgn="auto">
              <a:lnSpc>
                <a:spcPct val="80000"/>
              </a:lnSpc>
              <a:spcAft>
                <a:spcPts val="0"/>
              </a:spcAft>
              <a:buFont typeface="Arial" panose="020B0604020202020204" pitchFamily="34" charset="0"/>
              <a:buNone/>
            </a:pPr>
            <a:r>
              <a:rPr lang="en-US" altLang="en-US" sz="1700" b="1" dirty="0"/>
              <a:t>	</a:t>
            </a:r>
            <a:r>
              <a:rPr lang="en-US" altLang="en-US" sz="1700" b="1" u="sng" dirty="0"/>
              <a:t>Case:</a:t>
            </a:r>
          </a:p>
          <a:p>
            <a:pPr algn="just" fontAlgn="auto">
              <a:lnSpc>
                <a:spcPct val="110000"/>
              </a:lnSpc>
              <a:spcAft>
                <a:spcPts val="0"/>
              </a:spcAft>
              <a:buFont typeface="Arial" panose="020B0604020202020204" pitchFamily="34" charset="0"/>
              <a:buNone/>
            </a:pPr>
            <a:r>
              <a:rPr lang="en-US" altLang="en-US" sz="1700" b="1" dirty="0"/>
              <a:t> 	</a:t>
            </a:r>
            <a:r>
              <a:rPr lang="en-US" altLang="en-US" sz="1700" b="1" u="sng" dirty="0"/>
              <a:t>IMO </a:t>
            </a:r>
            <a:r>
              <a:rPr lang="en-US" altLang="en-US" sz="1700" b="1" u="sng" dirty="0" err="1"/>
              <a:t>Kanaby</a:t>
            </a:r>
            <a:r>
              <a:rPr lang="en-US" altLang="en-US" sz="1700" b="1" u="sng" dirty="0"/>
              <a:t>, Hillsborough Bd. of Educ., Somerset County</a:t>
            </a:r>
            <a:r>
              <a:rPr lang="en-US" altLang="en-US" sz="1700" b="1" dirty="0"/>
              <a:t>,  </a:t>
            </a:r>
            <a:r>
              <a:rPr lang="en-US" altLang="en-US" sz="1700" b="1" dirty="0" err="1"/>
              <a:t>C53</a:t>
            </a:r>
            <a:r>
              <a:rPr lang="en-US" altLang="en-US" sz="1700" b="1" dirty="0"/>
              <a:t>-05 (7/24/07)</a:t>
            </a:r>
            <a:r>
              <a:rPr lang="en-US" altLang="en-US" sz="1700" dirty="0"/>
              <a:t> </a:t>
            </a:r>
          </a:p>
          <a:p>
            <a:pPr algn="just" fontAlgn="auto">
              <a:lnSpc>
                <a:spcPct val="120000"/>
              </a:lnSpc>
              <a:spcAft>
                <a:spcPts val="0"/>
              </a:spcAft>
              <a:buFont typeface="Arial" panose="020B0604020202020204" pitchFamily="34" charset="0"/>
              <a:buNone/>
            </a:pPr>
            <a:r>
              <a:rPr lang="en-US" altLang="en-US" sz="1700" dirty="0"/>
              <a:t>	Commission found that board member violated the School Ethics Act, </a:t>
            </a:r>
            <a:r>
              <a:rPr lang="en-US" altLang="en-US" sz="1700" u="sng" dirty="0"/>
              <a:t>N.J.S.A.</a:t>
            </a:r>
            <a:r>
              <a:rPr lang="en-US" altLang="en-US" sz="1700" i="1" dirty="0"/>
              <a:t> </a:t>
            </a:r>
            <a:r>
              <a:rPr lang="en-US" altLang="en-US" sz="1700" dirty="0" err="1"/>
              <a:t>18A:12-24</a:t>
            </a:r>
            <a:r>
              <a:rPr lang="en-US" altLang="en-US" sz="1700" dirty="0"/>
              <a:t>(b) and (c), and the Code of Ethics for School Board Members, </a:t>
            </a:r>
            <a:r>
              <a:rPr lang="en-US" altLang="en-US" sz="1700" u="sng" dirty="0" err="1"/>
              <a:t>N.J.S.A</a:t>
            </a:r>
            <a:r>
              <a:rPr lang="en-US" altLang="en-US" sz="1700" i="1" dirty="0"/>
              <a:t>. </a:t>
            </a:r>
            <a:r>
              <a:rPr lang="en-US" altLang="en-US" sz="1700" dirty="0" err="1"/>
              <a:t>18A:12-24.1</a:t>
            </a:r>
            <a:r>
              <a:rPr lang="en-US" altLang="en-US" sz="1700" dirty="0"/>
              <a:t>(c) and (</a:t>
            </a:r>
            <a:r>
              <a:rPr lang="en-US" altLang="en-US" sz="1700" dirty="0" err="1"/>
              <a:t>i</a:t>
            </a:r>
            <a:r>
              <a:rPr lang="en-US" altLang="en-US" sz="1700" dirty="0"/>
              <a:t>), by sending an email to the Superintendent that was critical of the Superintendent's handling of a matter involving the board member’s wife, a teacher in the district, in an attempt to secure an unwarranted privilege for his wife with respect to the disposition of two days of leave time. </a:t>
            </a:r>
          </a:p>
          <a:p>
            <a:pPr algn="just" fontAlgn="auto">
              <a:lnSpc>
                <a:spcPct val="80000"/>
              </a:lnSpc>
              <a:spcAft>
                <a:spcPts val="0"/>
              </a:spcAft>
              <a:buFont typeface="Arial" panose="020B0604020202020204" pitchFamily="34" charset="0"/>
              <a:buNone/>
            </a:pPr>
            <a:endParaRPr lang="en-US" altLang="en-US" sz="1600" dirty="0"/>
          </a:p>
        </p:txBody>
      </p:sp>
      <p:sp>
        <p:nvSpPr>
          <p:cNvPr id="2" name="Rectangle 2">
            <a:extLst>
              <a:ext uri="{FF2B5EF4-FFF2-40B4-BE49-F238E27FC236}">
                <a16:creationId xmlns:a16="http://schemas.microsoft.com/office/drawing/2014/main" id="{E72AC4B4-B2FC-5AEC-354A-538BD717A15D}"/>
              </a:ext>
            </a:extLst>
          </p:cNvPr>
          <p:cNvSpPr txBox="1">
            <a:spLocks noChangeArrowheads="1"/>
          </p:cNvSpPr>
          <p:nvPr/>
        </p:nvSpPr>
        <p:spPr bwMode="auto">
          <a:xfrm>
            <a:off x="346271" y="796123"/>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2728FE2F-99EA-5638-9433-20053EF79C4C}"/>
              </a:ext>
            </a:extLst>
          </p:cNvPr>
          <p:cNvSpPr>
            <a:spLocks noGrp="1"/>
          </p:cNvSpPr>
          <p:nvPr>
            <p:ph type="sldNum" sz="quarter" idx="12"/>
          </p:nvPr>
        </p:nvSpPr>
        <p:spPr>
          <a:xfrm>
            <a:off x="8403429" y="6270485"/>
            <a:ext cx="475510" cy="365125"/>
          </a:xfrm>
        </p:spPr>
        <p:txBody>
          <a:bodyPr/>
          <a:lstStyle/>
          <a:p>
            <a:fld id="{3545CCE0-4D14-004D-838D-DA38C35BF0E9}" type="slidenum">
              <a:rPr lang="en-US" smtClean="0"/>
              <a:t>28</a:t>
            </a:fld>
            <a:endParaRPr lang="en-US" dirty="0"/>
          </a:p>
        </p:txBody>
      </p:sp>
    </p:spTree>
    <p:extLst>
      <p:ext uri="{BB962C8B-B14F-4D97-AF65-F5344CB8AC3E}">
        <p14:creationId xmlns:p14="http://schemas.microsoft.com/office/powerpoint/2010/main" val="4097633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781D2937-E728-443C-A7E9-39EDF97DFCF0}"/>
              </a:ext>
            </a:extLst>
          </p:cNvPr>
          <p:cNvSpPr txBox="1">
            <a:spLocks noGrp="1"/>
          </p:cNvSpPr>
          <p:nvPr>
            <p:ph idx="1"/>
          </p:nvPr>
        </p:nvSpPr>
        <p:spPr>
          <a:xfrm>
            <a:off x="553673" y="1434517"/>
            <a:ext cx="7826929" cy="439849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fontAlgn="auto">
              <a:spcAft>
                <a:spcPts val="0"/>
              </a:spcAft>
              <a:buFont typeface="Arial" panose="020B0604020202020204" pitchFamily="34" charset="0"/>
              <a:buNone/>
            </a:pPr>
            <a:r>
              <a:rPr lang="en-US" altLang="en-US" sz="1700" b="1" dirty="0"/>
              <a:t>	</a:t>
            </a:r>
            <a:r>
              <a:rPr lang="en-US" altLang="en-US" sz="1700" b="1" u="sng" dirty="0" err="1"/>
              <a:t>N.J.S.A</a:t>
            </a:r>
            <a:r>
              <a:rPr lang="en-US" altLang="en-US" sz="1700" b="1" u="sng" dirty="0"/>
              <a:t>. </a:t>
            </a:r>
            <a:r>
              <a:rPr lang="en-US" altLang="en-US" sz="1700" b="1" dirty="0" err="1"/>
              <a:t>18A:12-24</a:t>
            </a:r>
            <a:r>
              <a:rPr lang="en-US" altLang="en-US" sz="1700" b="1" dirty="0"/>
              <a:t>(j)</a:t>
            </a:r>
            <a:r>
              <a:rPr lang="en-US" altLang="en-US" sz="1700" dirty="0"/>
              <a:t>:</a:t>
            </a:r>
          </a:p>
          <a:p>
            <a:pPr algn="just" fontAlgn="auto">
              <a:lnSpc>
                <a:spcPct val="110000"/>
              </a:lnSpc>
              <a:spcAft>
                <a:spcPts val="0"/>
              </a:spcAft>
              <a:buFont typeface="Arial" panose="020B0604020202020204" pitchFamily="34" charset="0"/>
              <a:buNone/>
            </a:pPr>
            <a:r>
              <a:rPr lang="en-US" altLang="en-US" sz="1700" dirty="0"/>
              <a:t>	Nothing shall prohibit any school official, or members of his immediate family, from representing himself, or themselves, in negotiations or proceedings concerning his, or their, own interests. </a:t>
            </a:r>
          </a:p>
          <a:p>
            <a:pPr fontAlgn="auto">
              <a:spcBef>
                <a:spcPts val="450"/>
              </a:spcBef>
              <a:spcAft>
                <a:spcPts val="0"/>
              </a:spcAft>
              <a:buFont typeface="Arial" panose="020B0604020202020204" pitchFamily="34" charset="0"/>
              <a:buNone/>
            </a:pPr>
            <a:endParaRPr lang="en-US" altLang="en-US" sz="1200" dirty="0"/>
          </a:p>
          <a:p>
            <a:pPr fontAlgn="auto">
              <a:spcAft>
                <a:spcPts val="0"/>
              </a:spcAft>
              <a:buFont typeface="Arial" panose="020B0604020202020204" pitchFamily="34" charset="0"/>
              <a:buNone/>
            </a:pPr>
            <a:r>
              <a:rPr lang="en-US" altLang="en-US" sz="1700" b="1" dirty="0"/>
              <a:t>	</a:t>
            </a:r>
            <a:r>
              <a:rPr lang="en-US" altLang="en-US" sz="1700" b="1" u="sng" dirty="0"/>
              <a:t>Case:</a:t>
            </a:r>
          </a:p>
          <a:p>
            <a:pPr fontAlgn="auto">
              <a:spcAft>
                <a:spcPts val="0"/>
              </a:spcAft>
              <a:buFont typeface="Arial" panose="020B0604020202020204" pitchFamily="34" charset="0"/>
              <a:buNone/>
            </a:pPr>
            <a:r>
              <a:rPr lang="en-US" altLang="en-US" sz="1700" b="1" dirty="0"/>
              <a:t>	</a:t>
            </a:r>
            <a:r>
              <a:rPr lang="en-US" altLang="en-US" sz="1700" b="1" u="sng" dirty="0"/>
              <a:t>Bd. of Educ. of Sea Isle City v. Kennedy</a:t>
            </a:r>
            <a:r>
              <a:rPr lang="en-US" altLang="en-US" sz="1700" b="1" dirty="0"/>
              <a:t>, 196 N.J. 1 (2008)</a:t>
            </a:r>
            <a:r>
              <a:rPr lang="en-US" altLang="en-US" sz="1700" dirty="0"/>
              <a:t>. </a:t>
            </a:r>
          </a:p>
          <a:p>
            <a:pPr algn="just" fontAlgn="auto">
              <a:lnSpc>
                <a:spcPct val="120000"/>
              </a:lnSpc>
              <a:spcAft>
                <a:spcPts val="0"/>
              </a:spcAft>
              <a:buFont typeface="Arial" panose="020B0604020202020204" pitchFamily="34" charset="0"/>
              <a:buNone/>
            </a:pPr>
            <a:r>
              <a:rPr lang="en-US" altLang="en-US" sz="1700" dirty="0"/>
              <a:t>	A board member is not disqualified from office by filing a due process request.  In this case, the Board member was removed from office because the due process request included a request for specific monetary relief (a demand for payment to the board member’s spouse for services she provided to their son).</a:t>
            </a:r>
            <a:endParaRPr lang="en-US" altLang="en-US" sz="1700" u="sng" dirty="0"/>
          </a:p>
          <a:p>
            <a:pPr fontAlgn="auto">
              <a:spcAft>
                <a:spcPts val="0"/>
              </a:spcAft>
            </a:pPr>
            <a:endParaRPr lang="en-US" altLang="en-US" sz="2400" u="sng" dirty="0"/>
          </a:p>
        </p:txBody>
      </p:sp>
      <p:sp>
        <p:nvSpPr>
          <p:cNvPr id="2" name="Rectangle 2">
            <a:extLst>
              <a:ext uri="{FF2B5EF4-FFF2-40B4-BE49-F238E27FC236}">
                <a16:creationId xmlns:a16="http://schemas.microsoft.com/office/drawing/2014/main" id="{E5DAFBBA-9448-97A9-AC56-E267775600DF}"/>
              </a:ext>
            </a:extLst>
          </p:cNvPr>
          <p:cNvSpPr txBox="1">
            <a:spLocks noChangeArrowheads="1"/>
          </p:cNvSpPr>
          <p:nvPr/>
        </p:nvSpPr>
        <p:spPr bwMode="auto">
          <a:xfrm>
            <a:off x="357685" y="785995"/>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3" name="Slide Number Placeholder 2">
            <a:extLst>
              <a:ext uri="{FF2B5EF4-FFF2-40B4-BE49-F238E27FC236}">
                <a16:creationId xmlns:a16="http://schemas.microsoft.com/office/drawing/2014/main" id="{0B0CDD24-A8FD-6D82-47C3-004AF7363FE8}"/>
              </a:ext>
            </a:extLst>
          </p:cNvPr>
          <p:cNvSpPr>
            <a:spLocks noGrp="1"/>
          </p:cNvSpPr>
          <p:nvPr>
            <p:ph type="sldNum" sz="quarter" idx="12"/>
          </p:nvPr>
        </p:nvSpPr>
        <p:spPr>
          <a:xfrm>
            <a:off x="8380602" y="6251728"/>
            <a:ext cx="413367" cy="365125"/>
          </a:xfrm>
        </p:spPr>
        <p:txBody>
          <a:bodyPr/>
          <a:lstStyle/>
          <a:p>
            <a:fld id="{3545CCE0-4D14-004D-838D-DA38C35BF0E9}" type="slidenum">
              <a:rPr lang="en-US" smtClean="0"/>
              <a:t>29</a:t>
            </a:fld>
            <a:endParaRPr lang="en-US" dirty="0"/>
          </a:p>
        </p:txBody>
      </p:sp>
    </p:spTree>
    <p:extLst>
      <p:ext uri="{BB962C8B-B14F-4D97-AF65-F5344CB8AC3E}">
        <p14:creationId xmlns:p14="http://schemas.microsoft.com/office/powerpoint/2010/main" val="1724925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B13021DA-0177-4AB2-B7D1-14B43AAA0B10}"/>
              </a:ext>
            </a:extLst>
          </p:cNvPr>
          <p:cNvSpPr>
            <a:spLocks noGrp="1"/>
          </p:cNvSpPr>
          <p:nvPr>
            <p:ph idx="1"/>
          </p:nvPr>
        </p:nvSpPr>
        <p:spPr>
          <a:xfrm>
            <a:off x="83365" y="1439732"/>
            <a:ext cx="8095901" cy="4351338"/>
          </a:xfrm>
        </p:spPr>
        <p:txBody>
          <a:bodyPr>
            <a:normAutofit lnSpcReduction="10000"/>
          </a:bodyPr>
          <a:lstStyle/>
          <a:p>
            <a:pPr marL="609600" indent="-609600">
              <a:lnSpc>
                <a:spcPct val="80000"/>
              </a:lnSpc>
              <a:buFont typeface="Arial" panose="020B0604020202020204" pitchFamily="34" charset="0"/>
              <a:buNone/>
            </a:pPr>
            <a:r>
              <a:rPr lang="en-US" altLang="en-US" sz="2600" b="1" dirty="0"/>
              <a:t>	</a:t>
            </a:r>
            <a:r>
              <a:rPr lang="en-US" altLang="en-US" sz="1700" b="1" u="sng" dirty="0" err="1"/>
              <a:t>N.J.S.A</a:t>
            </a:r>
            <a:r>
              <a:rPr lang="en-US" altLang="en-US" sz="1700" b="1" u="sng" dirty="0"/>
              <a:t>. </a:t>
            </a:r>
            <a:r>
              <a:rPr lang="en-US" altLang="en-US" sz="1700" b="1" u="sng" dirty="0" err="1"/>
              <a:t>18A:12-24</a:t>
            </a:r>
            <a:r>
              <a:rPr lang="en-US" altLang="en-US" sz="1700" b="1" u="sng" dirty="0"/>
              <a:t>(k):</a:t>
            </a:r>
          </a:p>
          <a:p>
            <a:pPr marL="609600" indent="-609600" algn="just">
              <a:lnSpc>
                <a:spcPct val="120000"/>
              </a:lnSpc>
              <a:buFont typeface="Arial" panose="020B0604020202020204" pitchFamily="34" charset="0"/>
              <a:buNone/>
            </a:pPr>
            <a:r>
              <a:rPr lang="en-US" altLang="en-US" sz="1700" b="1" dirty="0"/>
              <a:t>	</a:t>
            </a:r>
            <a:r>
              <a:rPr lang="en-US" altLang="en-US" sz="1700" dirty="0"/>
              <a:t>Employees of the New Jersey School Boards Association </a:t>
            </a:r>
            <a:r>
              <a:rPr lang="en-US" altLang="en-US" sz="1700" u="sng" dirty="0"/>
              <a:t>shall not</a:t>
            </a:r>
            <a:r>
              <a:rPr lang="en-US" altLang="en-US" sz="1700" dirty="0"/>
              <a:t> be precluded from providing assistance, in the normal course of their duties, to boards of education in the negotiation of a collective bargaining agreement regardless of whether a member of their immediate family is a member of, or covered by, a collective bargaining agreement negotiated by a Statewide union with which a board of education is negotiating.</a:t>
            </a:r>
          </a:p>
          <a:p>
            <a:pPr marL="609600" indent="-609600" algn="just">
              <a:lnSpc>
                <a:spcPct val="120000"/>
              </a:lnSpc>
              <a:spcBef>
                <a:spcPts val="450"/>
              </a:spcBef>
              <a:buFont typeface="Arial" panose="020B0604020202020204" pitchFamily="34" charset="0"/>
              <a:buNone/>
            </a:pPr>
            <a:endParaRPr lang="en-US" altLang="en-US" sz="1200" dirty="0"/>
          </a:p>
          <a:p>
            <a:pPr marL="609600" indent="-609600" algn="just">
              <a:lnSpc>
                <a:spcPct val="80000"/>
              </a:lnSpc>
              <a:buFont typeface="Arial" panose="020B0604020202020204" pitchFamily="34" charset="0"/>
              <a:buNone/>
            </a:pPr>
            <a:r>
              <a:rPr lang="en-US" altLang="en-US" sz="1700" b="1" dirty="0"/>
              <a:t>	</a:t>
            </a:r>
            <a:r>
              <a:rPr lang="en-US" altLang="en-US" sz="1700" b="1" u="sng" dirty="0"/>
              <a:t>Case:</a:t>
            </a:r>
          </a:p>
          <a:p>
            <a:pPr marL="609600" indent="-609600" algn="just">
              <a:lnSpc>
                <a:spcPct val="120000"/>
              </a:lnSpc>
              <a:spcAft>
                <a:spcPts val="100"/>
              </a:spcAft>
              <a:buFont typeface="Arial" panose="020B0604020202020204" pitchFamily="34" charset="0"/>
              <a:buNone/>
            </a:pPr>
            <a:r>
              <a:rPr lang="en-US" altLang="en-US" sz="1700" b="1" dirty="0"/>
              <a:t>	</a:t>
            </a:r>
            <a:r>
              <a:rPr lang="en-US" altLang="en-US" sz="1700" b="1" u="sng" dirty="0"/>
              <a:t>Glass et al. v. Fowlkes, Schomburg Charter School Bd. of Trustees, Hudson County</a:t>
            </a:r>
            <a:r>
              <a:rPr lang="en-US" altLang="en-US" sz="1700" b="1" dirty="0"/>
              <a:t>, </a:t>
            </a:r>
            <a:r>
              <a:rPr lang="en-US" altLang="en-US" sz="1700" b="1" dirty="0" err="1"/>
              <a:t>C37</a:t>
            </a:r>
            <a:r>
              <a:rPr lang="en-US" altLang="en-US" sz="1700" b="1" dirty="0"/>
              <a:t>-04 (9/30/04)</a:t>
            </a:r>
            <a:endParaRPr lang="en-US" altLang="en-US" sz="1500" b="1" dirty="0"/>
          </a:p>
          <a:p>
            <a:pPr marL="609600" indent="-609600" algn="just">
              <a:lnSpc>
                <a:spcPct val="110000"/>
              </a:lnSpc>
              <a:buFont typeface="Arial" panose="020B0604020202020204" pitchFamily="34" charset="0"/>
              <a:buNone/>
            </a:pPr>
            <a:r>
              <a:rPr lang="en-US" altLang="en-US" sz="1700" b="1" dirty="0"/>
              <a:t>	</a:t>
            </a:r>
            <a:r>
              <a:rPr lang="en-US" altLang="en-US" sz="1700" dirty="0"/>
              <a:t>This subsection is an exception to the conduct </a:t>
            </a:r>
            <a:r>
              <a:rPr lang="en-US" altLang="en-US" sz="1700" i="1" dirty="0"/>
              <a:t>prohibited</a:t>
            </a:r>
            <a:r>
              <a:rPr lang="en-US" altLang="en-US" sz="1700" dirty="0"/>
              <a:t> by the Act, therefore the Commission found that there could be no violation.</a:t>
            </a:r>
          </a:p>
        </p:txBody>
      </p:sp>
      <p:sp>
        <p:nvSpPr>
          <p:cNvPr id="2" name="Rectangle 2">
            <a:extLst>
              <a:ext uri="{FF2B5EF4-FFF2-40B4-BE49-F238E27FC236}">
                <a16:creationId xmlns:a16="http://schemas.microsoft.com/office/drawing/2014/main" id="{D072F723-853A-E62D-897C-B647EAFC3FB9}"/>
              </a:ext>
            </a:extLst>
          </p:cNvPr>
          <p:cNvSpPr txBox="1">
            <a:spLocks noChangeArrowheads="1"/>
          </p:cNvSpPr>
          <p:nvPr/>
        </p:nvSpPr>
        <p:spPr bwMode="auto">
          <a:xfrm>
            <a:off x="343732" y="786259"/>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ysClr val="windowText" lastClr="000000"/>
                </a:solidFill>
                <a:effectLst/>
                <a:uLnTx/>
                <a:uFillTx/>
                <a:latin typeface="+mn-lt"/>
                <a:ea typeface="+mj-ea"/>
                <a:cs typeface="+mj-cs"/>
              </a:rPr>
              <a:t>Prohibited Acts/Conflicts of Interest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814D06B7-EDCD-A3B7-D2F7-EDF3F713F61C}"/>
              </a:ext>
            </a:extLst>
          </p:cNvPr>
          <p:cNvSpPr>
            <a:spLocks noGrp="1"/>
          </p:cNvSpPr>
          <p:nvPr>
            <p:ph type="sldNum" sz="quarter" idx="12"/>
          </p:nvPr>
        </p:nvSpPr>
        <p:spPr>
          <a:xfrm>
            <a:off x="8366649" y="6249819"/>
            <a:ext cx="413367" cy="365125"/>
          </a:xfrm>
        </p:spPr>
        <p:txBody>
          <a:bodyPr/>
          <a:lstStyle/>
          <a:p>
            <a:fld id="{3545CCE0-4D14-004D-838D-DA38C35BF0E9}" type="slidenum">
              <a:rPr lang="en-US" smtClean="0"/>
              <a:t>30</a:t>
            </a:fld>
            <a:endParaRPr lang="en-US" dirty="0"/>
          </a:p>
        </p:txBody>
      </p:sp>
    </p:spTree>
    <p:extLst>
      <p:ext uri="{BB962C8B-B14F-4D97-AF65-F5344CB8AC3E}">
        <p14:creationId xmlns:p14="http://schemas.microsoft.com/office/powerpoint/2010/main" val="4056198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A95D4C5-E7C9-4DB3-BF05-BB4F3578C185}"/>
              </a:ext>
            </a:extLst>
          </p:cNvPr>
          <p:cNvSpPr txBox="1">
            <a:spLocks/>
          </p:cNvSpPr>
          <p:nvPr/>
        </p:nvSpPr>
        <p:spPr>
          <a:xfrm>
            <a:off x="457200" y="1577078"/>
            <a:ext cx="8229600" cy="45259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ctr" fontAlgn="auto">
              <a:spcAft>
                <a:spcPts val="0"/>
              </a:spcAft>
            </a:pPr>
            <a:endParaRPr lang="en-US" dirty="0"/>
          </a:p>
          <a:p>
            <a:pPr algn="ctr" fontAlgn="auto">
              <a:spcAft>
                <a:spcPts val="0"/>
              </a:spcAft>
            </a:pPr>
            <a:endParaRPr lang="en-US" dirty="0"/>
          </a:p>
          <a:p>
            <a:pPr marL="0" indent="0" algn="ctr" fontAlgn="auto">
              <a:spcAft>
                <a:spcPts val="0"/>
              </a:spcAft>
              <a:buFont typeface="Arial"/>
              <a:buNone/>
            </a:pPr>
            <a:endParaRPr lang="en-US" b="1" u="sng" dirty="0"/>
          </a:p>
          <a:p>
            <a:pPr marL="0" indent="0" algn="ctr" fontAlgn="auto">
              <a:spcAft>
                <a:spcPts val="0"/>
              </a:spcAft>
              <a:buFont typeface="Arial"/>
              <a:buNone/>
            </a:pPr>
            <a:endParaRPr lang="en-US" b="1" u="sng" dirty="0"/>
          </a:p>
          <a:p>
            <a:pPr marL="0" indent="0" algn="ctr" fontAlgn="auto">
              <a:spcAft>
                <a:spcPts val="0"/>
              </a:spcAft>
              <a:buFont typeface="Arial"/>
              <a:buNone/>
            </a:pPr>
            <a:r>
              <a:rPr lang="en-US" sz="3600" b="1" u="sng" dirty="0"/>
              <a:t>NOTABLE DECISIONS AND GUIDANCE</a:t>
            </a:r>
          </a:p>
          <a:p>
            <a:pPr algn="ctr" fontAlgn="auto">
              <a:spcAft>
                <a:spcPts val="0"/>
              </a:spcAft>
            </a:pPr>
            <a:endParaRPr lang="en-US" dirty="0"/>
          </a:p>
        </p:txBody>
      </p:sp>
      <p:sp>
        <p:nvSpPr>
          <p:cNvPr id="2" name="Slide Number Placeholder 1">
            <a:extLst>
              <a:ext uri="{FF2B5EF4-FFF2-40B4-BE49-F238E27FC236}">
                <a16:creationId xmlns:a16="http://schemas.microsoft.com/office/drawing/2014/main" id="{6DB30B59-50F1-4CF9-5EB7-07D946591B4B}"/>
              </a:ext>
            </a:extLst>
          </p:cNvPr>
          <p:cNvSpPr>
            <a:spLocks noGrp="1"/>
          </p:cNvSpPr>
          <p:nvPr>
            <p:ph type="sldNum" sz="quarter" idx="12"/>
          </p:nvPr>
        </p:nvSpPr>
        <p:spPr>
          <a:xfrm>
            <a:off x="8366649" y="6223186"/>
            <a:ext cx="440000" cy="365125"/>
          </a:xfrm>
        </p:spPr>
        <p:txBody>
          <a:bodyPr/>
          <a:lstStyle/>
          <a:p>
            <a:fld id="{3545CCE0-4D14-004D-838D-DA38C35BF0E9}" type="slidenum">
              <a:rPr lang="en-US" smtClean="0"/>
              <a:t>31</a:t>
            </a:fld>
            <a:endParaRPr lang="en-US" dirty="0"/>
          </a:p>
        </p:txBody>
      </p:sp>
    </p:spTree>
    <p:extLst>
      <p:ext uri="{BB962C8B-B14F-4D97-AF65-F5344CB8AC3E}">
        <p14:creationId xmlns:p14="http://schemas.microsoft.com/office/powerpoint/2010/main" val="4175398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DC769C-226B-483B-8A9D-EBDBD49FAC93}"/>
              </a:ext>
            </a:extLst>
          </p:cNvPr>
          <p:cNvSpPr txBox="1">
            <a:spLocks/>
          </p:cNvSpPr>
          <p:nvPr/>
        </p:nvSpPr>
        <p:spPr>
          <a:xfrm>
            <a:off x="696286" y="1522680"/>
            <a:ext cx="7575260" cy="45259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spcAft>
                <a:spcPts val="0"/>
              </a:spcAft>
              <a:buNone/>
            </a:pPr>
            <a:r>
              <a:rPr lang="en-US" sz="1600" b="1" u="sng" dirty="0"/>
              <a:t>IMO </a:t>
            </a:r>
            <a:r>
              <a:rPr lang="en-US" sz="1600" b="1" u="sng" dirty="0" err="1"/>
              <a:t>Treston</a:t>
            </a:r>
            <a:r>
              <a:rPr lang="en-US" sz="1600" b="1" u="sng" dirty="0"/>
              <a:t>, Randolph Twp. Bd. of Educ., Morris County,</a:t>
            </a:r>
            <a:r>
              <a:rPr lang="en-US" sz="1600" b="1" dirty="0"/>
              <a:t>  </a:t>
            </a:r>
            <a:r>
              <a:rPr lang="en-US" sz="1600" b="1" dirty="0" err="1"/>
              <a:t>C71</a:t>
            </a:r>
            <a:r>
              <a:rPr lang="en-US" sz="1600" b="1" dirty="0"/>
              <a:t>-18 (4/27/21)</a:t>
            </a:r>
            <a:r>
              <a:rPr lang="en-US" sz="1600" b="1" u="sng" dirty="0"/>
              <a:t> </a:t>
            </a:r>
            <a:r>
              <a:rPr lang="en-US" sz="1600" dirty="0"/>
              <a:t> </a:t>
            </a:r>
          </a:p>
          <a:p>
            <a:pPr marL="0" indent="0" algn="just" fontAlgn="auto">
              <a:lnSpc>
                <a:spcPct val="110000"/>
              </a:lnSpc>
              <a:spcBef>
                <a:spcPts val="450"/>
              </a:spcBef>
              <a:spcAft>
                <a:spcPts val="0"/>
              </a:spcAft>
              <a:buNone/>
            </a:pPr>
            <a:endParaRPr lang="en-US" sz="1200" dirty="0"/>
          </a:p>
          <a:p>
            <a:pPr marL="0" indent="0" algn="just" fontAlgn="auto">
              <a:lnSpc>
                <a:spcPct val="110000"/>
              </a:lnSpc>
              <a:spcBef>
                <a:spcPts val="0"/>
              </a:spcBef>
              <a:spcAft>
                <a:spcPts val="0"/>
              </a:spcAft>
              <a:buNone/>
            </a:pPr>
            <a:r>
              <a:rPr lang="en-US" sz="1700" dirty="0"/>
              <a:t>A disclaimer statement advising that the board member was writing on his personal behalf was not sufficient to insulate the board member from censure because of the content of his statement </a:t>
            </a:r>
            <a:r>
              <a:rPr lang="en-US" sz="1700" dirty="0">
                <a:effectLst/>
                <a:latin typeface="Calibri" panose="020F0502020204030204" pitchFamily="34" charset="0"/>
                <a:ea typeface="Calibri" panose="020F0502020204030204" pitchFamily="34" charset="0"/>
              </a:rPr>
              <a:t>endorsing two candidates and speaking out against another</a:t>
            </a:r>
            <a:r>
              <a:rPr lang="en-US" sz="1700" dirty="0"/>
              <a:t>. The Commission concluded that “even if an appropriate disclaimer is used, a school official must never negate the import of the disclaimer by proceeding to discuss board matters in a way that leads members of the public to believe the individual is speaking on behalf of the board”. </a:t>
            </a:r>
          </a:p>
          <a:p>
            <a:pPr fontAlgn="auto">
              <a:spcAft>
                <a:spcPts val="0"/>
              </a:spcAft>
            </a:pPr>
            <a:endParaRPr lang="en-US" sz="2400" b="1" u="sng" dirty="0"/>
          </a:p>
        </p:txBody>
      </p:sp>
      <p:sp>
        <p:nvSpPr>
          <p:cNvPr id="2" name="Rectangle 2">
            <a:extLst>
              <a:ext uri="{FF2B5EF4-FFF2-40B4-BE49-F238E27FC236}">
                <a16:creationId xmlns:a16="http://schemas.microsoft.com/office/drawing/2014/main" id="{584AA63D-8790-DCC5-C9DE-638748FA6C02}"/>
              </a:ext>
            </a:extLst>
          </p:cNvPr>
          <p:cNvSpPr txBox="1">
            <a:spLocks noChangeArrowheads="1"/>
          </p:cNvSpPr>
          <p:nvPr/>
        </p:nvSpPr>
        <p:spPr bwMode="auto">
          <a:xfrm>
            <a:off x="457200" y="789937"/>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a:t>
            </a:r>
            <a:endPar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endParaRPr>
          </a:p>
        </p:txBody>
      </p:sp>
      <p:sp>
        <p:nvSpPr>
          <p:cNvPr id="4" name="Slide Number Placeholder 3">
            <a:extLst>
              <a:ext uri="{FF2B5EF4-FFF2-40B4-BE49-F238E27FC236}">
                <a16:creationId xmlns:a16="http://schemas.microsoft.com/office/drawing/2014/main" id="{49291B02-9095-8A64-4555-C90BFA895404}"/>
              </a:ext>
            </a:extLst>
          </p:cNvPr>
          <p:cNvSpPr>
            <a:spLocks noGrp="1"/>
          </p:cNvSpPr>
          <p:nvPr>
            <p:ph type="sldNum" sz="quarter" idx="12"/>
          </p:nvPr>
        </p:nvSpPr>
        <p:spPr>
          <a:xfrm>
            <a:off x="8340017" y="6205431"/>
            <a:ext cx="457755" cy="365125"/>
          </a:xfrm>
        </p:spPr>
        <p:txBody>
          <a:bodyPr/>
          <a:lstStyle/>
          <a:p>
            <a:fld id="{3545CCE0-4D14-004D-838D-DA38C35BF0E9}" type="slidenum">
              <a:rPr lang="en-US" smtClean="0"/>
              <a:t>32</a:t>
            </a:fld>
            <a:endParaRPr lang="en-US" dirty="0"/>
          </a:p>
        </p:txBody>
      </p:sp>
    </p:spTree>
    <p:extLst>
      <p:ext uri="{BB962C8B-B14F-4D97-AF65-F5344CB8AC3E}">
        <p14:creationId xmlns:p14="http://schemas.microsoft.com/office/powerpoint/2010/main" val="237605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138D8A-E14C-DACF-FD20-6E82B3603FCF}"/>
              </a:ext>
            </a:extLst>
          </p:cNvPr>
          <p:cNvSpPr>
            <a:spLocks noGrp="1"/>
          </p:cNvSpPr>
          <p:nvPr>
            <p:ph idx="1"/>
          </p:nvPr>
        </p:nvSpPr>
        <p:spPr>
          <a:xfrm>
            <a:off x="704998" y="1384755"/>
            <a:ext cx="7500282" cy="4835234"/>
          </a:xfrm>
        </p:spPr>
        <p:txBody>
          <a:bodyPr>
            <a:noAutofit/>
          </a:bodyPr>
          <a:lstStyle/>
          <a:p>
            <a:pPr marL="0" indent="0" algn="just">
              <a:lnSpc>
                <a:spcPct val="120000"/>
              </a:lnSpc>
              <a:buNone/>
            </a:pPr>
            <a:r>
              <a:rPr lang="en-US" sz="1700" b="1" dirty="0"/>
              <a:t>Advisory Opinion </a:t>
            </a:r>
            <a:r>
              <a:rPr lang="en-US" sz="1700" b="1" dirty="0" err="1"/>
              <a:t>A08</a:t>
            </a:r>
            <a:r>
              <a:rPr lang="en-US" sz="1700" b="1" dirty="0"/>
              <a:t>-23 (4/25/23)</a:t>
            </a:r>
            <a:r>
              <a:rPr lang="en-US" sz="1700" dirty="0"/>
              <a:t> </a:t>
            </a:r>
          </a:p>
          <a:p>
            <a:pPr algn="just">
              <a:lnSpc>
                <a:spcPct val="120000"/>
              </a:lnSpc>
            </a:pPr>
            <a:r>
              <a:rPr lang="en-US" sz="1700" dirty="0"/>
              <a:t>A board member would </a:t>
            </a:r>
            <a:r>
              <a:rPr lang="en-US" sz="1700" b="1" dirty="0"/>
              <a:t>not</a:t>
            </a:r>
            <a:r>
              <a:rPr lang="en-US" sz="1700" dirty="0"/>
              <a:t> violate the Act if he was selected as a subcontractor on a project to upgrade tennis courts owned jointly by the township and the board of education on which he served, through a shared services agreement. </a:t>
            </a:r>
          </a:p>
          <a:p>
            <a:pPr marL="0" indent="0" algn="just">
              <a:spcBef>
                <a:spcPts val="450"/>
              </a:spcBef>
              <a:buNone/>
            </a:pPr>
            <a:endParaRPr lang="en-US" sz="1200" dirty="0"/>
          </a:p>
          <a:p>
            <a:pPr algn="just">
              <a:lnSpc>
                <a:spcPct val="110000"/>
              </a:lnSpc>
            </a:pPr>
            <a:r>
              <a:rPr lang="en-US" sz="1700" dirty="0"/>
              <a:t>While the board member was permitted to bid on and accept the project should the bid be selected, the Commission noted the board member was prohibited from participating in review, discussion or selection of subcontractors, discussion of the agreement with the subcontractor or payments in furtherance of that agreement. </a:t>
            </a:r>
          </a:p>
          <a:p>
            <a:pPr marL="0" indent="0" algn="just">
              <a:spcBef>
                <a:spcPts val="450"/>
              </a:spcBef>
              <a:buNone/>
            </a:pPr>
            <a:endParaRPr lang="en-US" sz="1200" dirty="0"/>
          </a:p>
          <a:p>
            <a:pPr algn="just">
              <a:lnSpc>
                <a:spcPct val="110000"/>
              </a:lnSpc>
            </a:pPr>
            <a:r>
              <a:rPr lang="en-US" sz="1700" dirty="0"/>
              <a:t>The Commission also recommended that the board member refrain from personally physically performing any of the work. If his physical presence could not be avoided, board member must be cognizant not to present himself as a board member and cannot exercise any authority over district personnel. </a:t>
            </a:r>
          </a:p>
        </p:txBody>
      </p:sp>
      <p:sp>
        <p:nvSpPr>
          <p:cNvPr id="2" name="Rectangle 2">
            <a:extLst>
              <a:ext uri="{FF2B5EF4-FFF2-40B4-BE49-F238E27FC236}">
                <a16:creationId xmlns:a16="http://schemas.microsoft.com/office/drawing/2014/main" id="{CA5C1BB3-25FF-9376-1FDD-367844AEDEB5}"/>
              </a:ext>
            </a:extLst>
          </p:cNvPr>
          <p:cNvSpPr txBox="1">
            <a:spLocks noChangeArrowheads="1"/>
          </p:cNvSpPr>
          <p:nvPr/>
        </p:nvSpPr>
        <p:spPr bwMode="auto">
          <a:xfrm>
            <a:off x="457200" y="721138"/>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4C4632D5-49CE-53A1-67FE-5EA7F252F9F0}"/>
              </a:ext>
            </a:extLst>
          </p:cNvPr>
          <p:cNvSpPr>
            <a:spLocks noGrp="1"/>
          </p:cNvSpPr>
          <p:nvPr>
            <p:ph type="sldNum" sz="quarter" idx="12"/>
          </p:nvPr>
        </p:nvSpPr>
        <p:spPr>
          <a:xfrm>
            <a:off x="8363584" y="6192280"/>
            <a:ext cx="422244" cy="365125"/>
          </a:xfrm>
        </p:spPr>
        <p:txBody>
          <a:bodyPr/>
          <a:lstStyle/>
          <a:p>
            <a:fld id="{3545CCE0-4D14-004D-838D-DA38C35BF0E9}" type="slidenum">
              <a:rPr lang="en-US" smtClean="0"/>
              <a:t>33</a:t>
            </a:fld>
            <a:endParaRPr lang="en-US" dirty="0"/>
          </a:p>
        </p:txBody>
      </p:sp>
    </p:spTree>
    <p:extLst>
      <p:ext uri="{BB962C8B-B14F-4D97-AF65-F5344CB8AC3E}">
        <p14:creationId xmlns:p14="http://schemas.microsoft.com/office/powerpoint/2010/main" val="328484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9F7D6-E521-E1EC-F77B-87B7A2DFECBA}"/>
              </a:ext>
            </a:extLst>
          </p:cNvPr>
          <p:cNvSpPr>
            <a:spLocks noGrp="1"/>
          </p:cNvSpPr>
          <p:nvPr>
            <p:ph idx="1"/>
          </p:nvPr>
        </p:nvSpPr>
        <p:spPr>
          <a:xfrm>
            <a:off x="721453" y="1464896"/>
            <a:ext cx="7491370" cy="4860401"/>
          </a:xfrm>
        </p:spPr>
        <p:txBody>
          <a:bodyPr>
            <a:normAutofit/>
          </a:bodyPr>
          <a:lstStyle/>
          <a:p>
            <a:pPr marL="0" indent="0" algn="just">
              <a:lnSpc>
                <a:spcPct val="110000"/>
              </a:lnSpc>
              <a:buNone/>
            </a:pPr>
            <a:r>
              <a:rPr lang="en-US" sz="1600" b="1" dirty="0"/>
              <a:t>  Advisory Opinion </a:t>
            </a:r>
            <a:r>
              <a:rPr lang="en-US" sz="1600" b="1" dirty="0" err="1"/>
              <a:t>A11</a:t>
            </a:r>
            <a:r>
              <a:rPr lang="en-US" sz="1600" b="1" dirty="0"/>
              <a:t>-23 (6/27/23)</a:t>
            </a:r>
            <a:r>
              <a:rPr lang="en-US" sz="1600" dirty="0"/>
              <a:t> </a:t>
            </a:r>
          </a:p>
          <a:p>
            <a:pPr algn="just">
              <a:lnSpc>
                <a:spcPct val="110000"/>
              </a:lnSpc>
            </a:pPr>
            <a:r>
              <a:rPr lang="en-US" sz="1600" dirty="0"/>
              <a:t>Commission advised that a board member whose mother-in-law served as a district paraprofessional and regularly worked as a substitute in the principal’s office was required to refrain from any actions that could touch upon her employment. This included:</a:t>
            </a:r>
          </a:p>
          <a:p>
            <a:pPr lvl="2">
              <a:buFont typeface="Courier New" panose="02070309020205020404" pitchFamily="49" charset="0"/>
              <a:buChar char="o"/>
            </a:pPr>
            <a:r>
              <a:rPr lang="en-US" sz="1600" dirty="0"/>
              <a:t>Discussions and votes related to the superintendent;</a:t>
            </a:r>
          </a:p>
          <a:p>
            <a:pPr marL="685800" lvl="2" indent="0">
              <a:buNone/>
            </a:pPr>
            <a:endParaRPr lang="en-US" sz="1600" dirty="0"/>
          </a:p>
          <a:p>
            <a:pPr lvl="2">
              <a:buFont typeface="Courier New" panose="02070309020205020404" pitchFamily="49" charset="0"/>
              <a:buChar char="o"/>
            </a:pPr>
            <a:r>
              <a:rPr lang="en-US" sz="1600" dirty="0"/>
              <a:t>School principal search, selection committee, candidate interviews, and contract negotiations;</a:t>
            </a:r>
          </a:p>
          <a:p>
            <a:pPr marL="685800" lvl="2" indent="0">
              <a:buNone/>
            </a:pPr>
            <a:endParaRPr lang="en-US" sz="1600" dirty="0"/>
          </a:p>
          <a:p>
            <a:pPr lvl="2">
              <a:buFont typeface="Courier New" panose="02070309020205020404" pitchFamily="49" charset="0"/>
              <a:buChar char="o"/>
            </a:pPr>
            <a:r>
              <a:rPr lang="en-US" sz="1600" dirty="0"/>
              <a:t>Collective negotiations with her association;</a:t>
            </a:r>
          </a:p>
          <a:p>
            <a:pPr marL="685800" lvl="2" indent="0">
              <a:buNone/>
            </a:pPr>
            <a:endParaRPr lang="en-US" sz="1600" dirty="0"/>
          </a:p>
          <a:p>
            <a:pPr lvl="2">
              <a:buFont typeface="Courier New" panose="02070309020205020404" pitchFamily="49" charset="0"/>
              <a:buChar char="o"/>
            </a:pPr>
            <a:r>
              <a:rPr lang="en-US" sz="1600" dirty="0"/>
              <a:t>Personnel committee discussions that could affect his mother-in-law’s scheduling or employment;</a:t>
            </a:r>
          </a:p>
          <a:p>
            <a:pPr marL="685800" lvl="2" indent="0">
              <a:buNone/>
            </a:pPr>
            <a:endParaRPr lang="en-US" sz="1600" dirty="0"/>
          </a:p>
          <a:p>
            <a:pPr lvl="2">
              <a:buFont typeface="Courier New" panose="02070309020205020404" pitchFamily="49" charset="0"/>
              <a:buChar char="o"/>
            </a:pPr>
            <a:r>
              <a:rPr lang="en-US" sz="1600" dirty="0"/>
              <a:t>Budget discussion that could potentially impact district paraprofessionals.</a:t>
            </a:r>
          </a:p>
        </p:txBody>
      </p:sp>
      <p:sp>
        <p:nvSpPr>
          <p:cNvPr id="2" name="Rectangle 2">
            <a:extLst>
              <a:ext uri="{FF2B5EF4-FFF2-40B4-BE49-F238E27FC236}">
                <a16:creationId xmlns:a16="http://schemas.microsoft.com/office/drawing/2014/main" id="{3A595D37-540E-4B9F-EF8F-EB3EBEC153E7}"/>
              </a:ext>
            </a:extLst>
          </p:cNvPr>
          <p:cNvSpPr txBox="1">
            <a:spLocks noChangeArrowheads="1"/>
          </p:cNvSpPr>
          <p:nvPr/>
        </p:nvSpPr>
        <p:spPr bwMode="auto">
          <a:xfrm>
            <a:off x="352338" y="737532"/>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4E27F8E8-75D7-D5B5-18D9-E6B5BF2F81A4}"/>
              </a:ext>
            </a:extLst>
          </p:cNvPr>
          <p:cNvSpPr>
            <a:spLocks noGrp="1"/>
          </p:cNvSpPr>
          <p:nvPr>
            <p:ph type="sldNum" sz="quarter" idx="12"/>
          </p:nvPr>
        </p:nvSpPr>
        <p:spPr>
          <a:xfrm>
            <a:off x="8390220" y="6175886"/>
            <a:ext cx="450850" cy="365125"/>
          </a:xfrm>
        </p:spPr>
        <p:txBody>
          <a:bodyPr/>
          <a:lstStyle/>
          <a:p>
            <a:fld id="{3545CCE0-4D14-004D-838D-DA38C35BF0E9}" type="slidenum">
              <a:rPr lang="en-US" smtClean="0"/>
              <a:t>34</a:t>
            </a:fld>
            <a:endParaRPr lang="en-US" dirty="0"/>
          </a:p>
        </p:txBody>
      </p:sp>
    </p:spTree>
    <p:extLst>
      <p:ext uri="{BB962C8B-B14F-4D97-AF65-F5344CB8AC3E}">
        <p14:creationId xmlns:p14="http://schemas.microsoft.com/office/powerpoint/2010/main" val="1509746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27E63B9-B4F8-4DAA-A5D9-E9DC510AA008}"/>
              </a:ext>
            </a:extLst>
          </p:cNvPr>
          <p:cNvSpPr txBox="1">
            <a:spLocks/>
          </p:cNvSpPr>
          <p:nvPr/>
        </p:nvSpPr>
        <p:spPr>
          <a:xfrm>
            <a:off x="704675" y="1482581"/>
            <a:ext cx="7449424" cy="498533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lnSpc>
                <a:spcPct val="110000"/>
              </a:lnSpc>
              <a:spcAft>
                <a:spcPts val="0"/>
              </a:spcAft>
              <a:buNone/>
            </a:pPr>
            <a:r>
              <a:rPr lang="en-US" sz="1700" b="1" dirty="0"/>
              <a:t>Advisory Opinion </a:t>
            </a:r>
            <a:r>
              <a:rPr lang="en-US" sz="1700" b="1" dirty="0" err="1"/>
              <a:t>A13</a:t>
            </a:r>
            <a:r>
              <a:rPr lang="en-US" sz="1700" b="1" dirty="0"/>
              <a:t>-20 (7/21/20)</a:t>
            </a:r>
            <a:r>
              <a:rPr lang="en-US" sz="1700" dirty="0"/>
              <a:t> </a:t>
            </a:r>
          </a:p>
          <a:p>
            <a:pPr marL="0" indent="0" algn="just" fontAlgn="auto">
              <a:lnSpc>
                <a:spcPct val="110000"/>
              </a:lnSpc>
              <a:spcAft>
                <a:spcPts val="0"/>
              </a:spcAft>
              <a:buNone/>
            </a:pPr>
            <a:endParaRPr lang="en-US" sz="1200" dirty="0"/>
          </a:p>
          <a:p>
            <a:pPr lvl="1" algn="just" fontAlgn="auto">
              <a:lnSpc>
                <a:spcPct val="110000"/>
              </a:lnSpc>
              <a:spcBef>
                <a:spcPts val="275"/>
              </a:spcBef>
              <a:spcAft>
                <a:spcPts val="0"/>
              </a:spcAft>
              <a:buFont typeface="Courier New" panose="02070309020205020404" pitchFamily="49" charset="0"/>
              <a:buChar char="o"/>
            </a:pPr>
            <a:r>
              <a:rPr lang="en-US" sz="1700" dirty="0"/>
              <a:t>The Commission advised that a chief school administrator would violate the Act if he were to recommend his sister-in-law for a position, even though she had been employed prior to his appointment as CSA. </a:t>
            </a:r>
          </a:p>
          <a:p>
            <a:pPr marL="0" indent="0" fontAlgn="auto">
              <a:lnSpc>
                <a:spcPct val="100000"/>
              </a:lnSpc>
              <a:spcAft>
                <a:spcPts val="0"/>
              </a:spcAft>
              <a:buNone/>
            </a:pPr>
            <a:r>
              <a:rPr lang="en-US" sz="1700" dirty="0"/>
              <a:t>Such a recommendation would be an attempt to:</a:t>
            </a:r>
          </a:p>
          <a:p>
            <a:pPr marL="0" indent="0" fontAlgn="auto">
              <a:lnSpc>
                <a:spcPct val="100000"/>
              </a:lnSpc>
              <a:spcAft>
                <a:spcPts val="0"/>
              </a:spcAft>
              <a:buNone/>
            </a:pPr>
            <a:endParaRPr lang="en-US" sz="1200" dirty="0"/>
          </a:p>
          <a:p>
            <a:pPr lvl="1" algn="just" fontAlgn="auto">
              <a:spcBef>
                <a:spcPts val="275"/>
              </a:spcBef>
              <a:spcAft>
                <a:spcPts val="0"/>
              </a:spcAft>
              <a:buFont typeface="Courier New" panose="02070309020205020404" pitchFamily="49" charset="0"/>
              <a:buChar char="o"/>
            </a:pPr>
            <a:r>
              <a:rPr lang="en-US" sz="1700" dirty="0"/>
              <a:t>“use his official position to secure unwarranted privileges, advantages or employment for himself, members of his immediate family or others.” (</a:t>
            </a:r>
            <a:r>
              <a:rPr lang="en-US" sz="1700" dirty="0" err="1"/>
              <a:t>18A:24-12</a:t>
            </a:r>
            <a:r>
              <a:rPr lang="en-US" sz="1700" dirty="0"/>
              <a:t>(b)); and </a:t>
            </a:r>
          </a:p>
          <a:p>
            <a:pPr lvl="1" algn="just" fontAlgn="auto">
              <a:spcAft>
                <a:spcPts val="0"/>
              </a:spcAft>
              <a:buFont typeface="Courier New" panose="02070309020205020404" pitchFamily="49" charset="0"/>
              <a:buChar char="o"/>
            </a:pPr>
            <a:endParaRPr lang="en-US" sz="1200" dirty="0"/>
          </a:p>
          <a:p>
            <a:pPr lvl="1" algn="just" fontAlgn="auto">
              <a:spcBef>
                <a:spcPts val="275"/>
              </a:spcBef>
              <a:spcAft>
                <a:spcPts val="0"/>
              </a:spcAft>
              <a:buFont typeface="Courier New" panose="02070309020205020404" pitchFamily="49" charset="0"/>
              <a:buChar char="o"/>
            </a:pPr>
            <a:r>
              <a:rPr lang="en-US" sz="1700" dirty="0"/>
              <a:t>“act in his official capacity in any matter where he or a member of his immediate family has a personal involvement that is or creates some benefit to the school official or member of his immediate family.” (</a:t>
            </a:r>
            <a:r>
              <a:rPr lang="en-US" sz="1700" dirty="0" err="1"/>
              <a:t>18A:24-12</a:t>
            </a:r>
            <a:r>
              <a:rPr lang="en-US" sz="1700" dirty="0"/>
              <a:t>(c)). </a:t>
            </a:r>
          </a:p>
        </p:txBody>
      </p:sp>
      <p:sp>
        <p:nvSpPr>
          <p:cNvPr id="3" name="Rectangle 2">
            <a:extLst>
              <a:ext uri="{FF2B5EF4-FFF2-40B4-BE49-F238E27FC236}">
                <a16:creationId xmlns:a16="http://schemas.microsoft.com/office/drawing/2014/main" id="{7111D496-F5DA-DB15-57A9-29491052CAD9}"/>
              </a:ext>
            </a:extLst>
          </p:cNvPr>
          <p:cNvSpPr txBox="1">
            <a:spLocks noChangeArrowheads="1"/>
          </p:cNvSpPr>
          <p:nvPr/>
        </p:nvSpPr>
        <p:spPr bwMode="auto">
          <a:xfrm>
            <a:off x="378926" y="745981"/>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678E7393-7B87-3399-14D7-4BAEAC113FFC}"/>
              </a:ext>
            </a:extLst>
          </p:cNvPr>
          <p:cNvSpPr>
            <a:spLocks noGrp="1"/>
          </p:cNvSpPr>
          <p:nvPr>
            <p:ph type="sldNum" sz="quarter" idx="12"/>
          </p:nvPr>
        </p:nvSpPr>
        <p:spPr>
          <a:xfrm>
            <a:off x="8401574" y="6153294"/>
            <a:ext cx="413905" cy="365125"/>
          </a:xfrm>
        </p:spPr>
        <p:txBody>
          <a:bodyPr/>
          <a:lstStyle/>
          <a:p>
            <a:fld id="{3545CCE0-4D14-004D-838D-DA38C35BF0E9}" type="slidenum">
              <a:rPr lang="en-US" smtClean="0"/>
              <a:t>35</a:t>
            </a:fld>
            <a:endParaRPr lang="en-US" dirty="0"/>
          </a:p>
        </p:txBody>
      </p:sp>
    </p:spTree>
    <p:extLst>
      <p:ext uri="{BB962C8B-B14F-4D97-AF65-F5344CB8AC3E}">
        <p14:creationId xmlns:p14="http://schemas.microsoft.com/office/powerpoint/2010/main" val="1649547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E827C1B-530C-449A-8AB6-BCF1B5194D3D}"/>
              </a:ext>
            </a:extLst>
          </p:cNvPr>
          <p:cNvSpPr txBox="1">
            <a:spLocks/>
          </p:cNvSpPr>
          <p:nvPr/>
        </p:nvSpPr>
        <p:spPr>
          <a:xfrm>
            <a:off x="704294" y="1554119"/>
            <a:ext cx="7656347" cy="3749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lnSpc>
                <a:spcPct val="100000"/>
              </a:lnSpc>
              <a:spcAft>
                <a:spcPts val="0"/>
              </a:spcAft>
              <a:buNone/>
            </a:pPr>
            <a:r>
              <a:rPr lang="en-US" sz="1700" b="1" u="sng" dirty="0"/>
              <a:t>Lynch v. </a:t>
            </a:r>
            <a:r>
              <a:rPr lang="en-US" sz="1700" b="1" u="sng" dirty="0" err="1"/>
              <a:t>Skowronski</a:t>
            </a:r>
            <a:r>
              <a:rPr lang="en-US" sz="1700" b="1" u="sng" dirty="0"/>
              <a:t>, East Greenwich Twp. Bd. of Educ., Gloucester County</a:t>
            </a:r>
            <a:r>
              <a:rPr lang="en-US" sz="1700" dirty="0"/>
              <a:t>, </a:t>
            </a:r>
            <a:r>
              <a:rPr lang="en-US" sz="1700" b="1" dirty="0" err="1"/>
              <a:t>C09</a:t>
            </a:r>
            <a:r>
              <a:rPr lang="en-US" sz="1700" b="1" dirty="0"/>
              <a:t>-19 (5/19/20)</a:t>
            </a:r>
            <a:r>
              <a:rPr lang="en-US" sz="1700" dirty="0"/>
              <a:t> </a:t>
            </a:r>
          </a:p>
          <a:p>
            <a:pPr algn="just" fontAlgn="auto">
              <a:lnSpc>
                <a:spcPct val="100000"/>
              </a:lnSpc>
              <a:spcAft>
                <a:spcPts val="0"/>
              </a:spcAft>
            </a:pPr>
            <a:endParaRPr lang="en-US" sz="1200" dirty="0"/>
          </a:p>
          <a:p>
            <a:pPr algn="just" fontAlgn="auto">
              <a:lnSpc>
                <a:spcPct val="100000"/>
              </a:lnSpc>
              <a:spcBef>
                <a:spcPts val="275"/>
              </a:spcBef>
              <a:spcAft>
                <a:spcPts val="0"/>
              </a:spcAft>
            </a:pPr>
            <a:r>
              <a:rPr lang="en-US" sz="1700" dirty="0"/>
              <a:t>The Commission determined that a Board member failed to maintain confidentiality, as required by the Act, when he “replied all” to an email. The email containing his opinions on a controversial issue were accidentally sent to a district parent. </a:t>
            </a:r>
          </a:p>
          <a:p>
            <a:pPr algn="just" fontAlgn="auto">
              <a:lnSpc>
                <a:spcPct val="100000"/>
              </a:lnSpc>
              <a:spcBef>
                <a:spcPts val="275"/>
              </a:spcBef>
              <a:spcAft>
                <a:spcPts val="0"/>
              </a:spcAft>
            </a:pPr>
            <a:endParaRPr lang="en-US" sz="1200" dirty="0"/>
          </a:p>
          <a:p>
            <a:pPr algn="just" fontAlgn="auto">
              <a:lnSpc>
                <a:spcPct val="100000"/>
              </a:lnSpc>
              <a:spcAft>
                <a:spcPts val="0"/>
              </a:spcAft>
            </a:pPr>
            <a:r>
              <a:rPr lang="en-US" sz="1700" dirty="0"/>
              <a:t>Because the board member did not intentionally include the parent on the email, he was subject only to censure, as opposed to a more severe penalty. </a:t>
            </a:r>
          </a:p>
        </p:txBody>
      </p:sp>
      <p:sp>
        <p:nvSpPr>
          <p:cNvPr id="3" name="Rectangle 2">
            <a:extLst>
              <a:ext uri="{FF2B5EF4-FFF2-40B4-BE49-F238E27FC236}">
                <a16:creationId xmlns:a16="http://schemas.microsoft.com/office/drawing/2014/main" id="{259E99BE-08F3-1BC4-8DED-AD69885FBE62}"/>
              </a:ext>
            </a:extLst>
          </p:cNvPr>
          <p:cNvSpPr txBox="1">
            <a:spLocks noChangeArrowheads="1"/>
          </p:cNvSpPr>
          <p:nvPr/>
        </p:nvSpPr>
        <p:spPr bwMode="auto">
          <a:xfrm>
            <a:off x="457200" y="774324"/>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46A08DC8-E083-F02F-811F-BE44864994B4}"/>
              </a:ext>
            </a:extLst>
          </p:cNvPr>
          <p:cNvSpPr>
            <a:spLocks noGrp="1"/>
          </p:cNvSpPr>
          <p:nvPr>
            <p:ph type="sldNum" sz="quarter" idx="12"/>
          </p:nvPr>
        </p:nvSpPr>
        <p:spPr>
          <a:xfrm>
            <a:off x="8360641" y="6171624"/>
            <a:ext cx="460086" cy="365125"/>
          </a:xfrm>
        </p:spPr>
        <p:txBody>
          <a:bodyPr/>
          <a:lstStyle/>
          <a:p>
            <a:fld id="{3545CCE0-4D14-004D-838D-DA38C35BF0E9}" type="slidenum">
              <a:rPr lang="en-US" smtClean="0"/>
              <a:t>36</a:t>
            </a:fld>
            <a:endParaRPr lang="en-US" dirty="0"/>
          </a:p>
        </p:txBody>
      </p:sp>
    </p:spTree>
    <p:extLst>
      <p:ext uri="{BB962C8B-B14F-4D97-AF65-F5344CB8AC3E}">
        <p14:creationId xmlns:p14="http://schemas.microsoft.com/office/powerpoint/2010/main" val="3221902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50E328-A21C-3F76-40CA-9A31E799FA26}"/>
              </a:ext>
            </a:extLst>
          </p:cNvPr>
          <p:cNvSpPr>
            <a:spLocks noGrp="1"/>
          </p:cNvSpPr>
          <p:nvPr>
            <p:ph idx="1"/>
          </p:nvPr>
        </p:nvSpPr>
        <p:spPr>
          <a:xfrm>
            <a:off x="687373" y="1406236"/>
            <a:ext cx="7517060" cy="4692621"/>
          </a:xfrm>
        </p:spPr>
        <p:txBody>
          <a:bodyPr>
            <a:noAutofit/>
          </a:bodyPr>
          <a:lstStyle/>
          <a:p>
            <a:pPr marL="0" indent="0" algn="just">
              <a:buNone/>
            </a:pPr>
            <a:r>
              <a:rPr lang="en-US" sz="1600" b="1" u="sng" dirty="0"/>
              <a:t>Schwartz v. </a:t>
            </a:r>
            <a:r>
              <a:rPr lang="en-US" sz="1600" b="1" u="sng" dirty="0" err="1"/>
              <a:t>Abedrabbo</a:t>
            </a:r>
            <a:r>
              <a:rPr lang="en-US" sz="1600" b="1" dirty="0"/>
              <a:t>, No. A-2006-21 N.J. Super. (App. Div. Oct. 6, 2023)</a:t>
            </a:r>
            <a:endParaRPr lang="en-US" sz="1600" b="1" u="sng" dirty="0"/>
          </a:p>
          <a:p>
            <a:pPr algn="just">
              <a:lnSpc>
                <a:spcPct val="120000"/>
              </a:lnSpc>
            </a:pPr>
            <a:r>
              <a:rPr lang="en-US" sz="1600" dirty="0"/>
              <a:t> Appellate Division affirmed Commission’s conclusion that a board member did not violate the Act by making comments during a board meeting critical of  Israel’s treatment of Palestinians.  </a:t>
            </a:r>
          </a:p>
          <a:p>
            <a:pPr marL="0" indent="0" algn="just">
              <a:buNone/>
            </a:pPr>
            <a:endParaRPr lang="en-US" sz="1600" dirty="0"/>
          </a:p>
          <a:p>
            <a:pPr algn="just">
              <a:lnSpc>
                <a:spcPct val="120000"/>
              </a:lnSpc>
            </a:pPr>
            <a:r>
              <a:rPr lang="en-US" sz="1600" dirty="0"/>
              <a:t>It was noted that the board member stated that the views were personal and not those of the board.  The court deemed that the disclaimer supported a conclusion that the Act was not violated.</a:t>
            </a:r>
          </a:p>
          <a:p>
            <a:pPr marL="0" indent="0" algn="just">
              <a:buNone/>
            </a:pPr>
            <a:endParaRPr lang="en-US" sz="1600" dirty="0"/>
          </a:p>
          <a:p>
            <a:pPr algn="just">
              <a:lnSpc>
                <a:spcPct val="120000"/>
              </a:lnSpc>
            </a:pPr>
            <a:r>
              <a:rPr lang="en-US" sz="1600" dirty="0"/>
              <a:t>It was also noted that the board member’s statements did not compromise the board. The board had a policy permitting members to express their personal opinions. So long as a disclaimer statement was made advising the public that the statements were personal opinion and not an official position of the board, there was no violation of the Act. The policy made no exception for controversial matters, and the Commission without ruling on it, questioned the prudence of the broad policy.  </a:t>
            </a:r>
          </a:p>
        </p:txBody>
      </p:sp>
      <p:sp>
        <p:nvSpPr>
          <p:cNvPr id="2" name="Rectangle 2">
            <a:extLst>
              <a:ext uri="{FF2B5EF4-FFF2-40B4-BE49-F238E27FC236}">
                <a16:creationId xmlns:a16="http://schemas.microsoft.com/office/drawing/2014/main" id="{13A9D2AA-394B-62C3-1655-D0E39807B64E}"/>
              </a:ext>
            </a:extLst>
          </p:cNvPr>
          <p:cNvSpPr txBox="1">
            <a:spLocks noChangeArrowheads="1"/>
          </p:cNvSpPr>
          <p:nvPr/>
        </p:nvSpPr>
        <p:spPr bwMode="auto">
          <a:xfrm>
            <a:off x="457200" y="742431"/>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CA1EB0AD-2517-D691-EB66-C8C338C8FED7}"/>
              </a:ext>
            </a:extLst>
          </p:cNvPr>
          <p:cNvSpPr>
            <a:spLocks noGrp="1"/>
          </p:cNvSpPr>
          <p:nvPr>
            <p:ph type="sldNum" sz="quarter" idx="12"/>
          </p:nvPr>
        </p:nvSpPr>
        <p:spPr>
          <a:xfrm>
            <a:off x="8360641" y="6190096"/>
            <a:ext cx="423141" cy="365125"/>
          </a:xfrm>
        </p:spPr>
        <p:txBody>
          <a:bodyPr/>
          <a:lstStyle/>
          <a:p>
            <a:fld id="{3545CCE0-4D14-004D-838D-DA38C35BF0E9}" type="slidenum">
              <a:rPr lang="en-US" smtClean="0"/>
              <a:t>37</a:t>
            </a:fld>
            <a:endParaRPr lang="en-US" dirty="0"/>
          </a:p>
        </p:txBody>
      </p:sp>
    </p:spTree>
    <p:extLst>
      <p:ext uri="{BB962C8B-B14F-4D97-AF65-F5344CB8AC3E}">
        <p14:creationId xmlns:p14="http://schemas.microsoft.com/office/powerpoint/2010/main" val="1996589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E2D8A64-C74B-40D2-A6E8-86C0E4C178E2}"/>
              </a:ext>
            </a:extLst>
          </p:cNvPr>
          <p:cNvSpPr txBox="1">
            <a:spLocks/>
          </p:cNvSpPr>
          <p:nvPr/>
        </p:nvSpPr>
        <p:spPr>
          <a:xfrm>
            <a:off x="716455" y="1339094"/>
            <a:ext cx="7482978" cy="4588778"/>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lnSpc>
                <a:spcPct val="200000"/>
              </a:lnSpc>
              <a:spcAft>
                <a:spcPts val="0"/>
              </a:spcAft>
              <a:buNone/>
            </a:pPr>
            <a:r>
              <a:rPr lang="en-US" sz="1700" b="1" u="sng" dirty="0"/>
              <a:t>Williams v. McVey, Pinelands Regional Bd. of Educ., Ocean County</a:t>
            </a:r>
            <a:r>
              <a:rPr lang="en-US" sz="1700" b="1" dirty="0"/>
              <a:t>, </a:t>
            </a:r>
            <a:r>
              <a:rPr lang="en-US" sz="1700" b="1" dirty="0" err="1"/>
              <a:t>C72</a:t>
            </a:r>
            <a:r>
              <a:rPr lang="en-US" sz="1700" b="1" dirty="0"/>
              <a:t>-20 (3/23/21)</a:t>
            </a:r>
            <a:endParaRPr lang="en-US" sz="1700" dirty="0"/>
          </a:p>
          <a:p>
            <a:pPr algn="just" fontAlgn="auto">
              <a:lnSpc>
                <a:spcPct val="100000"/>
              </a:lnSpc>
              <a:spcAft>
                <a:spcPts val="0"/>
              </a:spcAft>
            </a:pPr>
            <a:r>
              <a:rPr lang="en-US" sz="1700" dirty="0"/>
              <a:t>The Commission determined that a board member whose children were employed by a district party to a send/receive agreement with her district, did not violate the Act by voting on the contract of the shared chief administrator or taking other action with respect to the CSA’s employment, despite the fact that the CSA exercised supervisory authority over her children. </a:t>
            </a:r>
          </a:p>
          <a:p>
            <a:pPr algn="just" fontAlgn="auto">
              <a:lnSpc>
                <a:spcPct val="100000"/>
              </a:lnSpc>
              <a:spcAft>
                <a:spcPts val="0"/>
              </a:spcAft>
            </a:pPr>
            <a:endParaRPr lang="en-US" sz="1200" dirty="0"/>
          </a:p>
          <a:p>
            <a:pPr algn="just" fontAlgn="auto">
              <a:lnSpc>
                <a:spcPct val="100000"/>
              </a:lnSpc>
              <a:spcAft>
                <a:spcPts val="0"/>
              </a:spcAft>
            </a:pPr>
            <a:r>
              <a:rPr lang="en-US" sz="1700" dirty="0"/>
              <a:t>Because the board member’s children were not “dependent[s]”, there were no facts establishing a financial involvement that would violate </a:t>
            </a:r>
            <a:r>
              <a:rPr lang="en-US" sz="1700" u="sng" dirty="0" err="1"/>
              <a:t>N.J.S.A</a:t>
            </a:r>
            <a:r>
              <a:rPr lang="en-US" sz="1700" u="sng" dirty="0"/>
              <a:t>.</a:t>
            </a:r>
            <a:r>
              <a:rPr lang="en-US" sz="1700" dirty="0"/>
              <a:t> </a:t>
            </a:r>
            <a:r>
              <a:rPr lang="en-US" sz="1700" dirty="0" err="1"/>
              <a:t>18A:12-24</a:t>
            </a:r>
            <a:r>
              <a:rPr lang="en-US" sz="1700" dirty="0"/>
              <a:t>(c). </a:t>
            </a:r>
          </a:p>
        </p:txBody>
      </p:sp>
      <p:sp>
        <p:nvSpPr>
          <p:cNvPr id="3" name="Rectangle 2">
            <a:extLst>
              <a:ext uri="{FF2B5EF4-FFF2-40B4-BE49-F238E27FC236}">
                <a16:creationId xmlns:a16="http://schemas.microsoft.com/office/drawing/2014/main" id="{DE6271E5-D42E-5015-5C36-B18364AD2667}"/>
              </a:ext>
            </a:extLst>
          </p:cNvPr>
          <p:cNvSpPr txBox="1">
            <a:spLocks noChangeArrowheads="1"/>
          </p:cNvSpPr>
          <p:nvPr/>
        </p:nvSpPr>
        <p:spPr bwMode="auto">
          <a:xfrm>
            <a:off x="388793" y="767594"/>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7D4FAD40-DB28-CB43-F799-194F7F9AEB30}"/>
              </a:ext>
            </a:extLst>
          </p:cNvPr>
          <p:cNvSpPr>
            <a:spLocks noGrp="1"/>
          </p:cNvSpPr>
          <p:nvPr>
            <p:ph type="sldNum" sz="quarter" idx="12"/>
          </p:nvPr>
        </p:nvSpPr>
        <p:spPr>
          <a:xfrm>
            <a:off x="8397586" y="6208569"/>
            <a:ext cx="441614" cy="365125"/>
          </a:xfrm>
        </p:spPr>
        <p:txBody>
          <a:bodyPr/>
          <a:lstStyle/>
          <a:p>
            <a:fld id="{3545CCE0-4D14-004D-838D-DA38C35BF0E9}" type="slidenum">
              <a:rPr lang="en-US" smtClean="0"/>
              <a:t>38</a:t>
            </a:fld>
            <a:endParaRPr lang="en-US" dirty="0"/>
          </a:p>
        </p:txBody>
      </p:sp>
    </p:spTree>
    <p:extLst>
      <p:ext uri="{BB962C8B-B14F-4D97-AF65-F5344CB8AC3E}">
        <p14:creationId xmlns:p14="http://schemas.microsoft.com/office/powerpoint/2010/main" val="3906415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D6B43B32-B8E0-4F71-AF10-9AF514B30C93}"/>
              </a:ext>
            </a:extLst>
          </p:cNvPr>
          <p:cNvSpPr txBox="1">
            <a:spLocks/>
          </p:cNvSpPr>
          <p:nvPr/>
        </p:nvSpPr>
        <p:spPr>
          <a:xfrm>
            <a:off x="642562" y="1342782"/>
            <a:ext cx="7415869" cy="448663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lnSpc>
                <a:spcPct val="200000"/>
              </a:lnSpc>
              <a:spcAft>
                <a:spcPts val="0"/>
              </a:spcAft>
              <a:buNone/>
            </a:pPr>
            <a:r>
              <a:rPr lang="en-US" sz="1700" b="1" dirty="0"/>
              <a:t> </a:t>
            </a:r>
            <a:r>
              <a:rPr lang="en-US" sz="1700" b="1" u="sng" dirty="0" err="1"/>
              <a:t>Swezeny</a:t>
            </a:r>
            <a:r>
              <a:rPr lang="en-US" sz="1700" b="1" u="sng" dirty="0"/>
              <a:t> v. Thomas, Pleasantville Bd. of Educ., Atlantic County</a:t>
            </a:r>
            <a:r>
              <a:rPr lang="en-US" sz="1700" b="1" dirty="0"/>
              <a:t>, </a:t>
            </a:r>
            <a:r>
              <a:rPr lang="en-US" sz="1700" b="1" dirty="0" err="1"/>
              <a:t>C74</a:t>
            </a:r>
            <a:r>
              <a:rPr lang="en-US" sz="1700" b="1" dirty="0"/>
              <a:t>-19  (4/21/20)</a:t>
            </a:r>
          </a:p>
          <a:p>
            <a:pPr algn="just" fontAlgn="auto">
              <a:lnSpc>
                <a:spcPct val="100000"/>
              </a:lnSpc>
              <a:spcAft>
                <a:spcPts val="0"/>
              </a:spcAft>
            </a:pPr>
            <a:r>
              <a:rPr lang="en-US" sz="1700" dirty="0"/>
              <a:t>The Commission determined that a board member did not violate the Act by distributing literature supporting several board candidates, while on district grounds. Respondent aggressively questioned complainant regarding her support for the candidates and told others that she “wanted to punch (complainant) in the face”. </a:t>
            </a:r>
          </a:p>
          <a:p>
            <a:pPr algn="just" fontAlgn="auto">
              <a:lnSpc>
                <a:spcPct val="100000"/>
              </a:lnSpc>
              <a:spcAft>
                <a:spcPts val="0"/>
              </a:spcAft>
            </a:pPr>
            <a:r>
              <a:rPr lang="en-US" sz="1700" dirty="0"/>
              <a:t>The Commission concluded that there were no “facts which identify specific action taken by Respondent as Board member which </a:t>
            </a:r>
            <a:r>
              <a:rPr lang="en-US" sz="1700" dirty="0" err="1"/>
              <a:t>undermin</a:t>
            </a:r>
            <a:r>
              <a:rPr lang="en-US" sz="1700" dirty="0"/>
              <a:t>[ed], oppose[ed], compromise[ed], or harm[ed] school personnel in the proper performance of their duties.”</a:t>
            </a:r>
          </a:p>
        </p:txBody>
      </p:sp>
      <p:sp>
        <p:nvSpPr>
          <p:cNvPr id="3" name="Rectangle 2">
            <a:extLst>
              <a:ext uri="{FF2B5EF4-FFF2-40B4-BE49-F238E27FC236}">
                <a16:creationId xmlns:a16="http://schemas.microsoft.com/office/drawing/2014/main" id="{859DA67E-FEE8-F136-5940-8096D594ECB2}"/>
              </a:ext>
            </a:extLst>
          </p:cNvPr>
          <p:cNvSpPr txBox="1">
            <a:spLocks noChangeArrowheads="1"/>
          </p:cNvSpPr>
          <p:nvPr/>
        </p:nvSpPr>
        <p:spPr bwMode="auto">
          <a:xfrm>
            <a:off x="361084" y="771282"/>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3AD97823-C251-B9FD-0781-916E4B459AB4}"/>
              </a:ext>
            </a:extLst>
          </p:cNvPr>
          <p:cNvSpPr>
            <a:spLocks noGrp="1"/>
          </p:cNvSpPr>
          <p:nvPr>
            <p:ph type="sldNum" sz="quarter" idx="12"/>
          </p:nvPr>
        </p:nvSpPr>
        <p:spPr>
          <a:xfrm>
            <a:off x="8369877" y="6230042"/>
            <a:ext cx="441614" cy="365125"/>
          </a:xfrm>
        </p:spPr>
        <p:txBody>
          <a:bodyPr/>
          <a:lstStyle/>
          <a:p>
            <a:fld id="{3545CCE0-4D14-004D-838D-DA38C35BF0E9}" type="slidenum">
              <a:rPr lang="en-US" smtClean="0"/>
              <a:t>39</a:t>
            </a:fld>
            <a:endParaRPr lang="en-US" dirty="0"/>
          </a:p>
        </p:txBody>
      </p:sp>
    </p:spTree>
    <p:extLst>
      <p:ext uri="{BB962C8B-B14F-4D97-AF65-F5344CB8AC3E}">
        <p14:creationId xmlns:p14="http://schemas.microsoft.com/office/powerpoint/2010/main" val="1892193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BFC495-56EC-A29F-D895-70047BA52EE1}"/>
              </a:ext>
            </a:extLst>
          </p:cNvPr>
          <p:cNvSpPr>
            <a:spLocks noGrp="1"/>
          </p:cNvSpPr>
          <p:nvPr>
            <p:ph idx="1"/>
          </p:nvPr>
        </p:nvSpPr>
        <p:spPr>
          <a:xfrm>
            <a:off x="670595" y="1481676"/>
            <a:ext cx="7525449" cy="4784900"/>
          </a:xfrm>
        </p:spPr>
        <p:txBody>
          <a:bodyPr>
            <a:normAutofit/>
          </a:bodyPr>
          <a:lstStyle/>
          <a:p>
            <a:pPr marL="0" indent="0" algn="just">
              <a:lnSpc>
                <a:spcPct val="110000"/>
              </a:lnSpc>
              <a:buNone/>
            </a:pPr>
            <a:r>
              <a:rPr lang="en-US" sz="1600" b="1" dirty="0"/>
              <a:t>  </a:t>
            </a:r>
            <a:r>
              <a:rPr lang="en-US" sz="1700" b="1" dirty="0"/>
              <a:t>Advisory Opinion </a:t>
            </a:r>
            <a:r>
              <a:rPr lang="en-US" sz="1700" b="1" dirty="0" err="1"/>
              <a:t>A09</a:t>
            </a:r>
            <a:r>
              <a:rPr lang="en-US" sz="1700" b="1" dirty="0"/>
              <a:t>-23 (4/25/23)</a:t>
            </a:r>
            <a:r>
              <a:rPr lang="en-US" sz="1700" dirty="0"/>
              <a:t> </a:t>
            </a:r>
          </a:p>
          <a:p>
            <a:pPr algn="just">
              <a:lnSpc>
                <a:spcPct val="110000"/>
              </a:lnSpc>
            </a:pPr>
            <a:r>
              <a:rPr lang="en-US" sz="1700" dirty="0"/>
              <a:t>The Commission advised that a Board Secretary/Business Administrator and Superintendent who began a personal relationship after both were employed by the district did not violate the Act so long as appropriate barriers were put in place. </a:t>
            </a:r>
          </a:p>
          <a:p>
            <a:pPr algn="just">
              <a:lnSpc>
                <a:spcPct val="110000"/>
              </a:lnSpc>
            </a:pPr>
            <a:r>
              <a:rPr lang="en-US" sz="1700" dirty="0"/>
              <a:t>The Commission noted that the parties needed to remain cognizant of </a:t>
            </a:r>
            <a:r>
              <a:rPr lang="en-US" sz="1700" u="sng" dirty="0"/>
              <a:t>N.J.S.A.</a:t>
            </a:r>
            <a:r>
              <a:rPr lang="en-US" sz="1700" dirty="0"/>
              <a:t> </a:t>
            </a:r>
            <a:r>
              <a:rPr lang="en-US" sz="1700" dirty="0" err="1"/>
              <a:t>18A:12-24</a:t>
            </a:r>
            <a:r>
              <a:rPr lang="en-US" sz="1700" dirty="0"/>
              <a:t>(b), which prohibits them from using or attempting to use their official positions to secure unwarranted privileges, advantages, or employment for the other. </a:t>
            </a:r>
          </a:p>
          <a:p>
            <a:pPr algn="just">
              <a:lnSpc>
                <a:spcPct val="120000"/>
              </a:lnSpc>
            </a:pPr>
            <a:r>
              <a:rPr lang="en-US" sz="1700" dirty="0"/>
              <a:t>The Commission noted that the Superintendent was required to recuse himself from any and all aspects of the SBA/BS’s employment, including evaluations and supervising work, regardless of whether it is “necessary” for District operations. </a:t>
            </a:r>
          </a:p>
          <a:p>
            <a:pPr algn="just"/>
            <a:endParaRPr lang="en-US" dirty="0"/>
          </a:p>
        </p:txBody>
      </p:sp>
      <p:sp>
        <p:nvSpPr>
          <p:cNvPr id="2" name="Rectangle 2">
            <a:extLst>
              <a:ext uri="{FF2B5EF4-FFF2-40B4-BE49-F238E27FC236}">
                <a16:creationId xmlns:a16="http://schemas.microsoft.com/office/drawing/2014/main" id="{982AC74D-EBAA-3536-6780-8073FF163B44}"/>
              </a:ext>
            </a:extLst>
          </p:cNvPr>
          <p:cNvSpPr txBox="1">
            <a:spLocks noChangeArrowheads="1"/>
          </p:cNvSpPr>
          <p:nvPr/>
        </p:nvSpPr>
        <p:spPr bwMode="auto">
          <a:xfrm>
            <a:off x="331373" y="720733"/>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33F31121-9A47-E3B1-71DC-49A742E8F2CE}"/>
              </a:ext>
            </a:extLst>
          </p:cNvPr>
          <p:cNvSpPr>
            <a:spLocks noGrp="1"/>
          </p:cNvSpPr>
          <p:nvPr>
            <p:ph type="sldNum" sz="quarter" idx="12"/>
          </p:nvPr>
        </p:nvSpPr>
        <p:spPr>
          <a:xfrm>
            <a:off x="8358639" y="6190097"/>
            <a:ext cx="404668" cy="365125"/>
          </a:xfrm>
        </p:spPr>
        <p:txBody>
          <a:bodyPr/>
          <a:lstStyle/>
          <a:p>
            <a:fld id="{3545CCE0-4D14-004D-838D-DA38C35BF0E9}" type="slidenum">
              <a:rPr lang="en-US" smtClean="0"/>
              <a:t>40</a:t>
            </a:fld>
            <a:endParaRPr lang="en-US" dirty="0"/>
          </a:p>
        </p:txBody>
      </p:sp>
    </p:spTree>
    <p:extLst>
      <p:ext uri="{BB962C8B-B14F-4D97-AF65-F5344CB8AC3E}">
        <p14:creationId xmlns:p14="http://schemas.microsoft.com/office/powerpoint/2010/main" val="2176805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EF9DA-F168-C55D-59B5-CF36EAEECEAA}"/>
              </a:ext>
            </a:extLst>
          </p:cNvPr>
          <p:cNvSpPr>
            <a:spLocks noGrp="1"/>
          </p:cNvSpPr>
          <p:nvPr>
            <p:ph idx="1"/>
          </p:nvPr>
        </p:nvSpPr>
        <p:spPr>
          <a:xfrm>
            <a:off x="687373" y="1456508"/>
            <a:ext cx="7483504" cy="4776512"/>
          </a:xfrm>
        </p:spPr>
        <p:txBody>
          <a:bodyPr>
            <a:normAutofit fontScale="70000" lnSpcReduction="20000"/>
          </a:bodyPr>
          <a:lstStyle/>
          <a:p>
            <a:pPr marL="0" indent="0" algn="just">
              <a:lnSpc>
                <a:spcPct val="120000"/>
              </a:lnSpc>
              <a:buNone/>
            </a:pPr>
            <a:r>
              <a:rPr lang="en-US" sz="2400" b="1" dirty="0"/>
              <a:t>  Advisory Opinion </a:t>
            </a:r>
            <a:r>
              <a:rPr lang="en-US" sz="2400" b="1" dirty="0" err="1"/>
              <a:t>A12</a:t>
            </a:r>
            <a:r>
              <a:rPr lang="en-US" sz="2400" b="1" dirty="0"/>
              <a:t>-22 (11/22/22)</a:t>
            </a:r>
            <a:r>
              <a:rPr lang="en-US" sz="2400" dirty="0"/>
              <a:t> </a:t>
            </a:r>
          </a:p>
          <a:p>
            <a:pPr algn="just">
              <a:lnSpc>
                <a:spcPct val="120000"/>
              </a:lnSpc>
            </a:pPr>
            <a:r>
              <a:rPr lang="en-US" sz="2400" dirty="0"/>
              <a:t>The Commission addressed whether a board member would violate the Act if he/she voted against the district’s implementation of the </a:t>
            </a:r>
            <a:r>
              <a:rPr lang="en-US" sz="2400" dirty="0" err="1"/>
              <a:t>NJSLS</a:t>
            </a:r>
            <a:r>
              <a:rPr lang="en-US" sz="2400" dirty="0"/>
              <a:t> for Comprehensive Health and Physical Education.</a:t>
            </a:r>
          </a:p>
          <a:p>
            <a:pPr algn="just"/>
            <a:endParaRPr lang="en-US" sz="2400" dirty="0"/>
          </a:p>
          <a:p>
            <a:pPr algn="just">
              <a:lnSpc>
                <a:spcPct val="120000"/>
              </a:lnSpc>
            </a:pPr>
            <a:r>
              <a:rPr lang="en-US" sz="2400" dirty="0"/>
              <a:t>The Commission relied upon </a:t>
            </a:r>
            <a:r>
              <a:rPr lang="en-US" sz="2400" u="sng" dirty="0" err="1"/>
              <a:t>N.J.S.A</a:t>
            </a:r>
            <a:r>
              <a:rPr lang="en-US" sz="2400" u="sng" dirty="0"/>
              <a:t>. </a:t>
            </a:r>
            <a:r>
              <a:rPr lang="en-US" sz="2400" dirty="0" err="1"/>
              <a:t>18A:12-24.1</a:t>
            </a:r>
            <a:r>
              <a:rPr lang="en-US" sz="2400" dirty="0"/>
              <a:t>(a), which provides that if a final decision from any court of law or administrative agency</a:t>
            </a:r>
            <a:r>
              <a:rPr lang="en-US" sz="2400" b="1" dirty="0"/>
              <a:t> </a:t>
            </a:r>
            <a:r>
              <a:rPr lang="en-US" sz="2400" dirty="0"/>
              <a:t>of this State is issued and shows that a school official acted contrary to the laws, rules, and regulations promulgated by the State Board of Education, a board member who refused to adopt a required curriculum could be found to have violated the Act. </a:t>
            </a:r>
          </a:p>
          <a:p>
            <a:pPr algn="just"/>
            <a:endParaRPr lang="en-US" sz="2400" dirty="0"/>
          </a:p>
          <a:p>
            <a:pPr algn="just">
              <a:lnSpc>
                <a:spcPct val="120000"/>
              </a:lnSpc>
            </a:pPr>
            <a:r>
              <a:rPr lang="en-US" sz="2400" dirty="0"/>
              <a:t>While there was not currently any final decision on which such a violation could be premised, failure of a board to comply with the </a:t>
            </a:r>
            <a:r>
              <a:rPr lang="en-US" sz="2400" dirty="0" err="1"/>
              <a:t>NJSLS</a:t>
            </a:r>
            <a:r>
              <a:rPr lang="en-US" sz="2400" dirty="0"/>
              <a:t> for Comprehensive Health and Physical Education could result in such a decision, which could then be the basis for concluding that the board member violated N.J.S.A. </a:t>
            </a:r>
            <a:r>
              <a:rPr lang="en-US" sz="2400" dirty="0" err="1"/>
              <a:t>18A:12-24.1</a:t>
            </a:r>
            <a:r>
              <a:rPr lang="en-US" sz="2400" dirty="0"/>
              <a:t>(a). </a:t>
            </a:r>
          </a:p>
          <a:p>
            <a:endParaRPr lang="en-US" sz="2400" dirty="0"/>
          </a:p>
          <a:p>
            <a:pPr marL="0" indent="0">
              <a:buNone/>
            </a:pPr>
            <a:endParaRPr lang="en-US" dirty="0"/>
          </a:p>
        </p:txBody>
      </p:sp>
      <p:sp>
        <p:nvSpPr>
          <p:cNvPr id="2" name="Rectangle 2">
            <a:extLst>
              <a:ext uri="{FF2B5EF4-FFF2-40B4-BE49-F238E27FC236}">
                <a16:creationId xmlns:a16="http://schemas.microsoft.com/office/drawing/2014/main" id="{97E4E237-DD12-3747-D0D6-E889EA6CC51F}"/>
              </a:ext>
            </a:extLst>
          </p:cNvPr>
          <p:cNvSpPr txBox="1">
            <a:spLocks noChangeArrowheads="1"/>
          </p:cNvSpPr>
          <p:nvPr/>
        </p:nvSpPr>
        <p:spPr bwMode="auto">
          <a:xfrm>
            <a:off x="322984" y="717344"/>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8C2F4F3A-E6F4-DB54-9C95-C32215516A6C}"/>
              </a:ext>
            </a:extLst>
          </p:cNvPr>
          <p:cNvSpPr>
            <a:spLocks noGrp="1"/>
          </p:cNvSpPr>
          <p:nvPr>
            <p:ph type="sldNum" sz="quarter" idx="12"/>
          </p:nvPr>
        </p:nvSpPr>
        <p:spPr>
          <a:xfrm>
            <a:off x="8350250" y="6153150"/>
            <a:ext cx="404668" cy="365125"/>
          </a:xfrm>
        </p:spPr>
        <p:txBody>
          <a:bodyPr/>
          <a:lstStyle/>
          <a:p>
            <a:fld id="{3545CCE0-4D14-004D-838D-DA38C35BF0E9}" type="slidenum">
              <a:rPr lang="en-US" smtClean="0"/>
              <a:t>41</a:t>
            </a:fld>
            <a:endParaRPr lang="en-US" dirty="0"/>
          </a:p>
        </p:txBody>
      </p:sp>
    </p:spTree>
    <p:extLst>
      <p:ext uri="{BB962C8B-B14F-4D97-AF65-F5344CB8AC3E}">
        <p14:creationId xmlns:p14="http://schemas.microsoft.com/office/powerpoint/2010/main" val="180326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6E59BF8-22AE-4155-8C20-A9E1407C566B}"/>
              </a:ext>
            </a:extLst>
          </p:cNvPr>
          <p:cNvSpPr txBox="1">
            <a:spLocks/>
          </p:cNvSpPr>
          <p:nvPr/>
        </p:nvSpPr>
        <p:spPr>
          <a:xfrm>
            <a:off x="704675" y="1525398"/>
            <a:ext cx="7533314" cy="4556619"/>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just" fontAlgn="auto">
              <a:lnSpc>
                <a:spcPct val="110000"/>
              </a:lnSpc>
              <a:spcAft>
                <a:spcPts val="0"/>
              </a:spcAft>
              <a:buFont typeface="Arial"/>
              <a:buNone/>
            </a:pPr>
            <a:r>
              <a:rPr lang="en-US" sz="1700" b="1" u="sng" dirty="0">
                <a:latin typeface="Calibri" panose="020F0502020204030204" pitchFamily="34" charset="0"/>
                <a:ea typeface="Calibri" panose="020F0502020204030204" pitchFamily="34" charset="0"/>
              </a:rPr>
              <a:t>IMO Leonard, Toms River Bd. of Educ., Ocean County</a:t>
            </a:r>
            <a:r>
              <a:rPr lang="en-US" sz="1700" b="1" dirty="0">
                <a:latin typeface="Calibri" panose="020F0502020204030204" pitchFamily="34" charset="0"/>
                <a:ea typeface="Calibri" panose="020F0502020204030204" pitchFamily="34" charset="0"/>
              </a:rPr>
              <a:t>, </a:t>
            </a:r>
            <a:r>
              <a:rPr lang="en-US" sz="1700" b="1" dirty="0" err="1">
                <a:latin typeface="Calibri" panose="020F0502020204030204" pitchFamily="34" charset="0"/>
                <a:ea typeface="Calibri" panose="020F0502020204030204" pitchFamily="34" charset="0"/>
              </a:rPr>
              <a:t>C56</a:t>
            </a:r>
            <a:r>
              <a:rPr lang="en-US" sz="1700" b="1" dirty="0">
                <a:latin typeface="Calibri" panose="020F0502020204030204" pitchFamily="34" charset="0"/>
                <a:ea typeface="Calibri" panose="020F0502020204030204" pitchFamily="34" charset="0"/>
              </a:rPr>
              <a:t>-19 (11/16/21)</a:t>
            </a:r>
            <a:endParaRPr lang="en-US" sz="1700" dirty="0">
              <a:latin typeface="Calibri" panose="020F0502020204030204" pitchFamily="34" charset="0"/>
              <a:ea typeface="Calibri" panose="020F0502020204030204" pitchFamily="34" charset="0"/>
            </a:endParaRPr>
          </a:p>
          <a:p>
            <a:pPr marL="0" indent="0" algn="just" fontAlgn="auto">
              <a:lnSpc>
                <a:spcPct val="110000"/>
              </a:lnSpc>
              <a:spcAft>
                <a:spcPts val="0"/>
              </a:spcAft>
              <a:buFont typeface="Arial"/>
              <a:buNone/>
            </a:pPr>
            <a:r>
              <a:rPr lang="en-US" sz="1700" dirty="0">
                <a:latin typeface="Calibri" panose="020F0502020204030204" pitchFamily="34" charset="0"/>
                <a:ea typeface="Calibri" panose="020F0502020204030204" pitchFamily="34" charset="0"/>
              </a:rPr>
              <a:t>The Commission determined that statements made on a board member’s social media page may violate the Act, despite being posted only on the board member’s personal page, which included of a disclaimer statement.  The Commission concluded that by posting offensive anti-Muslim statements, the board member engaged in “private action that may compromise the board” and could be viewed as “violating the public trust”. Because the board member’s term had already ended, he could not be removed from his seat on the board  but </a:t>
            </a:r>
            <a:r>
              <a:rPr lang="en-US" sz="1700" i="1" dirty="0">
                <a:latin typeface="Calibri" panose="020F0502020204030204" pitchFamily="34" charset="0"/>
                <a:ea typeface="Calibri" panose="020F0502020204030204" pitchFamily="34" charset="0"/>
              </a:rPr>
              <a:t>was</a:t>
            </a:r>
            <a:r>
              <a:rPr lang="en-US" sz="1700" dirty="0">
                <a:latin typeface="Calibri" panose="020F0502020204030204" pitchFamily="34" charset="0"/>
                <a:ea typeface="Calibri" panose="020F0502020204030204" pitchFamily="34" charset="0"/>
              </a:rPr>
              <a:t> subject to censure. </a:t>
            </a:r>
            <a:endParaRPr lang="en-US" sz="1700" dirty="0">
              <a:solidFill>
                <a:prstClr val="black"/>
              </a:solidFill>
              <a:latin typeface="Calibri"/>
            </a:endParaRPr>
          </a:p>
          <a:p>
            <a:pPr marL="0" indent="0" algn="just" fontAlgn="auto">
              <a:lnSpc>
                <a:spcPct val="110000"/>
              </a:lnSpc>
              <a:spcAft>
                <a:spcPts val="0"/>
              </a:spcAft>
              <a:buFont typeface="Arial"/>
              <a:buNone/>
            </a:pPr>
            <a:r>
              <a:rPr lang="en-US" sz="2800" dirty="0">
                <a:solidFill>
                  <a:prstClr val="black"/>
                </a:solidFill>
                <a:latin typeface="Calibri"/>
              </a:rPr>
              <a:t> </a:t>
            </a:r>
            <a:endParaRPr lang="en-US" b="1" u="sng" dirty="0">
              <a:latin typeface="Calibri" panose="020F0502020204030204" pitchFamily="34" charset="0"/>
              <a:ea typeface="Calibri" panose="020F0502020204030204" pitchFamily="34" charset="0"/>
            </a:endParaRPr>
          </a:p>
        </p:txBody>
      </p:sp>
      <p:sp>
        <p:nvSpPr>
          <p:cNvPr id="3" name="Rectangle 2">
            <a:extLst>
              <a:ext uri="{FF2B5EF4-FFF2-40B4-BE49-F238E27FC236}">
                <a16:creationId xmlns:a16="http://schemas.microsoft.com/office/drawing/2014/main" id="{2014E82E-36A3-7091-301A-6B6D01F165D0}"/>
              </a:ext>
            </a:extLst>
          </p:cNvPr>
          <p:cNvSpPr txBox="1">
            <a:spLocks noChangeArrowheads="1"/>
          </p:cNvSpPr>
          <p:nvPr/>
        </p:nvSpPr>
        <p:spPr bwMode="auto">
          <a:xfrm>
            <a:off x="356532" y="775983"/>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1C78B975-B7CC-2D48-DDB7-998AA05FCA7D}"/>
              </a:ext>
            </a:extLst>
          </p:cNvPr>
          <p:cNvSpPr>
            <a:spLocks noGrp="1"/>
          </p:cNvSpPr>
          <p:nvPr>
            <p:ph type="sldNum" sz="quarter" idx="12"/>
          </p:nvPr>
        </p:nvSpPr>
        <p:spPr>
          <a:xfrm>
            <a:off x="8383798" y="6182462"/>
            <a:ext cx="404668" cy="365125"/>
          </a:xfrm>
        </p:spPr>
        <p:txBody>
          <a:bodyPr/>
          <a:lstStyle/>
          <a:p>
            <a:fld id="{3545CCE0-4D14-004D-838D-DA38C35BF0E9}" type="slidenum">
              <a:rPr lang="en-US" smtClean="0"/>
              <a:t>42</a:t>
            </a:fld>
            <a:endParaRPr lang="en-US" dirty="0"/>
          </a:p>
        </p:txBody>
      </p:sp>
    </p:spTree>
    <p:extLst>
      <p:ext uri="{BB962C8B-B14F-4D97-AF65-F5344CB8AC3E}">
        <p14:creationId xmlns:p14="http://schemas.microsoft.com/office/powerpoint/2010/main" val="19097908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C626FD-22C6-7859-9EA8-0B895CA0D5BF}"/>
              </a:ext>
            </a:extLst>
          </p:cNvPr>
          <p:cNvSpPr>
            <a:spLocks noGrp="1"/>
          </p:cNvSpPr>
          <p:nvPr>
            <p:ph idx="1"/>
          </p:nvPr>
        </p:nvSpPr>
        <p:spPr>
          <a:xfrm>
            <a:off x="720929" y="1446341"/>
            <a:ext cx="7441559" cy="4351338"/>
          </a:xfrm>
        </p:spPr>
        <p:txBody>
          <a:bodyPr>
            <a:normAutofit/>
          </a:bodyPr>
          <a:lstStyle/>
          <a:p>
            <a:pPr marL="0" indent="0" algn="just">
              <a:lnSpc>
                <a:spcPct val="120000"/>
              </a:lnSpc>
              <a:buNone/>
            </a:pPr>
            <a:r>
              <a:rPr lang="en-US" sz="1600" b="1" dirty="0"/>
              <a:t> </a:t>
            </a:r>
            <a:r>
              <a:rPr lang="en-US" sz="1700" b="1" dirty="0"/>
              <a:t>Advisory Opinion </a:t>
            </a:r>
            <a:r>
              <a:rPr lang="en-US" sz="1700" b="1" dirty="0" err="1"/>
              <a:t>A05</a:t>
            </a:r>
            <a:r>
              <a:rPr lang="en-US" sz="1700" b="1" dirty="0"/>
              <a:t>-23 (5/23/23)</a:t>
            </a:r>
            <a:r>
              <a:rPr lang="en-US" sz="1700" dirty="0"/>
              <a:t> </a:t>
            </a:r>
          </a:p>
          <a:p>
            <a:pPr algn="just">
              <a:lnSpc>
                <a:spcPct val="120000"/>
              </a:lnSpc>
            </a:pPr>
            <a:r>
              <a:rPr lang="en-US" sz="1700" dirty="0"/>
              <a:t>Commission advised that a board president whose children were employed in the district could not select the members of any board committee or serve as an ex-officio member of any such committee if that committee’s work even remotely touched upon his family members’ employment.</a:t>
            </a:r>
          </a:p>
          <a:p>
            <a:pPr algn="just">
              <a:lnSpc>
                <a:spcPct val="120000"/>
              </a:lnSpc>
            </a:pPr>
            <a:r>
              <a:rPr lang="en-US" sz="1700" dirty="0"/>
              <a:t>The prohibition included participation on the board’s personnel committee, the negotiations committee, the instructional committee, and the finance committee.</a:t>
            </a:r>
          </a:p>
          <a:p>
            <a:pPr algn="just">
              <a:lnSpc>
                <a:spcPct val="120000"/>
              </a:lnSpc>
            </a:pPr>
            <a:r>
              <a:rPr lang="en-US" sz="1700" dirty="0"/>
              <a:t>The Commission advised that responsibility for appointing committee members should fall to the vice president if the president was unable to fulfill that duty. </a:t>
            </a:r>
          </a:p>
        </p:txBody>
      </p:sp>
      <p:sp>
        <p:nvSpPr>
          <p:cNvPr id="2" name="Rectangle 2">
            <a:extLst>
              <a:ext uri="{FF2B5EF4-FFF2-40B4-BE49-F238E27FC236}">
                <a16:creationId xmlns:a16="http://schemas.microsoft.com/office/drawing/2014/main" id="{9E73851E-976A-166E-19FC-68B49436B70C}"/>
              </a:ext>
            </a:extLst>
          </p:cNvPr>
          <p:cNvSpPr txBox="1">
            <a:spLocks noChangeArrowheads="1"/>
          </p:cNvSpPr>
          <p:nvPr/>
        </p:nvSpPr>
        <p:spPr bwMode="auto">
          <a:xfrm>
            <a:off x="457200" y="746686"/>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Slide Number Placeholder 3">
            <a:extLst>
              <a:ext uri="{FF2B5EF4-FFF2-40B4-BE49-F238E27FC236}">
                <a16:creationId xmlns:a16="http://schemas.microsoft.com/office/drawing/2014/main" id="{3B1CE16D-36A3-350B-E889-19AFC73BA6F4}"/>
              </a:ext>
            </a:extLst>
          </p:cNvPr>
          <p:cNvSpPr>
            <a:spLocks noGrp="1"/>
          </p:cNvSpPr>
          <p:nvPr>
            <p:ph type="sldNum" sz="quarter" idx="12"/>
          </p:nvPr>
        </p:nvSpPr>
        <p:spPr>
          <a:xfrm>
            <a:off x="8387484" y="6190096"/>
            <a:ext cx="450850" cy="365125"/>
          </a:xfrm>
        </p:spPr>
        <p:txBody>
          <a:bodyPr/>
          <a:lstStyle/>
          <a:p>
            <a:fld id="{3545CCE0-4D14-004D-838D-DA38C35BF0E9}" type="slidenum">
              <a:rPr lang="en-US" smtClean="0"/>
              <a:t>43</a:t>
            </a:fld>
            <a:endParaRPr lang="en-US" dirty="0"/>
          </a:p>
        </p:txBody>
      </p:sp>
    </p:spTree>
    <p:extLst>
      <p:ext uri="{BB962C8B-B14F-4D97-AF65-F5344CB8AC3E}">
        <p14:creationId xmlns:p14="http://schemas.microsoft.com/office/powerpoint/2010/main" val="3429126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EDD000-5C1B-4670-25A2-39EAF80B2625}"/>
              </a:ext>
            </a:extLst>
          </p:cNvPr>
          <p:cNvSpPr>
            <a:spLocks noGrp="1"/>
          </p:cNvSpPr>
          <p:nvPr>
            <p:ph idx="1"/>
          </p:nvPr>
        </p:nvSpPr>
        <p:spPr>
          <a:xfrm>
            <a:off x="729318" y="1490065"/>
            <a:ext cx="7491893" cy="4351338"/>
          </a:xfrm>
        </p:spPr>
        <p:txBody>
          <a:bodyPr/>
          <a:lstStyle/>
          <a:p>
            <a:pPr marL="0" indent="0" algn="just">
              <a:lnSpc>
                <a:spcPct val="100000"/>
              </a:lnSpc>
              <a:buNone/>
            </a:pPr>
            <a:r>
              <a:rPr lang="en-US" sz="1700" b="1" u="sng" dirty="0" err="1"/>
              <a:t>Ricupero</a:t>
            </a:r>
            <a:r>
              <a:rPr lang="en-US" sz="1700" b="1" u="sng" dirty="0"/>
              <a:t> and Termini v. Stifelman, Randolph Twp. Bd. of Educ., Morris County</a:t>
            </a:r>
            <a:r>
              <a:rPr lang="en-US" sz="1700" b="1" dirty="0"/>
              <a:t>, </a:t>
            </a:r>
            <a:r>
              <a:rPr lang="en-US" sz="1700" b="1" dirty="0" err="1"/>
              <a:t>C25</a:t>
            </a:r>
            <a:r>
              <a:rPr lang="en-US" sz="1700" b="1" dirty="0"/>
              <a:t>-21, aff’d Comm’r (3/9/23) </a:t>
            </a:r>
          </a:p>
          <a:p>
            <a:pPr algn="just">
              <a:lnSpc>
                <a:spcPct val="100000"/>
              </a:lnSpc>
            </a:pPr>
            <a:r>
              <a:rPr lang="en-US" sz="1700" dirty="0"/>
              <a:t>Board member violated the Act by meeting with complainants to discuss board action. Specifically, the board member met with the complainants in an attempt to explain decision to introduce a  walk-on motion to eliminate Columbus Day from the district calendar.  The motion resulted in public outcry because of the lack of public vetting of the plan prior to the board action.</a:t>
            </a:r>
          </a:p>
          <a:p>
            <a:endParaRPr lang="en-US" dirty="0"/>
          </a:p>
        </p:txBody>
      </p:sp>
      <p:sp>
        <p:nvSpPr>
          <p:cNvPr id="2" name="Rectangle 2">
            <a:extLst>
              <a:ext uri="{FF2B5EF4-FFF2-40B4-BE49-F238E27FC236}">
                <a16:creationId xmlns:a16="http://schemas.microsoft.com/office/drawing/2014/main" id="{9CD2C69F-8BB9-013D-DE84-2D899C7EC19F}"/>
              </a:ext>
            </a:extLst>
          </p:cNvPr>
          <p:cNvSpPr txBox="1">
            <a:spLocks noChangeArrowheads="1"/>
          </p:cNvSpPr>
          <p:nvPr/>
        </p:nvSpPr>
        <p:spPr bwMode="auto">
          <a:xfrm>
            <a:off x="457200" y="734992"/>
            <a:ext cx="8229600" cy="11430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4" name="Content Placeholder 2">
            <a:extLst>
              <a:ext uri="{FF2B5EF4-FFF2-40B4-BE49-F238E27FC236}">
                <a16:creationId xmlns:a16="http://schemas.microsoft.com/office/drawing/2014/main" id="{F28C81B6-A2C6-8034-1274-52059142DE33}"/>
              </a:ext>
            </a:extLst>
          </p:cNvPr>
          <p:cNvSpPr txBox="1">
            <a:spLocks/>
          </p:cNvSpPr>
          <p:nvPr/>
        </p:nvSpPr>
        <p:spPr>
          <a:xfrm>
            <a:off x="729318" y="3537994"/>
            <a:ext cx="7491892" cy="169902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gn="just" fontAlgn="auto">
              <a:lnSpc>
                <a:spcPct val="100000"/>
              </a:lnSpc>
              <a:spcAft>
                <a:spcPts val="0"/>
              </a:spcAft>
            </a:pPr>
            <a:r>
              <a:rPr lang="en-US" sz="1700" dirty="0"/>
              <a:t>By attending the meeting, the board member acted beyond the scope of her duties and could have compromised the board.  Additionally, the board member undermined the administration’s authority and ability to potentially resolve or address complainants’ concerns. Moreover, by attempting to explain or rationalize why she made the motion, the board member compromised the integrity of the Board’s decision-making process. </a:t>
            </a:r>
          </a:p>
        </p:txBody>
      </p:sp>
      <p:sp>
        <p:nvSpPr>
          <p:cNvPr id="5" name="Slide Number Placeholder 4">
            <a:extLst>
              <a:ext uri="{FF2B5EF4-FFF2-40B4-BE49-F238E27FC236}">
                <a16:creationId xmlns:a16="http://schemas.microsoft.com/office/drawing/2014/main" id="{F6922F22-7F10-715A-CA84-0612FCE1F959}"/>
              </a:ext>
            </a:extLst>
          </p:cNvPr>
          <p:cNvSpPr>
            <a:spLocks noGrp="1"/>
          </p:cNvSpPr>
          <p:nvPr>
            <p:ph type="sldNum" sz="quarter" idx="12"/>
          </p:nvPr>
        </p:nvSpPr>
        <p:spPr>
          <a:xfrm>
            <a:off x="8379113" y="6150717"/>
            <a:ext cx="469323" cy="365125"/>
          </a:xfrm>
        </p:spPr>
        <p:txBody>
          <a:bodyPr/>
          <a:lstStyle/>
          <a:p>
            <a:fld id="{3545CCE0-4D14-004D-838D-DA38C35BF0E9}" type="slidenum">
              <a:rPr lang="en-US" smtClean="0"/>
              <a:t>44</a:t>
            </a:fld>
            <a:endParaRPr lang="en-US" dirty="0"/>
          </a:p>
        </p:txBody>
      </p:sp>
    </p:spTree>
    <p:extLst>
      <p:ext uri="{BB962C8B-B14F-4D97-AF65-F5344CB8AC3E}">
        <p14:creationId xmlns:p14="http://schemas.microsoft.com/office/powerpoint/2010/main" val="2086649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043AA0E0-74C1-4B1D-16E8-BC0D1800ACF5}"/>
              </a:ext>
            </a:extLst>
          </p:cNvPr>
          <p:cNvSpPr txBox="1">
            <a:spLocks noGrp="1" noChangeArrowheads="1"/>
          </p:cNvSpPr>
          <p:nvPr>
            <p:ph type="title"/>
          </p:nvPr>
        </p:nvSpPr>
        <p:spPr bwMode="auto">
          <a:xfrm>
            <a:off x="628650" y="763732"/>
            <a:ext cx="7886700" cy="521566"/>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6" name="Content Placeholder 2">
            <a:extLst>
              <a:ext uri="{FF2B5EF4-FFF2-40B4-BE49-F238E27FC236}">
                <a16:creationId xmlns:a16="http://schemas.microsoft.com/office/drawing/2014/main" id="{4AC4A29A-630A-0D5B-6B8C-2594CCD379B8}"/>
              </a:ext>
            </a:extLst>
          </p:cNvPr>
          <p:cNvSpPr>
            <a:spLocks noGrp="1"/>
          </p:cNvSpPr>
          <p:nvPr>
            <p:ph idx="1"/>
          </p:nvPr>
        </p:nvSpPr>
        <p:spPr>
          <a:xfrm>
            <a:off x="628650" y="1465407"/>
            <a:ext cx="7886700" cy="4351338"/>
          </a:xfrm>
        </p:spPr>
        <p:txBody>
          <a:bodyPr>
            <a:normAutofit/>
          </a:bodyPr>
          <a:lstStyle/>
          <a:p>
            <a:pPr marL="0" indent="0" algn="just">
              <a:lnSpc>
                <a:spcPct val="120000"/>
              </a:lnSpc>
              <a:buNone/>
            </a:pPr>
            <a:r>
              <a:rPr lang="en-US" sz="1700" b="1" u="sng" dirty="0" err="1"/>
              <a:t>Vallabhaneni</a:t>
            </a:r>
            <a:r>
              <a:rPr lang="en-US" sz="1700" b="1" u="sng" dirty="0"/>
              <a:t> v. </a:t>
            </a:r>
            <a:r>
              <a:rPr lang="en-US" sz="1700" b="1" u="sng" dirty="0" err="1"/>
              <a:t>Chanley</a:t>
            </a:r>
            <a:r>
              <a:rPr lang="en-US" sz="1700" b="1" u="sng" dirty="0"/>
              <a:t>, Monroe Twp. Bd. of </a:t>
            </a:r>
            <a:r>
              <a:rPr lang="en-US" sz="1700" b="1" u="sng" dirty="0" err="1"/>
              <a:t>Educ.</a:t>
            </a:r>
            <a:r>
              <a:rPr lang="en-US" sz="1700" b="1" dirty="0" err="1"/>
              <a:t>,</a:t>
            </a:r>
            <a:r>
              <a:rPr lang="en-US" sz="1700" b="1" u="sng" dirty="0" err="1"/>
              <a:t>Middlesex</a:t>
            </a:r>
            <a:r>
              <a:rPr lang="en-US" sz="1700" b="1" u="sng" dirty="0"/>
              <a:t> County</a:t>
            </a:r>
            <a:r>
              <a:rPr lang="en-US" sz="1700" b="1" dirty="0"/>
              <a:t>, </a:t>
            </a:r>
            <a:r>
              <a:rPr lang="en-US" sz="1700" b="1" dirty="0" err="1"/>
              <a:t>C12</a:t>
            </a:r>
            <a:r>
              <a:rPr lang="en-US" sz="1700" b="1" dirty="0"/>
              <a:t>-23 (1/23/24) </a:t>
            </a:r>
            <a:endParaRPr lang="en-US" sz="1700" dirty="0"/>
          </a:p>
          <a:p>
            <a:pPr algn="just">
              <a:lnSpc>
                <a:spcPct val="120000"/>
              </a:lnSpc>
            </a:pPr>
            <a:r>
              <a:rPr lang="en-US" sz="1700" dirty="0"/>
              <a:t>Commission advised that an acting superintendent whose son was a substitute teacher in the district violated </a:t>
            </a:r>
            <a:r>
              <a:rPr lang="en-US" sz="1700" u="sng" dirty="0"/>
              <a:t>N.J.S.A.</a:t>
            </a:r>
            <a:r>
              <a:rPr lang="en-US" sz="1700" dirty="0"/>
              <a:t> </a:t>
            </a:r>
            <a:r>
              <a:rPr lang="en-US" sz="1700" dirty="0" err="1"/>
              <a:t>18A:12-24</a:t>
            </a:r>
            <a:r>
              <a:rPr lang="en-US" sz="1700" dirty="0"/>
              <a:t>(b) and (c) when she recommended appointment/reappointment of a slate of substitute teachers that included her son.  The acting superintendent claimed that the recommendation was unintentional, as there were 160 individuals on the list.</a:t>
            </a:r>
          </a:p>
          <a:p>
            <a:pPr algn="just">
              <a:lnSpc>
                <a:spcPct val="120000"/>
              </a:lnSpc>
            </a:pPr>
            <a:r>
              <a:rPr lang="en-US" sz="1700" dirty="0"/>
              <a:t>The Commission found that reprimand was the appropriate penalty because Respondent’s actions were not intentional, and she did not realize that her son was on the list.</a:t>
            </a:r>
          </a:p>
        </p:txBody>
      </p:sp>
      <p:sp>
        <p:nvSpPr>
          <p:cNvPr id="2" name="Slide Number Placeholder 1">
            <a:extLst>
              <a:ext uri="{FF2B5EF4-FFF2-40B4-BE49-F238E27FC236}">
                <a16:creationId xmlns:a16="http://schemas.microsoft.com/office/drawing/2014/main" id="{0D022668-A833-E8CC-6941-B5116755EC5A}"/>
              </a:ext>
            </a:extLst>
          </p:cNvPr>
          <p:cNvSpPr>
            <a:spLocks noGrp="1"/>
          </p:cNvSpPr>
          <p:nvPr>
            <p:ph type="sldNum" sz="quarter" idx="12"/>
          </p:nvPr>
        </p:nvSpPr>
        <p:spPr>
          <a:xfrm>
            <a:off x="8397586" y="6176963"/>
            <a:ext cx="432377" cy="365125"/>
          </a:xfrm>
        </p:spPr>
        <p:txBody>
          <a:bodyPr/>
          <a:lstStyle/>
          <a:p>
            <a:fld id="{3545CCE0-4D14-004D-838D-DA38C35BF0E9}" type="slidenum">
              <a:rPr lang="en-US" smtClean="0"/>
              <a:t>45</a:t>
            </a:fld>
            <a:endParaRPr lang="en-US" dirty="0"/>
          </a:p>
        </p:txBody>
      </p:sp>
    </p:spTree>
    <p:extLst>
      <p:ext uri="{BB962C8B-B14F-4D97-AF65-F5344CB8AC3E}">
        <p14:creationId xmlns:p14="http://schemas.microsoft.com/office/powerpoint/2010/main" val="1299790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28EA5CE-FF78-450E-D218-D237178A87C0}"/>
              </a:ext>
            </a:extLst>
          </p:cNvPr>
          <p:cNvSpPr txBox="1">
            <a:spLocks noGrp="1" noChangeArrowheads="1"/>
          </p:cNvSpPr>
          <p:nvPr>
            <p:ph type="title"/>
          </p:nvPr>
        </p:nvSpPr>
        <p:spPr bwMode="auto">
          <a:xfrm>
            <a:off x="628650" y="773545"/>
            <a:ext cx="7886700" cy="59083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6" name="Content Placeholder 2">
            <a:extLst>
              <a:ext uri="{FF2B5EF4-FFF2-40B4-BE49-F238E27FC236}">
                <a16:creationId xmlns:a16="http://schemas.microsoft.com/office/drawing/2014/main" id="{565EC4D4-7D90-EDB4-67D0-9D2C8EEEE730}"/>
              </a:ext>
            </a:extLst>
          </p:cNvPr>
          <p:cNvSpPr>
            <a:spLocks noGrp="1"/>
          </p:cNvSpPr>
          <p:nvPr>
            <p:ph idx="1"/>
          </p:nvPr>
        </p:nvSpPr>
        <p:spPr>
          <a:xfrm>
            <a:off x="628650" y="1437697"/>
            <a:ext cx="7886700" cy="4351338"/>
          </a:xfrm>
        </p:spPr>
        <p:txBody>
          <a:bodyPr>
            <a:normAutofit/>
          </a:bodyPr>
          <a:lstStyle/>
          <a:p>
            <a:pPr marL="0" indent="0" algn="just">
              <a:lnSpc>
                <a:spcPct val="100000"/>
              </a:lnSpc>
              <a:buNone/>
            </a:pPr>
            <a:r>
              <a:rPr lang="en-US" sz="1600" b="1" u="sng" dirty="0" err="1"/>
              <a:t>Strutin</a:t>
            </a:r>
            <a:r>
              <a:rPr lang="en-US" sz="1600" b="1" u="sng" dirty="0"/>
              <a:t> et al. v. Moyer, </a:t>
            </a:r>
            <a:r>
              <a:rPr lang="en-US" sz="1600" b="1" u="sng" dirty="0" err="1"/>
              <a:t>Allamuchy</a:t>
            </a:r>
            <a:r>
              <a:rPr lang="en-US" sz="1600" b="1" u="sng" dirty="0"/>
              <a:t> Twp. Bd. of Educ., Warren County</a:t>
            </a:r>
            <a:r>
              <a:rPr lang="en-US" sz="1600" b="1" dirty="0"/>
              <a:t>, </a:t>
            </a:r>
            <a:r>
              <a:rPr lang="en-US" sz="1600" b="1" dirty="0" err="1"/>
              <a:t>C24</a:t>
            </a:r>
            <a:r>
              <a:rPr lang="en-US" sz="1600" b="1" dirty="0"/>
              <a:t>-22 (2/27/24) </a:t>
            </a:r>
            <a:endParaRPr lang="en-US" sz="1600" dirty="0"/>
          </a:p>
          <a:p>
            <a:pPr algn="just">
              <a:lnSpc>
                <a:spcPct val="100000"/>
              </a:lnSpc>
            </a:pPr>
            <a:r>
              <a:rPr lang="en-US" sz="1600" dirty="0"/>
              <a:t>Complaint alleged that board member attempted to reverse a determination that her child committed HIB. She lobbied the superintendent to have the discipline removed from the child’s record.  She also emailed other members regarding the topic without indicating that she was doing so as a parent and not as a board member.  Board member also contacted board counsel regarding her child.</a:t>
            </a:r>
          </a:p>
          <a:p>
            <a:pPr algn="just">
              <a:lnSpc>
                <a:spcPct val="100000"/>
              </a:lnSpc>
            </a:pPr>
            <a:r>
              <a:rPr lang="en-US" sz="1600" dirty="0"/>
              <a:t>The Commission found: 1) the board member violated </a:t>
            </a:r>
            <a:r>
              <a:rPr lang="en-US" sz="1600" u="sng" dirty="0"/>
              <a:t>N.J.S.A.</a:t>
            </a:r>
            <a:r>
              <a:rPr lang="en-US" sz="1600" dirty="0"/>
              <a:t> </a:t>
            </a:r>
            <a:r>
              <a:rPr lang="en-US" sz="1600" dirty="0" err="1"/>
              <a:t>18A:12-24.1</a:t>
            </a:r>
            <a:r>
              <a:rPr lang="en-US" sz="1600" dirty="0"/>
              <a:t>(c) when she used her position as a board member to contact the board’s counsel – in order to further her own agenda; 2) The board member violated </a:t>
            </a:r>
            <a:r>
              <a:rPr lang="en-US" sz="1600" u="sng" dirty="0"/>
              <a:t>N.J.S.A.</a:t>
            </a:r>
            <a:r>
              <a:rPr lang="en-US" sz="1600" dirty="0"/>
              <a:t> </a:t>
            </a:r>
            <a:r>
              <a:rPr lang="en-US" sz="1600" dirty="0" err="1"/>
              <a:t>18A:12-24.1</a:t>
            </a:r>
            <a:r>
              <a:rPr lang="en-US" sz="1600" dirty="0"/>
              <a:t>(d) when she pressured the superintendent to reverse her child’s disciplinary record and by lobbying other board members and board counsel for the same purpose; 3) The board member violated </a:t>
            </a:r>
            <a:r>
              <a:rPr lang="en-US" sz="1600" u="sng" dirty="0"/>
              <a:t>N.J.S.A.</a:t>
            </a:r>
            <a:r>
              <a:rPr lang="en-US" sz="1600" dirty="0"/>
              <a:t> </a:t>
            </a:r>
            <a:r>
              <a:rPr lang="en-US" sz="1600" dirty="0" err="1"/>
              <a:t>18A:12-24.1</a:t>
            </a:r>
            <a:r>
              <a:rPr lang="en-US" sz="1600" dirty="0"/>
              <a:t>(e) because in contacting other board members, the superintendent and board counsel, she had the potential to compromise the board, and may have cost the board money, as the attorney was entitled to be paid for his time.  </a:t>
            </a:r>
          </a:p>
          <a:p>
            <a:pPr algn="just">
              <a:lnSpc>
                <a:spcPct val="100000"/>
              </a:lnSpc>
            </a:pPr>
            <a:r>
              <a:rPr lang="en-US" sz="1600" dirty="0"/>
              <a:t>The Commission found that the appropriate penalty was reprimand, as mitigating circumstances indicated that she got “highly emotional” advocating on behalf of her child.</a:t>
            </a:r>
          </a:p>
          <a:p>
            <a:pPr marL="0" indent="0" algn="just">
              <a:lnSpc>
                <a:spcPct val="100000"/>
              </a:lnSpc>
              <a:buNone/>
            </a:pPr>
            <a:endParaRPr lang="en-US" sz="1600" dirty="0"/>
          </a:p>
          <a:p>
            <a:pPr marL="0" indent="0" algn="just">
              <a:lnSpc>
                <a:spcPct val="100000"/>
              </a:lnSpc>
              <a:buNone/>
            </a:pPr>
            <a:endParaRPr lang="en-US" sz="1600" dirty="0"/>
          </a:p>
          <a:p>
            <a:endParaRPr lang="en-US" dirty="0"/>
          </a:p>
        </p:txBody>
      </p:sp>
      <p:sp>
        <p:nvSpPr>
          <p:cNvPr id="2" name="Slide Number Placeholder 1">
            <a:extLst>
              <a:ext uri="{FF2B5EF4-FFF2-40B4-BE49-F238E27FC236}">
                <a16:creationId xmlns:a16="http://schemas.microsoft.com/office/drawing/2014/main" id="{DDE6BDBC-417D-5CFF-A0CE-AD8146CA8D7C}"/>
              </a:ext>
            </a:extLst>
          </p:cNvPr>
          <p:cNvSpPr>
            <a:spLocks noGrp="1"/>
          </p:cNvSpPr>
          <p:nvPr>
            <p:ph type="sldNum" sz="quarter" idx="12"/>
          </p:nvPr>
        </p:nvSpPr>
        <p:spPr>
          <a:xfrm>
            <a:off x="8397587" y="6153151"/>
            <a:ext cx="450850" cy="365125"/>
          </a:xfrm>
        </p:spPr>
        <p:txBody>
          <a:bodyPr/>
          <a:lstStyle/>
          <a:p>
            <a:fld id="{3545CCE0-4D14-004D-838D-DA38C35BF0E9}" type="slidenum">
              <a:rPr lang="en-US" smtClean="0"/>
              <a:t>46</a:t>
            </a:fld>
            <a:endParaRPr lang="en-US" dirty="0"/>
          </a:p>
        </p:txBody>
      </p:sp>
    </p:spTree>
    <p:extLst>
      <p:ext uri="{BB962C8B-B14F-4D97-AF65-F5344CB8AC3E}">
        <p14:creationId xmlns:p14="http://schemas.microsoft.com/office/powerpoint/2010/main" val="31003582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05F7A00-EA97-5BCC-7F78-71330FFC76C9}"/>
              </a:ext>
            </a:extLst>
          </p:cNvPr>
          <p:cNvSpPr txBox="1">
            <a:spLocks noGrp="1" noChangeArrowheads="1"/>
          </p:cNvSpPr>
          <p:nvPr>
            <p:ph type="title"/>
          </p:nvPr>
        </p:nvSpPr>
        <p:spPr bwMode="auto">
          <a:xfrm>
            <a:off x="628650" y="753052"/>
            <a:ext cx="7886700" cy="13255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altLang="en-US" sz="2800" b="1" dirty="0">
                <a:solidFill>
                  <a:sysClr val="windowText" lastClr="000000"/>
                </a:solidFill>
                <a:latin typeface="+mn-lt"/>
              </a:rPr>
              <a:t>Notable Decisions </a:t>
            </a:r>
            <a:r>
              <a:rPr kumimoji="0" lang="en-US" altLang="en-US" sz="2000" b="1" i="0" u="none" strike="noStrike" kern="1200" cap="none" spc="0" normalizeH="0" baseline="0" noProof="0" dirty="0">
                <a:ln>
                  <a:noFill/>
                </a:ln>
                <a:solidFill>
                  <a:sysClr val="windowText" lastClr="000000"/>
                </a:solidFill>
                <a:effectLst/>
                <a:uLnTx/>
                <a:uFillTx/>
                <a:latin typeface="+mn-lt"/>
                <a:ea typeface="+mj-ea"/>
                <a:cs typeface="+mj-cs"/>
              </a:rPr>
              <a:t>(Continued)</a:t>
            </a:r>
          </a:p>
        </p:txBody>
      </p:sp>
      <p:sp>
        <p:nvSpPr>
          <p:cNvPr id="5" name="Content Placeholder 2">
            <a:extLst>
              <a:ext uri="{FF2B5EF4-FFF2-40B4-BE49-F238E27FC236}">
                <a16:creationId xmlns:a16="http://schemas.microsoft.com/office/drawing/2014/main" id="{727488D9-4BB1-2ADB-9F63-D0D6247F669D}"/>
              </a:ext>
            </a:extLst>
          </p:cNvPr>
          <p:cNvSpPr>
            <a:spLocks noGrp="1"/>
          </p:cNvSpPr>
          <p:nvPr>
            <p:ph idx="1"/>
          </p:nvPr>
        </p:nvSpPr>
        <p:spPr>
          <a:xfrm>
            <a:off x="628650" y="1415834"/>
            <a:ext cx="7886700" cy="4351338"/>
          </a:xfrm>
        </p:spPr>
        <p:txBody>
          <a:bodyPr>
            <a:normAutofit fontScale="92500" lnSpcReduction="20000"/>
          </a:bodyPr>
          <a:lstStyle/>
          <a:p>
            <a:pPr marL="0" indent="0" algn="just">
              <a:lnSpc>
                <a:spcPct val="120000"/>
              </a:lnSpc>
              <a:buNone/>
            </a:pPr>
            <a:r>
              <a:rPr lang="en-US" sz="1800" b="1" dirty="0"/>
              <a:t>  </a:t>
            </a:r>
            <a:r>
              <a:rPr lang="en-US" sz="1800" b="1" u="sng" dirty="0"/>
              <a:t>In Re </a:t>
            </a:r>
            <a:r>
              <a:rPr lang="en-US" sz="1800" b="1" u="sng" dirty="0" err="1"/>
              <a:t>Mastrofilipo</a:t>
            </a:r>
            <a:r>
              <a:rPr lang="en-US" sz="1800" b="1" u="sng" dirty="0"/>
              <a:t>, Lodi Bd. of Educ., Bergen County</a:t>
            </a:r>
            <a:r>
              <a:rPr lang="en-US" sz="1800" b="1" dirty="0"/>
              <a:t>, </a:t>
            </a:r>
            <a:r>
              <a:rPr lang="en-US" sz="1800" b="1" dirty="0" err="1"/>
              <a:t>C87</a:t>
            </a:r>
            <a:r>
              <a:rPr lang="en-US" sz="1800" b="1" dirty="0"/>
              <a:t>-21, aff’d Comm’r  (4/22/24)</a:t>
            </a:r>
            <a:r>
              <a:rPr lang="en-US" sz="1800" dirty="0"/>
              <a:t> </a:t>
            </a:r>
          </a:p>
          <a:p>
            <a:pPr algn="just">
              <a:lnSpc>
                <a:spcPct val="120000"/>
              </a:lnSpc>
            </a:pPr>
            <a:r>
              <a:rPr lang="en-US" sz="1800" dirty="0"/>
              <a:t>Board member violated </a:t>
            </a:r>
            <a:r>
              <a:rPr lang="en-US" sz="1800" u="sng" dirty="0" err="1"/>
              <a:t>N.J.S.A</a:t>
            </a:r>
            <a:r>
              <a:rPr lang="en-US" sz="1800" u="sng" dirty="0"/>
              <a:t>.</a:t>
            </a:r>
            <a:r>
              <a:rPr lang="en-US" sz="1800" dirty="0"/>
              <a:t> </a:t>
            </a:r>
            <a:r>
              <a:rPr lang="en-US" sz="1800" dirty="0" err="1"/>
              <a:t>18A:12-24</a:t>
            </a:r>
            <a:r>
              <a:rPr lang="en-US" sz="1800" dirty="0"/>
              <a:t>(b) by attending executive session during which the Board discussed her husband’s potential appointment to the board.  Spouses of other candidates were not permitted to attend executive session, so the board member was only there due to her position on the board which was an “unwarranted privilege” or “advantage” not available to others.  Additionally, her presence may have had a chilling effect on the board.  </a:t>
            </a:r>
          </a:p>
          <a:p>
            <a:pPr algn="just">
              <a:lnSpc>
                <a:spcPct val="120000"/>
              </a:lnSpc>
            </a:pPr>
            <a:r>
              <a:rPr lang="en-US" sz="1800" dirty="0"/>
              <a:t>Respondent also violated </a:t>
            </a:r>
            <a:r>
              <a:rPr lang="en-US" sz="1800" u="sng" dirty="0" err="1"/>
              <a:t>N.J.S.A</a:t>
            </a:r>
            <a:r>
              <a:rPr lang="en-US" sz="1800" u="sng" dirty="0"/>
              <a:t>.</a:t>
            </a:r>
            <a:r>
              <a:rPr lang="en-US" sz="1800" dirty="0"/>
              <a:t> </a:t>
            </a:r>
            <a:r>
              <a:rPr lang="en-US" sz="1800" dirty="0" err="1"/>
              <a:t>18A:12-24</a:t>
            </a:r>
            <a:r>
              <a:rPr lang="en-US" sz="1800" dirty="0"/>
              <a:t>(c), prohibiting an official from acting in her official capacity in a matter where she, or a member of her immediate family, has a personal involvement that created some benefit to her, a member of her immediate family, or others, because she had the ability to affect board discussion or chill the comments and opinions of other board members.   </a:t>
            </a:r>
          </a:p>
          <a:p>
            <a:pPr algn="just">
              <a:lnSpc>
                <a:spcPct val="120000"/>
              </a:lnSpc>
            </a:pPr>
            <a:r>
              <a:rPr lang="en-US" sz="1800" dirty="0"/>
              <a:t>Censure was the appropriate penalty because Respondent “should have known that she was not permitted to attend executive session while a matter in which she had a direct conflict – one involving an immediate family member – was being discussed. </a:t>
            </a:r>
          </a:p>
          <a:p>
            <a:pPr marL="0" indent="0" algn="just">
              <a:lnSpc>
                <a:spcPct val="120000"/>
              </a:lnSpc>
              <a:buNone/>
            </a:pPr>
            <a:endParaRPr lang="en-US" sz="1800" dirty="0"/>
          </a:p>
          <a:p>
            <a:pPr marL="0" indent="0" algn="just">
              <a:lnSpc>
                <a:spcPct val="120000"/>
              </a:lnSpc>
              <a:buNone/>
            </a:pPr>
            <a:endParaRPr lang="en-US" sz="1200" dirty="0"/>
          </a:p>
        </p:txBody>
      </p:sp>
      <p:sp>
        <p:nvSpPr>
          <p:cNvPr id="2" name="Slide Number Placeholder 1">
            <a:extLst>
              <a:ext uri="{FF2B5EF4-FFF2-40B4-BE49-F238E27FC236}">
                <a16:creationId xmlns:a16="http://schemas.microsoft.com/office/drawing/2014/main" id="{53D213A5-4716-92A9-B95E-10F4C70F0137}"/>
              </a:ext>
            </a:extLst>
          </p:cNvPr>
          <p:cNvSpPr>
            <a:spLocks noGrp="1"/>
          </p:cNvSpPr>
          <p:nvPr>
            <p:ph type="sldNum" sz="quarter" idx="12"/>
          </p:nvPr>
        </p:nvSpPr>
        <p:spPr>
          <a:xfrm>
            <a:off x="8390659" y="6136554"/>
            <a:ext cx="432377" cy="365125"/>
          </a:xfrm>
        </p:spPr>
        <p:txBody>
          <a:bodyPr/>
          <a:lstStyle/>
          <a:p>
            <a:fld id="{3545CCE0-4D14-004D-838D-DA38C35BF0E9}" type="slidenum">
              <a:rPr lang="en-US" smtClean="0"/>
              <a:t>47</a:t>
            </a:fld>
            <a:endParaRPr lang="en-US" dirty="0"/>
          </a:p>
        </p:txBody>
      </p:sp>
    </p:spTree>
    <p:extLst>
      <p:ext uri="{BB962C8B-B14F-4D97-AF65-F5344CB8AC3E}">
        <p14:creationId xmlns:p14="http://schemas.microsoft.com/office/powerpoint/2010/main" val="2037510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99F734-9AE1-44C9-9128-16E64AA936C2}"/>
              </a:ext>
            </a:extLst>
          </p:cNvPr>
          <p:cNvSpPr txBox="1"/>
          <p:nvPr/>
        </p:nvSpPr>
        <p:spPr>
          <a:xfrm>
            <a:off x="408214" y="2156766"/>
            <a:ext cx="832757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3600" dirty="0"/>
          </a:p>
          <a:p>
            <a:pPr algn="ctr"/>
            <a:r>
              <a:rPr lang="en-US" sz="3600" b="1" dirty="0">
                <a:latin typeface="Calibri"/>
                <a:cs typeface="Arial"/>
              </a:rPr>
              <a:t>2023 AMENDMENTS TO REGULATIONS</a:t>
            </a:r>
            <a:endParaRPr lang="en-US" sz="3600" b="1" dirty="0">
              <a:latin typeface="Calibri"/>
            </a:endParaRPr>
          </a:p>
          <a:p>
            <a:pPr algn="ctr"/>
            <a:r>
              <a:rPr lang="en-US" sz="3600" b="1" u="sng" dirty="0">
                <a:latin typeface="Calibri"/>
                <a:cs typeface="Arial"/>
              </a:rPr>
              <a:t>N.J.A.C.</a:t>
            </a:r>
            <a:r>
              <a:rPr lang="en-US" sz="3600" b="1" dirty="0">
                <a:latin typeface="Calibri"/>
                <a:cs typeface="Arial"/>
              </a:rPr>
              <a:t> </a:t>
            </a:r>
            <a:r>
              <a:rPr lang="en-US" sz="3600" b="1" dirty="0" err="1">
                <a:latin typeface="Calibri"/>
                <a:cs typeface="Arial"/>
              </a:rPr>
              <a:t>6A:28</a:t>
            </a:r>
            <a:r>
              <a:rPr lang="en-US" sz="3600" b="1" dirty="0">
                <a:latin typeface="Calibri"/>
                <a:cs typeface="Arial"/>
              </a:rPr>
              <a:t> et seq.</a:t>
            </a:r>
          </a:p>
        </p:txBody>
      </p:sp>
      <p:sp>
        <p:nvSpPr>
          <p:cNvPr id="2" name="Slide Number Placeholder 1">
            <a:extLst>
              <a:ext uri="{FF2B5EF4-FFF2-40B4-BE49-F238E27FC236}">
                <a16:creationId xmlns:a16="http://schemas.microsoft.com/office/drawing/2014/main" id="{985D8462-5403-ED6B-BC5D-5F1345F2A5C9}"/>
              </a:ext>
            </a:extLst>
          </p:cNvPr>
          <p:cNvSpPr>
            <a:spLocks noGrp="1"/>
          </p:cNvSpPr>
          <p:nvPr>
            <p:ph type="sldNum" sz="quarter" idx="12"/>
          </p:nvPr>
        </p:nvSpPr>
        <p:spPr>
          <a:xfrm>
            <a:off x="8375484" y="6134678"/>
            <a:ext cx="423141" cy="365125"/>
          </a:xfrm>
        </p:spPr>
        <p:txBody>
          <a:bodyPr/>
          <a:lstStyle/>
          <a:p>
            <a:fld id="{3545CCE0-4D14-004D-838D-DA38C35BF0E9}" type="slidenum">
              <a:rPr lang="en-US" smtClean="0"/>
              <a:t>48</a:t>
            </a:fld>
            <a:endParaRPr lang="en-US" dirty="0"/>
          </a:p>
        </p:txBody>
      </p:sp>
    </p:spTree>
    <p:extLst>
      <p:ext uri="{BB962C8B-B14F-4D97-AF65-F5344CB8AC3E}">
        <p14:creationId xmlns:p14="http://schemas.microsoft.com/office/powerpoint/2010/main" val="1814148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11E45B-051B-4CB8-A9F6-2F964BF4AFFC}"/>
              </a:ext>
            </a:extLst>
          </p:cNvPr>
          <p:cNvSpPr txBox="1"/>
          <p:nvPr/>
        </p:nvSpPr>
        <p:spPr>
          <a:xfrm>
            <a:off x="732737" y="1674673"/>
            <a:ext cx="7421361"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dirty="0">
                <a:latin typeface="+mn-lt"/>
                <a:ea typeface="Times New Roman"/>
                <a:cs typeface="Times New Roman"/>
              </a:rPr>
              <a:t>In an effort to provide further clarification regarding application of the Act, recent regulatory amendments include significant additions to definitions.  </a:t>
            </a:r>
            <a:endParaRPr lang="en-US" sz="2400" dirty="0">
              <a:latin typeface="+mn-lt"/>
              <a:ea typeface="Times New Roman"/>
            </a:endParaRPr>
          </a:p>
          <a:p>
            <a:pPr algn="just"/>
            <a:endParaRPr lang="en-US" sz="2400" dirty="0">
              <a:latin typeface="+mn-lt"/>
              <a:ea typeface="Times New Roman"/>
              <a:cs typeface="Times New Roman"/>
            </a:endParaRPr>
          </a:p>
          <a:p>
            <a:pPr algn="just"/>
            <a:r>
              <a:rPr lang="en-US" sz="2400" dirty="0">
                <a:latin typeface="+mn-lt"/>
                <a:ea typeface="Times New Roman"/>
                <a:cs typeface="Times New Roman"/>
              </a:rPr>
              <a:t>For example, the definition of “board member” was revised to add “upon being sworn in and taking office,” to clarify that an individual does not become a board member until those actions are completed. </a:t>
            </a:r>
            <a:r>
              <a:rPr lang="en-US" sz="3000" dirty="0">
                <a:latin typeface="+mn-lt"/>
                <a:ea typeface="Times New Roman"/>
                <a:cs typeface="Times New Roman"/>
              </a:rPr>
              <a:t> </a:t>
            </a:r>
            <a:endParaRPr lang="en-US" sz="3000" dirty="0">
              <a:latin typeface="+mn-lt"/>
            </a:endParaRPr>
          </a:p>
        </p:txBody>
      </p:sp>
      <p:sp>
        <p:nvSpPr>
          <p:cNvPr id="3" name="TextBox 2">
            <a:extLst>
              <a:ext uri="{FF2B5EF4-FFF2-40B4-BE49-F238E27FC236}">
                <a16:creationId xmlns:a16="http://schemas.microsoft.com/office/drawing/2014/main" id="{51E5318C-677F-C719-04A1-0B3B04BC6220}"/>
              </a:ext>
            </a:extLst>
          </p:cNvPr>
          <p:cNvSpPr txBox="1"/>
          <p:nvPr/>
        </p:nvSpPr>
        <p:spPr>
          <a:xfrm>
            <a:off x="1658272" y="662730"/>
            <a:ext cx="5570290"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sng" strike="noStrike" kern="1200" cap="none" spc="0" normalizeH="0" baseline="0" noProof="0" dirty="0">
                <a:ln>
                  <a:noFill/>
                </a:ln>
                <a:solidFill>
                  <a:prstClr val="black"/>
                </a:solidFill>
                <a:effectLst/>
                <a:uLnTx/>
                <a:uFillTx/>
                <a:latin typeface="Calibri"/>
                <a:ea typeface="Times New Roman"/>
                <a:cs typeface="Times New Roman"/>
              </a:rPr>
              <a:t>N.J.A.C</a:t>
            </a:r>
            <a:r>
              <a:rPr kumimoji="0" lang="en-US" sz="3200" b="1" i="0" u="none" strike="noStrike" kern="1200" cap="none" spc="0" normalizeH="0" baseline="0" noProof="0" dirty="0">
                <a:ln>
                  <a:noFill/>
                </a:ln>
                <a:solidFill>
                  <a:prstClr val="black"/>
                </a:solidFill>
                <a:effectLst/>
                <a:uLnTx/>
                <a:uFillTx/>
                <a:latin typeface="Calibri"/>
                <a:ea typeface="Times New Roman"/>
                <a:cs typeface="Times New Roman"/>
              </a:rPr>
              <a:t>. </a:t>
            </a:r>
            <a:r>
              <a:rPr kumimoji="0" lang="en-US" sz="3200" b="1" i="0" u="none" strike="noStrike" kern="1200" cap="none" spc="0" normalizeH="0" baseline="0" noProof="0" dirty="0" err="1">
                <a:ln>
                  <a:noFill/>
                </a:ln>
                <a:solidFill>
                  <a:prstClr val="black"/>
                </a:solidFill>
                <a:effectLst/>
                <a:uLnTx/>
                <a:uFillTx/>
                <a:latin typeface="Calibri"/>
                <a:ea typeface="Times New Roman"/>
                <a:cs typeface="Times New Roman"/>
              </a:rPr>
              <a:t>6A:28-1.2</a:t>
            </a:r>
            <a:r>
              <a:rPr kumimoji="0" lang="en-US" sz="3200" b="1" i="0" u="none" strike="noStrike" kern="1200" cap="none" spc="0" normalizeH="0" baseline="0" noProof="0" dirty="0">
                <a:ln>
                  <a:noFill/>
                </a:ln>
                <a:solidFill>
                  <a:prstClr val="black"/>
                </a:solidFill>
                <a:effectLst/>
                <a:uLnTx/>
                <a:uFillTx/>
                <a:latin typeface="Calibri"/>
                <a:ea typeface="Times New Roman"/>
                <a:cs typeface="Times New Roman"/>
              </a:rPr>
              <a:t> - </a:t>
            </a:r>
            <a:r>
              <a:rPr lang="en-US" sz="3200" b="1" dirty="0">
                <a:solidFill>
                  <a:prstClr val="black"/>
                </a:solidFill>
                <a:latin typeface="Calibri"/>
                <a:ea typeface="Times New Roman"/>
                <a:cs typeface="Times New Roman"/>
              </a:rPr>
              <a:t>Definitions</a:t>
            </a:r>
            <a:endParaRPr kumimoji="0" lang="en-US" sz="3200" b="1" i="0" u="none" strike="noStrike" kern="1200" cap="none" spc="0" normalizeH="0" baseline="0" noProof="0" dirty="0">
              <a:ln>
                <a:noFill/>
              </a:ln>
              <a:solidFill>
                <a:prstClr val="black"/>
              </a:solidFill>
              <a:effectLst/>
              <a:uLnTx/>
              <a:uFillTx/>
              <a:latin typeface="Calibri"/>
              <a:ea typeface="Times New Roman"/>
              <a:cs typeface="Times New Roman"/>
            </a:endParaRPr>
          </a:p>
        </p:txBody>
      </p:sp>
      <p:sp>
        <p:nvSpPr>
          <p:cNvPr id="4" name="Slide Number Placeholder 3">
            <a:extLst>
              <a:ext uri="{FF2B5EF4-FFF2-40B4-BE49-F238E27FC236}">
                <a16:creationId xmlns:a16="http://schemas.microsoft.com/office/drawing/2014/main" id="{2E8D220B-7EED-C5C7-1686-812DD994A10E}"/>
              </a:ext>
            </a:extLst>
          </p:cNvPr>
          <p:cNvSpPr>
            <a:spLocks noGrp="1"/>
          </p:cNvSpPr>
          <p:nvPr>
            <p:ph type="sldNum" sz="quarter" idx="12"/>
          </p:nvPr>
        </p:nvSpPr>
        <p:spPr>
          <a:xfrm flipH="1">
            <a:off x="8368145" y="6125442"/>
            <a:ext cx="454314" cy="365125"/>
          </a:xfrm>
        </p:spPr>
        <p:txBody>
          <a:bodyPr/>
          <a:lstStyle/>
          <a:p>
            <a:fld id="{3545CCE0-4D14-004D-838D-DA38C35BF0E9}" type="slidenum">
              <a:rPr lang="en-US" smtClean="0"/>
              <a:t>49</a:t>
            </a:fld>
            <a:endParaRPr lang="en-US" dirty="0"/>
          </a:p>
        </p:txBody>
      </p:sp>
    </p:spTree>
    <p:extLst>
      <p:ext uri="{BB962C8B-B14F-4D97-AF65-F5344CB8AC3E}">
        <p14:creationId xmlns:p14="http://schemas.microsoft.com/office/powerpoint/2010/main" val="21005719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79C2D4-5BD9-4DD0-B62B-4B3AA04D7C4B}"/>
              </a:ext>
            </a:extLst>
          </p:cNvPr>
          <p:cNvSpPr txBox="1"/>
          <p:nvPr/>
        </p:nvSpPr>
        <p:spPr>
          <a:xfrm>
            <a:off x="778212" y="1046726"/>
            <a:ext cx="7587576"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dirty="0">
              <a:latin typeface="Calibri"/>
              <a:ea typeface="Times New Roman"/>
              <a:cs typeface="Arial"/>
            </a:endParaRPr>
          </a:p>
          <a:p>
            <a:pPr algn="just"/>
            <a:r>
              <a:rPr lang="en-US" sz="2400" dirty="0">
                <a:latin typeface="Calibri"/>
                <a:ea typeface="Times New Roman"/>
                <a:cs typeface="Times New Roman"/>
              </a:rPr>
              <a:t>Recent amendments require that board member training be completed within the first </a:t>
            </a:r>
            <a:r>
              <a:rPr lang="en-US" sz="2400" b="1" u="sng" dirty="0">
                <a:latin typeface="Calibri"/>
                <a:ea typeface="Times New Roman"/>
                <a:cs typeface="Times New Roman"/>
              </a:rPr>
              <a:t>90 days</a:t>
            </a:r>
            <a:r>
              <a:rPr lang="en-US" sz="2400" dirty="0">
                <a:latin typeface="Calibri"/>
                <a:ea typeface="Times New Roman"/>
                <a:cs typeface="Times New Roman"/>
              </a:rPr>
              <a:t> of the board member’s first term, instead of the former one-year requirement.  </a:t>
            </a:r>
          </a:p>
          <a:p>
            <a:pPr algn="just"/>
            <a:endParaRPr lang="en-US" sz="2400" dirty="0">
              <a:latin typeface="Calibri"/>
              <a:ea typeface="Times New Roman"/>
              <a:cs typeface="Times New Roman"/>
            </a:endParaRPr>
          </a:p>
          <a:p>
            <a:pPr algn="just"/>
            <a:r>
              <a:rPr lang="en-US" sz="2400" dirty="0">
                <a:latin typeface="Calibri"/>
                <a:ea typeface="Times New Roman"/>
                <a:cs typeface="Times New Roman"/>
              </a:rPr>
              <a:t>Failure to complete the training results in the Commission filing an Order to Show Cause and seeking censure against the board member. </a:t>
            </a:r>
            <a:endParaRPr lang="en-US" sz="2400" dirty="0"/>
          </a:p>
          <a:p>
            <a:pPr algn="just"/>
            <a:endParaRPr lang="en-US" dirty="0">
              <a:ea typeface="Times New Roman"/>
              <a:cs typeface="Times New Roman"/>
            </a:endParaRPr>
          </a:p>
          <a:p>
            <a:pPr algn="just"/>
            <a:endParaRPr lang="en-US" dirty="0"/>
          </a:p>
        </p:txBody>
      </p:sp>
      <p:sp>
        <p:nvSpPr>
          <p:cNvPr id="3" name="TextBox 2">
            <a:extLst>
              <a:ext uri="{FF2B5EF4-FFF2-40B4-BE49-F238E27FC236}">
                <a16:creationId xmlns:a16="http://schemas.microsoft.com/office/drawing/2014/main" id="{1BE33A11-CFEB-D13E-D2FD-14932FE880C5}"/>
              </a:ext>
            </a:extLst>
          </p:cNvPr>
          <p:cNvSpPr txBox="1"/>
          <p:nvPr/>
        </p:nvSpPr>
        <p:spPr>
          <a:xfrm>
            <a:off x="1535185" y="629174"/>
            <a:ext cx="5679347"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sng" strike="noStrike" kern="1200" cap="none" spc="0" normalizeH="0" baseline="0" noProof="0" dirty="0">
                <a:ln>
                  <a:noFill/>
                </a:ln>
                <a:solidFill>
                  <a:prstClr val="black"/>
                </a:solidFill>
                <a:effectLst/>
                <a:uLnTx/>
                <a:uFillTx/>
                <a:latin typeface="Calibri"/>
                <a:ea typeface="+mn-ea"/>
                <a:cs typeface="Arial"/>
              </a:rPr>
              <a:t>N.J.A.C</a:t>
            </a:r>
            <a:r>
              <a:rPr kumimoji="0" lang="en-US" sz="3200" b="1" i="0" u="none" strike="noStrike" kern="1200" cap="none" spc="0" normalizeH="0" baseline="0" noProof="0" dirty="0">
                <a:ln>
                  <a:noFill/>
                </a:ln>
                <a:solidFill>
                  <a:prstClr val="black"/>
                </a:solidFill>
                <a:effectLst/>
                <a:uLnTx/>
                <a:uFillTx/>
                <a:latin typeface="Calibri"/>
                <a:ea typeface="+mn-ea"/>
                <a:cs typeface="Arial"/>
              </a:rPr>
              <a:t>. </a:t>
            </a:r>
            <a:r>
              <a:rPr kumimoji="0" lang="en-US" sz="3200" b="1" i="0" u="none" strike="noStrike" kern="1200" cap="none" spc="0" normalizeH="0" baseline="0" noProof="0" dirty="0" err="1">
                <a:ln>
                  <a:noFill/>
                </a:ln>
                <a:solidFill>
                  <a:prstClr val="black"/>
                </a:solidFill>
                <a:effectLst/>
                <a:uLnTx/>
                <a:uFillTx/>
                <a:latin typeface="Calibri"/>
                <a:ea typeface="+mn-ea"/>
                <a:cs typeface="Arial"/>
              </a:rPr>
              <a:t>6A:28-4.1</a:t>
            </a:r>
            <a:r>
              <a:rPr kumimoji="0" lang="en-US" sz="3200" b="1" i="0" u="none" strike="noStrike" kern="1200" cap="none" spc="0" normalizeH="0" baseline="0" noProof="0" dirty="0">
                <a:ln>
                  <a:noFill/>
                </a:ln>
                <a:solidFill>
                  <a:prstClr val="black"/>
                </a:solidFill>
                <a:effectLst/>
                <a:uLnTx/>
                <a:uFillTx/>
                <a:latin typeface="Calibri"/>
                <a:ea typeface="+mn-ea"/>
                <a:cs typeface="Arial"/>
              </a:rPr>
              <a:t> - Training</a:t>
            </a:r>
          </a:p>
        </p:txBody>
      </p:sp>
      <p:sp>
        <p:nvSpPr>
          <p:cNvPr id="4" name="Slide Number Placeholder 3">
            <a:extLst>
              <a:ext uri="{FF2B5EF4-FFF2-40B4-BE49-F238E27FC236}">
                <a16:creationId xmlns:a16="http://schemas.microsoft.com/office/drawing/2014/main" id="{0DD16CFE-E8FE-4339-E084-45500257111C}"/>
              </a:ext>
            </a:extLst>
          </p:cNvPr>
          <p:cNvSpPr>
            <a:spLocks noGrp="1"/>
          </p:cNvSpPr>
          <p:nvPr>
            <p:ph type="sldNum" sz="quarter" idx="12"/>
          </p:nvPr>
        </p:nvSpPr>
        <p:spPr>
          <a:xfrm>
            <a:off x="8365788" y="6143915"/>
            <a:ext cx="432377" cy="365125"/>
          </a:xfrm>
        </p:spPr>
        <p:txBody>
          <a:bodyPr/>
          <a:lstStyle/>
          <a:p>
            <a:fld id="{3545CCE0-4D14-004D-838D-DA38C35BF0E9}" type="slidenum">
              <a:rPr lang="en-US" smtClean="0"/>
              <a:t>50</a:t>
            </a:fld>
            <a:endParaRPr lang="en-US" dirty="0"/>
          </a:p>
        </p:txBody>
      </p:sp>
    </p:spTree>
    <p:extLst>
      <p:ext uri="{BB962C8B-B14F-4D97-AF65-F5344CB8AC3E}">
        <p14:creationId xmlns:p14="http://schemas.microsoft.com/office/powerpoint/2010/main" val="3623544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3C1092-ACD7-43EB-9979-393609EB8DE6}"/>
              </a:ext>
            </a:extLst>
          </p:cNvPr>
          <p:cNvSpPr txBox="1"/>
          <p:nvPr/>
        </p:nvSpPr>
        <p:spPr>
          <a:xfrm>
            <a:off x="699816" y="1578329"/>
            <a:ext cx="7588507"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400" u="sng" dirty="0">
                <a:latin typeface="Calibri"/>
                <a:cs typeface="Times New Roman"/>
              </a:rPr>
              <a:t>N.J.A.C.</a:t>
            </a:r>
            <a:r>
              <a:rPr lang="en-US" sz="2400" dirty="0">
                <a:latin typeface="Calibri"/>
                <a:cs typeface="Times New Roman"/>
              </a:rPr>
              <a:t> </a:t>
            </a:r>
            <a:r>
              <a:rPr lang="en-US" sz="2400" dirty="0" err="1">
                <a:latin typeface="Calibri"/>
                <a:cs typeface="Times New Roman"/>
              </a:rPr>
              <a:t>6A:28-5.1</a:t>
            </a:r>
            <a:r>
              <a:rPr lang="en-US" sz="2400" dirty="0">
                <a:latin typeface="Calibri"/>
                <a:cs typeface="Times New Roman"/>
              </a:rPr>
              <a:t> formerly provided that only a board member or school official could request a Commission  Advisory Opinion. The amendments now permit attorneys, in addition to board members and school officials, to request an Advisory Opinions on behalf of their boards.</a:t>
            </a:r>
          </a:p>
          <a:p>
            <a:pPr algn="just"/>
            <a:endParaRPr lang="en-US" sz="3200" dirty="0">
              <a:latin typeface="Calibri"/>
              <a:cs typeface="Times New Roman"/>
            </a:endParaRPr>
          </a:p>
          <a:p>
            <a:pPr algn="just"/>
            <a:endParaRPr lang="en-US" sz="3200" dirty="0">
              <a:latin typeface="Calibri"/>
              <a:cs typeface="Times New Roman"/>
            </a:endParaRPr>
          </a:p>
        </p:txBody>
      </p:sp>
      <p:sp>
        <p:nvSpPr>
          <p:cNvPr id="2" name="TextBox 1">
            <a:extLst>
              <a:ext uri="{FF2B5EF4-FFF2-40B4-BE49-F238E27FC236}">
                <a16:creationId xmlns:a16="http://schemas.microsoft.com/office/drawing/2014/main" id="{788E27C6-C5AB-DB53-0826-AED30CA6F88F}"/>
              </a:ext>
            </a:extLst>
          </p:cNvPr>
          <p:cNvSpPr txBox="1"/>
          <p:nvPr/>
        </p:nvSpPr>
        <p:spPr>
          <a:xfrm>
            <a:off x="1426129" y="671119"/>
            <a:ext cx="5956183" cy="58477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Times New Roman"/>
              </a:rPr>
              <a:t>PROCEDURAL CHANGES</a:t>
            </a:r>
            <a:endParaRPr kumimoji="0" lang="en-US" sz="3200" b="1" i="0" u="none" strike="noStrike" kern="1200" cap="none" spc="0" normalizeH="0" baseline="0" noProof="0" dirty="0">
              <a:ln>
                <a:noFill/>
              </a:ln>
              <a:solidFill>
                <a:prstClr val="black"/>
              </a:solidFill>
              <a:effectLst/>
              <a:uLnTx/>
              <a:uFillTx/>
              <a:latin typeface="Garamond" panose="02020404030301010803" pitchFamily="18"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DD05CF1C-DB71-64B5-E793-4876283EBD1D}"/>
              </a:ext>
            </a:extLst>
          </p:cNvPr>
          <p:cNvSpPr>
            <a:spLocks noGrp="1"/>
          </p:cNvSpPr>
          <p:nvPr>
            <p:ph type="sldNum" sz="quarter" idx="12"/>
          </p:nvPr>
        </p:nvSpPr>
        <p:spPr>
          <a:xfrm>
            <a:off x="8397585" y="6125441"/>
            <a:ext cx="441614" cy="365125"/>
          </a:xfrm>
        </p:spPr>
        <p:txBody>
          <a:bodyPr/>
          <a:lstStyle/>
          <a:p>
            <a:fld id="{3545CCE0-4D14-004D-838D-DA38C35BF0E9}" type="slidenum">
              <a:rPr lang="en-US" smtClean="0"/>
              <a:t>51</a:t>
            </a:fld>
            <a:endParaRPr lang="en-US" dirty="0"/>
          </a:p>
        </p:txBody>
      </p:sp>
    </p:spTree>
    <p:extLst>
      <p:ext uri="{BB962C8B-B14F-4D97-AF65-F5344CB8AC3E}">
        <p14:creationId xmlns:p14="http://schemas.microsoft.com/office/powerpoint/2010/main" val="38568799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1FE3A4-33D6-A497-763C-4B3976D4A0B0}"/>
              </a:ext>
            </a:extLst>
          </p:cNvPr>
          <p:cNvSpPr>
            <a:spLocks noGrp="1"/>
          </p:cNvSpPr>
          <p:nvPr>
            <p:ph idx="1"/>
          </p:nvPr>
        </p:nvSpPr>
        <p:spPr>
          <a:xfrm>
            <a:off x="494426" y="1742498"/>
            <a:ext cx="7886700" cy="4351338"/>
          </a:xfrm>
        </p:spPr>
        <p:txBody>
          <a:bodyPr/>
          <a:lstStyle/>
          <a:p>
            <a:pPr marL="0" indent="0" algn="ctr">
              <a:buNone/>
            </a:pPr>
            <a:endParaRPr lang="en-US" dirty="0"/>
          </a:p>
          <a:p>
            <a:pPr marL="0" indent="0" algn="ctr">
              <a:buNone/>
            </a:pPr>
            <a:endParaRPr lang="en-US" sz="4800" b="1" u="sng" dirty="0"/>
          </a:p>
          <a:p>
            <a:pPr marL="0" indent="0" algn="ctr">
              <a:buNone/>
            </a:pPr>
            <a:r>
              <a:rPr lang="en-US" sz="4800" b="1" u="sng" dirty="0"/>
              <a:t>QUESTIONS?</a:t>
            </a:r>
          </a:p>
        </p:txBody>
      </p:sp>
      <p:sp>
        <p:nvSpPr>
          <p:cNvPr id="2" name="Slide Number Placeholder 1">
            <a:extLst>
              <a:ext uri="{FF2B5EF4-FFF2-40B4-BE49-F238E27FC236}">
                <a16:creationId xmlns:a16="http://schemas.microsoft.com/office/drawing/2014/main" id="{88BF28B4-C171-1AB5-1A82-5EF4752B8057}"/>
              </a:ext>
            </a:extLst>
          </p:cNvPr>
          <p:cNvSpPr>
            <a:spLocks noGrp="1"/>
          </p:cNvSpPr>
          <p:nvPr>
            <p:ph type="sldNum" sz="quarter" idx="12"/>
          </p:nvPr>
        </p:nvSpPr>
        <p:spPr>
          <a:xfrm>
            <a:off x="8381126" y="6093836"/>
            <a:ext cx="441614" cy="365125"/>
          </a:xfrm>
        </p:spPr>
        <p:txBody>
          <a:bodyPr/>
          <a:lstStyle/>
          <a:p>
            <a:fld id="{3545CCE0-4D14-004D-838D-DA38C35BF0E9}" type="slidenum">
              <a:rPr lang="en-US" smtClean="0"/>
              <a:t>52</a:t>
            </a:fld>
            <a:endParaRPr lang="en-US" dirty="0"/>
          </a:p>
        </p:txBody>
      </p:sp>
    </p:spTree>
    <p:extLst>
      <p:ext uri="{BB962C8B-B14F-4D97-AF65-F5344CB8AC3E}">
        <p14:creationId xmlns:p14="http://schemas.microsoft.com/office/powerpoint/2010/main" val="21645654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07E956E3A8994FA0D53FFFF097F00C" ma:contentTypeVersion="4" ma:contentTypeDescription="Create a new document." ma:contentTypeScope="" ma:versionID="21f57d26e57ff1d9351b43063158f96e">
  <xsd:schema xmlns:xsd="http://www.w3.org/2001/XMLSchema" xmlns:xs="http://www.w3.org/2001/XMLSchema" xmlns:p="http://schemas.microsoft.com/office/2006/metadata/properties" xmlns:ns3="2e24db80-a420-4504-88b5-07041d92aada" targetNamespace="http://schemas.microsoft.com/office/2006/metadata/properties" ma:root="true" ma:fieldsID="07a49cbf0020e4bed81f4a1d20d990f1" ns3:_="">
    <xsd:import namespace="2e24db80-a420-4504-88b5-07041d92aad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24db80-a420-4504-88b5-07041d92aa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2C5261-EA7C-4531-ABC2-50B471BF7F13}">
  <ds:schemaRefs>
    <ds:schemaRef ds:uri="http://schemas.microsoft.com/sharepoint/v3/contenttype/forms"/>
  </ds:schemaRefs>
</ds:datastoreItem>
</file>

<file path=customXml/itemProps2.xml><?xml version="1.0" encoding="utf-8"?>
<ds:datastoreItem xmlns:ds="http://schemas.openxmlformats.org/officeDocument/2006/customXml" ds:itemID="{7852BEDC-946C-47CD-A409-A038C793AF57}">
  <ds:schemaRefs>
    <ds:schemaRef ds:uri="http://www.w3.org/XML/1998/namespace"/>
    <ds:schemaRef ds:uri="http://purl.org/dc/terms/"/>
    <ds:schemaRef ds:uri="http://schemas.microsoft.com/office/infopath/2007/PartnerControls"/>
    <ds:schemaRef ds:uri="http://schemas.microsoft.com/office/2006/documentManagement/types"/>
    <ds:schemaRef ds:uri="http://purl.org/dc/elements/1.1/"/>
    <ds:schemaRef ds:uri="2e24db80-a420-4504-88b5-07041d92aada"/>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2B81BD2-B96C-42E1-91A2-47E2C7FFFE98}">
  <ds:schemaRefs>
    <ds:schemaRef ds:uri="2e24db80-a420-4504-88b5-07041d92aad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 template</Template>
  <TotalTime>3883</TotalTime>
  <Words>7172</Words>
  <Application>Microsoft Office PowerPoint</Application>
  <PresentationFormat>On-screen Show (4:3)</PresentationFormat>
  <Paragraphs>470</Paragraphs>
  <Slides>52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Calibri</vt:lpstr>
      <vt:lpstr>Calibri Light</vt:lpstr>
      <vt:lpstr>Courier New</vt:lpstr>
      <vt:lpstr>Garamond</vt:lpstr>
      <vt:lpstr>Helvetica</vt:lpstr>
      <vt:lpstr>Tahoma</vt:lpstr>
      <vt:lpstr>Times New Roman</vt:lpstr>
      <vt:lpstr>Wingdings</vt:lpstr>
      <vt:lpstr>1_Office Theme</vt:lpstr>
      <vt:lpstr>PowerPoint Presentation</vt:lpstr>
      <vt:lpstr> </vt:lpstr>
      <vt:lpstr> </vt:lpstr>
      <vt:lpstr> </vt:lpstr>
      <vt:lpstr>18A Prohibition on Inconsistent Interests</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Notable Decisions (Continued)</vt:lpstr>
      <vt:lpstr>Notable Decisions (Continued)</vt:lpstr>
      <vt:lpstr>Notable Decisions (Continued)</vt:lpstr>
      <vt:lpstr>PowerPoint Presentation</vt:lpstr>
      <vt:lpstr>PowerPoint Presentation</vt:lpstr>
      <vt:lpstr>PowerPoint Presentation</vt:lpstr>
      <vt:lpstr>PowerPoint Presentation</vt:lpstr>
      <vt:lpstr>PowerPoint Presentation</vt:lpstr>
    </vt:vector>
  </TitlesOfParts>
  <Company>Scarinci &amp; Hollenbeck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cmichelson</dc:creator>
  <cp:lastModifiedBy>Carissa Caliguiri</cp:lastModifiedBy>
  <cp:revision>192</cp:revision>
  <cp:lastPrinted>2024-12-30T16:15:52Z</cp:lastPrinted>
  <dcterms:created xsi:type="dcterms:W3CDTF">2011-12-12T02:38:35Z</dcterms:created>
  <dcterms:modified xsi:type="dcterms:W3CDTF">2025-01-08T13:59:44Z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0x010100AC07E956E3A8994FA0D53FFFF097F00C</vt:lpwstr>
  </property>
</Properties>
</file>