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8288000" cy="10287000"/>
  <p:notesSz cx="6858000" cy="9144000"/>
  <p:embeddedFontLst>
    <p:embeddedFont>
      <p:font typeface="Jonathan" panose="020B0604020202020204" charset="0"/>
      <p:regular r:id="rId13"/>
    </p:embeddedFon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Bold" panose="00000800000000000000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9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556" y="1028700"/>
            <a:ext cx="7846798" cy="7846798"/>
          </a:xfrm>
          <a:custGeom>
            <a:avLst/>
            <a:gdLst/>
            <a:ahLst/>
            <a:cxnLst/>
            <a:rect l="l" t="t" r="r" b="b"/>
            <a:pathLst>
              <a:path w="7846798" h="7846798">
                <a:moveTo>
                  <a:pt x="0" y="0"/>
                </a:moveTo>
                <a:lnTo>
                  <a:pt x="7846798" y="0"/>
                </a:lnTo>
                <a:lnTo>
                  <a:pt x="7846798" y="7846798"/>
                </a:lnTo>
                <a:lnTo>
                  <a:pt x="0" y="7846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479072" y="1299385"/>
            <a:ext cx="9464690" cy="787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54"/>
              </a:lnSpc>
            </a:pPr>
            <a:r>
              <a:rPr lang="en-US" sz="1496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Course </a:t>
            </a:r>
          </a:p>
          <a:p>
            <a:pPr algn="ctr">
              <a:lnSpc>
                <a:spcPts val="20954"/>
              </a:lnSpc>
            </a:pPr>
            <a:r>
              <a:rPr lang="en-US" sz="1496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Selection</a:t>
            </a:r>
          </a:p>
          <a:p>
            <a:pPr algn="ctr">
              <a:lnSpc>
                <a:spcPts val="20954"/>
              </a:lnSpc>
            </a:pPr>
            <a:r>
              <a:rPr lang="en-US" sz="1496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25-26</a:t>
            </a:r>
          </a:p>
        </p:txBody>
      </p:sp>
      <p:sp>
        <p:nvSpPr>
          <p:cNvPr id="4" name="Freeform 4"/>
          <p:cNvSpPr/>
          <p:nvPr/>
        </p:nvSpPr>
        <p:spPr>
          <a:xfrm>
            <a:off x="201163" y="529307"/>
            <a:ext cx="9277909" cy="9277909"/>
          </a:xfrm>
          <a:custGeom>
            <a:avLst/>
            <a:gdLst/>
            <a:ahLst/>
            <a:cxnLst/>
            <a:rect l="l" t="t" r="r" b="b"/>
            <a:pathLst>
              <a:path w="9277909" h="9277909">
                <a:moveTo>
                  <a:pt x="0" y="0"/>
                </a:moveTo>
                <a:lnTo>
                  <a:pt x="9277909" y="0"/>
                </a:lnTo>
                <a:lnTo>
                  <a:pt x="9277909" y="9277909"/>
                </a:lnTo>
                <a:lnTo>
                  <a:pt x="0" y="9277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266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31333" y="-929422"/>
            <a:ext cx="4475618" cy="4587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7476"/>
              </a:lnSpc>
            </a:pPr>
            <a:r>
              <a:rPr lang="en-US" sz="26769">
                <a:solidFill>
                  <a:srgbClr val="000000"/>
                </a:solidFill>
                <a:latin typeface="Jonathan"/>
                <a:ea typeface="Jonathan"/>
                <a:cs typeface="Jonathan"/>
                <a:sym typeface="Jonathan"/>
              </a:rPr>
              <a:t>welcome</a:t>
            </a:r>
          </a:p>
        </p:txBody>
      </p:sp>
      <p:sp>
        <p:nvSpPr>
          <p:cNvPr id="3" name="TextBox 3"/>
          <p:cNvSpPr txBox="1"/>
          <p:nvPr/>
        </p:nvSpPr>
        <p:spPr>
          <a:xfrm rot="-542151">
            <a:off x="7545427" y="1083071"/>
            <a:ext cx="8920144" cy="2114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01"/>
              </a:lnSpc>
            </a:pPr>
            <a:r>
              <a:rPr lang="en-US" sz="12358" spc="1112">
                <a:solidFill>
                  <a:srgbClr val="E67710"/>
                </a:solidFill>
                <a:latin typeface="Montserrat"/>
                <a:ea typeface="Montserrat"/>
                <a:cs typeface="Montserrat"/>
                <a:sym typeface="Montserrat"/>
              </a:rPr>
              <a:t>MESSAGE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94560" y="3837940"/>
            <a:ext cx="15721511" cy="6165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Complete Course Request Form with all necessary signatures by the due date.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Review the course catalog for all course prerequisites. You should also review your grades and transcript.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Students classified as English Learners will be assigned to an ELD course, taking place of one elective.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 courses MUST have AP Contracts completed.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Leadership, AVID and Yearbook require an application! 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TAs or Lab Assistants MUST submit a TA or Lab Assistant permission slip with your course selection form. 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Students cannot request lunch, class period or teachers.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your Course Request Form is not turned in by your due date, your counselor will choose for you (courses cannot be changed). </a:t>
            </a:r>
          </a:p>
          <a:p>
            <a:pPr marL="513262" lvl="1" indent="-256631" algn="just">
              <a:lnSpc>
                <a:spcPts val="3803"/>
              </a:lnSpc>
              <a:buFont typeface="Arial"/>
              <a:buChar char="•"/>
            </a:pPr>
            <a:r>
              <a:rPr lang="en-US" sz="2377" spc="29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WHEN YOUR SCHEDULE IS FINALIZED, IT WILL NOT BE CHANGED.</a:t>
            </a:r>
          </a:p>
        </p:txBody>
      </p:sp>
      <p:sp>
        <p:nvSpPr>
          <p:cNvPr id="5" name="Freeform 5"/>
          <p:cNvSpPr/>
          <p:nvPr/>
        </p:nvSpPr>
        <p:spPr>
          <a:xfrm>
            <a:off x="794993" y="279771"/>
            <a:ext cx="3199135" cy="3199135"/>
          </a:xfrm>
          <a:custGeom>
            <a:avLst/>
            <a:gdLst/>
            <a:ahLst/>
            <a:cxnLst/>
            <a:rect l="l" t="t" r="r" b="b"/>
            <a:pathLst>
              <a:path w="3199135" h="3199135">
                <a:moveTo>
                  <a:pt x="0" y="0"/>
                </a:moveTo>
                <a:lnTo>
                  <a:pt x="3199135" y="0"/>
                </a:lnTo>
                <a:lnTo>
                  <a:pt x="3199135" y="3199135"/>
                </a:lnTo>
                <a:lnTo>
                  <a:pt x="0" y="3199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2667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 rot="-5400000">
            <a:off x="-1920920" y="6487178"/>
            <a:ext cx="5737315" cy="629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1"/>
              </a:lnSpc>
              <a:spcBef>
                <a:spcPct val="0"/>
              </a:spcBef>
            </a:pPr>
            <a:r>
              <a:rPr lang="en-US" sz="3126" spc="62">
                <a:solidFill>
                  <a:srgbClr val="E67710"/>
                </a:solidFill>
                <a:latin typeface="Montserrat"/>
                <a:ea typeface="Montserrat"/>
                <a:cs typeface="Montserrat"/>
                <a:sym typeface="Montserrat"/>
              </a:rPr>
              <a:t>Course Selection Info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8950" y="593077"/>
            <a:ext cx="5778062" cy="5778062"/>
          </a:xfrm>
          <a:custGeom>
            <a:avLst/>
            <a:gdLst/>
            <a:ahLst/>
            <a:cxnLst/>
            <a:rect l="l" t="t" r="r" b="b"/>
            <a:pathLst>
              <a:path w="5778062" h="5778062">
                <a:moveTo>
                  <a:pt x="0" y="0"/>
                </a:moveTo>
                <a:lnTo>
                  <a:pt x="5778062" y="0"/>
                </a:lnTo>
                <a:lnTo>
                  <a:pt x="5778062" y="5778063"/>
                </a:lnTo>
                <a:lnTo>
                  <a:pt x="0" y="57780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01375" y="6507745"/>
            <a:ext cx="6433212" cy="2640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591"/>
              </a:lnSpc>
            </a:pPr>
            <a:r>
              <a:rPr lang="en-US" sz="16136" dirty="0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Grad v. A-G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1FF5C23E-D1B8-D654-1BD8-CAF474CC5080}"/>
              </a:ext>
            </a:extLst>
          </p:cNvPr>
          <p:cNvSpPr/>
          <p:nvPr/>
        </p:nvSpPr>
        <p:spPr>
          <a:xfrm>
            <a:off x="7010400" y="582288"/>
            <a:ext cx="10648241" cy="9122423"/>
          </a:xfrm>
          <a:custGeom>
            <a:avLst/>
            <a:gdLst/>
            <a:ahLst/>
            <a:cxnLst/>
            <a:rect l="l" t="t" r="r" b="b"/>
            <a:pathLst>
              <a:path w="12781841" h="7876809">
                <a:moveTo>
                  <a:pt x="0" y="0"/>
                </a:moveTo>
                <a:lnTo>
                  <a:pt x="12781841" y="0"/>
                </a:lnTo>
                <a:lnTo>
                  <a:pt x="12781841" y="7876810"/>
                </a:lnTo>
                <a:lnTo>
                  <a:pt x="0" y="7876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57150">
            <a:solidFill>
              <a:schemeClr val="tx1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48007" y="232722"/>
            <a:ext cx="7481851" cy="9821556"/>
          </a:xfrm>
          <a:custGeom>
            <a:avLst/>
            <a:gdLst/>
            <a:ahLst/>
            <a:cxnLst/>
            <a:rect l="l" t="t" r="r" b="b"/>
            <a:pathLst>
              <a:path w="7481851" h="9821556">
                <a:moveTo>
                  <a:pt x="0" y="0"/>
                </a:moveTo>
                <a:lnTo>
                  <a:pt x="7481851" y="0"/>
                </a:lnTo>
                <a:lnTo>
                  <a:pt x="7481851" y="9821556"/>
                </a:lnTo>
                <a:lnTo>
                  <a:pt x="0" y="98215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531"/>
            </a:stretch>
          </a:blipFill>
          <a:ln w="161925" cap="sq">
            <a:solidFill>
              <a:srgbClr val="E6771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94469">
            <a:off x="4701064" y="4353449"/>
            <a:ext cx="5068130" cy="4114800"/>
          </a:xfrm>
          <a:custGeom>
            <a:avLst/>
            <a:gdLst/>
            <a:ahLst/>
            <a:cxnLst/>
            <a:rect l="l" t="t" r="r" b="b"/>
            <a:pathLst>
              <a:path w="5068130" h="4114800">
                <a:moveTo>
                  <a:pt x="0" y="0"/>
                </a:moveTo>
                <a:lnTo>
                  <a:pt x="5068130" y="0"/>
                </a:lnTo>
                <a:lnTo>
                  <a:pt x="5068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 rot="-833240">
            <a:off x="1088269" y="667820"/>
            <a:ext cx="6710069" cy="587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563"/>
              </a:lnSpc>
            </a:pPr>
            <a:r>
              <a:rPr lang="en-US" sz="16831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Course Selection               Sheet</a:t>
            </a:r>
          </a:p>
        </p:txBody>
      </p:sp>
      <p:sp>
        <p:nvSpPr>
          <p:cNvPr id="5" name="Freeform 5"/>
          <p:cNvSpPr/>
          <p:nvPr/>
        </p:nvSpPr>
        <p:spPr>
          <a:xfrm rot="394469">
            <a:off x="218897" y="7537096"/>
            <a:ext cx="5068130" cy="4114800"/>
          </a:xfrm>
          <a:custGeom>
            <a:avLst/>
            <a:gdLst/>
            <a:ahLst/>
            <a:cxnLst/>
            <a:rect l="l" t="t" r="r" b="b"/>
            <a:pathLst>
              <a:path w="5068130" h="4114800">
                <a:moveTo>
                  <a:pt x="0" y="0"/>
                </a:moveTo>
                <a:lnTo>
                  <a:pt x="5068130" y="0"/>
                </a:lnTo>
                <a:lnTo>
                  <a:pt x="50681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081822"/>
            <a:ext cx="18288000" cy="8032531"/>
          </a:xfrm>
          <a:custGeom>
            <a:avLst/>
            <a:gdLst/>
            <a:ahLst/>
            <a:cxnLst/>
            <a:rect l="l" t="t" r="r" b="b"/>
            <a:pathLst>
              <a:path w="18288000" h="8032531">
                <a:moveTo>
                  <a:pt x="0" y="0"/>
                </a:moveTo>
                <a:lnTo>
                  <a:pt x="18288000" y="0"/>
                </a:lnTo>
                <a:lnTo>
                  <a:pt x="18288000" y="8032531"/>
                </a:lnTo>
                <a:lnTo>
                  <a:pt x="0" y="8032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999"/>
            </a:blip>
            <a:stretch>
              <a:fillRect t="-63837" b="-63837"/>
            </a:stretch>
          </a:blipFill>
          <a:ln w="600075" cap="sq">
            <a:solidFill>
              <a:srgbClr val="000000">
                <a:alpha val="31765"/>
              </a:srgbClr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02224" y="-392319"/>
            <a:ext cx="17683553" cy="3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95"/>
              </a:lnSpc>
            </a:pPr>
            <a:r>
              <a:rPr lang="en-US" sz="20639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Requirements by Grade Level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5786" y="2795169"/>
            <a:ext cx="5933480" cy="654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b="1" spc="8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10th Grade 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English 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World History</a:t>
            </a:r>
          </a:p>
          <a:p>
            <a:pPr algn="ctr">
              <a:lnSpc>
                <a:spcPts val="7152"/>
              </a:lnSpc>
              <a:spcBef>
                <a:spcPct val="0"/>
              </a:spcBef>
            </a:pPr>
            <a:r>
              <a:rPr lang="en-US" sz="4087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Chemistry or Physics 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Math 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 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Elective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32278" y="2795169"/>
            <a:ext cx="6223444" cy="6594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1"/>
              </a:lnSpc>
              <a:spcBef>
                <a:spcPct val="0"/>
              </a:spcBef>
            </a:pPr>
            <a:r>
              <a:rPr lang="en-US" sz="4315" b="1" spc="86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11th Grade</a:t>
            </a:r>
            <a:r>
              <a:rPr lang="en-US" sz="4315" spc="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7551"/>
              </a:lnSpc>
              <a:spcBef>
                <a:spcPct val="0"/>
              </a:spcBef>
            </a:pPr>
            <a:r>
              <a:rPr lang="en-US" sz="4315" spc="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English </a:t>
            </a:r>
          </a:p>
          <a:p>
            <a:pPr algn="ctr">
              <a:lnSpc>
                <a:spcPts val="7551"/>
              </a:lnSpc>
              <a:spcBef>
                <a:spcPct val="0"/>
              </a:spcBef>
            </a:pPr>
            <a:r>
              <a:rPr lang="en-US" sz="4315" spc="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 History </a:t>
            </a:r>
          </a:p>
          <a:p>
            <a:pPr algn="ctr">
              <a:lnSpc>
                <a:spcPts val="7551"/>
              </a:lnSpc>
              <a:spcBef>
                <a:spcPct val="0"/>
              </a:spcBef>
            </a:pPr>
            <a:r>
              <a:rPr lang="en-US" sz="4315" spc="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Science</a:t>
            </a:r>
          </a:p>
          <a:p>
            <a:pPr algn="ctr">
              <a:lnSpc>
                <a:spcPts val="7551"/>
              </a:lnSpc>
              <a:spcBef>
                <a:spcPct val="0"/>
              </a:spcBef>
            </a:pPr>
            <a:r>
              <a:rPr lang="en-US" sz="4315" spc="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Elective</a:t>
            </a:r>
          </a:p>
          <a:p>
            <a:pPr algn="ctr">
              <a:lnSpc>
                <a:spcPts val="7551"/>
              </a:lnSpc>
              <a:spcBef>
                <a:spcPct val="0"/>
              </a:spcBef>
            </a:pPr>
            <a:r>
              <a:rPr lang="en-US" sz="4315" spc="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Elective </a:t>
            </a:r>
          </a:p>
          <a:p>
            <a:pPr algn="ctr">
              <a:lnSpc>
                <a:spcPts val="7551"/>
              </a:lnSpc>
              <a:spcBef>
                <a:spcPct val="0"/>
              </a:spcBef>
            </a:pPr>
            <a:r>
              <a:rPr lang="en-US" sz="4315" spc="8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Elective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83159" y="2890419"/>
            <a:ext cx="6186832" cy="645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b="1" spc="85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12th Grade</a:t>
            </a: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English 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Econ/Govt</a:t>
            </a:r>
          </a:p>
          <a:p>
            <a:pPr algn="ctr">
              <a:lnSpc>
                <a:spcPts val="7152"/>
              </a:lnSpc>
              <a:spcBef>
                <a:spcPct val="0"/>
              </a:spcBef>
            </a:pPr>
            <a:r>
              <a:rPr lang="en-US" sz="4087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Elective</a:t>
            </a:r>
          </a:p>
          <a:p>
            <a:pPr algn="ctr">
              <a:lnSpc>
                <a:spcPts val="7152"/>
              </a:lnSpc>
              <a:spcBef>
                <a:spcPct val="0"/>
              </a:spcBef>
            </a:pPr>
            <a:r>
              <a:rPr lang="en-US" sz="4087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Elective</a:t>
            </a:r>
          </a:p>
          <a:p>
            <a:pPr algn="ctr">
              <a:lnSpc>
                <a:spcPts val="7152"/>
              </a:lnSpc>
              <a:spcBef>
                <a:spcPct val="0"/>
              </a:spcBef>
            </a:pPr>
            <a:r>
              <a:rPr lang="en-US" sz="4087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Elective</a:t>
            </a:r>
          </a:p>
          <a:p>
            <a:pPr algn="ctr">
              <a:lnSpc>
                <a:spcPts val="7502"/>
              </a:lnSpc>
              <a:spcBef>
                <a:spcPct val="0"/>
              </a:spcBef>
            </a:pPr>
            <a:r>
              <a:rPr lang="en-US" sz="4287" spc="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Elective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26348" y="4876787"/>
            <a:ext cx="11838559" cy="4963149"/>
          </a:xfrm>
          <a:custGeom>
            <a:avLst/>
            <a:gdLst/>
            <a:ahLst/>
            <a:cxnLst/>
            <a:rect l="l" t="t" r="r" b="b"/>
            <a:pathLst>
              <a:path w="11838559" h="4963149">
                <a:moveTo>
                  <a:pt x="0" y="0"/>
                </a:moveTo>
                <a:lnTo>
                  <a:pt x="11838559" y="0"/>
                </a:lnTo>
                <a:lnTo>
                  <a:pt x="11838559" y="4963149"/>
                </a:lnTo>
                <a:lnTo>
                  <a:pt x="0" y="49631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21" r="-3921"/>
            </a:stretch>
          </a:blipFill>
          <a:ln w="57150" cap="sq">
            <a:solidFill>
              <a:srgbClr val="E6771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60548" y="4876787"/>
            <a:ext cx="5016123" cy="5016123"/>
          </a:xfrm>
          <a:custGeom>
            <a:avLst/>
            <a:gdLst/>
            <a:ahLst/>
            <a:cxnLst/>
            <a:rect l="l" t="t" r="r" b="b"/>
            <a:pathLst>
              <a:path w="5016123" h="5016123">
                <a:moveTo>
                  <a:pt x="0" y="0"/>
                </a:moveTo>
                <a:lnTo>
                  <a:pt x="5016123" y="0"/>
                </a:lnTo>
                <a:lnTo>
                  <a:pt x="5016123" y="5016124"/>
                </a:lnTo>
                <a:lnTo>
                  <a:pt x="0" y="50161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 cap="sq">
            <a:solidFill>
              <a:srgbClr val="E6771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807867" y="873212"/>
            <a:ext cx="16737917" cy="346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87"/>
              </a:lnSpc>
            </a:pPr>
            <a:r>
              <a:rPr lang="en-US" sz="3061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Course</a:t>
            </a:r>
          </a:p>
        </p:txBody>
      </p:sp>
      <p:sp>
        <p:nvSpPr>
          <p:cNvPr id="5" name="TextBox 5"/>
          <p:cNvSpPr txBox="1"/>
          <p:nvPr/>
        </p:nvSpPr>
        <p:spPr>
          <a:xfrm rot="-709902">
            <a:off x="10114148" y="1026265"/>
            <a:ext cx="9233149" cy="228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97"/>
              </a:lnSpc>
            </a:pPr>
            <a:r>
              <a:rPr lang="en-US" sz="13355" spc="120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GUIDE</a:t>
            </a:r>
          </a:p>
        </p:txBody>
      </p:sp>
      <p:sp>
        <p:nvSpPr>
          <p:cNvPr id="6" name="Freeform 6"/>
          <p:cNvSpPr/>
          <p:nvPr/>
        </p:nvSpPr>
        <p:spPr>
          <a:xfrm>
            <a:off x="360548" y="1456303"/>
            <a:ext cx="5016123" cy="3687197"/>
          </a:xfrm>
          <a:custGeom>
            <a:avLst/>
            <a:gdLst/>
            <a:ahLst/>
            <a:cxnLst/>
            <a:rect l="l" t="t" r="r" b="b"/>
            <a:pathLst>
              <a:path w="5016123" h="3687197">
                <a:moveTo>
                  <a:pt x="0" y="0"/>
                </a:moveTo>
                <a:lnTo>
                  <a:pt x="5016123" y="0"/>
                </a:lnTo>
                <a:lnTo>
                  <a:pt x="5016123" y="3687197"/>
                </a:lnTo>
                <a:lnTo>
                  <a:pt x="0" y="36871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44" t="-1230" r="-9436" b="-123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69584" y="1200150"/>
            <a:ext cx="14179818" cy="346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87"/>
              </a:lnSpc>
            </a:pPr>
            <a:r>
              <a:rPr lang="en-US" sz="3061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New Classes</a:t>
            </a:r>
          </a:p>
        </p:txBody>
      </p:sp>
      <p:sp>
        <p:nvSpPr>
          <p:cNvPr id="3" name="Freeform 3"/>
          <p:cNvSpPr/>
          <p:nvPr/>
        </p:nvSpPr>
        <p:spPr>
          <a:xfrm>
            <a:off x="-1894910" y="4200653"/>
            <a:ext cx="12328989" cy="8229600"/>
          </a:xfrm>
          <a:custGeom>
            <a:avLst/>
            <a:gdLst/>
            <a:ahLst/>
            <a:cxnLst/>
            <a:rect l="l" t="t" r="r" b="b"/>
            <a:pathLst>
              <a:path w="12328989" h="8229600">
                <a:moveTo>
                  <a:pt x="0" y="0"/>
                </a:moveTo>
                <a:lnTo>
                  <a:pt x="12328988" y="0"/>
                </a:lnTo>
                <a:lnTo>
                  <a:pt x="123289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607222" y="4409075"/>
            <a:ext cx="8652078" cy="721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</a:pPr>
            <a:endParaRPr/>
          </a:p>
          <a:p>
            <a:pPr algn="ctr">
              <a:lnSpc>
                <a:spcPts val="5205"/>
              </a:lnSpc>
            </a:pPr>
            <a:r>
              <a:rPr lang="en-US" sz="3718" spc="3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 MUSIC THEORY</a:t>
            </a:r>
          </a:p>
          <a:p>
            <a:pPr algn="ctr">
              <a:lnSpc>
                <a:spcPts val="5205"/>
              </a:lnSpc>
            </a:pPr>
            <a:r>
              <a:rPr lang="en-US" sz="3718" spc="3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SPANISH 4</a:t>
            </a:r>
          </a:p>
          <a:p>
            <a:pPr algn="ctr">
              <a:lnSpc>
                <a:spcPts val="5205"/>
              </a:lnSpc>
            </a:pPr>
            <a:r>
              <a:rPr lang="en-US" sz="3718" spc="3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ADV PIANO</a:t>
            </a:r>
          </a:p>
          <a:p>
            <a:pPr algn="ctr">
              <a:lnSpc>
                <a:spcPts val="5205"/>
              </a:lnSpc>
            </a:pPr>
            <a:r>
              <a:rPr lang="en-US" sz="3718" spc="3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DIGITAL PHOTOGRAPHY 2</a:t>
            </a:r>
          </a:p>
          <a:p>
            <a:pPr algn="ctr">
              <a:lnSpc>
                <a:spcPts val="5205"/>
              </a:lnSpc>
            </a:pPr>
            <a:r>
              <a:rPr lang="en-US" sz="3718" spc="3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DANCE CHOREO</a:t>
            </a:r>
          </a:p>
          <a:p>
            <a:pPr algn="ctr">
              <a:lnSpc>
                <a:spcPts val="5205"/>
              </a:lnSpc>
            </a:pPr>
            <a:r>
              <a:rPr lang="en-US" sz="3718" spc="3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EMR</a:t>
            </a:r>
          </a:p>
          <a:p>
            <a:pPr algn="ctr">
              <a:lnSpc>
                <a:spcPts val="5205"/>
              </a:lnSpc>
            </a:pPr>
            <a:r>
              <a:rPr lang="en-US" sz="3718" spc="33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ACCOUNTING PRIN</a:t>
            </a:r>
          </a:p>
          <a:p>
            <a:pPr algn="ctr">
              <a:lnSpc>
                <a:spcPts val="5205"/>
              </a:lnSpc>
            </a:pPr>
            <a:endParaRPr lang="en-US" sz="3718" spc="33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205"/>
              </a:lnSpc>
            </a:pPr>
            <a:endParaRPr lang="en-US" sz="3718" spc="33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205"/>
              </a:lnSpc>
              <a:spcBef>
                <a:spcPct val="0"/>
              </a:spcBef>
            </a:pPr>
            <a:endParaRPr lang="en-US" sz="3718" spc="334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5122" y="4181176"/>
            <a:ext cx="7315200" cy="1236934"/>
          </a:xfrm>
          <a:custGeom>
            <a:avLst/>
            <a:gdLst/>
            <a:ahLst/>
            <a:cxnLst/>
            <a:rect l="l" t="t" r="r" b="b"/>
            <a:pathLst>
              <a:path w="7315200" h="1236934">
                <a:moveTo>
                  <a:pt x="0" y="0"/>
                </a:moveTo>
                <a:lnTo>
                  <a:pt x="7315200" y="0"/>
                </a:lnTo>
                <a:lnTo>
                  <a:pt x="7315200" y="1236934"/>
                </a:lnTo>
                <a:lnTo>
                  <a:pt x="0" y="12369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738867" y="455217"/>
            <a:ext cx="2999095" cy="2481751"/>
          </a:xfrm>
          <a:custGeom>
            <a:avLst/>
            <a:gdLst/>
            <a:ahLst/>
            <a:cxnLst/>
            <a:rect l="l" t="t" r="r" b="b"/>
            <a:pathLst>
              <a:path w="2999095" h="2481751">
                <a:moveTo>
                  <a:pt x="0" y="0"/>
                </a:moveTo>
                <a:lnTo>
                  <a:pt x="2999095" y="0"/>
                </a:lnTo>
                <a:lnTo>
                  <a:pt x="2999095" y="2481751"/>
                </a:lnTo>
                <a:lnTo>
                  <a:pt x="0" y="24817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540727" y="7912885"/>
            <a:ext cx="2154419" cy="2056490"/>
          </a:xfrm>
          <a:custGeom>
            <a:avLst/>
            <a:gdLst/>
            <a:ahLst/>
            <a:cxnLst/>
            <a:rect l="l" t="t" r="r" b="b"/>
            <a:pathLst>
              <a:path w="2154419" h="2056490">
                <a:moveTo>
                  <a:pt x="0" y="0"/>
                </a:moveTo>
                <a:lnTo>
                  <a:pt x="2154418" y="0"/>
                </a:lnTo>
                <a:lnTo>
                  <a:pt x="2154418" y="2056491"/>
                </a:lnTo>
                <a:lnTo>
                  <a:pt x="0" y="20564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723315" y="2923357"/>
            <a:ext cx="9252354" cy="6942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4"/>
              </a:lnSpc>
              <a:spcBef>
                <a:spcPct val="0"/>
              </a:spcBef>
            </a:pPr>
            <a:r>
              <a:rPr lang="en-US" sz="3974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you are missing credits…</a:t>
            </a:r>
          </a:p>
          <a:p>
            <a:pPr algn="ctr">
              <a:lnSpc>
                <a:spcPts val="6954"/>
              </a:lnSpc>
              <a:spcBef>
                <a:spcPct val="0"/>
              </a:spcBef>
            </a:pPr>
            <a:r>
              <a:rPr lang="en-US" sz="3974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Summer School </a:t>
            </a:r>
          </a:p>
          <a:p>
            <a:pPr algn="ctr">
              <a:lnSpc>
                <a:spcPts val="6954"/>
              </a:lnSpc>
              <a:spcBef>
                <a:spcPct val="0"/>
              </a:spcBef>
            </a:pPr>
            <a:r>
              <a:rPr lang="en-US" sz="3974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Edgenuity </a:t>
            </a:r>
          </a:p>
          <a:p>
            <a:pPr algn="ctr">
              <a:lnSpc>
                <a:spcPts val="6954"/>
              </a:lnSpc>
              <a:spcBef>
                <a:spcPct val="0"/>
              </a:spcBef>
            </a:pPr>
            <a:r>
              <a:rPr lang="en-US" sz="3974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 Online @ BYU or SVHS</a:t>
            </a:r>
          </a:p>
          <a:p>
            <a:pPr algn="ctr">
              <a:lnSpc>
                <a:spcPts val="6954"/>
              </a:lnSpc>
              <a:spcBef>
                <a:spcPct val="0"/>
              </a:spcBef>
            </a:pPr>
            <a:r>
              <a:rPr lang="en-US" sz="3974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Adult School  11th/12th</a:t>
            </a:r>
          </a:p>
          <a:p>
            <a:pPr algn="ctr">
              <a:lnSpc>
                <a:spcPts val="6954"/>
              </a:lnSpc>
              <a:spcBef>
                <a:spcPct val="0"/>
              </a:spcBef>
            </a:pPr>
            <a:r>
              <a:rPr lang="en-US" sz="3974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-Stein High School</a:t>
            </a:r>
          </a:p>
          <a:p>
            <a:pPr algn="ctr">
              <a:lnSpc>
                <a:spcPts val="6954"/>
              </a:lnSpc>
              <a:spcBef>
                <a:spcPct val="0"/>
              </a:spcBef>
            </a:pPr>
            <a:r>
              <a:rPr lang="en-US" sz="3974" b="1" spc="7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*All options require prior counselor approval*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1254" y="2986560"/>
            <a:ext cx="7244358" cy="435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77"/>
              </a:lnSpc>
            </a:pPr>
            <a:r>
              <a:rPr lang="en-US" sz="3987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Minimum Credits as of now</a:t>
            </a:r>
          </a:p>
          <a:p>
            <a:pPr algn="ctr">
              <a:lnSpc>
                <a:spcPts val="6977"/>
              </a:lnSpc>
            </a:pPr>
            <a:endParaRPr lang="en-US" sz="3987" spc="7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6977"/>
              </a:lnSpc>
            </a:pPr>
            <a:endParaRPr lang="en-US" sz="3987" spc="79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6977"/>
              </a:lnSpc>
              <a:spcBef>
                <a:spcPct val="0"/>
              </a:spcBef>
            </a:pPr>
            <a:r>
              <a:rPr lang="en-US" sz="3987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10th grade – 40 credits</a:t>
            </a:r>
          </a:p>
          <a:p>
            <a:pPr algn="ctr">
              <a:lnSpc>
                <a:spcPts val="6977"/>
              </a:lnSpc>
              <a:spcBef>
                <a:spcPct val="0"/>
              </a:spcBef>
            </a:pPr>
            <a:r>
              <a:rPr lang="en-US" sz="3987" spc="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11th grade – 100 credits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057" y="-924184"/>
            <a:ext cx="17137885" cy="3970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21"/>
              </a:lnSpc>
              <a:spcBef>
                <a:spcPct val="0"/>
              </a:spcBef>
            </a:pPr>
            <a:r>
              <a:rPr lang="en-US" sz="19383" spc="38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Credit Recovery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8856" y="242638"/>
            <a:ext cx="7364683" cy="4900862"/>
          </a:xfrm>
          <a:custGeom>
            <a:avLst/>
            <a:gdLst/>
            <a:ahLst/>
            <a:cxnLst/>
            <a:rect l="l" t="t" r="r" b="b"/>
            <a:pathLst>
              <a:path w="7364683" h="4900862">
                <a:moveTo>
                  <a:pt x="0" y="0"/>
                </a:moveTo>
                <a:lnTo>
                  <a:pt x="7364682" y="0"/>
                </a:lnTo>
                <a:lnTo>
                  <a:pt x="7364682" y="4900862"/>
                </a:lnTo>
                <a:lnTo>
                  <a:pt x="0" y="490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04775" cap="sq">
            <a:solidFill>
              <a:srgbClr val="E6771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142394" y="665527"/>
            <a:ext cx="9782889" cy="8955946"/>
          </a:xfrm>
          <a:custGeom>
            <a:avLst/>
            <a:gdLst/>
            <a:ahLst/>
            <a:cxnLst/>
            <a:rect l="l" t="t" r="r" b="b"/>
            <a:pathLst>
              <a:path w="9782889" h="8955946">
                <a:moveTo>
                  <a:pt x="0" y="0"/>
                </a:moveTo>
                <a:lnTo>
                  <a:pt x="9782889" y="0"/>
                </a:lnTo>
                <a:lnTo>
                  <a:pt x="9782889" y="8955946"/>
                </a:lnTo>
                <a:lnTo>
                  <a:pt x="0" y="89559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714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667515" y="6982382"/>
            <a:ext cx="2417320" cy="2275918"/>
          </a:xfrm>
          <a:custGeom>
            <a:avLst/>
            <a:gdLst/>
            <a:ahLst/>
            <a:cxnLst/>
            <a:rect l="l" t="t" r="r" b="b"/>
            <a:pathLst>
              <a:path w="2417320" h="2275918">
                <a:moveTo>
                  <a:pt x="0" y="0"/>
                </a:moveTo>
                <a:lnTo>
                  <a:pt x="2417320" y="0"/>
                </a:lnTo>
                <a:lnTo>
                  <a:pt x="2417320" y="2275918"/>
                </a:lnTo>
                <a:lnTo>
                  <a:pt x="0" y="22759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06" b="-31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1770240" y="5288091"/>
            <a:ext cx="12367759" cy="4998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44"/>
              </a:lnSpc>
            </a:pPr>
            <a:r>
              <a:rPr lang="en-US" sz="1431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Can I  take </a:t>
            </a:r>
          </a:p>
          <a:p>
            <a:pPr algn="ctr">
              <a:lnSpc>
                <a:spcPts val="20044"/>
              </a:lnSpc>
            </a:pPr>
            <a:r>
              <a:rPr lang="en-US" sz="14317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College Classes?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335120" y="351644"/>
            <a:ext cx="6410079" cy="9256431"/>
          </a:xfrm>
          <a:custGeom>
            <a:avLst/>
            <a:gdLst/>
            <a:ahLst/>
            <a:cxnLst/>
            <a:rect l="l" t="t" r="r" b="b"/>
            <a:pathLst>
              <a:path w="6410079" h="9256431">
                <a:moveTo>
                  <a:pt x="6410079" y="0"/>
                </a:moveTo>
                <a:lnTo>
                  <a:pt x="0" y="0"/>
                </a:lnTo>
                <a:lnTo>
                  <a:pt x="0" y="9256431"/>
                </a:lnTo>
                <a:lnTo>
                  <a:pt x="6410079" y="9256431"/>
                </a:lnTo>
                <a:lnTo>
                  <a:pt x="64100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 rot="-1000238">
            <a:off x="864342" y="-832144"/>
            <a:ext cx="14189579" cy="503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116"/>
              </a:lnSpc>
            </a:pPr>
            <a:r>
              <a:rPr lang="en-US" sz="29368">
                <a:solidFill>
                  <a:srgbClr val="E67710"/>
                </a:solidFill>
                <a:latin typeface="Jonathan"/>
                <a:ea typeface="Jonathan"/>
                <a:cs typeface="Jonathan"/>
                <a:sym typeface="Jonathan"/>
              </a:rPr>
              <a:t>Pick Up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93543" y="4629321"/>
            <a:ext cx="10941907" cy="8677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6"/>
              </a:lnSpc>
            </a:pPr>
            <a:r>
              <a:rPr lang="en-US" sz="4095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Juniors - Tuesday, Jan 14th</a:t>
            </a:r>
          </a:p>
          <a:p>
            <a:pPr algn="ctr">
              <a:lnSpc>
                <a:spcPts val="7166"/>
              </a:lnSpc>
            </a:pPr>
            <a:r>
              <a:rPr lang="en-US" sz="4095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Sophomores - Wednesday, Jan 15th</a:t>
            </a:r>
          </a:p>
          <a:p>
            <a:pPr algn="ctr">
              <a:lnSpc>
                <a:spcPts val="7166"/>
              </a:lnSpc>
            </a:pPr>
            <a:r>
              <a:rPr lang="en-US" sz="4095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Freshmen - Thursday, Jan 16th</a:t>
            </a:r>
          </a:p>
          <a:p>
            <a:pPr algn="ctr">
              <a:lnSpc>
                <a:spcPts val="7166"/>
              </a:lnSpc>
            </a:pPr>
            <a:r>
              <a:rPr lang="en-US" sz="4095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**Bring your laptop**</a:t>
            </a:r>
          </a:p>
          <a:p>
            <a:pPr algn="ctr">
              <a:lnSpc>
                <a:spcPts val="7166"/>
              </a:lnSpc>
              <a:spcBef>
                <a:spcPct val="0"/>
              </a:spcBef>
            </a:pPr>
            <a:r>
              <a:rPr lang="en-US" sz="4095" spc="8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*You will come to the library with your English classes</a:t>
            </a:r>
          </a:p>
          <a:p>
            <a:pPr algn="ctr">
              <a:lnSpc>
                <a:spcPts val="5241"/>
              </a:lnSpc>
              <a:spcBef>
                <a:spcPct val="0"/>
              </a:spcBef>
            </a:pPr>
            <a:endParaRPr lang="en-US" sz="4095" spc="8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241"/>
              </a:lnSpc>
              <a:spcBef>
                <a:spcPct val="0"/>
              </a:spcBef>
            </a:pPr>
            <a:endParaRPr lang="en-US" sz="4095" spc="8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241"/>
              </a:lnSpc>
              <a:spcBef>
                <a:spcPct val="0"/>
              </a:spcBef>
            </a:pPr>
            <a:endParaRPr lang="en-US" sz="4095" spc="8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241"/>
              </a:lnSpc>
              <a:spcBef>
                <a:spcPct val="0"/>
              </a:spcBef>
            </a:pPr>
            <a:endParaRPr lang="en-US" sz="4095" spc="8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5241"/>
              </a:lnSpc>
              <a:spcBef>
                <a:spcPct val="0"/>
              </a:spcBef>
            </a:pPr>
            <a:endParaRPr lang="en-US" sz="4095" spc="8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978" t="-24518" b="-245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278060" y="4626208"/>
            <a:ext cx="2198888" cy="2676907"/>
          </a:xfrm>
          <a:custGeom>
            <a:avLst/>
            <a:gdLst/>
            <a:ahLst/>
            <a:cxnLst/>
            <a:rect l="l" t="t" r="r" b="b"/>
            <a:pathLst>
              <a:path w="2198888" h="2676907">
                <a:moveTo>
                  <a:pt x="0" y="0"/>
                </a:moveTo>
                <a:lnTo>
                  <a:pt x="2198888" y="0"/>
                </a:lnTo>
                <a:lnTo>
                  <a:pt x="2198888" y="2676907"/>
                </a:lnTo>
                <a:lnTo>
                  <a:pt x="0" y="26769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136994" y="2438726"/>
            <a:ext cx="6507296" cy="41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80"/>
              </a:lnSpc>
              <a:spcBef>
                <a:spcPct val="0"/>
              </a:spcBef>
            </a:pPr>
            <a:r>
              <a:rPr lang="en-US" sz="6388" spc="1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Follow KHS Counseling on Instagram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311</Words>
  <Application>Microsoft Office PowerPoint</Application>
  <PresentationFormat>Custom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Jonathan</vt:lpstr>
      <vt:lpstr>Montserrat Bold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Beige and Red Bold Creative Portfolio Presentation</dc:title>
  <cp:lastModifiedBy>Banchero, Sarah</cp:lastModifiedBy>
  <cp:revision>3</cp:revision>
  <dcterms:created xsi:type="dcterms:W3CDTF">2006-08-16T00:00:00Z</dcterms:created>
  <dcterms:modified xsi:type="dcterms:W3CDTF">2025-01-07T20:28:43Z</dcterms:modified>
  <dc:identifier>DAGY7arxJok</dc:identifier>
</cp:coreProperties>
</file>