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2" r:id="rId2"/>
    <p:sldId id="264" r:id="rId3"/>
    <p:sldId id="272" r:id="rId4"/>
    <p:sldId id="273" r:id="rId5"/>
    <p:sldId id="256" r:id="rId6"/>
    <p:sldId id="271" r:id="rId7"/>
    <p:sldId id="266" r:id="rId8"/>
    <p:sldId id="267" r:id="rId9"/>
    <p:sldId id="268" r:id="rId10"/>
    <p:sldId id="269" r:id="rId11"/>
    <p:sldId id="270" r:id="rId12"/>
    <p:sldId id="259" r:id="rId13"/>
    <p:sldId id="260" r:id="rId14"/>
    <p:sldId id="261" r:id="rId15"/>
    <p:sldId id="274" r:id="rId1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A5BE067-A832-49EC-8F5C-CC909A2A665D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2CF73D3-2C63-461B-B9C3-2950084BB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1938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FCCE78-1FC1-4F31-B717-665CB5930997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A1C4CA-E0FA-4A56-8988-524025B90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283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87C4D-3BE0-49F3-A193-F14C35475E08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006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17F77-834F-41AB-B8FD-7F7214F5EABE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1EB3A-8179-4DBF-A1FD-528EE369E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503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17F77-834F-41AB-B8FD-7F7214F5EABE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1EB3A-8179-4DBF-A1FD-528EE369E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225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17F77-834F-41AB-B8FD-7F7214F5EABE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1EB3A-8179-4DBF-A1FD-528EE369E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096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17F77-834F-41AB-B8FD-7F7214F5EABE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1EB3A-8179-4DBF-A1FD-528EE369E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589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17F77-834F-41AB-B8FD-7F7214F5EABE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1EB3A-8179-4DBF-A1FD-528EE369E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440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17F77-834F-41AB-B8FD-7F7214F5EABE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1EB3A-8179-4DBF-A1FD-528EE369E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569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17F77-834F-41AB-B8FD-7F7214F5EABE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1EB3A-8179-4DBF-A1FD-528EE369E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34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17F77-834F-41AB-B8FD-7F7214F5EABE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1EB3A-8179-4DBF-A1FD-528EE369E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016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17F77-834F-41AB-B8FD-7F7214F5EABE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1EB3A-8179-4DBF-A1FD-528EE369E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981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17F77-834F-41AB-B8FD-7F7214F5EABE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1EB3A-8179-4DBF-A1FD-528EE369E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00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17F77-834F-41AB-B8FD-7F7214F5EABE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1EB3A-8179-4DBF-A1FD-528EE369E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395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17F77-834F-41AB-B8FD-7F7214F5EABE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1EB3A-8179-4DBF-A1FD-528EE369E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13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1904999"/>
          </a:xfrm>
        </p:spPr>
        <p:txBody>
          <a:bodyPr/>
          <a:lstStyle/>
          <a:p>
            <a:r>
              <a:rPr lang="en-US" dirty="0" smtClean="0"/>
              <a:t>Piedmont Unified School District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2895600"/>
            <a:ext cx="7086600" cy="2743200"/>
          </a:xfrm>
        </p:spPr>
        <p:txBody>
          <a:bodyPr/>
          <a:lstStyle/>
          <a:p>
            <a:r>
              <a:rPr lang="en-US" dirty="0" smtClean="0"/>
              <a:t>2018-19 Adoption Budget</a:t>
            </a:r>
          </a:p>
          <a:p>
            <a:r>
              <a:rPr lang="en-US" dirty="0" smtClean="0"/>
              <a:t>Public Hearing</a:t>
            </a:r>
          </a:p>
          <a:p>
            <a:r>
              <a:rPr lang="en-US" dirty="0" smtClean="0"/>
              <a:t>Board of Education</a:t>
            </a:r>
          </a:p>
          <a:p>
            <a:r>
              <a:rPr lang="en-US" dirty="0" smtClean="0"/>
              <a:t>June 13, 2018</a:t>
            </a:r>
          </a:p>
        </p:txBody>
      </p:sp>
    </p:spTree>
    <p:extLst>
      <p:ext uri="{BB962C8B-B14F-4D97-AF65-F5344CB8AC3E}">
        <p14:creationId xmlns:p14="http://schemas.microsoft.com/office/powerpoint/2010/main" val="359616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2000" dirty="0" smtClean="0"/>
              <a:t>Impact to Piedmont Unified School District : Difference between January Proposal vs. May Revision</a:t>
            </a:r>
            <a:endParaRPr lang="en-US" sz="2000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© 2015 School Services of California, Inc.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127762"/>
              </p:ext>
            </p:extLst>
          </p:nvPr>
        </p:nvGraphicFramePr>
        <p:xfrm>
          <a:off x="420257" y="914963"/>
          <a:ext cx="8488217" cy="577088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253551"/>
                <a:gridCol w="2496911"/>
                <a:gridCol w="2737755"/>
              </a:tblGrid>
              <a:tr h="76989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Item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January Budget for 2018-19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May</a:t>
                      </a:r>
                      <a:r>
                        <a:rPr lang="en-US" sz="2000" b="1" baseline="0" dirty="0" smtClean="0"/>
                        <a:t> Revision for 2018-19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24278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LCFF Gap Funding Percentage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/>
                        <a:t>-</a:t>
                      </a:r>
                      <a:r>
                        <a:rPr lang="en-US" sz="2200" b="1" baseline="0" dirty="0" smtClean="0"/>
                        <a:t> </a:t>
                      </a:r>
                      <a:r>
                        <a:rPr lang="en-US" sz="1600" b="1" baseline="0" dirty="0" smtClean="0"/>
                        <a:t>Two years ahead of schedule of full funding LCFF</a:t>
                      </a:r>
                      <a:endParaRPr lang="en-US" sz="1600" b="1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dk1"/>
                          </a:solidFill>
                          <a:latin typeface="+mn-lt"/>
                        </a:rPr>
                        <a:t>100%</a:t>
                      </a:r>
                      <a:endParaRPr lang="en-US" sz="2200" b="1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100%</a:t>
                      </a:r>
                      <a:endParaRPr lang="en-US" sz="2200" b="1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0995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dirty="0" smtClean="0">
                          <a:solidFill>
                            <a:schemeClr val="bg2"/>
                          </a:solidFill>
                          <a:latin typeface="+mn-lt"/>
                        </a:rPr>
                        <a:t>C</a:t>
                      </a:r>
                      <a:r>
                        <a:rPr lang="en-US" sz="2000" b="1" i="0" dirty="0" smtClean="0">
                          <a:solidFill>
                            <a:schemeClr val="dk1"/>
                          </a:solidFill>
                          <a:latin typeface="+mn-lt"/>
                        </a:rPr>
                        <a:t>COLA</a:t>
                      </a:r>
                      <a:endParaRPr lang="en-US" sz="2000" b="1" dirty="0" smtClean="0"/>
                    </a:p>
                    <a:p>
                      <a:pPr algn="ctr"/>
                      <a:r>
                        <a:rPr lang="en-US" sz="2000" b="1" i="0" dirty="0" smtClean="0">
                          <a:solidFill>
                            <a:schemeClr val="bg2"/>
                          </a:solidFill>
                          <a:latin typeface="+mn-lt"/>
                        </a:rPr>
                        <a:t>PUSD</a:t>
                      </a:r>
                      <a:endParaRPr lang="en-US" sz="2000" b="1" i="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dk1"/>
                          </a:solidFill>
                          <a:latin typeface="+mn-lt"/>
                        </a:rPr>
                        <a:t>2.51%</a:t>
                      </a:r>
                    </a:p>
                    <a:p>
                      <a:pPr algn="ctr"/>
                      <a:endParaRPr lang="en-US" sz="2000" b="1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chemeClr val="dk1"/>
                          </a:solidFill>
                          <a:latin typeface="+mn-lt"/>
                        </a:rPr>
                        <a:t>Statutory</a:t>
                      </a:r>
                      <a:r>
                        <a:rPr lang="en-US" sz="2000" b="1" baseline="0" dirty="0" smtClean="0">
                          <a:solidFill>
                            <a:schemeClr val="dk1"/>
                          </a:solidFill>
                          <a:latin typeface="+mn-lt"/>
                        </a:rPr>
                        <a:t> 2.71% + .29% additional LCFF Funding</a:t>
                      </a:r>
                      <a:endParaRPr lang="en-US" sz="2000" b="1" dirty="0" smtClean="0">
                        <a:solidFill>
                          <a:schemeClr val="dk1"/>
                        </a:solidFill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272377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Increase</a:t>
                      </a:r>
                      <a:r>
                        <a:rPr lang="en-US" sz="2000" b="1" i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 of LCFF funding over 2017-18</a:t>
                      </a:r>
                      <a:endParaRPr lang="en-US" sz="2000" b="1" i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Impact</a:t>
                      </a:r>
                      <a:r>
                        <a:rPr lang="en-US" sz="2000" b="1" i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to PUSD: $</a:t>
                      </a:r>
                      <a:r>
                        <a:rPr lang="en-US" sz="2000" b="1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565,028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Impact to PUSD: $663,688</a:t>
                      </a:r>
                    </a:p>
                    <a:p>
                      <a:pPr algn="ctr"/>
                      <a:r>
                        <a:rPr lang="en-US" sz="20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($98,660</a:t>
                      </a:r>
                      <a:r>
                        <a:rPr lang="en-US" sz="2000" b="1" i="1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 increase since January)</a:t>
                      </a:r>
                      <a:endParaRPr lang="en-US" sz="20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1935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One</a:t>
                      </a:r>
                      <a:r>
                        <a:rPr lang="en-US" sz="2000" b="1" baseline="0" dirty="0" smtClean="0"/>
                        <a:t>-time Discretionary Funds </a:t>
                      </a:r>
                      <a:endParaRPr lang="en-US" sz="2000" b="1" dirty="0" smtClean="0">
                        <a:solidFill>
                          <a:schemeClr val="bg2"/>
                        </a:solidFill>
                        <a:latin typeface="+mn-lt"/>
                      </a:endParaRPr>
                    </a:p>
                    <a:p>
                      <a:pPr algn="ctr"/>
                      <a:endParaRPr lang="en-US" sz="2000" b="1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$1.8 billion</a:t>
                      </a:r>
                      <a:r>
                        <a:rPr lang="en-US" sz="2000" b="1" baseline="0" dirty="0" smtClean="0"/>
                        <a:t> </a:t>
                      </a:r>
                    </a:p>
                    <a:p>
                      <a:pPr algn="ctr"/>
                      <a:r>
                        <a:rPr lang="en-US" sz="2000" b="1" dirty="0" smtClean="0"/>
                        <a:t>$295/ADA</a:t>
                      </a:r>
                      <a:endParaRPr lang="en-US" sz="2000" b="1" dirty="0" smtClean="0">
                        <a:solidFill>
                          <a:schemeClr val="bg2"/>
                        </a:solidFill>
                        <a:latin typeface="+mn-lt"/>
                      </a:endParaRPr>
                    </a:p>
                    <a:p>
                      <a:pPr algn="ctr"/>
                      <a:endParaRPr lang="en-US" sz="2000" b="1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dirty="0" smtClean="0"/>
                        <a:t>$2.02</a:t>
                      </a:r>
                      <a:r>
                        <a:rPr lang="en-US" sz="2000" b="1" u="none" baseline="0" dirty="0" smtClean="0"/>
                        <a:t> billion </a:t>
                      </a:r>
                      <a:endParaRPr lang="en-US" sz="2000" b="1" u="none" dirty="0" smtClean="0"/>
                    </a:p>
                    <a:p>
                      <a:pPr algn="ctr"/>
                      <a:r>
                        <a:rPr lang="en-US" sz="2000" b="1" u="none" dirty="0" smtClean="0"/>
                        <a:t>$344</a:t>
                      </a:r>
                      <a:r>
                        <a:rPr lang="en-US" sz="2000" b="1" u="none" baseline="0" dirty="0" smtClean="0"/>
                        <a:t> per AD</a:t>
                      </a:r>
                      <a:r>
                        <a:rPr lang="en-US" sz="2000" b="1" u="none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A </a:t>
                      </a:r>
                    </a:p>
                    <a:p>
                      <a:pPr algn="ctr"/>
                      <a:r>
                        <a:rPr lang="en-US" sz="2000" b="1" i="1" u="none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Impact to PUSD: $124,359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4479635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29759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Highlights of the 2018-19 Publication Budget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91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       1</a:t>
            </a:r>
            <a:r>
              <a:rPr lang="en-US" sz="1800" dirty="0" smtClean="0"/>
              <a:t>. Incorporated increase of LCFF and one time funds</a:t>
            </a:r>
          </a:p>
          <a:p>
            <a:pPr marL="0" indent="0">
              <a:buNone/>
            </a:pPr>
            <a:r>
              <a:rPr lang="en-US" sz="1800" dirty="0" smtClean="0"/>
              <a:t>         2. Incorporated the 2% increase of School Parcel Tax in 2019-20 and 2020-21</a:t>
            </a:r>
          </a:p>
          <a:p>
            <a:pPr marL="0" indent="0">
              <a:buNone/>
            </a:pPr>
            <a:r>
              <a:rPr lang="en-US" sz="1800" dirty="0" smtClean="0"/>
              <a:t>         3. A 3% salary increase for APT and APSA has been included in the 2018-19 	</a:t>
            </a:r>
            <a:r>
              <a:rPr lang="en-US" sz="1800" dirty="0" smtClean="0"/>
              <a:t>Budget, at $600k and $80k respectively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 4. Funds raised by PEF at $2,708,421 and Parent Clubs/Support Groups at 	$303,770, $276k or a 10% increase over last year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 5. District enrollment is projected at 2,623, </a:t>
            </a:r>
            <a:r>
              <a:rPr lang="en-US" sz="1800" dirty="0" smtClean="0">
                <a:solidFill>
                  <a:srgbClr val="FF0000"/>
                </a:solidFill>
              </a:rPr>
              <a:t>69 students fewer than 2017-18; 	</a:t>
            </a:r>
            <a:r>
              <a:rPr lang="en-US" sz="1800" dirty="0" smtClean="0"/>
              <a:t>ADA is less by 33.01.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 6. Reduction of $687k in personnel costs due to declining enrollment, attrition 	and program needs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800" dirty="0" smtClean="0"/>
              <a:t>4.30 FTEs from Certificated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800" dirty="0" smtClean="0"/>
              <a:t>7.43 FTEs from Classified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 7. Reduction of $53k in contract services</a:t>
            </a:r>
          </a:p>
          <a:p>
            <a:pPr marL="0" indent="0">
              <a:buNone/>
            </a:pPr>
            <a:endParaRPr lang="en-US" sz="1800" dirty="0" smtClean="0"/>
          </a:p>
          <a:p>
            <a:pPr marL="457200" lvl="1" indent="0">
              <a:buNone/>
            </a:pPr>
            <a:r>
              <a:rPr lang="en-US" sz="2400" b="1" u="sng" dirty="0" smtClean="0"/>
              <a:t>2019-20 and 2020-21: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Additional budget reductions of $50k each from “Books and Supplies” and </a:t>
            </a:r>
            <a:br>
              <a:rPr lang="en-US" sz="1600" dirty="0" smtClean="0"/>
            </a:br>
            <a:r>
              <a:rPr lang="en-US" sz="1600" dirty="0" smtClean="0"/>
              <a:t>Services/Operating Expenditures”</a:t>
            </a:r>
          </a:p>
        </p:txBody>
      </p:sp>
    </p:spTree>
    <p:extLst>
      <p:ext uri="{BB962C8B-B14F-4D97-AF65-F5344CB8AC3E}">
        <p14:creationId xmlns:p14="http://schemas.microsoft.com/office/powerpoint/2010/main" val="185576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2019-20 and 2020-20: Reserve Fund Balance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876800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2019-20: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/>
              <a:t>$24,687 over the minimum 3% Reserve to be applied in 2020-21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marL="457200" lvl="1" indent="0">
              <a:buNone/>
            </a:pP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2020-21:</a:t>
            </a:r>
            <a:endParaRPr lang="en-US" sz="24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/>
              <a:t>$478,909 or 1.16% short of the minimum 3% Reserve requirement ;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/>
              <a:t>Reserve is projected to be 1.84% or $762,279.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4148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Arrow Connector 14"/>
          <p:cNvCxnSpPr/>
          <p:nvPr/>
        </p:nvCxnSpPr>
        <p:spPr>
          <a:xfrm>
            <a:off x="3733800" y="1524000"/>
            <a:ext cx="762000" cy="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43"/>
          <a:stretch/>
        </p:blipFill>
        <p:spPr>
          <a:xfrm>
            <a:off x="457200" y="0"/>
            <a:ext cx="8382000" cy="6858000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>
            <a:off x="3886200" y="1524000"/>
            <a:ext cx="6096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486400" y="1905000"/>
            <a:ext cx="609600" cy="0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7543800" y="6084163"/>
            <a:ext cx="914400" cy="381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5486400" y="3200400"/>
            <a:ext cx="609600" cy="0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5486400" y="3332085"/>
            <a:ext cx="609600" cy="0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304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123"/>
          <a:stretch/>
        </p:blipFill>
        <p:spPr>
          <a:xfrm>
            <a:off x="457200" y="228600"/>
            <a:ext cx="8382000" cy="6324600"/>
          </a:xfrm>
        </p:spPr>
      </p:pic>
    </p:spTree>
    <p:extLst>
      <p:ext uri="{BB962C8B-B14F-4D97-AF65-F5344CB8AC3E}">
        <p14:creationId xmlns:p14="http://schemas.microsoft.com/office/powerpoint/2010/main" val="278532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" r="41722"/>
          <a:stretch/>
        </p:blipFill>
        <p:spPr>
          <a:xfrm>
            <a:off x="457200" y="152400"/>
            <a:ext cx="8382000" cy="6400800"/>
          </a:xfrm>
        </p:spPr>
      </p:pic>
    </p:spTree>
    <p:extLst>
      <p:ext uri="{BB962C8B-B14F-4D97-AF65-F5344CB8AC3E}">
        <p14:creationId xmlns:p14="http://schemas.microsoft.com/office/powerpoint/2010/main" val="395172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" r="40815"/>
          <a:stretch/>
        </p:blipFill>
        <p:spPr>
          <a:xfrm>
            <a:off x="533400" y="228600"/>
            <a:ext cx="8077200" cy="6324600"/>
          </a:xfrm>
        </p:spPr>
      </p:pic>
    </p:spTree>
    <p:extLst>
      <p:ext uri="{BB962C8B-B14F-4D97-AF65-F5344CB8AC3E}">
        <p14:creationId xmlns:p14="http://schemas.microsoft.com/office/powerpoint/2010/main" val="191759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755"/>
          <a:stretch/>
        </p:blipFill>
        <p:spPr>
          <a:xfrm>
            <a:off x="304800" y="152400"/>
            <a:ext cx="8610600" cy="6324600"/>
          </a:xfrm>
        </p:spPr>
      </p:pic>
    </p:spTree>
    <p:extLst>
      <p:ext uri="{BB962C8B-B14F-4D97-AF65-F5344CB8AC3E}">
        <p14:creationId xmlns:p14="http://schemas.microsoft.com/office/powerpoint/2010/main" val="185628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" r="41301"/>
          <a:stretch/>
        </p:blipFill>
        <p:spPr>
          <a:xfrm>
            <a:off x="457200" y="152400"/>
            <a:ext cx="8381999" cy="6400800"/>
          </a:xfrm>
        </p:spPr>
      </p:pic>
    </p:spTree>
    <p:extLst>
      <p:ext uri="{BB962C8B-B14F-4D97-AF65-F5344CB8AC3E}">
        <p14:creationId xmlns:p14="http://schemas.microsoft.com/office/powerpoint/2010/main" val="334411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" r="40969"/>
          <a:stretch/>
        </p:blipFill>
        <p:spPr>
          <a:xfrm>
            <a:off x="457200" y="228600"/>
            <a:ext cx="8409373" cy="6248400"/>
          </a:xfrm>
        </p:spPr>
      </p:pic>
    </p:spTree>
    <p:extLst>
      <p:ext uri="{BB962C8B-B14F-4D97-AF65-F5344CB8AC3E}">
        <p14:creationId xmlns:p14="http://schemas.microsoft.com/office/powerpoint/2010/main" val="347590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" r="40349"/>
          <a:stretch/>
        </p:blipFill>
        <p:spPr>
          <a:xfrm>
            <a:off x="533401" y="228600"/>
            <a:ext cx="8305800" cy="6248400"/>
          </a:xfrm>
        </p:spPr>
      </p:pic>
    </p:spTree>
    <p:extLst>
      <p:ext uri="{BB962C8B-B14F-4D97-AF65-F5344CB8AC3E}">
        <p14:creationId xmlns:p14="http://schemas.microsoft.com/office/powerpoint/2010/main" val="3297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39"/>
          <a:stretch/>
        </p:blipFill>
        <p:spPr>
          <a:xfrm>
            <a:off x="381000" y="228600"/>
            <a:ext cx="8305800" cy="6248400"/>
          </a:xfrm>
        </p:spPr>
      </p:pic>
    </p:spTree>
    <p:extLst>
      <p:ext uri="{BB962C8B-B14F-4D97-AF65-F5344CB8AC3E}">
        <p14:creationId xmlns:p14="http://schemas.microsoft.com/office/powerpoint/2010/main" val="53895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637"/>
          <a:stretch/>
        </p:blipFill>
        <p:spPr>
          <a:xfrm>
            <a:off x="381000" y="304800"/>
            <a:ext cx="8458200" cy="6172200"/>
          </a:xfrm>
        </p:spPr>
      </p:pic>
    </p:spTree>
    <p:extLst>
      <p:ext uri="{BB962C8B-B14F-4D97-AF65-F5344CB8AC3E}">
        <p14:creationId xmlns:p14="http://schemas.microsoft.com/office/powerpoint/2010/main" val="10604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Recommendation: Action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Conduct public hearing on the District General Fund budget for 2018-19 and all other budgets operated by the District, and solicit public opinion on budget implications for the Local Control Accountability Plan (LCAP)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96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2506</TotalTime>
  <Words>266</Words>
  <Application>Microsoft Office PowerPoint</Application>
  <PresentationFormat>On-screen Show (4:3)</PresentationFormat>
  <Paragraphs>52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Piedmont Unified School District</vt:lpstr>
      <vt:lpstr>Impact to Piedmont Unified School District : Difference between January Proposal vs. May Revision</vt:lpstr>
      <vt:lpstr>Highlights of the 2018-19 Publication Budget</vt:lpstr>
      <vt:lpstr>2019-20 and 2020-20: Reserve Fund Balance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Recommendation: Action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Song Chin-Bendib</dc:creator>
  <cp:lastModifiedBy>Song Chin-Bendib</cp:lastModifiedBy>
  <cp:revision>161</cp:revision>
  <cp:lastPrinted>2017-06-09T22:58:37Z</cp:lastPrinted>
  <dcterms:created xsi:type="dcterms:W3CDTF">2015-06-24T18:44:45Z</dcterms:created>
  <dcterms:modified xsi:type="dcterms:W3CDTF">2018-06-08T22:12:00Z</dcterms:modified>
</cp:coreProperties>
</file>