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842" r:id="rId1"/>
  </p:sldMasterIdLst>
  <p:notesMasterIdLst>
    <p:notesMasterId r:id="rId22"/>
  </p:notesMasterIdLst>
  <p:sldIdLst>
    <p:sldId id="256" r:id="rId2"/>
    <p:sldId id="262" r:id="rId3"/>
    <p:sldId id="257" r:id="rId4"/>
    <p:sldId id="258" r:id="rId5"/>
    <p:sldId id="267" r:id="rId6"/>
    <p:sldId id="259" r:id="rId7"/>
    <p:sldId id="268" r:id="rId8"/>
    <p:sldId id="269" r:id="rId9"/>
    <p:sldId id="270" r:id="rId10"/>
    <p:sldId id="271" r:id="rId11"/>
    <p:sldId id="272" r:id="rId12"/>
    <p:sldId id="278" r:id="rId13"/>
    <p:sldId id="273" r:id="rId14"/>
    <p:sldId id="274" r:id="rId15"/>
    <p:sldId id="275" r:id="rId16"/>
    <p:sldId id="276" r:id="rId17"/>
    <p:sldId id="277" r:id="rId18"/>
    <p:sldId id="260" r:id="rId19"/>
    <p:sldId id="261" r:id="rId20"/>
    <p:sldId id="266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3" d="100"/>
          <a:sy n="83" d="100"/>
        </p:scale>
        <p:origin x="-107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990AF5-6D39-BE49-B903-D7768E8E802C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7BFBE0-61B8-EB44-A973-E8E391AC17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Tonight I want to familiarize</a:t>
            </a:r>
            <a:r>
              <a:rPr lang="en-US" baseline="0" dirty="0" smtClean="0"/>
              <a:t> the board with the Language Arts series pilot program. In the 2011-2012, reading specialists and teachers reviewed three LA/Reading series for consideration. LEAD 21, With the adoption of the PA common core, these series were deemed in appropriate. McGraw-Hill presented a new series completely written with the common core.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BFBE0-61B8-EB44-A973-E8E391AC1747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teachers</a:t>
            </a:r>
            <a:r>
              <a:rPr lang="en-US" baseline="0" dirty="0" smtClean="0"/>
              <a:t> are using a combination of materials in the reading areas of phonics, fluency, vocabulary, and comprehension.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7BFBE0-61B8-EB44-A973-E8E391AC1747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AB499-F5DE-4BE5-BB26-90CC428051F7}" type="datetime1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CD18-686B-47A9-AFD5-66CE5FA52A6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5D9A9836-522F-C245-850B-6FF13C17CEC7}" type="datetimeFigureOut">
              <a:rPr lang="en-US" smtClean="0"/>
              <a:pPr/>
              <a:t>4/10/13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5071E18B-AF97-FE4E-8981-71B5C9143B8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44" r:id="rId2"/>
    <p:sldLayoutId id="2147483845" r:id="rId3"/>
    <p:sldLayoutId id="2147483846" r:id="rId4"/>
    <p:sldLayoutId id="2147483847" r:id="rId5"/>
    <p:sldLayoutId id="2147483848" r:id="rId6"/>
    <p:sldLayoutId id="2147483849" r:id="rId7"/>
    <p:sldLayoutId id="2147483850" r:id="rId8"/>
    <p:sldLayoutId id="2147483851" r:id="rId9"/>
    <p:sldLayoutId id="2147483852" r:id="rId10"/>
    <p:sldLayoutId id="214748385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Language Arts/Reading Program Adoption Proposal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Susan S. Silver</a:t>
            </a:r>
          </a:p>
          <a:p>
            <a:r>
              <a:rPr lang="en-US" dirty="0" smtClean="0"/>
              <a:t>Director of Curriculum and Instruction</a:t>
            </a:r>
          </a:p>
          <a:p>
            <a:r>
              <a:rPr lang="en-US" dirty="0" smtClean="0"/>
              <a:t>Monday, April 15, 2013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4350" y="122376"/>
            <a:ext cx="1879600" cy="1981200"/>
          </a:xfrm>
          <a:prstGeom prst="rect">
            <a:avLst/>
          </a:prstGeom>
          <a:ln>
            <a:solidFill>
              <a:srgbClr val="000000"/>
            </a:solidFill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teacher per grade level per elementary building = 20</a:t>
            </a:r>
          </a:p>
          <a:p>
            <a:r>
              <a:rPr lang="en-US" dirty="0" smtClean="0"/>
              <a:t>Two 5</a:t>
            </a:r>
            <a:r>
              <a:rPr lang="en-US" baseline="30000" dirty="0" smtClean="0"/>
              <a:t>th</a:t>
            </a:r>
            <a:r>
              <a:rPr lang="en-US" dirty="0" smtClean="0"/>
              <a:t> grade and two 6</a:t>
            </a:r>
            <a:r>
              <a:rPr lang="en-US" baseline="30000" dirty="0" smtClean="0"/>
              <a:t>th</a:t>
            </a:r>
            <a:r>
              <a:rPr lang="en-US" dirty="0" smtClean="0"/>
              <a:t> grade teachers = 4</a:t>
            </a:r>
          </a:p>
          <a:p>
            <a:r>
              <a:rPr lang="en-US" dirty="0" smtClean="0"/>
              <a:t>Reading Specialists = 5</a:t>
            </a:r>
          </a:p>
          <a:p>
            <a:r>
              <a:rPr lang="en-US" dirty="0" smtClean="0"/>
              <a:t>Full day of professional development  - February</a:t>
            </a:r>
          </a:p>
          <a:p>
            <a:r>
              <a:rPr lang="en-US" dirty="0" smtClean="0"/>
              <a:t>Implementation began March 4th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UMASD K-6 LA/Reading Program Pilot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Houghton-Mifflin Series 2001</a:t>
            </a:r>
          </a:p>
          <a:p>
            <a:r>
              <a:rPr lang="en-US" dirty="0" smtClean="0"/>
              <a:t>Writers Workshop</a:t>
            </a:r>
          </a:p>
          <a:p>
            <a:r>
              <a:rPr lang="en-US" dirty="0" err="1" smtClean="0"/>
              <a:t>Sitton</a:t>
            </a:r>
            <a:r>
              <a:rPr lang="en-US" dirty="0" smtClean="0"/>
              <a:t> Spelling </a:t>
            </a:r>
          </a:p>
          <a:p>
            <a:r>
              <a:rPr lang="en-US" dirty="0" err="1" smtClean="0"/>
              <a:t>Fundations</a:t>
            </a:r>
            <a:r>
              <a:rPr lang="en-US" dirty="0" smtClean="0"/>
              <a:t> - phonics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Current LA/Reading Program</a:t>
            </a:r>
            <a:br>
              <a:rPr lang="en-US" dirty="0" smtClean="0">
                <a:solidFill>
                  <a:srgbClr val="05295B"/>
                </a:solidFill>
              </a:rPr>
            </a:br>
            <a:r>
              <a:rPr lang="en-US" dirty="0" smtClean="0">
                <a:solidFill>
                  <a:srgbClr val="05295B"/>
                </a:solidFill>
              </a:rPr>
              <a:t>K-6</a:t>
            </a:r>
            <a:endParaRPr lang="en-US" dirty="0">
              <a:solidFill>
                <a:srgbClr val="05295B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7827" y="2432620"/>
            <a:ext cx="4748973" cy="38307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06944" y="4129792"/>
            <a:ext cx="100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Spelling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712936" y="3395423"/>
            <a:ext cx="8986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Writing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671023" y="3946204"/>
            <a:ext cx="1814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Comprehension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13113" y="4834651"/>
            <a:ext cx="1005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Phonics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Student achievement data indicates achieving yearly annual progress (AYP) for whole group</a:t>
            </a:r>
          </a:p>
          <a:p>
            <a:r>
              <a:rPr lang="en-US" dirty="0" smtClean="0"/>
              <a:t>Disaggregated groups such as English Language Learners (ELL) and Special Education not making AYP</a:t>
            </a:r>
          </a:p>
          <a:p>
            <a:r>
              <a:rPr lang="en-US" dirty="0" smtClean="0"/>
              <a:t>Reading PSSA scores for proficient and advanced:</a:t>
            </a:r>
          </a:p>
          <a:p>
            <a:pPr algn="ctr">
              <a:buNone/>
            </a:pPr>
            <a:r>
              <a:rPr lang="en-US" dirty="0" smtClean="0"/>
              <a:t>Performance Goal for 2012 – 81%</a:t>
            </a:r>
          </a:p>
          <a:p>
            <a:pPr algn="ctr">
              <a:buNone/>
            </a:pPr>
            <a:r>
              <a:rPr lang="en-US" dirty="0" smtClean="0"/>
              <a:t> Performance Goal for 2013 – 91%</a:t>
            </a:r>
          </a:p>
          <a:p>
            <a:pPr algn="ctr">
              <a:buNone/>
            </a:pPr>
            <a:r>
              <a:rPr lang="en-US" dirty="0" smtClean="0"/>
              <a:t>Performance Goal for 2014 – 100%</a:t>
            </a:r>
          </a:p>
          <a:p>
            <a:pPr algn="ctr"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District Data: K-6 Reading Student Achievement 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Need a series:</a:t>
            </a:r>
          </a:p>
          <a:p>
            <a:pPr>
              <a:buNone/>
            </a:pPr>
            <a:r>
              <a:rPr lang="en-US" dirty="0" smtClean="0"/>
              <a:t>	1. aligned to the Common Core standards.</a:t>
            </a:r>
          </a:p>
          <a:p>
            <a:pPr>
              <a:buNone/>
            </a:pPr>
            <a:r>
              <a:rPr lang="en-US" dirty="0" smtClean="0"/>
              <a:t>	2. teaches to 21</a:t>
            </a:r>
            <a:r>
              <a:rPr lang="en-US" baseline="30000" dirty="0" smtClean="0"/>
              <a:t>st</a:t>
            </a:r>
            <a:r>
              <a:rPr lang="en-US" dirty="0" smtClean="0"/>
              <a:t> century learning skills </a:t>
            </a:r>
          </a:p>
          <a:p>
            <a:pPr>
              <a:buNone/>
            </a:pPr>
            <a:r>
              <a:rPr lang="en-US" dirty="0" smtClean="0"/>
              <a:t>	3. addresses the ever present achievement gap</a:t>
            </a:r>
          </a:p>
          <a:p>
            <a:pPr>
              <a:buNone/>
            </a:pPr>
            <a:r>
              <a:rPr lang="en-US" dirty="0" smtClean="0"/>
              <a:t>	4. differentiates for a broader range of students, 	ESL, Special Education, Gifted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Wonders?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McGraw- Hill Reading Wonders</a:t>
            </a:r>
            <a:endParaRPr lang="en-US" dirty="0">
              <a:solidFill>
                <a:srgbClr val="05295B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2912" y="4366290"/>
            <a:ext cx="2654300" cy="1219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930" y="2087439"/>
            <a:ext cx="4203700" cy="193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54457">
            <a:off x="5903154" y="1531451"/>
            <a:ext cx="2521450" cy="201916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Reading Wonders</a:t>
            </a:r>
            <a:r>
              <a:rPr lang="en-US" dirty="0" smtClean="0"/>
              <a:t> is </a:t>
            </a:r>
            <a:r>
              <a:rPr lang="en-US" b="1" dirty="0" smtClean="0"/>
              <a:t>the first and only reading program</a:t>
            </a:r>
            <a:r>
              <a:rPr lang="en-US" dirty="0" smtClean="0"/>
              <a:t> designed specifically for the Common Core State Standards for Reading/Language Arts. Combining research-based instruction with new tools to meet today’s challenges, every component and every lesson is designed for effective and efficient CCSS instruction.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Core Standards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Building a strong reading foundation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Accessing complex text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Finding and using text evidence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Engaging in collaborative conversations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Writing to sources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21</a:t>
            </a:r>
            <a:r>
              <a:rPr lang="en-US" baseline="30000" dirty="0" smtClean="0">
                <a:solidFill>
                  <a:schemeClr val="accent1">
                    <a:lumMod val="75000"/>
                  </a:schemeClr>
                </a:solidFill>
              </a:rPr>
              <a:t>st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 Century Learning Skills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dirty="0" smtClean="0"/>
              <a:t>Reading/Writing Workshop</a:t>
            </a:r>
            <a:endParaRPr lang="en-US" b="1" dirty="0" smtClean="0"/>
          </a:p>
          <a:p>
            <a:r>
              <a:rPr lang="en-US" dirty="0" smtClean="0"/>
              <a:t>“The Key” </a:t>
            </a:r>
            <a:r>
              <a:rPr lang="en-US" dirty="0" smtClean="0"/>
              <a:t>to the CCSS</a:t>
            </a:r>
          </a:p>
          <a:p>
            <a:r>
              <a:rPr lang="en-US" dirty="0" smtClean="0"/>
              <a:t>Provides all core lessons in one place</a:t>
            </a:r>
          </a:p>
          <a:p>
            <a:r>
              <a:rPr lang="en-US" dirty="0" smtClean="0"/>
              <a:t>Answers every teacher’s question, "What do I </a:t>
            </a:r>
            <a:r>
              <a:rPr lang="en-US" i="1" dirty="0" smtClean="0"/>
              <a:t>have</a:t>
            </a:r>
            <a:r>
              <a:rPr lang="en-US" dirty="0" smtClean="0"/>
              <a:t> to teach?"</a:t>
            </a:r>
          </a:p>
          <a:p>
            <a:r>
              <a:rPr lang="en-US" dirty="0" smtClean="0"/>
              <a:t>The key to all instruction</a:t>
            </a:r>
          </a:p>
          <a:p>
            <a:r>
              <a:rPr lang="en-US" dirty="0" smtClean="0"/>
              <a:t>A book of short reads to teach/model close reading</a:t>
            </a:r>
          </a:p>
          <a:p>
            <a:r>
              <a:rPr lang="en-US" dirty="0" smtClean="0"/>
              <a:t>First guided, collaborative practice of key skills 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Components of the Wonders Program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sz="3200" dirty="0" smtClean="0"/>
              <a:t>Provides application of close reading</a:t>
            </a:r>
          </a:p>
          <a:p>
            <a:r>
              <a:rPr lang="en-US" sz="3200" dirty="0" smtClean="0"/>
              <a:t>Builds reading stamina</a:t>
            </a:r>
          </a:p>
          <a:p>
            <a:r>
              <a:rPr lang="en-US" sz="3200" dirty="0" smtClean="0"/>
              <a:t>Connects reading and writing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Literature Anthology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b="1" dirty="0" smtClean="0"/>
              <a:t>Four Levels: ELL, Approaching, On-Level, and Beyond </a:t>
            </a:r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1. Built</a:t>
            </a:r>
            <a:r>
              <a:rPr lang="en-US" b="1" dirty="0" smtClean="0"/>
              <a:t>-in Acceleration Plan</a:t>
            </a:r>
          </a:p>
          <a:p>
            <a:r>
              <a:rPr lang="en-US" dirty="0" smtClean="0"/>
              <a:t>Stretch students to the next level</a:t>
            </a:r>
          </a:p>
          <a:p>
            <a:r>
              <a:rPr lang="en-US" dirty="0" smtClean="0"/>
              <a:t>A plan for leveling up</a:t>
            </a:r>
          </a:p>
          <a:p>
            <a:r>
              <a:rPr lang="en-US" dirty="0" smtClean="0"/>
              <a:t>Resources designed for scaffolding</a:t>
            </a:r>
          </a:p>
          <a:p>
            <a:r>
              <a:rPr lang="en-US" dirty="0" smtClean="0"/>
              <a:t>Opportunities for writing with every leveled reader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Leveled Readers  </a:t>
            </a:r>
            <a:br>
              <a:rPr lang="en-US" dirty="0" smtClean="0">
                <a:solidFill>
                  <a:srgbClr val="05295B"/>
                </a:solidFill>
              </a:rPr>
            </a:br>
            <a:r>
              <a:rPr lang="en-US" dirty="0" smtClean="0">
                <a:solidFill>
                  <a:srgbClr val="05295B"/>
                </a:solidFill>
              </a:rPr>
              <a:t>Differentiate and Accelerate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2. Literary </a:t>
            </a:r>
            <a:r>
              <a:rPr lang="en-US" b="1" dirty="0" smtClean="0"/>
              <a:t>Text</a:t>
            </a:r>
          </a:p>
          <a:p>
            <a:r>
              <a:rPr lang="en-US" dirty="0" smtClean="0"/>
              <a:t>Same topic</a:t>
            </a:r>
          </a:p>
          <a:p>
            <a:r>
              <a:rPr lang="en-US" dirty="0" smtClean="0"/>
              <a:t>Same vocabulary and comprehension skill</a:t>
            </a:r>
          </a:p>
          <a:p>
            <a:r>
              <a:rPr lang="en-US" dirty="0" smtClean="0"/>
              <a:t>Paired selection on the same topic for reading across </a:t>
            </a:r>
            <a:r>
              <a:rPr lang="en-US" dirty="0" smtClean="0"/>
              <a:t>texts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b="1" dirty="0" smtClean="0"/>
              <a:t>3. Informational </a:t>
            </a:r>
            <a:r>
              <a:rPr lang="en-US" b="1" dirty="0" smtClean="0"/>
              <a:t>Text</a:t>
            </a:r>
          </a:p>
          <a:p>
            <a:r>
              <a:rPr lang="en-US" dirty="0" smtClean="0"/>
              <a:t>Same content, different complexity levels</a:t>
            </a:r>
          </a:p>
          <a:p>
            <a:r>
              <a:rPr lang="en-US" dirty="0" smtClean="0"/>
              <a:t>Science/social studies content</a:t>
            </a:r>
            <a:endParaRPr lang="en-US" dirty="0" smtClean="0"/>
          </a:p>
          <a:p>
            <a:r>
              <a:rPr lang="en-US" dirty="0" smtClean="0"/>
              <a:t>Paired selection on the same topic for reading across texts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Leveled Readers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 smtClean="0"/>
              <a:t>Phonics</a:t>
            </a:r>
          </a:p>
          <a:p>
            <a:r>
              <a:rPr lang="en-US" dirty="0" smtClean="0"/>
              <a:t>Daily, explicit, and systematic instruction</a:t>
            </a:r>
          </a:p>
          <a:p>
            <a:r>
              <a:rPr lang="en-US" dirty="0" smtClean="0"/>
              <a:t>Phonological and Phonemic Awareness</a:t>
            </a:r>
          </a:p>
          <a:p>
            <a:r>
              <a:rPr lang="en-US" dirty="0" smtClean="0"/>
              <a:t>Phonics</a:t>
            </a:r>
          </a:p>
          <a:p>
            <a:r>
              <a:rPr lang="en-US" dirty="0" smtClean="0"/>
              <a:t>High-Frequency Words</a:t>
            </a:r>
            <a:endParaRPr lang="en-US" dirty="0" smtClean="0"/>
          </a:p>
          <a:p>
            <a:r>
              <a:rPr lang="en-US" b="1" dirty="0" smtClean="0"/>
              <a:t>Practice and Application</a:t>
            </a:r>
          </a:p>
          <a:p>
            <a:r>
              <a:rPr lang="en-US" dirty="0" smtClean="0"/>
              <a:t>Engaging selections to practice skills in a connected text</a:t>
            </a:r>
            <a:endParaRPr lang="en-US" dirty="0" smtClean="0"/>
          </a:p>
          <a:p>
            <a:r>
              <a:rPr lang="en-US" dirty="0" smtClean="0"/>
              <a:t>Digital and print resources for every phonics lesson!</a:t>
            </a:r>
          </a:p>
          <a:p>
            <a:r>
              <a:rPr lang="en-US" dirty="0" smtClean="0"/>
              <a:t>Sound spelling songs</a:t>
            </a:r>
          </a:p>
          <a:p>
            <a:r>
              <a:rPr lang="en-US" dirty="0" smtClean="0"/>
              <a:t>Word </a:t>
            </a:r>
            <a:r>
              <a:rPr lang="en-US" smtClean="0"/>
              <a:t>sort </a:t>
            </a:r>
            <a:r>
              <a:rPr lang="en-US" smtClean="0"/>
              <a:t>activities</a:t>
            </a:r>
            <a:endParaRPr lang="en-US" dirty="0" smtClean="0"/>
          </a:p>
          <a:p>
            <a:r>
              <a:rPr lang="en-US" dirty="0" smtClean="0"/>
              <a:t>Phonics/spelling practice</a:t>
            </a:r>
          </a:p>
          <a:p>
            <a:r>
              <a:rPr lang="en-US" dirty="0" smtClean="0"/>
              <a:t>Phonics games</a:t>
            </a:r>
          </a:p>
          <a:p>
            <a:r>
              <a:rPr lang="en-US" dirty="0" smtClean="0"/>
              <a:t>Word study game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5295B"/>
                </a:solidFill>
              </a:rPr>
              <a:t>Foundation Skills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Write About Reading</a:t>
            </a:r>
          </a:p>
          <a:p>
            <a:r>
              <a:rPr lang="en-US" dirty="0" smtClean="0"/>
              <a:t>Write to deepen understanding</a:t>
            </a:r>
          </a:p>
          <a:p>
            <a:r>
              <a:rPr lang="en-US" dirty="0" smtClean="0"/>
              <a:t>Develop analytical writing skills</a:t>
            </a:r>
          </a:p>
          <a:p>
            <a:r>
              <a:rPr lang="en-US" dirty="0" smtClean="0"/>
              <a:t>Write to sources and research</a:t>
            </a:r>
          </a:p>
          <a:p>
            <a:r>
              <a:rPr lang="en-US" dirty="0" smtClean="0"/>
              <a:t>Write about reading </a:t>
            </a:r>
            <a:r>
              <a:rPr lang="en-US" i="1" dirty="0" smtClean="0"/>
              <a:t>every week</a:t>
            </a:r>
            <a:r>
              <a:rPr lang="en-US" dirty="0" smtClean="0"/>
              <a:t>, with </a:t>
            </a:r>
            <a:r>
              <a:rPr lang="en-US" i="1" dirty="0" smtClean="0"/>
              <a:t>every text</a:t>
            </a:r>
            <a:endParaRPr lang="en-US" dirty="0" smtClean="0"/>
          </a:p>
          <a:p>
            <a:r>
              <a:rPr lang="en-US" b="1" dirty="0" smtClean="0"/>
              <a:t>Grammar and Spelling</a:t>
            </a:r>
          </a:p>
          <a:p>
            <a:r>
              <a:rPr lang="en-US" dirty="0" smtClean="0"/>
              <a:t>Develop mastery of grammar and language convention</a:t>
            </a:r>
          </a:p>
          <a:p>
            <a:r>
              <a:rPr lang="en-US" dirty="0" smtClean="0"/>
              <a:t>Weekly instruction</a:t>
            </a:r>
          </a:p>
          <a:p>
            <a:r>
              <a:rPr lang="en-US" dirty="0" smtClean="0"/>
              <a:t>Integrated into writing instruction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5295B"/>
                </a:solidFill>
              </a:rPr>
              <a:t>Connect Reading to Writing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b="1" dirty="0" smtClean="0"/>
              <a:t>Weekly Assessment</a:t>
            </a:r>
          </a:p>
          <a:p>
            <a:r>
              <a:rPr lang="en-US" dirty="0" smtClean="0"/>
              <a:t>Assess skills taught during the week</a:t>
            </a:r>
          </a:p>
          <a:p>
            <a:r>
              <a:rPr lang="en-US" dirty="0" smtClean="0"/>
              <a:t>Leveled weekly assessments provided</a:t>
            </a:r>
          </a:p>
          <a:p>
            <a:r>
              <a:rPr lang="en-US" dirty="0" smtClean="0"/>
              <a:t>Fresh reads to assess skills taught</a:t>
            </a:r>
          </a:p>
          <a:p>
            <a:r>
              <a:rPr lang="en-US" dirty="0" smtClean="0"/>
              <a:t>Multiple choice and constructed response items </a:t>
            </a:r>
            <a:r>
              <a:rPr lang="en-US" dirty="0" smtClean="0"/>
              <a:t>included</a:t>
            </a:r>
          </a:p>
          <a:p>
            <a:r>
              <a:rPr lang="en-US" b="1" dirty="0" smtClean="0"/>
              <a:t>Fluency </a:t>
            </a:r>
            <a:r>
              <a:rPr lang="en-US" b="1" dirty="0" smtClean="0"/>
              <a:t>Assessment (DIBELS)</a:t>
            </a:r>
          </a:p>
          <a:p>
            <a:r>
              <a:rPr lang="en-US" dirty="0" smtClean="0"/>
              <a:t>Uses fluency norms based on Hasbrouck and Tindal research</a:t>
            </a:r>
          </a:p>
          <a:p>
            <a:r>
              <a:rPr lang="en-US" dirty="0" smtClean="0"/>
              <a:t>Leveled passages included</a:t>
            </a:r>
          </a:p>
          <a:p>
            <a:r>
              <a:rPr lang="en-US" dirty="0" smtClean="0"/>
              <a:t>Goals and accuracy rates provided</a:t>
            </a:r>
          </a:p>
          <a:p>
            <a:r>
              <a:rPr lang="en-US" dirty="0" smtClean="0"/>
              <a:t>Suggested testing schedule provided for different groups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5295B"/>
                </a:solidFill>
              </a:rPr>
              <a:t>Assessments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/>
              <a:t>Unit Assessment</a:t>
            </a:r>
          </a:p>
          <a:p>
            <a:r>
              <a:rPr lang="en-US" dirty="0" smtClean="0"/>
              <a:t>Assess skills taught in the unit</a:t>
            </a:r>
          </a:p>
          <a:p>
            <a:r>
              <a:rPr lang="en-US" dirty="0" smtClean="0"/>
              <a:t>Assess CCSS</a:t>
            </a:r>
          </a:p>
          <a:p>
            <a:r>
              <a:rPr lang="en-US" dirty="0" smtClean="0"/>
              <a:t>Includes multiple choice and constructed response</a:t>
            </a:r>
          </a:p>
          <a:p>
            <a:r>
              <a:rPr lang="en-US" dirty="0" smtClean="0"/>
              <a:t>Pencil-and-paper or online administration available</a:t>
            </a:r>
            <a:endParaRPr lang="en-US" dirty="0" smtClean="0"/>
          </a:p>
          <a:p>
            <a:r>
              <a:rPr lang="en-US" b="1" dirty="0" smtClean="0"/>
              <a:t>Benchmark Assessment</a:t>
            </a:r>
          </a:p>
          <a:p>
            <a:r>
              <a:rPr lang="en-US" dirty="0" smtClean="0"/>
              <a:t>Assess achievement toward year-end goals</a:t>
            </a:r>
          </a:p>
          <a:p>
            <a:r>
              <a:rPr lang="en-US" dirty="0" smtClean="0"/>
              <a:t>Assess CCSS</a:t>
            </a:r>
          </a:p>
          <a:p>
            <a:r>
              <a:rPr lang="en-US" dirty="0" smtClean="0"/>
              <a:t>Includes multiple choice and constructed response</a:t>
            </a:r>
          </a:p>
          <a:p>
            <a:r>
              <a:rPr lang="en-US" dirty="0" smtClean="0"/>
              <a:t>Provides item analysis</a:t>
            </a: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b="1" dirty="0" smtClean="0"/>
              <a:t>Print</a:t>
            </a:r>
            <a:r>
              <a:rPr lang="en-US" sz="2800" b="1" dirty="0" smtClean="0"/>
              <a:t>-minded?</a:t>
            </a:r>
          </a:p>
          <a:p>
            <a:r>
              <a:rPr lang="en-US" sz="2800" dirty="0" smtClean="0"/>
              <a:t>Support your print program with digital content</a:t>
            </a:r>
            <a:r>
              <a:rPr lang="en-US" sz="2800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r>
              <a:rPr lang="en-US" sz="2800" b="1" dirty="0" smtClean="0"/>
              <a:t>Digital savvy?</a:t>
            </a:r>
          </a:p>
          <a:p>
            <a:r>
              <a:rPr lang="en-US" sz="2800" dirty="0" smtClean="0"/>
              <a:t>Support your digital program with print </a:t>
            </a:r>
            <a:r>
              <a:rPr lang="en-US" sz="2800" dirty="0" smtClean="0"/>
              <a:t>materials</a:t>
            </a:r>
          </a:p>
          <a:p>
            <a:pPr>
              <a:buNone/>
            </a:pPr>
            <a:r>
              <a:rPr lang="en-US" sz="2800" dirty="0" smtClean="0"/>
              <a:t>.</a:t>
            </a:r>
            <a:endParaRPr lang="en-US" sz="2800" dirty="0" smtClean="0"/>
          </a:p>
          <a:p>
            <a:r>
              <a:rPr lang="en-US" sz="2800" b="1" dirty="0" smtClean="0"/>
              <a:t>Digital genius?</a:t>
            </a:r>
          </a:p>
          <a:p>
            <a:r>
              <a:rPr lang="en-US" sz="2800" dirty="0" smtClean="0"/>
              <a:t>Teach the entire program completely digitally.</a:t>
            </a:r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 and Digital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video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5295B"/>
                </a:solidFill>
              </a:rPr>
              <a:t>Wonders at work…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Teachers</a:t>
            </a:r>
          </a:p>
          <a:p>
            <a:r>
              <a:rPr lang="en-US" dirty="0" smtClean="0"/>
              <a:t>Students</a:t>
            </a:r>
          </a:p>
          <a:p>
            <a:r>
              <a:rPr lang="en-US" dirty="0" smtClean="0"/>
              <a:t>Parents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rgbClr val="05295B"/>
                </a:solidFill>
              </a:rPr>
              <a:t>Testimony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 or Comments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5295B"/>
                </a:solidFill>
              </a:rPr>
              <a:t>Thank you!</a:t>
            </a:r>
            <a:endParaRPr lang="en-US" dirty="0">
              <a:solidFill>
                <a:srgbClr val="05295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Sky">
      <a:dk1>
        <a:sysClr val="windowText" lastClr="000000"/>
      </a:dk1>
      <a:lt1>
        <a:sysClr val="window" lastClr="FFFFFF"/>
      </a:lt1>
      <a:dk2>
        <a:srgbClr val="1782BF"/>
      </a:dk2>
      <a:lt2>
        <a:srgbClr val="62BCE9"/>
      </a:lt2>
      <a:accent1>
        <a:srgbClr val="073779"/>
      </a:accent1>
      <a:accent2>
        <a:srgbClr val="8FD9FB"/>
      </a:accent2>
      <a:accent3>
        <a:srgbClr val="FFCC00"/>
      </a:accent3>
      <a:accent4>
        <a:srgbClr val="EB6615"/>
      </a:accent4>
      <a:accent5>
        <a:srgbClr val="C76402"/>
      </a:accent5>
      <a:accent6>
        <a:srgbClr val="B523B4"/>
      </a:accent6>
      <a:hlink>
        <a:srgbClr val="FFDE26"/>
      </a:hlink>
      <a:folHlink>
        <a:srgbClr val="DEBE0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Concourse.thmx</Template>
  <TotalTime>117</TotalTime>
  <Words>810</Words>
  <Application>Microsoft Macintosh PowerPoint</Application>
  <PresentationFormat>On-screen Show (4:3)</PresentationFormat>
  <Paragraphs>144</Paragraphs>
  <Slides>20</Slides>
  <Notes>2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Concourse</vt:lpstr>
      <vt:lpstr>Language Arts/Reading Program Adoption Proposal</vt:lpstr>
      <vt:lpstr>UMASD K-6 LA/Reading Program Pilot</vt:lpstr>
      <vt:lpstr>Current LA/Reading Program K-6</vt:lpstr>
      <vt:lpstr>District Data: K-6 Reading Student Achievement </vt:lpstr>
      <vt:lpstr>Why Wonders?</vt:lpstr>
      <vt:lpstr>McGraw- Hill Reading Wonders</vt:lpstr>
      <vt:lpstr>Common Core Standards</vt:lpstr>
      <vt:lpstr>21st Century Learning Skills</vt:lpstr>
      <vt:lpstr>Components of the Wonders Program</vt:lpstr>
      <vt:lpstr>Literature Anthology </vt:lpstr>
      <vt:lpstr>Leveled Readers   Differentiate and Accelerate</vt:lpstr>
      <vt:lpstr>Leveled Readers</vt:lpstr>
      <vt:lpstr>Foundation Skills</vt:lpstr>
      <vt:lpstr>Connect Reading to Writing</vt:lpstr>
      <vt:lpstr>Assessments</vt:lpstr>
      <vt:lpstr>Assessments</vt:lpstr>
      <vt:lpstr>Print and Digital</vt:lpstr>
      <vt:lpstr>Wonders at work…</vt:lpstr>
      <vt:lpstr>Testimony</vt:lpstr>
      <vt:lpstr>Thank you!</vt:lpstr>
    </vt:vector>
  </TitlesOfParts>
  <Company>UMASD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Language Arts/Reading Program Adoption Proposal</dc:title>
  <dc:creator>UMASD</dc:creator>
  <cp:lastModifiedBy>UMASD</cp:lastModifiedBy>
  <cp:revision>5</cp:revision>
  <dcterms:created xsi:type="dcterms:W3CDTF">2013-04-10T19:37:54Z</dcterms:created>
  <dcterms:modified xsi:type="dcterms:W3CDTF">2013-04-10T19:56:35Z</dcterms:modified>
</cp:coreProperties>
</file>