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8288000" cy="10287000"/>
  <p:notesSz cx="6858000" cy="9144000"/>
  <p:embeddedFontLst>
    <p:embeddedFont>
      <p:font typeface="Georgia Pro Bold" charset="1" panose="02040802050405020203"/>
      <p:regular r:id="rId37"/>
    </p:embeddedFont>
    <p:embeddedFont>
      <p:font typeface="Georgia Pro" charset="1" panose="02040502050405020303"/>
      <p:regular r:id="rId38"/>
    </p:embeddedFont>
    <p:embeddedFont>
      <p:font typeface="Georgia Pro Bold Italics" charset="1" panose="02040802050405090203"/>
      <p:regular r:id="rId39"/>
    </p:embeddedFont>
    <p:embeddedFont>
      <p:font typeface="Clear Sans" charset="1" panose="020B0503030202020304"/>
      <p:regular r:id="rId40"/>
    </p:embeddedFont>
    <p:embeddedFont>
      <p:font typeface="Calibri (MS)" charset="1" panose="020F0502020204030204"/>
      <p:regular r:id="rId41"/>
    </p:embeddedFont>
    <p:embeddedFont>
      <p:font typeface="Clear Sans Bold" charset="1" panose="020B0803030202020304"/>
      <p:regular r:id="rId42"/>
    </p:embeddedFont>
    <p:embeddedFont>
      <p:font typeface="Calibri (MS) Bold" charset="1" panose="020F0702030404030204"/>
      <p:regular r:id="rId43"/>
    </p:embeddedFont>
    <p:embeddedFont>
      <p:font typeface="Sergio Trendy" charset="1" panose="00000000000000000000"/>
      <p:regular r:id="rId44"/>
    </p:embeddedFont>
    <p:embeddedFont>
      <p:font typeface="Clear Sans Medium" charset="1" panose="020B0603030202020304"/>
      <p:regular r:id="rId45"/>
    </p:embeddedFont>
    <p:embeddedFont>
      <p:font typeface="Georgia" charset="1" panose="02040502050405020303"/>
      <p:regular r:id="rId46"/>
    </p:embeddedFont>
    <p:embeddedFont>
      <p:font typeface="Clear Sans Bold Italics" charset="1" panose="020B0803030202090304"/>
      <p:regular r:id="rId47"/>
    </p:embeddedFont>
    <p:embeddedFont>
      <p:font typeface="Clear Sans Italics" charset="1" panose="020B0503030202090304"/>
      <p:regular r:id="rId48"/>
    </p:embeddedFont>
    <p:embeddedFont>
      <p:font typeface="Belleza" charset="1" panose="02000503050000020003"/>
      <p:regular r:id="rId49"/>
    </p:embeddedFont>
    <p:embeddedFont>
      <p:font typeface="Arimo" charset="1" panose="020B0604020202020204"/>
      <p:regular r:id="rId50"/>
    </p:embeddedFont>
    <p:embeddedFont>
      <p:font typeface="Arimo Bold" charset="1" panose="020B0704020202020204"/>
      <p:regular r:id="rId51"/>
    </p:embeddedFont>
    <p:embeddedFont>
      <p:font typeface="Iowan Old Style BT Bold" charset="1" panose="02040702050506020204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jpeg" Type="http://schemas.openxmlformats.org/officeDocument/2006/relationships/image"/><Relationship Id="rId4" Target="../media/image6.jpeg" Type="http://schemas.openxmlformats.org/officeDocument/2006/relationships/image"/><Relationship Id="rId5" Target="../media/image7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jpeg" Type="http://schemas.openxmlformats.org/officeDocument/2006/relationships/image"/><Relationship Id="rId4" Target="../media/image1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jpeg" Type="http://schemas.openxmlformats.org/officeDocument/2006/relationships/image"/><Relationship Id="rId4" Target="../media/image19.jpeg" Type="http://schemas.openxmlformats.org/officeDocument/2006/relationships/image"/><Relationship Id="rId5" Target="../media/image2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25.jpeg" Type="http://schemas.openxmlformats.org/officeDocument/2006/relationships/image"/><Relationship Id="rId4" Target="../media/image26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29.jpeg" Type="http://schemas.openxmlformats.org/officeDocument/2006/relationships/image"/><Relationship Id="rId4" Target="../media/image30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Relationship Id="rId3" Target="../media/image33.jpeg" Type="http://schemas.openxmlformats.org/officeDocument/2006/relationships/image"/><Relationship Id="rId4" Target="../media/image34.jpeg" Type="http://schemas.openxmlformats.org/officeDocument/2006/relationships/image"/><Relationship Id="rId5" Target="../media/image3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Relationship Id="rId3" Target="../media/image37.jpeg" Type="http://schemas.openxmlformats.org/officeDocument/2006/relationships/image"/><Relationship Id="rId4" Target="../media/image38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jpeg" Type="http://schemas.openxmlformats.org/officeDocument/2006/relationships/image"/><Relationship Id="rId3" Target="../media/image40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jpeg" Type="http://schemas.openxmlformats.org/officeDocument/2006/relationships/image"/><Relationship Id="rId3" Target="../media/image43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44.jpeg" Type="http://schemas.openxmlformats.org/officeDocument/2006/relationships/image"/><Relationship Id="rId4" Target="../media/image45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Relationship Id="rId3" Target="../media/image48.jpeg" Type="http://schemas.openxmlformats.org/officeDocument/2006/relationships/image"/><Relationship Id="rId4" Target="../media/image49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2.jpeg" Type="http://schemas.openxmlformats.org/officeDocument/2006/relationships/image"/><Relationship Id="rId4" Target="../media/image53.jpeg" Type="http://schemas.openxmlformats.org/officeDocument/2006/relationships/image"/><Relationship Id="rId5" Target="../media/image54.jpeg" Type="http://schemas.openxmlformats.org/officeDocument/2006/relationships/image"/><Relationship Id="rId6" Target="../media/image55.jpeg" Type="http://schemas.openxmlformats.org/officeDocument/2006/relationships/image"/><Relationship Id="rId7" Target="../media/image56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image10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C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49901" y="-14400"/>
            <a:ext cx="6138099" cy="10287000"/>
            <a:chOff x="0" y="0"/>
            <a:chExt cx="8184133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0165" t="0" r="20165" b="0"/>
            <a:stretch>
              <a:fillRect/>
            </a:stretch>
          </p:blipFill>
          <p:spPr>
            <a:xfrm flipH="false" flipV="false">
              <a:off x="0" y="0"/>
              <a:ext cx="8184133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0736307" y="-395250"/>
            <a:ext cx="2827188" cy="2847900"/>
          </a:xfrm>
          <a:custGeom>
            <a:avLst/>
            <a:gdLst/>
            <a:ahLst/>
            <a:cxnLst/>
            <a:rect r="r" b="b" t="t" l="l"/>
            <a:pathLst>
              <a:path h="2847900" w="2827188">
                <a:moveTo>
                  <a:pt x="0" y="0"/>
                </a:moveTo>
                <a:lnTo>
                  <a:pt x="2827187" y="0"/>
                </a:lnTo>
                <a:lnTo>
                  <a:pt x="2827187" y="2847900"/>
                </a:lnTo>
                <a:lnTo>
                  <a:pt x="0" y="2847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850094" y="-1490775"/>
            <a:ext cx="3086100" cy="308610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97745A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1276455" y="8743950"/>
            <a:ext cx="3086100" cy="308610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97745A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162050" y="5357700"/>
            <a:ext cx="10456922" cy="2933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94"/>
              </a:lnSpc>
            </a:pPr>
            <a:r>
              <a:rPr lang="en-US" sz="11408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Thornton Academy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62050" y="4335108"/>
            <a:ext cx="7688044" cy="535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7"/>
              </a:lnSpc>
            </a:pPr>
            <a:r>
              <a:rPr lang="en-US" sz="4007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Saco, Maine USA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1681050"/>
            <a:ext cx="9707607" cy="462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42"/>
              </a:lnSpc>
            </a:pPr>
            <a:r>
              <a:rPr lang="en-US" sz="3632" i="true" b="true">
                <a:solidFill>
                  <a:srgbClr val="820024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Top 5 Boarding School, North America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37085" y="1482826"/>
            <a:ext cx="7822215" cy="7510489"/>
            <a:chOff x="0" y="0"/>
            <a:chExt cx="10429621" cy="1001398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5594" t="0" r="15594" b="0"/>
            <a:stretch>
              <a:fillRect/>
            </a:stretch>
          </p:blipFill>
          <p:spPr>
            <a:xfrm flipH="false" flipV="false">
              <a:off x="0" y="0"/>
              <a:ext cx="6868414" cy="663365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4813" t="0" r="14813" b="0"/>
            <a:stretch>
              <a:fillRect/>
            </a:stretch>
          </p:blipFill>
          <p:spPr>
            <a:xfrm flipH="false" flipV="false">
              <a:off x="6995414" y="0"/>
              <a:ext cx="3434207" cy="3253329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14475" r="0" b="14475"/>
            <a:stretch>
              <a:fillRect/>
            </a:stretch>
          </p:blipFill>
          <p:spPr>
            <a:xfrm flipH="false" flipV="false">
              <a:off x="0" y="6760657"/>
              <a:ext cx="6868414" cy="325332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11172" t="0" r="11172" b="0"/>
            <a:stretch>
              <a:fillRect/>
            </a:stretch>
          </p:blipFill>
          <p:spPr>
            <a:xfrm flipH="false" flipV="false">
              <a:off x="6995414" y="3380329"/>
              <a:ext cx="3434207" cy="6633657"/>
            </a:xfrm>
            <a:prstGeom prst="rect">
              <a:avLst/>
            </a:prstGeom>
          </p:spPr>
        </p:pic>
      </p:grpSp>
      <p:sp>
        <p:nvSpPr>
          <p:cNvPr name="AutoShape 7" id="7"/>
          <p:cNvSpPr/>
          <p:nvPr/>
        </p:nvSpPr>
        <p:spPr>
          <a:xfrm rot="3019">
            <a:off x="993488" y="1228434"/>
            <a:ext cx="1626581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028700" y="3159925"/>
            <a:ext cx="8097696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59"/>
              </a:lnSpc>
            </a:pPr>
            <a:r>
              <a:rPr lang="en-US" sz="8049" spc="-16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By the numbers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4796872"/>
            <a:ext cx="6649996" cy="4451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Co-ed, grades 6-12</a:t>
            </a:r>
          </a:p>
          <a:p>
            <a:pPr algn="l" marL="908179" indent="-302726" lvl="2">
              <a:lnSpc>
                <a:spcPts val="2944"/>
              </a:lnSpc>
              <a:buFont typeface="Arial"/>
              <a:buChar char="⚬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1,300 day students </a:t>
            </a:r>
          </a:p>
          <a:p>
            <a:pPr algn="l" marL="1362269" indent="-340567" lvl="3">
              <a:lnSpc>
                <a:spcPts val="2944"/>
              </a:lnSpc>
              <a:buFont typeface="Arial"/>
              <a:buChar char="￭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(200 middle school, 1,100 upper school)</a:t>
            </a:r>
          </a:p>
          <a:p>
            <a:pPr algn="l" marL="908179" indent="-302726" lvl="2">
              <a:lnSpc>
                <a:spcPts val="2944"/>
              </a:lnSpc>
              <a:buFont typeface="Arial"/>
              <a:buChar char="⚬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180 international boarding students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26 AP courses, 50 honors courses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200+ courses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57 sports teams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40+ clubs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12:1 student to teacher ratio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One semester, one year or multiple years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Eligible for a diploma in grade 12</a:t>
            </a:r>
          </a:p>
          <a:p>
            <a:pPr algn="l">
              <a:lnSpc>
                <a:spcPts val="2944"/>
              </a:lnSpc>
              <a:spcBef>
                <a:spcPct val="0"/>
              </a:spcBef>
            </a:pPr>
          </a:p>
        </p:txBody>
      </p:sp>
      <p:sp>
        <p:nvSpPr>
          <p:cNvPr name="AutoShape 10" id="10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993491" y="9229725"/>
            <a:ext cx="370147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721129" y="5143500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83333" t="0" r="-83333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29529" y="5143500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5057" t="0" r="-5057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5143500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38657" t="0" r="-90479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5350592" y="0"/>
            <a:ext cx="2911705" cy="2911705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485289" y="111986"/>
                  </a:lnTo>
                  <a:lnTo>
                    <a:pt x="609600" y="54447"/>
                  </a:lnTo>
                  <a:lnTo>
                    <a:pt x="621927" y="190873"/>
                  </a:lnTo>
                  <a:lnTo>
                    <a:pt x="758353" y="203200"/>
                  </a:lnTo>
                  <a:lnTo>
                    <a:pt x="700814" y="327511"/>
                  </a:lnTo>
                  <a:lnTo>
                    <a:pt x="812800" y="406400"/>
                  </a:lnTo>
                  <a:lnTo>
                    <a:pt x="700814" y="485289"/>
                  </a:lnTo>
                  <a:lnTo>
                    <a:pt x="758353" y="609600"/>
                  </a:lnTo>
                  <a:lnTo>
                    <a:pt x="621927" y="621927"/>
                  </a:lnTo>
                  <a:lnTo>
                    <a:pt x="609600" y="758353"/>
                  </a:lnTo>
                  <a:lnTo>
                    <a:pt x="485289" y="700814"/>
                  </a:lnTo>
                  <a:lnTo>
                    <a:pt x="406400" y="812800"/>
                  </a:lnTo>
                  <a:lnTo>
                    <a:pt x="327511" y="700814"/>
                  </a:lnTo>
                  <a:lnTo>
                    <a:pt x="203200" y="758353"/>
                  </a:lnTo>
                  <a:lnTo>
                    <a:pt x="190873" y="621927"/>
                  </a:lnTo>
                  <a:lnTo>
                    <a:pt x="54447" y="609600"/>
                  </a:lnTo>
                  <a:lnTo>
                    <a:pt x="111986" y="485289"/>
                  </a:lnTo>
                  <a:lnTo>
                    <a:pt x="0" y="406400"/>
                  </a:lnTo>
                  <a:lnTo>
                    <a:pt x="111986" y="327511"/>
                  </a:lnTo>
                  <a:lnTo>
                    <a:pt x="54447" y="203200"/>
                  </a:lnTo>
                  <a:lnTo>
                    <a:pt x="190873" y="190873"/>
                  </a:lnTo>
                  <a:lnTo>
                    <a:pt x="203200" y="54447"/>
                  </a:lnTo>
                  <a:lnTo>
                    <a:pt x="327511" y="11198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C47C0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27000" y="69850"/>
              <a:ext cx="558800" cy="615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  <a:r>
                <a:rPr lang="en-US" sz="2399" spc="2">
                  <a:solidFill>
                    <a:srgbClr val="000000"/>
                  </a:solidFill>
                  <a:latin typeface="Georgia Pro"/>
                  <a:ea typeface="Georgia Pro"/>
                  <a:cs typeface="Georgia Pro"/>
                  <a:sym typeface="Georgia Pro"/>
                </a:rPr>
                <a:t>Apple </a:t>
              </a:r>
            </a:p>
            <a:p>
              <a:pPr algn="ctr">
                <a:lnSpc>
                  <a:spcPts val="3359"/>
                </a:lnSpc>
              </a:pPr>
              <a:r>
                <a:rPr lang="en-US" sz="2399" spc="2">
                  <a:solidFill>
                    <a:srgbClr val="000000"/>
                  </a:solidFill>
                  <a:latin typeface="Georgia Pro"/>
                  <a:ea typeface="Georgia Pro"/>
                  <a:cs typeface="Georgia Pro"/>
                  <a:sym typeface="Georgia Pro"/>
                </a:rPr>
                <a:t>Distinguished </a:t>
              </a:r>
            </a:p>
            <a:p>
              <a:pPr algn="ctr">
                <a:lnSpc>
                  <a:spcPts val="3359"/>
                </a:lnSpc>
              </a:pPr>
              <a:r>
                <a:rPr lang="en-US" sz="2399" spc="2">
                  <a:solidFill>
                    <a:srgbClr val="000000"/>
                  </a:solidFill>
                  <a:latin typeface="Georgia Pro"/>
                  <a:ea typeface="Georgia Pro"/>
                  <a:cs typeface="Georgia Pro"/>
                  <a:sym typeface="Georgia Pro"/>
                </a:rPr>
                <a:t>School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993491" y="9229725"/>
            <a:ext cx="3580343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625499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Why?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14913" y="4408352"/>
            <a:ext cx="3258921" cy="2230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#1 safest state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90 minutes from Boston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Walkable to town 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15 minutes to airport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Train to Boston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Beaches + mountains</a:t>
            </a:r>
          </a:p>
          <a:p>
            <a:pPr algn="l">
              <a:lnSpc>
                <a:spcPts val="2519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314913" y="3813116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Location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888697" y="3813116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The Best of Both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382514" y="3813116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Community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888697" y="4408352"/>
            <a:ext cx="2255303" cy="2230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The opportunities of a large day school</a:t>
            </a:r>
          </a:p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+</a:t>
            </a:r>
          </a:p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The care and attention of a small boarding program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2382514" y="4408352"/>
            <a:ext cx="2355414" cy="2545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“It feels like the movies!”</a:t>
            </a:r>
          </a:p>
          <a:p>
            <a:pPr algn="l">
              <a:lnSpc>
                <a:spcPts val="2519"/>
              </a:lnSpc>
            </a:pPr>
          </a:p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Academics are 1/3 of the experience. Our residential life team is here to make sure you are happy, healthy, safe and exploring.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3019">
            <a:off x="993488" y="1228434"/>
            <a:ext cx="1626581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9623209" y="1505982"/>
            <a:ext cx="6876487" cy="7510489"/>
          </a:xfrm>
          <a:custGeom>
            <a:avLst/>
            <a:gdLst/>
            <a:ahLst/>
            <a:cxnLst/>
            <a:rect r="r" b="b" t="t" l="l"/>
            <a:pathLst>
              <a:path h="7510489" w="6876487">
                <a:moveTo>
                  <a:pt x="0" y="0"/>
                </a:moveTo>
                <a:lnTo>
                  <a:pt x="6876487" y="0"/>
                </a:lnTo>
                <a:lnTo>
                  <a:pt x="6876487" y="7510489"/>
                </a:lnTo>
                <a:lnTo>
                  <a:pt x="0" y="75104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3207550"/>
            <a:ext cx="6561757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Location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6035692"/>
            <a:ext cx="6649996" cy="2594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#1 safest state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b="true" sz="2103" spc="2">
                <a:solidFill>
                  <a:srgbClr val="820024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90 minutes from Boston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Walkable to town (Starbucks!)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15 minutes to airport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Train to Boston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Beaches + mountains</a:t>
            </a:r>
          </a:p>
          <a:p>
            <a:pPr algn="l">
              <a:lnSpc>
                <a:spcPts val="2944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93491" y="5338118"/>
            <a:ext cx="3499265" cy="472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56"/>
              </a:lnSpc>
              <a:spcBef>
                <a:spcPct val="0"/>
              </a:spcBef>
            </a:pPr>
            <a:r>
              <a:rPr lang="en-US" sz="2754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Saco, Maine, USA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3491" y="9229725"/>
            <a:ext cx="370147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4262" y="158527"/>
            <a:ext cx="17763825" cy="9969947"/>
          </a:xfrm>
          <a:custGeom>
            <a:avLst/>
            <a:gdLst/>
            <a:ahLst/>
            <a:cxnLst/>
            <a:rect r="r" b="b" t="t" l="l"/>
            <a:pathLst>
              <a:path h="9969947" w="17763825">
                <a:moveTo>
                  <a:pt x="0" y="0"/>
                </a:moveTo>
                <a:lnTo>
                  <a:pt x="17763825" y="0"/>
                </a:lnTo>
                <a:lnTo>
                  <a:pt x="17763825" y="9969946"/>
                </a:lnTo>
                <a:lnTo>
                  <a:pt x="0" y="99699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319921" y="1235817"/>
            <a:ext cx="5099680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b="true" sz="3999" spc="-79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Campus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641435" y="317053"/>
            <a:ext cx="2456652" cy="2456652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820024">
                <a:alpha val="51765"/>
              </a:srgbClr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4083915" y="920115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721129" y="5143500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29640" t="0" r="-95414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29529" y="5143500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5143500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62500" t="0" r="-6250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229725"/>
            <a:ext cx="3580343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25499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Who?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4913" y="4408352"/>
            <a:ext cx="2320490" cy="1287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With 34 art courses in visual and performing arts, we have a place for you.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14913" y="3813116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Artists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88697" y="3813116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Athletes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382514" y="3813116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Academics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888697" y="4408352"/>
            <a:ext cx="2255303" cy="2859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Brand new to the sport? Hoping to play at a US university? We have 57 sports teams.</a:t>
            </a:r>
          </a:p>
          <a:p>
            <a:pPr algn="l">
              <a:lnSpc>
                <a:spcPts val="2519"/>
              </a:lnSpc>
            </a:pPr>
          </a:p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TA is ranked in the</a:t>
            </a:r>
            <a:r>
              <a:rPr lang="en-US" sz="1799" spc="1" b="true">
                <a:solidFill>
                  <a:srgbClr val="82002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top 2% </a:t>
            </a: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of schools in the US for athletics.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2382514" y="4408352"/>
            <a:ext cx="2355414" cy="1916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“Looking to move beyond the curriculum? Great, so are we!</a:t>
            </a:r>
          </a:p>
          <a:p>
            <a:pPr algn="l">
              <a:lnSpc>
                <a:spcPts val="2519"/>
              </a:lnSpc>
            </a:pPr>
          </a:p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spc="1">
                <a:solidFill>
                  <a:srgbClr val="820024"/>
                </a:solidFill>
                <a:latin typeface="Calibri (MS)"/>
                <a:ea typeface="Calibri (MS)"/>
                <a:cs typeface="Calibri (MS)"/>
                <a:sym typeface="Calibri (MS)"/>
              </a:rPr>
              <a:t>We also offer </a:t>
            </a:r>
            <a:r>
              <a:rPr lang="en-US" b="true" sz="1799" spc="1">
                <a:solidFill>
                  <a:srgbClr val="82002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 levels of ESL.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6865564" y="2566988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28700" y="1028700"/>
            <a:ext cx="4968919" cy="7453378"/>
            <a:chOff x="0" y="0"/>
            <a:chExt cx="6350000" cy="952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16027" t="0" r="-16027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5434032" y="0"/>
            <a:ext cx="2853968" cy="2853968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485289" y="111986"/>
                  </a:lnTo>
                  <a:lnTo>
                    <a:pt x="609600" y="54447"/>
                  </a:lnTo>
                  <a:lnTo>
                    <a:pt x="621927" y="190873"/>
                  </a:lnTo>
                  <a:lnTo>
                    <a:pt x="758353" y="203200"/>
                  </a:lnTo>
                  <a:lnTo>
                    <a:pt x="700814" y="327511"/>
                  </a:lnTo>
                  <a:lnTo>
                    <a:pt x="812800" y="406400"/>
                  </a:lnTo>
                  <a:lnTo>
                    <a:pt x="700814" y="485289"/>
                  </a:lnTo>
                  <a:lnTo>
                    <a:pt x="758353" y="609600"/>
                  </a:lnTo>
                  <a:lnTo>
                    <a:pt x="621927" y="621927"/>
                  </a:lnTo>
                  <a:lnTo>
                    <a:pt x="609600" y="758353"/>
                  </a:lnTo>
                  <a:lnTo>
                    <a:pt x="485289" y="700814"/>
                  </a:lnTo>
                  <a:lnTo>
                    <a:pt x="406400" y="812800"/>
                  </a:lnTo>
                  <a:lnTo>
                    <a:pt x="327511" y="700814"/>
                  </a:lnTo>
                  <a:lnTo>
                    <a:pt x="203200" y="758353"/>
                  </a:lnTo>
                  <a:lnTo>
                    <a:pt x="190873" y="621927"/>
                  </a:lnTo>
                  <a:lnTo>
                    <a:pt x="54447" y="609600"/>
                  </a:lnTo>
                  <a:lnTo>
                    <a:pt x="111986" y="485289"/>
                  </a:lnTo>
                  <a:lnTo>
                    <a:pt x="0" y="406400"/>
                  </a:lnTo>
                  <a:lnTo>
                    <a:pt x="111986" y="327511"/>
                  </a:lnTo>
                  <a:lnTo>
                    <a:pt x="54447" y="203200"/>
                  </a:lnTo>
                  <a:lnTo>
                    <a:pt x="190873" y="190873"/>
                  </a:lnTo>
                  <a:lnTo>
                    <a:pt x="203200" y="54447"/>
                  </a:lnTo>
                  <a:lnTo>
                    <a:pt x="327511" y="11198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C47C0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60325"/>
              <a:ext cx="558800" cy="625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sz="2999" spc="2">
                  <a:solidFill>
                    <a:srgbClr val="000000"/>
                  </a:solidFill>
                  <a:latin typeface="Georgia Pro"/>
                  <a:ea typeface="Georgia Pro"/>
                  <a:cs typeface="Georgia Pro"/>
                  <a:sym typeface="Georgia Pro"/>
                </a:rPr>
                <a:t>34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 spc="2">
                  <a:solidFill>
                    <a:srgbClr val="000000"/>
                  </a:solidFill>
                  <a:latin typeface="Georgia Pro"/>
                  <a:ea typeface="Georgia Pro"/>
                  <a:cs typeface="Georgia Pro"/>
                  <a:sym typeface="Georgia Pro"/>
                </a:rPr>
                <a:t>art courses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404444" y="3030437"/>
            <a:ext cx="6671351" cy="587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2212" spc="110">
                <a:solidFill>
                  <a:srgbClr val="820024"/>
                </a:solidFill>
                <a:latin typeface="Sergio Trendy"/>
                <a:ea typeface="Sergio Trendy"/>
                <a:cs typeface="Sergio Trendy"/>
                <a:sym typeface="Sergio Trendy"/>
              </a:rPr>
              <a:t>Performing Arts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04444" y="4538297"/>
            <a:ext cx="6671351" cy="587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2212" spc="110">
                <a:solidFill>
                  <a:srgbClr val="820024"/>
                </a:solidFill>
                <a:latin typeface="Sergio Trendy"/>
                <a:ea typeface="Sergio Trendy"/>
                <a:cs typeface="Sergio Trendy"/>
                <a:sym typeface="Sergio Trendy"/>
              </a:rPr>
              <a:t>Visual Arts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04444" y="5906629"/>
            <a:ext cx="6671351" cy="587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2212" spc="110">
                <a:solidFill>
                  <a:srgbClr val="820024"/>
                </a:solidFill>
                <a:latin typeface="Sergio Trendy"/>
                <a:ea typeface="Sergio Trendy"/>
                <a:cs typeface="Sergio Trendy"/>
                <a:sym typeface="Sergio Trendy"/>
              </a:rPr>
              <a:t>What do our graduates do?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04444" y="3570094"/>
            <a:ext cx="6671351" cy="1157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4-year dance program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Fall play, spring musical</a:t>
            </a:r>
          </a:p>
          <a:p>
            <a:pPr algn="just" marL="0" indent="0" lvl="0">
              <a:lnSpc>
                <a:spcPts val="3141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7404444" y="5077954"/>
            <a:ext cx="6671351" cy="1157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AP Art and Design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University portfolio support</a:t>
            </a:r>
          </a:p>
          <a:p>
            <a:pPr algn="just" marL="0" indent="0" lvl="0">
              <a:lnSpc>
                <a:spcPts val="3141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412564" y="6512961"/>
            <a:ext cx="6671351" cy="1938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Theater in New York City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Animation for Disney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Minor in art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Portland Symphony Orchestra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SCAD, NYU, RISD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330936" y="1028700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Arts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93491" y="9229725"/>
            <a:ext cx="3799217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37085" y="1482826"/>
            <a:ext cx="7822215" cy="7510489"/>
            <a:chOff x="0" y="0"/>
            <a:chExt cx="10429621" cy="1001398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5495" t="0" r="15495" b="0"/>
            <a:stretch>
              <a:fillRect/>
            </a:stretch>
          </p:blipFill>
          <p:spPr>
            <a:xfrm flipH="false" flipV="false">
              <a:off x="0" y="0"/>
              <a:ext cx="6868414" cy="663365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4821" t="0" r="14821" b="0"/>
            <a:stretch>
              <a:fillRect/>
            </a:stretch>
          </p:blipFill>
          <p:spPr>
            <a:xfrm flipH="false" flipV="false">
              <a:off x="6995414" y="0"/>
              <a:ext cx="3434207" cy="3253329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9682" t="0" r="9682" b="0"/>
            <a:stretch>
              <a:fillRect/>
            </a:stretch>
          </p:blipFill>
          <p:spPr>
            <a:xfrm flipH="false" flipV="false">
              <a:off x="0" y="6760657"/>
              <a:ext cx="6868414" cy="325332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32747" t="0" r="32747" b="0"/>
            <a:stretch>
              <a:fillRect/>
            </a:stretch>
          </p:blipFill>
          <p:spPr>
            <a:xfrm flipH="false" flipV="false">
              <a:off x="6995414" y="3380329"/>
              <a:ext cx="3434207" cy="6633657"/>
            </a:xfrm>
            <a:prstGeom prst="rect">
              <a:avLst/>
            </a:prstGeom>
          </p:spPr>
        </p:pic>
      </p:grpSp>
      <p:sp>
        <p:nvSpPr>
          <p:cNvPr name="AutoShape 7" id="7"/>
          <p:cNvSpPr/>
          <p:nvPr/>
        </p:nvSpPr>
        <p:spPr>
          <a:xfrm rot="3019">
            <a:off x="993488" y="1228434"/>
            <a:ext cx="1626581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028700" y="2445550"/>
            <a:ext cx="6561757" cy="304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Art</a:t>
            </a:r>
          </a:p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Facilities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254135"/>
            <a:ext cx="6649996" cy="2821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9321" indent="-194661" lvl="1">
              <a:lnSpc>
                <a:spcPts val="2524"/>
              </a:lnSpc>
              <a:buFont typeface="Arial"/>
              <a:buChar char="•"/>
            </a:pPr>
            <a:r>
              <a:rPr lang="en-US" sz="1803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Digital Art Room</a:t>
            </a:r>
          </a:p>
          <a:p>
            <a:pPr algn="l" marL="389321" indent="-194661" lvl="1">
              <a:lnSpc>
                <a:spcPts val="2524"/>
              </a:lnSpc>
              <a:buFont typeface="Arial"/>
              <a:buChar char="•"/>
            </a:pPr>
            <a:r>
              <a:rPr lang="en-US" sz="1803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Green screen</a:t>
            </a:r>
          </a:p>
          <a:p>
            <a:pPr algn="l" marL="389321" indent="-194661" lvl="1">
              <a:lnSpc>
                <a:spcPts val="2524"/>
              </a:lnSpc>
              <a:buFont typeface="Arial"/>
              <a:buChar char="•"/>
            </a:pPr>
            <a:r>
              <a:rPr lang="en-US" sz="1803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Black room</a:t>
            </a:r>
          </a:p>
          <a:p>
            <a:pPr algn="l" marL="389321" indent="-194661" lvl="1">
              <a:lnSpc>
                <a:spcPts val="2524"/>
              </a:lnSpc>
              <a:buFont typeface="Arial"/>
              <a:buChar char="•"/>
            </a:pPr>
            <a:r>
              <a:rPr lang="en-US" sz="1803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Recording studio</a:t>
            </a:r>
          </a:p>
          <a:p>
            <a:pPr algn="l" marL="389321" indent="-194661" lvl="1">
              <a:lnSpc>
                <a:spcPts val="2524"/>
              </a:lnSpc>
              <a:buFont typeface="Arial"/>
              <a:buChar char="•"/>
            </a:pPr>
            <a:r>
              <a:rPr lang="en-US" sz="1803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Ceramics studio</a:t>
            </a:r>
          </a:p>
          <a:p>
            <a:pPr algn="l" marL="389321" indent="-194661" lvl="1">
              <a:lnSpc>
                <a:spcPts val="2524"/>
              </a:lnSpc>
              <a:buFont typeface="Arial"/>
              <a:buChar char="•"/>
            </a:pPr>
            <a:r>
              <a:rPr lang="en-US" sz="1803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Music practice rooms</a:t>
            </a:r>
          </a:p>
          <a:p>
            <a:pPr algn="l" marL="389321" indent="-194661" lvl="1">
              <a:lnSpc>
                <a:spcPts val="2524"/>
              </a:lnSpc>
              <a:buFont typeface="Arial"/>
              <a:buChar char="•"/>
            </a:pPr>
            <a:r>
              <a:rPr lang="en-US" sz="1803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Pianos</a:t>
            </a:r>
          </a:p>
          <a:p>
            <a:pPr algn="l" marL="389321" indent="-194661" lvl="1">
              <a:lnSpc>
                <a:spcPts val="2524"/>
              </a:lnSpc>
              <a:buFont typeface="Arial"/>
              <a:buChar char="•"/>
            </a:pPr>
            <a:r>
              <a:rPr lang="en-US" sz="1803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500 seat auditorium</a:t>
            </a:r>
          </a:p>
          <a:p>
            <a:pPr algn="l">
              <a:lnSpc>
                <a:spcPts val="2524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5729595"/>
            <a:ext cx="3499265" cy="379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6"/>
              </a:lnSpc>
              <a:spcBef>
                <a:spcPct val="0"/>
              </a:spcBef>
            </a:pPr>
            <a:r>
              <a:rPr lang="en-US" sz="2254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34 art courses, 8 studios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993491" y="9229725"/>
            <a:ext cx="375034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721129" y="5143500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7510" t="0" r="-91583" b="-1512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29529" y="5143500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62445" t="0" r="-62445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5143500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93408" t="-16155" r="-94248" b="-1166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5201900" y="0"/>
            <a:ext cx="3086100" cy="3086100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485289" y="111986"/>
                  </a:lnTo>
                  <a:lnTo>
                    <a:pt x="609600" y="54447"/>
                  </a:lnTo>
                  <a:lnTo>
                    <a:pt x="621927" y="190873"/>
                  </a:lnTo>
                  <a:lnTo>
                    <a:pt x="758353" y="203200"/>
                  </a:lnTo>
                  <a:lnTo>
                    <a:pt x="700814" y="327511"/>
                  </a:lnTo>
                  <a:lnTo>
                    <a:pt x="812800" y="406400"/>
                  </a:lnTo>
                  <a:lnTo>
                    <a:pt x="700814" y="485289"/>
                  </a:lnTo>
                  <a:lnTo>
                    <a:pt x="758353" y="609600"/>
                  </a:lnTo>
                  <a:lnTo>
                    <a:pt x="621927" y="621927"/>
                  </a:lnTo>
                  <a:lnTo>
                    <a:pt x="609600" y="758353"/>
                  </a:lnTo>
                  <a:lnTo>
                    <a:pt x="485289" y="700814"/>
                  </a:lnTo>
                  <a:lnTo>
                    <a:pt x="406400" y="812800"/>
                  </a:lnTo>
                  <a:lnTo>
                    <a:pt x="327511" y="700814"/>
                  </a:lnTo>
                  <a:lnTo>
                    <a:pt x="203200" y="758353"/>
                  </a:lnTo>
                  <a:lnTo>
                    <a:pt x="190873" y="621927"/>
                  </a:lnTo>
                  <a:lnTo>
                    <a:pt x="54447" y="609600"/>
                  </a:lnTo>
                  <a:lnTo>
                    <a:pt x="111986" y="485289"/>
                  </a:lnTo>
                  <a:lnTo>
                    <a:pt x="0" y="406400"/>
                  </a:lnTo>
                  <a:lnTo>
                    <a:pt x="111986" y="327511"/>
                  </a:lnTo>
                  <a:lnTo>
                    <a:pt x="54447" y="203200"/>
                  </a:lnTo>
                  <a:lnTo>
                    <a:pt x="190873" y="190873"/>
                  </a:lnTo>
                  <a:lnTo>
                    <a:pt x="203200" y="54447"/>
                  </a:lnTo>
                  <a:lnTo>
                    <a:pt x="327511" y="11198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C47C0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27000" y="88900"/>
              <a:ext cx="558800" cy="596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9"/>
                </a:lnSpc>
              </a:pPr>
              <a:r>
                <a:rPr lang="en-US" sz="1699" spc="1">
                  <a:solidFill>
                    <a:srgbClr val="000000"/>
                  </a:solidFill>
                  <a:latin typeface="Georgia Pro"/>
                  <a:ea typeface="Georgia Pro"/>
                  <a:cs typeface="Georgia Pro"/>
                  <a:sym typeface="Georgia Pro"/>
                </a:rPr>
                <a:t>26 state champions in 5 years</a:t>
              </a:r>
            </a:p>
            <a:p>
              <a:pPr algn="ctr">
                <a:lnSpc>
                  <a:spcPts val="2379"/>
                </a:lnSpc>
              </a:pPr>
              <a:r>
                <a:rPr lang="en-US" sz="1699" spc="1">
                  <a:solidFill>
                    <a:srgbClr val="000000"/>
                  </a:solidFill>
                  <a:latin typeface="Georgia Pro"/>
                  <a:ea typeface="Georgia Pro"/>
                  <a:cs typeface="Georgia Pro"/>
                  <a:sym typeface="Georgia Pro"/>
                </a:rPr>
                <a:t>+</a:t>
              </a:r>
            </a:p>
            <a:p>
              <a:pPr algn="ctr">
                <a:lnSpc>
                  <a:spcPts val="2379"/>
                </a:lnSpc>
              </a:pPr>
              <a:r>
                <a:rPr lang="en-US" sz="1699" spc="1">
                  <a:solidFill>
                    <a:srgbClr val="000000"/>
                  </a:solidFill>
                  <a:latin typeface="Georgia Pro"/>
                  <a:ea typeface="Georgia Pro"/>
                  <a:cs typeface="Georgia Pro"/>
                  <a:sym typeface="Georgia Pro"/>
                </a:rPr>
                <a:t>Top 2% of schools in the US for athletics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993491" y="9229725"/>
            <a:ext cx="3580343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625499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Sports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14913" y="4446452"/>
            <a:ext cx="3258921" cy="2192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Football*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Soccer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Golf*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Cheering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Cross Country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Field Hockey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Volleyball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14913" y="3870266"/>
            <a:ext cx="3258921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Fall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888697" y="3870266"/>
            <a:ext cx="3258921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Winter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382514" y="3870266"/>
            <a:ext cx="3258921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Spring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888697" y="4446452"/>
            <a:ext cx="2340831" cy="2192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Basketball*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Swimming*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Ice Hockey*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Cheering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Indoor Track and Field*</a:t>
            </a:r>
          </a:p>
          <a:p>
            <a:pPr algn="l">
              <a:lnSpc>
                <a:spcPts val="2519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2382514" y="4446452"/>
            <a:ext cx="3258921" cy="156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Baseball*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Softball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Lacrosse*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Tennis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Track and Field*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721129" y="5143500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95414" t="0" r="-2964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29529" y="5143500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24" t="0" r="-24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5143500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71646" t="-6242" r="-83715" b="-7252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229725"/>
            <a:ext cx="3953589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25499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Academics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4913" y="4455977"/>
            <a:ext cx="2406215" cy="1921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Included in tuition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4 levels, based on placement test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Part of the school day/curriculum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Takes the place of “mainstream English”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14913" y="3870266"/>
            <a:ext cx="325892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ELL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88697" y="3870266"/>
            <a:ext cx="325892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26 AP, 50 Honors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382514" y="3870266"/>
            <a:ext cx="325892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6-8 courses/year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382514" y="4455977"/>
            <a:ext cx="2355414" cy="239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3850" indent="-161925" lvl="1">
              <a:lnSpc>
                <a:spcPts val="2100"/>
              </a:lnSpc>
              <a:buFont typeface="Arial"/>
              <a:buChar char="•"/>
            </a:pPr>
            <a:r>
              <a:rPr lang="en-US" sz="15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Most courses are full year</a:t>
            </a:r>
          </a:p>
          <a:p>
            <a:pPr algn="l" marL="323850" indent="-161925" lvl="1">
              <a:lnSpc>
                <a:spcPts val="2100"/>
              </a:lnSpc>
              <a:buFont typeface="Arial"/>
              <a:buChar char="•"/>
            </a:pPr>
            <a:r>
              <a:rPr lang="en-US" sz="15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Some are single semester</a:t>
            </a:r>
          </a:p>
          <a:p>
            <a:pPr algn="l" marL="323850" indent="-161925" lvl="1">
              <a:lnSpc>
                <a:spcPts val="2100"/>
              </a:lnSpc>
              <a:buFont typeface="Arial"/>
              <a:buChar char="•"/>
            </a:pPr>
            <a:r>
              <a:rPr lang="en-US" sz="15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Some AP courses are 2 credits</a:t>
            </a:r>
          </a:p>
          <a:p>
            <a:pPr algn="l" marL="323850" indent="-161925" lvl="1">
              <a:lnSpc>
                <a:spcPts val="2100"/>
              </a:lnSpc>
              <a:buFont typeface="Arial"/>
              <a:buChar char="•"/>
            </a:pPr>
            <a:r>
              <a:rPr lang="en-US" sz="15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No class? Study hall</a:t>
            </a:r>
          </a:p>
          <a:p>
            <a:pPr algn="l" marL="323850" indent="-161925" lvl="1">
              <a:lnSpc>
                <a:spcPts val="2100"/>
              </a:lnSpc>
              <a:buFont typeface="Arial"/>
              <a:buChar char="•"/>
            </a:pPr>
            <a:r>
              <a:rPr lang="en-US" sz="15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School Counselor will help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888697" y="4493201"/>
            <a:ext cx="2406215" cy="2197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443 AP exams</a:t>
            </a:r>
          </a:p>
          <a:p>
            <a:pPr algn="l">
              <a:lnSpc>
                <a:spcPts val="2239"/>
              </a:lnSpc>
            </a:pP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37 National Merit Scholars</a:t>
            </a:r>
          </a:p>
          <a:p>
            <a:pPr algn="l">
              <a:lnSpc>
                <a:spcPts val="2239"/>
              </a:lnSpc>
            </a:pP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Honors courses in 12 disciplines</a:t>
            </a:r>
          </a:p>
          <a:p>
            <a:pPr algn="l">
              <a:lnSpc>
                <a:spcPts val="2239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7940388" y="3839883"/>
            <a:ext cx="4032533" cy="2451024"/>
            <a:chOff x="0" y="0"/>
            <a:chExt cx="3571203" cy="21706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2170623"/>
            </a:xfrm>
            <a:custGeom>
              <a:avLst/>
              <a:gdLst/>
              <a:ahLst/>
              <a:cxnLst/>
              <a:rect r="r" b="b" t="t" l="l"/>
              <a:pathLst>
                <a:path h="2170623" w="3571203">
                  <a:moveTo>
                    <a:pt x="3446743" y="2170623"/>
                  </a:moveTo>
                  <a:lnTo>
                    <a:pt x="124460" y="2170623"/>
                  </a:lnTo>
                  <a:cubicBezTo>
                    <a:pt x="55880" y="2170623"/>
                    <a:pt x="0" y="2114743"/>
                    <a:pt x="0" y="20461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2046163"/>
                  </a:lnTo>
                  <a:cubicBezTo>
                    <a:pt x="3571203" y="2114743"/>
                    <a:pt x="3515323" y="2170623"/>
                    <a:pt x="3446743" y="21706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421657" y="3839883"/>
            <a:ext cx="4032533" cy="2451024"/>
            <a:chOff x="0" y="0"/>
            <a:chExt cx="3571203" cy="21706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71203" cy="2170623"/>
            </a:xfrm>
            <a:custGeom>
              <a:avLst/>
              <a:gdLst/>
              <a:ahLst/>
              <a:cxnLst/>
              <a:rect r="r" b="b" t="t" l="l"/>
              <a:pathLst>
                <a:path h="2170623" w="3571203">
                  <a:moveTo>
                    <a:pt x="3446743" y="2170623"/>
                  </a:moveTo>
                  <a:lnTo>
                    <a:pt x="124460" y="2170623"/>
                  </a:lnTo>
                  <a:cubicBezTo>
                    <a:pt x="55880" y="2170623"/>
                    <a:pt x="0" y="2114743"/>
                    <a:pt x="0" y="20461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2046163"/>
                  </a:lnTo>
                  <a:cubicBezTo>
                    <a:pt x="3571203" y="2114743"/>
                    <a:pt x="3515323" y="2170623"/>
                    <a:pt x="3446743" y="21706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3102511"/>
            <a:ext cx="5365201" cy="6037024"/>
          </a:xfrm>
          <a:custGeom>
            <a:avLst/>
            <a:gdLst/>
            <a:ahLst/>
            <a:cxnLst/>
            <a:rect r="r" b="b" t="t" l="l"/>
            <a:pathLst>
              <a:path h="6037024" w="5365201">
                <a:moveTo>
                  <a:pt x="0" y="0"/>
                </a:moveTo>
                <a:lnTo>
                  <a:pt x="5365201" y="0"/>
                </a:lnTo>
                <a:lnTo>
                  <a:pt x="5365201" y="6037024"/>
                </a:lnTo>
                <a:lnTo>
                  <a:pt x="0" y="6037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538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625499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Academics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3491" y="9229725"/>
            <a:ext cx="4068001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61810" y="4831705"/>
            <a:ext cx="3258921" cy="735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We use the Duolingo as the placement test, but the Duolinog is NOT required for admission.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261810" y="4245993"/>
            <a:ext cx="325892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English Placement Test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743079" y="4831705"/>
            <a:ext cx="3258921" cy="735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The TA math department has created a custom placement test that you will take online.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743079" y="4245993"/>
            <a:ext cx="325892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Math Placement Test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940388" y="6705833"/>
            <a:ext cx="9258567" cy="2956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0"/>
              </a:lnSpc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Step 1: Enroll at TA</a:t>
            </a:r>
          </a:p>
          <a:p>
            <a:pPr algn="l">
              <a:lnSpc>
                <a:spcPts val="2930"/>
              </a:lnSpc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Step 2: Register your new TA email address</a:t>
            </a:r>
          </a:p>
          <a:p>
            <a:pPr algn="l">
              <a:lnSpc>
                <a:spcPts val="2930"/>
              </a:lnSpc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Step 3: Take the placement tests</a:t>
            </a:r>
          </a:p>
          <a:p>
            <a:pPr algn="l">
              <a:lnSpc>
                <a:spcPts val="2930"/>
              </a:lnSpc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Step 4: Complete the course request form</a:t>
            </a:r>
          </a:p>
          <a:p>
            <a:pPr algn="l">
              <a:lnSpc>
                <a:spcPts val="2930"/>
              </a:lnSpc>
            </a:pPr>
          </a:p>
          <a:p>
            <a:pPr algn="l">
              <a:lnSpc>
                <a:spcPts val="2930"/>
              </a:lnSpc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Your school counselor will create your course schedule. Changes can be made before classes start and up to 10 days after they start.</a:t>
            </a:r>
          </a:p>
          <a:p>
            <a:pPr algn="l">
              <a:lnSpc>
                <a:spcPts val="2930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7940388" y="3045361"/>
            <a:ext cx="4871910" cy="53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5"/>
              </a:lnSpc>
              <a:spcBef>
                <a:spcPct val="0"/>
              </a:spcBef>
            </a:pPr>
            <a:r>
              <a:rPr lang="en-US" b="true" sz="3139" spc="3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Before you arrive...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721129" y="5143500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29529" y="5143500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5143500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62527" t="0" r="-62527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229725"/>
            <a:ext cx="3580343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25499"/>
            <a:ext cx="16989662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Student Profiles: the story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4913" y="4455977"/>
            <a:ext cx="2406215" cy="2642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GPA: 4.0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Weighted GPA: 4.08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# AP courses: 5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Acceptances: Yale, Williams, Colby, Wesleyan, Bowdoin</a:t>
            </a:r>
          </a:p>
          <a:p>
            <a:pPr algn="l">
              <a:lnSpc>
                <a:spcPts val="2379"/>
              </a:lnSpc>
            </a:pP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Final decision: </a:t>
            </a:r>
            <a:r>
              <a:rPr lang="en-US" sz="1699" spc="1" b="true">
                <a:solidFill>
                  <a:srgbClr val="820024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Harvard</a:t>
            </a:r>
          </a:p>
          <a:p>
            <a:pPr algn="l">
              <a:lnSpc>
                <a:spcPts val="2379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314913" y="3607575"/>
            <a:ext cx="3258921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b="true" sz="2199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Student 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88697" y="3607575"/>
            <a:ext cx="3258921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b="true" sz="2199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Student 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382514" y="3607575"/>
            <a:ext cx="3258921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b="true" sz="2199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What’s Important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803169" y="4131798"/>
            <a:ext cx="2340831" cy="323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GPA: 4.0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Weighted GPA: 4.17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# AP courses: 6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Acceptances: Michigan, Northeastern, Wisconsin, UC-San Diego, Illinios-Urbana</a:t>
            </a:r>
          </a:p>
          <a:p>
            <a:pPr algn="l">
              <a:lnSpc>
                <a:spcPts val="2379"/>
              </a:lnSpc>
            </a:pP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Final decision: </a:t>
            </a:r>
            <a:r>
              <a:rPr lang="en-US" sz="1699" spc="1" b="true">
                <a:solidFill>
                  <a:srgbClr val="820024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University of Rochester</a:t>
            </a:r>
          </a:p>
          <a:p>
            <a:pPr algn="l">
              <a:lnSpc>
                <a:spcPts val="2379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2382514" y="4131798"/>
            <a:ext cx="2159935" cy="2642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7029" indent="-183514" lvl="1">
              <a:lnSpc>
                <a:spcPts val="2379"/>
              </a:lnSpc>
              <a:buFont typeface="Arial"/>
              <a:buChar char="•"/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AP courses</a:t>
            </a:r>
          </a:p>
          <a:p>
            <a:pPr algn="l" marL="367029" indent="-183514" lvl="1">
              <a:lnSpc>
                <a:spcPts val="2379"/>
              </a:lnSpc>
              <a:buFont typeface="Arial"/>
              <a:buChar char="•"/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Clubs</a:t>
            </a:r>
          </a:p>
          <a:p>
            <a:pPr algn="l" marL="367029" indent="-183514" lvl="1">
              <a:lnSpc>
                <a:spcPts val="2379"/>
              </a:lnSpc>
              <a:buFont typeface="Arial"/>
              <a:buChar char="•"/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Sports</a:t>
            </a:r>
          </a:p>
          <a:p>
            <a:pPr algn="l" marL="367029" indent="-183514" lvl="1">
              <a:lnSpc>
                <a:spcPts val="2379"/>
              </a:lnSpc>
              <a:buFont typeface="Arial"/>
              <a:buChar char="•"/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SAT + TOEFL</a:t>
            </a:r>
          </a:p>
          <a:p>
            <a:pPr algn="l" marL="367029" indent="-183514" lvl="1">
              <a:lnSpc>
                <a:spcPts val="2379"/>
              </a:lnSpc>
              <a:buFont typeface="Arial"/>
              <a:buChar char="•"/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GPA</a:t>
            </a:r>
          </a:p>
          <a:p>
            <a:pPr algn="l">
              <a:lnSpc>
                <a:spcPts val="2379"/>
              </a:lnSpc>
            </a:pPr>
          </a:p>
          <a:p>
            <a:pPr algn="ctr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+ </a:t>
            </a:r>
          </a:p>
          <a:p>
            <a:pPr algn="l">
              <a:lnSpc>
                <a:spcPts val="2379"/>
              </a:lnSpc>
            </a:pPr>
          </a:p>
          <a:p>
            <a:pPr algn="ctr">
              <a:lnSpc>
                <a:spcPts val="2379"/>
              </a:lnSpc>
            </a:pPr>
            <a:r>
              <a:rPr lang="en-US" b="true" sz="1699" spc="1">
                <a:solidFill>
                  <a:srgbClr val="820024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How are you unique?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646654" y="3026218"/>
            <a:ext cx="7485433" cy="6232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31"/>
              </a:lnSpc>
            </a:pPr>
            <a:r>
              <a:rPr lang="en-US" sz="2249" spc="112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Bates College • Berklee College of Music • Boston College • Boston University • Bowdoin College • Colby College • </a:t>
            </a:r>
            <a:r>
              <a:rPr lang="en-US" sz="2249" spc="112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Columbia University • Cornell University • Dartmouth College • Duke University • Emory University • George Washington University • Georgetown University • Harvard University •  Johns Hopkins University • Maine College of Art • MIT • New York University • Parsons School of Design • Providence College • The New School • Tulane University • Union College • UC Los Angeles (UCLA) • UC Berkeley • UC Irvine • University of Michigan • University of Southern California (USC) • University of Texas • University of Vermont • Wellesley College</a:t>
            </a:r>
          </a:p>
          <a:p>
            <a:pPr algn="l">
              <a:lnSpc>
                <a:spcPts val="3356"/>
              </a:lnSpc>
            </a:pPr>
          </a:p>
        </p:txBody>
      </p:sp>
      <p:sp>
        <p:nvSpPr>
          <p:cNvPr name="AutoShape 3" id="3"/>
          <p:cNvSpPr/>
          <p:nvPr/>
        </p:nvSpPr>
        <p:spPr>
          <a:xfrm rot="0">
            <a:off x="6652785" y="2840611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7330936" y="1233487"/>
            <a:ext cx="10661021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99"/>
              </a:lnSpc>
            </a:pPr>
            <a:r>
              <a:rPr lang="en-US" sz="7249" spc="-144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University Acceptances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993491" y="9229725"/>
            <a:ext cx="365260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28700" y="1028700"/>
            <a:ext cx="4968919" cy="7453378"/>
            <a:chOff x="0" y="0"/>
            <a:chExt cx="6350000" cy="952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57684" t="0" r="-6737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183991" y="3872602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644E4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692391" y="3872602"/>
            <a:ext cx="4032533" cy="3677854"/>
            <a:chOff x="0" y="0"/>
            <a:chExt cx="3571203" cy="32571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644E41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200791" y="3872602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644E41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93491" y="3682102"/>
            <a:ext cx="4032533" cy="3677854"/>
            <a:chOff x="0" y="0"/>
            <a:chExt cx="3571203" cy="32571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501891" y="3682102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010291" y="3682102"/>
            <a:ext cx="4032533" cy="3677854"/>
            <a:chOff x="0" y="0"/>
            <a:chExt cx="3571203" cy="32571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229725"/>
            <a:ext cx="3580343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735036"/>
            <a:ext cx="16378789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39"/>
              </a:lnSpc>
            </a:pPr>
            <a:r>
              <a:rPr lang="en-US" sz="8449" spc="-168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International Student Support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254919" y="6217739"/>
            <a:ext cx="1575365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6752" spc="-135">
                <a:solidFill>
                  <a:srgbClr val="EBE9E9"/>
                </a:solidFill>
                <a:latin typeface="Sergio Trendy"/>
                <a:ea typeface="Sergio Trendy"/>
                <a:cs typeface="Sergio Trendy"/>
                <a:sym typeface="Sergio Trendy"/>
              </a:rPr>
              <a:t>01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83991" y="4666122"/>
            <a:ext cx="3651533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</a:pPr>
            <a:r>
              <a:rPr lang="en-US" b="true" sz="4452" spc="-89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Res Life Advisor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687151" y="4666122"/>
            <a:ext cx="3651533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</a:pPr>
            <a:r>
              <a:rPr lang="en-US" b="true" sz="4452" spc="-89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After School Study Center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186208" y="4685172"/>
            <a:ext cx="3651533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3"/>
              </a:lnSpc>
            </a:pPr>
            <a:r>
              <a:rPr lang="en-US" b="true" sz="4352" spc="-87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Achievement Center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763319" y="6217739"/>
            <a:ext cx="1575365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6752" spc="-135">
                <a:solidFill>
                  <a:srgbClr val="EBE9E9"/>
                </a:solidFill>
                <a:latin typeface="Sergio Trendy"/>
                <a:ea typeface="Sergio Trendy"/>
                <a:cs typeface="Sergio Trendy"/>
                <a:sym typeface="Sergio Trendy"/>
              </a:rPr>
              <a:t>02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271719" y="6217739"/>
            <a:ext cx="1575365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6752" spc="-135">
                <a:solidFill>
                  <a:srgbClr val="EBE9E9"/>
                </a:solidFill>
                <a:latin typeface="Sergio Trendy"/>
                <a:ea typeface="Sergio Trendy"/>
                <a:cs typeface="Sergio Trendy"/>
                <a:sym typeface="Sergio Trendy"/>
              </a:rPr>
              <a:t>03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26396" y="1837346"/>
            <a:ext cx="7822215" cy="7510489"/>
            <a:chOff x="0" y="0"/>
            <a:chExt cx="10429621" cy="1001398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0944" t="0" r="20944" b="0"/>
            <a:stretch>
              <a:fillRect/>
            </a:stretch>
          </p:blipFill>
          <p:spPr>
            <a:xfrm flipH="false" flipV="false">
              <a:off x="0" y="0"/>
              <a:ext cx="6868414" cy="663365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4813" t="0" r="14813" b="0"/>
            <a:stretch>
              <a:fillRect/>
            </a:stretch>
          </p:blipFill>
          <p:spPr>
            <a:xfrm flipH="false" flipV="false">
              <a:off x="6995414" y="0"/>
              <a:ext cx="3434207" cy="3253329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14475" r="0" b="14475"/>
            <a:stretch>
              <a:fillRect/>
            </a:stretch>
          </p:blipFill>
          <p:spPr>
            <a:xfrm flipH="false" flipV="false">
              <a:off x="0" y="6760657"/>
              <a:ext cx="6868414" cy="325332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9633" t="0" r="9633" b="0"/>
            <a:stretch>
              <a:fillRect/>
            </a:stretch>
          </p:blipFill>
          <p:spPr>
            <a:xfrm flipH="false" flipV="false">
              <a:off x="6995414" y="3380329"/>
              <a:ext cx="3434207" cy="6633657"/>
            </a:xfrm>
            <a:prstGeom prst="rect">
              <a:avLst/>
            </a:prstGeom>
          </p:spPr>
        </p:pic>
      </p:grpSp>
      <p:sp>
        <p:nvSpPr>
          <p:cNvPr name="AutoShape 7" id="7"/>
          <p:cNvSpPr/>
          <p:nvPr/>
        </p:nvSpPr>
        <p:spPr>
          <a:xfrm rot="3019">
            <a:off x="993488" y="1228434"/>
            <a:ext cx="1626581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028700" y="2445550"/>
            <a:ext cx="7197065" cy="304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Residential </a:t>
            </a:r>
          </a:p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Life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450697"/>
            <a:ext cx="6649996" cy="2223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modern, new and large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on campus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4+ dorms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double rooms, some triples, 9 singles for girls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shared bathrooms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kitchen, study lounge, and laundry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5924002"/>
            <a:ext cx="3499265" cy="413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6"/>
              </a:lnSpc>
              <a:spcBef>
                <a:spcPct val="0"/>
              </a:spcBef>
            </a:pPr>
            <a:r>
              <a:rPr lang="en-US" b="true" sz="2454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Dorms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993491" y="9229725"/>
            <a:ext cx="3534474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721129" y="5143500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2500" t="0" r="-6250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29529" y="5143500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59489" t="0" r="-59489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5143500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62359" t="0" r="-62359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229725"/>
            <a:ext cx="3953589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25499"/>
            <a:ext cx="10214462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Residential Life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4913" y="4455977"/>
            <a:ext cx="2406215" cy="2197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Thanksgiving: OPEN</a:t>
            </a:r>
          </a:p>
          <a:p>
            <a:pPr algn="l">
              <a:lnSpc>
                <a:spcPts val="2239"/>
              </a:lnSpc>
            </a:pPr>
            <a:r>
              <a:rPr lang="en-US" sz="1599" spc="1" b="true">
                <a:solidFill>
                  <a:srgbClr val="820024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Christmas: CLOSED</a:t>
            </a:r>
          </a:p>
          <a:p>
            <a:pPr algn="l">
              <a:lnSpc>
                <a:spcPts val="2239"/>
              </a:lnSpc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February: OPEN</a:t>
            </a:r>
          </a:p>
          <a:p>
            <a:pPr algn="l">
              <a:lnSpc>
                <a:spcPts val="2239"/>
              </a:lnSpc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April: OPEN</a:t>
            </a:r>
          </a:p>
          <a:p>
            <a:pPr algn="l">
              <a:lnSpc>
                <a:spcPts val="2239"/>
              </a:lnSpc>
            </a:pPr>
          </a:p>
          <a:p>
            <a:pPr algn="l">
              <a:lnSpc>
                <a:spcPts val="2239"/>
              </a:lnSpc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$75/day includes activities and meals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314913" y="3870266"/>
            <a:ext cx="325892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Breaks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88697" y="3870266"/>
            <a:ext cx="325892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Support + Safety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382514" y="3870266"/>
            <a:ext cx="325892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Homestay!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974226" y="4493201"/>
            <a:ext cx="2255303" cy="164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Nurse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Study hours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Advisor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14 families live in the dorms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Keycard access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382514" y="4455977"/>
            <a:ext cx="2111065" cy="217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sz="14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15 homestay spaces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Our homestay coordinator does the placements and supports students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Same price as boarding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993491" y="3092077"/>
            <a:ext cx="4418569" cy="6053512"/>
            <a:chOff x="0" y="0"/>
            <a:chExt cx="6952472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952472" cy="9525000"/>
            </a:xfrm>
            <a:custGeom>
              <a:avLst/>
              <a:gdLst/>
              <a:ahLst/>
              <a:cxnLst/>
              <a:rect r="r" b="b" t="t" l="l"/>
              <a:pathLst>
                <a:path h="9525000" w="6952472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36384" y="0"/>
                    <a:pt x="528388" y="0"/>
                  </a:cubicBezTo>
                  <a:lnTo>
                    <a:pt x="6424084" y="0"/>
                  </a:lnTo>
                  <a:cubicBezTo>
                    <a:pt x="6716088" y="0"/>
                    <a:pt x="6952472" y="217170"/>
                    <a:pt x="6952472" y="482600"/>
                  </a:cubicBezTo>
                  <a:lnTo>
                    <a:pt x="6952472" y="9042400"/>
                  </a:lnTo>
                  <a:cubicBezTo>
                    <a:pt x="6952472" y="9309100"/>
                    <a:pt x="6716088" y="9525000"/>
                    <a:pt x="6424084" y="9525000"/>
                  </a:cubicBezTo>
                  <a:lnTo>
                    <a:pt x="528388" y="9525000"/>
                  </a:lnTo>
                  <a:cubicBezTo>
                    <a:pt x="237775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52815" t="0" r="-52815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491522" y="3239696"/>
            <a:ext cx="4396736" cy="5905893"/>
            <a:chOff x="0" y="0"/>
            <a:chExt cx="7091037" cy="9525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91037" cy="9525000"/>
            </a:xfrm>
            <a:custGeom>
              <a:avLst/>
              <a:gdLst/>
              <a:ahLst/>
              <a:cxnLst/>
              <a:rect r="r" b="b" t="t" l="l"/>
              <a:pathLst>
                <a:path h="9525000" w="7091037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41095" y="0"/>
                    <a:pt x="538919" y="0"/>
                  </a:cubicBezTo>
                  <a:lnTo>
                    <a:pt x="6552118" y="0"/>
                  </a:lnTo>
                  <a:cubicBezTo>
                    <a:pt x="6849942" y="0"/>
                    <a:pt x="7091037" y="217170"/>
                    <a:pt x="7091037" y="482600"/>
                  </a:cubicBezTo>
                  <a:lnTo>
                    <a:pt x="7091037" y="9042400"/>
                  </a:lnTo>
                  <a:cubicBezTo>
                    <a:pt x="7091037" y="9309100"/>
                    <a:pt x="6849942" y="9525000"/>
                    <a:pt x="6552118" y="9525000"/>
                  </a:cubicBezTo>
                  <a:lnTo>
                    <a:pt x="538919" y="9525000"/>
                  </a:lnTo>
                  <a:cubicBezTo>
                    <a:pt x="242513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50806" t="0" r="-50806" b="0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>
            <a:off x="6347659" y="9390380"/>
            <a:ext cx="9293775" cy="0"/>
          </a:xfrm>
          <a:prstGeom prst="line">
            <a:avLst/>
          </a:prstGeom>
          <a:ln cap="flat" w="28575">
            <a:solidFill>
              <a:srgbClr val="420F0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993491" y="625224"/>
            <a:ext cx="11991147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94"/>
              </a:lnSpc>
            </a:pPr>
            <a:r>
              <a:rPr lang="en-US" sz="10078" spc="-201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Boys Dorms (2)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657816" y="5461780"/>
            <a:ext cx="3239994" cy="179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13"/>
              </a:lnSpc>
            </a:pPr>
            <a:r>
              <a:rPr lang="en-US" sz="5844" spc="-116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Trojan Hall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150590" y="5018867"/>
            <a:ext cx="3239994" cy="267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13"/>
              </a:lnSpc>
            </a:pPr>
            <a:r>
              <a:rPr lang="en-US" sz="5844" spc="-116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East Nelson Hall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3491" y="9229725"/>
            <a:ext cx="3937262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993491" y="3239696"/>
            <a:ext cx="10468207" cy="5057842"/>
            <a:chOff x="0" y="0"/>
            <a:chExt cx="19713875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713874" cy="9525000"/>
            </a:xfrm>
            <a:custGeom>
              <a:avLst/>
              <a:gdLst/>
              <a:ahLst/>
              <a:cxnLst/>
              <a:rect r="r" b="b" t="t" l="l"/>
              <a:pathLst>
                <a:path h="9525000" w="19713874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670272" y="0"/>
                    <a:pt x="1498254" y="0"/>
                  </a:cubicBezTo>
                  <a:lnTo>
                    <a:pt x="18215620" y="0"/>
                  </a:lnTo>
                  <a:cubicBezTo>
                    <a:pt x="19043603" y="0"/>
                    <a:pt x="19713874" y="217170"/>
                    <a:pt x="19713874" y="482600"/>
                  </a:cubicBezTo>
                  <a:lnTo>
                    <a:pt x="19713874" y="9042400"/>
                  </a:lnTo>
                  <a:cubicBezTo>
                    <a:pt x="19713874" y="9309100"/>
                    <a:pt x="19043603" y="9525000"/>
                    <a:pt x="18215620" y="9525000"/>
                  </a:cubicBezTo>
                  <a:lnTo>
                    <a:pt x="1498254" y="9525000"/>
                  </a:lnTo>
                  <a:cubicBezTo>
                    <a:pt x="674215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0" t="-18946" r="0" b="-18946"/>
              </a:stretch>
            </a:blipFill>
          </p:spPr>
        </p:sp>
      </p:grpSp>
      <p:sp>
        <p:nvSpPr>
          <p:cNvPr name="AutoShape 5" id="5"/>
          <p:cNvSpPr/>
          <p:nvPr/>
        </p:nvSpPr>
        <p:spPr>
          <a:xfrm>
            <a:off x="6347659" y="9390380"/>
            <a:ext cx="9293775" cy="0"/>
          </a:xfrm>
          <a:prstGeom prst="line">
            <a:avLst/>
          </a:prstGeom>
          <a:ln cap="flat" w="28575">
            <a:solidFill>
              <a:srgbClr val="420F0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993491" y="625224"/>
            <a:ext cx="11991147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94"/>
              </a:lnSpc>
            </a:pPr>
            <a:r>
              <a:rPr lang="en-US" sz="10078" spc="-201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Girls Dorms (3)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027066" y="5124450"/>
            <a:ext cx="3239994" cy="179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13"/>
              </a:lnSpc>
            </a:pPr>
            <a:r>
              <a:rPr lang="en-US" sz="5844" spc="-116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Stasio Hall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3491" y="9229725"/>
            <a:ext cx="3937262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993491" y="3239696"/>
            <a:ext cx="3811733" cy="5717599"/>
            <a:chOff x="0" y="0"/>
            <a:chExt cx="6350000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45582" t="0" r="-80405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491522" y="3239696"/>
            <a:ext cx="3811733" cy="5717599"/>
            <a:chOff x="0" y="0"/>
            <a:chExt cx="6350000" cy="9525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290" t="0" r="-124850" b="0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>
            <a:off x="6347659" y="9390380"/>
            <a:ext cx="9293775" cy="0"/>
          </a:xfrm>
          <a:prstGeom prst="line">
            <a:avLst/>
          </a:prstGeom>
          <a:ln cap="flat" w="28575">
            <a:solidFill>
              <a:srgbClr val="420F0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993491" y="625224"/>
            <a:ext cx="11991147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94"/>
              </a:lnSpc>
            </a:pPr>
            <a:r>
              <a:rPr lang="en-US" sz="10078" spc="-201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Girls Dorms (3)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245243" y="5461780"/>
            <a:ext cx="3239994" cy="179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13"/>
              </a:lnSpc>
            </a:pPr>
            <a:r>
              <a:rPr lang="en-US" sz="5844" spc="-116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Fairfield Hall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693780" y="5018867"/>
            <a:ext cx="3239994" cy="267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13"/>
              </a:lnSpc>
            </a:pPr>
            <a:r>
              <a:rPr lang="en-US" sz="5844" spc="-116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West Nelson Hall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3491" y="9229725"/>
            <a:ext cx="3937262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5869060" y="3239696"/>
            <a:ext cx="3371895" cy="5057842"/>
            <a:chOff x="0" y="0"/>
            <a:chExt cx="6350000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36208" t="0" r="-89201" b="0"/>
              </a:stretch>
            </a:blipFill>
          </p:spPr>
        </p:sp>
      </p:grpSp>
      <p:sp>
        <p:nvSpPr>
          <p:cNvPr name="AutoShape 5" id="5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9717205" y="3233874"/>
            <a:ext cx="3371895" cy="5057842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50121" t="0" r="-50121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3565350" y="3239696"/>
            <a:ext cx="3371895" cy="5057842"/>
            <a:chOff x="0" y="0"/>
            <a:chExt cx="6350000" cy="952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6181" t="0" r="-6181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625499"/>
            <a:ext cx="11955939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Weekends @ TA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5095875"/>
            <a:ext cx="4176301" cy="4596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4"/>
              </a:lnSpc>
            </a:pPr>
            <a:r>
              <a:rPr lang="en-US" sz="24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Every Friday, we publish the weekend activity schedule. Students can sign up for whatever they wish!</a:t>
            </a:r>
          </a:p>
          <a:p>
            <a:pPr algn="l">
              <a:lnSpc>
                <a:spcPts val="3364"/>
              </a:lnSpc>
            </a:pPr>
          </a:p>
          <a:p>
            <a:pPr algn="l">
              <a:lnSpc>
                <a:spcPts val="3364"/>
              </a:lnSpc>
            </a:pPr>
            <a:r>
              <a:rPr lang="en-US" sz="24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The most popular activities:</a:t>
            </a:r>
          </a:p>
          <a:p>
            <a:pPr algn="l">
              <a:lnSpc>
                <a:spcPts val="3364"/>
              </a:lnSpc>
            </a:pPr>
            <a:r>
              <a:rPr lang="en-US" sz="2403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Skiing and going to Boston via train </a:t>
            </a:r>
          </a:p>
          <a:p>
            <a:pPr algn="l">
              <a:lnSpc>
                <a:spcPts val="3364"/>
              </a:lnSpc>
            </a:pPr>
          </a:p>
          <a:p>
            <a:pPr algn="l">
              <a:lnSpc>
                <a:spcPts val="3364"/>
              </a:lnSpc>
            </a:pPr>
          </a:p>
          <a:p>
            <a:pPr algn="l">
              <a:lnSpc>
                <a:spcPts val="3364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3471862"/>
            <a:ext cx="4367160" cy="1389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16"/>
              </a:lnSpc>
              <a:spcBef>
                <a:spcPct val="0"/>
              </a:spcBef>
            </a:pPr>
            <a:r>
              <a:rPr lang="en-US" b="true" sz="2654" i="true" spc="2">
                <a:solidFill>
                  <a:srgbClr val="820024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Come for the academics, stay for the residential experience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3491" y="9229725"/>
            <a:ext cx="3534474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028700" y="625499"/>
            <a:ext cx="11955939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Weekends @ TA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3491" y="9229725"/>
            <a:ext cx="3534474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65403" y="2697420"/>
            <a:ext cx="16177493" cy="6329444"/>
          </a:xfrm>
          <a:custGeom>
            <a:avLst/>
            <a:gdLst/>
            <a:ahLst/>
            <a:cxnLst/>
            <a:rect r="r" b="b" t="t" l="l"/>
            <a:pathLst>
              <a:path h="6329444" w="16177493">
                <a:moveTo>
                  <a:pt x="0" y="0"/>
                </a:moveTo>
                <a:lnTo>
                  <a:pt x="16177492" y="0"/>
                </a:lnTo>
                <a:lnTo>
                  <a:pt x="16177492" y="6329444"/>
                </a:lnTo>
                <a:lnTo>
                  <a:pt x="0" y="6329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721129" y="5143500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2570" t="0" r="-6257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393959" y="5143500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5205" t="0" r="-119935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5143500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43830" t="0" r="-81309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229725"/>
            <a:ext cx="3953589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54074"/>
            <a:ext cx="10214462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459"/>
              </a:lnSpc>
            </a:pPr>
            <a:r>
              <a:rPr lang="en-US" sz="9549" spc="-19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Junior Boarding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4913" y="4791850"/>
            <a:ext cx="2406215" cy="1921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180 students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8% international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Grades 6-8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Shared campus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Shared dorms</a:t>
            </a:r>
          </a:p>
          <a:p>
            <a:pPr algn="l">
              <a:lnSpc>
                <a:spcPts val="2239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314913" y="3870266"/>
            <a:ext cx="3258921" cy="73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Thornton Academy Middle School (TAMS)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88697" y="3870266"/>
            <a:ext cx="325892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Support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382514" y="3870266"/>
            <a:ext cx="3258921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Program Details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974226" y="4493201"/>
            <a:ext cx="2255303" cy="2197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After School Study Center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1:1 peer tutoring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Quarterly reports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Middle School Principal and Assistant Principal live in the dorms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382514" y="4455977"/>
            <a:ext cx="2111065" cy="249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sz="14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Must play a fall sport (soccer, tennis or cross country)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sz="14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Must participate in a club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sz="14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Technology management</a:t>
            </a:r>
          </a:p>
          <a:p>
            <a:pPr algn="l" marL="302261" indent="-151130" lvl="1">
              <a:lnSpc>
                <a:spcPts val="1960"/>
              </a:lnSpc>
              <a:buFont typeface="Arial"/>
              <a:buChar char="•"/>
            </a:pPr>
            <a:r>
              <a:rPr lang="en-US" sz="1400" spc="1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Take courses at the Upper School</a:t>
            </a:r>
          </a:p>
          <a:p>
            <a:pPr algn="l">
              <a:lnSpc>
                <a:spcPts val="2239"/>
              </a:lnSpc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028700" y="625499"/>
            <a:ext cx="1300208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Apply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3491" y="9229725"/>
            <a:ext cx="3481564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56205" y="3536376"/>
            <a:ext cx="8702536" cy="5915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2288" indent="-281144" lvl="1">
              <a:lnSpc>
                <a:spcPts val="3646"/>
              </a:lnSpc>
              <a:buFont typeface="Arial"/>
              <a:buChar char="•"/>
            </a:pPr>
            <a:r>
              <a:rPr lang="en-US" sz="2604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Online Application (or SAO)</a:t>
            </a:r>
          </a:p>
          <a:p>
            <a:pPr algn="l" marL="562288" indent="-281144" lvl="1">
              <a:lnSpc>
                <a:spcPts val="3646"/>
              </a:lnSpc>
              <a:buFont typeface="Arial"/>
              <a:buChar char="•"/>
            </a:pPr>
            <a:r>
              <a:rPr lang="en-US" sz="2604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3 recommendation letters</a:t>
            </a:r>
          </a:p>
          <a:p>
            <a:pPr algn="l" marL="1124576" indent="-374859" lvl="2">
              <a:lnSpc>
                <a:spcPts val="3646"/>
              </a:lnSpc>
              <a:buFont typeface="Arial"/>
              <a:buChar char="⚬"/>
            </a:pPr>
            <a:r>
              <a:rPr lang="en-US" sz="2604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 teachers (any teachers)</a:t>
            </a:r>
          </a:p>
          <a:p>
            <a:pPr algn="l" marL="1124576" indent="-374859" lvl="2">
              <a:lnSpc>
                <a:spcPts val="3646"/>
              </a:lnSpc>
              <a:buFont typeface="Arial"/>
              <a:buChar char="⚬"/>
            </a:pPr>
            <a:r>
              <a:rPr lang="en-US" sz="2604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1 other adult (not a parent)</a:t>
            </a:r>
          </a:p>
          <a:p>
            <a:pPr algn="l" marL="562288" indent="-281144" lvl="1">
              <a:lnSpc>
                <a:spcPts val="3646"/>
              </a:lnSpc>
              <a:buFont typeface="Arial"/>
              <a:buChar char="•"/>
            </a:pPr>
            <a:r>
              <a:rPr lang="en-US" sz="2604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Transcripts from the past 2 years + the current year</a:t>
            </a:r>
          </a:p>
          <a:p>
            <a:pPr algn="l" marL="562288" indent="-281144" lvl="1">
              <a:lnSpc>
                <a:spcPts val="3646"/>
              </a:lnSpc>
              <a:buFont typeface="Arial"/>
              <a:buChar char="•"/>
            </a:pPr>
            <a:r>
              <a:rPr lang="en-US" sz="2604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Passport</a:t>
            </a:r>
          </a:p>
          <a:p>
            <a:pPr algn="l" marL="562288" indent="-281144" lvl="1">
              <a:lnSpc>
                <a:spcPts val="3646"/>
              </a:lnSpc>
              <a:buFont typeface="Arial"/>
              <a:buChar char="•"/>
            </a:pPr>
            <a:r>
              <a:rPr lang="en-US" sz="2604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Zoom interview </a:t>
            </a:r>
          </a:p>
          <a:p>
            <a:pPr algn="l">
              <a:lnSpc>
                <a:spcPts val="3646"/>
              </a:lnSpc>
            </a:pPr>
          </a:p>
          <a:p>
            <a:pPr algn="ctr">
              <a:lnSpc>
                <a:spcPts val="3646"/>
              </a:lnSpc>
            </a:pPr>
            <a:r>
              <a:rPr lang="en-US" sz="2604" i="true" spc="2">
                <a:solidFill>
                  <a:srgbClr val="820024"/>
                </a:solidFill>
                <a:latin typeface="Clear Sans Italics"/>
                <a:ea typeface="Clear Sans Italics"/>
                <a:cs typeface="Clear Sans Italics"/>
                <a:sym typeface="Clear Sans Italics"/>
              </a:rPr>
              <a:t>Thornton Academy is </a:t>
            </a:r>
            <a:r>
              <a:rPr lang="en-US" b="true" sz="2604" i="true" spc="2">
                <a:solidFill>
                  <a:srgbClr val="820024"/>
                </a:solidFill>
                <a:latin typeface="Clear Sans Bold Italics"/>
                <a:ea typeface="Clear Sans Bold Italics"/>
                <a:cs typeface="Clear Sans Bold Italics"/>
                <a:sym typeface="Clear Sans Bold Italics"/>
              </a:rPr>
              <a:t>test optional</a:t>
            </a:r>
            <a:r>
              <a:rPr lang="en-US" sz="2604" i="true" spc="2">
                <a:solidFill>
                  <a:srgbClr val="820024"/>
                </a:solidFill>
                <a:latin typeface="Clear Sans Italics"/>
                <a:ea typeface="Clear Sans Italics"/>
                <a:cs typeface="Clear Sans Italics"/>
                <a:sym typeface="Clear Sans Italics"/>
              </a:rPr>
              <a:t>...ask us why!</a:t>
            </a:r>
          </a:p>
          <a:p>
            <a:pPr algn="l">
              <a:lnSpc>
                <a:spcPts val="3646"/>
              </a:lnSpc>
            </a:pPr>
          </a:p>
          <a:p>
            <a:pPr algn="l">
              <a:lnSpc>
                <a:spcPts val="3646"/>
              </a:lnSpc>
            </a:pPr>
          </a:p>
          <a:p>
            <a:pPr algn="l">
              <a:lnSpc>
                <a:spcPts val="3646"/>
              </a:lnSpc>
            </a:pPr>
          </a:p>
          <a:p>
            <a:pPr algn="l">
              <a:lnSpc>
                <a:spcPts val="3646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68469" y="2685060"/>
            <a:ext cx="4871910" cy="605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55"/>
              </a:lnSpc>
              <a:spcBef>
                <a:spcPct val="0"/>
              </a:spcBef>
            </a:pPr>
            <a:r>
              <a:rPr lang="en-US" b="true" sz="3539" spc="3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*Rolling Admission*</a:t>
            </a:r>
          </a:p>
        </p:txBody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0779852" y="-1070793"/>
            <a:ext cx="6419103" cy="9628654"/>
            <a:chOff x="0" y="0"/>
            <a:chExt cx="6350000" cy="9525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83565" t="0" r="-83565" b="0"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30936" y="2994144"/>
            <a:ext cx="7703345" cy="7292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0"/>
              </a:lnSpc>
            </a:pPr>
            <a:r>
              <a:rPr lang="en-US" sz="2299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Full Year</a:t>
            </a:r>
          </a:p>
          <a:p>
            <a:pPr algn="l" marL="496535" indent="-248267" lvl="1">
              <a:lnSpc>
                <a:spcPts val="3610"/>
              </a:lnSpc>
              <a:buFont typeface="Arial"/>
              <a:buChar char="•"/>
            </a:pPr>
            <a:r>
              <a:rPr lang="en-US" sz="2299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$53,800 tuition, Room and Board</a:t>
            </a:r>
          </a:p>
          <a:p>
            <a:pPr algn="l" marL="496535" indent="-248267" lvl="1">
              <a:lnSpc>
                <a:spcPts val="3610"/>
              </a:lnSpc>
              <a:buFont typeface="Arial"/>
              <a:buChar char="•"/>
            </a:pPr>
            <a:r>
              <a:rPr lang="en-US" sz="2299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$2,400 Health Insurance (mandatory)</a:t>
            </a:r>
          </a:p>
          <a:p>
            <a:pPr algn="l" marL="496535" indent="-248267" lvl="1">
              <a:lnSpc>
                <a:spcPts val="3610"/>
              </a:lnSpc>
              <a:buFont typeface="Arial"/>
              <a:buChar char="•"/>
            </a:pPr>
            <a:r>
              <a:rPr lang="en-US" sz="2299" u="sng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$3,000 Student Life Fee (iPad, I-20, books, etc)</a:t>
            </a:r>
          </a:p>
          <a:p>
            <a:pPr algn="l" marL="496535" indent="-248267" lvl="1">
              <a:lnSpc>
                <a:spcPts val="3610"/>
              </a:lnSpc>
              <a:buFont typeface="Arial"/>
              <a:buChar char="•"/>
            </a:pPr>
            <a:r>
              <a:rPr lang="en-US" sz="2299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$59,200 + $500 security deposit + $1,000 Incidental Account</a:t>
            </a:r>
          </a:p>
          <a:p>
            <a:pPr algn="l">
              <a:lnSpc>
                <a:spcPts val="3610"/>
              </a:lnSpc>
            </a:pPr>
          </a:p>
          <a:p>
            <a:pPr algn="l">
              <a:lnSpc>
                <a:spcPts val="3610"/>
              </a:lnSpc>
            </a:pPr>
            <a:r>
              <a:rPr lang="en-US" sz="2299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Single Semester</a:t>
            </a:r>
          </a:p>
          <a:p>
            <a:pPr algn="l" marL="496535" indent="-248267" lvl="1">
              <a:lnSpc>
                <a:spcPts val="3610"/>
              </a:lnSpc>
              <a:buFont typeface="Arial"/>
              <a:buChar char="•"/>
            </a:pPr>
            <a:r>
              <a:rPr lang="en-US" sz="2299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$28,400 tuition, Room and Board</a:t>
            </a:r>
          </a:p>
          <a:p>
            <a:pPr algn="l" marL="496535" indent="-248267" lvl="1">
              <a:lnSpc>
                <a:spcPts val="3610"/>
              </a:lnSpc>
              <a:buFont typeface="Arial"/>
              <a:buChar char="•"/>
            </a:pPr>
            <a:r>
              <a:rPr lang="en-US" sz="2299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$1,200 Health Insurance (mandatory)</a:t>
            </a:r>
          </a:p>
          <a:p>
            <a:pPr algn="l" marL="496535" indent="-248267" lvl="1">
              <a:lnSpc>
                <a:spcPts val="3610"/>
              </a:lnSpc>
              <a:buFont typeface="Arial"/>
              <a:buChar char="•"/>
            </a:pPr>
            <a:r>
              <a:rPr lang="en-US" sz="2299" u="sng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$1,500 Student Life Fee (iPad, I-20, books, etc)</a:t>
            </a:r>
          </a:p>
          <a:p>
            <a:pPr algn="l" marL="496535" indent="-248267" lvl="1">
              <a:lnSpc>
                <a:spcPts val="3610"/>
              </a:lnSpc>
              <a:buFont typeface="Arial"/>
              <a:buChar char="•"/>
            </a:pPr>
            <a:r>
              <a:rPr lang="en-US" sz="2299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$31,100 + $500 security deposit + $1,000 Incidental Account</a:t>
            </a:r>
          </a:p>
          <a:p>
            <a:pPr algn="l">
              <a:lnSpc>
                <a:spcPts val="3610"/>
              </a:lnSpc>
            </a:pPr>
          </a:p>
          <a:p>
            <a:pPr algn="l">
              <a:lnSpc>
                <a:spcPts val="3610"/>
              </a:lnSpc>
            </a:pPr>
          </a:p>
          <a:p>
            <a:pPr algn="l">
              <a:lnSpc>
                <a:spcPts val="3610"/>
              </a:lnSpc>
            </a:pPr>
          </a:p>
        </p:txBody>
      </p:sp>
      <p:sp>
        <p:nvSpPr>
          <p:cNvPr name="AutoShape 3" id="3"/>
          <p:cNvSpPr/>
          <p:nvPr/>
        </p:nvSpPr>
        <p:spPr>
          <a:xfrm rot="0">
            <a:off x="6652785" y="2840611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7330936" y="1233487"/>
            <a:ext cx="10661021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99"/>
              </a:lnSpc>
            </a:pPr>
            <a:r>
              <a:rPr lang="en-US" sz="7249" spc="-144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Tuition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993491" y="9229725"/>
            <a:ext cx="365260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28700" y="1028700"/>
            <a:ext cx="4968919" cy="7453378"/>
            <a:chOff x="0" y="0"/>
            <a:chExt cx="6350000" cy="952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0" t="-91" r="0" b="-91"/>
              </a:stretch>
            </a:blipFill>
          </p:spPr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3171516"/>
            <a:chOff x="0" y="0"/>
            <a:chExt cx="24384000" cy="422868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6699" r="0" b="47206"/>
            <a:stretch>
              <a:fillRect/>
            </a:stretch>
          </p:blipFill>
          <p:spPr>
            <a:xfrm flipH="false" flipV="false">
              <a:off x="0" y="0"/>
              <a:ext cx="24384000" cy="4228688"/>
            </a:xfrm>
            <a:prstGeom prst="rect">
              <a:avLst/>
            </a:prstGeom>
          </p:spPr>
        </p:pic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815357" y="3632765"/>
            <a:ext cx="2127902" cy="2119589"/>
            <a:chOff x="0" y="0"/>
            <a:chExt cx="6502400" cy="6477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3"/>
              <a:stretch>
                <a:fillRect l="223" t="-5883" r="223" b="-44209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5969097" y="3632765"/>
            <a:ext cx="2127902" cy="2119589"/>
            <a:chOff x="0" y="0"/>
            <a:chExt cx="6502400" cy="6477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223" t="-6413" r="223" b="-47135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0122837" y="3632765"/>
            <a:ext cx="2127902" cy="2119589"/>
            <a:chOff x="0" y="0"/>
            <a:chExt cx="6502400" cy="6477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5"/>
              <a:stretch>
                <a:fillRect l="223" t="0" r="223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4276577" y="3632765"/>
            <a:ext cx="2127902" cy="2119589"/>
            <a:chOff x="0" y="0"/>
            <a:chExt cx="6502400" cy="6477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23042" y="119185"/>
              <a:ext cx="6542159" cy="6244242"/>
            </a:xfrm>
            <a:custGeom>
              <a:avLst/>
              <a:gdLst/>
              <a:ahLst/>
              <a:cxnLst/>
              <a:rect r="r" b="b" t="t" l="l"/>
              <a:pathLst>
                <a:path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6"/>
              <a:stretch>
                <a:fillRect l="-24665" t="0" r="-24665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050252" y="1752082"/>
            <a:ext cx="12187495" cy="1419434"/>
            <a:chOff x="0" y="0"/>
            <a:chExt cx="4446031" cy="51781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446031" cy="517813"/>
            </a:xfrm>
            <a:custGeom>
              <a:avLst/>
              <a:gdLst/>
              <a:ahLst/>
              <a:cxnLst/>
              <a:rect r="r" b="b" t="t" l="l"/>
              <a:pathLst>
                <a:path h="517813" w="4446031">
                  <a:moveTo>
                    <a:pt x="0" y="0"/>
                  </a:moveTo>
                  <a:lnTo>
                    <a:pt x="4446031" y="0"/>
                  </a:lnTo>
                  <a:lnTo>
                    <a:pt x="4446031" y="517813"/>
                  </a:lnTo>
                  <a:lnTo>
                    <a:pt x="0" y="517813"/>
                  </a:lnTo>
                  <a:close/>
                </a:path>
              </a:pathLst>
            </a:custGeom>
            <a:solidFill>
              <a:srgbClr val="EBE9E9">
                <a:alpha val="49804"/>
              </a:srgbClr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214915" y="419954"/>
            <a:ext cx="2536511" cy="2536511"/>
          </a:xfrm>
          <a:custGeom>
            <a:avLst/>
            <a:gdLst/>
            <a:ahLst/>
            <a:cxnLst/>
            <a:rect r="r" b="b" t="t" l="l"/>
            <a:pathLst>
              <a:path h="2536511" w="2536511">
                <a:moveTo>
                  <a:pt x="0" y="0"/>
                </a:moveTo>
                <a:lnTo>
                  <a:pt x="2536510" y="0"/>
                </a:lnTo>
                <a:lnTo>
                  <a:pt x="2536510" y="2536510"/>
                </a:lnTo>
                <a:lnTo>
                  <a:pt x="0" y="25365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28700" y="5881588"/>
            <a:ext cx="3701216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77583D"/>
                </a:solidFill>
                <a:latin typeface="Belleza"/>
                <a:ea typeface="Belleza"/>
                <a:cs typeface="Belleza"/>
                <a:sym typeface="Belleza"/>
              </a:rPr>
              <a:t>Clint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6707394"/>
            <a:ext cx="3701216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Arimo"/>
                <a:ea typeface="Arimo"/>
                <a:cs typeface="Arimo"/>
                <a:sym typeface="Arimo"/>
              </a:rPr>
              <a:t> Director of Enrollment</a:t>
            </a:r>
          </a:p>
          <a:p>
            <a:pPr algn="ctr">
              <a:lnSpc>
                <a:spcPts val="3149"/>
              </a:lnSpc>
            </a:pPr>
          </a:p>
          <a:p>
            <a:pPr algn="ctr">
              <a:lnSpc>
                <a:spcPts val="3149"/>
              </a:lnSpc>
            </a:pPr>
          </a:p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Arimo"/>
                <a:ea typeface="Arimo"/>
                <a:cs typeface="Arimo"/>
                <a:sym typeface="Arimo"/>
              </a:rPr>
              <a:t>Loves the outdoors, skiing and golf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199852" y="5881588"/>
            <a:ext cx="3743482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77583D"/>
                </a:solidFill>
                <a:latin typeface="Belleza"/>
                <a:ea typeface="Belleza"/>
                <a:cs typeface="Belleza"/>
                <a:sym typeface="Belleza"/>
              </a:rPr>
              <a:t>Megan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199852" y="6707394"/>
            <a:ext cx="3837544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Arimo"/>
                <a:ea typeface="Arimo"/>
                <a:cs typeface="Arimo"/>
                <a:sym typeface="Arimo"/>
              </a:rPr>
              <a:t>Associate Director of Enrollment</a:t>
            </a:r>
          </a:p>
          <a:p>
            <a:pPr algn="ctr">
              <a:lnSpc>
                <a:spcPts val="3149"/>
              </a:lnSpc>
            </a:pPr>
          </a:p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Arimo"/>
                <a:ea typeface="Arimo"/>
                <a:cs typeface="Arimo"/>
                <a:sym typeface="Arimo"/>
              </a:rPr>
              <a:t>Loves cooking and birdwatching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114276" y="5881588"/>
            <a:ext cx="3701216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77583D"/>
                </a:solidFill>
                <a:latin typeface="Belleza"/>
                <a:ea typeface="Belleza"/>
                <a:cs typeface="Belleza"/>
                <a:sym typeface="Belleza"/>
              </a:rPr>
              <a:t>Mackenzie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114276" y="6707394"/>
            <a:ext cx="3701216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Arimo"/>
                <a:ea typeface="Arimo"/>
                <a:cs typeface="Arimo"/>
                <a:sym typeface="Arimo"/>
              </a:rPr>
              <a:t>Senior Associate Director of Enrollment</a:t>
            </a:r>
          </a:p>
          <a:p>
            <a:pPr algn="ctr">
              <a:lnSpc>
                <a:spcPts val="3149"/>
              </a:lnSpc>
            </a:pPr>
          </a:p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Arimo"/>
                <a:ea typeface="Arimo"/>
                <a:cs typeface="Arimo"/>
                <a:sym typeface="Arimo"/>
              </a:rPr>
              <a:t>Loves bike rides and interior design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421756" y="5881588"/>
            <a:ext cx="3837544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150">
                <a:solidFill>
                  <a:srgbClr val="77583D"/>
                </a:solidFill>
                <a:latin typeface="Belleza"/>
                <a:ea typeface="Belleza"/>
                <a:cs typeface="Belleza"/>
                <a:sym typeface="Belleza"/>
              </a:rPr>
              <a:t>Jamie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421756" y="6707394"/>
            <a:ext cx="3837544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Arimo"/>
                <a:ea typeface="Arimo"/>
                <a:cs typeface="Arimo"/>
                <a:sym typeface="Arimo"/>
              </a:rPr>
              <a:t>Associate Director of Day Enrollment </a:t>
            </a:r>
          </a:p>
          <a:p>
            <a:pPr algn="ctr">
              <a:lnSpc>
                <a:spcPts val="3149"/>
              </a:lnSpc>
            </a:pPr>
          </a:p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Arimo"/>
                <a:ea typeface="Arimo"/>
                <a:cs typeface="Arimo"/>
                <a:sym typeface="Arimo"/>
              </a:rPr>
              <a:t>Loves walking the beach and funny movies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501802" y="2062384"/>
            <a:ext cx="9284396" cy="894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60"/>
              </a:lnSpc>
            </a:pPr>
            <a:r>
              <a:rPr lang="en-US" sz="6500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Admissions Team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28700" y="9690100"/>
            <a:ext cx="3159700" cy="299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b="true" sz="1700" spc="1360">
                <a:solidFill>
                  <a:srgbClr val="820024"/>
                </a:solidFill>
                <a:latin typeface="Arimo Bold"/>
                <a:ea typeface="Arimo Bold"/>
                <a:cs typeface="Arimo Bold"/>
                <a:sym typeface="Arimo Bold"/>
              </a:rPr>
              <a:t>2024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969097" y="9690100"/>
            <a:ext cx="11290203" cy="332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60"/>
              </a:lnSpc>
              <a:spcBef>
                <a:spcPct val="0"/>
              </a:spcBef>
            </a:pPr>
            <a:r>
              <a:rPr lang="en-US" b="true" sz="1900" spc="1520">
                <a:solidFill>
                  <a:srgbClr val="820024"/>
                </a:solidFill>
                <a:latin typeface="Arimo Bold"/>
                <a:ea typeface="Arimo Bold"/>
                <a:cs typeface="Arimo Bold"/>
                <a:sym typeface="Arimo Bold"/>
              </a:rPr>
              <a:t>ADMISSIONS@THORNTONACADEMY.ORG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83286" y="1347466"/>
            <a:ext cx="5632954" cy="5632954"/>
          </a:xfrm>
          <a:custGeom>
            <a:avLst/>
            <a:gdLst/>
            <a:ahLst/>
            <a:cxnLst/>
            <a:rect r="r" b="b" t="t" l="l"/>
            <a:pathLst>
              <a:path h="5632954" w="5632954">
                <a:moveTo>
                  <a:pt x="0" y="0"/>
                </a:moveTo>
                <a:lnTo>
                  <a:pt x="5632955" y="0"/>
                </a:lnTo>
                <a:lnTo>
                  <a:pt x="5632955" y="5632954"/>
                </a:lnTo>
                <a:lnTo>
                  <a:pt x="0" y="56329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44000" y="7346567"/>
            <a:ext cx="7511527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thorntonacademy.org/agents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60249" y="760021"/>
            <a:ext cx="6890834" cy="2177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41"/>
              </a:lnSpc>
            </a:pPr>
            <a:r>
              <a:rPr lang="en-US" sz="4315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Clint Williams </a:t>
            </a:r>
          </a:p>
          <a:p>
            <a:pPr algn="ctr">
              <a:lnSpc>
                <a:spcPts val="6041"/>
              </a:lnSpc>
            </a:pPr>
            <a:r>
              <a:rPr lang="en-US" sz="4315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WeChat: Seedoubleuu</a:t>
            </a:r>
          </a:p>
          <a:p>
            <a:pPr algn="ctr">
              <a:lnSpc>
                <a:spcPts val="6041"/>
              </a:lnSpc>
            </a:pPr>
            <a:r>
              <a:rPr lang="en-US" sz="4315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WhatsApp: 1-207-416-8607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5241" y="4068693"/>
            <a:ext cx="8080848" cy="2177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41"/>
              </a:lnSpc>
            </a:pPr>
            <a:r>
              <a:rPr lang="en-US" sz="4315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Mackenzie Hanson</a:t>
            </a:r>
          </a:p>
          <a:p>
            <a:pPr algn="ctr">
              <a:lnSpc>
                <a:spcPts val="6041"/>
              </a:lnSpc>
            </a:pPr>
            <a:r>
              <a:rPr lang="en-US" sz="4315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WeChat:MackenzieHanson212</a:t>
            </a:r>
          </a:p>
          <a:p>
            <a:pPr algn="ctr">
              <a:lnSpc>
                <a:spcPts val="6041"/>
              </a:lnSpc>
            </a:pPr>
            <a:r>
              <a:rPr lang="en-US" sz="4315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WhatsApp: +1-207-745-0448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0249" y="7080609"/>
            <a:ext cx="7181726" cy="2177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41"/>
              </a:lnSpc>
            </a:pPr>
            <a:r>
              <a:rPr lang="en-US" sz="4315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Megan Cornwall</a:t>
            </a:r>
          </a:p>
          <a:p>
            <a:pPr algn="ctr">
              <a:lnSpc>
                <a:spcPts val="6041"/>
              </a:lnSpc>
            </a:pPr>
            <a:r>
              <a:rPr lang="en-US" sz="4315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WeChat:Megan0123</a:t>
            </a:r>
          </a:p>
          <a:p>
            <a:pPr algn="ctr">
              <a:lnSpc>
                <a:spcPts val="6041"/>
              </a:lnSpc>
            </a:pPr>
            <a:r>
              <a:rPr lang="en-US" sz="4315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WhatsApp: +1-207-776-9312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652785" y="2840611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28700" y="1028700"/>
            <a:ext cx="4968919" cy="7453378"/>
            <a:chOff x="0" y="0"/>
            <a:chExt cx="6350000" cy="952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2570" t="0" r="-6257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7404444" y="3084958"/>
            <a:ext cx="6671351" cy="615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b="true" sz="2212" spc="110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Summer Program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404444" y="3701971"/>
            <a:ext cx="6671351" cy="615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b="true" sz="2212" spc="110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Dual Diploma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412564" y="4317828"/>
            <a:ext cx="6671351" cy="615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b="true" sz="2212" spc="110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Partnerships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330936" y="1295400"/>
            <a:ext cx="8828403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59"/>
              </a:lnSpc>
            </a:pPr>
            <a:r>
              <a:rPr lang="en-US" sz="6549" spc="-13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Additional Programs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3491" y="9229725"/>
            <a:ext cx="360373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145891" y="25898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145891" y="3392096"/>
            <a:ext cx="3371895" cy="5057842"/>
            <a:chOff x="0" y="0"/>
            <a:chExt cx="6350000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2500" t="0" r="-62500" b="0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643922" y="3392096"/>
            <a:ext cx="3371895" cy="5057842"/>
            <a:chOff x="0" y="0"/>
            <a:chExt cx="6350000" cy="9525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43553" t="0" r="-85583" b="0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 rot="0">
            <a:off x="6500059" y="95284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181100" y="896961"/>
            <a:ext cx="13589622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19"/>
              </a:lnSpc>
            </a:pPr>
            <a:r>
              <a:rPr lang="en-US" sz="8349" spc="-166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Summer Program 2025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083154" y="4766455"/>
            <a:ext cx="3239994" cy="172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73"/>
              </a:lnSpc>
            </a:pPr>
            <a:r>
              <a:rPr lang="en-US" sz="5644" spc="-112" b="true">
                <a:solidFill>
                  <a:srgbClr val="C47C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July 12 - August 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77792" y="4785505"/>
            <a:ext cx="4502851" cy="1685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3"/>
              </a:lnSpc>
            </a:pPr>
            <a:r>
              <a:rPr lang="en-US" sz="5544" spc="-110" b="true">
                <a:solidFill>
                  <a:srgbClr val="C47C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academics + experiences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83154" y="7498787"/>
            <a:ext cx="4440898" cy="630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b="true" sz="1799" spc="793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3 WEEKS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b="true" sz="1799" spc="793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$6,000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577792" y="7222562"/>
            <a:ext cx="486260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145891" y="9382125"/>
            <a:ext cx="365260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236315" y="93916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139238" y="4929187"/>
            <a:ext cx="9525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3577792" y="7498787"/>
            <a:ext cx="4440898" cy="1259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b="true" sz="1799" spc="793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COURSES</a:t>
            </a:r>
          </a:p>
          <a:p>
            <a:pPr algn="l">
              <a:lnSpc>
                <a:spcPts val="2519"/>
              </a:lnSpc>
            </a:pPr>
            <a:r>
              <a:rPr lang="en-US" sz="1799" spc="793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activities</a:t>
            </a:r>
          </a:p>
          <a:p>
            <a:pPr algn="l">
              <a:lnSpc>
                <a:spcPts val="2519"/>
              </a:lnSpc>
            </a:pPr>
            <a:r>
              <a:rPr lang="en-US" sz="1799" spc="793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trips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145891" y="2589810"/>
            <a:ext cx="9293775" cy="0"/>
          </a:xfrm>
          <a:prstGeom prst="line">
            <a:avLst/>
          </a:prstGeom>
          <a:ln cap="flat" w="285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500059" y="9528493"/>
            <a:ext cx="9293775" cy="0"/>
          </a:xfrm>
          <a:prstGeom prst="line">
            <a:avLst/>
          </a:prstGeom>
          <a:ln cap="flat" w="28575">
            <a:solidFill>
              <a:srgbClr val="420F0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181100" y="777899"/>
            <a:ext cx="1300208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Summer Program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5891" y="9382125"/>
            <a:ext cx="3969166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236315" y="93916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500059" y="4216341"/>
            <a:ext cx="9258567" cy="1108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Ages 12-17</a:t>
            </a:r>
          </a:p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Do not have to be enrolled at Thornton Academy</a:t>
            </a:r>
          </a:p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Conditionally admitted to TA and must take ELL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500059" y="7180416"/>
            <a:ext cx="9649525" cy="2223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 Classes in the morning, activities in the afternoon, trips on the weekend</a:t>
            </a:r>
          </a:p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Courses include: ELL, Photography, Robotics, Acting, Marine Ecology + more</a:t>
            </a:r>
          </a:p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Tourist visa</a:t>
            </a:r>
          </a:p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Accommodations in our on-campus dormitory</a:t>
            </a:r>
          </a:p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Health insurance and airport transfer included (BOS and PWM)</a:t>
            </a:r>
          </a:p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Example activities: Boston, lobster boat cruise, shopping, amusement park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500059" y="3359687"/>
            <a:ext cx="4871910" cy="53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5"/>
              </a:lnSpc>
              <a:spcBef>
                <a:spcPct val="0"/>
              </a:spcBef>
            </a:pPr>
            <a:r>
              <a:rPr lang="en-US" b="true" sz="3139" spc="3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Who?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00059" y="6323763"/>
            <a:ext cx="4871910" cy="53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5"/>
              </a:lnSpc>
              <a:spcBef>
                <a:spcPct val="0"/>
              </a:spcBef>
            </a:pPr>
            <a:r>
              <a:rPr lang="en-US" b="true" sz="3139" spc="3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Details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5059510" y="3139156"/>
            <a:ext cx="1030958" cy="1030958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DAB9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059510" y="6103231"/>
            <a:ext cx="1030958" cy="1030958"/>
            <a:chOff x="0" y="0"/>
            <a:chExt cx="6350000" cy="6350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DAB91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5115057" y="3382298"/>
            <a:ext cx="919863" cy="591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60"/>
              </a:lnSpc>
            </a:pPr>
            <a:r>
              <a:rPr lang="en-US" sz="4217" spc="-84">
                <a:solidFill>
                  <a:srgbClr val="FFFFFF"/>
                </a:solidFill>
                <a:latin typeface="Sergio Trendy"/>
                <a:ea typeface="Sergio Trendy"/>
                <a:cs typeface="Sergio Trendy"/>
                <a:sym typeface="Sergio Trendy"/>
              </a:rPr>
              <a:t>01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115057" y="6346373"/>
            <a:ext cx="919863" cy="591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60"/>
              </a:lnSpc>
            </a:pPr>
            <a:r>
              <a:rPr lang="en-US" sz="4217" spc="-84">
                <a:solidFill>
                  <a:srgbClr val="FFFFFF"/>
                </a:solidFill>
                <a:latin typeface="Sergio Trendy"/>
                <a:ea typeface="Sergio Trendy"/>
                <a:cs typeface="Sergio Trendy"/>
                <a:sym typeface="Sergio Trendy"/>
              </a:rPr>
              <a:t>02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646654" y="3097786"/>
            <a:ext cx="8938064" cy="5919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4688" indent="-252344" lvl="1">
              <a:lnSpc>
                <a:spcPts val="3670"/>
              </a:lnSpc>
              <a:buFont typeface="Arial"/>
              <a:buChar char="•"/>
            </a:pPr>
            <a:r>
              <a:rPr lang="en-US" sz="2337" spc="116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Standard Program: take 6 courses, earn a Thornton Academy Diploma with a Thornton Academy Transcript.</a:t>
            </a:r>
          </a:p>
          <a:p>
            <a:pPr algn="l" marL="504688" indent="-252344" lvl="1">
              <a:lnSpc>
                <a:spcPts val="3670"/>
              </a:lnSpc>
              <a:buFont typeface="Arial"/>
              <a:buChar char="•"/>
            </a:pPr>
            <a:r>
              <a:rPr lang="en-US" sz="2337" spc="116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Hybrid Dual Diploma: For J-1 students. 2 credits are awarded for their J-1 year. Take 4 additional courses. Can begin before, during or after the J-1 year.</a:t>
            </a:r>
          </a:p>
          <a:p>
            <a:pPr algn="l" marL="504688" indent="-252344" lvl="1">
              <a:lnSpc>
                <a:spcPts val="3670"/>
              </a:lnSpc>
              <a:buFont typeface="Arial"/>
              <a:buChar char="•"/>
            </a:pPr>
            <a:r>
              <a:rPr lang="en-US" sz="2337" spc="116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About: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Average time: 3 years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Certified teachers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self-paced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Elective and core courses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24/7 synchronous tutoring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optional lectures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Georgia"/>
                <a:ea typeface="Georgia"/>
                <a:cs typeface="Georgia"/>
                <a:sym typeface="Georgia"/>
              </a:rPr>
              <a:t>ACT/SAT/IELTS prep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6652785" y="2840611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7330936" y="1233487"/>
            <a:ext cx="10661021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99"/>
              </a:lnSpc>
            </a:pPr>
            <a:r>
              <a:rPr lang="en-US" sz="7249" spc="-144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Dual Diploma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993491" y="9229725"/>
            <a:ext cx="365260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28700" y="1028700"/>
            <a:ext cx="4968919" cy="7453378"/>
            <a:chOff x="0" y="0"/>
            <a:chExt cx="6350000" cy="952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57684" t="0" r="-67370" b="0"/>
              </a:stretch>
            </a:blipFill>
          </p:spPr>
        </p:sp>
      </p:grp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028700" y="625499"/>
            <a:ext cx="1300208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 b="true">
                <a:solidFill>
                  <a:srgbClr val="820024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Partnerships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624795" y="1028700"/>
            <a:ext cx="4918240" cy="7377361"/>
            <a:chOff x="0" y="0"/>
            <a:chExt cx="6350000" cy="9525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3421" t="0" r="-63421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93491" y="9229725"/>
            <a:ext cx="370147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083915" y="9239250"/>
            <a:ext cx="311504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79"/>
              </a:lnSpc>
              <a:spcBef>
                <a:spcPct val="0"/>
              </a:spcBef>
            </a:pPr>
            <a:r>
              <a:rPr lang="en-US" sz="1200" spc="529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2024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661088"/>
            <a:ext cx="9258567" cy="2223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University admission agreements</a:t>
            </a:r>
          </a:p>
          <a:p>
            <a:pPr algn="l" marL="903726" indent="-301242" lvl="2">
              <a:lnSpc>
                <a:spcPts val="2930"/>
              </a:lnSpc>
              <a:buFont typeface="Arial"/>
              <a:buChar char="⚬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Existing: UMaine, University of New England, FIT, SUNY Albany</a:t>
            </a:r>
          </a:p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High school partnerships:</a:t>
            </a:r>
          </a:p>
          <a:p>
            <a:pPr algn="l" marL="903726" indent="-301242" lvl="2">
              <a:lnSpc>
                <a:spcPts val="2930"/>
              </a:lnSpc>
              <a:buFont typeface="Arial"/>
              <a:buChar char="⚬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Dual diploma</a:t>
            </a:r>
          </a:p>
          <a:p>
            <a:pPr algn="l" marL="903726" indent="-301242" lvl="2">
              <a:lnSpc>
                <a:spcPts val="2930"/>
              </a:lnSpc>
              <a:buFont typeface="Arial"/>
              <a:buChar char="⚬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Online programs</a:t>
            </a:r>
          </a:p>
          <a:p>
            <a:pPr algn="l" marL="451863" indent="-225932" lvl="1">
              <a:lnSpc>
                <a:spcPts val="2930"/>
              </a:lnSpc>
              <a:buFont typeface="Arial"/>
              <a:buChar char="•"/>
            </a:pPr>
            <a:r>
              <a:rPr lang="en-US" sz="2092" spc="2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Custom Summer Programs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011620"/>
            <a:ext cx="4871910" cy="53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5"/>
              </a:lnSpc>
              <a:spcBef>
                <a:spcPct val="0"/>
              </a:spcBef>
            </a:pPr>
            <a:r>
              <a:rPr lang="en-US" b="true" sz="3139" spc="3">
                <a:solidFill>
                  <a:srgbClr val="820024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We’re interested!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DAGYtia4mqo</dc:identifier>
  <dcterms:modified xsi:type="dcterms:W3CDTF">2011-08-01T06:04:30Z</dcterms:modified>
  <cp:revision>1</cp:revision>
  <dc:title>Thornton Academy, Training PPT 24-25</dc:title>
</cp:coreProperties>
</file>