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5143500" type="screen16x9"/>
  <p:notesSz cx="6858000" cy="9144000"/>
  <p:embeddedFontLst>
    <p:embeddedFont>
      <p:font typeface="Open Sans" panose="020B0604020202020204" charset="0"/>
      <p:regular r:id="rId51"/>
      <p:bold r:id="rId52"/>
      <p:italic r:id="rId53"/>
      <p:boldItalic r:id="rId54"/>
    </p:embeddedFont>
    <p:embeddedFont>
      <p:font typeface="Roboto" panose="020B0604020202020204" charset="0"/>
      <p:regular r:id="rId55"/>
      <p:bold r:id="rId56"/>
      <p:italic r:id="rId57"/>
      <p:boldItalic r:id="rId58"/>
    </p:embeddedFont>
    <p:embeddedFont>
      <p:font typeface="Verdana" panose="020B0604030504040204" pitchFamily="34" charset="0"/>
      <p:regular r:id="rId59"/>
      <p:bold r:id="rId60"/>
      <p:italic r:id="rId61"/>
      <p:boldItalic r:id="rId6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75" y="35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61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72fb2c87ff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72fb2c87ff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30dab238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30dab238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730c4284de_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730c4284de_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730c4284d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730c4284de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72b929297b_0_1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72b929297b_0_1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72fb2c87f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72fb2c87f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2fb2c87f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72fb2c87f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72fb2c87f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72fb2c87f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30c4284de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730c4284de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730c4284d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730c4284d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72fb2c87f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72fb2c87f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72fb2c87f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72fb2c87f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730c4284de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730c4284de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730c4284d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730c4284d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30c4284de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30c4284de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730c4284d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730c4284de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730c4284d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730c4284de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730c4284de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730c4284de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730c4284de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730c4284de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730c4284d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730c4284d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730c4284de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730c4284de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730c4284de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730c4284de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730c4284de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730c4284de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730c4284de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730c4284de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730c4284de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730c4284de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72fb2c87f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72fb2c87f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730dab238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730dab238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730dab238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730dab2381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Developing regular connections with family and friends can create normalcy and that everything is ok.  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730c4284de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730c4284de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730dab238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730dab238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730c4284de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730c4284de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72fb2c87ff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72fb2c87ff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72fb2c87ff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72fb2c87ff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72fb2c87ff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72fb2c87ff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reputable sources for information (e.g., NJSCA, NASP)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730dab2381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730dab2381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Lots of these can be family activities or even create opportunities to teach your kids new skills, link learning from the classroom, exercise, family time, etc...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72fb2c87ff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72fb2c87ff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7371ebc2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7371ebc26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7371ebc26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7371ebc26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7371ebc26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7371ebc26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7371ebc26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7371ebc26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7371ebc26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7371ebc26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72fb2c87f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72fb2c87f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72fb2c87ff_9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72fb2c87ff_9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72fb2c87ff_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72fb2c87ff_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72b929297b_0_1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72b929297b_0_15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72b929297b_0_1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72b929297b_0_1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72b929297b_0_1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72b929297b_0_1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Verdana"/>
              <a:buNone/>
              <a:defRPr sz="4800"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  <a:defRPr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-75175" y="3398475"/>
            <a:ext cx="9290400" cy="1837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" name="Google Shape;16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43925" y="3644075"/>
            <a:ext cx="1978366" cy="144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25" y="3929467"/>
            <a:ext cx="4834350" cy="1213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4">
            <a:alphaModFix/>
          </a:blip>
          <a:srcRect l="5029" r="-5030"/>
          <a:stretch/>
        </p:blipFill>
        <p:spPr>
          <a:xfrm>
            <a:off x="7421025" y="3567876"/>
            <a:ext cx="1515348" cy="151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2" name="Google Shape;22;p3"/>
          <p:cNvGrpSpPr/>
          <p:nvPr/>
        </p:nvGrpSpPr>
        <p:grpSpPr>
          <a:xfrm>
            <a:off x="-75175" y="4279800"/>
            <a:ext cx="9290400" cy="936300"/>
            <a:chOff x="-75175" y="4356000"/>
            <a:chExt cx="9290400" cy="936300"/>
          </a:xfrm>
        </p:grpSpPr>
        <p:sp>
          <p:nvSpPr>
            <p:cNvPr id="23" name="Google Shape;23;p3"/>
            <p:cNvSpPr/>
            <p:nvPr/>
          </p:nvSpPr>
          <p:spPr>
            <a:xfrm>
              <a:off x="-75175" y="4356000"/>
              <a:ext cx="9290400" cy="879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4" name="Google Shape;24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520800" y="4363075"/>
              <a:ext cx="1272087" cy="929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0490" y="4404147"/>
              <a:ext cx="2767908" cy="6946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" name="Google Shape;26;p3"/>
          <p:cNvPicPr preferRelativeResize="0"/>
          <p:nvPr/>
        </p:nvPicPr>
        <p:blipFill rotWithShape="1">
          <a:blip r:embed="rId4">
            <a:alphaModFix/>
          </a:blip>
          <a:srcRect l="5029" r="-5030"/>
          <a:stretch/>
        </p:blipFill>
        <p:spPr>
          <a:xfrm>
            <a:off x="5357275" y="4346251"/>
            <a:ext cx="803414" cy="80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3" name="Google Shape;33;p4"/>
          <p:cNvGrpSpPr/>
          <p:nvPr/>
        </p:nvGrpSpPr>
        <p:grpSpPr>
          <a:xfrm>
            <a:off x="-75175" y="4279800"/>
            <a:ext cx="9290400" cy="936300"/>
            <a:chOff x="-75175" y="4279800"/>
            <a:chExt cx="9290400" cy="936300"/>
          </a:xfrm>
        </p:grpSpPr>
        <p:sp>
          <p:nvSpPr>
            <p:cNvPr id="34" name="Google Shape;34;p4"/>
            <p:cNvSpPr/>
            <p:nvPr/>
          </p:nvSpPr>
          <p:spPr>
            <a:xfrm>
              <a:off x="-75175" y="4279800"/>
              <a:ext cx="9290400" cy="879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5" name="Google Shape;35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520800" y="4286875"/>
              <a:ext cx="1272087" cy="929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0490" y="4404147"/>
              <a:ext cx="2767908" cy="6946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" name="Google Shape;37;p4"/>
          <p:cNvPicPr preferRelativeResize="0"/>
          <p:nvPr/>
        </p:nvPicPr>
        <p:blipFill rotWithShape="1">
          <a:blip r:embed="rId4">
            <a:alphaModFix/>
          </a:blip>
          <a:srcRect l="5029" r="-5030"/>
          <a:stretch/>
        </p:blipFill>
        <p:spPr>
          <a:xfrm>
            <a:off x="5357275" y="4346251"/>
            <a:ext cx="803414" cy="80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5" name="Google Shape;45;p5"/>
          <p:cNvGrpSpPr/>
          <p:nvPr/>
        </p:nvGrpSpPr>
        <p:grpSpPr>
          <a:xfrm>
            <a:off x="-75175" y="4356000"/>
            <a:ext cx="9290400" cy="936300"/>
            <a:chOff x="-75175" y="4356000"/>
            <a:chExt cx="9290400" cy="936300"/>
          </a:xfrm>
        </p:grpSpPr>
        <p:sp>
          <p:nvSpPr>
            <p:cNvPr id="46" name="Google Shape;46;p5"/>
            <p:cNvSpPr/>
            <p:nvPr/>
          </p:nvSpPr>
          <p:spPr>
            <a:xfrm>
              <a:off x="-75175" y="4356000"/>
              <a:ext cx="9290400" cy="879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7" name="Google Shape;47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520800" y="4363075"/>
              <a:ext cx="1272087" cy="929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oogle Shape;48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0490" y="4480347"/>
              <a:ext cx="2767908" cy="6946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9" name="Google Shape;49;p5"/>
          <p:cNvPicPr preferRelativeResize="0"/>
          <p:nvPr/>
        </p:nvPicPr>
        <p:blipFill rotWithShape="1">
          <a:blip r:embed="rId4">
            <a:alphaModFix/>
          </a:blip>
          <a:srcRect l="5029" r="-5030"/>
          <a:stretch/>
        </p:blipFill>
        <p:spPr>
          <a:xfrm>
            <a:off x="5357275" y="4346251"/>
            <a:ext cx="803414" cy="80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5" name="Google Shape;55;p6"/>
          <p:cNvGrpSpPr/>
          <p:nvPr/>
        </p:nvGrpSpPr>
        <p:grpSpPr>
          <a:xfrm>
            <a:off x="-75175" y="4356000"/>
            <a:ext cx="9290400" cy="936300"/>
            <a:chOff x="-75175" y="4356000"/>
            <a:chExt cx="9290400" cy="936300"/>
          </a:xfrm>
        </p:grpSpPr>
        <p:sp>
          <p:nvSpPr>
            <p:cNvPr id="56" name="Google Shape;56;p6"/>
            <p:cNvSpPr/>
            <p:nvPr/>
          </p:nvSpPr>
          <p:spPr>
            <a:xfrm>
              <a:off x="-75175" y="4356000"/>
              <a:ext cx="9290400" cy="879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57" name="Google Shape;57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520800" y="4363075"/>
              <a:ext cx="1272087" cy="929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0490" y="4480347"/>
              <a:ext cx="2767908" cy="6946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9" name="Google Shape;59;p6"/>
          <p:cNvPicPr preferRelativeResize="0"/>
          <p:nvPr/>
        </p:nvPicPr>
        <p:blipFill rotWithShape="1">
          <a:blip r:embed="rId4">
            <a:alphaModFix/>
          </a:blip>
          <a:srcRect l="5029" r="-5030"/>
          <a:stretch/>
        </p:blipFill>
        <p:spPr>
          <a:xfrm>
            <a:off x="5357275" y="4346251"/>
            <a:ext cx="803414" cy="80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6" name="Google Shape;66;p7"/>
          <p:cNvGrpSpPr/>
          <p:nvPr/>
        </p:nvGrpSpPr>
        <p:grpSpPr>
          <a:xfrm>
            <a:off x="-75175" y="4356000"/>
            <a:ext cx="9290400" cy="936300"/>
            <a:chOff x="-75175" y="4356000"/>
            <a:chExt cx="9290400" cy="936300"/>
          </a:xfrm>
        </p:grpSpPr>
        <p:sp>
          <p:nvSpPr>
            <p:cNvPr id="67" name="Google Shape;67;p7"/>
            <p:cNvSpPr/>
            <p:nvPr/>
          </p:nvSpPr>
          <p:spPr>
            <a:xfrm>
              <a:off x="-75175" y="4356000"/>
              <a:ext cx="9290400" cy="879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68" name="Google Shape;68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444600" y="4363075"/>
              <a:ext cx="1272087" cy="929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14290" y="4480347"/>
              <a:ext cx="2767908" cy="6946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0" name="Google Shape;70;p7"/>
          <p:cNvPicPr preferRelativeResize="0"/>
          <p:nvPr/>
        </p:nvPicPr>
        <p:blipFill rotWithShape="1">
          <a:blip r:embed="rId4">
            <a:alphaModFix/>
          </a:blip>
          <a:srcRect l="5029" r="-5030"/>
          <a:stretch/>
        </p:blipFill>
        <p:spPr>
          <a:xfrm>
            <a:off x="5357275" y="4346251"/>
            <a:ext cx="803414" cy="80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4" name="Google Shape;74;p8"/>
          <p:cNvGrpSpPr/>
          <p:nvPr/>
        </p:nvGrpSpPr>
        <p:grpSpPr>
          <a:xfrm>
            <a:off x="-75175" y="4356000"/>
            <a:ext cx="9290400" cy="936300"/>
            <a:chOff x="-75175" y="4356000"/>
            <a:chExt cx="9290400" cy="936300"/>
          </a:xfrm>
        </p:grpSpPr>
        <p:sp>
          <p:nvSpPr>
            <p:cNvPr id="75" name="Google Shape;75;p8"/>
            <p:cNvSpPr/>
            <p:nvPr/>
          </p:nvSpPr>
          <p:spPr>
            <a:xfrm>
              <a:off x="-75175" y="4356000"/>
              <a:ext cx="9290400" cy="879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76" name="Google Shape;76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520800" y="4363075"/>
              <a:ext cx="1272087" cy="929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0490" y="4480347"/>
              <a:ext cx="2767908" cy="6946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8" name="Google Shape;78;p8"/>
          <p:cNvPicPr preferRelativeResize="0"/>
          <p:nvPr/>
        </p:nvPicPr>
        <p:blipFill rotWithShape="1">
          <a:blip r:embed="rId4">
            <a:alphaModFix/>
          </a:blip>
          <a:srcRect l="5029" r="-5030"/>
          <a:stretch/>
        </p:blipFill>
        <p:spPr>
          <a:xfrm>
            <a:off x="5357275" y="4346251"/>
            <a:ext cx="803414" cy="80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6" name="Google Shape;86;p9"/>
          <p:cNvGrpSpPr/>
          <p:nvPr/>
        </p:nvGrpSpPr>
        <p:grpSpPr>
          <a:xfrm>
            <a:off x="-75175" y="4279800"/>
            <a:ext cx="9290400" cy="936300"/>
            <a:chOff x="-75175" y="4356000"/>
            <a:chExt cx="9290400" cy="936300"/>
          </a:xfrm>
        </p:grpSpPr>
        <p:sp>
          <p:nvSpPr>
            <p:cNvPr id="87" name="Google Shape;87;p9"/>
            <p:cNvSpPr/>
            <p:nvPr/>
          </p:nvSpPr>
          <p:spPr>
            <a:xfrm>
              <a:off x="-75175" y="4356000"/>
              <a:ext cx="9290400" cy="879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88" name="Google Shape;88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520800" y="4363075"/>
              <a:ext cx="1272087" cy="929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90490" y="4480347"/>
              <a:ext cx="2767908" cy="6946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0" name="Google Shape;90;p9"/>
          <p:cNvPicPr preferRelativeResize="0"/>
          <p:nvPr/>
        </p:nvPicPr>
        <p:blipFill rotWithShape="1">
          <a:blip r:embed="rId4">
            <a:alphaModFix/>
          </a:blip>
          <a:srcRect l="5029" r="-5030"/>
          <a:stretch/>
        </p:blipFill>
        <p:spPr>
          <a:xfrm>
            <a:off x="5357275" y="4346251"/>
            <a:ext cx="803414" cy="80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3" name="Google Shape;93;p10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5" name="Google Shape;95;p10"/>
          <p:cNvGrpSpPr/>
          <p:nvPr/>
        </p:nvGrpSpPr>
        <p:grpSpPr>
          <a:xfrm>
            <a:off x="-75175" y="4279800"/>
            <a:ext cx="9290400" cy="936300"/>
            <a:chOff x="-75175" y="4356000"/>
            <a:chExt cx="9290400" cy="936300"/>
          </a:xfrm>
        </p:grpSpPr>
        <p:sp>
          <p:nvSpPr>
            <p:cNvPr id="96" name="Google Shape;96;p10"/>
            <p:cNvSpPr/>
            <p:nvPr/>
          </p:nvSpPr>
          <p:spPr>
            <a:xfrm>
              <a:off x="-75175" y="4356000"/>
              <a:ext cx="9290400" cy="879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7" name="Google Shape;97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520800" y="4363075"/>
              <a:ext cx="1272087" cy="929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0490" y="4480347"/>
              <a:ext cx="2767908" cy="6946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9" name="Google Shape;99;p10"/>
          <p:cNvPicPr preferRelativeResize="0"/>
          <p:nvPr/>
        </p:nvPicPr>
        <p:blipFill rotWithShape="1">
          <a:blip r:embed="rId4">
            <a:alphaModFix/>
          </a:blip>
          <a:srcRect l="5029" r="-5030"/>
          <a:stretch/>
        </p:blipFill>
        <p:spPr>
          <a:xfrm>
            <a:off x="5357275" y="4346251"/>
            <a:ext cx="803414" cy="80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02" name="Google Shape;102;p11"/>
          <p:cNvGrpSpPr/>
          <p:nvPr/>
        </p:nvGrpSpPr>
        <p:grpSpPr>
          <a:xfrm>
            <a:off x="-75175" y="4279800"/>
            <a:ext cx="9290400" cy="936300"/>
            <a:chOff x="-75175" y="4356000"/>
            <a:chExt cx="9290400" cy="936300"/>
          </a:xfrm>
        </p:grpSpPr>
        <p:sp>
          <p:nvSpPr>
            <p:cNvPr id="103" name="Google Shape;103;p11"/>
            <p:cNvSpPr/>
            <p:nvPr/>
          </p:nvSpPr>
          <p:spPr>
            <a:xfrm>
              <a:off x="-75175" y="4356000"/>
              <a:ext cx="9290400" cy="879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4" name="Google Shape;104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520800" y="4363075"/>
              <a:ext cx="1272087" cy="929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0490" y="4480347"/>
              <a:ext cx="2767908" cy="6946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6" name="Google Shape;106;p11"/>
          <p:cNvPicPr preferRelativeResize="0"/>
          <p:nvPr/>
        </p:nvPicPr>
        <p:blipFill rotWithShape="1">
          <a:blip r:embed="rId4">
            <a:alphaModFix/>
          </a:blip>
          <a:srcRect l="5029" r="-5030"/>
          <a:stretch/>
        </p:blipFill>
        <p:spPr>
          <a:xfrm>
            <a:off x="5357275" y="4346251"/>
            <a:ext cx="803414" cy="80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Char char="●"/>
              <a:defRPr sz="1800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○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■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●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○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■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●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○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Verdana"/>
              <a:buChar char="■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pta.org/home/family-resources/coronavirus-information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2"/>
          <p:cNvSpPr txBox="1">
            <a:spLocks noGrp="1"/>
          </p:cNvSpPr>
          <p:nvPr>
            <p:ph type="ctrTitle"/>
          </p:nvPr>
        </p:nvSpPr>
        <p:spPr>
          <a:xfrm>
            <a:off x="0" y="2406250"/>
            <a:ext cx="91440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Tools for Families: 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>
                <a:solidFill>
                  <a:srgbClr val="FFFFFF"/>
                </a:solidFill>
              </a:rPr>
              <a:t>Partners in Supporting Our Children</a:t>
            </a:r>
            <a:endParaRPr sz="3000" b="0">
              <a:solidFill>
                <a:srgbClr val="FFFFFF"/>
              </a:solidFill>
            </a:endParaRPr>
          </a:p>
        </p:txBody>
      </p:sp>
      <p:pic>
        <p:nvPicPr>
          <p:cNvPr id="112" name="Google Shape;11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2012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"/>
          <p:cNvSpPr txBox="1">
            <a:spLocks noGrp="1"/>
          </p:cNvSpPr>
          <p:nvPr>
            <p:ph type="title"/>
          </p:nvPr>
        </p:nvSpPr>
        <p:spPr>
          <a:xfrm>
            <a:off x="471900" y="75107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</a:t>
            </a:r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body" idx="1"/>
          </p:nvPr>
        </p:nvSpPr>
        <p:spPr>
          <a:xfrm>
            <a:off x="471900" y="1712725"/>
            <a:ext cx="8222100" cy="23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/>
              <a:t>Patricia Wright</a:t>
            </a:r>
            <a:r>
              <a:rPr lang="en" sz="1400"/>
              <a:t> </a:t>
            </a:r>
            <a:endParaRPr sz="14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President  of the Foundation for Educational Administration and Executive Director  of the New Jersey Principals and Supervisors Association</a:t>
            </a:r>
            <a:endParaRPr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/>
              <a:t>Cathy Lindenbaum</a:t>
            </a:r>
            <a:endParaRPr sz="1400"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President of the New Jersey Parent Teacher Association</a:t>
            </a:r>
            <a:endParaRPr sz="13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/>
              <a:t>Donna McInerney</a:t>
            </a:r>
            <a:endParaRPr sz="1400"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CEO of the Foundation for Educational Administration</a:t>
            </a:r>
            <a:endParaRPr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      </a:t>
            </a:r>
            <a:r>
              <a:rPr lang="en" sz="1400"/>
              <a:t> </a:t>
            </a:r>
            <a:r>
              <a:rPr lang="en" sz="1400" b="1"/>
              <a:t>Jim Lukach</a:t>
            </a:r>
            <a:endParaRPr sz="1400"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Executive Director New Jersey School Counselors Association</a:t>
            </a:r>
            <a:endParaRPr sz="1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Family Experiences</a:t>
            </a:r>
            <a:endParaRPr/>
          </a:p>
        </p:txBody>
      </p:sp>
      <p:sp>
        <p:nvSpPr>
          <p:cNvPr id="124" name="Google Shape;124;p1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OVERWHELMED!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Teacher / Tutor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Technology Expert / Challenges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Parent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Cook/Clean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Still working / Lost job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And the list goes on...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 of Strength</a:t>
            </a:r>
            <a:endParaRPr/>
          </a:p>
        </p:txBody>
      </p:sp>
      <p:sp>
        <p:nvSpPr>
          <p:cNvPr id="130" name="Google Shape;130;p1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George Scott, Ed.S, LMFT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Statewide Resource Coordinator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Traumatic Loss Coalition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Today’s Challenges</a:t>
            </a:r>
            <a:endParaRPr/>
          </a:p>
        </p:txBody>
      </p:sp>
      <p:sp>
        <p:nvSpPr>
          <p:cNvPr id="136" name="Google Shape;136;p16"/>
          <p:cNvSpPr txBox="1">
            <a:spLocks noGrp="1"/>
          </p:cNvSpPr>
          <p:nvPr>
            <p:ph type="body" idx="1"/>
          </p:nvPr>
        </p:nvSpPr>
        <p:spPr>
          <a:xfrm>
            <a:off x="471900" y="1691375"/>
            <a:ext cx="8222100" cy="24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Maintaining family health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Maintaining sense of order and routine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Children’s behavior 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Managing fear and sadness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Enjoying time with your children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Staying connected to others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 of Strength</a:t>
            </a:r>
            <a:endParaRPr/>
          </a:p>
        </p:txBody>
      </p:sp>
      <p:sp>
        <p:nvSpPr>
          <p:cNvPr id="142" name="Google Shape;142;p1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46230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strengths do you and your family have?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Identifying strengths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Building on strengths</a:t>
            </a:r>
            <a:endParaRPr/>
          </a:p>
        </p:txBody>
      </p:sp>
      <p:pic>
        <p:nvPicPr>
          <p:cNvPr id="143" name="Google Shape;14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4900" y="1658825"/>
            <a:ext cx="3518525" cy="351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Self Care for Parents</a:t>
            </a:r>
            <a:endParaRPr/>
          </a:p>
        </p:txBody>
      </p:sp>
      <p:sp>
        <p:nvSpPr>
          <p:cNvPr id="149" name="Google Shape;149;p18"/>
          <p:cNvSpPr txBox="1">
            <a:spLocks noGrp="1"/>
          </p:cNvSpPr>
          <p:nvPr>
            <p:ph type="body" idx="1"/>
          </p:nvPr>
        </p:nvSpPr>
        <p:spPr>
          <a:xfrm>
            <a:off x="471900" y="1734075"/>
            <a:ext cx="8222100" cy="24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currently do? Build on strengths!</a:t>
            </a:r>
            <a:endParaRPr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Alone time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Physical activity and exercise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Reading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Outdoor time - walks, gardening, sitting in the sun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Sleep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Healthy eating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Other</a:t>
            </a:r>
            <a:endParaRPr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Self Care for Children</a:t>
            </a:r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body" idx="1"/>
          </p:nvPr>
        </p:nvSpPr>
        <p:spPr>
          <a:xfrm>
            <a:off x="471900" y="1851450"/>
            <a:ext cx="82221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Daily routines - bedtime, mealtime, school time, playtime/freetime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Enough sleep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Healthy eating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Movement and exercise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Virtual social time with friends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Establishing Routines</a:t>
            </a:r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4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Four Pillars of Mental Health Routines: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Bedtime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Mealtimes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Work Time (school work, chores, etc.)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Play Time/Free Time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2" name="Google Shape;16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8313" y="1981275"/>
            <a:ext cx="2257425" cy="201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Sleep Routines</a:t>
            </a:r>
            <a:endParaRPr/>
          </a:p>
        </p:txBody>
      </p:sp>
      <p:sp>
        <p:nvSpPr>
          <p:cNvPr id="168" name="Google Shape;168;p21"/>
          <p:cNvSpPr txBox="1">
            <a:spLocks noGrp="1"/>
          </p:cNvSpPr>
          <p:nvPr>
            <p:ph type="body" idx="1"/>
          </p:nvPr>
        </p:nvSpPr>
        <p:spPr>
          <a:xfrm>
            <a:off x="0" y="1734075"/>
            <a:ext cx="5422800" cy="25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Plan the right amount of sleep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Establish time to go to bed and get up in the morning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Stick to bedtime routines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Limit access to media in the bedroom</a:t>
            </a:r>
            <a:endParaRPr sz="240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9" name="Google Shape;16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0653" y="0"/>
            <a:ext cx="388334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Staying Calm</a:t>
            </a:r>
            <a:endParaRPr/>
          </a:p>
        </p:txBody>
      </p:sp>
      <p:sp>
        <p:nvSpPr>
          <p:cNvPr id="175" name="Google Shape;175;p2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Find your calm then lend your calm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Children pay attention to how you react. How you react says more to them than what you say.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Learn to express not repress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Be positive and reassuring</a:t>
            </a:r>
            <a:endParaRPr sz="240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Filter the Media</a:t>
            </a:r>
            <a:endParaRPr/>
          </a:p>
        </p:txBody>
      </p:sp>
      <p:sp>
        <p:nvSpPr>
          <p:cNvPr id="181" name="Google Shape;181;p23"/>
          <p:cNvSpPr txBox="1">
            <a:spLocks noGrp="1"/>
          </p:cNvSpPr>
          <p:nvPr>
            <p:ph type="body" idx="1"/>
          </p:nvPr>
        </p:nvSpPr>
        <p:spPr>
          <a:xfrm>
            <a:off x="2765600" y="1830100"/>
            <a:ext cx="5928300" cy="21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News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Social Media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Games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Too much exposure can be toxic - we absorb feelings and behaviors that we see</a:t>
            </a:r>
            <a:endParaRPr/>
          </a:p>
        </p:txBody>
      </p:sp>
      <p:pic>
        <p:nvPicPr>
          <p:cNvPr id="182" name="Google Shape;18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850" y="1990175"/>
            <a:ext cx="2166975" cy="184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Pre-School and Elementary</a:t>
            </a:r>
            <a:endParaRPr/>
          </a:p>
        </p:txBody>
      </p:sp>
      <p:sp>
        <p:nvSpPr>
          <p:cNvPr id="188" name="Google Shape;188;p24"/>
          <p:cNvSpPr txBox="1">
            <a:spLocks noGrp="1"/>
          </p:cNvSpPr>
          <p:nvPr>
            <p:ph type="body" idx="1"/>
          </p:nvPr>
        </p:nvSpPr>
        <p:spPr>
          <a:xfrm>
            <a:off x="471900" y="2339950"/>
            <a:ext cx="8222100" cy="11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Kaitlin Mulcahy, Ph.D. 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Montclair State University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mental health in young children?</a:t>
            </a:r>
            <a:endParaRPr/>
          </a:p>
        </p:txBody>
      </p:sp>
      <p:sp>
        <p:nvSpPr>
          <p:cNvPr id="194" name="Google Shape;194;p2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Enjoy relationships with caregivers and friends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Play by themselves and with others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Express emotions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 to adults for comfort and be able to comfort themselves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Feel safe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 curious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Tips for Helping Children During the Pandemic</a:t>
            </a:r>
            <a:endParaRPr/>
          </a:p>
        </p:txBody>
      </p:sp>
      <p:sp>
        <p:nvSpPr>
          <p:cNvPr id="200" name="Google Shape;200;p26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4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Be available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Let them know they are safe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Teach your child things they can do to be safe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Create daily routines - build in family time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Limit exposure to news - share what kids need to know but not all you know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 Available</a:t>
            </a:r>
            <a:endParaRPr/>
          </a:p>
        </p:txBody>
      </p:sp>
      <p:sp>
        <p:nvSpPr>
          <p:cNvPr id="206" name="Google Shape;206;p27"/>
          <p:cNvSpPr txBox="1">
            <a:spLocks noGrp="1"/>
          </p:cNvSpPr>
          <p:nvPr>
            <p:ph type="body" idx="1"/>
          </p:nvPr>
        </p:nvSpPr>
        <p:spPr>
          <a:xfrm>
            <a:off x="257875" y="1919075"/>
            <a:ext cx="8793000" cy="24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 Being responsive to your child’s needs: “I see your body has some extra energy today. Do you want to go for a walk or have a dance party?”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• Listening to your child and talking about their feelings: “I know you feel disappointed that you can’t go to school to see your friends.”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• Answering questions: “She is wearing a mask because she is keeping us safe by covering her mouth.”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 Them Know They Are Safe</a:t>
            </a:r>
            <a:endParaRPr/>
          </a:p>
        </p:txBody>
      </p:sp>
      <p:sp>
        <p:nvSpPr>
          <p:cNvPr id="212" name="Google Shape;212;p2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 “The leaders in our community have made a plan for us to stay safe. I am going to help you be safe.”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• “We cannot go to grandma’s house right now, but we can Face Time her. She loves you so much, and that would make her so happy!”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 Children Things to Do to Be Safe and Be Helpful</a:t>
            </a:r>
            <a:endParaRPr/>
          </a:p>
        </p:txBody>
      </p:sp>
      <p:sp>
        <p:nvSpPr>
          <p:cNvPr id="218" name="Google Shape;218;p29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1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“We are going to wash our hands for 20 seconds. This will get the germs that could make us sick off of our hands. What song do you want to sing?”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Show your child how to cover their cough.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Take positive action - bring food to food bank, make positive signs, create masks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Written Daily Routines</a:t>
            </a:r>
            <a:endParaRPr/>
          </a:p>
        </p:txBody>
      </p:sp>
      <p:pic>
        <p:nvPicPr>
          <p:cNvPr id="224" name="Google Shape;224;p30"/>
          <p:cNvPicPr preferRelativeResize="0"/>
          <p:nvPr/>
        </p:nvPicPr>
        <p:blipFill rotWithShape="1">
          <a:blip r:embed="rId3">
            <a:alphaModFix/>
          </a:blip>
          <a:srcRect t="8089" r="5410" b="13973"/>
          <a:stretch/>
        </p:blipFill>
        <p:spPr>
          <a:xfrm>
            <a:off x="457025" y="1683575"/>
            <a:ext cx="7482599" cy="345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Children’s Responses to Stress</a:t>
            </a:r>
            <a:endParaRPr/>
          </a:p>
        </p:txBody>
      </p:sp>
      <p:sp>
        <p:nvSpPr>
          <p:cNvPr id="230" name="Google Shape;230;p31"/>
          <p:cNvSpPr txBox="1"/>
          <p:nvPr/>
        </p:nvSpPr>
        <p:spPr>
          <a:xfrm>
            <a:off x="875025" y="1819425"/>
            <a:ext cx="6319200" cy="24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Verdana"/>
              <a:buChar char="●"/>
            </a:pPr>
            <a:r>
              <a:rPr lang="en" sz="1800">
                <a:solidFill>
                  <a:srgbClr val="444444"/>
                </a:solidFill>
                <a:highlight>
                  <a:schemeClr val="accent4"/>
                </a:highlight>
                <a:latin typeface="Verdana"/>
                <a:ea typeface="Verdana"/>
                <a:cs typeface="Verdana"/>
                <a:sym typeface="Verdana"/>
              </a:rPr>
              <a:t>Behaviors that challenge adults: What pushes your buttons?</a:t>
            </a:r>
            <a:endParaRPr sz="1800">
              <a:solidFill>
                <a:srgbClr val="444444"/>
              </a:solidFill>
              <a:highlight>
                <a:schemeClr val="accent4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Verdana"/>
              <a:buChar char="●"/>
            </a:pPr>
            <a:r>
              <a:rPr lang="en" sz="1800">
                <a:solidFill>
                  <a:srgbClr val="444444"/>
                </a:solidFill>
                <a:highlight>
                  <a:schemeClr val="accent4"/>
                </a:highlight>
                <a:latin typeface="Verdana"/>
                <a:ea typeface="Verdana"/>
                <a:cs typeface="Verdana"/>
                <a:sym typeface="Verdana"/>
              </a:rPr>
              <a:t>Sleeping and eating problems</a:t>
            </a:r>
            <a:endParaRPr sz="1800">
              <a:solidFill>
                <a:srgbClr val="444444"/>
              </a:solidFill>
              <a:highlight>
                <a:schemeClr val="accent4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Verdana"/>
              <a:buChar char="●"/>
            </a:pPr>
            <a:r>
              <a:rPr lang="en" sz="1800">
                <a:solidFill>
                  <a:srgbClr val="444444"/>
                </a:solidFill>
                <a:highlight>
                  <a:schemeClr val="accent4"/>
                </a:highlight>
                <a:latin typeface="Verdana"/>
                <a:ea typeface="Verdana"/>
                <a:cs typeface="Verdana"/>
                <a:sym typeface="Verdana"/>
              </a:rPr>
              <a:t>Agitation</a:t>
            </a:r>
            <a:endParaRPr sz="1800">
              <a:solidFill>
                <a:srgbClr val="444444"/>
              </a:solidFill>
              <a:highlight>
                <a:schemeClr val="accent4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Verdana"/>
              <a:buChar char="●"/>
            </a:pPr>
            <a:r>
              <a:rPr lang="en" sz="1800">
                <a:solidFill>
                  <a:srgbClr val="444444"/>
                </a:solidFill>
                <a:highlight>
                  <a:schemeClr val="accent4"/>
                </a:highlight>
                <a:latin typeface="Verdana"/>
                <a:ea typeface="Verdana"/>
                <a:cs typeface="Verdana"/>
                <a:sym typeface="Verdana"/>
              </a:rPr>
              <a:t>Increase in conflicts</a:t>
            </a:r>
            <a:endParaRPr sz="1800">
              <a:solidFill>
                <a:srgbClr val="444444"/>
              </a:solidFill>
              <a:highlight>
                <a:schemeClr val="accent4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Verdana"/>
              <a:buChar char="●"/>
            </a:pPr>
            <a:r>
              <a:rPr lang="en" sz="1800">
                <a:solidFill>
                  <a:srgbClr val="444444"/>
                </a:solidFill>
                <a:highlight>
                  <a:schemeClr val="accent4"/>
                </a:highlight>
                <a:latin typeface="Verdana"/>
                <a:ea typeface="Verdana"/>
                <a:cs typeface="Verdana"/>
                <a:sym typeface="Verdana"/>
              </a:rPr>
              <a:t>Physical complaints</a:t>
            </a:r>
            <a:endParaRPr sz="1800">
              <a:solidFill>
                <a:srgbClr val="444444"/>
              </a:solidFill>
              <a:highlight>
                <a:schemeClr val="accent4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Verdana"/>
              <a:buChar char="●"/>
            </a:pPr>
            <a:r>
              <a:rPr lang="en" sz="1800">
                <a:solidFill>
                  <a:srgbClr val="444444"/>
                </a:solidFill>
                <a:highlight>
                  <a:schemeClr val="accent4"/>
                </a:highlight>
                <a:latin typeface="Verdana"/>
                <a:ea typeface="Verdana"/>
                <a:cs typeface="Verdana"/>
                <a:sym typeface="Verdana"/>
              </a:rPr>
              <a:t>Poor concentration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Challenging Behavior: Prevention</a:t>
            </a:r>
            <a:endParaRPr/>
          </a:p>
        </p:txBody>
      </p:sp>
      <p:sp>
        <p:nvSpPr>
          <p:cNvPr id="236" name="Google Shape;236;p32"/>
          <p:cNvSpPr txBox="1">
            <a:spLocks noGrp="1"/>
          </p:cNvSpPr>
          <p:nvPr>
            <p:ph type="body" idx="1"/>
          </p:nvPr>
        </p:nvSpPr>
        <p:spPr>
          <a:xfrm>
            <a:off x="365200" y="1880800"/>
            <a:ext cx="8493600" cy="24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Use Positive Attention</a:t>
            </a:r>
            <a:endParaRPr b="1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Catch your child being good!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positive facial expressions such as smiles or funny faces.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descriptive praise: “You cleaned up breakfast all by yourself” or “Your brother looked so happy when you read the book to him.”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Give </a:t>
            </a:r>
            <a:r>
              <a:rPr lang="en" b="1"/>
              <a:t>extra</a:t>
            </a:r>
            <a:r>
              <a:rPr lang="en"/>
              <a:t> attention when they are good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Challenging Behavior: Prevention</a:t>
            </a:r>
            <a:endParaRPr/>
          </a:p>
        </p:txBody>
      </p:sp>
      <p:sp>
        <p:nvSpPr>
          <p:cNvPr id="242" name="Google Shape;242;p33"/>
          <p:cNvSpPr txBox="1">
            <a:spLocks noGrp="1"/>
          </p:cNvSpPr>
          <p:nvPr>
            <p:ph type="body" idx="1"/>
          </p:nvPr>
        </p:nvSpPr>
        <p:spPr>
          <a:xfrm>
            <a:off x="365200" y="1880800"/>
            <a:ext cx="8493600" cy="24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Stick to routines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Let children know clearly what the rules are for behavior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Plan ideas ahead of time to keep them busy 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Handling Misbehavior</a:t>
            </a:r>
            <a:endParaRPr/>
          </a:p>
        </p:txBody>
      </p:sp>
      <p:sp>
        <p:nvSpPr>
          <p:cNvPr id="248" name="Google Shape;248;p34"/>
          <p:cNvSpPr txBox="1">
            <a:spLocks noGrp="1"/>
          </p:cNvSpPr>
          <p:nvPr>
            <p:ph type="body" idx="1"/>
          </p:nvPr>
        </p:nvSpPr>
        <p:spPr>
          <a:xfrm>
            <a:off x="471900" y="2822525"/>
            <a:ext cx="8222100" cy="14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your child experiencing tantrums? Anger? Frustration?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The best approach is to remain calm or you can make it worse. Let’s look at steps to stay calm</a:t>
            </a:r>
            <a:endParaRPr/>
          </a:p>
        </p:txBody>
      </p:sp>
      <p:pic>
        <p:nvPicPr>
          <p:cNvPr id="249" name="Google Shape;249;p34"/>
          <p:cNvPicPr preferRelativeResize="0"/>
          <p:nvPr/>
        </p:nvPicPr>
        <p:blipFill rotWithShape="1">
          <a:blip r:embed="rId3">
            <a:alphaModFix/>
          </a:blip>
          <a:srcRect t="45269" b="34591"/>
          <a:stretch/>
        </p:blipFill>
        <p:spPr>
          <a:xfrm>
            <a:off x="0" y="1686025"/>
            <a:ext cx="9144001" cy="88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3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56" name="Google Shape;256;p35"/>
          <p:cNvPicPr preferRelativeResize="0"/>
          <p:nvPr/>
        </p:nvPicPr>
        <p:blipFill rotWithShape="1">
          <a:blip r:embed="rId3">
            <a:alphaModFix/>
          </a:blip>
          <a:srcRect b="6120"/>
          <a:stretch/>
        </p:blipFill>
        <p:spPr>
          <a:xfrm>
            <a:off x="-27775" y="292225"/>
            <a:ext cx="9143999" cy="407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6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63" name="Google Shape;26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38732"/>
            <a:ext cx="9143997" cy="3010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70" name="Google Shape;270;p37"/>
          <p:cNvPicPr preferRelativeResize="0"/>
          <p:nvPr/>
        </p:nvPicPr>
        <p:blipFill rotWithShape="1">
          <a:blip r:embed="rId3">
            <a:alphaModFix/>
          </a:blip>
          <a:srcRect t="62759" b="11929"/>
          <a:stretch/>
        </p:blipFill>
        <p:spPr>
          <a:xfrm>
            <a:off x="-14550" y="511025"/>
            <a:ext cx="9194997" cy="381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Middle and High School</a:t>
            </a:r>
            <a:endParaRPr/>
          </a:p>
        </p:txBody>
      </p:sp>
      <p:sp>
        <p:nvSpPr>
          <p:cNvPr id="276" name="Google Shape;276;p38"/>
          <p:cNvSpPr txBox="1">
            <a:spLocks noGrp="1"/>
          </p:cNvSpPr>
          <p:nvPr>
            <p:ph type="body" idx="1"/>
          </p:nvPr>
        </p:nvSpPr>
        <p:spPr>
          <a:xfrm>
            <a:off x="471900" y="2306850"/>
            <a:ext cx="8222100" cy="114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 Conway, MA, MEd, LPC - Parent, Educator, &amp; Clinician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Director of Counseling, Lakeland Regional High School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Geta Vogel EdSp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Consultant, NJPSA/FEA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9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Emotional Solutions</a:t>
            </a:r>
            <a:endParaRPr/>
          </a:p>
        </p:txBody>
      </p:sp>
      <p:sp>
        <p:nvSpPr>
          <p:cNvPr id="282" name="Google Shape;282;p39"/>
          <p:cNvSpPr txBox="1">
            <a:spLocks noGrp="1"/>
          </p:cNvSpPr>
          <p:nvPr>
            <p:ph type="body" idx="1"/>
          </p:nvPr>
        </p:nvSpPr>
        <p:spPr>
          <a:xfrm>
            <a:off x="471900" y="1647600"/>
            <a:ext cx="8222100" cy="280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Model self-care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Make sure to take breaks for yourself (put your mask on first).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Model a calm environment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will help your children process the changes. 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Take time to talk about COVID-19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Share information so they understand based on their developmental age.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 youth prefer to draw, write, or act their frustrations.  </a:t>
            </a:r>
            <a:endParaRPr/>
          </a:p>
        </p:txBody>
      </p:sp>
      <p:pic>
        <p:nvPicPr>
          <p:cNvPr id="283" name="Google Shape;28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7600" y="2131775"/>
            <a:ext cx="1571325" cy="87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0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Emotional Solutions</a:t>
            </a:r>
            <a:endParaRPr/>
          </a:p>
        </p:txBody>
      </p:sp>
      <p:sp>
        <p:nvSpPr>
          <p:cNvPr id="289" name="Google Shape;289;p40"/>
          <p:cNvSpPr txBox="1">
            <a:spLocks noGrp="1"/>
          </p:cNvSpPr>
          <p:nvPr>
            <p:ph type="body" idx="1"/>
          </p:nvPr>
        </p:nvSpPr>
        <p:spPr>
          <a:xfrm>
            <a:off x="471900" y="1728825"/>
            <a:ext cx="8222100" cy="26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Turn a negative into a positive! 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Create a family project to thank first responders on the internet, posters, etc…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Create a video “class” or “family” chat so our kids can see their friends. 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Mindfulness activities</a:t>
            </a:r>
            <a:r>
              <a:rPr lang="en"/>
              <a:t>, individually or as a family. 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Mindful eating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Mindful breathing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Mindful walking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Mindful visualization</a:t>
            </a:r>
            <a:endParaRPr/>
          </a:p>
        </p:txBody>
      </p:sp>
      <p:pic>
        <p:nvPicPr>
          <p:cNvPr id="290" name="Google Shape;29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0153" y="2868078"/>
            <a:ext cx="1883850" cy="140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Adolescent Responses to Stress</a:t>
            </a:r>
            <a:endParaRPr/>
          </a:p>
        </p:txBody>
      </p:sp>
      <p:sp>
        <p:nvSpPr>
          <p:cNvPr id="296" name="Google Shape;296;p41"/>
          <p:cNvSpPr txBox="1"/>
          <p:nvPr/>
        </p:nvSpPr>
        <p:spPr>
          <a:xfrm>
            <a:off x="875025" y="1819425"/>
            <a:ext cx="6319200" cy="24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Verdana"/>
              <a:buChar char="●"/>
            </a:pPr>
            <a:r>
              <a:rPr lang="en" sz="1800">
                <a:solidFill>
                  <a:srgbClr val="444444"/>
                </a:solidFill>
                <a:highlight>
                  <a:schemeClr val="accent4"/>
                </a:highlight>
                <a:latin typeface="Verdana"/>
                <a:ea typeface="Verdana"/>
                <a:cs typeface="Verdana"/>
                <a:sym typeface="Verdana"/>
              </a:rPr>
              <a:t>Behaviors that challenge adults: What pushes your buttons?</a:t>
            </a:r>
            <a:endParaRPr sz="1800">
              <a:solidFill>
                <a:srgbClr val="444444"/>
              </a:solidFill>
              <a:highlight>
                <a:schemeClr val="accent4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Verdana"/>
              <a:buChar char="●"/>
            </a:pPr>
            <a:r>
              <a:rPr lang="en" sz="1800">
                <a:solidFill>
                  <a:srgbClr val="444444"/>
                </a:solidFill>
                <a:highlight>
                  <a:schemeClr val="accent4"/>
                </a:highlight>
                <a:latin typeface="Verdana"/>
                <a:ea typeface="Verdana"/>
                <a:cs typeface="Verdana"/>
                <a:sym typeface="Verdana"/>
              </a:rPr>
              <a:t>Sleeping and eating problems</a:t>
            </a:r>
            <a:endParaRPr sz="1800">
              <a:solidFill>
                <a:srgbClr val="444444"/>
              </a:solidFill>
              <a:highlight>
                <a:schemeClr val="accent4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Verdana"/>
              <a:buChar char="●"/>
            </a:pPr>
            <a:r>
              <a:rPr lang="en" sz="1800">
                <a:solidFill>
                  <a:srgbClr val="444444"/>
                </a:solidFill>
                <a:highlight>
                  <a:schemeClr val="accent4"/>
                </a:highlight>
                <a:latin typeface="Verdana"/>
                <a:ea typeface="Verdana"/>
                <a:cs typeface="Verdana"/>
                <a:sym typeface="Verdana"/>
              </a:rPr>
              <a:t>Agitation</a:t>
            </a:r>
            <a:endParaRPr sz="1800">
              <a:solidFill>
                <a:srgbClr val="444444"/>
              </a:solidFill>
              <a:highlight>
                <a:schemeClr val="accent4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Verdana"/>
              <a:buChar char="●"/>
            </a:pPr>
            <a:r>
              <a:rPr lang="en" sz="1800">
                <a:solidFill>
                  <a:srgbClr val="444444"/>
                </a:solidFill>
                <a:highlight>
                  <a:schemeClr val="accent4"/>
                </a:highlight>
                <a:latin typeface="Verdana"/>
                <a:ea typeface="Verdana"/>
                <a:cs typeface="Verdana"/>
                <a:sym typeface="Verdana"/>
              </a:rPr>
              <a:t>Increase in conflicts</a:t>
            </a:r>
            <a:endParaRPr sz="1800">
              <a:solidFill>
                <a:srgbClr val="444444"/>
              </a:solidFill>
              <a:highlight>
                <a:schemeClr val="accent4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Verdana"/>
              <a:buChar char="●"/>
            </a:pPr>
            <a:r>
              <a:rPr lang="en" sz="1800">
                <a:solidFill>
                  <a:srgbClr val="444444"/>
                </a:solidFill>
                <a:highlight>
                  <a:schemeClr val="accent4"/>
                </a:highlight>
                <a:latin typeface="Verdana"/>
                <a:ea typeface="Verdana"/>
                <a:cs typeface="Verdana"/>
                <a:sym typeface="Verdana"/>
              </a:rPr>
              <a:t>Physical complaints</a:t>
            </a:r>
            <a:endParaRPr sz="1800">
              <a:solidFill>
                <a:srgbClr val="444444"/>
              </a:solidFill>
              <a:highlight>
                <a:schemeClr val="accent4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Verdana"/>
              <a:buChar char="●"/>
            </a:pPr>
            <a:r>
              <a:rPr lang="en" sz="1800">
                <a:solidFill>
                  <a:srgbClr val="444444"/>
                </a:solidFill>
                <a:highlight>
                  <a:schemeClr val="accent4"/>
                </a:highlight>
                <a:latin typeface="Verdana"/>
                <a:ea typeface="Verdana"/>
                <a:cs typeface="Verdana"/>
                <a:sym typeface="Verdana"/>
              </a:rPr>
              <a:t>Poor concentration</a:t>
            </a:r>
            <a:endParaRPr/>
          </a:p>
        </p:txBody>
      </p:sp>
      <p:pic>
        <p:nvPicPr>
          <p:cNvPr id="297" name="Google Shape;29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5150" y="2299740"/>
            <a:ext cx="1910700" cy="147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Organization</a:t>
            </a:r>
            <a:endParaRPr/>
          </a:p>
        </p:txBody>
      </p:sp>
      <p:sp>
        <p:nvSpPr>
          <p:cNvPr id="303" name="Google Shape;303;p42"/>
          <p:cNvSpPr txBox="1">
            <a:spLocks noGrp="1"/>
          </p:cNvSpPr>
          <p:nvPr>
            <p:ph type="body" idx="1"/>
          </p:nvPr>
        </p:nvSpPr>
        <p:spPr>
          <a:xfrm>
            <a:off x="471900" y="1746650"/>
            <a:ext cx="8222100" cy="28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 </a:t>
            </a:r>
            <a:r>
              <a:rPr lang="en">
                <a:solidFill>
                  <a:srgbClr val="695D46"/>
                </a:solidFill>
              </a:rPr>
              <a:t>Create a structured learning environment at home.</a:t>
            </a:r>
            <a:endParaRPr>
              <a:solidFill>
                <a:srgbClr val="695D46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400"/>
              <a:buChar char="○"/>
            </a:pPr>
            <a:r>
              <a:rPr lang="en">
                <a:solidFill>
                  <a:srgbClr val="695D46"/>
                </a:solidFill>
              </a:rPr>
              <a:t>Set time and places for children to do their work.</a:t>
            </a:r>
            <a:endParaRPr>
              <a:solidFill>
                <a:srgbClr val="695D46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Char char="●"/>
            </a:pPr>
            <a:r>
              <a:rPr lang="en"/>
              <a:t>Help your younger (and maybe older) children to </a:t>
            </a:r>
            <a:r>
              <a:rPr lang="en" u="sng">
                <a:solidFill>
                  <a:schemeClr val="accent5"/>
                </a:solidFill>
                <a:hlinkClick r:id="rId3"/>
              </a:rPr>
              <a:t>organize </a:t>
            </a:r>
            <a:r>
              <a:rPr lang="en"/>
              <a:t>their tasks so they don’t get overwhelmed.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Keep a “normal” routine.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Get a good night's sleep!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Healthy diet and family meals.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Build family “exercise” or “play” time.</a:t>
            </a:r>
            <a:endParaRPr/>
          </a:p>
        </p:txBody>
      </p:sp>
      <p:pic>
        <p:nvPicPr>
          <p:cNvPr id="304" name="Google Shape;30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8400" y="2918475"/>
            <a:ext cx="2215600" cy="135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Issues</a:t>
            </a:r>
            <a:endParaRPr/>
          </a:p>
        </p:txBody>
      </p:sp>
      <p:sp>
        <p:nvSpPr>
          <p:cNvPr id="310" name="Google Shape;310;p43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structured schedule for the family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Sharing space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Sharing technology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Break times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Sharing parent attention/help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311" name="Google Shape;31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4988" y="1919063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Technology Issues</a:t>
            </a:r>
            <a:endParaRPr/>
          </a:p>
        </p:txBody>
      </p:sp>
      <p:sp>
        <p:nvSpPr>
          <p:cNvPr id="317" name="Google Shape;317;p44"/>
          <p:cNvSpPr txBox="1">
            <a:spLocks noGrp="1"/>
          </p:cNvSpPr>
          <p:nvPr>
            <p:ph type="body" idx="1"/>
          </p:nvPr>
        </p:nvSpPr>
        <p:spPr>
          <a:xfrm>
            <a:off x="571250" y="2029450"/>
            <a:ext cx="8222100" cy="23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No computer or WiFi is available</a:t>
            </a:r>
            <a:endParaRPr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Do not learn well via the computer</a:t>
            </a:r>
            <a:endParaRPr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Do not have the supports needed at home (e.g., disability)</a:t>
            </a:r>
            <a:endParaRPr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Internet crashed</a:t>
            </a:r>
            <a:endParaRPr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Troubleshooting computer issues (e.g., video not working)</a:t>
            </a:r>
            <a:endParaRPr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318" name="Google Shape;31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2475" y="1744950"/>
            <a:ext cx="1500550" cy="10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 to Technology Issues</a:t>
            </a:r>
            <a:endParaRPr/>
          </a:p>
        </p:txBody>
      </p:sp>
      <p:sp>
        <p:nvSpPr>
          <p:cNvPr id="324" name="Google Shape;324;p45"/>
          <p:cNvSpPr txBox="1">
            <a:spLocks noGrp="1"/>
          </p:cNvSpPr>
          <p:nvPr>
            <p:ph type="body" idx="1"/>
          </p:nvPr>
        </p:nvSpPr>
        <p:spPr>
          <a:xfrm>
            <a:off x="471900" y="1799125"/>
            <a:ext cx="8222100" cy="31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Ask your school district if there is a computer you can borrow.</a:t>
            </a:r>
            <a:endParaRPr sz="16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Perhaps even a WiFi router or free WiFi in your community</a:t>
            </a:r>
            <a:endParaRPr sz="16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Can work be sent home in paper or other accommodations (e.g., disability).</a:t>
            </a:r>
            <a:endParaRPr sz="16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Do not learn well via the computer</a:t>
            </a:r>
            <a:endParaRPr sz="16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Help them to create structure (e.g., task chart).  </a:t>
            </a:r>
            <a:endParaRPr sz="16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Schedule timed breaks.   </a:t>
            </a:r>
            <a:endParaRPr sz="16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Sounds funny, but restarting the computer can help.</a:t>
            </a:r>
            <a:endParaRPr sz="16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Youtube is a good resource to fix minor issues (e.g., video not working).</a:t>
            </a:r>
            <a:endParaRPr sz="1600"/>
          </a:p>
        </p:txBody>
      </p:sp>
      <p:pic>
        <p:nvPicPr>
          <p:cNvPr id="325" name="Google Shape;32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3948" y="2808388"/>
            <a:ext cx="1138375" cy="11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can I ask for help??</a:t>
            </a:r>
            <a:endParaRPr/>
          </a:p>
        </p:txBody>
      </p:sp>
      <p:sp>
        <p:nvSpPr>
          <p:cNvPr id="331" name="Google Shape;331;p46"/>
          <p:cNvSpPr txBox="1">
            <a:spLocks noGrp="1"/>
          </p:cNvSpPr>
          <p:nvPr>
            <p:ph type="body" idx="1"/>
          </p:nvPr>
        </p:nvSpPr>
        <p:spPr>
          <a:xfrm>
            <a:off x="471900" y="1776750"/>
            <a:ext cx="8222100" cy="26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Ask your school for help</a:t>
            </a:r>
            <a:endParaRPr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400"/>
              <a:buFont typeface="Open Sans"/>
              <a:buChar char="○"/>
            </a:pPr>
            <a:r>
              <a:rPr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Administrators</a:t>
            </a:r>
            <a:endParaRPr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400"/>
              <a:buFont typeface="Open Sans"/>
              <a:buChar char="○"/>
            </a:pPr>
            <a:r>
              <a:rPr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Teachers</a:t>
            </a:r>
            <a:endParaRPr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400"/>
              <a:buFont typeface="Open Sans"/>
              <a:buChar char="○"/>
            </a:pPr>
            <a:r>
              <a:rPr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School Counselor</a:t>
            </a:r>
            <a:endParaRPr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400"/>
              <a:buFont typeface="Open Sans"/>
              <a:buChar char="○"/>
            </a:pPr>
            <a:r>
              <a:rPr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Case Manager (for students with an Individualized Education Plan)</a:t>
            </a:r>
            <a:endParaRPr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Ask your child or family and friends for help</a:t>
            </a:r>
            <a:endParaRPr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Look up activities and other resources in this PPT or online</a:t>
            </a:r>
            <a:endParaRPr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Call a mental health counselor</a:t>
            </a:r>
            <a:endParaRPr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332" name="Google Shape;33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4547" y="1875747"/>
            <a:ext cx="1769725" cy="139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 Back to Your Normal?</a:t>
            </a:r>
            <a:endParaRPr/>
          </a:p>
        </p:txBody>
      </p:sp>
      <p:sp>
        <p:nvSpPr>
          <p:cNvPr id="338" name="Google Shape;338;p47"/>
          <p:cNvSpPr txBox="1">
            <a:spLocks noGrp="1"/>
          </p:cNvSpPr>
          <p:nvPr>
            <p:ph type="body" idx="1"/>
          </p:nvPr>
        </p:nvSpPr>
        <p:spPr>
          <a:xfrm>
            <a:off x="471900" y="1696600"/>
            <a:ext cx="8222100" cy="25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Run/Walk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Fishing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Have a catch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Happy hour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Sit outside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Garden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Whatever floats your boat!!!  </a:t>
            </a:r>
            <a:endParaRPr/>
          </a:p>
        </p:txBody>
      </p:sp>
      <p:pic>
        <p:nvPicPr>
          <p:cNvPr id="339" name="Google Shape;33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560" y="1949625"/>
            <a:ext cx="2919450" cy="209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345" name="Google Shape;345;p4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5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lang="en" u="sng" dirty="0">
                <a:solidFill>
                  <a:srgbClr val="CE93D8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Talking to Children About COVID-19 (Coronavirus) A Parent Resource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Khan Academy</a:t>
            </a:r>
            <a:r>
              <a:rPr lang="en" dirty="0"/>
              <a:t> (academic self-help videos)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Common Sense Media </a:t>
            </a:r>
            <a:r>
              <a:rPr lang="en" dirty="0"/>
              <a:t>(apps, ideas, videos for kids &amp; parents)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lang="en-US" dirty="0">
                <a:hlinkClick r:id="rId4"/>
              </a:rPr>
              <a:t>Coronavirus Information Link</a:t>
            </a:r>
            <a:endParaRPr lang="en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9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 Away from our Webinar</a:t>
            </a:r>
            <a:endParaRPr/>
          </a:p>
        </p:txBody>
      </p:sp>
      <p:sp>
        <p:nvSpPr>
          <p:cNvPr id="351" name="Google Shape;351;p49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Multi-Age Recommendations</a:t>
            </a:r>
            <a:endParaRPr sz="1400" b="1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Identify and Build Sources of Strength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Establish Self Care for Children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 a daily schedule for each child with their name(s) and adhere to them.  Remember, routine is important.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Take care of yourself and your children by eating healthy, getting daily exercise and  a good night’s sleep.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Socialization is important for everyone.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Stay calm.  Children react to the way you express yourself.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Filter daily media.  Overexposure is overwhelming!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0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50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980000"/>
                </a:solidFill>
                <a:latin typeface="Arial"/>
                <a:ea typeface="Arial"/>
                <a:cs typeface="Arial"/>
                <a:sym typeface="Arial"/>
              </a:rPr>
              <a:t>Sustaining Mental Health:</a:t>
            </a:r>
            <a:endParaRPr sz="1400" b="1">
              <a:solidFill>
                <a:srgbClr val="98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Children need to feel safe and to be able to express themselves.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 Responsive.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Listen to your children.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Teach them things that they can do to keep safe. (Wash hands while singing the alphabet song, at least 20 seconds).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Keep in mind that stress can cause multiple issues in children, such as: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eriod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Poor eating and sleep patterns.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eriod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Potential increase in combative behavior, “pushing buttons”, increase in conflicts.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5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Handling Misbehavior...</a:t>
            </a:r>
            <a:endParaRPr sz="1400" b="1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Calm yourself</a:t>
            </a: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.  Take big breaths, call a friend, count, drink water.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Reflect</a:t>
            </a: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.  Gather your thoughts, think about how your child is feeling, think about what needs to be done to prevent recurrence. 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Reconnect</a:t>
            </a: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- Make sure your child is calm, offer choices, acknowledge feelings, talk/play with child.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 b="1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rPr>
              <a:t>Emotional Solutions...</a:t>
            </a:r>
            <a:r>
              <a:rPr lang="en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Model self-care. (put on mask, first)</a:t>
            </a: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Turn the negative into a positive. This is a good opportunity for family projects.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5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FFAB40"/>
                </a:solidFill>
                <a:latin typeface="Arial"/>
                <a:ea typeface="Arial"/>
                <a:cs typeface="Arial"/>
                <a:sym typeface="Arial"/>
              </a:rPr>
              <a:t>Who Can I Ask for Help?</a:t>
            </a:r>
            <a:endParaRPr sz="1400" b="1">
              <a:solidFill>
                <a:srgbClr val="FFAB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School personnel, a school counselor, or case manager.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religious leader.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Family or Friends.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Professional Counselor.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</a:t>
            </a:r>
            <a:endParaRPr/>
          </a:p>
        </p:txBody>
      </p:sp>
      <p:sp>
        <p:nvSpPr>
          <p:cNvPr id="375" name="Google Shape;375;p53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important to                and Equally important to stay Strong!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376" name="Google Shape;37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0275" y="1919075"/>
            <a:ext cx="1036076" cy="69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68500" y="2396900"/>
            <a:ext cx="2134552" cy="24760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300"/>
              <a:t>Webinar Presentation Team</a:t>
            </a:r>
            <a:endParaRPr sz="3300"/>
          </a:p>
        </p:txBody>
      </p:sp>
      <p:sp>
        <p:nvSpPr>
          <p:cNvPr id="383" name="Google Shape;383;p54"/>
          <p:cNvSpPr txBox="1">
            <a:spLocks noGrp="1"/>
          </p:cNvSpPr>
          <p:nvPr>
            <p:ph type="body" idx="1"/>
          </p:nvPr>
        </p:nvSpPr>
        <p:spPr>
          <a:xfrm>
            <a:off x="294150" y="1639275"/>
            <a:ext cx="8222100" cy="25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Cathy Lindenbaum- President, NJPTA</a:t>
            </a:r>
            <a:endParaRPr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Patricia Wright, Executive Director NJPSA and President FEA</a:t>
            </a:r>
            <a:endParaRPr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Jim Lukach, Executive Director of NJ School Counselors Association;</a:t>
            </a:r>
            <a:endParaRPr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George Scott, Traumatic Loss Coalition</a:t>
            </a:r>
            <a:endParaRPr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Kaitlin  Mulcahy, Montclair State University, Center for Autism &amp; Early Childhood Mental Health</a:t>
            </a:r>
            <a:endParaRPr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Tim Conway, Director of Counseling for Lakeland Regional HS</a:t>
            </a:r>
            <a:endParaRPr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</a:t>
            </a:r>
            <a:r>
              <a:rPr lang="en-US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Vogel, , Consultant, NJPSA/FEA</a:t>
            </a:r>
            <a:endParaRPr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Development Team</a:t>
            </a:r>
            <a:endParaRPr/>
          </a:p>
        </p:txBody>
      </p:sp>
      <p:sp>
        <p:nvSpPr>
          <p:cNvPr id="389" name="Google Shape;389;p55"/>
          <p:cNvSpPr txBox="1">
            <a:spLocks noGrp="1"/>
          </p:cNvSpPr>
          <p:nvPr>
            <p:ph type="body" idx="1"/>
          </p:nvPr>
        </p:nvSpPr>
        <p:spPr>
          <a:xfrm>
            <a:off x="471900" y="1807775"/>
            <a:ext cx="8222100" cy="28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Cathy Lindenbaum, President, New Jersey PTA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Robert Acerra, President-Elect, New Jersey PTA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Patricia Wright, FEA President and Executive Director of New Jersey Principals and Supervisors Association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Donna McInerney, CEO Foundation for Educational Administration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Jim Lukach, Executive Director of NJ School Counselors Association;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Tim Conway, Director of Counseling for Lakeland Regional HS;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Sue Coyle, Middlesex County Traumatic Loss Coalition Coordinator                             (continued on next slide)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Development Team, continued</a:t>
            </a:r>
            <a:endParaRPr/>
          </a:p>
        </p:txBody>
      </p:sp>
      <p:sp>
        <p:nvSpPr>
          <p:cNvPr id="395" name="Google Shape;395;p56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George Scott, Statewide Resource Coordinator, Traumatic Loss Coalition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Kaitlin  Mulcahy, Montclair State University, Center for Autism &amp; Early Childhood Mental Health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Geta Vogel, NJPSA/FEA Consultant 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David Nash,  Esq., LEGAL ONE Director, Foundation for Educational Administration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Muriel Rand, Professor, New Jersey City University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Mary Beth Currie, Coordinator of Special Projects, Foundation for Educational Administration, Team Leader 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58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406" name="Google Shape;406;p58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9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1912</Words>
  <Application>Microsoft Office PowerPoint</Application>
  <PresentationFormat>On-screen Show (16:9)</PresentationFormat>
  <Paragraphs>262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Times New Roman</vt:lpstr>
      <vt:lpstr>Open Sans</vt:lpstr>
      <vt:lpstr>Verdana</vt:lpstr>
      <vt:lpstr>Roboto</vt:lpstr>
      <vt:lpstr>Material</vt:lpstr>
      <vt:lpstr>Tools for Families:  Partners in Supporting Our Children</vt:lpstr>
      <vt:lpstr>Welcome</vt:lpstr>
      <vt:lpstr>Family Experiences</vt:lpstr>
      <vt:lpstr>Sources of Strength</vt:lpstr>
      <vt:lpstr>Today’s Challenges</vt:lpstr>
      <vt:lpstr>Sources of Strength</vt:lpstr>
      <vt:lpstr>Self Care for Parents</vt:lpstr>
      <vt:lpstr>Self Care for Children</vt:lpstr>
      <vt:lpstr>Establishing Routines</vt:lpstr>
      <vt:lpstr>Sleep Routines</vt:lpstr>
      <vt:lpstr>Staying Calm</vt:lpstr>
      <vt:lpstr>Filter the Media</vt:lpstr>
      <vt:lpstr>Pre-School and Elementary</vt:lpstr>
      <vt:lpstr>What is mental health in young children?</vt:lpstr>
      <vt:lpstr>Tips for Helping Children During the Pandemic</vt:lpstr>
      <vt:lpstr>Be Available</vt:lpstr>
      <vt:lpstr>Let Them Know They Are Safe</vt:lpstr>
      <vt:lpstr>Teach Children Things to Do to Be Safe and Be Helpful</vt:lpstr>
      <vt:lpstr>Create Written Daily Routines</vt:lpstr>
      <vt:lpstr>Children’s Responses to Stress</vt:lpstr>
      <vt:lpstr>Challenging Behavior: Prevention</vt:lpstr>
      <vt:lpstr>Challenging Behavior: Prevention</vt:lpstr>
      <vt:lpstr>Handling Misbehavior</vt:lpstr>
      <vt:lpstr>PowerPoint Presentation</vt:lpstr>
      <vt:lpstr>PowerPoint Presentation</vt:lpstr>
      <vt:lpstr>PowerPoint Presentation</vt:lpstr>
      <vt:lpstr>Middle and High School</vt:lpstr>
      <vt:lpstr>Emotional Solutions</vt:lpstr>
      <vt:lpstr>Emotional Solutions</vt:lpstr>
      <vt:lpstr>Adolescent Responses to Stress</vt:lpstr>
      <vt:lpstr>Organization</vt:lpstr>
      <vt:lpstr>Scheduling Issues</vt:lpstr>
      <vt:lpstr>Technology Issues</vt:lpstr>
      <vt:lpstr>Solutions to Technology Issues</vt:lpstr>
      <vt:lpstr>Who can I ask for help??</vt:lpstr>
      <vt:lpstr>Get Back to Your Normal?</vt:lpstr>
      <vt:lpstr>Resources</vt:lpstr>
      <vt:lpstr>Take Away from our Webinar</vt:lpstr>
      <vt:lpstr>PowerPoint Presentation</vt:lpstr>
      <vt:lpstr>PowerPoint Presentation</vt:lpstr>
      <vt:lpstr>PowerPoint Presentation</vt:lpstr>
      <vt:lpstr>Remember</vt:lpstr>
      <vt:lpstr>Webinar Presentation Team</vt:lpstr>
      <vt:lpstr>Development Team</vt:lpstr>
      <vt:lpstr>Development Team, continued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Tools for Families:  Partners in Supporting Our Children</dc:title>
  <dc:creator>16096</dc:creator>
  <cp:lastModifiedBy>brittney_omalley@outlook.com</cp:lastModifiedBy>
  <cp:revision>3</cp:revision>
  <dcterms:modified xsi:type="dcterms:W3CDTF">2020-04-20T15:36:13Z</dcterms:modified>
</cp:coreProperties>
</file>