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1" r:id="rId1"/>
    <p:sldMasterId id="2147483702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embeddedFontLst>
    <p:embeddedFont>
      <p:font typeface="Arial Narrow" panose="020B0604020202020204" pitchFamily="34" charset="0"/>
      <p:regular r:id="rId29"/>
      <p:bold r:id="rId30"/>
      <p:italic r:id="rId31"/>
      <p:boldItalic r:id="rId32"/>
    </p:embeddedFont>
    <p:embeddedFont>
      <p:font typeface="Economica" panose="02000506040000020004" pitchFamily="2" charset="77"/>
      <p:regular r:id="rId33"/>
      <p:bold r:id="rId34"/>
      <p:italic r:id="rId35"/>
      <p:boldItalic r:id="rId36"/>
    </p:embeddedFont>
    <p:embeddedFont>
      <p:font typeface="Oswald" pitchFamily="2" charset="77"/>
      <p:regular r:id="rId37"/>
      <p:bold r:id="rId38"/>
    </p:embeddedFont>
    <p:embeddedFont>
      <p:font typeface="Taviraj" pitchFamily="2" charset="-34"/>
      <p:regular r:id="rId39"/>
      <p:bold r:id="rId40"/>
      <p:italic r:id="rId41"/>
      <p:boldItalic r:id="rId42"/>
    </p:embeddedFont>
    <p:embeddedFont>
      <p:font typeface="Taviraj Light" pitchFamily="2" charset="-34"/>
      <p:regular r:id="rId43"/>
      <p:bold r:id="rId44"/>
      <p:italic r:id="rId45"/>
      <p:boldItalic r:id="rId4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42869C8-2AB6-4DE2-AD7F-2CC468A2D0E7}">
  <a:tblStyle styleId="{A42869C8-2AB6-4DE2-AD7F-2CC468A2D0E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156" d="100"/>
          <a:sy n="156" d="100"/>
        </p:scale>
        <p:origin x="3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1.fntdata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20" Type="http://schemas.openxmlformats.org/officeDocument/2006/relationships/slide" Target="slides/slide18.xml"/><Relationship Id="rId41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20670b3d44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20670b3d44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20670b3d44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20670b3d44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20670b3d44_0_5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20670b3d44_0_5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20670b3d44_0_2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20670b3d44_0_2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20670b3d44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20670b3d44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20670b3d44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20670b3d44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20670b3d44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20670b3d44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20670b3d44_0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20670b3d44_0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20670b3d44_0_6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20670b3d44_0_6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20670b3d44_0_6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20670b3d44_0_6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20670b3d44_0_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20670b3d44_0_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20670b3d44_0_6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20670b3d44_0_6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20670b3d44_0_6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320670b3d44_0_6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20670b3d44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20670b3d44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20670b3d44_0_7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20670b3d44_0_7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20670b3d44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20670b3d44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20670b3d44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20670b3d44_0_2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20670b3d44_0_7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20670b3d44_0_7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20670b3d44_0_2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20670b3d44_0_2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20670b3d44_0_7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20670b3d44_0_7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20670b3d44_0_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20670b3d44_0_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20670b3d44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20670b3d44_0_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320670b3d44_0_8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320670b3d44_0_8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20670b3d44_0_2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320670b3d44_0_2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20670b3d44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20670b3d44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/>
          <p:nvPr/>
        </p:nvSpPr>
        <p:spPr>
          <a:xfrm rot="5400000">
            <a:off x="-4200" y="2577625"/>
            <a:ext cx="2580000" cy="257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6" name="Google Shape;56;p15"/>
          <p:cNvSpPr/>
          <p:nvPr/>
        </p:nvSpPr>
        <p:spPr>
          <a:xfrm rot="-5400000">
            <a:off x="6568200" y="2570005"/>
            <a:ext cx="2580000" cy="257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7" name="Google Shape;57;p15"/>
          <p:cNvSpPr/>
          <p:nvPr/>
        </p:nvSpPr>
        <p:spPr>
          <a:xfrm rot="10800000">
            <a:off x="50" y="2572225"/>
            <a:ext cx="6576000" cy="25824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5"/>
          <p:cNvSpPr/>
          <p:nvPr/>
        </p:nvSpPr>
        <p:spPr>
          <a:xfrm rot="-5400000">
            <a:off x="6568200" y="2572150"/>
            <a:ext cx="2580000" cy="2571600"/>
          </a:xfrm>
          <a:prstGeom prst="round2SameRect">
            <a:avLst>
              <a:gd name="adj1" fmla="val 4978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9" name="Google Shape;59;p15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60" name="Google Shape;60;p15"/>
          <p:cNvSpPr txBox="1">
            <a:spLocks noGrp="1"/>
          </p:cNvSpPr>
          <p:nvPr>
            <p:ph type="title"/>
          </p:nvPr>
        </p:nvSpPr>
        <p:spPr>
          <a:xfrm>
            <a:off x="217263" y="609100"/>
            <a:ext cx="8406000" cy="16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Taviraj"/>
              <a:buNone/>
              <a:defRPr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1926050" y="3396025"/>
            <a:ext cx="2724000" cy="9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Oswald"/>
              <a:buNone/>
              <a:defRPr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2"/>
          </p:nvPr>
        </p:nvSpPr>
        <p:spPr>
          <a:xfrm>
            <a:off x="6576050" y="3396025"/>
            <a:ext cx="2571600" cy="9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Oswald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204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 type="secHead">
  <p:cSld name="SECTION_HEADER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/>
          <p:nvPr/>
        </p:nvSpPr>
        <p:spPr>
          <a:xfrm rot="5400000">
            <a:off x="4175722" y="175350"/>
            <a:ext cx="792600" cy="91437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6" name="Google Shape;76;p18"/>
          <p:cNvSpPr/>
          <p:nvPr/>
        </p:nvSpPr>
        <p:spPr>
          <a:xfrm rot="5400000">
            <a:off x="3634520" y="716553"/>
            <a:ext cx="792600" cy="8061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7" name="Google Shape;77;p18"/>
          <p:cNvSpPr/>
          <p:nvPr/>
        </p:nvSpPr>
        <p:spPr>
          <a:xfrm rot="5400000">
            <a:off x="1893425" y="2457300"/>
            <a:ext cx="792600" cy="4579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78" name="Google Shape;78;p18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79" name="Google Shape;79;p18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ubTitle" idx="2"/>
          </p:nvPr>
        </p:nvSpPr>
        <p:spPr>
          <a:xfrm>
            <a:off x="323400" y="984875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3"/>
          </p:nvPr>
        </p:nvSpPr>
        <p:spPr>
          <a:xfrm>
            <a:off x="1304700" y="1335950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ubTitle" idx="4"/>
          </p:nvPr>
        </p:nvSpPr>
        <p:spPr>
          <a:xfrm>
            <a:off x="332421" y="1993650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body" idx="5"/>
          </p:nvPr>
        </p:nvSpPr>
        <p:spPr>
          <a:xfrm>
            <a:off x="1312025" y="2344725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6"/>
          </p:nvPr>
        </p:nvSpPr>
        <p:spPr>
          <a:xfrm>
            <a:off x="332421" y="3080650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7"/>
          </p:nvPr>
        </p:nvSpPr>
        <p:spPr>
          <a:xfrm>
            <a:off x="1312025" y="3431725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8"/>
          </p:nvPr>
        </p:nvSpPr>
        <p:spPr>
          <a:xfrm>
            <a:off x="4572000" y="984863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9"/>
          </p:nvPr>
        </p:nvSpPr>
        <p:spPr>
          <a:xfrm>
            <a:off x="5553300" y="1335938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subTitle" idx="13"/>
          </p:nvPr>
        </p:nvSpPr>
        <p:spPr>
          <a:xfrm>
            <a:off x="4581021" y="1993638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body" idx="14"/>
          </p:nvPr>
        </p:nvSpPr>
        <p:spPr>
          <a:xfrm>
            <a:off x="5560625" y="2344713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subTitle" idx="15"/>
          </p:nvPr>
        </p:nvSpPr>
        <p:spPr>
          <a:xfrm>
            <a:off x="4581021" y="3080638"/>
            <a:ext cx="1114800" cy="8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Oswald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16"/>
          </p:nvPr>
        </p:nvSpPr>
        <p:spPr>
          <a:xfrm>
            <a:off x="5560625" y="3431713"/>
            <a:ext cx="3343800" cy="4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aviraj Light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_AND_BODY_1">
    <p:bg>
      <p:bgPr>
        <a:solidFill>
          <a:schemeClr val="dk1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/>
          <p:nvPr/>
        </p:nvSpPr>
        <p:spPr>
          <a:xfrm rot="5400000">
            <a:off x="1993925" y="-2004000"/>
            <a:ext cx="5163900" cy="9151500"/>
          </a:xfrm>
          <a:prstGeom prst="round2SameRect">
            <a:avLst>
              <a:gd name="adj1" fmla="val 49515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title"/>
          </p:nvPr>
        </p:nvSpPr>
        <p:spPr>
          <a:xfrm>
            <a:off x="372875" y="2202150"/>
            <a:ext cx="8406000" cy="7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1pPr>
            <a:lvl2pPr lvl="1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2pPr>
            <a:lvl3pPr lvl="2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3pPr>
            <a:lvl4pPr lvl="3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4pPr>
            <a:lvl5pPr lvl="4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5pPr>
            <a:lvl6pPr lvl="5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6pPr>
            <a:lvl7pPr lvl="6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7pPr>
            <a:lvl8pPr lvl="7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8pPr>
            <a:lvl9pPr lvl="8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Font typeface="Taviraj"/>
              <a:buNone/>
              <a:defRPr>
                <a:solidFill>
                  <a:schemeClr val="lt1"/>
                </a:solidFill>
                <a:latin typeface="Taviraj"/>
                <a:ea typeface="Taviraj"/>
                <a:cs typeface="Taviraj"/>
                <a:sym typeface="Taviraj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ivider 2" type="twoColTx">
  <p:cSld name="TITLE_AND_TWO_COLUMNS">
    <p:bg>
      <p:bgPr>
        <a:solidFill>
          <a:schemeClr val="accent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0"/>
          <p:cNvGrpSpPr/>
          <p:nvPr/>
        </p:nvGrpSpPr>
        <p:grpSpPr>
          <a:xfrm>
            <a:off x="-579125" y="-3825"/>
            <a:ext cx="5151000" cy="5151025"/>
            <a:chOff x="-571505" y="-7638"/>
            <a:chExt cx="5151000" cy="5151025"/>
          </a:xfrm>
        </p:grpSpPr>
        <p:sp>
          <p:nvSpPr>
            <p:cNvPr id="97" name="Google Shape;97;p20"/>
            <p:cNvSpPr/>
            <p:nvPr/>
          </p:nvSpPr>
          <p:spPr>
            <a:xfrm>
              <a:off x="-571505" y="-7638"/>
              <a:ext cx="5151000" cy="51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20"/>
            <p:cNvSpPr/>
            <p:nvPr/>
          </p:nvSpPr>
          <p:spPr>
            <a:xfrm>
              <a:off x="7621" y="-7612"/>
              <a:ext cx="2042100" cy="5151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9" name="Google Shape;99;p20"/>
          <p:cNvSpPr>
            <a:spLocks noGrp="1"/>
          </p:cNvSpPr>
          <p:nvPr>
            <p:ph type="pic" idx="2"/>
          </p:nvPr>
        </p:nvSpPr>
        <p:spPr>
          <a:xfrm>
            <a:off x="4572000" y="-3900"/>
            <a:ext cx="4572000" cy="51510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209485" y="1529000"/>
            <a:ext cx="4248600" cy="15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ivider 3" type="titleOnly">
  <p:cSld name="TITLE_ONLY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/>
          <p:nvPr/>
        </p:nvSpPr>
        <p:spPr>
          <a:xfrm rot="5400000">
            <a:off x="3283050" y="-717427"/>
            <a:ext cx="2577900" cy="914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CC7D1"/>
              </a:solidFill>
            </a:endParaRPr>
          </a:p>
        </p:txBody>
      </p:sp>
      <p:sp>
        <p:nvSpPr>
          <p:cNvPr id="103" name="Google Shape;103;p21"/>
          <p:cNvSpPr/>
          <p:nvPr/>
        </p:nvSpPr>
        <p:spPr>
          <a:xfrm rot="5400000">
            <a:off x="1993475" y="564625"/>
            <a:ext cx="2577900" cy="6579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358CFB"/>
              </a:solidFill>
            </a:endParaRPr>
          </a:p>
        </p:txBody>
      </p:sp>
      <p:sp>
        <p:nvSpPr>
          <p:cNvPr id="104" name="Google Shape;104;p21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05" name="Google Shape;105;p21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title"/>
          </p:nvPr>
        </p:nvSpPr>
        <p:spPr>
          <a:xfrm>
            <a:off x="209475" y="1298875"/>
            <a:ext cx="6642300" cy="126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000"/>
              <a:buNone/>
              <a:defRPr sz="60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ubTitle" idx="2"/>
          </p:nvPr>
        </p:nvSpPr>
        <p:spPr>
          <a:xfrm>
            <a:off x="219106" y="4395348"/>
            <a:ext cx="4294800" cy="3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08" name="Google Shape;108;p21"/>
          <p:cNvSpPr>
            <a:spLocks noGrp="1"/>
          </p:cNvSpPr>
          <p:nvPr>
            <p:ph type="pic" idx="3"/>
          </p:nvPr>
        </p:nvSpPr>
        <p:spPr>
          <a:xfrm>
            <a:off x="6572375" y="2563375"/>
            <a:ext cx="2571600" cy="25716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port detail">
  <p:cSld name="ONE_COLUMN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2"/>
          <p:cNvSpPr txBox="1">
            <a:spLocks noGrp="1"/>
          </p:cNvSpPr>
          <p:nvPr>
            <p:ph type="title"/>
          </p:nvPr>
        </p:nvSpPr>
        <p:spPr>
          <a:xfrm>
            <a:off x="104800" y="1671550"/>
            <a:ext cx="8934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22"/>
          <p:cNvSpPr/>
          <p:nvPr/>
        </p:nvSpPr>
        <p:spPr>
          <a:xfrm>
            <a:off x="100" y="2571869"/>
            <a:ext cx="9144000" cy="2571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title" idx="2"/>
          </p:nvPr>
        </p:nvSpPr>
        <p:spPr>
          <a:xfrm>
            <a:off x="104800" y="2827250"/>
            <a:ext cx="8934600" cy="6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2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14" name="Google Shape;114;p22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247200" y="1226350"/>
            <a:ext cx="4248600" cy="33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18" name="Google Shape;118;p23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cademic progress overview">
  <p:cSld name="SECTION_TITLE_AND_DESCRIPTION">
    <p:bg>
      <p:bgPr>
        <a:solidFill>
          <a:schemeClr val="lt2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21" name="Google Shape;121;p24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body" idx="2"/>
          </p:nvPr>
        </p:nvSpPr>
        <p:spPr>
          <a:xfrm>
            <a:off x="247200" y="997750"/>
            <a:ext cx="66045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3"/>
          </p:nvPr>
        </p:nvSpPr>
        <p:spPr>
          <a:xfrm>
            <a:off x="247200" y="3517988"/>
            <a:ext cx="20886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4"/>
          </p:nvPr>
        </p:nvSpPr>
        <p:spPr>
          <a:xfrm>
            <a:off x="2455050" y="3517988"/>
            <a:ext cx="20886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5"/>
          </p:nvPr>
        </p:nvSpPr>
        <p:spPr>
          <a:xfrm>
            <a:off x="4662900" y="3517988"/>
            <a:ext cx="20886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body" idx="6"/>
          </p:nvPr>
        </p:nvSpPr>
        <p:spPr>
          <a:xfrm>
            <a:off x="6870750" y="3517988"/>
            <a:ext cx="2088600" cy="93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rades">
  <p:cSld name="CAPTION_ONLY">
    <p:bg>
      <p:bgPr>
        <a:solidFill>
          <a:schemeClr val="lt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29" name="Google Shape;129;p25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engths">
  <p:cSld name="BIG_NUMBER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>
            <a:off x="247200" y="1226350"/>
            <a:ext cx="3687000" cy="335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2" name="Google Shape;132;p26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33" name="Google Shape;133;p26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cher recommendation">
  <p:cSld name="CUSTOM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7"/>
          <p:cNvSpPr txBox="1">
            <a:spLocks noGrp="1"/>
          </p:cNvSpPr>
          <p:nvPr>
            <p:ph type="body" idx="1"/>
          </p:nvPr>
        </p:nvSpPr>
        <p:spPr>
          <a:xfrm>
            <a:off x="247200" y="1025725"/>
            <a:ext cx="5548200" cy="8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/>
          <p:nvPr/>
        </p:nvSpPr>
        <p:spPr>
          <a:xfrm>
            <a:off x="0" y="2145875"/>
            <a:ext cx="9160200" cy="299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7"/>
          <p:cNvSpPr/>
          <p:nvPr/>
        </p:nvSpPr>
        <p:spPr>
          <a:xfrm rot="5400000">
            <a:off x="3073225" y="-935425"/>
            <a:ext cx="2997600" cy="91602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7"/>
          <p:cNvSpPr txBox="1">
            <a:spLocks noGrp="1"/>
          </p:cNvSpPr>
          <p:nvPr>
            <p:ph type="body" idx="2"/>
          </p:nvPr>
        </p:nvSpPr>
        <p:spPr>
          <a:xfrm>
            <a:off x="328575" y="2585916"/>
            <a:ext cx="3949800" cy="22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3"/>
          </p:nvPr>
        </p:nvSpPr>
        <p:spPr>
          <a:xfrm>
            <a:off x="4288975" y="2585916"/>
            <a:ext cx="3949800" cy="22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0" name="Google Shape;140;p27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41" name="Google Shape;141;p27"/>
          <p:cNvSpPr txBox="1">
            <a:spLocks noGrp="1"/>
          </p:cNvSpPr>
          <p:nvPr>
            <p:ph type="subTitle" idx="4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ssignment completion">
  <p:cSld name="CUSTOM_1">
    <p:bg>
      <p:bgPr>
        <a:solidFill>
          <a:schemeClr val="lt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8"/>
          <p:cNvSpPr txBox="1">
            <a:spLocks noGrp="1"/>
          </p:cNvSpPr>
          <p:nvPr>
            <p:ph type="body" idx="1"/>
          </p:nvPr>
        </p:nvSpPr>
        <p:spPr>
          <a:xfrm>
            <a:off x="335550" y="1279325"/>
            <a:ext cx="3837900" cy="309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45" name="Google Shape;145;p28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s">
  <p:cSld name="CUSTOM_1_1">
    <p:bg>
      <p:bgPr>
        <a:solidFill>
          <a:schemeClr val="lt2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9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48" name="Google Shape;148;p29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aviraj Light"/>
              <a:buNone/>
              <a:defRPr sz="800" b="0">
                <a:solidFill>
                  <a:schemeClr val="dk1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  <p:sp>
        <p:nvSpPr>
          <p:cNvPr id="149" name="Google Shape;149;p29"/>
          <p:cNvSpPr txBox="1">
            <a:spLocks noGrp="1"/>
          </p:cNvSpPr>
          <p:nvPr>
            <p:ph type="title"/>
          </p:nvPr>
        </p:nvSpPr>
        <p:spPr>
          <a:xfrm>
            <a:off x="328575" y="386602"/>
            <a:ext cx="60819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9"/>
          <p:cNvSpPr txBox="1">
            <a:spLocks noGrp="1"/>
          </p:cNvSpPr>
          <p:nvPr>
            <p:ph type="body" idx="2"/>
          </p:nvPr>
        </p:nvSpPr>
        <p:spPr>
          <a:xfrm>
            <a:off x="405475" y="2095850"/>
            <a:ext cx="3838200" cy="25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CUSTOM_2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30"/>
          <p:cNvGrpSpPr/>
          <p:nvPr/>
        </p:nvGrpSpPr>
        <p:grpSpPr>
          <a:xfrm>
            <a:off x="2402625" y="-3825"/>
            <a:ext cx="5151000" cy="5151025"/>
            <a:chOff x="-571505" y="-7638"/>
            <a:chExt cx="5151000" cy="5151025"/>
          </a:xfrm>
        </p:grpSpPr>
        <p:sp>
          <p:nvSpPr>
            <p:cNvPr id="153" name="Google Shape;153;p30"/>
            <p:cNvSpPr/>
            <p:nvPr/>
          </p:nvSpPr>
          <p:spPr>
            <a:xfrm>
              <a:off x="-571505" y="-7638"/>
              <a:ext cx="5151000" cy="5151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0"/>
            <p:cNvSpPr/>
            <p:nvPr/>
          </p:nvSpPr>
          <p:spPr>
            <a:xfrm>
              <a:off x="7621" y="-7612"/>
              <a:ext cx="2042100" cy="515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5" name="Google Shape;155;p30"/>
          <p:cNvSpPr/>
          <p:nvPr/>
        </p:nvSpPr>
        <p:spPr>
          <a:xfrm>
            <a:off x="0" y="0"/>
            <a:ext cx="3442800" cy="515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328575" y="386602"/>
            <a:ext cx="60819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405475" y="2095850"/>
            <a:ext cx="4369200" cy="25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58" name="Google Shape;158;p30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59" name="Google Shape;159;p30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, and bullet list">
  <p:cSld name="CUSTOM_3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1"/>
          <p:cNvSpPr txBox="1">
            <a:spLocks noGrp="1"/>
          </p:cNvSpPr>
          <p:nvPr>
            <p:ph type="subTitle" idx="1"/>
          </p:nvPr>
        </p:nvSpPr>
        <p:spPr>
          <a:xfrm>
            <a:off x="5853125" y="961500"/>
            <a:ext cx="2733300" cy="3525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None/>
              <a:defRPr sz="21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/>
            </a:lvl9pPr>
          </a:lstStyle>
          <a:p>
            <a:endParaRPr/>
          </a:p>
        </p:txBody>
      </p:sp>
      <p:grpSp>
        <p:nvGrpSpPr>
          <p:cNvPr id="162" name="Google Shape;162;p31"/>
          <p:cNvGrpSpPr/>
          <p:nvPr/>
        </p:nvGrpSpPr>
        <p:grpSpPr>
          <a:xfrm>
            <a:off x="399625" y="-7525"/>
            <a:ext cx="5151000" cy="5151025"/>
            <a:chOff x="-571505" y="-7638"/>
            <a:chExt cx="5151000" cy="5151025"/>
          </a:xfrm>
        </p:grpSpPr>
        <p:sp>
          <p:nvSpPr>
            <p:cNvPr id="163" name="Google Shape;163;p31"/>
            <p:cNvSpPr/>
            <p:nvPr/>
          </p:nvSpPr>
          <p:spPr>
            <a:xfrm>
              <a:off x="-571505" y="-7638"/>
              <a:ext cx="5151000" cy="5151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V </a:t>
              </a:r>
              <a:endParaRPr/>
            </a:p>
          </p:txBody>
        </p:sp>
        <p:sp>
          <p:nvSpPr>
            <p:cNvPr id="164" name="Google Shape;164;p31"/>
            <p:cNvSpPr/>
            <p:nvPr/>
          </p:nvSpPr>
          <p:spPr>
            <a:xfrm>
              <a:off x="7621" y="-7612"/>
              <a:ext cx="2042100" cy="5151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5" name="Google Shape;165;p31"/>
          <p:cNvSpPr/>
          <p:nvPr/>
        </p:nvSpPr>
        <p:spPr>
          <a:xfrm>
            <a:off x="0" y="0"/>
            <a:ext cx="1158000" cy="5151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title"/>
          </p:nvPr>
        </p:nvSpPr>
        <p:spPr>
          <a:xfrm>
            <a:off x="328575" y="386600"/>
            <a:ext cx="4299300" cy="164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body" idx="2"/>
          </p:nvPr>
        </p:nvSpPr>
        <p:spPr>
          <a:xfrm>
            <a:off x="405475" y="2095850"/>
            <a:ext cx="4369200" cy="25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31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69" name="Google Shape;169;p31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mmary and recommendation">
  <p:cSld name="CUSTOM_4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2"/>
          <p:cNvSpPr txBox="1">
            <a:spLocks noGrp="1"/>
          </p:cNvSpPr>
          <p:nvPr>
            <p:ph type="body" idx="1"/>
          </p:nvPr>
        </p:nvSpPr>
        <p:spPr>
          <a:xfrm>
            <a:off x="5790900" y="901302"/>
            <a:ext cx="2898600" cy="105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●"/>
              <a:defRPr sz="1100">
                <a:solidFill>
                  <a:schemeClr val="dk2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○"/>
              <a:defRPr sz="1100">
                <a:solidFill>
                  <a:schemeClr val="dk2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Char char="■"/>
              <a:defRPr sz="11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32"/>
          <p:cNvSpPr/>
          <p:nvPr/>
        </p:nvSpPr>
        <p:spPr>
          <a:xfrm rot="5400000">
            <a:off x="959400" y="1178525"/>
            <a:ext cx="2997600" cy="4932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2"/>
          <p:cNvSpPr txBox="1">
            <a:spLocks noGrp="1"/>
          </p:cNvSpPr>
          <p:nvPr>
            <p:ph type="body" idx="2"/>
          </p:nvPr>
        </p:nvSpPr>
        <p:spPr>
          <a:xfrm>
            <a:off x="328575" y="2683841"/>
            <a:ext cx="3949800" cy="22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74" name="Google Shape;174;p32"/>
          <p:cNvSpPr txBox="1">
            <a:spLocks noGrp="1"/>
          </p:cNvSpPr>
          <p:nvPr>
            <p:ph type="body" idx="3"/>
          </p:nvPr>
        </p:nvSpPr>
        <p:spPr>
          <a:xfrm>
            <a:off x="4974775" y="2683841"/>
            <a:ext cx="3949800" cy="229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●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○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swald"/>
              <a:buChar char="■"/>
              <a:defRPr sz="18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75" name="Google Shape;175;p32"/>
          <p:cNvSpPr txBox="1">
            <a:spLocks noGrp="1"/>
          </p:cNvSpPr>
          <p:nvPr>
            <p:ph type="body" idx="4"/>
          </p:nvPr>
        </p:nvSpPr>
        <p:spPr>
          <a:xfrm>
            <a:off x="247200" y="949525"/>
            <a:ext cx="5548200" cy="8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6" name="Google Shape;176;p32"/>
          <p:cNvSpPr/>
          <p:nvPr/>
        </p:nvSpPr>
        <p:spPr>
          <a:xfrm rot="10800000">
            <a:off x="7055400" y="0"/>
            <a:ext cx="2088600" cy="260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174B2E"/>
              </a:solidFill>
            </a:endParaRPr>
          </a:p>
        </p:txBody>
      </p:sp>
      <p:sp>
        <p:nvSpPr>
          <p:cNvPr id="177" name="Google Shape;177;p32"/>
          <p:cNvSpPr txBox="1">
            <a:spLocks noGrp="1"/>
          </p:cNvSpPr>
          <p:nvPr>
            <p:ph type="subTitle" idx="5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Taviraj Light"/>
              <a:buNone/>
              <a:defRPr sz="800" b="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ppendix">
  <p:cSld name="CUSTOM_5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3"/>
          <p:cNvSpPr txBox="1">
            <a:spLocks noGrp="1"/>
          </p:cNvSpPr>
          <p:nvPr>
            <p:ph type="body" idx="1"/>
          </p:nvPr>
        </p:nvSpPr>
        <p:spPr>
          <a:xfrm>
            <a:off x="4481818" y="1843625"/>
            <a:ext cx="40941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33"/>
          <p:cNvSpPr txBox="1">
            <a:spLocks noGrp="1"/>
          </p:cNvSpPr>
          <p:nvPr>
            <p:ph type="body" idx="2"/>
          </p:nvPr>
        </p:nvSpPr>
        <p:spPr>
          <a:xfrm>
            <a:off x="261175" y="1843625"/>
            <a:ext cx="40941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cover" type="blank">
  <p:cSld name="BLANK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/>
          <p:nvPr/>
        </p:nvSpPr>
        <p:spPr>
          <a:xfrm rot="5400000">
            <a:off x="1990050" y="-2004000"/>
            <a:ext cx="5163900" cy="9151500"/>
          </a:xfrm>
          <a:prstGeom prst="round2SameRect">
            <a:avLst>
              <a:gd name="adj1" fmla="val 49515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4"/>
          <p:cNvSpPr txBox="1">
            <a:spLocks noGrp="1"/>
          </p:cNvSpPr>
          <p:nvPr>
            <p:ph type="title"/>
          </p:nvPr>
        </p:nvSpPr>
        <p:spPr>
          <a:xfrm>
            <a:off x="2055300" y="1969309"/>
            <a:ext cx="5033400" cy="10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CUSTOM_8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subTitle" idx="1"/>
          </p:nvPr>
        </p:nvSpPr>
        <p:spPr>
          <a:xfrm>
            <a:off x="323400" y="3221075"/>
            <a:ext cx="65727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187" name="Google Shape;187;p35"/>
          <p:cNvSpPr txBox="1">
            <a:spLocks noGrp="1"/>
          </p:cNvSpPr>
          <p:nvPr>
            <p:ph type="title"/>
          </p:nvPr>
        </p:nvSpPr>
        <p:spPr>
          <a:xfrm>
            <a:off x="435475" y="909575"/>
            <a:ext cx="8044500" cy="158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_2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6"/>
          <p:cNvSpPr txBox="1">
            <a:spLocks noGrp="1"/>
          </p:cNvSpPr>
          <p:nvPr>
            <p:ph type="body" idx="1"/>
          </p:nvPr>
        </p:nvSpPr>
        <p:spPr>
          <a:xfrm>
            <a:off x="190138" y="1843625"/>
            <a:ext cx="40941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CUSTOM_7">
    <p:bg>
      <p:bgPr>
        <a:solidFill>
          <a:schemeClr val="dk2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7"/>
          <p:cNvSpPr/>
          <p:nvPr/>
        </p:nvSpPr>
        <p:spPr>
          <a:xfrm rot="5400000">
            <a:off x="1990050" y="-2004000"/>
            <a:ext cx="5163900" cy="9151500"/>
          </a:xfrm>
          <a:prstGeom prst="round2SameRect">
            <a:avLst>
              <a:gd name="adj1" fmla="val 49515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7"/>
          <p:cNvSpPr txBox="1">
            <a:spLocks noGrp="1"/>
          </p:cNvSpPr>
          <p:nvPr>
            <p:ph type="title"/>
          </p:nvPr>
        </p:nvSpPr>
        <p:spPr>
          <a:xfrm>
            <a:off x="567500" y="1969309"/>
            <a:ext cx="5033400" cy="104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CUSTOM_9"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 txBox="1">
            <a:spLocks noGrp="1"/>
          </p:cNvSpPr>
          <p:nvPr>
            <p:ph type="body" idx="1"/>
          </p:nvPr>
        </p:nvSpPr>
        <p:spPr>
          <a:xfrm>
            <a:off x="190138" y="1843625"/>
            <a:ext cx="40941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6" name="Google Shape;196;p38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38"/>
          <p:cNvSpPr txBox="1">
            <a:spLocks noGrp="1"/>
          </p:cNvSpPr>
          <p:nvPr>
            <p:ph type="body" idx="2"/>
          </p:nvPr>
        </p:nvSpPr>
        <p:spPr>
          <a:xfrm>
            <a:off x="4517688" y="1843625"/>
            <a:ext cx="40941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_9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9"/>
          <p:cNvSpPr txBox="1">
            <a:spLocks noGrp="1"/>
          </p:cNvSpPr>
          <p:nvPr>
            <p:ph type="title"/>
          </p:nvPr>
        </p:nvSpPr>
        <p:spPr>
          <a:xfrm>
            <a:off x="190155" y="316675"/>
            <a:ext cx="73248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one column text">
  <p:cSld name="CUSTOM_10">
    <p:bg>
      <p:bgPr>
        <a:solidFill>
          <a:schemeClr val="lt2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40"/>
          <p:cNvSpPr txBox="1">
            <a:spLocks noGrp="1"/>
          </p:cNvSpPr>
          <p:nvPr>
            <p:ph type="body" idx="1"/>
          </p:nvPr>
        </p:nvSpPr>
        <p:spPr>
          <a:xfrm>
            <a:off x="190138" y="2234575"/>
            <a:ext cx="50475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" name="Google Shape;202;p40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0"/>
          <p:cNvSpPr txBox="1">
            <a:spLocks noGrp="1"/>
          </p:cNvSpPr>
          <p:nvPr>
            <p:ph type="subTitle" idx="2"/>
          </p:nvPr>
        </p:nvSpPr>
        <p:spPr>
          <a:xfrm>
            <a:off x="190150" y="1637275"/>
            <a:ext cx="66615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CUSTOM_11">
    <p:bg>
      <p:bgPr>
        <a:solidFill>
          <a:schemeClr val="dk2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1"/>
          <p:cNvSpPr txBox="1">
            <a:spLocks noGrp="1"/>
          </p:cNvSpPr>
          <p:nvPr>
            <p:ph type="title"/>
          </p:nvPr>
        </p:nvSpPr>
        <p:spPr>
          <a:xfrm>
            <a:off x="342555" y="1684325"/>
            <a:ext cx="73248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ection title and description ">
  <p:cSld name="CUSTOM_12">
    <p:bg>
      <p:bgPr>
        <a:solidFill>
          <a:schemeClr val="dk1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2"/>
          <p:cNvSpPr txBox="1">
            <a:spLocks noGrp="1"/>
          </p:cNvSpPr>
          <p:nvPr>
            <p:ph type="title"/>
          </p:nvPr>
        </p:nvSpPr>
        <p:spPr>
          <a:xfrm>
            <a:off x="323400" y="1238400"/>
            <a:ext cx="8232300" cy="14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42"/>
          <p:cNvSpPr txBox="1">
            <a:spLocks noGrp="1"/>
          </p:cNvSpPr>
          <p:nvPr>
            <p:ph type="subTitle" idx="1"/>
          </p:nvPr>
        </p:nvSpPr>
        <p:spPr>
          <a:xfrm>
            <a:off x="323400" y="3221075"/>
            <a:ext cx="6572700" cy="6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USTOM_13">
    <p:bg>
      <p:bgPr>
        <a:solidFill>
          <a:schemeClr val="lt2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3"/>
          <p:cNvSpPr txBox="1">
            <a:spLocks noGrp="1"/>
          </p:cNvSpPr>
          <p:nvPr>
            <p:ph type="body" idx="1"/>
          </p:nvPr>
        </p:nvSpPr>
        <p:spPr>
          <a:xfrm>
            <a:off x="323400" y="1509300"/>
            <a:ext cx="5047500" cy="21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CUSTOM_14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4"/>
          <p:cNvSpPr txBox="1">
            <a:spLocks noGrp="1"/>
          </p:cNvSpPr>
          <p:nvPr>
            <p:ph type="title"/>
          </p:nvPr>
        </p:nvSpPr>
        <p:spPr>
          <a:xfrm>
            <a:off x="323400" y="160150"/>
            <a:ext cx="8232300" cy="142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0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44"/>
          <p:cNvSpPr txBox="1">
            <a:spLocks noGrp="1"/>
          </p:cNvSpPr>
          <p:nvPr>
            <p:ph type="body" idx="1"/>
          </p:nvPr>
        </p:nvSpPr>
        <p:spPr>
          <a:xfrm>
            <a:off x="323400" y="2356375"/>
            <a:ext cx="5047500" cy="21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15">
    <p:bg>
      <p:bgPr>
        <a:solidFill>
          <a:schemeClr val="accent1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5"/>
          <p:cNvSpPr/>
          <p:nvPr/>
        </p:nvSpPr>
        <p:spPr>
          <a:xfrm rot="5400000">
            <a:off x="1990050" y="-2004000"/>
            <a:ext cx="5163900" cy="9151500"/>
          </a:xfrm>
          <a:prstGeom prst="round2SameRect">
            <a:avLst>
              <a:gd name="adj1" fmla="val 49515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45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45"/>
          <p:cNvSpPr txBox="1">
            <a:spLocks noGrp="1"/>
          </p:cNvSpPr>
          <p:nvPr>
            <p:ph type="subTitle" idx="1"/>
          </p:nvPr>
        </p:nvSpPr>
        <p:spPr>
          <a:xfrm>
            <a:off x="190150" y="1778450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18" name="Google Shape;218;p45"/>
          <p:cNvSpPr txBox="1">
            <a:spLocks noGrp="1"/>
          </p:cNvSpPr>
          <p:nvPr>
            <p:ph type="subTitle" idx="2"/>
          </p:nvPr>
        </p:nvSpPr>
        <p:spPr>
          <a:xfrm>
            <a:off x="190150" y="2744975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subTitle" idx="3"/>
          </p:nvPr>
        </p:nvSpPr>
        <p:spPr>
          <a:xfrm>
            <a:off x="190150" y="3711500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subTitle" idx="4"/>
          </p:nvPr>
        </p:nvSpPr>
        <p:spPr>
          <a:xfrm>
            <a:off x="3301450" y="1778450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21" name="Google Shape;221;p45"/>
          <p:cNvSpPr txBox="1">
            <a:spLocks noGrp="1"/>
          </p:cNvSpPr>
          <p:nvPr>
            <p:ph type="subTitle" idx="5"/>
          </p:nvPr>
        </p:nvSpPr>
        <p:spPr>
          <a:xfrm>
            <a:off x="3301450" y="2744975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22" name="Google Shape;222;p45"/>
          <p:cNvSpPr txBox="1">
            <a:spLocks noGrp="1"/>
          </p:cNvSpPr>
          <p:nvPr>
            <p:ph type="subTitle" idx="6"/>
          </p:nvPr>
        </p:nvSpPr>
        <p:spPr>
          <a:xfrm>
            <a:off x="3301450" y="3711500"/>
            <a:ext cx="31113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CUSTOM_16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46"/>
          <p:cNvSpPr>
            <a:spLocks noGrp="1"/>
          </p:cNvSpPr>
          <p:nvPr>
            <p:ph type="pic" idx="2"/>
          </p:nvPr>
        </p:nvSpPr>
        <p:spPr>
          <a:xfrm>
            <a:off x="4572000" y="-3900"/>
            <a:ext cx="4572000" cy="5151000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209475" y="338775"/>
            <a:ext cx="4105200" cy="108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body" idx="1"/>
          </p:nvPr>
        </p:nvSpPr>
        <p:spPr>
          <a:xfrm>
            <a:off x="209475" y="1795975"/>
            <a:ext cx="4105200" cy="298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CUSTOM_17"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7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7"/>
          <p:cNvSpPr txBox="1">
            <a:spLocks noGrp="1"/>
          </p:cNvSpPr>
          <p:nvPr>
            <p:ph type="body" idx="1"/>
          </p:nvPr>
        </p:nvSpPr>
        <p:spPr>
          <a:xfrm>
            <a:off x="190150" y="2234575"/>
            <a:ext cx="3956400" cy="2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0" name="Google Shape;230;p47"/>
          <p:cNvSpPr txBox="1">
            <a:spLocks noGrp="1"/>
          </p:cNvSpPr>
          <p:nvPr>
            <p:ph type="subTitle" idx="2"/>
          </p:nvPr>
        </p:nvSpPr>
        <p:spPr>
          <a:xfrm>
            <a:off x="190153" y="16372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31" name="Google Shape;231;p47"/>
          <p:cNvSpPr txBox="1">
            <a:spLocks noGrp="1"/>
          </p:cNvSpPr>
          <p:nvPr>
            <p:ph type="body" idx="3"/>
          </p:nvPr>
        </p:nvSpPr>
        <p:spPr>
          <a:xfrm>
            <a:off x="4368450" y="2234575"/>
            <a:ext cx="3956400" cy="20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2" name="Google Shape;232;p47"/>
          <p:cNvSpPr txBox="1">
            <a:spLocks noGrp="1"/>
          </p:cNvSpPr>
          <p:nvPr>
            <p:ph type="subTitle" idx="4"/>
          </p:nvPr>
        </p:nvSpPr>
        <p:spPr>
          <a:xfrm>
            <a:off x="4368453" y="16372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CUSTOM_17_1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8"/>
          <p:cNvSpPr txBox="1">
            <a:spLocks noGrp="1"/>
          </p:cNvSpPr>
          <p:nvPr>
            <p:ph type="body" idx="1"/>
          </p:nvPr>
        </p:nvSpPr>
        <p:spPr>
          <a:xfrm>
            <a:off x="190150" y="2234575"/>
            <a:ext cx="27828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5" name="Google Shape;235;p48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8"/>
          <p:cNvSpPr txBox="1">
            <a:spLocks noGrp="1"/>
          </p:cNvSpPr>
          <p:nvPr>
            <p:ph type="subTitle" idx="2"/>
          </p:nvPr>
        </p:nvSpPr>
        <p:spPr>
          <a:xfrm>
            <a:off x="190152" y="1637275"/>
            <a:ext cx="27828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37" name="Google Shape;237;p48"/>
          <p:cNvSpPr txBox="1">
            <a:spLocks noGrp="1"/>
          </p:cNvSpPr>
          <p:nvPr>
            <p:ph type="body" idx="3"/>
          </p:nvPr>
        </p:nvSpPr>
        <p:spPr>
          <a:xfrm>
            <a:off x="3123700" y="2234575"/>
            <a:ext cx="27828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8" name="Google Shape;238;p48"/>
          <p:cNvSpPr txBox="1">
            <a:spLocks noGrp="1"/>
          </p:cNvSpPr>
          <p:nvPr>
            <p:ph type="subTitle" idx="4"/>
          </p:nvPr>
        </p:nvSpPr>
        <p:spPr>
          <a:xfrm>
            <a:off x="3123702" y="1637275"/>
            <a:ext cx="27828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body" idx="5"/>
          </p:nvPr>
        </p:nvSpPr>
        <p:spPr>
          <a:xfrm>
            <a:off x="6057249" y="2234575"/>
            <a:ext cx="2782800" cy="23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0" name="Google Shape;240;p48"/>
          <p:cNvSpPr txBox="1">
            <a:spLocks noGrp="1"/>
          </p:cNvSpPr>
          <p:nvPr>
            <p:ph type="subTitle" idx="6"/>
          </p:nvPr>
        </p:nvSpPr>
        <p:spPr>
          <a:xfrm>
            <a:off x="6057251" y="1637275"/>
            <a:ext cx="27828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CUSTOM_18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9"/>
          <p:cNvSpPr txBox="1">
            <a:spLocks noGrp="1"/>
          </p:cNvSpPr>
          <p:nvPr>
            <p:ph type="body" idx="1"/>
          </p:nvPr>
        </p:nvSpPr>
        <p:spPr>
          <a:xfrm>
            <a:off x="190150" y="2234575"/>
            <a:ext cx="39564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3" name="Google Shape;243;p49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9"/>
          <p:cNvSpPr txBox="1">
            <a:spLocks noGrp="1"/>
          </p:cNvSpPr>
          <p:nvPr>
            <p:ph type="subTitle" idx="2"/>
          </p:nvPr>
        </p:nvSpPr>
        <p:spPr>
          <a:xfrm>
            <a:off x="190153" y="16372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body" idx="3"/>
          </p:nvPr>
        </p:nvSpPr>
        <p:spPr>
          <a:xfrm>
            <a:off x="4368450" y="2234575"/>
            <a:ext cx="39564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6" name="Google Shape;246;p49"/>
          <p:cNvSpPr txBox="1">
            <a:spLocks noGrp="1"/>
          </p:cNvSpPr>
          <p:nvPr>
            <p:ph type="subTitle" idx="4"/>
          </p:nvPr>
        </p:nvSpPr>
        <p:spPr>
          <a:xfrm>
            <a:off x="4368453" y="16372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47" name="Google Shape;247;p49"/>
          <p:cNvSpPr txBox="1">
            <a:spLocks noGrp="1"/>
          </p:cNvSpPr>
          <p:nvPr>
            <p:ph type="subTitle" idx="5"/>
          </p:nvPr>
        </p:nvSpPr>
        <p:spPr>
          <a:xfrm>
            <a:off x="190153" y="31993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48" name="Google Shape;248;p49"/>
          <p:cNvSpPr txBox="1">
            <a:spLocks noGrp="1"/>
          </p:cNvSpPr>
          <p:nvPr>
            <p:ph type="subTitle" idx="6"/>
          </p:nvPr>
        </p:nvSpPr>
        <p:spPr>
          <a:xfrm>
            <a:off x="4368453" y="3199375"/>
            <a:ext cx="39564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49" name="Google Shape;249;p49"/>
          <p:cNvSpPr txBox="1">
            <a:spLocks noGrp="1"/>
          </p:cNvSpPr>
          <p:nvPr>
            <p:ph type="body" idx="7"/>
          </p:nvPr>
        </p:nvSpPr>
        <p:spPr>
          <a:xfrm>
            <a:off x="190150" y="3796675"/>
            <a:ext cx="39564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body" idx="8"/>
          </p:nvPr>
        </p:nvSpPr>
        <p:spPr>
          <a:xfrm>
            <a:off x="4368450" y="3796675"/>
            <a:ext cx="39564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CUSTOM_19">
    <p:bg>
      <p:bgPr>
        <a:solidFill>
          <a:schemeClr val="dk2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50"/>
          <p:cNvGrpSpPr/>
          <p:nvPr/>
        </p:nvGrpSpPr>
        <p:grpSpPr>
          <a:xfrm>
            <a:off x="-579125" y="-3825"/>
            <a:ext cx="5151000" cy="5151025"/>
            <a:chOff x="-571505" y="-7638"/>
            <a:chExt cx="5151000" cy="5151025"/>
          </a:xfrm>
        </p:grpSpPr>
        <p:sp>
          <p:nvSpPr>
            <p:cNvPr id="253" name="Google Shape;253;p50"/>
            <p:cNvSpPr/>
            <p:nvPr/>
          </p:nvSpPr>
          <p:spPr>
            <a:xfrm>
              <a:off x="-571505" y="-7638"/>
              <a:ext cx="5151000" cy="5151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50"/>
            <p:cNvSpPr/>
            <p:nvPr/>
          </p:nvSpPr>
          <p:spPr>
            <a:xfrm>
              <a:off x="7621" y="-7612"/>
              <a:ext cx="2042100" cy="5151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50"/>
          <p:cNvSpPr>
            <a:spLocks noGrp="1"/>
          </p:cNvSpPr>
          <p:nvPr>
            <p:ph type="pic" idx="2"/>
          </p:nvPr>
        </p:nvSpPr>
        <p:spPr>
          <a:xfrm>
            <a:off x="4572000" y="-3900"/>
            <a:ext cx="4572000" cy="5151000"/>
          </a:xfrm>
          <a:prstGeom prst="rect">
            <a:avLst/>
          </a:prstGeom>
          <a:noFill/>
          <a:ln>
            <a:noFill/>
          </a:ln>
        </p:spPr>
      </p:sp>
      <p:sp>
        <p:nvSpPr>
          <p:cNvPr id="256" name="Google Shape;256;p50"/>
          <p:cNvSpPr txBox="1">
            <a:spLocks noGrp="1"/>
          </p:cNvSpPr>
          <p:nvPr>
            <p:ph type="title"/>
          </p:nvPr>
        </p:nvSpPr>
        <p:spPr>
          <a:xfrm>
            <a:off x="209485" y="1529000"/>
            <a:ext cx="4248600" cy="157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CUSTOM_20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1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51"/>
          <p:cNvSpPr txBox="1">
            <a:spLocks noGrp="1"/>
          </p:cNvSpPr>
          <p:nvPr>
            <p:ph type="body" idx="1"/>
          </p:nvPr>
        </p:nvSpPr>
        <p:spPr>
          <a:xfrm>
            <a:off x="2038200" y="2031375"/>
            <a:ext cx="43818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0" name="Google Shape;260;p51"/>
          <p:cNvSpPr txBox="1">
            <a:spLocks noGrp="1"/>
          </p:cNvSpPr>
          <p:nvPr>
            <p:ph type="subTitle" idx="2"/>
          </p:nvPr>
        </p:nvSpPr>
        <p:spPr>
          <a:xfrm>
            <a:off x="2038200" y="1510275"/>
            <a:ext cx="43818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61" name="Google Shape;261;p51"/>
          <p:cNvSpPr txBox="1">
            <a:spLocks noGrp="1"/>
          </p:cNvSpPr>
          <p:nvPr>
            <p:ph type="body" idx="3"/>
          </p:nvPr>
        </p:nvSpPr>
        <p:spPr>
          <a:xfrm>
            <a:off x="2038200" y="3733175"/>
            <a:ext cx="4381800" cy="101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2" name="Google Shape;262;p51"/>
          <p:cNvSpPr txBox="1">
            <a:spLocks noGrp="1"/>
          </p:cNvSpPr>
          <p:nvPr>
            <p:ph type="subTitle" idx="4"/>
          </p:nvPr>
        </p:nvSpPr>
        <p:spPr>
          <a:xfrm>
            <a:off x="2038200" y="3212075"/>
            <a:ext cx="4381800" cy="59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63" name="Google Shape;263;p51"/>
          <p:cNvSpPr>
            <a:spLocks noGrp="1"/>
          </p:cNvSpPr>
          <p:nvPr>
            <p:ph type="pic" idx="5"/>
          </p:nvPr>
        </p:nvSpPr>
        <p:spPr>
          <a:xfrm>
            <a:off x="317500" y="1574775"/>
            <a:ext cx="1473300" cy="1473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64" name="Google Shape;264;p51"/>
          <p:cNvSpPr>
            <a:spLocks noGrp="1"/>
          </p:cNvSpPr>
          <p:nvPr>
            <p:ph type="pic" idx="6"/>
          </p:nvPr>
        </p:nvSpPr>
        <p:spPr>
          <a:xfrm>
            <a:off x="317500" y="3276575"/>
            <a:ext cx="1473300" cy="14733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CUSTOM_20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52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52"/>
          <p:cNvSpPr txBox="1">
            <a:spLocks noGrp="1"/>
          </p:cNvSpPr>
          <p:nvPr>
            <p:ph type="body" idx="1"/>
          </p:nvPr>
        </p:nvSpPr>
        <p:spPr>
          <a:xfrm>
            <a:off x="317500" y="3823253"/>
            <a:ext cx="2782800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8" name="Google Shape;268;p52"/>
          <p:cNvSpPr txBox="1">
            <a:spLocks noGrp="1"/>
          </p:cNvSpPr>
          <p:nvPr>
            <p:ph type="subTitle" idx="2"/>
          </p:nvPr>
        </p:nvSpPr>
        <p:spPr>
          <a:xfrm>
            <a:off x="317500" y="3264450"/>
            <a:ext cx="27828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69" name="Google Shape;269;p52"/>
          <p:cNvSpPr>
            <a:spLocks noGrp="1"/>
          </p:cNvSpPr>
          <p:nvPr>
            <p:ph type="pic" idx="3"/>
          </p:nvPr>
        </p:nvSpPr>
        <p:spPr>
          <a:xfrm>
            <a:off x="317500" y="1701775"/>
            <a:ext cx="1473300" cy="1473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0" name="Google Shape;270;p52"/>
          <p:cNvSpPr txBox="1">
            <a:spLocks noGrp="1"/>
          </p:cNvSpPr>
          <p:nvPr>
            <p:ph type="body" idx="4"/>
          </p:nvPr>
        </p:nvSpPr>
        <p:spPr>
          <a:xfrm>
            <a:off x="3209550" y="3823253"/>
            <a:ext cx="2782800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1" name="Google Shape;271;p52"/>
          <p:cNvSpPr txBox="1">
            <a:spLocks noGrp="1"/>
          </p:cNvSpPr>
          <p:nvPr>
            <p:ph type="subTitle" idx="5"/>
          </p:nvPr>
        </p:nvSpPr>
        <p:spPr>
          <a:xfrm>
            <a:off x="3209550" y="3264450"/>
            <a:ext cx="27828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72" name="Google Shape;272;p52"/>
          <p:cNvSpPr txBox="1">
            <a:spLocks noGrp="1"/>
          </p:cNvSpPr>
          <p:nvPr>
            <p:ph type="body" idx="6"/>
          </p:nvPr>
        </p:nvSpPr>
        <p:spPr>
          <a:xfrm>
            <a:off x="6101600" y="3823253"/>
            <a:ext cx="2782800" cy="99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3" name="Google Shape;273;p52"/>
          <p:cNvSpPr txBox="1">
            <a:spLocks noGrp="1"/>
          </p:cNvSpPr>
          <p:nvPr>
            <p:ph type="subTitle" idx="7"/>
          </p:nvPr>
        </p:nvSpPr>
        <p:spPr>
          <a:xfrm>
            <a:off x="6101600" y="3264450"/>
            <a:ext cx="27828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  <p:sp>
        <p:nvSpPr>
          <p:cNvPr id="274" name="Google Shape;274;p52"/>
          <p:cNvSpPr>
            <a:spLocks noGrp="1"/>
          </p:cNvSpPr>
          <p:nvPr>
            <p:ph type="pic" idx="8"/>
          </p:nvPr>
        </p:nvSpPr>
        <p:spPr>
          <a:xfrm>
            <a:off x="3209550" y="1701775"/>
            <a:ext cx="1473300" cy="14733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75" name="Google Shape;275;p52"/>
          <p:cNvSpPr>
            <a:spLocks noGrp="1"/>
          </p:cNvSpPr>
          <p:nvPr>
            <p:ph type="pic" idx="9"/>
          </p:nvPr>
        </p:nvSpPr>
        <p:spPr>
          <a:xfrm>
            <a:off x="6101600" y="1701775"/>
            <a:ext cx="1473300" cy="14733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CUSTOM_20_1_1">
    <p:bg>
      <p:bgPr>
        <a:solidFill>
          <a:schemeClr val="dk1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53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CUSTOM_20_1_1_1">
    <p:bg>
      <p:bgPr>
        <a:solidFill>
          <a:schemeClr val="accent2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4"/>
          <p:cNvSpPr txBox="1">
            <a:spLocks noGrp="1"/>
          </p:cNvSpPr>
          <p:nvPr>
            <p:ph type="title"/>
          </p:nvPr>
        </p:nvSpPr>
        <p:spPr>
          <a:xfrm>
            <a:off x="190138" y="316672"/>
            <a:ext cx="5047500" cy="92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54"/>
          <p:cNvSpPr>
            <a:spLocks noGrp="1"/>
          </p:cNvSpPr>
          <p:nvPr>
            <p:ph type="pic" idx="2"/>
          </p:nvPr>
        </p:nvSpPr>
        <p:spPr>
          <a:xfrm>
            <a:off x="323400" y="1802850"/>
            <a:ext cx="2635800" cy="1482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281" name="Google Shape;281;p54"/>
          <p:cNvSpPr>
            <a:spLocks noGrp="1"/>
          </p:cNvSpPr>
          <p:nvPr>
            <p:ph type="pic" idx="3"/>
          </p:nvPr>
        </p:nvSpPr>
        <p:spPr>
          <a:xfrm>
            <a:off x="3034200" y="1802850"/>
            <a:ext cx="1482600" cy="1482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2" name="Google Shape;282;p54"/>
          <p:cNvSpPr>
            <a:spLocks noGrp="1"/>
          </p:cNvSpPr>
          <p:nvPr>
            <p:ph type="pic" idx="4"/>
          </p:nvPr>
        </p:nvSpPr>
        <p:spPr>
          <a:xfrm>
            <a:off x="4591800" y="1802850"/>
            <a:ext cx="2635800" cy="14826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283" name="Google Shape;283;p54"/>
          <p:cNvSpPr>
            <a:spLocks noGrp="1"/>
          </p:cNvSpPr>
          <p:nvPr>
            <p:ph type="pic" idx="5"/>
          </p:nvPr>
        </p:nvSpPr>
        <p:spPr>
          <a:xfrm>
            <a:off x="7302600" y="1802850"/>
            <a:ext cx="1482600" cy="1482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4" name="Google Shape;284;p54"/>
          <p:cNvSpPr>
            <a:spLocks noGrp="1"/>
          </p:cNvSpPr>
          <p:nvPr>
            <p:ph type="pic" idx="6"/>
          </p:nvPr>
        </p:nvSpPr>
        <p:spPr>
          <a:xfrm>
            <a:off x="323400" y="3435210"/>
            <a:ext cx="1399500" cy="1399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5" name="Google Shape;285;p54"/>
          <p:cNvSpPr>
            <a:spLocks noGrp="1"/>
          </p:cNvSpPr>
          <p:nvPr>
            <p:ph type="pic" idx="7"/>
          </p:nvPr>
        </p:nvSpPr>
        <p:spPr>
          <a:xfrm>
            <a:off x="1793844" y="3435210"/>
            <a:ext cx="1965000" cy="13995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286" name="Google Shape;286;p54"/>
          <p:cNvSpPr>
            <a:spLocks noGrp="1"/>
          </p:cNvSpPr>
          <p:nvPr>
            <p:ph type="pic" idx="8"/>
          </p:nvPr>
        </p:nvSpPr>
        <p:spPr>
          <a:xfrm>
            <a:off x="3829582" y="3435210"/>
            <a:ext cx="1399500" cy="1399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287" name="Google Shape;287;p54"/>
          <p:cNvSpPr>
            <a:spLocks noGrp="1"/>
          </p:cNvSpPr>
          <p:nvPr>
            <p:ph type="pic" idx="9"/>
          </p:nvPr>
        </p:nvSpPr>
        <p:spPr>
          <a:xfrm>
            <a:off x="5324949" y="3435210"/>
            <a:ext cx="1965000" cy="13995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288" name="Google Shape;288;p54"/>
          <p:cNvSpPr>
            <a:spLocks noGrp="1"/>
          </p:cNvSpPr>
          <p:nvPr>
            <p:ph type="pic" idx="13"/>
          </p:nvPr>
        </p:nvSpPr>
        <p:spPr>
          <a:xfrm>
            <a:off x="7385610" y="3435210"/>
            <a:ext cx="1399500" cy="13995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CUSTOM_21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 txBox="1">
            <a:spLocks noGrp="1"/>
          </p:cNvSpPr>
          <p:nvPr>
            <p:ph type="title"/>
          </p:nvPr>
        </p:nvSpPr>
        <p:spPr>
          <a:xfrm>
            <a:off x="323400" y="160150"/>
            <a:ext cx="8232300" cy="14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7000"/>
              <a:buFont typeface="Taviraj Light"/>
              <a:buNone/>
              <a:defRPr sz="7000"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body" idx="1"/>
          </p:nvPr>
        </p:nvSpPr>
        <p:spPr>
          <a:xfrm>
            <a:off x="4572000" y="1879700"/>
            <a:ext cx="4396500" cy="29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  <a:defRPr>
                <a:latin typeface="Taviraj Light"/>
                <a:ea typeface="Taviraj Light"/>
                <a:cs typeface="Taviraj Light"/>
                <a:sym typeface="Taviraj Ligh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○"/>
              <a:defRPr>
                <a:latin typeface="Taviraj Light"/>
                <a:ea typeface="Taviraj Light"/>
                <a:cs typeface="Taviraj Light"/>
                <a:sym typeface="Taviraj Ligh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■"/>
              <a:defRPr>
                <a:latin typeface="Taviraj Light"/>
                <a:ea typeface="Taviraj Light"/>
                <a:cs typeface="Taviraj Light"/>
                <a:sym typeface="Taviraj Ligh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  <a:defRPr>
                <a:latin typeface="Taviraj Light"/>
                <a:ea typeface="Taviraj Light"/>
                <a:cs typeface="Taviraj Light"/>
                <a:sym typeface="Taviraj Ligh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○"/>
              <a:defRPr>
                <a:latin typeface="Taviraj Light"/>
                <a:ea typeface="Taviraj Light"/>
                <a:cs typeface="Taviraj Light"/>
                <a:sym typeface="Taviraj Ligh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■"/>
              <a:defRPr>
                <a:latin typeface="Taviraj Light"/>
                <a:ea typeface="Taviraj Light"/>
                <a:cs typeface="Taviraj Light"/>
                <a:sym typeface="Taviraj Ligh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  <a:defRPr>
                <a:latin typeface="Taviraj Light"/>
                <a:ea typeface="Taviraj Light"/>
                <a:cs typeface="Taviraj Light"/>
                <a:sym typeface="Taviraj Ligh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○"/>
              <a:defRPr>
                <a:latin typeface="Taviraj Light"/>
                <a:ea typeface="Taviraj Light"/>
                <a:cs typeface="Taviraj Light"/>
                <a:sym typeface="Taviraj Ligh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■"/>
              <a:defRPr>
                <a:latin typeface="Taviraj Light"/>
                <a:ea typeface="Taviraj Light"/>
                <a:cs typeface="Taviraj Light"/>
                <a:sym typeface="Taviraj Ligh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rgbClr val="E46962"/>
          </p15:clr>
        </p15:guide>
        <p15:guide id="2" pos="546">
          <p15:clr>
            <a:srgbClr val="E46962"/>
          </p15:clr>
        </p15:guide>
        <p15:guide id="3" pos="1432">
          <p15:clr>
            <a:srgbClr val="E46962"/>
          </p15:clr>
        </p15:guide>
        <p15:guide id="4" pos="2880">
          <p15:clr>
            <a:srgbClr val="E46962"/>
          </p15:clr>
        </p15:guide>
        <p15:guide id="5" pos="431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ikia.lee@spps.org" TargetMode="External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.jpg"/><Relationship Id="rId5" Type="http://schemas.openxmlformats.org/officeDocument/2006/relationships/hyperlink" Target="mailto:kaunou.vang@spps.org" TargetMode="External"/><Relationship Id="rId4" Type="http://schemas.openxmlformats.org/officeDocument/2006/relationships/hyperlink" Target="mailto:belinda.vang@spps.or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drive.google.com/file/d/1-UYdmtSVN5KPrswWG9jqyrl5n7jj4Jhx/view?usp=sharing" TargetMode="External"/><Relationship Id="rId4" Type="http://schemas.openxmlformats.org/officeDocument/2006/relationships/hyperlink" Target="https://drive.google.com/file/d/1OT5nX5cnMgoCSorZKdt7XdJN95NrvlHl/view?usp=shari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OT5nX5cnMgoCSorZKdt7XdJN95NrvlHl/view?usp=sharin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0.jpg"/><Relationship Id="rId4" Type="http://schemas.openxmlformats.org/officeDocument/2006/relationships/hyperlink" Target="https://drive.google.com/file/d/1-UYdmtSVN5KPrswWG9jqyrl5n7jj4Jhx/view?usp=sharin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jp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spps.org/about/title-i/school-compact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spps.org/about/title-i/family-engagement-plan-2024-25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FrPmtYKnNIOI8tlyiLgvbOK0YxgYhLtKTrjuV93DUd4/edit?usp=sharing" TargetMode="External"/><Relationship Id="rId3" Type="http://schemas.openxmlformats.org/officeDocument/2006/relationships/image" Target="../media/image30.png"/><Relationship Id="rId7" Type="http://schemas.openxmlformats.org/officeDocument/2006/relationships/hyperlink" Target="https://docs.google.com/document/d/1s1Tk_6Oy55idwfritiJ2FY_-PRc7_PmE/edit?usp=sharing&amp;ouid=112523973945178096241&amp;rtpof=true&amp;sd=tru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oms" TargetMode="External"/><Relationship Id="rId5" Type="http://schemas.openxmlformats.org/officeDocument/2006/relationships/hyperlink" Target="http://oes" TargetMode="External"/><Relationship Id="rId4" Type="http://schemas.openxmlformats.org/officeDocument/2006/relationships/hyperlink" Target="https://docs.google.com/document/d/1hqzeihpmIxtJNMJLSHRdjSrI0bjcwwer/edit?usp=sharing&amp;ouid=112523973945178096241&amp;rtpof=true&amp;sd=true" TargetMode="External"/><Relationship Id="rId9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ps.org/academics/office-of-school-support/school-attendance-matters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3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6"/>
          <p:cNvSpPr txBox="1">
            <a:spLocks noGrp="1"/>
          </p:cNvSpPr>
          <p:nvPr>
            <p:ph type="title"/>
          </p:nvPr>
        </p:nvSpPr>
        <p:spPr>
          <a:xfrm>
            <a:off x="217263" y="609100"/>
            <a:ext cx="8406000" cy="16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Title I: Annual SCIP Meeting </a:t>
            </a:r>
            <a:endParaRPr sz="3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 Mid-Year School Report</a:t>
            </a:r>
            <a:endParaRPr sz="3200"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295" name="Google Shape;295;p56"/>
          <p:cNvSpPr txBox="1">
            <a:spLocks noGrp="1"/>
          </p:cNvSpPr>
          <p:nvPr>
            <p:ph type="subTitle" idx="2"/>
          </p:nvPr>
        </p:nvSpPr>
        <p:spPr>
          <a:xfrm>
            <a:off x="6576050" y="3396025"/>
            <a:ext cx="2571600" cy="93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WINTER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Dec. 19, 2024</a:t>
            </a:r>
            <a:endParaRPr/>
          </a:p>
        </p:txBody>
      </p:sp>
      <p:sp>
        <p:nvSpPr>
          <p:cNvPr id="296" name="Google Shape;296;p56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pic>
        <p:nvPicPr>
          <p:cNvPr id="297" name="Google Shape;297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43350" y="3198776"/>
            <a:ext cx="2088600" cy="122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7"/>
          <p:cNvSpPr/>
          <p:nvPr/>
        </p:nvSpPr>
        <p:spPr>
          <a:xfrm>
            <a:off x="323425" y="3025228"/>
            <a:ext cx="1322400" cy="3768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SUBHEADING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03" name="Google Shape;303;p57" descr="Stack of books with apple on top in classroom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1163" r="-367"/>
          <a:stretch/>
        </p:blipFill>
        <p:spPr>
          <a:xfrm>
            <a:off x="4572000" y="-3900"/>
            <a:ext cx="4572001" cy="5151002"/>
          </a:xfrm>
          <a:prstGeom prst="rect">
            <a:avLst/>
          </a:prstGeom>
        </p:spPr>
      </p:pic>
      <p:sp>
        <p:nvSpPr>
          <p:cNvPr id="304" name="Google Shape;304;p57"/>
          <p:cNvSpPr txBox="1">
            <a:spLocks noGrp="1"/>
          </p:cNvSpPr>
          <p:nvPr>
            <p:ph type="title"/>
          </p:nvPr>
        </p:nvSpPr>
        <p:spPr>
          <a:xfrm>
            <a:off x="0" y="706900"/>
            <a:ext cx="4500000" cy="8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Admin Team</a:t>
            </a:r>
            <a:endParaRPr/>
          </a:p>
        </p:txBody>
      </p:sp>
      <p:pic>
        <p:nvPicPr>
          <p:cNvPr id="305" name="Google Shape;305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113" y="1738449"/>
            <a:ext cx="1457025" cy="1959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5750" y="1738450"/>
            <a:ext cx="1713650" cy="1857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7"/>
          <p:cNvSpPr txBox="1"/>
          <p:nvPr/>
        </p:nvSpPr>
        <p:spPr>
          <a:xfrm>
            <a:off x="173075" y="3830900"/>
            <a:ext cx="1615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Jeffrey Bush </a:t>
            </a:r>
            <a:endParaRPr sz="1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K-12 Principal</a:t>
            </a:r>
            <a:endParaRPr sz="1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57"/>
          <p:cNvSpPr txBox="1"/>
          <p:nvPr/>
        </p:nvSpPr>
        <p:spPr>
          <a:xfrm>
            <a:off x="2273249" y="3830900"/>
            <a:ext cx="1713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John Osorio  </a:t>
            </a:r>
            <a:endParaRPr sz="1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Assistant Principal</a:t>
            </a:r>
            <a:endParaRPr sz="14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58" descr="Stack of books with apple on top in classroom.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41163" r="-367"/>
          <a:stretch/>
        </p:blipFill>
        <p:spPr>
          <a:xfrm>
            <a:off x="4572000" y="-3900"/>
            <a:ext cx="4572001" cy="5151002"/>
          </a:xfrm>
          <a:prstGeom prst="rect">
            <a:avLst/>
          </a:prstGeom>
        </p:spPr>
      </p:pic>
      <p:sp>
        <p:nvSpPr>
          <p:cNvPr id="314" name="Google Shape;314;p58"/>
          <p:cNvSpPr txBox="1">
            <a:spLocks noGrp="1"/>
          </p:cNvSpPr>
          <p:nvPr>
            <p:ph type="title"/>
          </p:nvPr>
        </p:nvSpPr>
        <p:spPr>
          <a:xfrm>
            <a:off x="0" y="103300"/>
            <a:ext cx="4918200" cy="89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/>
              <a:t>Staff Support</a:t>
            </a:r>
            <a:endParaRPr sz="5700"/>
          </a:p>
        </p:txBody>
      </p:sp>
      <p:pic>
        <p:nvPicPr>
          <p:cNvPr id="315" name="Google Shape;315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5950" y="925900"/>
            <a:ext cx="1322401" cy="173923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58"/>
          <p:cNvSpPr txBox="1"/>
          <p:nvPr/>
        </p:nvSpPr>
        <p:spPr>
          <a:xfrm>
            <a:off x="86550" y="2665125"/>
            <a:ext cx="1586400" cy="8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Mai Kia Lee</a:t>
            </a:r>
            <a:endParaRPr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OHS Lead Clerk</a:t>
            </a:r>
            <a:endParaRPr sz="1200"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317" name="Google Shape;317;p5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0200" y="925900"/>
            <a:ext cx="1493199" cy="1739223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58"/>
          <p:cNvSpPr txBox="1"/>
          <p:nvPr/>
        </p:nvSpPr>
        <p:spPr>
          <a:xfrm>
            <a:off x="2134550" y="2631825"/>
            <a:ext cx="2149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Belinda Vang</a:t>
            </a:r>
            <a:endParaRPr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OES Lead Clerk</a:t>
            </a:r>
            <a:endParaRPr/>
          </a:p>
        </p:txBody>
      </p:sp>
      <p:pic>
        <p:nvPicPr>
          <p:cNvPr id="319" name="Google Shape;319;p5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3425" y="3346496"/>
            <a:ext cx="1493200" cy="1493179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58"/>
          <p:cNvSpPr txBox="1"/>
          <p:nvPr/>
        </p:nvSpPr>
        <p:spPr>
          <a:xfrm>
            <a:off x="2134550" y="3563925"/>
            <a:ext cx="21492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Kaunou Vang</a:t>
            </a:r>
            <a:endParaRPr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95959"/>
                </a:solidFill>
              </a:rPr>
              <a:t>OMS/OHS Attendance Clerk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9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sp>
        <p:nvSpPr>
          <p:cNvPr id="326" name="Google Shape;326;p59"/>
          <p:cNvSpPr txBox="1"/>
          <p:nvPr/>
        </p:nvSpPr>
        <p:spPr>
          <a:xfrm>
            <a:off x="457200" y="24298"/>
            <a:ext cx="8229600" cy="13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SPPS Online School Headquarters: </a:t>
            </a: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Como Park Elementary</a:t>
            </a:r>
            <a:endParaRPr sz="3200">
              <a:solidFill>
                <a:srgbClr val="000000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sp>
        <p:nvSpPr>
          <p:cNvPr id="327" name="Google Shape;327;p59"/>
          <p:cNvSpPr txBox="1"/>
          <p:nvPr/>
        </p:nvSpPr>
        <p:spPr>
          <a:xfrm>
            <a:off x="207250" y="915500"/>
            <a:ext cx="4128900" cy="41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High School Clerk:  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Mai Kia Lee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 u="sng">
                <a:solidFill>
                  <a:srgbClr val="607D8B"/>
                </a:solidFill>
                <a:latin typeface="Arial Narrow"/>
                <a:ea typeface="Arial Narrow"/>
                <a:cs typeface="Arial Narrow"/>
                <a:sym typeface="Arial Narr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maikia.lee@spps.org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School Line: (651) 325-2588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Direct Line: (651) 744-6432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Elementary/Middle School Clerk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Belinda Vang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 u="sng">
                <a:solidFill>
                  <a:srgbClr val="607D8B"/>
                </a:solidFill>
                <a:latin typeface="Arial Narrow"/>
                <a:ea typeface="Arial Narrow"/>
                <a:cs typeface="Arial Narrow"/>
                <a:sym typeface="Arial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belinda.vang@spps.org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School Line: (651) 325-2588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Elementary Attendance Line: 651-744-4707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Direct Line: (651) 744-2081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45720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OSS Attendance/Records Clerk: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60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Kaunou Vang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 u="sng">
                <a:solidFill>
                  <a:srgbClr val="607D8B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kaunou.vang@spps.org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School Line: 651-325-2588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Online Secondary Attendance Line: 651-744-4711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-298450" algn="l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100"/>
              <a:buFont typeface="Arial Narrow"/>
              <a:buChar char="●"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Direct Line: 651-744-6827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School Address: 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22222"/>
                </a:solidFill>
                <a:latin typeface="Arial Narrow"/>
                <a:ea typeface="Arial Narrow"/>
                <a:cs typeface="Arial Narrow"/>
                <a:sym typeface="Arial Narrow"/>
              </a:rPr>
              <a:t>780 W. Wheelock Pkwy Ave., Saint Paul, 55117</a:t>
            </a:r>
            <a:endParaRPr sz="1100" b="1">
              <a:solidFill>
                <a:srgbClr val="22222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900">
              <a:solidFill>
                <a:srgbClr val="000000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328" name="Google Shape;328;p5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54150" y="1361450"/>
            <a:ext cx="2404800" cy="175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5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83175" y="3213242"/>
            <a:ext cx="2503624" cy="16678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0"/>
          <p:cNvSpPr txBox="1">
            <a:spLocks noGrp="1"/>
          </p:cNvSpPr>
          <p:nvPr>
            <p:ph type="title"/>
          </p:nvPr>
        </p:nvSpPr>
        <p:spPr>
          <a:xfrm>
            <a:off x="213200" y="1450200"/>
            <a:ext cx="4690500" cy="195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Title I Annual SCIP Meeting &amp; School Mid-Year Report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Agenda</a:t>
            </a: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8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12-19/2024</a:t>
            </a:r>
            <a:endParaRPr sz="2000"/>
          </a:p>
        </p:txBody>
      </p:sp>
      <p:sp>
        <p:nvSpPr>
          <p:cNvPr id="335" name="Google Shape;335;p60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sp>
        <p:nvSpPr>
          <p:cNvPr id="336" name="Google Shape;336;p60"/>
          <p:cNvSpPr txBox="1"/>
          <p:nvPr/>
        </p:nvSpPr>
        <p:spPr>
          <a:xfrm>
            <a:off x="5853125" y="961500"/>
            <a:ext cx="3018000" cy="34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Title I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Online School SCIP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FAST Assessment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Parent-School Compact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Parent Engagement Plan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PBIS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Parent Feedback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61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342" name="Google Shape;342;p61"/>
          <p:cNvSpPr txBox="1">
            <a:spLocks noGrp="1"/>
          </p:cNvSpPr>
          <p:nvPr>
            <p:ph type="body" idx="4294967295"/>
          </p:nvPr>
        </p:nvSpPr>
        <p:spPr>
          <a:xfrm>
            <a:off x="4932600" y="1391250"/>
            <a:ext cx="3938400" cy="259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 b="1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Title I Mission:</a:t>
            </a:r>
            <a:endParaRPr sz="1200" b="1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Recognizing the ability of all students to master challenging academic standards and the necessity of strong family involvement, the Saint Paul Public Schools Office of Title I - Federal Programs ensures increased and improved educational opportunities for all students. The Office of Title I - Federal Programs serves Public and non-public schools with a high incidence of poverty, homeless students, and those residing in Neglected and Delinquent Institutions by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reducing barriers to learning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effectively communicating with parents, community and staff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200"/>
              <a:buFont typeface="Arial"/>
              <a:buChar char="●"/>
            </a:pPr>
            <a:r>
              <a:rPr lang="en" sz="12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and by implementing federal and state statutes to achieve strategic goals.</a:t>
            </a:r>
            <a:endParaRPr sz="12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61"/>
          <p:cNvSpPr txBox="1">
            <a:spLocks noGrp="1"/>
          </p:cNvSpPr>
          <p:nvPr>
            <p:ph type="title"/>
          </p:nvPr>
        </p:nvSpPr>
        <p:spPr>
          <a:xfrm>
            <a:off x="328575" y="386600"/>
            <a:ext cx="67266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Title I Program</a:t>
            </a:r>
            <a:endParaRPr sz="4800"/>
          </a:p>
        </p:txBody>
      </p:sp>
      <p:sp>
        <p:nvSpPr>
          <p:cNvPr id="344" name="Google Shape;344;p61"/>
          <p:cNvSpPr txBox="1"/>
          <p:nvPr/>
        </p:nvSpPr>
        <p:spPr>
          <a:xfrm>
            <a:off x="456950" y="1391250"/>
            <a:ext cx="4159200" cy="11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2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The Title I program provides supplemental educational resources to ensure that all children have a fair, equitable, and significant opportunity to obtain a </a:t>
            </a:r>
            <a:r>
              <a:rPr lang="en" sz="1200">
                <a:solidFill>
                  <a:srgbClr val="222222"/>
                </a:solidFill>
              </a:rPr>
              <a:t>high-quality</a:t>
            </a:r>
            <a:r>
              <a:rPr lang="en" sz="1200" b="0" i="0" u="none" strike="noStrike" cap="non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 education. Title I helps schools provide world-class educational opportunities to all students.</a:t>
            </a:r>
            <a:endParaRPr sz="12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1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61"/>
          <p:cNvSpPr txBox="1"/>
          <p:nvPr/>
        </p:nvSpPr>
        <p:spPr>
          <a:xfrm>
            <a:off x="456950" y="4214450"/>
            <a:ext cx="4475700" cy="3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* It is our goal to develop a strong partnership with all OLS parents on behalf of all our </a:t>
            </a:r>
            <a:r>
              <a:rPr lang="en" b="1">
                <a:solidFill>
                  <a:srgbClr val="741B47"/>
                </a:solidFill>
              </a:rPr>
              <a:t>children.</a:t>
            </a:r>
            <a:r>
              <a:rPr lang="en" sz="1400" b="1" i="0" u="none" strike="noStrike" cap="none">
                <a:solidFill>
                  <a:srgbClr val="741B47"/>
                </a:solidFill>
                <a:latin typeface="Arial"/>
                <a:ea typeface="Arial"/>
                <a:cs typeface="Arial"/>
                <a:sym typeface="Arial"/>
              </a:rPr>
              <a:t> *</a:t>
            </a:r>
            <a:endParaRPr sz="1400" b="1" i="0" u="none" strike="noStrike" cap="non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0705" y="2682692"/>
            <a:ext cx="2785475" cy="13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2"/>
          <p:cNvSpPr txBox="1">
            <a:spLocks noGrp="1"/>
          </p:cNvSpPr>
          <p:nvPr>
            <p:ph type="body" idx="1"/>
          </p:nvPr>
        </p:nvSpPr>
        <p:spPr>
          <a:xfrm>
            <a:off x="411750" y="1279325"/>
            <a:ext cx="3041700" cy="32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rPr>
              <a:t>What’s the School Continuous Improvement Plan (SCIP)?</a:t>
            </a:r>
            <a:endParaRPr b="1">
              <a:solidFill>
                <a:schemeClr val="dk1"/>
              </a:solidFill>
              <a:latin typeface="Taviraj"/>
              <a:ea typeface="Taviraj"/>
              <a:cs typeface="Taviraj"/>
              <a:sym typeface="Taviraj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Continuous improvement is one of our organizational values defined as 'Pursuing excellence by identifying and strengthening what is working well and being flexible to change what is not.' 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At the school level, a major tool in the improvement process, the School Continuous Improvement Plan (SCIP), serves as a strategic, living-breathing, and evolving document that continuously guides and informs the improvement priorities of our schools. </a:t>
            </a:r>
            <a:endParaRPr sz="1100">
              <a:solidFill>
                <a:schemeClr val="dk1"/>
              </a:solidFill>
            </a:endParaRPr>
          </a:p>
        </p:txBody>
      </p:sp>
      <p:sp>
        <p:nvSpPr>
          <p:cNvPr id="352" name="Google Shape;352;p62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353" name="Google Shape;353;p62"/>
          <p:cNvSpPr/>
          <p:nvPr/>
        </p:nvSpPr>
        <p:spPr>
          <a:xfrm>
            <a:off x="7211900" y="2474563"/>
            <a:ext cx="8859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MATH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4" name="Google Shape;354;p62"/>
          <p:cNvSpPr/>
          <p:nvPr/>
        </p:nvSpPr>
        <p:spPr>
          <a:xfrm>
            <a:off x="7211900" y="3274950"/>
            <a:ext cx="7704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READING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5" name="Google Shape;355;p62"/>
          <p:cNvSpPr/>
          <p:nvPr/>
        </p:nvSpPr>
        <p:spPr>
          <a:xfrm>
            <a:off x="7211901" y="4122325"/>
            <a:ext cx="7704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EQUITY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6" name="Google Shape;356;p62"/>
          <p:cNvSpPr/>
          <p:nvPr/>
        </p:nvSpPr>
        <p:spPr>
          <a:xfrm>
            <a:off x="7211900" y="1674175"/>
            <a:ext cx="10563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CLIMATE SURVEY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57" name="Google Shape;357;p62"/>
          <p:cNvSpPr txBox="1">
            <a:spLocks noGrp="1"/>
          </p:cNvSpPr>
          <p:nvPr>
            <p:ph type="title" idx="4294967295"/>
          </p:nvPr>
        </p:nvSpPr>
        <p:spPr>
          <a:xfrm>
            <a:off x="411750" y="276100"/>
            <a:ext cx="43065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</a:rPr>
              <a:t>OLS SCIP Plan</a:t>
            </a:r>
            <a:endParaRPr sz="4800">
              <a:solidFill>
                <a:schemeClr val="dk2"/>
              </a:solidFill>
            </a:endParaRPr>
          </a:p>
        </p:txBody>
      </p:sp>
      <p:pic>
        <p:nvPicPr>
          <p:cNvPr id="358" name="Google Shape;35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3400" y="410350"/>
            <a:ext cx="1725150" cy="95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7200" y="1624975"/>
            <a:ext cx="2768100" cy="276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3"/>
          <p:cNvSpPr txBox="1">
            <a:spLocks noGrp="1"/>
          </p:cNvSpPr>
          <p:nvPr>
            <p:ph type="body" idx="1"/>
          </p:nvPr>
        </p:nvSpPr>
        <p:spPr>
          <a:xfrm>
            <a:off x="604175" y="1202950"/>
            <a:ext cx="6798600" cy="42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Taviraj"/>
                <a:ea typeface="Taviraj"/>
                <a:cs typeface="Taviraj"/>
                <a:sym typeface="Taviraj"/>
              </a:rPr>
              <a:t>What’s the School Continuous Improvement Plan (SCIP) Process?</a:t>
            </a:r>
            <a:endParaRPr b="1">
              <a:solidFill>
                <a:schemeClr val="dk1"/>
              </a:solidFill>
              <a:latin typeface="Taviraj"/>
              <a:ea typeface="Taviraj"/>
              <a:cs typeface="Taviraj"/>
              <a:sym typeface="Taviraj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365" name="Google Shape;365;p63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366" name="Google Shape;366;p63"/>
          <p:cNvSpPr/>
          <p:nvPr/>
        </p:nvSpPr>
        <p:spPr>
          <a:xfrm>
            <a:off x="6332900" y="2051525"/>
            <a:ext cx="8634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1. Leadership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7" name="Google Shape;367;p63"/>
          <p:cNvSpPr/>
          <p:nvPr/>
        </p:nvSpPr>
        <p:spPr>
          <a:xfrm>
            <a:off x="6332900" y="2562025"/>
            <a:ext cx="7704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2. Assessment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8" name="Google Shape;368;p63"/>
          <p:cNvSpPr/>
          <p:nvPr/>
        </p:nvSpPr>
        <p:spPr>
          <a:xfrm>
            <a:off x="6332900" y="3616538"/>
            <a:ext cx="9474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4. Implementation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69" name="Google Shape;369;p63"/>
          <p:cNvSpPr/>
          <p:nvPr/>
        </p:nvSpPr>
        <p:spPr>
          <a:xfrm>
            <a:off x="6346200" y="4160575"/>
            <a:ext cx="10110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5. Reassessment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70" name="Google Shape;370;p63"/>
          <p:cNvSpPr txBox="1">
            <a:spLocks noGrp="1"/>
          </p:cNvSpPr>
          <p:nvPr>
            <p:ph type="title" idx="4294967295"/>
          </p:nvPr>
        </p:nvSpPr>
        <p:spPr>
          <a:xfrm>
            <a:off x="260725" y="260088"/>
            <a:ext cx="67266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</a:rPr>
              <a:t>OLS SCIP Plan</a:t>
            </a:r>
            <a:endParaRPr sz="4800">
              <a:solidFill>
                <a:schemeClr val="dk2"/>
              </a:solidFill>
            </a:endParaRPr>
          </a:p>
        </p:txBody>
      </p:sp>
      <p:pic>
        <p:nvPicPr>
          <p:cNvPr id="371" name="Google Shape;37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6800" y="1870450"/>
            <a:ext cx="4788051" cy="2677114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63"/>
          <p:cNvSpPr/>
          <p:nvPr/>
        </p:nvSpPr>
        <p:spPr>
          <a:xfrm>
            <a:off x="6332900" y="3072525"/>
            <a:ext cx="1304100" cy="228600"/>
          </a:xfrm>
          <a:prstGeom prst="roundRect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3. Strategies/Plan creation</a:t>
            </a:r>
            <a:endParaRPr sz="7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64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378" name="Google Shape;378;p64"/>
          <p:cNvSpPr txBox="1">
            <a:spLocks noGrp="1"/>
          </p:cNvSpPr>
          <p:nvPr>
            <p:ph type="title" idx="4294967295"/>
          </p:nvPr>
        </p:nvSpPr>
        <p:spPr>
          <a:xfrm>
            <a:off x="159600" y="82225"/>
            <a:ext cx="84801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</a:rPr>
              <a:t>OLS SCIP Plan Goals 2024/25</a:t>
            </a:r>
            <a:endParaRPr sz="4800">
              <a:solidFill>
                <a:schemeClr val="dk2"/>
              </a:solidFill>
            </a:endParaRPr>
          </a:p>
        </p:txBody>
      </p:sp>
      <p:pic>
        <p:nvPicPr>
          <p:cNvPr id="379" name="Google Shape;379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0125" y="1381426"/>
            <a:ext cx="2680475" cy="179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64"/>
          <p:cNvSpPr/>
          <p:nvPr/>
        </p:nvSpPr>
        <p:spPr>
          <a:xfrm>
            <a:off x="3808300" y="1060550"/>
            <a:ext cx="4671600" cy="2111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Student Climate Survey</a:t>
            </a:r>
            <a:endParaRPr sz="11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latin typeface="Arial Narrow"/>
                <a:ea typeface="Arial Narrow"/>
                <a:cs typeface="Arial Narrow"/>
                <a:sym typeface="Arial Narrow"/>
              </a:rPr>
              <a:t>1)</a:t>
            </a:r>
            <a:r>
              <a:rPr lang="en" sz="1100" b="1" i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 At least 85%</a:t>
            </a:r>
            <a:r>
              <a:rPr lang="en" sz="1100" b="1" i="1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100" i="1">
                <a:latin typeface="Arial Narrow"/>
                <a:ea typeface="Arial Narrow"/>
                <a:cs typeface="Arial Narrow"/>
                <a:sym typeface="Arial Narrow"/>
              </a:rPr>
              <a:t>of all students in grades 3-5 and 6-12 will participate in the Student Climate Survey in the Fall 2024 and in the Spring of 2025, and</a:t>
            </a: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2)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All student groups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(3-5) will score at least '3' on questions 1, 4, 6, and 11 and will show an overall mean score of '3' or above by Spring of 2025.</a:t>
            </a: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" sz="1100" b="1" u="sng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the Survey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All student groups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(6-12) will score at least '3' on questions 4, 6, and 7 by Spring of 2025.</a:t>
            </a: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(</a:t>
            </a:r>
            <a:r>
              <a:rPr lang="en" sz="1100" b="1" u="sng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the Survey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381" name="Google Shape;381;p64"/>
          <p:cNvSpPr/>
          <p:nvPr/>
        </p:nvSpPr>
        <p:spPr>
          <a:xfrm>
            <a:off x="4736425" y="3516050"/>
            <a:ext cx="3640200" cy="853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Arial Narrow"/>
                <a:ea typeface="Arial Narrow"/>
                <a:cs typeface="Arial Narrow"/>
                <a:sym typeface="Arial Narrow"/>
              </a:rPr>
              <a:t>Math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The percentage of grades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3-5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students scoring proficient or higher in mathematics will increase by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5% pts. 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as measured by the MCA III Mathematics Assessment administered in April 2025.</a:t>
            </a: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382" name="Google Shape;382;p64"/>
          <p:cNvSpPr/>
          <p:nvPr/>
        </p:nvSpPr>
        <p:spPr>
          <a:xfrm>
            <a:off x="710125" y="3501250"/>
            <a:ext cx="3721800" cy="853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Arial Narrow"/>
                <a:ea typeface="Arial Narrow"/>
                <a:cs typeface="Arial Narrow"/>
                <a:sym typeface="Arial Narrow"/>
              </a:rPr>
              <a:t>Reading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The percentage of all grades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3-5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students scoring proficient or higher in reading will increase by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5% pts. 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as measured by the MCA III Reading Assessment administered in April 2025.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5"/>
          <p:cNvSpPr/>
          <p:nvPr/>
        </p:nvSpPr>
        <p:spPr>
          <a:xfrm>
            <a:off x="2979700" y="102975"/>
            <a:ext cx="3060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OES Student Climate Survey Sample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88" name="Google Shape;388;p65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389" name="Google Shape;38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8875" y="754668"/>
            <a:ext cx="2869925" cy="571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33525" y="1477050"/>
            <a:ext cx="4672926" cy="33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66"/>
          <p:cNvSpPr/>
          <p:nvPr/>
        </p:nvSpPr>
        <p:spPr>
          <a:xfrm>
            <a:off x="2979700" y="102975"/>
            <a:ext cx="26943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Student Climate Survey Results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96" name="Google Shape;396;p66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397" name="Google Shape;397;p66"/>
          <p:cNvSpPr txBox="1"/>
          <p:nvPr/>
        </p:nvSpPr>
        <p:spPr>
          <a:xfrm>
            <a:off x="1244650" y="1637850"/>
            <a:ext cx="6971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398" name="Google Shape;39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000" y="698250"/>
            <a:ext cx="3029978" cy="215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49450" y="2890014"/>
            <a:ext cx="3400751" cy="21578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1333" y="698250"/>
            <a:ext cx="3400742" cy="2150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66" descr="Surveys - Free of Charge Creative Commons Keyboard image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65088" y="1443125"/>
            <a:ext cx="1484124" cy="98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7"/>
          <p:cNvSpPr/>
          <p:nvPr/>
        </p:nvSpPr>
        <p:spPr>
          <a:xfrm>
            <a:off x="2979700" y="102975"/>
            <a:ext cx="26943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Student Climate Survey Results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07" name="Google Shape;407;p67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08" name="Google Shape;408;p67"/>
          <p:cNvSpPr txBox="1"/>
          <p:nvPr/>
        </p:nvSpPr>
        <p:spPr>
          <a:xfrm>
            <a:off x="247200" y="888850"/>
            <a:ext cx="3295200" cy="35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Goals</a:t>
            </a:r>
            <a:endParaRPr sz="11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Arial Narrow"/>
              <a:buChar char="●"/>
            </a:pPr>
            <a:r>
              <a:rPr lang="en" sz="1100" b="1" i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85%</a:t>
            </a:r>
            <a:r>
              <a:rPr lang="en" sz="1100" b="1" i="1"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" sz="1100" i="1">
                <a:latin typeface="Arial Narrow"/>
                <a:ea typeface="Arial Narrow"/>
                <a:cs typeface="Arial Narrow"/>
                <a:sym typeface="Arial Narrow"/>
              </a:rPr>
              <a:t>of all students in grades 3-5 and 6-12 will participate in the Student Climate Survey in the Fall 2024 and in the Spring of 2025, and</a:t>
            </a: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i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Arial Narrow"/>
              <a:buChar char="●"/>
            </a:pP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All student groups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(3-5) will score at least '3' on questions 1, 4, 6, and 11 and will show an overall mean score of '3' or above by Spring of 2025. (</a:t>
            </a:r>
            <a:r>
              <a:rPr lang="en" sz="1100" b="1" u="sng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the Survey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Font typeface="Arial Narrow"/>
              <a:buChar char="●"/>
            </a:pP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All student groups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(6-12) will score at least '3' on questions 4, 6, and 7 by Spring of 2025.(</a:t>
            </a:r>
            <a:r>
              <a:rPr lang="en" sz="1100" b="1" u="sng">
                <a:solidFill>
                  <a:schemeClr val="dk2"/>
                </a:solidFill>
                <a:latin typeface="Arial Narrow"/>
                <a:ea typeface="Arial Narrow"/>
                <a:cs typeface="Arial Narrow"/>
                <a:sym typeface="Arial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 to the Survey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)</a:t>
            </a:r>
            <a:endParaRPr/>
          </a:p>
        </p:txBody>
      </p:sp>
      <p:sp>
        <p:nvSpPr>
          <p:cNvPr id="409" name="Google Shape;409;p67"/>
          <p:cNvSpPr/>
          <p:nvPr/>
        </p:nvSpPr>
        <p:spPr>
          <a:xfrm>
            <a:off x="4247925" y="584050"/>
            <a:ext cx="4780500" cy="1307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Our initial goal was 85%. 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OES: 73 of our 76 3rd–5th graders completed the Climate Survey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 b="1">
                <a:latin typeface="Calibri"/>
                <a:ea typeface="Calibri"/>
                <a:cs typeface="Calibri"/>
                <a:sym typeface="Calibri"/>
              </a:rPr>
              <a:t>96% of our student population took the survey. </a:t>
            </a:r>
            <a:endParaRPr sz="1200" b="1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Our results exceeded our SCIP goal of 85%.</a:t>
            </a: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10" name="Google Shape;410;p67"/>
          <p:cNvSpPr/>
          <p:nvPr/>
        </p:nvSpPr>
        <p:spPr>
          <a:xfrm>
            <a:off x="4247925" y="2027800"/>
            <a:ext cx="4780500" cy="13077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Initial goal of 3.00 in the overall Mean Score Survey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Student Climate Survey Mean Score by School: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○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OES: 3.32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○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OMH: 3.26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○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OHS: 3.28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All 3 schools exceeded the goal of 3.00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11" name="Google Shape;411;p67"/>
          <p:cNvGraphicFramePr/>
          <p:nvPr/>
        </p:nvGraphicFramePr>
        <p:xfrm>
          <a:off x="4910650" y="3471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{A42869C8-2AB6-4DE2-AD7F-2CC468A2D0E7}</a:tableStyleId>
              </a:tblPr>
              <a:tblGrid>
                <a:gridCol w="83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8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3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Question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OMS</a:t>
                      </a:r>
                      <a:endParaRPr sz="11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/>
                        <a:t>OHS</a:t>
                      </a:r>
                      <a:endParaRPr sz="11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4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3.52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3.53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6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3.31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3.62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7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3.1</a:t>
                      </a:r>
                      <a:endParaRPr sz="11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3.33</a:t>
                      </a:r>
                      <a:endParaRPr sz="11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12" name="Google Shape;412;p67"/>
          <p:cNvSpPr/>
          <p:nvPr/>
        </p:nvSpPr>
        <p:spPr>
          <a:xfrm>
            <a:off x="3602925" y="1331700"/>
            <a:ext cx="464100" cy="30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13" name="Google Shape;413;p67"/>
          <p:cNvSpPr/>
          <p:nvPr/>
        </p:nvSpPr>
        <p:spPr>
          <a:xfrm>
            <a:off x="3586900" y="2417850"/>
            <a:ext cx="464100" cy="30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14" name="Google Shape;414;p67"/>
          <p:cNvSpPr/>
          <p:nvPr/>
        </p:nvSpPr>
        <p:spPr>
          <a:xfrm>
            <a:off x="3618600" y="3766525"/>
            <a:ext cx="464100" cy="307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415" name="Google Shape;415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7200" y="102975"/>
            <a:ext cx="1045650" cy="69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8"/>
          <p:cNvSpPr/>
          <p:nvPr/>
        </p:nvSpPr>
        <p:spPr>
          <a:xfrm>
            <a:off x="561300" y="400625"/>
            <a:ext cx="22353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MCA Academic Goals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21" name="Google Shape;421;p68" title="Fort Benning Academic Skills Development Program aims to improv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200" y="2828400"/>
            <a:ext cx="1516025" cy="1010674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68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423" name="Google Shape;423;p68" descr="Yokota High School administers modernized ASVAB CEP &gt; Yokota Air ..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04900" y="2811000"/>
            <a:ext cx="1516026" cy="1010676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68"/>
          <p:cNvSpPr/>
          <p:nvPr/>
        </p:nvSpPr>
        <p:spPr>
          <a:xfrm>
            <a:off x="4693175" y="1397725"/>
            <a:ext cx="3640200" cy="853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Arial Narrow"/>
                <a:ea typeface="Arial Narrow"/>
                <a:cs typeface="Arial Narrow"/>
                <a:sym typeface="Arial Narrow"/>
              </a:rPr>
              <a:t>Math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The percentage of grades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3-5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students scoring proficient or higher in mathematics will increase by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5% pts. 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as measured by the MCA III Mathematics Assessment administered in April 2025.</a:t>
            </a: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25" name="Google Shape;425;p68"/>
          <p:cNvSpPr/>
          <p:nvPr/>
        </p:nvSpPr>
        <p:spPr>
          <a:xfrm>
            <a:off x="884300" y="1397725"/>
            <a:ext cx="3721800" cy="8535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latin typeface="Arial Narrow"/>
                <a:ea typeface="Arial Narrow"/>
                <a:cs typeface="Arial Narrow"/>
                <a:sym typeface="Arial Narrow"/>
              </a:rPr>
              <a:t>Reading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The percentage of all grades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3-5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 students scoring proficient or higher in reading will increase by </a:t>
            </a:r>
            <a:r>
              <a:rPr lang="en" sz="1100" b="1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5% pts. </a:t>
            </a:r>
            <a:r>
              <a:rPr lang="en" sz="1100">
                <a:latin typeface="Arial Narrow"/>
                <a:ea typeface="Arial Narrow"/>
                <a:cs typeface="Arial Narrow"/>
                <a:sym typeface="Arial Narrow"/>
              </a:rPr>
              <a:t>as measured by the MCA III Reading Assessment administered in April 2025.</a:t>
            </a:r>
            <a:endParaRPr sz="11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426" name="Google Shape;426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4125" y="2926725"/>
            <a:ext cx="4875074" cy="85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9"/>
          <p:cNvSpPr/>
          <p:nvPr/>
        </p:nvSpPr>
        <p:spPr>
          <a:xfrm>
            <a:off x="475825" y="553025"/>
            <a:ext cx="2895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MCA Participation &amp; Academic Growth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32" name="Google Shape;432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25" y="2876427"/>
            <a:ext cx="5594800" cy="1349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1125" y="1349851"/>
            <a:ext cx="5594800" cy="13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69" title="Fort Benning Academic Skills Development Program aims to improv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9850" y="1857550"/>
            <a:ext cx="2544475" cy="169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69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0"/>
          <p:cNvSpPr/>
          <p:nvPr/>
        </p:nvSpPr>
        <p:spPr>
          <a:xfrm>
            <a:off x="475825" y="553025"/>
            <a:ext cx="2895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MCA and School Attendance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441" name="Google Shape;441;p70" title="Fort Benning Academic Skills Development Program aims to improve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9375" y="1775669"/>
            <a:ext cx="2895900" cy="1930581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70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sp>
        <p:nvSpPr>
          <p:cNvPr id="443" name="Google Shape;443;p70"/>
          <p:cNvSpPr txBox="1"/>
          <p:nvPr/>
        </p:nvSpPr>
        <p:spPr>
          <a:xfrm>
            <a:off x="587850" y="1393100"/>
            <a:ext cx="44550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aviraj"/>
                <a:ea typeface="Taviraj"/>
                <a:cs typeface="Taviraj"/>
                <a:sym typeface="Taviraj"/>
              </a:rPr>
              <a:t>MCA Attendance:</a:t>
            </a:r>
            <a:endParaRPr b="1">
              <a:latin typeface="Taviraj"/>
              <a:ea typeface="Taviraj"/>
              <a:cs typeface="Taviraj"/>
              <a:sym typeface="Taviraj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Taviraj Light"/>
              <a:buChar char="●"/>
            </a:pPr>
            <a:r>
              <a:rPr lang="en">
                <a:latin typeface="Taviraj Light"/>
                <a:ea typeface="Taviraj Light"/>
                <a:cs typeface="Taviraj Light"/>
                <a:sym typeface="Taviraj Light"/>
              </a:rPr>
              <a:t>According to district and state regulations, </a:t>
            </a:r>
            <a:r>
              <a:rPr lang="en" b="1">
                <a:latin typeface="Taviraj"/>
                <a:ea typeface="Taviraj"/>
                <a:cs typeface="Taviraj"/>
                <a:sym typeface="Taviraj"/>
              </a:rPr>
              <a:t>95% of students in grades 3–12</a:t>
            </a:r>
            <a:r>
              <a:rPr lang="en">
                <a:latin typeface="Taviraj Light"/>
                <a:ea typeface="Taviraj Light"/>
                <a:cs typeface="Taviraj Light"/>
                <a:sym typeface="Taviraj Light"/>
              </a:rPr>
              <a:t> must take the MCA exam. </a:t>
            </a:r>
            <a:endParaRPr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444" name="Google Shape;444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5825" y="2522575"/>
            <a:ext cx="5122600" cy="1246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1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450" name="Google Shape;450;p71"/>
          <p:cNvSpPr/>
          <p:nvPr/>
        </p:nvSpPr>
        <p:spPr>
          <a:xfrm rot="5400000">
            <a:off x="3796125" y="663700"/>
            <a:ext cx="789600" cy="6111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51" name="Google Shape;451;p71"/>
          <p:cNvSpPr/>
          <p:nvPr/>
        </p:nvSpPr>
        <p:spPr>
          <a:xfrm rot="5400000">
            <a:off x="2650825" y="1806550"/>
            <a:ext cx="792000" cy="38238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52" name="Google Shape;452;p71"/>
          <p:cNvSpPr/>
          <p:nvPr/>
        </p:nvSpPr>
        <p:spPr>
          <a:xfrm rot="5400000">
            <a:off x="1501625" y="2951850"/>
            <a:ext cx="795900" cy="15291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453" name="Google Shape;453;p71"/>
          <p:cNvSpPr/>
          <p:nvPr/>
        </p:nvSpPr>
        <p:spPr>
          <a:xfrm>
            <a:off x="1919725" y="3361200"/>
            <a:ext cx="707100" cy="707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Arial Narrow"/>
                <a:ea typeface="Arial Narrow"/>
                <a:cs typeface="Arial Narrow"/>
                <a:sym typeface="Arial Narrow"/>
              </a:rPr>
              <a:t>Fall</a:t>
            </a:r>
            <a:endParaRPr sz="9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54" name="Google Shape;454;p71"/>
          <p:cNvSpPr/>
          <p:nvPr/>
        </p:nvSpPr>
        <p:spPr>
          <a:xfrm>
            <a:off x="4214325" y="3361200"/>
            <a:ext cx="707100" cy="7071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Arial Narrow"/>
                <a:ea typeface="Arial Narrow"/>
                <a:cs typeface="Arial Narrow"/>
                <a:sym typeface="Arial Narrow"/>
              </a:rPr>
              <a:t>Winter</a:t>
            </a:r>
            <a:endParaRPr sz="9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55" name="Google Shape;455;p71"/>
          <p:cNvSpPr/>
          <p:nvPr/>
        </p:nvSpPr>
        <p:spPr>
          <a:xfrm>
            <a:off x="6503852" y="3361200"/>
            <a:ext cx="707100" cy="707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latin typeface="Arial Narrow"/>
                <a:ea typeface="Arial Narrow"/>
                <a:cs typeface="Arial Narrow"/>
                <a:sym typeface="Arial Narrow"/>
              </a:rPr>
              <a:t>Spring</a:t>
            </a:r>
            <a:endParaRPr sz="900" b="1"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56" name="Google Shape;456;p71"/>
          <p:cNvSpPr txBox="1">
            <a:spLocks noGrp="1"/>
          </p:cNvSpPr>
          <p:nvPr>
            <p:ph type="body" idx="2"/>
          </p:nvPr>
        </p:nvSpPr>
        <p:spPr>
          <a:xfrm>
            <a:off x="416925" y="1235800"/>
            <a:ext cx="8301900" cy="125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The Formative Assessment System for Teachers (FAST) is an online assessment tool. 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SPPS uses FAST’s aReading, earlyReading, and aMath assessments as universal screeners as part of the SPPS MTSS framework. 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The assessments are aligned to Common Core Standards and MN K-12 Standards. 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Assessment results can be used to identify students in need of additional instructional support or advanced differentiation</a:t>
            </a:r>
            <a:r>
              <a:rPr lang="en" sz="1300"/>
              <a:t>.</a:t>
            </a:r>
            <a:endParaRPr sz="1300"/>
          </a:p>
        </p:txBody>
      </p:sp>
      <p:sp>
        <p:nvSpPr>
          <p:cNvPr id="457" name="Google Shape;457;p71"/>
          <p:cNvSpPr txBox="1">
            <a:spLocks noGrp="1"/>
          </p:cNvSpPr>
          <p:nvPr>
            <p:ph type="body" idx="3"/>
          </p:nvPr>
        </p:nvSpPr>
        <p:spPr>
          <a:xfrm>
            <a:off x="1237800" y="4203795"/>
            <a:ext cx="2088600" cy="5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Fall: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Sept. 9 to Sept. 27, 2024</a:t>
            </a:r>
            <a:endParaRPr/>
          </a:p>
        </p:txBody>
      </p:sp>
      <p:sp>
        <p:nvSpPr>
          <p:cNvPr id="458" name="Google Shape;458;p71"/>
          <p:cNvSpPr txBox="1">
            <a:spLocks noGrp="1"/>
          </p:cNvSpPr>
          <p:nvPr>
            <p:ph type="body" idx="4"/>
          </p:nvPr>
        </p:nvSpPr>
        <p:spPr>
          <a:xfrm>
            <a:off x="3521850" y="4203794"/>
            <a:ext cx="2088600" cy="5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aviraj"/>
                <a:ea typeface="Taviraj"/>
                <a:cs typeface="Taviraj"/>
                <a:sym typeface="Taviraj"/>
              </a:rPr>
              <a:t>Winter:</a:t>
            </a:r>
            <a:endParaRPr b="1">
              <a:latin typeface="Taviraj"/>
              <a:ea typeface="Taviraj"/>
              <a:cs typeface="Taviraj"/>
              <a:sym typeface="Taviraj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Taviraj"/>
                <a:ea typeface="Taviraj"/>
                <a:cs typeface="Taviraj"/>
                <a:sym typeface="Taviraj"/>
              </a:rPr>
              <a:t>Jan. 6 to Jan 29, 2025</a:t>
            </a:r>
            <a:endParaRPr b="1">
              <a:latin typeface="Taviraj"/>
              <a:ea typeface="Taviraj"/>
              <a:cs typeface="Taviraj"/>
              <a:sym typeface="Taviraj"/>
            </a:endParaRPr>
          </a:p>
        </p:txBody>
      </p:sp>
      <p:sp>
        <p:nvSpPr>
          <p:cNvPr id="459" name="Google Shape;459;p71"/>
          <p:cNvSpPr txBox="1">
            <a:spLocks noGrp="1"/>
          </p:cNvSpPr>
          <p:nvPr>
            <p:ph type="body" idx="5"/>
          </p:nvPr>
        </p:nvSpPr>
        <p:spPr>
          <a:xfrm>
            <a:off x="5882100" y="4203794"/>
            <a:ext cx="2088600" cy="5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Spring: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May 5 to may 23, 2025</a:t>
            </a:r>
            <a:endParaRPr/>
          </a:p>
        </p:txBody>
      </p:sp>
      <p:sp>
        <p:nvSpPr>
          <p:cNvPr id="460" name="Google Shape;460;p71"/>
          <p:cNvSpPr txBox="1"/>
          <p:nvPr/>
        </p:nvSpPr>
        <p:spPr>
          <a:xfrm>
            <a:off x="323400" y="260100"/>
            <a:ext cx="576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FAST Assessment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2"/>
          <p:cNvSpPr txBox="1">
            <a:spLocks noGrp="1"/>
          </p:cNvSpPr>
          <p:nvPr>
            <p:ph type="title"/>
          </p:nvPr>
        </p:nvSpPr>
        <p:spPr>
          <a:xfrm>
            <a:off x="328575" y="386600"/>
            <a:ext cx="66060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Parent-School Compact</a:t>
            </a:r>
            <a:endParaRPr sz="4800"/>
          </a:p>
        </p:txBody>
      </p:sp>
      <p:sp>
        <p:nvSpPr>
          <p:cNvPr id="466" name="Google Shape;466;p72"/>
          <p:cNvSpPr txBox="1">
            <a:spLocks noGrp="1"/>
          </p:cNvSpPr>
          <p:nvPr>
            <p:ph type="body" idx="1"/>
          </p:nvPr>
        </p:nvSpPr>
        <p:spPr>
          <a:xfrm>
            <a:off x="1978775" y="4528425"/>
            <a:ext cx="5391600" cy="5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Link to the Home-School Compact for Student Achievement: </a:t>
            </a:r>
            <a:r>
              <a:rPr lang="en" u="sng">
                <a:solidFill>
                  <a:schemeClr val="hlink"/>
                </a:solidFill>
                <a:hlinkClick r:id="rId3"/>
              </a:rPr>
              <a:t>Online School Website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7" name="Google Shape;467;p72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pic>
        <p:nvPicPr>
          <p:cNvPr id="468" name="Google Shape;468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3400" y="1432700"/>
            <a:ext cx="4106885" cy="294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2685" y="1432700"/>
            <a:ext cx="3952266" cy="294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3"/>
          <p:cNvSpPr txBox="1">
            <a:spLocks noGrp="1"/>
          </p:cNvSpPr>
          <p:nvPr>
            <p:ph type="title"/>
          </p:nvPr>
        </p:nvSpPr>
        <p:spPr>
          <a:xfrm>
            <a:off x="328575" y="158000"/>
            <a:ext cx="8651400" cy="89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/>
              <a:t>Family Engagement Plan</a:t>
            </a:r>
            <a:endParaRPr sz="4800"/>
          </a:p>
        </p:txBody>
      </p:sp>
      <p:sp>
        <p:nvSpPr>
          <p:cNvPr id="475" name="Google Shape;475;p73"/>
          <p:cNvSpPr txBox="1">
            <a:spLocks noGrp="1"/>
          </p:cNvSpPr>
          <p:nvPr>
            <p:ph type="body" idx="1"/>
          </p:nvPr>
        </p:nvSpPr>
        <p:spPr>
          <a:xfrm>
            <a:off x="1195050" y="4483600"/>
            <a:ext cx="5839500" cy="63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Link to the Family Engagement Plan: 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Online School Website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73"/>
          <p:cNvSpPr txBox="1">
            <a:spLocks noGrp="1"/>
          </p:cNvSpPr>
          <p:nvPr>
            <p:ph type="subTitle" idx="2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pic>
        <p:nvPicPr>
          <p:cNvPr id="477" name="Google Shape;477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7300" y="998775"/>
            <a:ext cx="3243425" cy="346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4"/>
          <p:cNvSpPr txBox="1">
            <a:spLocks noGrp="1"/>
          </p:cNvSpPr>
          <p:nvPr>
            <p:ph type="title"/>
          </p:nvPr>
        </p:nvSpPr>
        <p:spPr>
          <a:xfrm>
            <a:off x="328575" y="386600"/>
            <a:ext cx="86997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300"/>
              <a:t>Positive Behavior Interventions and Supports.</a:t>
            </a:r>
            <a:endParaRPr sz="3300"/>
          </a:p>
        </p:txBody>
      </p:sp>
      <p:sp>
        <p:nvSpPr>
          <p:cNvPr id="483" name="Google Shape;483;p74"/>
          <p:cNvSpPr txBox="1">
            <a:spLocks noGrp="1"/>
          </p:cNvSpPr>
          <p:nvPr>
            <p:ph type="body" idx="2"/>
          </p:nvPr>
        </p:nvSpPr>
        <p:spPr>
          <a:xfrm>
            <a:off x="381250" y="1163975"/>
            <a:ext cx="4701900" cy="32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PBIS</a:t>
            </a: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stands for Positive Behavioral Interventions and Supports, which is a school-wide framework that aims to create a safe and effective learning environment for all students.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What it is</a:t>
            </a:r>
            <a:endParaRPr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PBIS is an evidence-based framework that supports students' behavioral, academic, social, emotional, and mental health. It's designed to: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Reduce problem behaviors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Reduce in- and out-of-school suspension rates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Enhance school climate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Improve academic performances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Support all students based on their level of need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 Narrow"/>
              <a:buChar char="●"/>
            </a:pPr>
            <a:r>
              <a:rPr lang="en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Focus on students' strengths and build on their confidence </a:t>
            </a: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484" name="Google Shape;484;p74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sp>
        <p:nvSpPr>
          <p:cNvPr id="485" name="Google Shape;485;p74"/>
          <p:cNvSpPr txBox="1"/>
          <p:nvPr/>
        </p:nvSpPr>
        <p:spPr>
          <a:xfrm>
            <a:off x="5853125" y="1266300"/>
            <a:ext cx="2957400" cy="19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Assemblies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Student Recognition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3Rs Behavior Matrix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Oswald"/>
              <a:buChar char="●"/>
            </a:pPr>
            <a:r>
              <a:rPr lang="en" sz="21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rPr>
              <a:t>Behavior Management</a:t>
            </a:r>
            <a:endParaRPr sz="2100">
              <a:solidFill>
                <a:schemeClr val="dk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5"/>
          <p:cNvSpPr/>
          <p:nvPr/>
        </p:nvSpPr>
        <p:spPr>
          <a:xfrm>
            <a:off x="475825" y="553025"/>
            <a:ext cx="2895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Behavior Management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491" name="Google Shape;491;p75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492" name="Google Shape;492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550" y="1452275"/>
            <a:ext cx="154305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5"/>
          <p:cNvSpPr txBox="1"/>
          <p:nvPr/>
        </p:nvSpPr>
        <p:spPr>
          <a:xfrm>
            <a:off x="558925" y="1588125"/>
            <a:ext cx="3229200" cy="28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Please access these links:</a:t>
            </a: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 Narrow"/>
              <a:buChar char="●"/>
            </a:pPr>
            <a:r>
              <a:rPr lang="en" u="sng">
                <a:solidFill>
                  <a:srgbClr val="1155CC"/>
                </a:solidFill>
                <a:latin typeface="Arial Narrow"/>
                <a:ea typeface="Arial Narrow"/>
                <a:cs typeface="Arial Narrow"/>
                <a:sym typeface="Arial Narr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Discipline Behavior Management 24-25 Flowchart.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 Narrow"/>
              <a:buChar char="●"/>
            </a:pP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ODR Form: </a:t>
            </a:r>
            <a:r>
              <a:rPr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5"/>
              </a:rPr>
              <a:t>OES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- </a:t>
            </a:r>
            <a:r>
              <a:rPr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OMS</a:t>
            </a:r>
            <a:r>
              <a:rPr lang="en">
                <a:latin typeface="Arial Narrow"/>
                <a:ea typeface="Arial Narrow"/>
                <a:cs typeface="Arial Narrow"/>
                <a:sym typeface="Arial Narrow"/>
              </a:rPr>
              <a:t> - </a:t>
            </a:r>
            <a:r>
              <a:rPr lang="en" u="sng">
                <a:solidFill>
                  <a:schemeClr val="hlink"/>
                </a:solidFill>
                <a:latin typeface="Arial Narrow"/>
                <a:ea typeface="Arial Narrow"/>
                <a:cs typeface="Arial Narrow"/>
                <a:sym typeface="Arial Narrow"/>
                <a:hlinkClick r:id="rId6"/>
              </a:rPr>
              <a:t>OHS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 Narrow"/>
              <a:buChar char="●"/>
            </a:pPr>
            <a:r>
              <a:rPr lang="en" u="sng">
                <a:solidFill>
                  <a:srgbClr val="1155CC"/>
                </a:solidFill>
                <a:latin typeface="Arial Narrow"/>
                <a:ea typeface="Arial Narrow"/>
                <a:cs typeface="Arial Narrow"/>
                <a:sym typeface="Arial Narrow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Fix-It Plan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Arial Narrow"/>
              <a:buChar char="●"/>
            </a:pPr>
            <a:r>
              <a:rPr lang="en" sz="1200" u="sng">
                <a:solidFill>
                  <a:srgbClr val="1155CC"/>
                </a:solidFill>
                <a:latin typeface="Arial Narrow"/>
                <a:ea typeface="Arial Narrow"/>
                <a:cs typeface="Arial Narrow"/>
                <a:sym typeface="Arial Narrow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OLS Behavior Contract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494" name="Google Shape;494;p7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398175" y="1321851"/>
            <a:ext cx="4360274" cy="3270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6"/>
          <p:cNvSpPr/>
          <p:nvPr/>
        </p:nvSpPr>
        <p:spPr>
          <a:xfrm>
            <a:off x="475825" y="553025"/>
            <a:ext cx="2895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3Rs Behavior Matrix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500" name="Google Shape;500;p76"/>
          <p:cNvSpPr txBox="1"/>
          <p:nvPr/>
        </p:nvSpPr>
        <p:spPr>
          <a:xfrm>
            <a:off x="7074725" y="0"/>
            <a:ext cx="2069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SPPS Online School</a:t>
            </a:r>
            <a:endParaRPr sz="800">
              <a:solidFill>
                <a:schemeClr val="dk1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pic>
        <p:nvPicPr>
          <p:cNvPr id="501" name="Google Shape;50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2525" y="1354425"/>
            <a:ext cx="6084400" cy="3517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7"/>
          <p:cNvSpPr txBox="1">
            <a:spLocks noGrp="1"/>
          </p:cNvSpPr>
          <p:nvPr>
            <p:ph type="subTitle" idx="1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SPPS Online School</a:t>
            </a:r>
            <a:endParaRPr/>
          </a:p>
        </p:txBody>
      </p:sp>
      <p:sp>
        <p:nvSpPr>
          <p:cNvPr id="507" name="Google Shape;507;p77"/>
          <p:cNvSpPr txBox="1">
            <a:spLocks noGrp="1"/>
          </p:cNvSpPr>
          <p:nvPr>
            <p:ph type="body" idx="2"/>
          </p:nvPr>
        </p:nvSpPr>
        <p:spPr>
          <a:xfrm>
            <a:off x="416925" y="1235800"/>
            <a:ext cx="8301900" cy="15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Attending school regularly beginning in preschool and kindergarten will help students to: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○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Gain early reading and math skills.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○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Build relationships.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○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Develop good attendance habits throughout your student’s school career.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Font typeface="Arial Narrow"/>
              <a:buChar char="●"/>
            </a:pPr>
            <a:r>
              <a:rPr lang="en" sz="1300">
                <a:latin typeface="Arial Narrow"/>
                <a:ea typeface="Arial Narrow"/>
                <a:cs typeface="Arial Narrow"/>
                <a:sym typeface="Arial Narrow"/>
              </a:rPr>
              <a:t>Missing less than nine days of school each year helps students to stay engaged, experience success in their schoolwork, and keep on track to graduate on time.</a:t>
            </a: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hlinkClick r:id="rId3"/>
              </a:rPr>
              <a:t>https://www.spps.org/academics/office-of-school-support/school-attendance-matters</a:t>
            </a:r>
            <a:endParaRPr sz="1300"/>
          </a:p>
        </p:txBody>
      </p:sp>
      <p:sp>
        <p:nvSpPr>
          <p:cNvPr id="508" name="Google Shape;508;p77"/>
          <p:cNvSpPr txBox="1"/>
          <p:nvPr/>
        </p:nvSpPr>
        <p:spPr>
          <a:xfrm>
            <a:off x="171000" y="260100"/>
            <a:ext cx="7109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School Daily Attendance</a:t>
            </a:r>
            <a:endParaRPr/>
          </a:p>
        </p:txBody>
      </p:sp>
      <p:graphicFrame>
        <p:nvGraphicFramePr>
          <p:cNvPr id="509" name="Google Shape;509;p77"/>
          <p:cNvGraphicFramePr/>
          <p:nvPr/>
        </p:nvGraphicFramePr>
        <p:xfrm>
          <a:off x="2426925" y="29877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{A42869C8-2AB6-4DE2-AD7F-2CC468A2D0E7}</a:tableStyleId>
              </a:tblPr>
              <a:tblGrid>
                <a:gridCol w="1598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2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School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Last Year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This Year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Elementary Sch.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62%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59%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5A6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Middle Sch.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54%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54%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5A6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High Sch.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41%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36%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D5A6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10" name="Google Shape;510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7072" y="545825"/>
            <a:ext cx="1819427" cy="92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78"/>
          <p:cNvSpPr txBox="1">
            <a:spLocks noGrp="1"/>
          </p:cNvSpPr>
          <p:nvPr>
            <p:ph type="title"/>
          </p:nvPr>
        </p:nvSpPr>
        <p:spPr>
          <a:xfrm>
            <a:off x="328575" y="158000"/>
            <a:ext cx="8699700" cy="7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4800"/>
              <a:t>Opportunities for Growth</a:t>
            </a:r>
            <a:endParaRPr sz="4800"/>
          </a:p>
        </p:txBody>
      </p:sp>
      <p:sp>
        <p:nvSpPr>
          <p:cNvPr id="516" name="Google Shape;516;p78"/>
          <p:cNvSpPr txBox="1">
            <a:spLocks noGrp="1"/>
          </p:cNvSpPr>
          <p:nvPr>
            <p:ph type="body" idx="2"/>
          </p:nvPr>
        </p:nvSpPr>
        <p:spPr>
          <a:xfrm>
            <a:off x="381250" y="1011575"/>
            <a:ext cx="4701900" cy="387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Attendance:</a:t>
            </a:r>
            <a:endParaRPr sz="13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●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Please make sure your child is on time for their daily classes in the morning and afternoon.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○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Google Meet log-in for each class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Testing:</a:t>
            </a:r>
            <a:endParaRPr sz="13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●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Please send your child for MCA testing.  Testing dates will be shared with all parents in January 2025.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Communication:</a:t>
            </a:r>
            <a:endParaRPr sz="13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●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Maintain close communication with your child’s teacher.  Ask questions and request support for your child if needed.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FAST/HMH Testing:</a:t>
            </a:r>
            <a:endParaRPr sz="13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●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Make sure your child is taking the FAST/HMH assessments this January.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Enrollment:</a:t>
            </a:r>
            <a:endParaRPr sz="1300" b="1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 Narrow"/>
              <a:buChar char="●"/>
            </a:pPr>
            <a:r>
              <a:rPr lang="en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Maintain your child’s enrollment in the Online School by making sure your child is attending school daily.</a:t>
            </a:r>
            <a:endParaRPr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17" name="Google Shape;517;p78"/>
          <p:cNvSpPr txBox="1">
            <a:spLocks noGrp="1"/>
          </p:cNvSpPr>
          <p:nvPr>
            <p:ph type="subTitle" idx="3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pic>
        <p:nvPicPr>
          <p:cNvPr id="518" name="Google Shape;51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4660" y="1691391"/>
            <a:ext cx="1169175" cy="1419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0575" y="1296150"/>
            <a:ext cx="2846325" cy="270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9"/>
          <p:cNvSpPr txBox="1">
            <a:spLocks noGrp="1"/>
          </p:cNvSpPr>
          <p:nvPr>
            <p:ph type="subTitle" idx="4"/>
          </p:nvPr>
        </p:nvSpPr>
        <p:spPr>
          <a:xfrm>
            <a:off x="7055300" y="0"/>
            <a:ext cx="2088600" cy="26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SPPS Online School</a:t>
            </a:r>
            <a:endParaRPr/>
          </a:p>
        </p:txBody>
      </p:sp>
      <p:sp>
        <p:nvSpPr>
          <p:cNvPr id="525" name="Google Shape;525;p79"/>
          <p:cNvSpPr txBox="1">
            <a:spLocks noGrp="1"/>
          </p:cNvSpPr>
          <p:nvPr>
            <p:ph type="body" idx="1"/>
          </p:nvPr>
        </p:nvSpPr>
        <p:spPr>
          <a:xfrm>
            <a:off x="247200" y="901300"/>
            <a:ext cx="4887900" cy="85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Please provide us with some feedback to improve our SCIP plan and other areas you may consider important.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26" name="Google Shape;526;p79"/>
          <p:cNvSpPr txBox="1"/>
          <p:nvPr/>
        </p:nvSpPr>
        <p:spPr>
          <a:xfrm>
            <a:off x="0" y="152400"/>
            <a:ext cx="6851700" cy="7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solidFill>
                  <a:schemeClr val="dk2"/>
                </a:solidFill>
                <a:latin typeface="Taviraj Light"/>
                <a:ea typeface="Taviraj Light"/>
                <a:cs typeface="Taviraj Light"/>
                <a:sym typeface="Taviraj Light"/>
              </a:rPr>
              <a:t>Parent Feedback</a:t>
            </a:r>
            <a:endParaRPr sz="4800">
              <a:solidFill>
                <a:schemeClr val="dk2"/>
              </a:solidFill>
              <a:latin typeface="Taviraj Light"/>
              <a:ea typeface="Taviraj Light"/>
              <a:cs typeface="Taviraj Light"/>
              <a:sym typeface="Taviraj Light"/>
            </a:endParaRPr>
          </a:p>
        </p:txBody>
      </p:sp>
      <p:graphicFrame>
        <p:nvGraphicFramePr>
          <p:cNvPr id="527" name="Google Shape;527;p79"/>
          <p:cNvGraphicFramePr/>
          <p:nvPr/>
        </p:nvGraphicFramePr>
        <p:xfrm>
          <a:off x="952500" y="252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{A42869C8-2AB6-4DE2-AD7F-2CC468A2D0E7}</a:tableStyleId>
              </a:tblPr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28" name="Google Shape;52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2028" y="458701"/>
            <a:ext cx="2180271" cy="1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80"/>
          <p:cNvSpPr txBox="1">
            <a:spLocks noGrp="1"/>
          </p:cNvSpPr>
          <p:nvPr>
            <p:ph type="title"/>
          </p:nvPr>
        </p:nvSpPr>
        <p:spPr>
          <a:xfrm>
            <a:off x="2055300" y="1969309"/>
            <a:ext cx="5033400" cy="104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534" name="Google Shape;534;p80"/>
          <p:cNvSpPr/>
          <p:nvPr/>
        </p:nvSpPr>
        <p:spPr>
          <a:xfrm>
            <a:off x="3163900" y="3029525"/>
            <a:ext cx="2823900" cy="376800"/>
          </a:xfrm>
          <a:prstGeom prst="roundRect">
            <a:avLst>
              <a:gd name="adj" fmla="val 5000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HAVE A WONDERFUL  BREAK</a:t>
            </a:r>
            <a:endParaRPr sz="1300" b="1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ent/Teacher Conference">
  <a:themeElements>
    <a:clrScheme name="Simple Light">
      <a:dk1>
        <a:srgbClr val="212121"/>
      </a:dk1>
      <a:lt1>
        <a:srgbClr val="E6E1D6"/>
      </a:lt1>
      <a:dk2>
        <a:srgbClr val="035ED3"/>
      </a:dk2>
      <a:lt2>
        <a:srgbClr val="F3F3F3"/>
      </a:lt2>
      <a:accent1>
        <a:srgbClr val="C7BEAA"/>
      </a:accent1>
      <a:accent2>
        <a:srgbClr val="A4C2F4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35ED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Microsoft Macintosh PowerPoint</Application>
  <PresentationFormat>On-screen Show (16:9)</PresentationFormat>
  <Paragraphs>258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Oswald</vt:lpstr>
      <vt:lpstr>Economica</vt:lpstr>
      <vt:lpstr>Taviraj</vt:lpstr>
      <vt:lpstr>Arial Narrow</vt:lpstr>
      <vt:lpstr>Calibri</vt:lpstr>
      <vt:lpstr>Taviraj Light</vt:lpstr>
      <vt:lpstr>Simple Light</vt:lpstr>
      <vt:lpstr>Parent/Teacher Conference</vt:lpstr>
      <vt:lpstr>Title I: Annual SCIP Meeting  &amp; Mid-Year School Report</vt:lpstr>
      <vt:lpstr>Admin Team</vt:lpstr>
      <vt:lpstr>Staff Support</vt:lpstr>
      <vt:lpstr>PowerPoint Presentation</vt:lpstr>
      <vt:lpstr>Title I Annual SCIP Meeting &amp; School Mid-Year Report Agenda  12-19/2024</vt:lpstr>
      <vt:lpstr>Title I Program</vt:lpstr>
      <vt:lpstr>OLS SCIP Plan</vt:lpstr>
      <vt:lpstr>OLS SCIP Plan</vt:lpstr>
      <vt:lpstr>OLS SCIP Plan Goals 2024/25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Parent-School Compact</vt:lpstr>
      <vt:lpstr>Family Engagement Plan</vt:lpstr>
      <vt:lpstr>Positive Behavior Interventions and Supports.</vt:lpstr>
      <vt:lpstr>PowerPoint Presentation</vt:lpstr>
      <vt:lpstr>PowerPoint Presentation</vt:lpstr>
      <vt:lpstr>PowerPoint Presentation</vt:lpstr>
      <vt:lpstr>Opportunities for Growth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John Osorio</cp:lastModifiedBy>
  <cp:revision>1</cp:revision>
  <dcterms:modified xsi:type="dcterms:W3CDTF">2024-12-23T18:51:36Z</dcterms:modified>
</cp:coreProperties>
</file>