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9" r:id="rId2"/>
    <p:sldId id="260" r:id="rId3"/>
    <p:sldId id="261" r:id="rId4"/>
    <p:sldId id="262" r:id="rId5"/>
    <p:sldId id="264" r:id="rId6"/>
    <p:sldId id="350" r:id="rId7"/>
    <p:sldId id="351" r:id="rId8"/>
    <p:sldId id="352" r:id="rId9"/>
    <p:sldId id="353" r:id="rId10"/>
    <p:sldId id="354" r:id="rId11"/>
    <p:sldId id="355" r:id="rId12"/>
    <p:sldId id="344" r:id="rId13"/>
    <p:sldId id="345" r:id="rId14"/>
    <p:sldId id="346" r:id="rId15"/>
    <p:sldId id="347" r:id="rId16"/>
    <p:sldId id="348" r:id="rId17"/>
    <p:sldId id="349" r:id="rId18"/>
    <p:sldId id="301" r:id="rId19"/>
    <p:sldId id="299" r:id="rId20"/>
    <p:sldId id="278" r:id="rId21"/>
    <p:sldId id="276" r:id="rId22"/>
    <p:sldId id="334" r:id="rId23"/>
    <p:sldId id="333" r:id="rId24"/>
    <p:sldId id="337" r:id="rId25"/>
    <p:sldId id="336" r:id="rId26"/>
    <p:sldId id="300" r:id="rId27"/>
    <p:sldId id="335" r:id="rId28"/>
    <p:sldId id="332" r:id="rId29"/>
    <p:sldId id="298" r:id="rId30"/>
    <p:sldId id="297" r:id="rId31"/>
    <p:sldId id="296" r:id="rId32"/>
    <p:sldId id="295" r:id="rId33"/>
    <p:sldId id="294" r:id="rId34"/>
    <p:sldId id="293" r:id="rId35"/>
    <p:sldId id="292" r:id="rId36"/>
    <p:sldId id="291" r:id="rId37"/>
    <p:sldId id="290" r:id="rId38"/>
    <p:sldId id="289" r:id="rId39"/>
    <p:sldId id="331" r:id="rId40"/>
    <p:sldId id="330" r:id="rId41"/>
    <p:sldId id="329" r:id="rId42"/>
    <p:sldId id="326" r:id="rId43"/>
    <p:sldId id="328" r:id="rId44"/>
    <p:sldId id="327" r:id="rId45"/>
    <p:sldId id="338" r:id="rId46"/>
    <p:sldId id="288" r:id="rId47"/>
    <p:sldId id="287" r:id="rId48"/>
    <p:sldId id="286" r:id="rId49"/>
    <p:sldId id="279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086B72-B40B-4944-9EAF-A05B87680D2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EB1BB88-EE6F-4510-8658-044025CD29D1}">
      <dgm:prSet/>
      <dgm:spPr/>
      <dgm:t>
        <a:bodyPr/>
        <a:lstStyle/>
        <a:p>
          <a:r>
            <a:rPr lang="en-US"/>
            <a:t>Family</a:t>
          </a:r>
        </a:p>
      </dgm:t>
    </dgm:pt>
    <dgm:pt modelId="{7D583434-B4D4-4AF9-B2C7-7454A57E2A9C}" type="parTrans" cxnId="{88CBCB56-851D-4716-AE56-CFFBD76C4D92}">
      <dgm:prSet/>
      <dgm:spPr/>
      <dgm:t>
        <a:bodyPr/>
        <a:lstStyle/>
        <a:p>
          <a:endParaRPr lang="en-US"/>
        </a:p>
      </dgm:t>
    </dgm:pt>
    <dgm:pt modelId="{FEFF54D5-AEDE-4273-9D1B-634F4B7060E9}" type="sibTrans" cxnId="{88CBCB56-851D-4716-AE56-CFFBD76C4D92}">
      <dgm:prSet/>
      <dgm:spPr/>
      <dgm:t>
        <a:bodyPr/>
        <a:lstStyle/>
        <a:p>
          <a:endParaRPr lang="en-US"/>
        </a:p>
      </dgm:t>
    </dgm:pt>
    <dgm:pt modelId="{815BAEA0-7F40-4FD9-85CB-738216FA8F0F}">
      <dgm:prSet/>
      <dgm:spPr/>
      <dgm:t>
        <a:bodyPr/>
        <a:lstStyle/>
        <a:p>
          <a:r>
            <a:rPr lang="en-US"/>
            <a:t>Housing</a:t>
          </a:r>
        </a:p>
      </dgm:t>
    </dgm:pt>
    <dgm:pt modelId="{8C6673A4-C44E-4EAF-83E6-18FD8265E546}" type="parTrans" cxnId="{B39BFC44-D85D-4F37-A067-B5922557F4CA}">
      <dgm:prSet/>
      <dgm:spPr/>
      <dgm:t>
        <a:bodyPr/>
        <a:lstStyle/>
        <a:p>
          <a:endParaRPr lang="en-US"/>
        </a:p>
      </dgm:t>
    </dgm:pt>
    <dgm:pt modelId="{8932C004-8E7A-471F-AEBA-8A858C7A2F57}" type="sibTrans" cxnId="{B39BFC44-D85D-4F37-A067-B5922557F4CA}">
      <dgm:prSet/>
      <dgm:spPr/>
      <dgm:t>
        <a:bodyPr/>
        <a:lstStyle/>
        <a:p>
          <a:endParaRPr lang="en-US"/>
        </a:p>
      </dgm:t>
    </dgm:pt>
    <dgm:pt modelId="{378B3848-602D-4F4A-8A4D-DF551FF1A654}">
      <dgm:prSet/>
      <dgm:spPr/>
      <dgm:t>
        <a:bodyPr/>
        <a:lstStyle/>
        <a:p>
          <a:r>
            <a:rPr lang="en-US"/>
            <a:t>Employment</a:t>
          </a:r>
        </a:p>
      </dgm:t>
    </dgm:pt>
    <dgm:pt modelId="{7FD0E389-BFFC-4739-9EEB-9137394EBE42}" type="parTrans" cxnId="{0828B5C9-058D-4C65-953A-9B6921A04026}">
      <dgm:prSet/>
      <dgm:spPr/>
      <dgm:t>
        <a:bodyPr/>
        <a:lstStyle/>
        <a:p>
          <a:endParaRPr lang="en-US"/>
        </a:p>
      </dgm:t>
    </dgm:pt>
    <dgm:pt modelId="{0F92B7C3-B962-423C-9C1F-3AD65E7BC586}" type="sibTrans" cxnId="{0828B5C9-058D-4C65-953A-9B6921A04026}">
      <dgm:prSet/>
      <dgm:spPr/>
      <dgm:t>
        <a:bodyPr/>
        <a:lstStyle/>
        <a:p>
          <a:endParaRPr lang="en-US"/>
        </a:p>
      </dgm:t>
    </dgm:pt>
    <dgm:pt modelId="{DC79B8EB-4883-49C4-A489-0F0B9372D0BD}">
      <dgm:prSet/>
      <dgm:spPr/>
      <dgm:t>
        <a:bodyPr/>
        <a:lstStyle/>
        <a:p>
          <a:r>
            <a:rPr lang="en-US"/>
            <a:t>Civil Rights</a:t>
          </a:r>
        </a:p>
      </dgm:t>
    </dgm:pt>
    <dgm:pt modelId="{8F4FDD6B-9CA9-4460-A261-F8CE7E9A8106}" type="parTrans" cxnId="{F59CF576-D533-4F91-8467-E81FFE1D5B2F}">
      <dgm:prSet/>
      <dgm:spPr/>
      <dgm:t>
        <a:bodyPr/>
        <a:lstStyle/>
        <a:p>
          <a:endParaRPr lang="en-US"/>
        </a:p>
      </dgm:t>
    </dgm:pt>
    <dgm:pt modelId="{8814A822-4327-4BC9-BE5D-538554AC3570}" type="sibTrans" cxnId="{F59CF576-D533-4F91-8467-E81FFE1D5B2F}">
      <dgm:prSet/>
      <dgm:spPr/>
      <dgm:t>
        <a:bodyPr/>
        <a:lstStyle/>
        <a:p>
          <a:endParaRPr lang="en-US"/>
        </a:p>
      </dgm:t>
    </dgm:pt>
    <dgm:pt modelId="{412B4038-0F06-44A4-AA99-320746E1E26F}">
      <dgm:prSet/>
      <dgm:spPr/>
      <dgm:t>
        <a:bodyPr/>
        <a:lstStyle/>
        <a:p>
          <a:r>
            <a:rPr lang="en-US"/>
            <a:t>Consumer Protection</a:t>
          </a:r>
        </a:p>
      </dgm:t>
    </dgm:pt>
    <dgm:pt modelId="{9DDF9CD9-4267-4112-AB12-AACEA081304A}" type="parTrans" cxnId="{D2812A7A-A4AC-481C-8B85-6A2090D5A688}">
      <dgm:prSet/>
      <dgm:spPr/>
      <dgm:t>
        <a:bodyPr/>
        <a:lstStyle/>
        <a:p>
          <a:endParaRPr lang="en-US"/>
        </a:p>
      </dgm:t>
    </dgm:pt>
    <dgm:pt modelId="{C0AF3184-B064-40B3-A7B2-D30EAA0BC297}" type="sibTrans" cxnId="{D2812A7A-A4AC-481C-8B85-6A2090D5A688}">
      <dgm:prSet/>
      <dgm:spPr/>
      <dgm:t>
        <a:bodyPr/>
        <a:lstStyle/>
        <a:p>
          <a:endParaRPr lang="en-US"/>
        </a:p>
      </dgm:t>
    </dgm:pt>
    <dgm:pt modelId="{C9B3E7E2-E845-4C6D-86F7-8A3632C469CF}">
      <dgm:prSet/>
      <dgm:spPr/>
      <dgm:t>
        <a:bodyPr/>
        <a:lstStyle/>
        <a:p>
          <a:r>
            <a:rPr lang="en-US"/>
            <a:t>Disaster Benefits</a:t>
          </a:r>
        </a:p>
      </dgm:t>
    </dgm:pt>
    <dgm:pt modelId="{065961F8-1F21-463F-96E3-5EE926328F23}" type="parTrans" cxnId="{95F6A723-98DA-4493-B0CF-A701007515E7}">
      <dgm:prSet/>
      <dgm:spPr/>
      <dgm:t>
        <a:bodyPr/>
        <a:lstStyle/>
        <a:p>
          <a:endParaRPr lang="en-US"/>
        </a:p>
      </dgm:t>
    </dgm:pt>
    <dgm:pt modelId="{69C79C0D-AD86-478A-B02A-EAA3D6587CDB}" type="sibTrans" cxnId="{95F6A723-98DA-4493-B0CF-A701007515E7}">
      <dgm:prSet/>
      <dgm:spPr/>
      <dgm:t>
        <a:bodyPr/>
        <a:lstStyle/>
        <a:p>
          <a:endParaRPr lang="en-US"/>
        </a:p>
      </dgm:t>
    </dgm:pt>
    <dgm:pt modelId="{63A4C556-B0DF-4F27-8EFF-2F990D58C1AE}">
      <dgm:prSet/>
      <dgm:spPr/>
      <dgm:t>
        <a:bodyPr/>
        <a:lstStyle/>
        <a:p>
          <a:r>
            <a:rPr lang="en-US"/>
            <a:t>Environmental Justice</a:t>
          </a:r>
        </a:p>
      </dgm:t>
    </dgm:pt>
    <dgm:pt modelId="{6C43CD70-EC78-4E3D-A0F1-9B358C0505EC}" type="parTrans" cxnId="{C19B6650-4121-4B0E-BDFC-F02D8A40C1D8}">
      <dgm:prSet/>
      <dgm:spPr/>
      <dgm:t>
        <a:bodyPr/>
        <a:lstStyle/>
        <a:p>
          <a:endParaRPr lang="en-US"/>
        </a:p>
      </dgm:t>
    </dgm:pt>
    <dgm:pt modelId="{818529FF-54F3-4490-9A8E-5192FC3E8D72}" type="sibTrans" cxnId="{C19B6650-4121-4B0E-BDFC-F02D8A40C1D8}">
      <dgm:prSet/>
      <dgm:spPr/>
      <dgm:t>
        <a:bodyPr/>
        <a:lstStyle/>
        <a:p>
          <a:endParaRPr lang="en-US"/>
        </a:p>
      </dgm:t>
    </dgm:pt>
    <dgm:pt modelId="{CA485103-93EA-4509-9C5E-52BC844A57BF}">
      <dgm:prSet/>
      <dgm:spPr/>
      <dgm:t>
        <a:bodyPr/>
        <a:lstStyle/>
        <a:p>
          <a:r>
            <a:rPr lang="en-US"/>
            <a:t>Estate and Probate</a:t>
          </a:r>
        </a:p>
      </dgm:t>
    </dgm:pt>
    <dgm:pt modelId="{7DF8CA78-42FC-4606-B16E-6C569082CCBD}" type="parTrans" cxnId="{5428E8EA-13F7-40D7-A8EA-7A9EF7A551AC}">
      <dgm:prSet/>
      <dgm:spPr/>
      <dgm:t>
        <a:bodyPr/>
        <a:lstStyle/>
        <a:p>
          <a:endParaRPr lang="en-US"/>
        </a:p>
      </dgm:t>
    </dgm:pt>
    <dgm:pt modelId="{245EAD9A-5DC5-436A-B6BE-7285FE9D1681}" type="sibTrans" cxnId="{5428E8EA-13F7-40D7-A8EA-7A9EF7A551AC}">
      <dgm:prSet/>
      <dgm:spPr/>
      <dgm:t>
        <a:bodyPr/>
        <a:lstStyle/>
        <a:p>
          <a:endParaRPr lang="en-US"/>
        </a:p>
      </dgm:t>
    </dgm:pt>
    <dgm:pt modelId="{B756BFC1-DDC6-4A32-9380-C6AD7757DB24}">
      <dgm:prSet/>
      <dgm:spPr/>
      <dgm:t>
        <a:bodyPr/>
        <a:lstStyle/>
        <a:p>
          <a:r>
            <a:rPr lang="en-US"/>
            <a:t>Immigration</a:t>
          </a:r>
        </a:p>
      </dgm:t>
    </dgm:pt>
    <dgm:pt modelId="{ABC8B1C2-070E-4DE6-9B3F-37B2EE4255B3}" type="parTrans" cxnId="{BFC5F949-CF08-4CF6-A61B-0BD942146DB4}">
      <dgm:prSet/>
      <dgm:spPr/>
      <dgm:t>
        <a:bodyPr/>
        <a:lstStyle/>
        <a:p>
          <a:endParaRPr lang="en-US"/>
        </a:p>
      </dgm:t>
    </dgm:pt>
    <dgm:pt modelId="{7663CFD9-F871-49A7-B18D-932EB6A684F0}" type="sibTrans" cxnId="{BFC5F949-CF08-4CF6-A61B-0BD942146DB4}">
      <dgm:prSet/>
      <dgm:spPr/>
      <dgm:t>
        <a:bodyPr/>
        <a:lstStyle/>
        <a:p>
          <a:endParaRPr lang="en-US"/>
        </a:p>
      </dgm:t>
    </dgm:pt>
    <dgm:pt modelId="{495E7E11-D03E-4584-B01B-17959BF67AE3}">
      <dgm:prSet/>
      <dgm:spPr/>
      <dgm:t>
        <a:bodyPr/>
        <a:lstStyle/>
        <a:p>
          <a:r>
            <a:rPr lang="en-US"/>
            <a:t>Public Benefits</a:t>
          </a:r>
        </a:p>
      </dgm:t>
    </dgm:pt>
    <dgm:pt modelId="{2D856EDC-36F3-48F1-9D66-B6A5466E4998}" type="parTrans" cxnId="{7CB8EEF5-0BD3-45F2-8068-B26F0914EEFD}">
      <dgm:prSet/>
      <dgm:spPr/>
      <dgm:t>
        <a:bodyPr/>
        <a:lstStyle/>
        <a:p>
          <a:endParaRPr lang="en-US"/>
        </a:p>
      </dgm:t>
    </dgm:pt>
    <dgm:pt modelId="{28D238D4-8126-4579-8AF2-16A210465B02}" type="sibTrans" cxnId="{7CB8EEF5-0BD3-45F2-8068-B26F0914EEFD}">
      <dgm:prSet/>
      <dgm:spPr/>
      <dgm:t>
        <a:bodyPr/>
        <a:lstStyle/>
        <a:p>
          <a:endParaRPr lang="en-US"/>
        </a:p>
      </dgm:t>
    </dgm:pt>
    <dgm:pt modelId="{A7F29286-A8FB-485B-B816-26A22BB363EA}">
      <dgm:prSet/>
      <dgm:spPr/>
      <dgm:t>
        <a:bodyPr/>
        <a:lstStyle/>
        <a:p>
          <a:r>
            <a:rPr lang="en-US"/>
            <a:t>AND MORE!</a:t>
          </a:r>
        </a:p>
      </dgm:t>
    </dgm:pt>
    <dgm:pt modelId="{ECF5423A-FEA8-42AC-BE2A-3827523F6AFC}" type="parTrans" cxnId="{9CFEA852-D6DE-4511-AB78-20E8D42CF7CB}">
      <dgm:prSet/>
      <dgm:spPr/>
      <dgm:t>
        <a:bodyPr/>
        <a:lstStyle/>
        <a:p>
          <a:endParaRPr lang="en-US"/>
        </a:p>
      </dgm:t>
    </dgm:pt>
    <dgm:pt modelId="{51E9D26A-E851-4625-9915-B530B4C2FC31}" type="sibTrans" cxnId="{9CFEA852-D6DE-4511-AB78-20E8D42CF7CB}">
      <dgm:prSet/>
      <dgm:spPr/>
      <dgm:t>
        <a:bodyPr/>
        <a:lstStyle/>
        <a:p>
          <a:endParaRPr lang="en-US"/>
        </a:p>
      </dgm:t>
    </dgm:pt>
    <dgm:pt modelId="{EDD4A108-D0CC-4B34-AD5A-453680DCFF28}" type="pres">
      <dgm:prSet presAssocID="{43086B72-B40B-4944-9EAF-A05B87680D25}" presName="diagram" presStyleCnt="0">
        <dgm:presLayoutVars>
          <dgm:dir/>
          <dgm:resizeHandles val="exact"/>
        </dgm:presLayoutVars>
      </dgm:prSet>
      <dgm:spPr/>
    </dgm:pt>
    <dgm:pt modelId="{99095B15-C458-4E20-9804-399B7955F627}" type="pres">
      <dgm:prSet presAssocID="{6EB1BB88-EE6F-4510-8658-044025CD29D1}" presName="node" presStyleLbl="node1" presStyleIdx="0" presStyleCnt="11">
        <dgm:presLayoutVars>
          <dgm:bulletEnabled val="1"/>
        </dgm:presLayoutVars>
      </dgm:prSet>
      <dgm:spPr/>
    </dgm:pt>
    <dgm:pt modelId="{9928508E-368D-4646-AD93-8FBFDC84469D}" type="pres">
      <dgm:prSet presAssocID="{FEFF54D5-AEDE-4273-9D1B-634F4B7060E9}" presName="sibTrans" presStyleCnt="0"/>
      <dgm:spPr/>
    </dgm:pt>
    <dgm:pt modelId="{B83A418B-7235-4F62-ACEE-93F88602A4C9}" type="pres">
      <dgm:prSet presAssocID="{815BAEA0-7F40-4FD9-85CB-738216FA8F0F}" presName="node" presStyleLbl="node1" presStyleIdx="1" presStyleCnt="11">
        <dgm:presLayoutVars>
          <dgm:bulletEnabled val="1"/>
        </dgm:presLayoutVars>
      </dgm:prSet>
      <dgm:spPr/>
    </dgm:pt>
    <dgm:pt modelId="{BBF2CA1B-53C4-41A2-BEBC-4C816BC5B39A}" type="pres">
      <dgm:prSet presAssocID="{8932C004-8E7A-471F-AEBA-8A858C7A2F57}" presName="sibTrans" presStyleCnt="0"/>
      <dgm:spPr/>
    </dgm:pt>
    <dgm:pt modelId="{415DAB37-7EDA-4FDE-B1A9-2E33593E7B4E}" type="pres">
      <dgm:prSet presAssocID="{378B3848-602D-4F4A-8A4D-DF551FF1A654}" presName="node" presStyleLbl="node1" presStyleIdx="2" presStyleCnt="11">
        <dgm:presLayoutVars>
          <dgm:bulletEnabled val="1"/>
        </dgm:presLayoutVars>
      </dgm:prSet>
      <dgm:spPr/>
    </dgm:pt>
    <dgm:pt modelId="{021B4B16-0460-4856-BEB4-BAE0A7DF07A7}" type="pres">
      <dgm:prSet presAssocID="{0F92B7C3-B962-423C-9C1F-3AD65E7BC586}" presName="sibTrans" presStyleCnt="0"/>
      <dgm:spPr/>
    </dgm:pt>
    <dgm:pt modelId="{7FB77EE6-24A6-4930-BBE9-FC1EBDA8AB1B}" type="pres">
      <dgm:prSet presAssocID="{DC79B8EB-4883-49C4-A489-0F0B9372D0BD}" presName="node" presStyleLbl="node1" presStyleIdx="3" presStyleCnt="11">
        <dgm:presLayoutVars>
          <dgm:bulletEnabled val="1"/>
        </dgm:presLayoutVars>
      </dgm:prSet>
      <dgm:spPr/>
    </dgm:pt>
    <dgm:pt modelId="{CC7A9226-3860-47DD-9234-C51BEE69511A}" type="pres">
      <dgm:prSet presAssocID="{8814A822-4327-4BC9-BE5D-538554AC3570}" presName="sibTrans" presStyleCnt="0"/>
      <dgm:spPr/>
    </dgm:pt>
    <dgm:pt modelId="{C8B9627C-3F8C-46EF-92FA-C9332B843C75}" type="pres">
      <dgm:prSet presAssocID="{412B4038-0F06-44A4-AA99-320746E1E26F}" presName="node" presStyleLbl="node1" presStyleIdx="4" presStyleCnt="11">
        <dgm:presLayoutVars>
          <dgm:bulletEnabled val="1"/>
        </dgm:presLayoutVars>
      </dgm:prSet>
      <dgm:spPr/>
    </dgm:pt>
    <dgm:pt modelId="{6DFFAA19-1CC7-459D-872F-E84DE755951C}" type="pres">
      <dgm:prSet presAssocID="{C0AF3184-B064-40B3-A7B2-D30EAA0BC297}" presName="sibTrans" presStyleCnt="0"/>
      <dgm:spPr/>
    </dgm:pt>
    <dgm:pt modelId="{1D2C008E-459E-4FAC-B5B5-BB39FB87E4D1}" type="pres">
      <dgm:prSet presAssocID="{C9B3E7E2-E845-4C6D-86F7-8A3632C469CF}" presName="node" presStyleLbl="node1" presStyleIdx="5" presStyleCnt="11">
        <dgm:presLayoutVars>
          <dgm:bulletEnabled val="1"/>
        </dgm:presLayoutVars>
      </dgm:prSet>
      <dgm:spPr/>
    </dgm:pt>
    <dgm:pt modelId="{98A473AD-1498-455B-ACC1-C13224402F3C}" type="pres">
      <dgm:prSet presAssocID="{69C79C0D-AD86-478A-B02A-EAA3D6587CDB}" presName="sibTrans" presStyleCnt="0"/>
      <dgm:spPr/>
    </dgm:pt>
    <dgm:pt modelId="{E7AACAB8-82C3-4FE7-AB02-F026CB25712F}" type="pres">
      <dgm:prSet presAssocID="{63A4C556-B0DF-4F27-8EFF-2F990D58C1AE}" presName="node" presStyleLbl="node1" presStyleIdx="6" presStyleCnt="11">
        <dgm:presLayoutVars>
          <dgm:bulletEnabled val="1"/>
        </dgm:presLayoutVars>
      </dgm:prSet>
      <dgm:spPr/>
    </dgm:pt>
    <dgm:pt modelId="{D453BEB3-6D4A-4830-B095-ACF8F694DEAA}" type="pres">
      <dgm:prSet presAssocID="{818529FF-54F3-4490-9A8E-5192FC3E8D72}" presName="sibTrans" presStyleCnt="0"/>
      <dgm:spPr/>
    </dgm:pt>
    <dgm:pt modelId="{BEB7CA5C-ABDC-4C85-A939-9B0EDE98637E}" type="pres">
      <dgm:prSet presAssocID="{CA485103-93EA-4509-9C5E-52BC844A57BF}" presName="node" presStyleLbl="node1" presStyleIdx="7" presStyleCnt="11">
        <dgm:presLayoutVars>
          <dgm:bulletEnabled val="1"/>
        </dgm:presLayoutVars>
      </dgm:prSet>
      <dgm:spPr/>
    </dgm:pt>
    <dgm:pt modelId="{CB1FBF64-1C81-473C-8538-F5EFE12C01D7}" type="pres">
      <dgm:prSet presAssocID="{245EAD9A-5DC5-436A-B6BE-7285FE9D1681}" presName="sibTrans" presStyleCnt="0"/>
      <dgm:spPr/>
    </dgm:pt>
    <dgm:pt modelId="{CA41C681-4AD1-48D8-A6F5-BB9B9E723A43}" type="pres">
      <dgm:prSet presAssocID="{B756BFC1-DDC6-4A32-9380-C6AD7757DB24}" presName="node" presStyleLbl="node1" presStyleIdx="8" presStyleCnt="11">
        <dgm:presLayoutVars>
          <dgm:bulletEnabled val="1"/>
        </dgm:presLayoutVars>
      </dgm:prSet>
      <dgm:spPr/>
    </dgm:pt>
    <dgm:pt modelId="{83DDD215-25DF-4805-9E97-70081FC4820F}" type="pres">
      <dgm:prSet presAssocID="{7663CFD9-F871-49A7-B18D-932EB6A684F0}" presName="sibTrans" presStyleCnt="0"/>
      <dgm:spPr/>
    </dgm:pt>
    <dgm:pt modelId="{3BCFE030-CC38-4F97-9D2F-DBF876C5DF54}" type="pres">
      <dgm:prSet presAssocID="{495E7E11-D03E-4584-B01B-17959BF67AE3}" presName="node" presStyleLbl="node1" presStyleIdx="9" presStyleCnt="11">
        <dgm:presLayoutVars>
          <dgm:bulletEnabled val="1"/>
        </dgm:presLayoutVars>
      </dgm:prSet>
      <dgm:spPr/>
    </dgm:pt>
    <dgm:pt modelId="{C236AE4F-DB12-45E7-9F86-51C3B57B3D0A}" type="pres">
      <dgm:prSet presAssocID="{28D238D4-8126-4579-8AF2-16A210465B02}" presName="sibTrans" presStyleCnt="0"/>
      <dgm:spPr/>
    </dgm:pt>
    <dgm:pt modelId="{FDD228D0-0B1E-40F2-8AFF-3DD525D71B6B}" type="pres">
      <dgm:prSet presAssocID="{A7F29286-A8FB-485B-B816-26A22BB363EA}" presName="node" presStyleLbl="node1" presStyleIdx="10" presStyleCnt="11">
        <dgm:presLayoutVars>
          <dgm:bulletEnabled val="1"/>
        </dgm:presLayoutVars>
      </dgm:prSet>
      <dgm:spPr/>
    </dgm:pt>
  </dgm:ptLst>
  <dgm:cxnLst>
    <dgm:cxn modelId="{B0DDAB0B-A474-413C-9739-87FC040BB596}" type="presOf" srcId="{CA485103-93EA-4509-9C5E-52BC844A57BF}" destId="{BEB7CA5C-ABDC-4C85-A939-9B0EDE98637E}" srcOrd="0" destOrd="0" presId="urn:microsoft.com/office/officeart/2005/8/layout/default"/>
    <dgm:cxn modelId="{95F6A723-98DA-4493-B0CF-A701007515E7}" srcId="{43086B72-B40B-4944-9EAF-A05B87680D25}" destId="{C9B3E7E2-E845-4C6D-86F7-8A3632C469CF}" srcOrd="5" destOrd="0" parTransId="{065961F8-1F21-463F-96E3-5EE926328F23}" sibTransId="{69C79C0D-AD86-478A-B02A-EAA3D6587CDB}"/>
    <dgm:cxn modelId="{A6DE9F36-AD8E-47F7-A21B-46DF3E67FCB1}" type="presOf" srcId="{6EB1BB88-EE6F-4510-8658-044025CD29D1}" destId="{99095B15-C458-4E20-9804-399B7955F627}" srcOrd="0" destOrd="0" presId="urn:microsoft.com/office/officeart/2005/8/layout/default"/>
    <dgm:cxn modelId="{B39BFC44-D85D-4F37-A067-B5922557F4CA}" srcId="{43086B72-B40B-4944-9EAF-A05B87680D25}" destId="{815BAEA0-7F40-4FD9-85CB-738216FA8F0F}" srcOrd="1" destOrd="0" parTransId="{8C6673A4-C44E-4EAF-83E6-18FD8265E546}" sibTransId="{8932C004-8E7A-471F-AEBA-8A858C7A2F57}"/>
    <dgm:cxn modelId="{BFC5F949-CF08-4CF6-A61B-0BD942146DB4}" srcId="{43086B72-B40B-4944-9EAF-A05B87680D25}" destId="{B756BFC1-DDC6-4A32-9380-C6AD7757DB24}" srcOrd="8" destOrd="0" parTransId="{ABC8B1C2-070E-4DE6-9B3F-37B2EE4255B3}" sibTransId="{7663CFD9-F871-49A7-B18D-932EB6A684F0}"/>
    <dgm:cxn modelId="{C19B6650-4121-4B0E-BDFC-F02D8A40C1D8}" srcId="{43086B72-B40B-4944-9EAF-A05B87680D25}" destId="{63A4C556-B0DF-4F27-8EFF-2F990D58C1AE}" srcOrd="6" destOrd="0" parTransId="{6C43CD70-EC78-4E3D-A0F1-9B358C0505EC}" sibTransId="{818529FF-54F3-4490-9A8E-5192FC3E8D72}"/>
    <dgm:cxn modelId="{17F51E51-EC72-407A-9A29-1C420D52983F}" type="presOf" srcId="{412B4038-0F06-44A4-AA99-320746E1E26F}" destId="{C8B9627C-3F8C-46EF-92FA-C9332B843C75}" srcOrd="0" destOrd="0" presId="urn:microsoft.com/office/officeart/2005/8/layout/default"/>
    <dgm:cxn modelId="{9CFEA852-D6DE-4511-AB78-20E8D42CF7CB}" srcId="{43086B72-B40B-4944-9EAF-A05B87680D25}" destId="{A7F29286-A8FB-485B-B816-26A22BB363EA}" srcOrd="10" destOrd="0" parTransId="{ECF5423A-FEA8-42AC-BE2A-3827523F6AFC}" sibTransId="{51E9D26A-E851-4625-9915-B530B4C2FC31}"/>
    <dgm:cxn modelId="{2A58D575-2434-4015-8DE5-C35D0F0B7DA8}" type="presOf" srcId="{378B3848-602D-4F4A-8A4D-DF551FF1A654}" destId="{415DAB37-7EDA-4FDE-B1A9-2E33593E7B4E}" srcOrd="0" destOrd="0" presId="urn:microsoft.com/office/officeart/2005/8/layout/default"/>
    <dgm:cxn modelId="{88CBCB56-851D-4716-AE56-CFFBD76C4D92}" srcId="{43086B72-B40B-4944-9EAF-A05B87680D25}" destId="{6EB1BB88-EE6F-4510-8658-044025CD29D1}" srcOrd="0" destOrd="0" parTransId="{7D583434-B4D4-4AF9-B2C7-7454A57E2A9C}" sibTransId="{FEFF54D5-AEDE-4273-9D1B-634F4B7060E9}"/>
    <dgm:cxn modelId="{F59CF576-D533-4F91-8467-E81FFE1D5B2F}" srcId="{43086B72-B40B-4944-9EAF-A05B87680D25}" destId="{DC79B8EB-4883-49C4-A489-0F0B9372D0BD}" srcOrd="3" destOrd="0" parTransId="{8F4FDD6B-9CA9-4460-A261-F8CE7E9A8106}" sibTransId="{8814A822-4327-4BC9-BE5D-538554AC3570}"/>
    <dgm:cxn modelId="{D2812A7A-A4AC-481C-8B85-6A2090D5A688}" srcId="{43086B72-B40B-4944-9EAF-A05B87680D25}" destId="{412B4038-0F06-44A4-AA99-320746E1E26F}" srcOrd="4" destOrd="0" parTransId="{9DDF9CD9-4267-4112-AB12-AACEA081304A}" sibTransId="{C0AF3184-B064-40B3-A7B2-D30EAA0BC297}"/>
    <dgm:cxn modelId="{F2E31485-BD6D-4170-A5EB-15E96A13F897}" type="presOf" srcId="{43086B72-B40B-4944-9EAF-A05B87680D25}" destId="{EDD4A108-D0CC-4B34-AD5A-453680DCFF28}" srcOrd="0" destOrd="0" presId="urn:microsoft.com/office/officeart/2005/8/layout/default"/>
    <dgm:cxn modelId="{56537D87-FC03-4768-A638-2680E933C876}" type="presOf" srcId="{B756BFC1-DDC6-4A32-9380-C6AD7757DB24}" destId="{CA41C681-4AD1-48D8-A6F5-BB9B9E723A43}" srcOrd="0" destOrd="0" presId="urn:microsoft.com/office/officeart/2005/8/layout/default"/>
    <dgm:cxn modelId="{A332A487-D6FC-4A6C-BA38-DFE7FCD91B84}" type="presOf" srcId="{DC79B8EB-4883-49C4-A489-0F0B9372D0BD}" destId="{7FB77EE6-24A6-4930-BBE9-FC1EBDA8AB1B}" srcOrd="0" destOrd="0" presId="urn:microsoft.com/office/officeart/2005/8/layout/default"/>
    <dgm:cxn modelId="{E576AE95-70EE-4863-B8C6-8CB89AD89AE7}" type="presOf" srcId="{A7F29286-A8FB-485B-B816-26A22BB363EA}" destId="{FDD228D0-0B1E-40F2-8AFF-3DD525D71B6B}" srcOrd="0" destOrd="0" presId="urn:microsoft.com/office/officeart/2005/8/layout/default"/>
    <dgm:cxn modelId="{C426ADC2-3F06-45F3-BB99-DDCFCD2FEE31}" type="presOf" srcId="{C9B3E7E2-E845-4C6D-86F7-8A3632C469CF}" destId="{1D2C008E-459E-4FAC-B5B5-BB39FB87E4D1}" srcOrd="0" destOrd="0" presId="urn:microsoft.com/office/officeart/2005/8/layout/default"/>
    <dgm:cxn modelId="{0828B5C9-058D-4C65-953A-9B6921A04026}" srcId="{43086B72-B40B-4944-9EAF-A05B87680D25}" destId="{378B3848-602D-4F4A-8A4D-DF551FF1A654}" srcOrd="2" destOrd="0" parTransId="{7FD0E389-BFFC-4739-9EEB-9137394EBE42}" sibTransId="{0F92B7C3-B962-423C-9C1F-3AD65E7BC586}"/>
    <dgm:cxn modelId="{A68B28CA-C5B1-41B5-A916-2D5C052C5405}" type="presOf" srcId="{63A4C556-B0DF-4F27-8EFF-2F990D58C1AE}" destId="{E7AACAB8-82C3-4FE7-AB02-F026CB25712F}" srcOrd="0" destOrd="0" presId="urn:microsoft.com/office/officeart/2005/8/layout/default"/>
    <dgm:cxn modelId="{04D233D5-78E3-4B7A-8714-3C357091C924}" type="presOf" srcId="{495E7E11-D03E-4584-B01B-17959BF67AE3}" destId="{3BCFE030-CC38-4F97-9D2F-DBF876C5DF54}" srcOrd="0" destOrd="0" presId="urn:microsoft.com/office/officeart/2005/8/layout/default"/>
    <dgm:cxn modelId="{9626B4E8-2011-47E5-8035-03A82913EFF5}" type="presOf" srcId="{815BAEA0-7F40-4FD9-85CB-738216FA8F0F}" destId="{B83A418B-7235-4F62-ACEE-93F88602A4C9}" srcOrd="0" destOrd="0" presId="urn:microsoft.com/office/officeart/2005/8/layout/default"/>
    <dgm:cxn modelId="{5428E8EA-13F7-40D7-A8EA-7A9EF7A551AC}" srcId="{43086B72-B40B-4944-9EAF-A05B87680D25}" destId="{CA485103-93EA-4509-9C5E-52BC844A57BF}" srcOrd="7" destOrd="0" parTransId="{7DF8CA78-42FC-4606-B16E-6C569082CCBD}" sibTransId="{245EAD9A-5DC5-436A-B6BE-7285FE9D1681}"/>
    <dgm:cxn modelId="{7CB8EEF5-0BD3-45F2-8068-B26F0914EEFD}" srcId="{43086B72-B40B-4944-9EAF-A05B87680D25}" destId="{495E7E11-D03E-4584-B01B-17959BF67AE3}" srcOrd="9" destOrd="0" parTransId="{2D856EDC-36F3-48F1-9D66-B6A5466E4998}" sibTransId="{28D238D4-8126-4579-8AF2-16A210465B02}"/>
    <dgm:cxn modelId="{F81840D5-50FC-4484-963C-BDFB8B71FB95}" type="presParOf" srcId="{EDD4A108-D0CC-4B34-AD5A-453680DCFF28}" destId="{99095B15-C458-4E20-9804-399B7955F627}" srcOrd="0" destOrd="0" presId="urn:microsoft.com/office/officeart/2005/8/layout/default"/>
    <dgm:cxn modelId="{53C110A4-8663-4A5E-A572-AD247148CA4F}" type="presParOf" srcId="{EDD4A108-D0CC-4B34-AD5A-453680DCFF28}" destId="{9928508E-368D-4646-AD93-8FBFDC84469D}" srcOrd="1" destOrd="0" presId="urn:microsoft.com/office/officeart/2005/8/layout/default"/>
    <dgm:cxn modelId="{094236E7-B80B-4BD8-AF29-ACB032827F28}" type="presParOf" srcId="{EDD4A108-D0CC-4B34-AD5A-453680DCFF28}" destId="{B83A418B-7235-4F62-ACEE-93F88602A4C9}" srcOrd="2" destOrd="0" presId="urn:microsoft.com/office/officeart/2005/8/layout/default"/>
    <dgm:cxn modelId="{2484ADB1-EFA7-4B46-B075-FD78769E086A}" type="presParOf" srcId="{EDD4A108-D0CC-4B34-AD5A-453680DCFF28}" destId="{BBF2CA1B-53C4-41A2-BEBC-4C816BC5B39A}" srcOrd="3" destOrd="0" presId="urn:microsoft.com/office/officeart/2005/8/layout/default"/>
    <dgm:cxn modelId="{813FD2B9-E814-47FC-BE89-23886448EC52}" type="presParOf" srcId="{EDD4A108-D0CC-4B34-AD5A-453680DCFF28}" destId="{415DAB37-7EDA-4FDE-B1A9-2E33593E7B4E}" srcOrd="4" destOrd="0" presId="urn:microsoft.com/office/officeart/2005/8/layout/default"/>
    <dgm:cxn modelId="{EE7DE91F-9202-44F6-BAAB-71E1E3714A41}" type="presParOf" srcId="{EDD4A108-D0CC-4B34-AD5A-453680DCFF28}" destId="{021B4B16-0460-4856-BEB4-BAE0A7DF07A7}" srcOrd="5" destOrd="0" presId="urn:microsoft.com/office/officeart/2005/8/layout/default"/>
    <dgm:cxn modelId="{6CEB5DE9-66E0-45F6-BAF3-C1C91127EC03}" type="presParOf" srcId="{EDD4A108-D0CC-4B34-AD5A-453680DCFF28}" destId="{7FB77EE6-24A6-4930-BBE9-FC1EBDA8AB1B}" srcOrd="6" destOrd="0" presId="urn:microsoft.com/office/officeart/2005/8/layout/default"/>
    <dgm:cxn modelId="{71B639F4-2989-4D78-BA27-71ABD007D19D}" type="presParOf" srcId="{EDD4A108-D0CC-4B34-AD5A-453680DCFF28}" destId="{CC7A9226-3860-47DD-9234-C51BEE69511A}" srcOrd="7" destOrd="0" presId="urn:microsoft.com/office/officeart/2005/8/layout/default"/>
    <dgm:cxn modelId="{FB051F5B-E3E7-465E-B3A8-02E58197AA70}" type="presParOf" srcId="{EDD4A108-D0CC-4B34-AD5A-453680DCFF28}" destId="{C8B9627C-3F8C-46EF-92FA-C9332B843C75}" srcOrd="8" destOrd="0" presId="urn:microsoft.com/office/officeart/2005/8/layout/default"/>
    <dgm:cxn modelId="{D3470877-FCE5-4301-9C91-9ABDCE21F348}" type="presParOf" srcId="{EDD4A108-D0CC-4B34-AD5A-453680DCFF28}" destId="{6DFFAA19-1CC7-459D-872F-E84DE755951C}" srcOrd="9" destOrd="0" presId="urn:microsoft.com/office/officeart/2005/8/layout/default"/>
    <dgm:cxn modelId="{0F9EB6F6-C038-4868-9E9B-FC70827B8A40}" type="presParOf" srcId="{EDD4A108-D0CC-4B34-AD5A-453680DCFF28}" destId="{1D2C008E-459E-4FAC-B5B5-BB39FB87E4D1}" srcOrd="10" destOrd="0" presId="urn:microsoft.com/office/officeart/2005/8/layout/default"/>
    <dgm:cxn modelId="{F2BA1BED-BCA0-4185-9E4E-D788AA43AEEF}" type="presParOf" srcId="{EDD4A108-D0CC-4B34-AD5A-453680DCFF28}" destId="{98A473AD-1498-455B-ACC1-C13224402F3C}" srcOrd="11" destOrd="0" presId="urn:microsoft.com/office/officeart/2005/8/layout/default"/>
    <dgm:cxn modelId="{F602C40F-5305-4EB3-97CE-062591046954}" type="presParOf" srcId="{EDD4A108-D0CC-4B34-AD5A-453680DCFF28}" destId="{E7AACAB8-82C3-4FE7-AB02-F026CB25712F}" srcOrd="12" destOrd="0" presId="urn:microsoft.com/office/officeart/2005/8/layout/default"/>
    <dgm:cxn modelId="{1D4159EA-493D-4346-92AC-C8A597B71586}" type="presParOf" srcId="{EDD4A108-D0CC-4B34-AD5A-453680DCFF28}" destId="{D453BEB3-6D4A-4830-B095-ACF8F694DEAA}" srcOrd="13" destOrd="0" presId="urn:microsoft.com/office/officeart/2005/8/layout/default"/>
    <dgm:cxn modelId="{1B07D84C-8AF4-44E6-9FCF-70150129B0A6}" type="presParOf" srcId="{EDD4A108-D0CC-4B34-AD5A-453680DCFF28}" destId="{BEB7CA5C-ABDC-4C85-A939-9B0EDE98637E}" srcOrd="14" destOrd="0" presId="urn:microsoft.com/office/officeart/2005/8/layout/default"/>
    <dgm:cxn modelId="{51EB0C86-7BE1-450F-9E7B-27A68892E48B}" type="presParOf" srcId="{EDD4A108-D0CC-4B34-AD5A-453680DCFF28}" destId="{CB1FBF64-1C81-473C-8538-F5EFE12C01D7}" srcOrd="15" destOrd="0" presId="urn:microsoft.com/office/officeart/2005/8/layout/default"/>
    <dgm:cxn modelId="{A26E67D3-42EA-4C9E-BEF2-FAE66FC6D53B}" type="presParOf" srcId="{EDD4A108-D0CC-4B34-AD5A-453680DCFF28}" destId="{CA41C681-4AD1-48D8-A6F5-BB9B9E723A43}" srcOrd="16" destOrd="0" presId="urn:microsoft.com/office/officeart/2005/8/layout/default"/>
    <dgm:cxn modelId="{A3EFDEC5-E6B7-4F5B-B9F5-DC35FA8EBAED}" type="presParOf" srcId="{EDD4A108-D0CC-4B34-AD5A-453680DCFF28}" destId="{83DDD215-25DF-4805-9E97-70081FC4820F}" srcOrd="17" destOrd="0" presId="urn:microsoft.com/office/officeart/2005/8/layout/default"/>
    <dgm:cxn modelId="{DCE016E6-682E-4B38-A0D9-EF5A20985BDB}" type="presParOf" srcId="{EDD4A108-D0CC-4B34-AD5A-453680DCFF28}" destId="{3BCFE030-CC38-4F97-9D2F-DBF876C5DF54}" srcOrd="18" destOrd="0" presId="urn:microsoft.com/office/officeart/2005/8/layout/default"/>
    <dgm:cxn modelId="{DBA84732-58F6-42D2-83C2-2ECF9A1343F6}" type="presParOf" srcId="{EDD4A108-D0CC-4B34-AD5A-453680DCFF28}" destId="{C236AE4F-DB12-45E7-9F86-51C3B57B3D0A}" srcOrd="19" destOrd="0" presId="urn:microsoft.com/office/officeart/2005/8/layout/default"/>
    <dgm:cxn modelId="{09DC94DB-5FBC-4582-B512-D656A5E860C7}" type="presParOf" srcId="{EDD4A108-D0CC-4B34-AD5A-453680DCFF28}" destId="{FDD228D0-0B1E-40F2-8AFF-3DD525D71B6B}" srcOrd="2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E93403F-1CD3-4DE8-BCE0-ABC35EAC92FA}" type="doc">
      <dgm:prSet loTypeId="urn:microsoft.com/office/officeart/2005/8/layout/hierarchy6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D6A531-C24F-4D07-9CDD-FD267C862BF7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DA98D5BD-EA13-4D42-9E1D-A7139AE0A500}" type="parTrans" cxnId="{8AFD9B59-A74A-40F5-B8F0-ABBC73242ACC}">
      <dgm:prSet/>
      <dgm:spPr/>
      <dgm:t>
        <a:bodyPr/>
        <a:lstStyle/>
        <a:p>
          <a:endParaRPr lang="en-US"/>
        </a:p>
      </dgm:t>
    </dgm:pt>
    <dgm:pt modelId="{203C6750-E8F9-41DF-9EE4-2FFE5349136E}" type="sibTrans" cxnId="{8AFD9B59-A74A-40F5-B8F0-ABBC73242ACC}">
      <dgm:prSet/>
      <dgm:spPr/>
      <dgm:t>
        <a:bodyPr/>
        <a:lstStyle/>
        <a:p>
          <a:endParaRPr lang="en-US"/>
        </a:p>
      </dgm:t>
    </dgm:pt>
    <dgm:pt modelId="{8A2B5492-A7CB-40D3-8E4D-AEFD3E1A8E4B}">
      <dgm:prSet phldrT="[Text]" custT="1"/>
      <dgm:spPr/>
      <dgm:t>
        <a:bodyPr/>
        <a:lstStyle/>
        <a:p>
          <a:r>
            <a:rPr lang="en-US" sz="3600" dirty="0">
              <a:latin typeface="Georgia" panose="02040502050405020303" pitchFamily="18" charset="0"/>
            </a:rPr>
            <a:t>Chooses</a:t>
          </a:r>
          <a:r>
            <a:rPr lang="en-US" sz="3600" dirty="0"/>
            <a:t> guardian</a:t>
          </a:r>
        </a:p>
      </dgm:t>
    </dgm:pt>
    <dgm:pt modelId="{8D85FE33-EB85-497B-82E8-AF37B4E83E50}" type="parTrans" cxnId="{029FCC2D-1362-4881-9FCF-FFBB845345EE}">
      <dgm:prSet/>
      <dgm:spPr/>
      <dgm:t>
        <a:bodyPr/>
        <a:lstStyle/>
        <a:p>
          <a:endParaRPr lang="en-US"/>
        </a:p>
      </dgm:t>
    </dgm:pt>
    <dgm:pt modelId="{24697EFE-4758-4C92-BC58-9AFCFCCF82D4}" type="sibTrans" cxnId="{029FCC2D-1362-4881-9FCF-FFBB845345EE}">
      <dgm:prSet/>
      <dgm:spPr/>
      <dgm:t>
        <a:bodyPr/>
        <a:lstStyle/>
        <a:p>
          <a:endParaRPr lang="en-US"/>
        </a:p>
      </dgm:t>
    </dgm:pt>
    <dgm:pt modelId="{FCEAEC4D-6D54-475C-ABAA-5C77DB97412A}">
      <dgm:prSet phldrT="[Text]" custT="1"/>
      <dgm:spPr/>
      <dgm:t>
        <a:bodyPr/>
        <a:lstStyle/>
        <a:p>
          <a:r>
            <a:rPr lang="en-US" sz="3600" dirty="0">
              <a:latin typeface="Georgia" panose="02040502050405020303" pitchFamily="18" charset="0"/>
            </a:rPr>
            <a:t>Monitors</a:t>
          </a:r>
        </a:p>
        <a:p>
          <a:r>
            <a:rPr lang="en-US" sz="3600" dirty="0"/>
            <a:t>guardian</a:t>
          </a:r>
        </a:p>
      </dgm:t>
    </dgm:pt>
    <dgm:pt modelId="{5987365F-19D4-4F6A-BBD7-AD674B513684}" type="sibTrans" cxnId="{E92E2DF9-3E41-46AF-93BB-98A72AE3D2A6}">
      <dgm:prSet/>
      <dgm:spPr/>
      <dgm:t>
        <a:bodyPr/>
        <a:lstStyle/>
        <a:p>
          <a:endParaRPr lang="en-US"/>
        </a:p>
      </dgm:t>
    </dgm:pt>
    <dgm:pt modelId="{2CB22FDC-E3D5-4EDB-AA80-195842CAD40F}" type="parTrans" cxnId="{E92E2DF9-3E41-46AF-93BB-98A72AE3D2A6}">
      <dgm:prSet/>
      <dgm:spPr/>
      <dgm:t>
        <a:bodyPr/>
        <a:lstStyle/>
        <a:p>
          <a:endParaRPr lang="en-US"/>
        </a:p>
      </dgm:t>
    </dgm:pt>
    <dgm:pt modelId="{16727DB1-6767-4BBC-A8F7-3B2533F24544}" type="pres">
      <dgm:prSet presAssocID="{CE93403F-1CD3-4DE8-BCE0-ABC35EAC92FA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86EE0BC-53D8-49F6-8F18-4B287CE2BF2A}" type="pres">
      <dgm:prSet presAssocID="{CE93403F-1CD3-4DE8-BCE0-ABC35EAC92FA}" presName="hierFlow" presStyleCnt="0"/>
      <dgm:spPr/>
    </dgm:pt>
    <dgm:pt modelId="{D00A83AA-C35B-4F0F-A9BE-C1C1679EBD26}" type="pres">
      <dgm:prSet presAssocID="{CE93403F-1CD3-4DE8-BCE0-ABC35EAC92FA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4510D774-4AED-49E4-B571-39FD68DB328D}" type="pres">
      <dgm:prSet presAssocID="{D6D6A531-C24F-4D07-9CDD-FD267C862BF7}" presName="Name14" presStyleCnt="0"/>
      <dgm:spPr/>
    </dgm:pt>
    <dgm:pt modelId="{8F12CB6F-7FCD-4A85-8D81-1B8D8468A149}" type="pres">
      <dgm:prSet presAssocID="{D6D6A531-C24F-4D07-9CDD-FD267C862BF7}" presName="level1Shape" presStyleLbl="node0" presStyleIdx="0" presStyleCnt="1" custLinFactNeighborX="-8414" custLinFactNeighborY="-2236">
        <dgm:presLayoutVars>
          <dgm:chPref val="3"/>
        </dgm:presLayoutVars>
      </dgm:prSet>
      <dgm:spPr/>
    </dgm:pt>
    <dgm:pt modelId="{7E88F55A-1398-4945-A53F-4953D34BB75E}" type="pres">
      <dgm:prSet presAssocID="{D6D6A531-C24F-4D07-9CDD-FD267C862BF7}" presName="hierChild2" presStyleCnt="0"/>
      <dgm:spPr/>
    </dgm:pt>
    <dgm:pt modelId="{2D09D03D-126C-43E7-9B17-4651E47292F2}" type="pres">
      <dgm:prSet presAssocID="{8D85FE33-EB85-497B-82E8-AF37B4E83E50}" presName="Name19" presStyleLbl="parChTrans1D2" presStyleIdx="0" presStyleCnt="2"/>
      <dgm:spPr/>
    </dgm:pt>
    <dgm:pt modelId="{19700A39-6DEC-4981-B7AD-142ADBF5AFCA}" type="pres">
      <dgm:prSet presAssocID="{8A2B5492-A7CB-40D3-8E4D-AEFD3E1A8E4B}" presName="Name21" presStyleCnt="0"/>
      <dgm:spPr/>
    </dgm:pt>
    <dgm:pt modelId="{1BD9F728-F58B-4E6A-849F-2A9422D818F3}" type="pres">
      <dgm:prSet presAssocID="{8A2B5492-A7CB-40D3-8E4D-AEFD3E1A8E4B}" presName="level2Shape" presStyleLbl="node2" presStyleIdx="0" presStyleCnt="2"/>
      <dgm:spPr/>
    </dgm:pt>
    <dgm:pt modelId="{697002EE-E5B0-4E6A-976D-B42D0D694215}" type="pres">
      <dgm:prSet presAssocID="{8A2B5492-A7CB-40D3-8E4D-AEFD3E1A8E4B}" presName="hierChild3" presStyleCnt="0"/>
      <dgm:spPr/>
    </dgm:pt>
    <dgm:pt modelId="{E58B5688-95A6-4AF8-9D17-B1F45D07B96B}" type="pres">
      <dgm:prSet presAssocID="{2CB22FDC-E3D5-4EDB-AA80-195842CAD40F}" presName="Name19" presStyleLbl="parChTrans1D2" presStyleIdx="1" presStyleCnt="2"/>
      <dgm:spPr/>
    </dgm:pt>
    <dgm:pt modelId="{4D8DB6BF-9260-48CA-898C-26397B4DA869}" type="pres">
      <dgm:prSet presAssocID="{FCEAEC4D-6D54-475C-ABAA-5C77DB97412A}" presName="Name21" presStyleCnt="0"/>
      <dgm:spPr/>
    </dgm:pt>
    <dgm:pt modelId="{603ECF60-C232-4C80-A802-B0D3750ABC13}" type="pres">
      <dgm:prSet presAssocID="{FCEAEC4D-6D54-475C-ABAA-5C77DB97412A}" presName="level2Shape" presStyleLbl="node2" presStyleIdx="1" presStyleCnt="2"/>
      <dgm:spPr/>
    </dgm:pt>
    <dgm:pt modelId="{898C3CC6-DD07-4533-BB91-B2C03EE53C6F}" type="pres">
      <dgm:prSet presAssocID="{FCEAEC4D-6D54-475C-ABAA-5C77DB97412A}" presName="hierChild3" presStyleCnt="0"/>
      <dgm:spPr/>
    </dgm:pt>
    <dgm:pt modelId="{994AA1EA-FE18-4DEF-B6B0-A4342BBB0EC0}" type="pres">
      <dgm:prSet presAssocID="{CE93403F-1CD3-4DE8-BCE0-ABC35EAC92FA}" presName="bgShapesFlow" presStyleCnt="0"/>
      <dgm:spPr/>
    </dgm:pt>
  </dgm:ptLst>
  <dgm:cxnLst>
    <dgm:cxn modelId="{49650104-8349-4960-8E0C-7699C77DDC98}" type="presOf" srcId="{FCEAEC4D-6D54-475C-ABAA-5C77DB97412A}" destId="{603ECF60-C232-4C80-A802-B0D3750ABC13}" srcOrd="0" destOrd="0" presId="urn:microsoft.com/office/officeart/2005/8/layout/hierarchy6"/>
    <dgm:cxn modelId="{F5006F23-CAF1-4EF6-AED8-0E924749A11E}" type="presOf" srcId="{2CB22FDC-E3D5-4EDB-AA80-195842CAD40F}" destId="{E58B5688-95A6-4AF8-9D17-B1F45D07B96B}" srcOrd="0" destOrd="0" presId="urn:microsoft.com/office/officeart/2005/8/layout/hierarchy6"/>
    <dgm:cxn modelId="{029FCC2D-1362-4881-9FCF-FFBB845345EE}" srcId="{D6D6A531-C24F-4D07-9CDD-FD267C862BF7}" destId="{8A2B5492-A7CB-40D3-8E4D-AEFD3E1A8E4B}" srcOrd="0" destOrd="0" parTransId="{8D85FE33-EB85-497B-82E8-AF37B4E83E50}" sibTransId="{24697EFE-4758-4C92-BC58-9AFCFCCF82D4}"/>
    <dgm:cxn modelId="{E3D24541-5709-4498-9053-820D6D95CDAC}" type="presOf" srcId="{D6D6A531-C24F-4D07-9CDD-FD267C862BF7}" destId="{8F12CB6F-7FCD-4A85-8D81-1B8D8468A149}" srcOrd="0" destOrd="0" presId="urn:microsoft.com/office/officeart/2005/8/layout/hierarchy6"/>
    <dgm:cxn modelId="{D1828B68-E788-45B4-ABBE-DED129BC34EE}" type="presOf" srcId="{8A2B5492-A7CB-40D3-8E4D-AEFD3E1A8E4B}" destId="{1BD9F728-F58B-4E6A-849F-2A9422D818F3}" srcOrd="0" destOrd="0" presId="urn:microsoft.com/office/officeart/2005/8/layout/hierarchy6"/>
    <dgm:cxn modelId="{8AFD9B59-A74A-40F5-B8F0-ABBC73242ACC}" srcId="{CE93403F-1CD3-4DE8-BCE0-ABC35EAC92FA}" destId="{D6D6A531-C24F-4D07-9CDD-FD267C862BF7}" srcOrd="0" destOrd="0" parTransId="{DA98D5BD-EA13-4D42-9E1D-A7139AE0A500}" sibTransId="{203C6750-E8F9-41DF-9EE4-2FFE5349136E}"/>
    <dgm:cxn modelId="{68FE95B0-44C6-406D-A5BA-2E367683DB6D}" type="presOf" srcId="{CE93403F-1CD3-4DE8-BCE0-ABC35EAC92FA}" destId="{16727DB1-6767-4BBC-A8F7-3B2533F24544}" srcOrd="0" destOrd="0" presId="urn:microsoft.com/office/officeart/2005/8/layout/hierarchy6"/>
    <dgm:cxn modelId="{0D3939E2-F8C8-47B5-A428-07D1B8F042CE}" type="presOf" srcId="{8D85FE33-EB85-497B-82E8-AF37B4E83E50}" destId="{2D09D03D-126C-43E7-9B17-4651E47292F2}" srcOrd="0" destOrd="0" presId="urn:microsoft.com/office/officeart/2005/8/layout/hierarchy6"/>
    <dgm:cxn modelId="{E92E2DF9-3E41-46AF-93BB-98A72AE3D2A6}" srcId="{D6D6A531-C24F-4D07-9CDD-FD267C862BF7}" destId="{FCEAEC4D-6D54-475C-ABAA-5C77DB97412A}" srcOrd="1" destOrd="0" parTransId="{2CB22FDC-E3D5-4EDB-AA80-195842CAD40F}" sibTransId="{5987365F-19D4-4F6A-BBD7-AD674B513684}"/>
    <dgm:cxn modelId="{94D78D28-7D19-4C0F-A6EE-7260DE0225EE}" type="presParOf" srcId="{16727DB1-6767-4BBC-A8F7-3B2533F24544}" destId="{786EE0BC-53D8-49F6-8F18-4B287CE2BF2A}" srcOrd="0" destOrd="0" presId="urn:microsoft.com/office/officeart/2005/8/layout/hierarchy6"/>
    <dgm:cxn modelId="{84309912-0781-4FD3-9281-488337904177}" type="presParOf" srcId="{786EE0BC-53D8-49F6-8F18-4B287CE2BF2A}" destId="{D00A83AA-C35B-4F0F-A9BE-C1C1679EBD26}" srcOrd="0" destOrd="0" presId="urn:microsoft.com/office/officeart/2005/8/layout/hierarchy6"/>
    <dgm:cxn modelId="{1388EFE6-E507-4A0D-B107-1A43E2720B87}" type="presParOf" srcId="{D00A83AA-C35B-4F0F-A9BE-C1C1679EBD26}" destId="{4510D774-4AED-49E4-B571-39FD68DB328D}" srcOrd="0" destOrd="0" presId="urn:microsoft.com/office/officeart/2005/8/layout/hierarchy6"/>
    <dgm:cxn modelId="{5FA4F8FF-D705-49F7-B4E9-4BB728E0757E}" type="presParOf" srcId="{4510D774-4AED-49E4-B571-39FD68DB328D}" destId="{8F12CB6F-7FCD-4A85-8D81-1B8D8468A149}" srcOrd="0" destOrd="0" presId="urn:microsoft.com/office/officeart/2005/8/layout/hierarchy6"/>
    <dgm:cxn modelId="{CDFB99FB-3288-41A9-BB25-1A4788906DB4}" type="presParOf" srcId="{4510D774-4AED-49E4-B571-39FD68DB328D}" destId="{7E88F55A-1398-4945-A53F-4953D34BB75E}" srcOrd="1" destOrd="0" presId="urn:microsoft.com/office/officeart/2005/8/layout/hierarchy6"/>
    <dgm:cxn modelId="{334B820D-B32C-4451-AB54-CC90A25D0A3F}" type="presParOf" srcId="{7E88F55A-1398-4945-A53F-4953D34BB75E}" destId="{2D09D03D-126C-43E7-9B17-4651E47292F2}" srcOrd="0" destOrd="0" presId="urn:microsoft.com/office/officeart/2005/8/layout/hierarchy6"/>
    <dgm:cxn modelId="{9C8E1C41-8576-4D5F-894A-99B88AC7F9BF}" type="presParOf" srcId="{7E88F55A-1398-4945-A53F-4953D34BB75E}" destId="{19700A39-6DEC-4981-B7AD-142ADBF5AFCA}" srcOrd="1" destOrd="0" presId="urn:microsoft.com/office/officeart/2005/8/layout/hierarchy6"/>
    <dgm:cxn modelId="{619EA33D-B620-4438-B9BB-A060FD5A9D42}" type="presParOf" srcId="{19700A39-6DEC-4981-B7AD-142ADBF5AFCA}" destId="{1BD9F728-F58B-4E6A-849F-2A9422D818F3}" srcOrd="0" destOrd="0" presId="urn:microsoft.com/office/officeart/2005/8/layout/hierarchy6"/>
    <dgm:cxn modelId="{D0095BBC-45C7-456D-9350-7AD2A5D7E902}" type="presParOf" srcId="{19700A39-6DEC-4981-B7AD-142ADBF5AFCA}" destId="{697002EE-E5B0-4E6A-976D-B42D0D694215}" srcOrd="1" destOrd="0" presId="urn:microsoft.com/office/officeart/2005/8/layout/hierarchy6"/>
    <dgm:cxn modelId="{1133BABD-E465-4006-9769-F5E1893FE0CE}" type="presParOf" srcId="{7E88F55A-1398-4945-A53F-4953D34BB75E}" destId="{E58B5688-95A6-4AF8-9D17-B1F45D07B96B}" srcOrd="2" destOrd="0" presId="urn:microsoft.com/office/officeart/2005/8/layout/hierarchy6"/>
    <dgm:cxn modelId="{1D961F15-2B54-479A-946E-0196E6563AEB}" type="presParOf" srcId="{7E88F55A-1398-4945-A53F-4953D34BB75E}" destId="{4D8DB6BF-9260-48CA-898C-26397B4DA869}" srcOrd="3" destOrd="0" presId="urn:microsoft.com/office/officeart/2005/8/layout/hierarchy6"/>
    <dgm:cxn modelId="{825169AF-BCCE-4CAB-81B2-7E660FEDB468}" type="presParOf" srcId="{4D8DB6BF-9260-48CA-898C-26397B4DA869}" destId="{603ECF60-C232-4C80-A802-B0D3750ABC13}" srcOrd="0" destOrd="0" presId="urn:microsoft.com/office/officeart/2005/8/layout/hierarchy6"/>
    <dgm:cxn modelId="{77BE1DAE-0BB9-4D58-9882-DA360C7BC067}" type="presParOf" srcId="{4D8DB6BF-9260-48CA-898C-26397B4DA869}" destId="{898C3CC6-DD07-4533-BB91-B2C03EE53C6F}" srcOrd="1" destOrd="0" presId="urn:microsoft.com/office/officeart/2005/8/layout/hierarchy6"/>
    <dgm:cxn modelId="{839A105C-B401-4D46-802E-76434839D401}" type="presParOf" srcId="{16727DB1-6767-4BBC-A8F7-3B2533F24544}" destId="{994AA1EA-FE18-4DEF-B6B0-A4342BBB0EC0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AC81A61-2280-40C9-A045-95D31D9ECECF}" type="doc">
      <dgm:prSet loTypeId="urn:microsoft.com/office/officeart/2005/8/layout/chevron1" loCatId="process" qsTypeId="urn:microsoft.com/office/officeart/2005/8/quickstyle/simple1#2" qsCatId="simple" csTypeId="urn:microsoft.com/office/officeart/2005/8/colors/accent1_2#2" csCatId="accent1" phldr="1"/>
      <dgm:spPr/>
    </dgm:pt>
    <dgm:pt modelId="{F5A2E5F8-A92A-484C-AE9B-AF6F2ABCA008}">
      <dgm:prSet phldrT="[Text]"/>
      <dgm:spPr/>
      <dgm:t>
        <a:bodyPr/>
        <a:lstStyle/>
        <a:p>
          <a:r>
            <a:rPr lang="en-US" dirty="0"/>
            <a:t>Person with Disability</a:t>
          </a:r>
        </a:p>
      </dgm:t>
    </dgm:pt>
    <dgm:pt modelId="{062E15DC-CB2C-4450-AB21-1D8E4AC39C9E}" type="parTrans" cxnId="{5D980A16-0DE4-4F51-8DA6-D2FD218ED5FB}">
      <dgm:prSet/>
      <dgm:spPr/>
      <dgm:t>
        <a:bodyPr/>
        <a:lstStyle/>
        <a:p>
          <a:endParaRPr lang="es-MX"/>
        </a:p>
      </dgm:t>
    </dgm:pt>
    <dgm:pt modelId="{34EFF135-D917-4CD3-A0D8-64D4BC92F699}" type="sibTrans" cxnId="{5D980A16-0DE4-4F51-8DA6-D2FD218ED5FB}">
      <dgm:prSet/>
      <dgm:spPr/>
      <dgm:t>
        <a:bodyPr/>
        <a:lstStyle/>
        <a:p>
          <a:endParaRPr lang="es-MX"/>
        </a:p>
      </dgm:t>
    </dgm:pt>
    <dgm:pt modelId="{D592081E-4BC4-4E74-AD3B-4CDBC9D52671}">
      <dgm:prSet phldrT="[Text]"/>
      <dgm:spPr/>
      <dgm:t>
        <a:bodyPr/>
        <a:lstStyle/>
        <a:p>
          <a:r>
            <a:rPr lang="en-US" dirty="0"/>
            <a:t>Chooses Supporter</a:t>
          </a:r>
        </a:p>
      </dgm:t>
    </dgm:pt>
    <dgm:pt modelId="{BB66F2E7-6101-4ABD-952C-D935157E13B0}" type="parTrans" cxnId="{27BD1E03-28FD-48FF-BF68-9F9B89B98B7B}">
      <dgm:prSet/>
      <dgm:spPr/>
      <dgm:t>
        <a:bodyPr/>
        <a:lstStyle/>
        <a:p>
          <a:endParaRPr lang="es-MX"/>
        </a:p>
      </dgm:t>
    </dgm:pt>
    <dgm:pt modelId="{203CF156-6B42-4D59-9CF8-366863A97009}" type="sibTrans" cxnId="{27BD1E03-28FD-48FF-BF68-9F9B89B98B7B}">
      <dgm:prSet/>
      <dgm:spPr/>
      <dgm:t>
        <a:bodyPr/>
        <a:lstStyle/>
        <a:p>
          <a:endParaRPr lang="es-MX"/>
        </a:p>
      </dgm:t>
    </dgm:pt>
    <dgm:pt modelId="{930850E2-3757-4406-A2AF-153DC155B187}">
      <dgm:prSet phldrT="[Text]"/>
      <dgm:spPr/>
      <dgm:t>
        <a:bodyPr/>
        <a:lstStyle/>
        <a:p>
          <a:r>
            <a:rPr lang="en-US" dirty="0"/>
            <a:t>To Help Self Make Decisions</a:t>
          </a:r>
        </a:p>
      </dgm:t>
    </dgm:pt>
    <dgm:pt modelId="{A004EBF0-22F8-405B-85D1-C1795B8084DD}" type="parTrans" cxnId="{04C84A95-ECB2-4E0F-A6D3-FB0D017C2899}">
      <dgm:prSet/>
      <dgm:spPr/>
      <dgm:t>
        <a:bodyPr/>
        <a:lstStyle/>
        <a:p>
          <a:endParaRPr lang="es-MX"/>
        </a:p>
      </dgm:t>
    </dgm:pt>
    <dgm:pt modelId="{E4A91759-EA17-4E16-AFE9-41101D76F3FD}" type="sibTrans" cxnId="{04C84A95-ECB2-4E0F-A6D3-FB0D017C2899}">
      <dgm:prSet/>
      <dgm:spPr/>
      <dgm:t>
        <a:bodyPr/>
        <a:lstStyle/>
        <a:p>
          <a:endParaRPr lang="es-MX"/>
        </a:p>
      </dgm:t>
    </dgm:pt>
    <dgm:pt modelId="{D2EC526A-15F7-4049-9718-0325CFD6E84E}" type="pres">
      <dgm:prSet presAssocID="{CAC81A61-2280-40C9-A045-95D31D9ECECF}" presName="Name0" presStyleCnt="0">
        <dgm:presLayoutVars>
          <dgm:dir/>
          <dgm:animLvl val="lvl"/>
          <dgm:resizeHandles val="exact"/>
        </dgm:presLayoutVars>
      </dgm:prSet>
      <dgm:spPr/>
    </dgm:pt>
    <dgm:pt modelId="{B00A902F-F708-4ED1-A235-7A663303E5EE}" type="pres">
      <dgm:prSet presAssocID="{F5A2E5F8-A92A-484C-AE9B-AF6F2ABCA008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484FED10-28D6-429F-BF90-10171A25F0C2}" type="pres">
      <dgm:prSet presAssocID="{34EFF135-D917-4CD3-A0D8-64D4BC92F699}" presName="parTxOnlySpace" presStyleCnt="0"/>
      <dgm:spPr/>
    </dgm:pt>
    <dgm:pt modelId="{6E8DE703-55A6-4449-A280-508E48C07234}" type="pres">
      <dgm:prSet presAssocID="{D592081E-4BC4-4E74-AD3B-4CDBC9D52671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69105E98-2929-4F2E-AC64-4393A131C513}" type="pres">
      <dgm:prSet presAssocID="{203CF156-6B42-4D59-9CF8-366863A97009}" presName="parTxOnlySpace" presStyleCnt="0"/>
      <dgm:spPr/>
    </dgm:pt>
    <dgm:pt modelId="{0B4ECAA6-9E44-4C6D-8696-3428332EF6C0}" type="pres">
      <dgm:prSet presAssocID="{930850E2-3757-4406-A2AF-153DC155B187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27BD1E03-28FD-48FF-BF68-9F9B89B98B7B}" srcId="{CAC81A61-2280-40C9-A045-95D31D9ECECF}" destId="{D592081E-4BC4-4E74-AD3B-4CDBC9D52671}" srcOrd="1" destOrd="0" parTransId="{BB66F2E7-6101-4ABD-952C-D935157E13B0}" sibTransId="{203CF156-6B42-4D59-9CF8-366863A97009}"/>
    <dgm:cxn modelId="{534D990C-647F-4D7C-9397-D999395110DE}" type="presOf" srcId="{F5A2E5F8-A92A-484C-AE9B-AF6F2ABCA008}" destId="{B00A902F-F708-4ED1-A235-7A663303E5EE}" srcOrd="0" destOrd="0" presId="urn:microsoft.com/office/officeart/2005/8/layout/chevron1"/>
    <dgm:cxn modelId="{C147EC15-0BBB-45D5-9C94-4803B674690F}" type="presOf" srcId="{CAC81A61-2280-40C9-A045-95D31D9ECECF}" destId="{D2EC526A-15F7-4049-9718-0325CFD6E84E}" srcOrd="0" destOrd="0" presId="urn:microsoft.com/office/officeart/2005/8/layout/chevron1"/>
    <dgm:cxn modelId="{5D980A16-0DE4-4F51-8DA6-D2FD218ED5FB}" srcId="{CAC81A61-2280-40C9-A045-95D31D9ECECF}" destId="{F5A2E5F8-A92A-484C-AE9B-AF6F2ABCA008}" srcOrd="0" destOrd="0" parTransId="{062E15DC-CB2C-4450-AB21-1D8E4AC39C9E}" sibTransId="{34EFF135-D917-4CD3-A0D8-64D4BC92F699}"/>
    <dgm:cxn modelId="{04C84A95-ECB2-4E0F-A6D3-FB0D017C2899}" srcId="{CAC81A61-2280-40C9-A045-95D31D9ECECF}" destId="{930850E2-3757-4406-A2AF-153DC155B187}" srcOrd="2" destOrd="0" parTransId="{A004EBF0-22F8-405B-85D1-C1795B8084DD}" sibTransId="{E4A91759-EA17-4E16-AFE9-41101D76F3FD}"/>
    <dgm:cxn modelId="{06D6E6C6-CD64-4D2E-9CD9-C2F5E89663AA}" type="presOf" srcId="{930850E2-3757-4406-A2AF-153DC155B187}" destId="{0B4ECAA6-9E44-4C6D-8696-3428332EF6C0}" srcOrd="0" destOrd="0" presId="urn:microsoft.com/office/officeart/2005/8/layout/chevron1"/>
    <dgm:cxn modelId="{B998D5D5-B6C5-4F3E-95E0-358A77332A30}" type="presOf" srcId="{D592081E-4BC4-4E74-AD3B-4CDBC9D52671}" destId="{6E8DE703-55A6-4449-A280-508E48C07234}" srcOrd="0" destOrd="0" presId="urn:microsoft.com/office/officeart/2005/8/layout/chevron1"/>
    <dgm:cxn modelId="{534A4C34-8490-4995-B92D-DD1AC7154FEF}" type="presParOf" srcId="{D2EC526A-15F7-4049-9718-0325CFD6E84E}" destId="{B00A902F-F708-4ED1-A235-7A663303E5EE}" srcOrd="0" destOrd="0" presId="urn:microsoft.com/office/officeart/2005/8/layout/chevron1"/>
    <dgm:cxn modelId="{D5386090-FCB1-47FB-B79F-37EC8E1E59AF}" type="presParOf" srcId="{D2EC526A-15F7-4049-9718-0325CFD6E84E}" destId="{484FED10-28D6-429F-BF90-10171A25F0C2}" srcOrd="1" destOrd="0" presId="urn:microsoft.com/office/officeart/2005/8/layout/chevron1"/>
    <dgm:cxn modelId="{A08F95BE-9228-4D5A-A01E-AE7B6D9E21BE}" type="presParOf" srcId="{D2EC526A-15F7-4049-9718-0325CFD6E84E}" destId="{6E8DE703-55A6-4449-A280-508E48C07234}" srcOrd="2" destOrd="0" presId="urn:microsoft.com/office/officeart/2005/8/layout/chevron1"/>
    <dgm:cxn modelId="{07ECC99B-20BC-43CA-BC82-517BE6B4357F}" type="presParOf" srcId="{D2EC526A-15F7-4049-9718-0325CFD6E84E}" destId="{69105E98-2929-4F2E-AC64-4393A131C513}" srcOrd="3" destOrd="0" presId="urn:microsoft.com/office/officeart/2005/8/layout/chevron1"/>
    <dgm:cxn modelId="{7091C105-1E8F-46A1-9E70-67C1914B778B}" type="presParOf" srcId="{D2EC526A-15F7-4049-9718-0325CFD6E84E}" destId="{0B4ECAA6-9E44-4C6D-8696-3428332EF6C0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095B15-C458-4E20-9804-399B7955F627}">
      <dsp:nvSpPr>
        <dsp:cNvPr id="0" name=""/>
        <dsp:cNvSpPr/>
      </dsp:nvSpPr>
      <dsp:spPr>
        <a:xfrm>
          <a:off x="582645" y="1178"/>
          <a:ext cx="2174490" cy="13046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Family</a:t>
          </a:r>
        </a:p>
      </dsp:txBody>
      <dsp:txXfrm>
        <a:off x="582645" y="1178"/>
        <a:ext cx="2174490" cy="1304694"/>
      </dsp:txXfrm>
    </dsp:sp>
    <dsp:sp modelId="{B83A418B-7235-4F62-ACEE-93F88602A4C9}">
      <dsp:nvSpPr>
        <dsp:cNvPr id="0" name=""/>
        <dsp:cNvSpPr/>
      </dsp:nvSpPr>
      <dsp:spPr>
        <a:xfrm>
          <a:off x="2974584" y="1178"/>
          <a:ext cx="2174490" cy="13046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Housing</a:t>
          </a:r>
        </a:p>
      </dsp:txBody>
      <dsp:txXfrm>
        <a:off x="2974584" y="1178"/>
        <a:ext cx="2174490" cy="1304694"/>
      </dsp:txXfrm>
    </dsp:sp>
    <dsp:sp modelId="{415DAB37-7EDA-4FDE-B1A9-2E33593E7B4E}">
      <dsp:nvSpPr>
        <dsp:cNvPr id="0" name=""/>
        <dsp:cNvSpPr/>
      </dsp:nvSpPr>
      <dsp:spPr>
        <a:xfrm>
          <a:off x="5366524" y="1178"/>
          <a:ext cx="2174490" cy="13046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Employment</a:t>
          </a:r>
        </a:p>
      </dsp:txBody>
      <dsp:txXfrm>
        <a:off x="5366524" y="1178"/>
        <a:ext cx="2174490" cy="1304694"/>
      </dsp:txXfrm>
    </dsp:sp>
    <dsp:sp modelId="{7FB77EE6-24A6-4930-BBE9-FC1EBDA8AB1B}">
      <dsp:nvSpPr>
        <dsp:cNvPr id="0" name=""/>
        <dsp:cNvSpPr/>
      </dsp:nvSpPr>
      <dsp:spPr>
        <a:xfrm>
          <a:off x="7758464" y="1178"/>
          <a:ext cx="2174490" cy="13046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Civil Rights</a:t>
          </a:r>
        </a:p>
      </dsp:txBody>
      <dsp:txXfrm>
        <a:off x="7758464" y="1178"/>
        <a:ext cx="2174490" cy="1304694"/>
      </dsp:txXfrm>
    </dsp:sp>
    <dsp:sp modelId="{C8B9627C-3F8C-46EF-92FA-C9332B843C75}">
      <dsp:nvSpPr>
        <dsp:cNvPr id="0" name=""/>
        <dsp:cNvSpPr/>
      </dsp:nvSpPr>
      <dsp:spPr>
        <a:xfrm>
          <a:off x="582645" y="1523321"/>
          <a:ext cx="2174490" cy="13046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Consumer Protection</a:t>
          </a:r>
        </a:p>
      </dsp:txBody>
      <dsp:txXfrm>
        <a:off x="582645" y="1523321"/>
        <a:ext cx="2174490" cy="1304694"/>
      </dsp:txXfrm>
    </dsp:sp>
    <dsp:sp modelId="{1D2C008E-459E-4FAC-B5B5-BB39FB87E4D1}">
      <dsp:nvSpPr>
        <dsp:cNvPr id="0" name=""/>
        <dsp:cNvSpPr/>
      </dsp:nvSpPr>
      <dsp:spPr>
        <a:xfrm>
          <a:off x="2974584" y="1523321"/>
          <a:ext cx="2174490" cy="13046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Disaster Benefits</a:t>
          </a:r>
        </a:p>
      </dsp:txBody>
      <dsp:txXfrm>
        <a:off x="2974584" y="1523321"/>
        <a:ext cx="2174490" cy="1304694"/>
      </dsp:txXfrm>
    </dsp:sp>
    <dsp:sp modelId="{E7AACAB8-82C3-4FE7-AB02-F026CB25712F}">
      <dsp:nvSpPr>
        <dsp:cNvPr id="0" name=""/>
        <dsp:cNvSpPr/>
      </dsp:nvSpPr>
      <dsp:spPr>
        <a:xfrm>
          <a:off x="5366524" y="1523321"/>
          <a:ext cx="2174490" cy="13046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Environmental Justice</a:t>
          </a:r>
        </a:p>
      </dsp:txBody>
      <dsp:txXfrm>
        <a:off x="5366524" y="1523321"/>
        <a:ext cx="2174490" cy="1304694"/>
      </dsp:txXfrm>
    </dsp:sp>
    <dsp:sp modelId="{BEB7CA5C-ABDC-4C85-A939-9B0EDE98637E}">
      <dsp:nvSpPr>
        <dsp:cNvPr id="0" name=""/>
        <dsp:cNvSpPr/>
      </dsp:nvSpPr>
      <dsp:spPr>
        <a:xfrm>
          <a:off x="7758464" y="1523321"/>
          <a:ext cx="2174490" cy="13046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Estate and Probate</a:t>
          </a:r>
        </a:p>
      </dsp:txBody>
      <dsp:txXfrm>
        <a:off x="7758464" y="1523321"/>
        <a:ext cx="2174490" cy="1304694"/>
      </dsp:txXfrm>
    </dsp:sp>
    <dsp:sp modelId="{CA41C681-4AD1-48D8-A6F5-BB9B9E723A43}">
      <dsp:nvSpPr>
        <dsp:cNvPr id="0" name=""/>
        <dsp:cNvSpPr/>
      </dsp:nvSpPr>
      <dsp:spPr>
        <a:xfrm>
          <a:off x="1778615" y="3045465"/>
          <a:ext cx="2174490" cy="13046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Immigration</a:t>
          </a:r>
        </a:p>
      </dsp:txBody>
      <dsp:txXfrm>
        <a:off x="1778615" y="3045465"/>
        <a:ext cx="2174490" cy="1304694"/>
      </dsp:txXfrm>
    </dsp:sp>
    <dsp:sp modelId="{3BCFE030-CC38-4F97-9D2F-DBF876C5DF54}">
      <dsp:nvSpPr>
        <dsp:cNvPr id="0" name=""/>
        <dsp:cNvSpPr/>
      </dsp:nvSpPr>
      <dsp:spPr>
        <a:xfrm>
          <a:off x="4170554" y="3045465"/>
          <a:ext cx="2174490" cy="13046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Public Benefits</a:t>
          </a:r>
        </a:p>
      </dsp:txBody>
      <dsp:txXfrm>
        <a:off x="4170554" y="3045465"/>
        <a:ext cx="2174490" cy="1304694"/>
      </dsp:txXfrm>
    </dsp:sp>
    <dsp:sp modelId="{FDD228D0-0B1E-40F2-8AFF-3DD525D71B6B}">
      <dsp:nvSpPr>
        <dsp:cNvPr id="0" name=""/>
        <dsp:cNvSpPr/>
      </dsp:nvSpPr>
      <dsp:spPr>
        <a:xfrm>
          <a:off x="6562494" y="3045465"/>
          <a:ext cx="2174490" cy="13046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AND MORE!</a:t>
          </a:r>
        </a:p>
      </dsp:txBody>
      <dsp:txXfrm>
        <a:off x="6562494" y="3045465"/>
        <a:ext cx="2174490" cy="13046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12CB6F-7FCD-4A85-8D81-1B8D8468A149}">
      <dsp:nvSpPr>
        <dsp:cNvPr id="0" name=""/>
        <dsp:cNvSpPr/>
      </dsp:nvSpPr>
      <dsp:spPr>
        <a:xfrm>
          <a:off x="2437187" y="0"/>
          <a:ext cx="2806712" cy="187114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2491991" y="54804"/>
        <a:ext cx="2697104" cy="1761533"/>
      </dsp:txXfrm>
    </dsp:sp>
    <dsp:sp modelId="{2D09D03D-126C-43E7-9B17-4651E47292F2}">
      <dsp:nvSpPr>
        <dsp:cNvPr id="0" name=""/>
        <dsp:cNvSpPr/>
      </dsp:nvSpPr>
      <dsp:spPr>
        <a:xfrm>
          <a:off x="2252336" y="1871141"/>
          <a:ext cx="1588206" cy="750986"/>
        </a:xfrm>
        <a:custGeom>
          <a:avLst/>
          <a:gdLst/>
          <a:ahLst/>
          <a:cxnLst/>
          <a:rect l="0" t="0" r="0" b="0"/>
          <a:pathLst>
            <a:path>
              <a:moveTo>
                <a:pt x="1588206" y="0"/>
              </a:moveTo>
              <a:lnTo>
                <a:pt x="1588206" y="375493"/>
              </a:lnTo>
              <a:lnTo>
                <a:pt x="0" y="375493"/>
              </a:lnTo>
              <a:lnTo>
                <a:pt x="0" y="75098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D9F728-F58B-4E6A-849F-2A9422D818F3}">
      <dsp:nvSpPr>
        <dsp:cNvPr id="0" name=""/>
        <dsp:cNvSpPr/>
      </dsp:nvSpPr>
      <dsp:spPr>
        <a:xfrm>
          <a:off x="848980" y="2622128"/>
          <a:ext cx="2806712" cy="18711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Georgia" panose="02040502050405020303" pitchFamily="18" charset="0"/>
            </a:rPr>
            <a:t>Chooses</a:t>
          </a:r>
          <a:r>
            <a:rPr lang="en-US" sz="3600" kern="1200" dirty="0"/>
            <a:t> guardian</a:t>
          </a:r>
        </a:p>
      </dsp:txBody>
      <dsp:txXfrm>
        <a:off x="903784" y="2676932"/>
        <a:ext cx="2697104" cy="1761533"/>
      </dsp:txXfrm>
    </dsp:sp>
    <dsp:sp modelId="{E58B5688-95A6-4AF8-9D17-B1F45D07B96B}">
      <dsp:nvSpPr>
        <dsp:cNvPr id="0" name=""/>
        <dsp:cNvSpPr/>
      </dsp:nvSpPr>
      <dsp:spPr>
        <a:xfrm>
          <a:off x="3840543" y="1871141"/>
          <a:ext cx="2060519" cy="7509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5493"/>
              </a:lnTo>
              <a:lnTo>
                <a:pt x="2060519" y="375493"/>
              </a:lnTo>
              <a:lnTo>
                <a:pt x="2060519" y="75098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3ECF60-C232-4C80-A802-B0D3750ABC13}">
      <dsp:nvSpPr>
        <dsp:cNvPr id="0" name=""/>
        <dsp:cNvSpPr/>
      </dsp:nvSpPr>
      <dsp:spPr>
        <a:xfrm>
          <a:off x="4497706" y="2622128"/>
          <a:ext cx="2806712" cy="18711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Georgia" panose="02040502050405020303" pitchFamily="18" charset="0"/>
            </a:rPr>
            <a:t>Monitors</a:t>
          </a: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guardian</a:t>
          </a:r>
        </a:p>
      </dsp:txBody>
      <dsp:txXfrm>
        <a:off x="4552510" y="2676932"/>
        <a:ext cx="2697104" cy="17615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0A902F-F708-4ED1-A235-7A663303E5EE}">
      <dsp:nvSpPr>
        <dsp:cNvPr id="0" name=""/>
        <dsp:cNvSpPr/>
      </dsp:nvSpPr>
      <dsp:spPr>
        <a:xfrm>
          <a:off x="2491" y="1678910"/>
          <a:ext cx="3035448" cy="12141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014" tIns="36005" rIns="36005" bIns="3600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Person with Disability</a:t>
          </a:r>
        </a:p>
      </dsp:txBody>
      <dsp:txXfrm>
        <a:off x="609581" y="1678910"/>
        <a:ext cx="1821269" cy="1214179"/>
      </dsp:txXfrm>
    </dsp:sp>
    <dsp:sp modelId="{6E8DE703-55A6-4449-A280-508E48C07234}">
      <dsp:nvSpPr>
        <dsp:cNvPr id="0" name=""/>
        <dsp:cNvSpPr/>
      </dsp:nvSpPr>
      <dsp:spPr>
        <a:xfrm>
          <a:off x="2734394" y="1678910"/>
          <a:ext cx="3035448" cy="12141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014" tIns="36005" rIns="36005" bIns="3600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Chooses Supporter</a:t>
          </a:r>
        </a:p>
      </dsp:txBody>
      <dsp:txXfrm>
        <a:off x="3341484" y="1678910"/>
        <a:ext cx="1821269" cy="1214179"/>
      </dsp:txXfrm>
    </dsp:sp>
    <dsp:sp modelId="{0B4ECAA6-9E44-4C6D-8696-3428332EF6C0}">
      <dsp:nvSpPr>
        <dsp:cNvPr id="0" name=""/>
        <dsp:cNvSpPr/>
      </dsp:nvSpPr>
      <dsp:spPr>
        <a:xfrm>
          <a:off x="5466298" y="1678910"/>
          <a:ext cx="3035448" cy="12141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014" tIns="36005" rIns="36005" bIns="3600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To Help Self Make Decisions</a:t>
          </a:r>
        </a:p>
      </dsp:txBody>
      <dsp:txXfrm>
        <a:off x="6073388" y="1678910"/>
        <a:ext cx="1821269" cy="12141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0C9BB-56E6-4521-9826-70A511D1D196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0E6974-32E8-4805-BD3A-FA1F73E18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252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B6731979-D1C8-4A6E-BC11-8403BAB65C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5A2F5257-59A3-4BED-A7CA-EA9807BDE0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03E576-3A24-401C-AA0E-A3643D6A05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92278E-8304-49E2-86E5-C52DA41F1111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algn="just" eaLnBrk="1" hangingPunct="1">
              <a:spcAft>
                <a:spcPts val="1200"/>
              </a:spcAft>
              <a:buFontTx/>
              <a:buChar char="•"/>
              <a:defRPr/>
            </a:pPr>
            <a:r>
              <a:rPr lang="en-US" altLang="en-US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Legal decision by a </a:t>
            </a:r>
            <a:r>
              <a:rPr lang="en-US" altLang="en-US" u="sng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judge</a:t>
            </a:r>
            <a:r>
              <a:rPr lang="en-US" altLang="en-US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that someone 18 or older is incapacitated in one or more areas of life functioning.</a:t>
            </a:r>
          </a:p>
          <a:p>
            <a:pPr lvl="1" algn="just" eaLnBrk="1" hangingPunct="1">
              <a:spcAft>
                <a:spcPts val="1200"/>
              </a:spcAft>
              <a:buFontTx/>
              <a:buChar char="•"/>
              <a:defRPr/>
            </a:pPr>
            <a:r>
              <a:rPr lang="en-US" altLang="en-US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Incapacity=because of condition, </a:t>
            </a:r>
            <a:r>
              <a:rPr lang="en-US" altLang="en-US" u="sng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substantially unable to</a:t>
            </a:r>
            <a:r>
              <a:rPr lang="en-US" altLang="en-US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(a) provide food, clothing or shelter (b) care for health, or (c) manage financial affairs. TEC Sec. 1002.017</a:t>
            </a:r>
          </a:p>
          <a:p>
            <a:pPr lvl="1" algn="just" eaLnBrk="1" hangingPunct="1">
              <a:spcAft>
                <a:spcPts val="1200"/>
              </a:spcAft>
              <a:buFontTx/>
              <a:buChar char="•"/>
              <a:defRPr/>
            </a:pPr>
            <a:r>
              <a:rPr lang="en-US" altLang="en-US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Removes the person’s </a:t>
            </a:r>
            <a:r>
              <a:rPr lang="en-US" altLang="en-US" u="sng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freedoms</a:t>
            </a:r>
            <a:r>
              <a:rPr lang="en-US" altLang="en-US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of choice, self-determination and independence.  </a:t>
            </a:r>
          </a:p>
          <a:p>
            <a:pPr lvl="1" algn="just" eaLnBrk="1" hangingPunct="1">
              <a:spcAft>
                <a:spcPts val="1200"/>
              </a:spcAft>
              <a:buFontTx/>
              <a:buChar char="•"/>
              <a:defRPr/>
            </a:pPr>
            <a:r>
              <a:rPr lang="en-US" altLang="en-US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Assigns decision-making to a </a:t>
            </a:r>
            <a:r>
              <a:rPr lang="en-US" altLang="en-US" u="sng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third party</a:t>
            </a:r>
            <a:r>
              <a:rPr lang="en-US" altLang="en-US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lvl="1" algn="just" eaLnBrk="1" hangingPunct="1">
              <a:spcAft>
                <a:spcPts val="1200"/>
              </a:spcAft>
              <a:buFontTx/>
              <a:buChar char="•"/>
              <a:defRPr/>
            </a:pPr>
            <a:r>
              <a:rPr lang="en-US" altLang="en-US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Requires </a:t>
            </a:r>
            <a:r>
              <a:rPr lang="en-US" altLang="en-US" u="sng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ongoing</a:t>
            </a:r>
            <a:r>
              <a:rPr lang="en-US" altLang="en-US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court oversight.</a:t>
            </a:r>
          </a:p>
          <a:p>
            <a:pPr lvl="1" algn="just" eaLnBrk="1" hangingPunct="1">
              <a:spcAft>
                <a:spcPts val="1200"/>
              </a:spcAft>
              <a:defRPr/>
            </a:pPr>
            <a:endParaRPr lang="en-US" altLang="en-US" dirty="0">
              <a:solidFill>
                <a:srgbClr val="FF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 eaLnBrk="1" hangingPunct="1">
              <a:spcAft>
                <a:spcPts val="1200"/>
              </a:spcAft>
              <a:defRPr/>
            </a:pPr>
            <a:r>
              <a:rPr lang="en-US" altLang="en-US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History of </a:t>
            </a:r>
            <a:r>
              <a:rPr lang="en-US" altLang="en-US" dirty="0" err="1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Gship</a:t>
            </a:r>
            <a:r>
              <a:rPr lang="en-US" altLang="en-US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– primarily told by schools they had to get one, overly restrictive and paternalistic</a:t>
            </a:r>
          </a:p>
          <a:p>
            <a:pPr algn="just" eaLnBrk="1" hangingPunct="1">
              <a:spcAft>
                <a:spcPts val="1200"/>
              </a:spcAft>
              <a:defRPr/>
            </a:pPr>
            <a:r>
              <a:rPr lang="en-US" altLang="en-US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Until legislated SDM and revision of </a:t>
            </a:r>
            <a:r>
              <a:rPr lang="en-US" altLang="en-US" dirty="0" err="1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Gship</a:t>
            </a:r>
            <a:r>
              <a:rPr lang="en-US" altLang="en-US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(including BOR for Wards)</a:t>
            </a:r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Pros – feels safe, clearer, widely known, decision by a judge</a:t>
            </a:r>
          </a:p>
          <a:p>
            <a:pPr>
              <a:defRPr/>
            </a:pPr>
            <a:r>
              <a:rPr lang="en-US" altLang="en-US" dirty="0"/>
              <a:t>Cons – loss of freedom, not flexible, no opportunity for growth, expensive, burdensome, strain on relationships, lack of good </a:t>
            </a:r>
            <a:r>
              <a:rPr lang="en-US" altLang="en-US" dirty="0" err="1"/>
              <a:t>Gs</a:t>
            </a:r>
            <a:r>
              <a:rPr lang="en-US" altLang="en-US" dirty="0"/>
              <a:t> on parents’ death, also important for parents to know that if applying for </a:t>
            </a:r>
            <a:r>
              <a:rPr lang="en-US" altLang="en-US" dirty="0" err="1"/>
              <a:t>Gship</a:t>
            </a:r>
            <a:r>
              <a:rPr lang="en-US" altLang="en-US" dirty="0"/>
              <a:t> their child will have AAL</a:t>
            </a:r>
          </a:p>
          <a:p>
            <a:pPr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2F8B32-44F7-474A-A827-C9AAC976E07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821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6EFDBC8C-628C-4436-B05B-D5CE04E43F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E6099C00-6592-49CF-A809-8F6759E835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SOMETIMES ALTERNATIVES DON’T WORK, AND THAT’S OK, </a:t>
            </a:r>
          </a:p>
          <a:p>
            <a:r>
              <a:rPr lang="en-US" altLang="en-US"/>
              <a:t>Some people with disabilities that make it hard for them to understand or communicate might need a guardianship- where another person can make decisions for them. </a:t>
            </a:r>
          </a:p>
          <a:p>
            <a:endParaRPr lang="en-US" altLang="en-US"/>
          </a:p>
          <a:p>
            <a:endParaRPr lang="en-US" altLang="en-US"/>
          </a:p>
          <a:p>
            <a:r>
              <a:rPr lang="en-US" altLang="en-US"/>
              <a:t>GUARDIANSHIP IS ALWAYS AN OPTION IF ALTERNATIVES DON’T WORK. IF THE INDIVIDUAL WILL NEVER BE ABLE TO TAKE CARE OF HERSELF BC OF A DISABILITY AND THERE IS NOTHER WAY TO MEET HER NEEDS, GUARDIANSHIP IS PROBABLY APPROPRIATE</a:t>
            </a:r>
          </a:p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34462B-2DF8-4F11-BB9A-E0319E5A05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A5597C-6ABA-45F6-9B00-2228BAC927CF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73CFBBFD-9815-4FCB-99D2-407F6FB719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BFEACA-699B-4B4B-AF58-B7CF43998B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05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Why not guardianship “just in case”?</a:t>
            </a:r>
            <a:endParaRPr lang="en-US" sz="1050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Interferes with person’s right to make own decisions.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Hard to un-do.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en-US" dirty="0"/>
              <a:t>The law says you must consider guardianship alternatives before a court will grant a guardianship.</a:t>
            </a:r>
          </a:p>
          <a:p>
            <a:pPr>
              <a:defRPr/>
            </a:pPr>
            <a:r>
              <a:rPr lang="en-US" altLang="en-US" dirty="0"/>
              <a:t>Guardianship is always an option if alternatives don’t work.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BC4854-4DE7-486C-9530-B088263284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92E4DAB-3A62-41D3-930D-A701E1EDFDD3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A1384276-0A88-4947-927D-71ECF4DE1C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6A2D4EB6-940A-400B-9635-99268FC108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-If you receive Social Security, and need help with managing your money, you can choose a representative payee. </a:t>
            </a:r>
          </a:p>
          <a:p>
            <a:r>
              <a:rPr lang="en-US" altLang="en-US"/>
              <a:t>-If you need help with Medicaid, you can choose an authorized representative.</a:t>
            </a:r>
          </a:p>
          <a:p>
            <a:endParaRPr lang="en-US" altLang="en-US"/>
          </a:p>
          <a:p>
            <a:r>
              <a:rPr lang="en-US" altLang="en-US"/>
              <a:t>-care management</a:t>
            </a:r>
          </a:p>
          <a:p>
            <a:r>
              <a:rPr lang="en-US" altLang="en-US"/>
              <a:t>-technology assistance</a:t>
            </a:r>
          </a:p>
          <a:p>
            <a:r>
              <a:rPr lang="en-US" altLang="en-US"/>
              <a:t>-friends helping friends</a:t>
            </a:r>
          </a:p>
          <a:p>
            <a:r>
              <a:rPr lang="en-US" altLang="en-US"/>
              <a:t>-free transportation </a:t>
            </a:r>
          </a:p>
          <a:p>
            <a:r>
              <a:rPr lang="en-US" altLang="en-US"/>
              <a:t>-direct deposit</a:t>
            </a:r>
          </a:p>
          <a:p>
            <a:r>
              <a:rPr lang="en-US" altLang="en-US"/>
              <a:t>-shared bank accounts</a:t>
            </a:r>
          </a:p>
          <a:p>
            <a:r>
              <a:rPr lang="en-US" altLang="en-US"/>
              <a:t>-home care provider</a:t>
            </a: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719BEE55-EB4B-41C1-9F21-8FA628171A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9FECE5-9322-4F40-A55D-95E57605C991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4905659D-84AE-4005-955A-C94579A072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1D0F9C3F-04D4-4F30-B8EE-C2A6D4FC33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If you need help making other choices, getting information or understanding your options, you can sign a supported decision-making agreement and choose a supporter. You can choose a person who you feel comfortable talking to and who has helped you make decisions in the past. </a:t>
            </a:r>
          </a:p>
          <a:p>
            <a:endParaRPr lang="en-US" altLang="en-US"/>
          </a:p>
          <a:p>
            <a:r>
              <a:rPr lang="en-US" altLang="en-US"/>
              <a:t>-SDMA: legal document that allows the individual with a disability to choose a person to help them obtain info, understand options, and make decisions. Ex: helping Katie know her housing options</a:t>
            </a:r>
          </a:p>
          <a:p>
            <a:endParaRPr lang="en-US" altLang="en-US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2F362780-E698-4E69-87C2-25EE0EFEDC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F6D40A5-F25E-4F68-9927-D7A4D4EA63EE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C502AD82-59C1-440E-A9E0-B8217F1D6F1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02704ED4-8E50-4F78-9128-047814C384F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4D14ABA9-BACD-475F-A97E-4D34E9D740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BB3485A-0D12-40FE-9CE3-6E42D9B6A5F9}" type="slidenum">
              <a:rPr lang="en-US" altLang="en-US" smtClean="0">
                <a:latin typeface="Calibri" panose="020F050202020403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altLang="en-US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92c7cf4f52_6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92c7cf4f52_6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F36171FF-1349-4B2E-88DA-42E1E70267F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FC756A79-DED4-4271-9C73-8C1B75EC9D8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i="1" dirty="0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1797BDA3-70F6-4BA1-A76B-B12A8AA368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D920AF9-B300-4A25-BF4E-4DAF21FB2961}" type="slidenum">
              <a:rPr lang="en-US" altLang="en-US" smtClean="0">
                <a:solidFill>
                  <a:prstClr val="black"/>
                </a:solidFill>
                <a:latin typeface="Calibri" panose="020F0502020204030204" pitchFamily="34" charset="0"/>
              </a:rPr>
              <a:pPr/>
              <a:t>39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6382D747-1CEE-4C07-A07D-29B756BFC00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E951F018-1EDE-4E43-8519-ED004B40CE5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EF23877C-647F-447B-A3E8-D18D612DCF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4195541-20A3-459B-A1F1-60AD973C6132}" type="slidenum">
              <a:rPr lang="en-US" altLang="en-US" smtClean="0">
                <a:solidFill>
                  <a:prstClr val="black"/>
                </a:solidFill>
                <a:latin typeface="Calibri" panose="020F0502020204030204" pitchFamily="34" charset="0"/>
              </a:rPr>
              <a:pPr/>
              <a:t>40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5814CC21-E094-4A7A-A64E-81515CBBED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Slide Number Placeholder 3">
            <a:extLst>
              <a:ext uri="{FF2B5EF4-FFF2-40B4-BE49-F238E27FC236}">
                <a16:creationId xmlns:a16="http://schemas.microsoft.com/office/drawing/2014/main" id="{1078FAA8-0342-4A35-9368-F89132D14A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B80FC20-CC62-4F97-9E59-76DE497C46CD}" type="slidenum">
              <a:rPr lang="en-US" altLang="en-US" smtClean="0">
                <a:solidFill>
                  <a:prstClr val="black"/>
                </a:solidFill>
                <a:latin typeface="Calibri" panose="020F0502020204030204" pitchFamily="34" charset="0"/>
              </a:rPr>
              <a:pPr/>
              <a:t>41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0484" name="Notes Placeholder 4">
            <a:extLst>
              <a:ext uri="{FF2B5EF4-FFF2-40B4-BE49-F238E27FC236}">
                <a16:creationId xmlns:a16="http://schemas.microsoft.com/office/drawing/2014/main" id="{BA2F6627-4AFC-47DE-82C6-A211D87D13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15C835D1-2378-48D8-A838-7AD5F4B06D1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F3817F64-3C9D-483E-BE74-E48AFAFE4D0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Have they done this?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42 Our parents</a:t>
            </a:r>
          </a:p>
          <a:p>
            <a:pPr eaLnBrk="1" hangingPunct="1">
              <a:lnSpc>
                <a:spcPct val="90000"/>
              </a:lnSpc>
            </a:pPr>
            <a:endParaRPr lang="en-US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One of the most commonly used tools to avoid guardianship, the Medical Power of Attorney, only becomes effective if the principal is unable to make his own decision.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A Medical Power is not automatically revoked upon the appointment of a guardian. The court may choose to suspend or revoke the power or to leave it in place as a less restrictive alternative.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Nursing homes and hospitals may be reluctant to accept Medical Powers executed close to the time they are needed, so they should be executed well before any perceived need.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A Durable Power of Attorney allows an agent to act generally or specifically for the principal.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It may provide that it survives the incapacity of the principal, thus serving as the most common guardianship-avoidance tool.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If the Proposed Ward still has enough capacity to grant the power, this is virtually a “no-brainer”.</a:t>
            </a:r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357BBE6F-47CC-4B35-A45E-E4F9B4AFF8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D41D818-7805-4549-816F-B6793F2CDEB7}" type="slidenum">
              <a:rPr lang="en-US" altLang="en-US" smtClean="0">
                <a:solidFill>
                  <a:prstClr val="black"/>
                </a:solidFill>
                <a:latin typeface="Calibri" panose="020F0502020204030204" pitchFamily="34" charset="0"/>
              </a:rPr>
              <a:pPr/>
              <a:t>45</a:t>
            </a:fld>
            <a:endParaRPr lang="en-US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BB8B7-81F5-9EFC-A5BE-731F5BF8F7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8C7CB4-3D22-3171-9861-89B2A95848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4944B-538C-09C2-A6EF-D091A5403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7D1F-9646-426B-A238-1E4C37CE24B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AEB462-4216-1F43-E42F-723F9F717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8980C-5E9A-5544-04CD-8DEF67A6F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28740-F186-4EF6-8089-087D45AEE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70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75EF1-D4D4-B2F7-5032-D41CBD521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22868-3800-0121-6B4A-B38675945D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ADCE5-9D00-C04A-FCF6-DE6FE2B2A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7D1F-9646-426B-A238-1E4C37CE24B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5B986-AC98-CCBF-103C-E66AA6BEA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60A9F-C437-BE93-30F4-7312C1C40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28740-F186-4EF6-8089-087D45AEE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499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16A32-C2DE-82C2-10A8-08D2EE55F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A828CD-26C3-4B9F-77E5-369ADD5CB4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B67514-7556-AAD6-5B17-D72FDC7DE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7D1F-9646-426B-A238-1E4C37CE24B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296B67-4EA3-94B7-0DBE-19318D24D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CA7E9-C053-5120-A619-10A570568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28740-F186-4EF6-8089-087D45AEE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581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0B190-006F-91BC-34A3-B80C9F00D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67826E-545C-1626-41FF-A7F6BAEF09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6641BD-C927-8396-E7C7-6BE0B867C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10B210-4142-0DD8-3FB1-5F51451FF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7D1F-9646-426B-A238-1E4C37CE24B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963EC1-40A6-36D0-32AB-232FEF5D5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06A014-62D8-E387-8521-194205AA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28740-F186-4EF6-8089-087D45AEE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532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9430F-C531-D684-6E88-511FB39B3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FEC5A2-3E19-D7F1-2E28-42B096045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4D164-BA15-5268-FA73-6CF224BC88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AF92B3-D0AC-9409-29EF-B67CF540B3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F5F90E-424C-1D2D-DA39-022EBD10E7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876D0A-3AF3-AF20-D2AB-6F697F55A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7D1F-9646-426B-A238-1E4C37CE24B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D3678F-1C1B-168B-F05E-0415E57A3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FD44BA-065C-F4A5-A9D4-065EBB8A1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28740-F186-4EF6-8089-087D45AEE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013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29B58-EE2C-F501-E465-8A6047FB9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49E061-16CE-CC6C-90B1-0BDF3A4EB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7D1F-9646-426B-A238-1E4C37CE24B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76BD05-D580-6EDC-13A5-DB7199119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0F1630-9839-5783-08A3-74C7B08AA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28740-F186-4EF6-8089-087D45AEE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6EA9DC-C88D-5F48-2FEE-240B55758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7D1F-9646-426B-A238-1E4C37CE24B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AF6C58-68CA-250C-6C91-0FB70EAC7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5857BF-7F5A-8BAC-C26B-D210EAB2F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28740-F186-4EF6-8089-087D45AEE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045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D3140-3F49-3EBD-72F4-A2F3DE5C8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1F645-E497-6D7A-A301-2D939912F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CA2C5-648F-8F25-2432-351874EE55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08F1E4-B2D6-12F7-2936-D1B68C6F8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7D1F-9646-426B-A238-1E4C37CE24B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9DEDD4-A33E-2F06-A473-E4B938050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1B5856-6FED-4540-CCD1-E1C6D02C5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28740-F186-4EF6-8089-087D45AEE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380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57F40-DE51-CAF6-F70E-8D788F9F6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29A053-1428-25A1-9BDB-AAFA4EF697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A3956F-E5DC-658E-D2A5-8B5231807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C0BC74-9FD6-43BC-DC3D-93A8EE371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7D1F-9646-426B-A238-1E4C37CE24B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353DE1-F770-2B6F-F55A-55716AF2F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A18061-E1DD-80F0-4A3E-71FC8589B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28740-F186-4EF6-8089-087D45AEE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309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BC5E9-571F-8F30-3A2E-0C863A1ED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56F96D-4917-F51E-0BC5-5084B59367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B5194F-142A-6ED7-D7FB-ECED5B282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7D1F-9646-426B-A238-1E4C37CE24B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F1D1E-21F0-6129-46C7-139BF9CB1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3093C-F5E6-3309-F6CC-030C13CD3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28740-F186-4EF6-8089-087D45AEE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632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F44945-BD06-E783-3801-38AE7EC115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2664D6-5543-301E-EFE0-477B83A91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ECBFB6-B208-2CE1-9B18-B986FFCFD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7D1F-9646-426B-A238-1E4C37CE24B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239CF-5FD9-1E3F-D106-82DACDEAE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445A0-6258-FBAA-3C55-1D4317628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28740-F186-4EF6-8089-087D45AEE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323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415600" y="390467"/>
            <a:ext cx="113608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415600" y="1638233"/>
            <a:ext cx="5333200" cy="44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6443200" y="1638233"/>
            <a:ext cx="5333200" cy="44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59851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325952-7F67-4612-EDE0-3E7E12186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3EF8BC-9BDC-C9E7-442F-775F0EDF90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D45667-07CF-D050-21C4-C4325DEF0C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267D1F-9646-426B-A238-1E4C37CE24B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710812-A16A-0F4D-73FF-C34FD61A4B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FB2B7C-DA88-CC7F-785D-1ECE00F15B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528740-F186-4EF6-8089-087D45AEE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835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74B57-3077-50B2-7DF9-B48EC9C79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609" y="679731"/>
            <a:ext cx="4171994" cy="373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 Introduction to Legal Aid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2ADB5C-DC83-6FE1-187E-447027F37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9609" y="4685288"/>
            <a:ext cx="4171994" cy="1035781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A black and white logo with a bird in the middle&#10;&#10;Description automatically generated">
            <a:extLst>
              <a:ext uri="{FF2B5EF4-FFF2-40B4-BE49-F238E27FC236}">
                <a16:creationId xmlns:a16="http://schemas.microsoft.com/office/drawing/2014/main" id="{9C4CFD33-D359-BEE7-D26D-5909AE73B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572" y="569297"/>
            <a:ext cx="5608830" cy="560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488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CF5B9-7AB5-7A46-1199-DDAC27588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US" sz="3700"/>
              <a:t>Texas RioGrande Legal Aid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0B49C-8F8E-D33B-C846-76B0EBDBD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r>
              <a:rPr lang="en-US" sz="2000"/>
              <a:t>A nonprofit legal services provider serving 68 Texas counties, including the entire border region</a:t>
            </a:r>
          </a:p>
          <a:p>
            <a:r>
              <a:rPr lang="en-US" sz="2000"/>
              <a:t>Working with clients with legal issues from over 45 practice areas, including family, employment, housing, and more!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842D04-CEE1-3F83-38FA-445186E25C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51" r="4029" b="2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439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0AA89-0AE9-AC57-F4A4-BB56D2284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800"/>
              <a:t>What We 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5744B-983B-1D17-411B-965B174B6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en-US" sz="2000"/>
              <a:t>Direct Representation</a:t>
            </a:r>
          </a:p>
          <a:p>
            <a:r>
              <a:rPr lang="en-US" sz="2000"/>
              <a:t>Advice and information</a:t>
            </a:r>
          </a:p>
          <a:p>
            <a:r>
              <a:rPr lang="en-US" sz="2000"/>
              <a:t>Presentations of legal information for community members</a:t>
            </a:r>
          </a:p>
          <a:p>
            <a:r>
              <a:rPr lang="en-US" sz="2000"/>
              <a:t>Presentations (like this one) about resources and best practices for serving our shared client populations for service providers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8BB932-05A4-D39C-C72E-25B8B091D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4080" y="3684223"/>
            <a:ext cx="5177730" cy="130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347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E31D2-F78D-9AE3-3236-DC67BE5F9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We Do NOT 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D4EDE-002A-74A3-46D8-B99D75961D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Take every single case for every single person who applies</a:t>
            </a:r>
          </a:p>
          <a:p>
            <a:r>
              <a:rPr lang="en-US"/>
              <a:t>Charge our clients for our services</a:t>
            </a:r>
          </a:p>
          <a:p>
            <a:r>
              <a:rPr lang="en-US"/>
              <a:t>Take criminal law cases (in most cases)</a:t>
            </a:r>
          </a:p>
          <a:p>
            <a:r>
              <a:rPr lang="en-US"/>
              <a:t>Take many personal injury cases (including car accident, slip-and-fall, and medical malpractice)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4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FF935-388A-CAF3-AE08-3BBD38B72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Practice Areas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08EB3E7-6E43-E246-6571-2B6CB94AB64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7396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avel on a table&#10;&#10;Description automatically generated">
            <a:extLst>
              <a:ext uri="{FF2B5EF4-FFF2-40B4-BE49-F238E27FC236}">
                <a16:creationId xmlns:a16="http://schemas.microsoft.com/office/drawing/2014/main" id="{166C87D0-8B32-117F-B6CF-FC871C6D0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292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E0C465F0-C9EF-9AD1-20EA-59479DABB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18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sign with white text&#10;&#10;Description automatically generated">
            <a:extLst>
              <a:ext uri="{FF2B5EF4-FFF2-40B4-BE49-F238E27FC236}">
                <a16:creationId xmlns:a16="http://schemas.microsoft.com/office/drawing/2014/main" id="{B78F24D9-167D-EA80-14B0-BCBBDC1194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528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E98E1402-CACB-1AEC-E935-E194F8F8F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152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7BF6E-2AFD-DA68-DDEE-6C06C20AF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 blue and yellow cover with a blue and yellow background&#10;&#10;Description automatically generated">
            <a:extLst>
              <a:ext uri="{FF2B5EF4-FFF2-40B4-BE49-F238E27FC236}">
                <a16:creationId xmlns:a16="http://schemas.microsoft.com/office/drawing/2014/main" id="{9681DFD6-BE7D-9CD5-5EC7-06B7BD3B5B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880" y="133537"/>
            <a:ext cx="11680182" cy="6514072"/>
          </a:xfrm>
        </p:spPr>
      </p:pic>
    </p:spTree>
    <p:extLst>
      <p:ext uri="{BB962C8B-B14F-4D97-AF65-F5344CB8AC3E}">
        <p14:creationId xmlns:p14="http://schemas.microsoft.com/office/powerpoint/2010/main" val="2352304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D3C4DB5-0610-8D7B-2065-4BAFCA007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286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text on a white background&#10;&#10;Description automatically generated">
            <a:extLst>
              <a:ext uri="{FF2B5EF4-FFF2-40B4-BE49-F238E27FC236}">
                <a16:creationId xmlns:a16="http://schemas.microsoft.com/office/drawing/2014/main" id="{CC57DF07-995C-7F24-F0AC-12891A6F1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722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screen with text&#10;&#10;Description automatically generated">
            <a:extLst>
              <a:ext uri="{FF2B5EF4-FFF2-40B4-BE49-F238E27FC236}">
                <a16:creationId xmlns:a16="http://schemas.microsoft.com/office/drawing/2014/main" id="{2657C1C7-B041-2E5E-148D-C69991954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766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blue background with black text&#10;&#10;Description automatically generated">
            <a:extLst>
              <a:ext uri="{FF2B5EF4-FFF2-40B4-BE49-F238E27FC236}">
                <a16:creationId xmlns:a16="http://schemas.microsoft.com/office/drawing/2014/main" id="{31CC27FB-53EC-F9F7-CE88-1D63B4D841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1680181" cy="6570101"/>
          </a:xfrm>
        </p:spPr>
      </p:pic>
    </p:spTree>
    <p:extLst>
      <p:ext uri="{BB962C8B-B14F-4D97-AF65-F5344CB8AC3E}">
        <p14:creationId xmlns:p14="http://schemas.microsoft.com/office/powerpoint/2010/main" val="2614221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blue and white text on a blue background&#10;&#10;Description automatically generated">
            <a:extLst>
              <a:ext uri="{FF2B5EF4-FFF2-40B4-BE49-F238E27FC236}">
                <a16:creationId xmlns:a16="http://schemas.microsoft.com/office/drawing/2014/main" id="{70A6B4FE-C73E-DB0B-3758-55A287F92D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826" y="144743"/>
            <a:ext cx="12117211" cy="6794219"/>
          </a:xfrm>
        </p:spPr>
      </p:pic>
    </p:spTree>
    <p:extLst>
      <p:ext uri="{BB962C8B-B14F-4D97-AF65-F5344CB8AC3E}">
        <p14:creationId xmlns:p14="http://schemas.microsoft.com/office/powerpoint/2010/main" val="4284862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32856C-7A73-CC87-706E-F14D1AC09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0678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blue and white background with black text&#10;&#10;Description automatically generated">
            <a:extLst>
              <a:ext uri="{FF2B5EF4-FFF2-40B4-BE49-F238E27FC236}">
                <a16:creationId xmlns:a16="http://schemas.microsoft.com/office/drawing/2014/main" id="{DB7F4F91-33D4-576C-0245-A09921D8B2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826" y="-932"/>
            <a:ext cx="12262887" cy="6861453"/>
          </a:xfrm>
        </p:spPr>
      </p:pic>
    </p:spTree>
    <p:extLst>
      <p:ext uri="{BB962C8B-B14F-4D97-AF65-F5344CB8AC3E}">
        <p14:creationId xmlns:p14="http://schemas.microsoft.com/office/powerpoint/2010/main" val="2973602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>
            <a:extLst>
              <a:ext uri="{FF2B5EF4-FFF2-40B4-BE49-F238E27FC236}">
                <a16:creationId xmlns:a16="http://schemas.microsoft.com/office/drawing/2014/main" id="{D9F65F73-1741-4E92-AA73-7502B28AED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76464" y="303213"/>
            <a:ext cx="8339137" cy="14859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4000" b="1" dirty="0">
                <a:solidFill>
                  <a:schemeClr val="accent5"/>
                </a:solidFill>
                <a:latin typeface="Georgia" panose="02040502050405020303" pitchFamily="18" charset="0"/>
              </a:rPr>
              <a:t>What happens when you turn 18 in Texas?</a:t>
            </a:r>
          </a:p>
        </p:txBody>
      </p:sp>
      <p:pic>
        <p:nvPicPr>
          <p:cNvPr id="12291" name="Picture 4">
            <a:extLst>
              <a:ext uri="{FF2B5EF4-FFF2-40B4-BE49-F238E27FC236}">
                <a16:creationId xmlns:a16="http://schemas.microsoft.com/office/drawing/2014/main" id="{B1A89DA2-1D68-4A19-B3D4-BFD2E1B461C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3451" y="2357438"/>
            <a:ext cx="2168525" cy="1624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5">
            <a:extLst>
              <a:ext uri="{FF2B5EF4-FFF2-40B4-BE49-F238E27FC236}">
                <a16:creationId xmlns:a16="http://schemas.microsoft.com/office/drawing/2014/main" id="{D04F63A3-A774-4E8B-9B00-0310E2268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06589"/>
            <a:ext cx="30289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6">
            <a:extLst>
              <a:ext uri="{FF2B5EF4-FFF2-40B4-BE49-F238E27FC236}">
                <a16:creationId xmlns:a16="http://schemas.microsoft.com/office/drawing/2014/main" id="{E2952C98-3DCE-4860-A5BD-F58C99904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988" y="1524001"/>
            <a:ext cx="1733550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7">
            <a:extLst>
              <a:ext uri="{FF2B5EF4-FFF2-40B4-BE49-F238E27FC236}">
                <a16:creationId xmlns:a16="http://schemas.microsoft.com/office/drawing/2014/main" id="{B36D10AC-1BD1-491E-9929-E16785EE7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1" y="4845051"/>
            <a:ext cx="2449513" cy="162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8">
            <a:extLst>
              <a:ext uri="{FF2B5EF4-FFF2-40B4-BE49-F238E27FC236}">
                <a16:creationId xmlns:a16="http://schemas.microsoft.com/office/drawing/2014/main" id="{9A510756-9C3D-438B-9636-4EF7F5DA9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975" y="3830639"/>
            <a:ext cx="26289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9">
            <a:extLst>
              <a:ext uri="{FF2B5EF4-FFF2-40B4-BE49-F238E27FC236}">
                <a16:creationId xmlns:a16="http://schemas.microsoft.com/office/drawing/2014/main" id="{C8061A7F-152A-48DD-B20A-771E25B02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4640263"/>
            <a:ext cx="24955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6026902"/>
      </p:ext>
    </p:extLst>
  </p:cSld>
  <p:clrMapOvr>
    <a:masterClrMapping/>
  </p:clrMapOvr>
  <p:transition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2">
            <a:extLst>
              <a:ext uri="{FF2B5EF4-FFF2-40B4-BE49-F238E27FC236}">
                <a16:creationId xmlns:a16="http://schemas.microsoft.com/office/drawing/2014/main" id="{7B37BD5E-C428-497B-A0B7-AE252A4B09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95550" y="373063"/>
            <a:ext cx="7200900" cy="14859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rgbClr val="7B9899"/>
                </a:solidFill>
                <a:latin typeface="Georgia" panose="02040502050405020303" pitchFamily="18" charset="0"/>
              </a:rPr>
              <a:t>BUT…</a:t>
            </a:r>
          </a:p>
        </p:txBody>
      </p:sp>
      <p:sp>
        <p:nvSpPr>
          <p:cNvPr id="14339" name="Content Placeholder 1">
            <a:extLst>
              <a:ext uri="{FF2B5EF4-FFF2-40B4-BE49-F238E27FC236}">
                <a16:creationId xmlns:a16="http://schemas.microsoft.com/office/drawing/2014/main" id="{722E3FAC-8B08-4727-ACBF-44516E32B85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1" y="1209675"/>
            <a:ext cx="4919663" cy="4845050"/>
          </a:xfrm>
        </p:spPr>
        <p:txBody>
          <a:bodyPr/>
          <a:lstStyle/>
          <a:p>
            <a:pPr algn="ctr" eaLnBrk="1" hangingPunct="1"/>
            <a:endParaRPr lang="en-US" altLang="en-US">
              <a:latin typeface="Georgia" panose="02040502050405020303" pitchFamily="18" charset="0"/>
            </a:endParaRPr>
          </a:p>
          <a:p>
            <a:pPr algn="ctr" eaLnBrk="1" hangingPunct="1"/>
            <a:r>
              <a:rPr lang="en-US" altLang="en-US">
                <a:latin typeface="Georgia" panose="02040502050405020303" pitchFamily="18" charset="0"/>
              </a:rPr>
              <a:t>What if a person has a disability that affects their ability to make these adult decisions?  </a:t>
            </a:r>
          </a:p>
          <a:p>
            <a:pPr algn="ctr" eaLnBrk="1" hangingPunct="1"/>
            <a:endParaRPr lang="en-US" altLang="en-US">
              <a:latin typeface="Georgia" panose="02040502050405020303" pitchFamily="18" charset="0"/>
            </a:endParaRPr>
          </a:p>
          <a:p>
            <a:pPr algn="ctr" eaLnBrk="1" hangingPunct="1"/>
            <a:r>
              <a:rPr lang="en-US" altLang="en-US">
                <a:latin typeface="Georgia" panose="02040502050405020303" pitchFamily="18" charset="0"/>
              </a:rPr>
              <a:t>What if a person is not able to take care of themselves at the age of 18?</a:t>
            </a:r>
          </a:p>
        </p:txBody>
      </p:sp>
      <p:pic>
        <p:nvPicPr>
          <p:cNvPr id="14340" name="Picture 2" descr="A child with his mouth open&#10;&#10;Description automatically generated">
            <a:extLst>
              <a:ext uri="{FF2B5EF4-FFF2-40B4-BE49-F238E27FC236}">
                <a16:creationId xmlns:a16="http://schemas.microsoft.com/office/drawing/2014/main" id="{77430655-1743-4554-B08B-20A5C58D6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900" y="2498725"/>
            <a:ext cx="2540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14732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7020" marR="25400">
              <a:buClr>
                <a:srgbClr val="A5B592"/>
              </a:buClr>
              <a:buSzPct val="69642"/>
              <a:buFont typeface="Arial"/>
              <a:buChar char="•"/>
              <a:tabLst>
                <a:tab pos="286385" algn="l"/>
              </a:tabLst>
            </a:pPr>
            <a:r>
              <a:rPr lang="en-US" dirty="0">
                <a:latin typeface="Tw Cen MT"/>
                <a:cs typeface="Tw Cen MT"/>
              </a:rPr>
              <a:t>The</a:t>
            </a:r>
            <a:r>
              <a:rPr lang="en-US" spc="-10" dirty="0">
                <a:latin typeface="Tw Cen MT"/>
                <a:cs typeface="Tw Cen MT"/>
              </a:rPr>
              <a:t> </a:t>
            </a:r>
            <a:r>
              <a:rPr lang="en-US" spc="-220" dirty="0">
                <a:latin typeface="Tw Cen MT"/>
                <a:cs typeface="Tw Cen MT"/>
              </a:rPr>
              <a:t>T</a:t>
            </a:r>
            <a:r>
              <a:rPr lang="en-US" spc="-85" dirty="0">
                <a:latin typeface="Tw Cen MT"/>
                <a:cs typeface="Tw Cen MT"/>
              </a:rPr>
              <a:t>e</a:t>
            </a:r>
            <a:r>
              <a:rPr lang="en-US" dirty="0">
                <a:latin typeface="Tw Cen MT"/>
                <a:cs typeface="Tw Cen MT"/>
              </a:rPr>
              <a:t>xas</a:t>
            </a:r>
            <a:r>
              <a:rPr lang="en-US" spc="-5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law</a:t>
            </a:r>
            <a:r>
              <a:rPr lang="en-US" spc="-10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presumes</a:t>
            </a:r>
            <a:r>
              <a:rPr lang="en-US" spc="5" dirty="0">
                <a:latin typeface="Tw Cen MT"/>
                <a:cs typeface="Tw Cen MT"/>
              </a:rPr>
              <a:t> </a:t>
            </a:r>
            <a:r>
              <a:rPr lang="en-US" b="1" spc="-5" dirty="0">
                <a:latin typeface="Tw Cen MT"/>
                <a:cs typeface="Tw Cen MT"/>
              </a:rPr>
              <a:t>al</a:t>
            </a:r>
            <a:r>
              <a:rPr lang="en-US" b="1" dirty="0">
                <a:latin typeface="Tw Cen MT"/>
                <a:cs typeface="Tw Cen MT"/>
              </a:rPr>
              <a:t>l</a:t>
            </a:r>
            <a:r>
              <a:rPr lang="en-US" b="1" spc="-5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adults</a:t>
            </a:r>
            <a:r>
              <a:rPr lang="en-US" spc="10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ha</a:t>
            </a:r>
            <a:r>
              <a:rPr lang="en-US" spc="-55" dirty="0">
                <a:latin typeface="Tw Cen MT"/>
                <a:cs typeface="Tw Cen MT"/>
              </a:rPr>
              <a:t>v</a:t>
            </a:r>
            <a:r>
              <a:rPr lang="en-US" dirty="0">
                <a:latin typeface="Tw Cen MT"/>
                <a:cs typeface="Tw Cen MT"/>
              </a:rPr>
              <a:t>e</a:t>
            </a:r>
            <a:r>
              <a:rPr lang="en-US" spc="-15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the capacity</a:t>
            </a:r>
            <a:r>
              <a:rPr lang="en-US" spc="5" dirty="0">
                <a:latin typeface="Tw Cen MT"/>
                <a:cs typeface="Tw Cen MT"/>
              </a:rPr>
              <a:t> </a:t>
            </a:r>
            <a:r>
              <a:rPr lang="en-US" spc="-55" dirty="0">
                <a:latin typeface="Tw Cen MT"/>
                <a:cs typeface="Tw Cen MT"/>
              </a:rPr>
              <a:t>f</a:t>
            </a:r>
            <a:r>
              <a:rPr lang="en-US" dirty="0">
                <a:latin typeface="Tw Cen MT"/>
                <a:cs typeface="Tw Cen MT"/>
              </a:rPr>
              <a:t>or decision-making</a:t>
            </a:r>
            <a:r>
              <a:rPr lang="en-US" spc="-15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– this applies to e</a:t>
            </a:r>
            <a:r>
              <a:rPr lang="en-US" spc="-55" dirty="0">
                <a:latin typeface="Tw Cen MT"/>
                <a:cs typeface="Tw Cen MT"/>
              </a:rPr>
              <a:t>v</a:t>
            </a:r>
            <a:r>
              <a:rPr lang="en-US" dirty="0">
                <a:latin typeface="Tw Cen MT"/>
                <a:cs typeface="Tw Cen MT"/>
              </a:rPr>
              <a:t>er</a:t>
            </a:r>
            <a:r>
              <a:rPr lang="en-US" spc="-85" dirty="0">
                <a:latin typeface="Tw Cen MT"/>
                <a:cs typeface="Tw Cen MT"/>
              </a:rPr>
              <a:t>y</a:t>
            </a:r>
            <a:r>
              <a:rPr lang="en-US" dirty="0">
                <a:latin typeface="Tw Cen MT"/>
                <a:cs typeface="Tw Cen MT"/>
              </a:rPr>
              <a:t>on</a:t>
            </a:r>
            <a:r>
              <a:rPr lang="en-US" spc="-120" dirty="0">
                <a:latin typeface="Tw Cen MT"/>
                <a:cs typeface="Tw Cen MT"/>
              </a:rPr>
              <a:t>e</a:t>
            </a:r>
            <a:r>
              <a:rPr lang="en-US" dirty="0">
                <a:latin typeface="Tw Cen MT"/>
                <a:cs typeface="Tw Cen MT"/>
              </a:rPr>
              <a:t>,</a:t>
            </a:r>
            <a:r>
              <a:rPr lang="en-US" spc="-10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including</a:t>
            </a:r>
            <a:r>
              <a:rPr lang="en-US" spc="-10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people</a:t>
            </a:r>
            <a:r>
              <a:rPr lang="en-US" spc="-10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with</a:t>
            </a:r>
            <a:r>
              <a:rPr lang="en-US" spc="-10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disabilitie</a:t>
            </a:r>
            <a:r>
              <a:rPr lang="en-US" spc="-30" dirty="0">
                <a:latin typeface="Tw Cen MT"/>
                <a:cs typeface="Tw Cen MT"/>
              </a:rPr>
              <a:t>s</a:t>
            </a:r>
            <a:r>
              <a:rPr lang="en-US" dirty="0">
                <a:latin typeface="Tw Cen MT"/>
                <a:cs typeface="Tw Cen MT"/>
              </a:rPr>
              <a:t>.</a:t>
            </a:r>
          </a:p>
          <a:p>
            <a:pPr>
              <a:lnSpc>
                <a:spcPts val="900"/>
              </a:lnSpc>
              <a:spcBef>
                <a:spcPts val="0"/>
              </a:spcBef>
              <a:buClr>
                <a:srgbClr val="A5B592"/>
              </a:buClr>
              <a:buFont typeface="Arial"/>
              <a:buChar char="•"/>
            </a:pPr>
            <a:endParaRPr lang="en-US" sz="800" dirty="0"/>
          </a:p>
          <a:p>
            <a:pPr marL="287020" marR="30480">
              <a:buClr>
                <a:srgbClr val="A5B592"/>
              </a:buClr>
              <a:buSzPct val="69642"/>
              <a:buFont typeface="Arial"/>
              <a:buChar char="•"/>
              <a:tabLst>
                <a:tab pos="286385" algn="l"/>
              </a:tabLst>
            </a:pPr>
            <a:r>
              <a:rPr lang="en-US" dirty="0">
                <a:latin typeface="Tw Cen MT"/>
                <a:cs typeface="Tw Cen MT"/>
              </a:rPr>
              <a:t>Decision-making is</a:t>
            </a:r>
            <a:r>
              <a:rPr lang="en-US" spc="-5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a lea</a:t>
            </a:r>
            <a:r>
              <a:rPr lang="en-US" spc="55" dirty="0">
                <a:latin typeface="Tw Cen MT"/>
                <a:cs typeface="Tw Cen MT"/>
              </a:rPr>
              <a:t>r</a:t>
            </a:r>
            <a:r>
              <a:rPr lang="en-US" dirty="0">
                <a:latin typeface="Tw Cen MT"/>
                <a:cs typeface="Tw Cen MT"/>
              </a:rPr>
              <a:t>ned skill</a:t>
            </a:r>
            <a:r>
              <a:rPr lang="en-US" spc="-5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–</a:t>
            </a:r>
            <a:r>
              <a:rPr lang="en-US" spc="-5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people with</a:t>
            </a:r>
            <a:r>
              <a:rPr lang="en-US" spc="-5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disabilities</a:t>
            </a:r>
            <a:r>
              <a:rPr lang="en-US" spc="-5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need</a:t>
            </a:r>
            <a:r>
              <a:rPr lang="en-US" spc="-5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oppo</a:t>
            </a:r>
            <a:r>
              <a:rPr lang="en-US" spc="55" dirty="0">
                <a:latin typeface="Tw Cen MT"/>
                <a:cs typeface="Tw Cen MT"/>
              </a:rPr>
              <a:t>r</a:t>
            </a:r>
            <a:r>
              <a:rPr lang="en-US" dirty="0">
                <a:latin typeface="Tw Cen MT"/>
                <a:cs typeface="Tw Cen MT"/>
              </a:rPr>
              <a:t>tunit</a:t>
            </a:r>
            <a:r>
              <a:rPr lang="en-US" spc="-200" dirty="0">
                <a:latin typeface="Tw Cen MT"/>
                <a:cs typeface="Tw Cen MT"/>
              </a:rPr>
              <a:t>y</a:t>
            </a:r>
            <a:r>
              <a:rPr lang="en-US" dirty="0">
                <a:latin typeface="Tw Cen MT"/>
                <a:cs typeface="Tw Cen MT"/>
              </a:rPr>
              <a:t>,</a:t>
            </a:r>
            <a:r>
              <a:rPr lang="en-US" spc="-5" dirty="0">
                <a:latin typeface="Tw Cen MT"/>
                <a:cs typeface="Tw Cen MT"/>
              </a:rPr>
              <a:t> </a:t>
            </a:r>
            <a:r>
              <a:rPr lang="en-US" spc="-85" dirty="0">
                <a:latin typeface="Tw Cen MT"/>
                <a:cs typeface="Tw Cen MT"/>
              </a:rPr>
              <a:t>e</a:t>
            </a:r>
            <a:r>
              <a:rPr lang="en-US" dirty="0">
                <a:latin typeface="Tw Cen MT"/>
                <a:cs typeface="Tw Cen MT"/>
              </a:rPr>
              <a:t>xperience and suppo</a:t>
            </a:r>
            <a:r>
              <a:rPr lang="en-US" spc="55" dirty="0">
                <a:latin typeface="Tw Cen MT"/>
                <a:cs typeface="Tw Cen MT"/>
              </a:rPr>
              <a:t>r</a:t>
            </a:r>
            <a:r>
              <a:rPr lang="en-US" dirty="0">
                <a:latin typeface="Tw Cen MT"/>
                <a:cs typeface="Tw Cen MT"/>
              </a:rPr>
              <a:t>t to</a:t>
            </a:r>
            <a:r>
              <a:rPr lang="en-US" spc="-5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lea</a:t>
            </a:r>
            <a:r>
              <a:rPr lang="en-US" spc="55" dirty="0">
                <a:latin typeface="Tw Cen MT"/>
                <a:cs typeface="Tw Cen MT"/>
              </a:rPr>
              <a:t>r</a:t>
            </a:r>
            <a:r>
              <a:rPr lang="en-US" dirty="0">
                <a:latin typeface="Tw Cen MT"/>
                <a:cs typeface="Tw Cen MT"/>
              </a:rPr>
              <a:t>n</a:t>
            </a:r>
            <a:r>
              <a:rPr lang="en-US" spc="-5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to</a:t>
            </a:r>
            <a:r>
              <a:rPr lang="en-US" spc="-5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ma</a:t>
            </a:r>
            <a:r>
              <a:rPr lang="en-US" spc="-55" dirty="0">
                <a:latin typeface="Tw Cen MT"/>
                <a:cs typeface="Tw Cen MT"/>
              </a:rPr>
              <a:t>k</a:t>
            </a:r>
            <a:r>
              <a:rPr lang="en-US" dirty="0">
                <a:latin typeface="Tw Cen MT"/>
                <a:cs typeface="Tw Cen MT"/>
              </a:rPr>
              <a:t>e </a:t>
            </a:r>
            <a:r>
              <a:rPr lang="en-US" spc="-60" dirty="0">
                <a:latin typeface="Tw Cen MT"/>
                <a:cs typeface="Tw Cen MT"/>
              </a:rPr>
              <a:t>w</a:t>
            </a:r>
            <a:r>
              <a:rPr lang="en-US" dirty="0">
                <a:latin typeface="Tw Cen MT"/>
                <a:cs typeface="Tw Cen MT"/>
              </a:rPr>
              <a:t>ell</a:t>
            </a:r>
            <a:r>
              <a:rPr lang="en-US" spc="-5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in</a:t>
            </a:r>
            <a:r>
              <a:rPr lang="en-US" spc="-55" dirty="0">
                <a:latin typeface="Tw Cen MT"/>
                <a:cs typeface="Tw Cen MT"/>
              </a:rPr>
              <a:t>f</a:t>
            </a:r>
            <a:r>
              <a:rPr lang="en-US" dirty="0">
                <a:latin typeface="Tw Cen MT"/>
                <a:cs typeface="Tw Cen MT"/>
              </a:rPr>
              <a:t>o</a:t>
            </a:r>
            <a:r>
              <a:rPr lang="en-US" spc="55" dirty="0">
                <a:latin typeface="Tw Cen MT"/>
                <a:cs typeface="Tw Cen MT"/>
              </a:rPr>
              <a:t>r</a:t>
            </a:r>
            <a:r>
              <a:rPr lang="en-US" spc="-5" dirty="0">
                <a:latin typeface="Tw Cen MT"/>
                <a:cs typeface="Tw Cen MT"/>
              </a:rPr>
              <a:t>m</a:t>
            </a:r>
            <a:r>
              <a:rPr lang="en-US" dirty="0">
                <a:latin typeface="Tw Cen MT"/>
                <a:cs typeface="Tw Cen MT"/>
              </a:rPr>
              <a:t>ed decision</a:t>
            </a:r>
            <a:r>
              <a:rPr lang="en-US" spc="-30" dirty="0">
                <a:latin typeface="Tw Cen MT"/>
                <a:cs typeface="Tw Cen MT"/>
              </a:rPr>
              <a:t>s</a:t>
            </a:r>
            <a:r>
              <a:rPr lang="en-US" dirty="0">
                <a:latin typeface="Tw Cen MT"/>
                <a:cs typeface="Tw Cen MT"/>
              </a:rPr>
              <a:t>.</a:t>
            </a:r>
          </a:p>
          <a:p>
            <a:pPr>
              <a:lnSpc>
                <a:spcPts val="900"/>
              </a:lnSpc>
              <a:spcBef>
                <a:spcPts val="0"/>
              </a:spcBef>
              <a:buClr>
                <a:srgbClr val="A5B592"/>
              </a:buClr>
              <a:buFont typeface="Arial"/>
              <a:buChar char="•"/>
            </a:pPr>
            <a:endParaRPr lang="en-US" sz="800" dirty="0"/>
          </a:p>
          <a:p>
            <a:pPr marL="287020" marR="12700">
              <a:buClr>
                <a:srgbClr val="A5B592"/>
              </a:buClr>
              <a:buSzPct val="69642"/>
              <a:buFont typeface="Arial"/>
              <a:buChar char="•"/>
              <a:tabLst>
                <a:tab pos="286385" algn="l"/>
              </a:tabLst>
            </a:pPr>
            <a:r>
              <a:rPr lang="en-US" dirty="0">
                <a:latin typeface="Tw Cen MT"/>
                <a:cs typeface="Tw Cen MT"/>
              </a:rPr>
              <a:t>There</a:t>
            </a:r>
            <a:r>
              <a:rPr lang="en-US" spc="-15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are other le</a:t>
            </a:r>
            <a:r>
              <a:rPr lang="en-US" spc="-55" dirty="0">
                <a:latin typeface="Tw Cen MT"/>
                <a:cs typeface="Tw Cen MT"/>
              </a:rPr>
              <a:t>g</a:t>
            </a:r>
            <a:r>
              <a:rPr lang="en-US" dirty="0">
                <a:latin typeface="Tw Cen MT"/>
                <a:cs typeface="Tw Cen MT"/>
              </a:rPr>
              <a:t>al </a:t>
            </a:r>
            <a:r>
              <a:rPr lang="en-US" spc="-120" dirty="0">
                <a:latin typeface="Tw Cen MT"/>
                <a:cs typeface="Tw Cen MT"/>
              </a:rPr>
              <a:t>w</a:t>
            </a:r>
            <a:r>
              <a:rPr lang="en-US" spc="-55" dirty="0">
                <a:latin typeface="Tw Cen MT"/>
                <a:cs typeface="Tw Cen MT"/>
              </a:rPr>
              <a:t>a</a:t>
            </a:r>
            <a:r>
              <a:rPr lang="en-US" dirty="0">
                <a:latin typeface="Tw Cen MT"/>
                <a:cs typeface="Tw Cen MT"/>
              </a:rPr>
              <a:t>ys to assist people with</a:t>
            </a:r>
            <a:r>
              <a:rPr lang="en-US" spc="-5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decision-making</a:t>
            </a:r>
            <a:r>
              <a:rPr lang="en-US" spc="-5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that</a:t>
            </a:r>
            <a:r>
              <a:rPr lang="en-US" spc="-5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do</a:t>
            </a:r>
            <a:r>
              <a:rPr lang="en-US" spc="-5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not</a:t>
            </a:r>
            <a:r>
              <a:rPr lang="en-US" spc="-5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restrict,</a:t>
            </a:r>
            <a:r>
              <a:rPr lang="en-US" spc="-5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limit, or</a:t>
            </a:r>
            <a:r>
              <a:rPr lang="en-US" spc="-5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remo</a:t>
            </a:r>
            <a:r>
              <a:rPr lang="en-US" spc="-55" dirty="0">
                <a:latin typeface="Tw Cen MT"/>
                <a:cs typeface="Tw Cen MT"/>
              </a:rPr>
              <a:t>v</a:t>
            </a:r>
            <a:r>
              <a:rPr lang="en-US" dirty="0">
                <a:latin typeface="Tw Cen MT"/>
                <a:cs typeface="Tw Cen MT"/>
              </a:rPr>
              <a:t>e</a:t>
            </a:r>
            <a:r>
              <a:rPr lang="en-US" spc="-20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individual</a:t>
            </a:r>
            <a:r>
              <a:rPr lang="en-US" spc="-5" dirty="0">
                <a:latin typeface="Tw Cen MT"/>
                <a:cs typeface="Tw Cen MT"/>
              </a:rPr>
              <a:t> </a:t>
            </a:r>
            <a:r>
              <a:rPr lang="en-US" dirty="0">
                <a:latin typeface="Tw Cen MT"/>
                <a:cs typeface="Tw Cen MT"/>
              </a:rPr>
              <a:t>right</a:t>
            </a:r>
            <a:r>
              <a:rPr lang="en-US" spc="-30" dirty="0">
                <a:latin typeface="Tw Cen MT"/>
                <a:cs typeface="Tw Cen MT"/>
              </a:rPr>
              <a:t>s</a:t>
            </a:r>
            <a:r>
              <a:rPr lang="en-US" dirty="0">
                <a:latin typeface="Tw Cen MT"/>
                <a:cs typeface="Tw Cen MT"/>
              </a:rPr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Decisions</a:t>
            </a:r>
          </a:p>
        </p:txBody>
      </p:sp>
    </p:spTree>
    <p:extLst>
      <p:ext uri="{BB962C8B-B14F-4D97-AF65-F5344CB8AC3E}">
        <p14:creationId xmlns:p14="http://schemas.microsoft.com/office/powerpoint/2010/main" val="41192977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396108" y="1905001"/>
            <a:ext cx="7408333" cy="42211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 guardian is someone who has a legal authority to protect the interests of another person. If you have a guardian, he or she can decide the following:</a:t>
            </a:r>
          </a:p>
          <a:p>
            <a:r>
              <a:rPr lang="en-US" dirty="0"/>
              <a:t>	- Where you live</a:t>
            </a:r>
          </a:p>
          <a:p>
            <a:r>
              <a:rPr lang="en-US" dirty="0"/>
              <a:t>	- Where (and whether) you work</a:t>
            </a:r>
          </a:p>
          <a:p>
            <a:r>
              <a:rPr lang="en-US" dirty="0"/>
              <a:t>	- What you wear</a:t>
            </a:r>
          </a:p>
          <a:p>
            <a:r>
              <a:rPr lang="en-US" dirty="0"/>
              <a:t>	- What you eat</a:t>
            </a:r>
          </a:p>
          <a:p>
            <a:r>
              <a:rPr lang="en-US" dirty="0"/>
              <a:t>	- Where/when you go to the doctor</a:t>
            </a:r>
          </a:p>
          <a:p>
            <a:r>
              <a:rPr lang="en-US" dirty="0"/>
              <a:t>	- What medical procedures you receive</a:t>
            </a:r>
          </a:p>
          <a:p>
            <a:r>
              <a:rPr lang="en-US" dirty="0"/>
              <a:t>	- How you can spend your money</a:t>
            </a:r>
          </a:p>
          <a:p>
            <a:r>
              <a:rPr lang="en-US" dirty="0"/>
              <a:t>	- Whether you can purchase property, etc.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Guardian?</a:t>
            </a:r>
          </a:p>
        </p:txBody>
      </p:sp>
    </p:spTree>
    <p:extLst>
      <p:ext uri="{BB962C8B-B14F-4D97-AF65-F5344CB8AC3E}">
        <p14:creationId xmlns:p14="http://schemas.microsoft.com/office/powerpoint/2010/main" val="41163122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23404-BE2C-465C-BC32-0FD08BDAD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guardianship?</a:t>
            </a:r>
            <a:endParaRPr lang="es-MX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DA29F-B64F-48B9-A874-E7C632666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609585" indent="-503754">
              <a:spcBef>
                <a:spcPts val="0"/>
              </a:spcBef>
              <a:buClr>
                <a:srgbClr val="000000"/>
              </a:buClr>
              <a:buSzPts val="2350"/>
              <a:buFont typeface="Amatic SC"/>
              <a:buChar char="●"/>
            </a:pPr>
            <a:r>
              <a:rPr lang="en-US" sz="2400" dirty="0">
                <a:ea typeface="Amatic SC"/>
                <a:cs typeface="Amatic SC"/>
                <a:sym typeface="Amatic SC"/>
              </a:rPr>
              <a:t>Under a guardianship, a GUARDIAN makes all decisions for a WARD</a:t>
            </a:r>
          </a:p>
          <a:p>
            <a:pPr marL="105831" indent="0">
              <a:spcBef>
                <a:spcPts val="0"/>
              </a:spcBef>
              <a:buClr>
                <a:srgbClr val="000000"/>
              </a:buClr>
              <a:buSzPts val="2350"/>
              <a:buNone/>
            </a:pPr>
            <a:endParaRPr lang="en-US" sz="2400" dirty="0">
              <a:ea typeface="Amatic SC"/>
              <a:cs typeface="Amatic SC"/>
              <a:sym typeface="Amatic SC"/>
            </a:endParaRPr>
          </a:p>
          <a:p>
            <a:pPr marL="609585" indent="-503754">
              <a:spcBef>
                <a:spcPts val="0"/>
              </a:spcBef>
              <a:buClr>
                <a:srgbClr val="000000"/>
              </a:buClr>
              <a:buSzPts val="2350"/>
              <a:buFont typeface="Amatic SC"/>
              <a:buChar char="●"/>
            </a:pPr>
            <a:r>
              <a:rPr lang="en-US" sz="2400" dirty="0">
                <a:ea typeface="Amatic SC"/>
                <a:cs typeface="Amatic SC"/>
                <a:sym typeface="Amatic SC"/>
              </a:rPr>
              <a:t>A guardianship can be over a person, an estate, or both</a:t>
            </a:r>
          </a:p>
          <a:p>
            <a:pPr marL="609585" indent="-503754">
              <a:spcBef>
                <a:spcPts val="0"/>
              </a:spcBef>
              <a:buClr>
                <a:srgbClr val="000000"/>
              </a:buClr>
              <a:buSzPts val="2350"/>
              <a:buFont typeface="Amatic SC"/>
              <a:buChar char="●"/>
            </a:pPr>
            <a:endParaRPr lang="en-US" sz="2400" dirty="0">
              <a:ea typeface="Amatic SC"/>
              <a:cs typeface="Amatic SC"/>
              <a:sym typeface="Amatic SC"/>
            </a:endParaRPr>
          </a:p>
          <a:p>
            <a:pPr marL="609585" indent="-503754">
              <a:spcBef>
                <a:spcPts val="0"/>
              </a:spcBef>
              <a:buClr>
                <a:srgbClr val="000000"/>
              </a:buClr>
              <a:buSzPts val="2350"/>
              <a:buFont typeface="Amatic SC"/>
              <a:buChar char="●"/>
            </a:pPr>
            <a:endParaRPr lang="en-US" sz="2400" dirty="0">
              <a:ea typeface="Amatic SC"/>
              <a:cs typeface="Amatic SC"/>
              <a:sym typeface="Amatic SC"/>
            </a:endParaRPr>
          </a:p>
          <a:p>
            <a:pPr marL="609585" indent="-503754">
              <a:spcBef>
                <a:spcPts val="0"/>
              </a:spcBef>
              <a:buClr>
                <a:srgbClr val="000000"/>
              </a:buClr>
              <a:buSzPts val="2350"/>
              <a:buFont typeface="Amatic SC"/>
              <a:buChar char="●"/>
            </a:pPr>
            <a:r>
              <a:rPr lang="en-US" sz="2400" dirty="0">
                <a:ea typeface="Amatic SC"/>
                <a:cs typeface="Amatic SC"/>
                <a:sym typeface="Amatic SC"/>
              </a:rPr>
              <a:t>A judge makes the decision regarding whether a guardianship is necessary.</a:t>
            </a:r>
          </a:p>
          <a:p>
            <a:pPr marL="547674" indent="-369877">
              <a:spcBef>
                <a:spcPts val="200"/>
              </a:spcBef>
              <a:buSzPts val="488"/>
              <a:buNone/>
            </a:pPr>
            <a:endParaRPr lang="en-US" sz="2400" dirty="0">
              <a:ea typeface="Amatic SC"/>
              <a:cs typeface="Amatic SC"/>
              <a:sym typeface="Amatic SC"/>
            </a:endParaRPr>
          </a:p>
          <a:p>
            <a:pPr marL="609585" indent="-503754">
              <a:spcBef>
                <a:spcPts val="520"/>
              </a:spcBef>
              <a:buClr>
                <a:srgbClr val="000000"/>
              </a:buClr>
              <a:buSzPts val="2350"/>
              <a:buFont typeface="Amatic SC"/>
              <a:buChar char="●"/>
            </a:pPr>
            <a:r>
              <a:rPr lang="en-US" sz="2400" dirty="0">
                <a:ea typeface="Amatic SC"/>
                <a:cs typeface="Amatic SC"/>
                <a:sym typeface="Amatic SC"/>
              </a:rPr>
              <a:t>If a person wants to pursue a guardianship, they must go in front of a judge to determine if the proposed individual is truly incapacitated. </a:t>
            </a:r>
          </a:p>
          <a:p>
            <a:pPr marL="547674" indent="-369877">
              <a:spcBef>
                <a:spcPts val="200"/>
              </a:spcBef>
              <a:buSzPts val="488"/>
              <a:buNone/>
            </a:pPr>
            <a:endParaRPr lang="en-US" sz="2400" dirty="0">
              <a:ea typeface="Amatic SC"/>
              <a:cs typeface="Amatic SC"/>
              <a:sym typeface="Amatic SC"/>
            </a:endParaRPr>
          </a:p>
          <a:p>
            <a:pPr marL="609585" indent="-503754">
              <a:spcBef>
                <a:spcPts val="520"/>
              </a:spcBef>
              <a:buClr>
                <a:srgbClr val="000000"/>
              </a:buClr>
              <a:buSzPts val="2350"/>
              <a:buFont typeface="Amatic SC"/>
              <a:buChar char="●"/>
            </a:pPr>
            <a:r>
              <a:rPr lang="en-US" sz="2400" dirty="0">
                <a:ea typeface="Amatic SC"/>
                <a:cs typeface="Amatic SC"/>
                <a:sym typeface="Amatic SC"/>
              </a:rPr>
              <a:t>The person seeking to become a guardian must also prove that all other alternatives to guardianship are </a:t>
            </a:r>
            <a:r>
              <a:rPr lang="en-US" sz="2400" i="1" dirty="0">
                <a:ea typeface="Amatic SC"/>
                <a:cs typeface="Amatic SC"/>
                <a:sym typeface="Amatic SC"/>
              </a:rPr>
              <a:t>not</a:t>
            </a:r>
            <a:r>
              <a:rPr lang="en-US" sz="2400" dirty="0">
                <a:ea typeface="Amatic SC"/>
                <a:cs typeface="Amatic SC"/>
                <a:sym typeface="Amatic SC"/>
              </a:rPr>
              <a:t> feasible, and that they are the best individual for the job.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631179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9A4FFAD8-F5C5-4D1C-BE26-99862A286E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6775" y="609600"/>
            <a:ext cx="8153400" cy="9906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b="1" dirty="0">
                <a:solidFill>
                  <a:schemeClr val="accent5"/>
                </a:solidFill>
                <a:latin typeface="Georgia" panose="02040502050405020303" pitchFamily="18" charset="0"/>
              </a:rPr>
              <a:t>Guardianship</a:t>
            </a:r>
            <a:endParaRPr lang="en-US" altLang="en-US" sz="4000" b="1" dirty="0">
              <a:solidFill>
                <a:schemeClr val="accent5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C4C3614-9400-49C9-8008-0BED34099D10}"/>
              </a:ext>
            </a:extLst>
          </p:cNvPr>
          <p:cNvGraphicFramePr>
            <a:graphicFrameLocks noGrp="1"/>
          </p:cNvGraphicFramePr>
          <p:nvPr>
            <p:ph sz="quarter" idx="1"/>
          </p:nvPr>
        </p:nvGraphicFramePr>
        <p:xfrm>
          <a:off x="2136775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090319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396108" y="1905001"/>
            <a:ext cx="7408333" cy="42211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Guardianships are intended for individuals 18 years of age or older who are substantially unable to do the following, even with supports and services:</a:t>
            </a:r>
          </a:p>
          <a:p>
            <a:r>
              <a:rPr lang="en-US" dirty="0"/>
              <a:t>(a) provide food, clothing or shelter for themselves;</a:t>
            </a:r>
          </a:p>
          <a:p>
            <a:r>
              <a:rPr lang="en-US" dirty="0"/>
              <a:t>(b) care for their own health, or </a:t>
            </a:r>
          </a:p>
          <a:p>
            <a:r>
              <a:rPr lang="en-US" dirty="0"/>
              <a:t>(c) manage their financial affairs.</a:t>
            </a:r>
          </a:p>
          <a:p>
            <a:endParaRPr lang="en-US" dirty="0"/>
          </a:p>
          <a:p>
            <a:r>
              <a:rPr lang="en-US" dirty="0"/>
              <a:t>The guardian must prove that all alternatives to guardianship are not viable for their loved one. This includes Supported Decision-Making Agreements (SDMAs), Medical Powers of Attorney (MPOAs), Durable Powers of Attorney (DPOAs), and many more.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Who Needs a Guardian?</a:t>
            </a:r>
          </a:p>
        </p:txBody>
      </p:sp>
    </p:spTree>
    <p:extLst>
      <p:ext uri="{BB962C8B-B14F-4D97-AF65-F5344CB8AC3E}">
        <p14:creationId xmlns:p14="http://schemas.microsoft.com/office/powerpoint/2010/main" val="20171200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396108" y="1981201"/>
            <a:ext cx="7408333" cy="414496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 judge makes the decision regarding whether a guardianship is necessary.</a:t>
            </a:r>
          </a:p>
          <a:p>
            <a:endParaRPr lang="en-US" dirty="0"/>
          </a:p>
          <a:p>
            <a:r>
              <a:rPr lang="en-US" dirty="0"/>
              <a:t>This means that if a person wants to pursue a guardianship, they must go in front of a judge to determine if the proposed individual is truly incapacitated. </a:t>
            </a:r>
          </a:p>
          <a:p>
            <a:endParaRPr lang="en-US" dirty="0"/>
          </a:p>
          <a:p>
            <a:r>
              <a:rPr lang="en-US" dirty="0"/>
              <a:t>The person seeking to become a guardian must also prove that all other alternatives to guardianship are not feasible, and that they are the best individual for the job. </a:t>
            </a:r>
          </a:p>
          <a:p>
            <a:endParaRPr lang="en-US" dirty="0"/>
          </a:p>
          <a:p>
            <a:r>
              <a:rPr lang="en-US" dirty="0"/>
              <a:t>This process requires a large time commitment and can be very expensive.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Who Decides if You Need a Guardian?</a:t>
            </a:r>
          </a:p>
        </p:txBody>
      </p:sp>
    </p:spTree>
    <p:extLst>
      <p:ext uri="{BB962C8B-B14F-4D97-AF65-F5344CB8AC3E}">
        <p14:creationId xmlns:p14="http://schemas.microsoft.com/office/powerpoint/2010/main" val="5371698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18F60602-38AF-487D-8F2B-396E3309FB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19300" y="584200"/>
            <a:ext cx="8153400" cy="9906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b="1" dirty="0">
                <a:solidFill>
                  <a:schemeClr val="accent5"/>
                </a:solidFill>
                <a:latin typeface="Georgia" panose="02040502050405020303" pitchFamily="18" charset="0"/>
              </a:rPr>
              <a:t>Guardianship</a:t>
            </a:r>
            <a:r>
              <a:rPr lang="en-US" altLang="en-US" dirty="0">
                <a:solidFill>
                  <a:schemeClr val="accent5"/>
                </a:solidFill>
              </a:rPr>
              <a:t> </a:t>
            </a:r>
            <a:r>
              <a:rPr lang="en-US" altLang="en-US" sz="4800" dirty="0">
                <a:solidFill>
                  <a:schemeClr val="accent5"/>
                </a:solidFill>
                <a:latin typeface="Georgia" panose="02040502050405020303" pitchFamily="18" charset="0"/>
              </a:rPr>
              <a:t>Process</a:t>
            </a:r>
            <a:endParaRPr lang="en-US" altLang="en-US" dirty="0">
              <a:solidFill>
                <a:schemeClr val="accent5"/>
              </a:solidFill>
              <a:latin typeface="Georgia" panose="02040502050405020303" pitchFamily="18" charset="0"/>
            </a:endParaRP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ED656F5B-1B30-44A8-B5F7-238CD50C2EDF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2136776" y="1600200"/>
            <a:ext cx="8531225" cy="4876800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Georgia" panose="02040502050405020303" pitchFamily="18" charset="0"/>
              </a:rPr>
              <a:t>Lawyer – to file the paperwork</a:t>
            </a:r>
          </a:p>
          <a:p>
            <a:pPr eaLnBrk="1" hangingPunct="1"/>
            <a:r>
              <a:rPr lang="en-US" altLang="en-US" sz="2400">
                <a:latin typeface="Georgia" panose="02040502050405020303" pitchFamily="18" charset="0"/>
              </a:rPr>
              <a:t>Doctor – to evaluate the person</a:t>
            </a:r>
          </a:p>
          <a:p>
            <a:pPr eaLnBrk="1" hangingPunct="1"/>
            <a:r>
              <a:rPr lang="en-US" altLang="en-US" sz="2400">
                <a:latin typeface="Georgia" panose="02040502050405020303" pitchFamily="18" charset="0"/>
              </a:rPr>
              <a:t>Notice – to family members</a:t>
            </a:r>
          </a:p>
          <a:p>
            <a:pPr eaLnBrk="1" hangingPunct="1"/>
            <a:r>
              <a:rPr lang="en-US" altLang="en-US" sz="2400">
                <a:latin typeface="Georgia" panose="02040502050405020303" pitchFamily="18" charset="0"/>
              </a:rPr>
              <a:t>Background check</a:t>
            </a:r>
          </a:p>
          <a:p>
            <a:pPr eaLnBrk="1" hangingPunct="1"/>
            <a:r>
              <a:rPr lang="en-US" altLang="en-US" sz="2400">
                <a:latin typeface="Georgia" panose="02040502050405020303" pitchFamily="18" charset="0"/>
              </a:rPr>
              <a:t>1-hour Training</a:t>
            </a:r>
          </a:p>
          <a:p>
            <a:pPr eaLnBrk="1" hangingPunct="1"/>
            <a:r>
              <a:rPr lang="en-US" altLang="en-US" sz="2400">
                <a:latin typeface="Georgia" panose="02040502050405020303" pitchFamily="18" charset="0"/>
              </a:rPr>
              <a:t>Lawyer for the person with a disability</a:t>
            </a:r>
          </a:p>
          <a:p>
            <a:pPr eaLnBrk="1" hangingPunct="1"/>
            <a:r>
              <a:rPr lang="en-US" altLang="en-US" sz="2400">
                <a:latin typeface="Georgia" panose="02040502050405020303" pitchFamily="18" charset="0"/>
              </a:rPr>
              <a:t>Court hearing</a:t>
            </a:r>
          </a:p>
          <a:p>
            <a:pPr eaLnBrk="1" hangingPunct="1"/>
            <a:r>
              <a:rPr lang="en-US" altLang="en-US" sz="2400">
                <a:latin typeface="Georgia" panose="02040502050405020303" pitchFamily="18" charset="0"/>
              </a:rPr>
              <a:t>Bond</a:t>
            </a:r>
          </a:p>
          <a:p>
            <a:pPr eaLnBrk="1" hangingPunct="1"/>
            <a:r>
              <a:rPr lang="en-US" altLang="en-US" sz="2400">
                <a:latin typeface="Georgia" panose="02040502050405020303" pitchFamily="18" charset="0"/>
              </a:rPr>
              <a:t>Reporting – every year</a:t>
            </a:r>
          </a:p>
        </p:txBody>
      </p:sp>
    </p:spTree>
    <p:extLst>
      <p:ext uri="{BB962C8B-B14F-4D97-AF65-F5344CB8AC3E}">
        <p14:creationId xmlns:p14="http://schemas.microsoft.com/office/powerpoint/2010/main" val="24121024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396108" y="2133601"/>
            <a:ext cx="7408333" cy="39925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Reduced Self-Determination =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  Less self-esteem</a:t>
            </a:r>
          </a:p>
          <a:p>
            <a:r>
              <a:rPr lang="en-US" dirty="0"/>
              <a:t>  Increased passivity</a:t>
            </a:r>
          </a:p>
          <a:p>
            <a:r>
              <a:rPr lang="en-US" dirty="0"/>
              <a:t>  Decreased functioning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/>
              <a:t>It is extremely difficult to undo a guardianship. The court only restores competency in very rare instances, and the burden of proving competency falls on the individual with disability.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Should We Hesitate Before Pursuing a  Guardianship?</a:t>
            </a:r>
          </a:p>
        </p:txBody>
      </p:sp>
    </p:spTree>
    <p:extLst>
      <p:ext uri="{BB962C8B-B14F-4D97-AF65-F5344CB8AC3E}">
        <p14:creationId xmlns:p14="http://schemas.microsoft.com/office/powerpoint/2010/main" val="9957895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F04C9-9218-47B0-814D-0EB2DCAF5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happens when someone calls us asking for a guardianship?</a:t>
            </a:r>
            <a:endParaRPr lang="es-MX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01C11-9C2B-4903-B9BF-7629137771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Intake (determines eligibility and gets more information about client)</a:t>
            </a:r>
          </a:p>
          <a:p>
            <a:r>
              <a:rPr lang="en-US" dirty="0"/>
              <a:t>Review by attorney</a:t>
            </a:r>
          </a:p>
          <a:p>
            <a:r>
              <a:rPr lang="en-US" dirty="0"/>
              <a:t>Capacity Assessment</a:t>
            </a:r>
          </a:p>
          <a:p>
            <a:r>
              <a:rPr lang="en-US" dirty="0"/>
              <a:t>Meeting with family to determine their needs and what works best for them</a:t>
            </a:r>
          </a:p>
          <a:p>
            <a:r>
              <a:rPr lang="en-US" dirty="0"/>
              <a:t>TRLA meets with family to draft and execute documents</a:t>
            </a:r>
          </a:p>
          <a:p>
            <a:pPr marL="0" indent="0">
              <a:buNone/>
            </a:pPr>
            <a:r>
              <a:rPr lang="en-US" dirty="0"/>
              <a:t>OR  </a:t>
            </a:r>
          </a:p>
          <a:p>
            <a:pPr marL="0" indent="0">
              <a:buNone/>
            </a:pPr>
            <a:r>
              <a:rPr lang="en-US" dirty="0"/>
              <a:t>TRLA represents or provides legal advice 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246423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621DD-6507-49A6-9017-DABF18B1E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should we wait before telling someone that they need a guardianship ?</a:t>
            </a:r>
            <a:endParaRPr lang="es-MX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8B301-1936-41D4-B484-540D17344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Guardianships take away a person’s civil rights</a:t>
            </a:r>
          </a:p>
          <a:p>
            <a:r>
              <a:rPr lang="en-US" dirty="0"/>
              <a:t>Guardianships can be hard to undo later</a:t>
            </a:r>
          </a:p>
          <a:p>
            <a:r>
              <a:rPr lang="en-US" dirty="0"/>
              <a:t>There is potential for abuse</a:t>
            </a:r>
          </a:p>
          <a:p>
            <a:r>
              <a:rPr lang="en-US" dirty="0"/>
              <a:t>Guardianships stop someone from practicing and developing decision making skills </a:t>
            </a:r>
          </a:p>
          <a:p>
            <a:r>
              <a:rPr lang="en-US" dirty="0"/>
              <a:t>Cost</a:t>
            </a:r>
          </a:p>
          <a:p>
            <a:r>
              <a:rPr lang="en-US" dirty="0"/>
              <a:t>The requirements for a guardian can be difficult to keep up with</a:t>
            </a:r>
          </a:p>
          <a:p>
            <a:r>
              <a:rPr lang="en-US" dirty="0"/>
              <a:t>The law requires that guardianship be a last resort </a:t>
            </a:r>
          </a:p>
        </p:txBody>
      </p:sp>
    </p:spTree>
    <p:extLst>
      <p:ext uri="{BB962C8B-B14F-4D97-AF65-F5344CB8AC3E}">
        <p14:creationId xmlns:p14="http://schemas.microsoft.com/office/powerpoint/2010/main" val="41395760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33D2A-53EF-4FED-BD77-D3FD65732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do we take into account when determining if a person needs a guardianship? </a:t>
            </a:r>
            <a:endParaRPr lang="es-MX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974235-78D1-4392-95C2-C4DA2C0B7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a person’s capacity?</a:t>
            </a:r>
          </a:p>
          <a:p>
            <a:r>
              <a:rPr lang="en-US" dirty="0"/>
              <a:t>Can this person communicate in some way?</a:t>
            </a:r>
          </a:p>
          <a:p>
            <a:r>
              <a:rPr lang="en-US" dirty="0"/>
              <a:t>Is there someone in their life who they trust to help them with making decisions?</a:t>
            </a:r>
          </a:p>
          <a:p>
            <a:r>
              <a:rPr lang="en-US" dirty="0"/>
              <a:t>How are their needs being met now?</a:t>
            </a:r>
          </a:p>
          <a:p>
            <a:r>
              <a:rPr lang="en-US" dirty="0"/>
              <a:t>Is there anything that they can’t do right now without a guardianship?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191373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C2304-2676-4A88-817D-71C742412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do not need a guardianship to….</a:t>
            </a:r>
            <a:endParaRPr lang="es-MX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681E9-9159-4DD8-B7AC-F845B1461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 present at an ARD meeting</a:t>
            </a:r>
          </a:p>
          <a:p>
            <a:r>
              <a:rPr lang="en-US" dirty="0"/>
              <a:t>Go to a doctor’s appointment with someone if they want you there</a:t>
            </a:r>
          </a:p>
          <a:p>
            <a:r>
              <a:rPr lang="en-US" dirty="0"/>
              <a:t>Manage someone’s Social Security check or other benefits</a:t>
            </a:r>
          </a:p>
          <a:p>
            <a:r>
              <a:rPr lang="en-US" dirty="0"/>
              <a:t>Help someone make medical decisions</a:t>
            </a:r>
          </a:p>
          <a:p>
            <a:r>
              <a:rPr lang="en-US" dirty="0"/>
              <a:t>Make a plan for who will care for a person with a disability when you no longer can</a:t>
            </a:r>
          </a:p>
          <a:p>
            <a:r>
              <a:rPr lang="en-US" dirty="0"/>
              <a:t>Help a person understand and communicate day-to-day decisions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544818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2A888-0243-45F6-A15F-7D17BF2F0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can not get a guardianship only because you want to…</a:t>
            </a:r>
            <a:endParaRPr lang="es-MX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9DDFD-CCEB-4260-BF87-97850FA210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0114"/>
            <a:ext cx="10515600" cy="4351338"/>
          </a:xfrm>
        </p:spPr>
        <p:txBody>
          <a:bodyPr/>
          <a:lstStyle/>
          <a:p>
            <a:r>
              <a:rPr lang="en-US" dirty="0"/>
              <a:t>Make it easier  or more convenient for you </a:t>
            </a:r>
          </a:p>
          <a:p>
            <a:r>
              <a:rPr lang="en-US" dirty="0"/>
              <a:t>Force someone into a treatment program</a:t>
            </a:r>
          </a:p>
          <a:p>
            <a:r>
              <a:rPr lang="en-US" dirty="0"/>
              <a:t>Involuntarily commit someone to a hospital or institution</a:t>
            </a:r>
          </a:p>
          <a:p>
            <a:r>
              <a:rPr lang="en-US" dirty="0"/>
              <a:t>Control who a person is friends with or dates</a:t>
            </a:r>
          </a:p>
          <a:p>
            <a:r>
              <a:rPr lang="en-US" dirty="0"/>
              <a:t>Manage someone’s money because you don’t agree with how they are spending it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444179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23685-80A9-4A68-B452-67E1884D1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alternatives are there to a guardianship?</a:t>
            </a:r>
            <a:endParaRPr lang="es-MX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37EAC-15B6-4D3A-83D0-FF92E39AC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r>
              <a:rPr lang="en-US" dirty="0"/>
              <a:t>Supports and Services</a:t>
            </a:r>
          </a:p>
          <a:p>
            <a:r>
              <a:rPr lang="en-US" dirty="0"/>
              <a:t>Supported Decision Making Agreement</a:t>
            </a:r>
          </a:p>
          <a:p>
            <a:r>
              <a:rPr lang="en-US" dirty="0"/>
              <a:t>Representative Payee</a:t>
            </a:r>
          </a:p>
          <a:p>
            <a:r>
              <a:rPr lang="en-US" dirty="0"/>
              <a:t>HIPAA Release/Medical POA </a:t>
            </a:r>
          </a:p>
          <a:p>
            <a:r>
              <a:rPr lang="en-US" dirty="0"/>
              <a:t>Statutory Durable Power of Attorney</a:t>
            </a:r>
          </a:p>
          <a:p>
            <a:r>
              <a:rPr lang="en-US" dirty="0"/>
              <a:t>Psychiatric Advanced Directives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5666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AC5CD-B3E9-415C-B729-6DCD60B76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8900" y="455613"/>
            <a:ext cx="7200900" cy="1485900"/>
          </a:xfrm>
        </p:spPr>
        <p:txBody>
          <a:bodyPr rtlCol="0">
            <a:normAutofit/>
          </a:bodyPr>
          <a:lstStyle/>
          <a:p>
            <a:pPr marL="54864" algn="ctr">
              <a:defRPr/>
            </a:pPr>
            <a:r>
              <a:rPr lang="en-US" sz="4000" b="1" dirty="0">
                <a:solidFill>
                  <a:schemeClr val="accent5"/>
                </a:solidFill>
                <a:latin typeface="Georgia" panose="02040502050405020303" pitchFamily="18" charset="0"/>
              </a:rPr>
              <a:t>Supports </a:t>
            </a:r>
            <a:r>
              <a:rPr lang="en-US" sz="4800" b="1" dirty="0">
                <a:solidFill>
                  <a:schemeClr val="accent5"/>
                </a:solidFill>
                <a:latin typeface="Georgia" panose="02040502050405020303" pitchFamily="18" charset="0"/>
              </a:rPr>
              <a:t>and</a:t>
            </a:r>
            <a:r>
              <a:rPr lang="en-US" sz="4000" b="1" dirty="0">
                <a:solidFill>
                  <a:schemeClr val="accent5"/>
                </a:solidFill>
                <a:latin typeface="Georgia" panose="02040502050405020303" pitchFamily="18" charset="0"/>
              </a:rPr>
              <a:t> Services</a:t>
            </a:r>
          </a:p>
        </p:txBody>
      </p:sp>
      <p:pic>
        <p:nvPicPr>
          <p:cNvPr id="17411" name="Picture 2">
            <a:extLst>
              <a:ext uri="{FF2B5EF4-FFF2-40B4-BE49-F238E27FC236}">
                <a16:creationId xmlns:a16="http://schemas.microsoft.com/office/drawing/2014/main" id="{5EC39BB2-1428-4AAD-AAB9-8C273D676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350" y="1600201"/>
            <a:ext cx="2768600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>
            <a:extLst>
              <a:ext uri="{FF2B5EF4-FFF2-40B4-BE49-F238E27FC236}">
                <a16:creationId xmlns:a16="http://schemas.microsoft.com/office/drawing/2014/main" id="{008C7616-3E21-45A9-89B5-9E4FA8FC5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422651"/>
            <a:ext cx="3786188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>
            <a:extLst>
              <a:ext uri="{FF2B5EF4-FFF2-40B4-BE49-F238E27FC236}">
                <a16:creationId xmlns:a16="http://schemas.microsoft.com/office/drawing/2014/main" id="{71EFA0E1-6327-4178-A600-0AAAE6575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813" y="2354264"/>
            <a:ext cx="3429000" cy="350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51757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D397A-B3B8-4CC0-B26F-219CF1F4E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8900" y="455613"/>
            <a:ext cx="7734300" cy="1485900"/>
          </a:xfrm>
        </p:spPr>
        <p:txBody>
          <a:bodyPr rtlCol="0">
            <a:normAutofit/>
          </a:bodyPr>
          <a:lstStyle/>
          <a:p>
            <a:pPr marL="54864" algn="ctr">
              <a:defRPr/>
            </a:pPr>
            <a:r>
              <a:rPr lang="en-US" sz="4000" b="1" dirty="0">
                <a:solidFill>
                  <a:schemeClr val="accent5"/>
                </a:solidFill>
                <a:latin typeface="Georgia" panose="02040502050405020303" pitchFamily="18" charset="0"/>
              </a:rPr>
              <a:t>Supported Decision Making Agreement</a:t>
            </a:r>
          </a:p>
        </p:txBody>
      </p:sp>
      <p:pic>
        <p:nvPicPr>
          <p:cNvPr id="19459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AB626A9E-627D-48C9-8EAE-C2977EBBB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386014"/>
            <a:ext cx="3975100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8" descr="A person sitting on a table&#10;&#10;Description automatically generated">
            <a:extLst>
              <a:ext uri="{FF2B5EF4-FFF2-40B4-BE49-F238E27FC236}">
                <a16:creationId xmlns:a16="http://schemas.microsoft.com/office/drawing/2014/main" id="{21777BF5-A4E0-44A2-9F10-107509CCC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386014"/>
            <a:ext cx="3975100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69464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B854E988-6C80-48D4-AC28-3C5957C8C0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MX"/>
              <a:t>What is Supported Decision Making?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F26CF39-A901-4FF1-BB7A-EE3DCCD1137E}"/>
              </a:ext>
            </a:extLst>
          </p:cNvPr>
          <p:cNvGraphicFramePr>
            <a:graphicFrameLocks noGrp="1"/>
          </p:cNvGraphicFramePr>
          <p:nvPr>
            <p:ph sz="quarter" idx="1"/>
          </p:nvPr>
        </p:nvGraphicFramePr>
        <p:xfrm>
          <a:off x="1825625" y="1527175"/>
          <a:ext cx="85042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56999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C0602-F2C6-4785-A46F-49B176336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dirty="0"/>
              <a:t>Who Can Be the Supporter?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Any Adult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DCE2E65D-70C2-4D82-8C49-68837932295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20913" y="2895601"/>
            <a:ext cx="7669212" cy="3667125"/>
          </a:xfrm>
        </p:spPr>
        <p:txBody>
          <a:bodyPr>
            <a:normAutofit fontScale="92500"/>
          </a:bodyPr>
          <a:lstStyle/>
          <a:p>
            <a:pPr marL="839788" lvl="1" indent="-457200">
              <a:spcBef>
                <a:spcPct val="0"/>
              </a:spcBef>
              <a:spcAft>
                <a:spcPts val="1200"/>
              </a:spcAft>
            </a:pPr>
            <a:r>
              <a:rPr lang="en-US" altLang="en-US" sz="3200">
                <a:solidFill>
                  <a:srgbClr val="262626"/>
                </a:solidFill>
              </a:rPr>
              <a:t>There are no legal restrictions on which adult can be chosen as a suproter. </a:t>
            </a:r>
          </a:p>
          <a:p>
            <a:pPr marL="839788" lvl="1" indent="-457200">
              <a:spcBef>
                <a:spcPct val="0"/>
              </a:spcBef>
              <a:spcAft>
                <a:spcPts val="1200"/>
              </a:spcAft>
            </a:pPr>
            <a:r>
              <a:rPr lang="en-US" altLang="en-US" sz="3200">
                <a:solidFill>
                  <a:srgbClr val="262626"/>
                </a:solidFill>
              </a:rPr>
              <a:t>The person making the decision should chose a person that they trust.</a:t>
            </a:r>
          </a:p>
          <a:p>
            <a:pPr marL="839788" lvl="1" indent="-457200">
              <a:spcBef>
                <a:spcPct val="0"/>
              </a:spcBef>
              <a:spcAft>
                <a:spcPts val="1200"/>
              </a:spcAft>
            </a:pPr>
            <a:r>
              <a:rPr lang="en-US" altLang="en-US" sz="3200">
                <a:solidFill>
                  <a:srgbClr val="262626"/>
                </a:solidFill>
              </a:rPr>
              <a:t>The supporter is usually a relative such as a parent or sibling or a close friend.</a:t>
            </a:r>
          </a:p>
          <a:p>
            <a:pPr marL="839788" lvl="1" indent="-457200">
              <a:spcBef>
                <a:spcPct val="0"/>
              </a:spcBef>
              <a:spcAft>
                <a:spcPts val="1200"/>
              </a:spcAft>
              <a:buNone/>
            </a:pPr>
            <a:endParaRPr lang="en-US" altLang="en-US" sz="2600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6462613E-89AB-4543-A594-32A9533E78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CE68685-EE28-4F6E-A256-C3FB7889A229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5829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706" y="1"/>
            <a:ext cx="563198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57700" y="91034"/>
            <a:ext cx="5456000" cy="66759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54771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4E5E6226-F68F-1540-A106-F4054D7DC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1295401"/>
            <a:ext cx="8382000" cy="4708525"/>
          </a:xfrm>
        </p:spPr>
        <p:txBody>
          <a:bodyPr>
            <a:normAutofit lnSpcReduction="10000"/>
          </a:bodyPr>
          <a:lstStyle/>
          <a:p>
            <a:pPr>
              <a:buFont typeface="Wingdings 2" pitchFamily="2" charset="2"/>
              <a:buChar char=""/>
              <a:defRPr/>
            </a:pPr>
            <a:endParaRPr lang="en-US" altLang="en-US" sz="2400" dirty="0">
              <a:solidFill>
                <a:srgbClr val="7030A0"/>
              </a:solidFill>
              <a:latin typeface="Tw Cen MT" panose="020B0602020104020603" pitchFamily="34" charset="77"/>
            </a:endParaRPr>
          </a:p>
          <a:p>
            <a:pPr algn="just">
              <a:buFont typeface="Wingdings 2" pitchFamily="2" charset="2"/>
              <a:buChar char=""/>
              <a:defRPr/>
            </a:pPr>
            <a:r>
              <a:rPr lang="en-US" altLang="en-US" sz="2400" u="sng" dirty="0">
                <a:solidFill>
                  <a:schemeClr val="bg1"/>
                </a:solidFill>
                <a:latin typeface="Tw Cen MT" panose="020B0602020104020603" pitchFamily="34" charset="77"/>
              </a:rPr>
              <a:t>Supported Decision-Making</a:t>
            </a:r>
            <a:r>
              <a:rPr lang="en-US" altLang="en-US" sz="2400" dirty="0">
                <a:solidFill>
                  <a:schemeClr val="bg1"/>
                </a:solidFill>
                <a:latin typeface="Tw Cen MT" panose="020B0602020104020603" pitchFamily="34" charset="77"/>
              </a:rPr>
              <a:t> is a process of supporting and accommodating an adult with a disability to enable the adult </a:t>
            </a:r>
          </a:p>
          <a:p>
            <a:pPr algn="just">
              <a:buFont typeface="Wingdings 2" pitchFamily="2" charset="2"/>
              <a:buChar char=""/>
              <a:defRPr/>
            </a:pPr>
            <a:r>
              <a:rPr lang="en-US" altLang="en-US" sz="2400" dirty="0">
                <a:solidFill>
                  <a:schemeClr val="bg1"/>
                </a:solidFill>
                <a:latin typeface="Tw Cen MT" panose="020B0602020104020603" pitchFamily="34" charset="77"/>
              </a:rPr>
              <a:t>to decide things like:</a:t>
            </a:r>
          </a:p>
          <a:p>
            <a:pPr>
              <a:buFont typeface="Wingdings 2" pitchFamily="2" charset="2"/>
              <a:buChar char=""/>
              <a:defRPr/>
            </a:pPr>
            <a:endParaRPr lang="en-US" altLang="en-US" sz="1000" i="1" dirty="0">
              <a:solidFill>
                <a:srgbClr val="FF0000"/>
              </a:solidFill>
              <a:latin typeface="Tw Cen MT" panose="020B0602020104020603" pitchFamily="34" charset="77"/>
            </a:endParaRPr>
          </a:p>
          <a:p>
            <a:pPr lvl="1">
              <a:buFont typeface="Wingdings 2" pitchFamily="2" charset="2"/>
              <a:buChar char=""/>
              <a:defRPr/>
            </a:pPr>
            <a:r>
              <a:rPr lang="en-US" altLang="en-US" dirty="0">
                <a:solidFill>
                  <a:schemeClr val="accent3">
                    <a:lumMod val="75000"/>
                  </a:schemeClr>
                </a:solidFill>
                <a:latin typeface="Tw Cen MT" panose="020B0602020104020603" pitchFamily="34" charset="77"/>
              </a:rPr>
              <a:t>WHERE SHOULD I LIVE?</a:t>
            </a:r>
          </a:p>
          <a:p>
            <a:pPr lvl="1">
              <a:buFont typeface="Wingdings 2" pitchFamily="2" charset="2"/>
              <a:buChar char=""/>
              <a:defRPr/>
            </a:pPr>
            <a:r>
              <a:rPr lang="en-US" altLang="en-US" dirty="0">
                <a:solidFill>
                  <a:schemeClr val="accent3">
                    <a:lumMod val="75000"/>
                  </a:schemeClr>
                </a:solidFill>
                <a:latin typeface="Tw Cen MT" panose="020B0602020104020603" pitchFamily="34" charset="77"/>
              </a:rPr>
              <a:t>WHAT SERVICES SHOULD I ACCEPT?</a:t>
            </a:r>
          </a:p>
          <a:p>
            <a:pPr lvl="1">
              <a:buFont typeface="Wingdings 2" pitchFamily="2" charset="2"/>
              <a:buChar char=""/>
              <a:defRPr/>
            </a:pPr>
            <a:r>
              <a:rPr lang="en-US" altLang="en-US" dirty="0">
                <a:solidFill>
                  <a:schemeClr val="accent3">
                    <a:lumMod val="75000"/>
                  </a:schemeClr>
                </a:solidFill>
                <a:latin typeface="Tw Cen MT" panose="020B0602020104020603" pitchFamily="34" charset="77"/>
              </a:rPr>
              <a:t>WHO WILL LIVE WITH ME? </a:t>
            </a:r>
          </a:p>
          <a:p>
            <a:pPr lvl="1">
              <a:buFont typeface="Wingdings 2" pitchFamily="2" charset="2"/>
              <a:buChar char=""/>
              <a:defRPr/>
            </a:pPr>
            <a:r>
              <a:rPr lang="en-US" altLang="en-US" dirty="0">
                <a:solidFill>
                  <a:schemeClr val="accent3">
                    <a:lumMod val="75000"/>
                  </a:schemeClr>
                </a:solidFill>
                <a:latin typeface="Tw Cen MT" panose="020B0602020104020603" pitchFamily="34" charset="77"/>
              </a:rPr>
              <a:t>WHERE SHOULD I WORK? </a:t>
            </a:r>
          </a:p>
          <a:p>
            <a:pPr lvl="1">
              <a:buFont typeface="Wingdings 2" pitchFamily="2" charset="2"/>
              <a:buChar char=""/>
              <a:defRPr/>
            </a:pPr>
            <a:endParaRPr lang="en-US" altLang="en-US" sz="1000" i="1" dirty="0">
              <a:solidFill>
                <a:srgbClr val="FF0000"/>
              </a:solidFill>
              <a:latin typeface="Tw Cen MT" panose="020B0602020104020603" pitchFamily="34" charset="77"/>
            </a:endParaRPr>
          </a:p>
          <a:p>
            <a:pPr>
              <a:buFont typeface="Wingdings 2" pitchFamily="2" charset="2"/>
              <a:buNone/>
              <a:defRPr/>
            </a:pPr>
            <a:r>
              <a:rPr lang="en-US" altLang="en-US" sz="2400" dirty="0">
                <a:solidFill>
                  <a:srgbClr val="FF0000"/>
                </a:solidFill>
                <a:latin typeface="Tw Cen MT" panose="020B0602020104020603" pitchFamily="34" charset="77"/>
              </a:rPr>
              <a:t>    </a:t>
            </a:r>
            <a:r>
              <a:rPr lang="en-US" altLang="en-US" sz="2400" dirty="0">
                <a:solidFill>
                  <a:schemeClr val="bg1"/>
                </a:solidFill>
                <a:latin typeface="Tw Cen MT" panose="020B0602020104020603" pitchFamily="34" charset="77"/>
              </a:rPr>
              <a:t>Importantly, Supported Decision-Making allows the adult with disability to receive supports while making these decisions, 	</a:t>
            </a:r>
            <a:r>
              <a:rPr lang="en-US" altLang="en-US" sz="2400" dirty="0">
                <a:solidFill>
                  <a:srgbClr val="FF0000"/>
                </a:solidFill>
                <a:latin typeface="Tw Cen MT" panose="020B0602020104020603" pitchFamily="34" charset="77"/>
              </a:rPr>
              <a:t>WHILE FOSTERING THEIR SELF-DETERMINATION.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8F22D4-98AB-0141-AD6B-3703CCDDD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2700"/>
            <a:ext cx="9144000" cy="144780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blurRad="130000" dist="101600" dir="2700000" algn="tl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0" dirty="0">
                <a:solidFill>
                  <a:srgbClr val="FFFFFF"/>
                </a:solidFill>
                <a:latin typeface="Tw Cen MT Condensed" panose="020B0606020104020203" pitchFamily="34" charset="0"/>
                <a:ea typeface="MS PGothic" panose="020B0600070205080204" pitchFamily="34" charset="-128"/>
              </a:rPr>
              <a:t>What is Supported Decision-Making?</a:t>
            </a:r>
          </a:p>
        </p:txBody>
      </p:sp>
    </p:spTree>
    <p:extLst>
      <p:ext uri="{BB962C8B-B14F-4D97-AF65-F5344CB8AC3E}">
        <p14:creationId xmlns:p14="http://schemas.microsoft.com/office/powerpoint/2010/main" val="28015387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0E64528-B3A6-8644-AA7C-936E5B9920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1300" y="0"/>
            <a:ext cx="9144000" cy="1600200"/>
          </a:xfrm>
          <a:prstGeom prst="rect">
            <a:avLst/>
          </a:prstGeom>
          <a:solidFill>
            <a:schemeClr val="accent3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blurRad="130000" dist="101600" dir="2700000" algn="tl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000" dirty="0">
                <a:solidFill>
                  <a:srgbClr val="FFFFFF"/>
                </a:solidFill>
                <a:latin typeface="Tw Cen MT Condensed" panose="020B0606020104020203" pitchFamily="34" charset="0"/>
                <a:ea typeface="MS PGothic" panose="020B0600070205080204" pitchFamily="34" charset="-128"/>
              </a:rPr>
              <a:t>What is a Supported Decision-Making Agreement (SDMA)?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BE7BF7-05EC-AB41-B2CF-7F1A73E7A2D2}"/>
              </a:ext>
            </a:extLst>
          </p:cNvPr>
          <p:cNvSpPr txBox="1"/>
          <p:nvPr/>
        </p:nvSpPr>
        <p:spPr>
          <a:xfrm>
            <a:off x="1981200" y="1828803"/>
            <a:ext cx="8382000" cy="469359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300" dirty="0">
                <a:solidFill>
                  <a:srgbClr val="000000"/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An SDMA is a legal document that allows an adult with disability to authorize a chosen supporter to: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300" dirty="0">
              <a:solidFill>
                <a:srgbClr val="000000"/>
              </a:solidFill>
              <a:latin typeface="Tw Cen MT" panose="020B0602020104020603" pitchFamily="34" charset="77"/>
              <a:ea typeface="MS PGothic" panose="020B0600070205080204" pitchFamily="34" charset="-128"/>
            </a:endParaRPr>
          </a:p>
          <a:p>
            <a:pPr marL="285750" indent="-28575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300" dirty="0">
                <a:solidFill>
                  <a:srgbClr val="FF0000"/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Give </a:t>
            </a:r>
            <a:r>
              <a:rPr lang="en-US" sz="2300" b="1" dirty="0">
                <a:solidFill>
                  <a:srgbClr val="FF0000"/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INPUT</a:t>
            </a:r>
            <a:r>
              <a:rPr lang="en-US" sz="2300" dirty="0">
                <a:solidFill>
                  <a:srgbClr val="FF0000"/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 </a:t>
            </a:r>
            <a:r>
              <a:rPr lang="en-US" sz="2300" dirty="0">
                <a:solidFill>
                  <a:srgbClr val="000000"/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as a continuing influence once the individual with disability has turned 18,</a:t>
            </a:r>
          </a:p>
          <a:p>
            <a:pPr marL="285750" indent="-28575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300" b="1" dirty="0">
                <a:solidFill>
                  <a:srgbClr val="FF0000"/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ACCESS</a:t>
            </a:r>
            <a:r>
              <a:rPr lang="en-US" sz="2300" dirty="0">
                <a:solidFill>
                  <a:srgbClr val="FF0000"/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 private information </a:t>
            </a:r>
            <a:r>
              <a:rPr lang="en-US" sz="2300" dirty="0">
                <a:solidFill>
                  <a:srgbClr val="000000"/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otherwise protected by FERPA/HIPPA (including school transcripts, medical documents, etc.) in order to help collect/organize information, where authorized, and</a:t>
            </a:r>
          </a:p>
          <a:p>
            <a:pPr marL="285750" indent="-28575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300" b="1" dirty="0">
                <a:solidFill>
                  <a:srgbClr val="FF0000"/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RELAY</a:t>
            </a:r>
            <a:r>
              <a:rPr lang="en-US" sz="2300" dirty="0">
                <a:solidFill>
                  <a:srgbClr val="FF0000"/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 decisions </a:t>
            </a:r>
            <a:r>
              <a:rPr lang="en-US" sz="2300" dirty="0">
                <a:solidFill>
                  <a:srgbClr val="000000"/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for the individual with disability where requested.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300" dirty="0">
              <a:solidFill>
                <a:srgbClr val="000000"/>
              </a:solidFill>
              <a:latin typeface="Tw Cen MT" panose="020B0602020104020603" pitchFamily="34" charset="77"/>
              <a:ea typeface="MS PGothic" panose="020B0600070205080204" pitchFamily="34" charset="-128"/>
            </a:endParaRP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300" dirty="0">
                <a:solidFill>
                  <a:srgbClr val="000000"/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SDMAs are flexible and </a:t>
            </a:r>
            <a:r>
              <a:rPr lang="en-US" sz="2300" b="1" dirty="0">
                <a:solidFill>
                  <a:srgbClr val="9CB084">
                    <a:lumMod val="75000"/>
                  </a:srgbClr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do </a:t>
            </a:r>
            <a:r>
              <a:rPr lang="en-US" sz="2300" b="1" u="sng" dirty="0">
                <a:solidFill>
                  <a:srgbClr val="9CB084">
                    <a:lumMod val="75000"/>
                  </a:srgbClr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not</a:t>
            </a:r>
            <a:r>
              <a:rPr lang="en-US" sz="2300" b="1" dirty="0">
                <a:solidFill>
                  <a:srgbClr val="9CB084">
                    <a:lumMod val="75000"/>
                  </a:srgbClr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 require interference from a judge</a:t>
            </a:r>
            <a:r>
              <a:rPr lang="en-US" sz="2300" dirty="0">
                <a:solidFill>
                  <a:srgbClr val="000000"/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. An adult with disability may have multiple SDMAs, and they can be created, modified, or terminated at </a:t>
            </a:r>
            <a:r>
              <a:rPr lang="en-US" sz="2300" b="1" dirty="0">
                <a:solidFill>
                  <a:srgbClr val="9CB084">
                    <a:lumMod val="75000"/>
                  </a:srgbClr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any time and without any costs</a:t>
            </a:r>
            <a:r>
              <a:rPr lang="en-US" sz="2300" dirty="0">
                <a:solidFill>
                  <a:srgbClr val="000000"/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30815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>
            <a:extLst>
              <a:ext uri="{FF2B5EF4-FFF2-40B4-BE49-F238E27FC236}">
                <a16:creationId xmlns:a16="http://schemas.microsoft.com/office/drawing/2014/main" id="{64A8C8DA-1337-4D26-AA3C-28E630865D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81200" y="5257800"/>
            <a:ext cx="7924800" cy="1600200"/>
          </a:xfrm>
        </p:spPr>
        <p:txBody>
          <a:bodyPr/>
          <a:lstStyle/>
          <a:p>
            <a:pPr marL="971550" lvl="1" indent="-571500" eaLnBrk="1" hangingPunct="1">
              <a:buFont typeface="Wingdings 2" panose="05020102010507070707" pitchFamily="18" charset="2"/>
              <a:buAutoNum type="romanUcPeriod"/>
            </a:pPr>
            <a:endParaRPr lang="en-US" altLang="en-US"/>
          </a:p>
          <a:p>
            <a:pPr marL="971550" lvl="1" indent="-571500" eaLnBrk="1" hangingPunct="1"/>
            <a:endParaRPr lang="en-US" altLang="en-US"/>
          </a:p>
          <a:p>
            <a:pPr marL="971550" lvl="1" indent="-571500" eaLnBrk="1" hangingPunct="1"/>
            <a:endParaRPr lang="en-US" altLang="en-US" sz="3200"/>
          </a:p>
        </p:txBody>
      </p:sp>
      <p:sp>
        <p:nvSpPr>
          <p:cNvPr id="19459" name="Rectangle 1">
            <a:extLst>
              <a:ext uri="{FF2B5EF4-FFF2-40B4-BE49-F238E27FC236}">
                <a16:creationId xmlns:a16="http://schemas.microsoft.com/office/drawing/2014/main" id="{14E4B8D9-1E24-489F-B383-A8F63F52B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051411"/>
            <a:ext cx="9144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br>
              <a:rPr lang="en-US" altLang="en-US">
                <a:solidFill>
                  <a:srgbClr val="FFFFFF"/>
                </a:solidFill>
              </a:rPr>
            </a:b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9460" name="TextBox 4">
            <a:extLst>
              <a:ext uri="{FF2B5EF4-FFF2-40B4-BE49-F238E27FC236}">
                <a16:creationId xmlns:a16="http://schemas.microsoft.com/office/drawing/2014/main" id="{8F049CC2-CBC6-0441-8174-7571A40795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9550" y="1727201"/>
            <a:ext cx="8928100" cy="59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1" defTabSz="4572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rgbClr val="6BB1C9">
                    <a:lumMod val="75000"/>
                  </a:srgbClr>
                </a:solidFill>
                <a:latin typeface="Tw Cen MT" panose="020B0602020104020603" pitchFamily="34" charset="77"/>
              </a:rPr>
              <a:t>A person </a:t>
            </a:r>
            <a:r>
              <a:rPr lang="en-US" altLang="en-US" sz="2800" dirty="0">
                <a:solidFill>
                  <a:srgbClr val="FF0000"/>
                </a:solidFill>
                <a:latin typeface="Tw Cen MT" panose="020B0602020104020603" pitchFamily="34" charset="77"/>
              </a:rPr>
              <a:t>shall rely </a:t>
            </a:r>
            <a:r>
              <a:rPr lang="en-US" altLang="en-US" sz="2800" dirty="0">
                <a:solidFill>
                  <a:srgbClr val="6BB1C9">
                    <a:lumMod val="75000"/>
                  </a:srgbClr>
                </a:solidFill>
                <a:latin typeface="Tw Cen MT" panose="020B0602020104020603" pitchFamily="34" charset="77"/>
              </a:rPr>
              <a:t>upon the original or a copy of the supported decision-making agreement. TEC Sec. 1357.101(a).</a:t>
            </a:r>
          </a:p>
          <a:p>
            <a:pPr lvl="1" defTabSz="4572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rgbClr val="9CB084">
                    <a:lumMod val="75000"/>
                  </a:srgbClr>
                </a:solidFill>
                <a:latin typeface="Tw Cen MT" panose="020B0602020104020603" pitchFamily="34" charset="77"/>
              </a:rPr>
              <a:t>A person is not subject to criminal or civil liability or professional misconduct for an act or omission done in good faith and in reliance upon the supported decision-making agreement. TEC Sec. 1357.101(b).  New language re: duty!</a:t>
            </a:r>
          </a:p>
          <a:p>
            <a:pPr lvl="1" defTabSz="4572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rgbClr val="6BB1C9">
                    <a:lumMod val="75000"/>
                  </a:srgbClr>
                </a:solidFill>
                <a:latin typeface="Tw Cen MT" panose="020B0602020104020603" pitchFamily="34" charset="77"/>
              </a:rPr>
              <a:t>SDMA terminates if DFPS/criminal court finds abuse or neglect. TEC Sec. 1357.053.</a:t>
            </a:r>
          </a:p>
          <a:p>
            <a:pPr marL="457200" lvl="1" indent="0" defTabSz="457200" eaLnBrk="0" fontAlgn="base" hangingPunct="0">
              <a:spcBef>
                <a:spcPct val="0"/>
              </a:spcBef>
              <a:spcAft>
                <a:spcPts val="1200"/>
              </a:spcAft>
              <a:defRPr/>
            </a:pPr>
            <a:endParaRPr lang="en-US" altLang="en-US" sz="3000" dirty="0">
              <a:solidFill>
                <a:srgbClr val="3E8EA9"/>
              </a:solidFill>
              <a:latin typeface="Tw Cen MT Condensed" panose="020B0606020104020203" pitchFamily="34" charset="77"/>
            </a:endParaRP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3000" dirty="0">
              <a:solidFill>
                <a:srgbClr val="3E8EA9"/>
              </a:solidFill>
              <a:latin typeface="Tw Cen MT Condensed" panose="020B0606020104020203" pitchFamily="34" charset="7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5C1C37-E9E3-43EB-AC86-F582C4C21B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-100013"/>
            <a:ext cx="9144001" cy="1624013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blurRad="130000" dist="101600" dir="2700000" algn="tl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dirty="0">
                <a:solidFill>
                  <a:srgbClr val="FFFFFF"/>
                </a:solidFill>
                <a:latin typeface="Tw Cen MT Condensed" panose="020B0606020104020203" pitchFamily="34" charset="0"/>
                <a:ea typeface="MS PGothic" panose="020B0600070205080204" pitchFamily="34" charset="-128"/>
              </a:rPr>
              <a:t>  What does the law say about Supported Decision-Making?</a:t>
            </a:r>
          </a:p>
        </p:txBody>
      </p:sp>
    </p:spTree>
    <p:extLst>
      <p:ext uri="{BB962C8B-B14F-4D97-AF65-F5344CB8AC3E}">
        <p14:creationId xmlns:p14="http://schemas.microsoft.com/office/powerpoint/2010/main" val="3760214568"/>
      </p:ext>
    </p:extLst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5B5226AA-5477-1C4A-B9B9-A37F86C9E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0" y="2057400"/>
            <a:ext cx="5486400" cy="685800"/>
          </a:xfrm>
        </p:spPr>
        <p:txBody>
          <a:bodyPr/>
          <a:lstStyle/>
          <a:p>
            <a:pPr>
              <a:buFont typeface="Wingdings 2" pitchFamily="2" charset="2"/>
              <a:buChar char=""/>
              <a:defRPr/>
            </a:pPr>
            <a:r>
              <a:rPr lang="en-US" altLang="en-US" sz="3200" b="1" dirty="0">
                <a:solidFill>
                  <a:schemeClr val="accent2">
                    <a:lumMod val="75000"/>
                  </a:schemeClr>
                </a:solidFill>
                <a:latin typeface="Tw Cen MT" panose="020B0602020104020603" pitchFamily="34" charset="77"/>
              </a:rPr>
              <a:t>It’s easy – almost everyone! </a:t>
            </a:r>
          </a:p>
          <a:p>
            <a:pPr>
              <a:buFont typeface="Wingdings 2" pitchFamily="2" charset="2"/>
              <a:buChar char=""/>
              <a:defRPr/>
            </a:pPr>
            <a:endParaRPr lang="en-US" altLang="en-US" dirty="0">
              <a:solidFill>
                <a:schemeClr val="bg1"/>
              </a:solidFill>
              <a:latin typeface="Tw Cen MT" panose="020B0602020104020603" pitchFamily="34" charset="7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E25F8F-EE22-2743-A3A9-87787C7F68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1300" y="0"/>
            <a:ext cx="9144000" cy="1600200"/>
          </a:xfrm>
          <a:prstGeom prst="rect">
            <a:avLst/>
          </a:prstGeom>
          <a:solidFill>
            <a:schemeClr val="accent3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blurRad="130000" dist="101600" dir="2700000" algn="tl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000" dirty="0">
                <a:solidFill>
                  <a:srgbClr val="FFFFFF"/>
                </a:solidFill>
                <a:latin typeface="Tw Cen MT Condensed" panose="020B0606020104020203" pitchFamily="34" charset="0"/>
                <a:ea typeface="MS PGothic" panose="020B0600070205080204" pitchFamily="34" charset="-128"/>
              </a:rPr>
              <a:t>Who Can Benefit from an SDMA?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A4ED37-08AB-F447-9E5C-51C566CAD4D8}"/>
              </a:ext>
            </a:extLst>
          </p:cNvPr>
          <p:cNvSpPr/>
          <p:nvPr/>
        </p:nvSpPr>
        <p:spPr>
          <a:xfrm>
            <a:off x="2203450" y="3002054"/>
            <a:ext cx="77597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000000"/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Transition-age youth (ages 18-22) may find SDMAs helpful as they begin their transition into adulthood. 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500" dirty="0">
              <a:solidFill>
                <a:srgbClr val="000000"/>
              </a:solidFill>
              <a:latin typeface="Tw Cen MT" panose="020B0602020104020603" pitchFamily="34" charset="77"/>
              <a:ea typeface="MS PGothic" panose="020B0600070205080204" pitchFamily="34" charset="-128"/>
            </a:endParaRPr>
          </a:p>
          <a:p>
            <a:pPr marL="285750" indent="-28575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000000"/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Elderly people also use SDMAs to reaffirm and maintain their independence during their later years. 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500" dirty="0">
              <a:solidFill>
                <a:srgbClr val="000000"/>
              </a:solidFill>
              <a:latin typeface="Tw Cen MT" panose="020B0602020104020603" pitchFamily="34" charset="77"/>
              <a:ea typeface="MS PGothic" panose="020B0600070205080204" pitchFamily="34" charset="-128"/>
            </a:endParaRPr>
          </a:p>
          <a:p>
            <a:pPr marL="285750" indent="-28575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000000"/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Everyone in between—including supporters—benefits from flexing those decision-making muscles, while fostering independence and self-determination.</a:t>
            </a:r>
          </a:p>
        </p:txBody>
      </p:sp>
    </p:spTree>
    <p:extLst>
      <p:ext uri="{BB962C8B-B14F-4D97-AF65-F5344CB8AC3E}">
        <p14:creationId xmlns:p14="http://schemas.microsoft.com/office/powerpoint/2010/main" val="22901353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E0CEF39-1CCF-E849-B648-06BEA7C22CB3}"/>
              </a:ext>
            </a:extLst>
          </p:cNvPr>
          <p:cNvSpPr/>
          <p:nvPr/>
        </p:nvSpPr>
        <p:spPr>
          <a:xfrm>
            <a:off x="2209800" y="2490788"/>
            <a:ext cx="8077200" cy="3093154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dirty="0">
                <a:solidFill>
                  <a:srgbClr val="6BB1C9">
                    <a:lumMod val="75000"/>
                  </a:srgbClr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An SDMA does </a:t>
            </a:r>
            <a:r>
              <a:rPr lang="en-US" sz="3000" b="1" u="sng" dirty="0">
                <a:solidFill>
                  <a:srgbClr val="6BB1C9">
                    <a:lumMod val="75000"/>
                  </a:srgbClr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NOT</a:t>
            </a:r>
            <a:r>
              <a:rPr lang="en-US" sz="3000" dirty="0">
                <a:solidFill>
                  <a:srgbClr val="6BB1C9">
                    <a:lumMod val="75000"/>
                  </a:srgbClr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 permit the supporter to: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3000" dirty="0">
              <a:solidFill>
                <a:srgbClr val="000000"/>
              </a:solidFill>
              <a:latin typeface="Tw Cen MT" panose="020B0602020104020603" pitchFamily="34" charset="77"/>
              <a:ea typeface="MS PGothic" panose="020B0600070205080204" pitchFamily="34" charset="-128"/>
            </a:endParaRPr>
          </a:p>
          <a:p>
            <a:pPr marL="285750" indent="-28575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solidFill>
                  <a:srgbClr val="000000"/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Make decisions for the adult with disability, or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500" dirty="0">
              <a:solidFill>
                <a:srgbClr val="000000"/>
              </a:solidFill>
              <a:latin typeface="Tw Cen MT" panose="020B0602020104020603" pitchFamily="34" charset="77"/>
              <a:ea typeface="MS PGothic" panose="020B0600070205080204" pitchFamily="34" charset="-128"/>
            </a:endParaRPr>
          </a:p>
          <a:p>
            <a:pPr marL="285750" indent="-28575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solidFill>
                  <a:srgbClr val="000000"/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Give input, access private information, or relay decisions </a:t>
            </a:r>
            <a:r>
              <a:rPr lang="en-US" sz="3000" u="sng" dirty="0">
                <a:solidFill>
                  <a:srgbClr val="000000"/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without specific authorization</a:t>
            </a:r>
            <a:r>
              <a:rPr lang="en-US" sz="3000" dirty="0">
                <a:solidFill>
                  <a:srgbClr val="000000"/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 from the adult with disability.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106CCB-6AED-2440-98B8-5B361D584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1300" y="0"/>
            <a:ext cx="9144000" cy="160020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blurRad="130000" dist="101600" dir="2700000" algn="tl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000" dirty="0">
                <a:solidFill>
                  <a:srgbClr val="FFFFFF"/>
                </a:solidFill>
                <a:latin typeface="Tw Cen MT Condensed" panose="020B0606020104020203" pitchFamily="34" charset="0"/>
                <a:ea typeface="MS PGothic" panose="020B0600070205080204" pitchFamily="34" charset="-128"/>
              </a:rPr>
              <a:t>What does a Supported Decision-Making Agreement (SDMA) </a:t>
            </a:r>
            <a:r>
              <a:rPr lang="en-US" sz="5000" b="1" u="sng" dirty="0">
                <a:solidFill>
                  <a:srgbClr val="FFFFFF"/>
                </a:solidFill>
                <a:latin typeface="Tw Cen MT Condensed" panose="020B0606020104020203" pitchFamily="34" charset="0"/>
                <a:ea typeface="MS PGothic" panose="020B0600070205080204" pitchFamily="34" charset="-128"/>
              </a:rPr>
              <a:t>NOT</a:t>
            </a:r>
            <a:r>
              <a:rPr lang="en-US" sz="5000" dirty="0">
                <a:solidFill>
                  <a:srgbClr val="FFFFFF"/>
                </a:solidFill>
                <a:latin typeface="Tw Cen MT Condensed" panose="020B0606020104020203" pitchFamily="34" charset="0"/>
                <a:ea typeface="MS PGothic" panose="020B0600070205080204" pitchFamily="34" charset="-128"/>
              </a:rPr>
              <a:t> do?</a:t>
            </a:r>
          </a:p>
        </p:txBody>
      </p:sp>
    </p:spTree>
    <p:extLst>
      <p:ext uri="{BB962C8B-B14F-4D97-AF65-F5344CB8AC3E}">
        <p14:creationId xmlns:p14="http://schemas.microsoft.com/office/powerpoint/2010/main" val="40602191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>
            <a:extLst>
              <a:ext uri="{FF2B5EF4-FFF2-40B4-BE49-F238E27FC236}">
                <a16:creationId xmlns:a16="http://schemas.microsoft.com/office/drawing/2014/main" id="{D12E65D1-5DA5-4ED4-9DF9-132D276D1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0" y="2667127"/>
            <a:ext cx="8229600" cy="4708525"/>
          </a:xfrm>
        </p:spPr>
        <p:txBody>
          <a:bodyPr/>
          <a:lstStyle/>
          <a:p>
            <a:pPr marL="136525" indent="0">
              <a:buNone/>
            </a:pPr>
            <a:r>
              <a:rPr lang="en-US" altLang="en-US" sz="4400">
                <a:solidFill>
                  <a:schemeClr val="bg1"/>
                </a:solidFill>
                <a:latin typeface="Tw Cen MT" panose="020B0602020104020603" pitchFamily="34" charset="0"/>
              </a:rPr>
              <a:t>A Supported Decision-Making Agreement allows for the person with a disability </a:t>
            </a:r>
            <a:r>
              <a:rPr lang="en-US" altLang="en-US" sz="4400" b="1">
                <a:solidFill>
                  <a:srgbClr val="FF0000"/>
                </a:solidFill>
                <a:latin typeface="Tw Cen MT" panose="020B0602020104020603" pitchFamily="34" charset="0"/>
              </a:rPr>
              <a:t>to retain his/her own decision-making power</a:t>
            </a:r>
            <a:r>
              <a:rPr lang="en-US" altLang="en-US" sz="4400">
                <a:solidFill>
                  <a:schemeClr val="bg1"/>
                </a:solidFill>
                <a:latin typeface="Tw Cen MT" panose="020B0602020104020603" pitchFamily="34" charset="0"/>
              </a:rPr>
              <a:t>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E8B772-5382-6245-809A-BB85108F1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1300" y="0"/>
            <a:ext cx="9144000" cy="1905000"/>
          </a:xfrm>
          <a:prstGeom prst="rect">
            <a:avLst/>
          </a:prstGeom>
          <a:solidFill>
            <a:schemeClr val="accent3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blurRad="130000" dist="101600" dir="2700000" algn="tl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500" b="1" dirty="0">
                <a:solidFill>
                  <a:srgbClr val="FF0000"/>
                </a:solidFill>
                <a:latin typeface="Tw Cen MT Condensed" panose="020B0606020104020203" pitchFamily="34" charset="0"/>
                <a:ea typeface="MS PGothic" panose="020B0600070205080204" pitchFamily="34" charset="-128"/>
              </a:rPr>
              <a:t>STOP!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700" dirty="0">
                <a:solidFill>
                  <a:srgbClr val="FFFFFF"/>
                </a:solidFill>
                <a:latin typeface="Tw Cen MT Condensed" panose="020B0606020104020203" pitchFamily="34" charset="0"/>
                <a:ea typeface="MS PGothic" panose="020B0600070205080204" pitchFamily="34" charset="-128"/>
              </a:rPr>
              <a:t>What’s the most important thing an SDMA does?</a:t>
            </a:r>
          </a:p>
        </p:txBody>
      </p:sp>
    </p:spTree>
    <p:extLst>
      <p:ext uri="{BB962C8B-B14F-4D97-AF65-F5344CB8AC3E}">
        <p14:creationId xmlns:p14="http://schemas.microsoft.com/office/powerpoint/2010/main" val="26296666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8C8FF67-45A9-CA4F-8DDD-94CC2CB7D9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-4763"/>
            <a:ext cx="9144000" cy="1624013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blurRad="130000" dist="101600" dir="2700000" algn="tl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dirty="0">
                <a:solidFill>
                  <a:srgbClr val="FFFFFF"/>
                </a:solidFill>
                <a:latin typeface="Tw Cen MT Condensed" panose="020B0606020104020203" pitchFamily="34" charset="0"/>
                <a:ea typeface="MS PGothic" panose="020B0600070205080204" pitchFamily="34" charset="-128"/>
              </a:rPr>
              <a:t>  What about a POA (Power of Attorney)?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500" dirty="0">
                <a:solidFill>
                  <a:srgbClr val="FFFFFF"/>
                </a:solidFill>
                <a:latin typeface="Tw Cen MT Condensed" panose="020B0606020104020203" pitchFamily="34" charset="0"/>
                <a:ea typeface="MS PGothic" panose="020B0600070205080204" pitchFamily="34" charset="-128"/>
              </a:rPr>
              <a:t>(Substitution of Judgment)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17BEC7-71CB-1743-B763-0F0BD2AEFD64}"/>
              </a:ext>
            </a:extLst>
          </p:cNvPr>
          <p:cNvSpPr/>
          <p:nvPr/>
        </p:nvSpPr>
        <p:spPr>
          <a:xfrm>
            <a:off x="2057400" y="1997109"/>
            <a:ext cx="80772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marL="136525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600" dirty="0">
              <a:solidFill>
                <a:srgbClr val="000000"/>
              </a:solidFill>
              <a:latin typeface="Tw Cen MT" panose="020B0602020104020603" pitchFamily="34" charset="77"/>
              <a:ea typeface="MS PGothic" panose="020B0600070205080204" pitchFamily="34" charset="-128"/>
            </a:endParaRPr>
          </a:p>
          <a:p>
            <a:pPr marL="136525" algn="just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7030A0"/>
              </a:buClr>
              <a:defRPr/>
            </a:pPr>
            <a:r>
              <a:rPr lang="en-US" altLang="en-US" sz="2600" dirty="0">
                <a:solidFill>
                  <a:srgbClr val="000000"/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Under POA, agent must make decision </a:t>
            </a:r>
            <a:r>
              <a:rPr lang="en-US" altLang="en-US" sz="2600" b="1" dirty="0">
                <a:solidFill>
                  <a:srgbClr val="6BB1C9">
                    <a:lumMod val="75000"/>
                  </a:srgbClr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he/she believes signer would make</a:t>
            </a:r>
            <a:r>
              <a:rPr lang="en-US" altLang="en-US" sz="2600" dirty="0">
                <a:solidFill>
                  <a:srgbClr val="000000"/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.  </a:t>
            </a:r>
          </a:p>
          <a:p>
            <a:pPr marL="136525" algn="just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7030A0"/>
              </a:buClr>
              <a:defRPr/>
            </a:pPr>
            <a:endParaRPr lang="en-US" altLang="en-US" sz="2600" dirty="0">
              <a:solidFill>
                <a:srgbClr val="000000"/>
              </a:solidFill>
              <a:latin typeface="Tw Cen MT" panose="020B0602020104020603" pitchFamily="34" charset="77"/>
              <a:ea typeface="MS PGothic" panose="020B0600070205080204" pitchFamily="34" charset="-128"/>
            </a:endParaRPr>
          </a:p>
          <a:p>
            <a:pPr marL="136525" algn="just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7030A0"/>
              </a:buClr>
              <a:defRPr/>
            </a:pPr>
            <a:r>
              <a:rPr lang="en-US" altLang="en-US" sz="2600" dirty="0">
                <a:solidFill>
                  <a:srgbClr val="000000"/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POAs do </a:t>
            </a:r>
            <a:r>
              <a:rPr lang="en-US" altLang="en-US" sz="2600" b="1" dirty="0">
                <a:solidFill>
                  <a:srgbClr val="6BB1C9">
                    <a:lumMod val="75000"/>
                  </a:srgbClr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not</a:t>
            </a:r>
            <a:r>
              <a:rPr lang="en-US" altLang="en-US" sz="2600" dirty="0">
                <a:solidFill>
                  <a:srgbClr val="000000"/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 allow for the same kind of skills development, unless they are used carefully in conjunction with an SDMA. </a:t>
            </a:r>
          </a:p>
          <a:p>
            <a:pPr marL="136525" algn="just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7030A0"/>
              </a:buClr>
              <a:defRPr/>
            </a:pPr>
            <a:endParaRPr lang="en-US" altLang="en-US" sz="2600" dirty="0">
              <a:solidFill>
                <a:srgbClr val="000000"/>
              </a:solidFill>
              <a:latin typeface="Tw Cen MT" panose="020B0602020104020603" pitchFamily="34" charset="77"/>
              <a:ea typeface="MS PGothic" panose="020B0600070205080204" pitchFamily="34" charset="-128"/>
            </a:endParaRPr>
          </a:p>
          <a:p>
            <a:pPr marL="136525" algn="just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7030A0"/>
              </a:buClr>
              <a:defRPr/>
            </a:pPr>
            <a:r>
              <a:rPr lang="en-US" altLang="en-US" sz="2600" dirty="0">
                <a:solidFill>
                  <a:srgbClr val="000000"/>
                </a:solidFill>
                <a:latin typeface="Tw Cen MT" panose="020B0602020104020603" pitchFamily="34" charset="77"/>
                <a:ea typeface="MS PGothic" panose="020B0600070205080204" pitchFamily="34" charset="-128"/>
              </a:rPr>
              <a:t>MPOA (Medical Power of Attorney) or POA triggered by incapacity may be used consistent with goals of SDMA statute. </a:t>
            </a:r>
          </a:p>
          <a:p>
            <a:pPr marL="136525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7030A0"/>
              </a:buClr>
              <a:defRPr/>
            </a:pPr>
            <a:endParaRPr lang="en-US" altLang="en-US" sz="2600" dirty="0">
              <a:solidFill>
                <a:srgbClr val="000000"/>
              </a:solidFill>
              <a:latin typeface="Tw Cen MT" panose="020B0602020104020603" pitchFamily="34" charset="77"/>
              <a:ea typeface="MS PGothic" panose="020B0600070205080204" pitchFamily="34" charset="-128"/>
            </a:endParaRPr>
          </a:p>
          <a:p>
            <a:pPr marL="136525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7030A0"/>
              </a:buClr>
              <a:defRPr/>
            </a:pPr>
            <a:endParaRPr lang="en-US" altLang="en-US" sz="2600" dirty="0">
              <a:solidFill>
                <a:srgbClr val="000000"/>
              </a:solidFill>
              <a:latin typeface="Tw Cen MT" panose="020B0602020104020603" pitchFamily="34" charset="77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31891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AD7B5-9FF5-43C4-9B52-1F434812D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HIPAA RELEASE/Medical Power of Attorney</a:t>
            </a:r>
            <a:endParaRPr lang="es-MX" dirty="0"/>
          </a:p>
        </p:txBody>
      </p:sp>
      <p:pic>
        <p:nvPicPr>
          <p:cNvPr id="1026" name="Picture 2" descr="HIPAA Release Form">
            <a:extLst>
              <a:ext uri="{FF2B5EF4-FFF2-40B4-BE49-F238E27FC236}">
                <a16:creationId xmlns:a16="http://schemas.microsoft.com/office/drawing/2014/main" id="{A5F5847D-EC96-425E-A0F7-4C420FF7F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576" y="1943101"/>
            <a:ext cx="4224338" cy="4071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ree Texas Medical Power of Attorney | PDF &amp;amp; Word Downloads">
            <a:extLst>
              <a:ext uri="{FF2B5EF4-FFF2-40B4-BE49-F238E27FC236}">
                <a16:creationId xmlns:a16="http://schemas.microsoft.com/office/drawing/2014/main" id="{26E588F2-B23C-4309-B2B7-8B40FF634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857" y="1292225"/>
            <a:ext cx="4647731" cy="527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97559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02083-B732-488B-AC89-00E6D0C93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Statutory Durable Power of Attorney</a:t>
            </a:r>
            <a:endParaRPr lang="es-MX" dirty="0"/>
          </a:p>
        </p:txBody>
      </p:sp>
      <p:pic>
        <p:nvPicPr>
          <p:cNvPr id="4" name="Google Shape;259;p40">
            <a:extLst>
              <a:ext uri="{FF2B5EF4-FFF2-40B4-BE49-F238E27FC236}">
                <a16:creationId xmlns:a16="http://schemas.microsoft.com/office/drawing/2014/main" id="{FB59E4D4-8B96-4CE6-932C-A452B1B84F0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28749" y="1457325"/>
            <a:ext cx="4962445" cy="540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60;p40">
            <a:extLst>
              <a:ext uri="{FF2B5EF4-FFF2-40B4-BE49-F238E27FC236}">
                <a16:creationId xmlns:a16="http://schemas.microsoft.com/office/drawing/2014/main" id="{8553628B-B383-4D51-8007-25E1E1B96AF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1202" y="1243014"/>
            <a:ext cx="5681233" cy="56149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31830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3D2CA-7254-4F54-A501-51F7E164B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Psychiatric Advanced Directives </a:t>
            </a:r>
            <a:endParaRPr lang="es-MX" dirty="0"/>
          </a:p>
        </p:txBody>
      </p:sp>
      <p:pic>
        <p:nvPicPr>
          <p:cNvPr id="22530" name="Picture 2" descr="Texas Psychiatric Advance Directive form">
            <a:extLst>
              <a:ext uri="{FF2B5EF4-FFF2-40B4-BE49-F238E27FC236}">
                <a16:creationId xmlns:a16="http://schemas.microsoft.com/office/drawing/2014/main" id="{4A671F8F-D77D-4B21-9FD1-374794B0D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713" y="1543050"/>
            <a:ext cx="6181725" cy="493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09298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3B084-D4A7-4E3A-89A1-243BF0266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should we avoid telling people they need a guardianship (and what can we say instead)?</a:t>
            </a:r>
            <a:endParaRPr lang="es-MX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D5A01-63CE-4CF7-80EC-EE5E1DCEBC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Guardianships are not appropriate for everyone</a:t>
            </a:r>
          </a:p>
          <a:p>
            <a:r>
              <a:rPr lang="en-US" dirty="0"/>
              <a:t>“I understand you are worried about what might happen when your child turns 18”</a:t>
            </a:r>
          </a:p>
          <a:p>
            <a:r>
              <a:rPr lang="en-US" dirty="0"/>
              <a:t>“There are lots of different ways that you can help your loved one with making decisions”</a:t>
            </a:r>
          </a:p>
          <a:p>
            <a:r>
              <a:rPr lang="en-US" dirty="0"/>
              <a:t>“TRLA can help you and your family find out more about your options and what might work for you”</a:t>
            </a:r>
          </a:p>
          <a:p>
            <a:r>
              <a:rPr lang="en-US" dirty="0"/>
              <a:t>“Every child is different and different plans might work for different people”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07914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</TotalTime>
  <Words>2410</Words>
  <Application>Microsoft Office PowerPoint</Application>
  <PresentationFormat>Widescreen</PresentationFormat>
  <Paragraphs>262</Paragraphs>
  <Slides>49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60" baseType="lpstr">
      <vt:lpstr>Amatic SC</vt:lpstr>
      <vt:lpstr>Aptos</vt:lpstr>
      <vt:lpstr>Aptos Display</vt:lpstr>
      <vt:lpstr>Arial</vt:lpstr>
      <vt:lpstr>Arial Narrow</vt:lpstr>
      <vt:lpstr>Calibri</vt:lpstr>
      <vt:lpstr>Georgia</vt:lpstr>
      <vt:lpstr>Tw Cen MT</vt:lpstr>
      <vt:lpstr>Tw Cen MT Condensed</vt:lpstr>
      <vt:lpstr>Wingdings 2</vt:lpstr>
      <vt:lpstr>Office Theme</vt:lpstr>
      <vt:lpstr>An Introduction to Legal Aid</vt:lpstr>
      <vt:lpstr>Texas RioGrande Legal Aid</vt:lpstr>
      <vt:lpstr>What We Do</vt:lpstr>
      <vt:lpstr>What We Do NOT Do</vt:lpstr>
      <vt:lpstr>Practice Areas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happens when you turn 18 in Texas?</vt:lpstr>
      <vt:lpstr>BUT…</vt:lpstr>
      <vt:lpstr>Making Decisions</vt:lpstr>
      <vt:lpstr>What is a Guardian?</vt:lpstr>
      <vt:lpstr>What is a guardianship?</vt:lpstr>
      <vt:lpstr>Guardianship</vt:lpstr>
      <vt:lpstr>Who Needs a Guardian?</vt:lpstr>
      <vt:lpstr>Who Decides if You Need a Guardian?</vt:lpstr>
      <vt:lpstr>Guardianship Process</vt:lpstr>
      <vt:lpstr>Why Should We Hesitate Before Pursuing a  Guardianship?</vt:lpstr>
      <vt:lpstr>What happens when someone calls us asking for a guardianship?</vt:lpstr>
      <vt:lpstr>Why should we wait before telling someone that they need a guardianship ?</vt:lpstr>
      <vt:lpstr>What do we take into account when determining if a person needs a guardianship? </vt:lpstr>
      <vt:lpstr>You do not need a guardianship to….</vt:lpstr>
      <vt:lpstr>You can not get a guardianship only because you want to…</vt:lpstr>
      <vt:lpstr>What alternatives are there to a guardianship?</vt:lpstr>
      <vt:lpstr>Supports and Services</vt:lpstr>
      <vt:lpstr>Supported Decision Making Agreement</vt:lpstr>
      <vt:lpstr>What is Supported Decision Making?</vt:lpstr>
      <vt:lpstr>Who Can Be the Supporter?   Any Adult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HIPAA RELEASE/Medical Power of Attorney</vt:lpstr>
      <vt:lpstr>Statutory Durable Power of Attorney</vt:lpstr>
      <vt:lpstr>Psychiatric Advanced Directives </vt:lpstr>
      <vt:lpstr>Why should we avoid telling people they need a guardianship (and what can we say instead)?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Introduction to Legal Aid</dc:title>
  <dc:creator>Gabriel Sanchez(EDG)</dc:creator>
  <cp:lastModifiedBy>Gabriel Sanchez(EDG)</cp:lastModifiedBy>
  <cp:revision>2</cp:revision>
  <dcterms:created xsi:type="dcterms:W3CDTF">2024-03-19T02:31:32Z</dcterms:created>
  <dcterms:modified xsi:type="dcterms:W3CDTF">2024-11-06T14:11:43Z</dcterms:modified>
</cp:coreProperties>
</file>