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5143500" cx="9144000"/>
  <p:notesSz cx="6858000" cy="9144000"/>
  <p:embeddedFontLst>
    <p:embeddedFont>
      <p:font typeface="Sniglet"/>
      <p:regular r:id="rId37"/>
    </p:embeddedFont>
    <p:embeddedFont>
      <p:font typeface="Dosis"/>
      <p:regular r:id="rId38"/>
      <p:bold r:id="rId39"/>
    </p:embeddedFont>
    <p:embeddedFont>
      <p:font typeface="Raleway"/>
      <p:regular r:id="rId40"/>
      <p:bold r:id="rId41"/>
      <p:italic r:id="rId42"/>
      <p:boldItalic r:id="rId43"/>
    </p:embeddedFont>
    <p:embeddedFont>
      <p:font typeface="Lato"/>
      <p:regular r:id="rId44"/>
      <p:bold r:id="rId45"/>
      <p:italic r:id="rId46"/>
      <p:boldItalic r:id="rId47"/>
    </p:embeddedFont>
    <p:embeddedFont>
      <p:font typeface="Open Sans Light"/>
      <p:regular r:id="rId48"/>
      <p:bold r:id="rId49"/>
      <p:italic r:id="rId50"/>
      <p:boldItalic r:id="rId51"/>
    </p:embeddedFont>
    <p:embeddedFont>
      <p:font typeface="Open Sans"/>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Raleway-regular.fntdata"/><Relationship Id="rId42" Type="http://schemas.openxmlformats.org/officeDocument/2006/relationships/font" Target="fonts/Raleway-italic.fntdata"/><Relationship Id="rId41" Type="http://schemas.openxmlformats.org/officeDocument/2006/relationships/font" Target="fonts/Raleway-bold.fntdata"/><Relationship Id="rId44" Type="http://schemas.openxmlformats.org/officeDocument/2006/relationships/font" Target="fonts/Lato-regular.fntdata"/><Relationship Id="rId43" Type="http://schemas.openxmlformats.org/officeDocument/2006/relationships/font" Target="fonts/Raleway-boldItalic.fntdata"/><Relationship Id="rId46" Type="http://schemas.openxmlformats.org/officeDocument/2006/relationships/font" Target="fonts/Lato-italic.fntdata"/><Relationship Id="rId45"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OpenSansLight-regular.fntdata"/><Relationship Id="rId47" Type="http://schemas.openxmlformats.org/officeDocument/2006/relationships/font" Target="fonts/Lato-boldItalic.fntdata"/><Relationship Id="rId49" Type="http://schemas.openxmlformats.org/officeDocument/2006/relationships/font" Target="fonts/OpenSansLight-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font" Target="fonts/Sniglet-regular.fntdata"/><Relationship Id="rId36" Type="http://schemas.openxmlformats.org/officeDocument/2006/relationships/slide" Target="slides/slide32.xml"/><Relationship Id="rId39" Type="http://schemas.openxmlformats.org/officeDocument/2006/relationships/font" Target="fonts/Dosis-bold.fntdata"/><Relationship Id="rId38" Type="http://schemas.openxmlformats.org/officeDocument/2006/relationships/font" Target="fonts/Dosis-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OpenSansLight-boldItalic.fntdata"/><Relationship Id="rId50" Type="http://schemas.openxmlformats.org/officeDocument/2006/relationships/font" Target="fonts/OpenSansLight-italic.fntdata"/><Relationship Id="rId53" Type="http://schemas.openxmlformats.org/officeDocument/2006/relationships/font" Target="fonts/OpenSans-bold.fntdata"/><Relationship Id="rId52" Type="http://schemas.openxmlformats.org/officeDocument/2006/relationships/font" Target="fonts/OpenSans-regular.fntdata"/><Relationship Id="rId11" Type="http://schemas.openxmlformats.org/officeDocument/2006/relationships/slide" Target="slides/slide7.xml"/><Relationship Id="rId55" Type="http://schemas.openxmlformats.org/officeDocument/2006/relationships/font" Target="fonts/OpenSans-boldItalic.fntdata"/><Relationship Id="rId10" Type="http://schemas.openxmlformats.org/officeDocument/2006/relationships/slide" Target="slides/slide6.xml"/><Relationship Id="rId54" Type="http://schemas.openxmlformats.org/officeDocument/2006/relationships/font" Target="fonts/OpenSans-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71cbe03a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71cbe03a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73597a656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273597a656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73597a656c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g273597a656c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Direct</a:t>
            </a:r>
            <a:r>
              <a:rPr lang="en"/>
              <a:t> Admit Letters can be viewed in the Campus Portal under Documents tab.   A second round of direct admit will come out at the end of September for students who did schedule changes.</a:t>
            </a:r>
            <a:endParaRPr/>
          </a:p>
          <a:p>
            <a:pPr indent="0" lvl="0" marL="0" rtl="0" algn="l">
              <a:spcBef>
                <a:spcPts val="0"/>
              </a:spcBef>
              <a:spcAft>
                <a:spcPts val="0"/>
              </a:spcAft>
              <a:buNone/>
            </a:pPr>
            <a:r>
              <a:t/>
            </a:r>
            <a:endParaRPr/>
          </a:p>
        </p:txBody>
      </p:sp>
      <p:sp>
        <p:nvSpPr>
          <p:cNvPr id="120" name="Google Shape;120;g273597a656c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73597a656c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g273597a656c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Do not have to apply for acceptance, but have to log in to the direct admit portal to express interest and provide some additional information.</a:t>
            </a:r>
            <a:endParaRPr/>
          </a:p>
        </p:txBody>
      </p:sp>
      <p:sp>
        <p:nvSpPr>
          <p:cNvPr id="128" name="Google Shape;128;g273597a656c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73597a656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73597a656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Must apply to UW Madison by their </a:t>
            </a:r>
            <a:r>
              <a:rPr lang="en"/>
              <a:t>early action deadline to qualify for Direct Admit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9d63e44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9d63e44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If undecided, continue with campus visits and meet with college reps</a:t>
            </a:r>
            <a:endParaRPr/>
          </a:p>
          <a:p>
            <a:pPr indent="-317500" lvl="0" marL="457200" rtl="0" algn="l">
              <a:spcBef>
                <a:spcPts val="0"/>
              </a:spcBef>
              <a:spcAft>
                <a:spcPts val="0"/>
              </a:spcAft>
              <a:buSzPts val="1400"/>
              <a:buChar char="-"/>
            </a:pPr>
            <a:r>
              <a:rPr lang="en"/>
              <a:t>Don’t hold off on applying because of indecision, get applications in and then do additional research needed to make the decision.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414cc603b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414cc603b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Getting admitted to 1 or 2 schools takes the pressure off</a:t>
            </a:r>
            <a:endParaRPr/>
          </a:p>
          <a:p>
            <a:pPr indent="-317500" lvl="0" marL="457200" rtl="0" algn="l">
              <a:spcBef>
                <a:spcPts val="0"/>
              </a:spcBef>
              <a:spcAft>
                <a:spcPts val="0"/>
              </a:spcAft>
              <a:buSzPts val="1400"/>
              <a:buChar char="-"/>
            </a:pPr>
            <a:r>
              <a:rPr lang="en"/>
              <a:t>Applying early ensures you won’t miss deadlines</a:t>
            </a:r>
            <a:endParaRPr/>
          </a:p>
          <a:p>
            <a:pPr indent="-317500" lvl="0" marL="457200" rtl="0" algn="l">
              <a:spcBef>
                <a:spcPts val="0"/>
              </a:spcBef>
              <a:spcAft>
                <a:spcPts val="0"/>
              </a:spcAft>
              <a:buSzPts val="1400"/>
              <a:buChar char="-"/>
            </a:pPr>
            <a:r>
              <a:rPr lang="en"/>
              <a:t>Some colleges campus based scholarships have earlier deadlines than their admission deadlines.  Applying early ensures you don’t miss those deadlines</a:t>
            </a:r>
            <a:endParaRPr/>
          </a:p>
          <a:p>
            <a:pPr indent="-317500" lvl="0" marL="457200" rtl="0" algn="l">
              <a:spcBef>
                <a:spcPts val="0"/>
              </a:spcBef>
              <a:spcAft>
                <a:spcPts val="0"/>
              </a:spcAft>
              <a:buSzPts val="1400"/>
              <a:buChar char="-"/>
            </a:pPr>
            <a:r>
              <a:rPr lang="en"/>
              <a:t>Housing preference at some campuses is based on when enrollment is confirmed.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9d63e44f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9d63e44f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Priority admissions</a:t>
            </a:r>
            <a:r>
              <a:rPr lang="en"/>
              <a:t> is m</a:t>
            </a:r>
            <a:r>
              <a:rPr lang="en"/>
              <a:t>ost typical in UW system, although a few do rolling admissions.</a:t>
            </a:r>
            <a:endParaRPr/>
          </a:p>
          <a:p>
            <a:pPr indent="-317500" lvl="0" marL="457200" rtl="0" algn="l">
              <a:spcBef>
                <a:spcPts val="0"/>
              </a:spcBef>
              <a:spcAft>
                <a:spcPts val="0"/>
              </a:spcAft>
              <a:buSzPts val="1400"/>
              <a:buChar char="-"/>
            </a:pPr>
            <a:r>
              <a:rPr lang="en"/>
              <a:t> Tech colleges in the state typically do rolling admissions.  However, some high demand programs have early and firm deadlines.  They can develop wait lists (Nursing).</a:t>
            </a:r>
            <a:endParaRPr/>
          </a:p>
          <a:p>
            <a:pPr indent="-317500" lvl="0" marL="457200" rtl="0" algn="l">
              <a:spcBef>
                <a:spcPts val="0"/>
              </a:spcBef>
              <a:spcAft>
                <a:spcPts val="0"/>
              </a:spcAft>
              <a:buSzPts val="1400"/>
              <a:buChar char="-"/>
            </a:pPr>
            <a:r>
              <a:rPr lang="en"/>
              <a:t>You can apply to MATC now, but they typically do not start processing applications until October.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b9d63e44f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b9d63e44f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Mostly private colleges and highly competitive schools.  Can only submit one application for early decision.</a:t>
            </a:r>
            <a:endParaRPr/>
          </a:p>
          <a:p>
            <a:pPr indent="-317500" lvl="0" marL="457200" rtl="0" algn="l">
              <a:spcBef>
                <a:spcPts val="0"/>
              </a:spcBef>
              <a:spcAft>
                <a:spcPts val="0"/>
              </a:spcAft>
              <a:buSzPts val="1400"/>
              <a:buChar char="-"/>
            </a:pPr>
            <a:r>
              <a:rPr lang="en"/>
              <a:t>Early decision provides an advantage in the admissions process. Spots are limited after early decisions are granted admission.  Not need blind.</a:t>
            </a:r>
            <a:endParaRPr/>
          </a:p>
          <a:p>
            <a:pPr indent="-317500" lvl="0" marL="457200" rtl="0" algn="l">
              <a:spcBef>
                <a:spcPts val="0"/>
              </a:spcBef>
              <a:spcAft>
                <a:spcPts val="0"/>
              </a:spcAft>
              <a:buSzPts val="1400"/>
              <a:buChar char="-"/>
            </a:pPr>
            <a:r>
              <a:rPr lang="en"/>
              <a:t>UW Madison and MN </a:t>
            </a:r>
            <a:r>
              <a:rPr lang="en"/>
              <a:t>twin cities </a:t>
            </a:r>
            <a:r>
              <a:rPr lang="en"/>
              <a:t>have an Early Action deadline and a regular decision deadline</a:t>
            </a:r>
            <a:endParaRPr/>
          </a:p>
          <a:p>
            <a:pPr indent="-317500" lvl="0" marL="457200" rtl="0" algn="l">
              <a:spcBef>
                <a:spcPts val="0"/>
              </a:spcBef>
              <a:spcAft>
                <a:spcPts val="0"/>
              </a:spcAft>
              <a:buSzPts val="1400"/>
              <a:buChar char="-"/>
            </a:pPr>
            <a:r>
              <a:rPr lang="en"/>
              <a:t>MN twin cities has the following deadlines:  Early Action 1: Nov 1st, Early Action 2:  Dec 1st and regular decision deadline of Jan 1st.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3dc4acf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33dc4acf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4019ef0a9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4019ef0a9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Deferred:  more dependent on how the student does during senior year (need more info)</a:t>
            </a:r>
            <a:endParaRPr/>
          </a:p>
          <a:p>
            <a:pPr indent="0" lvl="0" marL="0" rtl="0" algn="l">
              <a:spcBef>
                <a:spcPts val="0"/>
              </a:spcBef>
              <a:spcAft>
                <a:spcPts val="0"/>
              </a:spcAft>
              <a:buNone/>
            </a:pPr>
            <a:r>
              <a:rPr lang="en"/>
              <a:t>Waitlisted:  more dependent on enrollment numbers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6639c3b6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6639c3b6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Recommendations have more weight when FERPA right are waived (Family Education Rights and Privacy Act)</a:t>
            </a:r>
            <a:endParaRPr/>
          </a:p>
          <a:p>
            <a:pPr indent="-317500" lvl="0" marL="457200" rtl="0" algn="l">
              <a:spcBef>
                <a:spcPts val="0"/>
              </a:spcBef>
              <a:spcAft>
                <a:spcPts val="0"/>
              </a:spcAft>
              <a:buSzPts val="1400"/>
              <a:buChar char="-"/>
            </a:pPr>
            <a:r>
              <a:rPr lang="en"/>
              <a:t>UW app, same for all UW schools (Mad and LAX have 1 additional admission essays)</a:t>
            </a:r>
            <a:endParaRPr/>
          </a:p>
          <a:p>
            <a:pPr indent="-317500" lvl="0" marL="457200" rtl="0" algn="l">
              <a:spcBef>
                <a:spcPts val="0"/>
              </a:spcBef>
              <a:spcAft>
                <a:spcPts val="0"/>
              </a:spcAft>
              <a:buSzPts val="1400"/>
              <a:buChar char="-"/>
            </a:pPr>
            <a:r>
              <a:rPr lang="en"/>
              <a:t>If not using one of these sites, can find the application on college website.</a:t>
            </a:r>
            <a:endParaRPr/>
          </a:p>
          <a:p>
            <a:pPr indent="-317500" lvl="0" marL="457200" rtl="0" algn="l">
              <a:spcBef>
                <a:spcPts val="0"/>
              </a:spcBef>
              <a:spcAft>
                <a:spcPts val="0"/>
              </a:spcAft>
              <a:buSzPts val="1400"/>
              <a:buChar char="-"/>
            </a:pPr>
            <a:r>
              <a:rPr lang="en"/>
              <a:t>Common app is a lengthy application.  Recommend using it only if you have many schools.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b9d63e44f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b9d63e44f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b9d63e44f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b9d63e44f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Some schools will take an unofficial score initially, but will require an official score prior to registration.  Because of this we encourage all students to send official score reports.</a:t>
            </a:r>
            <a:endParaRPr/>
          </a:p>
          <a:p>
            <a:pPr indent="-317500" lvl="0" marL="457200" rtl="0" algn="l">
              <a:spcBef>
                <a:spcPts val="0"/>
              </a:spcBef>
              <a:spcAft>
                <a:spcPts val="0"/>
              </a:spcAft>
              <a:buSzPts val="1400"/>
              <a:buChar char="-"/>
            </a:pPr>
            <a:r>
              <a:rPr lang="en"/>
              <a:t>Can upload a pdf of your transcript into the UW application. </a:t>
            </a:r>
            <a:endParaRPr/>
          </a:p>
          <a:p>
            <a:pPr indent="-317500" lvl="0" marL="457200" rtl="0" algn="l">
              <a:spcBef>
                <a:spcPts val="0"/>
              </a:spcBef>
              <a:spcAft>
                <a:spcPts val="0"/>
              </a:spcAft>
              <a:buSzPts val="1400"/>
              <a:buChar char="-"/>
            </a:pPr>
            <a:r>
              <a:rPr lang="en"/>
              <a:t>UW waiving fees again this year. Exception: UWL and UWEC $25,  Madison is $70</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6639c3b6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6639c3b6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UW schools will accept a pdf of an unofficial transcript uploaded into the application, but we still </a:t>
            </a:r>
            <a:r>
              <a:rPr lang="en"/>
              <a:t>encourage setting a Parchment account because an official final transcript will be required at the end of the year. The final transcript must be sent through Parchment.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ee51703ec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ee51703e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6639c3b6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6639c3b6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colleges will take unofficial ACT initially, but will need an official ACT in order to register for classes so sending an official ACT initially is best.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67f3edc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67f3edc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test is October 22rd.  Registration deadline is September 16th.</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6639c3b6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6639c3b6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4019ef0a9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4019ef0a9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6639c3b6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6639c3b6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4019ef0a9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4019ef0a9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Prefer academic recommendations (teachers versus coach, or counselor)</a:t>
            </a:r>
            <a:endParaRPr/>
          </a:p>
          <a:p>
            <a:pPr indent="-317500" lvl="0" marL="457200" rtl="0" algn="l">
              <a:spcBef>
                <a:spcPts val="0"/>
              </a:spcBef>
              <a:spcAft>
                <a:spcPts val="0"/>
              </a:spcAft>
              <a:buSzPts val="1400"/>
              <a:buChar char="-"/>
            </a:pPr>
            <a:r>
              <a:rPr lang="en"/>
              <a:t>Link to online recommendation form</a:t>
            </a:r>
            <a:endParaRPr/>
          </a:p>
          <a:p>
            <a:pPr indent="-317500" lvl="0" marL="457200" rtl="0" algn="l">
              <a:spcBef>
                <a:spcPts val="0"/>
              </a:spcBef>
              <a:spcAft>
                <a:spcPts val="0"/>
              </a:spcAft>
              <a:buSzPts val="1400"/>
              <a:buChar char="-"/>
            </a:pPr>
            <a:r>
              <a:rPr lang="en"/>
              <a:t>NOTE the change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147b90d94d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147b90d94d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4976c282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4976c282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Further information from UW Systems will be </a:t>
            </a:r>
            <a:r>
              <a:rPr lang="en"/>
              <a:t>available</a:t>
            </a:r>
            <a:r>
              <a:rPr lang="en"/>
              <a:t> later this year.  We don’t have all the details yet. We encourage to contact the financial aid offices of the UW schools you are considering.  We will send more information in Enews as we get updates.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6639c3b6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6639c3b6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6708dc2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6708dc2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Keep applying once in college:  Rotary, Bryant and college based scholarships</a:t>
            </a:r>
            <a:endParaRPr/>
          </a:p>
          <a:p>
            <a:pPr indent="-317500" lvl="0" marL="457200" rtl="0" algn="l">
              <a:spcBef>
                <a:spcPts val="0"/>
              </a:spcBef>
              <a:spcAft>
                <a:spcPts val="0"/>
              </a:spcAft>
              <a:buSzPts val="1400"/>
              <a:buChar char="-"/>
            </a:pPr>
            <a:r>
              <a:rPr lang="en"/>
              <a:t>Merit scholarships (screened upon admission), foundation </a:t>
            </a:r>
            <a:r>
              <a:rPr lang="en"/>
              <a:t>applications typically have to apply for</a:t>
            </a:r>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6639c3b6b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6639c3b6b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5e93194b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25e93194b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Enrollment deposits are refundable until a certain date.    Should submit housing and enrollment deposit as soon as a decision is made.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6639c3b6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6639c3b6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4019ef0a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24019ef0a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6708dc2e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6708dc2e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slide - no line graphic">
  <p:cSld name="1 column slide - no line graphic">
    <p:bg>
      <p:bgPr>
        <a:solidFill>
          <a:srgbClr val="005777"/>
        </a:solidFill>
      </p:bgPr>
    </p:bg>
    <p:spTree>
      <p:nvGrpSpPr>
        <p:cNvPr id="82" name="Shape 82"/>
        <p:cNvGrpSpPr/>
        <p:nvPr/>
      </p:nvGrpSpPr>
      <p:grpSpPr>
        <a:xfrm>
          <a:off x="0" y="0"/>
          <a:ext cx="0" cy="0"/>
          <a:chOff x="0" y="0"/>
          <a:chExt cx="0" cy="0"/>
        </a:xfrm>
      </p:grpSpPr>
      <p:pic>
        <p:nvPicPr>
          <p:cNvPr descr="A white outline of a state with a letter on it&#10;&#10;Description automatically generated" id="83" name="Google Shape;83;p13"/>
          <p:cNvPicPr preferRelativeResize="0"/>
          <p:nvPr/>
        </p:nvPicPr>
        <p:blipFill rotWithShape="1">
          <a:blip r:embed="rId2">
            <a:alphaModFix/>
          </a:blip>
          <a:srcRect b="0" l="0" r="0" t="0"/>
          <a:stretch/>
        </p:blipFill>
        <p:spPr>
          <a:xfrm>
            <a:off x="442964" y="95248"/>
            <a:ext cx="935493" cy="975714"/>
          </a:xfrm>
          <a:prstGeom prst="rect">
            <a:avLst/>
          </a:prstGeom>
          <a:noFill/>
          <a:ln>
            <a:noFill/>
          </a:ln>
        </p:spPr>
      </p:pic>
      <p:sp>
        <p:nvSpPr>
          <p:cNvPr id="84" name="Google Shape;84;p13"/>
          <p:cNvSpPr/>
          <p:nvPr/>
        </p:nvSpPr>
        <p:spPr>
          <a:xfrm>
            <a:off x="-1" y="0"/>
            <a:ext cx="371400" cy="5143500"/>
          </a:xfrm>
          <a:prstGeom prst="rect">
            <a:avLst/>
          </a:prstGeom>
          <a:solidFill>
            <a:srgbClr val="B8D0D9"/>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Open Sans Light"/>
              <a:ea typeface="Open Sans Light"/>
              <a:cs typeface="Open Sans Light"/>
              <a:sym typeface="Open Sans Light"/>
            </a:endParaRPr>
          </a:p>
        </p:txBody>
      </p:sp>
      <p:sp>
        <p:nvSpPr>
          <p:cNvPr id="85" name="Google Shape;85;p13"/>
          <p:cNvSpPr txBox="1"/>
          <p:nvPr>
            <p:ph type="ctrTitle"/>
          </p:nvPr>
        </p:nvSpPr>
        <p:spPr>
          <a:xfrm>
            <a:off x="1772728" y="583107"/>
            <a:ext cx="6519300" cy="738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700"/>
              <a:buFont typeface="Open Sans Light"/>
              <a:buNone/>
              <a:defRPr sz="2700">
                <a:solidFill>
                  <a:schemeClr val="lt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3"/>
          <p:cNvSpPr txBox="1"/>
          <p:nvPr>
            <p:ph idx="10" type="dt"/>
          </p:nvPr>
        </p:nvSpPr>
        <p:spPr>
          <a:xfrm>
            <a:off x="3507581" y="4767263"/>
            <a:ext cx="12717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400"/>
              <a:buNone/>
              <a:defRPr sz="700">
                <a:solidFill>
                  <a:schemeClr val="lt1"/>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7" name="Google Shape;87;p13"/>
          <p:cNvSpPr txBox="1"/>
          <p:nvPr>
            <p:ph idx="11" type="ftr"/>
          </p:nvPr>
        </p:nvSpPr>
        <p:spPr>
          <a:xfrm>
            <a:off x="5057774" y="4767263"/>
            <a:ext cx="19074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400"/>
              <a:buNone/>
              <a:defRPr sz="700">
                <a:solidFill>
                  <a:schemeClr val="lt1"/>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8" name="Google Shape;88;p13"/>
          <p:cNvSpPr txBox="1"/>
          <p:nvPr>
            <p:ph idx="12" type="sldNum"/>
          </p:nvPr>
        </p:nvSpPr>
        <p:spPr>
          <a:xfrm>
            <a:off x="7243763" y="4767263"/>
            <a:ext cx="12717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b="0" i="0" sz="700" u="none" cap="none" strike="noStrike">
                <a:solidFill>
                  <a:schemeClr val="lt1"/>
                </a:solidFill>
                <a:latin typeface="Open Sans Light"/>
                <a:ea typeface="Open Sans Light"/>
                <a:cs typeface="Open Sans Light"/>
                <a:sym typeface="Open Sans Light"/>
              </a:defRPr>
            </a:lvl1pPr>
            <a:lvl2pPr indent="0" lvl="1" marL="0" rtl="0" algn="r">
              <a:spcBef>
                <a:spcPts val="0"/>
              </a:spcBef>
              <a:buNone/>
              <a:defRPr b="0" i="0" sz="700" u="none" cap="none" strike="noStrike">
                <a:solidFill>
                  <a:schemeClr val="lt1"/>
                </a:solidFill>
                <a:latin typeface="Open Sans Light"/>
                <a:ea typeface="Open Sans Light"/>
                <a:cs typeface="Open Sans Light"/>
                <a:sym typeface="Open Sans Light"/>
              </a:defRPr>
            </a:lvl2pPr>
            <a:lvl3pPr indent="0" lvl="2" marL="0" rtl="0" algn="r">
              <a:spcBef>
                <a:spcPts val="0"/>
              </a:spcBef>
              <a:buNone/>
              <a:defRPr b="0" i="0" sz="700" u="none" cap="none" strike="noStrike">
                <a:solidFill>
                  <a:schemeClr val="lt1"/>
                </a:solidFill>
                <a:latin typeface="Open Sans Light"/>
                <a:ea typeface="Open Sans Light"/>
                <a:cs typeface="Open Sans Light"/>
                <a:sym typeface="Open Sans Light"/>
              </a:defRPr>
            </a:lvl3pPr>
            <a:lvl4pPr indent="0" lvl="3" marL="0" rtl="0" algn="r">
              <a:spcBef>
                <a:spcPts val="0"/>
              </a:spcBef>
              <a:buNone/>
              <a:defRPr b="0" i="0" sz="700" u="none" cap="none" strike="noStrike">
                <a:solidFill>
                  <a:schemeClr val="lt1"/>
                </a:solidFill>
                <a:latin typeface="Open Sans Light"/>
                <a:ea typeface="Open Sans Light"/>
                <a:cs typeface="Open Sans Light"/>
                <a:sym typeface="Open Sans Light"/>
              </a:defRPr>
            </a:lvl4pPr>
            <a:lvl5pPr indent="0" lvl="4" marL="0" rtl="0" algn="r">
              <a:spcBef>
                <a:spcPts val="0"/>
              </a:spcBef>
              <a:buNone/>
              <a:defRPr b="0" i="0" sz="700" u="none" cap="none" strike="noStrike">
                <a:solidFill>
                  <a:schemeClr val="lt1"/>
                </a:solidFill>
                <a:latin typeface="Open Sans Light"/>
                <a:ea typeface="Open Sans Light"/>
                <a:cs typeface="Open Sans Light"/>
                <a:sym typeface="Open Sans Light"/>
              </a:defRPr>
            </a:lvl5pPr>
            <a:lvl6pPr indent="0" lvl="5" marL="0" rtl="0" algn="r">
              <a:spcBef>
                <a:spcPts val="0"/>
              </a:spcBef>
              <a:buNone/>
              <a:defRPr b="0" i="0" sz="700" u="none" cap="none" strike="noStrike">
                <a:solidFill>
                  <a:schemeClr val="lt1"/>
                </a:solidFill>
                <a:latin typeface="Open Sans Light"/>
                <a:ea typeface="Open Sans Light"/>
                <a:cs typeface="Open Sans Light"/>
                <a:sym typeface="Open Sans Light"/>
              </a:defRPr>
            </a:lvl6pPr>
            <a:lvl7pPr indent="0" lvl="6" marL="0" rtl="0" algn="r">
              <a:spcBef>
                <a:spcPts val="0"/>
              </a:spcBef>
              <a:buNone/>
              <a:defRPr b="0" i="0" sz="700" u="none" cap="none" strike="noStrike">
                <a:solidFill>
                  <a:schemeClr val="lt1"/>
                </a:solidFill>
                <a:latin typeface="Open Sans Light"/>
                <a:ea typeface="Open Sans Light"/>
                <a:cs typeface="Open Sans Light"/>
                <a:sym typeface="Open Sans Light"/>
              </a:defRPr>
            </a:lvl7pPr>
            <a:lvl8pPr indent="0" lvl="7" marL="0" rtl="0" algn="r">
              <a:spcBef>
                <a:spcPts val="0"/>
              </a:spcBef>
              <a:buNone/>
              <a:defRPr b="0" i="0" sz="700" u="none" cap="none" strike="noStrike">
                <a:solidFill>
                  <a:schemeClr val="lt1"/>
                </a:solidFill>
                <a:latin typeface="Open Sans Light"/>
                <a:ea typeface="Open Sans Light"/>
                <a:cs typeface="Open Sans Light"/>
                <a:sym typeface="Open Sans Light"/>
              </a:defRPr>
            </a:lvl8pPr>
            <a:lvl9pPr indent="0" lvl="8" marL="0" rtl="0" algn="r">
              <a:spcBef>
                <a:spcPts val="0"/>
              </a:spcBef>
              <a:buNone/>
              <a:defRPr b="0" i="0" sz="700" u="none" cap="none" strike="noStrike">
                <a:solidFill>
                  <a:schemeClr val="lt1"/>
                </a:solidFill>
                <a:latin typeface="Open Sans Light"/>
                <a:ea typeface="Open Sans Light"/>
                <a:cs typeface="Open Sans Light"/>
                <a:sym typeface="Open Sans Light"/>
              </a:defRPr>
            </a:lvl9pPr>
          </a:lstStyle>
          <a:p>
            <a:pPr indent="0" lvl="0" marL="0" rtl="0" algn="r">
              <a:spcBef>
                <a:spcPts val="0"/>
              </a:spcBef>
              <a:spcAft>
                <a:spcPts val="0"/>
              </a:spcAft>
              <a:buNone/>
            </a:pPr>
            <a:fld id="{00000000-1234-1234-1234-123412341234}" type="slidenum">
              <a:rPr lang="en"/>
              <a:t>‹#›</a:t>
            </a:fld>
            <a:endParaRPr/>
          </a:p>
        </p:txBody>
      </p:sp>
      <p:sp>
        <p:nvSpPr>
          <p:cNvPr id="89" name="Google Shape;89;p13"/>
          <p:cNvSpPr txBox="1"/>
          <p:nvPr>
            <p:ph idx="1" type="body"/>
          </p:nvPr>
        </p:nvSpPr>
        <p:spPr>
          <a:xfrm>
            <a:off x="1818085" y="1669256"/>
            <a:ext cx="6518700" cy="1972800"/>
          </a:xfrm>
          <a:prstGeom prst="rect">
            <a:avLst/>
          </a:prstGeom>
          <a:noFill/>
          <a:ln>
            <a:noFill/>
          </a:ln>
        </p:spPr>
        <p:txBody>
          <a:bodyPr anchorCtr="0" anchor="t" bIns="34275" lIns="68575" spcFirstLastPara="1" rIns="68575" wrap="square" tIns="34275">
            <a:normAutofit/>
          </a:bodyPr>
          <a:lstStyle>
            <a:lvl1pPr indent="-361950" lvl="0" marL="457200" rtl="0" algn="l">
              <a:lnSpc>
                <a:spcPct val="90000"/>
              </a:lnSpc>
              <a:spcBef>
                <a:spcPts val="800"/>
              </a:spcBef>
              <a:spcAft>
                <a:spcPts val="0"/>
              </a:spcAft>
              <a:buClr>
                <a:srgbClr val="FFFFFF"/>
              </a:buClr>
              <a:buSzPts val="2100"/>
              <a:buChar char="●"/>
              <a:defRPr>
                <a:solidFill>
                  <a:schemeClr val="lt1"/>
                </a:solidFill>
              </a:defRPr>
            </a:lvl1pPr>
            <a:lvl2pPr indent="-342900" lvl="1" marL="914400" rtl="0" algn="l">
              <a:lnSpc>
                <a:spcPct val="90000"/>
              </a:lnSpc>
              <a:spcBef>
                <a:spcPts val="1600"/>
              </a:spcBef>
              <a:spcAft>
                <a:spcPts val="0"/>
              </a:spcAft>
              <a:buClr>
                <a:schemeClr val="lt1"/>
              </a:buClr>
              <a:buSzPts val="1800"/>
              <a:buChar char="○"/>
              <a:defRPr>
                <a:solidFill>
                  <a:schemeClr val="lt1"/>
                </a:solidFill>
              </a:defRPr>
            </a:lvl2pPr>
            <a:lvl3pPr indent="-323850" lvl="2" marL="1371600" rtl="0" algn="l">
              <a:lnSpc>
                <a:spcPct val="90000"/>
              </a:lnSpc>
              <a:spcBef>
                <a:spcPts val="1600"/>
              </a:spcBef>
              <a:spcAft>
                <a:spcPts val="0"/>
              </a:spcAft>
              <a:buClr>
                <a:schemeClr val="lt1"/>
              </a:buClr>
              <a:buSzPts val="1500"/>
              <a:buChar char="■"/>
              <a:defRPr>
                <a:solidFill>
                  <a:schemeClr val="lt1"/>
                </a:solidFill>
              </a:defRPr>
            </a:lvl3pPr>
            <a:lvl4pPr indent="-317500" lvl="3" marL="1828800" rtl="0" algn="l">
              <a:lnSpc>
                <a:spcPct val="90000"/>
              </a:lnSpc>
              <a:spcBef>
                <a:spcPts val="1600"/>
              </a:spcBef>
              <a:spcAft>
                <a:spcPts val="0"/>
              </a:spcAft>
              <a:buClr>
                <a:schemeClr val="lt1"/>
              </a:buClr>
              <a:buSzPts val="1400"/>
              <a:buChar char="●"/>
              <a:defRPr>
                <a:solidFill>
                  <a:schemeClr val="lt1"/>
                </a:solidFill>
              </a:defRPr>
            </a:lvl4pPr>
            <a:lvl5pPr indent="-317500" lvl="4" marL="2286000" rtl="0" algn="l">
              <a:lnSpc>
                <a:spcPct val="90000"/>
              </a:lnSpc>
              <a:spcBef>
                <a:spcPts val="1600"/>
              </a:spcBef>
              <a:spcAft>
                <a:spcPts val="0"/>
              </a:spcAft>
              <a:buClr>
                <a:schemeClr val="lt1"/>
              </a:buClr>
              <a:buSzPts val="1400"/>
              <a:buChar char="○"/>
              <a:defRPr>
                <a:solidFill>
                  <a:schemeClr val="lt1"/>
                </a:solidFill>
              </a:defRPr>
            </a:lvl5pPr>
            <a:lvl6pPr indent="-317500" lvl="5" marL="2743200" rtl="0" algn="l">
              <a:lnSpc>
                <a:spcPct val="90000"/>
              </a:lnSpc>
              <a:spcBef>
                <a:spcPts val="1600"/>
              </a:spcBef>
              <a:spcAft>
                <a:spcPts val="0"/>
              </a:spcAft>
              <a:buClr>
                <a:schemeClr val="dk1"/>
              </a:buClr>
              <a:buSzPts val="1400"/>
              <a:buChar char="■"/>
              <a:defRPr/>
            </a:lvl6pPr>
            <a:lvl7pPr indent="-317500" lvl="6" marL="3200400" rtl="0" algn="l">
              <a:lnSpc>
                <a:spcPct val="90000"/>
              </a:lnSpc>
              <a:spcBef>
                <a:spcPts val="1600"/>
              </a:spcBef>
              <a:spcAft>
                <a:spcPts val="0"/>
              </a:spcAft>
              <a:buClr>
                <a:schemeClr val="dk1"/>
              </a:buClr>
              <a:buSzPts val="1400"/>
              <a:buChar char="●"/>
              <a:defRPr/>
            </a:lvl7pPr>
            <a:lvl8pPr indent="-317500" lvl="7" marL="3657600" rtl="0" algn="l">
              <a:lnSpc>
                <a:spcPct val="90000"/>
              </a:lnSpc>
              <a:spcBef>
                <a:spcPts val="1600"/>
              </a:spcBef>
              <a:spcAft>
                <a:spcPts val="0"/>
              </a:spcAft>
              <a:buClr>
                <a:schemeClr val="dk1"/>
              </a:buClr>
              <a:buSzPts val="1400"/>
              <a:buChar char="○"/>
              <a:defRPr/>
            </a:lvl8pPr>
            <a:lvl9pPr indent="-317500" lvl="8" marL="4114800" rtl="0" algn="l">
              <a:lnSpc>
                <a:spcPct val="90000"/>
              </a:lnSpc>
              <a:spcBef>
                <a:spcPts val="1600"/>
              </a:spcBef>
              <a:spcAft>
                <a:spcPts val="1600"/>
              </a:spcAft>
              <a:buClr>
                <a:schemeClr val="dk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p:cSld name="Closing Slide">
    <p:bg>
      <p:bgPr>
        <a:solidFill>
          <a:srgbClr val="005777"/>
        </a:solidFill>
      </p:bgPr>
    </p:bg>
    <p:spTree>
      <p:nvGrpSpPr>
        <p:cNvPr id="90" name="Shape 90"/>
        <p:cNvGrpSpPr/>
        <p:nvPr/>
      </p:nvGrpSpPr>
      <p:grpSpPr>
        <a:xfrm>
          <a:off x="0" y="0"/>
          <a:ext cx="0" cy="0"/>
          <a:chOff x="0" y="0"/>
          <a:chExt cx="0" cy="0"/>
        </a:xfrm>
      </p:grpSpPr>
      <p:pic>
        <p:nvPicPr>
          <p:cNvPr id="91" name="Google Shape;91;p14"/>
          <p:cNvPicPr preferRelativeResize="0"/>
          <p:nvPr/>
        </p:nvPicPr>
        <p:blipFill rotWithShape="1">
          <a:blip r:embed="rId2">
            <a:alphaModFix/>
          </a:blip>
          <a:srcRect b="0" l="0" r="0" t="0"/>
          <a:stretch/>
        </p:blipFill>
        <p:spPr>
          <a:xfrm>
            <a:off x="0" y="0"/>
            <a:ext cx="4086230" cy="5143500"/>
          </a:xfrm>
          <a:prstGeom prst="rect">
            <a:avLst/>
          </a:prstGeom>
          <a:noFill/>
          <a:ln>
            <a:noFill/>
          </a:ln>
        </p:spPr>
      </p:pic>
      <p:cxnSp>
        <p:nvCxnSpPr>
          <p:cNvPr id="92" name="Google Shape;92;p14"/>
          <p:cNvCxnSpPr/>
          <p:nvPr/>
        </p:nvCxnSpPr>
        <p:spPr>
          <a:xfrm rot="10800000">
            <a:off x="-53550" y="2638500"/>
            <a:ext cx="1710900" cy="2505000"/>
          </a:xfrm>
          <a:prstGeom prst="straightConnector1">
            <a:avLst/>
          </a:prstGeom>
          <a:noFill/>
          <a:ln cap="flat" cmpd="sng" w="9525">
            <a:solidFill>
              <a:schemeClr val="lt1"/>
            </a:solidFill>
            <a:prstDash val="dash"/>
            <a:miter lim="800000"/>
            <a:headEnd len="sm" w="sm" type="none"/>
            <a:tailEnd len="sm" w="sm" type="none"/>
          </a:ln>
        </p:spPr>
      </p:cxnSp>
      <p:sp>
        <p:nvSpPr>
          <p:cNvPr id="93" name="Google Shape;93;p14"/>
          <p:cNvSpPr txBox="1"/>
          <p:nvPr>
            <p:ph type="title"/>
          </p:nvPr>
        </p:nvSpPr>
        <p:spPr>
          <a:xfrm>
            <a:off x="3493293" y="1563942"/>
            <a:ext cx="5022000" cy="14325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700"/>
              <a:buFont typeface="Open Sans Light"/>
              <a:buNone/>
              <a:defRPr b="0" i="0" sz="2700">
                <a:solidFill>
                  <a:schemeClr val="lt1"/>
                </a:solidFill>
                <a:latin typeface="Open Sans Light"/>
                <a:ea typeface="Open Sans Light"/>
                <a:cs typeface="Open Sans Light"/>
                <a:sym typeface="Open Sans Ligh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4" name="Google Shape;94;p14"/>
          <p:cNvSpPr txBox="1"/>
          <p:nvPr>
            <p:ph idx="1" type="subTitle"/>
          </p:nvPr>
        </p:nvSpPr>
        <p:spPr>
          <a:xfrm>
            <a:off x="3493293" y="3173393"/>
            <a:ext cx="5022000" cy="273900"/>
          </a:xfrm>
          <a:prstGeom prst="rect">
            <a:avLst/>
          </a:prstGeom>
          <a:noFill/>
          <a:ln>
            <a:noFill/>
          </a:ln>
        </p:spPr>
        <p:txBody>
          <a:bodyPr anchorCtr="0" anchor="t" bIns="34275" lIns="68575" spcFirstLastPara="1" rIns="68575" wrap="square" tIns="34275">
            <a:noAutofit/>
          </a:bodyPr>
          <a:lstStyle>
            <a:lvl1pPr lvl="0" rtl="0" algn="l">
              <a:lnSpc>
                <a:spcPct val="90000"/>
              </a:lnSpc>
              <a:spcBef>
                <a:spcPts val="800"/>
              </a:spcBef>
              <a:spcAft>
                <a:spcPts val="0"/>
              </a:spcAft>
              <a:buClr>
                <a:schemeClr val="lt1"/>
              </a:buClr>
              <a:buSzPts val="1400"/>
              <a:buNone/>
              <a:defRPr sz="1400">
                <a:solidFill>
                  <a:schemeClr val="lt1"/>
                </a:solidFill>
              </a:defRPr>
            </a:lvl1pPr>
            <a:lvl2pPr lvl="1" rtl="0" algn="ctr">
              <a:lnSpc>
                <a:spcPct val="90000"/>
              </a:lnSpc>
              <a:spcBef>
                <a:spcPts val="1600"/>
              </a:spcBef>
              <a:spcAft>
                <a:spcPts val="0"/>
              </a:spcAft>
              <a:buClr>
                <a:schemeClr val="dk1"/>
              </a:buClr>
              <a:buSzPts val="1500"/>
              <a:buNone/>
              <a:defRPr sz="1500"/>
            </a:lvl2pPr>
            <a:lvl3pPr lvl="2" rtl="0" algn="ctr">
              <a:lnSpc>
                <a:spcPct val="90000"/>
              </a:lnSpc>
              <a:spcBef>
                <a:spcPts val="1600"/>
              </a:spcBef>
              <a:spcAft>
                <a:spcPts val="0"/>
              </a:spcAft>
              <a:buClr>
                <a:schemeClr val="dk1"/>
              </a:buClr>
              <a:buSzPts val="1400"/>
              <a:buNone/>
              <a:defRPr sz="1400"/>
            </a:lvl3pPr>
            <a:lvl4pPr lvl="3" rtl="0" algn="ctr">
              <a:lnSpc>
                <a:spcPct val="90000"/>
              </a:lnSpc>
              <a:spcBef>
                <a:spcPts val="1600"/>
              </a:spcBef>
              <a:spcAft>
                <a:spcPts val="0"/>
              </a:spcAft>
              <a:buClr>
                <a:schemeClr val="dk1"/>
              </a:buClr>
              <a:buSzPts val="1200"/>
              <a:buNone/>
              <a:defRPr sz="1200"/>
            </a:lvl4pPr>
            <a:lvl5pPr lvl="4" rtl="0" algn="ctr">
              <a:lnSpc>
                <a:spcPct val="90000"/>
              </a:lnSpc>
              <a:spcBef>
                <a:spcPts val="1600"/>
              </a:spcBef>
              <a:spcAft>
                <a:spcPts val="0"/>
              </a:spcAft>
              <a:buClr>
                <a:schemeClr val="dk1"/>
              </a:buClr>
              <a:buSzPts val="1200"/>
              <a:buNone/>
              <a:defRPr sz="1200"/>
            </a:lvl5pPr>
            <a:lvl6pPr lvl="5" rtl="0" algn="ctr">
              <a:lnSpc>
                <a:spcPct val="90000"/>
              </a:lnSpc>
              <a:spcBef>
                <a:spcPts val="1600"/>
              </a:spcBef>
              <a:spcAft>
                <a:spcPts val="0"/>
              </a:spcAft>
              <a:buClr>
                <a:schemeClr val="dk1"/>
              </a:buClr>
              <a:buSzPts val="1200"/>
              <a:buNone/>
              <a:defRPr sz="1200"/>
            </a:lvl6pPr>
            <a:lvl7pPr lvl="6" rtl="0" algn="ctr">
              <a:lnSpc>
                <a:spcPct val="90000"/>
              </a:lnSpc>
              <a:spcBef>
                <a:spcPts val="1600"/>
              </a:spcBef>
              <a:spcAft>
                <a:spcPts val="0"/>
              </a:spcAft>
              <a:buClr>
                <a:schemeClr val="dk1"/>
              </a:buClr>
              <a:buSzPts val="1200"/>
              <a:buNone/>
              <a:defRPr sz="1200"/>
            </a:lvl7pPr>
            <a:lvl8pPr lvl="7" rtl="0" algn="ctr">
              <a:lnSpc>
                <a:spcPct val="90000"/>
              </a:lnSpc>
              <a:spcBef>
                <a:spcPts val="1600"/>
              </a:spcBef>
              <a:spcAft>
                <a:spcPts val="0"/>
              </a:spcAft>
              <a:buClr>
                <a:schemeClr val="dk1"/>
              </a:buClr>
              <a:buSzPts val="1200"/>
              <a:buNone/>
              <a:defRPr sz="1200"/>
            </a:lvl8pPr>
            <a:lvl9pPr lvl="8" rtl="0" algn="ctr">
              <a:lnSpc>
                <a:spcPct val="90000"/>
              </a:lnSpc>
              <a:spcBef>
                <a:spcPts val="1600"/>
              </a:spcBef>
              <a:spcAft>
                <a:spcPts val="1600"/>
              </a:spcAft>
              <a:buClr>
                <a:schemeClr val="dk1"/>
              </a:buClr>
              <a:buSzPts val="1200"/>
              <a:buNone/>
              <a:defRPr sz="1200"/>
            </a:lvl9pPr>
          </a:lstStyle>
          <a:p/>
        </p:txBody>
      </p:sp>
      <p:cxnSp>
        <p:nvCxnSpPr>
          <p:cNvPr id="95" name="Google Shape;95;p14"/>
          <p:cNvCxnSpPr/>
          <p:nvPr/>
        </p:nvCxnSpPr>
        <p:spPr>
          <a:xfrm flipH="1">
            <a:off x="810885" y="0"/>
            <a:ext cx="3683700" cy="5394300"/>
          </a:xfrm>
          <a:prstGeom prst="straightConnector1">
            <a:avLst/>
          </a:prstGeom>
          <a:noFill/>
          <a:ln cap="flat" cmpd="sng" w="9525">
            <a:solidFill>
              <a:schemeClr val="lt1"/>
            </a:solidFill>
            <a:prstDash val="dash"/>
            <a:miter lim="800000"/>
            <a:headEnd len="sm" w="sm" type="none"/>
            <a:tailEnd len="sm" w="sm" type="none"/>
          </a:ln>
        </p:spPr>
      </p:cxnSp>
      <p:pic>
        <p:nvPicPr>
          <p:cNvPr descr="A black background with white text&#10;&#10;Description automatically generated" id="96" name="Google Shape;96;p14"/>
          <p:cNvPicPr preferRelativeResize="0"/>
          <p:nvPr/>
        </p:nvPicPr>
        <p:blipFill rotWithShape="1">
          <a:blip r:embed="rId3">
            <a:alphaModFix/>
          </a:blip>
          <a:srcRect b="0" l="0" r="0" t="0"/>
          <a:stretch/>
        </p:blipFill>
        <p:spPr>
          <a:xfrm>
            <a:off x="5359006" y="102394"/>
            <a:ext cx="3406502" cy="1226342"/>
          </a:xfrm>
          <a:prstGeom prst="rect">
            <a:avLst/>
          </a:prstGeom>
          <a:noFill/>
          <a:ln>
            <a:noFill/>
          </a:ln>
        </p:spPr>
      </p:pic>
      <p:pic>
        <p:nvPicPr>
          <p:cNvPr descr="A map of the state of wisconsin&#10;&#10;Description automatically generated" id="97" name="Google Shape;97;p14"/>
          <p:cNvPicPr preferRelativeResize="0"/>
          <p:nvPr/>
        </p:nvPicPr>
        <p:blipFill rotWithShape="1">
          <a:blip r:embed="rId4">
            <a:alphaModFix/>
          </a:blip>
          <a:srcRect b="0" l="0" r="0" t="0"/>
          <a:stretch/>
        </p:blipFill>
        <p:spPr>
          <a:xfrm>
            <a:off x="-53628" y="-534624"/>
            <a:ext cx="3078468" cy="39839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apply.wisconsin.edu/" TargetMode="External"/><Relationship Id="rId4" Type="http://schemas.openxmlformats.org/officeDocument/2006/relationships/hyperlink" Target="http://www.commonapplication.org" TargetMode="External"/><Relationship Id="rId5" Type="http://schemas.openxmlformats.org/officeDocument/2006/relationships/hyperlink" Target="http://madisoncollege.edu/apply-nowregist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actstudent.org" TargetMode="External"/><Relationship Id="rId4" Type="http://schemas.openxmlformats.org/officeDocument/2006/relationships/hyperlink" Target="http://www.parchment.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parchment.com" TargetMode="Externa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www.actstudent.org" TargetMode="External"/><Relationship Id="rId4" Type="http://schemas.openxmlformats.org/officeDocument/2006/relationships/hyperlink" Target="http://www.collegeboard.com" TargetMode="External"/><Relationship Id="rId5"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1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www.fafsa.ed.gov" TargetMode="External"/><Relationship Id="rId4" Type="http://schemas.openxmlformats.org/officeDocument/2006/relationships/hyperlink" Target="http://www.fafsa4caster.ed.gov" TargetMode="External"/><Relationship Id="rId5"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1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1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5"/>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KICK-OFF TO COLLEGE APPS</a:t>
            </a:r>
            <a:endParaRPr/>
          </a:p>
        </p:txBody>
      </p:sp>
      <p:sp>
        <p:nvSpPr>
          <p:cNvPr id="103" name="Google Shape;103;p15"/>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Class of 2025</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6"/>
          <p:cNvSpPr txBox="1"/>
          <p:nvPr>
            <p:ph type="title"/>
          </p:nvPr>
        </p:nvSpPr>
        <p:spPr>
          <a:xfrm>
            <a:off x="724950" y="495325"/>
            <a:ext cx="3300900" cy="140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Overview</a:t>
            </a:r>
            <a:endParaRPr/>
          </a:p>
        </p:txBody>
      </p:sp>
      <p:sp>
        <p:nvSpPr>
          <p:cNvPr id="109" name="Google Shape;109;p16"/>
          <p:cNvSpPr txBox="1"/>
          <p:nvPr>
            <p:ph idx="2" type="body"/>
          </p:nvPr>
        </p:nvSpPr>
        <p:spPr>
          <a:xfrm>
            <a:off x="5174225" y="1175650"/>
            <a:ext cx="3374400" cy="320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342900" lvl="0" marL="457200" rtl="0" algn="l">
              <a:spcBef>
                <a:spcPts val="1600"/>
              </a:spcBef>
              <a:spcAft>
                <a:spcPts val="0"/>
              </a:spcAft>
              <a:buSzPts val="1800"/>
              <a:buChar char="●"/>
            </a:pPr>
            <a:r>
              <a:rPr lang="en" sz="1800"/>
              <a:t>Application Process</a:t>
            </a:r>
            <a:endParaRPr sz="1800"/>
          </a:p>
          <a:p>
            <a:pPr indent="-342900" lvl="0" marL="457200" rtl="0" algn="l">
              <a:spcBef>
                <a:spcPts val="0"/>
              </a:spcBef>
              <a:spcAft>
                <a:spcPts val="0"/>
              </a:spcAft>
              <a:buSzPts val="1800"/>
              <a:buChar char="●"/>
            </a:pPr>
            <a:r>
              <a:rPr lang="en" sz="1800"/>
              <a:t>Transcripts/test scores</a:t>
            </a:r>
            <a:endParaRPr sz="1800"/>
          </a:p>
          <a:p>
            <a:pPr indent="-342900" lvl="0" marL="457200" rtl="0" algn="l">
              <a:spcBef>
                <a:spcPts val="0"/>
              </a:spcBef>
              <a:spcAft>
                <a:spcPts val="0"/>
              </a:spcAft>
              <a:buSzPts val="1800"/>
              <a:buChar char="●"/>
            </a:pPr>
            <a:r>
              <a:rPr lang="en" sz="1800"/>
              <a:t>Essay tips</a:t>
            </a:r>
            <a:endParaRPr sz="1800"/>
          </a:p>
          <a:p>
            <a:pPr indent="-342900" lvl="0" marL="457200" rtl="0" algn="l">
              <a:spcBef>
                <a:spcPts val="0"/>
              </a:spcBef>
              <a:spcAft>
                <a:spcPts val="0"/>
              </a:spcAft>
              <a:buSzPts val="1800"/>
              <a:buChar char="●"/>
            </a:pPr>
            <a:r>
              <a:rPr lang="en" sz="1800"/>
              <a:t>Scholarships</a:t>
            </a:r>
            <a:endParaRPr sz="1800"/>
          </a:p>
          <a:p>
            <a:pPr indent="-342900" lvl="0" marL="457200" rtl="0" algn="l">
              <a:spcBef>
                <a:spcPts val="0"/>
              </a:spcBef>
              <a:spcAft>
                <a:spcPts val="0"/>
              </a:spcAft>
              <a:buSzPts val="1800"/>
              <a:buChar char="●"/>
            </a:pPr>
            <a:r>
              <a:rPr lang="en" sz="1800"/>
              <a:t>Financial Aid</a:t>
            </a:r>
            <a:endParaRPr sz="1800"/>
          </a:p>
          <a:p>
            <a:pPr indent="-342900" lvl="0" marL="457200" rtl="0" algn="l">
              <a:spcBef>
                <a:spcPts val="0"/>
              </a:spcBef>
              <a:spcAft>
                <a:spcPts val="0"/>
              </a:spcAft>
              <a:buSzPts val="1800"/>
              <a:buChar char="●"/>
            </a:pPr>
            <a:r>
              <a:rPr lang="en" sz="1800"/>
              <a:t>Senior timeline</a:t>
            </a:r>
            <a:endParaRPr sz="1800"/>
          </a:p>
          <a:p>
            <a:pPr indent="-342900" lvl="0" marL="457200" rtl="0" algn="l">
              <a:spcBef>
                <a:spcPts val="0"/>
              </a:spcBef>
              <a:spcAft>
                <a:spcPts val="0"/>
              </a:spcAft>
              <a:buSzPts val="1800"/>
              <a:buChar char="●"/>
            </a:pPr>
            <a:r>
              <a:rPr lang="en" sz="1800"/>
              <a:t>And more……….</a:t>
            </a:r>
            <a:endParaRPr sz="1800"/>
          </a:p>
          <a:p>
            <a:pPr indent="0" lvl="0" marL="0" rtl="0" algn="l">
              <a:spcBef>
                <a:spcPts val="1600"/>
              </a:spcBef>
              <a:spcAft>
                <a:spcPts val="1600"/>
              </a:spcAft>
              <a:buNone/>
            </a:pPr>
            <a:r>
              <a:t/>
            </a:r>
            <a:endParaRPr/>
          </a:p>
        </p:txBody>
      </p:sp>
      <p:sp>
        <p:nvSpPr>
          <p:cNvPr id="110" name="Google Shape;110;p16"/>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File:College Life Display (back display close-up) (3969469669).jpg ..." id="111" name="Google Shape;111;p16"/>
          <p:cNvPicPr preferRelativeResize="0"/>
          <p:nvPr/>
        </p:nvPicPr>
        <p:blipFill>
          <a:blip r:embed="rId3">
            <a:alphaModFix/>
          </a:blip>
          <a:stretch>
            <a:fillRect/>
          </a:stretch>
        </p:blipFill>
        <p:spPr>
          <a:xfrm>
            <a:off x="236250" y="1435025"/>
            <a:ext cx="3963500" cy="35443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7"/>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ADMISSIONS UPDATES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ctrTitle"/>
          </p:nvPr>
        </p:nvSpPr>
        <p:spPr>
          <a:xfrm>
            <a:off x="1772728" y="583107"/>
            <a:ext cx="6519300" cy="7386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chemeClr val="lt1"/>
              </a:buClr>
              <a:buSzPts val="2700"/>
              <a:buFont typeface="Open Sans Light"/>
              <a:buNone/>
            </a:pPr>
            <a:r>
              <a:rPr lang="en"/>
              <a:t>DIRECT ADMIT WISCONSIN	</a:t>
            </a:r>
            <a:endParaRPr/>
          </a:p>
        </p:txBody>
      </p:sp>
      <p:sp>
        <p:nvSpPr>
          <p:cNvPr id="123" name="Google Shape;123;p18"/>
          <p:cNvSpPr txBox="1"/>
          <p:nvPr>
            <p:ph idx="1" type="body"/>
          </p:nvPr>
        </p:nvSpPr>
        <p:spPr>
          <a:xfrm>
            <a:off x="1818085" y="1669256"/>
            <a:ext cx="6518700" cy="1972800"/>
          </a:xfrm>
          <a:prstGeom prst="rect">
            <a:avLst/>
          </a:prstGeom>
          <a:noFill/>
          <a:ln>
            <a:noFill/>
          </a:ln>
        </p:spPr>
        <p:txBody>
          <a:bodyPr anchorCtr="0" anchor="t" bIns="34275" lIns="68575" spcFirstLastPara="1" rIns="68575" wrap="square" tIns="34275">
            <a:normAutofit/>
          </a:bodyPr>
          <a:lstStyle/>
          <a:p>
            <a:pPr indent="-184150" lvl="0" marL="177800" rtl="0" algn="l">
              <a:lnSpc>
                <a:spcPct val="90000"/>
              </a:lnSpc>
              <a:spcBef>
                <a:spcPts val="0"/>
              </a:spcBef>
              <a:spcAft>
                <a:spcPts val="0"/>
              </a:spcAft>
              <a:buClr>
                <a:srgbClr val="FFFFFF"/>
              </a:buClr>
              <a:buSzPts val="2100"/>
              <a:buChar char="●"/>
            </a:pPr>
            <a:r>
              <a:rPr lang="en"/>
              <a:t>CONGRATULATIONS  STOUGHTON HIGH SCHOOL</a:t>
            </a:r>
            <a:endParaRPr/>
          </a:p>
          <a:p>
            <a:pPr indent="-50800" lvl="0" marL="177800" rtl="0" algn="l">
              <a:lnSpc>
                <a:spcPct val="90000"/>
              </a:lnSpc>
              <a:spcBef>
                <a:spcPts val="800"/>
              </a:spcBef>
              <a:spcAft>
                <a:spcPts val="0"/>
              </a:spcAft>
              <a:buClr>
                <a:srgbClr val="FFFFFF"/>
              </a:buClr>
              <a:buSzPts val="2100"/>
              <a:buNone/>
            </a:pPr>
            <a:r>
              <a:t/>
            </a:r>
            <a:endParaRPr/>
          </a:p>
          <a:p>
            <a:pPr indent="-184150" lvl="0" marL="177800" rtl="0" algn="l">
              <a:lnSpc>
                <a:spcPct val="90000"/>
              </a:lnSpc>
              <a:spcBef>
                <a:spcPts val="800"/>
              </a:spcBef>
              <a:spcAft>
                <a:spcPts val="0"/>
              </a:spcAft>
              <a:buClr>
                <a:srgbClr val="FFFFFF"/>
              </a:buClr>
              <a:buSzPts val="2100"/>
              <a:buChar char="●"/>
            </a:pPr>
            <a:r>
              <a:rPr lang="en"/>
              <a:t>YOU ARE A DIRECT ADMIT WISCONSIN HIGH SCHOOL!</a:t>
            </a:r>
            <a:endParaRPr/>
          </a:p>
          <a:p>
            <a:pPr indent="-50800" lvl="0" marL="177800" rtl="0" algn="l">
              <a:lnSpc>
                <a:spcPct val="90000"/>
              </a:lnSpc>
              <a:spcBef>
                <a:spcPts val="800"/>
              </a:spcBef>
              <a:spcAft>
                <a:spcPts val="0"/>
              </a:spcAft>
              <a:buClr>
                <a:srgbClr val="FFFFFF"/>
              </a:buClr>
              <a:buSzPts val="2100"/>
              <a:buNone/>
            </a:pPr>
            <a:r>
              <a:t/>
            </a:r>
            <a:endParaRPr/>
          </a:p>
          <a:p>
            <a:pPr indent="-184150" lvl="0" marL="177800" rtl="0" algn="l">
              <a:lnSpc>
                <a:spcPct val="90000"/>
              </a:lnSpc>
              <a:spcBef>
                <a:spcPts val="800"/>
              </a:spcBef>
              <a:spcAft>
                <a:spcPts val="1600"/>
              </a:spcAft>
              <a:buClr>
                <a:srgbClr val="FFFFFF"/>
              </a:buClr>
              <a:buSzPts val="2100"/>
              <a:buChar char="●"/>
            </a:pPr>
            <a:r>
              <a:rPr lang="en"/>
              <a:t>FIRST UP…CLASS 2025 JUNIORS!</a:t>
            </a:r>
            <a:endParaRPr/>
          </a:p>
        </p:txBody>
      </p:sp>
      <p:pic>
        <p:nvPicPr>
          <p:cNvPr descr="A close up of a black background&#10;&#10;Description automatically generated" id="124" name="Google Shape;124;p18"/>
          <p:cNvPicPr preferRelativeResize="0"/>
          <p:nvPr/>
        </p:nvPicPr>
        <p:blipFill rotWithShape="1">
          <a:blip r:embed="rId3">
            <a:alphaModFix/>
          </a:blip>
          <a:srcRect b="0" l="0" r="0" t="0"/>
          <a:stretch/>
        </p:blipFill>
        <p:spPr>
          <a:xfrm>
            <a:off x="2312563" y="3200643"/>
            <a:ext cx="5904762" cy="19428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3621881" y="2427733"/>
            <a:ext cx="5022000" cy="21273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chemeClr val="lt1"/>
              </a:buClr>
              <a:buSzPts val="2700"/>
              <a:buFont typeface="Open Sans Light"/>
              <a:buNone/>
            </a:pP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a:br>
            <a:br>
              <a:rPr b="1" lang="en" sz="1500"/>
            </a:br>
            <a:br>
              <a:rPr b="1" lang="en" sz="1500"/>
            </a:br>
            <a:br>
              <a:rPr b="1" lang="en" sz="1500"/>
            </a:br>
            <a:br>
              <a:rPr b="1" lang="en" sz="1500"/>
            </a:br>
            <a:br>
              <a:rPr b="1" lang="en" sz="1500"/>
            </a:br>
            <a:br>
              <a:rPr b="1" lang="en" sz="1500"/>
            </a:br>
            <a:r>
              <a:rPr b="1" lang="en" sz="1800"/>
              <a:t>UW-GREEN BAY	   UW-RIVER FALLS</a:t>
            </a:r>
            <a:br>
              <a:rPr b="1" lang="en" sz="1800"/>
            </a:br>
            <a:r>
              <a:rPr b="1" lang="en" sz="1800"/>
              <a:t>UW-MILWAUKEE	   UW-STEVENS POINT</a:t>
            </a:r>
            <a:br>
              <a:rPr b="1" lang="en" sz="1800"/>
            </a:br>
            <a:r>
              <a:rPr b="1" lang="en" sz="1800"/>
              <a:t>UW-OSHKOSH	   UW-STOUT</a:t>
            </a:r>
            <a:br>
              <a:rPr b="1" lang="en" sz="1800"/>
            </a:br>
            <a:r>
              <a:rPr b="1" lang="en" sz="1800"/>
              <a:t>UW-PARKSIDE	   UW-SUPERIOR</a:t>
            </a:r>
            <a:br>
              <a:rPr b="1" lang="en" sz="1800"/>
            </a:br>
            <a:r>
              <a:rPr b="1" lang="en" sz="1800"/>
              <a:t>UW-PLATTEVILLE	   UW-WHITEWATER</a:t>
            </a:r>
            <a:br>
              <a:rPr b="1" lang="en"/>
            </a:br>
            <a:br>
              <a:rPr b="1" lang="en"/>
            </a:br>
            <a:r>
              <a:rPr i="1" lang="en" sz="1500" cap="none"/>
              <a:t>NOTE: Some universities are participating with main and/or branch campuses.</a:t>
            </a:r>
            <a:endParaRPr i="1"/>
          </a:p>
        </p:txBody>
      </p:sp>
      <p:sp>
        <p:nvSpPr>
          <p:cNvPr id="131" name="Google Shape;131;p19"/>
          <p:cNvSpPr txBox="1"/>
          <p:nvPr/>
        </p:nvSpPr>
        <p:spPr>
          <a:xfrm>
            <a:off x="3621881" y="1685925"/>
            <a:ext cx="4950600" cy="484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2700" u="none" cap="none" strike="noStrike">
                <a:solidFill>
                  <a:schemeClr val="lt1"/>
                </a:solidFill>
                <a:latin typeface="Open Sans"/>
                <a:ea typeface="Open Sans"/>
                <a:cs typeface="Open Sans"/>
                <a:sym typeface="Open Sans"/>
              </a:rPr>
              <a:t>PARTICIPATING UNIVERSITIES</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0"/>
          <p:cNvSpPr txBox="1"/>
          <p:nvPr>
            <p:ph type="title"/>
          </p:nvPr>
        </p:nvSpPr>
        <p:spPr>
          <a:xfrm>
            <a:off x="3493300" y="1814100"/>
            <a:ext cx="5022000" cy="416100"/>
          </a:xfrm>
          <a:prstGeom prst="rect">
            <a:avLst/>
          </a:prstGeom>
        </p:spPr>
        <p:txBody>
          <a:bodyPr anchorCtr="0" anchor="b" bIns="34275" lIns="68575" spcFirstLastPara="1" rIns="68575" wrap="square" tIns="34275">
            <a:noAutofit/>
          </a:bodyPr>
          <a:lstStyle/>
          <a:p>
            <a:pPr indent="0" lvl="0" marL="0" rtl="0" algn="l">
              <a:lnSpc>
                <a:spcPct val="100000"/>
              </a:lnSpc>
              <a:spcBef>
                <a:spcPts val="0"/>
              </a:spcBef>
              <a:spcAft>
                <a:spcPts val="0"/>
              </a:spcAft>
              <a:buNone/>
            </a:pPr>
            <a:r>
              <a:rPr lang="en" sz="2100">
                <a:solidFill>
                  <a:srgbClr val="3C78D8"/>
                </a:solidFill>
                <a:latin typeface="Sniglet"/>
                <a:ea typeface="Sniglet"/>
                <a:cs typeface="Sniglet"/>
                <a:sym typeface="Sniglet"/>
              </a:rPr>
              <a:t>WISCONSIN GUARANTEE</a:t>
            </a:r>
            <a:endParaRPr sz="2100">
              <a:solidFill>
                <a:srgbClr val="3C78D8"/>
              </a:solidFill>
              <a:latin typeface="Sniglet"/>
              <a:ea typeface="Sniglet"/>
              <a:cs typeface="Sniglet"/>
              <a:sym typeface="Sniglet"/>
            </a:endParaRPr>
          </a:p>
          <a:p>
            <a:pPr indent="0" lvl="0" marL="0" rtl="0" algn="l">
              <a:spcBef>
                <a:spcPts val="0"/>
              </a:spcBef>
              <a:spcAft>
                <a:spcPts val="0"/>
              </a:spcAft>
              <a:buNone/>
            </a:pPr>
            <a:r>
              <a:t/>
            </a:r>
            <a:endParaRPr/>
          </a:p>
        </p:txBody>
      </p:sp>
      <p:sp>
        <p:nvSpPr>
          <p:cNvPr id="137" name="Google Shape;137;p20"/>
          <p:cNvSpPr txBox="1"/>
          <p:nvPr>
            <p:ph idx="1" type="subTitle"/>
          </p:nvPr>
        </p:nvSpPr>
        <p:spPr>
          <a:xfrm>
            <a:off x="3546650" y="1968750"/>
            <a:ext cx="5022000" cy="1206000"/>
          </a:xfrm>
          <a:prstGeom prst="rect">
            <a:avLst/>
          </a:prstGeom>
        </p:spPr>
        <p:txBody>
          <a:bodyPr anchorCtr="0" anchor="t" bIns="34275" lIns="68575" spcFirstLastPara="1" rIns="68575" wrap="square" tIns="34275">
            <a:noAutofit/>
          </a:bodyPr>
          <a:lstStyle/>
          <a:p>
            <a:pPr indent="-361950" lvl="0" marL="457200" rtl="0" algn="l">
              <a:lnSpc>
                <a:spcPct val="100000"/>
              </a:lnSpc>
              <a:spcBef>
                <a:spcPts val="600"/>
              </a:spcBef>
              <a:spcAft>
                <a:spcPts val="0"/>
              </a:spcAft>
              <a:buClr>
                <a:srgbClr val="CC0000"/>
              </a:buClr>
              <a:buSzPts val="2100"/>
              <a:buFont typeface="Dosis"/>
              <a:buChar char="●"/>
            </a:pPr>
            <a:r>
              <a:rPr lang="en" sz="2100">
                <a:solidFill>
                  <a:srgbClr val="CC0000"/>
                </a:solidFill>
                <a:latin typeface="Dosis"/>
                <a:ea typeface="Dosis"/>
                <a:cs typeface="Dosis"/>
                <a:sym typeface="Dosis"/>
              </a:rPr>
              <a:t>TOP 5% OF GRADUATING CLASS = GUARANTEED ADMISSION TO UW MADISON (must apply by early action deadline Nov. !)</a:t>
            </a:r>
            <a:endParaRPr sz="2100">
              <a:solidFill>
                <a:srgbClr val="3D4965"/>
              </a:solidFill>
              <a:latin typeface="Dosis"/>
              <a:ea typeface="Dosis"/>
              <a:cs typeface="Dosis"/>
              <a:sym typeface="Dosis"/>
            </a:endParaRPr>
          </a:p>
          <a:p>
            <a:pPr indent="-361950" lvl="0" marL="457200" rtl="0" algn="l">
              <a:lnSpc>
                <a:spcPct val="100000"/>
              </a:lnSpc>
              <a:spcBef>
                <a:spcPts val="0"/>
              </a:spcBef>
              <a:spcAft>
                <a:spcPts val="0"/>
              </a:spcAft>
              <a:buClr>
                <a:srgbClr val="CC0000"/>
              </a:buClr>
              <a:buSzPts val="2100"/>
              <a:buFont typeface="Dosis"/>
              <a:buChar char="●"/>
            </a:pPr>
            <a:r>
              <a:rPr lang="en" sz="2100">
                <a:solidFill>
                  <a:srgbClr val="CC0000"/>
                </a:solidFill>
                <a:latin typeface="Dosis"/>
                <a:ea typeface="Dosis"/>
                <a:cs typeface="Dosis"/>
                <a:sym typeface="Dosis"/>
              </a:rPr>
              <a:t>TOP 10% OF GRADUATING CLASS = ADMISSION TO THE UNIVERSITIES OF WI SYSTEM SCHOOL OF YOUR CHOICE</a:t>
            </a:r>
            <a:endParaRPr sz="2100">
              <a:solidFill>
                <a:srgbClr val="CC0000"/>
              </a:solidFill>
              <a:latin typeface="Dosis"/>
              <a:ea typeface="Dosis"/>
              <a:cs typeface="Dosis"/>
              <a:sym typeface="Dosis"/>
            </a:endParaRPr>
          </a:p>
          <a:p>
            <a:pPr indent="-361950" lvl="0" marL="457200" rtl="0" algn="l">
              <a:lnSpc>
                <a:spcPct val="100000"/>
              </a:lnSpc>
              <a:spcBef>
                <a:spcPts val="0"/>
              </a:spcBef>
              <a:spcAft>
                <a:spcPts val="0"/>
              </a:spcAft>
              <a:buClr>
                <a:srgbClr val="CC0000"/>
              </a:buClr>
              <a:buSzPts val="2100"/>
              <a:buFont typeface="Dosis"/>
              <a:buChar char="●"/>
            </a:pPr>
            <a:r>
              <a:rPr lang="en" sz="2100">
                <a:solidFill>
                  <a:srgbClr val="CC0000"/>
                </a:solidFill>
                <a:latin typeface="Dosis"/>
                <a:ea typeface="Dosis"/>
                <a:cs typeface="Dosis"/>
                <a:sym typeface="Dosis"/>
              </a:rPr>
              <a:t>THIS PROGRAM REQUIRES AN APPLICATION TO THE SCHOOL OF YOUR CHOICE</a:t>
            </a:r>
            <a:endParaRPr sz="2100">
              <a:solidFill>
                <a:srgbClr val="CC0000"/>
              </a:solidFill>
              <a:latin typeface="Dosis"/>
              <a:ea typeface="Dosis"/>
              <a:cs typeface="Dosis"/>
              <a:sym typeface="Dosis"/>
            </a:endParaRPr>
          </a:p>
          <a:p>
            <a:pPr indent="0" lvl="0" marL="0" rtl="0" algn="l">
              <a:spcBef>
                <a:spcPts val="80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Deciding Where to Apply</a:t>
            </a:r>
            <a:endParaRPr sz="3000"/>
          </a:p>
        </p:txBody>
      </p:sp>
      <p:sp>
        <p:nvSpPr>
          <p:cNvPr id="143" name="Google Shape;143;p21"/>
          <p:cNvSpPr txBox="1"/>
          <p:nvPr>
            <p:ph idx="1" type="body"/>
          </p:nvPr>
        </p:nvSpPr>
        <p:spPr>
          <a:xfrm>
            <a:off x="729450" y="2078875"/>
            <a:ext cx="7688700" cy="3064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there is no “magic number”</a:t>
            </a:r>
            <a:endParaRPr sz="1800"/>
          </a:p>
          <a:p>
            <a:pPr indent="-342900" lvl="0" marL="457200" rtl="0" algn="l">
              <a:lnSpc>
                <a:spcPct val="100000"/>
              </a:lnSpc>
              <a:spcBef>
                <a:spcPts val="0"/>
              </a:spcBef>
              <a:spcAft>
                <a:spcPts val="0"/>
              </a:spcAft>
              <a:buSzPts val="1800"/>
              <a:buChar char="●"/>
            </a:pPr>
            <a:r>
              <a:rPr lang="en" sz="1800"/>
              <a:t>a</a:t>
            </a:r>
            <a:r>
              <a:rPr lang="en" sz="1800"/>
              <a:t>n on-going sorting and selecting process</a:t>
            </a:r>
            <a:endParaRPr sz="1800"/>
          </a:p>
          <a:p>
            <a:pPr indent="-342900" lvl="0" marL="457200" rtl="0" algn="l">
              <a:spcBef>
                <a:spcPts val="0"/>
              </a:spcBef>
              <a:spcAft>
                <a:spcPts val="0"/>
              </a:spcAft>
              <a:buSzPts val="1800"/>
              <a:buChar char="●"/>
            </a:pPr>
            <a:r>
              <a:rPr lang="en" sz="1800"/>
              <a:t>if you are applying to schools where you are likely to get admitted, then final list can be small</a:t>
            </a:r>
            <a:endParaRPr sz="1800"/>
          </a:p>
          <a:p>
            <a:pPr indent="-342900" lvl="0" marL="457200" rtl="0" algn="l">
              <a:spcBef>
                <a:spcPts val="0"/>
              </a:spcBef>
              <a:spcAft>
                <a:spcPts val="0"/>
              </a:spcAft>
              <a:buSzPts val="1800"/>
              <a:buChar char="●"/>
            </a:pPr>
            <a:r>
              <a:rPr lang="en" sz="1800"/>
              <a:t>t</a:t>
            </a:r>
            <a:r>
              <a:rPr lang="en" sz="1800"/>
              <a:t>he best final list should include combination of:</a:t>
            </a:r>
            <a:endParaRPr sz="1800"/>
          </a:p>
          <a:p>
            <a:pPr indent="-342900" lvl="1" marL="914400" rtl="0" algn="l">
              <a:spcBef>
                <a:spcPts val="0"/>
              </a:spcBef>
              <a:spcAft>
                <a:spcPts val="0"/>
              </a:spcAft>
              <a:buSzPts val="1800"/>
              <a:buChar char="○"/>
            </a:pPr>
            <a:r>
              <a:rPr lang="en" sz="1800"/>
              <a:t>reach/dream schools</a:t>
            </a:r>
            <a:endParaRPr sz="1800"/>
          </a:p>
          <a:p>
            <a:pPr indent="-342900" lvl="1" marL="914400" rtl="0" algn="l">
              <a:spcBef>
                <a:spcPts val="0"/>
              </a:spcBef>
              <a:spcAft>
                <a:spcPts val="0"/>
              </a:spcAft>
              <a:buSzPts val="1800"/>
              <a:buChar char="○"/>
            </a:pPr>
            <a:r>
              <a:rPr lang="en" sz="1800"/>
              <a:t>probable/likely admits</a:t>
            </a:r>
            <a:endParaRPr sz="1800"/>
          </a:p>
          <a:p>
            <a:pPr indent="-342900" lvl="1" marL="914400" rtl="0" algn="l">
              <a:spcBef>
                <a:spcPts val="0"/>
              </a:spcBef>
              <a:spcAft>
                <a:spcPts val="0"/>
              </a:spcAft>
              <a:buSzPts val="1800"/>
              <a:buChar char="○"/>
            </a:pPr>
            <a:r>
              <a:rPr lang="en" sz="1800"/>
              <a:t>financially safe</a:t>
            </a:r>
            <a:endParaRPr sz="1800"/>
          </a:p>
          <a:p>
            <a:pPr indent="-342900" lvl="0" marL="457200" rtl="0" algn="l">
              <a:spcBef>
                <a:spcPts val="0"/>
              </a:spcBef>
              <a:spcAft>
                <a:spcPts val="0"/>
              </a:spcAft>
              <a:buSzPts val="1800"/>
              <a:buChar char="●"/>
            </a:pPr>
            <a:r>
              <a:rPr lang="en" sz="1800"/>
              <a:t>Don’t hold off on applying </a:t>
            </a:r>
            <a:r>
              <a:rPr lang="en" sz="1800"/>
              <a:t>because of indecision</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to apply</a:t>
            </a:r>
            <a:endParaRPr/>
          </a:p>
        </p:txBody>
      </p:sp>
      <p:sp>
        <p:nvSpPr>
          <p:cNvPr id="149" name="Google Shape;149;p22"/>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Most</a:t>
            </a:r>
            <a:r>
              <a:rPr lang="en" sz="1800"/>
              <a:t> colleges are accepting applications now</a:t>
            </a:r>
            <a:endParaRPr sz="1800"/>
          </a:p>
          <a:p>
            <a:pPr indent="-342900" lvl="0" marL="457200" rtl="0" algn="l">
              <a:spcBef>
                <a:spcPts val="0"/>
              </a:spcBef>
              <a:spcAft>
                <a:spcPts val="0"/>
              </a:spcAft>
              <a:buSzPts val="1800"/>
              <a:buChar char="●"/>
            </a:pPr>
            <a:r>
              <a:rPr lang="en" sz="1800"/>
              <a:t>MATC typically starts accepting  applications on September 15th</a:t>
            </a:r>
            <a:endParaRPr sz="1800"/>
          </a:p>
          <a:p>
            <a:pPr indent="-342900" lvl="0" marL="457200" rtl="0" algn="l">
              <a:spcBef>
                <a:spcPts val="0"/>
              </a:spcBef>
              <a:spcAft>
                <a:spcPts val="0"/>
              </a:spcAft>
              <a:buSzPts val="1800"/>
              <a:buChar char="●"/>
            </a:pPr>
            <a:r>
              <a:rPr lang="en" sz="1800"/>
              <a:t>Advantages to applying  early</a:t>
            </a:r>
            <a:endParaRPr sz="1800"/>
          </a:p>
          <a:p>
            <a:pPr indent="-342900" lvl="0" marL="457200" rtl="0" algn="l">
              <a:spcBef>
                <a:spcPts val="0"/>
              </a:spcBef>
              <a:spcAft>
                <a:spcPts val="0"/>
              </a:spcAft>
              <a:buSzPts val="1800"/>
              <a:buChar char="●"/>
            </a:pPr>
            <a:r>
              <a:rPr lang="en" sz="1800"/>
              <a:t>Decision does not need to be made until enrollment deposit is due (usually spring)</a:t>
            </a:r>
            <a:endParaRPr sz="1800"/>
          </a:p>
          <a:p>
            <a:pPr indent="-342900" lvl="0" marL="457200" rtl="0" algn="l">
              <a:spcBef>
                <a:spcPts val="0"/>
              </a:spcBef>
              <a:spcAft>
                <a:spcPts val="0"/>
              </a:spcAft>
              <a:buSzPts val="1800"/>
              <a:buChar char="●"/>
            </a:pPr>
            <a:r>
              <a:rPr lang="en" sz="1800"/>
              <a:t>Pay attention individual college deadlines and admissions practices and policies</a:t>
            </a:r>
            <a:endParaRPr sz="1800"/>
          </a:p>
          <a:p>
            <a:pPr indent="-342900" lvl="0" marL="457200" rtl="0" algn="l">
              <a:spcBef>
                <a:spcPts val="0"/>
              </a:spcBef>
              <a:spcAft>
                <a:spcPts val="0"/>
              </a:spcAft>
              <a:buSzPts val="1800"/>
              <a:buChar char="●"/>
            </a:pPr>
            <a:r>
              <a:rPr lang="en" sz="1800"/>
              <a:t>Note that campus based scholarship deadlines can be earlier than the admissions deadline.</a:t>
            </a:r>
            <a:endParaRPr sz="1800"/>
          </a:p>
          <a:p>
            <a:pPr indent="0" lvl="0" marL="0" rtl="0" algn="l">
              <a:spcBef>
                <a:spcPts val="1600"/>
              </a:spcBef>
              <a:spcAft>
                <a:spcPts val="1600"/>
              </a:spcAft>
              <a:buNone/>
            </a:pPr>
            <a:r>
              <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Admission Options (most common)</a:t>
            </a:r>
            <a:endParaRPr/>
          </a:p>
        </p:txBody>
      </p:sp>
      <p:sp>
        <p:nvSpPr>
          <p:cNvPr id="155" name="Google Shape;155;p23"/>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Regular Decision </a:t>
            </a:r>
            <a:r>
              <a:rPr lang="en" sz="1800"/>
              <a:t>- Applicants receive full consideration until a specified date, usually mid winter.  </a:t>
            </a:r>
            <a:endParaRPr sz="1800"/>
          </a:p>
          <a:p>
            <a:pPr indent="-342900" lvl="0" marL="457200" rtl="0" algn="l">
              <a:spcBef>
                <a:spcPts val="0"/>
              </a:spcBef>
              <a:spcAft>
                <a:spcPts val="0"/>
              </a:spcAft>
              <a:buSzPts val="1800"/>
              <a:buChar char="●"/>
            </a:pPr>
            <a:r>
              <a:rPr b="1" lang="en" sz="1800"/>
              <a:t>Rolling Admission</a:t>
            </a:r>
            <a:r>
              <a:rPr lang="en" sz="1800"/>
              <a:t> –  institution will take applications until full.</a:t>
            </a:r>
            <a:endParaRPr sz="1800"/>
          </a:p>
          <a:p>
            <a:pPr indent="-342900" lvl="0" marL="457200" rtl="0" algn="l">
              <a:spcBef>
                <a:spcPts val="0"/>
              </a:spcBef>
              <a:spcAft>
                <a:spcPts val="0"/>
              </a:spcAft>
              <a:buSzPts val="1800"/>
              <a:buChar char="●"/>
            </a:pPr>
            <a:r>
              <a:rPr b="1" lang="en" sz="1800"/>
              <a:t>Priority</a:t>
            </a:r>
            <a:r>
              <a:rPr lang="en" sz="1800"/>
              <a:t> – Apply by specified date. Applications sent after that date are considered on a space available basis</a:t>
            </a:r>
            <a:endParaRPr sz="1800"/>
          </a:p>
          <a:p>
            <a:pPr indent="0" lvl="0" marL="0" rtl="0" algn="l">
              <a:spcBef>
                <a:spcPts val="1600"/>
              </a:spcBef>
              <a:spcAft>
                <a:spcPts val="1600"/>
              </a:spcAft>
              <a:buNone/>
            </a:pPr>
            <a:r>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Admission Options (less common)</a:t>
            </a:r>
            <a:endParaRPr/>
          </a:p>
        </p:txBody>
      </p:sp>
      <p:sp>
        <p:nvSpPr>
          <p:cNvPr id="161" name="Google Shape;161;p24"/>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Early Action</a:t>
            </a:r>
            <a:r>
              <a:rPr lang="en" sz="1800"/>
              <a:t> - apply in fall, receive decision in early winter. Student has until May 1 to decide, non binding. </a:t>
            </a:r>
            <a:endParaRPr sz="1800"/>
          </a:p>
          <a:p>
            <a:pPr indent="-342900" lvl="0" marL="457200" rtl="0" algn="l">
              <a:spcBef>
                <a:spcPts val="0"/>
              </a:spcBef>
              <a:spcAft>
                <a:spcPts val="0"/>
              </a:spcAft>
              <a:buSzPts val="1800"/>
              <a:buChar char="●"/>
            </a:pPr>
            <a:r>
              <a:rPr b="1" lang="en" sz="1800"/>
              <a:t>Early Decision </a:t>
            </a:r>
            <a:r>
              <a:rPr lang="en" sz="1800"/>
              <a:t>-</a:t>
            </a:r>
            <a:r>
              <a:rPr b="1" lang="en" sz="1800"/>
              <a:t> </a:t>
            </a:r>
            <a:r>
              <a:rPr lang="en" sz="1800"/>
              <a:t>apply in fall,  receive decision early spring, binding commitment to attend if admitted and financial aid is adequate.  Can only apply to 1 school early decision. Must withdraw other applications if admitted.</a:t>
            </a:r>
            <a:endParaRPr sz="1800"/>
          </a:p>
          <a:p>
            <a:pPr indent="0" lvl="0" marL="0" rtl="0" algn="l">
              <a:spcBef>
                <a:spcPts val="1600"/>
              </a:spcBef>
              <a:spcAft>
                <a:spcPts val="0"/>
              </a:spcAft>
              <a:buNone/>
            </a:pPr>
            <a:r>
              <a:t/>
            </a:r>
            <a:endParaRPr sz="1800"/>
          </a:p>
          <a:p>
            <a:pPr indent="0" lvl="0" marL="0" rtl="0" algn="l">
              <a:spcBef>
                <a:spcPts val="1600"/>
              </a:spcBef>
              <a:spcAft>
                <a:spcPts val="0"/>
              </a:spcAft>
              <a:buClr>
                <a:schemeClr val="dk1"/>
              </a:buClr>
              <a:buSzPts val="1100"/>
              <a:buFont typeface="Arial"/>
              <a:buNone/>
            </a:pPr>
            <a:r>
              <a:rPr b="1" lang="en" sz="1800"/>
              <a:t>**NOT ALL SCHOOLS OFFER ALL ADMISSION OPTIONS</a:t>
            </a:r>
            <a:endParaRPr b="1" sz="1800"/>
          </a:p>
          <a:p>
            <a:pPr indent="0" lvl="0" marL="0" rtl="0" algn="l">
              <a:spcBef>
                <a:spcPts val="1600"/>
              </a:spcBef>
              <a:spcAft>
                <a:spcPts val="1600"/>
              </a:spcAft>
              <a:buNone/>
            </a:pPr>
            <a:r>
              <a:t/>
            </a:r>
            <a:endParaRPr sz="1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will you hear back?</a:t>
            </a:r>
            <a:endParaRPr/>
          </a:p>
        </p:txBody>
      </p:sp>
      <p:sp>
        <p:nvSpPr>
          <p:cNvPr id="167" name="Google Shape;167;p2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Most UW schools respond in 1 to 2 weeks after receiving  all materials</a:t>
            </a:r>
            <a:endParaRPr sz="1800"/>
          </a:p>
          <a:p>
            <a:pPr indent="-342900" lvl="0" marL="457200" rtl="0" algn="l">
              <a:spcBef>
                <a:spcPts val="0"/>
              </a:spcBef>
              <a:spcAft>
                <a:spcPts val="0"/>
              </a:spcAft>
              <a:buSzPts val="1800"/>
              <a:buChar char="-"/>
            </a:pPr>
            <a:r>
              <a:rPr lang="en" sz="1800"/>
              <a:t>Exceptions:  UW Madison, UW Milwaukee and UW La Crosse </a:t>
            </a:r>
            <a:endParaRPr sz="1800"/>
          </a:p>
          <a:p>
            <a:pPr indent="-342900" lvl="0" marL="457200" rtl="0" algn="l">
              <a:spcBef>
                <a:spcPts val="0"/>
              </a:spcBef>
              <a:spcAft>
                <a:spcPts val="0"/>
              </a:spcAft>
              <a:buSzPts val="1800"/>
              <a:buChar char="-"/>
            </a:pPr>
            <a:r>
              <a:rPr lang="en" sz="1800"/>
              <a:t>Highly selective schools usually notify by March 1st</a:t>
            </a:r>
            <a:endParaRPr sz="1800"/>
          </a:p>
          <a:p>
            <a:pPr indent="-342900" lvl="0" marL="457200" rtl="0" algn="l">
              <a:spcBef>
                <a:spcPts val="0"/>
              </a:spcBef>
              <a:spcAft>
                <a:spcPts val="0"/>
              </a:spcAft>
              <a:buSzPts val="1800"/>
              <a:buChar char="-"/>
            </a:pPr>
            <a:r>
              <a:rPr lang="en" sz="1800"/>
              <a:t>Madison College can take longer depending on the program</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Admission </a:t>
            </a:r>
            <a:r>
              <a:rPr lang="en"/>
              <a:t>Decisions</a:t>
            </a:r>
            <a:endParaRPr/>
          </a:p>
        </p:txBody>
      </p:sp>
      <p:pic>
        <p:nvPicPr>
          <p:cNvPr descr="Acceptance Letter Envelope | slgckgc | Flickr" id="173" name="Google Shape;173;p26"/>
          <p:cNvPicPr preferRelativeResize="0"/>
          <p:nvPr/>
        </p:nvPicPr>
        <p:blipFill>
          <a:blip r:embed="rId3">
            <a:alphaModFix/>
          </a:blip>
          <a:stretch>
            <a:fillRect/>
          </a:stretch>
        </p:blipFill>
        <p:spPr>
          <a:xfrm>
            <a:off x="6441825" y="792050"/>
            <a:ext cx="2307976" cy="1665050"/>
          </a:xfrm>
          <a:prstGeom prst="rect">
            <a:avLst/>
          </a:prstGeom>
          <a:noFill/>
          <a:ln>
            <a:noFill/>
          </a:ln>
        </p:spPr>
      </p:pic>
      <p:sp>
        <p:nvSpPr>
          <p:cNvPr id="174" name="Google Shape;174;p26"/>
          <p:cNvSpPr txBox="1"/>
          <p:nvPr>
            <p:ph idx="1" type="body"/>
          </p:nvPr>
        </p:nvSpPr>
        <p:spPr>
          <a:xfrm>
            <a:off x="729450" y="1853850"/>
            <a:ext cx="7688700" cy="3127500"/>
          </a:xfrm>
          <a:prstGeom prst="rect">
            <a:avLst/>
          </a:prstGeom>
          <a:noFill/>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Admit</a:t>
            </a:r>
            <a:endParaRPr b="1" sz="1800"/>
          </a:p>
          <a:p>
            <a:pPr indent="-342900" lvl="0" marL="457200" rtl="0" algn="l">
              <a:spcBef>
                <a:spcPts val="1000"/>
              </a:spcBef>
              <a:spcAft>
                <a:spcPts val="0"/>
              </a:spcAft>
              <a:buSzPts val="1800"/>
              <a:buChar char="-"/>
            </a:pPr>
            <a:r>
              <a:rPr b="1" lang="en" sz="1800"/>
              <a:t>Deferred</a:t>
            </a:r>
            <a:r>
              <a:rPr lang="en" sz="1800"/>
              <a:t>: </a:t>
            </a:r>
            <a:r>
              <a:rPr lang="en" sz="1800">
                <a:solidFill>
                  <a:srgbClr val="494949"/>
                </a:solidFill>
              </a:rPr>
              <a:t>Applicants who are deferred are neither admitted nor denied.  The college would like to review mid-year grades and other supporting material prior to making a final decision. </a:t>
            </a:r>
            <a:endParaRPr sz="1800">
              <a:solidFill>
                <a:srgbClr val="494949"/>
              </a:solidFill>
            </a:endParaRPr>
          </a:p>
          <a:p>
            <a:pPr indent="-304800" lvl="0" marL="457200" rtl="0" algn="l">
              <a:spcBef>
                <a:spcPts val="1000"/>
              </a:spcBef>
              <a:spcAft>
                <a:spcPts val="0"/>
              </a:spcAft>
              <a:buClr>
                <a:srgbClr val="494949"/>
              </a:buClr>
              <a:buSzPts val="1200"/>
              <a:buFont typeface="Georgia"/>
              <a:buChar char="-"/>
            </a:pPr>
            <a:r>
              <a:rPr b="1" lang="en" sz="1800"/>
              <a:t>Waitlisted</a:t>
            </a:r>
            <a:r>
              <a:rPr lang="en" sz="1800"/>
              <a:t>: </a:t>
            </a:r>
            <a:r>
              <a:rPr lang="en" sz="1800">
                <a:solidFill>
                  <a:srgbClr val="494949"/>
                </a:solidFill>
              </a:rPr>
              <a:t>Students who are offered a spot on </a:t>
            </a:r>
            <a:r>
              <a:rPr lang="en" sz="1800">
                <a:solidFill>
                  <a:srgbClr val="494949"/>
                </a:solidFill>
              </a:rPr>
              <a:t>waitlist</a:t>
            </a:r>
            <a:r>
              <a:rPr lang="en" sz="1800">
                <a:solidFill>
                  <a:srgbClr val="494949"/>
                </a:solidFill>
              </a:rPr>
              <a:t> are neither admitted nor denied.  Will be admitted if space is available.</a:t>
            </a:r>
            <a:endParaRPr sz="1800">
              <a:solidFill>
                <a:srgbClr val="494949"/>
              </a:solidFill>
            </a:endParaRPr>
          </a:p>
          <a:p>
            <a:pPr indent="-304800" lvl="0" marL="457200" rtl="0" algn="l">
              <a:spcBef>
                <a:spcPts val="1000"/>
              </a:spcBef>
              <a:spcAft>
                <a:spcPts val="1000"/>
              </a:spcAft>
              <a:buClr>
                <a:srgbClr val="494949"/>
              </a:buClr>
              <a:buSzPts val="1200"/>
              <a:buFont typeface="Georgia"/>
              <a:buChar char="-"/>
            </a:pPr>
            <a:r>
              <a:rPr b="1" lang="en" sz="1800"/>
              <a:t>Denied </a:t>
            </a:r>
            <a:r>
              <a:rPr lang="en" sz="1800"/>
              <a:t>(can be appealed)</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7"/>
          <p:cNvSpPr txBox="1"/>
          <p:nvPr>
            <p:ph type="title"/>
          </p:nvPr>
        </p:nvSpPr>
        <p:spPr>
          <a:xfrm>
            <a:off x="729450" y="1135775"/>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Popular Application Sites</a:t>
            </a:r>
            <a:endParaRPr/>
          </a:p>
        </p:txBody>
      </p:sp>
      <p:sp>
        <p:nvSpPr>
          <p:cNvPr id="180" name="Google Shape;180;p27"/>
          <p:cNvSpPr txBox="1"/>
          <p:nvPr>
            <p:ph idx="1" type="body"/>
          </p:nvPr>
        </p:nvSpPr>
        <p:spPr>
          <a:xfrm>
            <a:off x="729450" y="1580600"/>
            <a:ext cx="7688700" cy="32997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sz="1800" u="sng">
                <a:solidFill>
                  <a:schemeClr val="hlink"/>
                </a:solidFill>
                <a:hlinkClick r:id="rId3"/>
              </a:rPr>
              <a:t>apply.wisconsin.edu </a:t>
            </a:r>
            <a:endParaRPr sz="1800"/>
          </a:p>
          <a:p>
            <a:pPr indent="0" lvl="0" marL="0" rtl="0" algn="l">
              <a:lnSpc>
                <a:spcPct val="100000"/>
              </a:lnSpc>
              <a:spcBef>
                <a:spcPts val="0"/>
              </a:spcBef>
              <a:spcAft>
                <a:spcPts val="0"/>
              </a:spcAft>
              <a:buNone/>
            </a:pPr>
            <a:r>
              <a:rPr lang="en" sz="1800"/>
              <a:t>	a. good for all UW schools</a:t>
            </a:r>
            <a:endParaRPr sz="1800"/>
          </a:p>
          <a:p>
            <a:pPr indent="0" lvl="0" marL="0" rtl="0" algn="l">
              <a:lnSpc>
                <a:spcPct val="100000"/>
              </a:lnSpc>
              <a:spcBef>
                <a:spcPts val="0"/>
              </a:spcBef>
              <a:spcAft>
                <a:spcPts val="0"/>
              </a:spcAft>
              <a:buNone/>
            </a:pPr>
            <a:r>
              <a:rPr lang="en" sz="1800"/>
              <a:t>	b</a:t>
            </a:r>
            <a:r>
              <a:rPr lang="en" sz="1800"/>
              <a:t>. free except for Madison ($70) and La Crosse and Eau Claire ($25)</a:t>
            </a:r>
            <a:endParaRPr sz="1800"/>
          </a:p>
          <a:p>
            <a:pPr indent="-342900" lvl="0" marL="457200" rtl="0" algn="l">
              <a:lnSpc>
                <a:spcPct val="100000"/>
              </a:lnSpc>
              <a:spcBef>
                <a:spcPts val="0"/>
              </a:spcBef>
              <a:spcAft>
                <a:spcPts val="0"/>
              </a:spcAft>
              <a:buSzPts val="1800"/>
              <a:buAutoNum type="arabicPeriod"/>
            </a:pPr>
            <a:r>
              <a:rPr lang="en" sz="1800" u="sng">
                <a:solidFill>
                  <a:schemeClr val="hlink"/>
                </a:solidFill>
                <a:hlinkClick r:id="rId4"/>
              </a:rPr>
              <a:t>www.commonapplication.org</a:t>
            </a:r>
            <a:endParaRPr sz="1800"/>
          </a:p>
          <a:p>
            <a:pPr indent="0" lvl="0" marL="0" rtl="0" algn="l">
              <a:lnSpc>
                <a:spcPct val="100000"/>
              </a:lnSpc>
              <a:spcBef>
                <a:spcPts val="0"/>
              </a:spcBef>
              <a:spcAft>
                <a:spcPts val="0"/>
              </a:spcAft>
              <a:buNone/>
            </a:pPr>
            <a:r>
              <a:rPr lang="en" sz="1800"/>
              <a:t>	a. one application good for over 900 schools</a:t>
            </a:r>
            <a:endParaRPr sz="1800"/>
          </a:p>
          <a:p>
            <a:pPr indent="0" lvl="0" marL="0" rtl="0" algn="l">
              <a:lnSpc>
                <a:spcPct val="100000"/>
              </a:lnSpc>
              <a:spcBef>
                <a:spcPts val="0"/>
              </a:spcBef>
              <a:spcAft>
                <a:spcPts val="0"/>
              </a:spcAft>
              <a:buNone/>
            </a:pPr>
            <a:r>
              <a:rPr lang="en" sz="1800"/>
              <a:t>	</a:t>
            </a:r>
            <a:r>
              <a:rPr lang="en" sz="1800"/>
              <a:t>b. consider waiving FERPA rights</a:t>
            </a:r>
            <a:endParaRPr sz="1800"/>
          </a:p>
          <a:p>
            <a:pPr indent="0" lvl="0" marL="0" rtl="0" algn="l">
              <a:lnSpc>
                <a:spcPct val="100000"/>
              </a:lnSpc>
              <a:spcBef>
                <a:spcPts val="0"/>
              </a:spcBef>
              <a:spcAft>
                <a:spcPts val="0"/>
              </a:spcAft>
              <a:buNone/>
            </a:pPr>
            <a:r>
              <a:rPr lang="en" sz="1800"/>
              <a:t>	</a:t>
            </a:r>
            <a:r>
              <a:rPr lang="en" sz="1800"/>
              <a:t>c.</a:t>
            </a:r>
            <a:r>
              <a:rPr lang="en" sz="1800"/>
              <a:t> fee varies</a:t>
            </a:r>
            <a:endParaRPr sz="1800"/>
          </a:p>
          <a:p>
            <a:pPr indent="-342900" lvl="0" marL="457200" rtl="0" algn="l">
              <a:lnSpc>
                <a:spcPct val="100000"/>
              </a:lnSpc>
              <a:spcBef>
                <a:spcPts val="0"/>
              </a:spcBef>
              <a:spcAft>
                <a:spcPts val="0"/>
              </a:spcAft>
              <a:buSzPts val="1800"/>
              <a:buAutoNum type="arabicPeriod"/>
            </a:pPr>
            <a:r>
              <a:rPr lang="en" sz="1800" u="sng">
                <a:solidFill>
                  <a:schemeClr val="hlink"/>
                </a:solidFill>
                <a:hlinkClick r:id="rId5"/>
              </a:rPr>
              <a:t>http://madisoncollege.edu/apply-nowregister</a:t>
            </a:r>
            <a:endParaRPr sz="1800"/>
          </a:p>
          <a:p>
            <a:pPr indent="-342900" lvl="1" marL="914400" rtl="0" algn="l">
              <a:lnSpc>
                <a:spcPct val="100000"/>
              </a:lnSpc>
              <a:spcBef>
                <a:spcPts val="0"/>
              </a:spcBef>
              <a:spcAft>
                <a:spcPts val="0"/>
              </a:spcAft>
              <a:buSzPts val="1800"/>
              <a:buAutoNum type="alphaLcPeriod"/>
            </a:pPr>
            <a:r>
              <a:rPr lang="en" sz="1800"/>
              <a:t>Apply early to wait list programs</a:t>
            </a:r>
            <a:endParaRPr sz="1800"/>
          </a:p>
          <a:p>
            <a:pPr indent="-342900" lvl="1" marL="914400" rtl="0" algn="l">
              <a:lnSpc>
                <a:spcPct val="100000"/>
              </a:lnSpc>
              <a:spcBef>
                <a:spcPts val="0"/>
              </a:spcBef>
              <a:spcAft>
                <a:spcPts val="0"/>
              </a:spcAft>
              <a:buSzPts val="1800"/>
              <a:buAutoNum type="alphaLcPeriod"/>
            </a:pPr>
            <a:r>
              <a:rPr lang="en" sz="1800"/>
              <a:t>No application fee</a:t>
            </a:r>
            <a:endParaRPr sz="1800"/>
          </a:p>
          <a:p>
            <a:pPr indent="0" lvl="0" marL="0" rtl="0" algn="l">
              <a:spcBef>
                <a:spcPts val="0"/>
              </a:spcBef>
              <a:spcAft>
                <a:spcPts val="1600"/>
              </a:spcAft>
              <a:buNone/>
            </a:pPr>
            <a:r>
              <a:t/>
            </a:r>
            <a:endParaRPr sz="12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8"/>
          <p:cNvSpPr txBox="1"/>
          <p:nvPr>
            <p:ph type="title"/>
          </p:nvPr>
        </p:nvSpPr>
        <p:spPr>
          <a:xfrm>
            <a:off x="243250" y="198075"/>
            <a:ext cx="40884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Information needed</a:t>
            </a:r>
            <a:r>
              <a:rPr lang="en" sz="2400"/>
              <a:t> to complete applications</a:t>
            </a:r>
            <a:endParaRPr sz="2400"/>
          </a:p>
        </p:txBody>
      </p:sp>
      <p:sp>
        <p:nvSpPr>
          <p:cNvPr id="186" name="Google Shape;186;p28"/>
          <p:cNvSpPr txBox="1"/>
          <p:nvPr>
            <p:ph idx="2" type="body"/>
          </p:nvPr>
        </p:nvSpPr>
        <p:spPr>
          <a:xfrm>
            <a:off x="5174225" y="350500"/>
            <a:ext cx="3374400" cy="4661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demographic information </a:t>
            </a:r>
            <a:endParaRPr sz="1800"/>
          </a:p>
          <a:p>
            <a:pPr indent="-342900" lvl="0" marL="457200" rtl="0" algn="l">
              <a:spcBef>
                <a:spcPts val="0"/>
              </a:spcBef>
              <a:spcAft>
                <a:spcPts val="0"/>
              </a:spcAft>
              <a:buSzPts val="1800"/>
              <a:buChar char="●"/>
            </a:pPr>
            <a:r>
              <a:rPr lang="en" sz="1800"/>
              <a:t>social security number</a:t>
            </a:r>
            <a:endParaRPr sz="1800"/>
          </a:p>
          <a:p>
            <a:pPr indent="-342900" lvl="0" marL="457200" rtl="0" algn="l">
              <a:spcBef>
                <a:spcPts val="0"/>
              </a:spcBef>
              <a:spcAft>
                <a:spcPts val="0"/>
              </a:spcAft>
              <a:buSzPts val="1800"/>
              <a:buChar char="●"/>
            </a:pPr>
            <a:r>
              <a:rPr lang="en" sz="1800"/>
              <a:t>activities and community service</a:t>
            </a:r>
            <a:endParaRPr sz="1800"/>
          </a:p>
          <a:p>
            <a:pPr indent="-342900" lvl="0" marL="457200" rtl="0" algn="l">
              <a:spcBef>
                <a:spcPts val="0"/>
              </a:spcBef>
              <a:spcAft>
                <a:spcPts val="0"/>
              </a:spcAft>
              <a:buSzPts val="1800"/>
              <a:buChar char="●"/>
            </a:pPr>
            <a:r>
              <a:rPr lang="en" sz="1800"/>
              <a:t>work experience (dates)</a:t>
            </a:r>
            <a:endParaRPr sz="1800"/>
          </a:p>
          <a:p>
            <a:pPr indent="-342900" lvl="0" marL="457200" rtl="0" algn="l">
              <a:spcBef>
                <a:spcPts val="0"/>
              </a:spcBef>
              <a:spcAft>
                <a:spcPts val="0"/>
              </a:spcAft>
              <a:buSzPts val="1800"/>
              <a:buChar char="●"/>
            </a:pPr>
            <a:r>
              <a:rPr lang="en" sz="1800"/>
              <a:t>senior year schedule</a:t>
            </a:r>
            <a:endParaRPr sz="1800"/>
          </a:p>
          <a:p>
            <a:pPr indent="-342900" lvl="0" marL="457200" rtl="0" algn="l">
              <a:spcBef>
                <a:spcPts val="0"/>
              </a:spcBef>
              <a:spcAft>
                <a:spcPts val="0"/>
              </a:spcAft>
              <a:buSzPts val="1800"/>
              <a:buChar char="●"/>
            </a:pPr>
            <a:r>
              <a:rPr lang="en" sz="1800"/>
              <a:t>residency information and history</a:t>
            </a:r>
            <a:endParaRPr sz="1800"/>
          </a:p>
          <a:p>
            <a:pPr indent="-342900" lvl="0" marL="457200" rtl="0" algn="l">
              <a:spcBef>
                <a:spcPts val="0"/>
              </a:spcBef>
              <a:spcAft>
                <a:spcPts val="0"/>
              </a:spcAft>
              <a:buSzPts val="1800"/>
              <a:buChar char="●"/>
            </a:pPr>
            <a:r>
              <a:rPr lang="en" sz="1800"/>
              <a:t>ACT score and date(s) taken (if submitting)</a:t>
            </a:r>
            <a:endParaRPr sz="1800"/>
          </a:p>
          <a:p>
            <a:pPr indent="-342900" lvl="0" marL="457200" rtl="0" algn="l">
              <a:lnSpc>
                <a:spcPct val="100000"/>
              </a:lnSpc>
              <a:spcBef>
                <a:spcPts val="0"/>
              </a:spcBef>
              <a:spcAft>
                <a:spcPts val="0"/>
              </a:spcAft>
              <a:buSzPts val="1800"/>
              <a:buChar char="●"/>
            </a:pPr>
            <a:r>
              <a:rPr lang="en" sz="1800"/>
              <a:t>essays or personal statement (not required by all schools)</a:t>
            </a:r>
            <a:endParaRPr sz="1800"/>
          </a:p>
          <a:p>
            <a:pPr indent="-342900" lvl="0" marL="457200" rtl="0" algn="l">
              <a:lnSpc>
                <a:spcPct val="100000"/>
              </a:lnSpc>
              <a:spcBef>
                <a:spcPts val="0"/>
              </a:spcBef>
              <a:spcAft>
                <a:spcPts val="0"/>
              </a:spcAft>
              <a:buSzPts val="1800"/>
              <a:buChar char="●"/>
            </a:pPr>
            <a:r>
              <a:rPr lang="en" sz="1800"/>
              <a:t>Debit or credit card</a:t>
            </a:r>
            <a:endParaRPr sz="1800"/>
          </a:p>
          <a:p>
            <a:pPr indent="0" lvl="0" marL="0" rtl="0" algn="l">
              <a:lnSpc>
                <a:spcPct val="100000"/>
              </a:lnSpc>
              <a:spcBef>
                <a:spcPts val="0"/>
              </a:spcBef>
              <a:spcAft>
                <a:spcPts val="0"/>
              </a:spcAft>
              <a:buNone/>
            </a:pPr>
            <a:r>
              <a:t/>
            </a:r>
            <a:endParaRPr sz="1800"/>
          </a:p>
          <a:p>
            <a:pPr indent="0" lvl="0" marL="0" rtl="0" algn="l">
              <a:spcBef>
                <a:spcPts val="0"/>
              </a:spcBef>
              <a:spcAft>
                <a:spcPts val="1600"/>
              </a:spcAft>
              <a:buNone/>
            </a:pPr>
            <a:r>
              <a:t/>
            </a:r>
            <a:endParaRPr sz="1800"/>
          </a:p>
        </p:txBody>
      </p:sp>
      <p:sp>
        <p:nvSpPr>
          <p:cNvPr id="187" name="Google Shape;187;p28"/>
          <p:cNvSpPr txBox="1"/>
          <p:nvPr>
            <p:ph idx="1" type="subTitle"/>
          </p:nvPr>
        </p:nvSpPr>
        <p:spPr>
          <a:xfrm>
            <a:off x="408100" y="1352075"/>
            <a:ext cx="3923400" cy="365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File:Students in a computer lab.jpg - Wikimedia Commons" id="188" name="Google Shape;188;p28"/>
          <p:cNvPicPr preferRelativeResize="0"/>
          <p:nvPr/>
        </p:nvPicPr>
        <p:blipFill>
          <a:blip r:embed="rId3">
            <a:alphaModFix/>
          </a:blip>
          <a:stretch>
            <a:fillRect/>
          </a:stretch>
        </p:blipFill>
        <p:spPr>
          <a:xfrm>
            <a:off x="413250" y="1352075"/>
            <a:ext cx="3923400" cy="3659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t>What is a complete application?</a:t>
            </a:r>
            <a:endParaRPr sz="3000"/>
          </a:p>
        </p:txBody>
      </p:sp>
      <p:sp>
        <p:nvSpPr>
          <p:cNvPr id="194" name="Google Shape;194;p29"/>
          <p:cNvSpPr txBox="1"/>
          <p:nvPr>
            <p:ph idx="1" type="body"/>
          </p:nvPr>
        </p:nvSpPr>
        <p:spPr>
          <a:xfrm>
            <a:off x="729450" y="1942500"/>
            <a:ext cx="7495200" cy="31041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sz="1800"/>
              <a:t>Submitted Application (online preferred)</a:t>
            </a:r>
            <a:endParaRPr sz="1800"/>
          </a:p>
          <a:p>
            <a:pPr indent="0" lvl="0" marL="0" rtl="0" algn="l">
              <a:lnSpc>
                <a:spcPct val="100000"/>
              </a:lnSpc>
              <a:spcBef>
                <a:spcPts val="0"/>
              </a:spcBef>
              <a:spcAft>
                <a:spcPts val="0"/>
              </a:spcAft>
              <a:buNone/>
            </a:pPr>
            <a:r>
              <a:t/>
            </a:r>
            <a:endParaRPr sz="1800"/>
          </a:p>
          <a:p>
            <a:pPr indent="-342900" lvl="0" marL="457200" rtl="0" algn="l">
              <a:lnSpc>
                <a:spcPct val="100000"/>
              </a:lnSpc>
              <a:spcBef>
                <a:spcPts val="0"/>
              </a:spcBef>
              <a:spcAft>
                <a:spcPts val="0"/>
              </a:spcAft>
              <a:buSzPts val="1800"/>
              <a:buAutoNum type="arabicPeriod"/>
            </a:pPr>
            <a:r>
              <a:rPr lang="en" sz="1800"/>
              <a:t>Official Test scores received  (ACT or SAT)  - if required</a:t>
            </a:r>
            <a:endParaRPr sz="1800"/>
          </a:p>
          <a:p>
            <a:pPr indent="-342900" lvl="1" marL="914400" rtl="0" algn="l">
              <a:lnSpc>
                <a:spcPct val="100000"/>
              </a:lnSpc>
              <a:spcBef>
                <a:spcPts val="0"/>
              </a:spcBef>
              <a:spcAft>
                <a:spcPts val="0"/>
              </a:spcAft>
              <a:buSzPts val="1800"/>
              <a:buAutoNum type="alphaLcPeriod"/>
            </a:pPr>
            <a:r>
              <a:rPr lang="en" sz="1800"/>
              <a:t>These must come from the testing agency to be considered official:  </a:t>
            </a:r>
            <a:r>
              <a:rPr lang="en" sz="1800" u="sng">
                <a:solidFill>
                  <a:schemeClr val="hlink"/>
                </a:solidFill>
                <a:hlinkClick r:id="rId3"/>
              </a:rPr>
              <a:t>www.actstudent.org</a:t>
            </a:r>
            <a:endParaRPr sz="1800"/>
          </a:p>
          <a:p>
            <a:pPr indent="0" lvl="0" marL="0" rtl="0" algn="l">
              <a:lnSpc>
                <a:spcPct val="100000"/>
              </a:lnSpc>
              <a:spcBef>
                <a:spcPts val="1600"/>
              </a:spcBef>
              <a:spcAft>
                <a:spcPts val="0"/>
              </a:spcAft>
              <a:buNone/>
            </a:pPr>
            <a:r>
              <a:rPr lang="en" sz="1800"/>
              <a:t>3.       High School Transcript received:   </a:t>
            </a:r>
            <a:r>
              <a:rPr lang="en" sz="1800" u="sng">
                <a:solidFill>
                  <a:schemeClr val="hlink"/>
                </a:solidFill>
                <a:hlinkClick r:id="rId4"/>
              </a:rPr>
              <a:t>www.parchment.com</a:t>
            </a:r>
            <a:endParaRPr sz="1800"/>
          </a:p>
          <a:p>
            <a:pPr indent="0" lvl="0" marL="0" rtl="0" algn="l">
              <a:lnSpc>
                <a:spcPct val="100000"/>
              </a:lnSpc>
              <a:spcBef>
                <a:spcPts val="0"/>
              </a:spcBef>
              <a:spcAft>
                <a:spcPts val="0"/>
              </a:spcAft>
              <a:buNone/>
            </a:pPr>
            <a:r>
              <a:t/>
            </a:r>
            <a:endParaRPr sz="1800"/>
          </a:p>
          <a:p>
            <a:pPr indent="0" lvl="0" marL="0" rtl="0" algn="l">
              <a:lnSpc>
                <a:spcPct val="100000"/>
              </a:lnSpc>
              <a:spcBef>
                <a:spcPts val="0"/>
              </a:spcBef>
              <a:spcAft>
                <a:spcPts val="0"/>
              </a:spcAft>
              <a:buNone/>
            </a:pPr>
            <a:r>
              <a:rPr lang="en" sz="1800"/>
              <a:t>4.       Application fee paid</a:t>
            </a:r>
            <a:endParaRPr sz="1800"/>
          </a:p>
          <a:p>
            <a:pPr indent="0" lvl="0" marL="0" rtl="0" algn="l">
              <a:lnSpc>
                <a:spcPct val="100000"/>
              </a:lnSpc>
              <a:spcBef>
                <a:spcPts val="1600"/>
              </a:spcBef>
              <a:spcAft>
                <a:spcPts val="0"/>
              </a:spcAft>
              <a:buNone/>
            </a:pPr>
            <a:r>
              <a:rPr lang="en" sz="1800"/>
              <a:t>5.       Letters of recommendation if required  (not required by most)</a:t>
            </a:r>
            <a:endParaRPr sz="1800"/>
          </a:p>
          <a:p>
            <a:pPr indent="0" lvl="0" marL="0" rtl="0" algn="l">
              <a:spcBef>
                <a:spcPts val="1600"/>
              </a:spcBef>
              <a:spcAft>
                <a:spcPts val="1600"/>
              </a:spcAft>
              <a:buNone/>
            </a:pPr>
            <a:r>
              <a:rPr lang="en" sz="2400"/>
              <a:t>    </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8" name="Shape 198"/>
        <p:cNvGrpSpPr/>
        <p:nvPr/>
      </p:nvGrpSpPr>
      <p:grpSpPr>
        <a:xfrm>
          <a:off x="0" y="0"/>
          <a:ext cx="0" cy="0"/>
          <a:chOff x="0" y="0"/>
          <a:chExt cx="0" cy="0"/>
        </a:xfrm>
      </p:grpSpPr>
      <p:sp>
        <p:nvSpPr>
          <p:cNvPr id="199" name="Google Shape;199;p3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Transcript Requests</a:t>
            </a:r>
            <a:endParaRPr/>
          </a:p>
        </p:txBody>
      </p:sp>
      <p:sp>
        <p:nvSpPr>
          <p:cNvPr id="200" name="Google Shape;200;p30"/>
          <p:cNvSpPr txBox="1"/>
          <p:nvPr>
            <p:ph idx="1" type="body"/>
          </p:nvPr>
        </p:nvSpPr>
        <p:spPr>
          <a:xfrm>
            <a:off x="729450" y="1853850"/>
            <a:ext cx="7688700" cy="3104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a</a:t>
            </a:r>
            <a:r>
              <a:rPr lang="en" sz="1800"/>
              <a:t>ll colleges require official transcripts (eventually)</a:t>
            </a:r>
            <a:endParaRPr sz="1800"/>
          </a:p>
          <a:p>
            <a:pPr indent="-342900" lvl="0" marL="457200" rtl="0" algn="l">
              <a:spcBef>
                <a:spcPts val="0"/>
              </a:spcBef>
              <a:spcAft>
                <a:spcPts val="0"/>
              </a:spcAft>
              <a:buSzPts val="1800"/>
              <a:buChar char="●"/>
            </a:pPr>
            <a:r>
              <a:rPr lang="en" sz="1800"/>
              <a:t>register with </a:t>
            </a:r>
            <a:r>
              <a:rPr lang="en" sz="1800" u="sng">
                <a:solidFill>
                  <a:schemeClr val="hlink"/>
                </a:solidFill>
                <a:hlinkClick r:id="rId3"/>
              </a:rPr>
              <a:t>www.parchment.com</a:t>
            </a:r>
            <a:endParaRPr sz="1800"/>
          </a:p>
          <a:p>
            <a:pPr indent="-342900" lvl="0" marL="457200" rtl="0" algn="l">
              <a:spcBef>
                <a:spcPts val="0"/>
              </a:spcBef>
              <a:spcAft>
                <a:spcPts val="0"/>
              </a:spcAft>
              <a:buSzPts val="1800"/>
              <a:buChar char="●"/>
            </a:pPr>
            <a:r>
              <a:rPr lang="en" sz="1800"/>
              <a:t>create username and password </a:t>
            </a:r>
            <a:endParaRPr sz="1800"/>
          </a:p>
          <a:p>
            <a:pPr indent="-342900" lvl="0" marL="457200" rtl="0" algn="l">
              <a:spcBef>
                <a:spcPts val="0"/>
              </a:spcBef>
              <a:spcAft>
                <a:spcPts val="0"/>
              </a:spcAft>
              <a:buSzPts val="1800"/>
              <a:buChar char="●"/>
            </a:pPr>
            <a:r>
              <a:rPr lang="en" sz="1800"/>
              <a:t>1st step is to select high school</a:t>
            </a:r>
            <a:endParaRPr sz="1800"/>
          </a:p>
          <a:p>
            <a:pPr indent="-342900" lvl="0" marL="457200" rtl="0" algn="l">
              <a:spcBef>
                <a:spcPts val="0"/>
              </a:spcBef>
              <a:spcAft>
                <a:spcPts val="0"/>
              </a:spcAft>
              <a:buSzPts val="1800"/>
              <a:buChar char="●"/>
            </a:pPr>
            <a:r>
              <a:rPr lang="en" sz="1800"/>
              <a:t>can skip the profile information and go directly to ordering transcripts</a:t>
            </a:r>
            <a:endParaRPr sz="1800"/>
          </a:p>
          <a:p>
            <a:pPr indent="-342900" lvl="0" marL="457200" rtl="0" algn="l">
              <a:spcBef>
                <a:spcPts val="0"/>
              </a:spcBef>
              <a:spcAft>
                <a:spcPts val="0"/>
              </a:spcAft>
              <a:buSzPts val="1800"/>
              <a:buChar char="●"/>
            </a:pPr>
            <a:r>
              <a:rPr lang="en" sz="1800"/>
              <a:t>parents must sign form electronically if student is under 18</a:t>
            </a:r>
            <a:endParaRPr sz="1800"/>
          </a:p>
          <a:p>
            <a:pPr indent="-342900" lvl="0" marL="457200" rtl="0" algn="l">
              <a:spcBef>
                <a:spcPts val="0"/>
              </a:spcBef>
              <a:spcAft>
                <a:spcPts val="0"/>
              </a:spcAft>
              <a:buSzPts val="1800"/>
              <a:buChar char="●"/>
            </a:pPr>
            <a:r>
              <a:rPr lang="en" sz="1800"/>
              <a:t>Free self-view of </a:t>
            </a:r>
            <a:r>
              <a:rPr lang="en" sz="1800"/>
              <a:t>transcript. Costs</a:t>
            </a:r>
            <a:r>
              <a:rPr lang="en" sz="1800"/>
              <a:t> $4.15 per transcript to send to a college</a:t>
            </a:r>
            <a:endParaRPr sz="1800"/>
          </a:p>
          <a:p>
            <a:pPr indent="-342900" lvl="0" marL="457200" rtl="0" algn="l">
              <a:spcBef>
                <a:spcPts val="0"/>
              </a:spcBef>
              <a:spcAft>
                <a:spcPts val="0"/>
              </a:spcAft>
              <a:buSzPts val="1800"/>
              <a:buChar char="●"/>
            </a:pPr>
            <a:r>
              <a:rPr lang="en" sz="1800"/>
              <a:t>do not use school email</a:t>
            </a:r>
            <a:endParaRPr sz="1800"/>
          </a:p>
          <a:p>
            <a:pPr indent="-342900" lvl="0" marL="457200" rtl="0" algn="l">
              <a:spcBef>
                <a:spcPts val="0"/>
              </a:spcBef>
              <a:spcAft>
                <a:spcPts val="0"/>
              </a:spcAft>
              <a:buSzPts val="1800"/>
              <a:buChar char="●"/>
            </a:pPr>
            <a:r>
              <a:rPr lang="en" sz="1800"/>
              <a:t>fee waivers available for families who qualify</a:t>
            </a:r>
            <a:endParaRPr sz="1800"/>
          </a:p>
        </p:txBody>
      </p:sp>
      <p:pic>
        <p:nvPicPr>
          <p:cNvPr id="201" name="Google Shape;201;p30"/>
          <p:cNvPicPr preferRelativeResize="0"/>
          <p:nvPr/>
        </p:nvPicPr>
        <p:blipFill>
          <a:blip r:embed="rId4">
            <a:alphaModFix/>
          </a:blip>
          <a:stretch>
            <a:fillRect/>
          </a:stretch>
        </p:blipFill>
        <p:spPr>
          <a:xfrm>
            <a:off x="6771500" y="1606575"/>
            <a:ext cx="1434250" cy="1213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Should you send your ACT?</a:t>
            </a:r>
            <a:endParaRPr/>
          </a:p>
        </p:txBody>
      </p:sp>
      <p:sp>
        <p:nvSpPr>
          <p:cNvPr id="207" name="Google Shape;207;p31"/>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While not required, most colleges will still consider your ACT score.</a:t>
            </a:r>
            <a:endParaRPr sz="1700"/>
          </a:p>
          <a:p>
            <a:pPr indent="-336550" lvl="0" marL="457200" rtl="0" algn="l">
              <a:spcBef>
                <a:spcPts val="1600"/>
              </a:spcBef>
              <a:spcAft>
                <a:spcPts val="0"/>
              </a:spcAft>
              <a:buSzPts val="1700"/>
              <a:buChar char="●"/>
            </a:pPr>
            <a:r>
              <a:rPr lang="en" sz="1700"/>
              <a:t>Is your score at or above the posted ACT average for the college?</a:t>
            </a:r>
            <a:endParaRPr sz="1700"/>
          </a:p>
          <a:p>
            <a:pPr indent="-336550" lvl="0" marL="457200" rtl="0" algn="l">
              <a:spcBef>
                <a:spcPts val="0"/>
              </a:spcBef>
              <a:spcAft>
                <a:spcPts val="0"/>
              </a:spcAft>
              <a:buSzPts val="1700"/>
              <a:buChar char="●"/>
            </a:pPr>
            <a:r>
              <a:rPr lang="en" sz="1700"/>
              <a:t>Would it add something to your application or demonstrate a strength?</a:t>
            </a:r>
            <a:endParaRPr sz="1700"/>
          </a:p>
          <a:p>
            <a:pPr indent="-336550" lvl="0" marL="457200" rtl="0" algn="l">
              <a:spcBef>
                <a:spcPts val="0"/>
              </a:spcBef>
              <a:spcAft>
                <a:spcPts val="0"/>
              </a:spcAft>
              <a:buSzPts val="1700"/>
              <a:buChar char="●"/>
            </a:pPr>
            <a:r>
              <a:rPr lang="en" sz="1700"/>
              <a:t>Does your college consider ACT for merit based scholarships?</a:t>
            </a:r>
            <a:endParaRPr sz="1700"/>
          </a:p>
          <a:p>
            <a:pPr indent="-336550" lvl="0" marL="457200" rtl="0" algn="l">
              <a:spcBef>
                <a:spcPts val="0"/>
              </a:spcBef>
              <a:spcAft>
                <a:spcPts val="0"/>
              </a:spcAft>
              <a:buSzPts val="1700"/>
              <a:buChar char="●"/>
            </a:pPr>
            <a:r>
              <a:rPr lang="en" sz="1700"/>
              <a:t>Does the score complement or elevate your GPA?</a:t>
            </a:r>
            <a:endParaRPr sz="1700"/>
          </a:p>
          <a:p>
            <a:pPr indent="-336550" lvl="0" marL="457200" rtl="0" algn="l">
              <a:spcBef>
                <a:spcPts val="0"/>
              </a:spcBef>
              <a:spcAft>
                <a:spcPts val="0"/>
              </a:spcAft>
              <a:buSzPts val="1700"/>
              <a:buChar char="●"/>
            </a:pPr>
            <a:r>
              <a:rPr lang="en" sz="1700"/>
              <a:t>Are you </a:t>
            </a:r>
            <a:r>
              <a:rPr lang="en" sz="1700"/>
              <a:t>applying</a:t>
            </a:r>
            <a:r>
              <a:rPr lang="en" sz="1700"/>
              <a:t> to a selective college?</a:t>
            </a:r>
            <a:endParaRPr sz="1700"/>
          </a:p>
          <a:p>
            <a:pPr indent="-336550" lvl="0" marL="457200" rtl="0" algn="l">
              <a:spcBef>
                <a:spcPts val="0"/>
              </a:spcBef>
              <a:spcAft>
                <a:spcPts val="0"/>
              </a:spcAft>
              <a:buSzPts val="1700"/>
              <a:buChar char="●"/>
            </a:pPr>
            <a:r>
              <a:rPr lang="en" sz="1700"/>
              <a:t>UW schools will not use ACT score against students</a:t>
            </a:r>
            <a:endParaRPr sz="1700"/>
          </a:p>
        </p:txBody>
      </p:sp>
      <p:pic>
        <p:nvPicPr>
          <p:cNvPr id="208" name="Google Shape;208;p31"/>
          <p:cNvPicPr preferRelativeResize="0"/>
          <p:nvPr/>
        </p:nvPicPr>
        <p:blipFill>
          <a:blip r:embed="rId3">
            <a:alphaModFix/>
          </a:blip>
          <a:stretch>
            <a:fillRect/>
          </a:stretch>
        </p:blipFill>
        <p:spPr>
          <a:xfrm>
            <a:off x="6613275" y="4208800"/>
            <a:ext cx="2530725" cy="934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2"/>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 Scores</a:t>
            </a:r>
            <a:endParaRPr/>
          </a:p>
        </p:txBody>
      </p:sp>
      <p:sp>
        <p:nvSpPr>
          <p:cNvPr id="214" name="Google Shape;214;p32"/>
          <p:cNvSpPr txBox="1"/>
          <p:nvPr>
            <p:ph idx="1" type="body"/>
          </p:nvPr>
        </p:nvSpPr>
        <p:spPr>
          <a:xfrm>
            <a:off x="727650" y="1971750"/>
            <a:ext cx="7688700" cy="2236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ACT/SAT scores must come from the testing agency in most cases</a:t>
            </a:r>
            <a:endParaRPr sz="1800"/>
          </a:p>
          <a:p>
            <a:pPr indent="-342900" lvl="0" marL="457200" rtl="0" algn="l">
              <a:spcBef>
                <a:spcPts val="0"/>
              </a:spcBef>
              <a:spcAft>
                <a:spcPts val="0"/>
              </a:spcAft>
              <a:buSzPts val="1800"/>
              <a:buChar char="●"/>
            </a:pPr>
            <a:r>
              <a:rPr lang="en" sz="1800" u="sng">
                <a:solidFill>
                  <a:schemeClr val="hlink"/>
                </a:solidFill>
                <a:hlinkClick r:id="rId3"/>
              </a:rPr>
              <a:t>www.actstudent.org</a:t>
            </a:r>
            <a:r>
              <a:rPr lang="en" sz="1800"/>
              <a:t>  or </a:t>
            </a:r>
            <a:r>
              <a:rPr lang="en" sz="1800" u="sng">
                <a:solidFill>
                  <a:schemeClr val="hlink"/>
                </a:solidFill>
                <a:hlinkClick r:id="rId4"/>
              </a:rPr>
              <a:t>www.collegeboard.com</a:t>
            </a:r>
            <a:r>
              <a:rPr lang="en" sz="1800"/>
              <a:t> (SAT)</a:t>
            </a:r>
            <a:endParaRPr sz="1800"/>
          </a:p>
          <a:p>
            <a:pPr indent="-342900" lvl="0" marL="457200" rtl="0" algn="l">
              <a:spcBef>
                <a:spcPts val="0"/>
              </a:spcBef>
              <a:spcAft>
                <a:spcPts val="0"/>
              </a:spcAft>
              <a:buSzPts val="1800"/>
              <a:buChar char="●"/>
            </a:pPr>
            <a:r>
              <a:rPr lang="en" sz="1800"/>
              <a:t>order soon….can take 2- 3 weeks for scores to arrive</a:t>
            </a:r>
            <a:endParaRPr sz="1800"/>
          </a:p>
          <a:p>
            <a:pPr indent="-342900" lvl="0" marL="457200" rtl="0" algn="l">
              <a:spcBef>
                <a:spcPts val="0"/>
              </a:spcBef>
              <a:spcAft>
                <a:spcPts val="0"/>
              </a:spcAft>
              <a:buSzPts val="1800"/>
              <a:buChar char="●"/>
            </a:pPr>
            <a:r>
              <a:rPr lang="en" sz="1800"/>
              <a:t>colleges will always take the highest test score</a:t>
            </a:r>
            <a:endParaRPr sz="1800"/>
          </a:p>
          <a:p>
            <a:pPr indent="-342900" lvl="0" marL="457200" rtl="0" algn="l">
              <a:spcBef>
                <a:spcPts val="0"/>
              </a:spcBef>
              <a:spcAft>
                <a:spcPts val="0"/>
              </a:spcAft>
              <a:buSzPts val="1800"/>
              <a:buChar char="●"/>
            </a:pPr>
            <a:r>
              <a:rPr lang="en" sz="1800"/>
              <a:t>ACT is also now offering </a:t>
            </a:r>
            <a:r>
              <a:rPr b="1" lang="en" sz="1800"/>
              <a:t>superscored </a:t>
            </a:r>
            <a:r>
              <a:rPr lang="en" sz="1800"/>
              <a:t>reports.</a:t>
            </a:r>
            <a:endParaRPr sz="1800"/>
          </a:p>
          <a:p>
            <a:pPr indent="0" lvl="0" marL="457200" rtl="0" algn="l">
              <a:spcBef>
                <a:spcPts val="1600"/>
              </a:spcBef>
              <a:spcAft>
                <a:spcPts val="1600"/>
              </a:spcAft>
              <a:buNone/>
            </a:pPr>
            <a:r>
              <a:t/>
            </a:r>
            <a:endParaRPr sz="1800"/>
          </a:p>
        </p:txBody>
      </p:sp>
      <p:pic>
        <p:nvPicPr>
          <p:cNvPr id="215" name="Google Shape;215;p32"/>
          <p:cNvPicPr preferRelativeResize="0"/>
          <p:nvPr/>
        </p:nvPicPr>
        <p:blipFill>
          <a:blip r:embed="rId5">
            <a:alphaModFix/>
          </a:blip>
          <a:stretch>
            <a:fillRect/>
          </a:stretch>
        </p:blipFill>
        <p:spPr>
          <a:xfrm>
            <a:off x="6613275" y="4208800"/>
            <a:ext cx="2530725" cy="934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Test Scores Continued….</a:t>
            </a:r>
            <a:endParaRPr/>
          </a:p>
        </p:txBody>
      </p:sp>
      <p:sp>
        <p:nvSpPr>
          <p:cNvPr id="221" name="Google Shape;221;p33"/>
          <p:cNvSpPr txBox="1"/>
          <p:nvPr>
            <p:ph idx="1" type="body"/>
          </p:nvPr>
        </p:nvSpPr>
        <p:spPr>
          <a:xfrm>
            <a:off x="729450" y="1853850"/>
            <a:ext cx="7688700" cy="3126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800">
                <a:solidFill>
                  <a:srgbClr val="222222"/>
                </a:solidFill>
                <a:highlight>
                  <a:srgbClr val="FFFFFF"/>
                </a:highlight>
              </a:rPr>
              <a:t>Should I retake the ACT?</a:t>
            </a:r>
            <a:endParaRPr sz="1800">
              <a:solidFill>
                <a:srgbClr val="222222"/>
              </a:solidFill>
              <a:highlight>
                <a:srgbClr val="FFFFFF"/>
              </a:highlight>
            </a:endParaRPr>
          </a:p>
          <a:p>
            <a:pPr indent="-342900" lvl="0" marL="749300" rtl="0" algn="l">
              <a:lnSpc>
                <a:spcPct val="100000"/>
              </a:lnSpc>
              <a:spcBef>
                <a:spcPts val="1900"/>
              </a:spcBef>
              <a:spcAft>
                <a:spcPts val="0"/>
              </a:spcAft>
              <a:buClr>
                <a:srgbClr val="222222"/>
              </a:buClr>
              <a:buSzPts val="1800"/>
              <a:buFont typeface="Georgia"/>
              <a:buChar char="■"/>
            </a:pPr>
            <a:r>
              <a:rPr lang="en" sz="1800">
                <a:solidFill>
                  <a:srgbClr val="222222"/>
                </a:solidFill>
                <a:highlight>
                  <a:srgbClr val="FFFFFF"/>
                </a:highlight>
              </a:rPr>
              <a:t>57% increase their composite score</a:t>
            </a:r>
            <a:endParaRPr sz="1800">
              <a:solidFill>
                <a:srgbClr val="222222"/>
              </a:solidFill>
              <a:highlight>
                <a:srgbClr val="FFFFFF"/>
              </a:highlight>
            </a:endParaRPr>
          </a:p>
          <a:p>
            <a:pPr indent="-342900" lvl="0" marL="749300" rtl="0" algn="l">
              <a:lnSpc>
                <a:spcPct val="100000"/>
              </a:lnSpc>
              <a:spcBef>
                <a:spcPts val="1600"/>
              </a:spcBef>
              <a:spcAft>
                <a:spcPts val="0"/>
              </a:spcAft>
              <a:buClr>
                <a:srgbClr val="222222"/>
              </a:buClr>
              <a:buSzPts val="1800"/>
              <a:buFont typeface="Georgia"/>
              <a:buChar char="■"/>
            </a:pPr>
            <a:r>
              <a:rPr lang="en" sz="1800">
                <a:solidFill>
                  <a:srgbClr val="222222"/>
                </a:solidFill>
                <a:highlight>
                  <a:srgbClr val="FFFFFF"/>
                </a:highlight>
              </a:rPr>
              <a:t>21% have no change in their composite score</a:t>
            </a:r>
            <a:endParaRPr sz="1800">
              <a:solidFill>
                <a:srgbClr val="222222"/>
              </a:solidFill>
              <a:highlight>
                <a:srgbClr val="FFFFFF"/>
              </a:highlight>
            </a:endParaRPr>
          </a:p>
          <a:p>
            <a:pPr indent="-342900" lvl="0" marL="749300" rtl="0" algn="l">
              <a:lnSpc>
                <a:spcPct val="100000"/>
              </a:lnSpc>
              <a:spcBef>
                <a:spcPts val="1600"/>
              </a:spcBef>
              <a:spcAft>
                <a:spcPts val="0"/>
              </a:spcAft>
              <a:buClr>
                <a:srgbClr val="222222"/>
              </a:buClr>
              <a:buSzPts val="1800"/>
              <a:buFont typeface="Georgia"/>
              <a:buChar char="■"/>
            </a:pPr>
            <a:r>
              <a:rPr lang="en" sz="1800">
                <a:solidFill>
                  <a:srgbClr val="222222"/>
                </a:solidFill>
                <a:highlight>
                  <a:srgbClr val="FFFFFF"/>
                </a:highlight>
              </a:rPr>
              <a:t>22% decrease their composite score</a:t>
            </a:r>
            <a:endParaRPr sz="1800">
              <a:solidFill>
                <a:srgbClr val="222222"/>
              </a:solidFill>
              <a:highlight>
                <a:srgbClr val="FFFFFF"/>
              </a:highlight>
            </a:endParaRPr>
          </a:p>
          <a:p>
            <a:pPr indent="0" lvl="0" marL="0" rtl="0" algn="l">
              <a:lnSpc>
                <a:spcPct val="100000"/>
              </a:lnSpc>
              <a:spcBef>
                <a:spcPts val="1600"/>
              </a:spcBef>
              <a:spcAft>
                <a:spcPts val="0"/>
              </a:spcAft>
              <a:buNone/>
            </a:pPr>
            <a:r>
              <a:rPr lang="en" sz="1800">
                <a:solidFill>
                  <a:srgbClr val="222222"/>
                </a:solidFill>
                <a:highlight>
                  <a:srgbClr val="FFFFFF"/>
                </a:highlight>
              </a:rPr>
              <a:t>Retesting can be good if your student had a circumstance that prevented them from doing their best on a test. It can also be advantageous for merit based scholarships.   Superscoring increases the odds of getting a better overall score.</a:t>
            </a:r>
            <a:endParaRPr sz="1800">
              <a:solidFill>
                <a:srgbClr val="222222"/>
              </a:solidFill>
              <a:highlight>
                <a:srgbClr val="FFFFFF"/>
              </a:highlight>
            </a:endParaRPr>
          </a:p>
          <a:p>
            <a:pPr indent="0" lvl="0" marL="0" rtl="0" algn="l">
              <a:spcBef>
                <a:spcPts val="1600"/>
              </a:spcBef>
              <a:spcAft>
                <a:spcPts val="1600"/>
              </a:spcAft>
              <a:buNone/>
            </a:pPr>
            <a:r>
              <a:t/>
            </a:r>
            <a:endParaRPr sz="1800"/>
          </a:p>
        </p:txBody>
      </p:sp>
      <p:pic>
        <p:nvPicPr>
          <p:cNvPr id="222" name="Google Shape;222;p33"/>
          <p:cNvPicPr preferRelativeResize="0"/>
          <p:nvPr/>
        </p:nvPicPr>
        <p:blipFill>
          <a:blip r:embed="rId3">
            <a:alphaModFix/>
          </a:blip>
          <a:stretch>
            <a:fillRect/>
          </a:stretch>
        </p:blipFill>
        <p:spPr>
          <a:xfrm>
            <a:off x="6547325" y="2104400"/>
            <a:ext cx="2530725" cy="934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4"/>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Essays</a:t>
            </a:r>
            <a:endParaRPr/>
          </a:p>
        </p:txBody>
      </p:sp>
      <p:sp>
        <p:nvSpPr>
          <p:cNvPr id="228" name="Google Shape;228;p34"/>
          <p:cNvSpPr txBox="1"/>
          <p:nvPr>
            <p:ph idx="1" type="body"/>
          </p:nvPr>
        </p:nvSpPr>
        <p:spPr>
          <a:xfrm>
            <a:off x="729450" y="2078875"/>
            <a:ext cx="7688700" cy="284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designed to </a:t>
            </a:r>
            <a:r>
              <a:rPr lang="en" sz="1800"/>
              <a:t>help colleges get to know you </a:t>
            </a:r>
            <a:endParaRPr sz="1800"/>
          </a:p>
          <a:p>
            <a:pPr indent="-342900" lvl="0" marL="457200" rtl="0" algn="l">
              <a:spcBef>
                <a:spcPts val="0"/>
              </a:spcBef>
              <a:spcAft>
                <a:spcPts val="0"/>
              </a:spcAft>
              <a:buSzPts val="1800"/>
              <a:buChar char="●"/>
            </a:pPr>
            <a:r>
              <a:rPr lang="en" sz="1800"/>
              <a:t>provides a writing sample</a:t>
            </a:r>
            <a:endParaRPr sz="1800"/>
          </a:p>
          <a:p>
            <a:pPr indent="-342900" lvl="0" marL="457200" rtl="0" algn="l">
              <a:spcBef>
                <a:spcPts val="0"/>
              </a:spcBef>
              <a:spcAft>
                <a:spcPts val="0"/>
              </a:spcAft>
              <a:buSzPts val="1800"/>
              <a:buChar char="●"/>
            </a:pPr>
            <a:r>
              <a:rPr lang="en" sz="1800"/>
              <a:t>essays are more critical if you are borderline for admission or you if are applying to a highly competitive school</a:t>
            </a:r>
            <a:endParaRPr sz="1800"/>
          </a:p>
          <a:p>
            <a:pPr indent="-342900" lvl="0" marL="457200" rtl="0" algn="l">
              <a:spcBef>
                <a:spcPts val="0"/>
              </a:spcBef>
              <a:spcAft>
                <a:spcPts val="0"/>
              </a:spcAft>
              <a:buSzPts val="1800"/>
              <a:buChar char="●"/>
            </a:pPr>
            <a:r>
              <a:rPr lang="en" sz="1800"/>
              <a:t>some schools also use admission essays when evaluating for scholarships</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5"/>
          <p:cNvSpPr txBox="1"/>
          <p:nvPr>
            <p:ph type="title"/>
          </p:nvPr>
        </p:nvSpPr>
        <p:spPr>
          <a:xfrm>
            <a:off x="730000" y="198575"/>
            <a:ext cx="3300900" cy="28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Essay Tips</a:t>
            </a:r>
            <a:endParaRPr/>
          </a:p>
        </p:txBody>
      </p:sp>
      <p:sp>
        <p:nvSpPr>
          <p:cNvPr id="234" name="Google Shape;234;p35"/>
          <p:cNvSpPr txBox="1"/>
          <p:nvPr>
            <p:ph idx="2" type="body"/>
          </p:nvPr>
        </p:nvSpPr>
        <p:spPr>
          <a:xfrm>
            <a:off x="5174225" y="1352625"/>
            <a:ext cx="3374400" cy="3444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don’t repeat things that can be found in other parts of your application</a:t>
            </a:r>
            <a:endParaRPr sz="1800"/>
          </a:p>
          <a:p>
            <a:pPr indent="-342900" lvl="0" marL="457200" rtl="0" algn="l">
              <a:spcBef>
                <a:spcPts val="0"/>
              </a:spcBef>
              <a:spcAft>
                <a:spcPts val="0"/>
              </a:spcAft>
              <a:buSzPts val="1800"/>
              <a:buChar char="●"/>
            </a:pPr>
            <a:r>
              <a:rPr lang="en" sz="1800"/>
              <a:t> proofread </a:t>
            </a:r>
            <a:endParaRPr sz="1800"/>
          </a:p>
          <a:p>
            <a:pPr indent="-342900" lvl="0" marL="457200" rtl="0" algn="l">
              <a:spcBef>
                <a:spcPts val="0"/>
              </a:spcBef>
              <a:spcAft>
                <a:spcPts val="0"/>
              </a:spcAft>
              <a:buSzPts val="1800"/>
              <a:buChar char="●"/>
            </a:pPr>
            <a:r>
              <a:rPr lang="en" sz="1800"/>
              <a:t>not too long</a:t>
            </a:r>
            <a:endParaRPr sz="1800"/>
          </a:p>
          <a:p>
            <a:pPr indent="-342900" lvl="0" marL="457200" rtl="0" algn="l">
              <a:spcBef>
                <a:spcPts val="0"/>
              </a:spcBef>
              <a:spcAft>
                <a:spcPts val="0"/>
              </a:spcAft>
              <a:buSzPts val="1800"/>
              <a:buChar char="●"/>
            </a:pPr>
            <a:r>
              <a:rPr lang="en" sz="1800"/>
              <a:t>answer the question</a:t>
            </a:r>
            <a:endParaRPr sz="1800"/>
          </a:p>
          <a:p>
            <a:pPr indent="-342900" lvl="0" marL="457200" rtl="0" algn="l">
              <a:spcBef>
                <a:spcPts val="0"/>
              </a:spcBef>
              <a:spcAft>
                <a:spcPts val="0"/>
              </a:spcAft>
              <a:buSzPts val="1800"/>
              <a:buChar char="●"/>
            </a:pPr>
            <a:r>
              <a:rPr lang="en" sz="1800"/>
              <a:t>use good grammar</a:t>
            </a:r>
            <a:endParaRPr sz="1800"/>
          </a:p>
          <a:p>
            <a:pPr indent="-342900" lvl="0" marL="457200" rtl="0" algn="l">
              <a:spcBef>
                <a:spcPts val="0"/>
              </a:spcBef>
              <a:spcAft>
                <a:spcPts val="0"/>
              </a:spcAft>
              <a:buSzPts val="1800"/>
              <a:buChar char="●"/>
            </a:pPr>
            <a:r>
              <a:rPr lang="en" sz="1800"/>
              <a:t>use spell check</a:t>
            </a:r>
            <a:endParaRPr sz="1800"/>
          </a:p>
          <a:p>
            <a:pPr indent="-342900" lvl="0" marL="457200" rtl="0" algn="l">
              <a:spcBef>
                <a:spcPts val="0"/>
              </a:spcBef>
              <a:spcAft>
                <a:spcPts val="0"/>
              </a:spcAft>
              <a:buSzPts val="1800"/>
              <a:buChar char="●"/>
            </a:pPr>
            <a:r>
              <a:rPr lang="en" sz="1800"/>
              <a:t>be authentic</a:t>
            </a:r>
            <a:endParaRPr sz="1800"/>
          </a:p>
          <a:p>
            <a:pPr indent="-342900" lvl="0" marL="457200" rtl="0" algn="l">
              <a:spcBef>
                <a:spcPts val="0"/>
              </a:spcBef>
              <a:spcAft>
                <a:spcPts val="0"/>
              </a:spcAft>
              <a:buSzPts val="1800"/>
              <a:buChar char="●"/>
            </a:pPr>
            <a:r>
              <a:rPr lang="en" sz="1800"/>
              <a:t> “show, don’t tell”</a:t>
            </a:r>
            <a:endParaRPr sz="1800"/>
          </a:p>
          <a:p>
            <a:pPr indent="0" lvl="0" marL="0" rtl="0" algn="l">
              <a:spcBef>
                <a:spcPts val="0"/>
              </a:spcBef>
              <a:spcAft>
                <a:spcPts val="0"/>
              </a:spcAft>
              <a:buNone/>
            </a:pPr>
            <a:r>
              <a:t/>
            </a:r>
            <a:endParaRPr sz="1800"/>
          </a:p>
          <a:p>
            <a:pPr indent="0" lvl="0" marL="0" rtl="0" algn="l">
              <a:spcBef>
                <a:spcPts val="1600"/>
              </a:spcBef>
              <a:spcAft>
                <a:spcPts val="1600"/>
              </a:spcAft>
              <a:buNone/>
            </a:pPr>
            <a:r>
              <a:t/>
            </a:r>
            <a:endParaRPr/>
          </a:p>
        </p:txBody>
      </p:sp>
      <p:sp>
        <p:nvSpPr>
          <p:cNvPr id="235" name="Google Shape;235;p35"/>
          <p:cNvSpPr txBox="1"/>
          <p:nvPr>
            <p:ph idx="1" type="subTitle"/>
          </p:nvPr>
        </p:nvSpPr>
        <p:spPr>
          <a:xfrm>
            <a:off x="724950" y="1871700"/>
            <a:ext cx="3300900" cy="303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File:Essay.svg - Wikipedia" id="236" name="Google Shape;236;p35"/>
          <p:cNvPicPr preferRelativeResize="0"/>
          <p:nvPr/>
        </p:nvPicPr>
        <p:blipFill>
          <a:blip r:embed="rId3">
            <a:alphaModFix/>
          </a:blip>
          <a:stretch>
            <a:fillRect/>
          </a:stretch>
        </p:blipFill>
        <p:spPr>
          <a:xfrm>
            <a:off x="589425" y="1451475"/>
            <a:ext cx="3725750" cy="3585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Recommendations</a:t>
            </a:r>
            <a:endParaRPr b="1"/>
          </a:p>
        </p:txBody>
      </p:sp>
      <p:sp>
        <p:nvSpPr>
          <p:cNvPr id="242" name="Google Shape;242;p36"/>
          <p:cNvSpPr txBox="1"/>
          <p:nvPr>
            <p:ph idx="1" type="body"/>
          </p:nvPr>
        </p:nvSpPr>
        <p:spPr>
          <a:xfrm>
            <a:off x="729450" y="2078875"/>
            <a:ext cx="7688700" cy="2816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u="sng"/>
              <a:t>NOT</a:t>
            </a:r>
            <a:r>
              <a:rPr lang="en" sz="1800"/>
              <a:t> required by most colleges</a:t>
            </a:r>
            <a:endParaRPr sz="1800"/>
          </a:p>
          <a:p>
            <a:pPr indent="-342900" lvl="0" marL="457200" rtl="0" algn="l">
              <a:spcBef>
                <a:spcPts val="0"/>
              </a:spcBef>
              <a:spcAft>
                <a:spcPts val="0"/>
              </a:spcAft>
              <a:buSzPts val="1800"/>
              <a:buChar char="●"/>
            </a:pPr>
            <a:r>
              <a:rPr lang="en" sz="1800"/>
              <a:t>should talk to the recommender first to see if they are willing to write the recommendation</a:t>
            </a:r>
            <a:endParaRPr sz="1800"/>
          </a:p>
          <a:p>
            <a:pPr indent="-342900" lvl="0" marL="457200" rtl="0" algn="l">
              <a:spcBef>
                <a:spcPts val="0"/>
              </a:spcBef>
              <a:spcAft>
                <a:spcPts val="0"/>
              </a:spcAft>
              <a:buSzPts val="1800"/>
              <a:buChar char="●"/>
            </a:pPr>
            <a:r>
              <a:rPr lang="en" sz="1800"/>
              <a:t>share a resume or “brag sheet” of accomplishments during high school</a:t>
            </a:r>
            <a:endParaRPr sz="1800"/>
          </a:p>
          <a:p>
            <a:pPr indent="-342900" lvl="0" marL="457200" rtl="0" algn="l">
              <a:spcBef>
                <a:spcPts val="0"/>
              </a:spcBef>
              <a:spcAft>
                <a:spcPts val="0"/>
              </a:spcAft>
              <a:buSzPts val="1800"/>
              <a:buChar char="●"/>
            </a:pPr>
            <a:r>
              <a:rPr lang="en" sz="1800"/>
              <a:t>give recommenders a 2 week notice</a:t>
            </a:r>
            <a:endParaRPr sz="1800"/>
          </a:p>
          <a:p>
            <a:pPr indent="-342900" lvl="0" marL="457200" rtl="0" algn="l">
              <a:spcBef>
                <a:spcPts val="0"/>
              </a:spcBef>
              <a:spcAft>
                <a:spcPts val="0"/>
              </a:spcAft>
              <a:buSzPts val="1800"/>
              <a:buChar char="●"/>
            </a:pPr>
            <a:r>
              <a:rPr lang="en" sz="1800"/>
              <a:t>usually no more than 2 needed</a:t>
            </a:r>
            <a:endParaRPr sz="1800"/>
          </a:p>
          <a:p>
            <a:pPr indent="-342900" lvl="0" marL="457200" rtl="0" algn="l">
              <a:spcBef>
                <a:spcPts val="0"/>
              </a:spcBef>
              <a:spcAft>
                <a:spcPts val="0"/>
              </a:spcAft>
              <a:buSzPts val="1800"/>
              <a:buChar char="●"/>
            </a:pPr>
            <a:r>
              <a:rPr lang="en" sz="1800"/>
              <a:t>say “thank you”</a:t>
            </a:r>
            <a:endParaRPr sz="1800"/>
          </a:p>
          <a:p>
            <a:pPr indent="0" lvl="0" marL="0" rtl="0" algn="l">
              <a:spcBef>
                <a:spcPts val="1600"/>
              </a:spcBef>
              <a:spcAft>
                <a:spcPts val="1600"/>
              </a:spcAft>
              <a:buNone/>
            </a:pPr>
            <a:r>
              <a:t/>
            </a:r>
            <a:endParaRPr sz="2400"/>
          </a:p>
        </p:txBody>
      </p:sp>
      <p:pic>
        <p:nvPicPr>
          <p:cNvPr descr="Free illustration: Envelope, At, Mail, Email, E Mail - Free Image ..." id="243" name="Google Shape;243;p36"/>
          <p:cNvPicPr preferRelativeResize="0"/>
          <p:nvPr/>
        </p:nvPicPr>
        <p:blipFill>
          <a:blip r:embed="rId3">
            <a:alphaModFix/>
          </a:blip>
          <a:stretch>
            <a:fillRect/>
          </a:stretch>
        </p:blipFill>
        <p:spPr>
          <a:xfrm>
            <a:off x="5880975" y="3536125"/>
            <a:ext cx="2448499" cy="14015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7"/>
          <p:cNvSpPr txBox="1"/>
          <p:nvPr>
            <p:ph type="title"/>
          </p:nvPr>
        </p:nvSpPr>
        <p:spPr>
          <a:xfrm>
            <a:off x="730000" y="290950"/>
            <a:ext cx="3300900" cy="109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UW Madison </a:t>
            </a:r>
            <a:endParaRPr/>
          </a:p>
        </p:txBody>
      </p:sp>
      <p:sp>
        <p:nvSpPr>
          <p:cNvPr id="249" name="Google Shape;249;p37"/>
          <p:cNvSpPr txBox="1"/>
          <p:nvPr>
            <p:ph idx="2" type="body"/>
          </p:nvPr>
        </p:nvSpPr>
        <p:spPr>
          <a:xfrm>
            <a:off x="4783175" y="290950"/>
            <a:ext cx="4149900" cy="4606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 the only UW school that requests letters of recommendation.  </a:t>
            </a:r>
            <a:endParaRPr sz="1800"/>
          </a:p>
          <a:p>
            <a:pPr indent="-342900" lvl="0" marL="457200" rtl="0" algn="l">
              <a:spcBef>
                <a:spcPts val="0"/>
              </a:spcBef>
              <a:spcAft>
                <a:spcPts val="0"/>
              </a:spcAft>
              <a:buSzPts val="1800"/>
              <a:buChar char="●"/>
            </a:pPr>
            <a:r>
              <a:rPr lang="en" sz="1800"/>
              <a:t>electronic recommendation forms available and preferred</a:t>
            </a:r>
            <a:endParaRPr sz="1800"/>
          </a:p>
          <a:p>
            <a:pPr indent="-342900" lvl="0" marL="457200" rtl="0" algn="l">
              <a:spcBef>
                <a:spcPts val="0"/>
              </a:spcBef>
              <a:spcAft>
                <a:spcPts val="0"/>
              </a:spcAft>
              <a:buSzPts val="1800"/>
              <a:buChar char="●"/>
            </a:pPr>
            <a:r>
              <a:rPr lang="en" sz="1800"/>
              <a:t>Early action apply by </a:t>
            </a:r>
            <a:r>
              <a:rPr b="1" lang="en" sz="1800"/>
              <a:t>November 1st</a:t>
            </a:r>
            <a:r>
              <a:rPr lang="en" sz="1800"/>
              <a:t>,  get a decision by end of January.</a:t>
            </a:r>
            <a:endParaRPr sz="1800"/>
          </a:p>
          <a:p>
            <a:pPr indent="-342900" lvl="0" marL="457200" rtl="0" algn="l">
              <a:spcBef>
                <a:spcPts val="0"/>
              </a:spcBef>
              <a:spcAft>
                <a:spcPts val="0"/>
              </a:spcAft>
              <a:buSzPts val="1800"/>
              <a:buChar char="●"/>
            </a:pPr>
            <a:r>
              <a:rPr lang="en" sz="1800"/>
              <a:t>Regular Decision apply by </a:t>
            </a:r>
            <a:r>
              <a:rPr b="1" lang="en" sz="1800"/>
              <a:t>January 15th</a:t>
            </a:r>
            <a:r>
              <a:rPr lang="en" sz="1800"/>
              <a:t>, get a decision by the end of March.</a:t>
            </a:r>
            <a:endParaRPr sz="1800"/>
          </a:p>
          <a:p>
            <a:pPr indent="-342900" lvl="0" marL="457200" rtl="0" algn="l">
              <a:spcBef>
                <a:spcPts val="0"/>
              </a:spcBef>
              <a:spcAft>
                <a:spcPts val="0"/>
              </a:spcAft>
              <a:buSzPts val="1800"/>
              <a:buChar char="●"/>
            </a:pPr>
            <a:r>
              <a:rPr lang="en" sz="1800"/>
              <a:t>Must apply by Early Action date of Nov. 1st to qualify for Wisconsin Guarantee</a:t>
            </a:r>
            <a:endParaRPr sz="1800"/>
          </a:p>
          <a:p>
            <a:pPr indent="0" lvl="0" marL="0" rtl="0" algn="l">
              <a:spcBef>
                <a:spcPts val="1600"/>
              </a:spcBef>
              <a:spcAft>
                <a:spcPts val="0"/>
              </a:spcAft>
              <a:buNone/>
            </a:pPr>
            <a:r>
              <a:rPr lang="en" sz="1800"/>
              <a:t>(materials deadline 1 week later)</a:t>
            </a:r>
            <a:endParaRPr sz="1800"/>
          </a:p>
          <a:p>
            <a:pPr indent="0" lvl="0" marL="0" rtl="0" algn="l">
              <a:spcBef>
                <a:spcPts val="1600"/>
              </a:spcBef>
              <a:spcAft>
                <a:spcPts val="1600"/>
              </a:spcAft>
              <a:buNone/>
            </a:pPr>
            <a:r>
              <a:t/>
            </a:r>
            <a:endParaRPr sz="1800"/>
          </a:p>
        </p:txBody>
      </p:sp>
      <p:sp>
        <p:nvSpPr>
          <p:cNvPr id="250" name="Google Shape;250;p37"/>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Wisconsin Badgers - Wikipedia" id="251" name="Google Shape;251;p37"/>
          <p:cNvPicPr preferRelativeResize="0"/>
          <p:nvPr/>
        </p:nvPicPr>
        <p:blipFill rotWithShape="1">
          <a:blip r:embed="rId3">
            <a:alphaModFix/>
          </a:blip>
          <a:srcRect b="0" l="0" r="0" t="0"/>
          <a:stretch/>
        </p:blipFill>
        <p:spPr>
          <a:xfrm>
            <a:off x="276200" y="1500975"/>
            <a:ext cx="3890600" cy="321464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8"/>
          <p:cNvSpPr txBox="1"/>
          <p:nvPr>
            <p:ph type="title"/>
          </p:nvPr>
        </p:nvSpPr>
        <p:spPr>
          <a:xfrm>
            <a:off x="285000" y="710150"/>
            <a:ext cx="4239600" cy="229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Tuition</a:t>
            </a:r>
            <a:r>
              <a:rPr lang="en"/>
              <a:t> Programs</a:t>
            </a:r>
            <a:endParaRPr/>
          </a:p>
        </p:txBody>
      </p:sp>
      <p:sp>
        <p:nvSpPr>
          <p:cNvPr id="257" name="Google Shape;257;p38"/>
          <p:cNvSpPr txBox="1"/>
          <p:nvPr>
            <p:ph idx="1" type="subTitle"/>
          </p:nvPr>
        </p:nvSpPr>
        <p:spPr>
          <a:xfrm>
            <a:off x="190000" y="1352625"/>
            <a:ext cx="4049400" cy="25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8"/>
          <p:cNvSpPr txBox="1"/>
          <p:nvPr>
            <p:ph idx="2" type="body"/>
          </p:nvPr>
        </p:nvSpPr>
        <p:spPr>
          <a:xfrm>
            <a:off x="4765925" y="241675"/>
            <a:ext cx="4239600" cy="42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t>Bucky’s Tuition Promise</a:t>
            </a:r>
            <a:endParaRPr b="1" sz="1800"/>
          </a:p>
          <a:p>
            <a:pPr indent="-342900" lvl="0" marL="457200" rtl="0" algn="l">
              <a:spcBef>
                <a:spcPts val="1600"/>
              </a:spcBef>
              <a:spcAft>
                <a:spcPts val="0"/>
              </a:spcAft>
              <a:buSzPts val="1800"/>
              <a:buChar char="-"/>
            </a:pPr>
            <a:r>
              <a:rPr lang="en" sz="1800"/>
              <a:t>Covers tuition and segregated fees for incoming freshmen with an adjusted family gross income of $65, 000 or less</a:t>
            </a:r>
            <a:endParaRPr sz="1800"/>
          </a:p>
          <a:p>
            <a:pPr indent="-342900" lvl="0" marL="457200" rtl="0" algn="l">
              <a:spcBef>
                <a:spcPts val="0"/>
              </a:spcBef>
              <a:spcAft>
                <a:spcPts val="0"/>
              </a:spcAft>
              <a:buSzPts val="1800"/>
              <a:buChar char="-"/>
            </a:pPr>
            <a:r>
              <a:rPr lang="en" sz="1800"/>
              <a:t>Families must complete the FAFSA by the stated priority date</a:t>
            </a:r>
            <a:endParaRPr sz="1800"/>
          </a:p>
          <a:p>
            <a:pPr indent="-342900" lvl="0" marL="457200" rtl="0" algn="l">
              <a:spcBef>
                <a:spcPts val="0"/>
              </a:spcBef>
              <a:spcAft>
                <a:spcPts val="0"/>
              </a:spcAft>
              <a:buSzPts val="1800"/>
              <a:buChar char="-"/>
            </a:pPr>
            <a:r>
              <a:rPr lang="en" sz="1800"/>
              <a:t>Good for 8 consecutive semesters</a:t>
            </a:r>
            <a:endParaRPr sz="1800"/>
          </a:p>
          <a:p>
            <a:pPr indent="0" lvl="0" marL="0" rtl="0" algn="l">
              <a:spcBef>
                <a:spcPts val="1600"/>
              </a:spcBef>
              <a:spcAft>
                <a:spcPts val="0"/>
              </a:spcAft>
              <a:buNone/>
            </a:pPr>
            <a:r>
              <a:rPr b="1" lang="en" sz="1800"/>
              <a:t>Bucky’s Pell Pathway</a:t>
            </a:r>
            <a:endParaRPr b="1" sz="1800"/>
          </a:p>
          <a:p>
            <a:pPr indent="-342900" lvl="0" marL="457200" rtl="0" algn="l">
              <a:spcBef>
                <a:spcPts val="1600"/>
              </a:spcBef>
              <a:spcAft>
                <a:spcPts val="0"/>
              </a:spcAft>
              <a:buSzPts val="1800"/>
              <a:buChar char="-"/>
            </a:pPr>
            <a:r>
              <a:rPr lang="en" sz="1800"/>
              <a:t>Cover full financial need for any </a:t>
            </a:r>
            <a:r>
              <a:rPr lang="en" sz="1800"/>
              <a:t>students</a:t>
            </a:r>
            <a:r>
              <a:rPr lang="en" sz="1800"/>
              <a:t> who are Pell eligible (including  room and board)</a:t>
            </a:r>
            <a:endParaRPr sz="1800"/>
          </a:p>
          <a:p>
            <a:pPr indent="0" lvl="0" marL="0" rtl="0" algn="l">
              <a:spcBef>
                <a:spcPts val="1600"/>
              </a:spcBef>
              <a:spcAft>
                <a:spcPts val="1600"/>
              </a:spcAft>
              <a:buNone/>
            </a:pPr>
            <a:r>
              <a:t/>
            </a:r>
            <a:endParaRPr sz="1800"/>
          </a:p>
        </p:txBody>
      </p:sp>
      <p:pic>
        <p:nvPicPr>
          <p:cNvPr id="259" name="Google Shape;259;p38"/>
          <p:cNvPicPr preferRelativeResize="0"/>
          <p:nvPr/>
        </p:nvPicPr>
        <p:blipFill>
          <a:blip r:embed="rId3">
            <a:alphaModFix/>
          </a:blip>
          <a:stretch>
            <a:fillRect/>
          </a:stretch>
        </p:blipFill>
        <p:spPr>
          <a:xfrm>
            <a:off x="190000" y="1352625"/>
            <a:ext cx="4049400" cy="3256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9"/>
          <p:cNvSpPr txBox="1"/>
          <p:nvPr>
            <p:ph type="title"/>
          </p:nvPr>
        </p:nvSpPr>
        <p:spPr>
          <a:xfrm>
            <a:off x="285000" y="509450"/>
            <a:ext cx="4239600" cy="70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Wisconsin Tuition Promise</a:t>
            </a:r>
            <a:endParaRPr sz="2500"/>
          </a:p>
        </p:txBody>
      </p:sp>
      <p:sp>
        <p:nvSpPr>
          <p:cNvPr id="265" name="Google Shape;265;p39"/>
          <p:cNvSpPr txBox="1"/>
          <p:nvPr>
            <p:ph idx="1" type="subTitle"/>
          </p:nvPr>
        </p:nvSpPr>
        <p:spPr>
          <a:xfrm>
            <a:off x="190000" y="1352625"/>
            <a:ext cx="4049400" cy="256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9"/>
          <p:cNvSpPr txBox="1"/>
          <p:nvPr>
            <p:ph idx="2" type="body"/>
          </p:nvPr>
        </p:nvSpPr>
        <p:spPr>
          <a:xfrm>
            <a:off x="5174225" y="198050"/>
            <a:ext cx="3374400" cy="4743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Returning in 2025</a:t>
            </a:r>
            <a:endParaRPr sz="1800"/>
          </a:p>
          <a:p>
            <a:pPr indent="-342900" lvl="0" marL="457200" rtl="0" algn="l">
              <a:spcBef>
                <a:spcPts val="0"/>
              </a:spcBef>
              <a:spcAft>
                <a:spcPts val="0"/>
              </a:spcAft>
              <a:buSzPts val="1800"/>
              <a:buChar char="-"/>
            </a:pPr>
            <a:r>
              <a:rPr lang="en" sz="1800"/>
              <a:t>FAFSA required each year</a:t>
            </a:r>
            <a:endParaRPr sz="1800"/>
          </a:p>
          <a:p>
            <a:pPr indent="-342900" lvl="0" marL="457200" rtl="0" algn="l">
              <a:spcBef>
                <a:spcPts val="0"/>
              </a:spcBef>
              <a:spcAft>
                <a:spcPts val="0"/>
              </a:spcAft>
              <a:buSzPts val="1800"/>
              <a:buChar char="-"/>
            </a:pPr>
            <a:r>
              <a:rPr lang="en" sz="1800"/>
              <a:t>Must be a Wisconsin resident </a:t>
            </a:r>
            <a:endParaRPr sz="1800"/>
          </a:p>
          <a:p>
            <a:pPr indent="-342900" lvl="0" marL="457200" rtl="0" algn="l">
              <a:spcBef>
                <a:spcPts val="0"/>
              </a:spcBef>
              <a:spcAft>
                <a:spcPts val="0"/>
              </a:spcAft>
              <a:buSzPts val="1800"/>
              <a:buChar char="-"/>
            </a:pPr>
            <a:r>
              <a:rPr lang="en" sz="1800"/>
              <a:t>Attending full time</a:t>
            </a:r>
            <a:endParaRPr sz="1800"/>
          </a:p>
          <a:p>
            <a:pPr indent="-342900" lvl="0" marL="457200" rtl="0" algn="l">
              <a:spcBef>
                <a:spcPts val="0"/>
              </a:spcBef>
              <a:spcAft>
                <a:spcPts val="0"/>
              </a:spcAft>
              <a:buSzPts val="1800"/>
              <a:buChar char="-"/>
            </a:pPr>
            <a:r>
              <a:rPr lang="en" sz="1800"/>
              <a:t>Provides up to 4 years of tuition and fee funding for families with adjusted gross </a:t>
            </a:r>
            <a:r>
              <a:rPr lang="en" sz="1800"/>
              <a:t>income of $55, 000 or less</a:t>
            </a:r>
            <a:endParaRPr sz="1800"/>
          </a:p>
          <a:p>
            <a:pPr indent="-342900" lvl="0" marL="457200" rtl="0" algn="l">
              <a:spcBef>
                <a:spcPts val="0"/>
              </a:spcBef>
              <a:spcAft>
                <a:spcPts val="0"/>
              </a:spcAft>
              <a:buSzPts val="1800"/>
              <a:buChar char="-"/>
            </a:pPr>
            <a:r>
              <a:rPr lang="en" sz="1800"/>
              <a:t>Applies to all UW campuses except Milwaukee and Madison</a:t>
            </a:r>
            <a:endParaRPr sz="1800"/>
          </a:p>
          <a:p>
            <a:pPr indent="-342900" lvl="0" marL="457200" rtl="0" algn="l">
              <a:spcBef>
                <a:spcPts val="0"/>
              </a:spcBef>
              <a:spcAft>
                <a:spcPts val="0"/>
              </a:spcAft>
              <a:buSzPts val="1800"/>
              <a:buChar char="-"/>
            </a:pPr>
            <a:r>
              <a:rPr lang="en" sz="1800"/>
              <a:t>UW Milwaukee promise is $62,000 or less.</a:t>
            </a:r>
            <a:endParaRPr sz="1800"/>
          </a:p>
          <a:p>
            <a:pPr indent="0" lvl="0" marL="457200" rtl="0" algn="l">
              <a:spcBef>
                <a:spcPts val="1600"/>
              </a:spcBef>
              <a:spcAft>
                <a:spcPts val="0"/>
              </a:spcAft>
              <a:buNone/>
            </a:pPr>
            <a:r>
              <a:t/>
            </a:r>
            <a:endParaRPr sz="1800"/>
          </a:p>
          <a:p>
            <a:pPr indent="0" lvl="0" marL="0" rtl="0" algn="l">
              <a:spcBef>
                <a:spcPts val="1600"/>
              </a:spcBef>
              <a:spcAft>
                <a:spcPts val="0"/>
              </a:spcAft>
              <a:buNone/>
            </a:pPr>
            <a:r>
              <a:t/>
            </a:r>
            <a:endParaRPr sz="1800"/>
          </a:p>
          <a:p>
            <a:pPr indent="0" lvl="0" marL="0" rtl="0" algn="l">
              <a:spcBef>
                <a:spcPts val="1600"/>
              </a:spcBef>
              <a:spcAft>
                <a:spcPts val="1600"/>
              </a:spcAft>
              <a:buNone/>
            </a:pPr>
            <a:r>
              <a:t/>
            </a:r>
            <a:endParaRPr sz="1800"/>
          </a:p>
        </p:txBody>
      </p:sp>
      <p:pic>
        <p:nvPicPr>
          <p:cNvPr id="267" name="Google Shape;267;p39"/>
          <p:cNvPicPr preferRelativeResize="0"/>
          <p:nvPr/>
        </p:nvPicPr>
        <p:blipFill>
          <a:blip r:embed="rId3">
            <a:alphaModFix/>
          </a:blip>
          <a:stretch>
            <a:fillRect/>
          </a:stretch>
        </p:blipFill>
        <p:spPr>
          <a:xfrm>
            <a:off x="0" y="1110350"/>
            <a:ext cx="4524600" cy="395804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0"/>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Financial Aid Reminders</a:t>
            </a:r>
            <a:endParaRPr/>
          </a:p>
        </p:txBody>
      </p:sp>
      <p:sp>
        <p:nvSpPr>
          <p:cNvPr id="273" name="Google Shape;273;p40"/>
          <p:cNvSpPr txBox="1"/>
          <p:nvPr>
            <p:ph idx="1" type="body"/>
          </p:nvPr>
        </p:nvSpPr>
        <p:spPr>
          <a:xfrm>
            <a:off x="729450" y="2078875"/>
            <a:ext cx="7688700" cy="2709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Free Application for Federal Student Aid (FAFSA)</a:t>
            </a:r>
            <a:endParaRPr sz="1800"/>
          </a:p>
          <a:p>
            <a:pPr indent="-342900" lvl="0" marL="457200" rtl="0" algn="l">
              <a:spcBef>
                <a:spcPts val="0"/>
              </a:spcBef>
              <a:spcAft>
                <a:spcPts val="0"/>
              </a:spcAft>
              <a:buSzPts val="1800"/>
              <a:buChar char="●"/>
            </a:pPr>
            <a:r>
              <a:rPr lang="en" sz="1800" u="sng">
                <a:solidFill>
                  <a:schemeClr val="hlink"/>
                </a:solidFill>
                <a:hlinkClick r:id="rId3"/>
              </a:rPr>
              <a:t>www.fafsa.ed.gov</a:t>
            </a:r>
            <a:r>
              <a:rPr lang="en" sz="1800"/>
              <a:t> </a:t>
            </a:r>
            <a:endParaRPr sz="1800"/>
          </a:p>
          <a:p>
            <a:pPr indent="-342900" lvl="0" marL="457200" rtl="0" algn="l">
              <a:spcBef>
                <a:spcPts val="0"/>
              </a:spcBef>
              <a:spcAft>
                <a:spcPts val="0"/>
              </a:spcAft>
              <a:buSzPts val="1800"/>
              <a:buChar char="●"/>
            </a:pPr>
            <a:r>
              <a:rPr lang="en" sz="1800"/>
              <a:t>Financial Aid Night at SHS in October (date TBD)</a:t>
            </a:r>
            <a:endParaRPr sz="1800"/>
          </a:p>
          <a:p>
            <a:pPr indent="-342900" lvl="0" marL="457200" rtl="0" algn="l">
              <a:spcBef>
                <a:spcPts val="0"/>
              </a:spcBef>
              <a:spcAft>
                <a:spcPts val="0"/>
              </a:spcAft>
              <a:buSzPts val="1800"/>
              <a:buChar char="●"/>
            </a:pPr>
            <a:r>
              <a:rPr lang="en" sz="1800"/>
              <a:t>Soft rollout this year, </a:t>
            </a:r>
            <a:r>
              <a:rPr lang="en" sz="1800"/>
              <a:t>should</a:t>
            </a:r>
            <a:r>
              <a:rPr lang="en" sz="1800"/>
              <a:t> be available to all by Dec 1st.</a:t>
            </a:r>
            <a:endParaRPr sz="1800"/>
          </a:p>
          <a:p>
            <a:pPr indent="-342900" lvl="0" marL="457200" rtl="0" algn="l">
              <a:spcBef>
                <a:spcPts val="0"/>
              </a:spcBef>
              <a:spcAft>
                <a:spcPts val="0"/>
              </a:spcAft>
              <a:buSzPts val="1800"/>
              <a:buChar char="●"/>
            </a:pPr>
            <a:r>
              <a:rPr lang="en" sz="1800"/>
              <a:t>Use personal email (not school)</a:t>
            </a:r>
            <a:endParaRPr sz="1800"/>
          </a:p>
          <a:p>
            <a:pPr indent="-342900" lvl="0" marL="457200" rtl="0" algn="l">
              <a:spcBef>
                <a:spcPts val="0"/>
              </a:spcBef>
              <a:spcAft>
                <a:spcPts val="0"/>
              </a:spcAft>
              <a:buSzPts val="1800"/>
              <a:buChar char="●"/>
            </a:pPr>
            <a:r>
              <a:rPr lang="en" sz="1800"/>
              <a:t>Loans, grants, work study</a:t>
            </a:r>
            <a:endParaRPr sz="1800"/>
          </a:p>
          <a:p>
            <a:pPr indent="-342900" lvl="0" marL="457200" rtl="0" algn="l">
              <a:spcBef>
                <a:spcPts val="0"/>
              </a:spcBef>
              <a:spcAft>
                <a:spcPts val="0"/>
              </a:spcAft>
              <a:buSzPts val="1800"/>
              <a:buChar char="●"/>
            </a:pPr>
            <a:r>
              <a:rPr lang="en" sz="1800"/>
              <a:t>can get an estimate now at </a:t>
            </a:r>
            <a:r>
              <a:rPr lang="en" sz="1800" u="sng">
                <a:solidFill>
                  <a:schemeClr val="hlink"/>
                </a:solidFill>
                <a:hlinkClick r:id="rId4"/>
              </a:rPr>
              <a:t>www.fafsa4caster.ed.gov</a:t>
            </a:r>
            <a:r>
              <a:rPr lang="en" sz="1800"/>
              <a:t> </a:t>
            </a:r>
            <a:endParaRPr sz="1800"/>
          </a:p>
          <a:p>
            <a:pPr indent="-342900" lvl="0" marL="457200" rtl="0" algn="l">
              <a:spcBef>
                <a:spcPts val="0"/>
              </a:spcBef>
              <a:spcAft>
                <a:spcPts val="0"/>
              </a:spcAft>
              <a:buSzPts val="1800"/>
              <a:buChar char="●"/>
            </a:pPr>
            <a:r>
              <a:rPr lang="en" sz="1800" u="sng"/>
              <a:t>never</a:t>
            </a:r>
            <a:r>
              <a:rPr lang="en" sz="1800"/>
              <a:t> pay for financial aid searches!!!</a:t>
            </a:r>
            <a:endParaRPr sz="1800"/>
          </a:p>
          <a:p>
            <a:pPr indent="-342900" lvl="0" marL="457200" rtl="0" algn="l">
              <a:spcBef>
                <a:spcPts val="0"/>
              </a:spcBef>
              <a:spcAft>
                <a:spcPts val="0"/>
              </a:spcAft>
              <a:buSzPts val="1800"/>
              <a:buChar char="●"/>
            </a:pPr>
            <a:r>
              <a:rPr lang="en" sz="1800"/>
              <a:t>look for information and dates on College Goal Wisconsin in Enews</a:t>
            </a:r>
            <a:endParaRPr sz="1800"/>
          </a:p>
        </p:txBody>
      </p:sp>
      <p:pic>
        <p:nvPicPr>
          <p:cNvPr descr="File:Dollar symbol gold.svg - Wikimedia Commons" id="274" name="Google Shape;274;p40"/>
          <p:cNvPicPr preferRelativeResize="0"/>
          <p:nvPr/>
        </p:nvPicPr>
        <p:blipFill>
          <a:blip r:embed="rId5">
            <a:alphaModFix/>
          </a:blip>
          <a:stretch>
            <a:fillRect/>
          </a:stretch>
        </p:blipFill>
        <p:spPr>
          <a:xfrm>
            <a:off x="7233125" y="2621950"/>
            <a:ext cx="1712575" cy="145167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1"/>
          <p:cNvSpPr txBox="1"/>
          <p:nvPr>
            <p:ph type="title"/>
          </p:nvPr>
        </p:nvSpPr>
        <p:spPr>
          <a:xfrm>
            <a:off x="730000" y="396400"/>
            <a:ext cx="3300900" cy="260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Scholarships</a:t>
            </a:r>
            <a:endParaRPr/>
          </a:p>
        </p:txBody>
      </p:sp>
      <p:sp>
        <p:nvSpPr>
          <p:cNvPr id="280" name="Google Shape;280;p41"/>
          <p:cNvSpPr txBox="1"/>
          <p:nvPr>
            <p:ph idx="2" type="body"/>
          </p:nvPr>
        </p:nvSpPr>
        <p:spPr>
          <a:xfrm>
            <a:off x="5223675" y="577750"/>
            <a:ext cx="3374400" cy="430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P</a:t>
            </a:r>
            <a:r>
              <a:rPr lang="en" sz="1800"/>
              <a:t>rimary ways to search:</a:t>
            </a:r>
            <a:endParaRPr sz="1800"/>
          </a:p>
          <a:p>
            <a:pPr indent="-342900" lvl="0" marL="457200" rtl="0" algn="l">
              <a:spcBef>
                <a:spcPts val="1600"/>
              </a:spcBef>
              <a:spcAft>
                <a:spcPts val="0"/>
              </a:spcAft>
              <a:buSzPts val="1800"/>
              <a:buChar char="●"/>
            </a:pPr>
            <a:r>
              <a:rPr lang="en" sz="1800"/>
              <a:t>scholarship search sites: cappex.com, fastweb.com, scholarships.com</a:t>
            </a:r>
            <a:endParaRPr sz="1800"/>
          </a:p>
          <a:p>
            <a:pPr indent="-342900" lvl="0" marL="457200" rtl="0" algn="l">
              <a:spcBef>
                <a:spcPts val="0"/>
              </a:spcBef>
              <a:spcAft>
                <a:spcPts val="0"/>
              </a:spcAft>
              <a:buSzPts val="1800"/>
              <a:buChar char="●"/>
            </a:pPr>
            <a:r>
              <a:rPr lang="en" sz="1800"/>
              <a:t>Monthly scholarship newsletter</a:t>
            </a:r>
            <a:endParaRPr sz="1800"/>
          </a:p>
          <a:p>
            <a:pPr indent="-342900" lvl="0" marL="457200" rtl="0" algn="l">
              <a:spcBef>
                <a:spcPts val="0"/>
              </a:spcBef>
              <a:spcAft>
                <a:spcPts val="0"/>
              </a:spcAft>
              <a:buSzPts val="1800"/>
              <a:buChar char="●"/>
            </a:pPr>
            <a:r>
              <a:rPr lang="en" sz="1800"/>
              <a:t>college based scholarships</a:t>
            </a:r>
            <a:endParaRPr sz="1800"/>
          </a:p>
          <a:p>
            <a:pPr indent="-342900" lvl="0" marL="457200" rtl="0" algn="l">
              <a:spcBef>
                <a:spcPts val="0"/>
              </a:spcBef>
              <a:spcAft>
                <a:spcPts val="0"/>
              </a:spcAft>
              <a:buSzPts val="1800"/>
              <a:buChar char="●"/>
            </a:pPr>
            <a:r>
              <a:rPr lang="en" sz="1800"/>
              <a:t>SHS scholarship app</a:t>
            </a:r>
            <a:endParaRPr sz="1800"/>
          </a:p>
          <a:p>
            <a:pPr indent="-342900" lvl="0" marL="457200" rtl="0" algn="l">
              <a:spcBef>
                <a:spcPts val="0"/>
              </a:spcBef>
              <a:spcAft>
                <a:spcPts val="0"/>
              </a:spcAft>
              <a:buSzPts val="1800"/>
              <a:buChar char="●"/>
            </a:pPr>
            <a:r>
              <a:rPr lang="en" sz="1800"/>
              <a:t>Some local churches</a:t>
            </a:r>
            <a:endParaRPr sz="1800"/>
          </a:p>
          <a:p>
            <a:pPr indent="-342900" lvl="0" marL="457200" rtl="0" algn="l">
              <a:spcBef>
                <a:spcPts val="0"/>
              </a:spcBef>
              <a:spcAft>
                <a:spcPts val="0"/>
              </a:spcAft>
              <a:buSzPts val="1800"/>
              <a:buChar char="●"/>
            </a:pPr>
            <a:r>
              <a:rPr lang="en" sz="1800"/>
              <a:t>Rotary Club (HS and college) </a:t>
            </a:r>
            <a:r>
              <a:rPr b="1" lang="en" sz="1800"/>
              <a:t>June 1st</a:t>
            </a:r>
            <a:endParaRPr b="1" sz="1800"/>
          </a:p>
          <a:p>
            <a:pPr indent="-342900" lvl="0" marL="457200" rtl="0" algn="l">
              <a:spcBef>
                <a:spcPts val="0"/>
              </a:spcBef>
              <a:spcAft>
                <a:spcPts val="0"/>
              </a:spcAft>
              <a:buSzPts val="1800"/>
              <a:buChar char="●"/>
            </a:pPr>
            <a:r>
              <a:rPr lang="en" sz="1800"/>
              <a:t>Bryant Foundation (once in college) - </a:t>
            </a:r>
            <a:r>
              <a:rPr b="1" lang="en" sz="1800"/>
              <a:t>January</a:t>
            </a:r>
            <a:endParaRPr b="1" sz="1800"/>
          </a:p>
          <a:p>
            <a:pPr indent="0" lvl="0" marL="457200" rtl="0" algn="l">
              <a:spcBef>
                <a:spcPts val="1600"/>
              </a:spcBef>
              <a:spcAft>
                <a:spcPts val="0"/>
              </a:spcAft>
              <a:buNone/>
            </a:pPr>
            <a:r>
              <a:t/>
            </a:r>
            <a:endParaRPr sz="1800"/>
          </a:p>
          <a:p>
            <a:pPr indent="0" lvl="0" marL="457200" rtl="0" algn="l">
              <a:spcBef>
                <a:spcPts val="1600"/>
              </a:spcBef>
              <a:spcAft>
                <a:spcPts val="1600"/>
              </a:spcAft>
              <a:buNone/>
            </a:pPr>
            <a:r>
              <a:t/>
            </a:r>
            <a:endParaRPr sz="1800"/>
          </a:p>
        </p:txBody>
      </p:sp>
      <p:sp>
        <p:nvSpPr>
          <p:cNvPr id="281" name="Google Shape;281;p41"/>
          <p:cNvSpPr txBox="1"/>
          <p:nvPr>
            <p:ph idx="1" type="subTitle"/>
          </p:nvPr>
        </p:nvSpPr>
        <p:spPr>
          <a:xfrm>
            <a:off x="724950" y="1929550"/>
            <a:ext cx="3300900" cy="286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Ten AutoCon Full Ride Scholarships Available Via TrueCar S… | Flickr" id="282" name="Google Shape;282;p41"/>
          <p:cNvPicPr preferRelativeResize="0"/>
          <p:nvPr/>
        </p:nvPicPr>
        <p:blipFill>
          <a:blip r:embed="rId3">
            <a:alphaModFix/>
          </a:blip>
          <a:stretch>
            <a:fillRect/>
          </a:stretch>
        </p:blipFill>
        <p:spPr>
          <a:xfrm>
            <a:off x="196000" y="1467975"/>
            <a:ext cx="3904875" cy="3642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2"/>
          <p:cNvSpPr txBox="1"/>
          <p:nvPr>
            <p:ph type="title"/>
          </p:nvPr>
        </p:nvSpPr>
        <p:spPr>
          <a:xfrm>
            <a:off x="730000" y="412875"/>
            <a:ext cx="3300900" cy="62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Fee Waivers</a:t>
            </a:r>
            <a:endParaRPr/>
          </a:p>
          <a:p>
            <a:pPr indent="0" lvl="0" marL="0" rtl="0" algn="l">
              <a:spcBef>
                <a:spcPts val="0"/>
              </a:spcBef>
              <a:spcAft>
                <a:spcPts val="0"/>
              </a:spcAft>
              <a:buNone/>
            </a:pPr>
            <a:r>
              <a:t/>
            </a:r>
            <a:endParaRPr/>
          </a:p>
        </p:txBody>
      </p:sp>
      <p:sp>
        <p:nvSpPr>
          <p:cNvPr id="288" name="Google Shape;288;p42"/>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fee waivers are available for application fees, ACT/SAT testing fees, transcripts and other college related expenses</a:t>
            </a:r>
            <a:endParaRPr sz="1800"/>
          </a:p>
          <a:p>
            <a:pPr indent="-342900" lvl="0" marL="457200" rtl="0" algn="l">
              <a:spcBef>
                <a:spcPts val="0"/>
              </a:spcBef>
              <a:spcAft>
                <a:spcPts val="0"/>
              </a:spcAft>
              <a:buSzPts val="1800"/>
              <a:buChar char="●"/>
            </a:pPr>
            <a:r>
              <a:rPr lang="en" sz="1800"/>
              <a:t>please see counselor if there is financial hardship</a:t>
            </a:r>
            <a:endParaRPr sz="1800"/>
          </a:p>
        </p:txBody>
      </p:sp>
      <p:sp>
        <p:nvSpPr>
          <p:cNvPr id="289" name="Google Shape;289;p42"/>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Money Images · Pexels · Free Stock Photos" id="290" name="Google Shape;290;p42"/>
          <p:cNvPicPr preferRelativeResize="0"/>
          <p:nvPr/>
        </p:nvPicPr>
        <p:blipFill>
          <a:blip r:embed="rId3">
            <a:alphaModFix/>
          </a:blip>
          <a:stretch>
            <a:fillRect/>
          </a:stretch>
        </p:blipFill>
        <p:spPr>
          <a:xfrm>
            <a:off x="724950" y="1570825"/>
            <a:ext cx="3458354" cy="30254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3"/>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admitted….</a:t>
            </a:r>
            <a:endParaRPr/>
          </a:p>
        </p:txBody>
      </p:sp>
      <p:sp>
        <p:nvSpPr>
          <p:cNvPr id="296" name="Google Shape;296;p43"/>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Set up college email and check it frequently</a:t>
            </a:r>
            <a:endParaRPr sz="1800"/>
          </a:p>
          <a:p>
            <a:pPr indent="-342900" lvl="0" marL="457200" rtl="0" algn="l">
              <a:spcBef>
                <a:spcPts val="0"/>
              </a:spcBef>
              <a:spcAft>
                <a:spcPts val="0"/>
              </a:spcAft>
              <a:buSzPts val="1800"/>
              <a:buChar char="●"/>
            </a:pPr>
            <a:r>
              <a:rPr lang="en" sz="1800"/>
              <a:t>Complete and submit FAFSA </a:t>
            </a:r>
            <a:endParaRPr sz="1800"/>
          </a:p>
          <a:p>
            <a:pPr indent="-342900" lvl="0" marL="457200" rtl="0" algn="l">
              <a:spcBef>
                <a:spcPts val="0"/>
              </a:spcBef>
              <a:spcAft>
                <a:spcPts val="0"/>
              </a:spcAft>
              <a:buSzPts val="1800"/>
              <a:buChar char="●"/>
            </a:pPr>
            <a:r>
              <a:rPr lang="en" sz="1800"/>
              <a:t>Housing application and deposit</a:t>
            </a:r>
            <a:endParaRPr sz="1800"/>
          </a:p>
          <a:p>
            <a:pPr indent="-342900" lvl="0" marL="457200" rtl="0" algn="l">
              <a:spcBef>
                <a:spcPts val="0"/>
              </a:spcBef>
              <a:spcAft>
                <a:spcPts val="0"/>
              </a:spcAft>
              <a:buSzPts val="1800"/>
              <a:buChar char="●"/>
            </a:pPr>
            <a:r>
              <a:rPr lang="en" sz="1800"/>
              <a:t>Enrollment deposit </a:t>
            </a:r>
            <a:endParaRPr sz="1800"/>
          </a:p>
          <a:p>
            <a:pPr indent="-342900" lvl="0" marL="457200" rtl="0" algn="l">
              <a:spcBef>
                <a:spcPts val="0"/>
              </a:spcBef>
              <a:spcAft>
                <a:spcPts val="0"/>
              </a:spcAft>
              <a:buSzPts val="1800"/>
              <a:buChar char="●"/>
            </a:pPr>
            <a:r>
              <a:rPr lang="en" sz="1800"/>
              <a:t>Schedule placement testing (spring)</a:t>
            </a:r>
            <a:endParaRPr sz="1800"/>
          </a:p>
          <a:p>
            <a:pPr indent="-342900" lvl="0" marL="457200" rtl="0" algn="l">
              <a:spcBef>
                <a:spcPts val="0"/>
              </a:spcBef>
              <a:spcAft>
                <a:spcPts val="0"/>
              </a:spcAft>
              <a:buSzPts val="1800"/>
              <a:buChar char="●"/>
            </a:pPr>
            <a:r>
              <a:rPr lang="en" sz="1800"/>
              <a:t>Schedule registration/orientation session (spring)</a:t>
            </a:r>
            <a:endParaRPr sz="18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4"/>
          <p:cNvSpPr txBox="1"/>
          <p:nvPr>
            <p:ph type="title"/>
          </p:nvPr>
        </p:nvSpPr>
        <p:spPr>
          <a:xfrm>
            <a:off x="730000" y="478825"/>
            <a:ext cx="3300900" cy="1022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Senioritis</a:t>
            </a:r>
            <a:endParaRPr/>
          </a:p>
        </p:txBody>
      </p:sp>
      <p:sp>
        <p:nvSpPr>
          <p:cNvPr id="302" name="Google Shape;302;p44"/>
          <p:cNvSpPr txBox="1"/>
          <p:nvPr>
            <p:ph idx="2" type="body"/>
          </p:nvPr>
        </p:nvSpPr>
        <p:spPr>
          <a:xfrm>
            <a:off x="5174225" y="544775"/>
            <a:ext cx="3374400" cy="3824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senior year courses and grades matter!</a:t>
            </a:r>
            <a:endParaRPr sz="1800"/>
          </a:p>
          <a:p>
            <a:pPr indent="-342900" lvl="0" marL="457200" rtl="0" algn="l">
              <a:spcBef>
                <a:spcPts val="0"/>
              </a:spcBef>
              <a:spcAft>
                <a:spcPts val="0"/>
              </a:spcAft>
              <a:buSzPts val="1800"/>
              <a:buChar char="●"/>
            </a:pPr>
            <a:r>
              <a:rPr lang="en" sz="1800"/>
              <a:t>all offers of admission are contingent upon successful completion of senior year courses</a:t>
            </a:r>
            <a:endParaRPr sz="1800"/>
          </a:p>
          <a:p>
            <a:pPr indent="-342900" lvl="0" marL="457200" rtl="0" algn="l">
              <a:spcBef>
                <a:spcPts val="0"/>
              </a:spcBef>
              <a:spcAft>
                <a:spcPts val="0"/>
              </a:spcAft>
              <a:buSzPts val="1800"/>
              <a:buChar char="●"/>
            </a:pPr>
            <a:r>
              <a:rPr lang="en" sz="1800"/>
              <a:t>offers of admission can be rescinded </a:t>
            </a:r>
            <a:endParaRPr sz="1800"/>
          </a:p>
          <a:p>
            <a:pPr indent="-342900" lvl="0" marL="457200" rtl="0" algn="l">
              <a:spcBef>
                <a:spcPts val="0"/>
              </a:spcBef>
              <a:spcAft>
                <a:spcPts val="0"/>
              </a:spcAft>
              <a:buSzPts val="1800"/>
              <a:buChar char="●"/>
            </a:pPr>
            <a:r>
              <a:rPr lang="en" sz="1800"/>
              <a:t>once admitted, students must run all schedule changes by the college</a:t>
            </a:r>
            <a:endParaRPr sz="1800"/>
          </a:p>
        </p:txBody>
      </p:sp>
      <p:sp>
        <p:nvSpPr>
          <p:cNvPr id="303" name="Google Shape;303;p44"/>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20160605_141318.jpg" id="304" name="Google Shape;304;p44"/>
          <p:cNvPicPr preferRelativeResize="0"/>
          <p:nvPr/>
        </p:nvPicPr>
        <p:blipFill>
          <a:blip r:embed="rId3">
            <a:alphaModFix/>
          </a:blip>
          <a:stretch>
            <a:fillRect/>
          </a:stretch>
        </p:blipFill>
        <p:spPr>
          <a:xfrm>
            <a:off x="116100" y="1369050"/>
            <a:ext cx="4272604" cy="35443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Senior Appointments</a:t>
            </a:r>
            <a:endParaRPr/>
          </a:p>
        </p:txBody>
      </p:sp>
      <p:sp>
        <p:nvSpPr>
          <p:cNvPr id="310" name="Google Shape;310;p4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800"/>
              <a:t>The counselors will be holding individual senior appointments in early September.   We will go over the information provided tonight with your senior and answer any specific questions they may have.</a:t>
            </a: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6"/>
          <p:cNvSpPr txBox="1"/>
          <p:nvPr>
            <p:ph idx="4294967295" type="title"/>
          </p:nvPr>
        </p:nvSpPr>
        <p:spPr>
          <a:xfrm>
            <a:off x="457200" y="205978"/>
            <a:ext cx="8229600" cy="85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ctr">
              <a:spcBef>
                <a:spcPts val="0"/>
              </a:spcBef>
              <a:spcAft>
                <a:spcPts val="0"/>
              </a:spcAft>
              <a:buNone/>
            </a:pPr>
            <a:r>
              <a:t/>
            </a:r>
            <a:endParaRPr/>
          </a:p>
        </p:txBody>
      </p:sp>
      <p:pic>
        <p:nvPicPr>
          <p:cNvPr descr="Punctuation, Marks - Free images on Pixabay" id="316" name="Google Shape;316;p46"/>
          <p:cNvPicPr preferRelativeResize="0"/>
          <p:nvPr/>
        </p:nvPicPr>
        <p:blipFill>
          <a:blip r:embed="rId3">
            <a:alphaModFix/>
          </a:blip>
          <a:stretch>
            <a:fillRect/>
          </a:stretch>
        </p:blipFill>
        <p:spPr>
          <a:xfrm>
            <a:off x="2671950" y="1149825"/>
            <a:ext cx="3800101" cy="37753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