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7"/>
  </p:notesMasterIdLst>
  <p:sldIdLst>
    <p:sldId id="256" r:id="rId2"/>
    <p:sldId id="274" r:id="rId3"/>
    <p:sldId id="258" r:id="rId4"/>
    <p:sldId id="259" r:id="rId5"/>
    <p:sldId id="260" r:id="rId6"/>
    <p:sldId id="262" r:id="rId7"/>
    <p:sldId id="270" r:id="rId8"/>
    <p:sldId id="268" r:id="rId9"/>
    <p:sldId id="264" r:id="rId10"/>
    <p:sldId id="263" r:id="rId11"/>
    <p:sldId id="269" r:id="rId12"/>
    <p:sldId id="266" r:id="rId13"/>
    <p:sldId id="267" r:id="rId14"/>
    <p:sldId id="271" r:id="rId15"/>
    <p:sldId id="275" r:id="rId16"/>
  </p:sldIdLst>
  <p:sldSz cx="12192000" cy="6858000"/>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9" roundtripDataSignature="AMtx7mhybXJJQlp90x6T+b3cnQA0KT2pC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C7ECE8B-95E3-4FD1-A73E-2AF5E50383BE}">
  <a:tblStyle styleId="{EC7ECE8B-95E3-4FD1-A73E-2AF5E50383BE}"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09470BA7-59B0-4165-8BB5-121C9D016294}" styleName="Table_1">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3" autoAdjust="0"/>
    <p:restoredTop sz="77951" autoAdjust="0"/>
  </p:normalViewPr>
  <p:slideViewPr>
    <p:cSldViewPr snapToGrid="0">
      <p:cViewPr varScale="1">
        <p:scale>
          <a:sx n="94" d="100"/>
          <a:sy n="94" d="100"/>
        </p:scale>
        <p:origin x="156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baseline="0" dirty="0"/>
          </a:p>
          <a:p>
            <a:pPr marL="158750" indent="0">
              <a:buNone/>
            </a:pPr>
            <a:endParaRPr lang="en-US" dirty="0"/>
          </a:p>
          <a:p>
            <a:pPr marL="158750" indent="0">
              <a:buNone/>
            </a:pPr>
            <a:endParaRPr lang="en-US" dirty="0"/>
          </a:p>
          <a:p>
            <a:pPr marL="158750" indent="0">
              <a:buNone/>
            </a:pPr>
            <a:endParaRPr lang="en-US" baseline="0" dirty="0"/>
          </a:p>
          <a:p>
            <a:pPr marL="0" indent="0">
              <a:buNone/>
            </a:pPr>
            <a:endParaRPr dirty="0"/>
          </a:p>
        </p:txBody>
      </p:sp>
      <p:sp>
        <p:nvSpPr>
          <p:cNvPr id="82" name="Google Shape;82;p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24882870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3: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sz="1200" dirty="0"/>
          </a:p>
        </p:txBody>
      </p:sp>
      <p:sp>
        <p:nvSpPr>
          <p:cNvPr id="94" name="Google Shape;94;p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4: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r>
              <a:rPr lang="en-US" sz="1200" baseline="0" dirty="0"/>
              <a:t> </a:t>
            </a:r>
          </a:p>
          <a:p>
            <a:pPr marL="0" indent="0">
              <a:buNone/>
            </a:pPr>
            <a:endParaRPr lang="en-US" baseline="0" dirty="0"/>
          </a:p>
          <a:p>
            <a:pPr marL="0" indent="0">
              <a:buNone/>
            </a:pPr>
            <a:endParaRPr dirty="0"/>
          </a:p>
        </p:txBody>
      </p:sp>
      <p:sp>
        <p:nvSpPr>
          <p:cNvPr id="100" name="Google Shape;100;p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5: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sz="1200" dirty="0"/>
          </a:p>
        </p:txBody>
      </p:sp>
      <p:sp>
        <p:nvSpPr>
          <p:cNvPr id="108" name="Google Shape;108;p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7: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sz="1200" dirty="0"/>
          </a:p>
        </p:txBody>
      </p:sp>
      <p:sp>
        <p:nvSpPr>
          <p:cNvPr id="120" name="Google Shape;120;p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5: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dirty="0"/>
          </a:p>
        </p:txBody>
      </p:sp>
      <p:sp>
        <p:nvSpPr>
          <p:cNvPr id="184" name="Google Shape;184;p1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3: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sz="1200" dirty="0"/>
          </a:p>
        </p:txBody>
      </p:sp>
      <p:sp>
        <p:nvSpPr>
          <p:cNvPr id="168" name="Google Shape;168;p1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9: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dirty="0"/>
          </a:p>
        </p:txBody>
      </p:sp>
      <p:sp>
        <p:nvSpPr>
          <p:cNvPr id="136" name="Google Shape;136;p9: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8: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dirty="0"/>
          </a:p>
        </p:txBody>
      </p:sp>
      <p:sp>
        <p:nvSpPr>
          <p:cNvPr id="128" name="Google Shape;128;p8: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4: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sz="1200" dirty="0"/>
          </a:p>
        </p:txBody>
      </p:sp>
      <p:sp>
        <p:nvSpPr>
          <p:cNvPr id="176" name="Google Shape;176;p1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1: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sz="1200" dirty="0"/>
          </a:p>
        </p:txBody>
      </p:sp>
      <p:sp>
        <p:nvSpPr>
          <p:cNvPr id="152" name="Google Shape;152;p1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12: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dirty="0"/>
          </a:p>
        </p:txBody>
      </p:sp>
      <p:sp>
        <p:nvSpPr>
          <p:cNvPr id="160" name="Google Shape;160;p1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6: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sz="1100" b="0" i="0" u="none" strike="noStrike" cap="none" dirty="0">
              <a:solidFill>
                <a:srgbClr val="000000"/>
              </a:solidFill>
              <a:latin typeface="Arial"/>
              <a:cs typeface="Arial"/>
              <a:sym typeface="Arial"/>
            </a:endParaRPr>
          </a:p>
        </p:txBody>
      </p:sp>
      <p:sp>
        <p:nvSpPr>
          <p:cNvPr id="192" name="Google Shape;192;p1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065388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2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
        <p:nvSpPr>
          <p:cNvPr id="24" name="Google Shape;24;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2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8"/>
          <p:cNvSpPr>
            <a:spLocks noGrp="1"/>
          </p:cNvSpPr>
          <p:nvPr>
            <p:ph type="pic" idx="2"/>
          </p:nvPr>
        </p:nvSpPr>
        <p:spPr>
          <a:xfrm>
            <a:off x="5183188" y="987425"/>
            <a:ext cx="6172200" cy="4873625"/>
          </a:xfrm>
          <a:prstGeom prst="rect">
            <a:avLst/>
          </a:prstGeom>
          <a:noFill/>
          <a:ln>
            <a:noFill/>
          </a:ln>
        </p:spPr>
      </p:sp>
      <p:sp>
        <p:nvSpPr>
          <p:cNvPr id="64" name="Google Shape;64;p2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subTitle" idx="1"/>
          </p:nvPr>
        </p:nvSpPr>
        <p:spPr>
          <a:xfrm>
            <a:off x="2657475" y="3563938"/>
            <a:ext cx="702945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FF0000"/>
              </a:buClr>
              <a:buSzPts val="2800"/>
              <a:buNone/>
            </a:pPr>
            <a:r>
              <a:rPr lang="en-US" sz="2800" dirty="0">
                <a:solidFill>
                  <a:srgbClr val="FF0000"/>
                </a:solidFill>
              </a:rPr>
              <a:t>Reserve Plan and Report</a:t>
            </a:r>
            <a:endParaRPr dirty="0"/>
          </a:p>
          <a:p>
            <a:pPr marL="0" lvl="0" indent="0" algn="ctr" rtl="0">
              <a:lnSpc>
                <a:spcPct val="90000"/>
              </a:lnSpc>
              <a:spcBef>
                <a:spcPts val="1000"/>
              </a:spcBef>
              <a:spcAft>
                <a:spcPts val="0"/>
              </a:spcAft>
              <a:buClr>
                <a:srgbClr val="FF0000"/>
              </a:buClr>
              <a:buSzPts val="2800"/>
              <a:buNone/>
            </a:pPr>
            <a:r>
              <a:rPr lang="en-US" sz="2800" dirty="0">
                <a:solidFill>
                  <a:srgbClr val="FF0000"/>
                </a:solidFill>
              </a:rPr>
              <a:t> December 2024</a:t>
            </a:r>
            <a:endParaRPr dirty="0"/>
          </a:p>
        </p:txBody>
      </p:sp>
      <p:pic>
        <p:nvPicPr>
          <p:cNvPr id="85" name="Google Shape;85;p1"/>
          <p:cNvPicPr preferRelativeResize="0"/>
          <p:nvPr/>
        </p:nvPicPr>
        <p:blipFill rotWithShape="1">
          <a:blip r:embed="rId3">
            <a:alphaModFix/>
          </a:blip>
          <a:srcRect/>
          <a:stretch/>
        </p:blipFill>
        <p:spPr>
          <a:xfrm>
            <a:off x="3228975" y="631825"/>
            <a:ext cx="6457950" cy="2413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D0267-EED2-48DD-BC70-182E5CD22C07}"/>
              </a:ext>
            </a:extLst>
          </p:cNvPr>
          <p:cNvSpPr>
            <a:spLocks noGrp="1"/>
          </p:cNvSpPr>
          <p:nvPr>
            <p:ph type="title"/>
          </p:nvPr>
        </p:nvSpPr>
        <p:spPr>
          <a:xfrm>
            <a:off x="555171" y="365125"/>
            <a:ext cx="10798629" cy="1325563"/>
          </a:xfrm>
        </p:spPr>
        <p:txBody>
          <a:bodyPr/>
          <a:lstStyle/>
          <a:p>
            <a:r>
              <a:rPr lang="en-US" dirty="0">
                <a:solidFill>
                  <a:srgbClr val="FF0000"/>
                </a:solidFill>
              </a:rPr>
              <a:t>Table of Contents</a:t>
            </a:r>
          </a:p>
        </p:txBody>
      </p:sp>
      <p:sp>
        <p:nvSpPr>
          <p:cNvPr id="3" name="Text Placeholder 2">
            <a:extLst>
              <a:ext uri="{FF2B5EF4-FFF2-40B4-BE49-F238E27FC236}">
                <a16:creationId xmlns:a16="http://schemas.microsoft.com/office/drawing/2014/main" id="{37061D38-73E4-4377-A814-1BA8314D7DC9}"/>
              </a:ext>
            </a:extLst>
          </p:cNvPr>
          <p:cNvSpPr>
            <a:spLocks noGrp="1"/>
          </p:cNvSpPr>
          <p:nvPr>
            <p:ph type="body" idx="1"/>
          </p:nvPr>
        </p:nvSpPr>
        <p:spPr>
          <a:xfrm>
            <a:off x="555171" y="1812471"/>
            <a:ext cx="11258550" cy="4364492"/>
          </a:xfrm>
        </p:spPr>
        <p:txBody>
          <a:bodyPr>
            <a:normAutofit fontScale="47500" lnSpcReduction="20000"/>
          </a:bodyPr>
          <a:lstStyle/>
          <a:p>
            <a:pPr marL="0" lvl="0" indent="0" algn="l" rtl="0">
              <a:lnSpc>
                <a:spcPct val="90000"/>
              </a:lnSpc>
              <a:spcBef>
                <a:spcPts val="1000"/>
              </a:spcBef>
              <a:spcAft>
                <a:spcPts val="0"/>
              </a:spcAft>
              <a:buClr>
                <a:schemeClr val="dk1"/>
              </a:buClr>
              <a:buSzPct val="100000"/>
              <a:buNone/>
            </a:pPr>
            <a:r>
              <a:rPr lang="en-US" sz="3800" dirty="0">
                <a:latin typeface="EB Garamond"/>
                <a:ea typeface="EB Garamond"/>
                <a:cs typeface="EB Garamond"/>
                <a:sym typeface="EB Garamond"/>
              </a:rPr>
              <a:t>Reserve Funds Overview									3</a:t>
            </a:r>
          </a:p>
          <a:p>
            <a:pPr marL="0" lvl="0" indent="0" algn="l" rtl="0">
              <a:lnSpc>
                <a:spcPct val="90000"/>
              </a:lnSpc>
              <a:spcBef>
                <a:spcPts val="1000"/>
              </a:spcBef>
              <a:spcAft>
                <a:spcPts val="0"/>
              </a:spcAft>
              <a:buClr>
                <a:schemeClr val="dk1"/>
              </a:buClr>
              <a:buSzPct val="100000"/>
              <a:buNone/>
            </a:pPr>
            <a:r>
              <a:rPr lang="en-US" sz="3800" dirty="0">
                <a:latin typeface="EB Garamond"/>
                <a:ea typeface="EB Garamond"/>
                <a:cs typeface="EB Garamond"/>
                <a:sym typeface="EB Garamond"/>
              </a:rPr>
              <a:t>Comptroller’s Commentary								 	4</a:t>
            </a:r>
          </a:p>
          <a:p>
            <a:pPr marL="0" lvl="0" indent="0" algn="l" rtl="0">
              <a:lnSpc>
                <a:spcPct val="90000"/>
              </a:lnSpc>
              <a:spcBef>
                <a:spcPts val="1000"/>
              </a:spcBef>
              <a:spcAft>
                <a:spcPts val="0"/>
              </a:spcAft>
              <a:buClr>
                <a:schemeClr val="dk1"/>
              </a:buClr>
              <a:buSzPct val="100000"/>
              <a:buNone/>
            </a:pPr>
            <a:r>
              <a:rPr lang="en-US" sz="3800" dirty="0">
                <a:latin typeface="EB Garamond"/>
                <a:ea typeface="EB Garamond"/>
                <a:cs typeface="EB Garamond"/>
                <a:sym typeface="EB Garamond"/>
              </a:rPr>
              <a:t>Balances and Activity						 			5</a:t>
            </a:r>
          </a:p>
          <a:p>
            <a:pPr marL="0" lvl="0" indent="0" algn="l" rtl="0">
              <a:lnSpc>
                <a:spcPct val="90000"/>
              </a:lnSpc>
              <a:spcBef>
                <a:spcPts val="1000"/>
              </a:spcBef>
              <a:spcAft>
                <a:spcPts val="0"/>
              </a:spcAft>
              <a:buClr>
                <a:schemeClr val="dk1"/>
              </a:buClr>
              <a:buSzPct val="100000"/>
              <a:buNone/>
            </a:pPr>
            <a:r>
              <a:rPr lang="en-US" sz="3800" dirty="0">
                <a:latin typeface="EB Garamond"/>
                <a:ea typeface="EB Garamond"/>
                <a:cs typeface="EB Garamond"/>
                <a:sym typeface="EB Garamond"/>
              </a:rPr>
              <a:t>Unemployment Insurance Reserve						 	 	6</a:t>
            </a:r>
          </a:p>
          <a:p>
            <a:pPr marL="0" lvl="0" indent="0" algn="l" rtl="0">
              <a:lnSpc>
                <a:spcPct val="90000"/>
              </a:lnSpc>
              <a:spcBef>
                <a:spcPts val="1000"/>
              </a:spcBef>
              <a:spcAft>
                <a:spcPts val="0"/>
              </a:spcAft>
              <a:buClr>
                <a:schemeClr val="dk1"/>
              </a:buClr>
              <a:buSzPct val="100000"/>
              <a:buNone/>
            </a:pPr>
            <a:r>
              <a:rPr lang="en-US" sz="3800" dirty="0">
                <a:latin typeface="EB Garamond"/>
                <a:ea typeface="EB Garamond"/>
                <a:cs typeface="EB Garamond"/>
                <a:sym typeface="EB Garamond"/>
              </a:rPr>
              <a:t>State Retirement System									7</a:t>
            </a:r>
          </a:p>
          <a:p>
            <a:pPr marL="0" lvl="0" indent="0" algn="l" rtl="0">
              <a:lnSpc>
                <a:spcPct val="90000"/>
              </a:lnSpc>
              <a:spcBef>
                <a:spcPts val="1000"/>
              </a:spcBef>
              <a:spcAft>
                <a:spcPts val="0"/>
              </a:spcAft>
              <a:buClr>
                <a:schemeClr val="dk1"/>
              </a:buClr>
              <a:buSzPct val="100000"/>
              <a:buNone/>
            </a:pPr>
            <a:r>
              <a:rPr lang="en-US" sz="3800" dirty="0">
                <a:latin typeface="EB Garamond"/>
                <a:ea typeface="EB Garamond"/>
                <a:cs typeface="EB Garamond"/>
                <a:sym typeface="EB Garamond"/>
              </a:rPr>
              <a:t>Employee Benefits Accrued Liability Reserve				 			8</a:t>
            </a:r>
          </a:p>
          <a:p>
            <a:pPr marL="0" lvl="0" indent="0" algn="l" rtl="0">
              <a:lnSpc>
                <a:spcPct val="90000"/>
              </a:lnSpc>
              <a:spcBef>
                <a:spcPts val="1000"/>
              </a:spcBef>
              <a:spcAft>
                <a:spcPts val="0"/>
              </a:spcAft>
              <a:buClr>
                <a:schemeClr val="dk1"/>
              </a:buClr>
              <a:buSzPct val="100000"/>
              <a:buNone/>
            </a:pPr>
            <a:r>
              <a:rPr lang="en-US" sz="3800" dirty="0">
                <a:latin typeface="EB Garamond"/>
                <a:ea typeface="EB Garamond"/>
                <a:cs typeface="EB Garamond"/>
                <a:sym typeface="EB Garamond"/>
              </a:rPr>
              <a:t>Liability Reserve								 		9</a:t>
            </a:r>
          </a:p>
          <a:p>
            <a:pPr marL="0" lvl="0" indent="0" algn="l" rtl="0">
              <a:lnSpc>
                <a:spcPct val="90000"/>
              </a:lnSpc>
              <a:spcBef>
                <a:spcPts val="1000"/>
              </a:spcBef>
              <a:spcAft>
                <a:spcPts val="0"/>
              </a:spcAft>
              <a:buClr>
                <a:schemeClr val="dk1"/>
              </a:buClr>
              <a:buSzPct val="100000"/>
              <a:buNone/>
            </a:pPr>
            <a:r>
              <a:rPr lang="en-US" sz="3800" dirty="0">
                <a:latin typeface="EB Garamond"/>
                <a:ea typeface="EB Garamond"/>
                <a:cs typeface="EB Garamond"/>
                <a:sym typeface="EB Garamond"/>
              </a:rPr>
              <a:t>Insurance Reserve										10</a:t>
            </a:r>
          </a:p>
          <a:p>
            <a:pPr marL="0" lvl="0" indent="0" algn="l" rtl="0">
              <a:lnSpc>
                <a:spcPct val="90000"/>
              </a:lnSpc>
              <a:spcBef>
                <a:spcPts val="1000"/>
              </a:spcBef>
              <a:spcAft>
                <a:spcPts val="0"/>
              </a:spcAft>
              <a:buClr>
                <a:schemeClr val="dk1"/>
              </a:buClr>
              <a:buSzPct val="100000"/>
              <a:buNone/>
            </a:pPr>
            <a:r>
              <a:rPr lang="en-US" sz="3800" dirty="0">
                <a:latin typeface="EB Garamond"/>
                <a:ea typeface="EB Garamond"/>
                <a:cs typeface="EB Garamond"/>
                <a:sym typeface="EB Garamond"/>
              </a:rPr>
              <a:t>Tax Certiorari Reserve									11</a:t>
            </a:r>
          </a:p>
          <a:p>
            <a:pPr marL="0" lvl="0" indent="0" algn="l" rtl="0">
              <a:lnSpc>
                <a:spcPct val="90000"/>
              </a:lnSpc>
              <a:spcBef>
                <a:spcPts val="1000"/>
              </a:spcBef>
              <a:spcAft>
                <a:spcPts val="0"/>
              </a:spcAft>
              <a:buClr>
                <a:schemeClr val="dk1"/>
              </a:buClr>
              <a:buSzPct val="100000"/>
              <a:buNone/>
            </a:pPr>
            <a:r>
              <a:rPr lang="en-US" sz="3800" dirty="0">
                <a:latin typeface="EB Garamond"/>
                <a:ea typeface="EB Garamond"/>
                <a:cs typeface="EB Garamond"/>
                <a:sym typeface="EB Garamond"/>
              </a:rPr>
              <a:t>Capital Reserve										12</a:t>
            </a:r>
          </a:p>
          <a:p>
            <a:pPr marL="0" lvl="0" indent="0" algn="l" rtl="0">
              <a:lnSpc>
                <a:spcPct val="90000"/>
              </a:lnSpc>
              <a:spcBef>
                <a:spcPts val="1000"/>
              </a:spcBef>
              <a:spcAft>
                <a:spcPts val="0"/>
              </a:spcAft>
              <a:buClr>
                <a:schemeClr val="dk1"/>
              </a:buClr>
              <a:buSzPct val="100000"/>
              <a:buNone/>
            </a:pPr>
            <a:r>
              <a:rPr lang="en-US" sz="3800" dirty="0">
                <a:latin typeface="EB Garamond"/>
                <a:ea typeface="EB Garamond"/>
                <a:cs typeface="EB Garamond"/>
                <a:sym typeface="EB Garamond"/>
              </a:rPr>
              <a:t>Bus Purchase Reserve									13</a:t>
            </a:r>
          </a:p>
          <a:p>
            <a:pPr marL="0" lvl="0" indent="0" algn="l" rtl="0">
              <a:lnSpc>
                <a:spcPct val="90000"/>
              </a:lnSpc>
              <a:spcBef>
                <a:spcPts val="1000"/>
              </a:spcBef>
              <a:spcAft>
                <a:spcPts val="0"/>
              </a:spcAft>
              <a:buClr>
                <a:schemeClr val="dk1"/>
              </a:buClr>
              <a:buSzPct val="100000"/>
              <a:buNone/>
            </a:pPr>
            <a:r>
              <a:rPr lang="en-US" sz="3800" dirty="0">
                <a:latin typeface="EB Garamond"/>
                <a:ea typeface="EB Garamond"/>
                <a:cs typeface="EB Garamond"/>
                <a:sym typeface="EB Garamond"/>
              </a:rPr>
              <a:t>Debt Service Reserve									14</a:t>
            </a:r>
          </a:p>
          <a:p>
            <a:pPr marL="0" lvl="0" indent="0" algn="l" rtl="0">
              <a:lnSpc>
                <a:spcPct val="90000"/>
              </a:lnSpc>
              <a:spcBef>
                <a:spcPts val="1000"/>
              </a:spcBef>
              <a:spcAft>
                <a:spcPts val="0"/>
              </a:spcAft>
              <a:buClr>
                <a:schemeClr val="dk1"/>
              </a:buClr>
              <a:buSzPct val="100000"/>
              <a:buNone/>
            </a:pPr>
            <a:r>
              <a:rPr lang="en-US" sz="3800" dirty="0">
                <a:latin typeface="EB Garamond"/>
                <a:ea typeface="EB Garamond"/>
                <a:cs typeface="EB Garamond"/>
                <a:sym typeface="EB Garamond"/>
              </a:rPr>
              <a:t>Reserve Summary										15</a:t>
            </a:r>
          </a:p>
          <a:p>
            <a:pPr marL="114300" indent="0">
              <a:buNone/>
            </a:pPr>
            <a:endParaRPr lang="en-US" dirty="0"/>
          </a:p>
        </p:txBody>
      </p:sp>
    </p:spTree>
    <p:extLst>
      <p:ext uri="{BB962C8B-B14F-4D97-AF65-F5344CB8AC3E}">
        <p14:creationId xmlns:p14="http://schemas.microsoft.com/office/powerpoint/2010/main" val="2703987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3"/>
          <p:cNvSpPr txBox="1">
            <a:spLocks noGrp="1"/>
          </p:cNvSpPr>
          <p:nvPr>
            <p:ph type="title"/>
          </p:nvPr>
        </p:nvSpPr>
        <p:spPr>
          <a:xfrm>
            <a:off x="0" y="0"/>
            <a:ext cx="12192000" cy="766628"/>
          </a:xfrm>
          <a:prstGeom prst="rect">
            <a:avLst/>
          </a:prstGeom>
          <a:noFill/>
          <a:ln>
            <a:noFill/>
          </a:ln>
        </p:spPr>
        <p:txBody>
          <a:bodyPr spcFirstLastPara="1" wrap="square" lIns="91425" tIns="45700" rIns="91425" bIns="45700" anchor="ctr" anchorCtr="0">
            <a:noAutofit/>
          </a:bodyPr>
          <a:lstStyle/>
          <a:p>
            <a:pPr marL="342900" marR="0" lvl="0" indent="0" algn="ctr" rtl="0">
              <a:lnSpc>
                <a:spcPct val="100000"/>
              </a:lnSpc>
              <a:spcBef>
                <a:spcPts val="0"/>
              </a:spcBef>
              <a:spcAft>
                <a:spcPts val="0"/>
              </a:spcAft>
              <a:buClr>
                <a:srgbClr val="FF0000"/>
              </a:buClr>
              <a:buSzPct val="100000"/>
              <a:buFont typeface="EB Garamond"/>
              <a:buNone/>
            </a:pPr>
            <a:r>
              <a:rPr lang="en-US" sz="2400" b="1" dirty="0">
                <a:solidFill>
                  <a:srgbClr val="FF0000"/>
                </a:solidFill>
                <a:latin typeface="EB Garamond"/>
                <a:ea typeface="EB Garamond"/>
                <a:cs typeface="EB Garamond"/>
                <a:sym typeface="EB Garamond"/>
              </a:rPr>
              <a:t>			</a:t>
            </a:r>
            <a:br>
              <a:rPr lang="en-US" sz="2400" b="1" dirty="0">
                <a:solidFill>
                  <a:srgbClr val="FF0000"/>
                </a:solidFill>
                <a:latin typeface="EB Garamond"/>
                <a:ea typeface="EB Garamond"/>
                <a:cs typeface="EB Garamond"/>
                <a:sym typeface="EB Garamond"/>
              </a:rPr>
            </a:br>
            <a:endParaRPr sz="2400" b="1" dirty="0">
              <a:solidFill>
                <a:srgbClr val="FF0000"/>
              </a:solidFill>
              <a:latin typeface="EB Garamond"/>
              <a:ea typeface="EB Garamond"/>
              <a:cs typeface="EB Garamond"/>
              <a:sym typeface="EB Garamond"/>
            </a:endParaRPr>
          </a:p>
          <a:p>
            <a:pPr marL="342900" marR="0" lvl="0" indent="0" algn="ctr" rtl="0">
              <a:lnSpc>
                <a:spcPct val="100000"/>
              </a:lnSpc>
              <a:spcBef>
                <a:spcPts val="0"/>
              </a:spcBef>
              <a:spcAft>
                <a:spcPts val="0"/>
              </a:spcAft>
              <a:buClr>
                <a:srgbClr val="FF0000"/>
              </a:buClr>
              <a:buSzPct val="100000"/>
              <a:buFont typeface="EB Garamond"/>
              <a:buNone/>
            </a:pPr>
            <a:r>
              <a:rPr lang="en-US" sz="2400" b="1" dirty="0">
                <a:solidFill>
                  <a:srgbClr val="FF0000"/>
                </a:solidFill>
                <a:latin typeface="EB Garamond"/>
                <a:ea typeface="EB Garamond"/>
                <a:cs typeface="EB Garamond"/>
                <a:sym typeface="EB Garamond"/>
              </a:rPr>
              <a:t>WILLIAMSON CSD RESERVE FUNDS OVERVIEW</a:t>
            </a:r>
            <a:br>
              <a:rPr lang="en-US" sz="2400" dirty="0">
                <a:latin typeface="Courier"/>
                <a:ea typeface="Courier"/>
                <a:cs typeface="Courier"/>
                <a:sym typeface="Courier"/>
              </a:rPr>
            </a:br>
            <a:endParaRPr sz="5400" dirty="0"/>
          </a:p>
        </p:txBody>
      </p:sp>
      <p:sp>
        <p:nvSpPr>
          <p:cNvPr id="97" name="Google Shape;97;p3"/>
          <p:cNvSpPr txBox="1">
            <a:spLocks noGrp="1"/>
          </p:cNvSpPr>
          <p:nvPr>
            <p:ph type="body" idx="1"/>
          </p:nvPr>
        </p:nvSpPr>
        <p:spPr>
          <a:xfrm>
            <a:off x="0" y="510363"/>
            <a:ext cx="12192000" cy="63476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300"/>
              <a:buNone/>
            </a:pPr>
            <a:r>
              <a:rPr lang="en-US" sz="1600" dirty="0">
                <a:latin typeface="EB Garamond"/>
                <a:ea typeface="EB Garamond"/>
                <a:cs typeface="EB Garamond"/>
                <a:sym typeface="EB Garamond"/>
              </a:rPr>
              <a:t>Reserve funds, like other savings plans, are mechanisms for accumulating cash for future capital projects and other allowable purposes. The practice of planning ahead and systematically saving for capital acquisitions and other contingencies is considered prudent management.  Saving for future capital needs can reduce or eliminate interest and other costs associated with debt issuances. Similarly, certain reserve funds can be utilized to help protect the financial position of the district against known risks (a potential lawsuit) or unknown risks (a major ice storm). Most reserve funds are established to provide resources for an intended future use. An important concept to remember is that a reserve fund should be established with a clear intent or plan in mind regarding the future purpose, use and, when appropriate, replenishment of funds. Reserve funds should not be merely a “parking lot” for excess cash or fund balance. Local governments and school districts should balance the desirability of accumulating reserves for future needs with the obligation to make sure taxpayers are not overburdened by these practices. There should be a clear purpose or intent for reserve funds that aligns with statutory authorizations. Each statute that authorizes a reserve fund sets forth a particular underlying purpose for the fund. For example, provisions of the General Municipal Law (the GML) and the Education Law allow municipalities and school districts, respectively, to establish capital reserves for future equipment purchases and capital improvements. The GML also authorizes the establishment of an employee benefit accrued liability reserve for the payment of the monetary value of accumulated, unused leave time to employees upon separation from service. </a:t>
            </a:r>
            <a:endParaRPr sz="1600" dirty="0">
              <a:latin typeface="EB Garamond"/>
              <a:ea typeface="EB Garamond"/>
              <a:cs typeface="EB Garamond"/>
              <a:sym typeface="EB Garamond"/>
            </a:endParaRPr>
          </a:p>
          <a:p>
            <a:pPr marL="0" marR="0" lvl="0" indent="0" algn="l" rtl="0">
              <a:lnSpc>
                <a:spcPct val="100000"/>
              </a:lnSpc>
              <a:spcBef>
                <a:spcPts val="0"/>
              </a:spcBef>
              <a:spcAft>
                <a:spcPts val="0"/>
              </a:spcAft>
              <a:buClr>
                <a:schemeClr val="dk1"/>
              </a:buClr>
              <a:buSzPts val="1300"/>
              <a:buNone/>
            </a:pPr>
            <a:endParaRPr sz="1600" dirty="0">
              <a:latin typeface="EB Garamond"/>
              <a:ea typeface="EB Garamond"/>
              <a:cs typeface="EB Garamond"/>
              <a:sym typeface="EB Garamond"/>
            </a:endParaRPr>
          </a:p>
          <a:p>
            <a:pPr marL="0" marR="0" lvl="0" indent="0" algn="l" rtl="0">
              <a:lnSpc>
                <a:spcPct val="100000"/>
              </a:lnSpc>
              <a:spcBef>
                <a:spcPts val="0"/>
              </a:spcBef>
              <a:spcAft>
                <a:spcPts val="0"/>
              </a:spcAft>
              <a:buClr>
                <a:schemeClr val="dk1"/>
              </a:buClr>
              <a:buSzPts val="1300"/>
              <a:buNone/>
            </a:pPr>
            <a:r>
              <a:rPr lang="en-US" sz="1600" dirty="0">
                <a:latin typeface="EB Garamond"/>
                <a:ea typeface="EB Garamond"/>
                <a:cs typeface="EB Garamond"/>
                <a:sym typeface="EB Garamond"/>
              </a:rPr>
              <a:t>While reserve types and purposes are defined in detail later in this document, reserves can be utilized in the following ways:</a:t>
            </a:r>
            <a:endParaRPr sz="1600" dirty="0">
              <a:latin typeface="EB Garamond"/>
              <a:ea typeface="EB Garamond"/>
              <a:cs typeface="EB Garamond"/>
              <a:sym typeface="EB Garamond"/>
            </a:endParaRPr>
          </a:p>
          <a:p>
            <a:pPr marL="1085850" lvl="0" indent="-285750" algn="l" rtl="0">
              <a:lnSpc>
                <a:spcPct val="100000"/>
              </a:lnSpc>
              <a:spcBef>
                <a:spcPts val="0"/>
              </a:spcBef>
              <a:spcAft>
                <a:spcPts val="0"/>
              </a:spcAft>
              <a:buClr>
                <a:schemeClr val="dk1"/>
              </a:buClr>
              <a:buSzPts val="1300"/>
              <a:buFont typeface="Calibri"/>
              <a:buChar char="•"/>
            </a:pPr>
            <a:r>
              <a:rPr lang="en-US" sz="1600" dirty="0">
                <a:latin typeface="EB Garamond"/>
                <a:ea typeface="EB Garamond"/>
                <a:cs typeface="EB Garamond"/>
                <a:sym typeface="EB Garamond"/>
              </a:rPr>
              <a:t>Save funds to offset future taxpayer expense</a:t>
            </a:r>
            <a:endParaRPr sz="3600" dirty="0"/>
          </a:p>
          <a:p>
            <a:pPr marL="1085850" lvl="0" indent="-285750" algn="l" rtl="0">
              <a:lnSpc>
                <a:spcPct val="100000"/>
              </a:lnSpc>
              <a:spcBef>
                <a:spcPts val="0"/>
              </a:spcBef>
              <a:spcAft>
                <a:spcPts val="0"/>
              </a:spcAft>
              <a:buClr>
                <a:schemeClr val="dk1"/>
              </a:buClr>
              <a:buSzPts val="1300"/>
              <a:buFont typeface="Calibri"/>
              <a:buChar char="•"/>
            </a:pPr>
            <a:r>
              <a:rPr lang="en-US" sz="1600" dirty="0">
                <a:latin typeface="EB Garamond"/>
                <a:ea typeface="EB Garamond"/>
                <a:cs typeface="EB Garamond"/>
                <a:sym typeface="EB Garamond"/>
              </a:rPr>
              <a:t>Insulate the district from liability and financial loss</a:t>
            </a:r>
            <a:endParaRPr sz="1600" dirty="0">
              <a:latin typeface="EB Garamond"/>
              <a:ea typeface="EB Garamond"/>
              <a:cs typeface="EB Garamond"/>
              <a:sym typeface="EB Garamond"/>
            </a:endParaRPr>
          </a:p>
          <a:p>
            <a:pPr marL="1085850" lvl="0" indent="-285750" algn="l" rtl="0">
              <a:lnSpc>
                <a:spcPct val="100000"/>
              </a:lnSpc>
              <a:spcBef>
                <a:spcPts val="0"/>
              </a:spcBef>
              <a:spcAft>
                <a:spcPts val="0"/>
              </a:spcAft>
              <a:buClr>
                <a:schemeClr val="dk1"/>
              </a:buClr>
              <a:buSzPts val="1300"/>
              <a:buFont typeface="Calibri"/>
              <a:buChar char="•"/>
            </a:pPr>
            <a:r>
              <a:rPr lang="en-US" sz="1600" dirty="0">
                <a:latin typeface="EB Garamond"/>
                <a:ea typeface="EB Garamond"/>
                <a:cs typeface="EB Garamond"/>
                <a:sym typeface="EB Garamond"/>
              </a:rPr>
              <a:t>Prepay certain types of expenses from current year’s funds</a:t>
            </a:r>
            <a:endParaRPr sz="1600" dirty="0">
              <a:latin typeface="EB Garamond"/>
              <a:ea typeface="EB Garamond"/>
              <a:cs typeface="EB Garamond"/>
              <a:sym typeface="EB Garamond"/>
            </a:endParaRPr>
          </a:p>
          <a:p>
            <a:pPr marL="1085850" lvl="0" indent="-285750" algn="l" rtl="0">
              <a:lnSpc>
                <a:spcPct val="100000"/>
              </a:lnSpc>
              <a:spcBef>
                <a:spcPts val="0"/>
              </a:spcBef>
              <a:spcAft>
                <a:spcPts val="0"/>
              </a:spcAft>
              <a:buClr>
                <a:schemeClr val="dk1"/>
              </a:buClr>
              <a:buSzPts val="1300"/>
              <a:buFont typeface="Calibri"/>
              <a:buChar char="•"/>
            </a:pPr>
            <a:r>
              <a:rPr lang="en-US" sz="1600" dirty="0">
                <a:latin typeface="EB Garamond"/>
                <a:ea typeface="EB Garamond"/>
                <a:cs typeface="EB Garamond"/>
                <a:sym typeface="EB Garamond"/>
              </a:rPr>
              <a:t>Provide a buffer against spikes in certain areas of contractual benefit costs </a:t>
            </a:r>
            <a:endParaRPr sz="3600" dirty="0"/>
          </a:p>
          <a:p>
            <a:pPr marL="800100" marR="0" lvl="0" indent="0" algn="l" rtl="0">
              <a:lnSpc>
                <a:spcPct val="100000"/>
              </a:lnSpc>
              <a:spcBef>
                <a:spcPts val="0"/>
              </a:spcBef>
              <a:spcAft>
                <a:spcPts val="0"/>
              </a:spcAft>
              <a:buClr>
                <a:schemeClr val="dk1"/>
              </a:buClr>
              <a:buSzPts val="1300"/>
              <a:buNone/>
            </a:pPr>
            <a:endParaRPr sz="1600" dirty="0">
              <a:latin typeface="EB Garamond"/>
              <a:ea typeface="EB Garamond"/>
              <a:cs typeface="EB Garamond"/>
              <a:sym typeface="EB Garamond"/>
            </a:endParaRPr>
          </a:p>
          <a:p>
            <a:pPr marL="0" marR="0" lvl="0" indent="0" algn="l" rtl="0">
              <a:lnSpc>
                <a:spcPct val="100000"/>
              </a:lnSpc>
              <a:spcBef>
                <a:spcPts val="0"/>
              </a:spcBef>
              <a:spcAft>
                <a:spcPts val="0"/>
              </a:spcAft>
              <a:buClr>
                <a:schemeClr val="dk1"/>
              </a:buClr>
              <a:buSzPts val="1300"/>
              <a:buNone/>
            </a:pPr>
            <a:r>
              <a:rPr lang="en-US" sz="1600" dirty="0">
                <a:latin typeface="EB Garamond"/>
                <a:ea typeface="EB Garamond"/>
                <a:cs typeface="EB Garamond"/>
                <a:sym typeface="EB Garamond"/>
              </a:rPr>
              <a:t>While outside entities may opine as to the level of reserves a district chooses to carry, the “appropriate balance” of each reserve fund is determined solely by the Board of Education. </a:t>
            </a:r>
            <a:r>
              <a:rPr lang="en-US" sz="1600" b="1" i="1" dirty="0">
                <a:latin typeface="EB Garamond"/>
                <a:ea typeface="EB Garamond"/>
                <a:cs typeface="EB Garamond"/>
                <a:sym typeface="EB Garamond"/>
              </a:rPr>
              <a:t>It is important to note that in most cases a district’s sole source of funding for reserves is from unexpended appropriations. </a:t>
            </a:r>
            <a:r>
              <a:rPr lang="en-US" sz="1600" dirty="0">
                <a:latin typeface="EB Garamond"/>
                <a:ea typeface="EB Garamond"/>
                <a:cs typeface="EB Garamond"/>
                <a:sym typeface="EB Garamond"/>
              </a:rPr>
              <a:t>Therefore, multi-year financial planning and budgeted surpluses are integral to maintaining healthy financial operations and supporting district programs and services through periods of economic uncertainty. </a:t>
            </a:r>
            <a:endParaRPr sz="3600" dirty="0"/>
          </a:p>
          <a:p>
            <a:pPr marL="0" marR="0" lvl="0" indent="0" algn="l" rtl="0">
              <a:lnSpc>
                <a:spcPct val="100000"/>
              </a:lnSpc>
              <a:spcBef>
                <a:spcPts val="0"/>
              </a:spcBef>
              <a:spcAft>
                <a:spcPts val="0"/>
              </a:spcAft>
              <a:buClr>
                <a:schemeClr val="dk1"/>
              </a:buClr>
              <a:buSzPts val="1300"/>
              <a:buNone/>
            </a:pPr>
            <a:r>
              <a:rPr lang="en-US" sz="1600" dirty="0">
                <a:latin typeface="EB Garamond"/>
                <a:ea typeface="EB Garamond"/>
                <a:cs typeface="EB Garamond"/>
                <a:sym typeface="EB Garamond"/>
              </a:rPr>
              <a:t> </a:t>
            </a:r>
            <a:endParaRPr sz="1600" dirty="0">
              <a:latin typeface="EB Garamond"/>
              <a:ea typeface="EB Garamond"/>
              <a:cs typeface="EB Garamond"/>
              <a:sym typeface="EB Garamon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4"/>
          <p:cNvSpPr txBox="1">
            <a:spLocks noGrp="1"/>
          </p:cNvSpPr>
          <p:nvPr>
            <p:ph type="title"/>
          </p:nvPr>
        </p:nvSpPr>
        <p:spPr>
          <a:xfrm>
            <a:off x="221941" y="125429"/>
            <a:ext cx="11567603" cy="620296"/>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FF0000"/>
              </a:buClr>
              <a:buSzPts val="1800"/>
              <a:buFont typeface="EB Garamond"/>
              <a:buNone/>
            </a:pPr>
            <a:r>
              <a:rPr lang="en-US" sz="1800" b="1">
                <a:solidFill>
                  <a:srgbClr val="FF0000"/>
                </a:solidFill>
                <a:latin typeface="EB Garamond"/>
                <a:ea typeface="EB Garamond"/>
                <a:cs typeface="EB Garamond"/>
                <a:sym typeface="EB Garamond"/>
              </a:rPr>
              <a:t>COMPTROLLER’S POSITION ON RESERVE FUNDS FOR STRATEGIC PLANNING</a:t>
            </a:r>
            <a:endParaRPr/>
          </a:p>
        </p:txBody>
      </p:sp>
      <p:sp>
        <p:nvSpPr>
          <p:cNvPr id="103" name="Google Shape;103;p4"/>
          <p:cNvSpPr txBox="1">
            <a:spLocks noGrp="1"/>
          </p:cNvSpPr>
          <p:nvPr>
            <p:ph type="body" idx="1"/>
          </p:nvPr>
        </p:nvSpPr>
        <p:spPr>
          <a:xfrm>
            <a:off x="84083" y="745725"/>
            <a:ext cx="11960772" cy="2934239"/>
          </a:xfrm>
          <a:prstGeom prst="rect">
            <a:avLst/>
          </a:prstGeom>
          <a:noFill/>
          <a:ln>
            <a:noFill/>
          </a:ln>
        </p:spPr>
        <p:txBody>
          <a:bodyPr spcFirstLastPara="1" wrap="square" lIns="91425" tIns="45700" rIns="91425" bIns="45700" anchor="t" anchorCtr="0">
            <a:normAutofit fontScale="85000" lnSpcReduction="20000"/>
          </a:bodyPr>
          <a:lstStyle/>
          <a:p>
            <a:pPr marL="0" lvl="0" indent="0" algn="l" rtl="0">
              <a:lnSpc>
                <a:spcPct val="110000"/>
              </a:lnSpc>
              <a:spcBef>
                <a:spcPts val="0"/>
              </a:spcBef>
              <a:spcAft>
                <a:spcPts val="0"/>
              </a:spcAft>
              <a:buClr>
                <a:schemeClr val="dk1"/>
              </a:buClr>
              <a:buSzPct val="100000"/>
              <a:buNone/>
            </a:pPr>
            <a:r>
              <a:rPr lang="en-US" sz="1600" dirty="0">
                <a:latin typeface="EB Garamond"/>
                <a:ea typeface="EB Garamond"/>
                <a:cs typeface="EB Garamond"/>
                <a:sym typeface="EB Garamond"/>
              </a:rPr>
              <a:t>“In our personal lives, saving or putting money aside to finance future needs is a common practice. Unquestionably, strong arguments can be advanced for accumulating funds. The disputable philosophy, “ live for today and let tomorrow take care of itself” can easily be refuted with many savings slogans such as “prepare for a rainy day.”  These practices are equally important for New York’s local governments. Legally established reserves can provide many benefits to municipalities* and their citizens.  Available moneys can be set aside to finance all or part of planned projects, thereby reducing the need to issue costly debt. Reserves can provide a degree of financial stability. In uncertain economic times, reserve funds may give managers options other than cutting services or raising taxes. In good times, moneys not needed for current purposes can often be set aside for future benefit.”</a:t>
            </a:r>
            <a:endParaRPr sz="1600" dirty="0">
              <a:latin typeface="EB Garamond"/>
              <a:ea typeface="EB Garamond"/>
              <a:cs typeface="EB Garamond"/>
              <a:sym typeface="EB Garamond"/>
            </a:endParaRPr>
          </a:p>
          <a:p>
            <a:pPr marL="0" marR="0" lvl="0" indent="0" algn="l" rtl="0">
              <a:lnSpc>
                <a:spcPct val="110000"/>
              </a:lnSpc>
              <a:spcBef>
                <a:spcPts val="0"/>
              </a:spcBef>
              <a:spcAft>
                <a:spcPts val="0"/>
              </a:spcAft>
              <a:buClr>
                <a:schemeClr val="dk1"/>
              </a:buClr>
              <a:buSzPct val="100000"/>
              <a:buNone/>
            </a:pPr>
            <a:endParaRPr sz="1600" dirty="0">
              <a:latin typeface="EB Garamond"/>
              <a:ea typeface="EB Garamond"/>
              <a:cs typeface="EB Garamond"/>
              <a:sym typeface="EB Garamond"/>
            </a:endParaRPr>
          </a:p>
          <a:p>
            <a:pPr marL="0" marR="0" lvl="0" indent="0" algn="l" rtl="0">
              <a:lnSpc>
                <a:spcPct val="110000"/>
              </a:lnSpc>
              <a:spcBef>
                <a:spcPts val="0"/>
              </a:spcBef>
              <a:spcAft>
                <a:spcPts val="0"/>
              </a:spcAft>
              <a:buClr>
                <a:schemeClr val="dk1"/>
              </a:buClr>
              <a:buSzPct val="100000"/>
              <a:buNone/>
            </a:pPr>
            <a:r>
              <a:rPr lang="en-US" sz="1600" dirty="0">
                <a:latin typeface="EB Garamond"/>
                <a:ea typeface="EB Garamond"/>
                <a:cs typeface="EB Garamond"/>
                <a:sym typeface="EB Garamond"/>
              </a:rPr>
              <a:t>“Planning today and saving incrementally for expected future events can help mitigate the financial impact of major, nonrecurring or unforeseen expenditures on your annual operating budget. Establishing and funding allowable reserve funds for a clear purpose can help smooth out spikes in the annual budget and in the real property tax levy.”</a:t>
            </a:r>
            <a:endParaRPr dirty="0"/>
          </a:p>
          <a:p>
            <a:pPr marL="0" marR="0" lvl="0" indent="0" algn="l" rtl="0">
              <a:lnSpc>
                <a:spcPct val="100000"/>
              </a:lnSpc>
              <a:spcBef>
                <a:spcPts val="0"/>
              </a:spcBef>
              <a:spcAft>
                <a:spcPts val="0"/>
              </a:spcAft>
              <a:buClr>
                <a:schemeClr val="dk1"/>
              </a:buClr>
              <a:buSzPct val="100000"/>
              <a:buNone/>
            </a:pPr>
            <a:endParaRPr sz="1600" dirty="0">
              <a:latin typeface="EB Garamond"/>
              <a:ea typeface="EB Garamond"/>
              <a:cs typeface="EB Garamond"/>
              <a:sym typeface="EB Garamond"/>
            </a:endParaRPr>
          </a:p>
          <a:p>
            <a:pPr marL="0" marR="0" lvl="0" indent="0" algn="l" rtl="0">
              <a:lnSpc>
                <a:spcPct val="120000"/>
              </a:lnSpc>
              <a:spcBef>
                <a:spcPts val="0"/>
              </a:spcBef>
              <a:spcAft>
                <a:spcPts val="0"/>
              </a:spcAft>
              <a:buClr>
                <a:srgbClr val="FF0000"/>
              </a:buClr>
              <a:buSzPct val="100000"/>
              <a:buNone/>
            </a:pPr>
            <a:r>
              <a:rPr lang="en-US" sz="1600" dirty="0">
                <a:solidFill>
                  <a:srgbClr val="FF0000"/>
                </a:solidFill>
                <a:latin typeface="EB Garamond"/>
                <a:ea typeface="EB Garamond"/>
                <a:cs typeface="EB Garamond"/>
                <a:sym typeface="EB Garamond"/>
              </a:rPr>
              <a:t>Source: Office of the New York State Comptroller – </a:t>
            </a:r>
            <a:r>
              <a:rPr lang="en-US" sz="1600" i="1" dirty="0">
                <a:solidFill>
                  <a:srgbClr val="FF0000"/>
                </a:solidFill>
                <a:latin typeface="EB Garamond"/>
                <a:ea typeface="EB Garamond"/>
                <a:cs typeface="EB Garamond"/>
                <a:sym typeface="EB Garamond"/>
              </a:rPr>
              <a:t>Local Management Guide for Reserves</a:t>
            </a:r>
            <a:endParaRPr sz="1600" i="1" dirty="0">
              <a:latin typeface="EB Garamond"/>
              <a:ea typeface="EB Garamond"/>
              <a:cs typeface="EB Garamond"/>
              <a:sym typeface="EB Garamond"/>
            </a:endParaRPr>
          </a:p>
          <a:p>
            <a:pPr marL="0" marR="0" lvl="0" indent="0" algn="l" rtl="0">
              <a:lnSpc>
                <a:spcPct val="120000"/>
              </a:lnSpc>
              <a:spcBef>
                <a:spcPts val="0"/>
              </a:spcBef>
              <a:spcAft>
                <a:spcPts val="0"/>
              </a:spcAft>
              <a:buClr>
                <a:srgbClr val="FF0000"/>
              </a:buClr>
              <a:buSzPct val="100000"/>
              <a:buNone/>
            </a:pPr>
            <a:r>
              <a:rPr lang="en-US" sz="1600" dirty="0">
                <a:solidFill>
                  <a:srgbClr val="FF0000"/>
                </a:solidFill>
                <a:latin typeface="EB Garamond"/>
                <a:ea typeface="EB Garamond"/>
                <a:cs typeface="EB Garamond"/>
                <a:sym typeface="EB Garamond"/>
              </a:rPr>
              <a:t>http://www.osc.state.ny.us/localgov/pubs/lgmg/reservefunds.pdf</a:t>
            </a:r>
            <a:endParaRPr sz="1600" dirty="0">
              <a:latin typeface="EB Garamond"/>
              <a:ea typeface="EB Garamond"/>
              <a:cs typeface="EB Garamond"/>
              <a:sym typeface="EB Garamond"/>
            </a:endParaRPr>
          </a:p>
          <a:p>
            <a:pPr marL="0" lvl="0" indent="0" algn="l" rtl="0">
              <a:lnSpc>
                <a:spcPct val="90000"/>
              </a:lnSpc>
              <a:spcBef>
                <a:spcPts val="1000"/>
              </a:spcBef>
              <a:spcAft>
                <a:spcPts val="0"/>
              </a:spcAft>
              <a:buClr>
                <a:schemeClr val="dk1"/>
              </a:buClr>
              <a:buSzPct val="100000"/>
              <a:buNone/>
            </a:pPr>
            <a:endParaRPr dirty="0"/>
          </a:p>
        </p:txBody>
      </p:sp>
      <p:sp>
        <p:nvSpPr>
          <p:cNvPr id="104" name="Google Shape;104;p4"/>
          <p:cNvSpPr txBox="1"/>
          <p:nvPr/>
        </p:nvSpPr>
        <p:spPr>
          <a:xfrm>
            <a:off x="221940" y="3679964"/>
            <a:ext cx="11567602"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dirty="0">
                <a:solidFill>
                  <a:srgbClr val="FF0000"/>
                </a:solidFill>
                <a:latin typeface="EB Garamond"/>
                <a:ea typeface="EB Garamond"/>
                <a:cs typeface="EB Garamond"/>
                <a:sym typeface="EB Garamond"/>
              </a:rPr>
              <a:t>COMPTROLLER’S POSITION ON LONG-TERM FINANCIAL PLANNING</a:t>
            </a:r>
            <a:endParaRPr sz="1800" b="0" i="0" u="none" strike="noStrike" cap="none" dirty="0">
              <a:solidFill>
                <a:schemeClr val="dk1"/>
              </a:solidFill>
              <a:latin typeface="Courier"/>
              <a:ea typeface="Courier"/>
              <a:cs typeface="Courier"/>
              <a:sym typeface="Courier"/>
            </a:endParaRPr>
          </a:p>
        </p:txBody>
      </p:sp>
      <p:sp>
        <p:nvSpPr>
          <p:cNvPr id="105" name="Google Shape;105;p4"/>
          <p:cNvSpPr txBox="1"/>
          <p:nvPr/>
        </p:nvSpPr>
        <p:spPr>
          <a:xfrm>
            <a:off x="221940" y="4049296"/>
            <a:ext cx="11567604" cy="255454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en-US" sz="1500" b="0" i="0" u="none" strike="noStrike" cap="none" dirty="0">
                <a:solidFill>
                  <a:schemeClr val="dk1"/>
                </a:solidFill>
                <a:latin typeface="EB Garamond"/>
                <a:ea typeface="EB Garamond"/>
                <a:cs typeface="EB Garamond"/>
                <a:sym typeface="EB Garamond"/>
              </a:rPr>
              <a:t>“OSC recommends using revenues from unexpected windfalls or other nonrecurring sources for one-time needs or to build reserves, rather than spending them on recurring expenses. You should build a plan that allows you to break out these non-recurring revenues and to track them separately from recurring revenues. You may also wish to track non-recurring expenditures to determine if you are using one-time windfalls to fund one-time expenses or establish reserves. </a:t>
            </a:r>
            <a:r>
              <a:rPr lang="en-US" sz="1500" b="1" i="1" u="none" strike="noStrike" cap="none" dirty="0">
                <a:solidFill>
                  <a:schemeClr val="dk1"/>
                </a:solidFill>
                <a:latin typeface="EB Garamond"/>
                <a:ea typeface="EB Garamond"/>
                <a:cs typeface="EB Garamond"/>
                <a:sym typeface="EB Garamond"/>
              </a:rPr>
              <a:t>If, however, you are funding an increasing portion of your budget with such revenues, you may be using “one-shots” to address a structural imbalance between recurring revenue and recurring expenses.</a:t>
            </a:r>
            <a:r>
              <a:rPr lang="en-US" sz="1500" b="1" i="0" u="none" strike="noStrike" cap="none" dirty="0">
                <a:solidFill>
                  <a:schemeClr val="dk1"/>
                </a:solidFill>
                <a:latin typeface="EB Garamond"/>
                <a:ea typeface="EB Garamond"/>
                <a:cs typeface="EB Garamond"/>
                <a:sym typeface="EB Garamond"/>
              </a:rPr>
              <a:t> </a:t>
            </a:r>
            <a:r>
              <a:rPr lang="en-US" sz="1500" b="0" i="0" u="none" strike="noStrike" cap="none" dirty="0">
                <a:solidFill>
                  <a:schemeClr val="dk1"/>
                </a:solidFill>
                <a:latin typeface="EB Garamond"/>
                <a:ea typeface="EB Garamond"/>
                <a:cs typeface="EB Garamond"/>
                <a:sym typeface="EB Garamond"/>
              </a:rPr>
              <a:t>Your plan should aim to address this situation with long-term revenue or expenditure adjustments.”</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EB Garamond"/>
              <a:ea typeface="EB Garamond"/>
              <a:cs typeface="EB Garamond"/>
              <a:sym typeface="EB Garamond"/>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a:solidFill>
                  <a:srgbClr val="FF0000"/>
                </a:solidFill>
                <a:latin typeface="EB Garamond"/>
                <a:ea typeface="EB Garamond"/>
                <a:cs typeface="EB Garamond"/>
                <a:sym typeface="EB Garamond"/>
              </a:rPr>
              <a:t>Source: Office of the New York State Comptroller, </a:t>
            </a:r>
            <a:r>
              <a:rPr lang="en-US" sz="1400" b="0" i="1" u="none" strike="noStrike" cap="none" dirty="0">
                <a:solidFill>
                  <a:srgbClr val="FF0000"/>
                </a:solidFill>
                <a:latin typeface="EB Garamond"/>
                <a:ea typeface="EB Garamond"/>
                <a:cs typeface="EB Garamond"/>
                <a:sym typeface="EB Garamond"/>
              </a:rPr>
              <a:t>Multi-Year Financial Planning (2017)</a:t>
            </a:r>
            <a:br>
              <a:rPr lang="en-US" sz="1400" b="0" i="1" u="none" strike="noStrike" cap="none" dirty="0">
                <a:solidFill>
                  <a:srgbClr val="FF0000"/>
                </a:solidFill>
                <a:latin typeface="EB Garamond"/>
                <a:ea typeface="EB Garamond"/>
                <a:cs typeface="EB Garamond"/>
                <a:sym typeface="EB Garamond"/>
              </a:rPr>
            </a:br>
            <a:r>
              <a:rPr lang="en-US" sz="1400" b="0" i="0" u="none" strike="noStrike" cap="none" dirty="0">
                <a:solidFill>
                  <a:srgbClr val="FF0000"/>
                </a:solidFill>
                <a:latin typeface="EB Garamond"/>
                <a:ea typeface="EB Garamond"/>
                <a:cs typeface="EB Garamond"/>
                <a:sym typeface="EB Garamond"/>
              </a:rPr>
              <a:t>https://www.osc.state.ny.us/files/local-government/publications/pdf/multiyear.pdf</a:t>
            </a:r>
            <a:endParaRPr sz="1400" b="0" i="0" u="none" strike="noStrike" cap="none" dirty="0">
              <a:solidFill>
                <a:schemeClr val="dk1"/>
              </a:solidFill>
              <a:latin typeface="EB Garamond"/>
              <a:ea typeface="EB Garamond"/>
              <a:cs typeface="EB Garamond"/>
              <a:sym typeface="EB Garamond"/>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ourier"/>
              <a:ea typeface="Courier"/>
              <a:cs typeface="Courier"/>
              <a:sym typeface="Courie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5"/>
          <p:cNvSpPr txBox="1">
            <a:spLocks noGrp="1"/>
          </p:cNvSpPr>
          <p:nvPr>
            <p:ph type="title"/>
          </p:nvPr>
        </p:nvSpPr>
        <p:spPr>
          <a:xfrm>
            <a:off x="838200" y="85992"/>
            <a:ext cx="10515600" cy="982411"/>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0000"/>
              </a:buClr>
              <a:buSzPts val="1800"/>
              <a:buFont typeface="EB Garamond"/>
              <a:buNone/>
            </a:pPr>
            <a:r>
              <a:rPr lang="en-US" sz="2400" b="1">
                <a:solidFill>
                  <a:srgbClr val="FF0000"/>
                </a:solidFill>
                <a:latin typeface="EB Garamond"/>
                <a:ea typeface="EB Garamond"/>
                <a:cs typeface="EB Garamond"/>
                <a:sym typeface="EB Garamond"/>
              </a:rPr>
              <a:t>2023-2024 RESERVE SUMMARY</a:t>
            </a:r>
            <a:br>
              <a:rPr lang="en-US" sz="2400" b="1">
                <a:solidFill>
                  <a:srgbClr val="FF0000"/>
                </a:solidFill>
                <a:latin typeface="EB Garamond"/>
                <a:ea typeface="EB Garamond"/>
                <a:cs typeface="EB Garamond"/>
                <a:sym typeface="EB Garamond"/>
              </a:rPr>
            </a:br>
            <a:r>
              <a:rPr lang="en-US" sz="2400" b="1">
                <a:solidFill>
                  <a:srgbClr val="FF0000"/>
                </a:solidFill>
                <a:latin typeface="EB Garamond"/>
                <a:ea typeface="EB Garamond"/>
                <a:cs typeface="EB Garamond"/>
                <a:sym typeface="EB Garamond"/>
              </a:rPr>
              <a:t>BALANCES AND ACTIVITY</a:t>
            </a:r>
            <a:endParaRPr lang="en-US" sz="5400" dirty="0"/>
          </a:p>
        </p:txBody>
      </p:sp>
      <p:pic>
        <p:nvPicPr>
          <p:cNvPr id="6" name="Picture 5">
            <a:extLst>
              <a:ext uri="{FF2B5EF4-FFF2-40B4-BE49-F238E27FC236}">
                <a16:creationId xmlns:a16="http://schemas.microsoft.com/office/drawing/2014/main" id="{496446A6-89F3-4F5E-B499-F4ED5B659F4C}"/>
              </a:ext>
            </a:extLst>
          </p:cNvPr>
          <p:cNvPicPr>
            <a:picLocks noChangeAspect="1"/>
          </p:cNvPicPr>
          <p:nvPr/>
        </p:nvPicPr>
        <p:blipFill>
          <a:blip r:embed="rId3"/>
          <a:stretch>
            <a:fillRect/>
          </a:stretch>
        </p:blipFill>
        <p:spPr>
          <a:xfrm>
            <a:off x="127882" y="1068402"/>
            <a:ext cx="11894511" cy="511206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7"/>
          <p:cNvSpPr txBox="1"/>
          <p:nvPr/>
        </p:nvSpPr>
        <p:spPr>
          <a:xfrm>
            <a:off x="0" y="210389"/>
            <a:ext cx="12192000" cy="461624"/>
          </a:xfrm>
          <a:prstGeom prst="rect">
            <a:avLst/>
          </a:prstGeom>
          <a:noFill/>
          <a:ln>
            <a:noFill/>
          </a:ln>
        </p:spPr>
        <p:txBody>
          <a:bodyPr spcFirstLastPara="1" wrap="square" lIns="91425" tIns="45700" rIns="91425" bIns="45700" anchor="t" anchorCtr="0">
            <a:spAutoFit/>
          </a:bodyPr>
          <a:lstStyle/>
          <a:p>
            <a:pPr marL="342900" marR="0" lvl="0" indent="0" algn="ctr" rtl="0">
              <a:lnSpc>
                <a:spcPct val="100000"/>
              </a:lnSpc>
              <a:spcBef>
                <a:spcPts val="0"/>
              </a:spcBef>
              <a:spcAft>
                <a:spcPts val="0"/>
              </a:spcAft>
              <a:buClr>
                <a:srgbClr val="000000"/>
              </a:buClr>
              <a:buSzPts val="1800"/>
              <a:buFont typeface="Arial"/>
              <a:buNone/>
            </a:pPr>
            <a:r>
              <a:rPr lang="en-US" sz="2400" b="1" i="0" u="none" strike="noStrike" cap="none" dirty="0">
                <a:solidFill>
                  <a:srgbClr val="FF0000"/>
                </a:solidFill>
                <a:latin typeface="EB Garamond"/>
                <a:ea typeface="EB Garamond"/>
                <a:cs typeface="EB Garamond"/>
                <a:sym typeface="EB Garamond"/>
              </a:rPr>
              <a:t>UNEMPLOYMENT INSURANCE RESERVE</a:t>
            </a:r>
            <a:endParaRPr sz="2400" b="0" i="0" u="none" strike="noStrike" cap="none" dirty="0">
              <a:solidFill>
                <a:schemeClr val="dk1"/>
              </a:solidFill>
              <a:latin typeface="Courier"/>
              <a:ea typeface="Courier"/>
              <a:cs typeface="Courier"/>
              <a:sym typeface="Courier"/>
            </a:endParaRPr>
          </a:p>
        </p:txBody>
      </p:sp>
      <p:sp>
        <p:nvSpPr>
          <p:cNvPr id="123" name="Google Shape;123;p7"/>
          <p:cNvSpPr txBox="1"/>
          <p:nvPr/>
        </p:nvSpPr>
        <p:spPr>
          <a:xfrm>
            <a:off x="0" y="657430"/>
            <a:ext cx="12192000" cy="306233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b="1" i="0" u="none" strike="noStrike" cap="none" dirty="0">
                <a:solidFill>
                  <a:schemeClr val="dk1"/>
                </a:solidFill>
                <a:latin typeface="EB Garamond"/>
                <a:ea typeface="EB Garamond"/>
                <a:cs typeface="EB Garamond"/>
                <a:sym typeface="EB Garamond"/>
              </a:rPr>
              <a:t>Purpose:</a:t>
            </a:r>
            <a:r>
              <a:rPr lang="en-US" b="0" i="0" u="none" strike="noStrike" cap="none" dirty="0">
                <a:solidFill>
                  <a:schemeClr val="dk1"/>
                </a:solidFill>
                <a:latin typeface="EB Garamond"/>
                <a:ea typeface="EB Garamond"/>
                <a:cs typeface="EB Garamond"/>
                <a:sym typeface="EB Garamond"/>
              </a:rPr>
              <a:t> </a:t>
            </a:r>
            <a:r>
              <a:rPr lang="en-US" b="0" i="0" u="none" strike="noStrike" cap="none" dirty="0">
                <a:solidFill>
                  <a:srgbClr val="000000"/>
                </a:solidFill>
                <a:latin typeface="EB Garamond"/>
                <a:ea typeface="EB Garamond"/>
                <a:cs typeface="EB Garamond"/>
                <a:sym typeface="EB Garamond"/>
              </a:rPr>
              <a:t>This reserve fund is used to pay the cost of reimbursement to the State Unemployment Insurance Fund for payments made to claimants. The reserve may be established by board action and funded by budgetary appropriations or other funds as may be legally appropriated (General Municipal Law, §6-m).</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1500"/>
              </a:spcBef>
              <a:spcAft>
                <a:spcPts val="0"/>
              </a:spcAft>
              <a:buClr>
                <a:srgbClr val="000000"/>
              </a:buClr>
              <a:buSzPts val="1200"/>
              <a:buFont typeface="Arial"/>
              <a:buNone/>
            </a:pPr>
            <a:r>
              <a:rPr lang="en-US" b="1" i="0" u="none" strike="noStrike" cap="none" dirty="0">
                <a:solidFill>
                  <a:schemeClr val="dk1"/>
                </a:solidFill>
                <a:latin typeface="EB Garamond"/>
                <a:ea typeface="EB Garamond"/>
                <a:cs typeface="EB Garamond"/>
                <a:sym typeface="EB Garamond"/>
              </a:rPr>
              <a:t>Analysis: </a:t>
            </a:r>
            <a:r>
              <a:rPr lang="en-US" b="0" i="0" u="none" strike="noStrike" cap="none" dirty="0">
                <a:solidFill>
                  <a:schemeClr val="dk1"/>
                </a:solidFill>
                <a:latin typeface="EB Garamond"/>
                <a:ea typeface="EB Garamond"/>
                <a:cs typeface="EB Garamond"/>
                <a:sym typeface="EB Garamond"/>
              </a:rPr>
              <a:t>The District has utilized funds from this reserve to pay claims and will continue to do so.  </a:t>
            </a:r>
            <a:r>
              <a:rPr lang="en-US" dirty="0">
                <a:solidFill>
                  <a:schemeClr val="dk1"/>
                </a:solidFill>
                <a:latin typeface="EB Garamond"/>
                <a:ea typeface="EB Garamond"/>
                <a:cs typeface="EB Garamond"/>
                <a:sym typeface="EB Garamond"/>
              </a:rPr>
              <a:t>During the last several</a:t>
            </a:r>
            <a:r>
              <a:rPr lang="en-US" b="0" i="0" u="none" strike="noStrike" cap="none" dirty="0">
                <a:solidFill>
                  <a:schemeClr val="dk1"/>
                </a:solidFill>
                <a:latin typeface="EB Garamond"/>
                <a:ea typeface="EB Garamond"/>
                <a:cs typeface="EB Garamond"/>
                <a:sym typeface="EB Garamond"/>
              </a:rPr>
              <a:t> years the District </a:t>
            </a:r>
            <a:r>
              <a:rPr lang="en-US" dirty="0">
                <a:solidFill>
                  <a:schemeClr val="dk1"/>
                </a:solidFill>
                <a:latin typeface="EB Garamond"/>
                <a:ea typeface="EB Garamond"/>
                <a:cs typeface="EB Garamond"/>
                <a:sym typeface="EB Garamond"/>
              </a:rPr>
              <a:t>has</a:t>
            </a:r>
            <a:r>
              <a:rPr lang="en-US" b="0" i="0" u="none" strike="noStrike" cap="none" dirty="0">
                <a:solidFill>
                  <a:schemeClr val="dk1"/>
                </a:solidFill>
                <a:latin typeface="EB Garamond"/>
                <a:ea typeface="EB Garamond"/>
                <a:cs typeface="EB Garamond"/>
                <a:sym typeface="EB Garamond"/>
              </a:rPr>
              <a:t> experienced more unemployment activity and also recovered some costs from the State of New York.  As the State continues to be uncertain on its ability to fund Foundation Aid due to its economic climate, the District should retain a balance in the unemployment reserve that could defray the costs of a reduction in force should it become necessary. </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1500"/>
              </a:spcBef>
              <a:spcAft>
                <a:spcPts val="0"/>
              </a:spcAft>
              <a:buClr>
                <a:srgbClr val="000000"/>
              </a:buClr>
              <a:buSzPts val="1200"/>
              <a:buFont typeface="Arial"/>
              <a:buNone/>
            </a:pPr>
            <a:r>
              <a:rPr lang="en-US" b="1" i="0" u="none" strike="noStrike" cap="none" dirty="0">
                <a:solidFill>
                  <a:schemeClr val="dk1"/>
                </a:solidFill>
                <a:latin typeface="EB Garamond"/>
                <a:ea typeface="EB Garamond"/>
                <a:cs typeface="EB Garamond"/>
                <a:sym typeface="EB Garamond"/>
              </a:rPr>
              <a:t>Ideal Balance: </a:t>
            </a:r>
            <a:r>
              <a:rPr lang="en-US" b="0" i="0" u="none" strike="noStrike" cap="none" dirty="0">
                <a:solidFill>
                  <a:schemeClr val="dk1"/>
                </a:solidFill>
                <a:latin typeface="EB Garamond"/>
                <a:ea typeface="EB Garamond"/>
                <a:cs typeface="EB Garamond"/>
                <a:sym typeface="EB Garamond"/>
              </a:rPr>
              <a:t>Methodologies for this determination vary as yearly claims can fluctuate greatly dependent upon the macroeconomic climate.  The ideal balance recommended is approximately $</a:t>
            </a:r>
            <a:r>
              <a:rPr lang="en-US" dirty="0">
                <a:solidFill>
                  <a:schemeClr val="dk1"/>
                </a:solidFill>
                <a:latin typeface="EB Garamond"/>
                <a:ea typeface="EB Garamond"/>
                <a:cs typeface="EB Garamond"/>
                <a:sym typeface="EB Garamond"/>
              </a:rPr>
              <a:t>525</a:t>
            </a:r>
            <a:r>
              <a:rPr lang="en-US" b="0" i="0" u="none" strike="noStrike" cap="none" dirty="0">
                <a:solidFill>
                  <a:schemeClr val="dk1"/>
                </a:solidFill>
                <a:latin typeface="EB Garamond"/>
                <a:ea typeface="EB Garamond"/>
                <a:cs typeface="EB Garamond"/>
                <a:sym typeface="EB Garamond"/>
              </a:rPr>
              <a:t>,000.  This value would be sufficient to sustain the maximum claims (26 weeks at $504) for a reduction of up to 4</a:t>
            </a:r>
            <a:r>
              <a:rPr lang="en-US" dirty="0">
                <a:solidFill>
                  <a:schemeClr val="dk1"/>
                </a:solidFill>
                <a:latin typeface="EB Garamond"/>
                <a:ea typeface="EB Garamond"/>
                <a:cs typeface="EB Garamond"/>
                <a:sym typeface="EB Garamond"/>
              </a:rPr>
              <a:t>0</a:t>
            </a:r>
            <a:r>
              <a:rPr lang="en-US" b="0" i="0" u="none" strike="noStrike" cap="none" dirty="0">
                <a:solidFill>
                  <a:schemeClr val="dk1"/>
                </a:solidFill>
                <a:latin typeface="EB Garamond"/>
                <a:ea typeface="EB Garamond"/>
                <a:cs typeface="EB Garamond"/>
                <a:sym typeface="EB Garamond"/>
              </a:rPr>
              <a:t> positions.  As Governor’s have threatened aid withholdings of up to 20% of total state aid, the ability to sustain claims in a climate of multi-year revenue reductions must be considered.  Any additional balance beyond the ideal balance would be intended to address the potential for extended benefits during an economic crisis. </a:t>
            </a:r>
            <a:endParaRPr b="0" i="0" u="none" strike="noStrike" cap="none" dirty="0">
              <a:solidFill>
                <a:schemeClr val="dk1"/>
              </a:solidFill>
              <a:latin typeface="EB Garamond"/>
              <a:ea typeface="EB Garamond"/>
              <a:cs typeface="EB Garamond"/>
              <a:sym typeface="EB Garamond"/>
            </a:endParaRPr>
          </a:p>
        </p:txBody>
      </p:sp>
      <p:pic>
        <p:nvPicPr>
          <p:cNvPr id="4" name="Picture 3">
            <a:extLst>
              <a:ext uri="{FF2B5EF4-FFF2-40B4-BE49-F238E27FC236}">
                <a16:creationId xmlns:a16="http://schemas.microsoft.com/office/drawing/2014/main" id="{45D0E863-19DF-D8D9-D374-208D6C915F84}"/>
              </a:ext>
            </a:extLst>
          </p:cNvPr>
          <p:cNvPicPr>
            <a:picLocks noChangeAspect="1"/>
          </p:cNvPicPr>
          <p:nvPr/>
        </p:nvPicPr>
        <p:blipFill>
          <a:blip r:embed="rId3"/>
          <a:stretch>
            <a:fillRect/>
          </a:stretch>
        </p:blipFill>
        <p:spPr>
          <a:xfrm>
            <a:off x="1234266" y="5972392"/>
            <a:ext cx="9392961" cy="847843"/>
          </a:xfrm>
          <a:prstGeom prst="rect">
            <a:avLst/>
          </a:prstGeom>
        </p:spPr>
      </p:pic>
      <p:pic>
        <p:nvPicPr>
          <p:cNvPr id="7" name="Picture 6">
            <a:extLst>
              <a:ext uri="{FF2B5EF4-FFF2-40B4-BE49-F238E27FC236}">
                <a16:creationId xmlns:a16="http://schemas.microsoft.com/office/drawing/2014/main" id="{2848533E-5177-752A-6386-86C6D21F263D}"/>
              </a:ext>
            </a:extLst>
          </p:cNvPr>
          <p:cNvPicPr>
            <a:picLocks noChangeAspect="1"/>
          </p:cNvPicPr>
          <p:nvPr/>
        </p:nvPicPr>
        <p:blipFill>
          <a:blip r:embed="rId4"/>
          <a:stretch>
            <a:fillRect/>
          </a:stretch>
        </p:blipFill>
        <p:spPr>
          <a:xfrm>
            <a:off x="3161890" y="3520477"/>
            <a:ext cx="5868219" cy="245191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15"/>
          <p:cNvSpPr txBox="1"/>
          <p:nvPr/>
        </p:nvSpPr>
        <p:spPr>
          <a:xfrm>
            <a:off x="0" y="0"/>
            <a:ext cx="12192000" cy="369332"/>
          </a:xfrm>
          <a:prstGeom prst="rect">
            <a:avLst/>
          </a:prstGeom>
          <a:noFill/>
          <a:ln>
            <a:noFill/>
          </a:ln>
        </p:spPr>
        <p:txBody>
          <a:bodyPr spcFirstLastPara="1" wrap="square" lIns="91425" tIns="45700" rIns="91425" bIns="45700" anchor="t" anchorCtr="0">
            <a:spAutoFit/>
          </a:bodyPr>
          <a:lstStyle/>
          <a:p>
            <a:pPr marL="342900" marR="0" lvl="0" indent="0" algn="ctr" rtl="0">
              <a:lnSpc>
                <a:spcPct val="100000"/>
              </a:lnSpc>
              <a:spcBef>
                <a:spcPts val="0"/>
              </a:spcBef>
              <a:spcAft>
                <a:spcPts val="0"/>
              </a:spcAft>
              <a:buClr>
                <a:srgbClr val="000000"/>
              </a:buClr>
              <a:buSzPts val="1800"/>
              <a:buFont typeface="Arial"/>
              <a:buNone/>
            </a:pPr>
            <a:r>
              <a:rPr lang="en-US" sz="1800" b="1" i="0" u="none" strike="noStrike" cap="none" dirty="0">
                <a:solidFill>
                  <a:srgbClr val="FF0000"/>
                </a:solidFill>
                <a:latin typeface="EB Garamond"/>
                <a:ea typeface="EB Garamond"/>
                <a:cs typeface="EB Garamond"/>
                <a:sym typeface="EB Garamond"/>
              </a:rPr>
              <a:t>NYS EMPLOYEE RETIREMENT SYSTEMS CONTRIBUTION RESERVE (ERS/TRS)</a:t>
            </a:r>
            <a:endParaRPr sz="1800" b="1" i="0" u="none" strike="noStrike" cap="none" dirty="0">
              <a:solidFill>
                <a:srgbClr val="000000"/>
              </a:solidFill>
              <a:latin typeface="Times New Roman"/>
              <a:ea typeface="Times New Roman"/>
              <a:cs typeface="Times New Roman"/>
              <a:sym typeface="Times New Roman"/>
            </a:endParaRPr>
          </a:p>
        </p:txBody>
      </p:sp>
      <p:sp>
        <p:nvSpPr>
          <p:cNvPr id="187" name="Google Shape;187;p15"/>
          <p:cNvSpPr txBox="1"/>
          <p:nvPr/>
        </p:nvSpPr>
        <p:spPr>
          <a:xfrm>
            <a:off x="-155095" y="394630"/>
            <a:ext cx="12192000" cy="2754560"/>
          </a:xfrm>
          <a:prstGeom prst="rect">
            <a:avLst/>
          </a:prstGeom>
          <a:noFill/>
          <a:ln>
            <a:noFill/>
          </a:ln>
        </p:spPr>
        <p:txBody>
          <a:bodyPr spcFirstLastPara="1" wrap="square" lIns="91425" tIns="45700" rIns="91425" bIns="45700" anchor="t" anchorCtr="0">
            <a:spAutoFit/>
          </a:bodyPr>
          <a:lstStyle/>
          <a:p>
            <a:pPr marL="342900" marR="0" lvl="0" indent="0" algn="l" rtl="0">
              <a:lnSpc>
                <a:spcPct val="100000"/>
              </a:lnSpc>
              <a:spcBef>
                <a:spcPts val="0"/>
              </a:spcBef>
              <a:spcAft>
                <a:spcPts val="0"/>
              </a:spcAft>
              <a:buClr>
                <a:srgbClr val="000000"/>
              </a:buClr>
              <a:buSzPts val="1200"/>
              <a:buFont typeface="Arial"/>
              <a:buNone/>
            </a:pPr>
            <a:r>
              <a:rPr lang="en-US" b="1" i="0" u="none" strike="noStrike" cap="none" dirty="0">
                <a:solidFill>
                  <a:schemeClr val="dk1"/>
                </a:solidFill>
                <a:latin typeface="EB Garamond"/>
                <a:ea typeface="EB Garamond"/>
                <a:cs typeface="EB Garamond"/>
                <a:sym typeface="EB Garamond"/>
              </a:rPr>
              <a:t>Purpose:</a:t>
            </a:r>
            <a:r>
              <a:rPr lang="en-US" b="0" i="0" u="none" strike="noStrike" cap="none" dirty="0">
                <a:solidFill>
                  <a:schemeClr val="dk1"/>
                </a:solidFill>
                <a:latin typeface="EB Garamond"/>
                <a:ea typeface="EB Garamond"/>
                <a:cs typeface="EB Garamond"/>
                <a:sym typeface="EB Garamond"/>
              </a:rPr>
              <a:t> </a:t>
            </a:r>
            <a:r>
              <a:rPr lang="en-US" b="0" i="0" u="none" strike="noStrike" cap="none" dirty="0">
                <a:solidFill>
                  <a:srgbClr val="000000"/>
                </a:solidFill>
                <a:latin typeface="EB Garamond"/>
                <a:ea typeface="EB Garamond"/>
                <a:cs typeface="EB Garamond"/>
                <a:sym typeface="EB Garamond"/>
              </a:rPr>
              <a:t>For the payment of “retirement contributions” which is defined as all or any portion of the amount payable to either the New York State and Local Employe</a:t>
            </a:r>
            <a:r>
              <a:rPr lang="en-US" b="0" i="0" u="none" strike="noStrike" cap="none" dirty="0">
                <a:solidFill>
                  <a:schemeClr val="dk1"/>
                </a:solidFill>
                <a:latin typeface="EB Garamond"/>
                <a:ea typeface="EB Garamond"/>
                <a:cs typeface="EB Garamond"/>
                <a:sym typeface="EB Garamond"/>
              </a:rPr>
              <a:t>e </a:t>
            </a:r>
            <a:r>
              <a:rPr lang="en-US" b="0" i="0" u="none" strike="noStrike" cap="none" dirty="0">
                <a:solidFill>
                  <a:srgbClr val="000000"/>
                </a:solidFill>
                <a:latin typeface="EB Garamond"/>
                <a:ea typeface="EB Garamond"/>
                <a:cs typeface="EB Garamond"/>
                <a:sym typeface="EB Garamond"/>
              </a:rPr>
              <a:t>Retirement System or the NYS and Local Police and Fire Retirement Systems pursuant to section 17 or 317 of the Retirement and Social Security Law (General Municipal Law, §6c, d, e, f, or g, and Section 3651 of the Education Law).  The TRS sub</a:t>
            </a:r>
            <a:r>
              <a:rPr lang="en-US" b="0" i="0" u="none" strike="noStrike" cap="none" dirty="0">
                <a:solidFill>
                  <a:schemeClr val="dk1"/>
                </a:solidFill>
                <a:latin typeface="EB Garamond"/>
                <a:ea typeface="EB Garamond"/>
                <a:cs typeface="EB Garamond"/>
                <a:sym typeface="EB Garamond"/>
              </a:rPr>
              <a:t>-fund was created as a sub-fund by Educational Law Section 521 beginning in 2019, and Williamson’s was established 6/17/20 by Resolution of the Board of Education.</a:t>
            </a:r>
            <a:endParaRPr b="0" i="0" u="none" strike="noStrike" cap="none" dirty="0">
              <a:solidFill>
                <a:srgbClr val="000000"/>
              </a:solidFill>
              <a:latin typeface="EB Garamond"/>
              <a:ea typeface="EB Garamond"/>
              <a:cs typeface="EB Garamond"/>
              <a:sym typeface="EB Garamond"/>
            </a:endParaRPr>
          </a:p>
          <a:p>
            <a:pPr marL="342900" marR="0" lvl="0" indent="0" algn="l" rtl="0">
              <a:lnSpc>
                <a:spcPct val="100000"/>
              </a:lnSpc>
              <a:spcBef>
                <a:spcPts val="200"/>
              </a:spcBef>
              <a:spcAft>
                <a:spcPts val="0"/>
              </a:spcAft>
              <a:buClr>
                <a:srgbClr val="000000"/>
              </a:buClr>
              <a:buSzPts val="1200"/>
              <a:buFont typeface="Arial"/>
              <a:buNone/>
            </a:pPr>
            <a:br>
              <a:rPr lang="en-US" b="0" i="0" u="none" strike="noStrike" cap="none" dirty="0">
                <a:solidFill>
                  <a:srgbClr val="000000"/>
                </a:solidFill>
                <a:latin typeface="EB Garamond"/>
                <a:ea typeface="EB Garamond"/>
                <a:cs typeface="EB Garamond"/>
                <a:sym typeface="EB Garamond"/>
              </a:rPr>
            </a:br>
            <a:r>
              <a:rPr lang="en-US" b="1" i="0" u="none" strike="noStrike" cap="none" dirty="0">
                <a:solidFill>
                  <a:srgbClr val="000000"/>
                </a:solidFill>
                <a:latin typeface="EB Garamond"/>
                <a:ea typeface="EB Garamond"/>
                <a:cs typeface="EB Garamond"/>
                <a:sym typeface="EB Garamond"/>
              </a:rPr>
              <a:t>Analysis:</a:t>
            </a:r>
            <a:r>
              <a:rPr lang="en-US" b="0" i="0" u="none" strike="noStrike" cap="none" dirty="0">
                <a:solidFill>
                  <a:srgbClr val="000000"/>
                </a:solidFill>
                <a:latin typeface="EB Garamond"/>
                <a:ea typeface="EB Garamond"/>
                <a:cs typeface="EB Garamond"/>
                <a:sym typeface="EB Garamond"/>
              </a:rPr>
              <a:t> </a:t>
            </a:r>
            <a:r>
              <a:rPr lang="en-US" b="0" i="0" u="none" strike="noStrike" cap="none" dirty="0">
                <a:solidFill>
                  <a:schemeClr val="dk1"/>
                </a:solidFill>
                <a:latin typeface="EB Garamond"/>
                <a:ea typeface="EB Garamond"/>
                <a:cs typeface="EB Garamond"/>
                <a:sym typeface="EB Garamond"/>
              </a:rPr>
              <a:t>These funds will be used as a budgeted revenue source each year in the District’s annual budget to help offset ERS and TRS costs as needed.   </a:t>
            </a:r>
            <a:endParaRPr sz="1600" b="0" i="0" u="none" strike="noStrike" cap="none" dirty="0">
              <a:solidFill>
                <a:srgbClr val="000000"/>
              </a:solidFill>
              <a:latin typeface="Arial"/>
              <a:ea typeface="Arial"/>
              <a:cs typeface="Arial"/>
              <a:sym typeface="Arial"/>
            </a:endParaRPr>
          </a:p>
          <a:p>
            <a:pPr marL="342900" marR="0" lvl="0" indent="0" algn="l" rtl="0">
              <a:lnSpc>
                <a:spcPct val="100000"/>
              </a:lnSpc>
              <a:spcBef>
                <a:spcPts val="200"/>
              </a:spcBef>
              <a:spcAft>
                <a:spcPts val="0"/>
              </a:spcAft>
              <a:buClr>
                <a:srgbClr val="000000"/>
              </a:buClr>
              <a:buSzPts val="1200"/>
              <a:buFont typeface="Arial"/>
              <a:buNone/>
            </a:pPr>
            <a:endParaRPr b="0" i="0" u="none" strike="noStrike" cap="none" dirty="0">
              <a:solidFill>
                <a:schemeClr val="dk1"/>
              </a:solidFill>
              <a:latin typeface="EB Garamond"/>
              <a:ea typeface="EB Garamond"/>
              <a:cs typeface="EB Garamond"/>
              <a:sym typeface="EB Garamond"/>
            </a:endParaRPr>
          </a:p>
          <a:p>
            <a:pPr marL="342900" marR="0" lvl="0" indent="0" algn="l" rtl="0">
              <a:lnSpc>
                <a:spcPct val="100000"/>
              </a:lnSpc>
              <a:spcBef>
                <a:spcPts val="200"/>
              </a:spcBef>
              <a:spcAft>
                <a:spcPts val="0"/>
              </a:spcAft>
              <a:buClr>
                <a:srgbClr val="000000"/>
              </a:buClr>
              <a:buSzPts val="1200"/>
              <a:buFont typeface="Arial"/>
              <a:buNone/>
            </a:pPr>
            <a:r>
              <a:rPr lang="en-US" b="1" i="0" u="none" strike="noStrike" cap="none" dirty="0">
                <a:solidFill>
                  <a:schemeClr val="dk1"/>
                </a:solidFill>
                <a:latin typeface="EB Garamond"/>
                <a:ea typeface="EB Garamond"/>
                <a:cs typeface="EB Garamond"/>
                <a:sym typeface="EB Garamond"/>
              </a:rPr>
              <a:t>Ideal Balance: </a:t>
            </a:r>
            <a:r>
              <a:rPr lang="en-US" b="0" i="0" u="none" strike="noStrike" cap="none" dirty="0">
                <a:solidFill>
                  <a:schemeClr val="dk1"/>
                </a:solidFill>
                <a:latin typeface="EB Garamond"/>
                <a:ea typeface="EB Garamond"/>
                <a:cs typeface="EB Garamond"/>
                <a:sym typeface="EB Garamond"/>
              </a:rPr>
              <a:t>The ideal balance for the ERS fund is a minimum of approximately $1.266M, which is equivalent to 3 years of budgeted contributions to the retirement system.  The ideal balance for the TRS sub-fund is $900,000, which is roughly equivalent to the sum of 10% of proceeding years eligible payroll. This is the maximum allowed by section 521 of educational law.  That value is still less than one year’s budgeted contributions to the system.  Combined, the Districts ideal funding for employee retirement systems would be $2.166M aggregate. </a:t>
            </a:r>
            <a:endParaRPr b="0" i="0" u="none" strike="noStrike" cap="none" dirty="0">
              <a:solidFill>
                <a:schemeClr val="dk1"/>
              </a:solidFill>
              <a:latin typeface="EB Garamond"/>
              <a:ea typeface="EB Garamond"/>
              <a:cs typeface="EB Garamond"/>
              <a:sym typeface="EB Garamond"/>
            </a:endParaRPr>
          </a:p>
        </p:txBody>
      </p:sp>
      <p:pic>
        <p:nvPicPr>
          <p:cNvPr id="4" name="Picture 3">
            <a:extLst>
              <a:ext uri="{FF2B5EF4-FFF2-40B4-BE49-F238E27FC236}">
                <a16:creationId xmlns:a16="http://schemas.microsoft.com/office/drawing/2014/main" id="{956C5F99-2F05-37F0-811B-7F8D69123A9C}"/>
              </a:ext>
            </a:extLst>
          </p:cNvPr>
          <p:cNvPicPr>
            <a:picLocks noChangeAspect="1"/>
          </p:cNvPicPr>
          <p:nvPr/>
        </p:nvPicPr>
        <p:blipFill>
          <a:blip r:embed="rId3"/>
          <a:stretch>
            <a:fillRect/>
          </a:stretch>
        </p:blipFill>
        <p:spPr>
          <a:xfrm>
            <a:off x="1457585" y="5743419"/>
            <a:ext cx="9431066" cy="1114581"/>
          </a:xfrm>
          <a:prstGeom prst="rect">
            <a:avLst/>
          </a:prstGeom>
        </p:spPr>
      </p:pic>
      <p:pic>
        <p:nvPicPr>
          <p:cNvPr id="6" name="Picture 5">
            <a:extLst>
              <a:ext uri="{FF2B5EF4-FFF2-40B4-BE49-F238E27FC236}">
                <a16:creationId xmlns:a16="http://schemas.microsoft.com/office/drawing/2014/main" id="{6CF7D449-D29A-8A80-81AB-E53468EFA03F}"/>
              </a:ext>
            </a:extLst>
          </p:cNvPr>
          <p:cNvPicPr>
            <a:picLocks noChangeAspect="1"/>
          </p:cNvPicPr>
          <p:nvPr/>
        </p:nvPicPr>
        <p:blipFill>
          <a:blip r:embed="rId4"/>
          <a:stretch>
            <a:fillRect/>
          </a:stretch>
        </p:blipFill>
        <p:spPr>
          <a:xfrm>
            <a:off x="2735855" y="3175462"/>
            <a:ext cx="6874526" cy="256795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13"/>
          <p:cNvSpPr txBox="1"/>
          <p:nvPr/>
        </p:nvSpPr>
        <p:spPr>
          <a:xfrm>
            <a:off x="0" y="668498"/>
            <a:ext cx="12192000" cy="2141572"/>
          </a:xfrm>
          <a:prstGeom prst="rect">
            <a:avLst/>
          </a:prstGeom>
          <a:noFill/>
          <a:ln>
            <a:noFill/>
          </a:ln>
        </p:spPr>
        <p:txBody>
          <a:bodyPr spcFirstLastPara="1" wrap="square" lIns="91425" tIns="45700" rIns="91425" bIns="45700" anchor="t" anchorCtr="0">
            <a:spAutoFit/>
          </a:bodyPr>
          <a:lstStyle/>
          <a:p>
            <a:pPr marL="342900" marR="0" lvl="0" indent="0" algn="l" rtl="0">
              <a:lnSpc>
                <a:spcPct val="100000"/>
              </a:lnSpc>
              <a:spcBef>
                <a:spcPts val="0"/>
              </a:spcBef>
              <a:spcAft>
                <a:spcPts val="0"/>
              </a:spcAft>
              <a:buClr>
                <a:srgbClr val="000000"/>
              </a:buClr>
              <a:buSzPts val="1200"/>
              <a:buFont typeface="Arial"/>
              <a:buNone/>
            </a:pPr>
            <a:r>
              <a:rPr lang="en-US" sz="1250" b="1" i="0" u="none" strike="noStrike" cap="none" dirty="0">
                <a:solidFill>
                  <a:schemeClr val="dk1"/>
                </a:solidFill>
                <a:latin typeface="EB Garamond"/>
                <a:ea typeface="EB Garamond"/>
                <a:cs typeface="EB Garamond"/>
                <a:sym typeface="EB Garamond"/>
              </a:rPr>
              <a:t>Purpose: </a:t>
            </a:r>
            <a:r>
              <a:rPr lang="en-US" sz="1250" b="0" i="0" u="none" strike="noStrike" cap="none" dirty="0">
                <a:solidFill>
                  <a:srgbClr val="000000"/>
                </a:solidFill>
                <a:latin typeface="EB Garamond"/>
                <a:ea typeface="EB Garamond"/>
                <a:cs typeface="EB Garamond"/>
                <a:sym typeface="EB Garamond"/>
              </a:rPr>
              <a:t>Reserve for Employee Benefit Accrued Liability (GML §6-p) is used to reserve funds for the payment of accrued employee benefits due to an employee upon termination of the employee’s service.  This reserve may be established by a majority vote of the Board and is funded by budgetary appropriations or other reserves and funds that may be legally appropriated.</a:t>
            </a:r>
            <a:endParaRPr lang="en-US" sz="1250" b="0" i="0" u="none" strike="noStrike" cap="none" dirty="0">
              <a:solidFill>
                <a:srgbClr val="000000"/>
              </a:solidFill>
              <a:latin typeface="Arial"/>
              <a:ea typeface="Arial"/>
              <a:cs typeface="Arial"/>
              <a:sym typeface="Arial"/>
            </a:endParaRPr>
          </a:p>
          <a:p>
            <a:pPr marL="342900" marR="0" lvl="0" indent="0" algn="l" rtl="0">
              <a:lnSpc>
                <a:spcPct val="100000"/>
              </a:lnSpc>
              <a:spcBef>
                <a:spcPts val="200"/>
              </a:spcBef>
              <a:spcAft>
                <a:spcPts val="0"/>
              </a:spcAft>
              <a:buClr>
                <a:srgbClr val="000000"/>
              </a:buClr>
              <a:buSzPts val="1200"/>
              <a:buFont typeface="Arial"/>
              <a:buNone/>
            </a:pPr>
            <a:endParaRPr lang="en-US" sz="1250" b="0" i="0" u="none" strike="noStrike" cap="none" dirty="0">
              <a:solidFill>
                <a:schemeClr val="dk1"/>
              </a:solidFill>
              <a:latin typeface="EB Garamond"/>
              <a:ea typeface="EB Garamond"/>
              <a:cs typeface="EB Garamond"/>
              <a:sym typeface="EB Garamond"/>
            </a:endParaRPr>
          </a:p>
          <a:p>
            <a:pPr marL="342900" marR="0" lvl="0" indent="0" algn="l" rtl="0">
              <a:lnSpc>
                <a:spcPct val="100000"/>
              </a:lnSpc>
              <a:spcBef>
                <a:spcPts val="200"/>
              </a:spcBef>
              <a:spcAft>
                <a:spcPts val="0"/>
              </a:spcAft>
              <a:buClr>
                <a:srgbClr val="000000"/>
              </a:buClr>
              <a:buSzPts val="1200"/>
              <a:buFont typeface="Arial"/>
              <a:buNone/>
            </a:pPr>
            <a:r>
              <a:rPr lang="en-US" sz="1250" b="1" i="0" u="none" strike="noStrike" cap="none" dirty="0">
                <a:solidFill>
                  <a:schemeClr val="dk1"/>
                </a:solidFill>
                <a:latin typeface="EB Garamond"/>
                <a:ea typeface="EB Garamond"/>
                <a:cs typeface="EB Garamond"/>
                <a:sym typeface="EB Garamond"/>
              </a:rPr>
              <a:t>Analysis: </a:t>
            </a:r>
            <a:r>
              <a:rPr lang="en-US" sz="1250" b="0" i="0" u="none" strike="noStrike" cap="none" dirty="0">
                <a:solidFill>
                  <a:srgbClr val="000000"/>
                </a:solidFill>
                <a:latin typeface="EB Garamond"/>
                <a:ea typeface="EB Garamond"/>
                <a:cs typeface="EB Garamond"/>
                <a:sym typeface="EB Garamond"/>
              </a:rPr>
              <a:t>This reserve is used to fund the retirement incentive liability for eligible contract member employees who have earned unused accumulated sick days.  An annual calculation is performed at the close of each fiscal year to determine the current liability of eligible members at the close of the year.  The District typically budgets an annual appropriation from this reserve as a General Fund Revenue source to help offset the District’s non-elective 403(b) retirement costs provided as a retirement incentive based on unused accumulated sick days. While $45,000 ha</a:t>
            </a:r>
            <a:r>
              <a:rPr lang="en-US" sz="1250" b="0" i="0" u="none" strike="noStrike" cap="none" dirty="0">
                <a:solidFill>
                  <a:schemeClr val="dk1"/>
                </a:solidFill>
                <a:latin typeface="EB Garamond"/>
                <a:ea typeface="EB Garamond"/>
                <a:cs typeface="EB Garamond"/>
                <a:sym typeface="EB Garamond"/>
              </a:rPr>
              <a:t>s</a:t>
            </a:r>
            <a:r>
              <a:rPr lang="en-US" sz="1250" b="0" i="0" u="none" strike="noStrike" cap="none" dirty="0">
                <a:solidFill>
                  <a:srgbClr val="000000"/>
                </a:solidFill>
                <a:latin typeface="EB Garamond"/>
                <a:ea typeface="EB Garamond"/>
                <a:cs typeface="EB Garamond"/>
                <a:sym typeface="EB Garamond"/>
              </a:rPr>
              <a:t> been appropriated to support the 2024-25 budget, it is important to </a:t>
            </a:r>
            <a:r>
              <a:rPr lang="en-US" sz="1250" b="0" i="0" u="none" strike="noStrike" cap="none" dirty="0">
                <a:solidFill>
                  <a:schemeClr val="dk1"/>
                </a:solidFill>
                <a:latin typeface="EB Garamond"/>
                <a:ea typeface="EB Garamond"/>
                <a:cs typeface="EB Garamond"/>
                <a:sym typeface="EB Garamond"/>
              </a:rPr>
              <a:t>note that only the payments for this purpose can be charged to the reserve, which may be less than the appropriated value</a:t>
            </a:r>
            <a:r>
              <a:rPr lang="en-US" sz="1250" b="0" i="0" u="none" strike="noStrike" cap="none" dirty="0">
                <a:solidFill>
                  <a:srgbClr val="000000"/>
                </a:solidFill>
                <a:latin typeface="EB Garamond"/>
                <a:ea typeface="EB Garamond"/>
                <a:cs typeface="EB Garamond"/>
                <a:sym typeface="EB Garamond"/>
              </a:rPr>
              <a:t>.</a:t>
            </a:r>
            <a:endParaRPr lang="en-US" sz="1250" b="0" i="0" u="none" strike="noStrike" cap="none" dirty="0">
              <a:solidFill>
                <a:srgbClr val="000000"/>
              </a:solidFill>
              <a:latin typeface="Arial"/>
              <a:ea typeface="Arial"/>
              <a:cs typeface="Arial"/>
              <a:sym typeface="Arial"/>
            </a:endParaRPr>
          </a:p>
          <a:p>
            <a:pPr marL="342900" marR="0" lvl="0" indent="0" algn="l" rtl="0">
              <a:lnSpc>
                <a:spcPct val="100000"/>
              </a:lnSpc>
              <a:spcBef>
                <a:spcPts val="200"/>
              </a:spcBef>
              <a:spcAft>
                <a:spcPts val="0"/>
              </a:spcAft>
              <a:buClr>
                <a:srgbClr val="000000"/>
              </a:buClr>
              <a:buSzPts val="1200"/>
              <a:buFont typeface="Arial"/>
              <a:buNone/>
            </a:pPr>
            <a:endParaRPr lang="en-US" sz="1250" b="0" i="0" u="none" strike="noStrike" cap="none" dirty="0">
              <a:solidFill>
                <a:schemeClr val="dk1"/>
              </a:solidFill>
              <a:latin typeface="EB Garamond"/>
              <a:ea typeface="EB Garamond"/>
              <a:cs typeface="EB Garamond"/>
              <a:sym typeface="EB Garamond"/>
            </a:endParaRPr>
          </a:p>
          <a:p>
            <a:pPr marL="342900" marR="0" lvl="0" indent="0" algn="l" rtl="0">
              <a:lnSpc>
                <a:spcPct val="100000"/>
              </a:lnSpc>
              <a:spcBef>
                <a:spcPts val="200"/>
              </a:spcBef>
              <a:spcAft>
                <a:spcPts val="0"/>
              </a:spcAft>
              <a:buClr>
                <a:srgbClr val="000000"/>
              </a:buClr>
              <a:buSzPts val="1200"/>
              <a:buFont typeface="Arial"/>
              <a:buNone/>
            </a:pPr>
            <a:r>
              <a:rPr lang="en-US" sz="1250" b="1" i="0" u="none" strike="noStrike" cap="none" dirty="0">
                <a:solidFill>
                  <a:schemeClr val="dk1"/>
                </a:solidFill>
                <a:latin typeface="EB Garamond"/>
                <a:ea typeface="EB Garamond"/>
                <a:cs typeface="EB Garamond"/>
                <a:sym typeface="EB Garamond"/>
              </a:rPr>
              <a:t>Ideal Balance:</a:t>
            </a:r>
            <a:r>
              <a:rPr lang="en-US" sz="1250" b="0" i="0" u="none" strike="noStrike" cap="none" dirty="0">
                <a:solidFill>
                  <a:schemeClr val="dk1"/>
                </a:solidFill>
                <a:latin typeface="EB Garamond"/>
                <a:ea typeface="EB Garamond"/>
                <a:cs typeface="EB Garamond"/>
                <a:sym typeface="EB Garamond"/>
              </a:rPr>
              <a:t> The ideal balance for this reserve is approximately $740,000, which is the audited balance of compensated absences as of 2024. Additionally, unlike OPEB liabilities for which a savings mechanism for earned benefits does not exist, the EBALR reserve helps the district fund its future payment obligations with revenues from the period in which the benefits were earned.  </a:t>
            </a:r>
          </a:p>
        </p:txBody>
      </p:sp>
      <p:sp>
        <p:nvSpPr>
          <p:cNvPr id="171" name="Google Shape;171;p13"/>
          <p:cNvSpPr txBox="1"/>
          <p:nvPr/>
        </p:nvSpPr>
        <p:spPr>
          <a:xfrm>
            <a:off x="0" y="210389"/>
            <a:ext cx="12192000" cy="369332"/>
          </a:xfrm>
          <a:prstGeom prst="rect">
            <a:avLst/>
          </a:prstGeom>
          <a:noFill/>
          <a:ln>
            <a:noFill/>
          </a:ln>
        </p:spPr>
        <p:txBody>
          <a:bodyPr spcFirstLastPara="1" wrap="square" lIns="91425" tIns="45700" rIns="91425" bIns="45700" anchor="t" anchorCtr="0">
            <a:spAutoFit/>
          </a:bodyPr>
          <a:lstStyle/>
          <a:p>
            <a:pPr marL="34290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FF0000"/>
                </a:solidFill>
                <a:latin typeface="EB Garamond"/>
                <a:ea typeface="EB Garamond"/>
                <a:cs typeface="EB Garamond"/>
                <a:sym typeface="EB Garamond"/>
              </a:rPr>
              <a:t>EMPLOYEE BENEFITS ACCRUED LIABILITY RESERVE</a:t>
            </a:r>
            <a:endParaRPr lang="en-US" sz="1800" b="0" i="0" u="none" strike="noStrike" cap="none">
              <a:solidFill>
                <a:schemeClr val="dk1"/>
              </a:solidFill>
              <a:latin typeface="Courier"/>
              <a:ea typeface="Courier"/>
              <a:cs typeface="Courier"/>
              <a:sym typeface="Courier"/>
            </a:endParaRPr>
          </a:p>
        </p:txBody>
      </p:sp>
      <p:pic>
        <p:nvPicPr>
          <p:cNvPr id="4" name="Picture 3">
            <a:extLst>
              <a:ext uri="{FF2B5EF4-FFF2-40B4-BE49-F238E27FC236}">
                <a16:creationId xmlns:a16="http://schemas.microsoft.com/office/drawing/2014/main" id="{92880882-9B99-77FA-3528-5412B1F4396A}"/>
              </a:ext>
            </a:extLst>
          </p:cNvPr>
          <p:cNvPicPr>
            <a:picLocks noChangeAspect="1"/>
          </p:cNvPicPr>
          <p:nvPr/>
        </p:nvPicPr>
        <p:blipFill>
          <a:blip r:embed="rId3"/>
          <a:stretch>
            <a:fillRect/>
          </a:stretch>
        </p:blipFill>
        <p:spPr>
          <a:xfrm>
            <a:off x="1018466" y="5805888"/>
            <a:ext cx="10155067" cy="998061"/>
          </a:xfrm>
          <a:prstGeom prst="rect">
            <a:avLst/>
          </a:prstGeom>
        </p:spPr>
      </p:pic>
      <p:pic>
        <p:nvPicPr>
          <p:cNvPr id="7" name="Picture 6">
            <a:extLst>
              <a:ext uri="{FF2B5EF4-FFF2-40B4-BE49-F238E27FC236}">
                <a16:creationId xmlns:a16="http://schemas.microsoft.com/office/drawing/2014/main" id="{5AE3328E-C2F9-B955-5A60-B3BC3E3FDD33}"/>
              </a:ext>
            </a:extLst>
          </p:cNvPr>
          <p:cNvPicPr>
            <a:picLocks noChangeAspect="1"/>
          </p:cNvPicPr>
          <p:nvPr/>
        </p:nvPicPr>
        <p:blipFill>
          <a:blip r:embed="rId4"/>
          <a:stretch>
            <a:fillRect/>
          </a:stretch>
        </p:blipFill>
        <p:spPr>
          <a:xfrm>
            <a:off x="3282202" y="3192087"/>
            <a:ext cx="6359114" cy="261380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9"/>
          <p:cNvSpPr txBox="1"/>
          <p:nvPr/>
        </p:nvSpPr>
        <p:spPr>
          <a:xfrm>
            <a:off x="0" y="210389"/>
            <a:ext cx="12192000" cy="369332"/>
          </a:xfrm>
          <a:prstGeom prst="rect">
            <a:avLst/>
          </a:prstGeom>
          <a:noFill/>
          <a:ln>
            <a:noFill/>
          </a:ln>
        </p:spPr>
        <p:txBody>
          <a:bodyPr spcFirstLastPara="1" wrap="square" lIns="91425" tIns="45700" rIns="91425" bIns="45700" anchor="t" anchorCtr="0">
            <a:spAutoFit/>
          </a:bodyPr>
          <a:lstStyle/>
          <a:p>
            <a:pPr marL="34290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FF0000"/>
                </a:solidFill>
                <a:latin typeface="EB Garamond"/>
                <a:ea typeface="EB Garamond"/>
                <a:cs typeface="EB Garamond"/>
                <a:sym typeface="EB Garamond"/>
              </a:rPr>
              <a:t>LIABILITY RESERVE</a:t>
            </a:r>
            <a:endParaRPr sz="1800" b="0" i="0" u="none" strike="noStrike" cap="none">
              <a:solidFill>
                <a:schemeClr val="dk1"/>
              </a:solidFill>
              <a:latin typeface="Courier"/>
              <a:ea typeface="Courier"/>
              <a:cs typeface="Courier"/>
              <a:sym typeface="Courier"/>
            </a:endParaRPr>
          </a:p>
        </p:txBody>
      </p:sp>
      <p:sp>
        <p:nvSpPr>
          <p:cNvPr id="139" name="Google Shape;139;p9"/>
          <p:cNvSpPr txBox="1"/>
          <p:nvPr/>
        </p:nvSpPr>
        <p:spPr>
          <a:xfrm>
            <a:off x="-186517" y="511346"/>
            <a:ext cx="12192000" cy="2869976"/>
          </a:xfrm>
          <a:prstGeom prst="rect">
            <a:avLst/>
          </a:prstGeom>
          <a:noFill/>
          <a:ln>
            <a:noFill/>
          </a:ln>
        </p:spPr>
        <p:txBody>
          <a:bodyPr spcFirstLastPara="1" wrap="square" lIns="91425" tIns="45700" rIns="91425" bIns="45700" anchor="t" anchorCtr="0">
            <a:spAutoFit/>
          </a:bodyPr>
          <a:lstStyle/>
          <a:p>
            <a:pPr marL="342900" marR="0" lvl="0" indent="0" algn="l" rtl="0">
              <a:lnSpc>
                <a:spcPct val="100000"/>
              </a:lnSpc>
              <a:spcBef>
                <a:spcPts val="0"/>
              </a:spcBef>
              <a:spcAft>
                <a:spcPts val="0"/>
              </a:spcAft>
              <a:buClr>
                <a:srgbClr val="000000"/>
              </a:buClr>
              <a:buSzPts val="1200"/>
              <a:buFont typeface="Arial"/>
              <a:buNone/>
            </a:pPr>
            <a:r>
              <a:rPr lang="en-US" b="1" i="0" u="none" strike="noStrike" cap="none" dirty="0">
                <a:solidFill>
                  <a:schemeClr val="dk1"/>
                </a:solidFill>
                <a:latin typeface="EB Garamond"/>
                <a:ea typeface="EB Garamond"/>
                <a:cs typeface="EB Garamond"/>
                <a:sym typeface="EB Garamond"/>
              </a:rPr>
              <a:t>Purpose: </a:t>
            </a:r>
            <a:r>
              <a:rPr lang="en-US" b="0" i="0" u="none" strike="noStrike" cap="none" dirty="0">
                <a:solidFill>
                  <a:srgbClr val="000000"/>
                </a:solidFill>
                <a:latin typeface="EB Garamond"/>
                <a:ea typeface="EB Garamond"/>
                <a:cs typeface="EB Garamond"/>
                <a:sym typeface="EB Garamond"/>
              </a:rPr>
              <a:t>This reserve fund is similar to the</a:t>
            </a:r>
            <a:r>
              <a:rPr lang="en-US" b="0" i="0" u="none" strike="noStrike" cap="none" dirty="0">
                <a:solidFill>
                  <a:schemeClr val="dk1"/>
                </a:solidFill>
                <a:latin typeface="EB Garamond"/>
                <a:ea typeface="EB Garamond"/>
                <a:cs typeface="EB Garamond"/>
                <a:sym typeface="EB Garamond"/>
              </a:rPr>
              <a:t> insurance</a:t>
            </a:r>
            <a:r>
              <a:rPr lang="en-US" b="0" i="0" u="none" strike="noStrike" cap="none" dirty="0">
                <a:solidFill>
                  <a:srgbClr val="000000"/>
                </a:solidFill>
                <a:latin typeface="EB Garamond"/>
                <a:ea typeface="EB Garamond"/>
                <a:cs typeface="EB Garamond"/>
                <a:sym typeface="EB Garamond"/>
              </a:rPr>
              <a:t> reserve described </a:t>
            </a:r>
            <a:r>
              <a:rPr lang="en-US" dirty="0">
                <a:latin typeface="EB Garamond"/>
                <a:ea typeface="EB Garamond"/>
                <a:cs typeface="EB Garamond"/>
                <a:sym typeface="EB Garamond"/>
              </a:rPr>
              <a:t>next</a:t>
            </a:r>
            <a:r>
              <a:rPr lang="en-US" b="0" i="0" u="none" strike="noStrike" cap="none" dirty="0">
                <a:solidFill>
                  <a:srgbClr val="000000"/>
                </a:solidFill>
                <a:latin typeface="EB Garamond"/>
                <a:ea typeface="EB Garamond"/>
                <a:cs typeface="EB Garamond"/>
                <a:sym typeface="EB Garamond"/>
              </a:rPr>
              <a:t>, in that it is used to pay for property loss and liability claims incurred. Separate funds for property loss and liability claims are required and these reserves may not in total exceed 3% of the annual budget or $15,000 whichever is greater. (Education Law, §1709, Subdivision 8-c).</a:t>
            </a:r>
            <a:endParaRPr b="0" i="0" u="none" strike="noStrike" cap="none" dirty="0">
              <a:solidFill>
                <a:schemeClr val="dk1"/>
              </a:solidFill>
              <a:latin typeface="EB Garamond"/>
              <a:ea typeface="EB Garamond"/>
              <a:cs typeface="EB Garamond"/>
              <a:sym typeface="EB Garamond"/>
            </a:endParaRPr>
          </a:p>
          <a:p>
            <a:pPr marL="342900" marR="0" lvl="0" indent="0" algn="l" rtl="0">
              <a:lnSpc>
                <a:spcPct val="100000"/>
              </a:lnSpc>
              <a:spcBef>
                <a:spcPts val="1500"/>
              </a:spcBef>
              <a:spcAft>
                <a:spcPts val="0"/>
              </a:spcAft>
              <a:buClr>
                <a:srgbClr val="000000"/>
              </a:buClr>
              <a:buSzPts val="1200"/>
              <a:buFont typeface="Arial"/>
              <a:buNone/>
            </a:pPr>
            <a:r>
              <a:rPr lang="en-US" b="1" i="0" u="none" strike="noStrike" cap="none" dirty="0">
                <a:solidFill>
                  <a:schemeClr val="dk1"/>
                </a:solidFill>
                <a:latin typeface="EB Garamond"/>
                <a:ea typeface="EB Garamond"/>
                <a:cs typeface="EB Garamond"/>
                <a:sym typeface="EB Garamond"/>
              </a:rPr>
              <a:t>Analysis: </a:t>
            </a:r>
            <a:r>
              <a:rPr lang="en-US" b="0" i="0" u="none" strike="noStrike" cap="none" dirty="0">
                <a:solidFill>
                  <a:srgbClr val="000000"/>
                </a:solidFill>
                <a:latin typeface="EB Garamond"/>
                <a:ea typeface="EB Garamond"/>
                <a:cs typeface="EB Garamond"/>
                <a:sym typeface="EB Garamond"/>
              </a:rPr>
              <a:t>The balance in this Liability Reserve has been deemed as a reasonable amount to protect against any potential property losses in which the District might reasonably incur</a:t>
            </a:r>
            <a:r>
              <a:rPr lang="en-US" b="0" i="0" u="none" strike="noStrike" cap="none" dirty="0">
                <a:solidFill>
                  <a:schemeClr val="dk1"/>
                </a:solidFill>
                <a:latin typeface="EB Garamond"/>
                <a:ea typeface="EB Garamond"/>
                <a:cs typeface="EB Garamond"/>
                <a:sym typeface="EB Garamond"/>
              </a:rPr>
              <a:t>, or claims against the District for negligence</a:t>
            </a:r>
            <a:r>
              <a:rPr lang="en-US" b="0" i="0" u="none" strike="noStrike" cap="none" dirty="0">
                <a:solidFill>
                  <a:srgbClr val="000000"/>
                </a:solidFill>
                <a:latin typeface="EB Garamond"/>
                <a:ea typeface="EB Garamond"/>
                <a:cs typeface="EB Garamond"/>
                <a:sym typeface="EB Garamond"/>
              </a:rPr>
              <a:t>. In May 2014, the Voters approved the transfer of up to $100,000 from the Liability Reserve to support the General Fund budget. In May 2018, the Voters approved the transfer of up to $200,000 from the Liability Reserve to support the 2018-19 General Fund budget.</a:t>
            </a:r>
            <a:br>
              <a:rPr lang="en-US" b="0" i="0" u="none" strike="noStrike" cap="none" dirty="0">
                <a:solidFill>
                  <a:schemeClr val="dk1"/>
                </a:solidFill>
                <a:latin typeface="EB Garamond"/>
                <a:ea typeface="EB Garamond"/>
                <a:cs typeface="EB Garamond"/>
                <a:sym typeface="EB Garamond"/>
              </a:rPr>
            </a:br>
            <a:br>
              <a:rPr lang="en-US" b="0" i="0" u="none" strike="noStrike" cap="none" dirty="0">
                <a:solidFill>
                  <a:schemeClr val="dk1"/>
                </a:solidFill>
                <a:latin typeface="EB Garamond"/>
                <a:ea typeface="EB Garamond"/>
                <a:cs typeface="EB Garamond"/>
                <a:sym typeface="EB Garamond"/>
              </a:rPr>
            </a:br>
            <a:r>
              <a:rPr lang="en-US" b="1" i="0" u="none" strike="noStrike" cap="none" dirty="0">
                <a:solidFill>
                  <a:schemeClr val="dk1"/>
                </a:solidFill>
                <a:latin typeface="EB Garamond"/>
                <a:ea typeface="EB Garamond"/>
                <a:cs typeface="EB Garamond"/>
                <a:sym typeface="EB Garamond"/>
              </a:rPr>
              <a:t>Ideal Balance: </a:t>
            </a:r>
            <a:r>
              <a:rPr lang="en-US" b="0" i="0" u="none" strike="noStrike" cap="none" dirty="0">
                <a:solidFill>
                  <a:schemeClr val="dk1"/>
                </a:solidFill>
                <a:latin typeface="EB Garamond"/>
                <a:ea typeface="EB Garamond"/>
                <a:cs typeface="EB Garamond"/>
                <a:sym typeface="EB Garamond"/>
              </a:rPr>
              <a:t>As the maximum allowable by law is 3% of the operating budget the ceiling for funding this reserve is approximately $</a:t>
            </a:r>
            <a:r>
              <a:rPr lang="en-US" dirty="0">
                <a:solidFill>
                  <a:schemeClr val="dk1"/>
                </a:solidFill>
                <a:latin typeface="EB Garamond"/>
                <a:ea typeface="EB Garamond"/>
                <a:cs typeface="EB Garamond"/>
                <a:sym typeface="EB Garamond"/>
              </a:rPr>
              <a:t>860</a:t>
            </a:r>
            <a:r>
              <a:rPr lang="en-US" b="0" i="0" u="none" strike="noStrike" cap="none" dirty="0">
                <a:solidFill>
                  <a:schemeClr val="dk1"/>
                </a:solidFill>
                <a:latin typeface="EB Garamond"/>
                <a:ea typeface="EB Garamond"/>
                <a:cs typeface="EB Garamond"/>
                <a:sym typeface="EB Garamond"/>
              </a:rPr>
              <a:t>,000 for the 2024-25 school year.  The reserve has been utilized to fund the operating budget in recent years.  The ideal balance for this reserve is approximately $860,000. This would allow the District insulation from losses as its infrastructure ages and the legal climate for school operations becomes </a:t>
            </a:r>
            <a:r>
              <a:rPr lang="en-US" dirty="0">
                <a:solidFill>
                  <a:schemeClr val="dk1"/>
                </a:solidFill>
                <a:latin typeface="EB Garamond"/>
                <a:ea typeface="EB Garamond"/>
                <a:cs typeface="EB Garamond"/>
                <a:sym typeface="EB Garamond"/>
              </a:rPr>
              <a:t>more </a:t>
            </a:r>
            <a:r>
              <a:rPr lang="en-US" b="0" i="0" u="none" strike="noStrike" cap="none" dirty="0">
                <a:solidFill>
                  <a:schemeClr val="dk1"/>
                </a:solidFill>
                <a:latin typeface="EB Garamond"/>
                <a:ea typeface="EB Garamond"/>
                <a:cs typeface="EB Garamond"/>
                <a:sym typeface="EB Garamond"/>
              </a:rPr>
              <a:t>litigious.</a:t>
            </a:r>
            <a:endParaRPr b="0" i="0" u="none" strike="noStrike" cap="none" dirty="0">
              <a:solidFill>
                <a:schemeClr val="dk1"/>
              </a:solidFill>
              <a:latin typeface="EB Garamond"/>
              <a:ea typeface="EB Garamond"/>
              <a:cs typeface="EB Garamond"/>
              <a:sym typeface="EB Garamond"/>
            </a:endParaRPr>
          </a:p>
        </p:txBody>
      </p:sp>
      <p:pic>
        <p:nvPicPr>
          <p:cNvPr id="4" name="Picture 3">
            <a:extLst>
              <a:ext uri="{FF2B5EF4-FFF2-40B4-BE49-F238E27FC236}">
                <a16:creationId xmlns:a16="http://schemas.microsoft.com/office/drawing/2014/main" id="{4946CCDB-4BAE-5730-9CEA-E471B20E497E}"/>
              </a:ext>
            </a:extLst>
          </p:cNvPr>
          <p:cNvPicPr>
            <a:picLocks noChangeAspect="1"/>
          </p:cNvPicPr>
          <p:nvPr/>
        </p:nvPicPr>
        <p:blipFill>
          <a:blip r:embed="rId3"/>
          <a:stretch>
            <a:fillRect/>
          </a:stretch>
        </p:blipFill>
        <p:spPr>
          <a:xfrm>
            <a:off x="1828801" y="5993176"/>
            <a:ext cx="8471970" cy="864824"/>
          </a:xfrm>
          <a:prstGeom prst="rect">
            <a:avLst/>
          </a:prstGeom>
        </p:spPr>
      </p:pic>
      <p:pic>
        <p:nvPicPr>
          <p:cNvPr id="7" name="Picture 6">
            <a:extLst>
              <a:ext uri="{FF2B5EF4-FFF2-40B4-BE49-F238E27FC236}">
                <a16:creationId xmlns:a16="http://schemas.microsoft.com/office/drawing/2014/main" id="{FD1511D0-2894-BB20-F6B5-B1AEF72E92C4}"/>
              </a:ext>
            </a:extLst>
          </p:cNvPr>
          <p:cNvPicPr>
            <a:picLocks noChangeAspect="1"/>
          </p:cNvPicPr>
          <p:nvPr/>
        </p:nvPicPr>
        <p:blipFill>
          <a:blip r:embed="rId4"/>
          <a:stretch>
            <a:fillRect/>
          </a:stretch>
        </p:blipFill>
        <p:spPr>
          <a:xfrm>
            <a:off x="3266746" y="3123200"/>
            <a:ext cx="5658507" cy="286997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8"/>
          <p:cNvSpPr txBox="1"/>
          <p:nvPr/>
        </p:nvSpPr>
        <p:spPr>
          <a:xfrm>
            <a:off x="-82251" y="734367"/>
            <a:ext cx="12191999" cy="2877670"/>
          </a:xfrm>
          <a:prstGeom prst="rect">
            <a:avLst/>
          </a:prstGeom>
          <a:noFill/>
          <a:ln>
            <a:noFill/>
          </a:ln>
        </p:spPr>
        <p:txBody>
          <a:bodyPr spcFirstLastPara="1" wrap="square" lIns="91425" tIns="45700" rIns="91425" bIns="45700" anchor="t" anchorCtr="0">
            <a:spAutoFit/>
          </a:bodyPr>
          <a:lstStyle/>
          <a:p>
            <a:pPr marL="342900" marR="0" lvl="0" indent="0" algn="l" rtl="0">
              <a:lnSpc>
                <a:spcPct val="100000"/>
              </a:lnSpc>
              <a:spcBef>
                <a:spcPts val="0"/>
              </a:spcBef>
              <a:spcAft>
                <a:spcPts val="0"/>
              </a:spcAft>
              <a:buClr>
                <a:srgbClr val="000000"/>
              </a:buClr>
              <a:buSzPts val="1200"/>
              <a:buFont typeface="Arial"/>
              <a:buNone/>
            </a:pPr>
            <a:r>
              <a:rPr lang="en-US" sz="1200" b="1" i="0" u="none" strike="noStrike" cap="none" dirty="0">
                <a:solidFill>
                  <a:schemeClr val="dk1"/>
                </a:solidFill>
                <a:latin typeface="EB Garamond"/>
                <a:ea typeface="EB Garamond"/>
                <a:cs typeface="EB Garamond"/>
                <a:sym typeface="EB Garamond"/>
              </a:rPr>
              <a:t>Purpose: </a:t>
            </a:r>
            <a:r>
              <a:rPr lang="en-US" sz="1200" b="0" i="0" u="none" strike="noStrike" cap="none" dirty="0">
                <a:solidFill>
                  <a:srgbClr val="000000"/>
                </a:solidFill>
                <a:latin typeface="EB Garamond"/>
                <a:ea typeface="EB Garamond"/>
                <a:cs typeface="EB Garamond"/>
                <a:sym typeface="EB Garamond"/>
              </a:rPr>
              <a:t>This reserve fund is used to pay judgments, claims, incidental costs and professional services connected with the investigation and settlement of claims. The reserve is funded by budgetary appropriations or any other permissive referendum. The amount that can be paid into the reserve during each fiscal year is limited to 5% of the annual budget. There is, however, no limit upon the amount which may be accumulated in the fund (General Municipal Law, §6-n).</a:t>
            </a:r>
            <a:endParaRPr sz="1200" b="0" i="0" u="none" strike="noStrike" cap="none" dirty="0">
              <a:solidFill>
                <a:schemeClr val="dk1"/>
              </a:solidFill>
              <a:latin typeface="EB Garamond"/>
              <a:ea typeface="EB Garamond"/>
              <a:cs typeface="EB Garamond"/>
              <a:sym typeface="EB Garamond"/>
            </a:endParaRPr>
          </a:p>
          <a:p>
            <a:pPr marL="342900" marR="0" lvl="0" indent="0" algn="l" rtl="0">
              <a:lnSpc>
                <a:spcPct val="100000"/>
              </a:lnSpc>
              <a:spcBef>
                <a:spcPts val="1500"/>
              </a:spcBef>
              <a:spcAft>
                <a:spcPts val="0"/>
              </a:spcAft>
              <a:buClr>
                <a:srgbClr val="000000"/>
              </a:buClr>
              <a:buSzPts val="1200"/>
              <a:buFont typeface="Arial"/>
              <a:buNone/>
            </a:pPr>
            <a:r>
              <a:rPr lang="en-US" sz="1200" b="1" i="0" u="none" strike="noStrike" cap="none" dirty="0">
                <a:solidFill>
                  <a:schemeClr val="dk1"/>
                </a:solidFill>
                <a:latin typeface="EB Garamond"/>
                <a:ea typeface="EB Garamond"/>
                <a:cs typeface="EB Garamond"/>
                <a:sym typeface="EB Garamond"/>
              </a:rPr>
              <a:t>Analysis: </a:t>
            </a:r>
            <a:r>
              <a:rPr lang="en-US" sz="1200" b="0" i="0" u="none" strike="noStrike" cap="none" dirty="0">
                <a:solidFill>
                  <a:srgbClr val="000000"/>
                </a:solidFill>
                <a:latin typeface="EB Garamond"/>
                <a:ea typeface="EB Garamond"/>
                <a:cs typeface="EB Garamond"/>
                <a:sym typeface="EB Garamond"/>
              </a:rPr>
              <a:t>The District negotiated lower insurance premiums nearly $1,800 by raising its deductible amounts to $2,500 on property ($1,000 on vehicles) in the 2009-10 school year.  By lowering insurance costs and utilizing a greater share from the Insurance Reserve to cover uninsured claims, the District is making better use of its reserves and saving taxpayer dollars on an annual basis.  In 2011-12, the District applied the deductibles from 1 insurance claim for $1,000.  In addition, the Board also approved the appropriation from the Insurance Reserve of $160,000 to settle a claim for an employee.  In 2012-13 a $500 deductible and in 2017-18 a $1,000 deductible was applied to the reserve.</a:t>
            </a:r>
            <a:endParaRPr sz="1200" b="0" i="0" u="none" strike="noStrike" cap="none" dirty="0">
              <a:solidFill>
                <a:schemeClr val="dk1"/>
              </a:solidFill>
              <a:latin typeface="EB Garamond"/>
              <a:ea typeface="EB Garamond"/>
              <a:cs typeface="EB Garamond"/>
              <a:sym typeface="EB Garamond"/>
            </a:endParaRPr>
          </a:p>
          <a:p>
            <a:pPr marL="342900" marR="0" lvl="0" indent="0" algn="l" rtl="0">
              <a:lnSpc>
                <a:spcPct val="100000"/>
              </a:lnSpc>
              <a:spcBef>
                <a:spcPts val="1500"/>
              </a:spcBef>
              <a:spcAft>
                <a:spcPts val="0"/>
              </a:spcAft>
              <a:buClr>
                <a:srgbClr val="000000"/>
              </a:buClr>
              <a:buSzPts val="1200"/>
              <a:buFont typeface="Arial"/>
              <a:buNone/>
            </a:pPr>
            <a:r>
              <a:rPr lang="en-US" sz="1200" b="1" i="0" u="none" strike="noStrike" cap="none" dirty="0">
                <a:solidFill>
                  <a:schemeClr val="dk1"/>
                </a:solidFill>
                <a:latin typeface="EB Garamond"/>
                <a:ea typeface="EB Garamond"/>
                <a:cs typeface="EB Garamond"/>
                <a:sym typeface="EB Garamond"/>
              </a:rPr>
              <a:t>Ideal Balance: </a:t>
            </a:r>
            <a:r>
              <a:rPr lang="en-US" sz="1200" b="0" i="0" u="none" strike="noStrike" cap="none" dirty="0">
                <a:solidFill>
                  <a:schemeClr val="dk1"/>
                </a:solidFill>
                <a:latin typeface="EB Garamond"/>
                <a:ea typeface="EB Garamond"/>
                <a:cs typeface="EB Garamond"/>
                <a:sym typeface="EB Garamond"/>
              </a:rPr>
              <a:t>There are a number of liability exclusions stated in the District’s umbrella liability coverage, including but not limited to pollution, asbestos, mold, and pandemic. As each of these pose a risk of loss to the district due to unforeseen building conditions, systems failures, or acts of nature, it is prudent for the District to retain a balance to mitigate these exposures. Additionally, cybercrime introduces a layer of risk as more personal data is housed electronically by school districts.  The average ransomware cost </a:t>
            </a:r>
            <a:r>
              <a:rPr lang="en-US" sz="1200" dirty="0">
                <a:solidFill>
                  <a:schemeClr val="dk1"/>
                </a:solidFill>
                <a:latin typeface="EB Garamond"/>
                <a:ea typeface="EB Garamond"/>
                <a:cs typeface="EB Garamond"/>
                <a:sym typeface="EB Garamond"/>
              </a:rPr>
              <a:t>can cost millions to fully recover and restore systems. </a:t>
            </a:r>
            <a:r>
              <a:rPr lang="en-US" sz="1200" b="0" i="0" u="none" strike="noStrike" cap="none" dirty="0">
                <a:solidFill>
                  <a:schemeClr val="dk1"/>
                </a:solidFill>
                <a:latin typeface="EB Garamond"/>
                <a:ea typeface="EB Garamond"/>
                <a:cs typeface="EB Garamond"/>
                <a:sym typeface="EB Garamond"/>
              </a:rPr>
              <a:t>As such, the District has determined the current balance to be adequate, and if this reserve is utilized to offset any incurred loss, the District will evaluate refunding the reserve at that time. </a:t>
            </a:r>
            <a:endParaRPr sz="1200" b="0" i="0" u="none" strike="noStrike" cap="none" dirty="0">
              <a:solidFill>
                <a:schemeClr val="dk1"/>
              </a:solidFill>
              <a:latin typeface="EB Garamond"/>
              <a:ea typeface="EB Garamond"/>
              <a:cs typeface="EB Garamond"/>
              <a:sym typeface="EB Garamond"/>
            </a:endParaRPr>
          </a:p>
        </p:txBody>
      </p:sp>
      <p:sp>
        <p:nvSpPr>
          <p:cNvPr id="131" name="Google Shape;131;p8"/>
          <p:cNvSpPr txBox="1"/>
          <p:nvPr/>
        </p:nvSpPr>
        <p:spPr>
          <a:xfrm>
            <a:off x="0" y="210389"/>
            <a:ext cx="12192000" cy="369332"/>
          </a:xfrm>
          <a:prstGeom prst="rect">
            <a:avLst/>
          </a:prstGeom>
          <a:noFill/>
          <a:ln>
            <a:noFill/>
          </a:ln>
        </p:spPr>
        <p:txBody>
          <a:bodyPr spcFirstLastPara="1" wrap="square" lIns="91425" tIns="45700" rIns="91425" bIns="45700" anchor="t" anchorCtr="0">
            <a:spAutoFit/>
          </a:bodyPr>
          <a:lstStyle/>
          <a:p>
            <a:pPr marL="34290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FF0000"/>
                </a:solidFill>
                <a:latin typeface="EB Garamond"/>
                <a:ea typeface="EB Garamond"/>
                <a:cs typeface="EB Garamond"/>
                <a:sym typeface="EB Garamond"/>
              </a:rPr>
              <a:t>INSURANCE RESERVE</a:t>
            </a:r>
            <a:endParaRPr sz="1800" b="0" i="0" u="none" strike="noStrike" cap="none">
              <a:solidFill>
                <a:schemeClr val="dk1"/>
              </a:solidFill>
              <a:latin typeface="Courier"/>
              <a:ea typeface="Courier"/>
              <a:cs typeface="Courier"/>
              <a:sym typeface="Courier"/>
            </a:endParaRPr>
          </a:p>
        </p:txBody>
      </p:sp>
      <p:pic>
        <p:nvPicPr>
          <p:cNvPr id="4" name="Picture 3">
            <a:extLst>
              <a:ext uri="{FF2B5EF4-FFF2-40B4-BE49-F238E27FC236}">
                <a16:creationId xmlns:a16="http://schemas.microsoft.com/office/drawing/2014/main" id="{36926E86-66B2-CF05-9E62-6C4F0F7A683F}"/>
              </a:ext>
            </a:extLst>
          </p:cNvPr>
          <p:cNvPicPr>
            <a:picLocks noChangeAspect="1"/>
          </p:cNvPicPr>
          <p:nvPr/>
        </p:nvPicPr>
        <p:blipFill>
          <a:blip r:embed="rId3"/>
          <a:stretch>
            <a:fillRect/>
          </a:stretch>
        </p:blipFill>
        <p:spPr>
          <a:xfrm>
            <a:off x="1023229" y="5914893"/>
            <a:ext cx="10145541" cy="943107"/>
          </a:xfrm>
          <a:prstGeom prst="rect">
            <a:avLst/>
          </a:prstGeom>
        </p:spPr>
      </p:pic>
      <p:pic>
        <p:nvPicPr>
          <p:cNvPr id="7" name="Picture 6">
            <a:extLst>
              <a:ext uri="{FF2B5EF4-FFF2-40B4-BE49-F238E27FC236}">
                <a16:creationId xmlns:a16="http://schemas.microsoft.com/office/drawing/2014/main" id="{B509049D-C9D3-59F5-9F55-1EB33E79774A}"/>
              </a:ext>
            </a:extLst>
          </p:cNvPr>
          <p:cNvPicPr>
            <a:picLocks noChangeAspect="1"/>
          </p:cNvPicPr>
          <p:nvPr/>
        </p:nvPicPr>
        <p:blipFill>
          <a:blip r:embed="rId4"/>
          <a:stretch>
            <a:fillRect/>
          </a:stretch>
        </p:blipFill>
        <p:spPr>
          <a:xfrm>
            <a:off x="3152363" y="3749040"/>
            <a:ext cx="5887272" cy="216585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14"/>
          <p:cNvSpPr txBox="1"/>
          <p:nvPr/>
        </p:nvSpPr>
        <p:spPr>
          <a:xfrm>
            <a:off x="-79899" y="579721"/>
            <a:ext cx="12171285" cy="2041585"/>
          </a:xfrm>
          <a:prstGeom prst="rect">
            <a:avLst/>
          </a:prstGeom>
          <a:noFill/>
          <a:ln>
            <a:noFill/>
          </a:ln>
        </p:spPr>
        <p:txBody>
          <a:bodyPr spcFirstLastPara="1" wrap="square" lIns="91425" tIns="45700" rIns="91425" bIns="45700" anchor="t" anchorCtr="0">
            <a:spAutoFit/>
          </a:bodyPr>
          <a:lstStyle/>
          <a:p>
            <a:pPr marL="342900" marR="0" lvl="0" indent="0" algn="l" rtl="0">
              <a:lnSpc>
                <a:spcPct val="100000"/>
              </a:lnSpc>
              <a:spcBef>
                <a:spcPts val="0"/>
              </a:spcBef>
              <a:spcAft>
                <a:spcPts val="0"/>
              </a:spcAft>
              <a:buClr>
                <a:srgbClr val="000000"/>
              </a:buClr>
              <a:buSzPts val="1200"/>
              <a:buFont typeface="Arial"/>
              <a:buNone/>
            </a:pPr>
            <a:r>
              <a:rPr lang="en-US" sz="1200" b="1" i="0" u="none" strike="noStrike" cap="none" dirty="0">
                <a:solidFill>
                  <a:schemeClr val="dk1"/>
                </a:solidFill>
                <a:latin typeface="EB Garamond"/>
                <a:ea typeface="EB Garamond"/>
                <a:cs typeface="EB Garamond"/>
                <a:sym typeface="EB Garamond"/>
              </a:rPr>
              <a:t>Purpose: </a:t>
            </a:r>
            <a:r>
              <a:rPr lang="en-US" sz="1200" b="0" i="0" u="none" strike="noStrike" cap="none" dirty="0">
                <a:solidFill>
                  <a:srgbClr val="000000"/>
                </a:solidFill>
                <a:latin typeface="EB Garamond"/>
                <a:ea typeface="EB Garamond"/>
                <a:cs typeface="EB Garamond"/>
                <a:sym typeface="EB Garamond"/>
              </a:rPr>
              <a:t>The governing board of any school district, by resolution, may establish a reserve to refund taxes of the current year in tax certiorari proceedings. Establishing or expending from the reserve does not require voter approval. Amounts not necessary to refund taxes must be returned to the unreserved fund balance of the general fund by the first day of the fourth fiscal year following the year for which the reserve was created. (Education Law §3651, Sub.1a, 3a)</a:t>
            </a:r>
            <a:endParaRPr sz="1400" b="0" i="0" u="none" strike="noStrike" cap="none" dirty="0">
              <a:solidFill>
                <a:srgbClr val="000000"/>
              </a:solidFill>
              <a:latin typeface="Arial"/>
              <a:ea typeface="Arial"/>
              <a:cs typeface="Arial"/>
              <a:sym typeface="Arial"/>
            </a:endParaRPr>
          </a:p>
          <a:p>
            <a:pPr marL="342900" marR="0" lvl="0" indent="0" algn="l" rtl="0">
              <a:lnSpc>
                <a:spcPct val="100000"/>
              </a:lnSpc>
              <a:spcBef>
                <a:spcPts val="200"/>
              </a:spcBef>
              <a:spcAft>
                <a:spcPts val="0"/>
              </a:spcAft>
              <a:buClr>
                <a:srgbClr val="000000"/>
              </a:buClr>
              <a:buSzPts val="1200"/>
              <a:buFont typeface="Arial"/>
              <a:buNone/>
            </a:pPr>
            <a:endParaRPr sz="1200" b="0" i="0" u="none" strike="noStrike" cap="none" dirty="0">
              <a:solidFill>
                <a:schemeClr val="dk1"/>
              </a:solidFill>
              <a:latin typeface="EB Garamond"/>
              <a:ea typeface="EB Garamond"/>
              <a:cs typeface="EB Garamond"/>
              <a:sym typeface="EB Garamond"/>
            </a:endParaRPr>
          </a:p>
          <a:p>
            <a:pPr marL="342900" marR="0" lvl="0" indent="0" algn="l" rtl="0">
              <a:lnSpc>
                <a:spcPct val="100000"/>
              </a:lnSpc>
              <a:spcBef>
                <a:spcPts val="200"/>
              </a:spcBef>
              <a:spcAft>
                <a:spcPts val="0"/>
              </a:spcAft>
              <a:buClr>
                <a:srgbClr val="000000"/>
              </a:buClr>
              <a:buSzPts val="1200"/>
              <a:buFont typeface="Arial"/>
              <a:buNone/>
            </a:pPr>
            <a:r>
              <a:rPr lang="en-US" sz="1200" b="1" i="0" u="none" strike="noStrike" cap="none" dirty="0">
                <a:solidFill>
                  <a:schemeClr val="dk1"/>
                </a:solidFill>
                <a:latin typeface="EB Garamond"/>
                <a:ea typeface="EB Garamond"/>
                <a:cs typeface="EB Garamond"/>
                <a:sym typeface="EB Garamond"/>
              </a:rPr>
              <a:t>Analysis: </a:t>
            </a:r>
            <a:r>
              <a:rPr lang="en-US" sz="1200" b="0" i="0" u="none" strike="noStrike" cap="none" dirty="0">
                <a:solidFill>
                  <a:schemeClr val="dk1"/>
                </a:solidFill>
                <a:latin typeface="EB Garamond"/>
                <a:ea typeface="EB Garamond"/>
                <a:cs typeface="EB Garamond"/>
                <a:sym typeface="EB Garamond"/>
              </a:rPr>
              <a:t>Whispering Woods Estates has discontinued their certiorari case which removes a liability of roughly $130,000 (approximately $5.3M of value disputed) for the 2019 and 2020 tax years.  As such, Walgreens is the only active case with a yearly liability of roughly $85,000 (approximately $3.4M of value disputed) dating back to 2014.  Only 4 years of claims can be supported by this reserve which leaves a total exposure of approximately $340,000.  </a:t>
            </a:r>
            <a:endParaRPr sz="1400" b="0" i="0" u="none" strike="noStrike" cap="none" dirty="0">
              <a:solidFill>
                <a:srgbClr val="000000"/>
              </a:solidFill>
              <a:latin typeface="Arial"/>
              <a:ea typeface="Arial"/>
              <a:cs typeface="Arial"/>
              <a:sym typeface="Arial"/>
            </a:endParaRPr>
          </a:p>
          <a:p>
            <a:pPr marL="342900" marR="0" lvl="0" indent="0" algn="l" rtl="0">
              <a:lnSpc>
                <a:spcPct val="100000"/>
              </a:lnSpc>
              <a:spcBef>
                <a:spcPts val="200"/>
              </a:spcBef>
              <a:spcAft>
                <a:spcPts val="0"/>
              </a:spcAft>
              <a:buClr>
                <a:srgbClr val="000000"/>
              </a:buClr>
              <a:buSzPts val="1200"/>
              <a:buFont typeface="Arial"/>
              <a:buNone/>
            </a:pPr>
            <a:endParaRPr sz="1200" b="0" i="0" u="none" strike="noStrike" cap="none" dirty="0">
              <a:solidFill>
                <a:schemeClr val="dk1"/>
              </a:solidFill>
              <a:latin typeface="EB Garamond"/>
              <a:ea typeface="EB Garamond"/>
              <a:cs typeface="EB Garamond"/>
              <a:sym typeface="EB Garamond"/>
            </a:endParaRPr>
          </a:p>
          <a:p>
            <a:pPr marL="342900" marR="0" lvl="0" indent="0" algn="l" rtl="0">
              <a:lnSpc>
                <a:spcPct val="100000"/>
              </a:lnSpc>
              <a:spcBef>
                <a:spcPts val="200"/>
              </a:spcBef>
              <a:spcAft>
                <a:spcPts val="0"/>
              </a:spcAft>
              <a:buClr>
                <a:srgbClr val="000000"/>
              </a:buClr>
              <a:buSzPts val="1200"/>
              <a:buFont typeface="Arial"/>
              <a:buNone/>
            </a:pPr>
            <a:r>
              <a:rPr lang="en-US" sz="1200" b="1" i="0" u="none" strike="noStrike" cap="none" dirty="0">
                <a:solidFill>
                  <a:schemeClr val="dk1"/>
                </a:solidFill>
                <a:latin typeface="EB Garamond"/>
                <a:ea typeface="EB Garamond"/>
                <a:cs typeface="EB Garamond"/>
                <a:sym typeface="EB Garamond"/>
              </a:rPr>
              <a:t>Ideal Balance: </a:t>
            </a:r>
            <a:r>
              <a:rPr lang="en-US" sz="1200" b="0" i="0" u="none" strike="noStrike" cap="none" dirty="0">
                <a:solidFill>
                  <a:schemeClr val="dk1"/>
                </a:solidFill>
                <a:latin typeface="EB Garamond"/>
                <a:ea typeface="EB Garamond"/>
                <a:cs typeface="EB Garamond"/>
                <a:sym typeface="EB Garamond"/>
              </a:rPr>
              <a:t>It is unlikely the claims will be settled at the full disputed value, however, with the existing balance of this reserve the district is very well insulated against the remaining claim and will re-evaluate if the status of that claim changes. </a:t>
            </a:r>
            <a:endParaRPr sz="1200" b="0" i="0" u="none" strike="noStrike" cap="none" dirty="0">
              <a:solidFill>
                <a:schemeClr val="dk1"/>
              </a:solidFill>
              <a:latin typeface="EB Garamond"/>
              <a:ea typeface="EB Garamond"/>
              <a:cs typeface="EB Garamond"/>
              <a:sym typeface="EB Garamond"/>
            </a:endParaRPr>
          </a:p>
        </p:txBody>
      </p:sp>
      <p:sp>
        <p:nvSpPr>
          <p:cNvPr id="179" name="Google Shape;179;p14"/>
          <p:cNvSpPr txBox="1"/>
          <p:nvPr/>
        </p:nvSpPr>
        <p:spPr>
          <a:xfrm>
            <a:off x="0" y="210389"/>
            <a:ext cx="12192000" cy="369332"/>
          </a:xfrm>
          <a:prstGeom prst="rect">
            <a:avLst/>
          </a:prstGeom>
          <a:noFill/>
          <a:ln>
            <a:noFill/>
          </a:ln>
        </p:spPr>
        <p:txBody>
          <a:bodyPr spcFirstLastPara="1" wrap="square" lIns="91425" tIns="45700" rIns="91425" bIns="45700" anchor="t" anchorCtr="0">
            <a:spAutoFit/>
          </a:bodyPr>
          <a:lstStyle/>
          <a:p>
            <a:pPr marL="34290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FF0000"/>
                </a:solidFill>
                <a:latin typeface="EB Garamond"/>
                <a:ea typeface="EB Garamond"/>
                <a:cs typeface="EB Garamond"/>
                <a:sym typeface="EB Garamond"/>
              </a:rPr>
              <a:t>TAX CERTIORARI RESERVE</a:t>
            </a:r>
            <a:endParaRPr sz="1800" b="0" i="0" u="none" strike="noStrike" cap="none">
              <a:solidFill>
                <a:schemeClr val="dk1"/>
              </a:solidFill>
              <a:latin typeface="Courier"/>
              <a:ea typeface="Courier"/>
              <a:cs typeface="Courier"/>
              <a:sym typeface="Courier"/>
            </a:endParaRPr>
          </a:p>
        </p:txBody>
      </p:sp>
      <p:pic>
        <p:nvPicPr>
          <p:cNvPr id="4" name="Picture 3">
            <a:extLst>
              <a:ext uri="{FF2B5EF4-FFF2-40B4-BE49-F238E27FC236}">
                <a16:creationId xmlns:a16="http://schemas.microsoft.com/office/drawing/2014/main" id="{26D53284-2F68-37E4-CA78-1B83D72DB4B3}"/>
              </a:ext>
            </a:extLst>
          </p:cNvPr>
          <p:cNvPicPr>
            <a:picLocks noChangeAspect="1"/>
          </p:cNvPicPr>
          <p:nvPr/>
        </p:nvPicPr>
        <p:blipFill>
          <a:blip r:embed="rId3"/>
          <a:stretch>
            <a:fillRect/>
          </a:stretch>
        </p:blipFill>
        <p:spPr>
          <a:xfrm>
            <a:off x="1744336" y="5938092"/>
            <a:ext cx="8703325" cy="919908"/>
          </a:xfrm>
          <a:prstGeom prst="rect">
            <a:avLst/>
          </a:prstGeom>
        </p:spPr>
      </p:pic>
      <p:pic>
        <p:nvPicPr>
          <p:cNvPr id="6" name="Picture 5">
            <a:extLst>
              <a:ext uri="{FF2B5EF4-FFF2-40B4-BE49-F238E27FC236}">
                <a16:creationId xmlns:a16="http://schemas.microsoft.com/office/drawing/2014/main" id="{1D8E238B-5F93-2F97-6B19-F8E462495255}"/>
              </a:ext>
            </a:extLst>
          </p:cNvPr>
          <p:cNvPicPr>
            <a:picLocks noChangeAspect="1"/>
          </p:cNvPicPr>
          <p:nvPr/>
        </p:nvPicPr>
        <p:blipFill>
          <a:blip r:embed="rId4"/>
          <a:stretch>
            <a:fillRect/>
          </a:stretch>
        </p:blipFill>
        <p:spPr>
          <a:xfrm>
            <a:off x="3124231" y="2621306"/>
            <a:ext cx="5943537" cy="321763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11"/>
          <p:cNvSpPr txBox="1"/>
          <p:nvPr/>
        </p:nvSpPr>
        <p:spPr>
          <a:xfrm>
            <a:off x="0" y="210389"/>
            <a:ext cx="12192000" cy="369332"/>
          </a:xfrm>
          <a:prstGeom prst="rect">
            <a:avLst/>
          </a:prstGeom>
          <a:noFill/>
          <a:ln>
            <a:noFill/>
          </a:ln>
        </p:spPr>
        <p:txBody>
          <a:bodyPr spcFirstLastPara="1" wrap="square" lIns="91425" tIns="45700" rIns="91425" bIns="45700" anchor="t" anchorCtr="0">
            <a:spAutoFit/>
          </a:bodyPr>
          <a:lstStyle/>
          <a:p>
            <a:pPr marL="34290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FF0000"/>
                </a:solidFill>
                <a:latin typeface="EB Garamond"/>
                <a:ea typeface="EB Garamond"/>
                <a:cs typeface="EB Garamond"/>
                <a:sym typeface="EB Garamond"/>
              </a:rPr>
              <a:t>CAPITAL RESERVE</a:t>
            </a:r>
            <a:endParaRPr sz="1800" b="0" i="0" u="none" strike="noStrike" cap="none">
              <a:solidFill>
                <a:schemeClr val="dk1"/>
              </a:solidFill>
              <a:latin typeface="Courier"/>
              <a:ea typeface="Courier"/>
              <a:cs typeface="Courier"/>
              <a:sym typeface="Courier"/>
            </a:endParaRPr>
          </a:p>
        </p:txBody>
      </p:sp>
      <p:sp>
        <p:nvSpPr>
          <p:cNvPr id="155" name="Google Shape;155;p11"/>
          <p:cNvSpPr txBox="1"/>
          <p:nvPr/>
        </p:nvSpPr>
        <p:spPr>
          <a:xfrm>
            <a:off x="-168675" y="579721"/>
            <a:ext cx="12192000" cy="2544246"/>
          </a:xfrm>
          <a:prstGeom prst="rect">
            <a:avLst/>
          </a:prstGeom>
          <a:noFill/>
          <a:ln>
            <a:noFill/>
          </a:ln>
        </p:spPr>
        <p:txBody>
          <a:bodyPr spcFirstLastPara="1" wrap="square" lIns="91425" tIns="45700" rIns="91425" bIns="45700" anchor="t" anchorCtr="0">
            <a:spAutoFit/>
          </a:bodyPr>
          <a:lstStyle/>
          <a:p>
            <a:pPr marL="342900" marR="0" lvl="0" indent="0" algn="l" rtl="0">
              <a:lnSpc>
                <a:spcPct val="100000"/>
              </a:lnSpc>
              <a:spcBef>
                <a:spcPts val="0"/>
              </a:spcBef>
              <a:spcAft>
                <a:spcPts val="0"/>
              </a:spcAft>
              <a:buClr>
                <a:srgbClr val="000000"/>
              </a:buClr>
              <a:buSzPts val="1200"/>
              <a:buFont typeface="Arial"/>
              <a:buNone/>
            </a:pPr>
            <a:r>
              <a:rPr lang="en-US" sz="1200" b="1" i="0" u="none" strike="noStrike" cap="none" dirty="0">
                <a:solidFill>
                  <a:schemeClr val="dk1"/>
                </a:solidFill>
                <a:latin typeface="EB Garamond"/>
                <a:ea typeface="EB Garamond"/>
                <a:cs typeface="EB Garamond"/>
                <a:sym typeface="EB Garamond"/>
              </a:rPr>
              <a:t>Purpose: </a:t>
            </a:r>
            <a:r>
              <a:rPr lang="en-US" sz="1200" b="0" i="0" u="none" strike="noStrike" cap="none" dirty="0">
                <a:solidFill>
                  <a:srgbClr val="000000"/>
                </a:solidFill>
                <a:latin typeface="EB Garamond"/>
                <a:ea typeface="EB Garamond"/>
                <a:cs typeface="EB Garamond"/>
                <a:sym typeface="EB Garamond"/>
              </a:rPr>
              <a:t>The Capital Reserve Fund is used to pay the cost of any object or purpose for which bonds may be issued. Voter authorization is required for both the establishment of the reserve and payments from the reserve. The form of the required legal notice for the vote on establishing the reserve and the form of the proposition to be placed on the ballot are set forth in §3651 of the Education Law.</a:t>
            </a:r>
            <a:endParaRPr sz="1400" b="0" i="0" u="none" strike="noStrike" cap="none" dirty="0">
              <a:solidFill>
                <a:srgbClr val="000000"/>
              </a:solidFill>
              <a:latin typeface="Arial"/>
              <a:ea typeface="Arial"/>
              <a:cs typeface="Arial"/>
              <a:sym typeface="Arial"/>
            </a:endParaRPr>
          </a:p>
          <a:p>
            <a:pPr marL="342900" marR="0" lvl="0" indent="0" algn="l" rtl="0">
              <a:lnSpc>
                <a:spcPct val="100000"/>
              </a:lnSpc>
              <a:spcBef>
                <a:spcPts val="200"/>
              </a:spcBef>
              <a:spcAft>
                <a:spcPts val="0"/>
              </a:spcAft>
              <a:buClr>
                <a:srgbClr val="000000"/>
              </a:buClr>
              <a:buSzPts val="1200"/>
              <a:buFont typeface="Arial"/>
              <a:buNone/>
            </a:pPr>
            <a:endParaRPr sz="1200" b="0" i="0" u="none" strike="noStrike" cap="none" dirty="0">
              <a:solidFill>
                <a:schemeClr val="dk1"/>
              </a:solidFill>
              <a:latin typeface="EB Garamond"/>
              <a:ea typeface="EB Garamond"/>
              <a:cs typeface="EB Garamond"/>
              <a:sym typeface="EB Garamond"/>
            </a:endParaRPr>
          </a:p>
          <a:p>
            <a:pPr marL="342900" lvl="0">
              <a:spcBef>
                <a:spcPts val="200"/>
              </a:spcBef>
              <a:buSzPts val="1200"/>
            </a:pPr>
            <a:r>
              <a:rPr lang="en-US" sz="1200" b="1" i="0" u="none" strike="noStrike" cap="none" dirty="0">
                <a:solidFill>
                  <a:schemeClr val="dk1"/>
                </a:solidFill>
                <a:latin typeface="EB Garamond"/>
                <a:ea typeface="EB Garamond"/>
                <a:cs typeface="EB Garamond"/>
                <a:sym typeface="EB Garamond"/>
              </a:rPr>
              <a:t>Analysis:</a:t>
            </a:r>
            <a:r>
              <a:rPr lang="en-US" sz="1200" b="0" i="0" u="none" strike="noStrike" cap="none" dirty="0">
                <a:solidFill>
                  <a:schemeClr val="dk1"/>
                </a:solidFill>
                <a:latin typeface="EB Garamond"/>
                <a:ea typeface="EB Garamond"/>
                <a:cs typeface="EB Garamond"/>
                <a:sym typeface="EB Garamond"/>
              </a:rPr>
              <a:t> The District’s building aid ration is approximately 85%, meaning that roughly 85% of the cost of </a:t>
            </a:r>
            <a:r>
              <a:rPr lang="en-US" sz="1200" b="1" i="1" u="none" strike="noStrike" cap="none" dirty="0">
                <a:solidFill>
                  <a:schemeClr val="dk1"/>
                </a:solidFill>
                <a:latin typeface="EB Garamond"/>
                <a:ea typeface="EB Garamond"/>
                <a:cs typeface="EB Garamond"/>
                <a:sym typeface="EB Garamond"/>
              </a:rPr>
              <a:t>eligible and approved </a:t>
            </a:r>
            <a:r>
              <a:rPr lang="en-US" sz="1200" b="0" i="0" u="none" strike="noStrike" cap="none" dirty="0">
                <a:solidFill>
                  <a:schemeClr val="dk1"/>
                </a:solidFill>
                <a:latin typeface="EB Garamond"/>
                <a:ea typeface="EB Garamond"/>
                <a:cs typeface="EB Garamond"/>
                <a:sym typeface="EB Garamond"/>
              </a:rPr>
              <a:t>capital work will be reimbursed based upon amortization schedules set by NYSED. </a:t>
            </a:r>
            <a:r>
              <a:rPr lang="en-US" sz="1200" dirty="0">
                <a:solidFill>
                  <a:schemeClr val="dk1"/>
                </a:solidFill>
                <a:latin typeface="EB Garamond"/>
                <a:ea typeface="EB Garamond"/>
                <a:cs typeface="EB Garamond"/>
                <a:sym typeface="EB Garamond"/>
              </a:rPr>
              <a:t>As not all capital work will be eligible for building aid, a more realistic local share is approximately 20% of total project budgets. The </a:t>
            </a:r>
            <a:r>
              <a:rPr lang="en-US" sz="1200" b="0" i="0" u="none" strike="noStrike" cap="none" dirty="0">
                <a:solidFill>
                  <a:schemeClr val="dk1"/>
                </a:solidFill>
                <a:latin typeface="EB Garamond"/>
                <a:ea typeface="EB Garamond"/>
                <a:cs typeface="EB Garamond"/>
                <a:sym typeface="EB Garamond"/>
              </a:rPr>
              <a:t>chart below shows a total aggregate balance of $5,343,336 as of June 30, 2024. The 2016 capital reserve has reached it’s funding capacity, while the 2022 capital reserve is able to absorb additional funding.</a:t>
            </a:r>
            <a:br>
              <a:rPr lang="en-US" sz="1200" b="0" i="0" u="none" strike="noStrike" cap="none" dirty="0">
                <a:solidFill>
                  <a:schemeClr val="dk1"/>
                </a:solidFill>
                <a:latin typeface="EB Garamond"/>
                <a:ea typeface="EB Garamond"/>
                <a:cs typeface="EB Garamond"/>
                <a:sym typeface="EB Garamond"/>
              </a:rPr>
            </a:br>
            <a:br>
              <a:rPr lang="en-US" sz="1200" b="0" i="0" u="none" strike="noStrike" cap="none" dirty="0">
                <a:solidFill>
                  <a:schemeClr val="dk1"/>
                </a:solidFill>
                <a:latin typeface="EB Garamond"/>
                <a:ea typeface="EB Garamond"/>
                <a:cs typeface="EB Garamond"/>
                <a:sym typeface="EB Garamond"/>
              </a:rPr>
            </a:br>
            <a:r>
              <a:rPr lang="en-US" sz="1200" b="1" i="0" u="none" strike="noStrike" cap="none" dirty="0">
                <a:solidFill>
                  <a:schemeClr val="dk1"/>
                </a:solidFill>
                <a:latin typeface="EB Garamond"/>
                <a:ea typeface="EB Garamond"/>
                <a:cs typeface="EB Garamond"/>
                <a:sym typeface="EB Garamond"/>
              </a:rPr>
              <a:t>Ideal Balance: </a:t>
            </a:r>
            <a:r>
              <a:rPr lang="en-US" sz="1200" b="0" i="0" u="none" strike="noStrike" cap="none" dirty="0">
                <a:solidFill>
                  <a:schemeClr val="dk1"/>
                </a:solidFill>
                <a:latin typeface="EB Garamond"/>
                <a:ea typeface="EB Garamond"/>
                <a:cs typeface="EB Garamond"/>
                <a:sym typeface="EB Garamond"/>
              </a:rPr>
              <a:t>The ideal balance for this reserve is an amount sufficient to fund the local share of the next capital project(s). In December of 2021 voters authorized the use of $2,625,000 </a:t>
            </a:r>
            <a:r>
              <a:rPr lang="en-US" sz="1200" dirty="0">
                <a:solidFill>
                  <a:schemeClr val="dk1"/>
                </a:solidFill>
                <a:latin typeface="EB Garamond"/>
                <a:ea typeface="EB Garamond"/>
                <a:cs typeface="EB Garamond"/>
                <a:sym typeface="EB Garamond"/>
              </a:rPr>
              <a:t>for the current capital project nearing completion. </a:t>
            </a:r>
            <a:r>
              <a:rPr lang="en-US" sz="1200" b="0" i="0" u="none" strike="noStrike" cap="none" dirty="0">
                <a:solidFill>
                  <a:schemeClr val="dk1"/>
                </a:solidFill>
                <a:latin typeface="EB Garamond"/>
                <a:ea typeface="EB Garamond"/>
                <a:cs typeface="EB Garamond"/>
                <a:sym typeface="EB Garamond"/>
              </a:rPr>
              <a:t>The most recent Building Condition Survey on file for the District identifies more than $65 million in infrastructure and mechanical systems repairs and updates. While this report is </a:t>
            </a:r>
            <a:r>
              <a:rPr lang="en-US" sz="1200" dirty="0">
                <a:solidFill>
                  <a:schemeClr val="dk1"/>
                </a:solidFill>
                <a:latin typeface="EB Garamond"/>
                <a:ea typeface="EB Garamond"/>
                <a:cs typeface="EB Garamond"/>
                <a:sym typeface="EB Garamond"/>
              </a:rPr>
              <a:t>current, </a:t>
            </a:r>
            <a:r>
              <a:rPr lang="en-US" sz="1200" b="0" i="0" u="none" strike="noStrike" cap="none" dirty="0">
                <a:solidFill>
                  <a:schemeClr val="dk1"/>
                </a:solidFill>
                <a:latin typeface="EB Garamond"/>
                <a:ea typeface="EB Garamond"/>
                <a:cs typeface="EB Garamond"/>
                <a:sym typeface="EB Garamond"/>
              </a:rPr>
              <a:t>new needs will continually be identified, and systems will continue to age. As such, the local share (as defined as 20% of the total cost) of $</a:t>
            </a:r>
            <a:r>
              <a:rPr lang="en-US" sz="1200" dirty="0">
                <a:solidFill>
                  <a:schemeClr val="dk1"/>
                </a:solidFill>
                <a:latin typeface="EB Garamond"/>
                <a:ea typeface="EB Garamond"/>
                <a:cs typeface="EB Garamond"/>
                <a:sym typeface="EB Garamond"/>
              </a:rPr>
              <a:t>65</a:t>
            </a:r>
            <a:r>
              <a:rPr lang="en-US" sz="1200" b="0" i="0" u="none" strike="noStrike" cap="none" dirty="0">
                <a:solidFill>
                  <a:schemeClr val="dk1"/>
                </a:solidFill>
                <a:latin typeface="EB Garamond"/>
                <a:ea typeface="EB Garamond"/>
                <a:cs typeface="EB Garamond"/>
                <a:sym typeface="EB Garamond"/>
              </a:rPr>
              <a:t> million in capital needs is $13 million. </a:t>
            </a:r>
            <a:endParaRPr sz="1200" b="0" i="0" u="none" strike="noStrike" cap="none" dirty="0">
              <a:solidFill>
                <a:schemeClr val="dk1"/>
              </a:solidFill>
              <a:latin typeface="EB Garamond"/>
              <a:ea typeface="EB Garamond"/>
              <a:cs typeface="EB Garamond"/>
              <a:sym typeface="EB Garamond"/>
            </a:endParaRPr>
          </a:p>
        </p:txBody>
      </p:sp>
      <p:pic>
        <p:nvPicPr>
          <p:cNvPr id="4" name="Picture 3">
            <a:extLst>
              <a:ext uri="{FF2B5EF4-FFF2-40B4-BE49-F238E27FC236}">
                <a16:creationId xmlns:a16="http://schemas.microsoft.com/office/drawing/2014/main" id="{A54AE8E6-2125-BC8C-4CF8-C2636D9CA447}"/>
              </a:ext>
            </a:extLst>
          </p:cNvPr>
          <p:cNvPicPr>
            <a:picLocks noChangeAspect="1"/>
          </p:cNvPicPr>
          <p:nvPr/>
        </p:nvPicPr>
        <p:blipFill>
          <a:blip r:embed="rId3"/>
          <a:stretch>
            <a:fillRect/>
          </a:stretch>
        </p:blipFill>
        <p:spPr>
          <a:xfrm>
            <a:off x="1818678" y="5739789"/>
            <a:ext cx="8554644" cy="1118211"/>
          </a:xfrm>
          <a:prstGeom prst="rect">
            <a:avLst/>
          </a:prstGeom>
        </p:spPr>
      </p:pic>
      <p:pic>
        <p:nvPicPr>
          <p:cNvPr id="7" name="Picture 6">
            <a:extLst>
              <a:ext uri="{FF2B5EF4-FFF2-40B4-BE49-F238E27FC236}">
                <a16:creationId xmlns:a16="http://schemas.microsoft.com/office/drawing/2014/main" id="{61BD91C3-798B-4012-44C1-6F09D14D068A}"/>
              </a:ext>
            </a:extLst>
          </p:cNvPr>
          <p:cNvPicPr>
            <a:picLocks noChangeAspect="1"/>
          </p:cNvPicPr>
          <p:nvPr/>
        </p:nvPicPr>
        <p:blipFill>
          <a:blip r:embed="rId4"/>
          <a:stretch>
            <a:fillRect/>
          </a:stretch>
        </p:blipFill>
        <p:spPr>
          <a:xfrm>
            <a:off x="3220073" y="3123967"/>
            <a:ext cx="5751853" cy="261582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12"/>
          <p:cNvSpPr txBox="1"/>
          <p:nvPr/>
        </p:nvSpPr>
        <p:spPr>
          <a:xfrm>
            <a:off x="0" y="8552"/>
            <a:ext cx="12192000" cy="369332"/>
          </a:xfrm>
          <a:prstGeom prst="rect">
            <a:avLst/>
          </a:prstGeom>
          <a:noFill/>
          <a:ln>
            <a:noFill/>
          </a:ln>
        </p:spPr>
        <p:txBody>
          <a:bodyPr spcFirstLastPara="1" wrap="square" lIns="91425" tIns="45700" rIns="91425" bIns="45700" anchor="t" anchorCtr="0">
            <a:spAutoFit/>
          </a:bodyPr>
          <a:lstStyle/>
          <a:p>
            <a:pPr marL="342900" marR="0" lvl="0" indent="0" algn="ctr" rtl="0">
              <a:lnSpc>
                <a:spcPct val="100000"/>
              </a:lnSpc>
              <a:spcBef>
                <a:spcPts val="0"/>
              </a:spcBef>
              <a:spcAft>
                <a:spcPts val="0"/>
              </a:spcAft>
              <a:buClr>
                <a:srgbClr val="000000"/>
              </a:buClr>
              <a:buSzPts val="1800"/>
              <a:buFont typeface="Arial"/>
              <a:buNone/>
            </a:pPr>
            <a:r>
              <a:rPr lang="en-US" sz="1800" b="1" i="0" u="none" strike="noStrike" cap="none" dirty="0">
                <a:solidFill>
                  <a:srgbClr val="FF0000"/>
                </a:solidFill>
                <a:latin typeface="EB Garamond"/>
                <a:ea typeface="EB Garamond"/>
                <a:cs typeface="EB Garamond"/>
                <a:sym typeface="EB Garamond"/>
              </a:rPr>
              <a:t>BUS PURCHASE RESERVES</a:t>
            </a:r>
            <a:endParaRPr sz="1800" b="0" i="0" u="none" strike="noStrike" cap="none" dirty="0">
              <a:solidFill>
                <a:schemeClr val="dk1"/>
              </a:solidFill>
              <a:latin typeface="Courier"/>
              <a:ea typeface="Courier"/>
              <a:cs typeface="Courier"/>
              <a:sym typeface="Courier"/>
            </a:endParaRPr>
          </a:p>
        </p:txBody>
      </p:sp>
      <p:sp>
        <p:nvSpPr>
          <p:cNvPr id="163" name="Google Shape;163;p12"/>
          <p:cNvSpPr txBox="1"/>
          <p:nvPr/>
        </p:nvSpPr>
        <p:spPr>
          <a:xfrm>
            <a:off x="-142045" y="377884"/>
            <a:ext cx="12192000" cy="3149540"/>
          </a:xfrm>
          <a:prstGeom prst="rect">
            <a:avLst/>
          </a:prstGeom>
          <a:noFill/>
          <a:ln>
            <a:noFill/>
          </a:ln>
        </p:spPr>
        <p:txBody>
          <a:bodyPr spcFirstLastPara="1" wrap="square" lIns="91425" tIns="45700" rIns="91425" bIns="45700" anchor="t" anchorCtr="0">
            <a:spAutoFit/>
          </a:bodyPr>
          <a:lstStyle/>
          <a:p>
            <a:pPr marL="347345" marR="0" lvl="0" indent="0" algn="l" rtl="0">
              <a:lnSpc>
                <a:spcPct val="100000"/>
              </a:lnSpc>
              <a:spcBef>
                <a:spcPts val="0"/>
              </a:spcBef>
              <a:spcAft>
                <a:spcPts val="0"/>
              </a:spcAft>
              <a:buClr>
                <a:srgbClr val="000000"/>
              </a:buClr>
              <a:buSzPts val="1200"/>
              <a:buFont typeface="Arial"/>
              <a:buNone/>
            </a:pPr>
            <a:r>
              <a:rPr lang="en-US" sz="1200" b="1" i="0" u="none" strike="noStrike" cap="none" dirty="0">
                <a:solidFill>
                  <a:schemeClr val="dk1"/>
                </a:solidFill>
                <a:latin typeface="EB Garamond"/>
                <a:ea typeface="EB Garamond"/>
                <a:cs typeface="EB Garamond"/>
                <a:sym typeface="EB Garamond"/>
              </a:rPr>
              <a:t>Purpose: </a:t>
            </a:r>
            <a:r>
              <a:rPr lang="en-US" sz="1200" b="0" i="0" u="none" strike="noStrike" cap="none" dirty="0">
                <a:solidFill>
                  <a:schemeClr val="dk1"/>
                </a:solidFill>
                <a:latin typeface="EB Garamond"/>
                <a:ea typeface="EB Garamond"/>
                <a:cs typeface="EB Garamond"/>
                <a:sym typeface="EB Garamond"/>
              </a:rPr>
              <a:t>The bus Purchase Reserve Fund is a capital reserve for the specific use of purchasing vehicles for student transportation. Voter authorization is required for both the establishment of the reserve and payments from the reserve.  A reserve was authorized by a public vote on May 21, 2019 for a term of 5 years and a maximum aggregate funding limit of $750,000</a:t>
            </a:r>
            <a:r>
              <a:rPr lang="en-US" sz="1200" dirty="0">
                <a:solidFill>
                  <a:schemeClr val="dk1"/>
                </a:solidFill>
                <a:latin typeface="EB Garamond"/>
                <a:ea typeface="EB Garamond"/>
                <a:cs typeface="EB Garamond"/>
                <a:sym typeface="EB Garamond"/>
              </a:rPr>
              <a:t>.</a:t>
            </a:r>
            <a:r>
              <a:rPr lang="en-US" sz="1200" b="0" i="0" u="none" strike="noStrike" cap="none" dirty="0">
                <a:solidFill>
                  <a:schemeClr val="dk1"/>
                </a:solidFill>
                <a:latin typeface="EB Garamond"/>
                <a:ea typeface="EB Garamond"/>
                <a:cs typeface="EB Garamond"/>
                <a:sym typeface="EB Garamond"/>
              </a:rPr>
              <a:t> Another reserve was authorized by public vote on May 18, 2021 for a term of 10 years and a maximum aggregate funding limit of $2,500,000. In May of 2024, a $5,000,000 Transportation Vehicle Reserve was authorized.  The form of the required legal notice for the vote on establishing the reserve and the form of the proposition to be placed on the ballot are set forth in §3651 of the Education Law.</a:t>
            </a:r>
            <a:endParaRPr sz="1400" b="0" i="0" u="none" strike="noStrike" cap="none" dirty="0">
              <a:solidFill>
                <a:srgbClr val="000000"/>
              </a:solidFill>
              <a:latin typeface="Arial"/>
              <a:ea typeface="Arial"/>
              <a:cs typeface="Arial"/>
              <a:sym typeface="Arial"/>
            </a:endParaRPr>
          </a:p>
          <a:p>
            <a:pPr marL="347345" marR="0" lvl="0" indent="0" algn="l" rtl="0">
              <a:lnSpc>
                <a:spcPct val="100000"/>
              </a:lnSpc>
              <a:spcBef>
                <a:spcPts val="200"/>
              </a:spcBef>
              <a:spcAft>
                <a:spcPts val="0"/>
              </a:spcAft>
              <a:buClr>
                <a:srgbClr val="000000"/>
              </a:buClr>
              <a:buSzPts val="1200"/>
              <a:buFont typeface="Arial"/>
              <a:buNone/>
            </a:pPr>
            <a:endParaRPr sz="1200" b="0" i="0" u="none" strike="noStrike" cap="none" dirty="0">
              <a:solidFill>
                <a:schemeClr val="dk1"/>
              </a:solidFill>
              <a:latin typeface="EB Garamond"/>
              <a:ea typeface="EB Garamond"/>
              <a:cs typeface="EB Garamond"/>
              <a:sym typeface="EB Garamond"/>
            </a:endParaRPr>
          </a:p>
          <a:p>
            <a:pPr marL="342900" marR="0" lvl="0" indent="0" algn="l" rtl="0">
              <a:lnSpc>
                <a:spcPct val="100000"/>
              </a:lnSpc>
              <a:spcBef>
                <a:spcPts val="200"/>
              </a:spcBef>
              <a:spcAft>
                <a:spcPts val="0"/>
              </a:spcAft>
              <a:buClr>
                <a:srgbClr val="000000"/>
              </a:buClr>
              <a:buSzPts val="1200"/>
              <a:buFont typeface="Arial"/>
              <a:buNone/>
            </a:pPr>
            <a:r>
              <a:rPr lang="en-US" sz="1200" b="1" i="0" u="none" strike="noStrike" cap="none" dirty="0">
                <a:solidFill>
                  <a:schemeClr val="dk1"/>
                </a:solidFill>
                <a:latin typeface="EB Garamond"/>
                <a:ea typeface="EB Garamond"/>
                <a:cs typeface="EB Garamond"/>
                <a:sym typeface="EB Garamond"/>
              </a:rPr>
              <a:t>Analysis: </a:t>
            </a:r>
            <a:r>
              <a:rPr lang="en-US" sz="1200" b="0" i="0" u="none" strike="noStrike" cap="none" dirty="0">
                <a:solidFill>
                  <a:schemeClr val="dk1"/>
                </a:solidFill>
                <a:latin typeface="EB Garamond"/>
                <a:ea typeface="EB Garamond"/>
                <a:cs typeface="EB Garamond"/>
                <a:sym typeface="EB Garamond"/>
              </a:rPr>
              <a:t> As of 6/30/24, the aggregate funding to the 2021 and 2024 reserves was approximately $3,320,000. </a:t>
            </a:r>
            <a:r>
              <a:rPr lang="en-US" sz="1200" dirty="0">
                <a:solidFill>
                  <a:schemeClr val="dk1"/>
                </a:solidFill>
                <a:latin typeface="EB Garamond"/>
                <a:ea typeface="EB Garamond"/>
                <a:cs typeface="EB Garamond"/>
                <a:sym typeface="EB Garamond"/>
              </a:rPr>
              <a:t>In years past the district</a:t>
            </a:r>
            <a:r>
              <a:rPr lang="en-US" sz="1200" b="0" i="0" u="none" strike="noStrike" cap="none" dirty="0">
                <a:solidFill>
                  <a:schemeClr val="dk1"/>
                </a:solidFill>
                <a:latin typeface="EB Garamond"/>
                <a:ea typeface="EB Garamond"/>
                <a:cs typeface="EB Garamond"/>
                <a:sym typeface="EB Garamond"/>
              </a:rPr>
              <a:t> has regularly utilized this reserve to fund the local component of bus purchases, while utilizing rolling BANS to fund the state aided component of the purchase.  In July of 2022, the district paid off all bus BANS and moved to utilizing reserves to purchase buses. This shift in purchasing saves the district </a:t>
            </a:r>
            <a:r>
              <a:rPr lang="en-US" sz="1200" dirty="0">
                <a:solidFill>
                  <a:schemeClr val="dk1"/>
                </a:solidFill>
                <a:latin typeface="EB Garamond"/>
                <a:ea typeface="EB Garamond"/>
                <a:cs typeface="EB Garamond"/>
                <a:sym typeface="EB Garamond"/>
              </a:rPr>
              <a:t>on high interest rates, bond rating fees, advisory fees and legal fees.  T</a:t>
            </a:r>
            <a:r>
              <a:rPr lang="en-US" sz="1200" b="0" i="0" u="none" strike="noStrike" cap="none" dirty="0">
                <a:solidFill>
                  <a:schemeClr val="dk1"/>
                </a:solidFill>
                <a:latin typeface="EB Garamond"/>
                <a:ea typeface="EB Garamond"/>
                <a:cs typeface="EB Garamond"/>
                <a:sym typeface="EB Garamond"/>
              </a:rPr>
              <a:t>he District’s transportation aid rate is approximately 85%, meaning that </a:t>
            </a:r>
            <a:r>
              <a:rPr lang="en-US" sz="1200" dirty="0">
                <a:solidFill>
                  <a:schemeClr val="dk1"/>
                </a:solidFill>
                <a:latin typeface="EB Garamond"/>
                <a:ea typeface="EB Garamond"/>
                <a:cs typeface="EB Garamond"/>
                <a:sym typeface="EB Garamond"/>
              </a:rPr>
              <a:t>85%</a:t>
            </a:r>
            <a:r>
              <a:rPr lang="en-US" sz="1200" b="0" i="0" u="none" strike="noStrike" cap="none" dirty="0">
                <a:solidFill>
                  <a:schemeClr val="dk1"/>
                </a:solidFill>
                <a:latin typeface="EB Garamond"/>
                <a:ea typeface="EB Garamond"/>
                <a:cs typeface="EB Garamond"/>
                <a:sym typeface="EB Garamond"/>
              </a:rPr>
              <a:t> of the cost of bus purchases will be reimbursed by the state over the course of 5 years.  The chart below combines the balance of the prior and current reserves for bus purchases. The district will seek authorization for an additional bus purchase reserve due to reaching the available funding capacity.</a:t>
            </a:r>
            <a:endParaRPr sz="1400" b="0" i="0" u="none" strike="noStrike" cap="none" dirty="0">
              <a:solidFill>
                <a:srgbClr val="000000"/>
              </a:solidFill>
              <a:latin typeface="Arial"/>
              <a:ea typeface="Arial"/>
              <a:cs typeface="Arial"/>
              <a:sym typeface="Arial"/>
            </a:endParaRPr>
          </a:p>
          <a:p>
            <a:pPr marL="342900" marR="0" lvl="0" indent="0" algn="l" rtl="0">
              <a:lnSpc>
                <a:spcPct val="100000"/>
              </a:lnSpc>
              <a:spcBef>
                <a:spcPts val="200"/>
              </a:spcBef>
              <a:spcAft>
                <a:spcPts val="0"/>
              </a:spcAft>
              <a:buClr>
                <a:srgbClr val="000000"/>
              </a:buClr>
              <a:buSzPts val="1200"/>
              <a:buFont typeface="Arial"/>
              <a:buNone/>
            </a:pPr>
            <a:endParaRPr sz="1200" b="0" i="0" u="none" strike="noStrike" cap="none" dirty="0">
              <a:solidFill>
                <a:schemeClr val="dk1"/>
              </a:solidFill>
              <a:latin typeface="EB Garamond"/>
              <a:ea typeface="EB Garamond"/>
              <a:cs typeface="EB Garamond"/>
              <a:sym typeface="EB Garamond"/>
            </a:endParaRPr>
          </a:p>
          <a:p>
            <a:pPr marL="342900" marR="0" lvl="0" indent="0" algn="l" rtl="0">
              <a:lnSpc>
                <a:spcPct val="100000"/>
              </a:lnSpc>
              <a:spcBef>
                <a:spcPts val="200"/>
              </a:spcBef>
              <a:spcAft>
                <a:spcPts val="0"/>
              </a:spcAft>
              <a:buClr>
                <a:srgbClr val="000000"/>
              </a:buClr>
              <a:buSzPts val="1200"/>
              <a:buFont typeface="Arial"/>
              <a:buNone/>
            </a:pPr>
            <a:r>
              <a:rPr lang="en-US" sz="1200" b="1" i="0" u="none" strike="noStrike" cap="none" dirty="0">
                <a:solidFill>
                  <a:schemeClr val="dk1"/>
                </a:solidFill>
                <a:latin typeface="EB Garamond"/>
                <a:ea typeface="EB Garamond"/>
                <a:cs typeface="EB Garamond"/>
                <a:sym typeface="EB Garamond"/>
              </a:rPr>
              <a:t>Ideal Balance:  </a:t>
            </a:r>
            <a:r>
              <a:rPr lang="en-US" sz="1200" b="0" i="0" u="none" strike="noStrike" cap="none" dirty="0">
                <a:solidFill>
                  <a:schemeClr val="dk1"/>
                </a:solidFill>
                <a:latin typeface="EB Garamond"/>
                <a:ea typeface="EB Garamond"/>
                <a:cs typeface="EB Garamond"/>
                <a:sym typeface="EB Garamond"/>
              </a:rPr>
              <a:t>The ideal balance of this reserve is the maximum funding authorized in order to continue supporting the purchase of buses from reserves. Over the last several years the district is replacing 3-4  buses a year as the fleet inventory ages on a cyclical basis. With the mandate </a:t>
            </a:r>
            <a:r>
              <a:rPr lang="en-US" sz="1200" dirty="0">
                <a:solidFill>
                  <a:schemeClr val="dk1"/>
                </a:solidFill>
                <a:latin typeface="EB Garamond"/>
                <a:ea typeface="EB Garamond"/>
                <a:cs typeface="EB Garamond"/>
                <a:sym typeface="EB Garamond"/>
              </a:rPr>
              <a:t>for the </a:t>
            </a:r>
            <a:r>
              <a:rPr lang="en-US" sz="1200" b="0" i="0" u="none" strike="noStrike" cap="none" dirty="0">
                <a:solidFill>
                  <a:schemeClr val="dk1"/>
                </a:solidFill>
                <a:latin typeface="EB Garamond"/>
                <a:ea typeface="EB Garamond"/>
                <a:cs typeface="EB Garamond"/>
                <a:sym typeface="EB Garamond"/>
              </a:rPr>
              <a:t>electrification of buses in sight, an increased amount of funding will be required to continue the cost savings mentioned above. At this time manufacturers are anticipating a 100-150% increase in the cost of one bus. </a:t>
            </a:r>
            <a:endParaRPr sz="1200" b="0" i="0" u="none" strike="noStrike" cap="none" dirty="0">
              <a:solidFill>
                <a:schemeClr val="dk1"/>
              </a:solidFill>
              <a:latin typeface="EB Garamond"/>
              <a:ea typeface="EB Garamond"/>
              <a:cs typeface="EB Garamond"/>
              <a:sym typeface="EB Garamond"/>
            </a:endParaRPr>
          </a:p>
        </p:txBody>
      </p:sp>
      <p:pic>
        <p:nvPicPr>
          <p:cNvPr id="4" name="Picture 3">
            <a:extLst>
              <a:ext uri="{FF2B5EF4-FFF2-40B4-BE49-F238E27FC236}">
                <a16:creationId xmlns:a16="http://schemas.microsoft.com/office/drawing/2014/main" id="{466FDF02-12E3-5514-1EB0-FBE856F11805}"/>
              </a:ext>
            </a:extLst>
          </p:cNvPr>
          <p:cNvPicPr>
            <a:picLocks noChangeAspect="1"/>
          </p:cNvPicPr>
          <p:nvPr/>
        </p:nvPicPr>
        <p:blipFill>
          <a:blip r:embed="rId3"/>
          <a:stretch>
            <a:fillRect/>
          </a:stretch>
        </p:blipFill>
        <p:spPr>
          <a:xfrm>
            <a:off x="1818678" y="5838016"/>
            <a:ext cx="8554644" cy="1011432"/>
          </a:xfrm>
          <a:prstGeom prst="rect">
            <a:avLst/>
          </a:prstGeom>
        </p:spPr>
      </p:pic>
      <p:pic>
        <p:nvPicPr>
          <p:cNvPr id="7" name="Picture 6">
            <a:extLst>
              <a:ext uri="{FF2B5EF4-FFF2-40B4-BE49-F238E27FC236}">
                <a16:creationId xmlns:a16="http://schemas.microsoft.com/office/drawing/2014/main" id="{B07922E7-8E5C-95A9-3559-BDD05345708D}"/>
              </a:ext>
            </a:extLst>
          </p:cNvPr>
          <p:cNvPicPr>
            <a:picLocks noChangeAspect="1"/>
          </p:cNvPicPr>
          <p:nvPr/>
        </p:nvPicPr>
        <p:blipFill>
          <a:blip r:embed="rId4"/>
          <a:stretch>
            <a:fillRect/>
          </a:stretch>
        </p:blipFill>
        <p:spPr>
          <a:xfrm>
            <a:off x="3117772" y="3220721"/>
            <a:ext cx="6235547" cy="253523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16"/>
          <p:cNvSpPr txBox="1"/>
          <p:nvPr/>
        </p:nvSpPr>
        <p:spPr>
          <a:xfrm>
            <a:off x="0" y="210389"/>
            <a:ext cx="12192000" cy="369332"/>
          </a:xfrm>
          <a:prstGeom prst="rect">
            <a:avLst/>
          </a:prstGeom>
          <a:noFill/>
          <a:ln>
            <a:noFill/>
          </a:ln>
        </p:spPr>
        <p:txBody>
          <a:bodyPr spcFirstLastPara="1" wrap="square" lIns="91425" tIns="45700" rIns="91425" bIns="45700" anchor="t" anchorCtr="0">
            <a:spAutoFit/>
          </a:bodyPr>
          <a:lstStyle/>
          <a:p>
            <a:pPr marL="34290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FF0000"/>
                </a:solidFill>
                <a:latin typeface="EB Garamond"/>
                <a:ea typeface="EB Garamond"/>
                <a:cs typeface="EB Garamond"/>
                <a:sym typeface="EB Garamond"/>
              </a:rPr>
              <a:t>MANDATORY RESERVE FOR DEBT SERVICE</a:t>
            </a:r>
            <a:endParaRPr sz="1800" b="0" i="0" u="none" strike="noStrike" cap="none">
              <a:solidFill>
                <a:schemeClr val="dk1"/>
              </a:solidFill>
              <a:latin typeface="Courier"/>
              <a:ea typeface="Courier"/>
              <a:cs typeface="Courier"/>
              <a:sym typeface="Courier"/>
            </a:endParaRPr>
          </a:p>
        </p:txBody>
      </p:sp>
      <p:sp>
        <p:nvSpPr>
          <p:cNvPr id="195" name="Google Shape;195;p16"/>
          <p:cNvSpPr txBox="1"/>
          <p:nvPr/>
        </p:nvSpPr>
        <p:spPr>
          <a:xfrm>
            <a:off x="0" y="579721"/>
            <a:ext cx="12191999" cy="2503209"/>
          </a:xfrm>
          <a:prstGeom prst="rect">
            <a:avLst/>
          </a:prstGeom>
          <a:noFill/>
          <a:ln>
            <a:noFill/>
          </a:ln>
        </p:spPr>
        <p:txBody>
          <a:bodyPr spcFirstLastPara="1" wrap="square" lIns="91425" tIns="45700" rIns="91425" bIns="45700" anchor="t" anchorCtr="0">
            <a:spAutoFit/>
          </a:bodyPr>
          <a:lstStyle/>
          <a:p>
            <a:pPr marL="342900" marR="0" lvl="0" indent="0" algn="l" rtl="0">
              <a:lnSpc>
                <a:spcPct val="100000"/>
              </a:lnSpc>
              <a:spcBef>
                <a:spcPts val="0"/>
              </a:spcBef>
              <a:spcAft>
                <a:spcPts val="0"/>
              </a:spcAft>
              <a:buClr>
                <a:srgbClr val="000000"/>
              </a:buClr>
              <a:buSzPts val="1200"/>
              <a:buFont typeface="Arial"/>
              <a:buNone/>
            </a:pPr>
            <a:r>
              <a:rPr lang="en-US" sz="1250" b="1" i="0" u="none" strike="noStrike" cap="none" dirty="0">
                <a:solidFill>
                  <a:schemeClr val="dk1"/>
                </a:solidFill>
                <a:latin typeface="EB Garamond"/>
                <a:ea typeface="EB Garamond"/>
                <a:cs typeface="EB Garamond"/>
                <a:sym typeface="EB Garamond"/>
              </a:rPr>
              <a:t>Purpose:</a:t>
            </a:r>
            <a:r>
              <a:rPr lang="en-US" sz="1250" b="0" i="0" u="none" strike="noStrike" cap="none" dirty="0">
                <a:solidFill>
                  <a:schemeClr val="dk1"/>
                </a:solidFill>
                <a:latin typeface="EB Garamond"/>
                <a:ea typeface="EB Garamond"/>
                <a:cs typeface="EB Garamond"/>
                <a:sym typeface="EB Garamond"/>
              </a:rPr>
              <a:t> Upon the sale of district property that was financed by obligations which remain outstanding at the time of sale, a reserve must be established for the purpose of retiring the outstanding obligations. The funding of the reserve is from the proceeds of the sale of district property or capital improvement (General Municipal Law, §6-l).  The debt service reserve is not accounted for in the general fund, but rather the debt service fund.</a:t>
            </a:r>
            <a:endParaRPr sz="1250" b="0" i="0" u="none" strike="noStrike" cap="none" dirty="0">
              <a:solidFill>
                <a:schemeClr val="dk1"/>
              </a:solidFill>
              <a:latin typeface="EB Garamond"/>
              <a:ea typeface="EB Garamond"/>
              <a:cs typeface="EB Garamond"/>
              <a:sym typeface="EB Garamond"/>
            </a:endParaRPr>
          </a:p>
          <a:p>
            <a:pPr marL="342900" marR="0" lvl="0" indent="0" algn="l" rtl="0">
              <a:lnSpc>
                <a:spcPct val="100000"/>
              </a:lnSpc>
              <a:spcBef>
                <a:spcPts val="200"/>
              </a:spcBef>
              <a:spcAft>
                <a:spcPts val="0"/>
              </a:spcAft>
              <a:buClr>
                <a:srgbClr val="000000"/>
              </a:buClr>
              <a:buSzPts val="1200"/>
              <a:buFont typeface="Arial"/>
              <a:buNone/>
            </a:pPr>
            <a:endParaRPr sz="1250" b="1" i="0" u="none" strike="noStrike" cap="none" dirty="0">
              <a:solidFill>
                <a:schemeClr val="dk1"/>
              </a:solidFill>
              <a:latin typeface="EB Garamond"/>
              <a:ea typeface="EB Garamond"/>
              <a:cs typeface="EB Garamond"/>
              <a:sym typeface="EB Garamond"/>
            </a:endParaRPr>
          </a:p>
          <a:p>
            <a:pPr marL="342900" marR="0" lvl="0" indent="0" algn="l" rtl="0">
              <a:lnSpc>
                <a:spcPct val="100000"/>
              </a:lnSpc>
              <a:spcBef>
                <a:spcPts val="200"/>
              </a:spcBef>
              <a:spcAft>
                <a:spcPts val="0"/>
              </a:spcAft>
              <a:buClr>
                <a:srgbClr val="000000"/>
              </a:buClr>
              <a:buSzPts val="1200"/>
              <a:buFont typeface="Arial"/>
              <a:buNone/>
            </a:pPr>
            <a:r>
              <a:rPr lang="en-US" sz="1250" b="1" i="0" u="none" strike="noStrike" cap="none" dirty="0">
                <a:solidFill>
                  <a:schemeClr val="dk1"/>
                </a:solidFill>
                <a:latin typeface="EB Garamond"/>
                <a:ea typeface="EB Garamond"/>
                <a:cs typeface="EB Garamond"/>
                <a:sym typeface="EB Garamond"/>
              </a:rPr>
              <a:t>Analysis:</a:t>
            </a:r>
            <a:r>
              <a:rPr lang="en-US" sz="1250" b="0" i="0" u="none" strike="noStrike" cap="none" dirty="0">
                <a:solidFill>
                  <a:schemeClr val="dk1"/>
                </a:solidFill>
                <a:latin typeface="EB Garamond"/>
                <a:ea typeface="EB Garamond"/>
                <a:cs typeface="EB Garamond"/>
                <a:sym typeface="EB Garamond"/>
              </a:rPr>
              <a:t> The Debt Service Fund is used as a budgeted revenue source each year in the District’s annual budget to help offset principal and interest as needed.   Transfers from the Debt Service Fund can be made to the general fund to offset budgeted debt service payments. Utilization can help maintain a negative tax cap “capital exclusion” which means there will be currently no tax impact to the Districts debt service payments to support prior capital expenditures.</a:t>
            </a:r>
            <a:endParaRPr sz="1250" b="0" i="0" u="none" strike="noStrike" cap="none" dirty="0">
              <a:solidFill>
                <a:srgbClr val="000000"/>
              </a:solidFill>
              <a:latin typeface="Arial"/>
              <a:ea typeface="Arial"/>
              <a:cs typeface="Arial"/>
              <a:sym typeface="Arial"/>
            </a:endParaRPr>
          </a:p>
          <a:p>
            <a:pPr marL="342900" marR="0" lvl="0" indent="0" algn="l" rtl="0">
              <a:lnSpc>
                <a:spcPct val="100000"/>
              </a:lnSpc>
              <a:spcBef>
                <a:spcPts val="200"/>
              </a:spcBef>
              <a:spcAft>
                <a:spcPts val="0"/>
              </a:spcAft>
              <a:buClr>
                <a:srgbClr val="000000"/>
              </a:buClr>
              <a:buSzPts val="1200"/>
              <a:buFont typeface="Arial"/>
              <a:buNone/>
            </a:pPr>
            <a:endParaRPr sz="1250" b="0" i="0" u="none" strike="noStrike" cap="none" dirty="0">
              <a:solidFill>
                <a:schemeClr val="dk1"/>
              </a:solidFill>
              <a:latin typeface="EB Garamond"/>
              <a:ea typeface="EB Garamond"/>
              <a:cs typeface="EB Garamond"/>
              <a:sym typeface="EB Garamond"/>
            </a:endParaRPr>
          </a:p>
          <a:p>
            <a:pPr marL="342900" marR="0" lvl="0" indent="0" algn="l" rtl="0">
              <a:lnSpc>
                <a:spcPct val="100000"/>
              </a:lnSpc>
              <a:spcBef>
                <a:spcPts val="200"/>
              </a:spcBef>
              <a:spcAft>
                <a:spcPts val="0"/>
              </a:spcAft>
              <a:buClr>
                <a:srgbClr val="000000"/>
              </a:buClr>
              <a:buSzPts val="1200"/>
              <a:buFont typeface="Arial"/>
              <a:buNone/>
            </a:pPr>
            <a:r>
              <a:rPr lang="en-US" sz="1250" b="1" i="0" u="none" strike="noStrike" cap="none" dirty="0">
                <a:solidFill>
                  <a:schemeClr val="dk1"/>
                </a:solidFill>
                <a:latin typeface="EB Garamond"/>
                <a:ea typeface="EB Garamond"/>
                <a:cs typeface="EB Garamond"/>
                <a:sym typeface="EB Garamond"/>
              </a:rPr>
              <a:t>Ideal Balance:</a:t>
            </a:r>
            <a:r>
              <a:rPr lang="en-US" sz="1250" b="0" i="0" u="none" strike="noStrike" cap="none" dirty="0">
                <a:solidFill>
                  <a:schemeClr val="dk1"/>
                </a:solidFill>
                <a:latin typeface="EB Garamond"/>
                <a:ea typeface="EB Garamond"/>
                <a:cs typeface="EB Garamond"/>
                <a:sym typeface="EB Garamond"/>
              </a:rPr>
              <a:t> There is no ideal balance for the Reserve for Debt service as it is the accumulation of funding from prior projects that shall be used to retire debt obligations.  One consideration of utilizing this reserve to support the general fund budget is its functionality in the tax cap calculation, wherein any sum utilized will reduce the “capital exclusion” in the tax cap formula.  As the District’s long-term debt service schedule demonstrates there will be a taxable capital exclusion in the coming years, it is advisable to use these funds judiciously to gradually scale in any local capital exclusion. </a:t>
            </a:r>
            <a:endParaRPr sz="1250" b="0" i="0" u="none" strike="noStrike" cap="none" dirty="0">
              <a:solidFill>
                <a:schemeClr val="dk1"/>
              </a:solidFill>
              <a:latin typeface="EB Garamond"/>
              <a:ea typeface="EB Garamond"/>
              <a:cs typeface="EB Garamond"/>
              <a:sym typeface="EB Garamond"/>
            </a:endParaRPr>
          </a:p>
        </p:txBody>
      </p:sp>
      <p:pic>
        <p:nvPicPr>
          <p:cNvPr id="7" name="Picture 6">
            <a:extLst>
              <a:ext uri="{FF2B5EF4-FFF2-40B4-BE49-F238E27FC236}">
                <a16:creationId xmlns:a16="http://schemas.microsoft.com/office/drawing/2014/main" id="{572FD128-237A-5825-3F2D-54648CDDC011}"/>
              </a:ext>
            </a:extLst>
          </p:cNvPr>
          <p:cNvPicPr>
            <a:picLocks noChangeAspect="1"/>
          </p:cNvPicPr>
          <p:nvPr/>
        </p:nvPicPr>
        <p:blipFill>
          <a:blip r:embed="rId3"/>
          <a:stretch>
            <a:fillRect/>
          </a:stretch>
        </p:blipFill>
        <p:spPr>
          <a:xfrm>
            <a:off x="3174024" y="2990597"/>
            <a:ext cx="5843951" cy="2995887"/>
          </a:xfrm>
          <a:prstGeom prst="rect">
            <a:avLst/>
          </a:prstGeom>
        </p:spPr>
      </p:pic>
      <p:pic>
        <p:nvPicPr>
          <p:cNvPr id="9" name="Picture 8">
            <a:extLst>
              <a:ext uri="{FF2B5EF4-FFF2-40B4-BE49-F238E27FC236}">
                <a16:creationId xmlns:a16="http://schemas.microsoft.com/office/drawing/2014/main" id="{6F6ACE0A-C2D3-1088-ACB7-8A391DE4B5E2}"/>
              </a:ext>
            </a:extLst>
          </p:cNvPr>
          <p:cNvPicPr>
            <a:picLocks noChangeAspect="1"/>
          </p:cNvPicPr>
          <p:nvPr/>
        </p:nvPicPr>
        <p:blipFill>
          <a:blip r:embed="rId4"/>
          <a:stretch>
            <a:fillRect/>
          </a:stretch>
        </p:blipFill>
        <p:spPr>
          <a:xfrm>
            <a:off x="2237959" y="5986484"/>
            <a:ext cx="7716080" cy="871516"/>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A21F03E-35A8-7A62-DEA1-110A28FDAAD6}"/>
              </a:ext>
            </a:extLst>
          </p:cNvPr>
          <p:cNvSpPr>
            <a:spLocks noGrp="1"/>
          </p:cNvSpPr>
          <p:nvPr>
            <p:ph type="title"/>
          </p:nvPr>
        </p:nvSpPr>
        <p:spPr>
          <a:xfrm>
            <a:off x="838200" y="0"/>
            <a:ext cx="10515600" cy="995680"/>
          </a:xfrm>
        </p:spPr>
        <p:txBody>
          <a:bodyPr>
            <a:normAutofit/>
          </a:bodyPr>
          <a:lstStyle/>
          <a:p>
            <a:pPr algn="ctr"/>
            <a:r>
              <a:rPr lang="en-US" dirty="0"/>
              <a:t>Reserve Summary</a:t>
            </a:r>
          </a:p>
        </p:txBody>
      </p:sp>
      <p:pic>
        <p:nvPicPr>
          <p:cNvPr id="7" name="Picture 6">
            <a:extLst>
              <a:ext uri="{FF2B5EF4-FFF2-40B4-BE49-F238E27FC236}">
                <a16:creationId xmlns:a16="http://schemas.microsoft.com/office/drawing/2014/main" id="{EB5CBA95-DC98-4D46-A7EB-FB0FFAEA06BF}"/>
              </a:ext>
            </a:extLst>
          </p:cNvPr>
          <p:cNvPicPr>
            <a:picLocks noChangeAspect="1"/>
          </p:cNvPicPr>
          <p:nvPr/>
        </p:nvPicPr>
        <p:blipFill>
          <a:blip r:embed="rId3"/>
          <a:stretch>
            <a:fillRect/>
          </a:stretch>
        </p:blipFill>
        <p:spPr>
          <a:xfrm>
            <a:off x="-1" y="822960"/>
            <a:ext cx="12172005" cy="5963920"/>
          </a:xfrm>
          <a:prstGeom prst="rect">
            <a:avLst/>
          </a:prstGeom>
        </p:spPr>
      </p:pic>
    </p:spTree>
    <p:extLst>
      <p:ext uri="{BB962C8B-B14F-4D97-AF65-F5344CB8AC3E}">
        <p14:creationId xmlns:p14="http://schemas.microsoft.com/office/powerpoint/2010/main" val="2627335496"/>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20283</TotalTime>
  <Words>3664</Words>
  <Application>Microsoft Office PowerPoint</Application>
  <PresentationFormat>Widescreen</PresentationFormat>
  <Paragraphs>89</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Courier</vt:lpstr>
      <vt:lpstr>EB Garamond</vt:lpstr>
      <vt:lpstr>Times New Roman</vt:lpstr>
      <vt:lpstr>Office Theme</vt:lpstr>
      <vt:lpstr>PowerPoint Presentation</vt:lpstr>
      <vt:lpstr>Table of Contents</vt:lpstr>
      <vt:lpstr>     WILLIAMSON CSD RESERVE FUNDS OVERVIEW </vt:lpstr>
      <vt:lpstr>COMPTROLLER’S POSITION ON RESERVE FUNDS FOR STRATEGIC PLANNING</vt:lpstr>
      <vt:lpstr>2023-2024 RESERVE SUMMARY BALANCES AND ACTIVITY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Reserve 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O'Quain, Staci</dc:creator>
  <cp:lastModifiedBy>Sutton, Jeffrey</cp:lastModifiedBy>
  <cp:revision>96</cp:revision>
  <cp:lastPrinted>2024-12-02T16:49:17Z</cp:lastPrinted>
  <dcterms:created xsi:type="dcterms:W3CDTF">2021-10-05T12:09:50Z</dcterms:created>
  <dcterms:modified xsi:type="dcterms:W3CDTF">2024-12-02T16:49:19Z</dcterms:modified>
</cp:coreProperties>
</file>