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14" r:id="rId2"/>
  </p:sldMasterIdLst>
  <p:notesMasterIdLst>
    <p:notesMasterId r:id="rId26"/>
  </p:notesMasterIdLst>
  <p:sldIdLst>
    <p:sldId id="256" r:id="rId3"/>
    <p:sldId id="277" r:id="rId4"/>
    <p:sldId id="276" r:id="rId5"/>
    <p:sldId id="274" r:id="rId6"/>
    <p:sldId id="263" r:id="rId7"/>
    <p:sldId id="446" r:id="rId8"/>
    <p:sldId id="438" r:id="rId9"/>
    <p:sldId id="437" r:id="rId10"/>
    <p:sldId id="434" r:id="rId11"/>
    <p:sldId id="439" r:id="rId12"/>
    <p:sldId id="267" r:id="rId13"/>
    <p:sldId id="444" r:id="rId14"/>
    <p:sldId id="281" r:id="rId15"/>
    <p:sldId id="450" r:id="rId16"/>
    <p:sldId id="449" r:id="rId17"/>
    <p:sldId id="280" r:id="rId18"/>
    <p:sldId id="451" r:id="rId19"/>
    <p:sldId id="440" r:id="rId20"/>
    <p:sldId id="445" r:id="rId21"/>
    <p:sldId id="442" r:id="rId22"/>
    <p:sldId id="279" r:id="rId23"/>
    <p:sldId id="443" r:id="rId24"/>
    <p:sldId id="26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75" autoAdjust="0"/>
    <p:restoredTop sz="96323" autoAdjust="0"/>
  </p:normalViewPr>
  <p:slideViewPr>
    <p:cSldViewPr snapToGrid="0">
      <p:cViewPr varScale="1">
        <p:scale>
          <a:sx n="89" d="100"/>
          <a:sy n="89" d="100"/>
        </p:scale>
        <p:origin x="110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TSD%20Repo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TSD%20Repo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k12\shares\user%20data\katy.payne\Communications\1%20Chris%20Communications\Press%20Conferences\2024%20Annual%20Update\Ten%20Year%20Revenues%20-%20All%20GF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TSD%20Repor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Staffing%20FTE%20History\1801%20s275%20staffing%20history\1801%20CertSalaryAndBenefitsByProgram%2010%20yr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Staffing%20FTE%20History\1801%20s275%20staffing%20history\1801%20ClassifiedSalaryAndBenefitsByProgram%2010%20yr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Enrollment\Tumwater%20School%20District%201251%20FT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/>
              <a:t>GF Fund Balance History</a:t>
            </a:r>
          </a:p>
          <a:p>
            <a:pPr>
              <a:defRPr sz="2800"/>
            </a:pPr>
            <a:r>
              <a:rPr lang="en-US" sz="2800" dirty="0"/>
              <a:t>August (Year-End) of the last 8</a:t>
            </a:r>
            <a:r>
              <a:rPr lang="en-US" sz="2800" baseline="0" dirty="0"/>
              <a:t> Fiscal Years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Year-End GF Fund Balance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'GF FundBal History'!$B$67:$B$74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'GF FundBal History'!$E$67:$E$74</c:f>
              <c:numCache>
                <c:formatCode>_("$"* #,##0.00_);_("$"* \(#,##0.00\);_("$"* "-"??_);_(@_)</c:formatCode>
                <c:ptCount val="8"/>
                <c:pt idx="0">
                  <c:v>8121572.0599999996</c:v>
                </c:pt>
                <c:pt idx="1">
                  <c:v>9400010.6300000008</c:v>
                </c:pt>
                <c:pt idx="2">
                  <c:v>8374260.1100000003</c:v>
                </c:pt>
                <c:pt idx="3">
                  <c:v>8398559.6099999994</c:v>
                </c:pt>
                <c:pt idx="4">
                  <c:v>6061463.4199999999</c:v>
                </c:pt>
                <c:pt idx="5">
                  <c:v>8989486.9100000001</c:v>
                </c:pt>
                <c:pt idx="6">
                  <c:v>11157523.630000001</c:v>
                </c:pt>
                <c:pt idx="7">
                  <c:v>6633727.1299999999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E8-42EE-9664-A8C342CDE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4736079"/>
        <c:axId val="314731919"/>
      </c:barChart>
      <c:catAx>
        <c:axId val="31473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31919"/>
        <c:crosses val="autoZero"/>
        <c:auto val="1"/>
        <c:lblAlgn val="ctr"/>
        <c:lblOffset val="100"/>
        <c:noMultiLvlLbl val="0"/>
      </c:catAx>
      <c:valAx>
        <c:axId val="314731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36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General Fund Ending Cash</a:t>
            </a:r>
            <a:r>
              <a:rPr lang="en-US" sz="2000" b="1" baseline="0"/>
              <a:t> Balance by Month</a:t>
            </a:r>
          </a:p>
          <a:p>
            <a:pPr>
              <a:defRPr/>
            </a:pPr>
            <a:r>
              <a:rPr lang="en-US" sz="1800" baseline="0"/>
              <a:t>SY 19-20 - Present</a:t>
            </a:r>
          </a:p>
          <a:p>
            <a:pPr>
              <a:defRPr/>
            </a:pP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GFCashBal!$A$5</c:f>
              <c:strCache>
                <c:ptCount val="1"/>
                <c:pt idx="0">
                  <c:v>2019-20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GFCashBal!$B$5:$M$5</c:f>
              <c:numCache>
                <c:formatCode>_("$"* #,##0.0_);_("$"* \(#,##0.0\);_("$"* "-"??_);_(@_)</c:formatCode>
                <c:ptCount val="12"/>
                <c:pt idx="0">
                  <c:v>5828690.3600000003</c:v>
                </c:pt>
                <c:pt idx="1">
                  <c:v>7619028.8300000001</c:v>
                </c:pt>
                <c:pt idx="2">
                  <c:v>4567616.4800000004</c:v>
                </c:pt>
                <c:pt idx="3">
                  <c:v>4617032.2200000007</c:v>
                </c:pt>
                <c:pt idx="4">
                  <c:v>3656592.38</c:v>
                </c:pt>
                <c:pt idx="5">
                  <c:v>2997628.89</c:v>
                </c:pt>
                <c:pt idx="6">
                  <c:v>3021284.65</c:v>
                </c:pt>
                <c:pt idx="7">
                  <c:v>8180947.6500000004</c:v>
                </c:pt>
                <c:pt idx="8">
                  <c:v>6896828.6100000003</c:v>
                </c:pt>
                <c:pt idx="9">
                  <c:v>4046207.3000000003</c:v>
                </c:pt>
                <c:pt idx="10">
                  <c:v>6999283.4500000002</c:v>
                </c:pt>
                <c:pt idx="11">
                  <c:v>8238774.5499999989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BD-4AE1-A31F-64D80B297D2A}"/>
            </c:ext>
          </c:extLst>
        </c:ser>
        <c:ser>
          <c:idx val="1"/>
          <c:order val="1"/>
          <c:tx>
            <c:strRef>
              <c:f>GFCashBal!$A$6</c:f>
              <c:strCache>
                <c:ptCount val="1"/>
                <c:pt idx="0">
                  <c:v>2020-21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GFCashBal!$B$6:$M$6</c:f>
              <c:numCache>
                <c:formatCode>_("$"* #,##0.0_);_("$"* \(#,##0.0\);_("$"* "-"??_);_(@_)</c:formatCode>
                <c:ptCount val="12"/>
                <c:pt idx="0">
                  <c:v>6031968.9799999995</c:v>
                </c:pt>
                <c:pt idx="1">
                  <c:v>9823397.0500000007</c:v>
                </c:pt>
                <c:pt idx="2">
                  <c:v>7176165.6200000001</c:v>
                </c:pt>
                <c:pt idx="3">
                  <c:v>6586174.8600000003</c:v>
                </c:pt>
                <c:pt idx="4">
                  <c:v>4418691.68</c:v>
                </c:pt>
                <c:pt idx="5">
                  <c:v>3055426.8200000003</c:v>
                </c:pt>
                <c:pt idx="6">
                  <c:v>2783026.54</c:v>
                </c:pt>
                <c:pt idx="7">
                  <c:v>8479276.9199999999</c:v>
                </c:pt>
                <c:pt idx="8">
                  <c:v>7080881.290000001</c:v>
                </c:pt>
                <c:pt idx="9">
                  <c:v>2683833.04</c:v>
                </c:pt>
                <c:pt idx="10">
                  <c:v>3832483.5700000003</c:v>
                </c:pt>
                <c:pt idx="11">
                  <c:v>4923425.1500000004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BD-4AE1-A31F-64D80B297D2A}"/>
            </c:ext>
          </c:extLst>
        </c:ser>
        <c:ser>
          <c:idx val="2"/>
          <c:order val="2"/>
          <c:tx>
            <c:strRef>
              <c:f>GFCashBal!$A$7</c:f>
              <c:strCache>
                <c:ptCount val="1"/>
                <c:pt idx="0">
                  <c:v>2021-22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GFCashBal!$B$7:$M$7</c:f>
              <c:numCache>
                <c:formatCode>_("$"* #,##0.0_);_("$"* \(#,##0.0\);_("$"* "-"??_);_(@_)</c:formatCode>
                <c:ptCount val="12"/>
                <c:pt idx="0">
                  <c:v>2066528.29</c:v>
                </c:pt>
                <c:pt idx="1">
                  <c:v>6988211.1600000001</c:v>
                </c:pt>
                <c:pt idx="2">
                  <c:v>5062766.3499999996</c:v>
                </c:pt>
                <c:pt idx="3">
                  <c:v>4001791.7099999995</c:v>
                </c:pt>
                <c:pt idx="4">
                  <c:v>4058291.49</c:v>
                </c:pt>
                <c:pt idx="5">
                  <c:v>3380315.45</c:v>
                </c:pt>
                <c:pt idx="6">
                  <c:v>3532350.8000000007</c:v>
                </c:pt>
                <c:pt idx="7">
                  <c:v>10333459.219999999</c:v>
                </c:pt>
                <c:pt idx="8">
                  <c:v>8870558.5100000016</c:v>
                </c:pt>
                <c:pt idx="9">
                  <c:v>6051153.0499999998</c:v>
                </c:pt>
                <c:pt idx="10">
                  <c:v>7819490.54</c:v>
                </c:pt>
                <c:pt idx="11">
                  <c:v>8439257.0199999996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BD-4AE1-A31F-64D80B297D2A}"/>
            </c:ext>
          </c:extLst>
        </c:ser>
        <c:ser>
          <c:idx val="3"/>
          <c:order val="3"/>
          <c:tx>
            <c:strRef>
              <c:f>GFCashBal!$A$8</c:f>
              <c:strCache>
                <c:ptCount val="1"/>
                <c:pt idx="0">
                  <c:v>2022-23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GFCashBal!$B$8:$M$8</c:f>
              <c:numCache>
                <c:formatCode>_("$"* #,##0.0_);_("$"* \(#,##0.0\);_("$"* "-"??_);_(@_)</c:formatCode>
                <c:ptCount val="12"/>
                <c:pt idx="0">
                  <c:v>6139553.7799999993</c:v>
                </c:pt>
                <c:pt idx="1">
                  <c:v>11539089.93</c:v>
                </c:pt>
                <c:pt idx="2">
                  <c:v>8094091.0900000008</c:v>
                </c:pt>
                <c:pt idx="3">
                  <c:v>7152979.2699999996</c:v>
                </c:pt>
                <c:pt idx="4">
                  <c:v>5375176.7399999993</c:v>
                </c:pt>
                <c:pt idx="5">
                  <c:v>4705031.42</c:v>
                </c:pt>
                <c:pt idx="6">
                  <c:v>4464517.13</c:v>
                </c:pt>
                <c:pt idx="7">
                  <c:v>10448991.380000001</c:v>
                </c:pt>
                <c:pt idx="8">
                  <c:v>8500447.1500000004</c:v>
                </c:pt>
                <c:pt idx="9">
                  <c:v>5559163.6500000004</c:v>
                </c:pt>
                <c:pt idx="10">
                  <c:v>8599581.4700000007</c:v>
                </c:pt>
                <c:pt idx="11">
                  <c:v>9339642.8800000008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BD-4AE1-A31F-64D80B297D2A}"/>
            </c:ext>
          </c:extLst>
        </c:ser>
        <c:ser>
          <c:idx val="4"/>
          <c:order val="4"/>
          <c:tx>
            <c:strRef>
              <c:f>GFCashBal!$A$9</c:f>
              <c:strCache>
                <c:ptCount val="1"/>
                <c:pt idx="0">
                  <c:v>2023-24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GFCashBal!$B$9:$M$9</c:f>
              <c:numCache>
                <c:formatCode>_("$"* #,##0.0_);_("$"* \(#,##0.0\);_("$"* "-"??_);_(@_)</c:formatCode>
                <c:ptCount val="12"/>
                <c:pt idx="0">
                  <c:v>7618843.1799999997</c:v>
                </c:pt>
                <c:pt idx="1">
                  <c:v>11265020.449999999</c:v>
                </c:pt>
                <c:pt idx="2">
                  <c:v>7591324.7199999988</c:v>
                </c:pt>
                <c:pt idx="3">
                  <c:v>6494911.9300000006</c:v>
                </c:pt>
                <c:pt idx="4">
                  <c:v>5408383.6699999999</c:v>
                </c:pt>
                <c:pt idx="5">
                  <c:v>4545745.49</c:v>
                </c:pt>
                <c:pt idx="6">
                  <c:v>3468439.6000000006</c:v>
                </c:pt>
                <c:pt idx="7">
                  <c:v>10590425.75</c:v>
                </c:pt>
                <c:pt idx="8">
                  <c:v>6724117.5</c:v>
                </c:pt>
                <c:pt idx="9">
                  <c:v>3656865.81</c:v>
                </c:pt>
                <c:pt idx="10">
                  <c:v>4845567.01</c:v>
                </c:pt>
                <c:pt idx="11">
                  <c:v>5440704.5899999999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FBD-4AE1-A31F-64D80B297D2A}"/>
            </c:ext>
          </c:extLst>
        </c:ser>
        <c:ser>
          <c:idx val="5"/>
          <c:order val="5"/>
          <c:tx>
            <c:strRef>
              <c:f>GFCashBal!$A$10</c:f>
              <c:strCache>
                <c:ptCount val="1"/>
                <c:pt idx="0">
                  <c:v>2024-25</c:v>
                </c:pt>
              </c:strCache>
            </c:strRef>
          </c:tx>
          <c:spPr>
            <a:ln w="889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GFCashBal!$B$10:$M$10</c:f>
              <c:numCache>
                <c:formatCode>_("$"* #,##0.0_);_("$"* \(#,##0.0\);_("$"* "-"??_);_(@_)</c:formatCode>
                <c:ptCount val="12"/>
                <c:pt idx="0">
                  <c:v>909700.27</c:v>
                </c:pt>
                <c:pt idx="1">
                  <c:v>7157190.0099999998</c:v>
                </c:pt>
                <c:pt idx="2">
                  <c:v>2649143.79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FBD-4AE1-A31F-64D80B297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3436592"/>
        <c:axId val="873437008"/>
      </c:lineChart>
      <c:catAx>
        <c:axId val="87343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3437008"/>
        <c:crosses val="autoZero"/>
        <c:auto val="1"/>
        <c:lblAlgn val="ctr"/>
        <c:lblOffset val="100"/>
        <c:noMultiLvlLbl val="0"/>
      </c:catAx>
      <c:valAx>
        <c:axId val="87343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_);_(&quot;$&quot;* \(#,##0.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343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82371225063178"/>
          <c:y val="7.0999219179537887E-2"/>
          <c:w val="0.8104789879814227"/>
          <c:h val="0.7547249957663093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Summary!$B$33</c:f>
              <c:strCache>
                <c:ptCount val="1"/>
                <c:pt idx="0">
                  <c:v>Local Funding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Summary!$C$32:$M$32</c:f>
              <c:strCache>
                <c:ptCount val="11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 2017-18 </c:v>
                </c:pt>
                <c:pt idx="5">
                  <c:v>2018-19</c:v>
                </c:pt>
                <c:pt idx="6">
                  <c:v>2019-20</c:v>
                </c:pt>
                <c:pt idx="7">
                  <c:v>2020-21</c:v>
                </c:pt>
                <c:pt idx="8">
                  <c:v>2021-22</c:v>
                </c:pt>
                <c:pt idx="9">
                  <c:v>2022-23</c:v>
                </c:pt>
                <c:pt idx="10">
                  <c:v>Projected 2023-24</c:v>
                </c:pt>
              </c:strCache>
            </c:strRef>
          </c:cat>
          <c:val>
            <c:numRef>
              <c:f>Summary!$C$33:$M$33</c:f>
              <c:numCache>
                <c:formatCode>_("$"* #,##0_);_("$"* \(#,##0\);_("$"* "-"??_);_(@_)</c:formatCode>
                <c:ptCount val="11"/>
                <c:pt idx="0">
                  <c:v>2459000000</c:v>
                </c:pt>
                <c:pt idx="1">
                  <c:v>2416000000</c:v>
                </c:pt>
                <c:pt idx="2">
                  <c:v>2401000000</c:v>
                </c:pt>
                <c:pt idx="3">
                  <c:v>2322000000</c:v>
                </c:pt>
                <c:pt idx="4">
                  <c:v>2287000000</c:v>
                </c:pt>
                <c:pt idx="5">
                  <c:v>2241000000</c:v>
                </c:pt>
                <c:pt idx="6">
                  <c:v>2121000000</c:v>
                </c:pt>
                <c:pt idx="7">
                  <c:v>1938000000</c:v>
                </c:pt>
                <c:pt idx="8">
                  <c:v>1907000000</c:v>
                </c:pt>
                <c:pt idx="9">
                  <c:v>1858000000</c:v>
                </c:pt>
                <c:pt idx="10">
                  <c:v>1996000000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A3-4060-B5B3-1C255DD26AEB}"/>
            </c:ext>
          </c:extLst>
        </c:ser>
        <c:ser>
          <c:idx val="1"/>
          <c:order val="1"/>
          <c:tx>
            <c:strRef>
              <c:f>Summary!$B$34</c:f>
              <c:strCache>
                <c:ptCount val="1"/>
                <c:pt idx="0">
                  <c:v>State Funding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Summary!$C$32:$M$32</c:f>
              <c:strCache>
                <c:ptCount val="11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 2017-18 </c:v>
                </c:pt>
                <c:pt idx="5">
                  <c:v>2018-19</c:v>
                </c:pt>
                <c:pt idx="6">
                  <c:v>2019-20</c:v>
                </c:pt>
                <c:pt idx="7">
                  <c:v>2020-21</c:v>
                </c:pt>
                <c:pt idx="8">
                  <c:v>2021-22</c:v>
                </c:pt>
                <c:pt idx="9">
                  <c:v>2022-23</c:v>
                </c:pt>
                <c:pt idx="10">
                  <c:v>Projected 2023-24</c:v>
                </c:pt>
              </c:strCache>
            </c:strRef>
          </c:cat>
          <c:val>
            <c:numRef>
              <c:f>Summary!$C$34:$M$34</c:f>
              <c:numCache>
                <c:formatCode>_("$"* #,##0_);_("$"* \(#,##0\);_("$"* "-"??_);_(@_)</c:formatCode>
                <c:ptCount val="11"/>
                <c:pt idx="0">
                  <c:v>7410000000</c:v>
                </c:pt>
                <c:pt idx="1">
                  <c:v>7734000000</c:v>
                </c:pt>
                <c:pt idx="2">
                  <c:v>8603000000</c:v>
                </c:pt>
                <c:pt idx="3">
                  <c:v>8845000000</c:v>
                </c:pt>
                <c:pt idx="4">
                  <c:v>9552000000</c:v>
                </c:pt>
                <c:pt idx="5">
                  <c:v>11481000000</c:v>
                </c:pt>
                <c:pt idx="6">
                  <c:v>11778000000</c:v>
                </c:pt>
                <c:pt idx="7">
                  <c:v>11225000000</c:v>
                </c:pt>
                <c:pt idx="8">
                  <c:v>10812000000</c:v>
                </c:pt>
                <c:pt idx="9">
                  <c:v>10770000000</c:v>
                </c:pt>
                <c:pt idx="10">
                  <c:v>10410000000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A3-4060-B5B3-1C255DD26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1233760"/>
        <c:axId val="881231960"/>
      </c:barChart>
      <c:lineChart>
        <c:grouping val="standard"/>
        <c:varyColors val="0"/>
        <c:ser>
          <c:idx val="3"/>
          <c:order val="3"/>
          <c:tx>
            <c:strRef>
              <c:f>Summary!$B$37</c:f>
              <c:strCache>
                <c:ptCount val="1"/>
                <c:pt idx="0">
                  <c:v>Funding Per Student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1C11168B-D859-4200-8BFB-AB415E8B140A}" type="VALUE">
                      <a:rPr lang="en-US" sz="1600">
                        <a:solidFill>
                          <a:srgbClr val="C0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C165-4B3F-B61C-7E3D18BC19E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165-4B3F-B61C-7E3D18BC19E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165-4B3F-B61C-7E3D18BC19E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165-4B3F-B61C-7E3D18BC19E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165-4B3F-B61C-7E3D18BC19E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165-4B3F-B61C-7E3D18BC19E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165-4B3F-B61C-7E3D18BC19E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165-4B3F-B61C-7E3D18BC19E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165-4B3F-B61C-7E3D18BC19E1}"/>
                </c:ext>
              </c:extLst>
            </c:dLbl>
            <c:spPr>
              <a:solidFill>
                <a:srgbClr val="FFFFFF"/>
              </a:solidFill>
              <a:ln>
                <a:solidFill>
                  <a:schemeClr val="tx2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Summary!$C$37:$M$37</c:f>
              <c:numCache>
                <c:formatCode>_("$"* #,##0_);_("$"* \(#,##0\);_("$"* "-"??_);_(@_)</c:formatCode>
                <c:ptCount val="11"/>
                <c:pt idx="0">
                  <c:v>9668.9557830490885</c:v>
                </c:pt>
                <c:pt idx="1">
                  <c:v>9819.3412444847345</c:v>
                </c:pt>
                <c:pt idx="2">
                  <c:v>10410.737758293606</c:v>
                </c:pt>
                <c:pt idx="3">
                  <c:v>10326.745171384297</c:v>
                </c:pt>
                <c:pt idx="4">
                  <c:v>10837.271841169368</c:v>
                </c:pt>
                <c:pt idx="5">
                  <c:v>12525.260461887645</c:v>
                </c:pt>
                <c:pt idx="6">
                  <c:v>12583.93215204443</c:v>
                </c:pt>
                <c:pt idx="7">
                  <c:v>12366.491241244446</c:v>
                </c:pt>
                <c:pt idx="8">
                  <c:v>11977.596818138552</c:v>
                </c:pt>
                <c:pt idx="9">
                  <c:v>11817.555030403673</c:v>
                </c:pt>
                <c:pt idx="10">
                  <c:v>11588.197061671868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A3-4060-B5B3-1C255DD26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6030520"/>
        <c:axId val="886030160"/>
      </c:lineChart>
      <c:scatterChart>
        <c:scatterStyle val="lineMarker"/>
        <c:varyColors val="0"/>
        <c:ser>
          <c:idx val="2"/>
          <c:order val="2"/>
          <c:tx>
            <c:strRef>
              <c:f>Summary!$B$35</c:f>
              <c:strCache>
                <c:ptCount val="1"/>
                <c:pt idx="0">
                  <c:v>Total State &amp; Local Funding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6.1388033844476747E-2"/>
                  <c:y val="-3.20128423537666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A3-4060-B5B3-1C255DD26AE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7A3-4060-B5B3-1C255DD26AE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7A3-4060-B5B3-1C255DD26AE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7A3-4060-B5B3-1C255DD26AE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7A3-4060-B5B3-1C255DD26AE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7A3-4060-B5B3-1C255DD26AEB}"/>
                </c:ext>
              </c:extLst>
            </c:dLbl>
            <c:dLbl>
              <c:idx val="6"/>
              <c:layout>
                <c:manualLayout>
                  <c:x val="-6.0121654013898455E-2"/>
                  <c:y val="-2.9622332282552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7A3-4060-B5B3-1C255DD26AE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7A3-4060-B5B3-1C255DD26AEB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7A3-4060-B5B3-1C255DD26AE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7A3-4060-B5B3-1C255DD26AEB}"/>
                </c:ext>
              </c:extLst>
            </c:dLbl>
            <c:dLbl>
              <c:idx val="10"/>
              <c:layout>
                <c:manualLayout>
                  <c:x val="-7.0614773416557738E-2"/>
                  <c:y val="-4.3912796660757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7A3-4060-B5B3-1C255DD26A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yVal>
            <c:numRef>
              <c:f>Summary!$C$35:$M$35</c:f>
              <c:numCache>
                <c:formatCode>_("$"* #,##0_);_("$"* \(#,##0\);_("$"* "-"??_);_(@_)</c:formatCode>
                <c:ptCount val="11"/>
                <c:pt idx="0">
                  <c:v>9869000000</c:v>
                </c:pt>
                <c:pt idx="1">
                  <c:v>10150000000</c:v>
                </c:pt>
                <c:pt idx="2">
                  <c:v>11004000000</c:v>
                </c:pt>
                <c:pt idx="3">
                  <c:v>11167000000</c:v>
                </c:pt>
                <c:pt idx="4">
                  <c:v>11839000000</c:v>
                </c:pt>
                <c:pt idx="5">
                  <c:v>13722000000</c:v>
                </c:pt>
                <c:pt idx="6">
                  <c:v>13899000000</c:v>
                </c:pt>
                <c:pt idx="7">
                  <c:v>13163000000</c:v>
                </c:pt>
                <c:pt idx="8">
                  <c:v>12719000000</c:v>
                </c:pt>
                <c:pt idx="9">
                  <c:v>12628000000</c:v>
                </c:pt>
                <c:pt idx="10">
                  <c:v>12406000000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E-97A3-4060-B5B3-1C255DD26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1233760"/>
        <c:axId val="881231960"/>
      </c:scatterChart>
      <c:catAx>
        <c:axId val="88123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endParaRPr lang="en-US"/>
          </a:p>
        </c:txPr>
        <c:crossAx val="881231960"/>
        <c:crosses val="autoZero"/>
        <c:auto val="1"/>
        <c:lblAlgn val="ctr"/>
        <c:lblOffset val="100"/>
        <c:noMultiLvlLbl val="0"/>
      </c:catAx>
      <c:valAx>
        <c:axId val="88123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endParaRPr lang="en-US"/>
          </a:p>
        </c:txPr>
        <c:crossAx val="881233760"/>
        <c:crosses val="autoZero"/>
        <c:crossBetween val="between"/>
      </c:valAx>
      <c:valAx>
        <c:axId val="886030160"/>
        <c:scaling>
          <c:orientation val="minMax"/>
          <c:max val="20000"/>
        </c:scaling>
        <c:delete val="0"/>
        <c:axPos val="r"/>
        <c:numFmt formatCode="_(&quot;$&quot;* #,##0_);_(&quot;$&quot;* \(#,##0\);_(&quot;$&quot;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endParaRPr lang="en-US"/>
          </a:p>
        </c:txPr>
        <c:crossAx val="886030520"/>
        <c:crosses val="max"/>
        <c:crossBetween val="between"/>
      </c:valAx>
      <c:catAx>
        <c:axId val="886030520"/>
        <c:scaling>
          <c:orientation val="minMax"/>
        </c:scaling>
        <c:delete val="1"/>
        <c:axPos val="b"/>
        <c:majorTickMark val="out"/>
        <c:minorTickMark val="none"/>
        <c:tickLblPos val="nextTo"/>
        <c:crossAx val="8860301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COVID</a:t>
            </a:r>
            <a:r>
              <a:rPr lang="en-US" b="1" baseline="0" dirty="0"/>
              <a:t>-ERA FEDERAL RELIEF FUNDS CLAIMED BY TSD 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'TPS GFRevenues'!$AI$2:$AK$2</c:f>
              <c:strCache>
                <c:ptCount val="3"/>
                <c:pt idx="0">
                  <c:v>2020-21</c:v>
                </c:pt>
                <c:pt idx="1">
                  <c:v>2021-22</c:v>
                </c:pt>
                <c:pt idx="2">
                  <c:v>2022-23</c:v>
                </c:pt>
              </c:strCache>
            </c:strRef>
          </c:cat>
          <c:val>
            <c:numRef>
              <c:f>'TPS GFRevenues'!$AI$3:$AK$3</c:f>
              <c:numCache>
                <c:formatCode>#,##0</c:formatCode>
                <c:ptCount val="3"/>
                <c:pt idx="0">
                  <c:v>2230661.94</c:v>
                </c:pt>
                <c:pt idx="1">
                  <c:v>4443647.7799999993</c:v>
                </c:pt>
                <c:pt idx="2">
                  <c:v>1505557.0699999998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24-478C-B2BD-CB5F1303F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6255648"/>
        <c:axId val="526248992"/>
      </c:barChart>
      <c:catAx>
        <c:axId val="52625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248992"/>
        <c:crosses val="autoZero"/>
        <c:auto val="1"/>
        <c:lblAlgn val="ctr"/>
        <c:lblOffset val="100"/>
        <c:noMultiLvlLbl val="0"/>
      </c:catAx>
      <c:valAx>
        <c:axId val="52624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255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'10 YRS'!$AI$3:$AS$3</c:f>
              <c:strCache>
                <c:ptCount val="11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  <c:pt idx="10">
                  <c:v>2024-25</c:v>
                </c:pt>
              </c:strCache>
            </c:strRef>
          </c:cat>
          <c:val>
            <c:numRef>
              <c:f>'10 YRS'!$AI$4:$AS$4</c:f>
              <c:numCache>
                <c:formatCode>[$-10409]#,##0.000</c:formatCode>
                <c:ptCount val="11"/>
                <c:pt idx="0">
                  <c:v>421.31</c:v>
                </c:pt>
                <c:pt idx="1">
                  <c:v>428.8</c:v>
                </c:pt>
                <c:pt idx="2">
                  <c:v>423.4</c:v>
                </c:pt>
                <c:pt idx="3">
                  <c:v>434.3</c:v>
                </c:pt>
                <c:pt idx="4">
                  <c:v>441.31099999999998</c:v>
                </c:pt>
                <c:pt idx="5">
                  <c:v>441.34800000000007</c:v>
                </c:pt>
                <c:pt idx="6">
                  <c:v>438.89100000000002</c:v>
                </c:pt>
                <c:pt idx="7">
                  <c:v>446.10399999999993</c:v>
                </c:pt>
                <c:pt idx="8">
                  <c:v>423.99299999999999</c:v>
                </c:pt>
                <c:pt idx="9">
                  <c:v>426.61099999999999</c:v>
                </c:pt>
                <c:pt idx="10">
                  <c:v>447.52799999999996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E7-4C0A-9C02-F7C5D6FCD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6280015"/>
        <c:axId val="606285839"/>
      </c:barChart>
      <c:catAx>
        <c:axId val="606280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285839"/>
        <c:crosses val="autoZero"/>
        <c:auto val="1"/>
        <c:lblAlgn val="ctr"/>
        <c:lblOffset val="100"/>
        <c:noMultiLvlLbl val="0"/>
      </c:catAx>
      <c:valAx>
        <c:axId val="606285839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10409]#,##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280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'10 Yrs'!$AA$4</c:f>
              <c:strCache>
                <c:ptCount val="1"/>
                <c:pt idx="0">
                  <c:v>Classified Staff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'10 Yrs'!$AB$3:$AL$3</c:f>
              <c:strCache>
                <c:ptCount val="11"/>
                <c:pt idx="0">
                  <c:v>2014-15</c:v>
                </c:pt>
                <c:pt idx="1">
                  <c:v>2015-16</c:v>
                </c:pt>
                <c:pt idx="2">
                  <c:v>2016-17</c:v>
                </c:pt>
                <c:pt idx="3">
                  <c:v>2017-18</c:v>
                </c:pt>
                <c:pt idx="4">
                  <c:v>2018-19</c:v>
                </c:pt>
                <c:pt idx="5">
                  <c:v>2019-20</c:v>
                </c:pt>
                <c:pt idx="6">
                  <c:v>2020-21</c:v>
                </c:pt>
                <c:pt idx="7">
                  <c:v>2021-22</c:v>
                </c:pt>
                <c:pt idx="8">
                  <c:v>2022-23</c:v>
                </c:pt>
                <c:pt idx="9">
                  <c:v>2023-24</c:v>
                </c:pt>
                <c:pt idx="10">
                  <c:v>2024-25</c:v>
                </c:pt>
              </c:strCache>
            </c:strRef>
          </c:cat>
          <c:val>
            <c:numRef>
              <c:f>'10 Yrs'!$AB$4:$AL$4</c:f>
              <c:numCache>
                <c:formatCode>General</c:formatCode>
                <c:ptCount val="11"/>
                <c:pt idx="0">
                  <c:v>234.38</c:v>
                </c:pt>
                <c:pt idx="1">
                  <c:v>229.7</c:v>
                </c:pt>
                <c:pt idx="2">
                  <c:v>227.626</c:v>
                </c:pt>
                <c:pt idx="3">
                  <c:v>236.24799999999999</c:v>
                </c:pt>
                <c:pt idx="4">
                  <c:v>240.79499999999999</c:v>
                </c:pt>
                <c:pt idx="5">
                  <c:v>235.85499999999999</c:v>
                </c:pt>
                <c:pt idx="6">
                  <c:v>209.02699999999999</c:v>
                </c:pt>
                <c:pt idx="7">
                  <c:v>242.35499999999999</c:v>
                </c:pt>
                <c:pt idx="8">
                  <c:v>245.221</c:v>
                </c:pt>
                <c:pt idx="9">
                  <c:v>256.64299999999997</c:v>
                </c:pt>
                <c:pt idx="10">
                  <c:v>290.74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D8-4962-BDDE-1103E96F07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122559"/>
        <c:axId val="420120063"/>
      </c:barChart>
      <c:catAx>
        <c:axId val="420122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120063"/>
        <c:crosses val="autoZero"/>
        <c:auto val="1"/>
        <c:lblAlgn val="ctr"/>
        <c:lblOffset val="100"/>
        <c:noMultiLvlLbl val="0"/>
      </c:catAx>
      <c:valAx>
        <c:axId val="4201200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122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791365148182391E-2"/>
          <c:y val="2.7027031820073742E-2"/>
          <c:w val="0.9382086348518176"/>
          <c:h val="0.871456315431708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COVER!$W$5</c:f>
              <c:strCache>
                <c:ptCount val="1"/>
                <c:pt idx="0">
                  <c:v>K-12 Enrollment (Includes ALE, Excludes NMSC)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49-4704-AE83-0B12AA30E81A}"/>
              </c:ext>
            </c:extLst>
          </c:dPt>
          <c:dLbls>
            <c:dLbl>
              <c:idx val="2"/>
              <c:spPr>
                <a:noFill/>
                <a:ln w="38100">
                  <a:solidFill>
                    <a:schemeClr val="accent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449-4704-AE83-0B12AA30E8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COVER!$Z$4:$AF$4</c:f>
              <c:strCache>
                <c:ptCount val="7"/>
                <c:pt idx="0">
                  <c:v>Actual 17-18</c:v>
                </c:pt>
                <c:pt idx="1">
                  <c:v>Actual 18-19</c:v>
                </c:pt>
                <c:pt idx="2">
                  <c:v>Actual 19-20</c:v>
                </c:pt>
                <c:pt idx="3">
                  <c:v>Actual 20-21</c:v>
                </c:pt>
                <c:pt idx="4">
                  <c:v>Actual 21-22</c:v>
                </c:pt>
                <c:pt idx="5">
                  <c:v>Actual 22-23</c:v>
                </c:pt>
                <c:pt idx="6">
                  <c:v>Actual  23-24</c:v>
                </c:pt>
              </c:strCache>
            </c:strRef>
          </c:cat>
          <c:val>
            <c:numRef>
              <c:f>COVER!$Z$5:$AF$5</c:f>
              <c:numCache>
                <c:formatCode>_(* #,##0.0_);_(* \(#,##0.0\);_(* "-"??_);_(@_)</c:formatCode>
                <c:ptCount val="7"/>
                <c:pt idx="0">
                  <c:v>6526.67</c:v>
                </c:pt>
                <c:pt idx="1">
                  <c:v>6276.43</c:v>
                </c:pt>
                <c:pt idx="2">
                  <c:v>6141.9000000000005</c:v>
                </c:pt>
                <c:pt idx="3">
                  <c:v>5884.2300000000005</c:v>
                </c:pt>
                <c:pt idx="4">
                  <c:v>6164.58</c:v>
                </c:pt>
                <c:pt idx="5">
                  <c:v>5844.79</c:v>
                </c:pt>
                <c:pt idx="6">
                  <c:v>5892.6100000000006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49-4704-AE83-0B12AA30E81A}"/>
            </c:ext>
          </c:extLst>
        </c:ser>
        <c:ser>
          <c:idx val="1"/>
          <c:order val="1"/>
          <c:tx>
            <c:strRef>
              <c:f>COVER!$W$6</c:f>
              <c:strCache>
                <c:ptCount val="1"/>
                <c:pt idx="0">
                  <c:v>Running Start, Open Doors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COVER!$Z$4:$AF$4</c:f>
              <c:strCache>
                <c:ptCount val="7"/>
                <c:pt idx="0">
                  <c:v>Actual 17-18</c:v>
                </c:pt>
                <c:pt idx="1">
                  <c:v>Actual 18-19</c:v>
                </c:pt>
                <c:pt idx="2">
                  <c:v>Actual 19-20</c:v>
                </c:pt>
                <c:pt idx="3">
                  <c:v>Actual 20-21</c:v>
                </c:pt>
                <c:pt idx="4">
                  <c:v>Actual 21-22</c:v>
                </c:pt>
                <c:pt idx="5">
                  <c:v>Actual 22-23</c:v>
                </c:pt>
                <c:pt idx="6">
                  <c:v>Actual  23-24</c:v>
                </c:pt>
              </c:strCache>
            </c:strRef>
          </c:cat>
          <c:val>
            <c:numRef>
              <c:f>COVER!$Z$6:$AF$6</c:f>
              <c:numCache>
                <c:formatCode>_(* #,##0.0_);_(* \(#,##0.0\);_(* "-"??_);_(@_)</c:formatCode>
                <c:ptCount val="7"/>
                <c:pt idx="0">
                  <c:v>209.83</c:v>
                </c:pt>
                <c:pt idx="1">
                  <c:v>220.66</c:v>
                </c:pt>
                <c:pt idx="2">
                  <c:v>250.89000000000001</c:v>
                </c:pt>
                <c:pt idx="3">
                  <c:v>281.49</c:v>
                </c:pt>
                <c:pt idx="4">
                  <c:v>234.37</c:v>
                </c:pt>
                <c:pt idx="5">
                  <c:v>197.56</c:v>
                </c:pt>
                <c:pt idx="6">
                  <c:v>197.56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49-4704-AE83-0B12AA30E81A}"/>
            </c:ext>
          </c:extLst>
        </c:ser>
        <c:ser>
          <c:idx val="2"/>
          <c:order val="2"/>
          <c:tx>
            <c:strRef>
              <c:f>COVER!$W$7</c:f>
              <c:strCache>
                <c:ptCount val="1"/>
                <c:pt idx="0">
                  <c:v>NM Skills Center FTE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COVER!$Z$4:$AF$4</c:f>
              <c:strCache>
                <c:ptCount val="7"/>
                <c:pt idx="0">
                  <c:v>Actual 17-18</c:v>
                </c:pt>
                <c:pt idx="1">
                  <c:v>Actual 18-19</c:v>
                </c:pt>
                <c:pt idx="2">
                  <c:v>Actual 19-20</c:v>
                </c:pt>
                <c:pt idx="3">
                  <c:v>Actual 20-21</c:v>
                </c:pt>
                <c:pt idx="4">
                  <c:v>Actual 21-22</c:v>
                </c:pt>
                <c:pt idx="5">
                  <c:v>Actual 22-23</c:v>
                </c:pt>
                <c:pt idx="6">
                  <c:v>Actual  23-24</c:v>
                </c:pt>
              </c:strCache>
            </c:strRef>
          </c:cat>
          <c:val>
            <c:numRef>
              <c:f>COVER!$Z$7:$AF$7</c:f>
              <c:numCache>
                <c:formatCode>_(* #,##0.0_);_(* \(#,##0.0\);_(* "-"??_);_(@_)</c:formatCode>
                <c:ptCount val="7"/>
                <c:pt idx="0">
                  <c:v>314.39</c:v>
                </c:pt>
                <c:pt idx="1">
                  <c:v>280.52999999999997</c:v>
                </c:pt>
                <c:pt idx="2">
                  <c:v>319.82</c:v>
                </c:pt>
                <c:pt idx="3">
                  <c:v>336.07</c:v>
                </c:pt>
                <c:pt idx="4">
                  <c:v>294.3</c:v>
                </c:pt>
                <c:pt idx="5">
                  <c:v>476.01</c:v>
                </c:pt>
                <c:pt idx="6">
                  <c:v>428.19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49-4704-AE83-0B12AA30E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89461519"/>
        <c:axId val="1089458607"/>
      </c:barChart>
      <c:catAx>
        <c:axId val="1089461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458607"/>
        <c:crosses val="autoZero"/>
        <c:auto val="1"/>
        <c:lblAlgn val="ctr"/>
        <c:lblOffset val="100"/>
        <c:noMultiLvlLbl val="0"/>
      </c:catAx>
      <c:valAx>
        <c:axId val="1089458607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4615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89E3C-A014-4DF6-A98C-598B752794DC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5B5C8-41BB-481A-B9D2-C5E5F4596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59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CD1C34-72C1-4C67-AAFF-0B8CE9936A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403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://k12.wa.us/" TargetMode="Externa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125185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558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3064502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832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832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5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367824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473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473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210743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411196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95135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&amp; Creative Comm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pic>
        <p:nvPicPr>
          <p:cNvPr id="8" name="Picture 2" descr="CreativeCommons logo&#10;&#10;http://mirrors.creativecommons.org/presskit/buttons/88x31/png/by.png" title="CC Logo 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41" y="5241583"/>
            <a:ext cx="1124177" cy="39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2250974" y="5115080"/>
            <a:ext cx="8482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Except where otherwise noted, this work by the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/>
              </a:rPr>
              <a:t>Office of Superintendent of Public Instruction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is licensed under a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5"/>
              </a:rPr>
              <a:t>Creative Commons 4.0 International License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65175" y="1624013"/>
            <a:ext cx="10463213" cy="286543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765041" y="395854"/>
            <a:ext cx="10515600" cy="120505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Contact Us!</a:t>
            </a:r>
          </a:p>
        </p:txBody>
      </p:sp>
    </p:spTree>
    <p:extLst>
      <p:ext uri="{BB962C8B-B14F-4D97-AF65-F5344CB8AC3E}">
        <p14:creationId xmlns:p14="http://schemas.microsoft.com/office/powerpoint/2010/main" val="4283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8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3531063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5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4091813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9776298" y="6311900"/>
            <a:ext cx="1065056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/>
              <a:t>September 2023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311900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5248FEF-978F-4B24-93F3-B987601DAD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750668" y="63119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r>
              <a:rPr lang="en-US"/>
              <a:t>2023 SDAAC CTE Workshop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3564330"/>
          </a:xfrm>
          <a:prstGeom prst="rect">
            <a:avLst/>
          </a:prstGeom>
          <a:solidFill>
            <a:srgbClr val="FBC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9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9776298" y="6311900"/>
            <a:ext cx="1065056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/>
            <a:fld id="{D474263F-E34A-4576-AFE4-BA9517B4971F}" type="datetime1">
              <a:rPr lang="en-US" smtClean="0"/>
              <a:t>12/13/2024</a:t>
            </a:fld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311900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5248FEF-978F-4B24-93F3-B987601DAD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750668" y="63119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r>
              <a:rPr lang="en-US"/>
              <a:t>Charters and SAFS - March 2021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031" y="4462341"/>
            <a:ext cx="105156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title="Two students in a classroom look at an experiment, not shown.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78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475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24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501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30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483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15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03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009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98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141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89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193651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DFEF395-7B17-4C72-8163-1A7CA2637F16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59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tumwaterk12.diligent.community/Portal/MeetingInformation.aspx?Org=Cal&amp;Id=67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81244-96A2-4D99-A1BB-5312DF2FA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969264"/>
            <a:ext cx="9936480" cy="2558987"/>
          </a:xfrm>
        </p:spPr>
        <p:txBody>
          <a:bodyPr>
            <a:normAutofit/>
          </a:bodyPr>
          <a:lstStyle/>
          <a:p>
            <a:r>
              <a:rPr lang="en-US" sz="6000" dirty="0"/>
              <a:t>Budget Advisory Committee</a:t>
            </a:r>
            <a:br>
              <a:rPr lang="en-US" sz="6600" dirty="0"/>
            </a:br>
            <a:r>
              <a:rPr lang="en-US" sz="4000" dirty="0"/>
              <a:t>December 16, 2024 Meeting</a:t>
            </a:r>
            <a:endParaRPr lang="en-US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78BEEA-D77D-4944-9188-C2C89F7E7A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Tumwater School District</a:t>
            </a:r>
          </a:p>
        </p:txBody>
      </p:sp>
    </p:spTree>
    <p:extLst>
      <p:ext uri="{BB962C8B-B14F-4D97-AF65-F5344CB8AC3E}">
        <p14:creationId xmlns:p14="http://schemas.microsoft.com/office/powerpoint/2010/main" val="1686607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015B15B-0423-4E67-A2A1-82A31226F48F}"/>
              </a:ext>
            </a:extLst>
          </p:cNvPr>
          <p:cNvSpPr txBox="1"/>
          <p:nvPr/>
        </p:nvSpPr>
        <p:spPr>
          <a:xfrm>
            <a:off x="1609792" y="820942"/>
            <a:ext cx="925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Agenda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BFEDB-08E0-4D52-8240-06BD46EE2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742" y="1903243"/>
            <a:ext cx="10058400" cy="402336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Update – Where Are We At Financially</a:t>
            </a:r>
          </a:p>
          <a:p>
            <a:pPr marL="761238" lvl="2" indent="-285750"/>
            <a:r>
              <a:rPr lang="en-US" sz="1800" dirty="0"/>
              <a:t>Review Key Finance Indicators</a:t>
            </a:r>
          </a:p>
          <a:p>
            <a:pPr marL="761238" lvl="2" indent="-285750"/>
            <a:r>
              <a:rPr lang="en-US" sz="1800" dirty="0"/>
              <a:t>Interfund Loan Proposal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Statewide &amp; District Trends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Discussing Different Reduction Options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Discussion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34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015B15B-0423-4E67-A2A1-82A31226F48F}"/>
              </a:ext>
            </a:extLst>
          </p:cNvPr>
          <p:cNvSpPr txBox="1"/>
          <p:nvPr/>
        </p:nvSpPr>
        <p:spPr>
          <a:xfrm>
            <a:off x="1609792" y="820942"/>
            <a:ext cx="925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FY 2024 Year-End Financial Review </a:t>
            </a:r>
            <a:r>
              <a:rPr lang="en-US" sz="3600" b="1" i="1" dirty="0"/>
              <a:t>“Fast Facts”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BFEDB-08E0-4D52-8240-06BD46EE2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742" y="1903243"/>
            <a:ext cx="10058400" cy="402336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Total Budget: $134.3 million in expenditures </a:t>
            </a:r>
          </a:p>
          <a:p>
            <a:pPr marL="749808" lvl="1" indent="-457200"/>
            <a:r>
              <a:rPr lang="en-US" dirty="0"/>
              <a:t>$114.5 in the General Fund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Total Enrollment: 6,518.4 FTE</a:t>
            </a:r>
          </a:p>
          <a:p>
            <a:pPr marL="749808" lvl="1" indent="-457200"/>
            <a:r>
              <a:rPr lang="en-US" dirty="0"/>
              <a:t>5,892.6 FTE when excluding Running Start, New Market S.C., and Open Doors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Total staff: 738.24 FTE</a:t>
            </a:r>
          </a:p>
          <a:p>
            <a:pPr marL="749808" lvl="1" indent="-457200"/>
            <a:r>
              <a:rPr lang="en-US" dirty="0"/>
              <a:t>Certificated staff: 447.5 FTE (S-275 State Report)</a:t>
            </a:r>
          </a:p>
          <a:p>
            <a:pPr marL="749808" lvl="1" indent="-457200"/>
            <a:r>
              <a:rPr lang="en-US" dirty="0"/>
              <a:t>Classified staff: 290.74 (S-275 State Report)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   Spending &amp; Funding</a:t>
            </a:r>
          </a:p>
          <a:p>
            <a:pPr marL="635508" lvl="1" indent="-342900"/>
            <a:r>
              <a:rPr lang="en-US" dirty="0"/>
              <a:t>75% of Revenue is from the State</a:t>
            </a:r>
          </a:p>
          <a:p>
            <a:pPr marL="635508" lvl="1" indent="-342900"/>
            <a:r>
              <a:rPr lang="en-US" dirty="0"/>
              <a:t>80.5% of Spending on Compensation-Related Items</a:t>
            </a:r>
          </a:p>
          <a:p>
            <a:pPr marL="635508" lvl="1" indent="-342900"/>
            <a:endParaRPr lang="en-US" dirty="0"/>
          </a:p>
          <a:p>
            <a:pPr marL="635508" lvl="1" indent="-342900"/>
            <a:endParaRPr lang="en-US" dirty="0"/>
          </a:p>
          <a:p>
            <a:pPr marL="292608" lvl="1" indent="0">
              <a:buNone/>
            </a:pPr>
            <a:endParaRPr lang="en-US" dirty="0"/>
          </a:p>
          <a:p>
            <a:pPr marL="749808" lvl="1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749808" lvl="1" indent="-457200"/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32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C60C720-B29B-4B32-8FCB-4DE31F63A3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9216365"/>
              </p:ext>
            </p:extLst>
          </p:nvPr>
        </p:nvGraphicFramePr>
        <p:xfrm>
          <a:off x="442866" y="123825"/>
          <a:ext cx="11122599" cy="6047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ight Brace 5">
            <a:extLst>
              <a:ext uri="{FF2B5EF4-FFF2-40B4-BE49-F238E27FC236}">
                <a16:creationId xmlns:a16="http://schemas.microsoft.com/office/drawing/2014/main" id="{686B8002-64A4-41BD-A2DD-04F0A56154D8}"/>
              </a:ext>
            </a:extLst>
          </p:cNvPr>
          <p:cNvSpPr/>
          <p:nvPr/>
        </p:nvSpPr>
        <p:spPr>
          <a:xfrm>
            <a:off x="11277600" y="1476375"/>
            <a:ext cx="204500" cy="18724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E91EE3-8AD6-4321-8364-C45159ECE544}"/>
              </a:ext>
            </a:extLst>
          </p:cNvPr>
          <p:cNvSpPr txBox="1"/>
          <p:nvPr/>
        </p:nvSpPr>
        <p:spPr>
          <a:xfrm>
            <a:off x="11482100" y="2128488"/>
            <a:ext cx="5731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FF0000"/>
                </a:solidFill>
              </a:rPr>
              <a:t>-$4.52 million</a:t>
            </a:r>
          </a:p>
        </p:txBody>
      </p:sp>
    </p:spTree>
    <p:extLst>
      <p:ext uri="{BB962C8B-B14F-4D97-AF65-F5344CB8AC3E}">
        <p14:creationId xmlns:p14="http://schemas.microsoft.com/office/powerpoint/2010/main" val="2286247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6C22861-F25D-4D3E-8A73-36F69AFF9D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1813328"/>
              </p:ext>
            </p:extLst>
          </p:nvPr>
        </p:nvGraphicFramePr>
        <p:xfrm>
          <a:off x="625231" y="320431"/>
          <a:ext cx="10972800" cy="5869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720C3ED9-95A7-4BC4-980F-F62B26ABBD7F}"/>
              </a:ext>
            </a:extLst>
          </p:cNvPr>
          <p:cNvSpPr/>
          <p:nvPr/>
        </p:nvSpPr>
        <p:spPr>
          <a:xfrm>
            <a:off x="4468243" y="1098461"/>
            <a:ext cx="3140528" cy="1665224"/>
          </a:xfrm>
          <a:prstGeom prst="wedgeEllipseCallout">
            <a:avLst>
              <a:gd name="adj1" fmla="val -58457"/>
              <a:gd name="adj2" fmla="val 15899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September 2024 was lowest September cash balance in the last 6 years; October was second lowest October.  November is back to lowest.  </a:t>
            </a:r>
          </a:p>
        </p:txBody>
      </p:sp>
    </p:spTree>
    <p:extLst>
      <p:ext uri="{BB962C8B-B14F-4D97-AF65-F5344CB8AC3E}">
        <p14:creationId xmlns:p14="http://schemas.microsoft.com/office/powerpoint/2010/main" val="2669460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015B15B-0423-4E67-A2A1-82A31226F48F}"/>
              </a:ext>
            </a:extLst>
          </p:cNvPr>
          <p:cNvSpPr txBox="1"/>
          <p:nvPr/>
        </p:nvSpPr>
        <p:spPr>
          <a:xfrm>
            <a:off x="1609792" y="610581"/>
            <a:ext cx="9258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The Purpose of an Interfund Loan</a:t>
            </a:r>
          </a:p>
          <a:p>
            <a:pPr algn="ctr"/>
            <a:r>
              <a:rPr lang="en-US" sz="2000" dirty="0"/>
              <a:t>Temporarily bolster cash reserves in revenue-lean months (typically March, June)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BFEDB-08E0-4D52-8240-06BD46EE2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742" y="1903243"/>
            <a:ext cx="10058400" cy="4023360"/>
          </a:xfrm>
        </p:spPr>
        <p:txBody>
          <a:bodyPr/>
          <a:lstStyle/>
          <a:p>
            <a:pPr marL="635508" lvl="1" indent="-342900"/>
            <a:endParaRPr lang="en-US" dirty="0"/>
          </a:p>
          <a:p>
            <a:pPr marL="635508" lvl="1" indent="-342900"/>
            <a:endParaRPr lang="en-US" dirty="0"/>
          </a:p>
          <a:p>
            <a:pPr marL="292608" lvl="1" indent="0">
              <a:buNone/>
            </a:pPr>
            <a:endParaRPr lang="en-US" dirty="0"/>
          </a:p>
          <a:p>
            <a:pPr marL="749808" lvl="1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749808" lvl="1" indent="-457200"/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57D551-7B84-4FA3-929A-68DD1DD45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02" y="1903243"/>
            <a:ext cx="5798840" cy="41956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C33228-ABB7-4CF3-937A-B0EAD586A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608" y="2674890"/>
            <a:ext cx="5197290" cy="222523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9425F8-D40C-4F86-97AF-BC8EF8727132}"/>
              </a:ext>
            </a:extLst>
          </p:cNvPr>
          <p:cNvSpPr txBox="1"/>
          <p:nvPr/>
        </p:nvSpPr>
        <p:spPr>
          <a:xfrm>
            <a:off x="6833629" y="5926603"/>
            <a:ext cx="4893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>
                <a:hlinkClick r:id="rId4"/>
              </a:rPr>
              <a:t>Tumwater School District - Meeting Information</a:t>
            </a:r>
            <a:r>
              <a:rPr lang="en-US" sz="1200" dirty="0"/>
              <a:t> (12/14/2024)</a:t>
            </a:r>
          </a:p>
        </p:txBody>
      </p:sp>
    </p:spTree>
    <p:extLst>
      <p:ext uri="{BB962C8B-B14F-4D97-AF65-F5344CB8AC3E}">
        <p14:creationId xmlns:p14="http://schemas.microsoft.com/office/powerpoint/2010/main" val="573722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8CDE8B-6AF8-4461-B4F9-230C7AD9F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3288636"/>
            <a:ext cx="10058400" cy="72065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Statewide Trends</a:t>
            </a:r>
          </a:p>
        </p:txBody>
      </p:sp>
    </p:spTree>
    <p:extLst>
      <p:ext uri="{BB962C8B-B14F-4D97-AF65-F5344CB8AC3E}">
        <p14:creationId xmlns:p14="http://schemas.microsoft.com/office/powerpoint/2010/main" val="1922881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4D992E1-6993-2ABF-1106-4662FF1166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0"/>
            <a:ext cx="12191980" cy="6857990"/>
          </a:xfrm>
          <a:noFill/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B2767F29-5BE2-8847-7A74-E66BF94F2F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E2853F-C2FD-9B18-D383-647341809764}"/>
              </a:ext>
            </a:extLst>
          </p:cNvPr>
          <p:cNvSpPr txBox="1"/>
          <p:nvPr/>
        </p:nvSpPr>
        <p:spPr>
          <a:xfrm>
            <a:off x="6579108" y="3198162"/>
            <a:ext cx="2999232" cy="461665"/>
          </a:xfrm>
          <a:prstGeom prst="rect">
            <a:avLst/>
          </a:prstGeom>
          <a:solidFill>
            <a:srgbClr val="9BEFAB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Funding gap filled by ESSER and one time state funds.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966AAB8-D074-50B3-E827-C6C4D3EE7435}"/>
              </a:ext>
            </a:extLst>
          </p:cNvPr>
          <p:cNvCxnSpPr/>
          <p:nvPr/>
        </p:nvCxnSpPr>
        <p:spPr>
          <a:xfrm flipV="1">
            <a:off x="6455664" y="3246120"/>
            <a:ext cx="0" cy="46166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A8095FE-8F01-7F5C-394D-AD59546732D4}"/>
              </a:ext>
            </a:extLst>
          </p:cNvPr>
          <p:cNvCxnSpPr/>
          <p:nvPr/>
        </p:nvCxnSpPr>
        <p:spPr>
          <a:xfrm>
            <a:off x="9701784" y="2295144"/>
            <a:ext cx="0" cy="141264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79C3437-E595-23BD-A3EF-677EAD7A24B4}"/>
              </a:ext>
            </a:extLst>
          </p:cNvPr>
          <p:cNvCxnSpPr/>
          <p:nvPr/>
        </p:nvCxnSpPr>
        <p:spPr>
          <a:xfrm flipV="1">
            <a:off x="7488936" y="3001464"/>
            <a:ext cx="0" cy="196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B14ABB4-06BB-710D-616D-6E5D66AAE237}"/>
              </a:ext>
            </a:extLst>
          </p:cNvPr>
          <p:cNvCxnSpPr/>
          <p:nvPr/>
        </p:nvCxnSpPr>
        <p:spPr>
          <a:xfrm flipV="1">
            <a:off x="8257032" y="2715768"/>
            <a:ext cx="0" cy="482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80B8AC9-41FC-BAB6-A50D-784BF708E10C}"/>
              </a:ext>
            </a:extLst>
          </p:cNvPr>
          <p:cNvCxnSpPr/>
          <p:nvPr/>
        </p:nvCxnSpPr>
        <p:spPr>
          <a:xfrm flipV="1">
            <a:off x="9034272" y="2478024"/>
            <a:ext cx="0" cy="720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B377A9-A9F3-CF14-A016-783568A9DC2C}"/>
              </a:ext>
            </a:extLst>
          </p:cNvPr>
          <p:cNvCxnSpPr/>
          <p:nvPr/>
        </p:nvCxnSpPr>
        <p:spPr>
          <a:xfrm>
            <a:off x="7488936" y="3707785"/>
            <a:ext cx="0" cy="2881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046F790-07C4-CCBB-0D6D-8FBCA8002F11}"/>
              </a:ext>
            </a:extLst>
          </p:cNvPr>
          <p:cNvCxnSpPr/>
          <p:nvPr/>
        </p:nvCxnSpPr>
        <p:spPr>
          <a:xfrm>
            <a:off x="8257032" y="3659827"/>
            <a:ext cx="0" cy="2080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BFD3D3C-A9D7-3B50-78C3-8255D2B79C1D}"/>
              </a:ext>
            </a:extLst>
          </p:cNvPr>
          <p:cNvCxnSpPr/>
          <p:nvPr/>
        </p:nvCxnSpPr>
        <p:spPr>
          <a:xfrm>
            <a:off x="9034272" y="3659827"/>
            <a:ext cx="0" cy="192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4A3C206-6E63-8F2E-7A12-349C8F3F9F76}"/>
              </a:ext>
            </a:extLst>
          </p:cNvPr>
          <p:cNvSpPr txBox="1">
            <a:spLocks/>
          </p:cNvSpPr>
          <p:nvPr/>
        </p:nvSpPr>
        <p:spPr>
          <a:xfrm>
            <a:off x="10861728" y="64059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rgbClr val="40403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121685-3CDC-4F79-AF9B-158C7F8E7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607" y="6444282"/>
            <a:ext cx="5642234" cy="40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53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5A73004D-FFA4-4726-BC82-BCDFDDD31ABA}"/>
              </a:ext>
            </a:extLst>
          </p:cNvPr>
          <p:cNvSpPr txBox="1">
            <a:spLocks/>
          </p:cNvSpPr>
          <p:nvPr/>
        </p:nvSpPr>
        <p:spPr>
          <a:xfrm>
            <a:off x="663331" y="1143000"/>
            <a:ext cx="10515600" cy="472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77B84-9A75-4C20-AEF5-7A40B60F86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293313-4B88-CC46-7A11-8204DE5FFF6A}"/>
              </a:ext>
            </a:extLst>
          </p:cNvPr>
          <p:cNvSpPr txBox="1"/>
          <p:nvPr/>
        </p:nvSpPr>
        <p:spPr>
          <a:xfrm>
            <a:off x="4850111" y="6253532"/>
            <a:ext cx="6046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Source: Office of Superintendent of Public Instruction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5ACCA2-65EF-12E7-44AC-1EA729E95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76639"/>
            <a:ext cx="10515600" cy="747713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Inflation Adjusted K–12 Spending &amp; Funding Per Student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EFE4FF1-DB57-78BC-264B-DC74EB8A54C5}"/>
              </a:ext>
            </a:extLst>
          </p:cNvPr>
          <p:cNvGraphicFramePr>
            <a:graphicFrameLocks noGrp="1"/>
          </p:cNvGraphicFramePr>
          <p:nvPr/>
        </p:nvGraphicFramePr>
        <p:xfrm>
          <a:off x="494207" y="894734"/>
          <a:ext cx="10753897" cy="5332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59C28CB-C867-18A1-FD72-617C9D63C4A2}"/>
              </a:ext>
            </a:extLst>
          </p:cNvPr>
          <p:cNvSpPr txBox="1"/>
          <p:nvPr/>
        </p:nvSpPr>
        <p:spPr>
          <a:xfrm rot="16200000">
            <a:off x="-560359" y="2858775"/>
            <a:ext cx="1770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K–12 Spending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F2BD12-D7C3-8980-DCA6-7BE3DBFEFA12}"/>
              </a:ext>
            </a:extLst>
          </p:cNvPr>
          <p:cNvSpPr txBox="1"/>
          <p:nvPr/>
        </p:nvSpPr>
        <p:spPr>
          <a:xfrm rot="5400000">
            <a:off x="10332445" y="3335923"/>
            <a:ext cx="2381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Funding Per Student</a:t>
            </a:r>
          </a:p>
        </p:txBody>
      </p:sp>
    </p:spTree>
    <p:extLst>
      <p:ext uri="{BB962C8B-B14F-4D97-AF65-F5344CB8AC3E}">
        <p14:creationId xmlns:p14="http://schemas.microsoft.com/office/powerpoint/2010/main" val="2687819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8CDE8B-6AF8-4461-B4F9-230C7AD9F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3288636"/>
            <a:ext cx="10058400" cy="72065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Tumwater Trends</a:t>
            </a:r>
          </a:p>
        </p:txBody>
      </p:sp>
    </p:spTree>
    <p:extLst>
      <p:ext uri="{BB962C8B-B14F-4D97-AF65-F5344CB8AC3E}">
        <p14:creationId xmlns:p14="http://schemas.microsoft.com/office/powerpoint/2010/main" val="3172180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0E72-BAFF-463C-8D98-E9197B62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523874"/>
            <a:ext cx="10353761" cy="102446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Impact of ESSER/CARES Funding</a:t>
            </a:r>
            <a:br>
              <a:rPr lang="en-US" dirty="0"/>
            </a:br>
            <a:r>
              <a:rPr lang="en-US" sz="2200" dirty="0"/>
              <a:t>Funds are non-renewing, creating a budget ‘hole’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636B349-3B1B-4A21-8D21-176253A211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087614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1362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0E72-BAFF-463C-8D98-E9197B62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523874"/>
            <a:ext cx="10353761" cy="10244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Certificated Staff since 2014</a:t>
            </a:r>
            <a:br>
              <a:rPr lang="en-US" dirty="0"/>
            </a:br>
            <a:r>
              <a:rPr lang="en-US" sz="3100" dirty="0"/>
              <a:t>S-275 Report</a:t>
            </a:r>
            <a:endParaRPr lang="en-US" dirty="0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8C14B5F-CBA0-456A-B8F4-8E1B2951BD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2137" y="1846263"/>
          <a:ext cx="10504487" cy="4487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7574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0E72-BAFF-463C-8D98-E9197B62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523874"/>
            <a:ext cx="10353761" cy="10244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TSD Classified Staff since 2014</a:t>
            </a:r>
            <a:br>
              <a:rPr lang="en-US" dirty="0"/>
            </a:br>
            <a:r>
              <a:rPr lang="en-US" sz="2700" dirty="0"/>
              <a:t>From S-275 Report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265530B-7387-4341-9D32-CC207CB1EFF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90525" y="1819275"/>
          <a:ext cx="11658600" cy="4410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8628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5942E-FFBD-4EE3-921F-F5DDDF52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Certificated staff by Program</a:t>
            </a:r>
            <a:br>
              <a:rPr lang="en-US" sz="4300" dirty="0"/>
            </a:br>
            <a:r>
              <a:rPr lang="en-US" sz="2800" dirty="0"/>
              <a:t>Disaggregated 6 year look-back</a:t>
            </a:r>
            <a:endParaRPr lang="en-US" sz="43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BD22A4-9071-491E-849D-D395686F29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206" y="2370666"/>
            <a:ext cx="11923587" cy="3268134"/>
          </a:xfrm>
        </p:spPr>
      </p:pic>
    </p:spTree>
    <p:extLst>
      <p:ext uri="{BB962C8B-B14F-4D97-AF65-F5344CB8AC3E}">
        <p14:creationId xmlns:p14="http://schemas.microsoft.com/office/powerpoint/2010/main" val="3102722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BF6CB-AA9D-408D-A4D7-91F2764D7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Classified staff by program</a:t>
            </a:r>
            <a:br>
              <a:rPr lang="en-US" dirty="0"/>
            </a:br>
            <a:r>
              <a:rPr lang="en-US" sz="2800" dirty="0"/>
              <a:t>Disaggregated, 6 year look-back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139C1D-385D-47A5-AA2B-78530469FF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719" y="1932316"/>
            <a:ext cx="11816562" cy="4140679"/>
          </a:xfrm>
        </p:spPr>
      </p:pic>
    </p:spTree>
    <p:extLst>
      <p:ext uri="{BB962C8B-B14F-4D97-AF65-F5344CB8AC3E}">
        <p14:creationId xmlns:p14="http://schemas.microsoft.com/office/powerpoint/2010/main" val="243201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0E72-BAFF-463C-8D98-E9197B62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152399"/>
            <a:ext cx="10353761" cy="102446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TSD Enrollment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C1715FD-3B0C-4931-8794-283B5BEA764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55600" y="1066801"/>
          <a:ext cx="11763375" cy="5638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F1D81E95-6099-47D1-B5D5-D0B6E01ED53D}"/>
              </a:ext>
            </a:extLst>
          </p:cNvPr>
          <p:cNvSpPr/>
          <p:nvPr/>
        </p:nvSpPr>
        <p:spPr>
          <a:xfrm>
            <a:off x="9177867" y="152398"/>
            <a:ext cx="2658531" cy="1374481"/>
          </a:xfrm>
          <a:prstGeom prst="wedgeEllipseCallout">
            <a:avLst>
              <a:gd name="adj1" fmla="val 19784"/>
              <a:gd name="adj2" fmla="val 8269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>
                <a:solidFill>
                  <a:schemeClr val="tx1"/>
                </a:solidFill>
              </a:rPr>
              <a:t>Growth in the brown (NMSC) and green (running start) can obscure the slow decline of orange (students served in TSD elem. &amp; secondary schools)</a:t>
            </a:r>
          </a:p>
        </p:txBody>
      </p:sp>
    </p:spTree>
    <p:extLst>
      <p:ext uri="{BB962C8B-B14F-4D97-AF65-F5344CB8AC3E}">
        <p14:creationId xmlns:p14="http://schemas.microsoft.com/office/powerpoint/2010/main" val="970699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0E72-BAFF-463C-8D98-E9197B62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454323"/>
            <a:ext cx="10353761" cy="1024467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LARGEST NON-SALARY VENDORS IN TSD</a:t>
            </a:r>
            <a:br>
              <a:rPr lang="en-US" sz="4000" dirty="0"/>
            </a:br>
            <a:r>
              <a:rPr lang="en-US" sz="2000" dirty="0"/>
              <a:t>FISCAL YEAR 2024</a:t>
            </a:r>
            <a:endParaRPr lang="en-US" sz="40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0EEBE40-A84C-4224-B048-03786C7D94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4128" y="1815933"/>
            <a:ext cx="9511632" cy="437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66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8CDE8B-6AF8-4461-B4F9-230C7AD9F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3288636"/>
            <a:ext cx="10058400" cy="72065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Budget options</a:t>
            </a:r>
          </a:p>
        </p:txBody>
      </p:sp>
    </p:spTree>
    <p:extLst>
      <p:ext uri="{BB962C8B-B14F-4D97-AF65-F5344CB8AC3E}">
        <p14:creationId xmlns:p14="http://schemas.microsoft.com/office/powerpoint/2010/main" val="2213713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23B8-3B9C-44C7-BBCB-9BFC1D98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Budget Options – A Primer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15C75-2A84-4BF7-A10E-E5BD4AB62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 options are derived from the best current information available.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Concept is to ground your reduction efforts in a philosophy or specific goal, rather than something that lacks a strategic grounding.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size of a budget problem is necessarily </a:t>
            </a:r>
            <a:r>
              <a:rPr lang="en-US" sz="3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fluid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is very likely to change based on bargaining, the outcome of the state legislative session, enrollment, and other factors.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68720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23B8-3B9C-44C7-BBCB-9BFC1D98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Budget Option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15C75-2A84-4BF7-A10E-E5BD4AB62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A – “Stop Digging”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Eliminate the budget deficit, but unlikely to make up any ground toward building back the fund balance.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Approximately $4.5 million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198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23B8-3B9C-44C7-BBCB-9BFC1D98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Budget Option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15C75-2A84-4BF7-A10E-E5BD4AB62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B – “Avoid the Interfund Loan”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Eliminate the budget deficit, </a:t>
            </a:r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and, in theory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build a modest operating surplus to avoid needing monthly cash loans to meet payroll/warrant obligations.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Approximately $6 million</a:t>
            </a:r>
          </a:p>
          <a:p>
            <a:pPr marL="475488" lvl="2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577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23B8-3B9C-44C7-BBCB-9BFC1D98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Budget Option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15C75-2A84-4BF7-A10E-E5BD4AB62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9144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Symbol" panose="05050102010706020507" pitchFamily="18" charset="2"/>
              <a:buChar char=""/>
            </a:pPr>
            <a:r>
              <a:rPr lang="en-US" sz="3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C – “Compliance with Board Policy in 1 Year”</a:t>
            </a:r>
          </a:p>
          <a:p>
            <a:pPr marL="635508" lvl="1" indent="-34290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Eliminate the budget deficit, </a:t>
            </a:r>
            <a:r>
              <a:rPr lang="en-US" sz="26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and, in theory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build a larger operating surplus to get to a 6% unassigned fund balance.  </a:t>
            </a:r>
          </a:p>
          <a:p>
            <a:pPr marL="1001268" lvl="3" indent="-34290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Unassigned means we are counting only those pots of fund balance which are unrestricted by state and federal categorical requirements (Exclusionary examples: New Market Skills Center, Non-spendable fund balance/inventory)</a:t>
            </a:r>
          </a:p>
          <a:p>
            <a:pPr marL="635508" lvl="1" indent="-34290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Approximately $8.5 million</a:t>
            </a:r>
          </a:p>
          <a:p>
            <a:pPr marL="475488" lvl="2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564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0E72-BAFF-463C-8D98-E9197B62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20278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78082703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 Slides">
  <a:themeElements>
    <a:clrScheme name="OSPI New Palette">
      <a:dk1>
        <a:srgbClr val="40403D"/>
      </a:dk1>
      <a:lt1>
        <a:srgbClr val="F7F5EB"/>
      </a:lt1>
      <a:dk2>
        <a:srgbClr val="40403D"/>
      </a:dk2>
      <a:lt2>
        <a:srgbClr val="F7F5EB"/>
      </a:lt2>
      <a:accent1>
        <a:srgbClr val="0D5761"/>
      </a:accent1>
      <a:accent2>
        <a:srgbClr val="8CB5AB"/>
      </a:accent2>
      <a:accent3>
        <a:srgbClr val="68829E"/>
      </a:accent3>
      <a:accent4>
        <a:srgbClr val="6FB5BF"/>
      </a:accent4>
      <a:accent5>
        <a:srgbClr val="626D71"/>
      </a:accent5>
      <a:accent6>
        <a:srgbClr val="68829E"/>
      </a:accent6>
      <a:hlink>
        <a:srgbClr val="68829E"/>
      </a:hlink>
      <a:folHlink>
        <a:srgbClr val="C490AA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" id="{15AFEBCC-BBD4-4C7C-A392-50777A498402}" vid="{7567AFE7-18AB-4981-B291-C519D0C3D8C2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9485</TotalTime>
  <Words>590</Words>
  <Application>Microsoft Office PowerPoint</Application>
  <PresentationFormat>Widescreen</PresentationFormat>
  <Paragraphs>92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Segoe UI</vt:lpstr>
      <vt:lpstr>Segoe UI Semibold</vt:lpstr>
      <vt:lpstr>Symbol</vt:lpstr>
      <vt:lpstr>Content Slides</vt:lpstr>
      <vt:lpstr>Retrospect</vt:lpstr>
      <vt:lpstr>Budget Advisory Committee December 16, 2024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Inflation Adjusted K–12 Spending &amp; Funding Per Student</vt:lpstr>
      <vt:lpstr>PowerPoint Presentation</vt:lpstr>
      <vt:lpstr>The Impact of ESSER/CARES Funding Funds are non-renewing, creating a budget ‘hole’</vt:lpstr>
      <vt:lpstr>Certificated Staff since 2014 S-275 Report</vt:lpstr>
      <vt:lpstr>TSD Classified Staff since 2014 From S-275 Report</vt:lpstr>
      <vt:lpstr>Certificated staff by Program Disaggregated 6 year look-back</vt:lpstr>
      <vt:lpstr>Classified staff by program Disaggregated, 6 year look-back</vt:lpstr>
      <vt:lpstr>TSD Enrollment</vt:lpstr>
      <vt:lpstr>LARGEST NON-SALARY VENDORS IN TSD FISCAL YEAR 2024</vt:lpstr>
      <vt:lpstr>PowerPoint Presentation</vt:lpstr>
      <vt:lpstr>Budget Options – A Primer</vt:lpstr>
      <vt:lpstr>Budget Option A</vt:lpstr>
      <vt:lpstr>Budget Option B</vt:lpstr>
      <vt:lpstr>Budget Option C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Advisory Committee</dc:title>
  <dc:creator>Ben Rarick</dc:creator>
  <cp:lastModifiedBy>Ben Rarick</cp:lastModifiedBy>
  <cp:revision>80</cp:revision>
  <dcterms:created xsi:type="dcterms:W3CDTF">2024-11-07T22:09:12Z</dcterms:created>
  <dcterms:modified xsi:type="dcterms:W3CDTF">2024-12-16T21:37:04Z</dcterms:modified>
</cp:coreProperties>
</file>