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60" r:id="rId3"/>
    <p:sldId id="269" r:id="rId4"/>
    <p:sldId id="263" r:id="rId5"/>
    <p:sldId id="262" r:id="rId6"/>
    <p:sldId id="257" r:id="rId7"/>
    <p:sldId id="261" r:id="rId8"/>
    <p:sldId id="258" r:id="rId9"/>
    <p:sldId id="259" r:id="rId10"/>
    <p:sldId id="267" r:id="rId11"/>
    <p:sldId id="264" r:id="rId12"/>
    <p:sldId id="265" r:id="rId13"/>
    <p:sldId id="268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81" autoAdjust="0"/>
    <p:restoredTop sz="96323" autoAdjust="0"/>
  </p:normalViewPr>
  <p:slideViewPr>
    <p:cSldViewPr snapToGrid="0">
      <p:cViewPr varScale="1">
        <p:scale>
          <a:sx n="98" d="100"/>
          <a:sy n="98" d="100"/>
        </p:scale>
        <p:origin x="46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TSD%20Repo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TSD%20Repo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TSD%20Repo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Staffing%20FTE%20History\Copy%20of%20October%20-%20Head%20Count%20Comparison%20(002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Staffing%20FTE%20History\Copy%20of%20October%20-%20Head%20Count%20Comparison%20(002)(AutoRecovered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Staffing%20FTE%20History\Copy%20of%20October%20-%20Head%20Count%20Comparison%20(002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Enrollment\Tumwater%20School%20District%201251%20FT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tumwaterk12waus-my.sharepoint.com/personal/pam_jolley_tumwater_k12_wa_us/Documents/QBAD/2023.24%20QBAD%20CLASSIFIED%20(BEN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Staffing%20FTE%20History\QBAD%2023-24%20(Wendy%20Spengler%20OT%20Misc%20Comp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.rarick\AppData\Local\Microsoft\Windows\INetCache\Content.Outlook\XF6CV2M2\BUDGET%20TO%20ACTUAL%202018-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.rarick\AppData\Local\Microsoft\Windows\INetCache\Content.Outlook\XF6CV2M2\BUDGET%20TO%20ACTUAL%202018-2024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.rarick\AppData\Local\Microsoft\Windows\INetCache\Content.Outlook\XF6CV2M2\QBAD%2023-24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tumwaterk12waus-my.sharepoint.com/personal/ben_rarick_tumwater_k12_wa_us/Documents/QBAD%20Shared%20Docs/QBAD%201801%20CertSalaryAndBenefitsByProgram%2010%20yr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GF Fund Balance</a:t>
            </a:r>
          </a:p>
          <a:p>
            <a:pPr>
              <a:defRPr/>
            </a:pPr>
            <a:r>
              <a:rPr lang="en-US" dirty="0"/>
              <a:t>August (Year-End) of the last 8</a:t>
            </a:r>
            <a:r>
              <a:rPr lang="en-US" baseline="0" dirty="0"/>
              <a:t> Fiscal Years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Year-End GF Fund Balance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'GF FundBal History'!$B$67:$B$74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'GF FundBal History'!$E$67:$E$74</c:f>
              <c:numCache>
                <c:formatCode>_("$"* #,##0.00_);_("$"* \(#,##0.00\);_("$"* "-"??_);_(@_)</c:formatCode>
                <c:ptCount val="8"/>
                <c:pt idx="0">
                  <c:v>8121572.0599999996</c:v>
                </c:pt>
                <c:pt idx="1">
                  <c:v>9400010.6300000008</c:v>
                </c:pt>
                <c:pt idx="2">
                  <c:v>8374260.1100000003</c:v>
                </c:pt>
                <c:pt idx="3">
                  <c:v>8398559.6099999994</c:v>
                </c:pt>
                <c:pt idx="4">
                  <c:v>6061463.4199999999</c:v>
                </c:pt>
                <c:pt idx="5">
                  <c:v>8989486.9100000001</c:v>
                </c:pt>
                <c:pt idx="6">
                  <c:v>11157523.630000001</c:v>
                </c:pt>
                <c:pt idx="7">
                  <c:v>6633727.1299999999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E8-42EE-9664-A8C342CDE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736079"/>
        <c:axId val="314731919"/>
      </c:barChart>
      <c:catAx>
        <c:axId val="31473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31919"/>
        <c:crosses val="autoZero"/>
        <c:auto val="1"/>
        <c:lblAlgn val="ctr"/>
        <c:lblOffset val="100"/>
        <c:noMultiLvlLbl val="0"/>
      </c:catAx>
      <c:valAx>
        <c:axId val="314731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36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General Fund Ending Cash</a:t>
            </a:r>
            <a:r>
              <a:rPr lang="en-US" sz="2000" b="1" baseline="0" dirty="0"/>
              <a:t> Balance by Month</a:t>
            </a:r>
          </a:p>
          <a:p>
            <a:pPr>
              <a:defRPr/>
            </a:pPr>
            <a:r>
              <a:rPr lang="en-US" sz="1800" baseline="0" dirty="0"/>
              <a:t>SY 19-20 – Present</a:t>
            </a:r>
          </a:p>
          <a:p>
            <a:pPr>
              <a:defRPr/>
            </a:pPr>
            <a:r>
              <a:rPr lang="en-US" sz="1800" baseline="0" dirty="0"/>
              <a:t>Overlapping Year Data</a:t>
            </a:r>
          </a:p>
          <a:p>
            <a:pPr>
              <a:defRPr/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GFCashBal!$A$5</c:f>
              <c:strCache>
                <c:ptCount val="1"/>
                <c:pt idx="0">
                  <c:v>2019-20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GFCashBal!$B$5:$M$5</c:f>
              <c:numCache>
                <c:formatCode>_("$"* #,##0.0_);_("$"* \(#,##0.0\);_("$"* "-"??_);_(@_)</c:formatCode>
                <c:ptCount val="12"/>
                <c:pt idx="0">
                  <c:v>5828690.3600000003</c:v>
                </c:pt>
                <c:pt idx="1">
                  <c:v>7619028.8300000001</c:v>
                </c:pt>
                <c:pt idx="2">
                  <c:v>4567616.4800000004</c:v>
                </c:pt>
                <c:pt idx="3">
                  <c:v>4617032.2200000007</c:v>
                </c:pt>
                <c:pt idx="4">
                  <c:v>3656592.38</c:v>
                </c:pt>
                <c:pt idx="5">
                  <c:v>2997628.89</c:v>
                </c:pt>
                <c:pt idx="6">
                  <c:v>3021284.65</c:v>
                </c:pt>
                <c:pt idx="7">
                  <c:v>8180947.6500000004</c:v>
                </c:pt>
                <c:pt idx="8">
                  <c:v>6896828.6100000003</c:v>
                </c:pt>
                <c:pt idx="9">
                  <c:v>4046207.3000000003</c:v>
                </c:pt>
                <c:pt idx="10">
                  <c:v>6999283.4500000002</c:v>
                </c:pt>
                <c:pt idx="11">
                  <c:v>8238774.5499999989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74-4958-8935-0227F7EBC8A6}"/>
            </c:ext>
          </c:extLst>
        </c:ser>
        <c:ser>
          <c:idx val="1"/>
          <c:order val="1"/>
          <c:tx>
            <c:strRef>
              <c:f>GFCashBal!$A$6</c:f>
              <c:strCache>
                <c:ptCount val="1"/>
                <c:pt idx="0">
                  <c:v>2020-21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GFCashBal!$B$6:$M$6</c:f>
              <c:numCache>
                <c:formatCode>_("$"* #,##0.0_);_("$"* \(#,##0.0\);_("$"* "-"??_);_(@_)</c:formatCode>
                <c:ptCount val="12"/>
                <c:pt idx="0">
                  <c:v>6031968.9799999995</c:v>
                </c:pt>
                <c:pt idx="1">
                  <c:v>9823397.0500000007</c:v>
                </c:pt>
                <c:pt idx="2">
                  <c:v>7176165.6200000001</c:v>
                </c:pt>
                <c:pt idx="3">
                  <c:v>6586174.8600000003</c:v>
                </c:pt>
                <c:pt idx="4">
                  <c:v>4418691.68</c:v>
                </c:pt>
                <c:pt idx="5">
                  <c:v>3055426.8200000003</c:v>
                </c:pt>
                <c:pt idx="6">
                  <c:v>2783026.54</c:v>
                </c:pt>
                <c:pt idx="7">
                  <c:v>8479276.9199999999</c:v>
                </c:pt>
                <c:pt idx="8">
                  <c:v>7080881.290000001</c:v>
                </c:pt>
                <c:pt idx="9">
                  <c:v>2683833.04</c:v>
                </c:pt>
                <c:pt idx="10">
                  <c:v>3832483.5700000003</c:v>
                </c:pt>
                <c:pt idx="11">
                  <c:v>4923425.1500000004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74-4958-8935-0227F7EBC8A6}"/>
            </c:ext>
          </c:extLst>
        </c:ser>
        <c:ser>
          <c:idx val="2"/>
          <c:order val="2"/>
          <c:tx>
            <c:strRef>
              <c:f>GFCashBal!$A$7</c:f>
              <c:strCache>
                <c:ptCount val="1"/>
                <c:pt idx="0">
                  <c:v>2021-22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GFCashBal!$B$7:$M$7</c:f>
              <c:numCache>
                <c:formatCode>_("$"* #,##0.0_);_("$"* \(#,##0.0\);_("$"* "-"??_);_(@_)</c:formatCode>
                <c:ptCount val="12"/>
                <c:pt idx="0">
                  <c:v>2066528.29</c:v>
                </c:pt>
                <c:pt idx="1">
                  <c:v>6988211.1600000001</c:v>
                </c:pt>
                <c:pt idx="2">
                  <c:v>5062766.3499999996</c:v>
                </c:pt>
                <c:pt idx="3">
                  <c:v>4001791.7099999995</c:v>
                </c:pt>
                <c:pt idx="4">
                  <c:v>4058291.49</c:v>
                </c:pt>
                <c:pt idx="5">
                  <c:v>3380315.45</c:v>
                </c:pt>
                <c:pt idx="6">
                  <c:v>3532350.8000000007</c:v>
                </c:pt>
                <c:pt idx="7">
                  <c:v>10333459.219999999</c:v>
                </c:pt>
                <c:pt idx="8">
                  <c:v>8870558.5100000016</c:v>
                </c:pt>
                <c:pt idx="9">
                  <c:v>6051153.0499999998</c:v>
                </c:pt>
                <c:pt idx="10">
                  <c:v>7819490.54</c:v>
                </c:pt>
                <c:pt idx="11">
                  <c:v>8439257.0199999996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74-4958-8935-0227F7EBC8A6}"/>
            </c:ext>
          </c:extLst>
        </c:ser>
        <c:ser>
          <c:idx val="3"/>
          <c:order val="3"/>
          <c:tx>
            <c:strRef>
              <c:f>GFCashBal!$A$8</c:f>
              <c:strCache>
                <c:ptCount val="1"/>
                <c:pt idx="0">
                  <c:v>2022-23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GFCashBal!$B$8:$M$8</c:f>
              <c:numCache>
                <c:formatCode>_("$"* #,##0.0_);_("$"* \(#,##0.0\);_("$"* "-"??_);_(@_)</c:formatCode>
                <c:ptCount val="12"/>
                <c:pt idx="0">
                  <c:v>6139553.7799999993</c:v>
                </c:pt>
                <c:pt idx="1">
                  <c:v>11539089.93</c:v>
                </c:pt>
                <c:pt idx="2">
                  <c:v>8094091.0900000008</c:v>
                </c:pt>
                <c:pt idx="3">
                  <c:v>7152979.2699999996</c:v>
                </c:pt>
                <c:pt idx="4">
                  <c:v>5375176.7399999993</c:v>
                </c:pt>
                <c:pt idx="5">
                  <c:v>4705031.42</c:v>
                </c:pt>
                <c:pt idx="6">
                  <c:v>4464517.13</c:v>
                </c:pt>
                <c:pt idx="7">
                  <c:v>10448991.380000001</c:v>
                </c:pt>
                <c:pt idx="8">
                  <c:v>8500447.1500000004</c:v>
                </c:pt>
                <c:pt idx="9">
                  <c:v>5559163.6500000004</c:v>
                </c:pt>
                <c:pt idx="10">
                  <c:v>8599581.4700000007</c:v>
                </c:pt>
                <c:pt idx="11">
                  <c:v>9339642.8800000008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74-4958-8935-0227F7EBC8A6}"/>
            </c:ext>
          </c:extLst>
        </c:ser>
        <c:ser>
          <c:idx val="4"/>
          <c:order val="4"/>
          <c:tx>
            <c:strRef>
              <c:f>GFCashBal!$A$9</c:f>
              <c:strCache>
                <c:ptCount val="1"/>
                <c:pt idx="0">
                  <c:v>2023-24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GFCashBal!$B$9:$M$9</c:f>
              <c:numCache>
                <c:formatCode>_("$"* #,##0.0_);_("$"* \(#,##0.0\);_("$"* "-"??_);_(@_)</c:formatCode>
                <c:ptCount val="12"/>
                <c:pt idx="0">
                  <c:v>7618843.1799999997</c:v>
                </c:pt>
                <c:pt idx="1">
                  <c:v>11265020.449999999</c:v>
                </c:pt>
                <c:pt idx="2">
                  <c:v>7591324.7199999988</c:v>
                </c:pt>
                <c:pt idx="3">
                  <c:v>6494911.9300000006</c:v>
                </c:pt>
                <c:pt idx="4">
                  <c:v>5408383.6699999999</c:v>
                </c:pt>
                <c:pt idx="5">
                  <c:v>4545745.49</c:v>
                </c:pt>
                <c:pt idx="6">
                  <c:v>3468439.6000000006</c:v>
                </c:pt>
                <c:pt idx="7">
                  <c:v>10590425.75</c:v>
                </c:pt>
                <c:pt idx="8">
                  <c:v>6724117.5</c:v>
                </c:pt>
                <c:pt idx="9">
                  <c:v>3656865.81</c:v>
                </c:pt>
                <c:pt idx="10">
                  <c:v>4845567.01</c:v>
                </c:pt>
                <c:pt idx="11">
                  <c:v>5440704.5899999999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74-4958-8935-0227F7EBC8A6}"/>
            </c:ext>
          </c:extLst>
        </c:ser>
        <c:ser>
          <c:idx val="5"/>
          <c:order val="5"/>
          <c:tx>
            <c:strRef>
              <c:f>GFCashBal!$A$10</c:f>
              <c:strCache>
                <c:ptCount val="1"/>
                <c:pt idx="0">
                  <c:v>2024-25</c:v>
                </c:pt>
              </c:strCache>
            </c:strRef>
          </c:tx>
          <c:spPr>
            <a:ln w="889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9.6227867590454198E-3"/>
                  <c:y val="1.3447057015521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74-4958-8935-0227F7EBC8A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GFCashBal!$B$10:$M$10</c:f>
              <c:numCache>
                <c:formatCode>_("$"* #,##0.0_);_("$"* \(#,##0.0\);_("$"* "-"??_);_(@_)</c:formatCode>
                <c:ptCount val="12"/>
                <c:pt idx="0">
                  <c:v>909700.27</c:v>
                </c:pt>
                <c:pt idx="1">
                  <c:v>7157190.0099999998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A74-4958-8935-0227F7EBC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3436592"/>
        <c:axId val="873437008"/>
      </c:lineChart>
      <c:catAx>
        <c:axId val="87343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437008"/>
        <c:crosses val="autoZero"/>
        <c:auto val="1"/>
        <c:lblAlgn val="ctr"/>
        <c:lblOffset val="100"/>
        <c:noMultiLvlLbl val="0"/>
      </c:catAx>
      <c:valAx>
        <c:axId val="87343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_);_(&quot;$&quot;* \(#,##0.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43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General</a:t>
            </a:r>
            <a:r>
              <a:rPr lang="en-US" sz="1800" b="1" baseline="0" dirty="0"/>
              <a:t> Fund Cash Balance at Month End</a:t>
            </a:r>
          </a:p>
          <a:p>
            <a:pPr>
              <a:defRPr/>
            </a:pPr>
            <a:r>
              <a:rPr lang="en-US" baseline="0" dirty="0"/>
              <a:t>September 2019 – Today</a:t>
            </a:r>
          </a:p>
          <a:p>
            <a:pPr>
              <a:defRPr/>
            </a:pPr>
            <a:r>
              <a:rPr lang="en-US" baseline="0" dirty="0"/>
              <a:t>Continuous String Data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4"/>
              <c:layout>
                <c:manualLayout>
                  <c:x val="-2.6640025708673628E-2"/>
                  <c:y val="2.28245363766047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4C-45B1-8448-DA8778AC1456}"/>
                </c:ext>
              </c:extLst>
            </c:dLbl>
            <c:dLbl>
              <c:idx val="37"/>
              <c:layout>
                <c:manualLayout>
                  <c:x val="-3.0192029136496778E-2"/>
                  <c:y val="-3.9942938659058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4C-45B1-8448-DA8778AC1456}"/>
                </c:ext>
              </c:extLst>
            </c:dLbl>
            <c:dLbl>
              <c:idx val="60"/>
              <c:layout>
                <c:manualLayout>
                  <c:x val="0"/>
                  <c:y val="1.9955300127713922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4C-45B1-8448-DA8778AC1456}"/>
                </c:ext>
              </c:extLst>
            </c:dLbl>
            <c:dLbl>
              <c:idx val="61"/>
              <c:layout>
                <c:manualLayout>
                  <c:x val="0"/>
                  <c:y val="-7.9821200510856415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84C-45B1-8448-DA8778AC14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GFCashBal!$B$20:$BK$20</c:f>
              <c:strCache>
                <c:ptCount val="62"/>
                <c:pt idx="0">
                  <c:v>Sept '19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 '20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  <c:pt idx="12">
                  <c:v>Sept</c:v>
                </c:pt>
                <c:pt idx="13">
                  <c:v>Oct</c:v>
                </c:pt>
                <c:pt idx="14">
                  <c:v>Nov</c:v>
                </c:pt>
                <c:pt idx="15">
                  <c:v>Dec </c:v>
                </c:pt>
                <c:pt idx="16">
                  <c:v>Jan '21</c:v>
                </c:pt>
                <c:pt idx="17">
                  <c:v>Feb</c:v>
                </c:pt>
                <c:pt idx="18">
                  <c:v>Mar</c:v>
                </c:pt>
                <c:pt idx="19">
                  <c:v>Apr</c:v>
                </c:pt>
                <c:pt idx="20">
                  <c:v>May</c:v>
                </c:pt>
                <c:pt idx="21">
                  <c:v>June</c:v>
                </c:pt>
                <c:pt idx="22">
                  <c:v>July</c:v>
                </c:pt>
                <c:pt idx="23">
                  <c:v>Aug</c:v>
                </c:pt>
                <c:pt idx="24">
                  <c:v>Sept</c:v>
                </c:pt>
                <c:pt idx="25">
                  <c:v>Oct</c:v>
                </c:pt>
                <c:pt idx="26">
                  <c:v>Nov</c:v>
                </c:pt>
                <c:pt idx="27">
                  <c:v>Dec</c:v>
                </c:pt>
                <c:pt idx="28">
                  <c:v>Jan '22</c:v>
                </c:pt>
                <c:pt idx="29">
                  <c:v>Feb</c:v>
                </c:pt>
                <c:pt idx="30">
                  <c:v>Mar</c:v>
                </c:pt>
                <c:pt idx="31">
                  <c:v>Apr</c:v>
                </c:pt>
                <c:pt idx="32">
                  <c:v>May</c:v>
                </c:pt>
                <c:pt idx="33">
                  <c:v>June</c:v>
                </c:pt>
                <c:pt idx="34">
                  <c:v>July</c:v>
                </c:pt>
                <c:pt idx="35">
                  <c:v>Aug</c:v>
                </c:pt>
                <c:pt idx="36">
                  <c:v>Sept</c:v>
                </c:pt>
                <c:pt idx="37">
                  <c:v>Oct</c:v>
                </c:pt>
                <c:pt idx="38">
                  <c:v>Nov</c:v>
                </c:pt>
                <c:pt idx="39">
                  <c:v>Dec</c:v>
                </c:pt>
                <c:pt idx="40">
                  <c:v>Jan '23</c:v>
                </c:pt>
                <c:pt idx="41">
                  <c:v>Feb</c:v>
                </c:pt>
                <c:pt idx="42">
                  <c:v>Mar</c:v>
                </c:pt>
                <c:pt idx="43">
                  <c:v>Apr</c:v>
                </c:pt>
                <c:pt idx="44">
                  <c:v>May</c:v>
                </c:pt>
                <c:pt idx="45">
                  <c:v>June</c:v>
                </c:pt>
                <c:pt idx="46">
                  <c:v>July</c:v>
                </c:pt>
                <c:pt idx="47">
                  <c:v>Aug</c:v>
                </c:pt>
                <c:pt idx="48">
                  <c:v>Sept</c:v>
                </c:pt>
                <c:pt idx="49">
                  <c:v>Oct</c:v>
                </c:pt>
                <c:pt idx="50">
                  <c:v>Nov</c:v>
                </c:pt>
                <c:pt idx="51">
                  <c:v>Dec</c:v>
                </c:pt>
                <c:pt idx="52">
                  <c:v>Jan '24</c:v>
                </c:pt>
                <c:pt idx="53">
                  <c:v>Feb</c:v>
                </c:pt>
                <c:pt idx="54">
                  <c:v>Mar</c:v>
                </c:pt>
                <c:pt idx="55">
                  <c:v>Apr</c:v>
                </c:pt>
                <c:pt idx="56">
                  <c:v>May</c:v>
                </c:pt>
                <c:pt idx="57">
                  <c:v>June</c:v>
                </c:pt>
                <c:pt idx="58">
                  <c:v>July</c:v>
                </c:pt>
                <c:pt idx="59">
                  <c:v>Aug</c:v>
                </c:pt>
                <c:pt idx="60">
                  <c:v>Sept</c:v>
                </c:pt>
                <c:pt idx="61">
                  <c:v>Oct Prelim</c:v>
                </c:pt>
              </c:strCache>
            </c:strRef>
          </c:cat>
          <c:val>
            <c:numRef>
              <c:f>GFCashBal!$B$21:$BK$21</c:f>
              <c:numCache>
                <c:formatCode>_("$"* #,##0_);_("$"* \(#,##0\);_("$"* "-"??_);_(@_)</c:formatCode>
                <c:ptCount val="62"/>
                <c:pt idx="0">
                  <c:v>5828690.3600000003</c:v>
                </c:pt>
                <c:pt idx="1">
                  <c:v>7619028.8300000001</c:v>
                </c:pt>
                <c:pt idx="2">
                  <c:v>4567616.4800000004</c:v>
                </c:pt>
                <c:pt idx="3">
                  <c:v>4617032.2200000007</c:v>
                </c:pt>
                <c:pt idx="4">
                  <c:v>3656592.38</c:v>
                </c:pt>
                <c:pt idx="5">
                  <c:v>2997628.89</c:v>
                </c:pt>
                <c:pt idx="6">
                  <c:v>3021284.65</c:v>
                </c:pt>
                <c:pt idx="7">
                  <c:v>8180947.6500000004</c:v>
                </c:pt>
                <c:pt idx="8">
                  <c:v>6896828.6100000003</c:v>
                </c:pt>
                <c:pt idx="9">
                  <c:v>4046207.3000000003</c:v>
                </c:pt>
                <c:pt idx="10">
                  <c:v>6999283.4500000002</c:v>
                </c:pt>
                <c:pt idx="11">
                  <c:v>8238774.5499999989</c:v>
                </c:pt>
                <c:pt idx="12">
                  <c:v>6031968.9799999995</c:v>
                </c:pt>
                <c:pt idx="13">
                  <c:v>9823397.0500000007</c:v>
                </c:pt>
                <c:pt idx="14">
                  <c:v>7176165.6200000001</c:v>
                </c:pt>
                <c:pt idx="15">
                  <c:v>6586174.8600000003</c:v>
                </c:pt>
                <c:pt idx="16">
                  <c:v>4418691.68</c:v>
                </c:pt>
                <c:pt idx="17">
                  <c:v>3055426.8200000003</c:v>
                </c:pt>
                <c:pt idx="18">
                  <c:v>2783026.54</c:v>
                </c:pt>
                <c:pt idx="19">
                  <c:v>8479276.9199999999</c:v>
                </c:pt>
                <c:pt idx="20">
                  <c:v>7080881.290000001</c:v>
                </c:pt>
                <c:pt idx="21">
                  <c:v>2683833.04</c:v>
                </c:pt>
                <c:pt idx="22">
                  <c:v>3832483.5700000003</c:v>
                </c:pt>
                <c:pt idx="23">
                  <c:v>4923425.1500000004</c:v>
                </c:pt>
                <c:pt idx="24">
                  <c:v>2066528.29</c:v>
                </c:pt>
                <c:pt idx="25">
                  <c:v>6988211.1600000001</c:v>
                </c:pt>
                <c:pt idx="26">
                  <c:v>5062766.3499999996</c:v>
                </c:pt>
                <c:pt idx="27">
                  <c:v>4001791.7099999995</c:v>
                </c:pt>
                <c:pt idx="28">
                  <c:v>4058291.49</c:v>
                </c:pt>
                <c:pt idx="29">
                  <c:v>3380315.45</c:v>
                </c:pt>
                <c:pt idx="30">
                  <c:v>3532350.8000000007</c:v>
                </c:pt>
                <c:pt idx="31">
                  <c:v>10333459.219999999</c:v>
                </c:pt>
                <c:pt idx="32">
                  <c:v>8870558.5100000016</c:v>
                </c:pt>
                <c:pt idx="33">
                  <c:v>6051153.0499999998</c:v>
                </c:pt>
                <c:pt idx="34">
                  <c:v>7819490.54</c:v>
                </c:pt>
                <c:pt idx="35">
                  <c:v>8439257.0199999996</c:v>
                </c:pt>
                <c:pt idx="36">
                  <c:v>6139553.7799999993</c:v>
                </c:pt>
                <c:pt idx="37">
                  <c:v>11539089.93</c:v>
                </c:pt>
                <c:pt idx="38">
                  <c:v>8094091.0900000008</c:v>
                </c:pt>
                <c:pt idx="39">
                  <c:v>7152979.2699999996</c:v>
                </c:pt>
                <c:pt idx="40">
                  <c:v>5375176.7399999993</c:v>
                </c:pt>
                <c:pt idx="41">
                  <c:v>4705031.42</c:v>
                </c:pt>
                <c:pt idx="42">
                  <c:v>4464517.13</c:v>
                </c:pt>
                <c:pt idx="43">
                  <c:v>10448991.380000001</c:v>
                </c:pt>
                <c:pt idx="44">
                  <c:v>8500447.1500000004</c:v>
                </c:pt>
                <c:pt idx="45">
                  <c:v>5559163.6500000004</c:v>
                </c:pt>
                <c:pt idx="46">
                  <c:v>8599581.4700000007</c:v>
                </c:pt>
                <c:pt idx="47">
                  <c:v>9339642.8800000008</c:v>
                </c:pt>
                <c:pt idx="48">
                  <c:v>7618843.1799999997</c:v>
                </c:pt>
                <c:pt idx="49">
                  <c:v>11265020.449999999</c:v>
                </c:pt>
                <c:pt idx="50">
                  <c:v>7591324.7199999988</c:v>
                </c:pt>
                <c:pt idx="51">
                  <c:v>6494911.9300000006</c:v>
                </c:pt>
                <c:pt idx="52">
                  <c:v>5408383.6699999999</c:v>
                </c:pt>
                <c:pt idx="53">
                  <c:v>4545745.49</c:v>
                </c:pt>
                <c:pt idx="54">
                  <c:v>3468439.6000000006</c:v>
                </c:pt>
                <c:pt idx="55">
                  <c:v>10590425.75</c:v>
                </c:pt>
                <c:pt idx="56">
                  <c:v>6724117.5</c:v>
                </c:pt>
                <c:pt idx="57">
                  <c:v>3656865.81</c:v>
                </c:pt>
                <c:pt idx="58">
                  <c:v>4845567.01</c:v>
                </c:pt>
                <c:pt idx="59">
                  <c:v>5440704.5899999999</c:v>
                </c:pt>
                <c:pt idx="60" formatCode="_(&quot;$&quot;* #,##0.00_);_(&quot;$&quot;* \(#,##0.00\);_(&quot;$&quot;* &quot;-&quot;??_);_(@_)">
                  <c:v>909700.27</c:v>
                </c:pt>
                <c:pt idx="61" formatCode="_(&quot;$&quot;* #,##0.00_);_(&quot;$&quot;* \(#,##0.00\);_(&quot;$&quot;* &quot;-&quot;??_);_(@_)">
                  <c:v>7157190.0099999998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4C-45B1-8448-DA8778AC1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2200896"/>
        <c:axId val="1462198400"/>
      </c:lineChart>
      <c:catAx>
        <c:axId val="146220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198400"/>
        <c:crosses val="autoZero"/>
        <c:auto val="1"/>
        <c:lblAlgn val="ctr"/>
        <c:lblOffset val="100"/>
        <c:noMultiLvlLbl val="0"/>
      </c:catAx>
      <c:valAx>
        <c:axId val="146219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TSD Employees</a:t>
            </a:r>
          </a:p>
          <a:p>
            <a:pPr>
              <a:defRPr/>
            </a:pPr>
            <a:r>
              <a:rPr lang="en-US" dirty="0"/>
              <a:t>October Payroll</a:t>
            </a:r>
            <a:r>
              <a:rPr lang="en-US" baseline="0" dirty="0"/>
              <a:t> of Each Year (Headcount, Includes All)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Sheet2!$C$2</c:f>
              <c:strCache>
                <c:ptCount val="1"/>
                <c:pt idx="0">
                  <c:v>Employees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Sheet2!$B$3:$B$15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Sheet2!$C$3:$C$15</c:f>
              <c:numCache>
                <c:formatCode>General</c:formatCode>
                <c:ptCount val="13"/>
                <c:pt idx="0">
                  <c:v>970</c:v>
                </c:pt>
                <c:pt idx="1">
                  <c:v>984</c:v>
                </c:pt>
                <c:pt idx="2">
                  <c:v>1005</c:v>
                </c:pt>
                <c:pt idx="3">
                  <c:v>988</c:v>
                </c:pt>
                <c:pt idx="4">
                  <c:v>997</c:v>
                </c:pt>
                <c:pt idx="5">
                  <c:v>1031</c:v>
                </c:pt>
                <c:pt idx="6">
                  <c:v>1044</c:v>
                </c:pt>
                <c:pt idx="7">
                  <c:v>1069</c:v>
                </c:pt>
                <c:pt idx="8">
                  <c:v>809</c:v>
                </c:pt>
                <c:pt idx="9">
                  <c:v>944</c:v>
                </c:pt>
                <c:pt idx="10">
                  <c:v>936</c:v>
                </c:pt>
                <c:pt idx="11">
                  <c:v>989</c:v>
                </c:pt>
                <c:pt idx="12">
                  <c:v>1076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5-4A48-AE04-101FA165D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105135"/>
        <c:axId val="266119279"/>
      </c:barChart>
      <c:catAx>
        <c:axId val="266105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19279"/>
        <c:crosses val="autoZero"/>
        <c:auto val="1"/>
        <c:lblAlgn val="ctr"/>
        <c:lblOffset val="100"/>
        <c:noMultiLvlLbl val="0"/>
      </c:catAx>
      <c:valAx>
        <c:axId val="266119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051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Employees</a:t>
            </a:r>
            <a:r>
              <a:rPr lang="en-US" baseline="0"/>
              <a:t> by Type (Headcount)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647951020661766E-2"/>
          <c:y val="7.9157258847830966E-2"/>
          <c:w val="0.91124793269747439"/>
          <c:h val="0.82251319335260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'[Copy of October - Head Count Comparison (002)(AutoRecovered).xlsx]Sheet2'!$A$36</c:f>
              <c:strCache>
                <c:ptCount val="1"/>
                <c:pt idx="0">
                  <c:v>Base Employees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'[Copy of October - Head Count Comparison (002)(AutoRecovered).xlsx]Sheet2'!$C$42:$H$42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'[Copy of October - Head Count Comparison (002)(AutoRecovered).xlsx]Sheet2'!$C$43:$H$43</c:f>
              <c:numCache>
                <c:formatCode>General</c:formatCode>
                <c:ptCount val="6"/>
                <c:pt idx="0">
                  <c:v>814</c:v>
                </c:pt>
                <c:pt idx="1">
                  <c:v>777</c:v>
                </c:pt>
                <c:pt idx="2">
                  <c:v>829</c:v>
                </c:pt>
                <c:pt idx="3">
                  <c:v>792</c:v>
                </c:pt>
                <c:pt idx="4">
                  <c:v>818</c:v>
                </c:pt>
                <c:pt idx="5">
                  <c:v>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2-4C76-AF51-799A4A385BCA}"/>
            </c:ext>
          </c:extLst>
        </c:ser>
        <c:ser>
          <c:idx val="1"/>
          <c:order val="1"/>
          <c:tx>
            <c:strRef>
              <c:f>'[Copy of October - Head Count Comparison (002)(AutoRecovered).xlsx]Sheet2'!$A$37</c:f>
              <c:strCache>
                <c:ptCount val="1"/>
                <c:pt idx="0">
                  <c:v>Substitutes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A2-4C76-AF51-799A4A385B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'[Copy of October - Head Count Comparison (002)(AutoRecovered).xlsx]Sheet2'!$C$42:$H$42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'[Copy of October - Head Count Comparison (002)(AutoRecovered).xlsx]Sheet2'!$C$44:$H$44</c:f>
              <c:numCache>
                <c:formatCode>General</c:formatCode>
                <c:ptCount val="6"/>
                <c:pt idx="0">
                  <c:v>192</c:v>
                </c:pt>
                <c:pt idx="1">
                  <c:v>0</c:v>
                </c:pt>
                <c:pt idx="2">
                  <c:v>69</c:v>
                </c:pt>
                <c:pt idx="3">
                  <c:v>91</c:v>
                </c:pt>
                <c:pt idx="4">
                  <c:v>118</c:v>
                </c:pt>
                <c:pt idx="5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A2-4C76-AF51-799A4A385BCA}"/>
            </c:ext>
          </c:extLst>
        </c:ser>
        <c:ser>
          <c:idx val="2"/>
          <c:order val="2"/>
          <c:tx>
            <c:strRef>
              <c:f>'[Copy of October - Head Count Comparison (002)(AutoRecovered).xlsx]Sheet2'!$A$38</c:f>
              <c:strCache>
                <c:ptCount val="1"/>
                <c:pt idx="0">
                  <c:v>Coaches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A2-4C76-AF51-799A4A385B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'[Copy of October - Head Count Comparison (002)(AutoRecovered).xlsx]Sheet2'!$C$42:$H$42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'[Copy of October - Head Count Comparison (002)(AutoRecovered).xlsx]Sheet2'!$C$45:$H$45</c:f>
              <c:numCache>
                <c:formatCode>General</c:formatCode>
                <c:ptCount val="6"/>
                <c:pt idx="0">
                  <c:v>50</c:v>
                </c:pt>
                <c:pt idx="1">
                  <c:v>0</c:v>
                </c:pt>
                <c:pt idx="2">
                  <c:v>36</c:v>
                </c:pt>
                <c:pt idx="3">
                  <c:v>44</c:v>
                </c:pt>
                <c:pt idx="4">
                  <c:v>46</c:v>
                </c:pt>
                <c:pt idx="5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A2-4C76-AF51-799A4A385BCA}"/>
            </c:ext>
          </c:extLst>
        </c:ser>
        <c:ser>
          <c:idx val="3"/>
          <c:order val="3"/>
          <c:tx>
            <c:strRef>
              <c:f>'[Copy of October - Head Count Comparison (002)(AutoRecovered).xlsx]Sheet2'!$A$39</c:f>
              <c:strCache>
                <c:ptCount val="1"/>
                <c:pt idx="0">
                  <c:v>Misc (NMSC, Resig)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'[Copy of October - Head Count Comparison (002)(AutoRecovered).xlsx]Sheet2'!$C$42:$H$42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'[Copy of October - Head Count Comparison (002)(AutoRecovered).xlsx]Sheet2'!$C$46:$H$46</c:f>
              <c:numCache>
                <c:formatCode>General</c:formatCode>
                <c:ptCount val="6"/>
                <c:pt idx="0">
                  <c:v>6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A2-4C76-AF51-799A4A385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158687"/>
        <c:axId val="1611159103"/>
      </c:barChart>
      <c:catAx>
        <c:axId val="161115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1159103"/>
        <c:crosses val="autoZero"/>
        <c:auto val="1"/>
        <c:lblAlgn val="ctr"/>
        <c:lblOffset val="100"/>
        <c:noMultiLvlLbl val="0"/>
      </c:catAx>
      <c:valAx>
        <c:axId val="161115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1158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Payroll</a:t>
            </a:r>
          </a:p>
          <a:p>
            <a:pPr>
              <a:defRPr sz="2000" b="1"/>
            </a:pPr>
            <a:r>
              <a:rPr lang="en-US" sz="1200" b="0" dirty="0"/>
              <a:t>(Includes</a:t>
            </a:r>
            <a:r>
              <a:rPr lang="en-US" sz="1200" b="0" baseline="0" dirty="0"/>
              <a:t> all salaries, benefits)</a:t>
            </a:r>
            <a:r>
              <a:rPr lang="en-US" sz="1200" b="0" dirty="0"/>
              <a:t> </a:t>
            </a:r>
          </a:p>
        </c:rich>
      </c:tx>
      <c:layout>
        <c:manualLayout>
          <c:xMode val="edge"/>
          <c:yMode val="edge"/>
          <c:x val="0.42286568596923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732875530036134E-2"/>
          <c:y val="7.4995569994762562E-2"/>
          <c:w val="0.91485586000174957"/>
          <c:h val="0.8843347914710049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Sheet2!$D$2</c:f>
              <c:strCache>
                <c:ptCount val="1"/>
                <c:pt idx="0">
                  <c:v>Payroll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5134252358704983E-3"/>
                  <c:y val="3.261511102356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72-44EE-B60B-92A30B099613}"/>
                </c:ext>
              </c:extLst>
            </c:dLbl>
            <c:dLbl>
              <c:idx val="1"/>
              <c:layout>
                <c:manualLayout>
                  <c:x val="-1.0641781544838099E-3"/>
                  <c:y val="1.151121565537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72-44EE-B60B-92A30B099613}"/>
                </c:ext>
              </c:extLst>
            </c:dLbl>
            <c:dLbl>
              <c:idx val="2"/>
              <c:layout>
                <c:manualLayout>
                  <c:x val="7.4492470813866301E-3"/>
                  <c:y val="1.151121565537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72-44EE-B60B-92A30B099613}"/>
                </c:ext>
              </c:extLst>
            </c:dLbl>
            <c:dLbl>
              <c:idx val="3"/>
              <c:layout>
                <c:manualLayout>
                  <c:x val="1.0641781544838099E-3"/>
                  <c:y val="1.151121565537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D72-44EE-B60B-92A30B099613}"/>
                </c:ext>
              </c:extLst>
            </c:dLbl>
            <c:dLbl>
              <c:idx val="6"/>
              <c:layout>
                <c:manualLayout>
                  <c:x val="-1.064178154483888E-3"/>
                  <c:y val="2.1103895368185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72-44EE-B60B-92A30B099613}"/>
                </c:ext>
              </c:extLst>
            </c:dLbl>
            <c:dLbl>
              <c:idx val="7"/>
              <c:layout>
                <c:manualLayout>
                  <c:x val="-1.0641781544838099E-3"/>
                  <c:y val="-1.1511215655374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72-44EE-B60B-92A30B0996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Sheet2!$B$3:$B$15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xVal>
          <c:yVal>
            <c:numRef>
              <c:f>Sheet2!$D$3:$D$15</c:f>
              <c:numCache>
                <c:formatCode>_("$"* #,##0_);_("$"* \(#,##0\);_("$"* "-"??_);_(@_)</c:formatCode>
                <c:ptCount val="13"/>
                <c:pt idx="0">
                  <c:v>3039699</c:v>
                </c:pt>
                <c:pt idx="1">
                  <c:v>3063610</c:v>
                </c:pt>
                <c:pt idx="2">
                  <c:v>3165459</c:v>
                </c:pt>
                <c:pt idx="3">
                  <c:v>3481529</c:v>
                </c:pt>
                <c:pt idx="4">
                  <c:v>3572772</c:v>
                </c:pt>
                <c:pt idx="5">
                  <c:v>3773039</c:v>
                </c:pt>
                <c:pt idx="6">
                  <c:v>4593366</c:v>
                </c:pt>
                <c:pt idx="7">
                  <c:v>4619736</c:v>
                </c:pt>
                <c:pt idx="8">
                  <c:v>4386117</c:v>
                </c:pt>
                <c:pt idx="9">
                  <c:v>4830381</c:v>
                </c:pt>
                <c:pt idx="10">
                  <c:v>4940396</c:v>
                </c:pt>
                <c:pt idx="11">
                  <c:v>5718332</c:v>
                </c:pt>
                <c:pt idx="12">
                  <c:v>6174122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D72-44EE-B60B-92A30B099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982655"/>
        <c:axId val="281983903"/>
      </c:scatterChart>
      <c:valAx>
        <c:axId val="2819826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83903"/>
        <c:crosses val="autoZero"/>
        <c:crossBetween val="midCat"/>
      </c:valAx>
      <c:valAx>
        <c:axId val="281983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8265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COVER!$W$5</c:f>
              <c:strCache>
                <c:ptCount val="1"/>
                <c:pt idx="0">
                  <c:v>K-12 Enrollment (Includes ALE, Excludes NMSC)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49-4704-AE83-0B12AA30E81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449-4704-AE83-0B12AA30E81A}"/>
              </c:ext>
            </c:extLst>
          </c:dPt>
          <c:dLbls>
            <c:dLbl>
              <c:idx val="2"/>
              <c:spPr>
                <a:noFill/>
                <a:ln w="38100"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449-4704-AE83-0B12AA30E8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COVER!$Z$4:$AG$4</c:f>
              <c:strCache>
                <c:ptCount val="8"/>
                <c:pt idx="0">
                  <c:v>Actual 17-18</c:v>
                </c:pt>
                <c:pt idx="1">
                  <c:v>Actual 18-19</c:v>
                </c:pt>
                <c:pt idx="2">
                  <c:v>Actual 19-20</c:v>
                </c:pt>
                <c:pt idx="3">
                  <c:v>Actual 20-21</c:v>
                </c:pt>
                <c:pt idx="4">
                  <c:v>Actual 21-22</c:v>
                </c:pt>
                <c:pt idx="5">
                  <c:v>Actual 22-23</c:v>
                </c:pt>
                <c:pt idx="6">
                  <c:v>Actual  23-24</c:v>
                </c:pt>
                <c:pt idx="7">
                  <c:v>Budget 24-25</c:v>
                </c:pt>
              </c:strCache>
            </c:strRef>
          </c:cat>
          <c:val>
            <c:numRef>
              <c:f>COVER!$Z$5:$AG$5</c:f>
              <c:numCache>
                <c:formatCode>_(* #,##0.0_);_(* \(#,##0.0\);_(* "-"??_);_(@_)</c:formatCode>
                <c:ptCount val="8"/>
                <c:pt idx="0">
                  <c:v>6526.67</c:v>
                </c:pt>
                <c:pt idx="1">
                  <c:v>6276.43</c:v>
                </c:pt>
                <c:pt idx="2">
                  <c:v>6141.9000000000005</c:v>
                </c:pt>
                <c:pt idx="3">
                  <c:v>5884.2300000000005</c:v>
                </c:pt>
                <c:pt idx="4">
                  <c:v>6164.58</c:v>
                </c:pt>
                <c:pt idx="5">
                  <c:v>5844.79</c:v>
                </c:pt>
                <c:pt idx="6">
                  <c:v>5892.6100000000006</c:v>
                </c:pt>
                <c:pt idx="7">
                  <c:v>5933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49-4704-AE83-0B12AA30E81A}"/>
            </c:ext>
          </c:extLst>
        </c:ser>
        <c:ser>
          <c:idx val="1"/>
          <c:order val="1"/>
          <c:tx>
            <c:strRef>
              <c:f>COVER!$W$6</c:f>
              <c:strCache>
                <c:ptCount val="1"/>
                <c:pt idx="0">
                  <c:v>Running Start, Open Doors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449-4704-AE83-0B12AA30E8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COVER!$Z$4:$AG$4</c:f>
              <c:strCache>
                <c:ptCount val="8"/>
                <c:pt idx="0">
                  <c:v>Actual 17-18</c:v>
                </c:pt>
                <c:pt idx="1">
                  <c:v>Actual 18-19</c:v>
                </c:pt>
                <c:pt idx="2">
                  <c:v>Actual 19-20</c:v>
                </c:pt>
                <c:pt idx="3">
                  <c:v>Actual 20-21</c:v>
                </c:pt>
                <c:pt idx="4">
                  <c:v>Actual 21-22</c:v>
                </c:pt>
                <c:pt idx="5">
                  <c:v>Actual 22-23</c:v>
                </c:pt>
                <c:pt idx="6">
                  <c:v>Actual  23-24</c:v>
                </c:pt>
                <c:pt idx="7">
                  <c:v>Budget 24-25</c:v>
                </c:pt>
              </c:strCache>
            </c:strRef>
          </c:cat>
          <c:val>
            <c:numRef>
              <c:f>COVER!$Z$6:$AG$6</c:f>
              <c:numCache>
                <c:formatCode>_(* #,##0.0_);_(* \(#,##0.0\);_(* "-"??_);_(@_)</c:formatCode>
                <c:ptCount val="8"/>
                <c:pt idx="0">
                  <c:v>209.83</c:v>
                </c:pt>
                <c:pt idx="1">
                  <c:v>220.66</c:v>
                </c:pt>
                <c:pt idx="2">
                  <c:v>250.89000000000001</c:v>
                </c:pt>
                <c:pt idx="3">
                  <c:v>281.49</c:v>
                </c:pt>
                <c:pt idx="4">
                  <c:v>234.37</c:v>
                </c:pt>
                <c:pt idx="5">
                  <c:v>197.56</c:v>
                </c:pt>
                <c:pt idx="6">
                  <c:v>197.56</c:v>
                </c:pt>
                <c:pt idx="7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49-4704-AE83-0B12AA30E81A}"/>
            </c:ext>
          </c:extLst>
        </c:ser>
        <c:ser>
          <c:idx val="2"/>
          <c:order val="2"/>
          <c:tx>
            <c:strRef>
              <c:f>COVER!$W$7</c:f>
              <c:strCache>
                <c:ptCount val="1"/>
                <c:pt idx="0">
                  <c:v>NM Skills Center FTE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449-4704-AE83-0B12AA30E8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COVER!$Z$4:$AG$4</c:f>
              <c:strCache>
                <c:ptCount val="8"/>
                <c:pt idx="0">
                  <c:v>Actual 17-18</c:v>
                </c:pt>
                <c:pt idx="1">
                  <c:v>Actual 18-19</c:v>
                </c:pt>
                <c:pt idx="2">
                  <c:v>Actual 19-20</c:v>
                </c:pt>
                <c:pt idx="3">
                  <c:v>Actual 20-21</c:v>
                </c:pt>
                <c:pt idx="4">
                  <c:v>Actual 21-22</c:v>
                </c:pt>
                <c:pt idx="5">
                  <c:v>Actual 22-23</c:v>
                </c:pt>
                <c:pt idx="6">
                  <c:v>Actual  23-24</c:v>
                </c:pt>
                <c:pt idx="7">
                  <c:v>Budget 24-25</c:v>
                </c:pt>
              </c:strCache>
            </c:strRef>
          </c:cat>
          <c:val>
            <c:numRef>
              <c:f>COVER!$Z$7:$AG$7</c:f>
              <c:numCache>
                <c:formatCode>_(* #,##0.0_);_(* \(#,##0.0\);_(* "-"??_);_(@_)</c:formatCode>
                <c:ptCount val="8"/>
                <c:pt idx="0">
                  <c:v>314.39</c:v>
                </c:pt>
                <c:pt idx="1">
                  <c:v>280.52999999999997</c:v>
                </c:pt>
                <c:pt idx="2">
                  <c:v>319.82</c:v>
                </c:pt>
                <c:pt idx="3">
                  <c:v>336.07</c:v>
                </c:pt>
                <c:pt idx="4">
                  <c:v>294.3</c:v>
                </c:pt>
                <c:pt idx="5">
                  <c:v>476.01</c:v>
                </c:pt>
                <c:pt idx="6">
                  <c:v>428.19</c:v>
                </c:pt>
                <c:pt idx="7">
                  <c:v>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49-4704-AE83-0B12AA30E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9461519"/>
        <c:axId val="1089458607"/>
      </c:barChart>
      <c:catAx>
        <c:axId val="1089461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458607"/>
        <c:crosses val="autoZero"/>
        <c:auto val="1"/>
        <c:lblAlgn val="ctr"/>
        <c:lblOffset val="100"/>
        <c:noMultiLvlLbl val="0"/>
      </c:catAx>
      <c:valAx>
        <c:axId val="1089458607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461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 CLASSIFIED</a:t>
            </a:r>
            <a:r>
              <a:rPr lang="en-US" sz="2000" b="1" baseline="0" dirty="0"/>
              <a:t> STAFF OVERTIME/EXTRA TIME/MISC COMPENSATION CATEGORIES</a:t>
            </a:r>
            <a:r>
              <a:rPr lang="en-US" sz="2000" b="1" dirty="0"/>
              <a:t> </a:t>
            </a:r>
          </a:p>
        </c:rich>
      </c:tx>
      <c:layout>
        <c:manualLayout>
          <c:xMode val="edge"/>
          <c:yMode val="edge"/>
          <c:x val="0.15147203689233502"/>
          <c:y val="1.06238222626017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'PIVOT TABLES'!$O$3</c:f>
              <c:strCache>
                <c:ptCount val="1"/>
                <c:pt idx="0">
                  <c:v> AMTS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TABLES'!$N$4:$N$12</c:f>
              <c:strCache>
                <c:ptCount val="9"/>
                <c:pt idx="0">
                  <c:v>OVERTIME</c:v>
                </c:pt>
                <c:pt idx="1">
                  <c:v>CASH OUTS (Sick &amp; Vacation Lv)</c:v>
                </c:pt>
                <c:pt idx="2">
                  <c:v>DOUBLE OVERTIME (holidays)</c:v>
                </c:pt>
                <c:pt idx="3">
                  <c:v>REGULAR HOURS 613 (EXTRA PAY &lt;40HRS/WK)</c:v>
                </c:pt>
                <c:pt idx="4">
                  <c:v>REGULAR HOURS 614 (SAME BUT FOR PSE)</c:v>
                </c:pt>
                <c:pt idx="5">
                  <c:v>DRIVER DIFFERENTIAL (EXTRA $1.75/HR TO BE ON DOUBLE ROUTE LIST)</c:v>
                </c:pt>
                <c:pt idx="6">
                  <c:v>TAP EXTRA HOURS</c:v>
                </c:pt>
                <c:pt idx="7">
                  <c:v>SUBSTITUTE PAY</c:v>
                </c:pt>
                <c:pt idx="8">
                  <c:v>MISCELLANEOUS</c:v>
                </c:pt>
              </c:strCache>
            </c:strRef>
          </c:cat>
          <c:val>
            <c:numRef>
              <c:f>'PIVOT TABLES'!$O$4:$O$12</c:f>
              <c:numCache>
                <c:formatCode>_("$"* #,##0.00_);_("$"* \(#,##0.00\);_("$"* "-"??_);_(@_)</c:formatCode>
                <c:ptCount val="9"/>
                <c:pt idx="0">
                  <c:v>348506.67999999993</c:v>
                </c:pt>
                <c:pt idx="1">
                  <c:v>154798.08000000002</c:v>
                </c:pt>
                <c:pt idx="2">
                  <c:v>11274.169999999998</c:v>
                </c:pt>
                <c:pt idx="3">
                  <c:v>138016.64000000001</c:v>
                </c:pt>
                <c:pt idx="4">
                  <c:v>293458.77999999985</c:v>
                </c:pt>
                <c:pt idx="5">
                  <c:v>50598.449999999983</c:v>
                </c:pt>
                <c:pt idx="6">
                  <c:v>74346.98</c:v>
                </c:pt>
                <c:pt idx="7">
                  <c:v>691774.25000000035</c:v>
                </c:pt>
                <c:pt idx="8">
                  <c:v>57243.45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B-4D20-B130-D30F50F00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1562207"/>
        <c:axId val="591563039"/>
      </c:barChart>
      <c:catAx>
        <c:axId val="591562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563039"/>
        <c:crosses val="autoZero"/>
        <c:auto val="1"/>
        <c:lblAlgn val="ctr"/>
        <c:lblOffset val="100"/>
        <c:noMultiLvlLbl val="0"/>
      </c:catAx>
      <c:valAx>
        <c:axId val="5915630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562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CERTIFICATED STAFF EXTRA PAY/MISCELLANEOUS COMP CATEGORIES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333314313971623"/>
          <c:y val="0.12284566264445557"/>
          <c:w val="0.78809806382897785"/>
          <c:h val="0.824040099849747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'Pivot Tables'!$O$3</c:f>
              <c:strCache>
                <c:ptCount val="1"/>
                <c:pt idx="0">
                  <c:v>AMT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Tables'!$N$4:$N$9</c:f>
              <c:strCache>
                <c:ptCount val="6"/>
                <c:pt idx="0">
                  <c:v>CATEGORIZED EXTRA TIME (PRIMARILY IMPACT PAY)</c:v>
                </c:pt>
                <c:pt idx="1">
                  <c:v>CASH OUTS</c:v>
                </c:pt>
                <c:pt idx="2">
                  <c:v>TIME SHEETED SITE TEAM</c:v>
                </c:pt>
                <c:pt idx="3">
                  <c:v>CERT SUBSTITUTES</c:v>
                </c:pt>
                <c:pt idx="4">
                  <c:v>CURRICULUM RATE (NON PER-DIEM WORK)</c:v>
                </c:pt>
                <c:pt idx="5">
                  <c:v>PER DIEM</c:v>
                </c:pt>
              </c:strCache>
            </c:strRef>
          </c:cat>
          <c:val>
            <c:numRef>
              <c:f>'Pivot Tables'!$O$4:$O$9</c:f>
              <c:numCache>
                <c:formatCode>_(* #,##0.00_);_(* \(#,##0.00\);_(* "-"??_);_(@_)</c:formatCode>
                <c:ptCount val="6"/>
                <c:pt idx="0" formatCode="&quot;$&quot;#,##0.00">
                  <c:v>328170.61000000034</c:v>
                </c:pt>
                <c:pt idx="1">
                  <c:v>712604</c:v>
                </c:pt>
                <c:pt idx="2">
                  <c:v>49211.800000000039</c:v>
                </c:pt>
                <c:pt idx="3">
                  <c:v>1909343.9699999869</c:v>
                </c:pt>
                <c:pt idx="4">
                  <c:v>602387.40000000026</c:v>
                </c:pt>
                <c:pt idx="5">
                  <c:v>250200.97999999986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88-4746-BF80-5FC6CBA51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3823775"/>
        <c:axId val="483826271"/>
      </c:barChart>
      <c:catAx>
        <c:axId val="483823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826271"/>
        <c:crosses val="autoZero"/>
        <c:auto val="1"/>
        <c:lblAlgn val="ctr"/>
        <c:lblOffset val="100"/>
        <c:noMultiLvlLbl val="0"/>
      </c:catAx>
      <c:valAx>
        <c:axId val="4838262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823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Budget to Actual 2019-Present</a:t>
            </a:r>
          </a:p>
          <a:p>
            <a:pPr>
              <a:defRPr b="1"/>
            </a:pPr>
            <a:r>
              <a:rPr lang="en-US" sz="1200" b="0" dirty="0"/>
              <a:t>Amount over/under expended on compensation</a:t>
            </a:r>
            <a:r>
              <a:rPr lang="en-US" sz="1200" b="0" baseline="0" dirty="0"/>
              <a:t> </a:t>
            </a:r>
            <a:r>
              <a:rPr lang="en-US" sz="1200" b="0" dirty="0"/>
              <a:t>relative to original</a:t>
            </a:r>
            <a:r>
              <a:rPr lang="en-US" sz="1200" b="0" baseline="0" dirty="0"/>
              <a:t> Board-adopted Budget</a:t>
            </a:r>
            <a:endParaRPr lang="en-US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B58-495E-8256-150CD765F9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Sheet1!$A$46:$A$51</c:f>
              <c:strCache>
                <c:ptCount val="6"/>
                <c:pt idx="0">
                  <c:v>2018-19</c:v>
                </c:pt>
                <c:pt idx="1">
                  <c:v>2019-20</c:v>
                </c:pt>
                <c:pt idx="2">
                  <c:v>2020-21</c:v>
                </c:pt>
                <c:pt idx="3">
                  <c:v>2021-22</c:v>
                </c:pt>
                <c:pt idx="4">
                  <c:v>2022-23</c:v>
                </c:pt>
                <c:pt idx="5">
                  <c:v>2023-24</c:v>
                </c:pt>
              </c:strCache>
            </c:strRef>
          </c:cat>
          <c:val>
            <c:numRef>
              <c:f>Sheet1!$B$46:$B$51</c:f>
              <c:numCache>
                <c:formatCode>#,##0.00_);[Red]\(#,##0.00\)</c:formatCode>
                <c:ptCount val="6"/>
                <c:pt idx="0">
                  <c:v>-5225431.7700000135</c:v>
                </c:pt>
                <c:pt idx="1">
                  <c:v>-8080632.1199999806</c:v>
                </c:pt>
                <c:pt idx="2">
                  <c:v>-1302492.1200000504</c:v>
                </c:pt>
                <c:pt idx="3" formatCode="&quot;$&quot;###,###,##0.00">
                  <c:v>5007034.2700000387</c:v>
                </c:pt>
                <c:pt idx="4">
                  <c:v>-1004321.5999998534</c:v>
                </c:pt>
                <c:pt idx="5">
                  <c:v>-4492883.7299999297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58-495E-8256-150CD765F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517903"/>
        <c:axId val="417518735"/>
      </c:barChart>
      <c:catAx>
        <c:axId val="41751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518735"/>
        <c:crosses val="autoZero"/>
        <c:auto val="1"/>
        <c:lblAlgn val="ctr"/>
        <c:lblOffset val="100"/>
        <c:noMultiLvlLbl val="0"/>
      </c:catAx>
      <c:valAx>
        <c:axId val="417518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);[Red]\(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51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OBJECT</a:t>
            </a:r>
            <a:r>
              <a:rPr lang="en-US" baseline="0" dirty="0"/>
              <a:t> LEVEL EXPENSES OVEREXPENDED IN 23-24 BUDGET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Sheet1!$AL$3:$AL$15</c:f>
              <c:strCache>
                <c:ptCount val="13"/>
                <c:pt idx="0">
                  <c:v>CLASS BASE PAY</c:v>
                </c:pt>
                <c:pt idx="1">
                  <c:v>CERT BASE PAY</c:v>
                </c:pt>
                <c:pt idx="2">
                  <c:v>CERT ADDITIONAL TIME</c:v>
                </c:pt>
                <c:pt idx="3">
                  <c:v>CERT SUB</c:v>
                </c:pt>
                <c:pt idx="4">
                  <c:v>CLASS ADDITIONAL/OVERTIME</c:v>
                </c:pt>
                <c:pt idx="5">
                  <c:v>CERT RETIREE SLBB</c:v>
                </c:pt>
                <c:pt idx="6">
                  <c:v>CLASS SITE SUB</c:v>
                </c:pt>
                <c:pt idx="7">
                  <c:v>CERT SITE SUB</c:v>
                </c:pt>
                <c:pt idx="8">
                  <c:v>CERT PLBB</c:v>
                </c:pt>
                <c:pt idx="9">
                  <c:v>CERT LLBB</c:v>
                </c:pt>
                <c:pt idx="10">
                  <c:v>CLASS PLBB</c:v>
                </c:pt>
                <c:pt idx="11">
                  <c:v>CERT TRI PAY</c:v>
                </c:pt>
                <c:pt idx="12">
                  <c:v>CLASS STIPEND</c:v>
                </c:pt>
              </c:strCache>
            </c:strRef>
          </c:cat>
          <c:val>
            <c:numRef>
              <c:f>Sheet1!$AM$3:$AM$15</c:f>
              <c:numCache>
                <c:formatCode>_(* #,##0.00_);_(* \(#,##0.00\);_(* "-"??_);_(@_)</c:formatCode>
                <c:ptCount val="13"/>
                <c:pt idx="0">
                  <c:v>-2093539.54999994</c:v>
                </c:pt>
                <c:pt idx="1">
                  <c:v>-729319.13999998569</c:v>
                </c:pt>
                <c:pt idx="2">
                  <c:v>-708015.63999999932</c:v>
                </c:pt>
                <c:pt idx="3">
                  <c:v>-290507.80000000424</c:v>
                </c:pt>
                <c:pt idx="4">
                  <c:v>-288595.25000000047</c:v>
                </c:pt>
                <c:pt idx="5">
                  <c:v>-216628.24</c:v>
                </c:pt>
                <c:pt idx="6">
                  <c:v>-145868.27000000002</c:v>
                </c:pt>
                <c:pt idx="7">
                  <c:v>-137252.67999999985</c:v>
                </c:pt>
                <c:pt idx="8">
                  <c:v>-104675.52999999997</c:v>
                </c:pt>
                <c:pt idx="9">
                  <c:v>-93188.549999999974</c:v>
                </c:pt>
                <c:pt idx="10">
                  <c:v>-81692.719999999987</c:v>
                </c:pt>
                <c:pt idx="11">
                  <c:v>-69197.789999999339</c:v>
                </c:pt>
                <c:pt idx="12">
                  <c:v>-48491.729999999996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0-44EF-B6E7-52C57884C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2104015"/>
        <c:axId val="572114831"/>
      </c:barChart>
      <c:catAx>
        <c:axId val="57210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114831"/>
        <c:crosses val="autoZero"/>
        <c:auto val="1"/>
        <c:lblAlgn val="ctr"/>
        <c:lblOffset val="100"/>
        <c:noMultiLvlLbl val="0"/>
      </c:catAx>
      <c:valAx>
        <c:axId val="5721148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104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[Copy of QBAD 23-24 (wendy 23.24).xlsx]Pivot Tables #2!PivotTable4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Certificated Extra Pay by School Site</a:t>
            </a:r>
          </a:p>
          <a:p>
            <a:pPr>
              <a:defRPr/>
            </a:pPr>
            <a:r>
              <a:rPr lang="en-US" sz="1200" b="1"/>
              <a:t>2023-24</a:t>
            </a:r>
            <a:r>
              <a:rPr lang="en-US" sz="1200" b="1" baseline="0"/>
              <a:t> School Year</a:t>
            </a:r>
            <a:endParaRPr lang="en-US" sz="1200" b="1"/>
          </a:p>
        </c:rich>
      </c:tx>
      <c:layout>
        <c:manualLayout>
          <c:xMode val="edge"/>
          <c:yMode val="edge"/>
          <c:x val="0.34898614698096009"/>
          <c:y val="1.42536667631450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&quot;$&quot;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&quot;$&quot;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&quot;$&quot;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'Pivot Tables #2'!$G$6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Tables #2'!$F$7:$F$26</c:f>
              <c:strCache>
                <c:ptCount val="19"/>
                <c:pt idx="0">
                  <c:v>BLACK HILLS</c:v>
                </c:pt>
                <c:pt idx="1">
                  <c:v>BLACK LAKE</c:v>
                </c:pt>
                <c:pt idx="2">
                  <c:v>BUSH MIDDLE</c:v>
                </c:pt>
                <c:pt idx="3">
                  <c:v>BUSINES OFFICE</c:v>
                </c:pt>
                <c:pt idx="4">
                  <c:v>CASCADIA HIGH</c:v>
                </c:pt>
                <c:pt idx="5">
                  <c:v>CTE</c:v>
                </c:pt>
                <c:pt idx="6">
                  <c:v>EAST OLYMPIA</c:v>
                </c:pt>
                <c:pt idx="7">
                  <c:v>HUMAN RESOURCES</c:v>
                </c:pt>
                <c:pt idx="8">
                  <c:v>LITTLEROCK</c:v>
                </c:pt>
                <c:pt idx="9">
                  <c:v>M T SIMMONS</c:v>
                </c:pt>
                <c:pt idx="10">
                  <c:v>P G SCHMIDT</c:v>
                </c:pt>
                <c:pt idx="11">
                  <c:v>SKILLS CENTER</c:v>
                </c:pt>
                <c:pt idx="12">
                  <c:v>SPECIAL SERVICE</c:v>
                </c:pt>
                <c:pt idx="13">
                  <c:v>STUDENT LRNG</c:v>
                </c:pt>
                <c:pt idx="14">
                  <c:v>TUMWATER HIGH</c:v>
                </c:pt>
                <c:pt idx="15">
                  <c:v>TUMWATER HILL</c:v>
                </c:pt>
                <c:pt idx="16">
                  <c:v>TUMWATER MIDDLE</c:v>
                </c:pt>
                <c:pt idx="17">
                  <c:v>TUMWATER WEST</c:v>
                </c:pt>
                <c:pt idx="18">
                  <c:v>TVA</c:v>
                </c:pt>
              </c:strCache>
            </c:strRef>
          </c:cat>
          <c:val>
            <c:numRef>
              <c:f>'Pivot Tables #2'!$G$7:$G$26</c:f>
              <c:numCache>
                <c:formatCode>_(* #,##0.00_);_(* \(#,##0.00\);_(* "-"??_);_(@_)</c:formatCode>
                <c:ptCount val="19"/>
                <c:pt idx="0">
                  <c:v>170929.37</c:v>
                </c:pt>
                <c:pt idx="1">
                  <c:v>127673.1599999999</c:v>
                </c:pt>
                <c:pt idx="2">
                  <c:v>142080.06999999986</c:v>
                </c:pt>
                <c:pt idx="3">
                  <c:v>927.46</c:v>
                </c:pt>
                <c:pt idx="4">
                  <c:v>15410.049999999997</c:v>
                </c:pt>
                <c:pt idx="5">
                  <c:v>150827.92000000013</c:v>
                </c:pt>
                <c:pt idx="6">
                  <c:v>162736.60000000006</c:v>
                </c:pt>
                <c:pt idx="7">
                  <c:v>23808.449999999983</c:v>
                </c:pt>
                <c:pt idx="8">
                  <c:v>67587.000000000015</c:v>
                </c:pt>
                <c:pt idx="9">
                  <c:v>207774.41000000032</c:v>
                </c:pt>
                <c:pt idx="10">
                  <c:v>200462.11000000007</c:v>
                </c:pt>
                <c:pt idx="11">
                  <c:v>13257.099999999997</c:v>
                </c:pt>
                <c:pt idx="12">
                  <c:v>33346.359999999993</c:v>
                </c:pt>
                <c:pt idx="13">
                  <c:v>127649.02999999981</c:v>
                </c:pt>
                <c:pt idx="14">
                  <c:v>163296.57999999996</c:v>
                </c:pt>
                <c:pt idx="15">
                  <c:v>154090.25999999998</c:v>
                </c:pt>
                <c:pt idx="16">
                  <c:v>144293.31999999989</c:v>
                </c:pt>
                <c:pt idx="17">
                  <c:v>7623.2699999999995</c:v>
                </c:pt>
                <c:pt idx="18">
                  <c:v>100.00999999999999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0C-4668-B542-BC19C49AE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30929951"/>
        <c:axId val="1230929119"/>
      </c:barChart>
      <c:catAx>
        <c:axId val="1230929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0929119"/>
        <c:crosses val="autoZero"/>
        <c:auto val="1"/>
        <c:lblAlgn val="ctr"/>
        <c:lblOffset val="100"/>
        <c:noMultiLvlLbl val="0"/>
      </c:catAx>
      <c:valAx>
        <c:axId val="1230929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0929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Certificated</a:t>
            </a:r>
            <a:r>
              <a:rPr lang="en-US" baseline="0"/>
              <a:t> Staffing - Last 10 Years in TSD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'10 YRS'!$AD$26</c:f>
              <c:strCache>
                <c:ptCount val="1"/>
                <c:pt idx="0">
                  <c:v>Instructional Cert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'10 YRS'!$AE$25:$AO$25</c:f>
              <c:strCache>
                <c:ptCount val="11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</c:strCache>
            </c:strRef>
          </c:cat>
          <c:val>
            <c:numRef>
              <c:f>'10 YRS'!$AE$26:$AO$26</c:f>
              <c:numCache>
                <c:formatCode>[$-10409]#,##0.0</c:formatCode>
                <c:ptCount val="11"/>
                <c:pt idx="0">
                  <c:v>389.39699999999999</c:v>
                </c:pt>
                <c:pt idx="1">
                  <c:v>397.80200000000002</c:v>
                </c:pt>
                <c:pt idx="2">
                  <c:v>392.42099999999999</c:v>
                </c:pt>
                <c:pt idx="3">
                  <c:v>403.815</c:v>
                </c:pt>
                <c:pt idx="4">
                  <c:v>410.31099999999998</c:v>
                </c:pt>
                <c:pt idx="5">
                  <c:v>411.34800000000001</c:v>
                </c:pt>
                <c:pt idx="6">
                  <c:v>408.185</c:v>
                </c:pt>
                <c:pt idx="7">
                  <c:v>415.51799999999997</c:v>
                </c:pt>
                <c:pt idx="8">
                  <c:v>395.702</c:v>
                </c:pt>
                <c:pt idx="9">
                  <c:v>395.31099999999998</c:v>
                </c:pt>
                <c:pt idx="10">
                  <c:v>413.63099999999997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CF-4CEB-9C72-C5F9619974E1}"/>
            </c:ext>
          </c:extLst>
        </c:ser>
        <c:ser>
          <c:idx val="1"/>
          <c:order val="1"/>
          <c:tx>
            <c:strRef>
              <c:f>'10 YRS'!$AD$27</c:f>
              <c:strCache>
                <c:ptCount val="1"/>
                <c:pt idx="0">
                  <c:v>Administrative Cert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'10 YRS'!$AE$25:$AO$25</c:f>
              <c:strCache>
                <c:ptCount val="11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</c:strCache>
            </c:strRef>
          </c:cat>
          <c:val>
            <c:numRef>
              <c:f>'10 YRS'!$AE$27:$AO$27</c:f>
              <c:numCache>
                <c:formatCode>[$-10409]#,##0.0</c:formatCode>
                <c:ptCount val="11"/>
                <c:pt idx="0">
                  <c:v>27.913</c:v>
                </c:pt>
                <c:pt idx="1">
                  <c:v>28</c:v>
                </c:pt>
                <c:pt idx="2">
                  <c:v>28</c:v>
                </c:pt>
                <c:pt idx="3">
                  <c:v>27.5</c:v>
                </c:pt>
                <c:pt idx="4">
                  <c:v>28</c:v>
                </c:pt>
                <c:pt idx="5">
                  <c:v>27</c:v>
                </c:pt>
                <c:pt idx="6">
                  <c:v>27.706</c:v>
                </c:pt>
                <c:pt idx="7">
                  <c:v>27.786000000000001</c:v>
                </c:pt>
                <c:pt idx="8">
                  <c:v>25.491</c:v>
                </c:pt>
                <c:pt idx="9">
                  <c:v>26.454000000000001</c:v>
                </c:pt>
                <c:pt idx="10">
                  <c:v>29.023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CF-4CEB-9C72-C5F9619974E1}"/>
            </c:ext>
          </c:extLst>
        </c:ser>
        <c:ser>
          <c:idx val="2"/>
          <c:order val="2"/>
          <c:tx>
            <c:strRef>
              <c:f>'10 YRS'!$AD$28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'10 YRS'!$AE$25:$AO$25</c:f>
              <c:strCache>
                <c:ptCount val="11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</c:strCache>
            </c:strRef>
          </c:cat>
          <c:val>
            <c:numRef>
              <c:f>'10 YRS'!$AE$28:$AO$28</c:f>
              <c:numCache>
                <c:formatCode>[$-10409]#,##0.0</c:formatCode>
                <c:ptCount val="11"/>
                <c:pt idx="0">
                  <c:v>3.4</c:v>
                </c:pt>
                <c:pt idx="1">
                  <c:v>2.4</c:v>
                </c:pt>
                <c:pt idx="2">
                  <c:v>2.4</c:v>
                </c:pt>
                <c:pt idx="3">
                  <c:v>2.4</c:v>
                </c:pt>
                <c:pt idx="4">
                  <c:v>2.4</c:v>
                </c:pt>
                <c:pt idx="5">
                  <c:v>2.4</c:v>
                </c:pt>
                <c:pt idx="6">
                  <c:v>2.4</c:v>
                </c:pt>
                <c:pt idx="7">
                  <c:v>2.2000000000000002</c:v>
                </c:pt>
                <c:pt idx="8">
                  <c:v>2.2000000000000002</c:v>
                </c:pt>
                <c:pt idx="9">
                  <c:v>3.8460000000000001</c:v>
                </c:pt>
                <c:pt idx="10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CF-4CEB-9C72-C5F9619974E1}"/>
            </c:ext>
          </c:extLst>
        </c:ser>
        <c:ser>
          <c:idx val="3"/>
          <c:order val="3"/>
          <c:tx>
            <c:strRef>
              <c:f>'10 YRS'!$AD$29</c:f>
              <c:strCache>
                <c:ptCount val="1"/>
                <c:pt idx="0">
                  <c:v>On Leave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'10 YRS'!$AE$25:$AO$25</c:f>
              <c:strCache>
                <c:ptCount val="11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</c:strCache>
            </c:strRef>
          </c:cat>
          <c:val>
            <c:numRef>
              <c:f>'10 YRS'!$AE$29:$AO$29</c:f>
              <c:numCache>
                <c:formatCode>General</c:formatCode>
                <c:ptCount val="11"/>
                <c:pt idx="0">
                  <c:v>0.6</c:v>
                </c:pt>
                <c:pt idx="1">
                  <c:v>0.6</c:v>
                </c:pt>
                <c:pt idx="2">
                  <c:v>0.6</c:v>
                </c:pt>
                <c:pt idx="3">
                  <c:v>0.6</c:v>
                </c:pt>
                <c:pt idx="4">
                  <c:v>0.6</c:v>
                </c:pt>
                <c:pt idx="5">
                  <c:v>0.6</c:v>
                </c:pt>
                <c:pt idx="6">
                  <c:v>0.6</c:v>
                </c:pt>
                <c:pt idx="7">
                  <c:v>0.6</c:v>
                </c:pt>
                <c:pt idx="8">
                  <c:v>0.6</c:v>
                </c:pt>
                <c:pt idx="9">
                  <c:v>1</c:v>
                </c:pt>
                <c:pt idx="10" formatCode="[$-10409]#,##0.0">
                  <c:v>2.274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CF-4CEB-9C72-C5F961997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62978495"/>
        <c:axId val="1662972255"/>
      </c:barChart>
      <c:catAx>
        <c:axId val="1662978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972255"/>
        <c:crosses val="autoZero"/>
        <c:auto val="1"/>
        <c:lblAlgn val="ctr"/>
        <c:lblOffset val="100"/>
        <c:noMultiLvlLbl val="0"/>
      </c:catAx>
      <c:valAx>
        <c:axId val="1662972255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10409]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978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89E3C-A014-4DF6-A98C-598B752794DC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5B5C8-41BB-481A-B9D2-C5E5F4596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5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572000"/>
            <a:ext cx="5486400" cy="3600450"/>
          </a:xfrm>
        </p:spPr>
        <p:txBody>
          <a:bodyPr/>
          <a:lstStyle/>
          <a:p>
            <a:r>
              <a:rPr lang="en-US" dirty="0"/>
              <a:t>Post your comments here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5B5C8-41BB-481A-B9D2-C5E5F4596F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65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Collapse 613 &amp; 614 &amp; TAP Extra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5B5C8-41BB-481A-B9D2-C5E5F4596F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01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Time-sheeted site team could go into curriculum rate (different rates)</a:t>
            </a:r>
          </a:p>
          <a:p>
            <a:r>
              <a:rPr lang="en-US" dirty="0"/>
              <a:t>Per diem by program – actual rate</a:t>
            </a:r>
          </a:p>
          <a:p>
            <a:endParaRPr lang="en-US" dirty="0"/>
          </a:p>
          <a:p>
            <a:r>
              <a:rPr lang="en-US" dirty="0"/>
              <a:t>Categorized extra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5B5C8-41BB-481A-B9D2-C5E5F4596F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9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3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95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8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10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9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4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24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67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3161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35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04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48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64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EF395-7B17-4C72-8163-1A7CA2637F16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5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1244-96A2-4D99-A1BB-5312DF2FA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69264"/>
            <a:ext cx="9936480" cy="2558987"/>
          </a:xfrm>
        </p:spPr>
        <p:txBody>
          <a:bodyPr>
            <a:normAutofit/>
          </a:bodyPr>
          <a:lstStyle/>
          <a:p>
            <a:r>
              <a:rPr lang="en-US" sz="6600" dirty="0"/>
              <a:t>Budget Advisory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78BEEA-D77D-4944-9188-C2C89F7E7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Tumwater School District</a:t>
            </a:r>
          </a:p>
          <a:p>
            <a:r>
              <a:rPr lang="en-US" dirty="0"/>
              <a:t>November, 2024</a:t>
            </a:r>
          </a:p>
        </p:txBody>
      </p:sp>
    </p:spTree>
    <p:extLst>
      <p:ext uri="{BB962C8B-B14F-4D97-AF65-F5344CB8AC3E}">
        <p14:creationId xmlns:p14="http://schemas.microsoft.com/office/powerpoint/2010/main" val="1686607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C60C720-B29B-4B32-8FCB-4DE31F63A3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622942"/>
              </p:ext>
            </p:extLst>
          </p:nvPr>
        </p:nvGraphicFramePr>
        <p:xfrm>
          <a:off x="110067" y="160867"/>
          <a:ext cx="11929533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ight Brace 5">
            <a:extLst>
              <a:ext uri="{FF2B5EF4-FFF2-40B4-BE49-F238E27FC236}">
                <a16:creationId xmlns:a16="http://schemas.microsoft.com/office/drawing/2014/main" id="{686B8002-64A4-41BD-A2DD-04F0A56154D8}"/>
              </a:ext>
            </a:extLst>
          </p:cNvPr>
          <p:cNvSpPr/>
          <p:nvPr/>
        </p:nvSpPr>
        <p:spPr>
          <a:xfrm>
            <a:off x="11446930" y="1312332"/>
            <a:ext cx="220129" cy="204046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E91EE3-8AD6-4321-8364-C45159ECE544}"/>
              </a:ext>
            </a:extLst>
          </p:cNvPr>
          <p:cNvSpPr txBox="1"/>
          <p:nvPr/>
        </p:nvSpPr>
        <p:spPr>
          <a:xfrm>
            <a:off x="11548528" y="2140978"/>
            <a:ext cx="677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</a:rPr>
              <a:t>-$4.52 million</a:t>
            </a:r>
          </a:p>
        </p:txBody>
      </p:sp>
    </p:spTree>
    <p:extLst>
      <p:ext uri="{BB962C8B-B14F-4D97-AF65-F5344CB8AC3E}">
        <p14:creationId xmlns:p14="http://schemas.microsoft.com/office/powerpoint/2010/main" val="411186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A2FD2-89F8-4CF0-98B8-154F7BC4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3" y="477837"/>
            <a:ext cx="10515600" cy="1024467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“Three Sisters” Mountain Range in Oregon</a:t>
            </a:r>
            <a:br>
              <a:rPr lang="en-US" sz="2800" dirty="0"/>
            </a:br>
            <a:endParaRPr lang="en-US" sz="2800" i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446936-A323-4BEF-AC1F-3DC967AF1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1" y="1546300"/>
            <a:ext cx="7236322" cy="48338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F0695F-D56D-43ED-BAE8-13021DD79544}"/>
              </a:ext>
            </a:extLst>
          </p:cNvPr>
          <p:cNvSpPr txBox="1"/>
          <p:nvPr/>
        </p:nvSpPr>
        <p:spPr>
          <a:xfrm>
            <a:off x="541866" y="6424159"/>
            <a:ext cx="105155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/>
              <a:t>Three ‘peaks’ in a fiscal year.  Concentrate on the valleys (Sept, March, June), not the peaks (Oct,  April).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5793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6C22861-F25D-4D3E-8A73-36F69AFF9D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68094"/>
              </p:ext>
            </p:extLst>
          </p:nvPr>
        </p:nvGraphicFramePr>
        <p:xfrm>
          <a:off x="118872" y="128016"/>
          <a:ext cx="11878056" cy="661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720C3ED9-95A7-4BC4-980F-F62B26ABBD7F}"/>
              </a:ext>
            </a:extLst>
          </p:cNvPr>
          <p:cNvSpPr/>
          <p:nvPr/>
        </p:nvSpPr>
        <p:spPr>
          <a:xfrm>
            <a:off x="3209544" y="1179576"/>
            <a:ext cx="2369989" cy="1665224"/>
          </a:xfrm>
          <a:prstGeom prst="wedgeEllipseCallout">
            <a:avLst>
              <a:gd name="adj1" fmla="val -78324"/>
              <a:gd name="adj2" fmla="val 870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September 2024 was lowest September cash balance in the last 6 years; October was second lowest October.  </a:t>
            </a:r>
          </a:p>
        </p:txBody>
      </p:sp>
    </p:spTree>
    <p:extLst>
      <p:ext uri="{BB962C8B-B14F-4D97-AF65-F5344CB8AC3E}">
        <p14:creationId xmlns:p14="http://schemas.microsoft.com/office/powerpoint/2010/main" val="266946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FF140E-95BF-430F-8436-F40E519FED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352408"/>
              </p:ext>
            </p:extLst>
          </p:nvPr>
        </p:nvGraphicFramePr>
        <p:xfrm>
          <a:off x="225552" y="246888"/>
          <a:ext cx="11740896" cy="6364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9186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2A25371-730A-401A-B2C2-E369E32DEB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371875"/>
              </p:ext>
            </p:extLst>
          </p:nvPr>
        </p:nvGraphicFramePr>
        <p:xfrm>
          <a:off x="148491" y="132862"/>
          <a:ext cx="11832493" cy="6627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133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F9503A-93F4-4A06-A606-50A33A3B41BE}"/>
              </a:ext>
            </a:extLst>
          </p:cNvPr>
          <p:cNvSpPr txBox="1"/>
          <p:nvPr/>
        </p:nvSpPr>
        <p:spPr>
          <a:xfrm>
            <a:off x="1338410" y="6361545"/>
            <a:ext cx="871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(COVID)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53C4331-6BEA-469E-803C-5620ADD493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875924"/>
              </p:ext>
            </p:extLst>
          </p:nvPr>
        </p:nvGraphicFramePr>
        <p:xfrm>
          <a:off x="140229" y="127001"/>
          <a:ext cx="11768138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9275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41B49D-72D5-4CEB-98E7-8C76FAA0AF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763870"/>
              </p:ext>
            </p:extLst>
          </p:nvPr>
        </p:nvGraphicFramePr>
        <p:xfrm>
          <a:off x="140677" y="140676"/>
          <a:ext cx="11934092" cy="661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3349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ACA101-F0A1-4F35-9E09-4B1401114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389" y="133350"/>
            <a:ext cx="11677236" cy="65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468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52400"/>
            <a:ext cx="10353761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Tsd historical enrollment</a:t>
            </a:r>
            <a:br>
              <a:rPr lang="en-US" dirty="0"/>
            </a:br>
            <a:r>
              <a:rPr lang="en-US" sz="1600" dirty="0"/>
              <a:t>from ospi 1251 reports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1715FD-3B0C-4931-8794-283B5BEA76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472591"/>
              </p:ext>
            </p:extLst>
          </p:nvPr>
        </p:nvGraphicFramePr>
        <p:xfrm>
          <a:off x="355600" y="1066801"/>
          <a:ext cx="11763375" cy="563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F1D81E95-6099-47D1-B5D5-D0B6E01ED53D}"/>
              </a:ext>
            </a:extLst>
          </p:cNvPr>
          <p:cNvSpPr/>
          <p:nvPr/>
        </p:nvSpPr>
        <p:spPr>
          <a:xfrm>
            <a:off x="9514946" y="149522"/>
            <a:ext cx="2052108" cy="1377358"/>
          </a:xfrm>
          <a:prstGeom prst="wedgeEllipseCallout">
            <a:avLst>
              <a:gd name="adj1" fmla="val -78324"/>
              <a:gd name="adj2" fmla="val 870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tx1"/>
                </a:solidFill>
              </a:rPr>
              <a:t>Growth in the blue (NMSC) and orange (running start) can obscure the slow decline of green (students served in TSD schools)</a:t>
            </a:r>
          </a:p>
        </p:txBody>
      </p:sp>
    </p:spTree>
    <p:extLst>
      <p:ext uri="{BB962C8B-B14F-4D97-AF65-F5344CB8AC3E}">
        <p14:creationId xmlns:p14="http://schemas.microsoft.com/office/powerpoint/2010/main" val="3981362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D196DE-556A-4D8B-8DEF-4B26612F9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447517"/>
              </p:ext>
            </p:extLst>
          </p:nvPr>
        </p:nvGraphicFramePr>
        <p:xfrm>
          <a:off x="109728" y="91440"/>
          <a:ext cx="11978640" cy="6656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E0D9E1-9996-4E3E-9E2A-925EBF02A70D}"/>
              </a:ext>
            </a:extLst>
          </p:cNvPr>
          <p:cNvSpPr/>
          <p:nvPr/>
        </p:nvSpPr>
        <p:spPr>
          <a:xfrm>
            <a:off x="8430768" y="3136392"/>
            <a:ext cx="2258568" cy="11155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TOTAL EST. EXPENSE: $1.82 MILLION</a:t>
            </a:r>
          </a:p>
        </p:txBody>
      </p:sp>
    </p:spTree>
    <p:extLst>
      <p:ext uri="{BB962C8B-B14F-4D97-AF65-F5344CB8AC3E}">
        <p14:creationId xmlns:p14="http://schemas.microsoft.com/office/powerpoint/2010/main" val="1671452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A59DB39-AEAE-4802-BC9F-EA6E0350F4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692486"/>
              </p:ext>
            </p:extLst>
          </p:nvPr>
        </p:nvGraphicFramePr>
        <p:xfrm>
          <a:off x="486913" y="313053"/>
          <a:ext cx="11538310" cy="6441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E0D9E1-9996-4E3E-9E2A-925EBF02A70D}"/>
              </a:ext>
            </a:extLst>
          </p:cNvPr>
          <p:cNvSpPr/>
          <p:nvPr/>
        </p:nvSpPr>
        <p:spPr>
          <a:xfrm>
            <a:off x="7680270" y="1428362"/>
            <a:ext cx="2258568" cy="11155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TOTAL EST. EXPENSE: $3.85 MILLION</a:t>
            </a:r>
          </a:p>
        </p:txBody>
      </p:sp>
    </p:spTree>
    <p:extLst>
      <p:ext uri="{BB962C8B-B14F-4D97-AF65-F5344CB8AC3E}">
        <p14:creationId xmlns:p14="http://schemas.microsoft.com/office/powerpoint/2010/main" val="1121466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78082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F599EF9-E9A2-48F7-BE28-06A078A48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636594"/>
              </p:ext>
            </p:extLst>
          </p:nvPr>
        </p:nvGraphicFramePr>
        <p:xfrm>
          <a:off x="211668" y="143933"/>
          <a:ext cx="11827932" cy="6612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7752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8C087A-A2BB-443D-9E3F-1E35798C79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912643"/>
              </p:ext>
            </p:extLst>
          </p:nvPr>
        </p:nvGraphicFramePr>
        <p:xfrm>
          <a:off x="143933" y="203199"/>
          <a:ext cx="11963399" cy="6587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4329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725207-53BB-41DF-809C-20783F20CF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330409"/>
              </p:ext>
            </p:extLst>
          </p:nvPr>
        </p:nvGraphicFramePr>
        <p:xfrm>
          <a:off x="123372" y="101599"/>
          <a:ext cx="11865428" cy="6139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391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08C153C-6ED8-4ACB-B7D7-F460579B7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43304"/>
              </p:ext>
            </p:extLst>
          </p:nvPr>
        </p:nvGraphicFramePr>
        <p:xfrm>
          <a:off x="211016" y="187569"/>
          <a:ext cx="11848122" cy="6549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3607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BF6CB-AA9D-408D-A4D7-91F2764D7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classified staff by program</a:t>
            </a:r>
            <a:br>
              <a:rPr lang="en-US" dirty="0"/>
            </a:br>
            <a:r>
              <a:rPr lang="en-US" dirty="0"/>
              <a:t>6 </a:t>
            </a:r>
            <a:r>
              <a:rPr lang="en-US" dirty="0" err="1"/>
              <a:t>yr</a:t>
            </a:r>
            <a:r>
              <a:rPr lang="en-US" dirty="0"/>
              <a:t> look-back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139C1D-385D-47A5-AA2B-78530469FF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129318"/>
            <a:ext cx="10353675" cy="3628064"/>
          </a:xfrm>
        </p:spPr>
      </p:pic>
    </p:spTree>
    <p:extLst>
      <p:ext uri="{BB962C8B-B14F-4D97-AF65-F5344CB8AC3E}">
        <p14:creationId xmlns:p14="http://schemas.microsoft.com/office/powerpoint/2010/main" val="243201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942E-FFBD-4EE3-921F-F5DDDF52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certificated staff by program</a:t>
            </a:r>
            <a:br>
              <a:rPr lang="en-US" dirty="0"/>
            </a:br>
            <a:r>
              <a:rPr lang="en-US" dirty="0"/>
              <a:t>6 </a:t>
            </a:r>
            <a:r>
              <a:rPr lang="en-US" dirty="0" err="1"/>
              <a:t>yr</a:t>
            </a:r>
            <a:r>
              <a:rPr lang="en-US" dirty="0"/>
              <a:t> look-back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BD22A4-9071-491E-849D-D395686F2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524431"/>
            <a:ext cx="10353675" cy="2837837"/>
          </a:xfrm>
        </p:spPr>
      </p:pic>
    </p:spTree>
    <p:extLst>
      <p:ext uri="{BB962C8B-B14F-4D97-AF65-F5344CB8AC3E}">
        <p14:creationId xmlns:p14="http://schemas.microsoft.com/office/powerpoint/2010/main" val="3666085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7788</TotalTime>
  <Words>308</Words>
  <Application>Microsoft Office PowerPoint</Application>
  <PresentationFormat>Widescreen</PresentationFormat>
  <Paragraphs>50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Bookman Old Style</vt:lpstr>
      <vt:lpstr>Calibri</vt:lpstr>
      <vt:lpstr>Rockwell</vt:lpstr>
      <vt:lpstr>Damask</vt:lpstr>
      <vt:lpstr>Budget Advisory Committee</vt:lpstr>
      <vt:lpstr>PowerPoint Presentation</vt:lpstr>
      <vt:lpstr>“Three Sisters” Mountain Range in Oregon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Tsd historical enrollment from ospi 1251 reports</vt:lpstr>
      <vt:lpstr>PowerPoint Presentation</vt:lpstr>
      <vt:lpstr>PowerPoint Presentation</vt:lpstr>
      <vt:lpstr>Questions?</vt:lpstr>
      <vt:lpstr>PowerPoint Presentation</vt:lpstr>
      <vt:lpstr>PowerPoint Presentation</vt:lpstr>
      <vt:lpstr>PowerPoint Presentation</vt:lpstr>
      <vt:lpstr>PowerPoint Presentation</vt:lpstr>
      <vt:lpstr>classified staff by program 6 yr look-back</vt:lpstr>
      <vt:lpstr>certificated staff by program 6 yr look-back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Advisory Committee</dc:title>
  <dc:creator>Ben Rarick</dc:creator>
  <cp:lastModifiedBy>Ben Rarick</cp:lastModifiedBy>
  <cp:revision>48</cp:revision>
  <dcterms:created xsi:type="dcterms:W3CDTF">2024-11-07T22:09:12Z</dcterms:created>
  <dcterms:modified xsi:type="dcterms:W3CDTF">2024-12-10T01:32:17Z</dcterms:modified>
</cp:coreProperties>
</file>