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1" r:id="rId4"/>
  </p:sldMasterIdLst>
  <p:sldIdLst>
    <p:sldId id="257" r:id="rId5"/>
    <p:sldId id="258" r:id="rId6"/>
    <p:sldId id="285" r:id="rId7"/>
    <p:sldId id="293" r:id="rId8"/>
    <p:sldId id="259" r:id="rId9"/>
    <p:sldId id="297" r:id="rId10"/>
    <p:sldId id="260" r:id="rId11"/>
    <p:sldId id="292" r:id="rId12"/>
    <p:sldId id="263" r:id="rId13"/>
    <p:sldId id="261" r:id="rId14"/>
    <p:sldId id="264" r:id="rId15"/>
    <p:sldId id="266" r:id="rId16"/>
    <p:sldId id="298" r:id="rId17"/>
    <p:sldId id="268" r:id="rId18"/>
    <p:sldId id="265" r:id="rId19"/>
    <p:sldId id="270" r:id="rId20"/>
    <p:sldId id="271" r:id="rId21"/>
    <p:sldId id="273" r:id="rId22"/>
    <p:sldId id="274" r:id="rId23"/>
    <p:sldId id="299" r:id="rId24"/>
    <p:sldId id="278" r:id="rId25"/>
    <p:sldId id="272" r:id="rId26"/>
    <p:sldId id="275" r:id="rId27"/>
    <p:sldId id="276" r:id="rId28"/>
    <p:sldId id="300" r:id="rId29"/>
    <p:sldId id="277" r:id="rId30"/>
    <p:sldId id="279" r:id="rId31"/>
    <p:sldId id="280" r:id="rId32"/>
    <p:sldId id="281" r:id="rId33"/>
    <p:sldId id="303" r:id="rId34"/>
    <p:sldId id="289" r:id="rId35"/>
    <p:sldId id="302" r:id="rId36"/>
    <p:sldId id="301" r:id="rId37"/>
    <p:sldId id="282" r:id="rId38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5A5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presProps" Target="presProp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55CC4-53B7-4DA8-9F0D-0180900B5C1B}" type="datetimeFigureOut">
              <a:rPr lang="es-MX" smtClean="0"/>
              <a:t>12/12/2024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44A20-2F0C-4651-B28D-86FD72F9DCBC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41730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55CC4-53B7-4DA8-9F0D-0180900B5C1B}" type="datetimeFigureOut">
              <a:rPr lang="es-MX" smtClean="0"/>
              <a:t>12/12/2024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44A20-2F0C-4651-B28D-86FD72F9DCBC}" type="slidenum">
              <a:rPr lang="es-MX" smtClean="0"/>
              <a:t>‹#›</a:t>
            </a:fld>
            <a:endParaRPr lang="es-MX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79024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89F1A8-3966-A8F4-E3FA-7DF7E032E5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9199D7-B4F8-4E31-3900-6E0CBC8DB7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D16166-8B2E-4F61-3391-783E60262B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BDC66C-706A-FC4C-9D3F-0CC2F089F0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CC9B2-5D09-43F5-93A6-AA5338811A3C}" type="datetimeFigureOut">
              <a:rPr lang="en-US" smtClean="0"/>
              <a:t>12/12/2024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EBAB1F-31CE-1BA2-C357-DB03E50A58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F44DF3-FC93-AB27-FCAA-18BA1563F6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E5723-2D2B-478C-A946-12B1F0D777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795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55CC4-53B7-4DA8-9F0D-0180900B5C1B}" type="datetimeFigureOut">
              <a:rPr lang="es-MX" smtClean="0"/>
              <a:t>12/12/2024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44A20-2F0C-4651-B28D-86FD72F9DCBC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18995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64055CC4-53B7-4DA8-9F0D-0180900B5C1B}" type="datetimeFigureOut">
              <a:rPr lang="es-MX" smtClean="0"/>
              <a:t>12/12/2024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E3A44A20-2F0C-4651-B28D-86FD72F9DCBC}" type="slidenum">
              <a:rPr lang="es-MX" smtClean="0"/>
              <a:t>‹#›</a:t>
            </a:fld>
            <a:endParaRPr lang="es-MX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1816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3" r:id="rId1"/>
    <p:sldLayoutId id="2147483842" r:id="rId2"/>
    <p:sldLayoutId id="2147483844" r:id="rId3"/>
    <p:sldLayoutId id="2147483845" r:id="rId4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mailto:infinitecampus@fultonschools.org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hyperlink" Target="http://commons.wikimedia.org/wiki/File:Important-3.svg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hyperlink" Target="https://www.fultonschools.org/enrollment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mailto:infinitecampus@fultonschools.org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5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hyperlink" Target="https://www.fultonschools.org/infinitecampus" TargetMode="External"/><Relationship Id="rId7" Type="http://schemas.openxmlformats.org/officeDocument/2006/relationships/image" Target="../media/image2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9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pixabay.com/en/calendar-tearaway-today-paper-304255/" TargetMode="External"/><Relationship Id="rId4" Type="http://schemas.openxmlformats.org/officeDocument/2006/relationships/image" Target="../media/image4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calendar-binder-date-january-month-151591/" TargetMode="External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pixabay.com/en/calendar-binder-date-january-month-151591/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pixabay.com/en/calendar-binder-date-january-month-151591/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blog.yorksj.ac.uk/moodle/2014/12/09/moodle-grade-tracker/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sharonhr.blogspot.com/2009/06/putting-price-tag-on-good-grades-cell.html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tntfamilyhistory.blogspot.com/2013/07/making-my-fgs-schedule.html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twowritingteachers.org/2015/08/08/creating-classroom-environments-setting-up-for-the-middle-school-writing-workshop/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commons.wikimedia.org/wiki/File:More_Icon_C.svg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commons.wikimedia.org/wiki/File:Important-3.svg" TargetMode="External"/><Relationship Id="rId5" Type="http://schemas.openxmlformats.org/officeDocument/2006/relationships/image" Target="../media/image4.png"/><Relationship Id="rId4" Type="http://schemas.openxmlformats.org/officeDocument/2006/relationships/hyperlink" Target="https://askleo.com/why_do_i_get_a_black_screen_on_my_computer_after_a_while/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gif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appledoesntfallfar.blogspot.com/2007_03_01_archive.html" TargetMode="Externa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ultonschools.org/infinitecampus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fultonschools.org/enrollment" TargetMode="External"/><Relationship Id="rId5" Type="http://schemas.openxmlformats.org/officeDocument/2006/relationships/hyperlink" Target="https://www.youtube.com/playlist?list=PLOxAOW09uek2s-vcjjNQMiGigwFZ6zE11" TargetMode="External"/><Relationship Id="rId4" Type="http://schemas.openxmlformats.org/officeDocument/2006/relationships/hyperlink" Target="https://www.fultonschools.org/cms/lib/GA50000114/Centricity/Domain/3766/Parent%20Portal.pdf" TargetMode="Externa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0DCAECF-D070-4435-8126-2EE89BE99D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2383" y="1574707"/>
            <a:ext cx="4402248" cy="207956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F50A646-7859-4AFC-AD96-77730A1F7686}"/>
              </a:ext>
            </a:extLst>
          </p:cNvPr>
          <p:cNvSpPr txBox="1"/>
          <p:nvPr/>
        </p:nvSpPr>
        <p:spPr>
          <a:xfrm>
            <a:off x="0" y="4590795"/>
            <a:ext cx="12192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MX" sz="2400" b="1" dirty="0">
              <a:solidFill>
                <a:srgbClr val="0070C0"/>
              </a:solidFill>
            </a:endParaRPr>
          </a:p>
          <a:p>
            <a:pPr algn="ctr"/>
            <a:r>
              <a:rPr lang="es-MX" sz="2400" b="1" dirty="0">
                <a:solidFill>
                  <a:srgbClr val="0055A5"/>
                </a:solidFill>
              </a:rPr>
              <a:t>Riverwood International </a:t>
            </a:r>
            <a:r>
              <a:rPr lang="es-MX" sz="2400" b="1" dirty="0" err="1">
                <a:solidFill>
                  <a:srgbClr val="0055A5"/>
                </a:solidFill>
              </a:rPr>
              <a:t>Charter</a:t>
            </a:r>
            <a:r>
              <a:rPr lang="es-MX" sz="2400" b="1" dirty="0">
                <a:solidFill>
                  <a:srgbClr val="0055A5"/>
                </a:solidFill>
              </a:rPr>
              <a:t> </a:t>
            </a:r>
            <a:r>
              <a:rPr lang="es-MX" sz="2400" b="1" dirty="0" err="1">
                <a:solidFill>
                  <a:srgbClr val="0055A5"/>
                </a:solidFill>
              </a:rPr>
              <a:t>School</a:t>
            </a:r>
            <a:endParaRPr lang="es-MX" sz="2400" b="1" dirty="0">
              <a:solidFill>
                <a:srgbClr val="0055A5"/>
              </a:solidFill>
            </a:endParaRPr>
          </a:p>
          <a:p>
            <a:pPr algn="ctr"/>
            <a:r>
              <a:rPr lang="es-MX" dirty="0">
                <a:solidFill>
                  <a:srgbClr val="0055A5"/>
                </a:solidFill>
              </a:rPr>
              <a:t>5900 </a:t>
            </a:r>
            <a:r>
              <a:rPr lang="es-MX" dirty="0" err="1">
                <a:solidFill>
                  <a:srgbClr val="0055A5"/>
                </a:solidFill>
              </a:rPr>
              <a:t>Raider</a:t>
            </a:r>
            <a:r>
              <a:rPr lang="es-MX" dirty="0">
                <a:solidFill>
                  <a:srgbClr val="0055A5"/>
                </a:solidFill>
              </a:rPr>
              <a:t> Drive, Sandy Springs, GA 30328</a:t>
            </a:r>
          </a:p>
          <a:p>
            <a:pPr algn="ctr"/>
            <a:endParaRPr lang="es-MX" b="1" dirty="0"/>
          </a:p>
        </p:txBody>
      </p:sp>
      <p:pic>
        <p:nvPicPr>
          <p:cNvPr id="7" name="Picture 6" descr="A blue shield with a white letter and a globe&#10;&#10;Description automatically generated">
            <a:extLst>
              <a:ext uri="{FF2B5EF4-FFF2-40B4-BE49-F238E27FC236}">
                <a16:creationId xmlns:a16="http://schemas.microsoft.com/office/drawing/2014/main" id="{A3C1B013-98F2-9DEE-EB7A-F222327F0E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818" y="4437978"/>
            <a:ext cx="1708210" cy="1900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61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854"/>
    </mc:Choice>
    <mc:Fallback xmlns="">
      <p:transition spd="slow" advTm="12854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C1C022E-5C3C-452C-9B72-28FBA3408B5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483"/>
          <a:stretch/>
        </p:blipFill>
        <p:spPr>
          <a:xfrm>
            <a:off x="4825700" y="1874916"/>
            <a:ext cx="2487102" cy="405130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20B2E25-0E95-473B-8467-453F1BA04A6E}"/>
              </a:ext>
            </a:extLst>
          </p:cNvPr>
          <p:cNvSpPr/>
          <p:nvPr/>
        </p:nvSpPr>
        <p:spPr>
          <a:xfrm>
            <a:off x="1811383" y="2007741"/>
            <a:ext cx="2424714" cy="3785652"/>
          </a:xfrm>
          <a:prstGeom prst="rect">
            <a:avLst/>
          </a:prstGeom>
          <a:noFill/>
          <a:ln w="38100">
            <a:noFill/>
          </a:ln>
        </p:spPr>
        <p:txBody>
          <a:bodyPr wrap="square">
            <a:spAutoFit/>
          </a:bodyPr>
          <a:lstStyle/>
          <a:p>
            <a:pPr algn="r"/>
            <a:r>
              <a:rPr lang="en-US" sz="2400"/>
              <a:t>FCSD</a:t>
            </a:r>
          </a:p>
          <a:p>
            <a:pPr algn="r"/>
            <a:r>
              <a:rPr lang="en-US" sz="2400"/>
              <a:t>system to</a:t>
            </a:r>
            <a:r>
              <a:rPr lang="en-US" sz="2400" b="1"/>
              <a:t> connect parents and students to their student information.</a:t>
            </a:r>
          </a:p>
          <a:p>
            <a:pPr algn="r"/>
            <a:r>
              <a:rPr lang="en-US" sz="2400"/>
              <a:t>All parents must register to begin accessing Campus Parent.</a:t>
            </a:r>
            <a:r>
              <a:rPr lang="en-US" sz="2400">
                <a:noFill/>
              </a:rPr>
              <a:t>.</a:t>
            </a:r>
            <a:endParaRPr lang="es-MX" sz="2400">
              <a:noFill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BC9D539-2276-4ABA-8CAB-CAE7A9334BB5}"/>
              </a:ext>
            </a:extLst>
          </p:cNvPr>
          <p:cNvSpPr/>
          <p:nvPr/>
        </p:nvSpPr>
        <p:spPr>
          <a:xfrm>
            <a:off x="7902405" y="2007741"/>
            <a:ext cx="2688247" cy="3785652"/>
          </a:xfrm>
          <a:prstGeom prst="rect">
            <a:avLst/>
          </a:prstGeom>
          <a:noFill/>
          <a:ln w="38100">
            <a:noFill/>
          </a:ln>
        </p:spPr>
        <p:txBody>
          <a:bodyPr wrap="square">
            <a:spAutoFit/>
          </a:bodyPr>
          <a:lstStyle/>
          <a:p>
            <a:r>
              <a:rPr lang="es-MX" sz="2400"/>
              <a:t>Sistema de FCSD que </a:t>
            </a:r>
            <a:r>
              <a:rPr lang="es-MX" sz="2400" b="1"/>
              <a:t>conecta a padres y estudiantes con su información.</a:t>
            </a:r>
          </a:p>
          <a:p>
            <a:r>
              <a:rPr lang="es-MX" sz="2400"/>
              <a:t>Todos los padres deben registrarse para poder tener acceso al portal de padres.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5080BB0-902F-7969-9CF8-14A00A1971EA}"/>
              </a:ext>
            </a:extLst>
          </p:cNvPr>
          <p:cNvSpPr txBox="1">
            <a:spLocks/>
          </p:cNvSpPr>
          <p:nvPr/>
        </p:nvSpPr>
        <p:spPr>
          <a:xfrm>
            <a:off x="1409758" y="610840"/>
            <a:ext cx="2744231" cy="630185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3200"/>
              <a:t>Parent Portal</a:t>
            </a:r>
          </a:p>
          <a:p>
            <a:endParaRPr lang="en-US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EB0ED357-CADB-DE54-3C79-57D89D81B363}"/>
              </a:ext>
            </a:extLst>
          </p:cNvPr>
          <p:cNvSpPr txBox="1">
            <a:spLocks/>
          </p:cNvSpPr>
          <p:nvPr/>
        </p:nvSpPr>
        <p:spPr>
          <a:xfrm>
            <a:off x="7423503" y="608636"/>
            <a:ext cx="3167149" cy="630185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3200"/>
              <a:t>Portal de Padres</a:t>
            </a:r>
          </a:p>
          <a:p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C56EB9D-8EA8-0284-37D2-E485ABC584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7138" y="147565"/>
            <a:ext cx="3286134" cy="1552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462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016"/>
    </mc:Choice>
    <mc:Fallback xmlns="">
      <p:transition spd="slow" advTm="35016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E0CAF4B1-B56D-E6E0-3AD1-30CB6917B9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31598" y="290645"/>
            <a:ext cx="3167149" cy="417534"/>
          </a:xfrm>
        </p:spPr>
        <p:txBody>
          <a:bodyPr>
            <a:normAutofit lnSpcReduction="10000"/>
          </a:bodyPr>
          <a:lstStyle/>
          <a:p>
            <a:r>
              <a:rPr lang="en-US" u="sng"/>
              <a:t>Before you begin</a:t>
            </a:r>
          </a:p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D7BB830-3CBE-A9F2-38BE-A6A7A6298F79}"/>
              </a:ext>
            </a:extLst>
          </p:cNvPr>
          <p:cNvSpPr txBox="1"/>
          <p:nvPr/>
        </p:nvSpPr>
        <p:spPr>
          <a:xfrm>
            <a:off x="897135" y="622916"/>
            <a:ext cx="532964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0" i="0">
                <a:solidFill>
                  <a:srgbClr val="4D4D4D"/>
                </a:solidFill>
                <a:effectLst/>
                <a:latin typeface="Sintony"/>
              </a:rPr>
              <a:t>Have the following information available for all students in your household:</a:t>
            </a:r>
            <a:br>
              <a:rPr lang="en-US" b="0" i="0">
                <a:solidFill>
                  <a:srgbClr val="4D4D4D"/>
                </a:solidFill>
                <a:effectLst/>
                <a:latin typeface="Sintony"/>
              </a:rPr>
            </a:br>
            <a:r>
              <a:rPr lang="en-US" b="0" i="0">
                <a:solidFill>
                  <a:srgbClr val="4D4D4D"/>
                </a:solidFill>
                <a:effectLst/>
                <a:latin typeface="Sintony"/>
              </a:rPr>
              <a:t>- Student's FULL Name (First, Middle, Last)</a:t>
            </a:r>
            <a:br>
              <a:rPr lang="en-US" b="0" i="0">
                <a:solidFill>
                  <a:srgbClr val="4D4D4D"/>
                </a:solidFill>
                <a:effectLst/>
                <a:latin typeface="Sintony"/>
              </a:rPr>
            </a:br>
            <a:r>
              <a:rPr lang="en-US" b="0" i="0">
                <a:solidFill>
                  <a:srgbClr val="4D4D4D"/>
                </a:solidFill>
                <a:effectLst/>
                <a:latin typeface="Sintony"/>
              </a:rPr>
              <a:t>- Student's Date of Birth</a:t>
            </a:r>
            <a:br>
              <a:rPr lang="en-US" b="0" i="0">
                <a:solidFill>
                  <a:srgbClr val="4D4D4D"/>
                </a:solidFill>
                <a:effectLst/>
                <a:latin typeface="Sintony"/>
              </a:rPr>
            </a:br>
            <a:r>
              <a:rPr lang="en-US" b="0" i="0">
                <a:solidFill>
                  <a:srgbClr val="4D4D4D"/>
                </a:solidFill>
                <a:effectLst/>
                <a:latin typeface="Sintony"/>
              </a:rPr>
              <a:t>- Student's Social Security Number (optional)</a:t>
            </a:r>
          </a:p>
          <a:p>
            <a:pPr algn="l"/>
            <a:endParaRPr lang="en-US" b="1" i="0" u="sng">
              <a:solidFill>
                <a:srgbClr val="4D4D4D"/>
              </a:solidFill>
              <a:effectLst/>
              <a:latin typeface="Sintony"/>
            </a:endParaRPr>
          </a:p>
          <a:p>
            <a:pPr algn="l"/>
            <a:r>
              <a:rPr lang="en-US" b="1" i="0" u="sng">
                <a:solidFill>
                  <a:srgbClr val="4D4D4D"/>
                </a:solidFill>
                <a:effectLst/>
                <a:latin typeface="Sintony"/>
              </a:rPr>
              <a:t>Write down your application number for reference</a:t>
            </a:r>
          </a:p>
          <a:p>
            <a:pPr algn="l"/>
            <a:endParaRPr lang="en-US" b="0" i="0">
              <a:solidFill>
                <a:srgbClr val="4D4D4D"/>
              </a:solidFill>
              <a:effectLst/>
              <a:latin typeface="Sintony"/>
            </a:endParaRPr>
          </a:p>
          <a:p>
            <a:pPr algn="l"/>
            <a:r>
              <a:rPr lang="en-US" b="0" i="0">
                <a:solidFill>
                  <a:srgbClr val="4D4D4D"/>
                </a:solidFill>
                <a:effectLst/>
                <a:latin typeface="Sintony"/>
              </a:rPr>
              <a:t>Parents should have a valid email address</a:t>
            </a:r>
          </a:p>
          <a:p>
            <a:pPr algn="l"/>
            <a:endParaRPr lang="en-US" b="0" i="0">
              <a:solidFill>
                <a:srgbClr val="4D4D4D"/>
              </a:solidFill>
              <a:effectLst/>
              <a:latin typeface="Sintony"/>
            </a:endParaRPr>
          </a:p>
          <a:p>
            <a:pPr algn="l"/>
            <a:r>
              <a:rPr lang="en-US">
                <a:solidFill>
                  <a:srgbClr val="4D4D4D"/>
                </a:solidFill>
                <a:latin typeface="Sintony"/>
              </a:rPr>
              <a:t>C</a:t>
            </a:r>
            <a:r>
              <a:rPr lang="en-US" b="0" i="0">
                <a:solidFill>
                  <a:srgbClr val="4D4D4D"/>
                </a:solidFill>
                <a:effectLst/>
                <a:latin typeface="Sintony"/>
              </a:rPr>
              <a:t>heck your spam for the confirmation email from </a:t>
            </a:r>
            <a:r>
              <a:rPr lang="en-US" b="0" i="0">
                <a:solidFill>
                  <a:srgbClr val="6B1F33"/>
                </a:solidFill>
                <a:effectLst/>
                <a:latin typeface="Sintony"/>
                <a:hlinkClick r:id="rId2" tooltip="Infinite Campus Email Address"/>
              </a:rPr>
              <a:t>infinitecampus@fultonschools.org</a:t>
            </a:r>
            <a:endParaRPr lang="en-US" b="0" i="0">
              <a:solidFill>
                <a:srgbClr val="4D4D4D"/>
              </a:solidFill>
              <a:effectLst/>
              <a:latin typeface="Sintony"/>
            </a:endParaRPr>
          </a:p>
          <a:p>
            <a:br>
              <a:rPr lang="en-US"/>
            </a:br>
            <a:endParaRPr lang="en-US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F7F2C9BD-22AB-AF53-E44A-F617871CAC28}"/>
              </a:ext>
            </a:extLst>
          </p:cNvPr>
          <p:cNvSpPr txBox="1">
            <a:spLocks/>
          </p:cNvSpPr>
          <p:nvPr/>
        </p:nvSpPr>
        <p:spPr>
          <a:xfrm>
            <a:off x="6852063" y="290644"/>
            <a:ext cx="3427718" cy="417534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400" kern="1200" cap="all" spc="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600" u="sng"/>
              <a:t>Antes de </a:t>
            </a:r>
            <a:r>
              <a:rPr lang="es-MX" sz="9600" u="sng"/>
              <a:t>comenzar</a:t>
            </a:r>
            <a:r>
              <a:rPr lang="en-US" sz="4000"/>
              <a:t>
</a:t>
            </a:r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52A7192-DAE8-FFF2-6283-8E1D44AD0A13}"/>
              </a:ext>
            </a:extLst>
          </p:cNvPr>
          <p:cNvSpPr txBox="1"/>
          <p:nvPr/>
        </p:nvSpPr>
        <p:spPr>
          <a:xfrm>
            <a:off x="6379181" y="601373"/>
            <a:ext cx="532964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>
                <a:solidFill>
                  <a:srgbClr val="4D4D4D"/>
                </a:solidFill>
                <a:latin typeface="Sintony"/>
              </a:rPr>
              <a:t>Tenga la siguiente información de todos sus estudiantes a la mano:</a:t>
            </a:r>
            <a:br>
              <a:rPr lang="es-ES">
                <a:solidFill>
                  <a:srgbClr val="4D4D4D"/>
                </a:solidFill>
                <a:latin typeface="Sintony"/>
              </a:rPr>
            </a:br>
            <a:r>
              <a:rPr lang="es-ES">
                <a:solidFill>
                  <a:srgbClr val="4D4D4D"/>
                </a:solidFill>
                <a:latin typeface="Sintony"/>
              </a:rPr>
              <a:t>- Nombre Completo (Nombres y Apellido)</a:t>
            </a:r>
            <a:br>
              <a:rPr lang="es-ES">
                <a:solidFill>
                  <a:srgbClr val="4D4D4D"/>
                </a:solidFill>
                <a:latin typeface="Sintony"/>
              </a:rPr>
            </a:br>
            <a:r>
              <a:rPr lang="es-ES">
                <a:solidFill>
                  <a:srgbClr val="4D4D4D"/>
                </a:solidFill>
                <a:latin typeface="Sintony"/>
              </a:rPr>
              <a:t>- Fecha de Nacimiento</a:t>
            </a:r>
            <a:br>
              <a:rPr lang="es-ES">
                <a:solidFill>
                  <a:srgbClr val="4D4D4D"/>
                </a:solidFill>
                <a:latin typeface="Sintony"/>
              </a:rPr>
            </a:br>
            <a:r>
              <a:rPr lang="es-ES">
                <a:solidFill>
                  <a:srgbClr val="4D4D4D"/>
                </a:solidFill>
                <a:latin typeface="Sintony"/>
              </a:rPr>
              <a:t>- SSN (opcional)</a:t>
            </a:r>
            <a:r>
              <a:rPr lang="es-ES" b="1">
                <a:solidFill>
                  <a:srgbClr val="4D4D4D"/>
                </a:solidFill>
                <a:latin typeface="Sintony"/>
              </a:rPr>
              <a:t>
</a:t>
            </a:r>
          </a:p>
          <a:p>
            <a:r>
              <a:rPr lang="es-ES" b="1" u="sng">
                <a:solidFill>
                  <a:srgbClr val="4D4D4D"/>
                </a:solidFill>
                <a:latin typeface="Sintony"/>
              </a:rPr>
              <a:t>Escriba su Numero de Aplicación </a:t>
            </a:r>
            <a:r>
              <a:rPr lang="es-ES" b="1">
                <a:solidFill>
                  <a:srgbClr val="4D4D4D"/>
                </a:solidFill>
                <a:latin typeface="Sintony"/>
              </a:rPr>
              <a:t>
</a:t>
            </a:r>
          </a:p>
          <a:p>
            <a:r>
              <a:rPr lang="es-ES">
                <a:solidFill>
                  <a:srgbClr val="4D4D4D"/>
                </a:solidFill>
                <a:latin typeface="Sintony"/>
              </a:rPr>
              <a:t>Correo electrónico de los padres
</a:t>
            </a:r>
          </a:p>
          <a:p>
            <a:r>
              <a:rPr lang="es-ES">
                <a:solidFill>
                  <a:srgbClr val="4D4D4D"/>
                </a:solidFill>
                <a:latin typeface="Sintony"/>
              </a:rPr>
              <a:t>Revise su bandeja de SPAM por el email de Confirmación de</a:t>
            </a:r>
            <a:r>
              <a:rPr lang="en-US" i="0">
                <a:solidFill>
                  <a:srgbClr val="4D4D4D"/>
                </a:solidFill>
                <a:effectLst/>
                <a:latin typeface="Sintony"/>
              </a:rPr>
              <a:t>: </a:t>
            </a:r>
            <a:r>
              <a:rPr lang="en-US" i="0">
                <a:solidFill>
                  <a:srgbClr val="6B1F33"/>
                </a:solidFill>
                <a:effectLst/>
                <a:latin typeface="Sintony"/>
                <a:hlinkClick r:id="rId2" tooltip="Infinite Campus Email Address"/>
              </a:rPr>
              <a:t>infinitecampus@fultonschools.org</a:t>
            </a:r>
            <a:endParaRPr lang="en-US" i="0">
              <a:solidFill>
                <a:srgbClr val="4D4D4D"/>
              </a:solidFill>
              <a:effectLst/>
              <a:latin typeface="Sintony"/>
            </a:endParaRPr>
          </a:p>
          <a:p>
            <a:br>
              <a:rPr lang="en-US"/>
            </a:br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19F4953-C82E-769D-53E3-CEB2249F9E66}"/>
              </a:ext>
            </a:extLst>
          </p:cNvPr>
          <p:cNvSpPr txBox="1"/>
          <p:nvPr/>
        </p:nvSpPr>
        <p:spPr>
          <a:xfrm>
            <a:off x="719367" y="4843219"/>
            <a:ext cx="3483429" cy="369332"/>
          </a:xfrm>
          <a:prstGeom prst="rect">
            <a:avLst/>
          </a:prstGeom>
          <a:noFill/>
          <a:ln w="190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s-MX"/>
              <a:t>You need to have an email account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254FA55-2370-39AE-6340-89F0FFADEC4C}"/>
              </a:ext>
            </a:extLst>
          </p:cNvPr>
          <p:cNvSpPr txBox="1"/>
          <p:nvPr/>
        </p:nvSpPr>
        <p:spPr>
          <a:xfrm>
            <a:off x="8085644" y="4760558"/>
            <a:ext cx="3301599" cy="646331"/>
          </a:xfrm>
          <a:prstGeom prst="rect">
            <a:avLst/>
          </a:prstGeom>
          <a:noFill/>
          <a:ln w="190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s-MX"/>
              <a:t>Usted debe tener una cuenta de correo electrónico</a:t>
            </a:r>
          </a:p>
        </p:txBody>
      </p:sp>
      <p:pic>
        <p:nvPicPr>
          <p:cNvPr id="11" name="Picture 10" descr="A picture containing drawing&#10;&#10;Description automatically generated">
            <a:extLst>
              <a:ext uri="{FF2B5EF4-FFF2-40B4-BE49-F238E27FC236}">
                <a16:creationId xmlns:a16="http://schemas.microsoft.com/office/drawing/2014/main" id="{10989A17-A032-05F6-39BA-B3C447EA22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4275281" y="4440981"/>
            <a:ext cx="354587" cy="1843477"/>
          </a:xfrm>
          <a:prstGeom prst="rect">
            <a:avLst/>
          </a:prstGeom>
        </p:spPr>
      </p:pic>
      <p:sp>
        <p:nvSpPr>
          <p:cNvPr id="12" name="Subtitle 2">
            <a:extLst>
              <a:ext uri="{FF2B5EF4-FFF2-40B4-BE49-F238E27FC236}">
                <a16:creationId xmlns:a16="http://schemas.microsoft.com/office/drawing/2014/main" id="{C9C1A106-DEF0-2A0E-F409-1B36F7E2AF49}"/>
              </a:ext>
            </a:extLst>
          </p:cNvPr>
          <p:cNvSpPr txBox="1">
            <a:spLocks/>
          </p:cNvSpPr>
          <p:nvPr/>
        </p:nvSpPr>
        <p:spPr>
          <a:xfrm>
            <a:off x="650270" y="4442667"/>
            <a:ext cx="3167149" cy="630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400" kern="1200" cap="all" spc="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Very important: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F201C97F-EF51-43BD-2D54-34642ED5B7D5}"/>
              </a:ext>
            </a:extLst>
          </p:cNvPr>
          <p:cNvSpPr txBox="1">
            <a:spLocks/>
          </p:cNvSpPr>
          <p:nvPr/>
        </p:nvSpPr>
        <p:spPr>
          <a:xfrm>
            <a:off x="7996683" y="4374019"/>
            <a:ext cx="3167149" cy="6213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400" kern="1200" cap="all" spc="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/>
              <a:t>Muy importante</a:t>
            </a:r>
            <a:r>
              <a:rPr lang="en-US"/>
              <a:t>: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95E77E4-A71E-8102-117C-857163A3BC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0129" y="4572927"/>
            <a:ext cx="2009030" cy="1667229"/>
          </a:xfrm>
          <a:prstGeom prst="rect">
            <a:avLst/>
          </a:prstGeom>
          <a:ln w="76200">
            <a:solidFill>
              <a:schemeClr val="tx1"/>
            </a:solidFill>
          </a:ln>
        </p:spPr>
      </p:pic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F51EFBA2-5E83-2B59-8223-9ADD9AEAC1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7574844" y="4480718"/>
            <a:ext cx="357631" cy="179944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7BAA931-5A0B-390E-70E0-B443D56C6847}"/>
              </a:ext>
            </a:extLst>
          </p:cNvPr>
          <p:cNvSpPr txBox="1"/>
          <p:nvPr/>
        </p:nvSpPr>
        <p:spPr>
          <a:xfrm>
            <a:off x="719367" y="5473404"/>
            <a:ext cx="3483429" cy="369332"/>
          </a:xfrm>
          <a:prstGeom prst="rect">
            <a:avLst/>
          </a:prstGeom>
          <a:noFill/>
          <a:ln w="190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/>
              <a:t>USE A COMPUTER!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03E3C8C-A2AC-5BC9-5D15-E397A4694FE0}"/>
              </a:ext>
            </a:extLst>
          </p:cNvPr>
          <p:cNvSpPr txBox="1"/>
          <p:nvPr/>
        </p:nvSpPr>
        <p:spPr>
          <a:xfrm>
            <a:off x="8082429" y="5540662"/>
            <a:ext cx="3301599" cy="369332"/>
          </a:xfrm>
          <a:prstGeom prst="rect">
            <a:avLst/>
          </a:prstGeom>
          <a:noFill/>
          <a:ln w="190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s-MX"/>
              <a:t>¡UTILICE UNA COMPUTADORA!</a:t>
            </a:r>
          </a:p>
        </p:txBody>
      </p:sp>
    </p:spTree>
    <p:extLst>
      <p:ext uri="{BB962C8B-B14F-4D97-AF65-F5344CB8AC3E}">
        <p14:creationId xmlns:p14="http://schemas.microsoft.com/office/powerpoint/2010/main" val="34111007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901C3CA1-71E5-89C5-8A90-232D49FC360B}"/>
              </a:ext>
            </a:extLst>
          </p:cNvPr>
          <p:cNvSpPr txBox="1">
            <a:spLocks/>
          </p:cNvSpPr>
          <p:nvPr/>
        </p:nvSpPr>
        <p:spPr>
          <a:xfrm>
            <a:off x="830387" y="342183"/>
            <a:ext cx="842261" cy="5336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/>
              <a:t>Go to</a:t>
            </a:r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9A4D2AE2-7B58-10E6-51A6-39842A1684A8}"/>
              </a:ext>
            </a:extLst>
          </p:cNvPr>
          <p:cNvSpPr txBox="1">
            <a:spLocks/>
          </p:cNvSpPr>
          <p:nvPr/>
        </p:nvSpPr>
        <p:spPr>
          <a:xfrm>
            <a:off x="2547297" y="879831"/>
            <a:ext cx="2073793" cy="405786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sz="2400" b="1"/>
              <a:t>NEW Families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888A952-57A5-7552-1D3C-4DAF5E6813E1}"/>
              </a:ext>
            </a:extLst>
          </p:cNvPr>
          <p:cNvSpPr txBox="1"/>
          <p:nvPr/>
        </p:nvSpPr>
        <p:spPr>
          <a:xfrm>
            <a:off x="790096" y="1317114"/>
            <a:ext cx="40494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Click on “ Complete Online registration”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78D843F-3749-B7EC-5107-46DF1E600B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311" y="2224876"/>
            <a:ext cx="4003683" cy="346818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D8BF2DA-4A9E-57C5-83D0-9F24F4AA3F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7245" y="3131410"/>
            <a:ext cx="3815771" cy="1682151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EA4B6D7F-6BB1-790F-D001-8128229E5A87}"/>
              </a:ext>
            </a:extLst>
          </p:cNvPr>
          <p:cNvSpPr txBox="1">
            <a:spLocks/>
          </p:cNvSpPr>
          <p:nvPr/>
        </p:nvSpPr>
        <p:spPr>
          <a:xfrm>
            <a:off x="2618022" y="291300"/>
            <a:ext cx="6473039" cy="5336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/>
              <a:t> </a:t>
            </a:r>
            <a:r>
              <a:rPr lang="en-US" sz="2000" b="1">
                <a:solidFill>
                  <a:srgbClr val="0070C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Enrollment / Online Registration (fultonschools.org)</a:t>
            </a:r>
            <a:endParaRPr lang="en-US" sz="2000" b="1">
              <a:solidFill>
                <a:srgbClr val="0070C0"/>
              </a:solidFill>
            </a:endParaRP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DD7C700B-9319-99EF-1764-EBC6B1A588D7}"/>
              </a:ext>
            </a:extLst>
          </p:cNvPr>
          <p:cNvSpPr/>
          <p:nvPr/>
        </p:nvSpPr>
        <p:spPr>
          <a:xfrm>
            <a:off x="1747826" y="326906"/>
            <a:ext cx="1129004" cy="323165"/>
          </a:xfrm>
          <a:prstGeom prst="rightArrow">
            <a:avLst>
              <a:gd name="adj1" fmla="val 2345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6924984-A67B-0D8E-CE1A-76186B75F311}"/>
              </a:ext>
            </a:extLst>
          </p:cNvPr>
          <p:cNvSpPr txBox="1"/>
          <p:nvPr/>
        </p:nvSpPr>
        <p:spPr>
          <a:xfrm>
            <a:off x="395082" y="5793503"/>
            <a:ext cx="45881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 A new window will open. Follow the Prompts.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6B79DC04-8CFB-7D3F-CB28-DA7B20919D63}"/>
              </a:ext>
            </a:extLst>
          </p:cNvPr>
          <p:cNvSpPr txBox="1">
            <a:spLocks/>
          </p:cNvSpPr>
          <p:nvPr/>
        </p:nvSpPr>
        <p:spPr>
          <a:xfrm>
            <a:off x="10444174" y="260372"/>
            <a:ext cx="954556" cy="5336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/>
              <a:t>Vaya a</a:t>
            </a:r>
          </a:p>
        </p:txBody>
      </p:sp>
      <p:sp>
        <p:nvSpPr>
          <p:cNvPr id="19" name="Arrow: Left 18">
            <a:extLst>
              <a:ext uri="{FF2B5EF4-FFF2-40B4-BE49-F238E27FC236}">
                <a16:creationId xmlns:a16="http://schemas.microsoft.com/office/drawing/2014/main" id="{3B9233FF-FC9A-287F-51F0-08E9963CF75F}"/>
              </a:ext>
            </a:extLst>
          </p:cNvPr>
          <p:cNvSpPr/>
          <p:nvPr/>
        </p:nvSpPr>
        <p:spPr>
          <a:xfrm>
            <a:off x="9163251" y="291300"/>
            <a:ext cx="1280923" cy="358771"/>
          </a:xfrm>
          <a:prstGeom prst="leftArrow">
            <a:avLst>
              <a:gd name="adj1" fmla="val 0"/>
              <a:gd name="adj2" fmla="val 2973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Content Placeholder 5">
            <a:extLst>
              <a:ext uri="{FF2B5EF4-FFF2-40B4-BE49-F238E27FC236}">
                <a16:creationId xmlns:a16="http://schemas.microsoft.com/office/drawing/2014/main" id="{D04EB5F0-CE86-DE04-FAD7-7AA519295446}"/>
              </a:ext>
            </a:extLst>
          </p:cNvPr>
          <p:cNvSpPr txBox="1">
            <a:spLocks/>
          </p:cNvSpPr>
          <p:nvPr/>
        </p:nvSpPr>
        <p:spPr>
          <a:xfrm>
            <a:off x="7405773" y="785853"/>
            <a:ext cx="3537033" cy="53363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MX" sz="2400" b="1"/>
              <a:t>Familias </a:t>
            </a:r>
            <a:r>
              <a:rPr lang="en-US" sz="2400" b="1"/>
              <a:t>de Nuevo Ingreso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5D08BB9-D321-CEE1-D61A-70BEB67EBF1A}"/>
              </a:ext>
            </a:extLst>
          </p:cNvPr>
          <p:cNvSpPr txBox="1"/>
          <p:nvPr/>
        </p:nvSpPr>
        <p:spPr>
          <a:xfrm>
            <a:off x="7445274" y="1309330"/>
            <a:ext cx="3930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err="1"/>
              <a:t>Click</a:t>
            </a:r>
            <a:r>
              <a:rPr lang="es-MX"/>
              <a:t> en “ Completar Registro en Línea</a:t>
            </a:r>
            <a:r>
              <a:rPr lang="en-US"/>
              <a:t>”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D6E2286-0C3C-569A-B44B-28C7DED5B43D}"/>
              </a:ext>
            </a:extLst>
          </p:cNvPr>
          <p:cNvSpPr txBox="1"/>
          <p:nvPr/>
        </p:nvSpPr>
        <p:spPr>
          <a:xfrm>
            <a:off x="7752036" y="4841290"/>
            <a:ext cx="37426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 </a:t>
            </a:r>
            <a:r>
              <a:rPr lang="es-MX"/>
              <a:t>Siga Los pasos en la nueva Ventana.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9BB0314-F2A0-D3EC-32C3-472AA9759BCF}"/>
              </a:ext>
            </a:extLst>
          </p:cNvPr>
          <p:cNvSpPr txBox="1"/>
          <p:nvPr/>
        </p:nvSpPr>
        <p:spPr>
          <a:xfrm>
            <a:off x="8878805" y="1855544"/>
            <a:ext cx="24060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/>
              <a:t> </a:t>
            </a:r>
            <a:r>
              <a:rPr lang="es-MX" b="1"/>
              <a:t>¡Elija su idioma!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0AE8999-3C87-3BC5-0E21-CD6C339503D5}"/>
              </a:ext>
            </a:extLst>
          </p:cNvPr>
          <p:cNvSpPr txBox="1"/>
          <p:nvPr/>
        </p:nvSpPr>
        <p:spPr>
          <a:xfrm>
            <a:off x="746696" y="1779543"/>
            <a:ext cx="2574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 Choose your language!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5F67392-DFB3-9F0E-8EBA-78B7253936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8602" y="2691232"/>
            <a:ext cx="2574594" cy="2535467"/>
          </a:xfrm>
          <a:prstGeom prst="rect">
            <a:avLst/>
          </a:prstGeom>
        </p:spPr>
      </p:pic>
      <p:sp>
        <p:nvSpPr>
          <p:cNvPr id="15" name="Arrow: Right 14">
            <a:extLst>
              <a:ext uri="{FF2B5EF4-FFF2-40B4-BE49-F238E27FC236}">
                <a16:creationId xmlns:a16="http://schemas.microsoft.com/office/drawing/2014/main" id="{17018471-9D9D-36E4-DB56-59F0D8ABC814}"/>
              </a:ext>
            </a:extLst>
          </p:cNvPr>
          <p:cNvSpPr/>
          <p:nvPr/>
        </p:nvSpPr>
        <p:spPr>
          <a:xfrm>
            <a:off x="6708694" y="4442007"/>
            <a:ext cx="1129004" cy="32316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33840B8E-0FAA-B29A-D702-08FA9C2E2D1F}"/>
              </a:ext>
            </a:extLst>
          </p:cNvPr>
          <p:cNvSpPr/>
          <p:nvPr/>
        </p:nvSpPr>
        <p:spPr>
          <a:xfrm>
            <a:off x="3347952" y="4481771"/>
            <a:ext cx="1129004" cy="32316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A2FF8F6F-A913-2A86-7FB5-265EEF1C3379}"/>
              </a:ext>
            </a:extLst>
          </p:cNvPr>
          <p:cNvSpPr/>
          <p:nvPr/>
        </p:nvSpPr>
        <p:spPr>
          <a:xfrm>
            <a:off x="3309851" y="2067866"/>
            <a:ext cx="548684" cy="51683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B90CDDEF-0D0E-387D-580F-5F6A8DCCC0D4}"/>
              </a:ext>
            </a:extLst>
          </p:cNvPr>
          <p:cNvSpPr/>
          <p:nvPr/>
        </p:nvSpPr>
        <p:spPr>
          <a:xfrm>
            <a:off x="9410682" y="3347136"/>
            <a:ext cx="548684" cy="51683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A7A27C5-61B1-B17A-5A62-9A7425A75A9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10722" y="734079"/>
            <a:ext cx="1683875" cy="931084"/>
          </a:xfrm>
          <a:prstGeom prst="rect">
            <a:avLst/>
          </a:prstGeom>
        </p:spPr>
      </p:pic>
      <p:sp>
        <p:nvSpPr>
          <p:cNvPr id="24" name="Content Placeholder 5">
            <a:extLst>
              <a:ext uri="{FF2B5EF4-FFF2-40B4-BE49-F238E27FC236}">
                <a16:creationId xmlns:a16="http://schemas.microsoft.com/office/drawing/2014/main" id="{60CA1D6A-7CB9-91FA-076B-0C53C6B47921}"/>
              </a:ext>
            </a:extLst>
          </p:cNvPr>
          <p:cNvSpPr txBox="1">
            <a:spLocks/>
          </p:cNvSpPr>
          <p:nvPr/>
        </p:nvSpPr>
        <p:spPr>
          <a:xfrm>
            <a:off x="270208" y="6452214"/>
            <a:ext cx="2073793" cy="405786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sz="2400" b="1"/>
              <a:t>NEW Families </a:t>
            </a:r>
          </a:p>
        </p:txBody>
      </p:sp>
      <p:sp>
        <p:nvSpPr>
          <p:cNvPr id="25" name="Content Placeholder 5">
            <a:extLst>
              <a:ext uri="{FF2B5EF4-FFF2-40B4-BE49-F238E27FC236}">
                <a16:creationId xmlns:a16="http://schemas.microsoft.com/office/drawing/2014/main" id="{FA94866C-9991-80DF-E148-7E9809EE7A17}"/>
              </a:ext>
            </a:extLst>
          </p:cNvPr>
          <p:cNvSpPr txBox="1">
            <a:spLocks/>
          </p:cNvSpPr>
          <p:nvPr/>
        </p:nvSpPr>
        <p:spPr>
          <a:xfrm>
            <a:off x="8401315" y="6452651"/>
            <a:ext cx="3537033" cy="53363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MX" sz="2400" b="1"/>
              <a:t>Familias </a:t>
            </a:r>
            <a:r>
              <a:rPr lang="en-US" sz="2400" b="1"/>
              <a:t>de Nuevo Ingreso</a:t>
            </a:r>
          </a:p>
        </p:txBody>
      </p:sp>
    </p:spTree>
    <p:extLst>
      <p:ext uri="{BB962C8B-B14F-4D97-AF65-F5344CB8AC3E}">
        <p14:creationId xmlns:p14="http://schemas.microsoft.com/office/powerpoint/2010/main" val="2478130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514C13BD-CB99-4936-9087-0ABBA303AEA9}"/>
              </a:ext>
            </a:extLst>
          </p:cNvPr>
          <p:cNvSpPr txBox="1"/>
          <p:nvPr/>
        </p:nvSpPr>
        <p:spPr>
          <a:xfrm>
            <a:off x="549859" y="834209"/>
            <a:ext cx="1054737" cy="461665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en-US" sz="2400"/>
              <a:t>Go to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E48B13B-C35F-48DD-94C6-81116BAB4344}"/>
              </a:ext>
            </a:extLst>
          </p:cNvPr>
          <p:cNvSpPr txBox="1"/>
          <p:nvPr/>
        </p:nvSpPr>
        <p:spPr>
          <a:xfrm>
            <a:off x="10480575" y="857753"/>
            <a:ext cx="1162652" cy="461665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s-MX" sz="2400"/>
              <a:t>Vaya a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7B63A64-CBB0-4BFA-B737-B767090532CE}"/>
              </a:ext>
            </a:extLst>
          </p:cNvPr>
          <p:cNvSpPr/>
          <p:nvPr/>
        </p:nvSpPr>
        <p:spPr>
          <a:xfrm>
            <a:off x="425558" y="257089"/>
            <a:ext cx="367446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/>
              <a:t>In your School Website Home page</a:t>
            </a:r>
          </a:p>
          <a:p>
            <a:endParaRPr lang="es-MX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289586C-2FD7-48FF-9EB3-DA9282F94F91}"/>
              </a:ext>
            </a:extLst>
          </p:cNvPr>
          <p:cNvSpPr/>
          <p:nvPr/>
        </p:nvSpPr>
        <p:spPr>
          <a:xfrm>
            <a:off x="6930160" y="306917"/>
            <a:ext cx="491295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MX"/>
              <a:t>En la página de Inicio del Sitio Web de su Escuela</a:t>
            </a:r>
          </a:p>
          <a:p>
            <a:pPr algn="r"/>
            <a:endParaRPr lang="es-MX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BC155E9-45ED-FE9F-7DFB-3DBE2B6BFD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6214" y="1823168"/>
            <a:ext cx="5859572" cy="192786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1EB08F5-258E-FA3A-27BB-B854C0EBEA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0644" y="665945"/>
            <a:ext cx="6945995" cy="798195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8D3DAFFD-D21C-2ADD-07BE-FCDD4BB6A848}"/>
              </a:ext>
            </a:extLst>
          </p:cNvPr>
          <p:cNvSpPr/>
          <p:nvPr/>
        </p:nvSpPr>
        <p:spPr>
          <a:xfrm>
            <a:off x="6603259" y="637201"/>
            <a:ext cx="1184365" cy="90133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27ADA8B-23DA-0F81-9688-192B15BF62C8}"/>
              </a:ext>
            </a:extLst>
          </p:cNvPr>
          <p:cNvSpPr txBox="1"/>
          <p:nvPr/>
        </p:nvSpPr>
        <p:spPr>
          <a:xfrm>
            <a:off x="688712" y="4097785"/>
            <a:ext cx="2893387" cy="1015663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/>
              <a:t>Enter the</a:t>
            </a:r>
            <a:r>
              <a:rPr lang="en-US" sz="2000" b="1"/>
              <a:t> SAME </a:t>
            </a:r>
            <a:r>
              <a:rPr lang="en-US" sz="2000"/>
              <a:t>email you used to enroll your student.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D3D3520-C866-548F-FAA9-F3DEF5D7697C}"/>
              </a:ext>
            </a:extLst>
          </p:cNvPr>
          <p:cNvSpPr txBox="1"/>
          <p:nvPr/>
        </p:nvSpPr>
        <p:spPr>
          <a:xfrm>
            <a:off x="8170877" y="4009227"/>
            <a:ext cx="3609538" cy="1015663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s-MX" sz="2000"/>
              <a:t>Ingrese el</a:t>
            </a:r>
            <a:r>
              <a:rPr lang="es-MX" sz="2000" b="1"/>
              <a:t> MISMO </a:t>
            </a:r>
            <a:r>
              <a:rPr lang="es-MX" sz="2000"/>
              <a:t>correo electrónico que utilizó al inscribir a su estudiante.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7E5243EC-CAA7-4C39-42F6-D413D56D14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5696" y="4009227"/>
            <a:ext cx="3718798" cy="1558777"/>
          </a:xfrm>
          <a:prstGeom prst="rect">
            <a:avLst/>
          </a:prstGeom>
        </p:spPr>
      </p:pic>
      <p:sp>
        <p:nvSpPr>
          <p:cNvPr id="21" name="Content Placeholder 5">
            <a:extLst>
              <a:ext uri="{FF2B5EF4-FFF2-40B4-BE49-F238E27FC236}">
                <a16:creationId xmlns:a16="http://schemas.microsoft.com/office/drawing/2014/main" id="{5820D85A-1076-B40F-3A11-D31B4DE4E33E}"/>
              </a:ext>
            </a:extLst>
          </p:cNvPr>
          <p:cNvSpPr txBox="1">
            <a:spLocks/>
          </p:cNvSpPr>
          <p:nvPr/>
        </p:nvSpPr>
        <p:spPr>
          <a:xfrm>
            <a:off x="188996" y="6452214"/>
            <a:ext cx="2073793" cy="405786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sz="2400" b="1"/>
              <a:t>NEW Families </a:t>
            </a:r>
          </a:p>
        </p:txBody>
      </p:sp>
      <p:sp>
        <p:nvSpPr>
          <p:cNvPr id="22" name="Content Placeholder 5">
            <a:extLst>
              <a:ext uri="{FF2B5EF4-FFF2-40B4-BE49-F238E27FC236}">
                <a16:creationId xmlns:a16="http://schemas.microsoft.com/office/drawing/2014/main" id="{96B39D64-84C3-9D5B-F7F7-A19C2DA5BA38}"/>
              </a:ext>
            </a:extLst>
          </p:cNvPr>
          <p:cNvSpPr txBox="1">
            <a:spLocks/>
          </p:cNvSpPr>
          <p:nvPr/>
        </p:nvSpPr>
        <p:spPr>
          <a:xfrm>
            <a:off x="8243382" y="6452214"/>
            <a:ext cx="3537033" cy="53363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sz="2400" b="1"/>
              <a:t>Familia de Nuevo Ingreso</a:t>
            </a:r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746F4334-78F8-BBE4-2B10-2ABB5B32541B}"/>
              </a:ext>
            </a:extLst>
          </p:cNvPr>
          <p:cNvSpPr/>
          <p:nvPr/>
        </p:nvSpPr>
        <p:spPr>
          <a:xfrm>
            <a:off x="661390" y="1088586"/>
            <a:ext cx="1129004" cy="323165"/>
          </a:xfrm>
          <a:prstGeom prst="rightArrow">
            <a:avLst>
              <a:gd name="adj1" fmla="val 2345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rrow: Left 2">
            <a:extLst>
              <a:ext uri="{FF2B5EF4-FFF2-40B4-BE49-F238E27FC236}">
                <a16:creationId xmlns:a16="http://schemas.microsoft.com/office/drawing/2014/main" id="{7A451AC0-057B-E911-6642-8C2BDEA135F2}"/>
              </a:ext>
            </a:extLst>
          </p:cNvPr>
          <p:cNvSpPr/>
          <p:nvPr/>
        </p:nvSpPr>
        <p:spPr>
          <a:xfrm>
            <a:off x="10120802" y="1128753"/>
            <a:ext cx="1521339" cy="335387"/>
          </a:xfrm>
          <a:prstGeom prst="leftArrow">
            <a:avLst>
              <a:gd name="adj1" fmla="val 0"/>
              <a:gd name="adj2" fmla="val 2973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427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6855"/>
    </mc:Choice>
    <mc:Fallback xmlns="">
      <p:transition spd="slow" advTm="66855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tent Placeholder 5">
            <a:extLst>
              <a:ext uri="{FF2B5EF4-FFF2-40B4-BE49-F238E27FC236}">
                <a16:creationId xmlns:a16="http://schemas.microsoft.com/office/drawing/2014/main" id="{5820D85A-1076-B40F-3A11-D31B4DE4E33E}"/>
              </a:ext>
            </a:extLst>
          </p:cNvPr>
          <p:cNvSpPr txBox="1">
            <a:spLocks/>
          </p:cNvSpPr>
          <p:nvPr/>
        </p:nvSpPr>
        <p:spPr>
          <a:xfrm>
            <a:off x="188996" y="6452214"/>
            <a:ext cx="2073793" cy="405786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sz="2400" b="1"/>
              <a:t>NEW Families </a:t>
            </a:r>
          </a:p>
        </p:txBody>
      </p:sp>
      <p:sp>
        <p:nvSpPr>
          <p:cNvPr id="22" name="Content Placeholder 5">
            <a:extLst>
              <a:ext uri="{FF2B5EF4-FFF2-40B4-BE49-F238E27FC236}">
                <a16:creationId xmlns:a16="http://schemas.microsoft.com/office/drawing/2014/main" id="{96B39D64-84C3-9D5B-F7F7-A19C2DA5BA38}"/>
              </a:ext>
            </a:extLst>
          </p:cNvPr>
          <p:cNvSpPr txBox="1">
            <a:spLocks/>
          </p:cNvSpPr>
          <p:nvPr/>
        </p:nvSpPr>
        <p:spPr>
          <a:xfrm>
            <a:off x="8243382" y="6452214"/>
            <a:ext cx="3537033" cy="53363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sz="2400" b="1"/>
              <a:t>Familia de Nuevo Ingreso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126B193-088A-F7F5-C74C-7CFFFE6137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5384" y="151000"/>
            <a:ext cx="2765692" cy="202119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B6E35115-4DE5-EB95-8C8A-243E226CD0D4}"/>
              </a:ext>
            </a:extLst>
          </p:cNvPr>
          <p:cNvSpPr txBox="1"/>
          <p:nvPr/>
        </p:nvSpPr>
        <p:spPr>
          <a:xfrm>
            <a:off x="478773" y="1421430"/>
            <a:ext cx="41135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>
                <a:solidFill>
                  <a:srgbClr val="4D4D4D"/>
                </a:solidFill>
                <a:latin typeface="Sintony"/>
              </a:rPr>
              <a:t>You only need </a:t>
            </a:r>
            <a:r>
              <a:rPr lang="en-US" b="1">
                <a:solidFill>
                  <a:srgbClr val="4D4D4D"/>
                </a:solidFill>
                <a:latin typeface="Sintony"/>
              </a:rPr>
              <a:t>ONE </a:t>
            </a:r>
            <a:r>
              <a:rPr lang="en-US">
                <a:solidFill>
                  <a:srgbClr val="4D4D4D"/>
                </a:solidFill>
                <a:latin typeface="Sintony"/>
              </a:rPr>
              <a:t>Activation KEY to crate your </a:t>
            </a:r>
            <a:r>
              <a:rPr lang="en-US" b="1">
                <a:solidFill>
                  <a:srgbClr val="4D4D4D"/>
                </a:solidFill>
                <a:latin typeface="Sintony"/>
              </a:rPr>
              <a:t>PARENT account </a:t>
            </a:r>
            <a:endParaRPr lang="en-US" b="1" i="0">
              <a:solidFill>
                <a:srgbClr val="4D4D4D"/>
              </a:solidFill>
              <a:effectLst/>
              <a:latin typeface="Sintony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A2BD5BB-CB5A-1EF4-2B05-06D28B43666E}"/>
              </a:ext>
            </a:extLst>
          </p:cNvPr>
          <p:cNvSpPr txBox="1"/>
          <p:nvPr/>
        </p:nvSpPr>
        <p:spPr>
          <a:xfrm>
            <a:off x="7368819" y="1412726"/>
            <a:ext cx="434440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>
                <a:solidFill>
                  <a:srgbClr val="4D4D4D"/>
                </a:solidFill>
                <a:latin typeface="Sintony"/>
              </a:rPr>
              <a:t>Solamente necesita </a:t>
            </a:r>
            <a:r>
              <a:rPr lang="es-MX" b="1">
                <a:solidFill>
                  <a:srgbClr val="4D4D4D"/>
                </a:solidFill>
                <a:latin typeface="Sintony"/>
              </a:rPr>
              <a:t>UN</a:t>
            </a:r>
            <a:r>
              <a:rPr lang="es-MX">
                <a:solidFill>
                  <a:srgbClr val="4D4D4D"/>
                </a:solidFill>
                <a:latin typeface="Sintony"/>
              </a:rPr>
              <a:t> código de activación para crear su </a:t>
            </a:r>
            <a:r>
              <a:rPr lang="es-MX" b="1">
                <a:solidFill>
                  <a:srgbClr val="4D4D4D"/>
                </a:solidFill>
                <a:latin typeface="Sintony"/>
              </a:rPr>
              <a:t>cuenta de PADRE</a:t>
            </a:r>
            <a:endParaRPr lang="es-MX" b="1" i="0">
              <a:solidFill>
                <a:srgbClr val="4D4D4D"/>
              </a:solidFill>
              <a:effectLst/>
              <a:latin typeface="Sintony"/>
            </a:endParaRPr>
          </a:p>
        </p:txBody>
      </p:sp>
      <p:sp>
        <p:nvSpPr>
          <p:cNvPr id="19" name="Subtitle 2">
            <a:extLst>
              <a:ext uri="{FF2B5EF4-FFF2-40B4-BE49-F238E27FC236}">
                <a16:creationId xmlns:a16="http://schemas.microsoft.com/office/drawing/2014/main" id="{8684945F-C9D2-426C-E6AF-C6E13B4EA7B3}"/>
              </a:ext>
            </a:extLst>
          </p:cNvPr>
          <p:cNvSpPr txBox="1">
            <a:spLocks/>
          </p:cNvSpPr>
          <p:nvPr/>
        </p:nvSpPr>
        <p:spPr>
          <a:xfrm>
            <a:off x="7368819" y="472076"/>
            <a:ext cx="4419904" cy="6282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400" kern="1200" cap="all" spc="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/>
              <a:t>Correo electrónico y Código de Activación</a:t>
            </a:r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38131F35-4609-8CB1-B3CB-37F5616D1DE0}"/>
              </a:ext>
            </a:extLst>
          </p:cNvPr>
          <p:cNvSpPr txBox="1">
            <a:spLocks/>
          </p:cNvSpPr>
          <p:nvPr/>
        </p:nvSpPr>
        <p:spPr>
          <a:xfrm>
            <a:off x="904524" y="472076"/>
            <a:ext cx="3610860" cy="6282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400" kern="1200" cap="all" spc="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s-MX"/>
              <a:t>EMAIL and </a:t>
            </a:r>
            <a:r>
              <a:rPr lang="en-US"/>
              <a:t>Activation key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D6C5401-B339-B396-6855-CAF4D2D1535E}"/>
              </a:ext>
            </a:extLst>
          </p:cNvPr>
          <p:cNvSpPr txBox="1"/>
          <p:nvPr/>
        </p:nvSpPr>
        <p:spPr>
          <a:xfrm>
            <a:off x="805343" y="2785919"/>
            <a:ext cx="373105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>
                <a:solidFill>
                  <a:srgbClr val="4D4D4D"/>
                </a:solidFill>
                <a:effectLst/>
              </a:rPr>
              <a:t>Once you receive the email with your Activation key to create your account,</a:t>
            </a:r>
            <a:r>
              <a:rPr lang="en-US">
                <a:solidFill>
                  <a:srgbClr val="4D4D4D"/>
                </a:solidFill>
              </a:rPr>
              <a:t> You will provide the following Information for each student:</a:t>
            </a:r>
          </a:p>
          <a:p>
            <a:endParaRPr lang="en-US">
              <a:solidFill>
                <a:srgbClr val="4D4D4D"/>
              </a:solidFill>
            </a:endParaRPr>
          </a:p>
          <a:p>
            <a:pPr marL="285750" indent="-285750">
              <a:buFontTx/>
              <a:buChar char="-"/>
            </a:pPr>
            <a:r>
              <a:rPr lang="en-US">
                <a:solidFill>
                  <a:srgbClr val="4D4D4D"/>
                </a:solidFill>
              </a:rPr>
              <a:t>Full Name (First and last names)</a:t>
            </a:r>
          </a:p>
          <a:p>
            <a:pPr marL="285750" indent="-285750">
              <a:buFontTx/>
              <a:buChar char="-"/>
            </a:pPr>
            <a:r>
              <a:rPr lang="en-US">
                <a:solidFill>
                  <a:srgbClr val="4D4D4D"/>
                </a:solidFill>
              </a:rPr>
              <a:t>Date of Birth</a:t>
            </a:r>
          </a:p>
          <a:p>
            <a:pPr marL="285750" indent="-285750">
              <a:buFontTx/>
              <a:buChar char="-"/>
            </a:pPr>
            <a:r>
              <a:rPr lang="en-US">
                <a:solidFill>
                  <a:srgbClr val="4D4D4D"/>
                </a:solidFill>
              </a:rPr>
              <a:t>Student ID Number</a:t>
            </a:r>
          </a:p>
          <a:p>
            <a:pPr marL="285750" indent="-285750">
              <a:buFontTx/>
              <a:buChar char="-"/>
            </a:pPr>
            <a:r>
              <a:rPr lang="en-US">
                <a:solidFill>
                  <a:srgbClr val="4D4D4D"/>
                </a:solidFill>
              </a:rPr>
              <a:t>Grade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9FC3D27-E401-7508-D5F7-D3510A7872CA}"/>
              </a:ext>
            </a:extLst>
          </p:cNvPr>
          <p:cNvSpPr txBox="1"/>
          <p:nvPr/>
        </p:nvSpPr>
        <p:spPr>
          <a:xfrm>
            <a:off x="7368819" y="2730745"/>
            <a:ext cx="413248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>
                <a:solidFill>
                  <a:srgbClr val="4D4D4D"/>
                </a:solidFill>
              </a:rPr>
              <a:t>Una vez que reciba el correo electrónico con su código de activación para crear su cuenta, ingrese la siguiente información de  cada estudiante:</a:t>
            </a:r>
          </a:p>
          <a:p>
            <a:br>
              <a:rPr lang="es-ES">
                <a:solidFill>
                  <a:srgbClr val="4D4D4D"/>
                </a:solidFill>
              </a:rPr>
            </a:br>
            <a:r>
              <a:rPr lang="es-ES">
                <a:solidFill>
                  <a:srgbClr val="4D4D4D"/>
                </a:solidFill>
              </a:rPr>
              <a:t>- Nombre Completo (Nombres y Apellido)</a:t>
            </a:r>
            <a:br>
              <a:rPr lang="es-ES">
                <a:solidFill>
                  <a:srgbClr val="4D4D4D"/>
                </a:solidFill>
              </a:rPr>
            </a:br>
            <a:r>
              <a:rPr lang="es-ES">
                <a:solidFill>
                  <a:srgbClr val="4D4D4D"/>
                </a:solidFill>
              </a:rPr>
              <a:t>- Fecha de Nacimiento</a:t>
            </a:r>
            <a:br>
              <a:rPr lang="es-ES">
                <a:solidFill>
                  <a:srgbClr val="4D4D4D"/>
                </a:solidFill>
              </a:rPr>
            </a:br>
            <a:r>
              <a:rPr lang="es-ES">
                <a:solidFill>
                  <a:srgbClr val="4D4D4D"/>
                </a:solidFill>
              </a:rPr>
              <a:t>- Numero de Estudiante</a:t>
            </a:r>
            <a:endParaRPr lang="es-ES" b="1">
              <a:solidFill>
                <a:srgbClr val="4D4D4D"/>
              </a:solidFill>
            </a:endParaRPr>
          </a:p>
          <a:p>
            <a:r>
              <a:rPr lang="es-ES">
                <a:solidFill>
                  <a:srgbClr val="4D4D4D"/>
                </a:solidFill>
              </a:rPr>
              <a:t>- Grado</a:t>
            </a:r>
            <a:br>
              <a:rPr lang="en-US"/>
            </a:br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55B6A79-73A0-D264-7506-9A5ADD8044F5}"/>
              </a:ext>
            </a:extLst>
          </p:cNvPr>
          <p:cNvSpPr txBox="1"/>
          <p:nvPr/>
        </p:nvSpPr>
        <p:spPr>
          <a:xfrm>
            <a:off x="4271309" y="5926366"/>
            <a:ext cx="34053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0" i="0">
                <a:solidFill>
                  <a:srgbClr val="6B1F33"/>
                </a:solidFill>
                <a:effectLst/>
                <a:latin typeface="Sintony"/>
                <a:hlinkClick r:id="rId3" tooltip="Infinite Campus Email Address"/>
              </a:rPr>
              <a:t>infinitecampus@fultonschools.org</a:t>
            </a:r>
            <a:endParaRPr lang="es-MX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55E598D-EB5E-9FF3-B0C3-5CF3C1A38A19}"/>
              </a:ext>
            </a:extLst>
          </p:cNvPr>
          <p:cNvSpPr txBox="1"/>
          <p:nvPr/>
        </p:nvSpPr>
        <p:spPr>
          <a:xfrm>
            <a:off x="372246" y="6008565"/>
            <a:ext cx="422012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200">
                <a:solidFill>
                  <a:srgbClr val="4D4D4D"/>
                </a:solidFill>
                <a:latin typeface="Sintony"/>
              </a:rPr>
              <a:t>C</a:t>
            </a:r>
            <a:r>
              <a:rPr lang="en-US" sz="1200" b="0" i="0">
                <a:solidFill>
                  <a:srgbClr val="4D4D4D"/>
                </a:solidFill>
                <a:effectLst/>
                <a:latin typeface="Sintony"/>
              </a:rPr>
              <a:t>heck your spam and trash for the confirmation email from 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121569B-269A-E1EA-D948-C23673920D0C}"/>
              </a:ext>
            </a:extLst>
          </p:cNvPr>
          <p:cNvSpPr txBox="1"/>
          <p:nvPr/>
        </p:nvSpPr>
        <p:spPr>
          <a:xfrm>
            <a:off x="7572228" y="6034596"/>
            <a:ext cx="420818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200" i="1">
                <a:solidFill>
                  <a:srgbClr val="4D4D4D"/>
                </a:solidFill>
                <a:latin typeface="Sintony"/>
              </a:rPr>
              <a:t>Revise </a:t>
            </a:r>
            <a:r>
              <a:rPr lang="es-MX" sz="1200" i="1">
                <a:solidFill>
                  <a:srgbClr val="4D4D4D"/>
                </a:solidFill>
                <a:latin typeface="Sintony"/>
              </a:rPr>
              <a:t>bandeja de basura y Spam por su correo de confirmación</a:t>
            </a:r>
            <a:r>
              <a:rPr lang="en-US" sz="1200" i="1">
                <a:solidFill>
                  <a:srgbClr val="4D4D4D"/>
                </a:solidFill>
                <a:latin typeface="Sintony"/>
              </a:rPr>
              <a:t>. </a:t>
            </a:r>
            <a:endParaRPr lang="en-US" sz="1200" b="0" i="1">
              <a:solidFill>
                <a:srgbClr val="4D4D4D"/>
              </a:solidFill>
              <a:effectLst/>
              <a:latin typeface="Sintony"/>
            </a:endParaRP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070B6AA0-2859-3CCA-B633-02B10DB5A7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2372" y="2528387"/>
            <a:ext cx="2664508" cy="3041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566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6855"/>
    </mc:Choice>
    <mc:Fallback xmlns="">
      <p:transition spd="slow" advTm="66855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D089D9E-63DB-4490-ACA6-9768641489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8639" y="1723066"/>
            <a:ext cx="3942679" cy="279059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7951877-AA59-4C42-B0BF-322F884AD4D7}"/>
              </a:ext>
            </a:extLst>
          </p:cNvPr>
          <p:cNvSpPr txBox="1"/>
          <p:nvPr/>
        </p:nvSpPr>
        <p:spPr>
          <a:xfrm>
            <a:off x="256185" y="1852248"/>
            <a:ext cx="3749879" cy="646331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/>
              <a:t>Once registered, you will create your username and password.</a:t>
            </a:r>
            <a:endParaRPr lang="es-MX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A5ADC80-FB0D-4B58-A0E8-00D3923BAC53}"/>
              </a:ext>
            </a:extLst>
          </p:cNvPr>
          <p:cNvSpPr txBox="1"/>
          <p:nvPr/>
        </p:nvSpPr>
        <p:spPr>
          <a:xfrm>
            <a:off x="7697548" y="1813903"/>
            <a:ext cx="3537032" cy="646331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/>
              <a:t>Después de registrarse usted creará su clave de</a:t>
            </a:r>
            <a:r>
              <a:rPr lang="es-MX"/>
              <a:t> usuario </a:t>
            </a:r>
            <a:r>
              <a:rPr lang="en-US"/>
              <a:t>y contraseña.</a:t>
            </a:r>
            <a:endParaRPr lang="es-MX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7F12252-E9D3-4710-8B87-09FC14EF9F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7276" y="277724"/>
            <a:ext cx="2651353" cy="124969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B09BD23-B52D-4A50-81F8-8F28C65B5F54}"/>
              </a:ext>
            </a:extLst>
          </p:cNvPr>
          <p:cNvSpPr txBox="1"/>
          <p:nvPr/>
        </p:nvSpPr>
        <p:spPr>
          <a:xfrm>
            <a:off x="6988628" y="1065749"/>
            <a:ext cx="4245949" cy="461665"/>
          </a:xfrm>
          <a:prstGeom prst="rect">
            <a:avLst/>
          </a:prstGeom>
          <a:noFill/>
          <a:ln w="38100"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s-MX" sz="2400"/>
              <a:t>Activación del Portal de Padres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4DF47EA-B812-45E3-81CB-D03E79B20EEA}"/>
              </a:ext>
            </a:extLst>
          </p:cNvPr>
          <p:cNvSpPr txBox="1"/>
          <p:nvPr/>
        </p:nvSpPr>
        <p:spPr>
          <a:xfrm>
            <a:off x="1098959" y="338071"/>
            <a:ext cx="3238318" cy="461665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MX" sz="2400"/>
              <a:t>Parent Portal Activation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8EF32DD-95F8-72B1-89CF-D0D0685D99D8}"/>
              </a:ext>
            </a:extLst>
          </p:cNvPr>
          <p:cNvSpPr txBox="1"/>
          <p:nvPr/>
        </p:nvSpPr>
        <p:spPr>
          <a:xfrm>
            <a:off x="1635695" y="799736"/>
            <a:ext cx="2986965" cy="461665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2400" b="1">
                <a:solidFill>
                  <a:schemeClr val="accent2"/>
                </a:solidFill>
              </a:rPr>
              <a:t>Use a </a:t>
            </a:r>
            <a:r>
              <a:rPr lang="en-US" sz="2400" b="1">
                <a:solidFill>
                  <a:schemeClr val="accent2"/>
                </a:solidFill>
              </a:rPr>
              <a:t>Computer</a:t>
            </a:r>
            <a:r>
              <a:rPr lang="es-MX" sz="2400" b="1">
                <a:solidFill>
                  <a:schemeClr val="accent2"/>
                </a:solidFill>
              </a:rPr>
              <a:t>!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0AE5209-4097-2C14-C424-674281B24E0B}"/>
              </a:ext>
            </a:extLst>
          </p:cNvPr>
          <p:cNvSpPr txBox="1"/>
          <p:nvPr/>
        </p:nvSpPr>
        <p:spPr>
          <a:xfrm>
            <a:off x="7038857" y="610925"/>
            <a:ext cx="3561109" cy="461665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2400" b="1">
                <a:solidFill>
                  <a:schemeClr val="accent2"/>
                </a:solidFill>
              </a:rPr>
              <a:t>¡Desde una Computadora!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44467B8-F80C-A96E-A062-6A9D243DA2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7361" y="936010"/>
            <a:ext cx="1033946" cy="73507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5B2A620-7770-F6E4-498D-E3A85D58B1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99968" y="235429"/>
            <a:ext cx="846472" cy="750991"/>
          </a:xfrm>
          <a:prstGeom prst="rect">
            <a:avLst/>
          </a:prstGeom>
        </p:spPr>
      </p:pic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E055664E-576D-71D7-F943-CCF3762B11C6}"/>
              </a:ext>
            </a:extLst>
          </p:cNvPr>
          <p:cNvSpPr txBox="1">
            <a:spLocks/>
          </p:cNvSpPr>
          <p:nvPr/>
        </p:nvSpPr>
        <p:spPr>
          <a:xfrm>
            <a:off x="188996" y="6452214"/>
            <a:ext cx="2073793" cy="405786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sz="2400" b="1"/>
              <a:t>NEW Families </a:t>
            </a:r>
          </a:p>
        </p:txBody>
      </p:sp>
      <p:sp>
        <p:nvSpPr>
          <p:cNvPr id="14" name="Content Placeholder 5">
            <a:extLst>
              <a:ext uri="{FF2B5EF4-FFF2-40B4-BE49-F238E27FC236}">
                <a16:creationId xmlns:a16="http://schemas.microsoft.com/office/drawing/2014/main" id="{ECD234DE-FA86-E26D-E5DA-15FEE84EE182}"/>
              </a:ext>
            </a:extLst>
          </p:cNvPr>
          <p:cNvSpPr txBox="1">
            <a:spLocks/>
          </p:cNvSpPr>
          <p:nvPr/>
        </p:nvSpPr>
        <p:spPr>
          <a:xfrm>
            <a:off x="8243382" y="6452214"/>
            <a:ext cx="3537033" cy="53363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sz="2400" b="1"/>
              <a:t>Familia de Nuevo Ingreso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110206FC-B7DF-7810-16B1-86D1DF7AA9E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02216" y="4527018"/>
            <a:ext cx="3458058" cy="1752845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AC100C68-77DB-F070-F1E8-8F56D61D8A26}"/>
              </a:ext>
            </a:extLst>
          </p:cNvPr>
          <p:cNvSpPr txBox="1"/>
          <p:nvPr/>
        </p:nvSpPr>
        <p:spPr>
          <a:xfrm>
            <a:off x="235549" y="2967336"/>
            <a:ext cx="3633090" cy="1200329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/>
              <a:t>First time you sign in, enter a recovery email address. </a:t>
            </a:r>
          </a:p>
          <a:p>
            <a:pPr algn="ctr"/>
            <a:r>
              <a:rPr lang="en-US"/>
              <a:t>(To use if you forget your username and password) </a:t>
            </a:r>
            <a:endParaRPr lang="es-MX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82407F9-AD00-2733-1C44-5496439BBA54}"/>
              </a:ext>
            </a:extLst>
          </p:cNvPr>
          <p:cNvSpPr txBox="1"/>
          <p:nvPr/>
        </p:nvSpPr>
        <p:spPr>
          <a:xfrm>
            <a:off x="179999" y="4816551"/>
            <a:ext cx="3633090" cy="923330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/>
              <a:t>The </a:t>
            </a:r>
            <a:r>
              <a:rPr lang="en-US" b="1">
                <a:solidFill>
                  <a:srgbClr val="FF0000"/>
                </a:solidFill>
              </a:rPr>
              <a:t>Password to login </a:t>
            </a:r>
            <a:r>
              <a:rPr lang="en-US"/>
              <a:t>is </a:t>
            </a:r>
            <a:r>
              <a:rPr lang="en-US" b="1"/>
              <a:t>the same </a:t>
            </a:r>
            <a:r>
              <a:rPr lang="en-US"/>
              <a:t>password you entered to create your account!</a:t>
            </a:r>
            <a:endParaRPr lang="es-MX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92B3F17-35B3-DD49-3007-361230471220}"/>
              </a:ext>
            </a:extLst>
          </p:cNvPr>
          <p:cNvSpPr txBox="1"/>
          <p:nvPr/>
        </p:nvSpPr>
        <p:spPr>
          <a:xfrm>
            <a:off x="7811318" y="2967336"/>
            <a:ext cx="3537032" cy="1477328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MX"/>
              <a:t>La primera vez que ingrese al portal le pedirán un correo electrónico de recuperación. </a:t>
            </a:r>
          </a:p>
          <a:p>
            <a:pPr algn="ctr"/>
            <a:r>
              <a:rPr lang="es-MX"/>
              <a:t>(Por si olvida su nombre de usuario y contraseña)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19E0FF1-341D-9C8E-08F0-AC7DDE8F5F22}"/>
              </a:ext>
            </a:extLst>
          </p:cNvPr>
          <p:cNvSpPr txBox="1"/>
          <p:nvPr/>
        </p:nvSpPr>
        <p:spPr>
          <a:xfrm>
            <a:off x="7811318" y="4800153"/>
            <a:ext cx="3537032" cy="923330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MX"/>
              <a:t>La </a:t>
            </a:r>
            <a:r>
              <a:rPr lang="es-MX" b="1">
                <a:solidFill>
                  <a:srgbClr val="FF0000"/>
                </a:solidFill>
              </a:rPr>
              <a:t>contraseña</a:t>
            </a:r>
            <a:r>
              <a:rPr lang="es-MX"/>
              <a:t> para entrar al portal </a:t>
            </a:r>
            <a:r>
              <a:rPr lang="es-MX" b="1"/>
              <a:t>ES LA MISMA </a:t>
            </a:r>
            <a:r>
              <a:rPr lang="es-MX"/>
              <a:t>que utilizó para crear su cuenta de padre.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6C5AC765-9AAD-FFA2-CBF4-BF8EE047B010}"/>
              </a:ext>
            </a:extLst>
          </p:cNvPr>
          <p:cNvCxnSpPr>
            <a:cxnSpLocks/>
            <a:stCxn id="18" idx="3"/>
          </p:cNvCxnSpPr>
          <p:nvPr/>
        </p:nvCxnSpPr>
        <p:spPr>
          <a:xfrm>
            <a:off x="3813089" y="5278216"/>
            <a:ext cx="423421" cy="75655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EC2CE085-EE2A-A2C3-3627-2D4B2E4522D6}"/>
              </a:ext>
            </a:extLst>
          </p:cNvPr>
          <p:cNvCxnSpPr>
            <a:stCxn id="18" idx="3"/>
          </p:cNvCxnSpPr>
          <p:nvPr/>
        </p:nvCxnSpPr>
        <p:spPr>
          <a:xfrm flipV="1">
            <a:off x="3813089" y="3873433"/>
            <a:ext cx="549424" cy="140478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969A4F3D-3DC8-C5FE-4183-BBFA517BA178}"/>
              </a:ext>
            </a:extLst>
          </p:cNvPr>
          <p:cNvCxnSpPr>
            <a:stCxn id="20" idx="1"/>
          </p:cNvCxnSpPr>
          <p:nvPr/>
        </p:nvCxnSpPr>
        <p:spPr>
          <a:xfrm flipH="1">
            <a:off x="6562769" y="5261818"/>
            <a:ext cx="1248549" cy="59777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11453A23-5458-65FE-9F39-334F53FE8E0B}"/>
              </a:ext>
            </a:extLst>
          </p:cNvPr>
          <p:cNvCxnSpPr>
            <a:stCxn id="20" idx="1"/>
          </p:cNvCxnSpPr>
          <p:nvPr/>
        </p:nvCxnSpPr>
        <p:spPr>
          <a:xfrm flipH="1" flipV="1">
            <a:off x="6361433" y="4123070"/>
            <a:ext cx="1449885" cy="113874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2120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247"/>
    </mc:Choice>
    <mc:Fallback xmlns="">
      <p:transition spd="slow" advTm="48247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C6510F5B-6014-084C-0B17-AD125EECB8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2228" y="2115194"/>
            <a:ext cx="3946341" cy="2032197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901C3CA1-71E5-89C5-8A90-232D49FC360B}"/>
              </a:ext>
            </a:extLst>
          </p:cNvPr>
          <p:cNvSpPr txBox="1">
            <a:spLocks/>
          </p:cNvSpPr>
          <p:nvPr/>
        </p:nvSpPr>
        <p:spPr>
          <a:xfrm>
            <a:off x="457150" y="351995"/>
            <a:ext cx="842261" cy="5336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/>
              <a:t>Go to: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888A952-57A5-7552-1D3C-4DAF5E6813E1}"/>
              </a:ext>
            </a:extLst>
          </p:cNvPr>
          <p:cNvSpPr txBox="1"/>
          <p:nvPr/>
        </p:nvSpPr>
        <p:spPr>
          <a:xfrm>
            <a:off x="457150" y="830289"/>
            <a:ext cx="42543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Log into “Infinite Campus Parent Portal”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EA4B6D7F-6BB1-790F-D001-8128229E5A87}"/>
              </a:ext>
            </a:extLst>
          </p:cNvPr>
          <p:cNvSpPr txBox="1">
            <a:spLocks/>
          </p:cNvSpPr>
          <p:nvPr/>
        </p:nvSpPr>
        <p:spPr>
          <a:xfrm>
            <a:off x="2618022" y="291300"/>
            <a:ext cx="6473039" cy="5336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/>
              <a:t> </a:t>
            </a:r>
            <a:r>
              <a:rPr lang="en-US" sz="2000" b="1">
                <a:hlinkClick r:id="rId3"/>
              </a:rPr>
              <a:t>Infinite Campus / Program Overview (fultonschools.org)</a:t>
            </a:r>
            <a:endParaRPr lang="en-US" sz="2000" b="1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DD7C700B-9319-99EF-1764-EBC6B1A588D7}"/>
              </a:ext>
            </a:extLst>
          </p:cNvPr>
          <p:cNvSpPr/>
          <p:nvPr/>
        </p:nvSpPr>
        <p:spPr>
          <a:xfrm>
            <a:off x="1371601" y="357332"/>
            <a:ext cx="1353183" cy="305214"/>
          </a:xfrm>
          <a:prstGeom prst="rightArrow">
            <a:avLst>
              <a:gd name="adj1" fmla="val 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6924984-A67B-0D8E-CE1A-76186B75F311}"/>
              </a:ext>
            </a:extLst>
          </p:cNvPr>
          <p:cNvSpPr txBox="1"/>
          <p:nvPr/>
        </p:nvSpPr>
        <p:spPr>
          <a:xfrm>
            <a:off x="416271" y="4656490"/>
            <a:ext cx="38440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Follow the Prompts in the new window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6B79DC04-8CFB-7D3F-CB28-DA7B20919D63}"/>
              </a:ext>
            </a:extLst>
          </p:cNvPr>
          <p:cNvSpPr txBox="1">
            <a:spLocks/>
          </p:cNvSpPr>
          <p:nvPr/>
        </p:nvSpPr>
        <p:spPr>
          <a:xfrm>
            <a:off x="10780295" y="255990"/>
            <a:ext cx="954556" cy="5336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/>
              <a:t>Vaya a:</a:t>
            </a:r>
          </a:p>
        </p:txBody>
      </p:sp>
      <p:sp>
        <p:nvSpPr>
          <p:cNvPr id="19" name="Arrow: Left 18">
            <a:extLst>
              <a:ext uri="{FF2B5EF4-FFF2-40B4-BE49-F238E27FC236}">
                <a16:creationId xmlns:a16="http://schemas.microsoft.com/office/drawing/2014/main" id="{3B9233FF-FC9A-287F-51F0-08E9963CF75F}"/>
              </a:ext>
            </a:extLst>
          </p:cNvPr>
          <p:cNvSpPr/>
          <p:nvPr/>
        </p:nvSpPr>
        <p:spPr>
          <a:xfrm>
            <a:off x="9163251" y="291300"/>
            <a:ext cx="1280923" cy="358771"/>
          </a:xfrm>
          <a:prstGeom prst="leftArrow">
            <a:avLst>
              <a:gd name="adj1" fmla="val 0"/>
              <a:gd name="adj2" fmla="val 2973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5D08BB9-D321-CEE1-D61A-70BEB67EBF1A}"/>
              </a:ext>
            </a:extLst>
          </p:cNvPr>
          <p:cNvSpPr txBox="1"/>
          <p:nvPr/>
        </p:nvSpPr>
        <p:spPr>
          <a:xfrm>
            <a:off x="7286307" y="854788"/>
            <a:ext cx="4597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/>
              <a:t>Ingrese</a:t>
            </a:r>
            <a:r>
              <a:rPr lang="en-US"/>
              <a:t> al “Portal de Padres Infinite Campus”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D6E2286-0C3C-569A-B44B-28C7DED5B43D}"/>
              </a:ext>
            </a:extLst>
          </p:cNvPr>
          <p:cNvSpPr txBox="1"/>
          <p:nvPr/>
        </p:nvSpPr>
        <p:spPr>
          <a:xfrm>
            <a:off x="8134880" y="4632487"/>
            <a:ext cx="37426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 </a:t>
            </a:r>
            <a:r>
              <a:rPr lang="es-MX"/>
              <a:t>Siga Los pasos en la nueva Ventana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41C0EF06-5D49-69D7-CB35-8431C4D791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5575" y="3891678"/>
            <a:ext cx="2514167" cy="178887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13A2CFA-42F4-BDD4-6CDA-5D28A3381E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10719" y="634791"/>
            <a:ext cx="1683875" cy="931084"/>
          </a:xfrm>
          <a:prstGeom prst="rect">
            <a:avLst/>
          </a:prstGeom>
        </p:spPr>
      </p:pic>
      <p:sp>
        <p:nvSpPr>
          <p:cNvPr id="5" name="Content Placeholder 5">
            <a:extLst>
              <a:ext uri="{FF2B5EF4-FFF2-40B4-BE49-F238E27FC236}">
                <a16:creationId xmlns:a16="http://schemas.microsoft.com/office/drawing/2014/main" id="{3D1C153C-8BDC-D185-8B92-EB1BF220456D}"/>
              </a:ext>
            </a:extLst>
          </p:cNvPr>
          <p:cNvSpPr txBox="1">
            <a:spLocks/>
          </p:cNvSpPr>
          <p:nvPr/>
        </p:nvSpPr>
        <p:spPr>
          <a:xfrm>
            <a:off x="445314" y="6499206"/>
            <a:ext cx="2115624" cy="53363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/>
              <a:t>Current Families</a:t>
            </a: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DBE7AF58-370D-4A5F-D819-2FEBEB943CC6}"/>
              </a:ext>
            </a:extLst>
          </p:cNvPr>
          <p:cNvSpPr txBox="1">
            <a:spLocks/>
          </p:cNvSpPr>
          <p:nvPr/>
        </p:nvSpPr>
        <p:spPr>
          <a:xfrm>
            <a:off x="9658854" y="6437300"/>
            <a:ext cx="2339706" cy="53363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MX" sz="2000" b="1"/>
              <a:t>Familias ya inscritas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3279A1D-5C68-358B-EEA1-EF7CCC692C5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76830" y="1595368"/>
            <a:ext cx="6066873" cy="69717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6475264-9670-1267-2EF2-C58498E9EA3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5566" y="5709488"/>
            <a:ext cx="5183651" cy="57697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36C7FA62-AD58-ECCE-A429-99A1F07DED1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62785" y="5739544"/>
            <a:ext cx="5251284" cy="561135"/>
          </a:xfrm>
          <a:prstGeom prst="rect">
            <a:avLst/>
          </a:prstGeom>
        </p:spPr>
      </p:pic>
      <p:sp>
        <p:nvSpPr>
          <p:cNvPr id="25" name="Oval 24">
            <a:extLst>
              <a:ext uri="{FF2B5EF4-FFF2-40B4-BE49-F238E27FC236}">
                <a16:creationId xmlns:a16="http://schemas.microsoft.com/office/drawing/2014/main" id="{07F3680F-4D18-5047-12E7-3FE8576A7EA6}"/>
              </a:ext>
            </a:extLst>
          </p:cNvPr>
          <p:cNvSpPr/>
          <p:nvPr/>
        </p:nvSpPr>
        <p:spPr>
          <a:xfrm>
            <a:off x="6659034" y="1600398"/>
            <a:ext cx="753878" cy="75570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3CBFC6AD-E204-7D0A-180A-1B6D85CF35CE}"/>
              </a:ext>
            </a:extLst>
          </p:cNvPr>
          <p:cNvSpPr/>
          <p:nvPr/>
        </p:nvSpPr>
        <p:spPr>
          <a:xfrm>
            <a:off x="3447327" y="5672039"/>
            <a:ext cx="662031" cy="61282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846DE5DC-146E-3C7D-3AF1-F9E9F18F73AE}"/>
              </a:ext>
            </a:extLst>
          </p:cNvPr>
          <p:cNvSpPr/>
          <p:nvPr/>
        </p:nvSpPr>
        <p:spPr>
          <a:xfrm>
            <a:off x="10285763" y="5700542"/>
            <a:ext cx="662031" cy="61282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CEC83F0D-E936-0329-B9DD-A10ED36FCBF0}"/>
              </a:ext>
            </a:extLst>
          </p:cNvPr>
          <p:cNvSpPr txBox="1">
            <a:spLocks/>
          </p:cNvSpPr>
          <p:nvPr/>
        </p:nvSpPr>
        <p:spPr>
          <a:xfrm>
            <a:off x="413626" y="2656804"/>
            <a:ext cx="3493312" cy="68211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/>
              <a:t>Scroll down the screen until you reach the Parent Portal Icon!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21F1378-1EAC-7CAD-3C9B-CB8E2EA5D09B}"/>
              </a:ext>
            </a:extLst>
          </p:cNvPr>
          <p:cNvSpPr txBox="1">
            <a:spLocks/>
          </p:cNvSpPr>
          <p:nvPr/>
        </p:nvSpPr>
        <p:spPr>
          <a:xfrm>
            <a:off x="7847014" y="2615870"/>
            <a:ext cx="4217178" cy="7447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s-MX" sz="2000"/>
              <a:t>Desplácese hacia abajo en la pantalla hasta llegar al icono Portal de Padres</a:t>
            </a:r>
          </a:p>
        </p:txBody>
      </p:sp>
      <p:sp>
        <p:nvSpPr>
          <p:cNvPr id="33" name="Arrow: Right 32">
            <a:extLst>
              <a:ext uri="{FF2B5EF4-FFF2-40B4-BE49-F238E27FC236}">
                <a16:creationId xmlns:a16="http://schemas.microsoft.com/office/drawing/2014/main" id="{ED8820C3-2715-8200-E809-85F0EABE4B7B}"/>
              </a:ext>
            </a:extLst>
          </p:cNvPr>
          <p:cNvSpPr/>
          <p:nvPr/>
        </p:nvSpPr>
        <p:spPr>
          <a:xfrm>
            <a:off x="3894631" y="2818833"/>
            <a:ext cx="1129004" cy="323165"/>
          </a:xfrm>
          <a:prstGeom prst="rightArrow">
            <a:avLst>
              <a:gd name="adj1" fmla="val 2345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Arrow: Left 33">
            <a:extLst>
              <a:ext uri="{FF2B5EF4-FFF2-40B4-BE49-F238E27FC236}">
                <a16:creationId xmlns:a16="http://schemas.microsoft.com/office/drawing/2014/main" id="{45981DEC-DF4B-502E-7E1B-78F98F8E27C1}"/>
              </a:ext>
            </a:extLst>
          </p:cNvPr>
          <p:cNvSpPr/>
          <p:nvPr/>
        </p:nvSpPr>
        <p:spPr>
          <a:xfrm>
            <a:off x="7202679" y="2828272"/>
            <a:ext cx="932201" cy="358771"/>
          </a:xfrm>
          <a:prstGeom prst="leftArrow">
            <a:avLst>
              <a:gd name="adj1" fmla="val 0"/>
              <a:gd name="adj2" fmla="val 2973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Arrow: Left 1">
            <a:extLst>
              <a:ext uri="{FF2B5EF4-FFF2-40B4-BE49-F238E27FC236}">
                <a16:creationId xmlns:a16="http://schemas.microsoft.com/office/drawing/2014/main" id="{984E127B-7288-B7FD-0FD2-2C0A4F4AAFA1}"/>
              </a:ext>
            </a:extLst>
          </p:cNvPr>
          <p:cNvSpPr/>
          <p:nvPr/>
        </p:nvSpPr>
        <p:spPr>
          <a:xfrm>
            <a:off x="7412912" y="4765465"/>
            <a:ext cx="932201" cy="358771"/>
          </a:xfrm>
          <a:prstGeom prst="leftArrow">
            <a:avLst>
              <a:gd name="adj1" fmla="val 0"/>
              <a:gd name="adj2" fmla="val 2973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6CC1404E-A265-95C4-8F6B-91947A555353}"/>
              </a:ext>
            </a:extLst>
          </p:cNvPr>
          <p:cNvSpPr/>
          <p:nvPr/>
        </p:nvSpPr>
        <p:spPr>
          <a:xfrm>
            <a:off x="3582246" y="4817153"/>
            <a:ext cx="1129004" cy="323165"/>
          </a:xfrm>
          <a:prstGeom prst="rightArrow">
            <a:avLst>
              <a:gd name="adj1" fmla="val 2345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05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325568D5-EC21-46D9-36F7-B6C0C8F52A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5256" y="55616"/>
            <a:ext cx="3321488" cy="352908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5A2ED46-642B-51D0-2DCF-E04C19027A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8153" y="4273450"/>
            <a:ext cx="2958072" cy="150357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3CE4717-597B-4993-BFCD-4E30821343D3}"/>
              </a:ext>
            </a:extLst>
          </p:cNvPr>
          <p:cNvSpPr txBox="1"/>
          <p:nvPr/>
        </p:nvSpPr>
        <p:spPr>
          <a:xfrm>
            <a:off x="1118153" y="1857505"/>
            <a:ext cx="2447109" cy="1938992"/>
          </a:xfrm>
          <a:prstGeom prst="rect">
            <a:avLst/>
          </a:prstGeom>
          <a:noFill/>
          <a:ln w="38100">
            <a:noFill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en-US" sz="2000"/>
              <a:t>After you create your account </a:t>
            </a:r>
            <a:r>
              <a:rPr lang="en-US" sz="2000" b="1"/>
              <a:t>on the compute</a:t>
            </a:r>
            <a:r>
              <a:rPr lang="en-US" sz="2000"/>
              <a:t>r, you can log in via Web site or Download the App to a smartphone.</a:t>
            </a:r>
            <a:endParaRPr lang="es-MX" sz="200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5FC73C0-7629-4F0C-A295-9E60665C6FEF}"/>
              </a:ext>
            </a:extLst>
          </p:cNvPr>
          <p:cNvSpPr txBox="1"/>
          <p:nvPr/>
        </p:nvSpPr>
        <p:spPr>
          <a:xfrm>
            <a:off x="8368207" y="1810033"/>
            <a:ext cx="2803100" cy="2246769"/>
          </a:xfrm>
          <a:prstGeom prst="rect">
            <a:avLst/>
          </a:prstGeom>
          <a:noFill/>
          <a:ln w="38100">
            <a:noFill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r"/>
            <a:r>
              <a:rPr lang="es-MX" sz="2000"/>
              <a:t>Después de crear la cuenta </a:t>
            </a:r>
            <a:r>
              <a:rPr lang="es-MX" sz="2000" b="1"/>
              <a:t>en la computadora</a:t>
            </a:r>
            <a:r>
              <a:rPr lang="es-MX" sz="2000"/>
              <a:t>, puede entrar en la página de internet o descargar la aplicación en su teléfono inteligente.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A435662-5114-46EC-A04F-D1983E221B4D}"/>
              </a:ext>
            </a:extLst>
          </p:cNvPr>
          <p:cNvSpPr txBox="1"/>
          <p:nvPr/>
        </p:nvSpPr>
        <p:spPr>
          <a:xfrm>
            <a:off x="1263936" y="634849"/>
            <a:ext cx="3076118" cy="830997"/>
          </a:xfrm>
          <a:prstGeom prst="rect">
            <a:avLst/>
          </a:prstGeom>
          <a:noFill/>
          <a:ln w="38100"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2400" dirty="0" err="1"/>
              <a:t>Download</a:t>
            </a:r>
            <a:r>
              <a:rPr lang="es-MX" sz="2400" dirty="0"/>
              <a:t> </a:t>
            </a:r>
            <a:r>
              <a:rPr lang="es-MX" sz="2400" dirty="0" err="1"/>
              <a:t>the</a:t>
            </a:r>
            <a:r>
              <a:rPr lang="es-MX" sz="2400" dirty="0"/>
              <a:t> App </a:t>
            </a:r>
            <a:r>
              <a:rPr lang="es-MX" sz="2400" dirty="0" err="1"/>
              <a:t>to</a:t>
            </a:r>
            <a:r>
              <a:rPr lang="es-MX" sz="2400" dirty="0"/>
              <a:t> a Smart </a:t>
            </a:r>
            <a:r>
              <a:rPr lang="es-MX" sz="2400" dirty="0" err="1"/>
              <a:t>phone</a:t>
            </a:r>
            <a:endParaRPr lang="es-MX" sz="24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E7C6C7B-A3E8-46B7-94F7-1B471EBE6F83}"/>
              </a:ext>
            </a:extLst>
          </p:cNvPr>
          <p:cNvSpPr txBox="1"/>
          <p:nvPr/>
        </p:nvSpPr>
        <p:spPr>
          <a:xfrm>
            <a:off x="7756744" y="634848"/>
            <a:ext cx="3327187" cy="1200329"/>
          </a:xfrm>
          <a:prstGeom prst="rect">
            <a:avLst/>
          </a:prstGeom>
          <a:noFill/>
          <a:ln w="38100"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2400" dirty="0"/>
              <a:t>Descargue la Aplicación en su teléfono inteligente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ED410B14-E0F5-B18B-16DF-A7F0C9B0E598}"/>
              </a:ext>
            </a:extLst>
          </p:cNvPr>
          <p:cNvSpPr/>
          <p:nvPr/>
        </p:nvSpPr>
        <p:spPr>
          <a:xfrm>
            <a:off x="1940859" y="4205892"/>
            <a:ext cx="1618628" cy="1638686"/>
          </a:xfrm>
          <a:prstGeom prst="ellipse">
            <a:avLst/>
          </a:prstGeom>
          <a:noFill/>
          <a:ln w="1016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A0E7FB01-02D1-0FF9-48A3-4F143B77B8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61488" y="4273450"/>
            <a:ext cx="2158764" cy="182055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A84E0AA-FC60-D799-8E79-3B4D01D5C4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49490" y="3322830"/>
            <a:ext cx="1766057" cy="2586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231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6774"/>
    </mc:Choice>
    <mc:Fallback xmlns="">
      <p:transition spd="slow" advTm="76774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F7E8B7F-A1FD-48E6-A042-F78CB64F6E55}"/>
              </a:ext>
            </a:extLst>
          </p:cNvPr>
          <p:cNvSpPr/>
          <p:nvPr/>
        </p:nvSpPr>
        <p:spPr>
          <a:xfrm>
            <a:off x="1022068" y="3674333"/>
            <a:ext cx="2009968" cy="1754326"/>
          </a:xfrm>
          <a:prstGeom prst="rect">
            <a:avLst/>
          </a:prstGeom>
          <a:ln w="19050">
            <a:noFill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/>
              <a:t>Access the information of </a:t>
            </a:r>
            <a:r>
              <a:rPr lang="en-US" b="1"/>
              <a:t>all students </a:t>
            </a:r>
            <a:r>
              <a:rPr lang="en-US"/>
              <a:t>in the same household, any time, anywhere!</a:t>
            </a:r>
            <a:endParaRPr lang="es-MX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21B2128-A4B3-49D6-B500-C3937282B6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4915" y="3594234"/>
            <a:ext cx="6062663" cy="1914525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66022EB6-F9A3-4191-BB68-4DC01EEB51AF}"/>
              </a:ext>
            </a:extLst>
          </p:cNvPr>
          <p:cNvSpPr txBox="1"/>
          <p:nvPr/>
        </p:nvSpPr>
        <p:spPr>
          <a:xfrm>
            <a:off x="959187" y="1063973"/>
            <a:ext cx="3810818" cy="461665"/>
          </a:xfrm>
          <a:prstGeom prst="rect">
            <a:avLst/>
          </a:prstGeom>
          <a:noFill/>
          <a:ln w="38100"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es-MX" sz="2400"/>
              <a:t>Access to all your students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908C92A-73A0-4A2C-9D04-AC4434B1B786}"/>
              </a:ext>
            </a:extLst>
          </p:cNvPr>
          <p:cNvSpPr txBox="1"/>
          <p:nvPr/>
        </p:nvSpPr>
        <p:spPr>
          <a:xfrm>
            <a:off x="7421995" y="368827"/>
            <a:ext cx="4008627" cy="461665"/>
          </a:xfrm>
          <a:prstGeom prst="rect">
            <a:avLst/>
          </a:prstGeom>
          <a:noFill/>
          <a:ln w="38100"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s-MX" sz="2400"/>
              <a:t>Acceso a todos sus estudiantes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2B51B3FF-70ED-4C92-86FA-F5BEF1B593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0005" y="280899"/>
            <a:ext cx="2651990" cy="124978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512FF2F-3F9B-1B27-46F5-011BCB77530D}"/>
              </a:ext>
            </a:extLst>
          </p:cNvPr>
          <p:cNvSpPr/>
          <p:nvPr/>
        </p:nvSpPr>
        <p:spPr>
          <a:xfrm>
            <a:off x="121921" y="5679165"/>
            <a:ext cx="12008652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MX" sz="4400" b="1" cap="none" spc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reflection blurRad="6350" stA="55000" endA="50" endPos="85000" dist="60007" dir="5400000" sy="-100000" algn="bl" rotWithShape="0"/>
                </a:effectLst>
              </a:rPr>
              <a:t>Una Sola </a:t>
            </a:r>
            <a:r>
              <a:rPr lang="es-MX" sz="44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reflection blurRad="6350" stA="55000" endA="50" endPos="85000" dist="60007" dir="5400000" sy="-100000" algn="bl" rotWithShape="0"/>
                </a:effectLst>
              </a:rPr>
              <a:t>c</a:t>
            </a:r>
            <a:r>
              <a:rPr lang="es-MX" sz="4400" b="1" cap="none" spc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reflection blurRad="6350" stA="55000" endA="50" endPos="85000" dist="60007" dir="5400000" sy="-100000" algn="bl" rotWithShape="0"/>
                </a:effectLst>
              </a:rPr>
              <a:t>uenta Para toda la Familia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E767321-159B-773C-B237-CD672EAAFF98}"/>
              </a:ext>
            </a:extLst>
          </p:cNvPr>
          <p:cNvSpPr/>
          <p:nvPr/>
        </p:nvSpPr>
        <p:spPr>
          <a:xfrm>
            <a:off x="4005943" y="1937566"/>
            <a:ext cx="4745604" cy="124978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Deflate">
              <a:avLst/>
            </a:prstTxWarp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4400" b="1" cap="none" spc="0">
                <a:ln/>
                <a:solidFill>
                  <a:schemeClr val="accent3"/>
                </a:solidFill>
                <a:effectLst/>
              </a:rPr>
              <a:t>Only ONE account per</a:t>
            </a:r>
          </a:p>
          <a:p>
            <a:pPr algn="ctr"/>
            <a:r>
              <a:rPr lang="en-US" sz="4400" b="1" cap="none" spc="0">
                <a:ln/>
                <a:solidFill>
                  <a:schemeClr val="accent3"/>
                </a:solidFill>
                <a:effectLst/>
              </a:rPr>
              <a:t> Household!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E141D18-538A-41B3-AD42-F3F4A64FA1FD}"/>
              </a:ext>
            </a:extLst>
          </p:cNvPr>
          <p:cNvSpPr/>
          <p:nvPr/>
        </p:nvSpPr>
        <p:spPr>
          <a:xfrm>
            <a:off x="8649050" y="1937566"/>
            <a:ext cx="2944535" cy="1200329"/>
          </a:xfrm>
          <a:prstGeom prst="rect">
            <a:avLst/>
          </a:prstGeom>
          <a:ln w="19050">
            <a:noFill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wrap="square">
            <a:spAutoFit/>
          </a:bodyPr>
          <a:lstStyle/>
          <a:p>
            <a:pPr algn="r"/>
            <a:r>
              <a:rPr lang="es-ES"/>
              <a:t>¡Tenga la información de  todos los estudiantes de su hogar, en cualquier momento y en cualquier lugar!</a:t>
            </a:r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38241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5468"/>
    </mc:Choice>
    <mc:Fallback xmlns="">
      <p:transition spd="slow" advTm="55468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43E03725-BB14-4D6E-88DF-57DB58DC3D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055" y="3920279"/>
            <a:ext cx="1002036" cy="121523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0C57122-54FB-4158-8A2F-C3C55C1EC153}"/>
              </a:ext>
            </a:extLst>
          </p:cNvPr>
          <p:cNvSpPr txBox="1"/>
          <p:nvPr/>
        </p:nvSpPr>
        <p:spPr>
          <a:xfrm>
            <a:off x="1193073" y="1036632"/>
            <a:ext cx="3568997" cy="461665"/>
          </a:xfrm>
          <a:prstGeom prst="rect">
            <a:avLst/>
          </a:prstGeom>
          <a:noFill/>
          <a:ln w="28575"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es-MX" sz="2400" b="1"/>
              <a:t>Symbols and </a:t>
            </a:r>
            <a:r>
              <a:rPr lang="en-US" sz="2400" b="1"/>
              <a:t>Icons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0DA669E-A0A2-4081-BD26-73FFF080122E}"/>
              </a:ext>
            </a:extLst>
          </p:cNvPr>
          <p:cNvSpPr txBox="1"/>
          <p:nvPr/>
        </p:nvSpPr>
        <p:spPr>
          <a:xfrm>
            <a:off x="7421995" y="295957"/>
            <a:ext cx="3832779" cy="461665"/>
          </a:xfrm>
          <a:prstGeom prst="rect">
            <a:avLst/>
          </a:prstGeom>
          <a:noFill/>
          <a:ln w="28575"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s-MX" sz="2400" b="1"/>
              <a:t>Símbolos e Iconos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C7B3260-DDAF-4DD6-91C0-CF4246CBDD5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458" b="7156"/>
          <a:stretch/>
        </p:blipFill>
        <p:spPr>
          <a:xfrm>
            <a:off x="4427812" y="5117921"/>
            <a:ext cx="3832779" cy="121523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267ABCD-9890-4404-A015-C2D68110B25B}"/>
              </a:ext>
            </a:extLst>
          </p:cNvPr>
          <p:cNvSpPr/>
          <p:nvPr/>
        </p:nvSpPr>
        <p:spPr>
          <a:xfrm>
            <a:off x="819480" y="1956363"/>
            <a:ext cx="356899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/>
              <a:t>Select main menu to collapse the </a:t>
            </a:r>
            <a:r>
              <a:rPr lang="en-US" sz="2000" b="1"/>
              <a:t>main menu </a:t>
            </a:r>
            <a:r>
              <a:rPr lang="en-US" sz="2000"/>
              <a:t>on the left side of the screen.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/>
              <a:t>To view any notifications or messages, select the </a:t>
            </a:r>
            <a:r>
              <a:rPr lang="en-US" sz="2000" b="1"/>
              <a:t>bell</a:t>
            </a:r>
            <a:r>
              <a:rPr lang="en-US" sz="2000"/>
              <a:t> icon</a:t>
            </a:r>
          </a:p>
          <a:p>
            <a:endParaRPr lang="en-US" sz="20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/>
              <a:t>To review profile settings, select the </a:t>
            </a:r>
            <a:r>
              <a:rPr lang="en-US" sz="2000" b="1"/>
              <a:t>person</a:t>
            </a:r>
            <a:r>
              <a:rPr lang="en-US" sz="2000"/>
              <a:t> icon</a:t>
            </a:r>
          </a:p>
          <a:p>
            <a:r>
              <a:rPr lang="en-US" sz="200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/>
              <a:t>Select the desired student (if you have more than one)</a:t>
            </a:r>
            <a:endParaRPr lang="es-MX" sz="200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10DE3F1-BA99-4ADE-9A6B-D44CFDE4C0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8694" y="3028855"/>
            <a:ext cx="877566" cy="820334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B226F3F-E04C-49B5-89E7-D0E6A370560B}"/>
              </a:ext>
            </a:extLst>
          </p:cNvPr>
          <p:cNvSpPr/>
          <p:nvPr/>
        </p:nvSpPr>
        <p:spPr>
          <a:xfrm>
            <a:off x="8299927" y="1965351"/>
            <a:ext cx="337942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000"/>
              <a:t>Oprima el botón </a:t>
            </a:r>
            <a:r>
              <a:rPr lang="es-MX" sz="2000" b="1"/>
              <a:t>menú principal </a:t>
            </a:r>
            <a:r>
              <a:rPr lang="es-MX" sz="2000"/>
              <a:t>para verlo. Está a la izquierda de su pantalla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MX" sz="200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000"/>
              <a:t>Para ver notificaciones seleccione la </a:t>
            </a:r>
            <a:r>
              <a:rPr lang="es-MX" sz="2000" b="1"/>
              <a:t>campana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20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000"/>
              <a:t>Para revisar su perfil, seleccione la </a:t>
            </a:r>
            <a:r>
              <a:rPr lang="es-MX" sz="2000" b="1"/>
              <a:t>persona</a:t>
            </a:r>
            <a:r>
              <a:rPr lang="es-MX" sz="2000"/>
              <a:t>. </a:t>
            </a:r>
          </a:p>
          <a:p>
            <a:endParaRPr lang="es-MX" sz="20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000"/>
              <a:t>Seleccione el estudiante que desee (si tiene más de uno)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2DB4F6A-6C79-51E3-602F-49D09C433D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0005" y="295957"/>
            <a:ext cx="2651990" cy="124978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692E961-1468-408B-7446-B088942B5F3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66408" y="1979028"/>
            <a:ext cx="2155587" cy="616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520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6018"/>
    </mc:Choice>
    <mc:Fallback xmlns="">
      <p:transition spd="slow" advTm="96018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5F2F5FE-A99A-4913-8C78-12B832CFBB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6349" t="8433" r="5435" b="11889"/>
          <a:stretch/>
        </p:blipFill>
        <p:spPr>
          <a:xfrm>
            <a:off x="1334529" y="1754660"/>
            <a:ext cx="3830595" cy="3690144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233F3E8-E154-406A-8024-6E21294BAD3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943" t="6411" r="8238" b="3397"/>
          <a:stretch/>
        </p:blipFill>
        <p:spPr>
          <a:xfrm>
            <a:off x="7554496" y="1836444"/>
            <a:ext cx="1923470" cy="373799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3030966-107D-49DD-B9DE-B2912ADBA57D}"/>
              </a:ext>
            </a:extLst>
          </p:cNvPr>
          <p:cNvSpPr txBox="1"/>
          <p:nvPr/>
        </p:nvSpPr>
        <p:spPr>
          <a:xfrm>
            <a:off x="7169446" y="383043"/>
            <a:ext cx="3129415" cy="461665"/>
          </a:xfrm>
          <a:prstGeom prst="rect">
            <a:avLst/>
          </a:prstGeom>
          <a:noFill/>
          <a:ln w="28575"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2400" b="1"/>
              <a:t>CENTRO DE MENSAJES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283DFA5-FFB5-46D8-833A-DB2D60B92421}"/>
              </a:ext>
            </a:extLst>
          </p:cNvPr>
          <p:cNvSpPr txBox="1"/>
          <p:nvPr/>
        </p:nvSpPr>
        <p:spPr>
          <a:xfrm>
            <a:off x="1642449" y="1157823"/>
            <a:ext cx="2875007" cy="461665"/>
          </a:xfrm>
          <a:prstGeom prst="rect">
            <a:avLst/>
          </a:prstGeom>
          <a:noFill/>
          <a:ln w="28575"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2400" b="1"/>
              <a:t>MESSAGE CENTER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7C1A329-19BF-414E-BFAB-E5D319156ED9}"/>
              </a:ext>
            </a:extLst>
          </p:cNvPr>
          <p:cNvSpPr txBox="1"/>
          <p:nvPr/>
        </p:nvSpPr>
        <p:spPr>
          <a:xfrm>
            <a:off x="1454825" y="5469344"/>
            <a:ext cx="2518418" cy="461665"/>
          </a:xfrm>
          <a:prstGeom prst="rect">
            <a:avLst/>
          </a:prstGeom>
          <a:noFill/>
          <a:ln w="28575">
            <a:solidFill>
              <a:srgbClr val="0066FF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s-MX" sz="1400" b="1"/>
              <a:t>Mensajes del Distrito Escolar </a:t>
            </a:r>
            <a:r>
              <a:rPr lang="es-MX" sz="2400" b="1"/>
              <a:t>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D0EC201-5EA4-40AD-936C-35B57C89EAD9}"/>
              </a:ext>
            </a:extLst>
          </p:cNvPr>
          <p:cNvSpPr txBox="1"/>
          <p:nvPr/>
        </p:nvSpPr>
        <p:spPr>
          <a:xfrm>
            <a:off x="7426036" y="5650748"/>
            <a:ext cx="2872824" cy="461665"/>
          </a:xfrm>
          <a:prstGeom prst="rect">
            <a:avLst/>
          </a:prstGeom>
          <a:noFill/>
          <a:ln w="28575">
            <a:solidFill>
              <a:srgbClr val="0066FF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s-MX" sz="1400" b="1"/>
              <a:t>Correos Mandados por las Maestras </a:t>
            </a:r>
            <a:r>
              <a:rPr lang="es-MX" sz="2400" b="1"/>
              <a:t>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D886B48-B6BB-FF70-5B51-E44AF61B33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7456" y="383043"/>
            <a:ext cx="2651990" cy="1249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6316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05BF760-7628-4F15-BFE9-7CAF76B9DA2E}"/>
              </a:ext>
            </a:extLst>
          </p:cNvPr>
          <p:cNvSpPr txBox="1"/>
          <p:nvPr/>
        </p:nvSpPr>
        <p:spPr>
          <a:xfrm>
            <a:off x="1643267" y="383387"/>
            <a:ext cx="3757791" cy="584775"/>
          </a:xfrm>
          <a:prstGeom prst="rect">
            <a:avLst/>
          </a:prstGeom>
          <a:noFill/>
          <a:ln w="28575">
            <a:solidFill>
              <a:schemeClr val="accent1"/>
            </a:solidFill>
          </a:ln>
          <a:effectLst/>
        </p:spPr>
        <p:txBody>
          <a:bodyPr wrap="square" rtlCol="0">
            <a:spAutoFit/>
          </a:bodyPr>
          <a:lstStyle/>
          <a:p>
            <a:pPr algn="r"/>
            <a:r>
              <a:rPr lang="en-US" sz="2400"/>
              <a:t>Profile And Account Settings</a:t>
            </a:r>
            <a:r>
              <a:rPr lang="en-US" sz="3200" b="1"/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26E9EA9-88AE-48DF-9304-973428C027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6199" y="652127"/>
            <a:ext cx="1359602" cy="58477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B013843-1B61-4E5D-AF9F-A7F26241E8F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17" t="5194" r="1139"/>
          <a:stretch/>
        </p:blipFill>
        <p:spPr>
          <a:xfrm>
            <a:off x="5301591" y="1948690"/>
            <a:ext cx="6766841" cy="367366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9F79F5E-AC15-4F36-907D-ED79F2C44F0F}"/>
              </a:ext>
            </a:extLst>
          </p:cNvPr>
          <p:cNvSpPr txBox="1"/>
          <p:nvPr/>
        </p:nvSpPr>
        <p:spPr>
          <a:xfrm>
            <a:off x="6096000" y="5280339"/>
            <a:ext cx="4040839" cy="338554"/>
          </a:xfrm>
          <a:prstGeom prst="rect">
            <a:avLst/>
          </a:prstGeom>
          <a:noFill/>
          <a:ln w="28575">
            <a:solidFill>
              <a:srgbClr val="0066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1600" b="1"/>
              <a:t>Actualizar la información para ser contactado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FF5D5B5-CD6B-3065-EF70-C142BBF0A225}"/>
              </a:ext>
            </a:extLst>
          </p:cNvPr>
          <p:cNvSpPr/>
          <p:nvPr/>
        </p:nvSpPr>
        <p:spPr>
          <a:xfrm>
            <a:off x="1643266" y="1292771"/>
            <a:ext cx="2376799" cy="400110"/>
          </a:xfrm>
          <a:prstGeom prst="rect">
            <a:avLst/>
          </a:prstGeom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sz="2000"/>
              <a:t>Contact Information</a:t>
            </a:r>
            <a:endParaRPr lang="es-MX" sz="200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0EE442D-597B-64F3-AC82-EE661A6C207F}"/>
              </a:ext>
            </a:extLst>
          </p:cNvPr>
          <p:cNvSpPr txBox="1">
            <a:spLocks/>
          </p:cNvSpPr>
          <p:nvPr/>
        </p:nvSpPr>
        <p:spPr>
          <a:xfrm>
            <a:off x="1643267" y="944514"/>
            <a:ext cx="1269072" cy="47343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Language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27318CA3-1378-E399-EBCF-0C233B3D7C67}"/>
              </a:ext>
            </a:extLst>
          </p:cNvPr>
          <p:cNvSpPr txBox="1">
            <a:spLocks/>
          </p:cNvSpPr>
          <p:nvPr/>
        </p:nvSpPr>
        <p:spPr>
          <a:xfrm>
            <a:off x="9885048" y="371613"/>
            <a:ext cx="918742" cy="47343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/>
              <a:t>Idioma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1E601DD-B309-1A18-DE20-6B2D18A57CF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051" t="5270" r="4858" b="4582"/>
          <a:stretch/>
        </p:blipFill>
        <p:spPr>
          <a:xfrm>
            <a:off x="35053" y="1798881"/>
            <a:ext cx="5212450" cy="382347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0A02081-3223-F341-E377-DE3F94CCB808}"/>
              </a:ext>
            </a:extLst>
          </p:cNvPr>
          <p:cNvSpPr txBox="1"/>
          <p:nvPr/>
        </p:nvSpPr>
        <p:spPr>
          <a:xfrm>
            <a:off x="452582" y="5080284"/>
            <a:ext cx="2873114" cy="338554"/>
          </a:xfrm>
          <a:prstGeom prst="rect">
            <a:avLst/>
          </a:prstGeom>
          <a:noFill/>
          <a:ln w="38100">
            <a:solidFill>
              <a:srgbClr val="0066FF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es-MX" sz="1600" b="1"/>
              <a:t>Elija el idioma de su preferencia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25E6F6CA-A135-51D2-A8F2-7EC70F3C725E}"/>
              </a:ext>
            </a:extLst>
          </p:cNvPr>
          <p:cNvSpPr txBox="1">
            <a:spLocks/>
          </p:cNvSpPr>
          <p:nvPr/>
        </p:nvSpPr>
        <p:spPr>
          <a:xfrm>
            <a:off x="7908903" y="719124"/>
            <a:ext cx="2898872" cy="47343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s-MX"/>
              <a:t>Información de Contacto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AB9FFCD-2C44-1A40-4802-F36263E2CB8E}"/>
              </a:ext>
            </a:extLst>
          </p:cNvPr>
          <p:cNvCxnSpPr>
            <a:cxnSpLocks/>
          </p:cNvCxnSpPr>
          <p:nvPr/>
        </p:nvCxnSpPr>
        <p:spPr>
          <a:xfrm>
            <a:off x="5247503" y="1749453"/>
            <a:ext cx="0" cy="4634871"/>
          </a:xfrm>
          <a:prstGeom prst="line">
            <a:avLst/>
          </a:prstGeom>
          <a:ln w="444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46E99F43-1437-4CE4-B57C-4EBC6040BDA9}"/>
              </a:ext>
            </a:extLst>
          </p:cNvPr>
          <p:cNvSpPr txBox="1"/>
          <p:nvPr/>
        </p:nvSpPr>
        <p:spPr>
          <a:xfrm>
            <a:off x="6767563" y="1066635"/>
            <a:ext cx="4186158" cy="523220"/>
          </a:xfrm>
          <a:prstGeom prst="rect">
            <a:avLst/>
          </a:prstGeom>
          <a:noFill/>
          <a:ln w="28575">
            <a:solidFill>
              <a:schemeClr val="accent1"/>
            </a:solidFill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s-MX" sz="2400"/>
              <a:t>Perfil y Configuración de Cuenta</a:t>
            </a:r>
            <a:r>
              <a:rPr lang="es-MX" sz="2800" b="1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035564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0EEB856-5C8F-447F-8C55-D383A8BE15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414" y="1803038"/>
            <a:ext cx="8906544" cy="446703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43ACA0F-8A0C-4EB5-95D4-38C1C38F958F}"/>
              </a:ext>
            </a:extLst>
          </p:cNvPr>
          <p:cNvSpPr/>
          <p:nvPr/>
        </p:nvSpPr>
        <p:spPr>
          <a:xfrm>
            <a:off x="506179" y="1792863"/>
            <a:ext cx="5462821" cy="1077218"/>
          </a:xfrm>
          <a:prstGeom prst="rect">
            <a:avLst/>
          </a:prstGeom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sz="1600"/>
              <a:t>To opt out of receiving specific kinds of notifications, establish thresholds, and set limits. </a:t>
            </a:r>
          </a:p>
          <a:p>
            <a:r>
              <a:rPr lang="en-US" sz="1600"/>
              <a:t>Click the arrows to change choice and drag the dot to change the threshold .</a:t>
            </a:r>
            <a:endParaRPr lang="es-MX" sz="16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B4AE389-FBA6-4C9B-8CDD-78DF16C91EEF}"/>
              </a:ext>
            </a:extLst>
          </p:cNvPr>
          <p:cNvSpPr/>
          <p:nvPr/>
        </p:nvSpPr>
        <p:spPr>
          <a:xfrm>
            <a:off x="9414782" y="3045738"/>
            <a:ext cx="1850647" cy="3046988"/>
          </a:xfrm>
          <a:prstGeom prst="rect">
            <a:avLst/>
          </a:prstGeom>
          <a:ln w="19050">
            <a:noFill/>
          </a:ln>
        </p:spPr>
        <p:txBody>
          <a:bodyPr wrap="square">
            <a:spAutoFit/>
          </a:bodyPr>
          <a:lstStyle/>
          <a:p>
            <a:r>
              <a:rPr lang="es-MX" sz="1600"/>
              <a:t>Para recibir o no, notificaciones específicas, establecer parámetros y determinar límites. </a:t>
            </a:r>
          </a:p>
          <a:p>
            <a:r>
              <a:rPr lang="es-MX" sz="1600"/>
              <a:t>Pulse la flecha para cambiar los parámetros y mueva el punto para cambiar el límite.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F42B6EB-EC74-494A-9FF2-0724377625C8}"/>
              </a:ext>
            </a:extLst>
          </p:cNvPr>
          <p:cNvSpPr txBox="1"/>
          <p:nvPr/>
        </p:nvSpPr>
        <p:spPr>
          <a:xfrm>
            <a:off x="2665845" y="346692"/>
            <a:ext cx="2179841" cy="461665"/>
          </a:xfrm>
          <a:prstGeom prst="rect">
            <a:avLst/>
          </a:prstGeom>
          <a:noFill/>
          <a:ln w="28575">
            <a:solidFill>
              <a:schemeClr val="accent1"/>
            </a:solidFill>
          </a:ln>
          <a:effectLst/>
        </p:spPr>
        <p:txBody>
          <a:bodyPr wrap="square" rtlCol="0">
            <a:spAutoFit/>
          </a:bodyPr>
          <a:lstStyle/>
          <a:p>
            <a:pPr algn="r"/>
            <a:r>
              <a:rPr lang="es-MX" sz="2400"/>
              <a:t>Notifications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2226C1F-6321-4228-A96C-5525E5F5EC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5666" y="378622"/>
            <a:ext cx="938865" cy="85961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7DD2416-E48C-49CD-8463-0D34FE8D492D}"/>
              </a:ext>
            </a:extLst>
          </p:cNvPr>
          <p:cNvSpPr txBox="1"/>
          <p:nvPr/>
        </p:nvSpPr>
        <p:spPr>
          <a:xfrm>
            <a:off x="6881646" y="940496"/>
            <a:ext cx="2533136" cy="461665"/>
          </a:xfrm>
          <a:prstGeom prst="rect">
            <a:avLst/>
          </a:prstGeom>
          <a:noFill/>
          <a:ln w="28575">
            <a:solidFill>
              <a:schemeClr val="accent1"/>
            </a:solidFill>
          </a:ln>
          <a:effectLst/>
        </p:spPr>
        <p:txBody>
          <a:bodyPr wrap="square" rtlCol="0">
            <a:spAutoFit/>
          </a:bodyPr>
          <a:lstStyle/>
          <a:p>
            <a:r>
              <a:rPr lang="es-MX" sz="2400"/>
              <a:t>Notificaciones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39599EF-F9DF-59DB-4045-785B936AF9CA}"/>
              </a:ext>
            </a:extLst>
          </p:cNvPr>
          <p:cNvSpPr/>
          <p:nvPr/>
        </p:nvSpPr>
        <p:spPr>
          <a:xfrm>
            <a:off x="2718665" y="5941921"/>
            <a:ext cx="3910735" cy="338554"/>
          </a:xfrm>
          <a:prstGeom prst="rect">
            <a:avLst/>
          </a:prstGeom>
          <a:ln w="28575">
            <a:solidFill>
              <a:srgbClr val="0066FF"/>
            </a:solidFill>
          </a:ln>
        </p:spPr>
        <p:txBody>
          <a:bodyPr wrap="square">
            <a:spAutoFit/>
          </a:bodyPr>
          <a:lstStyle/>
          <a:p>
            <a:r>
              <a:rPr lang="es-MX" sz="1600" b="1"/>
              <a:t>Notificaciones de calificaciones y asistencia </a:t>
            </a:r>
          </a:p>
        </p:txBody>
      </p:sp>
    </p:spTree>
    <p:extLst>
      <p:ext uri="{BB962C8B-B14F-4D97-AF65-F5344CB8AC3E}">
        <p14:creationId xmlns:p14="http://schemas.microsoft.com/office/powerpoint/2010/main" val="37365045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CB6986E-4FFF-4621-8823-D781C4682F4D}"/>
              </a:ext>
            </a:extLst>
          </p:cNvPr>
          <p:cNvSpPr txBox="1"/>
          <p:nvPr/>
        </p:nvSpPr>
        <p:spPr>
          <a:xfrm>
            <a:off x="1114802" y="446825"/>
            <a:ext cx="3837853" cy="769441"/>
          </a:xfrm>
          <a:prstGeom prst="rect">
            <a:avLst/>
          </a:prstGeom>
          <a:noFill/>
          <a:ln w="28575"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en-US" sz="2400" b="1"/>
              <a:t>Main Menu: </a:t>
            </a:r>
          </a:p>
          <a:p>
            <a:pPr algn="r"/>
            <a:r>
              <a:rPr lang="en-US" sz="2000"/>
              <a:t>What can I see at Infinite Campus</a:t>
            </a:r>
            <a:r>
              <a:rPr lang="es-MX" sz="2000"/>
              <a:t>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E784A62-D8A5-470A-BF63-34AED499F9F5}"/>
              </a:ext>
            </a:extLst>
          </p:cNvPr>
          <p:cNvSpPr txBox="1"/>
          <p:nvPr/>
        </p:nvSpPr>
        <p:spPr>
          <a:xfrm>
            <a:off x="7321980" y="815887"/>
            <a:ext cx="4112215" cy="769441"/>
          </a:xfrm>
          <a:prstGeom prst="rect">
            <a:avLst/>
          </a:prstGeom>
          <a:noFill/>
          <a:ln w="28575"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s-MX" sz="2400" b="1"/>
              <a:t>Menú Principal:</a:t>
            </a:r>
          </a:p>
          <a:p>
            <a:r>
              <a:rPr lang="es-MX" sz="2000"/>
              <a:t>¿Qué puedo ver en Infinite Campus?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B765DE9-4140-4D86-9BBB-36167767EEB0}"/>
              </a:ext>
            </a:extLst>
          </p:cNvPr>
          <p:cNvSpPr/>
          <p:nvPr/>
        </p:nvSpPr>
        <p:spPr>
          <a:xfrm>
            <a:off x="1701879" y="2327214"/>
            <a:ext cx="2254400" cy="3416320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s-MX"/>
              <a:t>Message Center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s-MX"/>
              <a:t>Today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s-MX"/>
              <a:t>Calendar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s-MX"/>
              <a:t>Assignments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s-MX"/>
              <a:t>Grades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s-MX"/>
              <a:t>Gradebook Update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s-MX"/>
              <a:t>Attendance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s-MX"/>
              <a:t>Schedule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s-MX"/>
              <a:t>Fees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/>
              <a:t>Documents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s-MX"/>
              <a:t> More</a:t>
            </a:r>
          </a:p>
          <a:p>
            <a:endParaRPr lang="es-MX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36D4491-BFE6-4664-B53E-5D93E14E996D}"/>
              </a:ext>
            </a:extLst>
          </p:cNvPr>
          <p:cNvSpPr/>
          <p:nvPr/>
        </p:nvSpPr>
        <p:spPr>
          <a:xfrm>
            <a:off x="7929394" y="2339264"/>
            <a:ext cx="3296415" cy="3416320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s-MX" dirty="0"/>
              <a:t>Centro de mensajes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s-MX" dirty="0"/>
              <a:t>Hoy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s-MX" dirty="0"/>
              <a:t>Calendario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s-MX" dirty="0"/>
              <a:t>Tareas/Trabajos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s-MX" dirty="0"/>
              <a:t>Calificaciones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s-MX" dirty="0"/>
              <a:t>Actualización de calificaciones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s-MX" dirty="0"/>
              <a:t>Asistencia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s-MX" dirty="0"/>
              <a:t>Horario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s-MX" dirty="0"/>
              <a:t>Cargos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s-MX" dirty="0"/>
              <a:t>Documentos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s-MX" dirty="0"/>
              <a:t>Mas </a:t>
            </a:r>
          </a:p>
          <a:p>
            <a:endParaRPr lang="es-MX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B2D4AA8-4C56-4F0B-9AA1-F960BB0D90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9465" y="2031303"/>
            <a:ext cx="3035463" cy="376956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4354938-B57B-8299-A78B-08B807125D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8206" y="724577"/>
            <a:ext cx="2155587" cy="61654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0AED718-0FC3-6DEA-71A6-9B5CCE4B7AF6}"/>
              </a:ext>
            </a:extLst>
          </p:cNvPr>
          <p:cNvSpPr/>
          <p:nvPr/>
        </p:nvSpPr>
        <p:spPr>
          <a:xfrm>
            <a:off x="4499465" y="2031303"/>
            <a:ext cx="453190" cy="40365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703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407"/>
    </mc:Choice>
    <mc:Fallback xmlns="">
      <p:transition spd="slow" advTm="70407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0CB31B0A-0D29-4D45-8BF6-55BE502AF6D1}"/>
              </a:ext>
            </a:extLst>
          </p:cNvPr>
          <p:cNvGrpSpPr/>
          <p:nvPr/>
        </p:nvGrpSpPr>
        <p:grpSpPr>
          <a:xfrm>
            <a:off x="3009018" y="2234633"/>
            <a:ext cx="2596586" cy="3438523"/>
            <a:chOff x="2387543" y="1562100"/>
            <a:chExt cx="3194999" cy="3943350"/>
          </a:xfrm>
        </p:grpSpPr>
        <p:pic>
          <p:nvPicPr>
            <p:cNvPr id="5" name="Picture 4" descr="Graphical user interface, text, application&#10;&#10;Description automatically generated">
              <a:extLst>
                <a:ext uri="{FF2B5EF4-FFF2-40B4-BE49-F238E27FC236}">
                  <a16:creationId xmlns:a16="http://schemas.microsoft.com/office/drawing/2014/main" id="{4DE22DE9-F1BB-4D74-871A-A081F1568F0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555" b="36945"/>
            <a:stretch/>
          </p:blipFill>
          <p:spPr>
            <a:xfrm>
              <a:off x="2413779" y="1562100"/>
              <a:ext cx="3168763" cy="394335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D09D43A5-EF39-4FAE-964D-C1C3950322D3}"/>
                </a:ext>
              </a:extLst>
            </p:cNvPr>
            <p:cNvSpPr/>
            <p:nvPr/>
          </p:nvSpPr>
          <p:spPr>
            <a:xfrm>
              <a:off x="2387543" y="2381250"/>
              <a:ext cx="2127307" cy="285750"/>
            </a:xfrm>
            <a:prstGeom prst="rect">
              <a:avLst/>
            </a:prstGeom>
            <a:noFill/>
            <a:ln w="28575"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Arrow: Right 6">
            <a:extLst>
              <a:ext uri="{FF2B5EF4-FFF2-40B4-BE49-F238E27FC236}">
                <a16:creationId xmlns:a16="http://schemas.microsoft.com/office/drawing/2014/main" id="{6B709494-E1B8-4C1A-BF2A-B1C3791BDE05}"/>
              </a:ext>
            </a:extLst>
          </p:cNvPr>
          <p:cNvSpPr/>
          <p:nvPr/>
        </p:nvSpPr>
        <p:spPr>
          <a:xfrm>
            <a:off x="5699640" y="2886087"/>
            <a:ext cx="589660" cy="185871"/>
          </a:xfrm>
          <a:prstGeom prst="rightArrow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7C0025A-B5DD-4353-8134-6B5F6D46F2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3482" y="1371034"/>
            <a:ext cx="2207205" cy="4347456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6475CC7-F481-4544-AFC1-C91559952163}"/>
              </a:ext>
            </a:extLst>
          </p:cNvPr>
          <p:cNvSpPr/>
          <p:nvPr/>
        </p:nvSpPr>
        <p:spPr>
          <a:xfrm>
            <a:off x="3017256" y="2229873"/>
            <a:ext cx="376733" cy="36308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B18E47E-7893-4118-AA1D-15D961D5DB96}"/>
              </a:ext>
            </a:extLst>
          </p:cNvPr>
          <p:cNvSpPr txBox="1"/>
          <p:nvPr/>
        </p:nvSpPr>
        <p:spPr>
          <a:xfrm>
            <a:off x="2491552" y="5718490"/>
            <a:ext cx="3652839" cy="408623"/>
          </a:xfrm>
          <a:prstGeom prst="round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/>
              <a:t>General information for current date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38DF6DB-2773-4636-BD23-997C20F22E14}"/>
              </a:ext>
            </a:extLst>
          </p:cNvPr>
          <p:cNvSpPr txBox="1"/>
          <p:nvPr/>
        </p:nvSpPr>
        <p:spPr>
          <a:xfrm>
            <a:off x="1939618" y="921386"/>
            <a:ext cx="3100251" cy="461665"/>
          </a:xfrm>
          <a:prstGeom prst="rect">
            <a:avLst/>
          </a:prstGeom>
          <a:noFill/>
          <a:ln w="28575">
            <a:solidFill>
              <a:schemeClr val="accent1"/>
            </a:solidFill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s-MX" sz="2400"/>
              <a:t>Menu - Today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CEAFF66-C148-4ECC-AB51-45EE5446FEAA}"/>
              </a:ext>
            </a:extLst>
          </p:cNvPr>
          <p:cNvSpPr txBox="1"/>
          <p:nvPr/>
        </p:nvSpPr>
        <p:spPr>
          <a:xfrm>
            <a:off x="6548589" y="440486"/>
            <a:ext cx="3100251" cy="461665"/>
          </a:xfrm>
          <a:prstGeom prst="rect">
            <a:avLst/>
          </a:prstGeom>
          <a:noFill/>
          <a:ln w="28575">
            <a:solidFill>
              <a:schemeClr val="accent1"/>
            </a:solidFill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s-MX" sz="2400"/>
              <a:t>Menú – Hoy  </a:t>
            </a:r>
          </a:p>
        </p:txBody>
      </p:sp>
      <p:pic>
        <p:nvPicPr>
          <p:cNvPr id="15" name="Picture 14" descr="Text&#10;&#10;Description automatically generated">
            <a:extLst>
              <a:ext uri="{FF2B5EF4-FFF2-40B4-BE49-F238E27FC236}">
                <a16:creationId xmlns:a16="http://schemas.microsoft.com/office/drawing/2014/main" id="{4178DC24-41C0-4573-BB31-9D741CB64C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5288960" y="365256"/>
            <a:ext cx="1010538" cy="101053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691093BA-41EE-454F-B9BE-F421BBDD4372}"/>
              </a:ext>
            </a:extLst>
          </p:cNvPr>
          <p:cNvSpPr txBox="1"/>
          <p:nvPr/>
        </p:nvSpPr>
        <p:spPr>
          <a:xfrm>
            <a:off x="6393482" y="5757781"/>
            <a:ext cx="3849824" cy="338554"/>
          </a:xfrm>
          <a:prstGeom prst="rect">
            <a:avLst/>
          </a:prstGeom>
          <a:noFill/>
          <a:ln w="28575">
            <a:solidFill>
              <a:srgbClr val="0066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1600" b="1"/>
              <a:t>Información general del día en curso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8E7CBD3-E18D-8079-48BA-4C988A1FE57B}"/>
              </a:ext>
            </a:extLst>
          </p:cNvPr>
          <p:cNvSpPr txBox="1"/>
          <p:nvPr/>
        </p:nvSpPr>
        <p:spPr>
          <a:xfrm>
            <a:off x="8849778" y="2071512"/>
            <a:ext cx="2419113" cy="1815882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s-MX" sz="1600"/>
              <a:t>Horario del día, con nombre de materia, maestros, hora y salón. trabajos con fecha de entrega este día y documentos que requieren atención.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C05345E-FE3F-82F9-8EFE-DE533D1C5299}"/>
              </a:ext>
            </a:extLst>
          </p:cNvPr>
          <p:cNvSpPr txBox="1"/>
          <p:nvPr/>
        </p:nvSpPr>
        <p:spPr>
          <a:xfrm>
            <a:off x="327632" y="2095013"/>
            <a:ext cx="2433301" cy="1815882"/>
          </a:xfrm>
          <a:prstGeom prst="rect">
            <a:avLst/>
          </a:prstGeom>
          <a:noFill/>
          <a:ln w="28575">
            <a:noFill/>
          </a:ln>
          <a:effectLst/>
        </p:spPr>
        <p:txBody>
          <a:bodyPr wrap="square" rtlCol="0">
            <a:spAutoFit/>
          </a:bodyPr>
          <a:lstStyle/>
          <a:p>
            <a:pPr algn="r"/>
            <a:r>
              <a:rPr lang="en-US" sz="1600"/>
              <a:t>Shows the Schedule for the current day, assignments due today or tomorrow and documents needing attention. Name of courses, teachers and room number. </a:t>
            </a:r>
          </a:p>
        </p:txBody>
      </p:sp>
    </p:spTree>
    <p:extLst>
      <p:ext uri="{BB962C8B-B14F-4D97-AF65-F5344CB8AC3E}">
        <p14:creationId xmlns:p14="http://schemas.microsoft.com/office/powerpoint/2010/main" val="39851906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E225D23-36AE-4D13-BB81-8D5F6B27905B}"/>
              </a:ext>
            </a:extLst>
          </p:cNvPr>
          <p:cNvSpPr txBox="1"/>
          <p:nvPr/>
        </p:nvSpPr>
        <p:spPr>
          <a:xfrm>
            <a:off x="1903464" y="1113672"/>
            <a:ext cx="3100251" cy="461665"/>
          </a:xfrm>
          <a:prstGeom prst="rect">
            <a:avLst/>
          </a:prstGeom>
          <a:noFill/>
          <a:ln w="28575">
            <a:solidFill>
              <a:schemeClr val="accent1"/>
            </a:solidFill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s-MX" sz="2400"/>
              <a:t>Menu - Calendar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9389C6-CB04-4BBC-9434-94D8C5F7E1D8}"/>
              </a:ext>
            </a:extLst>
          </p:cNvPr>
          <p:cNvSpPr txBox="1"/>
          <p:nvPr/>
        </p:nvSpPr>
        <p:spPr>
          <a:xfrm>
            <a:off x="7082461" y="408869"/>
            <a:ext cx="3766390" cy="461665"/>
          </a:xfrm>
          <a:prstGeom prst="rect">
            <a:avLst/>
          </a:prstGeom>
          <a:noFill/>
          <a:ln w="28575">
            <a:solidFill>
              <a:schemeClr val="accent1"/>
            </a:solidFill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s-MX" sz="2400"/>
              <a:t>Menú – Calendario  </a:t>
            </a:r>
          </a:p>
        </p:txBody>
      </p:sp>
      <p:pic>
        <p:nvPicPr>
          <p:cNvPr id="8" name="Picture 7" descr="Calendar&#10;&#10;Description automatically generated">
            <a:extLst>
              <a:ext uri="{FF2B5EF4-FFF2-40B4-BE49-F238E27FC236}">
                <a16:creationId xmlns:a16="http://schemas.microsoft.com/office/drawing/2014/main" id="{82921E2E-0317-405D-BA6F-4FB8A03359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330895" y="319538"/>
            <a:ext cx="1365663" cy="124403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9A51C7C-6508-4923-BFA4-D0279B6B2EB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149" t="4611" r="5367" b="3509"/>
          <a:stretch/>
        </p:blipFill>
        <p:spPr>
          <a:xfrm>
            <a:off x="848497" y="1906213"/>
            <a:ext cx="4856697" cy="426392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596C2B0-CFA3-40BA-9FDF-CAC305688252}"/>
              </a:ext>
            </a:extLst>
          </p:cNvPr>
          <p:cNvSpPr txBox="1"/>
          <p:nvPr/>
        </p:nvSpPr>
        <p:spPr>
          <a:xfrm>
            <a:off x="5708018" y="2190666"/>
            <a:ext cx="4412465" cy="338554"/>
          </a:xfrm>
          <a:prstGeom prst="rect">
            <a:avLst/>
          </a:prstGeom>
          <a:noFill/>
          <a:ln w="28575">
            <a:solidFill>
              <a:srgbClr val="0066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1600" b="1"/>
              <a:t>Ver  los  trabajos asignados, por fecha de entrega  </a:t>
            </a: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C10919E6-4598-7EA9-D7A4-D5894DF19B36}"/>
              </a:ext>
            </a:extLst>
          </p:cNvPr>
          <p:cNvSpPr txBox="1">
            <a:spLocks/>
          </p:cNvSpPr>
          <p:nvPr/>
        </p:nvSpPr>
        <p:spPr>
          <a:xfrm>
            <a:off x="7914251" y="856368"/>
            <a:ext cx="1985365" cy="47343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/>
              <a:t>Tareas / Trabajos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C17932-5C26-2CCC-A16E-4C5C708E7501}"/>
              </a:ext>
            </a:extLst>
          </p:cNvPr>
          <p:cNvSpPr txBox="1">
            <a:spLocks/>
          </p:cNvSpPr>
          <p:nvPr/>
        </p:nvSpPr>
        <p:spPr>
          <a:xfrm>
            <a:off x="2631989" y="759266"/>
            <a:ext cx="1718937" cy="47343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Assignments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5917A4C-0C93-A5CF-19C1-2A4FE79827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69378" y="4203835"/>
            <a:ext cx="5934903" cy="2076740"/>
          </a:xfrm>
          <a:prstGeom prst="rect">
            <a:avLst/>
          </a:prstGeom>
        </p:spPr>
      </p:pic>
      <p:sp>
        <p:nvSpPr>
          <p:cNvPr id="7" name="Subtitle 2">
            <a:extLst>
              <a:ext uri="{FF2B5EF4-FFF2-40B4-BE49-F238E27FC236}">
                <a16:creationId xmlns:a16="http://schemas.microsoft.com/office/drawing/2014/main" id="{068B008E-C724-DECA-EF8B-6C940BF9E931}"/>
              </a:ext>
            </a:extLst>
          </p:cNvPr>
          <p:cNvSpPr txBox="1">
            <a:spLocks/>
          </p:cNvSpPr>
          <p:nvPr/>
        </p:nvSpPr>
        <p:spPr>
          <a:xfrm>
            <a:off x="9168060" y="3517635"/>
            <a:ext cx="2270441" cy="1174928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s-MX" sz="1400"/>
              <a:t>Un punto debajo de la fecha significa que hay información. </a:t>
            </a:r>
          </a:p>
          <a:p>
            <a:pPr algn="r"/>
            <a:r>
              <a:rPr lang="es-MX" sz="1400"/>
              <a:t>Haga </a:t>
            </a:r>
            <a:r>
              <a:rPr lang="en-US" sz="1400"/>
              <a:t>click</a:t>
            </a:r>
            <a:r>
              <a:rPr lang="es-MX" sz="1400"/>
              <a:t> en ese día para expandir la información.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0146F671-A4CA-0ADD-42B1-8AA5D583D6CA}"/>
              </a:ext>
            </a:extLst>
          </p:cNvPr>
          <p:cNvSpPr txBox="1">
            <a:spLocks/>
          </p:cNvSpPr>
          <p:nvPr/>
        </p:nvSpPr>
        <p:spPr>
          <a:xfrm>
            <a:off x="6374388" y="3627420"/>
            <a:ext cx="2205365" cy="899215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/>
              <a:t>Dots below dates have data. </a:t>
            </a:r>
          </a:p>
          <a:p>
            <a:r>
              <a:rPr lang="en-US" sz="1400"/>
              <a:t>Click on the date to expand the Information!</a:t>
            </a:r>
          </a:p>
        </p:txBody>
      </p:sp>
    </p:spTree>
    <p:extLst>
      <p:ext uri="{BB962C8B-B14F-4D97-AF65-F5344CB8AC3E}">
        <p14:creationId xmlns:p14="http://schemas.microsoft.com/office/powerpoint/2010/main" val="38172599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F3E18EE-0DDB-4431-88CC-8A955DBB205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81" t="797" r="2740" b="4372"/>
          <a:stretch/>
        </p:blipFill>
        <p:spPr>
          <a:xfrm>
            <a:off x="2934789" y="1927654"/>
            <a:ext cx="5403682" cy="415184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7F4F909-BDC9-412A-A2C1-A250E7E49F2B}"/>
              </a:ext>
            </a:extLst>
          </p:cNvPr>
          <p:cNvSpPr txBox="1"/>
          <p:nvPr/>
        </p:nvSpPr>
        <p:spPr>
          <a:xfrm>
            <a:off x="2391849" y="254067"/>
            <a:ext cx="2364709" cy="461665"/>
          </a:xfrm>
          <a:prstGeom prst="rect">
            <a:avLst/>
          </a:prstGeom>
          <a:noFill/>
          <a:ln w="28575">
            <a:solidFill>
              <a:schemeClr val="accent1"/>
            </a:solidFill>
          </a:ln>
          <a:effectLst/>
        </p:spPr>
        <p:txBody>
          <a:bodyPr wrap="square" rtlCol="0">
            <a:spAutoFit/>
          </a:bodyPr>
          <a:lstStyle/>
          <a:p>
            <a:r>
              <a:rPr lang="es-MX" sz="2400"/>
              <a:t>Menu - Calendar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50EC379-6050-466E-9998-A54CDBE9B77F}"/>
              </a:ext>
            </a:extLst>
          </p:cNvPr>
          <p:cNvSpPr txBox="1"/>
          <p:nvPr/>
        </p:nvSpPr>
        <p:spPr>
          <a:xfrm>
            <a:off x="6686710" y="892559"/>
            <a:ext cx="2770327" cy="461665"/>
          </a:xfrm>
          <a:prstGeom prst="rect">
            <a:avLst/>
          </a:prstGeom>
          <a:noFill/>
          <a:ln w="28575">
            <a:solidFill>
              <a:schemeClr val="accent1"/>
            </a:solidFill>
          </a:ln>
          <a:effectLst/>
        </p:spPr>
        <p:txBody>
          <a:bodyPr wrap="square" rtlCol="0">
            <a:spAutoFit/>
          </a:bodyPr>
          <a:lstStyle/>
          <a:p>
            <a:pPr algn="r"/>
            <a:r>
              <a:rPr lang="es-MX" sz="2400"/>
              <a:t>Menú – Calendario  </a:t>
            </a:r>
          </a:p>
        </p:txBody>
      </p:sp>
      <p:pic>
        <p:nvPicPr>
          <p:cNvPr id="8" name="Picture 7" descr="Calendar&#10;&#10;Description automatically generated">
            <a:extLst>
              <a:ext uri="{FF2B5EF4-FFF2-40B4-BE49-F238E27FC236}">
                <a16:creationId xmlns:a16="http://schemas.microsoft.com/office/drawing/2014/main" id="{FD3DC10A-0505-4EFE-A19A-B8670435D5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5038803" y="199026"/>
            <a:ext cx="1365663" cy="124403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8839B61-BAA4-46B3-A045-1EC187A5F449}"/>
              </a:ext>
            </a:extLst>
          </p:cNvPr>
          <p:cNvSpPr txBox="1"/>
          <p:nvPr/>
        </p:nvSpPr>
        <p:spPr>
          <a:xfrm>
            <a:off x="3715325" y="5910226"/>
            <a:ext cx="2438399" cy="338554"/>
          </a:xfrm>
          <a:prstGeom prst="rect">
            <a:avLst/>
          </a:prstGeom>
          <a:noFill/>
          <a:ln w="28575">
            <a:solidFill>
              <a:srgbClr val="0066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1600" b="1"/>
              <a:t>Ver el horario de cada día</a:t>
            </a: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ED52B5A6-9DB8-F57F-95A5-DD3FB65B36F4}"/>
              </a:ext>
            </a:extLst>
          </p:cNvPr>
          <p:cNvSpPr txBox="1">
            <a:spLocks/>
          </p:cNvSpPr>
          <p:nvPr/>
        </p:nvSpPr>
        <p:spPr>
          <a:xfrm>
            <a:off x="2391849" y="702893"/>
            <a:ext cx="1718937" cy="47343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Schedule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505D7A-B6F6-BF39-8EBA-F381A1AF40AD}"/>
              </a:ext>
            </a:extLst>
          </p:cNvPr>
          <p:cNvSpPr txBox="1">
            <a:spLocks/>
          </p:cNvSpPr>
          <p:nvPr/>
        </p:nvSpPr>
        <p:spPr>
          <a:xfrm>
            <a:off x="8338471" y="594098"/>
            <a:ext cx="987939" cy="47343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s-MX"/>
              <a:t>Horario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C445AD7-A0A2-8DA4-717D-7F14B44E3813}"/>
              </a:ext>
            </a:extLst>
          </p:cNvPr>
          <p:cNvSpPr txBox="1"/>
          <p:nvPr/>
        </p:nvSpPr>
        <p:spPr>
          <a:xfrm>
            <a:off x="8545266" y="2563864"/>
            <a:ext cx="2433301" cy="1569660"/>
          </a:xfrm>
          <a:prstGeom prst="rect">
            <a:avLst/>
          </a:prstGeom>
          <a:noFill/>
          <a:ln w="28575">
            <a:noFill/>
          </a:ln>
          <a:effectLst/>
        </p:spPr>
        <p:txBody>
          <a:bodyPr wrap="square" rtlCol="0">
            <a:spAutoFit/>
          </a:bodyPr>
          <a:lstStyle/>
          <a:p>
            <a:r>
              <a:rPr lang="es-MX" sz="1600"/>
              <a:t>Muestra:</a:t>
            </a:r>
          </a:p>
          <a:p>
            <a:pPr marL="285750" indent="-285750">
              <a:buFontTx/>
              <a:buChar char="-"/>
            </a:pPr>
            <a:r>
              <a:rPr lang="es-MX" sz="1600"/>
              <a:t>Periodo</a:t>
            </a:r>
          </a:p>
          <a:p>
            <a:pPr marL="285750" indent="-285750">
              <a:buFontTx/>
              <a:buChar char="-"/>
            </a:pPr>
            <a:r>
              <a:rPr lang="es-MX" sz="1600"/>
              <a:t>Duración de la clase</a:t>
            </a:r>
          </a:p>
          <a:p>
            <a:pPr marL="285750" indent="-285750">
              <a:buFontTx/>
              <a:buChar char="-"/>
            </a:pPr>
            <a:r>
              <a:rPr lang="es-MX" sz="1600"/>
              <a:t>Nombre del Curso</a:t>
            </a:r>
          </a:p>
          <a:p>
            <a:pPr marL="285750" indent="-285750">
              <a:buFontTx/>
              <a:buChar char="-"/>
            </a:pPr>
            <a:r>
              <a:rPr lang="es-MX" sz="1600"/>
              <a:t>Numero de Salón</a:t>
            </a:r>
          </a:p>
          <a:p>
            <a:pPr marL="285750" indent="-285750">
              <a:buFontTx/>
              <a:buChar char="-"/>
            </a:pPr>
            <a:r>
              <a:rPr lang="es-MX" sz="1600"/>
              <a:t>Nombre del maestro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B2B2B3A-2503-3A43-FEDE-88D0B816F600}"/>
              </a:ext>
            </a:extLst>
          </p:cNvPr>
          <p:cNvSpPr txBox="1"/>
          <p:nvPr/>
        </p:nvSpPr>
        <p:spPr>
          <a:xfrm>
            <a:off x="911053" y="2674133"/>
            <a:ext cx="2023736" cy="1815882"/>
          </a:xfrm>
          <a:prstGeom prst="rect">
            <a:avLst/>
          </a:prstGeom>
          <a:noFill/>
          <a:ln w="28575">
            <a:noFill/>
          </a:ln>
          <a:effectLst/>
        </p:spPr>
        <p:txBody>
          <a:bodyPr wrap="square" rtlCol="0">
            <a:spAutoFit/>
          </a:bodyPr>
          <a:lstStyle/>
          <a:p>
            <a:r>
              <a:rPr lang="en-US" sz="1600"/>
              <a:t>You can see:</a:t>
            </a:r>
          </a:p>
          <a:p>
            <a:pPr marL="285750" indent="-285750">
              <a:buFontTx/>
              <a:buChar char="-"/>
            </a:pPr>
            <a:r>
              <a:rPr lang="en-US" sz="1600"/>
              <a:t>Period</a:t>
            </a:r>
          </a:p>
          <a:p>
            <a:pPr marL="285750" indent="-285750">
              <a:buFontTx/>
              <a:buChar char="-"/>
            </a:pPr>
            <a:r>
              <a:rPr lang="en-US" sz="1600"/>
              <a:t>Duration of Class</a:t>
            </a:r>
          </a:p>
          <a:p>
            <a:pPr marL="285750" indent="-285750">
              <a:buFontTx/>
              <a:buChar char="-"/>
            </a:pPr>
            <a:r>
              <a:rPr lang="en-US" sz="1600"/>
              <a:t>Course Name</a:t>
            </a:r>
          </a:p>
          <a:p>
            <a:pPr marL="285750" indent="-285750">
              <a:buFontTx/>
              <a:buChar char="-"/>
            </a:pPr>
            <a:r>
              <a:rPr lang="en-US" sz="1600"/>
              <a:t>Classroom Number</a:t>
            </a:r>
          </a:p>
          <a:p>
            <a:pPr marL="285750" indent="-285750">
              <a:buFontTx/>
              <a:buChar char="-"/>
            </a:pPr>
            <a:r>
              <a:rPr lang="en-US" sz="1600"/>
              <a:t>Teacher Name</a:t>
            </a:r>
          </a:p>
        </p:txBody>
      </p:sp>
    </p:spTree>
    <p:extLst>
      <p:ext uri="{BB962C8B-B14F-4D97-AF65-F5344CB8AC3E}">
        <p14:creationId xmlns:p14="http://schemas.microsoft.com/office/powerpoint/2010/main" val="18321923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769DBA1-455C-42AD-B0D2-1BF71A62818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97" t="3397" r="1498" b="4657"/>
          <a:stretch/>
        </p:blipFill>
        <p:spPr>
          <a:xfrm>
            <a:off x="2693772" y="2046402"/>
            <a:ext cx="6112477" cy="39588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E7E04AE-424C-48ED-B6D1-9C8EB484ABE6}"/>
              </a:ext>
            </a:extLst>
          </p:cNvPr>
          <p:cNvSpPr txBox="1"/>
          <p:nvPr/>
        </p:nvSpPr>
        <p:spPr>
          <a:xfrm>
            <a:off x="2454876" y="446955"/>
            <a:ext cx="2310071" cy="461665"/>
          </a:xfrm>
          <a:prstGeom prst="rect">
            <a:avLst/>
          </a:prstGeom>
          <a:noFill/>
          <a:ln w="28575">
            <a:solidFill>
              <a:schemeClr val="accent1"/>
            </a:solidFill>
          </a:ln>
          <a:effectLst/>
        </p:spPr>
        <p:txBody>
          <a:bodyPr wrap="square" rtlCol="0">
            <a:spAutoFit/>
          </a:bodyPr>
          <a:lstStyle/>
          <a:p>
            <a:r>
              <a:rPr lang="es-MX" sz="2400"/>
              <a:t>Menu - Calendar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3B26519-2C13-4CB1-8010-7C7D1C5D3FF4}"/>
              </a:ext>
            </a:extLst>
          </p:cNvPr>
          <p:cNvSpPr txBox="1"/>
          <p:nvPr/>
        </p:nvSpPr>
        <p:spPr>
          <a:xfrm>
            <a:off x="6696984" y="1158212"/>
            <a:ext cx="2787638" cy="461665"/>
          </a:xfrm>
          <a:prstGeom prst="rect">
            <a:avLst/>
          </a:prstGeom>
          <a:noFill/>
          <a:ln w="28575">
            <a:solidFill>
              <a:schemeClr val="accent1"/>
            </a:solidFill>
          </a:ln>
          <a:effectLst/>
        </p:spPr>
        <p:txBody>
          <a:bodyPr wrap="square" rtlCol="0">
            <a:spAutoFit/>
          </a:bodyPr>
          <a:lstStyle/>
          <a:p>
            <a:pPr algn="r"/>
            <a:r>
              <a:rPr lang="es-MX" sz="2400"/>
              <a:t>Menú – Calendario  </a:t>
            </a:r>
          </a:p>
        </p:txBody>
      </p:sp>
      <p:pic>
        <p:nvPicPr>
          <p:cNvPr id="9" name="Picture 8" descr="Calendar&#10;&#10;Description automatically generated">
            <a:extLst>
              <a:ext uri="{FF2B5EF4-FFF2-40B4-BE49-F238E27FC236}">
                <a16:creationId xmlns:a16="http://schemas.microsoft.com/office/drawing/2014/main" id="{BF8E5116-1051-4EBD-9FEB-8280B94851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5048134" y="356221"/>
            <a:ext cx="1365663" cy="1244034"/>
          </a:xfrm>
          <a:prstGeom prst="rect">
            <a:avLst/>
          </a:prstGeom>
        </p:spPr>
      </p:pic>
      <p:sp>
        <p:nvSpPr>
          <p:cNvPr id="2" name="Subtitle 2">
            <a:extLst>
              <a:ext uri="{FF2B5EF4-FFF2-40B4-BE49-F238E27FC236}">
                <a16:creationId xmlns:a16="http://schemas.microsoft.com/office/drawing/2014/main" id="{90E174EC-E3DB-7039-0E53-30EDE241DFDF}"/>
              </a:ext>
            </a:extLst>
          </p:cNvPr>
          <p:cNvSpPr txBox="1">
            <a:spLocks/>
          </p:cNvSpPr>
          <p:nvPr/>
        </p:nvSpPr>
        <p:spPr>
          <a:xfrm>
            <a:off x="7641392" y="852799"/>
            <a:ext cx="1718937" cy="391612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s-MX" sz="1800"/>
              <a:t>Asistencia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EC094E-CD9F-8DF2-1841-B1E506DBF5AE}"/>
              </a:ext>
            </a:extLst>
          </p:cNvPr>
          <p:cNvSpPr txBox="1">
            <a:spLocks/>
          </p:cNvSpPr>
          <p:nvPr/>
        </p:nvSpPr>
        <p:spPr>
          <a:xfrm>
            <a:off x="2454876" y="942187"/>
            <a:ext cx="1718937" cy="391612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/>
              <a:t>Attendance</a:t>
            </a:r>
            <a:endParaRPr lang="es-MX" sz="18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4A709E1-57F2-4777-B20C-D07754B0669E}"/>
              </a:ext>
            </a:extLst>
          </p:cNvPr>
          <p:cNvSpPr txBox="1"/>
          <p:nvPr/>
        </p:nvSpPr>
        <p:spPr>
          <a:xfrm>
            <a:off x="3531463" y="5955773"/>
            <a:ext cx="4399004" cy="338554"/>
          </a:xfrm>
          <a:prstGeom prst="rect">
            <a:avLst/>
          </a:prstGeom>
          <a:solidFill>
            <a:schemeClr val="bg1"/>
          </a:solidFill>
          <a:ln w="28575">
            <a:solidFill>
              <a:srgbClr val="0066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1600" b="1"/>
              <a:t>Revisar la asistencia por fecha en el calendario </a:t>
            </a:r>
          </a:p>
        </p:txBody>
      </p:sp>
    </p:spTree>
    <p:extLst>
      <p:ext uri="{BB962C8B-B14F-4D97-AF65-F5344CB8AC3E}">
        <p14:creationId xmlns:p14="http://schemas.microsoft.com/office/powerpoint/2010/main" val="6719528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E9ED5987-8F8F-E695-23FE-E51701C800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2185" y="359160"/>
            <a:ext cx="1645353" cy="105397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E225D23-36AE-4D13-BB81-8D5F6B27905B}"/>
              </a:ext>
            </a:extLst>
          </p:cNvPr>
          <p:cNvSpPr txBox="1"/>
          <p:nvPr/>
        </p:nvSpPr>
        <p:spPr>
          <a:xfrm>
            <a:off x="2982893" y="1115320"/>
            <a:ext cx="1871003" cy="461665"/>
          </a:xfrm>
          <a:prstGeom prst="rect">
            <a:avLst/>
          </a:prstGeom>
          <a:noFill/>
          <a:ln w="28575">
            <a:solidFill>
              <a:schemeClr val="accent1"/>
            </a:solidFill>
          </a:ln>
          <a:effectLst/>
        </p:spPr>
        <p:txBody>
          <a:bodyPr wrap="square" rtlCol="0">
            <a:spAutoFit/>
          </a:bodyPr>
          <a:lstStyle/>
          <a:p>
            <a:pPr algn="r"/>
            <a:r>
              <a:rPr lang="en-US" sz="2400"/>
              <a:t>Assignments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9389C6-CB04-4BBC-9434-94D8C5F7E1D8}"/>
              </a:ext>
            </a:extLst>
          </p:cNvPr>
          <p:cNvSpPr txBox="1"/>
          <p:nvPr/>
        </p:nvSpPr>
        <p:spPr>
          <a:xfrm>
            <a:off x="7172763" y="444045"/>
            <a:ext cx="2012046" cy="461665"/>
          </a:xfrm>
          <a:prstGeom prst="rect">
            <a:avLst/>
          </a:prstGeom>
          <a:noFill/>
          <a:ln w="28575">
            <a:solidFill>
              <a:schemeClr val="accent1"/>
            </a:solidFill>
          </a:ln>
          <a:effectLst/>
        </p:spPr>
        <p:txBody>
          <a:bodyPr wrap="square" rtlCol="0">
            <a:spAutoFit/>
          </a:bodyPr>
          <a:lstStyle/>
          <a:p>
            <a:r>
              <a:rPr lang="es-MX" sz="2400"/>
              <a:t>Tareas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596C2B0-CFA3-40BA-9FDF-CAC305688252}"/>
              </a:ext>
            </a:extLst>
          </p:cNvPr>
          <p:cNvSpPr txBox="1"/>
          <p:nvPr/>
        </p:nvSpPr>
        <p:spPr>
          <a:xfrm>
            <a:off x="4345964" y="1953960"/>
            <a:ext cx="5882710" cy="338554"/>
          </a:xfrm>
          <a:prstGeom prst="rect">
            <a:avLst/>
          </a:prstGeom>
          <a:noFill/>
          <a:ln w="28575">
            <a:solidFill>
              <a:srgbClr val="0066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1600" b="1"/>
              <a:t>Muestra las tareas asignadas al estudiante para todo el año escolar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0146F671-A4CA-0ADD-42B1-8AA5D583D6CA}"/>
              </a:ext>
            </a:extLst>
          </p:cNvPr>
          <p:cNvSpPr txBox="1">
            <a:spLocks/>
          </p:cNvSpPr>
          <p:nvPr/>
        </p:nvSpPr>
        <p:spPr>
          <a:xfrm>
            <a:off x="5172986" y="4554120"/>
            <a:ext cx="2560780" cy="1286507"/>
          </a:xfrm>
          <a:prstGeom prst="rect">
            <a:avLst/>
          </a:prstGeom>
        </p:spPr>
        <p:txBody>
          <a:bodyPr vert="horz" lIns="0" tIns="45720" rIns="0" bIns="45720" rtlCol="0">
            <a:normAutofit fontScale="92500" lnSpcReduction="20000"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/>
              <a:t>The subject, course, comments and grades are listed. </a:t>
            </a:r>
          </a:p>
          <a:p>
            <a:r>
              <a:rPr lang="en-US" sz="1600"/>
              <a:t>Click specific assignments to view details and scroll to see previous and future assignments.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068B008E-C724-DECA-EF8B-6C940BF9E931}"/>
              </a:ext>
            </a:extLst>
          </p:cNvPr>
          <p:cNvSpPr txBox="1">
            <a:spLocks/>
          </p:cNvSpPr>
          <p:nvPr/>
        </p:nvSpPr>
        <p:spPr>
          <a:xfrm>
            <a:off x="8899584" y="4554120"/>
            <a:ext cx="2560779" cy="1629002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1600"/>
              <a:t>Muestra: El tema, la materia, comentarios y calificaciones.</a:t>
            </a:r>
          </a:p>
          <a:p>
            <a:r>
              <a:rPr lang="es-MX" sz="1600"/>
              <a:t>Haga </a:t>
            </a:r>
            <a:r>
              <a:rPr lang="en-US" sz="1600"/>
              <a:t>click</a:t>
            </a:r>
            <a:r>
              <a:rPr lang="es-MX" sz="1600"/>
              <a:t> en una tarea para ver los detalles, deslice el mouse para ver tareas pasadas y futuras.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5DF840F-B64F-A822-BFA0-2688A9F32C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7120" y="2020512"/>
            <a:ext cx="3035463" cy="376956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69FC738-3F1F-4C33-F74D-39EA963A32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2986" y="2614499"/>
            <a:ext cx="6287377" cy="162900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72AE322C-B749-113C-F42F-9E5C90760E57}"/>
              </a:ext>
            </a:extLst>
          </p:cNvPr>
          <p:cNvSpPr txBox="1"/>
          <p:nvPr/>
        </p:nvSpPr>
        <p:spPr>
          <a:xfrm>
            <a:off x="1184277" y="5790080"/>
            <a:ext cx="5468237" cy="374571"/>
          </a:xfrm>
          <a:prstGeom prst="round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600"/>
              <a:t>Lists all assignments for the student, for the entire school year.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4ABC2EC-4D92-873B-54E4-88895C5A0C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4277" y="2973859"/>
            <a:ext cx="2077907" cy="40824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DC3AA0B1-08CF-94DB-3B0B-094206FAB96D}"/>
              </a:ext>
            </a:extLst>
          </p:cNvPr>
          <p:cNvSpPr txBox="1"/>
          <p:nvPr/>
        </p:nvSpPr>
        <p:spPr>
          <a:xfrm>
            <a:off x="1184277" y="3415500"/>
            <a:ext cx="1274180" cy="307777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/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17957551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0600587-2378-4E6A-91AC-5A9E15D477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3773" y="1891193"/>
            <a:ext cx="6074853" cy="40447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DD768BD-DDEC-4645-AF08-320094755D08}"/>
              </a:ext>
            </a:extLst>
          </p:cNvPr>
          <p:cNvSpPr txBox="1"/>
          <p:nvPr/>
        </p:nvSpPr>
        <p:spPr>
          <a:xfrm>
            <a:off x="3178282" y="5749866"/>
            <a:ext cx="3437757" cy="338554"/>
          </a:xfrm>
          <a:prstGeom prst="rect">
            <a:avLst/>
          </a:prstGeom>
          <a:noFill/>
          <a:ln w="28575">
            <a:solidFill>
              <a:srgbClr val="0066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1600" b="1"/>
              <a:t>Ver las calificaciones de cada clase </a:t>
            </a:r>
          </a:p>
        </p:txBody>
      </p:sp>
      <p:pic>
        <p:nvPicPr>
          <p:cNvPr id="11" name="Picture 10" descr="A picture containing shape&#10;&#10;Description automatically generated">
            <a:extLst>
              <a:ext uri="{FF2B5EF4-FFF2-40B4-BE49-F238E27FC236}">
                <a16:creationId xmlns:a16="http://schemas.microsoft.com/office/drawing/2014/main" id="{8C41FCE0-92D2-4BE8-9AE2-83CBA92954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4648563" y="235060"/>
            <a:ext cx="1967476" cy="1314750"/>
          </a:xfrm>
          <a:prstGeom prst="rect">
            <a:avLst/>
          </a:prstGeom>
        </p:spPr>
      </p:pic>
      <p:sp>
        <p:nvSpPr>
          <p:cNvPr id="2" name="Subtitle 2">
            <a:extLst>
              <a:ext uri="{FF2B5EF4-FFF2-40B4-BE49-F238E27FC236}">
                <a16:creationId xmlns:a16="http://schemas.microsoft.com/office/drawing/2014/main" id="{14A96FE8-0DC6-3D00-9D0D-CA7DB864608E}"/>
              </a:ext>
            </a:extLst>
          </p:cNvPr>
          <p:cNvSpPr txBox="1">
            <a:spLocks/>
          </p:cNvSpPr>
          <p:nvPr/>
        </p:nvSpPr>
        <p:spPr>
          <a:xfrm>
            <a:off x="358125" y="2111417"/>
            <a:ext cx="2204690" cy="1802163"/>
          </a:xfrm>
          <a:prstGeom prst="rect">
            <a:avLst/>
          </a:prstGeom>
        </p:spPr>
        <p:txBody>
          <a:bodyPr vert="horz" lIns="0" tIns="45720" rIns="0" bIns="45720" rtlCol="0">
            <a:normAutofit lnSpcReduction="10000"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/>
              <a:t>Shows all grades earned by the student, for ALL tasks. </a:t>
            </a:r>
          </a:p>
          <a:p>
            <a:r>
              <a:rPr lang="en-US" sz="1600"/>
              <a:t>Term grades are posted in bold, with IN-Progress grades indicated as “In progress.”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8D0DD16-401E-F3D9-7E4D-408B2E554C3A}"/>
              </a:ext>
            </a:extLst>
          </p:cNvPr>
          <p:cNvSpPr txBox="1">
            <a:spLocks/>
          </p:cNvSpPr>
          <p:nvPr/>
        </p:nvSpPr>
        <p:spPr>
          <a:xfrm>
            <a:off x="8899584" y="3913580"/>
            <a:ext cx="2423455" cy="2060117"/>
          </a:xfrm>
          <a:prstGeom prst="rect">
            <a:avLst/>
          </a:prstGeom>
        </p:spPr>
        <p:txBody>
          <a:bodyPr vert="horz" lIns="0" tIns="45720" rIns="0" bIns="45720" rtlCol="0">
            <a:normAutofit lnSpcReduction="10000"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s-MX" sz="1600"/>
              <a:t>Muestra las calificaciones obtenidas por el estudiante en todas sus materias.</a:t>
            </a:r>
          </a:p>
          <a:p>
            <a:pPr algn="r"/>
            <a:r>
              <a:rPr lang="es-MX" sz="1600"/>
              <a:t>Las calificaciones del periodo aparecen en negritas, mientras que las que siguen en progreso están marcadas “En Progreso.”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27288EA-D482-4025-8B97-F370AF91E9C1}"/>
              </a:ext>
            </a:extLst>
          </p:cNvPr>
          <p:cNvSpPr txBox="1"/>
          <p:nvPr/>
        </p:nvSpPr>
        <p:spPr>
          <a:xfrm>
            <a:off x="1143647" y="1028004"/>
            <a:ext cx="3100251" cy="461665"/>
          </a:xfrm>
          <a:prstGeom prst="rect">
            <a:avLst/>
          </a:prstGeom>
          <a:noFill/>
          <a:ln w="28575">
            <a:solidFill>
              <a:schemeClr val="accent1"/>
            </a:solidFill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s-MX" sz="2400"/>
              <a:t>Menu - Grades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62B375E-231E-4123-8703-53CE8255FA13}"/>
              </a:ext>
            </a:extLst>
          </p:cNvPr>
          <p:cNvSpPr txBox="1"/>
          <p:nvPr/>
        </p:nvSpPr>
        <p:spPr>
          <a:xfrm>
            <a:off x="7387826" y="460367"/>
            <a:ext cx="3710809" cy="461665"/>
          </a:xfrm>
          <a:prstGeom prst="rect">
            <a:avLst/>
          </a:prstGeom>
          <a:noFill/>
          <a:ln w="28575">
            <a:solidFill>
              <a:schemeClr val="accent1"/>
            </a:solidFill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s-MX" sz="2400"/>
              <a:t>Menú – Calificaciones  </a:t>
            </a:r>
          </a:p>
        </p:txBody>
      </p:sp>
    </p:spTree>
    <p:extLst>
      <p:ext uri="{BB962C8B-B14F-4D97-AF65-F5344CB8AC3E}">
        <p14:creationId xmlns:p14="http://schemas.microsoft.com/office/powerpoint/2010/main" val="24031306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1EDD862-62EF-4601-92AA-87168B0EBE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9138" y="1915812"/>
            <a:ext cx="5457825" cy="396798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9B0FB86-B95E-4C89-B2F4-FA55FE2C0C9D}"/>
              </a:ext>
            </a:extLst>
          </p:cNvPr>
          <p:cNvSpPr txBox="1"/>
          <p:nvPr/>
        </p:nvSpPr>
        <p:spPr>
          <a:xfrm>
            <a:off x="3426941" y="5699132"/>
            <a:ext cx="3145310" cy="307777"/>
          </a:xfrm>
          <a:prstGeom prst="rect">
            <a:avLst/>
          </a:prstGeom>
          <a:noFill/>
          <a:ln w="28575">
            <a:solidFill>
              <a:srgbClr val="0066FF"/>
            </a:solidFill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s-MX" sz="1400" b="1"/>
              <a:t>Calificaciones de cada tarea, por fecha.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047F0EC-C5DD-4550-B107-25BCE4DA9DEA}"/>
              </a:ext>
            </a:extLst>
          </p:cNvPr>
          <p:cNvSpPr txBox="1"/>
          <p:nvPr/>
        </p:nvSpPr>
        <p:spPr>
          <a:xfrm>
            <a:off x="6642941" y="215566"/>
            <a:ext cx="4896189" cy="830997"/>
          </a:xfrm>
          <a:prstGeom prst="rect">
            <a:avLst/>
          </a:prstGeom>
          <a:noFill/>
          <a:ln w="28575">
            <a:solidFill>
              <a:schemeClr val="accent1"/>
            </a:solidFill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s-MX" sz="2400"/>
              <a:t>Menú – Actualización de boleta de Calificaciones  </a:t>
            </a:r>
          </a:p>
        </p:txBody>
      </p:sp>
      <p:pic>
        <p:nvPicPr>
          <p:cNvPr id="11" name="Picture 10" descr="Text&#10;&#10;Description automatically generated">
            <a:extLst>
              <a:ext uri="{FF2B5EF4-FFF2-40B4-BE49-F238E27FC236}">
                <a16:creationId xmlns:a16="http://schemas.microsoft.com/office/drawing/2014/main" id="{96AB17A9-AE5D-4CA5-BA7E-9BD35D61B8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4843851" y="176676"/>
            <a:ext cx="1728400" cy="142750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1C3BD52-4912-400B-9189-0244E7E884CC}"/>
              </a:ext>
            </a:extLst>
          </p:cNvPr>
          <p:cNvSpPr txBox="1"/>
          <p:nvPr/>
        </p:nvSpPr>
        <p:spPr>
          <a:xfrm>
            <a:off x="953269" y="1142516"/>
            <a:ext cx="4195382" cy="461665"/>
          </a:xfrm>
          <a:prstGeom prst="rect">
            <a:avLst/>
          </a:prstGeom>
          <a:noFill/>
          <a:ln w="28575">
            <a:solidFill>
              <a:schemeClr val="accent1"/>
            </a:solidFill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s-MX" sz="2400"/>
              <a:t>Menu – Gradebook updates </a:t>
            </a: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87E1DF74-A9BB-5501-D749-29D98CB535FA}"/>
              </a:ext>
            </a:extLst>
          </p:cNvPr>
          <p:cNvSpPr txBox="1">
            <a:spLocks/>
          </p:cNvSpPr>
          <p:nvPr/>
        </p:nvSpPr>
        <p:spPr>
          <a:xfrm>
            <a:off x="397619" y="2029138"/>
            <a:ext cx="2329105" cy="2090016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600"/>
              <a:t>Lists all the assignments that have been scored or updated in the last 14 days. </a:t>
            </a:r>
          </a:p>
          <a:p>
            <a:pPr algn="r"/>
            <a:r>
              <a:rPr lang="en-US" sz="1600"/>
              <a:t>These are listed in the order the teacher updated the gradebook, </a:t>
            </a:r>
            <a:r>
              <a:rPr lang="en-US" sz="1600" b="1"/>
              <a:t>not by due date</a:t>
            </a:r>
            <a:r>
              <a:rPr lang="en-US" sz="1600"/>
              <a:t>.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0137EF2-7DCE-3144-A1FE-CA183856280A}"/>
              </a:ext>
            </a:extLst>
          </p:cNvPr>
          <p:cNvSpPr txBox="1">
            <a:spLocks/>
          </p:cNvSpPr>
          <p:nvPr/>
        </p:nvSpPr>
        <p:spPr>
          <a:xfrm>
            <a:off x="8899584" y="3979817"/>
            <a:ext cx="2560779" cy="2203306"/>
          </a:xfrm>
          <a:prstGeom prst="rect">
            <a:avLst/>
          </a:prstGeom>
        </p:spPr>
        <p:txBody>
          <a:bodyPr vert="horz" lIns="0" tIns="45720" rIns="0" bIns="45720" rtlCol="0">
            <a:normAutofit lnSpcReduction="10000"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1600"/>
              <a:t>Muestra todas las tareas que han sido calificadas o actualizadas en los últimos 14 días. </a:t>
            </a:r>
          </a:p>
          <a:p>
            <a:r>
              <a:rPr lang="es-MX" sz="1600"/>
              <a:t>Están enlistadas conforme el orden en que la maestra las actualizó en el libro de calificaciones, </a:t>
            </a:r>
            <a:r>
              <a:rPr lang="es-MX" sz="1600" b="1"/>
              <a:t>NO por fecha de entrega.</a:t>
            </a:r>
          </a:p>
        </p:txBody>
      </p:sp>
    </p:spTree>
    <p:extLst>
      <p:ext uri="{BB962C8B-B14F-4D97-AF65-F5344CB8AC3E}">
        <p14:creationId xmlns:p14="http://schemas.microsoft.com/office/powerpoint/2010/main" val="29313743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5D78DD2-09EE-488E-ABC0-AF9B6D800BB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99" t="10899" r="2733" b="5894"/>
          <a:stretch/>
        </p:blipFill>
        <p:spPr>
          <a:xfrm>
            <a:off x="3611629" y="1799108"/>
            <a:ext cx="4720073" cy="257844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178B43C-7304-4347-9786-F2AEB41D73A9}"/>
              </a:ext>
            </a:extLst>
          </p:cNvPr>
          <p:cNvSpPr txBox="1"/>
          <p:nvPr/>
        </p:nvSpPr>
        <p:spPr>
          <a:xfrm>
            <a:off x="1841456" y="623308"/>
            <a:ext cx="2684378" cy="461665"/>
          </a:xfrm>
          <a:prstGeom prst="rect">
            <a:avLst/>
          </a:prstGeom>
          <a:noFill/>
          <a:ln w="28575">
            <a:solidFill>
              <a:schemeClr val="accent1"/>
            </a:solidFill>
          </a:ln>
          <a:effectLst/>
        </p:spPr>
        <p:txBody>
          <a:bodyPr wrap="square" rtlCol="0">
            <a:spAutoFit/>
          </a:bodyPr>
          <a:lstStyle/>
          <a:p>
            <a:pPr algn="r"/>
            <a:r>
              <a:rPr lang="es-MX" sz="2400"/>
              <a:t>Menu - Attendance 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BA804CA-89B7-4DE5-9B4E-092BC7E283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5742" y="413773"/>
            <a:ext cx="1495022" cy="96108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D28DA9C-FE9E-4B92-803A-4700C54A8772}"/>
              </a:ext>
            </a:extLst>
          </p:cNvPr>
          <p:cNvSpPr txBox="1"/>
          <p:nvPr/>
        </p:nvSpPr>
        <p:spPr>
          <a:xfrm>
            <a:off x="6540672" y="905812"/>
            <a:ext cx="2684378" cy="461665"/>
          </a:xfrm>
          <a:prstGeom prst="rect">
            <a:avLst/>
          </a:prstGeom>
          <a:noFill/>
          <a:ln w="28575">
            <a:solidFill>
              <a:schemeClr val="accent1"/>
            </a:solidFill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s-MX" sz="2400"/>
              <a:t>Menú – Asistencia  </a:t>
            </a: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ADAB5ACA-48CB-5842-AA21-BC8A319C4305}"/>
              </a:ext>
            </a:extLst>
          </p:cNvPr>
          <p:cNvSpPr txBox="1">
            <a:spLocks/>
          </p:cNvSpPr>
          <p:nvPr/>
        </p:nvSpPr>
        <p:spPr>
          <a:xfrm>
            <a:off x="27432" y="1799108"/>
            <a:ext cx="3432459" cy="266580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400"/>
              <a:t>Lists absences and tardies for those periods that take attendance. </a:t>
            </a:r>
          </a:p>
          <a:p>
            <a:pPr algn="r"/>
            <a:r>
              <a:rPr lang="en-US" sz="1400"/>
              <a:t>Navigate between terms using the options at the top. </a:t>
            </a:r>
          </a:p>
          <a:p>
            <a:pPr algn="r"/>
            <a:r>
              <a:rPr lang="en-US" sz="1400"/>
              <a:t>To view details, click on a specific period. </a:t>
            </a:r>
          </a:p>
          <a:p>
            <a:pPr algn="r"/>
            <a:r>
              <a:rPr lang="en-US" sz="1400"/>
              <a:t>On the detail view, absences and tardy are divided by type (</a:t>
            </a:r>
            <a:r>
              <a:rPr lang="en-US" sz="1400" b="1">
                <a:solidFill>
                  <a:srgbClr val="FF0000"/>
                </a:solidFill>
              </a:rPr>
              <a:t>excused, exempt or unknown</a:t>
            </a:r>
            <a:r>
              <a:rPr lang="en-US" sz="1400"/>
              <a:t>)</a:t>
            </a:r>
          </a:p>
          <a:p>
            <a:pPr algn="r"/>
            <a:r>
              <a:rPr lang="en-US" sz="1400"/>
              <a:t>ALL absences and tardy are listed below. </a:t>
            </a:r>
          </a:p>
          <a:p>
            <a:pPr algn="r"/>
            <a:endParaRPr lang="en-US" sz="140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AB7BA8-AD54-DDEC-E924-4EE5517B32DC}"/>
              </a:ext>
            </a:extLst>
          </p:cNvPr>
          <p:cNvSpPr txBox="1">
            <a:spLocks/>
          </p:cNvSpPr>
          <p:nvPr/>
        </p:nvSpPr>
        <p:spPr>
          <a:xfrm>
            <a:off x="8320216" y="3834715"/>
            <a:ext cx="3678193" cy="2446895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1400"/>
              <a:t>Muestra Ausencia y retardo de todos los periodos en los que se toma asistencia. </a:t>
            </a:r>
          </a:p>
          <a:p>
            <a:r>
              <a:rPr lang="es-MX" sz="1400"/>
              <a:t>Cambie de ciclo en la barra ubicada arriba. </a:t>
            </a:r>
          </a:p>
          <a:p>
            <a:r>
              <a:rPr lang="es-MX" sz="1400"/>
              <a:t>Para ver detalles, de </a:t>
            </a:r>
            <a:r>
              <a:rPr lang="es-MX" sz="1400" err="1"/>
              <a:t>click</a:t>
            </a:r>
            <a:r>
              <a:rPr lang="es-MX" sz="1400"/>
              <a:t> a un periodo especifico. </a:t>
            </a:r>
          </a:p>
          <a:p>
            <a:r>
              <a:rPr lang="es-MX" sz="1400"/>
              <a:t>En la vista a detalle puede ver ausencia y retardo por tipo: Justificada, injustificada, exento. </a:t>
            </a:r>
          </a:p>
          <a:p>
            <a:r>
              <a:rPr lang="es-MX" sz="1400"/>
              <a:t>TODAS las asistencias y retardos se enlistan la parte inferior.</a:t>
            </a:r>
          </a:p>
          <a:p>
            <a:endParaRPr lang="es-MX" sz="1400" b="1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555C117-DDF0-CF13-95B7-68F9E314F3A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78" t="4436" b="-322"/>
          <a:stretch/>
        </p:blipFill>
        <p:spPr>
          <a:xfrm>
            <a:off x="1015068" y="4464908"/>
            <a:ext cx="5914242" cy="183654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4797167-0853-4B78-BA04-F6B9CAC6DAFC}"/>
              </a:ext>
            </a:extLst>
          </p:cNvPr>
          <p:cNvSpPr txBox="1"/>
          <p:nvPr/>
        </p:nvSpPr>
        <p:spPr>
          <a:xfrm>
            <a:off x="8403436" y="1897305"/>
            <a:ext cx="3000093" cy="338554"/>
          </a:xfrm>
          <a:prstGeom prst="rect">
            <a:avLst/>
          </a:prstGeom>
          <a:solidFill>
            <a:schemeClr val="bg1"/>
          </a:solidFill>
          <a:ln w="28575">
            <a:solidFill>
              <a:srgbClr val="0066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1600" b="1"/>
              <a:t>Asistencia a cada clase (MS &amp; HS)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18D647D-20E9-5EFD-2C70-C4B1F2AA4579}"/>
              </a:ext>
            </a:extLst>
          </p:cNvPr>
          <p:cNvSpPr/>
          <p:nvPr/>
        </p:nvSpPr>
        <p:spPr>
          <a:xfrm>
            <a:off x="6400799" y="5383181"/>
            <a:ext cx="604007" cy="86467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283A620B-C144-1F9D-F6AB-D4E6DDD3D46A}"/>
              </a:ext>
            </a:extLst>
          </p:cNvPr>
          <p:cNvCxnSpPr/>
          <p:nvPr/>
        </p:nvCxnSpPr>
        <p:spPr>
          <a:xfrm>
            <a:off x="3435315" y="3934437"/>
            <a:ext cx="2837211" cy="173652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68103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D289FEC-DE71-41E9-9979-D95389453D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3436" y="1765661"/>
            <a:ext cx="5742547" cy="403627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EBCBDED-EFEF-499E-9053-720E8D1E75BC}"/>
              </a:ext>
            </a:extLst>
          </p:cNvPr>
          <p:cNvSpPr txBox="1"/>
          <p:nvPr/>
        </p:nvSpPr>
        <p:spPr>
          <a:xfrm>
            <a:off x="2222522" y="984206"/>
            <a:ext cx="2713303" cy="461665"/>
          </a:xfrm>
          <a:prstGeom prst="rect">
            <a:avLst/>
          </a:prstGeom>
          <a:noFill/>
          <a:ln w="28575">
            <a:solidFill>
              <a:schemeClr val="accent1"/>
            </a:solidFill>
          </a:ln>
          <a:effectLst/>
        </p:spPr>
        <p:txBody>
          <a:bodyPr wrap="square" rtlCol="0">
            <a:spAutoFit/>
          </a:bodyPr>
          <a:lstStyle/>
          <a:p>
            <a:pPr algn="r"/>
            <a:r>
              <a:rPr lang="es-MX" sz="2400"/>
              <a:t>Menu – Schedule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F164C8E-7077-458F-8790-23FB8AB026C1}"/>
              </a:ext>
            </a:extLst>
          </p:cNvPr>
          <p:cNvSpPr txBox="1"/>
          <p:nvPr/>
        </p:nvSpPr>
        <p:spPr>
          <a:xfrm>
            <a:off x="6524422" y="591128"/>
            <a:ext cx="2365094" cy="461665"/>
          </a:xfrm>
          <a:prstGeom prst="rect">
            <a:avLst/>
          </a:prstGeom>
          <a:noFill/>
          <a:ln w="28575">
            <a:solidFill>
              <a:schemeClr val="accent1"/>
            </a:solidFill>
          </a:ln>
          <a:effectLst/>
        </p:spPr>
        <p:txBody>
          <a:bodyPr wrap="square" rtlCol="0">
            <a:spAutoFit/>
          </a:bodyPr>
          <a:lstStyle/>
          <a:p>
            <a:r>
              <a:rPr lang="es-MX" sz="2400"/>
              <a:t>Menú – Horario  </a:t>
            </a:r>
          </a:p>
        </p:txBody>
      </p:sp>
      <p:pic>
        <p:nvPicPr>
          <p:cNvPr id="11" name="Picture 10" descr="A picture containing diagram&#10;&#10;Description automatically generated">
            <a:extLst>
              <a:ext uri="{FF2B5EF4-FFF2-40B4-BE49-F238E27FC236}">
                <a16:creationId xmlns:a16="http://schemas.microsoft.com/office/drawing/2014/main" id="{BA0CA5B6-72B9-4B5F-97B1-C74222165F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5221372" y="470755"/>
            <a:ext cx="1017503" cy="101496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5C88016-837D-4AA8-54F9-EEBBCDC04286}"/>
              </a:ext>
            </a:extLst>
          </p:cNvPr>
          <p:cNvSpPr txBox="1"/>
          <p:nvPr/>
        </p:nvSpPr>
        <p:spPr>
          <a:xfrm>
            <a:off x="2113321" y="5741354"/>
            <a:ext cx="3485378" cy="340519"/>
          </a:xfrm>
          <a:prstGeom prst="round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1400"/>
              <a:t>Shows Schedule by day, term and whole year.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DA073FA-E974-8E8B-2D97-73B5CEE822FC}"/>
              </a:ext>
            </a:extLst>
          </p:cNvPr>
          <p:cNvSpPr txBox="1"/>
          <p:nvPr/>
        </p:nvSpPr>
        <p:spPr>
          <a:xfrm>
            <a:off x="8495983" y="1906468"/>
            <a:ext cx="3226038" cy="584775"/>
          </a:xfrm>
          <a:prstGeom prst="rect">
            <a:avLst/>
          </a:prstGeom>
          <a:noFill/>
          <a:ln w="28575">
            <a:solidFill>
              <a:srgbClr val="0066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1600" b="1"/>
              <a:t>Horario por día, término (semestre/cuarto) y año completo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A35E10-3B2A-A148-14D8-F534E232698D}"/>
              </a:ext>
            </a:extLst>
          </p:cNvPr>
          <p:cNvSpPr txBox="1"/>
          <p:nvPr/>
        </p:nvSpPr>
        <p:spPr>
          <a:xfrm>
            <a:off x="695651" y="1972768"/>
            <a:ext cx="2023736" cy="1815882"/>
          </a:xfrm>
          <a:prstGeom prst="rect">
            <a:avLst/>
          </a:prstGeom>
          <a:noFill/>
          <a:ln w="28575">
            <a:noFill/>
          </a:ln>
          <a:effectLst/>
        </p:spPr>
        <p:txBody>
          <a:bodyPr wrap="square" rtlCol="0">
            <a:spAutoFit/>
          </a:bodyPr>
          <a:lstStyle/>
          <a:p>
            <a:r>
              <a:rPr lang="en-US" sz="1600"/>
              <a:t>You can see:</a:t>
            </a:r>
          </a:p>
          <a:p>
            <a:pPr marL="285750" indent="-285750">
              <a:buFontTx/>
              <a:buChar char="-"/>
            </a:pPr>
            <a:r>
              <a:rPr lang="en-US" sz="1600"/>
              <a:t>Period</a:t>
            </a:r>
          </a:p>
          <a:p>
            <a:pPr marL="285750" indent="-285750">
              <a:buFontTx/>
              <a:buChar char="-"/>
            </a:pPr>
            <a:r>
              <a:rPr lang="en-US" sz="1600"/>
              <a:t>Duration of Class</a:t>
            </a:r>
          </a:p>
          <a:p>
            <a:pPr marL="285750" indent="-285750">
              <a:buFontTx/>
              <a:buChar char="-"/>
            </a:pPr>
            <a:r>
              <a:rPr lang="en-US" sz="1600"/>
              <a:t>Course Name</a:t>
            </a:r>
          </a:p>
          <a:p>
            <a:pPr marL="285750" indent="-285750">
              <a:buFontTx/>
              <a:buChar char="-"/>
            </a:pPr>
            <a:r>
              <a:rPr lang="en-US" sz="1600"/>
              <a:t>Classroom Number</a:t>
            </a:r>
          </a:p>
          <a:p>
            <a:pPr marL="285750" indent="-285750">
              <a:buFontTx/>
              <a:buChar char="-"/>
            </a:pPr>
            <a:r>
              <a:rPr lang="en-US" sz="1600"/>
              <a:t>Teacher Name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86A4224-23C0-F388-C0E1-93B92EDE7ED3}"/>
              </a:ext>
            </a:extLst>
          </p:cNvPr>
          <p:cNvSpPr txBox="1"/>
          <p:nvPr/>
        </p:nvSpPr>
        <p:spPr>
          <a:xfrm>
            <a:off x="8719236" y="4171694"/>
            <a:ext cx="2433301" cy="1569660"/>
          </a:xfrm>
          <a:prstGeom prst="rect">
            <a:avLst/>
          </a:prstGeom>
          <a:noFill/>
          <a:ln w="28575">
            <a:noFill/>
          </a:ln>
          <a:effectLst/>
        </p:spPr>
        <p:txBody>
          <a:bodyPr wrap="square" rtlCol="0">
            <a:spAutoFit/>
          </a:bodyPr>
          <a:lstStyle/>
          <a:p>
            <a:r>
              <a:rPr lang="es-MX" sz="1600"/>
              <a:t>Muestra:</a:t>
            </a:r>
          </a:p>
          <a:p>
            <a:pPr marL="285750" indent="-285750">
              <a:buFontTx/>
              <a:buChar char="-"/>
            </a:pPr>
            <a:r>
              <a:rPr lang="es-MX" sz="1600"/>
              <a:t>Periodo</a:t>
            </a:r>
          </a:p>
          <a:p>
            <a:pPr marL="285750" indent="-285750">
              <a:buFontTx/>
              <a:buChar char="-"/>
            </a:pPr>
            <a:r>
              <a:rPr lang="es-MX" sz="1600"/>
              <a:t>Duración de la clase</a:t>
            </a:r>
          </a:p>
          <a:p>
            <a:pPr marL="285750" indent="-285750">
              <a:buFontTx/>
              <a:buChar char="-"/>
            </a:pPr>
            <a:r>
              <a:rPr lang="es-MX" sz="1600"/>
              <a:t>Nombre del Curso</a:t>
            </a:r>
          </a:p>
          <a:p>
            <a:pPr marL="285750" indent="-285750">
              <a:buFontTx/>
              <a:buChar char="-"/>
            </a:pPr>
            <a:r>
              <a:rPr lang="es-MX" sz="1600"/>
              <a:t>Numero de Salón</a:t>
            </a:r>
          </a:p>
          <a:p>
            <a:pPr marL="285750" indent="-285750">
              <a:buFontTx/>
              <a:buChar char="-"/>
            </a:pPr>
            <a:r>
              <a:rPr lang="es-MX" sz="1600"/>
              <a:t>Nombre del maestro</a:t>
            </a:r>
          </a:p>
        </p:txBody>
      </p:sp>
    </p:spTree>
    <p:extLst>
      <p:ext uri="{BB962C8B-B14F-4D97-AF65-F5344CB8AC3E}">
        <p14:creationId xmlns:p14="http://schemas.microsoft.com/office/powerpoint/2010/main" val="25952372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EBCBDED-EFEF-499E-9053-720E8D1E75BC}"/>
              </a:ext>
            </a:extLst>
          </p:cNvPr>
          <p:cNvSpPr txBox="1"/>
          <p:nvPr/>
        </p:nvSpPr>
        <p:spPr>
          <a:xfrm>
            <a:off x="2153274" y="976890"/>
            <a:ext cx="2713303" cy="461665"/>
          </a:xfrm>
          <a:prstGeom prst="rect">
            <a:avLst/>
          </a:prstGeom>
          <a:noFill/>
          <a:ln w="28575">
            <a:solidFill>
              <a:schemeClr val="accent1"/>
            </a:solidFill>
          </a:ln>
          <a:effectLst/>
        </p:spPr>
        <p:txBody>
          <a:bodyPr wrap="square" rtlCol="0">
            <a:spAutoFit/>
          </a:bodyPr>
          <a:lstStyle/>
          <a:p>
            <a:pPr algn="r"/>
            <a:r>
              <a:rPr lang="es-MX" sz="2400"/>
              <a:t>Menu – Fees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F164C8E-7077-458F-8790-23FB8AB026C1}"/>
              </a:ext>
            </a:extLst>
          </p:cNvPr>
          <p:cNvSpPr txBox="1"/>
          <p:nvPr/>
        </p:nvSpPr>
        <p:spPr>
          <a:xfrm>
            <a:off x="6444791" y="551224"/>
            <a:ext cx="2365094" cy="461665"/>
          </a:xfrm>
          <a:prstGeom prst="rect">
            <a:avLst/>
          </a:prstGeom>
          <a:noFill/>
          <a:ln w="28575">
            <a:solidFill>
              <a:schemeClr val="accent1"/>
            </a:solidFill>
          </a:ln>
          <a:effectLst/>
        </p:spPr>
        <p:txBody>
          <a:bodyPr wrap="square" rtlCol="0">
            <a:spAutoFit/>
          </a:bodyPr>
          <a:lstStyle/>
          <a:p>
            <a:r>
              <a:rPr lang="es-MX" sz="2400"/>
              <a:t>Menú – Cuotas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5C88016-837D-4AA8-54F9-EEBBCDC04286}"/>
              </a:ext>
            </a:extLst>
          </p:cNvPr>
          <p:cNvSpPr txBox="1"/>
          <p:nvPr/>
        </p:nvSpPr>
        <p:spPr>
          <a:xfrm>
            <a:off x="1375504" y="5724440"/>
            <a:ext cx="5022978" cy="340519"/>
          </a:xfrm>
          <a:prstGeom prst="round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1400"/>
              <a:t>Transactions assigned to a student </a:t>
            </a:r>
            <a:r>
              <a:rPr lang="en-US" sz="1400" b="1" i="1" u="sng"/>
              <a:t>mainly at Fulton Virtual School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DA073FA-E974-8E8B-2D97-73B5CEE822FC}"/>
              </a:ext>
            </a:extLst>
          </p:cNvPr>
          <p:cNvSpPr txBox="1"/>
          <p:nvPr/>
        </p:nvSpPr>
        <p:spPr>
          <a:xfrm>
            <a:off x="5917537" y="1969180"/>
            <a:ext cx="3654831" cy="584775"/>
          </a:xfrm>
          <a:prstGeom prst="rect">
            <a:avLst/>
          </a:prstGeom>
          <a:noFill/>
          <a:ln w="28575">
            <a:solidFill>
              <a:srgbClr val="0066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1600" b="1"/>
              <a:t>Transacciones asignadas a un estudiante </a:t>
            </a:r>
            <a:r>
              <a:rPr lang="es-MX" sz="1600" b="1" i="1" u="sng"/>
              <a:t>principalmente Fulton Virtual </a:t>
            </a:r>
            <a:r>
              <a:rPr lang="en-US" sz="1600" b="1" i="1" u="sng"/>
              <a:t>School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A35E10-3B2A-A148-14D8-F534E232698D}"/>
              </a:ext>
            </a:extLst>
          </p:cNvPr>
          <p:cNvSpPr txBox="1"/>
          <p:nvPr/>
        </p:nvSpPr>
        <p:spPr>
          <a:xfrm>
            <a:off x="1017325" y="4410983"/>
            <a:ext cx="2069792" cy="1077218"/>
          </a:xfrm>
          <a:prstGeom prst="rect">
            <a:avLst/>
          </a:prstGeom>
          <a:noFill/>
          <a:ln w="28575">
            <a:noFill/>
          </a:ln>
          <a:effectLst/>
        </p:spPr>
        <p:txBody>
          <a:bodyPr wrap="square" rtlCol="0">
            <a:spAutoFit/>
          </a:bodyPr>
          <a:lstStyle/>
          <a:p>
            <a:r>
              <a:rPr lang="en-US" sz="1600"/>
              <a:t>This includes: </a:t>
            </a:r>
          </a:p>
          <a:p>
            <a:r>
              <a:rPr lang="en-US" sz="1600"/>
              <a:t>All payments, adjustments, balance and existing surplus.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86A4224-23C0-F388-C0E1-93B92EDE7ED3}"/>
              </a:ext>
            </a:extLst>
          </p:cNvPr>
          <p:cNvSpPr txBox="1"/>
          <p:nvPr/>
        </p:nvSpPr>
        <p:spPr>
          <a:xfrm>
            <a:off x="5948402" y="2605867"/>
            <a:ext cx="3347857" cy="584775"/>
          </a:xfrm>
          <a:prstGeom prst="rect">
            <a:avLst/>
          </a:prstGeom>
          <a:noFill/>
          <a:ln w="28575">
            <a:noFill/>
          </a:ln>
          <a:effectLst/>
        </p:spPr>
        <p:txBody>
          <a:bodyPr wrap="square" rtlCol="0">
            <a:spAutoFit/>
          </a:bodyPr>
          <a:lstStyle/>
          <a:p>
            <a:r>
              <a:rPr lang="es-MX" sz="1600"/>
              <a:t>Incluye todos los pagos, ajustes, saldos pendientes y saldos a favor.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E3E3D83-69C8-6DEE-E538-A1B474656A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5960" y="2242386"/>
            <a:ext cx="2663599" cy="332940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3116DA7-5EAC-0AC5-B235-C8A5C4D3C1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5960" y="2891247"/>
            <a:ext cx="1822538" cy="272980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AA3F4A8-75CE-EE69-3FFA-03C17DDD94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5954" y="3827330"/>
            <a:ext cx="4736846" cy="1910773"/>
          </a:xfrm>
          <a:prstGeom prst="rect">
            <a:avLst/>
          </a:prstGeom>
        </p:spPr>
      </p:pic>
      <p:sp>
        <p:nvSpPr>
          <p:cNvPr id="15" name="Arrow: Right 14">
            <a:extLst>
              <a:ext uri="{FF2B5EF4-FFF2-40B4-BE49-F238E27FC236}">
                <a16:creationId xmlns:a16="http://schemas.microsoft.com/office/drawing/2014/main" id="{0E9232EB-D789-17FA-C56B-73EC6596BC98}"/>
              </a:ext>
            </a:extLst>
          </p:cNvPr>
          <p:cNvSpPr/>
          <p:nvPr/>
        </p:nvSpPr>
        <p:spPr>
          <a:xfrm>
            <a:off x="5948402" y="5103223"/>
            <a:ext cx="496389" cy="19158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FC2FEA2C-984D-18FB-B20A-9F91BD5652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84691" y="425428"/>
            <a:ext cx="1111906" cy="1102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4476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051A6EE-3413-48CE-BB73-B6C77277B1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7433" y="1821149"/>
            <a:ext cx="6258858" cy="376105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522B16D-8C6B-46F0-B064-844CA08EE39C}"/>
              </a:ext>
            </a:extLst>
          </p:cNvPr>
          <p:cNvSpPr txBox="1"/>
          <p:nvPr/>
        </p:nvSpPr>
        <p:spPr>
          <a:xfrm>
            <a:off x="2325188" y="502059"/>
            <a:ext cx="2410125" cy="400110"/>
          </a:xfrm>
          <a:prstGeom prst="rect">
            <a:avLst/>
          </a:prstGeom>
          <a:noFill/>
          <a:ln w="28575">
            <a:solidFill>
              <a:schemeClr val="accent1"/>
            </a:solidFill>
          </a:ln>
          <a:effectLst/>
        </p:spPr>
        <p:txBody>
          <a:bodyPr wrap="square" rtlCol="0">
            <a:spAutoFit/>
          </a:bodyPr>
          <a:lstStyle/>
          <a:p>
            <a:pPr algn="r"/>
            <a:r>
              <a:rPr lang="es-MX" sz="2000"/>
              <a:t>Menu – Documents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CE22860-B7EE-4C95-89F5-3016E57FA0FB}"/>
              </a:ext>
            </a:extLst>
          </p:cNvPr>
          <p:cNvSpPr txBox="1"/>
          <p:nvPr/>
        </p:nvSpPr>
        <p:spPr>
          <a:xfrm>
            <a:off x="6236180" y="978237"/>
            <a:ext cx="2963052" cy="461665"/>
          </a:xfrm>
          <a:prstGeom prst="rect">
            <a:avLst/>
          </a:prstGeom>
          <a:noFill/>
          <a:ln w="28575">
            <a:solidFill>
              <a:schemeClr val="accent1"/>
            </a:solidFill>
          </a:ln>
          <a:effectLst/>
        </p:spPr>
        <p:txBody>
          <a:bodyPr wrap="square" rtlCol="0">
            <a:spAutoFit/>
          </a:bodyPr>
          <a:lstStyle/>
          <a:p>
            <a:r>
              <a:rPr lang="es-MX" sz="2400"/>
              <a:t>Menú – Documentos  </a:t>
            </a:r>
          </a:p>
        </p:txBody>
      </p:sp>
      <p:pic>
        <p:nvPicPr>
          <p:cNvPr id="10" name="Picture 9" descr="A picture containing text, stationary, envelope&#10;&#10;Description automatically generated">
            <a:extLst>
              <a:ext uri="{FF2B5EF4-FFF2-40B4-BE49-F238E27FC236}">
                <a16:creationId xmlns:a16="http://schemas.microsoft.com/office/drawing/2014/main" id="{0246DB87-7370-45E7-97F8-894FCED19E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4799838" y="502059"/>
            <a:ext cx="1436342" cy="95235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1BE2C6C-3016-8BE6-CD22-95D675E71A68}"/>
              </a:ext>
            </a:extLst>
          </p:cNvPr>
          <p:cNvSpPr txBox="1"/>
          <p:nvPr/>
        </p:nvSpPr>
        <p:spPr>
          <a:xfrm>
            <a:off x="8776291" y="3701677"/>
            <a:ext cx="3135623" cy="1815882"/>
          </a:xfrm>
          <a:prstGeom prst="rect">
            <a:avLst/>
          </a:prstGeom>
          <a:noFill/>
          <a:ln w="28575">
            <a:noFill/>
          </a:ln>
          <a:effectLst/>
        </p:spPr>
        <p:txBody>
          <a:bodyPr wrap="square" rtlCol="0">
            <a:spAutoFit/>
          </a:bodyPr>
          <a:lstStyle/>
          <a:p>
            <a:r>
              <a:rPr lang="es-MX" sz="1600"/>
              <a:t>- Código de Conducta</a:t>
            </a:r>
          </a:p>
          <a:p>
            <a:r>
              <a:rPr lang="es-MX" sz="1600"/>
              <a:t>- Horario</a:t>
            </a:r>
          </a:p>
          <a:p>
            <a:r>
              <a:rPr lang="es-MX" sz="1600"/>
              <a:t>- Boletas de Calificaciones No    oficiales</a:t>
            </a:r>
          </a:p>
          <a:p>
            <a:r>
              <a:rPr lang="es-MX" sz="1600"/>
              <a:t>- Reporte de avances</a:t>
            </a:r>
          </a:p>
          <a:p>
            <a:pPr marL="285750" indent="-285750">
              <a:buFontTx/>
              <a:buChar char="-"/>
            </a:pPr>
            <a:r>
              <a:rPr lang="es-MX" sz="1600"/>
              <a:t>Elegibilidad de IEL &amp; TAG.</a:t>
            </a:r>
          </a:p>
          <a:p>
            <a:pPr marL="285750" indent="-285750">
              <a:buFontTx/>
              <a:buChar char="-"/>
            </a:pPr>
            <a:r>
              <a:rPr lang="es-MX" sz="1600"/>
              <a:t>Documentos para el FRL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7366C56-EE95-7A38-B555-DB8A38620F30}"/>
              </a:ext>
            </a:extLst>
          </p:cNvPr>
          <p:cNvSpPr txBox="1"/>
          <p:nvPr/>
        </p:nvSpPr>
        <p:spPr>
          <a:xfrm>
            <a:off x="1077815" y="5443377"/>
            <a:ext cx="5451877" cy="340519"/>
          </a:xfrm>
          <a:prstGeom prst="round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1400"/>
              <a:t>Shows PDF documents that need your attention or that  you need to see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BF05A01-E4BB-B336-FBD7-6E731DFD09AD}"/>
              </a:ext>
            </a:extLst>
          </p:cNvPr>
          <p:cNvSpPr txBox="1"/>
          <p:nvPr/>
        </p:nvSpPr>
        <p:spPr>
          <a:xfrm>
            <a:off x="5646862" y="5862475"/>
            <a:ext cx="5274839" cy="307777"/>
          </a:xfrm>
          <a:prstGeom prst="rect">
            <a:avLst/>
          </a:prstGeom>
          <a:solidFill>
            <a:schemeClr val="bg1"/>
          </a:solidFill>
          <a:ln w="28575">
            <a:solidFill>
              <a:srgbClr val="0066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1400" b="1"/>
              <a:t>Documentos  PDF que requieren su atención o que usted quiere ver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B93E758-8949-0BDC-07E9-57C2577BA8F7}"/>
              </a:ext>
            </a:extLst>
          </p:cNvPr>
          <p:cNvSpPr txBox="1"/>
          <p:nvPr/>
        </p:nvSpPr>
        <p:spPr>
          <a:xfrm>
            <a:off x="580428" y="2062603"/>
            <a:ext cx="2274779" cy="1569660"/>
          </a:xfrm>
          <a:prstGeom prst="rect">
            <a:avLst/>
          </a:prstGeom>
          <a:noFill/>
          <a:ln w="28575">
            <a:noFill/>
          </a:ln>
          <a:effectLst/>
        </p:spPr>
        <p:txBody>
          <a:bodyPr wrap="square" rtlCol="0">
            <a:spAutoFit/>
          </a:bodyPr>
          <a:lstStyle/>
          <a:p>
            <a:r>
              <a:rPr lang="en-US" sz="1600"/>
              <a:t>- Code of Conduct</a:t>
            </a:r>
          </a:p>
          <a:p>
            <a:r>
              <a:rPr lang="en-US" sz="1600"/>
              <a:t>- Schedule</a:t>
            </a:r>
          </a:p>
          <a:p>
            <a:r>
              <a:rPr lang="en-US" sz="1600"/>
              <a:t>- Unofficial Transcript</a:t>
            </a:r>
          </a:p>
          <a:p>
            <a:pPr marL="285750" indent="-285750">
              <a:buFontTx/>
              <a:buChar char="-"/>
            </a:pPr>
            <a:r>
              <a:rPr lang="en-US" sz="1600"/>
              <a:t>Progress report</a:t>
            </a:r>
          </a:p>
          <a:p>
            <a:pPr marL="285750" indent="-285750">
              <a:buFontTx/>
              <a:buChar char="-"/>
            </a:pPr>
            <a:r>
              <a:rPr lang="en-US" sz="1600"/>
              <a:t>IEL &amp; TAG eligibility</a:t>
            </a:r>
          </a:p>
          <a:p>
            <a:pPr marL="285750" indent="-285750">
              <a:buFontTx/>
              <a:buChar char="-"/>
            </a:pPr>
            <a:r>
              <a:rPr lang="en-US" sz="1600"/>
              <a:t>FRL documents</a:t>
            </a:r>
          </a:p>
        </p:txBody>
      </p:sp>
    </p:spTree>
    <p:extLst>
      <p:ext uri="{BB962C8B-B14F-4D97-AF65-F5344CB8AC3E}">
        <p14:creationId xmlns:p14="http://schemas.microsoft.com/office/powerpoint/2010/main" val="100000274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5DFA13F-6769-4002-91F5-9E0F39827E7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66" t="1751" r="1559" b="6697"/>
          <a:stretch/>
        </p:blipFill>
        <p:spPr>
          <a:xfrm>
            <a:off x="2516777" y="1802674"/>
            <a:ext cx="6662058" cy="401553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3527261-71F6-48E1-BE3D-283A1FBA82D2}"/>
              </a:ext>
            </a:extLst>
          </p:cNvPr>
          <p:cNvSpPr txBox="1"/>
          <p:nvPr/>
        </p:nvSpPr>
        <p:spPr>
          <a:xfrm>
            <a:off x="2175439" y="1039793"/>
            <a:ext cx="2932175" cy="461665"/>
          </a:xfrm>
          <a:prstGeom prst="rect">
            <a:avLst/>
          </a:prstGeom>
          <a:noFill/>
          <a:ln w="28575">
            <a:solidFill>
              <a:schemeClr val="accent1"/>
            </a:solidFill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s-MX" sz="2400"/>
              <a:t>Menu – More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90A6F8E-0AFC-4802-8FBB-59463F9FDDDC}"/>
              </a:ext>
            </a:extLst>
          </p:cNvPr>
          <p:cNvSpPr txBox="1"/>
          <p:nvPr/>
        </p:nvSpPr>
        <p:spPr>
          <a:xfrm>
            <a:off x="6250170" y="310198"/>
            <a:ext cx="2541122" cy="461665"/>
          </a:xfrm>
          <a:prstGeom prst="rect">
            <a:avLst/>
          </a:prstGeom>
          <a:noFill/>
          <a:ln w="28575">
            <a:solidFill>
              <a:schemeClr val="accent1"/>
            </a:solidFill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s-MX" sz="2400"/>
              <a:t>Menú – Más  </a:t>
            </a:r>
          </a:p>
        </p:txBody>
      </p:sp>
      <p:pic>
        <p:nvPicPr>
          <p:cNvPr id="10" name="Picture 9" descr="A picture containing text, sign, first-aid kit, vector graphics&#10;&#10;Description automatically generated">
            <a:extLst>
              <a:ext uri="{FF2B5EF4-FFF2-40B4-BE49-F238E27FC236}">
                <a16:creationId xmlns:a16="http://schemas.microsoft.com/office/drawing/2014/main" id="{5BDD11A6-8E8A-4199-B40F-F192F11FD9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5279604" y="541031"/>
            <a:ext cx="798576" cy="79857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15FA65F-DCEC-C47A-B341-F7A77ED3CC2D}"/>
              </a:ext>
            </a:extLst>
          </p:cNvPr>
          <p:cNvSpPr txBox="1"/>
          <p:nvPr/>
        </p:nvSpPr>
        <p:spPr>
          <a:xfrm>
            <a:off x="9101189" y="2269965"/>
            <a:ext cx="2433301" cy="2554545"/>
          </a:xfrm>
          <a:prstGeom prst="rect">
            <a:avLst/>
          </a:prstGeom>
          <a:noFill/>
          <a:ln w="28575">
            <a:noFill/>
          </a:ln>
          <a:effectLst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600"/>
              <a:t>Evaluaciones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600"/>
              <a:t>Información de la Familia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600"/>
              <a:t>Fechas Importantes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600"/>
              <a:t>Transporte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600" err="1"/>
              <a:t>GTID</a:t>
            </a:r>
            <a:endParaRPr lang="es-MX" sz="16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600"/>
              <a:t>Portal </a:t>
            </a:r>
            <a:r>
              <a:rPr lang="es-MX" sz="1600" err="1"/>
              <a:t>SLDS</a:t>
            </a:r>
            <a:endParaRPr lang="es-MX" sz="16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600"/>
              <a:t>Junta 504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600"/>
              <a:t>Tarjeta de Reporte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600"/>
              <a:t>Enlaces rápidos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E9375C0-DC37-11C2-063E-F8B6994654C2}"/>
              </a:ext>
            </a:extLst>
          </p:cNvPr>
          <p:cNvSpPr txBox="1"/>
          <p:nvPr/>
        </p:nvSpPr>
        <p:spPr>
          <a:xfrm>
            <a:off x="1660631" y="5816746"/>
            <a:ext cx="3961790" cy="340519"/>
          </a:xfrm>
          <a:prstGeom prst="round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1400"/>
              <a:t>Shows many more apps and links with relevant data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D9A4FE-D394-89E8-46F2-3D384D99E3A4}"/>
              </a:ext>
            </a:extLst>
          </p:cNvPr>
          <p:cNvSpPr txBox="1"/>
          <p:nvPr/>
        </p:nvSpPr>
        <p:spPr>
          <a:xfrm>
            <a:off x="6602453" y="5853391"/>
            <a:ext cx="3961790" cy="307777"/>
          </a:xfrm>
          <a:prstGeom prst="rect">
            <a:avLst/>
          </a:prstGeom>
          <a:solidFill>
            <a:schemeClr val="bg1"/>
          </a:solidFill>
          <a:ln w="28575">
            <a:solidFill>
              <a:srgbClr val="0066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1400" b="1"/>
              <a:t>Muestra más enlaces con información relevante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695DF5F-5402-48FD-9D88-96C3592761D4}"/>
              </a:ext>
            </a:extLst>
          </p:cNvPr>
          <p:cNvSpPr/>
          <p:nvPr/>
        </p:nvSpPr>
        <p:spPr>
          <a:xfrm>
            <a:off x="6602453" y="2625754"/>
            <a:ext cx="1308365" cy="3691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983B0E0-6A33-9992-147A-D5D56D8040E9}"/>
              </a:ext>
            </a:extLst>
          </p:cNvPr>
          <p:cNvSpPr/>
          <p:nvPr/>
        </p:nvSpPr>
        <p:spPr>
          <a:xfrm>
            <a:off x="6602452" y="3183851"/>
            <a:ext cx="1308365" cy="3691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92719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87E6EA3-F6BB-4847-9F1F-1AD9E17DB7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8768" y="1989598"/>
            <a:ext cx="5786437" cy="431543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7253C83-73D7-4DBE-8F5E-E26B74887413}"/>
              </a:ext>
            </a:extLst>
          </p:cNvPr>
          <p:cNvSpPr txBox="1"/>
          <p:nvPr/>
        </p:nvSpPr>
        <p:spPr>
          <a:xfrm>
            <a:off x="4375253" y="5845230"/>
            <a:ext cx="3610527" cy="338554"/>
          </a:xfrm>
          <a:prstGeom prst="rect">
            <a:avLst/>
          </a:prstGeom>
          <a:solidFill>
            <a:schemeClr val="bg1"/>
          </a:solidFill>
          <a:ln w="28575">
            <a:solidFill>
              <a:srgbClr val="0066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1600" b="1"/>
              <a:t>Actualizar la información de la familia 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FFDD73-DA29-4482-ACCA-0136B780BBF9}"/>
              </a:ext>
            </a:extLst>
          </p:cNvPr>
          <p:cNvSpPr txBox="1"/>
          <p:nvPr/>
        </p:nvSpPr>
        <p:spPr>
          <a:xfrm>
            <a:off x="2386149" y="489680"/>
            <a:ext cx="2413391" cy="461665"/>
          </a:xfrm>
          <a:prstGeom prst="rect">
            <a:avLst/>
          </a:prstGeom>
          <a:noFill/>
          <a:ln w="28575">
            <a:solidFill>
              <a:schemeClr val="accent1"/>
            </a:solidFill>
          </a:ln>
          <a:effectLst/>
        </p:spPr>
        <p:txBody>
          <a:bodyPr wrap="square" rtlCol="0">
            <a:spAutoFit/>
          </a:bodyPr>
          <a:lstStyle/>
          <a:p>
            <a:r>
              <a:rPr lang="es-MX" sz="2400"/>
              <a:t>Menu – More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5DEFD10-35FA-443F-A7A7-0C0C51D55CE1}"/>
              </a:ext>
            </a:extLst>
          </p:cNvPr>
          <p:cNvSpPr txBox="1"/>
          <p:nvPr/>
        </p:nvSpPr>
        <p:spPr>
          <a:xfrm>
            <a:off x="6541262" y="1012770"/>
            <a:ext cx="2821811" cy="461665"/>
          </a:xfrm>
          <a:prstGeom prst="rect">
            <a:avLst/>
          </a:prstGeom>
          <a:noFill/>
          <a:ln w="28575">
            <a:solidFill>
              <a:schemeClr val="accent1"/>
            </a:solidFill>
          </a:ln>
          <a:effectLst/>
        </p:spPr>
        <p:txBody>
          <a:bodyPr wrap="square" rtlCol="0">
            <a:spAutoFit/>
          </a:bodyPr>
          <a:lstStyle/>
          <a:p>
            <a:pPr algn="r"/>
            <a:r>
              <a:rPr lang="es-MX" sz="2400"/>
              <a:t>Menú –  Más   </a:t>
            </a:r>
          </a:p>
        </p:txBody>
      </p:sp>
      <p:pic>
        <p:nvPicPr>
          <p:cNvPr id="11" name="Picture 10" descr="Text, whiteboard&#10;&#10;Description automatically generated">
            <a:extLst>
              <a:ext uri="{FF2B5EF4-FFF2-40B4-BE49-F238E27FC236}">
                <a16:creationId xmlns:a16="http://schemas.microsoft.com/office/drawing/2014/main" id="{E1BC5430-B979-4DDD-973A-BB993B0A41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4972149" y="450331"/>
            <a:ext cx="1396505" cy="998663"/>
          </a:xfrm>
          <a:prstGeom prst="rect">
            <a:avLst/>
          </a:prstGeom>
        </p:spPr>
      </p:pic>
      <p:sp>
        <p:nvSpPr>
          <p:cNvPr id="2" name="Subtitle 2">
            <a:extLst>
              <a:ext uri="{FF2B5EF4-FFF2-40B4-BE49-F238E27FC236}">
                <a16:creationId xmlns:a16="http://schemas.microsoft.com/office/drawing/2014/main" id="{01503A52-4E61-E97F-2333-21E70B9715B8}"/>
              </a:ext>
            </a:extLst>
          </p:cNvPr>
          <p:cNvSpPr txBox="1">
            <a:spLocks/>
          </p:cNvSpPr>
          <p:nvPr/>
        </p:nvSpPr>
        <p:spPr>
          <a:xfrm>
            <a:off x="6809490" y="621158"/>
            <a:ext cx="2430305" cy="391612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s-MX" sz="1800"/>
              <a:t>Información de la Familia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EE1BAF-F0DC-AD89-9721-C8BCAB2734E7}"/>
              </a:ext>
            </a:extLst>
          </p:cNvPr>
          <p:cNvSpPr txBox="1">
            <a:spLocks/>
          </p:cNvSpPr>
          <p:nvPr/>
        </p:nvSpPr>
        <p:spPr>
          <a:xfrm>
            <a:off x="2386149" y="946168"/>
            <a:ext cx="2043212" cy="47343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Family Information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E643144-EC4E-7D51-C852-46CEC81ADBF7}"/>
              </a:ext>
            </a:extLst>
          </p:cNvPr>
          <p:cNvSpPr txBox="1"/>
          <p:nvPr/>
        </p:nvSpPr>
        <p:spPr>
          <a:xfrm>
            <a:off x="8875205" y="2240023"/>
            <a:ext cx="2433301" cy="2062103"/>
          </a:xfrm>
          <a:prstGeom prst="rect">
            <a:avLst/>
          </a:prstGeom>
          <a:noFill/>
          <a:ln w="28575">
            <a:noFill/>
          </a:ln>
          <a:effectLst/>
        </p:spPr>
        <p:txBody>
          <a:bodyPr wrap="square" rtlCol="0">
            <a:spAutoFit/>
          </a:bodyPr>
          <a:lstStyle/>
          <a:p>
            <a:r>
              <a:rPr lang="es-MX" sz="1600"/>
              <a:t>Ingrese y actualice: Nombre, teléfono y correo electrónico de: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600"/>
              <a:t>Padre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600"/>
              <a:t>Madre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600"/>
              <a:t>Tutor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600"/>
              <a:t>Contacto de Emergencia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D37868C-6B60-682F-1792-603A3D5C444E}"/>
              </a:ext>
            </a:extLst>
          </p:cNvPr>
          <p:cNvSpPr txBox="1"/>
          <p:nvPr/>
        </p:nvSpPr>
        <p:spPr>
          <a:xfrm>
            <a:off x="568411" y="2240023"/>
            <a:ext cx="2307730" cy="1815882"/>
          </a:xfrm>
          <a:prstGeom prst="rect">
            <a:avLst/>
          </a:prstGeom>
          <a:noFill/>
          <a:ln w="28575">
            <a:noFill/>
          </a:ln>
          <a:effectLst/>
        </p:spPr>
        <p:txBody>
          <a:bodyPr wrap="square" rtlCol="0">
            <a:spAutoFit/>
          </a:bodyPr>
          <a:lstStyle/>
          <a:p>
            <a:r>
              <a:rPr lang="en-US" sz="1600"/>
              <a:t>Enter and Update:</a:t>
            </a:r>
          </a:p>
          <a:p>
            <a:r>
              <a:rPr lang="en-US" sz="1600"/>
              <a:t>Name, phone number and email address for: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/>
              <a:t>Mother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/>
              <a:t>Father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/>
              <a:t>Guardian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/>
              <a:t>Emergency Contact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CD2BA19-2796-9DB5-B892-17B1ECF3939E}"/>
              </a:ext>
            </a:extLst>
          </p:cNvPr>
          <p:cNvSpPr txBox="1"/>
          <p:nvPr/>
        </p:nvSpPr>
        <p:spPr>
          <a:xfrm>
            <a:off x="8836115" y="4844389"/>
            <a:ext cx="2817195" cy="1477328"/>
          </a:xfrm>
          <a:prstGeom prst="rect">
            <a:avLst/>
          </a:prstGeom>
          <a:solidFill>
            <a:schemeClr val="bg1"/>
          </a:solidFill>
          <a:ln w="28575">
            <a:noFill/>
          </a:ln>
          <a:effectLst/>
        </p:spPr>
        <p:txBody>
          <a:bodyPr wrap="square" rtlCol="0">
            <a:spAutoFit/>
          </a:bodyPr>
          <a:lstStyle/>
          <a:p>
            <a:r>
              <a:rPr lang="es-MX" b="1">
                <a:solidFill>
                  <a:srgbClr val="FF0000"/>
                </a:solidFill>
              </a:rPr>
              <a:t>ACTUALICE SIEMPRE QUE HAYA UN CAMBIO Y NOTIFÍQUELO A SU ESCUELA TAN PRONTO SUCEDA.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6996CA9-9329-7A95-D695-BAA36A0A3631}"/>
              </a:ext>
            </a:extLst>
          </p:cNvPr>
          <p:cNvSpPr txBox="1"/>
          <p:nvPr/>
        </p:nvSpPr>
        <p:spPr>
          <a:xfrm>
            <a:off x="1055339" y="5121388"/>
            <a:ext cx="2307730" cy="1200329"/>
          </a:xfrm>
          <a:prstGeom prst="rect">
            <a:avLst/>
          </a:prstGeom>
          <a:noFill/>
          <a:ln w="28575">
            <a:noFill/>
          </a:ln>
          <a:effectLst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FF0000"/>
                </a:solidFill>
              </a:rPr>
              <a:t>UPDATE EVERY TIME THERE IS A CHANGE AND NOTIFY YOUR SCHOOL ASAP.</a:t>
            </a:r>
          </a:p>
        </p:txBody>
      </p:sp>
      <p:pic>
        <p:nvPicPr>
          <p:cNvPr id="15" name="Picture 14" descr="A picture containing drawing&#10;&#10;Description automatically generated">
            <a:extLst>
              <a:ext uri="{FF2B5EF4-FFF2-40B4-BE49-F238E27FC236}">
                <a16:creationId xmlns:a16="http://schemas.microsoft.com/office/drawing/2014/main" id="{53FC1F79-2445-1238-3E46-F426B288F4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556001" y="4807021"/>
            <a:ext cx="499338" cy="1498013"/>
          </a:xfrm>
          <a:prstGeom prst="rect">
            <a:avLst/>
          </a:prstGeom>
        </p:spPr>
      </p:pic>
      <p:pic>
        <p:nvPicPr>
          <p:cNvPr id="12" name="Picture 11" descr="A picture containing drawing&#10;&#10;Description automatically generated">
            <a:extLst>
              <a:ext uri="{FF2B5EF4-FFF2-40B4-BE49-F238E27FC236}">
                <a16:creationId xmlns:a16="http://schemas.microsoft.com/office/drawing/2014/main" id="{EF54964D-7C87-4EDD-BFB4-08C9673175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8237464" y="4682974"/>
            <a:ext cx="499338" cy="1498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694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3AF6221-C43B-43D6-BD55-E9209B4045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45131" y="1769520"/>
            <a:ext cx="5275387" cy="4022725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0F1A5EF-FD6B-4797-8C15-1A3E1065056E}"/>
              </a:ext>
            </a:extLst>
          </p:cNvPr>
          <p:cNvSpPr txBox="1"/>
          <p:nvPr/>
        </p:nvSpPr>
        <p:spPr>
          <a:xfrm>
            <a:off x="2139823" y="1082492"/>
            <a:ext cx="2697291" cy="461665"/>
          </a:xfrm>
          <a:prstGeom prst="rect">
            <a:avLst/>
          </a:prstGeom>
          <a:noFill/>
          <a:ln w="28575">
            <a:solidFill>
              <a:schemeClr val="accent1"/>
            </a:solidFill>
          </a:ln>
          <a:effectLst/>
        </p:spPr>
        <p:txBody>
          <a:bodyPr wrap="square" rtlCol="0">
            <a:spAutoFit/>
          </a:bodyPr>
          <a:lstStyle/>
          <a:p>
            <a:r>
              <a:rPr lang="es-MX" sz="2400"/>
              <a:t>Menu – More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B3793A8-F55E-4208-AA89-4416DA8D4893}"/>
              </a:ext>
            </a:extLst>
          </p:cNvPr>
          <p:cNvSpPr txBox="1"/>
          <p:nvPr/>
        </p:nvSpPr>
        <p:spPr>
          <a:xfrm>
            <a:off x="6509004" y="404237"/>
            <a:ext cx="2905358" cy="461665"/>
          </a:xfrm>
          <a:prstGeom prst="rect">
            <a:avLst/>
          </a:prstGeom>
          <a:noFill/>
          <a:ln w="28575">
            <a:solidFill>
              <a:schemeClr val="accent1"/>
            </a:solidFill>
          </a:ln>
          <a:effectLst/>
        </p:spPr>
        <p:txBody>
          <a:bodyPr wrap="square" rtlCol="0">
            <a:spAutoFit/>
          </a:bodyPr>
          <a:lstStyle/>
          <a:p>
            <a:pPr algn="r"/>
            <a:r>
              <a:rPr lang="es-MX" sz="2400"/>
              <a:t>Menú –  Más   </a:t>
            </a:r>
          </a:p>
        </p:txBody>
      </p:sp>
      <p:pic>
        <p:nvPicPr>
          <p:cNvPr id="10" name="Picture 9" descr="A yellow school bus&#10;&#10;Description automatically generated with medium confidence">
            <a:extLst>
              <a:ext uri="{FF2B5EF4-FFF2-40B4-BE49-F238E27FC236}">
                <a16:creationId xmlns:a16="http://schemas.microsoft.com/office/drawing/2014/main" id="{35574F0D-B15A-4C4B-9FAB-54227172B3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4604004" y="120586"/>
            <a:ext cx="1905000" cy="1514475"/>
          </a:xfrm>
          <a:prstGeom prst="rect">
            <a:avLst/>
          </a:prstGeom>
        </p:spPr>
      </p:pic>
      <p:sp>
        <p:nvSpPr>
          <p:cNvPr id="2" name="Subtitle 2">
            <a:extLst>
              <a:ext uri="{FF2B5EF4-FFF2-40B4-BE49-F238E27FC236}">
                <a16:creationId xmlns:a16="http://schemas.microsoft.com/office/drawing/2014/main" id="{62E81E24-BF62-E9D6-80BC-23F530280D45}"/>
              </a:ext>
            </a:extLst>
          </p:cNvPr>
          <p:cNvSpPr txBox="1">
            <a:spLocks/>
          </p:cNvSpPr>
          <p:nvPr/>
        </p:nvSpPr>
        <p:spPr>
          <a:xfrm>
            <a:off x="2139823" y="700387"/>
            <a:ext cx="2043212" cy="47343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/>
              <a:t>Transportation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C0047E-8FBC-1DC5-D8CE-044E437A47C9}"/>
              </a:ext>
            </a:extLst>
          </p:cNvPr>
          <p:cNvSpPr txBox="1">
            <a:spLocks/>
          </p:cNvSpPr>
          <p:nvPr/>
        </p:nvSpPr>
        <p:spPr>
          <a:xfrm>
            <a:off x="6929973" y="858869"/>
            <a:ext cx="2430305" cy="391612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s-MX" sz="1800"/>
              <a:t>Transporte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9EDA4DC-EDEF-91A0-3BE4-8AE658DC7261}"/>
              </a:ext>
            </a:extLst>
          </p:cNvPr>
          <p:cNvSpPr txBox="1"/>
          <p:nvPr/>
        </p:nvSpPr>
        <p:spPr>
          <a:xfrm>
            <a:off x="1808512" y="5605248"/>
            <a:ext cx="4315797" cy="340519"/>
          </a:xfrm>
          <a:prstGeom prst="round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1400"/>
              <a:t>Shows relevant information about school transportation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0FA91F4-F8B2-A8D3-1372-4F9882C5DA6F}"/>
              </a:ext>
            </a:extLst>
          </p:cNvPr>
          <p:cNvSpPr txBox="1"/>
          <p:nvPr/>
        </p:nvSpPr>
        <p:spPr>
          <a:xfrm>
            <a:off x="5193434" y="5963354"/>
            <a:ext cx="3971919" cy="338554"/>
          </a:xfrm>
          <a:prstGeom prst="rect">
            <a:avLst/>
          </a:prstGeom>
          <a:noFill/>
          <a:ln w="28575">
            <a:solidFill>
              <a:srgbClr val="0066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1600" b="1"/>
              <a:t>Información relevante del transporte escolar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F11D987-9BFB-8004-B432-FC29C3318659}"/>
              </a:ext>
            </a:extLst>
          </p:cNvPr>
          <p:cNvSpPr txBox="1"/>
          <p:nvPr/>
        </p:nvSpPr>
        <p:spPr>
          <a:xfrm>
            <a:off x="8546378" y="4554360"/>
            <a:ext cx="2785382" cy="1323439"/>
          </a:xfrm>
          <a:prstGeom prst="rect">
            <a:avLst/>
          </a:prstGeom>
          <a:noFill/>
          <a:ln w="28575">
            <a:noFill/>
          </a:ln>
          <a:effectLst/>
        </p:spPr>
        <p:txBody>
          <a:bodyPr wrap="square" rtlCol="0">
            <a:spAutoFit/>
          </a:bodyPr>
          <a:lstStyle/>
          <a:p>
            <a:r>
              <a:rPr lang="es-MX" sz="1600"/>
              <a:t>Muestra, tanto a la hora de entrada como de salida:</a:t>
            </a:r>
          </a:p>
          <a:p>
            <a:r>
              <a:rPr lang="es-MX" sz="1600"/>
              <a:t>- Numero del Autobús escolar</a:t>
            </a:r>
          </a:p>
          <a:p>
            <a:r>
              <a:rPr lang="es-MX" sz="1600"/>
              <a:t>- Hora de llegada</a:t>
            </a:r>
          </a:p>
          <a:p>
            <a:r>
              <a:rPr lang="es-MX" sz="1600"/>
              <a:t>- Lugar de la parada.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6B767C8-6CC3-38E5-48A9-8C9020D39AC8}"/>
              </a:ext>
            </a:extLst>
          </p:cNvPr>
          <p:cNvSpPr txBox="1"/>
          <p:nvPr/>
        </p:nvSpPr>
        <p:spPr>
          <a:xfrm>
            <a:off x="931000" y="4061472"/>
            <a:ext cx="2230429" cy="1323439"/>
          </a:xfrm>
          <a:prstGeom prst="rect">
            <a:avLst/>
          </a:prstGeom>
          <a:noFill/>
          <a:ln w="28575">
            <a:noFill/>
          </a:ln>
          <a:effectLst/>
        </p:spPr>
        <p:txBody>
          <a:bodyPr wrap="square" rtlCol="0">
            <a:spAutoFit/>
          </a:bodyPr>
          <a:lstStyle/>
          <a:p>
            <a:r>
              <a:rPr lang="en-US" sz="1600"/>
              <a:t>Information includes:</a:t>
            </a:r>
          </a:p>
          <a:p>
            <a:r>
              <a:rPr lang="en-US" sz="1600"/>
              <a:t>- Bus number</a:t>
            </a:r>
          </a:p>
          <a:p>
            <a:r>
              <a:rPr lang="en-US" sz="1600"/>
              <a:t>- Time</a:t>
            </a:r>
          </a:p>
          <a:p>
            <a:r>
              <a:rPr lang="en-US" sz="1600"/>
              <a:t>- Location </a:t>
            </a:r>
          </a:p>
          <a:p>
            <a:r>
              <a:rPr lang="en-US" sz="1600"/>
              <a:t>For Pick up and Drop Off</a:t>
            </a:r>
          </a:p>
        </p:txBody>
      </p:sp>
    </p:spTree>
    <p:extLst>
      <p:ext uri="{BB962C8B-B14F-4D97-AF65-F5344CB8AC3E}">
        <p14:creationId xmlns:p14="http://schemas.microsoft.com/office/powerpoint/2010/main" val="392625615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DD5D77C5-0FE8-AF81-A55F-7A3542AE4927}"/>
              </a:ext>
            </a:extLst>
          </p:cNvPr>
          <p:cNvGrpSpPr/>
          <p:nvPr/>
        </p:nvGrpSpPr>
        <p:grpSpPr>
          <a:xfrm>
            <a:off x="2030383" y="2023374"/>
            <a:ext cx="7694506" cy="900566"/>
            <a:chOff x="0" y="0"/>
            <a:chExt cx="7694506" cy="900566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07F576A7-0AEB-25D0-920D-E2365DBF550B}"/>
                </a:ext>
              </a:extLst>
            </p:cNvPr>
            <p:cNvSpPr/>
            <p:nvPr/>
          </p:nvSpPr>
          <p:spPr>
            <a:xfrm>
              <a:off x="0" y="0"/>
              <a:ext cx="7694506" cy="900566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4" name="Rectangle: Rounded Corners 4">
              <a:extLst>
                <a:ext uri="{FF2B5EF4-FFF2-40B4-BE49-F238E27FC236}">
                  <a16:creationId xmlns:a16="http://schemas.microsoft.com/office/drawing/2014/main" id="{6279E1D2-FB4E-6183-ACC5-DBA49B89966C}"/>
                </a:ext>
              </a:extLst>
            </p:cNvPr>
            <p:cNvSpPr txBox="1"/>
            <p:nvPr/>
          </p:nvSpPr>
          <p:spPr>
            <a:xfrm>
              <a:off x="26377" y="26377"/>
              <a:ext cx="6646626" cy="84781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1920" tIns="121920" rIns="121920" bIns="121920" numCol="1" spcCol="1270" anchor="ctr" anchorCtr="0">
              <a:noAutofit/>
            </a:bodyPr>
            <a:lstStyle/>
            <a:p>
              <a:pPr marL="0" lvl="0" indent="0" algn="l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3200" kern="1200"/>
                <a:t>TEAMS 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AFC953B4-E84B-5825-0B41-0E219FCFE059}"/>
              </a:ext>
            </a:extLst>
          </p:cNvPr>
          <p:cNvGrpSpPr/>
          <p:nvPr/>
        </p:nvGrpSpPr>
        <p:grpSpPr>
          <a:xfrm>
            <a:off x="2248747" y="2978717"/>
            <a:ext cx="7694506" cy="900566"/>
            <a:chOff x="1923626" y="3192915"/>
            <a:chExt cx="7694506" cy="900566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BD8EAA63-C0F2-8281-2160-2EFE8E938545}"/>
                </a:ext>
              </a:extLst>
            </p:cNvPr>
            <p:cNvSpPr/>
            <p:nvPr/>
          </p:nvSpPr>
          <p:spPr>
            <a:xfrm>
              <a:off x="1923626" y="3192915"/>
              <a:ext cx="7694506" cy="900566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2964286"/>
                <a:satOff val="14200"/>
                <a:lumOff val="13137"/>
                <a:alphaOff val="0"/>
              </a:schemeClr>
            </a:fillRef>
            <a:effectRef idx="0">
              <a:schemeClr val="accent2">
                <a:hueOff val="-2964286"/>
                <a:satOff val="14200"/>
                <a:lumOff val="13137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7" name="Rectangle: Rounded Corners 4">
              <a:extLst>
                <a:ext uri="{FF2B5EF4-FFF2-40B4-BE49-F238E27FC236}">
                  <a16:creationId xmlns:a16="http://schemas.microsoft.com/office/drawing/2014/main" id="{1DF68294-298F-CB54-A683-CB9B4C226BF0}"/>
                </a:ext>
              </a:extLst>
            </p:cNvPr>
            <p:cNvSpPr txBox="1"/>
            <p:nvPr/>
          </p:nvSpPr>
          <p:spPr>
            <a:xfrm>
              <a:off x="2673334" y="3219292"/>
              <a:ext cx="6411969" cy="84781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1920" tIns="121920" rIns="121920" bIns="121920" numCol="1" spcCol="1270" anchor="ctr" anchorCtr="0">
              <a:noAutofit/>
            </a:bodyPr>
            <a:lstStyle/>
            <a:p>
              <a:pPr marL="0" lvl="0" indent="0" algn="l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3200" kern="1200" err="1"/>
                <a:t>Calificación</a:t>
              </a:r>
              <a:r>
                <a:rPr lang="en-US" sz="3200" kern="1200"/>
                <a:t> </a:t>
              </a:r>
              <a:r>
                <a:rPr lang="en-US" sz="3200" kern="1200" err="1"/>
                <a:t>por</a:t>
              </a:r>
              <a:r>
                <a:rPr lang="en-US" sz="3200" kern="1200"/>
                <a:t> </a:t>
              </a:r>
              <a:r>
                <a:rPr lang="en-US" sz="3200" kern="1200" err="1"/>
                <a:t>tareas</a:t>
              </a:r>
              <a:r>
                <a:rPr lang="en-US" sz="3200" kern="1200"/>
                <a:t> </a:t>
              </a:r>
              <a:r>
                <a:rPr lang="en-US" sz="3200" kern="1200" err="1"/>
                <a:t>realizadas</a:t>
              </a:r>
              <a:endParaRPr lang="en-US" sz="3200" kern="1200"/>
            </a:p>
          </p:txBody>
        </p:sp>
      </p:grpSp>
    </p:spTree>
    <p:extLst>
      <p:ext uri="{BB962C8B-B14F-4D97-AF65-F5344CB8AC3E}">
        <p14:creationId xmlns:p14="http://schemas.microsoft.com/office/powerpoint/2010/main" val="272666059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application, Teams&#10;&#10;Description automatically generated">
            <a:extLst>
              <a:ext uri="{FF2B5EF4-FFF2-40B4-BE49-F238E27FC236}">
                <a16:creationId xmlns:a16="http://schemas.microsoft.com/office/drawing/2014/main" id="{5C632919-F07D-25E7-0833-2E7E6881199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6" r="1" b="6452"/>
          <a:stretch/>
        </p:blipFill>
        <p:spPr>
          <a:xfrm>
            <a:off x="457616" y="377536"/>
            <a:ext cx="11055096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191274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, application, Teams&#10;&#10;Description automatically generated">
            <a:extLst>
              <a:ext uri="{FF2B5EF4-FFF2-40B4-BE49-F238E27FC236}">
                <a16:creationId xmlns:a16="http://schemas.microsoft.com/office/drawing/2014/main" id="{D57ADF58-7601-DCA9-FA28-262ADD618A3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8098"/>
          <a:stretch/>
        </p:blipFill>
        <p:spPr>
          <a:xfrm>
            <a:off x="720852" y="723900"/>
            <a:ext cx="11055096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355238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0DCAECF-D070-4435-8126-2EE89BE99D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3829" y="4684766"/>
            <a:ext cx="2834073" cy="133878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61D796F-2054-76DC-8199-5D79B8EB4418}"/>
              </a:ext>
            </a:extLst>
          </p:cNvPr>
          <p:cNvSpPr txBox="1"/>
          <p:nvPr/>
        </p:nvSpPr>
        <p:spPr>
          <a:xfrm>
            <a:off x="5757707" y="4163666"/>
            <a:ext cx="6253317" cy="238098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defTabSz="914400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8000" b="1" spc="-5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Resources</a:t>
            </a:r>
          </a:p>
          <a:p>
            <a:pPr defTabSz="914400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8000" b="1" spc="-5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         </a:t>
            </a:r>
            <a:r>
              <a:rPr lang="es-MX" sz="8000" b="1" spc="-5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Recursos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A791CE1-1808-1463-027C-3C1420B8962B}"/>
              </a:ext>
            </a:extLst>
          </p:cNvPr>
          <p:cNvSpPr txBox="1"/>
          <p:nvPr/>
        </p:nvSpPr>
        <p:spPr>
          <a:xfrm>
            <a:off x="2401330" y="939676"/>
            <a:ext cx="7389340" cy="2784737"/>
          </a:xfrm>
          <a:prstGeom prst="rect">
            <a:avLst/>
          </a:prstGeom>
          <a:noFill/>
          <a:ln w="28575">
            <a:noFill/>
          </a:ln>
          <a:effectLst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u="sng">
                <a:hlinkClick r:id="rId3"/>
              </a:rPr>
              <a:t>Infinite Campus / Program Overview (fultonschools.org)</a:t>
            </a:r>
            <a:endParaRPr lang="en-US" u="sng"/>
          </a:p>
          <a:p>
            <a:pPr algn="ctr">
              <a:lnSpc>
                <a:spcPct val="200000"/>
              </a:lnSpc>
            </a:pPr>
            <a:r>
              <a:rPr lang="en-US" u="sng">
                <a:hlinkClick r:id="rId4"/>
              </a:rPr>
              <a:t>Parent Portal.pdf (fultonschools.org)</a:t>
            </a:r>
            <a:endParaRPr lang="en-US" u="sng"/>
          </a:p>
          <a:p>
            <a:pPr algn="ctr">
              <a:lnSpc>
                <a:spcPct val="200000"/>
              </a:lnSpc>
            </a:pPr>
            <a:r>
              <a:rPr lang="en-US" u="sng">
                <a:hlinkClick r:id="rId5"/>
              </a:rPr>
              <a:t>https://www.youtube.com/playlist?list=PLOxAOW09uek2s-vcjjNQMiGigwFZ6zE11</a:t>
            </a:r>
            <a:endParaRPr lang="en-US" u="sng"/>
          </a:p>
          <a:p>
            <a:pPr algn="ctr">
              <a:lnSpc>
                <a:spcPct val="200000"/>
              </a:lnSpc>
            </a:pPr>
            <a:r>
              <a:rPr lang="en-US" u="sng">
                <a:hlinkClick r:id="rId6"/>
              </a:rPr>
              <a:t>Enrollment / Online Registration (fultonschools.org)</a:t>
            </a:r>
            <a:endParaRPr lang="en-US" u="sng"/>
          </a:p>
        </p:txBody>
      </p:sp>
    </p:spTree>
    <p:extLst>
      <p:ext uri="{BB962C8B-B14F-4D97-AF65-F5344CB8AC3E}">
        <p14:creationId xmlns:p14="http://schemas.microsoft.com/office/powerpoint/2010/main" val="3814645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854"/>
    </mc:Choice>
    <mc:Fallback xmlns="">
      <p:transition spd="slow" advTm="12854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A8FFEA1-1B69-4F42-B552-0CCF725968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A3C9226-5EC8-460B-82D7-72AA994DF9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2A90A9D-33DF-408E-BF4C-F82588935C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A77DD2C1-0122-44FD-8A7F-7BC5E8565C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D5304B8-B6CB-4D51-B812-B10E964B50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999" y="950815"/>
            <a:ext cx="4001315" cy="4426742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A7B6757-994C-4B75-ABFE-D8F9E76093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447071" y="4343400"/>
            <a:ext cx="5636107" cy="0"/>
          </a:xfrm>
          <a:prstGeom prst="line">
            <a:avLst/>
          </a:prstGeom>
          <a:ln w="6350">
            <a:solidFill>
              <a:schemeClr val="tx2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46BC3A56-B546-4061-8E22-D2983771DE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23A7353-9373-4700-8B89-F4F7BA2D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0D893D3-AF32-8968-720F-28C758AEAF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2571" y="4663182"/>
            <a:ext cx="4000500" cy="14287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EC2EF6E-3AC8-EE11-56CA-11DD584C94C8}"/>
              </a:ext>
            </a:extLst>
          </p:cNvPr>
          <p:cNvSpPr txBox="1"/>
          <p:nvPr/>
        </p:nvSpPr>
        <p:spPr>
          <a:xfrm>
            <a:off x="4196792" y="4636686"/>
            <a:ext cx="4068332" cy="166438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defTabSz="914400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400" b="1" spc="-5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Thank you!</a:t>
            </a:r>
          </a:p>
          <a:p>
            <a:pPr defTabSz="914400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400" b="1" spc="-5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         </a:t>
            </a:r>
            <a:r>
              <a:rPr lang="es-MX" sz="5400" b="1" spc="-5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Gracias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CC11AB2-F71E-46C4-A3AA-C3DED1E9C5EA}"/>
              </a:ext>
            </a:extLst>
          </p:cNvPr>
          <p:cNvSpPr txBox="1"/>
          <p:nvPr/>
        </p:nvSpPr>
        <p:spPr>
          <a:xfrm>
            <a:off x="4116330" y="870032"/>
            <a:ext cx="6253317" cy="263635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defTabSz="914400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8000" b="1" spc="-5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Questions</a:t>
            </a:r>
          </a:p>
          <a:p>
            <a:pPr defTabSz="914400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8000" b="1" spc="-5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         Preguntas</a:t>
            </a:r>
          </a:p>
        </p:txBody>
      </p:sp>
    </p:spTree>
    <p:extLst>
      <p:ext uri="{BB962C8B-B14F-4D97-AF65-F5344CB8AC3E}">
        <p14:creationId xmlns:p14="http://schemas.microsoft.com/office/powerpoint/2010/main" val="3670285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264"/>
    </mc:Choice>
    <mc:Fallback xmlns="">
      <p:transition spd="slow" advTm="17264"/>
    </mc:Fallback>
  </mc:AlternateContent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4874BD522670A419DE1F16B6B3713BC" ma:contentTypeVersion="9" ma:contentTypeDescription="Create a new document." ma:contentTypeScope="" ma:versionID="3f08f6afce42ab742d3d67c4ddbdc780">
  <xsd:schema xmlns:xsd="http://www.w3.org/2001/XMLSchema" xmlns:xs="http://www.w3.org/2001/XMLSchema" xmlns:p="http://schemas.microsoft.com/office/2006/metadata/properties" xmlns:ns2="c808221f-d699-4153-8481-c1333c2be258" xmlns:ns3="ead5a186-4a5e-4d3e-9e50-2982fe7506dc" targetNamespace="http://schemas.microsoft.com/office/2006/metadata/properties" ma:root="true" ma:fieldsID="28508f3d3c879f93d889a569f9027d16" ns2:_="" ns3:_="">
    <xsd:import namespace="c808221f-d699-4153-8481-c1333c2be258"/>
    <xsd:import namespace="ead5a186-4a5e-4d3e-9e50-2982fe7506d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08221f-d699-4153-8481-c1333c2be25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c51e8eed-b210-4e9a-b15e-1ae725bc651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d5a186-4a5e-4d3e-9e50-2982fe7506dc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f82a02c1-a7ad-437c-9ef4-5b8a421f35c9}" ma:internalName="TaxCatchAll" ma:showField="CatchAllData" ma:web="ead5a186-4a5e-4d3e-9e50-2982fe7506d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808221f-d699-4153-8481-c1333c2be258">
      <Terms xmlns="http://schemas.microsoft.com/office/infopath/2007/PartnerControls"/>
    </lcf76f155ced4ddcb4097134ff3c332f>
    <TaxCatchAll xmlns="ead5a186-4a5e-4d3e-9e50-2982fe7506dc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0131AA3-0EAA-48D6-A8D2-FA34924D8CFC}">
  <ds:schemaRefs>
    <ds:schemaRef ds:uri="c808221f-d699-4153-8481-c1333c2be258"/>
    <ds:schemaRef ds:uri="ead5a186-4a5e-4d3e-9e50-2982fe7506d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FBB8F6A1-0E9B-4E0E-9BFF-984112DCCDAB}">
  <ds:schemaRefs>
    <ds:schemaRef ds:uri="http://schemas.microsoft.com/office/2006/metadata/properties"/>
    <ds:schemaRef ds:uri="http://purl.org/dc/elements/1.1/"/>
    <ds:schemaRef ds:uri="http://purl.org/dc/terms/"/>
    <ds:schemaRef ds:uri="c808221f-d699-4153-8481-c1333c2be258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http://schemas.microsoft.com/office/infopath/2007/PartnerControls"/>
    <ds:schemaRef ds:uri="ead5a186-4a5e-4d3e-9e50-2982fe7506dc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7D2E6489-DBA3-404B-A970-8F3ABA397FC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2097</Words>
  <Application>Microsoft Office PowerPoint</Application>
  <PresentationFormat>Widescreen</PresentationFormat>
  <Paragraphs>336</Paragraphs>
  <Slides>34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0" baseType="lpstr">
      <vt:lpstr>Arial</vt:lpstr>
      <vt:lpstr>Calibri</vt:lpstr>
      <vt:lpstr>Calibri Light</vt:lpstr>
      <vt:lpstr>Sintony</vt:lpstr>
      <vt:lpstr>Wingdings</vt:lpstr>
      <vt:lpstr>Retrospect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Fulton County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Torresguevara, Monica M</dc:creator>
  <cp:lastModifiedBy>Islas, Michelle</cp:lastModifiedBy>
  <cp:revision>5</cp:revision>
  <cp:lastPrinted>2024-12-12T16:04:37Z</cp:lastPrinted>
  <dcterms:created xsi:type="dcterms:W3CDTF">2022-12-15T17:53:49Z</dcterms:created>
  <dcterms:modified xsi:type="dcterms:W3CDTF">2024-12-12T16:25:04Z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0ee3c538-ec52-435f-ae58-017644bd9513_Enabled">
    <vt:lpwstr>true</vt:lpwstr>
  </property>
  <property fmtid="{D5CDD505-2E9C-101B-9397-08002B2CF9AE}" pid="3" name="MSIP_Label_0ee3c538-ec52-435f-ae58-017644bd9513_SetDate">
    <vt:lpwstr>2022-12-15T17:55:03Z</vt:lpwstr>
  </property>
  <property fmtid="{D5CDD505-2E9C-101B-9397-08002B2CF9AE}" pid="4" name="MSIP_Label_0ee3c538-ec52-435f-ae58-017644bd9513_Method">
    <vt:lpwstr>Standard</vt:lpwstr>
  </property>
  <property fmtid="{D5CDD505-2E9C-101B-9397-08002B2CF9AE}" pid="5" name="MSIP_Label_0ee3c538-ec52-435f-ae58-017644bd9513_Name">
    <vt:lpwstr>0ee3c538-ec52-435f-ae58-017644bd9513</vt:lpwstr>
  </property>
  <property fmtid="{D5CDD505-2E9C-101B-9397-08002B2CF9AE}" pid="6" name="MSIP_Label_0ee3c538-ec52-435f-ae58-017644bd9513_SiteId">
    <vt:lpwstr>0cdcb198-8169-4b70-ba9f-da7e3ba700c2</vt:lpwstr>
  </property>
  <property fmtid="{D5CDD505-2E9C-101B-9397-08002B2CF9AE}" pid="7" name="MSIP_Label_0ee3c538-ec52-435f-ae58-017644bd9513_ActionId">
    <vt:lpwstr>690d0309-9c42-422a-8952-e4f087c6e4bf</vt:lpwstr>
  </property>
  <property fmtid="{D5CDD505-2E9C-101B-9397-08002B2CF9AE}" pid="8" name="MSIP_Label_0ee3c538-ec52-435f-ae58-017644bd9513_ContentBits">
    <vt:lpwstr>0</vt:lpwstr>
  </property>
  <property fmtid="{D5CDD505-2E9C-101B-9397-08002B2CF9AE}" pid="9" name="ContentTypeId">
    <vt:lpwstr>0x010100D4874BD522670A419DE1F16B6B3713BC</vt:lpwstr>
  </property>
  <property fmtid="{D5CDD505-2E9C-101B-9397-08002B2CF9AE}" pid="10" name="MediaServiceImageTags">
    <vt:lpwstr/>
  </property>
</Properties>
</file>