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7" r:id="rId1"/>
  </p:sldMasterIdLst>
  <p:notesMasterIdLst>
    <p:notesMasterId r:id="rId28"/>
  </p:notesMasterIdLst>
  <p:sldIdLst>
    <p:sldId id="257" r:id="rId2"/>
    <p:sldId id="259" r:id="rId3"/>
    <p:sldId id="341" r:id="rId4"/>
    <p:sldId id="340" r:id="rId5"/>
    <p:sldId id="343" r:id="rId6"/>
    <p:sldId id="342" r:id="rId7"/>
    <p:sldId id="313" r:id="rId8"/>
    <p:sldId id="327" r:id="rId9"/>
    <p:sldId id="322" r:id="rId10"/>
    <p:sldId id="263" r:id="rId11"/>
    <p:sldId id="264" r:id="rId12"/>
    <p:sldId id="265" r:id="rId13"/>
    <p:sldId id="268" r:id="rId14"/>
    <p:sldId id="269" r:id="rId15"/>
    <p:sldId id="273" r:id="rId16"/>
    <p:sldId id="274" r:id="rId17"/>
    <p:sldId id="279" r:id="rId18"/>
    <p:sldId id="281" r:id="rId19"/>
    <p:sldId id="280" r:id="rId20"/>
    <p:sldId id="291" r:id="rId21"/>
    <p:sldId id="292" r:id="rId22"/>
    <p:sldId id="302" r:id="rId23"/>
    <p:sldId id="294" r:id="rId24"/>
    <p:sldId id="293" r:id="rId25"/>
    <p:sldId id="298" r:id="rId26"/>
    <p:sldId id="34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9AC824-8947-44D3-E63E-828826759DC6}" v="1" dt="2024-12-13T20:37:38.274"/>
    <p1510:client id="{E88BD7E4-41BF-4F1E-B4BF-088036E219C1}" v="4" dt="2024-12-13T17:12:13.0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E1C1B8-63C9-4D19-88C0-A7210A6E6279}" type="doc">
      <dgm:prSet loTypeId="urn:microsoft.com/office/officeart/2005/8/layout/cycle5" loCatId="cycle" qsTypeId="urn:microsoft.com/office/officeart/2005/8/quickstyle/simple1" qsCatId="simple" csTypeId="urn:microsoft.com/office/officeart/2005/8/colors/colorful2" csCatId="colorful"/>
      <dgm:spPr/>
      <dgm:t>
        <a:bodyPr/>
        <a:lstStyle/>
        <a:p>
          <a:endParaRPr lang="en-US"/>
        </a:p>
      </dgm:t>
    </dgm:pt>
    <dgm:pt modelId="{2DB370AE-D926-4CD0-95C4-3EE93CF9054C}">
      <dgm:prSet/>
      <dgm:spPr/>
      <dgm:t>
        <a:bodyPr/>
        <a:lstStyle/>
        <a:p>
          <a:r>
            <a:rPr lang="en-US"/>
            <a:t>Request an </a:t>
          </a:r>
          <a:r>
            <a:rPr lang="en-US" b="1"/>
            <a:t>application </a:t>
          </a:r>
          <a:r>
            <a:rPr lang="en-US"/>
            <a:t>from your school, or participate in an ACCES-VR Orientation Session at a community-based office</a:t>
          </a:r>
        </a:p>
      </dgm:t>
    </dgm:pt>
    <dgm:pt modelId="{0156A9B5-991D-48E8-BAA7-FEC161575446}" type="parTrans" cxnId="{DFD98F9A-B4D9-4FDE-B630-34EDCEAB824B}">
      <dgm:prSet/>
      <dgm:spPr/>
      <dgm:t>
        <a:bodyPr/>
        <a:lstStyle/>
        <a:p>
          <a:endParaRPr lang="en-US"/>
        </a:p>
      </dgm:t>
    </dgm:pt>
    <dgm:pt modelId="{4874BD05-8C27-4B48-9460-9047B56DAB46}" type="sibTrans" cxnId="{DFD98F9A-B4D9-4FDE-B630-34EDCEAB824B}">
      <dgm:prSet/>
      <dgm:spPr/>
      <dgm:t>
        <a:bodyPr/>
        <a:lstStyle/>
        <a:p>
          <a:endParaRPr lang="en-US"/>
        </a:p>
      </dgm:t>
    </dgm:pt>
    <dgm:pt modelId="{20603E8C-B051-4CFB-953A-8376822300D2}">
      <dgm:prSet/>
      <dgm:spPr/>
      <dgm:t>
        <a:bodyPr/>
        <a:lstStyle/>
        <a:p>
          <a:r>
            <a:rPr lang="en-US" b="1"/>
            <a:t>Eligibility</a:t>
          </a:r>
          <a:r>
            <a:rPr lang="en-US"/>
            <a:t> will be determined</a:t>
          </a:r>
        </a:p>
      </dgm:t>
    </dgm:pt>
    <dgm:pt modelId="{6411873C-B635-4C9B-A4D7-D071951056BB}" type="parTrans" cxnId="{9D039BB6-F06F-42DE-8DDD-64DEDDB2413D}">
      <dgm:prSet/>
      <dgm:spPr/>
      <dgm:t>
        <a:bodyPr/>
        <a:lstStyle/>
        <a:p>
          <a:endParaRPr lang="en-US"/>
        </a:p>
      </dgm:t>
    </dgm:pt>
    <dgm:pt modelId="{751DE5E4-3D8E-45CE-A146-DC7DBEDF293F}" type="sibTrans" cxnId="{9D039BB6-F06F-42DE-8DDD-64DEDDB2413D}">
      <dgm:prSet/>
      <dgm:spPr/>
      <dgm:t>
        <a:bodyPr/>
        <a:lstStyle/>
        <a:p>
          <a:endParaRPr lang="en-US"/>
        </a:p>
      </dgm:t>
    </dgm:pt>
    <dgm:pt modelId="{C7DB7582-FE4F-4587-B2F0-76E25E9B16CA}">
      <dgm:prSet/>
      <dgm:spPr/>
      <dgm:t>
        <a:bodyPr/>
        <a:lstStyle/>
        <a:p>
          <a:r>
            <a:rPr lang="en-US"/>
            <a:t>The individual and a vocational rehabilitation counselor develop an </a:t>
          </a:r>
          <a:r>
            <a:rPr lang="en-US" b="1"/>
            <a:t>individualized plan for employment </a:t>
          </a:r>
          <a:r>
            <a:rPr lang="en-US"/>
            <a:t>(IPE)</a:t>
          </a:r>
        </a:p>
      </dgm:t>
    </dgm:pt>
    <dgm:pt modelId="{DE95D294-4521-48C1-85E7-DD2125DA978A}" type="parTrans" cxnId="{01059272-479C-4000-B93B-8309F665FD99}">
      <dgm:prSet/>
      <dgm:spPr/>
      <dgm:t>
        <a:bodyPr/>
        <a:lstStyle/>
        <a:p>
          <a:endParaRPr lang="en-US"/>
        </a:p>
      </dgm:t>
    </dgm:pt>
    <dgm:pt modelId="{683DD9AA-F550-4552-96F9-137B1D87FE00}" type="sibTrans" cxnId="{01059272-479C-4000-B93B-8309F665FD99}">
      <dgm:prSet/>
      <dgm:spPr/>
      <dgm:t>
        <a:bodyPr/>
        <a:lstStyle/>
        <a:p>
          <a:endParaRPr lang="en-US"/>
        </a:p>
      </dgm:t>
    </dgm:pt>
    <dgm:pt modelId="{A20945E1-E38D-4B45-BA44-EEDE1D1195F3}" type="pres">
      <dgm:prSet presAssocID="{94E1C1B8-63C9-4D19-88C0-A7210A6E6279}" presName="cycle" presStyleCnt="0">
        <dgm:presLayoutVars>
          <dgm:dir/>
          <dgm:resizeHandles val="exact"/>
        </dgm:presLayoutVars>
      </dgm:prSet>
      <dgm:spPr/>
    </dgm:pt>
    <dgm:pt modelId="{3EFB7A17-EDF5-4D77-9DA3-849720448D27}" type="pres">
      <dgm:prSet presAssocID="{2DB370AE-D926-4CD0-95C4-3EE93CF9054C}" presName="node" presStyleLbl="node1" presStyleIdx="0" presStyleCnt="3">
        <dgm:presLayoutVars>
          <dgm:bulletEnabled val="1"/>
        </dgm:presLayoutVars>
      </dgm:prSet>
      <dgm:spPr/>
    </dgm:pt>
    <dgm:pt modelId="{A67EC1B6-9A2C-45A3-9D73-932BD2FE92CA}" type="pres">
      <dgm:prSet presAssocID="{2DB370AE-D926-4CD0-95C4-3EE93CF9054C}" presName="spNode" presStyleCnt="0"/>
      <dgm:spPr/>
    </dgm:pt>
    <dgm:pt modelId="{0BA7D6A4-D8F9-415A-B6B5-368BE665861F}" type="pres">
      <dgm:prSet presAssocID="{4874BD05-8C27-4B48-9460-9047B56DAB46}" presName="sibTrans" presStyleLbl="sibTrans1D1" presStyleIdx="0" presStyleCnt="3"/>
      <dgm:spPr/>
    </dgm:pt>
    <dgm:pt modelId="{88C9F74B-05F9-446E-B730-005AADB757D9}" type="pres">
      <dgm:prSet presAssocID="{20603E8C-B051-4CFB-953A-8376822300D2}" presName="node" presStyleLbl="node1" presStyleIdx="1" presStyleCnt="3">
        <dgm:presLayoutVars>
          <dgm:bulletEnabled val="1"/>
        </dgm:presLayoutVars>
      </dgm:prSet>
      <dgm:spPr/>
    </dgm:pt>
    <dgm:pt modelId="{096F1D9F-E451-4E9B-BC62-740098C247D2}" type="pres">
      <dgm:prSet presAssocID="{20603E8C-B051-4CFB-953A-8376822300D2}" presName="spNode" presStyleCnt="0"/>
      <dgm:spPr/>
    </dgm:pt>
    <dgm:pt modelId="{BEE98A9B-32C6-4946-8321-264DF5D5F32B}" type="pres">
      <dgm:prSet presAssocID="{751DE5E4-3D8E-45CE-A146-DC7DBEDF293F}" presName="sibTrans" presStyleLbl="sibTrans1D1" presStyleIdx="1" presStyleCnt="3"/>
      <dgm:spPr/>
    </dgm:pt>
    <dgm:pt modelId="{E9F993EF-4805-4AF5-8569-015465D8AAA6}" type="pres">
      <dgm:prSet presAssocID="{C7DB7582-FE4F-4587-B2F0-76E25E9B16CA}" presName="node" presStyleLbl="node1" presStyleIdx="2" presStyleCnt="3">
        <dgm:presLayoutVars>
          <dgm:bulletEnabled val="1"/>
        </dgm:presLayoutVars>
      </dgm:prSet>
      <dgm:spPr/>
    </dgm:pt>
    <dgm:pt modelId="{CE314487-028A-43A2-88D7-4ED447C67F5F}" type="pres">
      <dgm:prSet presAssocID="{C7DB7582-FE4F-4587-B2F0-76E25E9B16CA}" presName="spNode" presStyleCnt="0"/>
      <dgm:spPr/>
    </dgm:pt>
    <dgm:pt modelId="{ADF55DB9-8487-4C36-9BCB-BFBBEF1C73E1}" type="pres">
      <dgm:prSet presAssocID="{683DD9AA-F550-4552-96F9-137B1D87FE00}" presName="sibTrans" presStyleLbl="sibTrans1D1" presStyleIdx="2" presStyleCnt="3"/>
      <dgm:spPr/>
    </dgm:pt>
  </dgm:ptLst>
  <dgm:cxnLst>
    <dgm:cxn modelId="{A45D250C-5B3A-46E3-A09C-23099AF6578F}" type="presOf" srcId="{683DD9AA-F550-4552-96F9-137B1D87FE00}" destId="{ADF55DB9-8487-4C36-9BCB-BFBBEF1C73E1}" srcOrd="0" destOrd="0" presId="urn:microsoft.com/office/officeart/2005/8/layout/cycle5"/>
    <dgm:cxn modelId="{2EE8B518-BCA7-4FDB-ADBD-0EF8ABED8A59}" type="presOf" srcId="{20603E8C-B051-4CFB-953A-8376822300D2}" destId="{88C9F74B-05F9-446E-B730-005AADB757D9}" srcOrd="0" destOrd="0" presId="urn:microsoft.com/office/officeart/2005/8/layout/cycle5"/>
    <dgm:cxn modelId="{C3C96719-0824-4795-920C-B267C516E3F4}" type="presOf" srcId="{4874BD05-8C27-4B48-9460-9047B56DAB46}" destId="{0BA7D6A4-D8F9-415A-B6B5-368BE665861F}" srcOrd="0" destOrd="0" presId="urn:microsoft.com/office/officeart/2005/8/layout/cycle5"/>
    <dgm:cxn modelId="{491F2860-F0E1-462A-B131-13EAEC13364A}" type="presOf" srcId="{94E1C1B8-63C9-4D19-88C0-A7210A6E6279}" destId="{A20945E1-E38D-4B45-BA44-EEDE1D1195F3}" srcOrd="0" destOrd="0" presId="urn:microsoft.com/office/officeart/2005/8/layout/cycle5"/>
    <dgm:cxn modelId="{01059272-479C-4000-B93B-8309F665FD99}" srcId="{94E1C1B8-63C9-4D19-88C0-A7210A6E6279}" destId="{C7DB7582-FE4F-4587-B2F0-76E25E9B16CA}" srcOrd="2" destOrd="0" parTransId="{DE95D294-4521-48C1-85E7-DD2125DA978A}" sibTransId="{683DD9AA-F550-4552-96F9-137B1D87FE00}"/>
    <dgm:cxn modelId="{EA6FCF7B-EA8C-4DAB-BAA3-5C30C115F67C}" type="presOf" srcId="{C7DB7582-FE4F-4587-B2F0-76E25E9B16CA}" destId="{E9F993EF-4805-4AF5-8569-015465D8AAA6}" srcOrd="0" destOrd="0" presId="urn:microsoft.com/office/officeart/2005/8/layout/cycle5"/>
    <dgm:cxn modelId="{DFD98F9A-B4D9-4FDE-B630-34EDCEAB824B}" srcId="{94E1C1B8-63C9-4D19-88C0-A7210A6E6279}" destId="{2DB370AE-D926-4CD0-95C4-3EE93CF9054C}" srcOrd="0" destOrd="0" parTransId="{0156A9B5-991D-48E8-BAA7-FEC161575446}" sibTransId="{4874BD05-8C27-4B48-9460-9047B56DAB46}"/>
    <dgm:cxn modelId="{9D039BB6-F06F-42DE-8DDD-64DEDDB2413D}" srcId="{94E1C1B8-63C9-4D19-88C0-A7210A6E6279}" destId="{20603E8C-B051-4CFB-953A-8376822300D2}" srcOrd="1" destOrd="0" parTransId="{6411873C-B635-4C9B-A4D7-D071951056BB}" sibTransId="{751DE5E4-3D8E-45CE-A146-DC7DBEDF293F}"/>
    <dgm:cxn modelId="{CCA48DDE-5F06-445D-BDC6-179C89AE96DA}" type="presOf" srcId="{2DB370AE-D926-4CD0-95C4-3EE93CF9054C}" destId="{3EFB7A17-EDF5-4D77-9DA3-849720448D27}" srcOrd="0" destOrd="0" presId="urn:microsoft.com/office/officeart/2005/8/layout/cycle5"/>
    <dgm:cxn modelId="{20FCB1FB-E66B-4FB2-B2FD-4F4CD196B33D}" type="presOf" srcId="{751DE5E4-3D8E-45CE-A146-DC7DBEDF293F}" destId="{BEE98A9B-32C6-4946-8321-264DF5D5F32B}" srcOrd="0" destOrd="0" presId="urn:microsoft.com/office/officeart/2005/8/layout/cycle5"/>
    <dgm:cxn modelId="{73289296-402A-4A47-B7B8-CA0B50B681AE}" type="presParOf" srcId="{A20945E1-E38D-4B45-BA44-EEDE1D1195F3}" destId="{3EFB7A17-EDF5-4D77-9DA3-849720448D27}" srcOrd="0" destOrd="0" presId="urn:microsoft.com/office/officeart/2005/8/layout/cycle5"/>
    <dgm:cxn modelId="{2D85B4C5-17D7-4187-944D-B8E81A50B090}" type="presParOf" srcId="{A20945E1-E38D-4B45-BA44-EEDE1D1195F3}" destId="{A67EC1B6-9A2C-45A3-9D73-932BD2FE92CA}" srcOrd="1" destOrd="0" presId="urn:microsoft.com/office/officeart/2005/8/layout/cycle5"/>
    <dgm:cxn modelId="{CE923ED0-DAC9-4EFF-8C11-4B5E6B9EFBD2}" type="presParOf" srcId="{A20945E1-E38D-4B45-BA44-EEDE1D1195F3}" destId="{0BA7D6A4-D8F9-415A-B6B5-368BE665861F}" srcOrd="2" destOrd="0" presId="urn:microsoft.com/office/officeart/2005/8/layout/cycle5"/>
    <dgm:cxn modelId="{128E3120-447D-4CB0-BE95-D65BC9D92098}" type="presParOf" srcId="{A20945E1-E38D-4B45-BA44-EEDE1D1195F3}" destId="{88C9F74B-05F9-446E-B730-005AADB757D9}" srcOrd="3" destOrd="0" presId="urn:microsoft.com/office/officeart/2005/8/layout/cycle5"/>
    <dgm:cxn modelId="{A70FA89C-859D-4D52-AF43-B419AA12543A}" type="presParOf" srcId="{A20945E1-E38D-4B45-BA44-EEDE1D1195F3}" destId="{096F1D9F-E451-4E9B-BC62-740098C247D2}" srcOrd="4" destOrd="0" presId="urn:microsoft.com/office/officeart/2005/8/layout/cycle5"/>
    <dgm:cxn modelId="{864483DE-A9ED-43EC-979D-A8ED2574E5EC}" type="presParOf" srcId="{A20945E1-E38D-4B45-BA44-EEDE1D1195F3}" destId="{BEE98A9B-32C6-4946-8321-264DF5D5F32B}" srcOrd="5" destOrd="0" presId="urn:microsoft.com/office/officeart/2005/8/layout/cycle5"/>
    <dgm:cxn modelId="{903FA742-5EA4-4F10-82C9-86C3B124DD7B}" type="presParOf" srcId="{A20945E1-E38D-4B45-BA44-EEDE1D1195F3}" destId="{E9F993EF-4805-4AF5-8569-015465D8AAA6}" srcOrd="6" destOrd="0" presId="urn:microsoft.com/office/officeart/2005/8/layout/cycle5"/>
    <dgm:cxn modelId="{717568A0-51C3-4619-973D-DAD133FAF340}" type="presParOf" srcId="{A20945E1-E38D-4B45-BA44-EEDE1D1195F3}" destId="{CE314487-028A-43A2-88D7-4ED447C67F5F}" srcOrd="7" destOrd="0" presId="urn:microsoft.com/office/officeart/2005/8/layout/cycle5"/>
    <dgm:cxn modelId="{4976ABF1-E645-44C2-B54B-332DDF942AAF}" type="presParOf" srcId="{A20945E1-E38D-4B45-BA44-EEDE1D1195F3}" destId="{ADF55DB9-8487-4C36-9BCB-BFBBEF1C73E1}" srcOrd="8"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FB7A17-EDF5-4D77-9DA3-849720448D27}">
      <dsp:nvSpPr>
        <dsp:cNvPr id="0" name=""/>
        <dsp:cNvSpPr/>
      </dsp:nvSpPr>
      <dsp:spPr>
        <a:xfrm>
          <a:off x="3114899" y="1622"/>
          <a:ext cx="2539018" cy="1650361"/>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Request an </a:t>
          </a:r>
          <a:r>
            <a:rPr lang="en-US" sz="1500" b="1" kern="1200"/>
            <a:t>application </a:t>
          </a:r>
          <a:r>
            <a:rPr lang="en-US" sz="1500" kern="1200"/>
            <a:t>from your school, or participate in an ACCES-VR Orientation Session at a community-based office</a:t>
          </a:r>
        </a:p>
      </dsp:txBody>
      <dsp:txXfrm>
        <a:off x="3195463" y="82186"/>
        <a:ext cx="2377890" cy="1489233"/>
      </dsp:txXfrm>
    </dsp:sp>
    <dsp:sp modelId="{0BA7D6A4-D8F9-415A-B6B5-368BE665861F}">
      <dsp:nvSpPr>
        <dsp:cNvPr id="0" name=""/>
        <dsp:cNvSpPr/>
      </dsp:nvSpPr>
      <dsp:spPr>
        <a:xfrm>
          <a:off x="2183517" y="826803"/>
          <a:ext cx="4401782" cy="4401782"/>
        </a:xfrm>
        <a:custGeom>
          <a:avLst/>
          <a:gdLst/>
          <a:ahLst/>
          <a:cxnLst/>
          <a:rect l="0" t="0" r="0" b="0"/>
          <a:pathLst>
            <a:path>
              <a:moveTo>
                <a:pt x="3811136" y="700546"/>
              </a:moveTo>
              <a:arcTo wR="2200891" hR="2200891" stAng="19021409" swAng="2301883"/>
            </a:path>
          </a:pathLst>
        </a:custGeom>
        <a:noFill/>
        <a:ln w="9525"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88C9F74B-05F9-446E-B730-005AADB757D9}">
      <dsp:nvSpPr>
        <dsp:cNvPr id="0" name=""/>
        <dsp:cNvSpPr/>
      </dsp:nvSpPr>
      <dsp:spPr>
        <a:xfrm>
          <a:off x="5020927" y="3302959"/>
          <a:ext cx="2539018" cy="1650361"/>
        </a:xfrm>
        <a:prstGeom prst="roundRect">
          <a:avLst/>
        </a:prstGeom>
        <a:solidFill>
          <a:schemeClr val="accent2">
            <a:hueOff val="-4377215"/>
            <a:satOff val="-3950"/>
            <a:lumOff val="-88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a:t>Eligibility</a:t>
          </a:r>
          <a:r>
            <a:rPr lang="en-US" sz="1500" kern="1200"/>
            <a:t> will be determined</a:t>
          </a:r>
        </a:p>
      </dsp:txBody>
      <dsp:txXfrm>
        <a:off x="5101491" y="3383523"/>
        <a:ext cx="2377890" cy="1489233"/>
      </dsp:txXfrm>
    </dsp:sp>
    <dsp:sp modelId="{BEE98A9B-32C6-4946-8321-264DF5D5F32B}">
      <dsp:nvSpPr>
        <dsp:cNvPr id="0" name=""/>
        <dsp:cNvSpPr/>
      </dsp:nvSpPr>
      <dsp:spPr>
        <a:xfrm>
          <a:off x="2183517" y="826803"/>
          <a:ext cx="4401782" cy="4401782"/>
        </a:xfrm>
        <a:custGeom>
          <a:avLst/>
          <a:gdLst/>
          <a:ahLst/>
          <a:cxnLst/>
          <a:rect l="0" t="0" r="0" b="0"/>
          <a:pathLst>
            <a:path>
              <a:moveTo>
                <a:pt x="2876073" y="4295658"/>
              </a:moveTo>
              <a:arcTo wR="2200891" hR="2200891" stAng="4328094" swAng="2143812"/>
            </a:path>
          </a:pathLst>
        </a:custGeom>
        <a:noFill/>
        <a:ln w="9525" cap="rnd" cmpd="sng" algn="ctr">
          <a:solidFill>
            <a:schemeClr val="accent2">
              <a:hueOff val="-4377215"/>
              <a:satOff val="-3950"/>
              <a:lumOff val="-881"/>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9F993EF-4805-4AF5-8569-015465D8AAA6}">
      <dsp:nvSpPr>
        <dsp:cNvPr id="0" name=""/>
        <dsp:cNvSpPr/>
      </dsp:nvSpPr>
      <dsp:spPr>
        <a:xfrm>
          <a:off x="1208872" y="3302959"/>
          <a:ext cx="2539018" cy="1650361"/>
        </a:xfrm>
        <a:prstGeom prst="roundRect">
          <a:avLst/>
        </a:prstGeom>
        <a:solidFill>
          <a:schemeClr val="accent2">
            <a:hueOff val="-8754431"/>
            <a:satOff val="-7900"/>
            <a:lumOff val="-176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The individual and a vocational rehabilitation counselor develop an </a:t>
          </a:r>
          <a:r>
            <a:rPr lang="en-US" sz="1500" b="1" kern="1200"/>
            <a:t>individualized plan for employment </a:t>
          </a:r>
          <a:r>
            <a:rPr lang="en-US" sz="1500" kern="1200"/>
            <a:t>(IPE)</a:t>
          </a:r>
        </a:p>
      </dsp:txBody>
      <dsp:txXfrm>
        <a:off x="1289436" y="3383523"/>
        <a:ext cx="2377890" cy="1489233"/>
      </dsp:txXfrm>
    </dsp:sp>
    <dsp:sp modelId="{ADF55DB9-8487-4C36-9BCB-BFBBEF1C73E1}">
      <dsp:nvSpPr>
        <dsp:cNvPr id="0" name=""/>
        <dsp:cNvSpPr/>
      </dsp:nvSpPr>
      <dsp:spPr>
        <a:xfrm>
          <a:off x="2183517" y="826803"/>
          <a:ext cx="4401782" cy="4401782"/>
        </a:xfrm>
        <a:custGeom>
          <a:avLst/>
          <a:gdLst/>
          <a:ahLst/>
          <a:cxnLst/>
          <a:rect l="0" t="0" r="0" b="0"/>
          <a:pathLst>
            <a:path>
              <a:moveTo>
                <a:pt x="7125" y="2023930"/>
              </a:moveTo>
              <a:arcTo wR="2200891" hR="2200891" stAng="11076708" swAng="2301883"/>
            </a:path>
          </a:pathLst>
        </a:custGeom>
        <a:noFill/>
        <a:ln w="9525" cap="rnd" cmpd="sng" algn="ctr">
          <a:solidFill>
            <a:schemeClr val="accent2">
              <a:hueOff val="-8754431"/>
              <a:satOff val="-7900"/>
              <a:lumOff val="-1762"/>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ED6A27-B201-4165-AE09-4307710051FD}" type="datetimeFigureOut">
              <a:rPr lang="en-US" smtClean="0"/>
              <a:t>12/17/2024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FA888D-65E9-4A9C-841A-B4778BE22120}" type="slidenum">
              <a:rPr lang="en-US" smtClean="0"/>
              <a:t>‹#›</a:t>
            </a:fld>
            <a:endParaRPr lang="en-US"/>
          </a:p>
        </p:txBody>
      </p:sp>
    </p:spTree>
    <p:extLst>
      <p:ext uri="{BB962C8B-B14F-4D97-AF65-F5344CB8AC3E}">
        <p14:creationId xmlns:p14="http://schemas.microsoft.com/office/powerpoint/2010/main" val="1425002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96A02C4-33C3-4AB3-A7FD-88B67EAEEB07}"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r>
              <a:rPr lang="en-US"/>
              <a:t>Review agenda</a:t>
            </a:r>
          </a:p>
        </p:txBody>
      </p:sp>
      <p:sp>
        <p:nvSpPr>
          <p:cNvPr id="4" name="Slide Number Placeholder 3"/>
          <p:cNvSpPr>
            <a:spLocks noGrp="1"/>
          </p:cNvSpPr>
          <p:nvPr>
            <p:ph type="sldNum" sz="quarter" idx="10"/>
          </p:nvPr>
        </p:nvSpPr>
        <p:spPr/>
        <p:txBody>
          <a:bodyPr/>
          <a:lstStyle/>
          <a:p>
            <a:pPr>
              <a:defRPr/>
            </a:pPr>
            <a:fld id="{896A02C4-33C3-4AB3-A7FD-88B67EAEEB07}"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 V.</a:t>
            </a:r>
          </a:p>
        </p:txBody>
      </p:sp>
      <p:sp>
        <p:nvSpPr>
          <p:cNvPr id="4" name="Slide Number Placeholder 3"/>
          <p:cNvSpPr>
            <a:spLocks noGrp="1"/>
          </p:cNvSpPr>
          <p:nvPr>
            <p:ph type="sldNum" sz="quarter" idx="5"/>
          </p:nvPr>
        </p:nvSpPr>
        <p:spPr/>
        <p:txBody>
          <a:bodyPr/>
          <a:lstStyle/>
          <a:p>
            <a:fld id="{EDFA888D-65E9-4A9C-841A-B4778BE22120}" type="slidenum">
              <a:rPr lang="en-US" smtClean="0"/>
              <a:t>3</a:t>
            </a:fld>
            <a:endParaRPr lang="en-US"/>
          </a:p>
        </p:txBody>
      </p:sp>
    </p:spTree>
    <p:extLst>
      <p:ext uri="{BB962C8B-B14F-4D97-AF65-F5344CB8AC3E}">
        <p14:creationId xmlns:p14="http://schemas.microsoft.com/office/powerpoint/2010/main" val="2002856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 V.</a:t>
            </a:r>
          </a:p>
        </p:txBody>
      </p:sp>
      <p:sp>
        <p:nvSpPr>
          <p:cNvPr id="4" name="Slide Number Placeholder 3"/>
          <p:cNvSpPr>
            <a:spLocks noGrp="1"/>
          </p:cNvSpPr>
          <p:nvPr>
            <p:ph type="sldNum" sz="quarter" idx="5"/>
          </p:nvPr>
        </p:nvSpPr>
        <p:spPr/>
        <p:txBody>
          <a:bodyPr/>
          <a:lstStyle/>
          <a:p>
            <a:fld id="{EDFA888D-65E9-4A9C-841A-B4778BE22120}" type="slidenum">
              <a:rPr lang="en-US" smtClean="0"/>
              <a:t>4</a:t>
            </a:fld>
            <a:endParaRPr lang="en-US"/>
          </a:p>
        </p:txBody>
      </p:sp>
    </p:spTree>
    <p:extLst>
      <p:ext uri="{BB962C8B-B14F-4D97-AF65-F5344CB8AC3E}">
        <p14:creationId xmlns:p14="http://schemas.microsoft.com/office/powerpoint/2010/main" val="1396686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Does anyone have any questions for our school counselor in regard to graduation requirements? If questions come up in the future, feel free to reach out to your child’s counselor. They can better answer questions specifically for your child.</a:t>
            </a:r>
          </a:p>
        </p:txBody>
      </p:sp>
      <p:sp>
        <p:nvSpPr>
          <p:cNvPr id="4" name="Slide Number Placeholder 3"/>
          <p:cNvSpPr>
            <a:spLocks noGrp="1"/>
          </p:cNvSpPr>
          <p:nvPr>
            <p:ph type="sldNum" sz="quarter" idx="5"/>
          </p:nvPr>
        </p:nvSpPr>
        <p:spPr/>
        <p:txBody>
          <a:bodyPr/>
          <a:lstStyle/>
          <a:p>
            <a:fld id="{EDFA888D-65E9-4A9C-841A-B4778BE22120}" type="slidenum">
              <a:rPr lang="en-US" smtClean="0"/>
              <a:t>5</a:t>
            </a:fld>
            <a:endParaRPr lang="en-US"/>
          </a:p>
        </p:txBody>
      </p:sp>
    </p:spTree>
    <p:extLst>
      <p:ext uri="{BB962C8B-B14F-4D97-AF65-F5344CB8AC3E}">
        <p14:creationId xmlns:p14="http://schemas.microsoft.com/office/powerpoint/2010/main" val="9000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Shannon</a:t>
            </a:r>
          </a:p>
        </p:txBody>
      </p:sp>
      <p:sp>
        <p:nvSpPr>
          <p:cNvPr id="4" name="Slide Number Placeholder 3"/>
          <p:cNvSpPr>
            <a:spLocks noGrp="1"/>
          </p:cNvSpPr>
          <p:nvPr>
            <p:ph type="sldNum" sz="quarter" idx="5"/>
          </p:nvPr>
        </p:nvSpPr>
        <p:spPr/>
        <p:txBody>
          <a:bodyPr/>
          <a:lstStyle/>
          <a:p>
            <a:fld id="{EDFA888D-65E9-4A9C-841A-B4778BE22120}" type="slidenum">
              <a:rPr lang="en-US" smtClean="0"/>
              <a:t>6</a:t>
            </a:fld>
            <a:endParaRPr lang="en-US"/>
          </a:p>
        </p:txBody>
      </p:sp>
    </p:spTree>
    <p:extLst>
      <p:ext uri="{BB962C8B-B14F-4D97-AF65-F5344CB8AC3E}">
        <p14:creationId xmlns:p14="http://schemas.microsoft.com/office/powerpoint/2010/main" val="1847831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US"/>
              <a:t>Shannon-Check site for database of colleges with programs.  Some may qualify for Pell grants/financial aid.</a:t>
            </a:r>
          </a:p>
          <a:p>
            <a:pPr>
              <a:buFont typeface="Arial" pitchFamily="34" charset="0"/>
              <a:buNone/>
            </a:pPr>
            <a:r>
              <a:rPr lang="en-US"/>
              <a:t>Most college students must have a HS diploma or GED.  Now new initiatives. Planning for college and other postsecondary options should be part of every high school student’s vision. </a:t>
            </a:r>
            <a:endParaRPr lang="en-US">
              <a:solidFill>
                <a:schemeClr val="tx1"/>
              </a:solidFill>
            </a:endParaRPr>
          </a:p>
        </p:txBody>
      </p:sp>
      <p:sp>
        <p:nvSpPr>
          <p:cNvPr id="4" name="Slide Number Placeholder 3"/>
          <p:cNvSpPr>
            <a:spLocks noGrp="1"/>
          </p:cNvSpPr>
          <p:nvPr>
            <p:ph type="sldNum" sz="quarter" idx="10"/>
          </p:nvPr>
        </p:nvSpPr>
        <p:spPr/>
        <p:txBody>
          <a:bodyPr/>
          <a:lstStyle/>
          <a:p>
            <a:fld id="{18F2203D-3945-43B0-85D3-42F32CCE537F}"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xfrm>
            <a:off x="406400" y="696913"/>
            <a:ext cx="6197600" cy="3486150"/>
          </a:xfrm>
          <a:ln/>
        </p:spPr>
      </p:sp>
      <p:sp>
        <p:nvSpPr>
          <p:cNvPr id="72707" name="Notes Placeholder 2"/>
          <p:cNvSpPr>
            <a:spLocks noGrp="1"/>
          </p:cNvSpPr>
          <p:nvPr>
            <p:ph type="body" idx="1"/>
          </p:nvPr>
        </p:nvSpPr>
        <p:spPr>
          <a:noFill/>
          <a:ln/>
        </p:spPr>
        <p:txBody>
          <a:bodyPr/>
          <a:lstStyle/>
          <a:p>
            <a:r>
              <a:rPr lang="en-US"/>
              <a:t>Julie- They only serve as a record of services previously received which can help provide an outline of what </a:t>
            </a:r>
            <a:r>
              <a:rPr lang="en-US" b="1" i="1"/>
              <a:t>may</a:t>
            </a:r>
            <a:r>
              <a:rPr lang="en-US"/>
              <a:t> be </a:t>
            </a:r>
            <a:r>
              <a:rPr lang="en-US" err="1"/>
              <a:t>needed.The</a:t>
            </a:r>
            <a:r>
              <a:rPr lang="en-US"/>
              <a:t> CSE team determines an </a:t>
            </a:r>
            <a:r>
              <a:rPr lang="en-US" b="1" i="1"/>
              <a:t>educational classification </a:t>
            </a:r>
            <a:r>
              <a:rPr lang="en-US"/>
              <a:t>for a student, resulting in special education services. If documentation is 2-3 years old as a student enters a community college, he may need updated documentation if transferring to a four year college Let’s talk more in depth about documentation requirements</a:t>
            </a:r>
          </a:p>
          <a:p>
            <a:r>
              <a:rPr lang="en-US"/>
              <a:t>  </a:t>
            </a:r>
          </a:p>
          <a:p>
            <a:r>
              <a:rPr lang="en-US"/>
              <a:t>OHI, ED are not diagnoses.  Test anxiety-not a diagnosis but a symptom-many college students have-so who deserves more time on a test?  A licensed professional makes recommendation.</a:t>
            </a:r>
          </a:p>
        </p:txBody>
      </p:sp>
      <p:sp>
        <p:nvSpPr>
          <p:cNvPr id="72708" name="Slide Number Placeholder 3"/>
          <p:cNvSpPr>
            <a:spLocks noGrp="1"/>
          </p:cNvSpPr>
          <p:nvPr>
            <p:ph type="sldNum" sz="quarter" idx="5"/>
          </p:nvPr>
        </p:nvSpPr>
        <p:spPr>
          <a:noFill/>
        </p:spPr>
        <p:txBody>
          <a:bodyPr/>
          <a:lstStyle/>
          <a:p>
            <a:fld id="{8EEBB1A7-0AD9-45B2-8E7B-3F75D62D823E}"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xfrm>
            <a:off x="406400" y="696913"/>
            <a:ext cx="6197600" cy="3486150"/>
          </a:xfrm>
          <a:ln/>
        </p:spPr>
      </p:sp>
      <p:sp>
        <p:nvSpPr>
          <p:cNvPr id="67587" name="Notes Placeholder 2"/>
          <p:cNvSpPr>
            <a:spLocks noGrp="1"/>
          </p:cNvSpPr>
          <p:nvPr>
            <p:ph type="body" idx="1"/>
          </p:nvPr>
        </p:nvSpPr>
        <p:spPr>
          <a:noFill/>
          <a:ln/>
        </p:spPr>
        <p:txBody>
          <a:bodyPr/>
          <a:lstStyle/>
          <a:p>
            <a:r>
              <a:rPr lang="en-US"/>
              <a:t>Julie- School districts must identify and provide appropriate special education supports and services to eligible students The PROCESS is different…Who does a student identify themselves to?</a:t>
            </a:r>
          </a:p>
          <a:p>
            <a:endParaRPr lang="en-US"/>
          </a:p>
        </p:txBody>
      </p:sp>
      <p:sp>
        <p:nvSpPr>
          <p:cNvPr id="67588" name="Slide Number Placeholder 3"/>
          <p:cNvSpPr>
            <a:spLocks noGrp="1"/>
          </p:cNvSpPr>
          <p:nvPr>
            <p:ph type="sldNum" sz="quarter" idx="5"/>
          </p:nvPr>
        </p:nvSpPr>
        <p:spPr>
          <a:noFill/>
        </p:spPr>
        <p:txBody>
          <a:bodyPr/>
          <a:lstStyle/>
          <a:p>
            <a:fld id="{3D6D887E-8E8B-4EE2-B30D-6E78FFE8F884}"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r>
              <a:rPr lang="en-US"/>
              <a:t>Julie-When it comes to transition planning in school it means the school…</a:t>
            </a:r>
          </a:p>
        </p:txBody>
      </p:sp>
      <p:sp>
        <p:nvSpPr>
          <p:cNvPr id="4" name="Slide Number Placeholder 3"/>
          <p:cNvSpPr>
            <a:spLocks noGrp="1"/>
          </p:cNvSpPr>
          <p:nvPr>
            <p:ph type="sldNum" sz="quarter" idx="10"/>
          </p:nvPr>
        </p:nvSpPr>
        <p:spPr/>
        <p:txBody>
          <a:bodyPr/>
          <a:lstStyle/>
          <a:p>
            <a:pPr>
              <a:defRPr/>
            </a:pPr>
            <a:fld id="{896A02C4-33C3-4AB3-A7FD-88B67EAEEB07}"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68783C-9058-47E1-AAAF-D53D43EA9E55}" type="slidenum">
              <a:rPr lang="en-US" smtClean="0"/>
              <a:pPr fontAlgn="base">
                <a:spcBef>
                  <a:spcPct val="0"/>
                </a:spcBef>
                <a:spcAft>
                  <a:spcPct val="0"/>
                </a:spcAft>
                <a:defRPr/>
              </a:pPr>
              <a:t>11</a:t>
            </a:fld>
            <a:endParaRPr lang="en-US"/>
          </a:p>
        </p:txBody>
      </p:sp>
      <p:sp>
        <p:nvSpPr>
          <p:cNvPr id="67587" name="Rectangle 2"/>
          <p:cNvSpPr>
            <a:spLocks noGrp="1" noRot="1" noChangeAspect="1" noChangeArrowheads="1" noTextEdit="1"/>
          </p:cNvSpPr>
          <p:nvPr>
            <p:ph type="sldImg"/>
          </p:nvPr>
        </p:nvSpPr>
        <p:spPr bwMode="auto">
          <a:xfrm>
            <a:off x="406400" y="696913"/>
            <a:ext cx="6197600" cy="3486150"/>
          </a:xfrm>
          <a:noFill/>
          <a:ln>
            <a:solidFill>
              <a:srgbClr val="000000"/>
            </a:solidFill>
            <a:miter lim="800000"/>
            <a:headEnd/>
            <a:tailEnd/>
          </a:ln>
        </p:spPr>
      </p:sp>
      <p:sp>
        <p:nvSpPr>
          <p:cNvPr id="675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Julie-NYS law says that schools must help students to reach their goals for life after high school, by providing them with special education programs, transition services and transition activities.  These are documented in the student’s IEP b</a:t>
            </a:r>
            <a:r>
              <a:rPr lang="en-US" sz="1200"/>
              <a:t>eginning not later than the first IEP to be in effect when the student is  </a:t>
            </a:r>
            <a:r>
              <a:rPr lang="en-US" sz="1200" b="1"/>
              <a:t>age 15 </a:t>
            </a:r>
            <a:r>
              <a:rPr lang="en-US" sz="1200"/>
              <a:t>(or at a younger age if determined appropriate) </a:t>
            </a:r>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r>
              <a:rPr lang="en-US"/>
              <a:t>Shannon-To begin the transition planning process, we help the student to develop Measurable Postsecondary Goals in education/training and employment and independent living if needed.  Not all students need goals for independent living but all need goals for education/training and employment.  These are </a:t>
            </a:r>
            <a:r>
              <a:rPr lang="en-US" b="1"/>
              <a:t>goals for the future, after graduation. </a:t>
            </a:r>
            <a:r>
              <a:rPr lang="en-US" b="0"/>
              <a:t>These goals must be </a:t>
            </a:r>
            <a:r>
              <a:rPr lang="en-US" b="1"/>
              <a:t>based on transition assessment </a:t>
            </a:r>
            <a:r>
              <a:rPr lang="en-US" b="0"/>
              <a:t>which includes getting input from the student, family and school professionals.</a:t>
            </a:r>
          </a:p>
        </p:txBody>
      </p:sp>
      <p:sp>
        <p:nvSpPr>
          <p:cNvPr id="4" name="Slide Number Placeholder 3"/>
          <p:cNvSpPr>
            <a:spLocks noGrp="1"/>
          </p:cNvSpPr>
          <p:nvPr>
            <p:ph type="sldNum" sz="quarter" idx="10"/>
          </p:nvPr>
        </p:nvSpPr>
        <p:spPr/>
        <p:txBody>
          <a:bodyPr/>
          <a:lstStyle/>
          <a:p>
            <a:fld id="{92E26448-6FBF-4F22-84EB-13AC134E16F4}"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p:spPr>
      </p:sp>
      <p:sp>
        <p:nvSpPr>
          <p:cNvPr id="104451"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lvl="1" indent="0" algn="l" defTabSz="914400" rtl="0" eaLnBrk="1" fontAlgn="base" latinLnBrk="0" hangingPunct="1">
              <a:lnSpc>
                <a:spcPct val="90000"/>
              </a:lnSpc>
              <a:spcBef>
                <a:spcPct val="30000"/>
              </a:spcBef>
              <a:spcAft>
                <a:spcPct val="0"/>
              </a:spcAft>
              <a:buClrTx/>
              <a:buSzTx/>
              <a:buFont typeface="Wingdings" pitchFamily="2" charset="2"/>
              <a:buNone/>
              <a:tabLst/>
              <a:defRPr/>
            </a:pPr>
            <a:r>
              <a:rPr lang="en-US" sz="2800">
                <a:solidFill>
                  <a:srgbClr val="36808A"/>
                </a:solidFill>
              </a:rPr>
              <a:t>Shannon-200.1 (</a:t>
            </a:r>
            <a:r>
              <a:rPr lang="en-US" sz="2800" err="1">
                <a:solidFill>
                  <a:srgbClr val="36808A"/>
                </a:solidFill>
              </a:rPr>
              <a:t>fff</a:t>
            </a:r>
            <a:r>
              <a:rPr lang="en-US" sz="2800">
                <a:solidFill>
                  <a:srgbClr val="36808A"/>
                </a:solidFill>
              </a:rPr>
              <a:t>) The IEP will also include:  </a:t>
            </a:r>
            <a:r>
              <a:rPr lang="en-US" sz="2800"/>
              <a:t>Activities that facilitate the student’s movement from </a:t>
            </a:r>
            <a:r>
              <a:rPr lang="en-US" sz="2800" b="1"/>
              <a:t>school to post-school activities. </a:t>
            </a:r>
            <a:r>
              <a:rPr lang="en-US" sz="2800"/>
              <a:t>Transition activities facilitate movement from school to any of the listed environments.  Activities focus not only on academics but </a:t>
            </a:r>
            <a:r>
              <a:rPr lang="en-US" sz="2800" b="1"/>
              <a:t>functional performance </a:t>
            </a:r>
            <a:r>
              <a:rPr lang="en-US" sz="2800"/>
              <a:t>as </a:t>
            </a:r>
            <a:r>
              <a:rPr lang="en-US" sz="2800" b="0"/>
              <a:t>well(routine activities of everyday living) i.e. </a:t>
            </a:r>
            <a:r>
              <a:rPr lang="en-US" sz="2800"/>
              <a:t>dressing, eating, toileting, social skills, behavior skills across a range of settings; and mobility skills (This is important for parents of students with more significant disabilities to know as this may be the focus of many transition activities, not academic achievement.)</a:t>
            </a:r>
          </a:p>
          <a:p>
            <a:pPr marL="0" marR="0" lvl="1" indent="0" algn="l" defTabSz="914400" rtl="0" eaLnBrk="1" fontAlgn="base" latinLnBrk="0" hangingPunct="1">
              <a:lnSpc>
                <a:spcPct val="90000"/>
              </a:lnSpc>
              <a:spcBef>
                <a:spcPct val="30000"/>
              </a:spcBef>
              <a:spcAft>
                <a:spcPct val="0"/>
              </a:spcAft>
              <a:buClrTx/>
              <a:buSzTx/>
              <a:buFont typeface="Wingdings" pitchFamily="2" charset="2"/>
              <a:buNone/>
              <a:tabLst/>
              <a:defRPr/>
            </a:pPr>
            <a:r>
              <a:rPr lang="en-US" sz="2800" b="1"/>
              <a:t>These transition activities help students reach their annual &amp; MPS goals.  </a:t>
            </a:r>
            <a:r>
              <a:rPr lang="en-US" sz="1200" kern="1200">
                <a:solidFill>
                  <a:schemeClr val="tx1"/>
                </a:solidFill>
                <a:latin typeface="Times New Roman" pitchFamily="18" charset="0"/>
                <a:ea typeface="+mn-ea"/>
                <a:cs typeface="+mn-cs"/>
              </a:rPr>
              <a:t>They can help the student “check out”  career interest area(s) and help to further develop plans for life after high school. </a:t>
            </a:r>
            <a:r>
              <a:rPr lang="en-US"/>
              <a:t>They are NOT a listing of </a:t>
            </a:r>
            <a:r>
              <a:rPr lang="en-US" b="1"/>
              <a:t>all</a:t>
            </a:r>
            <a:r>
              <a:rPr lang="en-US"/>
              <a:t> the school activities the student will be involved in.   </a:t>
            </a:r>
          </a:p>
          <a:p>
            <a:pPr eaLnBrk="1" hangingPunct="1">
              <a:lnSpc>
                <a:spcPct val="90000"/>
              </a:lnSpc>
              <a:buFont typeface="Wingdings" pitchFamily="2" charset="2"/>
              <a:buNone/>
            </a:pPr>
            <a:endParaRPr lang="en-US"/>
          </a:p>
          <a:p>
            <a:endParaRPr lang="en-US"/>
          </a:p>
        </p:txBody>
      </p:sp>
      <p:sp>
        <p:nvSpPr>
          <p:cNvPr id="76804" name="Slide Number Placeholder 3"/>
          <p:cNvSpPr>
            <a:spLocks noGrp="1"/>
          </p:cNvSpPr>
          <p:nvPr>
            <p:ph type="sldNum" sz="quarter" idx="5"/>
          </p:nvPr>
        </p:nvSpPr>
        <p:spPr/>
        <p:txBody>
          <a:bodyPr/>
          <a:lstStyle/>
          <a:p>
            <a:pPr>
              <a:defRPr/>
            </a:pPr>
            <a:fld id="{7AAEA728-7255-45C6-A83C-053A386B7F99}"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p:spPr>
      </p:sp>
      <p:sp>
        <p:nvSpPr>
          <p:cNvPr id="1054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lnSpc>
                <a:spcPct val="80000"/>
              </a:lnSpc>
            </a:pPr>
            <a:r>
              <a:rPr lang="en-US"/>
              <a:t>Shannon-Related Services : i.e. Counseling (including rehabilitation counseling) Job coaching, Orientation and mobility services</a:t>
            </a:r>
          </a:p>
          <a:p>
            <a:pPr eaLnBrk="1" hangingPunct="1"/>
            <a:r>
              <a:rPr lang="en-US"/>
              <a:t>Community Living:  After school jobs, Use of public library, Community recreational activities, Practice regarding bus schedule, Preparing for driver’s permit and road test, Money management</a:t>
            </a:r>
          </a:p>
        </p:txBody>
      </p:sp>
      <p:sp>
        <p:nvSpPr>
          <p:cNvPr id="4" name="Slide Number Placeholder 3"/>
          <p:cNvSpPr>
            <a:spLocks noGrp="1"/>
          </p:cNvSpPr>
          <p:nvPr>
            <p:ph type="sldNum" sz="quarter" idx="5"/>
          </p:nvPr>
        </p:nvSpPr>
        <p:spPr/>
        <p:txBody>
          <a:bodyPr/>
          <a:lstStyle/>
          <a:p>
            <a:pPr>
              <a:defRPr/>
            </a:pPr>
            <a:fld id="{126F47A7-F755-4F35-B801-28C334DB30CF}"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CBE227D2-0BCD-42CF-8360-7AD881928406}" type="slidenum">
              <a:rPr lang="en-US" smtClean="0"/>
              <a:pPr/>
              <a:t>15</a:t>
            </a:fld>
            <a:endParaRPr lang="en-US"/>
          </a:p>
        </p:txBody>
      </p:sp>
      <p:sp>
        <p:nvSpPr>
          <p:cNvPr id="34819" name="Rectangle 2"/>
          <p:cNvSpPr>
            <a:spLocks noGrp="1" noRot="1" noChangeAspect="1" noChangeArrowheads="1" noTextEdit="1"/>
          </p:cNvSpPr>
          <p:nvPr>
            <p:ph type="sldImg"/>
          </p:nvPr>
        </p:nvSpPr>
        <p:spPr>
          <a:xfrm>
            <a:off x="406400" y="696913"/>
            <a:ext cx="6197600" cy="3486150"/>
          </a:xfrm>
          <a:ln/>
        </p:spPr>
      </p:sp>
      <p:sp>
        <p:nvSpPr>
          <p:cNvPr id="34820" name="Rectangle 3"/>
          <p:cNvSpPr>
            <a:spLocks noGrp="1" noChangeArrowheads="1"/>
          </p:cNvSpPr>
          <p:nvPr>
            <p:ph type="body" idx="1"/>
          </p:nvPr>
        </p:nvSpPr>
        <p:spPr>
          <a:noFill/>
          <a:ln/>
        </p:spPr>
        <p:txBody>
          <a:bodyPr/>
          <a:lstStyle/>
          <a:p>
            <a:r>
              <a:rPr lang="en-US"/>
              <a:t>Julie-When the school bus no longer comes to your door – or when school is over for your child – </a:t>
            </a:r>
            <a:r>
              <a:rPr lang="en-US" u="sng"/>
              <a:t>entitlement</a:t>
            </a:r>
            <a:r>
              <a:rPr lang="en-US"/>
              <a:t> as required by IDEA stops -  your rights as a parent and your child’s rights as a student, </a:t>
            </a:r>
            <a:r>
              <a:rPr lang="en-US" b="1"/>
              <a:t>no longer provide automatic access to services</a:t>
            </a:r>
          </a:p>
          <a:p>
            <a:r>
              <a:rPr lang="en-US"/>
              <a:t>You are now entering the world of </a:t>
            </a:r>
            <a:r>
              <a:rPr lang="en-US" u="sng"/>
              <a:t>ELIGIBILITY </a:t>
            </a:r>
            <a:r>
              <a:rPr lang="en-US"/>
              <a:t>– a voluntary process where you must meet specific criteria and demonstrate certain evidence to access services… </a:t>
            </a:r>
          </a:p>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r>
              <a:rPr lang="en-US" sz="1200" b="0">
                <a:latin typeface="Times" pitchFamily="18" charset="0"/>
              </a:rPr>
              <a:t>Julie-</a:t>
            </a:r>
            <a:r>
              <a:rPr lang="en-US" sz="1200" b="1">
                <a:latin typeface="Times" pitchFamily="18" charset="0"/>
              </a:rPr>
              <a:t>Entitlement to services ends </a:t>
            </a:r>
            <a:r>
              <a:rPr lang="en-US" sz="1200">
                <a:latin typeface="Times" pitchFamily="18" charset="0"/>
              </a:rPr>
              <a:t>with the completion of high school. Adult services are generally based on varying </a:t>
            </a:r>
            <a:r>
              <a:rPr lang="en-US" sz="1200" b="1">
                <a:latin typeface="Times" pitchFamily="18" charset="0"/>
              </a:rPr>
              <a:t>eligibility requirements</a:t>
            </a:r>
            <a:r>
              <a:rPr lang="en-US" sz="1200">
                <a:latin typeface="Times" pitchFamily="18" charset="0"/>
              </a:rPr>
              <a:t>.  Waiting lists for services can be lengthy. </a:t>
            </a:r>
            <a:r>
              <a:rPr lang="en-US" sz="1200" b="1">
                <a:latin typeface="Times" pitchFamily="18" charset="0"/>
              </a:rPr>
              <a:t>Remind parents</a:t>
            </a:r>
            <a:r>
              <a:rPr lang="en-US" sz="1200">
                <a:latin typeface="Times" pitchFamily="18" charset="0"/>
              </a:rPr>
              <a:t> that the processes of investigating and applying for adult services should begin in high school if not sooner and can be included as goals on a student’s IEP.</a:t>
            </a:r>
            <a:r>
              <a:rPr lang="en-US"/>
              <a:t> Now we enter </a:t>
            </a:r>
            <a:r>
              <a:rPr lang="en-US" b="1"/>
              <a:t>a world of “systems”. </a:t>
            </a:r>
            <a:r>
              <a:rPr lang="en-US"/>
              <a:t>What the school referred to as an “educational classification” – Adult service systems refer to a “Diagnosis”.</a:t>
            </a:r>
          </a:p>
          <a:p>
            <a:pPr eaLnBrk="1" hangingPunct="1"/>
            <a:endParaRPr lang="en-US" sz="1200">
              <a:latin typeface="Times" pitchFamily="18" charset="0"/>
            </a:endParaRPr>
          </a:p>
          <a:p>
            <a:endParaRPr lang="en-US"/>
          </a:p>
        </p:txBody>
      </p:sp>
      <p:sp>
        <p:nvSpPr>
          <p:cNvPr id="4" name="Slide Number Placeholder 3"/>
          <p:cNvSpPr>
            <a:spLocks noGrp="1"/>
          </p:cNvSpPr>
          <p:nvPr>
            <p:ph type="sldNum" sz="quarter" idx="10"/>
          </p:nvPr>
        </p:nvSpPr>
        <p:spPr/>
        <p:txBody>
          <a:bodyPr/>
          <a:lstStyle/>
          <a:p>
            <a:fld id="{92E26448-6FBF-4F22-84EB-13AC134E16F4}"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xfrm>
            <a:off x="406400" y="696913"/>
            <a:ext cx="6197600" cy="3486150"/>
          </a:xfrm>
          <a:ln/>
        </p:spPr>
      </p:sp>
      <p:sp>
        <p:nvSpPr>
          <p:cNvPr id="79875" name="Notes Placeholder 2"/>
          <p:cNvSpPr>
            <a:spLocks noGrp="1"/>
          </p:cNvSpPr>
          <p:nvPr>
            <p:ph type="body" idx="1"/>
          </p:nvPr>
        </p:nvSpPr>
        <p:spPr>
          <a:noFill/>
          <a:ln/>
        </p:spPr>
        <p:txBody>
          <a:bodyPr/>
          <a:lstStyle/>
          <a:p>
            <a:r>
              <a:rPr lang="en-US"/>
              <a:t>David Lee-Explain what VR is</a:t>
            </a:r>
          </a:p>
          <a:p>
            <a:r>
              <a:rPr lang="en-US"/>
              <a:t>Next we will talk about the process to access services</a:t>
            </a:r>
          </a:p>
        </p:txBody>
      </p:sp>
      <p:sp>
        <p:nvSpPr>
          <p:cNvPr id="79876" name="Slide Number Placeholder 3"/>
          <p:cNvSpPr>
            <a:spLocks noGrp="1"/>
          </p:cNvSpPr>
          <p:nvPr>
            <p:ph type="sldNum" sz="quarter" idx="5"/>
          </p:nvPr>
        </p:nvSpPr>
        <p:spPr>
          <a:noFill/>
        </p:spPr>
        <p:txBody>
          <a:bodyPr/>
          <a:lstStyle/>
          <a:p>
            <a:fld id="{0CB0221B-D920-45F6-BE7B-34CE2CA01926}"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a:t>David Lee-Can identify the need for involvement by other adult service systems ( </a:t>
            </a:r>
            <a:r>
              <a:rPr lang="en-US"/>
              <a:t>state agencies, adult service programs, independent living centers and community based services. </a:t>
            </a:r>
            <a:r>
              <a:rPr lang="en-US" sz="1200" kern="1200">
                <a:solidFill>
                  <a:schemeClr val="tx1"/>
                </a:solidFill>
                <a:latin typeface="Times New Roman" pitchFamily="18" charset="0"/>
                <a:ea typeface="+mn-ea"/>
                <a:cs typeface="+mn-cs"/>
              </a:rPr>
              <a:t>We work with community rehabilitation programs, One-Stop centers, Independent Living Centers, community colleges and schools, and any other community resource) </a:t>
            </a:r>
            <a:r>
              <a:rPr lang="en-US" sz="1200" b="1" kern="1200">
                <a:solidFill>
                  <a:schemeClr val="tx1"/>
                </a:solidFill>
                <a:latin typeface="Times New Roman" pitchFamily="18" charset="0"/>
                <a:ea typeface="+mn-ea"/>
                <a:cs typeface="+mn-cs"/>
              </a:rPr>
              <a:t>that could provide goods and services that enable an individual with a disability to work. </a:t>
            </a:r>
            <a:endParaRPr lang="en-US" b="1"/>
          </a:p>
        </p:txBody>
      </p:sp>
      <p:sp>
        <p:nvSpPr>
          <p:cNvPr id="4" name="Slide Number Placeholder 3"/>
          <p:cNvSpPr>
            <a:spLocks noGrp="1"/>
          </p:cNvSpPr>
          <p:nvPr>
            <p:ph type="sldNum" sz="quarter" idx="10"/>
          </p:nvPr>
        </p:nvSpPr>
        <p:spPr/>
        <p:txBody>
          <a:bodyPr/>
          <a:lstStyle/>
          <a:p>
            <a:pPr>
              <a:defRPr/>
            </a:pPr>
            <a:fld id="{896A02C4-33C3-4AB3-A7FD-88B67EAEEB07}"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pPr lvl="0"/>
            <a:r>
              <a:rPr lang="en-US" sz="1200" kern="1200">
                <a:solidFill>
                  <a:schemeClr val="tx1"/>
                </a:solidFill>
                <a:latin typeface="Times New Roman" pitchFamily="18" charset="0"/>
                <a:ea typeface="+mn-ea"/>
                <a:cs typeface="+mn-cs"/>
              </a:rPr>
              <a:t>David Lee- Eligibility requirements:</a:t>
            </a:r>
          </a:p>
          <a:p>
            <a:pPr lvl="0"/>
            <a:r>
              <a:rPr lang="en-US" sz="1200" kern="1200">
                <a:solidFill>
                  <a:schemeClr val="tx1"/>
                </a:solidFill>
                <a:latin typeface="Times New Roman" pitchFamily="18" charset="0"/>
                <a:ea typeface="+mn-ea"/>
                <a:cs typeface="+mn-cs"/>
              </a:rPr>
              <a:t>Person has a physical or mental impairment. </a:t>
            </a:r>
          </a:p>
          <a:p>
            <a:pPr lvl="0"/>
            <a:r>
              <a:rPr lang="en-US" sz="1200" kern="1200">
                <a:solidFill>
                  <a:schemeClr val="tx1"/>
                </a:solidFill>
                <a:latin typeface="Times New Roman" pitchFamily="18" charset="0"/>
                <a:ea typeface="+mn-ea"/>
                <a:cs typeface="+mn-cs"/>
              </a:rPr>
              <a:t>The impairment is an impediment to employment.</a:t>
            </a:r>
          </a:p>
          <a:p>
            <a:pPr lvl="0"/>
            <a:r>
              <a:rPr lang="en-US" sz="1200" kern="1200">
                <a:solidFill>
                  <a:schemeClr val="tx1"/>
                </a:solidFill>
                <a:latin typeface="Times New Roman" pitchFamily="18" charset="0"/>
                <a:ea typeface="+mn-ea"/>
                <a:cs typeface="+mn-cs"/>
              </a:rPr>
              <a:t>Person can benefit from VR services to achieve employment.</a:t>
            </a:r>
          </a:p>
          <a:p>
            <a:pPr lvl="0"/>
            <a:r>
              <a:rPr lang="en-US" sz="1200" kern="1200">
                <a:solidFill>
                  <a:schemeClr val="tx1"/>
                </a:solidFill>
                <a:latin typeface="Times New Roman" pitchFamily="18" charset="0"/>
                <a:ea typeface="+mn-ea"/>
                <a:cs typeface="+mn-cs"/>
              </a:rPr>
              <a:t>Person requires VR services to achieve employment.</a:t>
            </a:r>
          </a:p>
          <a:p>
            <a:pPr lvl="0"/>
            <a:r>
              <a:rPr lang="en-US" sz="1200" kern="1200">
                <a:solidFill>
                  <a:schemeClr val="tx1"/>
                </a:solidFill>
                <a:latin typeface="Times New Roman" pitchFamily="18" charset="0"/>
                <a:ea typeface="+mn-ea"/>
                <a:cs typeface="+mn-cs"/>
              </a:rPr>
              <a:t>Person intends to work.</a:t>
            </a:r>
          </a:p>
          <a:p>
            <a:endParaRPr lang="en-US" sz="1200" kern="1200">
              <a:solidFill>
                <a:schemeClr val="tx1"/>
              </a:solidFill>
              <a:latin typeface="Times New Roman" pitchFamily="18" charset="0"/>
              <a:ea typeface="+mn-ea"/>
              <a:cs typeface="+mn-cs"/>
            </a:endParaRPr>
          </a:p>
        </p:txBody>
      </p:sp>
      <p:sp>
        <p:nvSpPr>
          <p:cNvPr id="4" name="Slide Number Placeholder 3"/>
          <p:cNvSpPr>
            <a:spLocks noGrp="1"/>
          </p:cNvSpPr>
          <p:nvPr>
            <p:ph type="sldNum" sz="quarter" idx="10"/>
          </p:nvPr>
        </p:nvSpPr>
        <p:spPr/>
        <p:txBody>
          <a:bodyPr/>
          <a:lstStyle/>
          <a:p>
            <a:pPr>
              <a:defRPr/>
            </a:pPr>
            <a:fld id="{896A02C4-33C3-4AB3-A7FD-88B67EAEEB07}"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CBE227D2-0BCD-42CF-8360-7AD881928406}" type="slidenum">
              <a:rPr lang="en-US" smtClean="0"/>
              <a:pPr/>
              <a:t>20</a:t>
            </a:fld>
            <a:endParaRPr lang="en-US"/>
          </a:p>
        </p:txBody>
      </p:sp>
      <p:sp>
        <p:nvSpPr>
          <p:cNvPr id="34819" name="Rectangle 2"/>
          <p:cNvSpPr>
            <a:spLocks noGrp="1" noRot="1" noChangeAspect="1" noChangeArrowheads="1" noTextEdit="1"/>
          </p:cNvSpPr>
          <p:nvPr>
            <p:ph type="sldImg"/>
          </p:nvPr>
        </p:nvSpPr>
        <p:spPr>
          <a:xfrm>
            <a:off x="406400" y="696913"/>
            <a:ext cx="6197600" cy="3486150"/>
          </a:xfrm>
          <a:ln/>
        </p:spPr>
      </p:sp>
      <p:sp>
        <p:nvSpPr>
          <p:cNvPr id="34820" name="Rectangle 3"/>
          <p:cNvSpPr>
            <a:spLocks noGrp="1" noChangeArrowheads="1"/>
          </p:cNvSpPr>
          <p:nvPr>
            <p:ph type="body" idx="1"/>
          </p:nvPr>
        </p:nvSpPr>
        <p:spPr>
          <a:noFill/>
          <a:ln/>
        </p:spPr>
        <p:txBody>
          <a:bodyPr/>
          <a:lstStyle/>
          <a:p>
            <a:r>
              <a:rPr lang="en-US"/>
              <a:t>Julie-Now we will review some specifics about the eligibility process for some services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xfrm>
            <a:off x="406400" y="696913"/>
            <a:ext cx="6197600" cy="3486150"/>
          </a:xfrm>
          <a:ln/>
        </p:spPr>
      </p:sp>
      <p:sp>
        <p:nvSpPr>
          <p:cNvPr id="80899" name="Notes Placeholder 2"/>
          <p:cNvSpPr>
            <a:spLocks noGrp="1"/>
          </p:cNvSpPr>
          <p:nvPr>
            <p:ph type="body" idx="1"/>
          </p:nvPr>
        </p:nvSpPr>
        <p:spPr>
          <a:noFill/>
          <a:ln/>
        </p:spPr>
        <p:txBody>
          <a:bodyPr/>
          <a:lstStyle/>
          <a:p>
            <a:pPr>
              <a:defRPr/>
            </a:pPr>
            <a:r>
              <a:rPr lang="en-US"/>
              <a:t>Review what OPWDD stands for and what this office does…</a:t>
            </a:r>
          </a:p>
          <a:p>
            <a:pPr>
              <a:defRPr/>
            </a:pPr>
            <a:r>
              <a:rPr lang="en-US"/>
              <a:t>These are the five types of disabilities that individuals have in which OPWDD may provide services for, if eligible</a:t>
            </a:r>
          </a:p>
          <a:p>
            <a:endParaRPr lang="en-US"/>
          </a:p>
        </p:txBody>
      </p:sp>
      <p:sp>
        <p:nvSpPr>
          <p:cNvPr id="80900" name="Slide Number Placeholder 3"/>
          <p:cNvSpPr>
            <a:spLocks noGrp="1"/>
          </p:cNvSpPr>
          <p:nvPr>
            <p:ph type="sldNum" sz="quarter" idx="5"/>
          </p:nvPr>
        </p:nvSpPr>
        <p:spPr>
          <a:noFill/>
        </p:spPr>
        <p:txBody>
          <a:bodyPr/>
          <a:lstStyle/>
          <a:p>
            <a:fld id="{673A352F-7D5B-4C60-801C-384D3B2F548C}"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xfrm>
            <a:off x="406400" y="696913"/>
            <a:ext cx="6197600" cy="3486150"/>
          </a:xfrm>
          <a:ln/>
        </p:spPr>
      </p:sp>
      <p:sp>
        <p:nvSpPr>
          <p:cNvPr id="88067" name="Notes Placeholder 2"/>
          <p:cNvSpPr>
            <a:spLocks noGrp="1"/>
          </p:cNvSpPr>
          <p:nvPr>
            <p:ph type="body" idx="1"/>
          </p:nvPr>
        </p:nvSpPr>
        <p:spPr>
          <a:noFill/>
          <a:ln/>
        </p:spPr>
        <p:txBody>
          <a:bodyPr/>
          <a:lstStyle/>
          <a:p>
            <a:r>
              <a:rPr lang="en-US"/>
              <a:t>Quick list.  Don’t read just show.  These services are provided by a network of public and non-profit service providers/voluntary agencies. We are going to explain a little about what each of these services are (next slide)</a:t>
            </a:r>
          </a:p>
        </p:txBody>
      </p:sp>
      <p:sp>
        <p:nvSpPr>
          <p:cNvPr id="88068" name="Slide Number Placeholder 3"/>
          <p:cNvSpPr>
            <a:spLocks noGrp="1"/>
          </p:cNvSpPr>
          <p:nvPr>
            <p:ph type="sldNum" sz="quarter" idx="5"/>
          </p:nvPr>
        </p:nvSpPr>
        <p:spPr>
          <a:noFill/>
        </p:spPr>
        <p:txBody>
          <a:bodyPr/>
          <a:lstStyle/>
          <a:p>
            <a:fld id="{6F7797B3-D32E-499B-9F19-240A70418564}"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85000" lnSpcReduction="20000"/>
          </a:bodyPr>
          <a:lstStyle/>
          <a:p>
            <a:pPr>
              <a:defRPr/>
            </a:pPr>
            <a:r>
              <a:rPr lang="en-US" b="1"/>
              <a:t>This is a basic overview of OPWDD eligibility requirements. </a:t>
            </a:r>
          </a:p>
          <a:p>
            <a:pPr>
              <a:defRPr/>
            </a:pPr>
            <a:r>
              <a:rPr lang="en-US" sz="2400"/>
              <a:t>A person or advocate/parent/guardian </a:t>
            </a:r>
            <a:r>
              <a:rPr lang="en-US" sz="2400" b="1"/>
              <a:t>can apply at any time</a:t>
            </a:r>
          </a:p>
          <a:p>
            <a:pPr marL="342900" lvl="1" indent="-342900">
              <a:buFont typeface="Wingdings" pitchFamily="2" charset="2"/>
              <a:buChar char="q"/>
              <a:defRPr/>
            </a:pPr>
            <a:r>
              <a:rPr lang="en-US" sz="2400"/>
              <a:t>Documentation that </a:t>
            </a:r>
            <a:r>
              <a:rPr lang="en-US" sz="2400" b="1"/>
              <a:t>onset of an intellectual/developmental disability </a:t>
            </a:r>
            <a:r>
              <a:rPr lang="en-US" sz="2400"/>
              <a:t>occurred </a:t>
            </a:r>
            <a:r>
              <a:rPr lang="en-US" sz="2400" b="1"/>
              <a:t>before the age of 22 and </a:t>
            </a:r>
            <a:r>
              <a:rPr lang="en-US" sz="2400"/>
              <a:t>is expected to continue indefinitely</a:t>
            </a:r>
          </a:p>
          <a:p>
            <a:pPr>
              <a:defRPr/>
            </a:pPr>
            <a:r>
              <a:rPr lang="en-US" sz="2400" b="1"/>
              <a:t>IQ &lt;60 or higher with a lower adaptive score</a:t>
            </a:r>
            <a:r>
              <a:rPr lang="en-US" sz="2400"/>
              <a:t>; some consideration given for certain types of disabilities</a:t>
            </a:r>
          </a:p>
          <a:p>
            <a:r>
              <a:rPr lang="en-US" sz="2400"/>
              <a:t>Has continued or can be expected to </a:t>
            </a:r>
            <a:r>
              <a:rPr lang="en-US" sz="2400" b="1"/>
              <a:t>continue indefinitely</a:t>
            </a:r>
          </a:p>
          <a:p>
            <a:r>
              <a:rPr lang="en-US" sz="2400"/>
              <a:t>Constitutes a </a:t>
            </a:r>
            <a:r>
              <a:rPr lang="en-US" sz="2400" b="1"/>
              <a:t>substantial handicap </a:t>
            </a:r>
            <a:r>
              <a:rPr lang="en-US" sz="2400"/>
              <a:t>to the person’s ability to function normally in society</a:t>
            </a:r>
          </a:p>
          <a:p>
            <a:r>
              <a:rPr lang="en-US"/>
              <a:t>Provided by a network of public and non-profit service providers</a:t>
            </a:r>
          </a:p>
        </p:txBody>
      </p:sp>
      <p:sp>
        <p:nvSpPr>
          <p:cNvPr id="4" name="Slide Number Placeholder 3"/>
          <p:cNvSpPr>
            <a:spLocks noGrp="1"/>
          </p:cNvSpPr>
          <p:nvPr>
            <p:ph type="sldNum" sz="quarter" idx="10"/>
          </p:nvPr>
        </p:nvSpPr>
        <p:spPr/>
        <p:txBody>
          <a:bodyPr/>
          <a:lstStyle/>
          <a:p>
            <a:pPr>
              <a:defRPr/>
            </a:pPr>
            <a:fld id="{896A02C4-33C3-4AB3-A7FD-88B67EAEEB07}" type="slidenum">
              <a:rPr lang="en-US" smtClean="0"/>
              <a:pPr>
                <a:defRPr/>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xfrm>
            <a:off x="406400" y="696913"/>
            <a:ext cx="6197600" cy="3486150"/>
          </a:xfrm>
          <a:ln/>
        </p:spPr>
      </p:sp>
      <p:sp>
        <p:nvSpPr>
          <p:cNvPr id="81923" name="Notes Placeholder 2"/>
          <p:cNvSpPr>
            <a:spLocks noGrp="1"/>
          </p:cNvSpPr>
          <p:nvPr>
            <p:ph type="body" idx="1"/>
          </p:nvPr>
        </p:nvSpPr>
        <p:spPr>
          <a:noFill/>
          <a:ln/>
        </p:spPr>
        <p:txBody>
          <a:bodyPr/>
          <a:lstStyle/>
          <a:p>
            <a:pPr>
              <a:defRPr/>
            </a:pPr>
            <a:r>
              <a:rPr lang="en-US" sz="2400"/>
              <a:t>A person or advocate/parent/guardian </a:t>
            </a:r>
            <a:r>
              <a:rPr lang="en-US" sz="2400" b="1"/>
              <a:t>can apply at any time</a:t>
            </a:r>
          </a:p>
          <a:p>
            <a:pPr marL="342900" lvl="1" indent="-342900">
              <a:buFont typeface="Wingdings" pitchFamily="2" charset="2"/>
              <a:buChar char="q"/>
              <a:defRPr/>
            </a:pPr>
            <a:endParaRPr lang="en-US"/>
          </a:p>
          <a:p>
            <a:endParaRPr lang="en-US"/>
          </a:p>
        </p:txBody>
      </p:sp>
      <p:sp>
        <p:nvSpPr>
          <p:cNvPr id="81924" name="Slide Number Placeholder 3"/>
          <p:cNvSpPr>
            <a:spLocks noGrp="1"/>
          </p:cNvSpPr>
          <p:nvPr>
            <p:ph type="sldNum" sz="quarter" idx="5"/>
          </p:nvPr>
        </p:nvSpPr>
        <p:spPr>
          <a:noFill/>
        </p:spPr>
        <p:txBody>
          <a:bodyPr/>
          <a:lstStyle/>
          <a:p>
            <a:fld id="{054DD212-34C4-41C2-8D07-200FC860795A}"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pPr marL="834390" lvl="1" indent="-514350" algn="ctr">
              <a:buNone/>
            </a:pPr>
            <a:r>
              <a:rPr lang="en-US" sz="2800"/>
              <a:t>CHOICES</a:t>
            </a:r>
            <a:endParaRPr lang="en-US"/>
          </a:p>
          <a:p>
            <a:pPr marL="514350" indent="-514350">
              <a:buFont typeface="+mj-lt"/>
              <a:buAutoNum type="arabicParenR"/>
            </a:pPr>
            <a:r>
              <a:rPr lang="en-US"/>
              <a:t>Self-direct and manage all services</a:t>
            </a:r>
          </a:p>
          <a:p>
            <a:pPr marL="514350" indent="-514350">
              <a:buFont typeface="+mj-lt"/>
              <a:buAutoNum type="arabicParenR"/>
            </a:pPr>
            <a:r>
              <a:rPr lang="en-US"/>
              <a:t>Purchase all OPWDD agency managed services</a:t>
            </a:r>
          </a:p>
          <a:p>
            <a:pPr marL="514350" indent="-514350">
              <a:buFont typeface="+mj-lt"/>
              <a:buAutoNum type="arabicParenR"/>
            </a:pPr>
            <a:r>
              <a:rPr lang="en-US"/>
              <a:t>Combination of self-directed and agency managed services</a:t>
            </a:r>
          </a:p>
          <a:p>
            <a:pPr marL="514350" indent="-514350">
              <a:buFont typeface="+mj-lt"/>
              <a:buAutoNum type="arabicParenR"/>
            </a:pPr>
            <a:endParaRPr lang="en-US"/>
          </a:p>
          <a:p>
            <a:r>
              <a:rPr lang="en-US"/>
              <a:t>SERVICE AUTHORIZATION</a:t>
            </a:r>
          </a:p>
          <a:p>
            <a:r>
              <a:rPr lang="en-US"/>
              <a:t>IMPLEMENTATION PLAN</a:t>
            </a:r>
            <a:endParaRPr lang="en-US" b="1"/>
          </a:p>
          <a:p>
            <a:endParaRPr lang="en-US"/>
          </a:p>
        </p:txBody>
      </p:sp>
      <p:sp>
        <p:nvSpPr>
          <p:cNvPr id="4" name="Slide Number Placeholder 3"/>
          <p:cNvSpPr>
            <a:spLocks noGrp="1"/>
          </p:cNvSpPr>
          <p:nvPr>
            <p:ph type="sldNum" sz="quarter" idx="10"/>
          </p:nvPr>
        </p:nvSpPr>
        <p:spPr/>
        <p:txBody>
          <a:bodyPr/>
          <a:lstStyle/>
          <a:p>
            <a:pPr>
              <a:defRPr/>
            </a:pPr>
            <a:fld id="{896A02C4-33C3-4AB3-A7FD-88B67EAEEB07}" type="slidenum">
              <a:rPr lang="en-US" smtClean="0"/>
              <a:pPr>
                <a:defRPr/>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8B6B9BE-8CD7-41C4-B0CA-2CE55D12D95B}" type="slidenum">
              <a:rPr lang="en-US" smtClean="0"/>
              <a:pPr>
                <a:defRPr/>
              </a:pPr>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61420309"/>
      </p:ext>
    </p:extLst>
  </p:cSld>
  <p:clrMapOvr>
    <a:masterClrMapping/>
  </p:clrMapOvr>
  <p:transition spd="med">
    <p:split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BA391AC-11F0-4087-94F6-D5A3432054B3}" type="slidenum">
              <a:rPr lang="en-US" smtClean="0"/>
              <a:pPr>
                <a:defRPr/>
              </a:pPr>
              <a:t>‹#›</a:t>
            </a:fld>
            <a:endParaRPr lang="en-US"/>
          </a:p>
        </p:txBody>
      </p:sp>
    </p:spTree>
    <p:extLst>
      <p:ext uri="{BB962C8B-B14F-4D97-AF65-F5344CB8AC3E}">
        <p14:creationId xmlns:p14="http://schemas.microsoft.com/office/powerpoint/2010/main" val="409363699"/>
      </p:ext>
    </p:extLst>
  </p:cSld>
  <p:clrMapOvr>
    <a:masterClrMapping/>
  </p:clrMapOvr>
  <p:transition spd="med">
    <p:split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38E4A54-786C-49B0-8D0C-708B392F5542}" type="slidenum">
              <a:rPr lang="en-US" smtClean="0"/>
              <a:pPr>
                <a:defRPr/>
              </a:pPr>
              <a:t>‹#›</a:t>
            </a:fld>
            <a:endParaRPr lang="en-US"/>
          </a:p>
        </p:txBody>
      </p:sp>
    </p:spTree>
    <p:extLst>
      <p:ext uri="{BB962C8B-B14F-4D97-AF65-F5344CB8AC3E}">
        <p14:creationId xmlns:p14="http://schemas.microsoft.com/office/powerpoint/2010/main" val="1837435083"/>
      </p:ext>
    </p:extLst>
  </p:cSld>
  <p:clrMapOvr>
    <a:masterClrMapping/>
  </p:clrMapOvr>
  <p:transition spd="med">
    <p:split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110AE1A-087B-4092-84CD-1CC701ADDFA6}" type="slidenum">
              <a:rPr lang="en-US" smtClean="0"/>
              <a:pPr>
                <a:defRPr/>
              </a:pPr>
              <a:t>‹#›</a:t>
            </a:fld>
            <a:endParaRPr lang="en-US"/>
          </a:p>
        </p:txBody>
      </p:sp>
    </p:spTree>
    <p:extLst>
      <p:ext uri="{BB962C8B-B14F-4D97-AF65-F5344CB8AC3E}">
        <p14:creationId xmlns:p14="http://schemas.microsoft.com/office/powerpoint/2010/main" val="4045982161"/>
      </p:ext>
    </p:extLst>
  </p:cSld>
  <p:clrMapOvr>
    <a:masterClrMapping/>
  </p:clrMapOvr>
  <p:transition spd="med">
    <p:split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C5BD803-FCF6-4320-92EB-423C1C1ED2C8}" type="slidenum">
              <a:rPr lang="en-US" smtClean="0"/>
              <a:pPr>
                <a:defRPr/>
              </a:pPr>
              <a:t>‹#›</a:t>
            </a:fld>
            <a:endParaRPr lang="en-US"/>
          </a:p>
        </p:txBody>
      </p:sp>
    </p:spTree>
    <p:extLst>
      <p:ext uri="{BB962C8B-B14F-4D97-AF65-F5344CB8AC3E}">
        <p14:creationId xmlns:p14="http://schemas.microsoft.com/office/powerpoint/2010/main" val="1803565379"/>
      </p:ext>
    </p:extLst>
  </p:cSld>
  <p:clrMapOvr>
    <a:masterClrMapping/>
  </p:clrMapOvr>
  <p:transition spd="med">
    <p:split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97169738-7A54-4CF7-B56B-327BC6369B0E}" type="slidenum">
              <a:rPr lang="en-US" smtClean="0"/>
              <a:pPr>
                <a:defRPr/>
              </a:pPr>
              <a:t>‹#›</a:t>
            </a:fld>
            <a:endParaRPr lang="en-US"/>
          </a:p>
        </p:txBody>
      </p:sp>
    </p:spTree>
    <p:extLst>
      <p:ext uri="{BB962C8B-B14F-4D97-AF65-F5344CB8AC3E}">
        <p14:creationId xmlns:p14="http://schemas.microsoft.com/office/powerpoint/2010/main" val="1678407012"/>
      </p:ext>
    </p:extLst>
  </p:cSld>
  <p:clrMapOvr>
    <a:masterClrMapping/>
  </p:clrMapOvr>
  <p:transition spd="med">
    <p:split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761DB25B-95F4-4B5B-9D13-36F6AFB5A84E}" type="slidenum">
              <a:rPr lang="en-US" smtClean="0"/>
              <a:pPr>
                <a:defRPr/>
              </a:pPr>
              <a:t>‹#›</a:t>
            </a:fld>
            <a:endParaRPr lang="en-US"/>
          </a:p>
        </p:txBody>
      </p:sp>
    </p:spTree>
    <p:extLst>
      <p:ext uri="{BB962C8B-B14F-4D97-AF65-F5344CB8AC3E}">
        <p14:creationId xmlns:p14="http://schemas.microsoft.com/office/powerpoint/2010/main" val="2938831142"/>
      </p:ext>
    </p:extLst>
  </p:cSld>
  <p:clrMapOvr>
    <a:masterClrMapping/>
  </p:clrMapOvr>
  <p:transition spd="med">
    <p:split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0EE1A9B-543A-49E2-8676-599F0F790176}" type="slidenum">
              <a:rPr lang="en-US" smtClean="0"/>
              <a:pPr>
                <a:defRPr/>
              </a:pPr>
              <a:t>‹#›</a:t>
            </a:fld>
            <a:endParaRPr lang="en-US"/>
          </a:p>
        </p:txBody>
      </p:sp>
    </p:spTree>
    <p:extLst>
      <p:ext uri="{BB962C8B-B14F-4D97-AF65-F5344CB8AC3E}">
        <p14:creationId xmlns:p14="http://schemas.microsoft.com/office/powerpoint/2010/main" val="710300624"/>
      </p:ext>
    </p:extLst>
  </p:cSld>
  <p:clrMapOvr>
    <a:masterClrMapping/>
  </p:clrMapOvr>
  <p:transition spd="med">
    <p:split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1370C18-D9CD-4DEF-BCCB-70064F416F85}" type="slidenum">
              <a:rPr lang="en-US" smtClean="0"/>
              <a:pPr>
                <a:defRPr/>
              </a:pPr>
              <a:t>‹#›</a:t>
            </a:fld>
            <a:endParaRPr lang="en-US"/>
          </a:p>
        </p:txBody>
      </p:sp>
    </p:spTree>
    <p:extLst>
      <p:ext uri="{BB962C8B-B14F-4D97-AF65-F5344CB8AC3E}">
        <p14:creationId xmlns:p14="http://schemas.microsoft.com/office/powerpoint/2010/main" val="323414832"/>
      </p:ext>
    </p:extLst>
  </p:cSld>
  <p:clrMapOvr>
    <a:masterClrMapping/>
  </p:clrMapOvr>
  <p:transition spd="med">
    <p:split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F4DB6B8A-F894-4470-A421-C2E30228B0AB}" type="slidenum">
              <a:rPr lang="en-US" smtClean="0"/>
              <a:pPr>
                <a:defRPr/>
              </a:pPr>
              <a:t>‹#›</a:t>
            </a:fld>
            <a:endParaRPr lang="en-US"/>
          </a:p>
        </p:txBody>
      </p:sp>
    </p:spTree>
    <p:extLst>
      <p:ext uri="{BB962C8B-B14F-4D97-AF65-F5344CB8AC3E}">
        <p14:creationId xmlns:p14="http://schemas.microsoft.com/office/powerpoint/2010/main" val="343637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4DB6B8A-F894-4470-A421-C2E30228B0AB}" type="slidenum">
              <a:rPr lang="en-US" smtClean="0"/>
              <a:pPr>
                <a:defRPr/>
              </a:pPr>
              <a:t>‹#›</a:t>
            </a:fld>
            <a:endParaRPr lang="en-US"/>
          </a:p>
        </p:txBody>
      </p:sp>
    </p:spTree>
    <p:extLst>
      <p:ext uri="{BB962C8B-B14F-4D97-AF65-F5344CB8AC3E}">
        <p14:creationId xmlns:p14="http://schemas.microsoft.com/office/powerpoint/2010/main" val="2823414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4DB6B8A-F894-4470-A421-C2E30228B0AB}" type="slidenum">
              <a:rPr lang="en-US" smtClean="0"/>
              <a:pPr>
                <a:defRPr/>
              </a:pPr>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spTree>
    <p:extLst>
      <p:ext uri="{BB962C8B-B14F-4D97-AF65-F5344CB8AC3E}">
        <p14:creationId xmlns:p14="http://schemas.microsoft.com/office/powerpoint/2010/main" val="3688912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4DB6B8A-F894-4470-A421-C2E30228B0AB}" type="slidenum">
              <a:rPr lang="en-US" smtClean="0"/>
              <a:pPr>
                <a:defRPr/>
              </a:pPr>
              <a:t>‹#›</a:t>
            </a:fld>
            <a:endParaRPr lang="en-US"/>
          </a:p>
        </p:txBody>
      </p:sp>
    </p:spTree>
    <p:extLst>
      <p:ext uri="{BB962C8B-B14F-4D97-AF65-F5344CB8AC3E}">
        <p14:creationId xmlns:p14="http://schemas.microsoft.com/office/powerpoint/2010/main" val="30305922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4DB6B8A-F894-4470-A421-C2E30228B0AB}" type="slidenum">
              <a:rPr lang="en-US" smtClean="0"/>
              <a:pPr>
                <a:defRPr/>
              </a:pPr>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spTree>
    <p:extLst>
      <p:ext uri="{BB962C8B-B14F-4D97-AF65-F5344CB8AC3E}">
        <p14:creationId xmlns:p14="http://schemas.microsoft.com/office/powerpoint/2010/main" val="31471192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4DB6B8A-F894-4470-A421-C2E30228B0AB}" type="slidenum">
              <a:rPr lang="en-US" smtClean="0"/>
              <a:pPr>
                <a:defRPr/>
              </a:pPr>
              <a:t>‹#›</a:t>
            </a:fld>
            <a:endParaRPr lang="en-US"/>
          </a:p>
        </p:txBody>
      </p:sp>
    </p:spTree>
    <p:extLst>
      <p:ext uri="{BB962C8B-B14F-4D97-AF65-F5344CB8AC3E}">
        <p14:creationId xmlns:p14="http://schemas.microsoft.com/office/powerpoint/2010/main" val="21292763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05AF75F-36CE-4574-9343-AFA446E27B2D}" type="slidenum">
              <a:rPr lang="en-US" smtClean="0"/>
              <a:pPr>
                <a:defRPr/>
              </a:pPr>
              <a:t>‹#›</a:t>
            </a:fld>
            <a:endParaRPr lang="en-US"/>
          </a:p>
        </p:txBody>
      </p:sp>
    </p:spTree>
    <p:extLst>
      <p:ext uri="{BB962C8B-B14F-4D97-AF65-F5344CB8AC3E}">
        <p14:creationId xmlns:p14="http://schemas.microsoft.com/office/powerpoint/2010/main" val="294175605"/>
      </p:ext>
    </p:extLst>
  </p:cSld>
  <p:clrMapOvr>
    <a:masterClrMapping/>
  </p:clrMapOvr>
  <p:transition spd="med">
    <p:split dir="in"/>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63434D5-C5B0-4889-AE59-DFCAD6BAA09F}" type="slidenum">
              <a:rPr lang="en-US" smtClean="0"/>
              <a:pPr>
                <a:defRPr/>
              </a:pPr>
              <a:t>‹#›</a:t>
            </a:fld>
            <a:endParaRPr lang="en-US"/>
          </a:p>
        </p:txBody>
      </p:sp>
    </p:spTree>
    <p:extLst>
      <p:ext uri="{BB962C8B-B14F-4D97-AF65-F5344CB8AC3E}">
        <p14:creationId xmlns:p14="http://schemas.microsoft.com/office/powerpoint/2010/main" val="2131772959"/>
      </p:ext>
    </p:extLst>
  </p:cSld>
  <p:clrMapOvr>
    <a:masterClrMapping/>
  </p:clrMapOvr>
  <p:transition spd="med">
    <p:split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F872E893-D2EB-4E60-93FE-8FD77B76647F}" type="datetimeFigureOut">
              <a:rPr lang="en-US" smtClean="0"/>
              <a:t>12/17/2024</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68CFBBE-8C47-4808-9242-44DECBF446BA}" type="slidenum">
              <a:rPr lang="en-US" smtClean="0"/>
              <a:t>‹#›</a:t>
            </a:fld>
            <a:endParaRPr lang="en-US"/>
          </a:p>
        </p:txBody>
      </p:sp>
    </p:spTree>
    <p:extLst>
      <p:ext uri="{BB962C8B-B14F-4D97-AF65-F5344CB8AC3E}">
        <p14:creationId xmlns:p14="http://schemas.microsoft.com/office/powerpoint/2010/main" val="1018273405"/>
      </p:ext>
    </p:extLst>
  </p:cSld>
  <p:clrMap bg1="dk1" tx1="lt1" bg2="dk2" tx2="lt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 id="2147483969" r:id="rId12"/>
    <p:sldLayoutId id="2147483970" r:id="rId13"/>
    <p:sldLayoutId id="2147483971" r:id="rId14"/>
    <p:sldLayoutId id="2147483972" r:id="rId15"/>
    <p:sldLayoutId id="2147483973" r:id="rId16"/>
    <p:sldLayoutId id="2147483974" r:id="rId17"/>
  </p:sldLayoutIdLst>
  <p:transition spd="med">
    <p:split dir="in"/>
  </p:transition>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collegeboard.or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s://www.act.org/content/act/en/products-and-services/the-act.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opwdd.ny.gov/"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s://opwdd.ny.gov/get-started/front-door"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hyperlink" Target="https://opwdd.ny.gov/access-supports/front-door-videos"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opwdd.ny.gov/eligibility" TargetMode="External"/><Relationship Id="rId5" Type="http://schemas.openxmlformats.org/officeDocument/2006/relationships/hyperlink" Target="https://opwdd.ny.gov/get-started/front-door#view-the-front-door-video-modules" TargetMode="External"/><Relationship Id="rId4" Type="http://schemas.openxmlformats.org/officeDocument/2006/relationships/hyperlink" Target="tel:866-946-9733"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idx="4294967295"/>
          </p:nvPr>
        </p:nvSpPr>
        <p:spPr>
          <a:xfrm>
            <a:off x="0" y="0"/>
            <a:ext cx="12192000" cy="1569661"/>
          </a:xfrm>
        </p:spPr>
        <p:txBody>
          <a:bodyPr>
            <a:normAutofit fontScale="90000"/>
          </a:bodyPr>
          <a:lstStyle/>
          <a:p>
            <a:br>
              <a:rPr lang="en-US"/>
            </a:br>
            <a:br>
              <a:rPr lang="en-US"/>
            </a:br>
            <a:br>
              <a:rPr lang="en-US"/>
            </a:br>
            <a:br>
              <a:rPr lang="en-US"/>
            </a:br>
            <a:br>
              <a:rPr lang="en-US"/>
            </a:br>
            <a:br>
              <a:rPr lang="en-US"/>
            </a:br>
            <a:br>
              <a:rPr lang="en-US"/>
            </a:br>
            <a:br>
              <a:rPr lang="en-US"/>
            </a:br>
            <a:r>
              <a:rPr lang="en-US" sz="4900"/>
              <a:t>Diploma options &amp; Transition Planning</a:t>
            </a:r>
            <a:br>
              <a:rPr lang="en-US"/>
            </a:br>
            <a:br>
              <a:rPr lang="en-US"/>
            </a:br>
            <a:br>
              <a:rPr lang="en-US"/>
            </a:br>
            <a:br>
              <a:rPr lang="en-US"/>
            </a:br>
            <a:br>
              <a:rPr lang="en-US"/>
            </a:br>
            <a:br>
              <a:rPr lang="en-US"/>
            </a:br>
            <a:br>
              <a:rPr lang="en-US"/>
            </a:br>
            <a:endParaRPr lang="en-US"/>
          </a:p>
        </p:txBody>
      </p:sp>
      <p:sp>
        <p:nvSpPr>
          <p:cNvPr id="2" name="TextBox 1">
            <a:extLst>
              <a:ext uri="{FF2B5EF4-FFF2-40B4-BE49-F238E27FC236}">
                <a16:creationId xmlns:a16="http://schemas.microsoft.com/office/drawing/2014/main" id="{B35AF466-0DF0-4FB3-A978-3041666AA61F}"/>
              </a:ext>
            </a:extLst>
          </p:cNvPr>
          <p:cNvSpPr txBox="1"/>
          <p:nvPr/>
        </p:nvSpPr>
        <p:spPr>
          <a:xfrm>
            <a:off x="8853194" y="5288340"/>
            <a:ext cx="4792717" cy="1569660"/>
          </a:xfrm>
          <a:prstGeom prst="rect">
            <a:avLst/>
          </a:prstGeom>
          <a:noFill/>
        </p:spPr>
        <p:txBody>
          <a:bodyPr wrap="square" rtlCol="0">
            <a:spAutoFit/>
          </a:bodyPr>
          <a:lstStyle/>
          <a:p>
            <a:r>
              <a:rPr lang="en-US" sz="3200"/>
              <a:t>Wallkill CSD</a:t>
            </a:r>
          </a:p>
          <a:p>
            <a:r>
              <a:rPr lang="en-US" sz="3200"/>
              <a:t>SEPAC Meeting</a:t>
            </a:r>
          </a:p>
          <a:p>
            <a:r>
              <a:rPr lang="en-US" sz="3200"/>
              <a:t>Dec. 16, 2024</a:t>
            </a:r>
          </a:p>
        </p:txBody>
      </p:sp>
      <p:pic>
        <p:nvPicPr>
          <p:cNvPr id="1026" name="Picture 2" descr="JGBMS Grade 8 Blue Team / JGBMS Grade 8 Blue Team">
            <a:extLst>
              <a:ext uri="{FF2B5EF4-FFF2-40B4-BE49-F238E27FC236}">
                <a16:creationId xmlns:a16="http://schemas.microsoft.com/office/drawing/2014/main" id="{18D1FACB-382B-478A-AF37-8F230ED39D9E}"/>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3018939" y="1570444"/>
            <a:ext cx="5380760" cy="4502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5650050"/>
      </p:ext>
    </p:extLst>
  </p:cSld>
  <p:clrMapOvr>
    <a:masterClrMapping/>
  </p:clrMapOvr>
  <p:transition spd="med">
    <p:split dir="in"/>
  </p:transition>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7509B08A-C1EC-478C-86AF-60ADE06D9B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290" y="685800"/>
            <a:ext cx="4818656" cy="4603749"/>
          </a:xfrm>
        </p:spPr>
        <p:txBody>
          <a:bodyPr>
            <a:normAutofit/>
          </a:bodyPr>
          <a:lstStyle/>
          <a:p>
            <a:pPr algn="r"/>
            <a:r>
              <a:rPr lang="en-US" sz="5200"/>
              <a:t>Agenda</a:t>
            </a:r>
          </a:p>
        </p:txBody>
      </p:sp>
      <p:sp>
        <p:nvSpPr>
          <p:cNvPr id="26" name="Rectangle 25">
            <a:extLst>
              <a:ext uri="{FF2B5EF4-FFF2-40B4-BE49-F238E27FC236}">
                <a16:creationId xmlns:a16="http://schemas.microsoft.com/office/drawing/2014/main" id="{221CC330-4259-4C32-BF8B-5FE13FFABB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0"/>
            <a:ext cx="6096001" cy="6858000"/>
          </a:xfrm>
          <a:prstGeom prst="rect">
            <a:avLst/>
          </a:prstGeom>
          <a:solidFill>
            <a:schemeClr val="bg2">
              <a:alpha val="97000"/>
            </a:schemeClr>
          </a:solidFill>
          <a:ln>
            <a:noFill/>
          </a:ln>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625651" y="685800"/>
            <a:ext cx="4878959" cy="5692698"/>
          </a:xfrm>
        </p:spPr>
        <p:txBody>
          <a:bodyPr>
            <a:normAutofit/>
          </a:bodyPr>
          <a:lstStyle/>
          <a:p>
            <a:pPr marL="514350" indent="-514350">
              <a:spcBef>
                <a:spcPts val="0"/>
              </a:spcBef>
              <a:buClrTx/>
              <a:buSzTx/>
              <a:buFont typeface="+mj-lt"/>
              <a:buAutoNum type="arabicPeriod"/>
              <a:defRPr/>
            </a:pPr>
            <a:r>
              <a:rPr lang="en-US">
                <a:solidFill>
                  <a:schemeClr val="tx1"/>
                </a:solidFill>
              </a:rPr>
              <a:t>Diploma options and requirements</a:t>
            </a:r>
          </a:p>
          <a:p>
            <a:pPr marL="514350" indent="-514350">
              <a:spcBef>
                <a:spcPts val="0"/>
              </a:spcBef>
              <a:buClrTx/>
              <a:buSzTx/>
              <a:buFont typeface="+mj-lt"/>
              <a:buAutoNum type="arabicPeriod"/>
              <a:defRPr/>
            </a:pPr>
            <a:endParaRPr lang="en-US">
              <a:solidFill>
                <a:schemeClr val="tx1"/>
              </a:solidFill>
            </a:endParaRPr>
          </a:p>
          <a:p>
            <a:pPr marL="514350" indent="-514350">
              <a:spcBef>
                <a:spcPts val="0"/>
              </a:spcBef>
              <a:buClrTx/>
              <a:buSzTx/>
              <a:buFont typeface="+mj-lt"/>
              <a:buAutoNum type="arabicPeriod"/>
              <a:defRPr/>
            </a:pPr>
            <a:r>
              <a:rPr lang="en-US">
                <a:solidFill>
                  <a:schemeClr val="tx1"/>
                </a:solidFill>
              </a:rPr>
              <a:t>Planning for the transition to adulthood</a:t>
            </a:r>
          </a:p>
          <a:p>
            <a:pPr marL="514350" indent="-514350">
              <a:spcBef>
                <a:spcPts val="0"/>
              </a:spcBef>
              <a:buClrTx/>
              <a:buSzTx/>
              <a:buFont typeface="+mj-lt"/>
              <a:buAutoNum type="arabicPeriod"/>
              <a:defRPr/>
            </a:pPr>
            <a:endParaRPr lang="en-US">
              <a:solidFill>
                <a:schemeClr val="tx1"/>
              </a:solidFill>
            </a:endParaRPr>
          </a:p>
          <a:p>
            <a:pPr marL="514350" indent="-514350">
              <a:spcBef>
                <a:spcPts val="0"/>
              </a:spcBef>
              <a:buClrTx/>
              <a:buSzTx/>
              <a:buFont typeface="+mj-lt"/>
              <a:buAutoNum type="arabicPeriod"/>
              <a:defRPr/>
            </a:pPr>
            <a:r>
              <a:rPr lang="en-US">
                <a:solidFill>
                  <a:schemeClr val="tx1"/>
                </a:solidFill>
              </a:rPr>
              <a:t>Adult service programs which may be able to provide continued support upon graduation</a:t>
            </a:r>
          </a:p>
          <a:p>
            <a:pPr marL="514350" indent="-514350">
              <a:spcBef>
                <a:spcPts val="0"/>
              </a:spcBef>
              <a:buClrTx/>
              <a:buSzTx/>
              <a:buFont typeface="+mj-lt"/>
              <a:buAutoNum type="arabicPeriod"/>
              <a:defRPr/>
            </a:pPr>
            <a:endParaRPr lang="en-US">
              <a:solidFill>
                <a:schemeClr val="tx1"/>
              </a:solidFill>
            </a:endParaRPr>
          </a:p>
          <a:p>
            <a:pPr marL="514350" indent="-514350">
              <a:spcBef>
                <a:spcPts val="0"/>
              </a:spcBef>
              <a:buClrTx/>
              <a:buSzTx/>
              <a:buNone/>
              <a:defRPr/>
            </a:pPr>
            <a:endParaRPr lang="en-US">
              <a:solidFill>
                <a:schemeClr val="tx1"/>
              </a:solidFill>
            </a:endParaRPr>
          </a:p>
        </p:txBody>
      </p:sp>
      <p:pic>
        <p:nvPicPr>
          <p:cNvPr id="5" name="Picture 4" descr="Icebergs">
            <a:extLst>
              <a:ext uri="{FF2B5EF4-FFF2-40B4-BE49-F238E27FC236}">
                <a16:creationId xmlns:a16="http://schemas.microsoft.com/office/drawing/2014/main" id="{075271AD-687B-4279-9AA7-2B336CFA469A}"/>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174759" y="0"/>
            <a:ext cx="5763502" cy="6858000"/>
          </a:xfrm>
          <a:prstGeom prst="rect">
            <a:avLst/>
          </a:prstGeom>
        </p:spPr>
      </p:pic>
    </p:spTree>
    <p:extLst>
      <p:ext uri="{BB962C8B-B14F-4D97-AF65-F5344CB8AC3E}">
        <p14:creationId xmlns:p14="http://schemas.microsoft.com/office/powerpoint/2010/main" val="1845873746"/>
      </p:ext>
    </p:extLst>
  </p:cSld>
  <p:clrMapOvr>
    <a:masterClrMapping/>
  </p:clrMapOvr>
  <p:transition spd="med">
    <p:split dir="in"/>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71F90F-73F0-4A47-8C78-03FC7ADC2BC0}"/>
              </a:ext>
            </a:extLst>
          </p:cNvPr>
          <p:cNvSpPr>
            <a:spLocks noGrp="1"/>
          </p:cNvSpPr>
          <p:nvPr>
            <p:ph type="title"/>
          </p:nvPr>
        </p:nvSpPr>
        <p:spPr>
          <a:xfrm>
            <a:off x="160105" y="0"/>
            <a:ext cx="3099769" cy="2060940"/>
          </a:xfrm>
        </p:spPr>
        <p:txBody>
          <a:bodyPr>
            <a:normAutofit/>
          </a:bodyPr>
          <a:lstStyle/>
          <a:p>
            <a:r>
              <a:rPr lang="en-US"/>
              <a:t>Credit Distribution</a:t>
            </a:r>
          </a:p>
        </p:txBody>
      </p:sp>
      <p:sp>
        <p:nvSpPr>
          <p:cNvPr id="6" name="Text Placeholder 5">
            <a:extLst>
              <a:ext uri="{FF2B5EF4-FFF2-40B4-BE49-F238E27FC236}">
                <a16:creationId xmlns:a16="http://schemas.microsoft.com/office/drawing/2014/main" id="{F5C23578-251B-439D-A54D-C277A26B901F}"/>
              </a:ext>
            </a:extLst>
          </p:cNvPr>
          <p:cNvSpPr>
            <a:spLocks noGrp="1"/>
          </p:cNvSpPr>
          <p:nvPr>
            <p:ph type="body" idx="1"/>
          </p:nvPr>
        </p:nvSpPr>
        <p:spPr>
          <a:xfrm>
            <a:off x="764603" y="2160332"/>
            <a:ext cx="5887843" cy="576262"/>
          </a:xfrm>
        </p:spPr>
        <p:txBody>
          <a:bodyPr/>
          <a:lstStyle/>
          <a:p>
            <a:r>
              <a:rPr lang="en-US" sz="2400" b="1"/>
              <a:t>Student Choice in Course Selection </a:t>
            </a:r>
          </a:p>
        </p:txBody>
      </p:sp>
      <p:sp>
        <p:nvSpPr>
          <p:cNvPr id="7" name="Content Placeholder 6">
            <a:extLst>
              <a:ext uri="{FF2B5EF4-FFF2-40B4-BE49-F238E27FC236}">
                <a16:creationId xmlns:a16="http://schemas.microsoft.com/office/drawing/2014/main" id="{8180A68A-6973-4B2E-B472-908E637F1BAE}"/>
              </a:ext>
            </a:extLst>
          </p:cNvPr>
          <p:cNvSpPr>
            <a:spLocks noGrp="1"/>
          </p:cNvSpPr>
          <p:nvPr>
            <p:ph sz="half" idx="2"/>
          </p:nvPr>
        </p:nvSpPr>
        <p:spPr>
          <a:xfrm>
            <a:off x="606152" y="2861006"/>
            <a:ext cx="5123239" cy="731158"/>
          </a:xfrm>
          <a:ln>
            <a:solidFill>
              <a:schemeClr val="tx1"/>
            </a:solidFill>
          </a:ln>
        </p:spPr>
        <p:txBody>
          <a:bodyPr>
            <a:normAutofit fontScale="85000" lnSpcReduction="20000"/>
          </a:bodyPr>
          <a:lstStyle/>
          <a:p>
            <a:r>
              <a:rPr lang="en-US">
                <a:solidFill>
                  <a:schemeClr val="bg2">
                    <a:lumMod val="20000"/>
                    <a:lumOff val="80000"/>
                  </a:schemeClr>
                </a:solidFill>
              </a:rPr>
              <a:t>Electives such as Career Tech at BOCES, Financial Literacy, Photography, Technology, Art, etc.</a:t>
            </a:r>
          </a:p>
        </p:txBody>
      </p:sp>
      <p:sp>
        <p:nvSpPr>
          <p:cNvPr id="8" name="Text Placeholder 7">
            <a:extLst>
              <a:ext uri="{FF2B5EF4-FFF2-40B4-BE49-F238E27FC236}">
                <a16:creationId xmlns:a16="http://schemas.microsoft.com/office/drawing/2014/main" id="{DA56C852-4784-4987-88D3-16C1AA567D46}"/>
              </a:ext>
            </a:extLst>
          </p:cNvPr>
          <p:cNvSpPr>
            <a:spLocks noGrp="1"/>
          </p:cNvSpPr>
          <p:nvPr>
            <p:ph type="body" sz="quarter" idx="3"/>
          </p:nvPr>
        </p:nvSpPr>
        <p:spPr>
          <a:xfrm>
            <a:off x="878673" y="3536660"/>
            <a:ext cx="4665134" cy="576262"/>
          </a:xfrm>
        </p:spPr>
        <p:txBody>
          <a:bodyPr/>
          <a:lstStyle/>
          <a:p>
            <a:r>
              <a:rPr lang="en-US" sz="2400" b="1"/>
              <a:t>Elective Expo</a:t>
            </a:r>
          </a:p>
        </p:txBody>
      </p:sp>
      <p:sp>
        <p:nvSpPr>
          <p:cNvPr id="9" name="Content Placeholder 8">
            <a:extLst>
              <a:ext uri="{FF2B5EF4-FFF2-40B4-BE49-F238E27FC236}">
                <a16:creationId xmlns:a16="http://schemas.microsoft.com/office/drawing/2014/main" id="{4A83C3F5-6E68-41A4-9877-150831E6DE89}"/>
              </a:ext>
            </a:extLst>
          </p:cNvPr>
          <p:cNvSpPr>
            <a:spLocks noGrp="1"/>
          </p:cNvSpPr>
          <p:nvPr>
            <p:ph sz="quarter" idx="4"/>
          </p:nvPr>
        </p:nvSpPr>
        <p:spPr>
          <a:xfrm>
            <a:off x="606151" y="4267818"/>
            <a:ext cx="5123239" cy="2222191"/>
          </a:xfrm>
          <a:ln>
            <a:solidFill>
              <a:schemeClr val="tx1"/>
            </a:solidFill>
          </a:ln>
        </p:spPr>
        <p:txBody>
          <a:bodyPr>
            <a:normAutofit fontScale="85000" lnSpcReduction="20000"/>
          </a:bodyPr>
          <a:lstStyle/>
          <a:p>
            <a:pPr>
              <a:buFont typeface="Wingdings" panose="05000000000000000000" pitchFamily="2" charset="2"/>
              <a:buChar char="Ø"/>
            </a:pPr>
            <a:r>
              <a:rPr lang="en-US">
                <a:solidFill>
                  <a:schemeClr val="bg2">
                    <a:lumMod val="20000"/>
                    <a:lumOff val="80000"/>
                  </a:schemeClr>
                </a:solidFill>
              </a:rPr>
              <a:t>Students will have the opportunity to explore all our elective courses during the Elective Expo prior to the individual counselor/student course selection meeting.  The counselors host this event yearly to highlight all  of our electives and Career Tech at BOCES</a:t>
            </a:r>
          </a:p>
        </p:txBody>
      </p:sp>
      <p:sp>
        <p:nvSpPr>
          <p:cNvPr id="10" name="TextBox 9">
            <a:extLst>
              <a:ext uri="{FF2B5EF4-FFF2-40B4-BE49-F238E27FC236}">
                <a16:creationId xmlns:a16="http://schemas.microsoft.com/office/drawing/2014/main" id="{B91D9D2B-E2B9-4AEC-AAE7-1602014E3139}"/>
              </a:ext>
            </a:extLst>
          </p:cNvPr>
          <p:cNvSpPr txBox="1"/>
          <p:nvPr/>
        </p:nvSpPr>
        <p:spPr>
          <a:xfrm>
            <a:off x="8898674" y="-41903"/>
            <a:ext cx="3400161" cy="307777"/>
          </a:xfrm>
          <a:prstGeom prst="rect">
            <a:avLst/>
          </a:prstGeom>
          <a:noFill/>
        </p:spPr>
        <p:txBody>
          <a:bodyPr wrap="square" rtlCol="0">
            <a:spAutoFit/>
          </a:bodyPr>
          <a:lstStyle/>
          <a:p>
            <a:pPr algn="ctr"/>
            <a:r>
              <a:rPr lang="en-US" sz="1400" b="1"/>
              <a:t>Minimum Number of Credits</a:t>
            </a:r>
          </a:p>
        </p:txBody>
      </p:sp>
      <p:sp>
        <p:nvSpPr>
          <p:cNvPr id="11" name="TextBox 10">
            <a:extLst>
              <a:ext uri="{FF2B5EF4-FFF2-40B4-BE49-F238E27FC236}">
                <a16:creationId xmlns:a16="http://schemas.microsoft.com/office/drawing/2014/main" id="{1FC897E1-7894-4A0C-A6F4-EDEEEF5B9013}"/>
              </a:ext>
            </a:extLst>
          </p:cNvPr>
          <p:cNvSpPr txBox="1"/>
          <p:nvPr/>
        </p:nvSpPr>
        <p:spPr>
          <a:xfrm>
            <a:off x="6589666" y="278328"/>
            <a:ext cx="5252226" cy="5970865"/>
          </a:xfrm>
          <a:prstGeom prst="rect">
            <a:avLst/>
          </a:prstGeom>
          <a:noFill/>
          <a:ln>
            <a:solidFill>
              <a:schemeClr val="tx1"/>
            </a:solidFill>
          </a:ln>
        </p:spPr>
        <p:txBody>
          <a:bodyPr wrap="square" lIns="91440" tIns="45720" rIns="91440" bIns="45720" rtlCol="0" anchor="t">
            <a:spAutoFit/>
          </a:bodyPr>
          <a:lstStyle/>
          <a:p>
            <a:r>
              <a:rPr lang="en-US" sz="1400" b="1"/>
              <a:t>English</a:t>
            </a:r>
            <a:r>
              <a:rPr lang="en-US" sz="1400"/>
              <a:t> 				</a:t>
            </a:r>
            <a:r>
              <a:rPr lang="en-US" sz="1400" b="1"/>
              <a:t>4</a:t>
            </a:r>
            <a:r>
              <a:rPr lang="en-US" sz="1400"/>
              <a:t> </a:t>
            </a:r>
          </a:p>
          <a:p>
            <a:endParaRPr lang="en-US" sz="1400"/>
          </a:p>
          <a:p>
            <a:r>
              <a:rPr lang="en-US" sz="1400" b="1"/>
              <a:t>Social Studies </a:t>
            </a:r>
            <a:r>
              <a:rPr lang="en-US" sz="1400"/>
              <a:t>			</a:t>
            </a:r>
            <a:r>
              <a:rPr lang="en-US" sz="1400" b="1"/>
              <a:t>4</a:t>
            </a:r>
          </a:p>
          <a:p>
            <a:r>
              <a:rPr lang="en-US" sz="1400"/>
              <a:t>Global History I and II (2)</a:t>
            </a:r>
          </a:p>
          <a:p>
            <a:r>
              <a:rPr lang="en-US" sz="1400"/>
              <a:t>US History (1)</a:t>
            </a:r>
          </a:p>
          <a:p>
            <a:r>
              <a:rPr lang="en-US" sz="1400"/>
              <a:t>Participation in Government (½) </a:t>
            </a:r>
          </a:p>
          <a:p>
            <a:r>
              <a:rPr lang="en-US" sz="1400"/>
              <a:t>Economics (½) </a:t>
            </a:r>
          </a:p>
          <a:p>
            <a:endParaRPr lang="en-US" sz="1400"/>
          </a:p>
          <a:p>
            <a:r>
              <a:rPr lang="en-US" sz="1400" b="1"/>
              <a:t>Science </a:t>
            </a:r>
            <a:r>
              <a:rPr lang="en-US" sz="1400"/>
              <a:t>				</a:t>
            </a:r>
            <a:r>
              <a:rPr lang="en-US" sz="1400" b="1"/>
              <a:t>3</a:t>
            </a:r>
          </a:p>
          <a:p>
            <a:r>
              <a:rPr lang="en-US" sz="1400"/>
              <a:t>Life Science (1) Living Env</a:t>
            </a:r>
          </a:p>
          <a:p>
            <a:r>
              <a:rPr lang="en-US" sz="1400"/>
              <a:t>Physical Science (1)  Earth Science</a:t>
            </a:r>
          </a:p>
          <a:p>
            <a:r>
              <a:rPr lang="en-US" sz="1400"/>
              <a:t>Life Science or Physical Science, BOCES (1)  </a:t>
            </a:r>
          </a:p>
          <a:p>
            <a:endParaRPr lang="en-US" sz="1400"/>
          </a:p>
          <a:p>
            <a:r>
              <a:rPr lang="en-US" sz="1400" b="1"/>
              <a:t>Mathematics </a:t>
            </a:r>
            <a:r>
              <a:rPr lang="en-US" sz="1400"/>
              <a:t>			</a:t>
            </a:r>
            <a:r>
              <a:rPr lang="en-US" sz="1400" b="1"/>
              <a:t>3 </a:t>
            </a:r>
          </a:p>
          <a:p>
            <a:endParaRPr lang="en-US" sz="1400"/>
          </a:p>
          <a:p>
            <a:r>
              <a:rPr lang="en-US" sz="1400" b="1"/>
              <a:t>World Languages  </a:t>
            </a:r>
            <a:r>
              <a:rPr lang="en-US" sz="1400"/>
              <a:t>			</a:t>
            </a:r>
            <a:r>
              <a:rPr lang="en-US" sz="1400" b="1"/>
              <a:t>1</a:t>
            </a:r>
            <a:r>
              <a:rPr lang="en-US" sz="1400"/>
              <a:t> </a:t>
            </a:r>
          </a:p>
          <a:p>
            <a:r>
              <a:rPr lang="en-US" sz="1400"/>
              <a:t>(unless exempt from LOTE)</a:t>
            </a:r>
          </a:p>
          <a:p>
            <a:endParaRPr lang="en-US" sz="1400" b="1"/>
          </a:p>
          <a:p>
            <a:r>
              <a:rPr lang="en-US" sz="1400" b="1"/>
              <a:t> Art, Music                                                        1</a:t>
            </a:r>
          </a:p>
          <a:p>
            <a:endParaRPr lang="en-US" sz="1400"/>
          </a:p>
          <a:p>
            <a:r>
              <a:rPr lang="en-US" sz="1400" b="1"/>
              <a:t>Physical Education  must pass, no credit every year</a:t>
            </a:r>
          </a:p>
          <a:p>
            <a:endParaRPr lang="en-US" sz="1400"/>
          </a:p>
          <a:p>
            <a:r>
              <a:rPr lang="en-US" sz="1400" b="1"/>
              <a:t>Health</a:t>
            </a:r>
            <a:r>
              <a:rPr lang="en-US" sz="1400"/>
              <a:t> 				</a:t>
            </a:r>
            <a:r>
              <a:rPr lang="en-US" sz="1400" b="1"/>
              <a:t>½ </a:t>
            </a:r>
          </a:p>
          <a:p>
            <a:endParaRPr lang="en-US" sz="1400"/>
          </a:p>
          <a:p>
            <a:r>
              <a:rPr lang="en-US" sz="1400" b="1"/>
              <a:t>Electives </a:t>
            </a:r>
            <a:r>
              <a:rPr lang="en-US" sz="1400"/>
              <a:t>				</a:t>
            </a:r>
            <a:r>
              <a:rPr lang="en-US" sz="1400" b="1"/>
              <a:t>3 ½ </a:t>
            </a:r>
          </a:p>
          <a:p>
            <a:endParaRPr lang="en-US" sz="1400"/>
          </a:p>
          <a:p>
            <a:r>
              <a:rPr lang="en-US" sz="1400"/>
              <a:t>				</a:t>
            </a:r>
            <a:r>
              <a:rPr lang="en-US" sz="1400" b="1"/>
              <a:t>Total 20 plus PE</a:t>
            </a:r>
          </a:p>
        </p:txBody>
      </p:sp>
      <p:pic>
        <p:nvPicPr>
          <p:cNvPr id="13" name="Graphic 12" descr="Clipboard Checked with solid fill">
            <a:extLst>
              <a:ext uri="{FF2B5EF4-FFF2-40B4-BE49-F238E27FC236}">
                <a16:creationId xmlns:a16="http://schemas.microsoft.com/office/drawing/2014/main" id="{C146BB1A-15DE-4234-82AF-8F1443007F0F}"/>
              </a:ext>
            </a:extLst>
          </p:cNvPr>
          <p:cNvPicPr>
            <a:picLocks noChangeAspect="1"/>
          </p:cNvPicPr>
          <p:nvPr/>
        </p:nvPicPr>
        <p:blipFill>
          <a:blip r:embed="rId3">
            <a:alphaModFix amt="46000"/>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16036" y="-41903"/>
            <a:ext cx="2882781" cy="2480303"/>
          </a:xfrm>
          <a:prstGeom prst="rect">
            <a:avLst/>
          </a:prstGeom>
        </p:spPr>
      </p:pic>
    </p:spTree>
    <p:extLst>
      <p:ext uri="{BB962C8B-B14F-4D97-AF65-F5344CB8AC3E}">
        <p14:creationId xmlns:p14="http://schemas.microsoft.com/office/powerpoint/2010/main" val="3791426233"/>
      </p:ext>
    </p:extLst>
  </p:cSld>
  <p:clrMapOvr>
    <a:masterClrMapping/>
  </p:clrMapOvr>
  <p:transition spd="med">
    <p:split dir="in"/>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DF8BEE-75CD-4893-AE62-342C27EF407D}"/>
              </a:ext>
            </a:extLst>
          </p:cNvPr>
          <p:cNvSpPr>
            <a:spLocks noGrp="1"/>
          </p:cNvSpPr>
          <p:nvPr>
            <p:ph type="title"/>
          </p:nvPr>
        </p:nvSpPr>
        <p:spPr>
          <a:xfrm>
            <a:off x="684212" y="4487332"/>
            <a:ext cx="4923800" cy="1507067"/>
          </a:xfrm>
        </p:spPr>
        <p:txBody>
          <a:bodyPr/>
          <a:lstStyle/>
          <a:p>
            <a:r>
              <a:rPr lang="en-US"/>
              <a:t>Types of </a:t>
            </a:r>
            <a:br>
              <a:rPr lang="en-US"/>
            </a:br>
            <a:r>
              <a:rPr lang="en-US"/>
              <a:t>Diplomas</a:t>
            </a:r>
          </a:p>
        </p:txBody>
      </p:sp>
      <p:sp>
        <p:nvSpPr>
          <p:cNvPr id="5" name="Text Placeholder 4">
            <a:extLst>
              <a:ext uri="{FF2B5EF4-FFF2-40B4-BE49-F238E27FC236}">
                <a16:creationId xmlns:a16="http://schemas.microsoft.com/office/drawing/2014/main" id="{03CA3691-C65C-4F48-9256-BF595DB1A4C7}"/>
              </a:ext>
            </a:extLst>
          </p:cNvPr>
          <p:cNvSpPr>
            <a:spLocks noGrp="1"/>
          </p:cNvSpPr>
          <p:nvPr>
            <p:ph type="body" idx="1"/>
          </p:nvPr>
        </p:nvSpPr>
        <p:spPr>
          <a:xfrm>
            <a:off x="958225" y="608729"/>
            <a:ext cx="4649787" cy="576262"/>
          </a:xfrm>
        </p:spPr>
        <p:txBody>
          <a:bodyPr/>
          <a:lstStyle/>
          <a:p>
            <a:r>
              <a:rPr lang="en-US"/>
              <a:t>Local</a:t>
            </a:r>
          </a:p>
        </p:txBody>
      </p:sp>
      <p:sp>
        <p:nvSpPr>
          <p:cNvPr id="6" name="Content Placeholder 5">
            <a:extLst>
              <a:ext uri="{FF2B5EF4-FFF2-40B4-BE49-F238E27FC236}">
                <a16:creationId xmlns:a16="http://schemas.microsoft.com/office/drawing/2014/main" id="{8BBDF063-A1BF-4BAD-868A-01B9E29FC4F7}"/>
              </a:ext>
            </a:extLst>
          </p:cNvPr>
          <p:cNvSpPr>
            <a:spLocks noGrp="1"/>
          </p:cNvSpPr>
          <p:nvPr>
            <p:ph sz="half" idx="2"/>
          </p:nvPr>
        </p:nvSpPr>
        <p:spPr>
          <a:xfrm>
            <a:off x="418068" y="1456794"/>
            <a:ext cx="3206079" cy="3030538"/>
          </a:xfrm>
        </p:spPr>
        <p:txBody>
          <a:bodyPr/>
          <a:lstStyle/>
          <a:p>
            <a:pPr>
              <a:buFont typeface="Wingdings" panose="05000000000000000000" pitchFamily="2" charset="2"/>
              <a:buChar char="Ø"/>
            </a:pPr>
            <a:r>
              <a:rPr lang="en-US"/>
              <a:t>20  credits plus PE</a:t>
            </a:r>
          </a:p>
          <a:p>
            <a:pPr>
              <a:buFont typeface="Wingdings" panose="05000000000000000000" pitchFamily="2" charset="2"/>
              <a:buChar char="Ø"/>
            </a:pPr>
            <a:r>
              <a:rPr lang="en-US"/>
              <a:t>Used appeals, safety nets to meet assessment requirements </a:t>
            </a:r>
          </a:p>
          <a:p>
            <a:pPr lvl="1">
              <a:buFont typeface="Wingdings" panose="05000000000000000000" pitchFamily="2" charset="2"/>
              <a:buChar char="Ø"/>
            </a:pPr>
            <a:r>
              <a:rPr lang="en-US"/>
              <a:t>OR Superintendent Determination of a Local Diploma</a:t>
            </a:r>
          </a:p>
        </p:txBody>
      </p:sp>
      <p:sp>
        <p:nvSpPr>
          <p:cNvPr id="7" name="Text Placeholder 6">
            <a:extLst>
              <a:ext uri="{FF2B5EF4-FFF2-40B4-BE49-F238E27FC236}">
                <a16:creationId xmlns:a16="http://schemas.microsoft.com/office/drawing/2014/main" id="{21D1DCD2-339B-4F9A-8A3C-2600CDAF1645}"/>
              </a:ext>
            </a:extLst>
          </p:cNvPr>
          <p:cNvSpPr>
            <a:spLocks noGrp="1"/>
          </p:cNvSpPr>
          <p:nvPr>
            <p:ph type="body" sz="quarter" idx="3"/>
          </p:nvPr>
        </p:nvSpPr>
        <p:spPr>
          <a:xfrm>
            <a:off x="4237568" y="608729"/>
            <a:ext cx="4665134" cy="576262"/>
          </a:xfrm>
        </p:spPr>
        <p:txBody>
          <a:bodyPr/>
          <a:lstStyle/>
          <a:p>
            <a:r>
              <a:rPr lang="en-US"/>
              <a:t>Regents</a:t>
            </a:r>
          </a:p>
        </p:txBody>
      </p:sp>
      <p:sp>
        <p:nvSpPr>
          <p:cNvPr id="8" name="Content Placeholder 7">
            <a:extLst>
              <a:ext uri="{FF2B5EF4-FFF2-40B4-BE49-F238E27FC236}">
                <a16:creationId xmlns:a16="http://schemas.microsoft.com/office/drawing/2014/main" id="{189ED9CF-F898-4D5B-BFFE-8DB2718E8772}"/>
              </a:ext>
            </a:extLst>
          </p:cNvPr>
          <p:cNvSpPr>
            <a:spLocks noGrp="1"/>
          </p:cNvSpPr>
          <p:nvPr>
            <p:ph sz="quarter" idx="4"/>
          </p:nvPr>
        </p:nvSpPr>
        <p:spPr>
          <a:xfrm>
            <a:off x="3900088" y="1407259"/>
            <a:ext cx="3206079" cy="3030538"/>
          </a:xfrm>
        </p:spPr>
        <p:txBody>
          <a:bodyPr/>
          <a:lstStyle/>
          <a:p>
            <a:pPr>
              <a:buFont typeface="Wingdings" panose="05000000000000000000" pitchFamily="2" charset="2"/>
              <a:buChar char="Ø"/>
            </a:pPr>
            <a:r>
              <a:rPr lang="en-US"/>
              <a:t>20  credits plus PE</a:t>
            </a:r>
          </a:p>
          <a:p>
            <a:pPr>
              <a:buFont typeface="Wingdings" panose="05000000000000000000" pitchFamily="2" charset="2"/>
              <a:buChar char="Ø"/>
            </a:pPr>
            <a:r>
              <a:rPr lang="en-US"/>
              <a:t>Earned passing scores (65+ for Regents Exams)* on all required assessments (4 + 1)</a:t>
            </a:r>
          </a:p>
        </p:txBody>
      </p:sp>
      <p:sp>
        <p:nvSpPr>
          <p:cNvPr id="10" name="TextBox 9">
            <a:extLst>
              <a:ext uri="{FF2B5EF4-FFF2-40B4-BE49-F238E27FC236}">
                <a16:creationId xmlns:a16="http://schemas.microsoft.com/office/drawing/2014/main" id="{3470619F-70B9-4D82-8819-5A3353E9537A}"/>
              </a:ext>
            </a:extLst>
          </p:cNvPr>
          <p:cNvSpPr txBox="1"/>
          <p:nvPr/>
        </p:nvSpPr>
        <p:spPr>
          <a:xfrm>
            <a:off x="7382108" y="481361"/>
            <a:ext cx="4311128" cy="830997"/>
          </a:xfrm>
          <a:prstGeom prst="rect">
            <a:avLst/>
          </a:prstGeom>
          <a:noFill/>
        </p:spPr>
        <p:txBody>
          <a:bodyPr wrap="square" rtlCol="0">
            <a:spAutoFit/>
          </a:bodyPr>
          <a:lstStyle/>
          <a:p>
            <a:r>
              <a:rPr lang="en-US" sz="2400"/>
              <a:t>Regents with Advanced Designation</a:t>
            </a:r>
          </a:p>
        </p:txBody>
      </p:sp>
      <p:sp>
        <p:nvSpPr>
          <p:cNvPr id="11" name="TextBox 10">
            <a:extLst>
              <a:ext uri="{FF2B5EF4-FFF2-40B4-BE49-F238E27FC236}">
                <a16:creationId xmlns:a16="http://schemas.microsoft.com/office/drawing/2014/main" id="{CC90E1AA-D7EF-4542-ABF1-9BD9F1AB2E94}"/>
              </a:ext>
            </a:extLst>
          </p:cNvPr>
          <p:cNvSpPr txBox="1"/>
          <p:nvPr/>
        </p:nvSpPr>
        <p:spPr>
          <a:xfrm>
            <a:off x="7382106" y="1407426"/>
            <a:ext cx="4125681" cy="3970318"/>
          </a:xfrm>
          <a:prstGeom prst="rect">
            <a:avLst/>
          </a:prstGeom>
          <a:noFill/>
        </p:spPr>
        <p:txBody>
          <a:bodyPr wrap="square" lIns="91440" tIns="45720" rIns="91440" bIns="45720" rtlCol="0" anchor="t">
            <a:spAutoFit/>
          </a:bodyPr>
          <a:lstStyle/>
          <a:p>
            <a:pPr marL="285750" indent="-285750">
              <a:buClr>
                <a:schemeClr val="tx1"/>
              </a:buClr>
              <a:buFont typeface="Wingdings" panose="05000000000000000000" pitchFamily="2" charset="2"/>
              <a:buChar char="Ø"/>
            </a:pPr>
            <a:r>
              <a:rPr lang="en-US">
                <a:solidFill>
                  <a:schemeClr val="bg2">
                    <a:lumMod val="75000"/>
                  </a:schemeClr>
                </a:solidFill>
              </a:rPr>
              <a:t>20 credits plus PE </a:t>
            </a:r>
          </a:p>
          <a:p>
            <a:pPr marL="285750" indent="-285750">
              <a:buClr>
                <a:schemeClr val="tx1"/>
              </a:buClr>
              <a:buFont typeface="Wingdings" panose="05000000000000000000" pitchFamily="2" charset="2"/>
              <a:buChar char="Ø"/>
            </a:pPr>
            <a:endParaRPr lang="en-US">
              <a:solidFill>
                <a:schemeClr val="bg2">
                  <a:lumMod val="75000"/>
                </a:schemeClr>
              </a:solidFill>
            </a:endParaRPr>
          </a:p>
          <a:p>
            <a:pPr marL="285750" indent="-285750">
              <a:buClr>
                <a:schemeClr val="tx1"/>
              </a:buClr>
              <a:buFont typeface="Wingdings" panose="05000000000000000000" pitchFamily="2" charset="2"/>
              <a:buChar char="Ø"/>
            </a:pPr>
            <a:r>
              <a:rPr lang="en-US">
                <a:solidFill>
                  <a:schemeClr val="bg2">
                    <a:lumMod val="75000"/>
                  </a:schemeClr>
                </a:solidFill>
              </a:rPr>
              <a:t>Earned passing score on all required assessments (7 + 1) </a:t>
            </a:r>
          </a:p>
          <a:p>
            <a:pPr marL="285750" indent="-285750">
              <a:buClr>
                <a:schemeClr val="tx1"/>
              </a:buClr>
              <a:buFont typeface="Wingdings" panose="05000000000000000000" pitchFamily="2" charset="2"/>
              <a:buChar char="Ø"/>
            </a:pPr>
            <a:endParaRPr lang="en-US">
              <a:solidFill>
                <a:schemeClr val="bg2">
                  <a:lumMod val="75000"/>
                </a:schemeClr>
              </a:solidFill>
            </a:endParaRPr>
          </a:p>
          <a:p>
            <a:pPr marL="285750" indent="-285750">
              <a:buClr>
                <a:schemeClr val="tx1"/>
              </a:buClr>
              <a:buFont typeface="Wingdings" panose="05000000000000000000" pitchFamily="2" charset="2"/>
              <a:buChar char="Ø"/>
            </a:pPr>
            <a:r>
              <a:rPr lang="en-US">
                <a:solidFill>
                  <a:schemeClr val="bg2">
                    <a:lumMod val="75000"/>
                  </a:schemeClr>
                </a:solidFill>
              </a:rPr>
              <a:t>Additional exams required</a:t>
            </a:r>
          </a:p>
          <a:p>
            <a:pPr marL="742950" lvl="1" indent="-285750">
              <a:buClr>
                <a:schemeClr val="tx1"/>
              </a:buClr>
              <a:buFont typeface="Wingdings" panose="05000000000000000000" pitchFamily="2" charset="2"/>
              <a:buChar char="Ø"/>
            </a:pPr>
            <a:r>
              <a:rPr lang="en-US">
                <a:solidFill>
                  <a:schemeClr val="bg2">
                    <a:lumMod val="75000"/>
                  </a:schemeClr>
                </a:solidFill>
              </a:rPr>
              <a:t>+2 math (Geometry R and Algebra II R)</a:t>
            </a:r>
          </a:p>
          <a:p>
            <a:pPr marL="742950" lvl="1" indent="-285750">
              <a:buClr>
                <a:schemeClr val="tx1"/>
              </a:buClr>
              <a:buFont typeface="Wingdings" panose="05000000000000000000" pitchFamily="2" charset="2"/>
              <a:buChar char="Ø"/>
            </a:pPr>
            <a:r>
              <a:rPr lang="en-US">
                <a:solidFill>
                  <a:schemeClr val="bg2">
                    <a:lumMod val="75000"/>
                  </a:schemeClr>
                </a:solidFill>
              </a:rPr>
              <a:t>+1 science </a:t>
            </a:r>
          </a:p>
          <a:p>
            <a:pPr marL="1200150" lvl="2" indent="-285750">
              <a:buClr>
                <a:schemeClr val="tx1"/>
              </a:buClr>
              <a:buFont typeface="Wingdings" panose="05000000000000000000" pitchFamily="2" charset="2"/>
              <a:buChar char="Ø"/>
            </a:pPr>
            <a:r>
              <a:rPr lang="en-US">
                <a:solidFill>
                  <a:schemeClr val="bg2">
                    <a:lumMod val="75000"/>
                  </a:schemeClr>
                </a:solidFill>
              </a:rPr>
              <a:t>1 life, 1 physical </a:t>
            </a:r>
          </a:p>
          <a:p>
            <a:pPr marL="285750" indent="-285750">
              <a:buClr>
                <a:schemeClr val="tx1"/>
              </a:buClr>
              <a:buFont typeface="Wingdings" panose="05000000000000000000" pitchFamily="2" charset="2"/>
              <a:buChar char="Ø"/>
            </a:pPr>
            <a:endParaRPr lang="en-US">
              <a:solidFill>
                <a:schemeClr val="bg2">
                  <a:lumMod val="75000"/>
                </a:schemeClr>
              </a:solidFill>
            </a:endParaRPr>
          </a:p>
          <a:p>
            <a:pPr marL="285750" indent="-285750">
              <a:buClr>
                <a:schemeClr val="tx1"/>
              </a:buClr>
              <a:buFont typeface="Wingdings" panose="05000000000000000000" pitchFamily="2" charset="2"/>
              <a:buChar char="Ø"/>
            </a:pPr>
            <a:r>
              <a:rPr lang="en-US">
                <a:solidFill>
                  <a:schemeClr val="bg2">
                    <a:lumMod val="75000"/>
                  </a:schemeClr>
                </a:solidFill>
              </a:rPr>
              <a:t>Completed a sequence,</a:t>
            </a:r>
          </a:p>
          <a:p>
            <a:pPr>
              <a:buClr>
                <a:schemeClr val="tx1"/>
              </a:buClr>
            </a:pPr>
            <a:r>
              <a:rPr lang="en-US">
                <a:solidFill>
                  <a:schemeClr val="bg2">
                    <a:lumMod val="75000"/>
                  </a:schemeClr>
                </a:solidFill>
              </a:rPr>
              <a:t>Ex.) Spanish 1-3, Project Lead the Way, Career Tech at BOCES</a:t>
            </a:r>
          </a:p>
        </p:txBody>
      </p:sp>
      <p:pic>
        <p:nvPicPr>
          <p:cNvPr id="13" name="Picture 12" descr="College students at graduation">
            <a:extLst>
              <a:ext uri="{FF2B5EF4-FFF2-40B4-BE49-F238E27FC236}">
                <a16:creationId xmlns:a16="http://schemas.microsoft.com/office/drawing/2014/main" id="{F4C83043-C8E4-4A21-B869-B9408003ACB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3624146" y="3699163"/>
            <a:ext cx="3482021" cy="2550107"/>
          </a:xfrm>
          <a:prstGeom prst="rect">
            <a:avLst/>
          </a:prstGeom>
        </p:spPr>
      </p:pic>
    </p:spTree>
    <p:extLst>
      <p:ext uri="{BB962C8B-B14F-4D97-AF65-F5344CB8AC3E}">
        <p14:creationId xmlns:p14="http://schemas.microsoft.com/office/powerpoint/2010/main" val="1436416951"/>
      </p:ext>
    </p:extLst>
  </p:cSld>
  <p:clrMapOvr>
    <a:masterClrMapping/>
  </p:clrMapOvr>
  <p:transition spd="med">
    <p:split dir="in"/>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ooden blocks with question marks">
            <a:extLst>
              <a:ext uri="{FF2B5EF4-FFF2-40B4-BE49-F238E27FC236}">
                <a16:creationId xmlns:a16="http://schemas.microsoft.com/office/drawing/2014/main" id="{7FF39D50-954E-488D-9002-B589BE73FBDC}"/>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472046" y="346364"/>
            <a:ext cx="9767454" cy="6165272"/>
          </a:xfrm>
          <a:prstGeom prst="rect">
            <a:avLst/>
          </a:prstGeom>
        </p:spPr>
      </p:pic>
      <p:sp>
        <p:nvSpPr>
          <p:cNvPr id="6" name="TextBox 5">
            <a:extLst>
              <a:ext uri="{FF2B5EF4-FFF2-40B4-BE49-F238E27FC236}">
                <a16:creationId xmlns:a16="http://schemas.microsoft.com/office/drawing/2014/main" id="{12386DD4-FDD7-4208-825B-ABFE44841544}"/>
              </a:ext>
            </a:extLst>
          </p:cNvPr>
          <p:cNvSpPr txBox="1"/>
          <p:nvPr/>
        </p:nvSpPr>
        <p:spPr>
          <a:xfrm>
            <a:off x="4895385" y="3044283"/>
            <a:ext cx="3200400" cy="707886"/>
          </a:xfrm>
          <a:prstGeom prst="rect">
            <a:avLst/>
          </a:prstGeom>
          <a:noFill/>
        </p:spPr>
        <p:txBody>
          <a:bodyPr wrap="square" rtlCol="0">
            <a:spAutoFit/>
          </a:bodyPr>
          <a:lstStyle/>
          <a:p>
            <a:r>
              <a:rPr lang="en-US" sz="4000" b="1"/>
              <a:t>QUESTIONS?</a:t>
            </a:r>
          </a:p>
        </p:txBody>
      </p:sp>
    </p:spTree>
    <p:extLst>
      <p:ext uri="{BB962C8B-B14F-4D97-AF65-F5344CB8AC3E}">
        <p14:creationId xmlns:p14="http://schemas.microsoft.com/office/powerpoint/2010/main" val="1525435651"/>
      </p:ext>
    </p:extLst>
  </p:cSld>
  <p:clrMapOvr>
    <a:masterClrMapping/>
  </p:clrMapOvr>
  <p:transition spd="med">
    <p:split dir="in"/>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4F1B6-C41D-4F2C-99A5-72306F44D706}"/>
              </a:ext>
            </a:extLst>
          </p:cNvPr>
          <p:cNvSpPr>
            <a:spLocks noGrp="1"/>
          </p:cNvSpPr>
          <p:nvPr>
            <p:ph type="title"/>
          </p:nvPr>
        </p:nvSpPr>
        <p:spPr>
          <a:xfrm>
            <a:off x="249315" y="0"/>
            <a:ext cx="8534400" cy="1507067"/>
          </a:xfrm>
        </p:spPr>
        <p:txBody>
          <a:bodyPr/>
          <a:lstStyle/>
          <a:p>
            <a:r>
              <a:rPr lang="en-US"/>
              <a:t>Skills &amp; Achievement Commencement Credential</a:t>
            </a:r>
          </a:p>
        </p:txBody>
      </p:sp>
      <p:sp>
        <p:nvSpPr>
          <p:cNvPr id="3" name="Content Placeholder 2">
            <a:extLst>
              <a:ext uri="{FF2B5EF4-FFF2-40B4-BE49-F238E27FC236}">
                <a16:creationId xmlns:a16="http://schemas.microsoft.com/office/drawing/2014/main" id="{57CCE0F3-AE7E-44D7-9CF3-9CCFBFC0FEB7}"/>
              </a:ext>
            </a:extLst>
          </p:cNvPr>
          <p:cNvSpPr>
            <a:spLocks noGrp="1"/>
          </p:cNvSpPr>
          <p:nvPr>
            <p:ph idx="1"/>
          </p:nvPr>
        </p:nvSpPr>
        <p:spPr>
          <a:xfrm>
            <a:off x="249315" y="1037064"/>
            <a:ext cx="6954372" cy="5820936"/>
          </a:xfrm>
        </p:spPr>
        <p:txBody>
          <a:bodyPr/>
          <a:lstStyle/>
          <a:p>
            <a:r>
              <a:rPr lang="en-US" b="1"/>
              <a:t>Available to Students with Disabilities assessed using the NYS Alternate Assessment</a:t>
            </a:r>
          </a:p>
          <a:p>
            <a:r>
              <a:rPr lang="en-US" b="1"/>
              <a:t>Must be accompanied by documentation of the students’ skills and strengths and levels of independence in academic, career development and foundation skills needed for post-school living, learning and working</a:t>
            </a:r>
          </a:p>
          <a:p>
            <a:r>
              <a:rPr lang="en-US" b="1"/>
              <a:t>The credential may be issued at any time after such student has attended school for at least 12 years, excluding kindergarten, or has received a substantially equivalent education elsewhere, or at the end of the school year in which a student attains the age of 21.</a:t>
            </a:r>
          </a:p>
        </p:txBody>
      </p:sp>
      <p:pic>
        <p:nvPicPr>
          <p:cNvPr id="5" name="Picture 4" descr="Close-up of four hands holding graduation caps with gold tassels against a blue sky">
            <a:extLst>
              <a:ext uri="{FF2B5EF4-FFF2-40B4-BE49-F238E27FC236}">
                <a16:creationId xmlns:a16="http://schemas.microsoft.com/office/drawing/2014/main" id="{472D6C3D-984A-40E7-B509-668C05786309}"/>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7342909" y="1490134"/>
            <a:ext cx="4170218" cy="3055092"/>
          </a:xfrm>
          <a:prstGeom prst="rect">
            <a:avLst/>
          </a:prstGeom>
        </p:spPr>
      </p:pic>
    </p:spTree>
    <p:extLst>
      <p:ext uri="{BB962C8B-B14F-4D97-AF65-F5344CB8AC3E}">
        <p14:creationId xmlns:p14="http://schemas.microsoft.com/office/powerpoint/2010/main" val="2625642396"/>
      </p:ext>
    </p:extLst>
  </p:cSld>
  <p:clrMapOvr>
    <a:masterClrMapping/>
  </p:clrMapOvr>
  <p:transition spd="med">
    <p:split dir="in"/>
  </p:transition>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94088" y="490492"/>
            <a:ext cx="3643435" cy="4063754"/>
          </a:xfrm>
        </p:spPr>
        <p:txBody>
          <a:bodyPr>
            <a:normAutofit/>
          </a:bodyPr>
          <a:lstStyle/>
          <a:p>
            <a:r>
              <a:rPr lang="en-US" sz="3100"/>
              <a:t>Inclusive Postsecondary Education Options</a:t>
            </a:r>
            <a:br>
              <a:rPr lang="en-US" sz="3100"/>
            </a:br>
            <a:endParaRPr lang="en-US" sz="3100"/>
          </a:p>
        </p:txBody>
      </p:sp>
      <p:sp>
        <p:nvSpPr>
          <p:cNvPr id="3" name="Content Placeholder 2"/>
          <p:cNvSpPr>
            <a:spLocks noGrp="1"/>
          </p:cNvSpPr>
          <p:nvPr>
            <p:ph idx="1"/>
          </p:nvPr>
        </p:nvSpPr>
        <p:spPr>
          <a:xfrm>
            <a:off x="430212" y="998491"/>
            <a:ext cx="7947170" cy="4414018"/>
          </a:xfrm>
        </p:spPr>
        <p:txBody>
          <a:bodyPr>
            <a:normAutofit lnSpcReduction="10000"/>
          </a:bodyPr>
          <a:lstStyle/>
          <a:p>
            <a:pPr>
              <a:lnSpc>
                <a:spcPct val="90000"/>
              </a:lnSpc>
              <a:buFont typeface="Arial" pitchFamily="34" charset="0"/>
              <a:buChar char="•"/>
            </a:pPr>
            <a:r>
              <a:rPr lang="en-US"/>
              <a:t>Until recently, people with </a:t>
            </a:r>
            <a:r>
              <a:rPr lang="en-US" b="1"/>
              <a:t>intellectual and other developmental disabilities </a:t>
            </a:r>
            <a:r>
              <a:rPr lang="en-US"/>
              <a:t>did not have many </a:t>
            </a:r>
            <a:r>
              <a:rPr lang="en-US" b="1" i="1"/>
              <a:t>education options </a:t>
            </a:r>
            <a:r>
              <a:rPr lang="en-US"/>
              <a:t>after they left high school , to prepare them for competitive work </a:t>
            </a:r>
          </a:p>
          <a:p>
            <a:pPr>
              <a:lnSpc>
                <a:spcPct val="90000"/>
              </a:lnSpc>
              <a:buFont typeface="Arial" pitchFamily="34" charset="0"/>
              <a:buChar char="•"/>
            </a:pPr>
            <a:r>
              <a:rPr lang="en-US"/>
              <a:t>Now, over </a:t>
            </a:r>
            <a:r>
              <a:rPr lang="en-US" b="1"/>
              <a:t>200 colleges in 37 states</a:t>
            </a:r>
            <a:r>
              <a:rPr lang="en-US"/>
              <a:t> have office of accessibility  services </a:t>
            </a:r>
          </a:p>
          <a:p>
            <a:pPr>
              <a:lnSpc>
                <a:spcPct val="90000"/>
              </a:lnSpc>
              <a:buClr>
                <a:srgbClr val="FFFFFF"/>
              </a:buClr>
              <a:buFont typeface="Arial" pitchFamily="34" charset="0"/>
              <a:buChar char="•"/>
            </a:pPr>
            <a:r>
              <a:rPr lang="en-US"/>
              <a:t>Students may be provided with </a:t>
            </a:r>
            <a:r>
              <a:rPr lang="en-US" b="1"/>
              <a:t>individualized supports </a:t>
            </a:r>
            <a:r>
              <a:rPr lang="en-US"/>
              <a:t>and </a:t>
            </a:r>
            <a:r>
              <a:rPr lang="en-US" b="1"/>
              <a:t>opportunities</a:t>
            </a:r>
            <a:r>
              <a:rPr lang="en-US"/>
              <a:t> to be involved in </a:t>
            </a:r>
            <a:r>
              <a:rPr lang="en-US" b="1"/>
              <a:t>college experiences </a:t>
            </a:r>
            <a:r>
              <a:rPr lang="en-US"/>
              <a:t>with their peers</a:t>
            </a:r>
          </a:p>
          <a:p>
            <a:pPr>
              <a:lnSpc>
                <a:spcPct val="90000"/>
              </a:lnSpc>
              <a:buClr>
                <a:srgbClr val="FFFFFF"/>
              </a:buClr>
              <a:buFont typeface="Arial" pitchFamily="34" charset="0"/>
              <a:buChar char="•"/>
            </a:pPr>
            <a:r>
              <a:rPr lang="en-US"/>
              <a:t>If taking the PSAT/SAT/ACT, the parent must sign a consent form so that the counselor can request IEP accommodations for the test usually at the end of sophomore year</a:t>
            </a:r>
          </a:p>
          <a:p>
            <a:pPr>
              <a:lnSpc>
                <a:spcPct val="90000"/>
              </a:lnSpc>
              <a:buClr>
                <a:srgbClr val="FFFFFF"/>
              </a:buClr>
              <a:buFont typeface="Arial" pitchFamily="34" charset="0"/>
              <a:buChar char="•"/>
            </a:pPr>
            <a:r>
              <a:rPr lang="en-US">
                <a:hlinkClick r:id="rId3"/>
              </a:rPr>
              <a:t>www.collegeboard.org</a:t>
            </a:r>
            <a:endParaRPr lang="en-US"/>
          </a:p>
          <a:p>
            <a:pPr>
              <a:lnSpc>
                <a:spcPct val="90000"/>
              </a:lnSpc>
              <a:buClr>
                <a:srgbClr val="FFFFFF"/>
              </a:buClr>
              <a:buFont typeface="Arial" pitchFamily="34" charset="0"/>
              <a:buChar char="•"/>
            </a:pPr>
            <a:r>
              <a:rPr lang="en-US">
                <a:hlinkClick r:id="rId4"/>
              </a:rPr>
              <a:t>www.actstudent.org</a:t>
            </a:r>
            <a:endParaRPr lang="en-US"/>
          </a:p>
          <a:p>
            <a:pPr>
              <a:lnSpc>
                <a:spcPct val="90000"/>
              </a:lnSpc>
              <a:buClr>
                <a:srgbClr val="FFFFFF"/>
              </a:buClr>
              <a:buFont typeface="Arial" pitchFamily="34" charset="0"/>
              <a:buChar char="•"/>
            </a:pPr>
            <a:endParaRPr lang="en-US"/>
          </a:p>
          <a:p>
            <a:pPr>
              <a:lnSpc>
                <a:spcPct val="90000"/>
              </a:lnSpc>
              <a:buFont typeface="Arial" pitchFamily="34" charset="0"/>
              <a:buChar char="•"/>
            </a:pPr>
            <a:endParaRPr lang="en-US" u="sng"/>
          </a:p>
          <a:p>
            <a:pPr>
              <a:lnSpc>
                <a:spcPct val="90000"/>
              </a:lnSpc>
              <a:buFont typeface="Arial" pitchFamily="34" charset="0"/>
              <a:buChar char="•"/>
            </a:pPr>
            <a:endParaRPr lang="en-US"/>
          </a:p>
          <a:p>
            <a:pPr>
              <a:lnSpc>
                <a:spcPct val="90000"/>
              </a:lnSpc>
              <a:buFont typeface="Arial" pitchFamily="34" charset="0"/>
              <a:buChar char="•"/>
            </a:pPr>
            <a:endParaRPr lang="en-US"/>
          </a:p>
        </p:txBody>
      </p:sp>
      <p:pic>
        <p:nvPicPr>
          <p:cNvPr id="4" name="Content Placeholder 3" descr="Picture1.png"/>
          <p:cNvPicPr>
            <a:picLocks noChangeAspect="1"/>
          </p:cNvPicPr>
          <p:nvPr/>
        </p:nvPicPr>
        <p:blipFill>
          <a:blip r:embed="rId5" cstate="print"/>
          <a:stretch>
            <a:fillRect/>
          </a:stretch>
        </p:blipFill>
        <p:spPr>
          <a:xfrm>
            <a:off x="5519448" y="3768555"/>
            <a:ext cx="3984769" cy="2396718"/>
          </a:xfrm>
          <a:prstGeom prst="rect">
            <a:avLst/>
          </a:prstGeom>
        </p:spPr>
      </p:pic>
    </p:spTree>
    <p:extLst>
      <p:ext uri="{BB962C8B-B14F-4D97-AF65-F5344CB8AC3E}">
        <p14:creationId xmlns:p14="http://schemas.microsoft.com/office/powerpoint/2010/main" val="3722729745"/>
      </p:ext>
    </p:extLst>
  </p:cSld>
  <p:clrMapOvr>
    <a:masterClrMapping/>
  </p:clrMapOvr>
  <p:transition spd="med">
    <p:split dir="in"/>
  </p:transition>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21510" name="Rectangle 72">
            <a:extLst>
              <a:ext uri="{FF2B5EF4-FFF2-40B4-BE49-F238E27FC236}">
                <a16:creationId xmlns:a16="http://schemas.microsoft.com/office/drawing/2014/main" id="{B9403C7F-76AE-4587-92A2-D4E41EBE6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06" name="Title 1"/>
          <p:cNvSpPr>
            <a:spLocks noGrp="1"/>
          </p:cNvSpPr>
          <p:nvPr>
            <p:ph type="title"/>
          </p:nvPr>
        </p:nvSpPr>
        <p:spPr>
          <a:xfrm>
            <a:off x="4047067" y="4892144"/>
            <a:ext cx="5627158" cy="1507067"/>
          </a:xfrm>
        </p:spPr>
        <p:txBody>
          <a:bodyPr>
            <a:normAutofit/>
          </a:bodyPr>
          <a:lstStyle/>
          <a:p>
            <a:r>
              <a:rPr lang="en-US"/>
              <a:t>Documentation of Disability</a:t>
            </a:r>
          </a:p>
        </p:txBody>
      </p:sp>
      <p:pic>
        <p:nvPicPr>
          <p:cNvPr id="21508" name="Picture 6" descr="C:\Documents and Settings\jhawk\Local Settings\Temporary Internet Files\Content.IE5\C7ULL71P\MP910220913[1].jpg"/>
          <p:cNvPicPr>
            <a:picLocks noChangeAspect="1" noChangeArrowheads="1"/>
          </p:cNvPicPr>
          <p:nvPr/>
        </p:nvPicPr>
        <p:blipFill rotWithShape="1">
          <a:blip r:embed="rId3" cstate="print"/>
          <a:srcRect l="23402" r="1" b="1"/>
          <a:stretch/>
        </p:blipFill>
        <p:spPr bwMode="auto">
          <a:xfrm>
            <a:off x="831" y="10"/>
            <a:ext cx="3502025" cy="6857990"/>
          </a:xfrm>
          <a:prstGeom prst="rect">
            <a:avLst/>
          </a:prstGeom>
          <a:noFill/>
          <a:effectLst>
            <a:innerShdw blurRad="57150" dist="38100" dir="14460000">
              <a:prstClr val="black">
                <a:alpha val="70000"/>
              </a:prstClr>
            </a:innerShdw>
          </a:effectLst>
        </p:spPr>
      </p:pic>
      <p:sp>
        <p:nvSpPr>
          <p:cNvPr id="21507" name="Content Placeholder 3"/>
          <p:cNvSpPr>
            <a:spLocks noGrp="1"/>
          </p:cNvSpPr>
          <p:nvPr>
            <p:ph idx="1"/>
          </p:nvPr>
        </p:nvSpPr>
        <p:spPr>
          <a:xfrm>
            <a:off x="3884612" y="685800"/>
            <a:ext cx="7388226" cy="4662055"/>
          </a:xfrm>
        </p:spPr>
        <p:txBody>
          <a:bodyPr>
            <a:normAutofit/>
          </a:bodyPr>
          <a:lstStyle/>
          <a:p>
            <a:pPr>
              <a:lnSpc>
                <a:spcPct val="90000"/>
              </a:lnSpc>
            </a:pPr>
            <a:r>
              <a:rPr lang="en-US" sz="1400"/>
              <a:t>An </a:t>
            </a:r>
            <a:r>
              <a:rPr lang="en-US" sz="1400" b="1"/>
              <a:t>IEP or 504 Plan alone </a:t>
            </a:r>
            <a:r>
              <a:rPr lang="en-US" sz="1400"/>
              <a:t>is not considered sufficient documentation </a:t>
            </a:r>
          </a:p>
          <a:p>
            <a:pPr>
              <a:lnSpc>
                <a:spcPct val="90000"/>
              </a:lnSpc>
              <a:buClr>
                <a:srgbClr val="FFFFFF"/>
              </a:buClr>
            </a:pPr>
            <a:endParaRPr lang="en-US" sz="1400"/>
          </a:p>
          <a:p>
            <a:pPr>
              <a:lnSpc>
                <a:spcPct val="90000"/>
              </a:lnSpc>
              <a:buClr>
                <a:srgbClr val="FFFFFF"/>
              </a:buClr>
            </a:pPr>
            <a:r>
              <a:rPr lang="en-US" sz="1400"/>
              <a:t>Student must self-advocate and make an appointment with the office of disability/accessibility services during senior year</a:t>
            </a:r>
          </a:p>
          <a:p>
            <a:pPr>
              <a:lnSpc>
                <a:spcPct val="90000"/>
              </a:lnSpc>
            </a:pPr>
            <a:endParaRPr lang="en-US" sz="1400"/>
          </a:p>
          <a:p>
            <a:pPr>
              <a:lnSpc>
                <a:spcPct val="90000"/>
              </a:lnSpc>
            </a:pPr>
            <a:r>
              <a:rPr lang="en-US" sz="1400"/>
              <a:t> Colleges are </a:t>
            </a:r>
            <a:r>
              <a:rPr lang="en-US" sz="1400" b="1"/>
              <a:t>not required to duplicate services </a:t>
            </a:r>
            <a:r>
              <a:rPr lang="en-US" sz="1400"/>
              <a:t>provided in high school</a:t>
            </a:r>
          </a:p>
          <a:p>
            <a:pPr>
              <a:lnSpc>
                <a:spcPct val="90000"/>
              </a:lnSpc>
            </a:pPr>
            <a:endParaRPr lang="en-US" sz="1400"/>
          </a:p>
          <a:p>
            <a:pPr>
              <a:lnSpc>
                <a:spcPct val="90000"/>
              </a:lnSpc>
            </a:pPr>
            <a:r>
              <a:rPr lang="en-US" sz="1400"/>
              <a:t> Colleges may request </a:t>
            </a:r>
            <a:r>
              <a:rPr lang="en-US" sz="1400" b="1"/>
              <a:t>current</a:t>
            </a:r>
            <a:r>
              <a:rPr lang="en-US" sz="1400"/>
              <a:t> documentation (&lt;3 years old ) of a </a:t>
            </a:r>
            <a:r>
              <a:rPr lang="en-US" sz="1400" b="1"/>
              <a:t>diagnosed disability </a:t>
            </a:r>
            <a:r>
              <a:rPr lang="en-US" sz="1400"/>
              <a:t>and the </a:t>
            </a:r>
            <a:r>
              <a:rPr lang="en-US" sz="1400" b="1"/>
              <a:t>impact</a:t>
            </a:r>
            <a:r>
              <a:rPr lang="en-US" sz="1400"/>
              <a:t> it has on learning</a:t>
            </a:r>
          </a:p>
          <a:p>
            <a:pPr>
              <a:lnSpc>
                <a:spcPct val="90000"/>
              </a:lnSpc>
            </a:pPr>
            <a:endParaRPr lang="en-US" sz="1400"/>
          </a:p>
          <a:p>
            <a:pPr>
              <a:lnSpc>
                <a:spcPct val="90000"/>
              </a:lnSpc>
            </a:pPr>
            <a:r>
              <a:rPr lang="en-US" sz="1400"/>
              <a:t>What is acceptable at one college </a:t>
            </a:r>
            <a:r>
              <a:rPr lang="en-US" sz="1400" b="1"/>
              <a:t>may</a:t>
            </a:r>
            <a:r>
              <a:rPr lang="en-US" sz="1400"/>
              <a:t> </a:t>
            </a:r>
            <a:r>
              <a:rPr lang="en-US" sz="1400" b="1"/>
              <a:t>not be acceptable at another</a:t>
            </a:r>
          </a:p>
          <a:p>
            <a:pPr>
              <a:lnSpc>
                <a:spcPct val="90000"/>
              </a:lnSpc>
              <a:buNone/>
            </a:pPr>
            <a:r>
              <a:rPr lang="en-US" sz="1400" b="1"/>
              <a:t> </a:t>
            </a:r>
          </a:p>
          <a:p>
            <a:pPr>
              <a:lnSpc>
                <a:spcPct val="90000"/>
              </a:lnSpc>
            </a:pPr>
            <a:r>
              <a:rPr lang="en-US" sz="1400"/>
              <a:t>Students are responsible to </a:t>
            </a:r>
            <a:r>
              <a:rPr lang="en-US" sz="1400" b="1"/>
              <a:t>obtain and pay for </a:t>
            </a:r>
            <a:r>
              <a:rPr lang="en-US" sz="1400"/>
              <a:t>any needed </a:t>
            </a:r>
            <a:r>
              <a:rPr lang="en-US" sz="1400" b="1"/>
              <a:t>evaluations if required </a:t>
            </a:r>
            <a:r>
              <a:rPr lang="en-US" sz="1400"/>
              <a:t>as documentation</a:t>
            </a:r>
          </a:p>
          <a:p>
            <a:pPr>
              <a:lnSpc>
                <a:spcPct val="90000"/>
              </a:lnSpc>
            </a:pPr>
            <a:endParaRPr lang="en-US" sz="1400"/>
          </a:p>
        </p:txBody>
      </p:sp>
      <p:grpSp>
        <p:nvGrpSpPr>
          <p:cNvPr id="21511" name="Group 74">
            <a:extLst>
              <a:ext uri="{FF2B5EF4-FFF2-40B4-BE49-F238E27FC236}">
                <a16:creationId xmlns:a16="http://schemas.microsoft.com/office/drawing/2014/main" id="{D6C71778-3DDA-4748-AEBB-2A4B75016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6" name="Straight Connector 75">
              <a:extLst>
                <a:ext uri="{FF2B5EF4-FFF2-40B4-BE49-F238E27FC236}">
                  <a16:creationId xmlns:a16="http://schemas.microsoft.com/office/drawing/2014/main" id="{BA1F5C7D-5183-424E-BD72-BBFC59C5A2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B848F76E-D8DE-4826-901B-4E4090240E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FAE84420-E672-4A16-8384-42BDDC4A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044D91EB-FA8D-4FD3-88F8-053F9962B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756B711F-46BD-4789-926C-CF2F01F7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472761462"/>
      </p:ext>
    </p:extLst>
  </p:cSld>
  <p:clrMapOvr>
    <a:masterClrMapping/>
  </p:clrMapOvr>
  <p:transition spd="med" advClick="0">
    <p:split dir="in"/>
  </p:transition>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Title 1"/>
          <p:cNvSpPr>
            <a:spLocks noGrp="1"/>
          </p:cNvSpPr>
          <p:nvPr>
            <p:ph type="title"/>
          </p:nvPr>
        </p:nvSpPr>
        <p:spPr>
          <a:xfrm>
            <a:off x="7532710" y="620722"/>
            <a:ext cx="3518748" cy="1142462"/>
          </a:xfrm>
        </p:spPr>
        <p:txBody>
          <a:bodyPr anchor="b">
            <a:normAutofit/>
          </a:bodyPr>
          <a:lstStyle/>
          <a:p>
            <a:r>
              <a:rPr lang="en-US" sz="2800"/>
              <a:t>Student Responsibility</a:t>
            </a:r>
          </a:p>
        </p:txBody>
      </p:sp>
      <p:sp>
        <p:nvSpPr>
          <p:cNvPr id="75"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4" name="Picture 4" descr="C:\Documents and Settings\jhawk\Local Settings\Temporary Internet Files\Content.IE5\Q8M9BETD\MP900442265[2].jpg"/>
          <p:cNvPicPr>
            <a:picLocks noChangeAspect="1" noChangeArrowheads="1"/>
          </p:cNvPicPr>
          <p:nvPr/>
        </p:nvPicPr>
        <p:blipFill rotWithShape="1">
          <a:blip r:embed="rId3" cstate="print"/>
          <a:srcRect r="16201"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p:spPr>
      </p:pic>
      <p:sp>
        <p:nvSpPr>
          <p:cNvPr id="15363" name="Content Placeholder 3"/>
          <p:cNvSpPr>
            <a:spLocks noGrp="1"/>
          </p:cNvSpPr>
          <p:nvPr>
            <p:ph idx="1"/>
          </p:nvPr>
        </p:nvSpPr>
        <p:spPr>
          <a:xfrm>
            <a:off x="7532711" y="1822448"/>
            <a:ext cx="3190708" cy="4414829"/>
          </a:xfrm>
        </p:spPr>
        <p:txBody>
          <a:bodyPr anchor="t">
            <a:normAutofit fontScale="92500" lnSpcReduction="10000"/>
          </a:bodyPr>
          <a:lstStyle/>
          <a:p>
            <a:pPr marL="273050" lvl="1">
              <a:lnSpc>
                <a:spcPct val="90000"/>
              </a:lnSpc>
              <a:buClr>
                <a:schemeClr val="accent1"/>
              </a:buClr>
              <a:buSzPct val="85000"/>
              <a:buNone/>
            </a:pPr>
            <a:r>
              <a:rPr lang="en-US" sz="1600"/>
              <a:t>Transition to college is </a:t>
            </a:r>
            <a:r>
              <a:rPr lang="en-US" sz="1600" b="1"/>
              <a:t>not an automatic process</a:t>
            </a:r>
          </a:p>
          <a:p>
            <a:pPr marL="273050" lvl="1">
              <a:lnSpc>
                <a:spcPct val="90000"/>
              </a:lnSpc>
              <a:buClr>
                <a:schemeClr val="accent1"/>
              </a:buClr>
              <a:buSzPct val="85000"/>
              <a:buFont typeface="Wingdings 2" pitchFamily="18" charset="2"/>
              <a:buChar char=""/>
            </a:pPr>
            <a:endParaRPr lang="en-US" sz="1600" b="1"/>
          </a:p>
          <a:p>
            <a:pPr>
              <a:lnSpc>
                <a:spcPct val="90000"/>
              </a:lnSpc>
            </a:pPr>
            <a:r>
              <a:rPr lang="en-US" sz="1600"/>
              <a:t>Colleges have </a:t>
            </a:r>
            <a:r>
              <a:rPr lang="en-US" sz="1600" b="1"/>
              <a:t>no legal responsibility</a:t>
            </a:r>
            <a:r>
              <a:rPr lang="en-US" sz="1600"/>
              <a:t> to identify students’ needs</a:t>
            </a:r>
          </a:p>
          <a:p>
            <a:pPr>
              <a:lnSpc>
                <a:spcPct val="90000"/>
              </a:lnSpc>
              <a:buClr>
                <a:srgbClr val="FFFFFF"/>
              </a:buClr>
            </a:pPr>
            <a:r>
              <a:rPr lang="en-US" sz="1600"/>
              <a:t>Student MUST self advocate</a:t>
            </a:r>
          </a:p>
          <a:p>
            <a:pPr>
              <a:lnSpc>
                <a:spcPct val="90000"/>
              </a:lnSpc>
            </a:pPr>
            <a:endParaRPr lang="en-US" sz="1600"/>
          </a:p>
          <a:p>
            <a:pPr>
              <a:lnSpc>
                <a:spcPct val="90000"/>
              </a:lnSpc>
            </a:pPr>
            <a:r>
              <a:rPr lang="en-US" sz="1600"/>
              <a:t>Students must </a:t>
            </a:r>
            <a:r>
              <a:rPr lang="en-US" sz="1600" b="1"/>
              <a:t>self-identify and disclose </a:t>
            </a:r>
            <a:r>
              <a:rPr lang="en-US" sz="1600"/>
              <a:t>their disability to appropriate college personnel</a:t>
            </a:r>
          </a:p>
          <a:p>
            <a:pPr lvl="1">
              <a:lnSpc>
                <a:spcPct val="90000"/>
              </a:lnSpc>
              <a:buNone/>
            </a:pPr>
            <a:r>
              <a:rPr lang="en-US" sz="1600"/>
              <a:t> </a:t>
            </a:r>
          </a:p>
          <a:p>
            <a:pPr>
              <a:lnSpc>
                <a:spcPct val="90000"/>
              </a:lnSpc>
            </a:pPr>
            <a:r>
              <a:rPr lang="en-US" sz="1600" b="1"/>
              <a:t>No more special education services, no IEP/504 Plan, no automatic rights</a:t>
            </a:r>
          </a:p>
          <a:p>
            <a:pPr>
              <a:lnSpc>
                <a:spcPct val="90000"/>
              </a:lnSpc>
            </a:pPr>
            <a:endParaRPr lang="en-US" sz="1100" b="1"/>
          </a:p>
          <a:p>
            <a:pPr marL="114300" lvl="1" indent="0">
              <a:lnSpc>
                <a:spcPct val="90000"/>
              </a:lnSpc>
              <a:buClr>
                <a:srgbClr val="C00000"/>
              </a:buClr>
              <a:buNone/>
            </a:pPr>
            <a:r>
              <a:rPr lang="en-US" sz="1100"/>
              <a:t> </a:t>
            </a:r>
          </a:p>
        </p:txBody>
      </p:sp>
      <p:grpSp>
        <p:nvGrpSpPr>
          <p:cNvPr id="77" name="Group 76">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8" name="Straight Connector 77">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002888676"/>
      </p:ext>
    </p:extLst>
  </p:cSld>
  <p:clrMapOvr>
    <a:masterClrMapping/>
  </p:clrMapOvr>
  <p:transition spd="med" advClick="0">
    <p:split dir="in"/>
  </p:transition>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90FE681-1E05-478A-89DC-5F7AB37CF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4212" y="685799"/>
            <a:ext cx="3747111" cy="4892040"/>
          </a:xfrm>
        </p:spPr>
        <p:txBody>
          <a:bodyPr>
            <a:normAutofit/>
          </a:bodyPr>
          <a:lstStyle/>
          <a:p>
            <a:pPr algn="r"/>
            <a:r>
              <a:rPr lang="en-US"/>
              <a:t>Transition Planning in School</a:t>
            </a:r>
          </a:p>
        </p:txBody>
      </p:sp>
      <p:cxnSp>
        <p:nvCxnSpPr>
          <p:cNvPr id="26" name="Straight Connector 25">
            <a:extLst>
              <a:ext uri="{FF2B5EF4-FFF2-40B4-BE49-F238E27FC236}">
                <a16:creationId xmlns:a16="http://schemas.microsoft.com/office/drawing/2014/main" id="{2E2F21DC-5F0E-42CF-B89C-C1E25E175C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0783" y="1532373"/>
            <a:ext cx="0" cy="3198892"/>
          </a:xfrm>
          <a:prstGeom prst="line">
            <a:avLst/>
          </a:prstGeom>
          <a:ln w="1905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979962" y="685799"/>
            <a:ext cx="6288260" cy="4892040"/>
          </a:xfrm>
        </p:spPr>
        <p:txBody>
          <a:bodyPr>
            <a:normAutofit/>
          </a:bodyPr>
          <a:lstStyle/>
          <a:p>
            <a:pPr>
              <a:buFont typeface="Wingdings" panose="05000000000000000000" pitchFamily="2" charset="2"/>
              <a:buChar char="Ø"/>
              <a:defRPr/>
            </a:pPr>
            <a:r>
              <a:rPr lang="en-US">
                <a:solidFill>
                  <a:schemeClr val="tx1"/>
                </a:solidFill>
              </a:rPr>
              <a:t>Incrementally prepares students with disabilities to </a:t>
            </a:r>
            <a:r>
              <a:rPr lang="en-US" b="1">
                <a:solidFill>
                  <a:schemeClr val="tx1"/>
                </a:solidFill>
              </a:rPr>
              <a:t>live, learn and work </a:t>
            </a:r>
            <a:r>
              <a:rPr lang="en-US">
                <a:solidFill>
                  <a:schemeClr val="tx1"/>
                </a:solidFill>
              </a:rPr>
              <a:t>within the community, after high school, by providing them with</a:t>
            </a:r>
          </a:p>
          <a:p>
            <a:pPr lvl="1">
              <a:buFont typeface="Wingdings" panose="05000000000000000000" pitchFamily="2" charset="2"/>
              <a:buChar char="Ø"/>
              <a:defRPr/>
            </a:pPr>
            <a:r>
              <a:rPr lang="en-US">
                <a:solidFill>
                  <a:schemeClr val="tx1"/>
                </a:solidFill>
              </a:rPr>
              <a:t>career and life skills </a:t>
            </a:r>
          </a:p>
          <a:p>
            <a:pPr lvl="1">
              <a:buFont typeface="Wingdings" panose="05000000000000000000" pitchFamily="2" charset="2"/>
              <a:buChar char="Ø"/>
              <a:defRPr/>
            </a:pPr>
            <a:r>
              <a:rPr lang="en-US">
                <a:solidFill>
                  <a:schemeClr val="tx1"/>
                </a:solidFill>
              </a:rPr>
              <a:t>knowledge </a:t>
            </a:r>
          </a:p>
          <a:p>
            <a:pPr lvl="1">
              <a:buFont typeface="Wingdings" panose="05000000000000000000" pitchFamily="2" charset="2"/>
              <a:buChar char="Ø"/>
              <a:defRPr/>
            </a:pPr>
            <a:r>
              <a:rPr lang="en-US">
                <a:solidFill>
                  <a:schemeClr val="tx1"/>
                </a:solidFill>
              </a:rPr>
              <a:t>and experiences</a:t>
            </a:r>
          </a:p>
          <a:p>
            <a:pPr lvl="1">
              <a:buFont typeface="Wingdings" panose="05000000000000000000" pitchFamily="2" charset="2"/>
              <a:buChar char="Ø"/>
              <a:defRPr/>
            </a:pPr>
            <a:endParaRPr lang="en-US">
              <a:solidFill>
                <a:schemeClr val="tx1"/>
              </a:solidFill>
            </a:endParaRPr>
          </a:p>
          <a:p>
            <a:pPr>
              <a:buFont typeface="Wingdings" panose="05000000000000000000" pitchFamily="2" charset="2"/>
              <a:buChar char="Ø"/>
              <a:defRPr/>
            </a:pPr>
            <a:r>
              <a:rPr lang="en-US">
                <a:solidFill>
                  <a:schemeClr val="tx1"/>
                </a:solidFill>
              </a:rPr>
              <a:t>Planning makes sure that </a:t>
            </a:r>
            <a:r>
              <a:rPr lang="en-US" b="1">
                <a:solidFill>
                  <a:schemeClr val="tx1"/>
                </a:solidFill>
              </a:rPr>
              <a:t>services, critical to success, continue </a:t>
            </a:r>
            <a:r>
              <a:rPr lang="en-US">
                <a:solidFill>
                  <a:schemeClr val="tx1"/>
                </a:solidFill>
              </a:rPr>
              <a:t>in the environment after high school ends</a:t>
            </a:r>
          </a:p>
          <a:p>
            <a:pPr lvl="1">
              <a:buFont typeface="Wingdings 2"/>
              <a:buChar char=""/>
              <a:defRPr/>
            </a:pPr>
            <a:endParaRPr lang="en-US">
              <a:solidFill>
                <a:schemeClr val="tx1"/>
              </a:solidFill>
            </a:endParaRPr>
          </a:p>
        </p:txBody>
      </p:sp>
    </p:spTree>
    <p:extLst>
      <p:ext uri="{BB962C8B-B14F-4D97-AF65-F5344CB8AC3E}">
        <p14:creationId xmlns:p14="http://schemas.microsoft.com/office/powerpoint/2010/main" val="1145894209"/>
      </p:ext>
    </p:extLst>
  </p:cSld>
  <p:clrMapOvr>
    <a:masterClrMapping/>
  </p:clrMapOvr>
  <p:transition spd="med">
    <p:split dir="in"/>
  </p:transition>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45" name="Rectangle 144">
            <a:extLst>
              <a:ext uri="{FF2B5EF4-FFF2-40B4-BE49-F238E27FC236}">
                <a16:creationId xmlns:a16="http://schemas.microsoft.com/office/drawing/2014/main" id="{7509B08A-C1EC-478C-86AF-60ADE06D9B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38" name="Rectangle 2"/>
          <p:cNvSpPr>
            <a:spLocks noGrp="1" noChangeArrowheads="1"/>
          </p:cNvSpPr>
          <p:nvPr>
            <p:ph type="title"/>
          </p:nvPr>
        </p:nvSpPr>
        <p:spPr>
          <a:xfrm>
            <a:off x="640290" y="685800"/>
            <a:ext cx="4818656" cy="4603749"/>
          </a:xfrm>
        </p:spPr>
        <p:txBody>
          <a:bodyPr>
            <a:normAutofit/>
          </a:bodyPr>
          <a:lstStyle/>
          <a:p>
            <a:pPr algn="r">
              <a:defRPr/>
            </a:pPr>
            <a:r>
              <a:rPr lang="en-US" sz="5200"/>
              <a:t>NYS Regulations	 			200.4 (2)(ix) 	</a:t>
            </a:r>
          </a:p>
        </p:txBody>
      </p:sp>
      <p:sp>
        <p:nvSpPr>
          <p:cNvPr id="147" name="Rectangle 146">
            <a:extLst>
              <a:ext uri="{FF2B5EF4-FFF2-40B4-BE49-F238E27FC236}">
                <a16:creationId xmlns:a16="http://schemas.microsoft.com/office/drawing/2014/main" id="{221CC330-4259-4C32-BF8B-5FE13FFABB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0"/>
            <a:ext cx="6096001" cy="6858000"/>
          </a:xfrm>
          <a:prstGeom prst="rect">
            <a:avLst/>
          </a:prstGeom>
          <a:solidFill>
            <a:schemeClr val="bg2">
              <a:alpha val="97000"/>
            </a:schemeClr>
          </a:solidFill>
          <a:ln>
            <a:noFill/>
          </a:ln>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14339" name="Rectangle 3"/>
          <p:cNvSpPr>
            <a:spLocks noGrp="1" noChangeArrowheads="1"/>
          </p:cNvSpPr>
          <p:nvPr>
            <p:ph idx="1"/>
          </p:nvPr>
        </p:nvSpPr>
        <p:spPr>
          <a:xfrm>
            <a:off x="6625651" y="685800"/>
            <a:ext cx="4878959" cy="4603750"/>
          </a:xfrm>
        </p:spPr>
        <p:txBody>
          <a:bodyPr>
            <a:normAutofit/>
          </a:bodyPr>
          <a:lstStyle/>
          <a:p>
            <a:pPr marL="274320" indent="-274320">
              <a:spcBef>
                <a:spcPct val="50000"/>
              </a:spcBef>
              <a:spcAft>
                <a:spcPts val="0"/>
              </a:spcAft>
              <a:defRPr/>
            </a:pPr>
            <a:r>
              <a:rPr lang="en-US">
                <a:solidFill>
                  <a:schemeClr val="tx1"/>
                </a:solidFill>
              </a:rPr>
              <a:t>The </a:t>
            </a:r>
            <a:r>
              <a:rPr lang="en-US" b="1">
                <a:solidFill>
                  <a:schemeClr val="tx1"/>
                </a:solidFill>
              </a:rPr>
              <a:t>IEPs</a:t>
            </a:r>
            <a:r>
              <a:rPr lang="en-US">
                <a:solidFill>
                  <a:schemeClr val="tx1"/>
                </a:solidFill>
              </a:rPr>
              <a:t> of secondary students with disabilities </a:t>
            </a:r>
            <a:r>
              <a:rPr lang="en-US" b="1">
                <a:solidFill>
                  <a:schemeClr val="tx1"/>
                </a:solidFill>
              </a:rPr>
              <a:t>aged 15 and older </a:t>
            </a:r>
            <a:r>
              <a:rPr lang="en-US">
                <a:solidFill>
                  <a:schemeClr val="tx1"/>
                </a:solidFill>
              </a:rPr>
              <a:t>MUST include recommendations for special education </a:t>
            </a:r>
            <a:r>
              <a:rPr lang="en-US" b="1">
                <a:solidFill>
                  <a:schemeClr val="tx1"/>
                </a:solidFill>
              </a:rPr>
              <a:t>programs , services and transition activities </a:t>
            </a:r>
            <a:r>
              <a:rPr lang="en-US">
                <a:solidFill>
                  <a:schemeClr val="tx1"/>
                </a:solidFill>
              </a:rPr>
              <a:t>that are … </a:t>
            </a:r>
          </a:p>
          <a:p>
            <a:pPr marL="640080" lvl="1" indent="-274320">
              <a:spcBef>
                <a:spcPct val="50000"/>
              </a:spcBef>
              <a:spcAft>
                <a:spcPts val="0"/>
              </a:spcAft>
              <a:buFont typeface="Arial" pitchFamily="34" charset="0"/>
              <a:buChar char="•"/>
              <a:defRPr/>
            </a:pPr>
            <a:r>
              <a:rPr lang="en-US" b="1">
                <a:solidFill>
                  <a:schemeClr val="tx1"/>
                </a:solidFill>
              </a:rPr>
              <a:t>Coordinated,</a:t>
            </a:r>
            <a:r>
              <a:rPr lang="en-US">
                <a:solidFill>
                  <a:schemeClr val="tx1"/>
                </a:solidFill>
              </a:rPr>
              <a:t> and will </a:t>
            </a:r>
            <a:r>
              <a:rPr lang="en-US" b="1">
                <a:solidFill>
                  <a:schemeClr val="tx1"/>
                </a:solidFill>
              </a:rPr>
              <a:t>reasonably enable </a:t>
            </a:r>
            <a:r>
              <a:rPr lang="en-US">
                <a:solidFill>
                  <a:schemeClr val="tx1"/>
                </a:solidFill>
              </a:rPr>
              <a:t>students to meet their measurable post-secondary goals </a:t>
            </a:r>
            <a:r>
              <a:rPr lang="en-US">
                <a:solidFill>
                  <a:schemeClr val="tx1"/>
                </a:solidFill>
                <a:cs typeface="Times New Roman"/>
              </a:rPr>
              <a:t>and annual </a:t>
            </a:r>
            <a:r>
              <a:rPr lang="en-US" b="1">
                <a:solidFill>
                  <a:schemeClr val="tx1"/>
                </a:solidFill>
                <a:cs typeface="Times New Roman"/>
              </a:rPr>
              <a:t>goals</a:t>
            </a:r>
            <a:r>
              <a:rPr lang="en-US">
                <a:solidFill>
                  <a:schemeClr val="tx1"/>
                </a:solidFill>
                <a:cs typeface="Times New Roman"/>
              </a:rPr>
              <a:t> </a:t>
            </a:r>
            <a:r>
              <a:rPr lang="en-US" b="1">
                <a:solidFill>
                  <a:schemeClr val="tx1"/>
                </a:solidFill>
                <a:cs typeface="Times New Roman"/>
              </a:rPr>
              <a:t>relating to transition</a:t>
            </a:r>
          </a:p>
        </p:txBody>
      </p:sp>
    </p:spTree>
    <p:extLst>
      <p:ext uri="{BB962C8B-B14F-4D97-AF65-F5344CB8AC3E}">
        <p14:creationId xmlns:p14="http://schemas.microsoft.com/office/powerpoint/2010/main" val="369273350"/>
      </p:ext>
    </p:extLst>
  </p:cSld>
  <p:clrMapOvr>
    <a:masterClrMapping/>
  </p:clrMapOvr>
  <p:transition spd="med">
    <p:split dir="in"/>
  </p:transition>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9ACA6826-032C-4799-B079-15DB2A6CB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3497" y="553156"/>
            <a:ext cx="8534400" cy="1507067"/>
          </a:xfrm>
        </p:spPr>
        <p:txBody>
          <a:bodyPr>
            <a:normAutofit/>
          </a:bodyPr>
          <a:lstStyle/>
          <a:p>
            <a:pPr>
              <a:defRPr/>
            </a:pPr>
            <a:r>
              <a:rPr lang="en-US" sz="3300"/>
              <a:t>Measurable </a:t>
            </a:r>
            <a:r>
              <a:rPr lang="en-US" sz="3300" b="1"/>
              <a:t>Postsecondary</a:t>
            </a:r>
            <a:r>
              <a:rPr lang="en-US" sz="3300"/>
              <a:t> Goals</a:t>
            </a:r>
            <a:br>
              <a:rPr lang="en-US" sz="3300"/>
            </a:br>
            <a:endParaRPr lang="en-US" sz="3300"/>
          </a:p>
        </p:txBody>
      </p:sp>
      <p:sp>
        <p:nvSpPr>
          <p:cNvPr id="31747" name="Content Placeholder 2"/>
          <p:cNvSpPr>
            <a:spLocks noGrp="1"/>
          </p:cNvSpPr>
          <p:nvPr>
            <p:ph idx="1"/>
          </p:nvPr>
        </p:nvSpPr>
        <p:spPr>
          <a:xfrm>
            <a:off x="793038" y="2166810"/>
            <a:ext cx="7201259" cy="3615267"/>
          </a:xfrm>
        </p:spPr>
        <p:txBody>
          <a:bodyPr>
            <a:normAutofit/>
          </a:bodyPr>
          <a:lstStyle/>
          <a:p>
            <a:r>
              <a:rPr lang="en-US"/>
              <a:t>The IEP must include </a:t>
            </a:r>
            <a:r>
              <a:rPr lang="en-US" b="1"/>
              <a:t>long-term goals</a:t>
            </a:r>
            <a:r>
              <a:rPr lang="en-US"/>
              <a:t> for living, working and learning as an adult AND be </a:t>
            </a:r>
            <a:r>
              <a:rPr lang="en-US" b="1"/>
              <a:t>based upon            </a:t>
            </a:r>
            <a:r>
              <a:rPr lang="en-US"/>
              <a:t>age-appropriate</a:t>
            </a:r>
            <a:r>
              <a:rPr lang="en-US" b="1"/>
              <a:t> transition assessments</a:t>
            </a:r>
          </a:p>
          <a:p>
            <a:endParaRPr lang="en-US"/>
          </a:p>
          <a:p>
            <a:r>
              <a:rPr lang="en-US"/>
              <a:t>Postsecondary Goals Address:</a:t>
            </a:r>
          </a:p>
          <a:p>
            <a:pPr lvl="1"/>
            <a:r>
              <a:rPr lang="en-US" b="1"/>
              <a:t>Education/Training</a:t>
            </a:r>
          </a:p>
          <a:p>
            <a:pPr lvl="1"/>
            <a:r>
              <a:rPr lang="en-US" b="1"/>
              <a:t>Employment</a:t>
            </a:r>
          </a:p>
          <a:p>
            <a:pPr lvl="1"/>
            <a:r>
              <a:rPr lang="en-US" b="1"/>
              <a:t>Independent Living Skills </a:t>
            </a:r>
            <a:r>
              <a:rPr lang="en-US"/>
              <a:t>(when appropriate)</a:t>
            </a:r>
          </a:p>
          <a:p>
            <a:endParaRPr lang="en-US" b="1"/>
          </a:p>
          <a:p>
            <a:endParaRPr lang="en-US"/>
          </a:p>
        </p:txBody>
      </p:sp>
      <p:pic>
        <p:nvPicPr>
          <p:cNvPr id="5" name="Picture 3" descr="C:\Documents and Settings\jhawk\Local Settings\Temporary Internet Files\Content.IE5\STX9V4YL\MM900041013[1].gif"/>
          <p:cNvPicPr>
            <a:picLocks noChangeAspect="1" noChangeArrowheads="1" noCrop="1"/>
          </p:cNvPicPr>
          <p:nvPr/>
        </p:nvPicPr>
        <p:blipFill>
          <a:blip r:embed="rId3" cstate="print"/>
          <a:stretch>
            <a:fillRect/>
          </a:stretch>
        </p:blipFill>
        <p:spPr bwMode="auto">
          <a:xfrm>
            <a:off x="8425153" y="685800"/>
            <a:ext cx="2973809" cy="3921711"/>
          </a:xfrm>
          <a:prstGeom prst="rect">
            <a:avLst/>
          </a:prstGeom>
          <a:noFill/>
          <a:effectLst>
            <a:innerShdw blurRad="57150" dist="38100" dir="14460000">
              <a:prstClr val="black">
                <a:alpha val="70000"/>
              </a:prstClr>
            </a:innerShdw>
          </a:effectLst>
        </p:spPr>
      </p:pic>
      <p:grpSp>
        <p:nvGrpSpPr>
          <p:cNvPr id="74" name="Group 73">
            <a:extLst>
              <a:ext uri="{FF2B5EF4-FFF2-40B4-BE49-F238E27FC236}">
                <a16:creationId xmlns:a16="http://schemas.microsoft.com/office/drawing/2014/main" id="{DD58A807-BD0E-4B1D-A523-2F20E7FE26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33837"/>
            <a:ext cx="2981858" cy="3208867"/>
            <a:chOff x="9206969" y="2963333"/>
            <a:chExt cx="2981858" cy="3208867"/>
          </a:xfrm>
        </p:grpSpPr>
        <p:cxnSp>
          <p:nvCxnSpPr>
            <p:cNvPr id="75" name="Straight Connector 74">
              <a:extLst>
                <a:ext uri="{FF2B5EF4-FFF2-40B4-BE49-F238E27FC236}">
                  <a16:creationId xmlns:a16="http://schemas.microsoft.com/office/drawing/2014/main" id="{AC82FD88-0436-4D5C-B5A2-7B90191949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E2706DBD-9DBD-49D6-80EB-C896096D2F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251C7442-3F0F-49E3-9389-D6B4BAE14A8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BA614368-43A5-4794-BA71-09F8585F9FC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3F42B96B-0C70-40CB-A027-175F2A16571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45401919"/>
      </p:ext>
    </p:extLst>
  </p:cSld>
  <p:clrMapOvr>
    <a:masterClrMapping/>
  </p:clrMapOvr>
  <p:transition spd="med">
    <p:split dir="in"/>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00DF21D5-92B5-4D0E-8ACB-CD3732E40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dk2">
                  <a:tint val="97000"/>
                  <a:hueMod val="92000"/>
                  <a:satMod val="169000"/>
                  <a:lumMod val="164000"/>
                </a:schemeClr>
              </a:gs>
              <a:gs pos="100000">
                <a:schemeClr val="dk2">
                  <a:shade val="96000"/>
                  <a:satMod val="120000"/>
                  <a:lumMod val="90000"/>
                </a:schemeClr>
              </a:gs>
            </a:gsLst>
            <a:lin ang="6120000" scaled="1"/>
          </a:gra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139" name="Snip Diagonal Corner Rectangle 21">
            <a:extLst>
              <a:ext uri="{FF2B5EF4-FFF2-40B4-BE49-F238E27FC236}">
                <a16:creationId xmlns:a16="http://schemas.microsoft.com/office/drawing/2014/main" id="{B729B08C-A8E8-4A5F-BE85-F0B9269F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8129873" cy="6858002"/>
          </a:xfrm>
          <a:prstGeom prst="snip2DiagRect">
            <a:avLst>
              <a:gd name="adj1" fmla="val 0"/>
              <a:gd name="adj2" fmla="val 0"/>
            </a:avLst>
          </a:prstGeom>
          <a:solidFill>
            <a:schemeClr val="bg1">
              <a:alpha val="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1" name="Group 140">
            <a:extLst>
              <a:ext uri="{FF2B5EF4-FFF2-40B4-BE49-F238E27FC236}">
                <a16:creationId xmlns:a16="http://schemas.microsoft.com/office/drawing/2014/main" id="{3AF0DAB2-66C2-4FB9-A4F3-E117F1D180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42" name="Straight Connector 141">
              <a:extLst>
                <a:ext uri="{FF2B5EF4-FFF2-40B4-BE49-F238E27FC236}">
                  <a16:creationId xmlns:a16="http://schemas.microsoft.com/office/drawing/2014/main" id="{7C7822CD-C541-4174-B43B-4A5E288187B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43" name="Straight Connector 142">
              <a:extLst>
                <a:ext uri="{FF2B5EF4-FFF2-40B4-BE49-F238E27FC236}">
                  <a16:creationId xmlns:a16="http://schemas.microsoft.com/office/drawing/2014/main" id="{A98BC445-D166-4C73-9048-E9EAA313018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44" name="Straight Connector 143">
              <a:extLst>
                <a:ext uri="{FF2B5EF4-FFF2-40B4-BE49-F238E27FC236}">
                  <a16:creationId xmlns:a16="http://schemas.microsoft.com/office/drawing/2014/main" id="{50D18988-C2FA-49D2-BDF7-5C3060944B0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45" name="Straight Connector 144">
              <a:extLst>
                <a:ext uri="{FF2B5EF4-FFF2-40B4-BE49-F238E27FC236}">
                  <a16:creationId xmlns:a16="http://schemas.microsoft.com/office/drawing/2014/main" id="{22EBDE56-D9C2-4852-B55B-3DB8E679557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46" name="Straight Connector 145">
              <a:extLst>
                <a:ext uri="{FF2B5EF4-FFF2-40B4-BE49-F238E27FC236}">
                  <a16:creationId xmlns:a16="http://schemas.microsoft.com/office/drawing/2014/main" id="{EB5952F4-0479-49EC-8294-C078F23532A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grpSp>
      <p:sp>
        <p:nvSpPr>
          <p:cNvPr id="40962" name="Rectangle 2"/>
          <p:cNvSpPr>
            <a:spLocks noGrp="1" noChangeArrowheads="1"/>
          </p:cNvSpPr>
          <p:nvPr>
            <p:ph type="title"/>
          </p:nvPr>
        </p:nvSpPr>
        <p:spPr>
          <a:xfrm>
            <a:off x="7203222" y="317983"/>
            <a:ext cx="4584465" cy="2412034"/>
          </a:xfrm>
        </p:spPr>
        <p:txBody>
          <a:bodyPr anchor="b">
            <a:normAutofit/>
          </a:bodyPr>
          <a:lstStyle/>
          <a:p>
            <a:pPr marL="838200" indent="-838200" eaLnBrk="1" hangingPunct="1">
              <a:defRPr/>
            </a:pPr>
            <a:r>
              <a:rPr lang="en-US">
                <a:solidFill>
                  <a:srgbClr val="FFFFFF"/>
                </a:solidFill>
              </a:rPr>
              <a:t>	</a:t>
            </a:r>
            <a:r>
              <a:rPr lang="en-US" b="1">
                <a:solidFill>
                  <a:srgbClr val="FFFFFF"/>
                </a:solidFill>
              </a:rPr>
              <a:t>Coordinated Set of Transition Activities</a:t>
            </a:r>
          </a:p>
        </p:txBody>
      </p:sp>
      <p:pic>
        <p:nvPicPr>
          <p:cNvPr id="3" name="Picture 2" descr="One in a crowd">
            <a:extLst>
              <a:ext uri="{FF2B5EF4-FFF2-40B4-BE49-F238E27FC236}">
                <a16:creationId xmlns:a16="http://schemas.microsoft.com/office/drawing/2014/main" id="{5D60149B-061F-47C3-A57A-7ECB1B9AC7FB}"/>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7408127" y="3059662"/>
            <a:ext cx="4324292" cy="3243219"/>
          </a:xfrm>
          <a:prstGeom prst="rect">
            <a:avLst/>
          </a:prstGeom>
        </p:spPr>
      </p:pic>
      <p:sp>
        <p:nvSpPr>
          <p:cNvPr id="94211" name="Rectangle 3"/>
          <p:cNvSpPr>
            <a:spLocks noGrp="1" noChangeArrowheads="1"/>
          </p:cNvSpPr>
          <p:nvPr>
            <p:ph idx="1"/>
          </p:nvPr>
        </p:nvSpPr>
        <p:spPr>
          <a:xfrm>
            <a:off x="684212" y="941424"/>
            <a:ext cx="6261337" cy="4758985"/>
          </a:xfrm>
        </p:spPr>
        <p:txBody>
          <a:bodyPr anchor="ctr">
            <a:normAutofit/>
          </a:bodyPr>
          <a:lstStyle/>
          <a:p>
            <a:pPr marL="320040" lvl="1" indent="-320040">
              <a:lnSpc>
                <a:spcPct val="90000"/>
              </a:lnSpc>
              <a:spcBef>
                <a:spcPts val="700"/>
              </a:spcBef>
              <a:buSzPct val="60000"/>
              <a:buFont typeface="Wingdings" panose="05000000000000000000" pitchFamily="2" charset="2"/>
              <a:buChar char="Ø"/>
            </a:pPr>
            <a:r>
              <a:rPr lang="en-US"/>
              <a:t>“Coordinated” means the CSE team has recommended a </a:t>
            </a:r>
            <a:r>
              <a:rPr lang="en-US" b="1"/>
              <a:t>combination of activities </a:t>
            </a:r>
            <a:r>
              <a:rPr lang="en-US"/>
              <a:t>that will lead the student to reach his/her post-secondary goals</a:t>
            </a:r>
          </a:p>
          <a:p>
            <a:pPr marL="320040" lvl="1" indent="-320040">
              <a:lnSpc>
                <a:spcPct val="90000"/>
              </a:lnSpc>
              <a:spcBef>
                <a:spcPts val="700"/>
              </a:spcBef>
              <a:buSzPct val="60000"/>
              <a:buFont typeface="Wingdings" panose="05000000000000000000" pitchFamily="2" charset="2"/>
              <a:buChar char="Ø"/>
            </a:pPr>
            <a:endParaRPr lang="en-US"/>
          </a:p>
          <a:p>
            <a:pPr marL="320040" lvl="1" indent="-320040">
              <a:lnSpc>
                <a:spcPct val="90000"/>
              </a:lnSpc>
              <a:spcBef>
                <a:spcPts val="700"/>
              </a:spcBef>
              <a:buSzPct val="60000"/>
              <a:buFont typeface="Wingdings" panose="05000000000000000000" pitchFamily="2" charset="2"/>
              <a:buChar char="Ø"/>
            </a:pPr>
            <a:r>
              <a:rPr lang="en-US"/>
              <a:t>This is your child’s </a:t>
            </a:r>
            <a:r>
              <a:rPr lang="en-US" b="1"/>
              <a:t>“To Do” list </a:t>
            </a:r>
            <a:r>
              <a:rPr lang="en-US"/>
              <a:t>during the current IEP</a:t>
            </a:r>
          </a:p>
          <a:p>
            <a:pPr marL="320040" lvl="1" indent="-320040">
              <a:lnSpc>
                <a:spcPct val="90000"/>
              </a:lnSpc>
              <a:spcBef>
                <a:spcPts val="700"/>
              </a:spcBef>
              <a:buClr>
                <a:schemeClr val="accent2"/>
              </a:buClr>
              <a:buSzPct val="60000"/>
              <a:buFont typeface="Wingdings" panose="05000000000000000000" pitchFamily="2" charset="2"/>
              <a:buChar char="Ø"/>
            </a:pPr>
            <a:endParaRPr lang="en-US"/>
          </a:p>
          <a:p>
            <a:pPr>
              <a:lnSpc>
                <a:spcPct val="90000"/>
              </a:lnSpc>
              <a:buFont typeface="Wingdings" panose="05000000000000000000" pitchFamily="2" charset="2"/>
              <a:buChar char="Ø"/>
            </a:pPr>
            <a:r>
              <a:rPr lang="en-US"/>
              <a:t>Indicates which </a:t>
            </a:r>
            <a:r>
              <a:rPr lang="en-US" b="1"/>
              <a:t>skill development activities and experiences </a:t>
            </a:r>
            <a:r>
              <a:rPr lang="en-US"/>
              <a:t>will be provided </a:t>
            </a:r>
            <a:r>
              <a:rPr lang="en-US" b="1"/>
              <a:t>during </a:t>
            </a:r>
            <a:r>
              <a:rPr lang="en-US" b="1" i="1"/>
              <a:t>the current </a:t>
            </a:r>
            <a:r>
              <a:rPr lang="en-US" b="1"/>
              <a:t>IEP </a:t>
            </a:r>
            <a:r>
              <a:rPr lang="en-US"/>
              <a:t> to prepare the student for adult life</a:t>
            </a:r>
          </a:p>
          <a:p>
            <a:pPr eaLnBrk="1" hangingPunct="1">
              <a:lnSpc>
                <a:spcPct val="90000"/>
              </a:lnSpc>
              <a:buFont typeface="Wingdings" panose="05000000000000000000" pitchFamily="2" charset="2"/>
              <a:buChar char="Ø"/>
            </a:pPr>
            <a:endParaRPr lang="en-US"/>
          </a:p>
          <a:p>
            <a:pPr>
              <a:lnSpc>
                <a:spcPct val="90000"/>
              </a:lnSpc>
              <a:buFont typeface="Wingdings" panose="05000000000000000000" pitchFamily="2" charset="2"/>
              <a:buChar char="Ø"/>
            </a:pPr>
            <a:r>
              <a:rPr lang="en-US"/>
              <a:t>Should always be based on the individual </a:t>
            </a:r>
            <a:r>
              <a:rPr lang="en-US" b="1"/>
              <a:t>student’s</a:t>
            </a:r>
            <a:r>
              <a:rPr lang="en-US"/>
              <a:t> </a:t>
            </a:r>
            <a:r>
              <a:rPr lang="en-US" b="1"/>
              <a:t>strengths, preferences, and</a:t>
            </a:r>
            <a:r>
              <a:rPr lang="en-US"/>
              <a:t> </a:t>
            </a:r>
            <a:r>
              <a:rPr lang="en-US" b="1"/>
              <a:t>interests</a:t>
            </a:r>
            <a:endParaRPr lang="en-US"/>
          </a:p>
          <a:p>
            <a:pPr eaLnBrk="1" hangingPunct="1">
              <a:lnSpc>
                <a:spcPct val="90000"/>
              </a:lnSpc>
            </a:pPr>
            <a:endParaRPr lang="en-US"/>
          </a:p>
          <a:p>
            <a:pPr eaLnBrk="1" hangingPunct="1">
              <a:lnSpc>
                <a:spcPct val="90000"/>
              </a:lnSpc>
            </a:pPr>
            <a:endParaRPr lang="en-US"/>
          </a:p>
          <a:p>
            <a:pPr eaLnBrk="1" hangingPunct="1">
              <a:lnSpc>
                <a:spcPct val="90000"/>
              </a:lnSpc>
            </a:pPr>
            <a:endParaRPr lang="en-US"/>
          </a:p>
        </p:txBody>
      </p:sp>
    </p:spTree>
    <p:extLst>
      <p:ext uri="{BB962C8B-B14F-4D97-AF65-F5344CB8AC3E}">
        <p14:creationId xmlns:p14="http://schemas.microsoft.com/office/powerpoint/2010/main" val="3306043538"/>
      </p:ext>
    </p:extLst>
  </p:cSld>
  <p:clrMapOvr>
    <a:masterClrMapping/>
  </p:clrMapOvr>
  <p:transition spd="med">
    <p:spli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4211">
                                            <p:txEl>
                                              <p:pRg st="0" end="0"/>
                                            </p:txEl>
                                          </p:spTgt>
                                        </p:tgtEl>
                                        <p:attrNameLst>
                                          <p:attrName>style.visibility</p:attrName>
                                        </p:attrNameLst>
                                      </p:cBhvr>
                                      <p:to>
                                        <p:strVal val="visible"/>
                                      </p:to>
                                    </p:set>
                                    <p:animEffect transition="in" filter="fade">
                                      <p:cBhvr>
                                        <p:cTn id="7" dur="1000"/>
                                        <p:tgtEl>
                                          <p:spTgt spid="94211">
                                            <p:txEl>
                                              <p:pRg st="0" end="0"/>
                                            </p:txEl>
                                          </p:spTgt>
                                        </p:tgtEl>
                                      </p:cBhvr>
                                    </p:animEffect>
                                    <p:anim calcmode="lin" valueType="num">
                                      <p:cBhvr>
                                        <p:cTn id="8" dur="1000" fill="hold"/>
                                        <p:tgtEl>
                                          <p:spTgt spid="942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421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4211">
                                            <p:txEl>
                                              <p:pRg st="2" end="2"/>
                                            </p:txEl>
                                          </p:spTgt>
                                        </p:tgtEl>
                                        <p:attrNameLst>
                                          <p:attrName>style.visibility</p:attrName>
                                        </p:attrNameLst>
                                      </p:cBhvr>
                                      <p:to>
                                        <p:strVal val="visible"/>
                                      </p:to>
                                    </p:set>
                                    <p:animEffect transition="in" filter="fade">
                                      <p:cBhvr>
                                        <p:cTn id="12" dur="1000"/>
                                        <p:tgtEl>
                                          <p:spTgt spid="94211">
                                            <p:txEl>
                                              <p:pRg st="2" end="2"/>
                                            </p:txEl>
                                          </p:spTgt>
                                        </p:tgtEl>
                                      </p:cBhvr>
                                    </p:animEffect>
                                    <p:anim calcmode="lin" valueType="num">
                                      <p:cBhvr>
                                        <p:cTn id="13" dur="1000" fill="hold"/>
                                        <p:tgtEl>
                                          <p:spTgt spid="94211">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942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4211">
                                            <p:txEl>
                                              <p:pRg st="4" end="4"/>
                                            </p:txEl>
                                          </p:spTgt>
                                        </p:tgtEl>
                                        <p:attrNameLst>
                                          <p:attrName>style.visibility</p:attrName>
                                        </p:attrNameLst>
                                      </p:cBhvr>
                                      <p:to>
                                        <p:strVal val="visible"/>
                                      </p:to>
                                    </p:set>
                                    <p:animEffect transition="in" filter="fade">
                                      <p:cBhvr>
                                        <p:cTn id="19" dur="1000"/>
                                        <p:tgtEl>
                                          <p:spTgt spid="94211">
                                            <p:txEl>
                                              <p:pRg st="4" end="4"/>
                                            </p:txEl>
                                          </p:spTgt>
                                        </p:tgtEl>
                                      </p:cBhvr>
                                    </p:animEffect>
                                    <p:anim calcmode="lin" valueType="num">
                                      <p:cBhvr>
                                        <p:cTn id="20" dur="1000" fill="hold"/>
                                        <p:tgtEl>
                                          <p:spTgt spid="94211">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9421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94211">
                                            <p:txEl>
                                              <p:pRg st="6" end="6"/>
                                            </p:txEl>
                                          </p:spTgt>
                                        </p:tgtEl>
                                        <p:attrNameLst>
                                          <p:attrName>style.visibility</p:attrName>
                                        </p:attrNameLst>
                                      </p:cBhvr>
                                      <p:to>
                                        <p:strVal val="visible"/>
                                      </p:to>
                                    </p:set>
                                    <p:animEffect transition="in" filter="fade">
                                      <p:cBhvr>
                                        <p:cTn id="26" dur="1000"/>
                                        <p:tgtEl>
                                          <p:spTgt spid="94211">
                                            <p:txEl>
                                              <p:pRg st="6" end="6"/>
                                            </p:txEl>
                                          </p:spTgt>
                                        </p:tgtEl>
                                      </p:cBhvr>
                                    </p:animEffect>
                                    <p:anim calcmode="lin" valueType="num">
                                      <p:cBhvr>
                                        <p:cTn id="27" dur="1000" fill="hold"/>
                                        <p:tgtEl>
                                          <p:spTgt spid="94211">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9421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7509B08A-C1EC-478C-86AF-60ADE06D9B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290" y="685800"/>
            <a:ext cx="4818656" cy="4603749"/>
          </a:xfrm>
        </p:spPr>
        <p:txBody>
          <a:bodyPr>
            <a:normAutofit/>
          </a:bodyPr>
          <a:lstStyle/>
          <a:p>
            <a:pPr algn="r">
              <a:defRPr/>
            </a:pPr>
            <a:r>
              <a:rPr lang="en-US" sz="5200"/>
              <a:t>Transition Activities in 6 Potential Areas</a:t>
            </a:r>
          </a:p>
        </p:txBody>
      </p:sp>
      <p:sp>
        <p:nvSpPr>
          <p:cNvPr id="138" name="Rectangle 137">
            <a:extLst>
              <a:ext uri="{FF2B5EF4-FFF2-40B4-BE49-F238E27FC236}">
                <a16:creationId xmlns:a16="http://schemas.microsoft.com/office/drawing/2014/main" id="{221CC330-4259-4C32-BF8B-5FE13FFABB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0"/>
            <a:ext cx="6096001" cy="6858000"/>
          </a:xfrm>
          <a:prstGeom prst="rect">
            <a:avLst/>
          </a:prstGeom>
          <a:solidFill>
            <a:schemeClr val="bg2">
              <a:alpha val="97000"/>
            </a:schemeClr>
          </a:solidFill>
          <a:ln>
            <a:noFill/>
          </a:ln>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48131" name="Content Placeholder 2"/>
          <p:cNvSpPr>
            <a:spLocks noGrp="1"/>
          </p:cNvSpPr>
          <p:nvPr>
            <p:ph idx="1"/>
          </p:nvPr>
        </p:nvSpPr>
        <p:spPr>
          <a:xfrm>
            <a:off x="6625651" y="685799"/>
            <a:ext cx="5400094" cy="5895109"/>
          </a:xfrm>
        </p:spPr>
        <p:txBody>
          <a:bodyPr>
            <a:noAutofit/>
          </a:bodyPr>
          <a:lstStyle/>
          <a:p>
            <a:pPr marL="539750" indent="-457200">
              <a:lnSpc>
                <a:spcPct val="90000"/>
              </a:lnSpc>
              <a:buSzPct val="100000"/>
              <a:buFont typeface="+mj-lt"/>
              <a:buAutoNum type="arabicPeriod"/>
            </a:pPr>
            <a:r>
              <a:rPr lang="en-US" sz="1600" b="1">
                <a:solidFill>
                  <a:schemeClr val="tx1"/>
                </a:solidFill>
              </a:rPr>
              <a:t>Instruction:</a:t>
            </a:r>
            <a:r>
              <a:rPr lang="en-US" sz="1600">
                <a:solidFill>
                  <a:schemeClr val="tx1"/>
                </a:solidFill>
              </a:rPr>
              <a:t> usually classroom-based activities</a:t>
            </a:r>
          </a:p>
          <a:p>
            <a:pPr marL="539750" indent="-457200">
              <a:lnSpc>
                <a:spcPct val="90000"/>
              </a:lnSpc>
              <a:buSzPct val="100000"/>
              <a:buFont typeface="+mj-lt"/>
              <a:buAutoNum type="arabicPeriod"/>
            </a:pPr>
            <a:endParaRPr lang="en-US" sz="1600">
              <a:solidFill>
                <a:schemeClr val="tx1"/>
              </a:solidFill>
            </a:endParaRPr>
          </a:p>
          <a:p>
            <a:pPr marL="539750" indent="-457200">
              <a:lnSpc>
                <a:spcPct val="90000"/>
              </a:lnSpc>
              <a:buSzPct val="100000"/>
              <a:buFont typeface="+mj-lt"/>
              <a:buAutoNum type="arabicPeriod"/>
            </a:pPr>
            <a:r>
              <a:rPr lang="en-US" sz="1600" b="1">
                <a:solidFill>
                  <a:schemeClr val="tx1"/>
                </a:solidFill>
              </a:rPr>
              <a:t>Related Services: </a:t>
            </a:r>
            <a:r>
              <a:rPr lang="en-US" sz="1600">
                <a:solidFill>
                  <a:schemeClr val="tx1"/>
                </a:solidFill>
              </a:rPr>
              <a:t>developmental, corrective and other supportive services</a:t>
            </a:r>
          </a:p>
          <a:p>
            <a:pPr marL="539750" indent="-457200">
              <a:lnSpc>
                <a:spcPct val="90000"/>
              </a:lnSpc>
              <a:buSzPct val="100000"/>
              <a:buFont typeface="+mj-lt"/>
              <a:buAutoNum type="arabicPeriod"/>
            </a:pPr>
            <a:endParaRPr lang="en-US" sz="1600">
              <a:solidFill>
                <a:schemeClr val="tx1"/>
              </a:solidFill>
            </a:endParaRPr>
          </a:p>
          <a:p>
            <a:pPr marL="539750" indent="-457200">
              <a:lnSpc>
                <a:spcPct val="90000"/>
              </a:lnSpc>
              <a:buSzPct val="100000"/>
              <a:buFont typeface="+mj-lt"/>
              <a:buAutoNum type="arabicPeriod"/>
            </a:pPr>
            <a:r>
              <a:rPr lang="en-US" sz="1600" b="1">
                <a:solidFill>
                  <a:schemeClr val="tx1"/>
                </a:solidFill>
              </a:rPr>
              <a:t>Community Experiences: </a:t>
            </a:r>
            <a:r>
              <a:rPr lang="en-US" sz="1600">
                <a:solidFill>
                  <a:schemeClr val="tx1"/>
                </a:solidFill>
              </a:rPr>
              <a:t>community-based instruction/experiences/linkages</a:t>
            </a:r>
          </a:p>
          <a:p>
            <a:pPr marL="539750" indent="-457200">
              <a:lnSpc>
                <a:spcPct val="90000"/>
              </a:lnSpc>
              <a:buSzPct val="100000"/>
              <a:buFont typeface="+mj-lt"/>
              <a:buAutoNum type="arabicPeriod"/>
            </a:pPr>
            <a:endParaRPr lang="en-US" sz="1600">
              <a:solidFill>
                <a:schemeClr val="tx1"/>
              </a:solidFill>
            </a:endParaRPr>
          </a:p>
          <a:p>
            <a:pPr marL="539750" indent="-457200">
              <a:lnSpc>
                <a:spcPct val="90000"/>
              </a:lnSpc>
              <a:buSzPct val="100000"/>
              <a:buFont typeface="+mj-lt"/>
              <a:buAutoNum type="arabicPeriod"/>
            </a:pPr>
            <a:r>
              <a:rPr lang="en-US" sz="1600" b="1">
                <a:solidFill>
                  <a:schemeClr val="tx1"/>
                </a:solidFill>
              </a:rPr>
              <a:t>Employment/Post-school Adult Living: </a:t>
            </a:r>
            <a:r>
              <a:rPr lang="en-US" sz="1600">
                <a:solidFill>
                  <a:schemeClr val="tx1"/>
                </a:solidFill>
              </a:rPr>
              <a:t>activities  to assist the student in getting ready for the world of work or going on to post-secondary education</a:t>
            </a:r>
          </a:p>
          <a:p>
            <a:pPr marL="425450" indent="-342900">
              <a:lnSpc>
                <a:spcPct val="90000"/>
              </a:lnSpc>
              <a:buSzPct val="100000"/>
              <a:buFont typeface="+mj-lt"/>
              <a:buAutoNum type="arabicPeriod"/>
            </a:pPr>
            <a:endParaRPr lang="en-US" sz="1600">
              <a:solidFill>
                <a:schemeClr val="tx1"/>
              </a:solidFill>
            </a:endParaRPr>
          </a:p>
          <a:p>
            <a:pPr marL="539750" indent="-457200">
              <a:lnSpc>
                <a:spcPct val="90000"/>
              </a:lnSpc>
              <a:buSzPct val="100000"/>
              <a:buFont typeface="+mj-lt"/>
              <a:buAutoNum type="arabicPeriod"/>
            </a:pPr>
            <a:r>
              <a:rPr lang="en-US" sz="1600" b="1">
                <a:solidFill>
                  <a:schemeClr val="tx1"/>
                </a:solidFill>
              </a:rPr>
              <a:t>Activities of Daily Living (optional)         </a:t>
            </a:r>
            <a:r>
              <a:rPr lang="en-US" sz="1600">
                <a:solidFill>
                  <a:schemeClr val="tx1"/>
                </a:solidFill>
              </a:rPr>
              <a:t>dressing, eating, toileting, social skills, behavior skills, or mobility skills across a range of settings</a:t>
            </a:r>
          </a:p>
          <a:p>
            <a:pPr marL="425450" indent="-342900">
              <a:lnSpc>
                <a:spcPct val="90000"/>
              </a:lnSpc>
              <a:buSzPct val="100000"/>
              <a:buFont typeface="+mj-lt"/>
              <a:buAutoNum type="arabicPeriod"/>
            </a:pPr>
            <a:endParaRPr lang="en-US" sz="1600">
              <a:solidFill>
                <a:schemeClr val="tx1"/>
              </a:solidFill>
            </a:endParaRPr>
          </a:p>
          <a:p>
            <a:pPr marL="539750" indent="-457200">
              <a:lnSpc>
                <a:spcPct val="90000"/>
              </a:lnSpc>
              <a:buSzPct val="100000"/>
              <a:buFont typeface="+mj-lt"/>
              <a:buAutoNum type="arabicPeriod"/>
            </a:pPr>
            <a:r>
              <a:rPr lang="en-US" sz="1600" b="1">
                <a:solidFill>
                  <a:schemeClr val="tx1"/>
                </a:solidFill>
              </a:rPr>
              <a:t>Functional Vocational Evaluation (optional) </a:t>
            </a:r>
            <a:r>
              <a:rPr lang="en-US" sz="1600">
                <a:solidFill>
                  <a:schemeClr val="tx1"/>
                </a:solidFill>
              </a:rPr>
              <a:t>determines strengths, abilities and needs in an actual or simulated work setting or in real work sample experiences</a:t>
            </a:r>
            <a:endParaRPr lang="en-US" sz="1600" b="1" i="1">
              <a:solidFill>
                <a:schemeClr val="tx1"/>
              </a:solidFill>
            </a:endParaRPr>
          </a:p>
          <a:p>
            <a:pPr>
              <a:lnSpc>
                <a:spcPct val="90000"/>
              </a:lnSpc>
              <a:buFont typeface="Wingdings 2" pitchFamily="18" charset="2"/>
              <a:buNone/>
            </a:pPr>
            <a:r>
              <a:rPr lang="en-US" sz="1600">
                <a:solidFill>
                  <a:schemeClr val="tx1"/>
                </a:solidFill>
              </a:rPr>
              <a:t> </a:t>
            </a:r>
          </a:p>
          <a:p>
            <a:pPr>
              <a:lnSpc>
                <a:spcPct val="90000"/>
              </a:lnSpc>
            </a:pPr>
            <a:endParaRPr lang="en-US" sz="1600">
              <a:solidFill>
                <a:schemeClr val="tx1"/>
              </a:solidFill>
            </a:endParaRPr>
          </a:p>
          <a:p>
            <a:pPr>
              <a:lnSpc>
                <a:spcPct val="90000"/>
              </a:lnSpc>
            </a:pPr>
            <a:endParaRPr lang="en-US" sz="1600">
              <a:solidFill>
                <a:schemeClr val="tx1"/>
              </a:solidFill>
            </a:endParaRPr>
          </a:p>
        </p:txBody>
      </p:sp>
    </p:spTree>
    <p:extLst>
      <p:ext uri="{BB962C8B-B14F-4D97-AF65-F5344CB8AC3E}">
        <p14:creationId xmlns:p14="http://schemas.microsoft.com/office/powerpoint/2010/main" val="471882776"/>
      </p:ext>
    </p:extLst>
  </p:cSld>
  <p:clrMapOvr>
    <a:masterClrMapping/>
  </p:clrMapOvr>
  <p:transition spd="med">
    <p:split dir="in"/>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Autofit/>
          </a:bodyPr>
          <a:lstStyle/>
          <a:p>
            <a:pPr eaLnBrk="1" hangingPunct="1"/>
            <a:br>
              <a:rPr lang="en-US" sz="4000"/>
            </a:br>
            <a:r>
              <a:rPr lang="en-US" sz="4000"/>
              <a:t>Transition </a:t>
            </a:r>
            <a:br>
              <a:rPr lang="en-US" sz="4000"/>
            </a:br>
            <a:r>
              <a:rPr lang="en-US" sz="4000"/>
              <a:t>to Adult Services</a:t>
            </a:r>
          </a:p>
        </p:txBody>
      </p:sp>
      <p:sp>
        <p:nvSpPr>
          <p:cNvPr id="6" name="Subtitle 5"/>
          <p:cNvSpPr>
            <a:spLocks noGrp="1"/>
          </p:cNvSpPr>
          <p:nvPr>
            <p:ph type="subTitle" idx="1"/>
          </p:nvPr>
        </p:nvSpPr>
        <p:spPr/>
        <p:txBody>
          <a:bodyPr>
            <a:normAutofit/>
          </a:bodyPr>
          <a:lstStyle/>
          <a:p>
            <a:endParaRPr lang="en-US" sz="2400">
              <a:latin typeface="Arial" pitchFamily="34" charset="0"/>
            </a:endParaRPr>
          </a:p>
          <a:p>
            <a:endParaRPr lang="en-US"/>
          </a:p>
        </p:txBody>
      </p:sp>
      <p:pic>
        <p:nvPicPr>
          <p:cNvPr id="5" name="Picture 2" descr="A railway junction and power lines"/>
          <p:cNvPicPr>
            <a:picLocks noChangeAspect="1" noChangeArrowheads="1"/>
          </p:cNvPicPr>
          <p:nvPr/>
        </p:nvPicPr>
        <p:blipFill>
          <a:blip r:embed="rId3">
            <a:alphaModFix amt="70000"/>
            <a:extLst>
              <a:ext uri="{28A0092B-C50C-407E-A947-70E740481C1C}">
                <a14:useLocalDpi xmlns:a14="http://schemas.microsoft.com/office/drawing/2010/main" val="0"/>
              </a:ext>
            </a:extLst>
          </a:blip>
          <a:srcRect/>
          <a:stretch/>
        </p:blipFill>
        <p:spPr>
          <a:xfrm>
            <a:off x="6248399" y="1444091"/>
            <a:ext cx="4793673" cy="3668236"/>
          </a:xfrm>
          <a:prstGeom prst="rect">
            <a:avLst/>
          </a:prstGeom>
          <a:solidFill>
            <a:schemeClr val="accent1">
              <a:lumMod val="20000"/>
              <a:lumOff val="80000"/>
            </a:schemeClr>
          </a:solidFill>
        </p:spPr>
      </p:pic>
    </p:spTree>
    <p:extLst>
      <p:ext uri="{BB962C8B-B14F-4D97-AF65-F5344CB8AC3E}">
        <p14:creationId xmlns:p14="http://schemas.microsoft.com/office/powerpoint/2010/main" val="961690987"/>
      </p:ext>
    </p:extLst>
  </p:cSld>
  <p:clrMapOvr>
    <a:masterClrMapping/>
  </p:clrMapOvr>
  <p:transition spd="med">
    <p:split dir="in"/>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1854" y="905466"/>
            <a:ext cx="8229600" cy="792162"/>
          </a:xfrm>
        </p:spPr>
        <p:txBody>
          <a:bodyPr>
            <a:normAutofit fontScale="90000"/>
          </a:bodyPr>
          <a:lstStyle/>
          <a:p>
            <a:r>
              <a:rPr lang="en-US" sz="4000"/>
              <a:t>Differences in Service Systems</a:t>
            </a:r>
          </a:p>
        </p:txBody>
      </p:sp>
      <p:sp>
        <p:nvSpPr>
          <p:cNvPr id="5" name="Text Placeholder 4"/>
          <p:cNvSpPr>
            <a:spLocks noGrp="1"/>
          </p:cNvSpPr>
          <p:nvPr>
            <p:ph type="body" idx="1"/>
          </p:nvPr>
        </p:nvSpPr>
        <p:spPr>
          <a:xfrm>
            <a:off x="1880839" y="1777186"/>
            <a:ext cx="3887788" cy="639762"/>
          </a:xfrm>
        </p:spPr>
        <p:txBody>
          <a:bodyPr>
            <a:normAutofit/>
          </a:bodyPr>
          <a:lstStyle/>
          <a:p>
            <a:r>
              <a:rPr lang="en-US" sz="2400" i="1">
                <a:solidFill>
                  <a:schemeClr val="tx1"/>
                </a:solidFill>
              </a:rPr>
              <a:t>K-12 Services</a:t>
            </a:r>
          </a:p>
        </p:txBody>
      </p:sp>
      <p:sp>
        <p:nvSpPr>
          <p:cNvPr id="3" name="Content Placeholder 2"/>
          <p:cNvSpPr>
            <a:spLocks noGrp="1"/>
          </p:cNvSpPr>
          <p:nvPr>
            <p:ph sz="half" idx="2"/>
          </p:nvPr>
        </p:nvSpPr>
        <p:spPr>
          <a:xfrm>
            <a:off x="1016619" y="2674939"/>
            <a:ext cx="4114800" cy="4800599"/>
          </a:xfrm>
        </p:spPr>
        <p:txBody>
          <a:bodyPr>
            <a:normAutofit/>
          </a:bodyPr>
          <a:lstStyle/>
          <a:p>
            <a:pPr>
              <a:lnSpc>
                <a:spcPct val="90000"/>
              </a:lnSpc>
              <a:spcAft>
                <a:spcPct val="50000"/>
              </a:spcAft>
              <a:buFont typeface="Wingdings" panose="05000000000000000000" pitchFamily="2" charset="2"/>
              <a:buChar char="Ø"/>
            </a:pPr>
            <a:r>
              <a:rPr lang="en-US" sz="2600"/>
              <a:t> </a:t>
            </a:r>
            <a:r>
              <a:rPr lang="en-US"/>
              <a:t>Participation mandated by </a:t>
            </a:r>
            <a:r>
              <a:rPr lang="en-US" b="1"/>
              <a:t>federal law</a:t>
            </a:r>
            <a:endParaRPr lang="en-US"/>
          </a:p>
          <a:p>
            <a:pPr>
              <a:lnSpc>
                <a:spcPct val="90000"/>
              </a:lnSpc>
              <a:spcAft>
                <a:spcPct val="50000"/>
              </a:spcAft>
              <a:buFont typeface="Wingdings" panose="05000000000000000000" pitchFamily="2" charset="2"/>
              <a:buChar char="Ø"/>
            </a:pPr>
            <a:r>
              <a:rPr lang="en-US"/>
              <a:t>School is responsible for documenting an </a:t>
            </a:r>
            <a:r>
              <a:rPr lang="en-US" b="1"/>
              <a:t>educational classification </a:t>
            </a:r>
            <a:r>
              <a:rPr lang="en-US"/>
              <a:t>for a disability</a:t>
            </a:r>
          </a:p>
          <a:p>
            <a:pPr>
              <a:lnSpc>
                <a:spcPct val="90000"/>
              </a:lnSpc>
              <a:spcAft>
                <a:spcPct val="50000"/>
              </a:spcAft>
              <a:buFont typeface="Wingdings" panose="05000000000000000000" pitchFamily="2" charset="2"/>
              <a:buChar char="Ø"/>
            </a:pPr>
            <a:r>
              <a:rPr lang="en-US" b="1"/>
              <a:t>Wide range </a:t>
            </a:r>
            <a:r>
              <a:rPr lang="en-US"/>
              <a:t>of available services</a:t>
            </a:r>
          </a:p>
          <a:p>
            <a:pPr marL="0" indent="0">
              <a:lnSpc>
                <a:spcPct val="90000"/>
              </a:lnSpc>
              <a:spcAft>
                <a:spcPct val="50000"/>
              </a:spcAft>
            </a:pPr>
            <a:endParaRPr lang="en-US" sz="3200"/>
          </a:p>
          <a:p>
            <a:endParaRPr lang="en-US"/>
          </a:p>
        </p:txBody>
      </p:sp>
      <p:sp>
        <p:nvSpPr>
          <p:cNvPr id="6" name="Text Placeholder 5"/>
          <p:cNvSpPr>
            <a:spLocks noGrp="1"/>
          </p:cNvSpPr>
          <p:nvPr>
            <p:ph type="body" sz="quarter" idx="3"/>
          </p:nvPr>
        </p:nvSpPr>
        <p:spPr>
          <a:xfrm>
            <a:off x="7633010" y="2000503"/>
            <a:ext cx="4041775" cy="609600"/>
          </a:xfrm>
        </p:spPr>
        <p:txBody>
          <a:bodyPr>
            <a:normAutofit/>
          </a:bodyPr>
          <a:lstStyle/>
          <a:p>
            <a:r>
              <a:rPr lang="en-US" sz="2400" i="1">
                <a:solidFill>
                  <a:schemeClr val="tx1"/>
                </a:solidFill>
              </a:rPr>
              <a:t>Adult Services</a:t>
            </a:r>
          </a:p>
        </p:txBody>
      </p:sp>
      <p:sp>
        <p:nvSpPr>
          <p:cNvPr id="4" name="Content Placeholder 3"/>
          <p:cNvSpPr>
            <a:spLocks noGrp="1"/>
          </p:cNvSpPr>
          <p:nvPr>
            <p:ph sz="quarter" idx="4"/>
          </p:nvPr>
        </p:nvSpPr>
        <p:spPr>
          <a:xfrm>
            <a:off x="6945351" y="2769220"/>
            <a:ext cx="4419601" cy="4876799"/>
          </a:xfrm>
        </p:spPr>
        <p:txBody>
          <a:bodyPr>
            <a:noAutofit/>
          </a:bodyPr>
          <a:lstStyle/>
          <a:p>
            <a:pPr>
              <a:buFont typeface="Wingdings" pitchFamily="2" charset="2"/>
              <a:buChar char="Ø"/>
            </a:pPr>
            <a:r>
              <a:rPr lang="en-US"/>
              <a:t>Based on </a:t>
            </a:r>
            <a:r>
              <a:rPr lang="en-US" b="1"/>
              <a:t>eligibility</a:t>
            </a:r>
            <a:r>
              <a:rPr lang="en-US"/>
              <a:t> </a:t>
            </a:r>
          </a:p>
          <a:p>
            <a:pPr>
              <a:buFont typeface="Wingdings" pitchFamily="2" charset="2"/>
              <a:buChar char="Ø"/>
            </a:pPr>
            <a:r>
              <a:rPr lang="en-US"/>
              <a:t>Individual is responsible for providing documentation of </a:t>
            </a:r>
            <a:r>
              <a:rPr lang="en-US" b="1"/>
              <a:t>diagnosed disability</a:t>
            </a:r>
            <a:endParaRPr lang="en-US"/>
          </a:p>
          <a:p>
            <a:pPr>
              <a:buFont typeface="Wingdings" pitchFamily="2" charset="2"/>
              <a:buChar char="Ø"/>
            </a:pPr>
            <a:r>
              <a:rPr lang="en-US"/>
              <a:t>Depends on type of </a:t>
            </a:r>
            <a:r>
              <a:rPr lang="en-US" b="1"/>
              <a:t>disability, funding streams, length of service</a:t>
            </a:r>
          </a:p>
        </p:txBody>
      </p:sp>
    </p:spTree>
    <p:extLst>
      <p:ext uri="{BB962C8B-B14F-4D97-AF65-F5344CB8AC3E}">
        <p14:creationId xmlns:p14="http://schemas.microsoft.com/office/powerpoint/2010/main" val="2639903640"/>
      </p:ext>
    </p:extLst>
  </p:cSld>
  <p:clrMapOvr>
    <a:masterClrMapping/>
  </p:clrMapOvr>
  <p:transition spd="med">
    <p:split dir="in"/>
  </p:transition>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7509B08A-C1EC-478C-86AF-60ADE06D9B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26" name="Title 1"/>
          <p:cNvSpPr>
            <a:spLocks noGrp="1"/>
          </p:cNvSpPr>
          <p:nvPr>
            <p:ph type="title"/>
          </p:nvPr>
        </p:nvSpPr>
        <p:spPr>
          <a:xfrm>
            <a:off x="640290" y="685800"/>
            <a:ext cx="4818656" cy="4603749"/>
          </a:xfrm>
        </p:spPr>
        <p:txBody>
          <a:bodyPr>
            <a:normAutofit fontScale="90000"/>
          </a:bodyPr>
          <a:lstStyle/>
          <a:p>
            <a:pPr>
              <a:lnSpc>
                <a:spcPct val="90000"/>
              </a:lnSpc>
            </a:pPr>
            <a:r>
              <a:rPr lang="en-US" sz="4000">
                <a:solidFill>
                  <a:schemeClr val="bg2">
                    <a:lumMod val="50000"/>
                  </a:schemeClr>
                </a:solidFill>
              </a:rPr>
              <a:t>(</a:t>
            </a:r>
            <a:r>
              <a:rPr lang="en-US" sz="4000" b="1">
                <a:solidFill>
                  <a:schemeClr val="bg2">
                    <a:lumMod val="50000"/>
                  </a:schemeClr>
                </a:solidFill>
              </a:rPr>
              <a:t>ACCES-VR)</a:t>
            </a:r>
            <a:br>
              <a:rPr lang="en-US" sz="4000" b="1"/>
            </a:br>
            <a:br>
              <a:rPr lang="en-US" sz="4000" b="1"/>
            </a:br>
            <a:r>
              <a:rPr lang="en-US" sz="4000" b="1">
                <a:solidFill>
                  <a:schemeClr val="bg2">
                    <a:lumMod val="50000"/>
                  </a:schemeClr>
                </a:solidFill>
              </a:rPr>
              <a:t>A</a:t>
            </a:r>
            <a:r>
              <a:rPr lang="en-US" sz="4000"/>
              <a:t>dult </a:t>
            </a:r>
            <a:br>
              <a:rPr lang="en-US" sz="4000"/>
            </a:br>
            <a:r>
              <a:rPr lang="en-US" sz="4000" b="1">
                <a:solidFill>
                  <a:schemeClr val="bg2">
                    <a:lumMod val="50000"/>
                  </a:schemeClr>
                </a:solidFill>
              </a:rPr>
              <a:t>C</a:t>
            </a:r>
            <a:r>
              <a:rPr lang="en-US" sz="4000"/>
              <a:t>areer and </a:t>
            </a:r>
            <a:r>
              <a:rPr lang="en-US" sz="4000" b="1">
                <a:solidFill>
                  <a:schemeClr val="bg2">
                    <a:lumMod val="50000"/>
                  </a:schemeClr>
                </a:solidFill>
              </a:rPr>
              <a:t>C</a:t>
            </a:r>
            <a:r>
              <a:rPr lang="en-US" sz="4000"/>
              <a:t>ontinuing </a:t>
            </a:r>
            <a:br>
              <a:rPr lang="en-US" sz="4000"/>
            </a:br>
            <a:r>
              <a:rPr lang="en-US" sz="4000" b="1">
                <a:solidFill>
                  <a:schemeClr val="bg2">
                    <a:lumMod val="50000"/>
                  </a:schemeClr>
                </a:solidFill>
              </a:rPr>
              <a:t>E</a:t>
            </a:r>
            <a:r>
              <a:rPr lang="en-US" sz="4000"/>
              <a:t>ducation </a:t>
            </a:r>
            <a:r>
              <a:rPr lang="en-US" sz="4000" b="1">
                <a:solidFill>
                  <a:schemeClr val="bg2">
                    <a:lumMod val="50000"/>
                  </a:schemeClr>
                </a:solidFill>
              </a:rPr>
              <a:t>S</a:t>
            </a:r>
            <a:r>
              <a:rPr lang="en-US" sz="4000"/>
              <a:t>ervices-</a:t>
            </a:r>
            <a:r>
              <a:rPr lang="en-US" sz="4000" b="1">
                <a:solidFill>
                  <a:schemeClr val="bg2">
                    <a:lumMod val="50000"/>
                  </a:schemeClr>
                </a:solidFill>
              </a:rPr>
              <a:t>V</a:t>
            </a:r>
            <a:r>
              <a:rPr lang="en-US" sz="4000"/>
              <a:t>ocational </a:t>
            </a:r>
            <a:r>
              <a:rPr lang="en-US" sz="4000" b="1">
                <a:solidFill>
                  <a:schemeClr val="bg2">
                    <a:lumMod val="50000"/>
                  </a:schemeClr>
                </a:solidFill>
              </a:rPr>
              <a:t>R</a:t>
            </a:r>
            <a:r>
              <a:rPr lang="en-US" sz="4000"/>
              <a:t>ehabilitation</a:t>
            </a:r>
          </a:p>
        </p:txBody>
      </p:sp>
      <p:sp>
        <p:nvSpPr>
          <p:cNvPr id="138" name="Rectangle 137">
            <a:extLst>
              <a:ext uri="{FF2B5EF4-FFF2-40B4-BE49-F238E27FC236}">
                <a16:creationId xmlns:a16="http://schemas.microsoft.com/office/drawing/2014/main" id="{221CC330-4259-4C32-BF8B-5FE13FFABB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0"/>
            <a:ext cx="6096001" cy="6858000"/>
          </a:xfrm>
          <a:prstGeom prst="rect">
            <a:avLst/>
          </a:prstGeom>
          <a:solidFill>
            <a:schemeClr val="bg2">
              <a:alpha val="97000"/>
            </a:schemeClr>
          </a:solidFill>
          <a:ln>
            <a:noFill/>
          </a:ln>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26627" name="Content Placeholder 2"/>
          <p:cNvSpPr>
            <a:spLocks noGrp="1"/>
          </p:cNvSpPr>
          <p:nvPr>
            <p:ph idx="1"/>
          </p:nvPr>
        </p:nvSpPr>
        <p:spPr>
          <a:xfrm>
            <a:off x="6625651" y="685799"/>
            <a:ext cx="5455513" cy="5687291"/>
          </a:xfrm>
        </p:spPr>
        <p:txBody>
          <a:bodyPr>
            <a:normAutofit/>
          </a:bodyPr>
          <a:lstStyle/>
          <a:p>
            <a:pPr>
              <a:lnSpc>
                <a:spcPct val="90000"/>
              </a:lnSpc>
            </a:pPr>
            <a:r>
              <a:rPr lang="en-US" sz="1600" b="1">
                <a:solidFill>
                  <a:schemeClr val="tx1"/>
                </a:solidFill>
              </a:rPr>
              <a:t>Vocational Rehabilitation </a:t>
            </a:r>
            <a:r>
              <a:rPr lang="en-US" sz="1600">
                <a:solidFill>
                  <a:schemeClr val="tx1"/>
                </a:solidFill>
              </a:rPr>
              <a:t>is a professional field and a publicly-funded program to assist individuals with disabilities to </a:t>
            </a:r>
            <a:r>
              <a:rPr lang="en-US" sz="1600" b="1">
                <a:solidFill>
                  <a:schemeClr val="tx1"/>
                </a:solidFill>
              </a:rPr>
              <a:t>obtain employment</a:t>
            </a:r>
          </a:p>
          <a:p>
            <a:pPr>
              <a:lnSpc>
                <a:spcPct val="90000"/>
              </a:lnSpc>
            </a:pPr>
            <a:endParaRPr lang="en-US" sz="1600">
              <a:solidFill>
                <a:schemeClr val="tx1"/>
              </a:solidFill>
            </a:endParaRPr>
          </a:p>
          <a:p>
            <a:pPr>
              <a:lnSpc>
                <a:spcPct val="90000"/>
              </a:lnSpc>
            </a:pPr>
            <a:r>
              <a:rPr lang="en-US" sz="1600">
                <a:solidFill>
                  <a:schemeClr val="tx1"/>
                </a:solidFill>
              </a:rPr>
              <a:t>Part of the </a:t>
            </a:r>
            <a:r>
              <a:rPr lang="en-US" sz="1600" b="1">
                <a:solidFill>
                  <a:schemeClr val="tx1"/>
                </a:solidFill>
              </a:rPr>
              <a:t>State Education Department</a:t>
            </a:r>
          </a:p>
          <a:p>
            <a:pPr>
              <a:lnSpc>
                <a:spcPct val="90000"/>
              </a:lnSpc>
            </a:pPr>
            <a:endParaRPr lang="en-US" sz="1600">
              <a:solidFill>
                <a:schemeClr val="tx1"/>
              </a:solidFill>
            </a:endParaRPr>
          </a:p>
          <a:p>
            <a:pPr>
              <a:lnSpc>
                <a:spcPct val="90000"/>
              </a:lnSpc>
            </a:pPr>
            <a:r>
              <a:rPr lang="en-US" sz="1600">
                <a:solidFill>
                  <a:schemeClr val="tx1"/>
                </a:solidFill>
              </a:rPr>
              <a:t>Goal is to assist individuals in </a:t>
            </a:r>
            <a:r>
              <a:rPr lang="en-US" sz="1600" b="1">
                <a:solidFill>
                  <a:schemeClr val="tx1"/>
                </a:solidFill>
              </a:rPr>
              <a:t>removing barriers to employment</a:t>
            </a:r>
          </a:p>
          <a:p>
            <a:pPr marL="0" indent="0">
              <a:lnSpc>
                <a:spcPct val="90000"/>
              </a:lnSpc>
              <a:buNone/>
            </a:pPr>
            <a:endParaRPr lang="en-US" sz="1600">
              <a:solidFill>
                <a:schemeClr val="tx1"/>
              </a:solidFill>
            </a:endParaRPr>
          </a:p>
          <a:p>
            <a:pPr>
              <a:lnSpc>
                <a:spcPct val="90000"/>
              </a:lnSpc>
            </a:pPr>
            <a:r>
              <a:rPr lang="en-US" sz="1600">
                <a:solidFill>
                  <a:schemeClr val="tx1"/>
                </a:solidFill>
              </a:rPr>
              <a:t>Services available if </a:t>
            </a:r>
            <a:r>
              <a:rPr lang="en-US" sz="1600" b="1">
                <a:solidFill>
                  <a:schemeClr val="tx1"/>
                </a:solidFill>
              </a:rPr>
              <a:t>disability will interfere</a:t>
            </a:r>
            <a:r>
              <a:rPr lang="en-US" sz="1600">
                <a:solidFill>
                  <a:schemeClr val="tx1"/>
                </a:solidFill>
              </a:rPr>
              <a:t> with a person’s ability to work in the community and the </a:t>
            </a:r>
            <a:r>
              <a:rPr lang="en-US" sz="1600" b="1">
                <a:solidFill>
                  <a:schemeClr val="tx1"/>
                </a:solidFill>
              </a:rPr>
              <a:t>services are necessary </a:t>
            </a:r>
            <a:r>
              <a:rPr lang="en-US" sz="1600">
                <a:solidFill>
                  <a:schemeClr val="tx1"/>
                </a:solidFill>
              </a:rPr>
              <a:t>to help the student </a:t>
            </a:r>
            <a:r>
              <a:rPr lang="en-US" sz="1600" b="1">
                <a:solidFill>
                  <a:schemeClr val="tx1"/>
                </a:solidFill>
              </a:rPr>
              <a:t>successfully achieve employment</a:t>
            </a:r>
          </a:p>
          <a:p>
            <a:pPr>
              <a:lnSpc>
                <a:spcPct val="90000"/>
              </a:lnSpc>
            </a:pPr>
            <a:endParaRPr lang="en-US" sz="1600" b="1">
              <a:solidFill>
                <a:schemeClr val="tx1"/>
              </a:solidFill>
            </a:endParaRPr>
          </a:p>
          <a:p>
            <a:pPr>
              <a:lnSpc>
                <a:spcPct val="90000"/>
              </a:lnSpc>
            </a:pPr>
            <a:r>
              <a:rPr lang="en-US" sz="1600" u="sng">
                <a:solidFill>
                  <a:schemeClr val="tx1"/>
                </a:solidFill>
              </a:rPr>
              <a:t>http://www.acces.nysed.gov/vr/</a:t>
            </a:r>
          </a:p>
          <a:p>
            <a:pPr>
              <a:lnSpc>
                <a:spcPct val="90000"/>
              </a:lnSpc>
            </a:pPr>
            <a:endParaRPr lang="en-US" sz="1600">
              <a:solidFill>
                <a:schemeClr val="tx1"/>
              </a:solidFill>
            </a:endParaRPr>
          </a:p>
        </p:txBody>
      </p:sp>
    </p:spTree>
    <p:extLst>
      <p:ext uri="{BB962C8B-B14F-4D97-AF65-F5344CB8AC3E}">
        <p14:creationId xmlns:p14="http://schemas.microsoft.com/office/powerpoint/2010/main" val="3462392200"/>
      </p:ext>
    </p:extLst>
  </p:cSld>
  <p:clrMapOvr>
    <a:masterClrMapping/>
  </p:clrMapOvr>
  <p:transition spd="med">
    <p:split dir="in"/>
  </p:transition>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290FE681-1E05-478A-89DC-5F7AB37CF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4212" y="685799"/>
            <a:ext cx="3747111" cy="4892040"/>
          </a:xfrm>
        </p:spPr>
        <p:txBody>
          <a:bodyPr>
            <a:normAutofit/>
          </a:bodyPr>
          <a:lstStyle/>
          <a:p>
            <a:pPr algn="r"/>
            <a:r>
              <a:rPr lang="en-US"/>
              <a:t>Examples of ACCES-VR Services</a:t>
            </a:r>
          </a:p>
        </p:txBody>
      </p:sp>
      <p:cxnSp>
        <p:nvCxnSpPr>
          <p:cNvPr id="42" name="Straight Connector 41">
            <a:extLst>
              <a:ext uri="{FF2B5EF4-FFF2-40B4-BE49-F238E27FC236}">
                <a16:creationId xmlns:a16="http://schemas.microsoft.com/office/drawing/2014/main" id="{2E2F21DC-5F0E-42CF-B89C-C1E25E175C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0783" y="1532373"/>
            <a:ext cx="0" cy="3198892"/>
          </a:xfrm>
          <a:prstGeom prst="line">
            <a:avLst/>
          </a:prstGeom>
          <a:ln w="1905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979961" y="685798"/>
            <a:ext cx="7212037" cy="6172201"/>
          </a:xfrm>
        </p:spPr>
        <p:txBody>
          <a:bodyPr>
            <a:normAutofit/>
          </a:bodyPr>
          <a:lstStyle/>
          <a:p>
            <a:pPr lvl="0">
              <a:lnSpc>
                <a:spcPct val="90000"/>
              </a:lnSpc>
            </a:pPr>
            <a:r>
              <a:rPr lang="en-US" sz="1700" b="1">
                <a:solidFill>
                  <a:schemeClr val="tx1"/>
                </a:solidFill>
              </a:rPr>
              <a:t>Assessment</a:t>
            </a:r>
            <a:r>
              <a:rPr lang="en-US" sz="1700">
                <a:solidFill>
                  <a:schemeClr val="tx1"/>
                </a:solidFill>
              </a:rPr>
              <a:t> to help identify skills, abilities, interests, and limitations</a:t>
            </a:r>
          </a:p>
          <a:p>
            <a:pPr lvl="0">
              <a:lnSpc>
                <a:spcPct val="90000"/>
              </a:lnSpc>
            </a:pPr>
            <a:r>
              <a:rPr lang="en-US" sz="1700" b="1">
                <a:solidFill>
                  <a:schemeClr val="tx1"/>
                </a:solidFill>
              </a:rPr>
              <a:t>Career counseling </a:t>
            </a:r>
            <a:r>
              <a:rPr lang="en-US" sz="1700">
                <a:solidFill>
                  <a:schemeClr val="tx1"/>
                </a:solidFill>
              </a:rPr>
              <a:t>and guidance</a:t>
            </a:r>
          </a:p>
          <a:p>
            <a:pPr lvl="0">
              <a:lnSpc>
                <a:spcPct val="90000"/>
              </a:lnSpc>
            </a:pPr>
            <a:r>
              <a:rPr lang="en-US" sz="1700">
                <a:solidFill>
                  <a:schemeClr val="tx1"/>
                </a:solidFill>
              </a:rPr>
              <a:t>Rehabilitation and assistive </a:t>
            </a:r>
            <a:r>
              <a:rPr lang="en-US" sz="1700" b="1">
                <a:solidFill>
                  <a:schemeClr val="tx1"/>
                </a:solidFill>
              </a:rPr>
              <a:t>technology</a:t>
            </a:r>
          </a:p>
          <a:p>
            <a:pPr lvl="0">
              <a:lnSpc>
                <a:spcPct val="90000"/>
              </a:lnSpc>
            </a:pPr>
            <a:r>
              <a:rPr lang="en-US" sz="1700" b="1">
                <a:solidFill>
                  <a:schemeClr val="tx1"/>
                </a:solidFill>
              </a:rPr>
              <a:t>Training</a:t>
            </a:r>
            <a:r>
              <a:rPr lang="en-US" sz="1700">
                <a:solidFill>
                  <a:schemeClr val="tx1"/>
                </a:solidFill>
              </a:rPr>
              <a:t> at a vocational school, community college, or on-the-job</a:t>
            </a:r>
          </a:p>
          <a:p>
            <a:pPr lvl="0">
              <a:lnSpc>
                <a:spcPct val="90000"/>
              </a:lnSpc>
            </a:pPr>
            <a:r>
              <a:rPr lang="en-US" sz="1700" b="1">
                <a:solidFill>
                  <a:schemeClr val="tx1"/>
                </a:solidFill>
              </a:rPr>
              <a:t>Supported employment, job placement, and job retention</a:t>
            </a:r>
          </a:p>
          <a:p>
            <a:pPr lvl="0">
              <a:lnSpc>
                <a:spcPct val="90000"/>
              </a:lnSpc>
            </a:pPr>
            <a:r>
              <a:rPr lang="en-US" sz="1700" b="1">
                <a:solidFill>
                  <a:schemeClr val="tx1"/>
                </a:solidFill>
              </a:rPr>
              <a:t>Other services</a:t>
            </a:r>
            <a:r>
              <a:rPr lang="en-US" sz="1700">
                <a:solidFill>
                  <a:schemeClr val="tx1"/>
                </a:solidFill>
              </a:rPr>
              <a:t> necessary to achieve the employment goal</a:t>
            </a:r>
          </a:p>
          <a:p>
            <a:pPr lvl="1">
              <a:lnSpc>
                <a:spcPct val="90000"/>
              </a:lnSpc>
            </a:pPr>
            <a:r>
              <a:rPr lang="en-US" sz="1700">
                <a:solidFill>
                  <a:schemeClr val="tx1"/>
                </a:solidFill>
              </a:rPr>
              <a:t>Can pay for many services depending on the </a:t>
            </a:r>
            <a:r>
              <a:rPr lang="en-US" sz="1700" b="1">
                <a:solidFill>
                  <a:schemeClr val="tx1"/>
                </a:solidFill>
              </a:rPr>
              <a:t>financial need </a:t>
            </a:r>
            <a:r>
              <a:rPr lang="en-US" sz="1700">
                <a:solidFill>
                  <a:schemeClr val="tx1"/>
                </a:solidFill>
              </a:rPr>
              <a:t>of the individual and family </a:t>
            </a:r>
          </a:p>
          <a:p>
            <a:pPr lvl="1">
              <a:lnSpc>
                <a:spcPct val="90000"/>
              </a:lnSpc>
            </a:pPr>
            <a:r>
              <a:rPr lang="en-US" sz="1700" b="1">
                <a:solidFill>
                  <a:schemeClr val="tx1"/>
                </a:solidFill>
              </a:rPr>
              <a:t>Must consider other benefits and services </a:t>
            </a:r>
            <a:r>
              <a:rPr lang="en-US" sz="1700">
                <a:solidFill>
                  <a:schemeClr val="tx1"/>
                </a:solidFill>
              </a:rPr>
              <a:t>that are available to individuals.  Certain services have reasonable spending or time limits</a:t>
            </a:r>
          </a:p>
          <a:p>
            <a:pPr>
              <a:lnSpc>
                <a:spcPct val="90000"/>
              </a:lnSpc>
            </a:pPr>
            <a:endParaRPr lang="en-US" sz="1700">
              <a:solidFill>
                <a:schemeClr val="tx1"/>
              </a:solidFill>
            </a:endParaRPr>
          </a:p>
          <a:p>
            <a:pPr marL="0" indent="0">
              <a:lnSpc>
                <a:spcPct val="90000"/>
              </a:lnSpc>
              <a:buNone/>
            </a:pPr>
            <a:endParaRPr lang="en-US" sz="1700" b="1">
              <a:solidFill>
                <a:schemeClr val="tx1"/>
              </a:solidFill>
            </a:endParaRPr>
          </a:p>
          <a:p>
            <a:pPr>
              <a:lnSpc>
                <a:spcPct val="90000"/>
              </a:lnSpc>
            </a:pPr>
            <a:endParaRPr lang="en-US" sz="1700">
              <a:solidFill>
                <a:schemeClr val="tx1"/>
              </a:solidFill>
            </a:endParaRPr>
          </a:p>
        </p:txBody>
      </p:sp>
    </p:spTree>
    <p:extLst>
      <p:ext uri="{BB962C8B-B14F-4D97-AF65-F5344CB8AC3E}">
        <p14:creationId xmlns:p14="http://schemas.microsoft.com/office/powerpoint/2010/main" val="3865766702"/>
      </p:ext>
    </p:extLst>
  </p:cSld>
  <p:clrMapOvr>
    <a:masterClrMapping/>
  </p:clrMapOvr>
  <p:transition spd="med">
    <p:split dir="in"/>
  </p:transition>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path path="circle">
            <a:fillToRect b="100000"/>
          </a:path>
        </a:gradFill>
        <a:effectLst/>
      </p:bgPr>
    </p:bg>
    <p:spTree>
      <p:nvGrpSpPr>
        <p:cNvPr id="1" name=""/>
        <p:cNvGrpSpPr/>
        <p:nvPr/>
      </p:nvGrpSpPr>
      <p:grpSpPr>
        <a:xfrm>
          <a:off x="0" y="0"/>
          <a:ext cx="0" cy="0"/>
          <a:chOff x="0" y="0"/>
          <a:chExt cx="0" cy="0"/>
        </a:xfrm>
      </p:grpSpPr>
      <p:sp>
        <p:nvSpPr>
          <p:cNvPr id="36" name="Rectangle 24">
            <a:extLst>
              <a:ext uri="{FF2B5EF4-FFF2-40B4-BE49-F238E27FC236}">
                <a16:creationId xmlns:a16="http://schemas.microsoft.com/office/drawing/2014/main" id="{2C33F367-76E5-4D2A-96B1-4FD443CDD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dk2">
                  <a:tint val="97000"/>
                  <a:hueMod val="92000"/>
                  <a:satMod val="169000"/>
                  <a:lumMod val="164000"/>
                </a:schemeClr>
              </a:gs>
              <a:gs pos="100000">
                <a:schemeClr val="dk2">
                  <a:shade val="96000"/>
                  <a:satMod val="120000"/>
                  <a:lumMod val="90000"/>
                </a:schemeClr>
              </a:gs>
            </a:gsLst>
            <a:lin ang="6120000" scaled="1"/>
          </a:gra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37" name="Snip Diagonal Corner Rectangle 21">
            <a:extLst>
              <a:ext uri="{FF2B5EF4-FFF2-40B4-BE49-F238E27FC236}">
                <a16:creationId xmlns:a16="http://schemas.microsoft.com/office/drawing/2014/main" id="{6F769419-3E73-449D-B62A-0CDEC946A6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8129873" cy="6858002"/>
          </a:xfrm>
          <a:prstGeom prst="snip2DiagRect">
            <a:avLst>
              <a:gd name="adj1" fmla="val 0"/>
              <a:gd name="adj2" fmla="val 0"/>
            </a:avLst>
          </a:prstGeom>
          <a:solidFill>
            <a:schemeClr val="bg1">
              <a:alpha val="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28">
            <a:extLst>
              <a:ext uri="{FF2B5EF4-FFF2-40B4-BE49-F238E27FC236}">
                <a16:creationId xmlns:a16="http://schemas.microsoft.com/office/drawing/2014/main" id="{A6515200-42F9-488F-9895-6CDBCD1E87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0" name="Straight Connector 29">
              <a:extLst>
                <a:ext uri="{FF2B5EF4-FFF2-40B4-BE49-F238E27FC236}">
                  <a16:creationId xmlns:a16="http://schemas.microsoft.com/office/drawing/2014/main" id="{43185F0E-78D5-4C2D-9239-D3515B44883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D5BD9142-FF9C-4EED-A027-18D095481BB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42F547D3-9752-4481-B3A8-50E08610B8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F1999C2F-3D0D-4813-9696-83630A6FEAB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EC737390-C9CA-456B-9F40-D7A76EA242E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a:xfrm>
            <a:off x="8129873" y="941424"/>
            <a:ext cx="3502684" cy="3248611"/>
          </a:xfrm>
        </p:spPr>
        <p:txBody>
          <a:bodyPr>
            <a:normAutofit/>
          </a:bodyPr>
          <a:lstStyle/>
          <a:p>
            <a:r>
              <a:rPr lang="en-US" b="1">
                <a:solidFill>
                  <a:srgbClr val="FFFFFF"/>
                </a:solidFill>
              </a:rPr>
              <a:t>ACCES-VR Process</a:t>
            </a:r>
          </a:p>
        </p:txBody>
      </p:sp>
      <p:graphicFrame>
        <p:nvGraphicFramePr>
          <p:cNvPr id="39" name="Content Placeholder 2">
            <a:extLst>
              <a:ext uri="{FF2B5EF4-FFF2-40B4-BE49-F238E27FC236}">
                <a16:creationId xmlns:a16="http://schemas.microsoft.com/office/drawing/2014/main" id="{32C923F1-1D06-526D-C00E-A9E4D0F5386D}"/>
              </a:ext>
            </a:extLst>
          </p:cNvPr>
          <p:cNvGraphicFramePr>
            <a:graphicFrameLocks noGrp="1"/>
          </p:cNvGraphicFramePr>
          <p:nvPr>
            <p:ph idx="1"/>
            <p:extLst>
              <p:ext uri="{D42A27DB-BD31-4B8C-83A1-F6EECF244321}">
                <p14:modId xmlns:p14="http://schemas.microsoft.com/office/powerpoint/2010/main" val="425755484"/>
              </p:ext>
            </p:extLst>
          </p:nvPr>
        </p:nvGraphicFramePr>
        <p:xfrm>
          <a:off x="193965" y="637309"/>
          <a:ext cx="8768818" cy="55348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F09FEF2C-23D4-4C6F-A6BB-21D0232C24A9}"/>
              </a:ext>
            </a:extLst>
          </p:cNvPr>
          <p:cNvSpPr txBox="1"/>
          <p:nvPr/>
        </p:nvSpPr>
        <p:spPr>
          <a:xfrm>
            <a:off x="7304047" y="6325969"/>
            <a:ext cx="5018049" cy="646331"/>
          </a:xfrm>
          <a:prstGeom prst="rect">
            <a:avLst/>
          </a:prstGeom>
          <a:noFill/>
        </p:spPr>
        <p:txBody>
          <a:bodyPr wrap="square" rtlCol="0">
            <a:spAutoFit/>
          </a:bodyPr>
          <a:lstStyle/>
          <a:p>
            <a:r>
              <a:rPr lang="en-US" sz="1800" b="1">
                <a:solidFill>
                  <a:schemeClr val="tx1"/>
                </a:solidFill>
              </a:rPr>
              <a:t>ACCES-VR: Ulster County (845) 339-4270</a:t>
            </a:r>
          </a:p>
          <a:p>
            <a:endParaRPr lang="en-US"/>
          </a:p>
        </p:txBody>
      </p:sp>
    </p:spTree>
    <p:extLst>
      <p:ext uri="{BB962C8B-B14F-4D97-AF65-F5344CB8AC3E}">
        <p14:creationId xmlns:p14="http://schemas.microsoft.com/office/powerpoint/2010/main" val="2924300118"/>
      </p:ext>
    </p:extLst>
  </p:cSld>
  <p:clrMapOvr>
    <a:masterClrMapping/>
  </p:clrMapOvr>
  <p:transition spd="med">
    <p:split dir="in"/>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Autofit/>
          </a:bodyPr>
          <a:lstStyle/>
          <a:p>
            <a:pPr eaLnBrk="1" hangingPunct="1"/>
            <a:br>
              <a:rPr lang="en-US" sz="4000"/>
            </a:br>
            <a:r>
              <a:rPr lang="en-US" sz="4000" b="1"/>
              <a:t>Accessing Services </a:t>
            </a:r>
            <a:br>
              <a:rPr lang="en-US" sz="4000" b="1"/>
            </a:br>
            <a:r>
              <a:rPr lang="en-US" sz="4000" b="1"/>
              <a:t>through OPWDD</a:t>
            </a:r>
          </a:p>
        </p:txBody>
      </p:sp>
      <p:sp>
        <p:nvSpPr>
          <p:cNvPr id="6" name="Subtitle 5"/>
          <p:cNvSpPr>
            <a:spLocks noGrp="1"/>
          </p:cNvSpPr>
          <p:nvPr>
            <p:ph type="subTitle" idx="1"/>
          </p:nvPr>
        </p:nvSpPr>
        <p:spPr/>
        <p:txBody>
          <a:bodyPr>
            <a:normAutofit/>
          </a:bodyPr>
          <a:lstStyle/>
          <a:p>
            <a:endParaRPr lang="en-US" sz="2400">
              <a:latin typeface="Arial" pitchFamily="34" charset="0"/>
            </a:endParaRPr>
          </a:p>
          <a:p>
            <a:endParaRPr lang="en-US"/>
          </a:p>
        </p:txBody>
      </p:sp>
      <p:pic>
        <p:nvPicPr>
          <p:cNvPr id="2" name="Picture 2" descr="C:\Documents and Settings\jhawk\Local Settings\Temporary Internet Files\Content.IE5\NK1RU2UU\MC900056597[1].wmf"/>
          <p:cNvPicPr>
            <a:picLocks noChangeAspect="1" noChangeArrowheads="1"/>
          </p:cNvPicPr>
          <p:nvPr/>
        </p:nvPicPr>
        <p:blipFill>
          <a:blip r:embed="rId3" cstate="print"/>
          <a:srcRect/>
          <a:stretch>
            <a:fillRect/>
          </a:stretch>
        </p:blipFill>
        <p:spPr bwMode="auto">
          <a:xfrm>
            <a:off x="7010401" y="533401"/>
            <a:ext cx="2750363" cy="4055205"/>
          </a:xfrm>
          <a:prstGeom prst="rect">
            <a:avLst/>
          </a:prstGeom>
          <a:noFill/>
        </p:spPr>
      </p:pic>
    </p:spTree>
    <p:extLst>
      <p:ext uri="{BB962C8B-B14F-4D97-AF65-F5344CB8AC3E}">
        <p14:creationId xmlns:p14="http://schemas.microsoft.com/office/powerpoint/2010/main" val="478373277"/>
      </p:ext>
    </p:extLst>
  </p:cSld>
  <p:clrMapOvr>
    <a:masterClrMapping/>
  </p:clrMapOvr>
  <p:transition spd="med">
    <p:split dir="in"/>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1981200" y="304800"/>
            <a:ext cx="8382000" cy="990600"/>
          </a:xfrm>
        </p:spPr>
        <p:txBody>
          <a:bodyPr>
            <a:noAutofit/>
          </a:bodyPr>
          <a:lstStyle/>
          <a:p>
            <a:r>
              <a:rPr lang="en-US" sz="3600"/>
              <a:t>NY State </a:t>
            </a:r>
            <a:r>
              <a:rPr lang="en-US" sz="3600" b="1"/>
              <a:t>O</a:t>
            </a:r>
            <a:r>
              <a:rPr lang="en-US" sz="3600"/>
              <a:t>ffice for </a:t>
            </a:r>
            <a:r>
              <a:rPr lang="en-US" sz="3600" b="1"/>
              <a:t>P</a:t>
            </a:r>
            <a:r>
              <a:rPr lang="en-US" sz="3600"/>
              <a:t>eople </a:t>
            </a:r>
            <a:br>
              <a:rPr lang="en-US" sz="3600"/>
            </a:br>
            <a:r>
              <a:rPr lang="en-US" sz="3600" b="1"/>
              <a:t>W</a:t>
            </a:r>
            <a:r>
              <a:rPr lang="en-US" sz="3600"/>
              <a:t>ith </a:t>
            </a:r>
            <a:r>
              <a:rPr lang="en-US" sz="3600" b="1"/>
              <a:t>D</a:t>
            </a:r>
            <a:r>
              <a:rPr lang="en-US" sz="3600"/>
              <a:t>evelopmental </a:t>
            </a:r>
            <a:r>
              <a:rPr lang="en-US" sz="3600" b="1"/>
              <a:t>D</a:t>
            </a:r>
            <a:r>
              <a:rPr lang="en-US" sz="3600"/>
              <a:t>isabilities </a:t>
            </a:r>
            <a:r>
              <a:rPr lang="en-US" sz="3600" b="1"/>
              <a:t>(OPWDD)</a:t>
            </a:r>
          </a:p>
        </p:txBody>
      </p:sp>
      <p:sp>
        <p:nvSpPr>
          <p:cNvPr id="27651" name="Content Placeholder 2"/>
          <p:cNvSpPr>
            <a:spLocks noGrp="1"/>
          </p:cNvSpPr>
          <p:nvPr>
            <p:ph idx="1"/>
          </p:nvPr>
        </p:nvSpPr>
        <p:spPr>
          <a:xfrm>
            <a:off x="1981200" y="1981200"/>
            <a:ext cx="8229600" cy="4343400"/>
          </a:xfrm>
        </p:spPr>
        <p:txBody>
          <a:bodyPr>
            <a:normAutofit/>
          </a:bodyPr>
          <a:lstStyle/>
          <a:p>
            <a:r>
              <a:rPr lang="en-US"/>
              <a:t>Coordinates and provides a </a:t>
            </a:r>
            <a:r>
              <a:rPr lang="en-US" b="1"/>
              <a:t>wide range of services for people with disabilities</a:t>
            </a:r>
            <a:r>
              <a:rPr lang="en-US"/>
              <a:t> which are needed to live a </a:t>
            </a:r>
            <a:r>
              <a:rPr lang="en-US" b="1"/>
              <a:t>meaningful life</a:t>
            </a:r>
          </a:p>
          <a:p>
            <a:endParaRPr lang="en-US"/>
          </a:p>
          <a:p>
            <a:pPr lvl="1"/>
            <a:r>
              <a:rPr lang="en-US">
                <a:solidFill>
                  <a:schemeClr val="bg2">
                    <a:lumMod val="50000"/>
                  </a:schemeClr>
                </a:solidFill>
              </a:rPr>
              <a:t>Intellectual/Developmental Disability</a:t>
            </a:r>
          </a:p>
          <a:p>
            <a:pPr lvl="1"/>
            <a:r>
              <a:rPr lang="en-US">
                <a:solidFill>
                  <a:schemeClr val="bg2">
                    <a:lumMod val="50000"/>
                  </a:schemeClr>
                </a:solidFill>
              </a:rPr>
              <a:t>Neurological Impairment</a:t>
            </a:r>
          </a:p>
          <a:p>
            <a:pPr lvl="1"/>
            <a:r>
              <a:rPr lang="en-US">
                <a:solidFill>
                  <a:schemeClr val="bg2">
                    <a:lumMod val="50000"/>
                  </a:schemeClr>
                </a:solidFill>
              </a:rPr>
              <a:t>Seizure Disorder</a:t>
            </a:r>
          </a:p>
          <a:p>
            <a:pPr lvl="1"/>
            <a:r>
              <a:rPr lang="en-US">
                <a:solidFill>
                  <a:schemeClr val="bg2">
                    <a:lumMod val="50000"/>
                  </a:schemeClr>
                </a:solidFill>
              </a:rPr>
              <a:t>Cerebral Palsy</a:t>
            </a:r>
          </a:p>
          <a:p>
            <a:pPr lvl="1"/>
            <a:r>
              <a:rPr lang="en-US">
                <a:solidFill>
                  <a:schemeClr val="bg2">
                    <a:lumMod val="50000"/>
                  </a:schemeClr>
                </a:solidFill>
              </a:rPr>
              <a:t>Autism</a:t>
            </a:r>
          </a:p>
          <a:p>
            <a:pPr lvl="1"/>
            <a:endParaRPr lang="en-US"/>
          </a:p>
          <a:p>
            <a:endParaRPr lang="en-US"/>
          </a:p>
          <a:p>
            <a:endParaRPr lang="en-US"/>
          </a:p>
        </p:txBody>
      </p:sp>
      <p:pic>
        <p:nvPicPr>
          <p:cNvPr id="4" name="Picture 4" descr="MCj03418390000[1]"/>
          <p:cNvPicPr>
            <a:picLocks noChangeAspect="1" noChangeArrowheads="1"/>
          </p:cNvPicPr>
          <p:nvPr/>
        </p:nvPicPr>
        <p:blipFill>
          <a:blip r:embed="rId3" cstate="print"/>
          <a:srcRect/>
          <a:stretch>
            <a:fillRect/>
          </a:stretch>
        </p:blipFill>
        <p:spPr bwMode="auto">
          <a:xfrm>
            <a:off x="7760283" y="3429000"/>
            <a:ext cx="3129389" cy="2549236"/>
          </a:xfrm>
          <a:prstGeom prst="rect">
            <a:avLst/>
          </a:prstGeom>
          <a:noFill/>
          <a:ln w="9525">
            <a:noFill/>
            <a:miter lim="800000"/>
            <a:headEnd/>
            <a:tailEnd/>
          </a:ln>
        </p:spPr>
      </p:pic>
    </p:spTree>
    <p:extLst>
      <p:ext uri="{BB962C8B-B14F-4D97-AF65-F5344CB8AC3E}">
        <p14:creationId xmlns:p14="http://schemas.microsoft.com/office/powerpoint/2010/main" val="4198309203"/>
      </p:ext>
    </p:extLst>
  </p:cSld>
  <p:clrMapOvr>
    <a:masterClrMapping/>
  </p:clrMapOvr>
  <p:transition spd="med">
    <p:split dir="in"/>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1981200" y="304800"/>
            <a:ext cx="8229600" cy="990600"/>
          </a:xfrm>
        </p:spPr>
        <p:txBody>
          <a:bodyPr>
            <a:noAutofit/>
          </a:bodyPr>
          <a:lstStyle/>
          <a:p>
            <a:r>
              <a:rPr lang="en-US" sz="4000"/>
              <a:t>Types of OPWDD Medicaid-Funded Services</a:t>
            </a:r>
          </a:p>
        </p:txBody>
      </p:sp>
      <p:sp>
        <p:nvSpPr>
          <p:cNvPr id="40963" name="Content Placeholder 2"/>
          <p:cNvSpPr>
            <a:spLocks noGrp="1"/>
          </p:cNvSpPr>
          <p:nvPr>
            <p:ph idx="1"/>
          </p:nvPr>
        </p:nvSpPr>
        <p:spPr>
          <a:xfrm>
            <a:off x="1981200" y="1524000"/>
            <a:ext cx="8229600" cy="4800600"/>
          </a:xfrm>
        </p:spPr>
        <p:txBody>
          <a:bodyPr>
            <a:normAutofit/>
          </a:bodyPr>
          <a:lstStyle/>
          <a:p>
            <a:r>
              <a:rPr lang="en-US"/>
              <a:t>Service Coordination/Medicaid Service Coordination</a:t>
            </a:r>
          </a:p>
          <a:p>
            <a:r>
              <a:rPr lang="en-US"/>
              <a:t>Day Services/Day Habilitation</a:t>
            </a:r>
          </a:p>
          <a:p>
            <a:r>
              <a:rPr lang="en-US"/>
              <a:t>Residential</a:t>
            </a:r>
          </a:p>
          <a:p>
            <a:r>
              <a:rPr lang="en-US"/>
              <a:t>Supported Employment</a:t>
            </a:r>
          </a:p>
          <a:p>
            <a:r>
              <a:rPr lang="en-US"/>
              <a:t>Recreation</a:t>
            </a:r>
          </a:p>
          <a:p>
            <a:r>
              <a:rPr lang="en-US"/>
              <a:t>Training-Community Habilitation</a:t>
            </a:r>
          </a:p>
          <a:p>
            <a:r>
              <a:rPr lang="en-US"/>
              <a:t>Respite</a:t>
            </a:r>
          </a:p>
          <a:p>
            <a:r>
              <a:rPr lang="en-US"/>
              <a:t>Nursing services</a:t>
            </a:r>
          </a:p>
          <a:p>
            <a:r>
              <a:rPr lang="en-US"/>
              <a:t>Environmental Modifications/Adaptive Equipment</a:t>
            </a:r>
          </a:p>
          <a:p>
            <a:r>
              <a:rPr lang="en-US"/>
              <a:t>Family Support Services-In home care</a:t>
            </a:r>
          </a:p>
          <a:p>
            <a:endParaRPr lang="en-US"/>
          </a:p>
        </p:txBody>
      </p:sp>
      <p:pic>
        <p:nvPicPr>
          <p:cNvPr id="2" name="Picture 1">
            <a:extLst>
              <a:ext uri="{FF2B5EF4-FFF2-40B4-BE49-F238E27FC236}">
                <a16:creationId xmlns:a16="http://schemas.microsoft.com/office/drawing/2014/main" id="{722E877F-6756-4AEC-8501-159B86D8963A}"/>
              </a:ext>
            </a:extLst>
          </p:cNvPr>
          <p:cNvPicPr>
            <a:picLocks noChangeAspect="1"/>
          </p:cNvPicPr>
          <p:nvPr/>
        </p:nvPicPr>
        <p:blipFill>
          <a:blip r:embed="rId3"/>
          <a:stretch>
            <a:fillRect/>
          </a:stretch>
        </p:blipFill>
        <p:spPr>
          <a:xfrm>
            <a:off x="6830291" y="2189018"/>
            <a:ext cx="4821382" cy="2003473"/>
          </a:xfrm>
          <a:prstGeom prst="rect">
            <a:avLst/>
          </a:prstGeom>
        </p:spPr>
      </p:pic>
    </p:spTree>
    <p:extLst>
      <p:ext uri="{BB962C8B-B14F-4D97-AF65-F5344CB8AC3E}">
        <p14:creationId xmlns:p14="http://schemas.microsoft.com/office/powerpoint/2010/main" val="853806138"/>
      </p:ext>
    </p:extLst>
  </p:cSld>
  <p:clrMapOvr>
    <a:masterClrMapping/>
  </p:clrMapOvr>
  <p:transition spd="med">
    <p:split dir="in"/>
  </p:transition>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20" name="Rectangle 15">
            <a:extLst>
              <a:ext uri="{FF2B5EF4-FFF2-40B4-BE49-F238E27FC236}">
                <a16:creationId xmlns:a16="http://schemas.microsoft.com/office/drawing/2014/main" id="{7509B08A-C1EC-478C-86AF-60ADE06D9B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640290" y="685800"/>
            <a:ext cx="4818656" cy="4603749"/>
          </a:xfrm>
        </p:spPr>
        <p:txBody>
          <a:bodyPr rtlCol="0">
            <a:normAutofit/>
          </a:bodyPr>
          <a:lstStyle/>
          <a:p>
            <a:pPr algn="r" eaLnBrk="1" fontAlgn="auto" hangingPunct="1">
              <a:spcAft>
                <a:spcPts val="0"/>
              </a:spcAft>
              <a:defRPr/>
            </a:pPr>
            <a:br>
              <a:rPr lang="en-US" sz="5200" b="1"/>
            </a:br>
            <a:r>
              <a:rPr lang="en-US" sz="5200"/>
              <a:t> OPWDD-Eligibility Guidelines </a:t>
            </a:r>
            <a:br>
              <a:rPr lang="en-US" sz="5200"/>
            </a:br>
            <a:endParaRPr lang="en-US" sz="5200"/>
          </a:p>
        </p:txBody>
      </p:sp>
      <p:sp>
        <p:nvSpPr>
          <p:cNvPr id="21" name="Rectangle 17">
            <a:extLst>
              <a:ext uri="{FF2B5EF4-FFF2-40B4-BE49-F238E27FC236}">
                <a16:creationId xmlns:a16="http://schemas.microsoft.com/office/drawing/2014/main" id="{221CC330-4259-4C32-BF8B-5FE13FFABB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0"/>
            <a:ext cx="6096001" cy="6858000"/>
          </a:xfrm>
          <a:prstGeom prst="rect">
            <a:avLst/>
          </a:prstGeom>
          <a:solidFill>
            <a:schemeClr val="bg2">
              <a:alpha val="97000"/>
            </a:schemeClr>
          </a:solidFill>
          <a:ln>
            <a:noFill/>
          </a:ln>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11" name="Content Placeholder 10"/>
          <p:cNvSpPr>
            <a:spLocks noGrp="1"/>
          </p:cNvSpPr>
          <p:nvPr>
            <p:ph idx="1"/>
          </p:nvPr>
        </p:nvSpPr>
        <p:spPr>
          <a:xfrm>
            <a:off x="6625651" y="685799"/>
            <a:ext cx="4878959" cy="5224347"/>
          </a:xfrm>
          <a:ln>
            <a:solidFill>
              <a:schemeClr val="tx1"/>
            </a:solidFill>
          </a:ln>
        </p:spPr>
        <p:txBody>
          <a:bodyPr rtlCol="0">
            <a:normAutofit/>
          </a:bodyPr>
          <a:lstStyle/>
          <a:p>
            <a:pPr eaLnBrk="1" fontAlgn="auto" hangingPunct="1">
              <a:lnSpc>
                <a:spcPct val="90000"/>
              </a:lnSpc>
              <a:spcAft>
                <a:spcPts val="0"/>
              </a:spcAft>
              <a:buFont typeface="Wingdings" pitchFamily="2" charset="2"/>
              <a:buChar char="q"/>
              <a:defRPr/>
            </a:pPr>
            <a:r>
              <a:rPr lang="en-US" sz="1500">
                <a:solidFill>
                  <a:schemeClr val="tx1"/>
                </a:solidFill>
              </a:rPr>
              <a:t>A person/advocate/parent/guardian </a:t>
            </a:r>
            <a:r>
              <a:rPr lang="en-US" sz="1500" b="1">
                <a:solidFill>
                  <a:schemeClr val="tx1"/>
                </a:solidFill>
              </a:rPr>
              <a:t>can apply for services at any time</a:t>
            </a:r>
          </a:p>
          <a:p>
            <a:pPr marL="0" indent="0" eaLnBrk="1" fontAlgn="auto" hangingPunct="1">
              <a:lnSpc>
                <a:spcPct val="90000"/>
              </a:lnSpc>
              <a:spcAft>
                <a:spcPts val="0"/>
              </a:spcAft>
              <a:buNone/>
              <a:defRPr/>
            </a:pPr>
            <a:endParaRPr lang="en-US" sz="1500" b="1">
              <a:solidFill>
                <a:schemeClr val="tx1"/>
              </a:solidFill>
            </a:endParaRPr>
          </a:p>
          <a:p>
            <a:pPr marL="342900" lvl="1" indent="-342900" eaLnBrk="1" fontAlgn="auto" hangingPunct="1">
              <a:lnSpc>
                <a:spcPct val="90000"/>
              </a:lnSpc>
              <a:spcAft>
                <a:spcPts val="0"/>
              </a:spcAft>
              <a:buNone/>
              <a:defRPr/>
            </a:pPr>
            <a:r>
              <a:rPr lang="en-US" sz="1500" u="sng">
                <a:solidFill>
                  <a:schemeClr val="tx1"/>
                </a:solidFill>
              </a:rPr>
              <a:t>Documentation :</a:t>
            </a:r>
          </a:p>
          <a:p>
            <a:pPr marL="468630" lvl="1" indent="-342900">
              <a:lnSpc>
                <a:spcPct val="90000"/>
              </a:lnSpc>
              <a:buFont typeface="Wingdings" pitchFamily="2" charset="2"/>
              <a:buChar char="q"/>
              <a:defRPr/>
            </a:pPr>
            <a:r>
              <a:rPr lang="en-US" sz="1500" b="1">
                <a:solidFill>
                  <a:schemeClr val="tx1"/>
                </a:solidFill>
              </a:rPr>
              <a:t>Onset of disability </a:t>
            </a:r>
            <a:r>
              <a:rPr lang="en-US" sz="1500">
                <a:solidFill>
                  <a:schemeClr val="tx1"/>
                </a:solidFill>
              </a:rPr>
              <a:t>occurred </a:t>
            </a:r>
            <a:r>
              <a:rPr lang="en-US" sz="1500" b="1">
                <a:solidFill>
                  <a:schemeClr val="tx1"/>
                </a:solidFill>
              </a:rPr>
              <a:t>before the age of 22 </a:t>
            </a:r>
            <a:r>
              <a:rPr lang="en-US" sz="1500">
                <a:solidFill>
                  <a:schemeClr val="tx1"/>
                </a:solidFill>
              </a:rPr>
              <a:t>and is expected to continue indefinitely</a:t>
            </a:r>
          </a:p>
          <a:p>
            <a:pPr marL="742950" lvl="2" indent="-342900">
              <a:lnSpc>
                <a:spcPct val="90000"/>
              </a:lnSpc>
              <a:defRPr/>
            </a:pPr>
            <a:endParaRPr lang="en-US" sz="1500">
              <a:solidFill>
                <a:schemeClr val="tx1"/>
              </a:solidFill>
            </a:endParaRPr>
          </a:p>
          <a:p>
            <a:pPr marL="571500" lvl="1">
              <a:lnSpc>
                <a:spcPct val="90000"/>
              </a:lnSpc>
              <a:buFont typeface="Wingdings" pitchFamily="2" charset="2"/>
              <a:buChar char="q"/>
              <a:defRPr/>
            </a:pPr>
            <a:r>
              <a:rPr lang="en-US" sz="1500" b="1">
                <a:solidFill>
                  <a:schemeClr val="tx1"/>
                </a:solidFill>
                <a:latin typeface="+mj-lt"/>
              </a:rPr>
              <a:t>Psychological Assessment </a:t>
            </a:r>
            <a:r>
              <a:rPr lang="en-US" sz="1500">
                <a:solidFill>
                  <a:schemeClr val="tx1"/>
                </a:solidFill>
                <a:latin typeface="+mj-lt"/>
              </a:rPr>
              <a:t>including both: </a:t>
            </a:r>
          </a:p>
          <a:p>
            <a:pPr marL="971550" lvl="2">
              <a:lnSpc>
                <a:spcPct val="90000"/>
              </a:lnSpc>
              <a:defRPr/>
            </a:pPr>
            <a:r>
              <a:rPr lang="en-US" sz="1500">
                <a:solidFill>
                  <a:schemeClr val="tx1"/>
                </a:solidFill>
                <a:latin typeface="+mj-lt"/>
              </a:rPr>
              <a:t>Test of </a:t>
            </a:r>
            <a:r>
              <a:rPr lang="en-US" sz="1500" b="1">
                <a:solidFill>
                  <a:schemeClr val="tx1"/>
                </a:solidFill>
                <a:latin typeface="+mj-lt"/>
              </a:rPr>
              <a:t>Intellectual</a:t>
            </a:r>
            <a:r>
              <a:rPr lang="en-US" sz="1500">
                <a:solidFill>
                  <a:schemeClr val="tx1"/>
                </a:solidFill>
                <a:latin typeface="+mj-lt"/>
              </a:rPr>
              <a:t> Functioning (i.e., IQ Test) </a:t>
            </a:r>
          </a:p>
          <a:p>
            <a:pPr marL="971550" lvl="2">
              <a:lnSpc>
                <a:spcPct val="90000"/>
              </a:lnSpc>
              <a:defRPr/>
            </a:pPr>
            <a:r>
              <a:rPr lang="en-US" sz="1500">
                <a:solidFill>
                  <a:schemeClr val="tx1"/>
                </a:solidFill>
                <a:latin typeface="+mj-lt"/>
              </a:rPr>
              <a:t>Test of </a:t>
            </a:r>
            <a:r>
              <a:rPr lang="en-US" sz="1500" b="1">
                <a:solidFill>
                  <a:schemeClr val="tx1"/>
                </a:solidFill>
                <a:latin typeface="+mj-lt"/>
              </a:rPr>
              <a:t>Adaptive</a:t>
            </a:r>
            <a:r>
              <a:rPr lang="en-US" sz="1500">
                <a:solidFill>
                  <a:schemeClr val="tx1"/>
                </a:solidFill>
                <a:latin typeface="+mj-lt"/>
              </a:rPr>
              <a:t> Functioning</a:t>
            </a:r>
          </a:p>
          <a:p>
            <a:pPr>
              <a:lnSpc>
                <a:spcPct val="90000"/>
              </a:lnSpc>
              <a:defRPr/>
            </a:pPr>
            <a:endParaRPr lang="en-US" sz="1500" b="1">
              <a:solidFill>
                <a:schemeClr val="tx1"/>
              </a:solidFill>
            </a:endParaRPr>
          </a:p>
          <a:p>
            <a:pPr lvl="1">
              <a:lnSpc>
                <a:spcPct val="90000"/>
              </a:lnSpc>
              <a:buFont typeface="Wingdings" pitchFamily="2" charset="2"/>
              <a:buChar char="q"/>
              <a:defRPr/>
            </a:pPr>
            <a:r>
              <a:rPr lang="en-US" sz="1500" b="1">
                <a:solidFill>
                  <a:schemeClr val="tx1"/>
                </a:solidFill>
              </a:rPr>
              <a:t>IQ &lt;60 or higher with a lower adaptive score</a:t>
            </a:r>
            <a:r>
              <a:rPr lang="en-US" sz="1500">
                <a:solidFill>
                  <a:schemeClr val="tx1"/>
                </a:solidFill>
              </a:rPr>
              <a:t>; some consideration given for certain types of disabilities</a:t>
            </a:r>
          </a:p>
          <a:p>
            <a:pPr eaLnBrk="1" fontAlgn="auto" hangingPunct="1">
              <a:lnSpc>
                <a:spcPct val="90000"/>
              </a:lnSpc>
              <a:spcAft>
                <a:spcPts val="0"/>
              </a:spcAft>
              <a:buFont typeface="Arial"/>
              <a:buChar char="•"/>
              <a:defRPr/>
            </a:pPr>
            <a:endParaRPr lang="en-US" sz="1500">
              <a:solidFill>
                <a:schemeClr val="tx1"/>
              </a:solidFill>
            </a:endParaRPr>
          </a:p>
          <a:p>
            <a:pPr eaLnBrk="1" fontAlgn="auto" hangingPunct="1">
              <a:lnSpc>
                <a:spcPct val="90000"/>
              </a:lnSpc>
              <a:spcAft>
                <a:spcPts val="0"/>
              </a:spcAft>
              <a:buFont typeface="Arial"/>
              <a:buChar char="•"/>
              <a:defRPr/>
            </a:pPr>
            <a:endParaRPr lang="en-US" sz="1500">
              <a:solidFill>
                <a:schemeClr val="tx1"/>
              </a:solidFill>
            </a:endParaRPr>
          </a:p>
          <a:p>
            <a:pPr eaLnBrk="1" fontAlgn="auto" hangingPunct="1">
              <a:lnSpc>
                <a:spcPct val="90000"/>
              </a:lnSpc>
              <a:spcAft>
                <a:spcPts val="0"/>
              </a:spcAft>
              <a:defRPr/>
            </a:pPr>
            <a:endParaRPr lang="en-US" sz="1500">
              <a:solidFill>
                <a:schemeClr val="tx1"/>
              </a:solidFill>
            </a:endParaRPr>
          </a:p>
          <a:p>
            <a:pPr eaLnBrk="1" fontAlgn="auto" hangingPunct="1">
              <a:lnSpc>
                <a:spcPct val="90000"/>
              </a:lnSpc>
              <a:spcAft>
                <a:spcPts val="0"/>
              </a:spcAft>
              <a:defRPr/>
            </a:pPr>
            <a:endParaRPr lang="en-US" sz="1500">
              <a:solidFill>
                <a:schemeClr val="tx1"/>
              </a:solidFill>
            </a:endParaRPr>
          </a:p>
        </p:txBody>
      </p:sp>
    </p:spTree>
    <p:extLst>
      <p:ext uri="{BB962C8B-B14F-4D97-AF65-F5344CB8AC3E}">
        <p14:creationId xmlns:p14="http://schemas.microsoft.com/office/powerpoint/2010/main" val="862618017"/>
      </p:ext>
    </p:extLst>
  </p:cSld>
  <p:clrMapOvr>
    <a:masterClrMapping/>
  </p:clrMapOvr>
  <p:transition spd="med">
    <p:split dir="in"/>
  </p:transition>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82" name="Rectangle 81">
            <a:extLst>
              <a:ext uri="{FF2B5EF4-FFF2-40B4-BE49-F238E27FC236}">
                <a16:creationId xmlns:a16="http://schemas.microsoft.com/office/drawing/2014/main" id="{7509B08A-C1EC-478C-86AF-60ADE06D9B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74" name="Title 1"/>
          <p:cNvSpPr>
            <a:spLocks noGrp="1"/>
          </p:cNvSpPr>
          <p:nvPr>
            <p:ph type="title"/>
          </p:nvPr>
        </p:nvSpPr>
        <p:spPr>
          <a:xfrm>
            <a:off x="640290" y="685800"/>
            <a:ext cx="4818656" cy="4603749"/>
          </a:xfrm>
        </p:spPr>
        <p:txBody>
          <a:bodyPr>
            <a:normAutofit/>
          </a:bodyPr>
          <a:lstStyle/>
          <a:p>
            <a:pPr algn="r"/>
            <a:r>
              <a:rPr lang="en-US" sz="5200"/>
              <a:t>OPWDD Regional Offices (DDRO)</a:t>
            </a:r>
          </a:p>
        </p:txBody>
      </p:sp>
      <p:sp>
        <p:nvSpPr>
          <p:cNvPr id="84" name="Rectangle 83">
            <a:extLst>
              <a:ext uri="{FF2B5EF4-FFF2-40B4-BE49-F238E27FC236}">
                <a16:creationId xmlns:a16="http://schemas.microsoft.com/office/drawing/2014/main" id="{221CC330-4259-4C32-BF8B-5FE13FFABB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0"/>
            <a:ext cx="6096001" cy="6858000"/>
          </a:xfrm>
          <a:prstGeom prst="rect">
            <a:avLst/>
          </a:prstGeom>
          <a:solidFill>
            <a:schemeClr val="bg2">
              <a:alpha val="97000"/>
            </a:schemeClr>
          </a:solidFill>
          <a:ln>
            <a:noFill/>
          </a:ln>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28675" name="Content Placeholder 2"/>
          <p:cNvSpPr>
            <a:spLocks noGrp="1"/>
          </p:cNvSpPr>
          <p:nvPr>
            <p:ph idx="1"/>
          </p:nvPr>
        </p:nvSpPr>
        <p:spPr>
          <a:xfrm>
            <a:off x="6625651" y="685800"/>
            <a:ext cx="4878959" cy="5451764"/>
          </a:xfrm>
          <a:ln>
            <a:solidFill>
              <a:schemeClr val="tx1"/>
            </a:solidFill>
          </a:ln>
        </p:spPr>
        <p:txBody>
          <a:bodyPr>
            <a:normAutofit/>
          </a:bodyPr>
          <a:lstStyle/>
          <a:p>
            <a:pPr>
              <a:lnSpc>
                <a:spcPct val="90000"/>
              </a:lnSpc>
            </a:pPr>
            <a:r>
              <a:rPr lang="en-US" sz="1700">
                <a:solidFill>
                  <a:schemeClr val="tx1"/>
                </a:solidFill>
              </a:rPr>
              <a:t>DDROs work with voluntary provider agencies to improve </a:t>
            </a:r>
            <a:r>
              <a:rPr lang="en-US" sz="1700" b="1">
                <a:solidFill>
                  <a:schemeClr val="tx1"/>
                </a:solidFill>
              </a:rPr>
              <a:t>access to and coordinate services </a:t>
            </a:r>
            <a:r>
              <a:rPr lang="en-US" sz="1700">
                <a:solidFill>
                  <a:schemeClr val="tx1"/>
                </a:solidFill>
              </a:rPr>
              <a:t>within a region, in order to assist individuals and families to make informed choices about supports and </a:t>
            </a:r>
            <a:r>
              <a:rPr lang="en-US" sz="1700" b="1">
                <a:solidFill>
                  <a:schemeClr val="tx1"/>
                </a:solidFill>
              </a:rPr>
              <a:t>services best suited to their needs</a:t>
            </a:r>
          </a:p>
          <a:p>
            <a:pPr>
              <a:lnSpc>
                <a:spcPct val="90000"/>
              </a:lnSpc>
            </a:pPr>
            <a:endParaRPr lang="en-US" sz="1700">
              <a:solidFill>
                <a:schemeClr val="tx1"/>
              </a:solidFill>
            </a:endParaRPr>
          </a:p>
          <a:p>
            <a:pPr>
              <a:lnSpc>
                <a:spcPct val="90000"/>
              </a:lnSpc>
            </a:pPr>
            <a:r>
              <a:rPr lang="en-US" sz="1700">
                <a:solidFill>
                  <a:schemeClr val="tx1"/>
                </a:solidFill>
              </a:rPr>
              <a:t>Contacting a local DDRO is a person’s </a:t>
            </a:r>
            <a:r>
              <a:rPr lang="en-US" sz="1700" b="1">
                <a:solidFill>
                  <a:schemeClr val="tx1"/>
                </a:solidFill>
              </a:rPr>
              <a:t>first step toward receiving the services</a:t>
            </a:r>
            <a:r>
              <a:rPr lang="en-US" sz="1700">
                <a:solidFill>
                  <a:schemeClr val="tx1"/>
                </a:solidFill>
              </a:rPr>
              <a:t> he/she may want or need</a:t>
            </a:r>
          </a:p>
          <a:p>
            <a:pPr>
              <a:lnSpc>
                <a:spcPct val="90000"/>
              </a:lnSpc>
            </a:pPr>
            <a:endParaRPr lang="en-US" sz="1700">
              <a:solidFill>
                <a:schemeClr val="tx1"/>
              </a:solidFill>
            </a:endParaRPr>
          </a:p>
          <a:p>
            <a:pPr>
              <a:lnSpc>
                <a:spcPct val="90000"/>
              </a:lnSpc>
            </a:pPr>
            <a:r>
              <a:rPr lang="en-US" sz="1700" u="sng">
                <a:solidFill>
                  <a:schemeClr val="tx1"/>
                </a:solidFill>
                <a:hlinkClick r:id="rId3"/>
              </a:rPr>
              <a:t>http://www.opwdd.ny.gov/ </a:t>
            </a:r>
            <a:endParaRPr lang="en-US" sz="1700">
              <a:solidFill>
                <a:schemeClr val="tx1"/>
              </a:solidFill>
            </a:endParaRPr>
          </a:p>
          <a:p>
            <a:pPr>
              <a:lnSpc>
                <a:spcPct val="90000"/>
              </a:lnSpc>
              <a:buClr>
                <a:srgbClr val="FFFFFF"/>
              </a:buClr>
            </a:pPr>
            <a:r>
              <a:rPr lang="en-US" sz="1700" u="sng">
                <a:solidFill>
                  <a:schemeClr val="tx1"/>
                </a:solidFill>
                <a:hlinkClick r:id="rId4"/>
              </a:rPr>
              <a:t>https://opwdd.ny.gov/get-started/front-door</a:t>
            </a:r>
            <a:endParaRPr lang="en-US" sz="1700" u="sng">
              <a:solidFill>
                <a:schemeClr val="tx1"/>
              </a:solidFill>
            </a:endParaRPr>
          </a:p>
          <a:p>
            <a:pPr>
              <a:lnSpc>
                <a:spcPct val="90000"/>
              </a:lnSpc>
            </a:pPr>
            <a:r>
              <a:rPr lang="en-US" sz="1700" b="1">
                <a:solidFill>
                  <a:schemeClr val="tx1"/>
                </a:solidFill>
              </a:rPr>
              <a:t>Region 3 (Ulster):         </a:t>
            </a:r>
          </a:p>
          <a:p>
            <a:pPr marL="0" indent="0">
              <a:lnSpc>
                <a:spcPct val="90000"/>
              </a:lnSpc>
              <a:buClr>
                <a:srgbClr val="FFFFFF"/>
              </a:buClr>
              <a:buNone/>
            </a:pPr>
            <a:r>
              <a:rPr lang="en-US" sz="1700" b="1">
                <a:solidFill>
                  <a:schemeClr val="tx1"/>
                </a:solidFill>
              </a:rPr>
              <a:t>  (845) 473-5050</a:t>
            </a:r>
            <a:endParaRPr lang="en-US">
              <a:solidFill>
                <a:schemeClr val="tx1"/>
              </a:solidFill>
            </a:endParaRPr>
          </a:p>
          <a:p>
            <a:pPr>
              <a:lnSpc>
                <a:spcPct val="90000"/>
              </a:lnSpc>
            </a:pPr>
            <a:endParaRPr lang="en-US" sz="1700">
              <a:solidFill>
                <a:schemeClr val="tx1"/>
              </a:solidFill>
            </a:endParaRPr>
          </a:p>
        </p:txBody>
      </p:sp>
    </p:spTree>
    <p:extLst>
      <p:ext uri="{BB962C8B-B14F-4D97-AF65-F5344CB8AC3E}">
        <p14:creationId xmlns:p14="http://schemas.microsoft.com/office/powerpoint/2010/main" val="1156984020"/>
      </p:ext>
    </p:extLst>
  </p:cSld>
  <p:clrMapOvr>
    <a:masterClrMapping/>
  </p:clrMapOvr>
  <p:transition spd="med">
    <p:split dir="in"/>
  </p:transition>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403C7F-76AE-4587-92A2-D4E41EBE6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88494" y="4657485"/>
            <a:ext cx="5627158" cy="1507067"/>
          </a:xfrm>
        </p:spPr>
        <p:txBody>
          <a:bodyPr>
            <a:normAutofit/>
          </a:bodyPr>
          <a:lstStyle/>
          <a:p>
            <a:r>
              <a:rPr lang="en-US"/>
              <a:t>The Front Door</a:t>
            </a:r>
          </a:p>
        </p:txBody>
      </p:sp>
      <p:pic>
        <p:nvPicPr>
          <p:cNvPr id="5" name="Picture 4" descr="A closeup of door handles of glass building doors">
            <a:extLst>
              <a:ext uri="{FF2B5EF4-FFF2-40B4-BE49-F238E27FC236}">
                <a16:creationId xmlns:a16="http://schemas.microsoft.com/office/drawing/2014/main" id="{DFA89BBE-B7C3-32BA-A3F9-0CBC70A432E8}"/>
              </a:ext>
            </a:extLst>
          </p:cNvPr>
          <p:cNvPicPr>
            <a:picLocks noChangeAspect="1"/>
          </p:cNvPicPr>
          <p:nvPr/>
        </p:nvPicPr>
        <p:blipFill rotWithShape="1">
          <a:blip r:embed="rId3"/>
          <a:srcRect l="42322" r="23592" b="-1"/>
          <a:stretch/>
        </p:blipFill>
        <p:spPr>
          <a:xfrm>
            <a:off x="831" y="10"/>
            <a:ext cx="3502025" cy="6857990"/>
          </a:xfrm>
          <a:prstGeom prst="rect">
            <a:avLst/>
          </a:prstGeom>
          <a:effectLst>
            <a:innerShdw blurRad="57150" dist="38100" dir="14460000">
              <a:prstClr val="black">
                <a:alpha val="70000"/>
              </a:prstClr>
            </a:innerShdw>
          </a:effectLst>
        </p:spPr>
      </p:pic>
      <p:sp>
        <p:nvSpPr>
          <p:cNvPr id="3" name="Content Placeholder 2"/>
          <p:cNvSpPr>
            <a:spLocks noGrp="1"/>
          </p:cNvSpPr>
          <p:nvPr>
            <p:ph idx="1"/>
          </p:nvPr>
        </p:nvSpPr>
        <p:spPr>
          <a:xfrm>
            <a:off x="3922295" y="365715"/>
            <a:ext cx="7278311" cy="4677066"/>
          </a:xfrm>
        </p:spPr>
        <p:txBody>
          <a:bodyPr>
            <a:normAutofit fontScale="85000" lnSpcReduction="10000"/>
          </a:bodyPr>
          <a:lstStyle/>
          <a:p>
            <a:pPr algn="l"/>
            <a:r>
              <a:rPr lang="en-US" b="1" i="0">
                <a:solidFill>
                  <a:srgbClr val="43285D"/>
                </a:solidFill>
                <a:effectLst/>
                <a:latin typeface="Proxima Nova"/>
              </a:rPr>
              <a:t>How do I begin?</a:t>
            </a:r>
          </a:p>
          <a:p>
            <a:pPr algn="l"/>
            <a:r>
              <a:rPr lang="en-US" b="0" i="0">
                <a:solidFill>
                  <a:srgbClr val="000000"/>
                </a:solidFill>
                <a:effectLst/>
                <a:latin typeface="Proxima Nova"/>
              </a:rPr>
              <a:t>Contact the OPWDD Infoline at </a:t>
            </a:r>
            <a:r>
              <a:rPr lang="en-US" b="0" i="0">
                <a:solidFill>
                  <a:srgbClr val="004DD1"/>
                </a:solidFill>
                <a:effectLst/>
                <a:latin typeface="Proxima Nova"/>
                <a:hlinkClick r:id="rId4"/>
              </a:rPr>
              <a:t>866-946-9733</a:t>
            </a:r>
            <a:r>
              <a:rPr lang="en-US" b="0" i="0">
                <a:solidFill>
                  <a:srgbClr val="000000"/>
                </a:solidFill>
                <a:effectLst/>
                <a:latin typeface="Proxima Nova"/>
              </a:rPr>
              <a:t> and ask them to transfer you to your local Front Door Office by telling the operator what county you live in</a:t>
            </a:r>
            <a:r>
              <a:rPr lang="en-US" b="1" i="0">
                <a:solidFill>
                  <a:srgbClr val="000000"/>
                </a:solidFill>
                <a:effectLst/>
                <a:latin typeface="Proxima Nova"/>
              </a:rPr>
              <a:t>.  </a:t>
            </a:r>
            <a:r>
              <a:rPr lang="en-US" b="0" i="0">
                <a:solidFill>
                  <a:srgbClr val="000000"/>
                </a:solidFill>
                <a:effectLst/>
                <a:latin typeface="Proxima Nova"/>
              </a:rPr>
              <a:t>You can also view the </a:t>
            </a:r>
            <a:r>
              <a:rPr lang="en-US" b="0" i="0">
                <a:solidFill>
                  <a:srgbClr val="004DD1"/>
                </a:solidFill>
                <a:effectLst/>
                <a:latin typeface="Proxima Nova"/>
                <a:hlinkClick r:id="rId5"/>
              </a:rPr>
              <a:t>Front Door modules</a:t>
            </a:r>
            <a:r>
              <a:rPr lang="en-US" b="0" i="0">
                <a:solidFill>
                  <a:srgbClr val="000000"/>
                </a:solidFill>
                <a:effectLst/>
                <a:latin typeface="Proxima Nova"/>
              </a:rPr>
              <a:t> below where you will learn how to access services and what types of services are available.</a:t>
            </a:r>
          </a:p>
          <a:p>
            <a:pPr algn="l"/>
            <a:r>
              <a:rPr lang="en-US" b="0" i="0">
                <a:solidFill>
                  <a:srgbClr val="000000"/>
                </a:solidFill>
                <a:effectLst/>
                <a:latin typeface="Proxima Nova"/>
              </a:rPr>
              <a:t>The first step to receiving assistance is to determine if you are </a:t>
            </a:r>
            <a:r>
              <a:rPr lang="en-US" b="0" i="0">
                <a:solidFill>
                  <a:srgbClr val="004DD1"/>
                </a:solidFill>
                <a:effectLst/>
                <a:latin typeface="Proxima Nova"/>
                <a:hlinkClick r:id="rId6" tooltip="Eligibility"/>
              </a:rPr>
              <a:t>eligible</a:t>
            </a:r>
            <a:r>
              <a:rPr lang="en-US" b="0" i="0">
                <a:solidFill>
                  <a:srgbClr val="000000"/>
                </a:solidFill>
                <a:effectLst/>
                <a:latin typeface="Proxima Nova"/>
              </a:rPr>
              <a:t>. Once you are determined eligible, you can begin the planning process. There are many supports and service options available, including supports to live in your home independently or with others, employment, day habilitation, and children's services. </a:t>
            </a:r>
          </a:p>
          <a:p>
            <a:pPr algn="l"/>
            <a:r>
              <a:rPr lang="en-US">
                <a:solidFill>
                  <a:srgbClr val="000000"/>
                </a:solidFill>
                <a:latin typeface="Proxima Nova"/>
              </a:rPr>
              <a:t> CCO (Care Coordination Organization)</a:t>
            </a:r>
          </a:p>
          <a:p>
            <a:pPr algn="l"/>
            <a:r>
              <a:rPr lang="en-US">
                <a:solidFill>
                  <a:srgbClr val="000000"/>
                </a:solidFill>
                <a:latin typeface="Proxima Nova"/>
              </a:rPr>
              <a:t>2 available if you live in Ulster </a:t>
            </a:r>
            <a:r>
              <a:rPr lang="en-US" err="1">
                <a:solidFill>
                  <a:srgbClr val="000000"/>
                </a:solidFill>
                <a:latin typeface="Proxima Nova"/>
              </a:rPr>
              <a:t>Cty</a:t>
            </a:r>
            <a:r>
              <a:rPr lang="en-US">
                <a:solidFill>
                  <a:srgbClr val="000000"/>
                </a:solidFill>
                <a:latin typeface="Proxima Nova"/>
              </a:rPr>
              <a:t>- </a:t>
            </a:r>
            <a:r>
              <a:rPr lang="en-US" err="1">
                <a:solidFill>
                  <a:srgbClr val="000000"/>
                </a:solidFill>
                <a:latin typeface="Proxima Nova"/>
              </a:rPr>
              <a:t>LifePlan</a:t>
            </a:r>
            <a:r>
              <a:rPr lang="en-US">
                <a:solidFill>
                  <a:srgbClr val="000000"/>
                </a:solidFill>
                <a:latin typeface="Proxima Nova"/>
              </a:rPr>
              <a:t> and Care Design</a:t>
            </a:r>
          </a:p>
          <a:p>
            <a:pPr algn="l"/>
            <a:r>
              <a:rPr lang="en-US">
                <a:solidFill>
                  <a:srgbClr val="000000"/>
                </a:solidFill>
                <a:latin typeface="Proxima Nova"/>
              </a:rPr>
              <a:t>3 available if you live in Orange </a:t>
            </a:r>
            <a:r>
              <a:rPr lang="en-US" err="1">
                <a:solidFill>
                  <a:srgbClr val="000000"/>
                </a:solidFill>
                <a:latin typeface="Proxima Nova"/>
              </a:rPr>
              <a:t>Cty</a:t>
            </a:r>
            <a:r>
              <a:rPr lang="en-US">
                <a:solidFill>
                  <a:srgbClr val="000000"/>
                </a:solidFill>
                <a:latin typeface="Proxima Nova"/>
              </a:rPr>
              <a:t>-Advance Case Alliance, </a:t>
            </a:r>
            <a:r>
              <a:rPr lang="en-US" err="1">
                <a:solidFill>
                  <a:srgbClr val="000000"/>
                </a:solidFill>
                <a:latin typeface="Proxima Nova"/>
              </a:rPr>
              <a:t>LifePlan</a:t>
            </a:r>
            <a:r>
              <a:rPr lang="en-US">
                <a:solidFill>
                  <a:srgbClr val="000000"/>
                </a:solidFill>
                <a:latin typeface="Proxima Nova"/>
              </a:rPr>
              <a:t> &amp; Care Design</a:t>
            </a:r>
          </a:p>
          <a:p>
            <a:pPr lvl="1"/>
            <a:r>
              <a:rPr lang="en-US" b="0" i="0">
                <a:solidFill>
                  <a:srgbClr val="000000"/>
                </a:solidFill>
                <a:effectLst/>
                <a:latin typeface="Proxima Nova"/>
              </a:rPr>
              <a:t>Care Manager Assigned to your case</a:t>
            </a:r>
          </a:p>
        </p:txBody>
      </p:sp>
      <p:grpSp>
        <p:nvGrpSpPr>
          <p:cNvPr id="11" name="Group 10">
            <a:extLst>
              <a:ext uri="{FF2B5EF4-FFF2-40B4-BE49-F238E27FC236}">
                <a16:creationId xmlns:a16="http://schemas.microsoft.com/office/drawing/2014/main" id="{D6C71778-3DDA-4748-AEBB-2A4B75016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2" name="Straight Connector 11">
              <a:extLst>
                <a:ext uri="{FF2B5EF4-FFF2-40B4-BE49-F238E27FC236}">
                  <a16:creationId xmlns:a16="http://schemas.microsoft.com/office/drawing/2014/main" id="{BA1F5C7D-5183-424E-BD72-BBFC59C5A2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848F76E-D8DE-4826-901B-4E4090240E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FAE84420-E672-4A16-8384-42BDDC4A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44D91EB-FA8D-4FD3-88F8-053F9962B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756B711F-46BD-4789-926C-CF2F01F7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4" name="TextBox 3">
            <a:extLst>
              <a:ext uri="{FF2B5EF4-FFF2-40B4-BE49-F238E27FC236}">
                <a16:creationId xmlns:a16="http://schemas.microsoft.com/office/drawing/2014/main" id="{AD32D009-3BD1-ED9E-E6D5-2DA135E35E0E}"/>
              </a:ext>
            </a:extLst>
          </p:cNvPr>
          <p:cNvSpPr txBox="1"/>
          <p:nvPr/>
        </p:nvSpPr>
        <p:spPr>
          <a:xfrm>
            <a:off x="6618082" y="5658415"/>
            <a:ext cx="36742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hlinkClick r:id="rId7"/>
              </a:rPr>
              <a:t>Front Door Videos</a:t>
            </a:r>
            <a:endParaRPr lang="en-US"/>
          </a:p>
        </p:txBody>
      </p:sp>
    </p:spTree>
    <p:extLst>
      <p:ext uri="{BB962C8B-B14F-4D97-AF65-F5344CB8AC3E}">
        <p14:creationId xmlns:p14="http://schemas.microsoft.com/office/powerpoint/2010/main" val="2938447691"/>
      </p:ext>
    </p:extLst>
  </p:cSld>
  <p:clrMapOvr>
    <a:masterClrMapping/>
  </p:clrMapOvr>
  <p:transition spd="med">
    <p:split dir="in"/>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ooden blocks with question marks">
            <a:extLst>
              <a:ext uri="{FF2B5EF4-FFF2-40B4-BE49-F238E27FC236}">
                <a16:creationId xmlns:a16="http://schemas.microsoft.com/office/drawing/2014/main" id="{7FF39D50-954E-488D-9002-B589BE73FBDC}"/>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472046" y="346364"/>
            <a:ext cx="9767454" cy="6165272"/>
          </a:xfrm>
          <a:prstGeom prst="rect">
            <a:avLst/>
          </a:prstGeom>
        </p:spPr>
      </p:pic>
      <p:sp>
        <p:nvSpPr>
          <p:cNvPr id="6" name="TextBox 5">
            <a:extLst>
              <a:ext uri="{FF2B5EF4-FFF2-40B4-BE49-F238E27FC236}">
                <a16:creationId xmlns:a16="http://schemas.microsoft.com/office/drawing/2014/main" id="{12386DD4-FDD7-4208-825B-ABFE44841544}"/>
              </a:ext>
            </a:extLst>
          </p:cNvPr>
          <p:cNvSpPr txBox="1"/>
          <p:nvPr/>
        </p:nvSpPr>
        <p:spPr>
          <a:xfrm>
            <a:off x="4895385" y="3044283"/>
            <a:ext cx="3200400" cy="707886"/>
          </a:xfrm>
          <a:prstGeom prst="rect">
            <a:avLst/>
          </a:prstGeom>
          <a:noFill/>
        </p:spPr>
        <p:txBody>
          <a:bodyPr wrap="square" rtlCol="0">
            <a:spAutoFit/>
          </a:bodyPr>
          <a:lstStyle/>
          <a:p>
            <a:r>
              <a:rPr lang="en-US" sz="4000" b="1"/>
              <a:t>QUESTIONS?</a:t>
            </a:r>
          </a:p>
        </p:txBody>
      </p:sp>
    </p:spTree>
    <p:extLst>
      <p:ext uri="{BB962C8B-B14F-4D97-AF65-F5344CB8AC3E}">
        <p14:creationId xmlns:p14="http://schemas.microsoft.com/office/powerpoint/2010/main" val="3111147785"/>
      </p:ext>
    </p:extLst>
  </p:cSld>
  <p:clrMapOvr>
    <a:masterClrMapping/>
  </p:clrMapOvr>
  <p:transition spd="med">
    <p:split dir="in"/>
  </p:transition>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26</Slides>
  <Notes>25</Notes>
  <HiddenSlides>0</HiddenSlide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Slice</vt:lpstr>
      <vt:lpstr>        Diploma options &amp; Transition Planning       </vt:lpstr>
      <vt:lpstr>Agenda</vt:lpstr>
      <vt:lpstr>Credit Distribution</vt:lpstr>
      <vt:lpstr>Types of  Diplomas</vt:lpstr>
      <vt:lpstr>PowerPoint Presentation</vt:lpstr>
      <vt:lpstr>Skills &amp; Achievement Commencement Credential</vt:lpstr>
      <vt:lpstr>Inclusive Postsecondary Education Options </vt:lpstr>
      <vt:lpstr>Documentation of Disability</vt:lpstr>
      <vt:lpstr>Student Responsibility</vt:lpstr>
      <vt:lpstr>Transition Planning in School</vt:lpstr>
      <vt:lpstr>NYS Regulations     200.4 (2)(ix)  </vt:lpstr>
      <vt:lpstr>Measurable Postsecondary Goals </vt:lpstr>
      <vt:lpstr> Coordinated Set of Transition Activities</vt:lpstr>
      <vt:lpstr>Transition Activities in 6 Potential Areas</vt:lpstr>
      <vt:lpstr> Transition  to Adult Services</vt:lpstr>
      <vt:lpstr>Differences in Service Systems</vt:lpstr>
      <vt:lpstr>(ACCES-VR)  Adult  Career and Continuing  Education Services-Vocational Rehabilitation</vt:lpstr>
      <vt:lpstr>Examples of ACCES-VR Services</vt:lpstr>
      <vt:lpstr>ACCES-VR Process</vt:lpstr>
      <vt:lpstr> Accessing Services  through OPWDD</vt:lpstr>
      <vt:lpstr>NY State Office for People  With Developmental Disabilities (OPWDD)</vt:lpstr>
      <vt:lpstr>Types of OPWDD Medicaid-Funded Services</vt:lpstr>
      <vt:lpstr>  OPWDD-Eligibility Guidelines  </vt:lpstr>
      <vt:lpstr>OPWDD Regional Offices (DDRO)</vt:lpstr>
      <vt:lpstr>The Front Door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Diploma options &amp; Transition Planning       </dc:title>
  <dc:creator>Albert, David</dc:creator>
  <cp:revision>2</cp:revision>
  <dcterms:created xsi:type="dcterms:W3CDTF">2022-04-25T17:39:33Z</dcterms:created>
  <dcterms:modified xsi:type="dcterms:W3CDTF">2024-12-17T15:37:22Z</dcterms:modified>
</cp:coreProperties>
</file>