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10287000" cx="18288000"/>
  <p:notesSz cx="6858000" cy="9144000"/>
  <p:embeddedFontLst>
    <p:embeddedFont>
      <p:font typeface="Pangolin"/>
      <p:regular r:id="rId20"/>
    </p:embeddedFont>
    <p:embeddedFont>
      <p:font typeface="Concert One"/>
      <p:regular r:id="rId21"/>
    </p:embeddedFont>
    <p:embeddedFont>
      <p:font typeface="Average"/>
      <p:regular r:id="rId22"/>
    </p:embeddedFont>
    <p:embeddedFont>
      <p:font typeface="Bowlby One SC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angolin-regular.fntdata"/><Relationship Id="rId11" Type="http://schemas.openxmlformats.org/officeDocument/2006/relationships/slide" Target="slides/slide6.xml"/><Relationship Id="rId22" Type="http://schemas.openxmlformats.org/officeDocument/2006/relationships/font" Target="fonts/Average-regular.fntdata"/><Relationship Id="rId10" Type="http://schemas.openxmlformats.org/officeDocument/2006/relationships/slide" Target="slides/slide5.xml"/><Relationship Id="rId21" Type="http://schemas.openxmlformats.org/officeDocument/2006/relationships/font" Target="fonts/ConcertOne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BowlbyOneSC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73eebdd00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273eebdd003_0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 also have </a:t>
            </a:r>
            <a:r>
              <a:rPr lang="en-US"/>
              <a:t>students raise a hand if it true. </a:t>
            </a:r>
            <a:endParaRPr/>
          </a:p>
        </p:txBody>
      </p:sp>
      <p:sp>
        <p:nvSpPr>
          <p:cNvPr id="211" name="Google Shape;2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73fb9a495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273fb9a4954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73eebdd00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g273eebdd00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73eebdd00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Ask students to think-pair-share their thoughts about punctuality. </a:t>
            </a:r>
            <a:endParaRPr/>
          </a:p>
        </p:txBody>
      </p:sp>
      <p:sp>
        <p:nvSpPr>
          <p:cNvPr id="324" name="Google Shape;324;g273eebdd003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273eebdd003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g273eebdd003_0_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14:gallery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png"/><Relationship Id="rId4" Type="http://schemas.openxmlformats.org/officeDocument/2006/relationships/image" Target="../media/image7.png"/><Relationship Id="rId11" Type="http://schemas.openxmlformats.org/officeDocument/2006/relationships/image" Target="../media/image12.png"/><Relationship Id="rId10" Type="http://schemas.openxmlformats.org/officeDocument/2006/relationships/image" Target="../media/image27.png"/><Relationship Id="rId9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openxmlformats.org/officeDocument/2006/relationships/image" Target="../media/image1.png"/><Relationship Id="rId7" Type="http://schemas.openxmlformats.org/officeDocument/2006/relationships/image" Target="../media/image15.png"/><Relationship Id="rId8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4.jpg"/><Relationship Id="rId10" Type="http://schemas.openxmlformats.org/officeDocument/2006/relationships/image" Target="../media/image27.png"/><Relationship Id="rId9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image" Target="../media/image2.png"/><Relationship Id="rId8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Relationship Id="rId10" Type="http://schemas.openxmlformats.org/officeDocument/2006/relationships/image" Target="../media/image27.png"/><Relationship Id="rId9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24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12.png"/><Relationship Id="rId13" Type="http://schemas.openxmlformats.org/officeDocument/2006/relationships/image" Target="../media/image25.png"/><Relationship Id="rId1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35.png"/><Relationship Id="rId9" Type="http://schemas.openxmlformats.org/officeDocument/2006/relationships/image" Target="../media/image74.png"/><Relationship Id="rId14" Type="http://schemas.openxmlformats.org/officeDocument/2006/relationships/image" Target="../media/image27.png"/><Relationship Id="rId5" Type="http://schemas.openxmlformats.org/officeDocument/2006/relationships/image" Target="../media/image23.png"/><Relationship Id="rId6" Type="http://schemas.openxmlformats.org/officeDocument/2006/relationships/image" Target="../media/image22.png"/><Relationship Id="rId7" Type="http://schemas.openxmlformats.org/officeDocument/2006/relationships/image" Target="../media/image16.png"/><Relationship Id="rId8" Type="http://schemas.openxmlformats.org/officeDocument/2006/relationships/image" Target="../media/image28.png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png"/><Relationship Id="rId4" Type="http://schemas.openxmlformats.org/officeDocument/2006/relationships/image" Target="../media/image40.png"/><Relationship Id="rId9" Type="http://schemas.openxmlformats.org/officeDocument/2006/relationships/image" Target="../media/image43.png"/><Relationship Id="rId5" Type="http://schemas.openxmlformats.org/officeDocument/2006/relationships/image" Target="../media/image32.png"/><Relationship Id="rId6" Type="http://schemas.openxmlformats.org/officeDocument/2006/relationships/image" Target="../media/image2.png"/><Relationship Id="rId7" Type="http://schemas.openxmlformats.org/officeDocument/2006/relationships/image" Target="../media/image52.png"/><Relationship Id="rId8" Type="http://schemas.openxmlformats.org/officeDocument/2006/relationships/image" Target="../media/image49.png"/></Relationships>
</file>

<file path=ppt/slides/_rels/slide6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3.png"/><Relationship Id="rId7" Type="http://schemas.openxmlformats.org/officeDocument/2006/relationships/image" Target="../media/image13.png"/><Relationship Id="rId8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50.png"/><Relationship Id="rId10" Type="http://schemas.openxmlformats.org/officeDocument/2006/relationships/image" Target="../media/image56.jp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73.png"/><Relationship Id="rId5" Type="http://schemas.openxmlformats.org/officeDocument/2006/relationships/image" Target="../media/image46.png"/><Relationship Id="rId6" Type="http://schemas.openxmlformats.org/officeDocument/2006/relationships/image" Target="../media/image39.png"/><Relationship Id="rId7" Type="http://schemas.openxmlformats.org/officeDocument/2006/relationships/image" Target="../media/image41.png"/><Relationship Id="rId8" Type="http://schemas.openxmlformats.org/officeDocument/2006/relationships/image" Target="../media/image53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64.gif"/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3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8.png"/><Relationship Id="rId8" Type="http://schemas.openxmlformats.org/officeDocument/2006/relationships/image" Target="../media/image60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27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8.png"/><Relationship Id="rId8" Type="http://schemas.openxmlformats.org/officeDocument/2006/relationships/image" Target="../media/image60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54.png"/><Relationship Id="rId10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9" Type="http://schemas.openxmlformats.org/officeDocument/2006/relationships/image" Target="../media/image27.png"/><Relationship Id="rId5" Type="http://schemas.openxmlformats.org/officeDocument/2006/relationships/image" Target="../media/image31.png"/><Relationship Id="rId6" Type="http://schemas.openxmlformats.org/officeDocument/2006/relationships/image" Target="../media/image44.png"/><Relationship Id="rId7" Type="http://schemas.openxmlformats.org/officeDocument/2006/relationships/image" Target="../media/image48.png"/><Relationship Id="rId8" Type="http://schemas.openxmlformats.org/officeDocument/2006/relationships/image" Target="../media/image6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9.png"/><Relationship Id="rId4" Type="http://schemas.openxmlformats.org/officeDocument/2006/relationships/image" Target="../media/image34.png"/><Relationship Id="rId9" Type="http://schemas.openxmlformats.org/officeDocument/2006/relationships/image" Target="../media/image27.png"/><Relationship Id="rId5" Type="http://schemas.openxmlformats.org/officeDocument/2006/relationships/image" Target="../media/image70.png"/><Relationship Id="rId6" Type="http://schemas.openxmlformats.org/officeDocument/2006/relationships/image" Target="../media/image68.png"/><Relationship Id="rId7" Type="http://schemas.openxmlformats.org/officeDocument/2006/relationships/image" Target="../media/image65.png"/><Relationship Id="rId8" Type="http://schemas.openxmlformats.org/officeDocument/2006/relationships/image" Target="../media/image72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63.gif"/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Relationship Id="rId4" Type="http://schemas.openxmlformats.org/officeDocument/2006/relationships/image" Target="../media/image37.png"/><Relationship Id="rId9" Type="http://schemas.openxmlformats.org/officeDocument/2006/relationships/image" Target="../media/image50.png"/><Relationship Id="rId5" Type="http://schemas.openxmlformats.org/officeDocument/2006/relationships/image" Target="../media/image46.png"/><Relationship Id="rId6" Type="http://schemas.openxmlformats.org/officeDocument/2006/relationships/image" Target="../media/image39.png"/><Relationship Id="rId7" Type="http://schemas.openxmlformats.org/officeDocument/2006/relationships/image" Target="../media/image41.png"/><Relationship Id="rId8" Type="http://schemas.openxmlformats.org/officeDocument/2006/relationships/image" Target="../media/image73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image" Target="../media/image71.gi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20.png"/><Relationship Id="rId9" Type="http://schemas.openxmlformats.org/officeDocument/2006/relationships/image" Target="../media/image27.png"/><Relationship Id="rId5" Type="http://schemas.openxmlformats.org/officeDocument/2006/relationships/image" Target="../media/image13.png"/><Relationship Id="rId6" Type="http://schemas.openxmlformats.org/officeDocument/2006/relationships/image" Target="../media/image24.png"/><Relationship Id="rId7" Type="http://schemas.openxmlformats.org/officeDocument/2006/relationships/image" Target="../media/image35.png"/><Relationship Id="rId8" Type="http://schemas.openxmlformats.org/officeDocument/2006/relationships/image" Target="../media/image3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hyperlink" Target="https://docs.google.com/presentation/d/1KWXiEu833TZ9lImNSfhlCj1vD3RyGK6mchufqBkGhaI/copy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1.png"/><Relationship Id="rId4" Type="http://schemas.openxmlformats.org/officeDocument/2006/relationships/image" Target="../media/image69.png"/><Relationship Id="rId9" Type="http://schemas.openxmlformats.org/officeDocument/2006/relationships/hyperlink" Target="https://www.wordclouds.com" TargetMode="External"/><Relationship Id="rId5" Type="http://schemas.openxmlformats.org/officeDocument/2006/relationships/image" Target="../media/image67.png"/><Relationship Id="rId6" Type="http://schemas.openxmlformats.org/officeDocument/2006/relationships/image" Target="../media/image65.png"/><Relationship Id="rId7" Type="http://schemas.openxmlformats.org/officeDocument/2006/relationships/image" Target="../media/image9.png"/><Relationship Id="rId8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rot="4537636">
            <a:off x="12675159" y="3674394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4"/>
                </a:lnTo>
                <a:lnTo>
                  <a:pt x="0" y="95245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1313444" y="1228725"/>
            <a:ext cx="11992794" cy="8020181"/>
          </a:xfrm>
          <a:custGeom>
            <a:rect b="b" l="l" r="r" t="t"/>
            <a:pathLst>
              <a:path extrusionOk="0" h="8020181" w="11992794">
                <a:moveTo>
                  <a:pt x="0" y="0"/>
                </a:moveTo>
                <a:lnTo>
                  <a:pt x="11992794" y="0"/>
                </a:lnTo>
                <a:lnTo>
                  <a:pt x="11992794" y="8020181"/>
                </a:lnTo>
                <a:lnTo>
                  <a:pt x="0" y="80201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rot="-605240">
            <a:off x="431617" y="452289"/>
            <a:ext cx="2222356" cy="1552871"/>
          </a:xfrm>
          <a:custGeom>
            <a:rect b="b" l="l" r="r" t="t"/>
            <a:pathLst>
              <a:path extrusionOk="0" h="1552871" w="2222356">
                <a:moveTo>
                  <a:pt x="0" y="0"/>
                </a:moveTo>
                <a:lnTo>
                  <a:pt x="2222356" y="0"/>
                </a:lnTo>
                <a:lnTo>
                  <a:pt x="2222356" y="1552872"/>
                </a:lnTo>
                <a:lnTo>
                  <a:pt x="0" y="1552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 rot="5400000">
            <a:off x="15673477" y="-150089"/>
            <a:ext cx="2464434" cy="2764612"/>
          </a:xfrm>
          <a:custGeom>
            <a:rect b="b" l="l" r="r" t="t"/>
            <a:pathLst>
              <a:path extrusionOk="0" h="2764612" w="2464434">
                <a:moveTo>
                  <a:pt x="0" y="0"/>
                </a:moveTo>
                <a:lnTo>
                  <a:pt x="2464434" y="0"/>
                </a:lnTo>
                <a:lnTo>
                  <a:pt x="2464434" y="2764612"/>
                </a:lnTo>
                <a:lnTo>
                  <a:pt x="0" y="2764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 rot="-300474">
            <a:off x="15985564" y="6660968"/>
            <a:ext cx="2193234" cy="1779261"/>
          </a:xfrm>
          <a:custGeom>
            <a:rect b="b" l="l" r="r" t="t"/>
            <a:pathLst>
              <a:path extrusionOk="0" h="1779261" w="2193234">
                <a:moveTo>
                  <a:pt x="0" y="0"/>
                </a:moveTo>
                <a:lnTo>
                  <a:pt x="2193234" y="0"/>
                </a:lnTo>
                <a:lnTo>
                  <a:pt x="2193234" y="1779261"/>
                </a:lnTo>
                <a:lnTo>
                  <a:pt x="0" y="17792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rot="-1223517">
            <a:off x="-542131" y="8372016"/>
            <a:ext cx="3193970" cy="1753780"/>
          </a:xfrm>
          <a:custGeom>
            <a:rect b="b" l="l" r="r" t="t"/>
            <a:pathLst>
              <a:path extrusionOk="0" h="1753780" w="3193970">
                <a:moveTo>
                  <a:pt x="0" y="0"/>
                </a:moveTo>
                <a:lnTo>
                  <a:pt x="3193970" y="0"/>
                </a:lnTo>
                <a:lnTo>
                  <a:pt x="3193970" y="1753780"/>
                </a:lnTo>
                <a:lnTo>
                  <a:pt x="0" y="17537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 rot="252987">
            <a:off x="2306823" y="2433569"/>
            <a:ext cx="7531095" cy="1539027"/>
          </a:xfrm>
          <a:custGeom>
            <a:rect b="b" l="l" r="r" t="t"/>
            <a:pathLst>
              <a:path extrusionOk="0" h="1538541" w="5679177">
                <a:moveTo>
                  <a:pt x="0" y="0"/>
                </a:moveTo>
                <a:lnTo>
                  <a:pt x="5679177" y="0"/>
                </a:lnTo>
                <a:lnTo>
                  <a:pt x="5679177" y="1538541"/>
                </a:lnTo>
                <a:lnTo>
                  <a:pt x="0" y="15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 txBox="1"/>
          <p:nvPr/>
        </p:nvSpPr>
        <p:spPr>
          <a:xfrm>
            <a:off x="2307223" y="5780800"/>
            <a:ext cx="101091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endParaRPr b="1" sz="1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2" name="Google Shape;92;p13"/>
          <p:cNvSpPr/>
          <p:nvPr/>
        </p:nvSpPr>
        <p:spPr>
          <a:xfrm rot="726292">
            <a:off x="6904965" y="1715605"/>
            <a:ext cx="11305971" cy="1928576"/>
          </a:xfrm>
          <a:custGeom>
            <a:rect b="b" l="l" r="r" t="t"/>
            <a:pathLst>
              <a:path extrusionOk="0" h="2106656" w="11425930">
                <a:moveTo>
                  <a:pt x="0" y="0"/>
                </a:moveTo>
                <a:lnTo>
                  <a:pt x="11425930" y="0"/>
                </a:lnTo>
                <a:lnTo>
                  <a:pt x="11425930" y="2106656"/>
                </a:lnTo>
                <a:lnTo>
                  <a:pt x="0" y="21066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3"/>
          <p:cNvSpPr txBox="1"/>
          <p:nvPr/>
        </p:nvSpPr>
        <p:spPr>
          <a:xfrm>
            <a:off x="2255304" y="5895448"/>
            <a:ext cx="10109100" cy="17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3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2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endParaRPr b="1" sz="1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94" name="Google Shape;94;p13"/>
          <p:cNvSpPr/>
          <p:nvPr/>
        </p:nvSpPr>
        <p:spPr>
          <a:xfrm rot="252987">
            <a:off x="2307943" y="3720565"/>
            <a:ext cx="7531095" cy="1539027"/>
          </a:xfrm>
          <a:custGeom>
            <a:rect b="b" l="l" r="r" t="t"/>
            <a:pathLst>
              <a:path extrusionOk="0" h="1538541" w="5679177">
                <a:moveTo>
                  <a:pt x="0" y="0"/>
                </a:moveTo>
                <a:lnTo>
                  <a:pt x="5679177" y="0"/>
                </a:lnTo>
                <a:lnTo>
                  <a:pt x="5679177" y="1538541"/>
                </a:lnTo>
                <a:lnTo>
                  <a:pt x="0" y="1538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3"/>
          <p:cNvSpPr txBox="1"/>
          <p:nvPr/>
        </p:nvSpPr>
        <p:spPr>
          <a:xfrm>
            <a:off x="2416028" y="2441126"/>
            <a:ext cx="7303800" cy="269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3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January Character Trait</a:t>
            </a:r>
            <a:endParaRPr sz="3900"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96" name="Google Shape;96;p13"/>
          <p:cNvSpPr/>
          <p:nvPr/>
        </p:nvSpPr>
        <p:spPr>
          <a:xfrm rot="813077">
            <a:off x="12320809" y="379551"/>
            <a:ext cx="1596444" cy="1698345"/>
          </a:xfrm>
          <a:custGeom>
            <a:rect b="b" l="l" r="r" t="t"/>
            <a:pathLst>
              <a:path extrusionOk="0" h="1693399" w="1591795">
                <a:moveTo>
                  <a:pt x="0" y="0"/>
                </a:moveTo>
                <a:lnTo>
                  <a:pt x="1591795" y="0"/>
                </a:lnTo>
                <a:lnTo>
                  <a:pt x="1591795" y="1693399"/>
                </a:lnTo>
                <a:lnTo>
                  <a:pt x="0" y="16933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"/>
          <p:cNvSpPr/>
          <p:nvPr/>
        </p:nvSpPr>
        <p:spPr>
          <a:xfrm rot="-949119">
            <a:off x="4972263" y="-2078309"/>
            <a:ext cx="12666099" cy="10892845"/>
          </a:xfrm>
          <a:custGeom>
            <a:rect b="b" l="l" r="r" t="t"/>
            <a:pathLst>
              <a:path extrusionOk="0" h="10892845" w="12666099">
                <a:moveTo>
                  <a:pt x="0" y="0"/>
                </a:moveTo>
                <a:lnTo>
                  <a:pt x="12666099" y="0"/>
                </a:lnTo>
                <a:lnTo>
                  <a:pt x="12666099" y="10892845"/>
                </a:lnTo>
                <a:lnTo>
                  <a:pt x="0" y="10892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4"/>
          <p:cNvSpPr txBox="1"/>
          <p:nvPr/>
        </p:nvSpPr>
        <p:spPr>
          <a:xfrm>
            <a:off x="7939860" y="368016"/>
            <a:ext cx="5183700" cy="12468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100">
                <a:solidFill>
                  <a:srgbClr val="EB04A3"/>
                </a:solidFill>
                <a:latin typeface="Concert One"/>
                <a:ea typeface="Concert One"/>
                <a:cs typeface="Concert One"/>
                <a:sym typeface="Concert One"/>
              </a:rPr>
              <a:t>Teachers…</a:t>
            </a:r>
            <a:endParaRPr sz="2300">
              <a:latin typeface="Concert One"/>
              <a:ea typeface="Concert One"/>
              <a:cs typeface="Concert One"/>
              <a:sym typeface="Concert One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1028700" y="1373469"/>
            <a:ext cx="5412480" cy="7540062"/>
            <a:chOff x="0" y="0"/>
            <a:chExt cx="4494403" cy="6261100"/>
          </a:xfrm>
        </p:grpSpPr>
        <p:sp>
          <p:nvSpPr>
            <p:cNvPr id="104" name="Google Shape;104;p14"/>
            <p:cNvSpPr/>
            <p:nvPr/>
          </p:nvSpPr>
          <p:spPr>
            <a:xfrm>
              <a:off x="526923" y="203200"/>
              <a:ext cx="3765677" cy="5765800"/>
            </a:xfrm>
            <a:custGeom>
              <a:rect b="b" l="l" r="r" t="t"/>
              <a:pathLst>
                <a:path extrusionOk="0" h="5765800" w="3765677">
                  <a:moveTo>
                    <a:pt x="3765677" y="5765800"/>
                  </a:moveTo>
                  <a:lnTo>
                    <a:pt x="0" y="5765800"/>
                  </a:lnTo>
                  <a:lnTo>
                    <a:pt x="0" y="0"/>
                  </a:lnTo>
                  <a:lnTo>
                    <a:pt x="3765677" y="0"/>
                  </a:lnTo>
                  <a:lnTo>
                    <a:pt x="3765677" y="5765800"/>
                  </a:lnTo>
                  <a:lnTo>
                    <a:pt x="3765677" y="576580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7682" l="-60593" r="-86637" t="0"/>
              </a:stretch>
            </a:blipFill>
            <a:ln>
              <a:noFill/>
            </a:ln>
          </p:spPr>
        </p:sp>
        <p:sp>
          <p:nvSpPr>
            <p:cNvPr id="105" name="Google Shape;105;p14"/>
            <p:cNvSpPr/>
            <p:nvPr/>
          </p:nvSpPr>
          <p:spPr>
            <a:xfrm>
              <a:off x="0" y="0"/>
              <a:ext cx="4494403" cy="6261100"/>
            </a:xfrm>
            <a:custGeom>
              <a:rect b="b" l="l" r="r" t="t"/>
              <a:pathLst>
                <a:path extrusionOk="0" h="6261100" w="4494403">
                  <a:moveTo>
                    <a:pt x="4494403" y="6261100"/>
                  </a:moveTo>
                  <a:lnTo>
                    <a:pt x="0" y="6261100"/>
                  </a:lnTo>
                  <a:lnTo>
                    <a:pt x="0" y="0"/>
                  </a:lnTo>
                  <a:lnTo>
                    <a:pt x="4494403" y="0"/>
                  </a:lnTo>
                  <a:lnTo>
                    <a:pt x="4494403" y="626110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284" l="0" r="0" t="-284"/>
              </a:stretch>
            </a:blipFill>
            <a:ln>
              <a:noFill/>
            </a:ln>
          </p:spPr>
        </p:sp>
      </p:grpSp>
      <p:sp>
        <p:nvSpPr>
          <p:cNvPr id="106" name="Google Shape;106;p14"/>
          <p:cNvSpPr/>
          <p:nvPr/>
        </p:nvSpPr>
        <p:spPr>
          <a:xfrm>
            <a:off x="206542" y="2612568"/>
            <a:ext cx="1644315" cy="2052187"/>
          </a:xfrm>
          <a:custGeom>
            <a:rect b="b" l="l" r="r" t="t"/>
            <a:pathLst>
              <a:path extrusionOk="0" h="2052187" w="1644315">
                <a:moveTo>
                  <a:pt x="0" y="0"/>
                </a:moveTo>
                <a:lnTo>
                  <a:pt x="1644316" y="0"/>
                </a:lnTo>
                <a:lnTo>
                  <a:pt x="1644316" y="2052187"/>
                </a:lnTo>
                <a:lnTo>
                  <a:pt x="0" y="20521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7" name="Google Shape;107;p14"/>
          <p:cNvGrpSpPr/>
          <p:nvPr/>
        </p:nvGrpSpPr>
        <p:grpSpPr>
          <a:xfrm>
            <a:off x="5401416" y="7837826"/>
            <a:ext cx="1908078" cy="1908078"/>
            <a:chOff x="0" y="0"/>
            <a:chExt cx="495300" cy="495300"/>
          </a:xfrm>
        </p:grpSpPr>
        <p:sp>
          <p:nvSpPr>
            <p:cNvPr id="108" name="Google Shape;108;p14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0" name="Google Shape;110;p14"/>
          <p:cNvSpPr/>
          <p:nvPr/>
        </p:nvSpPr>
        <p:spPr>
          <a:xfrm>
            <a:off x="5592433" y="8030051"/>
            <a:ext cx="1597513" cy="1523628"/>
          </a:xfrm>
          <a:custGeom>
            <a:rect b="b" l="l" r="r" t="t"/>
            <a:pathLst>
              <a:path extrusionOk="0" h="1523628" w="1597513">
                <a:moveTo>
                  <a:pt x="0" y="0"/>
                </a:moveTo>
                <a:lnTo>
                  <a:pt x="1597512" y="0"/>
                </a:lnTo>
                <a:lnTo>
                  <a:pt x="1597512" y="1523628"/>
                </a:lnTo>
                <a:lnTo>
                  <a:pt x="0" y="1523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14"/>
          <p:cNvSpPr/>
          <p:nvPr/>
        </p:nvSpPr>
        <p:spPr>
          <a:xfrm rot="-266870">
            <a:off x="7789578" y="8405998"/>
            <a:ext cx="11598890" cy="3291185"/>
          </a:xfrm>
          <a:custGeom>
            <a:rect b="b" l="l" r="r" t="t"/>
            <a:pathLst>
              <a:path extrusionOk="0" h="3291185" w="11598890">
                <a:moveTo>
                  <a:pt x="0" y="0"/>
                </a:moveTo>
                <a:lnTo>
                  <a:pt x="11598890" y="0"/>
                </a:lnTo>
                <a:lnTo>
                  <a:pt x="11598890" y="3291185"/>
                </a:lnTo>
                <a:lnTo>
                  <a:pt x="0" y="3291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2" name="Google Shape;112;p14"/>
          <p:cNvSpPr/>
          <p:nvPr/>
        </p:nvSpPr>
        <p:spPr>
          <a:xfrm>
            <a:off x="16168024" y="405846"/>
            <a:ext cx="1851036" cy="1598833"/>
          </a:xfrm>
          <a:custGeom>
            <a:rect b="b" l="l" r="r" t="t"/>
            <a:pathLst>
              <a:path extrusionOk="0" h="1598833" w="1851036">
                <a:moveTo>
                  <a:pt x="0" y="0"/>
                </a:moveTo>
                <a:lnTo>
                  <a:pt x="1851036" y="0"/>
                </a:lnTo>
                <a:lnTo>
                  <a:pt x="1851036" y="1598833"/>
                </a:lnTo>
                <a:lnTo>
                  <a:pt x="0" y="1598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14"/>
          <p:cNvSpPr txBox="1"/>
          <p:nvPr/>
        </p:nvSpPr>
        <p:spPr>
          <a:xfrm>
            <a:off x="7189950" y="1614825"/>
            <a:ext cx="10207500" cy="6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In the presentation, students will learn what it means to have </a:t>
            </a:r>
            <a:r>
              <a:rPr b="1" lang="en-US" sz="4500">
                <a:solidFill>
                  <a:srgbClr val="674EA7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lang="en-US" sz="4000">
                <a:solidFill>
                  <a:srgbClr val="674EA7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in different situations. </a:t>
            </a:r>
            <a:endParaRPr sz="4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Each slide will contain interactive activities and guided questions for “Bringing Out The Best” </a:t>
            </a:r>
            <a:r>
              <a:rPr b="1" lang="en-US" sz="4500">
                <a:solidFill>
                  <a:srgbClr val="674EA7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Character Trait </a:t>
            </a:r>
            <a:endParaRPr sz="4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for </a:t>
            </a:r>
            <a:r>
              <a:rPr lang="en-US" sz="4000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grades 6-8.</a:t>
            </a:r>
            <a:endParaRPr sz="50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15" name="Google Shape;115;p14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 rot="4218218">
            <a:off x="3210988" y="-7219547"/>
            <a:ext cx="5536734" cy="14832284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122" name="Google Shape;122;p15"/>
          <p:cNvSpPr/>
          <p:nvPr/>
        </p:nvSpPr>
        <p:spPr>
          <a:xfrm rot="520928">
            <a:off x="2439891" y="140940"/>
            <a:ext cx="13979816" cy="11680348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123" name="Google Shape;123;p15"/>
          <p:cNvSpPr/>
          <p:nvPr/>
        </p:nvSpPr>
        <p:spPr>
          <a:xfrm rot="254417">
            <a:off x="10587921" y="1689886"/>
            <a:ext cx="5735438" cy="155378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5"/>
          <p:cNvSpPr txBox="1"/>
          <p:nvPr/>
        </p:nvSpPr>
        <p:spPr>
          <a:xfrm>
            <a:off x="2684924" y="5039213"/>
            <a:ext cx="125187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Campus Matrix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-153449" y="6597492"/>
            <a:ext cx="3670433" cy="368950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956" l="0" r="0" t="0"/>
            </a:stretch>
          </a:blipFill>
          <a:ln>
            <a:noFill/>
          </a:ln>
        </p:spPr>
      </p:sp>
      <p:sp>
        <p:nvSpPr>
          <p:cNvPr id="126" name="Google Shape;126;p15"/>
          <p:cNvSpPr/>
          <p:nvPr/>
        </p:nvSpPr>
        <p:spPr>
          <a:xfrm>
            <a:off x="7800045" y="8442246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7" name="Google Shape;127;p15"/>
          <p:cNvSpPr/>
          <p:nvPr/>
        </p:nvSpPr>
        <p:spPr>
          <a:xfrm rot="-1195246">
            <a:off x="4115879" y="1636317"/>
            <a:ext cx="3117081" cy="2076755"/>
          </a:xfrm>
          <a:custGeom>
            <a:rect b="b" l="l" r="r" t="t"/>
            <a:pathLst>
              <a:path extrusionOk="0" h="2076755" w="3117081">
                <a:moveTo>
                  <a:pt x="0" y="0"/>
                </a:moveTo>
                <a:lnTo>
                  <a:pt x="3117081" y="0"/>
                </a:lnTo>
                <a:lnTo>
                  <a:pt x="3117081" y="2076756"/>
                </a:lnTo>
                <a:lnTo>
                  <a:pt x="0" y="2076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15"/>
          <p:cNvSpPr/>
          <p:nvPr/>
        </p:nvSpPr>
        <p:spPr>
          <a:xfrm>
            <a:off x="2536457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29" name="Google Shape;129;p15"/>
          <p:cNvSpPr txBox="1"/>
          <p:nvPr/>
        </p:nvSpPr>
        <p:spPr>
          <a:xfrm>
            <a:off x="4525742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6"/>
          <p:cNvSpPr/>
          <p:nvPr/>
        </p:nvSpPr>
        <p:spPr>
          <a:xfrm>
            <a:off x="4877525" y="1153950"/>
            <a:ext cx="13431929" cy="10929061"/>
          </a:xfrm>
          <a:custGeom>
            <a:rect b="b" l="l" r="r" t="t"/>
            <a:pathLst>
              <a:path extrusionOk="0" h="6272058" w="12019623">
                <a:moveTo>
                  <a:pt x="0" y="0"/>
                </a:moveTo>
                <a:lnTo>
                  <a:pt x="12019623" y="0"/>
                </a:lnTo>
                <a:lnTo>
                  <a:pt x="12019623" y="6272058"/>
                </a:lnTo>
                <a:lnTo>
                  <a:pt x="0" y="62720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 rot="-5400000">
            <a:off x="212070" y="659277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 flipH="1" rot="-5400000">
            <a:off x="212070" y="-212070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3482155" y="0"/>
                </a:moveTo>
                <a:lnTo>
                  <a:pt x="0" y="0"/>
                </a:lnTo>
                <a:lnTo>
                  <a:pt x="0" y="3906295"/>
                </a:lnTo>
                <a:lnTo>
                  <a:pt x="3482155" y="3906295"/>
                </a:lnTo>
                <a:lnTo>
                  <a:pt x="348215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137" name="Google Shape;137;p16"/>
          <p:cNvSpPr/>
          <p:nvPr/>
        </p:nvSpPr>
        <p:spPr>
          <a:xfrm>
            <a:off x="1073062" y="1929577"/>
            <a:ext cx="5226241" cy="7452805"/>
          </a:xfrm>
          <a:custGeom>
            <a:rect b="b" l="l" r="r" t="t"/>
            <a:pathLst>
              <a:path extrusionOk="0" h="6121400" w="4292600">
                <a:moveTo>
                  <a:pt x="4292600" y="6121400"/>
                </a:moveTo>
                <a:lnTo>
                  <a:pt x="0" y="6121400"/>
                </a:lnTo>
                <a:lnTo>
                  <a:pt x="0" y="0"/>
                </a:lnTo>
                <a:lnTo>
                  <a:pt x="4292600" y="0"/>
                </a:lnTo>
                <a:lnTo>
                  <a:pt x="4292600" y="612140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16"/>
          <p:cNvSpPr/>
          <p:nvPr/>
        </p:nvSpPr>
        <p:spPr>
          <a:xfrm rot="3482170">
            <a:off x="15857882" y="898802"/>
            <a:ext cx="2654444" cy="2631218"/>
          </a:xfrm>
          <a:custGeom>
            <a:rect b="b" l="l" r="r" t="t"/>
            <a:pathLst>
              <a:path extrusionOk="0" h="2631218" w="2654444">
                <a:moveTo>
                  <a:pt x="0" y="0"/>
                </a:moveTo>
                <a:lnTo>
                  <a:pt x="2654445" y="0"/>
                </a:lnTo>
                <a:lnTo>
                  <a:pt x="2654445" y="2631218"/>
                </a:lnTo>
                <a:lnTo>
                  <a:pt x="0" y="2631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6"/>
          <p:cNvSpPr txBox="1"/>
          <p:nvPr/>
        </p:nvSpPr>
        <p:spPr>
          <a:xfrm>
            <a:off x="6472738" y="889926"/>
            <a:ext cx="10125000" cy="15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17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Lesson Objectives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40" name="Google Shape;140;p16"/>
          <p:cNvSpPr txBox="1"/>
          <p:nvPr/>
        </p:nvSpPr>
        <p:spPr>
          <a:xfrm>
            <a:off x="7976925" y="2828075"/>
            <a:ext cx="774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Define what it means to be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</a:t>
            </a:r>
            <a:endParaRPr b="1" sz="36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41" name="Google Shape;141;p16"/>
          <p:cNvSpPr/>
          <p:nvPr/>
        </p:nvSpPr>
        <p:spPr>
          <a:xfrm>
            <a:off x="6572249" y="2654200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6"/>
          <p:cNvSpPr/>
          <p:nvPr/>
        </p:nvSpPr>
        <p:spPr>
          <a:xfrm>
            <a:off x="6635749" y="4097648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6"/>
          <p:cNvSpPr/>
          <p:nvPr/>
        </p:nvSpPr>
        <p:spPr>
          <a:xfrm>
            <a:off x="6699265" y="5465584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16"/>
          <p:cNvSpPr/>
          <p:nvPr/>
        </p:nvSpPr>
        <p:spPr>
          <a:xfrm>
            <a:off x="2858856" y="179155"/>
            <a:ext cx="2018677" cy="2147529"/>
          </a:xfrm>
          <a:custGeom>
            <a:rect b="b" l="l" r="r" t="t"/>
            <a:pathLst>
              <a:path extrusionOk="0" h="2147529" w="2018677">
                <a:moveTo>
                  <a:pt x="0" y="0"/>
                </a:moveTo>
                <a:lnTo>
                  <a:pt x="2018677" y="0"/>
                </a:lnTo>
                <a:lnTo>
                  <a:pt x="2018677" y="2147529"/>
                </a:lnTo>
                <a:lnTo>
                  <a:pt x="0" y="2147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6"/>
          <p:cNvSpPr/>
          <p:nvPr/>
        </p:nvSpPr>
        <p:spPr>
          <a:xfrm>
            <a:off x="15469179" y="9356539"/>
            <a:ext cx="1715925" cy="600574"/>
          </a:xfrm>
          <a:custGeom>
            <a:rect b="b" l="l" r="r" t="t"/>
            <a:pathLst>
              <a:path extrusionOk="0" h="600574" w="1715925">
                <a:moveTo>
                  <a:pt x="0" y="0"/>
                </a:moveTo>
                <a:lnTo>
                  <a:pt x="1715925" y="0"/>
                </a:lnTo>
                <a:lnTo>
                  <a:pt x="1715925" y="600574"/>
                </a:lnTo>
                <a:lnTo>
                  <a:pt x="0" y="600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6" name="Google Shape;146;p16"/>
          <p:cNvGrpSpPr/>
          <p:nvPr/>
        </p:nvGrpSpPr>
        <p:grpSpPr>
          <a:xfrm>
            <a:off x="14255849" y="8232650"/>
            <a:ext cx="1415914" cy="1565396"/>
            <a:chOff x="0" y="0"/>
            <a:chExt cx="495300" cy="495300"/>
          </a:xfrm>
        </p:grpSpPr>
        <p:sp>
          <p:nvSpPr>
            <p:cNvPr id="147" name="Google Shape;147;p16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9" name="Google Shape;149;p16"/>
          <p:cNvSpPr/>
          <p:nvPr/>
        </p:nvSpPr>
        <p:spPr>
          <a:xfrm>
            <a:off x="14420152" y="8390352"/>
            <a:ext cx="1131321" cy="1251498"/>
          </a:xfrm>
          <a:custGeom>
            <a:rect b="b" l="l" r="r" t="t"/>
            <a:pathLst>
              <a:path extrusionOk="0" h="1657613" w="1657613">
                <a:moveTo>
                  <a:pt x="0" y="0"/>
                </a:moveTo>
                <a:lnTo>
                  <a:pt x="1657613" y="0"/>
                </a:lnTo>
                <a:lnTo>
                  <a:pt x="1657613" y="1657613"/>
                </a:lnTo>
                <a:lnTo>
                  <a:pt x="0" y="16576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0" name="Google Shape;150;p16"/>
          <p:cNvPicPr preferRelativeResize="0"/>
          <p:nvPr/>
        </p:nvPicPr>
        <p:blipFill rotWithShape="1">
          <a:blip r:embed="rId13">
            <a:alphaModFix/>
          </a:blip>
          <a:srcRect b="0" l="13992" r="16008" t="0"/>
          <a:stretch/>
        </p:blipFill>
        <p:spPr>
          <a:xfrm>
            <a:off x="1437375" y="2207925"/>
            <a:ext cx="4576200" cy="6841248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/>
        </p:nvSpPr>
        <p:spPr>
          <a:xfrm>
            <a:off x="8040426" y="4289551"/>
            <a:ext cx="6501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Examples of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endParaRPr b="1" sz="3600">
              <a:solidFill>
                <a:srgbClr val="8C52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8137550" y="5591496"/>
            <a:ext cx="90477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Identify ways to be</a:t>
            </a: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 </a:t>
            </a:r>
            <a:r>
              <a:rPr lang="en-US" sz="3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at home and school</a:t>
            </a:r>
            <a:endParaRPr sz="3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3" name="Google Shape;153;p16"/>
          <p:cNvSpPr/>
          <p:nvPr/>
        </p:nvSpPr>
        <p:spPr>
          <a:xfrm>
            <a:off x="6762765" y="7356661"/>
            <a:ext cx="1038319" cy="1115423"/>
          </a:xfrm>
          <a:custGeom>
            <a:rect b="b" l="l" r="r" t="t"/>
            <a:pathLst>
              <a:path extrusionOk="0" h="732626" w="719805">
                <a:moveTo>
                  <a:pt x="0" y="0"/>
                </a:moveTo>
                <a:lnTo>
                  <a:pt x="719805" y="0"/>
                </a:lnTo>
                <a:lnTo>
                  <a:pt x="719805" y="732625"/>
                </a:lnTo>
                <a:lnTo>
                  <a:pt x="0" y="7326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16"/>
          <p:cNvSpPr txBox="1"/>
          <p:nvPr/>
        </p:nvSpPr>
        <p:spPr>
          <a:xfrm>
            <a:off x="8127500" y="7436465"/>
            <a:ext cx="85731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Self-Reflect on </a:t>
            </a:r>
            <a:r>
              <a:rPr lang="en-US" sz="3600">
                <a:latin typeface="Pangolin"/>
                <a:ea typeface="Pangolin"/>
                <a:cs typeface="Pangolin"/>
                <a:sym typeface="Pangolin"/>
              </a:rPr>
              <a:t>ways being </a:t>
            </a:r>
            <a:r>
              <a:rPr b="1" lang="en-US" sz="3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 </a:t>
            </a:r>
            <a:r>
              <a:rPr lang="en-US" sz="3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helps me</a:t>
            </a:r>
            <a:endParaRPr sz="36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55" name="Google Shape;155;p16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56" name="Google Shape;156;p16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/>
          <p:nvPr/>
        </p:nvSpPr>
        <p:spPr>
          <a:xfrm rot="-2700000">
            <a:off x="12161068" y="-3738670"/>
            <a:ext cx="6237412" cy="9451788"/>
          </a:xfrm>
          <a:custGeom>
            <a:rect b="b" l="l" r="r" t="t"/>
            <a:pathLst>
              <a:path extrusionOk="0" h="9451788" w="6237412">
                <a:moveTo>
                  <a:pt x="0" y="0"/>
                </a:moveTo>
                <a:lnTo>
                  <a:pt x="6237412" y="0"/>
                </a:lnTo>
                <a:lnTo>
                  <a:pt x="6237412" y="9451788"/>
                </a:lnTo>
                <a:lnTo>
                  <a:pt x="0" y="94517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33102" t="-1840"/>
            </a:stretch>
          </a:blipFill>
          <a:ln>
            <a:noFill/>
          </a:ln>
        </p:spPr>
      </p:sp>
      <p:sp>
        <p:nvSpPr>
          <p:cNvPr id="162" name="Google Shape;162;p17"/>
          <p:cNvSpPr/>
          <p:nvPr/>
        </p:nvSpPr>
        <p:spPr>
          <a:xfrm>
            <a:off x="4276542" y="0"/>
            <a:ext cx="10912524" cy="11676825"/>
          </a:xfrm>
          <a:custGeom>
            <a:rect b="b" l="l" r="r" t="t"/>
            <a:pathLst>
              <a:path extrusionOk="0" h="11676825" w="10912524">
                <a:moveTo>
                  <a:pt x="0" y="0"/>
                </a:moveTo>
                <a:lnTo>
                  <a:pt x="10912524" y="0"/>
                </a:lnTo>
                <a:lnTo>
                  <a:pt x="10912524" y="11676825"/>
                </a:lnTo>
                <a:lnTo>
                  <a:pt x="0" y="116768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17"/>
          <p:cNvSpPr txBox="1"/>
          <p:nvPr/>
        </p:nvSpPr>
        <p:spPr>
          <a:xfrm>
            <a:off x="4572000" y="3174075"/>
            <a:ext cx="12900900" cy="24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99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rPr>
              <a:t>Definition of </a:t>
            </a:r>
            <a:endParaRPr sz="8099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99">
                <a:solidFill>
                  <a:srgbClr val="8C52FF"/>
                </a:solidFill>
                <a:latin typeface="Concert One"/>
                <a:ea typeface="Concert One"/>
                <a:cs typeface="Concert One"/>
                <a:sym typeface="Concert One"/>
              </a:rPr>
              <a:t>Punctuality</a:t>
            </a:r>
            <a:endParaRPr sz="700">
              <a:solidFill>
                <a:srgbClr val="8C52FF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64" name="Google Shape;164;p17"/>
          <p:cNvSpPr txBox="1"/>
          <p:nvPr/>
        </p:nvSpPr>
        <p:spPr>
          <a:xfrm>
            <a:off x="4193337" y="6099613"/>
            <a:ext cx="7770000" cy="32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56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lang="en-US" sz="56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is consistently being on time.</a:t>
            </a:r>
            <a:endParaRPr sz="1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5" name="Google Shape;165;p17"/>
          <p:cNvSpPr/>
          <p:nvPr/>
        </p:nvSpPr>
        <p:spPr>
          <a:xfrm>
            <a:off x="-693100" y="873750"/>
            <a:ext cx="5206044" cy="9408786"/>
          </a:xfrm>
          <a:custGeom>
            <a:rect b="b" l="l" r="r" t="t"/>
            <a:pathLst>
              <a:path extrusionOk="0" h="8897197" w="5206044">
                <a:moveTo>
                  <a:pt x="0" y="0"/>
                </a:moveTo>
                <a:lnTo>
                  <a:pt x="5206044" y="0"/>
                </a:lnTo>
                <a:lnTo>
                  <a:pt x="5206044" y="8897197"/>
                </a:lnTo>
                <a:lnTo>
                  <a:pt x="0" y="88971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7781" l="-44370" r="0" t="0"/>
            </a:stretch>
          </a:blipFill>
          <a:ln>
            <a:noFill/>
          </a:ln>
        </p:spPr>
      </p:sp>
      <p:grpSp>
        <p:nvGrpSpPr>
          <p:cNvPr id="166" name="Google Shape;166;p17"/>
          <p:cNvGrpSpPr/>
          <p:nvPr/>
        </p:nvGrpSpPr>
        <p:grpSpPr>
          <a:xfrm>
            <a:off x="15482218" y="5315545"/>
            <a:ext cx="2060478" cy="2060478"/>
            <a:chOff x="0" y="0"/>
            <a:chExt cx="495300" cy="495300"/>
          </a:xfrm>
        </p:grpSpPr>
        <p:sp>
          <p:nvSpPr>
            <p:cNvPr id="167" name="Google Shape;167;p17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9" name="Google Shape;169;p17"/>
          <p:cNvSpPr/>
          <p:nvPr/>
        </p:nvSpPr>
        <p:spPr>
          <a:xfrm>
            <a:off x="15688491" y="5523123"/>
            <a:ext cx="1725107" cy="1645321"/>
          </a:xfrm>
          <a:custGeom>
            <a:rect b="b" l="l" r="r" t="t"/>
            <a:pathLst>
              <a:path extrusionOk="0" h="1645321" w="1725107">
                <a:moveTo>
                  <a:pt x="0" y="0"/>
                </a:moveTo>
                <a:lnTo>
                  <a:pt x="1725107" y="0"/>
                </a:lnTo>
                <a:lnTo>
                  <a:pt x="1725107" y="1645321"/>
                </a:lnTo>
                <a:lnTo>
                  <a:pt x="0" y="1645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17"/>
          <p:cNvSpPr/>
          <p:nvPr/>
        </p:nvSpPr>
        <p:spPr>
          <a:xfrm rot="7921350">
            <a:off x="14110732" y="890881"/>
            <a:ext cx="2156667" cy="2540992"/>
          </a:xfrm>
          <a:custGeom>
            <a:rect b="b" l="l" r="r" t="t"/>
            <a:pathLst>
              <a:path extrusionOk="0" h="2540992" w="2156667">
                <a:moveTo>
                  <a:pt x="0" y="0"/>
                </a:moveTo>
                <a:lnTo>
                  <a:pt x="2156668" y="0"/>
                </a:lnTo>
                <a:lnTo>
                  <a:pt x="2156668" y="2540992"/>
                </a:lnTo>
                <a:lnTo>
                  <a:pt x="0" y="25409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71" name="Google Shape;171;p17"/>
          <p:cNvCxnSpPr/>
          <p:nvPr/>
        </p:nvCxnSpPr>
        <p:spPr>
          <a:xfrm flipH="1" rot="10800000">
            <a:off x="4323300" y="5586875"/>
            <a:ext cx="8993400" cy="63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2" name="Google Shape;172;p17"/>
          <p:cNvSpPr/>
          <p:nvPr/>
        </p:nvSpPr>
        <p:spPr>
          <a:xfrm>
            <a:off x="12342055" y="3013432"/>
            <a:ext cx="2025557" cy="2814268"/>
          </a:xfrm>
          <a:custGeom>
            <a:rect b="b" l="l" r="r" t="t"/>
            <a:pathLst>
              <a:path extrusionOk="0" h="2814268" w="2025557">
                <a:moveTo>
                  <a:pt x="0" y="0"/>
                </a:moveTo>
                <a:lnTo>
                  <a:pt x="2025557" y="0"/>
                </a:lnTo>
                <a:lnTo>
                  <a:pt x="2025557" y="2814268"/>
                </a:lnTo>
                <a:lnTo>
                  <a:pt x="0" y="28142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11370"/>
            </a:stretch>
          </a:blipFill>
          <a:ln>
            <a:noFill/>
          </a:ln>
        </p:spPr>
      </p:sp>
      <p:sp>
        <p:nvSpPr>
          <p:cNvPr id="173" name="Google Shape;173;p17"/>
          <p:cNvSpPr/>
          <p:nvPr/>
        </p:nvSpPr>
        <p:spPr>
          <a:xfrm>
            <a:off x="12924579" y="4420566"/>
            <a:ext cx="853225" cy="759370"/>
          </a:xfrm>
          <a:custGeom>
            <a:rect b="b" l="l" r="r" t="t"/>
            <a:pathLst>
              <a:path extrusionOk="0" h="759370" w="853225">
                <a:moveTo>
                  <a:pt x="0" y="0"/>
                </a:moveTo>
                <a:lnTo>
                  <a:pt x="853224" y="0"/>
                </a:lnTo>
                <a:lnTo>
                  <a:pt x="853224" y="759370"/>
                </a:lnTo>
                <a:lnTo>
                  <a:pt x="0" y="7593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17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75" name="Google Shape;175;p17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181" name="Google Shape;181;p18"/>
          <p:cNvSpPr/>
          <p:nvPr/>
        </p:nvSpPr>
        <p:spPr>
          <a:xfrm rot="4217883">
            <a:off x="3201737" y="-7221511"/>
            <a:ext cx="5542856" cy="14848683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182" name="Google Shape;182;p18"/>
          <p:cNvSpPr/>
          <p:nvPr/>
        </p:nvSpPr>
        <p:spPr>
          <a:xfrm rot="518228">
            <a:off x="2446374" y="135050"/>
            <a:ext cx="13963424" cy="11666652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183" name="Google Shape;183;p18"/>
          <p:cNvSpPr/>
          <p:nvPr/>
        </p:nvSpPr>
        <p:spPr>
          <a:xfrm rot="257992">
            <a:off x="10586872" y="1692867"/>
            <a:ext cx="5737248" cy="155427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18"/>
          <p:cNvSpPr txBox="1"/>
          <p:nvPr/>
        </p:nvSpPr>
        <p:spPr>
          <a:xfrm>
            <a:off x="2684924" y="5039213"/>
            <a:ext cx="12518700" cy="18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District Video</a:t>
            </a:r>
            <a:endParaRPr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5" name="Google Shape;185;p18"/>
          <p:cNvSpPr/>
          <p:nvPr/>
        </p:nvSpPr>
        <p:spPr>
          <a:xfrm>
            <a:off x="-153449" y="6597492"/>
            <a:ext cx="3670433" cy="368950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959" l="0" r="0" t="0"/>
            </a:stretch>
          </a:blipFill>
          <a:ln>
            <a:noFill/>
          </a:ln>
        </p:spPr>
      </p:sp>
      <p:sp>
        <p:nvSpPr>
          <p:cNvPr id="186" name="Google Shape;186;p18"/>
          <p:cNvSpPr/>
          <p:nvPr/>
        </p:nvSpPr>
        <p:spPr>
          <a:xfrm>
            <a:off x="7800045" y="8442246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18"/>
          <p:cNvSpPr/>
          <p:nvPr/>
        </p:nvSpPr>
        <p:spPr>
          <a:xfrm rot="-1193110">
            <a:off x="4115498" y="1637684"/>
            <a:ext cx="3115834" cy="2075924"/>
          </a:xfrm>
          <a:custGeom>
            <a:rect b="b" l="l" r="r" t="t"/>
            <a:pathLst>
              <a:path extrusionOk="0" h="2076755" w="3117081">
                <a:moveTo>
                  <a:pt x="0" y="0"/>
                </a:moveTo>
                <a:lnTo>
                  <a:pt x="3117081" y="0"/>
                </a:lnTo>
                <a:lnTo>
                  <a:pt x="3117081" y="2076756"/>
                </a:lnTo>
                <a:lnTo>
                  <a:pt x="0" y="20767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18"/>
          <p:cNvSpPr/>
          <p:nvPr/>
        </p:nvSpPr>
        <p:spPr>
          <a:xfrm>
            <a:off x="2536457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189" name="Google Shape;189;p18"/>
          <p:cNvSpPr txBox="1"/>
          <p:nvPr/>
        </p:nvSpPr>
        <p:spPr>
          <a:xfrm>
            <a:off x="4525742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9"/>
          <p:cNvSpPr/>
          <p:nvPr/>
        </p:nvSpPr>
        <p:spPr>
          <a:xfrm>
            <a:off x="16904424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195" name="Google Shape;195;p19"/>
          <p:cNvSpPr/>
          <p:nvPr/>
        </p:nvSpPr>
        <p:spPr>
          <a:xfrm rot="537018">
            <a:off x="-372281" y="2268984"/>
            <a:ext cx="11866801" cy="8437739"/>
          </a:xfrm>
          <a:custGeom>
            <a:rect b="b" l="l" r="r" t="t"/>
            <a:pathLst>
              <a:path extrusionOk="0" h="7231149" w="8897387">
                <a:moveTo>
                  <a:pt x="0" y="0"/>
                </a:moveTo>
                <a:lnTo>
                  <a:pt x="8897388" y="0"/>
                </a:lnTo>
                <a:lnTo>
                  <a:pt x="8897388" y="7231150"/>
                </a:lnTo>
                <a:lnTo>
                  <a:pt x="0" y="723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19"/>
          <p:cNvSpPr txBox="1"/>
          <p:nvPr/>
        </p:nvSpPr>
        <p:spPr>
          <a:xfrm>
            <a:off x="3322019" y="834364"/>
            <a:ext cx="116439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4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Video Reflection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197" name="Google Shape;197;p19"/>
          <p:cNvSpPr/>
          <p:nvPr/>
        </p:nvSpPr>
        <p:spPr>
          <a:xfrm>
            <a:off x="0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198" name="Google Shape;198;p19"/>
          <p:cNvSpPr/>
          <p:nvPr/>
        </p:nvSpPr>
        <p:spPr>
          <a:xfrm rot="-119858">
            <a:off x="7914669" y="8628974"/>
            <a:ext cx="6575883" cy="1709729"/>
          </a:xfrm>
          <a:custGeom>
            <a:rect b="b" l="l" r="r" t="t"/>
            <a:pathLst>
              <a:path extrusionOk="0" h="1709729" w="6575883">
                <a:moveTo>
                  <a:pt x="0" y="0"/>
                </a:moveTo>
                <a:lnTo>
                  <a:pt x="6575882" y="0"/>
                </a:lnTo>
                <a:lnTo>
                  <a:pt x="6575882" y="1709730"/>
                </a:lnTo>
                <a:lnTo>
                  <a:pt x="0" y="1709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19"/>
          <p:cNvSpPr/>
          <p:nvPr/>
        </p:nvSpPr>
        <p:spPr>
          <a:xfrm>
            <a:off x="1233127" y="4349449"/>
            <a:ext cx="1059109" cy="778979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19"/>
          <p:cNvSpPr/>
          <p:nvPr/>
        </p:nvSpPr>
        <p:spPr>
          <a:xfrm>
            <a:off x="1233127" y="6996142"/>
            <a:ext cx="1059109" cy="778979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19"/>
          <p:cNvSpPr/>
          <p:nvPr/>
        </p:nvSpPr>
        <p:spPr>
          <a:xfrm rot="-785056">
            <a:off x="1949147" y="1518176"/>
            <a:ext cx="2153160" cy="2290596"/>
          </a:xfrm>
          <a:custGeom>
            <a:rect b="b" l="l" r="r" t="t"/>
            <a:pathLst>
              <a:path extrusionOk="0" h="2290596" w="2153160">
                <a:moveTo>
                  <a:pt x="0" y="0"/>
                </a:moveTo>
                <a:lnTo>
                  <a:pt x="2153160" y="0"/>
                </a:lnTo>
                <a:lnTo>
                  <a:pt x="2153160" y="2290596"/>
                </a:lnTo>
                <a:lnTo>
                  <a:pt x="0" y="2290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9"/>
          <p:cNvSpPr/>
          <p:nvPr/>
        </p:nvSpPr>
        <p:spPr>
          <a:xfrm rot="-2700000">
            <a:off x="11758834" y="998220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543624" t="0"/>
            </a:stretch>
          </a:blipFill>
          <a:ln>
            <a:noFill/>
          </a:ln>
        </p:spPr>
      </p:sp>
      <p:sp>
        <p:nvSpPr>
          <p:cNvPr id="203" name="Google Shape;203;p19"/>
          <p:cNvSpPr/>
          <p:nvPr/>
        </p:nvSpPr>
        <p:spPr>
          <a:xfrm rot="404155">
            <a:off x="12189161" y="2728567"/>
            <a:ext cx="5238157" cy="445561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9" title="Video - Free of Charge Creative Commons Chalkboard image"/>
          <p:cNvPicPr preferRelativeResize="0"/>
          <p:nvPr/>
        </p:nvPicPr>
        <p:blipFill rotWithShape="1">
          <a:blip r:embed="rId10">
            <a:alphaModFix/>
          </a:blip>
          <a:srcRect b="0" l="18988" r="0" t="0"/>
          <a:stretch/>
        </p:blipFill>
        <p:spPr>
          <a:xfrm rot="426910">
            <a:off x="12527585" y="3033614"/>
            <a:ext cx="4621265" cy="3853461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9"/>
          <p:cNvSpPr/>
          <p:nvPr/>
        </p:nvSpPr>
        <p:spPr>
          <a:xfrm>
            <a:off x="15588148" y="7625248"/>
            <a:ext cx="2699852" cy="2699852"/>
          </a:xfrm>
          <a:custGeom>
            <a:rect b="b" l="l" r="r" t="t"/>
            <a:pathLst>
              <a:path extrusionOk="0" h="2699852" w="2699852">
                <a:moveTo>
                  <a:pt x="0" y="0"/>
                </a:moveTo>
                <a:lnTo>
                  <a:pt x="2699852" y="0"/>
                </a:lnTo>
                <a:lnTo>
                  <a:pt x="2699852" y="2699852"/>
                </a:lnTo>
                <a:lnTo>
                  <a:pt x="0" y="2699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19"/>
          <p:cNvSpPr txBox="1"/>
          <p:nvPr/>
        </p:nvSpPr>
        <p:spPr>
          <a:xfrm>
            <a:off x="2292050" y="4240550"/>
            <a:ext cx="7711200" cy="44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Share any reflections you may have after watching this video about what </a:t>
            </a:r>
            <a:r>
              <a:rPr b="1" lang="en-US" sz="4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.</a:t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Can you think of a time you or someone else showed </a:t>
            </a:r>
            <a:r>
              <a:rPr b="1" lang="en-US" sz="40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? </a:t>
            </a:r>
            <a:endParaRPr sz="40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232020"/>
                </a:solidFill>
                <a:latin typeface="Pangolin"/>
                <a:ea typeface="Pangolin"/>
                <a:cs typeface="Pangolin"/>
                <a:sym typeface="Pangolin"/>
              </a:rPr>
              <a:t>Discuss what happened.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07" name="Google Shape;207;p19"/>
          <p:cNvSpPr/>
          <p:nvPr/>
        </p:nvSpPr>
        <p:spPr>
          <a:xfrm>
            <a:off x="1337359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08" name="Google Shape;208;p19"/>
          <p:cNvSpPr txBox="1"/>
          <p:nvPr/>
        </p:nvSpPr>
        <p:spPr>
          <a:xfrm>
            <a:off x="3326644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214" name="Google Shape;214;p20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7" r="0" t="-9610"/>
            </a:stretch>
          </a:blipFill>
          <a:ln>
            <a:noFill/>
          </a:ln>
        </p:spPr>
      </p:sp>
      <p:sp>
        <p:nvSpPr>
          <p:cNvPr id="215" name="Google Shape;215;p20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20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17" name="Google Shape;217;p20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18" name="Google Shape;218;p20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19" name="Google Shape;219;p20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20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20"/>
          <p:cNvSpPr/>
          <p:nvPr/>
        </p:nvSpPr>
        <p:spPr>
          <a:xfrm rot="-5400000">
            <a:off x="15978463" y="-554063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22" name="Google Shape;222;p20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23" name="Google Shape;223;p20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20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" name="Google Shape;225;p20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20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20"/>
          <p:cNvSpPr/>
          <p:nvPr/>
        </p:nvSpPr>
        <p:spPr>
          <a:xfrm>
            <a:off x="1806715" y="1496133"/>
            <a:ext cx="127164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0"/>
          <p:cNvSpPr/>
          <p:nvPr/>
        </p:nvSpPr>
        <p:spPr>
          <a:xfrm rot="-2832">
            <a:off x="1926386" y="1422396"/>
            <a:ext cx="12197863" cy="1543375"/>
          </a:xfrm>
          <a:custGeom>
            <a:rect b="b" l="l" r="r" t="t"/>
            <a:pathLst>
              <a:path extrusionOk="0" h="1088801" w="4019064">
                <a:moveTo>
                  <a:pt x="0" y="0"/>
                </a:moveTo>
                <a:lnTo>
                  <a:pt x="4019064" y="0"/>
                </a:lnTo>
                <a:lnTo>
                  <a:pt x="4019064" y="1088802"/>
                </a:lnTo>
                <a:lnTo>
                  <a:pt x="0" y="1088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20"/>
          <p:cNvSpPr txBox="1"/>
          <p:nvPr/>
        </p:nvSpPr>
        <p:spPr>
          <a:xfrm>
            <a:off x="4273473" y="1711243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30" name="Google Shape;230;p20"/>
          <p:cNvSpPr txBox="1"/>
          <p:nvPr/>
        </p:nvSpPr>
        <p:spPr>
          <a:xfrm>
            <a:off x="1002265" y="3924800"/>
            <a:ext cx="163488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'Students will answer questions that are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TRUE or FALSE.  </a:t>
            </a:r>
            <a:endParaRPr b="1" sz="4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8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Students will stand  if they believe the statement is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TRUE</a:t>
            </a: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and remain seated if they believe the statement is </a:t>
            </a:r>
            <a:r>
              <a:rPr b="1"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FALSE. </a:t>
            </a: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sz="4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28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42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Teachers will ask for feedback after each statement.</a:t>
            </a:r>
            <a:endParaRPr sz="4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0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32" name="Google Shape;232;p20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233" name="Google Shape;233;p20" title="Fr Lie GIF"/>
          <p:cNvPicPr preferRelativeResize="0"/>
          <p:nvPr/>
        </p:nvPicPr>
        <p:blipFill rotWithShape="1">
          <a:blip r:embed="rId11">
            <a:alphaModFix/>
          </a:blip>
          <a:srcRect b="21742" l="13406" r="11988" t="18045"/>
          <a:stretch/>
        </p:blipFill>
        <p:spPr>
          <a:xfrm rot="656085">
            <a:off x="13606650" y="7236850"/>
            <a:ext cx="4017625" cy="214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0"/>
          <p:cNvSpPr/>
          <p:nvPr/>
        </p:nvSpPr>
        <p:spPr>
          <a:xfrm>
            <a:off x="2196862" y="1676388"/>
            <a:ext cx="11409795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TRUE OR FALSE?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1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40" name="Google Shape;240;p21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41" name="Google Shape;241;p21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21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43" name="Google Shape;243;p21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44" name="Google Shape;244;p21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45" name="Google Shape;245;p21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21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7" name="Google Shape;247;p21"/>
          <p:cNvSpPr/>
          <p:nvPr/>
        </p:nvSpPr>
        <p:spPr>
          <a:xfrm rot="-5400000">
            <a:off x="15978463" y="-554063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48" name="Google Shape;248;p21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49" name="Google Shape;249;p21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21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1" name="Google Shape;251;p21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21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21"/>
          <p:cNvSpPr txBox="1"/>
          <p:nvPr/>
        </p:nvSpPr>
        <p:spPr>
          <a:xfrm>
            <a:off x="1002238" y="3924800"/>
            <a:ext cx="73839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1"/>
          <p:cNvSpPr txBox="1"/>
          <p:nvPr/>
        </p:nvSpPr>
        <p:spPr>
          <a:xfrm>
            <a:off x="1674200" y="3924800"/>
            <a:ext cx="15524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55" name="Google Shape;255;p21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56" name="Google Shape;256;p21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57" name="Google Shape;257;p21"/>
          <p:cNvSpPr txBox="1"/>
          <p:nvPr/>
        </p:nvSpPr>
        <p:spPr>
          <a:xfrm>
            <a:off x="1647350" y="4527375"/>
            <a:ext cx="144387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82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Pangolin"/>
              <a:buAutoNum type="arabicPeriod"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If a student states they were in the restroom after the tardy bell, they should not be counted as tardy…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1"/>
          <p:cNvSpPr txBox="1"/>
          <p:nvPr/>
        </p:nvSpPr>
        <p:spPr>
          <a:xfrm>
            <a:off x="1539925" y="6007475"/>
            <a:ext cx="14127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2. 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 student visits another teacher and is tardy to class without a pass. They should  be marked tardy. </a:t>
            </a:r>
            <a:endParaRPr b="1" sz="4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59" name="Google Shape;259;p21"/>
          <p:cNvSpPr txBox="1"/>
          <p:nvPr/>
        </p:nvSpPr>
        <p:spPr>
          <a:xfrm>
            <a:off x="1647350" y="7350425"/>
            <a:ext cx="144387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3. </a:t>
            </a: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Students arriving late to class do not affect the learning environment…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21"/>
          <p:cNvPicPr preferRelativeResize="0"/>
          <p:nvPr/>
        </p:nvPicPr>
        <p:blipFill rotWithShape="1">
          <a:blip r:embed="rId10">
            <a:alphaModFix/>
          </a:blip>
          <a:srcRect b="8281" l="10138" r="12528" t="54042"/>
          <a:stretch/>
        </p:blipFill>
        <p:spPr>
          <a:xfrm>
            <a:off x="5438508" y="3341175"/>
            <a:ext cx="3864218" cy="127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1"/>
          <p:cNvPicPr preferRelativeResize="0"/>
          <p:nvPr/>
        </p:nvPicPr>
        <p:blipFill rotWithShape="1">
          <a:blip r:embed="rId11">
            <a:alphaModFix/>
          </a:blip>
          <a:srcRect b="0" l="12237" r="11420" t="0"/>
          <a:stretch/>
        </p:blipFill>
        <p:spPr>
          <a:xfrm>
            <a:off x="10173750" y="5650300"/>
            <a:ext cx="294995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1"/>
          <p:cNvPicPr preferRelativeResize="0"/>
          <p:nvPr/>
        </p:nvPicPr>
        <p:blipFill rotWithShape="1">
          <a:blip r:embed="rId10">
            <a:alphaModFix/>
          </a:blip>
          <a:srcRect b="8281" l="10138" r="12528" t="54042"/>
          <a:stretch/>
        </p:blipFill>
        <p:spPr>
          <a:xfrm>
            <a:off x="5715708" y="7393363"/>
            <a:ext cx="3864218" cy="127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/>
          <p:nvPr/>
        </p:nvSpPr>
        <p:spPr>
          <a:xfrm>
            <a:off x="2865671" y="1647413"/>
            <a:ext cx="127164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21"/>
          <p:cNvSpPr txBox="1"/>
          <p:nvPr/>
        </p:nvSpPr>
        <p:spPr>
          <a:xfrm>
            <a:off x="5332429" y="1862522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65" name="Google Shape;265;p21"/>
          <p:cNvSpPr/>
          <p:nvPr/>
        </p:nvSpPr>
        <p:spPr>
          <a:xfrm>
            <a:off x="3255817" y="1827667"/>
            <a:ext cx="11409795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TRUE OR FALSE?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2"/>
          <p:cNvSpPr/>
          <p:nvPr/>
        </p:nvSpPr>
        <p:spPr>
          <a:xfrm rot="-5400000">
            <a:off x="112792" y="8414245"/>
            <a:ext cx="2144958" cy="2406221"/>
          </a:xfrm>
          <a:custGeom>
            <a:rect b="b" l="l" r="r" t="t"/>
            <a:pathLst>
              <a:path extrusionOk="0" h="2406221" w="2144958">
                <a:moveTo>
                  <a:pt x="0" y="0"/>
                </a:moveTo>
                <a:lnTo>
                  <a:pt x="2144957" y="0"/>
                </a:lnTo>
                <a:lnTo>
                  <a:pt x="2144957" y="2406221"/>
                </a:lnTo>
                <a:lnTo>
                  <a:pt x="0" y="2406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71" name="Google Shape;271;p22"/>
          <p:cNvSpPr/>
          <p:nvPr/>
        </p:nvSpPr>
        <p:spPr>
          <a:xfrm flipH="1" rot="5400000">
            <a:off x="16102877" y="8522450"/>
            <a:ext cx="2042868" cy="2291697"/>
          </a:xfrm>
          <a:custGeom>
            <a:rect b="b" l="l" r="r" t="t"/>
            <a:pathLst>
              <a:path extrusionOk="0" h="2291697" w="2042868">
                <a:moveTo>
                  <a:pt x="0" y="2291697"/>
                </a:moveTo>
                <a:lnTo>
                  <a:pt x="2042868" y="2291697"/>
                </a:lnTo>
                <a:lnTo>
                  <a:pt x="2042868" y="0"/>
                </a:lnTo>
                <a:lnTo>
                  <a:pt x="0" y="0"/>
                </a:lnTo>
                <a:lnTo>
                  <a:pt x="0" y="229169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272" name="Google Shape;272;p22"/>
          <p:cNvSpPr/>
          <p:nvPr/>
        </p:nvSpPr>
        <p:spPr>
          <a:xfrm rot="7101538">
            <a:off x="481" y="399419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22"/>
          <p:cNvSpPr txBox="1"/>
          <p:nvPr/>
        </p:nvSpPr>
        <p:spPr>
          <a:xfrm>
            <a:off x="1806703" y="686101"/>
            <a:ext cx="3631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Toddler Class Adviser</a:t>
            </a:r>
            <a:endParaRPr/>
          </a:p>
        </p:txBody>
      </p:sp>
      <p:sp>
        <p:nvSpPr>
          <p:cNvPr id="274" name="Google Shape;274;p22"/>
          <p:cNvSpPr/>
          <p:nvPr/>
        </p:nvSpPr>
        <p:spPr>
          <a:xfrm rot="5400000">
            <a:off x="2593199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75" name="Google Shape;275;p22"/>
          <p:cNvSpPr/>
          <p:nvPr/>
        </p:nvSpPr>
        <p:spPr>
          <a:xfrm rot="5400000">
            <a:off x="11947875" y="-3276062"/>
            <a:ext cx="3555429" cy="9524594"/>
          </a:xfrm>
          <a:custGeom>
            <a:rect b="b" l="l" r="r" t="t"/>
            <a:pathLst>
              <a:path extrusionOk="0" h="9524594" w="3555429">
                <a:moveTo>
                  <a:pt x="0" y="0"/>
                </a:moveTo>
                <a:lnTo>
                  <a:pt x="3555429" y="0"/>
                </a:lnTo>
                <a:lnTo>
                  <a:pt x="3555429" y="9524593"/>
                </a:lnTo>
                <a:lnTo>
                  <a:pt x="0" y="952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276" name="Google Shape;276;p22"/>
          <p:cNvSpPr/>
          <p:nvPr/>
        </p:nvSpPr>
        <p:spPr>
          <a:xfrm rot="7101538">
            <a:off x="14193731" y="2774845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22"/>
          <p:cNvSpPr/>
          <p:nvPr/>
        </p:nvSpPr>
        <p:spPr>
          <a:xfrm rot="7101538">
            <a:off x="16118606" y="8399320"/>
            <a:ext cx="883529" cy="529013"/>
          </a:xfrm>
          <a:custGeom>
            <a:rect b="b" l="l" r="r" t="t"/>
            <a:pathLst>
              <a:path extrusionOk="0" h="529006" w="883518">
                <a:moveTo>
                  <a:pt x="0" y="0"/>
                </a:moveTo>
                <a:lnTo>
                  <a:pt x="883518" y="0"/>
                </a:lnTo>
                <a:lnTo>
                  <a:pt x="883518" y="529007"/>
                </a:lnTo>
                <a:lnTo>
                  <a:pt x="0" y="529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22"/>
          <p:cNvSpPr/>
          <p:nvPr/>
        </p:nvSpPr>
        <p:spPr>
          <a:xfrm rot="-5400000">
            <a:off x="15978463" y="-554063"/>
            <a:ext cx="3165526" cy="3165526"/>
          </a:xfrm>
          <a:custGeom>
            <a:rect b="b" l="l" r="r" t="t"/>
            <a:pathLst>
              <a:path extrusionOk="0" h="3165526" w="3165526">
                <a:moveTo>
                  <a:pt x="0" y="0"/>
                </a:moveTo>
                <a:lnTo>
                  <a:pt x="3165526" y="0"/>
                </a:lnTo>
                <a:lnTo>
                  <a:pt x="3165526" y="3165526"/>
                </a:lnTo>
                <a:lnTo>
                  <a:pt x="0" y="3165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9" name="Google Shape;279;p22"/>
          <p:cNvGrpSpPr/>
          <p:nvPr/>
        </p:nvGrpSpPr>
        <p:grpSpPr>
          <a:xfrm>
            <a:off x="8448987" y="94045"/>
            <a:ext cx="1392189" cy="1392189"/>
            <a:chOff x="0" y="0"/>
            <a:chExt cx="495300" cy="495300"/>
          </a:xfrm>
        </p:grpSpPr>
        <p:sp>
          <p:nvSpPr>
            <p:cNvPr id="280" name="Google Shape;280;p22"/>
            <p:cNvSpPr/>
            <p:nvPr/>
          </p:nvSpPr>
          <p:spPr>
            <a:xfrm>
              <a:off x="0" y="0"/>
              <a:ext cx="495300" cy="495300"/>
            </a:xfrm>
            <a:custGeom>
              <a:rect b="b" l="l" r="r" t="t"/>
              <a:pathLst>
                <a:path extrusionOk="0" h="495300" w="495300">
                  <a:moveTo>
                    <a:pt x="247650" y="0"/>
                  </a:moveTo>
                  <a:cubicBezTo>
                    <a:pt x="110490" y="0"/>
                    <a:pt x="0" y="110490"/>
                    <a:pt x="0" y="247650"/>
                  </a:cubicBezTo>
                  <a:cubicBezTo>
                    <a:pt x="0" y="384810"/>
                    <a:pt x="110490" y="495300"/>
                    <a:pt x="247650" y="495300"/>
                  </a:cubicBezTo>
                  <a:cubicBezTo>
                    <a:pt x="383540" y="495300"/>
                    <a:pt x="495300" y="384810"/>
                    <a:pt x="495300" y="247650"/>
                  </a:cubicBezTo>
                  <a:cubicBezTo>
                    <a:pt x="495300" y="110490"/>
                    <a:pt x="383540" y="0"/>
                    <a:pt x="247650" y="0"/>
                  </a:cubicBezTo>
                  <a:close/>
                  <a:moveTo>
                    <a:pt x="247650" y="457200"/>
                  </a:moveTo>
                  <a:cubicBezTo>
                    <a:pt x="132080" y="457200"/>
                    <a:pt x="38100" y="363220"/>
                    <a:pt x="38100" y="247650"/>
                  </a:cubicBezTo>
                  <a:cubicBezTo>
                    <a:pt x="38100" y="132080"/>
                    <a:pt x="132080" y="38100"/>
                    <a:pt x="247650" y="38100"/>
                  </a:cubicBezTo>
                  <a:cubicBezTo>
                    <a:pt x="363220" y="38100"/>
                    <a:pt x="457200" y="132080"/>
                    <a:pt x="457200" y="247650"/>
                  </a:cubicBezTo>
                  <a:cubicBezTo>
                    <a:pt x="457200" y="363220"/>
                    <a:pt x="363220" y="457200"/>
                    <a:pt x="247650" y="457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22"/>
            <p:cNvSpPr/>
            <p:nvPr/>
          </p:nvSpPr>
          <p:spPr>
            <a:xfrm>
              <a:off x="38100" y="38100"/>
              <a:ext cx="419100" cy="419100"/>
            </a:xfrm>
            <a:custGeom>
              <a:rect b="b" l="l" r="r" t="t"/>
              <a:pathLst>
                <a:path extrusionOk="0" h="419100" w="419100">
                  <a:moveTo>
                    <a:pt x="209550" y="0"/>
                  </a:moveTo>
                  <a:cubicBezTo>
                    <a:pt x="93980" y="0"/>
                    <a:pt x="0" y="93980"/>
                    <a:pt x="0" y="209550"/>
                  </a:cubicBezTo>
                  <a:cubicBezTo>
                    <a:pt x="0" y="325120"/>
                    <a:pt x="93980" y="419100"/>
                    <a:pt x="209550" y="419100"/>
                  </a:cubicBezTo>
                  <a:cubicBezTo>
                    <a:pt x="325120" y="419100"/>
                    <a:pt x="419100" y="325120"/>
                    <a:pt x="419100" y="209550"/>
                  </a:cubicBezTo>
                  <a:cubicBezTo>
                    <a:pt x="419100" y="93980"/>
                    <a:pt x="325120" y="0"/>
                    <a:pt x="2095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2" name="Google Shape;282;p22"/>
          <p:cNvSpPr/>
          <p:nvPr/>
        </p:nvSpPr>
        <p:spPr>
          <a:xfrm>
            <a:off x="8589240" y="234298"/>
            <a:ext cx="1111683" cy="1111683"/>
          </a:xfrm>
          <a:custGeom>
            <a:rect b="b" l="l" r="r" t="t"/>
            <a:pathLst>
              <a:path extrusionOk="0" h="1111683" w="1111683">
                <a:moveTo>
                  <a:pt x="0" y="0"/>
                </a:moveTo>
                <a:lnTo>
                  <a:pt x="1111682" y="0"/>
                </a:lnTo>
                <a:lnTo>
                  <a:pt x="1111682" y="1111683"/>
                </a:lnTo>
                <a:lnTo>
                  <a:pt x="0" y="11116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22"/>
          <p:cNvSpPr/>
          <p:nvPr/>
        </p:nvSpPr>
        <p:spPr>
          <a:xfrm>
            <a:off x="-749949" y="0"/>
            <a:ext cx="2556323" cy="2608342"/>
          </a:xfrm>
          <a:custGeom>
            <a:rect b="b" l="l" r="r" t="t"/>
            <a:pathLst>
              <a:path extrusionOk="0" h="2972469" w="2972469">
                <a:moveTo>
                  <a:pt x="0" y="0"/>
                </a:moveTo>
                <a:lnTo>
                  <a:pt x="2972469" y="0"/>
                </a:lnTo>
                <a:lnTo>
                  <a:pt x="2972469" y="2972469"/>
                </a:lnTo>
                <a:lnTo>
                  <a:pt x="0" y="29724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22"/>
          <p:cNvSpPr txBox="1"/>
          <p:nvPr/>
        </p:nvSpPr>
        <p:spPr>
          <a:xfrm>
            <a:off x="1002238" y="3924800"/>
            <a:ext cx="7383900" cy="58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2"/>
          <p:cNvSpPr txBox="1"/>
          <p:nvPr/>
        </p:nvSpPr>
        <p:spPr>
          <a:xfrm>
            <a:off x="10551900" y="3924800"/>
            <a:ext cx="68604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6" name="Google Shape;286;p22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287" name="Google Shape;287;p22"/>
          <p:cNvSpPr txBox="1"/>
          <p:nvPr/>
        </p:nvSpPr>
        <p:spPr>
          <a:xfrm>
            <a:off x="200132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288" name="Google Shape;288;p22"/>
          <p:cNvSpPr txBox="1"/>
          <p:nvPr/>
        </p:nvSpPr>
        <p:spPr>
          <a:xfrm>
            <a:off x="1692125" y="4052525"/>
            <a:ext cx="15310800" cy="1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4. Turning in your assignment past the due date, should not have points deducted…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153456" y="4186050"/>
            <a:ext cx="4255225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22"/>
          <p:cNvSpPr txBox="1"/>
          <p:nvPr/>
        </p:nvSpPr>
        <p:spPr>
          <a:xfrm>
            <a:off x="1692125" y="5770138"/>
            <a:ext cx="13993500" cy="14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5. In the future, being late to your job everyday may cause you to be fired…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1408675" y="5525275"/>
            <a:ext cx="43879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2"/>
          <p:cNvSpPr txBox="1"/>
          <p:nvPr/>
        </p:nvSpPr>
        <p:spPr>
          <a:xfrm>
            <a:off x="1692125" y="7269850"/>
            <a:ext cx="14987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6. Being on time to class, shows respect and honoring others time…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3" name="Google Shape;293;p2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15575" y="7094475"/>
            <a:ext cx="43879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2"/>
          <p:cNvSpPr txBox="1"/>
          <p:nvPr/>
        </p:nvSpPr>
        <p:spPr>
          <a:xfrm>
            <a:off x="1612175" y="8751500"/>
            <a:ext cx="154707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0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7.  Being late to class, does not cause a student to miss instruction...</a:t>
            </a: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p2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551898" y="8149450"/>
            <a:ext cx="5938800" cy="1571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22"/>
          <p:cNvSpPr/>
          <p:nvPr/>
        </p:nvSpPr>
        <p:spPr>
          <a:xfrm>
            <a:off x="2865671" y="1496133"/>
            <a:ext cx="12716400" cy="13923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5332429" y="1711243"/>
            <a:ext cx="9806400" cy="13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800" u="sng">
              <a:solidFill>
                <a:schemeClr val="dk1"/>
              </a:solidFill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298" name="Google Shape;298;p22"/>
          <p:cNvSpPr/>
          <p:nvPr/>
        </p:nvSpPr>
        <p:spPr>
          <a:xfrm>
            <a:off x="3255817" y="1676388"/>
            <a:ext cx="11409795" cy="114723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Concert One"/>
              </a:rPr>
              <a:t>TRUE OR FALSE?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3"/>
          <p:cNvSpPr/>
          <p:nvPr/>
        </p:nvSpPr>
        <p:spPr>
          <a:xfrm>
            <a:off x="2001325" y="0"/>
            <a:ext cx="11531920" cy="2848459"/>
          </a:xfrm>
          <a:custGeom>
            <a:rect b="b" l="l" r="r" t="t"/>
            <a:pathLst>
              <a:path extrusionOk="0" h="5109344" w="14643708">
                <a:moveTo>
                  <a:pt x="0" y="0"/>
                </a:moveTo>
                <a:lnTo>
                  <a:pt x="14643708" y="0"/>
                </a:lnTo>
                <a:lnTo>
                  <a:pt x="14643708" y="5109344"/>
                </a:lnTo>
                <a:lnTo>
                  <a:pt x="0" y="51093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084" l="-699" r="-3052" t="-95778"/>
            </a:stretch>
          </a:blipFill>
          <a:ln>
            <a:noFill/>
          </a:ln>
        </p:spPr>
      </p:sp>
      <p:sp>
        <p:nvSpPr>
          <p:cNvPr id="304" name="Google Shape;304;p23"/>
          <p:cNvSpPr/>
          <p:nvPr/>
        </p:nvSpPr>
        <p:spPr>
          <a:xfrm rot="-1072547">
            <a:off x="16859886" y="-800989"/>
            <a:ext cx="2603766" cy="8897161"/>
          </a:xfrm>
          <a:custGeom>
            <a:rect b="b" l="l" r="r" t="t"/>
            <a:pathLst>
              <a:path extrusionOk="0" h="8897161" w="2603766">
                <a:moveTo>
                  <a:pt x="0" y="0"/>
                </a:moveTo>
                <a:lnTo>
                  <a:pt x="2603767" y="0"/>
                </a:lnTo>
                <a:lnTo>
                  <a:pt x="2603767" y="8897162"/>
                </a:lnTo>
                <a:lnTo>
                  <a:pt x="0" y="8897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652" r="-192054" t="0"/>
            </a:stretch>
          </a:blipFill>
          <a:ln>
            <a:noFill/>
          </a:ln>
        </p:spPr>
      </p:sp>
      <p:sp>
        <p:nvSpPr>
          <p:cNvPr id="305" name="Google Shape;305;p23"/>
          <p:cNvSpPr txBox="1"/>
          <p:nvPr/>
        </p:nvSpPr>
        <p:spPr>
          <a:xfrm>
            <a:off x="983529" y="3064051"/>
            <a:ext cx="8396400" cy="6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38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Here is a list of  possible benefits of punctuality.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The teacher will read each one.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Students will RISE (stand up) if they think this is a benefit and FALL (sit) if it is not a benefit. </a:t>
            </a:r>
            <a:endParaRPr b="1" sz="33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3815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angolin"/>
              <a:buAutoNum type="arabicPeriod"/>
            </a:pPr>
            <a:r>
              <a:rPr b="1" lang="en-US" sz="3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Teachers will ask for feedback  and discuss after each statement.</a:t>
            </a:r>
            <a:endParaRPr b="1" sz="4600">
              <a:solidFill>
                <a:srgbClr val="545454"/>
              </a:solidFill>
            </a:endParaRPr>
          </a:p>
        </p:txBody>
      </p:sp>
      <p:sp>
        <p:nvSpPr>
          <p:cNvPr id="306" name="Google Shape;306;p23"/>
          <p:cNvSpPr/>
          <p:nvPr/>
        </p:nvSpPr>
        <p:spPr>
          <a:xfrm>
            <a:off x="1423122" y="1689626"/>
            <a:ext cx="1360730" cy="1122943"/>
          </a:xfrm>
          <a:custGeom>
            <a:rect b="b" l="l" r="r" t="t"/>
            <a:pathLst>
              <a:path extrusionOk="0" h="1604205" w="1820374">
                <a:moveTo>
                  <a:pt x="0" y="0"/>
                </a:moveTo>
                <a:lnTo>
                  <a:pt x="1820375" y="0"/>
                </a:lnTo>
                <a:lnTo>
                  <a:pt x="1820375" y="1604205"/>
                </a:lnTo>
                <a:lnTo>
                  <a:pt x="0" y="16042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23"/>
          <p:cNvSpPr/>
          <p:nvPr/>
        </p:nvSpPr>
        <p:spPr>
          <a:xfrm rot="1353157">
            <a:off x="16389057" y="2824491"/>
            <a:ext cx="1646202" cy="1646202"/>
          </a:xfrm>
          <a:custGeom>
            <a:rect b="b" l="l" r="r" t="t"/>
            <a:pathLst>
              <a:path extrusionOk="0" h="1646202" w="1646202">
                <a:moveTo>
                  <a:pt x="0" y="0"/>
                </a:moveTo>
                <a:lnTo>
                  <a:pt x="1646202" y="0"/>
                </a:lnTo>
                <a:lnTo>
                  <a:pt x="1646202" y="1646202"/>
                </a:lnTo>
                <a:lnTo>
                  <a:pt x="0" y="16462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8" name="Google Shape;308;p23"/>
          <p:cNvSpPr/>
          <p:nvPr/>
        </p:nvSpPr>
        <p:spPr>
          <a:xfrm>
            <a:off x="6387533" y="2293012"/>
            <a:ext cx="2291721" cy="802102"/>
          </a:xfrm>
          <a:custGeom>
            <a:rect b="b" l="l" r="r" t="t"/>
            <a:pathLst>
              <a:path extrusionOk="0" h="802102" w="2291721">
                <a:moveTo>
                  <a:pt x="0" y="0"/>
                </a:moveTo>
                <a:lnTo>
                  <a:pt x="2291721" y="0"/>
                </a:lnTo>
                <a:lnTo>
                  <a:pt x="2291721" y="802103"/>
                </a:lnTo>
                <a:lnTo>
                  <a:pt x="0" y="8021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23"/>
          <p:cNvSpPr txBox="1"/>
          <p:nvPr/>
        </p:nvSpPr>
        <p:spPr>
          <a:xfrm>
            <a:off x="9466801" y="3406895"/>
            <a:ext cx="6847500" cy="5571900"/>
          </a:xfrm>
          <a:prstGeom prst="rect">
            <a:avLst/>
          </a:prstGeom>
          <a:solidFill>
            <a:srgbClr val="EB04A3">
              <a:alpha val="4717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People think you are responsible.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You get full credit for your work.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People think you are inconsistent.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You gain self-confidence.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People think you do not care.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You have more stress.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People think you are self-motivated.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It hurts your reputation. </a:t>
            </a:r>
            <a:endParaRPr b="1" sz="3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angolin"/>
              <a:buChar char="●"/>
            </a:pPr>
            <a:r>
              <a:rPr b="1" lang="en-US" sz="35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People respect you more. </a:t>
            </a:r>
            <a:endParaRPr sz="16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10" name="Google Shape;310;p23"/>
          <p:cNvSpPr/>
          <p:nvPr/>
        </p:nvSpPr>
        <p:spPr>
          <a:xfrm rot="5400000">
            <a:off x="16175482" y="8142149"/>
            <a:ext cx="1823012" cy="1807060"/>
          </a:xfrm>
          <a:custGeom>
            <a:rect b="b" l="l" r="r" t="t"/>
            <a:pathLst>
              <a:path extrusionOk="0" h="1807060" w="1823012">
                <a:moveTo>
                  <a:pt x="0" y="0"/>
                </a:moveTo>
                <a:lnTo>
                  <a:pt x="1823012" y="0"/>
                </a:lnTo>
                <a:lnTo>
                  <a:pt x="1823012" y="1807060"/>
                </a:lnTo>
                <a:lnTo>
                  <a:pt x="0" y="18070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23"/>
          <p:cNvSpPr txBox="1"/>
          <p:nvPr/>
        </p:nvSpPr>
        <p:spPr>
          <a:xfrm>
            <a:off x="1126591" y="136661"/>
            <a:ext cx="12813600" cy="27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99">
                <a:solidFill>
                  <a:schemeClr val="dk1"/>
                </a:solidFill>
                <a:latin typeface="Concert One"/>
                <a:ea typeface="Concert One"/>
                <a:cs typeface="Concert One"/>
                <a:sym typeface="Concert One"/>
              </a:rPr>
              <a:t>RISE and FALL of</a:t>
            </a:r>
            <a:r>
              <a:rPr lang="en-US" sz="8799">
                <a:solidFill>
                  <a:srgbClr val="8C52FF"/>
                </a:solidFill>
                <a:latin typeface="Concert One"/>
                <a:ea typeface="Concert One"/>
                <a:cs typeface="Concert One"/>
                <a:sym typeface="Concert One"/>
              </a:rPr>
              <a:t> PUNCTUALITY</a:t>
            </a:r>
            <a:endParaRPr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12" name="Google Shape;312;p23"/>
          <p:cNvSpPr/>
          <p:nvPr/>
        </p:nvSpPr>
        <p:spPr>
          <a:xfrm>
            <a:off x="1204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313" name="Google Shape;313;p23"/>
          <p:cNvSpPr txBox="1"/>
          <p:nvPr/>
        </p:nvSpPr>
        <p:spPr>
          <a:xfrm>
            <a:off x="2001325" y="9545085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314" name="Google Shape;314;p23"/>
          <p:cNvSpPr/>
          <p:nvPr/>
        </p:nvSpPr>
        <p:spPr>
          <a:xfrm>
            <a:off x="9389877" y="4036600"/>
            <a:ext cx="7010100" cy="49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3"/>
          <p:cNvSpPr/>
          <p:nvPr/>
        </p:nvSpPr>
        <p:spPr>
          <a:xfrm>
            <a:off x="9357918" y="4723425"/>
            <a:ext cx="7010100" cy="49422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23"/>
          <p:cNvSpPr/>
          <p:nvPr/>
        </p:nvSpPr>
        <p:spPr>
          <a:xfrm>
            <a:off x="9376027" y="5255400"/>
            <a:ext cx="7010100" cy="4562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3"/>
          <p:cNvSpPr/>
          <p:nvPr/>
        </p:nvSpPr>
        <p:spPr>
          <a:xfrm>
            <a:off x="9259834" y="5685150"/>
            <a:ext cx="7010100" cy="4284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3"/>
          <p:cNvSpPr/>
          <p:nvPr/>
        </p:nvSpPr>
        <p:spPr>
          <a:xfrm>
            <a:off x="9228725" y="6356625"/>
            <a:ext cx="7010100" cy="34611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3"/>
          <p:cNvSpPr/>
          <p:nvPr/>
        </p:nvSpPr>
        <p:spPr>
          <a:xfrm>
            <a:off x="9309295" y="6880700"/>
            <a:ext cx="7010100" cy="3295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3"/>
          <p:cNvSpPr/>
          <p:nvPr/>
        </p:nvSpPr>
        <p:spPr>
          <a:xfrm>
            <a:off x="9250486" y="7860725"/>
            <a:ext cx="7010100" cy="19569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/>
          <p:nvPr/>
        </p:nvSpPr>
        <p:spPr>
          <a:xfrm>
            <a:off x="9304204" y="8525677"/>
            <a:ext cx="7010100" cy="9075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"/>
          <p:cNvSpPr/>
          <p:nvPr/>
        </p:nvSpPr>
        <p:spPr>
          <a:xfrm>
            <a:off x="16904424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27" name="Google Shape;327;p24"/>
          <p:cNvSpPr/>
          <p:nvPr/>
        </p:nvSpPr>
        <p:spPr>
          <a:xfrm rot="536778">
            <a:off x="-288058" y="1245557"/>
            <a:ext cx="12587228" cy="9516656"/>
          </a:xfrm>
          <a:custGeom>
            <a:rect b="b" l="l" r="r" t="t"/>
            <a:pathLst>
              <a:path extrusionOk="0" h="7231149" w="8897387">
                <a:moveTo>
                  <a:pt x="0" y="0"/>
                </a:moveTo>
                <a:lnTo>
                  <a:pt x="8897388" y="0"/>
                </a:lnTo>
                <a:lnTo>
                  <a:pt x="8897388" y="7231150"/>
                </a:lnTo>
                <a:lnTo>
                  <a:pt x="0" y="723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24"/>
          <p:cNvSpPr txBox="1"/>
          <p:nvPr/>
        </p:nvSpPr>
        <p:spPr>
          <a:xfrm>
            <a:off x="1383575" y="83956"/>
            <a:ext cx="148791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rgbClr val="FFFFFF"/>
                </a:solidFill>
                <a:latin typeface="Concert One"/>
                <a:ea typeface="Concert One"/>
                <a:cs typeface="Concert One"/>
                <a:sym typeface="Concert One"/>
              </a:rPr>
              <a:t>THINK-PAIR-SHARE</a:t>
            </a:r>
            <a:endParaRPr sz="3000"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29" name="Google Shape;329;p24"/>
          <p:cNvSpPr/>
          <p:nvPr/>
        </p:nvSpPr>
        <p:spPr>
          <a:xfrm>
            <a:off x="0" y="0"/>
            <a:ext cx="1383576" cy="10325100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30" name="Google Shape;330;p24"/>
          <p:cNvSpPr/>
          <p:nvPr/>
        </p:nvSpPr>
        <p:spPr>
          <a:xfrm rot="-120272">
            <a:off x="7914775" y="8628504"/>
            <a:ext cx="6579909" cy="1710776"/>
          </a:xfrm>
          <a:custGeom>
            <a:rect b="b" l="l" r="r" t="t"/>
            <a:pathLst>
              <a:path extrusionOk="0" h="1709729" w="6575883">
                <a:moveTo>
                  <a:pt x="0" y="0"/>
                </a:moveTo>
                <a:lnTo>
                  <a:pt x="6575882" y="0"/>
                </a:lnTo>
                <a:lnTo>
                  <a:pt x="6575882" y="1709730"/>
                </a:lnTo>
                <a:lnTo>
                  <a:pt x="0" y="1709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24"/>
          <p:cNvSpPr/>
          <p:nvPr/>
        </p:nvSpPr>
        <p:spPr>
          <a:xfrm>
            <a:off x="891917" y="2748243"/>
            <a:ext cx="849324" cy="653337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24"/>
          <p:cNvSpPr/>
          <p:nvPr/>
        </p:nvSpPr>
        <p:spPr>
          <a:xfrm>
            <a:off x="891937" y="5049708"/>
            <a:ext cx="849324" cy="653337"/>
          </a:xfrm>
          <a:custGeom>
            <a:rect b="b" l="l" r="r" t="t"/>
            <a:pathLst>
              <a:path extrusionOk="0" h="717953" w="814699">
                <a:moveTo>
                  <a:pt x="0" y="0"/>
                </a:moveTo>
                <a:lnTo>
                  <a:pt x="814698" y="0"/>
                </a:lnTo>
                <a:lnTo>
                  <a:pt x="814698" y="717953"/>
                </a:lnTo>
                <a:lnTo>
                  <a:pt x="0" y="71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24"/>
          <p:cNvSpPr/>
          <p:nvPr/>
        </p:nvSpPr>
        <p:spPr>
          <a:xfrm rot="-2700000">
            <a:off x="11760751" y="9981087"/>
            <a:ext cx="1384345" cy="10330842"/>
          </a:xfrm>
          <a:custGeom>
            <a:rect b="b" l="l" r="r" t="t"/>
            <a:pathLst>
              <a:path extrusionOk="0" h="10325100" w="1383576">
                <a:moveTo>
                  <a:pt x="0" y="0"/>
                </a:moveTo>
                <a:lnTo>
                  <a:pt x="1383576" y="0"/>
                </a:lnTo>
                <a:lnTo>
                  <a:pt x="1383576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-543583" t="0"/>
            </a:stretch>
          </a:blipFill>
          <a:ln>
            <a:noFill/>
          </a:ln>
        </p:spPr>
      </p:sp>
      <p:sp>
        <p:nvSpPr>
          <p:cNvPr id="334" name="Google Shape;334;p24"/>
          <p:cNvSpPr/>
          <p:nvPr/>
        </p:nvSpPr>
        <p:spPr>
          <a:xfrm rot="404240">
            <a:off x="12956831" y="2738567"/>
            <a:ext cx="3871535" cy="4455615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24"/>
          <p:cNvSpPr/>
          <p:nvPr/>
        </p:nvSpPr>
        <p:spPr>
          <a:xfrm>
            <a:off x="15588148" y="7625248"/>
            <a:ext cx="2699852" cy="2699852"/>
          </a:xfrm>
          <a:custGeom>
            <a:rect b="b" l="l" r="r" t="t"/>
            <a:pathLst>
              <a:path extrusionOk="0" h="2699852" w="2699852">
                <a:moveTo>
                  <a:pt x="0" y="0"/>
                </a:moveTo>
                <a:lnTo>
                  <a:pt x="2699852" y="0"/>
                </a:lnTo>
                <a:lnTo>
                  <a:pt x="2699852" y="2699852"/>
                </a:lnTo>
                <a:lnTo>
                  <a:pt x="0" y="26998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6" name="Google Shape;336;p24"/>
          <p:cNvSpPr txBox="1"/>
          <p:nvPr/>
        </p:nvSpPr>
        <p:spPr>
          <a:xfrm>
            <a:off x="1741250" y="2805300"/>
            <a:ext cx="8961900" cy="5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6983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9"/>
              <a:buFont typeface="Pangolin"/>
              <a:buAutoNum type="arabicPeriod"/>
            </a:pP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Rate yourself 1-5 on punctuality.  1 being late to class everyday and 5 being on time everyday.</a:t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69836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99"/>
              <a:buFont typeface="Pangolin"/>
              <a:buAutoNum type="arabicPeriod"/>
            </a:pPr>
            <a:r>
              <a:rPr b="1" lang="en-US" sz="37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Why do you think punctuality is important?  Provide an example.</a:t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799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Now that you know what </a:t>
            </a:r>
            <a:r>
              <a:rPr b="1" i="1" lang="en-US" sz="3299">
                <a:solidFill>
                  <a:schemeClr val="dk1"/>
                </a:solidFill>
                <a:highlight>
                  <a:srgbClr val="B4A7D6"/>
                </a:highlight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means, is there a time or situation where you could have been more </a:t>
            </a:r>
            <a:r>
              <a:rPr b="1" i="1" lang="en-US" sz="3299">
                <a:solidFill>
                  <a:schemeClr val="dk1"/>
                </a:solidFill>
                <a:highlight>
                  <a:srgbClr val="B4A7D6"/>
                </a:highlight>
                <a:latin typeface="Pangolin"/>
                <a:ea typeface="Pangolin"/>
                <a:cs typeface="Pangolin"/>
                <a:sym typeface="Pangolin"/>
              </a:rPr>
              <a:t>punctual</a:t>
            </a:r>
            <a:r>
              <a:rPr b="1" i="1" lang="en-US" sz="32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 Explain</a:t>
            </a:r>
            <a:endParaRPr b="1" sz="2900">
              <a:solidFill>
                <a:srgbClr val="23202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37" name="Google Shape;337;p24"/>
          <p:cNvSpPr/>
          <p:nvPr/>
        </p:nvSpPr>
        <p:spPr>
          <a:xfrm>
            <a:off x="75150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338" name="Google Shape;338;p24"/>
          <p:cNvSpPr txBox="1"/>
          <p:nvPr/>
        </p:nvSpPr>
        <p:spPr>
          <a:xfrm>
            <a:off x="2064435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39" name="Google Shape;339;p24" title="Judge Judy ain't got time for that"/>
          <p:cNvPicPr preferRelativeResize="0"/>
          <p:nvPr/>
        </p:nvPicPr>
        <p:blipFill rotWithShape="1">
          <a:blip r:embed="rId11">
            <a:alphaModFix/>
          </a:blip>
          <a:srcRect b="0" l="12782" r="1314" t="0"/>
          <a:stretch/>
        </p:blipFill>
        <p:spPr>
          <a:xfrm rot="348400">
            <a:off x="12479345" y="2738658"/>
            <a:ext cx="5571689" cy="4967680"/>
          </a:xfrm>
          <a:prstGeom prst="snip1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5"/>
          <p:cNvSpPr/>
          <p:nvPr/>
        </p:nvSpPr>
        <p:spPr>
          <a:xfrm rot="4217883">
            <a:off x="3201737" y="-7221511"/>
            <a:ext cx="5542856" cy="14848683"/>
          </a:xfrm>
          <a:custGeom>
            <a:rect b="b" l="l" r="r" t="t"/>
            <a:pathLst>
              <a:path extrusionOk="0" h="14832284" w="5536734">
                <a:moveTo>
                  <a:pt x="0" y="0"/>
                </a:moveTo>
                <a:lnTo>
                  <a:pt x="5536734" y="0"/>
                </a:lnTo>
                <a:lnTo>
                  <a:pt x="5536734" y="14832284"/>
                </a:lnTo>
                <a:lnTo>
                  <a:pt x="0" y="14832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31048" r="0" t="0"/>
            </a:stretch>
          </a:blipFill>
          <a:ln>
            <a:noFill/>
          </a:ln>
        </p:spPr>
      </p:sp>
      <p:sp>
        <p:nvSpPr>
          <p:cNvPr id="345" name="Google Shape;345;p25"/>
          <p:cNvSpPr/>
          <p:nvPr/>
        </p:nvSpPr>
        <p:spPr>
          <a:xfrm rot="487806">
            <a:off x="1775362" y="-738807"/>
            <a:ext cx="15569226" cy="11680129"/>
          </a:xfrm>
          <a:custGeom>
            <a:rect b="b" l="l" r="r" t="t"/>
            <a:pathLst>
              <a:path extrusionOk="0" h="11680348" w="13979816">
                <a:moveTo>
                  <a:pt x="0" y="0"/>
                </a:moveTo>
                <a:lnTo>
                  <a:pt x="13979816" y="0"/>
                </a:lnTo>
                <a:lnTo>
                  <a:pt x="13979816" y="11680348"/>
                </a:lnTo>
                <a:lnTo>
                  <a:pt x="0" y="116803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7289" l="0" r="0" t="0"/>
            </a:stretch>
          </a:blipFill>
          <a:ln>
            <a:noFill/>
          </a:ln>
        </p:spPr>
      </p:sp>
      <p:sp>
        <p:nvSpPr>
          <p:cNvPr id="346" name="Google Shape;346;p25"/>
          <p:cNvSpPr/>
          <p:nvPr/>
        </p:nvSpPr>
        <p:spPr>
          <a:xfrm>
            <a:off x="-153450" y="7579400"/>
            <a:ext cx="2688592" cy="2711788"/>
          </a:xfrm>
          <a:custGeom>
            <a:rect b="b" l="l" r="r" t="t"/>
            <a:pathLst>
              <a:path extrusionOk="0" h="3689508" w="3670433">
                <a:moveTo>
                  <a:pt x="0" y="0"/>
                </a:moveTo>
                <a:lnTo>
                  <a:pt x="3670433" y="0"/>
                </a:lnTo>
                <a:lnTo>
                  <a:pt x="3670433" y="3689508"/>
                </a:lnTo>
                <a:lnTo>
                  <a:pt x="0" y="3689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959" l="0" r="0" t="0"/>
            </a:stretch>
          </a:blipFill>
          <a:ln>
            <a:noFill/>
          </a:ln>
        </p:spPr>
      </p:sp>
      <p:sp>
        <p:nvSpPr>
          <p:cNvPr id="347" name="Google Shape;347;p25"/>
          <p:cNvSpPr/>
          <p:nvPr/>
        </p:nvSpPr>
        <p:spPr>
          <a:xfrm>
            <a:off x="16698620" y="5519684"/>
            <a:ext cx="2687910" cy="940769"/>
          </a:xfrm>
          <a:custGeom>
            <a:rect b="b" l="l" r="r" t="t"/>
            <a:pathLst>
              <a:path extrusionOk="0" h="940769" w="2687910">
                <a:moveTo>
                  <a:pt x="0" y="0"/>
                </a:moveTo>
                <a:lnTo>
                  <a:pt x="2687910" y="0"/>
                </a:lnTo>
                <a:lnTo>
                  <a:pt x="2687910" y="940769"/>
                </a:lnTo>
                <a:lnTo>
                  <a:pt x="0" y="940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p25"/>
          <p:cNvSpPr/>
          <p:nvPr/>
        </p:nvSpPr>
        <p:spPr>
          <a:xfrm rot="5400000">
            <a:off x="14631875" y="-240645"/>
            <a:ext cx="3482155" cy="3906295"/>
          </a:xfrm>
          <a:custGeom>
            <a:rect b="b" l="l" r="r" t="t"/>
            <a:pathLst>
              <a:path extrusionOk="0" h="3906295" w="3482155">
                <a:moveTo>
                  <a:pt x="0" y="0"/>
                </a:moveTo>
                <a:lnTo>
                  <a:pt x="3482155" y="0"/>
                </a:lnTo>
                <a:lnTo>
                  <a:pt x="3482155" y="3906295"/>
                </a:lnTo>
                <a:lnTo>
                  <a:pt x="0" y="39062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8669" r="0" t="-9609"/>
            </a:stretch>
          </a:blipFill>
          <a:ln>
            <a:noFill/>
          </a:ln>
        </p:spPr>
      </p:sp>
      <p:sp>
        <p:nvSpPr>
          <p:cNvPr id="349" name="Google Shape;349;p25"/>
          <p:cNvSpPr/>
          <p:nvPr/>
        </p:nvSpPr>
        <p:spPr>
          <a:xfrm rot="255635">
            <a:off x="6293658" y="1187839"/>
            <a:ext cx="10036074" cy="1554272"/>
          </a:xfrm>
          <a:custGeom>
            <a:rect b="b" l="l" r="r" t="t"/>
            <a:pathLst>
              <a:path extrusionOk="0" h="1553782" w="5735438">
                <a:moveTo>
                  <a:pt x="0" y="0"/>
                </a:moveTo>
                <a:lnTo>
                  <a:pt x="5735438" y="0"/>
                </a:lnTo>
                <a:lnTo>
                  <a:pt x="5735438" y="1553783"/>
                </a:lnTo>
                <a:lnTo>
                  <a:pt x="0" y="155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0" name="Google Shape;350;p25"/>
          <p:cNvSpPr txBox="1"/>
          <p:nvPr/>
        </p:nvSpPr>
        <p:spPr>
          <a:xfrm>
            <a:off x="5052330" y="1308689"/>
            <a:ext cx="12518700" cy="12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8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Home Activities</a:t>
            </a:r>
            <a:endParaRPr sz="1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51" name="Google Shape;351;p25"/>
          <p:cNvSpPr txBox="1"/>
          <p:nvPr/>
        </p:nvSpPr>
        <p:spPr>
          <a:xfrm>
            <a:off x="2800888" y="3248674"/>
            <a:ext cx="13632000" cy="6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14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angolin"/>
              <a:buChar char="•"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PROVIDE AN EXAMPLE WHEN YOU DISPLAYED </a:t>
            </a:r>
            <a:r>
              <a:rPr b="1" lang="en-US" sz="3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b="1" lang="en-US" sz="3400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AT SCHOOL OR AT HOME. </a:t>
            </a:r>
            <a:r>
              <a:rPr b="1" lang="en-US" sz="3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PROVIDES AN “I CARE” ATTITUDE AND WILL INSTILL PROFESSIONALISM IN THE FUTURE. </a:t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114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angolin"/>
              <a:buChar char="•"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DISCUSS </a:t>
            </a:r>
            <a:r>
              <a:rPr b="1" lang="en-US" sz="3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WITH YOUR PARENT.  SET UP A SCHOOL SCHEDULE WITH YOUR PARENT AND INCLUDE DUE DATES FOR ASSIGNMENTS. </a:t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91440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11480" lvl="1" marL="949961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Pangolin"/>
              <a:buChar char="•"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WHY IS HAVING </a:t>
            </a:r>
            <a:r>
              <a:rPr b="1" lang="en-US" sz="3400">
                <a:solidFill>
                  <a:srgbClr val="8C52FF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b="1" lang="en-US" sz="3400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IMPORTANT? DISCUSS WITH YOUR PARENT THE IMPORTANCE OF COMING TO SCHOOL ON TIME</a:t>
            </a:r>
            <a:r>
              <a:rPr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sz="1000"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52" name="Google Shape;352;p25"/>
          <p:cNvSpPr/>
          <p:nvPr/>
        </p:nvSpPr>
        <p:spPr>
          <a:xfrm>
            <a:off x="1558246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353" name="Google Shape;353;p25"/>
          <p:cNvSpPr txBox="1"/>
          <p:nvPr/>
        </p:nvSpPr>
        <p:spPr>
          <a:xfrm>
            <a:off x="3547531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354" name="Google Shape;354;p25" title="Attendance Saurav Chakraborty GIF"/>
          <p:cNvPicPr preferRelativeResize="0"/>
          <p:nvPr/>
        </p:nvPicPr>
        <p:blipFill rotWithShape="1">
          <a:blip r:embed="rId10">
            <a:alphaModFix/>
          </a:blip>
          <a:srcRect b="0" l="0" r="0" t="15824"/>
          <a:stretch/>
        </p:blipFill>
        <p:spPr>
          <a:xfrm rot="-309033">
            <a:off x="41725" y="1176397"/>
            <a:ext cx="3492950" cy="450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3A5FF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26"/>
          <p:cNvSpPr/>
          <p:nvPr/>
        </p:nvSpPr>
        <p:spPr>
          <a:xfrm rot="-1905750">
            <a:off x="-1063438" y="4759289"/>
            <a:ext cx="3269876" cy="7891150"/>
          </a:xfrm>
          <a:custGeom>
            <a:rect b="b" l="l" r="r" t="t"/>
            <a:pathLst>
              <a:path extrusionOk="0" h="7891150" w="3269876">
                <a:moveTo>
                  <a:pt x="0" y="0"/>
                </a:moveTo>
                <a:lnTo>
                  <a:pt x="3269876" y="0"/>
                </a:lnTo>
                <a:lnTo>
                  <a:pt x="3269876" y="7891150"/>
                </a:lnTo>
                <a:lnTo>
                  <a:pt x="0" y="789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08142" r="0" t="0"/>
            </a:stretch>
          </a:blipFill>
          <a:ln>
            <a:noFill/>
          </a:ln>
        </p:spPr>
      </p:sp>
      <p:sp>
        <p:nvSpPr>
          <p:cNvPr id="360" name="Google Shape;360;p26"/>
          <p:cNvSpPr/>
          <p:nvPr/>
        </p:nvSpPr>
        <p:spPr>
          <a:xfrm rot="-1905750">
            <a:off x="16081562" y="-2363439"/>
            <a:ext cx="3269876" cy="7891150"/>
          </a:xfrm>
          <a:custGeom>
            <a:rect b="b" l="l" r="r" t="t"/>
            <a:pathLst>
              <a:path extrusionOk="0" h="7891150" w="3269876">
                <a:moveTo>
                  <a:pt x="0" y="0"/>
                </a:moveTo>
                <a:lnTo>
                  <a:pt x="3269876" y="0"/>
                </a:lnTo>
                <a:lnTo>
                  <a:pt x="3269876" y="7891150"/>
                </a:lnTo>
                <a:lnTo>
                  <a:pt x="0" y="78911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08142" r="0" t="0"/>
            </a:stretch>
          </a:blipFill>
          <a:ln>
            <a:noFill/>
          </a:ln>
        </p:spPr>
      </p:sp>
      <p:sp>
        <p:nvSpPr>
          <p:cNvPr id="361" name="Google Shape;361;p26"/>
          <p:cNvSpPr/>
          <p:nvPr/>
        </p:nvSpPr>
        <p:spPr>
          <a:xfrm rot="-2916197">
            <a:off x="7918392" y="187108"/>
            <a:ext cx="932438" cy="961596"/>
          </a:xfrm>
          <a:custGeom>
            <a:rect b="b" l="l" r="r" t="t"/>
            <a:pathLst>
              <a:path extrusionOk="0" h="1471294" w="1326004">
                <a:moveTo>
                  <a:pt x="0" y="0"/>
                </a:moveTo>
                <a:lnTo>
                  <a:pt x="1326003" y="0"/>
                </a:lnTo>
                <a:lnTo>
                  <a:pt x="1326003" y="1471294"/>
                </a:lnTo>
                <a:lnTo>
                  <a:pt x="0" y="14712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p26"/>
          <p:cNvSpPr/>
          <p:nvPr/>
        </p:nvSpPr>
        <p:spPr>
          <a:xfrm>
            <a:off x="7715844" y="8322873"/>
            <a:ext cx="2727076" cy="954477"/>
          </a:xfrm>
          <a:custGeom>
            <a:rect b="b" l="l" r="r" t="t"/>
            <a:pathLst>
              <a:path extrusionOk="0" h="954477" w="2727076">
                <a:moveTo>
                  <a:pt x="0" y="0"/>
                </a:moveTo>
                <a:lnTo>
                  <a:pt x="2727076" y="0"/>
                </a:lnTo>
                <a:lnTo>
                  <a:pt x="2727076" y="954477"/>
                </a:lnTo>
                <a:lnTo>
                  <a:pt x="0" y="9544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p26"/>
          <p:cNvSpPr/>
          <p:nvPr/>
        </p:nvSpPr>
        <p:spPr>
          <a:xfrm>
            <a:off x="2167908" y="8464283"/>
            <a:ext cx="2961502" cy="1626134"/>
          </a:xfrm>
          <a:custGeom>
            <a:rect b="b" l="l" r="r" t="t"/>
            <a:pathLst>
              <a:path extrusionOk="0" h="1626134" w="2961502">
                <a:moveTo>
                  <a:pt x="0" y="0"/>
                </a:moveTo>
                <a:lnTo>
                  <a:pt x="2961502" y="0"/>
                </a:lnTo>
                <a:lnTo>
                  <a:pt x="2961502" y="1626134"/>
                </a:lnTo>
                <a:lnTo>
                  <a:pt x="0" y="16261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p26"/>
          <p:cNvSpPr/>
          <p:nvPr/>
        </p:nvSpPr>
        <p:spPr>
          <a:xfrm>
            <a:off x="1618034" y="401155"/>
            <a:ext cx="14862600" cy="16260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700">
                <a:latin typeface="Concert One"/>
                <a:ea typeface="Concert One"/>
                <a:cs typeface="Concert One"/>
                <a:sym typeface="Concert One"/>
              </a:rPr>
              <a:t>Extension Lessons</a:t>
            </a:r>
            <a:endParaRPr sz="11700">
              <a:latin typeface="Concert One"/>
              <a:ea typeface="Concert One"/>
              <a:cs typeface="Concert One"/>
              <a:sym typeface="Concert One"/>
            </a:endParaRPr>
          </a:p>
        </p:txBody>
      </p:sp>
      <p:sp>
        <p:nvSpPr>
          <p:cNvPr id="365" name="Google Shape;365;p26"/>
          <p:cNvSpPr/>
          <p:nvPr/>
        </p:nvSpPr>
        <p:spPr>
          <a:xfrm rot="-1326164">
            <a:off x="988302" y="89761"/>
            <a:ext cx="1239630" cy="1349503"/>
          </a:xfrm>
          <a:custGeom>
            <a:rect b="b" l="l" r="r" t="t"/>
            <a:pathLst>
              <a:path extrusionOk="0" h="2134219" w="2006166">
                <a:moveTo>
                  <a:pt x="0" y="0"/>
                </a:moveTo>
                <a:lnTo>
                  <a:pt x="2006166" y="0"/>
                </a:lnTo>
                <a:lnTo>
                  <a:pt x="2006166" y="2134220"/>
                </a:lnTo>
                <a:lnTo>
                  <a:pt x="0" y="2134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26"/>
          <p:cNvSpPr/>
          <p:nvPr/>
        </p:nvSpPr>
        <p:spPr>
          <a:xfrm rot="744173">
            <a:off x="15401451" y="90013"/>
            <a:ext cx="1237599" cy="1349007"/>
          </a:xfrm>
          <a:custGeom>
            <a:rect b="b" l="l" r="r" t="t"/>
            <a:pathLst>
              <a:path extrusionOk="0" h="2134219" w="2006166">
                <a:moveTo>
                  <a:pt x="0" y="0"/>
                </a:moveTo>
                <a:lnTo>
                  <a:pt x="2006166" y="0"/>
                </a:lnTo>
                <a:lnTo>
                  <a:pt x="2006166" y="2134220"/>
                </a:lnTo>
                <a:lnTo>
                  <a:pt x="0" y="21342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26"/>
          <p:cNvSpPr txBox="1"/>
          <p:nvPr/>
        </p:nvSpPr>
        <p:spPr>
          <a:xfrm>
            <a:off x="1712703" y="3752555"/>
            <a:ext cx="14435700" cy="5810700"/>
          </a:xfrm>
          <a:prstGeom prst="rect">
            <a:avLst/>
          </a:prstGeom>
          <a:solidFill>
            <a:srgbClr val="FFFFFF">
              <a:alpha val="717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1. CREATE A COMPETITION BETWEEN EACH CLASS PERIOD THAT IS SHOWING </a:t>
            </a:r>
            <a:r>
              <a:rPr b="1" lang="en-US" sz="40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PUNCTUALITY. 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PROVIDE THE CLASS WITH PBIS REWARDS</a:t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2. CLICK HERE ON </a:t>
            </a:r>
            <a:r>
              <a:rPr b="1" lang="en-US" sz="3400" u="sng">
                <a:solidFill>
                  <a:schemeClr val="hlink"/>
                </a:solidFill>
                <a:latin typeface="Pangolin"/>
                <a:ea typeface="Pangolin"/>
                <a:cs typeface="Pangolin"/>
                <a:sym typeface="Pangolin"/>
                <a:hlinkClick r:id="rId9"/>
              </a:rPr>
              <a:t>WORD CLOUD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CHOOSING WORDS WITH THE CLASS THAT DEFINES </a:t>
            </a:r>
            <a:r>
              <a:rPr b="1" lang="en-US" sz="40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IN THEIR OWN WORDS. </a:t>
            </a:r>
            <a:endParaRPr b="1" sz="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3.CREATE A CLASS </a:t>
            </a:r>
            <a:r>
              <a:rPr b="1" lang="en-US" sz="3400" u="sng">
                <a:solidFill>
                  <a:srgbClr val="089A62"/>
                </a:solidFill>
                <a:latin typeface="Pangolin"/>
                <a:ea typeface="Pangolin"/>
                <a:cs typeface="Pangolin"/>
                <a:sym typeface="Pangoli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SPOTIFY LIST HERE</a:t>
            </a:r>
            <a:r>
              <a:rPr b="1" lang="en-US" sz="34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BASED ON THE CHARACTER TRAIT: </a:t>
            </a:r>
            <a:r>
              <a:rPr b="1" lang="en-US" sz="4000">
                <a:solidFill>
                  <a:srgbClr val="8E7CC3"/>
                </a:solidFill>
                <a:latin typeface="Pangolin"/>
                <a:ea typeface="Pangolin"/>
                <a:cs typeface="Pangolin"/>
                <a:sym typeface="Pangolin"/>
              </a:rPr>
              <a:t>PUNCTUALITY</a:t>
            </a:r>
            <a:endParaRPr sz="12048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68" name="Google Shape;368;p26"/>
          <p:cNvSpPr txBox="1"/>
          <p:nvPr/>
        </p:nvSpPr>
        <p:spPr>
          <a:xfrm>
            <a:off x="378675" y="2171924"/>
            <a:ext cx="16101900" cy="9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99">
                <a:solidFill>
                  <a:schemeClr val="lt1"/>
                </a:solidFill>
                <a:latin typeface="Concert One"/>
                <a:ea typeface="Concert One"/>
                <a:cs typeface="Concert One"/>
                <a:sym typeface="Concert One"/>
              </a:rPr>
              <a:t>WANT ANOTHER ACTIVITY TO CONTINUE </a:t>
            </a:r>
            <a:endParaRPr sz="4599">
              <a:solidFill>
                <a:schemeClr val="lt1"/>
              </a:solidFill>
              <a:latin typeface="Concert One"/>
              <a:ea typeface="Concert One"/>
              <a:cs typeface="Concert One"/>
              <a:sym typeface="Concert On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-US" sz="4599">
                <a:solidFill>
                  <a:schemeClr val="lt1"/>
                </a:solidFill>
                <a:latin typeface="Concert One"/>
                <a:ea typeface="Concert One"/>
                <a:cs typeface="Concert One"/>
                <a:sym typeface="Concert One"/>
              </a:rPr>
              <a:t>OUR TRAIT OF THE MONTH?</a:t>
            </a:r>
            <a:endParaRPr sz="800">
              <a:solidFill>
                <a:schemeClr val="lt1"/>
              </a:solidFill>
              <a:latin typeface="Concert One"/>
              <a:ea typeface="Concert One"/>
              <a:cs typeface="Concert One"/>
              <a:sym typeface="Concert One"/>
            </a:endParaRPr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400">
              <a:solidFill>
                <a:srgbClr val="B45F06"/>
              </a:solidFill>
              <a:latin typeface="Bowlby One SC"/>
              <a:ea typeface="Bowlby One SC"/>
              <a:cs typeface="Bowlby One SC"/>
              <a:sym typeface="Bowlby One S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6"/>
          <p:cNvSpPr/>
          <p:nvPr/>
        </p:nvSpPr>
        <p:spPr>
          <a:xfrm>
            <a:off x="10362151" y="9484715"/>
            <a:ext cx="1989279" cy="801316"/>
          </a:xfrm>
          <a:custGeom>
            <a:rect b="b" l="l" r="r" t="t"/>
            <a:pathLst>
              <a:path extrusionOk="0" h="801316" w="1989279">
                <a:moveTo>
                  <a:pt x="0" y="0"/>
                </a:moveTo>
                <a:lnTo>
                  <a:pt x="1989278" y="0"/>
                </a:lnTo>
                <a:lnTo>
                  <a:pt x="1989278" y="801316"/>
                </a:lnTo>
                <a:lnTo>
                  <a:pt x="0" y="8013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 amt="48000"/>
            </a:blip>
            <a:stretch>
              <a:fillRect b="-10259" l="-76895" r="-63998" t="0"/>
            </a:stretch>
          </a:blipFill>
          <a:ln>
            <a:noFill/>
          </a:ln>
        </p:spPr>
      </p:sp>
      <p:sp>
        <p:nvSpPr>
          <p:cNvPr id="370" name="Google Shape;370;p26"/>
          <p:cNvSpPr txBox="1"/>
          <p:nvPr/>
        </p:nvSpPr>
        <p:spPr>
          <a:xfrm>
            <a:off x="12351436" y="9517950"/>
            <a:ext cx="5938800" cy="9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51">
                <a:solidFill>
                  <a:srgbClr val="674EA7"/>
                </a:solidFill>
                <a:latin typeface="Average"/>
                <a:ea typeface="Average"/>
                <a:cs typeface="Average"/>
                <a:sym typeface="Average"/>
              </a:rPr>
              <a:t>PUNCTUALITY</a:t>
            </a:r>
            <a:endParaRPr b="1" sz="100">
              <a:solidFill>
                <a:srgbClr val="674EA7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