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Pangolin"/>
      <p:regular r:id="rId20"/>
    </p:embeddedFont>
    <p:embeddedFont>
      <p:font typeface="Concert One"/>
      <p:regular r:id="rId21"/>
    </p:embeddedFont>
    <p:embeddedFont>
      <p:font typeface="Average"/>
      <p:regular r:id="rId22"/>
    </p:embeddedFont>
    <p:embeddedFont>
      <p:font typeface="Bowlby One SC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angolin-regular.fntdata"/><Relationship Id="rId11" Type="http://schemas.openxmlformats.org/officeDocument/2006/relationships/slide" Target="slides/slide6.xml"/><Relationship Id="rId22" Type="http://schemas.openxmlformats.org/officeDocument/2006/relationships/font" Target="fonts/Average-regular.fntdata"/><Relationship Id="rId10" Type="http://schemas.openxmlformats.org/officeDocument/2006/relationships/slide" Target="slides/slide5.xml"/><Relationship Id="rId21" Type="http://schemas.openxmlformats.org/officeDocument/2006/relationships/font" Target="fonts/ConcertOn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BowlbyOneSC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73eebdd00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273eebdd003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can also have </a:t>
            </a:r>
            <a:r>
              <a:rPr lang="en-US"/>
              <a:t>students raise a hand if it true. </a:t>
            </a:r>
            <a:endParaRPr/>
          </a:p>
        </p:txBody>
      </p:sp>
      <p:sp>
        <p:nvSpPr>
          <p:cNvPr id="213" name="Google Shape;21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73fb9a495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273fb9a4954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73eebdd00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273eebdd003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73eebdd00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Ask students to think-pair-share their thoughts about punctuality. </a:t>
            </a:r>
            <a:endParaRPr/>
          </a:p>
        </p:txBody>
      </p:sp>
      <p:sp>
        <p:nvSpPr>
          <p:cNvPr id="325" name="Google Shape;325;g273eebdd003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73eebdd003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273eebdd003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11" Type="http://schemas.openxmlformats.org/officeDocument/2006/relationships/image" Target="../media/image3.png"/><Relationship Id="rId10" Type="http://schemas.openxmlformats.org/officeDocument/2006/relationships/image" Target="../media/image10.jpg"/><Relationship Id="rId9" Type="http://schemas.openxmlformats.org/officeDocument/2006/relationships/image" Target="../media/image20.png"/><Relationship Id="rId5" Type="http://schemas.openxmlformats.org/officeDocument/2006/relationships/image" Target="../media/image1.png"/><Relationship Id="rId6" Type="http://schemas.openxmlformats.org/officeDocument/2006/relationships/image" Target="../media/image18.png"/><Relationship Id="rId7" Type="http://schemas.openxmlformats.org/officeDocument/2006/relationships/image" Target="../media/image13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4.jpg"/><Relationship Id="rId10" Type="http://schemas.openxmlformats.org/officeDocument/2006/relationships/image" Target="../media/image12.jpg"/><Relationship Id="rId9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8.png"/><Relationship Id="rId7" Type="http://schemas.openxmlformats.org/officeDocument/2006/relationships/image" Target="../media/image15.png"/><Relationship Id="rId8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6.png"/><Relationship Id="rId10" Type="http://schemas.openxmlformats.org/officeDocument/2006/relationships/image" Target="../media/image12.jpg"/><Relationship Id="rId9" Type="http://schemas.openxmlformats.org/officeDocument/2006/relationships/image" Target="../media/image19.png"/><Relationship Id="rId5" Type="http://schemas.openxmlformats.org/officeDocument/2006/relationships/image" Target="../media/image16.png"/><Relationship Id="rId6" Type="http://schemas.openxmlformats.org/officeDocument/2006/relationships/image" Target="../media/image20.png"/><Relationship Id="rId7" Type="http://schemas.openxmlformats.org/officeDocument/2006/relationships/image" Target="../media/image24.png"/><Relationship Id="rId8" Type="http://schemas.openxmlformats.org/officeDocument/2006/relationships/image" Target="../media/image34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9.png"/><Relationship Id="rId10" Type="http://schemas.openxmlformats.org/officeDocument/2006/relationships/image" Target="../media/image3.png"/><Relationship Id="rId13" Type="http://schemas.openxmlformats.org/officeDocument/2006/relationships/image" Target="../media/image32.png"/><Relationship Id="rId1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Relationship Id="rId4" Type="http://schemas.openxmlformats.org/officeDocument/2006/relationships/image" Target="../media/image17.png"/><Relationship Id="rId9" Type="http://schemas.openxmlformats.org/officeDocument/2006/relationships/image" Target="../media/image29.png"/><Relationship Id="rId14" Type="http://schemas.openxmlformats.org/officeDocument/2006/relationships/image" Target="../media/image12.jpg"/><Relationship Id="rId5" Type="http://schemas.openxmlformats.org/officeDocument/2006/relationships/image" Target="../media/image30.png"/><Relationship Id="rId6" Type="http://schemas.openxmlformats.org/officeDocument/2006/relationships/image" Target="../media/image27.png"/><Relationship Id="rId7" Type="http://schemas.openxmlformats.org/officeDocument/2006/relationships/image" Target="../media/image31.png"/><Relationship Id="rId8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54.png"/><Relationship Id="rId5" Type="http://schemas.openxmlformats.org/officeDocument/2006/relationships/image" Target="../media/image53.png"/><Relationship Id="rId6" Type="http://schemas.openxmlformats.org/officeDocument/2006/relationships/image" Target="../media/image15.png"/><Relationship Id="rId7" Type="http://schemas.openxmlformats.org/officeDocument/2006/relationships/image" Target="../media/image45.png"/><Relationship Id="rId8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9.png"/><Relationship Id="rId5" Type="http://schemas.openxmlformats.org/officeDocument/2006/relationships/image" Target="../media/image16.png"/><Relationship Id="rId6" Type="http://schemas.openxmlformats.org/officeDocument/2006/relationships/image" Target="../media/image20.png"/><Relationship Id="rId7" Type="http://schemas.openxmlformats.org/officeDocument/2006/relationships/image" Target="../media/image24.png"/><Relationship Id="rId8" Type="http://schemas.openxmlformats.org/officeDocument/2006/relationships/image" Target="../media/image34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png"/><Relationship Id="rId10" Type="http://schemas.openxmlformats.org/officeDocument/2006/relationships/image" Target="../media/image56.jpg"/><Relationship Id="rId1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Relationship Id="rId5" Type="http://schemas.openxmlformats.org/officeDocument/2006/relationships/image" Target="../media/image49.png"/><Relationship Id="rId6" Type="http://schemas.openxmlformats.org/officeDocument/2006/relationships/image" Target="../media/image40.png"/><Relationship Id="rId7" Type="http://schemas.openxmlformats.org/officeDocument/2006/relationships/image" Target="../media/image52.png"/><Relationship Id="rId8" Type="http://schemas.openxmlformats.org/officeDocument/2006/relationships/image" Target="../media/image44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57.png"/><Relationship Id="rId9" Type="http://schemas.openxmlformats.org/officeDocument/2006/relationships/image" Target="../media/image62.gif"/><Relationship Id="rId5" Type="http://schemas.openxmlformats.org/officeDocument/2006/relationships/image" Target="../media/image6.png"/><Relationship Id="rId6" Type="http://schemas.openxmlformats.org/officeDocument/2006/relationships/image" Target="../media/image51.png"/><Relationship Id="rId7" Type="http://schemas.openxmlformats.org/officeDocument/2006/relationships/image" Target="../media/image48.png"/><Relationship Id="rId8" Type="http://schemas.openxmlformats.org/officeDocument/2006/relationships/image" Target="../media/image64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jpg"/><Relationship Id="rId10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57.png"/><Relationship Id="rId9" Type="http://schemas.openxmlformats.org/officeDocument/2006/relationships/image" Target="../media/image55.png"/><Relationship Id="rId5" Type="http://schemas.openxmlformats.org/officeDocument/2006/relationships/image" Target="../media/image6.png"/><Relationship Id="rId6" Type="http://schemas.openxmlformats.org/officeDocument/2006/relationships/image" Target="../media/image51.png"/><Relationship Id="rId7" Type="http://schemas.openxmlformats.org/officeDocument/2006/relationships/image" Target="../media/image48.png"/><Relationship Id="rId8" Type="http://schemas.openxmlformats.org/officeDocument/2006/relationships/image" Target="../media/image64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jpg"/><Relationship Id="rId10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57.png"/><Relationship Id="rId9" Type="http://schemas.openxmlformats.org/officeDocument/2006/relationships/image" Target="../media/image66.png"/><Relationship Id="rId5" Type="http://schemas.openxmlformats.org/officeDocument/2006/relationships/image" Target="../media/image6.png"/><Relationship Id="rId6" Type="http://schemas.openxmlformats.org/officeDocument/2006/relationships/image" Target="../media/image51.png"/><Relationship Id="rId7" Type="http://schemas.openxmlformats.org/officeDocument/2006/relationships/image" Target="../media/image48.png"/><Relationship Id="rId8" Type="http://schemas.openxmlformats.org/officeDocument/2006/relationships/image" Target="../media/image6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7.png"/><Relationship Id="rId4" Type="http://schemas.openxmlformats.org/officeDocument/2006/relationships/image" Target="../media/image41.png"/><Relationship Id="rId9" Type="http://schemas.openxmlformats.org/officeDocument/2006/relationships/image" Target="../media/image12.jpg"/><Relationship Id="rId5" Type="http://schemas.openxmlformats.org/officeDocument/2006/relationships/image" Target="../media/image68.png"/><Relationship Id="rId6" Type="http://schemas.openxmlformats.org/officeDocument/2006/relationships/image" Target="../media/image70.png"/><Relationship Id="rId7" Type="http://schemas.openxmlformats.org/officeDocument/2006/relationships/image" Target="../media/image63.png"/><Relationship Id="rId8" Type="http://schemas.openxmlformats.org/officeDocument/2006/relationships/image" Target="../media/image73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jpg"/><Relationship Id="rId10" Type="http://schemas.openxmlformats.org/officeDocument/2006/relationships/image" Target="../media/image7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9" Type="http://schemas.openxmlformats.org/officeDocument/2006/relationships/image" Target="../media/image43.png"/><Relationship Id="rId5" Type="http://schemas.openxmlformats.org/officeDocument/2006/relationships/image" Target="../media/image49.png"/><Relationship Id="rId6" Type="http://schemas.openxmlformats.org/officeDocument/2006/relationships/image" Target="../media/image40.png"/><Relationship Id="rId7" Type="http://schemas.openxmlformats.org/officeDocument/2006/relationships/image" Target="../media/image52.png"/><Relationship Id="rId8" Type="http://schemas.openxmlformats.org/officeDocument/2006/relationships/image" Target="../media/image50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9" Type="http://schemas.openxmlformats.org/officeDocument/2006/relationships/image" Target="../media/image74.gif"/><Relationship Id="rId5" Type="http://schemas.openxmlformats.org/officeDocument/2006/relationships/image" Target="../media/image24.png"/><Relationship Id="rId6" Type="http://schemas.openxmlformats.org/officeDocument/2006/relationships/image" Target="../media/image34.png"/><Relationship Id="rId7" Type="http://schemas.openxmlformats.org/officeDocument/2006/relationships/image" Target="../media/image17.png"/><Relationship Id="rId8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jpg"/><Relationship Id="rId10" Type="http://schemas.openxmlformats.org/officeDocument/2006/relationships/hyperlink" Target="https://docs.google.com/presentation/d/1KWXiEu833TZ9lImNSfhlCj1vD3RyGK6mchufqBkGhaI/copy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69.png"/><Relationship Id="rId9" Type="http://schemas.openxmlformats.org/officeDocument/2006/relationships/hyperlink" Target="https://www.wordclouds.com" TargetMode="External"/><Relationship Id="rId5" Type="http://schemas.openxmlformats.org/officeDocument/2006/relationships/image" Target="../media/image72.png"/><Relationship Id="rId6" Type="http://schemas.openxmlformats.org/officeDocument/2006/relationships/image" Target="../media/image63.png"/><Relationship Id="rId7" Type="http://schemas.openxmlformats.org/officeDocument/2006/relationships/image" Target="../media/image7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rot="4537636">
            <a:off x="12675159" y="3674394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4"/>
                </a:lnTo>
                <a:lnTo>
                  <a:pt x="0" y="9524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1515444" y="1500138"/>
            <a:ext cx="11992794" cy="8020181"/>
          </a:xfrm>
          <a:custGeom>
            <a:rect b="b" l="l" r="r" t="t"/>
            <a:pathLst>
              <a:path extrusionOk="0" h="8020181" w="11992794">
                <a:moveTo>
                  <a:pt x="0" y="0"/>
                </a:moveTo>
                <a:lnTo>
                  <a:pt x="11992794" y="0"/>
                </a:lnTo>
                <a:lnTo>
                  <a:pt x="11992794" y="8020181"/>
                </a:lnTo>
                <a:lnTo>
                  <a:pt x="0" y="80201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rot="-605240">
            <a:off x="431617" y="452289"/>
            <a:ext cx="2222356" cy="1552871"/>
          </a:xfrm>
          <a:custGeom>
            <a:rect b="b" l="l" r="r" t="t"/>
            <a:pathLst>
              <a:path extrusionOk="0" h="1552871" w="2222356">
                <a:moveTo>
                  <a:pt x="0" y="0"/>
                </a:moveTo>
                <a:lnTo>
                  <a:pt x="2222356" y="0"/>
                </a:lnTo>
                <a:lnTo>
                  <a:pt x="2222356" y="1552872"/>
                </a:lnTo>
                <a:lnTo>
                  <a:pt x="0" y="1552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 rot="5400000">
            <a:off x="15673477" y="-150089"/>
            <a:ext cx="2464434" cy="2764612"/>
          </a:xfrm>
          <a:custGeom>
            <a:rect b="b" l="l" r="r" t="t"/>
            <a:pathLst>
              <a:path extrusionOk="0" h="2764612" w="2464434">
                <a:moveTo>
                  <a:pt x="0" y="0"/>
                </a:moveTo>
                <a:lnTo>
                  <a:pt x="2464434" y="0"/>
                </a:lnTo>
                <a:lnTo>
                  <a:pt x="2464434" y="2764612"/>
                </a:lnTo>
                <a:lnTo>
                  <a:pt x="0" y="2764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-300474">
            <a:off x="15985564" y="6660968"/>
            <a:ext cx="2193234" cy="1779261"/>
          </a:xfrm>
          <a:custGeom>
            <a:rect b="b" l="l" r="r" t="t"/>
            <a:pathLst>
              <a:path extrusionOk="0" h="1779261" w="2193234">
                <a:moveTo>
                  <a:pt x="0" y="0"/>
                </a:moveTo>
                <a:lnTo>
                  <a:pt x="2193234" y="0"/>
                </a:lnTo>
                <a:lnTo>
                  <a:pt x="2193234" y="1779261"/>
                </a:lnTo>
                <a:lnTo>
                  <a:pt x="0" y="17792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 rot="-1223517">
            <a:off x="-542131" y="8372016"/>
            <a:ext cx="3193970" cy="1753780"/>
          </a:xfrm>
          <a:custGeom>
            <a:rect b="b" l="l" r="r" t="t"/>
            <a:pathLst>
              <a:path extrusionOk="0" h="1753780" w="3193970">
                <a:moveTo>
                  <a:pt x="0" y="0"/>
                </a:moveTo>
                <a:lnTo>
                  <a:pt x="3193970" y="0"/>
                </a:lnTo>
                <a:lnTo>
                  <a:pt x="3193970" y="1753780"/>
                </a:lnTo>
                <a:lnTo>
                  <a:pt x="0" y="1753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 rot="252851">
            <a:off x="1728976" y="2163766"/>
            <a:ext cx="8114767" cy="1539027"/>
          </a:xfrm>
          <a:custGeom>
            <a:rect b="b" l="l" r="r" t="t"/>
            <a:pathLst>
              <a:path extrusionOk="0" h="1538541" w="5679177">
                <a:moveTo>
                  <a:pt x="0" y="0"/>
                </a:moveTo>
                <a:lnTo>
                  <a:pt x="5679177" y="0"/>
                </a:lnTo>
                <a:lnTo>
                  <a:pt x="5679177" y="1538541"/>
                </a:lnTo>
                <a:lnTo>
                  <a:pt x="0" y="15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 txBox="1"/>
          <p:nvPr/>
        </p:nvSpPr>
        <p:spPr>
          <a:xfrm>
            <a:off x="2255298" y="6386050"/>
            <a:ext cx="10109100" cy="17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PUNTUALIDAD</a:t>
            </a:r>
            <a:endParaRPr b="1" sz="1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255304" y="6481523"/>
            <a:ext cx="10109100" cy="17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2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</a:t>
            </a:r>
            <a:r>
              <a:rPr b="1" lang="en-US" sz="122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T</a:t>
            </a:r>
            <a:r>
              <a:rPr b="1" lang="en-US" sz="122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UALIDAD</a:t>
            </a:r>
            <a:endParaRPr b="1" sz="100">
              <a:solidFill>
                <a:srgbClr val="8C52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3" name="Google Shape;93;p13"/>
          <p:cNvSpPr/>
          <p:nvPr/>
        </p:nvSpPr>
        <p:spPr>
          <a:xfrm rot="255795">
            <a:off x="2013087" y="3517404"/>
            <a:ext cx="7830535" cy="1539027"/>
          </a:xfrm>
          <a:custGeom>
            <a:rect b="b" l="l" r="r" t="t"/>
            <a:pathLst>
              <a:path extrusionOk="0" h="1538541" w="5679177">
                <a:moveTo>
                  <a:pt x="0" y="0"/>
                </a:moveTo>
                <a:lnTo>
                  <a:pt x="5679177" y="0"/>
                </a:lnTo>
                <a:lnTo>
                  <a:pt x="5679177" y="1538541"/>
                </a:lnTo>
                <a:lnTo>
                  <a:pt x="0" y="15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3"/>
          <p:cNvSpPr txBox="1"/>
          <p:nvPr/>
        </p:nvSpPr>
        <p:spPr>
          <a:xfrm>
            <a:off x="1966225" y="2241300"/>
            <a:ext cx="6845400" cy="26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0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Rasgo de la personalidad</a:t>
            </a:r>
            <a:endParaRPr sz="7300">
              <a:solidFill>
                <a:srgbClr val="FFFFFF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pic>
        <p:nvPicPr>
          <p:cNvPr id="95" name="Google Shape;9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768837">
            <a:off x="6934412" y="1548355"/>
            <a:ext cx="11084826" cy="203161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/>
          <p:nvPr/>
        </p:nvSpPr>
        <p:spPr>
          <a:xfrm rot="255795">
            <a:off x="1871100" y="4740717"/>
            <a:ext cx="7830535" cy="1539027"/>
          </a:xfrm>
          <a:custGeom>
            <a:rect b="b" l="l" r="r" t="t"/>
            <a:pathLst>
              <a:path extrusionOk="0" h="1538541" w="5679177">
                <a:moveTo>
                  <a:pt x="0" y="0"/>
                </a:moveTo>
                <a:lnTo>
                  <a:pt x="5679177" y="0"/>
                </a:lnTo>
                <a:lnTo>
                  <a:pt x="5679177" y="1538541"/>
                </a:lnTo>
                <a:lnTo>
                  <a:pt x="0" y="15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3"/>
          <p:cNvSpPr/>
          <p:nvPr/>
        </p:nvSpPr>
        <p:spPr>
          <a:xfrm rot="813077">
            <a:off x="12320809" y="379551"/>
            <a:ext cx="1596444" cy="1698345"/>
          </a:xfrm>
          <a:custGeom>
            <a:rect b="b" l="l" r="r" t="t"/>
            <a:pathLst>
              <a:path extrusionOk="0" h="1693399" w="1591795">
                <a:moveTo>
                  <a:pt x="0" y="0"/>
                </a:moveTo>
                <a:lnTo>
                  <a:pt x="1591795" y="0"/>
                </a:lnTo>
                <a:lnTo>
                  <a:pt x="1591795" y="1693399"/>
                </a:lnTo>
                <a:lnTo>
                  <a:pt x="0" y="1693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3"/>
          <p:cNvSpPr txBox="1"/>
          <p:nvPr/>
        </p:nvSpPr>
        <p:spPr>
          <a:xfrm>
            <a:off x="1966225" y="4948475"/>
            <a:ext cx="68454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0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ENERO</a:t>
            </a:r>
            <a:endParaRPr sz="7300">
              <a:solidFill>
                <a:srgbClr val="FFFFFF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 rot="-949119">
            <a:off x="4972263" y="-2078309"/>
            <a:ext cx="12666099" cy="10892845"/>
          </a:xfrm>
          <a:custGeom>
            <a:rect b="b" l="l" r="r" t="t"/>
            <a:pathLst>
              <a:path extrusionOk="0" h="10892845" w="12666099">
                <a:moveTo>
                  <a:pt x="0" y="0"/>
                </a:moveTo>
                <a:lnTo>
                  <a:pt x="12666099" y="0"/>
                </a:lnTo>
                <a:lnTo>
                  <a:pt x="12666099" y="10892845"/>
                </a:lnTo>
                <a:lnTo>
                  <a:pt x="0" y="108928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4"/>
          <p:cNvSpPr txBox="1"/>
          <p:nvPr/>
        </p:nvSpPr>
        <p:spPr>
          <a:xfrm>
            <a:off x="7939860" y="368016"/>
            <a:ext cx="5183700" cy="12468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00">
                <a:solidFill>
                  <a:srgbClr val="EB04A3"/>
                </a:solidFill>
                <a:latin typeface="Concert One"/>
                <a:ea typeface="Concert One"/>
                <a:cs typeface="Concert One"/>
                <a:sym typeface="Concert One"/>
              </a:rPr>
              <a:t>Maestros…</a:t>
            </a:r>
            <a:endParaRPr sz="2300">
              <a:latin typeface="Concert One"/>
              <a:ea typeface="Concert One"/>
              <a:cs typeface="Concert One"/>
              <a:sym typeface="Concert One"/>
            </a:endParaRPr>
          </a:p>
        </p:txBody>
      </p:sp>
      <p:grpSp>
        <p:nvGrpSpPr>
          <p:cNvPr id="105" name="Google Shape;105;p14"/>
          <p:cNvGrpSpPr/>
          <p:nvPr/>
        </p:nvGrpSpPr>
        <p:grpSpPr>
          <a:xfrm>
            <a:off x="1028700" y="1373469"/>
            <a:ext cx="5412480" cy="7540062"/>
            <a:chOff x="0" y="0"/>
            <a:chExt cx="4494403" cy="6261100"/>
          </a:xfrm>
        </p:grpSpPr>
        <p:sp>
          <p:nvSpPr>
            <p:cNvPr id="106" name="Google Shape;106;p14"/>
            <p:cNvSpPr/>
            <p:nvPr/>
          </p:nvSpPr>
          <p:spPr>
            <a:xfrm>
              <a:off x="526923" y="203200"/>
              <a:ext cx="3765677" cy="5765800"/>
            </a:xfrm>
            <a:custGeom>
              <a:rect b="b" l="l" r="r" t="t"/>
              <a:pathLst>
                <a:path extrusionOk="0" h="5765800" w="3765677">
                  <a:moveTo>
                    <a:pt x="3765677" y="5765800"/>
                  </a:moveTo>
                  <a:lnTo>
                    <a:pt x="0" y="5765800"/>
                  </a:lnTo>
                  <a:lnTo>
                    <a:pt x="0" y="0"/>
                  </a:lnTo>
                  <a:lnTo>
                    <a:pt x="3765677" y="0"/>
                  </a:lnTo>
                  <a:lnTo>
                    <a:pt x="3765677" y="5765800"/>
                  </a:lnTo>
                  <a:lnTo>
                    <a:pt x="3765677" y="576580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7682" l="-60593" r="-86637" t="0"/>
              </a:stretch>
            </a:blipFill>
            <a:ln>
              <a:noFill/>
            </a:ln>
          </p:spPr>
        </p:sp>
        <p:sp>
          <p:nvSpPr>
            <p:cNvPr id="107" name="Google Shape;107;p14"/>
            <p:cNvSpPr/>
            <p:nvPr/>
          </p:nvSpPr>
          <p:spPr>
            <a:xfrm>
              <a:off x="0" y="0"/>
              <a:ext cx="4494403" cy="6261100"/>
            </a:xfrm>
            <a:custGeom>
              <a:rect b="b" l="l" r="r" t="t"/>
              <a:pathLst>
                <a:path extrusionOk="0" h="6261100" w="4494403">
                  <a:moveTo>
                    <a:pt x="4494403" y="6261100"/>
                  </a:moveTo>
                  <a:lnTo>
                    <a:pt x="0" y="6261100"/>
                  </a:lnTo>
                  <a:lnTo>
                    <a:pt x="0" y="0"/>
                  </a:lnTo>
                  <a:lnTo>
                    <a:pt x="4494403" y="0"/>
                  </a:lnTo>
                  <a:lnTo>
                    <a:pt x="4494403" y="626110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84" l="0" r="0" t="-284"/>
              </a:stretch>
            </a:blipFill>
            <a:ln>
              <a:noFill/>
            </a:ln>
          </p:spPr>
        </p:sp>
      </p:grpSp>
      <p:sp>
        <p:nvSpPr>
          <p:cNvPr id="108" name="Google Shape;108;p14"/>
          <p:cNvSpPr/>
          <p:nvPr/>
        </p:nvSpPr>
        <p:spPr>
          <a:xfrm>
            <a:off x="206542" y="2612568"/>
            <a:ext cx="1644315" cy="2052187"/>
          </a:xfrm>
          <a:custGeom>
            <a:rect b="b" l="l" r="r" t="t"/>
            <a:pathLst>
              <a:path extrusionOk="0" h="2052187" w="1644315">
                <a:moveTo>
                  <a:pt x="0" y="0"/>
                </a:moveTo>
                <a:lnTo>
                  <a:pt x="1644316" y="0"/>
                </a:lnTo>
                <a:lnTo>
                  <a:pt x="1644316" y="2052187"/>
                </a:lnTo>
                <a:lnTo>
                  <a:pt x="0" y="20521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9" name="Google Shape;109;p14"/>
          <p:cNvGrpSpPr/>
          <p:nvPr/>
        </p:nvGrpSpPr>
        <p:grpSpPr>
          <a:xfrm>
            <a:off x="5401416" y="7837826"/>
            <a:ext cx="1908078" cy="1908078"/>
            <a:chOff x="0" y="0"/>
            <a:chExt cx="495300" cy="495300"/>
          </a:xfrm>
        </p:grpSpPr>
        <p:sp>
          <p:nvSpPr>
            <p:cNvPr id="110" name="Google Shape;110;p14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4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" name="Google Shape;112;p14"/>
          <p:cNvSpPr/>
          <p:nvPr/>
        </p:nvSpPr>
        <p:spPr>
          <a:xfrm>
            <a:off x="5592433" y="8030051"/>
            <a:ext cx="1597513" cy="1523628"/>
          </a:xfrm>
          <a:custGeom>
            <a:rect b="b" l="l" r="r" t="t"/>
            <a:pathLst>
              <a:path extrusionOk="0" h="1523628" w="1597513">
                <a:moveTo>
                  <a:pt x="0" y="0"/>
                </a:moveTo>
                <a:lnTo>
                  <a:pt x="1597512" y="0"/>
                </a:lnTo>
                <a:lnTo>
                  <a:pt x="1597512" y="1523628"/>
                </a:lnTo>
                <a:lnTo>
                  <a:pt x="0" y="15236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4"/>
          <p:cNvSpPr/>
          <p:nvPr/>
        </p:nvSpPr>
        <p:spPr>
          <a:xfrm rot="-266870">
            <a:off x="7789578" y="8405998"/>
            <a:ext cx="11598890" cy="3291185"/>
          </a:xfrm>
          <a:custGeom>
            <a:rect b="b" l="l" r="r" t="t"/>
            <a:pathLst>
              <a:path extrusionOk="0" h="3291185" w="11598890">
                <a:moveTo>
                  <a:pt x="0" y="0"/>
                </a:moveTo>
                <a:lnTo>
                  <a:pt x="11598890" y="0"/>
                </a:lnTo>
                <a:lnTo>
                  <a:pt x="11598890" y="3291185"/>
                </a:lnTo>
                <a:lnTo>
                  <a:pt x="0" y="3291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14"/>
          <p:cNvSpPr/>
          <p:nvPr/>
        </p:nvSpPr>
        <p:spPr>
          <a:xfrm>
            <a:off x="16168024" y="405846"/>
            <a:ext cx="1851036" cy="1598833"/>
          </a:xfrm>
          <a:custGeom>
            <a:rect b="b" l="l" r="r" t="t"/>
            <a:pathLst>
              <a:path extrusionOk="0" h="1598833" w="1851036">
                <a:moveTo>
                  <a:pt x="0" y="0"/>
                </a:moveTo>
                <a:lnTo>
                  <a:pt x="1851036" y="0"/>
                </a:lnTo>
                <a:lnTo>
                  <a:pt x="1851036" y="1598833"/>
                </a:lnTo>
                <a:lnTo>
                  <a:pt x="0" y="15988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14"/>
          <p:cNvSpPr txBox="1"/>
          <p:nvPr/>
        </p:nvSpPr>
        <p:spPr>
          <a:xfrm>
            <a:off x="7189950" y="1614825"/>
            <a:ext cx="10207500" cy="6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En esta presentación, los estudiantes aprenderán el significado de la </a:t>
            </a:r>
            <a:r>
              <a:rPr b="1" lang="en-US" sz="4500">
                <a:solidFill>
                  <a:srgbClr val="674EA7"/>
                </a:solidFill>
                <a:latin typeface="Pangolin"/>
                <a:ea typeface="Pangolin"/>
                <a:cs typeface="Pangolin"/>
                <a:sym typeface="Pangolin"/>
              </a:rPr>
              <a:t>PUNTUALIDAD </a:t>
            </a: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en diferentes situaciones. </a:t>
            </a:r>
            <a:endParaRPr sz="4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En cada diapositiva encontrará actividades interactivas y preguntas guiadas para “Brindar lo Mejor” en la </a:t>
            </a:r>
            <a:r>
              <a:rPr b="1" lang="en-US" sz="4500">
                <a:solidFill>
                  <a:srgbClr val="674EA7"/>
                </a:solidFill>
                <a:latin typeface="Pangolin"/>
                <a:ea typeface="Pangolin"/>
                <a:cs typeface="Pangolin"/>
                <a:sym typeface="Pangolin"/>
              </a:rPr>
              <a:t>PUNTUALIDAD</a:t>
            </a: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, el rasgo de la personalidad para </a:t>
            </a:r>
            <a:r>
              <a:rPr lang="en-US" sz="4000">
                <a:solidFill>
                  <a:srgbClr val="FF0000"/>
                </a:solidFill>
                <a:latin typeface="Pangolin"/>
                <a:ea typeface="Pangolin"/>
                <a:cs typeface="Pangolin"/>
                <a:sym typeface="Pangolin"/>
              </a:rPr>
              <a:t>6.° a 8.° grado.</a:t>
            </a:r>
            <a:endParaRPr sz="5000">
              <a:solidFill>
                <a:srgbClr val="8C52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16" name="Google Shape;116;p14"/>
          <p:cNvSpPr txBox="1"/>
          <p:nvPr/>
        </p:nvSpPr>
        <p:spPr>
          <a:xfrm>
            <a:off x="2001325" y="9517950"/>
            <a:ext cx="64521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17" name="Google Shape;117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/>
          <p:nvPr/>
        </p:nvSpPr>
        <p:spPr>
          <a:xfrm rot="5400000">
            <a:off x="14631875" y="-240645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0" y="0"/>
                </a:moveTo>
                <a:lnTo>
                  <a:pt x="3482155" y="0"/>
                </a:lnTo>
                <a:lnTo>
                  <a:pt x="3482155" y="3906295"/>
                </a:lnTo>
                <a:lnTo>
                  <a:pt x="0" y="3906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123" name="Google Shape;123;p15"/>
          <p:cNvSpPr/>
          <p:nvPr/>
        </p:nvSpPr>
        <p:spPr>
          <a:xfrm rot="4218218">
            <a:off x="3210988" y="-7219547"/>
            <a:ext cx="5536734" cy="14832284"/>
          </a:xfrm>
          <a:custGeom>
            <a:rect b="b" l="l" r="r" t="t"/>
            <a:pathLst>
              <a:path extrusionOk="0" h="14832284" w="5536734">
                <a:moveTo>
                  <a:pt x="0" y="0"/>
                </a:moveTo>
                <a:lnTo>
                  <a:pt x="5536734" y="0"/>
                </a:lnTo>
                <a:lnTo>
                  <a:pt x="5536734" y="14832284"/>
                </a:lnTo>
                <a:lnTo>
                  <a:pt x="0" y="14832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124" name="Google Shape;124;p15"/>
          <p:cNvSpPr/>
          <p:nvPr/>
        </p:nvSpPr>
        <p:spPr>
          <a:xfrm rot="520928">
            <a:off x="2439891" y="140940"/>
            <a:ext cx="13979816" cy="11680348"/>
          </a:xfrm>
          <a:custGeom>
            <a:rect b="b" l="l" r="r" t="t"/>
            <a:pathLst>
              <a:path extrusionOk="0" h="11680348" w="13979816">
                <a:moveTo>
                  <a:pt x="0" y="0"/>
                </a:moveTo>
                <a:lnTo>
                  <a:pt x="13979816" y="0"/>
                </a:lnTo>
                <a:lnTo>
                  <a:pt x="13979816" y="11680348"/>
                </a:lnTo>
                <a:lnTo>
                  <a:pt x="0" y="116803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7289" l="0" r="0" t="0"/>
            </a:stretch>
          </a:blipFill>
          <a:ln>
            <a:noFill/>
          </a:ln>
        </p:spPr>
      </p:sp>
      <p:sp>
        <p:nvSpPr>
          <p:cNvPr id="125" name="Google Shape;125;p15"/>
          <p:cNvSpPr/>
          <p:nvPr/>
        </p:nvSpPr>
        <p:spPr>
          <a:xfrm rot="254417">
            <a:off x="10587921" y="1689886"/>
            <a:ext cx="5735438" cy="1553782"/>
          </a:xfrm>
          <a:custGeom>
            <a:rect b="b" l="l" r="r" t="t"/>
            <a:pathLst>
              <a:path extrusionOk="0" h="1553782" w="5735438">
                <a:moveTo>
                  <a:pt x="0" y="0"/>
                </a:moveTo>
                <a:lnTo>
                  <a:pt x="5735438" y="0"/>
                </a:lnTo>
                <a:lnTo>
                  <a:pt x="5735438" y="1553783"/>
                </a:lnTo>
                <a:lnTo>
                  <a:pt x="0" y="1553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15"/>
          <p:cNvSpPr txBox="1"/>
          <p:nvPr/>
        </p:nvSpPr>
        <p:spPr>
          <a:xfrm>
            <a:off x="2684924" y="5039213"/>
            <a:ext cx="12518700" cy="3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Matriz del plantel</a:t>
            </a:r>
            <a:endParaRPr sz="10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-137899" y="6473167"/>
            <a:ext cx="3670433" cy="3689508"/>
          </a:xfrm>
          <a:custGeom>
            <a:rect b="b" l="l" r="r" t="t"/>
            <a:pathLst>
              <a:path extrusionOk="0" h="3689508" w="3670433">
                <a:moveTo>
                  <a:pt x="0" y="0"/>
                </a:moveTo>
                <a:lnTo>
                  <a:pt x="3670433" y="0"/>
                </a:lnTo>
                <a:lnTo>
                  <a:pt x="3670433" y="3689508"/>
                </a:lnTo>
                <a:lnTo>
                  <a:pt x="0" y="3689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956" l="0" r="0" t="0"/>
            </a:stretch>
          </a:blipFill>
          <a:ln>
            <a:noFill/>
          </a:ln>
        </p:spPr>
      </p:sp>
      <p:sp>
        <p:nvSpPr>
          <p:cNvPr id="128" name="Google Shape;128;p15"/>
          <p:cNvSpPr/>
          <p:nvPr/>
        </p:nvSpPr>
        <p:spPr>
          <a:xfrm>
            <a:off x="7800045" y="8442246"/>
            <a:ext cx="2687910" cy="940769"/>
          </a:xfrm>
          <a:custGeom>
            <a:rect b="b" l="l" r="r" t="t"/>
            <a:pathLst>
              <a:path extrusionOk="0" h="940769" w="2687910">
                <a:moveTo>
                  <a:pt x="0" y="0"/>
                </a:moveTo>
                <a:lnTo>
                  <a:pt x="2687910" y="0"/>
                </a:lnTo>
                <a:lnTo>
                  <a:pt x="2687910" y="940769"/>
                </a:lnTo>
                <a:lnTo>
                  <a:pt x="0" y="940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15"/>
          <p:cNvSpPr/>
          <p:nvPr/>
        </p:nvSpPr>
        <p:spPr>
          <a:xfrm rot="-1195246">
            <a:off x="4115879" y="1636317"/>
            <a:ext cx="3117081" cy="2076755"/>
          </a:xfrm>
          <a:custGeom>
            <a:rect b="b" l="l" r="r" t="t"/>
            <a:pathLst>
              <a:path extrusionOk="0" h="2076755" w="3117081">
                <a:moveTo>
                  <a:pt x="0" y="0"/>
                </a:moveTo>
                <a:lnTo>
                  <a:pt x="3117081" y="0"/>
                </a:lnTo>
                <a:lnTo>
                  <a:pt x="3117081" y="2076756"/>
                </a:lnTo>
                <a:lnTo>
                  <a:pt x="0" y="20767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15"/>
          <p:cNvSpPr txBox="1"/>
          <p:nvPr/>
        </p:nvSpPr>
        <p:spPr>
          <a:xfrm>
            <a:off x="4525751" y="9517950"/>
            <a:ext cx="63207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39649" y="951794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6"/>
          <p:cNvSpPr/>
          <p:nvPr/>
        </p:nvSpPr>
        <p:spPr>
          <a:xfrm>
            <a:off x="4877525" y="1402575"/>
            <a:ext cx="13431929" cy="10929061"/>
          </a:xfrm>
          <a:custGeom>
            <a:rect b="b" l="l" r="r" t="t"/>
            <a:pathLst>
              <a:path extrusionOk="0" h="6272058" w="12019623">
                <a:moveTo>
                  <a:pt x="0" y="0"/>
                </a:moveTo>
                <a:lnTo>
                  <a:pt x="12019623" y="0"/>
                </a:lnTo>
                <a:lnTo>
                  <a:pt x="12019623" y="6272058"/>
                </a:lnTo>
                <a:lnTo>
                  <a:pt x="0" y="62720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16"/>
          <p:cNvSpPr/>
          <p:nvPr/>
        </p:nvSpPr>
        <p:spPr>
          <a:xfrm rot="-5400000">
            <a:off x="212070" y="6592775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0" y="0"/>
                </a:moveTo>
                <a:lnTo>
                  <a:pt x="3482155" y="0"/>
                </a:lnTo>
                <a:lnTo>
                  <a:pt x="3482155" y="3906295"/>
                </a:lnTo>
                <a:lnTo>
                  <a:pt x="0" y="3906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138" name="Google Shape;138;p16"/>
          <p:cNvSpPr/>
          <p:nvPr/>
        </p:nvSpPr>
        <p:spPr>
          <a:xfrm flipH="1" rot="-5400000">
            <a:off x="212070" y="-212070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3482155" y="0"/>
                </a:moveTo>
                <a:lnTo>
                  <a:pt x="0" y="0"/>
                </a:lnTo>
                <a:lnTo>
                  <a:pt x="0" y="3906295"/>
                </a:lnTo>
                <a:lnTo>
                  <a:pt x="3482155" y="3906295"/>
                </a:lnTo>
                <a:lnTo>
                  <a:pt x="348215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139" name="Google Shape;139;p16"/>
          <p:cNvSpPr/>
          <p:nvPr/>
        </p:nvSpPr>
        <p:spPr>
          <a:xfrm>
            <a:off x="1073062" y="1929577"/>
            <a:ext cx="5226241" cy="7452805"/>
          </a:xfrm>
          <a:custGeom>
            <a:rect b="b" l="l" r="r" t="t"/>
            <a:pathLst>
              <a:path extrusionOk="0" h="6121400" w="4292600">
                <a:moveTo>
                  <a:pt x="4292600" y="6121400"/>
                </a:moveTo>
                <a:lnTo>
                  <a:pt x="0" y="6121400"/>
                </a:lnTo>
                <a:lnTo>
                  <a:pt x="0" y="0"/>
                </a:lnTo>
                <a:lnTo>
                  <a:pt x="4292600" y="0"/>
                </a:lnTo>
                <a:lnTo>
                  <a:pt x="4292600" y="612140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6"/>
          <p:cNvSpPr/>
          <p:nvPr/>
        </p:nvSpPr>
        <p:spPr>
          <a:xfrm rot="3482170">
            <a:off x="15857882" y="898802"/>
            <a:ext cx="2654444" cy="2631218"/>
          </a:xfrm>
          <a:custGeom>
            <a:rect b="b" l="l" r="r" t="t"/>
            <a:pathLst>
              <a:path extrusionOk="0" h="2631218" w="2654444">
                <a:moveTo>
                  <a:pt x="0" y="0"/>
                </a:moveTo>
                <a:lnTo>
                  <a:pt x="2654445" y="0"/>
                </a:lnTo>
                <a:lnTo>
                  <a:pt x="2654445" y="2631218"/>
                </a:lnTo>
                <a:lnTo>
                  <a:pt x="0" y="26312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6"/>
          <p:cNvSpPr txBox="1"/>
          <p:nvPr/>
        </p:nvSpPr>
        <p:spPr>
          <a:xfrm>
            <a:off x="6441663" y="97701"/>
            <a:ext cx="10125000" cy="3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7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Objetivos de la lección </a:t>
            </a:r>
            <a:endParaRPr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42" name="Google Shape;142;p16"/>
          <p:cNvSpPr txBox="1"/>
          <p:nvPr/>
        </p:nvSpPr>
        <p:spPr>
          <a:xfrm>
            <a:off x="8127500" y="2987600"/>
            <a:ext cx="774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Definir qué significa ser </a:t>
            </a:r>
            <a:r>
              <a:rPr b="1" lang="en-US" sz="3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</a:t>
            </a:r>
            <a:endParaRPr b="1" sz="3600">
              <a:solidFill>
                <a:srgbClr val="8C52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6572249" y="2654200"/>
            <a:ext cx="1038319" cy="1115423"/>
          </a:xfrm>
          <a:custGeom>
            <a:rect b="b" l="l" r="r" t="t"/>
            <a:pathLst>
              <a:path extrusionOk="0" h="732626" w="719805">
                <a:moveTo>
                  <a:pt x="0" y="0"/>
                </a:moveTo>
                <a:lnTo>
                  <a:pt x="719805" y="0"/>
                </a:lnTo>
                <a:lnTo>
                  <a:pt x="719805" y="732625"/>
                </a:lnTo>
                <a:lnTo>
                  <a:pt x="0" y="73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16"/>
          <p:cNvSpPr/>
          <p:nvPr/>
        </p:nvSpPr>
        <p:spPr>
          <a:xfrm>
            <a:off x="6635749" y="4097648"/>
            <a:ext cx="1038319" cy="1115423"/>
          </a:xfrm>
          <a:custGeom>
            <a:rect b="b" l="l" r="r" t="t"/>
            <a:pathLst>
              <a:path extrusionOk="0" h="732626" w="719805">
                <a:moveTo>
                  <a:pt x="0" y="0"/>
                </a:moveTo>
                <a:lnTo>
                  <a:pt x="719805" y="0"/>
                </a:lnTo>
                <a:lnTo>
                  <a:pt x="719805" y="732625"/>
                </a:lnTo>
                <a:lnTo>
                  <a:pt x="0" y="73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16"/>
          <p:cNvSpPr/>
          <p:nvPr/>
        </p:nvSpPr>
        <p:spPr>
          <a:xfrm>
            <a:off x="6699265" y="5465584"/>
            <a:ext cx="1038319" cy="1115423"/>
          </a:xfrm>
          <a:custGeom>
            <a:rect b="b" l="l" r="r" t="t"/>
            <a:pathLst>
              <a:path extrusionOk="0" h="732626" w="719805">
                <a:moveTo>
                  <a:pt x="0" y="0"/>
                </a:moveTo>
                <a:lnTo>
                  <a:pt x="719805" y="0"/>
                </a:lnTo>
                <a:lnTo>
                  <a:pt x="719805" y="732625"/>
                </a:lnTo>
                <a:lnTo>
                  <a:pt x="0" y="73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6"/>
          <p:cNvSpPr/>
          <p:nvPr/>
        </p:nvSpPr>
        <p:spPr>
          <a:xfrm>
            <a:off x="2858856" y="179155"/>
            <a:ext cx="2018677" cy="2147529"/>
          </a:xfrm>
          <a:custGeom>
            <a:rect b="b" l="l" r="r" t="t"/>
            <a:pathLst>
              <a:path extrusionOk="0" h="2147529" w="2018677">
                <a:moveTo>
                  <a:pt x="0" y="0"/>
                </a:moveTo>
                <a:lnTo>
                  <a:pt x="2018677" y="0"/>
                </a:lnTo>
                <a:lnTo>
                  <a:pt x="2018677" y="2147529"/>
                </a:lnTo>
                <a:lnTo>
                  <a:pt x="0" y="2147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16"/>
          <p:cNvSpPr/>
          <p:nvPr/>
        </p:nvSpPr>
        <p:spPr>
          <a:xfrm>
            <a:off x="15469179" y="9356539"/>
            <a:ext cx="1715925" cy="600574"/>
          </a:xfrm>
          <a:custGeom>
            <a:rect b="b" l="l" r="r" t="t"/>
            <a:pathLst>
              <a:path extrusionOk="0" h="600574" w="1715925">
                <a:moveTo>
                  <a:pt x="0" y="0"/>
                </a:moveTo>
                <a:lnTo>
                  <a:pt x="1715925" y="0"/>
                </a:lnTo>
                <a:lnTo>
                  <a:pt x="1715925" y="600574"/>
                </a:lnTo>
                <a:lnTo>
                  <a:pt x="0" y="6005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8" name="Google Shape;148;p16"/>
          <p:cNvGrpSpPr/>
          <p:nvPr/>
        </p:nvGrpSpPr>
        <p:grpSpPr>
          <a:xfrm>
            <a:off x="14255849" y="8232650"/>
            <a:ext cx="1415914" cy="1565396"/>
            <a:chOff x="0" y="0"/>
            <a:chExt cx="495300" cy="495300"/>
          </a:xfrm>
        </p:grpSpPr>
        <p:sp>
          <p:nvSpPr>
            <p:cNvPr id="149" name="Google Shape;149;p16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1" name="Google Shape;151;p16"/>
          <p:cNvSpPr/>
          <p:nvPr/>
        </p:nvSpPr>
        <p:spPr>
          <a:xfrm>
            <a:off x="14420152" y="8390352"/>
            <a:ext cx="1131321" cy="1251498"/>
          </a:xfrm>
          <a:custGeom>
            <a:rect b="b" l="l" r="r" t="t"/>
            <a:pathLst>
              <a:path extrusionOk="0" h="1657613" w="1657613">
                <a:moveTo>
                  <a:pt x="0" y="0"/>
                </a:moveTo>
                <a:lnTo>
                  <a:pt x="1657613" y="0"/>
                </a:lnTo>
                <a:lnTo>
                  <a:pt x="1657613" y="1657613"/>
                </a:lnTo>
                <a:lnTo>
                  <a:pt x="0" y="16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2" name="Google Shape;152;p16"/>
          <p:cNvPicPr preferRelativeResize="0"/>
          <p:nvPr/>
        </p:nvPicPr>
        <p:blipFill rotWithShape="1">
          <a:blip r:embed="rId13">
            <a:alphaModFix/>
          </a:blip>
          <a:srcRect b="0" l="13992" r="16008" t="0"/>
          <a:stretch/>
        </p:blipFill>
        <p:spPr>
          <a:xfrm>
            <a:off x="1437375" y="2207925"/>
            <a:ext cx="4576200" cy="6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 txBox="1"/>
          <p:nvPr/>
        </p:nvSpPr>
        <p:spPr>
          <a:xfrm>
            <a:off x="8040426" y="4289551"/>
            <a:ext cx="650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Ejemplos de </a:t>
            </a:r>
            <a:r>
              <a:rPr b="1" lang="en-US" sz="3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PUNTUALIDAD</a:t>
            </a:r>
            <a:endParaRPr b="1" sz="3600">
              <a:solidFill>
                <a:srgbClr val="8C52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8137550" y="5591496"/>
            <a:ext cx="90477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Identifica formas de ser </a:t>
            </a:r>
            <a:r>
              <a:rPr b="1" lang="en-US" sz="3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 </a:t>
            </a:r>
            <a:r>
              <a:rPr lang="en-US" sz="36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en la casa y en la escuela</a:t>
            </a:r>
            <a:endParaRPr sz="36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5" name="Google Shape;155;p16"/>
          <p:cNvSpPr/>
          <p:nvPr/>
        </p:nvSpPr>
        <p:spPr>
          <a:xfrm>
            <a:off x="6762765" y="7356661"/>
            <a:ext cx="1038319" cy="1115423"/>
          </a:xfrm>
          <a:custGeom>
            <a:rect b="b" l="l" r="r" t="t"/>
            <a:pathLst>
              <a:path extrusionOk="0" h="732626" w="719805">
                <a:moveTo>
                  <a:pt x="0" y="0"/>
                </a:moveTo>
                <a:lnTo>
                  <a:pt x="719805" y="0"/>
                </a:lnTo>
                <a:lnTo>
                  <a:pt x="719805" y="732625"/>
                </a:lnTo>
                <a:lnTo>
                  <a:pt x="0" y="73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p16"/>
          <p:cNvSpPr txBox="1"/>
          <p:nvPr/>
        </p:nvSpPr>
        <p:spPr>
          <a:xfrm>
            <a:off x="8127500" y="7436465"/>
            <a:ext cx="85731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Reflexiona en las formas en que te ayuda ser </a:t>
            </a:r>
            <a:r>
              <a:rPr b="1" lang="en-US" sz="3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</a:t>
            </a:r>
            <a:endParaRPr sz="36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2001325" y="9517950"/>
            <a:ext cx="67317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58" name="Google Shape;158;p1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1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/>
          <p:nvPr/>
        </p:nvSpPr>
        <p:spPr>
          <a:xfrm rot="-2700000">
            <a:off x="12161068" y="-3738670"/>
            <a:ext cx="6237412" cy="9451788"/>
          </a:xfrm>
          <a:custGeom>
            <a:rect b="b" l="l" r="r" t="t"/>
            <a:pathLst>
              <a:path extrusionOk="0" h="9451788" w="6237412">
                <a:moveTo>
                  <a:pt x="0" y="0"/>
                </a:moveTo>
                <a:lnTo>
                  <a:pt x="6237412" y="0"/>
                </a:lnTo>
                <a:lnTo>
                  <a:pt x="6237412" y="9451788"/>
                </a:lnTo>
                <a:lnTo>
                  <a:pt x="0" y="9451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33102" t="-1840"/>
            </a:stretch>
          </a:blipFill>
          <a:ln>
            <a:noFill/>
          </a:ln>
        </p:spPr>
      </p:sp>
      <p:sp>
        <p:nvSpPr>
          <p:cNvPr id="164" name="Google Shape;164;p17"/>
          <p:cNvSpPr/>
          <p:nvPr/>
        </p:nvSpPr>
        <p:spPr>
          <a:xfrm>
            <a:off x="4276542" y="0"/>
            <a:ext cx="10912524" cy="11676825"/>
          </a:xfrm>
          <a:custGeom>
            <a:rect b="b" l="l" r="r" t="t"/>
            <a:pathLst>
              <a:path extrusionOk="0" h="11676825" w="10912524">
                <a:moveTo>
                  <a:pt x="0" y="0"/>
                </a:moveTo>
                <a:lnTo>
                  <a:pt x="10912524" y="0"/>
                </a:lnTo>
                <a:lnTo>
                  <a:pt x="10912524" y="11676825"/>
                </a:lnTo>
                <a:lnTo>
                  <a:pt x="0" y="11676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17"/>
          <p:cNvSpPr txBox="1"/>
          <p:nvPr/>
        </p:nvSpPr>
        <p:spPr>
          <a:xfrm>
            <a:off x="4572000" y="3174075"/>
            <a:ext cx="12900900" cy="24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99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rPr>
              <a:t>Definición de</a:t>
            </a:r>
            <a:endParaRPr sz="8099">
              <a:solidFill>
                <a:schemeClr val="dk1"/>
              </a:solidFill>
              <a:latin typeface="Concert One"/>
              <a:ea typeface="Concert One"/>
              <a:cs typeface="Concert One"/>
              <a:sym typeface="Concert On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99">
                <a:solidFill>
                  <a:srgbClr val="8C52FF"/>
                </a:solidFill>
                <a:latin typeface="Concert One"/>
                <a:ea typeface="Concert One"/>
                <a:cs typeface="Concert One"/>
                <a:sym typeface="Concert One"/>
              </a:rPr>
              <a:t>Puntualidad</a:t>
            </a:r>
            <a:endParaRPr sz="700">
              <a:solidFill>
                <a:srgbClr val="8C52FF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4193325" y="6099625"/>
            <a:ext cx="95844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6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Cuidado y diligencia en llegar y hacer las cosas a su debido tiempo.</a:t>
            </a:r>
            <a:endParaRPr sz="1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-693100" y="873750"/>
            <a:ext cx="5206044" cy="9408786"/>
          </a:xfrm>
          <a:custGeom>
            <a:rect b="b" l="l" r="r" t="t"/>
            <a:pathLst>
              <a:path extrusionOk="0" h="8897197" w="5206044">
                <a:moveTo>
                  <a:pt x="0" y="0"/>
                </a:moveTo>
                <a:lnTo>
                  <a:pt x="5206044" y="0"/>
                </a:lnTo>
                <a:lnTo>
                  <a:pt x="5206044" y="8897197"/>
                </a:lnTo>
                <a:lnTo>
                  <a:pt x="0" y="88971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781" l="-44370" r="0" t="0"/>
            </a:stretch>
          </a:blipFill>
          <a:ln>
            <a:noFill/>
          </a:ln>
        </p:spPr>
      </p:sp>
      <p:grpSp>
        <p:nvGrpSpPr>
          <p:cNvPr id="168" name="Google Shape;168;p17"/>
          <p:cNvGrpSpPr/>
          <p:nvPr/>
        </p:nvGrpSpPr>
        <p:grpSpPr>
          <a:xfrm>
            <a:off x="15482218" y="5315545"/>
            <a:ext cx="2060478" cy="2060478"/>
            <a:chOff x="0" y="0"/>
            <a:chExt cx="495300" cy="495300"/>
          </a:xfrm>
        </p:grpSpPr>
        <p:sp>
          <p:nvSpPr>
            <p:cNvPr id="169" name="Google Shape;169;p17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1" name="Google Shape;171;p17"/>
          <p:cNvSpPr/>
          <p:nvPr/>
        </p:nvSpPr>
        <p:spPr>
          <a:xfrm>
            <a:off x="15688491" y="5523123"/>
            <a:ext cx="1725107" cy="1645321"/>
          </a:xfrm>
          <a:custGeom>
            <a:rect b="b" l="l" r="r" t="t"/>
            <a:pathLst>
              <a:path extrusionOk="0" h="1645321" w="1725107">
                <a:moveTo>
                  <a:pt x="0" y="0"/>
                </a:moveTo>
                <a:lnTo>
                  <a:pt x="1725107" y="0"/>
                </a:lnTo>
                <a:lnTo>
                  <a:pt x="1725107" y="1645321"/>
                </a:lnTo>
                <a:lnTo>
                  <a:pt x="0" y="1645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17"/>
          <p:cNvSpPr/>
          <p:nvPr/>
        </p:nvSpPr>
        <p:spPr>
          <a:xfrm rot="7921350">
            <a:off x="14110732" y="890881"/>
            <a:ext cx="2156667" cy="2540992"/>
          </a:xfrm>
          <a:custGeom>
            <a:rect b="b" l="l" r="r" t="t"/>
            <a:pathLst>
              <a:path extrusionOk="0" h="2540992" w="2156667">
                <a:moveTo>
                  <a:pt x="0" y="0"/>
                </a:moveTo>
                <a:lnTo>
                  <a:pt x="2156668" y="0"/>
                </a:lnTo>
                <a:lnTo>
                  <a:pt x="2156668" y="2540992"/>
                </a:lnTo>
                <a:lnTo>
                  <a:pt x="0" y="25409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73" name="Google Shape;173;p17"/>
          <p:cNvCxnSpPr/>
          <p:nvPr/>
        </p:nvCxnSpPr>
        <p:spPr>
          <a:xfrm flipH="1" rot="10800000">
            <a:off x="4323300" y="5586875"/>
            <a:ext cx="8993400" cy="63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" name="Google Shape;174;p17"/>
          <p:cNvSpPr/>
          <p:nvPr/>
        </p:nvSpPr>
        <p:spPr>
          <a:xfrm>
            <a:off x="12342055" y="3013432"/>
            <a:ext cx="2025557" cy="2814268"/>
          </a:xfrm>
          <a:custGeom>
            <a:rect b="b" l="l" r="r" t="t"/>
            <a:pathLst>
              <a:path extrusionOk="0" h="2814268" w="2025557">
                <a:moveTo>
                  <a:pt x="0" y="0"/>
                </a:moveTo>
                <a:lnTo>
                  <a:pt x="2025557" y="0"/>
                </a:lnTo>
                <a:lnTo>
                  <a:pt x="2025557" y="2814268"/>
                </a:lnTo>
                <a:lnTo>
                  <a:pt x="0" y="2814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11370"/>
            </a:stretch>
          </a:blipFill>
          <a:ln>
            <a:noFill/>
          </a:ln>
        </p:spPr>
      </p:sp>
      <p:sp>
        <p:nvSpPr>
          <p:cNvPr id="175" name="Google Shape;175;p17"/>
          <p:cNvSpPr/>
          <p:nvPr/>
        </p:nvSpPr>
        <p:spPr>
          <a:xfrm>
            <a:off x="12924579" y="4420566"/>
            <a:ext cx="853225" cy="759370"/>
          </a:xfrm>
          <a:custGeom>
            <a:rect b="b" l="l" r="r" t="t"/>
            <a:pathLst>
              <a:path extrusionOk="0" h="759370" w="853225">
                <a:moveTo>
                  <a:pt x="0" y="0"/>
                </a:moveTo>
                <a:lnTo>
                  <a:pt x="853224" y="0"/>
                </a:lnTo>
                <a:lnTo>
                  <a:pt x="853224" y="759370"/>
                </a:lnTo>
                <a:lnTo>
                  <a:pt x="0" y="759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17"/>
          <p:cNvSpPr txBox="1"/>
          <p:nvPr/>
        </p:nvSpPr>
        <p:spPr>
          <a:xfrm>
            <a:off x="2001325" y="9517950"/>
            <a:ext cx="69183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77" name="Google Shape;177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"/>
          <p:cNvSpPr/>
          <p:nvPr/>
        </p:nvSpPr>
        <p:spPr>
          <a:xfrm rot="5400000">
            <a:off x="14631875" y="-240645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0" y="0"/>
                </a:moveTo>
                <a:lnTo>
                  <a:pt x="3482155" y="0"/>
                </a:lnTo>
                <a:lnTo>
                  <a:pt x="3482155" y="3906295"/>
                </a:lnTo>
                <a:lnTo>
                  <a:pt x="0" y="3906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183" name="Google Shape;183;p18"/>
          <p:cNvSpPr/>
          <p:nvPr/>
        </p:nvSpPr>
        <p:spPr>
          <a:xfrm rot="4217883">
            <a:off x="3201737" y="-7221511"/>
            <a:ext cx="5542856" cy="14848683"/>
          </a:xfrm>
          <a:custGeom>
            <a:rect b="b" l="l" r="r" t="t"/>
            <a:pathLst>
              <a:path extrusionOk="0" h="14832284" w="5536734">
                <a:moveTo>
                  <a:pt x="0" y="0"/>
                </a:moveTo>
                <a:lnTo>
                  <a:pt x="5536734" y="0"/>
                </a:lnTo>
                <a:lnTo>
                  <a:pt x="5536734" y="14832284"/>
                </a:lnTo>
                <a:lnTo>
                  <a:pt x="0" y="14832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184" name="Google Shape;184;p18"/>
          <p:cNvSpPr/>
          <p:nvPr/>
        </p:nvSpPr>
        <p:spPr>
          <a:xfrm rot="518228">
            <a:off x="2446374" y="135050"/>
            <a:ext cx="13963424" cy="11666652"/>
          </a:xfrm>
          <a:custGeom>
            <a:rect b="b" l="l" r="r" t="t"/>
            <a:pathLst>
              <a:path extrusionOk="0" h="11680348" w="13979816">
                <a:moveTo>
                  <a:pt x="0" y="0"/>
                </a:moveTo>
                <a:lnTo>
                  <a:pt x="13979816" y="0"/>
                </a:lnTo>
                <a:lnTo>
                  <a:pt x="13979816" y="11680348"/>
                </a:lnTo>
                <a:lnTo>
                  <a:pt x="0" y="116803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7289" l="0" r="0" t="0"/>
            </a:stretch>
          </a:blipFill>
          <a:ln>
            <a:noFill/>
          </a:ln>
        </p:spPr>
      </p:sp>
      <p:sp>
        <p:nvSpPr>
          <p:cNvPr id="185" name="Google Shape;185;p18"/>
          <p:cNvSpPr/>
          <p:nvPr/>
        </p:nvSpPr>
        <p:spPr>
          <a:xfrm rot="257992">
            <a:off x="10586872" y="1692867"/>
            <a:ext cx="5737248" cy="1554272"/>
          </a:xfrm>
          <a:custGeom>
            <a:rect b="b" l="l" r="r" t="t"/>
            <a:pathLst>
              <a:path extrusionOk="0" h="1553782" w="5735438">
                <a:moveTo>
                  <a:pt x="0" y="0"/>
                </a:moveTo>
                <a:lnTo>
                  <a:pt x="5735438" y="0"/>
                </a:lnTo>
                <a:lnTo>
                  <a:pt x="5735438" y="1553783"/>
                </a:lnTo>
                <a:lnTo>
                  <a:pt x="0" y="1553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18"/>
          <p:cNvSpPr txBox="1"/>
          <p:nvPr/>
        </p:nvSpPr>
        <p:spPr>
          <a:xfrm>
            <a:off x="2684924" y="5039213"/>
            <a:ext cx="125187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District Video</a:t>
            </a:r>
            <a:endParaRPr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-153449" y="6597492"/>
            <a:ext cx="3670433" cy="3689508"/>
          </a:xfrm>
          <a:custGeom>
            <a:rect b="b" l="l" r="r" t="t"/>
            <a:pathLst>
              <a:path extrusionOk="0" h="3689508" w="3670433">
                <a:moveTo>
                  <a:pt x="0" y="0"/>
                </a:moveTo>
                <a:lnTo>
                  <a:pt x="3670433" y="0"/>
                </a:lnTo>
                <a:lnTo>
                  <a:pt x="3670433" y="3689508"/>
                </a:lnTo>
                <a:lnTo>
                  <a:pt x="0" y="3689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959" l="0" r="0" t="0"/>
            </a:stretch>
          </a:blipFill>
          <a:ln>
            <a:noFill/>
          </a:ln>
        </p:spPr>
      </p:sp>
      <p:sp>
        <p:nvSpPr>
          <p:cNvPr id="188" name="Google Shape;188;p18"/>
          <p:cNvSpPr/>
          <p:nvPr/>
        </p:nvSpPr>
        <p:spPr>
          <a:xfrm>
            <a:off x="7800045" y="8442246"/>
            <a:ext cx="2687910" cy="940769"/>
          </a:xfrm>
          <a:custGeom>
            <a:rect b="b" l="l" r="r" t="t"/>
            <a:pathLst>
              <a:path extrusionOk="0" h="940769" w="2687910">
                <a:moveTo>
                  <a:pt x="0" y="0"/>
                </a:moveTo>
                <a:lnTo>
                  <a:pt x="2687910" y="0"/>
                </a:lnTo>
                <a:lnTo>
                  <a:pt x="2687910" y="940769"/>
                </a:lnTo>
                <a:lnTo>
                  <a:pt x="0" y="940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18"/>
          <p:cNvSpPr/>
          <p:nvPr/>
        </p:nvSpPr>
        <p:spPr>
          <a:xfrm rot="-1193110">
            <a:off x="4115498" y="1637684"/>
            <a:ext cx="3115834" cy="2075924"/>
          </a:xfrm>
          <a:custGeom>
            <a:rect b="b" l="l" r="r" t="t"/>
            <a:pathLst>
              <a:path extrusionOk="0" h="2076755" w="3117081">
                <a:moveTo>
                  <a:pt x="0" y="0"/>
                </a:moveTo>
                <a:lnTo>
                  <a:pt x="3117081" y="0"/>
                </a:lnTo>
                <a:lnTo>
                  <a:pt x="3117081" y="2076756"/>
                </a:lnTo>
                <a:lnTo>
                  <a:pt x="0" y="20767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18"/>
          <p:cNvSpPr txBox="1"/>
          <p:nvPr/>
        </p:nvSpPr>
        <p:spPr>
          <a:xfrm>
            <a:off x="4525751" y="9517950"/>
            <a:ext cx="67869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91" name="Google Shape;191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48449" y="951794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/>
          <p:nvPr/>
        </p:nvSpPr>
        <p:spPr>
          <a:xfrm>
            <a:off x="16904424" y="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543624" t="0"/>
            </a:stretch>
          </a:blipFill>
          <a:ln>
            <a:noFill/>
          </a:ln>
        </p:spPr>
      </p:sp>
      <p:sp>
        <p:nvSpPr>
          <p:cNvPr id="197" name="Google Shape;197;p19"/>
          <p:cNvSpPr/>
          <p:nvPr/>
        </p:nvSpPr>
        <p:spPr>
          <a:xfrm rot="537018">
            <a:off x="-372281" y="2268984"/>
            <a:ext cx="11866801" cy="8437739"/>
          </a:xfrm>
          <a:custGeom>
            <a:rect b="b" l="l" r="r" t="t"/>
            <a:pathLst>
              <a:path extrusionOk="0" h="7231149" w="8897387">
                <a:moveTo>
                  <a:pt x="0" y="0"/>
                </a:moveTo>
                <a:lnTo>
                  <a:pt x="8897388" y="0"/>
                </a:lnTo>
                <a:lnTo>
                  <a:pt x="8897388" y="7231150"/>
                </a:lnTo>
                <a:lnTo>
                  <a:pt x="0" y="7231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19"/>
          <p:cNvSpPr txBox="1"/>
          <p:nvPr/>
        </p:nvSpPr>
        <p:spPr>
          <a:xfrm>
            <a:off x="3322044" y="445864"/>
            <a:ext cx="116439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40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Reflexión del video</a:t>
            </a:r>
            <a:endParaRPr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99" name="Google Shape;199;p19"/>
          <p:cNvSpPr/>
          <p:nvPr/>
        </p:nvSpPr>
        <p:spPr>
          <a:xfrm>
            <a:off x="0" y="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543624" t="0"/>
            </a:stretch>
          </a:blipFill>
          <a:ln>
            <a:noFill/>
          </a:ln>
        </p:spPr>
      </p:sp>
      <p:sp>
        <p:nvSpPr>
          <p:cNvPr id="200" name="Google Shape;200;p19"/>
          <p:cNvSpPr/>
          <p:nvPr/>
        </p:nvSpPr>
        <p:spPr>
          <a:xfrm rot="-119858">
            <a:off x="7914669" y="8628974"/>
            <a:ext cx="6575883" cy="1709729"/>
          </a:xfrm>
          <a:custGeom>
            <a:rect b="b" l="l" r="r" t="t"/>
            <a:pathLst>
              <a:path extrusionOk="0" h="1709729" w="6575883">
                <a:moveTo>
                  <a:pt x="0" y="0"/>
                </a:moveTo>
                <a:lnTo>
                  <a:pt x="6575882" y="0"/>
                </a:lnTo>
                <a:lnTo>
                  <a:pt x="6575882" y="1709730"/>
                </a:lnTo>
                <a:lnTo>
                  <a:pt x="0" y="1709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19"/>
          <p:cNvSpPr/>
          <p:nvPr/>
        </p:nvSpPr>
        <p:spPr>
          <a:xfrm>
            <a:off x="1233127" y="4349449"/>
            <a:ext cx="1059109" cy="778979"/>
          </a:xfrm>
          <a:custGeom>
            <a:rect b="b" l="l" r="r" t="t"/>
            <a:pathLst>
              <a:path extrusionOk="0" h="717953" w="814699">
                <a:moveTo>
                  <a:pt x="0" y="0"/>
                </a:moveTo>
                <a:lnTo>
                  <a:pt x="814698" y="0"/>
                </a:lnTo>
                <a:lnTo>
                  <a:pt x="814698" y="717953"/>
                </a:lnTo>
                <a:lnTo>
                  <a:pt x="0" y="71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19"/>
          <p:cNvSpPr/>
          <p:nvPr/>
        </p:nvSpPr>
        <p:spPr>
          <a:xfrm>
            <a:off x="1233127" y="6996142"/>
            <a:ext cx="1059109" cy="778979"/>
          </a:xfrm>
          <a:custGeom>
            <a:rect b="b" l="l" r="r" t="t"/>
            <a:pathLst>
              <a:path extrusionOk="0" h="717953" w="814699">
                <a:moveTo>
                  <a:pt x="0" y="0"/>
                </a:moveTo>
                <a:lnTo>
                  <a:pt x="814698" y="0"/>
                </a:lnTo>
                <a:lnTo>
                  <a:pt x="814698" y="717953"/>
                </a:lnTo>
                <a:lnTo>
                  <a:pt x="0" y="71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19"/>
          <p:cNvSpPr/>
          <p:nvPr/>
        </p:nvSpPr>
        <p:spPr>
          <a:xfrm rot="-785056">
            <a:off x="1949147" y="1518176"/>
            <a:ext cx="2153160" cy="2290596"/>
          </a:xfrm>
          <a:custGeom>
            <a:rect b="b" l="l" r="r" t="t"/>
            <a:pathLst>
              <a:path extrusionOk="0" h="2290596" w="2153160">
                <a:moveTo>
                  <a:pt x="0" y="0"/>
                </a:moveTo>
                <a:lnTo>
                  <a:pt x="2153160" y="0"/>
                </a:lnTo>
                <a:lnTo>
                  <a:pt x="2153160" y="2290596"/>
                </a:lnTo>
                <a:lnTo>
                  <a:pt x="0" y="2290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19"/>
          <p:cNvSpPr/>
          <p:nvPr/>
        </p:nvSpPr>
        <p:spPr>
          <a:xfrm rot="-2700000">
            <a:off x="11758834" y="998220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543624" t="0"/>
            </a:stretch>
          </a:blipFill>
          <a:ln>
            <a:noFill/>
          </a:ln>
        </p:spPr>
      </p:sp>
      <p:sp>
        <p:nvSpPr>
          <p:cNvPr id="205" name="Google Shape;205;p19"/>
          <p:cNvSpPr/>
          <p:nvPr/>
        </p:nvSpPr>
        <p:spPr>
          <a:xfrm rot="404155">
            <a:off x="12189161" y="2728567"/>
            <a:ext cx="5238157" cy="445561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19" title="Video - Free of Charge Creative Commons Chalkboard image"/>
          <p:cNvPicPr preferRelativeResize="0"/>
          <p:nvPr/>
        </p:nvPicPr>
        <p:blipFill rotWithShape="1">
          <a:blip r:embed="rId10">
            <a:alphaModFix/>
          </a:blip>
          <a:srcRect b="0" l="18988" r="0" t="0"/>
          <a:stretch/>
        </p:blipFill>
        <p:spPr>
          <a:xfrm rot="426910">
            <a:off x="12527585" y="3033614"/>
            <a:ext cx="4621265" cy="385346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9"/>
          <p:cNvSpPr/>
          <p:nvPr/>
        </p:nvSpPr>
        <p:spPr>
          <a:xfrm>
            <a:off x="15588148" y="7625248"/>
            <a:ext cx="2699852" cy="2699852"/>
          </a:xfrm>
          <a:custGeom>
            <a:rect b="b" l="l" r="r" t="t"/>
            <a:pathLst>
              <a:path extrusionOk="0" h="2699852" w="2699852">
                <a:moveTo>
                  <a:pt x="0" y="0"/>
                </a:moveTo>
                <a:lnTo>
                  <a:pt x="2699852" y="0"/>
                </a:lnTo>
                <a:lnTo>
                  <a:pt x="2699852" y="2699852"/>
                </a:lnTo>
                <a:lnTo>
                  <a:pt x="0" y="2699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19"/>
          <p:cNvSpPr txBox="1"/>
          <p:nvPr/>
        </p:nvSpPr>
        <p:spPr>
          <a:xfrm>
            <a:off x="2292225" y="3828100"/>
            <a:ext cx="7711200" cy="57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Comparte las reflexiones que puedas tener después de haber mirado este video sobre la </a:t>
            </a:r>
            <a:r>
              <a:rPr b="1" lang="en-US" sz="4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Puntualidad</a:t>
            </a: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.</a:t>
            </a:r>
            <a:endParaRPr sz="4000">
              <a:solidFill>
                <a:srgbClr val="23202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23202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¿Recuerdas alguna vez que tú o alguien más haya mostrado </a:t>
            </a:r>
            <a:r>
              <a:rPr b="1" lang="en-US" sz="4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Puntualidad</a:t>
            </a: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? </a:t>
            </a:r>
            <a:endParaRPr sz="4000">
              <a:solidFill>
                <a:srgbClr val="23202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Comparte lo ocurrido.</a:t>
            </a:r>
            <a:endParaRPr sz="2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09" name="Google Shape;209;p19"/>
          <p:cNvSpPr txBox="1"/>
          <p:nvPr/>
        </p:nvSpPr>
        <p:spPr>
          <a:xfrm>
            <a:off x="3326651" y="9517950"/>
            <a:ext cx="66315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10" name="Google Shape;210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83574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0"/>
          <p:cNvSpPr/>
          <p:nvPr/>
        </p:nvSpPr>
        <p:spPr>
          <a:xfrm rot="-5400000">
            <a:off x="112792" y="8414245"/>
            <a:ext cx="2144958" cy="2406221"/>
          </a:xfrm>
          <a:custGeom>
            <a:rect b="b" l="l" r="r" t="t"/>
            <a:pathLst>
              <a:path extrusionOk="0" h="2406221" w="2144958">
                <a:moveTo>
                  <a:pt x="0" y="0"/>
                </a:moveTo>
                <a:lnTo>
                  <a:pt x="2144957" y="0"/>
                </a:lnTo>
                <a:lnTo>
                  <a:pt x="2144957" y="2406221"/>
                </a:lnTo>
                <a:lnTo>
                  <a:pt x="0" y="2406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216" name="Google Shape;216;p20"/>
          <p:cNvSpPr/>
          <p:nvPr/>
        </p:nvSpPr>
        <p:spPr>
          <a:xfrm flipH="1" rot="5400000">
            <a:off x="16102877" y="8522450"/>
            <a:ext cx="2042868" cy="2291697"/>
          </a:xfrm>
          <a:custGeom>
            <a:rect b="b" l="l" r="r" t="t"/>
            <a:pathLst>
              <a:path extrusionOk="0" h="2291697" w="2042868">
                <a:moveTo>
                  <a:pt x="0" y="2291697"/>
                </a:moveTo>
                <a:lnTo>
                  <a:pt x="2042868" y="2291697"/>
                </a:lnTo>
                <a:lnTo>
                  <a:pt x="2042868" y="0"/>
                </a:lnTo>
                <a:lnTo>
                  <a:pt x="0" y="0"/>
                </a:lnTo>
                <a:lnTo>
                  <a:pt x="0" y="229169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217" name="Google Shape;217;p20"/>
          <p:cNvSpPr/>
          <p:nvPr/>
        </p:nvSpPr>
        <p:spPr>
          <a:xfrm rot="7101538">
            <a:off x="481" y="399419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20"/>
          <p:cNvSpPr txBox="1"/>
          <p:nvPr/>
        </p:nvSpPr>
        <p:spPr>
          <a:xfrm>
            <a:off x="1806703" y="686101"/>
            <a:ext cx="363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Toddler Class Adviser</a:t>
            </a:r>
            <a:endParaRPr/>
          </a:p>
        </p:txBody>
      </p:sp>
      <p:sp>
        <p:nvSpPr>
          <p:cNvPr id="219" name="Google Shape;219;p20"/>
          <p:cNvSpPr/>
          <p:nvPr/>
        </p:nvSpPr>
        <p:spPr>
          <a:xfrm rot="5400000">
            <a:off x="2593199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20" name="Google Shape;220;p20"/>
          <p:cNvSpPr/>
          <p:nvPr/>
        </p:nvSpPr>
        <p:spPr>
          <a:xfrm rot="5400000">
            <a:off x="11947875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21" name="Google Shape;221;p20"/>
          <p:cNvSpPr/>
          <p:nvPr/>
        </p:nvSpPr>
        <p:spPr>
          <a:xfrm rot="7101538">
            <a:off x="14193731" y="277484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2" name="Google Shape;222;p20"/>
          <p:cNvSpPr/>
          <p:nvPr/>
        </p:nvSpPr>
        <p:spPr>
          <a:xfrm rot="7101538">
            <a:off x="16118606" y="8399320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20"/>
          <p:cNvSpPr/>
          <p:nvPr/>
        </p:nvSpPr>
        <p:spPr>
          <a:xfrm rot="-5400000">
            <a:off x="15978463" y="-1253338"/>
            <a:ext cx="3165526" cy="3165526"/>
          </a:xfrm>
          <a:custGeom>
            <a:rect b="b" l="l" r="r" t="t"/>
            <a:pathLst>
              <a:path extrusionOk="0" h="3165526" w="3165526">
                <a:moveTo>
                  <a:pt x="0" y="0"/>
                </a:moveTo>
                <a:lnTo>
                  <a:pt x="3165526" y="0"/>
                </a:lnTo>
                <a:lnTo>
                  <a:pt x="3165526" y="3165526"/>
                </a:lnTo>
                <a:lnTo>
                  <a:pt x="0" y="3165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4" name="Google Shape;224;p20"/>
          <p:cNvGrpSpPr/>
          <p:nvPr/>
        </p:nvGrpSpPr>
        <p:grpSpPr>
          <a:xfrm>
            <a:off x="8448987" y="94045"/>
            <a:ext cx="1392189" cy="1392189"/>
            <a:chOff x="0" y="0"/>
            <a:chExt cx="495300" cy="495300"/>
          </a:xfrm>
        </p:grpSpPr>
        <p:sp>
          <p:nvSpPr>
            <p:cNvPr id="225" name="Google Shape;225;p20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20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7" name="Google Shape;227;p20"/>
          <p:cNvSpPr/>
          <p:nvPr/>
        </p:nvSpPr>
        <p:spPr>
          <a:xfrm>
            <a:off x="8589240" y="234298"/>
            <a:ext cx="1111683" cy="1111683"/>
          </a:xfrm>
          <a:custGeom>
            <a:rect b="b" l="l" r="r" t="t"/>
            <a:pathLst>
              <a:path extrusionOk="0" h="1111683" w="1111683">
                <a:moveTo>
                  <a:pt x="0" y="0"/>
                </a:moveTo>
                <a:lnTo>
                  <a:pt x="1111682" y="0"/>
                </a:lnTo>
                <a:lnTo>
                  <a:pt x="1111682" y="1111683"/>
                </a:lnTo>
                <a:lnTo>
                  <a:pt x="0" y="1111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20"/>
          <p:cNvSpPr/>
          <p:nvPr/>
        </p:nvSpPr>
        <p:spPr>
          <a:xfrm>
            <a:off x="-749949" y="0"/>
            <a:ext cx="2556323" cy="2608342"/>
          </a:xfrm>
          <a:custGeom>
            <a:rect b="b" l="l" r="r" t="t"/>
            <a:pathLst>
              <a:path extrusionOk="0" h="2972469" w="2972469">
                <a:moveTo>
                  <a:pt x="0" y="0"/>
                </a:moveTo>
                <a:lnTo>
                  <a:pt x="2972469" y="0"/>
                </a:lnTo>
                <a:lnTo>
                  <a:pt x="2972469" y="2972469"/>
                </a:lnTo>
                <a:lnTo>
                  <a:pt x="0" y="2972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20"/>
          <p:cNvSpPr/>
          <p:nvPr/>
        </p:nvSpPr>
        <p:spPr>
          <a:xfrm>
            <a:off x="1806727" y="1496125"/>
            <a:ext cx="15849300" cy="13923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0"/>
          <p:cNvSpPr txBox="1"/>
          <p:nvPr/>
        </p:nvSpPr>
        <p:spPr>
          <a:xfrm>
            <a:off x="4273473" y="1711243"/>
            <a:ext cx="98064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 u="sng">
              <a:solidFill>
                <a:schemeClr val="dk1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231" name="Google Shape;231;p20"/>
          <p:cNvSpPr txBox="1"/>
          <p:nvPr/>
        </p:nvSpPr>
        <p:spPr>
          <a:xfrm>
            <a:off x="822665" y="3309400"/>
            <a:ext cx="16348800" cy="58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Los estudiantes responderán preguntas con enunciados </a:t>
            </a:r>
            <a:r>
              <a:rPr b="1"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VERDADERO o FALSO.  </a:t>
            </a:r>
            <a:endParaRPr b="1" sz="4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Los estudiantes se pondrán de pie si creen que el enunciado es </a:t>
            </a:r>
            <a:r>
              <a:rPr b="1"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VERDADERO </a:t>
            </a: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y permanecerán sentados si creen que el enunciado es </a:t>
            </a:r>
            <a:r>
              <a:rPr b="1"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FALSO. </a:t>
            </a: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sz="4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Los maestros pedirán comentarios después de cada enunciado.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0"/>
          <p:cNvSpPr txBox="1"/>
          <p:nvPr/>
        </p:nvSpPr>
        <p:spPr>
          <a:xfrm>
            <a:off x="2001325" y="9517950"/>
            <a:ext cx="68250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33" name="Google Shape;233;p20" title="Fr Lie GIF"/>
          <p:cNvPicPr preferRelativeResize="0"/>
          <p:nvPr/>
        </p:nvPicPr>
        <p:blipFill rotWithShape="1">
          <a:blip r:embed="rId9">
            <a:alphaModFix/>
          </a:blip>
          <a:srcRect b="21742" l="13406" r="11988" t="18045"/>
          <a:stretch/>
        </p:blipFill>
        <p:spPr>
          <a:xfrm rot="656083">
            <a:off x="15076058" y="7612608"/>
            <a:ext cx="3275684" cy="1748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0"/>
          <p:cNvSpPr/>
          <p:nvPr/>
        </p:nvSpPr>
        <p:spPr>
          <a:xfrm>
            <a:off x="1853812" y="1618650"/>
            <a:ext cx="15755129" cy="11472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oncert One"/>
              </a:rPr>
              <a:t>¿VERDADERO O FALSO?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1"/>
          <p:cNvSpPr/>
          <p:nvPr/>
        </p:nvSpPr>
        <p:spPr>
          <a:xfrm rot="-5400000">
            <a:off x="112792" y="8414245"/>
            <a:ext cx="2144958" cy="2406221"/>
          </a:xfrm>
          <a:custGeom>
            <a:rect b="b" l="l" r="r" t="t"/>
            <a:pathLst>
              <a:path extrusionOk="0" h="2406221" w="2144958">
                <a:moveTo>
                  <a:pt x="0" y="0"/>
                </a:moveTo>
                <a:lnTo>
                  <a:pt x="2144957" y="0"/>
                </a:lnTo>
                <a:lnTo>
                  <a:pt x="2144957" y="2406221"/>
                </a:lnTo>
                <a:lnTo>
                  <a:pt x="0" y="2406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241" name="Google Shape;241;p21"/>
          <p:cNvSpPr/>
          <p:nvPr/>
        </p:nvSpPr>
        <p:spPr>
          <a:xfrm flipH="1" rot="5400000">
            <a:off x="16102877" y="8522450"/>
            <a:ext cx="2042868" cy="2291697"/>
          </a:xfrm>
          <a:custGeom>
            <a:rect b="b" l="l" r="r" t="t"/>
            <a:pathLst>
              <a:path extrusionOk="0" h="2291697" w="2042868">
                <a:moveTo>
                  <a:pt x="0" y="2291697"/>
                </a:moveTo>
                <a:lnTo>
                  <a:pt x="2042868" y="2291697"/>
                </a:lnTo>
                <a:lnTo>
                  <a:pt x="2042868" y="0"/>
                </a:lnTo>
                <a:lnTo>
                  <a:pt x="0" y="0"/>
                </a:lnTo>
                <a:lnTo>
                  <a:pt x="0" y="229169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242" name="Google Shape;242;p21"/>
          <p:cNvSpPr/>
          <p:nvPr/>
        </p:nvSpPr>
        <p:spPr>
          <a:xfrm rot="7101538">
            <a:off x="481" y="399419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21"/>
          <p:cNvSpPr txBox="1"/>
          <p:nvPr/>
        </p:nvSpPr>
        <p:spPr>
          <a:xfrm>
            <a:off x="1806703" y="686101"/>
            <a:ext cx="363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Toddler Class Adviser</a:t>
            </a:r>
            <a:endParaRPr/>
          </a:p>
        </p:txBody>
      </p:sp>
      <p:sp>
        <p:nvSpPr>
          <p:cNvPr id="244" name="Google Shape;244;p21"/>
          <p:cNvSpPr/>
          <p:nvPr/>
        </p:nvSpPr>
        <p:spPr>
          <a:xfrm rot="5400000">
            <a:off x="2593199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45" name="Google Shape;245;p21"/>
          <p:cNvSpPr/>
          <p:nvPr/>
        </p:nvSpPr>
        <p:spPr>
          <a:xfrm rot="5400000">
            <a:off x="11947875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46" name="Google Shape;246;p21"/>
          <p:cNvSpPr/>
          <p:nvPr/>
        </p:nvSpPr>
        <p:spPr>
          <a:xfrm rot="7101538">
            <a:off x="14193731" y="277484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p21"/>
          <p:cNvSpPr/>
          <p:nvPr/>
        </p:nvSpPr>
        <p:spPr>
          <a:xfrm rot="7101538">
            <a:off x="16118606" y="8399320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8" name="Google Shape;248;p21"/>
          <p:cNvSpPr/>
          <p:nvPr/>
        </p:nvSpPr>
        <p:spPr>
          <a:xfrm rot="-5400000">
            <a:off x="15978463" y="-1303013"/>
            <a:ext cx="3165526" cy="3165526"/>
          </a:xfrm>
          <a:custGeom>
            <a:rect b="b" l="l" r="r" t="t"/>
            <a:pathLst>
              <a:path extrusionOk="0" h="3165526" w="3165526">
                <a:moveTo>
                  <a:pt x="0" y="0"/>
                </a:moveTo>
                <a:lnTo>
                  <a:pt x="3165526" y="0"/>
                </a:lnTo>
                <a:lnTo>
                  <a:pt x="3165526" y="3165526"/>
                </a:lnTo>
                <a:lnTo>
                  <a:pt x="0" y="3165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9" name="Google Shape;249;p21"/>
          <p:cNvGrpSpPr/>
          <p:nvPr/>
        </p:nvGrpSpPr>
        <p:grpSpPr>
          <a:xfrm>
            <a:off x="8448987" y="94045"/>
            <a:ext cx="1392189" cy="1392189"/>
            <a:chOff x="0" y="0"/>
            <a:chExt cx="495300" cy="495300"/>
          </a:xfrm>
        </p:grpSpPr>
        <p:sp>
          <p:nvSpPr>
            <p:cNvPr id="250" name="Google Shape;250;p21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1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2" name="Google Shape;252;p21"/>
          <p:cNvSpPr/>
          <p:nvPr/>
        </p:nvSpPr>
        <p:spPr>
          <a:xfrm>
            <a:off x="8589240" y="234298"/>
            <a:ext cx="1111683" cy="1111683"/>
          </a:xfrm>
          <a:custGeom>
            <a:rect b="b" l="l" r="r" t="t"/>
            <a:pathLst>
              <a:path extrusionOk="0" h="1111683" w="1111683">
                <a:moveTo>
                  <a:pt x="0" y="0"/>
                </a:moveTo>
                <a:lnTo>
                  <a:pt x="1111682" y="0"/>
                </a:lnTo>
                <a:lnTo>
                  <a:pt x="1111682" y="1111683"/>
                </a:lnTo>
                <a:lnTo>
                  <a:pt x="0" y="1111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21"/>
          <p:cNvSpPr/>
          <p:nvPr/>
        </p:nvSpPr>
        <p:spPr>
          <a:xfrm>
            <a:off x="-749949" y="0"/>
            <a:ext cx="2556323" cy="2608342"/>
          </a:xfrm>
          <a:custGeom>
            <a:rect b="b" l="l" r="r" t="t"/>
            <a:pathLst>
              <a:path extrusionOk="0" h="2972469" w="2972469">
                <a:moveTo>
                  <a:pt x="0" y="0"/>
                </a:moveTo>
                <a:lnTo>
                  <a:pt x="2972469" y="0"/>
                </a:lnTo>
                <a:lnTo>
                  <a:pt x="2972469" y="2972469"/>
                </a:lnTo>
                <a:lnTo>
                  <a:pt x="0" y="2972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4" name="Google Shape;254;p21"/>
          <p:cNvSpPr txBox="1"/>
          <p:nvPr/>
        </p:nvSpPr>
        <p:spPr>
          <a:xfrm>
            <a:off x="1002238" y="3924800"/>
            <a:ext cx="7383900" cy="58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1"/>
          <p:cNvSpPr txBox="1"/>
          <p:nvPr/>
        </p:nvSpPr>
        <p:spPr>
          <a:xfrm>
            <a:off x="1674200" y="3924800"/>
            <a:ext cx="1552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56" name="Google Shape;256;p21"/>
          <p:cNvSpPr txBox="1"/>
          <p:nvPr/>
        </p:nvSpPr>
        <p:spPr>
          <a:xfrm>
            <a:off x="2001325" y="9517950"/>
            <a:ext cx="66540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57" name="Google Shape;257;p21"/>
          <p:cNvSpPr txBox="1"/>
          <p:nvPr/>
        </p:nvSpPr>
        <p:spPr>
          <a:xfrm>
            <a:off x="884850" y="3913600"/>
            <a:ext cx="136755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AutoNum type="arabicPeriod"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Si un estudiante dice que estaba en el baño después de sonar el timbre de tardanza, no debe ser contado como tarde</a:t>
            </a: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1"/>
          <p:cNvSpPr txBox="1"/>
          <p:nvPr/>
        </p:nvSpPr>
        <p:spPr>
          <a:xfrm>
            <a:off x="884850" y="5719525"/>
            <a:ext cx="144387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2. Un estudiante visita a otro maestro y llega tarde a clase sin pase. Se le </a:t>
            </a: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debería</a:t>
            </a: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contar como tarde</a:t>
            </a: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b="1" sz="4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59" name="Google Shape;259;p21"/>
          <p:cNvSpPr txBox="1"/>
          <p:nvPr/>
        </p:nvSpPr>
        <p:spPr>
          <a:xfrm>
            <a:off x="1002250" y="7393375"/>
            <a:ext cx="123150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3. Los estudiantes que llegan tarde a clase no afectan al ambiente de aprendizaje</a:t>
            </a: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21"/>
          <p:cNvPicPr preferRelativeResize="0"/>
          <p:nvPr/>
        </p:nvPicPr>
        <p:blipFill rotWithShape="1">
          <a:blip r:embed="rId9">
            <a:alphaModFix/>
          </a:blip>
          <a:srcRect b="8281" l="10138" r="12528" t="54042"/>
          <a:stretch/>
        </p:blipFill>
        <p:spPr>
          <a:xfrm>
            <a:off x="14405933" y="3933888"/>
            <a:ext cx="3864218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1"/>
          <p:cNvPicPr preferRelativeResize="0"/>
          <p:nvPr/>
        </p:nvPicPr>
        <p:blipFill rotWithShape="1">
          <a:blip r:embed="rId10">
            <a:alphaModFix/>
          </a:blip>
          <a:srcRect b="0" l="12237" r="11420" t="0"/>
          <a:stretch/>
        </p:blipFill>
        <p:spPr>
          <a:xfrm>
            <a:off x="15138813" y="5591725"/>
            <a:ext cx="294995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1"/>
          <p:cNvPicPr preferRelativeResize="0"/>
          <p:nvPr/>
        </p:nvPicPr>
        <p:blipFill rotWithShape="1">
          <a:blip r:embed="rId9">
            <a:alphaModFix/>
          </a:blip>
          <a:srcRect b="8281" l="10138" r="12528" t="54042"/>
          <a:stretch/>
        </p:blipFill>
        <p:spPr>
          <a:xfrm>
            <a:off x="12879333" y="8149438"/>
            <a:ext cx="3864218" cy="12776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1"/>
          <p:cNvSpPr/>
          <p:nvPr/>
        </p:nvSpPr>
        <p:spPr>
          <a:xfrm>
            <a:off x="2104251" y="1705125"/>
            <a:ext cx="15828000" cy="13923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1"/>
          <p:cNvSpPr txBox="1"/>
          <p:nvPr/>
        </p:nvSpPr>
        <p:spPr>
          <a:xfrm>
            <a:off x="5332429" y="1862522"/>
            <a:ext cx="98064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 u="sng">
              <a:solidFill>
                <a:schemeClr val="dk1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265" name="Google Shape;265;p21"/>
          <p:cNvSpPr/>
          <p:nvPr/>
        </p:nvSpPr>
        <p:spPr>
          <a:xfrm>
            <a:off x="2104242" y="1834792"/>
            <a:ext cx="15755129" cy="11472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oncert One"/>
              </a:rPr>
              <a:t>¿VERDADERO O FALSO?</a:t>
            </a:r>
          </a:p>
        </p:txBody>
      </p:sp>
      <p:pic>
        <p:nvPicPr>
          <p:cNvPr id="266" name="Google Shape;266;p2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2"/>
          <p:cNvSpPr/>
          <p:nvPr/>
        </p:nvSpPr>
        <p:spPr>
          <a:xfrm rot="-5400000">
            <a:off x="112792" y="8414245"/>
            <a:ext cx="2144958" cy="2406221"/>
          </a:xfrm>
          <a:custGeom>
            <a:rect b="b" l="l" r="r" t="t"/>
            <a:pathLst>
              <a:path extrusionOk="0" h="2406221" w="2144958">
                <a:moveTo>
                  <a:pt x="0" y="0"/>
                </a:moveTo>
                <a:lnTo>
                  <a:pt x="2144957" y="0"/>
                </a:lnTo>
                <a:lnTo>
                  <a:pt x="2144957" y="2406221"/>
                </a:lnTo>
                <a:lnTo>
                  <a:pt x="0" y="2406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272" name="Google Shape;272;p22"/>
          <p:cNvSpPr/>
          <p:nvPr/>
        </p:nvSpPr>
        <p:spPr>
          <a:xfrm flipH="1" rot="5400000">
            <a:off x="16102877" y="8522450"/>
            <a:ext cx="2042868" cy="2291697"/>
          </a:xfrm>
          <a:custGeom>
            <a:rect b="b" l="l" r="r" t="t"/>
            <a:pathLst>
              <a:path extrusionOk="0" h="2291697" w="2042868">
                <a:moveTo>
                  <a:pt x="0" y="2291697"/>
                </a:moveTo>
                <a:lnTo>
                  <a:pt x="2042868" y="2291697"/>
                </a:lnTo>
                <a:lnTo>
                  <a:pt x="2042868" y="0"/>
                </a:lnTo>
                <a:lnTo>
                  <a:pt x="0" y="0"/>
                </a:lnTo>
                <a:lnTo>
                  <a:pt x="0" y="229169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273" name="Google Shape;273;p22"/>
          <p:cNvSpPr/>
          <p:nvPr/>
        </p:nvSpPr>
        <p:spPr>
          <a:xfrm rot="7101538">
            <a:off x="481" y="399419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4" name="Google Shape;274;p22"/>
          <p:cNvSpPr txBox="1"/>
          <p:nvPr/>
        </p:nvSpPr>
        <p:spPr>
          <a:xfrm>
            <a:off x="1806703" y="686101"/>
            <a:ext cx="363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Toddler Class Adviser</a:t>
            </a:r>
            <a:endParaRPr/>
          </a:p>
        </p:txBody>
      </p:sp>
      <p:sp>
        <p:nvSpPr>
          <p:cNvPr id="275" name="Google Shape;275;p22"/>
          <p:cNvSpPr/>
          <p:nvPr/>
        </p:nvSpPr>
        <p:spPr>
          <a:xfrm rot="5400000">
            <a:off x="2593199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76" name="Google Shape;276;p22"/>
          <p:cNvSpPr/>
          <p:nvPr/>
        </p:nvSpPr>
        <p:spPr>
          <a:xfrm rot="5400000">
            <a:off x="11947875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77" name="Google Shape;277;p22"/>
          <p:cNvSpPr/>
          <p:nvPr/>
        </p:nvSpPr>
        <p:spPr>
          <a:xfrm rot="7101538">
            <a:off x="14193731" y="277484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8" name="Google Shape;278;p22"/>
          <p:cNvSpPr/>
          <p:nvPr/>
        </p:nvSpPr>
        <p:spPr>
          <a:xfrm rot="7101538">
            <a:off x="16118606" y="8399320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9" name="Google Shape;279;p22"/>
          <p:cNvSpPr/>
          <p:nvPr/>
        </p:nvSpPr>
        <p:spPr>
          <a:xfrm rot="-5400000">
            <a:off x="15685613" y="-1191163"/>
            <a:ext cx="3165526" cy="3165526"/>
          </a:xfrm>
          <a:custGeom>
            <a:rect b="b" l="l" r="r" t="t"/>
            <a:pathLst>
              <a:path extrusionOk="0" h="3165526" w="3165526">
                <a:moveTo>
                  <a:pt x="0" y="0"/>
                </a:moveTo>
                <a:lnTo>
                  <a:pt x="3165526" y="0"/>
                </a:lnTo>
                <a:lnTo>
                  <a:pt x="3165526" y="3165526"/>
                </a:lnTo>
                <a:lnTo>
                  <a:pt x="0" y="3165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0" name="Google Shape;280;p22"/>
          <p:cNvGrpSpPr/>
          <p:nvPr/>
        </p:nvGrpSpPr>
        <p:grpSpPr>
          <a:xfrm>
            <a:off x="8448987" y="94045"/>
            <a:ext cx="1392189" cy="1392189"/>
            <a:chOff x="0" y="0"/>
            <a:chExt cx="495300" cy="495300"/>
          </a:xfrm>
        </p:grpSpPr>
        <p:sp>
          <p:nvSpPr>
            <p:cNvPr id="281" name="Google Shape;281;p22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2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3" name="Google Shape;283;p22"/>
          <p:cNvSpPr/>
          <p:nvPr/>
        </p:nvSpPr>
        <p:spPr>
          <a:xfrm>
            <a:off x="8589240" y="234298"/>
            <a:ext cx="1111683" cy="1111683"/>
          </a:xfrm>
          <a:custGeom>
            <a:rect b="b" l="l" r="r" t="t"/>
            <a:pathLst>
              <a:path extrusionOk="0" h="1111683" w="1111683">
                <a:moveTo>
                  <a:pt x="0" y="0"/>
                </a:moveTo>
                <a:lnTo>
                  <a:pt x="1111682" y="0"/>
                </a:lnTo>
                <a:lnTo>
                  <a:pt x="1111682" y="1111683"/>
                </a:lnTo>
                <a:lnTo>
                  <a:pt x="0" y="1111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22"/>
          <p:cNvSpPr/>
          <p:nvPr/>
        </p:nvSpPr>
        <p:spPr>
          <a:xfrm>
            <a:off x="-749949" y="0"/>
            <a:ext cx="2556323" cy="2608342"/>
          </a:xfrm>
          <a:custGeom>
            <a:rect b="b" l="l" r="r" t="t"/>
            <a:pathLst>
              <a:path extrusionOk="0" h="2972469" w="2972469">
                <a:moveTo>
                  <a:pt x="0" y="0"/>
                </a:moveTo>
                <a:lnTo>
                  <a:pt x="2972469" y="0"/>
                </a:lnTo>
                <a:lnTo>
                  <a:pt x="2972469" y="2972469"/>
                </a:lnTo>
                <a:lnTo>
                  <a:pt x="0" y="2972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p22"/>
          <p:cNvSpPr txBox="1"/>
          <p:nvPr/>
        </p:nvSpPr>
        <p:spPr>
          <a:xfrm>
            <a:off x="1002238" y="3924800"/>
            <a:ext cx="7383900" cy="58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2"/>
          <p:cNvSpPr txBox="1"/>
          <p:nvPr/>
        </p:nvSpPr>
        <p:spPr>
          <a:xfrm>
            <a:off x="10551900" y="3924800"/>
            <a:ext cx="6860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87" name="Google Shape;287;p22"/>
          <p:cNvSpPr txBox="1"/>
          <p:nvPr/>
        </p:nvSpPr>
        <p:spPr>
          <a:xfrm>
            <a:off x="2296575" y="9487400"/>
            <a:ext cx="65454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88" name="Google Shape;288;p22"/>
          <p:cNvSpPr txBox="1"/>
          <p:nvPr/>
        </p:nvSpPr>
        <p:spPr>
          <a:xfrm>
            <a:off x="624825" y="3360425"/>
            <a:ext cx="12123600" cy="1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4. Si entregas tu tarea después de la fecha límite, no se te restará puntos… 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9" name="Google Shape;289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017231" y="3323213"/>
            <a:ext cx="4255225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2"/>
          <p:cNvSpPr txBox="1"/>
          <p:nvPr/>
        </p:nvSpPr>
        <p:spPr>
          <a:xfrm>
            <a:off x="624825" y="4888900"/>
            <a:ext cx="12123600" cy="14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5. En el futuro, llegar tarde al trabajo todos los días podría tener como resultado tu despido…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3637450" y="4958488"/>
            <a:ext cx="43879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2"/>
          <p:cNvSpPr txBox="1"/>
          <p:nvPr/>
        </p:nvSpPr>
        <p:spPr>
          <a:xfrm>
            <a:off x="727875" y="6434088"/>
            <a:ext cx="119175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6. Llegar a tiempo a clase, muestra respeto y honra el tiempo de los demás…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2508313" y="6765225"/>
            <a:ext cx="43879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2"/>
          <p:cNvSpPr txBox="1"/>
          <p:nvPr/>
        </p:nvSpPr>
        <p:spPr>
          <a:xfrm>
            <a:off x="727875" y="8012050"/>
            <a:ext cx="108081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7.  Llegar tarde a clase no causa que el estudiante pierda instrucción...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919373" y="8571938"/>
            <a:ext cx="5938800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2"/>
          <p:cNvSpPr/>
          <p:nvPr/>
        </p:nvSpPr>
        <p:spPr>
          <a:xfrm>
            <a:off x="2207625" y="1553875"/>
            <a:ext cx="15817800" cy="13923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2"/>
          <p:cNvSpPr txBox="1"/>
          <p:nvPr/>
        </p:nvSpPr>
        <p:spPr>
          <a:xfrm>
            <a:off x="5332429" y="1711243"/>
            <a:ext cx="98064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 u="sng">
              <a:solidFill>
                <a:schemeClr val="dk1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298" name="Google Shape;298;p22"/>
          <p:cNvSpPr/>
          <p:nvPr/>
        </p:nvSpPr>
        <p:spPr>
          <a:xfrm>
            <a:off x="2388367" y="1702038"/>
            <a:ext cx="15755129" cy="11472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oncert One"/>
              </a:rPr>
              <a:t>¿VERDADERO O FALSO?</a:t>
            </a:r>
          </a:p>
        </p:txBody>
      </p:sp>
      <p:pic>
        <p:nvPicPr>
          <p:cNvPr id="299" name="Google Shape;299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3"/>
          <p:cNvSpPr/>
          <p:nvPr/>
        </p:nvSpPr>
        <p:spPr>
          <a:xfrm>
            <a:off x="1875950" y="0"/>
            <a:ext cx="12044450" cy="2848459"/>
          </a:xfrm>
          <a:custGeom>
            <a:rect b="b" l="l" r="r" t="t"/>
            <a:pathLst>
              <a:path extrusionOk="0" h="5109344" w="14643708">
                <a:moveTo>
                  <a:pt x="0" y="0"/>
                </a:moveTo>
                <a:lnTo>
                  <a:pt x="14643708" y="0"/>
                </a:lnTo>
                <a:lnTo>
                  <a:pt x="14643708" y="5109344"/>
                </a:lnTo>
                <a:lnTo>
                  <a:pt x="0" y="5109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084" l="-699" r="-3052" t="-95778"/>
            </a:stretch>
          </a:blipFill>
          <a:ln>
            <a:noFill/>
          </a:ln>
        </p:spPr>
      </p:sp>
      <p:sp>
        <p:nvSpPr>
          <p:cNvPr id="305" name="Google Shape;305;p23"/>
          <p:cNvSpPr/>
          <p:nvPr/>
        </p:nvSpPr>
        <p:spPr>
          <a:xfrm rot="-1072547">
            <a:off x="16859886" y="-800989"/>
            <a:ext cx="2603766" cy="8897161"/>
          </a:xfrm>
          <a:custGeom>
            <a:rect b="b" l="l" r="r" t="t"/>
            <a:pathLst>
              <a:path extrusionOk="0" h="8897161" w="2603766">
                <a:moveTo>
                  <a:pt x="0" y="0"/>
                </a:moveTo>
                <a:lnTo>
                  <a:pt x="2603767" y="0"/>
                </a:lnTo>
                <a:lnTo>
                  <a:pt x="2603767" y="8897162"/>
                </a:lnTo>
                <a:lnTo>
                  <a:pt x="0" y="88971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652" r="-192054" t="0"/>
            </a:stretch>
          </a:blipFill>
          <a:ln>
            <a:noFill/>
          </a:ln>
        </p:spPr>
      </p:sp>
      <p:sp>
        <p:nvSpPr>
          <p:cNvPr id="306" name="Google Shape;306;p23"/>
          <p:cNvSpPr txBox="1"/>
          <p:nvPr/>
        </p:nvSpPr>
        <p:spPr>
          <a:xfrm>
            <a:off x="435100" y="3064050"/>
            <a:ext cx="8670900" cy="56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angolin"/>
              <a:buAutoNum type="arabicPeriod"/>
            </a:pPr>
            <a:r>
              <a:rPr b="1" lang="en-US" sz="3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Lista de posibles beneficios de la puntualidad. </a:t>
            </a:r>
            <a:endParaRPr b="1" sz="33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381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angolin"/>
              <a:buAutoNum type="arabicPeriod"/>
            </a:pPr>
            <a:r>
              <a:rPr b="1" lang="en-US" sz="3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El maestro los leerá uno por uno. </a:t>
            </a:r>
            <a:endParaRPr b="1" sz="33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3815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angolin"/>
              <a:buAutoNum type="arabicPeriod"/>
            </a:pPr>
            <a:r>
              <a:rPr b="1" lang="en-US" sz="3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Los estudiantes se pondrán de pie si creen que este es un beneficio y permanecerán sentados si creen que no es un beneficio. </a:t>
            </a:r>
            <a:endParaRPr b="1" sz="33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3815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angolin"/>
              <a:buAutoNum type="arabicPeriod"/>
            </a:pPr>
            <a:r>
              <a:rPr b="1" lang="en-US" sz="3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Los maestros pedirán comentarios después de cada enunciado.</a:t>
            </a:r>
            <a:endParaRPr b="1" sz="4600">
              <a:solidFill>
                <a:srgbClr val="545454"/>
              </a:solidFill>
            </a:endParaRPr>
          </a:p>
        </p:txBody>
      </p:sp>
      <p:sp>
        <p:nvSpPr>
          <p:cNvPr id="307" name="Google Shape;307;p23"/>
          <p:cNvSpPr/>
          <p:nvPr/>
        </p:nvSpPr>
        <p:spPr>
          <a:xfrm>
            <a:off x="1423122" y="1689626"/>
            <a:ext cx="1360730" cy="1122943"/>
          </a:xfrm>
          <a:custGeom>
            <a:rect b="b" l="l" r="r" t="t"/>
            <a:pathLst>
              <a:path extrusionOk="0" h="1604205" w="1820374">
                <a:moveTo>
                  <a:pt x="0" y="0"/>
                </a:moveTo>
                <a:lnTo>
                  <a:pt x="1820375" y="0"/>
                </a:lnTo>
                <a:lnTo>
                  <a:pt x="1820375" y="1604205"/>
                </a:lnTo>
                <a:lnTo>
                  <a:pt x="0" y="1604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8" name="Google Shape;308;p23"/>
          <p:cNvSpPr/>
          <p:nvPr/>
        </p:nvSpPr>
        <p:spPr>
          <a:xfrm rot="1353157">
            <a:off x="16389057" y="2824491"/>
            <a:ext cx="1646202" cy="1646202"/>
          </a:xfrm>
          <a:custGeom>
            <a:rect b="b" l="l" r="r" t="t"/>
            <a:pathLst>
              <a:path extrusionOk="0" h="1646202" w="1646202">
                <a:moveTo>
                  <a:pt x="0" y="0"/>
                </a:moveTo>
                <a:lnTo>
                  <a:pt x="1646202" y="0"/>
                </a:lnTo>
                <a:lnTo>
                  <a:pt x="1646202" y="1646202"/>
                </a:lnTo>
                <a:lnTo>
                  <a:pt x="0" y="1646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23"/>
          <p:cNvSpPr/>
          <p:nvPr/>
        </p:nvSpPr>
        <p:spPr>
          <a:xfrm>
            <a:off x="6387533" y="2293012"/>
            <a:ext cx="2291721" cy="802102"/>
          </a:xfrm>
          <a:custGeom>
            <a:rect b="b" l="l" r="r" t="t"/>
            <a:pathLst>
              <a:path extrusionOk="0" h="802102" w="2291721">
                <a:moveTo>
                  <a:pt x="0" y="0"/>
                </a:moveTo>
                <a:lnTo>
                  <a:pt x="2291721" y="0"/>
                </a:lnTo>
                <a:lnTo>
                  <a:pt x="2291721" y="802103"/>
                </a:lnTo>
                <a:lnTo>
                  <a:pt x="0" y="802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p23"/>
          <p:cNvSpPr txBox="1"/>
          <p:nvPr/>
        </p:nvSpPr>
        <p:spPr>
          <a:xfrm>
            <a:off x="9404626" y="3013345"/>
            <a:ext cx="6847500" cy="5234100"/>
          </a:xfrm>
          <a:prstGeom prst="rect">
            <a:avLst/>
          </a:prstGeom>
          <a:solidFill>
            <a:srgbClr val="EB04A3">
              <a:alpha val="4717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lang="en-US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gente cree que eres responsable.</a:t>
            </a:r>
            <a:r>
              <a:rPr lang="en-US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 llevas todo el mérito por tu trabajo. </a:t>
            </a:r>
            <a:endParaRPr b="1" sz="27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lang="en-US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gente piensa que no eres coherente. </a:t>
            </a:r>
            <a:endParaRPr b="1" sz="27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Ganas confianza en ti mismo.</a:t>
            </a:r>
            <a:endParaRPr b="1" sz="27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gente piensa que no te importa.</a:t>
            </a:r>
            <a:r>
              <a:rPr lang="en-US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Tienes más estrés.</a:t>
            </a:r>
            <a:r>
              <a:rPr lang="en-US" sz="2700">
                <a:solidFill>
                  <a:schemeClr val="dk1"/>
                </a:solidFill>
              </a:rPr>
              <a:t>·</a:t>
            </a:r>
            <a:r>
              <a:rPr lang="en-US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gente piensa que eres automotivado.</a:t>
            </a:r>
            <a:r>
              <a:rPr lang="en-US" sz="2700">
                <a:solidFill>
                  <a:schemeClr val="dk1"/>
                </a:solidFill>
              </a:rPr>
              <a:t>·</a:t>
            </a:r>
            <a:r>
              <a:rPr lang="en-US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Daña tu reputación.</a:t>
            </a:r>
            <a:r>
              <a:rPr lang="en-US" sz="2700">
                <a:solidFill>
                  <a:schemeClr val="dk1"/>
                </a:solidFill>
              </a:rPr>
              <a:t>·</a:t>
            </a:r>
            <a:r>
              <a:rPr lang="en-US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</a:t>
            </a:r>
            <a:endParaRPr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Pangolin"/>
              <a:buChar char="●"/>
            </a:pPr>
            <a:r>
              <a:rPr b="1" lang="en-US" sz="27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La gente te respeta más.</a:t>
            </a:r>
            <a:endParaRPr b="1" sz="27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11" name="Google Shape;311;p23"/>
          <p:cNvSpPr/>
          <p:nvPr/>
        </p:nvSpPr>
        <p:spPr>
          <a:xfrm rot="5400000">
            <a:off x="16175482" y="8142149"/>
            <a:ext cx="1823012" cy="1807060"/>
          </a:xfrm>
          <a:custGeom>
            <a:rect b="b" l="l" r="r" t="t"/>
            <a:pathLst>
              <a:path extrusionOk="0" h="1807060" w="1823012">
                <a:moveTo>
                  <a:pt x="0" y="0"/>
                </a:moveTo>
                <a:lnTo>
                  <a:pt x="1823012" y="0"/>
                </a:lnTo>
                <a:lnTo>
                  <a:pt x="1823012" y="1807060"/>
                </a:lnTo>
                <a:lnTo>
                  <a:pt x="0" y="1807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2" name="Google Shape;312;p23"/>
          <p:cNvSpPr txBox="1"/>
          <p:nvPr/>
        </p:nvSpPr>
        <p:spPr>
          <a:xfrm>
            <a:off x="1880250" y="136650"/>
            <a:ext cx="12060000" cy="27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rPr>
              <a:t>SUBE y BAJA </a:t>
            </a:r>
            <a:r>
              <a:rPr lang="en-US" sz="8799">
                <a:solidFill>
                  <a:srgbClr val="8C52FF"/>
                </a:solidFill>
                <a:latin typeface="Concert One"/>
                <a:ea typeface="Concert One"/>
                <a:cs typeface="Concert One"/>
                <a:sym typeface="Concert One"/>
              </a:rPr>
              <a:t>P</a:t>
            </a:r>
            <a:r>
              <a:rPr lang="en-US" sz="8799">
                <a:solidFill>
                  <a:srgbClr val="8C52FF"/>
                </a:solidFill>
                <a:latin typeface="Concert One"/>
                <a:ea typeface="Concert One"/>
                <a:cs typeface="Concert One"/>
                <a:sym typeface="Concert One"/>
              </a:rPr>
              <a:t>UNTUALIDAD</a:t>
            </a:r>
            <a:endParaRPr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313" name="Google Shape;313;p23"/>
          <p:cNvSpPr txBox="1"/>
          <p:nvPr/>
        </p:nvSpPr>
        <p:spPr>
          <a:xfrm>
            <a:off x="2001325" y="9545075"/>
            <a:ext cx="66780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14" name="Google Shape;314;p23"/>
          <p:cNvSpPr/>
          <p:nvPr/>
        </p:nvSpPr>
        <p:spPr>
          <a:xfrm>
            <a:off x="13088227" y="4036600"/>
            <a:ext cx="7010100" cy="49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3"/>
          <p:cNvSpPr/>
          <p:nvPr/>
        </p:nvSpPr>
        <p:spPr>
          <a:xfrm>
            <a:off x="12505268" y="5356500"/>
            <a:ext cx="7010100" cy="49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3"/>
          <p:cNvSpPr/>
          <p:nvPr/>
        </p:nvSpPr>
        <p:spPr>
          <a:xfrm>
            <a:off x="12303277" y="5394775"/>
            <a:ext cx="7010100" cy="4562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3"/>
          <p:cNvSpPr/>
          <p:nvPr/>
        </p:nvSpPr>
        <p:spPr>
          <a:xfrm>
            <a:off x="12847159" y="5823900"/>
            <a:ext cx="7010100" cy="428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3"/>
          <p:cNvSpPr/>
          <p:nvPr/>
        </p:nvSpPr>
        <p:spPr>
          <a:xfrm>
            <a:off x="13088225" y="6024600"/>
            <a:ext cx="7010100" cy="3461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3"/>
          <p:cNvSpPr/>
          <p:nvPr/>
        </p:nvSpPr>
        <p:spPr>
          <a:xfrm>
            <a:off x="12101270" y="6439325"/>
            <a:ext cx="7010100" cy="3295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/>
          <p:nvPr/>
        </p:nvSpPr>
        <p:spPr>
          <a:xfrm>
            <a:off x="11277911" y="7658700"/>
            <a:ext cx="7010100" cy="1956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3"/>
          <p:cNvSpPr/>
          <p:nvPr/>
        </p:nvSpPr>
        <p:spPr>
          <a:xfrm>
            <a:off x="13707117" y="8591927"/>
            <a:ext cx="7010100" cy="907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4"/>
          <p:cNvSpPr/>
          <p:nvPr/>
        </p:nvSpPr>
        <p:spPr>
          <a:xfrm>
            <a:off x="16904424" y="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543583" t="0"/>
            </a:stretch>
          </a:blipFill>
          <a:ln>
            <a:noFill/>
          </a:ln>
        </p:spPr>
      </p:sp>
      <p:sp>
        <p:nvSpPr>
          <p:cNvPr id="328" name="Google Shape;328;p24"/>
          <p:cNvSpPr/>
          <p:nvPr/>
        </p:nvSpPr>
        <p:spPr>
          <a:xfrm rot="536778">
            <a:off x="-288058" y="1245557"/>
            <a:ext cx="12587228" cy="9516656"/>
          </a:xfrm>
          <a:custGeom>
            <a:rect b="b" l="l" r="r" t="t"/>
            <a:pathLst>
              <a:path extrusionOk="0" h="7231149" w="8897387">
                <a:moveTo>
                  <a:pt x="0" y="0"/>
                </a:moveTo>
                <a:lnTo>
                  <a:pt x="8897388" y="0"/>
                </a:lnTo>
                <a:lnTo>
                  <a:pt x="8897388" y="7231150"/>
                </a:lnTo>
                <a:lnTo>
                  <a:pt x="0" y="7231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9" name="Google Shape;329;p24"/>
          <p:cNvSpPr txBox="1"/>
          <p:nvPr/>
        </p:nvSpPr>
        <p:spPr>
          <a:xfrm>
            <a:off x="1383575" y="83956"/>
            <a:ext cx="14879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PIENSA Y COMPARTE</a:t>
            </a:r>
            <a:endParaRPr sz="3000"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330" name="Google Shape;330;p24"/>
          <p:cNvSpPr/>
          <p:nvPr/>
        </p:nvSpPr>
        <p:spPr>
          <a:xfrm>
            <a:off x="0" y="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543583" t="0"/>
            </a:stretch>
          </a:blipFill>
          <a:ln>
            <a:noFill/>
          </a:ln>
        </p:spPr>
      </p:sp>
      <p:sp>
        <p:nvSpPr>
          <p:cNvPr id="331" name="Google Shape;331;p24"/>
          <p:cNvSpPr/>
          <p:nvPr/>
        </p:nvSpPr>
        <p:spPr>
          <a:xfrm rot="-120272">
            <a:off x="7914775" y="8628504"/>
            <a:ext cx="6579909" cy="1710776"/>
          </a:xfrm>
          <a:custGeom>
            <a:rect b="b" l="l" r="r" t="t"/>
            <a:pathLst>
              <a:path extrusionOk="0" h="1709729" w="6575883">
                <a:moveTo>
                  <a:pt x="0" y="0"/>
                </a:moveTo>
                <a:lnTo>
                  <a:pt x="6575882" y="0"/>
                </a:lnTo>
                <a:lnTo>
                  <a:pt x="6575882" y="1709730"/>
                </a:lnTo>
                <a:lnTo>
                  <a:pt x="0" y="1709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2" name="Google Shape;332;p24"/>
          <p:cNvSpPr/>
          <p:nvPr/>
        </p:nvSpPr>
        <p:spPr>
          <a:xfrm>
            <a:off x="891917" y="2748243"/>
            <a:ext cx="849324" cy="653337"/>
          </a:xfrm>
          <a:custGeom>
            <a:rect b="b" l="l" r="r" t="t"/>
            <a:pathLst>
              <a:path extrusionOk="0" h="717953" w="814699">
                <a:moveTo>
                  <a:pt x="0" y="0"/>
                </a:moveTo>
                <a:lnTo>
                  <a:pt x="814698" y="0"/>
                </a:lnTo>
                <a:lnTo>
                  <a:pt x="814698" y="717953"/>
                </a:lnTo>
                <a:lnTo>
                  <a:pt x="0" y="71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24"/>
          <p:cNvSpPr/>
          <p:nvPr/>
        </p:nvSpPr>
        <p:spPr>
          <a:xfrm>
            <a:off x="891937" y="5049708"/>
            <a:ext cx="849324" cy="653337"/>
          </a:xfrm>
          <a:custGeom>
            <a:rect b="b" l="l" r="r" t="t"/>
            <a:pathLst>
              <a:path extrusionOk="0" h="717953" w="814699">
                <a:moveTo>
                  <a:pt x="0" y="0"/>
                </a:moveTo>
                <a:lnTo>
                  <a:pt x="814698" y="0"/>
                </a:lnTo>
                <a:lnTo>
                  <a:pt x="814698" y="717953"/>
                </a:lnTo>
                <a:lnTo>
                  <a:pt x="0" y="71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p24"/>
          <p:cNvSpPr/>
          <p:nvPr/>
        </p:nvSpPr>
        <p:spPr>
          <a:xfrm rot="-2700000">
            <a:off x="11760751" y="9981087"/>
            <a:ext cx="1384345" cy="10330842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-543583" t="0"/>
            </a:stretch>
          </a:blipFill>
          <a:ln>
            <a:noFill/>
          </a:ln>
        </p:spPr>
      </p:sp>
      <p:sp>
        <p:nvSpPr>
          <p:cNvPr id="335" name="Google Shape;335;p24"/>
          <p:cNvSpPr/>
          <p:nvPr/>
        </p:nvSpPr>
        <p:spPr>
          <a:xfrm rot="404240">
            <a:off x="12956831" y="2738567"/>
            <a:ext cx="3871535" cy="445561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4"/>
          <p:cNvSpPr/>
          <p:nvPr/>
        </p:nvSpPr>
        <p:spPr>
          <a:xfrm>
            <a:off x="15588148" y="7625248"/>
            <a:ext cx="2699852" cy="2699852"/>
          </a:xfrm>
          <a:custGeom>
            <a:rect b="b" l="l" r="r" t="t"/>
            <a:pathLst>
              <a:path extrusionOk="0" h="2699852" w="2699852">
                <a:moveTo>
                  <a:pt x="0" y="0"/>
                </a:moveTo>
                <a:lnTo>
                  <a:pt x="2699852" y="0"/>
                </a:lnTo>
                <a:lnTo>
                  <a:pt x="2699852" y="2699852"/>
                </a:lnTo>
                <a:lnTo>
                  <a:pt x="0" y="2699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7" name="Google Shape;337;p24"/>
          <p:cNvSpPr txBox="1"/>
          <p:nvPr/>
        </p:nvSpPr>
        <p:spPr>
          <a:xfrm>
            <a:off x="1741250" y="2805300"/>
            <a:ext cx="8961900" cy="5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6983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99"/>
              <a:buFont typeface="Pangolin"/>
              <a:buAutoNum type="arabicPeriod"/>
            </a:pPr>
            <a:r>
              <a:rPr b="1" lang="en-US" sz="37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Clasifica tu puntualidad </a:t>
            </a:r>
            <a:r>
              <a:rPr b="1" lang="en-US" sz="37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del 1 al 5</a:t>
            </a:r>
            <a:r>
              <a:rPr b="1" lang="en-US" sz="37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1 equivale a llegar tarde a clase todos los días y 5 a ser puntual todos los días. </a:t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6983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99"/>
              <a:buFont typeface="Pangolin"/>
              <a:buAutoNum type="arabicPeriod"/>
            </a:pPr>
            <a:r>
              <a:rPr b="1" lang="en-US" sz="37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¿Por qué crees tú que es importante la puntualidad? Da un ejemplo.</a:t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Ahora que sabes el significado de la  </a:t>
            </a:r>
            <a:r>
              <a:rPr b="1" i="1" lang="en-US" sz="3299">
                <a:solidFill>
                  <a:schemeClr val="dk1"/>
                </a:solidFill>
                <a:highlight>
                  <a:srgbClr val="B4A7D6"/>
                </a:highlight>
                <a:latin typeface="Pangolin"/>
                <a:ea typeface="Pangolin"/>
                <a:cs typeface="Pangolin"/>
                <a:sym typeface="Pangolin"/>
              </a:rPr>
              <a:t>puctualidad</a:t>
            </a:r>
            <a:r>
              <a:rPr b="1" i="1" lang="en-US" sz="32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, ¿ha habido alguna ocasión o situación en la que podrías haber sido más </a:t>
            </a:r>
            <a:r>
              <a:rPr b="1" i="1" lang="en-US" sz="3299">
                <a:solidFill>
                  <a:schemeClr val="dk1"/>
                </a:solidFill>
                <a:highlight>
                  <a:srgbClr val="B4A7D6"/>
                </a:highlight>
                <a:latin typeface="Pangolin"/>
                <a:ea typeface="Pangolin"/>
                <a:cs typeface="Pangolin"/>
                <a:sym typeface="Pangolin"/>
              </a:rPr>
              <a:t>puntual</a:t>
            </a:r>
            <a:r>
              <a:rPr b="1" i="1" lang="en-US" sz="32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 Explica.</a:t>
            </a:r>
            <a:endParaRPr b="1" sz="2900">
              <a:solidFill>
                <a:srgbClr val="23202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38" name="Google Shape;338;p24"/>
          <p:cNvSpPr txBox="1"/>
          <p:nvPr/>
        </p:nvSpPr>
        <p:spPr>
          <a:xfrm>
            <a:off x="2064423" y="9517950"/>
            <a:ext cx="69327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339" name="Google Shape;339;p24" title="Judge Judy ain't got time for that"/>
          <p:cNvPicPr preferRelativeResize="0"/>
          <p:nvPr/>
        </p:nvPicPr>
        <p:blipFill rotWithShape="1">
          <a:blip r:embed="rId10">
            <a:alphaModFix/>
          </a:blip>
          <a:srcRect b="0" l="12782" r="1314" t="0"/>
          <a:stretch/>
        </p:blipFill>
        <p:spPr>
          <a:xfrm rot="348400">
            <a:off x="12479345" y="2738658"/>
            <a:ext cx="5571689" cy="4967680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340" name="Google Shape;340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5"/>
          <p:cNvSpPr/>
          <p:nvPr/>
        </p:nvSpPr>
        <p:spPr>
          <a:xfrm rot="4217883">
            <a:off x="3201737" y="-7221511"/>
            <a:ext cx="5542856" cy="14848683"/>
          </a:xfrm>
          <a:custGeom>
            <a:rect b="b" l="l" r="r" t="t"/>
            <a:pathLst>
              <a:path extrusionOk="0" h="14832284" w="5536734">
                <a:moveTo>
                  <a:pt x="0" y="0"/>
                </a:moveTo>
                <a:lnTo>
                  <a:pt x="5536734" y="0"/>
                </a:lnTo>
                <a:lnTo>
                  <a:pt x="5536734" y="14832284"/>
                </a:lnTo>
                <a:lnTo>
                  <a:pt x="0" y="14832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346" name="Google Shape;346;p25"/>
          <p:cNvSpPr/>
          <p:nvPr/>
        </p:nvSpPr>
        <p:spPr>
          <a:xfrm rot="487806">
            <a:off x="1775362" y="-738807"/>
            <a:ext cx="15569226" cy="11680129"/>
          </a:xfrm>
          <a:custGeom>
            <a:rect b="b" l="l" r="r" t="t"/>
            <a:pathLst>
              <a:path extrusionOk="0" h="11680348" w="13979816">
                <a:moveTo>
                  <a:pt x="0" y="0"/>
                </a:moveTo>
                <a:lnTo>
                  <a:pt x="13979816" y="0"/>
                </a:lnTo>
                <a:lnTo>
                  <a:pt x="13979816" y="11680348"/>
                </a:lnTo>
                <a:lnTo>
                  <a:pt x="0" y="116803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7289" l="0" r="0" t="0"/>
            </a:stretch>
          </a:blipFill>
          <a:ln>
            <a:noFill/>
          </a:ln>
        </p:spPr>
      </p:sp>
      <p:sp>
        <p:nvSpPr>
          <p:cNvPr id="347" name="Google Shape;347;p25"/>
          <p:cNvSpPr/>
          <p:nvPr/>
        </p:nvSpPr>
        <p:spPr>
          <a:xfrm>
            <a:off x="-153450" y="7579400"/>
            <a:ext cx="2688592" cy="2711788"/>
          </a:xfrm>
          <a:custGeom>
            <a:rect b="b" l="l" r="r" t="t"/>
            <a:pathLst>
              <a:path extrusionOk="0" h="3689508" w="3670433">
                <a:moveTo>
                  <a:pt x="0" y="0"/>
                </a:moveTo>
                <a:lnTo>
                  <a:pt x="3670433" y="0"/>
                </a:lnTo>
                <a:lnTo>
                  <a:pt x="3670433" y="3689508"/>
                </a:lnTo>
                <a:lnTo>
                  <a:pt x="0" y="3689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959" l="0" r="0" t="0"/>
            </a:stretch>
          </a:blipFill>
          <a:ln>
            <a:noFill/>
          </a:ln>
        </p:spPr>
      </p:sp>
      <p:sp>
        <p:nvSpPr>
          <p:cNvPr id="348" name="Google Shape;348;p25"/>
          <p:cNvSpPr/>
          <p:nvPr/>
        </p:nvSpPr>
        <p:spPr>
          <a:xfrm>
            <a:off x="16698620" y="5519684"/>
            <a:ext cx="2687910" cy="940769"/>
          </a:xfrm>
          <a:custGeom>
            <a:rect b="b" l="l" r="r" t="t"/>
            <a:pathLst>
              <a:path extrusionOk="0" h="940769" w="2687910">
                <a:moveTo>
                  <a:pt x="0" y="0"/>
                </a:moveTo>
                <a:lnTo>
                  <a:pt x="2687910" y="0"/>
                </a:lnTo>
                <a:lnTo>
                  <a:pt x="2687910" y="940769"/>
                </a:lnTo>
                <a:lnTo>
                  <a:pt x="0" y="940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9" name="Google Shape;349;p25"/>
          <p:cNvSpPr/>
          <p:nvPr/>
        </p:nvSpPr>
        <p:spPr>
          <a:xfrm rot="5400000">
            <a:off x="14631875" y="-240645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0" y="0"/>
                </a:moveTo>
                <a:lnTo>
                  <a:pt x="3482155" y="0"/>
                </a:lnTo>
                <a:lnTo>
                  <a:pt x="3482155" y="3906295"/>
                </a:lnTo>
                <a:lnTo>
                  <a:pt x="0" y="3906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350" name="Google Shape;350;p25"/>
          <p:cNvSpPr/>
          <p:nvPr/>
        </p:nvSpPr>
        <p:spPr>
          <a:xfrm rot="256189">
            <a:off x="4102628" y="1125186"/>
            <a:ext cx="12710596" cy="1554272"/>
          </a:xfrm>
          <a:custGeom>
            <a:rect b="b" l="l" r="r" t="t"/>
            <a:pathLst>
              <a:path extrusionOk="0" h="1553782" w="5735438">
                <a:moveTo>
                  <a:pt x="0" y="0"/>
                </a:moveTo>
                <a:lnTo>
                  <a:pt x="5735438" y="0"/>
                </a:lnTo>
                <a:lnTo>
                  <a:pt x="5735438" y="1553783"/>
                </a:lnTo>
                <a:lnTo>
                  <a:pt x="0" y="1553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1" name="Google Shape;351;p25"/>
          <p:cNvSpPr txBox="1"/>
          <p:nvPr/>
        </p:nvSpPr>
        <p:spPr>
          <a:xfrm>
            <a:off x="4179930" y="1485264"/>
            <a:ext cx="12518700" cy="9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6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ACTIVIDADES PARA LA CASA</a:t>
            </a:r>
            <a:endParaRPr sz="1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52" name="Google Shape;352;p25"/>
          <p:cNvSpPr txBox="1"/>
          <p:nvPr/>
        </p:nvSpPr>
        <p:spPr>
          <a:xfrm>
            <a:off x="2800888" y="3248674"/>
            <a:ext cx="13632000" cy="6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60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ngolin"/>
              <a:buChar char="•"/>
            </a:pP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DA UN EJEMPLO DE CUANDO HAYAS MOSTRADO </a:t>
            </a:r>
            <a:r>
              <a:rPr b="1" lang="en-US" sz="3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PUNTUALIDAD</a:t>
            </a:r>
            <a:r>
              <a:rPr b="1" lang="en-US" sz="3000">
                <a:solidFill>
                  <a:schemeClr val="hlink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EN LA ESCUELA O EN LA CASA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. LA </a:t>
            </a:r>
            <a:r>
              <a:rPr b="1" lang="en-US" sz="3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PUNTUALIDAD 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DEMUESTRA UNA ACTITUD DE “ME IMPORTA” Y AYUDARÁ A 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INCULCAR EL PROFESIONALISMO EN EL FUTURO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b="1" sz="3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914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3860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ngolin"/>
              <a:buChar char="•"/>
            </a:pP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HABLA SOBRE LA </a:t>
            </a:r>
            <a:r>
              <a:rPr b="1" lang="en-US" sz="3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PUNTUALIDAD 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CON TUS PADRES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.  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ESTABLECE UN HORARIO ESCOLAR CON TUS PADRES E INCLUYE LAS FECHAS DE ENTREGA DE LAS TAREAS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b="1" sz="3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914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3860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angolin"/>
              <a:buChar char="•"/>
            </a:pP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¿POR QUÉ ES IMPORTANTE LA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1" lang="en-US" sz="3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PUNTUALIDAD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? </a:t>
            </a:r>
            <a:r>
              <a:rPr b="1"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HABLA CON TUS PADRES DE LA IMPORTANCIA DE LLEGAR PUNTUAL A CLASE</a:t>
            </a:r>
            <a:r>
              <a:rPr lang="en-US" sz="3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sz="30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53" name="Google Shape;353;p25"/>
          <p:cNvSpPr txBox="1"/>
          <p:nvPr/>
        </p:nvSpPr>
        <p:spPr>
          <a:xfrm>
            <a:off x="3547524" y="9517950"/>
            <a:ext cx="68016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354" name="Google Shape;354;p25" title="Attendance Saurav Chakraborty GIF"/>
          <p:cNvPicPr preferRelativeResize="0"/>
          <p:nvPr/>
        </p:nvPicPr>
        <p:blipFill rotWithShape="1">
          <a:blip r:embed="rId9">
            <a:alphaModFix/>
          </a:blip>
          <a:srcRect b="0" l="0" r="0" t="15824"/>
          <a:stretch/>
        </p:blipFill>
        <p:spPr>
          <a:xfrm rot="-309033">
            <a:off x="41725" y="1176397"/>
            <a:ext cx="3492950" cy="4505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62699" y="951794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6"/>
          <p:cNvSpPr/>
          <p:nvPr/>
        </p:nvSpPr>
        <p:spPr>
          <a:xfrm rot="-1905750">
            <a:off x="-1063438" y="4759289"/>
            <a:ext cx="3269876" cy="7891150"/>
          </a:xfrm>
          <a:custGeom>
            <a:rect b="b" l="l" r="r" t="t"/>
            <a:pathLst>
              <a:path extrusionOk="0" h="7891150" w="3269876">
                <a:moveTo>
                  <a:pt x="0" y="0"/>
                </a:moveTo>
                <a:lnTo>
                  <a:pt x="3269876" y="0"/>
                </a:lnTo>
                <a:lnTo>
                  <a:pt x="3269876" y="7891150"/>
                </a:lnTo>
                <a:lnTo>
                  <a:pt x="0" y="7891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08142" r="0" t="0"/>
            </a:stretch>
          </a:blipFill>
          <a:ln>
            <a:noFill/>
          </a:ln>
        </p:spPr>
      </p:sp>
      <p:sp>
        <p:nvSpPr>
          <p:cNvPr id="361" name="Google Shape;361;p26"/>
          <p:cNvSpPr/>
          <p:nvPr/>
        </p:nvSpPr>
        <p:spPr>
          <a:xfrm rot="-1905750">
            <a:off x="16081562" y="-2363439"/>
            <a:ext cx="3269876" cy="7891150"/>
          </a:xfrm>
          <a:custGeom>
            <a:rect b="b" l="l" r="r" t="t"/>
            <a:pathLst>
              <a:path extrusionOk="0" h="7891150" w="3269876">
                <a:moveTo>
                  <a:pt x="0" y="0"/>
                </a:moveTo>
                <a:lnTo>
                  <a:pt x="3269876" y="0"/>
                </a:lnTo>
                <a:lnTo>
                  <a:pt x="3269876" y="7891150"/>
                </a:lnTo>
                <a:lnTo>
                  <a:pt x="0" y="7891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08142" r="0" t="0"/>
            </a:stretch>
          </a:blipFill>
          <a:ln>
            <a:noFill/>
          </a:ln>
        </p:spPr>
      </p:sp>
      <p:sp>
        <p:nvSpPr>
          <p:cNvPr id="362" name="Google Shape;362;p26"/>
          <p:cNvSpPr/>
          <p:nvPr/>
        </p:nvSpPr>
        <p:spPr>
          <a:xfrm rot="-2916197">
            <a:off x="7918392" y="187108"/>
            <a:ext cx="932438" cy="961596"/>
          </a:xfrm>
          <a:custGeom>
            <a:rect b="b" l="l" r="r" t="t"/>
            <a:pathLst>
              <a:path extrusionOk="0" h="1471294" w="1326004">
                <a:moveTo>
                  <a:pt x="0" y="0"/>
                </a:moveTo>
                <a:lnTo>
                  <a:pt x="1326003" y="0"/>
                </a:lnTo>
                <a:lnTo>
                  <a:pt x="1326003" y="1471294"/>
                </a:lnTo>
                <a:lnTo>
                  <a:pt x="0" y="1471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26"/>
          <p:cNvSpPr/>
          <p:nvPr/>
        </p:nvSpPr>
        <p:spPr>
          <a:xfrm>
            <a:off x="7715844" y="8322873"/>
            <a:ext cx="2727076" cy="954477"/>
          </a:xfrm>
          <a:custGeom>
            <a:rect b="b" l="l" r="r" t="t"/>
            <a:pathLst>
              <a:path extrusionOk="0" h="954477" w="2727076">
                <a:moveTo>
                  <a:pt x="0" y="0"/>
                </a:moveTo>
                <a:lnTo>
                  <a:pt x="2727076" y="0"/>
                </a:lnTo>
                <a:lnTo>
                  <a:pt x="2727076" y="954477"/>
                </a:lnTo>
                <a:lnTo>
                  <a:pt x="0" y="954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26"/>
          <p:cNvSpPr/>
          <p:nvPr/>
        </p:nvSpPr>
        <p:spPr>
          <a:xfrm>
            <a:off x="2167908" y="8464283"/>
            <a:ext cx="2961502" cy="1626134"/>
          </a:xfrm>
          <a:custGeom>
            <a:rect b="b" l="l" r="r" t="t"/>
            <a:pathLst>
              <a:path extrusionOk="0" h="1626134" w="2961502">
                <a:moveTo>
                  <a:pt x="0" y="0"/>
                </a:moveTo>
                <a:lnTo>
                  <a:pt x="2961502" y="0"/>
                </a:lnTo>
                <a:lnTo>
                  <a:pt x="2961502" y="1626134"/>
                </a:lnTo>
                <a:lnTo>
                  <a:pt x="0" y="16261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26"/>
          <p:cNvSpPr/>
          <p:nvPr/>
        </p:nvSpPr>
        <p:spPr>
          <a:xfrm>
            <a:off x="1618034" y="401155"/>
            <a:ext cx="14862600" cy="1626000"/>
          </a:xfrm>
          <a:prstGeom prst="rect">
            <a:avLst/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300">
                <a:latin typeface="Concert One"/>
                <a:ea typeface="Concert One"/>
                <a:cs typeface="Concert One"/>
                <a:sym typeface="Concert One"/>
              </a:rPr>
              <a:t>Lecciones adicionales</a:t>
            </a:r>
            <a:endParaRPr sz="10300"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366" name="Google Shape;366;p26"/>
          <p:cNvSpPr/>
          <p:nvPr/>
        </p:nvSpPr>
        <p:spPr>
          <a:xfrm rot="-1326164">
            <a:off x="988302" y="89761"/>
            <a:ext cx="1239630" cy="1349503"/>
          </a:xfrm>
          <a:custGeom>
            <a:rect b="b" l="l" r="r" t="t"/>
            <a:pathLst>
              <a:path extrusionOk="0" h="2134219" w="2006166">
                <a:moveTo>
                  <a:pt x="0" y="0"/>
                </a:moveTo>
                <a:lnTo>
                  <a:pt x="2006166" y="0"/>
                </a:lnTo>
                <a:lnTo>
                  <a:pt x="2006166" y="2134220"/>
                </a:lnTo>
                <a:lnTo>
                  <a:pt x="0" y="2134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26"/>
          <p:cNvSpPr/>
          <p:nvPr/>
        </p:nvSpPr>
        <p:spPr>
          <a:xfrm rot="744173">
            <a:off x="15401451" y="90013"/>
            <a:ext cx="1237599" cy="1349007"/>
          </a:xfrm>
          <a:custGeom>
            <a:rect b="b" l="l" r="r" t="t"/>
            <a:pathLst>
              <a:path extrusionOk="0" h="2134219" w="2006166">
                <a:moveTo>
                  <a:pt x="0" y="0"/>
                </a:moveTo>
                <a:lnTo>
                  <a:pt x="2006166" y="0"/>
                </a:lnTo>
                <a:lnTo>
                  <a:pt x="2006166" y="2134220"/>
                </a:lnTo>
                <a:lnTo>
                  <a:pt x="0" y="2134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8" name="Google Shape;368;p26"/>
          <p:cNvSpPr txBox="1"/>
          <p:nvPr/>
        </p:nvSpPr>
        <p:spPr>
          <a:xfrm>
            <a:off x="1831475" y="3755625"/>
            <a:ext cx="15090900" cy="61755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1. ORGANICE UNA COMPETENCIA ENTRE CADA PERÍODO DE CLASE QUE ESTÉ DEMOSTRANDO LA </a:t>
            </a:r>
            <a:r>
              <a:rPr b="1" lang="en-US" sz="3400">
                <a:solidFill>
                  <a:srgbClr val="8E7CC3"/>
                </a:solidFill>
                <a:latin typeface="Pangolin"/>
                <a:ea typeface="Pangolin"/>
                <a:cs typeface="Pangolin"/>
                <a:sym typeface="Pangolin"/>
              </a:rPr>
              <a:t>PUNTUALIDAD. 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PROPORCIONE A LA CLASE RECOMPENSAS PBIS.</a:t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2. HAGA CLIC EN </a:t>
            </a:r>
            <a:r>
              <a:rPr b="1" lang="en-US" sz="3400" u="sng">
                <a:solidFill>
                  <a:schemeClr val="hlink"/>
                </a:solidFill>
                <a:latin typeface="Pangolin"/>
                <a:ea typeface="Pangolin"/>
                <a:cs typeface="Pangolin"/>
                <a:sym typeface="Pangolin"/>
                <a:hlinkClick r:id="rId9"/>
              </a:rPr>
              <a:t>WORD CLOUD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PARA ELEGIR PALABRAS CON LA CLASE QUE DEFINAN LA </a:t>
            </a:r>
            <a:r>
              <a:rPr b="1" lang="en-US" sz="3400">
                <a:solidFill>
                  <a:srgbClr val="8E7CC3"/>
                </a:solidFill>
                <a:latin typeface="Pangolin"/>
                <a:ea typeface="Pangolin"/>
                <a:cs typeface="Pangolin"/>
                <a:sym typeface="Pangolin"/>
              </a:rPr>
              <a:t>PUNTUALIDAD 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EN SUS PROPIAS PALABRAS. </a:t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3.PREPARE UNA CLASE AQUÍ EN </a:t>
            </a:r>
            <a:r>
              <a:rPr b="1" lang="en-US" sz="3400" u="sng">
                <a:solidFill>
                  <a:srgbClr val="089A62"/>
                </a:solidFill>
                <a:latin typeface="Pangolin"/>
                <a:ea typeface="Pangolin"/>
                <a:cs typeface="Pangolin"/>
                <a:sym typeface="Pangolin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SPOTIFY LIST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BASADA EN EL RASGO DE LA PERSONALIDAD: </a:t>
            </a:r>
            <a:r>
              <a:rPr b="1" lang="en-US" sz="3400">
                <a:solidFill>
                  <a:srgbClr val="8E7CC3"/>
                </a:solidFill>
                <a:latin typeface="Pangolin"/>
                <a:ea typeface="Pangolin"/>
                <a:cs typeface="Pangolin"/>
                <a:sym typeface="Pangolin"/>
              </a:rPr>
              <a:t>PUNTUALIDAD</a:t>
            </a:r>
            <a:endParaRPr sz="3400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69" name="Google Shape;369;p26"/>
          <p:cNvSpPr txBox="1"/>
          <p:nvPr/>
        </p:nvSpPr>
        <p:spPr>
          <a:xfrm>
            <a:off x="378675" y="2171925"/>
            <a:ext cx="16101900" cy="15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4599">
                <a:solidFill>
                  <a:schemeClr val="lt1"/>
                </a:solidFill>
                <a:latin typeface="Concert One"/>
                <a:ea typeface="Concert One"/>
                <a:cs typeface="Concert One"/>
                <a:sym typeface="Concert One"/>
              </a:rPr>
              <a:t>¿QUIERE OTRA ACTIVIDAD PARA CONTINUAR CON EL RASGO DE PERSONALIDAD DE ESTE MES?</a:t>
            </a:r>
            <a:endParaRPr b="1" sz="4400">
              <a:solidFill>
                <a:srgbClr val="B45F06"/>
              </a:solidFill>
              <a:latin typeface="Bowlby One SC"/>
              <a:ea typeface="Bowlby One SC"/>
              <a:cs typeface="Bowlby One SC"/>
              <a:sym typeface="Bowlby One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B45F06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370" name="Google Shape;370;p26"/>
          <p:cNvSpPr txBox="1"/>
          <p:nvPr/>
        </p:nvSpPr>
        <p:spPr>
          <a:xfrm>
            <a:off x="11514599" y="9517950"/>
            <a:ext cx="67755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PUNTUALIDAD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371" name="Google Shape;371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525574" y="9485699"/>
            <a:ext cx="2207624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