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3"/>
  </p:notesMasterIdLst>
  <p:sldIdLst>
    <p:sldId id="351" r:id="rId2"/>
    <p:sldId id="352" r:id="rId3"/>
    <p:sldId id="353" r:id="rId4"/>
    <p:sldId id="411" r:id="rId5"/>
    <p:sldId id="416" r:id="rId6"/>
    <p:sldId id="412" r:id="rId7"/>
    <p:sldId id="414" r:id="rId8"/>
    <p:sldId id="321" r:id="rId9"/>
    <p:sldId id="375" r:id="rId10"/>
    <p:sldId id="436" r:id="rId11"/>
    <p:sldId id="435" r:id="rId12"/>
    <p:sldId id="434" r:id="rId13"/>
    <p:sldId id="433" r:id="rId14"/>
    <p:sldId id="418" r:id="rId15"/>
    <p:sldId id="421" r:id="rId16"/>
    <p:sldId id="393" r:id="rId17"/>
    <p:sldId id="423" r:id="rId18"/>
    <p:sldId id="392" r:id="rId19"/>
    <p:sldId id="391" r:id="rId20"/>
    <p:sldId id="390" r:id="rId21"/>
    <p:sldId id="344" r:id="rId22"/>
    <p:sldId id="398" r:id="rId23"/>
    <p:sldId id="400" r:id="rId24"/>
    <p:sldId id="396" r:id="rId25"/>
    <p:sldId id="429" r:id="rId26"/>
    <p:sldId id="431" r:id="rId27"/>
    <p:sldId id="428" r:id="rId28"/>
    <p:sldId id="427" r:id="rId29"/>
    <p:sldId id="426" r:id="rId30"/>
    <p:sldId id="402" r:id="rId31"/>
    <p:sldId id="359" r:id="rId32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D4109"/>
    <a:srgbClr val="006600"/>
    <a:srgbClr val="DB5417"/>
    <a:srgbClr val="D66F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97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ED9EF3-02E8-445B-912A-F6E1FF412B7E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350701C-F60A-4441-9E66-80422341C0AE}">
      <dgm:prSet phldrT="[Text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sz="1800" dirty="0" smtClean="0"/>
            <a:t>Circle of Courage</a:t>
          </a:r>
        </a:p>
        <a:p>
          <a:r>
            <a:rPr lang="en-US" sz="1200" dirty="0" smtClean="0"/>
            <a:t>Philosophy</a:t>
          </a:r>
          <a:endParaRPr lang="en-US" sz="1200" dirty="0"/>
        </a:p>
      </dgm:t>
    </dgm:pt>
    <dgm:pt modelId="{21FA386C-4D8B-4133-9276-1D4D93190BC1}" type="parTrans" cxnId="{F3F887EC-D7F1-4AF1-9277-3A0C17D23035}">
      <dgm:prSet/>
      <dgm:spPr/>
      <dgm:t>
        <a:bodyPr/>
        <a:lstStyle/>
        <a:p>
          <a:endParaRPr lang="en-US"/>
        </a:p>
      </dgm:t>
    </dgm:pt>
    <dgm:pt modelId="{66CFF4A3-A031-445A-B5DA-F2D172C570B7}" type="sibTrans" cxnId="{F3F887EC-D7F1-4AF1-9277-3A0C17D23035}">
      <dgm:prSet/>
      <dgm:spPr/>
      <dgm:t>
        <a:bodyPr/>
        <a:lstStyle/>
        <a:p>
          <a:endParaRPr lang="en-US"/>
        </a:p>
      </dgm:t>
    </dgm:pt>
    <dgm:pt modelId="{84AAEE64-A4F7-47A9-8396-8F1FD5EF3B87}">
      <dgm:prSet phldrT="[Text]" custT="1"/>
      <dgm:spPr>
        <a:solidFill>
          <a:srgbClr val="E74F0B"/>
        </a:solidFill>
      </dgm:spPr>
      <dgm:t>
        <a:bodyPr/>
        <a:lstStyle/>
        <a:p>
          <a:r>
            <a:rPr lang="en-US" sz="1600" dirty="0" smtClean="0">
              <a:solidFill>
                <a:schemeClr val="bg1"/>
              </a:solidFill>
            </a:rPr>
            <a:t>Belonging</a:t>
          </a:r>
          <a:endParaRPr lang="en-US" sz="1600" dirty="0">
            <a:solidFill>
              <a:schemeClr val="bg1"/>
            </a:solidFill>
          </a:endParaRPr>
        </a:p>
      </dgm:t>
    </dgm:pt>
    <dgm:pt modelId="{4E281CA4-48B8-4642-8FE8-0112DB60CA04}" type="parTrans" cxnId="{3A981E2C-9F03-48FC-AB74-554456BFEFD5}">
      <dgm:prSet/>
      <dgm:spPr/>
      <dgm:t>
        <a:bodyPr/>
        <a:lstStyle/>
        <a:p>
          <a:endParaRPr lang="en-US"/>
        </a:p>
      </dgm:t>
    </dgm:pt>
    <dgm:pt modelId="{409FA430-4CC3-4E3C-ADD2-7B654BED7960}" type="sibTrans" cxnId="{3A981E2C-9F03-48FC-AB74-554456BFEFD5}">
      <dgm:prSet/>
      <dgm:spPr/>
      <dgm:t>
        <a:bodyPr/>
        <a:lstStyle/>
        <a:p>
          <a:endParaRPr lang="en-US"/>
        </a:p>
      </dgm:t>
    </dgm:pt>
    <dgm:pt modelId="{8320E8E3-C9E5-4BE2-84FA-39CA558D99DB}">
      <dgm:prSet phldrT="[Text]" custT="1"/>
      <dgm:spPr>
        <a:solidFill>
          <a:srgbClr val="E74F0B"/>
        </a:solidFill>
      </dgm:spPr>
      <dgm:t>
        <a:bodyPr/>
        <a:lstStyle/>
        <a:p>
          <a:r>
            <a:rPr lang="en-US" sz="1600" dirty="0" smtClean="0"/>
            <a:t>Mastery</a:t>
          </a:r>
          <a:endParaRPr lang="en-US" sz="1600" dirty="0"/>
        </a:p>
      </dgm:t>
    </dgm:pt>
    <dgm:pt modelId="{DEF0C97A-A8B0-4AC7-8885-A384AE5823A8}" type="parTrans" cxnId="{9EB84414-4ECB-4D70-AF73-3FA06E939D0D}">
      <dgm:prSet/>
      <dgm:spPr/>
      <dgm:t>
        <a:bodyPr/>
        <a:lstStyle/>
        <a:p>
          <a:endParaRPr lang="en-US"/>
        </a:p>
      </dgm:t>
    </dgm:pt>
    <dgm:pt modelId="{E4C80530-2EC4-4E0C-86A7-60CD30E300B9}" type="sibTrans" cxnId="{9EB84414-4ECB-4D70-AF73-3FA06E939D0D}">
      <dgm:prSet/>
      <dgm:spPr/>
      <dgm:t>
        <a:bodyPr/>
        <a:lstStyle/>
        <a:p>
          <a:endParaRPr lang="en-US"/>
        </a:p>
      </dgm:t>
    </dgm:pt>
    <dgm:pt modelId="{9E5160D5-E901-4FF3-8259-A808A8B40C39}">
      <dgm:prSet phldrT="[Text]" custT="1"/>
      <dgm:spPr>
        <a:solidFill>
          <a:srgbClr val="E74F0B"/>
        </a:solidFill>
      </dgm:spPr>
      <dgm:t>
        <a:bodyPr/>
        <a:lstStyle/>
        <a:p>
          <a:r>
            <a:rPr lang="en-US" sz="1400" dirty="0" smtClean="0"/>
            <a:t>Independence</a:t>
          </a:r>
          <a:endParaRPr lang="en-US" sz="1400" dirty="0"/>
        </a:p>
      </dgm:t>
    </dgm:pt>
    <dgm:pt modelId="{65857A8E-8C6E-495F-8B74-4E0FEB275742}" type="parTrans" cxnId="{611FC12D-4092-4C63-B09D-4E8091587D29}">
      <dgm:prSet/>
      <dgm:spPr/>
      <dgm:t>
        <a:bodyPr/>
        <a:lstStyle/>
        <a:p>
          <a:endParaRPr lang="en-US"/>
        </a:p>
      </dgm:t>
    </dgm:pt>
    <dgm:pt modelId="{17DF15B3-422D-4AC5-8776-BE034942ADD5}" type="sibTrans" cxnId="{611FC12D-4092-4C63-B09D-4E8091587D29}">
      <dgm:prSet/>
      <dgm:spPr/>
      <dgm:t>
        <a:bodyPr/>
        <a:lstStyle/>
        <a:p>
          <a:endParaRPr lang="en-US"/>
        </a:p>
      </dgm:t>
    </dgm:pt>
    <dgm:pt modelId="{52A13F90-900D-44D2-8B60-C057975F602A}">
      <dgm:prSet phldrT="[Text]" custT="1"/>
      <dgm:spPr>
        <a:solidFill>
          <a:srgbClr val="E74F0B"/>
        </a:solidFill>
        <a:ln>
          <a:solidFill>
            <a:schemeClr val="bg1"/>
          </a:solidFill>
        </a:ln>
      </dgm:spPr>
      <dgm:t>
        <a:bodyPr/>
        <a:lstStyle/>
        <a:p>
          <a:r>
            <a:rPr lang="en-US" sz="1400" dirty="0" smtClean="0"/>
            <a:t>Generosity</a:t>
          </a:r>
          <a:endParaRPr lang="en-US" sz="1400" dirty="0"/>
        </a:p>
      </dgm:t>
    </dgm:pt>
    <dgm:pt modelId="{00D81265-E965-476D-8D0A-9B445E181FA1}" type="parTrans" cxnId="{E445CE64-2047-453F-8BFD-01546C147F99}">
      <dgm:prSet/>
      <dgm:spPr/>
      <dgm:t>
        <a:bodyPr/>
        <a:lstStyle/>
        <a:p>
          <a:endParaRPr lang="en-US"/>
        </a:p>
      </dgm:t>
    </dgm:pt>
    <dgm:pt modelId="{D7E46A5A-50DA-477A-9E29-0E8741A4F43C}" type="sibTrans" cxnId="{E445CE64-2047-453F-8BFD-01546C147F99}">
      <dgm:prSet/>
      <dgm:spPr/>
      <dgm:t>
        <a:bodyPr/>
        <a:lstStyle/>
        <a:p>
          <a:endParaRPr lang="en-US"/>
        </a:p>
      </dgm:t>
    </dgm:pt>
    <dgm:pt modelId="{B5063196-4290-4429-AC58-CDC1E29668D7}" type="pres">
      <dgm:prSet presAssocID="{CAED9EF3-02E8-445B-912A-F6E1FF412B7E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0F54A96-54F4-49B9-B919-FF411012ABDC}" type="pres">
      <dgm:prSet presAssocID="{C350701C-F60A-4441-9E66-80422341C0AE}" presName="centerShape" presStyleLbl="node0" presStyleIdx="0" presStyleCnt="1"/>
      <dgm:spPr/>
      <dgm:t>
        <a:bodyPr/>
        <a:lstStyle/>
        <a:p>
          <a:endParaRPr lang="en-US"/>
        </a:p>
      </dgm:t>
    </dgm:pt>
    <dgm:pt modelId="{4B5794D6-51D2-4DBB-9EC5-2C387A9D7C74}" type="pres">
      <dgm:prSet presAssocID="{84AAEE64-A4F7-47A9-8396-8F1FD5EF3B87}" presName="node" presStyleLbl="node1" presStyleIdx="0" presStyleCnt="4" custScaleX="135349" custScaleY="1209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9D10CF-B518-449F-97FC-92FDA645A476}" type="pres">
      <dgm:prSet presAssocID="{84AAEE64-A4F7-47A9-8396-8F1FD5EF3B87}" presName="dummy" presStyleCnt="0"/>
      <dgm:spPr/>
      <dgm:t>
        <a:bodyPr/>
        <a:lstStyle/>
        <a:p>
          <a:endParaRPr lang="en-US"/>
        </a:p>
      </dgm:t>
    </dgm:pt>
    <dgm:pt modelId="{D1F10DC9-B326-48E8-AC93-529897F1C2A8}" type="pres">
      <dgm:prSet presAssocID="{409FA430-4CC3-4E3C-ADD2-7B654BED7960}" presName="sibTrans" presStyleLbl="sibTrans2D1" presStyleIdx="0" presStyleCnt="4"/>
      <dgm:spPr/>
      <dgm:t>
        <a:bodyPr/>
        <a:lstStyle/>
        <a:p>
          <a:endParaRPr lang="en-US"/>
        </a:p>
      </dgm:t>
    </dgm:pt>
    <dgm:pt modelId="{2492F33F-2456-402C-8299-00CE5F9F1C8A}" type="pres">
      <dgm:prSet presAssocID="{8320E8E3-C9E5-4BE2-84FA-39CA558D99DB}" presName="node" presStyleLbl="node1" presStyleIdx="1" presStyleCnt="4" custScaleX="119688" custScaleY="1214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8ACA54-4D01-438E-BFBA-595D8AD7035C}" type="pres">
      <dgm:prSet presAssocID="{8320E8E3-C9E5-4BE2-84FA-39CA558D99DB}" presName="dummy" presStyleCnt="0"/>
      <dgm:spPr/>
      <dgm:t>
        <a:bodyPr/>
        <a:lstStyle/>
        <a:p>
          <a:endParaRPr lang="en-US"/>
        </a:p>
      </dgm:t>
    </dgm:pt>
    <dgm:pt modelId="{66D54A06-3065-43EA-A30D-3148C826522D}" type="pres">
      <dgm:prSet presAssocID="{E4C80530-2EC4-4E0C-86A7-60CD30E300B9}" presName="sibTrans" presStyleLbl="sibTrans2D1" presStyleIdx="1" presStyleCnt="4"/>
      <dgm:spPr/>
      <dgm:t>
        <a:bodyPr/>
        <a:lstStyle/>
        <a:p>
          <a:endParaRPr lang="en-US"/>
        </a:p>
      </dgm:t>
    </dgm:pt>
    <dgm:pt modelId="{2C2E0EC0-A3AE-42A5-BD17-DA6CDDE1C9D5}" type="pres">
      <dgm:prSet presAssocID="{9E5160D5-E901-4FF3-8259-A808A8B40C39}" presName="node" presStyleLbl="node1" presStyleIdx="2" presStyleCnt="4" custScaleX="170441" custScaleY="1416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9523E2-CD79-42E0-969A-769EE15D7F52}" type="pres">
      <dgm:prSet presAssocID="{9E5160D5-E901-4FF3-8259-A808A8B40C39}" presName="dummy" presStyleCnt="0"/>
      <dgm:spPr/>
      <dgm:t>
        <a:bodyPr/>
        <a:lstStyle/>
        <a:p>
          <a:endParaRPr lang="en-US"/>
        </a:p>
      </dgm:t>
    </dgm:pt>
    <dgm:pt modelId="{6F746FCC-6007-47A9-8576-2DBD4DC92833}" type="pres">
      <dgm:prSet presAssocID="{17DF15B3-422D-4AC5-8776-BE034942ADD5}" presName="sibTrans" presStyleLbl="sibTrans2D1" presStyleIdx="2" presStyleCnt="4"/>
      <dgm:spPr/>
      <dgm:t>
        <a:bodyPr/>
        <a:lstStyle/>
        <a:p>
          <a:endParaRPr lang="en-US"/>
        </a:p>
      </dgm:t>
    </dgm:pt>
    <dgm:pt modelId="{474295DD-D535-49A1-8DC6-88E87DC85B63}" type="pres">
      <dgm:prSet presAssocID="{52A13F90-900D-44D2-8B60-C057975F602A}" presName="node" presStyleLbl="node1" presStyleIdx="3" presStyleCnt="4" custScaleX="140882" custScaleY="127612" custRadScaleRad="100087" custRadScaleInc="12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93A07B-6847-4519-AB5F-B3D1A91AC202}" type="pres">
      <dgm:prSet presAssocID="{52A13F90-900D-44D2-8B60-C057975F602A}" presName="dummy" presStyleCnt="0"/>
      <dgm:spPr/>
      <dgm:t>
        <a:bodyPr/>
        <a:lstStyle/>
        <a:p>
          <a:endParaRPr lang="en-US"/>
        </a:p>
      </dgm:t>
    </dgm:pt>
    <dgm:pt modelId="{D6ACABDB-60EE-4212-8F7A-F8200D2D2584}" type="pres">
      <dgm:prSet presAssocID="{D7E46A5A-50DA-477A-9E29-0E8741A4F43C}" presName="sibTrans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6AA9376E-9AD2-4106-AAD7-C8544DBAA8B6}" type="presOf" srcId="{8320E8E3-C9E5-4BE2-84FA-39CA558D99DB}" destId="{2492F33F-2456-402C-8299-00CE5F9F1C8A}" srcOrd="0" destOrd="0" presId="urn:microsoft.com/office/officeart/2005/8/layout/radial6"/>
    <dgm:cxn modelId="{9EB84414-4ECB-4D70-AF73-3FA06E939D0D}" srcId="{C350701C-F60A-4441-9E66-80422341C0AE}" destId="{8320E8E3-C9E5-4BE2-84FA-39CA558D99DB}" srcOrd="1" destOrd="0" parTransId="{DEF0C97A-A8B0-4AC7-8885-A384AE5823A8}" sibTransId="{E4C80530-2EC4-4E0C-86A7-60CD30E300B9}"/>
    <dgm:cxn modelId="{F3F887EC-D7F1-4AF1-9277-3A0C17D23035}" srcId="{CAED9EF3-02E8-445B-912A-F6E1FF412B7E}" destId="{C350701C-F60A-4441-9E66-80422341C0AE}" srcOrd="0" destOrd="0" parTransId="{21FA386C-4D8B-4133-9276-1D4D93190BC1}" sibTransId="{66CFF4A3-A031-445A-B5DA-F2D172C570B7}"/>
    <dgm:cxn modelId="{79193E39-D469-465A-9F62-29E3FD3BEEBC}" type="presOf" srcId="{D7E46A5A-50DA-477A-9E29-0E8741A4F43C}" destId="{D6ACABDB-60EE-4212-8F7A-F8200D2D2584}" srcOrd="0" destOrd="0" presId="urn:microsoft.com/office/officeart/2005/8/layout/radial6"/>
    <dgm:cxn modelId="{E9F85AD1-038D-4E77-9908-456395031461}" type="presOf" srcId="{E4C80530-2EC4-4E0C-86A7-60CD30E300B9}" destId="{66D54A06-3065-43EA-A30D-3148C826522D}" srcOrd="0" destOrd="0" presId="urn:microsoft.com/office/officeart/2005/8/layout/radial6"/>
    <dgm:cxn modelId="{27B849D6-BE27-455D-9248-15DEF70073EC}" type="presOf" srcId="{17DF15B3-422D-4AC5-8776-BE034942ADD5}" destId="{6F746FCC-6007-47A9-8576-2DBD4DC92833}" srcOrd="0" destOrd="0" presId="urn:microsoft.com/office/officeart/2005/8/layout/radial6"/>
    <dgm:cxn modelId="{58F9640F-39C6-4C38-A7AB-56DF63A2E069}" type="presOf" srcId="{CAED9EF3-02E8-445B-912A-F6E1FF412B7E}" destId="{B5063196-4290-4429-AC58-CDC1E29668D7}" srcOrd="0" destOrd="0" presId="urn:microsoft.com/office/officeart/2005/8/layout/radial6"/>
    <dgm:cxn modelId="{D75E633B-A2D7-48F7-8DDC-54AC07AB2E10}" type="presOf" srcId="{C350701C-F60A-4441-9E66-80422341C0AE}" destId="{60F54A96-54F4-49B9-B919-FF411012ABDC}" srcOrd="0" destOrd="0" presId="urn:microsoft.com/office/officeart/2005/8/layout/radial6"/>
    <dgm:cxn modelId="{45092993-6DA2-494F-8460-CC7D78D33AE6}" type="presOf" srcId="{9E5160D5-E901-4FF3-8259-A808A8B40C39}" destId="{2C2E0EC0-A3AE-42A5-BD17-DA6CDDE1C9D5}" srcOrd="0" destOrd="0" presId="urn:microsoft.com/office/officeart/2005/8/layout/radial6"/>
    <dgm:cxn modelId="{E3818B0A-B8C7-455E-A946-1FA898CA7561}" type="presOf" srcId="{52A13F90-900D-44D2-8B60-C057975F602A}" destId="{474295DD-D535-49A1-8DC6-88E87DC85B63}" srcOrd="0" destOrd="0" presId="urn:microsoft.com/office/officeart/2005/8/layout/radial6"/>
    <dgm:cxn modelId="{88C4C7FE-5489-405C-9856-0F05230D9A5E}" type="presOf" srcId="{409FA430-4CC3-4E3C-ADD2-7B654BED7960}" destId="{D1F10DC9-B326-48E8-AC93-529897F1C2A8}" srcOrd="0" destOrd="0" presId="urn:microsoft.com/office/officeart/2005/8/layout/radial6"/>
    <dgm:cxn modelId="{E445CE64-2047-453F-8BFD-01546C147F99}" srcId="{C350701C-F60A-4441-9E66-80422341C0AE}" destId="{52A13F90-900D-44D2-8B60-C057975F602A}" srcOrd="3" destOrd="0" parTransId="{00D81265-E965-476D-8D0A-9B445E181FA1}" sibTransId="{D7E46A5A-50DA-477A-9E29-0E8741A4F43C}"/>
    <dgm:cxn modelId="{0F00F458-D3C7-4B06-AFA2-89728D0C431F}" type="presOf" srcId="{84AAEE64-A4F7-47A9-8396-8F1FD5EF3B87}" destId="{4B5794D6-51D2-4DBB-9EC5-2C387A9D7C74}" srcOrd="0" destOrd="0" presId="urn:microsoft.com/office/officeart/2005/8/layout/radial6"/>
    <dgm:cxn modelId="{611FC12D-4092-4C63-B09D-4E8091587D29}" srcId="{C350701C-F60A-4441-9E66-80422341C0AE}" destId="{9E5160D5-E901-4FF3-8259-A808A8B40C39}" srcOrd="2" destOrd="0" parTransId="{65857A8E-8C6E-495F-8B74-4E0FEB275742}" sibTransId="{17DF15B3-422D-4AC5-8776-BE034942ADD5}"/>
    <dgm:cxn modelId="{3A981E2C-9F03-48FC-AB74-554456BFEFD5}" srcId="{C350701C-F60A-4441-9E66-80422341C0AE}" destId="{84AAEE64-A4F7-47A9-8396-8F1FD5EF3B87}" srcOrd="0" destOrd="0" parTransId="{4E281CA4-48B8-4642-8FE8-0112DB60CA04}" sibTransId="{409FA430-4CC3-4E3C-ADD2-7B654BED7960}"/>
    <dgm:cxn modelId="{4255C4E9-90C9-4D2C-AA1F-5D5597CFFD14}" type="presParOf" srcId="{B5063196-4290-4429-AC58-CDC1E29668D7}" destId="{60F54A96-54F4-49B9-B919-FF411012ABDC}" srcOrd="0" destOrd="0" presId="urn:microsoft.com/office/officeart/2005/8/layout/radial6"/>
    <dgm:cxn modelId="{EE820B7C-40E9-4887-AF36-92F0BBDFD0C9}" type="presParOf" srcId="{B5063196-4290-4429-AC58-CDC1E29668D7}" destId="{4B5794D6-51D2-4DBB-9EC5-2C387A9D7C74}" srcOrd="1" destOrd="0" presId="urn:microsoft.com/office/officeart/2005/8/layout/radial6"/>
    <dgm:cxn modelId="{2F165EFD-7A1C-45E5-B4F1-BEF6AF974910}" type="presParOf" srcId="{B5063196-4290-4429-AC58-CDC1E29668D7}" destId="{149D10CF-B518-449F-97FC-92FDA645A476}" srcOrd="2" destOrd="0" presId="urn:microsoft.com/office/officeart/2005/8/layout/radial6"/>
    <dgm:cxn modelId="{4A85CA19-64D5-48E2-87D2-5AB3DDA28FD5}" type="presParOf" srcId="{B5063196-4290-4429-AC58-CDC1E29668D7}" destId="{D1F10DC9-B326-48E8-AC93-529897F1C2A8}" srcOrd="3" destOrd="0" presId="urn:microsoft.com/office/officeart/2005/8/layout/radial6"/>
    <dgm:cxn modelId="{BD2F8A8B-3CAB-49B7-BEEC-B9972B452720}" type="presParOf" srcId="{B5063196-4290-4429-AC58-CDC1E29668D7}" destId="{2492F33F-2456-402C-8299-00CE5F9F1C8A}" srcOrd="4" destOrd="0" presId="urn:microsoft.com/office/officeart/2005/8/layout/radial6"/>
    <dgm:cxn modelId="{446F9ED4-7D92-4801-98EF-9710AB6012FF}" type="presParOf" srcId="{B5063196-4290-4429-AC58-CDC1E29668D7}" destId="{628ACA54-4D01-438E-BFBA-595D8AD7035C}" srcOrd="5" destOrd="0" presId="urn:microsoft.com/office/officeart/2005/8/layout/radial6"/>
    <dgm:cxn modelId="{19769A38-E57E-48A5-8960-0D8017239039}" type="presParOf" srcId="{B5063196-4290-4429-AC58-CDC1E29668D7}" destId="{66D54A06-3065-43EA-A30D-3148C826522D}" srcOrd="6" destOrd="0" presId="urn:microsoft.com/office/officeart/2005/8/layout/radial6"/>
    <dgm:cxn modelId="{1D98574F-0EED-4FE1-B559-7BDFD56209EB}" type="presParOf" srcId="{B5063196-4290-4429-AC58-CDC1E29668D7}" destId="{2C2E0EC0-A3AE-42A5-BD17-DA6CDDE1C9D5}" srcOrd="7" destOrd="0" presId="urn:microsoft.com/office/officeart/2005/8/layout/radial6"/>
    <dgm:cxn modelId="{9AE2145D-D89C-422F-902E-8310FA183179}" type="presParOf" srcId="{B5063196-4290-4429-AC58-CDC1E29668D7}" destId="{559523E2-CD79-42E0-969A-769EE15D7F52}" srcOrd="8" destOrd="0" presId="urn:microsoft.com/office/officeart/2005/8/layout/radial6"/>
    <dgm:cxn modelId="{816215FA-2F6E-452F-8FE7-B273EA0E48AE}" type="presParOf" srcId="{B5063196-4290-4429-AC58-CDC1E29668D7}" destId="{6F746FCC-6007-47A9-8576-2DBD4DC92833}" srcOrd="9" destOrd="0" presId="urn:microsoft.com/office/officeart/2005/8/layout/radial6"/>
    <dgm:cxn modelId="{5E45C1EA-C5DB-42D7-8AE7-8BE98F9DD418}" type="presParOf" srcId="{B5063196-4290-4429-AC58-CDC1E29668D7}" destId="{474295DD-D535-49A1-8DC6-88E87DC85B63}" srcOrd="10" destOrd="0" presId="urn:microsoft.com/office/officeart/2005/8/layout/radial6"/>
    <dgm:cxn modelId="{4F1A95A0-86EF-4A45-AB18-4A88F662B31B}" type="presParOf" srcId="{B5063196-4290-4429-AC58-CDC1E29668D7}" destId="{CB93A07B-6847-4519-AB5F-B3D1A91AC202}" srcOrd="11" destOrd="0" presId="urn:microsoft.com/office/officeart/2005/8/layout/radial6"/>
    <dgm:cxn modelId="{67B2DD87-299B-4977-99FC-763D37F9AE17}" type="presParOf" srcId="{B5063196-4290-4429-AC58-CDC1E29668D7}" destId="{D6ACABDB-60EE-4212-8F7A-F8200D2D2584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ACABDB-60EE-4212-8F7A-F8200D2D2584}">
      <dsp:nvSpPr>
        <dsp:cNvPr id="0" name=""/>
        <dsp:cNvSpPr/>
      </dsp:nvSpPr>
      <dsp:spPr>
        <a:xfrm>
          <a:off x="2043496" y="476515"/>
          <a:ext cx="3575906" cy="3575906"/>
        </a:xfrm>
        <a:prstGeom prst="blockArc">
          <a:avLst>
            <a:gd name="adj1" fmla="val 10822825"/>
            <a:gd name="adj2" fmla="val 16202991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746FCC-6007-47A9-8576-2DBD4DC92833}">
      <dsp:nvSpPr>
        <dsp:cNvPr id="0" name=""/>
        <dsp:cNvSpPr/>
      </dsp:nvSpPr>
      <dsp:spPr>
        <a:xfrm>
          <a:off x="2043496" y="476516"/>
          <a:ext cx="3575906" cy="3575906"/>
        </a:xfrm>
        <a:prstGeom prst="blockArc">
          <a:avLst>
            <a:gd name="adj1" fmla="val 5397009"/>
            <a:gd name="adj2" fmla="val 10822827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D54A06-3065-43EA-A30D-3148C826522D}">
      <dsp:nvSpPr>
        <dsp:cNvPr id="0" name=""/>
        <dsp:cNvSpPr/>
      </dsp:nvSpPr>
      <dsp:spPr>
        <a:xfrm>
          <a:off x="2045015" y="476515"/>
          <a:ext cx="3575906" cy="3575906"/>
        </a:xfrm>
        <a:prstGeom prst="blockArc">
          <a:avLst>
            <a:gd name="adj1" fmla="val 0"/>
            <a:gd name="adj2" fmla="val 5400000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F10DC9-B326-48E8-AC93-529897F1C2A8}">
      <dsp:nvSpPr>
        <dsp:cNvPr id="0" name=""/>
        <dsp:cNvSpPr/>
      </dsp:nvSpPr>
      <dsp:spPr>
        <a:xfrm>
          <a:off x="2045015" y="476515"/>
          <a:ext cx="3575906" cy="3575906"/>
        </a:xfrm>
        <a:prstGeom prst="blockArc">
          <a:avLst>
            <a:gd name="adj1" fmla="val 16200000"/>
            <a:gd name="adj2" fmla="val 0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F54A96-54F4-49B9-B919-FF411012ABDC}">
      <dsp:nvSpPr>
        <dsp:cNvPr id="0" name=""/>
        <dsp:cNvSpPr/>
      </dsp:nvSpPr>
      <dsp:spPr>
        <a:xfrm>
          <a:off x="3009707" y="1441207"/>
          <a:ext cx="1646522" cy="1646522"/>
        </a:xfrm>
        <a:prstGeom prst="ellipse">
          <a:avLst/>
        </a:prstGeom>
        <a:solidFill>
          <a:schemeClr val="accent4">
            <a:lumMod val="7500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Circle of Courage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Philosophy</a:t>
          </a:r>
          <a:endParaRPr lang="en-US" sz="1200" kern="1200" dirty="0"/>
        </a:p>
      </dsp:txBody>
      <dsp:txXfrm>
        <a:off x="3250835" y="1682335"/>
        <a:ext cx="1164266" cy="1164266"/>
      </dsp:txXfrm>
    </dsp:sp>
    <dsp:sp modelId="{4B5794D6-51D2-4DBB-9EC5-2C387A9D7C74}">
      <dsp:nvSpPr>
        <dsp:cNvPr id="0" name=""/>
        <dsp:cNvSpPr/>
      </dsp:nvSpPr>
      <dsp:spPr>
        <a:xfrm>
          <a:off x="3052975" y="-179063"/>
          <a:ext cx="1559986" cy="1394143"/>
        </a:xfrm>
        <a:prstGeom prst="ellipse">
          <a:avLst/>
        </a:prstGeom>
        <a:solidFill>
          <a:srgbClr val="E74F0B"/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chemeClr val="bg1"/>
              </a:solidFill>
            </a:rPr>
            <a:t>Belonging</a:t>
          </a:r>
          <a:endParaRPr lang="en-US" sz="1600" kern="1200" dirty="0">
            <a:solidFill>
              <a:schemeClr val="bg1"/>
            </a:solidFill>
          </a:endParaRPr>
        </a:p>
      </dsp:txBody>
      <dsp:txXfrm>
        <a:off x="3281430" y="25105"/>
        <a:ext cx="1103076" cy="985807"/>
      </dsp:txXfrm>
    </dsp:sp>
    <dsp:sp modelId="{2492F33F-2456-402C-8299-00CE5F9F1C8A}">
      <dsp:nvSpPr>
        <dsp:cNvPr id="0" name=""/>
        <dsp:cNvSpPr/>
      </dsp:nvSpPr>
      <dsp:spPr>
        <a:xfrm>
          <a:off x="4889687" y="1564625"/>
          <a:ext cx="1379483" cy="1399687"/>
        </a:xfrm>
        <a:prstGeom prst="ellipse">
          <a:avLst/>
        </a:prstGeom>
        <a:solidFill>
          <a:srgbClr val="E74F0B"/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Mastery</a:t>
          </a:r>
          <a:endParaRPr lang="en-US" sz="1600" kern="1200" dirty="0"/>
        </a:p>
      </dsp:txBody>
      <dsp:txXfrm>
        <a:off x="5091708" y="1769604"/>
        <a:ext cx="975441" cy="989729"/>
      </dsp:txXfrm>
    </dsp:sp>
    <dsp:sp modelId="{2C2E0EC0-A3AE-42A5-BD17-DA6CDDE1C9D5}">
      <dsp:nvSpPr>
        <dsp:cNvPr id="0" name=""/>
        <dsp:cNvSpPr/>
      </dsp:nvSpPr>
      <dsp:spPr>
        <a:xfrm>
          <a:off x="2850746" y="3194596"/>
          <a:ext cx="1964444" cy="1632667"/>
        </a:xfrm>
        <a:prstGeom prst="ellipse">
          <a:avLst/>
        </a:prstGeom>
        <a:solidFill>
          <a:srgbClr val="E74F0B"/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Independence</a:t>
          </a:r>
          <a:endParaRPr lang="en-US" sz="1400" kern="1200" dirty="0"/>
        </a:p>
      </dsp:txBody>
      <dsp:txXfrm>
        <a:off x="3138432" y="3433695"/>
        <a:ext cx="1389072" cy="1154469"/>
      </dsp:txXfrm>
    </dsp:sp>
    <dsp:sp modelId="{474295DD-D535-49A1-8DC6-88E87DC85B63}">
      <dsp:nvSpPr>
        <dsp:cNvPr id="0" name=""/>
        <dsp:cNvSpPr/>
      </dsp:nvSpPr>
      <dsp:spPr>
        <a:xfrm>
          <a:off x="1273147" y="1517466"/>
          <a:ext cx="1623757" cy="1470812"/>
        </a:xfrm>
        <a:prstGeom prst="ellipse">
          <a:avLst/>
        </a:prstGeom>
        <a:solidFill>
          <a:srgbClr val="E74F0B"/>
        </a:solidFill>
        <a:ln w="425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Generosity</a:t>
          </a:r>
          <a:endParaRPr lang="en-US" sz="1400" kern="1200" dirty="0"/>
        </a:p>
      </dsp:txBody>
      <dsp:txXfrm>
        <a:off x="1510941" y="1732861"/>
        <a:ext cx="1148169" cy="10400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DA37474F-70B7-44F0-9615-F0C659DC0CB6}" type="datetimeFigureOut">
              <a:rPr lang="en-US" smtClean="0"/>
              <a:pPr/>
              <a:t>8/1/2019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5AB17C9A-9D53-4D7F-8F97-D8954BEC400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918B4-3804-4C56-B7A5-6026536E875F}" type="datetimeFigureOut">
              <a:rPr lang="en-US" smtClean="0"/>
              <a:pPr/>
              <a:t>8/1/2019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23B28-5DDA-41E2-B463-309A2FCD39E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918B4-3804-4C56-B7A5-6026536E875F}" type="datetimeFigureOut">
              <a:rPr lang="en-US" smtClean="0"/>
              <a:pPr/>
              <a:t>8/1/2019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23B28-5DDA-41E2-B463-309A2FCD39E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918B4-3804-4C56-B7A5-6026536E875F}" type="datetimeFigureOut">
              <a:rPr lang="en-US" smtClean="0"/>
              <a:pPr/>
              <a:t>8/1/2019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23B28-5DDA-41E2-B463-309A2FCD39E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918B4-3804-4C56-B7A5-6026536E875F}" type="datetimeFigureOut">
              <a:rPr lang="en-US" smtClean="0"/>
              <a:pPr/>
              <a:t>8/1/2019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23B28-5DDA-41E2-B463-309A2FCD39E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918B4-3804-4C56-B7A5-6026536E875F}" type="datetimeFigureOut">
              <a:rPr lang="en-US" smtClean="0"/>
              <a:pPr/>
              <a:t>8/1/2019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23B28-5DDA-41E2-B463-309A2FCD39E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918B4-3804-4C56-B7A5-6026536E875F}" type="datetimeFigureOut">
              <a:rPr lang="en-US" smtClean="0"/>
              <a:pPr/>
              <a:t>8/1/2019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23B28-5DDA-41E2-B463-309A2FCD39E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918B4-3804-4C56-B7A5-6026536E875F}" type="datetimeFigureOut">
              <a:rPr lang="en-US" smtClean="0"/>
              <a:pPr/>
              <a:t>8/1/2019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23B28-5DDA-41E2-B463-309A2FCD39E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918B4-3804-4C56-B7A5-6026536E875F}" type="datetimeFigureOut">
              <a:rPr lang="en-US" smtClean="0"/>
              <a:pPr/>
              <a:t>8/1/2019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23B28-5DDA-41E2-B463-309A2FCD39E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918B4-3804-4C56-B7A5-6026536E875F}" type="datetimeFigureOut">
              <a:rPr lang="en-US" smtClean="0"/>
              <a:pPr/>
              <a:t>8/1/2019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23B28-5DDA-41E2-B463-309A2FCD39E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918B4-3804-4C56-B7A5-6026536E875F}" type="datetimeFigureOut">
              <a:rPr lang="en-US" smtClean="0"/>
              <a:pPr/>
              <a:t>8/1/2019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23B28-5DDA-41E2-B463-309A2FCD39E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918B4-3804-4C56-B7A5-6026536E875F}" type="datetimeFigureOut">
              <a:rPr lang="en-US" smtClean="0"/>
              <a:pPr/>
              <a:t>8/1/2019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23B28-5DDA-41E2-B463-309A2FCD39E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E5918B4-3804-4C56-B7A5-6026536E875F}" type="datetimeFigureOut">
              <a:rPr lang="en-US" smtClean="0"/>
              <a:pPr/>
              <a:t>8/1/2019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4723B28-5DDA-41E2-B463-309A2FCD39E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02920" y="3962400"/>
            <a:ext cx="8183880" cy="13716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CF4C23"/>
                </a:solidFill>
              </a:rPr>
              <a:t>Mission, Vision &amp; “Circle of Courage” Values</a:t>
            </a:r>
            <a:endParaRPr lang="en-US" dirty="0">
              <a:solidFill>
                <a:srgbClr val="CF4C23"/>
              </a:solidFill>
            </a:endParaRPr>
          </a:p>
        </p:txBody>
      </p:sp>
      <p:pic>
        <p:nvPicPr>
          <p:cNvPr id="5" name="Content Placeholder 4" descr="Orenda Education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" y="381000"/>
            <a:ext cx="8382000" cy="30480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2920" y="2819400"/>
            <a:ext cx="8183880" cy="2514600"/>
          </a:xfrm>
        </p:spPr>
        <p:txBody>
          <a:bodyPr>
            <a:normAutofit/>
          </a:bodyPr>
          <a:lstStyle/>
          <a:p>
            <a:pPr algn="ctr"/>
            <a:r>
              <a:rPr lang="en-US" sz="2400" dirty="0" smtClean="0">
                <a:solidFill>
                  <a:srgbClr val="DB5417"/>
                </a:solidFill>
              </a:rPr>
              <a:t>To create new and </a:t>
            </a:r>
            <a:r>
              <a:rPr lang="en-US" sz="3200" dirty="0" smtClean="0">
                <a:solidFill>
                  <a:srgbClr val="006600"/>
                </a:solidFill>
              </a:rPr>
              <a:t>innovative school choice opportunities</a:t>
            </a:r>
            <a:r>
              <a:rPr lang="en-US" sz="2700" dirty="0" smtClean="0">
                <a:solidFill>
                  <a:srgbClr val="DB5417"/>
                </a:solidFill>
              </a:rPr>
              <a:t> </a:t>
            </a:r>
            <a:r>
              <a:rPr lang="en-US" sz="2400" dirty="0" smtClean="0">
                <a:solidFill>
                  <a:srgbClr val="DB5417"/>
                </a:solidFill>
              </a:rPr>
              <a:t>in Central Texas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429000" y="530352"/>
            <a:ext cx="5258280" cy="1603248"/>
          </a:xfrm>
        </p:spPr>
        <p:txBody>
          <a:bodyPr/>
          <a:lstStyle/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sz="3600" b="1" dirty="0" smtClean="0">
                <a:solidFill>
                  <a:srgbClr val="006600"/>
                </a:solidFill>
              </a:rPr>
              <a:t>Mission Statement</a:t>
            </a:r>
            <a:endParaRPr lang="en-US" sz="3600" b="1" dirty="0">
              <a:solidFill>
                <a:srgbClr val="006600"/>
              </a:solidFill>
            </a:endParaRPr>
          </a:p>
        </p:txBody>
      </p:sp>
      <p:pic>
        <p:nvPicPr>
          <p:cNvPr id="7" name="Picture 2" descr="C:\Users\R.Rickey\Pictures\Gateway Logos\Gateway Prep Color Shied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81000" y="381000"/>
            <a:ext cx="2449320" cy="228599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2920" y="2895600"/>
            <a:ext cx="8183880" cy="2514600"/>
          </a:xfrm>
        </p:spPr>
        <p:txBody>
          <a:bodyPr>
            <a:normAutofit/>
          </a:bodyPr>
          <a:lstStyle/>
          <a:p>
            <a:pPr algn="ctr"/>
            <a:r>
              <a:rPr lang="en-US" sz="2400" dirty="0" smtClean="0">
                <a:solidFill>
                  <a:srgbClr val="DB5417"/>
                </a:solidFill>
              </a:rPr>
              <a:t>To be a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rgbClr val="006600"/>
                </a:solidFill>
              </a:rPr>
              <a:t>leader in the school choice movement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429000" y="530352"/>
            <a:ext cx="5258280" cy="1603248"/>
          </a:xfrm>
        </p:spPr>
        <p:txBody>
          <a:bodyPr/>
          <a:lstStyle/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sz="3600" b="1" dirty="0" smtClean="0">
                <a:solidFill>
                  <a:srgbClr val="006600"/>
                </a:solidFill>
              </a:rPr>
              <a:t>Vision Statement</a:t>
            </a:r>
            <a:endParaRPr lang="en-US" sz="3600" b="1" dirty="0">
              <a:solidFill>
                <a:srgbClr val="006600"/>
              </a:solidFill>
            </a:endParaRPr>
          </a:p>
        </p:txBody>
      </p:sp>
      <p:pic>
        <p:nvPicPr>
          <p:cNvPr id="7" name="Picture 2" descr="C:\Users\R.Rickey\Pictures\Gateway Logos\Gateway Prep Color Shied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81000" y="381000"/>
            <a:ext cx="2449320" cy="228599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2920" y="2895600"/>
            <a:ext cx="8183880" cy="2514600"/>
          </a:xfrm>
        </p:spPr>
        <p:txBody>
          <a:bodyPr>
            <a:normAutofit/>
          </a:bodyPr>
          <a:lstStyle/>
          <a:p>
            <a:pPr algn="ctr"/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038600" y="530352"/>
            <a:ext cx="4648680" cy="917448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sz="3600" b="1" dirty="0" smtClean="0">
                <a:solidFill>
                  <a:srgbClr val="006600"/>
                </a:solidFill>
              </a:rPr>
              <a:t>Values</a:t>
            </a:r>
            <a:endParaRPr lang="en-US" sz="3600" b="1" dirty="0">
              <a:solidFill>
                <a:srgbClr val="006600"/>
              </a:solidFill>
            </a:endParaRPr>
          </a:p>
        </p:txBody>
      </p:sp>
      <p:pic>
        <p:nvPicPr>
          <p:cNvPr id="7" name="Picture 2" descr="C:\Users\R.Rickey\Pictures\Gateway Logos\Gateway Prep Color Shied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81000" y="381000"/>
            <a:ext cx="2449320" cy="2285999"/>
          </a:xfrm>
          <a:prstGeom prst="rect">
            <a:avLst/>
          </a:prstGeom>
          <a:noFill/>
        </p:spPr>
      </p:pic>
      <p:graphicFrame>
        <p:nvGraphicFramePr>
          <p:cNvPr id="5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9388839"/>
              </p:ext>
            </p:extLst>
          </p:nvPr>
        </p:nvGraphicFramePr>
        <p:xfrm>
          <a:off x="1066800" y="1524000"/>
          <a:ext cx="75438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369770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105400"/>
            <a:ext cx="8183880" cy="92964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6600"/>
                </a:solidFill>
              </a:rPr>
              <a:t>State of Public Ed at Federal Level</a:t>
            </a:r>
            <a:endParaRPr lang="en-US" dirty="0">
              <a:solidFill>
                <a:srgbClr val="0066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1" y="530226"/>
            <a:ext cx="6629400" cy="4437422"/>
          </a:xfrm>
        </p:spPr>
      </p:pic>
    </p:spTree>
    <p:extLst>
      <p:ext uri="{BB962C8B-B14F-4D97-AF65-F5344CB8AC3E}">
        <p14:creationId xmlns:p14="http://schemas.microsoft.com/office/powerpoint/2010/main" val="1243597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181600"/>
            <a:ext cx="7696200" cy="76200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6600"/>
                </a:solidFill>
              </a:rPr>
              <a:t>State of Public Ed in Texas </a:t>
            </a:r>
            <a:endParaRPr lang="en-US" dirty="0">
              <a:solidFill>
                <a:srgbClr val="0066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1" y="530225"/>
            <a:ext cx="6752130" cy="4491634"/>
          </a:xfrm>
        </p:spPr>
      </p:pic>
    </p:spTree>
    <p:extLst>
      <p:ext uri="{BB962C8B-B14F-4D97-AF65-F5344CB8AC3E}">
        <p14:creationId xmlns:p14="http://schemas.microsoft.com/office/powerpoint/2010/main" val="368947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r>
              <a:rPr lang="en-US" dirty="0" smtClean="0">
                <a:solidFill>
                  <a:srgbClr val="006600"/>
                </a:solidFill>
              </a:rPr>
              <a:t>State of Public Ed at </a:t>
            </a:r>
            <a:r>
              <a:rPr lang="en-US" dirty="0" err="1" smtClean="0">
                <a:solidFill>
                  <a:srgbClr val="006600"/>
                </a:solidFill>
              </a:rPr>
              <a:t>Orenda</a:t>
            </a:r>
            <a:endParaRPr lang="en-US" dirty="0">
              <a:solidFill>
                <a:srgbClr val="0066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953" y="530225"/>
            <a:ext cx="6198669" cy="4453255"/>
          </a:xfrm>
        </p:spPr>
      </p:pic>
    </p:spTree>
    <p:extLst>
      <p:ext uri="{BB962C8B-B14F-4D97-AF65-F5344CB8AC3E}">
        <p14:creationId xmlns:p14="http://schemas.microsoft.com/office/powerpoint/2010/main" val="3390372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renda 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79064" y="685800"/>
            <a:ext cx="2383536" cy="2057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43000" y="3886200"/>
            <a:ext cx="6781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006600"/>
                </a:solidFill>
              </a:rPr>
              <a:t>Strategic Plans for 2019-20 &amp; Beyond</a:t>
            </a:r>
            <a:endParaRPr lang="en-US" sz="4800" b="1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renda 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57600" y="685800"/>
            <a:ext cx="1295400" cy="1371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2362200"/>
            <a:ext cx="822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6600"/>
                </a:solidFill>
              </a:rPr>
              <a:t>Sweet Spot for Max Efficiency</a:t>
            </a:r>
          </a:p>
          <a:p>
            <a:pPr algn="ctr"/>
            <a:r>
              <a:rPr lang="en-US" sz="2400" b="1" dirty="0" smtClean="0">
                <a:solidFill>
                  <a:srgbClr val="DB5417"/>
                </a:solidFill>
              </a:rPr>
              <a:t>2,000 Students &amp; $20 M Operating Budget </a:t>
            </a:r>
          </a:p>
        </p:txBody>
      </p:sp>
      <p:pic>
        <p:nvPicPr>
          <p:cNvPr id="4" name="Picture 3" descr="arrow-bullseye-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5000" y="3276600"/>
            <a:ext cx="5715000" cy="310038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renda 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0" y="685800"/>
            <a:ext cx="990600" cy="838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1828800"/>
            <a:ext cx="83058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DB5417"/>
                </a:solidFill>
              </a:rPr>
              <a:t>School Year 2019-20 Goals</a:t>
            </a:r>
          </a:p>
          <a:p>
            <a:pPr marL="457200" indent="-457200">
              <a:buFont typeface="+mj-lt"/>
              <a:buAutoNum type="arabicPeriod"/>
            </a:pPr>
            <a:endParaRPr lang="en-US" sz="2000" b="1" dirty="0" smtClean="0">
              <a:solidFill>
                <a:srgbClr val="0066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b="1" dirty="0" smtClean="0">
                <a:solidFill>
                  <a:srgbClr val="006600"/>
                </a:solidFill>
              </a:rPr>
              <a:t>District Wide Enrollment Reaches 1,900</a:t>
            </a:r>
          </a:p>
          <a:p>
            <a:pPr marL="457200" indent="-457200">
              <a:buFont typeface="+mj-lt"/>
              <a:buAutoNum type="arabicPeriod"/>
            </a:pPr>
            <a:endParaRPr lang="en-US" sz="2000" b="1" dirty="0" smtClean="0">
              <a:solidFill>
                <a:srgbClr val="006600"/>
              </a:solidFill>
            </a:endParaRPr>
          </a:p>
          <a:p>
            <a:endParaRPr lang="en-US" sz="2000" b="1" dirty="0" smtClean="0">
              <a:solidFill>
                <a:srgbClr val="006600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n-US" sz="2000" b="1" dirty="0" smtClean="0">
              <a:solidFill>
                <a:srgbClr val="006600"/>
              </a:solidFill>
            </a:endParaRPr>
          </a:p>
          <a:p>
            <a:pPr marL="457200" indent="-457200"/>
            <a:endParaRPr lang="en-US" sz="2000" b="1" dirty="0" smtClean="0">
              <a:solidFill>
                <a:srgbClr val="006600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n-US" sz="2000" b="1" dirty="0" smtClean="0">
              <a:solidFill>
                <a:srgbClr val="006600"/>
              </a:solidFill>
            </a:endParaRPr>
          </a:p>
          <a:p>
            <a:pPr algn="ctr">
              <a:buFont typeface="Arial" pitchFamily="34" charset="0"/>
              <a:buChar char="•"/>
            </a:pPr>
            <a:endParaRPr lang="en-US" sz="2400" b="1" dirty="0" smtClean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9393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renda 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0" y="685800"/>
            <a:ext cx="990600" cy="838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1828800"/>
            <a:ext cx="83058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DB5417"/>
                </a:solidFill>
              </a:rPr>
              <a:t>School Year 2019-20 Goals</a:t>
            </a:r>
          </a:p>
          <a:p>
            <a:pPr marL="457200" indent="-457200">
              <a:buFont typeface="+mj-lt"/>
              <a:buAutoNum type="arabicPeriod"/>
            </a:pPr>
            <a:endParaRPr lang="en-US" sz="2000" b="1" dirty="0" smtClean="0">
              <a:solidFill>
                <a:srgbClr val="0066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b="1" dirty="0" smtClean="0">
                <a:solidFill>
                  <a:srgbClr val="006600"/>
                </a:solidFill>
              </a:rPr>
              <a:t>District Wide Enrollment Reaches 1,900</a:t>
            </a:r>
          </a:p>
          <a:p>
            <a:pPr marL="457200" indent="-457200">
              <a:buFont typeface="+mj-lt"/>
              <a:buAutoNum type="arabicPeriod"/>
            </a:pPr>
            <a:endParaRPr lang="en-US" sz="2000" b="1" dirty="0" smtClean="0">
              <a:solidFill>
                <a:srgbClr val="0066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b="1" dirty="0" smtClean="0">
                <a:solidFill>
                  <a:srgbClr val="006600"/>
                </a:solidFill>
              </a:rPr>
              <a:t>Raise $600,000 in charitable contributions</a:t>
            </a:r>
          </a:p>
          <a:p>
            <a:pPr marL="457200" indent="-457200">
              <a:buFont typeface="+mj-lt"/>
              <a:buAutoNum type="arabicPeriod"/>
            </a:pPr>
            <a:endParaRPr lang="en-US" sz="2000" b="1" dirty="0">
              <a:solidFill>
                <a:srgbClr val="006600"/>
              </a:solidFill>
            </a:endParaRPr>
          </a:p>
          <a:p>
            <a:endParaRPr lang="en-US" sz="2000" b="1" dirty="0" smtClean="0">
              <a:solidFill>
                <a:srgbClr val="006600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n-US" sz="2000" b="1" dirty="0" smtClean="0">
              <a:solidFill>
                <a:srgbClr val="006600"/>
              </a:solidFill>
            </a:endParaRPr>
          </a:p>
          <a:p>
            <a:pPr marL="457200" indent="-457200"/>
            <a:endParaRPr lang="en-US" sz="2000" b="1" dirty="0" smtClean="0">
              <a:solidFill>
                <a:srgbClr val="006600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n-US" sz="2000" b="1" dirty="0" smtClean="0">
              <a:solidFill>
                <a:srgbClr val="006600"/>
              </a:solidFill>
            </a:endParaRPr>
          </a:p>
          <a:p>
            <a:pPr algn="ctr">
              <a:buFont typeface="Arial" pitchFamily="34" charset="0"/>
              <a:buChar char="•"/>
            </a:pPr>
            <a:endParaRPr lang="en-US" sz="2400" b="1" dirty="0" smtClean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1222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renda 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0" y="685800"/>
            <a:ext cx="990600" cy="838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1828800"/>
            <a:ext cx="830580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DB5417"/>
                </a:solidFill>
              </a:rPr>
              <a:t>School Year 2019-20 Goals</a:t>
            </a:r>
          </a:p>
          <a:p>
            <a:pPr marL="457200" indent="-457200">
              <a:buFont typeface="+mj-lt"/>
              <a:buAutoNum type="arabicPeriod"/>
            </a:pPr>
            <a:endParaRPr lang="en-US" sz="2000" b="1" dirty="0" smtClean="0">
              <a:solidFill>
                <a:srgbClr val="0066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b="1" dirty="0" smtClean="0">
                <a:solidFill>
                  <a:srgbClr val="006600"/>
                </a:solidFill>
              </a:rPr>
              <a:t>District Wide Enrollment Reaches 1,900</a:t>
            </a:r>
          </a:p>
          <a:p>
            <a:pPr marL="457200" indent="-457200">
              <a:buFont typeface="+mj-lt"/>
              <a:buAutoNum type="arabicPeriod"/>
            </a:pPr>
            <a:endParaRPr lang="en-US" sz="2000" b="1" dirty="0" smtClean="0">
              <a:solidFill>
                <a:srgbClr val="0066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b="1" dirty="0" smtClean="0">
                <a:solidFill>
                  <a:srgbClr val="006600"/>
                </a:solidFill>
              </a:rPr>
              <a:t>Raise $600,000 in charitable contributions</a:t>
            </a:r>
          </a:p>
          <a:p>
            <a:pPr marL="457200" indent="-457200">
              <a:buFont typeface="+mj-lt"/>
              <a:buAutoNum type="arabicPeriod"/>
            </a:pPr>
            <a:endParaRPr lang="en-US" sz="2000" b="1" dirty="0">
              <a:solidFill>
                <a:srgbClr val="0066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b="1" dirty="0" smtClean="0">
                <a:solidFill>
                  <a:srgbClr val="006600"/>
                </a:solidFill>
              </a:rPr>
              <a:t>Implementation of Leadership Succession Plan</a:t>
            </a:r>
          </a:p>
          <a:p>
            <a:pPr marL="457200" indent="-457200">
              <a:buFont typeface="+mj-lt"/>
              <a:buAutoNum type="arabicPeriod"/>
            </a:pPr>
            <a:endParaRPr lang="en-US" sz="2000" b="1" dirty="0" smtClean="0">
              <a:solidFill>
                <a:srgbClr val="006600"/>
              </a:solidFill>
            </a:endParaRPr>
          </a:p>
          <a:p>
            <a:endParaRPr lang="en-US" sz="2000" b="1" dirty="0" smtClean="0">
              <a:solidFill>
                <a:srgbClr val="006600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n-US" sz="2000" b="1" dirty="0" smtClean="0">
              <a:solidFill>
                <a:srgbClr val="006600"/>
              </a:solidFill>
            </a:endParaRPr>
          </a:p>
          <a:p>
            <a:pPr marL="457200" indent="-457200"/>
            <a:endParaRPr lang="en-US" sz="2000" b="1" dirty="0" smtClean="0">
              <a:solidFill>
                <a:srgbClr val="006600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n-US" sz="2000" b="1" dirty="0" smtClean="0">
              <a:solidFill>
                <a:srgbClr val="006600"/>
              </a:solidFill>
            </a:endParaRPr>
          </a:p>
          <a:p>
            <a:pPr algn="ctr">
              <a:buFont typeface="Arial" pitchFamily="34" charset="0"/>
              <a:buChar char="•"/>
            </a:pPr>
            <a:endParaRPr lang="en-US" sz="2400" b="1" dirty="0" smtClean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4583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renda 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0" y="685800"/>
            <a:ext cx="990600" cy="838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1828800"/>
            <a:ext cx="830580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DB5417"/>
                </a:solidFill>
              </a:rPr>
              <a:t>School Year 2019-20 Goals</a:t>
            </a:r>
          </a:p>
          <a:p>
            <a:pPr marL="457200" indent="-457200">
              <a:buFont typeface="+mj-lt"/>
              <a:buAutoNum type="arabicPeriod"/>
            </a:pPr>
            <a:endParaRPr lang="en-US" sz="2000" b="1" dirty="0" smtClean="0">
              <a:solidFill>
                <a:srgbClr val="0066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b="1" dirty="0" smtClean="0">
                <a:solidFill>
                  <a:srgbClr val="006600"/>
                </a:solidFill>
              </a:rPr>
              <a:t>District Wide Enrollment Reaches 1,900</a:t>
            </a:r>
          </a:p>
          <a:p>
            <a:pPr marL="457200" indent="-457200">
              <a:buFont typeface="+mj-lt"/>
              <a:buAutoNum type="arabicPeriod"/>
            </a:pPr>
            <a:endParaRPr lang="en-US" sz="2000" b="1" dirty="0" smtClean="0">
              <a:solidFill>
                <a:srgbClr val="0066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b="1" dirty="0" smtClean="0">
                <a:solidFill>
                  <a:srgbClr val="006600"/>
                </a:solidFill>
              </a:rPr>
              <a:t>Raise $600,000 in charitable contributions</a:t>
            </a:r>
          </a:p>
          <a:p>
            <a:pPr marL="457200" indent="-457200">
              <a:buFont typeface="+mj-lt"/>
              <a:buAutoNum type="arabicPeriod"/>
            </a:pPr>
            <a:endParaRPr lang="en-US" sz="2000" b="1" dirty="0">
              <a:solidFill>
                <a:srgbClr val="0066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b="1" dirty="0" smtClean="0">
                <a:solidFill>
                  <a:srgbClr val="006600"/>
                </a:solidFill>
              </a:rPr>
              <a:t>Implementation of Leadership Succession Plan</a:t>
            </a:r>
          </a:p>
          <a:p>
            <a:pPr marL="457200" indent="-457200">
              <a:buFont typeface="+mj-lt"/>
              <a:buAutoNum type="arabicPeriod"/>
            </a:pPr>
            <a:endParaRPr lang="en-US" sz="2000" b="1" dirty="0" smtClean="0">
              <a:solidFill>
                <a:srgbClr val="0066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b="1" dirty="0" smtClean="0">
                <a:solidFill>
                  <a:srgbClr val="006600"/>
                </a:solidFill>
              </a:rPr>
              <a:t>Successfully implement phase 2 of our distance learning innovation project</a:t>
            </a:r>
          </a:p>
          <a:p>
            <a:pPr marL="457200" indent="-457200">
              <a:buFont typeface="+mj-lt"/>
              <a:buAutoNum type="arabicPeriod"/>
            </a:pPr>
            <a:endParaRPr lang="en-US" sz="2000" b="1" dirty="0" smtClean="0">
              <a:solidFill>
                <a:srgbClr val="006600"/>
              </a:solidFill>
            </a:endParaRPr>
          </a:p>
          <a:p>
            <a:endParaRPr lang="en-US" sz="2000" b="1" dirty="0" smtClean="0">
              <a:solidFill>
                <a:srgbClr val="006600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n-US" sz="2000" b="1" dirty="0" smtClean="0">
              <a:solidFill>
                <a:srgbClr val="006600"/>
              </a:solidFill>
            </a:endParaRPr>
          </a:p>
          <a:p>
            <a:pPr marL="457200" indent="-457200"/>
            <a:endParaRPr lang="en-US" sz="2000" b="1" dirty="0" smtClean="0">
              <a:solidFill>
                <a:srgbClr val="006600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n-US" sz="2000" b="1" dirty="0" smtClean="0">
              <a:solidFill>
                <a:srgbClr val="006600"/>
              </a:solidFill>
            </a:endParaRPr>
          </a:p>
          <a:p>
            <a:pPr algn="ctr">
              <a:buFont typeface="Arial" pitchFamily="34" charset="0"/>
              <a:buChar char="•"/>
            </a:pPr>
            <a:endParaRPr lang="en-US" sz="2400" b="1" dirty="0" smtClean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3253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renda 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0" y="685800"/>
            <a:ext cx="990600" cy="838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1828800"/>
            <a:ext cx="830580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DB5417"/>
                </a:solidFill>
              </a:rPr>
              <a:t>School Year 2019-20 Goals</a:t>
            </a:r>
          </a:p>
          <a:p>
            <a:pPr marL="457200" indent="-457200">
              <a:buFont typeface="+mj-lt"/>
              <a:buAutoNum type="arabicPeriod"/>
            </a:pPr>
            <a:endParaRPr lang="en-US" sz="2000" b="1" dirty="0" smtClean="0">
              <a:solidFill>
                <a:srgbClr val="0066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b="1" dirty="0" smtClean="0">
                <a:solidFill>
                  <a:srgbClr val="006600"/>
                </a:solidFill>
              </a:rPr>
              <a:t>District Wide Enrollment Reaches 1,900</a:t>
            </a:r>
          </a:p>
          <a:p>
            <a:pPr marL="457200" indent="-457200">
              <a:buFont typeface="+mj-lt"/>
              <a:buAutoNum type="arabicPeriod"/>
            </a:pPr>
            <a:endParaRPr lang="en-US" sz="2000" b="1" dirty="0" smtClean="0">
              <a:solidFill>
                <a:srgbClr val="0066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b="1" dirty="0" smtClean="0">
                <a:solidFill>
                  <a:srgbClr val="006600"/>
                </a:solidFill>
              </a:rPr>
              <a:t>Raise $600,000 in charitable contributions</a:t>
            </a:r>
          </a:p>
          <a:p>
            <a:pPr marL="457200" indent="-457200">
              <a:buFont typeface="+mj-lt"/>
              <a:buAutoNum type="arabicPeriod"/>
            </a:pPr>
            <a:endParaRPr lang="en-US" sz="2000" b="1" dirty="0">
              <a:solidFill>
                <a:srgbClr val="0066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b="1" dirty="0" smtClean="0">
                <a:solidFill>
                  <a:srgbClr val="006600"/>
                </a:solidFill>
              </a:rPr>
              <a:t>Implementation of Leadership Succession Plan</a:t>
            </a:r>
          </a:p>
          <a:p>
            <a:pPr marL="457200" indent="-457200">
              <a:buFont typeface="+mj-lt"/>
              <a:buAutoNum type="arabicPeriod"/>
            </a:pPr>
            <a:endParaRPr lang="en-US" sz="2000" b="1" dirty="0" smtClean="0">
              <a:solidFill>
                <a:srgbClr val="0066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b="1" dirty="0" smtClean="0">
                <a:solidFill>
                  <a:srgbClr val="006600"/>
                </a:solidFill>
              </a:rPr>
              <a:t>Successfully implement phase 2 of our distance learning innovation project</a:t>
            </a:r>
          </a:p>
          <a:p>
            <a:pPr marL="457200" indent="-457200">
              <a:buFont typeface="+mj-lt"/>
              <a:buAutoNum type="arabicPeriod"/>
            </a:pPr>
            <a:endParaRPr lang="en-US" sz="2000" b="1" dirty="0" smtClean="0">
              <a:solidFill>
                <a:srgbClr val="0066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b="1" dirty="0" smtClean="0">
                <a:solidFill>
                  <a:srgbClr val="006600"/>
                </a:solidFill>
              </a:rPr>
              <a:t>Complete the written Master Plan &amp; secure </a:t>
            </a:r>
            <a:r>
              <a:rPr lang="en-US" sz="2000" b="1" dirty="0">
                <a:solidFill>
                  <a:srgbClr val="006600"/>
                </a:solidFill>
              </a:rPr>
              <a:t>f</a:t>
            </a:r>
            <a:r>
              <a:rPr lang="en-US" sz="2000" b="1" dirty="0" smtClean="0">
                <a:solidFill>
                  <a:srgbClr val="006600"/>
                </a:solidFill>
              </a:rPr>
              <a:t>unding for the new Gateway </a:t>
            </a:r>
            <a:r>
              <a:rPr lang="en-US" sz="2000" b="1" dirty="0">
                <a:solidFill>
                  <a:srgbClr val="006600"/>
                </a:solidFill>
              </a:rPr>
              <a:t>s</a:t>
            </a:r>
            <a:r>
              <a:rPr lang="en-US" sz="2000" b="1" dirty="0" smtClean="0">
                <a:solidFill>
                  <a:srgbClr val="006600"/>
                </a:solidFill>
              </a:rPr>
              <a:t>outh </a:t>
            </a:r>
            <a:r>
              <a:rPr lang="en-US" sz="2000" b="1" dirty="0">
                <a:solidFill>
                  <a:srgbClr val="006600"/>
                </a:solidFill>
              </a:rPr>
              <a:t>c</a:t>
            </a:r>
            <a:r>
              <a:rPr lang="en-US" sz="2000" b="1" dirty="0" smtClean="0">
                <a:solidFill>
                  <a:srgbClr val="006600"/>
                </a:solidFill>
              </a:rPr>
              <a:t>ampus </a:t>
            </a:r>
          </a:p>
          <a:p>
            <a:endParaRPr lang="en-US" sz="2000" b="1" dirty="0" smtClean="0">
              <a:solidFill>
                <a:srgbClr val="006600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n-US" sz="2000" b="1" dirty="0" smtClean="0">
              <a:solidFill>
                <a:srgbClr val="006600"/>
              </a:solidFill>
            </a:endParaRPr>
          </a:p>
          <a:p>
            <a:pPr marL="457200" indent="-457200"/>
            <a:endParaRPr lang="en-US" sz="2000" b="1" dirty="0" smtClean="0">
              <a:solidFill>
                <a:srgbClr val="006600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n-US" sz="2000" b="1" dirty="0" smtClean="0">
              <a:solidFill>
                <a:srgbClr val="006600"/>
              </a:solidFill>
            </a:endParaRPr>
          </a:p>
          <a:p>
            <a:pPr algn="ctr">
              <a:buFont typeface="Arial" pitchFamily="34" charset="0"/>
              <a:buChar char="•"/>
            </a:pPr>
            <a:endParaRPr lang="en-US" sz="2400" b="1" dirty="0" smtClean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6311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4583979"/>
              </p:ext>
            </p:extLst>
          </p:nvPr>
        </p:nvGraphicFramePr>
        <p:xfrm>
          <a:off x="2286000" y="354724"/>
          <a:ext cx="4800600" cy="60460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Acrobat Document" r:id="rId3" imgW="16459123" imgH="24688761" progId="AcroExch.Document.DC">
                  <p:embed/>
                </p:oleObj>
              </mc:Choice>
              <mc:Fallback>
                <p:oleObj name="Acrobat Document" r:id="rId3" imgW="16459123" imgH="24688761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86000" y="354724"/>
                        <a:ext cx="4800600" cy="60460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94881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362200"/>
            <a:ext cx="8153400" cy="341632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endParaRPr lang="en-US" b="1" dirty="0" smtClean="0">
              <a:solidFill>
                <a:srgbClr val="006600"/>
              </a:solidFill>
            </a:endParaRPr>
          </a:p>
          <a:p>
            <a:pPr algn="ctr"/>
            <a:endParaRPr lang="en-US" sz="4400" b="1" dirty="0">
              <a:solidFill>
                <a:srgbClr val="006600"/>
              </a:solidFill>
            </a:endParaRPr>
          </a:p>
          <a:p>
            <a:pPr algn="ctr"/>
            <a:r>
              <a:rPr lang="en-US" sz="4400" b="1" dirty="0" smtClean="0">
                <a:solidFill>
                  <a:srgbClr val="006600"/>
                </a:solidFill>
              </a:rPr>
              <a:t>Key Targets</a:t>
            </a:r>
          </a:p>
          <a:p>
            <a:endParaRPr lang="en-US" sz="2000" b="1" dirty="0" smtClean="0">
              <a:solidFill>
                <a:srgbClr val="006600"/>
              </a:solidFill>
            </a:endParaRPr>
          </a:p>
          <a:p>
            <a:endParaRPr lang="en-US" b="1" dirty="0" smtClean="0">
              <a:solidFill>
                <a:srgbClr val="006600"/>
              </a:solidFill>
            </a:endParaRP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</p:txBody>
      </p:sp>
      <p:pic>
        <p:nvPicPr>
          <p:cNvPr id="4" name="Picture 3" descr="arrow-bullseye-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0" y="533401"/>
            <a:ext cx="3048000" cy="228599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2362200"/>
            <a:ext cx="80010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endParaRPr lang="en-US" b="1" dirty="0" smtClean="0">
              <a:solidFill>
                <a:srgbClr val="0066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6600"/>
                </a:solidFill>
              </a:rPr>
              <a:t>STAAR scores better than nearest ISD public school</a:t>
            </a:r>
          </a:p>
          <a:p>
            <a:endParaRPr lang="en-US" sz="2000" b="1" dirty="0" smtClean="0">
              <a:solidFill>
                <a:srgbClr val="006600"/>
              </a:solidFill>
            </a:endParaRPr>
          </a:p>
          <a:p>
            <a:endParaRPr lang="en-US" b="1" dirty="0" smtClean="0">
              <a:solidFill>
                <a:srgbClr val="006600"/>
              </a:solidFill>
            </a:endParaRP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</p:txBody>
      </p:sp>
      <p:pic>
        <p:nvPicPr>
          <p:cNvPr id="4" name="Picture 3" descr="arrow-bullseye-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0" y="533401"/>
            <a:ext cx="2286000" cy="160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2509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2362200"/>
            <a:ext cx="80010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endParaRPr lang="en-US" b="1" dirty="0" smtClean="0">
              <a:solidFill>
                <a:srgbClr val="0066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6600"/>
                </a:solidFill>
              </a:rPr>
              <a:t>STAAR scores better than nearest ISD public school</a:t>
            </a:r>
          </a:p>
          <a:p>
            <a:endParaRPr lang="en-US" sz="2000" b="1" dirty="0" smtClean="0">
              <a:solidFill>
                <a:srgbClr val="0066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6600"/>
                </a:solidFill>
              </a:rPr>
              <a:t>Gateway Prep ranked in top 50 in Texas by US News and World Report, top 10 in Austin area</a:t>
            </a:r>
          </a:p>
          <a:p>
            <a:endParaRPr lang="en-US" sz="2000" b="1" dirty="0" smtClean="0">
              <a:solidFill>
                <a:srgbClr val="006600"/>
              </a:solidFill>
            </a:endParaRPr>
          </a:p>
          <a:p>
            <a:endParaRPr lang="en-US" b="1" dirty="0" smtClean="0">
              <a:solidFill>
                <a:srgbClr val="006600"/>
              </a:solidFill>
            </a:endParaRP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</p:txBody>
      </p:sp>
      <p:pic>
        <p:nvPicPr>
          <p:cNvPr id="4" name="Picture 3" descr="arrow-bullseye-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0" y="533401"/>
            <a:ext cx="2286000" cy="160019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2362200"/>
            <a:ext cx="800100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endParaRPr lang="en-US" b="1" dirty="0" smtClean="0">
              <a:solidFill>
                <a:srgbClr val="0066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6600"/>
                </a:solidFill>
              </a:rPr>
              <a:t>STAAR scores better than nearest ISD public school</a:t>
            </a:r>
          </a:p>
          <a:p>
            <a:endParaRPr lang="en-US" sz="2000" b="1" dirty="0" smtClean="0">
              <a:solidFill>
                <a:srgbClr val="0066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6600"/>
                </a:solidFill>
              </a:rPr>
              <a:t>Gateway Prep ranked in top 50 in Texas by US News and World Report, top 10 in Austin area</a:t>
            </a:r>
          </a:p>
          <a:p>
            <a:endParaRPr lang="en-US" sz="2000" b="1" dirty="0" smtClean="0">
              <a:solidFill>
                <a:srgbClr val="0066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6600"/>
                </a:solidFill>
              </a:rPr>
              <a:t>100% of our graduating seniors from our college prep campuses pass at least one AP exam</a:t>
            </a:r>
          </a:p>
          <a:p>
            <a:endParaRPr lang="en-US" sz="2000" b="1" dirty="0" smtClean="0">
              <a:solidFill>
                <a:srgbClr val="006600"/>
              </a:solidFill>
            </a:endParaRPr>
          </a:p>
          <a:p>
            <a:endParaRPr lang="en-US" b="1" dirty="0" smtClean="0">
              <a:solidFill>
                <a:srgbClr val="006600"/>
              </a:solidFill>
            </a:endParaRP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</p:txBody>
      </p:sp>
      <p:pic>
        <p:nvPicPr>
          <p:cNvPr id="4" name="Picture 3" descr="arrow-bullseye-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0" y="533401"/>
            <a:ext cx="2286000" cy="160019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2362200"/>
            <a:ext cx="80010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endParaRPr lang="en-US" b="1" dirty="0" smtClean="0">
              <a:solidFill>
                <a:srgbClr val="0066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6600"/>
                </a:solidFill>
              </a:rPr>
              <a:t>STAAR scores better than nearest ISD public school</a:t>
            </a:r>
          </a:p>
          <a:p>
            <a:endParaRPr lang="en-US" sz="2000" b="1" dirty="0" smtClean="0">
              <a:solidFill>
                <a:srgbClr val="0066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6600"/>
                </a:solidFill>
              </a:rPr>
              <a:t>Gateway Prep ranked in top 50 in Texas by US News and World Report, top 10 in Austin area</a:t>
            </a:r>
          </a:p>
          <a:p>
            <a:endParaRPr lang="en-US" sz="2000" b="1" dirty="0" smtClean="0">
              <a:solidFill>
                <a:srgbClr val="0066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6600"/>
                </a:solidFill>
              </a:rPr>
              <a:t>100% of our graduating seniors from our college prep campuses pass at least one AP exam</a:t>
            </a:r>
          </a:p>
          <a:p>
            <a:endParaRPr lang="en-US" sz="2000" b="1" dirty="0" smtClean="0">
              <a:solidFill>
                <a:srgbClr val="0066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6600"/>
                </a:solidFill>
              </a:rPr>
              <a:t>SAT </a:t>
            </a:r>
            <a:r>
              <a:rPr lang="en-US" sz="2000" b="1" dirty="0" err="1" smtClean="0">
                <a:solidFill>
                  <a:srgbClr val="006600"/>
                </a:solidFill>
              </a:rPr>
              <a:t>ave</a:t>
            </a:r>
            <a:r>
              <a:rPr lang="en-US" sz="2000" b="1" dirty="0" smtClean="0">
                <a:solidFill>
                  <a:srgbClr val="006600"/>
                </a:solidFill>
              </a:rPr>
              <a:t>. score of 1200 for all college bound seniors</a:t>
            </a:r>
          </a:p>
          <a:p>
            <a:endParaRPr lang="en-US" sz="2000" b="1" dirty="0" smtClean="0">
              <a:solidFill>
                <a:srgbClr val="006600"/>
              </a:solidFill>
            </a:endParaRPr>
          </a:p>
          <a:p>
            <a:endParaRPr lang="en-US" b="1" dirty="0" smtClean="0">
              <a:solidFill>
                <a:srgbClr val="006600"/>
              </a:solidFill>
            </a:endParaRP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</p:txBody>
      </p:sp>
      <p:pic>
        <p:nvPicPr>
          <p:cNvPr id="4" name="Picture 3" descr="arrow-bullseye-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0" y="533401"/>
            <a:ext cx="2286000" cy="160019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2362200"/>
            <a:ext cx="800100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endParaRPr lang="en-US" b="1" dirty="0" smtClean="0">
              <a:solidFill>
                <a:srgbClr val="0066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6600"/>
                </a:solidFill>
              </a:rPr>
              <a:t>STAAR scores better than nearest ISD public school</a:t>
            </a:r>
          </a:p>
          <a:p>
            <a:endParaRPr lang="en-US" sz="2000" b="1" dirty="0" smtClean="0">
              <a:solidFill>
                <a:srgbClr val="0066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6600"/>
                </a:solidFill>
              </a:rPr>
              <a:t>Gateway Prep ranked in top 50 in Texas by US News and World Report, top 10 in Austin area</a:t>
            </a:r>
          </a:p>
          <a:p>
            <a:endParaRPr lang="en-US" sz="2000" b="1" dirty="0" smtClean="0">
              <a:solidFill>
                <a:srgbClr val="0066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6600"/>
                </a:solidFill>
              </a:rPr>
              <a:t>100% of our graduating seniors from our college prep campuses pass at least one AP exam</a:t>
            </a:r>
          </a:p>
          <a:p>
            <a:endParaRPr lang="en-US" sz="2000" b="1" dirty="0" smtClean="0">
              <a:solidFill>
                <a:srgbClr val="0066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6600"/>
                </a:solidFill>
              </a:rPr>
              <a:t>SAT </a:t>
            </a:r>
            <a:r>
              <a:rPr lang="en-US" sz="2000" b="1" dirty="0" err="1" smtClean="0">
                <a:solidFill>
                  <a:srgbClr val="006600"/>
                </a:solidFill>
              </a:rPr>
              <a:t>ave</a:t>
            </a:r>
            <a:r>
              <a:rPr lang="en-US" sz="2000" b="1" dirty="0" smtClean="0">
                <a:solidFill>
                  <a:srgbClr val="006600"/>
                </a:solidFill>
              </a:rPr>
              <a:t>. score of 1200 for all college bound seniors</a:t>
            </a:r>
          </a:p>
          <a:p>
            <a:endParaRPr lang="en-US" sz="2000" b="1" dirty="0" smtClean="0">
              <a:solidFill>
                <a:srgbClr val="0066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6600"/>
                </a:solidFill>
              </a:rPr>
              <a:t>ACT </a:t>
            </a:r>
            <a:r>
              <a:rPr lang="en-US" sz="2000" b="1" dirty="0" err="1" smtClean="0">
                <a:solidFill>
                  <a:srgbClr val="006600"/>
                </a:solidFill>
              </a:rPr>
              <a:t>ave</a:t>
            </a:r>
            <a:r>
              <a:rPr lang="en-US" sz="2000" b="1" dirty="0" smtClean="0">
                <a:solidFill>
                  <a:srgbClr val="006600"/>
                </a:solidFill>
              </a:rPr>
              <a:t>. score of 25 for all college bound seniors</a:t>
            </a:r>
          </a:p>
          <a:p>
            <a:endParaRPr lang="en-US" b="1" dirty="0" smtClean="0">
              <a:solidFill>
                <a:srgbClr val="006600"/>
              </a:solidFill>
            </a:endParaRP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</p:txBody>
      </p:sp>
      <p:pic>
        <p:nvPicPr>
          <p:cNvPr id="4" name="Picture 3" descr="arrow-bullseye-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0" y="533401"/>
            <a:ext cx="2286000" cy="160019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2743200"/>
            <a:ext cx="79248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rgbClr val="0066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6600"/>
                </a:solidFill>
              </a:rPr>
              <a:t>“Superior Achievement” - F.I.R.S.T. rating</a:t>
            </a:r>
          </a:p>
          <a:p>
            <a:endParaRPr lang="en-US" sz="2000" b="1" dirty="0" smtClean="0">
              <a:solidFill>
                <a:srgbClr val="006600"/>
              </a:solidFill>
            </a:endParaRP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</p:txBody>
      </p:sp>
      <p:pic>
        <p:nvPicPr>
          <p:cNvPr id="4" name="Picture 3" descr="arrow-bullseye-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0" y="533401"/>
            <a:ext cx="2286000" cy="160019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2743200"/>
            <a:ext cx="792480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rgbClr val="0066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6600"/>
                </a:solidFill>
              </a:rPr>
              <a:t>“Superior Achievement” - F.I.R.S.T. rating</a:t>
            </a:r>
          </a:p>
          <a:p>
            <a:endParaRPr lang="en-US" sz="2000" b="1" dirty="0" smtClean="0">
              <a:solidFill>
                <a:srgbClr val="0066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6600"/>
                </a:solidFill>
              </a:rPr>
              <a:t>BBB + Standard &amp; Poor’s global bond rating</a:t>
            </a:r>
          </a:p>
          <a:p>
            <a:endParaRPr lang="en-US" sz="2000" b="1" dirty="0" smtClean="0">
              <a:solidFill>
                <a:srgbClr val="006600"/>
              </a:solidFill>
            </a:endParaRP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</p:txBody>
      </p:sp>
      <p:pic>
        <p:nvPicPr>
          <p:cNvPr id="4" name="Picture 3" descr="arrow-bullseye-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0" y="533401"/>
            <a:ext cx="2286000" cy="160019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2743200"/>
            <a:ext cx="79248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rgbClr val="0066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6600"/>
                </a:solidFill>
              </a:rPr>
              <a:t>“Superior Achievement” - F.I.R.S.T. rating</a:t>
            </a:r>
          </a:p>
          <a:p>
            <a:endParaRPr lang="en-US" sz="2000" b="1" dirty="0" smtClean="0">
              <a:solidFill>
                <a:srgbClr val="0066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6600"/>
                </a:solidFill>
              </a:rPr>
              <a:t>BBB + Standard &amp; Poor’s global bond rating</a:t>
            </a:r>
          </a:p>
          <a:p>
            <a:endParaRPr lang="en-US" sz="2000" b="1" dirty="0" smtClean="0">
              <a:solidFill>
                <a:srgbClr val="0066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6600"/>
                </a:solidFill>
              </a:rPr>
              <a:t>First charter school to win the UIL “Lone Star Cup” or Austin American-Statesman “</a:t>
            </a:r>
            <a:r>
              <a:rPr lang="en-US" sz="2000" b="1" dirty="0" err="1" smtClean="0">
                <a:solidFill>
                  <a:srgbClr val="006600"/>
                </a:solidFill>
              </a:rPr>
              <a:t>Breazeale</a:t>
            </a:r>
            <a:r>
              <a:rPr lang="en-US" sz="2000" b="1" dirty="0" smtClean="0">
                <a:solidFill>
                  <a:srgbClr val="006600"/>
                </a:solidFill>
              </a:rPr>
              <a:t> Cup” for athletic achievements</a:t>
            </a: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</p:txBody>
      </p:sp>
      <p:pic>
        <p:nvPicPr>
          <p:cNvPr id="4" name="Picture 3" descr="arrow-bullseye-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0" y="533401"/>
            <a:ext cx="2286000" cy="160019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renda 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57600" y="685800"/>
            <a:ext cx="1143000" cy="914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1000" y="1676400"/>
            <a:ext cx="84582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DB5417"/>
                </a:solidFill>
              </a:rPr>
              <a:t>Strategic Plans for 2020 and Beyond</a:t>
            </a: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  <a:p>
            <a:pPr algn="ctr"/>
            <a:endParaRPr lang="en-US" sz="2000" b="1" dirty="0" smtClean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85870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renda 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57600" y="685800"/>
            <a:ext cx="1143000" cy="914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1000" y="1676400"/>
            <a:ext cx="8458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DB5417"/>
                </a:solidFill>
              </a:rPr>
              <a:t>Strategic Plans for 2020 and Beyond</a:t>
            </a: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6600"/>
                </a:solidFill>
              </a:rPr>
              <a:t>August 2020 &gt; Secure financing and finalize the plans for Gateway South campus </a:t>
            </a:r>
          </a:p>
          <a:p>
            <a:pPr algn="ctr"/>
            <a:endParaRPr lang="en-US" sz="2000" b="1" dirty="0" smtClean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98312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renda 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57600" y="685800"/>
            <a:ext cx="1143000" cy="914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1000" y="1676400"/>
            <a:ext cx="8458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DB5417"/>
                </a:solidFill>
              </a:rPr>
              <a:t>Strategic Plans for 2020 and Beyond</a:t>
            </a: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6600"/>
                </a:solidFill>
              </a:rPr>
              <a:t>August 2020 &gt; Secure financing and finalize the plans for Gateway South campus </a:t>
            </a:r>
          </a:p>
          <a:p>
            <a:pPr algn="ctr"/>
            <a:endParaRPr lang="en-US" sz="2000" b="1" dirty="0" smtClean="0">
              <a:solidFill>
                <a:srgbClr val="0066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6600"/>
                </a:solidFill>
              </a:rPr>
              <a:t>March 2021 &gt; Begin construction of the new Gateway South campus</a:t>
            </a:r>
          </a:p>
          <a:p>
            <a:endParaRPr lang="en-US" sz="2000" b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8208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renda 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57600" y="685800"/>
            <a:ext cx="1143000" cy="914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1000" y="1676400"/>
            <a:ext cx="84582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DB5417"/>
                </a:solidFill>
              </a:rPr>
              <a:t>Strategic Plans for 2020 and Beyond</a:t>
            </a: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6600"/>
                </a:solidFill>
              </a:rPr>
              <a:t>August 2020 &gt; Secure financing and finalize the plans for Gateway South campus </a:t>
            </a:r>
          </a:p>
          <a:p>
            <a:pPr algn="ctr"/>
            <a:endParaRPr lang="en-US" sz="2000" b="1" dirty="0" smtClean="0">
              <a:solidFill>
                <a:srgbClr val="0066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6600"/>
                </a:solidFill>
              </a:rPr>
              <a:t>March 2021 &gt; Begin construction of the new Gateway South campus</a:t>
            </a:r>
          </a:p>
          <a:p>
            <a:pPr>
              <a:buFont typeface="Arial" pitchFamily="34" charset="0"/>
              <a:buChar char="•"/>
            </a:pPr>
            <a:endParaRPr lang="en-US" sz="2000" b="1" dirty="0">
              <a:solidFill>
                <a:srgbClr val="0066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6600"/>
                </a:solidFill>
              </a:rPr>
              <a:t>August 2022 &gt; Open Gateway South campus </a:t>
            </a:r>
          </a:p>
          <a:p>
            <a:endParaRPr lang="en-US" sz="2000" b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0254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renda 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57600" y="685800"/>
            <a:ext cx="1143000" cy="914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1000" y="1676400"/>
            <a:ext cx="845820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DB5417"/>
                </a:solidFill>
              </a:rPr>
              <a:t>Strategic Plans for 2020 and Beyond</a:t>
            </a: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6600"/>
                </a:solidFill>
              </a:rPr>
              <a:t>August 2020 &gt; Secure financing and finalize the plans for Gateway South campus </a:t>
            </a:r>
          </a:p>
          <a:p>
            <a:pPr algn="ctr"/>
            <a:endParaRPr lang="en-US" sz="2000" b="1" dirty="0" smtClean="0">
              <a:solidFill>
                <a:srgbClr val="0066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6600"/>
                </a:solidFill>
              </a:rPr>
              <a:t>March 2021 &gt; Begin construction of the new Gateway South campus</a:t>
            </a:r>
          </a:p>
          <a:p>
            <a:pPr>
              <a:buFont typeface="Arial" pitchFamily="34" charset="0"/>
              <a:buChar char="•"/>
            </a:pPr>
            <a:endParaRPr lang="en-US" sz="2000" b="1" dirty="0">
              <a:solidFill>
                <a:srgbClr val="0066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6600"/>
                </a:solidFill>
              </a:rPr>
              <a:t>August 2022 &gt; Open Gateway South campus </a:t>
            </a:r>
          </a:p>
          <a:p>
            <a:endParaRPr lang="en-US" sz="2000" b="1" dirty="0">
              <a:solidFill>
                <a:srgbClr val="006600"/>
              </a:solidFill>
            </a:endParaRPr>
          </a:p>
          <a:p>
            <a:r>
              <a:rPr lang="en-US" sz="2000" b="1" dirty="0" smtClean="0">
                <a:solidFill>
                  <a:srgbClr val="CD4109"/>
                </a:solidFill>
              </a:rPr>
              <a:t>Five years from now </a:t>
            </a:r>
            <a:r>
              <a:rPr lang="en-US" sz="2000" b="1" dirty="0" smtClean="0">
                <a:solidFill>
                  <a:srgbClr val="006600"/>
                </a:solidFill>
              </a:rPr>
              <a:t>&gt; </a:t>
            </a:r>
            <a:r>
              <a:rPr lang="en-US" b="1" dirty="0" smtClean="0">
                <a:solidFill>
                  <a:srgbClr val="006600"/>
                </a:solidFill>
              </a:rPr>
              <a:t>Operate 6 campuses w 3,000 students</a:t>
            </a:r>
            <a:endParaRPr lang="en-US" b="1" dirty="0">
              <a:solidFill>
                <a:srgbClr val="006600"/>
              </a:solidFill>
            </a:endParaRPr>
          </a:p>
          <a:p>
            <a:endParaRPr lang="en-US" sz="2000" b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8350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renda 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57600" y="685800"/>
            <a:ext cx="1143000" cy="914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1000" y="1676400"/>
            <a:ext cx="845820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DB5417"/>
                </a:solidFill>
              </a:rPr>
              <a:t>Strategic Plans for 2020 and Beyond</a:t>
            </a:r>
          </a:p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6600"/>
                </a:solidFill>
              </a:rPr>
              <a:t>August 2020 &gt; Secure financing and finalize the plans for Gateway South campus </a:t>
            </a:r>
          </a:p>
          <a:p>
            <a:pPr algn="ctr"/>
            <a:endParaRPr lang="en-US" sz="2000" b="1" dirty="0" smtClean="0">
              <a:solidFill>
                <a:srgbClr val="0066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6600"/>
                </a:solidFill>
              </a:rPr>
              <a:t>March 2021 &gt; Begin construction of the new Gateway South campus</a:t>
            </a:r>
          </a:p>
          <a:p>
            <a:pPr>
              <a:buFont typeface="Arial" pitchFamily="34" charset="0"/>
              <a:buChar char="•"/>
            </a:pPr>
            <a:endParaRPr lang="en-US" sz="2000" b="1" dirty="0">
              <a:solidFill>
                <a:srgbClr val="0066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6600"/>
                </a:solidFill>
              </a:rPr>
              <a:t>August 2022 &gt; Open Gateway South campus </a:t>
            </a:r>
          </a:p>
          <a:p>
            <a:endParaRPr lang="en-US" sz="2000" b="1" dirty="0">
              <a:solidFill>
                <a:srgbClr val="006600"/>
              </a:solidFill>
            </a:endParaRPr>
          </a:p>
          <a:p>
            <a:r>
              <a:rPr lang="en-US" sz="2000" b="1" dirty="0" smtClean="0">
                <a:solidFill>
                  <a:srgbClr val="CD4109"/>
                </a:solidFill>
              </a:rPr>
              <a:t>Five years from now </a:t>
            </a:r>
            <a:r>
              <a:rPr lang="en-US" sz="2000" b="1" dirty="0" smtClean="0">
                <a:solidFill>
                  <a:srgbClr val="006600"/>
                </a:solidFill>
              </a:rPr>
              <a:t>&gt; </a:t>
            </a:r>
            <a:r>
              <a:rPr lang="en-US" b="1" dirty="0" smtClean="0">
                <a:solidFill>
                  <a:srgbClr val="006600"/>
                </a:solidFill>
              </a:rPr>
              <a:t>Operate 6 campuses w 3,000 students</a:t>
            </a:r>
            <a:endParaRPr lang="en-US" b="1" dirty="0">
              <a:solidFill>
                <a:srgbClr val="006600"/>
              </a:solidFill>
            </a:endParaRPr>
          </a:p>
          <a:p>
            <a:endParaRPr lang="en-US" sz="2000" b="1" dirty="0">
              <a:solidFill>
                <a:srgbClr val="006600"/>
              </a:solidFill>
            </a:endParaRPr>
          </a:p>
          <a:p>
            <a:r>
              <a:rPr lang="en-US" sz="2000" b="1" dirty="0" smtClean="0">
                <a:solidFill>
                  <a:srgbClr val="CD4109"/>
                </a:solidFill>
              </a:rPr>
              <a:t>Ten years from now</a:t>
            </a:r>
            <a:r>
              <a:rPr lang="en-US" sz="2000" b="1" dirty="0">
                <a:solidFill>
                  <a:srgbClr val="CD4109"/>
                </a:solidFill>
              </a:rPr>
              <a:t> </a:t>
            </a:r>
            <a:r>
              <a:rPr lang="en-US" sz="2000" b="1" dirty="0" smtClean="0">
                <a:solidFill>
                  <a:srgbClr val="006600"/>
                </a:solidFill>
              </a:rPr>
              <a:t>&gt; </a:t>
            </a:r>
            <a:r>
              <a:rPr lang="en-US" b="1" dirty="0" smtClean="0">
                <a:solidFill>
                  <a:srgbClr val="006600"/>
                </a:solidFill>
              </a:rPr>
              <a:t>Operate 7 campuses w 4,000 students</a:t>
            </a:r>
            <a:endParaRPr lang="en-US" b="1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02920" y="3581400"/>
            <a:ext cx="8183880" cy="144780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CF4C23"/>
                </a:solidFill>
              </a:rPr>
              <a:t>Promoting </a:t>
            </a:r>
            <a:r>
              <a:rPr lang="en-US" sz="4800" dirty="0" smtClean="0">
                <a:solidFill>
                  <a:srgbClr val="006600"/>
                </a:solidFill>
              </a:rPr>
              <a:t>Courage</a:t>
            </a:r>
            <a:r>
              <a:rPr lang="en-US" dirty="0" smtClean="0">
                <a:solidFill>
                  <a:srgbClr val="CF4C23"/>
                </a:solidFill>
              </a:rPr>
              <a:t> In Our Students</a:t>
            </a:r>
            <a:endParaRPr lang="en-US" dirty="0">
              <a:solidFill>
                <a:srgbClr val="CF4C23"/>
              </a:solidFill>
            </a:endParaRPr>
          </a:p>
        </p:txBody>
      </p:sp>
      <p:pic>
        <p:nvPicPr>
          <p:cNvPr id="9" name="Content Placeholder 8" descr="Gateway Prep Color Shied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" y="381001"/>
            <a:ext cx="8382000" cy="2579076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9315</TotalTime>
  <Words>672</Words>
  <Application>Microsoft Office PowerPoint</Application>
  <PresentationFormat>On-screen Show (4:3)</PresentationFormat>
  <Paragraphs>180</Paragraphs>
  <Slides>31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Calibri</vt:lpstr>
      <vt:lpstr>Verdana</vt:lpstr>
      <vt:lpstr>Wingdings 2</vt:lpstr>
      <vt:lpstr>Aspect</vt:lpstr>
      <vt:lpstr>Acrobat Document</vt:lpstr>
      <vt:lpstr>Mission, Vision &amp; “Circle of Courage” Values</vt:lpstr>
      <vt:lpstr>To create new and innovative school choice opportunities in Central Texas   </vt:lpstr>
      <vt:lpstr>To be a leader in the school choice movement  </vt:lpstr>
      <vt:lpstr>  </vt:lpstr>
      <vt:lpstr>State of Public Ed at Federal Level</vt:lpstr>
      <vt:lpstr>State of Public Ed in Texas </vt:lpstr>
      <vt:lpstr>  State of Public Ed at Orenda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Promoting Courage In Our Students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Richard Rickey</dc:creator>
  <cp:lastModifiedBy>Richard Rickey</cp:lastModifiedBy>
  <cp:revision>359</cp:revision>
  <dcterms:created xsi:type="dcterms:W3CDTF">2013-02-25T15:26:51Z</dcterms:created>
  <dcterms:modified xsi:type="dcterms:W3CDTF">2019-08-01T23:10:52Z</dcterms:modified>
</cp:coreProperties>
</file>