
<file path=[Content_Types].xml><?xml version="1.0" encoding="utf-8"?>
<Types xmlns="http://schemas.openxmlformats.org/package/2006/content-types">
  <Default Extension="png" ContentType="image/png"/>
  <Default Extension="jpg&amp;ehk=" ContentType="image/jpeg"/>
  <Default Extension="png&amp;ehk=NQvZmYUSu" ContentType="image/png"/>
  <Default Extension="jpeg" ContentType="image/jpeg"/>
  <Default Extension="emf" ContentType="image/x-emf"/>
  <Default Extension="jpg&amp;ehk=hINXgkOUV" ContentType="image/jpeg"/>
  <Default Extension="rels" ContentType="application/vnd.openxmlformats-package.relationships+xml"/>
  <Default Extension="xml" ContentType="application/xml"/>
  <Default Extension="jpg" ContentType="image/jpeg"/>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0.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70.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86"/>
  </p:notesMasterIdLst>
  <p:sldIdLst>
    <p:sldId id="256" r:id="rId5"/>
    <p:sldId id="258" r:id="rId6"/>
    <p:sldId id="257" r:id="rId7"/>
    <p:sldId id="259" r:id="rId8"/>
    <p:sldId id="261" r:id="rId9"/>
    <p:sldId id="313" r:id="rId10"/>
    <p:sldId id="260" r:id="rId11"/>
    <p:sldId id="262" r:id="rId12"/>
    <p:sldId id="307" r:id="rId13"/>
    <p:sldId id="306" r:id="rId14"/>
    <p:sldId id="308" r:id="rId15"/>
    <p:sldId id="563" r:id="rId16"/>
    <p:sldId id="265" r:id="rId17"/>
    <p:sldId id="264" r:id="rId18"/>
    <p:sldId id="271" r:id="rId19"/>
    <p:sldId id="272" r:id="rId20"/>
    <p:sldId id="273" r:id="rId21"/>
    <p:sldId id="333" r:id="rId22"/>
    <p:sldId id="334" r:id="rId23"/>
    <p:sldId id="564" r:id="rId24"/>
    <p:sldId id="329" r:id="rId25"/>
    <p:sldId id="332" r:id="rId26"/>
    <p:sldId id="328" r:id="rId27"/>
    <p:sldId id="274" r:id="rId28"/>
    <p:sldId id="330" r:id="rId29"/>
    <p:sldId id="331" r:id="rId30"/>
    <p:sldId id="276" r:id="rId31"/>
    <p:sldId id="275" r:id="rId32"/>
    <p:sldId id="559" r:id="rId33"/>
    <p:sldId id="277" r:id="rId34"/>
    <p:sldId id="335" r:id="rId35"/>
    <p:sldId id="278" r:id="rId36"/>
    <p:sldId id="312" r:id="rId37"/>
    <p:sldId id="336" r:id="rId38"/>
    <p:sldId id="337" r:id="rId39"/>
    <p:sldId id="555" r:id="rId40"/>
    <p:sldId id="309" r:id="rId41"/>
    <p:sldId id="310" r:id="rId42"/>
    <p:sldId id="311" r:id="rId43"/>
    <p:sldId id="560" r:id="rId44"/>
    <p:sldId id="562" r:id="rId45"/>
    <p:sldId id="279" r:id="rId46"/>
    <p:sldId id="280" r:id="rId47"/>
    <p:sldId id="556" r:id="rId48"/>
    <p:sldId id="281" r:id="rId49"/>
    <p:sldId id="282" r:id="rId50"/>
    <p:sldId id="297" r:id="rId51"/>
    <p:sldId id="287" r:id="rId52"/>
    <p:sldId id="288" r:id="rId53"/>
    <p:sldId id="298" r:id="rId54"/>
    <p:sldId id="289" r:id="rId55"/>
    <p:sldId id="317" r:id="rId56"/>
    <p:sldId id="299" r:id="rId57"/>
    <p:sldId id="314" r:id="rId58"/>
    <p:sldId id="315" r:id="rId59"/>
    <p:sldId id="316" r:id="rId60"/>
    <p:sldId id="304" r:id="rId61"/>
    <p:sldId id="305" r:id="rId62"/>
    <p:sldId id="408" r:id="rId63"/>
    <p:sldId id="338" r:id="rId64"/>
    <p:sldId id="339" r:id="rId65"/>
    <p:sldId id="340" r:id="rId66"/>
    <p:sldId id="341" r:id="rId67"/>
    <p:sldId id="342" r:id="rId68"/>
    <p:sldId id="343" r:id="rId69"/>
    <p:sldId id="344" r:id="rId70"/>
    <p:sldId id="345" r:id="rId71"/>
    <p:sldId id="346" r:id="rId72"/>
    <p:sldId id="347" r:id="rId73"/>
    <p:sldId id="348" r:id="rId74"/>
    <p:sldId id="349" r:id="rId75"/>
    <p:sldId id="565" r:id="rId76"/>
    <p:sldId id="350" r:id="rId77"/>
    <p:sldId id="351" r:id="rId78"/>
    <p:sldId id="566" r:id="rId79"/>
    <p:sldId id="352" r:id="rId80"/>
    <p:sldId id="353" r:id="rId81"/>
    <p:sldId id="354" r:id="rId82"/>
    <p:sldId id="355" r:id="rId83"/>
    <p:sldId id="356" r:id="rId84"/>
    <p:sldId id="357" r:id="rId85"/>
    <p:sldId id="358" r:id="rId86"/>
    <p:sldId id="359" r:id="rId87"/>
    <p:sldId id="360" r:id="rId88"/>
    <p:sldId id="361" r:id="rId89"/>
    <p:sldId id="362" r:id="rId90"/>
    <p:sldId id="363" r:id="rId91"/>
    <p:sldId id="364" r:id="rId92"/>
    <p:sldId id="365" r:id="rId93"/>
    <p:sldId id="366" r:id="rId94"/>
    <p:sldId id="367" r:id="rId95"/>
    <p:sldId id="368" r:id="rId96"/>
    <p:sldId id="369" r:id="rId97"/>
    <p:sldId id="371" r:id="rId98"/>
    <p:sldId id="409" r:id="rId99"/>
    <p:sldId id="410" r:id="rId100"/>
    <p:sldId id="411" r:id="rId101"/>
    <p:sldId id="412" r:id="rId102"/>
    <p:sldId id="413" r:id="rId103"/>
    <p:sldId id="414" r:id="rId104"/>
    <p:sldId id="415" r:id="rId105"/>
    <p:sldId id="416" r:id="rId106"/>
    <p:sldId id="417" r:id="rId107"/>
    <p:sldId id="418" r:id="rId108"/>
    <p:sldId id="419" r:id="rId109"/>
    <p:sldId id="420" r:id="rId110"/>
    <p:sldId id="421" r:id="rId111"/>
    <p:sldId id="422" r:id="rId112"/>
    <p:sldId id="423" r:id="rId113"/>
    <p:sldId id="424" r:id="rId114"/>
    <p:sldId id="425" r:id="rId115"/>
    <p:sldId id="426" r:id="rId116"/>
    <p:sldId id="427" r:id="rId117"/>
    <p:sldId id="428" r:id="rId118"/>
    <p:sldId id="429" r:id="rId119"/>
    <p:sldId id="430" r:id="rId120"/>
    <p:sldId id="431" r:id="rId121"/>
    <p:sldId id="432" r:id="rId122"/>
    <p:sldId id="433" r:id="rId123"/>
    <p:sldId id="434" r:id="rId124"/>
    <p:sldId id="435" r:id="rId125"/>
    <p:sldId id="436" r:id="rId126"/>
    <p:sldId id="437" r:id="rId127"/>
    <p:sldId id="438" r:id="rId128"/>
    <p:sldId id="439" r:id="rId129"/>
    <p:sldId id="440" r:id="rId130"/>
    <p:sldId id="441" r:id="rId131"/>
    <p:sldId id="442" r:id="rId132"/>
    <p:sldId id="443" r:id="rId133"/>
    <p:sldId id="444" r:id="rId134"/>
    <p:sldId id="445" r:id="rId135"/>
    <p:sldId id="372" r:id="rId136"/>
    <p:sldId id="373" r:id="rId137"/>
    <p:sldId id="374" r:id="rId138"/>
    <p:sldId id="375" r:id="rId139"/>
    <p:sldId id="376" r:id="rId140"/>
    <p:sldId id="377" r:id="rId141"/>
    <p:sldId id="378" r:id="rId142"/>
    <p:sldId id="379" r:id="rId143"/>
    <p:sldId id="561" r:id="rId144"/>
    <p:sldId id="381" r:id="rId145"/>
    <p:sldId id="382" r:id="rId146"/>
    <p:sldId id="383" r:id="rId147"/>
    <p:sldId id="384" r:id="rId148"/>
    <p:sldId id="385" r:id="rId149"/>
    <p:sldId id="386" r:id="rId150"/>
    <p:sldId id="387" r:id="rId151"/>
    <p:sldId id="388" r:id="rId152"/>
    <p:sldId id="389" r:id="rId153"/>
    <p:sldId id="390" r:id="rId154"/>
    <p:sldId id="391" r:id="rId155"/>
    <p:sldId id="392" r:id="rId156"/>
    <p:sldId id="393" r:id="rId157"/>
    <p:sldId id="394" r:id="rId158"/>
    <p:sldId id="395" r:id="rId159"/>
    <p:sldId id="396" r:id="rId160"/>
    <p:sldId id="397" r:id="rId161"/>
    <p:sldId id="398" r:id="rId162"/>
    <p:sldId id="399" r:id="rId163"/>
    <p:sldId id="400" r:id="rId164"/>
    <p:sldId id="401" r:id="rId165"/>
    <p:sldId id="402" r:id="rId166"/>
    <p:sldId id="403" r:id="rId167"/>
    <p:sldId id="404" r:id="rId168"/>
    <p:sldId id="405" r:id="rId169"/>
    <p:sldId id="407" r:id="rId170"/>
    <p:sldId id="446" r:id="rId171"/>
    <p:sldId id="448" r:id="rId172"/>
    <p:sldId id="449" r:id="rId173"/>
    <p:sldId id="450" r:id="rId174"/>
    <p:sldId id="451" r:id="rId175"/>
    <p:sldId id="452" r:id="rId176"/>
    <p:sldId id="453" r:id="rId177"/>
    <p:sldId id="454" r:id="rId178"/>
    <p:sldId id="455" r:id="rId179"/>
    <p:sldId id="456" r:id="rId180"/>
    <p:sldId id="457" r:id="rId181"/>
    <p:sldId id="458" r:id="rId182"/>
    <p:sldId id="459" r:id="rId183"/>
    <p:sldId id="460" r:id="rId184"/>
    <p:sldId id="461" r:id="rId185"/>
    <p:sldId id="462" r:id="rId186"/>
    <p:sldId id="463" r:id="rId187"/>
    <p:sldId id="464" r:id="rId188"/>
    <p:sldId id="465" r:id="rId189"/>
    <p:sldId id="466" r:id="rId190"/>
    <p:sldId id="467" r:id="rId191"/>
    <p:sldId id="549" r:id="rId192"/>
    <p:sldId id="469" r:id="rId193"/>
    <p:sldId id="470" r:id="rId194"/>
    <p:sldId id="471" r:id="rId195"/>
    <p:sldId id="472" r:id="rId196"/>
    <p:sldId id="473" r:id="rId197"/>
    <p:sldId id="474" r:id="rId198"/>
    <p:sldId id="475" r:id="rId199"/>
    <p:sldId id="476" r:id="rId200"/>
    <p:sldId id="477" r:id="rId201"/>
    <p:sldId id="478" r:id="rId202"/>
    <p:sldId id="479" r:id="rId203"/>
    <p:sldId id="480" r:id="rId204"/>
    <p:sldId id="481" r:id="rId205"/>
    <p:sldId id="482" r:id="rId206"/>
    <p:sldId id="483" r:id="rId207"/>
    <p:sldId id="484" r:id="rId208"/>
    <p:sldId id="485" r:id="rId209"/>
    <p:sldId id="486" r:id="rId210"/>
    <p:sldId id="550" r:id="rId211"/>
    <p:sldId id="488" r:id="rId212"/>
    <p:sldId id="551" r:id="rId213"/>
    <p:sldId id="490" r:id="rId214"/>
    <p:sldId id="491" r:id="rId215"/>
    <p:sldId id="492" r:id="rId216"/>
    <p:sldId id="493" r:id="rId217"/>
    <p:sldId id="494" r:id="rId218"/>
    <p:sldId id="495" r:id="rId219"/>
    <p:sldId id="496" r:id="rId220"/>
    <p:sldId id="497" r:id="rId221"/>
    <p:sldId id="498" r:id="rId222"/>
    <p:sldId id="499" r:id="rId223"/>
    <p:sldId id="500" r:id="rId224"/>
    <p:sldId id="501" r:id="rId225"/>
    <p:sldId id="502" r:id="rId226"/>
    <p:sldId id="503" r:id="rId227"/>
    <p:sldId id="504" r:id="rId228"/>
    <p:sldId id="505" r:id="rId229"/>
    <p:sldId id="506" r:id="rId230"/>
    <p:sldId id="507" r:id="rId231"/>
    <p:sldId id="508" r:id="rId232"/>
    <p:sldId id="509" r:id="rId233"/>
    <p:sldId id="552" r:id="rId234"/>
    <p:sldId id="511" r:id="rId235"/>
    <p:sldId id="512" r:id="rId236"/>
    <p:sldId id="513" r:id="rId237"/>
    <p:sldId id="514" r:id="rId238"/>
    <p:sldId id="515" r:id="rId239"/>
    <p:sldId id="516" r:id="rId240"/>
    <p:sldId id="517" r:id="rId241"/>
    <p:sldId id="518" r:id="rId242"/>
    <p:sldId id="519" r:id="rId243"/>
    <p:sldId id="520" r:id="rId244"/>
    <p:sldId id="521" r:id="rId245"/>
    <p:sldId id="522" r:id="rId246"/>
    <p:sldId id="523" r:id="rId247"/>
    <p:sldId id="524" r:id="rId248"/>
    <p:sldId id="525" r:id="rId249"/>
    <p:sldId id="526" r:id="rId250"/>
    <p:sldId id="527" r:id="rId251"/>
    <p:sldId id="528" r:id="rId252"/>
    <p:sldId id="553" r:id="rId253"/>
    <p:sldId id="530" r:id="rId254"/>
    <p:sldId id="531" r:id="rId255"/>
    <p:sldId id="532" r:id="rId256"/>
    <p:sldId id="558" r:id="rId257"/>
    <p:sldId id="533" r:id="rId258"/>
    <p:sldId id="534" r:id="rId259"/>
    <p:sldId id="535" r:id="rId260"/>
    <p:sldId id="536" r:id="rId261"/>
    <p:sldId id="537" r:id="rId262"/>
    <p:sldId id="538" r:id="rId263"/>
    <p:sldId id="539" r:id="rId264"/>
    <p:sldId id="540" r:id="rId265"/>
    <p:sldId id="541" r:id="rId266"/>
    <p:sldId id="542" r:id="rId267"/>
    <p:sldId id="543" r:id="rId268"/>
    <p:sldId id="544" r:id="rId269"/>
    <p:sldId id="283" r:id="rId270"/>
    <p:sldId id="284" r:id="rId271"/>
    <p:sldId id="318" r:id="rId272"/>
    <p:sldId id="324" r:id="rId273"/>
    <p:sldId id="326" r:id="rId274"/>
    <p:sldId id="557" r:id="rId275"/>
    <p:sldId id="320" r:id="rId276"/>
    <p:sldId id="322" r:id="rId277"/>
    <p:sldId id="323" r:id="rId278"/>
    <p:sldId id="285" r:id="rId279"/>
    <p:sldId id="270" r:id="rId280"/>
    <p:sldId id="554" r:id="rId281"/>
    <p:sldId id="269" r:id="rId282"/>
    <p:sldId id="266" r:id="rId283"/>
    <p:sldId id="267" r:id="rId284"/>
    <p:sldId id="268" r:id="rId285"/>
  </p:sldIdLst>
  <p:sldSz cx="9144000" cy="6858000" type="screen4x3"/>
  <p:notesSz cx="6934200" cy="92329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overview, policy admin &amp; security" id="{3240690C-C9DA-47E4-BB52-7CD0AF687A1C}">
          <p14:sldIdLst>
            <p14:sldId id="256"/>
            <p14:sldId id="258"/>
            <p14:sldId id="257"/>
            <p14:sldId id="259"/>
            <p14:sldId id="261"/>
            <p14:sldId id="313"/>
            <p14:sldId id="260"/>
            <p14:sldId id="262"/>
            <p14:sldId id="307"/>
            <p14:sldId id="306"/>
            <p14:sldId id="308"/>
            <p14:sldId id="563"/>
            <p14:sldId id="265"/>
            <p14:sldId id="264"/>
            <p14:sldId id="271"/>
            <p14:sldId id="272"/>
            <p14:sldId id="273"/>
            <p14:sldId id="333"/>
            <p14:sldId id="334"/>
            <p14:sldId id="564"/>
            <p14:sldId id="329"/>
            <p14:sldId id="332"/>
            <p14:sldId id="328"/>
            <p14:sldId id="274"/>
            <p14:sldId id="330"/>
            <p14:sldId id="331"/>
            <p14:sldId id="276"/>
            <p14:sldId id="275"/>
            <p14:sldId id="559"/>
            <p14:sldId id="277"/>
            <p14:sldId id="335"/>
            <p14:sldId id="278"/>
            <p14:sldId id="312"/>
            <p14:sldId id="336"/>
            <p14:sldId id="337"/>
            <p14:sldId id="555"/>
            <p14:sldId id="309"/>
            <p14:sldId id="310"/>
            <p14:sldId id="311"/>
            <p14:sldId id="560"/>
            <p14:sldId id="562"/>
            <p14:sldId id="279"/>
            <p14:sldId id="280"/>
            <p14:sldId id="556"/>
            <p14:sldId id="281"/>
            <p14:sldId id="282"/>
            <p14:sldId id="297"/>
            <p14:sldId id="287"/>
            <p14:sldId id="288"/>
            <p14:sldId id="298"/>
            <p14:sldId id="289"/>
            <p14:sldId id="317"/>
            <p14:sldId id="299"/>
            <p14:sldId id="314"/>
            <p14:sldId id="315"/>
            <p14:sldId id="316"/>
            <p14:sldId id="304"/>
            <p14:sldId id="305"/>
            <p14:sldId id="408"/>
          </p14:sldIdLst>
        </p14:section>
        <p14:section name="Accessibility and PNP" id="{2751B7E2-CFAF-4442-84EF-313663760B91}">
          <p14:sldIdLst>
            <p14:sldId id="338"/>
            <p14:sldId id="339"/>
            <p14:sldId id="340"/>
            <p14:sldId id="341"/>
            <p14:sldId id="342"/>
            <p14:sldId id="343"/>
            <p14:sldId id="344"/>
            <p14:sldId id="345"/>
            <p14:sldId id="346"/>
            <p14:sldId id="347"/>
            <p14:sldId id="348"/>
            <p14:sldId id="349"/>
            <p14:sldId id="565"/>
            <p14:sldId id="350"/>
            <p14:sldId id="351"/>
            <p14:sldId id="566"/>
            <p14:sldId id="352"/>
            <p14:sldId id="353"/>
            <p14:sldId id="354"/>
            <p14:sldId id="355"/>
            <p14:sldId id="356"/>
            <p14:sldId id="357"/>
            <p14:sldId id="358"/>
            <p14:sldId id="359"/>
            <p14:sldId id="360"/>
            <p14:sldId id="361"/>
            <p14:sldId id="362"/>
            <p14:sldId id="363"/>
            <p14:sldId id="364"/>
            <p14:sldId id="365"/>
            <p14:sldId id="366"/>
            <p14:sldId id="367"/>
            <p14:sldId id="368"/>
            <p14:sldId id="369"/>
            <p14:sldId id="371"/>
          </p14:sldIdLst>
        </p14:section>
        <p14:section name="STAAR Assessment Management System" id="{054092C6-E16D-4FB8-B76C-770175F33C47}">
          <p14:sldIdLst>
            <p14:sldId id="409"/>
            <p14:sldId id="410"/>
            <p14:sldId id="411"/>
            <p14:sldId id="412"/>
            <p14:sldId id="413"/>
            <p14:sldId id="414"/>
            <p14:sldId id="415"/>
            <p14:sldId id="416"/>
            <p14:sldId id="417"/>
            <p14:sldId id="418"/>
            <p14:sldId id="419"/>
            <p14:sldId id="420"/>
            <p14:sldId id="421"/>
            <p14:sldId id="422"/>
            <p14:sldId id="423"/>
            <p14:sldId id="424"/>
            <p14:sldId id="425"/>
            <p14:sldId id="426"/>
            <p14:sldId id="427"/>
            <p14:sldId id="428"/>
            <p14:sldId id="429"/>
            <p14:sldId id="430"/>
            <p14:sldId id="431"/>
            <p14:sldId id="432"/>
            <p14:sldId id="433"/>
            <p14:sldId id="434"/>
            <p14:sldId id="435"/>
            <p14:sldId id="436"/>
            <p14:sldId id="437"/>
            <p14:sldId id="438"/>
            <p14:sldId id="439"/>
            <p14:sldId id="440"/>
            <p14:sldId id="441"/>
            <p14:sldId id="442"/>
            <p14:sldId id="443"/>
            <p14:sldId id="444"/>
            <p14:sldId id="445"/>
          </p14:sldIdLst>
        </p14:section>
        <p14:section name="STAAR Alt 2 and TELPAS" id="{599C5ECE-F45C-4035-8823-A3B3B96A47A0}">
          <p14:sldIdLst>
            <p14:sldId id="372"/>
            <p14:sldId id="373"/>
            <p14:sldId id="374"/>
            <p14:sldId id="375"/>
            <p14:sldId id="376"/>
            <p14:sldId id="377"/>
            <p14:sldId id="378"/>
            <p14:sldId id="379"/>
            <p14:sldId id="561"/>
            <p14:sldId id="381"/>
            <p14:sldId id="382"/>
            <p14:sldId id="383"/>
            <p14:sldId id="384"/>
            <p14:sldId id="385"/>
            <p14:sldId id="386"/>
            <p14:sldId id="387"/>
            <p14:sldId id="388"/>
            <p14:sldId id="389"/>
            <p14:sldId id="390"/>
            <p14:sldId id="391"/>
            <p14:sldId id="392"/>
            <p14:sldId id="393"/>
            <p14:sldId id="394"/>
            <p14:sldId id="395"/>
            <p14:sldId id="396"/>
            <p14:sldId id="397"/>
            <p14:sldId id="398"/>
            <p14:sldId id="399"/>
            <p14:sldId id="400"/>
            <p14:sldId id="401"/>
            <p14:sldId id="402"/>
            <p14:sldId id="403"/>
            <p14:sldId id="404"/>
            <p14:sldId id="405"/>
            <p14:sldId id="407"/>
          </p14:sldIdLst>
        </p14:section>
        <p14:section name="ALT 2 and TELPAS Assessment Management System" id="{496EB1F9-54ED-40C7-8644-DE4DBF1AB8BC}">
          <p14:sldIdLst>
            <p14:sldId id="446"/>
            <p14:sldId id="448"/>
            <p14:sldId id="449"/>
            <p14:sldId id="450"/>
            <p14:sldId id="451"/>
            <p14:sldId id="452"/>
            <p14:sldId id="453"/>
            <p14:sldId id="454"/>
            <p14:sldId id="455"/>
            <p14:sldId id="456"/>
            <p14:sldId id="457"/>
            <p14:sldId id="458"/>
            <p14:sldId id="459"/>
            <p14:sldId id="460"/>
            <p14:sldId id="461"/>
            <p14:sldId id="462"/>
            <p14:sldId id="463"/>
            <p14:sldId id="464"/>
            <p14:sldId id="465"/>
            <p14:sldId id="466"/>
            <p14:sldId id="467"/>
            <p14:sldId id="549"/>
            <p14:sldId id="469"/>
            <p14:sldId id="470"/>
            <p14:sldId id="471"/>
            <p14:sldId id="472"/>
            <p14:sldId id="473"/>
            <p14:sldId id="474"/>
            <p14:sldId id="475"/>
            <p14:sldId id="476"/>
            <p14:sldId id="477"/>
            <p14:sldId id="478"/>
            <p14:sldId id="479"/>
            <p14:sldId id="480"/>
            <p14:sldId id="481"/>
            <p14:sldId id="482"/>
            <p14:sldId id="483"/>
            <p14:sldId id="484"/>
            <p14:sldId id="485"/>
            <p14:sldId id="486"/>
            <p14:sldId id="550"/>
            <p14:sldId id="488"/>
            <p14:sldId id="551"/>
            <p14:sldId id="490"/>
            <p14:sldId id="491"/>
            <p14:sldId id="492"/>
            <p14:sldId id="493"/>
            <p14:sldId id="494"/>
            <p14:sldId id="495"/>
            <p14:sldId id="496"/>
            <p14:sldId id="497"/>
            <p14:sldId id="498"/>
            <p14:sldId id="499"/>
            <p14:sldId id="500"/>
            <p14:sldId id="501"/>
            <p14:sldId id="502"/>
            <p14:sldId id="503"/>
            <p14:sldId id="504"/>
            <p14:sldId id="505"/>
            <p14:sldId id="506"/>
            <p14:sldId id="507"/>
            <p14:sldId id="508"/>
            <p14:sldId id="509"/>
            <p14:sldId id="552"/>
            <p14:sldId id="511"/>
            <p14:sldId id="512"/>
            <p14:sldId id="513"/>
            <p14:sldId id="514"/>
            <p14:sldId id="515"/>
            <p14:sldId id="516"/>
            <p14:sldId id="517"/>
            <p14:sldId id="518"/>
            <p14:sldId id="519"/>
            <p14:sldId id="520"/>
            <p14:sldId id="521"/>
            <p14:sldId id="522"/>
            <p14:sldId id="523"/>
            <p14:sldId id="524"/>
            <p14:sldId id="525"/>
            <p14:sldId id="526"/>
            <p14:sldId id="527"/>
            <p14:sldId id="528"/>
            <p14:sldId id="553"/>
            <p14:sldId id="530"/>
            <p14:sldId id="531"/>
            <p14:sldId id="532"/>
            <p14:sldId id="558"/>
            <p14:sldId id="533"/>
            <p14:sldId id="534"/>
            <p14:sldId id="535"/>
            <p14:sldId id="536"/>
            <p14:sldId id="537"/>
            <p14:sldId id="538"/>
            <p14:sldId id="539"/>
            <p14:sldId id="540"/>
            <p14:sldId id="541"/>
            <p14:sldId id="542"/>
            <p14:sldId id="543"/>
            <p14:sldId id="544"/>
          </p14:sldIdLst>
        </p14:section>
        <p14:section name="Scoring and Reporting" id="{1CF438E7-F6C2-4B62-9C72-6A23C5897A2D}">
          <p14:sldIdLst>
            <p14:sldId id="283"/>
            <p14:sldId id="284"/>
            <p14:sldId id="318"/>
            <p14:sldId id="324"/>
            <p14:sldId id="326"/>
            <p14:sldId id="557"/>
            <p14:sldId id="320"/>
            <p14:sldId id="322"/>
            <p14:sldId id="323"/>
            <p14:sldId id="285"/>
            <p14:sldId id="270"/>
            <p14:sldId id="554"/>
            <p14:sldId id="269"/>
            <p14:sldId id="266"/>
            <p14:sldId id="267"/>
            <p14:sldId id="26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k Jackson" initials="MJ" lastIdx="1" clrIdx="0">
    <p:extLst/>
  </p:cmAuthor>
  <p:cmAuthor id="2" name="Katy Schmitt" initials="KS" lastIdx="14" clrIdx="1">
    <p:extLst/>
  </p:cmAuthor>
  <p:cmAuthor id="3" name="Sara Gast" initials="SG" lastIdx="1" clrIdx="2">
    <p:extLst/>
  </p:cmAuthor>
  <p:cmAuthor id="4" name="Sara Gast" initials="SG [2]" lastIdx="1" clrIdx="3">
    <p:extLst/>
  </p:cmAuthor>
  <p:cmAuthor id="5" name="Sara Gast" initials="SG [3]" lastIdx="1" clrIdx="4">
    <p:extLst/>
  </p:cmAuthor>
  <p:cmAuthor id="6" name="Sara Gast" initials="SG [4]" lastIdx="1" clrIdx="5">
    <p:extLst/>
  </p:cmAuthor>
  <p:cmAuthor id="7" name="Sara Gast" initials="SG [5]" lastIdx="1" clrIdx="6">
    <p:extLst/>
  </p:cmAuthor>
  <p:cmAuthor id="8" name="Sara Gast" initials="SG [6]" lastIdx="1" clrIdx="7">
    <p:extLst/>
  </p:cmAuthor>
  <p:cmAuthor id="9" name="Sara Gast" initials="SG [7]" lastIdx="1" clrIdx="8">
    <p:extLst/>
  </p:cmAuthor>
  <p:cmAuthor id="10" name="Sara Gast" initials="SG [8]" lastIdx="1" clrIdx="9">
    <p:extLst/>
  </p:cmAuthor>
  <p:cmAuthor id="11" name="Sara Gast" initials="SG [9]" lastIdx="1" clrIdx="10">
    <p:extLst/>
  </p:cmAuthor>
  <p:cmAuthor id="12" name="Sara Gast" initials="SG [10]" lastIdx="1" clrIdx="11">
    <p:extLst/>
  </p:cmAuthor>
  <p:cmAuthor id="13" name="Sara Gast" initials="SG [11]" lastIdx="1" clrIdx="12">
    <p:extLst/>
  </p:cmAuthor>
  <p:cmAuthor id="14" name="Sara Gast" initials="SG [12]" lastIdx="1" clrIdx="13">
    <p:extLst/>
  </p:cmAuthor>
  <p:cmAuthor id="15" name="Sara Gast" initials="SG [13]" lastIdx="1" clrIdx="14">
    <p:extLst/>
  </p:cmAuthor>
  <p:cmAuthor id="16" name="Sara Gast" initials="SG [14]" lastIdx="0" clrIdx="15">
    <p:extLst/>
  </p:cmAuthor>
  <p:cmAuthor id="17" name="Sara Gast" initials="SG [15]" lastIdx="1" clrIdx="16">
    <p:extLst/>
  </p:cmAuthor>
  <p:cmAuthor id="18" name="Sara Gast" initials="SG [16]" lastIdx="1" clrIdx="17">
    <p:extLst/>
  </p:cmAuthor>
  <p:cmAuthor id="19" name="Sara Gast" initials="SG [17]" lastIdx="1" clrIdx="18">
    <p:extLst/>
  </p:cmAuthor>
  <p:cmAuthor id="20" name="Sara Gast" initials="SG [18]" lastIdx="1" clrIdx="19">
    <p:extLst/>
  </p:cmAuthor>
  <p:cmAuthor id="21" name="Sara Gast" initials="SG [19]" lastIdx="1" clrIdx="20">
    <p:extLst/>
  </p:cmAuthor>
  <p:cmAuthor id="22" name="Sara Gast" initials="SG [20]" lastIdx="1" clrIdx="21">
    <p:extLst/>
  </p:cmAuthor>
  <p:cmAuthor id="23" name="Sara Gast" initials="SG [21]" lastIdx="1" clrIdx="22">
    <p:extLst/>
  </p:cmAuthor>
  <p:cmAuthor id="24" name="Sara Gast" initials="SG [22]" lastIdx="1" clrIdx="23">
    <p:extLst/>
  </p:cmAuthor>
  <p:cmAuthor id="25" name="Sara Gast" initials="SG [23]" lastIdx="1" clrIdx="24">
    <p:extLst/>
  </p:cmAuthor>
  <p:cmAuthor id="26" name="Sara Gast" initials="SG [24]" lastIdx="1" clrIdx="25">
    <p:extLst/>
  </p:cmAuthor>
  <p:cmAuthor id="27" name="Sara Gast" initials="SG [25]" lastIdx="1" clrIdx="26">
    <p:extLst/>
  </p:cmAuthor>
  <p:cmAuthor id="28" name="Sara Gast" initials="SG [26]" lastIdx="1" clrIdx="27">
    <p:extLst/>
  </p:cmAuthor>
  <p:cmAuthor id="29" name="Sara Gast" initials="SG [27]" lastIdx="1" clrIdx="28">
    <p:extLst/>
  </p:cmAuthor>
  <p:cmAuthor id="30" name="Sara Gast" initials="SG [28]" lastIdx="1" clrIdx="29">
    <p:extLst/>
  </p:cmAuthor>
  <p:cmAuthor id="31" name="Sara Gast" initials="SG [29]" lastIdx="1" clrIdx="30">
    <p:extLst/>
  </p:cmAuthor>
  <p:cmAuthor id="32" name="Sara Gast" initials="SG [30]" lastIdx="1" clrIdx="31">
    <p:extLst/>
  </p:cmAuthor>
  <p:cmAuthor id="33" name="Sara Gast" initials="SG [31]" lastIdx="1" clrIdx="32">
    <p:extLst/>
  </p:cmAuthor>
  <p:cmAuthor id="34" name="Sara Gast" initials="SG [32]" lastIdx="1" clrIdx="33">
    <p:extLst/>
  </p:cmAuthor>
  <p:cmAuthor id="35" name="Sara Gast" initials="SG [33]" lastIdx="1" clrIdx="34">
    <p:extLst/>
  </p:cmAuthor>
  <p:cmAuthor id="36" name="Sara Gast" initials="SG [34]" lastIdx="1" clrIdx="35">
    <p:extLst/>
  </p:cmAuthor>
  <p:cmAuthor id="37" name="Sara Gast" initials="SG [35]" lastIdx="1" clrIdx="36">
    <p:extLst/>
  </p:cmAuthor>
  <p:cmAuthor id="38" name="Sara Gast" initials="SG [36]" lastIdx="1" clrIdx="37">
    <p:extLst/>
  </p:cmAuthor>
  <p:cmAuthor id="39" name="Sara Gast" initials="SG [37]" lastIdx="1" clrIdx="38">
    <p:extLst/>
  </p:cmAuthor>
  <p:cmAuthor id="40" name="Sara Gast" initials="SG [38]" lastIdx="1" clrIdx="39">
    <p:extLst/>
  </p:cmAuthor>
  <p:cmAuthor id="41" name="Sara Gast" initials="SG [39]" lastIdx="1" clrIdx="40">
    <p:extLst/>
  </p:cmAuthor>
  <p:cmAuthor id="42" name="Sara Gast" initials="SG [40]" lastIdx="1" clrIdx="41">
    <p:extLst/>
  </p:cmAuthor>
  <p:cmAuthor id="43" name="Sara Gast" initials="SG [41]" lastIdx="1" clrIdx="42">
    <p:extLst/>
  </p:cmAuthor>
  <p:cmAuthor id="44" name="Sara Gast" initials="SG [42]" lastIdx="1" clrIdx="43">
    <p:extLst/>
  </p:cmAuthor>
  <p:cmAuthor id="45" name="Sara Gast" initials="SG [43]" lastIdx="1" clrIdx="44">
    <p:extLst/>
  </p:cmAuthor>
  <p:cmAuthor id="46" name="Sara Gast" initials="SG [44]" lastIdx="1" clrIdx="45">
    <p:extLst/>
  </p:cmAuthor>
  <p:cmAuthor id="47" name="Sara Gast" initials="SG [45]" lastIdx="1" clrIdx="46">
    <p:extLst/>
  </p:cmAuthor>
  <p:cmAuthor id="48" name="Sara Gast" initials="SG [46]" lastIdx="1" clrIdx="47">
    <p:extLst/>
  </p:cmAuthor>
  <p:cmAuthor id="49" name="Sara Gast" initials="SG [47]" lastIdx="1" clrIdx="48">
    <p:extLst/>
  </p:cmAuthor>
  <p:cmAuthor id="50" name="Sara Gast" initials="SG [48]" lastIdx="1" clrIdx="49">
    <p:extLst/>
  </p:cmAuthor>
  <p:cmAuthor id="51" name="Sara Gast" initials="SG [49]" lastIdx="1" clrIdx="50">
    <p:extLst/>
  </p:cmAuthor>
  <p:cmAuthor id="52" name="Sara Gast" initials="SG [50]" lastIdx="1" clrIdx="51">
    <p:extLst/>
  </p:cmAuthor>
  <p:cmAuthor id="53" name="Sara Gast" initials="SG [51]" lastIdx="1" clrIdx="52">
    <p:extLst/>
  </p:cmAuthor>
  <p:cmAuthor id="54" name="Sara Gast" initials="SG [52]" lastIdx="1" clrIdx="53">
    <p:extLst/>
  </p:cmAuthor>
  <p:cmAuthor id="55" name="Sara Gast" initials="SG [53]" lastIdx="1" clrIdx="54">
    <p:extLst/>
  </p:cmAuthor>
  <p:cmAuthor id="56" name="Sara Gast" initials="SG [53] [2]" lastIdx="1" clrIdx="55">
    <p:extLst/>
  </p:cmAuthor>
  <p:cmAuthor id="57" name="Sara Gast" initials="SG [54]" lastIdx="1" clrIdx="56">
    <p:extLst/>
  </p:cmAuthor>
  <p:cmAuthor id="58" name="Sara Gast" initials="SG [55]" lastIdx="1" clrIdx="57">
    <p:extLst/>
  </p:cmAuthor>
  <p:cmAuthor id="59" name="Sara Gast" initials="SG [56]" lastIdx="1" clrIdx="58">
    <p:extLst/>
  </p:cmAuthor>
  <p:cmAuthor id="60" name="Sara Gast" initials="SG [57]" lastIdx="1" clrIdx="59">
    <p:extLst/>
  </p:cmAuthor>
  <p:cmAuthor id="61" name="Sara Gast" initials="SG [58]" lastIdx="1" clrIdx="60">
    <p:extLst/>
  </p:cmAuthor>
  <p:cmAuthor id="62" name="Sara Gast" initials="SG [59]" lastIdx="1" clrIdx="61">
    <p:extLst/>
  </p:cmAuthor>
  <p:cmAuthor id="63" name="Sara Gast" initials="SG [60]" lastIdx="1" clrIdx="62">
    <p:extLst/>
  </p:cmAuthor>
  <p:cmAuthor id="64" name="Sara Gast" initials="SG [61]" lastIdx="1" clrIdx="63">
    <p:extLst/>
  </p:cmAuthor>
  <p:cmAuthor id="65" name="Sara Gast" initials="SG [62]" lastIdx="1" clrIdx="64">
    <p:extLst/>
  </p:cmAuthor>
  <p:cmAuthor id="66" name="Sara Gast" initials="SG [63]" lastIdx="1" clrIdx="65">
    <p:extLst/>
  </p:cmAuthor>
  <p:cmAuthor id="67" name="Sara Gast" initials="SG [64]" lastIdx="1" clrIdx="66">
    <p:extLst/>
  </p:cmAuthor>
  <p:cmAuthor id="68" name="Sara Gast" initials="SG [65]" lastIdx="1" clrIdx="67">
    <p:extLst/>
  </p:cmAuthor>
  <p:cmAuthor id="69" name="Sara Gast" initials="SG [66]" lastIdx="1" clrIdx="68">
    <p:extLst/>
  </p:cmAuthor>
  <p:cmAuthor id="70" name="Sara Gast" initials="SG [67]" lastIdx="1" clrIdx="69">
    <p:extLst/>
  </p:cmAuthor>
  <p:cmAuthor id="71" name="Sara Gast" initials="SG [68]" lastIdx="1" clrIdx="70">
    <p:extLst/>
  </p:cmAuthor>
  <p:cmAuthor id="72" name="Sara Gast" initials="SG [69]" lastIdx="1" clrIdx="71">
    <p:extLst/>
  </p:cmAuthor>
  <p:cmAuthor id="73" name="Sara Gast" initials="SG [70]" lastIdx="1" clrIdx="72">
    <p:extLst/>
  </p:cmAuthor>
  <p:cmAuthor id="74" name="Sara Gast" initials="SG [71]" lastIdx="1" clrIdx="73">
    <p:extLst/>
  </p:cmAuthor>
  <p:cmAuthor id="75" name="Sara Gast" initials="SG [72]" lastIdx="1" clrIdx="74">
    <p:extLst/>
  </p:cmAuthor>
  <p:cmAuthor id="76" name="Sara Gast" initials="SG [73]" lastIdx="1" clrIdx="75">
    <p:extLst/>
  </p:cmAuthor>
  <p:cmAuthor id="77" name="Sara Gast" initials="SG [74]" lastIdx="1" clrIdx="76">
    <p:extLst/>
  </p:cmAuthor>
  <p:cmAuthor id="78" name="Sara Gast" initials="SG [75]" lastIdx="1" clrIdx="77">
    <p:extLst/>
  </p:cmAuthor>
  <p:cmAuthor id="79" name="Sara Gast" initials="SG [76]" lastIdx="1" clrIdx="78">
    <p:extLst/>
  </p:cmAuthor>
  <p:cmAuthor id="80" name="Sara Gast" initials="SG [77]" lastIdx="1" clrIdx="79">
    <p:extLst/>
  </p:cmAuthor>
  <p:cmAuthor id="81" name="Sara Gast" initials="SG [78]" lastIdx="1" clrIdx="80">
    <p:extLst/>
  </p:cmAuthor>
  <p:cmAuthor id="82" name="Sara Gast" initials="SG [79]" lastIdx="1" clrIdx="81">
    <p:extLst/>
  </p:cmAuthor>
  <p:cmAuthor id="83" name="Sara Gast" initials="SG [80]" lastIdx="1" clrIdx="82">
    <p:extLst/>
  </p:cmAuthor>
  <p:cmAuthor id="84" name="Sara Gast" initials="SG [81]" lastIdx="1" clrIdx="83">
    <p:extLst/>
  </p:cmAuthor>
  <p:cmAuthor id="85" name="Sara Gast" initials="SG [82]" lastIdx="1" clrIdx="84">
    <p:extLst/>
  </p:cmAuthor>
  <p:cmAuthor id="86" name="Sara Gast" initials="SG [83]" lastIdx="1" clrIdx="85">
    <p:extLst/>
  </p:cmAuthor>
  <p:cmAuthor id="87" name="Sara Gast" initials="SG [84]" lastIdx="1" clrIdx="86">
    <p:extLst/>
  </p:cmAuthor>
  <p:cmAuthor id="88" name="Sara Gast" initials="SG [85]" lastIdx="1" clrIdx="87">
    <p:extLst/>
  </p:cmAuthor>
  <p:cmAuthor id="89" name="Sara Gast" initials="SG [86]" lastIdx="1" clrIdx="88">
    <p:extLst/>
  </p:cmAuthor>
  <p:cmAuthor id="90" name="Sara Gast" initials="SG [87]" lastIdx="1" clrIdx="89">
    <p:extLst/>
  </p:cmAuthor>
  <p:cmAuthor id="91" name="Sara Gast" initials="SG [88]" lastIdx="1" clrIdx="90">
    <p:extLst/>
  </p:cmAuthor>
  <p:cmAuthor id="92" name="Sara Gast" initials="SG [89]" lastIdx="1" clrIdx="91">
    <p:extLst/>
  </p:cmAuthor>
  <p:cmAuthor id="93" name="Sara Gast" initials="SG [90]" lastIdx="1" clrIdx="92">
    <p:extLst/>
  </p:cmAuthor>
  <p:cmAuthor id="94" name="Sara Gast" initials="SG [91]" lastIdx="1" clrIdx="93">
    <p:extLst/>
  </p:cmAuthor>
  <p:cmAuthor id="95" name="Sara Gast" initials="SG [92]" lastIdx="1" clrIdx="94">
    <p:extLst/>
  </p:cmAuthor>
  <p:cmAuthor id="96" name="Sara Gast" initials="SG [93]" lastIdx="1" clrIdx="95">
    <p:extLst/>
  </p:cmAuthor>
  <p:cmAuthor id="97" name="Sara Gast" initials="SG [94]" lastIdx="1" clrIdx="96">
    <p:extLst/>
  </p:cmAuthor>
  <p:cmAuthor id="98" name="Julie Guthrie" initials="JG" lastIdx="3" clrIdx="97">
    <p:extLst>
      <p:ext uri="{19B8F6BF-5375-455C-9EA6-DF929625EA0E}">
        <p15:presenceInfo xmlns:p15="http://schemas.microsoft.com/office/powerpoint/2012/main" userId="S-1-5-21-424224527-328161685-9522986-978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15A7E"/>
    <a:srgbClr val="E55811"/>
    <a:srgbClr val="EE3524"/>
    <a:srgbClr val="002060"/>
    <a:srgbClr val="1B365D"/>
    <a:srgbClr val="6E7073"/>
    <a:srgbClr val="CDCDCD"/>
    <a:srgbClr val="EEEEEE"/>
    <a:srgbClr val="174A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7764" autoAdjust="0"/>
    <p:restoredTop sz="92597" autoAdjust="0"/>
  </p:normalViewPr>
  <p:slideViewPr>
    <p:cSldViewPr>
      <p:cViewPr varScale="1">
        <p:scale>
          <a:sx n="59" d="100"/>
          <a:sy n="59" d="100"/>
        </p:scale>
        <p:origin x="1416" y="4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p:cViewPr varScale="1">
        <p:scale>
          <a:sx n="51" d="100"/>
          <a:sy n="51" d="100"/>
        </p:scale>
        <p:origin x="2692" y="6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slide" Target="slides/slide166.xml"/><Relationship Id="rId191" Type="http://schemas.openxmlformats.org/officeDocument/2006/relationships/slide" Target="slides/slide187.xml"/><Relationship Id="rId205" Type="http://schemas.openxmlformats.org/officeDocument/2006/relationships/slide" Target="slides/slide201.xml"/><Relationship Id="rId226" Type="http://schemas.openxmlformats.org/officeDocument/2006/relationships/slide" Target="slides/slide222.xml"/><Relationship Id="rId247" Type="http://schemas.openxmlformats.org/officeDocument/2006/relationships/slide" Target="slides/slide243.xml"/><Relationship Id="rId107" Type="http://schemas.openxmlformats.org/officeDocument/2006/relationships/slide" Target="slides/slide103.xml"/><Relationship Id="rId268" Type="http://schemas.openxmlformats.org/officeDocument/2006/relationships/slide" Target="slides/slide264.xml"/><Relationship Id="rId289" Type="http://schemas.openxmlformats.org/officeDocument/2006/relationships/viewProps" Target="viewProps.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181" Type="http://schemas.openxmlformats.org/officeDocument/2006/relationships/slide" Target="slides/slide177.xml"/><Relationship Id="rId216" Type="http://schemas.openxmlformats.org/officeDocument/2006/relationships/slide" Target="slides/slide212.xml"/><Relationship Id="rId237" Type="http://schemas.openxmlformats.org/officeDocument/2006/relationships/slide" Target="slides/slide233.xml"/><Relationship Id="rId258" Type="http://schemas.openxmlformats.org/officeDocument/2006/relationships/slide" Target="slides/slide254.xml"/><Relationship Id="rId279" Type="http://schemas.openxmlformats.org/officeDocument/2006/relationships/slide" Target="slides/slide275.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290" Type="http://schemas.openxmlformats.org/officeDocument/2006/relationships/theme" Target="theme/theme1.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slide" Target="slides/slide167.xml"/><Relationship Id="rId192" Type="http://schemas.openxmlformats.org/officeDocument/2006/relationships/slide" Target="slides/slide188.xml"/><Relationship Id="rId206" Type="http://schemas.openxmlformats.org/officeDocument/2006/relationships/slide" Target="slides/slide202.xml"/><Relationship Id="rId227" Type="http://schemas.openxmlformats.org/officeDocument/2006/relationships/slide" Target="slides/slide223.xml"/><Relationship Id="rId248" Type="http://schemas.openxmlformats.org/officeDocument/2006/relationships/slide" Target="slides/slide244.xml"/><Relationship Id="rId269" Type="http://schemas.openxmlformats.org/officeDocument/2006/relationships/slide" Target="slides/slide265.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280" Type="http://schemas.openxmlformats.org/officeDocument/2006/relationships/slide" Target="slides/slide276.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82" Type="http://schemas.openxmlformats.org/officeDocument/2006/relationships/slide" Target="slides/slide178.xml"/><Relationship Id="rId217" Type="http://schemas.openxmlformats.org/officeDocument/2006/relationships/slide" Target="slides/slide213.xml"/><Relationship Id="rId6" Type="http://schemas.openxmlformats.org/officeDocument/2006/relationships/slide" Target="slides/slide2.xml"/><Relationship Id="rId238" Type="http://schemas.openxmlformats.org/officeDocument/2006/relationships/slide" Target="slides/slide234.xml"/><Relationship Id="rId259" Type="http://schemas.openxmlformats.org/officeDocument/2006/relationships/slide" Target="slides/slide255.xml"/><Relationship Id="rId23" Type="http://schemas.openxmlformats.org/officeDocument/2006/relationships/slide" Target="slides/slide19.xml"/><Relationship Id="rId119" Type="http://schemas.openxmlformats.org/officeDocument/2006/relationships/slide" Target="slides/slide115.xml"/><Relationship Id="rId270" Type="http://schemas.openxmlformats.org/officeDocument/2006/relationships/slide" Target="slides/slide266.xml"/><Relationship Id="rId291" Type="http://schemas.openxmlformats.org/officeDocument/2006/relationships/tableStyles" Target="tableStyles.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slide" Target="slides/slide168.xml"/><Relationship Id="rId193" Type="http://schemas.openxmlformats.org/officeDocument/2006/relationships/slide" Target="slides/slide189.xml"/><Relationship Id="rId207" Type="http://schemas.openxmlformats.org/officeDocument/2006/relationships/slide" Target="slides/slide203.xml"/><Relationship Id="rId228" Type="http://schemas.openxmlformats.org/officeDocument/2006/relationships/slide" Target="slides/slide224.xml"/><Relationship Id="rId249" Type="http://schemas.openxmlformats.org/officeDocument/2006/relationships/slide" Target="slides/slide245.xml"/><Relationship Id="rId13" Type="http://schemas.openxmlformats.org/officeDocument/2006/relationships/slide" Target="slides/slide9.xml"/><Relationship Id="rId109" Type="http://schemas.openxmlformats.org/officeDocument/2006/relationships/slide" Target="slides/slide105.xml"/><Relationship Id="rId260" Type="http://schemas.openxmlformats.org/officeDocument/2006/relationships/slide" Target="slides/slide256.xml"/><Relationship Id="rId281" Type="http://schemas.openxmlformats.org/officeDocument/2006/relationships/slide" Target="slides/slide277.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slide" Target="slides/slide158.xml"/><Relationship Id="rId183" Type="http://schemas.openxmlformats.org/officeDocument/2006/relationships/slide" Target="slides/slide179.xml"/><Relationship Id="rId213" Type="http://schemas.openxmlformats.org/officeDocument/2006/relationships/slide" Target="slides/slide209.xml"/><Relationship Id="rId218" Type="http://schemas.openxmlformats.org/officeDocument/2006/relationships/slide" Target="slides/slide214.xml"/><Relationship Id="rId234" Type="http://schemas.openxmlformats.org/officeDocument/2006/relationships/slide" Target="slides/slide230.xml"/><Relationship Id="rId239" Type="http://schemas.openxmlformats.org/officeDocument/2006/relationships/slide" Target="slides/slide235.xml"/><Relationship Id="rId2" Type="http://schemas.openxmlformats.org/officeDocument/2006/relationships/customXml" Target="../customXml/item2.xml"/><Relationship Id="rId29" Type="http://schemas.openxmlformats.org/officeDocument/2006/relationships/slide" Target="slides/slide25.xml"/><Relationship Id="rId250" Type="http://schemas.openxmlformats.org/officeDocument/2006/relationships/slide" Target="slides/slide246.xml"/><Relationship Id="rId255" Type="http://schemas.openxmlformats.org/officeDocument/2006/relationships/slide" Target="slides/slide251.xml"/><Relationship Id="rId271" Type="http://schemas.openxmlformats.org/officeDocument/2006/relationships/slide" Target="slides/slide267.xml"/><Relationship Id="rId276" Type="http://schemas.openxmlformats.org/officeDocument/2006/relationships/slide" Target="slides/slide272.xml"/><Relationship Id="rId292" Type="http://schemas.microsoft.com/office/2015/10/relationships/revisionInfo" Target="revisionInfo.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slide" Target="slides/slide169.xml"/><Relationship Id="rId194" Type="http://schemas.openxmlformats.org/officeDocument/2006/relationships/slide" Target="slides/slide190.xml"/><Relationship Id="rId199" Type="http://schemas.openxmlformats.org/officeDocument/2006/relationships/slide" Target="slides/slide195.xml"/><Relationship Id="rId203" Type="http://schemas.openxmlformats.org/officeDocument/2006/relationships/slide" Target="slides/slide199.xml"/><Relationship Id="rId208" Type="http://schemas.openxmlformats.org/officeDocument/2006/relationships/slide" Target="slides/slide204.xml"/><Relationship Id="rId229" Type="http://schemas.openxmlformats.org/officeDocument/2006/relationships/slide" Target="slides/slide225.xml"/><Relationship Id="rId19" Type="http://schemas.openxmlformats.org/officeDocument/2006/relationships/slide" Target="slides/slide15.xml"/><Relationship Id="rId224" Type="http://schemas.openxmlformats.org/officeDocument/2006/relationships/slide" Target="slides/slide220.xml"/><Relationship Id="rId240" Type="http://schemas.openxmlformats.org/officeDocument/2006/relationships/slide" Target="slides/slide236.xml"/><Relationship Id="rId245" Type="http://schemas.openxmlformats.org/officeDocument/2006/relationships/slide" Target="slides/slide241.xml"/><Relationship Id="rId261" Type="http://schemas.openxmlformats.org/officeDocument/2006/relationships/slide" Target="slides/slide257.xml"/><Relationship Id="rId266" Type="http://schemas.openxmlformats.org/officeDocument/2006/relationships/slide" Target="slides/slide262.xml"/><Relationship Id="rId287" Type="http://schemas.openxmlformats.org/officeDocument/2006/relationships/commentAuthors" Target="commentAuthors.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282" Type="http://schemas.openxmlformats.org/officeDocument/2006/relationships/slide" Target="slides/slide278.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189" Type="http://schemas.openxmlformats.org/officeDocument/2006/relationships/slide" Target="slides/slide185.xml"/><Relationship Id="rId219" Type="http://schemas.openxmlformats.org/officeDocument/2006/relationships/slide" Target="slides/slide215.xml"/><Relationship Id="rId3" Type="http://schemas.openxmlformats.org/officeDocument/2006/relationships/customXml" Target="../customXml/item3.xml"/><Relationship Id="rId214" Type="http://schemas.openxmlformats.org/officeDocument/2006/relationships/slide" Target="slides/slide210.xml"/><Relationship Id="rId230" Type="http://schemas.openxmlformats.org/officeDocument/2006/relationships/slide" Target="slides/slide226.xml"/><Relationship Id="rId235" Type="http://schemas.openxmlformats.org/officeDocument/2006/relationships/slide" Target="slides/slide231.xml"/><Relationship Id="rId251" Type="http://schemas.openxmlformats.org/officeDocument/2006/relationships/slide" Target="slides/slide247.xml"/><Relationship Id="rId256" Type="http://schemas.openxmlformats.org/officeDocument/2006/relationships/slide" Target="slides/slide252.xml"/><Relationship Id="rId277" Type="http://schemas.openxmlformats.org/officeDocument/2006/relationships/slide" Target="slides/slide27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72" Type="http://schemas.openxmlformats.org/officeDocument/2006/relationships/slide" Target="slides/slide268.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79" Type="http://schemas.openxmlformats.org/officeDocument/2006/relationships/slide" Target="slides/slide175.xml"/><Relationship Id="rId195" Type="http://schemas.openxmlformats.org/officeDocument/2006/relationships/slide" Target="slides/slide191.xml"/><Relationship Id="rId209" Type="http://schemas.openxmlformats.org/officeDocument/2006/relationships/slide" Target="slides/slide205.xml"/><Relationship Id="rId190" Type="http://schemas.openxmlformats.org/officeDocument/2006/relationships/slide" Target="slides/slide186.xml"/><Relationship Id="rId204" Type="http://schemas.openxmlformats.org/officeDocument/2006/relationships/slide" Target="slides/slide200.xml"/><Relationship Id="rId220" Type="http://schemas.openxmlformats.org/officeDocument/2006/relationships/slide" Target="slides/slide216.xml"/><Relationship Id="rId225" Type="http://schemas.openxmlformats.org/officeDocument/2006/relationships/slide" Target="slides/slide221.xml"/><Relationship Id="rId241" Type="http://schemas.openxmlformats.org/officeDocument/2006/relationships/slide" Target="slides/slide237.xml"/><Relationship Id="rId246" Type="http://schemas.openxmlformats.org/officeDocument/2006/relationships/slide" Target="slides/slide242.xml"/><Relationship Id="rId267" Type="http://schemas.openxmlformats.org/officeDocument/2006/relationships/slide" Target="slides/slide263.xml"/><Relationship Id="rId288" Type="http://schemas.openxmlformats.org/officeDocument/2006/relationships/presProps" Target="presProp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262" Type="http://schemas.openxmlformats.org/officeDocument/2006/relationships/slide" Target="slides/slide258.xml"/><Relationship Id="rId283" Type="http://schemas.openxmlformats.org/officeDocument/2006/relationships/slide" Target="slides/slide279.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 Id="rId185" Type="http://schemas.openxmlformats.org/officeDocument/2006/relationships/slide" Target="slides/slide181.xml"/><Relationship Id="rId4" Type="http://schemas.openxmlformats.org/officeDocument/2006/relationships/slideMaster" Target="slideMasters/slideMaster1.xml"/><Relationship Id="rId9" Type="http://schemas.openxmlformats.org/officeDocument/2006/relationships/slide" Target="slides/slide5.xml"/><Relationship Id="rId180" Type="http://schemas.openxmlformats.org/officeDocument/2006/relationships/slide" Target="slides/slide176.xml"/><Relationship Id="rId210" Type="http://schemas.openxmlformats.org/officeDocument/2006/relationships/slide" Target="slides/slide206.xml"/><Relationship Id="rId215" Type="http://schemas.openxmlformats.org/officeDocument/2006/relationships/slide" Target="slides/slide211.xml"/><Relationship Id="rId236" Type="http://schemas.openxmlformats.org/officeDocument/2006/relationships/slide" Target="slides/slide232.xml"/><Relationship Id="rId257" Type="http://schemas.openxmlformats.org/officeDocument/2006/relationships/slide" Target="slides/slide253.xml"/><Relationship Id="rId278" Type="http://schemas.openxmlformats.org/officeDocument/2006/relationships/slide" Target="slides/slide274.xml"/><Relationship Id="rId26" Type="http://schemas.openxmlformats.org/officeDocument/2006/relationships/slide" Target="slides/slide22.xml"/><Relationship Id="rId231" Type="http://schemas.openxmlformats.org/officeDocument/2006/relationships/slide" Target="slides/slide227.xml"/><Relationship Id="rId252" Type="http://schemas.openxmlformats.org/officeDocument/2006/relationships/slide" Target="slides/slide248.xml"/><Relationship Id="rId273" Type="http://schemas.openxmlformats.org/officeDocument/2006/relationships/slide" Target="slides/slide269.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96" Type="http://schemas.openxmlformats.org/officeDocument/2006/relationships/slide" Target="slides/slide192.xml"/><Relationship Id="rId200" Type="http://schemas.openxmlformats.org/officeDocument/2006/relationships/slide" Target="slides/slide196.xml"/><Relationship Id="rId16" Type="http://schemas.openxmlformats.org/officeDocument/2006/relationships/slide" Target="slides/slide12.xml"/><Relationship Id="rId221" Type="http://schemas.openxmlformats.org/officeDocument/2006/relationships/slide" Target="slides/slide217.xml"/><Relationship Id="rId242" Type="http://schemas.openxmlformats.org/officeDocument/2006/relationships/slide" Target="slides/slide238.xml"/><Relationship Id="rId263" Type="http://schemas.openxmlformats.org/officeDocument/2006/relationships/slide" Target="slides/slide259.xml"/><Relationship Id="rId284" Type="http://schemas.openxmlformats.org/officeDocument/2006/relationships/slide" Target="slides/slide280.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slide" Target="slides/slide182.xml"/><Relationship Id="rId211" Type="http://schemas.openxmlformats.org/officeDocument/2006/relationships/slide" Target="slides/slide207.xml"/><Relationship Id="rId232" Type="http://schemas.openxmlformats.org/officeDocument/2006/relationships/slide" Target="slides/slide228.xml"/><Relationship Id="rId253" Type="http://schemas.openxmlformats.org/officeDocument/2006/relationships/slide" Target="slides/slide249.xml"/><Relationship Id="rId274" Type="http://schemas.openxmlformats.org/officeDocument/2006/relationships/slide" Target="slides/slide270.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97" Type="http://schemas.openxmlformats.org/officeDocument/2006/relationships/slide" Target="slides/slide193.xml"/><Relationship Id="rId201" Type="http://schemas.openxmlformats.org/officeDocument/2006/relationships/slide" Target="slides/slide197.xml"/><Relationship Id="rId222" Type="http://schemas.openxmlformats.org/officeDocument/2006/relationships/slide" Target="slides/slide218.xml"/><Relationship Id="rId243" Type="http://schemas.openxmlformats.org/officeDocument/2006/relationships/slide" Target="slides/slide239.xml"/><Relationship Id="rId264" Type="http://schemas.openxmlformats.org/officeDocument/2006/relationships/slide" Target="slides/slide260.xml"/><Relationship Id="rId285" Type="http://schemas.openxmlformats.org/officeDocument/2006/relationships/slide" Target="slides/slide281.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slide" Target="slides/slide183.xml"/><Relationship Id="rId1" Type="http://schemas.openxmlformats.org/officeDocument/2006/relationships/customXml" Target="../customXml/item1.xml"/><Relationship Id="rId212" Type="http://schemas.openxmlformats.org/officeDocument/2006/relationships/slide" Target="slides/slide208.xml"/><Relationship Id="rId233" Type="http://schemas.openxmlformats.org/officeDocument/2006/relationships/slide" Target="slides/slide229.xml"/><Relationship Id="rId254" Type="http://schemas.openxmlformats.org/officeDocument/2006/relationships/slide" Target="slides/slide250.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275" Type="http://schemas.openxmlformats.org/officeDocument/2006/relationships/slide" Target="slides/slide271.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slide" Target="slides/slide194.xml"/><Relationship Id="rId202" Type="http://schemas.openxmlformats.org/officeDocument/2006/relationships/slide" Target="slides/slide198.xml"/><Relationship Id="rId223" Type="http://schemas.openxmlformats.org/officeDocument/2006/relationships/slide" Target="slides/slide219.xml"/><Relationship Id="rId244" Type="http://schemas.openxmlformats.org/officeDocument/2006/relationships/slide" Target="slides/slide240.xml"/><Relationship Id="rId18" Type="http://schemas.openxmlformats.org/officeDocument/2006/relationships/slide" Target="slides/slide14.xml"/><Relationship Id="rId39" Type="http://schemas.openxmlformats.org/officeDocument/2006/relationships/slide" Target="slides/slide35.xml"/><Relationship Id="rId265" Type="http://schemas.openxmlformats.org/officeDocument/2006/relationships/slide" Target="slides/slide261.xml"/><Relationship Id="rId286" Type="http://schemas.openxmlformats.org/officeDocument/2006/relationships/notesMaster" Target="notesMasters/notesMaster1.xml"/></Relationships>
</file>

<file path=ppt/diagrams/_rels/data6.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image" Target="../media/image138.png"/><Relationship Id="rId4" Type="http://schemas.openxmlformats.org/officeDocument/2006/relationships/image" Target="../media/image141.png"/></Relationships>
</file>

<file path=ppt/diagrams/_rels/data7.xml.rels><?xml version="1.0" encoding="UTF-8" standalone="yes"?>
<Relationships xmlns="http://schemas.openxmlformats.org/package/2006/relationships"><Relationship Id="rId1" Type="http://schemas.openxmlformats.org/officeDocument/2006/relationships/image" Target="../media/image142.png"/></Relationships>
</file>

<file path=ppt/diagrams/_rels/data8.xml.rels><?xml version="1.0" encoding="UTF-8" standalone="yes"?>
<Relationships xmlns="http://schemas.openxmlformats.org/package/2006/relationships"><Relationship Id="rId1" Type="http://schemas.openxmlformats.org/officeDocument/2006/relationships/image" Target="../media/image143.png"/></Relationships>
</file>

<file path=ppt/diagrams/_rels/data9.xml.rels><?xml version="1.0" encoding="UTF-8" standalone="yes"?>
<Relationships xmlns="http://schemas.openxmlformats.org/package/2006/relationships"><Relationship Id="rId1" Type="http://schemas.openxmlformats.org/officeDocument/2006/relationships/image" Target="../media/image143.png"/></Relationships>
</file>

<file path=ppt/diagrams/_rels/data10.xml.rels><?xml version="1.0" encoding="UTF-8" standalone="yes"?>
<Relationships xmlns="http://schemas.openxmlformats.org/package/2006/relationships"><Relationship Id="rId1" Type="http://schemas.openxmlformats.org/officeDocument/2006/relationships/image" Target="../media/image145.png"/></Relationships>
</file>

<file path=ppt/diagrams/_rels/data12.xml.rels><?xml version="1.0" encoding="UTF-8" standalone="yes"?>
<Relationships xmlns="http://schemas.openxmlformats.org/package/2006/relationships"><Relationship Id="rId1" Type="http://schemas.openxmlformats.org/officeDocument/2006/relationships/image" Target="../media/image147.png"/></Relationships>
</file>

<file path=ppt/diagrams/_rels/data15.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199.png"/><Relationship Id="rId1" Type="http://schemas.openxmlformats.org/officeDocument/2006/relationships/image" Target="../media/image198.png"/></Relationships>
</file>

<file path=ppt/diagrams/_rels/drawing6.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image" Target="../media/image138.png"/><Relationship Id="rId4" Type="http://schemas.openxmlformats.org/officeDocument/2006/relationships/image" Target="../media/image141.png"/></Relationships>
</file>

<file path=ppt/diagrams/_rels/drawing7.xml.rels><?xml version="1.0" encoding="UTF-8" standalone="yes"?>
<Relationships xmlns="http://schemas.openxmlformats.org/package/2006/relationships"><Relationship Id="rId1" Type="http://schemas.openxmlformats.org/officeDocument/2006/relationships/image" Target="../media/image142.png"/></Relationships>
</file>

<file path=ppt/diagrams/_rels/drawing8.xml.rels><?xml version="1.0" encoding="UTF-8" standalone="yes"?>
<Relationships xmlns="http://schemas.openxmlformats.org/package/2006/relationships"><Relationship Id="rId1" Type="http://schemas.openxmlformats.org/officeDocument/2006/relationships/image" Target="../media/image143.png"/></Relationships>
</file>

<file path=ppt/diagrams/_rels/drawing9.xml.rels><?xml version="1.0" encoding="UTF-8" standalone="yes"?>
<Relationships xmlns="http://schemas.openxmlformats.org/package/2006/relationships"><Relationship Id="rId1" Type="http://schemas.openxmlformats.org/officeDocument/2006/relationships/image" Target="../media/image143.png"/></Relationships>
</file>

<file path=ppt/diagrams/_rels/drawing10.xml.rels><?xml version="1.0" encoding="UTF-8" standalone="yes"?>
<Relationships xmlns="http://schemas.openxmlformats.org/package/2006/relationships"><Relationship Id="rId1" Type="http://schemas.openxmlformats.org/officeDocument/2006/relationships/image" Target="../media/image145.png"/></Relationships>
</file>

<file path=ppt/diagrams/_rels/drawing12.xml.rels><?xml version="1.0" encoding="UTF-8" standalone="yes"?>
<Relationships xmlns="http://schemas.openxmlformats.org/package/2006/relationships"><Relationship Id="rId1" Type="http://schemas.openxmlformats.org/officeDocument/2006/relationships/image" Target="../media/image147.png"/></Relationships>
</file>

<file path=ppt/diagrams/_rels/drawing15.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199.png"/><Relationship Id="rId1" Type="http://schemas.openxmlformats.org/officeDocument/2006/relationships/image" Target="../media/image19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F7A4F7-263B-4E94-BCFF-2DCD63A8626A}" type="doc">
      <dgm:prSet loTypeId="urn:microsoft.com/office/officeart/2009/layout/CircleArrowProcess" loCatId="process" qsTypeId="urn:microsoft.com/office/officeart/2005/8/quickstyle/simple4" qsCatId="simple" csTypeId="urn:microsoft.com/office/officeart/2005/8/colors/accent1_2" csCatId="accent1" phldr="1"/>
      <dgm:spPr>
        <a:scene3d>
          <a:camera prst="orthographicFront">
            <a:rot lat="0" lon="0" rev="5400000"/>
          </a:camera>
          <a:lightRig rig="threePt" dir="t"/>
        </a:scene3d>
      </dgm:spPr>
      <dgm:t>
        <a:bodyPr/>
        <a:lstStyle/>
        <a:p>
          <a:endParaRPr lang="en-US"/>
        </a:p>
      </dgm:t>
    </dgm:pt>
    <dgm:pt modelId="{AB5CB565-42F2-44D5-BE90-60EF3C754658}">
      <dgm:prSet phldrT="[Text]" custT="1"/>
      <dgm:spPr>
        <a:scene3d>
          <a:camera prst="orthographicFront">
            <a:rot lat="0" lon="0" rev="5400000"/>
          </a:camera>
          <a:lightRig rig="threePt" dir="t"/>
        </a:scene3d>
        <a:sp3d/>
      </dgm:spPr>
      <dgm:t>
        <a:bodyPr>
          <a:flatTx/>
        </a:bodyPr>
        <a:lstStyle/>
        <a:p>
          <a:r>
            <a:rPr lang="en-US" sz="2200" dirty="0"/>
            <a:t>Curriculum Standards</a:t>
          </a:r>
        </a:p>
      </dgm:t>
    </dgm:pt>
    <dgm:pt modelId="{E3655D34-6563-4FEB-923F-00CAD096346A}" type="parTrans" cxnId="{7477D3A8-7F04-4D18-8C72-E71E00AEF58D}">
      <dgm:prSet/>
      <dgm:spPr/>
      <dgm:t>
        <a:bodyPr/>
        <a:lstStyle/>
        <a:p>
          <a:endParaRPr lang="en-US"/>
        </a:p>
      </dgm:t>
    </dgm:pt>
    <dgm:pt modelId="{3A572327-B9F1-460A-A3E6-A58D21D22F87}" type="sibTrans" cxnId="{7477D3A8-7F04-4D18-8C72-E71E00AEF58D}">
      <dgm:prSet/>
      <dgm:spPr/>
      <dgm:t>
        <a:bodyPr/>
        <a:lstStyle/>
        <a:p>
          <a:endParaRPr lang="en-US"/>
        </a:p>
      </dgm:t>
    </dgm:pt>
    <dgm:pt modelId="{2743F805-CD71-49F0-9D67-AF8111ED361B}">
      <dgm:prSet phldrT="[Text]" custT="1"/>
      <dgm:spPr>
        <a:scene3d>
          <a:camera prst="orthographicFront">
            <a:rot lat="0" lon="0" rev="5400000"/>
          </a:camera>
          <a:lightRig rig="threePt" dir="t"/>
        </a:scene3d>
        <a:sp3d/>
      </dgm:spPr>
      <dgm:t>
        <a:bodyPr>
          <a:flatTx/>
        </a:bodyPr>
        <a:lstStyle/>
        <a:p>
          <a:r>
            <a:rPr lang="en-US" sz="2200" dirty="0"/>
            <a:t>Student Assessment</a:t>
          </a:r>
        </a:p>
      </dgm:t>
    </dgm:pt>
    <dgm:pt modelId="{A0958451-1003-4355-B82E-A850B7FFFE72}" type="parTrans" cxnId="{526BB75E-47A8-41FE-BA44-C4DC10B0533B}">
      <dgm:prSet/>
      <dgm:spPr/>
      <dgm:t>
        <a:bodyPr/>
        <a:lstStyle/>
        <a:p>
          <a:endParaRPr lang="en-US"/>
        </a:p>
      </dgm:t>
    </dgm:pt>
    <dgm:pt modelId="{939A77F7-8AEC-40D5-96B7-FE76CB61A078}" type="sibTrans" cxnId="{526BB75E-47A8-41FE-BA44-C4DC10B0533B}">
      <dgm:prSet/>
      <dgm:spPr/>
      <dgm:t>
        <a:bodyPr/>
        <a:lstStyle/>
        <a:p>
          <a:endParaRPr lang="en-US"/>
        </a:p>
      </dgm:t>
    </dgm:pt>
    <dgm:pt modelId="{96990A89-9165-4B44-83CA-1D206BAD5294}">
      <dgm:prSet phldrT="[Text]" custT="1"/>
      <dgm:spPr>
        <a:scene3d>
          <a:camera prst="orthographicFront">
            <a:rot lat="0" lon="0" rev="5400000"/>
          </a:camera>
          <a:lightRig rig="threePt" dir="t"/>
        </a:scene3d>
        <a:sp3d/>
      </dgm:spPr>
      <dgm:t>
        <a:bodyPr>
          <a:flatTx/>
        </a:bodyPr>
        <a:lstStyle/>
        <a:p>
          <a:r>
            <a:rPr lang="en-US" sz="2200" dirty="0"/>
            <a:t>Performance Reporting</a:t>
          </a:r>
        </a:p>
      </dgm:t>
    </dgm:pt>
    <dgm:pt modelId="{B4797825-0389-4826-9A0D-66486ABB242B}" type="parTrans" cxnId="{AB0F0B84-6329-4386-8F19-A56056E2C45D}">
      <dgm:prSet/>
      <dgm:spPr/>
      <dgm:t>
        <a:bodyPr/>
        <a:lstStyle/>
        <a:p>
          <a:endParaRPr lang="en-US"/>
        </a:p>
      </dgm:t>
    </dgm:pt>
    <dgm:pt modelId="{D3F51ECC-4DA9-49B7-A9B8-0C06EF66B179}" type="sibTrans" cxnId="{AB0F0B84-6329-4386-8F19-A56056E2C45D}">
      <dgm:prSet/>
      <dgm:spPr/>
      <dgm:t>
        <a:bodyPr/>
        <a:lstStyle/>
        <a:p>
          <a:endParaRPr lang="en-US"/>
        </a:p>
      </dgm:t>
    </dgm:pt>
    <dgm:pt modelId="{329F1C52-9565-4F91-9EB7-4B8621FB3196}" type="pres">
      <dgm:prSet presAssocID="{B6F7A4F7-263B-4E94-BCFF-2DCD63A8626A}" presName="Name0" presStyleCnt="0">
        <dgm:presLayoutVars>
          <dgm:chMax val="7"/>
          <dgm:chPref val="7"/>
          <dgm:dir/>
          <dgm:animLvl val="lvl"/>
        </dgm:presLayoutVars>
      </dgm:prSet>
      <dgm:spPr/>
    </dgm:pt>
    <dgm:pt modelId="{571652E6-6606-4F73-82D0-702FC1B35DA4}" type="pres">
      <dgm:prSet presAssocID="{AB5CB565-42F2-44D5-BE90-60EF3C754658}" presName="Accent1" presStyleCnt="0"/>
      <dgm:spPr>
        <a:scene3d>
          <a:camera prst="orthographicFront">
            <a:rot lat="0" lon="0" rev="5400000"/>
          </a:camera>
          <a:lightRig rig="threePt" dir="t"/>
        </a:scene3d>
        <a:sp3d/>
      </dgm:spPr>
    </dgm:pt>
    <dgm:pt modelId="{A52E2652-7682-44D1-8BDF-D3509CF8931A}" type="pres">
      <dgm:prSet presAssocID="{AB5CB565-42F2-44D5-BE90-60EF3C754658}" presName="Accent" presStyleLbl="node1" presStyleIdx="0" presStyleCnt="3"/>
      <dgm:spPr>
        <a:solidFill>
          <a:schemeClr val="tx1"/>
        </a:solidFill>
        <a:scene3d>
          <a:camera prst="orthographicFront">
            <a:rot lat="0" lon="0" rev="5400000"/>
          </a:camera>
          <a:lightRig rig="threePt" dir="t"/>
        </a:scene3d>
        <a:sp3d/>
      </dgm:spPr>
    </dgm:pt>
    <dgm:pt modelId="{F174EC22-79C8-46E8-87BE-90A5A1C2EC06}" type="pres">
      <dgm:prSet presAssocID="{AB5CB565-42F2-44D5-BE90-60EF3C754658}" presName="Parent1" presStyleLbl="revTx" presStyleIdx="0" presStyleCnt="3">
        <dgm:presLayoutVars>
          <dgm:chMax val="1"/>
          <dgm:chPref val="1"/>
          <dgm:bulletEnabled val="1"/>
        </dgm:presLayoutVars>
      </dgm:prSet>
      <dgm:spPr/>
    </dgm:pt>
    <dgm:pt modelId="{676AAAE4-23A7-4564-99E9-6446EE08361B}" type="pres">
      <dgm:prSet presAssocID="{2743F805-CD71-49F0-9D67-AF8111ED361B}" presName="Accent2" presStyleCnt="0"/>
      <dgm:spPr>
        <a:scene3d>
          <a:camera prst="orthographicFront">
            <a:rot lat="0" lon="0" rev="5400000"/>
          </a:camera>
          <a:lightRig rig="threePt" dir="t"/>
        </a:scene3d>
        <a:sp3d/>
      </dgm:spPr>
    </dgm:pt>
    <dgm:pt modelId="{1DDB77DC-DFD9-4886-BC45-330070503943}" type="pres">
      <dgm:prSet presAssocID="{2743F805-CD71-49F0-9D67-AF8111ED361B}" presName="Accent" presStyleLbl="node1" presStyleIdx="1" presStyleCnt="3"/>
      <dgm:spPr>
        <a:solidFill>
          <a:schemeClr val="accent2">
            <a:lumMod val="60000"/>
            <a:lumOff val="40000"/>
          </a:schemeClr>
        </a:solidFill>
        <a:scene3d>
          <a:camera prst="orthographicFront">
            <a:rot lat="0" lon="0" rev="5400000"/>
          </a:camera>
          <a:lightRig rig="threePt" dir="t"/>
        </a:scene3d>
        <a:sp3d/>
      </dgm:spPr>
    </dgm:pt>
    <dgm:pt modelId="{D9C8D4B8-DD2C-401F-9E9C-57F9F9863453}" type="pres">
      <dgm:prSet presAssocID="{2743F805-CD71-49F0-9D67-AF8111ED361B}" presName="Parent2" presStyleLbl="revTx" presStyleIdx="1" presStyleCnt="3">
        <dgm:presLayoutVars>
          <dgm:chMax val="1"/>
          <dgm:chPref val="1"/>
          <dgm:bulletEnabled val="1"/>
        </dgm:presLayoutVars>
      </dgm:prSet>
      <dgm:spPr/>
    </dgm:pt>
    <dgm:pt modelId="{671DCC88-F5C8-4B3E-9544-CA5A84F7DA72}" type="pres">
      <dgm:prSet presAssocID="{96990A89-9165-4B44-83CA-1D206BAD5294}" presName="Accent3" presStyleCnt="0"/>
      <dgm:spPr>
        <a:scene3d>
          <a:camera prst="orthographicFront">
            <a:rot lat="0" lon="0" rev="5400000"/>
          </a:camera>
          <a:lightRig rig="threePt" dir="t"/>
        </a:scene3d>
        <a:sp3d/>
      </dgm:spPr>
    </dgm:pt>
    <dgm:pt modelId="{D11A8808-0C3F-402C-9E9F-9C53D5FA25BD}" type="pres">
      <dgm:prSet presAssocID="{96990A89-9165-4B44-83CA-1D206BAD5294}" presName="Accent" presStyleLbl="node1" presStyleIdx="2" presStyleCnt="3"/>
      <dgm:spPr>
        <a:solidFill>
          <a:schemeClr val="accent3"/>
        </a:solidFill>
        <a:scene3d>
          <a:camera prst="orthographicFront">
            <a:rot lat="0" lon="0" rev="5400000"/>
          </a:camera>
          <a:lightRig rig="threePt" dir="t"/>
        </a:scene3d>
        <a:sp3d/>
      </dgm:spPr>
    </dgm:pt>
    <dgm:pt modelId="{F0C630E8-5BB6-459E-92C8-7B7D537B4171}" type="pres">
      <dgm:prSet presAssocID="{96990A89-9165-4B44-83CA-1D206BAD5294}" presName="Parent3" presStyleLbl="revTx" presStyleIdx="2" presStyleCnt="3">
        <dgm:presLayoutVars>
          <dgm:chMax val="1"/>
          <dgm:chPref val="1"/>
          <dgm:bulletEnabled val="1"/>
        </dgm:presLayoutVars>
      </dgm:prSet>
      <dgm:spPr/>
    </dgm:pt>
  </dgm:ptLst>
  <dgm:cxnLst>
    <dgm:cxn modelId="{526BB75E-47A8-41FE-BA44-C4DC10B0533B}" srcId="{B6F7A4F7-263B-4E94-BCFF-2DCD63A8626A}" destId="{2743F805-CD71-49F0-9D67-AF8111ED361B}" srcOrd="1" destOrd="0" parTransId="{A0958451-1003-4355-B82E-A850B7FFFE72}" sibTransId="{939A77F7-8AEC-40D5-96B7-FE76CB61A078}"/>
    <dgm:cxn modelId="{4C776A46-0FF2-4B87-B267-3353D223C5AA}" type="presOf" srcId="{96990A89-9165-4B44-83CA-1D206BAD5294}" destId="{F0C630E8-5BB6-459E-92C8-7B7D537B4171}" srcOrd="0" destOrd="0" presId="urn:microsoft.com/office/officeart/2009/layout/CircleArrowProcess"/>
    <dgm:cxn modelId="{AB0F0B84-6329-4386-8F19-A56056E2C45D}" srcId="{B6F7A4F7-263B-4E94-BCFF-2DCD63A8626A}" destId="{96990A89-9165-4B44-83CA-1D206BAD5294}" srcOrd="2" destOrd="0" parTransId="{B4797825-0389-4826-9A0D-66486ABB242B}" sibTransId="{D3F51ECC-4DA9-49B7-A9B8-0C06EF66B179}"/>
    <dgm:cxn modelId="{62A3B887-7D8A-495B-A706-C3C47F6F8819}" type="presOf" srcId="{B6F7A4F7-263B-4E94-BCFF-2DCD63A8626A}" destId="{329F1C52-9565-4F91-9EB7-4B8621FB3196}" srcOrd="0" destOrd="0" presId="urn:microsoft.com/office/officeart/2009/layout/CircleArrowProcess"/>
    <dgm:cxn modelId="{7477D3A8-7F04-4D18-8C72-E71E00AEF58D}" srcId="{B6F7A4F7-263B-4E94-BCFF-2DCD63A8626A}" destId="{AB5CB565-42F2-44D5-BE90-60EF3C754658}" srcOrd="0" destOrd="0" parTransId="{E3655D34-6563-4FEB-923F-00CAD096346A}" sibTransId="{3A572327-B9F1-460A-A3E6-A58D21D22F87}"/>
    <dgm:cxn modelId="{E7BA54D4-F9DC-4DC6-895B-B1595DB3D044}" type="presOf" srcId="{2743F805-CD71-49F0-9D67-AF8111ED361B}" destId="{D9C8D4B8-DD2C-401F-9E9C-57F9F9863453}" srcOrd="0" destOrd="0" presId="urn:microsoft.com/office/officeart/2009/layout/CircleArrowProcess"/>
    <dgm:cxn modelId="{6C52A3D4-2E7D-4DBE-A86D-92F59E7C1205}" type="presOf" srcId="{AB5CB565-42F2-44D5-BE90-60EF3C754658}" destId="{F174EC22-79C8-46E8-87BE-90A5A1C2EC06}" srcOrd="0" destOrd="0" presId="urn:microsoft.com/office/officeart/2009/layout/CircleArrowProcess"/>
    <dgm:cxn modelId="{B9AA43CC-3C92-436A-B90E-2937A3480E9F}" type="presParOf" srcId="{329F1C52-9565-4F91-9EB7-4B8621FB3196}" destId="{571652E6-6606-4F73-82D0-702FC1B35DA4}" srcOrd="0" destOrd="0" presId="urn:microsoft.com/office/officeart/2009/layout/CircleArrowProcess"/>
    <dgm:cxn modelId="{31DCD45E-CA60-47A1-AD4D-3F9E3A5E8211}" type="presParOf" srcId="{571652E6-6606-4F73-82D0-702FC1B35DA4}" destId="{A52E2652-7682-44D1-8BDF-D3509CF8931A}" srcOrd="0" destOrd="0" presId="urn:microsoft.com/office/officeart/2009/layout/CircleArrowProcess"/>
    <dgm:cxn modelId="{9D0D0A03-5490-4AC9-9DA4-921665D0335B}" type="presParOf" srcId="{329F1C52-9565-4F91-9EB7-4B8621FB3196}" destId="{F174EC22-79C8-46E8-87BE-90A5A1C2EC06}" srcOrd="1" destOrd="0" presId="urn:microsoft.com/office/officeart/2009/layout/CircleArrowProcess"/>
    <dgm:cxn modelId="{DB908AD4-CCA1-4DFA-8DCB-ECEA34850CBE}" type="presParOf" srcId="{329F1C52-9565-4F91-9EB7-4B8621FB3196}" destId="{676AAAE4-23A7-4564-99E9-6446EE08361B}" srcOrd="2" destOrd="0" presId="urn:microsoft.com/office/officeart/2009/layout/CircleArrowProcess"/>
    <dgm:cxn modelId="{2C4906B3-7211-4E1E-AA9D-94B8C74CF66F}" type="presParOf" srcId="{676AAAE4-23A7-4564-99E9-6446EE08361B}" destId="{1DDB77DC-DFD9-4886-BC45-330070503943}" srcOrd="0" destOrd="0" presId="urn:microsoft.com/office/officeart/2009/layout/CircleArrowProcess"/>
    <dgm:cxn modelId="{1399F7AC-55EC-429D-A8FA-2A0815FA8D50}" type="presParOf" srcId="{329F1C52-9565-4F91-9EB7-4B8621FB3196}" destId="{D9C8D4B8-DD2C-401F-9E9C-57F9F9863453}" srcOrd="3" destOrd="0" presId="urn:microsoft.com/office/officeart/2009/layout/CircleArrowProcess"/>
    <dgm:cxn modelId="{B2FE5D8D-AD8A-4DF3-A906-D534B7C4D2DF}" type="presParOf" srcId="{329F1C52-9565-4F91-9EB7-4B8621FB3196}" destId="{671DCC88-F5C8-4B3E-9544-CA5A84F7DA72}" srcOrd="4" destOrd="0" presId="urn:microsoft.com/office/officeart/2009/layout/CircleArrowProcess"/>
    <dgm:cxn modelId="{ADAD83F2-B0D2-4AB7-9184-9C4EBBDAD2CE}" type="presParOf" srcId="{671DCC88-F5C8-4B3E-9544-CA5A84F7DA72}" destId="{D11A8808-0C3F-402C-9E9F-9C53D5FA25BD}" srcOrd="0" destOrd="0" presId="urn:microsoft.com/office/officeart/2009/layout/CircleArrowProcess"/>
    <dgm:cxn modelId="{9AC97A49-642A-4B07-8148-3F5975B17001}" type="presParOf" srcId="{329F1C52-9565-4F91-9EB7-4B8621FB3196}" destId="{F0C630E8-5BB6-459E-92C8-7B7D537B4171}"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3217121E-81D7-4469-8D24-8850F5266B2A}" type="doc">
      <dgm:prSet loTypeId="urn:microsoft.com/office/officeart/2005/8/layout/venn2" loCatId="relationship" qsTypeId="urn:microsoft.com/office/officeart/2005/8/quickstyle/simple1" qsCatId="simple" csTypeId="urn:microsoft.com/office/officeart/2005/8/colors/accent2_3" csCatId="accent2" phldr="1"/>
      <dgm:spPr/>
      <dgm:t>
        <a:bodyPr/>
        <a:lstStyle/>
        <a:p>
          <a:endParaRPr lang="en-US"/>
        </a:p>
      </dgm:t>
    </dgm:pt>
    <dgm:pt modelId="{13856993-A1AE-4212-9F8F-A7A6A87E79CA}">
      <dgm:prSet phldrT="[Text]" custT="1"/>
      <dgm:spPr/>
      <dgm:t>
        <a:bodyPr/>
        <a:lstStyle/>
        <a:p>
          <a:r>
            <a:rPr lang="en-US" sz="2400" dirty="0"/>
            <a:t>State</a:t>
          </a:r>
        </a:p>
      </dgm:t>
    </dgm:pt>
    <dgm:pt modelId="{2237BCD6-F844-4BE3-A242-F2193D9757FD}" type="parTrans" cxnId="{7205961D-9C2B-49B6-83CF-ED87F9ABD348}">
      <dgm:prSet/>
      <dgm:spPr/>
      <dgm:t>
        <a:bodyPr/>
        <a:lstStyle/>
        <a:p>
          <a:endParaRPr lang="en-US"/>
        </a:p>
      </dgm:t>
    </dgm:pt>
    <dgm:pt modelId="{BBBDE118-39A1-48F4-A941-CA38F1F5E444}" type="sibTrans" cxnId="{7205961D-9C2B-49B6-83CF-ED87F9ABD348}">
      <dgm:prSet/>
      <dgm:spPr/>
      <dgm:t>
        <a:bodyPr/>
        <a:lstStyle/>
        <a:p>
          <a:endParaRPr lang="en-US"/>
        </a:p>
      </dgm:t>
    </dgm:pt>
    <dgm:pt modelId="{84715128-D768-4428-9E27-5833B13F76D2}">
      <dgm:prSet phldrT="[Text]" custT="1"/>
      <dgm:spPr/>
      <dgm:t>
        <a:bodyPr/>
        <a:lstStyle/>
        <a:p>
          <a:r>
            <a:rPr lang="en-US" sz="2400" dirty="0"/>
            <a:t>District </a:t>
          </a:r>
        </a:p>
      </dgm:t>
    </dgm:pt>
    <dgm:pt modelId="{792162D5-F150-4AB7-AB62-FA72A094F8FC}" type="parTrans" cxnId="{396A320C-09E6-4F44-B607-6E6EBE61BECC}">
      <dgm:prSet/>
      <dgm:spPr/>
      <dgm:t>
        <a:bodyPr/>
        <a:lstStyle/>
        <a:p>
          <a:endParaRPr lang="en-US"/>
        </a:p>
      </dgm:t>
    </dgm:pt>
    <dgm:pt modelId="{54826392-DFD7-475E-86DB-F134F29CC1BC}" type="sibTrans" cxnId="{396A320C-09E6-4F44-B607-6E6EBE61BECC}">
      <dgm:prSet/>
      <dgm:spPr/>
      <dgm:t>
        <a:bodyPr/>
        <a:lstStyle/>
        <a:p>
          <a:endParaRPr lang="en-US"/>
        </a:p>
      </dgm:t>
    </dgm:pt>
    <dgm:pt modelId="{80713025-1080-4163-8BC4-282585963764}">
      <dgm:prSet phldrT="[Text]" custT="1"/>
      <dgm:spPr/>
      <dgm:t>
        <a:bodyPr/>
        <a:lstStyle/>
        <a:p>
          <a:r>
            <a:rPr lang="en-US" sz="2400" dirty="0"/>
            <a:t>School</a:t>
          </a:r>
        </a:p>
      </dgm:t>
    </dgm:pt>
    <dgm:pt modelId="{96F70479-2969-4BA4-847B-23C289E8A9FB}" type="parTrans" cxnId="{C904B915-EA90-4D39-9EDC-2740DE13D832}">
      <dgm:prSet/>
      <dgm:spPr/>
      <dgm:t>
        <a:bodyPr/>
        <a:lstStyle/>
        <a:p>
          <a:endParaRPr lang="en-US"/>
        </a:p>
      </dgm:t>
    </dgm:pt>
    <dgm:pt modelId="{E0AD0D5B-D1DD-49E6-880B-4654CE0A0817}" type="sibTrans" cxnId="{C904B915-EA90-4D39-9EDC-2740DE13D832}">
      <dgm:prSet/>
      <dgm:spPr/>
      <dgm:t>
        <a:bodyPr/>
        <a:lstStyle/>
        <a:p>
          <a:endParaRPr lang="en-US"/>
        </a:p>
      </dgm:t>
    </dgm:pt>
    <dgm:pt modelId="{91D9B393-73CF-45D2-B6BD-5B280BC1F644}">
      <dgm:prSet phldrT="[Text]" custT="1"/>
      <dgm:spPr/>
      <dgm:t>
        <a:bodyPr/>
        <a:lstStyle/>
        <a:p>
          <a:r>
            <a:rPr lang="en-US" sz="2400" dirty="0"/>
            <a:t>Class</a:t>
          </a:r>
        </a:p>
      </dgm:t>
    </dgm:pt>
    <dgm:pt modelId="{CA35494D-A76A-4EE9-963B-989672685327}" type="parTrans" cxnId="{7B08B5D3-578C-424F-82B8-876F8384EE53}">
      <dgm:prSet/>
      <dgm:spPr/>
      <dgm:t>
        <a:bodyPr/>
        <a:lstStyle/>
        <a:p>
          <a:endParaRPr lang="en-US"/>
        </a:p>
      </dgm:t>
    </dgm:pt>
    <dgm:pt modelId="{49A845D9-8CFB-4630-A3E4-7E77E093ECF6}" type="sibTrans" cxnId="{7B08B5D3-578C-424F-82B8-876F8384EE53}">
      <dgm:prSet/>
      <dgm:spPr/>
      <dgm:t>
        <a:bodyPr/>
        <a:lstStyle/>
        <a:p>
          <a:endParaRPr lang="en-US"/>
        </a:p>
      </dgm:t>
    </dgm:pt>
    <dgm:pt modelId="{2F321530-853D-48DE-944C-597EB725018C}" type="pres">
      <dgm:prSet presAssocID="{3217121E-81D7-4469-8D24-8850F5266B2A}" presName="Name0" presStyleCnt="0">
        <dgm:presLayoutVars>
          <dgm:chMax val="7"/>
          <dgm:resizeHandles val="exact"/>
        </dgm:presLayoutVars>
      </dgm:prSet>
      <dgm:spPr/>
    </dgm:pt>
    <dgm:pt modelId="{C6A4E091-D427-4AA1-95A2-3DA3B0AA76E9}" type="pres">
      <dgm:prSet presAssocID="{3217121E-81D7-4469-8D24-8850F5266B2A}" presName="comp1" presStyleCnt="0"/>
      <dgm:spPr/>
    </dgm:pt>
    <dgm:pt modelId="{62F89C26-052C-4FA9-B492-36C68D611813}" type="pres">
      <dgm:prSet presAssocID="{3217121E-81D7-4469-8D24-8850F5266B2A}" presName="circle1" presStyleLbl="node1" presStyleIdx="0" presStyleCnt="4" custScaleX="105711" custLinFactNeighborY="5000"/>
      <dgm:spPr/>
    </dgm:pt>
    <dgm:pt modelId="{C6141ED4-F08D-4143-8E2B-781C175DDC6C}" type="pres">
      <dgm:prSet presAssocID="{3217121E-81D7-4469-8D24-8850F5266B2A}" presName="c1text" presStyleLbl="node1" presStyleIdx="0" presStyleCnt="4">
        <dgm:presLayoutVars>
          <dgm:bulletEnabled val="1"/>
        </dgm:presLayoutVars>
      </dgm:prSet>
      <dgm:spPr/>
    </dgm:pt>
    <dgm:pt modelId="{8EE225D2-515D-412E-964A-CAE0E85F4074}" type="pres">
      <dgm:prSet presAssocID="{3217121E-81D7-4469-8D24-8850F5266B2A}" presName="comp2" presStyleCnt="0"/>
      <dgm:spPr/>
    </dgm:pt>
    <dgm:pt modelId="{2B853B9D-6B72-4696-BE37-AF20A6A251B6}" type="pres">
      <dgm:prSet presAssocID="{3217121E-81D7-4469-8D24-8850F5266B2A}" presName="circle2" presStyleLbl="node1" presStyleIdx="1" presStyleCnt="4" custScaleX="112500" custScaleY="105371"/>
      <dgm:spPr/>
    </dgm:pt>
    <dgm:pt modelId="{F8CAE5E4-1910-4F0C-BF4C-BB0601F37AE7}" type="pres">
      <dgm:prSet presAssocID="{3217121E-81D7-4469-8D24-8850F5266B2A}" presName="c2text" presStyleLbl="node1" presStyleIdx="1" presStyleCnt="4">
        <dgm:presLayoutVars>
          <dgm:bulletEnabled val="1"/>
        </dgm:presLayoutVars>
      </dgm:prSet>
      <dgm:spPr/>
    </dgm:pt>
    <dgm:pt modelId="{585B45FB-C54E-4E6C-BDF7-ACE2408EB747}" type="pres">
      <dgm:prSet presAssocID="{3217121E-81D7-4469-8D24-8850F5266B2A}" presName="comp3" presStyleCnt="0"/>
      <dgm:spPr/>
    </dgm:pt>
    <dgm:pt modelId="{F661BA62-9563-4EA6-93B9-09F95F85C7E7}" type="pres">
      <dgm:prSet presAssocID="{3217121E-81D7-4469-8D24-8850F5266B2A}" presName="circle3" presStyleLbl="node1" presStyleIdx="2" presStyleCnt="4" custScaleX="105410" custScaleY="98828"/>
      <dgm:spPr/>
    </dgm:pt>
    <dgm:pt modelId="{72AE84FB-C386-4288-B6A7-A44FB28A4547}" type="pres">
      <dgm:prSet presAssocID="{3217121E-81D7-4469-8D24-8850F5266B2A}" presName="c3text" presStyleLbl="node1" presStyleIdx="2" presStyleCnt="4">
        <dgm:presLayoutVars>
          <dgm:bulletEnabled val="1"/>
        </dgm:presLayoutVars>
      </dgm:prSet>
      <dgm:spPr/>
    </dgm:pt>
    <dgm:pt modelId="{AC6BDC7C-852C-4A97-8C7D-156AD9CAFFC5}" type="pres">
      <dgm:prSet presAssocID="{3217121E-81D7-4469-8D24-8850F5266B2A}" presName="comp4" presStyleCnt="0"/>
      <dgm:spPr/>
    </dgm:pt>
    <dgm:pt modelId="{BB7717EE-BB3E-45E9-AED6-2F412CC35F62}" type="pres">
      <dgm:prSet presAssocID="{3217121E-81D7-4469-8D24-8850F5266B2A}" presName="circle4" presStyleLbl="node1" presStyleIdx="3" presStyleCnt="4"/>
      <dgm:spPr/>
    </dgm:pt>
    <dgm:pt modelId="{0E9F0FD2-6C9D-4BA5-80F8-172377F59EB4}" type="pres">
      <dgm:prSet presAssocID="{3217121E-81D7-4469-8D24-8850F5266B2A}" presName="c4text" presStyleLbl="node1" presStyleIdx="3" presStyleCnt="4">
        <dgm:presLayoutVars>
          <dgm:bulletEnabled val="1"/>
        </dgm:presLayoutVars>
      </dgm:prSet>
      <dgm:spPr/>
    </dgm:pt>
  </dgm:ptLst>
  <dgm:cxnLst>
    <dgm:cxn modelId="{396A320C-09E6-4F44-B607-6E6EBE61BECC}" srcId="{3217121E-81D7-4469-8D24-8850F5266B2A}" destId="{84715128-D768-4428-9E27-5833B13F76D2}" srcOrd="1" destOrd="0" parTransId="{792162D5-F150-4AB7-AB62-FA72A094F8FC}" sibTransId="{54826392-DFD7-475E-86DB-F134F29CC1BC}"/>
    <dgm:cxn modelId="{DFEE9C0E-0DC8-4152-969C-330BBACDB82C}" type="presOf" srcId="{13856993-A1AE-4212-9F8F-A7A6A87E79CA}" destId="{C6141ED4-F08D-4143-8E2B-781C175DDC6C}" srcOrd="1" destOrd="0" presId="urn:microsoft.com/office/officeart/2005/8/layout/venn2"/>
    <dgm:cxn modelId="{C904B915-EA90-4D39-9EDC-2740DE13D832}" srcId="{3217121E-81D7-4469-8D24-8850F5266B2A}" destId="{80713025-1080-4163-8BC4-282585963764}" srcOrd="2" destOrd="0" parTransId="{96F70479-2969-4BA4-847B-23C289E8A9FB}" sibTransId="{E0AD0D5B-D1DD-49E6-880B-4654CE0A0817}"/>
    <dgm:cxn modelId="{7205961D-9C2B-49B6-83CF-ED87F9ABD348}" srcId="{3217121E-81D7-4469-8D24-8850F5266B2A}" destId="{13856993-A1AE-4212-9F8F-A7A6A87E79CA}" srcOrd="0" destOrd="0" parTransId="{2237BCD6-F844-4BE3-A242-F2193D9757FD}" sibTransId="{BBBDE118-39A1-48F4-A941-CA38F1F5E444}"/>
    <dgm:cxn modelId="{BCE6CB4B-DEA6-49E1-84A7-744C8D87A692}" type="presOf" srcId="{80713025-1080-4163-8BC4-282585963764}" destId="{72AE84FB-C386-4288-B6A7-A44FB28A4547}" srcOrd="1" destOrd="0" presId="urn:microsoft.com/office/officeart/2005/8/layout/venn2"/>
    <dgm:cxn modelId="{ECBC3275-283E-41C5-8E7D-8FB63BFE8152}" type="presOf" srcId="{84715128-D768-4428-9E27-5833B13F76D2}" destId="{F8CAE5E4-1910-4F0C-BF4C-BB0601F37AE7}" srcOrd="1" destOrd="0" presId="urn:microsoft.com/office/officeart/2005/8/layout/venn2"/>
    <dgm:cxn modelId="{AF4ED1A2-D341-404B-82AC-927D55F28CD9}" type="presOf" srcId="{80713025-1080-4163-8BC4-282585963764}" destId="{F661BA62-9563-4EA6-93B9-09F95F85C7E7}" srcOrd="0" destOrd="0" presId="urn:microsoft.com/office/officeart/2005/8/layout/venn2"/>
    <dgm:cxn modelId="{B41BFBA4-17FF-4075-BA45-A96FCB05E01E}" type="presOf" srcId="{91D9B393-73CF-45D2-B6BD-5B280BC1F644}" destId="{BB7717EE-BB3E-45E9-AED6-2F412CC35F62}" srcOrd="0" destOrd="0" presId="urn:microsoft.com/office/officeart/2005/8/layout/venn2"/>
    <dgm:cxn modelId="{DCA2B0AA-935A-42F8-9100-56459DD0941A}" type="presOf" srcId="{91D9B393-73CF-45D2-B6BD-5B280BC1F644}" destId="{0E9F0FD2-6C9D-4BA5-80F8-172377F59EB4}" srcOrd="1" destOrd="0" presId="urn:microsoft.com/office/officeart/2005/8/layout/venn2"/>
    <dgm:cxn modelId="{3BCC41CC-0C84-4B2E-9147-144DA6AEF135}" type="presOf" srcId="{84715128-D768-4428-9E27-5833B13F76D2}" destId="{2B853B9D-6B72-4696-BE37-AF20A6A251B6}" srcOrd="0" destOrd="0" presId="urn:microsoft.com/office/officeart/2005/8/layout/venn2"/>
    <dgm:cxn modelId="{7B08B5D3-578C-424F-82B8-876F8384EE53}" srcId="{3217121E-81D7-4469-8D24-8850F5266B2A}" destId="{91D9B393-73CF-45D2-B6BD-5B280BC1F644}" srcOrd="3" destOrd="0" parTransId="{CA35494D-A76A-4EE9-963B-989672685327}" sibTransId="{49A845D9-8CFB-4630-A3E4-7E77E093ECF6}"/>
    <dgm:cxn modelId="{0CC350F7-5AE1-482C-A0F1-0E2B3201D639}" type="presOf" srcId="{3217121E-81D7-4469-8D24-8850F5266B2A}" destId="{2F321530-853D-48DE-944C-597EB725018C}" srcOrd="0" destOrd="0" presId="urn:microsoft.com/office/officeart/2005/8/layout/venn2"/>
    <dgm:cxn modelId="{148C0AFE-CEAD-40FF-8F30-209B331931F8}" type="presOf" srcId="{13856993-A1AE-4212-9F8F-A7A6A87E79CA}" destId="{62F89C26-052C-4FA9-B492-36C68D611813}" srcOrd="0" destOrd="0" presId="urn:microsoft.com/office/officeart/2005/8/layout/venn2"/>
    <dgm:cxn modelId="{8154ADCE-A63D-4560-8EC7-B25C1CD9E292}" type="presParOf" srcId="{2F321530-853D-48DE-944C-597EB725018C}" destId="{C6A4E091-D427-4AA1-95A2-3DA3B0AA76E9}" srcOrd="0" destOrd="0" presId="urn:microsoft.com/office/officeart/2005/8/layout/venn2"/>
    <dgm:cxn modelId="{7849CF17-6141-4CCE-A722-7C0701A0F7ED}" type="presParOf" srcId="{C6A4E091-D427-4AA1-95A2-3DA3B0AA76E9}" destId="{62F89C26-052C-4FA9-B492-36C68D611813}" srcOrd="0" destOrd="0" presId="urn:microsoft.com/office/officeart/2005/8/layout/venn2"/>
    <dgm:cxn modelId="{FE95A385-C4BC-495E-BC62-7129F0025663}" type="presParOf" srcId="{C6A4E091-D427-4AA1-95A2-3DA3B0AA76E9}" destId="{C6141ED4-F08D-4143-8E2B-781C175DDC6C}" srcOrd="1" destOrd="0" presId="urn:microsoft.com/office/officeart/2005/8/layout/venn2"/>
    <dgm:cxn modelId="{C2B20288-67DA-409F-A2CA-4AA723F5B083}" type="presParOf" srcId="{2F321530-853D-48DE-944C-597EB725018C}" destId="{8EE225D2-515D-412E-964A-CAE0E85F4074}" srcOrd="1" destOrd="0" presId="urn:microsoft.com/office/officeart/2005/8/layout/venn2"/>
    <dgm:cxn modelId="{3360FDCC-88CF-430A-9472-E13232F31AA2}" type="presParOf" srcId="{8EE225D2-515D-412E-964A-CAE0E85F4074}" destId="{2B853B9D-6B72-4696-BE37-AF20A6A251B6}" srcOrd="0" destOrd="0" presId="urn:microsoft.com/office/officeart/2005/8/layout/venn2"/>
    <dgm:cxn modelId="{239144F0-11AE-435E-867A-58758B67CB78}" type="presParOf" srcId="{8EE225D2-515D-412E-964A-CAE0E85F4074}" destId="{F8CAE5E4-1910-4F0C-BF4C-BB0601F37AE7}" srcOrd="1" destOrd="0" presId="urn:microsoft.com/office/officeart/2005/8/layout/venn2"/>
    <dgm:cxn modelId="{1D6FB069-7052-42AE-9762-3F8FB32841EE}" type="presParOf" srcId="{2F321530-853D-48DE-944C-597EB725018C}" destId="{585B45FB-C54E-4E6C-BDF7-ACE2408EB747}" srcOrd="2" destOrd="0" presId="urn:microsoft.com/office/officeart/2005/8/layout/venn2"/>
    <dgm:cxn modelId="{A312580F-7778-4495-B23F-6A156FBC74BE}" type="presParOf" srcId="{585B45FB-C54E-4E6C-BDF7-ACE2408EB747}" destId="{F661BA62-9563-4EA6-93B9-09F95F85C7E7}" srcOrd="0" destOrd="0" presId="urn:microsoft.com/office/officeart/2005/8/layout/venn2"/>
    <dgm:cxn modelId="{DA87AA42-A4C6-4CC4-86D7-F374F078BB07}" type="presParOf" srcId="{585B45FB-C54E-4E6C-BDF7-ACE2408EB747}" destId="{72AE84FB-C386-4288-B6A7-A44FB28A4547}" srcOrd="1" destOrd="0" presId="urn:microsoft.com/office/officeart/2005/8/layout/venn2"/>
    <dgm:cxn modelId="{544CC265-896F-4C30-A7BA-B50A26F08AA6}" type="presParOf" srcId="{2F321530-853D-48DE-944C-597EB725018C}" destId="{AC6BDC7C-852C-4A97-8C7D-156AD9CAFFC5}" srcOrd="3" destOrd="0" presId="urn:microsoft.com/office/officeart/2005/8/layout/venn2"/>
    <dgm:cxn modelId="{FA33843E-4200-4D94-8C58-C4D383844D95}" type="presParOf" srcId="{AC6BDC7C-852C-4A97-8C7D-156AD9CAFFC5}" destId="{BB7717EE-BB3E-45E9-AED6-2F412CC35F62}" srcOrd="0" destOrd="0" presId="urn:microsoft.com/office/officeart/2005/8/layout/venn2"/>
    <dgm:cxn modelId="{F85165B7-BB6C-48B9-80CB-997820ED19FD}" type="presParOf" srcId="{AC6BDC7C-852C-4A97-8C7D-156AD9CAFFC5}" destId="{0E9F0FD2-6C9D-4BA5-80F8-172377F59EB4}"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BF10A62-AE8C-4A97-8BAB-EB9BE0E81E3A}" type="doc">
      <dgm:prSet loTypeId="urn:microsoft.com/office/officeart/2005/8/layout/chevron1" loCatId="process" qsTypeId="urn:microsoft.com/office/officeart/2005/8/quickstyle/simple1" qsCatId="simple" csTypeId="urn:microsoft.com/office/officeart/2005/8/colors/colorful1" csCatId="colorful" phldr="1"/>
      <dgm:spPr/>
    </dgm:pt>
    <dgm:pt modelId="{B171BC51-165C-46DB-918E-A63D6132EE76}">
      <dgm:prSet phldrT="[Text]"/>
      <dgm:spPr/>
      <dgm:t>
        <a:bodyPr/>
        <a:lstStyle/>
        <a:p>
          <a:r>
            <a:rPr lang="en-US" b="1" dirty="0"/>
            <a:t>Step 1</a:t>
          </a:r>
        </a:p>
        <a:p>
          <a:r>
            <a:rPr lang="en-US" dirty="0"/>
            <a:t>Determination of student eligibility</a:t>
          </a:r>
        </a:p>
      </dgm:t>
      <dgm:extLst>
        <a:ext uri="{E40237B7-FDA0-4F09-8148-C483321AD2D9}">
          <dgm14:cNvPr xmlns:dgm14="http://schemas.microsoft.com/office/drawing/2010/diagram" id="0" name="" descr="&#10;Determination of student eligibility&#10;" title="Step 1"/>
        </a:ext>
      </dgm:extLst>
    </dgm:pt>
    <dgm:pt modelId="{E90A4DCA-6EC4-47EC-9E06-6AA205607278}" type="parTrans" cxnId="{F3331D31-E837-4E65-BE4E-F0BFD8A5D507}">
      <dgm:prSet/>
      <dgm:spPr/>
      <dgm:t>
        <a:bodyPr/>
        <a:lstStyle/>
        <a:p>
          <a:endParaRPr lang="en-US">
            <a:solidFill>
              <a:schemeClr val="bg1"/>
            </a:solidFill>
          </a:endParaRPr>
        </a:p>
      </dgm:t>
    </dgm:pt>
    <dgm:pt modelId="{5E9150B3-A8F8-4C6B-A8B4-5E6F5223929B}" type="sibTrans" cxnId="{F3331D31-E837-4E65-BE4E-F0BFD8A5D507}">
      <dgm:prSet/>
      <dgm:spPr/>
      <dgm:t>
        <a:bodyPr/>
        <a:lstStyle/>
        <a:p>
          <a:endParaRPr lang="en-US">
            <a:solidFill>
              <a:schemeClr val="bg1"/>
            </a:solidFill>
          </a:endParaRPr>
        </a:p>
      </dgm:t>
    </dgm:pt>
    <dgm:pt modelId="{62FC9A63-D1D3-4697-BF37-D07CCCC14426}">
      <dgm:prSet phldrT="[Text]"/>
      <dgm:spPr/>
      <dgm:t>
        <a:bodyPr/>
        <a:lstStyle/>
        <a:p>
          <a:r>
            <a:rPr lang="en-US" b="1" dirty="0"/>
            <a:t>Step 2</a:t>
          </a:r>
        </a:p>
        <a:p>
          <a:r>
            <a:rPr lang="en-US" dirty="0"/>
            <a:t>Completion and submission of online form </a:t>
          </a:r>
        </a:p>
      </dgm:t>
      <dgm:extLst>
        <a:ext uri="{E40237B7-FDA0-4F09-8148-C483321AD2D9}">
          <dgm14:cNvPr xmlns:dgm14="http://schemas.microsoft.com/office/drawing/2010/diagram" id="0" name="" descr="Completion and submission of online form &#10;" title="Step 2"/>
        </a:ext>
      </dgm:extLst>
    </dgm:pt>
    <dgm:pt modelId="{7704C580-5A7D-4405-92FB-1C3CC1C18527}" type="parTrans" cxnId="{AD645A41-7EA7-45A5-A510-E9744B47AAAD}">
      <dgm:prSet/>
      <dgm:spPr/>
      <dgm:t>
        <a:bodyPr/>
        <a:lstStyle/>
        <a:p>
          <a:endParaRPr lang="en-US">
            <a:solidFill>
              <a:schemeClr val="bg1"/>
            </a:solidFill>
          </a:endParaRPr>
        </a:p>
      </dgm:t>
    </dgm:pt>
    <dgm:pt modelId="{366454B4-997A-40C7-A3EE-B28C9D115EBA}" type="sibTrans" cxnId="{AD645A41-7EA7-45A5-A510-E9744B47AAAD}">
      <dgm:prSet/>
      <dgm:spPr/>
      <dgm:t>
        <a:bodyPr/>
        <a:lstStyle/>
        <a:p>
          <a:endParaRPr lang="en-US">
            <a:solidFill>
              <a:schemeClr val="bg1"/>
            </a:solidFill>
          </a:endParaRPr>
        </a:p>
      </dgm:t>
    </dgm:pt>
    <dgm:pt modelId="{A37C0CB1-551E-4E0B-8AAE-C62B49CEF70F}">
      <dgm:prSet phldrT="[Text]"/>
      <dgm:spPr/>
      <dgm:t>
        <a:bodyPr/>
        <a:lstStyle/>
        <a:p>
          <a:r>
            <a:rPr lang="en-US" b="1" dirty="0"/>
            <a:t>Step 3</a:t>
          </a:r>
        </a:p>
        <a:p>
          <a:r>
            <a:rPr lang="en-US" dirty="0"/>
            <a:t>TEA review and decision</a:t>
          </a:r>
        </a:p>
      </dgm:t>
      <dgm:extLst>
        <a:ext uri="{E40237B7-FDA0-4F09-8148-C483321AD2D9}">
          <dgm14:cNvPr xmlns:dgm14="http://schemas.microsoft.com/office/drawing/2010/diagram" id="0" name="" descr="TEA review and decision&#10;" title="Step 3"/>
        </a:ext>
      </dgm:extLst>
    </dgm:pt>
    <dgm:pt modelId="{0D586F9F-C971-4D83-B334-A854E0F1CA01}" type="parTrans" cxnId="{160DBAAB-FC28-44E5-987B-477F4B67C939}">
      <dgm:prSet/>
      <dgm:spPr/>
      <dgm:t>
        <a:bodyPr/>
        <a:lstStyle/>
        <a:p>
          <a:endParaRPr lang="en-US">
            <a:solidFill>
              <a:schemeClr val="bg1"/>
            </a:solidFill>
          </a:endParaRPr>
        </a:p>
      </dgm:t>
    </dgm:pt>
    <dgm:pt modelId="{394A87DB-C058-423B-B600-0B6505AAAA26}" type="sibTrans" cxnId="{160DBAAB-FC28-44E5-987B-477F4B67C939}">
      <dgm:prSet/>
      <dgm:spPr/>
      <dgm:t>
        <a:bodyPr/>
        <a:lstStyle/>
        <a:p>
          <a:endParaRPr lang="en-US">
            <a:solidFill>
              <a:schemeClr val="bg1"/>
            </a:solidFill>
          </a:endParaRPr>
        </a:p>
      </dgm:t>
    </dgm:pt>
    <dgm:pt modelId="{4AA30A43-204A-4935-873A-9F3AC7586B73}">
      <dgm:prSet/>
      <dgm:spPr/>
      <dgm:t>
        <a:bodyPr/>
        <a:lstStyle/>
        <a:p>
          <a:r>
            <a:rPr lang="en-US" b="1" dirty="0"/>
            <a:t>Step 4</a:t>
          </a:r>
        </a:p>
        <a:p>
          <a:r>
            <a:rPr lang="en-US" dirty="0"/>
            <a:t>Required communication within district </a:t>
          </a:r>
        </a:p>
      </dgm:t>
      <dgm:extLst>
        <a:ext uri="{E40237B7-FDA0-4F09-8148-C483321AD2D9}">
          <dgm14:cNvPr xmlns:dgm14="http://schemas.microsoft.com/office/drawing/2010/diagram" id="0" name="" descr="Required communication within district &#10;" title="Step 4"/>
        </a:ext>
      </dgm:extLst>
    </dgm:pt>
    <dgm:pt modelId="{36FE1C38-81BA-4A12-BCC3-CD392A20740B}" type="parTrans" cxnId="{FF97EDBD-5A58-4C0D-AA9D-D38C61F528B0}">
      <dgm:prSet/>
      <dgm:spPr/>
      <dgm:t>
        <a:bodyPr/>
        <a:lstStyle/>
        <a:p>
          <a:endParaRPr lang="en-US">
            <a:solidFill>
              <a:schemeClr val="bg1"/>
            </a:solidFill>
          </a:endParaRPr>
        </a:p>
      </dgm:t>
    </dgm:pt>
    <dgm:pt modelId="{563B5FD8-7304-41DC-8978-043BC69333E9}" type="sibTrans" cxnId="{FF97EDBD-5A58-4C0D-AA9D-D38C61F528B0}">
      <dgm:prSet/>
      <dgm:spPr/>
      <dgm:t>
        <a:bodyPr/>
        <a:lstStyle/>
        <a:p>
          <a:endParaRPr lang="en-US">
            <a:solidFill>
              <a:schemeClr val="bg1"/>
            </a:solidFill>
          </a:endParaRPr>
        </a:p>
      </dgm:t>
    </dgm:pt>
    <dgm:pt modelId="{E9441F64-A33E-40F8-A839-69611935A193}" type="pres">
      <dgm:prSet presAssocID="{DBF10A62-AE8C-4A97-8BAB-EB9BE0E81E3A}" presName="Name0" presStyleCnt="0">
        <dgm:presLayoutVars>
          <dgm:dir/>
          <dgm:animLvl val="lvl"/>
          <dgm:resizeHandles val="exact"/>
        </dgm:presLayoutVars>
      </dgm:prSet>
      <dgm:spPr/>
    </dgm:pt>
    <dgm:pt modelId="{F0274AFF-70A0-41E2-A830-A53981ADD0DA}" type="pres">
      <dgm:prSet presAssocID="{B171BC51-165C-46DB-918E-A63D6132EE76}" presName="parTxOnly" presStyleLbl="node1" presStyleIdx="0" presStyleCnt="4">
        <dgm:presLayoutVars>
          <dgm:chMax val="0"/>
          <dgm:chPref val="0"/>
          <dgm:bulletEnabled val="1"/>
        </dgm:presLayoutVars>
      </dgm:prSet>
      <dgm:spPr/>
    </dgm:pt>
    <dgm:pt modelId="{ECC2D8EE-8EDC-4386-8982-71DFE5EB76B5}" type="pres">
      <dgm:prSet presAssocID="{5E9150B3-A8F8-4C6B-A8B4-5E6F5223929B}" presName="parTxOnlySpace" presStyleCnt="0"/>
      <dgm:spPr/>
    </dgm:pt>
    <dgm:pt modelId="{CC2A1937-346E-44D4-864C-661108B8B856}" type="pres">
      <dgm:prSet presAssocID="{62FC9A63-D1D3-4697-BF37-D07CCCC14426}" presName="parTxOnly" presStyleLbl="node1" presStyleIdx="1" presStyleCnt="4">
        <dgm:presLayoutVars>
          <dgm:chMax val="0"/>
          <dgm:chPref val="0"/>
          <dgm:bulletEnabled val="1"/>
        </dgm:presLayoutVars>
      </dgm:prSet>
      <dgm:spPr/>
    </dgm:pt>
    <dgm:pt modelId="{79BDEEC4-05AC-4717-820E-69C6DD0632C1}" type="pres">
      <dgm:prSet presAssocID="{366454B4-997A-40C7-A3EE-B28C9D115EBA}" presName="parTxOnlySpace" presStyleCnt="0"/>
      <dgm:spPr/>
    </dgm:pt>
    <dgm:pt modelId="{3BA7CBD9-2459-469F-95FA-49888D6CCE4E}" type="pres">
      <dgm:prSet presAssocID="{A37C0CB1-551E-4E0B-8AAE-C62B49CEF70F}" presName="parTxOnly" presStyleLbl="node1" presStyleIdx="2" presStyleCnt="4">
        <dgm:presLayoutVars>
          <dgm:chMax val="0"/>
          <dgm:chPref val="0"/>
          <dgm:bulletEnabled val="1"/>
        </dgm:presLayoutVars>
      </dgm:prSet>
      <dgm:spPr/>
    </dgm:pt>
    <dgm:pt modelId="{E60776A5-F1CA-4649-A17C-94CBD2867085}" type="pres">
      <dgm:prSet presAssocID="{394A87DB-C058-423B-B600-0B6505AAAA26}" presName="parTxOnlySpace" presStyleCnt="0"/>
      <dgm:spPr/>
    </dgm:pt>
    <dgm:pt modelId="{8D351870-F2D0-4D89-90BB-2EF26A9CDF68}" type="pres">
      <dgm:prSet presAssocID="{4AA30A43-204A-4935-873A-9F3AC7586B73}" presName="parTxOnly" presStyleLbl="node1" presStyleIdx="3" presStyleCnt="4">
        <dgm:presLayoutVars>
          <dgm:chMax val="0"/>
          <dgm:chPref val="0"/>
          <dgm:bulletEnabled val="1"/>
        </dgm:presLayoutVars>
      </dgm:prSet>
      <dgm:spPr/>
    </dgm:pt>
  </dgm:ptLst>
  <dgm:cxnLst>
    <dgm:cxn modelId="{F3331D31-E837-4E65-BE4E-F0BFD8A5D507}" srcId="{DBF10A62-AE8C-4A97-8BAB-EB9BE0E81E3A}" destId="{B171BC51-165C-46DB-918E-A63D6132EE76}" srcOrd="0" destOrd="0" parTransId="{E90A4DCA-6EC4-47EC-9E06-6AA205607278}" sibTransId="{5E9150B3-A8F8-4C6B-A8B4-5E6F5223929B}"/>
    <dgm:cxn modelId="{C0176C5E-A586-4656-9ED8-0DE94351A2A4}" type="presOf" srcId="{DBF10A62-AE8C-4A97-8BAB-EB9BE0E81E3A}" destId="{E9441F64-A33E-40F8-A839-69611935A193}" srcOrd="0" destOrd="0" presId="urn:microsoft.com/office/officeart/2005/8/layout/chevron1"/>
    <dgm:cxn modelId="{AD645A41-7EA7-45A5-A510-E9744B47AAAD}" srcId="{DBF10A62-AE8C-4A97-8BAB-EB9BE0E81E3A}" destId="{62FC9A63-D1D3-4697-BF37-D07CCCC14426}" srcOrd="1" destOrd="0" parTransId="{7704C580-5A7D-4405-92FB-1C3CC1C18527}" sibTransId="{366454B4-997A-40C7-A3EE-B28C9D115EBA}"/>
    <dgm:cxn modelId="{A9DA7551-4972-4417-976A-A57050F5ADE7}" type="presOf" srcId="{A37C0CB1-551E-4E0B-8AAE-C62B49CEF70F}" destId="{3BA7CBD9-2459-469F-95FA-49888D6CCE4E}" srcOrd="0" destOrd="0" presId="urn:microsoft.com/office/officeart/2005/8/layout/chevron1"/>
    <dgm:cxn modelId="{92896A8B-C739-4F52-BA79-06FE41620015}" type="presOf" srcId="{62FC9A63-D1D3-4697-BF37-D07CCCC14426}" destId="{CC2A1937-346E-44D4-864C-661108B8B856}" srcOrd="0" destOrd="0" presId="urn:microsoft.com/office/officeart/2005/8/layout/chevron1"/>
    <dgm:cxn modelId="{1030AF8E-F569-44B9-B082-C01A7CD2EF17}" type="presOf" srcId="{B171BC51-165C-46DB-918E-A63D6132EE76}" destId="{F0274AFF-70A0-41E2-A830-A53981ADD0DA}" srcOrd="0" destOrd="0" presId="urn:microsoft.com/office/officeart/2005/8/layout/chevron1"/>
    <dgm:cxn modelId="{160DBAAB-FC28-44E5-987B-477F4B67C939}" srcId="{DBF10A62-AE8C-4A97-8BAB-EB9BE0E81E3A}" destId="{A37C0CB1-551E-4E0B-8AAE-C62B49CEF70F}" srcOrd="2" destOrd="0" parTransId="{0D586F9F-C971-4D83-B334-A854E0F1CA01}" sibTransId="{394A87DB-C058-423B-B600-0B6505AAAA26}"/>
    <dgm:cxn modelId="{FF97EDBD-5A58-4C0D-AA9D-D38C61F528B0}" srcId="{DBF10A62-AE8C-4A97-8BAB-EB9BE0E81E3A}" destId="{4AA30A43-204A-4935-873A-9F3AC7586B73}" srcOrd="3" destOrd="0" parTransId="{36FE1C38-81BA-4A12-BCC3-CD392A20740B}" sibTransId="{563B5FD8-7304-41DC-8978-043BC69333E9}"/>
    <dgm:cxn modelId="{5AA7B0D6-D60C-414E-816A-7BC92F91F2DE}" type="presOf" srcId="{4AA30A43-204A-4935-873A-9F3AC7586B73}" destId="{8D351870-F2D0-4D89-90BB-2EF26A9CDF68}" srcOrd="0" destOrd="0" presId="urn:microsoft.com/office/officeart/2005/8/layout/chevron1"/>
    <dgm:cxn modelId="{7D4776D2-7725-4EA3-8464-8881781BBE82}" type="presParOf" srcId="{E9441F64-A33E-40F8-A839-69611935A193}" destId="{F0274AFF-70A0-41E2-A830-A53981ADD0DA}" srcOrd="0" destOrd="0" presId="urn:microsoft.com/office/officeart/2005/8/layout/chevron1"/>
    <dgm:cxn modelId="{32F46AD0-559A-4B0A-862A-9C0A86C61815}" type="presParOf" srcId="{E9441F64-A33E-40F8-A839-69611935A193}" destId="{ECC2D8EE-8EDC-4386-8982-71DFE5EB76B5}" srcOrd="1" destOrd="0" presId="urn:microsoft.com/office/officeart/2005/8/layout/chevron1"/>
    <dgm:cxn modelId="{B76C4F4E-8C63-491C-B28B-36C898106A0B}" type="presParOf" srcId="{E9441F64-A33E-40F8-A839-69611935A193}" destId="{CC2A1937-346E-44D4-864C-661108B8B856}" srcOrd="2" destOrd="0" presId="urn:microsoft.com/office/officeart/2005/8/layout/chevron1"/>
    <dgm:cxn modelId="{79EE8D59-9E0C-41EC-8F46-2871AC1EF16D}" type="presParOf" srcId="{E9441F64-A33E-40F8-A839-69611935A193}" destId="{79BDEEC4-05AC-4717-820E-69C6DD0632C1}" srcOrd="3" destOrd="0" presId="urn:microsoft.com/office/officeart/2005/8/layout/chevron1"/>
    <dgm:cxn modelId="{1DA512D1-5C10-48A4-BCF0-361248F6CFB5}" type="presParOf" srcId="{E9441F64-A33E-40F8-A839-69611935A193}" destId="{3BA7CBD9-2459-469F-95FA-49888D6CCE4E}" srcOrd="4" destOrd="0" presId="urn:microsoft.com/office/officeart/2005/8/layout/chevron1"/>
    <dgm:cxn modelId="{F0F8A227-6B8C-4ACC-A4BC-D129AADFB2BB}" type="presParOf" srcId="{E9441F64-A33E-40F8-A839-69611935A193}" destId="{E60776A5-F1CA-4649-A17C-94CBD2867085}" srcOrd="5" destOrd="0" presId="urn:microsoft.com/office/officeart/2005/8/layout/chevron1"/>
    <dgm:cxn modelId="{CB104F65-BA2D-4DF3-A350-B15C4C958D25}" type="presParOf" srcId="{E9441F64-A33E-40F8-A839-69611935A193}" destId="{8D351870-F2D0-4D89-90BB-2EF26A9CDF68}"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5BEFEF7-2739-44EF-B05B-4866B96C3F2D}" type="doc">
      <dgm:prSet loTypeId="urn:microsoft.com/office/officeart/2005/8/layout/radial2" loCatId="relationship" qsTypeId="urn:microsoft.com/office/officeart/2005/8/quickstyle/simple1" qsCatId="simple" csTypeId="urn:microsoft.com/office/officeart/2005/8/colors/colorful1" csCatId="colorful" phldr="1"/>
      <dgm:spPr/>
      <dgm:t>
        <a:bodyPr/>
        <a:lstStyle/>
        <a:p>
          <a:endParaRPr lang="en-US"/>
        </a:p>
      </dgm:t>
    </dgm:pt>
    <dgm:pt modelId="{D2D9202E-9C4E-4FE0-BBBD-40F46C3C4481}">
      <dgm:prSet phldrT="[Text]"/>
      <dgm:spPr>
        <a:xfrm>
          <a:off x="3376126" y="74423"/>
          <a:ext cx="1866126" cy="1866126"/>
        </a:xfrm>
        <a:solidFill>
          <a:srgbClr val="800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Calibri" panose="020F0502020204030204"/>
              <a:ea typeface="+mn-ea"/>
              <a:cs typeface="+mn-cs"/>
            </a:rPr>
            <a:t>STAAR</a:t>
          </a:r>
        </a:p>
      </dgm:t>
    </dgm:pt>
    <dgm:pt modelId="{EBBDEFD0-EC29-4D1E-91BE-59BD81D790D5}" type="parTrans" cxnId="{29CD7FF7-41E5-491E-A3EB-7878B38D1DE5}">
      <dgm:prSet/>
      <dgm:spPr>
        <a:xfrm rot="19841467">
          <a:off x="2582810" y="1668904"/>
          <a:ext cx="975167" cy="68027"/>
        </a:xfrm>
        <a:noFill/>
        <a:ln w="12700" cap="flat" cmpd="sng" algn="ctr">
          <a:solidFill>
            <a:srgbClr val="5B9BD5">
              <a:hueOff val="0"/>
              <a:satOff val="0"/>
              <a:lumOff val="0"/>
              <a:alphaOff val="0"/>
            </a:srgbClr>
          </a:solidFill>
          <a:prstDash val="solid"/>
          <a:miter lim="800000"/>
        </a:ln>
        <a:effectLst/>
      </dgm:spPr>
      <dgm:t>
        <a:bodyPr/>
        <a:lstStyle/>
        <a:p>
          <a:endParaRPr lang="en-US"/>
        </a:p>
      </dgm:t>
    </dgm:pt>
    <dgm:pt modelId="{3AC8450A-A0DD-4722-9CD5-5590A72A1529}" type="sibTrans" cxnId="{29CD7FF7-41E5-491E-A3EB-7878B38D1DE5}">
      <dgm:prSet/>
      <dgm:spPr/>
      <dgm:t>
        <a:bodyPr/>
        <a:lstStyle/>
        <a:p>
          <a:endParaRPr lang="en-US"/>
        </a:p>
      </dgm:t>
    </dgm:pt>
    <dgm:pt modelId="{18A9DEC5-4DB0-428E-B602-2547F2E00E5C}">
      <dgm:prSet phldrT="[Text]" custT="1"/>
      <dgm:spPr>
        <a:xfrm>
          <a:off x="5428864" y="74423"/>
          <a:ext cx="2799189" cy="1866126"/>
        </a:xfrm>
        <a:noFill/>
        <a:ln>
          <a:noFill/>
        </a:ln>
        <a:effectLst/>
      </dgm:spPr>
      <dgm:t>
        <a:bodyPr/>
        <a:lstStyle/>
        <a:p>
          <a:r>
            <a:rPr lang="en-US" sz="2200" dirty="0">
              <a:solidFill>
                <a:sysClr val="windowText" lastClr="000000">
                  <a:hueOff val="0"/>
                  <a:satOff val="0"/>
                  <a:lumOff val="0"/>
                  <a:alphaOff val="0"/>
                </a:sysClr>
              </a:solidFill>
              <a:latin typeface="Calibri" panose="020F0502020204030204"/>
              <a:ea typeface="+mn-ea"/>
              <a:cs typeface="+mn-cs"/>
            </a:rPr>
            <a:t>PDFs of test administration resources available for download.</a:t>
          </a:r>
        </a:p>
      </dgm:t>
    </dgm:pt>
    <dgm:pt modelId="{0AD022D3-88C1-4B2F-BF28-B792A86AB849}" type="parTrans" cxnId="{1F55A438-A707-49CD-8AB7-9197DDB053D1}">
      <dgm:prSet/>
      <dgm:spPr/>
      <dgm:t>
        <a:bodyPr/>
        <a:lstStyle/>
        <a:p>
          <a:endParaRPr lang="en-US"/>
        </a:p>
      </dgm:t>
    </dgm:pt>
    <dgm:pt modelId="{6D006B7B-2C5B-4F2D-B465-4CBA2DE100D0}" type="sibTrans" cxnId="{1F55A438-A707-49CD-8AB7-9197DDB053D1}">
      <dgm:prSet/>
      <dgm:spPr/>
      <dgm:t>
        <a:bodyPr/>
        <a:lstStyle/>
        <a:p>
          <a:endParaRPr lang="en-US"/>
        </a:p>
      </dgm:t>
    </dgm:pt>
    <dgm:pt modelId="{65D57AED-516D-42E7-88B3-B19CB0C493DD}">
      <dgm:prSet phldrT="[Text]"/>
      <dgm:spPr>
        <a:xfrm>
          <a:off x="3376126" y="3164850"/>
          <a:ext cx="1866126" cy="1866126"/>
        </a:xfrm>
        <a:solidFill>
          <a:srgbClr val="FFD757">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Calibri" panose="020F0502020204030204"/>
              <a:ea typeface="+mn-ea"/>
              <a:cs typeface="+mn-cs"/>
            </a:rPr>
            <a:t>Interim</a:t>
          </a:r>
        </a:p>
        <a:p>
          <a:r>
            <a:rPr lang="en-US" dirty="0">
              <a:solidFill>
                <a:sysClr val="window" lastClr="FFFFFF"/>
              </a:solidFill>
              <a:latin typeface="Calibri" panose="020F0502020204030204"/>
              <a:ea typeface="+mn-ea"/>
              <a:cs typeface="+mn-cs"/>
            </a:rPr>
            <a:t>Pilot</a:t>
          </a:r>
        </a:p>
      </dgm:t>
    </dgm:pt>
    <dgm:pt modelId="{4915703E-263D-42D4-BAAE-CC758E2ADAB2}" type="parTrans" cxnId="{3A7A7190-4F93-4647-B2D8-62FE47528556}">
      <dgm:prSet/>
      <dgm:spPr>
        <a:xfrm rot="1758533">
          <a:off x="2582810" y="3368468"/>
          <a:ext cx="975167" cy="68027"/>
        </a:xfrm>
        <a:noFill/>
        <a:ln w="12700" cap="flat" cmpd="sng" algn="ctr">
          <a:solidFill>
            <a:srgbClr val="5B9BD5">
              <a:hueOff val="0"/>
              <a:satOff val="0"/>
              <a:lumOff val="0"/>
              <a:alphaOff val="0"/>
            </a:srgbClr>
          </a:solidFill>
          <a:prstDash val="solid"/>
          <a:miter lim="800000"/>
        </a:ln>
        <a:effectLst/>
      </dgm:spPr>
      <dgm:t>
        <a:bodyPr/>
        <a:lstStyle/>
        <a:p>
          <a:endParaRPr lang="en-US"/>
        </a:p>
      </dgm:t>
    </dgm:pt>
    <dgm:pt modelId="{1BFE0CD3-A4B1-4FD7-8D66-2CF85563619A}" type="sibTrans" cxnId="{3A7A7190-4F93-4647-B2D8-62FE47528556}">
      <dgm:prSet/>
      <dgm:spPr/>
      <dgm:t>
        <a:bodyPr/>
        <a:lstStyle/>
        <a:p>
          <a:endParaRPr lang="en-US"/>
        </a:p>
      </dgm:t>
    </dgm:pt>
    <dgm:pt modelId="{9790CA68-FB3E-485E-AC55-C67C912F92F2}">
      <dgm:prSet phldrT="[Text]"/>
      <dgm:spPr>
        <a:xfrm>
          <a:off x="5428864" y="3164850"/>
          <a:ext cx="2799189" cy="1866126"/>
        </a:xfrm>
        <a:noFill/>
        <a:ln>
          <a:noFill/>
        </a:ln>
        <a:effectLst/>
      </dgm:spPr>
      <dgm:t>
        <a:bodyPr/>
        <a:lstStyle/>
        <a:p>
          <a:r>
            <a:rPr lang="en-US" dirty="0">
              <a:solidFill>
                <a:sysClr val="windowText" lastClr="000000">
                  <a:hueOff val="0"/>
                  <a:satOff val="0"/>
                  <a:lumOff val="0"/>
                  <a:alphaOff val="0"/>
                </a:sysClr>
              </a:solidFill>
              <a:latin typeface="Calibri" panose="020F0502020204030204"/>
              <a:ea typeface="+mn-ea"/>
              <a:cs typeface="+mn-cs"/>
            </a:rPr>
            <a:t>Zip files of test materials available for download.</a:t>
          </a:r>
        </a:p>
      </dgm:t>
    </dgm:pt>
    <dgm:pt modelId="{3CAB0EA4-AE8E-4797-85E4-4FB91C0890AF}" type="parTrans" cxnId="{D39B5B8A-3811-48AD-8BBA-6E1A25F569C6}">
      <dgm:prSet/>
      <dgm:spPr/>
      <dgm:t>
        <a:bodyPr/>
        <a:lstStyle/>
        <a:p>
          <a:endParaRPr lang="en-US"/>
        </a:p>
      </dgm:t>
    </dgm:pt>
    <dgm:pt modelId="{F958DD2F-53F9-4761-8A09-FE3F1A52AA8B}" type="sibTrans" cxnId="{D39B5B8A-3811-48AD-8BBA-6E1A25F569C6}">
      <dgm:prSet/>
      <dgm:spPr/>
      <dgm:t>
        <a:bodyPr/>
        <a:lstStyle/>
        <a:p>
          <a:endParaRPr lang="en-US"/>
        </a:p>
      </dgm:t>
    </dgm:pt>
    <dgm:pt modelId="{63F2DDA5-4C1D-4F80-9817-2EF3D5A3E7EE}" type="pres">
      <dgm:prSet presAssocID="{05BEFEF7-2739-44EF-B05B-4866B96C3F2D}" presName="composite" presStyleCnt="0">
        <dgm:presLayoutVars>
          <dgm:chMax val="5"/>
          <dgm:dir/>
          <dgm:animLvl val="ctr"/>
          <dgm:resizeHandles val="exact"/>
        </dgm:presLayoutVars>
      </dgm:prSet>
      <dgm:spPr/>
    </dgm:pt>
    <dgm:pt modelId="{69D8E5EA-D055-4DFA-AC72-51DC23372284}" type="pres">
      <dgm:prSet presAssocID="{05BEFEF7-2739-44EF-B05B-4866B96C3F2D}" presName="cycle" presStyleCnt="0"/>
      <dgm:spPr/>
    </dgm:pt>
    <dgm:pt modelId="{E8AE7E3D-0399-4805-9BCB-83E7A2035493}" type="pres">
      <dgm:prSet presAssocID="{05BEFEF7-2739-44EF-B05B-4866B96C3F2D}" presName="centerShape" presStyleCnt="0"/>
      <dgm:spPr/>
    </dgm:pt>
    <dgm:pt modelId="{04174183-BC22-4E84-AAAC-E7AA494D4DE4}" type="pres">
      <dgm:prSet presAssocID="{05BEFEF7-2739-44EF-B05B-4866B96C3F2D}" presName="connSite" presStyleLbl="node1" presStyleIdx="0" presStyleCnt="3"/>
      <dgm:spPr/>
    </dgm:pt>
    <dgm:pt modelId="{9FA41A46-750A-443B-8B8E-24850D1E808B}" type="pres">
      <dgm:prSet presAssocID="{05BEFEF7-2739-44EF-B05B-4866B96C3F2D}" presName="visible" presStyleLbl="node1" presStyleIdx="0" presStyleCnt="3"/>
      <dgm:spPr>
        <a:xfrm>
          <a:off x="1545" y="997594"/>
          <a:ext cx="3110210" cy="3110210"/>
        </a:xfrm>
        <a:prstGeom prst="ellipse">
          <a:avLst/>
        </a:prstGeom>
        <a:solidFill>
          <a:srgbClr val="5B9BD5"/>
        </a:solidFill>
        <a:ln w="12700" cap="flat" cmpd="sng" algn="ctr">
          <a:solidFill>
            <a:srgbClr val="5B9BD5"/>
          </a:solidFill>
          <a:prstDash val="solid"/>
          <a:miter lim="800000"/>
        </a:ln>
        <a:effectLst/>
      </dgm:spPr>
    </dgm:pt>
    <dgm:pt modelId="{F4B8024B-B67A-4301-A6A9-055EE2B027D8}" type="pres">
      <dgm:prSet presAssocID="{EBBDEFD0-EC29-4D1E-91BE-59BD81D790D5}" presName="Name25" presStyleLbl="parChTrans1D1" presStyleIdx="0" presStyleCnt="2"/>
      <dgm:spPr>
        <a:custGeom>
          <a:avLst/>
          <a:gdLst/>
          <a:ahLst/>
          <a:cxnLst/>
          <a:rect l="0" t="0" r="0" b="0"/>
          <a:pathLst>
            <a:path>
              <a:moveTo>
                <a:pt x="0" y="34013"/>
              </a:moveTo>
              <a:lnTo>
                <a:pt x="975167" y="34013"/>
              </a:lnTo>
            </a:path>
          </a:pathLst>
        </a:custGeom>
      </dgm:spPr>
    </dgm:pt>
    <dgm:pt modelId="{B16AA0EE-45E7-4356-BCED-1AF8E09034E6}" type="pres">
      <dgm:prSet presAssocID="{D2D9202E-9C4E-4FE0-BBBD-40F46C3C4481}" presName="node" presStyleCnt="0"/>
      <dgm:spPr/>
    </dgm:pt>
    <dgm:pt modelId="{7688C4F1-026A-49B6-BEEB-684C67267048}" type="pres">
      <dgm:prSet presAssocID="{D2D9202E-9C4E-4FE0-BBBD-40F46C3C4481}" presName="parentNode" presStyleLbl="node1" presStyleIdx="1" presStyleCnt="3" custLinFactNeighborX="1433" custLinFactNeighborY="16529">
        <dgm:presLayoutVars>
          <dgm:chMax val="1"/>
          <dgm:bulletEnabled val="1"/>
        </dgm:presLayoutVars>
      </dgm:prSet>
      <dgm:spPr>
        <a:prstGeom prst="ellipse">
          <a:avLst/>
        </a:prstGeom>
      </dgm:spPr>
    </dgm:pt>
    <dgm:pt modelId="{C8DAAA62-ED72-48F6-8219-B4524F3D7510}" type="pres">
      <dgm:prSet presAssocID="{D2D9202E-9C4E-4FE0-BBBD-40F46C3C4481}" presName="childNode" presStyleLbl="revTx" presStyleIdx="0" presStyleCnt="2">
        <dgm:presLayoutVars>
          <dgm:bulletEnabled val="1"/>
        </dgm:presLayoutVars>
      </dgm:prSet>
      <dgm:spPr>
        <a:prstGeom prst="rect">
          <a:avLst/>
        </a:prstGeom>
      </dgm:spPr>
    </dgm:pt>
    <dgm:pt modelId="{A773EB9E-D232-45CF-8E61-9D6A35C622B7}" type="pres">
      <dgm:prSet presAssocID="{4915703E-263D-42D4-BAAE-CC758E2ADAB2}" presName="Name25" presStyleLbl="parChTrans1D1" presStyleIdx="1" presStyleCnt="2"/>
      <dgm:spPr>
        <a:custGeom>
          <a:avLst/>
          <a:gdLst/>
          <a:ahLst/>
          <a:cxnLst/>
          <a:rect l="0" t="0" r="0" b="0"/>
          <a:pathLst>
            <a:path>
              <a:moveTo>
                <a:pt x="0" y="34013"/>
              </a:moveTo>
              <a:lnTo>
                <a:pt x="975167" y="34013"/>
              </a:lnTo>
            </a:path>
          </a:pathLst>
        </a:custGeom>
      </dgm:spPr>
    </dgm:pt>
    <dgm:pt modelId="{5AF14BFD-2383-4137-BA1E-CEA534DB417B}" type="pres">
      <dgm:prSet presAssocID="{65D57AED-516D-42E7-88B3-B19CB0C493DD}" presName="node" presStyleCnt="0"/>
      <dgm:spPr/>
    </dgm:pt>
    <dgm:pt modelId="{305AA197-9C81-4F3D-A114-7014047290C1}" type="pres">
      <dgm:prSet presAssocID="{65D57AED-516D-42E7-88B3-B19CB0C493DD}" presName="parentNode" presStyleLbl="node1" presStyleIdx="2" presStyleCnt="3">
        <dgm:presLayoutVars>
          <dgm:chMax val="1"/>
          <dgm:bulletEnabled val="1"/>
        </dgm:presLayoutVars>
      </dgm:prSet>
      <dgm:spPr>
        <a:prstGeom prst="ellipse">
          <a:avLst/>
        </a:prstGeom>
      </dgm:spPr>
    </dgm:pt>
    <dgm:pt modelId="{2D5CD502-15B8-4672-96DA-23BB44A4B0F2}" type="pres">
      <dgm:prSet presAssocID="{65D57AED-516D-42E7-88B3-B19CB0C493DD}" presName="childNode" presStyleLbl="revTx" presStyleIdx="1" presStyleCnt="2">
        <dgm:presLayoutVars>
          <dgm:bulletEnabled val="1"/>
        </dgm:presLayoutVars>
      </dgm:prSet>
      <dgm:spPr>
        <a:prstGeom prst="rect">
          <a:avLst/>
        </a:prstGeom>
      </dgm:spPr>
    </dgm:pt>
  </dgm:ptLst>
  <dgm:cxnLst>
    <dgm:cxn modelId="{6ADE140C-7132-4526-B2C0-1B8A74F280F8}" type="presOf" srcId="{4915703E-263D-42D4-BAAE-CC758E2ADAB2}" destId="{A773EB9E-D232-45CF-8E61-9D6A35C622B7}" srcOrd="0" destOrd="0" presId="urn:microsoft.com/office/officeart/2005/8/layout/radial2"/>
    <dgm:cxn modelId="{1F55A438-A707-49CD-8AB7-9197DDB053D1}" srcId="{D2D9202E-9C4E-4FE0-BBBD-40F46C3C4481}" destId="{18A9DEC5-4DB0-428E-B602-2547F2E00E5C}" srcOrd="0" destOrd="0" parTransId="{0AD022D3-88C1-4B2F-BF28-B792A86AB849}" sibTransId="{6D006B7B-2C5B-4F2D-B465-4CBA2DE100D0}"/>
    <dgm:cxn modelId="{DC17A068-E6A8-4980-AC4E-E797B5FC8574}" type="presOf" srcId="{9790CA68-FB3E-485E-AC55-C67C912F92F2}" destId="{2D5CD502-15B8-4672-96DA-23BB44A4B0F2}" srcOrd="0" destOrd="0" presId="urn:microsoft.com/office/officeart/2005/8/layout/radial2"/>
    <dgm:cxn modelId="{CA9EC96F-450D-484F-9476-04D2E79AB078}" type="presOf" srcId="{05BEFEF7-2739-44EF-B05B-4866B96C3F2D}" destId="{63F2DDA5-4C1D-4F80-9817-2EF3D5A3E7EE}" srcOrd="0" destOrd="0" presId="urn:microsoft.com/office/officeart/2005/8/layout/radial2"/>
    <dgm:cxn modelId="{385A1D83-2D42-40A3-ACC0-2BDE2D6B6464}" type="presOf" srcId="{D2D9202E-9C4E-4FE0-BBBD-40F46C3C4481}" destId="{7688C4F1-026A-49B6-BEEB-684C67267048}" srcOrd="0" destOrd="0" presId="urn:microsoft.com/office/officeart/2005/8/layout/radial2"/>
    <dgm:cxn modelId="{D39B5B8A-3811-48AD-8BBA-6E1A25F569C6}" srcId="{65D57AED-516D-42E7-88B3-B19CB0C493DD}" destId="{9790CA68-FB3E-485E-AC55-C67C912F92F2}" srcOrd="0" destOrd="0" parTransId="{3CAB0EA4-AE8E-4797-85E4-4FB91C0890AF}" sibTransId="{F958DD2F-53F9-4761-8A09-FE3F1A52AA8B}"/>
    <dgm:cxn modelId="{3A7A7190-4F93-4647-B2D8-62FE47528556}" srcId="{05BEFEF7-2739-44EF-B05B-4866B96C3F2D}" destId="{65D57AED-516D-42E7-88B3-B19CB0C493DD}" srcOrd="1" destOrd="0" parTransId="{4915703E-263D-42D4-BAAE-CC758E2ADAB2}" sibTransId="{1BFE0CD3-A4B1-4FD7-8D66-2CF85563619A}"/>
    <dgm:cxn modelId="{8CEA4A97-4443-4CB9-B313-8C93DCF7B7C5}" type="presOf" srcId="{65D57AED-516D-42E7-88B3-B19CB0C493DD}" destId="{305AA197-9C81-4F3D-A114-7014047290C1}" srcOrd="0" destOrd="0" presId="urn:microsoft.com/office/officeart/2005/8/layout/radial2"/>
    <dgm:cxn modelId="{746E94A5-A0F0-437F-8198-00A3AB04891D}" type="presOf" srcId="{18A9DEC5-4DB0-428E-B602-2547F2E00E5C}" destId="{C8DAAA62-ED72-48F6-8219-B4524F3D7510}" srcOrd="0" destOrd="0" presId="urn:microsoft.com/office/officeart/2005/8/layout/radial2"/>
    <dgm:cxn modelId="{CD9517AA-30EF-40A2-91B7-42A4D52B0A04}" type="presOf" srcId="{EBBDEFD0-EC29-4D1E-91BE-59BD81D790D5}" destId="{F4B8024B-B67A-4301-A6A9-055EE2B027D8}" srcOrd="0" destOrd="0" presId="urn:microsoft.com/office/officeart/2005/8/layout/radial2"/>
    <dgm:cxn modelId="{29CD7FF7-41E5-491E-A3EB-7878B38D1DE5}" srcId="{05BEFEF7-2739-44EF-B05B-4866B96C3F2D}" destId="{D2D9202E-9C4E-4FE0-BBBD-40F46C3C4481}" srcOrd="0" destOrd="0" parTransId="{EBBDEFD0-EC29-4D1E-91BE-59BD81D790D5}" sibTransId="{3AC8450A-A0DD-4722-9CD5-5590A72A1529}"/>
    <dgm:cxn modelId="{EE13F628-51AC-4628-9605-16EC785B55FE}" type="presParOf" srcId="{63F2DDA5-4C1D-4F80-9817-2EF3D5A3E7EE}" destId="{69D8E5EA-D055-4DFA-AC72-51DC23372284}" srcOrd="0" destOrd="0" presId="urn:microsoft.com/office/officeart/2005/8/layout/radial2"/>
    <dgm:cxn modelId="{CBDD38D5-610E-4597-B554-A20E6A6922FE}" type="presParOf" srcId="{69D8E5EA-D055-4DFA-AC72-51DC23372284}" destId="{E8AE7E3D-0399-4805-9BCB-83E7A2035493}" srcOrd="0" destOrd="0" presId="urn:microsoft.com/office/officeart/2005/8/layout/radial2"/>
    <dgm:cxn modelId="{81AEDCF5-44BD-4AD6-9FCE-6F65340B1C77}" type="presParOf" srcId="{E8AE7E3D-0399-4805-9BCB-83E7A2035493}" destId="{04174183-BC22-4E84-AAAC-E7AA494D4DE4}" srcOrd="0" destOrd="0" presId="urn:microsoft.com/office/officeart/2005/8/layout/radial2"/>
    <dgm:cxn modelId="{BBA97DAE-710C-4055-BD8B-48C00CF7F2DB}" type="presParOf" srcId="{E8AE7E3D-0399-4805-9BCB-83E7A2035493}" destId="{9FA41A46-750A-443B-8B8E-24850D1E808B}" srcOrd="1" destOrd="0" presId="urn:microsoft.com/office/officeart/2005/8/layout/radial2"/>
    <dgm:cxn modelId="{133860C0-570C-4879-AAB8-787C18DC3376}" type="presParOf" srcId="{69D8E5EA-D055-4DFA-AC72-51DC23372284}" destId="{F4B8024B-B67A-4301-A6A9-055EE2B027D8}" srcOrd="1" destOrd="0" presId="urn:microsoft.com/office/officeart/2005/8/layout/radial2"/>
    <dgm:cxn modelId="{C84B534C-12A7-4C86-B583-15AAF5478614}" type="presParOf" srcId="{69D8E5EA-D055-4DFA-AC72-51DC23372284}" destId="{B16AA0EE-45E7-4356-BCED-1AF8E09034E6}" srcOrd="2" destOrd="0" presId="urn:microsoft.com/office/officeart/2005/8/layout/radial2"/>
    <dgm:cxn modelId="{FCF17678-C425-47D5-B570-4AE1E04546C7}" type="presParOf" srcId="{B16AA0EE-45E7-4356-BCED-1AF8E09034E6}" destId="{7688C4F1-026A-49B6-BEEB-684C67267048}" srcOrd="0" destOrd="0" presId="urn:microsoft.com/office/officeart/2005/8/layout/radial2"/>
    <dgm:cxn modelId="{D1749381-5C9F-46DF-A235-E55A7CE74E73}" type="presParOf" srcId="{B16AA0EE-45E7-4356-BCED-1AF8E09034E6}" destId="{C8DAAA62-ED72-48F6-8219-B4524F3D7510}" srcOrd="1" destOrd="0" presId="urn:microsoft.com/office/officeart/2005/8/layout/radial2"/>
    <dgm:cxn modelId="{ED61A794-274C-495D-BD55-013DA0AE3458}" type="presParOf" srcId="{69D8E5EA-D055-4DFA-AC72-51DC23372284}" destId="{A773EB9E-D232-45CF-8E61-9D6A35C622B7}" srcOrd="3" destOrd="0" presId="urn:microsoft.com/office/officeart/2005/8/layout/radial2"/>
    <dgm:cxn modelId="{310311D5-98DC-4B96-B269-40650506E925}" type="presParOf" srcId="{69D8E5EA-D055-4DFA-AC72-51DC23372284}" destId="{5AF14BFD-2383-4137-BA1E-CEA534DB417B}" srcOrd="4" destOrd="0" presId="urn:microsoft.com/office/officeart/2005/8/layout/radial2"/>
    <dgm:cxn modelId="{A2132493-3173-41A1-A498-7F7DD7A159B8}" type="presParOf" srcId="{5AF14BFD-2383-4137-BA1E-CEA534DB417B}" destId="{305AA197-9C81-4F3D-A114-7014047290C1}" srcOrd="0" destOrd="0" presId="urn:microsoft.com/office/officeart/2005/8/layout/radial2"/>
    <dgm:cxn modelId="{19FD6F25-2E75-495D-89F7-3D6770076EA4}" type="presParOf" srcId="{5AF14BFD-2383-4137-BA1E-CEA534DB417B}" destId="{2D5CD502-15B8-4672-96DA-23BB44A4B0F2}"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AD6F793-F97C-44A1-BAE2-C7ABD69A6FDC}" type="doc">
      <dgm:prSet loTypeId="urn:diagrams.loki3.com/BracketList" loCatId="list" qsTypeId="urn:microsoft.com/office/officeart/2005/8/quickstyle/3d3" qsCatId="3D" csTypeId="urn:microsoft.com/office/officeart/2005/8/colors/accent1_2" csCatId="accent1" phldr="1"/>
      <dgm:spPr/>
      <dgm:t>
        <a:bodyPr/>
        <a:lstStyle/>
        <a:p>
          <a:endParaRPr lang="en-US"/>
        </a:p>
      </dgm:t>
    </dgm:pt>
    <dgm:pt modelId="{3F6DBD06-6BCC-4F7C-8E8E-2CA57231B206}">
      <dgm:prSet phldrT="[Text]" custT="1"/>
      <dgm:spPr/>
      <dgm:t>
        <a:bodyPr/>
        <a:lstStyle/>
        <a:p>
          <a:r>
            <a:rPr lang="en-US" sz="2000" b="1" dirty="0"/>
            <a:t>Grades</a:t>
          </a:r>
        </a:p>
        <a:p>
          <a:r>
            <a:rPr lang="en-US" sz="2000" b="1" dirty="0"/>
            <a:t>K-1</a:t>
          </a:r>
        </a:p>
      </dgm:t>
    </dgm:pt>
    <dgm:pt modelId="{F2D0B05A-3922-46CF-9A50-26A35FB6F51B}" type="parTrans" cxnId="{10489E1E-D9CC-4310-B14E-9C6462CADD09}">
      <dgm:prSet/>
      <dgm:spPr/>
      <dgm:t>
        <a:bodyPr/>
        <a:lstStyle/>
        <a:p>
          <a:endParaRPr lang="en-US"/>
        </a:p>
      </dgm:t>
    </dgm:pt>
    <dgm:pt modelId="{A0FCF162-1E30-49F7-9A84-DF25051F6060}" type="sibTrans" cxnId="{10489E1E-D9CC-4310-B14E-9C6462CADD09}">
      <dgm:prSet/>
      <dgm:spPr/>
      <dgm:t>
        <a:bodyPr/>
        <a:lstStyle/>
        <a:p>
          <a:endParaRPr lang="en-US"/>
        </a:p>
      </dgm:t>
    </dgm:pt>
    <dgm:pt modelId="{7F56EC7D-0038-49E2-BECA-D24C485849CD}">
      <dgm:prSet phldrT="[Text]" custT="1"/>
      <dgm:spPr>
        <a:solidFill>
          <a:schemeClr val="tx1"/>
        </a:solidFill>
      </dgm:spPr>
      <dgm:t>
        <a:bodyPr/>
        <a:lstStyle/>
        <a:p>
          <a:r>
            <a:rPr lang="en-US" sz="2000" dirty="0"/>
            <a:t>All ELLs will take the same K-1 holistically-rated assessment for all 4 language domains, so no eligibility determination is needed. </a:t>
          </a:r>
        </a:p>
      </dgm:t>
    </dgm:pt>
    <dgm:pt modelId="{E431EEF5-62BD-4742-81AB-E124A60D0700}" type="parTrans" cxnId="{D4C243BD-C75C-4641-A33B-872150CED61F}">
      <dgm:prSet/>
      <dgm:spPr/>
      <dgm:t>
        <a:bodyPr/>
        <a:lstStyle/>
        <a:p>
          <a:endParaRPr lang="en-US"/>
        </a:p>
      </dgm:t>
    </dgm:pt>
    <dgm:pt modelId="{B005F786-E9AD-4EF4-9CCB-8F04CDDFE4B1}" type="sibTrans" cxnId="{D4C243BD-C75C-4641-A33B-872150CED61F}">
      <dgm:prSet/>
      <dgm:spPr/>
      <dgm:t>
        <a:bodyPr/>
        <a:lstStyle/>
        <a:p>
          <a:endParaRPr lang="en-US"/>
        </a:p>
      </dgm:t>
    </dgm:pt>
    <dgm:pt modelId="{39D05B94-5F26-482A-944F-68BEF38C2CC5}">
      <dgm:prSet phldrT="[Text]" custT="1"/>
      <dgm:spPr/>
      <dgm:t>
        <a:bodyPr/>
        <a:lstStyle/>
        <a:p>
          <a:r>
            <a:rPr lang="en-US" sz="2000" b="1" dirty="0"/>
            <a:t>Grades </a:t>
          </a:r>
        </a:p>
        <a:p>
          <a:r>
            <a:rPr lang="en-US" sz="2000" b="1" dirty="0"/>
            <a:t>2-12</a:t>
          </a:r>
        </a:p>
      </dgm:t>
    </dgm:pt>
    <dgm:pt modelId="{0051B8A8-8DB8-4A37-9E86-A542D52D7F43}" type="parTrans" cxnId="{0F1FBE37-1B9C-40E6-9DD2-6F2A04BA8F5E}">
      <dgm:prSet/>
      <dgm:spPr/>
      <dgm:t>
        <a:bodyPr/>
        <a:lstStyle/>
        <a:p>
          <a:endParaRPr lang="en-US"/>
        </a:p>
      </dgm:t>
    </dgm:pt>
    <dgm:pt modelId="{C53B80CB-1CF3-49F0-816B-2FC1DE906A19}" type="sibTrans" cxnId="{0F1FBE37-1B9C-40E6-9DD2-6F2A04BA8F5E}">
      <dgm:prSet/>
      <dgm:spPr/>
      <dgm:t>
        <a:bodyPr/>
        <a:lstStyle/>
        <a:p>
          <a:endParaRPr lang="en-US"/>
        </a:p>
      </dgm:t>
    </dgm:pt>
    <dgm:pt modelId="{12006084-EF68-4FE7-B18E-0A2FD805C77F}">
      <dgm:prSet phldrT="[Text]" custT="1"/>
      <dgm:spPr>
        <a:solidFill>
          <a:schemeClr val="tx1"/>
        </a:solidFill>
      </dgm:spPr>
      <dgm:t>
        <a:bodyPr/>
        <a:lstStyle/>
        <a:p>
          <a:r>
            <a:rPr lang="en-US" sz="2000" dirty="0"/>
            <a:t>Grade 2: Participation requirements will be created (similar to STAAR Alternate 2), and ARD committees will be required to make an assessment determination for TELPAS.</a:t>
          </a:r>
        </a:p>
      </dgm:t>
    </dgm:pt>
    <dgm:pt modelId="{6C5FE3F8-F440-4D22-AAC8-2C0BCA01FEB7}" type="parTrans" cxnId="{7D6287D8-6E07-4FDF-A3F5-1A28EFEECD3E}">
      <dgm:prSet/>
      <dgm:spPr/>
      <dgm:t>
        <a:bodyPr/>
        <a:lstStyle/>
        <a:p>
          <a:endParaRPr lang="en-US"/>
        </a:p>
      </dgm:t>
    </dgm:pt>
    <dgm:pt modelId="{CCF19769-1BBB-43FE-A07D-6CE7C7731FA9}" type="sibTrans" cxnId="{7D6287D8-6E07-4FDF-A3F5-1A28EFEECD3E}">
      <dgm:prSet/>
      <dgm:spPr/>
      <dgm:t>
        <a:bodyPr/>
        <a:lstStyle/>
        <a:p>
          <a:endParaRPr lang="en-US"/>
        </a:p>
      </dgm:t>
    </dgm:pt>
    <dgm:pt modelId="{B46D07AB-A089-4284-9D40-0D0071F9F88E}">
      <dgm:prSet phldrT="[Text]" custT="1"/>
      <dgm:spPr>
        <a:solidFill>
          <a:schemeClr val="tx1"/>
        </a:solidFill>
      </dgm:spPr>
      <dgm:t>
        <a:bodyPr/>
        <a:lstStyle/>
        <a:p>
          <a:r>
            <a:rPr lang="en-US" sz="2000" dirty="0"/>
            <a:t>Grades 3-12: ELLs who are eligible to take STAAR Alternate 2 will take TELPAS Alternate. </a:t>
          </a:r>
        </a:p>
      </dgm:t>
    </dgm:pt>
    <dgm:pt modelId="{37422612-A112-4844-9C70-68DED2C66BCE}" type="parTrans" cxnId="{D5E6C6DB-B17E-4AC2-82A3-6D637B06EE5C}">
      <dgm:prSet/>
      <dgm:spPr/>
      <dgm:t>
        <a:bodyPr/>
        <a:lstStyle/>
        <a:p>
          <a:endParaRPr lang="en-US"/>
        </a:p>
      </dgm:t>
    </dgm:pt>
    <dgm:pt modelId="{5709C7A9-DEEE-4A3C-81F7-1C45DBD3BED1}" type="sibTrans" cxnId="{D5E6C6DB-B17E-4AC2-82A3-6D637B06EE5C}">
      <dgm:prSet/>
      <dgm:spPr/>
      <dgm:t>
        <a:bodyPr/>
        <a:lstStyle/>
        <a:p>
          <a:endParaRPr lang="en-US"/>
        </a:p>
      </dgm:t>
    </dgm:pt>
    <dgm:pt modelId="{B493F9FC-EC50-48F8-AAE0-5AAF829CD09C}">
      <dgm:prSet phldrT="[Text]" custT="1"/>
      <dgm:spPr>
        <a:solidFill>
          <a:schemeClr val="tx1"/>
        </a:solidFill>
      </dgm:spPr>
      <dgm:t>
        <a:bodyPr/>
        <a:lstStyle/>
        <a:p>
          <a:endParaRPr lang="en-US" sz="2000" dirty="0"/>
        </a:p>
      </dgm:t>
    </dgm:pt>
    <dgm:pt modelId="{06485C6F-4544-42AF-80B6-8B4B1D0CD11A}" type="parTrans" cxnId="{01C4A6C4-54ED-42A9-8098-8718B11DD3D6}">
      <dgm:prSet/>
      <dgm:spPr/>
      <dgm:t>
        <a:bodyPr/>
        <a:lstStyle/>
        <a:p>
          <a:endParaRPr lang="en-US"/>
        </a:p>
      </dgm:t>
    </dgm:pt>
    <dgm:pt modelId="{ABCBD82A-4CAD-4A2E-931F-F7A2D6A6113C}" type="sibTrans" cxnId="{01C4A6C4-54ED-42A9-8098-8718B11DD3D6}">
      <dgm:prSet/>
      <dgm:spPr/>
      <dgm:t>
        <a:bodyPr/>
        <a:lstStyle/>
        <a:p>
          <a:endParaRPr lang="en-US"/>
        </a:p>
      </dgm:t>
    </dgm:pt>
    <dgm:pt modelId="{8C247AD3-45CC-46C6-B142-68537BFF8EDC}" type="pres">
      <dgm:prSet presAssocID="{7AD6F793-F97C-44A1-BAE2-C7ABD69A6FDC}" presName="Name0" presStyleCnt="0">
        <dgm:presLayoutVars>
          <dgm:dir/>
          <dgm:animLvl val="lvl"/>
          <dgm:resizeHandles val="exact"/>
        </dgm:presLayoutVars>
      </dgm:prSet>
      <dgm:spPr/>
    </dgm:pt>
    <dgm:pt modelId="{446E488C-9914-49F0-8098-0F4B29092110}" type="pres">
      <dgm:prSet presAssocID="{3F6DBD06-6BCC-4F7C-8E8E-2CA57231B206}" presName="linNode" presStyleCnt="0"/>
      <dgm:spPr/>
    </dgm:pt>
    <dgm:pt modelId="{87FAEAFC-5638-4C27-9AC1-EBAB6E98264A}" type="pres">
      <dgm:prSet presAssocID="{3F6DBD06-6BCC-4F7C-8E8E-2CA57231B206}" presName="parTx" presStyleLbl="revTx" presStyleIdx="0" presStyleCnt="2">
        <dgm:presLayoutVars>
          <dgm:chMax val="1"/>
          <dgm:bulletEnabled val="1"/>
        </dgm:presLayoutVars>
      </dgm:prSet>
      <dgm:spPr/>
    </dgm:pt>
    <dgm:pt modelId="{E2D73968-184A-42DD-92B2-BAE14675B90A}" type="pres">
      <dgm:prSet presAssocID="{3F6DBD06-6BCC-4F7C-8E8E-2CA57231B206}" presName="bracket" presStyleLbl="parChTrans1D1" presStyleIdx="0" presStyleCnt="2"/>
      <dgm:spPr/>
    </dgm:pt>
    <dgm:pt modelId="{37228286-47E0-4BC0-9DDB-D2A4F3FC2811}" type="pres">
      <dgm:prSet presAssocID="{3F6DBD06-6BCC-4F7C-8E8E-2CA57231B206}" presName="spH" presStyleCnt="0"/>
      <dgm:spPr/>
    </dgm:pt>
    <dgm:pt modelId="{892614B5-23FC-4EB7-AA5C-B2E4F2A867F0}" type="pres">
      <dgm:prSet presAssocID="{3F6DBD06-6BCC-4F7C-8E8E-2CA57231B206}" presName="desTx" presStyleLbl="node1" presStyleIdx="0" presStyleCnt="2" custScaleX="119723" custLinFactNeighborX="15426" custLinFactNeighborY="491">
        <dgm:presLayoutVars>
          <dgm:bulletEnabled val="1"/>
        </dgm:presLayoutVars>
      </dgm:prSet>
      <dgm:spPr/>
    </dgm:pt>
    <dgm:pt modelId="{67F8F7B9-21A3-470F-860B-D33DE59E87D2}" type="pres">
      <dgm:prSet presAssocID="{A0FCF162-1E30-49F7-9A84-DF25051F6060}" presName="spV" presStyleCnt="0"/>
      <dgm:spPr/>
    </dgm:pt>
    <dgm:pt modelId="{3F72F618-AF1D-4576-A4D1-19AA69B5716F}" type="pres">
      <dgm:prSet presAssocID="{39D05B94-5F26-482A-944F-68BEF38C2CC5}" presName="linNode" presStyleCnt="0"/>
      <dgm:spPr/>
    </dgm:pt>
    <dgm:pt modelId="{0C3794F1-13D8-4C4A-AA50-9E4311AE42A7}" type="pres">
      <dgm:prSet presAssocID="{39D05B94-5F26-482A-944F-68BEF38C2CC5}" presName="parTx" presStyleLbl="revTx" presStyleIdx="1" presStyleCnt="2" custLinFactNeighborX="-15276" custLinFactNeighborY="18803">
        <dgm:presLayoutVars>
          <dgm:chMax val="1"/>
          <dgm:bulletEnabled val="1"/>
        </dgm:presLayoutVars>
      </dgm:prSet>
      <dgm:spPr/>
    </dgm:pt>
    <dgm:pt modelId="{A25E01FF-B924-4F14-9D91-7FB06C0CF16C}" type="pres">
      <dgm:prSet presAssocID="{39D05B94-5F26-482A-944F-68BEF38C2CC5}" presName="bracket" presStyleLbl="parChTrans1D1" presStyleIdx="1" presStyleCnt="2" custLinFactNeighborX="-28643" custLinFactNeighborY="7037"/>
      <dgm:spPr/>
    </dgm:pt>
    <dgm:pt modelId="{80B1904D-1E04-49A0-858B-BDFAF4635BBF}" type="pres">
      <dgm:prSet presAssocID="{39D05B94-5F26-482A-944F-68BEF38C2CC5}" presName="spH" presStyleCnt="0"/>
      <dgm:spPr/>
    </dgm:pt>
    <dgm:pt modelId="{0EA58FF1-FC24-456D-8F9E-9AA5E5D8A031}" type="pres">
      <dgm:prSet presAssocID="{39D05B94-5F26-482A-944F-68BEF38C2CC5}" presName="desTx" presStyleLbl="node1" presStyleIdx="1" presStyleCnt="2" custScaleX="116183" custScaleY="133377" custLinFactNeighborY="7917">
        <dgm:presLayoutVars>
          <dgm:bulletEnabled val="1"/>
        </dgm:presLayoutVars>
      </dgm:prSet>
      <dgm:spPr/>
    </dgm:pt>
  </dgm:ptLst>
  <dgm:cxnLst>
    <dgm:cxn modelId="{33048105-98C7-4FBB-BA07-89761375D2A1}" type="presOf" srcId="{7F56EC7D-0038-49E2-BECA-D24C485849CD}" destId="{892614B5-23FC-4EB7-AA5C-B2E4F2A867F0}" srcOrd="0" destOrd="0" presId="urn:diagrams.loki3.com/BracketList"/>
    <dgm:cxn modelId="{158A5F0C-AA71-4C3B-AA4F-44C8741DA388}" type="presOf" srcId="{12006084-EF68-4FE7-B18E-0A2FD805C77F}" destId="{0EA58FF1-FC24-456D-8F9E-9AA5E5D8A031}" srcOrd="0" destOrd="0" presId="urn:diagrams.loki3.com/BracketList"/>
    <dgm:cxn modelId="{10489E1E-D9CC-4310-B14E-9C6462CADD09}" srcId="{7AD6F793-F97C-44A1-BAE2-C7ABD69A6FDC}" destId="{3F6DBD06-6BCC-4F7C-8E8E-2CA57231B206}" srcOrd="0" destOrd="0" parTransId="{F2D0B05A-3922-46CF-9A50-26A35FB6F51B}" sibTransId="{A0FCF162-1E30-49F7-9A84-DF25051F6060}"/>
    <dgm:cxn modelId="{C3493A1F-91D7-4B1C-9A52-08DBCF17D047}" type="presOf" srcId="{39D05B94-5F26-482A-944F-68BEF38C2CC5}" destId="{0C3794F1-13D8-4C4A-AA50-9E4311AE42A7}" srcOrd="0" destOrd="0" presId="urn:diagrams.loki3.com/BracketList"/>
    <dgm:cxn modelId="{0F1FBE37-1B9C-40E6-9DD2-6F2A04BA8F5E}" srcId="{7AD6F793-F97C-44A1-BAE2-C7ABD69A6FDC}" destId="{39D05B94-5F26-482A-944F-68BEF38C2CC5}" srcOrd="1" destOrd="0" parTransId="{0051B8A8-8DB8-4A37-9E86-A542D52D7F43}" sibTransId="{C53B80CB-1CF3-49F0-816B-2FC1DE906A19}"/>
    <dgm:cxn modelId="{A6EDFF5C-B440-409F-B1CA-5B8B7A853CBC}" type="presOf" srcId="{B493F9FC-EC50-48F8-AAE0-5AAF829CD09C}" destId="{0EA58FF1-FC24-456D-8F9E-9AA5E5D8A031}" srcOrd="0" destOrd="1" presId="urn:diagrams.loki3.com/BracketList"/>
    <dgm:cxn modelId="{E12AB590-B0CA-490A-8716-B97D6757628B}" type="presOf" srcId="{B46D07AB-A089-4284-9D40-0D0071F9F88E}" destId="{0EA58FF1-FC24-456D-8F9E-9AA5E5D8A031}" srcOrd="0" destOrd="2" presId="urn:diagrams.loki3.com/BracketList"/>
    <dgm:cxn modelId="{D4C243BD-C75C-4641-A33B-872150CED61F}" srcId="{3F6DBD06-6BCC-4F7C-8E8E-2CA57231B206}" destId="{7F56EC7D-0038-49E2-BECA-D24C485849CD}" srcOrd="0" destOrd="0" parTransId="{E431EEF5-62BD-4742-81AB-E124A60D0700}" sibTransId="{B005F786-E9AD-4EF4-9CCB-8F04CDDFE4B1}"/>
    <dgm:cxn modelId="{01C4A6C4-54ED-42A9-8098-8718B11DD3D6}" srcId="{39D05B94-5F26-482A-944F-68BEF38C2CC5}" destId="{B493F9FC-EC50-48F8-AAE0-5AAF829CD09C}" srcOrd="1" destOrd="0" parTransId="{06485C6F-4544-42AF-80B6-8B4B1D0CD11A}" sibTransId="{ABCBD82A-4CAD-4A2E-931F-F7A2D6A6113C}"/>
    <dgm:cxn modelId="{0C0CECCB-B0D5-4280-AFC5-3C75E0940DC9}" type="presOf" srcId="{7AD6F793-F97C-44A1-BAE2-C7ABD69A6FDC}" destId="{8C247AD3-45CC-46C6-B142-68537BFF8EDC}" srcOrd="0" destOrd="0" presId="urn:diagrams.loki3.com/BracketList"/>
    <dgm:cxn modelId="{6D945CCD-30D0-46A8-A0B8-55500939A074}" type="presOf" srcId="{3F6DBD06-6BCC-4F7C-8E8E-2CA57231B206}" destId="{87FAEAFC-5638-4C27-9AC1-EBAB6E98264A}" srcOrd="0" destOrd="0" presId="urn:diagrams.loki3.com/BracketList"/>
    <dgm:cxn modelId="{7D6287D8-6E07-4FDF-A3F5-1A28EFEECD3E}" srcId="{39D05B94-5F26-482A-944F-68BEF38C2CC5}" destId="{12006084-EF68-4FE7-B18E-0A2FD805C77F}" srcOrd="0" destOrd="0" parTransId="{6C5FE3F8-F440-4D22-AAC8-2C0BCA01FEB7}" sibTransId="{CCF19769-1BBB-43FE-A07D-6CE7C7731FA9}"/>
    <dgm:cxn modelId="{D5E6C6DB-B17E-4AC2-82A3-6D637B06EE5C}" srcId="{39D05B94-5F26-482A-944F-68BEF38C2CC5}" destId="{B46D07AB-A089-4284-9D40-0D0071F9F88E}" srcOrd="2" destOrd="0" parTransId="{37422612-A112-4844-9C70-68DED2C66BCE}" sibTransId="{5709C7A9-DEEE-4A3C-81F7-1C45DBD3BED1}"/>
    <dgm:cxn modelId="{E6A9E9F4-6926-4BB4-A621-8C480CE1BA5D}" type="presParOf" srcId="{8C247AD3-45CC-46C6-B142-68537BFF8EDC}" destId="{446E488C-9914-49F0-8098-0F4B29092110}" srcOrd="0" destOrd="0" presId="urn:diagrams.loki3.com/BracketList"/>
    <dgm:cxn modelId="{18263CE2-0B41-4C78-9302-DD379A3594D6}" type="presParOf" srcId="{446E488C-9914-49F0-8098-0F4B29092110}" destId="{87FAEAFC-5638-4C27-9AC1-EBAB6E98264A}" srcOrd="0" destOrd="0" presId="urn:diagrams.loki3.com/BracketList"/>
    <dgm:cxn modelId="{4EC1DDD3-DCD7-4960-AF0A-42469DD3300B}" type="presParOf" srcId="{446E488C-9914-49F0-8098-0F4B29092110}" destId="{E2D73968-184A-42DD-92B2-BAE14675B90A}" srcOrd="1" destOrd="0" presId="urn:diagrams.loki3.com/BracketList"/>
    <dgm:cxn modelId="{F66AA7AC-252F-4927-A035-099C99DC9235}" type="presParOf" srcId="{446E488C-9914-49F0-8098-0F4B29092110}" destId="{37228286-47E0-4BC0-9DDB-D2A4F3FC2811}" srcOrd="2" destOrd="0" presId="urn:diagrams.loki3.com/BracketList"/>
    <dgm:cxn modelId="{5D4103B2-DABC-4CEA-ACE3-A67988F83319}" type="presParOf" srcId="{446E488C-9914-49F0-8098-0F4B29092110}" destId="{892614B5-23FC-4EB7-AA5C-B2E4F2A867F0}" srcOrd="3" destOrd="0" presId="urn:diagrams.loki3.com/BracketList"/>
    <dgm:cxn modelId="{284E42B1-1000-4934-AAEE-3905DB80689D}" type="presParOf" srcId="{8C247AD3-45CC-46C6-B142-68537BFF8EDC}" destId="{67F8F7B9-21A3-470F-860B-D33DE59E87D2}" srcOrd="1" destOrd="0" presId="urn:diagrams.loki3.com/BracketList"/>
    <dgm:cxn modelId="{9DBF670A-82DC-4357-BAB8-92886ABAD0B3}" type="presParOf" srcId="{8C247AD3-45CC-46C6-B142-68537BFF8EDC}" destId="{3F72F618-AF1D-4576-A4D1-19AA69B5716F}" srcOrd="2" destOrd="0" presId="urn:diagrams.loki3.com/BracketList"/>
    <dgm:cxn modelId="{02AA7F12-0EE3-40A7-9B4A-2B9FA1C2FA3A}" type="presParOf" srcId="{3F72F618-AF1D-4576-A4D1-19AA69B5716F}" destId="{0C3794F1-13D8-4C4A-AA50-9E4311AE42A7}" srcOrd="0" destOrd="0" presId="urn:diagrams.loki3.com/BracketList"/>
    <dgm:cxn modelId="{A1029148-D9C5-4FDC-9655-C801C1C35740}" type="presParOf" srcId="{3F72F618-AF1D-4576-A4D1-19AA69B5716F}" destId="{A25E01FF-B924-4F14-9D91-7FB06C0CF16C}" srcOrd="1" destOrd="0" presId="urn:diagrams.loki3.com/BracketList"/>
    <dgm:cxn modelId="{82CC3EAE-22F8-451D-93CC-891F937975C8}" type="presParOf" srcId="{3F72F618-AF1D-4576-A4D1-19AA69B5716F}" destId="{80B1904D-1E04-49A0-858B-BDFAF4635BBF}" srcOrd="2" destOrd="0" presId="urn:diagrams.loki3.com/BracketList"/>
    <dgm:cxn modelId="{9F12F996-A3AF-4C73-94B8-0C53C6F8B263}" type="presParOf" srcId="{3F72F618-AF1D-4576-A4D1-19AA69B5716F}" destId="{0EA58FF1-FC24-456D-8F9E-9AA5E5D8A031}" srcOrd="3" destOrd="0" presId="urn:diagrams.loki3.com/Bracke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6A027E1-2E96-4BE7-A81F-AD4B7AF5BA1E}"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04459C17-DC6D-418A-83D0-9039A3B12680}">
      <dgm:prSet custT="1"/>
      <dgm:spPr/>
      <dgm:t>
        <a:bodyPr/>
        <a:lstStyle/>
        <a:p>
          <a:pPr rtl="0"/>
          <a:r>
            <a:rPr lang="en-US" sz="1600" dirty="0">
              <a:solidFill>
                <a:srgbClr val="000000"/>
              </a:solidFill>
              <a:latin typeface="+mn-lt"/>
              <a:cs typeface="Arial" panose="020B0604020202020204" pitchFamily="34" charset="0"/>
            </a:rPr>
            <a:t>One secure STAAR Alternate 2 Test Administrator Manual</a:t>
          </a:r>
        </a:p>
      </dgm:t>
    </dgm:pt>
    <dgm:pt modelId="{9949A822-F2FF-489B-B71F-C6AD36F87A55}" type="parTrans" cxnId="{65BAC08B-9399-40A2-80C9-22494AD3F044}">
      <dgm:prSet/>
      <dgm:spPr/>
      <dgm:t>
        <a:bodyPr/>
        <a:lstStyle/>
        <a:p>
          <a:endParaRPr lang="en-US" sz="1600"/>
        </a:p>
      </dgm:t>
    </dgm:pt>
    <dgm:pt modelId="{FD9AC470-5CC6-46CA-985F-0B33159FDD07}" type="sibTrans" cxnId="{65BAC08B-9399-40A2-80C9-22494AD3F044}">
      <dgm:prSet/>
      <dgm:spPr/>
      <dgm:t>
        <a:bodyPr/>
        <a:lstStyle/>
        <a:p>
          <a:endParaRPr lang="en-US" sz="1600"/>
        </a:p>
      </dgm:t>
    </dgm:pt>
    <dgm:pt modelId="{68C17B3A-3338-4ED2-A64D-50C9463A669A}">
      <dgm:prSet custT="1"/>
      <dgm:spPr/>
      <dgm:t>
        <a:bodyPr/>
        <a:lstStyle/>
        <a:p>
          <a:pPr rtl="0"/>
          <a:r>
            <a:rPr lang="en-US" sz="1600" dirty="0">
              <a:solidFill>
                <a:srgbClr val="000000"/>
              </a:solidFill>
              <a:latin typeface="+mn-lt"/>
              <a:cs typeface="Arial" panose="020B0604020202020204" pitchFamily="34" charset="0"/>
            </a:rPr>
            <a:t>One student booklet</a:t>
          </a:r>
        </a:p>
      </dgm:t>
    </dgm:pt>
    <dgm:pt modelId="{A0A78E84-E41D-4457-94A2-1BBAAE4F5770}" type="parTrans" cxnId="{A9728684-1807-499C-8E01-F84C83D4B9A1}">
      <dgm:prSet/>
      <dgm:spPr/>
      <dgm:t>
        <a:bodyPr/>
        <a:lstStyle/>
        <a:p>
          <a:endParaRPr lang="en-US" sz="1600"/>
        </a:p>
      </dgm:t>
    </dgm:pt>
    <dgm:pt modelId="{F22F028A-2341-4A23-AFB1-E06756B7C879}" type="sibTrans" cxnId="{A9728684-1807-499C-8E01-F84C83D4B9A1}">
      <dgm:prSet/>
      <dgm:spPr/>
      <dgm:t>
        <a:bodyPr/>
        <a:lstStyle/>
        <a:p>
          <a:endParaRPr lang="en-US" sz="1600"/>
        </a:p>
      </dgm:t>
    </dgm:pt>
    <dgm:pt modelId="{87D47DF2-3483-4432-A7A3-5F17168901F3}">
      <dgm:prSet custT="1"/>
      <dgm:spPr/>
      <dgm:t>
        <a:bodyPr/>
        <a:lstStyle/>
        <a:p>
          <a:pPr rtl="0"/>
          <a:r>
            <a:rPr lang="en-US" sz="1600" dirty="0">
              <a:solidFill>
                <a:srgbClr val="000000"/>
              </a:solidFill>
              <a:latin typeface="+mn-lt"/>
              <a:cs typeface="Arial" panose="020B0604020202020204" pitchFamily="34" charset="0"/>
            </a:rPr>
            <a:t>One image card set</a:t>
          </a:r>
        </a:p>
      </dgm:t>
    </dgm:pt>
    <dgm:pt modelId="{03FE1F2C-834A-4AD4-9203-342259A7B44B}" type="parTrans" cxnId="{37972706-738C-43A9-8921-EC2168D7D613}">
      <dgm:prSet/>
      <dgm:spPr/>
      <dgm:t>
        <a:bodyPr/>
        <a:lstStyle/>
        <a:p>
          <a:endParaRPr lang="en-US" sz="1600"/>
        </a:p>
      </dgm:t>
    </dgm:pt>
    <dgm:pt modelId="{E4E283FB-77E9-4B51-8800-E3A3A8656639}" type="sibTrans" cxnId="{37972706-738C-43A9-8921-EC2168D7D613}">
      <dgm:prSet/>
      <dgm:spPr/>
      <dgm:t>
        <a:bodyPr/>
        <a:lstStyle/>
        <a:p>
          <a:endParaRPr lang="en-US" sz="1600"/>
        </a:p>
      </dgm:t>
    </dgm:pt>
    <dgm:pt modelId="{D35E2A44-5995-4CAD-B51C-34140FFE2311}">
      <dgm:prSet custT="1"/>
      <dgm:spPr/>
      <dgm:t>
        <a:bodyPr/>
        <a:lstStyle/>
        <a:p>
          <a:pPr rtl="0"/>
          <a:r>
            <a:rPr lang="en-US" sz="1600" dirty="0">
              <a:solidFill>
                <a:srgbClr val="000000"/>
              </a:solidFill>
              <a:latin typeface="+mn-lt"/>
              <a:cs typeface="Arial" panose="020B0604020202020204" pitchFamily="34" charset="0"/>
            </a:rPr>
            <a:t>One scoring document (found in back of TA Manual, Resources tab, Avocet)</a:t>
          </a:r>
        </a:p>
      </dgm:t>
    </dgm:pt>
    <dgm:pt modelId="{8263B7A8-7A4A-4ABC-B606-6E4B18F4283B}" type="parTrans" cxnId="{348D8B1C-E2B3-40EE-B1BB-43C267711303}">
      <dgm:prSet/>
      <dgm:spPr/>
      <dgm:t>
        <a:bodyPr/>
        <a:lstStyle/>
        <a:p>
          <a:endParaRPr lang="en-US" sz="1600"/>
        </a:p>
      </dgm:t>
    </dgm:pt>
    <dgm:pt modelId="{585F1F75-8416-47E4-85CB-ADDA5AE4C292}" type="sibTrans" cxnId="{348D8B1C-E2B3-40EE-B1BB-43C267711303}">
      <dgm:prSet/>
      <dgm:spPr/>
      <dgm:t>
        <a:bodyPr/>
        <a:lstStyle/>
        <a:p>
          <a:endParaRPr lang="en-US" sz="1600"/>
        </a:p>
      </dgm:t>
    </dgm:pt>
    <dgm:pt modelId="{5087D177-93D6-4448-9333-2F6AE4769BBF}" type="pres">
      <dgm:prSet presAssocID="{66A027E1-2E96-4BE7-A81F-AD4B7AF5BA1E}" presName="Name0" presStyleCnt="0">
        <dgm:presLayoutVars>
          <dgm:dir/>
          <dgm:resizeHandles val="exact"/>
        </dgm:presLayoutVars>
      </dgm:prSet>
      <dgm:spPr/>
    </dgm:pt>
    <dgm:pt modelId="{C8117E45-B234-4A69-89D2-3E8660CF0848}" type="pres">
      <dgm:prSet presAssocID="{04459C17-DC6D-418A-83D0-9039A3B12680}" presName="composite" presStyleCnt="0"/>
      <dgm:spPr/>
    </dgm:pt>
    <dgm:pt modelId="{C70BA9B8-73A6-4B42-8568-6D613FB72ED1}" type="pres">
      <dgm:prSet presAssocID="{04459C17-DC6D-418A-83D0-9039A3B12680}" presName="rect1" presStyleLbl="trAlignAcc1" presStyleIdx="0" presStyleCnt="4">
        <dgm:presLayoutVars>
          <dgm:bulletEnabled val="1"/>
        </dgm:presLayoutVars>
      </dgm:prSet>
      <dgm:spPr/>
    </dgm:pt>
    <dgm:pt modelId="{C72E4F8C-F136-48B1-8DC8-2B1A6B9E27D6}" type="pres">
      <dgm:prSet presAssocID="{04459C17-DC6D-418A-83D0-9039A3B12680}" presName="rect2" presStyleLbl="fgImgPlace1" presStyleIdx="0" presStyleCnt="4"/>
      <dgm:spPr>
        <a:blipFill rotWithShape="1">
          <a:blip xmlns:r="http://schemas.openxmlformats.org/officeDocument/2006/relationships" r:embed="rId1"/>
          <a:stretch>
            <a:fillRect/>
          </a:stretch>
        </a:blipFill>
        <a:effectLst>
          <a:outerShdw blurRad="63500" sx="102000" sy="102000" algn="ctr" rotWithShape="0">
            <a:prstClr val="black">
              <a:alpha val="40000"/>
            </a:prstClr>
          </a:outerShdw>
        </a:effectLst>
      </dgm:spPr>
    </dgm:pt>
    <dgm:pt modelId="{4A3B4A7D-6ECC-498F-81D3-8EDF3DEF1E83}" type="pres">
      <dgm:prSet presAssocID="{FD9AC470-5CC6-46CA-985F-0B33159FDD07}" presName="sibTrans" presStyleCnt="0"/>
      <dgm:spPr/>
    </dgm:pt>
    <dgm:pt modelId="{819F4115-232A-4EF9-9640-AC07CA6E642A}" type="pres">
      <dgm:prSet presAssocID="{68C17B3A-3338-4ED2-A64D-50C9463A669A}" presName="composite" presStyleCnt="0"/>
      <dgm:spPr/>
    </dgm:pt>
    <dgm:pt modelId="{68833301-2D0E-431D-BF81-B5C6BC01818D}" type="pres">
      <dgm:prSet presAssocID="{68C17B3A-3338-4ED2-A64D-50C9463A669A}" presName="rect1" presStyleLbl="trAlignAcc1" presStyleIdx="1" presStyleCnt="4">
        <dgm:presLayoutVars>
          <dgm:bulletEnabled val="1"/>
        </dgm:presLayoutVars>
      </dgm:prSet>
      <dgm:spPr/>
    </dgm:pt>
    <dgm:pt modelId="{C3D345A6-EC27-4D64-8D55-6F2B787E5B0D}" type="pres">
      <dgm:prSet presAssocID="{68C17B3A-3338-4ED2-A64D-50C9463A669A}" presName="rect2" presStyleLbl="fgImgPlace1" presStyleIdx="1" presStyleCnt="4"/>
      <dgm:spPr>
        <a:blipFill rotWithShape="1">
          <a:blip xmlns:r="http://schemas.openxmlformats.org/officeDocument/2006/relationships" r:embed="rId2"/>
          <a:stretch>
            <a:fillRect/>
          </a:stretch>
        </a:blipFill>
        <a:effectLst>
          <a:outerShdw blurRad="63500" sx="102000" sy="102000" algn="ctr" rotWithShape="0">
            <a:prstClr val="black">
              <a:alpha val="40000"/>
            </a:prstClr>
          </a:outerShdw>
        </a:effectLst>
      </dgm:spPr>
    </dgm:pt>
    <dgm:pt modelId="{4CF2525A-68F1-4CD6-956E-5BA17ABFA36C}" type="pres">
      <dgm:prSet presAssocID="{F22F028A-2341-4A23-AFB1-E06756B7C879}" presName="sibTrans" presStyleCnt="0"/>
      <dgm:spPr/>
    </dgm:pt>
    <dgm:pt modelId="{4D26B1ED-227B-42EA-B86C-689E914E3FF6}" type="pres">
      <dgm:prSet presAssocID="{87D47DF2-3483-4432-A7A3-5F17168901F3}" presName="composite" presStyleCnt="0"/>
      <dgm:spPr/>
    </dgm:pt>
    <dgm:pt modelId="{2FDE9690-93A3-4384-8298-8255AA5641D4}" type="pres">
      <dgm:prSet presAssocID="{87D47DF2-3483-4432-A7A3-5F17168901F3}" presName="rect1" presStyleLbl="trAlignAcc1" presStyleIdx="2" presStyleCnt="4">
        <dgm:presLayoutVars>
          <dgm:bulletEnabled val="1"/>
        </dgm:presLayoutVars>
      </dgm:prSet>
      <dgm:spPr/>
    </dgm:pt>
    <dgm:pt modelId="{FAD62100-1E44-4E8E-8A9E-2608D2382C56}" type="pres">
      <dgm:prSet presAssocID="{87D47DF2-3483-4432-A7A3-5F17168901F3}" presName="rect2" presStyleLbl="fgImgPlace1" presStyleIdx="2" presStyleCnt="4"/>
      <dgm:spPr>
        <a:blipFill rotWithShape="1">
          <a:blip xmlns:r="http://schemas.openxmlformats.org/officeDocument/2006/relationships" r:embed="rId3"/>
          <a:stretch>
            <a:fillRect/>
          </a:stretch>
        </a:blipFill>
        <a:effectLst>
          <a:outerShdw blurRad="63500" sx="102000" sy="102000" algn="ctr" rotWithShape="0">
            <a:prstClr val="black">
              <a:alpha val="40000"/>
            </a:prstClr>
          </a:outerShdw>
        </a:effectLst>
      </dgm:spPr>
    </dgm:pt>
    <dgm:pt modelId="{AF264991-8A5E-4922-8758-79FA45FAA9CB}" type="pres">
      <dgm:prSet presAssocID="{E4E283FB-77E9-4B51-8800-E3A3A8656639}" presName="sibTrans" presStyleCnt="0"/>
      <dgm:spPr/>
    </dgm:pt>
    <dgm:pt modelId="{A49C6357-D572-4AAD-9BF8-69739314D3B2}" type="pres">
      <dgm:prSet presAssocID="{D35E2A44-5995-4CAD-B51C-34140FFE2311}" presName="composite" presStyleCnt="0"/>
      <dgm:spPr/>
    </dgm:pt>
    <dgm:pt modelId="{F13CA672-9739-47F4-B8AF-0475F27121E2}" type="pres">
      <dgm:prSet presAssocID="{D35E2A44-5995-4CAD-B51C-34140FFE2311}" presName="rect1" presStyleLbl="trAlignAcc1" presStyleIdx="3" presStyleCnt="4">
        <dgm:presLayoutVars>
          <dgm:bulletEnabled val="1"/>
        </dgm:presLayoutVars>
      </dgm:prSet>
      <dgm:spPr/>
    </dgm:pt>
    <dgm:pt modelId="{A8029AEC-528A-43A3-B430-27F6620330BD}" type="pres">
      <dgm:prSet presAssocID="{D35E2A44-5995-4CAD-B51C-34140FFE2311}" presName="rect2" presStyleLbl="fgImgPlace1" presStyleIdx="3" presStyleCnt="4"/>
      <dgm:spPr>
        <a:blipFill rotWithShape="1">
          <a:blip xmlns:r="http://schemas.openxmlformats.org/officeDocument/2006/relationships" r:embed="rId4"/>
          <a:stretch>
            <a:fillRect/>
          </a:stretch>
        </a:blipFill>
        <a:effectLst>
          <a:outerShdw blurRad="63500" sx="102000" sy="102000" algn="ctr" rotWithShape="0">
            <a:prstClr val="black">
              <a:alpha val="40000"/>
            </a:prstClr>
          </a:outerShdw>
        </a:effectLst>
      </dgm:spPr>
    </dgm:pt>
  </dgm:ptLst>
  <dgm:cxnLst>
    <dgm:cxn modelId="{37972706-738C-43A9-8921-EC2168D7D613}" srcId="{66A027E1-2E96-4BE7-A81F-AD4B7AF5BA1E}" destId="{87D47DF2-3483-4432-A7A3-5F17168901F3}" srcOrd="2" destOrd="0" parTransId="{03FE1F2C-834A-4AD4-9203-342259A7B44B}" sibTransId="{E4E283FB-77E9-4B51-8800-E3A3A8656639}"/>
    <dgm:cxn modelId="{348D8B1C-E2B3-40EE-B1BB-43C267711303}" srcId="{66A027E1-2E96-4BE7-A81F-AD4B7AF5BA1E}" destId="{D35E2A44-5995-4CAD-B51C-34140FFE2311}" srcOrd="3" destOrd="0" parTransId="{8263B7A8-7A4A-4ABC-B606-6E4B18F4283B}" sibTransId="{585F1F75-8416-47E4-85CB-ADDA5AE4C292}"/>
    <dgm:cxn modelId="{7D774125-41F3-447A-A952-3EE3B32A7300}" type="presOf" srcId="{68C17B3A-3338-4ED2-A64D-50C9463A669A}" destId="{68833301-2D0E-431D-BF81-B5C6BC01818D}" srcOrd="0" destOrd="0" presId="urn:microsoft.com/office/officeart/2008/layout/PictureStrips"/>
    <dgm:cxn modelId="{D9798465-1881-4381-B011-0F23DD68A840}" type="presOf" srcId="{D35E2A44-5995-4CAD-B51C-34140FFE2311}" destId="{F13CA672-9739-47F4-B8AF-0475F27121E2}" srcOrd="0" destOrd="0" presId="urn:microsoft.com/office/officeart/2008/layout/PictureStrips"/>
    <dgm:cxn modelId="{B1E3B048-97BC-41D6-96B9-0A51EA1C9387}" type="presOf" srcId="{66A027E1-2E96-4BE7-A81F-AD4B7AF5BA1E}" destId="{5087D177-93D6-4448-9333-2F6AE4769BBF}" srcOrd="0" destOrd="0" presId="urn:microsoft.com/office/officeart/2008/layout/PictureStrips"/>
    <dgm:cxn modelId="{A9728684-1807-499C-8E01-F84C83D4B9A1}" srcId="{66A027E1-2E96-4BE7-A81F-AD4B7AF5BA1E}" destId="{68C17B3A-3338-4ED2-A64D-50C9463A669A}" srcOrd="1" destOrd="0" parTransId="{A0A78E84-E41D-4457-94A2-1BBAAE4F5770}" sibTransId="{F22F028A-2341-4A23-AFB1-E06756B7C879}"/>
    <dgm:cxn modelId="{65BAC08B-9399-40A2-80C9-22494AD3F044}" srcId="{66A027E1-2E96-4BE7-A81F-AD4B7AF5BA1E}" destId="{04459C17-DC6D-418A-83D0-9039A3B12680}" srcOrd="0" destOrd="0" parTransId="{9949A822-F2FF-489B-B71F-C6AD36F87A55}" sibTransId="{FD9AC470-5CC6-46CA-985F-0B33159FDD07}"/>
    <dgm:cxn modelId="{CA6CE8A7-F41D-4A3A-A8DA-84830A2CD646}" type="presOf" srcId="{04459C17-DC6D-418A-83D0-9039A3B12680}" destId="{C70BA9B8-73A6-4B42-8568-6D613FB72ED1}" srcOrd="0" destOrd="0" presId="urn:microsoft.com/office/officeart/2008/layout/PictureStrips"/>
    <dgm:cxn modelId="{09A849BF-687B-40F0-81AA-413CF69FADDE}" type="presOf" srcId="{87D47DF2-3483-4432-A7A3-5F17168901F3}" destId="{2FDE9690-93A3-4384-8298-8255AA5641D4}" srcOrd="0" destOrd="0" presId="urn:microsoft.com/office/officeart/2008/layout/PictureStrips"/>
    <dgm:cxn modelId="{6BE289B8-151E-470A-B011-07A7B880521D}" type="presParOf" srcId="{5087D177-93D6-4448-9333-2F6AE4769BBF}" destId="{C8117E45-B234-4A69-89D2-3E8660CF0848}" srcOrd="0" destOrd="0" presId="urn:microsoft.com/office/officeart/2008/layout/PictureStrips"/>
    <dgm:cxn modelId="{5DB908D6-172D-491C-A1F9-FCC1A1C4C191}" type="presParOf" srcId="{C8117E45-B234-4A69-89D2-3E8660CF0848}" destId="{C70BA9B8-73A6-4B42-8568-6D613FB72ED1}" srcOrd="0" destOrd="0" presId="urn:microsoft.com/office/officeart/2008/layout/PictureStrips"/>
    <dgm:cxn modelId="{3B168F21-5B58-4DB3-902D-4DE45A2B4AFD}" type="presParOf" srcId="{C8117E45-B234-4A69-89D2-3E8660CF0848}" destId="{C72E4F8C-F136-48B1-8DC8-2B1A6B9E27D6}" srcOrd="1" destOrd="0" presId="urn:microsoft.com/office/officeart/2008/layout/PictureStrips"/>
    <dgm:cxn modelId="{7FB92851-46F7-4014-9DB4-C83E6C7B43F8}" type="presParOf" srcId="{5087D177-93D6-4448-9333-2F6AE4769BBF}" destId="{4A3B4A7D-6ECC-498F-81D3-8EDF3DEF1E83}" srcOrd="1" destOrd="0" presId="urn:microsoft.com/office/officeart/2008/layout/PictureStrips"/>
    <dgm:cxn modelId="{2880488F-FE3E-46E0-B61E-FDEFF83634AA}" type="presParOf" srcId="{5087D177-93D6-4448-9333-2F6AE4769BBF}" destId="{819F4115-232A-4EF9-9640-AC07CA6E642A}" srcOrd="2" destOrd="0" presId="urn:microsoft.com/office/officeart/2008/layout/PictureStrips"/>
    <dgm:cxn modelId="{2F35BEFA-FA68-4158-99E0-3B431B20A804}" type="presParOf" srcId="{819F4115-232A-4EF9-9640-AC07CA6E642A}" destId="{68833301-2D0E-431D-BF81-B5C6BC01818D}" srcOrd="0" destOrd="0" presId="urn:microsoft.com/office/officeart/2008/layout/PictureStrips"/>
    <dgm:cxn modelId="{3F243156-39A0-4E4D-873F-016446F929DA}" type="presParOf" srcId="{819F4115-232A-4EF9-9640-AC07CA6E642A}" destId="{C3D345A6-EC27-4D64-8D55-6F2B787E5B0D}" srcOrd="1" destOrd="0" presId="urn:microsoft.com/office/officeart/2008/layout/PictureStrips"/>
    <dgm:cxn modelId="{608D0F54-735C-4FBA-ADE6-7D201DA609E4}" type="presParOf" srcId="{5087D177-93D6-4448-9333-2F6AE4769BBF}" destId="{4CF2525A-68F1-4CD6-956E-5BA17ABFA36C}" srcOrd="3" destOrd="0" presId="urn:microsoft.com/office/officeart/2008/layout/PictureStrips"/>
    <dgm:cxn modelId="{22532B83-2077-4AAF-9D1C-DAFD2CE69104}" type="presParOf" srcId="{5087D177-93D6-4448-9333-2F6AE4769BBF}" destId="{4D26B1ED-227B-42EA-B86C-689E914E3FF6}" srcOrd="4" destOrd="0" presId="urn:microsoft.com/office/officeart/2008/layout/PictureStrips"/>
    <dgm:cxn modelId="{659175CF-030A-439A-9E7A-1EAE98C63DD1}" type="presParOf" srcId="{4D26B1ED-227B-42EA-B86C-689E914E3FF6}" destId="{2FDE9690-93A3-4384-8298-8255AA5641D4}" srcOrd="0" destOrd="0" presId="urn:microsoft.com/office/officeart/2008/layout/PictureStrips"/>
    <dgm:cxn modelId="{8C4E85AF-F651-436F-BB3D-25A627ACF9FF}" type="presParOf" srcId="{4D26B1ED-227B-42EA-B86C-689E914E3FF6}" destId="{FAD62100-1E44-4E8E-8A9E-2608D2382C56}" srcOrd="1" destOrd="0" presId="urn:microsoft.com/office/officeart/2008/layout/PictureStrips"/>
    <dgm:cxn modelId="{2ED6BAEC-17A8-400B-9781-71AA2B2349CB}" type="presParOf" srcId="{5087D177-93D6-4448-9333-2F6AE4769BBF}" destId="{AF264991-8A5E-4922-8758-79FA45FAA9CB}" srcOrd="5" destOrd="0" presId="urn:microsoft.com/office/officeart/2008/layout/PictureStrips"/>
    <dgm:cxn modelId="{83C327C3-1C0B-4DD2-9414-5FBC7D481AA7}" type="presParOf" srcId="{5087D177-93D6-4448-9333-2F6AE4769BBF}" destId="{A49C6357-D572-4AAD-9BF8-69739314D3B2}" srcOrd="6" destOrd="0" presId="urn:microsoft.com/office/officeart/2008/layout/PictureStrips"/>
    <dgm:cxn modelId="{67022180-86FD-4D59-9DBA-DFCC69CB7A88}" type="presParOf" srcId="{A49C6357-D572-4AAD-9BF8-69739314D3B2}" destId="{F13CA672-9739-47F4-B8AF-0475F27121E2}" srcOrd="0" destOrd="0" presId="urn:microsoft.com/office/officeart/2008/layout/PictureStrips"/>
    <dgm:cxn modelId="{733DECF2-8D59-4CAA-AD18-D4DCBF2FC67A}" type="presParOf" srcId="{A49C6357-D572-4AAD-9BF8-69739314D3B2}" destId="{A8029AEC-528A-43A3-B430-27F6620330BD}"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6A027E1-2E96-4BE7-A81F-AD4B7AF5BA1E}"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04459C17-DC6D-418A-83D0-9039A3B12680}">
      <dgm:prSet custT="1"/>
      <dgm:spPr/>
      <dgm:t>
        <a:bodyPr/>
        <a:lstStyle/>
        <a:p>
          <a:pPr rtl="0">
            <a:lnSpc>
              <a:spcPct val="100000"/>
            </a:lnSpc>
            <a:spcAft>
              <a:spcPts val="0"/>
            </a:spcAft>
          </a:pPr>
          <a:r>
            <a:rPr lang="en-US" sz="1800" dirty="0">
              <a:solidFill>
                <a:srgbClr val="FF0000"/>
              </a:solidFill>
              <a:latin typeface="Calibri" panose="020F0502020204030204" pitchFamily="34" charset="0"/>
              <a:cs typeface="Arial" panose="020B0604020202020204" pitchFamily="34" charset="0"/>
            </a:rPr>
            <a:t>─</a:t>
          </a:r>
          <a:r>
            <a:rPr lang="en-US" sz="1800" dirty="0">
              <a:latin typeface="Calibri" panose="020F0502020204030204" pitchFamily="34" charset="0"/>
              <a:cs typeface="Arial" panose="020B0604020202020204" pitchFamily="34" charset="0"/>
            </a:rPr>
            <a:t> </a:t>
          </a:r>
          <a:r>
            <a:rPr lang="en-US" sz="1800" dirty="0">
              <a:solidFill>
                <a:srgbClr val="000000"/>
              </a:solidFill>
              <a:latin typeface="+mn-lt"/>
              <a:cs typeface="Arial" panose="020B0604020202020204" pitchFamily="34" charset="0"/>
            </a:rPr>
            <a:t>Contains instructions that explain the responsibilities of     </a:t>
          </a:r>
        </a:p>
        <a:p>
          <a:pPr rtl="0">
            <a:lnSpc>
              <a:spcPct val="90000"/>
            </a:lnSpc>
            <a:spcAft>
              <a:spcPct val="35000"/>
            </a:spcAft>
          </a:pPr>
          <a:r>
            <a:rPr lang="en-US" sz="1800" dirty="0">
              <a:solidFill>
                <a:srgbClr val="000000"/>
              </a:solidFill>
              <a:latin typeface="+mn-lt"/>
              <a:cs typeface="Arial" panose="020B0604020202020204" pitchFamily="34" charset="0"/>
            </a:rPr>
            <a:t>   test administrators. </a:t>
          </a:r>
        </a:p>
        <a:p>
          <a:pPr rtl="0">
            <a:lnSpc>
              <a:spcPct val="100000"/>
            </a:lnSpc>
            <a:spcAft>
              <a:spcPts val="0"/>
            </a:spcAft>
          </a:pPr>
          <a:r>
            <a:rPr lang="en-US" sz="1800" dirty="0">
              <a:solidFill>
                <a:srgbClr val="FF0000"/>
              </a:solidFill>
              <a:latin typeface="Calibri" panose="020F0502020204030204" pitchFamily="34" charset="0"/>
              <a:cs typeface="Arial" panose="020B0604020202020204" pitchFamily="34" charset="0"/>
            </a:rPr>
            <a:t>─ </a:t>
          </a:r>
          <a:r>
            <a:rPr lang="en-US" sz="1800" dirty="0">
              <a:solidFill>
                <a:srgbClr val="000000"/>
              </a:solidFill>
              <a:latin typeface="+mn-lt"/>
              <a:cs typeface="Arial" panose="020B0604020202020204" pitchFamily="34" charset="0"/>
            </a:rPr>
            <a:t>Contains scripted questions and guidelines for how to                 </a:t>
          </a:r>
        </a:p>
        <a:p>
          <a:pPr rtl="0">
            <a:lnSpc>
              <a:spcPct val="90000"/>
            </a:lnSpc>
            <a:spcAft>
              <a:spcPct val="35000"/>
            </a:spcAft>
          </a:pPr>
          <a:r>
            <a:rPr lang="en-US" sz="1800" dirty="0">
              <a:solidFill>
                <a:srgbClr val="000000"/>
              </a:solidFill>
              <a:latin typeface="+mn-lt"/>
              <a:cs typeface="Arial" panose="020B0604020202020204" pitchFamily="34" charset="0"/>
            </a:rPr>
            <a:t>   administer the test and score each item.</a:t>
          </a:r>
        </a:p>
      </dgm:t>
    </dgm:pt>
    <dgm:pt modelId="{9949A822-F2FF-489B-B71F-C6AD36F87A55}" type="parTrans" cxnId="{65BAC08B-9399-40A2-80C9-22494AD3F044}">
      <dgm:prSet/>
      <dgm:spPr/>
      <dgm:t>
        <a:bodyPr/>
        <a:lstStyle/>
        <a:p>
          <a:endParaRPr lang="en-US" sz="1600"/>
        </a:p>
      </dgm:t>
    </dgm:pt>
    <dgm:pt modelId="{FD9AC470-5CC6-46CA-985F-0B33159FDD07}" type="sibTrans" cxnId="{65BAC08B-9399-40A2-80C9-22494AD3F044}">
      <dgm:prSet/>
      <dgm:spPr/>
      <dgm:t>
        <a:bodyPr/>
        <a:lstStyle/>
        <a:p>
          <a:endParaRPr lang="en-US" sz="1600"/>
        </a:p>
      </dgm:t>
    </dgm:pt>
    <dgm:pt modelId="{5087D177-93D6-4448-9333-2F6AE4769BBF}" type="pres">
      <dgm:prSet presAssocID="{66A027E1-2E96-4BE7-A81F-AD4B7AF5BA1E}" presName="Name0" presStyleCnt="0">
        <dgm:presLayoutVars>
          <dgm:dir/>
          <dgm:resizeHandles val="exact"/>
        </dgm:presLayoutVars>
      </dgm:prSet>
      <dgm:spPr/>
    </dgm:pt>
    <dgm:pt modelId="{C8117E45-B234-4A69-89D2-3E8660CF0848}" type="pres">
      <dgm:prSet presAssocID="{04459C17-DC6D-418A-83D0-9039A3B12680}" presName="composite" presStyleCnt="0"/>
      <dgm:spPr/>
    </dgm:pt>
    <dgm:pt modelId="{C70BA9B8-73A6-4B42-8568-6D613FB72ED1}" type="pres">
      <dgm:prSet presAssocID="{04459C17-DC6D-418A-83D0-9039A3B12680}" presName="rect1" presStyleLbl="trAlignAcc1" presStyleIdx="0" presStyleCnt="1">
        <dgm:presLayoutVars>
          <dgm:bulletEnabled val="1"/>
        </dgm:presLayoutVars>
      </dgm:prSet>
      <dgm:spPr/>
    </dgm:pt>
    <dgm:pt modelId="{C72E4F8C-F136-48B1-8DC8-2B1A6B9E27D6}" type="pres">
      <dgm:prSet presAssocID="{04459C17-DC6D-418A-83D0-9039A3B12680}" presName="rect2" presStyleLbl="fgImgPlace1" presStyleIdx="0" presStyleCnt="1" custLinFactNeighborX="0" custLinFactNeighborY="3421"/>
      <dgm:spPr>
        <a:blipFill rotWithShape="1">
          <a:blip xmlns:r="http://schemas.openxmlformats.org/officeDocument/2006/relationships" r:embed="rId1"/>
          <a:stretch>
            <a:fillRect/>
          </a:stretch>
        </a:blipFill>
        <a:effectLst>
          <a:outerShdw blurRad="63500" sx="102000" sy="102000" algn="ctr" rotWithShape="0">
            <a:prstClr val="black">
              <a:alpha val="40000"/>
            </a:prstClr>
          </a:outerShdw>
        </a:effectLst>
      </dgm:spPr>
    </dgm:pt>
  </dgm:ptLst>
  <dgm:cxnLst>
    <dgm:cxn modelId="{ABDC1A60-9772-4E7F-B479-1B0DC06BBE62}" type="presOf" srcId="{04459C17-DC6D-418A-83D0-9039A3B12680}" destId="{C70BA9B8-73A6-4B42-8568-6D613FB72ED1}" srcOrd="0" destOrd="0" presId="urn:microsoft.com/office/officeart/2008/layout/PictureStrips"/>
    <dgm:cxn modelId="{65BAC08B-9399-40A2-80C9-22494AD3F044}" srcId="{66A027E1-2E96-4BE7-A81F-AD4B7AF5BA1E}" destId="{04459C17-DC6D-418A-83D0-9039A3B12680}" srcOrd="0" destOrd="0" parTransId="{9949A822-F2FF-489B-B71F-C6AD36F87A55}" sibTransId="{FD9AC470-5CC6-46CA-985F-0B33159FDD07}"/>
    <dgm:cxn modelId="{25D6B1B6-D106-4210-A0A0-6596AE4A3ED1}" type="presOf" srcId="{66A027E1-2E96-4BE7-A81F-AD4B7AF5BA1E}" destId="{5087D177-93D6-4448-9333-2F6AE4769BBF}" srcOrd="0" destOrd="0" presId="urn:microsoft.com/office/officeart/2008/layout/PictureStrips"/>
    <dgm:cxn modelId="{C1F2DB11-D9C4-4A9B-9F75-23ED6CA35812}" type="presParOf" srcId="{5087D177-93D6-4448-9333-2F6AE4769BBF}" destId="{C8117E45-B234-4A69-89D2-3E8660CF0848}" srcOrd="0" destOrd="0" presId="urn:microsoft.com/office/officeart/2008/layout/PictureStrips"/>
    <dgm:cxn modelId="{791CA56B-3D2E-4DA2-9EA4-E7A2F772038C}" type="presParOf" srcId="{C8117E45-B234-4A69-89D2-3E8660CF0848}" destId="{C70BA9B8-73A6-4B42-8568-6D613FB72ED1}" srcOrd="0" destOrd="0" presId="urn:microsoft.com/office/officeart/2008/layout/PictureStrips"/>
    <dgm:cxn modelId="{62EB5E10-F03A-4C1B-8E87-53E0DB75E732}" type="presParOf" srcId="{C8117E45-B234-4A69-89D2-3E8660CF0848}" destId="{C72E4F8C-F136-48B1-8DC8-2B1A6B9E27D6}"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6A027E1-2E96-4BE7-A81F-AD4B7AF5BA1E}"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04459C17-DC6D-418A-83D0-9039A3B12680}">
      <dgm:prSet custT="1"/>
      <dgm:spPr/>
      <dgm:t>
        <a:bodyPr/>
        <a:lstStyle/>
        <a:p>
          <a:pPr rtl="0">
            <a:lnSpc>
              <a:spcPct val="100000"/>
            </a:lnSpc>
            <a:spcAft>
              <a:spcPts val="0"/>
            </a:spcAft>
          </a:pPr>
          <a:r>
            <a:rPr lang="en-US" sz="1800" dirty="0">
              <a:solidFill>
                <a:srgbClr val="FF0000"/>
              </a:solidFill>
              <a:latin typeface="Calibri" panose="020F0502020204030204" pitchFamily="34" charset="0"/>
              <a:cs typeface="Arial" panose="020B0604020202020204" pitchFamily="34" charset="0"/>
            </a:rPr>
            <a:t>─</a:t>
          </a:r>
          <a:r>
            <a:rPr lang="en-US" sz="1800" dirty="0">
              <a:solidFill>
                <a:srgbClr val="FF0000"/>
              </a:solidFill>
              <a:latin typeface="+mn-lt"/>
              <a:cs typeface="Arial" panose="020B0604020202020204" pitchFamily="34" charset="0"/>
            </a:rPr>
            <a:t> </a:t>
          </a:r>
          <a:r>
            <a:rPr lang="en-US" sz="1800" dirty="0">
              <a:solidFill>
                <a:srgbClr val="000000"/>
              </a:solidFill>
              <a:latin typeface="+mn-lt"/>
              <a:cs typeface="Arial" panose="020B0604020202020204" pitchFamily="34" charset="0"/>
            </a:rPr>
            <a:t>Contains stimulus images and text needed for the        </a:t>
          </a:r>
        </a:p>
        <a:p>
          <a:pPr rtl="0">
            <a:lnSpc>
              <a:spcPct val="90000"/>
            </a:lnSpc>
            <a:spcAft>
              <a:spcPct val="35000"/>
            </a:spcAft>
          </a:pPr>
          <a:r>
            <a:rPr lang="en-US" sz="1800" dirty="0">
              <a:solidFill>
                <a:srgbClr val="000000"/>
              </a:solidFill>
              <a:latin typeface="+mn-lt"/>
              <a:cs typeface="Arial" panose="020B0604020202020204" pitchFamily="34" charset="0"/>
            </a:rPr>
            <a:t>   student to select answers. </a:t>
          </a:r>
        </a:p>
        <a:p>
          <a:pPr rtl="0">
            <a:lnSpc>
              <a:spcPct val="90000"/>
            </a:lnSpc>
            <a:spcAft>
              <a:spcPct val="35000"/>
            </a:spcAft>
          </a:pPr>
          <a:r>
            <a:rPr lang="en-US" sz="1800" dirty="0">
              <a:solidFill>
                <a:srgbClr val="FF0000"/>
              </a:solidFill>
              <a:latin typeface="Calibri" panose="020F0502020204030204" pitchFamily="34" charset="0"/>
              <a:cs typeface="Arial" panose="020B0604020202020204" pitchFamily="34" charset="0"/>
            </a:rPr>
            <a:t>─</a:t>
          </a:r>
          <a:r>
            <a:rPr lang="en-US" sz="1800" dirty="0">
              <a:solidFill>
                <a:srgbClr val="FF0000"/>
              </a:solidFill>
              <a:latin typeface="+mn-lt"/>
              <a:cs typeface="Arial" panose="020B0604020202020204" pitchFamily="34" charset="0"/>
            </a:rPr>
            <a:t> </a:t>
          </a:r>
          <a:r>
            <a:rPr lang="en-US" sz="1800" dirty="0">
              <a:solidFill>
                <a:srgbClr val="000000"/>
              </a:solidFill>
              <a:latin typeface="+mn-lt"/>
              <a:cs typeface="Arial" panose="020B0604020202020204" pitchFamily="34" charset="0"/>
            </a:rPr>
            <a:t>2018 will have limited color images for the first time.</a:t>
          </a:r>
        </a:p>
        <a:p>
          <a:pPr rtl="0">
            <a:lnSpc>
              <a:spcPct val="100000"/>
            </a:lnSpc>
            <a:spcAft>
              <a:spcPts val="0"/>
            </a:spcAft>
          </a:pPr>
          <a:r>
            <a:rPr lang="en-US" sz="1800" dirty="0">
              <a:solidFill>
                <a:srgbClr val="FF0000"/>
              </a:solidFill>
              <a:latin typeface="Calibri" panose="020F0502020204030204" pitchFamily="34" charset="0"/>
              <a:cs typeface="Arial" panose="020B0604020202020204" pitchFamily="34" charset="0"/>
            </a:rPr>
            <a:t>─</a:t>
          </a:r>
          <a:r>
            <a:rPr lang="en-US" sz="1800" dirty="0">
              <a:solidFill>
                <a:srgbClr val="FF0000"/>
              </a:solidFill>
              <a:latin typeface="+mn-lt"/>
              <a:cs typeface="Arial" panose="020B0604020202020204" pitchFamily="34" charset="0"/>
            </a:rPr>
            <a:t> </a:t>
          </a:r>
          <a:r>
            <a:rPr lang="en-US" sz="1800" dirty="0">
              <a:solidFill>
                <a:srgbClr val="000000"/>
              </a:solidFill>
              <a:latin typeface="+mn-lt"/>
              <a:cs typeface="Arial" panose="020B0604020202020204" pitchFamily="34" charset="0"/>
            </a:rPr>
            <a:t>A survey, to be sent separately at the end of the test                            administration, will be used to gauge test administrator       </a:t>
          </a:r>
        </a:p>
        <a:p>
          <a:pPr rtl="0">
            <a:lnSpc>
              <a:spcPct val="90000"/>
            </a:lnSpc>
            <a:spcAft>
              <a:spcPct val="35000"/>
            </a:spcAft>
          </a:pPr>
          <a:r>
            <a:rPr lang="en-US" sz="1800" dirty="0">
              <a:solidFill>
                <a:srgbClr val="000000"/>
              </a:solidFill>
              <a:latin typeface="+mn-lt"/>
              <a:cs typeface="Arial" panose="020B0604020202020204" pitchFamily="34" charset="0"/>
            </a:rPr>
            <a:t>   satisfactions with color format.</a:t>
          </a:r>
        </a:p>
        <a:p>
          <a:pPr rtl="0">
            <a:lnSpc>
              <a:spcPct val="100000"/>
            </a:lnSpc>
            <a:spcAft>
              <a:spcPts val="0"/>
            </a:spcAft>
          </a:pPr>
          <a:endParaRPr lang="en-US" sz="1800" dirty="0">
            <a:solidFill>
              <a:srgbClr val="000000"/>
            </a:solidFill>
            <a:latin typeface="+mn-lt"/>
            <a:cs typeface="Arial" panose="020B0604020202020204" pitchFamily="34" charset="0"/>
          </a:endParaRPr>
        </a:p>
      </dgm:t>
    </dgm:pt>
    <dgm:pt modelId="{9949A822-F2FF-489B-B71F-C6AD36F87A55}" type="parTrans" cxnId="{65BAC08B-9399-40A2-80C9-22494AD3F044}">
      <dgm:prSet/>
      <dgm:spPr/>
      <dgm:t>
        <a:bodyPr/>
        <a:lstStyle/>
        <a:p>
          <a:endParaRPr lang="en-US" sz="1600"/>
        </a:p>
      </dgm:t>
    </dgm:pt>
    <dgm:pt modelId="{FD9AC470-5CC6-46CA-985F-0B33159FDD07}" type="sibTrans" cxnId="{65BAC08B-9399-40A2-80C9-22494AD3F044}">
      <dgm:prSet/>
      <dgm:spPr/>
      <dgm:t>
        <a:bodyPr/>
        <a:lstStyle/>
        <a:p>
          <a:endParaRPr lang="en-US" sz="1600"/>
        </a:p>
      </dgm:t>
    </dgm:pt>
    <dgm:pt modelId="{5087D177-93D6-4448-9333-2F6AE4769BBF}" type="pres">
      <dgm:prSet presAssocID="{66A027E1-2E96-4BE7-A81F-AD4B7AF5BA1E}" presName="Name0" presStyleCnt="0">
        <dgm:presLayoutVars>
          <dgm:dir/>
          <dgm:resizeHandles val="exact"/>
        </dgm:presLayoutVars>
      </dgm:prSet>
      <dgm:spPr/>
    </dgm:pt>
    <dgm:pt modelId="{C8117E45-B234-4A69-89D2-3E8660CF0848}" type="pres">
      <dgm:prSet presAssocID="{04459C17-DC6D-418A-83D0-9039A3B12680}" presName="composite" presStyleCnt="0"/>
      <dgm:spPr/>
    </dgm:pt>
    <dgm:pt modelId="{C70BA9B8-73A6-4B42-8568-6D613FB72ED1}" type="pres">
      <dgm:prSet presAssocID="{04459C17-DC6D-418A-83D0-9039A3B12680}" presName="rect1" presStyleLbl="trAlignAcc1" presStyleIdx="0" presStyleCnt="1">
        <dgm:presLayoutVars>
          <dgm:bulletEnabled val="1"/>
        </dgm:presLayoutVars>
      </dgm:prSet>
      <dgm:spPr/>
    </dgm:pt>
    <dgm:pt modelId="{C72E4F8C-F136-48B1-8DC8-2B1A6B9E27D6}" type="pres">
      <dgm:prSet presAssocID="{04459C17-DC6D-418A-83D0-9039A3B12680}" presName="rect2" presStyleLbl="fgImgPlace1" presStyleIdx="0" presStyleCnt="1" custLinFactNeighborX="140" custLinFactNeighborY="535"/>
      <dgm:spPr>
        <a:blipFill rotWithShape="1">
          <a:blip xmlns:r="http://schemas.openxmlformats.org/officeDocument/2006/relationships" r:embed="rId1"/>
          <a:stretch>
            <a:fillRect/>
          </a:stretch>
        </a:blipFill>
        <a:effectLst>
          <a:outerShdw blurRad="63500" sx="102000" sy="102000" algn="ctr" rotWithShape="0">
            <a:prstClr val="black">
              <a:alpha val="40000"/>
            </a:prstClr>
          </a:outerShdw>
        </a:effectLst>
      </dgm:spPr>
    </dgm:pt>
  </dgm:ptLst>
  <dgm:cxnLst>
    <dgm:cxn modelId="{7E845D0C-B102-49A6-8FD9-37963414B4A3}" type="presOf" srcId="{04459C17-DC6D-418A-83D0-9039A3B12680}" destId="{C70BA9B8-73A6-4B42-8568-6D613FB72ED1}" srcOrd="0" destOrd="0" presId="urn:microsoft.com/office/officeart/2008/layout/PictureStrips"/>
    <dgm:cxn modelId="{65BAC08B-9399-40A2-80C9-22494AD3F044}" srcId="{66A027E1-2E96-4BE7-A81F-AD4B7AF5BA1E}" destId="{04459C17-DC6D-418A-83D0-9039A3B12680}" srcOrd="0" destOrd="0" parTransId="{9949A822-F2FF-489B-B71F-C6AD36F87A55}" sibTransId="{FD9AC470-5CC6-46CA-985F-0B33159FDD07}"/>
    <dgm:cxn modelId="{AC75FDFF-5A95-45D4-B79C-7A3FCA0FA287}" type="presOf" srcId="{66A027E1-2E96-4BE7-A81F-AD4B7AF5BA1E}" destId="{5087D177-93D6-4448-9333-2F6AE4769BBF}" srcOrd="0" destOrd="0" presId="urn:microsoft.com/office/officeart/2008/layout/PictureStrips"/>
    <dgm:cxn modelId="{19793117-5484-4372-AC79-98D3F8F1D6B5}" type="presParOf" srcId="{5087D177-93D6-4448-9333-2F6AE4769BBF}" destId="{C8117E45-B234-4A69-89D2-3E8660CF0848}" srcOrd="0" destOrd="0" presId="urn:microsoft.com/office/officeart/2008/layout/PictureStrips"/>
    <dgm:cxn modelId="{BBE9592E-0553-4027-9396-BD1A060D09F4}" type="presParOf" srcId="{C8117E45-B234-4A69-89D2-3E8660CF0848}" destId="{C70BA9B8-73A6-4B42-8568-6D613FB72ED1}" srcOrd="0" destOrd="0" presId="urn:microsoft.com/office/officeart/2008/layout/PictureStrips"/>
    <dgm:cxn modelId="{E63C6F44-D2AD-443C-A95D-0606823356E9}" type="presParOf" srcId="{C8117E45-B234-4A69-89D2-3E8660CF0848}" destId="{C72E4F8C-F136-48B1-8DC8-2B1A6B9E27D6}"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6A027E1-2E96-4BE7-A81F-AD4B7AF5BA1E}"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04459C17-DC6D-418A-83D0-9039A3B12680}">
      <dgm:prSet custT="1"/>
      <dgm:spPr/>
      <dgm:t>
        <a:bodyPr/>
        <a:lstStyle/>
        <a:p>
          <a:pPr rtl="0">
            <a:lnSpc>
              <a:spcPct val="90000"/>
            </a:lnSpc>
            <a:spcAft>
              <a:spcPct val="35000"/>
            </a:spcAft>
          </a:pPr>
          <a:endParaRPr lang="en-US" sz="1800" dirty="0">
            <a:solidFill>
              <a:srgbClr val="FF0000"/>
            </a:solidFill>
            <a:latin typeface="Calibri" panose="020F0502020204030204" pitchFamily="34" charset="0"/>
            <a:cs typeface="Arial" panose="020B0604020202020204" pitchFamily="34" charset="0"/>
          </a:endParaRPr>
        </a:p>
        <a:p>
          <a:pPr rtl="0">
            <a:lnSpc>
              <a:spcPct val="90000"/>
            </a:lnSpc>
            <a:spcAft>
              <a:spcPct val="35000"/>
            </a:spcAft>
          </a:pPr>
          <a:r>
            <a:rPr lang="en-US" sz="1800" b="1" dirty="0">
              <a:solidFill>
                <a:srgbClr val="FF0000"/>
              </a:solidFill>
              <a:latin typeface="Calibri" panose="020F0502020204030204" pitchFamily="34" charset="0"/>
              <a:cs typeface="Arial" panose="020B0604020202020204" pitchFamily="34" charset="0"/>
            </a:rPr>
            <a:t>─</a:t>
          </a:r>
          <a:r>
            <a:rPr lang="en-US" sz="1800" b="1" dirty="0">
              <a:solidFill>
                <a:srgbClr val="FF0000"/>
              </a:solidFill>
              <a:latin typeface="+mn-lt"/>
              <a:cs typeface="Arial" panose="020B0604020202020204" pitchFamily="34" charset="0"/>
            </a:rPr>
            <a:t> </a:t>
          </a:r>
          <a:r>
            <a:rPr lang="en-US" sz="1400" dirty="0">
              <a:solidFill>
                <a:srgbClr val="000000"/>
              </a:solidFill>
              <a:latin typeface="+mn-lt"/>
              <a:cs typeface="Arial" panose="020B0604020202020204" pitchFamily="34" charset="0"/>
            </a:rPr>
            <a:t>Spring 2018: Introduced for the first time.</a:t>
          </a:r>
        </a:p>
        <a:p>
          <a:pPr>
            <a:lnSpc>
              <a:spcPct val="90000"/>
            </a:lnSpc>
            <a:spcAft>
              <a:spcPts val="756"/>
            </a:spcAft>
          </a:pPr>
          <a:r>
            <a:rPr lang="en-US" sz="1400" dirty="0">
              <a:solidFill>
                <a:srgbClr val="FF0000"/>
              </a:solidFill>
              <a:latin typeface="Calibri" panose="020F0502020204030204" pitchFamily="34" charset="0"/>
              <a:cs typeface="Arial" panose="020B0604020202020204" pitchFamily="34" charset="0"/>
            </a:rPr>
            <a:t>─</a:t>
          </a:r>
          <a:r>
            <a:rPr lang="en-US" sz="1400" dirty="0">
              <a:solidFill>
                <a:srgbClr val="FF0000"/>
              </a:solidFill>
              <a:latin typeface="+mn-lt"/>
              <a:cs typeface="Arial" panose="020B0604020202020204" pitchFamily="34" charset="0"/>
            </a:rPr>
            <a:t> </a:t>
          </a:r>
          <a:r>
            <a:rPr lang="en-US" sz="1400" dirty="0">
              <a:solidFill>
                <a:srgbClr val="000000"/>
              </a:solidFill>
              <a:latin typeface="+mn-lt"/>
              <a:cs typeface="Arial" panose="020B0604020202020204" pitchFamily="34" charset="0"/>
            </a:rPr>
            <a:t>Ordered through the enrollment collection process.  </a:t>
          </a:r>
        </a:p>
        <a:p>
          <a:pPr>
            <a:lnSpc>
              <a:spcPct val="100000"/>
            </a:lnSpc>
            <a:spcAft>
              <a:spcPts val="0"/>
            </a:spcAft>
          </a:pPr>
          <a:r>
            <a:rPr lang="en-US" sz="1400" dirty="0">
              <a:solidFill>
                <a:srgbClr val="FF0000"/>
              </a:solidFill>
              <a:latin typeface="Calibri" panose="020F0502020204030204" pitchFamily="34" charset="0"/>
              <a:cs typeface="Arial" panose="020B0604020202020204" pitchFamily="34" charset="0"/>
            </a:rPr>
            <a:t>─</a:t>
          </a:r>
          <a:r>
            <a:rPr lang="en-US" sz="1400" dirty="0">
              <a:solidFill>
                <a:srgbClr val="FF0000"/>
              </a:solidFill>
              <a:latin typeface="+mn-lt"/>
              <a:cs typeface="Arial" panose="020B0604020202020204" pitchFamily="34" charset="0"/>
            </a:rPr>
            <a:t> </a:t>
          </a:r>
          <a:r>
            <a:rPr lang="en-US" sz="1400" dirty="0">
              <a:solidFill>
                <a:srgbClr val="000000"/>
              </a:solidFill>
              <a:latin typeface="+mn-lt"/>
              <a:cs typeface="Arial" panose="020B0604020202020204" pitchFamily="34" charset="0"/>
            </a:rPr>
            <a:t>Districts must have entered a number to receive large-print tests. The     </a:t>
          </a:r>
        </a:p>
        <a:p>
          <a:pPr>
            <a:lnSpc>
              <a:spcPct val="90000"/>
            </a:lnSpc>
            <a:spcAft>
              <a:spcPts val="756"/>
            </a:spcAft>
          </a:pPr>
          <a:r>
            <a:rPr lang="en-US" sz="1400" dirty="0">
              <a:solidFill>
                <a:srgbClr val="000000"/>
              </a:solidFill>
              <a:latin typeface="+mn-lt"/>
              <a:cs typeface="Arial" panose="020B0604020202020204" pitchFamily="34" charset="0"/>
            </a:rPr>
            <a:t>   count in the Assessment Management System was defaulted to zero.  </a:t>
          </a:r>
        </a:p>
        <a:p>
          <a:pPr>
            <a:lnSpc>
              <a:spcPct val="100000"/>
            </a:lnSpc>
            <a:spcAft>
              <a:spcPts val="0"/>
            </a:spcAft>
          </a:pPr>
          <a:r>
            <a:rPr lang="en-US" sz="1400" dirty="0">
              <a:solidFill>
                <a:srgbClr val="FF0000"/>
              </a:solidFill>
              <a:latin typeface="Calibri" panose="020F0502020204030204" pitchFamily="34" charset="0"/>
              <a:cs typeface="Arial" panose="020B0604020202020204" pitchFamily="34" charset="0"/>
            </a:rPr>
            <a:t>─</a:t>
          </a:r>
          <a:r>
            <a:rPr lang="en-US" sz="1400" dirty="0">
              <a:solidFill>
                <a:srgbClr val="FF0000"/>
              </a:solidFill>
              <a:latin typeface="+mn-lt"/>
              <a:cs typeface="Arial" panose="020B0604020202020204" pitchFamily="34" charset="0"/>
            </a:rPr>
            <a:t> </a:t>
          </a:r>
          <a:r>
            <a:rPr lang="en-US" sz="1400" dirty="0">
              <a:solidFill>
                <a:srgbClr val="000000"/>
              </a:solidFill>
              <a:latin typeface="+mn-lt"/>
              <a:cs typeface="Arial" panose="020B0604020202020204" pitchFamily="34" charset="0"/>
            </a:rPr>
            <a:t>Number of large-print booklets ordered should be based on students who             </a:t>
          </a:r>
        </a:p>
        <a:p>
          <a:pPr>
            <a:lnSpc>
              <a:spcPct val="100000"/>
            </a:lnSpc>
            <a:spcAft>
              <a:spcPts val="756"/>
            </a:spcAft>
          </a:pPr>
          <a:r>
            <a:rPr lang="en-US" sz="1400" dirty="0">
              <a:solidFill>
                <a:srgbClr val="000000"/>
              </a:solidFill>
              <a:latin typeface="+mn-lt"/>
              <a:cs typeface="Arial" panose="020B0604020202020204" pitchFamily="34" charset="0"/>
            </a:rPr>
            <a:t>   require an accommodation of enlarged text or images. </a:t>
          </a:r>
        </a:p>
        <a:p>
          <a:pPr>
            <a:lnSpc>
              <a:spcPct val="100000"/>
            </a:lnSpc>
            <a:spcAft>
              <a:spcPts val="756"/>
            </a:spcAft>
          </a:pPr>
          <a:r>
            <a:rPr lang="en-US" sz="1400" dirty="0">
              <a:solidFill>
                <a:srgbClr val="FF0000"/>
              </a:solidFill>
              <a:latin typeface="Calibri" panose="020F0502020204030204" pitchFamily="34" charset="0"/>
              <a:cs typeface="Arial" panose="020B0604020202020204" pitchFamily="34" charset="0"/>
            </a:rPr>
            <a:t>─ </a:t>
          </a:r>
          <a:r>
            <a:rPr lang="en-US" sz="1400" dirty="0">
              <a:solidFill>
                <a:srgbClr val="000000"/>
              </a:solidFill>
              <a:latin typeface="+mn-lt"/>
              <a:cs typeface="Arial" panose="020B0604020202020204" pitchFamily="34" charset="0"/>
            </a:rPr>
            <a:t>Each large-print booklet will come with a standard test booklet kit, which includes a    standard test administrator manual, standard student test booklet, and a set of image cards.</a:t>
          </a:r>
        </a:p>
        <a:p>
          <a:pPr>
            <a:lnSpc>
              <a:spcPct val="100000"/>
            </a:lnSpc>
            <a:spcAft>
              <a:spcPts val="0"/>
            </a:spcAft>
          </a:pPr>
          <a:r>
            <a:rPr lang="en-US" sz="1400" dirty="0">
              <a:solidFill>
                <a:srgbClr val="FF0000"/>
              </a:solidFill>
              <a:latin typeface="Calibri" panose="020F0502020204030204" pitchFamily="34" charset="0"/>
              <a:cs typeface="Arial" panose="020B0604020202020204" pitchFamily="34" charset="0"/>
            </a:rPr>
            <a:t>─</a:t>
          </a:r>
          <a:r>
            <a:rPr lang="en-US" sz="1400" dirty="0">
              <a:solidFill>
                <a:srgbClr val="FF0000"/>
              </a:solidFill>
              <a:latin typeface="+mn-lt"/>
              <a:cs typeface="Arial" panose="020B0604020202020204" pitchFamily="34" charset="0"/>
            </a:rPr>
            <a:t> </a:t>
          </a:r>
          <a:r>
            <a:rPr lang="en-US" sz="1400" dirty="0">
              <a:solidFill>
                <a:srgbClr val="000000"/>
              </a:solidFill>
              <a:latin typeface="+mn-lt"/>
              <a:cs typeface="Arial" panose="020B0604020202020204" pitchFamily="34" charset="0"/>
            </a:rPr>
            <a:t>Refer to the font and point size matrices on TEA’s Accommodation </a:t>
          </a:r>
        </a:p>
        <a:p>
          <a:pPr>
            <a:lnSpc>
              <a:spcPct val="100000"/>
            </a:lnSpc>
            <a:spcAft>
              <a:spcPts val="0"/>
            </a:spcAft>
          </a:pPr>
          <a:r>
            <a:rPr lang="en-US" sz="1400" dirty="0">
              <a:solidFill>
                <a:srgbClr val="000000"/>
              </a:solidFill>
              <a:latin typeface="+mn-lt"/>
              <a:cs typeface="Arial" panose="020B0604020202020204" pitchFamily="34" charset="0"/>
            </a:rPr>
            <a:t>   Resources webpage. </a:t>
          </a:r>
        </a:p>
        <a:p>
          <a:pPr>
            <a:lnSpc>
              <a:spcPct val="100000"/>
            </a:lnSpc>
            <a:spcAft>
              <a:spcPts val="0"/>
            </a:spcAft>
          </a:pPr>
          <a:endParaRPr lang="en-US" sz="1800" dirty="0">
            <a:solidFill>
              <a:srgbClr val="000000"/>
            </a:solidFill>
            <a:latin typeface="+mn-lt"/>
            <a:cs typeface="Arial" panose="020B0604020202020204" pitchFamily="34" charset="0"/>
          </a:endParaRPr>
        </a:p>
      </dgm:t>
    </dgm:pt>
    <dgm:pt modelId="{9949A822-F2FF-489B-B71F-C6AD36F87A55}" type="parTrans" cxnId="{65BAC08B-9399-40A2-80C9-22494AD3F044}">
      <dgm:prSet/>
      <dgm:spPr/>
      <dgm:t>
        <a:bodyPr/>
        <a:lstStyle/>
        <a:p>
          <a:endParaRPr lang="en-US" sz="1600"/>
        </a:p>
      </dgm:t>
    </dgm:pt>
    <dgm:pt modelId="{FD9AC470-5CC6-46CA-985F-0B33159FDD07}" type="sibTrans" cxnId="{65BAC08B-9399-40A2-80C9-22494AD3F044}">
      <dgm:prSet/>
      <dgm:spPr/>
      <dgm:t>
        <a:bodyPr/>
        <a:lstStyle/>
        <a:p>
          <a:endParaRPr lang="en-US" sz="1600"/>
        </a:p>
      </dgm:t>
    </dgm:pt>
    <dgm:pt modelId="{5087D177-93D6-4448-9333-2F6AE4769BBF}" type="pres">
      <dgm:prSet presAssocID="{66A027E1-2E96-4BE7-A81F-AD4B7AF5BA1E}" presName="Name0" presStyleCnt="0">
        <dgm:presLayoutVars>
          <dgm:dir/>
          <dgm:resizeHandles val="exact"/>
        </dgm:presLayoutVars>
      </dgm:prSet>
      <dgm:spPr/>
    </dgm:pt>
    <dgm:pt modelId="{C8117E45-B234-4A69-89D2-3E8660CF0848}" type="pres">
      <dgm:prSet presAssocID="{04459C17-DC6D-418A-83D0-9039A3B12680}" presName="composite" presStyleCnt="0"/>
      <dgm:spPr/>
    </dgm:pt>
    <dgm:pt modelId="{C70BA9B8-73A6-4B42-8568-6D613FB72ED1}" type="pres">
      <dgm:prSet presAssocID="{04459C17-DC6D-418A-83D0-9039A3B12680}" presName="rect1" presStyleLbl="trAlignAcc1" presStyleIdx="0" presStyleCnt="1" custScaleY="123783" custLinFactNeighborX="795" custLinFactNeighborY="1853">
        <dgm:presLayoutVars>
          <dgm:bulletEnabled val="1"/>
        </dgm:presLayoutVars>
      </dgm:prSet>
      <dgm:spPr/>
    </dgm:pt>
    <dgm:pt modelId="{C72E4F8C-F136-48B1-8DC8-2B1A6B9E27D6}" type="pres">
      <dgm:prSet presAssocID="{04459C17-DC6D-418A-83D0-9039A3B12680}" presName="rect2" presStyleLbl="fgImgPlace1" presStyleIdx="0" presStyleCnt="1"/>
      <dgm:spPr>
        <a:blipFill rotWithShape="1">
          <a:blip xmlns:r="http://schemas.openxmlformats.org/officeDocument/2006/relationships" r:embed="rId1"/>
          <a:stretch>
            <a:fillRect/>
          </a:stretch>
        </a:blipFill>
        <a:effectLst>
          <a:outerShdw blurRad="63500" sx="102000" sy="102000" algn="ctr" rotWithShape="0">
            <a:prstClr val="black">
              <a:alpha val="40000"/>
            </a:prstClr>
          </a:outerShdw>
        </a:effectLst>
      </dgm:spPr>
    </dgm:pt>
  </dgm:ptLst>
  <dgm:cxnLst>
    <dgm:cxn modelId="{3BCBCA6D-3CBE-4D9D-9658-F4E69DD94D74}" type="presOf" srcId="{66A027E1-2E96-4BE7-A81F-AD4B7AF5BA1E}" destId="{5087D177-93D6-4448-9333-2F6AE4769BBF}" srcOrd="0" destOrd="0" presId="urn:microsoft.com/office/officeart/2008/layout/PictureStrips"/>
    <dgm:cxn modelId="{65BAC08B-9399-40A2-80C9-22494AD3F044}" srcId="{66A027E1-2E96-4BE7-A81F-AD4B7AF5BA1E}" destId="{04459C17-DC6D-418A-83D0-9039A3B12680}" srcOrd="0" destOrd="0" parTransId="{9949A822-F2FF-489B-B71F-C6AD36F87A55}" sibTransId="{FD9AC470-5CC6-46CA-985F-0B33159FDD07}"/>
    <dgm:cxn modelId="{B90EFDFC-D047-4244-8BAF-FB0F395CF7C6}" type="presOf" srcId="{04459C17-DC6D-418A-83D0-9039A3B12680}" destId="{C70BA9B8-73A6-4B42-8568-6D613FB72ED1}" srcOrd="0" destOrd="0" presId="urn:microsoft.com/office/officeart/2008/layout/PictureStrips"/>
    <dgm:cxn modelId="{DFFBE370-DE7C-4A37-BB0D-821CD27B696F}" type="presParOf" srcId="{5087D177-93D6-4448-9333-2F6AE4769BBF}" destId="{C8117E45-B234-4A69-89D2-3E8660CF0848}" srcOrd="0" destOrd="0" presId="urn:microsoft.com/office/officeart/2008/layout/PictureStrips"/>
    <dgm:cxn modelId="{CB30F946-815E-4247-9754-D6730CC9D9FB}" type="presParOf" srcId="{C8117E45-B234-4A69-89D2-3E8660CF0848}" destId="{C70BA9B8-73A6-4B42-8568-6D613FB72ED1}" srcOrd="0" destOrd="0" presId="urn:microsoft.com/office/officeart/2008/layout/PictureStrips"/>
    <dgm:cxn modelId="{FC07F066-D9D5-4AB3-91ED-53BAD1C0DAF9}" type="presParOf" srcId="{C8117E45-B234-4A69-89D2-3E8660CF0848}" destId="{C72E4F8C-F136-48B1-8DC8-2B1A6B9E27D6}"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6A027E1-2E96-4BE7-A81F-AD4B7AF5BA1E}"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04459C17-DC6D-418A-83D0-9039A3B12680}">
      <dgm:prSet custT="1"/>
      <dgm:spPr/>
      <dgm:t>
        <a:bodyPr/>
        <a:lstStyle/>
        <a:p>
          <a:pPr rtl="0">
            <a:lnSpc>
              <a:spcPct val="90000"/>
            </a:lnSpc>
            <a:spcAft>
              <a:spcPct val="35000"/>
            </a:spcAft>
          </a:pPr>
          <a:r>
            <a:rPr lang="en-US" sz="1800" dirty="0">
              <a:solidFill>
                <a:srgbClr val="FF0000"/>
              </a:solidFill>
              <a:latin typeface="Calibri" panose="020F0502020204030204" pitchFamily="34" charset="0"/>
              <a:cs typeface="Arial" panose="020B0604020202020204" pitchFamily="34" charset="0"/>
            </a:rPr>
            <a:t>─</a:t>
          </a:r>
          <a:r>
            <a:rPr lang="en-US" altLang="en-US" sz="1800" dirty="0">
              <a:solidFill>
                <a:srgbClr val="FF0000"/>
              </a:solidFill>
              <a:latin typeface="+mn-lt"/>
              <a:cs typeface="Arial" panose="020B0604020202020204" pitchFamily="34" charset="0"/>
            </a:rPr>
            <a:t> </a:t>
          </a:r>
          <a:r>
            <a:rPr lang="en-US" altLang="en-US" sz="1800" dirty="0">
              <a:solidFill>
                <a:prstClr val="black"/>
              </a:solidFill>
              <a:latin typeface="+mn-lt"/>
              <a:cs typeface="Arial" panose="020B0604020202020204" pitchFamily="34" charset="0"/>
            </a:rPr>
            <a:t>Spring 2018: Introduced for the first time</a:t>
          </a:r>
        </a:p>
        <a:p>
          <a:pPr>
            <a:lnSpc>
              <a:spcPct val="90000"/>
            </a:lnSpc>
            <a:spcAft>
              <a:spcPct val="35000"/>
            </a:spcAft>
          </a:pPr>
          <a:r>
            <a:rPr lang="en-US" sz="1800" dirty="0">
              <a:solidFill>
                <a:srgbClr val="FF0000"/>
              </a:solidFill>
              <a:latin typeface="Calibri" panose="020F0502020204030204" pitchFamily="34" charset="0"/>
              <a:cs typeface="Arial" panose="020B0604020202020204" pitchFamily="34" charset="0"/>
            </a:rPr>
            <a:t>─</a:t>
          </a:r>
          <a:r>
            <a:rPr lang="en-US" altLang="en-US" sz="1800" dirty="0">
              <a:solidFill>
                <a:srgbClr val="FF0000"/>
              </a:solidFill>
              <a:latin typeface="+mn-lt"/>
              <a:cs typeface="Arial" panose="020B0604020202020204" pitchFamily="34" charset="0"/>
            </a:rPr>
            <a:t> </a:t>
          </a:r>
          <a:r>
            <a:rPr lang="en-US" altLang="en-US" sz="1800" dirty="0">
              <a:solidFill>
                <a:prstClr val="black"/>
              </a:solidFill>
              <a:latin typeface="+mn-lt"/>
              <a:cs typeface="Arial" panose="020B0604020202020204" pitchFamily="34" charset="0"/>
            </a:rPr>
            <a:t>One card set per standard size student booklet</a:t>
          </a:r>
        </a:p>
        <a:p>
          <a:pPr>
            <a:lnSpc>
              <a:spcPct val="100000"/>
            </a:lnSpc>
            <a:spcAft>
              <a:spcPts val="0"/>
            </a:spcAft>
          </a:pPr>
          <a:r>
            <a:rPr lang="en-US" sz="1800" dirty="0">
              <a:solidFill>
                <a:srgbClr val="FF0000"/>
              </a:solidFill>
              <a:latin typeface="Calibri" panose="020F0502020204030204" pitchFamily="34" charset="0"/>
              <a:cs typeface="Arial" panose="020B0604020202020204" pitchFamily="34" charset="0"/>
            </a:rPr>
            <a:t>─</a:t>
          </a:r>
          <a:r>
            <a:rPr lang="en-US" altLang="en-US" sz="1800" dirty="0">
              <a:solidFill>
                <a:srgbClr val="FF0000"/>
              </a:solidFill>
              <a:latin typeface="+mn-lt"/>
              <a:cs typeface="Arial" panose="020B0604020202020204" pitchFamily="34" charset="0"/>
            </a:rPr>
            <a:t> </a:t>
          </a:r>
          <a:r>
            <a:rPr lang="en-US" altLang="en-US" sz="1800" dirty="0">
              <a:solidFill>
                <a:prstClr val="black"/>
              </a:solidFill>
              <a:latin typeface="+mn-lt"/>
              <a:cs typeface="Arial" panose="020B0604020202020204" pitchFamily="34" charset="0"/>
            </a:rPr>
            <a:t>Cards contain the same images that appear in the                     </a:t>
          </a:r>
        </a:p>
        <a:p>
          <a:pPr>
            <a:lnSpc>
              <a:spcPct val="90000"/>
            </a:lnSpc>
            <a:spcAft>
              <a:spcPct val="35000"/>
            </a:spcAft>
          </a:pPr>
          <a:r>
            <a:rPr lang="en-US" altLang="en-US" sz="1800" dirty="0">
              <a:solidFill>
                <a:prstClr val="black"/>
              </a:solidFill>
              <a:latin typeface="+mn-lt"/>
              <a:cs typeface="Arial" panose="020B0604020202020204" pitchFamily="34" charset="0"/>
            </a:rPr>
            <a:t>  student test booklet.</a:t>
          </a:r>
        </a:p>
      </dgm:t>
    </dgm:pt>
    <dgm:pt modelId="{9949A822-F2FF-489B-B71F-C6AD36F87A55}" type="parTrans" cxnId="{65BAC08B-9399-40A2-80C9-22494AD3F044}">
      <dgm:prSet/>
      <dgm:spPr/>
      <dgm:t>
        <a:bodyPr/>
        <a:lstStyle/>
        <a:p>
          <a:endParaRPr lang="en-US" sz="1600"/>
        </a:p>
      </dgm:t>
    </dgm:pt>
    <dgm:pt modelId="{FD9AC470-5CC6-46CA-985F-0B33159FDD07}" type="sibTrans" cxnId="{65BAC08B-9399-40A2-80C9-22494AD3F044}">
      <dgm:prSet/>
      <dgm:spPr/>
      <dgm:t>
        <a:bodyPr/>
        <a:lstStyle/>
        <a:p>
          <a:endParaRPr lang="en-US" sz="1600"/>
        </a:p>
      </dgm:t>
    </dgm:pt>
    <dgm:pt modelId="{5087D177-93D6-4448-9333-2F6AE4769BBF}" type="pres">
      <dgm:prSet presAssocID="{66A027E1-2E96-4BE7-A81F-AD4B7AF5BA1E}" presName="Name0" presStyleCnt="0">
        <dgm:presLayoutVars>
          <dgm:dir/>
          <dgm:resizeHandles val="exact"/>
        </dgm:presLayoutVars>
      </dgm:prSet>
      <dgm:spPr/>
    </dgm:pt>
    <dgm:pt modelId="{C8117E45-B234-4A69-89D2-3E8660CF0848}" type="pres">
      <dgm:prSet presAssocID="{04459C17-DC6D-418A-83D0-9039A3B12680}" presName="composite" presStyleCnt="0"/>
      <dgm:spPr/>
    </dgm:pt>
    <dgm:pt modelId="{C70BA9B8-73A6-4B42-8568-6D613FB72ED1}" type="pres">
      <dgm:prSet presAssocID="{04459C17-DC6D-418A-83D0-9039A3B12680}" presName="rect1" presStyleLbl="trAlignAcc1" presStyleIdx="0" presStyleCnt="1" custScaleY="116886">
        <dgm:presLayoutVars>
          <dgm:bulletEnabled val="1"/>
        </dgm:presLayoutVars>
      </dgm:prSet>
      <dgm:spPr/>
    </dgm:pt>
    <dgm:pt modelId="{C72E4F8C-F136-48B1-8DC8-2B1A6B9E27D6}" type="pres">
      <dgm:prSet presAssocID="{04459C17-DC6D-418A-83D0-9039A3B12680}" presName="rect2" presStyleLbl="fgImgPlace1" presStyleIdx="0" presStyleCnt="1"/>
      <dgm:spPr>
        <a:blipFill rotWithShape="1">
          <a:blip xmlns:r="http://schemas.openxmlformats.org/officeDocument/2006/relationships" r:embed="rId1"/>
          <a:stretch>
            <a:fillRect/>
          </a:stretch>
        </a:blipFill>
        <a:effectLst>
          <a:outerShdw blurRad="63500" sx="102000" sy="102000" algn="ctr" rotWithShape="0">
            <a:prstClr val="black">
              <a:alpha val="40000"/>
            </a:prstClr>
          </a:outerShdw>
        </a:effectLst>
      </dgm:spPr>
    </dgm:pt>
  </dgm:ptLst>
  <dgm:cxnLst>
    <dgm:cxn modelId="{65BAC08B-9399-40A2-80C9-22494AD3F044}" srcId="{66A027E1-2E96-4BE7-A81F-AD4B7AF5BA1E}" destId="{04459C17-DC6D-418A-83D0-9039A3B12680}" srcOrd="0" destOrd="0" parTransId="{9949A822-F2FF-489B-B71F-C6AD36F87A55}" sibTransId="{FD9AC470-5CC6-46CA-985F-0B33159FDD07}"/>
    <dgm:cxn modelId="{86328ED8-AD48-4127-A23C-788954E6576A}" type="presOf" srcId="{04459C17-DC6D-418A-83D0-9039A3B12680}" destId="{C70BA9B8-73A6-4B42-8568-6D613FB72ED1}" srcOrd="0" destOrd="0" presId="urn:microsoft.com/office/officeart/2008/layout/PictureStrips"/>
    <dgm:cxn modelId="{457197F8-2B53-4530-9BF8-F4F48148A378}" type="presOf" srcId="{66A027E1-2E96-4BE7-A81F-AD4B7AF5BA1E}" destId="{5087D177-93D6-4448-9333-2F6AE4769BBF}" srcOrd="0" destOrd="0" presId="urn:microsoft.com/office/officeart/2008/layout/PictureStrips"/>
    <dgm:cxn modelId="{48282D44-3D4D-44B9-A4CC-7D6077DFFBE9}" type="presParOf" srcId="{5087D177-93D6-4448-9333-2F6AE4769BBF}" destId="{C8117E45-B234-4A69-89D2-3E8660CF0848}" srcOrd="0" destOrd="0" presId="urn:microsoft.com/office/officeart/2008/layout/PictureStrips"/>
    <dgm:cxn modelId="{89B580FE-B86A-4AF1-8FA6-BC9BEB68D939}" type="presParOf" srcId="{C8117E45-B234-4A69-89D2-3E8660CF0848}" destId="{C70BA9B8-73A6-4B42-8568-6D613FB72ED1}" srcOrd="0" destOrd="0" presId="urn:microsoft.com/office/officeart/2008/layout/PictureStrips"/>
    <dgm:cxn modelId="{F23E18D8-1DA0-45F4-AB5D-A02EF97B914F}" type="presParOf" srcId="{C8117E45-B234-4A69-89D2-3E8660CF0848}" destId="{C72E4F8C-F136-48B1-8DC8-2B1A6B9E27D6}"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6A027E1-2E96-4BE7-A81F-AD4B7AF5BA1E}"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04459C17-DC6D-418A-83D0-9039A3B12680}">
      <dgm:prSet custT="1"/>
      <dgm:spPr/>
      <dgm:t>
        <a:bodyPr/>
        <a:lstStyle/>
        <a:p>
          <a:pPr>
            <a:lnSpc>
              <a:spcPct val="90000"/>
            </a:lnSpc>
            <a:spcAft>
              <a:spcPct val="35000"/>
            </a:spcAft>
          </a:pPr>
          <a:endParaRPr lang="en-US" altLang="en-US" sz="1800" dirty="0">
            <a:solidFill>
              <a:prstClr val="black"/>
            </a:solidFill>
            <a:latin typeface="+mn-lt"/>
            <a:cs typeface="Arial" panose="020B0604020202020204" pitchFamily="34" charset="0"/>
          </a:endParaRPr>
        </a:p>
        <a:p>
          <a:pPr>
            <a:lnSpc>
              <a:spcPct val="100000"/>
            </a:lnSpc>
            <a:spcAft>
              <a:spcPts val="0"/>
            </a:spcAft>
          </a:pPr>
          <a:endParaRPr lang="en-US" altLang="en-US" sz="1800" dirty="0">
            <a:solidFill>
              <a:prstClr val="black"/>
            </a:solidFill>
            <a:latin typeface="+mn-lt"/>
            <a:cs typeface="Arial" panose="020B0604020202020204" pitchFamily="34" charset="0"/>
          </a:endParaRPr>
        </a:p>
        <a:p>
          <a:pPr>
            <a:lnSpc>
              <a:spcPct val="100000"/>
            </a:lnSpc>
            <a:spcAft>
              <a:spcPts val="0"/>
            </a:spcAft>
          </a:pPr>
          <a:endParaRPr lang="en-US" altLang="en-US" sz="1800" dirty="0">
            <a:solidFill>
              <a:prstClr val="black"/>
            </a:solidFill>
            <a:latin typeface="+mn-lt"/>
            <a:cs typeface="Arial" panose="020B0604020202020204" pitchFamily="34" charset="0"/>
          </a:endParaRPr>
        </a:p>
        <a:p>
          <a:pPr>
            <a:lnSpc>
              <a:spcPct val="100000"/>
            </a:lnSpc>
            <a:spcAft>
              <a:spcPts val="0"/>
            </a:spcAft>
          </a:pPr>
          <a:endParaRPr lang="en-US" altLang="en-US" sz="1800" dirty="0">
            <a:solidFill>
              <a:prstClr val="black"/>
            </a:solidFill>
            <a:latin typeface="+mn-lt"/>
            <a:cs typeface="Arial" panose="020B0604020202020204" pitchFamily="34" charset="0"/>
          </a:endParaRPr>
        </a:p>
        <a:p>
          <a:pPr>
            <a:lnSpc>
              <a:spcPct val="90000"/>
            </a:lnSpc>
            <a:spcAft>
              <a:spcPts val="42"/>
            </a:spcAft>
          </a:pPr>
          <a:r>
            <a:rPr lang="en-US" sz="1800" dirty="0">
              <a:solidFill>
                <a:srgbClr val="FF0000"/>
              </a:solidFill>
              <a:latin typeface="Calibri" panose="020F0502020204030204" pitchFamily="34" charset="0"/>
              <a:cs typeface="Arial" panose="020B0604020202020204" pitchFamily="34" charset="0"/>
            </a:rPr>
            <a:t>─</a:t>
          </a:r>
          <a:r>
            <a:rPr lang="en-US" altLang="en-US" sz="1800" dirty="0">
              <a:solidFill>
                <a:srgbClr val="FF0000"/>
              </a:solidFill>
              <a:latin typeface="+mn-lt"/>
              <a:cs typeface="Arial" panose="020B0604020202020204" pitchFamily="34" charset="0"/>
            </a:rPr>
            <a:t> </a:t>
          </a:r>
          <a:r>
            <a:rPr lang="en-US" altLang="en-US" sz="1800" dirty="0">
              <a:solidFill>
                <a:prstClr val="black"/>
              </a:solidFill>
              <a:latin typeface="+mn-lt"/>
              <a:cs typeface="Arial" panose="020B0604020202020204" pitchFamily="34" charset="0"/>
            </a:rPr>
            <a:t>Perforated cards: Four cards on an 8 ½ X 11 page</a:t>
          </a:r>
        </a:p>
        <a:p>
          <a:pPr>
            <a:lnSpc>
              <a:spcPct val="100000"/>
            </a:lnSpc>
            <a:spcAft>
              <a:spcPts val="0"/>
            </a:spcAft>
          </a:pPr>
          <a:endParaRPr lang="en-US" altLang="en-US" sz="1800" dirty="0">
            <a:solidFill>
              <a:prstClr val="black"/>
            </a:solidFill>
            <a:latin typeface="+mn-lt"/>
            <a:cs typeface="Arial" panose="020B0604020202020204" pitchFamily="34" charset="0"/>
          </a:endParaRPr>
        </a:p>
        <a:p>
          <a:pPr>
            <a:lnSpc>
              <a:spcPct val="100000"/>
            </a:lnSpc>
            <a:spcAft>
              <a:spcPts val="0"/>
            </a:spcAft>
          </a:pPr>
          <a:r>
            <a:rPr lang="en-US" sz="1800" dirty="0">
              <a:solidFill>
                <a:srgbClr val="FF0000"/>
              </a:solidFill>
              <a:latin typeface="Calibri" panose="020F0502020204030204" pitchFamily="34" charset="0"/>
              <a:cs typeface="Arial" panose="020B0604020202020204" pitchFamily="34" charset="0"/>
            </a:rPr>
            <a:t>─</a:t>
          </a:r>
          <a:r>
            <a:rPr lang="en-US" altLang="en-US" sz="1800" dirty="0">
              <a:solidFill>
                <a:srgbClr val="FF0000"/>
              </a:solidFill>
              <a:latin typeface="+mn-lt"/>
              <a:cs typeface="Arial" panose="020B0604020202020204" pitchFamily="34" charset="0"/>
            </a:rPr>
            <a:t> </a:t>
          </a:r>
          <a:r>
            <a:rPr lang="en-US" altLang="en-US" sz="1800" dirty="0">
              <a:solidFill>
                <a:prstClr val="black"/>
              </a:solidFill>
              <a:latin typeface="+mn-lt"/>
              <a:cs typeface="Arial" panose="020B0604020202020204" pitchFamily="34" charset="0"/>
            </a:rPr>
            <a:t>Test administrators are NOT required to use Image Card    </a:t>
          </a:r>
        </a:p>
        <a:p>
          <a:pPr>
            <a:lnSpc>
              <a:spcPct val="90000"/>
            </a:lnSpc>
            <a:spcAft>
              <a:spcPct val="35000"/>
            </a:spcAft>
          </a:pPr>
          <a:r>
            <a:rPr lang="en-US" altLang="en-US" sz="1800" dirty="0">
              <a:solidFill>
                <a:prstClr val="black"/>
              </a:solidFill>
              <a:latin typeface="+mn-lt"/>
              <a:cs typeface="Arial" panose="020B0604020202020204" pitchFamily="34" charset="0"/>
            </a:rPr>
            <a:t>   sets.</a:t>
          </a:r>
        </a:p>
        <a:p>
          <a:pPr>
            <a:lnSpc>
              <a:spcPct val="100000"/>
            </a:lnSpc>
            <a:spcAft>
              <a:spcPts val="0"/>
            </a:spcAft>
          </a:pPr>
          <a:r>
            <a:rPr lang="en-US" sz="1800" dirty="0">
              <a:solidFill>
                <a:srgbClr val="FF0000"/>
              </a:solidFill>
              <a:latin typeface="Calibri" panose="020F0502020204030204" pitchFamily="34" charset="0"/>
              <a:cs typeface="Arial" panose="020B0604020202020204" pitchFamily="34" charset="0"/>
            </a:rPr>
            <a:t>─</a:t>
          </a:r>
          <a:r>
            <a:rPr lang="en-US" altLang="en-US" sz="1800" dirty="0">
              <a:solidFill>
                <a:srgbClr val="FF0000"/>
              </a:solidFill>
              <a:latin typeface="+mn-lt"/>
              <a:cs typeface="Arial" panose="020B0604020202020204" pitchFamily="34" charset="0"/>
            </a:rPr>
            <a:t> </a:t>
          </a:r>
          <a:r>
            <a:rPr lang="en-US" altLang="en-US" sz="1800" dirty="0">
              <a:solidFill>
                <a:prstClr val="black"/>
              </a:solidFill>
              <a:latin typeface="+mn-lt"/>
              <a:cs typeface="Arial" panose="020B0604020202020204" pitchFamily="34" charset="0"/>
            </a:rPr>
            <a:t>Image cards will have number stamp on the back to                                                                          </a:t>
          </a:r>
        </a:p>
        <a:p>
          <a:pPr>
            <a:lnSpc>
              <a:spcPct val="90000"/>
            </a:lnSpc>
            <a:spcAft>
              <a:spcPct val="35000"/>
            </a:spcAft>
          </a:pPr>
          <a:r>
            <a:rPr lang="en-US" altLang="en-US" sz="1800" dirty="0">
              <a:solidFill>
                <a:prstClr val="black"/>
              </a:solidFill>
              <a:latin typeface="+mn-lt"/>
              <a:cs typeface="Arial" panose="020B0604020202020204" pitchFamily="34" charset="0"/>
            </a:rPr>
            <a:t>   correspond with test items.</a:t>
          </a:r>
        </a:p>
        <a:p>
          <a:pPr>
            <a:lnSpc>
              <a:spcPct val="90000"/>
            </a:lnSpc>
            <a:spcAft>
              <a:spcPct val="35000"/>
            </a:spcAft>
          </a:pPr>
          <a:endParaRPr lang="en-US" altLang="en-US" sz="1800" dirty="0">
            <a:solidFill>
              <a:prstClr val="black"/>
            </a:solidFill>
            <a:latin typeface="+mn-lt"/>
            <a:cs typeface="Arial" panose="020B0604020202020204" pitchFamily="34" charset="0"/>
          </a:endParaRPr>
        </a:p>
        <a:p>
          <a:pPr>
            <a:lnSpc>
              <a:spcPct val="90000"/>
            </a:lnSpc>
            <a:spcAft>
              <a:spcPct val="35000"/>
            </a:spcAft>
          </a:pPr>
          <a:endParaRPr lang="en-US" altLang="en-US" sz="1800" dirty="0">
            <a:solidFill>
              <a:prstClr val="black"/>
            </a:solidFill>
            <a:latin typeface="+mn-lt"/>
            <a:cs typeface="Arial" panose="020B0604020202020204" pitchFamily="34" charset="0"/>
          </a:endParaRPr>
        </a:p>
        <a:p>
          <a:pPr>
            <a:lnSpc>
              <a:spcPct val="90000"/>
            </a:lnSpc>
            <a:spcAft>
              <a:spcPct val="35000"/>
            </a:spcAft>
          </a:pPr>
          <a:endParaRPr lang="en-US" altLang="en-US" sz="1800" dirty="0">
            <a:solidFill>
              <a:prstClr val="black"/>
            </a:solidFill>
            <a:latin typeface="+mn-lt"/>
            <a:cs typeface="Arial" panose="020B0604020202020204" pitchFamily="34" charset="0"/>
          </a:endParaRPr>
        </a:p>
        <a:p>
          <a:pPr>
            <a:lnSpc>
              <a:spcPct val="90000"/>
            </a:lnSpc>
            <a:spcAft>
              <a:spcPct val="35000"/>
            </a:spcAft>
          </a:pPr>
          <a:endParaRPr lang="en-US" altLang="en-US" sz="1800" dirty="0">
            <a:solidFill>
              <a:prstClr val="black"/>
            </a:solidFill>
            <a:latin typeface="+mn-lt"/>
            <a:cs typeface="Arial" panose="020B0604020202020204" pitchFamily="34" charset="0"/>
          </a:endParaRPr>
        </a:p>
        <a:p>
          <a:pPr>
            <a:lnSpc>
              <a:spcPct val="90000"/>
            </a:lnSpc>
            <a:spcAft>
              <a:spcPct val="35000"/>
            </a:spcAft>
          </a:pPr>
          <a:r>
            <a:rPr lang="en-US" altLang="en-US" sz="1800" dirty="0">
              <a:solidFill>
                <a:prstClr val="black"/>
              </a:solidFill>
              <a:latin typeface="+mn-lt"/>
              <a:cs typeface="Arial" panose="020B0604020202020204" pitchFamily="34" charset="0"/>
            </a:rPr>
            <a:t> </a:t>
          </a:r>
          <a:endParaRPr lang="en-US" sz="1800" dirty="0">
            <a:latin typeface="+mn-lt"/>
            <a:cs typeface="Arial" panose="020B0604020202020204" pitchFamily="34" charset="0"/>
          </a:endParaRPr>
        </a:p>
      </dgm:t>
    </dgm:pt>
    <dgm:pt modelId="{9949A822-F2FF-489B-B71F-C6AD36F87A55}" type="parTrans" cxnId="{65BAC08B-9399-40A2-80C9-22494AD3F044}">
      <dgm:prSet/>
      <dgm:spPr/>
      <dgm:t>
        <a:bodyPr/>
        <a:lstStyle/>
        <a:p>
          <a:endParaRPr lang="en-US" sz="1600"/>
        </a:p>
      </dgm:t>
    </dgm:pt>
    <dgm:pt modelId="{FD9AC470-5CC6-46CA-985F-0B33159FDD07}" type="sibTrans" cxnId="{65BAC08B-9399-40A2-80C9-22494AD3F044}">
      <dgm:prSet/>
      <dgm:spPr/>
      <dgm:t>
        <a:bodyPr/>
        <a:lstStyle/>
        <a:p>
          <a:endParaRPr lang="en-US" sz="1600"/>
        </a:p>
      </dgm:t>
    </dgm:pt>
    <dgm:pt modelId="{5087D177-93D6-4448-9333-2F6AE4769BBF}" type="pres">
      <dgm:prSet presAssocID="{66A027E1-2E96-4BE7-A81F-AD4B7AF5BA1E}" presName="Name0" presStyleCnt="0">
        <dgm:presLayoutVars>
          <dgm:dir/>
          <dgm:resizeHandles val="exact"/>
        </dgm:presLayoutVars>
      </dgm:prSet>
      <dgm:spPr/>
    </dgm:pt>
    <dgm:pt modelId="{C8117E45-B234-4A69-89D2-3E8660CF0848}" type="pres">
      <dgm:prSet presAssocID="{04459C17-DC6D-418A-83D0-9039A3B12680}" presName="composite" presStyleCnt="0"/>
      <dgm:spPr/>
    </dgm:pt>
    <dgm:pt modelId="{C70BA9B8-73A6-4B42-8568-6D613FB72ED1}" type="pres">
      <dgm:prSet presAssocID="{04459C17-DC6D-418A-83D0-9039A3B12680}" presName="rect1" presStyleLbl="trAlignAcc1" presStyleIdx="0" presStyleCnt="1" custScaleY="116886" custLinFactNeighborX="-426" custLinFactNeighborY="3066">
        <dgm:presLayoutVars>
          <dgm:bulletEnabled val="1"/>
        </dgm:presLayoutVars>
      </dgm:prSet>
      <dgm:spPr/>
    </dgm:pt>
    <dgm:pt modelId="{C72E4F8C-F136-48B1-8DC8-2B1A6B9E27D6}" type="pres">
      <dgm:prSet presAssocID="{04459C17-DC6D-418A-83D0-9039A3B12680}" presName="rect2" presStyleLbl="fgImgPlace1" presStyleIdx="0" presStyleCnt="1"/>
      <dgm:spPr/>
    </dgm:pt>
  </dgm:ptLst>
  <dgm:cxnLst>
    <dgm:cxn modelId="{F98E0566-C1CB-430F-9307-59F4BEAAB1A9}" type="presOf" srcId="{66A027E1-2E96-4BE7-A81F-AD4B7AF5BA1E}" destId="{5087D177-93D6-4448-9333-2F6AE4769BBF}" srcOrd="0" destOrd="0" presId="urn:microsoft.com/office/officeart/2008/layout/PictureStrips"/>
    <dgm:cxn modelId="{65BAC08B-9399-40A2-80C9-22494AD3F044}" srcId="{66A027E1-2E96-4BE7-A81F-AD4B7AF5BA1E}" destId="{04459C17-DC6D-418A-83D0-9039A3B12680}" srcOrd="0" destOrd="0" parTransId="{9949A822-F2FF-489B-B71F-C6AD36F87A55}" sibTransId="{FD9AC470-5CC6-46CA-985F-0B33159FDD07}"/>
    <dgm:cxn modelId="{43B559D3-EAE5-42F4-937A-1AC13408DC60}" type="presOf" srcId="{04459C17-DC6D-418A-83D0-9039A3B12680}" destId="{C70BA9B8-73A6-4B42-8568-6D613FB72ED1}" srcOrd="0" destOrd="0" presId="urn:microsoft.com/office/officeart/2008/layout/PictureStrips"/>
    <dgm:cxn modelId="{2E688B8D-415E-42D3-81F3-255A8AA6329A}" type="presParOf" srcId="{5087D177-93D6-4448-9333-2F6AE4769BBF}" destId="{C8117E45-B234-4A69-89D2-3E8660CF0848}" srcOrd="0" destOrd="0" presId="urn:microsoft.com/office/officeart/2008/layout/PictureStrips"/>
    <dgm:cxn modelId="{A23E0AA8-EA9E-4931-91F7-BEBC9D8628E8}" type="presParOf" srcId="{C8117E45-B234-4A69-89D2-3E8660CF0848}" destId="{C70BA9B8-73A6-4B42-8568-6D613FB72ED1}" srcOrd="0" destOrd="0" presId="urn:microsoft.com/office/officeart/2008/layout/PictureStrips"/>
    <dgm:cxn modelId="{A64C1D9D-A6E1-4153-B7F3-FEF26BD85ECA}" type="presParOf" srcId="{C8117E45-B234-4A69-89D2-3E8660CF0848}" destId="{C72E4F8C-F136-48B1-8DC8-2B1A6B9E27D6}"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6A027E1-2E96-4BE7-A81F-AD4B7AF5BA1E}"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US"/>
        </a:p>
      </dgm:t>
    </dgm:pt>
    <dgm:pt modelId="{04459C17-DC6D-418A-83D0-9039A3B12680}">
      <dgm:prSet custT="1"/>
      <dgm:spPr/>
      <dgm:t>
        <a:bodyPr/>
        <a:lstStyle/>
        <a:p>
          <a:pPr rtl="0">
            <a:lnSpc>
              <a:spcPct val="90000"/>
            </a:lnSpc>
            <a:spcAft>
              <a:spcPct val="35000"/>
            </a:spcAft>
          </a:pPr>
          <a:r>
            <a:rPr lang="en-US" sz="1800" dirty="0">
              <a:solidFill>
                <a:srgbClr val="FF0000"/>
              </a:solidFill>
              <a:latin typeface="Calibri" panose="020F0502020204030204" pitchFamily="34" charset="0"/>
              <a:cs typeface="Arial" panose="020B0604020202020204" pitchFamily="34" charset="0"/>
            </a:rPr>
            <a:t>─</a:t>
          </a:r>
          <a:r>
            <a:rPr lang="en-US" altLang="en-US" sz="1800" dirty="0">
              <a:solidFill>
                <a:srgbClr val="FF0000"/>
              </a:solidFill>
              <a:latin typeface="+mn-lt"/>
              <a:cs typeface="Arial" panose="020B0604020202020204" pitchFamily="34" charset="0"/>
            </a:rPr>
            <a:t> </a:t>
          </a:r>
          <a:r>
            <a:rPr lang="en-US" sz="1800" dirty="0">
              <a:solidFill>
                <a:srgbClr val="000000"/>
              </a:solidFill>
              <a:latin typeface="+mn-lt"/>
              <a:cs typeface="Arial" panose="020B0604020202020204" pitchFamily="34" charset="0"/>
            </a:rPr>
            <a:t>Test sessions do not have to be created. </a:t>
          </a:r>
        </a:p>
        <a:p>
          <a:pPr>
            <a:lnSpc>
              <a:spcPct val="100000"/>
            </a:lnSpc>
            <a:spcAft>
              <a:spcPts val="0"/>
            </a:spcAft>
          </a:pPr>
          <a:r>
            <a:rPr lang="en-US" sz="1800" dirty="0">
              <a:solidFill>
                <a:srgbClr val="FF0000"/>
              </a:solidFill>
              <a:latin typeface="Calibri" panose="020F0502020204030204" pitchFamily="34" charset="0"/>
              <a:cs typeface="Arial" panose="020B0604020202020204" pitchFamily="34" charset="0"/>
            </a:rPr>
            <a:t>─</a:t>
          </a:r>
          <a:r>
            <a:rPr lang="en-US" altLang="en-US" sz="1800" dirty="0">
              <a:solidFill>
                <a:srgbClr val="FF0000"/>
              </a:solidFill>
              <a:latin typeface="+mn-lt"/>
              <a:cs typeface="Arial" panose="020B0604020202020204" pitchFamily="34" charset="0"/>
            </a:rPr>
            <a:t> </a:t>
          </a:r>
          <a:r>
            <a:rPr lang="en-US" altLang="en-US" sz="1800" dirty="0">
              <a:solidFill>
                <a:srgbClr val="000000"/>
              </a:solidFill>
              <a:latin typeface="+mn-lt"/>
              <a:cs typeface="Arial" panose="020B0604020202020204" pitchFamily="34" charset="0"/>
            </a:rPr>
            <a:t>Student responses from the Scoring Document will be    </a:t>
          </a:r>
        </a:p>
        <a:p>
          <a:pPr>
            <a:lnSpc>
              <a:spcPct val="90000"/>
            </a:lnSpc>
            <a:spcAft>
              <a:spcPct val="35000"/>
            </a:spcAft>
          </a:pPr>
          <a:r>
            <a:rPr lang="en-US" altLang="en-US" sz="1800" dirty="0">
              <a:solidFill>
                <a:srgbClr val="000000"/>
              </a:solidFill>
              <a:latin typeface="+mn-lt"/>
              <a:cs typeface="Arial" panose="020B0604020202020204" pitchFamily="34" charset="0"/>
            </a:rPr>
            <a:t>   entered online.</a:t>
          </a:r>
        </a:p>
        <a:p>
          <a:pPr>
            <a:lnSpc>
              <a:spcPct val="100000"/>
            </a:lnSpc>
            <a:spcAft>
              <a:spcPts val="0"/>
            </a:spcAft>
          </a:pPr>
          <a:r>
            <a:rPr lang="en-US" sz="1800" dirty="0">
              <a:solidFill>
                <a:srgbClr val="FF0000"/>
              </a:solidFill>
              <a:latin typeface="Calibri" panose="020F0502020204030204" pitchFamily="34" charset="0"/>
              <a:cs typeface="Arial" panose="020B0604020202020204" pitchFamily="34" charset="0"/>
            </a:rPr>
            <a:t>─</a:t>
          </a:r>
          <a:r>
            <a:rPr lang="en-US" altLang="en-US" sz="1800" dirty="0">
              <a:solidFill>
                <a:srgbClr val="FF0000"/>
              </a:solidFill>
              <a:latin typeface="+mn-lt"/>
              <a:cs typeface="Arial" panose="020B0604020202020204" pitchFamily="34" charset="0"/>
            </a:rPr>
            <a:t> </a:t>
          </a:r>
          <a:r>
            <a:rPr lang="en-US" altLang="en-US" sz="1800" dirty="0">
              <a:solidFill>
                <a:srgbClr val="000000"/>
              </a:solidFill>
              <a:latin typeface="+mn-lt"/>
              <a:cs typeface="Arial" panose="020B0604020202020204" pitchFamily="34" charset="0"/>
            </a:rPr>
            <a:t>New Translated Student Materials selection to match   </a:t>
          </a:r>
        </a:p>
        <a:p>
          <a:pPr>
            <a:lnSpc>
              <a:spcPct val="90000"/>
            </a:lnSpc>
            <a:spcAft>
              <a:spcPct val="35000"/>
            </a:spcAft>
          </a:pPr>
          <a:r>
            <a:rPr lang="en-US" altLang="en-US" sz="1800" dirty="0">
              <a:solidFill>
                <a:srgbClr val="000000"/>
              </a:solidFill>
              <a:latin typeface="+mn-lt"/>
              <a:cs typeface="Arial" panose="020B0604020202020204" pitchFamily="34" charset="0"/>
            </a:rPr>
            <a:t>   online form.</a:t>
          </a:r>
        </a:p>
        <a:p>
          <a:pPr>
            <a:lnSpc>
              <a:spcPct val="100000"/>
            </a:lnSpc>
            <a:spcAft>
              <a:spcPts val="0"/>
            </a:spcAft>
          </a:pPr>
          <a:r>
            <a:rPr lang="en-US" sz="1800" dirty="0">
              <a:solidFill>
                <a:srgbClr val="FF0000"/>
              </a:solidFill>
              <a:latin typeface="Calibri" panose="020F0502020204030204" pitchFamily="34" charset="0"/>
              <a:cs typeface="Arial" panose="020B0604020202020204" pitchFamily="34" charset="0"/>
            </a:rPr>
            <a:t>─</a:t>
          </a:r>
          <a:r>
            <a:rPr lang="en-US" altLang="en-US" sz="1800" dirty="0">
              <a:solidFill>
                <a:srgbClr val="FF0000"/>
              </a:solidFill>
              <a:latin typeface="+mn-lt"/>
              <a:cs typeface="Arial" panose="020B0604020202020204" pitchFamily="34" charset="0"/>
            </a:rPr>
            <a:t> </a:t>
          </a:r>
          <a:r>
            <a:rPr lang="en-US" altLang="en-US" sz="1800" dirty="0">
              <a:solidFill>
                <a:srgbClr val="000000"/>
              </a:solidFill>
              <a:latin typeface="+mn-lt"/>
              <a:cs typeface="Arial" panose="020B0604020202020204" pitchFamily="34" charset="0"/>
            </a:rPr>
            <a:t>Testing personnel must be trained and have a signed   </a:t>
          </a:r>
        </a:p>
        <a:p>
          <a:pPr>
            <a:lnSpc>
              <a:spcPct val="90000"/>
            </a:lnSpc>
            <a:spcAft>
              <a:spcPct val="35000"/>
            </a:spcAft>
          </a:pPr>
          <a:r>
            <a:rPr lang="en-US" altLang="en-US" sz="1800" dirty="0">
              <a:solidFill>
                <a:srgbClr val="000000"/>
              </a:solidFill>
              <a:latin typeface="+mn-lt"/>
              <a:cs typeface="Arial" panose="020B0604020202020204" pitchFamily="34" charset="0"/>
            </a:rPr>
            <a:t>   oath on file.</a:t>
          </a:r>
          <a:endParaRPr lang="en-US" sz="1800" dirty="0">
            <a:solidFill>
              <a:srgbClr val="000000"/>
            </a:solidFill>
            <a:latin typeface="+mn-lt"/>
            <a:cs typeface="Arial" panose="020B0604020202020204" pitchFamily="34" charset="0"/>
          </a:endParaRPr>
        </a:p>
      </dgm:t>
    </dgm:pt>
    <dgm:pt modelId="{9949A822-F2FF-489B-B71F-C6AD36F87A55}" type="parTrans" cxnId="{65BAC08B-9399-40A2-80C9-22494AD3F044}">
      <dgm:prSet/>
      <dgm:spPr/>
      <dgm:t>
        <a:bodyPr/>
        <a:lstStyle/>
        <a:p>
          <a:endParaRPr lang="en-US" sz="1600"/>
        </a:p>
      </dgm:t>
    </dgm:pt>
    <dgm:pt modelId="{FD9AC470-5CC6-46CA-985F-0B33159FDD07}" type="sibTrans" cxnId="{65BAC08B-9399-40A2-80C9-22494AD3F044}">
      <dgm:prSet/>
      <dgm:spPr/>
      <dgm:t>
        <a:bodyPr/>
        <a:lstStyle/>
        <a:p>
          <a:endParaRPr lang="en-US" sz="1600"/>
        </a:p>
      </dgm:t>
    </dgm:pt>
    <dgm:pt modelId="{5087D177-93D6-4448-9333-2F6AE4769BBF}" type="pres">
      <dgm:prSet presAssocID="{66A027E1-2E96-4BE7-A81F-AD4B7AF5BA1E}" presName="Name0" presStyleCnt="0">
        <dgm:presLayoutVars>
          <dgm:dir/>
          <dgm:resizeHandles val="exact"/>
        </dgm:presLayoutVars>
      </dgm:prSet>
      <dgm:spPr/>
    </dgm:pt>
    <dgm:pt modelId="{C8117E45-B234-4A69-89D2-3E8660CF0848}" type="pres">
      <dgm:prSet presAssocID="{04459C17-DC6D-418A-83D0-9039A3B12680}" presName="composite" presStyleCnt="0"/>
      <dgm:spPr/>
    </dgm:pt>
    <dgm:pt modelId="{C70BA9B8-73A6-4B42-8568-6D613FB72ED1}" type="pres">
      <dgm:prSet presAssocID="{04459C17-DC6D-418A-83D0-9039A3B12680}" presName="rect1" presStyleLbl="trAlignAcc1" presStyleIdx="0" presStyleCnt="1" custScaleY="116886">
        <dgm:presLayoutVars>
          <dgm:bulletEnabled val="1"/>
        </dgm:presLayoutVars>
      </dgm:prSet>
      <dgm:spPr/>
    </dgm:pt>
    <dgm:pt modelId="{C72E4F8C-F136-48B1-8DC8-2B1A6B9E27D6}" type="pres">
      <dgm:prSet presAssocID="{04459C17-DC6D-418A-83D0-9039A3B12680}" presName="rect2" presStyleLbl="fgImgPlace1" presStyleIdx="0" presStyleCnt="1"/>
      <dgm:spPr>
        <a:blipFill rotWithShape="1">
          <a:blip xmlns:r="http://schemas.openxmlformats.org/officeDocument/2006/relationships" r:embed="rId1"/>
          <a:stretch>
            <a:fillRect/>
          </a:stretch>
        </a:blipFill>
        <a:effectLst>
          <a:outerShdw blurRad="63500" sx="102000" sy="102000" algn="ctr" rotWithShape="0">
            <a:prstClr val="black">
              <a:alpha val="40000"/>
            </a:prstClr>
          </a:outerShdw>
        </a:effectLst>
      </dgm:spPr>
    </dgm:pt>
  </dgm:ptLst>
  <dgm:cxnLst>
    <dgm:cxn modelId="{AC9D0261-43F4-408C-9391-6CB88EB93FD5}" type="presOf" srcId="{04459C17-DC6D-418A-83D0-9039A3B12680}" destId="{C70BA9B8-73A6-4B42-8568-6D613FB72ED1}" srcOrd="0" destOrd="0" presId="urn:microsoft.com/office/officeart/2008/layout/PictureStrips"/>
    <dgm:cxn modelId="{65BAC08B-9399-40A2-80C9-22494AD3F044}" srcId="{66A027E1-2E96-4BE7-A81F-AD4B7AF5BA1E}" destId="{04459C17-DC6D-418A-83D0-9039A3B12680}" srcOrd="0" destOrd="0" parTransId="{9949A822-F2FF-489B-B71F-C6AD36F87A55}" sibTransId="{FD9AC470-5CC6-46CA-985F-0B33159FDD07}"/>
    <dgm:cxn modelId="{5F88BFBD-19C6-476D-A70D-F3E5D1F7CA65}" type="presOf" srcId="{66A027E1-2E96-4BE7-A81F-AD4B7AF5BA1E}" destId="{5087D177-93D6-4448-9333-2F6AE4769BBF}" srcOrd="0" destOrd="0" presId="urn:microsoft.com/office/officeart/2008/layout/PictureStrips"/>
    <dgm:cxn modelId="{3C6D41B1-2403-4DDA-8FE9-FEE9FBF8BD96}" type="presParOf" srcId="{5087D177-93D6-4448-9333-2F6AE4769BBF}" destId="{C8117E45-B234-4A69-89D2-3E8660CF0848}" srcOrd="0" destOrd="0" presId="urn:microsoft.com/office/officeart/2008/layout/PictureStrips"/>
    <dgm:cxn modelId="{461D21B8-EDB7-4086-BC41-648895248321}" type="presParOf" srcId="{C8117E45-B234-4A69-89D2-3E8660CF0848}" destId="{C70BA9B8-73A6-4B42-8568-6D613FB72ED1}" srcOrd="0" destOrd="0" presId="urn:microsoft.com/office/officeart/2008/layout/PictureStrips"/>
    <dgm:cxn modelId="{6386FB96-4105-4BBD-AF6E-EBAA6A3B2275}" type="presParOf" srcId="{C8117E45-B234-4A69-89D2-3E8660CF0848}" destId="{C72E4F8C-F136-48B1-8DC8-2B1A6B9E27D6}"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1E12AC7-25FC-4515-A6DC-DA9E9AAA9F66}" type="doc">
      <dgm:prSet loTypeId="urn:microsoft.com/office/officeart/2005/8/layout/bProcess3" loCatId="process" qsTypeId="urn:microsoft.com/office/officeart/2005/8/quickstyle/simple1" qsCatId="simple" csTypeId="urn:microsoft.com/office/officeart/2005/8/colors/accent2_3" csCatId="accent2" phldr="1"/>
      <dgm:spPr/>
      <dgm:t>
        <a:bodyPr/>
        <a:lstStyle/>
        <a:p>
          <a:endParaRPr lang="en-US"/>
        </a:p>
      </dgm:t>
    </dgm:pt>
    <dgm:pt modelId="{29FC63BB-4342-47D3-82A7-B71CFF195CFD}">
      <dgm:prSet/>
      <dgm:spPr/>
      <dgm:t>
        <a:bodyPr/>
        <a:lstStyle/>
        <a:p>
          <a:pPr rtl="0"/>
          <a:r>
            <a:rPr lang="en-US" baseline="0" dirty="0"/>
            <a:t>Complete the state-required training and calibration activities.</a:t>
          </a:r>
          <a:endParaRPr lang="en-US" dirty="0"/>
        </a:p>
      </dgm:t>
    </dgm:pt>
    <dgm:pt modelId="{14685C47-6CC9-4D81-94AD-B2EE363FD4AF}" type="parTrans" cxnId="{C8D6A469-8976-4214-A333-5C3D4E72D349}">
      <dgm:prSet/>
      <dgm:spPr/>
      <dgm:t>
        <a:bodyPr/>
        <a:lstStyle/>
        <a:p>
          <a:endParaRPr lang="en-US"/>
        </a:p>
      </dgm:t>
    </dgm:pt>
    <dgm:pt modelId="{F0633C63-4568-4C08-AED6-DBED1C44B74F}" type="sibTrans" cxnId="{C8D6A469-8976-4214-A333-5C3D4E72D349}">
      <dgm:prSet/>
      <dgm:spPr/>
      <dgm:t>
        <a:bodyPr/>
        <a:lstStyle/>
        <a:p>
          <a:endParaRPr lang="en-US" dirty="0"/>
        </a:p>
      </dgm:t>
    </dgm:pt>
    <dgm:pt modelId="{E23B686C-6694-4789-A03B-66B9F8D04770}">
      <dgm:prSet/>
      <dgm:spPr/>
      <dgm:t>
        <a:bodyPr/>
        <a:lstStyle/>
        <a:p>
          <a:pPr rtl="0"/>
          <a:r>
            <a:rPr lang="en-US" baseline="0" dirty="0"/>
            <a:t>Assess the English language proficiency of students and assign one of four ratings: beginning, intermediate, advanced, or advanced high.</a:t>
          </a:r>
          <a:endParaRPr lang="en-US" dirty="0"/>
        </a:p>
      </dgm:t>
    </dgm:pt>
    <dgm:pt modelId="{1C7350C6-F5B3-4EA2-876B-15047EB6A63C}" type="parTrans" cxnId="{8EF351CA-D05A-4854-AF33-11979FC03E9A}">
      <dgm:prSet/>
      <dgm:spPr/>
      <dgm:t>
        <a:bodyPr/>
        <a:lstStyle/>
        <a:p>
          <a:endParaRPr lang="en-US"/>
        </a:p>
      </dgm:t>
    </dgm:pt>
    <dgm:pt modelId="{9C88AADF-7AA3-4578-818A-80F6EDDF8D6A}" type="sibTrans" cxnId="{8EF351CA-D05A-4854-AF33-11979FC03E9A}">
      <dgm:prSet/>
      <dgm:spPr/>
      <dgm:t>
        <a:bodyPr/>
        <a:lstStyle/>
        <a:p>
          <a:endParaRPr lang="en-US" dirty="0"/>
        </a:p>
      </dgm:t>
    </dgm:pt>
    <dgm:pt modelId="{66C56135-B41E-49D1-816E-85B1A60C1591}">
      <dgm:prSet/>
      <dgm:spPr/>
      <dgm:t>
        <a:bodyPr/>
        <a:lstStyle/>
        <a:p>
          <a:pPr rtl="0"/>
          <a:r>
            <a:rPr lang="en-US" baseline="0" dirty="0"/>
            <a:t>Record the students’ ratings and related information on the TELPAS Student Rating Roster.</a:t>
          </a:r>
          <a:endParaRPr lang="en-US" dirty="0"/>
        </a:p>
      </dgm:t>
    </dgm:pt>
    <dgm:pt modelId="{DBE4E696-FFB8-4F6F-94F2-5F07CFEB011B}" type="parTrans" cxnId="{D3638095-C254-48AA-82E0-D94D5FD3ED04}">
      <dgm:prSet/>
      <dgm:spPr/>
      <dgm:t>
        <a:bodyPr/>
        <a:lstStyle/>
        <a:p>
          <a:endParaRPr lang="en-US"/>
        </a:p>
      </dgm:t>
    </dgm:pt>
    <dgm:pt modelId="{2364738D-F7C6-45DB-85FC-0C60E466B2E5}" type="sibTrans" cxnId="{D3638095-C254-48AA-82E0-D94D5FD3ED04}">
      <dgm:prSet/>
      <dgm:spPr/>
      <dgm:t>
        <a:bodyPr/>
        <a:lstStyle/>
        <a:p>
          <a:endParaRPr lang="en-US" dirty="0"/>
        </a:p>
      </dgm:t>
    </dgm:pt>
    <dgm:pt modelId="{F20BA954-734D-4B61-BAFC-93DF849AEEA8}">
      <dgm:prSet/>
      <dgm:spPr/>
      <dgm:t>
        <a:bodyPr/>
        <a:lstStyle/>
        <a:p>
          <a:pPr rtl="0"/>
          <a:r>
            <a:rPr lang="en-US" baseline="0" dirty="0"/>
            <a:t>Enter the students’ ratings and related information into an online rating entry form in TestNav, if directed to do so by the campus coordinator.</a:t>
          </a:r>
          <a:endParaRPr lang="en-US" dirty="0"/>
        </a:p>
      </dgm:t>
    </dgm:pt>
    <dgm:pt modelId="{F785AA89-88E6-4471-9E39-53EE1E69C992}" type="parTrans" cxnId="{257174F5-D896-4CC6-A65C-7F4EF2FFAB41}">
      <dgm:prSet/>
      <dgm:spPr/>
      <dgm:t>
        <a:bodyPr/>
        <a:lstStyle/>
        <a:p>
          <a:endParaRPr lang="en-US"/>
        </a:p>
      </dgm:t>
    </dgm:pt>
    <dgm:pt modelId="{62EA911A-8A8F-4C5B-B14B-C0F6F878AB69}" type="sibTrans" cxnId="{257174F5-D896-4CC6-A65C-7F4EF2FFAB41}">
      <dgm:prSet/>
      <dgm:spPr/>
      <dgm:t>
        <a:bodyPr/>
        <a:lstStyle/>
        <a:p>
          <a:endParaRPr lang="en-US"/>
        </a:p>
      </dgm:t>
    </dgm:pt>
    <dgm:pt modelId="{ECB09113-5213-4301-9F33-9F36785CC372}" type="pres">
      <dgm:prSet presAssocID="{51E12AC7-25FC-4515-A6DC-DA9E9AAA9F66}" presName="Name0" presStyleCnt="0">
        <dgm:presLayoutVars>
          <dgm:dir/>
          <dgm:resizeHandles val="exact"/>
        </dgm:presLayoutVars>
      </dgm:prSet>
      <dgm:spPr/>
    </dgm:pt>
    <dgm:pt modelId="{C45FB2C8-CA3E-4E23-B28F-0E1D920C0EE7}" type="pres">
      <dgm:prSet presAssocID="{29FC63BB-4342-47D3-82A7-B71CFF195CFD}" presName="node" presStyleLbl="node1" presStyleIdx="0" presStyleCnt="4">
        <dgm:presLayoutVars>
          <dgm:bulletEnabled val="1"/>
        </dgm:presLayoutVars>
      </dgm:prSet>
      <dgm:spPr/>
    </dgm:pt>
    <dgm:pt modelId="{C1639DB7-9674-406D-855C-81EB417A542E}" type="pres">
      <dgm:prSet presAssocID="{F0633C63-4568-4C08-AED6-DBED1C44B74F}" presName="sibTrans" presStyleLbl="sibTrans1D1" presStyleIdx="0" presStyleCnt="3"/>
      <dgm:spPr/>
    </dgm:pt>
    <dgm:pt modelId="{4D99096E-E640-44C0-9713-F25ECADC80FC}" type="pres">
      <dgm:prSet presAssocID="{F0633C63-4568-4C08-AED6-DBED1C44B74F}" presName="connectorText" presStyleLbl="sibTrans1D1" presStyleIdx="0" presStyleCnt="3"/>
      <dgm:spPr/>
    </dgm:pt>
    <dgm:pt modelId="{DAD83C5F-461F-4005-8D20-1DD355F3778F}" type="pres">
      <dgm:prSet presAssocID="{E23B686C-6694-4789-A03B-66B9F8D04770}" presName="node" presStyleLbl="node1" presStyleIdx="1" presStyleCnt="4">
        <dgm:presLayoutVars>
          <dgm:bulletEnabled val="1"/>
        </dgm:presLayoutVars>
      </dgm:prSet>
      <dgm:spPr/>
    </dgm:pt>
    <dgm:pt modelId="{70C7E26E-BC30-44E8-B703-3C2CC1A0CF3B}" type="pres">
      <dgm:prSet presAssocID="{9C88AADF-7AA3-4578-818A-80F6EDDF8D6A}" presName="sibTrans" presStyleLbl="sibTrans1D1" presStyleIdx="1" presStyleCnt="3"/>
      <dgm:spPr/>
    </dgm:pt>
    <dgm:pt modelId="{D0DFD326-610D-4A20-8404-8A4C5C2CC454}" type="pres">
      <dgm:prSet presAssocID="{9C88AADF-7AA3-4578-818A-80F6EDDF8D6A}" presName="connectorText" presStyleLbl="sibTrans1D1" presStyleIdx="1" presStyleCnt="3"/>
      <dgm:spPr/>
    </dgm:pt>
    <dgm:pt modelId="{38555005-519C-4102-B490-084C8306CAA0}" type="pres">
      <dgm:prSet presAssocID="{66C56135-B41E-49D1-816E-85B1A60C1591}" presName="node" presStyleLbl="node1" presStyleIdx="2" presStyleCnt="4">
        <dgm:presLayoutVars>
          <dgm:bulletEnabled val="1"/>
        </dgm:presLayoutVars>
      </dgm:prSet>
      <dgm:spPr/>
    </dgm:pt>
    <dgm:pt modelId="{CF9BE80E-7CC7-49FF-998A-23C38AB36B57}" type="pres">
      <dgm:prSet presAssocID="{2364738D-F7C6-45DB-85FC-0C60E466B2E5}" presName="sibTrans" presStyleLbl="sibTrans1D1" presStyleIdx="2" presStyleCnt="3"/>
      <dgm:spPr/>
    </dgm:pt>
    <dgm:pt modelId="{D113472B-438B-41FA-9022-5ABA3109514E}" type="pres">
      <dgm:prSet presAssocID="{2364738D-F7C6-45DB-85FC-0C60E466B2E5}" presName="connectorText" presStyleLbl="sibTrans1D1" presStyleIdx="2" presStyleCnt="3"/>
      <dgm:spPr/>
    </dgm:pt>
    <dgm:pt modelId="{E4CB25C6-4E01-4517-B89F-31BB91EE6295}" type="pres">
      <dgm:prSet presAssocID="{F20BA954-734D-4B61-BAFC-93DF849AEEA8}" presName="node" presStyleLbl="node1" presStyleIdx="3" presStyleCnt="4">
        <dgm:presLayoutVars>
          <dgm:bulletEnabled val="1"/>
        </dgm:presLayoutVars>
      </dgm:prSet>
      <dgm:spPr/>
    </dgm:pt>
  </dgm:ptLst>
  <dgm:cxnLst>
    <dgm:cxn modelId="{C049C108-6DC9-40F5-85F8-0143059A9FB3}" type="presOf" srcId="{F20BA954-734D-4B61-BAFC-93DF849AEEA8}" destId="{E4CB25C6-4E01-4517-B89F-31BB91EE6295}" srcOrd="0" destOrd="0" presId="urn:microsoft.com/office/officeart/2005/8/layout/bProcess3"/>
    <dgm:cxn modelId="{9F7D3411-51F4-4CED-9E40-E1DDF13424A0}" type="presOf" srcId="{51E12AC7-25FC-4515-A6DC-DA9E9AAA9F66}" destId="{ECB09113-5213-4301-9F33-9F36785CC372}" srcOrd="0" destOrd="0" presId="urn:microsoft.com/office/officeart/2005/8/layout/bProcess3"/>
    <dgm:cxn modelId="{FFAA1344-88FD-4D89-8419-ABDB69667DE3}" type="presOf" srcId="{9C88AADF-7AA3-4578-818A-80F6EDDF8D6A}" destId="{70C7E26E-BC30-44E8-B703-3C2CC1A0CF3B}" srcOrd="0" destOrd="0" presId="urn:microsoft.com/office/officeart/2005/8/layout/bProcess3"/>
    <dgm:cxn modelId="{691F2865-C84F-4B7D-AE1A-BD49EE13CF64}" type="presOf" srcId="{9C88AADF-7AA3-4578-818A-80F6EDDF8D6A}" destId="{D0DFD326-610D-4A20-8404-8A4C5C2CC454}" srcOrd="1" destOrd="0" presId="urn:microsoft.com/office/officeart/2005/8/layout/bProcess3"/>
    <dgm:cxn modelId="{C8D6A469-8976-4214-A333-5C3D4E72D349}" srcId="{51E12AC7-25FC-4515-A6DC-DA9E9AAA9F66}" destId="{29FC63BB-4342-47D3-82A7-B71CFF195CFD}" srcOrd="0" destOrd="0" parTransId="{14685C47-6CC9-4D81-94AD-B2EE363FD4AF}" sibTransId="{F0633C63-4568-4C08-AED6-DBED1C44B74F}"/>
    <dgm:cxn modelId="{37358976-4566-4EF4-9E07-713695B0C5A5}" type="presOf" srcId="{F0633C63-4568-4C08-AED6-DBED1C44B74F}" destId="{C1639DB7-9674-406D-855C-81EB417A542E}" srcOrd="0" destOrd="0" presId="urn:microsoft.com/office/officeart/2005/8/layout/bProcess3"/>
    <dgm:cxn modelId="{D3638095-C254-48AA-82E0-D94D5FD3ED04}" srcId="{51E12AC7-25FC-4515-A6DC-DA9E9AAA9F66}" destId="{66C56135-B41E-49D1-816E-85B1A60C1591}" srcOrd="2" destOrd="0" parTransId="{DBE4E696-FFB8-4F6F-94F2-5F07CFEB011B}" sibTransId="{2364738D-F7C6-45DB-85FC-0C60E466B2E5}"/>
    <dgm:cxn modelId="{2D17ED98-83F8-4C57-B748-37D24DEAA04F}" type="presOf" srcId="{2364738D-F7C6-45DB-85FC-0C60E466B2E5}" destId="{D113472B-438B-41FA-9022-5ABA3109514E}" srcOrd="1" destOrd="0" presId="urn:microsoft.com/office/officeart/2005/8/layout/bProcess3"/>
    <dgm:cxn modelId="{A048C7A1-0B54-499B-90F3-215FA8AD8C11}" type="presOf" srcId="{2364738D-F7C6-45DB-85FC-0C60E466B2E5}" destId="{CF9BE80E-7CC7-49FF-998A-23C38AB36B57}" srcOrd="0" destOrd="0" presId="urn:microsoft.com/office/officeart/2005/8/layout/bProcess3"/>
    <dgm:cxn modelId="{3ECFA1BE-AD17-42F8-9E6A-E2418F6031B6}" type="presOf" srcId="{66C56135-B41E-49D1-816E-85B1A60C1591}" destId="{38555005-519C-4102-B490-084C8306CAA0}" srcOrd="0" destOrd="0" presId="urn:microsoft.com/office/officeart/2005/8/layout/bProcess3"/>
    <dgm:cxn modelId="{8EF351CA-D05A-4854-AF33-11979FC03E9A}" srcId="{51E12AC7-25FC-4515-A6DC-DA9E9AAA9F66}" destId="{E23B686C-6694-4789-A03B-66B9F8D04770}" srcOrd="1" destOrd="0" parTransId="{1C7350C6-F5B3-4EA2-876B-15047EB6A63C}" sibTransId="{9C88AADF-7AA3-4578-818A-80F6EDDF8D6A}"/>
    <dgm:cxn modelId="{2D2C38CE-27FE-4BD4-820D-4EB8E0618FD5}" type="presOf" srcId="{E23B686C-6694-4789-A03B-66B9F8D04770}" destId="{DAD83C5F-461F-4005-8D20-1DD355F3778F}" srcOrd="0" destOrd="0" presId="urn:microsoft.com/office/officeart/2005/8/layout/bProcess3"/>
    <dgm:cxn modelId="{541409DE-E41D-4E4C-A96E-6D880FD01F76}" type="presOf" srcId="{F0633C63-4568-4C08-AED6-DBED1C44B74F}" destId="{4D99096E-E640-44C0-9713-F25ECADC80FC}" srcOrd="1" destOrd="0" presId="urn:microsoft.com/office/officeart/2005/8/layout/bProcess3"/>
    <dgm:cxn modelId="{DC1EEEE1-5E44-468E-9A7A-80CFB13B0CD9}" type="presOf" srcId="{29FC63BB-4342-47D3-82A7-B71CFF195CFD}" destId="{C45FB2C8-CA3E-4E23-B28F-0E1D920C0EE7}" srcOrd="0" destOrd="0" presId="urn:microsoft.com/office/officeart/2005/8/layout/bProcess3"/>
    <dgm:cxn modelId="{257174F5-D896-4CC6-A65C-7F4EF2FFAB41}" srcId="{51E12AC7-25FC-4515-A6DC-DA9E9AAA9F66}" destId="{F20BA954-734D-4B61-BAFC-93DF849AEEA8}" srcOrd="3" destOrd="0" parTransId="{F785AA89-88E6-4471-9E39-53EE1E69C992}" sibTransId="{62EA911A-8A8F-4C5B-B14B-C0F6F878AB69}"/>
    <dgm:cxn modelId="{1666F65F-3827-42B0-8828-A9126909142B}" type="presParOf" srcId="{ECB09113-5213-4301-9F33-9F36785CC372}" destId="{C45FB2C8-CA3E-4E23-B28F-0E1D920C0EE7}" srcOrd="0" destOrd="0" presId="urn:microsoft.com/office/officeart/2005/8/layout/bProcess3"/>
    <dgm:cxn modelId="{DA255563-33B8-4010-981F-1CDB3764D718}" type="presParOf" srcId="{ECB09113-5213-4301-9F33-9F36785CC372}" destId="{C1639DB7-9674-406D-855C-81EB417A542E}" srcOrd="1" destOrd="0" presId="urn:microsoft.com/office/officeart/2005/8/layout/bProcess3"/>
    <dgm:cxn modelId="{459383C8-E415-46EF-B9B0-2E5FBD38EB11}" type="presParOf" srcId="{C1639DB7-9674-406D-855C-81EB417A542E}" destId="{4D99096E-E640-44C0-9713-F25ECADC80FC}" srcOrd="0" destOrd="0" presId="urn:microsoft.com/office/officeart/2005/8/layout/bProcess3"/>
    <dgm:cxn modelId="{33259C62-01BD-49F2-B8B9-73BDCD924926}" type="presParOf" srcId="{ECB09113-5213-4301-9F33-9F36785CC372}" destId="{DAD83C5F-461F-4005-8D20-1DD355F3778F}" srcOrd="2" destOrd="0" presId="urn:microsoft.com/office/officeart/2005/8/layout/bProcess3"/>
    <dgm:cxn modelId="{7B709158-EFC3-4ECC-AD5D-3F785592DE0B}" type="presParOf" srcId="{ECB09113-5213-4301-9F33-9F36785CC372}" destId="{70C7E26E-BC30-44E8-B703-3C2CC1A0CF3B}" srcOrd="3" destOrd="0" presId="urn:microsoft.com/office/officeart/2005/8/layout/bProcess3"/>
    <dgm:cxn modelId="{94027902-C2F8-45EE-82F0-EC80823B2442}" type="presParOf" srcId="{70C7E26E-BC30-44E8-B703-3C2CC1A0CF3B}" destId="{D0DFD326-610D-4A20-8404-8A4C5C2CC454}" srcOrd="0" destOrd="0" presId="urn:microsoft.com/office/officeart/2005/8/layout/bProcess3"/>
    <dgm:cxn modelId="{D0EF2128-C6E5-4B19-A735-8DEC7267BFDA}" type="presParOf" srcId="{ECB09113-5213-4301-9F33-9F36785CC372}" destId="{38555005-519C-4102-B490-084C8306CAA0}" srcOrd="4" destOrd="0" presId="urn:microsoft.com/office/officeart/2005/8/layout/bProcess3"/>
    <dgm:cxn modelId="{4D492109-9935-4FD3-8A95-9E2E9284574E}" type="presParOf" srcId="{ECB09113-5213-4301-9F33-9F36785CC372}" destId="{CF9BE80E-7CC7-49FF-998A-23C38AB36B57}" srcOrd="5" destOrd="0" presId="urn:microsoft.com/office/officeart/2005/8/layout/bProcess3"/>
    <dgm:cxn modelId="{EA1A019B-6C6F-4720-8ACA-760BBB425E76}" type="presParOf" srcId="{CF9BE80E-7CC7-49FF-998A-23C38AB36B57}" destId="{D113472B-438B-41FA-9022-5ABA3109514E}" srcOrd="0" destOrd="0" presId="urn:microsoft.com/office/officeart/2005/8/layout/bProcess3"/>
    <dgm:cxn modelId="{C527798F-D5B0-49E7-A542-4BD8B65A8D84}" type="presParOf" srcId="{ECB09113-5213-4301-9F33-9F36785CC372}" destId="{E4CB25C6-4E01-4517-B89F-31BB91EE6295}" srcOrd="6"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4.xml><?xml version="1.0" encoding="utf-8"?>
<dgm:dataModel xmlns:dgm="http://schemas.openxmlformats.org/drawingml/2006/diagram" xmlns:a="http://schemas.openxmlformats.org/drawingml/2006/main">
  <dgm:ptLst>
    <dgm:pt modelId="{7879B30E-6B05-40FD-939D-D69003CF8843}" type="doc">
      <dgm:prSet loTypeId="urn:microsoft.com/office/officeart/2005/8/layout/hList1" loCatId="list" qsTypeId="urn:microsoft.com/office/officeart/2005/8/quickstyle/simple1" qsCatId="simple" csTypeId="urn:microsoft.com/office/officeart/2005/8/colors/accent0_3" csCatId="mainScheme" phldr="1"/>
      <dgm:spPr/>
      <dgm:t>
        <a:bodyPr/>
        <a:lstStyle/>
        <a:p>
          <a:endParaRPr lang="en-US"/>
        </a:p>
      </dgm:t>
    </dgm:pt>
    <dgm:pt modelId="{70F411BB-22A1-48D9-845F-3B1EF97829E4}">
      <dgm:prSet/>
      <dgm:spPr>
        <a:solidFill>
          <a:srgbClr val="0070C0"/>
        </a:solidFill>
      </dgm:spPr>
      <dgm:t>
        <a:bodyPr/>
        <a:lstStyle/>
        <a:p>
          <a:pPr rtl="0"/>
          <a:r>
            <a:rPr lang="en-US" b="1" baseline="0" dirty="0"/>
            <a:t>TELPAS Summary Report (District and Campus Level) </a:t>
          </a:r>
          <a:endParaRPr lang="en-US" dirty="0"/>
        </a:p>
      </dgm:t>
    </dgm:pt>
    <dgm:pt modelId="{091627DC-EED3-4175-9C80-B32B60A00F94}" type="parTrans" cxnId="{100E99AF-E8CC-4B97-A53A-77C2A974E1B8}">
      <dgm:prSet/>
      <dgm:spPr/>
      <dgm:t>
        <a:bodyPr/>
        <a:lstStyle/>
        <a:p>
          <a:endParaRPr lang="en-US"/>
        </a:p>
      </dgm:t>
    </dgm:pt>
    <dgm:pt modelId="{0FC7E4C7-9C49-4433-B8FB-DB6769FBCB7A}" type="sibTrans" cxnId="{100E99AF-E8CC-4B97-A53A-77C2A974E1B8}">
      <dgm:prSet/>
      <dgm:spPr/>
      <dgm:t>
        <a:bodyPr/>
        <a:lstStyle/>
        <a:p>
          <a:endParaRPr lang="en-US"/>
        </a:p>
      </dgm:t>
    </dgm:pt>
    <dgm:pt modelId="{184D54AE-AE55-4219-B866-DF57222EB86F}">
      <dgm:prSet/>
      <dgm:spPr/>
      <dgm:t>
        <a:bodyPr/>
        <a:lstStyle/>
        <a:p>
          <a:pPr rtl="0"/>
          <a:r>
            <a:rPr lang="en-US" baseline="0" dirty="0"/>
            <a:t>This report displays the status of the entry of K-12 TELPAS holistic rating information and grades 2-12 listening &amp; speaking and reading tests for a district and the campuses within that district. The report indicates the number of students with each status (Not Started, Incomplete, and Completed) for each portion of the assessment. This report can be used to track the progress of a district or campus throughout the testing window.</a:t>
          </a:r>
          <a:endParaRPr lang="en-US" dirty="0"/>
        </a:p>
      </dgm:t>
    </dgm:pt>
    <dgm:pt modelId="{720823EF-6068-485F-89F8-60A1F94906EF}" type="parTrans" cxnId="{33658464-2CE8-4B94-B6FE-0412E0AF0D26}">
      <dgm:prSet/>
      <dgm:spPr/>
      <dgm:t>
        <a:bodyPr/>
        <a:lstStyle/>
        <a:p>
          <a:endParaRPr lang="en-US"/>
        </a:p>
      </dgm:t>
    </dgm:pt>
    <dgm:pt modelId="{D81AEA1E-53D6-450E-905A-FBCAD15CF9A0}" type="sibTrans" cxnId="{33658464-2CE8-4B94-B6FE-0412E0AF0D26}">
      <dgm:prSet/>
      <dgm:spPr/>
      <dgm:t>
        <a:bodyPr/>
        <a:lstStyle/>
        <a:p>
          <a:endParaRPr lang="en-US"/>
        </a:p>
      </dgm:t>
    </dgm:pt>
    <dgm:pt modelId="{09B1D61B-09CA-4F8B-A7F2-FD21FF4C0438}">
      <dgm:prSet/>
      <dgm:spPr>
        <a:solidFill>
          <a:srgbClr val="0070C0"/>
        </a:solidFill>
      </dgm:spPr>
      <dgm:t>
        <a:bodyPr/>
        <a:lstStyle/>
        <a:p>
          <a:pPr rtl="0"/>
          <a:r>
            <a:rPr lang="en-US" b="1" baseline="0" dirty="0"/>
            <a:t>TELPAS Combined Status Report (District and Campus Level) </a:t>
          </a:r>
          <a:endParaRPr lang="en-US" dirty="0"/>
        </a:p>
      </dgm:t>
    </dgm:pt>
    <dgm:pt modelId="{5A008207-86E4-4E5C-9347-9325190F7995}" type="parTrans" cxnId="{B4F2F83B-7C8D-4480-835C-37841634542A}">
      <dgm:prSet/>
      <dgm:spPr/>
      <dgm:t>
        <a:bodyPr/>
        <a:lstStyle/>
        <a:p>
          <a:endParaRPr lang="en-US"/>
        </a:p>
      </dgm:t>
    </dgm:pt>
    <dgm:pt modelId="{7FCFB4ED-41D5-4280-8D40-6ECD7638DF96}" type="sibTrans" cxnId="{B4F2F83B-7C8D-4480-835C-37841634542A}">
      <dgm:prSet/>
      <dgm:spPr/>
      <dgm:t>
        <a:bodyPr/>
        <a:lstStyle/>
        <a:p>
          <a:endParaRPr lang="en-US"/>
        </a:p>
      </dgm:t>
    </dgm:pt>
    <dgm:pt modelId="{863F81F4-8A3A-4BBA-AE41-76CCA6BA3EA7}">
      <dgm:prSet/>
      <dgm:spPr/>
      <dgm:t>
        <a:bodyPr/>
        <a:lstStyle/>
        <a:p>
          <a:pPr rtl="0"/>
          <a:r>
            <a:rPr lang="en-US" baseline="0" dirty="0"/>
            <a:t>This report displays the status of the K-12 TELPAS holistic rating entry and grades 2-12 listening &amp; speaking and reading test for each student registered within a selected organization. This allows coordinators to verify holistic ratings and rater information, completion of TELPAS listening &amp; speaking and reading tests for grades 2-12, and entry of Years in U.S. Schools information. Certain key elements must be completed before the system will acknowledge a record as complete.</a:t>
          </a:r>
          <a:endParaRPr lang="en-US" dirty="0"/>
        </a:p>
      </dgm:t>
    </dgm:pt>
    <dgm:pt modelId="{BA51A054-E58F-4340-A157-EC2D65FD691F}" type="parTrans" cxnId="{A932DF7D-9921-4CAD-A5D1-20977455238F}">
      <dgm:prSet/>
      <dgm:spPr/>
      <dgm:t>
        <a:bodyPr/>
        <a:lstStyle/>
        <a:p>
          <a:endParaRPr lang="en-US"/>
        </a:p>
      </dgm:t>
    </dgm:pt>
    <dgm:pt modelId="{DE95AEAF-F4CF-4C61-805F-2B97FDD4C4CD}" type="sibTrans" cxnId="{A932DF7D-9921-4CAD-A5D1-20977455238F}">
      <dgm:prSet/>
      <dgm:spPr/>
      <dgm:t>
        <a:bodyPr/>
        <a:lstStyle/>
        <a:p>
          <a:endParaRPr lang="en-US"/>
        </a:p>
      </dgm:t>
    </dgm:pt>
    <dgm:pt modelId="{259FEEE0-046A-4C40-837E-A9164E8BED28}" type="pres">
      <dgm:prSet presAssocID="{7879B30E-6B05-40FD-939D-D69003CF8843}" presName="Name0" presStyleCnt="0">
        <dgm:presLayoutVars>
          <dgm:dir/>
          <dgm:animLvl val="lvl"/>
          <dgm:resizeHandles val="exact"/>
        </dgm:presLayoutVars>
      </dgm:prSet>
      <dgm:spPr/>
    </dgm:pt>
    <dgm:pt modelId="{E4E235E5-8D68-43A9-AD4C-2B611D14F0EF}" type="pres">
      <dgm:prSet presAssocID="{70F411BB-22A1-48D9-845F-3B1EF97829E4}" presName="composite" presStyleCnt="0"/>
      <dgm:spPr/>
    </dgm:pt>
    <dgm:pt modelId="{AD3A1FCA-C0CD-4D6D-8666-A83CDF77C3C3}" type="pres">
      <dgm:prSet presAssocID="{70F411BB-22A1-48D9-845F-3B1EF97829E4}" presName="parTx" presStyleLbl="alignNode1" presStyleIdx="0" presStyleCnt="2">
        <dgm:presLayoutVars>
          <dgm:chMax val="0"/>
          <dgm:chPref val="0"/>
          <dgm:bulletEnabled val="1"/>
        </dgm:presLayoutVars>
      </dgm:prSet>
      <dgm:spPr/>
    </dgm:pt>
    <dgm:pt modelId="{5E84A4E6-19E7-4F5A-B06E-7719DD20DA59}" type="pres">
      <dgm:prSet presAssocID="{70F411BB-22A1-48D9-845F-3B1EF97829E4}" presName="desTx" presStyleLbl="alignAccFollowNode1" presStyleIdx="0" presStyleCnt="2">
        <dgm:presLayoutVars>
          <dgm:bulletEnabled val="1"/>
        </dgm:presLayoutVars>
      </dgm:prSet>
      <dgm:spPr/>
    </dgm:pt>
    <dgm:pt modelId="{10484EE4-7A8E-42F2-A623-C03CC2B8BBBA}" type="pres">
      <dgm:prSet presAssocID="{0FC7E4C7-9C49-4433-B8FB-DB6769FBCB7A}" presName="space" presStyleCnt="0"/>
      <dgm:spPr/>
    </dgm:pt>
    <dgm:pt modelId="{831CD3AC-9D45-467C-BD8E-ABC72FD1DBCF}" type="pres">
      <dgm:prSet presAssocID="{09B1D61B-09CA-4F8B-A7F2-FD21FF4C0438}" presName="composite" presStyleCnt="0"/>
      <dgm:spPr/>
    </dgm:pt>
    <dgm:pt modelId="{65FC3BE2-0956-494D-8164-3768CDF2F34B}" type="pres">
      <dgm:prSet presAssocID="{09B1D61B-09CA-4F8B-A7F2-FD21FF4C0438}" presName="parTx" presStyleLbl="alignNode1" presStyleIdx="1" presStyleCnt="2">
        <dgm:presLayoutVars>
          <dgm:chMax val="0"/>
          <dgm:chPref val="0"/>
          <dgm:bulletEnabled val="1"/>
        </dgm:presLayoutVars>
      </dgm:prSet>
      <dgm:spPr/>
    </dgm:pt>
    <dgm:pt modelId="{2D4B19AF-6F20-4224-B7CA-A05E6B1C8F64}" type="pres">
      <dgm:prSet presAssocID="{09B1D61B-09CA-4F8B-A7F2-FD21FF4C0438}" presName="desTx" presStyleLbl="alignAccFollowNode1" presStyleIdx="1" presStyleCnt="2">
        <dgm:presLayoutVars>
          <dgm:bulletEnabled val="1"/>
        </dgm:presLayoutVars>
      </dgm:prSet>
      <dgm:spPr/>
    </dgm:pt>
  </dgm:ptLst>
  <dgm:cxnLst>
    <dgm:cxn modelId="{DBD8AF0A-FF98-44EA-A068-AB57045A060B}" type="presOf" srcId="{184D54AE-AE55-4219-B866-DF57222EB86F}" destId="{5E84A4E6-19E7-4F5A-B06E-7719DD20DA59}" srcOrd="0" destOrd="0" presId="urn:microsoft.com/office/officeart/2005/8/layout/hList1"/>
    <dgm:cxn modelId="{B4F2F83B-7C8D-4480-835C-37841634542A}" srcId="{7879B30E-6B05-40FD-939D-D69003CF8843}" destId="{09B1D61B-09CA-4F8B-A7F2-FD21FF4C0438}" srcOrd="1" destOrd="0" parTransId="{5A008207-86E4-4E5C-9347-9325190F7995}" sibTransId="{7FCFB4ED-41D5-4280-8D40-6ECD7638DF96}"/>
    <dgm:cxn modelId="{43C5705B-EE27-4C67-B73C-15E64C4EDBA8}" type="presOf" srcId="{7879B30E-6B05-40FD-939D-D69003CF8843}" destId="{259FEEE0-046A-4C40-837E-A9164E8BED28}" srcOrd="0" destOrd="0" presId="urn:microsoft.com/office/officeart/2005/8/layout/hList1"/>
    <dgm:cxn modelId="{33658464-2CE8-4B94-B6FE-0412E0AF0D26}" srcId="{70F411BB-22A1-48D9-845F-3B1EF97829E4}" destId="{184D54AE-AE55-4219-B866-DF57222EB86F}" srcOrd="0" destOrd="0" parTransId="{720823EF-6068-485F-89F8-60A1F94906EF}" sibTransId="{D81AEA1E-53D6-450E-905A-FBCAD15CF9A0}"/>
    <dgm:cxn modelId="{91012F51-2CDE-4BC5-97B9-AB0D879EDE2A}" type="presOf" srcId="{09B1D61B-09CA-4F8B-A7F2-FD21FF4C0438}" destId="{65FC3BE2-0956-494D-8164-3768CDF2F34B}" srcOrd="0" destOrd="0" presId="urn:microsoft.com/office/officeart/2005/8/layout/hList1"/>
    <dgm:cxn modelId="{A932DF7D-9921-4CAD-A5D1-20977455238F}" srcId="{09B1D61B-09CA-4F8B-A7F2-FD21FF4C0438}" destId="{863F81F4-8A3A-4BBA-AE41-76CCA6BA3EA7}" srcOrd="0" destOrd="0" parTransId="{BA51A054-E58F-4340-A157-EC2D65FD691F}" sibTransId="{DE95AEAF-F4CF-4C61-805F-2B97FDD4C4CD}"/>
    <dgm:cxn modelId="{100E99AF-E8CC-4B97-A53A-77C2A974E1B8}" srcId="{7879B30E-6B05-40FD-939D-D69003CF8843}" destId="{70F411BB-22A1-48D9-845F-3B1EF97829E4}" srcOrd="0" destOrd="0" parTransId="{091627DC-EED3-4175-9C80-B32B60A00F94}" sibTransId="{0FC7E4C7-9C49-4433-B8FB-DB6769FBCB7A}"/>
    <dgm:cxn modelId="{33E507DD-3D25-4D82-BFE8-FB3325D921ED}" type="presOf" srcId="{70F411BB-22A1-48D9-845F-3B1EF97829E4}" destId="{AD3A1FCA-C0CD-4D6D-8666-A83CDF77C3C3}" srcOrd="0" destOrd="0" presId="urn:microsoft.com/office/officeart/2005/8/layout/hList1"/>
    <dgm:cxn modelId="{A8EE86E7-B0FD-41C0-AC4A-68A5FC5A8F14}" type="presOf" srcId="{863F81F4-8A3A-4BBA-AE41-76CCA6BA3EA7}" destId="{2D4B19AF-6F20-4224-B7CA-A05E6B1C8F64}" srcOrd="0" destOrd="0" presId="urn:microsoft.com/office/officeart/2005/8/layout/hList1"/>
    <dgm:cxn modelId="{19860C4C-3114-4218-858F-2F9F1149E882}" type="presParOf" srcId="{259FEEE0-046A-4C40-837E-A9164E8BED28}" destId="{E4E235E5-8D68-43A9-AD4C-2B611D14F0EF}" srcOrd="0" destOrd="0" presId="urn:microsoft.com/office/officeart/2005/8/layout/hList1"/>
    <dgm:cxn modelId="{75DC6F6D-048E-4515-B241-E9711D9B4E00}" type="presParOf" srcId="{E4E235E5-8D68-43A9-AD4C-2B611D14F0EF}" destId="{AD3A1FCA-C0CD-4D6D-8666-A83CDF77C3C3}" srcOrd="0" destOrd="0" presId="urn:microsoft.com/office/officeart/2005/8/layout/hList1"/>
    <dgm:cxn modelId="{F39F2BB2-0D6C-4E69-9AB3-4A582F6F4742}" type="presParOf" srcId="{E4E235E5-8D68-43A9-AD4C-2B611D14F0EF}" destId="{5E84A4E6-19E7-4F5A-B06E-7719DD20DA59}" srcOrd="1" destOrd="0" presId="urn:microsoft.com/office/officeart/2005/8/layout/hList1"/>
    <dgm:cxn modelId="{4A381D1D-19D3-4614-BCC3-95221390655C}" type="presParOf" srcId="{259FEEE0-046A-4C40-837E-A9164E8BED28}" destId="{10484EE4-7A8E-42F2-A623-C03CC2B8BBBA}" srcOrd="1" destOrd="0" presId="urn:microsoft.com/office/officeart/2005/8/layout/hList1"/>
    <dgm:cxn modelId="{11B7A293-E42B-4906-8B41-037C6664E24E}" type="presParOf" srcId="{259FEEE0-046A-4C40-837E-A9164E8BED28}" destId="{831CD3AC-9D45-467C-BD8E-ABC72FD1DBCF}" srcOrd="2" destOrd="0" presId="urn:microsoft.com/office/officeart/2005/8/layout/hList1"/>
    <dgm:cxn modelId="{D76D369B-402F-4ED2-9B74-1896CF26A4B2}" type="presParOf" srcId="{831CD3AC-9D45-467C-BD8E-ABC72FD1DBCF}" destId="{65FC3BE2-0956-494D-8164-3768CDF2F34B}" srcOrd="0" destOrd="0" presId="urn:microsoft.com/office/officeart/2005/8/layout/hList1"/>
    <dgm:cxn modelId="{770A6C00-4903-4DD9-A5A8-C804105DE9BC}" type="presParOf" srcId="{831CD3AC-9D45-467C-BD8E-ABC72FD1DBCF}" destId="{2D4B19AF-6F20-4224-B7CA-A05E6B1C8F64}"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15.xml><?xml version="1.0" encoding="utf-8"?>
<dgm:dataModel xmlns:dgm="http://schemas.openxmlformats.org/drawingml/2006/diagram" xmlns:a="http://schemas.openxmlformats.org/drawingml/2006/main">
  <dgm:ptLst>
    <dgm:pt modelId="{F891712C-F2A8-4AEF-82FB-87F1D9AABC25}" type="doc">
      <dgm:prSet loTypeId="urn:microsoft.com/office/officeart/2008/layout/CaptionedPictures" loCatId="picture" qsTypeId="urn:microsoft.com/office/officeart/2005/8/quickstyle/simple1" qsCatId="simple" csTypeId="urn:microsoft.com/office/officeart/2005/8/colors/accent2_1" csCatId="accent2" phldr="1"/>
      <dgm:spPr/>
      <dgm:t>
        <a:bodyPr/>
        <a:lstStyle/>
        <a:p>
          <a:endParaRPr lang="en-US"/>
        </a:p>
      </dgm:t>
    </dgm:pt>
    <dgm:pt modelId="{4CCF360F-AF46-470A-88F9-97F514639515}">
      <dgm:prSet phldrT="[Text]"/>
      <dgm:spPr/>
      <dgm:t>
        <a:bodyPr/>
        <a:lstStyle/>
        <a:p>
          <a:r>
            <a:rPr lang="en-US" dirty="0"/>
            <a:t> </a:t>
          </a:r>
        </a:p>
      </dgm:t>
    </dgm:pt>
    <dgm:pt modelId="{47F7905F-0545-4884-9ECB-089E89F37073}" type="parTrans" cxnId="{E8A54D0A-FC53-4321-B017-B1043555CA2E}">
      <dgm:prSet/>
      <dgm:spPr/>
      <dgm:t>
        <a:bodyPr/>
        <a:lstStyle/>
        <a:p>
          <a:endParaRPr lang="en-US"/>
        </a:p>
      </dgm:t>
    </dgm:pt>
    <dgm:pt modelId="{27267E9A-E714-49CF-9071-6796A42F1A19}" type="sibTrans" cxnId="{E8A54D0A-FC53-4321-B017-B1043555CA2E}">
      <dgm:prSet/>
      <dgm:spPr/>
      <dgm:t>
        <a:bodyPr/>
        <a:lstStyle/>
        <a:p>
          <a:endParaRPr lang="en-US"/>
        </a:p>
      </dgm:t>
    </dgm:pt>
    <dgm:pt modelId="{B85F8B6E-42F6-4D1E-963C-C1D953EDF400}">
      <dgm:prSet phldrT="[Text]"/>
      <dgm:spPr/>
      <dgm:t>
        <a:bodyPr/>
        <a:lstStyle/>
        <a:p>
          <a:r>
            <a:rPr lang="en-US" dirty="0"/>
            <a:t>Assessment Management System</a:t>
          </a:r>
        </a:p>
      </dgm:t>
    </dgm:pt>
    <dgm:pt modelId="{681E3D93-C992-4945-BA1F-4BBE96CFA724}" type="parTrans" cxnId="{13D22441-E18C-4AFC-892B-E17BEC4E57B2}">
      <dgm:prSet/>
      <dgm:spPr/>
      <dgm:t>
        <a:bodyPr/>
        <a:lstStyle/>
        <a:p>
          <a:endParaRPr lang="en-US"/>
        </a:p>
      </dgm:t>
    </dgm:pt>
    <dgm:pt modelId="{091B9008-58EA-4B71-94A3-A4D46452FE23}" type="sibTrans" cxnId="{13D22441-E18C-4AFC-892B-E17BEC4E57B2}">
      <dgm:prSet/>
      <dgm:spPr/>
      <dgm:t>
        <a:bodyPr/>
        <a:lstStyle/>
        <a:p>
          <a:endParaRPr lang="en-US"/>
        </a:p>
      </dgm:t>
    </dgm:pt>
    <dgm:pt modelId="{CD7B5628-9F62-49B0-9D24-3BC5D1E3CA21}">
      <dgm:prSet phldrT="[Text]"/>
      <dgm:spPr/>
      <dgm:t>
        <a:bodyPr/>
        <a:lstStyle/>
        <a:p>
          <a:r>
            <a:rPr lang="en-US" dirty="0"/>
            <a:t> </a:t>
          </a:r>
        </a:p>
      </dgm:t>
    </dgm:pt>
    <dgm:pt modelId="{7674B5B8-EA30-44A0-88B2-A84B3405ADC9}" type="parTrans" cxnId="{625A1E7E-5CD6-4D18-9E5D-140A51985EFE}">
      <dgm:prSet/>
      <dgm:spPr/>
      <dgm:t>
        <a:bodyPr/>
        <a:lstStyle/>
        <a:p>
          <a:endParaRPr lang="en-US"/>
        </a:p>
      </dgm:t>
    </dgm:pt>
    <dgm:pt modelId="{8B64C319-4E47-4932-AEF9-1F8E8D12133C}" type="sibTrans" cxnId="{625A1E7E-5CD6-4D18-9E5D-140A51985EFE}">
      <dgm:prSet/>
      <dgm:spPr/>
      <dgm:t>
        <a:bodyPr/>
        <a:lstStyle/>
        <a:p>
          <a:endParaRPr lang="en-US"/>
        </a:p>
      </dgm:t>
    </dgm:pt>
    <dgm:pt modelId="{0B58C601-0331-46E3-9EF2-152D8F25C3C8}">
      <dgm:prSet phldrT="[Text]"/>
      <dgm:spPr/>
      <dgm:t>
        <a:bodyPr/>
        <a:lstStyle/>
        <a:p>
          <a:r>
            <a:rPr lang="en-US" dirty="0"/>
            <a:t>TestNav</a:t>
          </a:r>
        </a:p>
      </dgm:t>
    </dgm:pt>
    <dgm:pt modelId="{57B2D665-2481-40F4-88CF-5903BCF1DA3A}" type="parTrans" cxnId="{92DFC69A-79F5-483B-878D-0AAE28E20232}">
      <dgm:prSet/>
      <dgm:spPr/>
      <dgm:t>
        <a:bodyPr/>
        <a:lstStyle/>
        <a:p>
          <a:endParaRPr lang="en-US"/>
        </a:p>
      </dgm:t>
    </dgm:pt>
    <dgm:pt modelId="{08786B63-F7F3-441B-9274-26848BB88856}" type="sibTrans" cxnId="{92DFC69A-79F5-483B-878D-0AAE28E20232}">
      <dgm:prSet/>
      <dgm:spPr/>
      <dgm:t>
        <a:bodyPr/>
        <a:lstStyle/>
        <a:p>
          <a:endParaRPr lang="en-US"/>
        </a:p>
      </dgm:t>
    </dgm:pt>
    <dgm:pt modelId="{D7C63A02-5B29-43C9-92B9-E786D79FD9D8}">
      <dgm:prSet phldrT="[Text]"/>
      <dgm:spPr/>
      <dgm:t>
        <a:bodyPr/>
        <a:lstStyle/>
        <a:p>
          <a:r>
            <a:rPr lang="en-US" dirty="0"/>
            <a:t> </a:t>
          </a:r>
        </a:p>
      </dgm:t>
    </dgm:pt>
    <dgm:pt modelId="{7039C5CC-C0A8-4D2D-B5BA-E9235847BFDA}" type="parTrans" cxnId="{10C146BE-3521-4D4D-989B-512D4E68A1C8}">
      <dgm:prSet/>
      <dgm:spPr/>
      <dgm:t>
        <a:bodyPr/>
        <a:lstStyle/>
        <a:p>
          <a:endParaRPr lang="en-US"/>
        </a:p>
      </dgm:t>
    </dgm:pt>
    <dgm:pt modelId="{663A5620-72B4-4391-8A6E-DF8775A6C396}" type="sibTrans" cxnId="{10C146BE-3521-4D4D-989B-512D4E68A1C8}">
      <dgm:prSet/>
      <dgm:spPr/>
      <dgm:t>
        <a:bodyPr/>
        <a:lstStyle/>
        <a:p>
          <a:endParaRPr lang="en-US"/>
        </a:p>
      </dgm:t>
    </dgm:pt>
    <dgm:pt modelId="{1F0A6026-0D4A-4BD0-8833-756533582659}">
      <dgm:prSet phldrT="[Text]"/>
      <dgm:spPr/>
      <dgm:t>
        <a:bodyPr/>
        <a:lstStyle/>
        <a:p>
          <a:r>
            <a:rPr lang="en-US" dirty="0"/>
            <a:t>ProctorCache</a:t>
          </a:r>
        </a:p>
      </dgm:t>
    </dgm:pt>
    <dgm:pt modelId="{2617E43D-DD90-4F57-9572-9533175024CF}" type="parTrans" cxnId="{9C5B19A0-B107-4861-B64A-4EDCAB302E44}">
      <dgm:prSet/>
      <dgm:spPr/>
      <dgm:t>
        <a:bodyPr/>
        <a:lstStyle/>
        <a:p>
          <a:endParaRPr lang="en-US"/>
        </a:p>
      </dgm:t>
    </dgm:pt>
    <dgm:pt modelId="{1D0CFD14-954A-4B29-8296-77AF9041722B}" type="sibTrans" cxnId="{9C5B19A0-B107-4861-B64A-4EDCAB302E44}">
      <dgm:prSet/>
      <dgm:spPr/>
      <dgm:t>
        <a:bodyPr/>
        <a:lstStyle/>
        <a:p>
          <a:endParaRPr lang="en-US"/>
        </a:p>
      </dgm:t>
    </dgm:pt>
    <dgm:pt modelId="{E6124AFB-E52D-4B6D-8F9F-686F75261222}" type="pres">
      <dgm:prSet presAssocID="{F891712C-F2A8-4AEF-82FB-87F1D9AABC25}" presName="Name0" presStyleCnt="0">
        <dgm:presLayoutVars>
          <dgm:chMax/>
          <dgm:chPref/>
          <dgm:dir/>
        </dgm:presLayoutVars>
      </dgm:prSet>
      <dgm:spPr/>
    </dgm:pt>
    <dgm:pt modelId="{08A6C78C-4128-4F83-9E83-8FBD7873DCA8}" type="pres">
      <dgm:prSet presAssocID="{4CCF360F-AF46-470A-88F9-97F514639515}" presName="composite" presStyleCnt="0">
        <dgm:presLayoutVars>
          <dgm:chMax val="1"/>
          <dgm:chPref val="1"/>
        </dgm:presLayoutVars>
      </dgm:prSet>
      <dgm:spPr/>
    </dgm:pt>
    <dgm:pt modelId="{6F330B95-1FC7-42C5-8D40-A2FBC9AEE636}" type="pres">
      <dgm:prSet presAssocID="{4CCF360F-AF46-470A-88F9-97F514639515}" presName="Accent" presStyleLbl="trAlignAcc1" presStyleIdx="0" presStyleCnt="3">
        <dgm:presLayoutVars>
          <dgm:chMax val="0"/>
          <dgm:chPref val="0"/>
        </dgm:presLayoutVars>
      </dgm:prSet>
      <dgm:spPr/>
    </dgm:pt>
    <dgm:pt modelId="{4EDA28EE-82D1-48EC-A5FB-0C90F3941359}" type="pres">
      <dgm:prSet presAssocID="{4CCF360F-AF46-470A-88F9-97F514639515}" presName="Image" presStyleLbl="alignImgPlace1" presStyleIdx="0" presStyleCnt="3">
        <dgm:presLayoutVars>
          <dgm:chMax val="0"/>
          <dgm:chPref val="0"/>
        </dgm:presLayoutVars>
      </dgm:prSet>
      <dgm:spPr>
        <a:blipFill rotWithShape="1">
          <a:blip xmlns:r="http://schemas.openxmlformats.org/officeDocument/2006/relationships" r:embed="rId1"/>
          <a:stretch>
            <a:fillRect/>
          </a:stretch>
        </a:blipFill>
      </dgm:spPr>
    </dgm:pt>
    <dgm:pt modelId="{8746C11C-5E54-45C0-A871-8FE163EEC085}" type="pres">
      <dgm:prSet presAssocID="{4CCF360F-AF46-470A-88F9-97F514639515}" presName="ChildComposite" presStyleCnt="0"/>
      <dgm:spPr/>
    </dgm:pt>
    <dgm:pt modelId="{C802D465-0181-42AD-B4B5-229922A72A19}" type="pres">
      <dgm:prSet presAssocID="{4CCF360F-AF46-470A-88F9-97F514639515}" presName="Child" presStyleLbl="node1" presStyleIdx="0" presStyleCnt="3">
        <dgm:presLayoutVars>
          <dgm:chMax val="0"/>
          <dgm:chPref val="0"/>
          <dgm:bulletEnabled val="1"/>
        </dgm:presLayoutVars>
      </dgm:prSet>
      <dgm:spPr/>
    </dgm:pt>
    <dgm:pt modelId="{6CE08495-DC01-4087-B313-127BC1EFE66C}" type="pres">
      <dgm:prSet presAssocID="{4CCF360F-AF46-470A-88F9-97F514639515}" presName="Parent" presStyleLbl="revTx" presStyleIdx="0" presStyleCnt="3">
        <dgm:presLayoutVars>
          <dgm:chMax val="1"/>
          <dgm:chPref val="0"/>
          <dgm:bulletEnabled val="1"/>
        </dgm:presLayoutVars>
      </dgm:prSet>
      <dgm:spPr/>
    </dgm:pt>
    <dgm:pt modelId="{D72E2056-ABD0-469B-9ECF-E53645415DE9}" type="pres">
      <dgm:prSet presAssocID="{27267E9A-E714-49CF-9071-6796A42F1A19}" presName="sibTrans" presStyleCnt="0"/>
      <dgm:spPr/>
    </dgm:pt>
    <dgm:pt modelId="{A5539840-FA6C-4D3C-8919-F1220882D8E1}" type="pres">
      <dgm:prSet presAssocID="{CD7B5628-9F62-49B0-9D24-3BC5D1E3CA21}" presName="composite" presStyleCnt="0">
        <dgm:presLayoutVars>
          <dgm:chMax val="1"/>
          <dgm:chPref val="1"/>
        </dgm:presLayoutVars>
      </dgm:prSet>
      <dgm:spPr/>
    </dgm:pt>
    <dgm:pt modelId="{1441605A-ADBD-4873-AB08-BC4971561082}" type="pres">
      <dgm:prSet presAssocID="{CD7B5628-9F62-49B0-9D24-3BC5D1E3CA21}" presName="Accent" presStyleLbl="trAlignAcc1" presStyleIdx="1" presStyleCnt="3">
        <dgm:presLayoutVars>
          <dgm:chMax val="0"/>
          <dgm:chPref val="0"/>
        </dgm:presLayoutVars>
      </dgm:prSet>
      <dgm:spPr/>
    </dgm:pt>
    <dgm:pt modelId="{CD46EBEF-345E-4CCC-9B00-BC3CDA96BB6A}" type="pres">
      <dgm:prSet presAssocID="{CD7B5628-9F62-49B0-9D24-3BC5D1E3CA21}" presName="Image" presStyleLbl="alignImgPlace1" presStyleIdx="1" presStyleCnt="3">
        <dgm:presLayoutVars>
          <dgm:chMax val="0"/>
          <dgm:chPref val="0"/>
        </dgm:presLayoutVars>
      </dgm:prSet>
      <dgm:spPr>
        <a:blipFill rotWithShape="1">
          <a:blip xmlns:r="http://schemas.openxmlformats.org/officeDocument/2006/relationships" r:embed="rId2"/>
          <a:stretch>
            <a:fillRect/>
          </a:stretch>
        </a:blipFill>
      </dgm:spPr>
    </dgm:pt>
    <dgm:pt modelId="{F56E00A5-B055-490A-A7A5-04D50DE29F59}" type="pres">
      <dgm:prSet presAssocID="{CD7B5628-9F62-49B0-9D24-3BC5D1E3CA21}" presName="ChildComposite" presStyleCnt="0"/>
      <dgm:spPr/>
    </dgm:pt>
    <dgm:pt modelId="{2A05BCBA-6425-4F19-8CC4-43B56EBC2064}" type="pres">
      <dgm:prSet presAssocID="{CD7B5628-9F62-49B0-9D24-3BC5D1E3CA21}" presName="Child" presStyleLbl="node1" presStyleIdx="1" presStyleCnt="3">
        <dgm:presLayoutVars>
          <dgm:chMax val="0"/>
          <dgm:chPref val="0"/>
          <dgm:bulletEnabled val="1"/>
        </dgm:presLayoutVars>
      </dgm:prSet>
      <dgm:spPr/>
    </dgm:pt>
    <dgm:pt modelId="{9C59B0B7-E607-459C-8477-4C90C7FA7DB8}" type="pres">
      <dgm:prSet presAssocID="{CD7B5628-9F62-49B0-9D24-3BC5D1E3CA21}" presName="Parent" presStyleLbl="revTx" presStyleIdx="1" presStyleCnt="3">
        <dgm:presLayoutVars>
          <dgm:chMax val="1"/>
          <dgm:chPref val="0"/>
          <dgm:bulletEnabled val="1"/>
        </dgm:presLayoutVars>
      </dgm:prSet>
      <dgm:spPr/>
    </dgm:pt>
    <dgm:pt modelId="{1096E66F-5EE3-48B2-8174-7484E33FEEAB}" type="pres">
      <dgm:prSet presAssocID="{8B64C319-4E47-4932-AEF9-1F8E8D12133C}" presName="sibTrans" presStyleCnt="0"/>
      <dgm:spPr/>
    </dgm:pt>
    <dgm:pt modelId="{EB421823-83D2-41E7-AEEE-3992AFEB3A46}" type="pres">
      <dgm:prSet presAssocID="{D7C63A02-5B29-43C9-92B9-E786D79FD9D8}" presName="composite" presStyleCnt="0">
        <dgm:presLayoutVars>
          <dgm:chMax val="1"/>
          <dgm:chPref val="1"/>
        </dgm:presLayoutVars>
      </dgm:prSet>
      <dgm:spPr/>
    </dgm:pt>
    <dgm:pt modelId="{C72AEE99-831A-464B-8741-428A907F160E}" type="pres">
      <dgm:prSet presAssocID="{D7C63A02-5B29-43C9-92B9-E786D79FD9D8}" presName="Accent" presStyleLbl="trAlignAcc1" presStyleIdx="2" presStyleCnt="3">
        <dgm:presLayoutVars>
          <dgm:chMax val="0"/>
          <dgm:chPref val="0"/>
        </dgm:presLayoutVars>
      </dgm:prSet>
      <dgm:spPr/>
    </dgm:pt>
    <dgm:pt modelId="{973321D2-8701-48B1-9F89-648D70715F65}" type="pres">
      <dgm:prSet presAssocID="{D7C63A02-5B29-43C9-92B9-E786D79FD9D8}" presName="Image" presStyleLbl="alignImgPlace1" presStyleIdx="2" presStyleCnt="3">
        <dgm:presLayoutVars>
          <dgm:chMax val="0"/>
          <dgm:chPref val="0"/>
        </dgm:presLayoutVars>
      </dgm:prSet>
      <dgm:spPr>
        <a:blipFill rotWithShape="1">
          <a:blip xmlns:r="http://schemas.openxmlformats.org/officeDocument/2006/relationships" r:embed="rId3"/>
          <a:stretch>
            <a:fillRect/>
          </a:stretch>
        </a:blipFill>
      </dgm:spPr>
    </dgm:pt>
    <dgm:pt modelId="{D2D4CCBB-4BC0-4E20-B3C6-F7450BA2A4AE}" type="pres">
      <dgm:prSet presAssocID="{D7C63A02-5B29-43C9-92B9-E786D79FD9D8}" presName="ChildComposite" presStyleCnt="0"/>
      <dgm:spPr/>
    </dgm:pt>
    <dgm:pt modelId="{6FB94290-DF47-44CD-9A51-CC858EB763DB}" type="pres">
      <dgm:prSet presAssocID="{D7C63A02-5B29-43C9-92B9-E786D79FD9D8}" presName="Child" presStyleLbl="node1" presStyleIdx="2" presStyleCnt="3">
        <dgm:presLayoutVars>
          <dgm:chMax val="0"/>
          <dgm:chPref val="0"/>
          <dgm:bulletEnabled val="1"/>
        </dgm:presLayoutVars>
      </dgm:prSet>
      <dgm:spPr/>
    </dgm:pt>
    <dgm:pt modelId="{A112C1DB-E190-4BF5-B70A-0D10B4918B97}" type="pres">
      <dgm:prSet presAssocID="{D7C63A02-5B29-43C9-92B9-E786D79FD9D8}" presName="Parent" presStyleLbl="revTx" presStyleIdx="2" presStyleCnt="3">
        <dgm:presLayoutVars>
          <dgm:chMax val="1"/>
          <dgm:chPref val="0"/>
          <dgm:bulletEnabled val="1"/>
        </dgm:presLayoutVars>
      </dgm:prSet>
      <dgm:spPr/>
    </dgm:pt>
  </dgm:ptLst>
  <dgm:cxnLst>
    <dgm:cxn modelId="{E8A54D0A-FC53-4321-B017-B1043555CA2E}" srcId="{F891712C-F2A8-4AEF-82FB-87F1D9AABC25}" destId="{4CCF360F-AF46-470A-88F9-97F514639515}" srcOrd="0" destOrd="0" parTransId="{47F7905F-0545-4884-9ECB-089E89F37073}" sibTransId="{27267E9A-E714-49CF-9071-6796A42F1A19}"/>
    <dgm:cxn modelId="{363FF312-B5C4-4A7C-A81E-7B9179DC08B4}" type="presOf" srcId="{0B58C601-0331-46E3-9EF2-152D8F25C3C8}" destId="{2A05BCBA-6425-4F19-8CC4-43B56EBC2064}" srcOrd="0" destOrd="0" presId="urn:microsoft.com/office/officeart/2008/layout/CaptionedPictures"/>
    <dgm:cxn modelId="{13D22441-E18C-4AFC-892B-E17BEC4E57B2}" srcId="{4CCF360F-AF46-470A-88F9-97F514639515}" destId="{B85F8B6E-42F6-4D1E-963C-C1D953EDF400}" srcOrd="0" destOrd="0" parTransId="{681E3D93-C992-4945-BA1F-4BBE96CFA724}" sibTransId="{091B9008-58EA-4B71-94A3-A4D46452FE23}"/>
    <dgm:cxn modelId="{625A1E7E-5CD6-4D18-9E5D-140A51985EFE}" srcId="{F891712C-F2A8-4AEF-82FB-87F1D9AABC25}" destId="{CD7B5628-9F62-49B0-9D24-3BC5D1E3CA21}" srcOrd="1" destOrd="0" parTransId="{7674B5B8-EA30-44A0-88B2-A84B3405ADC9}" sibTransId="{8B64C319-4E47-4932-AEF9-1F8E8D12133C}"/>
    <dgm:cxn modelId="{07B25083-B425-4FEC-90C2-5EFA75D0D23C}" type="presOf" srcId="{B85F8B6E-42F6-4D1E-963C-C1D953EDF400}" destId="{C802D465-0181-42AD-B4B5-229922A72A19}" srcOrd="0" destOrd="0" presId="urn:microsoft.com/office/officeart/2008/layout/CaptionedPictures"/>
    <dgm:cxn modelId="{E03A778E-8436-4BC0-9317-25DB1751BCA5}" type="presOf" srcId="{1F0A6026-0D4A-4BD0-8833-756533582659}" destId="{6FB94290-DF47-44CD-9A51-CC858EB763DB}" srcOrd="0" destOrd="0" presId="urn:microsoft.com/office/officeart/2008/layout/CaptionedPictures"/>
    <dgm:cxn modelId="{7C73EA97-31ED-4087-9535-FFFD925DE001}" type="presOf" srcId="{CD7B5628-9F62-49B0-9D24-3BC5D1E3CA21}" destId="{9C59B0B7-E607-459C-8477-4C90C7FA7DB8}" srcOrd="0" destOrd="0" presId="urn:microsoft.com/office/officeart/2008/layout/CaptionedPictures"/>
    <dgm:cxn modelId="{92DFC69A-79F5-483B-878D-0AAE28E20232}" srcId="{CD7B5628-9F62-49B0-9D24-3BC5D1E3CA21}" destId="{0B58C601-0331-46E3-9EF2-152D8F25C3C8}" srcOrd="0" destOrd="0" parTransId="{57B2D665-2481-40F4-88CF-5903BCF1DA3A}" sibTransId="{08786B63-F7F3-441B-9274-26848BB88856}"/>
    <dgm:cxn modelId="{893FDC9E-F381-4635-9083-E3B16D4A2775}" type="presOf" srcId="{D7C63A02-5B29-43C9-92B9-E786D79FD9D8}" destId="{A112C1DB-E190-4BF5-B70A-0D10B4918B97}" srcOrd="0" destOrd="0" presId="urn:microsoft.com/office/officeart/2008/layout/CaptionedPictures"/>
    <dgm:cxn modelId="{9C5B19A0-B107-4861-B64A-4EDCAB302E44}" srcId="{D7C63A02-5B29-43C9-92B9-E786D79FD9D8}" destId="{1F0A6026-0D4A-4BD0-8833-756533582659}" srcOrd="0" destOrd="0" parTransId="{2617E43D-DD90-4F57-9572-9533175024CF}" sibTransId="{1D0CFD14-954A-4B29-8296-77AF9041722B}"/>
    <dgm:cxn modelId="{271005AE-DF2C-4EFA-90EE-5BD7DAD15FA1}" type="presOf" srcId="{F891712C-F2A8-4AEF-82FB-87F1D9AABC25}" destId="{E6124AFB-E52D-4B6D-8F9F-686F75261222}" srcOrd="0" destOrd="0" presId="urn:microsoft.com/office/officeart/2008/layout/CaptionedPictures"/>
    <dgm:cxn modelId="{10C146BE-3521-4D4D-989B-512D4E68A1C8}" srcId="{F891712C-F2A8-4AEF-82FB-87F1D9AABC25}" destId="{D7C63A02-5B29-43C9-92B9-E786D79FD9D8}" srcOrd="2" destOrd="0" parTransId="{7039C5CC-C0A8-4D2D-B5BA-E9235847BFDA}" sibTransId="{663A5620-72B4-4391-8A6E-DF8775A6C396}"/>
    <dgm:cxn modelId="{089E3FE5-4577-4235-929B-5F5407AFF483}" type="presOf" srcId="{4CCF360F-AF46-470A-88F9-97F514639515}" destId="{6CE08495-DC01-4087-B313-127BC1EFE66C}" srcOrd="0" destOrd="0" presId="urn:microsoft.com/office/officeart/2008/layout/CaptionedPictures"/>
    <dgm:cxn modelId="{F8424F8F-21EC-4D2A-965B-9A37476D9AC6}" type="presParOf" srcId="{E6124AFB-E52D-4B6D-8F9F-686F75261222}" destId="{08A6C78C-4128-4F83-9E83-8FBD7873DCA8}" srcOrd="0" destOrd="0" presId="urn:microsoft.com/office/officeart/2008/layout/CaptionedPictures"/>
    <dgm:cxn modelId="{026CFAE7-5089-4B46-BDF1-6B765B67F908}" type="presParOf" srcId="{08A6C78C-4128-4F83-9E83-8FBD7873DCA8}" destId="{6F330B95-1FC7-42C5-8D40-A2FBC9AEE636}" srcOrd="0" destOrd="0" presId="urn:microsoft.com/office/officeart/2008/layout/CaptionedPictures"/>
    <dgm:cxn modelId="{280E49C8-97ED-4266-B22F-0098C5129DC1}" type="presParOf" srcId="{08A6C78C-4128-4F83-9E83-8FBD7873DCA8}" destId="{4EDA28EE-82D1-48EC-A5FB-0C90F3941359}" srcOrd="1" destOrd="0" presId="urn:microsoft.com/office/officeart/2008/layout/CaptionedPictures"/>
    <dgm:cxn modelId="{24F36117-ED58-48E2-82BA-3EE6A8271A89}" type="presParOf" srcId="{08A6C78C-4128-4F83-9E83-8FBD7873DCA8}" destId="{8746C11C-5E54-45C0-A871-8FE163EEC085}" srcOrd="2" destOrd="0" presId="urn:microsoft.com/office/officeart/2008/layout/CaptionedPictures"/>
    <dgm:cxn modelId="{E8B31F65-D77A-4B2F-B450-13C1FB694DE9}" type="presParOf" srcId="{8746C11C-5E54-45C0-A871-8FE163EEC085}" destId="{C802D465-0181-42AD-B4B5-229922A72A19}" srcOrd="0" destOrd="0" presId="urn:microsoft.com/office/officeart/2008/layout/CaptionedPictures"/>
    <dgm:cxn modelId="{F98820EC-732B-4C5F-960A-4165E4CA64E3}" type="presParOf" srcId="{8746C11C-5E54-45C0-A871-8FE163EEC085}" destId="{6CE08495-DC01-4087-B313-127BC1EFE66C}" srcOrd="1" destOrd="0" presId="urn:microsoft.com/office/officeart/2008/layout/CaptionedPictures"/>
    <dgm:cxn modelId="{5239F62E-1226-4329-BCC2-6108C13EA329}" type="presParOf" srcId="{E6124AFB-E52D-4B6D-8F9F-686F75261222}" destId="{D72E2056-ABD0-469B-9ECF-E53645415DE9}" srcOrd="1" destOrd="0" presId="urn:microsoft.com/office/officeart/2008/layout/CaptionedPictures"/>
    <dgm:cxn modelId="{8C06F167-C7CF-4637-AAF1-64106B8D2921}" type="presParOf" srcId="{E6124AFB-E52D-4B6D-8F9F-686F75261222}" destId="{A5539840-FA6C-4D3C-8919-F1220882D8E1}" srcOrd="2" destOrd="0" presId="urn:microsoft.com/office/officeart/2008/layout/CaptionedPictures"/>
    <dgm:cxn modelId="{2223D384-A3EA-4DA0-A7D2-79930C374FE5}" type="presParOf" srcId="{A5539840-FA6C-4D3C-8919-F1220882D8E1}" destId="{1441605A-ADBD-4873-AB08-BC4971561082}" srcOrd="0" destOrd="0" presId="urn:microsoft.com/office/officeart/2008/layout/CaptionedPictures"/>
    <dgm:cxn modelId="{C6E1EEE1-5E02-409C-BF9E-8ECF5EC54855}" type="presParOf" srcId="{A5539840-FA6C-4D3C-8919-F1220882D8E1}" destId="{CD46EBEF-345E-4CCC-9B00-BC3CDA96BB6A}" srcOrd="1" destOrd="0" presId="urn:microsoft.com/office/officeart/2008/layout/CaptionedPictures"/>
    <dgm:cxn modelId="{C2B688A9-55C0-4103-B83E-00290E5F286B}" type="presParOf" srcId="{A5539840-FA6C-4D3C-8919-F1220882D8E1}" destId="{F56E00A5-B055-490A-A7A5-04D50DE29F59}" srcOrd="2" destOrd="0" presId="urn:microsoft.com/office/officeart/2008/layout/CaptionedPictures"/>
    <dgm:cxn modelId="{52FCE180-5643-402C-BD43-83B404D3BCE1}" type="presParOf" srcId="{F56E00A5-B055-490A-A7A5-04D50DE29F59}" destId="{2A05BCBA-6425-4F19-8CC4-43B56EBC2064}" srcOrd="0" destOrd="0" presId="urn:microsoft.com/office/officeart/2008/layout/CaptionedPictures"/>
    <dgm:cxn modelId="{B23474A5-F1BC-4918-A183-6FCF5C1D802F}" type="presParOf" srcId="{F56E00A5-B055-490A-A7A5-04D50DE29F59}" destId="{9C59B0B7-E607-459C-8477-4C90C7FA7DB8}" srcOrd="1" destOrd="0" presId="urn:microsoft.com/office/officeart/2008/layout/CaptionedPictures"/>
    <dgm:cxn modelId="{A6C36E94-70C7-4A54-99FC-D611EC4758E4}" type="presParOf" srcId="{E6124AFB-E52D-4B6D-8F9F-686F75261222}" destId="{1096E66F-5EE3-48B2-8174-7484E33FEEAB}" srcOrd="3" destOrd="0" presId="urn:microsoft.com/office/officeart/2008/layout/CaptionedPictures"/>
    <dgm:cxn modelId="{4685972A-12A0-4410-BC7B-109FAA3A5893}" type="presParOf" srcId="{E6124AFB-E52D-4B6D-8F9F-686F75261222}" destId="{EB421823-83D2-41E7-AEEE-3992AFEB3A46}" srcOrd="4" destOrd="0" presId="urn:microsoft.com/office/officeart/2008/layout/CaptionedPictures"/>
    <dgm:cxn modelId="{E5B00C13-E315-4299-A367-50AFC7B107EF}" type="presParOf" srcId="{EB421823-83D2-41E7-AEEE-3992AFEB3A46}" destId="{C72AEE99-831A-464B-8741-428A907F160E}" srcOrd="0" destOrd="0" presId="urn:microsoft.com/office/officeart/2008/layout/CaptionedPictures"/>
    <dgm:cxn modelId="{34AECFAE-8731-4574-981F-80CDC9897E75}" type="presParOf" srcId="{EB421823-83D2-41E7-AEEE-3992AFEB3A46}" destId="{973321D2-8701-48B1-9F89-648D70715F65}" srcOrd="1" destOrd="0" presId="urn:microsoft.com/office/officeart/2008/layout/CaptionedPictures"/>
    <dgm:cxn modelId="{535280AD-F94F-4221-B474-595C426A13EA}" type="presParOf" srcId="{EB421823-83D2-41E7-AEEE-3992AFEB3A46}" destId="{D2D4CCBB-4BC0-4E20-B3C6-F7450BA2A4AE}" srcOrd="2" destOrd="0" presId="urn:microsoft.com/office/officeart/2008/layout/CaptionedPictures"/>
    <dgm:cxn modelId="{3034D255-AB33-4B43-98B3-210BB32623A6}" type="presParOf" srcId="{D2D4CCBB-4BC0-4E20-B3C6-F7450BA2A4AE}" destId="{6FB94290-DF47-44CD-9A51-CC858EB763DB}" srcOrd="0" destOrd="0" presId="urn:microsoft.com/office/officeart/2008/layout/CaptionedPictures"/>
    <dgm:cxn modelId="{FF637E55-7C76-4B7D-8BE9-35C6CC788C41}" type="presParOf" srcId="{D2D4CCBB-4BC0-4E20-B3C6-F7450BA2A4AE}" destId="{A112C1DB-E190-4BF5-B70A-0D10B4918B97}" srcOrd="1" destOrd="0" presId="urn:microsoft.com/office/officeart/2008/layout/CaptionedPictur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E2652-7682-44D1-8BDF-D3509CF8931A}">
      <dsp:nvSpPr>
        <dsp:cNvPr id="0" name=""/>
        <dsp:cNvSpPr/>
      </dsp:nvSpPr>
      <dsp:spPr>
        <a:xfrm>
          <a:off x="4378718" y="0"/>
          <a:ext cx="2750782" cy="2751201"/>
        </a:xfrm>
        <a:prstGeom prst="circularArrow">
          <a:avLst>
            <a:gd name="adj1" fmla="val 10980"/>
            <a:gd name="adj2" fmla="val 1142322"/>
            <a:gd name="adj3" fmla="val 4500000"/>
            <a:gd name="adj4" fmla="val 10800000"/>
            <a:gd name="adj5" fmla="val 12500"/>
          </a:avLst>
        </a:prstGeom>
        <a:solidFill>
          <a:schemeClr val="tx1"/>
        </a:solidFill>
        <a:ln>
          <a:noFill/>
        </a:ln>
        <a:effectLst>
          <a:outerShdw blurRad="40000" dist="23000" dir="5400000" rotWithShape="0">
            <a:srgbClr val="000000">
              <a:alpha val="35000"/>
            </a:srgbClr>
          </a:outerShdw>
        </a:effectLst>
        <a:scene3d>
          <a:camera prst="orthographicFront">
            <a:rot lat="0" lon="0" rev="5400000"/>
          </a:camera>
          <a:lightRig rig="threePt" dir="t"/>
        </a:scene3d>
        <a:sp3d/>
      </dsp:spPr>
      <dsp:style>
        <a:lnRef idx="0">
          <a:scrgbClr r="0" g="0" b="0"/>
        </a:lnRef>
        <a:fillRef idx="3">
          <a:scrgbClr r="0" g="0" b="0"/>
        </a:fillRef>
        <a:effectRef idx="2">
          <a:scrgbClr r="0" g="0" b="0"/>
        </a:effectRef>
        <a:fontRef idx="minor">
          <a:schemeClr val="lt1"/>
        </a:fontRef>
      </dsp:style>
    </dsp:sp>
    <dsp:sp modelId="{F174EC22-79C8-46E8-87BE-90A5A1C2EC06}">
      <dsp:nvSpPr>
        <dsp:cNvPr id="0" name=""/>
        <dsp:cNvSpPr/>
      </dsp:nvSpPr>
      <dsp:spPr>
        <a:xfrm>
          <a:off x="4986732" y="993267"/>
          <a:ext cx="1528556" cy="764095"/>
        </a:xfrm>
        <a:prstGeom prst="rect">
          <a:avLst/>
        </a:prstGeom>
        <a:noFill/>
        <a:ln>
          <a:noFill/>
        </a:ln>
        <a:effectLst/>
        <a:scene3d>
          <a:camera prst="orthographicFront">
            <a:rot lat="0" lon="0" rev="5400000"/>
          </a:camera>
          <a:lightRig rig="threePt" dir="t"/>
        </a:scene3d>
        <a:sp3d/>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flatTx/>
        </a:bodyPr>
        <a:lstStyle/>
        <a:p>
          <a:pPr marL="0" lvl="0" indent="0" algn="ctr" defTabSz="977900">
            <a:lnSpc>
              <a:spcPct val="90000"/>
            </a:lnSpc>
            <a:spcBef>
              <a:spcPct val="0"/>
            </a:spcBef>
            <a:spcAft>
              <a:spcPct val="35000"/>
            </a:spcAft>
            <a:buNone/>
          </a:pPr>
          <a:r>
            <a:rPr lang="en-US" sz="2200" kern="1200" dirty="0"/>
            <a:t>Curriculum Standards</a:t>
          </a:r>
        </a:p>
      </dsp:txBody>
      <dsp:txXfrm>
        <a:off x="4986732" y="993267"/>
        <a:ext cx="1528556" cy="764095"/>
      </dsp:txXfrm>
    </dsp:sp>
    <dsp:sp modelId="{1DDB77DC-DFD9-4886-BC45-330070503943}">
      <dsp:nvSpPr>
        <dsp:cNvPr id="0" name=""/>
        <dsp:cNvSpPr/>
      </dsp:nvSpPr>
      <dsp:spPr>
        <a:xfrm>
          <a:off x="3614698" y="1580769"/>
          <a:ext cx="2750782" cy="2751201"/>
        </a:xfrm>
        <a:prstGeom prst="leftCircularArrow">
          <a:avLst>
            <a:gd name="adj1" fmla="val 10980"/>
            <a:gd name="adj2" fmla="val 1142322"/>
            <a:gd name="adj3" fmla="val 6300000"/>
            <a:gd name="adj4" fmla="val 18900000"/>
            <a:gd name="adj5" fmla="val 12500"/>
          </a:avLst>
        </a:prstGeom>
        <a:solidFill>
          <a:schemeClr val="accent2">
            <a:lumMod val="60000"/>
            <a:lumOff val="40000"/>
          </a:schemeClr>
        </a:solidFill>
        <a:ln>
          <a:noFill/>
        </a:ln>
        <a:effectLst>
          <a:outerShdw blurRad="40000" dist="23000" dir="5400000" rotWithShape="0">
            <a:srgbClr val="000000">
              <a:alpha val="35000"/>
            </a:srgbClr>
          </a:outerShdw>
        </a:effectLst>
        <a:scene3d>
          <a:camera prst="orthographicFront">
            <a:rot lat="0" lon="0" rev="5400000"/>
          </a:camera>
          <a:lightRig rig="threePt" dir="t"/>
        </a:scene3d>
        <a:sp3d/>
      </dsp:spPr>
      <dsp:style>
        <a:lnRef idx="0">
          <a:scrgbClr r="0" g="0" b="0"/>
        </a:lnRef>
        <a:fillRef idx="3">
          <a:scrgbClr r="0" g="0" b="0"/>
        </a:fillRef>
        <a:effectRef idx="2">
          <a:scrgbClr r="0" g="0" b="0"/>
        </a:effectRef>
        <a:fontRef idx="minor">
          <a:schemeClr val="lt1"/>
        </a:fontRef>
      </dsp:style>
    </dsp:sp>
    <dsp:sp modelId="{D9C8D4B8-DD2C-401F-9E9C-57F9F9863453}">
      <dsp:nvSpPr>
        <dsp:cNvPr id="0" name=""/>
        <dsp:cNvSpPr/>
      </dsp:nvSpPr>
      <dsp:spPr>
        <a:xfrm>
          <a:off x="4225811" y="2583180"/>
          <a:ext cx="1528556" cy="764095"/>
        </a:xfrm>
        <a:prstGeom prst="rect">
          <a:avLst/>
        </a:prstGeom>
        <a:noFill/>
        <a:ln>
          <a:noFill/>
        </a:ln>
        <a:effectLst/>
        <a:scene3d>
          <a:camera prst="orthographicFront">
            <a:rot lat="0" lon="0" rev="5400000"/>
          </a:camera>
          <a:lightRig rig="threePt" dir="t"/>
        </a:scene3d>
        <a:sp3d/>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flatTx/>
        </a:bodyPr>
        <a:lstStyle/>
        <a:p>
          <a:pPr marL="0" lvl="0" indent="0" algn="ctr" defTabSz="977900">
            <a:lnSpc>
              <a:spcPct val="90000"/>
            </a:lnSpc>
            <a:spcBef>
              <a:spcPct val="0"/>
            </a:spcBef>
            <a:spcAft>
              <a:spcPct val="35000"/>
            </a:spcAft>
            <a:buNone/>
          </a:pPr>
          <a:r>
            <a:rPr lang="en-US" sz="2200" kern="1200" dirty="0"/>
            <a:t>Student Assessment</a:t>
          </a:r>
        </a:p>
      </dsp:txBody>
      <dsp:txXfrm>
        <a:off x="4225811" y="2583180"/>
        <a:ext cx="1528556" cy="764095"/>
      </dsp:txXfrm>
    </dsp:sp>
    <dsp:sp modelId="{D11A8808-0C3F-402C-9E9F-9C53D5FA25BD}">
      <dsp:nvSpPr>
        <dsp:cNvPr id="0" name=""/>
        <dsp:cNvSpPr/>
      </dsp:nvSpPr>
      <dsp:spPr>
        <a:xfrm>
          <a:off x="4574502" y="3350704"/>
          <a:ext cx="2363348" cy="2364295"/>
        </a:xfrm>
        <a:prstGeom prst="blockArc">
          <a:avLst>
            <a:gd name="adj1" fmla="val 13500000"/>
            <a:gd name="adj2" fmla="val 10800000"/>
            <a:gd name="adj3" fmla="val 12740"/>
          </a:avLst>
        </a:prstGeom>
        <a:solidFill>
          <a:schemeClr val="accent3"/>
        </a:solidFill>
        <a:ln>
          <a:noFill/>
        </a:ln>
        <a:effectLst>
          <a:outerShdw blurRad="40000" dist="23000" dir="5400000" rotWithShape="0">
            <a:srgbClr val="000000">
              <a:alpha val="35000"/>
            </a:srgbClr>
          </a:outerShdw>
        </a:effectLst>
        <a:scene3d>
          <a:camera prst="orthographicFront">
            <a:rot lat="0" lon="0" rev="5400000"/>
          </a:camera>
          <a:lightRig rig="threePt" dir="t"/>
        </a:scene3d>
        <a:sp3d/>
      </dsp:spPr>
      <dsp:style>
        <a:lnRef idx="0">
          <a:scrgbClr r="0" g="0" b="0"/>
        </a:lnRef>
        <a:fillRef idx="3">
          <a:scrgbClr r="0" g="0" b="0"/>
        </a:fillRef>
        <a:effectRef idx="2">
          <a:scrgbClr r="0" g="0" b="0"/>
        </a:effectRef>
        <a:fontRef idx="minor">
          <a:schemeClr val="lt1"/>
        </a:fontRef>
      </dsp:style>
    </dsp:sp>
    <dsp:sp modelId="{F0C630E8-5BB6-459E-92C8-7B7D537B4171}">
      <dsp:nvSpPr>
        <dsp:cNvPr id="0" name=""/>
        <dsp:cNvSpPr/>
      </dsp:nvSpPr>
      <dsp:spPr>
        <a:xfrm>
          <a:off x="4990348" y="4175379"/>
          <a:ext cx="1528556" cy="764095"/>
        </a:xfrm>
        <a:prstGeom prst="rect">
          <a:avLst/>
        </a:prstGeom>
        <a:noFill/>
        <a:ln>
          <a:noFill/>
        </a:ln>
        <a:effectLst/>
        <a:scene3d>
          <a:camera prst="orthographicFront">
            <a:rot lat="0" lon="0" rev="5400000"/>
          </a:camera>
          <a:lightRig rig="threePt" dir="t"/>
        </a:scene3d>
        <a:sp3d/>
      </dsp:spPr>
      <dsp:style>
        <a:lnRef idx="0">
          <a:scrgbClr r="0" g="0" b="0"/>
        </a:lnRef>
        <a:fillRef idx="0">
          <a:scrgbClr r="0" g="0" b="0"/>
        </a:fillRef>
        <a:effectRef idx="0">
          <a:scrgbClr r="0" g="0" b="0"/>
        </a:effectRef>
        <a:fontRef idx="minor"/>
      </dsp:style>
      <dsp:txBody>
        <a:bodyPr spcFirstLastPara="0" vert="horz" wrap="square" lIns="13970" tIns="13970" rIns="13970" bIns="13970" numCol="1" spcCol="1270" anchor="ctr" anchorCtr="0">
          <a:noAutofit/>
          <a:flatTx/>
        </a:bodyPr>
        <a:lstStyle/>
        <a:p>
          <a:pPr marL="0" lvl="0" indent="0" algn="ctr" defTabSz="977900">
            <a:lnSpc>
              <a:spcPct val="90000"/>
            </a:lnSpc>
            <a:spcBef>
              <a:spcPct val="0"/>
            </a:spcBef>
            <a:spcAft>
              <a:spcPct val="35000"/>
            </a:spcAft>
            <a:buNone/>
          </a:pPr>
          <a:r>
            <a:rPr lang="en-US" sz="2200" kern="1200" dirty="0"/>
            <a:t>Performance Reporting</a:t>
          </a:r>
        </a:p>
      </dsp:txBody>
      <dsp:txXfrm>
        <a:off x="4990348" y="4175379"/>
        <a:ext cx="1528556" cy="7640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F89C26-052C-4FA9-B492-36C68D611813}">
      <dsp:nvSpPr>
        <dsp:cNvPr id="0" name=""/>
        <dsp:cNvSpPr/>
      </dsp:nvSpPr>
      <dsp:spPr>
        <a:xfrm>
          <a:off x="914402" y="0"/>
          <a:ext cx="4495795" cy="4252912"/>
        </a:xfrm>
        <a:prstGeom prst="ellipse">
          <a:avLst/>
        </a:prstGeom>
        <a:solidFill>
          <a:schemeClr val="accent2">
            <a:shade val="8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t>State</a:t>
          </a:r>
        </a:p>
      </dsp:txBody>
      <dsp:txXfrm>
        <a:off x="2533787" y="212645"/>
        <a:ext cx="1257024" cy="637936"/>
      </dsp:txXfrm>
    </dsp:sp>
    <dsp:sp modelId="{2B853B9D-6B72-4696-BE37-AF20A6A251B6}">
      <dsp:nvSpPr>
        <dsp:cNvPr id="0" name=""/>
        <dsp:cNvSpPr/>
      </dsp:nvSpPr>
      <dsp:spPr>
        <a:xfrm>
          <a:off x="1248489" y="713528"/>
          <a:ext cx="3827620" cy="3585068"/>
        </a:xfrm>
        <a:prstGeom prst="ellipse">
          <a:avLst/>
        </a:prstGeom>
        <a:solidFill>
          <a:schemeClr val="accent2">
            <a:shade val="80000"/>
            <a:hueOff val="204984"/>
            <a:satOff val="-18395"/>
            <a:lumOff val="1281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t>District </a:t>
          </a:r>
        </a:p>
      </dsp:txBody>
      <dsp:txXfrm>
        <a:off x="2493423" y="928632"/>
        <a:ext cx="1337753" cy="645312"/>
      </dsp:txXfrm>
    </dsp:sp>
    <dsp:sp modelId="{F661BA62-9563-4EA6-93B9-09F95F85C7E7}">
      <dsp:nvSpPr>
        <dsp:cNvPr id="0" name=""/>
        <dsp:cNvSpPr/>
      </dsp:nvSpPr>
      <dsp:spPr>
        <a:xfrm>
          <a:off x="1817401" y="1670433"/>
          <a:ext cx="2689796" cy="2521840"/>
        </a:xfrm>
        <a:prstGeom prst="ellipse">
          <a:avLst/>
        </a:prstGeom>
        <a:solidFill>
          <a:schemeClr val="accent2">
            <a:shade val="80000"/>
            <a:hueOff val="409969"/>
            <a:satOff val="-36789"/>
            <a:lumOff val="2562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t>School</a:t>
          </a:r>
        </a:p>
      </dsp:txBody>
      <dsp:txXfrm>
        <a:off x="2535577" y="1859571"/>
        <a:ext cx="1253445" cy="567414"/>
      </dsp:txXfrm>
    </dsp:sp>
    <dsp:sp modelId="{BB7717EE-BB3E-45E9-AED6-2F412CC35F62}">
      <dsp:nvSpPr>
        <dsp:cNvPr id="0" name=""/>
        <dsp:cNvSpPr/>
      </dsp:nvSpPr>
      <dsp:spPr>
        <a:xfrm>
          <a:off x="2311717" y="2506062"/>
          <a:ext cx="1701164" cy="1701164"/>
        </a:xfrm>
        <a:prstGeom prst="ellipse">
          <a:avLst/>
        </a:prstGeom>
        <a:solidFill>
          <a:schemeClr val="accent2">
            <a:shade val="80000"/>
            <a:hueOff val="614953"/>
            <a:satOff val="-55184"/>
            <a:lumOff val="3843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t>Class</a:t>
          </a:r>
        </a:p>
      </dsp:txBody>
      <dsp:txXfrm>
        <a:off x="2560847" y="2931353"/>
        <a:ext cx="1202905" cy="8505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274AFF-70A0-41E2-A830-A53981ADD0DA}">
      <dsp:nvSpPr>
        <dsp:cNvPr id="0" name=""/>
        <dsp:cNvSpPr/>
      </dsp:nvSpPr>
      <dsp:spPr>
        <a:xfrm>
          <a:off x="4100" y="540505"/>
          <a:ext cx="2386756" cy="954702"/>
        </a:xfrm>
        <a:prstGeom prst="chevron">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b="1" kern="1200" dirty="0"/>
            <a:t>Step 1</a:t>
          </a:r>
        </a:p>
        <a:p>
          <a:pPr marL="0" lvl="0" indent="0" algn="ctr" defTabSz="622300">
            <a:lnSpc>
              <a:spcPct val="90000"/>
            </a:lnSpc>
            <a:spcBef>
              <a:spcPct val="0"/>
            </a:spcBef>
            <a:spcAft>
              <a:spcPct val="35000"/>
            </a:spcAft>
            <a:buNone/>
          </a:pPr>
          <a:r>
            <a:rPr lang="en-US" sz="1400" kern="1200" dirty="0"/>
            <a:t>Determination of student eligibility</a:t>
          </a:r>
        </a:p>
      </dsp:txBody>
      <dsp:txXfrm>
        <a:off x="481451" y="540505"/>
        <a:ext cx="1432054" cy="954702"/>
      </dsp:txXfrm>
    </dsp:sp>
    <dsp:sp modelId="{CC2A1937-346E-44D4-864C-661108B8B856}">
      <dsp:nvSpPr>
        <dsp:cNvPr id="0" name=""/>
        <dsp:cNvSpPr/>
      </dsp:nvSpPr>
      <dsp:spPr>
        <a:xfrm>
          <a:off x="2152180" y="540505"/>
          <a:ext cx="2386756" cy="954702"/>
        </a:xfrm>
        <a:prstGeom prst="chevron">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b="1" kern="1200" dirty="0"/>
            <a:t>Step 2</a:t>
          </a:r>
        </a:p>
        <a:p>
          <a:pPr marL="0" lvl="0" indent="0" algn="ctr" defTabSz="622300">
            <a:lnSpc>
              <a:spcPct val="90000"/>
            </a:lnSpc>
            <a:spcBef>
              <a:spcPct val="0"/>
            </a:spcBef>
            <a:spcAft>
              <a:spcPct val="35000"/>
            </a:spcAft>
            <a:buNone/>
          </a:pPr>
          <a:r>
            <a:rPr lang="en-US" sz="1400" kern="1200" dirty="0"/>
            <a:t>Completion and submission of online form </a:t>
          </a:r>
        </a:p>
      </dsp:txBody>
      <dsp:txXfrm>
        <a:off x="2629531" y="540505"/>
        <a:ext cx="1432054" cy="954702"/>
      </dsp:txXfrm>
    </dsp:sp>
    <dsp:sp modelId="{3BA7CBD9-2459-469F-95FA-49888D6CCE4E}">
      <dsp:nvSpPr>
        <dsp:cNvPr id="0" name=""/>
        <dsp:cNvSpPr/>
      </dsp:nvSpPr>
      <dsp:spPr>
        <a:xfrm>
          <a:off x="4300261" y="540505"/>
          <a:ext cx="2386756" cy="954702"/>
        </a:xfrm>
        <a:prstGeom prst="chevron">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b="1" kern="1200" dirty="0"/>
            <a:t>Step 3</a:t>
          </a:r>
        </a:p>
        <a:p>
          <a:pPr marL="0" lvl="0" indent="0" algn="ctr" defTabSz="622300">
            <a:lnSpc>
              <a:spcPct val="90000"/>
            </a:lnSpc>
            <a:spcBef>
              <a:spcPct val="0"/>
            </a:spcBef>
            <a:spcAft>
              <a:spcPct val="35000"/>
            </a:spcAft>
            <a:buNone/>
          </a:pPr>
          <a:r>
            <a:rPr lang="en-US" sz="1400" kern="1200" dirty="0"/>
            <a:t>TEA review and decision</a:t>
          </a:r>
        </a:p>
      </dsp:txBody>
      <dsp:txXfrm>
        <a:off x="4777612" y="540505"/>
        <a:ext cx="1432054" cy="954702"/>
      </dsp:txXfrm>
    </dsp:sp>
    <dsp:sp modelId="{8D351870-F2D0-4D89-90BB-2EF26A9CDF68}">
      <dsp:nvSpPr>
        <dsp:cNvPr id="0" name=""/>
        <dsp:cNvSpPr/>
      </dsp:nvSpPr>
      <dsp:spPr>
        <a:xfrm>
          <a:off x="6448342" y="540505"/>
          <a:ext cx="2386756" cy="954702"/>
        </a:xfrm>
        <a:prstGeom prst="chevron">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b="1" kern="1200" dirty="0"/>
            <a:t>Step 4</a:t>
          </a:r>
        </a:p>
        <a:p>
          <a:pPr marL="0" lvl="0" indent="0" algn="ctr" defTabSz="622300">
            <a:lnSpc>
              <a:spcPct val="90000"/>
            </a:lnSpc>
            <a:spcBef>
              <a:spcPct val="0"/>
            </a:spcBef>
            <a:spcAft>
              <a:spcPct val="35000"/>
            </a:spcAft>
            <a:buNone/>
          </a:pPr>
          <a:r>
            <a:rPr lang="en-US" sz="1400" kern="1200" dirty="0"/>
            <a:t>Required communication within district </a:t>
          </a:r>
        </a:p>
      </dsp:txBody>
      <dsp:txXfrm>
        <a:off x="6925693" y="540505"/>
        <a:ext cx="1432054" cy="9547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73EB9E-D232-45CF-8E61-9D6A35C622B7}">
      <dsp:nvSpPr>
        <dsp:cNvPr id="0" name=""/>
        <dsp:cNvSpPr/>
      </dsp:nvSpPr>
      <dsp:spPr>
        <a:xfrm rot="1751504">
          <a:off x="2537000" y="2225785"/>
          <a:ext cx="683536" cy="52558"/>
        </a:xfrm>
        <a:custGeom>
          <a:avLst/>
          <a:gdLst/>
          <a:ahLst/>
          <a:cxnLst/>
          <a:rect l="0" t="0" r="0" b="0"/>
          <a:pathLst>
            <a:path>
              <a:moveTo>
                <a:pt x="0" y="34013"/>
              </a:moveTo>
              <a:lnTo>
                <a:pt x="975167" y="34013"/>
              </a:lnTo>
            </a:path>
          </a:pathLst>
        </a:custGeom>
        <a:noFill/>
        <a:ln w="12700" cap="flat" cmpd="sng" algn="ctr">
          <a:solidFill>
            <a:srgbClr val="5B9BD5">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F4B8024B-B67A-4301-A6A9-055EE2B027D8}">
      <dsp:nvSpPr>
        <dsp:cNvPr id="0" name=""/>
        <dsp:cNvSpPr/>
      </dsp:nvSpPr>
      <dsp:spPr>
        <a:xfrm rot="20163809">
          <a:off x="2552697" y="1194452"/>
          <a:ext cx="644398" cy="52558"/>
        </a:xfrm>
        <a:custGeom>
          <a:avLst/>
          <a:gdLst/>
          <a:ahLst/>
          <a:cxnLst/>
          <a:rect l="0" t="0" r="0" b="0"/>
          <a:pathLst>
            <a:path>
              <a:moveTo>
                <a:pt x="0" y="34013"/>
              </a:moveTo>
              <a:lnTo>
                <a:pt x="975167" y="34013"/>
              </a:lnTo>
            </a:path>
          </a:pathLst>
        </a:custGeom>
        <a:noFill/>
        <a:ln w="12700" cap="flat" cmpd="sng" algn="ctr">
          <a:solidFill>
            <a:srgbClr val="5B9BD5">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sp>
    <dsp:sp modelId="{9FA41A46-750A-443B-8B8E-24850D1E808B}">
      <dsp:nvSpPr>
        <dsp:cNvPr id="0" name=""/>
        <dsp:cNvSpPr/>
      </dsp:nvSpPr>
      <dsp:spPr>
        <a:xfrm>
          <a:off x="802648" y="630659"/>
          <a:ext cx="2091481" cy="2091481"/>
        </a:xfrm>
        <a:prstGeom prst="ellipse">
          <a:avLst/>
        </a:prstGeom>
        <a:solidFill>
          <a:srgbClr val="5B9BD5"/>
        </a:solidFill>
        <a:ln w="12700" cap="flat" cmpd="sng" algn="ctr">
          <a:solidFill>
            <a:srgbClr val="5B9BD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88C4F1-026A-49B6-BEEB-684C67267048}">
      <dsp:nvSpPr>
        <dsp:cNvPr id="0" name=""/>
        <dsp:cNvSpPr/>
      </dsp:nvSpPr>
      <dsp:spPr>
        <a:xfrm>
          <a:off x="3115422" y="207993"/>
          <a:ext cx="1254888" cy="1254888"/>
        </a:xfrm>
        <a:prstGeom prst="ellipse">
          <a:avLst/>
        </a:prstGeom>
        <a:solidFill>
          <a:srgbClr val="800000">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ysClr val="window" lastClr="FFFFFF"/>
              </a:solidFill>
              <a:latin typeface="Calibri" panose="020F0502020204030204"/>
              <a:ea typeface="+mn-ea"/>
              <a:cs typeface="+mn-cs"/>
            </a:rPr>
            <a:t>STAAR</a:t>
          </a:r>
        </a:p>
      </dsp:txBody>
      <dsp:txXfrm>
        <a:off x="3299196" y="391767"/>
        <a:ext cx="887340" cy="887340"/>
      </dsp:txXfrm>
    </dsp:sp>
    <dsp:sp modelId="{C8DAAA62-ED72-48F6-8219-B4524F3D7510}">
      <dsp:nvSpPr>
        <dsp:cNvPr id="0" name=""/>
        <dsp:cNvSpPr/>
      </dsp:nvSpPr>
      <dsp:spPr>
        <a:xfrm>
          <a:off x="4495800" y="207993"/>
          <a:ext cx="1882333" cy="1254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solidFill>
                <a:sysClr val="windowText" lastClr="000000">
                  <a:hueOff val="0"/>
                  <a:satOff val="0"/>
                  <a:lumOff val="0"/>
                  <a:alphaOff val="0"/>
                </a:sysClr>
              </a:solidFill>
              <a:latin typeface="Calibri" panose="020F0502020204030204"/>
              <a:ea typeface="+mn-ea"/>
              <a:cs typeface="+mn-cs"/>
            </a:rPr>
            <a:t>PDFs of test administration resources available for download.</a:t>
          </a:r>
        </a:p>
      </dsp:txBody>
      <dsp:txXfrm>
        <a:off x="4495800" y="207993"/>
        <a:ext cx="1882333" cy="1254888"/>
      </dsp:txXfrm>
    </dsp:sp>
    <dsp:sp modelId="{305AA197-9C81-4F3D-A114-7014047290C1}">
      <dsp:nvSpPr>
        <dsp:cNvPr id="0" name=""/>
        <dsp:cNvSpPr/>
      </dsp:nvSpPr>
      <dsp:spPr>
        <a:xfrm>
          <a:off x="3097439" y="2097337"/>
          <a:ext cx="1254888" cy="1254888"/>
        </a:xfrm>
        <a:prstGeom prst="ellipse">
          <a:avLst/>
        </a:prstGeom>
        <a:solidFill>
          <a:srgbClr val="FFD757">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ysClr val="window" lastClr="FFFFFF"/>
              </a:solidFill>
              <a:latin typeface="Calibri" panose="020F0502020204030204"/>
              <a:ea typeface="+mn-ea"/>
              <a:cs typeface="+mn-cs"/>
            </a:rPr>
            <a:t>Interim</a:t>
          </a:r>
        </a:p>
        <a:p>
          <a:pPr marL="0" lvl="0" indent="0" algn="ctr" defTabSz="977900">
            <a:lnSpc>
              <a:spcPct val="90000"/>
            </a:lnSpc>
            <a:spcBef>
              <a:spcPct val="0"/>
            </a:spcBef>
            <a:spcAft>
              <a:spcPct val="35000"/>
            </a:spcAft>
            <a:buNone/>
          </a:pPr>
          <a:r>
            <a:rPr lang="en-US" sz="2200" kern="1200" dirty="0">
              <a:solidFill>
                <a:sysClr val="window" lastClr="FFFFFF"/>
              </a:solidFill>
              <a:latin typeface="Calibri" panose="020F0502020204030204"/>
              <a:ea typeface="+mn-ea"/>
              <a:cs typeface="+mn-cs"/>
            </a:rPr>
            <a:t>Pilot</a:t>
          </a:r>
        </a:p>
      </dsp:txBody>
      <dsp:txXfrm>
        <a:off x="3281213" y="2281111"/>
        <a:ext cx="887340" cy="887340"/>
      </dsp:txXfrm>
    </dsp:sp>
    <dsp:sp modelId="{2D5CD502-15B8-4672-96DA-23BB44A4B0F2}">
      <dsp:nvSpPr>
        <dsp:cNvPr id="0" name=""/>
        <dsp:cNvSpPr/>
      </dsp:nvSpPr>
      <dsp:spPr>
        <a:xfrm>
          <a:off x="4477817" y="2097337"/>
          <a:ext cx="1882333" cy="12548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a:solidFill>
                <a:sysClr val="windowText" lastClr="000000">
                  <a:hueOff val="0"/>
                  <a:satOff val="0"/>
                  <a:lumOff val="0"/>
                  <a:alphaOff val="0"/>
                </a:sysClr>
              </a:solidFill>
              <a:latin typeface="Calibri" panose="020F0502020204030204"/>
              <a:ea typeface="+mn-ea"/>
              <a:cs typeface="+mn-cs"/>
            </a:rPr>
            <a:t>Zip files of test materials available for download.</a:t>
          </a:r>
        </a:p>
      </dsp:txBody>
      <dsp:txXfrm>
        <a:off x="4477817" y="2097337"/>
        <a:ext cx="1882333" cy="125488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FAEAFC-5638-4C27-9AC1-EBAB6E98264A}">
      <dsp:nvSpPr>
        <dsp:cNvPr id="0" name=""/>
        <dsp:cNvSpPr/>
      </dsp:nvSpPr>
      <dsp:spPr>
        <a:xfrm>
          <a:off x="1747" y="248923"/>
          <a:ext cx="1462274" cy="75830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b="1" kern="1200" dirty="0"/>
            <a:t>Grades</a:t>
          </a:r>
        </a:p>
        <a:p>
          <a:pPr marL="0" lvl="0" indent="0" algn="r" defTabSz="889000">
            <a:lnSpc>
              <a:spcPct val="90000"/>
            </a:lnSpc>
            <a:spcBef>
              <a:spcPct val="0"/>
            </a:spcBef>
            <a:spcAft>
              <a:spcPct val="35000"/>
            </a:spcAft>
            <a:buNone/>
          </a:pPr>
          <a:r>
            <a:rPr lang="en-US" sz="2000" b="1" kern="1200" dirty="0"/>
            <a:t>K-1</a:t>
          </a:r>
        </a:p>
      </dsp:txBody>
      <dsp:txXfrm>
        <a:off x="1747" y="248923"/>
        <a:ext cx="1462274" cy="758307"/>
      </dsp:txXfrm>
    </dsp:sp>
    <dsp:sp modelId="{E2D73968-184A-42DD-92B2-BAE14675B90A}">
      <dsp:nvSpPr>
        <dsp:cNvPr id="0" name=""/>
        <dsp:cNvSpPr/>
      </dsp:nvSpPr>
      <dsp:spPr>
        <a:xfrm>
          <a:off x="1464022" y="103"/>
          <a:ext cx="292454" cy="1255946"/>
        </a:xfrm>
        <a:prstGeom prst="leftBrace">
          <a:avLst>
            <a:gd name="adj1" fmla="val 35000"/>
            <a:gd name="adj2" fmla="val 50000"/>
          </a:avLst>
        </a:prstGeom>
        <a:noFill/>
        <a:ln w="15875"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892614B5-23FC-4EB7-AA5C-B2E4F2A867F0}">
      <dsp:nvSpPr>
        <dsp:cNvPr id="0" name=""/>
        <dsp:cNvSpPr/>
      </dsp:nvSpPr>
      <dsp:spPr>
        <a:xfrm>
          <a:off x="1878370" y="6270"/>
          <a:ext cx="4761846" cy="1255946"/>
        </a:xfrm>
        <a:prstGeom prst="rect">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All ELLs will take the same K-1 holistically-rated assessment for all 4 language domains, so no eligibility determination is needed. </a:t>
          </a:r>
        </a:p>
      </dsp:txBody>
      <dsp:txXfrm>
        <a:off x="1878370" y="6270"/>
        <a:ext cx="4761846" cy="1255946"/>
      </dsp:txXfrm>
    </dsp:sp>
    <dsp:sp modelId="{0C3794F1-13D8-4C4A-AA50-9E4311AE42A7}">
      <dsp:nvSpPr>
        <dsp:cNvPr id="0" name=""/>
        <dsp:cNvSpPr/>
      </dsp:nvSpPr>
      <dsp:spPr>
        <a:xfrm>
          <a:off x="0" y="2838557"/>
          <a:ext cx="1494697" cy="75830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42240" tIns="50800" rIns="142240" bIns="50800" numCol="1" spcCol="1270" anchor="ctr" anchorCtr="0">
          <a:noAutofit/>
        </a:bodyPr>
        <a:lstStyle/>
        <a:p>
          <a:pPr marL="0" lvl="0" indent="0" algn="r" defTabSz="889000">
            <a:lnSpc>
              <a:spcPct val="90000"/>
            </a:lnSpc>
            <a:spcBef>
              <a:spcPct val="0"/>
            </a:spcBef>
            <a:spcAft>
              <a:spcPct val="35000"/>
            </a:spcAft>
            <a:buNone/>
          </a:pPr>
          <a:r>
            <a:rPr lang="en-US" sz="2000" b="1" kern="1200" dirty="0"/>
            <a:t>Grades </a:t>
          </a:r>
        </a:p>
        <a:p>
          <a:pPr marL="0" lvl="0" indent="0" algn="r" defTabSz="889000">
            <a:lnSpc>
              <a:spcPct val="90000"/>
            </a:lnSpc>
            <a:spcBef>
              <a:spcPct val="0"/>
            </a:spcBef>
            <a:spcAft>
              <a:spcPct val="35000"/>
            </a:spcAft>
            <a:buNone/>
          </a:pPr>
          <a:r>
            <a:rPr lang="en-US" sz="2000" b="1" kern="1200" dirty="0"/>
            <a:t>2-12</a:t>
          </a:r>
        </a:p>
      </dsp:txBody>
      <dsp:txXfrm>
        <a:off x="0" y="2838557"/>
        <a:ext cx="1494697" cy="758307"/>
      </dsp:txXfrm>
    </dsp:sp>
    <dsp:sp modelId="{A25E01FF-B924-4F14-9D91-7FB06C0CF16C}">
      <dsp:nvSpPr>
        <dsp:cNvPr id="0" name=""/>
        <dsp:cNvSpPr/>
      </dsp:nvSpPr>
      <dsp:spPr>
        <a:xfrm>
          <a:off x="1462194" y="1914494"/>
          <a:ext cx="298939" cy="2701469"/>
        </a:xfrm>
        <a:prstGeom prst="leftBrace">
          <a:avLst>
            <a:gd name="adj1" fmla="val 35000"/>
            <a:gd name="adj2" fmla="val 50000"/>
          </a:avLst>
        </a:prstGeom>
        <a:noFill/>
        <a:ln w="15875" cap="flat" cmpd="sng" algn="ctr">
          <a:solidFill>
            <a:schemeClr val="accent1">
              <a:shade val="6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0EA58FF1-FC24-456D-8F9E-9AA5E5D8A031}">
      <dsp:nvSpPr>
        <dsp:cNvPr id="0" name=""/>
        <dsp:cNvSpPr/>
      </dsp:nvSpPr>
      <dsp:spPr>
        <a:xfrm>
          <a:off x="1914960" y="1273661"/>
          <a:ext cx="4723508" cy="3603138"/>
        </a:xfrm>
        <a:prstGeom prst="rect">
          <a:avLst/>
        </a:prstGeom>
        <a:solidFill>
          <a:schemeClr val="tx1"/>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Grade 2: Participation requirements will be created (similar to STAAR Alternate 2), and ARD committees will be required to make an assessment determination for TELPAS.</a:t>
          </a:r>
        </a:p>
        <a:p>
          <a:pPr marL="228600" lvl="1" indent="-228600" algn="l" defTabSz="889000">
            <a:lnSpc>
              <a:spcPct val="90000"/>
            </a:lnSpc>
            <a:spcBef>
              <a:spcPct val="0"/>
            </a:spcBef>
            <a:spcAft>
              <a:spcPct val="15000"/>
            </a:spcAft>
            <a:buChar char="•"/>
          </a:pPr>
          <a:endParaRPr lang="en-US" sz="2000" kern="1200" dirty="0"/>
        </a:p>
        <a:p>
          <a:pPr marL="228600" lvl="1" indent="-228600" algn="l" defTabSz="889000">
            <a:lnSpc>
              <a:spcPct val="90000"/>
            </a:lnSpc>
            <a:spcBef>
              <a:spcPct val="0"/>
            </a:spcBef>
            <a:spcAft>
              <a:spcPct val="15000"/>
            </a:spcAft>
            <a:buChar char="•"/>
          </a:pPr>
          <a:r>
            <a:rPr lang="en-US" sz="2000" kern="1200" dirty="0"/>
            <a:t>Grades 3-12: ELLs who are eligible to take STAAR Alternate 2 will take TELPAS Alternate. </a:t>
          </a:r>
        </a:p>
      </dsp:txBody>
      <dsp:txXfrm>
        <a:off x="1914960" y="1273661"/>
        <a:ext cx="4723508" cy="360313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0BA9B8-73A6-4B42-8568-6D613FB72ED1}">
      <dsp:nvSpPr>
        <dsp:cNvPr id="0" name=""/>
        <dsp:cNvSpPr/>
      </dsp:nvSpPr>
      <dsp:spPr>
        <a:xfrm>
          <a:off x="163559" y="968784"/>
          <a:ext cx="3917275" cy="1224148"/>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29157"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dirty="0">
              <a:solidFill>
                <a:srgbClr val="000000"/>
              </a:solidFill>
              <a:latin typeface="+mn-lt"/>
              <a:cs typeface="Arial" panose="020B0604020202020204" pitchFamily="34" charset="0"/>
            </a:rPr>
            <a:t>One secure STAAR Alternate 2 Test Administrator Manual</a:t>
          </a:r>
        </a:p>
      </dsp:txBody>
      <dsp:txXfrm>
        <a:off x="163559" y="968784"/>
        <a:ext cx="3917275" cy="1224148"/>
      </dsp:txXfrm>
    </dsp:sp>
    <dsp:sp modelId="{C72E4F8C-F136-48B1-8DC8-2B1A6B9E27D6}">
      <dsp:nvSpPr>
        <dsp:cNvPr id="0" name=""/>
        <dsp:cNvSpPr/>
      </dsp:nvSpPr>
      <dsp:spPr>
        <a:xfrm>
          <a:off x="339" y="791963"/>
          <a:ext cx="856903" cy="1285355"/>
        </a:xfrm>
        <a:prstGeom prst="rect">
          <a:avLst/>
        </a:prstGeom>
        <a:blipFill rotWithShape="1">
          <a:blip xmlns:r="http://schemas.openxmlformats.org/officeDocument/2006/relationships" r:embed="rId1"/>
          <a:stretch>
            <a:fillRect/>
          </a:stretch>
        </a:blipFill>
        <a:ln w="15875"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dsp:style>
    </dsp:sp>
    <dsp:sp modelId="{68833301-2D0E-431D-BF81-B5C6BC01818D}">
      <dsp:nvSpPr>
        <dsp:cNvPr id="0" name=""/>
        <dsp:cNvSpPr/>
      </dsp:nvSpPr>
      <dsp:spPr>
        <a:xfrm>
          <a:off x="4464385" y="968784"/>
          <a:ext cx="3917275" cy="1224148"/>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29157"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dirty="0">
              <a:solidFill>
                <a:srgbClr val="000000"/>
              </a:solidFill>
              <a:latin typeface="+mn-lt"/>
              <a:cs typeface="Arial" panose="020B0604020202020204" pitchFamily="34" charset="0"/>
            </a:rPr>
            <a:t>One student booklet</a:t>
          </a:r>
        </a:p>
      </dsp:txBody>
      <dsp:txXfrm>
        <a:off x="4464385" y="968784"/>
        <a:ext cx="3917275" cy="1224148"/>
      </dsp:txXfrm>
    </dsp:sp>
    <dsp:sp modelId="{C3D345A6-EC27-4D64-8D55-6F2B787E5B0D}">
      <dsp:nvSpPr>
        <dsp:cNvPr id="0" name=""/>
        <dsp:cNvSpPr/>
      </dsp:nvSpPr>
      <dsp:spPr>
        <a:xfrm>
          <a:off x="4301165" y="791963"/>
          <a:ext cx="856903" cy="1285355"/>
        </a:xfrm>
        <a:prstGeom prst="rect">
          <a:avLst/>
        </a:prstGeom>
        <a:blipFill rotWithShape="1">
          <a:blip xmlns:r="http://schemas.openxmlformats.org/officeDocument/2006/relationships" r:embed="rId2"/>
          <a:stretch>
            <a:fillRect/>
          </a:stretch>
        </a:blipFill>
        <a:ln w="15875"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dsp:style>
    </dsp:sp>
    <dsp:sp modelId="{2FDE9690-93A3-4384-8298-8255AA5641D4}">
      <dsp:nvSpPr>
        <dsp:cNvPr id="0" name=""/>
        <dsp:cNvSpPr/>
      </dsp:nvSpPr>
      <dsp:spPr>
        <a:xfrm>
          <a:off x="163559" y="2509851"/>
          <a:ext cx="3917275" cy="1224148"/>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29157"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dirty="0">
              <a:solidFill>
                <a:srgbClr val="000000"/>
              </a:solidFill>
              <a:latin typeface="+mn-lt"/>
              <a:cs typeface="Arial" panose="020B0604020202020204" pitchFamily="34" charset="0"/>
            </a:rPr>
            <a:t>One image card set</a:t>
          </a:r>
        </a:p>
      </dsp:txBody>
      <dsp:txXfrm>
        <a:off x="163559" y="2509851"/>
        <a:ext cx="3917275" cy="1224148"/>
      </dsp:txXfrm>
    </dsp:sp>
    <dsp:sp modelId="{FAD62100-1E44-4E8E-8A9E-2608D2382C56}">
      <dsp:nvSpPr>
        <dsp:cNvPr id="0" name=""/>
        <dsp:cNvSpPr/>
      </dsp:nvSpPr>
      <dsp:spPr>
        <a:xfrm>
          <a:off x="339" y="2333029"/>
          <a:ext cx="856903" cy="1285355"/>
        </a:xfrm>
        <a:prstGeom prst="rect">
          <a:avLst/>
        </a:prstGeom>
        <a:blipFill rotWithShape="1">
          <a:blip xmlns:r="http://schemas.openxmlformats.org/officeDocument/2006/relationships" r:embed="rId3"/>
          <a:stretch>
            <a:fillRect/>
          </a:stretch>
        </a:blipFill>
        <a:ln w="15875"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dsp:style>
    </dsp:sp>
    <dsp:sp modelId="{F13CA672-9739-47F4-B8AF-0475F27121E2}">
      <dsp:nvSpPr>
        <dsp:cNvPr id="0" name=""/>
        <dsp:cNvSpPr/>
      </dsp:nvSpPr>
      <dsp:spPr>
        <a:xfrm>
          <a:off x="4464385" y="2509851"/>
          <a:ext cx="3917275" cy="1224148"/>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29157"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dirty="0">
              <a:solidFill>
                <a:srgbClr val="000000"/>
              </a:solidFill>
              <a:latin typeface="+mn-lt"/>
              <a:cs typeface="Arial" panose="020B0604020202020204" pitchFamily="34" charset="0"/>
            </a:rPr>
            <a:t>One scoring document (found in back of TA Manual, Resources tab, Avocet)</a:t>
          </a:r>
        </a:p>
      </dsp:txBody>
      <dsp:txXfrm>
        <a:off x="4464385" y="2509851"/>
        <a:ext cx="3917275" cy="1224148"/>
      </dsp:txXfrm>
    </dsp:sp>
    <dsp:sp modelId="{A8029AEC-528A-43A3-B430-27F6620330BD}">
      <dsp:nvSpPr>
        <dsp:cNvPr id="0" name=""/>
        <dsp:cNvSpPr/>
      </dsp:nvSpPr>
      <dsp:spPr>
        <a:xfrm>
          <a:off x="4301165" y="2333029"/>
          <a:ext cx="856903" cy="1285355"/>
        </a:xfrm>
        <a:prstGeom prst="rect">
          <a:avLst/>
        </a:prstGeom>
        <a:blipFill rotWithShape="1">
          <a:blip xmlns:r="http://schemas.openxmlformats.org/officeDocument/2006/relationships" r:embed="rId4"/>
          <a:stretch>
            <a:fillRect/>
          </a:stretch>
        </a:blipFill>
        <a:ln w="15875"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0BA9B8-73A6-4B42-8568-6D613FB72ED1}">
      <dsp:nvSpPr>
        <dsp:cNvPr id="0" name=""/>
        <dsp:cNvSpPr/>
      </dsp:nvSpPr>
      <dsp:spPr>
        <a:xfrm>
          <a:off x="335279" y="1187291"/>
          <a:ext cx="8046720" cy="251460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03222" tIns="68580" rIns="68580" bIns="68580" numCol="1" spcCol="1270" anchor="ctr" anchorCtr="0">
          <a:noAutofit/>
        </a:bodyPr>
        <a:lstStyle/>
        <a:p>
          <a:pPr marL="0" lvl="0" indent="0" algn="l" defTabSz="800100" rtl="0">
            <a:lnSpc>
              <a:spcPct val="100000"/>
            </a:lnSpc>
            <a:spcBef>
              <a:spcPct val="0"/>
            </a:spcBef>
            <a:spcAft>
              <a:spcPts val="0"/>
            </a:spcAft>
            <a:buNone/>
          </a:pPr>
          <a:r>
            <a:rPr lang="en-US" sz="1800" kern="1200" dirty="0">
              <a:solidFill>
                <a:srgbClr val="FF0000"/>
              </a:solidFill>
              <a:latin typeface="Calibri" panose="020F0502020204030204" pitchFamily="34" charset="0"/>
              <a:cs typeface="Arial" panose="020B0604020202020204" pitchFamily="34" charset="0"/>
            </a:rPr>
            <a:t>─</a:t>
          </a:r>
          <a:r>
            <a:rPr lang="en-US" sz="1800" kern="1200" dirty="0">
              <a:latin typeface="Calibri" panose="020F0502020204030204" pitchFamily="34" charset="0"/>
              <a:cs typeface="Arial" panose="020B0604020202020204" pitchFamily="34" charset="0"/>
            </a:rPr>
            <a:t> </a:t>
          </a:r>
          <a:r>
            <a:rPr lang="en-US" sz="1800" kern="1200" dirty="0">
              <a:solidFill>
                <a:srgbClr val="000000"/>
              </a:solidFill>
              <a:latin typeface="+mn-lt"/>
              <a:cs typeface="Arial" panose="020B0604020202020204" pitchFamily="34" charset="0"/>
            </a:rPr>
            <a:t>Contains instructions that explain the responsibilities of     </a:t>
          </a:r>
        </a:p>
        <a:p>
          <a:pPr marL="0" lvl="0" indent="0" algn="l" defTabSz="800100" rtl="0">
            <a:lnSpc>
              <a:spcPct val="90000"/>
            </a:lnSpc>
            <a:spcBef>
              <a:spcPct val="0"/>
            </a:spcBef>
            <a:spcAft>
              <a:spcPct val="35000"/>
            </a:spcAft>
            <a:buNone/>
          </a:pPr>
          <a:r>
            <a:rPr lang="en-US" sz="1800" kern="1200" dirty="0">
              <a:solidFill>
                <a:srgbClr val="000000"/>
              </a:solidFill>
              <a:latin typeface="+mn-lt"/>
              <a:cs typeface="Arial" panose="020B0604020202020204" pitchFamily="34" charset="0"/>
            </a:rPr>
            <a:t>   test administrators. </a:t>
          </a:r>
        </a:p>
        <a:p>
          <a:pPr marL="0" lvl="0" indent="0" algn="l" defTabSz="800100" rtl="0">
            <a:lnSpc>
              <a:spcPct val="100000"/>
            </a:lnSpc>
            <a:spcBef>
              <a:spcPct val="0"/>
            </a:spcBef>
            <a:spcAft>
              <a:spcPts val="0"/>
            </a:spcAft>
            <a:buNone/>
          </a:pPr>
          <a:r>
            <a:rPr lang="en-US" sz="1800" kern="1200" dirty="0">
              <a:solidFill>
                <a:srgbClr val="FF0000"/>
              </a:solidFill>
              <a:latin typeface="Calibri" panose="020F0502020204030204" pitchFamily="34" charset="0"/>
              <a:cs typeface="Arial" panose="020B0604020202020204" pitchFamily="34" charset="0"/>
            </a:rPr>
            <a:t>─ </a:t>
          </a:r>
          <a:r>
            <a:rPr lang="en-US" sz="1800" kern="1200" dirty="0">
              <a:solidFill>
                <a:srgbClr val="000000"/>
              </a:solidFill>
              <a:latin typeface="+mn-lt"/>
              <a:cs typeface="Arial" panose="020B0604020202020204" pitchFamily="34" charset="0"/>
            </a:rPr>
            <a:t>Contains scripted questions and guidelines for how to                 </a:t>
          </a:r>
        </a:p>
        <a:p>
          <a:pPr marL="0" lvl="0" indent="0" algn="l" defTabSz="800100" rtl="0">
            <a:lnSpc>
              <a:spcPct val="90000"/>
            </a:lnSpc>
            <a:spcBef>
              <a:spcPct val="0"/>
            </a:spcBef>
            <a:spcAft>
              <a:spcPct val="35000"/>
            </a:spcAft>
            <a:buNone/>
          </a:pPr>
          <a:r>
            <a:rPr lang="en-US" sz="1800" kern="1200" dirty="0">
              <a:solidFill>
                <a:srgbClr val="000000"/>
              </a:solidFill>
              <a:latin typeface="+mn-lt"/>
              <a:cs typeface="Arial" panose="020B0604020202020204" pitchFamily="34" charset="0"/>
            </a:rPr>
            <a:t>   administer the test and score each item.</a:t>
          </a:r>
        </a:p>
      </dsp:txBody>
      <dsp:txXfrm>
        <a:off x="335279" y="1187291"/>
        <a:ext cx="8046720" cy="2514600"/>
      </dsp:txXfrm>
    </dsp:sp>
    <dsp:sp modelId="{C72E4F8C-F136-48B1-8DC8-2B1A6B9E27D6}">
      <dsp:nvSpPr>
        <dsp:cNvPr id="0" name=""/>
        <dsp:cNvSpPr/>
      </dsp:nvSpPr>
      <dsp:spPr>
        <a:xfrm>
          <a:off x="0" y="914397"/>
          <a:ext cx="1760220" cy="2640330"/>
        </a:xfrm>
        <a:prstGeom prst="rect">
          <a:avLst/>
        </a:prstGeom>
        <a:blipFill rotWithShape="1">
          <a:blip xmlns:r="http://schemas.openxmlformats.org/officeDocument/2006/relationships" r:embed="rId1"/>
          <a:stretch>
            <a:fillRect/>
          </a:stretch>
        </a:blipFill>
        <a:ln w="15875"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0BA9B8-73A6-4B42-8568-6D613FB72ED1}">
      <dsp:nvSpPr>
        <dsp:cNvPr id="0" name=""/>
        <dsp:cNvSpPr/>
      </dsp:nvSpPr>
      <dsp:spPr>
        <a:xfrm>
          <a:off x="335279" y="1187291"/>
          <a:ext cx="8046720" cy="2514600"/>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03222" tIns="68580" rIns="68580" bIns="68580" numCol="1" spcCol="1270" anchor="ctr" anchorCtr="0">
          <a:noAutofit/>
        </a:bodyPr>
        <a:lstStyle/>
        <a:p>
          <a:pPr marL="0" lvl="0" indent="0" algn="l" defTabSz="800100" rtl="0">
            <a:lnSpc>
              <a:spcPct val="100000"/>
            </a:lnSpc>
            <a:spcBef>
              <a:spcPct val="0"/>
            </a:spcBef>
            <a:spcAft>
              <a:spcPts val="0"/>
            </a:spcAft>
            <a:buNone/>
          </a:pPr>
          <a:r>
            <a:rPr lang="en-US" sz="1800" kern="1200" dirty="0">
              <a:solidFill>
                <a:srgbClr val="FF0000"/>
              </a:solidFill>
              <a:latin typeface="Calibri" panose="020F0502020204030204" pitchFamily="34" charset="0"/>
              <a:cs typeface="Arial" panose="020B0604020202020204" pitchFamily="34" charset="0"/>
            </a:rPr>
            <a:t>─</a:t>
          </a:r>
          <a:r>
            <a:rPr lang="en-US" sz="1800" kern="1200" dirty="0">
              <a:solidFill>
                <a:srgbClr val="FF0000"/>
              </a:solidFill>
              <a:latin typeface="+mn-lt"/>
              <a:cs typeface="Arial" panose="020B0604020202020204" pitchFamily="34" charset="0"/>
            </a:rPr>
            <a:t> </a:t>
          </a:r>
          <a:r>
            <a:rPr lang="en-US" sz="1800" kern="1200" dirty="0">
              <a:solidFill>
                <a:srgbClr val="000000"/>
              </a:solidFill>
              <a:latin typeface="+mn-lt"/>
              <a:cs typeface="Arial" panose="020B0604020202020204" pitchFamily="34" charset="0"/>
            </a:rPr>
            <a:t>Contains stimulus images and text needed for the        </a:t>
          </a:r>
        </a:p>
        <a:p>
          <a:pPr marL="0" lvl="0" indent="0" algn="l" defTabSz="800100" rtl="0">
            <a:lnSpc>
              <a:spcPct val="90000"/>
            </a:lnSpc>
            <a:spcBef>
              <a:spcPct val="0"/>
            </a:spcBef>
            <a:spcAft>
              <a:spcPct val="35000"/>
            </a:spcAft>
            <a:buNone/>
          </a:pPr>
          <a:r>
            <a:rPr lang="en-US" sz="1800" kern="1200" dirty="0">
              <a:solidFill>
                <a:srgbClr val="000000"/>
              </a:solidFill>
              <a:latin typeface="+mn-lt"/>
              <a:cs typeface="Arial" panose="020B0604020202020204" pitchFamily="34" charset="0"/>
            </a:rPr>
            <a:t>   student to select answers. </a:t>
          </a:r>
        </a:p>
        <a:p>
          <a:pPr marL="0" lvl="0" indent="0" algn="l" defTabSz="800100" rtl="0">
            <a:lnSpc>
              <a:spcPct val="90000"/>
            </a:lnSpc>
            <a:spcBef>
              <a:spcPct val="0"/>
            </a:spcBef>
            <a:spcAft>
              <a:spcPct val="35000"/>
            </a:spcAft>
            <a:buNone/>
          </a:pPr>
          <a:r>
            <a:rPr lang="en-US" sz="1800" kern="1200" dirty="0">
              <a:solidFill>
                <a:srgbClr val="FF0000"/>
              </a:solidFill>
              <a:latin typeface="Calibri" panose="020F0502020204030204" pitchFamily="34" charset="0"/>
              <a:cs typeface="Arial" panose="020B0604020202020204" pitchFamily="34" charset="0"/>
            </a:rPr>
            <a:t>─</a:t>
          </a:r>
          <a:r>
            <a:rPr lang="en-US" sz="1800" kern="1200" dirty="0">
              <a:solidFill>
                <a:srgbClr val="FF0000"/>
              </a:solidFill>
              <a:latin typeface="+mn-lt"/>
              <a:cs typeface="Arial" panose="020B0604020202020204" pitchFamily="34" charset="0"/>
            </a:rPr>
            <a:t> </a:t>
          </a:r>
          <a:r>
            <a:rPr lang="en-US" sz="1800" kern="1200" dirty="0">
              <a:solidFill>
                <a:srgbClr val="000000"/>
              </a:solidFill>
              <a:latin typeface="+mn-lt"/>
              <a:cs typeface="Arial" panose="020B0604020202020204" pitchFamily="34" charset="0"/>
            </a:rPr>
            <a:t>2018 will have limited color images for the first time.</a:t>
          </a:r>
        </a:p>
        <a:p>
          <a:pPr marL="0" lvl="0" indent="0" algn="l" defTabSz="800100" rtl="0">
            <a:lnSpc>
              <a:spcPct val="100000"/>
            </a:lnSpc>
            <a:spcBef>
              <a:spcPct val="0"/>
            </a:spcBef>
            <a:spcAft>
              <a:spcPts val="0"/>
            </a:spcAft>
            <a:buNone/>
          </a:pPr>
          <a:r>
            <a:rPr lang="en-US" sz="1800" kern="1200" dirty="0">
              <a:solidFill>
                <a:srgbClr val="FF0000"/>
              </a:solidFill>
              <a:latin typeface="Calibri" panose="020F0502020204030204" pitchFamily="34" charset="0"/>
              <a:cs typeface="Arial" panose="020B0604020202020204" pitchFamily="34" charset="0"/>
            </a:rPr>
            <a:t>─</a:t>
          </a:r>
          <a:r>
            <a:rPr lang="en-US" sz="1800" kern="1200" dirty="0">
              <a:solidFill>
                <a:srgbClr val="FF0000"/>
              </a:solidFill>
              <a:latin typeface="+mn-lt"/>
              <a:cs typeface="Arial" panose="020B0604020202020204" pitchFamily="34" charset="0"/>
            </a:rPr>
            <a:t> </a:t>
          </a:r>
          <a:r>
            <a:rPr lang="en-US" sz="1800" kern="1200" dirty="0">
              <a:solidFill>
                <a:srgbClr val="000000"/>
              </a:solidFill>
              <a:latin typeface="+mn-lt"/>
              <a:cs typeface="Arial" panose="020B0604020202020204" pitchFamily="34" charset="0"/>
            </a:rPr>
            <a:t>A survey, to be sent separately at the end of the test                            administration, will be used to gauge test administrator       </a:t>
          </a:r>
        </a:p>
        <a:p>
          <a:pPr marL="0" lvl="0" indent="0" algn="l" defTabSz="800100" rtl="0">
            <a:lnSpc>
              <a:spcPct val="90000"/>
            </a:lnSpc>
            <a:spcBef>
              <a:spcPct val="0"/>
            </a:spcBef>
            <a:spcAft>
              <a:spcPct val="35000"/>
            </a:spcAft>
            <a:buNone/>
          </a:pPr>
          <a:r>
            <a:rPr lang="en-US" sz="1800" kern="1200" dirty="0">
              <a:solidFill>
                <a:srgbClr val="000000"/>
              </a:solidFill>
              <a:latin typeface="+mn-lt"/>
              <a:cs typeface="Arial" panose="020B0604020202020204" pitchFamily="34" charset="0"/>
            </a:rPr>
            <a:t>   satisfactions with color format.</a:t>
          </a:r>
        </a:p>
        <a:p>
          <a:pPr marL="0" lvl="0" indent="0" algn="l" defTabSz="800100" rtl="0">
            <a:lnSpc>
              <a:spcPct val="100000"/>
            </a:lnSpc>
            <a:spcBef>
              <a:spcPct val="0"/>
            </a:spcBef>
            <a:spcAft>
              <a:spcPts val="0"/>
            </a:spcAft>
            <a:buNone/>
          </a:pPr>
          <a:endParaRPr lang="en-US" sz="1800" kern="1200" dirty="0">
            <a:solidFill>
              <a:srgbClr val="000000"/>
            </a:solidFill>
            <a:latin typeface="+mn-lt"/>
            <a:cs typeface="Arial" panose="020B0604020202020204" pitchFamily="34" charset="0"/>
          </a:endParaRPr>
        </a:p>
      </dsp:txBody>
      <dsp:txXfrm>
        <a:off x="335279" y="1187291"/>
        <a:ext cx="8046720" cy="2514600"/>
      </dsp:txXfrm>
    </dsp:sp>
    <dsp:sp modelId="{C72E4F8C-F136-48B1-8DC8-2B1A6B9E27D6}">
      <dsp:nvSpPr>
        <dsp:cNvPr id="0" name=""/>
        <dsp:cNvSpPr/>
      </dsp:nvSpPr>
      <dsp:spPr>
        <a:xfrm>
          <a:off x="2464" y="838197"/>
          <a:ext cx="1760220" cy="2640330"/>
        </a:xfrm>
        <a:prstGeom prst="rect">
          <a:avLst/>
        </a:prstGeom>
        <a:blipFill rotWithShape="1">
          <a:blip xmlns:r="http://schemas.openxmlformats.org/officeDocument/2006/relationships" r:embed="rId1"/>
          <a:stretch>
            <a:fillRect/>
          </a:stretch>
        </a:blipFill>
        <a:ln w="15875"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0BA9B8-73A6-4B42-8568-6D613FB72ED1}">
      <dsp:nvSpPr>
        <dsp:cNvPr id="0" name=""/>
        <dsp:cNvSpPr/>
      </dsp:nvSpPr>
      <dsp:spPr>
        <a:xfrm>
          <a:off x="343138" y="786794"/>
          <a:ext cx="8038861" cy="3109607"/>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01559" tIns="68580" rIns="68580" bIns="68580" numCol="1" spcCol="1270" anchor="ctr" anchorCtr="0">
          <a:noAutofit/>
        </a:bodyPr>
        <a:lstStyle/>
        <a:p>
          <a:pPr marL="0" lvl="0" indent="0" algn="l" defTabSz="800100" rtl="0">
            <a:lnSpc>
              <a:spcPct val="90000"/>
            </a:lnSpc>
            <a:spcBef>
              <a:spcPct val="0"/>
            </a:spcBef>
            <a:spcAft>
              <a:spcPct val="35000"/>
            </a:spcAft>
            <a:buNone/>
          </a:pPr>
          <a:endParaRPr lang="en-US" sz="1800" kern="1200" dirty="0">
            <a:solidFill>
              <a:srgbClr val="FF0000"/>
            </a:solidFill>
            <a:latin typeface="Calibri" panose="020F0502020204030204" pitchFamily="34" charset="0"/>
            <a:cs typeface="Arial" panose="020B0604020202020204" pitchFamily="34" charset="0"/>
          </a:endParaRPr>
        </a:p>
        <a:p>
          <a:pPr marL="0" lvl="0" indent="0" algn="l" defTabSz="800100" rtl="0">
            <a:lnSpc>
              <a:spcPct val="90000"/>
            </a:lnSpc>
            <a:spcBef>
              <a:spcPct val="0"/>
            </a:spcBef>
            <a:spcAft>
              <a:spcPct val="35000"/>
            </a:spcAft>
            <a:buNone/>
          </a:pPr>
          <a:r>
            <a:rPr lang="en-US" sz="1800" b="1" kern="1200" dirty="0">
              <a:solidFill>
                <a:srgbClr val="FF0000"/>
              </a:solidFill>
              <a:latin typeface="Calibri" panose="020F0502020204030204" pitchFamily="34" charset="0"/>
              <a:cs typeface="Arial" panose="020B0604020202020204" pitchFamily="34" charset="0"/>
            </a:rPr>
            <a:t>─</a:t>
          </a:r>
          <a:r>
            <a:rPr lang="en-US" sz="1800" b="1" kern="1200" dirty="0">
              <a:solidFill>
                <a:srgbClr val="FF0000"/>
              </a:solidFill>
              <a:latin typeface="+mn-lt"/>
              <a:cs typeface="Arial" panose="020B0604020202020204" pitchFamily="34" charset="0"/>
            </a:rPr>
            <a:t> </a:t>
          </a:r>
          <a:r>
            <a:rPr lang="en-US" sz="1400" kern="1200" dirty="0">
              <a:solidFill>
                <a:srgbClr val="000000"/>
              </a:solidFill>
              <a:latin typeface="+mn-lt"/>
              <a:cs typeface="Arial" panose="020B0604020202020204" pitchFamily="34" charset="0"/>
            </a:rPr>
            <a:t>Spring 2018: Introduced for the first time.</a:t>
          </a:r>
        </a:p>
        <a:p>
          <a:pPr marL="0" lvl="0" indent="0" algn="l" defTabSz="800100">
            <a:lnSpc>
              <a:spcPct val="90000"/>
            </a:lnSpc>
            <a:spcBef>
              <a:spcPct val="0"/>
            </a:spcBef>
            <a:spcAft>
              <a:spcPts val="756"/>
            </a:spcAft>
            <a:buNone/>
          </a:pPr>
          <a:r>
            <a:rPr lang="en-US" sz="1400" kern="1200" dirty="0">
              <a:solidFill>
                <a:srgbClr val="FF0000"/>
              </a:solidFill>
              <a:latin typeface="Calibri" panose="020F0502020204030204" pitchFamily="34" charset="0"/>
              <a:cs typeface="Arial" panose="020B0604020202020204" pitchFamily="34" charset="0"/>
            </a:rPr>
            <a:t>─</a:t>
          </a:r>
          <a:r>
            <a:rPr lang="en-US" sz="1400" kern="1200" dirty="0">
              <a:solidFill>
                <a:srgbClr val="FF0000"/>
              </a:solidFill>
              <a:latin typeface="+mn-lt"/>
              <a:cs typeface="Arial" panose="020B0604020202020204" pitchFamily="34" charset="0"/>
            </a:rPr>
            <a:t> </a:t>
          </a:r>
          <a:r>
            <a:rPr lang="en-US" sz="1400" kern="1200" dirty="0">
              <a:solidFill>
                <a:srgbClr val="000000"/>
              </a:solidFill>
              <a:latin typeface="+mn-lt"/>
              <a:cs typeface="Arial" panose="020B0604020202020204" pitchFamily="34" charset="0"/>
            </a:rPr>
            <a:t>Ordered through the enrollment collection process.  </a:t>
          </a:r>
        </a:p>
        <a:p>
          <a:pPr marL="0" lvl="0" indent="0" algn="l" defTabSz="800100">
            <a:lnSpc>
              <a:spcPct val="100000"/>
            </a:lnSpc>
            <a:spcBef>
              <a:spcPct val="0"/>
            </a:spcBef>
            <a:spcAft>
              <a:spcPts val="0"/>
            </a:spcAft>
            <a:buNone/>
          </a:pPr>
          <a:r>
            <a:rPr lang="en-US" sz="1400" kern="1200" dirty="0">
              <a:solidFill>
                <a:srgbClr val="FF0000"/>
              </a:solidFill>
              <a:latin typeface="Calibri" panose="020F0502020204030204" pitchFamily="34" charset="0"/>
              <a:cs typeface="Arial" panose="020B0604020202020204" pitchFamily="34" charset="0"/>
            </a:rPr>
            <a:t>─</a:t>
          </a:r>
          <a:r>
            <a:rPr lang="en-US" sz="1400" kern="1200" dirty="0">
              <a:solidFill>
                <a:srgbClr val="FF0000"/>
              </a:solidFill>
              <a:latin typeface="+mn-lt"/>
              <a:cs typeface="Arial" panose="020B0604020202020204" pitchFamily="34" charset="0"/>
            </a:rPr>
            <a:t> </a:t>
          </a:r>
          <a:r>
            <a:rPr lang="en-US" sz="1400" kern="1200" dirty="0">
              <a:solidFill>
                <a:srgbClr val="000000"/>
              </a:solidFill>
              <a:latin typeface="+mn-lt"/>
              <a:cs typeface="Arial" panose="020B0604020202020204" pitchFamily="34" charset="0"/>
            </a:rPr>
            <a:t>Districts must have entered a number to receive large-print tests. The     </a:t>
          </a:r>
        </a:p>
        <a:p>
          <a:pPr marL="0" lvl="0" indent="0" algn="l" defTabSz="800100">
            <a:lnSpc>
              <a:spcPct val="90000"/>
            </a:lnSpc>
            <a:spcBef>
              <a:spcPct val="0"/>
            </a:spcBef>
            <a:spcAft>
              <a:spcPts val="756"/>
            </a:spcAft>
            <a:buNone/>
          </a:pPr>
          <a:r>
            <a:rPr lang="en-US" sz="1400" kern="1200" dirty="0">
              <a:solidFill>
                <a:srgbClr val="000000"/>
              </a:solidFill>
              <a:latin typeface="+mn-lt"/>
              <a:cs typeface="Arial" panose="020B0604020202020204" pitchFamily="34" charset="0"/>
            </a:rPr>
            <a:t>   count in the Assessment Management System was defaulted to zero.  </a:t>
          </a:r>
        </a:p>
        <a:p>
          <a:pPr marL="0" lvl="0" indent="0" algn="l" defTabSz="800100">
            <a:lnSpc>
              <a:spcPct val="100000"/>
            </a:lnSpc>
            <a:spcBef>
              <a:spcPct val="0"/>
            </a:spcBef>
            <a:spcAft>
              <a:spcPts val="0"/>
            </a:spcAft>
            <a:buNone/>
          </a:pPr>
          <a:r>
            <a:rPr lang="en-US" sz="1400" kern="1200" dirty="0">
              <a:solidFill>
                <a:srgbClr val="FF0000"/>
              </a:solidFill>
              <a:latin typeface="Calibri" panose="020F0502020204030204" pitchFamily="34" charset="0"/>
              <a:cs typeface="Arial" panose="020B0604020202020204" pitchFamily="34" charset="0"/>
            </a:rPr>
            <a:t>─</a:t>
          </a:r>
          <a:r>
            <a:rPr lang="en-US" sz="1400" kern="1200" dirty="0">
              <a:solidFill>
                <a:srgbClr val="FF0000"/>
              </a:solidFill>
              <a:latin typeface="+mn-lt"/>
              <a:cs typeface="Arial" panose="020B0604020202020204" pitchFamily="34" charset="0"/>
            </a:rPr>
            <a:t> </a:t>
          </a:r>
          <a:r>
            <a:rPr lang="en-US" sz="1400" kern="1200" dirty="0">
              <a:solidFill>
                <a:srgbClr val="000000"/>
              </a:solidFill>
              <a:latin typeface="+mn-lt"/>
              <a:cs typeface="Arial" panose="020B0604020202020204" pitchFamily="34" charset="0"/>
            </a:rPr>
            <a:t>Number of large-print booklets ordered should be based on students who             </a:t>
          </a:r>
        </a:p>
        <a:p>
          <a:pPr marL="0" lvl="0" indent="0" algn="l" defTabSz="800100">
            <a:lnSpc>
              <a:spcPct val="100000"/>
            </a:lnSpc>
            <a:spcBef>
              <a:spcPct val="0"/>
            </a:spcBef>
            <a:spcAft>
              <a:spcPts val="756"/>
            </a:spcAft>
            <a:buNone/>
          </a:pPr>
          <a:r>
            <a:rPr lang="en-US" sz="1400" kern="1200" dirty="0">
              <a:solidFill>
                <a:srgbClr val="000000"/>
              </a:solidFill>
              <a:latin typeface="+mn-lt"/>
              <a:cs typeface="Arial" panose="020B0604020202020204" pitchFamily="34" charset="0"/>
            </a:rPr>
            <a:t>   require an accommodation of enlarged text or images. </a:t>
          </a:r>
        </a:p>
        <a:p>
          <a:pPr marL="0" lvl="0" indent="0" algn="l" defTabSz="800100">
            <a:lnSpc>
              <a:spcPct val="100000"/>
            </a:lnSpc>
            <a:spcBef>
              <a:spcPct val="0"/>
            </a:spcBef>
            <a:spcAft>
              <a:spcPts val="756"/>
            </a:spcAft>
            <a:buNone/>
          </a:pPr>
          <a:r>
            <a:rPr lang="en-US" sz="1400" kern="1200" dirty="0">
              <a:solidFill>
                <a:srgbClr val="FF0000"/>
              </a:solidFill>
              <a:latin typeface="Calibri" panose="020F0502020204030204" pitchFamily="34" charset="0"/>
              <a:cs typeface="Arial" panose="020B0604020202020204" pitchFamily="34" charset="0"/>
            </a:rPr>
            <a:t>─ </a:t>
          </a:r>
          <a:r>
            <a:rPr lang="en-US" sz="1400" kern="1200" dirty="0">
              <a:solidFill>
                <a:srgbClr val="000000"/>
              </a:solidFill>
              <a:latin typeface="+mn-lt"/>
              <a:cs typeface="Arial" panose="020B0604020202020204" pitchFamily="34" charset="0"/>
            </a:rPr>
            <a:t>Each large-print booklet will come with a standard test booklet kit, which includes a    standard test administrator manual, standard student test booklet, and a set of image cards.</a:t>
          </a:r>
        </a:p>
        <a:p>
          <a:pPr marL="0" lvl="0" indent="0" algn="l" defTabSz="800100">
            <a:lnSpc>
              <a:spcPct val="100000"/>
            </a:lnSpc>
            <a:spcBef>
              <a:spcPct val="0"/>
            </a:spcBef>
            <a:spcAft>
              <a:spcPts val="0"/>
            </a:spcAft>
            <a:buNone/>
          </a:pPr>
          <a:r>
            <a:rPr lang="en-US" sz="1400" kern="1200" dirty="0">
              <a:solidFill>
                <a:srgbClr val="FF0000"/>
              </a:solidFill>
              <a:latin typeface="Calibri" panose="020F0502020204030204" pitchFamily="34" charset="0"/>
              <a:cs typeface="Arial" panose="020B0604020202020204" pitchFamily="34" charset="0"/>
            </a:rPr>
            <a:t>─</a:t>
          </a:r>
          <a:r>
            <a:rPr lang="en-US" sz="1400" kern="1200" dirty="0">
              <a:solidFill>
                <a:srgbClr val="FF0000"/>
              </a:solidFill>
              <a:latin typeface="+mn-lt"/>
              <a:cs typeface="Arial" panose="020B0604020202020204" pitchFamily="34" charset="0"/>
            </a:rPr>
            <a:t> </a:t>
          </a:r>
          <a:r>
            <a:rPr lang="en-US" sz="1400" kern="1200" dirty="0">
              <a:solidFill>
                <a:srgbClr val="000000"/>
              </a:solidFill>
              <a:latin typeface="+mn-lt"/>
              <a:cs typeface="Arial" panose="020B0604020202020204" pitchFamily="34" charset="0"/>
            </a:rPr>
            <a:t>Refer to the font and point size matrices on TEA’s Accommodation </a:t>
          </a:r>
        </a:p>
        <a:p>
          <a:pPr marL="0" lvl="0" indent="0" algn="l" defTabSz="800100">
            <a:lnSpc>
              <a:spcPct val="100000"/>
            </a:lnSpc>
            <a:spcBef>
              <a:spcPct val="0"/>
            </a:spcBef>
            <a:spcAft>
              <a:spcPts val="0"/>
            </a:spcAft>
            <a:buNone/>
          </a:pPr>
          <a:r>
            <a:rPr lang="en-US" sz="1400" kern="1200" dirty="0">
              <a:solidFill>
                <a:srgbClr val="000000"/>
              </a:solidFill>
              <a:latin typeface="+mn-lt"/>
              <a:cs typeface="Arial" panose="020B0604020202020204" pitchFamily="34" charset="0"/>
            </a:rPr>
            <a:t>   Resources webpage. </a:t>
          </a:r>
        </a:p>
        <a:p>
          <a:pPr marL="0" lvl="0" indent="0" algn="l" defTabSz="800100">
            <a:lnSpc>
              <a:spcPct val="100000"/>
            </a:lnSpc>
            <a:spcBef>
              <a:spcPct val="0"/>
            </a:spcBef>
            <a:spcAft>
              <a:spcPts val="0"/>
            </a:spcAft>
            <a:buNone/>
          </a:pPr>
          <a:endParaRPr lang="en-US" sz="1800" kern="1200" dirty="0">
            <a:solidFill>
              <a:srgbClr val="000000"/>
            </a:solidFill>
            <a:latin typeface="+mn-lt"/>
            <a:cs typeface="Arial" panose="020B0604020202020204" pitchFamily="34" charset="0"/>
          </a:endParaRPr>
        </a:p>
      </dsp:txBody>
      <dsp:txXfrm>
        <a:off x="343138" y="786794"/>
        <a:ext cx="8038861" cy="3109607"/>
      </dsp:txXfrm>
    </dsp:sp>
    <dsp:sp modelId="{C72E4F8C-F136-48B1-8DC8-2B1A6B9E27D6}">
      <dsp:nvSpPr>
        <dsp:cNvPr id="0" name=""/>
        <dsp:cNvSpPr/>
      </dsp:nvSpPr>
      <dsp:spPr>
        <a:xfrm>
          <a:off x="4092" y="676110"/>
          <a:ext cx="1758501" cy="2637751"/>
        </a:xfrm>
        <a:prstGeom prst="rect">
          <a:avLst/>
        </a:prstGeom>
        <a:blipFill rotWithShape="1">
          <a:blip xmlns:r="http://schemas.openxmlformats.org/officeDocument/2006/relationships" r:embed="rId1"/>
          <a:stretch>
            <a:fillRect/>
          </a:stretch>
        </a:blipFill>
        <a:ln w="15875"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0BA9B8-73A6-4B42-8568-6D613FB72ED1}">
      <dsp:nvSpPr>
        <dsp:cNvPr id="0" name=""/>
        <dsp:cNvSpPr/>
      </dsp:nvSpPr>
      <dsp:spPr>
        <a:xfrm>
          <a:off x="335279" y="868829"/>
          <a:ext cx="8046720" cy="2939215"/>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03222"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kern="1200" dirty="0">
              <a:solidFill>
                <a:srgbClr val="FF0000"/>
              </a:solidFill>
              <a:latin typeface="Calibri" panose="020F0502020204030204" pitchFamily="34" charset="0"/>
              <a:cs typeface="Arial" panose="020B0604020202020204" pitchFamily="34" charset="0"/>
            </a:rPr>
            <a:t>─</a:t>
          </a:r>
          <a:r>
            <a:rPr lang="en-US" altLang="en-US" sz="1800" kern="1200" dirty="0">
              <a:solidFill>
                <a:srgbClr val="FF0000"/>
              </a:solidFill>
              <a:latin typeface="+mn-lt"/>
              <a:cs typeface="Arial" panose="020B0604020202020204" pitchFamily="34" charset="0"/>
            </a:rPr>
            <a:t> </a:t>
          </a:r>
          <a:r>
            <a:rPr lang="en-US" altLang="en-US" sz="1800" kern="1200" dirty="0">
              <a:solidFill>
                <a:prstClr val="black"/>
              </a:solidFill>
              <a:latin typeface="+mn-lt"/>
              <a:cs typeface="Arial" panose="020B0604020202020204" pitchFamily="34" charset="0"/>
            </a:rPr>
            <a:t>Spring 2018: Introduced for the first time</a:t>
          </a:r>
        </a:p>
        <a:p>
          <a:pPr marL="0" lvl="0" indent="0" algn="l" defTabSz="800100">
            <a:lnSpc>
              <a:spcPct val="90000"/>
            </a:lnSpc>
            <a:spcBef>
              <a:spcPct val="0"/>
            </a:spcBef>
            <a:spcAft>
              <a:spcPct val="35000"/>
            </a:spcAft>
            <a:buNone/>
          </a:pPr>
          <a:r>
            <a:rPr lang="en-US" sz="1800" kern="1200" dirty="0">
              <a:solidFill>
                <a:srgbClr val="FF0000"/>
              </a:solidFill>
              <a:latin typeface="Calibri" panose="020F0502020204030204" pitchFamily="34" charset="0"/>
              <a:cs typeface="Arial" panose="020B0604020202020204" pitchFamily="34" charset="0"/>
            </a:rPr>
            <a:t>─</a:t>
          </a:r>
          <a:r>
            <a:rPr lang="en-US" altLang="en-US" sz="1800" kern="1200" dirty="0">
              <a:solidFill>
                <a:srgbClr val="FF0000"/>
              </a:solidFill>
              <a:latin typeface="+mn-lt"/>
              <a:cs typeface="Arial" panose="020B0604020202020204" pitchFamily="34" charset="0"/>
            </a:rPr>
            <a:t> </a:t>
          </a:r>
          <a:r>
            <a:rPr lang="en-US" altLang="en-US" sz="1800" kern="1200" dirty="0">
              <a:solidFill>
                <a:prstClr val="black"/>
              </a:solidFill>
              <a:latin typeface="+mn-lt"/>
              <a:cs typeface="Arial" panose="020B0604020202020204" pitchFamily="34" charset="0"/>
            </a:rPr>
            <a:t>One card set per standard size student booklet</a:t>
          </a:r>
        </a:p>
        <a:p>
          <a:pPr marL="0" lvl="0" indent="0" algn="l" defTabSz="800100">
            <a:lnSpc>
              <a:spcPct val="100000"/>
            </a:lnSpc>
            <a:spcBef>
              <a:spcPct val="0"/>
            </a:spcBef>
            <a:spcAft>
              <a:spcPts val="0"/>
            </a:spcAft>
            <a:buNone/>
          </a:pPr>
          <a:r>
            <a:rPr lang="en-US" sz="1800" kern="1200" dirty="0">
              <a:solidFill>
                <a:srgbClr val="FF0000"/>
              </a:solidFill>
              <a:latin typeface="Calibri" panose="020F0502020204030204" pitchFamily="34" charset="0"/>
              <a:cs typeface="Arial" panose="020B0604020202020204" pitchFamily="34" charset="0"/>
            </a:rPr>
            <a:t>─</a:t>
          </a:r>
          <a:r>
            <a:rPr lang="en-US" altLang="en-US" sz="1800" kern="1200" dirty="0">
              <a:solidFill>
                <a:srgbClr val="FF0000"/>
              </a:solidFill>
              <a:latin typeface="+mn-lt"/>
              <a:cs typeface="Arial" panose="020B0604020202020204" pitchFamily="34" charset="0"/>
            </a:rPr>
            <a:t> </a:t>
          </a:r>
          <a:r>
            <a:rPr lang="en-US" altLang="en-US" sz="1800" kern="1200" dirty="0">
              <a:solidFill>
                <a:prstClr val="black"/>
              </a:solidFill>
              <a:latin typeface="+mn-lt"/>
              <a:cs typeface="Arial" panose="020B0604020202020204" pitchFamily="34" charset="0"/>
            </a:rPr>
            <a:t>Cards contain the same images that appear in the                     </a:t>
          </a:r>
        </a:p>
        <a:p>
          <a:pPr marL="0" lvl="0" indent="0" algn="l" defTabSz="800100">
            <a:lnSpc>
              <a:spcPct val="90000"/>
            </a:lnSpc>
            <a:spcBef>
              <a:spcPct val="0"/>
            </a:spcBef>
            <a:spcAft>
              <a:spcPct val="35000"/>
            </a:spcAft>
            <a:buNone/>
          </a:pPr>
          <a:r>
            <a:rPr lang="en-US" altLang="en-US" sz="1800" kern="1200" dirty="0">
              <a:solidFill>
                <a:prstClr val="black"/>
              </a:solidFill>
              <a:latin typeface="+mn-lt"/>
              <a:cs typeface="Arial" panose="020B0604020202020204" pitchFamily="34" charset="0"/>
            </a:rPr>
            <a:t>  student test booklet.</a:t>
          </a:r>
        </a:p>
      </dsp:txBody>
      <dsp:txXfrm>
        <a:off x="335279" y="868829"/>
        <a:ext cx="8046720" cy="2939215"/>
      </dsp:txXfrm>
    </dsp:sp>
    <dsp:sp modelId="{C72E4F8C-F136-48B1-8DC8-2B1A6B9E27D6}">
      <dsp:nvSpPr>
        <dsp:cNvPr id="0" name=""/>
        <dsp:cNvSpPr/>
      </dsp:nvSpPr>
      <dsp:spPr>
        <a:xfrm>
          <a:off x="0" y="717917"/>
          <a:ext cx="1760220" cy="2640330"/>
        </a:xfrm>
        <a:prstGeom prst="rect">
          <a:avLst/>
        </a:prstGeom>
        <a:blipFill rotWithShape="1">
          <a:blip xmlns:r="http://schemas.openxmlformats.org/officeDocument/2006/relationships" r:embed="rId1"/>
          <a:stretch>
            <a:fillRect/>
          </a:stretch>
        </a:blipFill>
        <a:ln w="15875"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0BA9B8-73A6-4B42-8568-6D613FB72ED1}">
      <dsp:nvSpPr>
        <dsp:cNvPr id="0" name=""/>
        <dsp:cNvSpPr/>
      </dsp:nvSpPr>
      <dsp:spPr>
        <a:xfrm>
          <a:off x="304799" y="947213"/>
          <a:ext cx="8038861" cy="2936345"/>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01559" tIns="68580" rIns="68580" bIns="68580" numCol="1" spcCol="1270" anchor="ctr" anchorCtr="0">
          <a:noAutofit/>
        </a:bodyPr>
        <a:lstStyle/>
        <a:p>
          <a:pPr marL="0" lvl="0" indent="0" algn="l" defTabSz="800100">
            <a:lnSpc>
              <a:spcPct val="90000"/>
            </a:lnSpc>
            <a:spcBef>
              <a:spcPct val="0"/>
            </a:spcBef>
            <a:spcAft>
              <a:spcPct val="35000"/>
            </a:spcAft>
            <a:buNone/>
          </a:pPr>
          <a:endParaRPr lang="en-US" altLang="en-US" sz="1800" kern="1200" dirty="0">
            <a:solidFill>
              <a:prstClr val="black"/>
            </a:solidFill>
            <a:latin typeface="+mn-lt"/>
            <a:cs typeface="Arial" panose="020B0604020202020204" pitchFamily="34" charset="0"/>
          </a:endParaRPr>
        </a:p>
        <a:p>
          <a:pPr marL="0" lvl="0" indent="0" algn="l" defTabSz="800100">
            <a:lnSpc>
              <a:spcPct val="100000"/>
            </a:lnSpc>
            <a:spcBef>
              <a:spcPct val="0"/>
            </a:spcBef>
            <a:spcAft>
              <a:spcPts val="0"/>
            </a:spcAft>
            <a:buNone/>
          </a:pPr>
          <a:endParaRPr lang="en-US" altLang="en-US" sz="1800" kern="1200" dirty="0">
            <a:solidFill>
              <a:prstClr val="black"/>
            </a:solidFill>
            <a:latin typeface="+mn-lt"/>
            <a:cs typeface="Arial" panose="020B0604020202020204" pitchFamily="34" charset="0"/>
          </a:endParaRPr>
        </a:p>
        <a:p>
          <a:pPr marL="0" lvl="0" indent="0" algn="l" defTabSz="800100">
            <a:lnSpc>
              <a:spcPct val="100000"/>
            </a:lnSpc>
            <a:spcBef>
              <a:spcPct val="0"/>
            </a:spcBef>
            <a:spcAft>
              <a:spcPts val="0"/>
            </a:spcAft>
            <a:buNone/>
          </a:pPr>
          <a:endParaRPr lang="en-US" altLang="en-US" sz="1800" kern="1200" dirty="0">
            <a:solidFill>
              <a:prstClr val="black"/>
            </a:solidFill>
            <a:latin typeface="+mn-lt"/>
            <a:cs typeface="Arial" panose="020B0604020202020204" pitchFamily="34" charset="0"/>
          </a:endParaRPr>
        </a:p>
        <a:p>
          <a:pPr marL="0" lvl="0" indent="0" algn="l" defTabSz="800100">
            <a:lnSpc>
              <a:spcPct val="100000"/>
            </a:lnSpc>
            <a:spcBef>
              <a:spcPct val="0"/>
            </a:spcBef>
            <a:spcAft>
              <a:spcPts val="0"/>
            </a:spcAft>
            <a:buNone/>
          </a:pPr>
          <a:endParaRPr lang="en-US" altLang="en-US" sz="1800" kern="1200" dirty="0">
            <a:solidFill>
              <a:prstClr val="black"/>
            </a:solidFill>
            <a:latin typeface="+mn-lt"/>
            <a:cs typeface="Arial" panose="020B0604020202020204" pitchFamily="34" charset="0"/>
          </a:endParaRPr>
        </a:p>
        <a:p>
          <a:pPr marL="0" lvl="0" indent="0" algn="l" defTabSz="800100">
            <a:lnSpc>
              <a:spcPct val="90000"/>
            </a:lnSpc>
            <a:spcBef>
              <a:spcPct val="0"/>
            </a:spcBef>
            <a:spcAft>
              <a:spcPts val="42"/>
            </a:spcAft>
            <a:buNone/>
          </a:pPr>
          <a:r>
            <a:rPr lang="en-US" sz="1800" kern="1200" dirty="0">
              <a:solidFill>
                <a:srgbClr val="FF0000"/>
              </a:solidFill>
              <a:latin typeface="Calibri" panose="020F0502020204030204" pitchFamily="34" charset="0"/>
              <a:cs typeface="Arial" panose="020B0604020202020204" pitchFamily="34" charset="0"/>
            </a:rPr>
            <a:t>─</a:t>
          </a:r>
          <a:r>
            <a:rPr lang="en-US" altLang="en-US" sz="1800" kern="1200" dirty="0">
              <a:solidFill>
                <a:srgbClr val="FF0000"/>
              </a:solidFill>
              <a:latin typeface="+mn-lt"/>
              <a:cs typeface="Arial" panose="020B0604020202020204" pitchFamily="34" charset="0"/>
            </a:rPr>
            <a:t> </a:t>
          </a:r>
          <a:r>
            <a:rPr lang="en-US" altLang="en-US" sz="1800" kern="1200" dirty="0">
              <a:solidFill>
                <a:prstClr val="black"/>
              </a:solidFill>
              <a:latin typeface="+mn-lt"/>
              <a:cs typeface="Arial" panose="020B0604020202020204" pitchFamily="34" charset="0"/>
            </a:rPr>
            <a:t>Perforated cards: Four cards on an 8 ½ X 11 page</a:t>
          </a:r>
        </a:p>
        <a:p>
          <a:pPr marL="0" lvl="0" indent="0" algn="l" defTabSz="800100">
            <a:lnSpc>
              <a:spcPct val="100000"/>
            </a:lnSpc>
            <a:spcBef>
              <a:spcPct val="0"/>
            </a:spcBef>
            <a:spcAft>
              <a:spcPts val="0"/>
            </a:spcAft>
            <a:buNone/>
          </a:pPr>
          <a:endParaRPr lang="en-US" altLang="en-US" sz="1800" kern="1200" dirty="0">
            <a:solidFill>
              <a:prstClr val="black"/>
            </a:solidFill>
            <a:latin typeface="+mn-lt"/>
            <a:cs typeface="Arial" panose="020B0604020202020204" pitchFamily="34" charset="0"/>
          </a:endParaRPr>
        </a:p>
        <a:p>
          <a:pPr marL="0" lvl="0" indent="0" algn="l" defTabSz="800100">
            <a:lnSpc>
              <a:spcPct val="100000"/>
            </a:lnSpc>
            <a:spcBef>
              <a:spcPct val="0"/>
            </a:spcBef>
            <a:spcAft>
              <a:spcPts val="0"/>
            </a:spcAft>
            <a:buNone/>
          </a:pPr>
          <a:r>
            <a:rPr lang="en-US" sz="1800" kern="1200" dirty="0">
              <a:solidFill>
                <a:srgbClr val="FF0000"/>
              </a:solidFill>
              <a:latin typeface="Calibri" panose="020F0502020204030204" pitchFamily="34" charset="0"/>
              <a:cs typeface="Arial" panose="020B0604020202020204" pitchFamily="34" charset="0"/>
            </a:rPr>
            <a:t>─</a:t>
          </a:r>
          <a:r>
            <a:rPr lang="en-US" altLang="en-US" sz="1800" kern="1200" dirty="0">
              <a:solidFill>
                <a:srgbClr val="FF0000"/>
              </a:solidFill>
              <a:latin typeface="+mn-lt"/>
              <a:cs typeface="Arial" panose="020B0604020202020204" pitchFamily="34" charset="0"/>
            </a:rPr>
            <a:t> </a:t>
          </a:r>
          <a:r>
            <a:rPr lang="en-US" altLang="en-US" sz="1800" kern="1200" dirty="0">
              <a:solidFill>
                <a:prstClr val="black"/>
              </a:solidFill>
              <a:latin typeface="+mn-lt"/>
              <a:cs typeface="Arial" panose="020B0604020202020204" pitchFamily="34" charset="0"/>
            </a:rPr>
            <a:t>Test administrators are NOT required to use Image Card    </a:t>
          </a:r>
        </a:p>
        <a:p>
          <a:pPr marL="0" lvl="0" indent="0" algn="l" defTabSz="800100">
            <a:lnSpc>
              <a:spcPct val="90000"/>
            </a:lnSpc>
            <a:spcBef>
              <a:spcPct val="0"/>
            </a:spcBef>
            <a:spcAft>
              <a:spcPct val="35000"/>
            </a:spcAft>
            <a:buNone/>
          </a:pPr>
          <a:r>
            <a:rPr lang="en-US" altLang="en-US" sz="1800" kern="1200" dirty="0">
              <a:solidFill>
                <a:prstClr val="black"/>
              </a:solidFill>
              <a:latin typeface="+mn-lt"/>
              <a:cs typeface="Arial" panose="020B0604020202020204" pitchFamily="34" charset="0"/>
            </a:rPr>
            <a:t>   sets.</a:t>
          </a:r>
        </a:p>
        <a:p>
          <a:pPr marL="0" lvl="0" indent="0" algn="l" defTabSz="800100">
            <a:lnSpc>
              <a:spcPct val="100000"/>
            </a:lnSpc>
            <a:spcBef>
              <a:spcPct val="0"/>
            </a:spcBef>
            <a:spcAft>
              <a:spcPts val="0"/>
            </a:spcAft>
            <a:buNone/>
          </a:pPr>
          <a:r>
            <a:rPr lang="en-US" sz="1800" kern="1200" dirty="0">
              <a:solidFill>
                <a:srgbClr val="FF0000"/>
              </a:solidFill>
              <a:latin typeface="Calibri" panose="020F0502020204030204" pitchFamily="34" charset="0"/>
              <a:cs typeface="Arial" panose="020B0604020202020204" pitchFamily="34" charset="0"/>
            </a:rPr>
            <a:t>─</a:t>
          </a:r>
          <a:r>
            <a:rPr lang="en-US" altLang="en-US" sz="1800" kern="1200" dirty="0">
              <a:solidFill>
                <a:srgbClr val="FF0000"/>
              </a:solidFill>
              <a:latin typeface="+mn-lt"/>
              <a:cs typeface="Arial" panose="020B0604020202020204" pitchFamily="34" charset="0"/>
            </a:rPr>
            <a:t> </a:t>
          </a:r>
          <a:r>
            <a:rPr lang="en-US" altLang="en-US" sz="1800" kern="1200" dirty="0">
              <a:solidFill>
                <a:prstClr val="black"/>
              </a:solidFill>
              <a:latin typeface="+mn-lt"/>
              <a:cs typeface="Arial" panose="020B0604020202020204" pitchFamily="34" charset="0"/>
            </a:rPr>
            <a:t>Image cards will have number stamp on the back to                                                                          </a:t>
          </a:r>
        </a:p>
        <a:p>
          <a:pPr marL="0" lvl="0" indent="0" algn="l" defTabSz="800100">
            <a:lnSpc>
              <a:spcPct val="90000"/>
            </a:lnSpc>
            <a:spcBef>
              <a:spcPct val="0"/>
            </a:spcBef>
            <a:spcAft>
              <a:spcPct val="35000"/>
            </a:spcAft>
            <a:buNone/>
          </a:pPr>
          <a:r>
            <a:rPr lang="en-US" altLang="en-US" sz="1800" kern="1200" dirty="0">
              <a:solidFill>
                <a:prstClr val="black"/>
              </a:solidFill>
              <a:latin typeface="+mn-lt"/>
              <a:cs typeface="Arial" panose="020B0604020202020204" pitchFamily="34" charset="0"/>
            </a:rPr>
            <a:t>   correspond with test items.</a:t>
          </a:r>
        </a:p>
        <a:p>
          <a:pPr marL="0" lvl="0" indent="0" algn="l" defTabSz="800100">
            <a:lnSpc>
              <a:spcPct val="90000"/>
            </a:lnSpc>
            <a:spcBef>
              <a:spcPct val="0"/>
            </a:spcBef>
            <a:spcAft>
              <a:spcPct val="35000"/>
            </a:spcAft>
            <a:buNone/>
          </a:pPr>
          <a:endParaRPr lang="en-US" altLang="en-US" sz="1800" kern="1200" dirty="0">
            <a:solidFill>
              <a:prstClr val="black"/>
            </a:solidFill>
            <a:latin typeface="+mn-lt"/>
            <a:cs typeface="Arial" panose="020B0604020202020204" pitchFamily="34" charset="0"/>
          </a:endParaRPr>
        </a:p>
        <a:p>
          <a:pPr marL="0" lvl="0" indent="0" algn="l" defTabSz="800100">
            <a:lnSpc>
              <a:spcPct val="90000"/>
            </a:lnSpc>
            <a:spcBef>
              <a:spcPct val="0"/>
            </a:spcBef>
            <a:spcAft>
              <a:spcPct val="35000"/>
            </a:spcAft>
            <a:buNone/>
          </a:pPr>
          <a:endParaRPr lang="en-US" altLang="en-US" sz="1800" kern="1200" dirty="0">
            <a:solidFill>
              <a:prstClr val="black"/>
            </a:solidFill>
            <a:latin typeface="+mn-lt"/>
            <a:cs typeface="Arial" panose="020B0604020202020204" pitchFamily="34" charset="0"/>
          </a:endParaRPr>
        </a:p>
        <a:p>
          <a:pPr marL="0" lvl="0" indent="0" algn="l" defTabSz="800100">
            <a:lnSpc>
              <a:spcPct val="90000"/>
            </a:lnSpc>
            <a:spcBef>
              <a:spcPct val="0"/>
            </a:spcBef>
            <a:spcAft>
              <a:spcPct val="35000"/>
            </a:spcAft>
            <a:buNone/>
          </a:pPr>
          <a:endParaRPr lang="en-US" altLang="en-US" sz="1800" kern="1200" dirty="0">
            <a:solidFill>
              <a:prstClr val="black"/>
            </a:solidFill>
            <a:latin typeface="+mn-lt"/>
            <a:cs typeface="Arial" panose="020B0604020202020204" pitchFamily="34" charset="0"/>
          </a:endParaRPr>
        </a:p>
        <a:p>
          <a:pPr marL="0" lvl="0" indent="0" algn="l" defTabSz="800100">
            <a:lnSpc>
              <a:spcPct val="90000"/>
            </a:lnSpc>
            <a:spcBef>
              <a:spcPct val="0"/>
            </a:spcBef>
            <a:spcAft>
              <a:spcPct val="35000"/>
            </a:spcAft>
            <a:buNone/>
          </a:pPr>
          <a:endParaRPr lang="en-US" altLang="en-US" sz="1800" kern="1200" dirty="0">
            <a:solidFill>
              <a:prstClr val="black"/>
            </a:solidFill>
            <a:latin typeface="+mn-lt"/>
            <a:cs typeface="Arial" panose="020B0604020202020204" pitchFamily="34" charset="0"/>
          </a:endParaRPr>
        </a:p>
        <a:p>
          <a:pPr marL="0" lvl="0" indent="0" algn="l" defTabSz="800100">
            <a:lnSpc>
              <a:spcPct val="90000"/>
            </a:lnSpc>
            <a:spcBef>
              <a:spcPct val="0"/>
            </a:spcBef>
            <a:spcAft>
              <a:spcPct val="35000"/>
            </a:spcAft>
            <a:buNone/>
          </a:pPr>
          <a:r>
            <a:rPr lang="en-US" altLang="en-US" sz="1800" kern="1200" dirty="0">
              <a:solidFill>
                <a:prstClr val="black"/>
              </a:solidFill>
              <a:latin typeface="+mn-lt"/>
              <a:cs typeface="Arial" panose="020B0604020202020204" pitchFamily="34" charset="0"/>
            </a:rPr>
            <a:t> </a:t>
          </a:r>
          <a:endParaRPr lang="en-US" sz="1800" kern="1200" dirty="0">
            <a:latin typeface="+mn-lt"/>
            <a:cs typeface="Arial" panose="020B0604020202020204" pitchFamily="34" charset="0"/>
          </a:endParaRPr>
        </a:p>
      </dsp:txBody>
      <dsp:txXfrm>
        <a:off x="304799" y="947213"/>
        <a:ext cx="8038861" cy="2936345"/>
      </dsp:txXfrm>
    </dsp:sp>
    <dsp:sp modelId="{C72E4F8C-F136-48B1-8DC8-2B1A6B9E27D6}">
      <dsp:nvSpPr>
        <dsp:cNvPr id="0" name=""/>
        <dsp:cNvSpPr/>
      </dsp:nvSpPr>
      <dsp:spPr>
        <a:xfrm>
          <a:off x="4092" y="719426"/>
          <a:ext cx="1758501" cy="2637751"/>
        </a:xfrm>
        <a:prstGeom prst="rect">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0BA9B8-73A6-4B42-8568-6D613FB72ED1}">
      <dsp:nvSpPr>
        <dsp:cNvPr id="0" name=""/>
        <dsp:cNvSpPr/>
      </dsp:nvSpPr>
      <dsp:spPr>
        <a:xfrm>
          <a:off x="335279" y="868829"/>
          <a:ext cx="8046720" cy="2939215"/>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03222" tIns="68580" rIns="68580" bIns="68580" numCol="1" spcCol="1270" anchor="ctr" anchorCtr="0">
          <a:noAutofit/>
        </a:bodyPr>
        <a:lstStyle/>
        <a:p>
          <a:pPr marL="0" lvl="0" indent="0" algn="l" defTabSz="800100" rtl="0">
            <a:lnSpc>
              <a:spcPct val="90000"/>
            </a:lnSpc>
            <a:spcBef>
              <a:spcPct val="0"/>
            </a:spcBef>
            <a:spcAft>
              <a:spcPct val="35000"/>
            </a:spcAft>
            <a:buNone/>
          </a:pPr>
          <a:r>
            <a:rPr lang="en-US" sz="1800" kern="1200" dirty="0">
              <a:solidFill>
                <a:srgbClr val="FF0000"/>
              </a:solidFill>
              <a:latin typeface="Calibri" panose="020F0502020204030204" pitchFamily="34" charset="0"/>
              <a:cs typeface="Arial" panose="020B0604020202020204" pitchFamily="34" charset="0"/>
            </a:rPr>
            <a:t>─</a:t>
          </a:r>
          <a:r>
            <a:rPr lang="en-US" altLang="en-US" sz="1800" kern="1200" dirty="0">
              <a:solidFill>
                <a:srgbClr val="FF0000"/>
              </a:solidFill>
              <a:latin typeface="+mn-lt"/>
              <a:cs typeface="Arial" panose="020B0604020202020204" pitchFamily="34" charset="0"/>
            </a:rPr>
            <a:t> </a:t>
          </a:r>
          <a:r>
            <a:rPr lang="en-US" sz="1800" kern="1200" dirty="0">
              <a:solidFill>
                <a:srgbClr val="000000"/>
              </a:solidFill>
              <a:latin typeface="+mn-lt"/>
              <a:cs typeface="Arial" panose="020B0604020202020204" pitchFamily="34" charset="0"/>
            </a:rPr>
            <a:t>Test sessions do not have to be created. </a:t>
          </a:r>
        </a:p>
        <a:p>
          <a:pPr marL="0" lvl="0" indent="0" algn="l" defTabSz="800100">
            <a:lnSpc>
              <a:spcPct val="100000"/>
            </a:lnSpc>
            <a:spcBef>
              <a:spcPct val="0"/>
            </a:spcBef>
            <a:spcAft>
              <a:spcPts val="0"/>
            </a:spcAft>
            <a:buNone/>
          </a:pPr>
          <a:r>
            <a:rPr lang="en-US" sz="1800" kern="1200" dirty="0">
              <a:solidFill>
                <a:srgbClr val="FF0000"/>
              </a:solidFill>
              <a:latin typeface="Calibri" panose="020F0502020204030204" pitchFamily="34" charset="0"/>
              <a:cs typeface="Arial" panose="020B0604020202020204" pitchFamily="34" charset="0"/>
            </a:rPr>
            <a:t>─</a:t>
          </a:r>
          <a:r>
            <a:rPr lang="en-US" altLang="en-US" sz="1800" kern="1200" dirty="0">
              <a:solidFill>
                <a:srgbClr val="FF0000"/>
              </a:solidFill>
              <a:latin typeface="+mn-lt"/>
              <a:cs typeface="Arial" panose="020B0604020202020204" pitchFamily="34" charset="0"/>
            </a:rPr>
            <a:t> </a:t>
          </a:r>
          <a:r>
            <a:rPr lang="en-US" altLang="en-US" sz="1800" kern="1200" dirty="0">
              <a:solidFill>
                <a:srgbClr val="000000"/>
              </a:solidFill>
              <a:latin typeface="+mn-lt"/>
              <a:cs typeface="Arial" panose="020B0604020202020204" pitchFamily="34" charset="0"/>
            </a:rPr>
            <a:t>Student responses from the Scoring Document will be    </a:t>
          </a:r>
        </a:p>
        <a:p>
          <a:pPr marL="0" lvl="0" indent="0" algn="l" defTabSz="800100">
            <a:lnSpc>
              <a:spcPct val="90000"/>
            </a:lnSpc>
            <a:spcBef>
              <a:spcPct val="0"/>
            </a:spcBef>
            <a:spcAft>
              <a:spcPct val="35000"/>
            </a:spcAft>
            <a:buNone/>
          </a:pPr>
          <a:r>
            <a:rPr lang="en-US" altLang="en-US" sz="1800" kern="1200" dirty="0">
              <a:solidFill>
                <a:srgbClr val="000000"/>
              </a:solidFill>
              <a:latin typeface="+mn-lt"/>
              <a:cs typeface="Arial" panose="020B0604020202020204" pitchFamily="34" charset="0"/>
            </a:rPr>
            <a:t>   entered online.</a:t>
          </a:r>
        </a:p>
        <a:p>
          <a:pPr marL="0" lvl="0" indent="0" algn="l" defTabSz="800100">
            <a:lnSpc>
              <a:spcPct val="100000"/>
            </a:lnSpc>
            <a:spcBef>
              <a:spcPct val="0"/>
            </a:spcBef>
            <a:spcAft>
              <a:spcPts val="0"/>
            </a:spcAft>
            <a:buNone/>
          </a:pPr>
          <a:r>
            <a:rPr lang="en-US" sz="1800" kern="1200" dirty="0">
              <a:solidFill>
                <a:srgbClr val="FF0000"/>
              </a:solidFill>
              <a:latin typeface="Calibri" panose="020F0502020204030204" pitchFamily="34" charset="0"/>
              <a:cs typeface="Arial" panose="020B0604020202020204" pitchFamily="34" charset="0"/>
            </a:rPr>
            <a:t>─</a:t>
          </a:r>
          <a:r>
            <a:rPr lang="en-US" altLang="en-US" sz="1800" kern="1200" dirty="0">
              <a:solidFill>
                <a:srgbClr val="FF0000"/>
              </a:solidFill>
              <a:latin typeface="+mn-lt"/>
              <a:cs typeface="Arial" panose="020B0604020202020204" pitchFamily="34" charset="0"/>
            </a:rPr>
            <a:t> </a:t>
          </a:r>
          <a:r>
            <a:rPr lang="en-US" altLang="en-US" sz="1800" kern="1200" dirty="0">
              <a:solidFill>
                <a:srgbClr val="000000"/>
              </a:solidFill>
              <a:latin typeface="+mn-lt"/>
              <a:cs typeface="Arial" panose="020B0604020202020204" pitchFamily="34" charset="0"/>
            </a:rPr>
            <a:t>New Translated Student Materials selection to match   </a:t>
          </a:r>
        </a:p>
        <a:p>
          <a:pPr marL="0" lvl="0" indent="0" algn="l" defTabSz="800100">
            <a:lnSpc>
              <a:spcPct val="90000"/>
            </a:lnSpc>
            <a:spcBef>
              <a:spcPct val="0"/>
            </a:spcBef>
            <a:spcAft>
              <a:spcPct val="35000"/>
            </a:spcAft>
            <a:buNone/>
          </a:pPr>
          <a:r>
            <a:rPr lang="en-US" altLang="en-US" sz="1800" kern="1200" dirty="0">
              <a:solidFill>
                <a:srgbClr val="000000"/>
              </a:solidFill>
              <a:latin typeface="+mn-lt"/>
              <a:cs typeface="Arial" panose="020B0604020202020204" pitchFamily="34" charset="0"/>
            </a:rPr>
            <a:t>   online form.</a:t>
          </a:r>
        </a:p>
        <a:p>
          <a:pPr marL="0" lvl="0" indent="0" algn="l" defTabSz="800100">
            <a:lnSpc>
              <a:spcPct val="100000"/>
            </a:lnSpc>
            <a:spcBef>
              <a:spcPct val="0"/>
            </a:spcBef>
            <a:spcAft>
              <a:spcPts val="0"/>
            </a:spcAft>
            <a:buNone/>
          </a:pPr>
          <a:r>
            <a:rPr lang="en-US" sz="1800" kern="1200" dirty="0">
              <a:solidFill>
                <a:srgbClr val="FF0000"/>
              </a:solidFill>
              <a:latin typeface="Calibri" panose="020F0502020204030204" pitchFamily="34" charset="0"/>
              <a:cs typeface="Arial" panose="020B0604020202020204" pitchFamily="34" charset="0"/>
            </a:rPr>
            <a:t>─</a:t>
          </a:r>
          <a:r>
            <a:rPr lang="en-US" altLang="en-US" sz="1800" kern="1200" dirty="0">
              <a:solidFill>
                <a:srgbClr val="FF0000"/>
              </a:solidFill>
              <a:latin typeface="+mn-lt"/>
              <a:cs typeface="Arial" panose="020B0604020202020204" pitchFamily="34" charset="0"/>
            </a:rPr>
            <a:t> </a:t>
          </a:r>
          <a:r>
            <a:rPr lang="en-US" altLang="en-US" sz="1800" kern="1200" dirty="0">
              <a:solidFill>
                <a:srgbClr val="000000"/>
              </a:solidFill>
              <a:latin typeface="+mn-lt"/>
              <a:cs typeface="Arial" panose="020B0604020202020204" pitchFamily="34" charset="0"/>
            </a:rPr>
            <a:t>Testing personnel must be trained and have a signed   </a:t>
          </a:r>
        </a:p>
        <a:p>
          <a:pPr marL="0" lvl="0" indent="0" algn="l" defTabSz="800100">
            <a:lnSpc>
              <a:spcPct val="90000"/>
            </a:lnSpc>
            <a:spcBef>
              <a:spcPct val="0"/>
            </a:spcBef>
            <a:spcAft>
              <a:spcPct val="35000"/>
            </a:spcAft>
            <a:buNone/>
          </a:pPr>
          <a:r>
            <a:rPr lang="en-US" altLang="en-US" sz="1800" kern="1200" dirty="0">
              <a:solidFill>
                <a:srgbClr val="000000"/>
              </a:solidFill>
              <a:latin typeface="+mn-lt"/>
              <a:cs typeface="Arial" panose="020B0604020202020204" pitchFamily="34" charset="0"/>
            </a:rPr>
            <a:t>   oath on file.</a:t>
          </a:r>
          <a:endParaRPr lang="en-US" sz="1800" kern="1200" dirty="0">
            <a:solidFill>
              <a:srgbClr val="000000"/>
            </a:solidFill>
            <a:latin typeface="+mn-lt"/>
            <a:cs typeface="Arial" panose="020B0604020202020204" pitchFamily="34" charset="0"/>
          </a:endParaRPr>
        </a:p>
      </dsp:txBody>
      <dsp:txXfrm>
        <a:off x="335279" y="868829"/>
        <a:ext cx="8046720" cy="2939215"/>
      </dsp:txXfrm>
    </dsp:sp>
    <dsp:sp modelId="{C72E4F8C-F136-48B1-8DC8-2B1A6B9E27D6}">
      <dsp:nvSpPr>
        <dsp:cNvPr id="0" name=""/>
        <dsp:cNvSpPr/>
      </dsp:nvSpPr>
      <dsp:spPr>
        <a:xfrm>
          <a:off x="0" y="717917"/>
          <a:ext cx="1760220" cy="2640330"/>
        </a:xfrm>
        <a:prstGeom prst="rect">
          <a:avLst/>
        </a:prstGeom>
        <a:blipFill rotWithShape="1">
          <a:blip xmlns:r="http://schemas.openxmlformats.org/officeDocument/2006/relationships" r:embed="rId1"/>
          <a:stretch>
            <a:fillRect/>
          </a:stretch>
        </a:blipFill>
        <a:ln w="15875"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639DB7-9674-406D-855C-81EB417A542E}">
      <dsp:nvSpPr>
        <dsp:cNvPr id="0" name=""/>
        <dsp:cNvSpPr/>
      </dsp:nvSpPr>
      <dsp:spPr>
        <a:xfrm>
          <a:off x="3825372" y="904320"/>
          <a:ext cx="697054" cy="91440"/>
        </a:xfrm>
        <a:custGeom>
          <a:avLst/>
          <a:gdLst/>
          <a:ahLst/>
          <a:cxnLst/>
          <a:rect l="0" t="0" r="0" b="0"/>
          <a:pathLst>
            <a:path>
              <a:moveTo>
                <a:pt x="0" y="45720"/>
              </a:moveTo>
              <a:lnTo>
                <a:pt x="697054" y="45720"/>
              </a:lnTo>
            </a:path>
          </a:pathLst>
        </a:custGeom>
        <a:noFill/>
        <a:ln w="9525" cap="flat" cmpd="sng" algn="ctr">
          <a:solidFill>
            <a:schemeClr val="accent2">
              <a:shade val="90000"/>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155708" y="946401"/>
        <a:ext cx="36382" cy="7276"/>
      </dsp:txXfrm>
    </dsp:sp>
    <dsp:sp modelId="{C45FB2C8-CA3E-4E23-B28F-0E1D920C0EE7}">
      <dsp:nvSpPr>
        <dsp:cNvPr id="0" name=""/>
        <dsp:cNvSpPr/>
      </dsp:nvSpPr>
      <dsp:spPr>
        <a:xfrm>
          <a:off x="663459" y="926"/>
          <a:ext cx="3163713" cy="1898228"/>
        </a:xfrm>
        <a:prstGeom prst="rect">
          <a:avLst/>
        </a:prstGeom>
        <a:solidFill>
          <a:schemeClr val="accent2">
            <a:shade val="8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en-US" sz="1900" kern="1200" baseline="0" dirty="0"/>
            <a:t>Complete the state-required training and calibration activities.</a:t>
          </a:r>
          <a:endParaRPr lang="en-US" sz="1900" kern="1200" dirty="0"/>
        </a:p>
      </dsp:txBody>
      <dsp:txXfrm>
        <a:off x="663459" y="926"/>
        <a:ext cx="3163713" cy="1898228"/>
      </dsp:txXfrm>
    </dsp:sp>
    <dsp:sp modelId="{70C7E26E-BC30-44E8-B703-3C2CC1A0CF3B}">
      <dsp:nvSpPr>
        <dsp:cNvPr id="0" name=""/>
        <dsp:cNvSpPr/>
      </dsp:nvSpPr>
      <dsp:spPr>
        <a:xfrm>
          <a:off x="2245315" y="1897354"/>
          <a:ext cx="3891368" cy="697054"/>
        </a:xfrm>
        <a:custGeom>
          <a:avLst/>
          <a:gdLst/>
          <a:ahLst/>
          <a:cxnLst/>
          <a:rect l="0" t="0" r="0" b="0"/>
          <a:pathLst>
            <a:path>
              <a:moveTo>
                <a:pt x="3891368" y="0"/>
              </a:moveTo>
              <a:lnTo>
                <a:pt x="3891368" y="365627"/>
              </a:lnTo>
              <a:lnTo>
                <a:pt x="0" y="365627"/>
              </a:lnTo>
              <a:lnTo>
                <a:pt x="0" y="697054"/>
              </a:lnTo>
            </a:path>
          </a:pathLst>
        </a:custGeom>
        <a:noFill/>
        <a:ln w="9525" cap="flat" cmpd="sng" algn="ctr">
          <a:solidFill>
            <a:schemeClr val="accent2">
              <a:shade val="90000"/>
              <a:hueOff val="307653"/>
              <a:satOff val="-27246"/>
              <a:lumOff val="18432"/>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092029" y="2242243"/>
        <a:ext cx="197940" cy="7276"/>
      </dsp:txXfrm>
    </dsp:sp>
    <dsp:sp modelId="{DAD83C5F-461F-4005-8D20-1DD355F3778F}">
      <dsp:nvSpPr>
        <dsp:cNvPr id="0" name=""/>
        <dsp:cNvSpPr/>
      </dsp:nvSpPr>
      <dsp:spPr>
        <a:xfrm>
          <a:off x="4554827" y="926"/>
          <a:ext cx="3163713" cy="1898228"/>
        </a:xfrm>
        <a:prstGeom prst="rect">
          <a:avLst/>
        </a:prstGeom>
        <a:solidFill>
          <a:schemeClr val="accent2">
            <a:shade val="80000"/>
            <a:hueOff val="204984"/>
            <a:satOff val="-18395"/>
            <a:lumOff val="1281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en-US" sz="1900" kern="1200" baseline="0" dirty="0"/>
            <a:t>Assess the English language proficiency of students and assign one of four ratings: beginning, intermediate, advanced, or advanced high.</a:t>
          </a:r>
          <a:endParaRPr lang="en-US" sz="1900" kern="1200" dirty="0"/>
        </a:p>
      </dsp:txBody>
      <dsp:txXfrm>
        <a:off x="4554827" y="926"/>
        <a:ext cx="3163713" cy="1898228"/>
      </dsp:txXfrm>
    </dsp:sp>
    <dsp:sp modelId="{CF9BE80E-7CC7-49FF-998A-23C38AB36B57}">
      <dsp:nvSpPr>
        <dsp:cNvPr id="0" name=""/>
        <dsp:cNvSpPr/>
      </dsp:nvSpPr>
      <dsp:spPr>
        <a:xfrm>
          <a:off x="3825372" y="3530202"/>
          <a:ext cx="697054" cy="91440"/>
        </a:xfrm>
        <a:custGeom>
          <a:avLst/>
          <a:gdLst/>
          <a:ahLst/>
          <a:cxnLst/>
          <a:rect l="0" t="0" r="0" b="0"/>
          <a:pathLst>
            <a:path>
              <a:moveTo>
                <a:pt x="0" y="45720"/>
              </a:moveTo>
              <a:lnTo>
                <a:pt x="697054" y="45720"/>
              </a:lnTo>
            </a:path>
          </a:pathLst>
        </a:custGeom>
        <a:noFill/>
        <a:ln w="9525" cap="flat" cmpd="sng" algn="ctr">
          <a:solidFill>
            <a:schemeClr val="accent2">
              <a:shade val="90000"/>
              <a:hueOff val="615306"/>
              <a:satOff val="-54493"/>
              <a:lumOff val="36864"/>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4155708" y="3572284"/>
        <a:ext cx="36382" cy="7276"/>
      </dsp:txXfrm>
    </dsp:sp>
    <dsp:sp modelId="{38555005-519C-4102-B490-084C8306CAA0}">
      <dsp:nvSpPr>
        <dsp:cNvPr id="0" name=""/>
        <dsp:cNvSpPr/>
      </dsp:nvSpPr>
      <dsp:spPr>
        <a:xfrm>
          <a:off x="663459" y="2626808"/>
          <a:ext cx="3163713" cy="1898228"/>
        </a:xfrm>
        <a:prstGeom prst="rect">
          <a:avLst/>
        </a:prstGeom>
        <a:solidFill>
          <a:schemeClr val="accent2">
            <a:shade val="80000"/>
            <a:hueOff val="409969"/>
            <a:satOff val="-36789"/>
            <a:lumOff val="2562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en-US" sz="1900" kern="1200" baseline="0" dirty="0"/>
            <a:t>Record the students’ ratings and related information on the TELPAS Student Rating Roster.</a:t>
          </a:r>
          <a:endParaRPr lang="en-US" sz="1900" kern="1200" dirty="0"/>
        </a:p>
      </dsp:txBody>
      <dsp:txXfrm>
        <a:off x="663459" y="2626808"/>
        <a:ext cx="3163713" cy="1898228"/>
      </dsp:txXfrm>
    </dsp:sp>
    <dsp:sp modelId="{E4CB25C6-4E01-4517-B89F-31BB91EE6295}">
      <dsp:nvSpPr>
        <dsp:cNvPr id="0" name=""/>
        <dsp:cNvSpPr/>
      </dsp:nvSpPr>
      <dsp:spPr>
        <a:xfrm>
          <a:off x="4554827" y="2626808"/>
          <a:ext cx="3163713" cy="1898228"/>
        </a:xfrm>
        <a:prstGeom prst="rect">
          <a:avLst/>
        </a:prstGeom>
        <a:solidFill>
          <a:schemeClr val="accent2">
            <a:shade val="80000"/>
            <a:hueOff val="614953"/>
            <a:satOff val="-55184"/>
            <a:lumOff val="3843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en-US" sz="1900" kern="1200" baseline="0" dirty="0"/>
            <a:t>Enter the students’ ratings and related information into an online rating entry form in TestNav, if directed to do so by the campus coordinator.</a:t>
          </a:r>
          <a:endParaRPr lang="en-US" sz="1900" kern="1200" dirty="0"/>
        </a:p>
      </dsp:txBody>
      <dsp:txXfrm>
        <a:off x="4554827" y="2626808"/>
        <a:ext cx="3163713" cy="189822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3A1FCA-C0CD-4D6D-8666-A83CDF77C3C3}">
      <dsp:nvSpPr>
        <dsp:cNvPr id="0" name=""/>
        <dsp:cNvSpPr/>
      </dsp:nvSpPr>
      <dsp:spPr>
        <a:xfrm>
          <a:off x="40" y="324142"/>
          <a:ext cx="3916784" cy="573839"/>
        </a:xfrm>
        <a:prstGeom prst="rect">
          <a:avLst/>
        </a:prstGeom>
        <a:solidFill>
          <a:srgbClr val="0070C0"/>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rtl="0">
            <a:lnSpc>
              <a:spcPct val="90000"/>
            </a:lnSpc>
            <a:spcBef>
              <a:spcPct val="0"/>
            </a:spcBef>
            <a:spcAft>
              <a:spcPct val="35000"/>
            </a:spcAft>
            <a:buNone/>
          </a:pPr>
          <a:r>
            <a:rPr lang="en-US" sz="1500" b="1" kern="1200" baseline="0" dirty="0"/>
            <a:t>TELPAS Summary Report (District and Campus Level) </a:t>
          </a:r>
          <a:endParaRPr lang="en-US" sz="1500" kern="1200" dirty="0"/>
        </a:p>
      </dsp:txBody>
      <dsp:txXfrm>
        <a:off x="40" y="324142"/>
        <a:ext cx="3916784" cy="573839"/>
      </dsp:txXfrm>
    </dsp:sp>
    <dsp:sp modelId="{5E84A4E6-19E7-4F5A-B06E-7719DD20DA59}">
      <dsp:nvSpPr>
        <dsp:cNvPr id="0" name=""/>
        <dsp:cNvSpPr/>
      </dsp:nvSpPr>
      <dsp:spPr>
        <a:xfrm>
          <a:off x="40" y="897982"/>
          <a:ext cx="3916784" cy="2511675"/>
        </a:xfrm>
        <a:prstGeom prst="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rtl="0">
            <a:lnSpc>
              <a:spcPct val="90000"/>
            </a:lnSpc>
            <a:spcBef>
              <a:spcPct val="0"/>
            </a:spcBef>
            <a:spcAft>
              <a:spcPct val="15000"/>
            </a:spcAft>
            <a:buChar char="•"/>
          </a:pPr>
          <a:r>
            <a:rPr lang="en-US" sz="1500" kern="1200" baseline="0" dirty="0"/>
            <a:t>This report displays the status of the entry of K-12 TELPAS holistic rating information and grades 2-12 listening &amp; speaking and reading tests for a district and the campuses within that district. The report indicates the number of students with each status (Not Started, Incomplete, and Completed) for each portion of the assessment. This report can be used to track the progress of a district or campus throughout the testing window.</a:t>
          </a:r>
          <a:endParaRPr lang="en-US" sz="1500" kern="1200" dirty="0"/>
        </a:p>
      </dsp:txBody>
      <dsp:txXfrm>
        <a:off x="40" y="897982"/>
        <a:ext cx="3916784" cy="2511675"/>
      </dsp:txXfrm>
    </dsp:sp>
    <dsp:sp modelId="{65FC3BE2-0956-494D-8164-3768CDF2F34B}">
      <dsp:nvSpPr>
        <dsp:cNvPr id="0" name=""/>
        <dsp:cNvSpPr/>
      </dsp:nvSpPr>
      <dsp:spPr>
        <a:xfrm>
          <a:off x="4465174" y="324142"/>
          <a:ext cx="3916784" cy="573839"/>
        </a:xfrm>
        <a:prstGeom prst="rect">
          <a:avLst/>
        </a:prstGeom>
        <a:solidFill>
          <a:srgbClr val="0070C0"/>
        </a:solidFill>
        <a:ln w="15875"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rtl="0">
            <a:lnSpc>
              <a:spcPct val="90000"/>
            </a:lnSpc>
            <a:spcBef>
              <a:spcPct val="0"/>
            </a:spcBef>
            <a:spcAft>
              <a:spcPct val="35000"/>
            </a:spcAft>
            <a:buNone/>
          </a:pPr>
          <a:r>
            <a:rPr lang="en-US" sz="1500" b="1" kern="1200" baseline="0" dirty="0"/>
            <a:t>TELPAS Combined Status Report (District and Campus Level) </a:t>
          </a:r>
          <a:endParaRPr lang="en-US" sz="1500" kern="1200" dirty="0"/>
        </a:p>
      </dsp:txBody>
      <dsp:txXfrm>
        <a:off x="4465174" y="324142"/>
        <a:ext cx="3916784" cy="573839"/>
      </dsp:txXfrm>
    </dsp:sp>
    <dsp:sp modelId="{2D4B19AF-6F20-4224-B7CA-A05E6B1C8F64}">
      <dsp:nvSpPr>
        <dsp:cNvPr id="0" name=""/>
        <dsp:cNvSpPr/>
      </dsp:nvSpPr>
      <dsp:spPr>
        <a:xfrm>
          <a:off x="4465174" y="897982"/>
          <a:ext cx="3916784" cy="2511675"/>
        </a:xfrm>
        <a:prstGeom prst="rect">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rtl="0">
            <a:lnSpc>
              <a:spcPct val="90000"/>
            </a:lnSpc>
            <a:spcBef>
              <a:spcPct val="0"/>
            </a:spcBef>
            <a:spcAft>
              <a:spcPct val="15000"/>
            </a:spcAft>
            <a:buChar char="•"/>
          </a:pPr>
          <a:r>
            <a:rPr lang="en-US" sz="1500" kern="1200" baseline="0" dirty="0"/>
            <a:t>This report displays the status of the K-12 TELPAS holistic rating entry and grades 2-12 listening &amp; speaking and reading test for each student registered within a selected organization. This allows coordinators to verify holistic ratings and rater information, completion of TELPAS listening &amp; speaking and reading tests for grades 2-12, and entry of Years in U.S. Schools information. Certain key elements must be completed before the system will acknowledge a record as complete.</a:t>
          </a:r>
          <a:endParaRPr lang="en-US" sz="1500" kern="1200" dirty="0"/>
        </a:p>
      </dsp:txBody>
      <dsp:txXfrm>
        <a:off x="4465174" y="897982"/>
        <a:ext cx="3916784" cy="251167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330B95-1FC7-42C5-8D40-A2FBC9AEE636}">
      <dsp:nvSpPr>
        <dsp:cNvPr id="0" name=""/>
        <dsp:cNvSpPr/>
      </dsp:nvSpPr>
      <dsp:spPr>
        <a:xfrm>
          <a:off x="2413" y="828728"/>
          <a:ext cx="2438229" cy="2868505"/>
        </a:xfrm>
        <a:prstGeom prst="rect">
          <a:avLst/>
        </a:prstGeom>
        <a:solidFill>
          <a:schemeClr val="accent2">
            <a:alpha val="40000"/>
            <a:tint val="4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4EDA28EE-82D1-48EC-A5FB-0C90F3941359}">
      <dsp:nvSpPr>
        <dsp:cNvPr id="0" name=""/>
        <dsp:cNvSpPr/>
      </dsp:nvSpPr>
      <dsp:spPr>
        <a:xfrm>
          <a:off x="124324" y="943468"/>
          <a:ext cx="2194406" cy="1864528"/>
        </a:xfrm>
        <a:prstGeom prst="rect">
          <a:avLst/>
        </a:prstGeom>
        <a:blipFill rotWithShape="1">
          <a:blip xmlns:r="http://schemas.openxmlformats.org/officeDocument/2006/relationships" r:embed="rId1"/>
          <a:stretch>
            <a:fillRect/>
          </a:stretch>
        </a:blip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802D465-0181-42AD-B4B5-229922A72A19}">
      <dsp:nvSpPr>
        <dsp:cNvPr id="0" name=""/>
        <dsp:cNvSpPr/>
      </dsp:nvSpPr>
      <dsp:spPr>
        <a:xfrm>
          <a:off x="124324" y="3094871"/>
          <a:ext cx="2194406" cy="487623"/>
        </a:xfrm>
        <a:prstGeom prst="rect">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Assessment Management System</a:t>
          </a:r>
        </a:p>
      </dsp:txBody>
      <dsp:txXfrm>
        <a:off x="124324" y="3094871"/>
        <a:ext cx="2194406" cy="487623"/>
      </dsp:txXfrm>
    </dsp:sp>
    <dsp:sp modelId="{6CE08495-DC01-4087-B313-127BC1EFE66C}">
      <dsp:nvSpPr>
        <dsp:cNvPr id="0" name=""/>
        <dsp:cNvSpPr/>
      </dsp:nvSpPr>
      <dsp:spPr>
        <a:xfrm>
          <a:off x="124324" y="2807997"/>
          <a:ext cx="2194406" cy="2868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 </a:t>
          </a:r>
        </a:p>
      </dsp:txBody>
      <dsp:txXfrm>
        <a:off x="124324" y="2807997"/>
        <a:ext cx="2194406" cy="286873"/>
      </dsp:txXfrm>
    </dsp:sp>
    <dsp:sp modelId="{1441605A-ADBD-4873-AB08-BC4971561082}">
      <dsp:nvSpPr>
        <dsp:cNvPr id="0" name=""/>
        <dsp:cNvSpPr/>
      </dsp:nvSpPr>
      <dsp:spPr>
        <a:xfrm>
          <a:off x="2971885" y="828728"/>
          <a:ext cx="2438229" cy="2868505"/>
        </a:xfrm>
        <a:prstGeom prst="rect">
          <a:avLst/>
        </a:prstGeom>
        <a:solidFill>
          <a:schemeClr val="accent2">
            <a:alpha val="40000"/>
            <a:tint val="4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CD46EBEF-345E-4CCC-9B00-BC3CDA96BB6A}">
      <dsp:nvSpPr>
        <dsp:cNvPr id="0" name=""/>
        <dsp:cNvSpPr/>
      </dsp:nvSpPr>
      <dsp:spPr>
        <a:xfrm>
          <a:off x="3093796" y="943468"/>
          <a:ext cx="2194406" cy="1864528"/>
        </a:xfrm>
        <a:prstGeom prst="rect">
          <a:avLst/>
        </a:prstGeom>
        <a:blipFill rotWithShape="1">
          <a:blip xmlns:r="http://schemas.openxmlformats.org/officeDocument/2006/relationships" r:embed="rId2"/>
          <a:stretch>
            <a:fillRect/>
          </a:stretch>
        </a:blip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A05BCBA-6425-4F19-8CC4-43B56EBC2064}">
      <dsp:nvSpPr>
        <dsp:cNvPr id="0" name=""/>
        <dsp:cNvSpPr/>
      </dsp:nvSpPr>
      <dsp:spPr>
        <a:xfrm>
          <a:off x="3093796" y="3094871"/>
          <a:ext cx="2194406" cy="487623"/>
        </a:xfrm>
        <a:prstGeom prst="rect">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TestNav</a:t>
          </a:r>
        </a:p>
      </dsp:txBody>
      <dsp:txXfrm>
        <a:off x="3093796" y="3094871"/>
        <a:ext cx="2194406" cy="487623"/>
      </dsp:txXfrm>
    </dsp:sp>
    <dsp:sp modelId="{9C59B0B7-E607-459C-8477-4C90C7FA7DB8}">
      <dsp:nvSpPr>
        <dsp:cNvPr id="0" name=""/>
        <dsp:cNvSpPr/>
      </dsp:nvSpPr>
      <dsp:spPr>
        <a:xfrm>
          <a:off x="3093796" y="2807997"/>
          <a:ext cx="2194406" cy="2868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 </a:t>
          </a:r>
        </a:p>
      </dsp:txBody>
      <dsp:txXfrm>
        <a:off x="3093796" y="2807997"/>
        <a:ext cx="2194406" cy="286873"/>
      </dsp:txXfrm>
    </dsp:sp>
    <dsp:sp modelId="{C72AEE99-831A-464B-8741-428A907F160E}">
      <dsp:nvSpPr>
        <dsp:cNvPr id="0" name=""/>
        <dsp:cNvSpPr/>
      </dsp:nvSpPr>
      <dsp:spPr>
        <a:xfrm>
          <a:off x="5941356" y="828728"/>
          <a:ext cx="2438229" cy="2868505"/>
        </a:xfrm>
        <a:prstGeom prst="rect">
          <a:avLst/>
        </a:prstGeom>
        <a:solidFill>
          <a:schemeClr val="accent2">
            <a:alpha val="40000"/>
            <a:tint val="4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973321D2-8701-48B1-9F89-648D70715F65}">
      <dsp:nvSpPr>
        <dsp:cNvPr id="0" name=""/>
        <dsp:cNvSpPr/>
      </dsp:nvSpPr>
      <dsp:spPr>
        <a:xfrm>
          <a:off x="6063268" y="943468"/>
          <a:ext cx="2194406" cy="1864528"/>
        </a:xfrm>
        <a:prstGeom prst="rect">
          <a:avLst/>
        </a:prstGeom>
        <a:blipFill rotWithShape="1">
          <a:blip xmlns:r="http://schemas.openxmlformats.org/officeDocument/2006/relationships" r:embed="rId3"/>
          <a:stretch>
            <a:fillRect/>
          </a:stretch>
        </a:blip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FB94290-DF47-44CD-9A51-CC858EB763DB}">
      <dsp:nvSpPr>
        <dsp:cNvPr id="0" name=""/>
        <dsp:cNvSpPr/>
      </dsp:nvSpPr>
      <dsp:spPr>
        <a:xfrm>
          <a:off x="6063268" y="3094871"/>
          <a:ext cx="2194406" cy="487623"/>
        </a:xfrm>
        <a:prstGeom prst="rect">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ProctorCache</a:t>
          </a:r>
        </a:p>
      </dsp:txBody>
      <dsp:txXfrm>
        <a:off x="6063268" y="3094871"/>
        <a:ext cx="2194406" cy="487623"/>
      </dsp:txXfrm>
    </dsp:sp>
    <dsp:sp modelId="{A112C1DB-E190-4BF5-B70A-0D10B4918B97}">
      <dsp:nvSpPr>
        <dsp:cNvPr id="0" name=""/>
        <dsp:cNvSpPr/>
      </dsp:nvSpPr>
      <dsp:spPr>
        <a:xfrm>
          <a:off x="6063268" y="2807997"/>
          <a:ext cx="2194406" cy="2868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 </a:t>
          </a:r>
        </a:p>
      </dsp:txBody>
      <dsp:txXfrm>
        <a:off x="6063268" y="2807997"/>
        <a:ext cx="2194406" cy="286873"/>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04820" cy="461645"/>
          </a:xfrm>
          <a:prstGeom prst="rect">
            <a:avLst/>
          </a:prstGeom>
        </p:spPr>
        <p:txBody>
          <a:bodyPr vert="horz" lIns="92375" tIns="46187" rIns="92375" bIns="46187" rtlCol="0"/>
          <a:lstStyle>
            <a:lvl1pPr algn="l">
              <a:defRPr sz="1200"/>
            </a:lvl1pPr>
          </a:lstStyle>
          <a:p>
            <a:endParaRPr lang="en-US" dirty="0"/>
          </a:p>
        </p:txBody>
      </p:sp>
      <p:sp>
        <p:nvSpPr>
          <p:cNvPr id="3" name="Date Placeholder 2"/>
          <p:cNvSpPr>
            <a:spLocks noGrp="1"/>
          </p:cNvSpPr>
          <p:nvPr>
            <p:ph type="dt" idx="1"/>
          </p:nvPr>
        </p:nvSpPr>
        <p:spPr>
          <a:xfrm>
            <a:off x="3927775" y="1"/>
            <a:ext cx="3004820" cy="461645"/>
          </a:xfrm>
          <a:prstGeom prst="rect">
            <a:avLst/>
          </a:prstGeom>
        </p:spPr>
        <p:txBody>
          <a:bodyPr vert="horz" lIns="92375" tIns="46187" rIns="92375" bIns="46187" rtlCol="0"/>
          <a:lstStyle>
            <a:lvl1pPr algn="r">
              <a:defRPr sz="1200"/>
            </a:lvl1pPr>
          </a:lstStyle>
          <a:p>
            <a:fld id="{8D70764A-B111-44B3-AE37-A9C6790043FE}" type="datetimeFigureOut">
              <a:rPr lang="en-US" smtClean="0"/>
              <a:t>1/9/2018</a:t>
            </a:fld>
            <a:endParaRPr lang="en-US" dirty="0"/>
          </a:p>
        </p:txBody>
      </p:sp>
      <p:sp>
        <p:nvSpPr>
          <p:cNvPr id="4" name="Slide Image Placeholder 3"/>
          <p:cNvSpPr>
            <a:spLocks noGrp="1" noRot="1" noChangeAspect="1"/>
          </p:cNvSpPr>
          <p:nvPr>
            <p:ph type="sldImg" idx="2"/>
          </p:nvPr>
        </p:nvSpPr>
        <p:spPr>
          <a:xfrm>
            <a:off x="1158875" y="692150"/>
            <a:ext cx="4616450" cy="3462338"/>
          </a:xfrm>
          <a:prstGeom prst="rect">
            <a:avLst/>
          </a:prstGeom>
          <a:noFill/>
          <a:ln w="12700">
            <a:solidFill>
              <a:prstClr val="black"/>
            </a:solidFill>
          </a:ln>
        </p:spPr>
        <p:txBody>
          <a:bodyPr vert="horz" lIns="92375" tIns="46187" rIns="92375" bIns="46187" rtlCol="0" anchor="ctr"/>
          <a:lstStyle/>
          <a:p>
            <a:endParaRPr lang="en-US" dirty="0"/>
          </a:p>
        </p:txBody>
      </p:sp>
      <p:sp>
        <p:nvSpPr>
          <p:cNvPr id="5" name="Notes Placeholder 4"/>
          <p:cNvSpPr>
            <a:spLocks noGrp="1"/>
          </p:cNvSpPr>
          <p:nvPr>
            <p:ph type="body" sz="quarter" idx="3"/>
          </p:nvPr>
        </p:nvSpPr>
        <p:spPr>
          <a:xfrm>
            <a:off x="693420" y="4385628"/>
            <a:ext cx="5547360" cy="4154805"/>
          </a:xfrm>
          <a:prstGeom prst="rect">
            <a:avLst/>
          </a:prstGeom>
        </p:spPr>
        <p:txBody>
          <a:bodyPr vert="horz" lIns="92375" tIns="46187" rIns="92375" bIns="461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69653"/>
            <a:ext cx="3004820" cy="461645"/>
          </a:xfrm>
          <a:prstGeom prst="rect">
            <a:avLst/>
          </a:prstGeom>
        </p:spPr>
        <p:txBody>
          <a:bodyPr vert="horz" lIns="92375" tIns="46187" rIns="92375" bIns="4618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27775" y="8769653"/>
            <a:ext cx="3004820" cy="461645"/>
          </a:xfrm>
          <a:prstGeom prst="rect">
            <a:avLst/>
          </a:prstGeom>
        </p:spPr>
        <p:txBody>
          <a:bodyPr vert="horz" lIns="92375" tIns="46187" rIns="92375" bIns="46187" rtlCol="0" anchor="b"/>
          <a:lstStyle>
            <a:lvl1pPr algn="r">
              <a:defRPr sz="1200"/>
            </a:lvl1pPr>
          </a:lstStyle>
          <a:p>
            <a:fld id="{EF3C1CD0-D833-4B0D-BF33-74A8E63C0BDA}" type="slidenum">
              <a:rPr lang="en-US" smtClean="0"/>
              <a:t>‹#›</a:t>
            </a:fld>
            <a:endParaRPr lang="en-US" dirty="0"/>
          </a:p>
        </p:txBody>
      </p:sp>
    </p:spTree>
    <p:extLst>
      <p:ext uri="{BB962C8B-B14F-4D97-AF65-F5344CB8AC3E}">
        <p14:creationId xmlns:p14="http://schemas.microsoft.com/office/powerpoint/2010/main" val="20977620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13</a:t>
            </a:fld>
            <a:endParaRPr lang="en-US" dirty="0"/>
          </a:p>
        </p:txBody>
      </p:sp>
    </p:spTree>
    <p:extLst>
      <p:ext uri="{BB962C8B-B14F-4D97-AF65-F5344CB8AC3E}">
        <p14:creationId xmlns:p14="http://schemas.microsoft.com/office/powerpoint/2010/main" val="33191084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16</a:t>
            </a:fld>
            <a:endParaRPr lang="en-US" dirty="0"/>
          </a:p>
        </p:txBody>
      </p:sp>
    </p:spTree>
    <p:extLst>
      <p:ext uri="{BB962C8B-B14F-4D97-AF65-F5344CB8AC3E}">
        <p14:creationId xmlns:p14="http://schemas.microsoft.com/office/powerpoint/2010/main" val="4165324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168</a:t>
            </a:fld>
            <a:endParaRPr lang="en-US" dirty="0"/>
          </a:p>
        </p:txBody>
      </p:sp>
    </p:spTree>
    <p:extLst>
      <p:ext uri="{BB962C8B-B14F-4D97-AF65-F5344CB8AC3E}">
        <p14:creationId xmlns:p14="http://schemas.microsoft.com/office/powerpoint/2010/main" val="3712651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169</a:t>
            </a:fld>
            <a:endParaRPr lang="en-US" dirty="0"/>
          </a:p>
        </p:txBody>
      </p:sp>
    </p:spTree>
    <p:extLst>
      <p:ext uri="{BB962C8B-B14F-4D97-AF65-F5344CB8AC3E}">
        <p14:creationId xmlns:p14="http://schemas.microsoft.com/office/powerpoint/2010/main" val="2358375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170</a:t>
            </a:fld>
            <a:endParaRPr lang="en-US" dirty="0"/>
          </a:p>
        </p:txBody>
      </p:sp>
    </p:spTree>
    <p:extLst>
      <p:ext uri="{BB962C8B-B14F-4D97-AF65-F5344CB8AC3E}">
        <p14:creationId xmlns:p14="http://schemas.microsoft.com/office/powerpoint/2010/main" val="14719654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171</a:t>
            </a:fld>
            <a:endParaRPr lang="en-US" dirty="0"/>
          </a:p>
        </p:txBody>
      </p:sp>
    </p:spTree>
    <p:extLst>
      <p:ext uri="{BB962C8B-B14F-4D97-AF65-F5344CB8AC3E}">
        <p14:creationId xmlns:p14="http://schemas.microsoft.com/office/powerpoint/2010/main" val="25141476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172</a:t>
            </a:fld>
            <a:endParaRPr lang="en-US" dirty="0"/>
          </a:p>
        </p:txBody>
      </p:sp>
    </p:spTree>
    <p:extLst>
      <p:ext uri="{BB962C8B-B14F-4D97-AF65-F5344CB8AC3E}">
        <p14:creationId xmlns:p14="http://schemas.microsoft.com/office/powerpoint/2010/main" val="36879487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173</a:t>
            </a:fld>
            <a:endParaRPr lang="en-US" dirty="0"/>
          </a:p>
        </p:txBody>
      </p:sp>
    </p:spTree>
    <p:extLst>
      <p:ext uri="{BB962C8B-B14F-4D97-AF65-F5344CB8AC3E}">
        <p14:creationId xmlns:p14="http://schemas.microsoft.com/office/powerpoint/2010/main" val="19567756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174</a:t>
            </a:fld>
            <a:endParaRPr lang="en-US" dirty="0"/>
          </a:p>
        </p:txBody>
      </p:sp>
    </p:spTree>
    <p:extLst>
      <p:ext uri="{BB962C8B-B14F-4D97-AF65-F5344CB8AC3E}">
        <p14:creationId xmlns:p14="http://schemas.microsoft.com/office/powerpoint/2010/main" val="2168030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175</a:t>
            </a:fld>
            <a:endParaRPr lang="en-US" dirty="0"/>
          </a:p>
        </p:txBody>
      </p:sp>
    </p:spTree>
    <p:extLst>
      <p:ext uri="{BB962C8B-B14F-4D97-AF65-F5344CB8AC3E}">
        <p14:creationId xmlns:p14="http://schemas.microsoft.com/office/powerpoint/2010/main" val="39531757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176</a:t>
            </a:fld>
            <a:endParaRPr lang="en-US" dirty="0"/>
          </a:p>
        </p:txBody>
      </p:sp>
    </p:spTree>
    <p:extLst>
      <p:ext uri="{BB962C8B-B14F-4D97-AF65-F5344CB8AC3E}">
        <p14:creationId xmlns:p14="http://schemas.microsoft.com/office/powerpoint/2010/main" val="3689947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177</a:t>
            </a:fld>
            <a:endParaRPr lang="en-US" dirty="0"/>
          </a:p>
        </p:txBody>
      </p:sp>
    </p:spTree>
    <p:extLst>
      <p:ext uri="{BB962C8B-B14F-4D97-AF65-F5344CB8AC3E}">
        <p14:creationId xmlns:p14="http://schemas.microsoft.com/office/powerpoint/2010/main" val="17686169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178</a:t>
            </a:fld>
            <a:endParaRPr lang="en-US" dirty="0"/>
          </a:p>
        </p:txBody>
      </p:sp>
    </p:spTree>
    <p:extLst>
      <p:ext uri="{BB962C8B-B14F-4D97-AF65-F5344CB8AC3E}">
        <p14:creationId xmlns:p14="http://schemas.microsoft.com/office/powerpoint/2010/main" val="23161989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179</a:t>
            </a:fld>
            <a:endParaRPr lang="en-US" dirty="0"/>
          </a:p>
        </p:txBody>
      </p:sp>
    </p:spTree>
    <p:extLst>
      <p:ext uri="{BB962C8B-B14F-4D97-AF65-F5344CB8AC3E}">
        <p14:creationId xmlns:p14="http://schemas.microsoft.com/office/powerpoint/2010/main" val="32002689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180</a:t>
            </a:fld>
            <a:endParaRPr lang="en-US" dirty="0"/>
          </a:p>
        </p:txBody>
      </p:sp>
    </p:spTree>
    <p:extLst>
      <p:ext uri="{BB962C8B-B14F-4D97-AF65-F5344CB8AC3E}">
        <p14:creationId xmlns:p14="http://schemas.microsoft.com/office/powerpoint/2010/main" val="32293003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181</a:t>
            </a:fld>
            <a:endParaRPr lang="en-US" dirty="0"/>
          </a:p>
        </p:txBody>
      </p:sp>
    </p:spTree>
    <p:extLst>
      <p:ext uri="{BB962C8B-B14F-4D97-AF65-F5344CB8AC3E}">
        <p14:creationId xmlns:p14="http://schemas.microsoft.com/office/powerpoint/2010/main" val="23163701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182</a:t>
            </a:fld>
            <a:endParaRPr lang="en-US" dirty="0"/>
          </a:p>
        </p:txBody>
      </p:sp>
    </p:spTree>
    <p:extLst>
      <p:ext uri="{BB962C8B-B14F-4D97-AF65-F5344CB8AC3E}">
        <p14:creationId xmlns:p14="http://schemas.microsoft.com/office/powerpoint/2010/main" val="23666729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184</a:t>
            </a:fld>
            <a:endParaRPr lang="en-US" dirty="0"/>
          </a:p>
        </p:txBody>
      </p:sp>
    </p:spTree>
    <p:extLst>
      <p:ext uri="{BB962C8B-B14F-4D97-AF65-F5344CB8AC3E}">
        <p14:creationId xmlns:p14="http://schemas.microsoft.com/office/powerpoint/2010/main" val="40099663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33">
              <a:defRPr/>
            </a:pPr>
            <a:r>
              <a:rPr lang="en-US" dirty="0"/>
              <a:t>The Student Test Details screen is found by selecting</a:t>
            </a:r>
            <a:r>
              <a:rPr lang="en-US" baseline="0" dirty="0"/>
              <a:t> the student and going to Manage Student Test task.</a:t>
            </a:r>
            <a:endParaRPr lang="en-US" dirty="0"/>
          </a:p>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185</a:t>
            </a:fld>
            <a:endParaRPr lang="en-US" dirty="0"/>
          </a:p>
        </p:txBody>
      </p:sp>
    </p:spTree>
    <p:extLst>
      <p:ext uri="{BB962C8B-B14F-4D97-AF65-F5344CB8AC3E}">
        <p14:creationId xmlns:p14="http://schemas.microsoft.com/office/powerpoint/2010/main" val="24660473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186</a:t>
            </a:fld>
            <a:endParaRPr lang="en-US" dirty="0"/>
          </a:p>
        </p:txBody>
      </p:sp>
    </p:spTree>
    <p:extLst>
      <p:ext uri="{BB962C8B-B14F-4D97-AF65-F5344CB8AC3E}">
        <p14:creationId xmlns:p14="http://schemas.microsoft.com/office/powerpoint/2010/main" val="30762041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187</a:t>
            </a:fld>
            <a:endParaRPr lang="en-US" dirty="0"/>
          </a:p>
        </p:txBody>
      </p:sp>
    </p:spTree>
    <p:extLst>
      <p:ext uri="{BB962C8B-B14F-4D97-AF65-F5344CB8AC3E}">
        <p14:creationId xmlns:p14="http://schemas.microsoft.com/office/powerpoint/2010/main" val="28151635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190</a:t>
            </a:fld>
            <a:endParaRPr lang="en-US" dirty="0"/>
          </a:p>
        </p:txBody>
      </p:sp>
    </p:spTree>
    <p:extLst>
      <p:ext uri="{BB962C8B-B14F-4D97-AF65-F5344CB8AC3E}">
        <p14:creationId xmlns:p14="http://schemas.microsoft.com/office/powerpoint/2010/main" val="36154655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191</a:t>
            </a:fld>
            <a:endParaRPr lang="en-US" dirty="0"/>
          </a:p>
        </p:txBody>
      </p:sp>
    </p:spTree>
    <p:extLst>
      <p:ext uri="{BB962C8B-B14F-4D97-AF65-F5344CB8AC3E}">
        <p14:creationId xmlns:p14="http://schemas.microsoft.com/office/powerpoint/2010/main" val="330027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192</a:t>
            </a:fld>
            <a:endParaRPr lang="en-US" dirty="0"/>
          </a:p>
        </p:txBody>
      </p:sp>
    </p:spTree>
    <p:extLst>
      <p:ext uri="{BB962C8B-B14F-4D97-AF65-F5344CB8AC3E}">
        <p14:creationId xmlns:p14="http://schemas.microsoft.com/office/powerpoint/2010/main" val="42341361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193</a:t>
            </a:fld>
            <a:endParaRPr lang="en-US" dirty="0"/>
          </a:p>
        </p:txBody>
      </p:sp>
    </p:spTree>
    <p:extLst>
      <p:ext uri="{BB962C8B-B14F-4D97-AF65-F5344CB8AC3E}">
        <p14:creationId xmlns:p14="http://schemas.microsoft.com/office/powerpoint/2010/main" val="8707049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194</a:t>
            </a:fld>
            <a:endParaRPr lang="en-US" dirty="0"/>
          </a:p>
        </p:txBody>
      </p:sp>
    </p:spTree>
    <p:extLst>
      <p:ext uri="{BB962C8B-B14F-4D97-AF65-F5344CB8AC3E}">
        <p14:creationId xmlns:p14="http://schemas.microsoft.com/office/powerpoint/2010/main" val="14958661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195</a:t>
            </a:fld>
            <a:endParaRPr lang="en-US" dirty="0"/>
          </a:p>
        </p:txBody>
      </p:sp>
    </p:spTree>
    <p:extLst>
      <p:ext uri="{BB962C8B-B14F-4D97-AF65-F5344CB8AC3E}">
        <p14:creationId xmlns:p14="http://schemas.microsoft.com/office/powerpoint/2010/main" val="31500364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196</a:t>
            </a:fld>
            <a:endParaRPr lang="en-US" dirty="0"/>
          </a:p>
        </p:txBody>
      </p:sp>
    </p:spTree>
    <p:extLst>
      <p:ext uri="{BB962C8B-B14F-4D97-AF65-F5344CB8AC3E}">
        <p14:creationId xmlns:p14="http://schemas.microsoft.com/office/powerpoint/2010/main" val="9419361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198</a:t>
            </a:fld>
            <a:endParaRPr lang="en-US" dirty="0"/>
          </a:p>
        </p:txBody>
      </p:sp>
    </p:spTree>
    <p:extLst>
      <p:ext uri="{BB962C8B-B14F-4D97-AF65-F5344CB8AC3E}">
        <p14:creationId xmlns:p14="http://schemas.microsoft.com/office/powerpoint/2010/main" val="19833326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199</a:t>
            </a:fld>
            <a:endParaRPr lang="en-US" dirty="0"/>
          </a:p>
        </p:txBody>
      </p:sp>
    </p:spTree>
    <p:extLst>
      <p:ext uri="{BB962C8B-B14F-4D97-AF65-F5344CB8AC3E}">
        <p14:creationId xmlns:p14="http://schemas.microsoft.com/office/powerpoint/2010/main" val="37144668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200</a:t>
            </a:fld>
            <a:endParaRPr lang="en-US" dirty="0"/>
          </a:p>
        </p:txBody>
      </p:sp>
    </p:spTree>
    <p:extLst>
      <p:ext uri="{BB962C8B-B14F-4D97-AF65-F5344CB8AC3E}">
        <p14:creationId xmlns:p14="http://schemas.microsoft.com/office/powerpoint/2010/main" val="37318481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201</a:t>
            </a:fld>
            <a:endParaRPr lang="en-US" dirty="0"/>
          </a:p>
        </p:txBody>
      </p:sp>
    </p:spTree>
    <p:extLst>
      <p:ext uri="{BB962C8B-B14F-4D97-AF65-F5344CB8AC3E}">
        <p14:creationId xmlns:p14="http://schemas.microsoft.com/office/powerpoint/2010/main" val="41229043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202</a:t>
            </a:fld>
            <a:endParaRPr lang="en-US" dirty="0"/>
          </a:p>
        </p:txBody>
      </p:sp>
    </p:spTree>
    <p:extLst>
      <p:ext uri="{BB962C8B-B14F-4D97-AF65-F5344CB8AC3E}">
        <p14:creationId xmlns:p14="http://schemas.microsoft.com/office/powerpoint/2010/main" val="22668355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203</a:t>
            </a:fld>
            <a:endParaRPr lang="en-US" dirty="0"/>
          </a:p>
        </p:txBody>
      </p:sp>
    </p:spTree>
    <p:extLst>
      <p:ext uri="{BB962C8B-B14F-4D97-AF65-F5344CB8AC3E}">
        <p14:creationId xmlns:p14="http://schemas.microsoft.com/office/powerpoint/2010/main" val="21355708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205</a:t>
            </a:fld>
            <a:endParaRPr lang="en-US" dirty="0"/>
          </a:p>
        </p:txBody>
      </p:sp>
    </p:spTree>
    <p:extLst>
      <p:ext uri="{BB962C8B-B14F-4D97-AF65-F5344CB8AC3E}">
        <p14:creationId xmlns:p14="http://schemas.microsoft.com/office/powerpoint/2010/main" val="37018345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206</a:t>
            </a:fld>
            <a:endParaRPr lang="en-US" dirty="0"/>
          </a:p>
        </p:txBody>
      </p:sp>
    </p:spTree>
    <p:extLst>
      <p:ext uri="{BB962C8B-B14F-4D97-AF65-F5344CB8AC3E}">
        <p14:creationId xmlns:p14="http://schemas.microsoft.com/office/powerpoint/2010/main" val="17180403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208</a:t>
            </a:fld>
            <a:endParaRPr lang="en-US" dirty="0"/>
          </a:p>
        </p:txBody>
      </p:sp>
    </p:spTree>
    <p:extLst>
      <p:ext uri="{BB962C8B-B14F-4D97-AF65-F5344CB8AC3E}">
        <p14:creationId xmlns:p14="http://schemas.microsoft.com/office/powerpoint/2010/main" val="29457486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210</a:t>
            </a:fld>
            <a:endParaRPr lang="en-US" dirty="0"/>
          </a:p>
        </p:txBody>
      </p:sp>
    </p:spTree>
    <p:extLst>
      <p:ext uri="{BB962C8B-B14F-4D97-AF65-F5344CB8AC3E}">
        <p14:creationId xmlns:p14="http://schemas.microsoft.com/office/powerpoint/2010/main" val="20035086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211</a:t>
            </a:fld>
            <a:endParaRPr lang="en-US" dirty="0"/>
          </a:p>
        </p:txBody>
      </p:sp>
    </p:spTree>
    <p:extLst>
      <p:ext uri="{BB962C8B-B14F-4D97-AF65-F5344CB8AC3E}">
        <p14:creationId xmlns:p14="http://schemas.microsoft.com/office/powerpoint/2010/main" val="42821070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212</a:t>
            </a:fld>
            <a:endParaRPr lang="en-US" dirty="0"/>
          </a:p>
        </p:txBody>
      </p:sp>
    </p:spTree>
    <p:extLst>
      <p:ext uri="{BB962C8B-B14F-4D97-AF65-F5344CB8AC3E}">
        <p14:creationId xmlns:p14="http://schemas.microsoft.com/office/powerpoint/2010/main" val="16696651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Verify computers and devices meet the minimum system requirements for the Online Training Center.</a:t>
            </a:r>
          </a:p>
          <a:p>
            <a:endParaRPr lang="en-US" dirty="0"/>
          </a:p>
          <a:p>
            <a:r>
              <a:rPr lang="en-US" dirty="0"/>
              <a:t>Enable pop-ups if pages do not load correctly.</a:t>
            </a:r>
          </a:p>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214</a:t>
            </a:fld>
            <a:endParaRPr lang="en-US" dirty="0"/>
          </a:p>
        </p:txBody>
      </p:sp>
    </p:spTree>
    <p:extLst>
      <p:ext uri="{BB962C8B-B14F-4D97-AF65-F5344CB8AC3E}">
        <p14:creationId xmlns:p14="http://schemas.microsoft.com/office/powerpoint/2010/main" val="24855555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215</a:t>
            </a:fld>
            <a:endParaRPr lang="en-US" dirty="0"/>
          </a:p>
        </p:txBody>
      </p:sp>
    </p:spTree>
    <p:extLst>
      <p:ext uri="{BB962C8B-B14F-4D97-AF65-F5344CB8AC3E}">
        <p14:creationId xmlns:p14="http://schemas.microsoft.com/office/powerpoint/2010/main" val="14263658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216</a:t>
            </a:fld>
            <a:endParaRPr lang="en-US" dirty="0"/>
          </a:p>
        </p:txBody>
      </p:sp>
    </p:spTree>
    <p:extLst>
      <p:ext uri="{BB962C8B-B14F-4D97-AF65-F5344CB8AC3E}">
        <p14:creationId xmlns:p14="http://schemas.microsoft.com/office/powerpoint/2010/main" val="2876935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218</a:t>
            </a:fld>
            <a:endParaRPr lang="en-US" dirty="0"/>
          </a:p>
        </p:txBody>
      </p:sp>
    </p:spTree>
    <p:extLst>
      <p:ext uri="{BB962C8B-B14F-4D97-AF65-F5344CB8AC3E}">
        <p14:creationId xmlns:p14="http://schemas.microsoft.com/office/powerpoint/2010/main" val="34348176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219</a:t>
            </a:fld>
            <a:endParaRPr lang="en-US" dirty="0"/>
          </a:p>
        </p:txBody>
      </p:sp>
    </p:spTree>
    <p:extLst>
      <p:ext uri="{BB962C8B-B14F-4D97-AF65-F5344CB8AC3E}">
        <p14:creationId xmlns:p14="http://schemas.microsoft.com/office/powerpoint/2010/main" val="35055771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220</a:t>
            </a:fld>
            <a:endParaRPr lang="en-US" dirty="0"/>
          </a:p>
        </p:txBody>
      </p:sp>
    </p:spTree>
    <p:extLst>
      <p:ext uri="{BB962C8B-B14F-4D97-AF65-F5344CB8AC3E}">
        <p14:creationId xmlns:p14="http://schemas.microsoft.com/office/powerpoint/2010/main" val="9825719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221</a:t>
            </a:fld>
            <a:endParaRPr lang="en-US" dirty="0"/>
          </a:p>
        </p:txBody>
      </p:sp>
    </p:spTree>
    <p:extLst>
      <p:ext uri="{BB962C8B-B14F-4D97-AF65-F5344CB8AC3E}">
        <p14:creationId xmlns:p14="http://schemas.microsoft.com/office/powerpoint/2010/main" val="6095271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222</a:t>
            </a:fld>
            <a:endParaRPr lang="en-US" dirty="0"/>
          </a:p>
        </p:txBody>
      </p:sp>
    </p:spTree>
    <p:extLst>
      <p:ext uri="{BB962C8B-B14F-4D97-AF65-F5344CB8AC3E}">
        <p14:creationId xmlns:p14="http://schemas.microsoft.com/office/powerpoint/2010/main" val="20275525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223</a:t>
            </a:fld>
            <a:endParaRPr lang="en-US" dirty="0"/>
          </a:p>
        </p:txBody>
      </p:sp>
    </p:spTree>
    <p:extLst>
      <p:ext uri="{BB962C8B-B14F-4D97-AF65-F5344CB8AC3E}">
        <p14:creationId xmlns:p14="http://schemas.microsoft.com/office/powerpoint/2010/main" val="359593346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224</a:t>
            </a:fld>
            <a:endParaRPr lang="en-US" dirty="0"/>
          </a:p>
        </p:txBody>
      </p:sp>
    </p:spTree>
    <p:extLst>
      <p:ext uri="{BB962C8B-B14F-4D97-AF65-F5344CB8AC3E}">
        <p14:creationId xmlns:p14="http://schemas.microsoft.com/office/powerpoint/2010/main" val="15022885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225</a:t>
            </a:fld>
            <a:endParaRPr lang="en-US" dirty="0"/>
          </a:p>
        </p:txBody>
      </p:sp>
    </p:spTree>
    <p:extLst>
      <p:ext uri="{BB962C8B-B14F-4D97-AF65-F5344CB8AC3E}">
        <p14:creationId xmlns:p14="http://schemas.microsoft.com/office/powerpoint/2010/main" val="13510808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226</a:t>
            </a:fld>
            <a:endParaRPr lang="en-US" dirty="0"/>
          </a:p>
        </p:txBody>
      </p:sp>
    </p:spTree>
    <p:extLst>
      <p:ext uri="{BB962C8B-B14F-4D97-AF65-F5344CB8AC3E}">
        <p14:creationId xmlns:p14="http://schemas.microsoft.com/office/powerpoint/2010/main" val="159560916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227</a:t>
            </a:fld>
            <a:endParaRPr lang="en-US" dirty="0"/>
          </a:p>
        </p:txBody>
      </p:sp>
    </p:spTree>
    <p:extLst>
      <p:ext uri="{BB962C8B-B14F-4D97-AF65-F5344CB8AC3E}">
        <p14:creationId xmlns:p14="http://schemas.microsoft.com/office/powerpoint/2010/main" val="158689745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Verdana" panose="020B0604030504040204" pitchFamily="34" charset="0"/>
              </a:rPr>
              <a:t>Sample scoring</a:t>
            </a:r>
            <a:r>
              <a:rPr lang="en-US" altLang="en-US" baseline="0" dirty="0">
                <a:latin typeface="Verdana" panose="020B0604030504040204" pitchFamily="34" charset="0"/>
              </a:rPr>
              <a:t> summary. This is where raters will be able to print their certificates. They will also be able to send their certificate to their email address.</a:t>
            </a:r>
          </a:p>
          <a:p>
            <a:pPr eaLnBrk="1" hangingPunct="1"/>
            <a:endParaRPr lang="en-US" altLang="en-US" baseline="0" dirty="0">
              <a:latin typeface="Verdana" panose="020B0604030504040204" pitchFamily="34" charset="0"/>
            </a:endParaRPr>
          </a:p>
          <a:p>
            <a:pPr defTabSz="914333">
              <a:defRPr/>
            </a:pPr>
            <a:r>
              <a:rPr lang="en-US" altLang="en-US" dirty="0"/>
              <a:t>As a reminder, a rater’s training history will not be kept in the TELPAS Online Training Center. Raters will create a new account in the TELPAS Online Training Center each year. Accounts and certificates will be purged from the training site at the end of each training window. It is important for raters to keep their training certificates and submit copies to testing coordinators as proof of completed training. </a:t>
            </a:r>
          </a:p>
        </p:txBody>
      </p:sp>
      <p:sp>
        <p:nvSpPr>
          <p:cNvPr id="4" name="Slide Number Placeholder 3"/>
          <p:cNvSpPr>
            <a:spLocks noGrp="1"/>
          </p:cNvSpPr>
          <p:nvPr>
            <p:ph type="sldNum" sz="quarter" idx="10"/>
          </p:nvPr>
        </p:nvSpPr>
        <p:spPr/>
        <p:txBody>
          <a:bodyPr/>
          <a:lstStyle/>
          <a:p>
            <a:fld id="{EF3C1CD0-D833-4B0D-BF33-74A8E63C0BDA}" type="slidenum">
              <a:rPr lang="en-US" smtClean="0"/>
              <a:t>228</a:t>
            </a:fld>
            <a:endParaRPr lang="en-US" dirty="0"/>
          </a:p>
        </p:txBody>
      </p:sp>
    </p:spTree>
    <p:extLst>
      <p:ext uri="{BB962C8B-B14F-4D97-AF65-F5344CB8AC3E}">
        <p14:creationId xmlns:p14="http://schemas.microsoft.com/office/powerpoint/2010/main" val="22671733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229</a:t>
            </a:fld>
            <a:endParaRPr lang="en-US" dirty="0"/>
          </a:p>
        </p:txBody>
      </p:sp>
    </p:spTree>
    <p:extLst>
      <p:ext uri="{BB962C8B-B14F-4D97-AF65-F5344CB8AC3E}">
        <p14:creationId xmlns:p14="http://schemas.microsoft.com/office/powerpoint/2010/main" val="7411250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231</a:t>
            </a:fld>
            <a:endParaRPr lang="en-US" dirty="0"/>
          </a:p>
        </p:txBody>
      </p:sp>
    </p:spTree>
    <p:extLst>
      <p:ext uri="{BB962C8B-B14F-4D97-AF65-F5344CB8AC3E}">
        <p14:creationId xmlns:p14="http://schemas.microsoft.com/office/powerpoint/2010/main" val="286471160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232</a:t>
            </a:fld>
            <a:endParaRPr lang="en-US" dirty="0"/>
          </a:p>
        </p:txBody>
      </p:sp>
    </p:spTree>
    <p:extLst>
      <p:ext uri="{BB962C8B-B14F-4D97-AF65-F5344CB8AC3E}">
        <p14:creationId xmlns:p14="http://schemas.microsoft.com/office/powerpoint/2010/main" val="210423064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you</a:t>
            </a:r>
            <a:r>
              <a:rPr lang="en-US" baseline="0" dirty="0"/>
              <a:t> will enter the session details, </a:t>
            </a:r>
          </a:p>
          <a:p>
            <a:pPr>
              <a:buFont typeface="Wingdings" pitchFamily="2" charset="2"/>
              <a:buChar char="ü"/>
            </a:pPr>
            <a:r>
              <a:rPr lang="en-US" baseline="0" dirty="0"/>
              <a:t>such as session name, and test assignment. </a:t>
            </a:r>
          </a:p>
          <a:p>
            <a:pPr>
              <a:buFont typeface="Wingdings" pitchFamily="2" charset="2"/>
              <a:buChar char="ü"/>
            </a:pPr>
            <a:r>
              <a:rPr lang="en-US" baseline="0" dirty="0"/>
              <a:t>Remember to select the correct test. </a:t>
            </a:r>
            <a:r>
              <a:rPr lang="en-US" b="1" i="1" baseline="0" dirty="0"/>
              <a:t>(click) </a:t>
            </a:r>
            <a:r>
              <a:rPr lang="en-US" baseline="0" dirty="0"/>
              <a:t> Tests will be displayed by single grade for </a:t>
            </a:r>
            <a:r>
              <a:rPr lang="en-US" b="0" i="0" baseline="0" dirty="0"/>
              <a:t>TELPAS </a:t>
            </a:r>
            <a:r>
              <a:rPr lang="en-US" baseline="0" dirty="0"/>
              <a:t>Holistic Ratings, Reading and Listening &amp; Speaking tests. </a:t>
            </a:r>
          </a:p>
          <a:p>
            <a:pPr>
              <a:buFont typeface="Wingdings" pitchFamily="2" charset="2"/>
              <a:buChar char="ü"/>
            </a:pPr>
            <a:r>
              <a:rPr lang="en-US" baseline="0" dirty="0"/>
              <a:t>You will also enter your scheduled start date. </a:t>
            </a:r>
          </a:p>
          <a:p>
            <a:pPr>
              <a:buFont typeface="Wingdings" pitchFamily="2" charset="2"/>
              <a:buChar char="ü"/>
            </a:pPr>
            <a:r>
              <a:rPr lang="en-US" baseline="0" dirty="0"/>
              <a:t>Your Pre caching computer option should be available to select </a:t>
            </a:r>
          </a:p>
          <a:p>
            <a:pPr>
              <a:buFont typeface="Wingdings" pitchFamily="2" charset="2"/>
              <a:buChar char="ü"/>
            </a:pPr>
            <a:r>
              <a:rPr lang="en-US" baseline="0" dirty="0"/>
              <a:t>and you can also add students assigned to the selected test from this screen.</a:t>
            </a:r>
            <a:endParaRPr lang="en-US" dirty="0"/>
          </a:p>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234</a:t>
            </a:fld>
            <a:endParaRPr lang="en-US" dirty="0"/>
          </a:p>
        </p:txBody>
      </p:sp>
    </p:spTree>
    <p:extLst>
      <p:ext uri="{BB962C8B-B14F-4D97-AF65-F5344CB8AC3E}">
        <p14:creationId xmlns:p14="http://schemas.microsoft.com/office/powerpoint/2010/main" val="189674713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33">
              <a:defRPr/>
            </a:pPr>
            <a:r>
              <a:rPr lang="en-US" dirty="0">
                <a:solidFill>
                  <a:srgbClr val="000000"/>
                </a:solidFill>
                <a:latin typeface="Arial" panose="020B0604020202020204" pitchFamily="34" charset="0"/>
                <a:cs typeface="Arial" panose="020B0604020202020204" pitchFamily="34" charset="0"/>
              </a:rPr>
              <a:t>While the prepare process is running, sessions will appear in “Preparing” status. Once the process is complete, the session will appear in “Ready” status. The session is now ready to start.</a:t>
            </a:r>
          </a:p>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236</a:t>
            </a:fld>
            <a:endParaRPr lang="en-US" dirty="0"/>
          </a:p>
        </p:txBody>
      </p:sp>
    </p:spTree>
    <p:extLst>
      <p:ext uri="{BB962C8B-B14F-4D97-AF65-F5344CB8AC3E}">
        <p14:creationId xmlns:p14="http://schemas.microsoft.com/office/powerpoint/2010/main" val="87668277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237</a:t>
            </a:fld>
            <a:endParaRPr lang="en-US" dirty="0"/>
          </a:p>
        </p:txBody>
      </p:sp>
    </p:spTree>
    <p:extLst>
      <p:ext uri="{BB962C8B-B14F-4D97-AF65-F5344CB8AC3E}">
        <p14:creationId xmlns:p14="http://schemas.microsoft.com/office/powerpoint/2010/main" val="298372868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238</a:t>
            </a:fld>
            <a:endParaRPr lang="en-US" dirty="0"/>
          </a:p>
        </p:txBody>
      </p:sp>
    </p:spTree>
    <p:extLst>
      <p:ext uri="{BB962C8B-B14F-4D97-AF65-F5344CB8AC3E}">
        <p14:creationId xmlns:p14="http://schemas.microsoft.com/office/powerpoint/2010/main" val="256148984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239</a:t>
            </a:fld>
            <a:endParaRPr lang="en-US" dirty="0"/>
          </a:p>
        </p:txBody>
      </p:sp>
    </p:spTree>
    <p:extLst>
      <p:ext uri="{BB962C8B-B14F-4D97-AF65-F5344CB8AC3E}">
        <p14:creationId xmlns:p14="http://schemas.microsoft.com/office/powerpoint/2010/main" val="20060704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240</a:t>
            </a:fld>
            <a:endParaRPr lang="en-US" dirty="0"/>
          </a:p>
        </p:txBody>
      </p:sp>
    </p:spTree>
    <p:extLst>
      <p:ext uri="{BB962C8B-B14F-4D97-AF65-F5344CB8AC3E}">
        <p14:creationId xmlns:p14="http://schemas.microsoft.com/office/powerpoint/2010/main" val="207774796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243</a:t>
            </a:fld>
            <a:endParaRPr lang="en-US" dirty="0"/>
          </a:p>
        </p:txBody>
      </p:sp>
    </p:spTree>
    <p:extLst>
      <p:ext uri="{BB962C8B-B14F-4D97-AF65-F5344CB8AC3E}">
        <p14:creationId xmlns:p14="http://schemas.microsoft.com/office/powerpoint/2010/main" val="208671758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33">
              <a:defRPr/>
            </a:pPr>
            <a:r>
              <a:rPr lang="en-US" dirty="0">
                <a:latin typeface="Arial" pitchFamily="34" charset="0"/>
                <a:cs typeface="Arial" pitchFamily="34" charset="0"/>
              </a:rPr>
              <a:t>If you have to move a test, you can do so from Setup and then select </a:t>
            </a:r>
            <a:r>
              <a:rPr lang="en-US" b="1" dirty="0">
                <a:latin typeface="Arial" pitchFamily="34" charset="0"/>
                <a:cs typeface="Arial" pitchFamily="34" charset="0"/>
              </a:rPr>
              <a:t>(click) </a:t>
            </a:r>
            <a:r>
              <a:rPr lang="en-US" dirty="0">
                <a:latin typeface="Arial" pitchFamily="34" charset="0"/>
                <a:cs typeface="Arial" pitchFamily="34" charset="0"/>
              </a:rPr>
              <a:t>Move Tests Between Organizations </a:t>
            </a:r>
            <a:r>
              <a:rPr lang="en-US" b="1" dirty="0">
                <a:latin typeface="Arial" pitchFamily="34" charset="0"/>
                <a:cs typeface="Arial" pitchFamily="34" charset="0"/>
              </a:rPr>
              <a:t>(click)</a:t>
            </a:r>
            <a:r>
              <a:rPr lang="en-US" dirty="0">
                <a:latin typeface="Arial" pitchFamily="34" charset="0"/>
                <a:cs typeface="Arial" pitchFamily="34" charset="0"/>
              </a:rPr>
              <a:t>. Search for the student you’d like to move, place a check </a:t>
            </a:r>
            <a:r>
              <a:rPr lang="en-US" b="1" dirty="0">
                <a:latin typeface="Arial" pitchFamily="34" charset="0"/>
                <a:cs typeface="Arial" pitchFamily="34" charset="0"/>
              </a:rPr>
              <a:t>(click) </a:t>
            </a:r>
            <a:r>
              <a:rPr lang="en-US" dirty="0">
                <a:latin typeface="Arial" pitchFamily="34" charset="0"/>
                <a:cs typeface="Arial" pitchFamily="34" charset="0"/>
              </a:rPr>
              <a:t>  in the box next to the student and then select the task to </a:t>
            </a:r>
            <a:r>
              <a:rPr lang="en-US" b="1" dirty="0">
                <a:latin typeface="Arial" pitchFamily="34" charset="0"/>
                <a:cs typeface="Arial" pitchFamily="34" charset="0"/>
              </a:rPr>
              <a:t>(click) </a:t>
            </a:r>
            <a:r>
              <a:rPr lang="en-US" dirty="0">
                <a:latin typeface="Arial" pitchFamily="34" charset="0"/>
                <a:cs typeface="Arial" pitchFamily="34" charset="0"/>
              </a:rPr>
              <a:t>Move Tests Between Organizations and Start </a:t>
            </a:r>
            <a:r>
              <a:rPr lang="en-US" b="1" dirty="0">
                <a:latin typeface="Arial" pitchFamily="34" charset="0"/>
                <a:cs typeface="Arial" pitchFamily="34" charset="0"/>
              </a:rPr>
              <a:t>(click)</a:t>
            </a:r>
            <a:r>
              <a:rPr lang="en-US" dirty="0">
                <a:latin typeface="Arial" pitchFamily="34" charset="0"/>
                <a:cs typeface="Arial" pitchFamily="34" charset="0"/>
              </a:rPr>
              <a:t>. </a:t>
            </a:r>
          </a:p>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244</a:t>
            </a:fld>
            <a:endParaRPr lang="en-US" dirty="0"/>
          </a:p>
        </p:txBody>
      </p:sp>
    </p:spTree>
    <p:extLst>
      <p:ext uri="{BB962C8B-B14F-4D97-AF65-F5344CB8AC3E}">
        <p14:creationId xmlns:p14="http://schemas.microsoft.com/office/powerpoint/2010/main" val="325455431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33">
              <a:defRPr/>
            </a:pPr>
            <a:r>
              <a:rPr lang="en-US" dirty="0">
                <a:latin typeface="Arial" pitchFamily="34" charset="0"/>
                <a:cs typeface="Arial" pitchFamily="34" charset="0"/>
              </a:rPr>
              <a:t>Here you will see the status of the reading test for the student. The system will show whether it is "Assigned," "In Progress," or "Complete.“ If the test is in “Assigned” status, select the organization</a:t>
            </a:r>
            <a:r>
              <a:rPr lang="en-US" b="1" dirty="0">
                <a:latin typeface="Arial" pitchFamily="34" charset="0"/>
                <a:cs typeface="Arial" pitchFamily="34" charset="0"/>
              </a:rPr>
              <a:t>(click) </a:t>
            </a:r>
            <a:r>
              <a:rPr lang="en-US" dirty="0">
                <a:latin typeface="Arial" pitchFamily="34" charset="0"/>
                <a:cs typeface="Arial" pitchFamily="34" charset="0"/>
              </a:rPr>
              <a:t> to which you are moving the student test, select the checkbox next to the test to be moved </a:t>
            </a:r>
            <a:r>
              <a:rPr lang="en-US" b="1" dirty="0">
                <a:latin typeface="Arial" pitchFamily="34" charset="0"/>
                <a:cs typeface="Arial" pitchFamily="34" charset="0"/>
              </a:rPr>
              <a:t>(click) </a:t>
            </a:r>
            <a:r>
              <a:rPr lang="en-US" dirty="0">
                <a:latin typeface="Arial" pitchFamily="34" charset="0"/>
                <a:cs typeface="Arial" pitchFamily="34" charset="0"/>
              </a:rPr>
              <a:t> and select Move Tests </a:t>
            </a:r>
            <a:r>
              <a:rPr lang="en-US" b="1" dirty="0">
                <a:latin typeface="Arial" pitchFamily="34" charset="0"/>
                <a:cs typeface="Arial" pitchFamily="34" charset="0"/>
              </a:rPr>
              <a:t>(click)</a:t>
            </a:r>
            <a:r>
              <a:rPr lang="en-US" dirty="0">
                <a:latin typeface="Arial" pitchFamily="34" charset="0"/>
                <a:cs typeface="Arial" pitchFamily="34" charset="0"/>
              </a:rPr>
              <a:t>. You should receive a green Success Changes Saved message. </a:t>
            </a:r>
          </a:p>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245</a:t>
            </a:fld>
            <a:endParaRPr lang="en-US" dirty="0"/>
          </a:p>
        </p:txBody>
      </p:sp>
    </p:spTree>
    <p:extLst>
      <p:ext uri="{BB962C8B-B14F-4D97-AF65-F5344CB8AC3E}">
        <p14:creationId xmlns:p14="http://schemas.microsoft.com/office/powerpoint/2010/main" val="279892775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246</a:t>
            </a:fld>
            <a:endParaRPr lang="en-US" dirty="0"/>
          </a:p>
        </p:txBody>
      </p:sp>
    </p:spTree>
    <p:extLst>
      <p:ext uri="{BB962C8B-B14F-4D97-AF65-F5344CB8AC3E}">
        <p14:creationId xmlns:p14="http://schemas.microsoft.com/office/powerpoint/2010/main" val="139031858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247</a:t>
            </a:fld>
            <a:endParaRPr lang="en-US" dirty="0"/>
          </a:p>
        </p:txBody>
      </p:sp>
    </p:spTree>
    <p:extLst>
      <p:ext uri="{BB962C8B-B14F-4D97-AF65-F5344CB8AC3E}">
        <p14:creationId xmlns:p14="http://schemas.microsoft.com/office/powerpoint/2010/main" val="274613821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33">
              <a:defRPr/>
            </a:pPr>
            <a:r>
              <a:rPr lang="en-US" dirty="0"/>
              <a:t>Operational reports are canned reports</a:t>
            </a:r>
            <a:r>
              <a:rPr lang="en-US" baseline="0" dirty="0"/>
              <a:t> available for tracking shipments and orders and student data like i</a:t>
            </a:r>
            <a:r>
              <a:rPr lang="en-US" dirty="0">
                <a:latin typeface="Arial" panose="020B0604020202020204" pitchFamily="34" charset="0"/>
                <a:cs typeface="Arial" panose="020B0604020202020204" pitchFamily="34" charset="0"/>
              </a:rPr>
              <a:t>f you are looking for any and all students who fit a specific category, such as </a:t>
            </a:r>
            <a:r>
              <a:rPr lang="en-US" i="1" dirty="0">
                <a:latin typeface="Arial" panose="020B0604020202020204" pitchFamily="34" charset="0"/>
                <a:cs typeface="Arial" panose="020B0604020202020204" pitchFamily="34" charset="0"/>
              </a:rPr>
              <a:t>students who are registered for a test but who are not yet in an online test session</a:t>
            </a:r>
            <a:r>
              <a:rPr lang="en-US" dirty="0">
                <a:latin typeface="Arial" panose="020B0604020202020204" pitchFamily="34" charset="0"/>
                <a:cs typeface="Arial" panose="020B0604020202020204" pitchFamily="34" charset="0"/>
              </a:rPr>
              <a:t>.</a:t>
            </a:r>
          </a:p>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248</a:t>
            </a:fld>
            <a:endParaRPr lang="en-US" dirty="0"/>
          </a:p>
        </p:txBody>
      </p:sp>
    </p:spTree>
    <p:extLst>
      <p:ext uri="{BB962C8B-B14F-4D97-AF65-F5344CB8AC3E}">
        <p14:creationId xmlns:p14="http://schemas.microsoft.com/office/powerpoint/2010/main" val="206168423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Verdana" pitchFamily="34" charset="0"/>
                <a:cs typeface="Arial" charset="0"/>
              </a:rPr>
              <a:t>Before we talk about how to prepare for online testing, it’s important to understand the different components that make up online testing.</a:t>
            </a:r>
          </a:p>
          <a:p>
            <a:endParaRPr lang="en-US" dirty="0">
              <a:latin typeface="Verdana" pitchFamily="34" charset="0"/>
              <a:cs typeface="Arial" charset="0"/>
            </a:endParaRPr>
          </a:p>
          <a:p>
            <a:pPr defTabSz="914333">
              <a:defRPr/>
            </a:pPr>
            <a:r>
              <a:rPr lang="en-US" b="1" dirty="0">
                <a:latin typeface="Verdana" pitchFamily="34" charset="0"/>
                <a:cs typeface="Arial" charset="0"/>
              </a:rPr>
              <a:t>The Assessment Management System </a:t>
            </a:r>
            <a:r>
              <a:rPr lang="en-US" dirty="0">
                <a:latin typeface="Verdana" pitchFamily="34" charset="0"/>
                <a:cs typeface="Arial" charset="0"/>
              </a:rPr>
              <a:t>is what administrators use to manage student data, set up and schedule online tests, and manage test sessions.  This is also where TestNav is configured and tests are precached. There is also a training site of the management system that can be used to practice test set up activities like creating sessions and configuring TestNav.</a:t>
            </a:r>
          </a:p>
          <a:p>
            <a:pPr defTabSz="914333">
              <a:defRPr/>
            </a:pPr>
            <a:endParaRPr lang="en-US" dirty="0">
              <a:latin typeface="Verdana" pitchFamily="34" charset="0"/>
              <a:cs typeface="Arial" charset="0"/>
            </a:endParaRPr>
          </a:p>
          <a:p>
            <a:r>
              <a:rPr lang="en-US" b="1" dirty="0">
                <a:latin typeface="Verdana" pitchFamily="34" charset="0"/>
                <a:cs typeface="Arial" charset="0"/>
              </a:rPr>
              <a:t>[CLICK] TestNav </a:t>
            </a:r>
            <a:r>
              <a:rPr lang="en-US" dirty="0">
                <a:latin typeface="Verdana" pitchFamily="34" charset="0"/>
                <a:cs typeface="Arial" charset="0"/>
              </a:rPr>
              <a:t> is the secure testing engine that student’s will use to take the online test. AppCheck is a tool in the TestNav app that is used to determine system readiness. Behind the scenes, an inner-component of TestNav called the Early Warning System maintains test security and student responses during the test. </a:t>
            </a:r>
          </a:p>
          <a:p>
            <a:pPr defTabSz="914333">
              <a:defRPr/>
            </a:pPr>
            <a:endParaRPr lang="en-US" b="1" dirty="0">
              <a:latin typeface="Verdana" pitchFamily="34" charset="0"/>
              <a:cs typeface="Arial" charset="0"/>
            </a:endParaRPr>
          </a:p>
          <a:p>
            <a:r>
              <a:rPr lang="en-US" b="1" dirty="0">
                <a:latin typeface="Verdana" pitchFamily="34" charset="0"/>
                <a:cs typeface="Arial" charset="0"/>
              </a:rPr>
              <a:t>[CLICK] ProctorCache</a:t>
            </a:r>
            <a:r>
              <a:rPr lang="en-US" dirty="0">
                <a:latin typeface="Verdana" pitchFamily="34" charset="0"/>
                <a:cs typeface="Arial" charset="0"/>
              </a:rPr>
              <a:t> is free software that works with TestNav to reduce the overall bandwidth requirement for online testing, by pre-downloading the entire test content that your students need, and storing it locally in an encrypted format, allowing you to serve test content at local speeds versus internet download speeds.</a:t>
            </a:r>
          </a:p>
          <a:p>
            <a:endParaRPr lang="en-US" dirty="0"/>
          </a:p>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250</a:t>
            </a:fld>
            <a:endParaRPr lang="en-US" dirty="0"/>
          </a:p>
        </p:txBody>
      </p:sp>
    </p:spTree>
    <p:extLst>
      <p:ext uri="{BB962C8B-B14F-4D97-AF65-F5344CB8AC3E}">
        <p14:creationId xmlns:p14="http://schemas.microsoft.com/office/powerpoint/2010/main" val="257273054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33">
              <a:defRPr/>
            </a:pPr>
            <a:r>
              <a:rPr lang="en-US" baseline="0" dirty="0"/>
              <a:t>This document also has the headset requirements for the TELPAS Listening &amp; Speaking test.</a:t>
            </a:r>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251</a:t>
            </a:fld>
            <a:endParaRPr lang="en-US" dirty="0"/>
          </a:p>
        </p:txBody>
      </p:sp>
    </p:spTree>
    <p:extLst>
      <p:ext uri="{BB962C8B-B14F-4D97-AF65-F5344CB8AC3E}">
        <p14:creationId xmlns:p14="http://schemas.microsoft.com/office/powerpoint/2010/main" val="236598424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252</a:t>
            </a:fld>
            <a:endParaRPr lang="en-US" dirty="0"/>
          </a:p>
        </p:txBody>
      </p:sp>
    </p:spTree>
    <p:extLst>
      <p:ext uri="{BB962C8B-B14F-4D97-AF65-F5344CB8AC3E}">
        <p14:creationId xmlns:p14="http://schemas.microsoft.com/office/powerpoint/2010/main" val="768284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253</a:t>
            </a:fld>
            <a:endParaRPr lang="en-US" dirty="0"/>
          </a:p>
        </p:txBody>
      </p:sp>
    </p:spTree>
    <p:extLst>
      <p:ext uri="{BB962C8B-B14F-4D97-AF65-F5344CB8AC3E}">
        <p14:creationId xmlns:p14="http://schemas.microsoft.com/office/powerpoint/2010/main" val="412689624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33">
              <a:defRPr/>
            </a:pPr>
            <a:r>
              <a:rPr lang="en-US" dirty="0"/>
              <a:t>With TestNav installed,</a:t>
            </a:r>
            <a:r>
              <a:rPr lang="en-US" baseline="0" dirty="0"/>
              <a:t> you can run a</a:t>
            </a:r>
            <a:r>
              <a:rPr lang="en-US" dirty="0"/>
              <a:t> quick TELPAS</a:t>
            </a:r>
            <a:r>
              <a:rPr lang="en-US" baseline="0" dirty="0"/>
              <a:t> Listening &amp; Speaking Headset Test by selecting the Practice Tests link on the TestNav Sign In screen. </a:t>
            </a:r>
            <a:endParaRPr lang="en-US" dirty="0"/>
          </a:p>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254</a:t>
            </a:fld>
            <a:endParaRPr lang="en-US" dirty="0"/>
          </a:p>
        </p:txBody>
      </p:sp>
    </p:spTree>
    <p:extLst>
      <p:ext uri="{BB962C8B-B14F-4D97-AF65-F5344CB8AC3E}">
        <p14:creationId xmlns:p14="http://schemas.microsoft.com/office/powerpoint/2010/main" val="69034359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33">
              <a:defRPr/>
            </a:pPr>
            <a:r>
              <a:rPr lang="en-US" dirty="0"/>
              <a:t>You can also use the</a:t>
            </a:r>
            <a:r>
              <a:rPr lang="en-US" baseline="0" dirty="0"/>
              <a:t> assessment management system Training site to test the headsets that will be used for TELPAS listening &amp; speaking. The Infrastructure Trial Instructions link lists the steps for running the headset test or an Infrastructure Trial test in the Training site.</a:t>
            </a:r>
            <a:endParaRPr lang="en-US" dirty="0"/>
          </a:p>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255</a:t>
            </a:fld>
            <a:endParaRPr lang="en-US" dirty="0"/>
          </a:p>
        </p:txBody>
      </p:sp>
    </p:spTree>
    <p:extLst>
      <p:ext uri="{BB962C8B-B14F-4D97-AF65-F5344CB8AC3E}">
        <p14:creationId xmlns:p14="http://schemas.microsoft.com/office/powerpoint/2010/main" val="54533806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256</a:t>
            </a:fld>
            <a:endParaRPr lang="en-US" dirty="0"/>
          </a:p>
        </p:txBody>
      </p:sp>
    </p:spTree>
    <p:extLst>
      <p:ext uri="{BB962C8B-B14F-4D97-AF65-F5344CB8AC3E}">
        <p14:creationId xmlns:p14="http://schemas.microsoft.com/office/powerpoint/2010/main" val="195975184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259</a:t>
            </a:fld>
            <a:endParaRPr lang="en-US" dirty="0"/>
          </a:p>
        </p:txBody>
      </p:sp>
    </p:spTree>
    <p:extLst>
      <p:ext uri="{BB962C8B-B14F-4D97-AF65-F5344CB8AC3E}">
        <p14:creationId xmlns:p14="http://schemas.microsoft.com/office/powerpoint/2010/main" val="126062078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260</a:t>
            </a:fld>
            <a:endParaRPr lang="en-US" dirty="0"/>
          </a:p>
        </p:txBody>
      </p:sp>
    </p:spTree>
    <p:extLst>
      <p:ext uri="{BB962C8B-B14F-4D97-AF65-F5344CB8AC3E}">
        <p14:creationId xmlns:p14="http://schemas.microsoft.com/office/powerpoint/2010/main" val="278331599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261</a:t>
            </a:fld>
            <a:endParaRPr lang="en-US" dirty="0"/>
          </a:p>
        </p:txBody>
      </p:sp>
    </p:spTree>
    <p:extLst>
      <p:ext uri="{BB962C8B-B14F-4D97-AF65-F5344CB8AC3E}">
        <p14:creationId xmlns:p14="http://schemas.microsoft.com/office/powerpoint/2010/main" val="5138871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262</a:t>
            </a:fld>
            <a:endParaRPr lang="en-US" dirty="0"/>
          </a:p>
        </p:txBody>
      </p:sp>
    </p:spTree>
    <p:extLst>
      <p:ext uri="{BB962C8B-B14F-4D97-AF65-F5344CB8AC3E}">
        <p14:creationId xmlns:p14="http://schemas.microsoft.com/office/powerpoint/2010/main" val="314634204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263</a:t>
            </a:fld>
            <a:endParaRPr lang="en-US" dirty="0"/>
          </a:p>
        </p:txBody>
      </p:sp>
    </p:spTree>
    <p:extLst>
      <p:ext uri="{BB962C8B-B14F-4D97-AF65-F5344CB8AC3E}">
        <p14:creationId xmlns:p14="http://schemas.microsoft.com/office/powerpoint/2010/main" val="346355440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t>265</a:t>
            </a:fld>
            <a:endParaRPr lang="en-US" dirty="0"/>
          </a:p>
        </p:txBody>
      </p:sp>
    </p:spTree>
    <p:extLst>
      <p:ext uri="{BB962C8B-B14F-4D97-AF65-F5344CB8AC3E}">
        <p14:creationId xmlns:p14="http://schemas.microsoft.com/office/powerpoint/2010/main" val="5958351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2406" y="3505200"/>
            <a:ext cx="9146406" cy="27432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684597" y="3810000"/>
            <a:ext cx="7772400" cy="1470025"/>
          </a:xfrm>
        </p:spPr>
        <p:txBody>
          <a:bodyPr>
            <a:normAutofit/>
          </a:bodyPr>
          <a:lstStyle>
            <a:lvl1pPr algn="ctr">
              <a:defRPr sz="4000">
                <a:latin typeface="Century Schoolbook" panose="02040604050505020304" pitchFamily="18" charset="0"/>
              </a:defRPr>
            </a:lvl1pPr>
          </a:lstStyle>
          <a:p>
            <a:r>
              <a:rPr lang="en-US" dirty="0"/>
              <a:t>Insert Presentation Title</a:t>
            </a:r>
          </a:p>
        </p:txBody>
      </p:sp>
      <p:sp>
        <p:nvSpPr>
          <p:cNvPr id="3" name="Subtitle 2"/>
          <p:cNvSpPr>
            <a:spLocks noGrp="1"/>
          </p:cNvSpPr>
          <p:nvPr>
            <p:ph type="subTitle" idx="1" hasCustomPrompt="1"/>
          </p:nvPr>
        </p:nvSpPr>
        <p:spPr>
          <a:xfrm>
            <a:off x="1371600" y="5334000"/>
            <a:ext cx="6400800" cy="685800"/>
          </a:xfrm>
        </p:spPr>
        <p:txBody>
          <a:bodyPr>
            <a:noAutofit/>
          </a:bodyPr>
          <a:lstStyle>
            <a:lvl1pPr marL="0" indent="0" algn="ctr">
              <a:buNone/>
              <a:defRPr sz="3000" baseline="0">
                <a:solidFill>
                  <a:schemeClr val="bg1"/>
                </a:solidFill>
                <a:latin typeface="Century Schoolbook" panose="020406040505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200400" y="381000"/>
            <a:ext cx="2895600" cy="2895600"/>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056799" y="6400800"/>
            <a:ext cx="5030403"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473013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2406" y="3429000"/>
            <a:ext cx="9146406" cy="27432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p:cNvSpPr txBox="1">
            <a:spLocks/>
          </p:cNvSpPr>
          <p:nvPr userDrawn="1"/>
        </p:nvSpPr>
        <p:spPr>
          <a:xfrm>
            <a:off x="608397" y="3898900"/>
            <a:ext cx="79248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i="0" dirty="0">
                <a:solidFill>
                  <a:schemeClr val="bg1"/>
                </a:solidFill>
                <a:effectLst/>
                <a:latin typeface="+mj-lt"/>
                <a:cs typeface="PermianSlabSerifTypeface"/>
              </a:rPr>
              <a:t>Presenter</a:t>
            </a:r>
            <a:r>
              <a:rPr lang="en-US" sz="3000" b="1" i="0" baseline="0" dirty="0">
                <a:solidFill>
                  <a:schemeClr val="bg1"/>
                </a:solidFill>
                <a:effectLst/>
                <a:latin typeface="+mj-lt"/>
                <a:cs typeface="PermianSlabSerifTypeface"/>
              </a:rPr>
              <a:t> Name</a:t>
            </a:r>
            <a:br>
              <a:rPr lang="en-US" sz="3000" b="1" i="0" baseline="0" dirty="0">
                <a:solidFill>
                  <a:schemeClr val="bg1"/>
                </a:solidFill>
                <a:effectLst/>
                <a:latin typeface="+mj-lt"/>
                <a:cs typeface="PermianSlabSerifTypeface"/>
              </a:rPr>
            </a:br>
            <a:r>
              <a:rPr lang="en-US" sz="3000" b="1" i="0" baseline="0" dirty="0">
                <a:solidFill>
                  <a:schemeClr val="bg1"/>
                </a:solidFill>
                <a:effectLst/>
                <a:latin typeface="+mj-lt"/>
                <a:cs typeface="PermianSlabSerifTypeface"/>
              </a:rPr>
              <a:t>Title</a:t>
            </a:r>
            <a:br>
              <a:rPr lang="en-US" sz="3000" b="1" i="0" baseline="0" dirty="0">
                <a:solidFill>
                  <a:schemeClr val="bg1"/>
                </a:solidFill>
                <a:effectLst/>
                <a:latin typeface="+mj-lt"/>
                <a:cs typeface="PermianSlabSerifTypeface"/>
              </a:rPr>
            </a:br>
            <a:r>
              <a:rPr lang="en-US" sz="3000" b="1" i="0" baseline="0" dirty="0">
                <a:solidFill>
                  <a:schemeClr val="bg1"/>
                </a:solidFill>
                <a:effectLst/>
                <a:latin typeface="+mj-lt"/>
                <a:cs typeface="PermianSlabSerifTypeface"/>
              </a:rPr>
              <a:t>Team/Office/Division</a:t>
            </a:r>
          </a:p>
          <a:p>
            <a:r>
              <a:rPr lang="en-US" sz="3000" b="1" i="0" baseline="0" dirty="0">
                <a:solidFill>
                  <a:schemeClr val="bg1"/>
                </a:solidFill>
                <a:effectLst/>
                <a:latin typeface="+mj-lt"/>
                <a:cs typeface="PermianSlabSerifTypeface"/>
              </a:rPr>
              <a:t>Email Address</a:t>
            </a:r>
          </a:p>
          <a:p>
            <a:r>
              <a:rPr lang="en-US" sz="3000" b="1" i="0" baseline="0" dirty="0">
                <a:solidFill>
                  <a:schemeClr val="bg1"/>
                </a:solidFill>
                <a:effectLst/>
                <a:latin typeface="+mj-lt"/>
                <a:cs typeface="PermianSlabSerifTypeface"/>
              </a:rPr>
              <a:t>Phone Number</a:t>
            </a:r>
            <a:endParaRPr lang="en-US" sz="3000" b="1" i="0" dirty="0">
              <a:solidFill>
                <a:schemeClr val="bg1"/>
              </a:solidFill>
              <a:effectLst/>
              <a:latin typeface="+mj-lt"/>
              <a:cs typeface="PermianSlabSerifTypeface"/>
            </a:endParaRPr>
          </a:p>
        </p:txBody>
      </p:sp>
      <p:pic>
        <p:nvPicPr>
          <p:cNvPr id="14"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2743200" y="139995"/>
            <a:ext cx="3581399" cy="3276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8190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04800" y="1295400"/>
            <a:ext cx="8382000" cy="4525963"/>
          </a:xfrm>
        </p:spPr>
        <p:txBody>
          <a:bodyPr/>
          <a:lstStyle>
            <a:lvl1pPr>
              <a:defRPr baseline="0">
                <a:solidFill>
                  <a:schemeClr val="accent1"/>
                </a:solidFill>
                <a:latin typeface="+mn-lt"/>
              </a:defRPr>
            </a:lvl1pPr>
            <a:lvl2pPr>
              <a:defRPr baseline="0">
                <a:solidFill>
                  <a:schemeClr val="accent1"/>
                </a:solidFill>
                <a:latin typeface="+mn-lt"/>
              </a:defRPr>
            </a:lvl2pPr>
            <a:lvl3pPr>
              <a:defRPr baseline="0">
                <a:solidFill>
                  <a:schemeClr val="accent1"/>
                </a:solidFill>
                <a:latin typeface="+mn-lt"/>
              </a:defRPr>
            </a:lvl3pPr>
            <a:lvl4pPr>
              <a:defRPr baseline="0">
                <a:solidFill>
                  <a:schemeClr val="accent1"/>
                </a:solidFill>
                <a:latin typeface="+mn-lt"/>
              </a:defRPr>
            </a:lvl4pPr>
            <a:lvl5pPr>
              <a:defRPr baseline="0">
                <a:solidFill>
                  <a:schemeClr val="accent1"/>
                </a:solidFill>
                <a:latin typeface="+mn-lt"/>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9144000" cy="9144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304800" y="228600"/>
            <a:ext cx="8305800" cy="914400"/>
          </a:xfrm>
        </p:spPr>
        <p:txBody>
          <a:bodyPr/>
          <a:lstStyle>
            <a:lvl1pPr>
              <a:defRPr baseline="0">
                <a:latin typeface="+mj-lt"/>
              </a:defRPr>
            </a:lvl1pPr>
          </a:lstStyle>
          <a:p>
            <a:r>
              <a:rPr lang="en-US" dirty="0"/>
              <a:t>Insert Slide Heading </a:t>
            </a:r>
          </a:p>
        </p:txBody>
      </p:sp>
      <p:sp>
        <p:nvSpPr>
          <p:cNvPr id="8" name="Rectangle 7"/>
          <p:cNvSpPr/>
          <p:nvPr userDrawn="1"/>
        </p:nvSpPr>
        <p:spPr>
          <a:xfrm>
            <a:off x="0" y="5999375"/>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6045" y="6108904"/>
            <a:ext cx="1142076" cy="639563"/>
          </a:xfrm>
          <a:prstGeom prst="rect">
            <a:avLst/>
          </a:prstGeom>
        </p:spPr>
      </p:pic>
      <p:sp>
        <p:nvSpPr>
          <p:cNvPr id="6" name="Slide Number Placeholder 5"/>
          <p:cNvSpPr>
            <a:spLocks noGrp="1"/>
          </p:cNvSpPr>
          <p:nvPr>
            <p:ph type="sldNum" sz="quarter" idx="12"/>
          </p:nvPr>
        </p:nvSpPr>
        <p:spPr>
          <a:xfrm>
            <a:off x="8077200" y="6356350"/>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0"/>
            <a:ext cx="9144000" cy="76200"/>
          </a:xfrm>
          <a:prstGeom prst="rect">
            <a:avLst/>
          </a:prstGeom>
          <a:solidFill>
            <a:srgbClr val="E55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02702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81000" y="1341437"/>
            <a:ext cx="4114800" cy="4525963"/>
          </a:xfrm>
        </p:spPr>
        <p:txBody>
          <a:bodyPr/>
          <a:lstStyle>
            <a:lvl1pPr>
              <a:defRPr sz="2200" baseline="0">
                <a:solidFill>
                  <a:schemeClr val="accent1"/>
                </a:solidFill>
                <a:latin typeface="+mn-lt"/>
              </a:defRPr>
            </a:lvl1pPr>
            <a:lvl2pPr>
              <a:defRPr sz="2000">
                <a:solidFill>
                  <a:schemeClr val="accent1"/>
                </a:solidFill>
                <a:latin typeface="+mn-lt"/>
              </a:defRPr>
            </a:lvl2pPr>
            <a:lvl3pPr>
              <a:defRPr sz="1800">
                <a:solidFill>
                  <a:schemeClr val="accent1"/>
                </a:solidFill>
                <a:latin typeface="+mn-lt"/>
              </a:defRPr>
            </a:lvl3pPr>
            <a:lvl4pPr>
              <a:defRPr sz="1600">
                <a:solidFill>
                  <a:schemeClr val="accent1"/>
                </a:solidFill>
                <a:latin typeface="+mn-lt"/>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9144000" cy="9144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lstStyle>
            <a:lvl1pPr>
              <a:defRPr>
                <a:latin typeface="+mj-lt"/>
              </a:defRPr>
            </a:lvl1pPr>
          </a:lstStyle>
          <a:p>
            <a:r>
              <a:rPr lang="en-US" dirty="0"/>
              <a:t>Insert Slide Heading</a:t>
            </a:r>
          </a:p>
        </p:txBody>
      </p:sp>
      <p:sp>
        <p:nvSpPr>
          <p:cNvPr id="10" name="Content Placeholder 2"/>
          <p:cNvSpPr>
            <a:spLocks noGrp="1"/>
          </p:cNvSpPr>
          <p:nvPr>
            <p:ph sz="half" idx="13" hasCustomPrompt="1"/>
          </p:nvPr>
        </p:nvSpPr>
        <p:spPr>
          <a:xfrm>
            <a:off x="4572000" y="1341437"/>
            <a:ext cx="4114800" cy="4525963"/>
          </a:xfrm>
        </p:spPr>
        <p:txBody>
          <a:bodyPr/>
          <a:lstStyle>
            <a:lvl1pPr>
              <a:defRPr sz="2200">
                <a:solidFill>
                  <a:schemeClr val="accent1"/>
                </a:solidFill>
                <a:latin typeface="+mn-lt"/>
              </a:defRPr>
            </a:lvl1pPr>
            <a:lvl2pPr>
              <a:defRPr sz="2000">
                <a:solidFill>
                  <a:schemeClr val="accent1"/>
                </a:solidFill>
                <a:latin typeface="+mn-lt"/>
              </a:defRPr>
            </a:lvl2pPr>
            <a:lvl3pPr>
              <a:defRPr sz="1800">
                <a:solidFill>
                  <a:schemeClr val="accent1"/>
                </a:solidFill>
                <a:latin typeface="+mn-lt"/>
              </a:defRPr>
            </a:lvl3pPr>
            <a:lvl4pPr>
              <a:defRPr sz="1600">
                <a:solidFill>
                  <a:schemeClr val="accent1"/>
                </a:solidFill>
                <a:latin typeface="+mn-lt"/>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5"/>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6045" y="6108904"/>
            <a:ext cx="1142076" cy="639563"/>
          </a:xfrm>
          <a:prstGeom prst="rect">
            <a:avLst/>
          </a:prstGeom>
        </p:spPr>
      </p:pic>
      <p:sp>
        <p:nvSpPr>
          <p:cNvPr id="13" name="Slide Number Placeholder 5"/>
          <p:cNvSpPr>
            <a:spLocks noGrp="1"/>
          </p:cNvSpPr>
          <p:nvPr>
            <p:ph type="sldNum" sz="quarter" idx="12"/>
          </p:nvPr>
        </p:nvSpPr>
        <p:spPr>
          <a:xfrm>
            <a:off x="8001000" y="6356350"/>
            <a:ext cx="6858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0"/>
            <a:ext cx="9144000" cy="76200"/>
          </a:xfrm>
          <a:prstGeom prst="rect">
            <a:avLst/>
          </a:prstGeom>
          <a:solidFill>
            <a:srgbClr val="E55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29592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3191435" y="3810000"/>
            <a:ext cx="5952565" cy="24384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p:cNvSpPr>
            <a:spLocks noGrp="1"/>
          </p:cNvSpPr>
          <p:nvPr>
            <p:ph type="title" hasCustomPrompt="1"/>
          </p:nvPr>
        </p:nvSpPr>
        <p:spPr>
          <a:xfrm>
            <a:off x="3429000" y="4038600"/>
            <a:ext cx="5562600" cy="2019300"/>
          </a:xfrm>
        </p:spPr>
        <p:txBody>
          <a:bodyPr>
            <a:normAutofit/>
          </a:bodyPr>
          <a:lstStyle>
            <a:lvl1pPr algn="r">
              <a:defRPr sz="3500" baseline="0">
                <a:latin typeface="Century Schoolbook" panose="02040604050505020304" pitchFamily="18" charset="0"/>
              </a:defRPr>
            </a:lvl1pPr>
          </a:lstStyle>
          <a:p>
            <a:r>
              <a:rPr lang="en-US" dirty="0"/>
              <a:t>Insert Section Heading</a:t>
            </a:r>
          </a:p>
        </p:txBody>
      </p:sp>
      <p:pic>
        <p:nvPicPr>
          <p:cNvPr id="1026"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818180" y="3838090"/>
            <a:ext cx="2382220" cy="2382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7877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5"/>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6045" y="6108904"/>
            <a:ext cx="1142076" cy="639563"/>
          </a:xfrm>
          <a:prstGeom prst="rect">
            <a:avLst/>
          </a:prstGeom>
        </p:spPr>
      </p:pic>
      <p:sp>
        <p:nvSpPr>
          <p:cNvPr id="7" name="Slide Number Placeholder 5"/>
          <p:cNvSpPr>
            <a:spLocks noGrp="1"/>
          </p:cNvSpPr>
          <p:nvPr>
            <p:ph type="sldNum" sz="quarter" idx="12"/>
          </p:nvPr>
        </p:nvSpPr>
        <p:spPr>
          <a:xfrm>
            <a:off x="8001000" y="6356350"/>
            <a:ext cx="6858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1432668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8001000" y="6356350"/>
            <a:ext cx="6858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9144000" cy="9144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p:cNvSpPr>
            <a:spLocks noGrp="1"/>
          </p:cNvSpPr>
          <p:nvPr>
            <p:ph type="title" hasCustomPrompt="1"/>
          </p:nvPr>
        </p:nvSpPr>
        <p:spPr>
          <a:xfrm>
            <a:off x="381000" y="228600"/>
            <a:ext cx="8305800" cy="914400"/>
          </a:xfrm>
        </p:spPr>
        <p:txBody>
          <a:bodyPr/>
          <a:lstStyle>
            <a:lvl1pPr>
              <a:defRPr>
                <a:latin typeface="+mj-lt"/>
              </a:defRPr>
            </a:lvl1pPr>
          </a:lstStyle>
          <a:p>
            <a:r>
              <a:rPr lang="en-US" dirty="0"/>
              <a:t>Insert Slide Heading</a:t>
            </a:r>
          </a:p>
        </p:txBody>
      </p:sp>
      <p:sp>
        <p:nvSpPr>
          <p:cNvPr id="5" name="Rectangle 4"/>
          <p:cNvSpPr/>
          <p:nvPr userDrawn="1"/>
        </p:nvSpPr>
        <p:spPr>
          <a:xfrm>
            <a:off x="0" y="1143000"/>
            <a:ext cx="9144000" cy="76200"/>
          </a:xfrm>
          <a:prstGeom prst="rect">
            <a:avLst/>
          </a:prstGeom>
          <a:solidFill>
            <a:srgbClr val="E558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09764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a:defRPr/>
            </a:pPr>
            <a:r>
              <a:rPr lang="en-US" dirty="0"/>
              <a:t>January 10, 2018</a:t>
            </a: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a:defRPr/>
            </a:pPr>
            <a:r>
              <a:rPr lang="en-US" dirty="0"/>
              <a:t>Student Assessment Division, TEA</a:t>
            </a: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pPr>
              <a:defRPr/>
            </a:pPr>
            <a:fld id="{B0ABE6D9-3C34-47C1-8DE2-A9E12A2C723C}" type="slidenum">
              <a:rPr lang="en-US" smtClean="0"/>
              <a:pPr>
                <a:defRPr/>
              </a:pPr>
              <a:t>‹#›</a:t>
            </a:fld>
            <a:endParaRPr lang="en-US" dirty="0"/>
          </a:p>
        </p:txBody>
      </p:sp>
    </p:spTree>
    <p:extLst>
      <p:ext uri="{BB962C8B-B14F-4D97-AF65-F5344CB8AC3E}">
        <p14:creationId xmlns:p14="http://schemas.microsoft.com/office/powerpoint/2010/main" val="974532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Body">
    <p:spTree>
      <p:nvGrpSpPr>
        <p:cNvPr id="1" name=""/>
        <p:cNvGrpSpPr/>
        <p:nvPr/>
      </p:nvGrpSpPr>
      <p:grpSpPr>
        <a:xfrm>
          <a:off x="0" y="0"/>
          <a:ext cx="0" cy="0"/>
          <a:chOff x="0" y="0"/>
          <a:chExt cx="0" cy="0"/>
        </a:xfrm>
      </p:grpSpPr>
      <p:sp>
        <p:nvSpPr>
          <p:cNvPr id="56" name="Shape 56"/>
          <p:cNvSpPr/>
          <p:nvPr/>
        </p:nvSpPr>
        <p:spPr>
          <a:xfrm>
            <a:off x="0" y="177801"/>
            <a:ext cx="9144000" cy="812801"/>
          </a:xfrm>
          <a:prstGeom prst="rect">
            <a:avLst/>
          </a:prstGeom>
          <a:solidFill>
            <a:srgbClr val="0070C0"/>
          </a:solidFill>
          <a:ln w="12700">
            <a:miter lim="400000"/>
          </a:ln>
        </p:spPr>
        <p:txBody>
          <a:bodyPr lIns="45719" rIns="45719" anchor="ctr"/>
          <a:lstStyle/>
          <a:p>
            <a:pPr algn="ctr">
              <a:defRPr>
                <a:solidFill>
                  <a:srgbClr val="FFFFFF"/>
                </a:solidFill>
              </a:defRPr>
            </a:pPr>
            <a:endParaRPr dirty="0">
              <a:solidFill>
                <a:srgbClr val="FFFFFF"/>
              </a:solidFill>
            </a:endParaRPr>
          </a:p>
        </p:txBody>
      </p:sp>
      <p:sp>
        <p:nvSpPr>
          <p:cNvPr id="57" name="Shape 57"/>
          <p:cNvSpPr>
            <a:spLocks noGrp="1"/>
          </p:cNvSpPr>
          <p:nvPr>
            <p:ph type="title"/>
          </p:nvPr>
        </p:nvSpPr>
        <p:spPr>
          <a:xfrm>
            <a:off x="152400" y="177803"/>
            <a:ext cx="8839200" cy="825501"/>
          </a:xfrm>
          <a:prstGeom prst="rect">
            <a:avLst/>
          </a:prstGeom>
        </p:spPr>
        <p:txBody>
          <a:bodyPr/>
          <a:lstStyle>
            <a:lvl1pPr algn="l">
              <a:defRPr sz="3200" b="1">
                <a:solidFill>
                  <a:srgbClr val="FFFFFF"/>
                </a:solidFill>
                <a:effectLst>
                  <a:outerShdw blurRad="38100" dist="38100" dir="2700000" rotWithShape="0">
                    <a:srgbClr val="000000">
                      <a:alpha val="43137"/>
                    </a:srgbClr>
                  </a:outerShdw>
                </a:effectLst>
                <a:latin typeface="+mj-lt"/>
                <a:ea typeface="PermianSlabSerifTypeface"/>
                <a:cs typeface="PermianSlabSerifTypeface"/>
                <a:sym typeface="PermianSlabSerifTypeface"/>
              </a:defRPr>
            </a:lvl1pPr>
          </a:lstStyle>
          <a:p>
            <a:r>
              <a:rPr lang="en-US" dirty="0"/>
              <a:t>Click to edit Master title style</a:t>
            </a:r>
            <a:endParaRPr dirty="0"/>
          </a:p>
        </p:txBody>
      </p:sp>
      <p:sp>
        <p:nvSpPr>
          <p:cNvPr id="58" name="Shape 58"/>
          <p:cNvSpPr>
            <a:spLocks noGrp="1"/>
          </p:cNvSpPr>
          <p:nvPr>
            <p:ph type="body" idx="1"/>
          </p:nvPr>
        </p:nvSpPr>
        <p:spPr>
          <a:xfrm>
            <a:off x="228600" y="1193803"/>
            <a:ext cx="8763000" cy="4958464"/>
          </a:xfrm>
          <a:prstGeom prst="rect">
            <a:avLst/>
          </a:prstGeom>
        </p:spPr>
        <p:txBody>
          <a:bodyPr/>
          <a:lstStyle>
            <a:lvl1pPr>
              <a:spcBef>
                <a:spcPts val="500"/>
              </a:spcBef>
              <a:buClr>
                <a:srgbClr val="FF0F00"/>
              </a:buClr>
              <a:defRPr sz="2400">
                <a:latin typeface="+mn-lt"/>
                <a:ea typeface="Open Sans"/>
                <a:cs typeface="Open Sans"/>
                <a:sym typeface="Open Sans"/>
              </a:defRPr>
            </a:lvl1pPr>
            <a:lvl2pPr marL="800100" indent="-342900">
              <a:spcBef>
                <a:spcPts val="500"/>
              </a:spcBef>
              <a:buClr>
                <a:srgbClr val="FF0F00"/>
              </a:buClr>
              <a:defRPr sz="2400">
                <a:latin typeface="+mn-lt"/>
                <a:ea typeface="Open Sans"/>
                <a:cs typeface="Open Sans"/>
                <a:sym typeface="Open Sans"/>
              </a:defRPr>
            </a:lvl2pPr>
            <a:lvl3pPr>
              <a:spcBef>
                <a:spcPts val="500"/>
              </a:spcBef>
              <a:buClr>
                <a:srgbClr val="FF0F00"/>
              </a:buClr>
              <a:defRPr sz="2400">
                <a:latin typeface="+mn-lt"/>
                <a:ea typeface="Open Sans"/>
                <a:cs typeface="Open Sans"/>
                <a:sym typeface="Open Sans"/>
              </a:defRPr>
            </a:lvl3pPr>
            <a:lvl4pPr marL="1714500" indent="-342900">
              <a:spcBef>
                <a:spcPts val="500"/>
              </a:spcBef>
              <a:buClr>
                <a:srgbClr val="FF0F00"/>
              </a:buClr>
              <a:defRPr sz="2400">
                <a:latin typeface="+mn-lt"/>
                <a:ea typeface="Open Sans"/>
                <a:cs typeface="Open Sans"/>
                <a:sym typeface="Open Sans"/>
              </a:defRPr>
            </a:lvl4pPr>
            <a:lvl5pPr marL="2171700" indent="-342900">
              <a:spcBef>
                <a:spcPts val="500"/>
              </a:spcBef>
              <a:buClr>
                <a:srgbClr val="FF0F00"/>
              </a:buClr>
              <a:defRPr sz="2400">
                <a:latin typeface="+mn-lt"/>
                <a:ea typeface="Open Sans"/>
                <a:cs typeface="Open Sans"/>
                <a:sym typeface="Open Sans"/>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59" name="Shape 59"/>
          <p:cNvSpPr/>
          <p:nvPr/>
        </p:nvSpPr>
        <p:spPr>
          <a:xfrm>
            <a:off x="0" y="6152265"/>
            <a:ext cx="9144000" cy="705734"/>
          </a:xfrm>
          <a:prstGeom prst="rect">
            <a:avLst/>
          </a:prstGeom>
          <a:solidFill>
            <a:srgbClr val="E0E0E0"/>
          </a:solidFill>
          <a:ln w="12700">
            <a:miter lim="400000"/>
          </a:ln>
        </p:spPr>
        <p:txBody>
          <a:bodyPr lIns="45719" rIns="45719" anchor="ctr"/>
          <a:lstStyle/>
          <a:p>
            <a:pPr algn="ctr">
              <a:defRPr>
                <a:solidFill>
                  <a:srgbClr val="FFFFFF"/>
                </a:solidFill>
              </a:defRPr>
            </a:pPr>
            <a:endParaRPr dirty="0">
              <a:solidFill>
                <a:srgbClr val="FFFFFF"/>
              </a:solidFill>
            </a:endParaRPr>
          </a:p>
        </p:txBody>
      </p:sp>
      <p:pic>
        <p:nvPicPr>
          <p:cNvPr id="60" name="image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41" y="6139372"/>
            <a:ext cx="1306287" cy="731521"/>
          </a:xfrm>
          <a:prstGeom prst="rect">
            <a:avLst/>
          </a:prstGeom>
          <a:ln w="12700">
            <a:miter lim="400000"/>
          </a:ln>
        </p:spPr>
      </p:pic>
      <p:sp>
        <p:nvSpPr>
          <p:cNvPr id="61" name="Shape 61"/>
          <p:cNvSpPr>
            <a:spLocks noGrp="1"/>
          </p:cNvSpPr>
          <p:nvPr>
            <p:ph type="sldNum" sz="quarter" idx="2"/>
          </p:nvPr>
        </p:nvSpPr>
        <p:spPr>
          <a:xfrm>
            <a:off x="8305800" y="6496684"/>
            <a:ext cx="685801" cy="243841"/>
          </a:xfrm>
          <a:prstGeom prst="rect">
            <a:avLst/>
          </a:prstGeom>
        </p:spPr>
        <p:txBody>
          <a:bodyPr/>
          <a:lstStyle>
            <a:lvl1pPr>
              <a:defRPr>
                <a:solidFill>
                  <a:srgbClr val="1B365D"/>
                </a:solidFill>
              </a:defRPr>
            </a:lvl1pPr>
          </a:lstStyle>
          <a:p>
            <a:fld id="{86CB4B4D-7CA3-9044-876B-883B54F8677D}" type="slidenum">
              <a:rPr/>
              <a:pPr/>
              <a:t>‹#›</a:t>
            </a:fld>
            <a:endParaRPr dirty="0"/>
          </a:p>
        </p:txBody>
      </p:sp>
    </p:spTree>
    <p:extLst>
      <p:ext uri="{BB962C8B-B14F-4D97-AF65-F5344CB8AC3E}">
        <p14:creationId xmlns:p14="http://schemas.microsoft.com/office/powerpoint/2010/main" val="1613491966"/>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9144000" cy="25146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Arial" panose="020B0604020202020204" pitchFamily="34" charset="0"/>
            </a:endParaRPr>
          </a:p>
        </p:txBody>
      </p:sp>
      <p:sp>
        <p:nvSpPr>
          <p:cNvPr id="2" name="Title 1"/>
          <p:cNvSpPr>
            <a:spLocks noGrp="1"/>
          </p:cNvSpPr>
          <p:nvPr>
            <p:ph type="ctrTitle"/>
          </p:nvPr>
        </p:nvSpPr>
        <p:spPr>
          <a:xfrm>
            <a:off x="152400" y="4038603"/>
            <a:ext cx="88392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Arial" panose="020B0604020202020204" pitchFamily="34" charset="0"/>
              </a:defRPr>
            </a:lvl1pPr>
          </a:lstStyle>
          <a:p>
            <a:r>
              <a:rPr lang="en-US" dirty="0"/>
              <a:t>Click to edit Master title style</a:t>
            </a:r>
          </a:p>
        </p:txBody>
      </p:sp>
      <p:sp>
        <p:nvSpPr>
          <p:cNvPr id="7" name="Text Placeholder 13"/>
          <p:cNvSpPr>
            <a:spLocks noGrp="1"/>
          </p:cNvSpPr>
          <p:nvPr>
            <p:ph type="body" sz="quarter" idx="12" hasCustomPrompt="1"/>
          </p:nvPr>
        </p:nvSpPr>
        <p:spPr>
          <a:xfrm>
            <a:off x="152400" y="5461001"/>
            <a:ext cx="8839200"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Arial" panose="020B0604020202020204" pitchFamily="34" charset="0"/>
              </a:defRPr>
            </a:lvl1pPr>
          </a:lstStyle>
          <a:p>
            <a:pPr lvl="0"/>
            <a:r>
              <a:rPr lang="en-US" dirty="0"/>
              <a:t>Sub-Title</a:t>
            </a:r>
          </a:p>
        </p:txBody>
      </p:sp>
      <p:sp>
        <p:nvSpPr>
          <p:cNvPr id="8" name="Text Placeholder 11"/>
          <p:cNvSpPr>
            <a:spLocks noGrp="1"/>
          </p:cNvSpPr>
          <p:nvPr>
            <p:ph type="body" sz="quarter" idx="11" hasCustomPrompt="1"/>
          </p:nvPr>
        </p:nvSpPr>
        <p:spPr>
          <a:xfrm>
            <a:off x="0" y="6400800"/>
            <a:ext cx="9144000" cy="457200"/>
          </a:xfrm>
        </p:spPr>
        <p:txBody>
          <a:bodyPr anchor="ctr">
            <a:normAutofit/>
          </a:bodyPr>
          <a:lstStyle>
            <a:lvl1pPr marL="0" indent="0" algn="ctr">
              <a:buNone/>
              <a:defRPr sz="1100" baseline="0">
                <a:solidFill>
                  <a:schemeClr val="accent5"/>
                </a:solidFill>
                <a:latin typeface="Arial" panose="020B0604020202020204" pitchFamily="34" charset="0"/>
                <a:ea typeface="Open Sans" panose="020B0606030504020204" pitchFamily="34" charset="0"/>
                <a:cs typeface="Arial" panose="020B0604020202020204" pitchFamily="34" charset="0"/>
              </a:defRPr>
            </a:lvl1pPr>
          </a:lstStyle>
          <a:p>
            <a:pPr lvl="0"/>
            <a:r>
              <a:rPr lang="en-US" dirty="0"/>
              <a:t>Name, Position | Date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57400" y="568326"/>
            <a:ext cx="5244133" cy="3190875"/>
          </a:xfrm>
          <a:prstGeom prst="rect">
            <a:avLst/>
          </a:prstGeom>
        </p:spPr>
      </p:pic>
    </p:spTree>
    <p:extLst>
      <p:ext uri="{BB962C8B-B14F-4D97-AF65-F5344CB8AC3E}">
        <p14:creationId xmlns:p14="http://schemas.microsoft.com/office/powerpoint/2010/main" val="3072569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Opening Slide">
    <p:spTree>
      <p:nvGrpSpPr>
        <p:cNvPr id="1" name=""/>
        <p:cNvGrpSpPr/>
        <p:nvPr/>
      </p:nvGrpSpPr>
      <p:grpSpPr>
        <a:xfrm>
          <a:off x="0" y="0"/>
          <a:ext cx="0" cy="0"/>
          <a:chOff x="0" y="0"/>
          <a:chExt cx="0" cy="0"/>
        </a:xfrm>
      </p:grpSpPr>
      <p:sp>
        <p:nvSpPr>
          <p:cNvPr id="7" name="Rectangle 6"/>
          <p:cNvSpPr/>
          <p:nvPr userDrawn="1"/>
        </p:nvSpPr>
        <p:spPr>
          <a:xfrm>
            <a:off x="-2406" y="3505200"/>
            <a:ext cx="9146406" cy="27432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Arial" panose="020B0604020202020204" pitchFamily="34" charset="0"/>
            </a:endParaRPr>
          </a:p>
        </p:txBody>
      </p:sp>
      <p:sp>
        <p:nvSpPr>
          <p:cNvPr id="2" name="Title 1"/>
          <p:cNvSpPr>
            <a:spLocks noGrp="1"/>
          </p:cNvSpPr>
          <p:nvPr>
            <p:ph type="ctrTitle" hasCustomPrompt="1"/>
          </p:nvPr>
        </p:nvSpPr>
        <p:spPr>
          <a:xfrm>
            <a:off x="684597" y="3810000"/>
            <a:ext cx="77724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371600" y="5334000"/>
            <a:ext cx="64008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2286001" y="355234"/>
            <a:ext cx="4801201" cy="2921366"/>
          </a:xfrm>
          <a:prstGeom prst="rect">
            <a:avLst/>
          </a:prstGeom>
          <a:noFill/>
          <a:extLst>
            <a:ext uri="{909E8E84-426E-40dd-AFC4-6F175D3DCCD1}">
              <a14:hiddenFill xmlns:a14="http://schemas.microsoft.com/office/drawing/2010/main" xmlns="">
                <a:solidFill>
                  <a:srgbClr val="FFFFFF"/>
                </a:solidFill>
              </a14:hiddenFill>
            </a:ext>
          </a:extLst>
        </p:spPr>
      </p:pic>
      <p:sp>
        <p:nvSpPr>
          <p:cNvPr id="9" name="Text Placeholder 8"/>
          <p:cNvSpPr>
            <a:spLocks noGrp="1"/>
          </p:cNvSpPr>
          <p:nvPr>
            <p:ph type="body" sz="quarter" idx="10" hasCustomPrompt="1"/>
          </p:nvPr>
        </p:nvSpPr>
        <p:spPr>
          <a:xfrm>
            <a:off x="2056799" y="6400800"/>
            <a:ext cx="5030403"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latin typeface="Arial" panose="020B0604020202020204" pitchFamily="34" charset="0"/>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538819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572000" y="0"/>
            <a:ext cx="4572000" cy="6858000"/>
          </a:xfrm>
        </p:spPr>
        <p:txBody>
          <a:bodyPr/>
          <a:lstStyle>
            <a:lvl1pPr marL="0" indent="0">
              <a:buNone/>
              <a:defRPr/>
            </a:lvl1pPr>
          </a:lstStyle>
          <a:p>
            <a:r>
              <a:rPr lang="en-US" dirty="0"/>
              <a:t>Click icon to add picture</a:t>
            </a:r>
          </a:p>
        </p:txBody>
      </p:sp>
      <p:sp>
        <p:nvSpPr>
          <p:cNvPr id="10" name="Title 9"/>
          <p:cNvSpPr>
            <a:spLocks noGrp="1"/>
          </p:cNvSpPr>
          <p:nvPr>
            <p:ph type="title"/>
          </p:nvPr>
        </p:nvSpPr>
        <p:spPr>
          <a:xfrm>
            <a:off x="381000" y="2209801"/>
            <a:ext cx="3962400" cy="2235200"/>
          </a:xfrm>
        </p:spPr>
        <p:txBody>
          <a:bodyPr>
            <a:noAutofit/>
          </a:bodyPr>
          <a:lstStyle>
            <a:lvl1pPr marL="0" indent="0" algn="l">
              <a:defRPr sz="3600">
                <a:effectLst/>
                <a:latin typeface="Arial" panose="020B0604020202020204" pitchFamily="34" charset="0"/>
              </a:defRPr>
            </a:lvl1pPr>
          </a:lstStyle>
          <a:p>
            <a:r>
              <a:rPr lang="en-US"/>
              <a:t>Click to edit Master title style</a:t>
            </a:r>
            <a:endParaRPr lang="en-US" dirty="0"/>
          </a:p>
        </p:txBody>
      </p:sp>
      <p:sp>
        <p:nvSpPr>
          <p:cNvPr id="12" name="Text Placeholder 11"/>
          <p:cNvSpPr>
            <a:spLocks noGrp="1"/>
          </p:cNvSpPr>
          <p:nvPr>
            <p:ph type="body" sz="quarter" idx="11" hasCustomPrompt="1"/>
          </p:nvPr>
        </p:nvSpPr>
        <p:spPr>
          <a:xfrm>
            <a:off x="381000" y="5562600"/>
            <a:ext cx="4038600" cy="1117600"/>
          </a:xfrm>
        </p:spPr>
        <p:txBody>
          <a:bodyPr anchor="b">
            <a:normAutofit/>
          </a:bodyPr>
          <a:lstStyle>
            <a:lvl1pPr marL="0" indent="0">
              <a:buNone/>
              <a:defRPr sz="1100">
                <a:solidFill>
                  <a:schemeClr val="accent5"/>
                </a:solidFill>
                <a:latin typeface="Arial" panose="020B0604020202020204" pitchFamily="34" charset="0"/>
                <a:ea typeface="Open Sans" panose="020B0606030504020204" pitchFamily="34" charset="0"/>
                <a:cs typeface="Arial" panose="020B0604020202020204" pitchFamily="34" charset="0"/>
              </a:defRPr>
            </a:lvl1pPr>
          </a:lstStyle>
          <a:p>
            <a:pPr lvl="0"/>
            <a:r>
              <a:rPr lang="en-US" dirty="0"/>
              <a:t>Name, Position</a:t>
            </a:r>
          </a:p>
          <a:p>
            <a:pPr lvl="0"/>
            <a:r>
              <a:rPr lang="en-US" dirty="0"/>
              <a:t>Date</a:t>
            </a:r>
          </a:p>
        </p:txBody>
      </p:sp>
      <p:sp>
        <p:nvSpPr>
          <p:cNvPr id="14" name="Text Placeholder 13"/>
          <p:cNvSpPr>
            <a:spLocks noGrp="1"/>
          </p:cNvSpPr>
          <p:nvPr>
            <p:ph type="body" sz="quarter" idx="12" hasCustomPrompt="1"/>
          </p:nvPr>
        </p:nvSpPr>
        <p:spPr>
          <a:xfrm>
            <a:off x="381000" y="4445001"/>
            <a:ext cx="3962400" cy="812800"/>
          </a:xfrm>
        </p:spPr>
        <p:txBody>
          <a:bodyPr>
            <a:normAutofit/>
          </a:bodyPr>
          <a:lstStyle>
            <a:lvl1pPr marL="0" indent="0">
              <a:buNone/>
              <a:defRPr sz="2800">
                <a:solidFill>
                  <a:schemeClr val="accent5"/>
                </a:solidFill>
                <a:latin typeface="Arial" panose="020B0604020202020204" pitchFamily="34" charset="0"/>
              </a:defRPr>
            </a:lvl1pPr>
          </a:lstStyle>
          <a:p>
            <a:pPr lvl="0"/>
            <a:r>
              <a:rPr lang="en-US" dirty="0"/>
              <a:t>Sub-Title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0" y="468432"/>
            <a:ext cx="2346960" cy="1105296"/>
          </a:xfrm>
          <a:prstGeom prst="rect">
            <a:avLst/>
          </a:prstGeom>
        </p:spPr>
      </p:pic>
    </p:spTree>
    <p:extLst>
      <p:ext uri="{BB962C8B-B14F-4D97-AF65-F5344CB8AC3E}">
        <p14:creationId xmlns:p14="http://schemas.microsoft.com/office/powerpoint/2010/main" val="1133034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04800" y="1295400"/>
            <a:ext cx="8382000" cy="4525963"/>
          </a:xfrm>
        </p:spPr>
        <p:txBody>
          <a:bodyPr/>
          <a:lstStyle>
            <a:lvl1pPr>
              <a:defRPr baseline="0">
                <a:solidFill>
                  <a:schemeClr val="accent1"/>
                </a:solidFill>
              </a:defRPr>
            </a:lvl1pPr>
            <a:lvl2pPr>
              <a:defRPr baseline="0">
                <a:solidFill>
                  <a:schemeClr val="accent1"/>
                </a:solidFill>
              </a:defRPr>
            </a:lvl2pPr>
            <a:lvl3pPr>
              <a:defRPr baseline="0">
                <a:solidFill>
                  <a:schemeClr val="accent1"/>
                </a:solidFill>
              </a:defRPr>
            </a:lvl3pPr>
            <a:lvl4pPr>
              <a:defRPr baseline="0">
                <a:solidFill>
                  <a:schemeClr val="accent1"/>
                </a:solidFill>
              </a:defRPr>
            </a:lvl4pPr>
            <a:lvl5pP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9144000" cy="9144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Arial" panose="020B0604020202020204" pitchFamily="34" charset="0"/>
            </a:endParaRPr>
          </a:p>
        </p:txBody>
      </p:sp>
      <p:sp>
        <p:nvSpPr>
          <p:cNvPr id="2" name="Title 1"/>
          <p:cNvSpPr>
            <a:spLocks noGrp="1"/>
          </p:cNvSpPr>
          <p:nvPr>
            <p:ph type="title" hasCustomPrompt="1"/>
          </p:nvPr>
        </p:nvSpPr>
        <p:spPr>
          <a:xfrm>
            <a:off x="304800" y="228600"/>
            <a:ext cx="8305800" cy="914400"/>
          </a:xfrm>
        </p:spPr>
        <p:txBody>
          <a:bodyPr/>
          <a:lstStyle>
            <a:lvl1pPr>
              <a:defRPr baseline="0">
                <a:latin typeface="Arial" panose="020B0604020202020204" pitchFamily="34" charset="0"/>
                <a:cs typeface="Arial" panose="020B0604020202020204" pitchFamily="34" charset="0"/>
              </a:defRPr>
            </a:lvl1pPr>
          </a:lstStyle>
          <a:p>
            <a:r>
              <a:rPr lang="en-US" dirty="0"/>
              <a:t>Insert Slide Heading </a:t>
            </a:r>
          </a:p>
        </p:txBody>
      </p:sp>
      <p:sp>
        <p:nvSpPr>
          <p:cNvPr id="8" name="Rectangle 7"/>
          <p:cNvSpPr/>
          <p:nvPr userDrawn="1"/>
        </p:nvSpPr>
        <p:spPr>
          <a:xfrm>
            <a:off x="0" y="5999375"/>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Arial" panose="020B0604020202020204" pitchFamily="34" charset="0"/>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8067" y="6108904"/>
            <a:ext cx="1358033" cy="639563"/>
          </a:xfrm>
          <a:prstGeom prst="rect">
            <a:avLst/>
          </a:prstGeom>
        </p:spPr>
      </p:pic>
      <p:sp>
        <p:nvSpPr>
          <p:cNvPr id="6" name="Slide Number Placeholder 5"/>
          <p:cNvSpPr>
            <a:spLocks noGrp="1"/>
          </p:cNvSpPr>
          <p:nvPr>
            <p:ph type="sldNum" sz="quarter" idx="12"/>
          </p:nvPr>
        </p:nvSpPr>
        <p:spPr>
          <a:xfrm>
            <a:off x="6705600" y="6356350"/>
            <a:ext cx="1981200" cy="365125"/>
          </a:xfrm>
          <a:prstGeom prst="rect">
            <a:avLst/>
          </a:prstGeom>
        </p:spPr>
        <p:txBody>
          <a:bodyPr/>
          <a:lstStyle>
            <a:lvl1pPr algn="r">
              <a:defRPr sz="1400">
                <a:solidFill>
                  <a:srgbClr val="6E7073"/>
                </a:solidFill>
                <a:latin typeface="Arial" panose="020B0604020202020204" pitchFamily="34" charset="0"/>
                <a:ea typeface="Open Sans" panose="020B0606030504020204" pitchFamily="34" charset="0"/>
                <a:cs typeface="Arial" panose="020B0604020202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11595226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ank you word cloud">
    <p:bg>
      <p:bgPr>
        <a:solidFill>
          <a:schemeClr val="bg1"/>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5943600" y="6356350"/>
            <a:ext cx="2743200" cy="365125"/>
          </a:xfrm>
          <a:prstGeom prst="rect">
            <a:avLst/>
          </a:prstGeom>
        </p:spPr>
        <p:txBody>
          <a:bodyPr/>
          <a:lstStyle>
            <a:lvl1pPr algn="r">
              <a:defRPr sz="1400">
                <a:solidFill>
                  <a:srgbClr val="6E7073"/>
                </a:solidFill>
                <a:latin typeface="Arial" panose="020B0604020202020204" pitchFamily="34" charset="0"/>
                <a:ea typeface="Open Sans" panose="020B0606030504020204" pitchFamily="34" charset="0"/>
                <a:cs typeface="Arial" panose="020B0604020202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9144000" cy="9144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Arial" panose="020B0604020202020204" pitchFamily="34" charset="0"/>
            </a:endParaRPr>
          </a:p>
        </p:txBody>
      </p:sp>
      <p:sp>
        <p:nvSpPr>
          <p:cNvPr id="9" name="Title 1"/>
          <p:cNvSpPr>
            <a:spLocks noGrp="1"/>
          </p:cNvSpPr>
          <p:nvPr>
            <p:ph type="title" hasCustomPrompt="1"/>
          </p:nvPr>
        </p:nvSpPr>
        <p:spPr>
          <a:xfrm>
            <a:off x="381000" y="228600"/>
            <a:ext cx="8305800" cy="914400"/>
          </a:xfrm>
        </p:spPr>
        <p:txBody>
          <a:bodyPr/>
          <a:lstStyle>
            <a:lvl1pPr>
              <a:defRPr>
                <a:latin typeface="+mj-lt"/>
              </a:defRPr>
            </a:lvl1pPr>
          </a:lstStyle>
          <a:p>
            <a:r>
              <a:rPr lang="en-US" dirty="0"/>
              <a:t>Thank you</a:t>
            </a:r>
          </a:p>
        </p:txBody>
      </p:sp>
      <p:pic>
        <p:nvPicPr>
          <p:cNvPr id="10" name="Picture 9">
            <a:extLst>
              <a:ext uri="{FF2B5EF4-FFF2-40B4-BE49-F238E27FC236}">
                <a16:creationId xmlns:a16="http://schemas.microsoft.com/office/drawing/2014/main" id="{C9AB4AB2-B197-4F11-96FA-1326A8E0F58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3064" b="6779"/>
          <a:stretch/>
        </p:blipFill>
        <p:spPr>
          <a:xfrm>
            <a:off x="762000" y="1447800"/>
            <a:ext cx="7772400" cy="4627761"/>
          </a:xfrm>
          <a:prstGeom prst="rect">
            <a:avLst/>
          </a:prstGeom>
          <a:solidFill>
            <a:schemeClr val="bg1"/>
          </a:solidFill>
        </p:spPr>
      </p:pic>
    </p:spTree>
    <p:extLst>
      <p:ext uri="{BB962C8B-B14F-4D97-AF65-F5344CB8AC3E}">
        <p14:creationId xmlns:p14="http://schemas.microsoft.com/office/powerpoint/2010/main" val="2266999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56" name="Shape 56"/>
          <p:cNvSpPr/>
          <p:nvPr/>
        </p:nvSpPr>
        <p:spPr>
          <a:xfrm>
            <a:off x="0" y="177801"/>
            <a:ext cx="9144000" cy="812801"/>
          </a:xfrm>
          <a:prstGeom prst="rect">
            <a:avLst/>
          </a:prstGeom>
          <a:solidFill>
            <a:srgbClr val="0070C0"/>
          </a:solidFill>
          <a:ln w="12700">
            <a:miter lim="400000"/>
          </a:ln>
        </p:spPr>
        <p:txBody>
          <a:bodyPr lIns="45719" rIns="45719" anchor="ctr"/>
          <a:lstStyle/>
          <a:p>
            <a:pPr algn="ctr">
              <a:defRPr>
                <a:solidFill>
                  <a:srgbClr val="FFFFFF"/>
                </a:solidFill>
              </a:defRPr>
            </a:pPr>
            <a:endParaRPr dirty="0">
              <a:solidFill>
                <a:srgbClr val="FFFFFF"/>
              </a:solidFill>
            </a:endParaRPr>
          </a:p>
        </p:txBody>
      </p:sp>
      <p:sp>
        <p:nvSpPr>
          <p:cNvPr id="57" name="Shape 57"/>
          <p:cNvSpPr>
            <a:spLocks noGrp="1"/>
          </p:cNvSpPr>
          <p:nvPr>
            <p:ph type="title" hasCustomPrompt="1"/>
          </p:nvPr>
        </p:nvSpPr>
        <p:spPr>
          <a:xfrm>
            <a:off x="152400" y="177803"/>
            <a:ext cx="8839200" cy="825501"/>
          </a:xfrm>
          <a:prstGeom prst="rect">
            <a:avLst/>
          </a:prstGeom>
        </p:spPr>
        <p:txBody>
          <a:bodyPr/>
          <a:lstStyle>
            <a:lvl1pPr algn="l">
              <a:defRPr sz="3200" b="1">
                <a:solidFill>
                  <a:srgbClr val="FFFFFF"/>
                </a:solidFill>
                <a:effectLst>
                  <a:outerShdw blurRad="38100" dist="38100" dir="2700000" rotWithShape="0">
                    <a:srgbClr val="000000">
                      <a:alpha val="43137"/>
                    </a:srgbClr>
                  </a:outerShdw>
                </a:effectLst>
                <a:latin typeface="+mj-lt"/>
                <a:ea typeface="PermianSlabSerifTypeface"/>
                <a:cs typeface="PermianSlabSerifTypeface"/>
                <a:sym typeface="PermianSlabSerifTypeface"/>
              </a:defRPr>
            </a:lvl1pPr>
          </a:lstStyle>
          <a:p>
            <a:r>
              <a:rPr lang="en-US" dirty="0"/>
              <a:t>Contact Information	</a:t>
            </a:r>
            <a:endParaRPr dirty="0"/>
          </a:p>
        </p:txBody>
      </p:sp>
      <p:sp>
        <p:nvSpPr>
          <p:cNvPr id="59" name="Shape 59"/>
          <p:cNvSpPr/>
          <p:nvPr/>
        </p:nvSpPr>
        <p:spPr>
          <a:xfrm>
            <a:off x="0" y="6152265"/>
            <a:ext cx="9144000" cy="705734"/>
          </a:xfrm>
          <a:prstGeom prst="rect">
            <a:avLst/>
          </a:prstGeom>
          <a:solidFill>
            <a:srgbClr val="E0E0E0"/>
          </a:solidFill>
          <a:ln w="12700">
            <a:miter lim="400000"/>
          </a:ln>
        </p:spPr>
        <p:txBody>
          <a:bodyPr lIns="45719" rIns="45719" anchor="ctr"/>
          <a:lstStyle/>
          <a:p>
            <a:pPr algn="ctr">
              <a:defRPr>
                <a:solidFill>
                  <a:srgbClr val="FFFFFF"/>
                </a:solidFill>
              </a:defRPr>
            </a:pPr>
            <a:endParaRPr dirty="0">
              <a:solidFill>
                <a:srgbClr val="FFFFFF"/>
              </a:solidFill>
            </a:endParaRPr>
          </a:p>
        </p:txBody>
      </p:sp>
      <p:pic>
        <p:nvPicPr>
          <p:cNvPr id="60" name="image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41" y="6139372"/>
            <a:ext cx="1306287" cy="731521"/>
          </a:xfrm>
          <a:prstGeom prst="rect">
            <a:avLst/>
          </a:prstGeom>
          <a:ln w="12700">
            <a:miter lim="400000"/>
          </a:ln>
        </p:spPr>
      </p:pic>
      <p:sp>
        <p:nvSpPr>
          <p:cNvPr id="61" name="Shape 61"/>
          <p:cNvSpPr>
            <a:spLocks noGrp="1"/>
          </p:cNvSpPr>
          <p:nvPr>
            <p:ph type="sldNum" sz="quarter" idx="2"/>
          </p:nvPr>
        </p:nvSpPr>
        <p:spPr>
          <a:xfrm>
            <a:off x="8458200" y="6496684"/>
            <a:ext cx="533401" cy="243841"/>
          </a:xfrm>
          <a:prstGeom prst="rect">
            <a:avLst/>
          </a:prstGeom>
        </p:spPr>
        <p:txBody>
          <a:bodyPr/>
          <a:lstStyle>
            <a:lvl1pPr>
              <a:defRPr>
                <a:solidFill>
                  <a:srgbClr val="1B365D"/>
                </a:solidFill>
              </a:defRPr>
            </a:lvl1pPr>
          </a:lstStyle>
          <a:p>
            <a:fld id="{86CB4B4D-7CA3-9044-876B-883B54F8677D}" type="slidenum">
              <a:rPr/>
              <a:pPr/>
              <a:t>‹#›</a:t>
            </a:fld>
            <a:endParaRPr dirty="0"/>
          </a:p>
        </p:txBody>
      </p:sp>
      <p:sp>
        <p:nvSpPr>
          <p:cNvPr id="8" name="Content Placeholder 2">
            <a:extLst>
              <a:ext uri="{FF2B5EF4-FFF2-40B4-BE49-F238E27FC236}">
                <a16:creationId xmlns:a16="http://schemas.microsoft.com/office/drawing/2014/main" id="{9A0388F8-C5BA-4FBB-B9F6-7DD4BD8593D8}"/>
              </a:ext>
            </a:extLst>
          </p:cNvPr>
          <p:cNvSpPr>
            <a:spLocks noGrp="1"/>
          </p:cNvSpPr>
          <p:nvPr>
            <p:ph idx="1"/>
          </p:nvPr>
        </p:nvSpPr>
        <p:spPr>
          <a:xfrm>
            <a:off x="304800" y="1328158"/>
            <a:ext cx="8382000" cy="4525963"/>
          </a:xfrm>
        </p:spPr>
        <p:txBody>
          <a:bodyPr vert="horz" lIns="91440" tIns="45720" rIns="91440" bIns="45720" rtlCol="0" anchor="t">
            <a:normAutofit/>
          </a:bodyPr>
          <a:lstStyle/>
          <a:p>
            <a:pPr marL="457200" lvl="0" indent="0">
              <a:buNone/>
            </a:pPr>
            <a:r>
              <a:rPr lang="en-US" dirty="0"/>
              <a:t>Edit Master text styles</a:t>
            </a:r>
          </a:p>
          <a:p>
            <a:pPr marL="457200" lvl="1" indent="0">
              <a:buNone/>
            </a:pPr>
            <a:r>
              <a:rPr lang="en-US" dirty="0"/>
              <a:t>Second level</a:t>
            </a:r>
          </a:p>
          <a:p>
            <a:pPr marL="457200" lvl="2" indent="0">
              <a:buNone/>
            </a:pPr>
            <a:r>
              <a:rPr lang="en-US" dirty="0"/>
              <a:t>Third level</a:t>
            </a:r>
          </a:p>
          <a:p>
            <a:pPr marL="457200" lvl="3" indent="0">
              <a:buNone/>
            </a:pPr>
            <a:r>
              <a:rPr lang="en-US" dirty="0"/>
              <a:t>Fourth level</a:t>
            </a:r>
          </a:p>
          <a:p>
            <a:pPr marL="457200" lvl="4" indent="0">
              <a:buNone/>
            </a:pPr>
            <a:r>
              <a:rPr lang="en-US" dirty="0"/>
              <a:t>Fifth level</a:t>
            </a:r>
          </a:p>
        </p:txBody>
      </p:sp>
    </p:spTree>
    <p:extLst>
      <p:ext uri="{BB962C8B-B14F-4D97-AF65-F5344CB8AC3E}">
        <p14:creationId xmlns:p14="http://schemas.microsoft.com/office/powerpoint/2010/main" val="3943528776"/>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reserve="1">
  <p:cSld name="Disclaimer">
    <p:spTree>
      <p:nvGrpSpPr>
        <p:cNvPr id="1" name=""/>
        <p:cNvGrpSpPr/>
        <p:nvPr/>
      </p:nvGrpSpPr>
      <p:grpSpPr>
        <a:xfrm>
          <a:off x="0" y="0"/>
          <a:ext cx="0" cy="0"/>
          <a:chOff x="0" y="0"/>
          <a:chExt cx="0" cy="0"/>
        </a:xfrm>
      </p:grpSpPr>
      <p:sp>
        <p:nvSpPr>
          <p:cNvPr id="56" name="Shape 56"/>
          <p:cNvSpPr/>
          <p:nvPr/>
        </p:nvSpPr>
        <p:spPr>
          <a:xfrm>
            <a:off x="0" y="177801"/>
            <a:ext cx="9144000" cy="812801"/>
          </a:xfrm>
          <a:prstGeom prst="rect">
            <a:avLst/>
          </a:prstGeom>
          <a:solidFill>
            <a:srgbClr val="0070C0"/>
          </a:solidFill>
          <a:ln w="12700">
            <a:miter lim="400000"/>
          </a:ln>
        </p:spPr>
        <p:txBody>
          <a:bodyPr lIns="45719" rIns="45719" anchor="ctr"/>
          <a:lstStyle/>
          <a:p>
            <a:pPr algn="ctr">
              <a:defRPr>
                <a:solidFill>
                  <a:srgbClr val="FFFFFF"/>
                </a:solidFill>
              </a:defRPr>
            </a:pPr>
            <a:endParaRPr dirty="0">
              <a:solidFill>
                <a:srgbClr val="FFFFFF"/>
              </a:solidFill>
            </a:endParaRPr>
          </a:p>
        </p:txBody>
      </p:sp>
      <p:sp>
        <p:nvSpPr>
          <p:cNvPr id="57" name="Shape 57"/>
          <p:cNvSpPr>
            <a:spLocks noGrp="1"/>
          </p:cNvSpPr>
          <p:nvPr>
            <p:ph type="title" hasCustomPrompt="1"/>
          </p:nvPr>
        </p:nvSpPr>
        <p:spPr>
          <a:xfrm>
            <a:off x="152400" y="177803"/>
            <a:ext cx="8839200" cy="825501"/>
          </a:xfrm>
          <a:prstGeom prst="rect">
            <a:avLst/>
          </a:prstGeom>
        </p:spPr>
        <p:txBody>
          <a:bodyPr/>
          <a:lstStyle>
            <a:lvl1pPr algn="l">
              <a:defRPr sz="3200" b="1">
                <a:solidFill>
                  <a:srgbClr val="FFFFFF"/>
                </a:solidFill>
                <a:effectLst>
                  <a:outerShdw blurRad="38100" dist="38100" dir="2700000" rotWithShape="0">
                    <a:srgbClr val="000000">
                      <a:alpha val="43137"/>
                    </a:srgbClr>
                  </a:outerShdw>
                </a:effectLst>
                <a:latin typeface="+mj-lt"/>
                <a:ea typeface="PermianSlabSerifTypeface"/>
                <a:cs typeface="PermianSlabSerifTypeface"/>
                <a:sym typeface="PermianSlabSerifTypeface"/>
              </a:defRPr>
            </a:lvl1pPr>
          </a:lstStyle>
          <a:p>
            <a:r>
              <a:rPr lang="en-US" dirty="0"/>
              <a:t>Disclaimer	</a:t>
            </a:r>
            <a:endParaRPr dirty="0"/>
          </a:p>
        </p:txBody>
      </p:sp>
      <p:sp>
        <p:nvSpPr>
          <p:cNvPr id="58" name="Shape 58"/>
          <p:cNvSpPr>
            <a:spLocks noGrp="1"/>
          </p:cNvSpPr>
          <p:nvPr>
            <p:ph type="body" idx="1" hasCustomPrompt="1"/>
          </p:nvPr>
        </p:nvSpPr>
        <p:spPr>
          <a:xfrm>
            <a:off x="838200" y="1168014"/>
            <a:ext cx="7315200" cy="4958464"/>
          </a:xfrm>
          <a:prstGeom prst="rect">
            <a:avLst/>
          </a:prstGeom>
        </p:spPr>
        <p:txBody>
          <a:bodyPr/>
          <a:lstStyle>
            <a:lvl1pPr>
              <a:spcBef>
                <a:spcPts val="500"/>
              </a:spcBef>
              <a:buClr>
                <a:srgbClr val="0070C0"/>
              </a:buClr>
              <a:defRPr sz="2400">
                <a:solidFill>
                  <a:srgbClr val="0070C0"/>
                </a:solidFill>
                <a:latin typeface="+mn-lt"/>
                <a:ea typeface="Open Sans"/>
                <a:cs typeface="Open Sans"/>
                <a:sym typeface="Open Sans"/>
              </a:defRPr>
            </a:lvl1pPr>
            <a:lvl2pPr marL="800100" indent="-342900">
              <a:spcBef>
                <a:spcPts val="500"/>
              </a:spcBef>
              <a:buClr>
                <a:srgbClr val="0070C0"/>
              </a:buClr>
              <a:defRPr sz="2400">
                <a:solidFill>
                  <a:srgbClr val="0070C0"/>
                </a:solidFill>
                <a:latin typeface="Open Sans"/>
                <a:ea typeface="Open Sans"/>
                <a:cs typeface="Open Sans"/>
                <a:sym typeface="Open Sans"/>
              </a:defRPr>
            </a:lvl2pPr>
            <a:lvl3pPr>
              <a:spcBef>
                <a:spcPts val="500"/>
              </a:spcBef>
              <a:buClr>
                <a:srgbClr val="0070C0"/>
              </a:buClr>
              <a:defRPr sz="2400">
                <a:solidFill>
                  <a:srgbClr val="0070C0"/>
                </a:solidFill>
                <a:latin typeface="Open Sans"/>
                <a:ea typeface="Open Sans"/>
                <a:cs typeface="Open Sans"/>
                <a:sym typeface="Open Sans"/>
              </a:defRPr>
            </a:lvl3pPr>
            <a:lvl4pPr marL="1714500" indent="-342900">
              <a:spcBef>
                <a:spcPts val="500"/>
              </a:spcBef>
              <a:buClr>
                <a:srgbClr val="0070C0"/>
              </a:buClr>
              <a:defRPr sz="2400">
                <a:solidFill>
                  <a:srgbClr val="0070C0"/>
                </a:solidFill>
                <a:latin typeface="Open Sans"/>
                <a:ea typeface="Open Sans"/>
                <a:cs typeface="Open Sans"/>
                <a:sym typeface="Open Sans"/>
              </a:defRPr>
            </a:lvl4pPr>
            <a:lvl5pPr marL="2171700" indent="-342900">
              <a:spcBef>
                <a:spcPts val="500"/>
              </a:spcBef>
              <a:buClr>
                <a:srgbClr val="0070C0"/>
              </a:buClr>
              <a:defRPr sz="2400">
                <a:solidFill>
                  <a:srgbClr val="0070C0"/>
                </a:solidFill>
                <a:latin typeface="Open Sans"/>
                <a:ea typeface="Open Sans"/>
                <a:cs typeface="Open Sans"/>
                <a:sym typeface="Open Sans"/>
              </a:defRPr>
            </a:lvl5pPr>
          </a:lstStyle>
          <a:p>
            <a:r>
              <a:rPr lang="en-US" dirty="0"/>
              <a:t>These slides have been prepared by the Student Assessment Division of the Texas Education Agency.   You are welcome to  utilize them for local training.</a:t>
            </a:r>
          </a:p>
          <a:p>
            <a:endParaRPr lang="en-US" dirty="0"/>
          </a:p>
          <a:p>
            <a:r>
              <a:rPr lang="en-US" dirty="0"/>
              <a:t>If any of the slides are changed for local use, please remove any TEA logos, headers or footers. (you may need to edit the Master slide)</a:t>
            </a:r>
          </a:p>
          <a:p>
            <a:endParaRPr lang="en-US" dirty="0"/>
          </a:p>
          <a:p>
            <a:r>
              <a:rPr lang="en-US" dirty="0"/>
              <a:t>This training is not intended to replace any materials or additional information on the TEA website.</a:t>
            </a:r>
            <a:endParaRPr dirty="0"/>
          </a:p>
        </p:txBody>
      </p:sp>
      <p:sp>
        <p:nvSpPr>
          <p:cNvPr id="59" name="Shape 59"/>
          <p:cNvSpPr/>
          <p:nvPr/>
        </p:nvSpPr>
        <p:spPr>
          <a:xfrm>
            <a:off x="0" y="6152265"/>
            <a:ext cx="9144000" cy="705734"/>
          </a:xfrm>
          <a:prstGeom prst="rect">
            <a:avLst/>
          </a:prstGeom>
          <a:solidFill>
            <a:srgbClr val="E0E0E0"/>
          </a:solidFill>
          <a:ln w="12700">
            <a:miter lim="400000"/>
          </a:ln>
        </p:spPr>
        <p:txBody>
          <a:bodyPr lIns="45719" rIns="45719" anchor="ctr"/>
          <a:lstStyle/>
          <a:p>
            <a:pPr algn="ctr">
              <a:defRPr>
                <a:solidFill>
                  <a:srgbClr val="FFFFFF"/>
                </a:solidFill>
              </a:defRPr>
            </a:pPr>
            <a:endParaRPr dirty="0">
              <a:solidFill>
                <a:srgbClr val="FFFFFF"/>
              </a:solidFill>
            </a:endParaRPr>
          </a:p>
        </p:txBody>
      </p:sp>
      <p:pic>
        <p:nvPicPr>
          <p:cNvPr id="60" name="image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41" y="6139372"/>
            <a:ext cx="1306287" cy="731521"/>
          </a:xfrm>
          <a:prstGeom prst="rect">
            <a:avLst/>
          </a:prstGeom>
          <a:ln w="12700">
            <a:miter lim="400000"/>
          </a:ln>
        </p:spPr>
      </p:pic>
      <p:sp>
        <p:nvSpPr>
          <p:cNvPr id="61" name="Shape 61"/>
          <p:cNvSpPr>
            <a:spLocks noGrp="1"/>
          </p:cNvSpPr>
          <p:nvPr>
            <p:ph type="sldNum" sz="quarter" idx="2"/>
          </p:nvPr>
        </p:nvSpPr>
        <p:spPr>
          <a:xfrm>
            <a:off x="8746197" y="6496684"/>
            <a:ext cx="245404" cy="243841"/>
          </a:xfrm>
          <a:prstGeom prst="rect">
            <a:avLst/>
          </a:prstGeom>
        </p:spPr>
        <p:txBody>
          <a:bodyPr/>
          <a:lstStyle>
            <a:lvl1pPr>
              <a:defRPr>
                <a:solidFill>
                  <a:srgbClr val="1B365D"/>
                </a:solidFill>
              </a:defRPr>
            </a:lvl1pPr>
          </a:lstStyle>
          <a:p>
            <a:fld id="{86CB4B4D-7CA3-9044-876B-883B54F8677D}" type="slidenum">
              <a:rPr/>
              <a:pPr/>
              <a:t>‹#›</a:t>
            </a:fld>
            <a:endParaRPr dirty="0"/>
          </a:p>
        </p:txBody>
      </p:sp>
    </p:spTree>
    <p:extLst>
      <p:ext uri="{BB962C8B-B14F-4D97-AF65-F5344CB8AC3E}">
        <p14:creationId xmlns:p14="http://schemas.microsoft.com/office/powerpoint/2010/main" val="3278066258"/>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2406" y="3429000"/>
            <a:ext cx="9146406" cy="27432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p:cNvSpPr txBox="1">
            <a:spLocks/>
          </p:cNvSpPr>
          <p:nvPr userDrawn="1"/>
        </p:nvSpPr>
        <p:spPr>
          <a:xfrm>
            <a:off x="608397" y="3898900"/>
            <a:ext cx="79248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000" i="1" kern="1200" dirty="0">
                <a:solidFill>
                  <a:schemeClr val="bg1"/>
                </a:solidFill>
                <a:effectLst/>
                <a:latin typeface="+mj-lt"/>
                <a:ea typeface="+mj-ea"/>
                <a:cs typeface="+mj-cs"/>
              </a:rPr>
              <a:t>The mission of the Texas Education Agency is to improve outcomes for all public school students in the state by providing leadership, guidance, and support to school systems.  The Office of Academics is responsible for facilitating the process that determines what students should be learning, measuring and reporting on how much they learned, and providing resources and supports to effectively improve quality, access and opportunity for PK-12</a:t>
            </a:r>
            <a:r>
              <a:rPr lang="en-US" sz="2000" i="1" kern="1200" baseline="30000" dirty="0">
                <a:solidFill>
                  <a:schemeClr val="bg1"/>
                </a:solidFill>
                <a:effectLst/>
                <a:latin typeface="+mj-lt"/>
                <a:ea typeface="+mj-ea"/>
                <a:cs typeface="+mj-cs"/>
              </a:rPr>
              <a:t>th</a:t>
            </a:r>
            <a:r>
              <a:rPr lang="en-US" sz="2000" i="1" kern="1200" dirty="0">
                <a:solidFill>
                  <a:schemeClr val="bg1"/>
                </a:solidFill>
                <a:effectLst/>
                <a:latin typeface="+mj-lt"/>
                <a:ea typeface="+mj-ea"/>
                <a:cs typeface="+mj-cs"/>
              </a:rPr>
              <a:t> grade students in Texas.</a:t>
            </a:r>
            <a:endParaRPr lang="en-US" sz="2000" kern="1200" dirty="0">
              <a:solidFill>
                <a:schemeClr val="bg1"/>
              </a:solidFill>
              <a:effectLst/>
              <a:latin typeface="+mj-lt"/>
              <a:ea typeface="+mj-ea"/>
              <a:cs typeface="+mj-cs"/>
            </a:endParaRPr>
          </a:p>
        </p:txBody>
      </p:sp>
      <p:pic>
        <p:nvPicPr>
          <p:cNvPr id="14"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2667000" y="118030"/>
            <a:ext cx="3581400" cy="3276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8895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Closing Slide">
    <p:spTree>
      <p:nvGrpSpPr>
        <p:cNvPr id="1" name=""/>
        <p:cNvGrpSpPr/>
        <p:nvPr/>
      </p:nvGrpSpPr>
      <p:grpSpPr>
        <a:xfrm>
          <a:off x="0" y="0"/>
          <a:ext cx="0" cy="0"/>
          <a:chOff x="0" y="0"/>
          <a:chExt cx="0" cy="0"/>
        </a:xfrm>
      </p:grpSpPr>
      <p:sp>
        <p:nvSpPr>
          <p:cNvPr id="6" name="Rectangle 5"/>
          <p:cNvSpPr/>
          <p:nvPr userDrawn="1"/>
        </p:nvSpPr>
        <p:spPr>
          <a:xfrm>
            <a:off x="-2406" y="3429000"/>
            <a:ext cx="9146406" cy="27432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latin typeface="Arial" panose="020B0604020202020204" pitchFamily="34" charset="0"/>
            </a:endParaRPr>
          </a:p>
        </p:txBody>
      </p:sp>
      <p:pic>
        <p:nvPicPr>
          <p:cNvPr id="14"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2209800" y="457200"/>
            <a:ext cx="4351516" cy="2647748"/>
          </a:xfrm>
          <a:prstGeom prst="rect">
            <a:avLst/>
          </a:prstGeom>
          <a:noFill/>
          <a:extLst>
            <a:ext uri="{909E8E84-426E-40dd-AFC4-6F175D3DCCD1}">
              <a14:hiddenFill xmlns:a14="http://schemas.microsoft.com/office/drawing/2010/main" xmlns="">
                <a:solidFill>
                  <a:srgbClr val="FFFFFF"/>
                </a:solidFill>
              </a14:hiddenFill>
            </a:ext>
          </a:extLst>
        </p:spPr>
      </p:pic>
      <p:sp>
        <p:nvSpPr>
          <p:cNvPr id="7" name="Title 1">
            <a:extLst>
              <a:ext uri="{FF2B5EF4-FFF2-40B4-BE49-F238E27FC236}">
                <a16:creationId xmlns:a16="http://schemas.microsoft.com/office/drawing/2014/main" id="{0C51E8FD-893E-47B3-B08A-F234C4124DFD}"/>
              </a:ext>
            </a:extLst>
          </p:cNvPr>
          <p:cNvSpPr txBox="1">
            <a:spLocks/>
          </p:cNvSpPr>
          <p:nvPr userDrawn="1"/>
        </p:nvSpPr>
        <p:spPr>
          <a:xfrm>
            <a:off x="608397" y="3898900"/>
            <a:ext cx="79248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000" i="1" kern="1200" dirty="0">
                <a:solidFill>
                  <a:schemeClr val="bg1"/>
                </a:solidFill>
                <a:effectLst/>
                <a:latin typeface="+mn-lt"/>
                <a:ea typeface="+mj-ea"/>
                <a:cs typeface="+mj-cs"/>
              </a:rPr>
              <a:t>The mission of the Texas Education Agency is to improve outcomes for all public school students in the state by providing leadership, guidance, and support to school systems.  The Office of Academics is responsible for facilitating the process that determines what students should be learning, measuring and reporting on how much they learned, and providing resources and supports to effectively improve quality, access and opportunity for PK-12</a:t>
            </a:r>
            <a:r>
              <a:rPr lang="en-US" sz="2000" i="1" kern="1200" baseline="30000" dirty="0">
                <a:solidFill>
                  <a:schemeClr val="bg1"/>
                </a:solidFill>
                <a:effectLst/>
                <a:latin typeface="+mn-lt"/>
                <a:ea typeface="+mj-ea"/>
                <a:cs typeface="+mj-cs"/>
              </a:rPr>
              <a:t>th</a:t>
            </a:r>
            <a:r>
              <a:rPr lang="en-US" sz="2000" i="1" kern="1200" dirty="0">
                <a:solidFill>
                  <a:schemeClr val="bg1"/>
                </a:solidFill>
                <a:effectLst/>
                <a:latin typeface="+mn-lt"/>
                <a:ea typeface="+mj-ea"/>
                <a:cs typeface="+mj-cs"/>
              </a:rPr>
              <a:t> grade students in Texas.</a:t>
            </a:r>
            <a:endParaRPr lang="en-US" sz="2000" kern="1200" dirty="0">
              <a:solidFill>
                <a:schemeClr val="bg1"/>
              </a:solidFill>
              <a:effectLst/>
              <a:latin typeface="+mn-lt"/>
              <a:ea typeface="+mj-ea"/>
              <a:cs typeface="+mj-cs"/>
            </a:endParaRPr>
          </a:p>
        </p:txBody>
      </p:sp>
    </p:spTree>
    <p:extLst>
      <p:ext uri="{BB962C8B-B14F-4D97-AF65-F5344CB8AC3E}">
        <p14:creationId xmlns:p14="http://schemas.microsoft.com/office/powerpoint/2010/main" val="36743436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Divider_Blank">
    <p:spTree>
      <p:nvGrpSpPr>
        <p:cNvPr id="1" name=""/>
        <p:cNvGrpSpPr/>
        <p:nvPr/>
      </p:nvGrpSpPr>
      <p:grpSpPr>
        <a:xfrm>
          <a:off x="0" y="0"/>
          <a:ext cx="0" cy="0"/>
          <a:chOff x="0" y="0"/>
          <a:chExt cx="0" cy="0"/>
        </a:xfrm>
      </p:grpSpPr>
      <p:pic>
        <p:nvPicPr>
          <p:cNvPr id="2" name="Picture 7" descr="BackgroundBlueFullPag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00104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ub-Title">
    <p:spTree>
      <p:nvGrpSpPr>
        <p:cNvPr id="1" name=""/>
        <p:cNvGrpSpPr/>
        <p:nvPr/>
      </p:nvGrpSpPr>
      <p:grpSpPr>
        <a:xfrm>
          <a:off x="0" y="0"/>
          <a:ext cx="0" cy="0"/>
          <a:chOff x="0" y="0"/>
          <a:chExt cx="0" cy="0"/>
        </a:xfrm>
      </p:grpSpPr>
      <p:sp>
        <p:nvSpPr>
          <p:cNvPr id="4" name="Rectangle 3"/>
          <p:cNvSpPr/>
          <p:nvPr userDrawn="1"/>
        </p:nvSpPr>
        <p:spPr>
          <a:xfrm>
            <a:off x="2590800" y="3874770"/>
            <a:ext cx="6553200" cy="22402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Arial" panose="020B0604020202020204" pitchFamily="34" charset="0"/>
            </a:endParaRPr>
          </a:p>
        </p:txBody>
      </p:sp>
      <p:sp>
        <p:nvSpPr>
          <p:cNvPr id="2" name="Title 1"/>
          <p:cNvSpPr>
            <a:spLocks noGrp="1"/>
          </p:cNvSpPr>
          <p:nvPr>
            <p:ph type="ctrTitle"/>
          </p:nvPr>
        </p:nvSpPr>
        <p:spPr>
          <a:xfrm>
            <a:off x="2667000" y="3962400"/>
            <a:ext cx="6324600" cy="2057400"/>
          </a:xfrm>
          <a:noFill/>
        </p:spPr>
        <p:txBody>
          <a:bodyPr>
            <a:normAutofit/>
          </a:bodyPr>
          <a:lstStyle>
            <a:lvl1pPr algn="r">
              <a:defRPr sz="4200" b="1">
                <a:solidFill>
                  <a:schemeClr val="bg1"/>
                </a:solidFill>
                <a:effectLst/>
                <a:latin typeface="+mj-lt"/>
              </a:defRPr>
            </a:lvl1pPr>
          </a:lstStyle>
          <a:p>
            <a:r>
              <a:rPr lang="en-US" dirty="0"/>
              <a:t>Click to edit Master title style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1526" y="3766736"/>
            <a:ext cx="2456348" cy="2456348"/>
          </a:xfrm>
          <a:prstGeom prst="rect">
            <a:avLst/>
          </a:prstGeom>
          <a:noFill/>
          <a:ln>
            <a:noFill/>
          </a:ln>
        </p:spPr>
      </p:pic>
    </p:spTree>
    <p:extLst>
      <p:ext uri="{BB962C8B-B14F-4D97-AF65-F5344CB8AC3E}">
        <p14:creationId xmlns:p14="http://schemas.microsoft.com/office/powerpoint/2010/main" val="3560393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1341437"/>
            <a:ext cx="8305800" cy="45259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p:cNvSpPr>
            <a:spLocks noGrp="1"/>
          </p:cNvSpPr>
          <p:nvPr>
            <p:ph type="title"/>
          </p:nvPr>
        </p:nvSpPr>
        <p:spPr>
          <a:xfrm>
            <a:off x="381000" y="228600"/>
            <a:ext cx="8305800" cy="914400"/>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905426792"/>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2" r:id="rId4"/>
    <p:sldLayoutId id="2147483659" r:id="rId5"/>
    <p:sldLayoutId id="2147483655" r:id="rId6"/>
    <p:sldLayoutId id="2147483658" r:id="rId7"/>
    <p:sldLayoutId id="2147483664" r:id="rId8"/>
    <p:sldLayoutId id="2147484328" r:id="rId9"/>
    <p:sldLayoutId id="2147483756" r:id="rId10"/>
    <p:sldLayoutId id="2147484016" r:id="rId11"/>
    <p:sldLayoutId id="2147483757" r:id="rId12"/>
    <p:sldLayoutId id="2147483771" r:id="rId13"/>
    <p:sldLayoutId id="2147484021" r:id="rId14"/>
    <p:sldLayoutId id="2147484332" r:id="rId15"/>
    <p:sldLayoutId id="2147484333" r:id="rId16"/>
    <p:sldLayoutId id="2147483660" r:id="rId17"/>
    <p:sldLayoutId id="2147483776" r:id="rId18"/>
    <p:sldLayoutId id="2147483724" r:id="rId19"/>
    <p:sldLayoutId id="2147484334" r:id="rId20"/>
  </p:sldLayoutIdLst>
  <p:hf hdr="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rgbClr val="EE3524"/>
        </a:buClr>
        <a:buFont typeface="Wingdings" panose="05000000000000000000" pitchFamily="2" charset="2"/>
        <a:buChar char="§"/>
        <a:defRPr sz="2400" kern="1200">
          <a:solidFill>
            <a:srgbClr val="000000"/>
          </a:solidFill>
          <a:latin typeface="+mn-lt"/>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a:solidFill>
            <a:srgbClr val="000000"/>
          </a:solidFill>
          <a:latin typeface="+mn-lt"/>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a:solidFill>
            <a:srgbClr val="000000"/>
          </a:solidFill>
          <a:latin typeface="+mn-lt"/>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a:solidFill>
            <a:srgbClr val="000000"/>
          </a:solidFill>
          <a:latin typeface="+mn-lt"/>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a:solidFill>
            <a:srgbClr val="000000"/>
          </a:solidFill>
          <a:latin typeface="+mn-lt"/>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ergvel.wikispaces.com/" TargetMode="External"/><Relationship Id="rId2" Type="http://schemas.openxmlformats.org/officeDocument/2006/relationships/image" Target="../media/image7.jpg&amp;ehk="/><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amp;ehk=NQvZmYUSu"/><Relationship Id="rId7" Type="http://schemas.openxmlformats.org/officeDocument/2006/relationships/hyperlink" Target="http://www.hcpl.net/category/tags/computer" TargetMode="External"/><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medium.com/@OfficeofEdTech/early-learners-ed-tech-and-active-learning-57f4f167d44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hyperlink" Target="mailto:StudentAssessment@tea.texas.gov"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hyperlink" Target="http://tea.texas.gov/WorkArea/DownloadAsset.aspx?id=51539619352" TargetMode="Externa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hyperlink" Target="http://tea.texas.gov/WorkArea/linkit.aspx?LinkIdentifier=id&amp;ItemID=51539613203&amp;libID=51539613202" TargetMode="Externa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hyperlink" Target="https://tea.texas.gov/WorkArea/DownloadAsset.aspx?id=25769822713" TargetMode="Externa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s://tea.texas.gov/WorkArea/linkit.aspx?LinkIdentifier=id&amp;ItemID=25769817456" TargetMode="External"/><Relationship Id="rId2" Type="http://schemas.openxmlformats.org/officeDocument/2006/relationships/hyperlink" Target="http://texreg.sos.state.tx.us/public/readtac$ext.TacPage?sl=R&amp;app=9&amp;p_dir=&amp;p_rloc=&amp;p_tloc=&amp;p_ploc=&amp;pg=1&amp;p_tac=&amp;ti=19&amp;pt=2&amp;ch=101&amp;rl=4003" TargetMode="Externa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hyperlink" Target="https://tea.texas.gov/WorkArea/DownloadAsset.aspx?id=51539611648" TargetMode="Externa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hyperlink" Target="https://tea.texas.gov/student.assessment/manuals/dccm/" TargetMode="Externa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hyperlink" Target="https://tea.texas.gov/student.assessment/manuals/" TargetMode="Externa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hyperlink" Target="https://tea.texas.gov/student.assessment/manuals/" TargetMode="External"/><Relationship Id="rId1" Type="http://schemas.openxmlformats.org/officeDocument/2006/relationships/slideLayout" Target="../slideLayouts/slideLayout3.xml"/><Relationship Id="rId5" Type="http://schemas.openxmlformats.org/officeDocument/2006/relationships/image" Target="../media/image24.emf"/><Relationship Id="rId4" Type="http://schemas.openxmlformats.org/officeDocument/2006/relationships/image" Target="../media/image23.emf"/></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tea.texas.gov/student.assessment/manuals/" TargetMode="Externa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tea.texas.gov/student.assessment/Code_references/" TargetMode="Externa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hyperlink" Target="http://www.createdebate.com/debate/show/Democrats_destroyed" TargetMode="External"/><Relationship Id="rId2" Type="http://schemas.openxmlformats.org/officeDocument/2006/relationships/image" Target="../media/image29.jp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hyperlink" Target="mailto:assessment.specialpopulations@tea.texas.gov" TargetMode="Externa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mailto:specialadministration.requests@tea.texas.gov" TargetMode="External"/><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3" Type="http://schemas.openxmlformats.org/officeDocument/2006/relationships/hyperlink" Target="https://www.texasassessment.com/administrators/" TargetMode="External"/><Relationship Id="rId2" Type="http://schemas.openxmlformats.org/officeDocument/2006/relationships/image" Target="../media/image44.png"/><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hyperlink" Target="http://www.texasassessment.com/STAAR/" TargetMode="External"/><Relationship Id="rId4" Type="http://schemas.openxmlformats.org/officeDocument/2006/relationships/image" Target="../media/image45.png"/></Relationships>
</file>

<file path=ppt/slides/_rels/slide9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47.png"/><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3.xml"/><Relationship Id="rId5" Type="http://schemas.openxmlformats.org/officeDocument/2006/relationships/image" Target="../media/image67.png"/><Relationship Id="rId4" Type="http://schemas.openxmlformats.org/officeDocument/2006/relationships/image" Target="../media/image66.png"/></Relationships>
</file>

<file path=ppt/slides/_rels/slide11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3.xml"/><Relationship Id="rId4" Type="http://schemas.openxmlformats.org/officeDocument/2006/relationships/image" Target="../media/image71.png"/></Relationships>
</file>

<file path=ppt/slides/_rels/slide11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3.xml"/><Relationship Id="rId4" Type="http://schemas.openxmlformats.org/officeDocument/2006/relationships/image" Target="../media/image83.jpeg"/></Relationships>
</file>

<file path=ppt/slides/_rels/slide128.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1.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5.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3.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7.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tx.pearsonaccessnext.com" TargetMode="External"/></Relationships>
</file>

<file path=ppt/slides/_rels/slide16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03.png"/><Relationship Id="rId4" Type="http://schemas.openxmlformats.org/officeDocument/2006/relationships/image" Target="../media/image102.png"/></Relationships>
</file>

<file path=ppt/slides/_rels/slide17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hyperlink" Target="http://avocet.pearson.com/TX/Home" TargetMode="External"/><Relationship Id="rId4" Type="http://schemas.openxmlformats.org/officeDocument/2006/relationships/image" Target="../media/image105.png"/></Relationships>
</file>

<file path=ppt/slides/_rels/slide17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7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7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174.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12.png"/></Relationships>
</file>

<file path=ppt/slides/_rels/slide175.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png"/></Relationships>
</file>

<file path=ppt/slides/_rels/slide176.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19.png"/><Relationship Id="rId4" Type="http://schemas.openxmlformats.org/officeDocument/2006/relationships/image" Target="../media/image118.png"/></Relationships>
</file>

<file path=ppt/slides/_rels/slide177.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22.png"/><Relationship Id="rId4" Type="http://schemas.openxmlformats.org/officeDocument/2006/relationships/image" Target="../media/image121.png"/></Relationships>
</file>

<file path=ppt/slides/_rels/slide178.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9.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24.png"/></Relationships>
</file>

<file path=ppt/slides/_rels/slide180.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2.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28.png"/></Relationships>
</file>

<file path=ppt/slides/_rels/slide183.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3.xml"/></Relationships>
</file>

<file path=ppt/slides/_rels/slide184.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8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132.png"/></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187.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9.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3.xml"/></Relationships>
</file>

<file path=ppt/slides/_rels/slide190.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192.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137.png"/></Relationships>
</file>

<file path=ppt/slides/_rels/slide19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9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9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96.xml.rels><?xml version="1.0" encoding="UTF-8" standalone="yes"?>
<Relationships xmlns="http://schemas.openxmlformats.org/package/2006/relationships"><Relationship Id="rId8" Type="http://schemas.openxmlformats.org/officeDocument/2006/relationships/image" Target="../media/image144.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9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3.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98.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99.xml.rels><?xml version="1.0" encoding="UTF-8" standalone="yes"?>
<Relationships xmlns="http://schemas.openxmlformats.org/package/2006/relationships"><Relationship Id="rId8" Type="http://schemas.openxmlformats.org/officeDocument/2006/relationships/image" Target="../media/image148.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00.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201.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8.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0.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211.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4.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hyperlink" Target="http://www.texasassessment.com/TELPASTrainingCenter" TargetMode="External"/></Relationships>
</file>

<file path=ppt/slides/_rels/slide215.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155.png"/></Relationships>
</file>

<file path=ppt/slides/_rels/slide216.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157.png"/></Relationships>
</file>

<file path=ppt/slides/_rels/slide217.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3.xml"/></Relationships>
</file>

<file path=ppt/slides/_rels/slide218.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image" Target="../media/image160.jpg"/></Relationships>
</file>

<file path=ppt/slides/_rels/slide219.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220.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221.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225.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226.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52.xml"/><Relationship Id="rId1" Type="http://schemas.openxmlformats.org/officeDocument/2006/relationships/slideLayout" Target="../slideLayouts/slideLayout3.xml"/><Relationship Id="rId4" Type="http://schemas.openxmlformats.org/officeDocument/2006/relationships/image" Target="../media/image166.png"/></Relationships>
</file>

<file path=ppt/slides/_rels/slide227.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228.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229.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55.xml"/><Relationship Id="rId1" Type="http://schemas.openxmlformats.org/officeDocument/2006/relationships/slideLayout" Target="../slideLayouts/slideLayout3.xml"/><Relationship Id="rId6" Type="http://schemas.openxmlformats.org/officeDocument/2006/relationships/image" Target="../media/image172.png"/><Relationship Id="rId5" Type="http://schemas.openxmlformats.org/officeDocument/2006/relationships/image" Target="../media/image171.png"/><Relationship Id="rId4" Type="http://schemas.openxmlformats.org/officeDocument/2006/relationships/image" Target="../media/image170.png"/></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232.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233.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3.xml"/></Relationships>
</file>

<file path=ppt/slides/_rels/slide234.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notesSlide" Target="../notesSlides/notesSlide58.xml"/><Relationship Id="rId1" Type="http://schemas.openxmlformats.org/officeDocument/2006/relationships/slideLayout" Target="../slideLayouts/slideLayout3.xml"/><Relationship Id="rId4" Type="http://schemas.openxmlformats.org/officeDocument/2006/relationships/image" Target="../media/image177.png"/></Relationships>
</file>

<file path=ppt/slides/_rels/slide235.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3.xml"/></Relationships>
</file>

<file path=ppt/slides/_rels/slide236.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237.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60.xml"/><Relationship Id="rId1" Type="http://schemas.openxmlformats.org/officeDocument/2006/relationships/slideLayout" Target="../slideLayouts/slideLayout3.xml"/><Relationship Id="rId4" Type="http://schemas.openxmlformats.org/officeDocument/2006/relationships/image" Target="../media/image181.png"/></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239.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62.xml"/><Relationship Id="rId1" Type="http://schemas.openxmlformats.org/officeDocument/2006/relationships/slideLayout" Target="../slideLayouts/slideLayout3.xml"/><Relationship Id="rId5" Type="http://schemas.openxmlformats.org/officeDocument/2006/relationships/image" Target="../media/image184.png"/><Relationship Id="rId4" Type="http://schemas.openxmlformats.org/officeDocument/2006/relationships/image" Target="../media/image183.png"/></Relationships>
</file>

<file path=ppt/slides/_rels/slide240.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241.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image" Target="../media/image186.png"/><Relationship Id="rId1" Type="http://schemas.openxmlformats.org/officeDocument/2006/relationships/slideLayout" Target="../slideLayouts/slideLayout3.xml"/></Relationships>
</file>

<file path=ppt/slides/_rels/slide242.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png"/><Relationship Id="rId1" Type="http://schemas.openxmlformats.org/officeDocument/2006/relationships/slideLayout" Target="../slideLayouts/slideLayout3.xml"/></Relationships>
</file>

<file path=ppt/slides/_rels/slide243.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244.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notesSlide" Target="../notesSlides/notesSlide65.xml"/><Relationship Id="rId1" Type="http://schemas.openxmlformats.org/officeDocument/2006/relationships/slideLayout" Target="../slideLayouts/slideLayout3.xml"/><Relationship Id="rId5" Type="http://schemas.openxmlformats.org/officeDocument/2006/relationships/image" Target="../media/image193.png"/><Relationship Id="rId4" Type="http://schemas.openxmlformats.org/officeDocument/2006/relationships/image" Target="../media/image192.png"/></Relationships>
</file>

<file path=ppt/slides/_rels/slide245.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notesSlide" Target="../notesSlides/notesSlide66.xml"/><Relationship Id="rId1" Type="http://schemas.openxmlformats.org/officeDocument/2006/relationships/slideLayout" Target="../slideLayouts/slideLayout3.xml"/><Relationship Id="rId4" Type="http://schemas.openxmlformats.org/officeDocument/2006/relationships/image" Target="../media/image195.png"/></Relationships>
</file>

<file path=ppt/slides/_rels/slide246.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247.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248.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69.xml"/><Relationship Id="rId1" Type="http://schemas.openxmlformats.org/officeDocument/2006/relationships/slideLayout" Target="../slideLayouts/slideLayout3.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0.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70.xml"/><Relationship Id="rId1" Type="http://schemas.openxmlformats.org/officeDocument/2006/relationships/slideLayout" Target="../slideLayouts/slideLayout3.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251.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253.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254.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notesSlide" Target="../notesSlides/notesSlide74.xml"/><Relationship Id="rId1" Type="http://schemas.openxmlformats.org/officeDocument/2006/relationships/slideLayout" Target="../slideLayouts/slideLayout3.xml"/><Relationship Id="rId4" Type="http://schemas.openxmlformats.org/officeDocument/2006/relationships/image" Target="../media/image204.png"/></Relationships>
</file>

<file path=ppt/slides/_rels/slide255.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257.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image" Target="../media/image206.png"/><Relationship Id="rId1" Type="http://schemas.openxmlformats.org/officeDocument/2006/relationships/slideLayout" Target="../slideLayouts/slideLayout3.xml"/><Relationship Id="rId4" Type="http://schemas.openxmlformats.org/officeDocument/2006/relationships/hyperlink" Target="https://support.assessment.pearson.com/" TargetMode="External"/></Relationships>
</file>

<file path=ppt/slides/_rels/slide258.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3.xml"/></Relationships>
</file>

<file path=ppt/slides/_rels/slide259.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260.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26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262.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26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264.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3.xml"/></Relationships>
</file>

<file path=ppt/slides/_rels/slide26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0.xml"/></Relationships>
</file>

<file path=ppt/slides/_rels/slide266.xml.rels><?xml version="1.0" encoding="UTF-8" standalone="yes"?>
<Relationships xmlns="http://schemas.openxmlformats.org/package/2006/relationships"><Relationship Id="rId3" Type="http://schemas.openxmlformats.org/officeDocument/2006/relationships/hyperlink" Target="https://www.flickr.com/photos/normlanier/8686599613" TargetMode="External"/><Relationship Id="rId2" Type="http://schemas.openxmlformats.org/officeDocument/2006/relationships/image" Target="../media/image212.jpg&amp;ehk=hINXgkOUV"/><Relationship Id="rId1" Type="http://schemas.openxmlformats.org/officeDocument/2006/relationships/slideLayout" Target="../slideLayouts/slideLayout5.xml"/></Relationships>
</file>

<file path=ppt/slides/_rels/slide267.xml.rels><?xml version="1.0" encoding="UTF-8" standalone="yes"?>
<Relationships xmlns="http://schemas.openxmlformats.org/package/2006/relationships"><Relationship Id="rId2" Type="http://schemas.openxmlformats.org/officeDocument/2006/relationships/image" Target="../media/image213.png"/><Relationship Id="rId1" Type="http://schemas.openxmlformats.org/officeDocument/2006/relationships/slideLayout" Target="../slideLayouts/slideLayout3.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1.xml.rels><?xml version="1.0" encoding="UTF-8" standalone="yes"?>
<Relationships xmlns="http://schemas.openxmlformats.org/package/2006/relationships"><Relationship Id="rId2" Type="http://schemas.openxmlformats.org/officeDocument/2006/relationships/image" Target="../media/image214.emf"/><Relationship Id="rId1" Type="http://schemas.openxmlformats.org/officeDocument/2006/relationships/slideLayout" Target="../slideLayouts/slideLayout3.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6.xml.rels><?xml version="1.0" encoding="UTF-8" standalone="yes"?>
<Relationships xmlns="http://schemas.openxmlformats.org/package/2006/relationships"><Relationship Id="rId2" Type="http://schemas.openxmlformats.org/officeDocument/2006/relationships/image" Target="../media/image215.png"/><Relationship Id="rId1" Type="http://schemas.openxmlformats.org/officeDocument/2006/relationships/slideLayout" Target="../slideLayouts/slideLayout5.xml"/></Relationships>
</file>

<file path=ppt/slides/_rels/slide277.xml.rels><?xml version="1.0" encoding="UTF-8" standalone="yes"?>
<Relationships xmlns="http://schemas.openxmlformats.org/package/2006/relationships"><Relationship Id="rId3" Type="http://schemas.openxmlformats.org/officeDocument/2006/relationships/hyperlink" Target="mailto:assessment.specialpopulations@tea.texas.gov" TargetMode="External"/><Relationship Id="rId2" Type="http://schemas.openxmlformats.org/officeDocument/2006/relationships/hyperlink" Target="mailto:student.assessment@tea.texas.gov" TargetMode="External"/><Relationship Id="rId1" Type="http://schemas.openxmlformats.org/officeDocument/2006/relationships/slideLayout" Target="../slideLayouts/slideLayout3.xml"/><Relationship Id="rId6" Type="http://schemas.openxmlformats.org/officeDocument/2006/relationships/hyperlink" Target="https://tea.texas.gov/student.assessment/" TargetMode="External"/><Relationship Id="rId5" Type="http://schemas.openxmlformats.org/officeDocument/2006/relationships/hyperlink" Target="mailto:test.calendar@tea.texas.gov" TargetMode="External"/><Relationship Id="rId4" Type="http://schemas.openxmlformats.org/officeDocument/2006/relationships/hyperlink" Target="mailto:testsecurity@tea.texas.gov?subject=Test%20Security%20Web%20page" TargetMode="External"/></Relationships>
</file>

<file path=ppt/slides/_rels/slide278.xml.rels><?xml version="1.0" encoding="UTF-8" standalone="yes"?>
<Relationships xmlns="http://schemas.openxmlformats.org/package/2006/relationships"><Relationship Id="rId3" Type="http://schemas.openxmlformats.org/officeDocument/2006/relationships/hyperlink" Target="mailto:STAAREOC@ets.org" TargetMode="External"/><Relationship Id="rId2" Type="http://schemas.openxmlformats.org/officeDocument/2006/relationships/hyperlink" Target="mailto:STAAR3-8@ets.org" TargetMode="External"/><Relationship Id="rId1" Type="http://schemas.openxmlformats.org/officeDocument/2006/relationships/slideLayout" Target="../slideLayouts/slideLayout3.xml"/><Relationship Id="rId6" Type="http://schemas.openxmlformats.org/officeDocument/2006/relationships/hyperlink" Target="https://tx.pearsonaccessnext.com/" TargetMode="External"/><Relationship Id="rId5" Type="http://schemas.openxmlformats.org/officeDocument/2006/relationships/hyperlink" Target="http://texasassessment.com/" TargetMode="External"/><Relationship Id="rId4" Type="http://schemas.openxmlformats.org/officeDocument/2006/relationships/hyperlink" Target="mailto:student.assessment@tea.texas.gov" TargetMode="Externa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6F32-5DCF-4037-9D20-B58CE2510656}"/>
              </a:ext>
            </a:extLst>
          </p:cNvPr>
          <p:cNvSpPr>
            <a:spLocks noGrp="1"/>
          </p:cNvSpPr>
          <p:nvPr>
            <p:ph type="ctrTitle"/>
          </p:nvPr>
        </p:nvSpPr>
        <p:spPr/>
        <p:txBody>
          <a:bodyPr/>
          <a:lstStyle/>
          <a:p>
            <a:r>
              <a:rPr lang="en-US" dirty="0"/>
              <a:t>2018 Testing Coordinator Training</a:t>
            </a:r>
          </a:p>
        </p:txBody>
      </p:sp>
      <p:sp>
        <p:nvSpPr>
          <p:cNvPr id="3" name="Subtitle 2">
            <a:extLst>
              <a:ext uri="{FF2B5EF4-FFF2-40B4-BE49-F238E27FC236}">
                <a16:creationId xmlns:a16="http://schemas.microsoft.com/office/drawing/2014/main" id="{3BCC5315-5934-4F9D-AC61-C33B25F401E3}"/>
              </a:ext>
            </a:extLst>
          </p:cNvPr>
          <p:cNvSpPr>
            <a:spLocks noGrp="1"/>
          </p:cNvSpPr>
          <p:nvPr>
            <p:ph type="subTitle" idx="1"/>
          </p:nvPr>
        </p:nvSpPr>
        <p:spPr>
          <a:xfrm>
            <a:off x="1371600" y="5181600"/>
            <a:ext cx="6400800" cy="990600"/>
          </a:xfrm>
        </p:spPr>
        <p:txBody>
          <a:bodyPr/>
          <a:lstStyle/>
          <a:p>
            <a:r>
              <a:rPr lang="en-US" sz="2800" dirty="0"/>
              <a:t>Student Assessment Division</a:t>
            </a:r>
          </a:p>
          <a:p>
            <a:r>
              <a:rPr lang="en-US" sz="2800" dirty="0"/>
              <a:t>Texas Education Agency</a:t>
            </a:r>
          </a:p>
        </p:txBody>
      </p:sp>
      <p:sp>
        <p:nvSpPr>
          <p:cNvPr id="4" name="Text Placeholder 3">
            <a:extLst>
              <a:ext uri="{FF2B5EF4-FFF2-40B4-BE49-F238E27FC236}">
                <a16:creationId xmlns:a16="http://schemas.microsoft.com/office/drawing/2014/main" id="{0B3EC77E-CC79-4262-B302-50C88B9DF7F5}"/>
              </a:ext>
            </a:extLst>
          </p:cNvPr>
          <p:cNvSpPr>
            <a:spLocks noGrp="1"/>
          </p:cNvSpPr>
          <p:nvPr>
            <p:ph type="body" sz="quarter" idx="10"/>
          </p:nvPr>
        </p:nvSpPr>
        <p:spPr/>
        <p:txBody>
          <a:bodyPr/>
          <a:lstStyle/>
          <a:p>
            <a:r>
              <a:rPr lang="en-US" dirty="0"/>
              <a:t>January 2018</a:t>
            </a:r>
          </a:p>
        </p:txBody>
      </p:sp>
    </p:spTree>
    <p:extLst>
      <p:ext uri="{BB962C8B-B14F-4D97-AF65-F5344CB8AC3E}">
        <p14:creationId xmlns:p14="http://schemas.microsoft.com/office/powerpoint/2010/main" val="2153326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F8D31C-FEC4-4536-A73B-00D763CCF475}"/>
              </a:ext>
            </a:extLst>
          </p:cNvPr>
          <p:cNvSpPr>
            <a:spLocks noGrp="1"/>
          </p:cNvSpPr>
          <p:nvPr>
            <p:ph idx="1"/>
          </p:nvPr>
        </p:nvSpPr>
        <p:spPr>
          <a:xfrm>
            <a:off x="304800" y="1295400"/>
            <a:ext cx="8382000" cy="4724400"/>
          </a:xfrm>
        </p:spPr>
        <p:txBody>
          <a:bodyPr>
            <a:normAutofit/>
          </a:bodyPr>
          <a:lstStyle/>
          <a:p>
            <a:pPr lvl="0">
              <a:spcBef>
                <a:spcPts val="0"/>
              </a:spcBef>
            </a:pPr>
            <a:r>
              <a:rPr lang="en-US" dirty="0"/>
              <a:t>Welcome and Introductions</a:t>
            </a:r>
          </a:p>
          <a:p>
            <a:pPr lvl="0">
              <a:spcBef>
                <a:spcPts val="0"/>
              </a:spcBef>
            </a:pPr>
            <a:r>
              <a:rPr lang="en-US" dirty="0"/>
              <a:t>Student Assessment Overview</a:t>
            </a:r>
          </a:p>
          <a:p>
            <a:pPr lvl="0">
              <a:spcBef>
                <a:spcPts val="0"/>
              </a:spcBef>
            </a:pPr>
            <a:r>
              <a:rPr lang="en-US" dirty="0"/>
              <a:t>Policy Updates </a:t>
            </a:r>
          </a:p>
          <a:p>
            <a:pPr lvl="0">
              <a:spcBef>
                <a:spcPts val="0"/>
              </a:spcBef>
            </a:pPr>
            <a:r>
              <a:rPr lang="en-US" dirty="0"/>
              <a:t>Test Administration </a:t>
            </a:r>
          </a:p>
          <a:p>
            <a:pPr lvl="0">
              <a:spcBef>
                <a:spcPts val="0"/>
              </a:spcBef>
            </a:pPr>
            <a:r>
              <a:rPr lang="en-US" dirty="0"/>
              <a:t>Test Security </a:t>
            </a:r>
          </a:p>
          <a:p>
            <a:pPr>
              <a:spcBef>
                <a:spcPts val="0"/>
              </a:spcBef>
            </a:pPr>
            <a:r>
              <a:rPr lang="en-US" i="1" dirty="0"/>
              <a:t>Lunch</a:t>
            </a:r>
          </a:p>
          <a:p>
            <a:pPr lvl="0">
              <a:spcBef>
                <a:spcPts val="0"/>
              </a:spcBef>
            </a:pPr>
            <a:r>
              <a:rPr lang="en-US" dirty="0"/>
              <a:t>Accessibility and PNP</a:t>
            </a:r>
          </a:p>
          <a:p>
            <a:pPr lvl="0">
              <a:spcBef>
                <a:spcPts val="0"/>
              </a:spcBef>
            </a:pPr>
            <a:r>
              <a:rPr lang="en-US" dirty="0"/>
              <a:t>STAAR Assessment Management System</a:t>
            </a:r>
          </a:p>
          <a:p>
            <a:pPr lvl="0">
              <a:spcBef>
                <a:spcPts val="0"/>
              </a:spcBef>
            </a:pPr>
            <a:r>
              <a:rPr lang="en-US" dirty="0"/>
              <a:t>Updates for STAAR Alternate 2 and TELPAS</a:t>
            </a:r>
          </a:p>
          <a:p>
            <a:pPr lvl="0">
              <a:spcBef>
                <a:spcPts val="0"/>
              </a:spcBef>
            </a:pPr>
            <a:r>
              <a:rPr lang="en-US" dirty="0"/>
              <a:t>STAAR Alternate 2 and TELPAS Assessment Management System</a:t>
            </a:r>
          </a:p>
          <a:p>
            <a:pPr lvl="0">
              <a:spcBef>
                <a:spcPts val="0"/>
              </a:spcBef>
            </a:pPr>
            <a:r>
              <a:rPr lang="en-US" dirty="0"/>
              <a:t>Scoring and Reporting 	</a:t>
            </a:r>
          </a:p>
          <a:p>
            <a:endParaRPr lang="en-US" dirty="0"/>
          </a:p>
        </p:txBody>
      </p:sp>
      <p:sp>
        <p:nvSpPr>
          <p:cNvPr id="3" name="Title 2">
            <a:extLst>
              <a:ext uri="{FF2B5EF4-FFF2-40B4-BE49-F238E27FC236}">
                <a16:creationId xmlns:a16="http://schemas.microsoft.com/office/drawing/2014/main" id="{EE3B0984-30C9-4738-8046-772F967AF243}"/>
              </a:ext>
            </a:extLst>
          </p:cNvPr>
          <p:cNvSpPr>
            <a:spLocks noGrp="1"/>
          </p:cNvSpPr>
          <p:nvPr>
            <p:ph type="title"/>
          </p:nvPr>
        </p:nvSpPr>
        <p:spPr/>
        <p:txBody>
          <a:bodyPr/>
          <a:lstStyle/>
          <a:p>
            <a:r>
              <a:rPr lang="en-US" dirty="0"/>
              <a:t>Agenda	</a:t>
            </a:r>
          </a:p>
        </p:txBody>
      </p:sp>
      <p:sp>
        <p:nvSpPr>
          <p:cNvPr id="4" name="Slide Number Placeholder 3">
            <a:extLst>
              <a:ext uri="{FF2B5EF4-FFF2-40B4-BE49-F238E27FC236}">
                <a16:creationId xmlns:a16="http://schemas.microsoft.com/office/drawing/2014/main" id="{AD38D560-E3C0-4B90-8BBE-37D195CC1AB1}"/>
              </a:ext>
            </a:extLst>
          </p:cNvPr>
          <p:cNvSpPr>
            <a:spLocks noGrp="1"/>
          </p:cNvSpPr>
          <p:nvPr>
            <p:ph type="sldNum" sz="quarter" idx="12"/>
          </p:nvPr>
        </p:nvSpPr>
        <p:spPr/>
        <p:txBody>
          <a:bodyPr/>
          <a:lstStyle/>
          <a:p>
            <a:fld id="{86D2451E-3285-438B-B188-C22B2A012BF6}" type="slidenum">
              <a:rPr lang="en-US" smtClean="0"/>
              <a:pPr/>
              <a:t>2</a:t>
            </a:fld>
            <a:endParaRPr lang="en-US" dirty="0"/>
          </a:p>
        </p:txBody>
      </p:sp>
    </p:spTree>
    <p:extLst>
      <p:ext uri="{BB962C8B-B14F-4D97-AF65-F5344CB8AC3E}">
        <p14:creationId xmlns:p14="http://schemas.microsoft.com/office/powerpoint/2010/main" val="1519878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B898E-7502-4BD0-9744-A978D3769C20}"/>
              </a:ext>
            </a:extLst>
          </p:cNvPr>
          <p:cNvSpPr>
            <a:spLocks noGrp="1"/>
          </p:cNvSpPr>
          <p:nvPr>
            <p:ph type="title"/>
          </p:nvPr>
        </p:nvSpPr>
        <p:spPr/>
        <p:txBody>
          <a:bodyPr>
            <a:normAutofit/>
          </a:bodyPr>
          <a:lstStyle/>
          <a:p>
            <a:r>
              <a:rPr lang="en-US" sz="4000" dirty="0"/>
              <a:t>Welcome and Introductions</a:t>
            </a:r>
          </a:p>
        </p:txBody>
      </p:sp>
    </p:spTree>
    <p:extLst>
      <p:ext uri="{BB962C8B-B14F-4D97-AF65-F5344CB8AC3E}">
        <p14:creationId xmlns:p14="http://schemas.microsoft.com/office/powerpoint/2010/main" val="3080781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CAE79C6-0D02-4A42-B0DC-A1B608CF0648}"/>
              </a:ext>
            </a:extLst>
          </p:cNvPr>
          <p:cNvSpPr>
            <a:spLocks noGrp="1"/>
          </p:cNvSpPr>
          <p:nvPr>
            <p:ph idx="1"/>
          </p:nvPr>
        </p:nvSpPr>
        <p:spPr>
          <a:xfrm>
            <a:off x="838200" y="1676400"/>
            <a:ext cx="7848600" cy="4144963"/>
          </a:xfrm>
        </p:spPr>
        <p:txBody>
          <a:bodyPr/>
          <a:lstStyle/>
          <a:p>
            <a:r>
              <a:rPr lang="en-US" sz="2800" dirty="0"/>
              <a:t>TEA </a:t>
            </a:r>
          </a:p>
          <a:p>
            <a:r>
              <a:rPr lang="en-US" sz="2800" dirty="0"/>
              <a:t>ETS </a:t>
            </a:r>
          </a:p>
          <a:p>
            <a:r>
              <a:rPr lang="en-US" sz="2800" dirty="0"/>
              <a:t>Pearson</a:t>
            </a:r>
          </a:p>
          <a:p>
            <a:r>
              <a:rPr lang="en-US" sz="2800" dirty="0"/>
              <a:t>ESC</a:t>
            </a:r>
          </a:p>
          <a:p>
            <a:endParaRPr lang="en-US" dirty="0"/>
          </a:p>
          <a:p>
            <a:r>
              <a:rPr lang="en-US" dirty="0"/>
              <a:t>REMINDER:  This training does not take the place of reading the appropriate manuals.</a:t>
            </a:r>
          </a:p>
          <a:p>
            <a:endParaRPr lang="en-US" dirty="0"/>
          </a:p>
        </p:txBody>
      </p:sp>
      <p:sp>
        <p:nvSpPr>
          <p:cNvPr id="3" name="Title 2">
            <a:extLst>
              <a:ext uri="{FF2B5EF4-FFF2-40B4-BE49-F238E27FC236}">
                <a16:creationId xmlns:a16="http://schemas.microsoft.com/office/drawing/2014/main" id="{5D6941E5-F51C-4B0E-8FD0-89D082CE5E4A}"/>
              </a:ext>
            </a:extLst>
          </p:cNvPr>
          <p:cNvSpPr>
            <a:spLocks noGrp="1"/>
          </p:cNvSpPr>
          <p:nvPr>
            <p:ph type="title"/>
          </p:nvPr>
        </p:nvSpPr>
        <p:spPr/>
        <p:txBody>
          <a:bodyPr/>
          <a:lstStyle/>
          <a:p>
            <a:r>
              <a:rPr lang="en-US" dirty="0"/>
              <a:t>Introductions</a:t>
            </a:r>
          </a:p>
        </p:txBody>
      </p:sp>
      <p:sp>
        <p:nvSpPr>
          <p:cNvPr id="4" name="Slide Number Placeholder 3">
            <a:extLst>
              <a:ext uri="{FF2B5EF4-FFF2-40B4-BE49-F238E27FC236}">
                <a16:creationId xmlns:a16="http://schemas.microsoft.com/office/drawing/2014/main" id="{DDC571E9-F5B0-474A-87C3-F2FA13F8A1D6}"/>
              </a:ext>
            </a:extLst>
          </p:cNvPr>
          <p:cNvSpPr>
            <a:spLocks noGrp="1"/>
          </p:cNvSpPr>
          <p:nvPr>
            <p:ph type="sldNum" sz="quarter" idx="12"/>
          </p:nvPr>
        </p:nvSpPr>
        <p:spPr/>
        <p:txBody>
          <a:bodyPr/>
          <a:lstStyle/>
          <a:p>
            <a:fld id="{86D2451E-3285-438B-B188-C22B2A012BF6}" type="slidenum">
              <a:rPr lang="en-US" smtClean="0"/>
              <a:pPr/>
              <a:t>4</a:t>
            </a:fld>
            <a:endParaRPr lang="en-US" dirty="0"/>
          </a:p>
        </p:txBody>
      </p:sp>
    </p:spTree>
    <p:extLst>
      <p:ext uri="{BB962C8B-B14F-4D97-AF65-F5344CB8AC3E}">
        <p14:creationId xmlns:p14="http://schemas.microsoft.com/office/powerpoint/2010/main" val="25623440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9C377-EE99-4278-8F08-08F16F40E4A8}"/>
              </a:ext>
            </a:extLst>
          </p:cNvPr>
          <p:cNvSpPr>
            <a:spLocks noGrp="1"/>
          </p:cNvSpPr>
          <p:nvPr>
            <p:ph type="title"/>
          </p:nvPr>
        </p:nvSpPr>
        <p:spPr/>
        <p:txBody>
          <a:bodyPr>
            <a:normAutofit/>
          </a:bodyPr>
          <a:lstStyle/>
          <a:p>
            <a:r>
              <a:rPr lang="en-US" sz="4000" dirty="0"/>
              <a:t>Student Assessment Overview</a:t>
            </a:r>
          </a:p>
        </p:txBody>
      </p:sp>
      <p:pic>
        <p:nvPicPr>
          <p:cNvPr id="7" name="Picture 6">
            <a:extLst>
              <a:ext uri="{FF2B5EF4-FFF2-40B4-BE49-F238E27FC236}">
                <a16:creationId xmlns:a16="http://schemas.microsoft.com/office/drawing/2014/main" id="{0DEC8AD7-50F7-406B-916D-ADD45F0DB83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438400" y="533400"/>
            <a:ext cx="4419600" cy="3094862"/>
          </a:xfrm>
          <a:prstGeom prst="rect">
            <a:avLst/>
          </a:prstGeom>
        </p:spPr>
      </p:pic>
    </p:spTree>
    <p:extLst>
      <p:ext uri="{BB962C8B-B14F-4D97-AF65-F5344CB8AC3E}">
        <p14:creationId xmlns:p14="http://schemas.microsoft.com/office/powerpoint/2010/main" val="3208749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88D1713-CDFB-4FF6-814C-A72D2B3B1728}"/>
              </a:ext>
            </a:extLst>
          </p:cNvPr>
          <p:cNvSpPr>
            <a:spLocks noGrp="1"/>
          </p:cNvSpPr>
          <p:nvPr>
            <p:ph type="title"/>
          </p:nvPr>
        </p:nvSpPr>
        <p:spPr/>
        <p:txBody>
          <a:bodyPr/>
          <a:lstStyle/>
          <a:p>
            <a:r>
              <a:rPr lang="en-US" dirty="0"/>
              <a:t>New Organizational Structure</a:t>
            </a:r>
          </a:p>
        </p:txBody>
      </p:sp>
      <p:sp>
        <p:nvSpPr>
          <p:cNvPr id="4" name="Slide Number Placeholder 3">
            <a:extLst>
              <a:ext uri="{FF2B5EF4-FFF2-40B4-BE49-F238E27FC236}">
                <a16:creationId xmlns:a16="http://schemas.microsoft.com/office/drawing/2014/main" id="{004EF96F-4CF0-4C91-A6B9-77CDAC7807FC}"/>
              </a:ext>
            </a:extLst>
          </p:cNvPr>
          <p:cNvSpPr>
            <a:spLocks noGrp="1"/>
          </p:cNvSpPr>
          <p:nvPr>
            <p:ph type="sldNum" sz="quarter" idx="12"/>
          </p:nvPr>
        </p:nvSpPr>
        <p:spPr/>
        <p:txBody>
          <a:bodyPr/>
          <a:lstStyle/>
          <a:p>
            <a:fld id="{86D2451E-3285-438B-B188-C22B2A012BF6}" type="slidenum">
              <a:rPr lang="en-US" smtClean="0"/>
              <a:pPr/>
              <a:t>6</a:t>
            </a:fld>
            <a:endParaRPr lang="en-US" dirty="0"/>
          </a:p>
        </p:txBody>
      </p:sp>
      <p:graphicFrame>
        <p:nvGraphicFramePr>
          <p:cNvPr id="2" name="Diagram 1">
            <a:extLst>
              <a:ext uri="{FF2B5EF4-FFF2-40B4-BE49-F238E27FC236}">
                <a16:creationId xmlns:a16="http://schemas.microsoft.com/office/drawing/2014/main" id="{3E810F83-D3F0-4D46-B8B7-1DC98995A8B5}"/>
              </a:ext>
            </a:extLst>
          </p:cNvPr>
          <p:cNvGraphicFramePr/>
          <p:nvPr>
            <p:extLst>
              <p:ext uri="{D42A27DB-BD31-4B8C-83A1-F6EECF244321}">
                <p14:modId xmlns:p14="http://schemas.microsoft.com/office/powerpoint/2010/main" val="3390086120"/>
              </p:ext>
            </p:extLst>
          </p:nvPr>
        </p:nvGraphicFramePr>
        <p:xfrm>
          <a:off x="-838200" y="533400"/>
          <a:ext cx="10744200" cy="571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78017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0EE746-740B-4CAF-8917-C7AEEC43AE2A}"/>
              </a:ext>
            </a:extLst>
          </p:cNvPr>
          <p:cNvSpPr>
            <a:spLocks noGrp="1"/>
          </p:cNvSpPr>
          <p:nvPr>
            <p:ph type="title"/>
          </p:nvPr>
        </p:nvSpPr>
        <p:spPr/>
        <p:txBody>
          <a:bodyPr/>
          <a:lstStyle/>
          <a:p>
            <a:r>
              <a:rPr lang="en-US" dirty="0"/>
              <a:t>Strategic Plan</a:t>
            </a:r>
          </a:p>
        </p:txBody>
      </p:sp>
      <p:sp>
        <p:nvSpPr>
          <p:cNvPr id="4" name="Slide Number Placeholder 3">
            <a:extLst>
              <a:ext uri="{FF2B5EF4-FFF2-40B4-BE49-F238E27FC236}">
                <a16:creationId xmlns:a16="http://schemas.microsoft.com/office/drawing/2014/main" id="{7CD24624-EDA3-49F2-AC98-61B2F0F29BEC}"/>
              </a:ext>
            </a:extLst>
          </p:cNvPr>
          <p:cNvSpPr>
            <a:spLocks noGrp="1"/>
          </p:cNvSpPr>
          <p:nvPr>
            <p:ph type="sldNum" sz="quarter" idx="12"/>
          </p:nvPr>
        </p:nvSpPr>
        <p:spPr/>
        <p:txBody>
          <a:bodyPr/>
          <a:lstStyle/>
          <a:p>
            <a:fld id="{86D2451E-3285-438B-B188-C22B2A012BF6}" type="slidenum">
              <a:rPr lang="en-US" smtClean="0"/>
              <a:pPr/>
              <a:t>7</a:t>
            </a:fld>
            <a:endParaRPr lang="en-US" dirty="0"/>
          </a:p>
        </p:txBody>
      </p:sp>
      <p:pic>
        <p:nvPicPr>
          <p:cNvPr id="5" name="Picture 4">
            <a:extLst>
              <a:ext uri="{FF2B5EF4-FFF2-40B4-BE49-F238E27FC236}">
                <a16:creationId xmlns:a16="http://schemas.microsoft.com/office/drawing/2014/main" id="{55C5055E-2A63-45B7-9531-B5470FE7037E}"/>
              </a:ext>
            </a:extLst>
          </p:cNvPr>
          <p:cNvPicPr>
            <a:picLocks noChangeAspect="1"/>
          </p:cNvPicPr>
          <p:nvPr/>
        </p:nvPicPr>
        <p:blipFill>
          <a:blip r:embed="rId2"/>
          <a:stretch>
            <a:fillRect/>
          </a:stretch>
        </p:blipFill>
        <p:spPr>
          <a:xfrm>
            <a:off x="831043" y="1295400"/>
            <a:ext cx="7846232" cy="4712616"/>
          </a:xfrm>
          <a:prstGeom prst="rect">
            <a:avLst/>
          </a:prstGeom>
        </p:spPr>
      </p:pic>
    </p:spTree>
    <p:extLst>
      <p:ext uri="{BB962C8B-B14F-4D97-AF65-F5344CB8AC3E}">
        <p14:creationId xmlns:p14="http://schemas.microsoft.com/office/powerpoint/2010/main" val="3398807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36A8FD8-AF47-4D38-A95F-F92FE532103A}"/>
              </a:ext>
            </a:extLst>
          </p:cNvPr>
          <p:cNvSpPr>
            <a:spLocks noGrp="1"/>
          </p:cNvSpPr>
          <p:nvPr>
            <p:ph type="title"/>
          </p:nvPr>
        </p:nvSpPr>
        <p:spPr/>
        <p:txBody>
          <a:bodyPr>
            <a:normAutofit/>
          </a:bodyPr>
          <a:lstStyle/>
          <a:p>
            <a:r>
              <a:rPr lang="en-US" dirty="0"/>
              <a:t>Texas Assessment System</a:t>
            </a:r>
          </a:p>
        </p:txBody>
      </p:sp>
      <p:sp>
        <p:nvSpPr>
          <p:cNvPr id="4" name="Slide Number Placeholder 3">
            <a:extLst>
              <a:ext uri="{FF2B5EF4-FFF2-40B4-BE49-F238E27FC236}">
                <a16:creationId xmlns:a16="http://schemas.microsoft.com/office/drawing/2014/main" id="{5322066B-7A77-47F3-9D4C-97512014F3FB}"/>
              </a:ext>
            </a:extLst>
          </p:cNvPr>
          <p:cNvSpPr>
            <a:spLocks noGrp="1"/>
          </p:cNvSpPr>
          <p:nvPr>
            <p:ph type="sldNum" sz="quarter" idx="12"/>
          </p:nvPr>
        </p:nvSpPr>
        <p:spPr/>
        <p:txBody>
          <a:bodyPr/>
          <a:lstStyle/>
          <a:p>
            <a:fld id="{86D2451E-3285-438B-B188-C22B2A012BF6}" type="slidenum">
              <a:rPr lang="en-US" smtClean="0"/>
              <a:pPr/>
              <a:t>8</a:t>
            </a:fld>
            <a:endParaRPr lang="en-US" dirty="0"/>
          </a:p>
        </p:txBody>
      </p:sp>
      <p:grpSp>
        <p:nvGrpSpPr>
          <p:cNvPr id="2" name="Group 1">
            <a:extLst>
              <a:ext uri="{FF2B5EF4-FFF2-40B4-BE49-F238E27FC236}">
                <a16:creationId xmlns:a16="http://schemas.microsoft.com/office/drawing/2014/main" id="{AA059F12-8043-4CE3-827E-92F03FED5527}"/>
              </a:ext>
            </a:extLst>
          </p:cNvPr>
          <p:cNvGrpSpPr/>
          <p:nvPr/>
        </p:nvGrpSpPr>
        <p:grpSpPr>
          <a:xfrm>
            <a:off x="535111" y="1752600"/>
            <a:ext cx="8149976" cy="3508375"/>
            <a:chOff x="535111" y="1752600"/>
            <a:chExt cx="8149976" cy="3508375"/>
          </a:xfrm>
        </p:grpSpPr>
        <p:sp>
          <p:nvSpPr>
            <p:cNvPr id="6" name="Freeform: Shape 5">
              <a:extLst>
                <a:ext uri="{FF2B5EF4-FFF2-40B4-BE49-F238E27FC236}">
                  <a16:creationId xmlns:a16="http://schemas.microsoft.com/office/drawing/2014/main" id="{E11F4706-A2CD-4DC7-8561-4A53F3FE2241}"/>
                </a:ext>
              </a:extLst>
            </p:cNvPr>
            <p:cNvSpPr/>
            <p:nvPr/>
          </p:nvSpPr>
          <p:spPr>
            <a:xfrm>
              <a:off x="535111" y="1752600"/>
              <a:ext cx="2663390" cy="3508375"/>
            </a:xfrm>
            <a:custGeom>
              <a:avLst/>
              <a:gdLst>
                <a:gd name="connsiteX0" fmla="*/ 0 w 2663390"/>
                <a:gd name="connsiteY0" fmla="*/ 266339 h 3508375"/>
                <a:gd name="connsiteX1" fmla="*/ 266339 w 2663390"/>
                <a:gd name="connsiteY1" fmla="*/ 0 h 3508375"/>
                <a:gd name="connsiteX2" fmla="*/ 2397051 w 2663390"/>
                <a:gd name="connsiteY2" fmla="*/ 0 h 3508375"/>
                <a:gd name="connsiteX3" fmla="*/ 2663390 w 2663390"/>
                <a:gd name="connsiteY3" fmla="*/ 266339 h 3508375"/>
                <a:gd name="connsiteX4" fmla="*/ 2663390 w 2663390"/>
                <a:gd name="connsiteY4" fmla="*/ 3242036 h 3508375"/>
                <a:gd name="connsiteX5" fmla="*/ 2397051 w 2663390"/>
                <a:gd name="connsiteY5" fmla="*/ 3508375 h 3508375"/>
                <a:gd name="connsiteX6" fmla="*/ 266339 w 2663390"/>
                <a:gd name="connsiteY6" fmla="*/ 3508375 h 3508375"/>
                <a:gd name="connsiteX7" fmla="*/ 0 w 2663390"/>
                <a:gd name="connsiteY7" fmla="*/ 3242036 h 3508375"/>
                <a:gd name="connsiteX8" fmla="*/ 0 w 2663390"/>
                <a:gd name="connsiteY8" fmla="*/ 266339 h 350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3390" h="3508375">
                  <a:moveTo>
                    <a:pt x="0" y="266339"/>
                  </a:moveTo>
                  <a:cubicBezTo>
                    <a:pt x="0" y="119244"/>
                    <a:pt x="119244" y="0"/>
                    <a:pt x="266339" y="0"/>
                  </a:cubicBezTo>
                  <a:lnTo>
                    <a:pt x="2397051" y="0"/>
                  </a:lnTo>
                  <a:cubicBezTo>
                    <a:pt x="2544146" y="0"/>
                    <a:pt x="2663390" y="119244"/>
                    <a:pt x="2663390" y="266339"/>
                  </a:cubicBezTo>
                  <a:lnTo>
                    <a:pt x="2663390" y="3242036"/>
                  </a:lnTo>
                  <a:cubicBezTo>
                    <a:pt x="2663390" y="3389131"/>
                    <a:pt x="2544146" y="3508375"/>
                    <a:pt x="2397051" y="3508375"/>
                  </a:cubicBezTo>
                  <a:lnTo>
                    <a:pt x="266339" y="3508375"/>
                  </a:lnTo>
                  <a:cubicBezTo>
                    <a:pt x="119244" y="3508375"/>
                    <a:pt x="0" y="3389131"/>
                    <a:pt x="0" y="3242036"/>
                  </a:cubicBezTo>
                  <a:lnTo>
                    <a:pt x="0" y="266339"/>
                  </a:lnTo>
                  <a:close/>
                </a:path>
              </a:pathLst>
            </a:custGeom>
            <a:solidFill>
              <a:srgbClr val="1B365D">
                <a:lumMod val="60000"/>
                <a:lumOff val="4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177800" tIns="1581150" rIns="177800" bIns="879475"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ysClr val="window" lastClr="FFFFFF"/>
                  </a:solidFill>
                  <a:latin typeface="Calibri"/>
                  <a:ea typeface="+mn-ea"/>
                  <a:cs typeface="+mn-cs"/>
                </a:rPr>
                <a:t>Classroom/ Formative Assessments</a:t>
              </a:r>
            </a:p>
          </p:txBody>
        </p:sp>
        <p:sp>
          <p:nvSpPr>
            <p:cNvPr id="8" name="Freeform: Shape 7">
              <a:extLst>
                <a:ext uri="{FF2B5EF4-FFF2-40B4-BE49-F238E27FC236}">
                  <a16:creationId xmlns:a16="http://schemas.microsoft.com/office/drawing/2014/main" id="{B49AE11B-25AE-40C3-9A16-84765153A5CB}"/>
                </a:ext>
              </a:extLst>
            </p:cNvPr>
            <p:cNvSpPr/>
            <p:nvPr/>
          </p:nvSpPr>
          <p:spPr>
            <a:xfrm>
              <a:off x="3278404" y="1752600"/>
              <a:ext cx="2663390" cy="3508375"/>
            </a:xfrm>
            <a:custGeom>
              <a:avLst/>
              <a:gdLst>
                <a:gd name="connsiteX0" fmla="*/ 0 w 2663390"/>
                <a:gd name="connsiteY0" fmla="*/ 266339 h 3508375"/>
                <a:gd name="connsiteX1" fmla="*/ 266339 w 2663390"/>
                <a:gd name="connsiteY1" fmla="*/ 0 h 3508375"/>
                <a:gd name="connsiteX2" fmla="*/ 2397051 w 2663390"/>
                <a:gd name="connsiteY2" fmla="*/ 0 h 3508375"/>
                <a:gd name="connsiteX3" fmla="*/ 2663390 w 2663390"/>
                <a:gd name="connsiteY3" fmla="*/ 266339 h 3508375"/>
                <a:gd name="connsiteX4" fmla="*/ 2663390 w 2663390"/>
                <a:gd name="connsiteY4" fmla="*/ 3242036 h 3508375"/>
                <a:gd name="connsiteX5" fmla="*/ 2397051 w 2663390"/>
                <a:gd name="connsiteY5" fmla="*/ 3508375 h 3508375"/>
                <a:gd name="connsiteX6" fmla="*/ 266339 w 2663390"/>
                <a:gd name="connsiteY6" fmla="*/ 3508375 h 3508375"/>
                <a:gd name="connsiteX7" fmla="*/ 0 w 2663390"/>
                <a:gd name="connsiteY7" fmla="*/ 3242036 h 3508375"/>
                <a:gd name="connsiteX8" fmla="*/ 0 w 2663390"/>
                <a:gd name="connsiteY8" fmla="*/ 266339 h 350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3390" h="3508375">
                  <a:moveTo>
                    <a:pt x="0" y="266339"/>
                  </a:moveTo>
                  <a:cubicBezTo>
                    <a:pt x="0" y="119244"/>
                    <a:pt x="119244" y="0"/>
                    <a:pt x="266339" y="0"/>
                  </a:cubicBezTo>
                  <a:lnTo>
                    <a:pt x="2397051" y="0"/>
                  </a:lnTo>
                  <a:cubicBezTo>
                    <a:pt x="2544146" y="0"/>
                    <a:pt x="2663390" y="119244"/>
                    <a:pt x="2663390" y="266339"/>
                  </a:cubicBezTo>
                  <a:lnTo>
                    <a:pt x="2663390" y="3242036"/>
                  </a:lnTo>
                  <a:cubicBezTo>
                    <a:pt x="2663390" y="3389131"/>
                    <a:pt x="2544146" y="3508375"/>
                    <a:pt x="2397051" y="3508375"/>
                  </a:cubicBezTo>
                  <a:lnTo>
                    <a:pt x="266339" y="3508375"/>
                  </a:lnTo>
                  <a:cubicBezTo>
                    <a:pt x="119244" y="3508375"/>
                    <a:pt x="0" y="3389131"/>
                    <a:pt x="0" y="3242036"/>
                  </a:cubicBezTo>
                  <a:lnTo>
                    <a:pt x="0" y="266339"/>
                  </a:lnTo>
                  <a:close/>
                </a:path>
              </a:pathLst>
            </a:custGeom>
            <a:solidFill>
              <a:srgbClr val="1B365D">
                <a:lumMod val="60000"/>
                <a:lumOff val="4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218903" tIns="1622253" rIns="218903" bIns="920578"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ysClr val="window" lastClr="FFFFFF"/>
                  </a:solidFill>
                  <a:latin typeface="Calibri"/>
                  <a:ea typeface="+mn-ea"/>
                  <a:cs typeface="+mn-cs"/>
                </a:rPr>
                <a:t>Interim Assessments</a:t>
              </a:r>
            </a:p>
          </p:txBody>
        </p:sp>
        <p:sp>
          <p:nvSpPr>
            <p:cNvPr id="10" name="Freeform: Shape 9">
              <a:extLst>
                <a:ext uri="{FF2B5EF4-FFF2-40B4-BE49-F238E27FC236}">
                  <a16:creationId xmlns:a16="http://schemas.microsoft.com/office/drawing/2014/main" id="{B7C7FCB6-E45F-4BC1-A9EF-EDB15A37B5DF}"/>
                </a:ext>
              </a:extLst>
            </p:cNvPr>
            <p:cNvSpPr/>
            <p:nvPr/>
          </p:nvSpPr>
          <p:spPr>
            <a:xfrm>
              <a:off x="6021697" y="1752600"/>
              <a:ext cx="2663390" cy="3508375"/>
            </a:xfrm>
            <a:custGeom>
              <a:avLst/>
              <a:gdLst>
                <a:gd name="connsiteX0" fmla="*/ 0 w 2663390"/>
                <a:gd name="connsiteY0" fmla="*/ 266339 h 3508375"/>
                <a:gd name="connsiteX1" fmla="*/ 266339 w 2663390"/>
                <a:gd name="connsiteY1" fmla="*/ 0 h 3508375"/>
                <a:gd name="connsiteX2" fmla="*/ 2397051 w 2663390"/>
                <a:gd name="connsiteY2" fmla="*/ 0 h 3508375"/>
                <a:gd name="connsiteX3" fmla="*/ 2663390 w 2663390"/>
                <a:gd name="connsiteY3" fmla="*/ 266339 h 3508375"/>
                <a:gd name="connsiteX4" fmla="*/ 2663390 w 2663390"/>
                <a:gd name="connsiteY4" fmla="*/ 3242036 h 3508375"/>
                <a:gd name="connsiteX5" fmla="*/ 2397051 w 2663390"/>
                <a:gd name="connsiteY5" fmla="*/ 3508375 h 3508375"/>
                <a:gd name="connsiteX6" fmla="*/ 266339 w 2663390"/>
                <a:gd name="connsiteY6" fmla="*/ 3508375 h 3508375"/>
                <a:gd name="connsiteX7" fmla="*/ 0 w 2663390"/>
                <a:gd name="connsiteY7" fmla="*/ 3242036 h 3508375"/>
                <a:gd name="connsiteX8" fmla="*/ 0 w 2663390"/>
                <a:gd name="connsiteY8" fmla="*/ 266339 h 3508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3390" h="3508375">
                  <a:moveTo>
                    <a:pt x="0" y="266339"/>
                  </a:moveTo>
                  <a:cubicBezTo>
                    <a:pt x="0" y="119244"/>
                    <a:pt x="119244" y="0"/>
                    <a:pt x="266339" y="0"/>
                  </a:cubicBezTo>
                  <a:lnTo>
                    <a:pt x="2397051" y="0"/>
                  </a:lnTo>
                  <a:cubicBezTo>
                    <a:pt x="2544146" y="0"/>
                    <a:pt x="2663390" y="119244"/>
                    <a:pt x="2663390" y="266339"/>
                  </a:cubicBezTo>
                  <a:lnTo>
                    <a:pt x="2663390" y="3242036"/>
                  </a:lnTo>
                  <a:cubicBezTo>
                    <a:pt x="2663390" y="3389131"/>
                    <a:pt x="2544146" y="3508375"/>
                    <a:pt x="2397051" y="3508375"/>
                  </a:cubicBezTo>
                  <a:lnTo>
                    <a:pt x="266339" y="3508375"/>
                  </a:lnTo>
                  <a:cubicBezTo>
                    <a:pt x="119244" y="3508375"/>
                    <a:pt x="0" y="3389131"/>
                    <a:pt x="0" y="3242036"/>
                  </a:cubicBezTo>
                  <a:lnTo>
                    <a:pt x="0" y="266339"/>
                  </a:lnTo>
                  <a:close/>
                </a:path>
              </a:pathLst>
            </a:custGeom>
            <a:solidFill>
              <a:srgbClr val="1B365D">
                <a:lumMod val="60000"/>
                <a:lumOff val="4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218903" tIns="1622253" rIns="218903" bIns="920578"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ysClr val="window" lastClr="FFFFFF"/>
                  </a:solidFill>
                  <a:latin typeface="Calibri"/>
                  <a:ea typeface="+mn-ea"/>
                  <a:cs typeface="+mn-cs"/>
                </a:rPr>
                <a:t>Summative Assessments</a:t>
              </a:r>
            </a:p>
          </p:txBody>
        </p:sp>
        <p:sp>
          <p:nvSpPr>
            <p:cNvPr id="11" name="Oval 10">
              <a:extLst>
                <a:ext uri="{FF2B5EF4-FFF2-40B4-BE49-F238E27FC236}">
                  <a16:creationId xmlns:a16="http://schemas.microsoft.com/office/drawing/2014/main" id="{0A7C75E5-0227-44A3-A828-09721594B0C1}"/>
                </a:ext>
              </a:extLst>
            </p:cNvPr>
            <p:cNvSpPr/>
            <p:nvPr/>
          </p:nvSpPr>
          <p:spPr>
            <a:xfrm>
              <a:off x="6769248" y="1963102"/>
              <a:ext cx="1168288" cy="1168288"/>
            </a:xfrm>
            <a:prstGeom prst="ellipse">
              <a:avLst/>
            </a:prstGeom>
            <a:blipFill>
              <a:blip r:embed="rId2" cstate="print">
                <a:extLst>
                  <a:ext uri="{28A0092B-C50C-407E-A947-70E740481C1C}">
                    <a14:useLocalDpi xmlns:a14="http://schemas.microsoft.com/office/drawing/2010/main" val="0"/>
                  </a:ext>
                </a:extLst>
              </a:blip>
              <a:srcRect/>
              <a:stretch>
                <a:fillRect l="-11000" r="-11000"/>
              </a:stretch>
            </a:blip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lt1">
                <a:hueOff val="0"/>
                <a:satOff val="0"/>
                <a:lumOff val="0"/>
                <a:alphaOff val="0"/>
              </a:schemeClr>
            </a:fontRef>
          </p:style>
        </p:sp>
        <p:sp>
          <p:nvSpPr>
            <p:cNvPr id="12" name="Arrow: Left-Right 11">
              <a:extLst>
                <a:ext uri="{FF2B5EF4-FFF2-40B4-BE49-F238E27FC236}">
                  <a16:creationId xmlns:a16="http://schemas.microsoft.com/office/drawing/2014/main" id="{EE4C1625-80D8-4472-A4FA-AD25800228BD}"/>
                </a:ext>
              </a:extLst>
            </p:cNvPr>
            <p:cNvSpPr/>
            <p:nvPr/>
          </p:nvSpPr>
          <p:spPr>
            <a:xfrm>
              <a:off x="859535" y="4559300"/>
              <a:ext cx="7501128" cy="526256"/>
            </a:xfrm>
            <a:prstGeom prst="leftRightArrow">
              <a:avLst/>
            </a:prstGeom>
            <a:solidFill>
              <a:srgbClr val="1B365D">
                <a:lumMod val="20000"/>
                <a:lumOff val="80000"/>
              </a:srgbClr>
            </a:solidFill>
            <a:ln w="25400" cap="flat" cmpd="sng" algn="ctr">
              <a:solidFill>
                <a:sysClr val="window" lastClr="FFFFFF">
                  <a:hueOff val="0"/>
                  <a:satOff val="0"/>
                  <a:lumOff val="0"/>
                  <a:alphaOff val="0"/>
                </a:sysClr>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sp>
      </p:grpSp>
      <p:sp>
        <p:nvSpPr>
          <p:cNvPr id="18" name="Oval 17">
            <a:extLst>
              <a:ext uri="{FF2B5EF4-FFF2-40B4-BE49-F238E27FC236}">
                <a16:creationId xmlns:a16="http://schemas.microsoft.com/office/drawing/2014/main" id="{190D9151-A16A-4B24-A639-0A31A8CB9F58}"/>
              </a:ext>
            </a:extLst>
          </p:cNvPr>
          <p:cNvSpPr/>
          <p:nvPr/>
        </p:nvSpPr>
        <p:spPr>
          <a:xfrm>
            <a:off x="3987855" y="2027920"/>
            <a:ext cx="1168289" cy="1168288"/>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blipFill>
                <a:blip r:embed="rId3">
                  <a:extLst>
                    <a:ext uri="{837473B0-CC2E-450A-ABE3-18F120FF3D39}">
                      <a1611:picAttrSrcUrl xmlns:a1611="http://schemas.microsoft.com/office/drawing/2016/11/main" r:id="rId4"/>
                    </a:ext>
                  </a:extLst>
                </a:blip>
                <a:stretch>
                  <a:fillRect/>
                </a:stretch>
              </a:blipFill>
            </a:endParaRPr>
          </a:p>
        </p:txBody>
      </p:sp>
      <p:pic>
        <p:nvPicPr>
          <p:cNvPr id="19" name="Picture 18">
            <a:extLst>
              <a:ext uri="{FF2B5EF4-FFF2-40B4-BE49-F238E27FC236}">
                <a16:creationId xmlns:a16="http://schemas.microsoft.com/office/drawing/2014/main" id="{60FDE2BB-FA97-4FE9-9CCD-06AE2D8564B1}"/>
              </a:ext>
            </a:extLst>
          </p:cNvPr>
          <p:cNvPicPr>
            <a:picLocks noChangeAspect="1"/>
          </p:cNvPicPr>
          <p:nvPr/>
        </p:nvPicPr>
        <p:blipFill>
          <a:blip r:embed="rId5"/>
          <a:stretch>
            <a:fillRect/>
          </a:stretch>
        </p:blipFill>
        <p:spPr>
          <a:xfrm>
            <a:off x="3987854" y="2022985"/>
            <a:ext cx="1168289" cy="1213209"/>
          </a:xfrm>
          <a:prstGeom prst="ellipse">
            <a:avLst/>
          </a:prstGeom>
          <a:ln w="254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1" name="Picture 20">
            <a:extLst>
              <a:ext uri="{FF2B5EF4-FFF2-40B4-BE49-F238E27FC236}">
                <a16:creationId xmlns:a16="http://schemas.microsoft.com/office/drawing/2014/main" id="{8038627B-6409-4DAB-B1E7-4ACD70D7C41F}"/>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277154" y="2074316"/>
            <a:ext cx="1179304" cy="1168288"/>
          </a:xfrm>
          <a:prstGeom prst="ellipse">
            <a:avLst/>
          </a:prstGeom>
          <a:solidFill>
            <a:srgbClr val="0070C0"/>
          </a:solidFill>
          <a:ln w="254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780938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F3890D0-8B01-4616-ADD1-CA878C3E60AD}"/>
              </a:ext>
            </a:extLst>
          </p:cNvPr>
          <p:cNvSpPr>
            <a:spLocks noGrp="1"/>
          </p:cNvSpPr>
          <p:nvPr>
            <p:ph idx="1"/>
          </p:nvPr>
        </p:nvSpPr>
        <p:spPr/>
        <p:txBody>
          <a:bodyPr>
            <a:normAutofit/>
          </a:bodyPr>
          <a:lstStyle/>
          <a:p>
            <a:pPr fontAlgn="base">
              <a:spcBef>
                <a:spcPts val="0"/>
              </a:spcBef>
              <a:spcAft>
                <a:spcPct val="0"/>
              </a:spcAft>
              <a:buClr>
                <a:srgbClr val="FF0000"/>
              </a:buClr>
              <a:buSzPct val="100000"/>
              <a:tabLst>
                <a:tab pos="1376363" algn="l"/>
              </a:tabLst>
            </a:pPr>
            <a:r>
              <a:rPr lang="en-US" sz="2200" dirty="0">
                <a:solidFill>
                  <a:sysClr val="windowText" lastClr="000000"/>
                </a:solidFill>
                <a:ea typeface="Verdana" panose="020B0604030504040204" pitchFamily="34" charset="0"/>
                <a:cs typeface="Verdana" panose="020B0604030504040204" pitchFamily="34" charset="0"/>
              </a:rPr>
              <a:t>The STAAR Interim Assessment System is an </a:t>
            </a:r>
            <a:r>
              <a:rPr lang="en-US" sz="2200" u="sng" dirty="0">
                <a:solidFill>
                  <a:sysClr val="windowText" lastClr="000000"/>
                </a:solidFill>
                <a:ea typeface="Verdana" panose="020B0604030504040204" pitchFamily="34" charset="0"/>
                <a:cs typeface="Verdana" panose="020B0604030504040204" pitchFamily="34" charset="0"/>
              </a:rPr>
              <a:t>optional</a:t>
            </a:r>
            <a:r>
              <a:rPr lang="en-US" sz="2200" dirty="0">
                <a:solidFill>
                  <a:sysClr val="windowText" lastClr="000000"/>
                </a:solidFill>
                <a:ea typeface="Verdana" panose="020B0604030504040204" pitchFamily="34" charset="0"/>
                <a:cs typeface="Verdana" panose="020B0604030504040204" pitchFamily="34" charset="0"/>
              </a:rPr>
              <a:t> TEA tool to help districts identify students’ strengths and weaknesses and help predict student performance on STAAR.</a:t>
            </a:r>
          </a:p>
          <a:p>
            <a:pPr fontAlgn="base">
              <a:spcBef>
                <a:spcPts val="0"/>
              </a:spcBef>
              <a:spcAft>
                <a:spcPct val="0"/>
              </a:spcAft>
              <a:buClr>
                <a:srgbClr val="FF0000"/>
              </a:buClr>
              <a:buSzPct val="100000"/>
              <a:tabLst>
                <a:tab pos="1376363" algn="l"/>
              </a:tabLst>
            </a:pPr>
            <a:endParaRPr lang="en-US" sz="2200" dirty="0">
              <a:solidFill>
                <a:sysClr val="windowText" lastClr="000000"/>
              </a:solidFill>
              <a:ea typeface="Verdana" panose="020B0604030504040204" pitchFamily="34" charset="0"/>
              <a:cs typeface="Verdana" panose="020B0604030504040204" pitchFamily="34" charset="0"/>
            </a:endParaRPr>
          </a:p>
          <a:p>
            <a:pPr fontAlgn="base">
              <a:spcBef>
                <a:spcPts val="0"/>
              </a:spcBef>
              <a:spcAft>
                <a:spcPct val="0"/>
              </a:spcAft>
              <a:buClr>
                <a:srgbClr val="FF0000"/>
              </a:buClr>
              <a:buSzPct val="100000"/>
              <a:tabLst>
                <a:tab pos="1376363" algn="l"/>
              </a:tabLst>
            </a:pPr>
            <a:r>
              <a:rPr lang="en-US" sz="2200" dirty="0">
                <a:solidFill>
                  <a:sysClr val="windowText" lastClr="000000"/>
                </a:solidFill>
                <a:ea typeface="Verdana" panose="020B0604030504040204" pitchFamily="34" charset="0"/>
                <a:cs typeface="Verdana" panose="020B0604030504040204" pitchFamily="34" charset="0"/>
              </a:rPr>
              <a:t>The STAAR Interim Assessment System is available for districts at no cost through the STAAR Online Testing Platform, and the interims are not tied to accountability.</a:t>
            </a:r>
          </a:p>
          <a:p>
            <a:pPr fontAlgn="base">
              <a:spcBef>
                <a:spcPts val="0"/>
              </a:spcBef>
              <a:spcAft>
                <a:spcPct val="0"/>
              </a:spcAft>
              <a:buClr>
                <a:srgbClr val="FF0000"/>
              </a:buClr>
              <a:buSzPct val="100000"/>
              <a:tabLst>
                <a:tab pos="1376363" algn="l"/>
              </a:tabLst>
            </a:pPr>
            <a:endParaRPr lang="en-US" sz="2200" dirty="0">
              <a:solidFill>
                <a:sysClr val="windowText" lastClr="000000"/>
              </a:solidFill>
              <a:ea typeface="Verdana" panose="020B0604030504040204" pitchFamily="34" charset="0"/>
              <a:cs typeface="Verdana" panose="020B0604030504040204" pitchFamily="34" charset="0"/>
            </a:endParaRPr>
          </a:p>
          <a:p>
            <a:pPr fontAlgn="base">
              <a:spcBef>
                <a:spcPts val="0"/>
              </a:spcBef>
              <a:spcAft>
                <a:spcPct val="0"/>
              </a:spcAft>
              <a:buClr>
                <a:srgbClr val="FF0000"/>
              </a:buClr>
              <a:buSzPct val="100000"/>
              <a:tabLst>
                <a:tab pos="1376363" algn="l"/>
              </a:tabLst>
            </a:pPr>
            <a:r>
              <a:rPr lang="en-US" sz="2200" dirty="0">
                <a:solidFill>
                  <a:sysClr val="windowText" lastClr="000000"/>
                </a:solidFill>
                <a:ea typeface="Verdana" panose="020B0604030504040204" pitchFamily="34" charset="0"/>
                <a:cs typeface="Verdana" panose="020B0604030504040204" pitchFamily="34" charset="0"/>
              </a:rPr>
              <a:t>Items for the STAAR Interim Assessments are developed with Texas teachers and fully aligned to the Texas Essential Knowledge and Skills (TEKS).</a:t>
            </a:r>
          </a:p>
          <a:p>
            <a:pPr marL="0" indent="0">
              <a:buNone/>
            </a:pPr>
            <a:endParaRPr lang="en-US" dirty="0"/>
          </a:p>
        </p:txBody>
      </p:sp>
      <p:sp>
        <p:nvSpPr>
          <p:cNvPr id="3" name="Title 2">
            <a:extLst>
              <a:ext uri="{FF2B5EF4-FFF2-40B4-BE49-F238E27FC236}">
                <a16:creationId xmlns:a16="http://schemas.microsoft.com/office/drawing/2014/main" id="{77C9E1B6-A1B4-4378-A036-A79D9F7C1DE2}"/>
              </a:ext>
            </a:extLst>
          </p:cNvPr>
          <p:cNvSpPr>
            <a:spLocks noGrp="1"/>
          </p:cNvSpPr>
          <p:nvPr>
            <p:ph type="title"/>
          </p:nvPr>
        </p:nvSpPr>
        <p:spPr/>
        <p:txBody>
          <a:bodyPr/>
          <a:lstStyle/>
          <a:p>
            <a:r>
              <a:rPr lang="en-US" dirty="0"/>
              <a:t>Interim Pilot</a:t>
            </a:r>
          </a:p>
        </p:txBody>
      </p:sp>
      <p:sp>
        <p:nvSpPr>
          <p:cNvPr id="4" name="Slide Number Placeholder 3">
            <a:extLst>
              <a:ext uri="{FF2B5EF4-FFF2-40B4-BE49-F238E27FC236}">
                <a16:creationId xmlns:a16="http://schemas.microsoft.com/office/drawing/2014/main" id="{77594F9A-A3F2-43FC-959B-ED4C566CB8B7}"/>
              </a:ext>
            </a:extLst>
          </p:cNvPr>
          <p:cNvSpPr>
            <a:spLocks noGrp="1"/>
          </p:cNvSpPr>
          <p:nvPr>
            <p:ph type="sldNum" sz="quarter" idx="12"/>
          </p:nvPr>
        </p:nvSpPr>
        <p:spPr/>
        <p:txBody>
          <a:bodyPr/>
          <a:lstStyle/>
          <a:p>
            <a:fld id="{86D2451E-3285-438B-B188-C22B2A012BF6}" type="slidenum">
              <a:rPr lang="en-US" smtClean="0"/>
              <a:pPr/>
              <a:t>9</a:t>
            </a:fld>
            <a:endParaRPr lang="en-US" dirty="0"/>
          </a:p>
        </p:txBody>
      </p:sp>
    </p:spTree>
    <p:extLst>
      <p:ext uri="{BB962C8B-B14F-4D97-AF65-F5344CB8AC3E}">
        <p14:creationId xmlns:p14="http://schemas.microsoft.com/office/powerpoint/2010/main" val="492720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DAA1DB-C31D-4A24-86F0-A0E77D45611C}"/>
              </a:ext>
            </a:extLst>
          </p:cNvPr>
          <p:cNvSpPr>
            <a:spLocks noGrp="1"/>
          </p:cNvSpPr>
          <p:nvPr>
            <p:ph idx="1"/>
          </p:nvPr>
        </p:nvSpPr>
        <p:spPr/>
        <p:txBody>
          <a:bodyPr>
            <a:normAutofit/>
          </a:bodyPr>
          <a:lstStyle/>
          <a:p>
            <a:pPr>
              <a:spcBef>
                <a:spcPts val="0"/>
              </a:spcBef>
            </a:pPr>
            <a:r>
              <a:rPr lang="en-US" sz="2200" dirty="0">
                <a:ea typeface="Verdana" panose="020B0604030504040204" pitchFamily="34" charset="0"/>
                <a:cs typeface="Verdana" panose="020B0604030504040204" pitchFamily="34" charset="0"/>
              </a:rPr>
              <a:t>Grade 3–8 mathematics and reading in year one.</a:t>
            </a:r>
          </a:p>
          <a:p>
            <a:pPr>
              <a:spcBef>
                <a:spcPts val="0"/>
              </a:spcBef>
            </a:pPr>
            <a:endParaRPr lang="en-US" sz="2200" dirty="0">
              <a:ea typeface="Verdana" panose="020B0604030504040204" pitchFamily="34" charset="0"/>
              <a:cs typeface="Verdana" panose="020B0604030504040204" pitchFamily="34" charset="0"/>
            </a:endParaRPr>
          </a:p>
          <a:p>
            <a:pPr>
              <a:spcBef>
                <a:spcPts val="0"/>
              </a:spcBef>
            </a:pPr>
            <a:r>
              <a:rPr lang="en-US" sz="2200" dirty="0">
                <a:ea typeface="Verdana" panose="020B0604030504040204" pitchFamily="34" charset="0"/>
                <a:cs typeface="Verdana" panose="020B0604030504040204" pitchFamily="34" charset="0"/>
              </a:rPr>
              <a:t>Uses STAAR Online Testing Platform.</a:t>
            </a:r>
          </a:p>
          <a:p>
            <a:pPr>
              <a:spcBef>
                <a:spcPts val="0"/>
              </a:spcBef>
            </a:pPr>
            <a:endParaRPr lang="en-US" sz="2200" dirty="0">
              <a:ea typeface="Verdana" panose="020B0604030504040204" pitchFamily="34" charset="0"/>
              <a:cs typeface="Verdana" panose="020B0604030504040204" pitchFamily="34" charset="0"/>
            </a:endParaRPr>
          </a:p>
          <a:p>
            <a:pPr>
              <a:spcBef>
                <a:spcPts val="0"/>
              </a:spcBef>
            </a:pPr>
            <a:r>
              <a:rPr lang="en-US" sz="2200" dirty="0">
                <a:ea typeface="Verdana" panose="020B0604030504040204" pitchFamily="34" charset="0"/>
                <a:cs typeface="Verdana" panose="020B0604030504040204" pitchFamily="34" charset="0"/>
              </a:rPr>
              <a:t>Two-section design allows for a shorter overall test —sections are interactively selected for each student by an algorithm.</a:t>
            </a:r>
          </a:p>
          <a:p>
            <a:pPr>
              <a:spcBef>
                <a:spcPts val="0"/>
              </a:spcBef>
            </a:pPr>
            <a:endParaRPr lang="en-US" sz="2200" dirty="0">
              <a:ea typeface="Verdana" panose="020B0604030504040204" pitchFamily="34" charset="0"/>
              <a:cs typeface="Verdana" panose="020B0604030504040204" pitchFamily="34" charset="0"/>
            </a:endParaRPr>
          </a:p>
          <a:p>
            <a:pPr>
              <a:spcBef>
                <a:spcPts val="0"/>
              </a:spcBef>
            </a:pPr>
            <a:r>
              <a:rPr lang="en-US" sz="2200" dirty="0">
                <a:ea typeface="Verdana" panose="020B0604030504040204" pitchFamily="34" charset="0"/>
                <a:cs typeface="Verdana" panose="020B0604030504040204" pitchFamily="34" charset="0"/>
              </a:rPr>
              <a:t>Administration flexibility throughout year for two testing opportunities.</a:t>
            </a:r>
          </a:p>
          <a:p>
            <a:pPr>
              <a:spcBef>
                <a:spcPts val="0"/>
              </a:spcBef>
            </a:pPr>
            <a:endParaRPr lang="en-US" sz="2200" dirty="0">
              <a:ea typeface="Verdana" panose="020B0604030504040204" pitchFamily="34" charset="0"/>
              <a:cs typeface="Verdana" panose="020B0604030504040204" pitchFamily="34" charset="0"/>
            </a:endParaRPr>
          </a:p>
          <a:p>
            <a:pPr>
              <a:spcBef>
                <a:spcPts val="0"/>
              </a:spcBef>
            </a:pPr>
            <a:r>
              <a:rPr lang="en-US" sz="2200" dirty="0">
                <a:ea typeface="Verdana" panose="020B0604030504040204" pitchFamily="34" charset="0"/>
                <a:cs typeface="Verdana" panose="020B0604030504040204" pitchFamily="34" charset="0"/>
              </a:rPr>
              <a:t>Provide teachers with actionable information to tailor instruction to meet student’s needs.</a:t>
            </a:r>
          </a:p>
        </p:txBody>
      </p:sp>
      <p:sp>
        <p:nvSpPr>
          <p:cNvPr id="3" name="Title 2">
            <a:extLst>
              <a:ext uri="{FF2B5EF4-FFF2-40B4-BE49-F238E27FC236}">
                <a16:creationId xmlns:a16="http://schemas.microsoft.com/office/drawing/2014/main" id="{B5807CF8-0975-4E59-9C43-FA2BBA918398}"/>
              </a:ext>
            </a:extLst>
          </p:cNvPr>
          <p:cNvSpPr>
            <a:spLocks noGrp="1"/>
          </p:cNvSpPr>
          <p:nvPr>
            <p:ph type="title"/>
          </p:nvPr>
        </p:nvSpPr>
        <p:spPr/>
        <p:txBody>
          <a:bodyPr/>
          <a:lstStyle/>
          <a:p>
            <a:r>
              <a:rPr lang="en-US" dirty="0"/>
              <a:t>Interim Pilot</a:t>
            </a:r>
          </a:p>
        </p:txBody>
      </p:sp>
      <p:sp>
        <p:nvSpPr>
          <p:cNvPr id="4" name="Slide Number Placeholder 3">
            <a:extLst>
              <a:ext uri="{FF2B5EF4-FFF2-40B4-BE49-F238E27FC236}">
                <a16:creationId xmlns:a16="http://schemas.microsoft.com/office/drawing/2014/main" id="{9246BDA5-D017-4E5D-8EAF-EDF3DED66A29}"/>
              </a:ext>
            </a:extLst>
          </p:cNvPr>
          <p:cNvSpPr>
            <a:spLocks noGrp="1"/>
          </p:cNvSpPr>
          <p:nvPr>
            <p:ph type="sldNum" sz="quarter" idx="12"/>
          </p:nvPr>
        </p:nvSpPr>
        <p:spPr/>
        <p:txBody>
          <a:bodyPr/>
          <a:lstStyle/>
          <a:p>
            <a:fld id="{86D2451E-3285-438B-B188-C22B2A012BF6}" type="slidenum">
              <a:rPr lang="en-US" smtClean="0"/>
              <a:pPr/>
              <a:t>10</a:t>
            </a:fld>
            <a:endParaRPr lang="en-US" dirty="0"/>
          </a:p>
        </p:txBody>
      </p:sp>
      <p:pic>
        <p:nvPicPr>
          <p:cNvPr id="6" name="Picture 5">
            <a:extLst>
              <a:ext uri="{FF2B5EF4-FFF2-40B4-BE49-F238E27FC236}">
                <a16:creationId xmlns:a16="http://schemas.microsoft.com/office/drawing/2014/main" id="{7E93F581-4076-4A18-B320-268A61CE4074}"/>
              </a:ext>
            </a:extLst>
          </p:cNvPr>
          <p:cNvPicPr>
            <a:picLocks noChangeAspect="1"/>
          </p:cNvPicPr>
          <p:nvPr/>
        </p:nvPicPr>
        <p:blipFill>
          <a:blip r:embed="rId2"/>
          <a:stretch>
            <a:fillRect/>
          </a:stretch>
        </p:blipFill>
        <p:spPr>
          <a:xfrm>
            <a:off x="6324600" y="685800"/>
            <a:ext cx="2590800" cy="3224912"/>
          </a:xfrm>
          <a:prstGeom prst="rect">
            <a:avLst/>
          </a:prstGeom>
        </p:spPr>
      </p:pic>
    </p:spTree>
    <p:extLst>
      <p:ext uri="{BB962C8B-B14F-4D97-AF65-F5344CB8AC3E}">
        <p14:creationId xmlns:p14="http://schemas.microsoft.com/office/powerpoint/2010/main" val="136814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2F396CD-42F8-43C0-A8C5-A04C137B5761}"/>
              </a:ext>
            </a:extLst>
          </p:cNvPr>
          <p:cNvSpPr>
            <a:spLocks noGrp="1"/>
          </p:cNvSpPr>
          <p:nvPr>
            <p:ph idx="1"/>
          </p:nvPr>
        </p:nvSpPr>
        <p:spPr/>
        <p:txBody>
          <a:bodyPr>
            <a:normAutofit/>
          </a:bodyPr>
          <a:lstStyle/>
          <a:p>
            <a:pPr marL="0" lvl="0" indent="0" eaLnBrk="0" fontAlgn="base" hangingPunct="0">
              <a:spcBef>
                <a:spcPts val="0"/>
              </a:spcBef>
              <a:spcAft>
                <a:spcPct val="0"/>
              </a:spcAft>
              <a:buClrTx/>
              <a:buSzTx/>
              <a:buNone/>
              <a:tabLst>
                <a:tab pos="1376363" algn="l"/>
              </a:tabLst>
            </a:pPr>
            <a:r>
              <a:rPr lang="en-US" altLang="en-US" b="1" dirty="0">
                <a:solidFill>
                  <a:srgbClr val="001F5F"/>
                </a:solidFill>
                <a:ea typeface="Calibri" panose="020F0502020204030204" pitchFamily="34" charset="0"/>
                <a:cs typeface="Arial" panose="020B0604020202020204" pitchFamily="34" charset="0"/>
              </a:rPr>
              <a:t>Key Dates for Year 1 (Spring 2018)</a:t>
            </a:r>
            <a:endParaRPr lang="en-US" altLang="en-US" sz="500" dirty="0">
              <a:solidFill>
                <a:schemeClr val="tx1"/>
              </a:solidFill>
            </a:endParaRPr>
          </a:p>
          <a:p>
            <a:pPr marL="0" lvl="0" indent="0" eaLnBrk="0" fontAlgn="base" hangingPunct="0">
              <a:spcBef>
                <a:spcPts val="0"/>
              </a:spcBef>
              <a:spcAft>
                <a:spcPct val="0"/>
              </a:spcAft>
              <a:buClrTx/>
              <a:buSzTx/>
              <a:buNone/>
              <a:tabLst>
                <a:tab pos="1376363" algn="l"/>
              </a:tabLst>
            </a:pPr>
            <a:r>
              <a:rPr lang="en-US" altLang="en-US" b="1" dirty="0">
                <a:solidFill>
                  <a:schemeClr val="tx1"/>
                </a:solidFill>
                <a:ea typeface="Arial" panose="020B0604020202020204" pitchFamily="34" charset="0"/>
                <a:cs typeface="Times New Roman" panose="02020603050405020304" pitchFamily="18" charset="0"/>
              </a:rPr>
              <a:t> </a:t>
            </a:r>
            <a:r>
              <a:rPr lang="en-US" dirty="0">
                <a:solidFill>
                  <a:sysClr val="windowText" lastClr="000000"/>
                </a:solidFill>
                <a:ea typeface="Verdana" panose="020B0604030504040204" pitchFamily="34" charset="0"/>
                <a:cs typeface="Verdana" panose="020B0604030504040204" pitchFamily="34" charset="0"/>
              </a:rPr>
              <a:t> </a:t>
            </a:r>
          </a:p>
          <a:p>
            <a:pPr fontAlgn="base">
              <a:spcBef>
                <a:spcPts val="0"/>
              </a:spcBef>
              <a:spcAft>
                <a:spcPct val="0"/>
              </a:spcAft>
              <a:buSzPct val="100000"/>
              <a:tabLst>
                <a:tab pos="1376363" algn="l"/>
              </a:tabLst>
              <a:defRPr/>
            </a:pPr>
            <a:r>
              <a:rPr lang="en-US" sz="2200" dirty="0">
                <a:solidFill>
                  <a:sysClr val="windowText" lastClr="000000"/>
                </a:solidFill>
                <a:ea typeface="Verdana" panose="020B0604030504040204" pitchFamily="34" charset="0"/>
                <a:cs typeface="Verdana" panose="020B0604030504040204" pitchFamily="34" charset="0"/>
              </a:rPr>
              <a:t>TAA and Information packet posted January 5</a:t>
            </a:r>
            <a:r>
              <a:rPr lang="en-US" sz="2200" baseline="30000" dirty="0">
                <a:solidFill>
                  <a:sysClr val="windowText" lastClr="000000"/>
                </a:solidFill>
                <a:ea typeface="Verdana" panose="020B0604030504040204" pitchFamily="34" charset="0"/>
                <a:cs typeface="Verdana" panose="020B0604030504040204" pitchFamily="34" charset="0"/>
              </a:rPr>
              <a:t>th</a:t>
            </a:r>
            <a:r>
              <a:rPr lang="en-US" sz="2200" dirty="0">
                <a:solidFill>
                  <a:sysClr val="windowText" lastClr="000000"/>
                </a:solidFill>
                <a:ea typeface="Verdana" panose="020B0604030504040204" pitchFamily="34" charset="0"/>
                <a:cs typeface="Verdana" panose="020B0604030504040204" pitchFamily="34" charset="0"/>
              </a:rPr>
              <a:t>.</a:t>
            </a:r>
          </a:p>
          <a:p>
            <a:pPr fontAlgn="base">
              <a:spcBef>
                <a:spcPts val="0"/>
              </a:spcBef>
              <a:spcAft>
                <a:spcPct val="0"/>
              </a:spcAft>
              <a:buSzPct val="100000"/>
              <a:tabLst>
                <a:tab pos="1376363" algn="l"/>
              </a:tabLst>
              <a:defRPr/>
            </a:pPr>
            <a:endParaRPr lang="en-US" sz="2200" dirty="0">
              <a:solidFill>
                <a:sysClr val="windowText" lastClr="000000"/>
              </a:solidFill>
              <a:ea typeface="Verdana" panose="020B0604030504040204" pitchFamily="34" charset="0"/>
              <a:cs typeface="Verdana" panose="020B0604030504040204" pitchFamily="34" charset="0"/>
            </a:endParaRPr>
          </a:p>
          <a:p>
            <a:pPr fontAlgn="base">
              <a:spcBef>
                <a:spcPts val="0"/>
              </a:spcBef>
              <a:spcAft>
                <a:spcPct val="0"/>
              </a:spcAft>
              <a:buSzPct val="100000"/>
              <a:tabLst>
                <a:tab pos="1376363" algn="l"/>
              </a:tabLst>
              <a:defRPr/>
            </a:pPr>
            <a:r>
              <a:rPr lang="en-US" sz="2200" dirty="0">
                <a:solidFill>
                  <a:sysClr val="windowText" lastClr="000000"/>
                </a:solidFill>
                <a:ea typeface="Verdana" panose="020B0604030504040204" pitchFamily="34" charset="0"/>
                <a:cs typeface="Verdana" panose="020B0604030504040204" pitchFamily="34" charset="0"/>
              </a:rPr>
              <a:t>Training webinars on interim assessments are January 8 and 9, 2018.  </a:t>
            </a:r>
          </a:p>
          <a:p>
            <a:pPr fontAlgn="base">
              <a:spcBef>
                <a:spcPts val="0"/>
              </a:spcBef>
              <a:spcAft>
                <a:spcPct val="0"/>
              </a:spcAft>
              <a:buSzPct val="100000"/>
              <a:tabLst>
                <a:tab pos="1376363" algn="l"/>
              </a:tabLst>
              <a:defRPr/>
            </a:pPr>
            <a:endParaRPr lang="en-US" sz="2200" dirty="0">
              <a:solidFill>
                <a:sysClr val="windowText" lastClr="000000"/>
              </a:solidFill>
              <a:ea typeface="Verdana" panose="020B0604030504040204" pitchFamily="34" charset="0"/>
              <a:cs typeface="Verdana" panose="020B0604030504040204" pitchFamily="34" charset="0"/>
            </a:endParaRPr>
          </a:p>
          <a:p>
            <a:pPr fontAlgn="base">
              <a:spcBef>
                <a:spcPts val="0"/>
              </a:spcBef>
              <a:spcAft>
                <a:spcPct val="0"/>
              </a:spcAft>
              <a:buSzPct val="100000"/>
              <a:tabLst>
                <a:tab pos="1376363" algn="l"/>
              </a:tabLst>
              <a:defRPr/>
            </a:pPr>
            <a:r>
              <a:rPr lang="en-US" sz="2200" dirty="0">
                <a:solidFill>
                  <a:sysClr val="windowText" lastClr="000000"/>
                </a:solidFill>
                <a:ea typeface="Verdana" panose="020B0604030504040204" pitchFamily="34" charset="0"/>
                <a:cs typeface="Verdana" panose="020B0604030504040204" pitchFamily="34" charset="0"/>
              </a:rPr>
              <a:t>Online registration begins January 9, 2018.</a:t>
            </a:r>
          </a:p>
          <a:p>
            <a:pPr fontAlgn="base">
              <a:spcBef>
                <a:spcPts val="0"/>
              </a:spcBef>
              <a:spcAft>
                <a:spcPct val="0"/>
              </a:spcAft>
              <a:buSzPct val="100000"/>
              <a:tabLst>
                <a:tab pos="1376363" algn="l"/>
              </a:tabLst>
              <a:defRPr/>
            </a:pPr>
            <a:endParaRPr lang="en-US" sz="2200" dirty="0">
              <a:solidFill>
                <a:sysClr val="windowText" lastClr="000000"/>
              </a:solidFill>
              <a:ea typeface="Verdana" panose="020B0604030504040204" pitchFamily="34" charset="0"/>
              <a:cs typeface="Verdana" panose="020B0604030504040204" pitchFamily="34" charset="0"/>
            </a:endParaRPr>
          </a:p>
          <a:p>
            <a:pPr fontAlgn="base">
              <a:spcBef>
                <a:spcPts val="0"/>
              </a:spcBef>
              <a:spcAft>
                <a:spcPct val="0"/>
              </a:spcAft>
              <a:buSzPct val="100000"/>
              <a:tabLst>
                <a:tab pos="1376363" algn="l"/>
              </a:tabLst>
              <a:defRPr/>
            </a:pPr>
            <a:r>
              <a:rPr lang="en-US" sz="2200" dirty="0">
                <a:solidFill>
                  <a:sysClr val="windowText" lastClr="000000"/>
                </a:solidFill>
                <a:ea typeface="Verdana" panose="020B0604030504040204" pitchFamily="34" charset="0"/>
                <a:cs typeface="Verdana" panose="020B0604030504040204" pitchFamily="34" charset="0"/>
              </a:rPr>
              <a:t>Year 1 online interim assessment window is January 29–March 23, 2018.</a:t>
            </a:r>
          </a:p>
          <a:p>
            <a:endParaRPr lang="en-US" dirty="0"/>
          </a:p>
        </p:txBody>
      </p:sp>
      <p:sp>
        <p:nvSpPr>
          <p:cNvPr id="3" name="Title 2">
            <a:extLst>
              <a:ext uri="{FF2B5EF4-FFF2-40B4-BE49-F238E27FC236}">
                <a16:creationId xmlns:a16="http://schemas.microsoft.com/office/drawing/2014/main" id="{127B0B7F-5FF0-4323-BB56-0DEE3FD8054D}"/>
              </a:ext>
            </a:extLst>
          </p:cNvPr>
          <p:cNvSpPr>
            <a:spLocks noGrp="1"/>
          </p:cNvSpPr>
          <p:nvPr>
            <p:ph type="title"/>
          </p:nvPr>
        </p:nvSpPr>
        <p:spPr/>
        <p:txBody>
          <a:bodyPr/>
          <a:lstStyle/>
          <a:p>
            <a:r>
              <a:rPr lang="en-US" dirty="0"/>
              <a:t>Interim Pilot</a:t>
            </a:r>
          </a:p>
        </p:txBody>
      </p:sp>
      <p:sp>
        <p:nvSpPr>
          <p:cNvPr id="4" name="Slide Number Placeholder 3">
            <a:extLst>
              <a:ext uri="{FF2B5EF4-FFF2-40B4-BE49-F238E27FC236}">
                <a16:creationId xmlns:a16="http://schemas.microsoft.com/office/drawing/2014/main" id="{5F81D941-E879-448C-A57A-4EAA943C1483}"/>
              </a:ext>
            </a:extLst>
          </p:cNvPr>
          <p:cNvSpPr>
            <a:spLocks noGrp="1"/>
          </p:cNvSpPr>
          <p:nvPr>
            <p:ph type="sldNum" sz="quarter" idx="12"/>
          </p:nvPr>
        </p:nvSpPr>
        <p:spPr/>
        <p:txBody>
          <a:bodyPr/>
          <a:lstStyle/>
          <a:p>
            <a:fld id="{86D2451E-3285-438B-B188-C22B2A012BF6}" type="slidenum">
              <a:rPr lang="en-US" smtClean="0"/>
              <a:pPr/>
              <a:t>11</a:t>
            </a:fld>
            <a:endParaRPr lang="en-US" dirty="0"/>
          </a:p>
        </p:txBody>
      </p:sp>
    </p:spTree>
    <p:extLst>
      <p:ext uri="{BB962C8B-B14F-4D97-AF65-F5344CB8AC3E}">
        <p14:creationId xmlns:p14="http://schemas.microsoft.com/office/powerpoint/2010/main" val="1259151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AE2EA3F-EB45-44FD-B1DF-64859A848254}"/>
              </a:ext>
            </a:extLst>
          </p:cNvPr>
          <p:cNvSpPr>
            <a:spLocks noGrp="1"/>
          </p:cNvSpPr>
          <p:nvPr>
            <p:ph idx="1"/>
          </p:nvPr>
        </p:nvSpPr>
        <p:spPr/>
        <p:txBody>
          <a:bodyPr>
            <a:normAutofit/>
          </a:bodyPr>
          <a:lstStyle/>
          <a:p>
            <a:r>
              <a:rPr lang="en-US" sz="2200" dirty="0"/>
              <a:t>Year 1 pilot participation – email the Student Assessment Division at </a:t>
            </a:r>
            <a:r>
              <a:rPr lang="en-US" sz="2200" dirty="0">
                <a:hlinkClick r:id="rId2"/>
              </a:rPr>
              <a:t>StudentAssessment@tea.texas.gov</a:t>
            </a:r>
            <a:endParaRPr lang="en-US" sz="2200" dirty="0"/>
          </a:p>
          <a:p>
            <a:pPr lvl="1"/>
            <a:r>
              <a:rPr lang="en-US" dirty="0"/>
              <a:t>Pilot participation includes feedback opportunity to guide future development</a:t>
            </a:r>
          </a:p>
          <a:p>
            <a:r>
              <a:rPr lang="en-US" sz="2200" dirty="0"/>
              <a:t>Year 2 operational launch – 2018-2019</a:t>
            </a:r>
          </a:p>
          <a:p>
            <a:pPr lvl="1"/>
            <a:r>
              <a:rPr lang="en-US" dirty="0"/>
              <a:t>Includes 2 test opportunities with longer administration windows available in the fall and spring</a:t>
            </a:r>
          </a:p>
          <a:p>
            <a:pPr lvl="1"/>
            <a:r>
              <a:rPr lang="en-US" dirty="0"/>
              <a:t>Additional content areas – English I, English II and Algebra I</a:t>
            </a:r>
          </a:p>
          <a:p>
            <a:pPr lvl="1"/>
            <a:r>
              <a:rPr lang="en-US" dirty="0"/>
              <a:t>Spanish versions will be available for grades 3-5</a:t>
            </a:r>
          </a:p>
          <a:p>
            <a:pPr lvl="1"/>
            <a:r>
              <a:rPr lang="en-US" dirty="0"/>
              <a:t>Content and language supports will be available</a:t>
            </a:r>
          </a:p>
          <a:p>
            <a:pPr lvl="1"/>
            <a:r>
              <a:rPr lang="en-US" dirty="0"/>
              <a:t>More robust online reporting suite</a:t>
            </a:r>
          </a:p>
        </p:txBody>
      </p:sp>
      <p:sp>
        <p:nvSpPr>
          <p:cNvPr id="3" name="Title 2">
            <a:extLst>
              <a:ext uri="{FF2B5EF4-FFF2-40B4-BE49-F238E27FC236}">
                <a16:creationId xmlns:a16="http://schemas.microsoft.com/office/drawing/2014/main" id="{44111B1D-3AD2-45E1-8FBA-1B4A40FEF7DA}"/>
              </a:ext>
            </a:extLst>
          </p:cNvPr>
          <p:cNvSpPr>
            <a:spLocks noGrp="1"/>
          </p:cNvSpPr>
          <p:nvPr>
            <p:ph type="title"/>
          </p:nvPr>
        </p:nvSpPr>
        <p:spPr/>
        <p:txBody>
          <a:bodyPr/>
          <a:lstStyle/>
          <a:p>
            <a:r>
              <a:rPr lang="en-US" dirty="0"/>
              <a:t>Interim Future Plans</a:t>
            </a:r>
          </a:p>
        </p:txBody>
      </p:sp>
      <p:sp>
        <p:nvSpPr>
          <p:cNvPr id="4" name="Slide Number Placeholder 3">
            <a:extLst>
              <a:ext uri="{FF2B5EF4-FFF2-40B4-BE49-F238E27FC236}">
                <a16:creationId xmlns:a16="http://schemas.microsoft.com/office/drawing/2014/main" id="{4D98A872-CD33-495B-98BF-C6C908914809}"/>
              </a:ext>
            </a:extLst>
          </p:cNvPr>
          <p:cNvSpPr>
            <a:spLocks noGrp="1"/>
          </p:cNvSpPr>
          <p:nvPr>
            <p:ph type="sldNum" sz="quarter" idx="12"/>
          </p:nvPr>
        </p:nvSpPr>
        <p:spPr/>
        <p:txBody>
          <a:bodyPr/>
          <a:lstStyle/>
          <a:p>
            <a:fld id="{86D2451E-3285-438B-B188-C22B2A012BF6}" type="slidenum">
              <a:rPr lang="en-US" smtClean="0"/>
              <a:pPr/>
              <a:t>12</a:t>
            </a:fld>
            <a:endParaRPr lang="en-US" dirty="0"/>
          </a:p>
        </p:txBody>
      </p:sp>
    </p:spTree>
    <p:extLst>
      <p:ext uri="{BB962C8B-B14F-4D97-AF65-F5344CB8AC3E}">
        <p14:creationId xmlns:p14="http://schemas.microsoft.com/office/powerpoint/2010/main" val="579576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BA3995A-20AA-4B4B-BA56-4C8B7E58D6DD}"/>
              </a:ext>
            </a:extLst>
          </p:cNvPr>
          <p:cNvSpPr>
            <a:spLocks noGrp="1"/>
          </p:cNvSpPr>
          <p:nvPr>
            <p:ph idx="1"/>
          </p:nvPr>
        </p:nvSpPr>
        <p:spPr/>
        <p:txBody>
          <a:bodyPr/>
          <a:lstStyle/>
          <a:p>
            <a:pPr marL="0" indent="0">
              <a:buClr>
                <a:schemeClr val="tx2">
                  <a:lumMod val="60000"/>
                  <a:lumOff val="40000"/>
                </a:schemeClr>
              </a:buClr>
              <a:buNone/>
            </a:pPr>
            <a:r>
              <a:rPr lang="en-US" sz="2200" dirty="0">
                <a:ea typeface="Verdana" panose="020B0604030504040204" pitchFamily="34" charset="0"/>
                <a:cs typeface="Verdana" panose="020B0604030504040204" pitchFamily="34" charset="0"/>
              </a:rPr>
              <a:t>TEA is working to improve the summative assessment experience over the next five years.  Included:</a:t>
            </a:r>
          </a:p>
          <a:p>
            <a:r>
              <a:rPr lang="en-US" sz="2200" dirty="0">
                <a:ea typeface="Verdana" panose="020B0604030504040204" pitchFamily="34" charset="0"/>
                <a:cs typeface="Verdana" panose="020B0604030504040204" pitchFamily="34" charset="0"/>
              </a:rPr>
              <a:t>Interim Assessments</a:t>
            </a:r>
          </a:p>
          <a:p>
            <a:r>
              <a:rPr lang="en-US" sz="2200" dirty="0">
                <a:ea typeface="Verdana" panose="020B0604030504040204" pitchFamily="34" charset="0"/>
                <a:cs typeface="Verdana" panose="020B0604030504040204" pitchFamily="34" charset="0"/>
              </a:rPr>
              <a:t>Working group feedback</a:t>
            </a:r>
          </a:p>
          <a:p>
            <a:pPr lvl="1"/>
            <a:r>
              <a:rPr lang="en-US" dirty="0">
                <a:ea typeface="Verdana" panose="020B0604030504040204" pitchFamily="34" charset="0"/>
                <a:cs typeface="Verdana" panose="020B0604030504040204" pitchFamily="34" charset="0"/>
              </a:rPr>
              <a:t>Writing pilot</a:t>
            </a:r>
          </a:p>
          <a:p>
            <a:pPr lvl="1"/>
            <a:r>
              <a:rPr lang="en-US" dirty="0">
                <a:ea typeface="Verdana" panose="020B0604030504040204" pitchFamily="34" charset="0"/>
                <a:cs typeface="Verdana" panose="020B0604030504040204" pitchFamily="34" charset="0"/>
              </a:rPr>
              <a:t>Online Assessments</a:t>
            </a:r>
          </a:p>
          <a:p>
            <a:pPr lvl="1"/>
            <a:r>
              <a:rPr lang="en-US" dirty="0">
                <a:ea typeface="Verdana" panose="020B0604030504040204" pitchFamily="34" charset="0"/>
                <a:cs typeface="Verdana" panose="020B0604030504040204" pitchFamily="34" charset="0"/>
              </a:rPr>
              <a:t>Technology Enhanced Items</a:t>
            </a:r>
          </a:p>
          <a:p>
            <a:pPr marL="0" indent="0">
              <a:buClr>
                <a:schemeClr val="tx2">
                  <a:lumMod val="60000"/>
                  <a:lumOff val="40000"/>
                </a:schemeClr>
              </a:buClr>
              <a:buNone/>
            </a:pPr>
            <a:endParaRPr lang="en-US" dirty="0">
              <a:ea typeface="Verdana" panose="020B0604030504040204" pitchFamily="34" charset="0"/>
              <a:cs typeface="Verdana" panose="020B0604030504040204" pitchFamily="34" charset="0"/>
            </a:endParaRPr>
          </a:p>
          <a:p>
            <a:pPr marL="0" indent="0">
              <a:buClr>
                <a:schemeClr val="tx2">
                  <a:lumMod val="60000"/>
                  <a:lumOff val="40000"/>
                </a:schemeClr>
              </a:buClr>
              <a:buNone/>
            </a:pPr>
            <a:endParaRPr lang="en-US" dirty="0">
              <a:ea typeface="Verdana" panose="020B0604030504040204" pitchFamily="34" charset="0"/>
              <a:cs typeface="Verdana" panose="020B0604030504040204" pitchFamily="34" charset="0"/>
            </a:endParaRPr>
          </a:p>
          <a:p>
            <a:endParaRPr lang="en-US" dirty="0"/>
          </a:p>
        </p:txBody>
      </p:sp>
      <p:sp>
        <p:nvSpPr>
          <p:cNvPr id="3" name="Title 2">
            <a:extLst>
              <a:ext uri="{FF2B5EF4-FFF2-40B4-BE49-F238E27FC236}">
                <a16:creationId xmlns:a16="http://schemas.microsoft.com/office/drawing/2014/main" id="{5746A0F1-B62A-488E-901D-6C8FAC501961}"/>
              </a:ext>
            </a:extLst>
          </p:cNvPr>
          <p:cNvSpPr>
            <a:spLocks noGrp="1"/>
          </p:cNvSpPr>
          <p:nvPr>
            <p:ph type="title"/>
          </p:nvPr>
        </p:nvSpPr>
        <p:spPr/>
        <p:txBody>
          <a:bodyPr/>
          <a:lstStyle/>
          <a:p>
            <a:r>
              <a:rPr lang="en-US" dirty="0"/>
              <a:t>Assessment Future Plans</a:t>
            </a:r>
          </a:p>
        </p:txBody>
      </p:sp>
      <p:sp>
        <p:nvSpPr>
          <p:cNvPr id="4" name="Slide Number Placeholder 3">
            <a:extLst>
              <a:ext uri="{FF2B5EF4-FFF2-40B4-BE49-F238E27FC236}">
                <a16:creationId xmlns:a16="http://schemas.microsoft.com/office/drawing/2014/main" id="{AC655C6A-A7F1-4670-976F-596E77E5E618}"/>
              </a:ext>
            </a:extLst>
          </p:cNvPr>
          <p:cNvSpPr>
            <a:spLocks noGrp="1"/>
          </p:cNvSpPr>
          <p:nvPr>
            <p:ph type="sldNum" sz="quarter" idx="12"/>
          </p:nvPr>
        </p:nvSpPr>
        <p:spPr/>
        <p:txBody>
          <a:bodyPr/>
          <a:lstStyle/>
          <a:p>
            <a:fld id="{86D2451E-3285-438B-B188-C22B2A012BF6}" type="slidenum">
              <a:rPr lang="en-US" smtClean="0"/>
              <a:pPr/>
              <a:t>13</a:t>
            </a:fld>
            <a:endParaRPr lang="en-US" dirty="0"/>
          </a:p>
        </p:txBody>
      </p:sp>
      <p:pic>
        <p:nvPicPr>
          <p:cNvPr id="5" name="Picture 4">
            <a:extLst>
              <a:ext uri="{FF2B5EF4-FFF2-40B4-BE49-F238E27FC236}">
                <a16:creationId xmlns:a16="http://schemas.microsoft.com/office/drawing/2014/main" id="{EC8986CF-1AEB-47BE-98C7-88697F9C3779}"/>
              </a:ext>
            </a:extLst>
          </p:cNvPr>
          <p:cNvPicPr>
            <a:picLocks noChangeAspect="1"/>
          </p:cNvPicPr>
          <p:nvPr/>
        </p:nvPicPr>
        <p:blipFill>
          <a:blip r:embed="rId3"/>
          <a:stretch>
            <a:fillRect/>
          </a:stretch>
        </p:blipFill>
        <p:spPr>
          <a:xfrm>
            <a:off x="6019800" y="4071393"/>
            <a:ext cx="2286198" cy="2621507"/>
          </a:xfrm>
          <a:prstGeom prst="rect">
            <a:avLst/>
          </a:prstGeom>
        </p:spPr>
      </p:pic>
    </p:spTree>
    <p:extLst>
      <p:ext uri="{BB962C8B-B14F-4D97-AF65-F5344CB8AC3E}">
        <p14:creationId xmlns:p14="http://schemas.microsoft.com/office/powerpoint/2010/main" val="517782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2CC9BA-109E-4AD8-9702-9590FDADC7A4}"/>
              </a:ext>
            </a:extLst>
          </p:cNvPr>
          <p:cNvSpPr>
            <a:spLocks noGrp="1"/>
          </p:cNvSpPr>
          <p:nvPr>
            <p:ph type="title"/>
          </p:nvPr>
        </p:nvSpPr>
        <p:spPr/>
        <p:txBody>
          <a:bodyPr/>
          <a:lstStyle/>
          <a:p>
            <a:r>
              <a:rPr lang="en-US" dirty="0"/>
              <a:t>Assessment Lifecycle</a:t>
            </a:r>
          </a:p>
        </p:txBody>
      </p:sp>
      <p:sp>
        <p:nvSpPr>
          <p:cNvPr id="4" name="Slide Number Placeholder 3">
            <a:extLst>
              <a:ext uri="{FF2B5EF4-FFF2-40B4-BE49-F238E27FC236}">
                <a16:creationId xmlns:a16="http://schemas.microsoft.com/office/drawing/2014/main" id="{8ABDFC6A-722F-4915-BA50-317DBEAC8B46}"/>
              </a:ext>
            </a:extLst>
          </p:cNvPr>
          <p:cNvSpPr>
            <a:spLocks noGrp="1"/>
          </p:cNvSpPr>
          <p:nvPr>
            <p:ph type="sldNum" sz="quarter" idx="12"/>
          </p:nvPr>
        </p:nvSpPr>
        <p:spPr/>
        <p:txBody>
          <a:bodyPr/>
          <a:lstStyle/>
          <a:p>
            <a:fld id="{86D2451E-3285-438B-B188-C22B2A012BF6}" type="slidenum">
              <a:rPr lang="en-US" smtClean="0"/>
              <a:pPr/>
              <a:t>14</a:t>
            </a:fld>
            <a:endParaRPr lang="en-US" dirty="0"/>
          </a:p>
        </p:txBody>
      </p:sp>
      <p:pic>
        <p:nvPicPr>
          <p:cNvPr id="5" name="Picture 4">
            <a:extLst>
              <a:ext uri="{FF2B5EF4-FFF2-40B4-BE49-F238E27FC236}">
                <a16:creationId xmlns:a16="http://schemas.microsoft.com/office/drawing/2014/main" id="{6EAC6233-8961-442E-ABCD-376B73A88669}"/>
              </a:ext>
            </a:extLst>
          </p:cNvPr>
          <p:cNvPicPr>
            <a:picLocks noChangeAspect="1"/>
          </p:cNvPicPr>
          <p:nvPr/>
        </p:nvPicPr>
        <p:blipFill>
          <a:blip r:embed="rId2"/>
          <a:stretch>
            <a:fillRect/>
          </a:stretch>
        </p:blipFill>
        <p:spPr>
          <a:xfrm>
            <a:off x="359299" y="1167188"/>
            <a:ext cx="8425402" cy="4523624"/>
          </a:xfrm>
          <a:prstGeom prst="rect">
            <a:avLst/>
          </a:prstGeom>
        </p:spPr>
      </p:pic>
    </p:spTree>
    <p:extLst>
      <p:ext uri="{BB962C8B-B14F-4D97-AF65-F5344CB8AC3E}">
        <p14:creationId xmlns:p14="http://schemas.microsoft.com/office/powerpoint/2010/main" val="741821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282773-26AD-4D11-8AC0-3D62CDA99E29}"/>
              </a:ext>
            </a:extLst>
          </p:cNvPr>
          <p:cNvSpPr>
            <a:spLocks noGrp="1"/>
          </p:cNvSpPr>
          <p:nvPr>
            <p:ph idx="1"/>
          </p:nvPr>
        </p:nvSpPr>
        <p:spPr/>
        <p:txBody>
          <a:bodyPr/>
          <a:lstStyle/>
          <a:p>
            <a:r>
              <a:rPr lang="en-US" dirty="0"/>
              <a:t>STAAR Alternate 2 and TELPAS</a:t>
            </a:r>
            <a:r>
              <a:rPr lang="en-US" dirty="0">
                <a:ea typeface="Verdana" panose="020B0604030504040204" pitchFamily="34" charset="0"/>
                <a:cs typeface="Verdana" panose="020B0604030504040204" pitchFamily="34" charset="0"/>
              </a:rPr>
              <a:t>—</a:t>
            </a:r>
            <a:r>
              <a:rPr lang="en-US" dirty="0"/>
              <a:t>currently provided online only</a:t>
            </a:r>
          </a:p>
          <a:p>
            <a:r>
              <a:rPr lang="en-US" dirty="0"/>
              <a:t>STAAR</a:t>
            </a:r>
            <a:r>
              <a:rPr lang="en-US" dirty="0">
                <a:ea typeface="Verdana" panose="020B0604030504040204" pitchFamily="34" charset="0"/>
                <a:cs typeface="Verdana" panose="020B0604030504040204" pitchFamily="34" charset="0"/>
              </a:rPr>
              <a:t>—</a:t>
            </a:r>
            <a:r>
              <a:rPr lang="en-US" dirty="0"/>
              <a:t>available online for ALL students</a:t>
            </a:r>
          </a:p>
          <a:p>
            <a:pPr lvl="1"/>
            <a:r>
              <a:rPr lang="en-US" dirty="0"/>
              <a:t>Greater accessibility options</a:t>
            </a:r>
          </a:p>
          <a:p>
            <a:pPr lvl="1"/>
            <a:r>
              <a:rPr lang="en-US" dirty="0"/>
              <a:t>More flexibility in testing schedules</a:t>
            </a:r>
          </a:p>
          <a:p>
            <a:pPr lvl="1"/>
            <a:r>
              <a:rPr lang="en-US" dirty="0"/>
              <a:t>Students are more engaged</a:t>
            </a:r>
            <a:r>
              <a:rPr lang="en-US" dirty="0">
                <a:ea typeface="Verdana" panose="020B0604030504040204" pitchFamily="34" charset="0"/>
                <a:cs typeface="Verdana" panose="020B0604030504040204" pitchFamily="34" charset="0"/>
              </a:rPr>
              <a:t>—</a:t>
            </a:r>
            <a:r>
              <a:rPr lang="en-US" dirty="0"/>
              <a:t>digital learners</a:t>
            </a:r>
          </a:p>
          <a:p>
            <a:pPr lvl="1"/>
            <a:r>
              <a:rPr lang="en-US" dirty="0"/>
              <a:t>Eliminates inventory management</a:t>
            </a:r>
          </a:p>
          <a:p>
            <a:pPr lvl="1"/>
            <a:r>
              <a:rPr lang="en-US" dirty="0"/>
              <a:t>No more bubble sheets</a:t>
            </a:r>
          </a:p>
          <a:p>
            <a:pPr lvl="1"/>
            <a:r>
              <a:rPr lang="en-US" dirty="0"/>
              <a:t>Faster test results</a:t>
            </a:r>
          </a:p>
        </p:txBody>
      </p:sp>
      <p:sp>
        <p:nvSpPr>
          <p:cNvPr id="3" name="Title 2">
            <a:extLst>
              <a:ext uri="{FF2B5EF4-FFF2-40B4-BE49-F238E27FC236}">
                <a16:creationId xmlns:a16="http://schemas.microsoft.com/office/drawing/2014/main" id="{A26957FB-2B96-4D71-B173-D40E5B758423}"/>
              </a:ext>
            </a:extLst>
          </p:cNvPr>
          <p:cNvSpPr>
            <a:spLocks noGrp="1"/>
          </p:cNvSpPr>
          <p:nvPr>
            <p:ph type="title"/>
          </p:nvPr>
        </p:nvSpPr>
        <p:spPr/>
        <p:txBody>
          <a:bodyPr/>
          <a:lstStyle/>
          <a:p>
            <a:r>
              <a:rPr lang="en-US" dirty="0"/>
              <a:t>Online Assessments</a:t>
            </a:r>
          </a:p>
        </p:txBody>
      </p:sp>
      <p:sp>
        <p:nvSpPr>
          <p:cNvPr id="4" name="Slide Number Placeholder 3">
            <a:extLst>
              <a:ext uri="{FF2B5EF4-FFF2-40B4-BE49-F238E27FC236}">
                <a16:creationId xmlns:a16="http://schemas.microsoft.com/office/drawing/2014/main" id="{FA91A0A6-8229-4B03-A270-F9897A0233FB}"/>
              </a:ext>
            </a:extLst>
          </p:cNvPr>
          <p:cNvSpPr>
            <a:spLocks noGrp="1"/>
          </p:cNvSpPr>
          <p:nvPr>
            <p:ph type="sldNum" sz="quarter" idx="12"/>
          </p:nvPr>
        </p:nvSpPr>
        <p:spPr/>
        <p:txBody>
          <a:bodyPr/>
          <a:lstStyle/>
          <a:p>
            <a:fld id="{86D2451E-3285-438B-B188-C22B2A012BF6}" type="slidenum">
              <a:rPr lang="en-US" smtClean="0"/>
              <a:pPr/>
              <a:t>15</a:t>
            </a:fld>
            <a:endParaRPr lang="en-US" dirty="0"/>
          </a:p>
        </p:txBody>
      </p:sp>
      <p:pic>
        <p:nvPicPr>
          <p:cNvPr id="5" name="Picture 4">
            <a:extLst>
              <a:ext uri="{FF2B5EF4-FFF2-40B4-BE49-F238E27FC236}">
                <a16:creationId xmlns:a16="http://schemas.microsoft.com/office/drawing/2014/main" id="{2EA18EFC-8605-4FDE-BA56-512CF7420730}"/>
              </a:ext>
            </a:extLst>
          </p:cNvPr>
          <p:cNvPicPr>
            <a:picLocks noChangeAspect="1"/>
          </p:cNvPicPr>
          <p:nvPr/>
        </p:nvPicPr>
        <p:blipFill>
          <a:blip r:embed="rId2"/>
          <a:stretch>
            <a:fillRect/>
          </a:stretch>
        </p:blipFill>
        <p:spPr>
          <a:xfrm>
            <a:off x="5540191" y="3735597"/>
            <a:ext cx="3584759" cy="2353260"/>
          </a:xfrm>
          <a:prstGeom prst="rect">
            <a:avLst/>
          </a:prstGeom>
        </p:spPr>
      </p:pic>
    </p:spTree>
    <p:extLst>
      <p:ext uri="{BB962C8B-B14F-4D97-AF65-F5344CB8AC3E}">
        <p14:creationId xmlns:p14="http://schemas.microsoft.com/office/powerpoint/2010/main" val="36335660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BD8AE2C-331C-4D5D-97F6-CF6654702D3B}"/>
              </a:ext>
            </a:extLst>
          </p:cNvPr>
          <p:cNvSpPr>
            <a:spLocks noGrp="1"/>
          </p:cNvSpPr>
          <p:nvPr>
            <p:ph idx="1"/>
          </p:nvPr>
        </p:nvSpPr>
        <p:spPr>
          <a:xfrm>
            <a:off x="228600" y="1143000"/>
            <a:ext cx="8458200" cy="4648200"/>
          </a:xfrm>
        </p:spPr>
        <p:txBody>
          <a:bodyPr>
            <a:noAutofit/>
          </a:bodyPr>
          <a:lstStyle/>
          <a:p>
            <a:r>
              <a:rPr lang="en-US" sz="2200" dirty="0"/>
              <a:t>Pilot</a:t>
            </a:r>
            <a:r>
              <a:rPr lang="en-US" sz="2200" dirty="0">
                <a:ea typeface="Verdana" panose="020B0604030504040204" pitchFamily="34" charset="0"/>
                <a:cs typeface="Verdana" panose="020B0604030504040204" pitchFamily="34" charset="0"/>
              </a:rPr>
              <a:t>—</a:t>
            </a:r>
            <a:r>
              <a:rPr lang="en-US" sz="2200" dirty="0"/>
              <a:t>Spring 2018</a:t>
            </a:r>
          </a:p>
          <a:p>
            <a:pPr lvl="1"/>
            <a:r>
              <a:rPr lang="en-US" dirty="0"/>
              <a:t>OPTIONAL section </a:t>
            </a:r>
            <a:r>
              <a:rPr lang="en-US" b="1" dirty="0"/>
              <a:t>after</a:t>
            </a:r>
            <a:r>
              <a:rPr lang="en-US" dirty="0"/>
              <a:t> the online STAAR assessments</a:t>
            </a:r>
          </a:p>
          <a:p>
            <a:pPr lvl="1"/>
            <a:r>
              <a:rPr lang="en-US" dirty="0"/>
              <a:t>Only available to online testers</a:t>
            </a:r>
          </a:p>
          <a:p>
            <a:pPr lvl="1"/>
            <a:r>
              <a:rPr lang="en-US" dirty="0"/>
              <a:t>Sample items</a:t>
            </a:r>
            <a:r>
              <a:rPr lang="en-US" dirty="0">
                <a:ea typeface="Verdana" panose="020B0604030504040204" pitchFamily="34" charset="0"/>
                <a:cs typeface="Verdana" panose="020B0604030504040204" pitchFamily="34" charset="0"/>
              </a:rPr>
              <a:t>—n</a:t>
            </a:r>
            <a:r>
              <a:rPr lang="en-US" dirty="0"/>
              <a:t>ot specifically aligned to TEKS</a:t>
            </a:r>
          </a:p>
          <a:p>
            <a:r>
              <a:rPr lang="en-US" sz="2200" dirty="0"/>
              <a:t>Purpose</a:t>
            </a:r>
          </a:p>
          <a:p>
            <a:pPr lvl="1"/>
            <a:r>
              <a:rPr lang="en-US" dirty="0"/>
              <a:t>Allows for higher order thinking</a:t>
            </a:r>
          </a:p>
          <a:p>
            <a:pPr lvl="1"/>
            <a:r>
              <a:rPr lang="en-US" dirty="0"/>
              <a:t>Creates more engaging content</a:t>
            </a:r>
          </a:p>
          <a:p>
            <a:r>
              <a:rPr lang="en-US" sz="2200" dirty="0"/>
              <a:t>Item Types</a:t>
            </a:r>
          </a:p>
          <a:p>
            <a:pPr lvl="1"/>
            <a:r>
              <a:rPr lang="en-US" dirty="0"/>
              <a:t>Drag-and-Drop</a:t>
            </a:r>
          </a:p>
          <a:p>
            <a:pPr lvl="1"/>
            <a:r>
              <a:rPr lang="en-US" dirty="0"/>
              <a:t>Hot Text</a:t>
            </a:r>
          </a:p>
          <a:p>
            <a:pPr lvl="1"/>
            <a:r>
              <a:rPr lang="en-US" dirty="0"/>
              <a:t>Multiple Select</a:t>
            </a:r>
          </a:p>
          <a:p>
            <a:pPr lvl="1"/>
            <a:r>
              <a:rPr lang="en-US" dirty="0"/>
              <a:t>Constructed Response/Equations</a:t>
            </a:r>
          </a:p>
        </p:txBody>
      </p:sp>
      <p:sp>
        <p:nvSpPr>
          <p:cNvPr id="3" name="Title 2">
            <a:extLst>
              <a:ext uri="{FF2B5EF4-FFF2-40B4-BE49-F238E27FC236}">
                <a16:creationId xmlns:a16="http://schemas.microsoft.com/office/drawing/2014/main" id="{DA4D6506-D056-4693-A3BE-C2C8DD9FF62D}"/>
              </a:ext>
            </a:extLst>
          </p:cNvPr>
          <p:cNvSpPr>
            <a:spLocks noGrp="1"/>
          </p:cNvSpPr>
          <p:nvPr>
            <p:ph type="title"/>
          </p:nvPr>
        </p:nvSpPr>
        <p:spPr/>
        <p:txBody>
          <a:bodyPr/>
          <a:lstStyle/>
          <a:p>
            <a:r>
              <a:rPr lang="en-US" dirty="0"/>
              <a:t>Technology Enhanced Items</a:t>
            </a:r>
          </a:p>
        </p:txBody>
      </p:sp>
      <p:sp>
        <p:nvSpPr>
          <p:cNvPr id="4" name="Slide Number Placeholder 3">
            <a:extLst>
              <a:ext uri="{FF2B5EF4-FFF2-40B4-BE49-F238E27FC236}">
                <a16:creationId xmlns:a16="http://schemas.microsoft.com/office/drawing/2014/main" id="{1A0219A4-7683-43BF-8A3B-99AEA3BEE275}"/>
              </a:ext>
            </a:extLst>
          </p:cNvPr>
          <p:cNvSpPr>
            <a:spLocks noGrp="1"/>
          </p:cNvSpPr>
          <p:nvPr>
            <p:ph type="sldNum" sz="quarter" idx="12"/>
          </p:nvPr>
        </p:nvSpPr>
        <p:spPr/>
        <p:txBody>
          <a:bodyPr/>
          <a:lstStyle/>
          <a:p>
            <a:fld id="{86D2451E-3285-438B-B188-C22B2A012BF6}" type="slidenum">
              <a:rPr lang="en-US" smtClean="0"/>
              <a:pPr/>
              <a:t>16</a:t>
            </a:fld>
            <a:endParaRPr lang="en-US" dirty="0"/>
          </a:p>
        </p:txBody>
      </p:sp>
    </p:spTree>
    <p:extLst>
      <p:ext uri="{BB962C8B-B14F-4D97-AF65-F5344CB8AC3E}">
        <p14:creationId xmlns:p14="http://schemas.microsoft.com/office/powerpoint/2010/main" val="3744284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C17D1-A91F-4C5A-BD5D-44AFE3D20511}"/>
              </a:ext>
            </a:extLst>
          </p:cNvPr>
          <p:cNvSpPr>
            <a:spLocks noGrp="1"/>
          </p:cNvSpPr>
          <p:nvPr>
            <p:ph type="title"/>
          </p:nvPr>
        </p:nvSpPr>
        <p:spPr/>
        <p:txBody>
          <a:bodyPr>
            <a:normAutofit/>
          </a:bodyPr>
          <a:lstStyle/>
          <a:p>
            <a:r>
              <a:rPr lang="en-US" sz="4000" dirty="0"/>
              <a:t>Policy Updates</a:t>
            </a:r>
          </a:p>
        </p:txBody>
      </p:sp>
      <p:pic>
        <p:nvPicPr>
          <p:cNvPr id="6" name="Picture 5">
            <a:extLst>
              <a:ext uri="{FF2B5EF4-FFF2-40B4-BE49-F238E27FC236}">
                <a16:creationId xmlns:a16="http://schemas.microsoft.com/office/drawing/2014/main" id="{782BB365-1E32-431F-B0F0-4703B29C4B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600" y="685800"/>
            <a:ext cx="4343400" cy="2890335"/>
          </a:xfrm>
          <a:prstGeom prst="rect">
            <a:avLst/>
          </a:prstGeom>
        </p:spPr>
      </p:pic>
    </p:spTree>
    <p:extLst>
      <p:ext uri="{BB962C8B-B14F-4D97-AF65-F5344CB8AC3E}">
        <p14:creationId xmlns:p14="http://schemas.microsoft.com/office/powerpoint/2010/main" val="1509629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19E1696-FFB2-42D2-9311-26D93F6369AE}"/>
              </a:ext>
            </a:extLst>
          </p:cNvPr>
          <p:cNvSpPr>
            <a:spLocks noGrp="1"/>
          </p:cNvSpPr>
          <p:nvPr>
            <p:ph idx="1"/>
          </p:nvPr>
        </p:nvSpPr>
        <p:spPr>
          <a:xfrm>
            <a:off x="0" y="1166018"/>
            <a:ext cx="9144000" cy="4525963"/>
          </a:xfrm>
        </p:spPr>
        <p:txBody>
          <a:bodyPr>
            <a:noAutofit/>
          </a:bodyPr>
          <a:lstStyle/>
          <a:p>
            <a:r>
              <a:rPr lang="en-US" sz="2200" dirty="0"/>
              <a:t>Given the impact of Hurricane Harvey, the commissioner has removed some SSI requirements for all districts in the 47 county Presidential Disaster Declaration.  </a:t>
            </a:r>
          </a:p>
          <a:p>
            <a:pPr lvl="1"/>
            <a:r>
              <a:rPr lang="en-US" sz="2000" dirty="0"/>
              <a:t>Waived the requirement for the creation of a Grade Placement Committee.</a:t>
            </a:r>
          </a:p>
          <a:p>
            <a:pPr lvl="1"/>
            <a:r>
              <a:rPr lang="en-US" sz="2000" dirty="0"/>
              <a:t>Waived the requirement to provide a 3</a:t>
            </a:r>
            <a:r>
              <a:rPr lang="en-US" sz="2000" baseline="30000" dirty="0"/>
              <a:t>rd</a:t>
            </a:r>
            <a:r>
              <a:rPr lang="en-US" sz="2000" dirty="0"/>
              <a:t> testing opportunity in June. However, districts will be able to continue to administer the June test if they believe it to be in the best interest of their students.</a:t>
            </a:r>
          </a:p>
          <a:p>
            <a:r>
              <a:rPr lang="en-US" sz="2200" dirty="0"/>
              <a:t>Districts will have local discretion on whether each student should advance to the next grade.</a:t>
            </a:r>
          </a:p>
          <a:p>
            <a:r>
              <a:rPr lang="en-US" sz="2200" dirty="0"/>
              <a:t>The district testing coordinator must provide written notification to ETS by May 4, 2018 indicating that his or her district does not wish to participate in the in the June 2018 STAAR grades 5 and 8 retest administration.</a:t>
            </a:r>
          </a:p>
          <a:p>
            <a:r>
              <a:rPr lang="en-US" sz="2200" dirty="0"/>
              <a:t>More information on the procedures involved is available at this </a:t>
            </a:r>
            <a:r>
              <a:rPr lang="en-US" sz="2200" dirty="0">
                <a:hlinkClick r:id="rId2"/>
              </a:rPr>
              <a:t>link</a:t>
            </a:r>
            <a:r>
              <a:rPr lang="en-US" sz="2200" dirty="0"/>
              <a:t>.</a:t>
            </a:r>
          </a:p>
        </p:txBody>
      </p:sp>
      <p:sp>
        <p:nvSpPr>
          <p:cNvPr id="3" name="Title 2">
            <a:extLst>
              <a:ext uri="{FF2B5EF4-FFF2-40B4-BE49-F238E27FC236}">
                <a16:creationId xmlns:a16="http://schemas.microsoft.com/office/drawing/2014/main" id="{D39C783D-C152-4A44-B321-46719A322C23}"/>
              </a:ext>
            </a:extLst>
          </p:cNvPr>
          <p:cNvSpPr>
            <a:spLocks noGrp="1"/>
          </p:cNvSpPr>
          <p:nvPr>
            <p:ph type="title"/>
          </p:nvPr>
        </p:nvSpPr>
        <p:spPr/>
        <p:txBody>
          <a:bodyPr/>
          <a:lstStyle/>
          <a:p>
            <a:r>
              <a:rPr lang="en-US" dirty="0"/>
              <a:t>Student Success Initiative (SSI)</a:t>
            </a:r>
          </a:p>
        </p:txBody>
      </p:sp>
      <p:sp>
        <p:nvSpPr>
          <p:cNvPr id="4" name="Slide Number Placeholder 3">
            <a:extLst>
              <a:ext uri="{FF2B5EF4-FFF2-40B4-BE49-F238E27FC236}">
                <a16:creationId xmlns:a16="http://schemas.microsoft.com/office/drawing/2014/main" id="{B3BE5742-2022-4830-A386-76486ABC760D}"/>
              </a:ext>
            </a:extLst>
          </p:cNvPr>
          <p:cNvSpPr>
            <a:spLocks noGrp="1"/>
          </p:cNvSpPr>
          <p:nvPr>
            <p:ph type="sldNum" sz="quarter" idx="12"/>
          </p:nvPr>
        </p:nvSpPr>
        <p:spPr/>
        <p:txBody>
          <a:bodyPr/>
          <a:lstStyle/>
          <a:p>
            <a:fld id="{86D2451E-3285-438B-B188-C22B2A012BF6}" type="slidenum">
              <a:rPr lang="en-US" smtClean="0"/>
              <a:pPr/>
              <a:t>18</a:t>
            </a:fld>
            <a:endParaRPr lang="en-US" dirty="0"/>
          </a:p>
        </p:txBody>
      </p:sp>
    </p:spTree>
    <p:extLst>
      <p:ext uri="{BB962C8B-B14F-4D97-AF65-F5344CB8AC3E}">
        <p14:creationId xmlns:p14="http://schemas.microsoft.com/office/powerpoint/2010/main" val="31276110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19E1696-FFB2-42D2-9311-26D93F6369AE}"/>
              </a:ext>
            </a:extLst>
          </p:cNvPr>
          <p:cNvSpPr>
            <a:spLocks noGrp="1"/>
          </p:cNvSpPr>
          <p:nvPr>
            <p:ph idx="1"/>
          </p:nvPr>
        </p:nvSpPr>
        <p:spPr>
          <a:xfrm>
            <a:off x="304800" y="1295400"/>
            <a:ext cx="8382000" cy="4525963"/>
          </a:xfrm>
        </p:spPr>
        <p:txBody>
          <a:bodyPr>
            <a:normAutofit lnSpcReduction="10000"/>
          </a:bodyPr>
          <a:lstStyle/>
          <a:p>
            <a:r>
              <a:rPr lang="en-US" dirty="0"/>
              <a:t>For a student receiving special education services who fails STAAR the first time he or she takes it, an Admission, Review, and Dismissal (ARD) committee meeting* MUST be held before the student is administered STAAR for the second time. </a:t>
            </a:r>
          </a:p>
          <a:p>
            <a:endParaRPr lang="en-US" dirty="0"/>
          </a:p>
          <a:p>
            <a:r>
              <a:rPr lang="en-US" dirty="0"/>
              <a:t>The ARD committee MUST determine </a:t>
            </a:r>
          </a:p>
          <a:p>
            <a:pPr lvl="1"/>
            <a:r>
              <a:rPr lang="en-US" dirty="0"/>
              <a:t>how the student will participate in an accelerated instruction program and </a:t>
            </a:r>
          </a:p>
          <a:p>
            <a:pPr lvl="1"/>
            <a:r>
              <a:rPr lang="en-US" dirty="0"/>
              <a:t>whether the student will be promoted or retained based upon the ARD committee determination that the student has made sufficient progress in the measurable academic goals in the student’s IEP. If promoted, retesting is not required. </a:t>
            </a:r>
          </a:p>
          <a:p>
            <a:endParaRPr lang="en-US" sz="1300" dirty="0"/>
          </a:p>
        </p:txBody>
      </p:sp>
      <p:sp>
        <p:nvSpPr>
          <p:cNvPr id="3" name="Title 2">
            <a:extLst>
              <a:ext uri="{FF2B5EF4-FFF2-40B4-BE49-F238E27FC236}">
                <a16:creationId xmlns:a16="http://schemas.microsoft.com/office/drawing/2014/main" id="{D39C783D-C152-4A44-B321-46719A322C23}"/>
              </a:ext>
            </a:extLst>
          </p:cNvPr>
          <p:cNvSpPr>
            <a:spLocks noGrp="1"/>
          </p:cNvSpPr>
          <p:nvPr>
            <p:ph type="title"/>
          </p:nvPr>
        </p:nvSpPr>
        <p:spPr/>
        <p:txBody>
          <a:bodyPr/>
          <a:lstStyle/>
          <a:p>
            <a:r>
              <a:rPr lang="en-US" dirty="0"/>
              <a:t>Student Success Initiative (SSI)</a:t>
            </a:r>
          </a:p>
        </p:txBody>
      </p:sp>
      <p:sp>
        <p:nvSpPr>
          <p:cNvPr id="4" name="Slide Number Placeholder 3">
            <a:extLst>
              <a:ext uri="{FF2B5EF4-FFF2-40B4-BE49-F238E27FC236}">
                <a16:creationId xmlns:a16="http://schemas.microsoft.com/office/drawing/2014/main" id="{B3BE5742-2022-4830-A386-76486ABC760D}"/>
              </a:ext>
            </a:extLst>
          </p:cNvPr>
          <p:cNvSpPr>
            <a:spLocks noGrp="1"/>
          </p:cNvSpPr>
          <p:nvPr>
            <p:ph type="sldNum" sz="quarter" idx="12"/>
          </p:nvPr>
        </p:nvSpPr>
        <p:spPr/>
        <p:txBody>
          <a:bodyPr/>
          <a:lstStyle/>
          <a:p>
            <a:fld id="{86D2451E-3285-438B-B188-C22B2A012BF6}" type="slidenum">
              <a:rPr lang="en-US" smtClean="0"/>
              <a:pPr/>
              <a:t>19</a:t>
            </a:fld>
            <a:endParaRPr lang="en-US" dirty="0"/>
          </a:p>
        </p:txBody>
      </p:sp>
    </p:spTree>
    <p:extLst>
      <p:ext uri="{BB962C8B-B14F-4D97-AF65-F5344CB8AC3E}">
        <p14:creationId xmlns:p14="http://schemas.microsoft.com/office/powerpoint/2010/main" val="18339101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19E1696-FFB2-42D2-9311-26D93F6369AE}"/>
              </a:ext>
            </a:extLst>
          </p:cNvPr>
          <p:cNvSpPr>
            <a:spLocks noGrp="1"/>
          </p:cNvSpPr>
          <p:nvPr>
            <p:ph idx="1"/>
          </p:nvPr>
        </p:nvSpPr>
        <p:spPr>
          <a:xfrm>
            <a:off x="304800" y="1295400"/>
            <a:ext cx="8382000" cy="4724400"/>
          </a:xfrm>
        </p:spPr>
        <p:txBody>
          <a:bodyPr>
            <a:noAutofit/>
          </a:bodyPr>
          <a:lstStyle/>
          <a:p>
            <a:r>
              <a:rPr lang="en-US" sz="2200" dirty="0"/>
              <a:t>If the student retests in a subsequent administration of STAAR and does not meet the passing standard, then the ARD committee must document in the IEP (through an ARD committee meeting or an agreement to amend the IEP) </a:t>
            </a:r>
          </a:p>
          <a:p>
            <a:pPr lvl="1"/>
            <a:r>
              <a:rPr lang="en-US" sz="2000" dirty="0"/>
              <a:t>additional accelerated instruction,</a:t>
            </a:r>
          </a:p>
          <a:p>
            <a:pPr lvl="1"/>
            <a:r>
              <a:rPr lang="en-US" sz="2000" dirty="0"/>
              <a:t>whether the student will retest, and </a:t>
            </a:r>
          </a:p>
          <a:p>
            <a:pPr lvl="1"/>
            <a:r>
              <a:rPr lang="en-US" sz="2000" dirty="0"/>
              <a:t>whether the student will be promoted or retained. </a:t>
            </a:r>
          </a:p>
          <a:p>
            <a:pPr marL="0" indent="0">
              <a:buNone/>
            </a:pPr>
            <a:r>
              <a:rPr lang="en-US" sz="2200" i="1" dirty="0"/>
              <a:t>*IDEA allows that “When conducting [ARD committee] meetings...the parent of a child with a disability and a public agency may agree to use alternative means of meeting participation, such as video conferences and conference calls.”  (34 CFR §300.328).  However, for the meeting required after the first time a student takes and fails STAAR, a meeting does not include an agreement to amend the IEP.</a:t>
            </a:r>
          </a:p>
        </p:txBody>
      </p:sp>
      <p:sp>
        <p:nvSpPr>
          <p:cNvPr id="3" name="Title 2">
            <a:extLst>
              <a:ext uri="{FF2B5EF4-FFF2-40B4-BE49-F238E27FC236}">
                <a16:creationId xmlns:a16="http://schemas.microsoft.com/office/drawing/2014/main" id="{D39C783D-C152-4A44-B321-46719A322C23}"/>
              </a:ext>
            </a:extLst>
          </p:cNvPr>
          <p:cNvSpPr>
            <a:spLocks noGrp="1"/>
          </p:cNvSpPr>
          <p:nvPr>
            <p:ph type="title"/>
          </p:nvPr>
        </p:nvSpPr>
        <p:spPr/>
        <p:txBody>
          <a:bodyPr/>
          <a:lstStyle/>
          <a:p>
            <a:r>
              <a:rPr lang="en-US" dirty="0"/>
              <a:t>Student Success Initiative (SSI)</a:t>
            </a:r>
          </a:p>
        </p:txBody>
      </p:sp>
      <p:sp>
        <p:nvSpPr>
          <p:cNvPr id="4" name="Slide Number Placeholder 3">
            <a:extLst>
              <a:ext uri="{FF2B5EF4-FFF2-40B4-BE49-F238E27FC236}">
                <a16:creationId xmlns:a16="http://schemas.microsoft.com/office/drawing/2014/main" id="{B3BE5742-2022-4830-A386-76486ABC760D}"/>
              </a:ext>
            </a:extLst>
          </p:cNvPr>
          <p:cNvSpPr>
            <a:spLocks noGrp="1"/>
          </p:cNvSpPr>
          <p:nvPr>
            <p:ph type="sldNum" sz="quarter" idx="12"/>
          </p:nvPr>
        </p:nvSpPr>
        <p:spPr/>
        <p:txBody>
          <a:bodyPr/>
          <a:lstStyle/>
          <a:p>
            <a:fld id="{86D2451E-3285-438B-B188-C22B2A012BF6}" type="slidenum">
              <a:rPr lang="en-US" smtClean="0"/>
              <a:pPr/>
              <a:t>20</a:t>
            </a:fld>
            <a:endParaRPr lang="en-US" dirty="0"/>
          </a:p>
        </p:txBody>
      </p:sp>
    </p:spTree>
    <p:extLst>
      <p:ext uri="{BB962C8B-B14F-4D97-AF65-F5344CB8AC3E}">
        <p14:creationId xmlns:p14="http://schemas.microsoft.com/office/powerpoint/2010/main" val="1556767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19E1696-FFB2-42D2-9311-26D93F6369AE}"/>
              </a:ext>
            </a:extLst>
          </p:cNvPr>
          <p:cNvSpPr>
            <a:spLocks noGrp="1"/>
          </p:cNvSpPr>
          <p:nvPr>
            <p:ph idx="1"/>
          </p:nvPr>
        </p:nvSpPr>
        <p:spPr/>
        <p:txBody>
          <a:bodyPr>
            <a:noAutofit/>
          </a:bodyPr>
          <a:lstStyle/>
          <a:p>
            <a:r>
              <a:rPr lang="en-US" sz="2200" dirty="0">
                <a:solidFill>
                  <a:srgbClr val="221E1F"/>
                </a:solidFill>
              </a:rPr>
              <a:t>The dictionary policy is being extended to include grades 3–5. </a:t>
            </a:r>
          </a:p>
          <a:p>
            <a:endParaRPr lang="en-US" sz="2200" dirty="0">
              <a:solidFill>
                <a:srgbClr val="221E1F"/>
              </a:solidFill>
            </a:endParaRPr>
          </a:p>
          <a:p>
            <a:r>
              <a:rPr lang="en-US" sz="2200" dirty="0">
                <a:solidFill>
                  <a:srgbClr val="221E1F"/>
                </a:solidFill>
              </a:rPr>
              <a:t>Districts must ensure that dictionaries are available to all students taking </a:t>
            </a:r>
          </a:p>
          <a:p>
            <a:pPr lvl="1"/>
            <a:r>
              <a:rPr lang="en-US" dirty="0">
                <a:solidFill>
                  <a:srgbClr val="221E1F"/>
                </a:solidFill>
              </a:rPr>
              <a:t>STAAR grades 3–8 reading;</a:t>
            </a:r>
          </a:p>
          <a:p>
            <a:pPr lvl="1"/>
            <a:r>
              <a:rPr lang="en-US" dirty="0">
                <a:solidFill>
                  <a:srgbClr val="221E1F"/>
                </a:solidFill>
              </a:rPr>
              <a:t>STAAR grades 4 and 7 writing;</a:t>
            </a:r>
          </a:p>
          <a:p>
            <a:pPr lvl="1"/>
            <a:r>
              <a:rPr lang="en-US" dirty="0">
                <a:solidFill>
                  <a:srgbClr val="221E1F"/>
                </a:solidFill>
              </a:rPr>
              <a:t>STAAR English I, English II, and English III;</a:t>
            </a:r>
          </a:p>
          <a:p>
            <a:pPr lvl="1"/>
            <a:r>
              <a:rPr lang="en-US" dirty="0">
                <a:solidFill>
                  <a:srgbClr val="221E1F"/>
                </a:solidFill>
              </a:rPr>
              <a:t>STAAR Spanish grades 3–5 reading; and</a:t>
            </a:r>
          </a:p>
          <a:p>
            <a:pPr lvl="1"/>
            <a:r>
              <a:rPr lang="en-US" dirty="0">
                <a:solidFill>
                  <a:srgbClr val="221E1F"/>
                </a:solidFill>
              </a:rPr>
              <a:t>STAAR Spanish grade 4 writing. </a:t>
            </a:r>
          </a:p>
          <a:p>
            <a:endParaRPr lang="en-US" sz="2200" dirty="0">
              <a:solidFill>
                <a:srgbClr val="221E1F"/>
              </a:solidFill>
            </a:endParaRPr>
          </a:p>
          <a:p>
            <a:r>
              <a:rPr lang="en-US" sz="2200" dirty="0">
                <a:solidFill>
                  <a:srgbClr val="221E1F"/>
                </a:solidFill>
              </a:rPr>
              <a:t>The updated </a:t>
            </a:r>
            <a:r>
              <a:rPr lang="en-US" sz="2200" u="sng" dirty="0">
                <a:hlinkClick r:id="rId2" tooltip="2017_STAAR_Dictionary_Policy_tagged"/>
              </a:rPr>
              <a:t>STAAR Dictionary Policy</a:t>
            </a:r>
            <a:r>
              <a:rPr lang="en-US" sz="2200" u="sng" dirty="0"/>
              <a:t> </a:t>
            </a:r>
            <a:r>
              <a:rPr lang="en-US" sz="2200" dirty="0">
                <a:solidFill>
                  <a:srgbClr val="221E1F"/>
                </a:solidFill>
              </a:rPr>
              <a:t>is posted on TEA’s Student Assessment Division website.</a:t>
            </a:r>
          </a:p>
        </p:txBody>
      </p:sp>
      <p:sp>
        <p:nvSpPr>
          <p:cNvPr id="3" name="Title 2">
            <a:extLst>
              <a:ext uri="{FF2B5EF4-FFF2-40B4-BE49-F238E27FC236}">
                <a16:creationId xmlns:a16="http://schemas.microsoft.com/office/drawing/2014/main" id="{D39C783D-C152-4A44-B321-46719A322C23}"/>
              </a:ext>
            </a:extLst>
          </p:cNvPr>
          <p:cNvSpPr>
            <a:spLocks noGrp="1"/>
          </p:cNvSpPr>
          <p:nvPr>
            <p:ph type="title"/>
          </p:nvPr>
        </p:nvSpPr>
        <p:spPr/>
        <p:txBody>
          <a:bodyPr>
            <a:normAutofit/>
          </a:bodyPr>
          <a:lstStyle/>
          <a:p>
            <a:r>
              <a:rPr lang="en-US" dirty="0"/>
              <a:t>Updated Dictionary Policy</a:t>
            </a:r>
          </a:p>
        </p:txBody>
      </p:sp>
      <p:sp>
        <p:nvSpPr>
          <p:cNvPr id="4" name="Slide Number Placeholder 3">
            <a:extLst>
              <a:ext uri="{FF2B5EF4-FFF2-40B4-BE49-F238E27FC236}">
                <a16:creationId xmlns:a16="http://schemas.microsoft.com/office/drawing/2014/main" id="{B3BE5742-2022-4830-A386-76486ABC760D}"/>
              </a:ext>
            </a:extLst>
          </p:cNvPr>
          <p:cNvSpPr>
            <a:spLocks noGrp="1"/>
          </p:cNvSpPr>
          <p:nvPr>
            <p:ph type="sldNum" sz="quarter" idx="12"/>
          </p:nvPr>
        </p:nvSpPr>
        <p:spPr/>
        <p:txBody>
          <a:bodyPr/>
          <a:lstStyle/>
          <a:p>
            <a:fld id="{86D2451E-3285-438B-B188-C22B2A012BF6}" type="slidenum">
              <a:rPr lang="en-US" smtClean="0"/>
              <a:pPr/>
              <a:t>21</a:t>
            </a:fld>
            <a:endParaRPr lang="en-US" dirty="0"/>
          </a:p>
        </p:txBody>
      </p:sp>
    </p:spTree>
    <p:extLst>
      <p:ext uri="{BB962C8B-B14F-4D97-AF65-F5344CB8AC3E}">
        <p14:creationId xmlns:p14="http://schemas.microsoft.com/office/powerpoint/2010/main" val="2664800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19E1696-FFB2-42D2-9311-26D93F6369AE}"/>
              </a:ext>
            </a:extLst>
          </p:cNvPr>
          <p:cNvSpPr>
            <a:spLocks noGrp="1"/>
          </p:cNvSpPr>
          <p:nvPr>
            <p:ph idx="1"/>
          </p:nvPr>
        </p:nvSpPr>
        <p:spPr/>
        <p:txBody>
          <a:bodyPr>
            <a:normAutofit/>
          </a:bodyPr>
          <a:lstStyle/>
          <a:p>
            <a:r>
              <a:rPr lang="en-US" sz="2200" dirty="0"/>
              <a:t>Calculators now will be required for STAAR grade 8 science. </a:t>
            </a:r>
          </a:p>
          <a:p>
            <a:endParaRPr lang="en-US" sz="2200" dirty="0"/>
          </a:p>
          <a:p>
            <a:r>
              <a:rPr lang="en-US" sz="2200" dirty="0"/>
              <a:t>Districts must ensure that students have access to a calculator with four-function, scientific, or graphing capability when taking the STAAR grade 8 science assessment. </a:t>
            </a:r>
          </a:p>
          <a:p>
            <a:endParaRPr lang="en-US" sz="2200" dirty="0"/>
          </a:p>
          <a:p>
            <a:r>
              <a:rPr lang="en-US" sz="2200" dirty="0"/>
              <a:t>The updated </a:t>
            </a:r>
            <a:r>
              <a:rPr lang="en-US" sz="2200" dirty="0">
                <a:hlinkClick r:id="rId2" tooltip="STAAR Calculator Policy September 2016"/>
              </a:rPr>
              <a:t>Calculator Policy</a:t>
            </a:r>
            <a:r>
              <a:rPr lang="en-US" sz="2200" dirty="0"/>
              <a:t> is posted on TEA’s Student Assessment Division website.</a:t>
            </a:r>
            <a:endParaRPr lang="en-US" sz="2200" dirty="0">
              <a:solidFill>
                <a:srgbClr val="221E1F"/>
              </a:solidFill>
            </a:endParaRPr>
          </a:p>
        </p:txBody>
      </p:sp>
      <p:sp>
        <p:nvSpPr>
          <p:cNvPr id="3" name="Title 2">
            <a:extLst>
              <a:ext uri="{FF2B5EF4-FFF2-40B4-BE49-F238E27FC236}">
                <a16:creationId xmlns:a16="http://schemas.microsoft.com/office/drawing/2014/main" id="{D39C783D-C152-4A44-B321-46719A322C23}"/>
              </a:ext>
            </a:extLst>
          </p:cNvPr>
          <p:cNvSpPr>
            <a:spLocks noGrp="1"/>
          </p:cNvSpPr>
          <p:nvPr>
            <p:ph type="title"/>
          </p:nvPr>
        </p:nvSpPr>
        <p:spPr/>
        <p:txBody>
          <a:bodyPr/>
          <a:lstStyle/>
          <a:p>
            <a:r>
              <a:rPr lang="en-US" dirty="0"/>
              <a:t>Updated Calculator Policy</a:t>
            </a:r>
          </a:p>
        </p:txBody>
      </p:sp>
      <p:sp>
        <p:nvSpPr>
          <p:cNvPr id="4" name="Slide Number Placeholder 3">
            <a:extLst>
              <a:ext uri="{FF2B5EF4-FFF2-40B4-BE49-F238E27FC236}">
                <a16:creationId xmlns:a16="http://schemas.microsoft.com/office/drawing/2014/main" id="{B3BE5742-2022-4830-A386-76486ABC760D}"/>
              </a:ext>
            </a:extLst>
          </p:cNvPr>
          <p:cNvSpPr>
            <a:spLocks noGrp="1"/>
          </p:cNvSpPr>
          <p:nvPr>
            <p:ph type="sldNum" sz="quarter" idx="12"/>
          </p:nvPr>
        </p:nvSpPr>
        <p:spPr/>
        <p:txBody>
          <a:bodyPr/>
          <a:lstStyle/>
          <a:p>
            <a:fld id="{86D2451E-3285-438B-B188-C22B2A012BF6}" type="slidenum">
              <a:rPr lang="en-US" smtClean="0"/>
              <a:pPr/>
              <a:t>22</a:t>
            </a:fld>
            <a:endParaRPr lang="en-US" dirty="0"/>
          </a:p>
        </p:txBody>
      </p:sp>
    </p:spTree>
    <p:extLst>
      <p:ext uri="{BB962C8B-B14F-4D97-AF65-F5344CB8AC3E}">
        <p14:creationId xmlns:p14="http://schemas.microsoft.com/office/powerpoint/2010/main" val="9891602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19E1696-FFB2-42D2-9311-26D93F6369AE}"/>
              </a:ext>
            </a:extLst>
          </p:cNvPr>
          <p:cNvSpPr>
            <a:spLocks noGrp="1"/>
          </p:cNvSpPr>
          <p:nvPr>
            <p:ph idx="1"/>
          </p:nvPr>
        </p:nvSpPr>
        <p:spPr/>
        <p:txBody>
          <a:bodyPr>
            <a:normAutofit/>
          </a:bodyPr>
          <a:lstStyle/>
          <a:p>
            <a:r>
              <a:rPr lang="en-US" sz="2200" dirty="0">
                <a:solidFill>
                  <a:srgbClr val="221E1F"/>
                </a:solidFill>
                <a:cs typeface="Calibri" panose="020F0502020204030204" pitchFamily="34" charset="0"/>
              </a:rPr>
              <a:t>Based on the implementation date established by the Braille Authority of North America (BANA), braille versions of STAAR will be offered in Unified English Braille (UEB), as well as English Braille American Edition (EBAE), beginning with the April 2018 administration.</a:t>
            </a:r>
          </a:p>
          <a:p>
            <a:endParaRPr lang="en-US" sz="2200" dirty="0">
              <a:solidFill>
                <a:srgbClr val="221E1F"/>
              </a:solidFill>
              <a:cs typeface="Calibri" panose="020F0502020204030204" pitchFamily="34" charset="0"/>
            </a:endParaRPr>
          </a:p>
          <a:p>
            <a:r>
              <a:rPr lang="en-US" sz="2200" dirty="0">
                <a:solidFill>
                  <a:srgbClr val="221E1F"/>
                </a:solidFill>
                <a:cs typeface="Calibri" panose="020F0502020204030204" pitchFamily="34" charset="0"/>
              </a:rPr>
              <a:t>Contracted and uncontracted braille test materials in both UEB and EBAE will be available.</a:t>
            </a:r>
          </a:p>
          <a:p>
            <a:endParaRPr lang="en-US" sz="2200" dirty="0">
              <a:solidFill>
                <a:srgbClr val="221E1F"/>
              </a:solidFill>
              <a:cs typeface="Calibri" panose="020F0502020204030204" pitchFamily="34" charset="0"/>
            </a:endParaRPr>
          </a:p>
          <a:p>
            <a:r>
              <a:rPr lang="en-US" sz="2200" dirty="0">
                <a:solidFill>
                  <a:srgbClr val="221E1F"/>
                </a:solidFill>
                <a:cs typeface="Calibri" panose="020F0502020204030204" pitchFamily="34" charset="0"/>
              </a:rPr>
              <a:t>Districts will indicate the correct braille format in the Assessment Management System for each student taking a braille version of STAAR. </a:t>
            </a:r>
          </a:p>
          <a:p>
            <a:pPr marL="0" indent="0">
              <a:buNone/>
            </a:pPr>
            <a:endParaRPr lang="en-US" dirty="0"/>
          </a:p>
        </p:txBody>
      </p:sp>
      <p:sp>
        <p:nvSpPr>
          <p:cNvPr id="3" name="Title 2">
            <a:extLst>
              <a:ext uri="{FF2B5EF4-FFF2-40B4-BE49-F238E27FC236}">
                <a16:creationId xmlns:a16="http://schemas.microsoft.com/office/drawing/2014/main" id="{D39C783D-C152-4A44-B321-46719A322C23}"/>
              </a:ext>
            </a:extLst>
          </p:cNvPr>
          <p:cNvSpPr>
            <a:spLocks noGrp="1"/>
          </p:cNvSpPr>
          <p:nvPr>
            <p:ph type="title"/>
          </p:nvPr>
        </p:nvSpPr>
        <p:spPr/>
        <p:txBody>
          <a:bodyPr/>
          <a:lstStyle/>
          <a:p>
            <a:r>
              <a:rPr lang="en-US" dirty="0"/>
              <a:t>Braille Tests</a:t>
            </a:r>
          </a:p>
        </p:txBody>
      </p:sp>
      <p:sp>
        <p:nvSpPr>
          <p:cNvPr id="4" name="Slide Number Placeholder 3">
            <a:extLst>
              <a:ext uri="{FF2B5EF4-FFF2-40B4-BE49-F238E27FC236}">
                <a16:creationId xmlns:a16="http://schemas.microsoft.com/office/drawing/2014/main" id="{B3BE5742-2022-4830-A386-76486ABC760D}"/>
              </a:ext>
            </a:extLst>
          </p:cNvPr>
          <p:cNvSpPr>
            <a:spLocks noGrp="1"/>
          </p:cNvSpPr>
          <p:nvPr>
            <p:ph type="sldNum" sz="quarter" idx="12"/>
          </p:nvPr>
        </p:nvSpPr>
        <p:spPr/>
        <p:txBody>
          <a:bodyPr/>
          <a:lstStyle/>
          <a:p>
            <a:fld id="{86D2451E-3285-438B-B188-C22B2A012BF6}" type="slidenum">
              <a:rPr lang="en-US" smtClean="0"/>
              <a:pPr/>
              <a:t>23</a:t>
            </a:fld>
            <a:endParaRPr lang="en-US" dirty="0"/>
          </a:p>
        </p:txBody>
      </p:sp>
    </p:spTree>
    <p:extLst>
      <p:ext uri="{BB962C8B-B14F-4D97-AF65-F5344CB8AC3E}">
        <p14:creationId xmlns:p14="http://schemas.microsoft.com/office/powerpoint/2010/main" val="22135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19E1696-FFB2-42D2-9311-26D93F6369AE}"/>
              </a:ext>
            </a:extLst>
          </p:cNvPr>
          <p:cNvSpPr>
            <a:spLocks noGrp="1"/>
          </p:cNvSpPr>
          <p:nvPr>
            <p:ph idx="1"/>
          </p:nvPr>
        </p:nvSpPr>
        <p:spPr/>
        <p:txBody>
          <a:bodyPr>
            <a:normAutofit fontScale="92500" lnSpcReduction="20000"/>
          </a:bodyPr>
          <a:lstStyle/>
          <a:p>
            <a:r>
              <a:rPr lang="en-US" dirty="0">
                <a:solidFill>
                  <a:srgbClr val="221E1F"/>
                </a:solidFill>
              </a:rPr>
              <a:t>Beginning with the 2017–2018 school year, the Texas Assessments of Knowledge and Skills (TAKS) tests will no longer be administered. </a:t>
            </a:r>
          </a:p>
          <a:p>
            <a:endParaRPr lang="en-US" dirty="0">
              <a:solidFill>
                <a:srgbClr val="221E1F"/>
              </a:solidFill>
            </a:endParaRPr>
          </a:p>
          <a:p>
            <a:r>
              <a:rPr lang="en-US" dirty="0">
                <a:solidFill>
                  <a:srgbClr val="221E1F"/>
                </a:solidFill>
              </a:rPr>
              <a:t>Former TAKS examinees (including former Texas Assessment of Academic Skills [TAAS] and Texas Educational Assessment of Minimal Skills [TEAMS] examinees) have the option to take an alternate assessment, including STAAR EOC assessments, to fulfill their graduation testing requirements. See TAC </a:t>
            </a:r>
            <a:r>
              <a:rPr lang="en-US" dirty="0">
                <a:hlinkClick r:id="rId2" tooltip="§101.4003"/>
              </a:rPr>
              <a:t>§101.4003</a:t>
            </a:r>
            <a:r>
              <a:rPr lang="en-US" dirty="0"/>
              <a:t>.</a:t>
            </a:r>
            <a:endParaRPr lang="en-US" dirty="0">
              <a:solidFill>
                <a:srgbClr val="221E1F"/>
              </a:solidFill>
            </a:endParaRPr>
          </a:p>
          <a:p>
            <a:endParaRPr lang="en-US" dirty="0">
              <a:solidFill>
                <a:srgbClr val="221E1F"/>
              </a:solidFill>
            </a:endParaRPr>
          </a:p>
          <a:p>
            <a:r>
              <a:rPr lang="en-US" dirty="0">
                <a:solidFill>
                  <a:srgbClr val="221E1F"/>
                </a:solidFill>
              </a:rPr>
              <a:t>These former examinees also have the option of a district decision. The commissioner rules for the district decision should be posted later this month from the Curriculum Division.</a:t>
            </a:r>
          </a:p>
          <a:p>
            <a:endParaRPr lang="en-US" dirty="0">
              <a:solidFill>
                <a:srgbClr val="221E1F"/>
              </a:solidFill>
            </a:endParaRPr>
          </a:p>
          <a:p>
            <a:r>
              <a:rPr lang="en-US" dirty="0">
                <a:solidFill>
                  <a:srgbClr val="221E1F"/>
                </a:solidFill>
              </a:rPr>
              <a:t>More information is available on the </a:t>
            </a:r>
            <a:r>
              <a:rPr lang="en-US" dirty="0">
                <a:hlinkClick r:id="rId3" tooltip="Texas Assessment of Knowledge and Skills (TAKS), including TAKS (Accommodated)"/>
              </a:rPr>
              <a:t>TAKS </a:t>
            </a:r>
            <a:r>
              <a:rPr lang="en-US" dirty="0">
                <a:solidFill>
                  <a:srgbClr val="221E1F"/>
                </a:solidFill>
              </a:rPr>
              <a:t> webpage on TEA’s Student Assessment Division website.</a:t>
            </a:r>
            <a:endParaRPr lang="en-US" dirty="0"/>
          </a:p>
          <a:p>
            <a:pPr marL="0" indent="0">
              <a:buNone/>
            </a:pPr>
            <a:endParaRPr lang="en-US" dirty="0"/>
          </a:p>
        </p:txBody>
      </p:sp>
      <p:sp>
        <p:nvSpPr>
          <p:cNvPr id="3" name="Title 2">
            <a:extLst>
              <a:ext uri="{FF2B5EF4-FFF2-40B4-BE49-F238E27FC236}">
                <a16:creationId xmlns:a16="http://schemas.microsoft.com/office/drawing/2014/main" id="{D39C783D-C152-4A44-B321-46719A322C23}"/>
              </a:ext>
            </a:extLst>
          </p:cNvPr>
          <p:cNvSpPr>
            <a:spLocks noGrp="1"/>
          </p:cNvSpPr>
          <p:nvPr>
            <p:ph type="title"/>
          </p:nvPr>
        </p:nvSpPr>
        <p:spPr/>
        <p:txBody>
          <a:bodyPr/>
          <a:lstStyle/>
          <a:p>
            <a:r>
              <a:rPr lang="en-US" dirty="0"/>
              <a:t>TAKS Examinees</a:t>
            </a:r>
          </a:p>
        </p:txBody>
      </p:sp>
      <p:sp>
        <p:nvSpPr>
          <p:cNvPr id="4" name="Slide Number Placeholder 3">
            <a:extLst>
              <a:ext uri="{FF2B5EF4-FFF2-40B4-BE49-F238E27FC236}">
                <a16:creationId xmlns:a16="http://schemas.microsoft.com/office/drawing/2014/main" id="{B3BE5742-2022-4830-A386-76486ABC760D}"/>
              </a:ext>
            </a:extLst>
          </p:cNvPr>
          <p:cNvSpPr>
            <a:spLocks noGrp="1"/>
          </p:cNvSpPr>
          <p:nvPr>
            <p:ph type="sldNum" sz="quarter" idx="12"/>
          </p:nvPr>
        </p:nvSpPr>
        <p:spPr/>
        <p:txBody>
          <a:bodyPr/>
          <a:lstStyle/>
          <a:p>
            <a:fld id="{86D2451E-3285-438B-B188-C22B2A012BF6}" type="slidenum">
              <a:rPr lang="en-US" smtClean="0"/>
              <a:pPr/>
              <a:t>24</a:t>
            </a:fld>
            <a:endParaRPr lang="en-US" dirty="0"/>
          </a:p>
        </p:txBody>
      </p:sp>
    </p:spTree>
    <p:extLst>
      <p:ext uri="{BB962C8B-B14F-4D97-AF65-F5344CB8AC3E}">
        <p14:creationId xmlns:p14="http://schemas.microsoft.com/office/powerpoint/2010/main" val="15923269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7A9E94B-6E5B-40A4-A477-5937A89DB9A9}"/>
              </a:ext>
            </a:extLst>
          </p:cNvPr>
          <p:cNvSpPr>
            <a:spLocks noGrp="1"/>
          </p:cNvSpPr>
          <p:nvPr>
            <p:ph idx="1"/>
          </p:nvPr>
        </p:nvSpPr>
        <p:spPr/>
        <p:txBody>
          <a:bodyPr>
            <a:normAutofit/>
          </a:bodyPr>
          <a:lstStyle/>
          <a:p>
            <a:r>
              <a:rPr lang="en-US" sz="2200" dirty="0"/>
              <a:t>Plan to produce prior to major school/testing events, i.e.:</a:t>
            </a:r>
          </a:p>
          <a:p>
            <a:pPr lvl="1"/>
            <a:r>
              <a:rPr lang="en-US" dirty="0"/>
              <a:t>January, beginning of spring semester</a:t>
            </a:r>
          </a:p>
          <a:p>
            <a:pPr lvl="1"/>
            <a:r>
              <a:rPr lang="en-US" dirty="0"/>
              <a:t>March, prior to first round of spring tests</a:t>
            </a:r>
          </a:p>
          <a:p>
            <a:pPr lvl="1"/>
            <a:r>
              <a:rPr lang="en-US" dirty="0"/>
              <a:t>May, prior to second round of spring tests</a:t>
            </a:r>
          </a:p>
          <a:p>
            <a:pPr lvl="1"/>
            <a:r>
              <a:rPr lang="en-US" dirty="0"/>
              <a:t>August, beginning of school year/fall semester</a:t>
            </a:r>
          </a:p>
          <a:p>
            <a:pPr lvl="1"/>
            <a:r>
              <a:rPr lang="en-US" dirty="0"/>
              <a:t>November, prior to December tests</a:t>
            </a:r>
          </a:p>
          <a:p>
            <a:r>
              <a:rPr lang="en-US" sz="2200" dirty="0"/>
              <a:t>First edition was published in October 2017. </a:t>
            </a:r>
          </a:p>
          <a:p>
            <a:r>
              <a:rPr lang="en-US" sz="2200" dirty="0"/>
              <a:t>Next edition will be published in January 2018.</a:t>
            </a:r>
          </a:p>
        </p:txBody>
      </p:sp>
      <p:sp>
        <p:nvSpPr>
          <p:cNvPr id="3" name="Title 2">
            <a:extLst>
              <a:ext uri="{FF2B5EF4-FFF2-40B4-BE49-F238E27FC236}">
                <a16:creationId xmlns:a16="http://schemas.microsoft.com/office/drawing/2014/main" id="{C21ADF77-101E-47AB-B0A0-57945EBE7FED}"/>
              </a:ext>
            </a:extLst>
          </p:cNvPr>
          <p:cNvSpPr>
            <a:spLocks noGrp="1"/>
          </p:cNvSpPr>
          <p:nvPr>
            <p:ph type="title"/>
          </p:nvPr>
        </p:nvSpPr>
        <p:spPr/>
        <p:txBody>
          <a:bodyPr/>
          <a:lstStyle/>
          <a:p>
            <a:r>
              <a:rPr lang="en-US" dirty="0"/>
              <a:t>Student Assessment Newsletter</a:t>
            </a:r>
          </a:p>
        </p:txBody>
      </p:sp>
      <p:sp>
        <p:nvSpPr>
          <p:cNvPr id="4" name="Slide Number Placeholder 3">
            <a:extLst>
              <a:ext uri="{FF2B5EF4-FFF2-40B4-BE49-F238E27FC236}">
                <a16:creationId xmlns:a16="http://schemas.microsoft.com/office/drawing/2014/main" id="{AE705187-9573-44A5-AD6E-43EA7F02F0E3}"/>
              </a:ext>
            </a:extLst>
          </p:cNvPr>
          <p:cNvSpPr>
            <a:spLocks noGrp="1"/>
          </p:cNvSpPr>
          <p:nvPr>
            <p:ph type="sldNum" sz="quarter" idx="12"/>
          </p:nvPr>
        </p:nvSpPr>
        <p:spPr/>
        <p:txBody>
          <a:bodyPr/>
          <a:lstStyle/>
          <a:p>
            <a:fld id="{86D2451E-3285-438B-B188-C22B2A012BF6}" type="slidenum">
              <a:rPr lang="en-US" smtClean="0"/>
              <a:pPr/>
              <a:t>25</a:t>
            </a:fld>
            <a:endParaRPr lang="en-US" dirty="0"/>
          </a:p>
        </p:txBody>
      </p:sp>
    </p:spTree>
    <p:extLst>
      <p:ext uri="{BB962C8B-B14F-4D97-AF65-F5344CB8AC3E}">
        <p14:creationId xmlns:p14="http://schemas.microsoft.com/office/powerpoint/2010/main" val="42870240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7A9E94B-6E5B-40A4-A477-5937A89DB9A9}"/>
              </a:ext>
            </a:extLst>
          </p:cNvPr>
          <p:cNvSpPr>
            <a:spLocks noGrp="1"/>
          </p:cNvSpPr>
          <p:nvPr>
            <p:ph idx="1"/>
          </p:nvPr>
        </p:nvSpPr>
        <p:spPr/>
        <p:txBody>
          <a:bodyPr>
            <a:normAutofit lnSpcReduction="10000"/>
          </a:bodyPr>
          <a:lstStyle/>
          <a:p>
            <a:r>
              <a:rPr lang="en-US" sz="2200" dirty="0"/>
              <a:t>Sent via GovDelivery to </a:t>
            </a:r>
          </a:p>
          <a:p>
            <a:pPr lvl="1"/>
            <a:r>
              <a:rPr lang="en-US" dirty="0"/>
              <a:t>Superintendents</a:t>
            </a:r>
          </a:p>
          <a:p>
            <a:pPr lvl="1"/>
            <a:r>
              <a:rPr lang="en-US" dirty="0"/>
              <a:t>District testing coordinators</a:t>
            </a:r>
          </a:p>
          <a:p>
            <a:pPr lvl="1"/>
            <a:r>
              <a:rPr lang="en-US" dirty="0"/>
              <a:t>Student assessment listserv</a:t>
            </a:r>
          </a:p>
          <a:p>
            <a:pPr lvl="1"/>
            <a:endParaRPr lang="en-US" dirty="0"/>
          </a:p>
          <a:p>
            <a:r>
              <a:rPr lang="en-US" sz="2200" dirty="0"/>
              <a:t>Posted on the following webpages</a:t>
            </a:r>
          </a:p>
          <a:p>
            <a:pPr lvl="1"/>
            <a:r>
              <a:rPr lang="en-US" dirty="0"/>
              <a:t>What’s New in Student Assessment</a:t>
            </a:r>
          </a:p>
          <a:p>
            <a:pPr lvl="1"/>
            <a:r>
              <a:rPr lang="en-US" dirty="0"/>
              <a:t>Student Assessment Correspondence with Districts</a:t>
            </a:r>
          </a:p>
          <a:p>
            <a:pPr marL="457200" lvl="1" indent="0">
              <a:buNone/>
            </a:pPr>
            <a:endParaRPr lang="en-US" dirty="0"/>
          </a:p>
          <a:p>
            <a:r>
              <a:rPr lang="en-US" sz="2200" dirty="0"/>
              <a:t>Link being provided in the upcoming CAO newsletter scheduled to launch in late January 2018 to ensure that CAO’s will have the same info as DTCs.</a:t>
            </a:r>
          </a:p>
        </p:txBody>
      </p:sp>
      <p:sp>
        <p:nvSpPr>
          <p:cNvPr id="3" name="Title 2">
            <a:extLst>
              <a:ext uri="{FF2B5EF4-FFF2-40B4-BE49-F238E27FC236}">
                <a16:creationId xmlns:a16="http://schemas.microsoft.com/office/drawing/2014/main" id="{C21ADF77-101E-47AB-B0A0-57945EBE7FED}"/>
              </a:ext>
            </a:extLst>
          </p:cNvPr>
          <p:cNvSpPr>
            <a:spLocks noGrp="1"/>
          </p:cNvSpPr>
          <p:nvPr>
            <p:ph type="title"/>
          </p:nvPr>
        </p:nvSpPr>
        <p:spPr/>
        <p:txBody>
          <a:bodyPr/>
          <a:lstStyle/>
          <a:p>
            <a:r>
              <a:rPr lang="en-US" dirty="0"/>
              <a:t>Student Assessment Newsletter</a:t>
            </a:r>
          </a:p>
        </p:txBody>
      </p:sp>
      <p:sp>
        <p:nvSpPr>
          <p:cNvPr id="4" name="Slide Number Placeholder 3">
            <a:extLst>
              <a:ext uri="{FF2B5EF4-FFF2-40B4-BE49-F238E27FC236}">
                <a16:creationId xmlns:a16="http://schemas.microsoft.com/office/drawing/2014/main" id="{AE705187-9573-44A5-AD6E-43EA7F02F0E3}"/>
              </a:ext>
            </a:extLst>
          </p:cNvPr>
          <p:cNvSpPr>
            <a:spLocks noGrp="1"/>
          </p:cNvSpPr>
          <p:nvPr>
            <p:ph type="sldNum" sz="quarter" idx="12"/>
          </p:nvPr>
        </p:nvSpPr>
        <p:spPr/>
        <p:txBody>
          <a:bodyPr/>
          <a:lstStyle/>
          <a:p>
            <a:fld id="{86D2451E-3285-438B-B188-C22B2A012BF6}" type="slidenum">
              <a:rPr lang="en-US" smtClean="0"/>
              <a:pPr/>
              <a:t>26</a:t>
            </a:fld>
            <a:endParaRPr lang="en-US" dirty="0"/>
          </a:p>
        </p:txBody>
      </p:sp>
    </p:spTree>
    <p:extLst>
      <p:ext uri="{BB962C8B-B14F-4D97-AF65-F5344CB8AC3E}">
        <p14:creationId xmlns:p14="http://schemas.microsoft.com/office/powerpoint/2010/main" val="39288544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7A9E94B-6E5B-40A4-A477-5937A89DB9A9}"/>
              </a:ext>
            </a:extLst>
          </p:cNvPr>
          <p:cNvSpPr>
            <a:spLocks noGrp="1"/>
          </p:cNvSpPr>
          <p:nvPr>
            <p:ph idx="1"/>
          </p:nvPr>
        </p:nvSpPr>
        <p:spPr/>
        <p:txBody>
          <a:bodyPr/>
          <a:lstStyle/>
          <a:p>
            <a:r>
              <a:rPr lang="en-US" sz="2200" dirty="0"/>
              <a:t>Emails</a:t>
            </a:r>
          </a:p>
          <a:p>
            <a:pPr lvl="1"/>
            <a:r>
              <a:rPr lang="en-US" dirty="0"/>
              <a:t>One weekly update</a:t>
            </a:r>
          </a:p>
          <a:p>
            <a:pPr lvl="2"/>
            <a:r>
              <a:rPr lang="en-US" sz="2200" dirty="0"/>
              <a:t>Vendor updates for next two weeks</a:t>
            </a:r>
          </a:p>
          <a:p>
            <a:pPr lvl="2"/>
            <a:r>
              <a:rPr lang="en-US" sz="2200" dirty="0"/>
              <a:t>ETS/Pearson every other week</a:t>
            </a:r>
          </a:p>
          <a:p>
            <a:pPr lvl="1"/>
            <a:r>
              <a:rPr lang="en-US" dirty="0"/>
              <a:t>Special emails sent to specific districts (e.g., those that have not returned testing materials)</a:t>
            </a:r>
          </a:p>
          <a:p>
            <a:pPr lvl="1"/>
            <a:r>
              <a:rPr lang="en-US" dirty="0"/>
              <a:t>Emails from TEA regarding policy changes</a:t>
            </a:r>
          </a:p>
          <a:p>
            <a:pPr marL="914400" lvl="2" indent="0">
              <a:buNone/>
            </a:pPr>
            <a:endParaRPr lang="en-US" sz="2200" dirty="0"/>
          </a:p>
          <a:p>
            <a:r>
              <a:rPr lang="en-US" sz="2200" dirty="0"/>
              <a:t>TETNs</a:t>
            </a:r>
          </a:p>
          <a:p>
            <a:r>
              <a:rPr lang="en-US" sz="2200" dirty="0"/>
              <a:t>Webinars</a:t>
            </a:r>
          </a:p>
          <a:p>
            <a:pPr marL="457200" lvl="1" indent="0">
              <a:buNone/>
            </a:pPr>
            <a:endParaRPr lang="en-US" dirty="0"/>
          </a:p>
        </p:txBody>
      </p:sp>
      <p:sp>
        <p:nvSpPr>
          <p:cNvPr id="3" name="Title 2">
            <a:extLst>
              <a:ext uri="{FF2B5EF4-FFF2-40B4-BE49-F238E27FC236}">
                <a16:creationId xmlns:a16="http://schemas.microsoft.com/office/drawing/2014/main" id="{C21ADF77-101E-47AB-B0A0-57945EBE7FED}"/>
              </a:ext>
            </a:extLst>
          </p:cNvPr>
          <p:cNvSpPr>
            <a:spLocks noGrp="1"/>
          </p:cNvSpPr>
          <p:nvPr>
            <p:ph type="title"/>
          </p:nvPr>
        </p:nvSpPr>
        <p:spPr/>
        <p:txBody>
          <a:bodyPr>
            <a:normAutofit/>
          </a:bodyPr>
          <a:lstStyle/>
          <a:p>
            <a:r>
              <a:rPr lang="en-US" dirty="0"/>
              <a:t>Other Communication</a:t>
            </a:r>
          </a:p>
        </p:txBody>
      </p:sp>
      <p:sp>
        <p:nvSpPr>
          <p:cNvPr id="4" name="Slide Number Placeholder 3">
            <a:extLst>
              <a:ext uri="{FF2B5EF4-FFF2-40B4-BE49-F238E27FC236}">
                <a16:creationId xmlns:a16="http://schemas.microsoft.com/office/drawing/2014/main" id="{AE705187-9573-44A5-AD6E-43EA7F02F0E3}"/>
              </a:ext>
            </a:extLst>
          </p:cNvPr>
          <p:cNvSpPr>
            <a:spLocks noGrp="1"/>
          </p:cNvSpPr>
          <p:nvPr>
            <p:ph type="sldNum" sz="quarter" idx="12"/>
          </p:nvPr>
        </p:nvSpPr>
        <p:spPr/>
        <p:txBody>
          <a:bodyPr/>
          <a:lstStyle/>
          <a:p>
            <a:fld id="{86D2451E-3285-438B-B188-C22B2A012BF6}" type="slidenum">
              <a:rPr lang="en-US" smtClean="0"/>
              <a:pPr/>
              <a:t>27</a:t>
            </a:fld>
            <a:endParaRPr lang="en-US" dirty="0"/>
          </a:p>
        </p:txBody>
      </p:sp>
    </p:spTree>
    <p:extLst>
      <p:ext uri="{BB962C8B-B14F-4D97-AF65-F5344CB8AC3E}">
        <p14:creationId xmlns:p14="http://schemas.microsoft.com/office/powerpoint/2010/main" val="35765659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DB79166-D51A-4AD5-A65F-413EB7C99754}"/>
              </a:ext>
            </a:extLst>
          </p:cNvPr>
          <p:cNvSpPr>
            <a:spLocks noGrp="1"/>
          </p:cNvSpPr>
          <p:nvPr>
            <p:ph idx="1"/>
          </p:nvPr>
        </p:nvSpPr>
        <p:spPr/>
        <p:txBody>
          <a:bodyPr>
            <a:normAutofit/>
          </a:bodyPr>
          <a:lstStyle/>
          <a:p>
            <a:r>
              <a:rPr lang="en-US" sz="2200" dirty="0"/>
              <a:t>For the 2018–2019 school year</a:t>
            </a:r>
          </a:p>
          <a:p>
            <a:pPr lvl="1"/>
            <a:r>
              <a:rPr lang="en-US" dirty="0"/>
              <a:t>The assessment year will shift from a calendar year to an academic year</a:t>
            </a:r>
          </a:p>
          <a:p>
            <a:r>
              <a:rPr lang="en-US" sz="2200" dirty="0"/>
              <a:t>Online Coordinator Manual</a:t>
            </a:r>
          </a:p>
          <a:p>
            <a:pPr lvl="1"/>
            <a:r>
              <a:rPr lang="en-US" dirty="0"/>
              <a:t>Updated in August for academic year</a:t>
            </a:r>
          </a:p>
          <a:p>
            <a:pPr lvl="1"/>
            <a:r>
              <a:rPr lang="en-US" dirty="0"/>
              <a:t>Indexed and Searchable</a:t>
            </a:r>
          </a:p>
          <a:p>
            <a:r>
              <a:rPr lang="en-US" sz="2200" dirty="0"/>
              <a:t>Online User Guide</a:t>
            </a:r>
          </a:p>
          <a:p>
            <a:r>
              <a:rPr lang="en-US" sz="2200" dirty="0"/>
              <a:t>Digital Calendar of Events</a:t>
            </a:r>
          </a:p>
        </p:txBody>
      </p:sp>
      <p:sp>
        <p:nvSpPr>
          <p:cNvPr id="3" name="Title 2">
            <a:extLst>
              <a:ext uri="{FF2B5EF4-FFF2-40B4-BE49-F238E27FC236}">
                <a16:creationId xmlns:a16="http://schemas.microsoft.com/office/drawing/2014/main" id="{057AB4CB-50D2-4E11-B0B8-9001263732B2}"/>
              </a:ext>
            </a:extLst>
          </p:cNvPr>
          <p:cNvSpPr>
            <a:spLocks noGrp="1"/>
          </p:cNvSpPr>
          <p:nvPr>
            <p:ph type="title"/>
          </p:nvPr>
        </p:nvSpPr>
        <p:spPr/>
        <p:txBody>
          <a:bodyPr/>
          <a:lstStyle/>
          <a:p>
            <a:r>
              <a:rPr lang="en-US" dirty="0"/>
              <a:t>Next Steps in Development</a:t>
            </a:r>
          </a:p>
        </p:txBody>
      </p:sp>
      <p:sp>
        <p:nvSpPr>
          <p:cNvPr id="4" name="Slide Number Placeholder 3">
            <a:extLst>
              <a:ext uri="{FF2B5EF4-FFF2-40B4-BE49-F238E27FC236}">
                <a16:creationId xmlns:a16="http://schemas.microsoft.com/office/drawing/2014/main" id="{4BF6D931-72A0-4BB3-BBA4-41F0686ADEA9}"/>
              </a:ext>
            </a:extLst>
          </p:cNvPr>
          <p:cNvSpPr>
            <a:spLocks noGrp="1"/>
          </p:cNvSpPr>
          <p:nvPr>
            <p:ph type="sldNum" sz="quarter" idx="12"/>
          </p:nvPr>
        </p:nvSpPr>
        <p:spPr/>
        <p:txBody>
          <a:bodyPr/>
          <a:lstStyle/>
          <a:p>
            <a:fld id="{86D2451E-3285-438B-B188-C22B2A012BF6}" type="slidenum">
              <a:rPr lang="en-US" smtClean="0"/>
              <a:pPr/>
              <a:t>28</a:t>
            </a:fld>
            <a:endParaRPr lang="en-US" dirty="0"/>
          </a:p>
        </p:txBody>
      </p:sp>
    </p:spTree>
    <p:extLst>
      <p:ext uri="{BB962C8B-B14F-4D97-AF65-F5344CB8AC3E}">
        <p14:creationId xmlns:p14="http://schemas.microsoft.com/office/powerpoint/2010/main" val="24300250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298D90C-0092-4774-9171-0356EE11F018}"/>
              </a:ext>
            </a:extLst>
          </p:cNvPr>
          <p:cNvSpPr>
            <a:spLocks noGrp="1"/>
          </p:cNvSpPr>
          <p:nvPr>
            <p:ph idx="1"/>
          </p:nvPr>
        </p:nvSpPr>
        <p:spPr>
          <a:xfrm>
            <a:off x="76200" y="1295400"/>
            <a:ext cx="4724400" cy="4525963"/>
          </a:xfrm>
        </p:spPr>
        <p:txBody>
          <a:bodyPr/>
          <a:lstStyle/>
          <a:p>
            <a:r>
              <a:rPr lang="en-US" sz="2200" dirty="0"/>
              <a:t>Provide better data validation</a:t>
            </a:r>
          </a:p>
          <a:p>
            <a:endParaRPr lang="en-US" sz="2200" dirty="0"/>
          </a:p>
          <a:p>
            <a:r>
              <a:rPr lang="en-US" sz="2200" dirty="0"/>
              <a:t>Spring 2018 – district input through DWG and TSNAP events</a:t>
            </a:r>
          </a:p>
          <a:p>
            <a:endParaRPr lang="en-US" sz="2200" dirty="0"/>
          </a:p>
          <a:p>
            <a:r>
              <a:rPr lang="en-US" sz="2200" dirty="0"/>
              <a:t>Revised process in 2018-2019 DCCM</a:t>
            </a:r>
          </a:p>
          <a:p>
            <a:endParaRPr lang="en-US" sz="2200" dirty="0"/>
          </a:p>
          <a:p>
            <a:r>
              <a:rPr lang="en-US" sz="2200" dirty="0"/>
              <a:t>Better data validation for better reporting</a:t>
            </a:r>
          </a:p>
          <a:p>
            <a:pPr marL="0" indent="0">
              <a:buNone/>
            </a:pPr>
            <a:endParaRPr lang="en-US" dirty="0"/>
          </a:p>
        </p:txBody>
      </p:sp>
      <p:sp>
        <p:nvSpPr>
          <p:cNvPr id="3" name="Title 2">
            <a:extLst>
              <a:ext uri="{FF2B5EF4-FFF2-40B4-BE49-F238E27FC236}">
                <a16:creationId xmlns:a16="http://schemas.microsoft.com/office/drawing/2014/main" id="{5B1674C7-867A-4388-9A3A-3702EF9491CF}"/>
              </a:ext>
            </a:extLst>
          </p:cNvPr>
          <p:cNvSpPr>
            <a:spLocks noGrp="1"/>
          </p:cNvSpPr>
          <p:nvPr>
            <p:ph type="title"/>
          </p:nvPr>
        </p:nvSpPr>
        <p:spPr/>
        <p:txBody>
          <a:bodyPr/>
          <a:lstStyle/>
          <a:p>
            <a:r>
              <a:rPr lang="en-US" dirty="0"/>
              <a:t>Online ADPL	</a:t>
            </a:r>
          </a:p>
        </p:txBody>
      </p:sp>
      <p:sp>
        <p:nvSpPr>
          <p:cNvPr id="4" name="Slide Number Placeholder 3">
            <a:extLst>
              <a:ext uri="{FF2B5EF4-FFF2-40B4-BE49-F238E27FC236}">
                <a16:creationId xmlns:a16="http://schemas.microsoft.com/office/drawing/2014/main" id="{40F85B8F-6728-452B-B8B9-3E306A305844}"/>
              </a:ext>
            </a:extLst>
          </p:cNvPr>
          <p:cNvSpPr>
            <a:spLocks noGrp="1"/>
          </p:cNvSpPr>
          <p:nvPr>
            <p:ph type="sldNum" sz="quarter" idx="12"/>
          </p:nvPr>
        </p:nvSpPr>
        <p:spPr/>
        <p:txBody>
          <a:bodyPr/>
          <a:lstStyle/>
          <a:p>
            <a:fld id="{86D2451E-3285-438B-B188-C22B2A012BF6}" type="slidenum">
              <a:rPr lang="en-US" smtClean="0"/>
              <a:pPr/>
              <a:t>29</a:t>
            </a:fld>
            <a:endParaRPr lang="en-US" dirty="0"/>
          </a:p>
        </p:txBody>
      </p:sp>
      <p:graphicFrame>
        <p:nvGraphicFramePr>
          <p:cNvPr id="8" name="Diagram 7">
            <a:extLst>
              <a:ext uri="{FF2B5EF4-FFF2-40B4-BE49-F238E27FC236}">
                <a16:creationId xmlns:a16="http://schemas.microsoft.com/office/drawing/2014/main" id="{01D8157E-8662-42B0-8ED1-D6B8BC19D897}"/>
              </a:ext>
            </a:extLst>
          </p:cNvPr>
          <p:cNvGraphicFramePr/>
          <p:nvPr>
            <p:extLst>
              <p:ext uri="{D42A27DB-BD31-4B8C-83A1-F6EECF244321}">
                <p14:modId xmlns:p14="http://schemas.microsoft.com/office/powerpoint/2010/main" val="3980584356"/>
              </p:ext>
            </p:extLst>
          </p:nvPr>
        </p:nvGraphicFramePr>
        <p:xfrm>
          <a:off x="3657600" y="2286000"/>
          <a:ext cx="6324600" cy="4252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672692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E3EC3-8DEB-46AB-AC34-7828499A94F5}"/>
              </a:ext>
            </a:extLst>
          </p:cNvPr>
          <p:cNvSpPr>
            <a:spLocks noGrp="1"/>
          </p:cNvSpPr>
          <p:nvPr>
            <p:ph type="title"/>
          </p:nvPr>
        </p:nvSpPr>
        <p:spPr/>
        <p:txBody>
          <a:bodyPr>
            <a:normAutofit/>
          </a:bodyPr>
          <a:lstStyle/>
          <a:p>
            <a:r>
              <a:rPr lang="en-US" sz="4000" dirty="0"/>
              <a:t>Test Administration</a:t>
            </a:r>
          </a:p>
        </p:txBody>
      </p:sp>
      <p:pic>
        <p:nvPicPr>
          <p:cNvPr id="4" name="Picture 3">
            <a:extLst>
              <a:ext uri="{FF2B5EF4-FFF2-40B4-BE49-F238E27FC236}">
                <a16:creationId xmlns:a16="http://schemas.microsoft.com/office/drawing/2014/main" id="{D8883677-4F42-44B2-A8F7-427D6C60B2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685799"/>
            <a:ext cx="5410200" cy="2818175"/>
          </a:xfrm>
          <a:prstGeom prst="rect">
            <a:avLst/>
          </a:prstGeom>
        </p:spPr>
      </p:pic>
    </p:spTree>
    <p:extLst>
      <p:ext uri="{BB962C8B-B14F-4D97-AF65-F5344CB8AC3E}">
        <p14:creationId xmlns:p14="http://schemas.microsoft.com/office/powerpoint/2010/main" val="16458085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FA2A9B8-FFD7-4371-B6F8-7746515550C0}"/>
              </a:ext>
            </a:extLst>
          </p:cNvPr>
          <p:cNvSpPr>
            <a:spLocks noGrp="1"/>
          </p:cNvSpPr>
          <p:nvPr>
            <p:ph idx="1"/>
          </p:nvPr>
        </p:nvSpPr>
        <p:spPr/>
        <p:txBody>
          <a:bodyPr>
            <a:normAutofit/>
          </a:bodyPr>
          <a:lstStyle/>
          <a:p>
            <a:r>
              <a:rPr lang="en-US" sz="2200" dirty="0"/>
              <a:t>Posted online at </a:t>
            </a:r>
            <a:r>
              <a:rPr lang="en-US" sz="2200" dirty="0">
                <a:hlinkClick r:id="rId2" tooltip="Calendar1718_update_11-8-16"/>
              </a:rPr>
              <a:t>2017-2018 School Year</a:t>
            </a:r>
            <a:r>
              <a:rPr lang="en-US" sz="2200" dirty="0"/>
              <a:t>.</a:t>
            </a:r>
          </a:p>
          <a:p>
            <a:pPr marL="0" indent="0">
              <a:buNone/>
            </a:pPr>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a:p>
            <a:r>
              <a:rPr lang="en-US" sz="2200" dirty="0"/>
              <a:t>Revised version sent and posted on September 11, 2017.</a:t>
            </a:r>
          </a:p>
        </p:txBody>
      </p:sp>
      <p:sp>
        <p:nvSpPr>
          <p:cNvPr id="3" name="Title 2">
            <a:extLst>
              <a:ext uri="{FF2B5EF4-FFF2-40B4-BE49-F238E27FC236}">
                <a16:creationId xmlns:a16="http://schemas.microsoft.com/office/drawing/2014/main" id="{C0E701F5-F322-4AE1-BC67-58FBEF31C24D}"/>
              </a:ext>
            </a:extLst>
          </p:cNvPr>
          <p:cNvSpPr>
            <a:spLocks noGrp="1"/>
          </p:cNvSpPr>
          <p:nvPr>
            <p:ph type="title"/>
          </p:nvPr>
        </p:nvSpPr>
        <p:spPr/>
        <p:txBody>
          <a:bodyPr/>
          <a:lstStyle/>
          <a:p>
            <a:r>
              <a:rPr lang="en-US" dirty="0"/>
              <a:t>2017–2018 Testing Calendar</a:t>
            </a:r>
          </a:p>
        </p:txBody>
      </p:sp>
      <p:sp>
        <p:nvSpPr>
          <p:cNvPr id="4" name="Slide Number Placeholder 3">
            <a:extLst>
              <a:ext uri="{FF2B5EF4-FFF2-40B4-BE49-F238E27FC236}">
                <a16:creationId xmlns:a16="http://schemas.microsoft.com/office/drawing/2014/main" id="{8562D3E7-FE0A-4D24-B606-0BDFA9E09F5E}"/>
              </a:ext>
            </a:extLst>
          </p:cNvPr>
          <p:cNvSpPr>
            <a:spLocks noGrp="1"/>
          </p:cNvSpPr>
          <p:nvPr>
            <p:ph type="sldNum" sz="quarter" idx="12"/>
          </p:nvPr>
        </p:nvSpPr>
        <p:spPr/>
        <p:txBody>
          <a:bodyPr/>
          <a:lstStyle/>
          <a:p>
            <a:fld id="{86D2451E-3285-438B-B188-C22B2A012BF6}" type="slidenum">
              <a:rPr lang="en-US" smtClean="0"/>
              <a:pPr/>
              <a:t>31</a:t>
            </a:fld>
            <a:endParaRPr lang="en-US" dirty="0"/>
          </a:p>
        </p:txBody>
      </p:sp>
      <p:pic>
        <p:nvPicPr>
          <p:cNvPr id="5" name="Picture 4">
            <a:extLst>
              <a:ext uri="{FF2B5EF4-FFF2-40B4-BE49-F238E27FC236}">
                <a16:creationId xmlns:a16="http://schemas.microsoft.com/office/drawing/2014/main" id="{4707A731-5FD1-4270-A8F7-EA821ED0E848}"/>
              </a:ext>
            </a:extLst>
          </p:cNvPr>
          <p:cNvPicPr>
            <a:picLocks noChangeAspect="1"/>
          </p:cNvPicPr>
          <p:nvPr/>
        </p:nvPicPr>
        <p:blipFill>
          <a:blip r:embed="rId3"/>
          <a:stretch>
            <a:fillRect/>
          </a:stretch>
        </p:blipFill>
        <p:spPr>
          <a:xfrm>
            <a:off x="381000" y="1835642"/>
            <a:ext cx="8153400" cy="3186716"/>
          </a:xfrm>
          <a:prstGeom prst="rect">
            <a:avLst/>
          </a:prstGeom>
        </p:spPr>
      </p:pic>
      <p:sp>
        <p:nvSpPr>
          <p:cNvPr id="6" name="Oval 5">
            <a:extLst>
              <a:ext uri="{FF2B5EF4-FFF2-40B4-BE49-F238E27FC236}">
                <a16:creationId xmlns:a16="http://schemas.microsoft.com/office/drawing/2014/main" id="{0134EF62-5F3B-4DCD-B887-BFFE5F23CF6E}"/>
              </a:ext>
            </a:extLst>
          </p:cNvPr>
          <p:cNvSpPr/>
          <p:nvPr/>
        </p:nvSpPr>
        <p:spPr>
          <a:xfrm>
            <a:off x="315985" y="1825706"/>
            <a:ext cx="1219200" cy="450358"/>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365254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FA2A9B8-FFD7-4371-B6F8-7746515550C0}"/>
              </a:ext>
            </a:extLst>
          </p:cNvPr>
          <p:cNvSpPr>
            <a:spLocks noGrp="1"/>
          </p:cNvSpPr>
          <p:nvPr>
            <p:ph idx="1"/>
          </p:nvPr>
        </p:nvSpPr>
        <p:spPr>
          <a:xfrm>
            <a:off x="167175" y="1295400"/>
            <a:ext cx="3947625" cy="4525963"/>
          </a:xfrm>
        </p:spPr>
        <p:txBody>
          <a:bodyPr>
            <a:normAutofit/>
          </a:bodyPr>
          <a:lstStyle/>
          <a:p>
            <a:r>
              <a:rPr lang="en-US" sz="2200" dirty="0"/>
              <a:t>Posted online at</a:t>
            </a:r>
          </a:p>
          <a:p>
            <a:pPr marL="0" indent="0">
              <a:buNone/>
            </a:pPr>
            <a:r>
              <a:rPr lang="en-US" sz="2200" dirty="0">
                <a:hlinkClick r:id="rId2"/>
              </a:rPr>
              <a:t>https://tea.texas.gov/student.assessment/manuals/dccm/</a:t>
            </a:r>
            <a:r>
              <a:rPr lang="en-US" sz="2200" dirty="0"/>
              <a:t>.</a:t>
            </a:r>
          </a:p>
          <a:p>
            <a:endParaRPr lang="en-US" sz="2200" dirty="0"/>
          </a:p>
          <a:p>
            <a:r>
              <a:rPr lang="en-US" sz="2200" dirty="0"/>
              <a:t>Can be found in the Coordinator Manual.</a:t>
            </a:r>
          </a:p>
          <a:p>
            <a:endParaRPr lang="en-US" sz="2200" dirty="0"/>
          </a:p>
          <a:p>
            <a:r>
              <a:rPr lang="en-US" sz="2200" dirty="0"/>
              <a:t>Poster version delivered with the Coordinator Manual.</a:t>
            </a:r>
          </a:p>
        </p:txBody>
      </p:sp>
      <p:sp>
        <p:nvSpPr>
          <p:cNvPr id="3" name="Title 2">
            <a:extLst>
              <a:ext uri="{FF2B5EF4-FFF2-40B4-BE49-F238E27FC236}">
                <a16:creationId xmlns:a16="http://schemas.microsoft.com/office/drawing/2014/main" id="{C0E701F5-F322-4AE1-BC67-58FBEF31C24D}"/>
              </a:ext>
            </a:extLst>
          </p:cNvPr>
          <p:cNvSpPr>
            <a:spLocks noGrp="1"/>
          </p:cNvSpPr>
          <p:nvPr>
            <p:ph type="title"/>
          </p:nvPr>
        </p:nvSpPr>
        <p:spPr/>
        <p:txBody>
          <a:bodyPr/>
          <a:lstStyle/>
          <a:p>
            <a:r>
              <a:rPr lang="en-US" dirty="0"/>
              <a:t>2018 Calendar of Events</a:t>
            </a:r>
          </a:p>
        </p:txBody>
      </p:sp>
      <p:sp>
        <p:nvSpPr>
          <p:cNvPr id="4" name="Slide Number Placeholder 3">
            <a:extLst>
              <a:ext uri="{FF2B5EF4-FFF2-40B4-BE49-F238E27FC236}">
                <a16:creationId xmlns:a16="http://schemas.microsoft.com/office/drawing/2014/main" id="{8562D3E7-FE0A-4D24-B606-0BDFA9E09F5E}"/>
              </a:ext>
            </a:extLst>
          </p:cNvPr>
          <p:cNvSpPr>
            <a:spLocks noGrp="1"/>
          </p:cNvSpPr>
          <p:nvPr>
            <p:ph type="sldNum" sz="quarter" idx="12"/>
          </p:nvPr>
        </p:nvSpPr>
        <p:spPr/>
        <p:txBody>
          <a:bodyPr/>
          <a:lstStyle/>
          <a:p>
            <a:fld id="{86D2451E-3285-438B-B188-C22B2A012BF6}" type="slidenum">
              <a:rPr lang="en-US" smtClean="0"/>
              <a:pPr/>
              <a:t>32</a:t>
            </a:fld>
            <a:endParaRPr lang="en-US" dirty="0"/>
          </a:p>
        </p:txBody>
      </p:sp>
      <p:pic>
        <p:nvPicPr>
          <p:cNvPr id="5" name="Picture 4">
            <a:extLst>
              <a:ext uri="{FF2B5EF4-FFF2-40B4-BE49-F238E27FC236}">
                <a16:creationId xmlns:a16="http://schemas.microsoft.com/office/drawing/2014/main" id="{CAEBFBC9-2089-4FD2-9874-BE27B6CAC7F9}"/>
              </a:ext>
            </a:extLst>
          </p:cNvPr>
          <p:cNvPicPr>
            <a:picLocks noChangeAspect="1"/>
          </p:cNvPicPr>
          <p:nvPr/>
        </p:nvPicPr>
        <p:blipFill>
          <a:blip r:embed="rId3"/>
          <a:stretch>
            <a:fillRect/>
          </a:stretch>
        </p:blipFill>
        <p:spPr>
          <a:xfrm>
            <a:off x="4572000" y="1219200"/>
            <a:ext cx="4404825" cy="4800600"/>
          </a:xfrm>
          <a:prstGeom prst="rect">
            <a:avLst/>
          </a:prstGeom>
        </p:spPr>
      </p:pic>
    </p:spTree>
    <p:extLst>
      <p:ext uri="{BB962C8B-B14F-4D97-AF65-F5344CB8AC3E}">
        <p14:creationId xmlns:p14="http://schemas.microsoft.com/office/powerpoint/2010/main" val="37577265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E172770-1E84-40B6-9D49-03FC4FF66AD6}"/>
              </a:ext>
            </a:extLst>
          </p:cNvPr>
          <p:cNvSpPr>
            <a:spLocks noGrp="1"/>
          </p:cNvSpPr>
          <p:nvPr>
            <p:ph idx="1"/>
          </p:nvPr>
        </p:nvSpPr>
        <p:spPr>
          <a:xfrm>
            <a:off x="304800" y="1295400"/>
            <a:ext cx="4343400" cy="4525963"/>
          </a:xfrm>
        </p:spPr>
        <p:txBody>
          <a:bodyPr/>
          <a:lstStyle/>
          <a:p>
            <a:r>
              <a:rPr lang="en-US" sz="2200" dirty="0"/>
              <a:t>The </a:t>
            </a:r>
            <a:r>
              <a:rPr lang="en-US" sz="2200" i="1" dirty="0"/>
              <a:t>2018 District and Campus Coordinator Manual </a:t>
            </a:r>
            <a:r>
              <a:rPr lang="en-US" sz="2200" dirty="0"/>
              <a:t>is posted online and scheduled to be sent to districts this week. </a:t>
            </a:r>
          </a:p>
          <a:p>
            <a:endParaRPr lang="en-US" sz="2200" dirty="0"/>
          </a:p>
          <a:p>
            <a:r>
              <a:rPr lang="en-US" sz="2200" dirty="0">
                <a:hlinkClick r:id="rId2"/>
              </a:rPr>
              <a:t>https://tea.texas.gov/student.assessment/manuals/</a:t>
            </a:r>
            <a:endParaRPr lang="en-US" sz="2200" dirty="0"/>
          </a:p>
          <a:p>
            <a:endParaRPr lang="en-US" dirty="0"/>
          </a:p>
          <a:p>
            <a:endParaRPr lang="en-US" dirty="0"/>
          </a:p>
        </p:txBody>
      </p:sp>
      <p:sp>
        <p:nvSpPr>
          <p:cNvPr id="3" name="Title 2">
            <a:extLst>
              <a:ext uri="{FF2B5EF4-FFF2-40B4-BE49-F238E27FC236}">
                <a16:creationId xmlns:a16="http://schemas.microsoft.com/office/drawing/2014/main" id="{6EA00B53-28CB-4825-B0A4-E4700877C8FF}"/>
              </a:ext>
            </a:extLst>
          </p:cNvPr>
          <p:cNvSpPr>
            <a:spLocks noGrp="1"/>
          </p:cNvSpPr>
          <p:nvPr>
            <p:ph type="title"/>
          </p:nvPr>
        </p:nvSpPr>
        <p:spPr/>
        <p:txBody>
          <a:bodyPr/>
          <a:lstStyle/>
          <a:p>
            <a:r>
              <a:rPr lang="en-US" dirty="0"/>
              <a:t>Manuals and Resources</a:t>
            </a:r>
          </a:p>
        </p:txBody>
      </p:sp>
      <p:sp>
        <p:nvSpPr>
          <p:cNvPr id="4" name="Slide Number Placeholder 3">
            <a:extLst>
              <a:ext uri="{FF2B5EF4-FFF2-40B4-BE49-F238E27FC236}">
                <a16:creationId xmlns:a16="http://schemas.microsoft.com/office/drawing/2014/main" id="{4AE071B5-27D5-497F-8D5A-43DBD5BEEC27}"/>
              </a:ext>
            </a:extLst>
          </p:cNvPr>
          <p:cNvSpPr>
            <a:spLocks noGrp="1"/>
          </p:cNvSpPr>
          <p:nvPr>
            <p:ph type="sldNum" sz="quarter" idx="12"/>
          </p:nvPr>
        </p:nvSpPr>
        <p:spPr/>
        <p:txBody>
          <a:bodyPr/>
          <a:lstStyle/>
          <a:p>
            <a:fld id="{86D2451E-3285-438B-B188-C22B2A012BF6}" type="slidenum">
              <a:rPr lang="en-US" smtClean="0"/>
              <a:pPr/>
              <a:t>33</a:t>
            </a:fld>
            <a:endParaRPr lang="en-US" dirty="0"/>
          </a:p>
        </p:txBody>
      </p:sp>
      <p:pic>
        <p:nvPicPr>
          <p:cNvPr id="5" name="Picture 4">
            <a:extLst>
              <a:ext uri="{FF2B5EF4-FFF2-40B4-BE49-F238E27FC236}">
                <a16:creationId xmlns:a16="http://schemas.microsoft.com/office/drawing/2014/main" id="{43A3DBB9-8331-4734-BB89-0E1493FE97FA}"/>
              </a:ext>
            </a:extLst>
          </p:cNvPr>
          <p:cNvPicPr>
            <a:picLocks noChangeAspect="1"/>
          </p:cNvPicPr>
          <p:nvPr/>
        </p:nvPicPr>
        <p:blipFill>
          <a:blip r:embed="rId3"/>
          <a:stretch>
            <a:fillRect/>
          </a:stretch>
        </p:blipFill>
        <p:spPr>
          <a:xfrm>
            <a:off x="5257800" y="1196810"/>
            <a:ext cx="3717068" cy="4809258"/>
          </a:xfrm>
          <a:prstGeom prst="rect">
            <a:avLst/>
          </a:prstGeom>
        </p:spPr>
      </p:pic>
    </p:spTree>
    <p:extLst>
      <p:ext uri="{BB962C8B-B14F-4D97-AF65-F5344CB8AC3E}">
        <p14:creationId xmlns:p14="http://schemas.microsoft.com/office/powerpoint/2010/main" val="38615058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E172770-1E84-40B6-9D49-03FC4FF66AD6}"/>
              </a:ext>
            </a:extLst>
          </p:cNvPr>
          <p:cNvSpPr>
            <a:spLocks noGrp="1"/>
          </p:cNvSpPr>
          <p:nvPr>
            <p:ph idx="1"/>
          </p:nvPr>
        </p:nvSpPr>
        <p:spPr>
          <a:xfrm>
            <a:off x="304800" y="1295401"/>
            <a:ext cx="8458200" cy="1524000"/>
          </a:xfrm>
        </p:spPr>
        <p:txBody>
          <a:bodyPr>
            <a:normAutofit lnSpcReduction="10000"/>
          </a:bodyPr>
          <a:lstStyle/>
          <a:p>
            <a:r>
              <a:rPr lang="en-US" sz="2200" dirty="0"/>
              <a:t>The </a:t>
            </a:r>
            <a:r>
              <a:rPr lang="en-US" sz="2200" i="1" dirty="0"/>
              <a:t>2018 STAAR Test Administrator Manuals </a:t>
            </a:r>
            <a:r>
              <a:rPr lang="en-US" sz="2200" dirty="0"/>
              <a:t>are scheduled to be posted online in January and sent to districts in February. </a:t>
            </a:r>
          </a:p>
          <a:p>
            <a:endParaRPr lang="en-US" sz="2200" dirty="0"/>
          </a:p>
          <a:p>
            <a:r>
              <a:rPr lang="en-US" sz="2200" dirty="0">
                <a:hlinkClick r:id="rId2"/>
              </a:rPr>
              <a:t>https://tea.texas.gov/student.assessment/manuals/</a:t>
            </a:r>
            <a:endParaRPr lang="en-US" sz="2200" dirty="0"/>
          </a:p>
          <a:p>
            <a:endParaRPr lang="en-US" dirty="0"/>
          </a:p>
          <a:p>
            <a:endParaRPr lang="en-US" dirty="0"/>
          </a:p>
        </p:txBody>
      </p:sp>
      <p:sp>
        <p:nvSpPr>
          <p:cNvPr id="3" name="Title 2">
            <a:extLst>
              <a:ext uri="{FF2B5EF4-FFF2-40B4-BE49-F238E27FC236}">
                <a16:creationId xmlns:a16="http://schemas.microsoft.com/office/drawing/2014/main" id="{6EA00B53-28CB-4825-B0A4-E4700877C8FF}"/>
              </a:ext>
            </a:extLst>
          </p:cNvPr>
          <p:cNvSpPr>
            <a:spLocks noGrp="1"/>
          </p:cNvSpPr>
          <p:nvPr>
            <p:ph type="title"/>
          </p:nvPr>
        </p:nvSpPr>
        <p:spPr/>
        <p:txBody>
          <a:bodyPr/>
          <a:lstStyle/>
          <a:p>
            <a:r>
              <a:rPr lang="en-US" dirty="0"/>
              <a:t>Manuals and Resources</a:t>
            </a:r>
          </a:p>
        </p:txBody>
      </p:sp>
      <p:sp>
        <p:nvSpPr>
          <p:cNvPr id="4" name="Slide Number Placeholder 3">
            <a:extLst>
              <a:ext uri="{FF2B5EF4-FFF2-40B4-BE49-F238E27FC236}">
                <a16:creationId xmlns:a16="http://schemas.microsoft.com/office/drawing/2014/main" id="{4AE071B5-27D5-497F-8D5A-43DBD5BEEC27}"/>
              </a:ext>
            </a:extLst>
          </p:cNvPr>
          <p:cNvSpPr>
            <a:spLocks noGrp="1"/>
          </p:cNvSpPr>
          <p:nvPr>
            <p:ph type="sldNum" sz="quarter" idx="12"/>
          </p:nvPr>
        </p:nvSpPr>
        <p:spPr/>
        <p:txBody>
          <a:bodyPr/>
          <a:lstStyle/>
          <a:p>
            <a:fld id="{86D2451E-3285-438B-B188-C22B2A012BF6}" type="slidenum">
              <a:rPr lang="en-US" smtClean="0"/>
              <a:pPr/>
              <a:t>34</a:t>
            </a:fld>
            <a:endParaRPr lang="en-US" dirty="0"/>
          </a:p>
        </p:txBody>
      </p:sp>
      <p:pic>
        <p:nvPicPr>
          <p:cNvPr id="6" name="Picture 5">
            <a:extLst>
              <a:ext uri="{FF2B5EF4-FFF2-40B4-BE49-F238E27FC236}">
                <a16:creationId xmlns:a16="http://schemas.microsoft.com/office/drawing/2014/main" id="{AE8CA417-EF7A-4588-8AC5-357D1AE490D4}"/>
              </a:ext>
            </a:extLst>
          </p:cNvPr>
          <p:cNvPicPr>
            <a:picLocks noChangeAspect="1"/>
          </p:cNvPicPr>
          <p:nvPr/>
        </p:nvPicPr>
        <p:blipFill>
          <a:blip r:embed="rId3"/>
          <a:stretch>
            <a:fillRect/>
          </a:stretch>
        </p:blipFill>
        <p:spPr>
          <a:xfrm>
            <a:off x="304800" y="2908284"/>
            <a:ext cx="2362200" cy="3056288"/>
          </a:xfrm>
          <a:prstGeom prst="rect">
            <a:avLst/>
          </a:prstGeom>
          <a:ln>
            <a:solidFill>
              <a:schemeClr val="accent1"/>
            </a:solidFill>
          </a:ln>
        </p:spPr>
      </p:pic>
      <p:pic>
        <p:nvPicPr>
          <p:cNvPr id="8" name="Picture 7">
            <a:extLst>
              <a:ext uri="{FF2B5EF4-FFF2-40B4-BE49-F238E27FC236}">
                <a16:creationId xmlns:a16="http://schemas.microsoft.com/office/drawing/2014/main" id="{A6E9EDD5-2272-4E17-8565-8EAB7764547C}"/>
              </a:ext>
            </a:extLst>
          </p:cNvPr>
          <p:cNvPicPr>
            <a:picLocks noChangeAspect="1"/>
          </p:cNvPicPr>
          <p:nvPr/>
        </p:nvPicPr>
        <p:blipFill>
          <a:blip r:embed="rId4"/>
          <a:stretch>
            <a:fillRect/>
          </a:stretch>
        </p:blipFill>
        <p:spPr>
          <a:xfrm>
            <a:off x="3352800" y="2908284"/>
            <a:ext cx="2362200" cy="3056288"/>
          </a:xfrm>
          <a:prstGeom prst="rect">
            <a:avLst/>
          </a:prstGeom>
          <a:ln>
            <a:solidFill>
              <a:schemeClr val="accent1"/>
            </a:solidFill>
          </a:ln>
        </p:spPr>
      </p:pic>
      <p:pic>
        <p:nvPicPr>
          <p:cNvPr id="9" name="Picture 8">
            <a:extLst>
              <a:ext uri="{FF2B5EF4-FFF2-40B4-BE49-F238E27FC236}">
                <a16:creationId xmlns:a16="http://schemas.microsoft.com/office/drawing/2014/main" id="{718F1B60-4764-402D-A029-79A174CB1239}"/>
              </a:ext>
            </a:extLst>
          </p:cNvPr>
          <p:cNvPicPr>
            <a:picLocks noChangeAspect="1"/>
          </p:cNvPicPr>
          <p:nvPr/>
        </p:nvPicPr>
        <p:blipFill>
          <a:blip r:embed="rId5"/>
          <a:stretch>
            <a:fillRect/>
          </a:stretch>
        </p:blipFill>
        <p:spPr>
          <a:xfrm>
            <a:off x="6400800" y="2908284"/>
            <a:ext cx="2362200" cy="3056288"/>
          </a:xfrm>
          <a:prstGeom prst="rect">
            <a:avLst/>
          </a:prstGeom>
          <a:ln>
            <a:solidFill>
              <a:schemeClr val="accent1"/>
            </a:solidFill>
          </a:ln>
        </p:spPr>
      </p:pic>
    </p:spTree>
    <p:extLst>
      <p:ext uri="{BB962C8B-B14F-4D97-AF65-F5344CB8AC3E}">
        <p14:creationId xmlns:p14="http://schemas.microsoft.com/office/powerpoint/2010/main" val="41187032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E172770-1E84-40B6-9D49-03FC4FF66AD6}"/>
              </a:ext>
            </a:extLst>
          </p:cNvPr>
          <p:cNvSpPr>
            <a:spLocks noGrp="1"/>
          </p:cNvSpPr>
          <p:nvPr>
            <p:ph idx="1"/>
          </p:nvPr>
        </p:nvSpPr>
        <p:spPr>
          <a:xfrm>
            <a:off x="304800" y="1295400"/>
            <a:ext cx="3886200" cy="3428999"/>
          </a:xfrm>
        </p:spPr>
        <p:txBody>
          <a:bodyPr>
            <a:normAutofit/>
          </a:bodyPr>
          <a:lstStyle/>
          <a:p>
            <a:r>
              <a:rPr lang="en-US" sz="2200" dirty="0"/>
              <a:t>Additional manuals and other resources have been/will be posted.</a:t>
            </a:r>
          </a:p>
          <a:p>
            <a:endParaRPr lang="en-US" sz="2200" dirty="0"/>
          </a:p>
          <a:p>
            <a:r>
              <a:rPr lang="en-US" sz="2200" dirty="0">
                <a:hlinkClick r:id="rId2"/>
              </a:rPr>
              <a:t>https://tea.texas.gov/student.assessment/manuals/</a:t>
            </a:r>
            <a:endParaRPr lang="en-US" sz="2200" dirty="0"/>
          </a:p>
          <a:p>
            <a:endParaRPr lang="en-US" dirty="0"/>
          </a:p>
        </p:txBody>
      </p:sp>
      <p:sp>
        <p:nvSpPr>
          <p:cNvPr id="3" name="Title 2">
            <a:extLst>
              <a:ext uri="{FF2B5EF4-FFF2-40B4-BE49-F238E27FC236}">
                <a16:creationId xmlns:a16="http://schemas.microsoft.com/office/drawing/2014/main" id="{6EA00B53-28CB-4825-B0A4-E4700877C8FF}"/>
              </a:ext>
            </a:extLst>
          </p:cNvPr>
          <p:cNvSpPr>
            <a:spLocks noGrp="1"/>
          </p:cNvSpPr>
          <p:nvPr>
            <p:ph type="title"/>
          </p:nvPr>
        </p:nvSpPr>
        <p:spPr/>
        <p:txBody>
          <a:bodyPr/>
          <a:lstStyle/>
          <a:p>
            <a:r>
              <a:rPr lang="en-US" dirty="0"/>
              <a:t>Manuals and Resources</a:t>
            </a:r>
          </a:p>
        </p:txBody>
      </p:sp>
      <p:sp>
        <p:nvSpPr>
          <p:cNvPr id="4" name="Slide Number Placeholder 3">
            <a:extLst>
              <a:ext uri="{FF2B5EF4-FFF2-40B4-BE49-F238E27FC236}">
                <a16:creationId xmlns:a16="http://schemas.microsoft.com/office/drawing/2014/main" id="{4AE071B5-27D5-497F-8D5A-43DBD5BEEC27}"/>
              </a:ext>
            </a:extLst>
          </p:cNvPr>
          <p:cNvSpPr>
            <a:spLocks noGrp="1"/>
          </p:cNvSpPr>
          <p:nvPr>
            <p:ph type="sldNum" sz="quarter" idx="12"/>
          </p:nvPr>
        </p:nvSpPr>
        <p:spPr/>
        <p:txBody>
          <a:bodyPr/>
          <a:lstStyle/>
          <a:p>
            <a:fld id="{86D2451E-3285-438B-B188-C22B2A012BF6}" type="slidenum">
              <a:rPr lang="en-US" smtClean="0"/>
              <a:pPr/>
              <a:t>35</a:t>
            </a:fld>
            <a:endParaRPr lang="en-US" dirty="0"/>
          </a:p>
        </p:txBody>
      </p:sp>
      <p:pic>
        <p:nvPicPr>
          <p:cNvPr id="10" name="Picture 9">
            <a:extLst>
              <a:ext uri="{FF2B5EF4-FFF2-40B4-BE49-F238E27FC236}">
                <a16:creationId xmlns:a16="http://schemas.microsoft.com/office/drawing/2014/main" id="{D9D15043-368F-4DF6-89A5-949881B75F20}"/>
              </a:ext>
            </a:extLst>
          </p:cNvPr>
          <p:cNvPicPr/>
          <p:nvPr/>
        </p:nvPicPr>
        <p:blipFill rotWithShape="1">
          <a:blip r:embed="rId3"/>
          <a:srcRect l="61218" t="8000" r="11058" b="6000"/>
          <a:stretch/>
        </p:blipFill>
        <p:spPr bwMode="auto">
          <a:xfrm>
            <a:off x="4343400" y="1371600"/>
            <a:ext cx="4520184" cy="4495800"/>
          </a:xfrm>
          <a:prstGeom prst="rect">
            <a:avLst/>
          </a:prstGeom>
          <a:ln>
            <a:solidFill>
              <a:schemeClr val="accent1"/>
            </a:solidFill>
          </a:ln>
          <a:extLst>
            <a:ext uri="{53640926-AAD7-44D8-BBD7-CCE9431645EC}">
              <a14:shadowObscured xmlns:a14="http://schemas.microsoft.com/office/drawing/2010/main"/>
            </a:ext>
          </a:extLst>
        </p:spPr>
      </p:pic>
      <p:sp>
        <p:nvSpPr>
          <p:cNvPr id="5" name="Arrow: Right 4">
            <a:extLst>
              <a:ext uri="{FF2B5EF4-FFF2-40B4-BE49-F238E27FC236}">
                <a16:creationId xmlns:a16="http://schemas.microsoft.com/office/drawing/2014/main" id="{6C53D457-3C98-4A1B-AD80-84C0E779DFBA}"/>
              </a:ext>
            </a:extLst>
          </p:cNvPr>
          <p:cNvSpPr/>
          <p:nvPr/>
        </p:nvSpPr>
        <p:spPr>
          <a:xfrm>
            <a:off x="3429000" y="4800600"/>
            <a:ext cx="1143000" cy="57911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879957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E172770-1E84-40B6-9D49-03FC4FF66AD6}"/>
              </a:ext>
            </a:extLst>
          </p:cNvPr>
          <p:cNvSpPr>
            <a:spLocks noGrp="1"/>
          </p:cNvSpPr>
          <p:nvPr>
            <p:ph idx="1"/>
          </p:nvPr>
        </p:nvSpPr>
        <p:spPr>
          <a:xfrm>
            <a:off x="228600" y="1295400"/>
            <a:ext cx="3200400" cy="4648200"/>
          </a:xfrm>
        </p:spPr>
        <p:txBody>
          <a:bodyPr>
            <a:normAutofit fontScale="32500" lnSpcReduction="20000"/>
          </a:bodyPr>
          <a:lstStyle/>
          <a:p>
            <a:r>
              <a:rPr lang="en-US" sz="6800" dirty="0"/>
              <a:t>The Student Assessment Division has created a new webpage that includes links to the Texas Education Code (TEC) and the Texas Administrative Code (TAC) that pertain to the Texas assessment program.</a:t>
            </a:r>
          </a:p>
          <a:p>
            <a:endParaRPr lang="en-US" sz="6800" u="sng" dirty="0">
              <a:hlinkClick r:id="rId2"/>
            </a:endParaRPr>
          </a:p>
          <a:p>
            <a:r>
              <a:rPr lang="en-US" sz="6800" u="sng" dirty="0">
                <a:hlinkClick r:id="rId2"/>
              </a:rPr>
              <a:t>http://tea.texas.gov/student.assessment/Code_references/</a:t>
            </a:r>
            <a:r>
              <a:rPr lang="en-US" sz="6800" dirty="0">
                <a:solidFill>
                  <a:srgbClr val="FF0000"/>
                </a:solidFill>
              </a:rPr>
              <a:t> </a:t>
            </a:r>
            <a:endParaRPr lang="en-US" sz="6800" dirty="0"/>
          </a:p>
          <a:p>
            <a:pPr marL="0" indent="0">
              <a:buNone/>
            </a:pPr>
            <a:endParaRPr lang="en-US" dirty="0"/>
          </a:p>
        </p:txBody>
      </p:sp>
      <p:sp>
        <p:nvSpPr>
          <p:cNvPr id="3" name="Title 2">
            <a:extLst>
              <a:ext uri="{FF2B5EF4-FFF2-40B4-BE49-F238E27FC236}">
                <a16:creationId xmlns:a16="http://schemas.microsoft.com/office/drawing/2014/main" id="{6EA00B53-28CB-4825-B0A4-E4700877C8FF}"/>
              </a:ext>
            </a:extLst>
          </p:cNvPr>
          <p:cNvSpPr>
            <a:spLocks noGrp="1"/>
          </p:cNvSpPr>
          <p:nvPr>
            <p:ph type="title"/>
          </p:nvPr>
        </p:nvSpPr>
        <p:spPr/>
        <p:txBody>
          <a:bodyPr/>
          <a:lstStyle/>
          <a:p>
            <a:r>
              <a:rPr lang="en-US" dirty="0"/>
              <a:t>Manuals and Resources</a:t>
            </a:r>
          </a:p>
        </p:txBody>
      </p:sp>
      <p:sp>
        <p:nvSpPr>
          <p:cNvPr id="4" name="Slide Number Placeholder 3">
            <a:extLst>
              <a:ext uri="{FF2B5EF4-FFF2-40B4-BE49-F238E27FC236}">
                <a16:creationId xmlns:a16="http://schemas.microsoft.com/office/drawing/2014/main" id="{4AE071B5-27D5-497F-8D5A-43DBD5BEEC27}"/>
              </a:ext>
            </a:extLst>
          </p:cNvPr>
          <p:cNvSpPr>
            <a:spLocks noGrp="1"/>
          </p:cNvSpPr>
          <p:nvPr>
            <p:ph type="sldNum" sz="quarter" idx="12"/>
          </p:nvPr>
        </p:nvSpPr>
        <p:spPr/>
        <p:txBody>
          <a:bodyPr/>
          <a:lstStyle/>
          <a:p>
            <a:fld id="{86D2451E-3285-438B-B188-C22B2A012BF6}" type="slidenum">
              <a:rPr lang="en-US" smtClean="0"/>
              <a:pPr/>
              <a:t>36</a:t>
            </a:fld>
            <a:endParaRPr lang="en-US" dirty="0"/>
          </a:p>
        </p:txBody>
      </p:sp>
      <p:pic>
        <p:nvPicPr>
          <p:cNvPr id="1026" name="Picture 2" descr="image002">
            <a:extLst>
              <a:ext uri="{FF2B5EF4-FFF2-40B4-BE49-F238E27FC236}">
                <a16:creationId xmlns:a16="http://schemas.microsoft.com/office/drawing/2014/main" id="{ECBA4827-92F7-4E3B-A5DD-9DACB1E6501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646" r="19517"/>
          <a:stretch/>
        </p:blipFill>
        <p:spPr bwMode="auto">
          <a:xfrm>
            <a:off x="3429000" y="1295400"/>
            <a:ext cx="5562600" cy="4648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10417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BE9E611-6438-4DC0-A703-85C80752B72D}"/>
              </a:ext>
            </a:extLst>
          </p:cNvPr>
          <p:cNvSpPr>
            <a:spLocks noGrp="1"/>
          </p:cNvSpPr>
          <p:nvPr>
            <p:ph idx="1"/>
          </p:nvPr>
        </p:nvSpPr>
        <p:spPr/>
        <p:txBody>
          <a:bodyPr>
            <a:normAutofit/>
          </a:bodyPr>
          <a:lstStyle/>
          <a:p>
            <a:pPr marL="0" indent="0">
              <a:buClr>
                <a:srgbClr val="0070C0"/>
              </a:buClr>
              <a:buNone/>
            </a:pPr>
            <a:r>
              <a:rPr lang="en-US" sz="2200" dirty="0"/>
              <a:t>House Bill 1164</a:t>
            </a:r>
            <a:r>
              <a:rPr lang="en-US" sz="2200" dirty="0">
                <a:ea typeface="Verdana" panose="020B0604030504040204" pitchFamily="34" charset="0"/>
                <a:cs typeface="Verdana" panose="020B0604030504040204" pitchFamily="34" charset="0"/>
              </a:rPr>
              <a:t>—</a:t>
            </a:r>
            <a:r>
              <a:rPr lang="en-US" sz="2200" dirty="0"/>
              <a:t>2-year project passed by the 84</a:t>
            </a:r>
            <a:r>
              <a:rPr lang="en-US" sz="2200" baseline="30000" dirty="0"/>
              <a:t>th</a:t>
            </a:r>
            <a:r>
              <a:rPr lang="en-US" sz="2200" dirty="0"/>
              <a:t> Texas Legislature in 2015 for 2016–2017 and 2017–2018 school years.</a:t>
            </a:r>
          </a:p>
          <a:p>
            <a:pPr marL="0" indent="0">
              <a:buClr>
                <a:srgbClr val="0070C0"/>
              </a:buClr>
              <a:buNone/>
            </a:pPr>
            <a:r>
              <a:rPr lang="en-US" sz="2200" dirty="0"/>
              <a:t>Calls for a proposed alternative assessment method designed to assess a student’s:</a:t>
            </a:r>
          </a:p>
          <a:p>
            <a:r>
              <a:rPr lang="en-US" sz="2200" dirty="0"/>
              <a:t>Mastery of the TEKS in writing through timed writing samples;</a:t>
            </a:r>
          </a:p>
          <a:p>
            <a:r>
              <a:rPr lang="en-US" sz="2200" dirty="0"/>
              <a:t>Improvement in writing skills from the beginning of the school year to the end of the school year;</a:t>
            </a:r>
          </a:p>
          <a:p>
            <a:r>
              <a:rPr lang="en-US" sz="2200" dirty="0"/>
              <a:t>Ability to follow the writing process from rough draft to final product; and</a:t>
            </a:r>
          </a:p>
          <a:p>
            <a:r>
              <a:rPr lang="en-US" sz="2200" dirty="0"/>
              <a:t>Ability to produce more than one type of writing.</a:t>
            </a:r>
          </a:p>
          <a:p>
            <a:endParaRPr lang="en-US" dirty="0"/>
          </a:p>
        </p:txBody>
      </p:sp>
      <p:sp>
        <p:nvSpPr>
          <p:cNvPr id="3" name="Title 2">
            <a:extLst>
              <a:ext uri="{FF2B5EF4-FFF2-40B4-BE49-F238E27FC236}">
                <a16:creationId xmlns:a16="http://schemas.microsoft.com/office/drawing/2014/main" id="{C0B2D6AB-4508-4791-9F92-8FE86800E426}"/>
              </a:ext>
            </a:extLst>
          </p:cNvPr>
          <p:cNvSpPr>
            <a:spLocks noGrp="1"/>
          </p:cNvSpPr>
          <p:nvPr>
            <p:ph type="title"/>
          </p:nvPr>
        </p:nvSpPr>
        <p:spPr/>
        <p:txBody>
          <a:bodyPr/>
          <a:lstStyle/>
          <a:p>
            <a:r>
              <a:rPr lang="en-US" dirty="0"/>
              <a:t>Writing Pilot</a:t>
            </a:r>
          </a:p>
        </p:txBody>
      </p:sp>
      <p:sp>
        <p:nvSpPr>
          <p:cNvPr id="4" name="Slide Number Placeholder 3">
            <a:extLst>
              <a:ext uri="{FF2B5EF4-FFF2-40B4-BE49-F238E27FC236}">
                <a16:creationId xmlns:a16="http://schemas.microsoft.com/office/drawing/2014/main" id="{9FAA6D05-191B-40DA-BAB8-E5E36C33D2D4}"/>
              </a:ext>
            </a:extLst>
          </p:cNvPr>
          <p:cNvSpPr>
            <a:spLocks noGrp="1"/>
          </p:cNvSpPr>
          <p:nvPr>
            <p:ph type="sldNum" sz="quarter" idx="12"/>
          </p:nvPr>
        </p:nvSpPr>
        <p:spPr/>
        <p:txBody>
          <a:bodyPr/>
          <a:lstStyle/>
          <a:p>
            <a:fld id="{86D2451E-3285-438B-B188-C22B2A012BF6}" type="slidenum">
              <a:rPr lang="en-US" smtClean="0"/>
              <a:pPr/>
              <a:t>37</a:t>
            </a:fld>
            <a:endParaRPr lang="en-US" dirty="0"/>
          </a:p>
        </p:txBody>
      </p:sp>
    </p:spTree>
    <p:extLst>
      <p:ext uri="{BB962C8B-B14F-4D97-AF65-F5344CB8AC3E}">
        <p14:creationId xmlns:p14="http://schemas.microsoft.com/office/powerpoint/2010/main" val="35731321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AFD5D8-A0CC-44F6-A438-5B93E3D8C7DD}"/>
              </a:ext>
            </a:extLst>
          </p:cNvPr>
          <p:cNvSpPr>
            <a:spLocks noGrp="1"/>
          </p:cNvSpPr>
          <p:nvPr>
            <p:ph type="title"/>
          </p:nvPr>
        </p:nvSpPr>
        <p:spPr/>
        <p:txBody>
          <a:bodyPr/>
          <a:lstStyle/>
          <a:p>
            <a:r>
              <a:rPr lang="en-US" dirty="0"/>
              <a:t>Classroom Writing Samples</a:t>
            </a:r>
          </a:p>
        </p:txBody>
      </p:sp>
      <p:sp>
        <p:nvSpPr>
          <p:cNvPr id="4" name="Slide Number Placeholder 3">
            <a:extLst>
              <a:ext uri="{FF2B5EF4-FFF2-40B4-BE49-F238E27FC236}">
                <a16:creationId xmlns:a16="http://schemas.microsoft.com/office/drawing/2014/main" id="{7602C68D-696B-4560-8D16-1AC54523035B}"/>
              </a:ext>
            </a:extLst>
          </p:cNvPr>
          <p:cNvSpPr>
            <a:spLocks noGrp="1"/>
          </p:cNvSpPr>
          <p:nvPr>
            <p:ph type="sldNum" sz="quarter" idx="12"/>
          </p:nvPr>
        </p:nvSpPr>
        <p:spPr/>
        <p:txBody>
          <a:bodyPr/>
          <a:lstStyle/>
          <a:p>
            <a:fld id="{86D2451E-3285-438B-B188-C22B2A012BF6}" type="slidenum">
              <a:rPr lang="en-US" smtClean="0"/>
              <a:pPr/>
              <a:t>38</a:t>
            </a:fld>
            <a:endParaRPr lang="en-US" dirty="0"/>
          </a:p>
        </p:txBody>
      </p:sp>
      <p:grpSp>
        <p:nvGrpSpPr>
          <p:cNvPr id="67" name="Group 66">
            <a:extLst>
              <a:ext uri="{FF2B5EF4-FFF2-40B4-BE49-F238E27FC236}">
                <a16:creationId xmlns:a16="http://schemas.microsoft.com/office/drawing/2014/main" id="{10332DA1-A07F-42EE-A6E9-7EE3D1579B8F}"/>
              </a:ext>
            </a:extLst>
          </p:cNvPr>
          <p:cNvGrpSpPr/>
          <p:nvPr/>
        </p:nvGrpSpPr>
        <p:grpSpPr>
          <a:xfrm>
            <a:off x="388620" y="1143000"/>
            <a:ext cx="8602980" cy="5186172"/>
            <a:chOff x="388620" y="813816"/>
            <a:chExt cx="8677656" cy="5515356"/>
          </a:xfrm>
        </p:grpSpPr>
        <p:sp>
          <p:nvSpPr>
            <p:cNvPr id="65" name="object 28">
              <a:extLst>
                <a:ext uri="{FF2B5EF4-FFF2-40B4-BE49-F238E27FC236}">
                  <a16:creationId xmlns:a16="http://schemas.microsoft.com/office/drawing/2014/main" id="{217F8FE0-8A7B-45C6-91A2-21D5534E8F04}"/>
                </a:ext>
              </a:extLst>
            </p:cNvPr>
            <p:cNvSpPr/>
            <p:nvPr/>
          </p:nvSpPr>
          <p:spPr>
            <a:xfrm>
              <a:off x="782057" y="5544058"/>
              <a:ext cx="7600950" cy="190500"/>
            </a:xfrm>
            <a:custGeom>
              <a:avLst/>
              <a:gdLst/>
              <a:ahLst/>
              <a:cxnLst/>
              <a:rect l="l" t="t" r="r" b="b"/>
              <a:pathLst>
                <a:path w="7600950" h="190500">
                  <a:moveTo>
                    <a:pt x="7410458" y="0"/>
                  </a:moveTo>
                  <a:lnTo>
                    <a:pt x="7471210" y="76305"/>
                  </a:lnTo>
                  <a:lnTo>
                    <a:pt x="7486531" y="76339"/>
                  </a:lnTo>
                  <a:lnTo>
                    <a:pt x="7499321" y="81392"/>
                  </a:lnTo>
                  <a:lnTo>
                    <a:pt x="7505378" y="93711"/>
                  </a:lnTo>
                  <a:lnTo>
                    <a:pt x="7500863" y="107525"/>
                  </a:lnTo>
                  <a:lnTo>
                    <a:pt x="7489499" y="114192"/>
                  </a:lnTo>
                  <a:lnTo>
                    <a:pt x="7471284" y="114192"/>
                  </a:lnTo>
                  <a:lnTo>
                    <a:pt x="7409950" y="190461"/>
                  </a:lnTo>
                  <a:lnTo>
                    <a:pt x="7563388" y="114192"/>
                  </a:lnTo>
                  <a:lnTo>
                    <a:pt x="7489499" y="114192"/>
                  </a:lnTo>
                  <a:lnTo>
                    <a:pt x="7563469" y="114152"/>
                  </a:lnTo>
                  <a:lnTo>
                    <a:pt x="7600704" y="95643"/>
                  </a:lnTo>
                  <a:lnTo>
                    <a:pt x="7410458" y="0"/>
                  </a:lnTo>
                  <a:close/>
                </a:path>
                <a:path w="7600950" h="190500">
                  <a:moveTo>
                    <a:pt x="47423" y="22364"/>
                  </a:moveTo>
                  <a:lnTo>
                    <a:pt x="13532" y="42477"/>
                  </a:lnTo>
                  <a:lnTo>
                    <a:pt x="0" y="84082"/>
                  </a:lnTo>
                  <a:lnTo>
                    <a:pt x="3074" y="97984"/>
                  </a:lnTo>
                  <a:lnTo>
                    <a:pt x="29447" y="128870"/>
                  </a:lnTo>
                  <a:lnTo>
                    <a:pt x="56777" y="135889"/>
                  </a:lnTo>
                  <a:lnTo>
                    <a:pt x="59000" y="135851"/>
                  </a:lnTo>
                  <a:lnTo>
                    <a:pt x="101695" y="111405"/>
                  </a:lnTo>
                  <a:lnTo>
                    <a:pt x="108132" y="97903"/>
                  </a:lnTo>
                  <a:lnTo>
                    <a:pt x="56866" y="97789"/>
                  </a:lnTo>
                  <a:lnTo>
                    <a:pt x="44019" y="92771"/>
                  </a:lnTo>
                  <a:lnTo>
                    <a:pt x="37936" y="80524"/>
                  </a:lnTo>
                  <a:lnTo>
                    <a:pt x="42454" y="66647"/>
                  </a:lnTo>
                  <a:lnTo>
                    <a:pt x="53765" y="59948"/>
                  </a:lnTo>
                  <a:lnTo>
                    <a:pt x="56942" y="59689"/>
                  </a:lnTo>
                  <a:lnTo>
                    <a:pt x="110285" y="59689"/>
                  </a:lnTo>
                  <a:lnTo>
                    <a:pt x="108271" y="54123"/>
                  </a:lnTo>
                  <a:lnTo>
                    <a:pt x="101048" y="43430"/>
                  </a:lnTo>
                  <a:lnTo>
                    <a:pt x="91173" y="34547"/>
                  </a:lnTo>
                  <a:lnTo>
                    <a:pt x="78826" y="27833"/>
                  </a:lnTo>
                  <a:lnTo>
                    <a:pt x="64183" y="23652"/>
                  </a:lnTo>
                  <a:lnTo>
                    <a:pt x="47423" y="22364"/>
                  </a:lnTo>
                  <a:close/>
                </a:path>
                <a:path w="7600950" h="190500">
                  <a:moveTo>
                    <a:pt x="7471210" y="76305"/>
                  </a:moveTo>
                  <a:lnTo>
                    <a:pt x="7486404" y="95389"/>
                  </a:lnTo>
                  <a:lnTo>
                    <a:pt x="7471316" y="114152"/>
                  </a:lnTo>
                  <a:lnTo>
                    <a:pt x="7489499" y="114192"/>
                  </a:lnTo>
                  <a:lnTo>
                    <a:pt x="7500863" y="107525"/>
                  </a:lnTo>
                  <a:lnTo>
                    <a:pt x="7505378" y="93711"/>
                  </a:lnTo>
                  <a:lnTo>
                    <a:pt x="7499321" y="81392"/>
                  </a:lnTo>
                  <a:lnTo>
                    <a:pt x="7486531" y="76339"/>
                  </a:lnTo>
                  <a:lnTo>
                    <a:pt x="7471210" y="76305"/>
                  </a:lnTo>
                  <a:close/>
                </a:path>
                <a:path w="7600950" h="190500">
                  <a:moveTo>
                    <a:pt x="110329" y="59809"/>
                  </a:moveTo>
                  <a:lnTo>
                    <a:pt x="112664" y="66262"/>
                  </a:lnTo>
                  <a:lnTo>
                    <a:pt x="111698" y="83636"/>
                  </a:lnTo>
                  <a:lnTo>
                    <a:pt x="108132" y="97903"/>
                  </a:lnTo>
                  <a:lnTo>
                    <a:pt x="7471316" y="114152"/>
                  </a:lnTo>
                  <a:lnTo>
                    <a:pt x="7486404" y="95389"/>
                  </a:lnTo>
                  <a:lnTo>
                    <a:pt x="7471210" y="76305"/>
                  </a:lnTo>
                  <a:lnTo>
                    <a:pt x="110329" y="59809"/>
                  </a:lnTo>
                  <a:close/>
                </a:path>
                <a:path w="7600950" h="190500">
                  <a:moveTo>
                    <a:pt x="56942" y="59689"/>
                  </a:moveTo>
                  <a:lnTo>
                    <a:pt x="53765" y="59948"/>
                  </a:lnTo>
                  <a:lnTo>
                    <a:pt x="42454" y="66647"/>
                  </a:lnTo>
                  <a:lnTo>
                    <a:pt x="37936" y="80524"/>
                  </a:lnTo>
                  <a:lnTo>
                    <a:pt x="44019" y="92771"/>
                  </a:lnTo>
                  <a:lnTo>
                    <a:pt x="56866" y="97789"/>
                  </a:lnTo>
                  <a:lnTo>
                    <a:pt x="108132" y="97903"/>
                  </a:lnTo>
                  <a:lnTo>
                    <a:pt x="111698" y="83636"/>
                  </a:lnTo>
                  <a:lnTo>
                    <a:pt x="112664" y="66262"/>
                  </a:lnTo>
                  <a:lnTo>
                    <a:pt x="110329" y="59809"/>
                  </a:lnTo>
                  <a:lnTo>
                    <a:pt x="56942" y="59689"/>
                  </a:lnTo>
                  <a:close/>
                </a:path>
                <a:path w="7600950" h="190500">
                  <a:moveTo>
                    <a:pt x="110285" y="59689"/>
                  </a:moveTo>
                  <a:lnTo>
                    <a:pt x="56942" y="59689"/>
                  </a:lnTo>
                  <a:lnTo>
                    <a:pt x="110329" y="59809"/>
                  </a:lnTo>
                  <a:close/>
                </a:path>
              </a:pathLst>
            </a:custGeom>
            <a:solidFill>
              <a:srgbClr val="497DBA"/>
            </a:solidFill>
          </p:spPr>
          <p:txBody>
            <a:bodyPr wrap="square" lIns="0" tIns="0" rIns="0" bIns="0" rtlCol="0"/>
            <a:lstStyle/>
            <a:p>
              <a:endParaRPr dirty="0"/>
            </a:p>
          </p:txBody>
        </p:sp>
        <p:sp>
          <p:nvSpPr>
            <p:cNvPr id="51" name="object 2">
              <a:extLst>
                <a:ext uri="{FF2B5EF4-FFF2-40B4-BE49-F238E27FC236}">
                  <a16:creationId xmlns:a16="http://schemas.microsoft.com/office/drawing/2014/main" id="{22AEC69E-55D7-4809-8DDF-650B874A171A}"/>
                </a:ext>
              </a:extLst>
            </p:cNvPr>
            <p:cNvSpPr/>
            <p:nvPr/>
          </p:nvSpPr>
          <p:spPr>
            <a:xfrm>
              <a:off x="388620" y="813816"/>
              <a:ext cx="8677656" cy="5515356"/>
            </a:xfrm>
            <a:prstGeom prst="rect">
              <a:avLst/>
            </a:prstGeom>
            <a:blipFill>
              <a:blip r:embed="rId2" cstate="print"/>
              <a:stretch>
                <a:fillRect/>
              </a:stretch>
            </a:blipFill>
          </p:spPr>
          <p:txBody>
            <a:bodyPr wrap="square" lIns="0" tIns="0" rIns="0" bIns="0" rtlCol="0"/>
            <a:lstStyle/>
            <a:p>
              <a:endParaRPr dirty="0"/>
            </a:p>
          </p:txBody>
        </p:sp>
        <p:sp>
          <p:nvSpPr>
            <p:cNvPr id="52" name="object 11">
              <a:extLst>
                <a:ext uri="{FF2B5EF4-FFF2-40B4-BE49-F238E27FC236}">
                  <a16:creationId xmlns:a16="http://schemas.microsoft.com/office/drawing/2014/main" id="{1AF36523-EA49-4E30-952C-A202D0509478}"/>
                </a:ext>
              </a:extLst>
            </p:cNvPr>
            <p:cNvSpPr/>
            <p:nvPr/>
          </p:nvSpPr>
          <p:spPr>
            <a:xfrm>
              <a:off x="894588" y="914400"/>
              <a:ext cx="6995159" cy="4419600"/>
            </a:xfrm>
            <a:custGeom>
              <a:avLst/>
              <a:gdLst/>
              <a:ahLst/>
              <a:cxnLst/>
              <a:rect l="l" t="t" r="r" b="b"/>
              <a:pathLst>
                <a:path w="6995159" h="4419600">
                  <a:moveTo>
                    <a:pt x="4785360" y="0"/>
                  </a:moveTo>
                  <a:lnTo>
                    <a:pt x="4785360" y="1104900"/>
                  </a:lnTo>
                  <a:lnTo>
                    <a:pt x="0" y="1104900"/>
                  </a:lnTo>
                  <a:lnTo>
                    <a:pt x="0" y="3314700"/>
                  </a:lnTo>
                  <a:lnTo>
                    <a:pt x="4785360" y="3314700"/>
                  </a:lnTo>
                  <a:lnTo>
                    <a:pt x="4785360" y="4419600"/>
                  </a:lnTo>
                  <a:lnTo>
                    <a:pt x="6995159" y="2209800"/>
                  </a:lnTo>
                  <a:lnTo>
                    <a:pt x="4785360" y="0"/>
                  </a:lnTo>
                  <a:close/>
                </a:path>
              </a:pathLst>
            </a:custGeom>
            <a:solidFill>
              <a:srgbClr val="D0D7E8"/>
            </a:solidFill>
          </p:spPr>
          <p:txBody>
            <a:bodyPr wrap="square" lIns="0" tIns="0" rIns="0" bIns="0" rtlCol="0"/>
            <a:lstStyle/>
            <a:p>
              <a:endParaRPr dirty="0"/>
            </a:p>
          </p:txBody>
        </p:sp>
        <p:sp>
          <p:nvSpPr>
            <p:cNvPr id="53" name="object 12">
              <a:extLst>
                <a:ext uri="{FF2B5EF4-FFF2-40B4-BE49-F238E27FC236}">
                  <a16:creationId xmlns:a16="http://schemas.microsoft.com/office/drawing/2014/main" id="{EA44D72F-D64A-42F0-9CF4-DFD65AB52E36}"/>
                </a:ext>
              </a:extLst>
            </p:cNvPr>
            <p:cNvSpPr/>
            <p:nvPr/>
          </p:nvSpPr>
          <p:spPr>
            <a:xfrm>
              <a:off x="461009" y="2192273"/>
              <a:ext cx="1827530" cy="1865630"/>
            </a:xfrm>
            <a:custGeom>
              <a:avLst/>
              <a:gdLst/>
              <a:ahLst/>
              <a:cxnLst/>
              <a:rect l="l" t="t" r="r" b="b"/>
              <a:pathLst>
                <a:path w="1827530" h="1865629">
                  <a:moveTo>
                    <a:pt x="1522730" y="0"/>
                  </a:moveTo>
                  <a:lnTo>
                    <a:pt x="304546" y="0"/>
                  </a:lnTo>
                  <a:lnTo>
                    <a:pt x="279568" y="1009"/>
                  </a:lnTo>
                  <a:lnTo>
                    <a:pt x="231359" y="8853"/>
                  </a:lnTo>
                  <a:lnTo>
                    <a:pt x="186001" y="23939"/>
                  </a:lnTo>
                  <a:lnTo>
                    <a:pt x="144122" y="45639"/>
                  </a:lnTo>
                  <a:lnTo>
                    <a:pt x="106349" y="73325"/>
                  </a:lnTo>
                  <a:lnTo>
                    <a:pt x="73308" y="106370"/>
                  </a:lnTo>
                  <a:lnTo>
                    <a:pt x="45627" y="144145"/>
                  </a:lnTo>
                  <a:lnTo>
                    <a:pt x="23932" y="186023"/>
                  </a:lnTo>
                  <a:lnTo>
                    <a:pt x="8850" y="231375"/>
                  </a:lnTo>
                  <a:lnTo>
                    <a:pt x="1009" y="279575"/>
                  </a:lnTo>
                  <a:lnTo>
                    <a:pt x="0" y="304546"/>
                  </a:lnTo>
                  <a:lnTo>
                    <a:pt x="0" y="1560830"/>
                  </a:lnTo>
                  <a:lnTo>
                    <a:pt x="3985" y="1610217"/>
                  </a:lnTo>
                  <a:lnTo>
                    <a:pt x="15525" y="1657071"/>
                  </a:lnTo>
                  <a:lnTo>
                    <a:pt x="33992" y="1700765"/>
                  </a:lnTo>
                  <a:lnTo>
                    <a:pt x="58758" y="1740670"/>
                  </a:lnTo>
                  <a:lnTo>
                    <a:pt x="89198" y="1776158"/>
                  </a:lnTo>
                  <a:lnTo>
                    <a:pt x="124683" y="1806602"/>
                  </a:lnTo>
                  <a:lnTo>
                    <a:pt x="164588" y="1831374"/>
                  </a:lnTo>
                  <a:lnTo>
                    <a:pt x="208284" y="1849845"/>
                  </a:lnTo>
                  <a:lnTo>
                    <a:pt x="255146" y="1861388"/>
                  </a:lnTo>
                  <a:lnTo>
                    <a:pt x="304546" y="1865376"/>
                  </a:lnTo>
                  <a:lnTo>
                    <a:pt x="1522730" y="1865376"/>
                  </a:lnTo>
                  <a:lnTo>
                    <a:pt x="1572117" y="1861388"/>
                  </a:lnTo>
                  <a:lnTo>
                    <a:pt x="1618971" y="1849845"/>
                  </a:lnTo>
                  <a:lnTo>
                    <a:pt x="1662665" y="1831374"/>
                  </a:lnTo>
                  <a:lnTo>
                    <a:pt x="1702570" y="1806602"/>
                  </a:lnTo>
                  <a:lnTo>
                    <a:pt x="1738058" y="1776158"/>
                  </a:lnTo>
                  <a:lnTo>
                    <a:pt x="1768502" y="1740670"/>
                  </a:lnTo>
                  <a:lnTo>
                    <a:pt x="1793274" y="1700765"/>
                  </a:lnTo>
                  <a:lnTo>
                    <a:pt x="1811745" y="1657071"/>
                  </a:lnTo>
                  <a:lnTo>
                    <a:pt x="1823288" y="1610217"/>
                  </a:lnTo>
                  <a:lnTo>
                    <a:pt x="1827276" y="1560830"/>
                  </a:lnTo>
                  <a:lnTo>
                    <a:pt x="1827276" y="304546"/>
                  </a:lnTo>
                  <a:lnTo>
                    <a:pt x="1823288" y="255158"/>
                  </a:lnTo>
                  <a:lnTo>
                    <a:pt x="1811745" y="208304"/>
                  </a:lnTo>
                  <a:lnTo>
                    <a:pt x="1793274" y="164610"/>
                  </a:lnTo>
                  <a:lnTo>
                    <a:pt x="1768502" y="124705"/>
                  </a:lnTo>
                  <a:lnTo>
                    <a:pt x="1738058" y="89217"/>
                  </a:lnTo>
                  <a:lnTo>
                    <a:pt x="1702570" y="58773"/>
                  </a:lnTo>
                  <a:lnTo>
                    <a:pt x="1662665" y="34001"/>
                  </a:lnTo>
                  <a:lnTo>
                    <a:pt x="1618971" y="15530"/>
                  </a:lnTo>
                  <a:lnTo>
                    <a:pt x="1572117" y="3987"/>
                  </a:lnTo>
                  <a:lnTo>
                    <a:pt x="1522730" y="0"/>
                  </a:lnTo>
                  <a:close/>
                </a:path>
              </a:pathLst>
            </a:custGeom>
            <a:solidFill>
              <a:srgbClr val="4F81BC"/>
            </a:solidFill>
          </p:spPr>
          <p:txBody>
            <a:bodyPr wrap="square" lIns="0" tIns="0" rIns="0" bIns="0" rtlCol="0"/>
            <a:lstStyle/>
            <a:p>
              <a:endParaRPr dirty="0"/>
            </a:p>
          </p:txBody>
        </p:sp>
        <p:sp>
          <p:nvSpPr>
            <p:cNvPr id="54" name="object 14">
              <a:extLst>
                <a:ext uri="{FF2B5EF4-FFF2-40B4-BE49-F238E27FC236}">
                  <a16:creationId xmlns:a16="http://schemas.microsoft.com/office/drawing/2014/main" id="{86D7A0EE-F47C-40F6-A826-964DB710767C}"/>
                </a:ext>
              </a:extLst>
            </p:cNvPr>
            <p:cNvSpPr txBox="1"/>
            <p:nvPr/>
          </p:nvSpPr>
          <p:spPr>
            <a:xfrm>
              <a:off x="655421" y="2346198"/>
              <a:ext cx="1436370" cy="537845"/>
            </a:xfrm>
            <a:prstGeom prst="rect">
              <a:avLst/>
            </a:prstGeom>
          </p:spPr>
          <p:txBody>
            <a:bodyPr vert="horz" wrap="square" lIns="0" tIns="0" rIns="0" bIns="0" rtlCol="0">
              <a:spAutoFit/>
            </a:bodyPr>
            <a:lstStyle/>
            <a:p>
              <a:pPr marL="12700" marR="5080" indent="448309">
                <a:lnSpc>
                  <a:spcPct val="126899"/>
                </a:lnSpc>
              </a:pPr>
              <a:r>
                <a:rPr sz="1600" spc="-15" dirty="0">
                  <a:solidFill>
                    <a:srgbClr val="FFFFFF"/>
                  </a:solidFill>
                  <a:latin typeface="Calibri"/>
                  <a:cs typeface="Calibri"/>
                </a:rPr>
                <a:t>T</a:t>
              </a:r>
              <a:r>
                <a:rPr sz="1600" dirty="0">
                  <a:solidFill>
                    <a:srgbClr val="FFFFFF"/>
                  </a:solidFill>
                  <a:latin typeface="Calibri"/>
                  <a:cs typeface="Calibri"/>
                </a:rPr>
                <a:t>i</a:t>
              </a:r>
              <a:r>
                <a:rPr sz="1600" spc="-15" dirty="0">
                  <a:solidFill>
                    <a:srgbClr val="FFFFFF"/>
                  </a:solidFill>
                  <a:latin typeface="Calibri"/>
                  <a:cs typeface="Calibri"/>
                </a:rPr>
                <a:t>m</a:t>
              </a:r>
              <a:r>
                <a:rPr sz="1600" spc="-20" dirty="0">
                  <a:solidFill>
                    <a:srgbClr val="FFFFFF"/>
                  </a:solidFill>
                  <a:latin typeface="Calibri"/>
                  <a:cs typeface="Calibri"/>
                </a:rPr>
                <a:t>e</a:t>
              </a:r>
              <a:r>
                <a:rPr sz="1600" spc="-10" dirty="0">
                  <a:solidFill>
                    <a:srgbClr val="FFFFFF"/>
                  </a:solidFill>
                  <a:latin typeface="Calibri"/>
                  <a:cs typeface="Calibri"/>
                </a:rPr>
                <a:t>d</a:t>
              </a:r>
              <a:r>
                <a:rPr sz="1600" spc="-5" dirty="0">
                  <a:solidFill>
                    <a:srgbClr val="FFFFFF"/>
                  </a:solidFill>
                  <a:latin typeface="Calibri"/>
                  <a:cs typeface="Calibri"/>
                </a:rPr>
                <a:t> </a:t>
              </a:r>
              <a:r>
                <a:rPr sz="1600" spc="-70" dirty="0">
                  <a:solidFill>
                    <a:srgbClr val="FFFFFF"/>
                  </a:solidFill>
                  <a:latin typeface="Calibri"/>
                  <a:cs typeface="Calibri"/>
                </a:rPr>
                <a:t>W</a:t>
              </a:r>
              <a:r>
                <a:rPr sz="1600" spc="-15" dirty="0">
                  <a:solidFill>
                    <a:srgbClr val="FFFFFF"/>
                  </a:solidFill>
                  <a:latin typeface="Calibri"/>
                  <a:cs typeface="Calibri"/>
                </a:rPr>
                <a:t>r</a:t>
              </a:r>
              <a:r>
                <a:rPr sz="1600" spc="-5" dirty="0">
                  <a:solidFill>
                    <a:srgbClr val="FFFFFF"/>
                  </a:solidFill>
                  <a:latin typeface="Calibri"/>
                  <a:cs typeface="Calibri"/>
                </a:rPr>
                <a:t>iti</a:t>
              </a:r>
              <a:r>
                <a:rPr sz="1600" spc="-15" dirty="0">
                  <a:solidFill>
                    <a:srgbClr val="FFFFFF"/>
                  </a:solidFill>
                  <a:latin typeface="Calibri"/>
                  <a:cs typeface="Calibri"/>
                </a:rPr>
                <a:t>n</a:t>
              </a:r>
              <a:r>
                <a:rPr sz="1600" spc="-10" dirty="0">
                  <a:solidFill>
                    <a:srgbClr val="FFFFFF"/>
                  </a:solidFill>
                  <a:latin typeface="Calibri"/>
                  <a:cs typeface="Calibri"/>
                </a:rPr>
                <a:t>g</a:t>
              </a:r>
              <a:r>
                <a:rPr sz="1600" dirty="0">
                  <a:solidFill>
                    <a:srgbClr val="FFFFFF"/>
                  </a:solidFill>
                  <a:latin typeface="Calibri"/>
                  <a:cs typeface="Calibri"/>
                </a:rPr>
                <a:t> </a:t>
              </a:r>
              <a:r>
                <a:rPr sz="1600" spc="-15" dirty="0">
                  <a:solidFill>
                    <a:srgbClr val="FFFFFF"/>
                  </a:solidFill>
                  <a:latin typeface="Calibri"/>
                  <a:cs typeface="Calibri"/>
                </a:rPr>
                <a:t>Samp</a:t>
              </a:r>
              <a:r>
                <a:rPr sz="1600" dirty="0">
                  <a:solidFill>
                    <a:srgbClr val="FFFFFF"/>
                  </a:solidFill>
                  <a:latin typeface="Calibri"/>
                  <a:cs typeface="Calibri"/>
                </a:rPr>
                <a:t>l</a:t>
              </a:r>
              <a:r>
                <a:rPr sz="1600" spc="-10" dirty="0">
                  <a:solidFill>
                    <a:srgbClr val="FFFFFF"/>
                  </a:solidFill>
                  <a:latin typeface="Calibri"/>
                  <a:cs typeface="Calibri"/>
                </a:rPr>
                <a:t>e</a:t>
              </a:r>
              <a:r>
                <a:rPr sz="1600" spc="5" dirty="0">
                  <a:solidFill>
                    <a:srgbClr val="FFFFFF"/>
                  </a:solidFill>
                  <a:latin typeface="Calibri"/>
                  <a:cs typeface="Calibri"/>
                </a:rPr>
                <a:t> </a:t>
              </a:r>
              <a:r>
                <a:rPr sz="1600" spc="-10" dirty="0">
                  <a:solidFill>
                    <a:srgbClr val="FFFFFF"/>
                  </a:solidFill>
                  <a:latin typeface="Calibri"/>
                  <a:cs typeface="Calibri"/>
                </a:rPr>
                <a:t>1</a:t>
              </a:r>
              <a:endParaRPr sz="1600" dirty="0">
                <a:latin typeface="Calibri"/>
                <a:cs typeface="Calibri"/>
              </a:endParaRPr>
            </a:p>
          </p:txBody>
        </p:sp>
        <p:sp>
          <p:nvSpPr>
            <p:cNvPr id="55" name="object 15">
              <a:extLst>
                <a:ext uri="{FF2B5EF4-FFF2-40B4-BE49-F238E27FC236}">
                  <a16:creationId xmlns:a16="http://schemas.microsoft.com/office/drawing/2014/main" id="{60DDCE49-6963-4983-BEC5-941B711A9D13}"/>
                </a:ext>
              </a:extLst>
            </p:cNvPr>
            <p:cNvSpPr txBox="1"/>
            <p:nvPr/>
          </p:nvSpPr>
          <p:spPr>
            <a:xfrm>
              <a:off x="627989" y="3173501"/>
              <a:ext cx="1489075" cy="844550"/>
            </a:xfrm>
            <a:prstGeom prst="rect">
              <a:avLst/>
            </a:prstGeom>
          </p:spPr>
          <p:txBody>
            <a:bodyPr vert="horz" wrap="square" lIns="0" tIns="0" rIns="0" bIns="0" rtlCol="0">
              <a:spAutoFit/>
            </a:bodyPr>
            <a:lstStyle/>
            <a:p>
              <a:pPr marL="12700" marR="5080" indent="1905" algn="ctr">
                <a:lnSpc>
                  <a:spcPct val="91600"/>
                </a:lnSpc>
              </a:pPr>
              <a:r>
                <a:rPr sz="1500" spc="-5" dirty="0">
                  <a:solidFill>
                    <a:srgbClr val="FFFFFF"/>
                  </a:solidFill>
                  <a:latin typeface="Calibri"/>
                  <a:cs typeface="Calibri"/>
                </a:rPr>
                <a:t>(fin</a:t>
              </a:r>
              <a:r>
                <a:rPr sz="1500" dirty="0">
                  <a:solidFill>
                    <a:srgbClr val="FFFFFF"/>
                  </a:solidFill>
                  <a:latin typeface="Calibri"/>
                  <a:cs typeface="Calibri"/>
                </a:rPr>
                <a:t>al</a:t>
              </a:r>
              <a:r>
                <a:rPr sz="1500" spc="-15" dirty="0">
                  <a:solidFill>
                    <a:srgbClr val="FFFFFF"/>
                  </a:solidFill>
                  <a:latin typeface="Calibri"/>
                  <a:cs typeface="Calibri"/>
                </a:rPr>
                <a:t> </a:t>
              </a:r>
              <a:r>
                <a:rPr sz="1500" spc="-5" dirty="0">
                  <a:solidFill>
                    <a:srgbClr val="FFFFFF"/>
                  </a:solidFill>
                  <a:latin typeface="Calibri"/>
                  <a:cs typeface="Calibri"/>
                </a:rPr>
                <a:t>p</a:t>
              </a:r>
              <a:r>
                <a:rPr sz="1500" spc="-20" dirty="0">
                  <a:solidFill>
                    <a:srgbClr val="FFFFFF"/>
                  </a:solidFill>
                  <a:latin typeface="Calibri"/>
                  <a:cs typeface="Calibri"/>
                </a:rPr>
                <a:t>r</a:t>
              </a:r>
              <a:r>
                <a:rPr sz="1500" spc="-5" dirty="0">
                  <a:solidFill>
                    <a:srgbClr val="FFFFFF"/>
                  </a:solidFill>
                  <a:latin typeface="Calibri"/>
                  <a:cs typeface="Calibri"/>
                </a:rPr>
                <a:t>od</a:t>
              </a:r>
              <a:r>
                <a:rPr sz="1500" dirty="0">
                  <a:solidFill>
                    <a:srgbClr val="FFFFFF"/>
                  </a:solidFill>
                  <a:latin typeface="Calibri"/>
                  <a:cs typeface="Calibri"/>
                </a:rPr>
                <a:t>uct p</a:t>
              </a:r>
              <a:r>
                <a:rPr sz="1500" spc="-30" dirty="0">
                  <a:solidFill>
                    <a:srgbClr val="FFFFFF"/>
                  </a:solidFill>
                  <a:latin typeface="Calibri"/>
                  <a:cs typeface="Calibri"/>
                </a:rPr>
                <a:t>r</a:t>
              </a:r>
              <a:r>
                <a:rPr sz="1500" spc="-5" dirty="0">
                  <a:solidFill>
                    <a:srgbClr val="FFFFFF"/>
                  </a:solidFill>
                  <a:latin typeface="Calibri"/>
                  <a:cs typeface="Calibri"/>
                </a:rPr>
                <a:t>o</a:t>
              </a:r>
              <a:r>
                <a:rPr sz="1500" dirty="0">
                  <a:solidFill>
                    <a:srgbClr val="FFFFFF"/>
                  </a:solidFill>
                  <a:latin typeface="Calibri"/>
                  <a:cs typeface="Calibri"/>
                </a:rPr>
                <a:t>du</a:t>
              </a:r>
              <a:r>
                <a:rPr sz="1500" spc="-10" dirty="0">
                  <a:solidFill>
                    <a:srgbClr val="FFFFFF"/>
                  </a:solidFill>
                  <a:latin typeface="Calibri"/>
                  <a:cs typeface="Calibri"/>
                </a:rPr>
                <a:t>ced</a:t>
              </a:r>
              <a:r>
                <a:rPr sz="1500" spc="-25" dirty="0">
                  <a:solidFill>
                    <a:srgbClr val="FFFFFF"/>
                  </a:solidFill>
                  <a:latin typeface="Calibri"/>
                  <a:cs typeface="Calibri"/>
                </a:rPr>
                <a:t> </a:t>
              </a:r>
              <a:r>
                <a:rPr sz="1500" dirty="0">
                  <a:solidFill>
                    <a:srgbClr val="FFFFFF"/>
                  </a:solidFill>
                  <a:latin typeface="Calibri"/>
                  <a:cs typeface="Calibri"/>
                </a:rPr>
                <a:t>in</a:t>
              </a:r>
              <a:r>
                <a:rPr sz="1500" spc="5" dirty="0">
                  <a:solidFill>
                    <a:srgbClr val="FFFFFF"/>
                  </a:solidFill>
                  <a:latin typeface="Calibri"/>
                  <a:cs typeface="Calibri"/>
                </a:rPr>
                <a:t> </a:t>
              </a:r>
              <a:r>
                <a:rPr sz="1500" spc="-5" dirty="0">
                  <a:solidFill>
                    <a:srgbClr val="FFFFFF"/>
                  </a:solidFill>
                  <a:latin typeface="Calibri"/>
                  <a:cs typeface="Calibri"/>
                </a:rPr>
                <a:t>one </a:t>
              </a:r>
              <a:r>
                <a:rPr sz="1500" dirty="0">
                  <a:solidFill>
                    <a:srgbClr val="FFFFFF"/>
                  </a:solidFill>
                  <a:latin typeface="Calibri"/>
                  <a:cs typeface="Calibri"/>
                </a:rPr>
                <a:t>cl</a:t>
              </a:r>
              <a:r>
                <a:rPr sz="1500" spc="5" dirty="0">
                  <a:solidFill>
                    <a:srgbClr val="FFFFFF"/>
                  </a:solidFill>
                  <a:latin typeface="Calibri"/>
                  <a:cs typeface="Calibri"/>
                </a:rPr>
                <a:t>a</a:t>
              </a:r>
              <a:r>
                <a:rPr sz="1500" spc="-5" dirty="0">
                  <a:solidFill>
                    <a:srgbClr val="FFFFFF"/>
                  </a:solidFill>
                  <a:latin typeface="Calibri"/>
                  <a:cs typeface="Calibri"/>
                </a:rPr>
                <a:t>s</a:t>
              </a:r>
              <a:r>
                <a:rPr sz="1500" dirty="0">
                  <a:solidFill>
                    <a:srgbClr val="FFFFFF"/>
                  </a:solidFill>
                  <a:latin typeface="Calibri"/>
                  <a:cs typeface="Calibri"/>
                </a:rPr>
                <a:t>s</a:t>
              </a:r>
              <a:r>
                <a:rPr sz="1500" spc="-15" dirty="0">
                  <a:solidFill>
                    <a:srgbClr val="FFFFFF"/>
                  </a:solidFill>
                  <a:latin typeface="Calibri"/>
                  <a:cs typeface="Calibri"/>
                </a:rPr>
                <a:t> </a:t>
              </a:r>
              <a:r>
                <a:rPr sz="1500" dirty="0">
                  <a:solidFill>
                    <a:srgbClr val="FFFFFF"/>
                  </a:solidFill>
                  <a:latin typeface="Calibri"/>
                  <a:cs typeface="Calibri"/>
                </a:rPr>
                <a:t>period</a:t>
              </a:r>
              <a:r>
                <a:rPr sz="1500" spc="-15" dirty="0">
                  <a:solidFill>
                    <a:srgbClr val="FFFFFF"/>
                  </a:solidFill>
                  <a:latin typeface="Calibri"/>
                  <a:cs typeface="Calibri"/>
                </a:rPr>
                <a:t> </a:t>
              </a:r>
              <a:r>
                <a:rPr sz="1500" spc="-10" dirty="0">
                  <a:solidFill>
                    <a:srgbClr val="FFFFFF"/>
                  </a:solidFill>
                  <a:latin typeface="Calibri"/>
                  <a:cs typeface="Calibri"/>
                </a:rPr>
                <a:t>f</a:t>
              </a:r>
              <a:r>
                <a:rPr sz="1500" spc="-35" dirty="0">
                  <a:solidFill>
                    <a:srgbClr val="FFFFFF"/>
                  </a:solidFill>
                  <a:latin typeface="Calibri"/>
                  <a:cs typeface="Calibri"/>
                </a:rPr>
                <a:t>r</a:t>
              </a:r>
              <a:r>
                <a:rPr sz="1500" spc="-5" dirty="0">
                  <a:solidFill>
                    <a:srgbClr val="FFFFFF"/>
                  </a:solidFill>
                  <a:latin typeface="Calibri"/>
                  <a:cs typeface="Calibri"/>
                </a:rPr>
                <a:t>o</a:t>
              </a:r>
              <a:r>
                <a:rPr sz="1500" dirty="0">
                  <a:solidFill>
                    <a:srgbClr val="FFFFFF"/>
                  </a:solidFill>
                  <a:latin typeface="Calibri"/>
                  <a:cs typeface="Calibri"/>
                </a:rPr>
                <a:t>m a l</a:t>
              </a:r>
              <a:r>
                <a:rPr sz="1500" spc="5" dirty="0">
                  <a:solidFill>
                    <a:srgbClr val="FFFFFF"/>
                  </a:solidFill>
                  <a:latin typeface="Calibri"/>
                  <a:cs typeface="Calibri"/>
                </a:rPr>
                <a:t>i</a:t>
              </a:r>
              <a:r>
                <a:rPr sz="1500" spc="-15" dirty="0">
                  <a:solidFill>
                    <a:srgbClr val="FFFFFF"/>
                  </a:solidFill>
                  <a:latin typeface="Calibri"/>
                  <a:cs typeface="Calibri"/>
                </a:rPr>
                <a:t>s</a:t>
              </a:r>
              <a:r>
                <a:rPr sz="1500" spc="-5" dirty="0">
                  <a:solidFill>
                    <a:srgbClr val="FFFFFF"/>
                  </a:solidFill>
                  <a:latin typeface="Calibri"/>
                  <a:cs typeface="Calibri"/>
                </a:rPr>
                <a:t>t</a:t>
              </a:r>
              <a:r>
                <a:rPr sz="1500" spc="-15" dirty="0">
                  <a:solidFill>
                    <a:srgbClr val="FFFFFF"/>
                  </a:solidFill>
                  <a:latin typeface="Calibri"/>
                  <a:cs typeface="Calibri"/>
                </a:rPr>
                <a:t> </a:t>
              </a:r>
              <a:r>
                <a:rPr sz="1500" spc="-5" dirty="0">
                  <a:solidFill>
                    <a:srgbClr val="FFFFFF"/>
                  </a:solidFill>
                  <a:latin typeface="Calibri"/>
                  <a:cs typeface="Calibri"/>
                </a:rPr>
                <a:t>o</a:t>
              </a:r>
              <a:r>
                <a:rPr sz="1500" dirty="0">
                  <a:solidFill>
                    <a:srgbClr val="FFFFFF"/>
                  </a:solidFill>
                  <a:latin typeface="Calibri"/>
                  <a:cs typeface="Calibri"/>
                </a:rPr>
                <a:t>f </a:t>
              </a:r>
              <a:r>
                <a:rPr sz="1500" spc="-5" dirty="0">
                  <a:solidFill>
                    <a:srgbClr val="FFFFFF"/>
                  </a:solidFill>
                  <a:latin typeface="Calibri"/>
                  <a:cs typeface="Calibri"/>
                </a:rPr>
                <a:t>p</a:t>
              </a:r>
              <a:r>
                <a:rPr sz="1500" spc="-20" dirty="0">
                  <a:solidFill>
                    <a:srgbClr val="FFFFFF"/>
                  </a:solidFill>
                  <a:latin typeface="Calibri"/>
                  <a:cs typeface="Calibri"/>
                </a:rPr>
                <a:t>r</a:t>
              </a:r>
              <a:r>
                <a:rPr sz="1500" spc="-5" dirty="0">
                  <a:solidFill>
                    <a:srgbClr val="FFFFFF"/>
                  </a:solidFill>
                  <a:latin typeface="Calibri"/>
                  <a:cs typeface="Calibri"/>
                </a:rPr>
                <a:t>ompts)</a:t>
              </a:r>
              <a:endParaRPr sz="1500" dirty="0">
                <a:latin typeface="Calibri"/>
                <a:cs typeface="Calibri"/>
              </a:endParaRPr>
            </a:p>
          </p:txBody>
        </p:sp>
        <p:sp>
          <p:nvSpPr>
            <p:cNvPr id="56" name="object 16">
              <a:extLst>
                <a:ext uri="{FF2B5EF4-FFF2-40B4-BE49-F238E27FC236}">
                  <a16:creationId xmlns:a16="http://schemas.microsoft.com/office/drawing/2014/main" id="{1392C41C-13CE-40EA-B924-5DC92DC65289}"/>
                </a:ext>
              </a:extLst>
            </p:cNvPr>
            <p:cNvSpPr/>
            <p:nvPr/>
          </p:nvSpPr>
          <p:spPr>
            <a:xfrm>
              <a:off x="2593085" y="2097785"/>
              <a:ext cx="1827530" cy="2054860"/>
            </a:xfrm>
            <a:custGeom>
              <a:avLst/>
              <a:gdLst/>
              <a:ahLst/>
              <a:cxnLst/>
              <a:rect l="l" t="t" r="r" b="b"/>
              <a:pathLst>
                <a:path w="1827529" h="2054860">
                  <a:moveTo>
                    <a:pt x="1522729" y="0"/>
                  </a:moveTo>
                  <a:lnTo>
                    <a:pt x="304545" y="0"/>
                  </a:lnTo>
                  <a:lnTo>
                    <a:pt x="279575" y="1009"/>
                  </a:lnTo>
                  <a:lnTo>
                    <a:pt x="231375" y="8853"/>
                  </a:lnTo>
                  <a:lnTo>
                    <a:pt x="186023" y="23939"/>
                  </a:lnTo>
                  <a:lnTo>
                    <a:pt x="144145" y="45639"/>
                  </a:lnTo>
                  <a:lnTo>
                    <a:pt x="106370" y="73325"/>
                  </a:lnTo>
                  <a:lnTo>
                    <a:pt x="73325" y="106370"/>
                  </a:lnTo>
                  <a:lnTo>
                    <a:pt x="45639" y="144145"/>
                  </a:lnTo>
                  <a:lnTo>
                    <a:pt x="23939" y="186023"/>
                  </a:lnTo>
                  <a:lnTo>
                    <a:pt x="8853" y="231375"/>
                  </a:lnTo>
                  <a:lnTo>
                    <a:pt x="1009" y="279575"/>
                  </a:lnTo>
                  <a:lnTo>
                    <a:pt x="0" y="304546"/>
                  </a:lnTo>
                  <a:lnTo>
                    <a:pt x="0" y="1749806"/>
                  </a:lnTo>
                  <a:lnTo>
                    <a:pt x="3987" y="1799193"/>
                  </a:lnTo>
                  <a:lnTo>
                    <a:pt x="15530" y="1846047"/>
                  </a:lnTo>
                  <a:lnTo>
                    <a:pt x="34001" y="1889741"/>
                  </a:lnTo>
                  <a:lnTo>
                    <a:pt x="58773" y="1929646"/>
                  </a:lnTo>
                  <a:lnTo>
                    <a:pt x="89217" y="1965134"/>
                  </a:lnTo>
                  <a:lnTo>
                    <a:pt x="124705" y="1995578"/>
                  </a:lnTo>
                  <a:lnTo>
                    <a:pt x="164610" y="2020350"/>
                  </a:lnTo>
                  <a:lnTo>
                    <a:pt x="208304" y="2038821"/>
                  </a:lnTo>
                  <a:lnTo>
                    <a:pt x="255158" y="2050364"/>
                  </a:lnTo>
                  <a:lnTo>
                    <a:pt x="304545" y="2054352"/>
                  </a:lnTo>
                  <a:lnTo>
                    <a:pt x="1522729" y="2054352"/>
                  </a:lnTo>
                  <a:lnTo>
                    <a:pt x="1572117" y="2050364"/>
                  </a:lnTo>
                  <a:lnTo>
                    <a:pt x="1618971" y="2038821"/>
                  </a:lnTo>
                  <a:lnTo>
                    <a:pt x="1662665" y="2020350"/>
                  </a:lnTo>
                  <a:lnTo>
                    <a:pt x="1702570" y="1995578"/>
                  </a:lnTo>
                  <a:lnTo>
                    <a:pt x="1738058" y="1965134"/>
                  </a:lnTo>
                  <a:lnTo>
                    <a:pt x="1768502" y="1929646"/>
                  </a:lnTo>
                  <a:lnTo>
                    <a:pt x="1793274" y="1889741"/>
                  </a:lnTo>
                  <a:lnTo>
                    <a:pt x="1811745" y="1846047"/>
                  </a:lnTo>
                  <a:lnTo>
                    <a:pt x="1823288" y="1799193"/>
                  </a:lnTo>
                  <a:lnTo>
                    <a:pt x="1827276" y="1749806"/>
                  </a:lnTo>
                  <a:lnTo>
                    <a:pt x="1827276" y="304546"/>
                  </a:lnTo>
                  <a:lnTo>
                    <a:pt x="1823288" y="255158"/>
                  </a:lnTo>
                  <a:lnTo>
                    <a:pt x="1811745" y="208304"/>
                  </a:lnTo>
                  <a:lnTo>
                    <a:pt x="1793274" y="164610"/>
                  </a:lnTo>
                  <a:lnTo>
                    <a:pt x="1768502" y="124705"/>
                  </a:lnTo>
                  <a:lnTo>
                    <a:pt x="1738058" y="89217"/>
                  </a:lnTo>
                  <a:lnTo>
                    <a:pt x="1702570" y="58773"/>
                  </a:lnTo>
                  <a:lnTo>
                    <a:pt x="1662665" y="34001"/>
                  </a:lnTo>
                  <a:lnTo>
                    <a:pt x="1618971" y="15530"/>
                  </a:lnTo>
                  <a:lnTo>
                    <a:pt x="1572117" y="3987"/>
                  </a:lnTo>
                  <a:lnTo>
                    <a:pt x="1522729" y="0"/>
                  </a:lnTo>
                  <a:close/>
                </a:path>
              </a:pathLst>
            </a:custGeom>
            <a:solidFill>
              <a:srgbClr val="4F81BC"/>
            </a:solidFill>
          </p:spPr>
          <p:txBody>
            <a:bodyPr wrap="square" lIns="0" tIns="0" rIns="0" bIns="0" rtlCol="0"/>
            <a:lstStyle/>
            <a:p>
              <a:endParaRPr dirty="0"/>
            </a:p>
          </p:txBody>
        </p:sp>
        <p:sp>
          <p:nvSpPr>
            <p:cNvPr id="57" name="object 18">
              <a:extLst>
                <a:ext uri="{FF2B5EF4-FFF2-40B4-BE49-F238E27FC236}">
                  <a16:creationId xmlns:a16="http://schemas.microsoft.com/office/drawing/2014/main" id="{2271EA5A-CFFB-427B-9E95-45410DEF9CD1}"/>
                </a:ext>
              </a:extLst>
            </p:cNvPr>
            <p:cNvSpPr txBox="1"/>
            <p:nvPr/>
          </p:nvSpPr>
          <p:spPr>
            <a:xfrm>
              <a:off x="2853689" y="2252979"/>
              <a:ext cx="1303655" cy="675005"/>
            </a:xfrm>
            <a:prstGeom prst="rect">
              <a:avLst/>
            </a:prstGeom>
          </p:spPr>
          <p:txBody>
            <a:bodyPr vert="horz" wrap="square" lIns="0" tIns="0" rIns="0" bIns="0" rtlCol="0">
              <a:spAutoFit/>
            </a:bodyPr>
            <a:lstStyle/>
            <a:p>
              <a:pPr marL="12700" marR="5080" indent="-1270" algn="ctr">
                <a:lnSpc>
                  <a:spcPct val="91600"/>
                </a:lnSpc>
              </a:pPr>
              <a:r>
                <a:rPr sz="1600" spc="-5" dirty="0">
                  <a:solidFill>
                    <a:srgbClr val="FFFFFF"/>
                  </a:solidFill>
                  <a:latin typeface="Calibri"/>
                  <a:cs typeface="Calibri"/>
                </a:rPr>
                <a:t>I</a:t>
              </a:r>
              <a:r>
                <a:rPr sz="1600" spc="-15" dirty="0">
                  <a:solidFill>
                    <a:srgbClr val="FFFFFF"/>
                  </a:solidFill>
                  <a:latin typeface="Calibri"/>
                  <a:cs typeface="Calibri"/>
                </a:rPr>
                <a:t>n</a:t>
              </a:r>
              <a:r>
                <a:rPr sz="1600" spc="-20" dirty="0">
                  <a:solidFill>
                    <a:srgbClr val="FFFFFF"/>
                  </a:solidFill>
                  <a:latin typeface="Calibri"/>
                  <a:cs typeface="Calibri"/>
                </a:rPr>
                <a:t>s</a:t>
              </a:r>
              <a:r>
                <a:rPr sz="1600" spc="-10" dirty="0">
                  <a:solidFill>
                    <a:srgbClr val="FFFFFF"/>
                  </a:solidFill>
                  <a:latin typeface="Calibri"/>
                  <a:cs typeface="Calibri"/>
                </a:rPr>
                <a:t>t</a:t>
              </a:r>
              <a:r>
                <a:rPr sz="1600" spc="-15" dirty="0">
                  <a:solidFill>
                    <a:srgbClr val="FFFFFF"/>
                  </a:solidFill>
                  <a:latin typeface="Calibri"/>
                  <a:cs typeface="Calibri"/>
                </a:rPr>
                <a:t>ruct</a:t>
              </a:r>
              <a:r>
                <a:rPr sz="1600" spc="0" dirty="0">
                  <a:solidFill>
                    <a:srgbClr val="FFFFFF"/>
                  </a:solidFill>
                  <a:latin typeface="Calibri"/>
                  <a:cs typeface="Calibri"/>
                </a:rPr>
                <a:t>i</a:t>
              </a:r>
              <a:r>
                <a:rPr sz="1600" spc="-15" dirty="0">
                  <a:solidFill>
                    <a:srgbClr val="FFFFFF"/>
                  </a:solidFill>
                  <a:latin typeface="Calibri"/>
                  <a:cs typeface="Calibri"/>
                </a:rPr>
                <a:t>onal</a:t>
              </a:r>
              <a:r>
                <a:rPr sz="1600" spc="-10" dirty="0">
                  <a:solidFill>
                    <a:srgbClr val="FFFFFF"/>
                  </a:solidFill>
                  <a:latin typeface="Calibri"/>
                  <a:cs typeface="Calibri"/>
                </a:rPr>
                <a:t> </a:t>
              </a:r>
              <a:r>
                <a:rPr sz="1600" spc="-70" dirty="0">
                  <a:solidFill>
                    <a:srgbClr val="FFFFFF"/>
                  </a:solidFill>
                  <a:latin typeface="Calibri"/>
                  <a:cs typeface="Calibri"/>
                </a:rPr>
                <a:t>W</a:t>
              </a:r>
              <a:r>
                <a:rPr sz="1600" spc="-15" dirty="0">
                  <a:solidFill>
                    <a:srgbClr val="FFFFFF"/>
                  </a:solidFill>
                  <a:latin typeface="Calibri"/>
                  <a:cs typeface="Calibri"/>
                </a:rPr>
                <a:t>r</a:t>
              </a:r>
              <a:r>
                <a:rPr sz="1600" spc="-5" dirty="0">
                  <a:solidFill>
                    <a:srgbClr val="FFFFFF"/>
                  </a:solidFill>
                  <a:latin typeface="Calibri"/>
                  <a:cs typeface="Calibri"/>
                </a:rPr>
                <a:t>iti</a:t>
              </a:r>
              <a:r>
                <a:rPr sz="1600" spc="-15" dirty="0">
                  <a:solidFill>
                    <a:srgbClr val="FFFFFF"/>
                  </a:solidFill>
                  <a:latin typeface="Calibri"/>
                  <a:cs typeface="Calibri"/>
                </a:rPr>
                <a:t>n</a:t>
              </a:r>
              <a:r>
                <a:rPr sz="1600" spc="-10" dirty="0">
                  <a:solidFill>
                    <a:srgbClr val="FFFFFF"/>
                  </a:solidFill>
                  <a:latin typeface="Calibri"/>
                  <a:cs typeface="Calibri"/>
                </a:rPr>
                <a:t>g</a:t>
              </a:r>
              <a:r>
                <a:rPr sz="1600" dirty="0">
                  <a:solidFill>
                    <a:srgbClr val="FFFFFF"/>
                  </a:solidFill>
                  <a:latin typeface="Calibri"/>
                  <a:cs typeface="Calibri"/>
                </a:rPr>
                <a:t> </a:t>
              </a:r>
              <a:r>
                <a:rPr sz="1600" spc="-10" dirty="0">
                  <a:solidFill>
                    <a:srgbClr val="FFFFFF"/>
                  </a:solidFill>
                  <a:latin typeface="Calibri"/>
                  <a:cs typeface="Calibri"/>
                </a:rPr>
                <a:t>P</a:t>
              </a:r>
              <a:r>
                <a:rPr sz="1600" spc="-40" dirty="0">
                  <a:solidFill>
                    <a:srgbClr val="FFFFFF"/>
                  </a:solidFill>
                  <a:latin typeface="Calibri"/>
                  <a:cs typeface="Calibri"/>
                </a:rPr>
                <a:t>r</a:t>
              </a:r>
              <a:r>
                <a:rPr sz="1600" spc="-15" dirty="0">
                  <a:solidFill>
                    <a:srgbClr val="FFFFFF"/>
                  </a:solidFill>
                  <a:latin typeface="Calibri"/>
                  <a:cs typeface="Calibri"/>
                </a:rPr>
                <a:t>ocess Samp</a:t>
              </a:r>
              <a:r>
                <a:rPr sz="1600" dirty="0">
                  <a:solidFill>
                    <a:srgbClr val="FFFFFF"/>
                  </a:solidFill>
                  <a:latin typeface="Calibri"/>
                  <a:cs typeface="Calibri"/>
                </a:rPr>
                <a:t>l</a:t>
              </a:r>
              <a:r>
                <a:rPr sz="1600" spc="-10" dirty="0">
                  <a:solidFill>
                    <a:srgbClr val="FFFFFF"/>
                  </a:solidFill>
                  <a:latin typeface="Calibri"/>
                  <a:cs typeface="Calibri"/>
                </a:rPr>
                <a:t>e</a:t>
              </a:r>
              <a:r>
                <a:rPr sz="1600" spc="5" dirty="0">
                  <a:solidFill>
                    <a:srgbClr val="FFFFFF"/>
                  </a:solidFill>
                  <a:latin typeface="Calibri"/>
                  <a:cs typeface="Calibri"/>
                </a:rPr>
                <a:t> </a:t>
              </a:r>
              <a:r>
                <a:rPr sz="1600" spc="-10" dirty="0">
                  <a:solidFill>
                    <a:srgbClr val="FFFFFF"/>
                  </a:solidFill>
                  <a:latin typeface="Calibri"/>
                  <a:cs typeface="Calibri"/>
                </a:rPr>
                <a:t>1</a:t>
              </a:r>
              <a:endParaRPr sz="1600" dirty="0">
                <a:latin typeface="Calibri"/>
                <a:cs typeface="Calibri"/>
              </a:endParaRPr>
            </a:p>
          </p:txBody>
        </p:sp>
        <p:sp>
          <p:nvSpPr>
            <p:cNvPr id="58" name="object 19">
              <a:extLst>
                <a:ext uri="{FF2B5EF4-FFF2-40B4-BE49-F238E27FC236}">
                  <a16:creationId xmlns:a16="http://schemas.microsoft.com/office/drawing/2014/main" id="{658873C8-F1B8-441A-88B2-9BD530B38A38}"/>
                </a:ext>
              </a:extLst>
            </p:cNvPr>
            <p:cNvSpPr txBox="1"/>
            <p:nvPr/>
          </p:nvSpPr>
          <p:spPr>
            <a:xfrm>
              <a:off x="2754629" y="3216148"/>
              <a:ext cx="1501140" cy="844550"/>
            </a:xfrm>
            <a:prstGeom prst="rect">
              <a:avLst/>
            </a:prstGeom>
          </p:spPr>
          <p:txBody>
            <a:bodyPr vert="horz" wrap="square" lIns="0" tIns="0" rIns="0" bIns="0" rtlCol="0">
              <a:spAutoFit/>
            </a:bodyPr>
            <a:lstStyle/>
            <a:p>
              <a:pPr marL="12065" marR="5080" algn="ctr">
                <a:lnSpc>
                  <a:spcPct val="91600"/>
                </a:lnSpc>
              </a:pPr>
              <a:r>
                <a:rPr sz="1500" spc="-5" dirty="0">
                  <a:solidFill>
                    <a:srgbClr val="FFFFFF"/>
                  </a:solidFill>
                  <a:latin typeface="Calibri"/>
                  <a:cs typeface="Calibri"/>
                </a:rPr>
                <a:t>(</a:t>
              </a:r>
              <a:r>
                <a:rPr sz="1500" dirty="0">
                  <a:solidFill>
                    <a:srgbClr val="FFFFFF"/>
                  </a:solidFill>
                  <a:latin typeface="Calibri"/>
                  <a:cs typeface="Calibri"/>
                </a:rPr>
                <a:t>planni</a:t>
              </a:r>
              <a:r>
                <a:rPr sz="1500" spc="5" dirty="0">
                  <a:solidFill>
                    <a:srgbClr val="FFFFFF"/>
                  </a:solidFill>
                  <a:latin typeface="Calibri"/>
                  <a:cs typeface="Calibri"/>
                </a:rPr>
                <a:t>n</a:t>
              </a:r>
              <a:r>
                <a:rPr sz="1500" dirty="0">
                  <a:solidFill>
                    <a:srgbClr val="FFFFFF"/>
                  </a:solidFill>
                  <a:latin typeface="Calibri"/>
                  <a:cs typeface="Calibri"/>
                </a:rPr>
                <a:t>g</a:t>
              </a:r>
              <a:r>
                <a:rPr sz="1500" spc="-5" dirty="0">
                  <a:solidFill>
                    <a:srgbClr val="FFFFFF"/>
                  </a:solidFill>
                  <a:latin typeface="Calibri"/>
                  <a:cs typeface="Calibri"/>
                </a:rPr>
                <a:t>,</a:t>
              </a:r>
              <a:r>
                <a:rPr sz="1500" spc="-30" dirty="0">
                  <a:solidFill>
                    <a:srgbClr val="FFFFFF"/>
                  </a:solidFill>
                  <a:latin typeface="Calibri"/>
                  <a:cs typeface="Calibri"/>
                </a:rPr>
                <a:t> </a:t>
              </a:r>
              <a:r>
                <a:rPr sz="1500" dirty="0">
                  <a:solidFill>
                    <a:srgbClr val="FFFFFF"/>
                  </a:solidFill>
                  <a:latin typeface="Calibri"/>
                  <a:cs typeface="Calibri"/>
                </a:rPr>
                <a:t>d</a:t>
              </a:r>
              <a:r>
                <a:rPr sz="1500" spc="-45" dirty="0">
                  <a:solidFill>
                    <a:srgbClr val="FFFFFF"/>
                  </a:solidFill>
                  <a:latin typeface="Calibri"/>
                  <a:cs typeface="Calibri"/>
                </a:rPr>
                <a:t>r</a:t>
              </a:r>
              <a:r>
                <a:rPr sz="1500" spc="-15" dirty="0">
                  <a:solidFill>
                    <a:srgbClr val="FFFFFF"/>
                  </a:solidFill>
                  <a:latin typeface="Calibri"/>
                  <a:cs typeface="Calibri"/>
                </a:rPr>
                <a:t>a</a:t>
              </a:r>
              <a:r>
                <a:rPr sz="1500" spc="-5" dirty="0">
                  <a:solidFill>
                    <a:srgbClr val="FFFFFF"/>
                  </a:solidFill>
                  <a:latin typeface="Calibri"/>
                  <a:cs typeface="Calibri"/>
                </a:rPr>
                <a:t>fti</a:t>
              </a:r>
              <a:r>
                <a:rPr sz="1500" spc="5" dirty="0">
                  <a:solidFill>
                    <a:srgbClr val="FFFFFF"/>
                  </a:solidFill>
                  <a:latin typeface="Calibri"/>
                  <a:cs typeface="Calibri"/>
                </a:rPr>
                <a:t>n</a:t>
              </a:r>
              <a:r>
                <a:rPr sz="1500" dirty="0">
                  <a:solidFill>
                    <a:srgbClr val="FFFFFF"/>
                  </a:solidFill>
                  <a:latin typeface="Calibri"/>
                  <a:cs typeface="Calibri"/>
                </a:rPr>
                <a:t>g</a:t>
              </a:r>
              <a:r>
                <a:rPr sz="1500" spc="-5" dirty="0">
                  <a:solidFill>
                    <a:srgbClr val="FFFFFF"/>
                  </a:solidFill>
                  <a:latin typeface="Calibri"/>
                  <a:cs typeface="Calibri"/>
                </a:rPr>
                <a:t>, </a:t>
              </a:r>
              <a:r>
                <a:rPr sz="1500" spc="-25" dirty="0">
                  <a:solidFill>
                    <a:srgbClr val="FFFFFF"/>
                  </a:solidFill>
                  <a:latin typeface="Calibri"/>
                  <a:cs typeface="Calibri"/>
                </a:rPr>
                <a:t>r</a:t>
              </a:r>
              <a:r>
                <a:rPr sz="1500" spc="-20" dirty="0">
                  <a:solidFill>
                    <a:srgbClr val="FFFFFF"/>
                  </a:solidFill>
                  <a:latin typeface="Calibri"/>
                  <a:cs typeface="Calibri"/>
                </a:rPr>
                <a:t>e</a:t>
              </a:r>
              <a:r>
                <a:rPr sz="1500" spc="-10" dirty="0">
                  <a:solidFill>
                    <a:srgbClr val="FFFFFF"/>
                  </a:solidFill>
                  <a:latin typeface="Calibri"/>
                  <a:cs typeface="Calibri"/>
                </a:rPr>
                <a:t>v</a:t>
              </a:r>
              <a:r>
                <a:rPr sz="1500" dirty="0">
                  <a:solidFill>
                    <a:srgbClr val="FFFFFF"/>
                  </a:solidFill>
                  <a:latin typeface="Calibri"/>
                  <a:cs typeface="Calibri"/>
                </a:rPr>
                <a:t>isi</a:t>
              </a:r>
              <a:r>
                <a:rPr sz="1500" spc="-5" dirty="0">
                  <a:solidFill>
                    <a:srgbClr val="FFFFFF"/>
                  </a:solidFill>
                  <a:latin typeface="Calibri"/>
                  <a:cs typeface="Calibri"/>
                </a:rPr>
                <a:t>n</a:t>
              </a:r>
              <a:r>
                <a:rPr sz="1500" spc="10" dirty="0">
                  <a:solidFill>
                    <a:srgbClr val="FFFFFF"/>
                  </a:solidFill>
                  <a:latin typeface="Calibri"/>
                  <a:cs typeface="Calibri"/>
                </a:rPr>
                <a:t>g</a:t>
              </a:r>
              <a:r>
                <a:rPr sz="1500" spc="-5" dirty="0">
                  <a:solidFill>
                    <a:srgbClr val="FFFFFF"/>
                  </a:solidFill>
                  <a:latin typeface="Calibri"/>
                  <a:cs typeface="Calibri"/>
                </a:rPr>
                <a:t>,</a:t>
              </a:r>
              <a:r>
                <a:rPr sz="1500" dirty="0">
                  <a:solidFill>
                    <a:srgbClr val="FFFFFF"/>
                  </a:solidFill>
                  <a:latin typeface="Calibri"/>
                  <a:cs typeface="Calibri"/>
                </a:rPr>
                <a:t> editi</a:t>
              </a:r>
              <a:r>
                <a:rPr sz="1500" spc="-5" dirty="0">
                  <a:solidFill>
                    <a:srgbClr val="FFFFFF"/>
                  </a:solidFill>
                  <a:latin typeface="Calibri"/>
                  <a:cs typeface="Calibri"/>
                </a:rPr>
                <a:t>n</a:t>
              </a:r>
              <a:r>
                <a:rPr sz="1500" spc="10" dirty="0">
                  <a:solidFill>
                    <a:srgbClr val="FFFFFF"/>
                  </a:solidFill>
                  <a:latin typeface="Calibri"/>
                  <a:cs typeface="Calibri"/>
                </a:rPr>
                <a:t>g</a:t>
              </a:r>
              <a:r>
                <a:rPr sz="1500" spc="-5" dirty="0">
                  <a:solidFill>
                    <a:srgbClr val="FFFFFF"/>
                  </a:solidFill>
                  <a:latin typeface="Calibri"/>
                  <a:cs typeface="Calibri"/>
                </a:rPr>
                <a:t>, </a:t>
              </a:r>
              <a:r>
                <a:rPr sz="1500" dirty="0">
                  <a:solidFill>
                    <a:srgbClr val="FFFFFF"/>
                  </a:solidFill>
                  <a:latin typeface="Calibri"/>
                  <a:cs typeface="Calibri"/>
                </a:rPr>
                <a:t>publ</a:t>
              </a:r>
              <a:r>
                <a:rPr sz="1500" spc="5" dirty="0">
                  <a:solidFill>
                    <a:srgbClr val="FFFFFF"/>
                  </a:solidFill>
                  <a:latin typeface="Calibri"/>
                  <a:cs typeface="Calibri"/>
                </a:rPr>
                <a:t>i</a:t>
              </a:r>
              <a:r>
                <a:rPr sz="1500" spc="-5" dirty="0">
                  <a:solidFill>
                    <a:srgbClr val="FFFFFF"/>
                  </a:solidFill>
                  <a:latin typeface="Calibri"/>
                  <a:cs typeface="Calibri"/>
                </a:rPr>
                <a:t>s</a:t>
              </a:r>
              <a:r>
                <a:rPr sz="1500" dirty="0">
                  <a:solidFill>
                    <a:srgbClr val="FFFFFF"/>
                  </a:solidFill>
                  <a:latin typeface="Calibri"/>
                  <a:cs typeface="Calibri"/>
                </a:rPr>
                <a:t>hi</a:t>
              </a:r>
              <a:r>
                <a:rPr sz="1500" spc="5" dirty="0">
                  <a:solidFill>
                    <a:srgbClr val="FFFFFF"/>
                  </a:solidFill>
                  <a:latin typeface="Calibri"/>
                  <a:cs typeface="Calibri"/>
                </a:rPr>
                <a:t>n</a:t>
              </a:r>
              <a:r>
                <a:rPr sz="1500" dirty="0">
                  <a:solidFill>
                    <a:srgbClr val="FFFFFF"/>
                  </a:solidFill>
                  <a:latin typeface="Calibri"/>
                  <a:cs typeface="Calibri"/>
                </a:rPr>
                <a:t>g</a:t>
              </a:r>
              <a:r>
                <a:rPr sz="1500" spc="-5" dirty="0">
                  <a:solidFill>
                    <a:srgbClr val="FFFFFF"/>
                  </a:solidFill>
                  <a:latin typeface="Calibri"/>
                  <a:cs typeface="Calibri"/>
                </a:rPr>
                <a:t>,</a:t>
              </a:r>
              <a:r>
                <a:rPr sz="1500" spc="-20" dirty="0">
                  <a:solidFill>
                    <a:srgbClr val="FFFFFF"/>
                  </a:solidFill>
                  <a:latin typeface="Calibri"/>
                  <a:cs typeface="Calibri"/>
                </a:rPr>
                <a:t> </a:t>
              </a:r>
              <a:r>
                <a:rPr sz="1500" dirty="0">
                  <a:solidFill>
                    <a:srgbClr val="FFFFFF"/>
                  </a:solidFill>
                  <a:latin typeface="Calibri"/>
                  <a:cs typeface="Calibri"/>
                </a:rPr>
                <a:t>and </a:t>
              </a:r>
              <a:r>
                <a:rPr sz="1500" spc="-5" dirty="0">
                  <a:solidFill>
                    <a:srgbClr val="FFFFFF"/>
                  </a:solidFill>
                  <a:latin typeface="Calibri"/>
                  <a:cs typeface="Calibri"/>
                </a:rPr>
                <a:t>fi</a:t>
              </a:r>
              <a:r>
                <a:rPr sz="1500" spc="5" dirty="0">
                  <a:solidFill>
                    <a:srgbClr val="FFFFFF"/>
                  </a:solidFill>
                  <a:latin typeface="Calibri"/>
                  <a:cs typeface="Calibri"/>
                </a:rPr>
                <a:t>n</a:t>
              </a:r>
              <a:r>
                <a:rPr sz="1500" dirty="0">
                  <a:solidFill>
                    <a:srgbClr val="FFFFFF"/>
                  </a:solidFill>
                  <a:latin typeface="Calibri"/>
                  <a:cs typeface="Calibri"/>
                </a:rPr>
                <a:t>al</a:t>
              </a:r>
              <a:r>
                <a:rPr sz="1500" spc="-15" dirty="0">
                  <a:solidFill>
                    <a:srgbClr val="FFFFFF"/>
                  </a:solidFill>
                  <a:latin typeface="Calibri"/>
                  <a:cs typeface="Calibri"/>
                </a:rPr>
                <a:t> </a:t>
              </a:r>
              <a:r>
                <a:rPr sz="1500" dirty="0">
                  <a:solidFill>
                    <a:srgbClr val="FFFFFF"/>
                  </a:solidFill>
                  <a:latin typeface="Calibri"/>
                  <a:cs typeface="Calibri"/>
                </a:rPr>
                <a:t>p</a:t>
              </a:r>
              <a:r>
                <a:rPr sz="1500" spc="-30" dirty="0">
                  <a:solidFill>
                    <a:srgbClr val="FFFFFF"/>
                  </a:solidFill>
                  <a:latin typeface="Calibri"/>
                  <a:cs typeface="Calibri"/>
                </a:rPr>
                <a:t>r</a:t>
              </a:r>
              <a:r>
                <a:rPr sz="1500" spc="-5" dirty="0">
                  <a:solidFill>
                    <a:srgbClr val="FFFFFF"/>
                  </a:solidFill>
                  <a:latin typeface="Calibri"/>
                  <a:cs typeface="Calibri"/>
                </a:rPr>
                <a:t>o</a:t>
              </a:r>
              <a:r>
                <a:rPr sz="1500" dirty="0">
                  <a:solidFill>
                    <a:srgbClr val="FFFFFF"/>
                  </a:solidFill>
                  <a:latin typeface="Calibri"/>
                  <a:cs typeface="Calibri"/>
                </a:rPr>
                <a:t>duct)</a:t>
              </a:r>
              <a:endParaRPr sz="1500" dirty="0">
                <a:latin typeface="Calibri"/>
                <a:cs typeface="Calibri"/>
              </a:endParaRPr>
            </a:p>
          </p:txBody>
        </p:sp>
        <p:sp>
          <p:nvSpPr>
            <p:cNvPr id="59" name="object 20">
              <a:extLst>
                <a:ext uri="{FF2B5EF4-FFF2-40B4-BE49-F238E27FC236}">
                  <a16:creationId xmlns:a16="http://schemas.microsoft.com/office/drawing/2014/main" id="{23FECE92-500D-4C8D-ADF0-C316FB6169C3}"/>
                </a:ext>
              </a:extLst>
            </p:cNvPr>
            <p:cNvSpPr/>
            <p:nvPr/>
          </p:nvSpPr>
          <p:spPr>
            <a:xfrm>
              <a:off x="4725161" y="2097785"/>
              <a:ext cx="1827530" cy="2054860"/>
            </a:xfrm>
            <a:custGeom>
              <a:avLst/>
              <a:gdLst/>
              <a:ahLst/>
              <a:cxnLst/>
              <a:rect l="l" t="t" r="r" b="b"/>
              <a:pathLst>
                <a:path w="1827529" h="2054860">
                  <a:moveTo>
                    <a:pt x="1522729" y="0"/>
                  </a:moveTo>
                  <a:lnTo>
                    <a:pt x="304546" y="0"/>
                  </a:lnTo>
                  <a:lnTo>
                    <a:pt x="279575" y="1009"/>
                  </a:lnTo>
                  <a:lnTo>
                    <a:pt x="231375" y="8853"/>
                  </a:lnTo>
                  <a:lnTo>
                    <a:pt x="186023" y="23939"/>
                  </a:lnTo>
                  <a:lnTo>
                    <a:pt x="144145" y="45639"/>
                  </a:lnTo>
                  <a:lnTo>
                    <a:pt x="106370" y="73325"/>
                  </a:lnTo>
                  <a:lnTo>
                    <a:pt x="73325" y="106370"/>
                  </a:lnTo>
                  <a:lnTo>
                    <a:pt x="45639" y="144145"/>
                  </a:lnTo>
                  <a:lnTo>
                    <a:pt x="23939" y="186023"/>
                  </a:lnTo>
                  <a:lnTo>
                    <a:pt x="8853" y="231375"/>
                  </a:lnTo>
                  <a:lnTo>
                    <a:pt x="1009" y="279575"/>
                  </a:lnTo>
                  <a:lnTo>
                    <a:pt x="0" y="304546"/>
                  </a:lnTo>
                  <a:lnTo>
                    <a:pt x="0" y="1749806"/>
                  </a:lnTo>
                  <a:lnTo>
                    <a:pt x="3987" y="1799193"/>
                  </a:lnTo>
                  <a:lnTo>
                    <a:pt x="15530" y="1846047"/>
                  </a:lnTo>
                  <a:lnTo>
                    <a:pt x="34001" y="1889741"/>
                  </a:lnTo>
                  <a:lnTo>
                    <a:pt x="58773" y="1929646"/>
                  </a:lnTo>
                  <a:lnTo>
                    <a:pt x="89217" y="1965134"/>
                  </a:lnTo>
                  <a:lnTo>
                    <a:pt x="124705" y="1995578"/>
                  </a:lnTo>
                  <a:lnTo>
                    <a:pt x="164610" y="2020350"/>
                  </a:lnTo>
                  <a:lnTo>
                    <a:pt x="208304" y="2038821"/>
                  </a:lnTo>
                  <a:lnTo>
                    <a:pt x="255158" y="2050364"/>
                  </a:lnTo>
                  <a:lnTo>
                    <a:pt x="304546" y="2054352"/>
                  </a:lnTo>
                  <a:lnTo>
                    <a:pt x="1522729" y="2054352"/>
                  </a:lnTo>
                  <a:lnTo>
                    <a:pt x="1572117" y="2050364"/>
                  </a:lnTo>
                  <a:lnTo>
                    <a:pt x="1618971" y="2038821"/>
                  </a:lnTo>
                  <a:lnTo>
                    <a:pt x="1662665" y="2020350"/>
                  </a:lnTo>
                  <a:lnTo>
                    <a:pt x="1702570" y="1995578"/>
                  </a:lnTo>
                  <a:lnTo>
                    <a:pt x="1738058" y="1965134"/>
                  </a:lnTo>
                  <a:lnTo>
                    <a:pt x="1768502" y="1929646"/>
                  </a:lnTo>
                  <a:lnTo>
                    <a:pt x="1793274" y="1889741"/>
                  </a:lnTo>
                  <a:lnTo>
                    <a:pt x="1811745" y="1846047"/>
                  </a:lnTo>
                  <a:lnTo>
                    <a:pt x="1823288" y="1799193"/>
                  </a:lnTo>
                  <a:lnTo>
                    <a:pt x="1827276" y="1749806"/>
                  </a:lnTo>
                  <a:lnTo>
                    <a:pt x="1827276" y="304546"/>
                  </a:lnTo>
                  <a:lnTo>
                    <a:pt x="1823288" y="255158"/>
                  </a:lnTo>
                  <a:lnTo>
                    <a:pt x="1811745" y="208304"/>
                  </a:lnTo>
                  <a:lnTo>
                    <a:pt x="1793274" y="164610"/>
                  </a:lnTo>
                  <a:lnTo>
                    <a:pt x="1768502" y="124705"/>
                  </a:lnTo>
                  <a:lnTo>
                    <a:pt x="1738058" y="89217"/>
                  </a:lnTo>
                  <a:lnTo>
                    <a:pt x="1702570" y="58773"/>
                  </a:lnTo>
                  <a:lnTo>
                    <a:pt x="1662665" y="34001"/>
                  </a:lnTo>
                  <a:lnTo>
                    <a:pt x="1618971" y="15530"/>
                  </a:lnTo>
                  <a:lnTo>
                    <a:pt x="1572117" y="3987"/>
                  </a:lnTo>
                  <a:lnTo>
                    <a:pt x="1522729" y="0"/>
                  </a:lnTo>
                  <a:close/>
                </a:path>
              </a:pathLst>
            </a:custGeom>
            <a:solidFill>
              <a:srgbClr val="4F81BC"/>
            </a:solidFill>
          </p:spPr>
          <p:txBody>
            <a:bodyPr wrap="square" lIns="0" tIns="0" rIns="0" bIns="0" rtlCol="0"/>
            <a:lstStyle/>
            <a:p>
              <a:endParaRPr dirty="0"/>
            </a:p>
          </p:txBody>
        </p:sp>
        <p:sp>
          <p:nvSpPr>
            <p:cNvPr id="60" name="object 22">
              <a:extLst>
                <a:ext uri="{FF2B5EF4-FFF2-40B4-BE49-F238E27FC236}">
                  <a16:creationId xmlns:a16="http://schemas.microsoft.com/office/drawing/2014/main" id="{8E42FE8C-9664-433B-A704-B1001431EF2A}"/>
                </a:ext>
              </a:extLst>
            </p:cNvPr>
            <p:cNvSpPr txBox="1"/>
            <p:nvPr/>
          </p:nvSpPr>
          <p:spPr>
            <a:xfrm>
              <a:off x="4986020" y="2252979"/>
              <a:ext cx="1303655" cy="675005"/>
            </a:xfrm>
            <a:prstGeom prst="rect">
              <a:avLst/>
            </a:prstGeom>
          </p:spPr>
          <p:txBody>
            <a:bodyPr vert="horz" wrap="square" lIns="0" tIns="0" rIns="0" bIns="0" rtlCol="0">
              <a:spAutoFit/>
            </a:bodyPr>
            <a:lstStyle/>
            <a:p>
              <a:pPr marL="12065" marR="5080" indent="-1270" algn="ctr">
                <a:lnSpc>
                  <a:spcPct val="91600"/>
                </a:lnSpc>
              </a:pPr>
              <a:r>
                <a:rPr sz="1600" spc="-5" dirty="0">
                  <a:solidFill>
                    <a:srgbClr val="FFFFFF"/>
                  </a:solidFill>
                  <a:latin typeface="Calibri"/>
                  <a:cs typeface="Calibri"/>
                </a:rPr>
                <a:t>I</a:t>
              </a:r>
              <a:r>
                <a:rPr sz="1600" spc="-15" dirty="0">
                  <a:solidFill>
                    <a:srgbClr val="FFFFFF"/>
                  </a:solidFill>
                  <a:latin typeface="Calibri"/>
                  <a:cs typeface="Calibri"/>
                </a:rPr>
                <a:t>n</a:t>
              </a:r>
              <a:r>
                <a:rPr sz="1600" spc="-20" dirty="0">
                  <a:solidFill>
                    <a:srgbClr val="FFFFFF"/>
                  </a:solidFill>
                  <a:latin typeface="Calibri"/>
                  <a:cs typeface="Calibri"/>
                </a:rPr>
                <a:t>s</a:t>
              </a:r>
              <a:r>
                <a:rPr sz="1600" spc="-10" dirty="0">
                  <a:solidFill>
                    <a:srgbClr val="FFFFFF"/>
                  </a:solidFill>
                  <a:latin typeface="Calibri"/>
                  <a:cs typeface="Calibri"/>
                </a:rPr>
                <a:t>t</a:t>
              </a:r>
              <a:r>
                <a:rPr sz="1600" spc="-15" dirty="0">
                  <a:solidFill>
                    <a:srgbClr val="FFFFFF"/>
                  </a:solidFill>
                  <a:latin typeface="Calibri"/>
                  <a:cs typeface="Calibri"/>
                </a:rPr>
                <a:t>ruct</a:t>
              </a:r>
              <a:r>
                <a:rPr sz="1600" spc="0" dirty="0">
                  <a:solidFill>
                    <a:srgbClr val="FFFFFF"/>
                  </a:solidFill>
                  <a:latin typeface="Calibri"/>
                  <a:cs typeface="Calibri"/>
                </a:rPr>
                <a:t>i</a:t>
              </a:r>
              <a:r>
                <a:rPr sz="1600" spc="-15" dirty="0">
                  <a:solidFill>
                    <a:srgbClr val="FFFFFF"/>
                  </a:solidFill>
                  <a:latin typeface="Calibri"/>
                  <a:cs typeface="Calibri"/>
                </a:rPr>
                <a:t>onal</a:t>
              </a:r>
              <a:r>
                <a:rPr sz="1600" spc="-10" dirty="0">
                  <a:solidFill>
                    <a:srgbClr val="FFFFFF"/>
                  </a:solidFill>
                  <a:latin typeface="Calibri"/>
                  <a:cs typeface="Calibri"/>
                </a:rPr>
                <a:t> </a:t>
              </a:r>
              <a:r>
                <a:rPr sz="1600" spc="-70" dirty="0">
                  <a:solidFill>
                    <a:srgbClr val="FFFFFF"/>
                  </a:solidFill>
                  <a:latin typeface="Calibri"/>
                  <a:cs typeface="Calibri"/>
                </a:rPr>
                <a:t>W</a:t>
              </a:r>
              <a:r>
                <a:rPr sz="1600" spc="-15" dirty="0">
                  <a:solidFill>
                    <a:srgbClr val="FFFFFF"/>
                  </a:solidFill>
                  <a:latin typeface="Calibri"/>
                  <a:cs typeface="Calibri"/>
                </a:rPr>
                <a:t>r</a:t>
              </a:r>
              <a:r>
                <a:rPr sz="1600" spc="-5" dirty="0">
                  <a:solidFill>
                    <a:srgbClr val="FFFFFF"/>
                  </a:solidFill>
                  <a:latin typeface="Calibri"/>
                  <a:cs typeface="Calibri"/>
                </a:rPr>
                <a:t>iti</a:t>
              </a:r>
              <a:r>
                <a:rPr sz="1600" spc="-15" dirty="0">
                  <a:solidFill>
                    <a:srgbClr val="FFFFFF"/>
                  </a:solidFill>
                  <a:latin typeface="Calibri"/>
                  <a:cs typeface="Calibri"/>
                </a:rPr>
                <a:t>n</a:t>
              </a:r>
              <a:r>
                <a:rPr sz="1600" spc="-10" dirty="0">
                  <a:solidFill>
                    <a:srgbClr val="FFFFFF"/>
                  </a:solidFill>
                  <a:latin typeface="Calibri"/>
                  <a:cs typeface="Calibri"/>
                </a:rPr>
                <a:t>g</a:t>
              </a:r>
              <a:r>
                <a:rPr sz="1600" dirty="0">
                  <a:solidFill>
                    <a:srgbClr val="FFFFFF"/>
                  </a:solidFill>
                  <a:latin typeface="Calibri"/>
                  <a:cs typeface="Calibri"/>
                </a:rPr>
                <a:t> </a:t>
              </a:r>
              <a:r>
                <a:rPr sz="1600" spc="-10" dirty="0">
                  <a:solidFill>
                    <a:srgbClr val="FFFFFF"/>
                  </a:solidFill>
                  <a:latin typeface="Calibri"/>
                  <a:cs typeface="Calibri"/>
                </a:rPr>
                <a:t>P</a:t>
              </a:r>
              <a:r>
                <a:rPr sz="1600" spc="-40" dirty="0">
                  <a:solidFill>
                    <a:srgbClr val="FFFFFF"/>
                  </a:solidFill>
                  <a:latin typeface="Calibri"/>
                  <a:cs typeface="Calibri"/>
                </a:rPr>
                <a:t>r</a:t>
              </a:r>
              <a:r>
                <a:rPr sz="1600" spc="-15" dirty="0">
                  <a:solidFill>
                    <a:srgbClr val="FFFFFF"/>
                  </a:solidFill>
                  <a:latin typeface="Calibri"/>
                  <a:cs typeface="Calibri"/>
                </a:rPr>
                <a:t>ocess Samp</a:t>
              </a:r>
              <a:r>
                <a:rPr sz="1600" dirty="0">
                  <a:solidFill>
                    <a:srgbClr val="FFFFFF"/>
                  </a:solidFill>
                  <a:latin typeface="Calibri"/>
                  <a:cs typeface="Calibri"/>
                </a:rPr>
                <a:t>l</a:t>
              </a:r>
              <a:r>
                <a:rPr sz="1600" spc="-10" dirty="0">
                  <a:solidFill>
                    <a:srgbClr val="FFFFFF"/>
                  </a:solidFill>
                  <a:latin typeface="Calibri"/>
                  <a:cs typeface="Calibri"/>
                </a:rPr>
                <a:t>e</a:t>
              </a:r>
              <a:r>
                <a:rPr sz="1600" spc="5" dirty="0">
                  <a:solidFill>
                    <a:srgbClr val="FFFFFF"/>
                  </a:solidFill>
                  <a:latin typeface="Calibri"/>
                  <a:cs typeface="Calibri"/>
                </a:rPr>
                <a:t> </a:t>
              </a:r>
              <a:r>
                <a:rPr sz="1600" spc="-10" dirty="0">
                  <a:solidFill>
                    <a:srgbClr val="FFFFFF"/>
                  </a:solidFill>
                  <a:latin typeface="Calibri"/>
                  <a:cs typeface="Calibri"/>
                </a:rPr>
                <a:t>2</a:t>
              </a:r>
              <a:endParaRPr sz="1600" dirty="0">
                <a:latin typeface="Calibri"/>
                <a:cs typeface="Calibri"/>
              </a:endParaRPr>
            </a:p>
          </p:txBody>
        </p:sp>
        <p:sp>
          <p:nvSpPr>
            <p:cNvPr id="61" name="object 23">
              <a:extLst>
                <a:ext uri="{FF2B5EF4-FFF2-40B4-BE49-F238E27FC236}">
                  <a16:creationId xmlns:a16="http://schemas.microsoft.com/office/drawing/2014/main" id="{36C39C71-10F0-4011-BE6A-A52E32AFC212}"/>
                </a:ext>
              </a:extLst>
            </p:cNvPr>
            <p:cNvSpPr txBox="1"/>
            <p:nvPr/>
          </p:nvSpPr>
          <p:spPr>
            <a:xfrm>
              <a:off x="4886959" y="3216148"/>
              <a:ext cx="1501140" cy="844550"/>
            </a:xfrm>
            <a:prstGeom prst="rect">
              <a:avLst/>
            </a:prstGeom>
          </p:spPr>
          <p:txBody>
            <a:bodyPr vert="horz" wrap="square" lIns="0" tIns="0" rIns="0" bIns="0" rtlCol="0">
              <a:spAutoFit/>
            </a:bodyPr>
            <a:lstStyle/>
            <a:p>
              <a:pPr marL="12700" marR="5080" algn="ctr">
                <a:lnSpc>
                  <a:spcPct val="91600"/>
                </a:lnSpc>
              </a:pPr>
              <a:r>
                <a:rPr sz="1500" spc="-5" dirty="0">
                  <a:solidFill>
                    <a:srgbClr val="FFFFFF"/>
                  </a:solidFill>
                  <a:latin typeface="Calibri"/>
                  <a:cs typeface="Calibri"/>
                </a:rPr>
                <a:t>(</a:t>
              </a:r>
              <a:r>
                <a:rPr sz="1500" dirty="0">
                  <a:solidFill>
                    <a:srgbClr val="FFFFFF"/>
                  </a:solidFill>
                  <a:latin typeface="Calibri"/>
                  <a:cs typeface="Calibri"/>
                </a:rPr>
                <a:t>planni</a:t>
              </a:r>
              <a:r>
                <a:rPr sz="1500" spc="5" dirty="0">
                  <a:solidFill>
                    <a:srgbClr val="FFFFFF"/>
                  </a:solidFill>
                  <a:latin typeface="Calibri"/>
                  <a:cs typeface="Calibri"/>
                </a:rPr>
                <a:t>n</a:t>
              </a:r>
              <a:r>
                <a:rPr sz="1500" dirty="0">
                  <a:solidFill>
                    <a:srgbClr val="FFFFFF"/>
                  </a:solidFill>
                  <a:latin typeface="Calibri"/>
                  <a:cs typeface="Calibri"/>
                </a:rPr>
                <a:t>g</a:t>
              </a:r>
              <a:r>
                <a:rPr sz="1500" spc="-5" dirty="0">
                  <a:solidFill>
                    <a:srgbClr val="FFFFFF"/>
                  </a:solidFill>
                  <a:latin typeface="Calibri"/>
                  <a:cs typeface="Calibri"/>
                </a:rPr>
                <a:t>,</a:t>
              </a:r>
              <a:r>
                <a:rPr sz="1500" spc="-30" dirty="0">
                  <a:solidFill>
                    <a:srgbClr val="FFFFFF"/>
                  </a:solidFill>
                  <a:latin typeface="Calibri"/>
                  <a:cs typeface="Calibri"/>
                </a:rPr>
                <a:t> </a:t>
              </a:r>
              <a:r>
                <a:rPr sz="1500" dirty="0">
                  <a:solidFill>
                    <a:srgbClr val="FFFFFF"/>
                  </a:solidFill>
                  <a:latin typeface="Calibri"/>
                  <a:cs typeface="Calibri"/>
                </a:rPr>
                <a:t>d</a:t>
              </a:r>
              <a:r>
                <a:rPr sz="1500" spc="-45" dirty="0">
                  <a:solidFill>
                    <a:srgbClr val="FFFFFF"/>
                  </a:solidFill>
                  <a:latin typeface="Calibri"/>
                  <a:cs typeface="Calibri"/>
                </a:rPr>
                <a:t>r</a:t>
              </a:r>
              <a:r>
                <a:rPr sz="1500" spc="-15" dirty="0">
                  <a:solidFill>
                    <a:srgbClr val="FFFFFF"/>
                  </a:solidFill>
                  <a:latin typeface="Calibri"/>
                  <a:cs typeface="Calibri"/>
                </a:rPr>
                <a:t>a</a:t>
              </a:r>
              <a:r>
                <a:rPr sz="1500" spc="-5" dirty="0">
                  <a:solidFill>
                    <a:srgbClr val="FFFFFF"/>
                  </a:solidFill>
                  <a:latin typeface="Calibri"/>
                  <a:cs typeface="Calibri"/>
                </a:rPr>
                <a:t>fti</a:t>
              </a:r>
              <a:r>
                <a:rPr sz="1500" spc="5" dirty="0">
                  <a:solidFill>
                    <a:srgbClr val="FFFFFF"/>
                  </a:solidFill>
                  <a:latin typeface="Calibri"/>
                  <a:cs typeface="Calibri"/>
                </a:rPr>
                <a:t>n</a:t>
              </a:r>
              <a:r>
                <a:rPr sz="1500" dirty="0">
                  <a:solidFill>
                    <a:srgbClr val="FFFFFF"/>
                  </a:solidFill>
                  <a:latin typeface="Calibri"/>
                  <a:cs typeface="Calibri"/>
                </a:rPr>
                <a:t>g</a:t>
              </a:r>
              <a:r>
                <a:rPr sz="1500" spc="-5" dirty="0">
                  <a:solidFill>
                    <a:srgbClr val="FFFFFF"/>
                  </a:solidFill>
                  <a:latin typeface="Calibri"/>
                  <a:cs typeface="Calibri"/>
                </a:rPr>
                <a:t>, </a:t>
              </a:r>
              <a:r>
                <a:rPr sz="1500" spc="-25" dirty="0">
                  <a:solidFill>
                    <a:srgbClr val="FFFFFF"/>
                  </a:solidFill>
                  <a:latin typeface="Calibri"/>
                  <a:cs typeface="Calibri"/>
                </a:rPr>
                <a:t>r</a:t>
              </a:r>
              <a:r>
                <a:rPr sz="1500" spc="-20" dirty="0">
                  <a:solidFill>
                    <a:srgbClr val="FFFFFF"/>
                  </a:solidFill>
                  <a:latin typeface="Calibri"/>
                  <a:cs typeface="Calibri"/>
                </a:rPr>
                <a:t>e</a:t>
              </a:r>
              <a:r>
                <a:rPr sz="1500" spc="-10" dirty="0">
                  <a:solidFill>
                    <a:srgbClr val="FFFFFF"/>
                  </a:solidFill>
                  <a:latin typeface="Calibri"/>
                  <a:cs typeface="Calibri"/>
                </a:rPr>
                <a:t>v</a:t>
              </a:r>
              <a:r>
                <a:rPr sz="1500" dirty="0">
                  <a:solidFill>
                    <a:srgbClr val="FFFFFF"/>
                  </a:solidFill>
                  <a:latin typeface="Calibri"/>
                  <a:cs typeface="Calibri"/>
                </a:rPr>
                <a:t>isi</a:t>
              </a:r>
              <a:r>
                <a:rPr sz="1500" spc="-5" dirty="0">
                  <a:solidFill>
                    <a:srgbClr val="FFFFFF"/>
                  </a:solidFill>
                  <a:latin typeface="Calibri"/>
                  <a:cs typeface="Calibri"/>
                </a:rPr>
                <a:t>n</a:t>
              </a:r>
              <a:r>
                <a:rPr sz="1500" spc="10" dirty="0">
                  <a:solidFill>
                    <a:srgbClr val="FFFFFF"/>
                  </a:solidFill>
                  <a:latin typeface="Calibri"/>
                  <a:cs typeface="Calibri"/>
                </a:rPr>
                <a:t>g</a:t>
              </a:r>
              <a:r>
                <a:rPr sz="1500" spc="-5" dirty="0">
                  <a:solidFill>
                    <a:srgbClr val="FFFFFF"/>
                  </a:solidFill>
                  <a:latin typeface="Calibri"/>
                  <a:cs typeface="Calibri"/>
                </a:rPr>
                <a:t>,</a:t>
              </a:r>
              <a:r>
                <a:rPr sz="1500" dirty="0">
                  <a:solidFill>
                    <a:srgbClr val="FFFFFF"/>
                  </a:solidFill>
                  <a:latin typeface="Calibri"/>
                  <a:cs typeface="Calibri"/>
                </a:rPr>
                <a:t> editi</a:t>
              </a:r>
              <a:r>
                <a:rPr sz="1500" spc="-5" dirty="0">
                  <a:solidFill>
                    <a:srgbClr val="FFFFFF"/>
                  </a:solidFill>
                  <a:latin typeface="Calibri"/>
                  <a:cs typeface="Calibri"/>
                </a:rPr>
                <a:t>n</a:t>
              </a:r>
              <a:r>
                <a:rPr sz="1500" spc="10" dirty="0">
                  <a:solidFill>
                    <a:srgbClr val="FFFFFF"/>
                  </a:solidFill>
                  <a:latin typeface="Calibri"/>
                  <a:cs typeface="Calibri"/>
                </a:rPr>
                <a:t>g</a:t>
              </a:r>
              <a:r>
                <a:rPr sz="1500" spc="-5" dirty="0">
                  <a:solidFill>
                    <a:srgbClr val="FFFFFF"/>
                  </a:solidFill>
                  <a:latin typeface="Calibri"/>
                  <a:cs typeface="Calibri"/>
                </a:rPr>
                <a:t>, </a:t>
              </a:r>
              <a:r>
                <a:rPr sz="1500" dirty="0">
                  <a:solidFill>
                    <a:srgbClr val="FFFFFF"/>
                  </a:solidFill>
                  <a:latin typeface="Calibri"/>
                  <a:cs typeface="Calibri"/>
                </a:rPr>
                <a:t>publ</a:t>
              </a:r>
              <a:r>
                <a:rPr sz="1500" spc="5" dirty="0">
                  <a:solidFill>
                    <a:srgbClr val="FFFFFF"/>
                  </a:solidFill>
                  <a:latin typeface="Calibri"/>
                  <a:cs typeface="Calibri"/>
                </a:rPr>
                <a:t>i</a:t>
              </a:r>
              <a:r>
                <a:rPr sz="1500" spc="-5" dirty="0">
                  <a:solidFill>
                    <a:srgbClr val="FFFFFF"/>
                  </a:solidFill>
                  <a:latin typeface="Calibri"/>
                  <a:cs typeface="Calibri"/>
                </a:rPr>
                <a:t>s</a:t>
              </a:r>
              <a:r>
                <a:rPr sz="1500" dirty="0">
                  <a:solidFill>
                    <a:srgbClr val="FFFFFF"/>
                  </a:solidFill>
                  <a:latin typeface="Calibri"/>
                  <a:cs typeface="Calibri"/>
                </a:rPr>
                <a:t>hi</a:t>
              </a:r>
              <a:r>
                <a:rPr sz="1500" spc="5" dirty="0">
                  <a:solidFill>
                    <a:srgbClr val="FFFFFF"/>
                  </a:solidFill>
                  <a:latin typeface="Calibri"/>
                  <a:cs typeface="Calibri"/>
                </a:rPr>
                <a:t>n</a:t>
              </a:r>
              <a:r>
                <a:rPr sz="1500" dirty="0">
                  <a:solidFill>
                    <a:srgbClr val="FFFFFF"/>
                  </a:solidFill>
                  <a:latin typeface="Calibri"/>
                  <a:cs typeface="Calibri"/>
                </a:rPr>
                <a:t>g</a:t>
              </a:r>
              <a:r>
                <a:rPr sz="1500" spc="-5" dirty="0">
                  <a:solidFill>
                    <a:srgbClr val="FFFFFF"/>
                  </a:solidFill>
                  <a:latin typeface="Calibri"/>
                  <a:cs typeface="Calibri"/>
                </a:rPr>
                <a:t>,</a:t>
              </a:r>
              <a:r>
                <a:rPr sz="1500" spc="-20" dirty="0">
                  <a:solidFill>
                    <a:srgbClr val="FFFFFF"/>
                  </a:solidFill>
                  <a:latin typeface="Calibri"/>
                  <a:cs typeface="Calibri"/>
                </a:rPr>
                <a:t> </a:t>
              </a:r>
              <a:r>
                <a:rPr sz="1500" dirty="0">
                  <a:solidFill>
                    <a:srgbClr val="FFFFFF"/>
                  </a:solidFill>
                  <a:latin typeface="Calibri"/>
                  <a:cs typeface="Calibri"/>
                </a:rPr>
                <a:t>and </a:t>
              </a:r>
              <a:r>
                <a:rPr sz="1500" spc="-5" dirty="0">
                  <a:solidFill>
                    <a:srgbClr val="FFFFFF"/>
                  </a:solidFill>
                  <a:latin typeface="Calibri"/>
                  <a:cs typeface="Calibri"/>
                </a:rPr>
                <a:t>fi</a:t>
              </a:r>
              <a:r>
                <a:rPr sz="1500" spc="5" dirty="0">
                  <a:solidFill>
                    <a:srgbClr val="FFFFFF"/>
                  </a:solidFill>
                  <a:latin typeface="Calibri"/>
                  <a:cs typeface="Calibri"/>
                </a:rPr>
                <a:t>n</a:t>
              </a:r>
              <a:r>
                <a:rPr sz="1500" dirty="0">
                  <a:solidFill>
                    <a:srgbClr val="FFFFFF"/>
                  </a:solidFill>
                  <a:latin typeface="Calibri"/>
                  <a:cs typeface="Calibri"/>
                </a:rPr>
                <a:t>al</a:t>
              </a:r>
              <a:r>
                <a:rPr sz="1500" spc="-15" dirty="0">
                  <a:solidFill>
                    <a:srgbClr val="FFFFFF"/>
                  </a:solidFill>
                  <a:latin typeface="Calibri"/>
                  <a:cs typeface="Calibri"/>
                </a:rPr>
                <a:t> </a:t>
              </a:r>
              <a:r>
                <a:rPr sz="1500" dirty="0">
                  <a:solidFill>
                    <a:srgbClr val="FFFFFF"/>
                  </a:solidFill>
                  <a:latin typeface="Calibri"/>
                  <a:cs typeface="Calibri"/>
                </a:rPr>
                <a:t>p</a:t>
              </a:r>
              <a:r>
                <a:rPr sz="1500" spc="-30" dirty="0">
                  <a:solidFill>
                    <a:srgbClr val="FFFFFF"/>
                  </a:solidFill>
                  <a:latin typeface="Calibri"/>
                  <a:cs typeface="Calibri"/>
                </a:rPr>
                <a:t>r</a:t>
              </a:r>
              <a:r>
                <a:rPr sz="1500" spc="-5" dirty="0">
                  <a:solidFill>
                    <a:srgbClr val="FFFFFF"/>
                  </a:solidFill>
                  <a:latin typeface="Calibri"/>
                  <a:cs typeface="Calibri"/>
                </a:rPr>
                <a:t>o</a:t>
              </a:r>
              <a:r>
                <a:rPr sz="1500" dirty="0">
                  <a:solidFill>
                    <a:srgbClr val="FFFFFF"/>
                  </a:solidFill>
                  <a:latin typeface="Calibri"/>
                  <a:cs typeface="Calibri"/>
                </a:rPr>
                <a:t>duct)</a:t>
              </a:r>
              <a:endParaRPr sz="1500" dirty="0">
                <a:latin typeface="Calibri"/>
                <a:cs typeface="Calibri"/>
              </a:endParaRPr>
            </a:p>
          </p:txBody>
        </p:sp>
        <p:sp>
          <p:nvSpPr>
            <p:cNvPr id="62" name="object 24">
              <a:extLst>
                <a:ext uri="{FF2B5EF4-FFF2-40B4-BE49-F238E27FC236}">
                  <a16:creationId xmlns:a16="http://schemas.microsoft.com/office/drawing/2014/main" id="{EEA0A8BA-C180-48AF-9A44-C26EEA3A59D2}"/>
                </a:ext>
              </a:extLst>
            </p:cNvPr>
            <p:cNvSpPr/>
            <p:nvPr/>
          </p:nvSpPr>
          <p:spPr>
            <a:xfrm>
              <a:off x="6857238" y="2192273"/>
              <a:ext cx="1827530" cy="1865630"/>
            </a:xfrm>
            <a:custGeom>
              <a:avLst/>
              <a:gdLst/>
              <a:ahLst/>
              <a:cxnLst/>
              <a:rect l="l" t="t" r="r" b="b"/>
              <a:pathLst>
                <a:path w="1827529" h="1865629">
                  <a:moveTo>
                    <a:pt x="1522729" y="0"/>
                  </a:moveTo>
                  <a:lnTo>
                    <a:pt x="304545" y="0"/>
                  </a:lnTo>
                  <a:lnTo>
                    <a:pt x="279575" y="1009"/>
                  </a:lnTo>
                  <a:lnTo>
                    <a:pt x="231375" y="8853"/>
                  </a:lnTo>
                  <a:lnTo>
                    <a:pt x="186023" y="23939"/>
                  </a:lnTo>
                  <a:lnTo>
                    <a:pt x="144145" y="45639"/>
                  </a:lnTo>
                  <a:lnTo>
                    <a:pt x="106370" y="73325"/>
                  </a:lnTo>
                  <a:lnTo>
                    <a:pt x="73325" y="106370"/>
                  </a:lnTo>
                  <a:lnTo>
                    <a:pt x="45639" y="144145"/>
                  </a:lnTo>
                  <a:lnTo>
                    <a:pt x="23939" y="186023"/>
                  </a:lnTo>
                  <a:lnTo>
                    <a:pt x="8853" y="231375"/>
                  </a:lnTo>
                  <a:lnTo>
                    <a:pt x="1009" y="279575"/>
                  </a:lnTo>
                  <a:lnTo>
                    <a:pt x="0" y="304546"/>
                  </a:lnTo>
                  <a:lnTo>
                    <a:pt x="0" y="1560830"/>
                  </a:lnTo>
                  <a:lnTo>
                    <a:pt x="3987" y="1610217"/>
                  </a:lnTo>
                  <a:lnTo>
                    <a:pt x="15530" y="1657071"/>
                  </a:lnTo>
                  <a:lnTo>
                    <a:pt x="34001" y="1700765"/>
                  </a:lnTo>
                  <a:lnTo>
                    <a:pt x="58773" y="1740670"/>
                  </a:lnTo>
                  <a:lnTo>
                    <a:pt x="89217" y="1776158"/>
                  </a:lnTo>
                  <a:lnTo>
                    <a:pt x="124705" y="1806602"/>
                  </a:lnTo>
                  <a:lnTo>
                    <a:pt x="164610" y="1831374"/>
                  </a:lnTo>
                  <a:lnTo>
                    <a:pt x="208304" y="1849845"/>
                  </a:lnTo>
                  <a:lnTo>
                    <a:pt x="255158" y="1861388"/>
                  </a:lnTo>
                  <a:lnTo>
                    <a:pt x="304545" y="1865376"/>
                  </a:lnTo>
                  <a:lnTo>
                    <a:pt x="1522729" y="1865376"/>
                  </a:lnTo>
                  <a:lnTo>
                    <a:pt x="1572117" y="1861388"/>
                  </a:lnTo>
                  <a:lnTo>
                    <a:pt x="1618971" y="1849845"/>
                  </a:lnTo>
                  <a:lnTo>
                    <a:pt x="1662665" y="1831374"/>
                  </a:lnTo>
                  <a:lnTo>
                    <a:pt x="1702570" y="1806602"/>
                  </a:lnTo>
                  <a:lnTo>
                    <a:pt x="1738058" y="1776158"/>
                  </a:lnTo>
                  <a:lnTo>
                    <a:pt x="1768502" y="1740670"/>
                  </a:lnTo>
                  <a:lnTo>
                    <a:pt x="1793274" y="1700765"/>
                  </a:lnTo>
                  <a:lnTo>
                    <a:pt x="1811745" y="1657071"/>
                  </a:lnTo>
                  <a:lnTo>
                    <a:pt x="1823288" y="1610217"/>
                  </a:lnTo>
                  <a:lnTo>
                    <a:pt x="1827276" y="1560830"/>
                  </a:lnTo>
                  <a:lnTo>
                    <a:pt x="1827276" y="304546"/>
                  </a:lnTo>
                  <a:lnTo>
                    <a:pt x="1823288" y="255158"/>
                  </a:lnTo>
                  <a:lnTo>
                    <a:pt x="1811745" y="208304"/>
                  </a:lnTo>
                  <a:lnTo>
                    <a:pt x="1793274" y="164610"/>
                  </a:lnTo>
                  <a:lnTo>
                    <a:pt x="1768502" y="124705"/>
                  </a:lnTo>
                  <a:lnTo>
                    <a:pt x="1738058" y="89217"/>
                  </a:lnTo>
                  <a:lnTo>
                    <a:pt x="1702570" y="58773"/>
                  </a:lnTo>
                  <a:lnTo>
                    <a:pt x="1662665" y="34001"/>
                  </a:lnTo>
                  <a:lnTo>
                    <a:pt x="1618971" y="15530"/>
                  </a:lnTo>
                  <a:lnTo>
                    <a:pt x="1572117" y="3987"/>
                  </a:lnTo>
                  <a:lnTo>
                    <a:pt x="1522729" y="0"/>
                  </a:lnTo>
                  <a:close/>
                </a:path>
              </a:pathLst>
            </a:custGeom>
            <a:solidFill>
              <a:srgbClr val="4F81BC"/>
            </a:solidFill>
          </p:spPr>
          <p:txBody>
            <a:bodyPr wrap="square" lIns="0" tIns="0" rIns="0" bIns="0" rtlCol="0"/>
            <a:lstStyle/>
            <a:p>
              <a:endParaRPr dirty="0"/>
            </a:p>
          </p:txBody>
        </p:sp>
        <p:sp>
          <p:nvSpPr>
            <p:cNvPr id="63" name="object 26">
              <a:extLst>
                <a:ext uri="{FF2B5EF4-FFF2-40B4-BE49-F238E27FC236}">
                  <a16:creationId xmlns:a16="http://schemas.microsoft.com/office/drawing/2014/main" id="{4CF0CAF2-DC9B-4458-932E-A60711DB8CB8}"/>
                </a:ext>
              </a:extLst>
            </p:cNvPr>
            <p:cNvSpPr txBox="1"/>
            <p:nvPr/>
          </p:nvSpPr>
          <p:spPr>
            <a:xfrm>
              <a:off x="7053198" y="2346198"/>
              <a:ext cx="1437640" cy="537845"/>
            </a:xfrm>
            <a:prstGeom prst="rect">
              <a:avLst/>
            </a:prstGeom>
          </p:spPr>
          <p:txBody>
            <a:bodyPr vert="horz" wrap="square" lIns="0" tIns="0" rIns="0" bIns="0" rtlCol="0">
              <a:spAutoFit/>
            </a:bodyPr>
            <a:lstStyle/>
            <a:p>
              <a:pPr marL="12700" marR="5080" indent="447675">
                <a:lnSpc>
                  <a:spcPct val="126899"/>
                </a:lnSpc>
              </a:pPr>
              <a:r>
                <a:rPr sz="1600" spc="-15" dirty="0">
                  <a:solidFill>
                    <a:srgbClr val="FFFFFF"/>
                  </a:solidFill>
                  <a:latin typeface="Calibri"/>
                  <a:cs typeface="Calibri"/>
                </a:rPr>
                <a:t>T</a:t>
              </a:r>
              <a:r>
                <a:rPr sz="1600" dirty="0">
                  <a:solidFill>
                    <a:srgbClr val="FFFFFF"/>
                  </a:solidFill>
                  <a:latin typeface="Calibri"/>
                  <a:cs typeface="Calibri"/>
                </a:rPr>
                <a:t>i</a:t>
              </a:r>
              <a:r>
                <a:rPr sz="1600" spc="-15" dirty="0">
                  <a:solidFill>
                    <a:srgbClr val="FFFFFF"/>
                  </a:solidFill>
                  <a:latin typeface="Calibri"/>
                  <a:cs typeface="Calibri"/>
                </a:rPr>
                <a:t>m</a:t>
              </a:r>
              <a:r>
                <a:rPr sz="1600" spc="-20" dirty="0">
                  <a:solidFill>
                    <a:srgbClr val="FFFFFF"/>
                  </a:solidFill>
                  <a:latin typeface="Calibri"/>
                  <a:cs typeface="Calibri"/>
                </a:rPr>
                <a:t>e</a:t>
              </a:r>
              <a:r>
                <a:rPr sz="1600" spc="-10" dirty="0">
                  <a:solidFill>
                    <a:srgbClr val="FFFFFF"/>
                  </a:solidFill>
                  <a:latin typeface="Calibri"/>
                  <a:cs typeface="Calibri"/>
                </a:rPr>
                <a:t>d</a:t>
              </a:r>
              <a:r>
                <a:rPr sz="1600" spc="-5" dirty="0">
                  <a:solidFill>
                    <a:srgbClr val="FFFFFF"/>
                  </a:solidFill>
                  <a:latin typeface="Calibri"/>
                  <a:cs typeface="Calibri"/>
                </a:rPr>
                <a:t> </a:t>
              </a:r>
              <a:r>
                <a:rPr sz="1600" spc="-70" dirty="0">
                  <a:solidFill>
                    <a:srgbClr val="FFFFFF"/>
                  </a:solidFill>
                  <a:latin typeface="Calibri"/>
                  <a:cs typeface="Calibri"/>
                </a:rPr>
                <a:t>W</a:t>
              </a:r>
              <a:r>
                <a:rPr sz="1600" spc="-15" dirty="0">
                  <a:solidFill>
                    <a:srgbClr val="FFFFFF"/>
                  </a:solidFill>
                  <a:latin typeface="Calibri"/>
                  <a:cs typeface="Calibri"/>
                </a:rPr>
                <a:t>r</a:t>
              </a:r>
              <a:r>
                <a:rPr sz="1600" spc="-5" dirty="0">
                  <a:solidFill>
                    <a:srgbClr val="FFFFFF"/>
                  </a:solidFill>
                  <a:latin typeface="Calibri"/>
                  <a:cs typeface="Calibri"/>
                </a:rPr>
                <a:t>iti</a:t>
              </a:r>
              <a:r>
                <a:rPr sz="1600" spc="-15" dirty="0">
                  <a:solidFill>
                    <a:srgbClr val="FFFFFF"/>
                  </a:solidFill>
                  <a:latin typeface="Calibri"/>
                  <a:cs typeface="Calibri"/>
                </a:rPr>
                <a:t>n</a:t>
              </a:r>
              <a:r>
                <a:rPr sz="1600" spc="-10" dirty="0">
                  <a:solidFill>
                    <a:srgbClr val="FFFFFF"/>
                  </a:solidFill>
                  <a:latin typeface="Calibri"/>
                  <a:cs typeface="Calibri"/>
                </a:rPr>
                <a:t>g</a:t>
              </a:r>
              <a:r>
                <a:rPr sz="1600" dirty="0">
                  <a:solidFill>
                    <a:srgbClr val="FFFFFF"/>
                  </a:solidFill>
                  <a:latin typeface="Calibri"/>
                  <a:cs typeface="Calibri"/>
                </a:rPr>
                <a:t> </a:t>
              </a:r>
              <a:r>
                <a:rPr sz="1600" spc="-15" dirty="0">
                  <a:solidFill>
                    <a:srgbClr val="FFFFFF"/>
                  </a:solidFill>
                  <a:latin typeface="Calibri"/>
                  <a:cs typeface="Calibri"/>
                </a:rPr>
                <a:t>Samp</a:t>
              </a:r>
              <a:r>
                <a:rPr sz="1600" dirty="0">
                  <a:solidFill>
                    <a:srgbClr val="FFFFFF"/>
                  </a:solidFill>
                  <a:latin typeface="Calibri"/>
                  <a:cs typeface="Calibri"/>
                </a:rPr>
                <a:t>l</a:t>
              </a:r>
              <a:r>
                <a:rPr sz="1600" spc="-10" dirty="0">
                  <a:solidFill>
                    <a:srgbClr val="FFFFFF"/>
                  </a:solidFill>
                  <a:latin typeface="Calibri"/>
                  <a:cs typeface="Calibri"/>
                </a:rPr>
                <a:t>e</a:t>
              </a:r>
              <a:r>
                <a:rPr sz="1600" spc="15" dirty="0">
                  <a:solidFill>
                    <a:srgbClr val="FFFFFF"/>
                  </a:solidFill>
                  <a:latin typeface="Calibri"/>
                  <a:cs typeface="Calibri"/>
                </a:rPr>
                <a:t> </a:t>
              </a:r>
              <a:r>
                <a:rPr sz="1600" spc="-10" dirty="0">
                  <a:solidFill>
                    <a:srgbClr val="FFFFFF"/>
                  </a:solidFill>
                  <a:latin typeface="Calibri"/>
                  <a:cs typeface="Calibri"/>
                </a:rPr>
                <a:t>2</a:t>
              </a:r>
              <a:endParaRPr sz="1600" dirty="0">
                <a:latin typeface="Calibri"/>
                <a:cs typeface="Calibri"/>
              </a:endParaRPr>
            </a:p>
          </p:txBody>
        </p:sp>
        <p:sp>
          <p:nvSpPr>
            <p:cNvPr id="64" name="object 27">
              <a:extLst>
                <a:ext uri="{FF2B5EF4-FFF2-40B4-BE49-F238E27FC236}">
                  <a16:creationId xmlns:a16="http://schemas.microsoft.com/office/drawing/2014/main" id="{40EAC0C9-C293-426B-AAB3-DED5DBD9062B}"/>
                </a:ext>
              </a:extLst>
            </p:cNvPr>
            <p:cNvSpPr txBox="1"/>
            <p:nvPr/>
          </p:nvSpPr>
          <p:spPr>
            <a:xfrm>
              <a:off x="7025767" y="3173501"/>
              <a:ext cx="1489075" cy="844550"/>
            </a:xfrm>
            <a:prstGeom prst="rect">
              <a:avLst/>
            </a:prstGeom>
          </p:spPr>
          <p:txBody>
            <a:bodyPr vert="horz" wrap="square" lIns="0" tIns="0" rIns="0" bIns="0" rtlCol="0">
              <a:spAutoFit/>
            </a:bodyPr>
            <a:lstStyle/>
            <a:p>
              <a:pPr marL="12700" marR="5080" indent="1905" algn="ctr">
                <a:lnSpc>
                  <a:spcPct val="91600"/>
                </a:lnSpc>
              </a:pPr>
              <a:r>
                <a:rPr sz="1500" spc="-5" dirty="0">
                  <a:solidFill>
                    <a:srgbClr val="FFFFFF"/>
                  </a:solidFill>
                  <a:latin typeface="Calibri"/>
                  <a:cs typeface="Calibri"/>
                </a:rPr>
                <a:t>(fin</a:t>
              </a:r>
              <a:r>
                <a:rPr sz="1500" dirty="0">
                  <a:solidFill>
                    <a:srgbClr val="FFFFFF"/>
                  </a:solidFill>
                  <a:latin typeface="Calibri"/>
                  <a:cs typeface="Calibri"/>
                </a:rPr>
                <a:t>al</a:t>
              </a:r>
              <a:r>
                <a:rPr sz="1500" spc="-15" dirty="0">
                  <a:solidFill>
                    <a:srgbClr val="FFFFFF"/>
                  </a:solidFill>
                  <a:latin typeface="Calibri"/>
                  <a:cs typeface="Calibri"/>
                </a:rPr>
                <a:t> </a:t>
              </a:r>
              <a:r>
                <a:rPr sz="1500" spc="-5" dirty="0">
                  <a:solidFill>
                    <a:srgbClr val="FFFFFF"/>
                  </a:solidFill>
                  <a:latin typeface="Calibri"/>
                  <a:cs typeface="Calibri"/>
                </a:rPr>
                <a:t>p</a:t>
              </a:r>
              <a:r>
                <a:rPr sz="1500" spc="-20" dirty="0">
                  <a:solidFill>
                    <a:srgbClr val="FFFFFF"/>
                  </a:solidFill>
                  <a:latin typeface="Calibri"/>
                  <a:cs typeface="Calibri"/>
                </a:rPr>
                <a:t>r</a:t>
              </a:r>
              <a:r>
                <a:rPr sz="1500" spc="-5" dirty="0">
                  <a:solidFill>
                    <a:srgbClr val="FFFFFF"/>
                  </a:solidFill>
                  <a:latin typeface="Calibri"/>
                  <a:cs typeface="Calibri"/>
                </a:rPr>
                <a:t>od</a:t>
              </a:r>
              <a:r>
                <a:rPr sz="1500" dirty="0">
                  <a:solidFill>
                    <a:srgbClr val="FFFFFF"/>
                  </a:solidFill>
                  <a:latin typeface="Calibri"/>
                  <a:cs typeface="Calibri"/>
                </a:rPr>
                <a:t>uct p</a:t>
              </a:r>
              <a:r>
                <a:rPr sz="1500" spc="-30" dirty="0">
                  <a:solidFill>
                    <a:srgbClr val="FFFFFF"/>
                  </a:solidFill>
                  <a:latin typeface="Calibri"/>
                  <a:cs typeface="Calibri"/>
                </a:rPr>
                <a:t>r</a:t>
              </a:r>
              <a:r>
                <a:rPr sz="1500" spc="-5" dirty="0">
                  <a:solidFill>
                    <a:srgbClr val="FFFFFF"/>
                  </a:solidFill>
                  <a:latin typeface="Calibri"/>
                  <a:cs typeface="Calibri"/>
                </a:rPr>
                <a:t>o</a:t>
              </a:r>
              <a:r>
                <a:rPr sz="1500" dirty="0">
                  <a:solidFill>
                    <a:srgbClr val="FFFFFF"/>
                  </a:solidFill>
                  <a:latin typeface="Calibri"/>
                  <a:cs typeface="Calibri"/>
                </a:rPr>
                <a:t>du</a:t>
              </a:r>
              <a:r>
                <a:rPr sz="1500" spc="-10" dirty="0">
                  <a:solidFill>
                    <a:srgbClr val="FFFFFF"/>
                  </a:solidFill>
                  <a:latin typeface="Calibri"/>
                  <a:cs typeface="Calibri"/>
                </a:rPr>
                <a:t>ced</a:t>
              </a:r>
              <a:r>
                <a:rPr sz="1500" spc="-25" dirty="0">
                  <a:solidFill>
                    <a:srgbClr val="FFFFFF"/>
                  </a:solidFill>
                  <a:latin typeface="Calibri"/>
                  <a:cs typeface="Calibri"/>
                </a:rPr>
                <a:t> </a:t>
              </a:r>
              <a:r>
                <a:rPr sz="1500" dirty="0">
                  <a:solidFill>
                    <a:srgbClr val="FFFFFF"/>
                  </a:solidFill>
                  <a:latin typeface="Calibri"/>
                  <a:cs typeface="Calibri"/>
                </a:rPr>
                <a:t>in</a:t>
              </a:r>
              <a:r>
                <a:rPr sz="1500" spc="5" dirty="0">
                  <a:solidFill>
                    <a:srgbClr val="FFFFFF"/>
                  </a:solidFill>
                  <a:latin typeface="Calibri"/>
                  <a:cs typeface="Calibri"/>
                </a:rPr>
                <a:t> </a:t>
              </a:r>
              <a:r>
                <a:rPr sz="1500" spc="-5" dirty="0">
                  <a:solidFill>
                    <a:srgbClr val="FFFFFF"/>
                  </a:solidFill>
                  <a:latin typeface="Calibri"/>
                  <a:cs typeface="Calibri"/>
                </a:rPr>
                <a:t>one </a:t>
              </a:r>
              <a:r>
                <a:rPr sz="1500" dirty="0">
                  <a:solidFill>
                    <a:srgbClr val="FFFFFF"/>
                  </a:solidFill>
                  <a:latin typeface="Calibri"/>
                  <a:cs typeface="Calibri"/>
                </a:rPr>
                <a:t>cl</a:t>
              </a:r>
              <a:r>
                <a:rPr sz="1500" spc="5" dirty="0">
                  <a:solidFill>
                    <a:srgbClr val="FFFFFF"/>
                  </a:solidFill>
                  <a:latin typeface="Calibri"/>
                  <a:cs typeface="Calibri"/>
                </a:rPr>
                <a:t>a</a:t>
              </a:r>
              <a:r>
                <a:rPr sz="1500" spc="-5" dirty="0">
                  <a:solidFill>
                    <a:srgbClr val="FFFFFF"/>
                  </a:solidFill>
                  <a:latin typeface="Calibri"/>
                  <a:cs typeface="Calibri"/>
                </a:rPr>
                <a:t>s</a:t>
              </a:r>
              <a:r>
                <a:rPr sz="1500" dirty="0">
                  <a:solidFill>
                    <a:srgbClr val="FFFFFF"/>
                  </a:solidFill>
                  <a:latin typeface="Calibri"/>
                  <a:cs typeface="Calibri"/>
                </a:rPr>
                <a:t>s</a:t>
              </a:r>
              <a:r>
                <a:rPr sz="1500" spc="-15" dirty="0">
                  <a:solidFill>
                    <a:srgbClr val="FFFFFF"/>
                  </a:solidFill>
                  <a:latin typeface="Calibri"/>
                  <a:cs typeface="Calibri"/>
                </a:rPr>
                <a:t> </a:t>
              </a:r>
              <a:r>
                <a:rPr sz="1500" dirty="0">
                  <a:solidFill>
                    <a:srgbClr val="FFFFFF"/>
                  </a:solidFill>
                  <a:latin typeface="Calibri"/>
                  <a:cs typeface="Calibri"/>
                </a:rPr>
                <a:t>period</a:t>
              </a:r>
              <a:r>
                <a:rPr sz="1500" spc="-15" dirty="0">
                  <a:solidFill>
                    <a:srgbClr val="FFFFFF"/>
                  </a:solidFill>
                  <a:latin typeface="Calibri"/>
                  <a:cs typeface="Calibri"/>
                </a:rPr>
                <a:t> </a:t>
              </a:r>
              <a:r>
                <a:rPr sz="1500" spc="-10" dirty="0">
                  <a:solidFill>
                    <a:srgbClr val="FFFFFF"/>
                  </a:solidFill>
                  <a:latin typeface="Calibri"/>
                  <a:cs typeface="Calibri"/>
                </a:rPr>
                <a:t>f</a:t>
              </a:r>
              <a:r>
                <a:rPr sz="1500" spc="-35" dirty="0">
                  <a:solidFill>
                    <a:srgbClr val="FFFFFF"/>
                  </a:solidFill>
                  <a:latin typeface="Calibri"/>
                  <a:cs typeface="Calibri"/>
                </a:rPr>
                <a:t>r</a:t>
              </a:r>
              <a:r>
                <a:rPr sz="1500" spc="-5" dirty="0">
                  <a:solidFill>
                    <a:srgbClr val="FFFFFF"/>
                  </a:solidFill>
                  <a:latin typeface="Calibri"/>
                  <a:cs typeface="Calibri"/>
                </a:rPr>
                <a:t>o</a:t>
              </a:r>
              <a:r>
                <a:rPr sz="1500" dirty="0">
                  <a:solidFill>
                    <a:srgbClr val="FFFFFF"/>
                  </a:solidFill>
                  <a:latin typeface="Calibri"/>
                  <a:cs typeface="Calibri"/>
                </a:rPr>
                <a:t>m a l</a:t>
              </a:r>
              <a:r>
                <a:rPr sz="1500" spc="5" dirty="0">
                  <a:solidFill>
                    <a:srgbClr val="FFFFFF"/>
                  </a:solidFill>
                  <a:latin typeface="Calibri"/>
                  <a:cs typeface="Calibri"/>
                </a:rPr>
                <a:t>i</a:t>
              </a:r>
              <a:r>
                <a:rPr sz="1500" spc="-15" dirty="0">
                  <a:solidFill>
                    <a:srgbClr val="FFFFFF"/>
                  </a:solidFill>
                  <a:latin typeface="Calibri"/>
                  <a:cs typeface="Calibri"/>
                </a:rPr>
                <a:t>s</a:t>
              </a:r>
              <a:r>
                <a:rPr sz="1500" spc="-5" dirty="0">
                  <a:solidFill>
                    <a:srgbClr val="FFFFFF"/>
                  </a:solidFill>
                  <a:latin typeface="Calibri"/>
                  <a:cs typeface="Calibri"/>
                </a:rPr>
                <a:t>t</a:t>
              </a:r>
              <a:r>
                <a:rPr sz="1500" spc="-15" dirty="0">
                  <a:solidFill>
                    <a:srgbClr val="FFFFFF"/>
                  </a:solidFill>
                  <a:latin typeface="Calibri"/>
                  <a:cs typeface="Calibri"/>
                </a:rPr>
                <a:t> </a:t>
              </a:r>
              <a:r>
                <a:rPr sz="1500" spc="-5" dirty="0">
                  <a:solidFill>
                    <a:srgbClr val="FFFFFF"/>
                  </a:solidFill>
                  <a:latin typeface="Calibri"/>
                  <a:cs typeface="Calibri"/>
                </a:rPr>
                <a:t>o</a:t>
              </a:r>
              <a:r>
                <a:rPr sz="1500" dirty="0">
                  <a:solidFill>
                    <a:srgbClr val="FFFFFF"/>
                  </a:solidFill>
                  <a:latin typeface="Calibri"/>
                  <a:cs typeface="Calibri"/>
                </a:rPr>
                <a:t>f </a:t>
              </a:r>
              <a:r>
                <a:rPr sz="1500" spc="-5" dirty="0">
                  <a:solidFill>
                    <a:srgbClr val="FFFFFF"/>
                  </a:solidFill>
                  <a:latin typeface="Calibri"/>
                  <a:cs typeface="Calibri"/>
                </a:rPr>
                <a:t>p</a:t>
              </a:r>
              <a:r>
                <a:rPr sz="1500" spc="-20" dirty="0">
                  <a:solidFill>
                    <a:srgbClr val="FFFFFF"/>
                  </a:solidFill>
                  <a:latin typeface="Calibri"/>
                  <a:cs typeface="Calibri"/>
                </a:rPr>
                <a:t>r</a:t>
              </a:r>
              <a:r>
                <a:rPr sz="1500" spc="-5" dirty="0">
                  <a:solidFill>
                    <a:srgbClr val="FFFFFF"/>
                  </a:solidFill>
                  <a:latin typeface="Calibri"/>
                  <a:cs typeface="Calibri"/>
                </a:rPr>
                <a:t>ompts)</a:t>
              </a:r>
              <a:endParaRPr sz="1500" dirty="0">
                <a:latin typeface="Calibri"/>
                <a:cs typeface="Calibri"/>
              </a:endParaRPr>
            </a:p>
          </p:txBody>
        </p:sp>
        <p:sp>
          <p:nvSpPr>
            <p:cNvPr id="66" name="object 30">
              <a:extLst>
                <a:ext uri="{FF2B5EF4-FFF2-40B4-BE49-F238E27FC236}">
                  <a16:creationId xmlns:a16="http://schemas.microsoft.com/office/drawing/2014/main" id="{272597A5-7CB0-4AA1-8D85-876FFC263F27}"/>
                </a:ext>
              </a:extLst>
            </p:cNvPr>
            <p:cNvSpPr txBox="1"/>
            <p:nvPr/>
          </p:nvSpPr>
          <p:spPr>
            <a:xfrm>
              <a:off x="3940229" y="5283327"/>
              <a:ext cx="1284605" cy="280035"/>
            </a:xfrm>
            <a:prstGeom prst="rect">
              <a:avLst/>
            </a:prstGeom>
          </p:spPr>
          <p:txBody>
            <a:bodyPr vert="horz" wrap="square" lIns="0" tIns="0" rIns="0" bIns="0" rtlCol="0">
              <a:spAutoFit/>
            </a:bodyPr>
            <a:lstStyle/>
            <a:p>
              <a:pPr marL="12700">
                <a:lnSpc>
                  <a:spcPct val="100000"/>
                </a:lnSpc>
              </a:pPr>
              <a:r>
                <a:rPr sz="2000" b="1" spc="-5" dirty="0">
                  <a:solidFill>
                    <a:srgbClr val="4F81BC"/>
                  </a:solidFill>
                  <a:latin typeface="Garamond"/>
                  <a:cs typeface="Garamond"/>
                </a:rPr>
                <a:t>Sc</a:t>
              </a:r>
              <a:r>
                <a:rPr sz="2000" b="1" spc="-10" dirty="0">
                  <a:solidFill>
                    <a:srgbClr val="4F81BC"/>
                  </a:solidFill>
                  <a:latin typeface="Garamond"/>
                  <a:cs typeface="Garamond"/>
                </a:rPr>
                <a:t>h</a:t>
              </a:r>
              <a:r>
                <a:rPr sz="2000" b="1" dirty="0">
                  <a:solidFill>
                    <a:srgbClr val="4F81BC"/>
                  </a:solidFill>
                  <a:latin typeface="Garamond"/>
                  <a:cs typeface="Garamond"/>
                </a:rPr>
                <a:t>ool </a:t>
              </a:r>
              <a:r>
                <a:rPr sz="2000" b="1" spc="-165" dirty="0">
                  <a:solidFill>
                    <a:srgbClr val="4F81BC"/>
                  </a:solidFill>
                  <a:latin typeface="Garamond"/>
                  <a:cs typeface="Garamond"/>
                </a:rPr>
                <a:t>Y</a:t>
              </a:r>
              <a:r>
                <a:rPr sz="2000" b="1" dirty="0">
                  <a:solidFill>
                    <a:srgbClr val="4F81BC"/>
                  </a:solidFill>
                  <a:latin typeface="Garamond"/>
                  <a:cs typeface="Garamond"/>
                </a:rPr>
                <a:t>ear</a:t>
              </a:r>
              <a:endParaRPr sz="2000" dirty="0">
                <a:latin typeface="Garamond"/>
                <a:cs typeface="Garamond"/>
              </a:endParaRPr>
            </a:p>
          </p:txBody>
        </p:sp>
      </p:grpSp>
    </p:spTree>
    <p:extLst>
      <p:ext uri="{BB962C8B-B14F-4D97-AF65-F5344CB8AC3E}">
        <p14:creationId xmlns:p14="http://schemas.microsoft.com/office/powerpoint/2010/main" val="14358103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E1E395A-4C2A-48FA-82C5-F9F650212BF6}"/>
              </a:ext>
            </a:extLst>
          </p:cNvPr>
          <p:cNvSpPr>
            <a:spLocks noGrp="1"/>
          </p:cNvSpPr>
          <p:nvPr>
            <p:ph idx="1"/>
          </p:nvPr>
        </p:nvSpPr>
        <p:spPr/>
        <p:txBody>
          <a:bodyPr>
            <a:normAutofit/>
          </a:bodyPr>
          <a:lstStyle/>
          <a:p>
            <a:r>
              <a:rPr lang="en-US" sz="2200" dirty="0"/>
              <a:t>Analytic 6-point rubric</a:t>
            </a:r>
          </a:p>
          <a:p>
            <a:r>
              <a:rPr lang="en-US" sz="2200" dirty="0"/>
              <a:t>Designed by Texas teachers</a:t>
            </a:r>
          </a:p>
          <a:p>
            <a:r>
              <a:rPr lang="en-US" sz="2200" dirty="0"/>
              <a:t>Roll out in January 2018</a:t>
            </a:r>
          </a:p>
          <a:p>
            <a:r>
              <a:rPr lang="en-US" sz="2200" dirty="0"/>
              <a:t>Creates opportunity for additional participants</a:t>
            </a:r>
          </a:p>
          <a:p>
            <a:r>
              <a:rPr lang="en-US" sz="2200" dirty="0"/>
              <a:t>Provides more actionable feedback for teachers and students</a:t>
            </a:r>
          </a:p>
          <a:p>
            <a:pPr marL="0" indent="0">
              <a:buNone/>
            </a:pPr>
            <a:endParaRPr lang="en-US" sz="2200" dirty="0"/>
          </a:p>
          <a:p>
            <a:endParaRPr lang="en-US" dirty="0"/>
          </a:p>
        </p:txBody>
      </p:sp>
      <p:sp>
        <p:nvSpPr>
          <p:cNvPr id="3" name="Title 2">
            <a:extLst>
              <a:ext uri="{FF2B5EF4-FFF2-40B4-BE49-F238E27FC236}">
                <a16:creationId xmlns:a16="http://schemas.microsoft.com/office/drawing/2014/main" id="{EE6D9539-C187-489B-AA96-C150F332D611}"/>
              </a:ext>
            </a:extLst>
          </p:cNvPr>
          <p:cNvSpPr>
            <a:spLocks noGrp="1"/>
          </p:cNvSpPr>
          <p:nvPr>
            <p:ph type="title"/>
          </p:nvPr>
        </p:nvSpPr>
        <p:spPr/>
        <p:txBody>
          <a:bodyPr/>
          <a:lstStyle/>
          <a:p>
            <a:r>
              <a:rPr lang="en-US" dirty="0"/>
              <a:t>New Rubric</a:t>
            </a:r>
          </a:p>
        </p:txBody>
      </p:sp>
      <p:sp>
        <p:nvSpPr>
          <p:cNvPr id="4" name="Slide Number Placeholder 3">
            <a:extLst>
              <a:ext uri="{FF2B5EF4-FFF2-40B4-BE49-F238E27FC236}">
                <a16:creationId xmlns:a16="http://schemas.microsoft.com/office/drawing/2014/main" id="{3D292149-02BD-4872-92EC-1B82873F6E13}"/>
              </a:ext>
            </a:extLst>
          </p:cNvPr>
          <p:cNvSpPr>
            <a:spLocks noGrp="1"/>
          </p:cNvSpPr>
          <p:nvPr>
            <p:ph type="sldNum" sz="quarter" idx="12"/>
          </p:nvPr>
        </p:nvSpPr>
        <p:spPr/>
        <p:txBody>
          <a:bodyPr/>
          <a:lstStyle/>
          <a:p>
            <a:fld id="{86D2451E-3285-438B-B188-C22B2A012BF6}" type="slidenum">
              <a:rPr lang="en-US" smtClean="0"/>
              <a:pPr/>
              <a:t>39</a:t>
            </a:fld>
            <a:endParaRPr lang="en-US" dirty="0"/>
          </a:p>
        </p:txBody>
      </p:sp>
      <p:pic>
        <p:nvPicPr>
          <p:cNvPr id="5" name="Picture 4">
            <a:extLst>
              <a:ext uri="{FF2B5EF4-FFF2-40B4-BE49-F238E27FC236}">
                <a16:creationId xmlns:a16="http://schemas.microsoft.com/office/drawing/2014/main" id="{8BA918ED-A27D-4C42-8062-F75D0B59F1C1}"/>
              </a:ext>
            </a:extLst>
          </p:cNvPr>
          <p:cNvPicPr>
            <a:picLocks noChangeAspect="1"/>
          </p:cNvPicPr>
          <p:nvPr/>
        </p:nvPicPr>
        <p:blipFill>
          <a:blip r:embed="rId2"/>
          <a:stretch>
            <a:fillRect/>
          </a:stretch>
        </p:blipFill>
        <p:spPr>
          <a:xfrm>
            <a:off x="4528457" y="3558381"/>
            <a:ext cx="3938587" cy="2290762"/>
          </a:xfrm>
          <a:prstGeom prst="rect">
            <a:avLst/>
          </a:prstGeom>
        </p:spPr>
      </p:pic>
    </p:spTree>
    <p:extLst>
      <p:ext uri="{BB962C8B-B14F-4D97-AF65-F5344CB8AC3E}">
        <p14:creationId xmlns:p14="http://schemas.microsoft.com/office/powerpoint/2010/main" val="4803628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E1E395A-4C2A-48FA-82C5-F9F650212BF6}"/>
              </a:ext>
            </a:extLst>
          </p:cNvPr>
          <p:cNvSpPr>
            <a:spLocks noGrp="1"/>
          </p:cNvSpPr>
          <p:nvPr>
            <p:ph idx="1"/>
          </p:nvPr>
        </p:nvSpPr>
        <p:spPr/>
        <p:txBody>
          <a:bodyPr>
            <a:normAutofit/>
          </a:bodyPr>
          <a:lstStyle/>
          <a:p>
            <a:r>
              <a:rPr lang="en-US" sz="2200" dirty="0"/>
              <a:t>Plan to create a TEKS correlation document and resources links to Gateway.</a:t>
            </a:r>
          </a:p>
          <a:p>
            <a:r>
              <a:rPr lang="en-US" sz="2200" dirty="0"/>
              <a:t>Districts will be provided with year-end data that shows the calibration of raters, distribution of scores across the campus/district, and other points of interest.</a:t>
            </a:r>
          </a:p>
          <a:p>
            <a:r>
              <a:rPr lang="en-US" sz="2200" dirty="0"/>
              <a:t>Educators involved in the pilot will have the opportunity to participate in ongoing professional development and statewide conversations focused on writing instruction.</a:t>
            </a:r>
          </a:p>
          <a:p>
            <a:r>
              <a:rPr lang="en-US" sz="2200" dirty="0"/>
              <a:t>Grades 4 and 7 are not required to participate in STAAR. This will not affect accountability.</a:t>
            </a:r>
          </a:p>
          <a:p>
            <a:pPr marL="0" indent="0">
              <a:buNone/>
            </a:pPr>
            <a:br>
              <a:rPr lang="en-US" dirty="0"/>
            </a:br>
            <a:endParaRPr lang="en-US" dirty="0"/>
          </a:p>
          <a:p>
            <a:endParaRPr lang="en-US" dirty="0"/>
          </a:p>
        </p:txBody>
      </p:sp>
      <p:sp>
        <p:nvSpPr>
          <p:cNvPr id="3" name="Title 2">
            <a:extLst>
              <a:ext uri="{FF2B5EF4-FFF2-40B4-BE49-F238E27FC236}">
                <a16:creationId xmlns:a16="http://schemas.microsoft.com/office/drawing/2014/main" id="{EE6D9539-C187-489B-AA96-C150F332D611}"/>
              </a:ext>
            </a:extLst>
          </p:cNvPr>
          <p:cNvSpPr>
            <a:spLocks noGrp="1"/>
          </p:cNvSpPr>
          <p:nvPr>
            <p:ph type="title"/>
          </p:nvPr>
        </p:nvSpPr>
        <p:spPr/>
        <p:txBody>
          <a:bodyPr/>
          <a:lstStyle/>
          <a:p>
            <a:r>
              <a:rPr lang="en-US" dirty="0"/>
              <a:t>Pilot feedback</a:t>
            </a:r>
          </a:p>
        </p:txBody>
      </p:sp>
      <p:sp>
        <p:nvSpPr>
          <p:cNvPr id="4" name="Slide Number Placeholder 3">
            <a:extLst>
              <a:ext uri="{FF2B5EF4-FFF2-40B4-BE49-F238E27FC236}">
                <a16:creationId xmlns:a16="http://schemas.microsoft.com/office/drawing/2014/main" id="{3D292149-02BD-4872-92EC-1B82873F6E13}"/>
              </a:ext>
            </a:extLst>
          </p:cNvPr>
          <p:cNvSpPr>
            <a:spLocks noGrp="1"/>
          </p:cNvSpPr>
          <p:nvPr>
            <p:ph type="sldNum" sz="quarter" idx="12"/>
          </p:nvPr>
        </p:nvSpPr>
        <p:spPr/>
        <p:txBody>
          <a:bodyPr/>
          <a:lstStyle/>
          <a:p>
            <a:fld id="{86D2451E-3285-438B-B188-C22B2A012BF6}" type="slidenum">
              <a:rPr lang="en-US" smtClean="0"/>
              <a:pPr/>
              <a:t>40</a:t>
            </a:fld>
            <a:endParaRPr lang="en-US" dirty="0"/>
          </a:p>
        </p:txBody>
      </p:sp>
    </p:spTree>
    <p:extLst>
      <p:ext uri="{BB962C8B-B14F-4D97-AF65-F5344CB8AC3E}">
        <p14:creationId xmlns:p14="http://schemas.microsoft.com/office/powerpoint/2010/main" val="18031127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B3035B4-8AEB-4970-BFCC-EA08E398ADA5}"/>
              </a:ext>
            </a:extLst>
          </p:cNvPr>
          <p:cNvSpPr>
            <a:spLocks noGrp="1"/>
          </p:cNvSpPr>
          <p:nvPr>
            <p:ph idx="1"/>
          </p:nvPr>
        </p:nvSpPr>
        <p:spPr/>
        <p:txBody>
          <a:bodyPr/>
          <a:lstStyle/>
          <a:p>
            <a:r>
              <a:rPr lang="en-US" sz="2200" dirty="0"/>
              <a:t>New Processes </a:t>
            </a:r>
          </a:p>
          <a:p>
            <a:pPr lvl="1"/>
            <a:r>
              <a:rPr lang="en-US" dirty="0" err="1"/>
              <a:t>Rangefinding</a:t>
            </a:r>
            <a:r>
              <a:rPr lang="en-US" dirty="0"/>
              <a:t> with Texas Educators</a:t>
            </a:r>
          </a:p>
          <a:p>
            <a:pPr lvl="1"/>
            <a:r>
              <a:rPr lang="en-US" dirty="0"/>
              <a:t>TEA Staff Back Reads </a:t>
            </a:r>
          </a:p>
          <a:p>
            <a:pPr marL="457200" lvl="1" indent="0">
              <a:buNone/>
            </a:pPr>
            <a:endParaRPr lang="en-US" dirty="0"/>
          </a:p>
          <a:p>
            <a:r>
              <a:rPr lang="en-US" sz="2200" dirty="0"/>
              <a:t>Double Blind Holistic Scoring</a:t>
            </a:r>
          </a:p>
          <a:p>
            <a:endParaRPr lang="en-US" sz="2200" dirty="0"/>
          </a:p>
          <a:p>
            <a:r>
              <a:rPr lang="en-US" sz="2200" dirty="0"/>
              <a:t>2017-2018 Rescore Requests</a:t>
            </a:r>
          </a:p>
          <a:p>
            <a:endParaRPr lang="en-US" dirty="0"/>
          </a:p>
        </p:txBody>
      </p:sp>
      <p:sp>
        <p:nvSpPr>
          <p:cNvPr id="3" name="Title 2">
            <a:extLst>
              <a:ext uri="{FF2B5EF4-FFF2-40B4-BE49-F238E27FC236}">
                <a16:creationId xmlns:a16="http://schemas.microsoft.com/office/drawing/2014/main" id="{20EB06CB-350D-48E2-B13E-38D162259558}"/>
              </a:ext>
            </a:extLst>
          </p:cNvPr>
          <p:cNvSpPr>
            <a:spLocks noGrp="1"/>
          </p:cNvSpPr>
          <p:nvPr>
            <p:ph type="title"/>
          </p:nvPr>
        </p:nvSpPr>
        <p:spPr/>
        <p:txBody>
          <a:bodyPr/>
          <a:lstStyle/>
          <a:p>
            <a:r>
              <a:rPr lang="en-US" dirty="0"/>
              <a:t>Constructed Response Scoring</a:t>
            </a:r>
          </a:p>
        </p:txBody>
      </p:sp>
      <p:sp>
        <p:nvSpPr>
          <p:cNvPr id="4" name="Slide Number Placeholder 3">
            <a:extLst>
              <a:ext uri="{FF2B5EF4-FFF2-40B4-BE49-F238E27FC236}">
                <a16:creationId xmlns:a16="http://schemas.microsoft.com/office/drawing/2014/main" id="{54719658-8F55-4865-8D51-2E466FA1ABEE}"/>
              </a:ext>
            </a:extLst>
          </p:cNvPr>
          <p:cNvSpPr>
            <a:spLocks noGrp="1"/>
          </p:cNvSpPr>
          <p:nvPr>
            <p:ph type="sldNum" sz="quarter" idx="12"/>
          </p:nvPr>
        </p:nvSpPr>
        <p:spPr/>
        <p:txBody>
          <a:bodyPr/>
          <a:lstStyle/>
          <a:p>
            <a:fld id="{86D2451E-3285-438B-B188-C22B2A012BF6}" type="slidenum">
              <a:rPr lang="en-US" smtClean="0"/>
              <a:pPr/>
              <a:t>41</a:t>
            </a:fld>
            <a:endParaRPr lang="en-US" dirty="0"/>
          </a:p>
        </p:txBody>
      </p:sp>
    </p:spTree>
    <p:extLst>
      <p:ext uri="{BB962C8B-B14F-4D97-AF65-F5344CB8AC3E}">
        <p14:creationId xmlns:p14="http://schemas.microsoft.com/office/powerpoint/2010/main" val="21978023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7C585-FDA3-4421-B51B-C4F7B0AE677C}"/>
              </a:ext>
            </a:extLst>
          </p:cNvPr>
          <p:cNvSpPr>
            <a:spLocks noGrp="1"/>
          </p:cNvSpPr>
          <p:nvPr>
            <p:ph type="title"/>
          </p:nvPr>
        </p:nvSpPr>
        <p:spPr/>
        <p:txBody>
          <a:bodyPr>
            <a:normAutofit/>
          </a:bodyPr>
          <a:lstStyle/>
          <a:p>
            <a:r>
              <a:rPr lang="en-US" sz="4000" dirty="0"/>
              <a:t>Test Security</a:t>
            </a:r>
          </a:p>
        </p:txBody>
      </p:sp>
      <p:pic>
        <p:nvPicPr>
          <p:cNvPr id="4" name="Picture 3">
            <a:extLst>
              <a:ext uri="{FF2B5EF4-FFF2-40B4-BE49-F238E27FC236}">
                <a16:creationId xmlns:a16="http://schemas.microsoft.com/office/drawing/2014/main" id="{7A021102-3B63-45F8-8B8C-958627C8434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828800" y="800100"/>
            <a:ext cx="6629400" cy="2320290"/>
          </a:xfrm>
          <a:prstGeom prst="rect">
            <a:avLst/>
          </a:prstGeom>
        </p:spPr>
      </p:pic>
    </p:spTree>
    <p:extLst>
      <p:ext uri="{BB962C8B-B14F-4D97-AF65-F5344CB8AC3E}">
        <p14:creationId xmlns:p14="http://schemas.microsoft.com/office/powerpoint/2010/main" val="29954486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F4A0F11-E6F9-4557-8935-77A590A137A0}"/>
              </a:ext>
            </a:extLst>
          </p:cNvPr>
          <p:cNvSpPr>
            <a:spLocks noGrp="1"/>
          </p:cNvSpPr>
          <p:nvPr>
            <p:ph idx="1"/>
          </p:nvPr>
        </p:nvSpPr>
        <p:spPr>
          <a:xfrm>
            <a:off x="6562725" y="2324100"/>
            <a:ext cx="2057400" cy="2209800"/>
          </a:xfrm>
        </p:spPr>
        <p:txBody>
          <a:bodyPr>
            <a:normAutofit/>
          </a:bodyPr>
          <a:lstStyle/>
          <a:p>
            <a:pPr marL="0" indent="0" algn="ctr">
              <a:buNone/>
            </a:pPr>
            <a:r>
              <a:rPr lang="en-US" sz="2200" dirty="0"/>
              <a:t>Testing</a:t>
            </a:r>
          </a:p>
          <a:p>
            <a:pPr marL="0" indent="0" algn="ctr">
              <a:buNone/>
            </a:pPr>
            <a:r>
              <a:rPr lang="en-US" sz="2200" dirty="0"/>
              <a:t>≠</a:t>
            </a:r>
          </a:p>
          <a:p>
            <a:pPr marL="0" indent="0" algn="ctr">
              <a:buNone/>
            </a:pPr>
            <a:r>
              <a:rPr lang="en-US" sz="2200" dirty="0"/>
              <a:t>Stopped Instruction</a:t>
            </a:r>
          </a:p>
        </p:txBody>
      </p:sp>
      <p:sp>
        <p:nvSpPr>
          <p:cNvPr id="3" name="Title 2">
            <a:extLst>
              <a:ext uri="{FF2B5EF4-FFF2-40B4-BE49-F238E27FC236}">
                <a16:creationId xmlns:a16="http://schemas.microsoft.com/office/drawing/2014/main" id="{7930E034-EBDB-430B-8995-33A214E933E0}"/>
              </a:ext>
            </a:extLst>
          </p:cNvPr>
          <p:cNvSpPr>
            <a:spLocks noGrp="1"/>
          </p:cNvSpPr>
          <p:nvPr>
            <p:ph type="title"/>
          </p:nvPr>
        </p:nvSpPr>
        <p:spPr/>
        <p:txBody>
          <a:bodyPr/>
          <a:lstStyle/>
          <a:p>
            <a:r>
              <a:rPr lang="en-US" dirty="0"/>
              <a:t>Testing Environment</a:t>
            </a:r>
          </a:p>
        </p:txBody>
      </p:sp>
      <p:sp>
        <p:nvSpPr>
          <p:cNvPr id="4" name="Slide Number Placeholder 3">
            <a:extLst>
              <a:ext uri="{FF2B5EF4-FFF2-40B4-BE49-F238E27FC236}">
                <a16:creationId xmlns:a16="http://schemas.microsoft.com/office/drawing/2014/main" id="{43F8E1F9-B80F-48BB-B7FE-ED1D6679BA11}"/>
              </a:ext>
            </a:extLst>
          </p:cNvPr>
          <p:cNvSpPr>
            <a:spLocks noGrp="1"/>
          </p:cNvSpPr>
          <p:nvPr>
            <p:ph type="sldNum" sz="quarter" idx="12"/>
          </p:nvPr>
        </p:nvSpPr>
        <p:spPr/>
        <p:txBody>
          <a:bodyPr/>
          <a:lstStyle/>
          <a:p>
            <a:fld id="{86D2451E-3285-438B-B188-C22B2A012BF6}" type="slidenum">
              <a:rPr lang="en-US" smtClean="0"/>
              <a:pPr/>
              <a:t>43</a:t>
            </a:fld>
            <a:endParaRPr lang="en-US" dirty="0"/>
          </a:p>
        </p:txBody>
      </p:sp>
      <p:pic>
        <p:nvPicPr>
          <p:cNvPr id="5" name="Picture 4">
            <a:extLst>
              <a:ext uri="{FF2B5EF4-FFF2-40B4-BE49-F238E27FC236}">
                <a16:creationId xmlns:a16="http://schemas.microsoft.com/office/drawing/2014/main" id="{4E15FC0D-37FC-4A11-A522-75995EC3D490}"/>
              </a:ext>
            </a:extLst>
          </p:cNvPr>
          <p:cNvPicPr>
            <a:picLocks noChangeAspect="1"/>
          </p:cNvPicPr>
          <p:nvPr/>
        </p:nvPicPr>
        <p:blipFill>
          <a:blip r:embed="rId2"/>
          <a:stretch>
            <a:fillRect/>
          </a:stretch>
        </p:blipFill>
        <p:spPr>
          <a:xfrm>
            <a:off x="381000" y="1362074"/>
            <a:ext cx="5856817" cy="4392613"/>
          </a:xfrm>
          <a:prstGeom prst="rect">
            <a:avLst/>
          </a:prstGeom>
        </p:spPr>
      </p:pic>
    </p:spTree>
    <p:extLst>
      <p:ext uri="{BB962C8B-B14F-4D97-AF65-F5344CB8AC3E}">
        <p14:creationId xmlns:p14="http://schemas.microsoft.com/office/powerpoint/2010/main" val="7830195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FA3059-C5A2-4D92-A2AC-6979EC512920}"/>
              </a:ext>
            </a:extLst>
          </p:cNvPr>
          <p:cNvSpPr>
            <a:spLocks noGrp="1"/>
          </p:cNvSpPr>
          <p:nvPr>
            <p:ph idx="1"/>
          </p:nvPr>
        </p:nvSpPr>
        <p:spPr>
          <a:xfrm>
            <a:off x="0" y="1219200"/>
            <a:ext cx="9144000" cy="4800600"/>
          </a:xfrm>
        </p:spPr>
        <p:txBody>
          <a:bodyPr>
            <a:noAutofit/>
          </a:bodyPr>
          <a:lstStyle/>
          <a:p>
            <a:pPr>
              <a:spcBef>
                <a:spcPts val="0"/>
              </a:spcBef>
              <a:tabLst>
                <a:tab pos="457200" algn="l"/>
              </a:tabLst>
            </a:pPr>
            <a:r>
              <a:rPr lang="en-US" sz="2200" dirty="0"/>
              <a:t>Create a secure, positive environment for testing. </a:t>
            </a:r>
          </a:p>
          <a:p>
            <a:pPr lvl="1">
              <a:spcBef>
                <a:spcPts val="0"/>
              </a:spcBef>
              <a:buFont typeface="Calibri" panose="020F0502020204030204" pitchFamily="34" charset="0"/>
              <a:buChar char="–"/>
              <a:tabLst>
                <a:tab pos="914400" algn="l"/>
              </a:tabLst>
            </a:pPr>
            <a:r>
              <a:rPr lang="en-US" sz="2000" dirty="0"/>
              <a:t>Turn off all communication devices.</a:t>
            </a:r>
          </a:p>
          <a:p>
            <a:pPr lvl="1">
              <a:spcBef>
                <a:spcPts val="0"/>
              </a:spcBef>
              <a:buFont typeface="Calibri" panose="020F0502020204030204" pitchFamily="34" charset="0"/>
              <a:buChar char="–"/>
              <a:tabLst>
                <a:tab pos="914400" algn="l"/>
              </a:tabLst>
            </a:pPr>
            <a:r>
              <a:rPr lang="en-US" sz="2000" dirty="0"/>
              <a:t>An instructional environment should be maintained during testing windows. It is not necessary to </a:t>
            </a:r>
            <a:r>
              <a:rPr lang="en-US" sz="2000" b="1" dirty="0"/>
              <a:t>conceal or remove </a:t>
            </a:r>
            <a:r>
              <a:rPr lang="en-US" sz="2000" dirty="0"/>
              <a:t>instructional or reference materials in the testing area, the classroom, or hallways unless they could provide a direct source of answers for the subject-area assessment being administered. </a:t>
            </a:r>
          </a:p>
          <a:p>
            <a:pPr marL="0" indent="0">
              <a:spcBef>
                <a:spcPts val="0"/>
              </a:spcBef>
              <a:buNone/>
              <a:tabLst>
                <a:tab pos="914400" algn="l"/>
              </a:tabLst>
            </a:pPr>
            <a:endParaRPr lang="en-US" sz="2200" dirty="0"/>
          </a:p>
          <a:p>
            <a:pPr marL="0" indent="0">
              <a:spcBef>
                <a:spcPts val="0"/>
              </a:spcBef>
              <a:buNone/>
              <a:tabLst>
                <a:tab pos="914400" algn="l"/>
              </a:tabLst>
            </a:pPr>
            <a:r>
              <a:rPr lang="en-US" sz="2200" dirty="0"/>
              <a:t>Examples of content-specific materials: </a:t>
            </a:r>
          </a:p>
          <a:p>
            <a:pPr marL="800100" lvl="1" indent="-342900">
              <a:spcBef>
                <a:spcPts val="0"/>
              </a:spcBef>
              <a:buFont typeface="Calibri" panose="020F0502020204030204" pitchFamily="34" charset="0"/>
              <a:buChar char="–"/>
              <a:tabLst>
                <a:tab pos="914400" algn="l"/>
              </a:tabLst>
            </a:pPr>
            <a:r>
              <a:rPr lang="en-US" sz="2000" b="1" dirty="0"/>
              <a:t>Math tables </a:t>
            </a:r>
            <a:r>
              <a:rPr lang="en-US" sz="2000" dirty="0"/>
              <a:t>for addition, subtraction, multiplication, and division facts during </a:t>
            </a:r>
            <a:r>
              <a:rPr lang="en-US" sz="2000" b="1" dirty="0"/>
              <a:t>mathematics </a:t>
            </a:r>
            <a:r>
              <a:rPr lang="en-US" sz="2000" dirty="0"/>
              <a:t>assessments. </a:t>
            </a:r>
          </a:p>
          <a:p>
            <a:pPr marL="800100" lvl="1" indent="-342900">
              <a:spcBef>
                <a:spcPts val="0"/>
              </a:spcBef>
              <a:buFont typeface="Calibri" panose="020F0502020204030204" pitchFamily="34" charset="0"/>
              <a:buChar char="–"/>
              <a:tabLst>
                <a:tab pos="914400" algn="l"/>
              </a:tabLst>
            </a:pPr>
            <a:r>
              <a:rPr lang="en-US" sz="2000" b="1" dirty="0"/>
              <a:t>Graphics</a:t>
            </a:r>
            <a:r>
              <a:rPr lang="en-US" sz="2000" dirty="0"/>
              <a:t> containing tested information such as </a:t>
            </a:r>
            <a:r>
              <a:rPr lang="en-US" sz="2000" b="1" dirty="0"/>
              <a:t>moon phases, the water cycle, or human body system</a:t>
            </a:r>
            <a:r>
              <a:rPr lang="en-US" sz="2000" dirty="0"/>
              <a:t>s during appropriate grade level </a:t>
            </a:r>
            <a:r>
              <a:rPr lang="en-US" sz="2000" b="1" dirty="0"/>
              <a:t>science</a:t>
            </a:r>
            <a:r>
              <a:rPr lang="en-US" sz="2000" dirty="0"/>
              <a:t> assessments. </a:t>
            </a:r>
          </a:p>
          <a:p>
            <a:pPr marL="800100" lvl="1" indent="-342900">
              <a:spcBef>
                <a:spcPts val="0"/>
              </a:spcBef>
              <a:buFont typeface="Calibri" panose="020F0502020204030204" pitchFamily="34" charset="0"/>
              <a:buChar char="–"/>
              <a:tabLst>
                <a:tab pos="914400" algn="l"/>
              </a:tabLst>
            </a:pPr>
            <a:r>
              <a:rPr lang="en-US" sz="2000" b="1" dirty="0"/>
              <a:t>Historical timelines </a:t>
            </a:r>
            <a:r>
              <a:rPr lang="en-US" sz="2000" dirty="0"/>
              <a:t>or lists of historical figures and their accomplishments during </a:t>
            </a:r>
            <a:r>
              <a:rPr lang="en-US" sz="2000" b="1" dirty="0"/>
              <a:t>social studies </a:t>
            </a:r>
            <a:r>
              <a:rPr lang="en-US" sz="2000" dirty="0"/>
              <a:t>assessments. </a:t>
            </a:r>
          </a:p>
        </p:txBody>
      </p:sp>
      <p:sp>
        <p:nvSpPr>
          <p:cNvPr id="3" name="Title 2">
            <a:extLst>
              <a:ext uri="{FF2B5EF4-FFF2-40B4-BE49-F238E27FC236}">
                <a16:creationId xmlns:a16="http://schemas.microsoft.com/office/drawing/2014/main" id="{C9DED233-36ED-45CF-B5B1-9651522221F8}"/>
              </a:ext>
            </a:extLst>
          </p:cNvPr>
          <p:cNvSpPr>
            <a:spLocks noGrp="1"/>
          </p:cNvSpPr>
          <p:nvPr>
            <p:ph type="title"/>
          </p:nvPr>
        </p:nvSpPr>
        <p:spPr/>
        <p:txBody>
          <a:bodyPr/>
          <a:lstStyle/>
          <a:p>
            <a:r>
              <a:rPr lang="en-US" dirty="0"/>
              <a:t>Administration Guidelines</a:t>
            </a:r>
          </a:p>
        </p:txBody>
      </p:sp>
      <p:sp>
        <p:nvSpPr>
          <p:cNvPr id="4" name="Slide Number Placeholder 3">
            <a:extLst>
              <a:ext uri="{FF2B5EF4-FFF2-40B4-BE49-F238E27FC236}">
                <a16:creationId xmlns:a16="http://schemas.microsoft.com/office/drawing/2014/main" id="{5C49A1BB-2680-453C-96E5-86D12764E6B4}"/>
              </a:ext>
            </a:extLst>
          </p:cNvPr>
          <p:cNvSpPr>
            <a:spLocks noGrp="1"/>
          </p:cNvSpPr>
          <p:nvPr>
            <p:ph type="sldNum" sz="quarter" idx="12"/>
          </p:nvPr>
        </p:nvSpPr>
        <p:spPr/>
        <p:txBody>
          <a:bodyPr/>
          <a:lstStyle/>
          <a:p>
            <a:fld id="{86D2451E-3285-438B-B188-C22B2A012BF6}" type="slidenum">
              <a:rPr lang="en-US" smtClean="0"/>
              <a:pPr/>
              <a:t>44</a:t>
            </a:fld>
            <a:endParaRPr lang="en-US" dirty="0"/>
          </a:p>
        </p:txBody>
      </p:sp>
    </p:spTree>
    <p:extLst>
      <p:ext uri="{BB962C8B-B14F-4D97-AF65-F5344CB8AC3E}">
        <p14:creationId xmlns:p14="http://schemas.microsoft.com/office/powerpoint/2010/main" val="9301493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FA3059-C5A2-4D92-A2AC-6979EC512920}"/>
              </a:ext>
            </a:extLst>
          </p:cNvPr>
          <p:cNvSpPr>
            <a:spLocks noGrp="1"/>
          </p:cNvSpPr>
          <p:nvPr>
            <p:ph idx="1"/>
          </p:nvPr>
        </p:nvSpPr>
        <p:spPr>
          <a:xfrm>
            <a:off x="76200" y="1219200"/>
            <a:ext cx="8915400" cy="4800600"/>
          </a:xfrm>
        </p:spPr>
        <p:txBody>
          <a:bodyPr>
            <a:normAutofit/>
          </a:bodyPr>
          <a:lstStyle/>
          <a:p>
            <a:pPr>
              <a:spcBef>
                <a:spcPts val="0"/>
              </a:spcBef>
              <a:tabLst>
                <a:tab pos="457200" algn="l"/>
              </a:tabLst>
            </a:pPr>
            <a:r>
              <a:rPr lang="en-US" sz="2200" dirty="0"/>
              <a:t>Confirm each student has his or her own precoded answer document or online testing ticket if testing online.</a:t>
            </a:r>
          </a:p>
          <a:p>
            <a:pPr>
              <a:spcBef>
                <a:spcPts val="0"/>
              </a:spcBef>
              <a:tabLst>
                <a:tab pos="457200" algn="l"/>
              </a:tabLst>
            </a:pPr>
            <a:endParaRPr lang="en-US" sz="2200" dirty="0"/>
          </a:p>
          <a:p>
            <a:pPr>
              <a:spcBef>
                <a:spcPts val="0"/>
              </a:spcBef>
              <a:tabLst>
                <a:tab pos="457200" algn="l"/>
              </a:tabLst>
            </a:pPr>
            <a:r>
              <a:rPr lang="en-US" sz="2200" dirty="0"/>
              <a:t>Once a student has completed testing, you must collect their testing materials. Then, you may allow them to leave the area or provide them with an instructional activity (i.e., guided reading activity) while other students continue testing.</a:t>
            </a:r>
          </a:p>
          <a:p>
            <a:endParaRPr lang="en-US" dirty="0"/>
          </a:p>
        </p:txBody>
      </p:sp>
      <p:sp>
        <p:nvSpPr>
          <p:cNvPr id="3" name="Title 2">
            <a:extLst>
              <a:ext uri="{FF2B5EF4-FFF2-40B4-BE49-F238E27FC236}">
                <a16:creationId xmlns:a16="http://schemas.microsoft.com/office/drawing/2014/main" id="{C9DED233-36ED-45CF-B5B1-9651522221F8}"/>
              </a:ext>
            </a:extLst>
          </p:cNvPr>
          <p:cNvSpPr>
            <a:spLocks noGrp="1"/>
          </p:cNvSpPr>
          <p:nvPr>
            <p:ph type="title"/>
          </p:nvPr>
        </p:nvSpPr>
        <p:spPr/>
        <p:txBody>
          <a:bodyPr/>
          <a:lstStyle/>
          <a:p>
            <a:r>
              <a:rPr lang="en-US" dirty="0"/>
              <a:t>Administration Guidelines</a:t>
            </a:r>
          </a:p>
        </p:txBody>
      </p:sp>
      <p:sp>
        <p:nvSpPr>
          <p:cNvPr id="4" name="Slide Number Placeholder 3">
            <a:extLst>
              <a:ext uri="{FF2B5EF4-FFF2-40B4-BE49-F238E27FC236}">
                <a16:creationId xmlns:a16="http://schemas.microsoft.com/office/drawing/2014/main" id="{5C49A1BB-2680-453C-96E5-86D12764E6B4}"/>
              </a:ext>
            </a:extLst>
          </p:cNvPr>
          <p:cNvSpPr>
            <a:spLocks noGrp="1"/>
          </p:cNvSpPr>
          <p:nvPr>
            <p:ph type="sldNum" sz="quarter" idx="12"/>
          </p:nvPr>
        </p:nvSpPr>
        <p:spPr/>
        <p:txBody>
          <a:bodyPr/>
          <a:lstStyle/>
          <a:p>
            <a:fld id="{86D2451E-3285-438B-B188-C22B2A012BF6}" type="slidenum">
              <a:rPr lang="en-US" smtClean="0"/>
              <a:pPr/>
              <a:t>45</a:t>
            </a:fld>
            <a:endParaRPr lang="en-US" dirty="0"/>
          </a:p>
        </p:txBody>
      </p:sp>
    </p:spTree>
    <p:extLst>
      <p:ext uri="{BB962C8B-B14F-4D97-AF65-F5344CB8AC3E}">
        <p14:creationId xmlns:p14="http://schemas.microsoft.com/office/powerpoint/2010/main" val="37988917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4683A46-84D9-403C-9712-5C1BEF603736}"/>
              </a:ext>
            </a:extLst>
          </p:cNvPr>
          <p:cNvSpPr>
            <a:spLocks noGrp="1"/>
          </p:cNvSpPr>
          <p:nvPr>
            <p:ph idx="1"/>
          </p:nvPr>
        </p:nvSpPr>
        <p:spPr>
          <a:xfrm>
            <a:off x="228600" y="1295400"/>
            <a:ext cx="8458200" cy="4724400"/>
          </a:xfrm>
        </p:spPr>
        <p:txBody>
          <a:bodyPr>
            <a:normAutofit lnSpcReduction="10000"/>
          </a:bodyPr>
          <a:lstStyle/>
          <a:p>
            <a:pPr>
              <a:spcBef>
                <a:spcPts val="0"/>
              </a:spcBef>
              <a:tabLst>
                <a:tab pos="457200" algn="l"/>
              </a:tabLst>
            </a:pPr>
            <a:r>
              <a:rPr lang="en-US" sz="2200" dirty="0"/>
              <a:t>Contaminated documents</a:t>
            </a:r>
          </a:p>
          <a:p>
            <a:pPr lvl="1">
              <a:spcBef>
                <a:spcPts val="0"/>
              </a:spcBef>
              <a:buFont typeface="Calibri" panose="020F0502020204030204" pitchFamily="34" charset="0"/>
              <a:buChar char="–"/>
              <a:tabLst>
                <a:tab pos="914400" algn="l"/>
              </a:tabLst>
            </a:pPr>
            <a:r>
              <a:rPr lang="en-US" dirty="0"/>
              <a:t>Securely transcribe to a clean document if possible.</a:t>
            </a:r>
          </a:p>
          <a:p>
            <a:pPr lvl="1">
              <a:spcBef>
                <a:spcPts val="0"/>
              </a:spcBef>
              <a:buFont typeface="Calibri" panose="020F0502020204030204" pitchFamily="34" charset="0"/>
              <a:buChar char="–"/>
              <a:tabLst>
                <a:tab pos="914400" algn="l"/>
              </a:tabLst>
            </a:pPr>
            <a:r>
              <a:rPr lang="en-US" dirty="0"/>
              <a:t>It is NOT NECESSARY to keep or return contaminated documents to the test vendor.</a:t>
            </a:r>
          </a:p>
          <a:p>
            <a:pPr lvl="1">
              <a:spcBef>
                <a:spcPts val="0"/>
              </a:spcBef>
              <a:buFont typeface="Calibri" panose="020F0502020204030204" pitchFamily="34" charset="0"/>
              <a:buChar char="–"/>
              <a:tabLst>
                <a:tab pos="914400" algn="l"/>
              </a:tabLst>
            </a:pPr>
            <a:r>
              <a:rPr lang="en-US" dirty="0"/>
              <a:t>Note the bar code information for test booklets or answer documents.</a:t>
            </a:r>
          </a:p>
          <a:p>
            <a:pPr lvl="1">
              <a:spcBef>
                <a:spcPts val="0"/>
              </a:spcBef>
              <a:buFont typeface="Calibri" panose="020F0502020204030204" pitchFamily="34" charset="0"/>
              <a:buChar char="–"/>
              <a:tabLst>
                <a:tab pos="914400" algn="l"/>
              </a:tabLst>
            </a:pPr>
            <a:r>
              <a:rPr lang="en-US" dirty="0"/>
              <a:t>Securely DESTROY the contaminated document.</a:t>
            </a:r>
          </a:p>
          <a:p>
            <a:pPr lvl="1">
              <a:spcBef>
                <a:spcPts val="0"/>
              </a:spcBef>
              <a:buFont typeface="Calibri" panose="020F0502020204030204" pitchFamily="34" charset="0"/>
              <a:buChar char="–"/>
              <a:tabLst>
                <a:tab pos="914400" algn="l"/>
              </a:tabLst>
            </a:pPr>
            <a:r>
              <a:rPr lang="en-US" dirty="0"/>
              <a:t>Notify the assessment vendor of the destroyed documents (see DCCM for additional details).</a:t>
            </a:r>
          </a:p>
          <a:p>
            <a:pPr lvl="1">
              <a:spcBef>
                <a:spcPts val="0"/>
              </a:spcBef>
              <a:buFont typeface="Calibri" panose="020F0502020204030204" pitchFamily="34" charset="0"/>
              <a:buChar char="–"/>
              <a:tabLst>
                <a:tab pos="914400" algn="l"/>
              </a:tabLst>
            </a:pPr>
            <a:endParaRPr lang="en-US" dirty="0"/>
          </a:p>
          <a:p>
            <a:pPr>
              <a:spcBef>
                <a:spcPts val="0"/>
              </a:spcBef>
              <a:tabLst>
                <a:tab pos="457200" algn="l"/>
              </a:tabLst>
            </a:pPr>
            <a:r>
              <a:rPr lang="en-US" sz="2200" dirty="0"/>
              <a:t>Ensure careful inventory of all test booklets and answer documents.</a:t>
            </a:r>
          </a:p>
          <a:p>
            <a:pPr>
              <a:spcBef>
                <a:spcPts val="0"/>
              </a:spcBef>
              <a:tabLst>
                <a:tab pos="457200" algn="l"/>
              </a:tabLst>
            </a:pPr>
            <a:endParaRPr lang="en-US" sz="2200" dirty="0"/>
          </a:p>
          <a:p>
            <a:pPr>
              <a:spcBef>
                <a:spcPts val="0"/>
              </a:spcBef>
              <a:tabLst>
                <a:tab pos="457200" algn="l"/>
              </a:tabLst>
            </a:pPr>
            <a:r>
              <a:rPr lang="en-US" sz="2200" dirty="0"/>
              <a:t>Students may have clean, blank scratch paper during all assessments.</a:t>
            </a:r>
          </a:p>
          <a:p>
            <a:pPr lvl="1">
              <a:buFont typeface="Calibri" panose="020F0502020204030204" pitchFamily="34" charset="0"/>
              <a:buChar char="–"/>
              <a:tabLst>
                <a:tab pos="457200" algn="l"/>
              </a:tabLst>
            </a:pPr>
            <a:r>
              <a:rPr lang="en-US" dirty="0"/>
              <a:t>Scratch paper may be lined, unlined, or graph paper and should be collected and securely destroyed after each testing session.</a:t>
            </a:r>
          </a:p>
          <a:p>
            <a:endParaRPr lang="en-US" dirty="0"/>
          </a:p>
        </p:txBody>
      </p:sp>
      <p:sp>
        <p:nvSpPr>
          <p:cNvPr id="3" name="Title 2">
            <a:extLst>
              <a:ext uri="{FF2B5EF4-FFF2-40B4-BE49-F238E27FC236}">
                <a16:creationId xmlns:a16="http://schemas.microsoft.com/office/drawing/2014/main" id="{5C77A6DE-C15E-4B65-9893-7F7E4E151ED7}"/>
              </a:ext>
            </a:extLst>
          </p:cNvPr>
          <p:cNvSpPr>
            <a:spLocks noGrp="1"/>
          </p:cNvSpPr>
          <p:nvPr>
            <p:ph type="title"/>
          </p:nvPr>
        </p:nvSpPr>
        <p:spPr/>
        <p:txBody>
          <a:bodyPr/>
          <a:lstStyle/>
          <a:p>
            <a:r>
              <a:rPr lang="en-US" dirty="0"/>
              <a:t>Material Handling Guidelines</a:t>
            </a:r>
          </a:p>
        </p:txBody>
      </p:sp>
      <p:sp>
        <p:nvSpPr>
          <p:cNvPr id="4" name="Slide Number Placeholder 3">
            <a:extLst>
              <a:ext uri="{FF2B5EF4-FFF2-40B4-BE49-F238E27FC236}">
                <a16:creationId xmlns:a16="http://schemas.microsoft.com/office/drawing/2014/main" id="{1D7996FB-EC6A-4FE8-842A-90DD7312E7B7}"/>
              </a:ext>
            </a:extLst>
          </p:cNvPr>
          <p:cNvSpPr>
            <a:spLocks noGrp="1"/>
          </p:cNvSpPr>
          <p:nvPr>
            <p:ph type="sldNum" sz="quarter" idx="12"/>
          </p:nvPr>
        </p:nvSpPr>
        <p:spPr/>
        <p:txBody>
          <a:bodyPr/>
          <a:lstStyle/>
          <a:p>
            <a:fld id="{86D2451E-3285-438B-B188-C22B2A012BF6}" type="slidenum">
              <a:rPr lang="en-US" smtClean="0"/>
              <a:pPr/>
              <a:t>46</a:t>
            </a:fld>
            <a:endParaRPr lang="en-US" dirty="0"/>
          </a:p>
        </p:txBody>
      </p:sp>
    </p:spTree>
    <p:extLst>
      <p:ext uri="{BB962C8B-B14F-4D97-AF65-F5344CB8AC3E}">
        <p14:creationId xmlns:p14="http://schemas.microsoft.com/office/powerpoint/2010/main" val="35711309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7C5176A-712D-4DAC-A9BC-73DEDEA67C49}"/>
              </a:ext>
            </a:extLst>
          </p:cNvPr>
          <p:cNvSpPr>
            <a:spLocks noGrp="1"/>
          </p:cNvSpPr>
          <p:nvPr>
            <p:ph idx="1"/>
          </p:nvPr>
        </p:nvSpPr>
        <p:spPr/>
        <p:txBody>
          <a:bodyPr/>
          <a:lstStyle/>
          <a:p>
            <a:r>
              <a:rPr lang="en-US" sz="2200" dirty="0"/>
              <a:t>Procedures for maintaining the security and confidentiality of assessments are specified in the following guides.</a:t>
            </a:r>
          </a:p>
          <a:p>
            <a:pPr lvl="1"/>
            <a:r>
              <a:rPr lang="en-US" i="1" dirty="0"/>
              <a:t>District and Campus Coordinator Manual</a:t>
            </a:r>
          </a:p>
          <a:p>
            <a:pPr lvl="1"/>
            <a:r>
              <a:rPr lang="en-US" i="1" dirty="0"/>
              <a:t>Test Administrator Manuals</a:t>
            </a:r>
          </a:p>
          <a:p>
            <a:pPr lvl="1"/>
            <a:r>
              <a:rPr lang="en-US" i="1" dirty="0"/>
              <a:t>Test Security Supplement</a:t>
            </a:r>
          </a:p>
          <a:p>
            <a:pPr lvl="1"/>
            <a:endParaRPr lang="en-US" i="1" dirty="0"/>
          </a:p>
        </p:txBody>
      </p:sp>
      <p:sp>
        <p:nvSpPr>
          <p:cNvPr id="3" name="Title 2">
            <a:extLst>
              <a:ext uri="{FF2B5EF4-FFF2-40B4-BE49-F238E27FC236}">
                <a16:creationId xmlns:a16="http://schemas.microsoft.com/office/drawing/2014/main" id="{026530BD-B8C1-4E16-B3D5-76ABF557354F}"/>
              </a:ext>
            </a:extLst>
          </p:cNvPr>
          <p:cNvSpPr>
            <a:spLocks noGrp="1"/>
          </p:cNvSpPr>
          <p:nvPr>
            <p:ph type="title"/>
          </p:nvPr>
        </p:nvSpPr>
        <p:spPr/>
        <p:txBody>
          <a:bodyPr/>
          <a:lstStyle/>
          <a:p>
            <a:r>
              <a:rPr lang="en-US" dirty="0"/>
              <a:t>Test Administration Materials</a:t>
            </a:r>
          </a:p>
        </p:txBody>
      </p:sp>
      <p:sp>
        <p:nvSpPr>
          <p:cNvPr id="4" name="Slide Number Placeholder 3">
            <a:extLst>
              <a:ext uri="{FF2B5EF4-FFF2-40B4-BE49-F238E27FC236}">
                <a16:creationId xmlns:a16="http://schemas.microsoft.com/office/drawing/2014/main" id="{2B98F51E-230A-4EE4-B0A9-2138F6489185}"/>
              </a:ext>
            </a:extLst>
          </p:cNvPr>
          <p:cNvSpPr>
            <a:spLocks noGrp="1"/>
          </p:cNvSpPr>
          <p:nvPr>
            <p:ph type="sldNum" sz="quarter" idx="12"/>
          </p:nvPr>
        </p:nvSpPr>
        <p:spPr/>
        <p:txBody>
          <a:bodyPr/>
          <a:lstStyle/>
          <a:p>
            <a:fld id="{86D2451E-3285-438B-B188-C22B2A012BF6}" type="slidenum">
              <a:rPr lang="en-US" smtClean="0"/>
              <a:pPr/>
              <a:t>47</a:t>
            </a:fld>
            <a:endParaRPr lang="en-US" dirty="0"/>
          </a:p>
        </p:txBody>
      </p:sp>
    </p:spTree>
    <p:extLst>
      <p:ext uri="{BB962C8B-B14F-4D97-AF65-F5344CB8AC3E}">
        <p14:creationId xmlns:p14="http://schemas.microsoft.com/office/powerpoint/2010/main" val="3552617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9DBFEA1-BC29-4F92-B42E-9A965DD0E387}"/>
              </a:ext>
            </a:extLst>
          </p:cNvPr>
          <p:cNvSpPr>
            <a:spLocks noGrp="1"/>
          </p:cNvSpPr>
          <p:nvPr>
            <p:ph idx="1"/>
          </p:nvPr>
        </p:nvSpPr>
        <p:spPr/>
        <p:txBody>
          <a:bodyPr/>
          <a:lstStyle/>
          <a:p>
            <a:r>
              <a:rPr lang="en-US" sz="2200" dirty="0"/>
              <a:t>Removed test booklet seals.</a:t>
            </a:r>
          </a:p>
          <a:p>
            <a:r>
              <a:rPr lang="en-US" sz="2200" dirty="0"/>
              <a:t>Added references to STAAR Alternate 2 test item image cards.</a:t>
            </a:r>
          </a:p>
          <a:p>
            <a:r>
              <a:rPr lang="en-US" sz="2200" dirty="0"/>
              <a:t>Added requirement to review any allowed or approved technology to ensure it does not violate test security or confidentiality.  </a:t>
            </a:r>
          </a:p>
          <a:p>
            <a:r>
              <a:rPr lang="en-US" sz="2200" dirty="0"/>
              <a:t>Added new security oath for individuals proctoring the TELPAS Rater Training Calibration activity. </a:t>
            </a:r>
          </a:p>
          <a:p>
            <a:endParaRPr lang="en-US" dirty="0"/>
          </a:p>
        </p:txBody>
      </p:sp>
      <p:sp>
        <p:nvSpPr>
          <p:cNvPr id="3" name="Title 2">
            <a:extLst>
              <a:ext uri="{FF2B5EF4-FFF2-40B4-BE49-F238E27FC236}">
                <a16:creationId xmlns:a16="http://schemas.microsoft.com/office/drawing/2014/main" id="{0216E950-3D87-4DF6-9AD9-F192B70841C6}"/>
              </a:ext>
            </a:extLst>
          </p:cNvPr>
          <p:cNvSpPr>
            <a:spLocks noGrp="1"/>
          </p:cNvSpPr>
          <p:nvPr>
            <p:ph type="title"/>
          </p:nvPr>
        </p:nvSpPr>
        <p:spPr>
          <a:xfrm>
            <a:off x="304800" y="228600"/>
            <a:ext cx="8534400" cy="914400"/>
          </a:xfrm>
        </p:spPr>
        <p:txBody>
          <a:bodyPr>
            <a:normAutofit fontScale="90000"/>
          </a:bodyPr>
          <a:lstStyle/>
          <a:p>
            <a:r>
              <a:rPr lang="en-US" dirty="0"/>
              <a:t>Changes in 2018 Test Security Supplement</a:t>
            </a:r>
          </a:p>
        </p:txBody>
      </p:sp>
      <p:sp>
        <p:nvSpPr>
          <p:cNvPr id="4" name="Slide Number Placeholder 3">
            <a:extLst>
              <a:ext uri="{FF2B5EF4-FFF2-40B4-BE49-F238E27FC236}">
                <a16:creationId xmlns:a16="http://schemas.microsoft.com/office/drawing/2014/main" id="{ADF3DD67-A69B-4E77-A4EF-39191B8C42CE}"/>
              </a:ext>
            </a:extLst>
          </p:cNvPr>
          <p:cNvSpPr>
            <a:spLocks noGrp="1"/>
          </p:cNvSpPr>
          <p:nvPr>
            <p:ph type="sldNum" sz="quarter" idx="12"/>
          </p:nvPr>
        </p:nvSpPr>
        <p:spPr/>
        <p:txBody>
          <a:bodyPr/>
          <a:lstStyle/>
          <a:p>
            <a:fld id="{86D2451E-3285-438B-B188-C22B2A012BF6}" type="slidenum">
              <a:rPr lang="en-US" smtClean="0"/>
              <a:pPr/>
              <a:t>48</a:t>
            </a:fld>
            <a:endParaRPr lang="en-US" dirty="0"/>
          </a:p>
        </p:txBody>
      </p:sp>
    </p:spTree>
    <p:extLst>
      <p:ext uri="{BB962C8B-B14F-4D97-AF65-F5344CB8AC3E}">
        <p14:creationId xmlns:p14="http://schemas.microsoft.com/office/powerpoint/2010/main" val="40554407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4C83EFD-A46F-4700-8877-FF704AF407F0}"/>
              </a:ext>
            </a:extLst>
          </p:cNvPr>
          <p:cNvSpPr>
            <a:spLocks noGrp="1"/>
          </p:cNvSpPr>
          <p:nvPr>
            <p:ph idx="1"/>
          </p:nvPr>
        </p:nvSpPr>
        <p:spPr>
          <a:xfrm>
            <a:off x="1371600" y="1371600"/>
            <a:ext cx="5715000" cy="4525963"/>
          </a:xfrm>
        </p:spPr>
        <p:txBody>
          <a:bodyPr/>
          <a:lstStyle/>
          <a:p>
            <a:pPr marL="0" indent="0">
              <a:buNone/>
            </a:pPr>
            <a:r>
              <a:rPr lang="en-US" sz="2200" dirty="0"/>
              <a:t>Incidents resulting in a deviation from documented testing procedures are defined as testing irregularities. Test irregularities are viewed by TEA as falling into one of two categories</a:t>
            </a:r>
            <a:r>
              <a:rPr lang="en-US" sz="2200" dirty="0">
                <a:ea typeface="Verdana" panose="020B0604030504040204" pitchFamily="34" charset="0"/>
                <a:cs typeface="Verdana" panose="020B0604030504040204" pitchFamily="34" charset="0"/>
              </a:rPr>
              <a:t>—</a:t>
            </a:r>
            <a:r>
              <a:rPr lang="en-US" sz="2200" b="1" i="1" dirty="0"/>
              <a:t>serious</a:t>
            </a:r>
            <a:r>
              <a:rPr lang="en-US" sz="2200" dirty="0"/>
              <a:t> or </a:t>
            </a:r>
            <a:r>
              <a:rPr lang="en-US" sz="2200" b="1" i="1" dirty="0"/>
              <a:t>procedural</a:t>
            </a:r>
            <a:r>
              <a:rPr lang="en-US" sz="2200" dirty="0"/>
              <a:t>.</a:t>
            </a:r>
          </a:p>
          <a:p>
            <a:pPr marL="0" indent="0">
              <a:buNone/>
            </a:pPr>
            <a:endParaRPr lang="en-US" dirty="0"/>
          </a:p>
        </p:txBody>
      </p:sp>
      <p:sp>
        <p:nvSpPr>
          <p:cNvPr id="3" name="Title 2">
            <a:extLst>
              <a:ext uri="{FF2B5EF4-FFF2-40B4-BE49-F238E27FC236}">
                <a16:creationId xmlns:a16="http://schemas.microsoft.com/office/drawing/2014/main" id="{7C14D031-D497-43A2-A0AB-7CF6069150AA}"/>
              </a:ext>
            </a:extLst>
          </p:cNvPr>
          <p:cNvSpPr>
            <a:spLocks noGrp="1"/>
          </p:cNvSpPr>
          <p:nvPr>
            <p:ph type="title"/>
          </p:nvPr>
        </p:nvSpPr>
        <p:spPr/>
        <p:txBody>
          <a:bodyPr/>
          <a:lstStyle/>
          <a:p>
            <a:r>
              <a:rPr lang="en-US" dirty="0"/>
              <a:t>Testing Irregularities</a:t>
            </a:r>
          </a:p>
        </p:txBody>
      </p:sp>
      <p:sp>
        <p:nvSpPr>
          <p:cNvPr id="4" name="Slide Number Placeholder 3">
            <a:extLst>
              <a:ext uri="{FF2B5EF4-FFF2-40B4-BE49-F238E27FC236}">
                <a16:creationId xmlns:a16="http://schemas.microsoft.com/office/drawing/2014/main" id="{4B7B521E-58F6-4BDA-92DE-00B9D6219C21}"/>
              </a:ext>
            </a:extLst>
          </p:cNvPr>
          <p:cNvSpPr>
            <a:spLocks noGrp="1"/>
          </p:cNvSpPr>
          <p:nvPr>
            <p:ph type="sldNum" sz="quarter" idx="12"/>
          </p:nvPr>
        </p:nvSpPr>
        <p:spPr/>
        <p:txBody>
          <a:bodyPr/>
          <a:lstStyle/>
          <a:p>
            <a:fld id="{86D2451E-3285-438B-B188-C22B2A012BF6}" type="slidenum">
              <a:rPr lang="en-US" smtClean="0"/>
              <a:pPr/>
              <a:t>49</a:t>
            </a:fld>
            <a:endParaRPr lang="en-US" dirty="0"/>
          </a:p>
        </p:txBody>
      </p:sp>
      <p:pic>
        <p:nvPicPr>
          <p:cNvPr id="5" name="Picture 4">
            <a:extLst>
              <a:ext uri="{FF2B5EF4-FFF2-40B4-BE49-F238E27FC236}">
                <a16:creationId xmlns:a16="http://schemas.microsoft.com/office/drawing/2014/main" id="{14D0DC5E-ACED-4C07-B3B8-7A7FCC71A5AD}"/>
              </a:ext>
            </a:extLst>
          </p:cNvPr>
          <p:cNvPicPr>
            <a:picLocks noChangeAspect="1"/>
          </p:cNvPicPr>
          <p:nvPr/>
        </p:nvPicPr>
        <p:blipFill>
          <a:blip r:embed="rId2"/>
          <a:stretch>
            <a:fillRect/>
          </a:stretch>
        </p:blipFill>
        <p:spPr>
          <a:xfrm>
            <a:off x="5669071" y="3590380"/>
            <a:ext cx="2408129" cy="1896020"/>
          </a:xfrm>
          <a:prstGeom prst="rect">
            <a:avLst/>
          </a:prstGeom>
        </p:spPr>
      </p:pic>
    </p:spTree>
    <p:extLst>
      <p:ext uri="{BB962C8B-B14F-4D97-AF65-F5344CB8AC3E}">
        <p14:creationId xmlns:p14="http://schemas.microsoft.com/office/powerpoint/2010/main" val="8774739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73B5D4D-997E-4F77-9F2B-FBB79B53B68D}"/>
              </a:ext>
            </a:extLst>
          </p:cNvPr>
          <p:cNvSpPr>
            <a:spLocks noGrp="1"/>
          </p:cNvSpPr>
          <p:nvPr>
            <p:ph idx="1"/>
          </p:nvPr>
        </p:nvSpPr>
        <p:spPr/>
        <p:txBody>
          <a:bodyPr/>
          <a:lstStyle/>
          <a:p>
            <a:pPr marL="0" indent="0">
              <a:spcBef>
                <a:spcPts val="0"/>
              </a:spcBef>
              <a:spcAft>
                <a:spcPts val="1200"/>
              </a:spcAft>
              <a:buNone/>
              <a:defRPr/>
            </a:pPr>
            <a:r>
              <a:rPr lang="en-US" sz="2200" dirty="0"/>
              <a:t>A person who engages in conduct prohibited by the </a:t>
            </a:r>
            <a:r>
              <a:rPr lang="en-US" sz="2200" i="1" dirty="0"/>
              <a:t>Test Security Supplement </a:t>
            </a:r>
            <a:r>
              <a:rPr lang="en-US" sz="2200" dirty="0"/>
              <a:t>or other test administration materials</a:t>
            </a:r>
            <a:r>
              <a:rPr lang="en-US" sz="2200" i="1" dirty="0"/>
              <a:t> </a:t>
            </a:r>
            <a:r>
              <a:rPr lang="en-US" sz="2200" dirty="0"/>
              <a:t>may be subject to the following penalties:</a:t>
            </a:r>
          </a:p>
          <a:p>
            <a:pPr marL="914400" indent="-457200">
              <a:spcBef>
                <a:spcPts val="0"/>
              </a:spcBef>
              <a:spcAft>
                <a:spcPts val="1200"/>
              </a:spcAft>
              <a:defRPr/>
            </a:pPr>
            <a:r>
              <a:rPr lang="en-US" sz="2200" dirty="0"/>
              <a:t>placement of </a:t>
            </a:r>
            <a:r>
              <a:rPr lang="en-US" sz="2200" b="1" dirty="0"/>
              <a:t>restrictions</a:t>
            </a:r>
            <a:r>
              <a:rPr lang="en-US" sz="2200" dirty="0"/>
              <a:t> on the issuance, renewal, or holding of a Texas teacher certificate;</a:t>
            </a:r>
          </a:p>
          <a:p>
            <a:pPr marL="914400" indent="-457200">
              <a:spcBef>
                <a:spcPts val="0"/>
              </a:spcBef>
              <a:spcAft>
                <a:spcPts val="1200"/>
              </a:spcAft>
              <a:defRPr/>
            </a:pPr>
            <a:r>
              <a:rPr lang="en-US" sz="2200" dirty="0"/>
              <a:t>issuance of an inscribed or non-inscribed </a:t>
            </a:r>
            <a:r>
              <a:rPr lang="en-US" sz="2200" b="1" dirty="0"/>
              <a:t>reprimand;</a:t>
            </a:r>
          </a:p>
          <a:p>
            <a:pPr marL="914400" indent="-457200">
              <a:spcBef>
                <a:spcPts val="0"/>
              </a:spcBef>
              <a:spcAft>
                <a:spcPts val="1200"/>
              </a:spcAft>
              <a:defRPr/>
            </a:pPr>
            <a:r>
              <a:rPr lang="en-US" sz="2200" b="1" dirty="0"/>
              <a:t>suspension</a:t>
            </a:r>
            <a:r>
              <a:rPr lang="en-US" sz="2200" dirty="0"/>
              <a:t> of a Texas teacher certificate for a set term; or</a:t>
            </a:r>
          </a:p>
          <a:p>
            <a:pPr marL="914400" indent="-457200">
              <a:spcBef>
                <a:spcPts val="0"/>
              </a:spcBef>
              <a:spcAft>
                <a:spcPts val="1200"/>
              </a:spcAft>
              <a:defRPr/>
            </a:pPr>
            <a:r>
              <a:rPr lang="en-US" sz="2200" b="1" dirty="0"/>
              <a:t>revocation</a:t>
            </a:r>
            <a:r>
              <a:rPr lang="en-US" sz="2200" dirty="0"/>
              <a:t> or cancellation of a Texas teacher certificate.</a:t>
            </a:r>
            <a:endParaRPr lang="en-US" sz="2200" dirty="0">
              <a:ea typeface="Verdana" pitchFamily="34" charset="0"/>
              <a:cs typeface="Verdana" pitchFamily="34" charset="0"/>
            </a:endParaRPr>
          </a:p>
          <a:p>
            <a:pPr marL="0" indent="0">
              <a:buNone/>
            </a:pPr>
            <a:endParaRPr lang="en-US" dirty="0"/>
          </a:p>
        </p:txBody>
      </p:sp>
      <p:sp>
        <p:nvSpPr>
          <p:cNvPr id="3" name="Title 2">
            <a:extLst>
              <a:ext uri="{FF2B5EF4-FFF2-40B4-BE49-F238E27FC236}">
                <a16:creationId xmlns:a16="http://schemas.microsoft.com/office/drawing/2014/main" id="{F2EE9F55-040B-45B9-9924-075DC020CEA7}"/>
              </a:ext>
            </a:extLst>
          </p:cNvPr>
          <p:cNvSpPr>
            <a:spLocks noGrp="1"/>
          </p:cNvSpPr>
          <p:nvPr>
            <p:ph type="title"/>
          </p:nvPr>
        </p:nvSpPr>
        <p:spPr/>
        <p:txBody>
          <a:bodyPr/>
          <a:lstStyle/>
          <a:p>
            <a:r>
              <a:rPr lang="en-US" dirty="0"/>
              <a:t>Penalties for Violation of Security</a:t>
            </a:r>
          </a:p>
        </p:txBody>
      </p:sp>
      <p:sp>
        <p:nvSpPr>
          <p:cNvPr id="4" name="Slide Number Placeholder 3">
            <a:extLst>
              <a:ext uri="{FF2B5EF4-FFF2-40B4-BE49-F238E27FC236}">
                <a16:creationId xmlns:a16="http://schemas.microsoft.com/office/drawing/2014/main" id="{F88E0E60-432E-4BAE-AF68-50A764B03F6A}"/>
              </a:ext>
            </a:extLst>
          </p:cNvPr>
          <p:cNvSpPr>
            <a:spLocks noGrp="1"/>
          </p:cNvSpPr>
          <p:nvPr>
            <p:ph type="sldNum" sz="quarter" idx="12"/>
          </p:nvPr>
        </p:nvSpPr>
        <p:spPr/>
        <p:txBody>
          <a:bodyPr/>
          <a:lstStyle/>
          <a:p>
            <a:fld id="{86D2451E-3285-438B-B188-C22B2A012BF6}" type="slidenum">
              <a:rPr lang="en-US" smtClean="0"/>
              <a:pPr/>
              <a:t>50</a:t>
            </a:fld>
            <a:endParaRPr lang="en-US" dirty="0"/>
          </a:p>
        </p:txBody>
      </p:sp>
    </p:spTree>
    <p:extLst>
      <p:ext uri="{BB962C8B-B14F-4D97-AF65-F5344CB8AC3E}">
        <p14:creationId xmlns:p14="http://schemas.microsoft.com/office/powerpoint/2010/main" val="31466631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9572E63-5322-4068-B0D1-B2DC9511294A}"/>
              </a:ext>
            </a:extLst>
          </p:cNvPr>
          <p:cNvSpPr>
            <a:spLocks noGrp="1"/>
          </p:cNvSpPr>
          <p:nvPr>
            <p:ph idx="1"/>
          </p:nvPr>
        </p:nvSpPr>
        <p:spPr/>
        <p:txBody>
          <a:bodyPr>
            <a:normAutofit/>
          </a:bodyPr>
          <a:lstStyle/>
          <a:p>
            <a:pPr lvl="1">
              <a:spcBef>
                <a:spcPts val="0"/>
              </a:spcBef>
              <a:spcAft>
                <a:spcPts val="1200"/>
              </a:spcAft>
              <a:buFont typeface="Wingdings" panose="05000000000000000000" pitchFamily="2" charset="2"/>
              <a:buChar char="§"/>
              <a:defRPr/>
            </a:pPr>
            <a:r>
              <a:rPr lang="en-US" dirty="0"/>
              <a:t>Reflect minor errors or deviations in testing procedures</a:t>
            </a:r>
          </a:p>
          <a:p>
            <a:pPr lvl="1">
              <a:spcBef>
                <a:spcPts val="0"/>
              </a:spcBef>
              <a:spcAft>
                <a:spcPts val="1200"/>
              </a:spcAft>
              <a:buFont typeface="Wingdings" panose="05000000000000000000" pitchFamily="2" charset="2"/>
              <a:buChar char="§"/>
              <a:defRPr/>
            </a:pPr>
            <a:r>
              <a:rPr lang="en-US" dirty="0"/>
              <a:t>Do not represent severe breaches in security or confidentiality</a:t>
            </a:r>
          </a:p>
          <a:p>
            <a:pPr lvl="1">
              <a:spcBef>
                <a:spcPts val="0"/>
              </a:spcBef>
              <a:spcAft>
                <a:spcPts val="1200"/>
              </a:spcAft>
              <a:buFont typeface="Wingdings" panose="05000000000000000000" pitchFamily="2" charset="2"/>
              <a:buChar char="§"/>
              <a:defRPr/>
            </a:pPr>
            <a:r>
              <a:rPr lang="en-US" dirty="0"/>
              <a:t>Do not require a call to TEA unless guidance is needed by the district</a:t>
            </a:r>
          </a:p>
          <a:p>
            <a:pPr lvl="1">
              <a:spcBef>
                <a:spcPts val="0"/>
              </a:spcBef>
              <a:spcAft>
                <a:spcPts val="1200"/>
              </a:spcAft>
              <a:buFont typeface="Wingdings" panose="05000000000000000000" pitchFamily="2" charset="2"/>
              <a:buChar char="§"/>
              <a:defRPr/>
            </a:pPr>
            <a:r>
              <a:rPr lang="en-US" dirty="0"/>
              <a:t>Do not require supporting documentation</a:t>
            </a:r>
            <a:endParaRPr lang="en-US" b="1" dirty="0">
              <a:solidFill>
                <a:srgbClr val="000000"/>
              </a:solidFill>
              <a:ea typeface="Arial" pitchFamily="-72" charset="0"/>
              <a:cs typeface="Arial" pitchFamily="-72" charset="0"/>
            </a:endParaRPr>
          </a:p>
          <a:p>
            <a:pPr lvl="1">
              <a:spcBef>
                <a:spcPts val="0"/>
              </a:spcBef>
              <a:spcAft>
                <a:spcPts val="1200"/>
              </a:spcAft>
              <a:buFont typeface="Wingdings" panose="05000000000000000000" pitchFamily="2" charset="2"/>
              <a:buChar char="§"/>
              <a:defRPr/>
            </a:pPr>
            <a:endParaRPr lang="en-US" sz="2400" dirty="0"/>
          </a:p>
          <a:p>
            <a:endParaRPr lang="en-US" dirty="0"/>
          </a:p>
        </p:txBody>
      </p:sp>
      <p:sp>
        <p:nvSpPr>
          <p:cNvPr id="3" name="Title 2">
            <a:extLst>
              <a:ext uri="{FF2B5EF4-FFF2-40B4-BE49-F238E27FC236}">
                <a16:creationId xmlns:a16="http://schemas.microsoft.com/office/drawing/2014/main" id="{A0F61386-15F4-42B5-9100-6BCE72449E6C}"/>
              </a:ext>
            </a:extLst>
          </p:cNvPr>
          <p:cNvSpPr>
            <a:spLocks noGrp="1"/>
          </p:cNvSpPr>
          <p:nvPr>
            <p:ph type="title"/>
          </p:nvPr>
        </p:nvSpPr>
        <p:spPr/>
        <p:txBody>
          <a:bodyPr/>
          <a:lstStyle/>
          <a:p>
            <a:r>
              <a:rPr lang="en-US" dirty="0"/>
              <a:t>Procedural Irregularities</a:t>
            </a:r>
          </a:p>
        </p:txBody>
      </p:sp>
      <p:sp>
        <p:nvSpPr>
          <p:cNvPr id="4" name="Slide Number Placeholder 3">
            <a:extLst>
              <a:ext uri="{FF2B5EF4-FFF2-40B4-BE49-F238E27FC236}">
                <a16:creationId xmlns:a16="http://schemas.microsoft.com/office/drawing/2014/main" id="{D3AE2B2D-560C-47AA-890A-205933074855}"/>
              </a:ext>
            </a:extLst>
          </p:cNvPr>
          <p:cNvSpPr>
            <a:spLocks noGrp="1"/>
          </p:cNvSpPr>
          <p:nvPr>
            <p:ph type="sldNum" sz="quarter" idx="12"/>
          </p:nvPr>
        </p:nvSpPr>
        <p:spPr/>
        <p:txBody>
          <a:bodyPr/>
          <a:lstStyle/>
          <a:p>
            <a:fld id="{86D2451E-3285-438B-B188-C22B2A012BF6}" type="slidenum">
              <a:rPr lang="en-US" smtClean="0"/>
              <a:pPr/>
              <a:t>51</a:t>
            </a:fld>
            <a:endParaRPr lang="en-US" dirty="0"/>
          </a:p>
        </p:txBody>
      </p:sp>
    </p:spTree>
    <p:extLst>
      <p:ext uri="{BB962C8B-B14F-4D97-AF65-F5344CB8AC3E}">
        <p14:creationId xmlns:p14="http://schemas.microsoft.com/office/powerpoint/2010/main" val="11326136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9572E63-5322-4068-B0D1-B2DC9511294A}"/>
              </a:ext>
            </a:extLst>
          </p:cNvPr>
          <p:cNvSpPr>
            <a:spLocks noGrp="1"/>
          </p:cNvSpPr>
          <p:nvPr>
            <p:ph idx="1"/>
          </p:nvPr>
        </p:nvSpPr>
        <p:spPr/>
        <p:txBody>
          <a:bodyPr/>
          <a:lstStyle/>
          <a:p>
            <a:pPr lvl="1">
              <a:spcBef>
                <a:spcPts val="0"/>
              </a:spcBef>
              <a:spcAft>
                <a:spcPts val="1200"/>
              </a:spcAft>
              <a:buFont typeface="Wingdings" panose="05000000000000000000" pitchFamily="2" charset="2"/>
              <a:buChar char="§"/>
              <a:defRPr/>
            </a:pPr>
            <a:r>
              <a:rPr lang="en-US" dirty="0"/>
              <a:t>Constitute severe violations of test security or confidentiality.</a:t>
            </a:r>
          </a:p>
          <a:p>
            <a:pPr lvl="1">
              <a:spcBef>
                <a:spcPts val="0"/>
              </a:spcBef>
              <a:spcAft>
                <a:spcPts val="1200"/>
              </a:spcAft>
              <a:buFont typeface="Wingdings" panose="05000000000000000000" pitchFamily="2" charset="2"/>
              <a:buChar char="§"/>
              <a:defRPr/>
            </a:pPr>
            <a:r>
              <a:rPr lang="en-US" dirty="0"/>
              <a:t>Must be investigated by the district testing coordinator.</a:t>
            </a:r>
          </a:p>
          <a:p>
            <a:pPr lvl="1">
              <a:spcBef>
                <a:spcPts val="0"/>
              </a:spcBef>
              <a:spcAft>
                <a:spcPts val="1200"/>
              </a:spcAft>
              <a:buFont typeface="Wingdings" panose="05000000000000000000" pitchFamily="2" charset="2"/>
              <a:buChar char="§"/>
              <a:defRPr/>
            </a:pPr>
            <a:r>
              <a:rPr lang="en-US" dirty="0"/>
              <a:t>Must be reported to TEA as soon as the district testing coordinator is made aware of the situation.</a:t>
            </a:r>
          </a:p>
          <a:p>
            <a:pPr lvl="1">
              <a:spcBef>
                <a:spcPts val="0"/>
              </a:spcBef>
              <a:spcAft>
                <a:spcPts val="1200"/>
              </a:spcAft>
              <a:buFont typeface="Wingdings" panose="05000000000000000000" pitchFamily="2" charset="2"/>
              <a:buChar char="§"/>
              <a:defRPr/>
            </a:pPr>
            <a:r>
              <a:rPr lang="en-US" dirty="0"/>
              <a:t>Can result in the individual(s) responsible being referred to the TEA Educator Certification and Standards Division for consideration of disciplinary action.</a:t>
            </a:r>
          </a:p>
          <a:p>
            <a:endParaRPr lang="en-US" dirty="0"/>
          </a:p>
        </p:txBody>
      </p:sp>
      <p:sp>
        <p:nvSpPr>
          <p:cNvPr id="3" name="Title 2">
            <a:extLst>
              <a:ext uri="{FF2B5EF4-FFF2-40B4-BE49-F238E27FC236}">
                <a16:creationId xmlns:a16="http://schemas.microsoft.com/office/drawing/2014/main" id="{A0F61386-15F4-42B5-9100-6BCE72449E6C}"/>
              </a:ext>
            </a:extLst>
          </p:cNvPr>
          <p:cNvSpPr>
            <a:spLocks noGrp="1"/>
          </p:cNvSpPr>
          <p:nvPr>
            <p:ph type="title"/>
          </p:nvPr>
        </p:nvSpPr>
        <p:spPr/>
        <p:txBody>
          <a:bodyPr/>
          <a:lstStyle/>
          <a:p>
            <a:r>
              <a:rPr lang="en-US" dirty="0"/>
              <a:t>Serious Irregularities</a:t>
            </a:r>
          </a:p>
        </p:txBody>
      </p:sp>
      <p:sp>
        <p:nvSpPr>
          <p:cNvPr id="4" name="Slide Number Placeholder 3">
            <a:extLst>
              <a:ext uri="{FF2B5EF4-FFF2-40B4-BE49-F238E27FC236}">
                <a16:creationId xmlns:a16="http://schemas.microsoft.com/office/drawing/2014/main" id="{D3AE2B2D-560C-47AA-890A-205933074855}"/>
              </a:ext>
            </a:extLst>
          </p:cNvPr>
          <p:cNvSpPr>
            <a:spLocks noGrp="1"/>
          </p:cNvSpPr>
          <p:nvPr>
            <p:ph type="sldNum" sz="quarter" idx="12"/>
          </p:nvPr>
        </p:nvSpPr>
        <p:spPr/>
        <p:txBody>
          <a:bodyPr/>
          <a:lstStyle/>
          <a:p>
            <a:fld id="{86D2451E-3285-438B-B188-C22B2A012BF6}" type="slidenum">
              <a:rPr lang="en-US" smtClean="0"/>
              <a:pPr/>
              <a:t>52</a:t>
            </a:fld>
            <a:endParaRPr lang="en-US" dirty="0"/>
          </a:p>
        </p:txBody>
      </p:sp>
    </p:spTree>
    <p:extLst>
      <p:ext uri="{BB962C8B-B14F-4D97-AF65-F5344CB8AC3E}">
        <p14:creationId xmlns:p14="http://schemas.microsoft.com/office/powerpoint/2010/main" val="11008729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173CF2-E76B-4CE1-9400-E01C54AD21F7}"/>
              </a:ext>
            </a:extLst>
          </p:cNvPr>
          <p:cNvSpPr>
            <a:spLocks noGrp="1"/>
          </p:cNvSpPr>
          <p:nvPr>
            <p:ph idx="1"/>
          </p:nvPr>
        </p:nvSpPr>
        <p:spPr/>
        <p:txBody>
          <a:bodyPr/>
          <a:lstStyle/>
          <a:p>
            <a:pPr marL="0" indent="0">
              <a:spcBef>
                <a:spcPts val="0"/>
              </a:spcBef>
              <a:spcAft>
                <a:spcPts val="1200"/>
              </a:spcAft>
              <a:buNone/>
              <a:defRPr/>
            </a:pPr>
            <a:r>
              <a:rPr lang="en-US" sz="2200" dirty="0"/>
              <a:t>Conduct that constitutes a serious testing irregularity may include, but is not limited to, the following:  </a:t>
            </a:r>
          </a:p>
          <a:p>
            <a:pPr lvl="1">
              <a:spcBef>
                <a:spcPts val="0"/>
              </a:spcBef>
              <a:spcAft>
                <a:spcPts val="600"/>
              </a:spcAft>
              <a:buFont typeface="Wingdings" panose="05000000000000000000" pitchFamily="2" charset="2"/>
              <a:buChar char="§"/>
              <a:defRPr/>
            </a:pPr>
            <a:r>
              <a:rPr lang="en-US" dirty="0">
                <a:ea typeface="Verdana" pitchFamily="34" charset="0"/>
                <a:cs typeface="Verdana" pitchFamily="34" charset="0"/>
              </a:rPr>
              <a:t>directly OR indirectly assisting students with responses to test questions</a:t>
            </a:r>
          </a:p>
          <a:p>
            <a:pPr lvl="2">
              <a:spcBef>
                <a:spcPts val="0"/>
              </a:spcBef>
              <a:spcAft>
                <a:spcPts val="600"/>
              </a:spcAft>
              <a:buFont typeface="Calibri" panose="020F0502020204030204" pitchFamily="34" charset="0"/>
              <a:buChar char="–"/>
              <a:defRPr/>
            </a:pPr>
            <a:r>
              <a:rPr lang="en-US" sz="2200" dirty="0">
                <a:ea typeface="Verdana" pitchFamily="34" charset="0"/>
                <a:cs typeface="Verdana" pitchFamily="34" charset="0"/>
              </a:rPr>
              <a:t>providing, suggesting, or indicating a test question response </a:t>
            </a:r>
          </a:p>
          <a:p>
            <a:pPr lvl="2">
              <a:spcBef>
                <a:spcPts val="0"/>
              </a:spcBef>
              <a:spcAft>
                <a:spcPts val="600"/>
              </a:spcAft>
              <a:buFont typeface="Calibri" panose="020F0502020204030204" pitchFamily="34" charset="0"/>
              <a:buChar char="–"/>
              <a:defRPr/>
            </a:pPr>
            <a:r>
              <a:rPr lang="en-US" sz="2200" dirty="0">
                <a:ea typeface="Verdana" pitchFamily="34" charset="0"/>
                <a:cs typeface="Verdana" pitchFamily="34" charset="0"/>
              </a:rPr>
              <a:t>aiding or assisting a student with a response or an answer to a secure test question</a:t>
            </a:r>
          </a:p>
          <a:p>
            <a:pPr lvl="2">
              <a:spcBef>
                <a:spcPts val="0"/>
              </a:spcBef>
              <a:spcAft>
                <a:spcPts val="600"/>
              </a:spcAft>
              <a:buFont typeface="Calibri" panose="020F0502020204030204" pitchFamily="34" charset="0"/>
              <a:buChar char="–"/>
              <a:defRPr/>
            </a:pPr>
            <a:r>
              <a:rPr lang="en-US" sz="2200" dirty="0">
                <a:ea typeface="Verdana" pitchFamily="34" charset="0"/>
                <a:cs typeface="Verdana" pitchFamily="34" charset="0"/>
              </a:rPr>
              <a:t>identifying incorrect responses for students</a:t>
            </a:r>
          </a:p>
          <a:p>
            <a:pPr marL="0" indent="0">
              <a:buNone/>
            </a:pPr>
            <a:endParaRPr lang="en-US" dirty="0"/>
          </a:p>
        </p:txBody>
      </p:sp>
      <p:sp>
        <p:nvSpPr>
          <p:cNvPr id="3" name="Title 2">
            <a:extLst>
              <a:ext uri="{FF2B5EF4-FFF2-40B4-BE49-F238E27FC236}">
                <a16:creationId xmlns:a16="http://schemas.microsoft.com/office/drawing/2014/main" id="{FBCD7358-9E35-4521-B074-0FE72D077871}"/>
              </a:ext>
            </a:extLst>
          </p:cNvPr>
          <p:cNvSpPr>
            <a:spLocks noGrp="1"/>
          </p:cNvSpPr>
          <p:nvPr>
            <p:ph type="title"/>
          </p:nvPr>
        </p:nvSpPr>
        <p:spPr/>
        <p:txBody>
          <a:bodyPr/>
          <a:lstStyle/>
          <a:p>
            <a:r>
              <a:rPr lang="en-US" dirty="0"/>
              <a:t>Serious Irregularities</a:t>
            </a:r>
          </a:p>
        </p:txBody>
      </p:sp>
      <p:sp>
        <p:nvSpPr>
          <p:cNvPr id="4" name="Slide Number Placeholder 3">
            <a:extLst>
              <a:ext uri="{FF2B5EF4-FFF2-40B4-BE49-F238E27FC236}">
                <a16:creationId xmlns:a16="http://schemas.microsoft.com/office/drawing/2014/main" id="{F33FDB3A-71AD-45FB-A219-2ABF738DB367}"/>
              </a:ext>
            </a:extLst>
          </p:cNvPr>
          <p:cNvSpPr>
            <a:spLocks noGrp="1"/>
          </p:cNvSpPr>
          <p:nvPr>
            <p:ph type="sldNum" sz="quarter" idx="12"/>
          </p:nvPr>
        </p:nvSpPr>
        <p:spPr/>
        <p:txBody>
          <a:bodyPr/>
          <a:lstStyle/>
          <a:p>
            <a:fld id="{86D2451E-3285-438B-B188-C22B2A012BF6}" type="slidenum">
              <a:rPr lang="en-US" smtClean="0"/>
              <a:pPr/>
              <a:t>53</a:t>
            </a:fld>
            <a:endParaRPr lang="en-US" dirty="0"/>
          </a:p>
        </p:txBody>
      </p:sp>
    </p:spTree>
    <p:extLst>
      <p:ext uri="{BB962C8B-B14F-4D97-AF65-F5344CB8AC3E}">
        <p14:creationId xmlns:p14="http://schemas.microsoft.com/office/powerpoint/2010/main" val="41876462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173CF2-E76B-4CE1-9400-E01C54AD21F7}"/>
              </a:ext>
            </a:extLst>
          </p:cNvPr>
          <p:cNvSpPr>
            <a:spLocks noGrp="1"/>
          </p:cNvSpPr>
          <p:nvPr>
            <p:ph idx="1"/>
          </p:nvPr>
        </p:nvSpPr>
        <p:spPr/>
        <p:txBody>
          <a:bodyPr>
            <a:normAutofit/>
          </a:bodyPr>
          <a:lstStyle/>
          <a:p>
            <a:pPr marL="0" indent="0">
              <a:spcBef>
                <a:spcPts val="0"/>
              </a:spcBef>
              <a:spcAft>
                <a:spcPts val="1200"/>
              </a:spcAft>
              <a:buNone/>
              <a:defRPr/>
            </a:pPr>
            <a:r>
              <a:rPr lang="en-US" sz="2200" dirty="0"/>
              <a:t>Conduct that constitutes a serious testing irregularity may include, but is not limited to, the following:  </a:t>
            </a:r>
          </a:p>
          <a:p>
            <a:pPr lvl="1">
              <a:spcBef>
                <a:spcPts val="0"/>
              </a:spcBef>
              <a:spcAft>
                <a:spcPts val="1200"/>
              </a:spcAft>
              <a:buFont typeface="Wingdings" panose="05000000000000000000" pitchFamily="2" charset="2"/>
              <a:buChar char="§"/>
              <a:defRPr/>
            </a:pPr>
            <a:r>
              <a:rPr lang="en-US" dirty="0">
                <a:ea typeface="Verdana" pitchFamily="34" charset="0"/>
                <a:cs typeface="Verdana" pitchFamily="34" charset="0"/>
              </a:rPr>
              <a:t>tampering with student responses </a:t>
            </a:r>
          </a:p>
          <a:p>
            <a:pPr lvl="2">
              <a:spcBef>
                <a:spcPts val="0"/>
              </a:spcBef>
              <a:spcAft>
                <a:spcPts val="1200"/>
              </a:spcAft>
              <a:buFont typeface="Calibri" panose="020F0502020204030204" pitchFamily="34" charset="0"/>
              <a:buChar char="–"/>
              <a:defRPr/>
            </a:pPr>
            <a:r>
              <a:rPr lang="en-US" sz="2200" dirty="0">
                <a:ea typeface="Verdana" pitchFamily="34" charset="0"/>
                <a:cs typeface="Verdana" pitchFamily="34" charset="0"/>
              </a:rPr>
              <a:t>changing or altering a student’s response or answer to a secure test item</a:t>
            </a:r>
          </a:p>
          <a:p>
            <a:pPr lvl="1">
              <a:spcBef>
                <a:spcPts val="0"/>
              </a:spcBef>
              <a:spcAft>
                <a:spcPts val="1200"/>
              </a:spcAft>
              <a:buFont typeface="Wingdings" panose="05000000000000000000" pitchFamily="2" charset="2"/>
              <a:buChar char="§"/>
              <a:defRPr/>
            </a:pPr>
            <a:r>
              <a:rPr lang="en-US" dirty="0">
                <a:ea typeface="Verdana" pitchFamily="34" charset="0"/>
                <a:cs typeface="Verdana" pitchFamily="34" charset="0"/>
              </a:rPr>
              <a:t>falsifying TELPAS holistic ratings or STAAR Alternate 2 student responses</a:t>
            </a:r>
          </a:p>
          <a:p>
            <a:pPr lvl="1">
              <a:spcBef>
                <a:spcPts val="0"/>
              </a:spcBef>
              <a:spcAft>
                <a:spcPts val="1200"/>
              </a:spcAft>
              <a:buFont typeface="Wingdings" panose="05000000000000000000" pitchFamily="2" charset="2"/>
              <a:buChar char="§"/>
              <a:defRPr/>
            </a:pPr>
            <a:r>
              <a:rPr lang="en-US" dirty="0">
                <a:ea typeface="Verdana" pitchFamily="34" charset="0"/>
                <a:cs typeface="Verdana" pitchFamily="34" charset="0"/>
              </a:rPr>
              <a:t>viewing secure test content before, during, or after an assessment unless specifically authorized to do so</a:t>
            </a:r>
          </a:p>
          <a:p>
            <a:pPr lvl="1">
              <a:spcBef>
                <a:spcPts val="0"/>
              </a:spcBef>
              <a:spcAft>
                <a:spcPts val="1200"/>
              </a:spcAft>
              <a:buFont typeface="Wingdings" panose="05000000000000000000" pitchFamily="2" charset="2"/>
              <a:buChar char="§"/>
              <a:defRPr/>
            </a:pPr>
            <a:r>
              <a:rPr lang="en-US" dirty="0">
                <a:ea typeface="Verdana" pitchFamily="34" charset="0"/>
                <a:cs typeface="Verdana" pitchFamily="34" charset="0"/>
              </a:rPr>
              <a:t>discussing or disclosing secure test content or student responses</a:t>
            </a:r>
          </a:p>
          <a:p>
            <a:pPr marL="0" indent="0">
              <a:buNone/>
            </a:pPr>
            <a:endParaRPr lang="en-US" dirty="0"/>
          </a:p>
        </p:txBody>
      </p:sp>
      <p:sp>
        <p:nvSpPr>
          <p:cNvPr id="3" name="Title 2">
            <a:extLst>
              <a:ext uri="{FF2B5EF4-FFF2-40B4-BE49-F238E27FC236}">
                <a16:creationId xmlns:a16="http://schemas.microsoft.com/office/drawing/2014/main" id="{FBCD7358-9E35-4521-B074-0FE72D077871}"/>
              </a:ext>
            </a:extLst>
          </p:cNvPr>
          <p:cNvSpPr>
            <a:spLocks noGrp="1"/>
          </p:cNvSpPr>
          <p:nvPr>
            <p:ph type="title"/>
          </p:nvPr>
        </p:nvSpPr>
        <p:spPr/>
        <p:txBody>
          <a:bodyPr/>
          <a:lstStyle/>
          <a:p>
            <a:r>
              <a:rPr lang="en-US" dirty="0"/>
              <a:t>Serious Irregularities</a:t>
            </a:r>
          </a:p>
        </p:txBody>
      </p:sp>
      <p:sp>
        <p:nvSpPr>
          <p:cNvPr id="4" name="Slide Number Placeholder 3">
            <a:extLst>
              <a:ext uri="{FF2B5EF4-FFF2-40B4-BE49-F238E27FC236}">
                <a16:creationId xmlns:a16="http://schemas.microsoft.com/office/drawing/2014/main" id="{F33FDB3A-71AD-45FB-A219-2ABF738DB367}"/>
              </a:ext>
            </a:extLst>
          </p:cNvPr>
          <p:cNvSpPr>
            <a:spLocks noGrp="1"/>
          </p:cNvSpPr>
          <p:nvPr>
            <p:ph type="sldNum" sz="quarter" idx="12"/>
          </p:nvPr>
        </p:nvSpPr>
        <p:spPr/>
        <p:txBody>
          <a:bodyPr/>
          <a:lstStyle/>
          <a:p>
            <a:fld id="{86D2451E-3285-438B-B188-C22B2A012BF6}" type="slidenum">
              <a:rPr lang="en-US" smtClean="0"/>
              <a:pPr/>
              <a:t>54</a:t>
            </a:fld>
            <a:endParaRPr lang="en-US" dirty="0"/>
          </a:p>
        </p:txBody>
      </p:sp>
    </p:spTree>
    <p:extLst>
      <p:ext uri="{BB962C8B-B14F-4D97-AF65-F5344CB8AC3E}">
        <p14:creationId xmlns:p14="http://schemas.microsoft.com/office/powerpoint/2010/main" val="26909078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173CF2-E76B-4CE1-9400-E01C54AD21F7}"/>
              </a:ext>
            </a:extLst>
          </p:cNvPr>
          <p:cNvSpPr>
            <a:spLocks noGrp="1"/>
          </p:cNvSpPr>
          <p:nvPr>
            <p:ph idx="1"/>
          </p:nvPr>
        </p:nvSpPr>
        <p:spPr/>
        <p:txBody>
          <a:bodyPr>
            <a:normAutofit/>
          </a:bodyPr>
          <a:lstStyle/>
          <a:p>
            <a:pPr marL="0" indent="0">
              <a:spcBef>
                <a:spcPts val="0"/>
              </a:spcBef>
              <a:spcAft>
                <a:spcPts val="1200"/>
              </a:spcAft>
              <a:buNone/>
              <a:defRPr/>
            </a:pPr>
            <a:r>
              <a:rPr lang="en-US" sz="2200" dirty="0"/>
              <a:t>Conduct that constitutes a serious testing irregularity may include, but is not limited to, the following:  </a:t>
            </a:r>
          </a:p>
          <a:p>
            <a:pPr lvl="1">
              <a:spcBef>
                <a:spcPts val="0"/>
              </a:spcBef>
              <a:spcAft>
                <a:spcPts val="1200"/>
              </a:spcAft>
              <a:buFont typeface="Wingdings" panose="05000000000000000000" pitchFamily="2" charset="2"/>
              <a:buChar char="§"/>
              <a:defRPr/>
            </a:pPr>
            <a:r>
              <a:rPr lang="en-US" dirty="0">
                <a:ea typeface="Verdana" pitchFamily="34" charset="0"/>
                <a:cs typeface="Verdana" pitchFamily="34" charset="0"/>
              </a:rPr>
              <a:t>scoring students’ tests, either formally or informally</a:t>
            </a:r>
          </a:p>
          <a:p>
            <a:pPr lvl="1">
              <a:spcBef>
                <a:spcPts val="0"/>
              </a:spcBef>
              <a:spcAft>
                <a:spcPts val="1200"/>
              </a:spcAft>
              <a:buFont typeface="Wingdings" panose="05000000000000000000" pitchFamily="2" charset="2"/>
              <a:buChar char="§"/>
              <a:defRPr/>
            </a:pPr>
            <a:r>
              <a:rPr lang="en-US" dirty="0">
                <a:ea typeface="Verdana" pitchFamily="34" charset="0"/>
                <a:cs typeface="Verdana" pitchFamily="34" charset="0"/>
              </a:rPr>
              <a:t>duplicating, recording, or electronically capturing confidential test content unless specifically authorized to do so</a:t>
            </a:r>
          </a:p>
          <a:p>
            <a:pPr lvl="1">
              <a:spcBef>
                <a:spcPts val="0"/>
              </a:spcBef>
              <a:spcAft>
                <a:spcPts val="1200"/>
              </a:spcAft>
              <a:buFont typeface="Wingdings" panose="05000000000000000000" pitchFamily="2" charset="2"/>
              <a:buChar char="§"/>
              <a:defRPr/>
            </a:pPr>
            <a:r>
              <a:rPr lang="en-US" dirty="0">
                <a:ea typeface="Verdana" pitchFamily="34" charset="0"/>
                <a:cs typeface="Verdana" pitchFamily="34" charset="0"/>
              </a:rPr>
              <a:t>fraudulently exempting or preventing a student from participating in the administration of a required state assessment</a:t>
            </a:r>
          </a:p>
          <a:p>
            <a:pPr lvl="1">
              <a:spcBef>
                <a:spcPts val="0"/>
              </a:spcBef>
              <a:spcAft>
                <a:spcPts val="1200"/>
              </a:spcAft>
              <a:buFont typeface="Wingdings" panose="05000000000000000000" pitchFamily="2" charset="2"/>
              <a:buChar char="§"/>
              <a:defRPr/>
            </a:pPr>
            <a:r>
              <a:rPr lang="en-US" dirty="0">
                <a:ea typeface="Verdana" pitchFamily="34" charset="0"/>
                <a:cs typeface="Verdana" pitchFamily="34" charset="0"/>
              </a:rPr>
              <a:t>receiving or providing unallowable assistance during the TELPAS calibration activities</a:t>
            </a:r>
          </a:p>
        </p:txBody>
      </p:sp>
      <p:sp>
        <p:nvSpPr>
          <p:cNvPr id="3" name="Title 2">
            <a:extLst>
              <a:ext uri="{FF2B5EF4-FFF2-40B4-BE49-F238E27FC236}">
                <a16:creationId xmlns:a16="http://schemas.microsoft.com/office/drawing/2014/main" id="{FBCD7358-9E35-4521-B074-0FE72D077871}"/>
              </a:ext>
            </a:extLst>
          </p:cNvPr>
          <p:cNvSpPr>
            <a:spLocks noGrp="1"/>
          </p:cNvSpPr>
          <p:nvPr>
            <p:ph type="title"/>
          </p:nvPr>
        </p:nvSpPr>
        <p:spPr/>
        <p:txBody>
          <a:bodyPr/>
          <a:lstStyle/>
          <a:p>
            <a:r>
              <a:rPr lang="en-US" dirty="0"/>
              <a:t>Serious Irregularities</a:t>
            </a:r>
          </a:p>
        </p:txBody>
      </p:sp>
      <p:sp>
        <p:nvSpPr>
          <p:cNvPr id="4" name="Slide Number Placeholder 3">
            <a:extLst>
              <a:ext uri="{FF2B5EF4-FFF2-40B4-BE49-F238E27FC236}">
                <a16:creationId xmlns:a16="http://schemas.microsoft.com/office/drawing/2014/main" id="{F33FDB3A-71AD-45FB-A219-2ABF738DB367}"/>
              </a:ext>
            </a:extLst>
          </p:cNvPr>
          <p:cNvSpPr>
            <a:spLocks noGrp="1"/>
          </p:cNvSpPr>
          <p:nvPr>
            <p:ph type="sldNum" sz="quarter" idx="12"/>
          </p:nvPr>
        </p:nvSpPr>
        <p:spPr/>
        <p:txBody>
          <a:bodyPr/>
          <a:lstStyle/>
          <a:p>
            <a:fld id="{86D2451E-3285-438B-B188-C22B2A012BF6}" type="slidenum">
              <a:rPr lang="en-US" smtClean="0"/>
              <a:pPr/>
              <a:t>55</a:t>
            </a:fld>
            <a:endParaRPr lang="en-US" dirty="0"/>
          </a:p>
        </p:txBody>
      </p:sp>
    </p:spTree>
    <p:extLst>
      <p:ext uri="{BB962C8B-B14F-4D97-AF65-F5344CB8AC3E}">
        <p14:creationId xmlns:p14="http://schemas.microsoft.com/office/powerpoint/2010/main" val="30677713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173CF2-E76B-4CE1-9400-E01C54AD21F7}"/>
              </a:ext>
            </a:extLst>
          </p:cNvPr>
          <p:cNvSpPr>
            <a:spLocks noGrp="1"/>
          </p:cNvSpPr>
          <p:nvPr>
            <p:ph idx="1"/>
          </p:nvPr>
        </p:nvSpPr>
        <p:spPr/>
        <p:txBody>
          <a:bodyPr>
            <a:normAutofit/>
          </a:bodyPr>
          <a:lstStyle/>
          <a:p>
            <a:pPr marL="0" indent="0">
              <a:spcBef>
                <a:spcPts val="0"/>
              </a:spcBef>
              <a:spcAft>
                <a:spcPts val="1200"/>
              </a:spcAft>
              <a:buNone/>
              <a:defRPr/>
            </a:pPr>
            <a:r>
              <a:rPr lang="en-US" sz="2200" dirty="0"/>
              <a:t>Conduct that constitutes a serious testing irregularity may include, but is not limited to, the following:  </a:t>
            </a:r>
          </a:p>
          <a:p>
            <a:pPr lvl="1">
              <a:spcBef>
                <a:spcPts val="0"/>
              </a:spcBef>
              <a:spcAft>
                <a:spcPts val="1200"/>
              </a:spcAft>
              <a:buFont typeface="Wingdings" panose="05000000000000000000" pitchFamily="2" charset="2"/>
              <a:buChar char="§"/>
              <a:defRPr/>
            </a:pPr>
            <a:r>
              <a:rPr lang="en-US" dirty="0">
                <a:ea typeface="Verdana" pitchFamily="34" charset="0"/>
                <a:cs typeface="Verdana" pitchFamily="34" charset="0"/>
              </a:rPr>
              <a:t>encouraging or assisting an individual to engage in the conduct described previously or in any serious violation of test security and confidentiality</a:t>
            </a:r>
          </a:p>
          <a:p>
            <a:pPr lvl="1">
              <a:spcBef>
                <a:spcPts val="0"/>
              </a:spcBef>
              <a:spcAft>
                <a:spcPts val="1200"/>
              </a:spcAft>
              <a:buFont typeface="Wingdings" panose="05000000000000000000" pitchFamily="2" charset="2"/>
              <a:buChar char="§"/>
              <a:defRPr/>
            </a:pPr>
            <a:r>
              <a:rPr lang="en-US" dirty="0">
                <a:ea typeface="Verdana" pitchFamily="34" charset="0"/>
                <a:cs typeface="Verdana" pitchFamily="34" charset="0"/>
              </a:rPr>
              <a:t>failing to report to an appropriate authority that an individual engaged in any of the events listed previously or in any other serious violation of security and confidentiality  </a:t>
            </a:r>
          </a:p>
        </p:txBody>
      </p:sp>
      <p:sp>
        <p:nvSpPr>
          <p:cNvPr id="3" name="Title 2">
            <a:extLst>
              <a:ext uri="{FF2B5EF4-FFF2-40B4-BE49-F238E27FC236}">
                <a16:creationId xmlns:a16="http://schemas.microsoft.com/office/drawing/2014/main" id="{FBCD7358-9E35-4521-B074-0FE72D077871}"/>
              </a:ext>
            </a:extLst>
          </p:cNvPr>
          <p:cNvSpPr>
            <a:spLocks noGrp="1"/>
          </p:cNvSpPr>
          <p:nvPr>
            <p:ph type="title"/>
          </p:nvPr>
        </p:nvSpPr>
        <p:spPr/>
        <p:txBody>
          <a:bodyPr/>
          <a:lstStyle/>
          <a:p>
            <a:r>
              <a:rPr lang="en-US" dirty="0"/>
              <a:t>Serious Irregularities</a:t>
            </a:r>
          </a:p>
        </p:txBody>
      </p:sp>
      <p:sp>
        <p:nvSpPr>
          <p:cNvPr id="4" name="Slide Number Placeholder 3">
            <a:extLst>
              <a:ext uri="{FF2B5EF4-FFF2-40B4-BE49-F238E27FC236}">
                <a16:creationId xmlns:a16="http://schemas.microsoft.com/office/drawing/2014/main" id="{F33FDB3A-71AD-45FB-A219-2ABF738DB367}"/>
              </a:ext>
            </a:extLst>
          </p:cNvPr>
          <p:cNvSpPr>
            <a:spLocks noGrp="1"/>
          </p:cNvSpPr>
          <p:nvPr>
            <p:ph type="sldNum" sz="quarter" idx="12"/>
          </p:nvPr>
        </p:nvSpPr>
        <p:spPr/>
        <p:txBody>
          <a:bodyPr/>
          <a:lstStyle/>
          <a:p>
            <a:fld id="{86D2451E-3285-438B-B188-C22B2A012BF6}" type="slidenum">
              <a:rPr lang="en-US" smtClean="0"/>
              <a:pPr/>
              <a:t>56</a:t>
            </a:fld>
            <a:endParaRPr lang="en-US" dirty="0"/>
          </a:p>
        </p:txBody>
      </p:sp>
    </p:spTree>
    <p:extLst>
      <p:ext uri="{BB962C8B-B14F-4D97-AF65-F5344CB8AC3E}">
        <p14:creationId xmlns:p14="http://schemas.microsoft.com/office/powerpoint/2010/main" val="25376218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0C7E11-53E3-4F56-8A17-05B78CD49791}"/>
              </a:ext>
            </a:extLst>
          </p:cNvPr>
          <p:cNvSpPr>
            <a:spLocks noGrp="1"/>
          </p:cNvSpPr>
          <p:nvPr>
            <p:ph idx="1"/>
          </p:nvPr>
        </p:nvSpPr>
        <p:spPr/>
        <p:txBody>
          <a:bodyPr/>
          <a:lstStyle/>
          <a:p>
            <a:pPr>
              <a:spcBef>
                <a:spcPct val="0"/>
              </a:spcBef>
              <a:spcAft>
                <a:spcPts val="1200"/>
              </a:spcAft>
            </a:pPr>
            <a:r>
              <a:rPr lang="en-US" altLang="en-US" sz="2200" dirty="0"/>
              <a:t>Investigate and report serious testing irregularities to TEA </a:t>
            </a:r>
            <a:r>
              <a:rPr lang="en-US" sz="2200" dirty="0"/>
              <a:t>as soon as the district coordinator is made aware of the situation.</a:t>
            </a:r>
            <a:endParaRPr lang="en-US" altLang="en-US" sz="2200" dirty="0"/>
          </a:p>
          <a:p>
            <a:pPr>
              <a:spcBef>
                <a:spcPct val="0"/>
              </a:spcBef>
              <a:spcAft>
                <a:spcPts val="1200"/>
              </a:spcAft>
            </a:pPr>
            <a:r>
              <a:rPr lang="en-US" altLang="en-US" sz="2200" dirty="0"/>
              <a:t>Conduct a prompt investigation.</a:t>
            </a:r>
          </a:p>
          <a:p>
            <a:pPr>
              <a:spcBef>
                <a:spcPct val="0"/>
              </a:spcBef>
              <a:spcAft>
                <a:spcPts val="1200"/>
              </a:spcAft>
            </a:pPr>
            <a:r>
              <a:rPr lang="en-US" altLang="en-US" sz="2200" dirty="0"/>
              <a:t>Submit an Online Incident Report.</a:t>
            </a:r>
          </a:p>
          <a:p>
            <a:pPr>
              <a:spcBef>
                <a:spcPct val="0"/>
              </a:spcBef>
              <a:spcAft>
                <a:spcPts val="1200"/>
              </a:spcAft>
            </a:pPr>
            <a:r>
              <a:rPr lang="en-US" altLang="en-US" sz="2200" dirty="0"/>
              <a:t>Submit any other required information to Student Assessment within 10 working days.</a:t>
            </a:r>
          </a:p>
          <a:p>
            <a:pPr marL="0" indent="0">
              <a:buNone/>
            </a:pPr>
            <a:endParaRPr lang="en-US" dirty="0"/>
          </a:p>
        </p:txBody>
      </p:sp>
      <p:sp>
        <p:nvSpPr>
          <p:cNvPr id="3" name="Title 2">
            <a:extLst>
              <a:ext uri="{FF2B5EF4-FFF2-40B4-BE49-F238E27FC236}">
                <a16:creationId xmlns:a16="http://schemas.microsoft.com/office/drawing/2014/main" id="{DC547147-859D-4523-AAE3-71B396080219}"/>
              </a:ext>
            </a:extLst>
          </p:cNvPr>
          <p:cNvSpPr>
            <a:spLocks noGrp="1"/>
          </p:cNvSpPr>
          <p:nvPr>
            <p:ph type="title"/>
          </p:nvPr>
        </p:nvSpPr>
        <p:spPr/>
        <p:txBody>
          <a:bodyPr>
            <a:normAutofit fontScale="90000"/>
          </a:bodyPr>
          <a:lstStyle/>
          <a:p>
            <a:r>
              <a:rPr lang="en-US" dirty="0"/>
              <a:t>Reporting Serious Testing Irregularities</a:t>
            </a:r>
          </a:p>
        </p:txBody>
      </p:sp>
      <p:sp>
        <p:nvSpPr>
          <p:cNvPr id="4" name="Slide Number Placeholder 3">
            <a:extLst>
              <a:ext uri="{FF2B5EF4-FFF2-40B4-BE49-F238E27FC236}">
                <a16:creationId xmlns:a16="http://schemas.microsoft.com/office/drawing/2014/main" id="{69B2879A-E9C3-405E-B701-3CBB43D19295}"/>
              </a:ext>
            </a:extLst>
          </p:cNvPr>
          <p:cNvSpPr>
            <a:spLocks noGrp="1"/>
          </p:cNvSpPr>
          <p:nvPr>
            <p:ph type="sldNum" sz="quarter" idx="12"/>
          </p:nvPr>
        </p:nvSpPr>
        <p:spPr/>
        <p:txBody>
          <a:bodyPr/>
          <a:lstStyle/>
          <a:p>
            <a:fld id="{86D2451E-3285-438B-B188-C22B2A012BF6}" type="slidenum">
              <a:rPr lang="en-US" smtClean="0"/>
              <a:pPr/>
              <a:t>57</a:t>
            </a:fld>
            <a:endParaRPr lang="en-US" dirty="0"/>
          </a:p>
        </p:txBody>
      </p:sp>
    </p:spTree>
    <p:extLst>
      <p:ext uri="{BB962C8B-B14F-4D97-AF65-F5344CB8AC3E}">
        <p14:creationId xmlns:p14="http://schemas.microsoft.com/office/powerpoint/2010/main" val="33007646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A98127C-FAD2-4FE7-97CD-ED5FD6483ACD}"/>
              </a:ext>
            </a:extLst>
          </p:cNvPr>
          <p:cNvSpPr>
            <a:spLocks noGrp="1"/>
          </p:cNvSpPr>
          <p:nvPr>
            <p:ph idx="1"/>
          </p:nvPr>
        </p:nvSpPr>
        <p:spPr/>
        <p:txBody>
          <a:bodyPr/>
          <a:lstStyle/>
          <a:p>
            <a:pPr marL="0" indent="0">
              <a:buNone/>
            </a:pPr>
            <a:r>
              <a:rPr lang="en-US" sz="2200" dirty="0"/>
              <a:t>Accessing the Online Incident Report Form</a:t>
            </a:r>
          </a:p>
          <a:p>
            <a:pPr marL="0" indent="0">
              <a:buNone/>
            </a:pPr>
            <a:endParaRPr lang="en-US" dirty="0"/>
          </a:p>
        </p:txBody>
      </p:sp>
      <p:sp>
        <p:nvSpPr>
          <p:cNvPr id="3" name="Title 2">
            <a:extLst>
              <a:ext uri="{FF2B5EF4-FFF2-40B4-BE49-F238E27FC236}">
                <a16:creationId xmlns:a16="http://schemas.microsoft.com/office/drawing/2014/main" id="{4FBD6E4C-B487-4D05-8A0C-019A1627B9CD}"/>
              </a:ext>
            </a:extLst>
          </p:cNvPr>
          <p:cNvSpPr>
            <a:spLocks noGrp="1"/>
          </p:cNvSpPr>
          <p:nvPr>
            <p:ph type="title"/>
          </p:nvPr>
        </p:nvSpPr>
        <p:spPr/>
        <p:txBody>
          <a:bodyPr/>
          <a:lstStyle/>
          <a:p>
            <a:r>
              <a:rPr lang="en-US" dirty="0"/>
              <a:t>Reporting Online</a:t>
            </a:r>
          </a:p>
        </p:txBody>
      </p:sp>
      <p:sp>
        <p:nvSpPr>
          <p:cNvPr id="4" name="Slide Number Placeholder 3">
            <a:extLst>
              <a:ext uri="{FF2B5EF4-FFF2-40B4-BE49-F238E27FC236}">
                <a16:creationId xmlns:a16="http://schemas.microsoft.com/office/drawing/2014/main" id="{05D08564-ED49-49B1-89D0-F07A743A9EFB}"/>
              </a:ext>
            </a:extLst>
          </p:cNvPr>
          <p:cNvSpPr>
            <a:spLocks noGrp="1"/>
          </p:cNvSpPr>
          <p:nvPr>
            <p:ph type="sldNum" sz="quarter" idx="12"/>
          </p:nvPr>
        </p:nvSpPr>
        <p:spPr/>
        <p:txBody>
          <a:bodyPr/>
          <a:lstStyle/>
          <a:p>
            <a:fld id="{86D2451E-3285-438B-B188-C22B2A012BF6}" type="slidenum">
              <a:rPr lang="en-US" smtClean="0"/>
              <a:pPr/>
              <a:t>58</a:t>
            </a:fld>
            <a:endParaRPr lang="en-US" dirty="0"/>
          </a:p>
        </p:txBody>
      </p:sp>
      <p:pic>
        <p:nvPicPr>
          <p:cNvPr id="5" name="Picture 4">
            <a:extLst>
              <a:ext uri="{FF2B5EF4-FFF2-40B4-BE49-F238E27FC236}">
                <a16:creationId xmlns:a16="http://schemas.microsoft.com/office/drawing/2014/main" id="{D10FD396-9757-4BDE-BDBB-A90747422C2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95795" y="2030777"/>
            <a:ext cx="2783036" cy="1974685"/>
          </a:xfrm>
          <a:prstGeom prst="rect">
            <a:avLst/>
          </a:prstGeom>
        </p:spPr>
      </p:pic>
      <p:pic>
        <p:nvPicPr>
          <p:cNvPr id="6" name="Picture 5">
            <a:extLst>
              <a:ext uri="{FF2B5EF4-FFF2-40B4-BE49-F238E27FC236}">
                <a16:creationId xmlns:a16="http://schemas.microsoft.com/office/drawing/2014/main" id="{790BF53D-D5CD-4E14-A99E-7021B47B20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4800" y="3375227"/>
            <a:ext cx="2662731" cy="2171494"/>
          </a:xfrm>
          <a:prstGeom prst="rect">
            <a:avLst/>
          </a:prstGeom>
        </p:spPr>
      </p:pic>
      <p:cxnSp>
        <p:nvCxnSpPr>
          <p:cNvPr id="7" name="Straight Arrow Connector 6">
            <a:extLst>
              <a:ext uri="{FF2B5EF4-FFF2-40B4-BE49-F238E27FC236}">
                <a16:creationId xmlns:a16="http://schemas.microsoft.com/office/drawing/2014/main" id="{1C32CBE6-8830-46BD-80C2-08090EDB4493}"/>
              </a:ext>
            </a:extLst>
          </p:cNvPr>
          <p:cNvCxnSpPr/>
          <p:nvPr/>
        </p:nvCxnSpPr>
        <p:spPr>
          <a:xfrm>
            <a:off x="7678831" y="4860412"/>
            <a:ext cx="105033" cy="261427"/>
          </a:xfrm>
          <a:prstGeom prst="straightConnector1">
            <a:avLst/>
          </a:prstGeom>
          <a:ln>
            <a:solidFill>
              <a:srgbClr val="FF0000"/>
            </a:solidFill>
            <a:tailEnd type="triangle"/>
          </a:ln>
        </p:spPr>
        <p:style>
          <a:lnRef idx="2">
            <a:schemeClr val="dk1"/>
          </a:lnRef>
          <a:fillRef idx="0">
            <a:schemeClr val="dk1"/>
          </a:fillRef>
          <a:effectRef idx="1">
            <a:schemeClr val="dk1"/>
          </a:effectRef>
          <a:fontRef idx="minor">
            <a:schemeClr val="tx1"/>
          </a:fontRef>
        </p:style>
      </p:cxnSp>
      <p:cxnSp>
        <p:nvCxnSpPr>
          <p:cNvPr id="8" name="Straight Arrow Connector 7">
            <a:extLst>
              <a:ext uri="{FF2B5EF4-FFF2-40B4-BE49-F238E27FC236}">
                <a16:creationId xmlns:a16="http://schemas.microsoft.com/office/drawing/2014/main" id="{E3C17644-E6A7-43E3-8E42-DA9AAA544869}"/>
              </a:ext>
            </a:extLst>
          </p:cNvPr>
          <p:cNvCxnSpPr/>
          <p:nvPr/>
        </p:nvCxnSpPr>
        <p:spPr>
          <a:xfrm>
            <a:off x="6554768" y="4860412"/>
            <a:ext cx="298136" cy="531218"/>
          </a:xfrm>
          <a:prstGeom prst="straightConnector1">
            <a:avLst/>
          </a:prstGeom>
          <a:ln>
            <a:solidFill>
              <a:srgbClr val="FF0000"/>
            </a:solidFill>
            <a:tailEnd type="triangle"/>
          </a:ln>
        </p:spPr>
        <p:style>
          <a:lnRef idx="2">
            <a:schemeClr val="dk1"/>
          </a:lnRef>
          <a:fillRef idx="0">
            <a:schemeClr val="dk1"/>
          </a:fillRef>
          <a:effectRef idx="1">
            <a:schemeClr val="dk1"/>
          </a:effectRef>
          <a:fontRef idx="minor">
            <a:schemeClr val="tx1"/>
          </a:fontRef>
        </p:style>
      </p:cxnSp>
      <p:pic>
        <p:nvPicPr>
          <p:cNvPr id="9" name="Picture 8">
            <a:extLst>
              <a:ext uri="{FF2B5EF4-FFF2-40B4-BE49-F238E27FC236}">
                <a16:creationId xmlns:a16="http://schemas.microsoft.com/office/drawing/2014/main" id="{7A5CD9D3-B458-411B-9D1B-8E7D63730EFB}"/>
              </a:ext>
            </a:extLst>
          </p:cNvPr>
          <p:cNvPicPr>
            <a:picLocks noChangeAspect="1"/>
          </p:cNvPicPr>
          <p:nvPr/>
        </p:nvPicPr>
        <p:blipFill rotWithShape="1">
          <a:blip r:embed="rId4"/>
          <a:srcRect b="1412"/>
          <a:stretch/>
        </p:blipFill>
        <p:spPr>
          <a:xfrm>
            <a:off x="674724" y="2021567"/>
            <a:ext cx="4126230" cy="3617233"/>
          </a:xfrm>
          <a:prstGeom prst="rect">
            <a:avLst/>
          </a:prstGeom>
        </p:spPr>
      </p:pic>
      <p:cxnSp>
        <p:nvCxnSpPr>
          <p:cNvPr id="10" name="Straight Arrow Connector 9">
            <a:extLst>
              <a:ext uri="{FF2B5EF4-FFF2-40B4-BE49-F238E27FC236}">
                <a16:creationId xmlns:a16="http://schemas.microsoft.com/office/drawing/2014/main" id="{C1E03AA1-4617-4522-91A4-230F5ED76F11}"/>
              </a:ext>
            </a:extLst>
          </p:cNvPr>
          <p:cNvCxnSpPr/>
          <p:nvPr/>
        </p:nvCxnSpPr>
        <p:spPr>
          <a:xfrm>
            <a:off x="2600392" y="4721324"/>
            <a:ext cx="914400" cy="4572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53694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Shape 308"/>
          <p:cNvSpPr>
            <a:spLocks noGrp="1"/>
          </p:cNvSpPr>
          <p:nvPr>
            <p:ph type="ctrTitle"/>
          </p:nvPr>
        </p:nvSpPr>
        <p:spPr>
          <a:prstGeom prst="rect">
            <a:avLst/>
          </a:prstGeom>
        </p:spPr>
        <p:txBody>
          <a:bodyPr>
            <a:normAutofit/>
          </a:bodyPr>
          <a:lstStyle/>
          <a:p>
            <a:r>
              <a:rPr lang="en-US" sz="4000" dirty="0"/>
              <a:t>Questions?</a:t>
            </a:r>
            <a:endParaRPr sz="4000" dirty="0"/>
          </a:p>
        </p:txBody>
      </p:sp>
    </p:spTree>
    <p:extLst>
      <p:ext uri="{BB962C8B-B14F-4D97-AF65-F5344CB8AC3E}">
        <p14:creationId xmlns:p14="http://schemas.microsoft.com/office/powerpoint/2010/main" val="34428042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Accessibility </a:t>
            </a:r>
            <a:br>
              <a:rPr lang="en-US" sz="4000" dirty="0"/>
            </a:br>
            <a:r>
              <a:rPr lang="en-US" sz="4000" dirty="0"/>
              <a:t>and PNP </a:t>
            </a:r>
          </a:p>
        </p:txBody>
      </p:sp>
    </p:spTree>
    <p:extLst>
      <p:ext uri="{BB962C8B-B14F-4D97-AF65-F5344CB8AC3E}">
        <p14:creationId xmlns:p14="http://schemas.microsoft.com/office/powerpoint/2010/main" val="31446123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200"/>
            <a:ext cx="8610600" cy="4572000"/>
          </a:xfrm>
        </p:spPr>
        <p:txBody>
          <a:bodyPr>
            <a:noAutofit/>
          </a:bodyPr>
          <a:lstStyle/>
          <a:p>
            <a:pPr>
              <a:lnSpc>
                <a:spcPct val="120000"/>
              </a:lnSpc>
              <a:spcBef>
                <a:spcPts val="0"/>
              </a:spcBef>
            </a:pPr>
            <a:r>
              <a:rPr lang="en-US" sz="2200" dirty="0"/>
              <a:t>Dictionaries for reading and writing in grades 3-5 are no longer a designated support, but part of the STAAR Dictionary Policy.</a:t>
            </a:r>
          </a:p>
          <a:p>
            <a:pPr>
              <a:lnSpc>
                <a:spcPct val="120000"/>
              </a:lnSpc>
              <a:spcBef>
                <a:spcPts val="0"/>
              </a:spcBef>
            </a:pPr>
            <a:r>
              <a:rPr lang="en-US" sz="2200" dirty="0"/>
              <a:t>Projection devices and amplification devices moved to accessibility features.</a:t>
            </a:r>
          </a:p>
          <a:p>
            <a:pPr>
              <a:lnSpc>
                <a:spcPct val="120000"/>
              </a:lnSpc>
              <a:spcBef>
                <a:spcPts val="0"/>
              </a:spcBef>
            </a:pPr>
            <a:r>
              <a:rPr lang="en-US" sz="2200" dirty="0"/>
              <a:t>Sticky notes tool added and pencil functionality expanded in the online test. </a:t>
            </a:r>
          </a:p>
          <a:p>
            <a:pPr>
              <a:lnSpc>
                <a:spcPct val="120000"/>
              </a:lnSpc>
              <a:spcBef>
                <a:spcPts val="0"/>
              </a:spcBef>
            </a:pPr>
            <a:r>
              <a:rPr lang="en-US" sz="2200" dirty="0"/>
              <a:t>Authority for decision for math manipulatives and supplemental aids has been expanded to include additional campus-level teams.</a:t>
            </a:r>
          </a:p>
          <a:p>
            <a:pPr>
              <a:lnSpc>
                <a:spcPct val="120000"/>
              </a:lnSpc>
              <a:spcBef>
                <a:spcPts val="0"/>
              </a:spcBef>
            </a:pPr>
            <a:r>
              <a:rPr lang="en-US" sz="2200" dirty="0"/>
              <a:t>Content and language supports have been combined into one and new specific braille instructions for students who take STAAR braille and are eligible for these supports have been created. </a:t>
            </a:r>
          </a:p>
        </p:txBody>
      </p:sp>
      <p:sp>
        <p:nvSpPr>
          <p:cNvPr id="3" name="Title 2"/>
          <p:cNvSpPr>
            <a:spLocks noGrp="1"/>
          </p:cNvSpPr>
          <p:nvPr>
            <p:ph type="title"/>
          </p:nvPr>
        </p:nvSpPr>
        <p:spPr/>
        <p:txBody>
          <a:bodyPr>
            <a:normAutofit/>
          </a:bodyPr>
          <a:lstStyle/>
          <a:p>
            <a:r>
              <a:rPr lang="en-US" dirty="0">
                <a:solidFill>
                  <a:srgbClr val="FFFF00"/>
                </a:solidFill>
                <a:latin typeface="Kristen ITC" panose="03050502040202030202" pitchFamily="66" charset="0"/>
              </a:rPr>
              <a:t>New </a:t>
            </a:r>
            <a:r>
              <a:rPr lang="en-US" dirty="0"/>
              <a:t>For 2018: STAAR Accessibility</a:t>
            </a:r>
          </a:p>
        </p:txBody>
      </p:sp>
      <p:sp>
        <p:nvSpPr>
          <p:cNvPr id="4" name="Slide Number Placeholder 3"/>
          <p:cNvSpPr>
            <a:spLocks noGrp="1"/>
          </p:cNvSpPr>
          <p:nvPr>
            <p:ph type="sldNum" sz="quarter" idx="12"/>
          </p:nvPr>
        </p:nvSpPr>
        <p:spPr/>
        <p:txBody>
          <a:bodyPr/>
          <a:lstStyle/>
          <a:p>
            <a:fld id="{86D2451E-3285-438B-B188-C22B2A012BF6}" type="slidenum">
              <a:rPr lang="en-US" smtClean="0"/>
              <a:pPr/>
              <a:t>61</a:t>
            </a:fld>
            <a:endParaRPr lang="en-US" dirty="0"/>
          </a:p>
        </p:txBody>
      </p:sp>
    </p:spTree>
    <p:extLst>
      <p:ext uri="{BB962C8B-B14F-4D97-AF65-F5344CB8AC3E}">
        <p14:creationId xmlns:p14="http://schemas.microsoft.com/office/powerpoint/2010/main" val="21139614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382000" cy="4800600"/>
          </a:xfrm>
        </p:spPr>
        <p:txBody>
          <a:bodyPr>
            <a:normAutofit fontScale="92500"/>
          </a:bodyPr>
          <a:lstStyle/>
          <a:p>
            <a:r>
              <a:rPr lang="en-US" dirty="0"/>
              <a:t>TELPAS added to Spelling Assistance and Complex Transcribing policies. </a:t>
            </a:r>
          </a:p>
          <a:p>
            <a:endParaRPr lang="en-US" dirty="0"/>
          </a:p>
          <a:p>
            <a:r>
              <a:rPr lang="en-US" dirty="0"/>
              <a:t>Online spelling assistance tool added as a new embedded support.</a:t>
            </a:r>
          </a:p>
          <a:p>
            <a:endParaRPr lang="en-US" dirty="0"/>
          </a:p>
          <a:p>
            <a:r>
              <a:rPr lang="en-US" dirty="0"/>
              <a:t>Photocopy now part of Large Print and Other designated supports.</a:t>
            </a:r>
          </a:p>
          <a:p>
            <a:endParaRPr lang="en-US" dirty="0"/>
          </a:p>
          <a:p>
            <a:r>
              <a:rPr lang="en-US" dirty="0"/>
              <a:t>“GA” accommodation bubble on answer documents changed to “DS.”</a:t>
            </a:r>
          </a:p>
          <a:p>
            <a:endParaRPr lang="en-US" dirty="0">
              <a:cs typeface="Arial"/>
            </a:endParaRPr>
          </a:p>
          <a:p>
            <a:r>
              <a:rPr lang="en-US" dirty="0"/>
              <a:t>New email address for assessments for special populations team is </a:t>
            </a:r>
            <a:r>
              <a:rPr lang="en-US" dirty="0">
                <a:hlinkClick r:id="rId2"/>
              </a:rPr>
              <a:t>assessment.specialpopulations@tea.texas.gov</a:t>
            </a:r>
            <a:r>
              <a:rPr lang="en-US" dirty="0"/>
              <a:t>. </a:t>
            </a:r>
            <a:endParaRPr lang="en-US" dirty="0">
              <a:cs typeface="Arial"/>
            </a:endParaRPr>
          </a:p>
          <a:p>
            <a:endParaRPr lang="en-US" dirty="0"/>
          </a:p>
        </p:txBody>
      </p:sp>
      <p:sp>
        <p:nvSpPr>
          <p:cNvPr id="3" name="Title 2"/>
          <p:cNvSpPr>
            <a:spLocks noGrp="1"/>
          </p:cNvSpPr>
          <p:nvPr>
            <p:ph type="title"/>
          </p:nvPr>
        </p:nvSpPr>
        <p:spPr/>
        <p:txBody>
          <a:bodyPr>
            <a:normAutofit/>
          </a:bodyPr>
          <a:lstStyle/>
          <a:p>
            <a:r>
              <a:rPr lang="en-US" dirty="0">
                <a:solidFill>
                  <a:srgbClr val="FFFF00"/>
                </a:solidFill>
                <a:latin typeface="Kristen ITC" panose="03050502040202030202" pitchFamily="66" charset="0"/>
              </a:rPr>
              <a:t>New </a:t>
            </a:r>
            <a:r>
              <a:rPr lang="en-US" dirty="0"/>
              <a:t>For 2018: STAAR Accessibility</a:t>
            </a:r>
          </a:p>
        </p:txBody>
      </p:sp>
      <p:sp>
        <p:nvSpPr>
          <p:cNvPr id="4" name="Slide Number Placeholder 3"/>
          <p:cNvSpPr>
            <a:spLocks noGrp="1"/>
          </p:cNvSpPr>
          <p:nvPr>
            <p:ph type="sldNum" sz="quarter" idx="12"/>
          </p:nvPr>
        </p:nvSpPr>
        <p:spPr/>
        <p:txBody>
          <a:bodyPr/>
          <a:lstStyle/>
          <a:p>
            <a:fld id="{86D2451E-3285-438B-B188-C22B2A012BF6}" type="slidenum">
              <a:rPr lang="en-US" smtClean="0"/>
              <a:pPr/>
              <a:t>62</a:t>
            </a:fld>
            <a:endParaRPr lang="en-US" dirty="0"/>
          </a:p>
        </p:txBody>
      </p:sp>
    </p:spTree>
    <p:extLst>
      <p:ext uri="{BB962C8B-B14F-4D97-AF65-F5344CB8AC3E}">
        <p14:creationId xmlns:p14="http://schemas.microsoft.com/office/powerpoint/2010/main" val="33028028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196975"/>
            <a:ext cx="8839200" cy="5105400"/>
          </a:xfrm>
        </p:spPr>
        <p:txBody>
          <a:bodyPr>
            <a:normAutofit lnSpcReduction="10000"/>
          </a:bodyPr>
          <a:lstStyle/>
          <a:p>
            <a:pPr marL="685800" lvl="1">
              <a:lnSpc>
                <a:spcPct val="110000"/>
              </a:lnSpc>
              <a:spcBef>
                <a:spcPts val="0"/>
              </a:spcBef>
            </a:pPr>
            <a:r>
              <a:rPr lang="en-US" dirty="0">
                <a:solidFill>
                  <a:prstClr val="black"/>
                </a:solidFill>
              </a:rPr>
              <a:t>can be found in the District and Campus Coordinator Manual and on the Accommodations Resources webpage</a:t>
            </a:r>
            <a:endParaRPr lang="en-US" dirty="0">
              <a:solidFill>
                <a:prstClr val="black"/>
              </a:solidFill>
              <a:cs typeface="Arial"/>
            </a:endParaRPr>
          </a:p>
          <a:p>
            <a:pPr marL="685800" lvl="1">
              <a:lnSpc>
                <a:spcPct val="110000"/>
              </a:lnSpc>
              <a:spcBef>
                <a:spcPts val="0"/>
              </a:spcBef>
            </a:pPr>
            <a:r>
              <a:rPr lang="en-US" dirty="0">
                <a:solidFill>
                  <a:prstClr val="black"/>
                </a:solidFill>
              </a:rPr>
              <a:t>are available to any student who regularly benefits from the use of these procedures or materials during instruction </a:t>
            </a:r>
            <a:endParaRPr lang="en-US" dirty="0">
              <a:solidFill>
                <a:prstClr val="black"/>
              </a:solidFill>
              <a:cs typeface="Arial"/>
            </a:endParaRPr>
          </a:p>
          <a:p>
            <a:pPr marL="685800" lvl="1">
              <a:lnSpc>
                <a:spcPct val="110000"/>
              </a:lnSpc>
              <a:spcBef>
                <a:spcPts val="0"/>
              </a:spcBef>
            </a:pPr>
            <a:r>
              <a:rPr lang="en-US" dirty="0">
                <a:solidFill>
                  <a:prstClr val="black"/>
                </a:solidFill>
              </a:rPr>
              <a:t>do not need to be documented in student paperwork or answer document/STAAR Assessment Management System </a:t>
            </a:r>
            <a:endParaRPr lang="en-US" dirty="0">
              <a:solidFill>
                <a:prstClr val="black"/>
              </a:solidFill>
              <a:cs typeface="Arial"/>
            </a:endParaRPr>
          </a:p>
          <a:p>
            <a:pPr marL="685800" lvl="1">
              <a:lnSpc>
                <a:spcPct val="110000"/>
              </a:lnSpc>
              <a:spcBef>
                <a:spcPts val="0"/>
              </a:spcBef>
            </a:pPr>
            <a:r>
              <a:rPr lang="en-US" dirty="0">
                <a:solidFill>
                  <a:prstClr val="black"/>
                </a:solidFill>
              </a:rPr>
              <a:t>may require the student to complete the test in a separate setting in order to eliminate distractions to other students and ensure that security and confidentiality of the test is maintained</a:t>
            </a:r>
          </a:p>
          <a:p>
            <a:pPr marL="685800" lvl="1">
              <a:lnSpc>
                <a:spcPct val="110000"/>
              </a:lnSpc>
              <a:spcBef>
                <a:spcPts val="0"/>
              </a:spcBef>
            </a:pPr>
            <a:r>
              <a:rPr lang="en-US" dirty="0">
                <a:solidFill>
                  <a:prstClr val="black"/>
                </a:solidFill>
              </a:rPr>
              <a:t>cannot be required for use during testing </a:t>
            </a:r>
          </a:p>
          <a:p>
            <a:pPr marL="685800" lvl="1"/>
            <a:endParaRPr lang="en-US" dirty="0">
              <a:solidFill>
                <a:prstClr val="black"/>
              </a:solidFill>
              <a:cs typeface="Arial"/>
            </a:endParaRPr>
          </a:p>
          <a:p>
            <a:r>
              <a:rPr lang="en-US" sz="2200" dirty="0">
                <a:solidFill>
                  <a:prstClr val="black"/>
                </a:solidFill>
              </a:rPr>
              <a:t>Coordinators are responsible for ensuring that test administrators understand the proper implementation of these procedures and use of these materials. </a:t>
            </a:r>
          </a:p>
          <a:p>
            <a:endParaRPr lang="en-US" dirty="0"/>
          </a:p>
        </p:txBody>
      </p:sp>
      <p:sp>
        <p:nvSpPr>
          <p:cNvPr id="3" name="Title 2"/>
          <p:cNvSpPr>
            <a:spLocks noGrp="1"/>
          </p:cNvSpPr>
          <p:nvPr>
            <p:ph type="title"/>
          </p:nvPr>
        </p:nvSpPr>
        <p:spPr/>
        <p:txBody>
          <a:bodyPr/>
          <a:lstStyle/>
          <a:p>
            <a:r>
              <a:rPr lang="en-US" dirty="0"/>
              <a:t>Accessibility Features -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63</a:t>
            </a:fld>
            <a:endParaRPr lang="en-US" dirty="0"/>
          </a:p>
        </p:txBody>
      </p:sp>
    </p:spTree>
    <p:extLst>
      <p:ext uri="{BB962C8B-B14F-4D97-AF65-F5344CB8AC3E}">
        <p14:creationId xmlns:p14="http://schemas.microsoft.com/office/powerpoint/2010/main" val="12251567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381000" y="1219200"/>
            <a:ext cx="4114800" cy="4983163"/>
          </a:xfrm>
        </p:spPr>
        <p:txBody>
          <a:bodyPr>
            <a:normAutofit fontScale="77500" lnSpcReduction="20000"/>
          </a:bodyPr>
          <a:lstStyle/>
          <a:p>
            <a:r>
              <a:rPr lang="en-US" sz="2400" dirty="0"/>
              <a:t>Signing test administration directions </a:t>
            </a:r>
          </a:p>
          <a:p>
            <a:r>
              <a:rPr lang="en-US" sz="2400" dirty="0"/>
              <a:t>Translating test administration directions </a:t>
            </a:r>
          </a:p>
          <a:p>
            <a:r>
              <a:rPr lang="en-US" sz="2400" dirty="0"/>
              <a:t>Bilingual dictionary (word-to-word translations; no definitions or examples) for mathematics, science, and social studies assessments</a:t>
            </a:r>
          </a:p>
          <a:p>
            <a:r>
              <a:rPr lang="en-US" sz="2400" dirty="0"/>
              <a:t>Read test aloud to self (e.g., PVC pipe, recording device)</a:t>
            </a:r>
          </a:p>
          <a:p>
            <a:r>
              <a:rPr lang="en-US" sz="2400" dirty="0"/>
              <a:t>Reading aloud or signing the expository or persuasive writing prompt </a:t>
            </a:r>
          </a:p>
          <a:p>
            <a:r>
              <a:rPr lang="en-US" sz="2400" dirty="0"/>
              <a:t>Reading assistance on the grade 3 mathematics test</a:t>
            </a:r>
          </a:p>
          <a:p>
            <a:r>
              <a:rPr lang="en-US" sz="2400" dirty="0"/>
              <a:t>Scratch paper (or any medium that can be erased or destroyed)/</a:t>
            </a:r>
            <a:r>
              <a:rPr lang="en-US" sz="2400" dirty="0">
                <a:solidFill>
                  <a:srgbClr val="EE3524"/>
                </a:solidFill>
              </a:rPr>
              <a:t>Sticky notes tool </a:t>
            </a:r>
          </a:p>
          <a:p>
            <a:endParaRPr lang="en-US" dirty="0"/>
          </a:p>
        </p:txBody>
      </p:sp>
      <p:sp>
        <p:nvSpPr>
          <p:cNvPr id="3" name="Title 2"/>
          <p:cNvSpPr>
            <a:spLocks noGrp="1"/>
          </p:cNvSpPr>
          <p:nvPr>
            <p:ph type="title"/>
          </p:nvPr>
        </p:nvSpPr>
        <p:spPr/>
        <p:txBody>
          <a:bodyPr/>
          <a:lstStyle/>
          <a:p>
            <a:r>
              <a:rPr lang="en-US" dirty="0"/>
              <a:t>Accessibility Features </a:t>
            </a:r>
          </a:p>
        </p:txBody>
      </p:sp>
      <p:sp>
        <p:nvSpPr>
          <p:cNvPr id="4" name="Content Placeholder 3"/>
          <p:cNvSpPr>
            <a:spLocks noGrp="1"/>
          </p:cNvSpPr>
          <p:nvPr>
            <p:ph sz="half" idx="13"/>
          </p:nvPr>
        </p:nvSpPr>
        <p:spPr>
          <a:xfrm>
            <a:off x="4572000" y="1219200"/>
            <a:ext cx="4419600" cy="5137150"/>
          </a:xfrm>
        </p:spPr>
        <p:txBody>
          <a:bodyPr>
            <a:normAutofit fontScale="32500" lnSpcReduction="20000"/>
          </a:bodyPr>
          <a:lstStyle/>
          <a:p>
            <a:r>
              <a:rPr lang="en-US" sz="5800" dirty="0"/>
              <a:t>Color overlays or online color setting</a:t>
            </a:r>
          </a:p>
          <a:p>
            <a:r>
              <a:rPr lang="en-US" sz="5800" dirty="0">
                <a:solidFill>
                  <a:srgbClr val="000000"/>
                </a:solidFill>
              </a:rPr>
              <a:t>Blank place markers/online guideline tool</a:t>
            </a:r>
          </a:p>
          <a:p>
            <a:r>
              <a:rPr lang="en-US" sz="5800" dirty="0">
                <a:solidFill>
                  <a:srgbClr val="000000"/>
                </a:solidFill>
              </a:rPr>
              <a:t>Magnifying devices/online zoom feature</a:t>
            </a:r>
          </a:p>
          <a:p>
            <a:r>
              <a:rPr lang="en-US" sz="5800" dirty="0">
                <a:solidFill>
                  <a:srgbClr val="000000"/>
                </a:solidFill>
              </a:rPr>
              <a:t>Highlighters (including online tool), colored pencils, or crayons</a:t>
            </a:r>
          </a:p>
          <a:p>
            <a:r>
              <a:rPr lang="en-US" sz="5800" dirty="0">
                <a:solidFill>
                  <a:srgbClr val="000000"/>
                </a:solidFill>
              </a:rPr>
              <a:t>Tools to minimize distractions or to help maintain focus (e.g., stress ball, headphones, instrumental music)</a:t>
            </a:r>
          </a:p>
          <a:p>
            <a:r>
              <a:rPr lang="en-US" sz="5800" dirty="0">
                <a:solidFill>
                  <a:srgbClr val="000000"/>
                </a:solidFill>
              </a:rPr>
              <a:t>Individual or small-group administrations</a:t>
            </a:r>
          </a:p>
          <a:p>
            <a:r>
              <a:rPr lang="en-US" sz="5800" dirty="0">
                <a:solidFill>
                  <a:srgbClr val="000000"/>
                </a:solidFill>
              </a:rPr>
              <a:t>Reminding students to stay on task</a:t>
            </a:r>
          </a:p>
          <a:p>
            <a:r>
              <a:rPr lang="en-US" sz="5800" dirty="0">
                <a:solidFill>
                  <a:srgbClr val="EE3524"/>
                </a:solidFill>
              </a:rPr>
              <a:t>Amplification devices (e.g., speakers, frequency-modulated [FM] systems)</a:t>
            </a:r>
          </a:p>
          <a:p>
            <a:r>
              <a:rPr lang="en-US" sz="5800" dirty="0">
                <a:solidFill>
                  <a:srgbClr val="EE3524"/>
                </a:solidFill>
              </a:rPr>
              <a:t>Projection devices (e.g., closed-circuit televisions [CCTVs] or LCD projectors for online tests) </a:t>
            </a:r>
          </a:p>
          <a:p>
            <a:endParaRPr lang="en-US" dirty="0"/>
          </a:p>
        </p:txBody>
      </p:sp>
      <p:sp>
        <p:nvSpPr>
          <p:cNvPr id="5" name="Slide Number Placeholder 4"/>
          <p:cNvSpPr>
            <a:spLocks noGrp="1"/>
          </p:cNvSpPr>
          <p:nvPr>
            <p:ph type="sldNum" sz="quarter" idx="12"/>
          </p:nvPr>
        </p:nvSpPr>
        <p:spPr/>
        <p:txBody>
          <a:bodyPr/>
          <a:lstStyle/>
          <a:p>
            <a:fld id="{86D2451E-3285-438B-B188-C22B2A012BF6}" type="slidenum">
              <a:rPr lang="en-US" smtClean="0"/>
              <a:pPr/>
              <a:t>64</a:t>
            </a:fld>
            <a:endParaRPr lang="en-US" dirty="0"/>
          </a:p>
        </p:txBody>
      </p:sp>
    </p:spTree>
    <p:extLst>
      <p:ext uri="{BB962C8B-B14F-4D97-AF65-F5344CB8AC3E}">
        <p14:creationId xmlns:p14="http://schemas.microsoft.com/office/powerpoint/2010/main" val="42567274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48970" y="1179968"/>
            <a:ext cx="8458200" cy="4953000"/>
          </a:xfrm>
        </p:spPr>
        <p:txBody>
          <a:bodyPr>
            <a:normAutofit fontScale="92500" lnSpcReduction="10000"/>
          </a:bodyPr>
          <a:lstStyle/>
          <a:p>
            <a:r>
              <a:rPr lang="en-US" dirty="0">
                <a:solidFill>
                  <a:prstClr val="black"/>
                </a:solidFill>
              </a:rPr>
              <a:t>These include twelve supports that may be made available to students who meet eligibility criteria. </a:t>
            </a:r>
          </a:p>
          <a:p>
            <a:endParaRPr lang="en-US" dirty="0">
              <a:solidFill>
                <a:prstClr val="black"/>
              </a:solidFill>
            </a:endParaRPr>
          </a:p>
          <a:p>
            <a:r>
              <a:rPr lang="en-US" dirty="0">
                <a:solidFill>
                  <a:prstClr val="black"/>
                </a:solidFill>
              </a:rPr>
              <a:t>Eligibility decisions are made by the appropriate team of people at the campus level based on the eligibility criteria and are documented in the appropriate paperwork. </a:t>
            </a:r>
          </a:p>
          <a:p>
            <a:endParaRPr lang="en-US" dirty="0">
              <a:solidFill>
                <a:prstClr val="black"/>
              </a:solidFill>
            </a:endParaRPr>
          </a:p>
          <a:p>
            <a:r>
              <a:rPr lang="en-US" dirty="0">
                <a:solidFill>
                  <a:prstClr val="black"/>
                </a:solidFill>
              </a:rPr>
              <a:t>Each document is organized the same way.</a:t>
            </a:r>
          </a:p>
          <a:p>
            <a:pPr lvl="1"/>
            <a:r>
              <a:rPr lang="en-US" dirty="0">
                <a:solidFill>
                  <a:prstClr val="black"/>
                </a:solidFill>
              </a:rPr>
              <a:t>Description of Accommodation</a:t>
            </a:r>
          </a:p>
          <a:p>
            <a:pPr lvl="1"/>
            <a:r>
              <a:rPr lang="en-US" dirty="0">
                <a:solidFill>
                  <a:prstClr val="black"/>
                </a:solidFill>
              </a:rPr>
              <a:t>Assessments</a:t>
            </a:r>
          </a:p>
          <a:p>
            <a:pPr lvl="1"/>
            <a:r>
              <a:rPr lang="en-US" dirty="0">
                <a:solidFill>
                  <a:prstClr val="black"/>
                </a:solidFill>
              </a:rPr>
              <a:t>Student Eligibility Criteria</a:t>
            </a:r>
          </a:p>
          <a:p>
            <a:pPr lvl="1"/>
            <a:r>
              <a:rPr lang="en-US" dirty="0">
                <a:solidFill>
                  <a:prstClr val="black"/>
                </a:solidFill>
              </a:rPr>
              <a:t>Authority for Decision and Required Documentation</a:t>
            </a:r>
          </a:p>
          <a:p>
            <a:pPr lvl="1"/>
            <a:r>
              <a:rPr lang="en-US" dirty="0">
                <a:solidFill>
                  <a:prstClr val="black"/>
                </a:solidFill>
              </a:rPr>
              <a:t>Examples/Types</a:t>
            </a:r>
          </a:p>
          <a:p>
            <a:pPr lvl="1"/>
            <a:r>
              <a:rPr lang="en-US" dirty="0">
                <a:solidFill>
                  <a:prstClr val="black"/>
                </a:solidFill>
              </a:rPr>
              <a:t>Special Instructions/Considerations </a:t>
            </a:r>
          </a:p>
          <a:p>
            <a:endParaRPr lang="en-US" dirty="0"/>
          </a:p>
        </p:txBody>
      </p:sp>
      <p:sp>
        <p:nvSpPr>
          <p:cNvPr id="3" name="Title 2"/>
          <p:cNvSpPr>
            <a:spLocks noGrp="1"/>
          </p:cNvSpPr>
          <p:nvPr>
            <p:ph type="title"/>
          </p:nvPr>
        </p:nvSpPr>
        <p:spPr/>
        <p:txBody>
          <a:bodyPr>
            <a:normAutofit fontScale="90000"/>
          </a:bodyPr>
          <a:lstStyle/>
          <a:p>
            <a:r>
              <a:rPr lang="en-US" dirty="0"/>
              <a:t>Locally-Approved Designated Supports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65</a:t>
            </a:fld>
            <a:endParaRPr lang="en-US" dirty="0"/>
          </a:p>
        </p:txBody>
      </p:sp>
    </p:spTree>
    <p:extLst>
      <p:ext uri="{BB962C8B-B14F-4D97-AF65-F5344CB8AC3E}">
        <p14:creationId xmlns:p14="http://schemas.microsoft.com/office/powerpoint/2010/main" val="11443580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305800" cy="4419600"/>
          </a:xfrm>
        </p:spPr>
        <p:txBody>
          <a:bodyPr>
            <a:normAutofit fontScale="92500" lnSpcReduction="10000"/>
          </a:bodyPr>
          <a:lstStyle/>
          <a:p>
            <a:r>
              <a:rPr lang="en-US" altLang="en-US" dirty="0">
                <a:solidFill>
                  <a:srgbClr val="000000"/>
                </a:solidFill>
              </a:rPr>
              <a:t>Designated supports are intended for students who are approved to use them based on the decisions of the appropriate committee (e.g., ARD committee, 504 committee, LPAC, RTI committee, or student assistance team). </a:t>
            </a:r>
          </a:p>
          <a:p>
            <a:endParaRPr lang="en-US" altLang="en-US" dirty="0">
              <a:solidFill>
                <a:srgbClr val="000000"/>
              </a:solidFill>
            </a:endParaRPr>
          </a:p>
          <a:p>
            <a:r>
              <a:rPr lang="en-US" altLang="en-US" dirty="0">
                <a:solidFill>
                  <a:srgbClr val="000000"/>
                </a:solidFill>
              </a:rPr>
              <a:t>When RTI committees or student assistance teams make decisions, they should be aimed at addressing a student’s </a:t>
            </a:r>
            <a:r>
              <a:rPr lang="en-US" altLang="en-US" b="1" dirty="0">
                <a:solidFill>
                  <a:srgbClr val="000000"/>
                </a:solidFill>
              </a:rPr>
              <a:t>consistent academic struggle </a:t>
            </a:r>
            <a:r>
              <a:rPr lang="en-US" altLang="en-US" dirty="0">
                <a:solidFill>
                  <a:srgbClr val="000000"/>
                </a:solidFill>
              </a:rPr>
              <a:t>in a specific area even after intensive instruction and remediation. </a:t>
            </a:r>
          </a:p>
          <a:p>
            <a:endParaRPr lang="en-US" altLang="en-US" dirty="0">
              <a:solidFill>
                <a:srgbClr val="000000"/>
              </a:solidFill>
            </a:endParaRPr>
          </a:p>
          <a:p>
            <a:r>
              <a:rPr lang="en-US" altLang="en-US" dirty="0">
                <a:solidFill>
                  <a:srgbClr val="000000"/>
                </a:solidFill>
              </a:rPr>
              <a:t>For example, supplemental aids should not be confused with common study aids used by students who are not struggling academically.</a:t>
            </a:r>
          </a:p>
          <a:p>
            <a:endParaRPr lang="en-US" dirty="0"/>
          </a:p>
        </p:txBody>
      </p:sp>
      <p:sp>
        <p:nvSpPr>
          <p:cNvPr id="3" name="Title 2"/>
          <p:cNvSpPr>
            <a:spLocks noGrp="1"/>
          </p:cNvSpPr>
          <p:nvPr>
            <p:ph type="title"/>
          </p:nvPr>
        </p:nvSpPr>
        <p:spPr/>
        <p:txBody>
          <a:bodyPr>
            <a:normAutofit fontScale="90000"/>
          </a:bodyPr>
          <a:lstStyle/>
          <a:p>
            <a:r>
              <a:rPr lang="en-US" dirty="0"/>
              <a:t>What is the Purpose of Designated Supports?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66</a:t>
            </a:fld>
            <a:endParaRPr lang="en-US" dirty="0"/>
          </a:p>
        </p:txBody>
      </p:sp>
    </p:spTree>
    <p:extLst>
      <p:ext uri="{BB962C8B-B14F-4D97-AF65-F5344CB8AC3E}">
        <p14:creationId xmlns:p14="http://schemas.microsoft.com/office/powerpoint/2010/main" val="110413913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p:txBody>
          <a:bodyPr/>
          <a:lstStyle/>
          <a:p>
            <a:r>
              <a:rPr lang="en-US" dirty="0"/>
              <a:t>Basic Transcribing</a:t>
            </a:r>
          </a:p>
          <a:p>
            <a:r>
              <a:rPr lang="en-US" dirty="0"/>
              <a:t>Braille </a:t>
            </a:r>
          </a:p>
          <a:p>
            <a:r>
              <a:rPr lang="en-US" dirty="0"/>
              <a:t>Calculation Aids </a:t>
            </a:r>
          </a:p>
          <a:p>
            <a:r>
              <a:rPr lang="en-US" dirty="0"/>
              <a:t>Content and Language Supports </a:t>
            </a:r>
          </a:p>
          <a:p>
            <a:r>
              <a:rPr lang="en-US" dirty="0"/>
              <a:t>Extra Time </a:t>
            </a:r>
          </a:p>
          <a:p>
            <a:r>
              <a:rPr lang="en-US" dirty="0"/>
              <a:t>Individualized Structured Reminders</a:t>
            </a:r>
          </a:p>
          <a:p>
            <a:endParaRPr lang="en-US" dirty="0"/>
          </a:p>
        </p:txBody>
      </p:sp>
      <p:sp>
        <p:nvSpPr>
          <p:cNvPr id="3" name="Title 2"/>
          <p:cNvSpPr>
            <a:spLocks noGrp="1"/>
          </p:cNvSpPr>
          <p:nvPr>
            <p:ph type="title"/>
          </p:nvPr>
        </p:nvSpPr>
        <p:spPr/>
        <p:txBody>
          <a:bodyPr>
            <a:normAutofit fontScale="90000"/>
          </a:bodyPr>
          <a:lstStyle/>
          <a:p>
            <a:r>
              <a:rPr lang="en-US" dirty="0"/>
              <a:t>Locally-Approved Designated Supports</a:t>
            </a:r>
          </a:p>
        </p:txBody>
      </p:sp>
      <p:sp>
        <p:nvSpPr>
          <p:cNvPr id="4" name="Content Placeholder 3"/>
          <p:cNvSpPr>
            <a:spLocks noGrp="1"/>
          </p:cNvSpPr>
          <p:nvPr>
            <p:ph sz="half" idx="13"/>
          </p:nvPr>
        </p:nvSpPr>
        <p:spPr>
          <a:xfrm>
            <a:off x="4572000" y="1341437"/>
            <a:ext cx="4267200" cy="4525963"/>
          </a:xfrm>
        </p:spPr>
        <p:txBody>
          <a:bodyPr>
            <a:normAutofit/>
          </a:bodyPr>
          <a:lstStyle/>
          <a:p>
            <a:r>
              <a:rPr lang="en-US" dirty="0"/>
              <a:t>Large Print</a:t>
            </a:r>
          </a:p>
          <a:p>
            <a:r>
              <a:rPr lang="en-US" dirty="0"/>
              <a:t>Manipulating Test Materials</a:t>
            </a:r>
          </a:p>
          <a:p>
            <a:r>
              <a:rPr lang="en-US" dirty="0"/>
              <a:t>Mathematics Manipulatives</a:t>
            </a:r>
          </a:p>
          <a:p>
            <a:r>
              <a:rPr lang="en-US" dirty="0"/>
              <a:t>Oral/Signed Administration </a:t>
            </a:r>
          </a:p>
          <a:p>
            <a:r>
              <a:rPr lang="en-US" dirty="0"/>
              <a:t>Spelling Assistance </a:t>
            </a:r>
          </a:p>
          <a:p>
            <a:r>
              <a:rPr lang="en-US" dirty="0"/>
              <a:t>Supplemental Aids </a:t>
            </a:r>
          </a:p>
        </p:txBody>
      </p:sp>
      <p:sp>
        <p:nvSpPr>
          <p:cNvPr id="5" name="Slide Number Placeholder 4"/>
          <p:cNvSpPr>
            <a:spLocks noGrp="1"/>
          </p:cNvSpPr>
          <p:nvPr>
            <p:ph type="sldNum" sz="quarter" idx="12"/>
          </p:nvPr>
        </p:nvSpPr>
        <p:spPr/>
        <p:txBody>
          <a:bodyPr/>
          <a:lstStyle/>
          <a:p>
            <a:fld id="{86D2451E-3285-438B-B188-C22B2A012BF6}" type="slidenum">
              <a:rPr lang="en-US" smtClean="0"/>
              <a:pPr/>
              <a:t>67</a:t>
            </a:fld>
            <a:endParaRPr lang="en-US" dirty="0"/>
          </a:p>
        </p:txBody>
      </p:sp>
    </p:spTree>
    <p:extLst>
      <p:ext uri="{BB962C8B-B14F-4D97-AF65-F5344CB8AC3E}">
        <p14:creationId xmlns:p14="http://schemas.microsoft.com/office/powerpoint/2010/main" val="17221466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19200"/>
            <a:ext cx="8839200" cy="5137150"/>
          </a:xfrm>
        </p:spPr>
        <p:txBody>
          <a:bodyPr>
            <a:normAutofit lnSpcReduction="10000"/>
          </a:bodyPr>
          <a:lstStyle/>
          <a:p>
            <a:pPr>
              <a:lnSpc>
                <a:spcPct val="110000"/>
              </a:lnSpc>
              <a:spcBef>
                <a:spcPts val="0"/>
              </a:spcBef>
            </a:pPr>
            <a:r>
              <a:rPr lang="en-US" sz="2000" dirty="0">
                <a:solidFill>
                  <a:prstClr val="black"/>
                </a:solidFill>
              </a:rPr>
              <a:t>For any grade 4 student who is taking the STAAR writing test online, the test administrator may transcribe (i.e., type) the student’s response to the writing prompt into the online test. The student does </a:t>
            </a:r>
            <a:r>
              <a:rPr lang="en-US" sz="2000" b="1" u="sng" dirty="0">
                <a:solidFill>
                  <a:prstClr val="black"/>
                </a:solidFill>
              </a:rPr>
              <a:t>not</a:t>
            </a:r>
            <a:r>
              <a:rPr lang="en-US" sz="2000" dirty="0">
                <a:solidFill>
                  <a:prstClr val="black"/>
                </a:solidFill>
              </a:rPr>
              <a:t> have to be eligible for Basic Transcribing to receive this assistance and it does not need to be documented in the Assessment Management System. </a:t>
            </a:r>
          </a:p>
          <a:p>
            <a:pPr lvl="1">
              <a:lnSpc>
                <a:spcPct val="110000"/>
              </a:lnSpc>
              <a:spcBef>
                <a:spcPts val="0"/>
              </a:spcBef>
            </a:pPr>
            <a:r>
              <a:rPr lang="en-US" sz="1900" dirty="0">
                <a:solidFill>
                  <a:prstClr val="black"/>
                </a:solidFill>
              </a:rPr>
              <a:t>Note: This is not a requirement of the administration and decisions regarding this provision must be based on individual student need. </a:t>
            </a:r>
          </a:p>
          <a:p>
            <a:pPr>
              <a:lnSpc>
                <a:spcPct val="110000"/>
              </a:lnSpc>
              <a:spcBef>
                <a:spcPts val="0"/>
              </a:spcBef>
            </a:pPr>
            <a:endParaRPr lang="en-US" sz="1200" dirty="0">
              <a:solidFill>
                <a:prstClr val="black"/>
              </a:solidFill>
            </a:endParaRPr>
          </a:p>
          <a:p>
            <a:pPr>
              <a:lnSpc>
                <a:spcPct val="110000"/>
              </a:lnSpc>
              <a:spcBef>
                <a:spcPts val="0"/>
              </a:spcBef>
            </a:pPr>
            <a:r>
              <a:rPr lang="en-US" sz="2000" dirty="0">
                <a:solidFill>
                  <a:prstClr val="black"/>
                </a:solidFill>
              </a:rPr>
              <a:t>The test administrator transcribing the student’s response must do so in accordance with guidelines for Basic Transcribing found on TEA’s Accommodations Resources webpage. </a:t>
            </a:r>
          </a:p>
          <a:p>
            <a:pPr>
              <a:lnSpc>
                <a:spcPct val="110000"/>
              </a:lnSpc>
              <a:spcBef>
                <a:spcPts val="0"/>
              </a:spcBef>
            </a:pPr>
            <a:endParaRPr lang="en-US" sz="1200" dirty="0">
              <a:solidFill>
                <a:prstClr val="black"/>
              </a:solidFill>
            </a:endParaRPr>
          </a:p>
          <a:p>
            <a:pPr>
              <a:lnSpc>
                <a:spcPct val="110000"/>
              </a:lnSpc>
              <a:spcBef>
                <a:spcPts val="0"/>
              </a:spcBef>
            </a:pPr>
            <a:r>
              <a:rPr lang="en-US" sz="2000" dirty="0">
                <a:solidFill>
                  <a:prstClr val="black"/>
                </a:solidFill>
              </a:rPr>
              <a:t>Students in all other grades and subjects must meet the eligibility requirements for Basic Transcribing if this accommodation is needed. </a:t>
            </a:r>
          </a:p>
          <a:p>
            <a:pPr>
              <a:lnSpc>
                <a:spcPct val="110000"/>
              </a:lnSpc>
              <a:spcBef>
                <a:spcPts val="0"/>
              </a:spcBef>
            </a:pPr>
            <a:endParaRPr lang="en-US" sz="1200" dirty="0">
              <a:solidFill>
                <a:prstClr val="black"/>
              </a:solidFill>
            </a:endParaRPr>
          </a:p>
          <a:p>
            <a:pPr>
              <a:lnSpc>
                <a:spcPct val="110000"/>
              </a:lnSpc>
              <a:spcBef>
                <a:spcPts val="0"/>
              </a:spcBef>
            </a:pPr>
            <a:r>
              <a:rPr lang="en-US" sz="2000" dirty="0">
                <a:solidFill>
                  <a:prstClr val="black"/>
                </a:solidFill>
              </a:rPr>
              <a:t>TEA is considering adding this policy to the list of Accessibility Features for the 2018-2019 school year. </a:t>
            </a:r>
          </a:p>
          <a:p>
            <a:endParaRPr lang="en-US" dirty="0"/>
          </a:p>
        </p:txBody>
      </p:sp>
      <p:sp>
        <p:nvSpPr>
          <p:cNvPr id="3" name="Title 2"/>
          <p:cNvSpPr>
            <a:spLocks noGrp="1"/>
          </p:cNvSpPr>
          <p:nvPr>
            <p:ph type="title"/>
          </p:nvPr>
        </p:nvSpPr>
        <p:spPr/>
        <p:txBody>
          <a:bodyPr>
            <a:normAutofit/>
          </a:bodyPr>
          <a:lstStyle/>
          <a:p>
            <a:r>
              <a:rPr lang="en-US" dirty="0"/>
              <a:t>Basic Transcribing: Grade 4 Writing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68</a:t>
            </a:fld>
            <a:endParaRPr lang="en-US" dirty="0"/>
          </a:p>
        </p:txBody>
      </p:sp>
    </p:spTree>
    <p:extLst>
      <p:ext uri="{BB962C8B-B14F-4D97-AF65-F5344CB8AC3E}">
        <p14:creationId xmlns:p14="http://schemas.microsoft.com/office/powerpoint/2010/main" val="35069107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5400"/>
            <a:ext cx="8763000" cy="4800600"/>
          </a:xfrm>
        </p:spPr>
        <p:txBody>
          <a:bodyPr>
            <a:normAutofit fontScale="92500"/>
          </a:bodyPr>
          <a:lstStyle/>
          <a:p>
            <a:pPr>
              <a:spcBef>
                <a:spcPts val="0"/>
              </a:spcBef>
            </a:pPr>
            <a:r>
              <a:rPr lang="en-US" dirty="0"/>
              <a:t>The student must be given the full time allotted to complete the entire test. It is allowable for </a:t>
            </a:r>
            <a:r>
              <a:rPr lang="en-US" dirty="0">
                <a:solidFill>
                  <a:srgbClr val="EE3524"/>
                </a:solidFill>
              </a:rPr>
              <a:t>the student to review the transcription and make any edits within the time constraints of the assessment</a:t>
            </a:r>
            <a:r>
              <a:rPr lang="en-US" dirty="0"/>
              <a:t>. </a:t>
            </a:r>
          </a:p>
          <a:p>
            <a:pPr lvl="1">
              <a:spcBef>
                <a:spcPts val="0"/>
              </a:spcBef>
            </a:pPr>
            <a:r>
              <a:rPr lang="en-US" dirty="0"/>
              <a:t>This means that the student can change his or her response ONLY within the time limit of the test (i.e., 4 hours, 5 hours, or extra time). </a:t>
            </a:r>
          </a:p>
          <a:p>
            <a:pPr>
              <a:spcBef>
                <a:spcPts val="0"/>
              </a:spcBef>
            </a:pPr>
            <a:endParaRPr lang="en-US" dirty="0"/>
          </a:p>
          <a:p>
            <a:pPr>
              <a:spcBef>
                <a:spcPts val="0"/>
              </a:spcBef>
            </a:pPr>
            <a:r>
              <a:rPr lang="en-US" dirty="0"/>
              <a:t>If the test administrator transfers the student’s final responses onto the answer document/STAAR Assessment Management System after the testing period has ended, the student may not edit his or her response. </a:t>
            </a:r>
          </a:p>
          <a:p>
            <a:pPr lvl="1">
              <a:spcBef>
                <a:spcPts val="0"/>
              </a:spcBef>
            </a:pPr>
            <a:endParaRPr lang="en-US" dirty="0"/>
          </a:p>
          <a:p>
            <a:pPr>
              <a:spcBef>
                <a:spcPts val="0"/>
              </a:spcBef>
            </a:pPr>
            <a:r>
              <a:rPr lang="en-US" dirty="0"/>
              <a:t>It is recommended that the test administrator ensure that he or she can read and understand the student’s intended response prior to the student leaving the testing room. </a:t>
            </a:r>
          </a:p>
          <a:p>
            <a:endParaRPr lang="en-US" dirty="0"/>
          </a:p>
          <a:p>
            <a:endParaRPr lang="en-US" dirty="0"/>
          </a:p>
          <a:p>
            <a:endParaRPr lang="en-US" dirty="0"/>
          </a:p>
        </p:txBody>
      </p:sp>
      <p:sp>
        <p:nvSpPr>
          <p:cNvPr id="3" name="Title 2"/>
          <p:cNvSpPr>
            <a:spLocks noGrp="1"/>
          </p:cNvSpPr>
          <p:nvPr>
            <p:ph type="title"/>
          </p:nvPr>
        </p:nvSpPr>
        <p:spPr/>
        <p:txBody>
          <a:bodyPr>
            <a:normAutofit fontScale="90000"/>
          </a:bodyPr>
          <a:lstStyle/>
          <a:p>
            <a:r>
              <a:rPr lang="en-US" dirty="0"/>
              <a:t>Basic Transcribing: #7 Special Instructions/Considerations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69</a:t>
            </a:fld>
            <a:endParaRPr lang="en-US" dirty="0"/>
          </a:p>
        </p:txBody>
      </p:sp>
    </p:spTree>
    <p:extLst>
      <p:ext uri="{BB962C8B-B14F-4D97-AF65-F5344CB8AC3E}">
        <p14:creationId xmlns:p14="http://schemas.microsoft.com/office/powerpoint/2010/main" val="27049305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219200"/>
            <a:ext cx="9144000" cy="4800600"/>
          </a:xfrm>
        </p:spPr>
        <p:txBody>
          <a:bodyPr>
            <a:noAutofit/>
          </a:bodyPr>
          <a:lstStyle/>
          <a:p>
            <a:pPr>
              <a:spcBef>
                <a:spcPts val="0"/>
              </a:spcBef>
            </a:pPr>
            <a:r>
              <a:rPr lang="en-US" sz="2100" dirty="0"/>
              <a:t>Disability that affects math calculations (grades 5-7) </a:t>
            </a:r>
          </a:p>
          <a:p>
            <a:pPr lvl="1">
              <a:spcBef>
                <a:spcPts val="0"/>
              </a:spcBef>
            </a:pPr>
            <a:r>
              <a:rPr lang="en-US" sz="2100" dirty="0"/>
              <a:t>This is a problem adding, subtracting, multiplying, and dividing using paper and pencil that can be caused by various reasons, including (but not limited to) a </a:t>
            </a:r>
          </a:p>
          <a:p>
            <a:pPr lvl="2">
              <a:spcBef>
                <a:spcPts val="0"/>
              </a:spcBef>
              <a:buFont typeface="Courier New" panose="02070309020205020404" pitchFamily="49" charset="0"/>
              <a:buChar char="o"/>
            </a:pPr>
            <a:r>
              <a:rPr lang="en-US" sz="2100" dirty="0"/>
              <a:t>learning disability in mathematics calculation</a:t>
            </a:r>
          </a:p>
          <a:p>
            <a:pPr lvl="2">
              <a:spcBef>
                <a:spcPts val="0"/>
              </a:spcBef>
              <a:buFont typeface="Courier New" panose="02070309020205020404" pitchFamily="49" charset="0"/>
              <a:buChar char="o"/>
            </a:pPr>
            <a:r>
              <a:rPr lang="en-US" sz="2100" dirty="0"/>
              <a:t>ADD/ADHD</a:t>
            </a:r>
          </a:p>
          <a:p>
            <a:pPr lvl="2">
              <a:spcBef>
                <a:spcPts val="0"/>
              </a:spcBef>
              <a:buFont typeface="Courier New" panose="02070309020205020404" pitchFamily="49" charset="0"/>
              <a:buChar char="o"/>
            </a:pPr>
            <a:r>
              <a:rPr lang="en-US" sz="2100" dirty="0"/>
              <a:t>behavioral or emotional problem</a:t>
            </a:r>
          </a:p>
          <a:p>
            <a:pPr lvl="2">
              <a:spcBef>
                <a:spcPts val="0"/>
              </a:spcBef>
              <a:buFont typeface="Courier New" panose="02070309020205020404" pitchFamily="49" charset="0"/>
              <a:buChar char="o"/>
            </a:pPr>
            <a:r>
              <a:rPr lang="en-US" sz="2100" dirty="0"/>
              <a:t>processing or memory issue</a:t>
            </a:r>
          </a:p>
          <a:p>
            <a:pPr lvl="1">
              <a:spcBef>
                <a:spcPts val="0"/>
              </a:spcBef>
            </a:pPr>
            <a:r>
              <a:rPr lang="en-US" sz="2100" dirty="0"/>
              <a:t>The ARD or Section 504 committee should review the student’s current documentation and instructional supports and determine if this evidence indicates that the student’s disability causes him or her to have a problem calculating with pencil and paper. </a:t>
            </a:r>
          </a:p>
          <a:p>
            <a:pPr lvl="2">
              <a:spcBef>
                <a:spcPts val="0"/>
              </a:spcBef>
              <a:buFont typeface="Courier New" panose="02070309020205020404" pitchFamily="49" charset="0"/>
              <a:buChar char="o"/>
            </a:pPr>
            <a:r>
              <a:rPr lang="en-US" sz="2100" dirty="0"/>
              <a:t>If the student is currently receiving this accommodation in classroom instruction, there should be documented evidence of why this is necessary.</a:t>
            </a:r>
          </a:p>
        </p:txBody>
      </p:sp>
      <p:sp>
        <p:nvSpPr>
          <p:cNvPr id="3" name="Title 2"/>
          <p:cNvSpPr>
            <a:spLocks noGrp="1"/>
          </p:cNvSpPr>
          <p:nvPr>
            <p:ph type="title"/>
          </p:nvPr>
        </p:nvSpPr>
        <p:spPr/>
        <p:txBody>
          <a:bodyPr>
            <a:normAutofit fontScale="90000"/>
          </a:bodyPr>
          <a:lstStyle/>
          <a:p>
            <a:r>
              <a:rPr lang="en-US" dirty="0"/>
              <a:t>Calculation Aids: </a:t>
            </a:r>
            <a:br>
              <a:rPr lang="en-US" dirty="0"/>
            </a:br>
            <a:r>
              <a:rPr lang="en-US" dirty="0"/>
              <a:t>Student Eligibility Criteria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70</a:t>
            </a:fld>
            <a:endParaRPr lang="en-US" dirty="0"/>
          </a:p>
        </p:txBody>
      </p:sp>
    </p:spTree>
    <p:extLst>
      <p:ext uri="{BB962C8B-B14F-4D97-AF65-F5344CB8AC3E}">
        <p14:creationId xmlns:p14="http://schemas.microsoft.com/office/powerpoint/2010/main" val="267831051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295400"/>
            <a:ext cx="8305800" cy="4648200"/>
          </a:xfrm>
        </p:spPr>
        <p:txBody>
          <a:bodyPr>
            <a:normAutofit/>
          </a:bodyPr>
          <a:lstStyle/>
          <a:p>
            <a:endParaRPr lang="en-US" sz="2200" dirty="0"/>
          </a:p>
          <a:p>
            <a:r>
              <a:rPr lang="en-US" sz="2200" dirty="0"/>
              <a:t>The use of a calculation aid as a designated support on STAAR should not replace the teaching of basic computation skills as outlined in the TEKS. If a student is using a certain calculator (e.g., scientific, graphing) during classroom instruction, it is important to be aware of any functions on that device that could compromise the teaching of those skills. As such, district and school personnel should give careful consideration before recommending the use of these devices for the assessment. </a:t>
            </a:r>
          </a:p>
          <a:p>
            <a:endParaRPr lang="en-US" sz="2800" dirty="0"/>
          </a:p>
        </p:txBody>
      </p:sp>
      <p:sp>
        <p:nvSpPr>
          <p:cNvPr id="3" name="Title 2"/>
          <p:cNvSpPr>
            <a:spLocks noGrp="1"/>
          </p:cNvSpPr>
          <p:nvPr>
            <p:ph type="title"/>
          </p:nvPr>
        </p:nvSpPr>
        <p:spPr/>
        <p:txBody>
          <a:bodyPr>
            <a:normAutofit fontScale="90000"/>
          </a:bodyPr>
          <a:lstStyle/>
          <a:p>
            <a:r>
              <a:rPr lang="en-US" dirty="0"/>
              <a:t>Calculation Aids: #2 Special Instructions/Considerations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71</a:t>
            </a:fld>
            <a:endParaRPr lang="en-US" dirty="0"/>
          </a:p>
        </p:txBody>
      </p:sp>
    </p:spTree>
    <p:extLst>
      <p:ext uri="{BB962C8B-B14F-4D97-AF65-F5344CB8AC3E}">
        <p14:creationId xmlns:p14="http://schemas.microsoft.com/office/powerpoint/2010/main" val="2289206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273175"/>
            <a:ext cx="8839200" cy="4953000"/>
          </a:xfrm>
        </p:spPr>
        <p:txBody>
          <a:bodyPr>
            <a:normAutofit/>
          </a:bodyPr>
          <a:lstStyle/>
          <a:p>
            <a:r>
              <a:rPr lang="en-US" sz="2200" dirty="0"/>
              <a:t>TEA is considering changing the calculator policy for the 2018-2019 school year by disallowing scientific and graphing calculation aids. Consideration is being given to adding a four-function calculator to the online tests as an additional embedded support. Don’t forget that four-function calculator applications could also be used. </a:t>
            </a:r>
          </a:p>
          <a:p>
            <a:endParaRPr lang="en-US" sz="2200" dirty="0"/>
          </a:p>
          <a:p>
            <a:r>
              <a:rPr lang="en-US" sz="2200" dirty="0"/>
              <a:t>Make sure that the student has learned the skill and uses the calculator only as an accommodation. </a:t>
            </a:r>
          </a:p>
          <a:p>
            <a:pPr lvl="1"/>
            <a:r>
              <a:rPr lang="en-US" sz="2000" dirty="0"/>
              <a:t>For instance, the student may demonstrate knowledge of the skill without the use of the calculator on a few questions/assignments and uses the calculator for the remainder. </a:t>
            </a:r>
          </a:p>
        </p:txBody>
      </p:sp>
      <p:sp>
        <p:nvSpPr>
          <p:cNvPr id="3" name="Title 2"/>
          <p:cNvSpPr>
            <a:spLocks noGrp="1"/>
          </p:cNvSpPr>
          <p:nvPr>
            <p:ph type="title"/>
          </p:nvPr>
        </p:nvSpPr>
        <p:spPr/>
        <p:txBody>
          <a:bodyPr>
            <a:normAutofit/>
          </a:bodyPr>
          <a:lstStyle/>
          <a:p>
            <a:r>
              <a:rPr lang="en-US" dirty="0"/>
              <a:t>Calculation Aids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72</a:t>
            </a:fld>
            <a:endParaRPr lang="en-US" dirty="0"/>
          </a:p>
        </p:txBody>
      </p:sp>
    </p:spTree>
    <p:extLst>
      <p:ext uri="{BB962C8B-B14F-4D97-AF65-F5344CB8AC3E}">
        <p14:creationId xmlns:p14="http://schemas.microsoft.com/office/powerpoint/2010/main" val="27740612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534400" cy="4648200"/>
          </a:xfrm>
        </p:spPr>
        <p:txBody>
          <a:bodyPr>
            <a:normAutofit/>
          </a:bodyPr>
          <a:lstStyle/>
          <a:p>
            <a:r>
              <a:rPr lang="en-US" sz="2200" dirty="0"/>
              <a:t>During the 2017 administrations, the majority of students taking an online test with embedded supports (i.e., content supports, language and vocabulary supports, text-to-speech) received ALL supports. Therefore, content and language supports are combined into one embedded support for the 2018 administrations. </a:t>
            </a:r>
          </a:p>
          <a:p>
            <a:endParaRPr lang="en-US" sz="2200" dirty="0"/>
          </a:p>
          <a:p>
            <a:r>
              <a:rPr lang="en-US" sz="2200" dirty="0"/>
              <a:t>Documentation (e.g., IEP, IAP) that still lists these as two separate supports may be amended; however, this is not required. For instance, if the paperwork says the student will receive content supports. The student WILL receive content supports… as well as language supports. Just make sure all parties are aware of the changes.</a:t>
            </a:r>
          </a:p>
        </p:txBody>
      </p:sp>
      <p:sp>
        <p:nvSpPr>
          <p:cNvPr id="3" name="Title 2"/>
          <p:cNvSpPr>
            <a:spLocks noGrp="1"/>
          </p:cNvSpPr>
          <p:nvPr>
            <p:ph type="title"/>
          </p:nvPr>
        </p:nvSpPr>
        <p:spPr/>
        <p:txBody>
          <a:bodyPr/>
          <a:lstStyle/>
          <a:p>
            <a:r>
              <a:rPr lang="en-US" dirty="0"/>
              <a:t>Content and Language Supports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73</a:t>
            </a:fld>
            <a:endParaRPr lang="en-US" dirty="0"/>
          </a:p>
        </p:txBody>
      </p:sp>
    </p:spTree>
    <p:extLst>
      <p:ext uri="{BB962C8B-B14F-4D97-AF65-F5344CB8AC3E}">
        <p14:creationId xmlns:p14="http://schemas.microsoft.com/office/powerpoint/2010/main" val="7978541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686800" cy="4876800"/>
          </a:xfrm>
        </p:spPr>
        <p:txBody>
          <a:bodyPr>
            <a:normAutofit fontScale="85000" lnSpcReduction="20000"/>
          </a:bodyPr>
          <a:lstStyle/>
          <a:p>
            <a:pPr>
              <a:lnSpc>
                <a:spcPct val="120000"/>
              </a:lnSpc>
              <a:spcBef>
                <a:spcPts val="0"/>
              </a:spcBef>
            </a:pPr>
            <a:r>
              <a:rPr lang="en-US" sz="2300" dirty="0"/>
              <a:t>Evidence of reading difficulties </a:t>
            </a:r>
          </a:p>
          <a:p>
            <a:pPr lvl="1">
              <a:lnSpc>
                <a:spcPct val="120000"/>
              </a:lnSpc>
              <a:spcBef>
                <a:spcPts val="0"/>
              </a:spcBef>
            </a:pPr>
            <a:r>
              <a:rPr lang="en-US" sz="2300" dirty="0"/>
              <a:t>This is a problem with reading that can be caused by various reasons, including (but not limited to) a </a:t>
            </a:r>
          </a:p>
          <a:p>
            <a:pPr lvl="2">
              <a:lnSpc>
                <a:spcPct val="120000"/>
              </a:lnSpc>
              <a:spcBef>
                <a:spcPts val="0"/>
              </a:spcBef>
              <a:buFont typeface="Courier New" panose="02070309020205020404" pitchFamily="49" charset="0"/>
              <a:buChar char="o"/>
            </a:pPr>
            <a:r>
              <a:rPr lang="en-US" sz="2300" dirty="0"/>
              <a:t>learning disability in reading</a:t>
            </a:r>
          </a:p>
          <a:p>
            <a:pPr lvl="2">
              <a:lnSpc>
                <a:spcPct val="120000"/>
              </a:lnSpc>
              <a:spcBef>
                <a:spcPts val="0"/>
              </a:spcBef>
              <a:buFont typeface="Courier New" panose="02070309020205020404" pitchFamily="49" charset="0"/>
              <a:buChar char="o"/>
            </a:pPr>
            <a:r>
              <a:rPr lang="en-US" sz="2300" dirty="0"/>
              <a:t>ADD/ADHD</a:t>
            </a:r>
          </a:p>
          <a:p>
            <a:pPr lvl="2">
              <a:lnSpc>
                <a:spcPct val="120000"/>
              </a:lnSpc>
              <a:spcBef>
                <a:spcPts val="0"/>
              </a:spcBef>
              <a:buFont typeface="Courier New" panose="02070309020205020404" pitchFamily="49" charset="0"/>
              <a:buChar char="o"/>
            </a:pPr>
            <a:r>
              <a:rPr lang="en-US" sz="2300" dirty="0"/>
              <a:t>behavioral or emotional problem</a:t>
            </a:r>
          </a:p>
          <a:p>
            <a:pPr lvl="2">
              <a:lnSpc>
                <a:spcPct val="120000"/>
              </a:lnSpc>
              <a:spcBef>
                <a:spcPts val="0"/>
              </a:spcBef>
              <a:buFont typeface="Courier New" panose="02070309020205020404" pitchFamily="49" charset="0"/>
              <a:buChar char="o"/>
            </a:pPr>
            <a:r>
              <a:rPr lang="en-US" sz="2300" dirty="0"/>
              <a:t>processing or memory issue</a:t>
            </a:r>
          </a:p>
          <a:p>
            <a:pPr lvl="2">
              <a:lnSpc>
                <a:spcPct val="120000"/>
              </a:lnSpc>
              <a:spcBef>
                <a:spcPts val="0"/>
              </a:spcBef>
            </a:pPr>
            <a:endParaRPr lang="en-US" sz="2300" dirty="0"/>
          </a:p>
          <a:p>
            <a:pPr lvl="1">
              <a:lnSpc>
                <a:spcPct val="120000"/>
              </a:lnSpc>
              <a:spcBef>
                <a:spcPts val="0"/>
              </a:spcBef>
            </a:pPr>
            <a:r>
              <a:rPr lang="en-US" sz="2300" dirty="0"/>
              <a:t>The appropriate team of people at the campus level (i.e., RTI team, Section 504 committee, ARD committee) should review the student’s current documentation and instructional supports and determine if this evidence indicates a reading difficulty. </a:t>
            </a:r>
          </a:p>
          <a:p>
            <a:pPr lvl="2">
              <a:lnSpc>
                <a:spcPct val="120000"/>
              </a:lnSpc>
              <a:spcBef>
                <a:spcPts val="0"/>
              </a:spcBef>
              <a:buFont typeface="Courier New" panose="02070309020205020404" pitchFamily="49" charset="0"/>
              <a:buChar char="o"/>
            </a:pPr>
            <a:r>
              <a:rPr lang="en-US" sz="2300" dirty="0"/>
              <a:t>If the student is currently receiving this accommodation in classroom instruction, there should be documented evidence of why this is necessary.</a:t>
            </a:r>
          </a:p>
          <a:p>
            <a:endParaRPr lang="en-US" dirty="0"/>
          </a:p>
        </p:txBody>
      </p:sp>
      <p:sp>
        <p:nvSpPr>
          <p:cNvPr id="3" name="Title 2"/>
          <p:cNvSpPr>
            <a:spLocks noGrp="1"/>
          </p:cNvSpPr>
          <p:nvPr>
            <p:ph type="title"/>
          </p:nvPr>
        </p:nvSpPr>
        <p:spPr/>
        <p:txBody>
          <a:bodyPr/>
          <a:lstStyle/>
          <a:p>
            <a:r>
              <a:rPr lang="en-US" dirty="0"/>
              <a:t>Oral/Signed Administration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74</a:t>
            </a:fld>
            <a:endParaRPr lang="en-US" dirty="0"/>
          </a:p>
        </p:txBody>
      </p:sp>
    </p:spTree>
    <p:extLst>
      <p:ext uri="{BB962C8B-B14F-4D97-AF65-F5344CB8AC3E}">
        <p14:creationId xmlns:p14="http://schemas.microsoft.com/office/powerpoint/2010/main" val="3616253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610600" cy="4953000"/>
          </a:xfrm>
        </p:spPr>
        <p:txBody>
          <a:bodyPr>
            <a:normAutofit/>
          </a:bodyPr>
          <a:lstStyle/>
          <a:p>
            <a:pPr marL="285750" indent="-285750">
              <a:buSzPct val="125000"/>
            </a:pPr>
            <a:r>
              <a:rPr lang="en-US" sz="2200" dirty="0">
                <a:solidFill>
                  <a:prstClr val="black"/>
                </a:solidFill>
              </a:rPr>
              <a:t>For students who are deaf or hard-of-hearing who are eligible for </a:t>
            </a:r>
          </a:p>
          <a:p>
            <a:pPr lvl="1">
              <a:buSzPct val="100000"/>
              <a:buFont typeface="Calibri" panose="020F0502020204030204" pitchFamily="34" charset="0"/>
              <a:buChar char="–"/>
            </a:pPr>
            <a:r>
              <a:rPr lang="en-US" dirty="0">
                <a:solidFill>
                  <a:prstClr val="black"/>
                </a:solidFill>
              </a:rPr>
              <a:t>Content and Language Supports, </a:t>
            </a:r>
            <a:r>
              <a:rPr lang="en-US" b="1" dirty="0">
                <a:solidFill>
                  <a:prstClr val="black"/>
                </a:solidFill>
              </a:rPr>
              <a:t>AND </a:t>
            </a:r>
          </a:p>
          <a:p>
            <a:pPr lvl="1">
              <a:buSzPct val="100000"/>
              <a:buFont typeface="Calibri" panose="020F0502020204030204" pitchFamily="34" charset="0"/>
              <a:buChar char="–"/>
            </a:pPr>
            <a:r>
              <a:rPr lang="en-US" dirty="0">
                <a:solidFill>
                  <a:prstClr val="black"/>
                </a:solidFill>
              </a:rPr>
              <a:t>Oral/Signed Administration (but are not able to access text-to-speech)… </a:t>
            </a:r>
          </a:p>
          <a:p>
            <a:pPr marL="285750" indent="-285750">
              <a:buSzPct val="125000"/>
            </a:pPr>
            <a:endParaRPr lang="en-US" sz="2200" dirty="0">
              <a:solidFill>
                <a:prstClr val="black"/>
              </a:solidFill>
            </a:endParaRPr>
          </a:p>
          <a:p>
            <a:pPr>
              <a:buSzPct val="125000"/>
            </a:pPr>
            <a:r>
              <a:rPr lang="en-US" sz="2200" dirty="0">
                <a:solidFill>
                  <a:prstClr val="black"/>
                </a:solidFill>
              </a:rPr>
              <a:t>A signed administration is allowed for those parts of the test that can be read aloud. Test administrators should be trained using the Oral/Signed Administration Guidelines and also read the specific guidelines for signing test content included in the General Instructions for Administering State Assessments to Students Who are Deaf or Hard of Hearing document. </a:t>
            </a:r>
          </a:p>
          <a:p>
            <a:pPr marL="285750" indent="-285750">
              <a:buSzPct val="125000"/>
            </a:pPr>
            <a:endParaRPr lang="en-US" dirty="0">
              <a:solidFill>
                <a:prstClr val="black"/>
              </a:solidFill>
            </a:endParaRPr>
          </a:p>
          <a:p>
            <a:endParaRPr lang="en-US" dirty="0"/>
          </a:p>
        </p:txBody>
      </p:sp>
      <p:sp>
        <p:nvSpPr>
          <p:cNvPr id="3" name="Title 2"/>
          <p:cNvSpPr>
            <a:spLocks noGrp="1"/>
          </p:cNvSpPr>
          <p:nvPr>
            <p:ph type="title"/>
          </p:nvPr>
        </p:nvSpPr>
        <p:spPr/>
        <p:txBody>
          <a:bodyPr/>
          <a:lstStyle/>
          <a:p>
            <a:r>
              <a:rPr lang="en-US" dirty="0"/>
              <a:t>Oral/Signed Administration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75</a:t>
            </a:fld>
            <a:endParaRPr lang="en-US" dirty="0"/>
          </a:p>
        </p:txBody>
      </p:sp>
    </p:spTree>
    <p:extLst>
      <p:ext uri="{BB962C8B-B14F-4D97-AF65-F5344CB8AC3E}">
        <p14:creationId xmlns:p14="http://schemas.microsoft.com/office/powerpoint/2010/main" val="16857282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610600" cy="4953000"/>
          </a:xfrm>
        </p:spPr>
        <p:txBody>
          <a:bodyPr>
            <a:normAutofit/>
          </a:bodyPr>
          <a:lstStyle/>
          <a:p>
            <a:pPr marL="285750" indent="-285750">
              <a:buSzPct val="125000"/>
            </a:pPr>
            <a:endParaRPr lang="en-US" sz="1800" dirty="0">
              <a:solidFill>
                <a:prstClr val="black"/>
              </a:solidFill>
            </a:endParaRPr>
          </a:p>
          <a:p>
            <a:pPr marL="285750" indent="-285750">
              <a:buSzPct val="125000"/>
            </a:pPr>
            <a:r>
              <a:rPr lang="en-US" sz="2200" dirty="0">
                <a:solidFill>
                  <a:prstClr val="black"/>
                </a:solidFill>
              </a:rPr>
              <a:t>Similar to 2017 administrations, proctor codes will be available to district testing coordinators and assistants in the STAAR Assessment Management System to download and distribute to test administrators providing a signed administration of an online STAAR test. </a:t>
            </a:r>
          </a:p>
          <a:p>
            <a:pPr marL="285750" indent="-285750">
              <a:buSzPct val="125000"/>
            </a:pPr>
            <a:endParaRPr lang="en-US" sz="2200" dirty="0">
              <a:solidFill>
                <a:prstClr val="black"/>
              </a:solidFill>
            </a:endParaRPr>
          </a:p>
          <a:p>
            <a:pPr marL="285750" indent="-285750">
              <a:buSzPct val="125000"/>
            </a:pPr>
            <a:r>
              <a:rPr lang="en-US" sz="2200" dirty="0">
                <a:solidFill>
                  <a:prstClr val="black"/>
                </a:solidFill>
              </a:rPr>
              <a:t>TEA is planning to administer STAAR online with the additional embedded support of signed videos (base test only) in the 2018-2019 school year. </a:t>
            </a:r>
          </a:p>
          <a:p>
            <a:pPr marL="285750" indent="-285750">
              <a:buSzPct val="125000"/>
            </a:pPr>
            <a:endParaRPr lang="en-US" dirty="0">
              <a:solidFill>
                <a:prstClr val="black"/>
              </a:solidFill>
            </a:endParaRPr>
          </a:p>
          <a:p>
            <a:endParaRPr lang="en-US" dirty="0"/>
          </a:p>
        </p:txBody>
      </p:sp>
      <p:sp>
        <p:nvSpPr>
          <p:cNvPr id="3" name="Title 2"/>
          <p:cNvSpPr>
            <a:spLocks noGrp="1"/>
          </p:cNvSpPr>
          <p:nvPr>
            <p:ph type="title"/>
          </p:nvPr>
        </p:nvSpPr>
        <p:spPr/>
        <p:txBody>
          <a:bodyPr/>
          <a:lstStyle/>
          <a:p>
            <a:r>
              <a:rPr lang="en-US" dirty="0"/>
              <a:t>Oral/Signed Administration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76</a:t>
            </a:fld>
            <a:endParaRPr lang="en-US" dirty="0"/>
          </a:p>
        </p:txBody>
      </p:sp>
    </p:spTree>
    <p:extLst>
      <p:ext uri="{BB962C8B-B14F-4D97-AF65-F5344CB8AC3E}">
        <p14:creationId xmlns:p14="http://schemas.microsoft.com/office/powerpoint/2010/main" val="13551702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1"/>
            <a:ext cx="8382000" cy="2514600"/>
          </a:xfrm>
        </p:spPr>
        <p:txBody>
          <a:bodyPr>
            <a:normAutofit/>
          </a:bodyPr>
          <a:lstStyle/>
          <a:p>
            <a:r>
              <a:rPr lang="en-US" sz="2200" dirty="0">
                <a:solidFill>
                  <a:prstClr val="black"/>
                </a:solidFill>
              </a:rPr>
              <a:t>These include supports that may be made available to students who have a TEA-approved accommodation request form. </a:t>
            </a:r>
          </a:p>
          <a:p>
            <a:endParaRPr lang="en-US" sz="2200" dirty="0">
              <a:solidFill>
                <a:prstClr val="black"/>
              </a:solidFill>
            </a:endParaRPr>
          </a:p>
          <a:p>
            <a:r>
              <a:rPr lang="en-US" sz="2200" dirty="0">
                <a:solidFill>
                  <a:prstClr val="black"/>
                </a:solidFill>
              </a:rPr>
              <a:t>Eligibility decisions are made by the appropriate team of people at the campus level based on the eligibility criteria and then a request is sent to TEA for determination. </a:t>
            </a:r>
          </a:p>
          <a:p>
            <a:endParaRPr lang="en-US" dirty="0">
              <a:solidFill>
                <a:prstClr val="black"/>
              </a:solidFill>
            </a:endParaRPr>
          </a:p>
          <a:p>
            <a:endParaRPr lang="en-US" dirty="0"/>
          </a:p>
        </p:txBody>
      </p:sp>
      <p:sp>
        <p:nvSpPr>
          <p:cNvPr id="3" name="Title 2"/>
          <p:cNvSpPr>
            <a:spLocks noGrp="1"/>
          </p:cNvSpPr>
          <p:nvPr>
            <p:ph type="title"/>
          </p:nvPr>
        </p:nvSpPr>
        <p:spPr/>
        <p:txBody>
          <a:bodyPr>
            <a:normAutofit fontScale="90000"/>
          </a:bodyPr>
          <a:lstStyle/>
          <a:p>
            <a:r>
              <a:rPr lang="en-US" dirty="0"/>
              <a:t>Designated Supports Requiring TEA Approval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77</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913333973"/>
              </p:ext>
            </p:extLst>
          </p:nvPr>
        </p:nvGraphicFramePr>
        <p:xfrm>
          <a:off x="990600" y="3820563"/>
          <a:ext cx="7086600" cy="1143000"/>
        </p:xfrm>
        <a:graphic>
          <a:graphicData uri="http://schemas.openxmlformats.org/drawingml/2006/table">
            <a:tbl>
              <a:tblPr firstRow="1" bandRow="1">
                <a:tableStyleId>{5C22544A-7EE6-4342-B048-85BDC9FD1C3A}</a:tableStyleId>
              </a:tblPr>
              <a:tblGrid>
                <a:gridCol w="3543300">
                  <a:extLst>
                    <a:ext uri="{9D8B030D-6E8A-4147-A177-3AD203B41FA5}">
                      <a16:colId xmlns:a16="http://schemas.microsoft.com/office/drawing/2014/main" val="1141378699"/>
                    </a:ext>
                  </a:extLst>
                </a:gridCol>
                <a:gridCol w="3543300">
                  <a:extLst>
                    <a:ext uri="{9D8B030D-6E8A-4147-A177-3AD203B41FA5}">
                      <a16:colId xmlns:a16="http://schemas.microsoft.com/office/drawing/2014/main" val="1919377839"/>
                    </a:ext>
                  </a:extLst>
                </a:gridCol>
              </a:tblGrid>
              <a:tr h="599037">
                <a:tc>
                  <a:txBody>
                    <a:bodyPr/>
                    <a:lstStyle/>
                    <a:p>
                      <a:pPr marL="457200" indent="-457200">
                        <a:buClr>
                          <a:srgbClr val="FF0000"/>
                        </a:buClr>
                        <a:buFont typeface="Wingdings" panose="05000000000000000000" pitchFamily="2" charset="2"/>
                        <a:buChar char="§"/>
                      </a:pPr>
                      <a:r>
                        <a:rPr lang="en-US" sz="2200" b="0" dirty="0">
                          <a:solidFill>
                            <a:schemeClr val="accent1"/>
                          </a:solidFill>
                        </a:rPr>
                        <a:t>Complex</a:t>
                      </a:r>
                      <a:r>
                        <a:rPr lang="en-US" sz="2200" b="0" baseline="0" dirty="0">
                          <a:solidFill>
                            <a:schemeClr val="accent1"/>
                          </a:solidFill>
                        </a:rPr>
                        <a:t> Transcribing </a:t>
                      </a:r>
                      <a:endParaRPr lang="en-US" sz="2200" b="0" dirty="0">
                        <a:solidFill>
                          <a:schemeClr val="accent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457200" indent="-457200">
                        <a:buClr>
                          <a:srgbClr val="FF0000"/>
                        </a:buClr>
                        <a:buFont typeface="Wingdings" panose="05000000000000000000" pitchFamily="2" charset="2"/>
                        <a:buChar char="§"/>
                      </a:pPr>
                      <a:r>
                        <a:rPr lang="en-US" sz="2200" b="0" dirty="0">
                          <a:solidFill>
                            <a:schemeClr val="accent1"/>
                          </a:solidFill>
                        </a:rPr>
                        <a:t>Mathematics Scribe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05072"/>
                  </a:ext>
                </a:extLst>
              </a:tr>
              <a:tr h="543963">
                <a:tc>
                  <a:txBody>
                    <a:bodyPr/>
                    <a:lstStyle/>
                    <a:p>
                      <a:pPr marL="457200" indent="-457200">
                        <a:buClr>
                          <a:srgbClr val="FF0000"/>
                        </a:buClr>
                        <a:buFont typeface="Wingdings" panose="05000000000000000000" pitchFamily="2" charset="2"/>
                        <a:buChar char="§"/>
                      </a:pPr>
                      <a:r>
                        <a:rPr lang="en-US" sz="2200" dirty="0">
                          <a:solidFill>
                            <a:schemeClr val="accent1"/>
                          </a:solidFill>
                        </a:rPr>
                        <a:t>Extra Day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457200" indent="-457200">
                        <a:buClr>
                          <a:srgbClr val="FF0000"/>
                        </a:buClr>
                        <a:buFont typeface="Wingdings" panose="05000000000000000000" pitchFamily="2" charset="2"/>
                        <a:buChar char="§"/>
                      </a:pPr>
                      <a:r>
                        <a:rPr lang="en-US" sz="2200" dirty="0">
                          <a:solidFill>
                            <a:schemeClr val="accent1"/>
                          </a:solidFill>
                        </a:rPr>
                        <a:t>Other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76187987"/>
                  </a:ext>
                </a:extLst>
              </a:tr>
            </a:tbl>
          </a:graphicData>
        </a:graphic>
      </p:graphicFrame>
    </p:spTree>
    <p:extLst>
      <p:ext uri="{BB962C8B-B14F-4D97-AF65-F5344CB8AC3E}">
        <p14:creationId xmlns:p14="http://schemas.microsoft.com/office/powerpoint/2010/main" val="7492379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2900" dirty="0"/>
              <a:t>Complex Transcribing: #8 Special Instructions/Considerations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78</a:t>
            </a:fld>
            <a:endParaRPr lang="en-US" dirty="0"/>
          </a:p>
        </p:txBody>
      </p:sp>
      <p:pic>
        <p:nvPicPr>
          <p:cNvPr id="7" name="Picture 6"/>
          <p:cNvPicPr>
            <a:picLocks noChangeAspect="1"/>
          </p:cNvPicPr>
          <p:nvPr/>
        </p:nvPicPr>
        <p:blipFill rotWithShape="1">
          <a:blip r:embed="rId2"/>
          <a:srcRect l="4167" t="22376" r="78333" b="5801"/>
          <a:stretch/>
        </p:blipFill>
        <p:spPr>
          <a:xfrm>
            <a:off x="5791200" y="1071962"/>
            <a:ext cx="3276600" cy="4056743"/>
          </a:xfrm>
          <a:prstGeom prst="rect">
            <a:avLst/>
          </a:prstGeom>
        </p:spPr>
      </p:pic>
      <p:pic>
        <p:nvPicPr>
          <p:cNvPr id="6" name="Picture 5"/>
          <p:cNvPicPr>
            <a:picLocks noChangeAspect="1"/>
          </p:cNvPicPr>
          <p:nvPr/>
        </p:nvPicPr>
        <p:blipFill rotWithShape="1">
          <a:blip r:embed="rId3"/>
          <a:srcRect l="56667" t="26934" r="25000" b="14089"/>
          <a:stretch/>
        </p:blipFill>
        <p:spPr>
          <a:xfrm>
            <a:off x="4648200" y="3100334"/>
            <a:ext cx="3731480" cy="3621141"/>
          </a:xfrm>
          <a:prstGeom prst="rect">
            <a:avLst/>
          </a:prstGeom>
        </p:spPr>
      </p:pic>
      <p:sp>
        <p:nvSpPr>
          <p:cNvPr id="2" name="Content Placeholder 1"/>
          <p:cNvSpPr>
            <a:spLocks noGrp="1"/>
          </p:cNvSpPr>
          <p:nvPr>
            <p:ph idx="1"/>
          </p:nvPr>
        </p:nvSpPr>
        <p:spPr>
          <a:xfrm>
            <a:off x="76200" y="1371600"/>
            <a:ext cx="5867400" cy="1804934"/>
          </a:xfrm>
        </p:spPr>
        <p:txBody>
          <a:bodyPr>
            <a:normAutofit/>
          </a:bodyPr>
          <a:lstStyle/>
          <a:p>
            <a:r>
              <a:rPr lang="en-US" sz="2200" dirty="0"/>
              <a:t>For grades 2–12 TELPAS writing, an Accommodation Request Form does not need to be submitted for a student that meets the eligibility criteria for Complex Transcribing. </a:t>
            </a:r>
          </a:p>
          <a:p>
            <a:endParaRPr lang="en-US" dirty="0"/>
          </a:p>
        </p:txBody>
      </p:sp>
      <p:sp>
        <p:nvSpPr>
          <p:cNvPr id="8" name="Content Placeholder 1"/>
          <p:cNvSpPr txBox="1">
            <a:spLocks/>
          </p:cNvSpPr>
          <p:nvPr/>
        </p:nvSpPr>
        <p:spPr>
          <a:xfrm>
            <a:off x="76200" y="3352801"/>
            <a:ext cx="4648200" cy="24384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200" dirty="0">
                <a:latin typeface="+mn-lt"/>
              </a:rPr>
              <a:t>Complex Transcribing Guidelines found on Accommodation Resources webpage should be followed when using this designated support.</a:t>
            </a:r>
          </a:p>
          <a:p>
            <a:endParaRPr lang="en-US" dirty="0"/>
          </a:p>
        </p:txBody>
      </p:sp>
    </p:spTree>
    <p:extLst>
      <p:ext uri="{BB962C8B-B14F-4D97-AF65-F5344CB8AC3E}">
        <p14:creationId xmlns:p14="http://schemas.microsoft.com/office/powerpoint/2010/main" val="168976371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0315" y="1371600"/>
            <a:ext cx="8458200" cy="4343400"/>
          </a:xfrm>
        </p:spPr>
        <p:txBody>
          <a:bodyPr>
            <a:normAutofit/>
          </a:bodyPr>
          <a:lstStyle/>
          <a:p>
            <a:pPr marL="731520" indent="-457200"/>
            <a:r>
              <a:rPr lang="en-US" sz="2200" dirty="0">
                <a:cs typeface="Arial"/>
              </a:rPr>
              <a:t>If a student needs secure test material photocopied because he or she requires a print larger than what the state provides, then follow instructions in the General Instructions for Administering Large-Print State Assessments document, located on the TEA’s Accommodation Resources webpage. No Accommodation Request Form needs to be submitted. </a:t>
            </a:r>
          </a:p>
          <a:p>
            <a:pPr marL="731520" indent="-457200"/>
            <a:endParaRPr lang="en-US" sz="2200" dirty="0">
              <a:cs typeface="Arial"/>
            </a:endParaRPr>
          </a:p>
          <a:p>
            <a:pPr marL="731520" indent="-457200"/>
            <a:r>
              <a:rPr lang="en-US" sz="2200" dirty="0">
                <a:cs typeface="Arial"/>
              </a:rPr>
              <a:t>If a student needs photocopies for any other reason, then an Accommodation Request Form for “Other” must be submitted.</a:t>
            </a:r>
          </a:p>
          <a:p>
            <a:endParaRPr lang="en-US" dirty="0"/>
          </a:p>
        </p:txBody>
      </p:sp>
      <p:sp>
        <p:nvSpPr>
          <p:cNvPr id="3" name="Title 2"/>
          <p:cNvSpPr>
            <a:spLocks noGrp="1"/>
          </p:cNvSpPr>
          <p:nvPr>
            <p:ph type="title"/>
          </p:nvPr>
        </p:nvSpPr>
        <p:spPr/>
        <p:txBody>
          <a:bodyPr/>
          <a:lstStyle/>
          <a:p>
            <a:r>
              <a:rPr lang="en-US" dirty="0"/>
              <a:t>Photocopying Test Materials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79</a:t>
            </a:fld>
            <a:endParaRPr lang="en-US" dirty="0"/>
          </a:p>
        </p:txBody>
      </p:sp>
    </p:spTree>
    <p:extLst>
      <p:ext uri="{BB962C8B-B14F-4D97-AF65-F5344CB8AC3E}">
        <p14:creationId xmlns:p14="http://schemas.microsoft.com/office/powerpoint/2010/main" val="27221666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76497" y="3581399"/>
            <a:ext cx="5562600" cy="2209801"/>
          </a:xfrm>
        </p:spPr>
        <p:txBody>
          <a:bodyPr>
            <a:normAutofit fontScale="92500" lnSpcReduction="10000"/>
          </a:bodyPr>
          <a:lstStyle/>
          <a:p>
            <a:r>
              <a:rPr lang="en-US" dirty="0">
                <a:solidFill>
                  <a:prstClr val="black"/>
                </a:solidFill>
              </a:rPr>
              <a:t>Accommodation Request Forms must be received by TEA at least one week prior to testing. Late requests will NOT be processed unless circumstances involving the student change after the deadline. Refer to the Online Accommodation Request Submission Deadlines document. </a:t>
            </a:r>
          </a:p>
          <a:p>
            <a:endParaRPr lang="en-US" dirty="0"/>
          </a:p>
        </p:txBody>
      </p:sp>
      <p:sp>
        <p:nvSpPr>
          <p:cNvPr id="3" name="Title 2"/>
          <p:cNvSpPr>
            <a:spLocks noGrp="1"/>
          </p:cNvSpPr>
          <p:nvPr>
            <p:ph type="title"/>
          </p:nvPr>
        </p:nvSpPr>
        <p:spPr/>
        <p:txBody>
          <a:bodyPr/>
          <a:lstStyle/>
          <a:p>
            <a:r>
              <a:rPr lang="en-US" dirty="0"/>
              <a:t>Accommodation Request Process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80</a:t>
            </a:fld>
            <a:endParaRPr lang="en-US" dirty="0"/>
          </a:p>
        </p:txBody>
      </p:sp>
      <p:pic>
        <p:nvPicPr>
          <p:cNvPr id="6" name="Picture 5"/>
          <p:cNvPicPr>
            <a:picLocks noChangeAspect="1"/>
          </p:cNvPicPr>
          <p:nvPr/>
        </p:nvPicPr>
        <p:blipFill rotWithShape="1">
          <a:blip r:embed="rId2"/>
          <a:srcRect l="3333" t="16851" r="75833" b="8563"/>
          <a:stretch/>
        </p:blipFill>
        <p:spPr>
          <a:xfrm>
            <a:off x="5867400" y="3295559"/>
            <a:ext cx="3178192" cy="3432447"/>
          </a:xfrm>
          <a:prstGeom prst="rect">
            <a:avLst/>
          </a:prstGeom>
        </p:spPr>
      </p:pic>
      <p:sp>
        <p:nvSpPr>
          <p:cNvPr id="7" name="Content Placeholder 1"/>
          <p:cNvSpPr txBox="1">
            <a:spLocks/>
          </p:cNvSpPr>
          <p:nvPr/>
        </p:nvSpPr>
        <p:spPr>
          <a:xfrm>
            <a:off x="304800" y="1295400"/>
            <a:ext cx="8382000" cy="2285999"/>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solidFill>
                  <a:prstClr val="black"/>
                </a:solidFill>
                <a:latin typeface="+mn-lt"/>
              </a:rPr>
              <a:t>Accommodation Request Forms should only be submitted for designated supports requiring TEA approval (i.e., complex transcribing, math scribe, extra day, other). </a:t>
            </a:r>
          </a:p>
          <a:p>
            <a:endParaRPr lang="en-US" dirty="0">
              <a:solidFill>
                <a:prstClr val="black"/>
              </a:solidFill>
              <a:latin typeface="+mn-lt"/>
            </a:endParaRPr>
          </a:p>
          <a:p>
            <a:r>
              <a:rPr lang="en-US" dirty="0">
                <a:solidFill>
                  <a:prstClr val="black"/>
                </a:solidFill>
                <a:latin typeface="+mn-lt"/>
              </a:rPr>
              <a:t>The link to the online Accommodation Request Form for 2018 will be on the Accommodation Resources webpage along with a training document in January. </a:t>
            </a:r>
          </a:p>
          <a:p>
            <a:endParaRPr lang="en-US" dirty="0"/>
          </a:p>
        </p:txBody>
      </p:sp>
    </p:spTree>
    <p:extLst>
      <p:ext uri="{BB962C8B-B14F-4D97-AF65-F5344CB8AC3E}">
        <p14:creationId xmlns:p14="http://schemas.microsoft.com/office/powerpoint/2010/main" val="330288104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19200"/>
            <a:ext cx="8534400" cy="3200400"/>
          </a:xfrm>
        </p:spPr>
        <p:txBody>
          <a:bodyPr>
            <a:normAutofit fontScale="92500"/>
          </a:bodyPr>
          <a:lstStyle/>
          <a:p>
            <a:r>
              <a:rPr lang="en-US" dirty="0">
                <a:solidFill>
                  <a:prstClr val="black"/>
                </a:solidFill>
              </a:rPr>
              <a:t>Accommodation requests must be approved by TEA before a student can use the accommodation on a state assessment. Documentation in the appropriate paperwork should state, “pending TEA approval.”</a:t>
            </a:r>
          </a:p>
          <a:p>
            <a:pPr marL="0" indent="0">
              <a:buNone/>
            </a:pPr>
            <a:endParaRPr lang="en-US" dirty="0">
              <a:solidFill>
                <a:prstClr val="black"/>
              </a:solidFill>
            </a:endParaRPr>
          </a:p>
          <a:p>
            <a:r>
              <a:rPr lang="en-US" dirty="0">
                <a:solidFill>
                  <a:prstClr val="black"/>
                </a:solidFill>
              </a:rPr>
              <a:t>Do </a:t>
            </a:r>
            <a:r>
              <a:rPr lang="en-US" b="1" dirty="0">
                <a:solidFill>
                  <a:prstClr val="black"/>
                </a:solidFill>
              </a:rPr>
              <a:t>NOT</a:t>
            </a:r>
            <a:r>
              <a:rPr lang="en-US" dirty="0">
                <a:solidFill>
                  <a:prstClr val="black"/>
                </a:solidFill>
              </a:rPr>
              <a:t> include confidential student information (request will be deleted and you will be asked to resubmit). </a:t>
            </a:r>
          </a:p>
          <a:p>
            <a:pPr marL="800100" lvl="1" indent="-342900">
              <a:buFont typeface="Arial" panose="020B0604020202020204" pitchFamily="34" charset="0"/>
              <a:buChar char="•"/>
            </a:pPr>
            <a:r>
              <a:rPr lang="en-US" sz="2400" dirty="0">
                <a:solidFill>
                  <a:prstClr val="black"/>
                </a:solidFill>
              </a:rPr>
              <a:t>Example: student’s first and last name, Social Security numbers, pages from an IEP, medical documents</a:t>
            </a:r>
          </a:p>
          <a:p>
            <a:endParaRPr lang="en-US" dirty="0">
              <a:solidFill>
                <a:prstClr val="black"/>
              </a:solidFill>
            </a:endParaRPr>
          </a:p>
          <a:p>
            <a:endParaRPr lang="en-US" dirty="0"/>
          </a:p>
        </p:txBody>
      </p:sp>
      <p:sp>
        <p:nvSpPr>
          <p:cNvPr id="3" name="Title 2"/>
          <p:cNvSpPr>
            <a:spLocks noGrp="1"/>
          </p:cNvSpPr>
          <p:nvPr>
            <p:ph type="title"/>
          </p:nvPr>
        </p:nvSpPr>
        <p:spPr/>
        <p:txBody>
          <a:bodyPr/>
          <a:lstStyle/>
          <a:p>
            <a:r>
              <a:rPr lang="en-US" dirty="0"/>
              <a:t>Accommodation Request Process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81</a:t>
            </a:fld>
            <a:endParaRPr lang="en-US" dirty="0"/>
          </a:p>
        </p:txBody>
      </p:sp>
      <p:graphicFrame>
        <p:nvGraphicFramePr>
          <p:cNvPr id="5" name="Diagram 4" descr="Image showing the order of the accommodation request process"/>
          <p:cNvGraphicFramePr/>
          <p:nvPr>
            <p:extLst/>
          </p:nvPr>
        </p:nvGraphicFramePr>
        <p:xfrm>
          <a:off x="152400" y="3962400"/>
          <a:ext cx="8839199" cy="20357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185607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610600" cy="4572000"/>
          </a:xfrm>
        </p:spPr>
        <p:txBody>
          <a:bodyPr>
            <a:normAutofit fontScale="92500" lnSpcReduction="20000"/>
          </a:bodyPr>
          <a:lstStyle/>
          <a:p>
            <a:pPr>
              <a:buSzPct val="125000"/>
            </a:pPr>
            <a:r>
              <a:rPr lang="en-US" dirty="0">
                <a:solidFill>
                  <a:prstClr val="black"/>
                </a:solidFill>
              </a:rPr>
              <a:t>Technology-based supports enable most students to test online; however, in those </a:t>
            </a:r>
            <a:r>
              <a:rPr lang="en-US" dirty="0"/>
              <a:t>rare circumstances that prevent a student from testing online </a:t>
            </a:r>
            <a:r>
              <a:rPr lang="en-US" dirty="0">
                <a:solidFill>
                  <a:prstClr val="black"/>
                </a:solidFill>
              </a:rPr>
              <a:t>a special request may be made to TEA for approval to administer paper test booklet.</a:t>
            </a:r>
            <a:r>
              <a:rPr lang="en-US" dirty="0">
                <a:solidFill>
                  <a:srgbClr val="4BACC6"/>
                </a:solidFill>
              </a:rPr>
              <a:t> </a:t>
            </a:r>
          </a:p>
          <a:p>
            <a:pPr>
              <a:buSzPct val="125000"/>
            </a:pPr>
            <a:endParaRPr lang="en-US" dirty="0">
              <a:solidFill>
                <a:srgbClr val="4BACC6"/>
              </a:solidFill>
            </a:endParaRPr>
          </a:p>
          <a:p>
            <a:pPr>
              <a:buSzPct val="125000"/>
            </a:pPr>
            <a:r>
              <a:rPr lang="en-US" dirty="0">
                <a:solidFill>
                  <a:prstClr val="black"/>
                </a:solidFill>
              </a:rPr>
              <a:t>A link to the instructions and request form for a special administration is posted on the TEA’s District and Campus Coordinator Manual Resources webpage. </a:t>
            </a:r>
          </a:p>
          <a:p>
            <a:pPr>
              <a:buSzPct val="125000"/>
            </a:pPr>
            <a:endParaRPr lang="en-US" dirty="0">
              <a:solidFill>
                <a:prstClr val="black"/>
              </a:solidFill>
            </a:endParaRPr>
          </a:p>
          <a:p>
            <a:pPr>
              <a:buSzPct val="125000"/>
            </a:pPr>
            <a:r>
              <a:rPr lang="en-US" dirty="0">
                <a:solidFill>
                  <a:prstClr val="black"/>
                </a:solidFill>
              </a:rPr>
              <a:t>All requests must be received by TEA at least two weeks prior to testing so that testing materials can be ordered and shipped to districts. </a:t>
            </a:r>
          </a:p>
          <a:p>
            <a:pPr>
              <a:buSzPct val="125000"/>
            </a:pPr>
            <a:endParaRPr lang="en-US" dirty="0">
              <a:solidFill>
                <a:prstClr val="black"/>
              </a:solidFill>
            </a:endParaRPr>
          </a:p>
          <a:p>
            <a:pPr>
              <a:buSzPct val="125000"/>
            </a:pPr>
            <a:r>
              <a:rPr lang="en-US" dirty="0"/>
              <a:t>If a student also needs a designated support requiring TEA approval, include it on this form. Do NOT submit a separate online accommodation request form.</a:t>
            </a:r>
          </a:p>
          <a:p>
            <a:pPr>
              <a:buSzPct val="125000"/>
            </a:pPr>
            <a:endParaRPr lang="en-US" dirty="0">
              <a:solidFill>
                <a:srgbClr val="4BACC6"/>
              </a:solidFill>
            </a:endParaRPr>
          </a:p>
          <a:p>
            <a:pPr lvl="1"/>
            <a:endParaRPr lang="en-US" dirty="0"/>
          </a:p>
          <a:p>
            <a:pPr>
              <a:buSzPct val="125000"/>
            </a:pPr>
            <a:endParaRPr lang="en-US" dirty="0">
              <a:solidFill>
                <a:srgbClr val="4BACC6"/>
              </a:solidFill>
            </a:endParaRPr>
          </a:p>
          <a:p>
            <a:endParaRPr lang="en-US" dirty="0"/>
          </a:p>
        </p:txBody>
      </p:sp>
      <p:sp>
        <p:nvSpPr>
          <p:cNvPr id="3" name="Title 2"/>
          <p:cNvSpPr>
            <a:spLocks noGrp="1"/>
          </p:cNvSpPr>
          <p:nvPr>
            <p:ph type="title"/>
          </p:nvPr>
        </p:nvSpPr>
        <p:spPr/>
        <p:txBody>
          <a:bodyPr>
            <a:normAutofit fontScale="90000"/>
          </a:bodyPr>
          <a:lstStyle/>
          <a:p>
            <a:r>
              <a:rPr lang="en-US" dirty="0"/>
              <a:t>Special Administration of STAAR with Content and Language Supports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82</a:t>
            </a:fld>
            <a:endParaRPr lang="en-US" dirty="0"/>
          </a:p>
        </p:txBody>
      </p:sp>
    </p:spTree>
    <p:extLst>
      <p:ext uri="{BB962C8B-B14F-4D97-AF65-F5344CB8AC3E}">
        <p14:creationId xmlns:p14="http://schemas.microsoft.com/office/powerpoint/2010/main" val="202123221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610600" cy="4724400"/>
          </a:xfrm>
        </p:spPr>
        <p:txBody>
          <a:bodyPr>
            <a:normAutofit fontScale="92500" lnSpcReduction="20000"/>
          </a:bodyPr>
          <a:lstStyle/>
          <a:p>
            <a:pPr>
              <a:lnSpc>
                <a:spcPct val="110000"/>
              </a:lnSpc>
              <a:spcBef>
                <a:spcPts val="0"/>
              </a:spcBef>
            </a:pPr>
            <a:r>
              <a:rPr lang="en-US" sz="2300" dirty="0"/>
              <a:t>Examples of situations when a request for a special administration of STAAR with content and language supports is appropriate.</a:t>
            </a:r>
          </a:p>
          <a:p>
            <a:pPr>
              <a:lnSpc>
                <a:spcPct val="110000"/>
              </a:lnSpc>
              <a:spcBef>
                <a:spcPts val="0"/>
              </a:spcBef>
            </a:pPr>
            <a:endParaRPr lang="en-US" sz="2300" dirty="0"/>
          </a:p>
          <a:p>
            <a:pPr lvl="1">
              <a:lnSpc>
                <a:spcPct val="110000"/>
              </a:lnSpc>
              <a:spcBef>
                <a:spcPts val="0"/>
              </a:spcBef>
            </a:pPr>
            <a:r>
              <a:rPr lang="en-US" sz="2300" dirty="0"/>
              <a:t>Accommodations cannot be applied </a:t>
            </a:r>
          </a:p>
          <a:p>
            <a:pPr lvl="2">
              <a:lnSpc>
                <a:spcPct val="110000"/>
              </a:lnSpc>
              <a:spcBef>
                <a:spcPts val="0"/>
              </a:spcBef>
              <a:buFont typeface="Courier New" panose="02070309020205020404" pitchFamily="49" charset="0"/>
              <a:buChar char="o"/>
            </a:pPr>
            <a:r>
              <a:rPr lang="en-US" sz="2300" dirty="0"/>
              <a:t>Student has seizures or migraines from looking at computer screen. </a:t>
            </a:r>
          </a:p>
          <a:p>
            <a:pPr lvl="2">
              <a:lnSpc>
                <a:spcPct val="110000"/>
              </a:lnSpc>
              <a:spcBef>
                <a:spcPts val="0"/>
              </a:spcBef>
              <a:buFont typeface="Courier New" panose="02070309020205020404" pitchFamily="49" charset="0"/>
              <a:buChar char="o"/>
            </a:pPr>
            <a:r>
              <a:rPr lang="en-US" sz="2300" dirty="0"/>
              <a:t>Even after multiple attempts throughout the year to acclimate the student to online testing, student becomes agitated or violent when beginning any practice test due to his or her disability.</a:t>
            </a:r>
          </a:p>
          <a:p>
            <a:pPr lvl="2">
              <a:lnSpc>
                <a:spcPct val="110000"/>
              </a:lnSpc>
              <a:spcBef>
                <a:spcPts val="0"/>
              </a:spcBef>
            </a:pPr>
            <a:endParaRPr lang="en-US" sz="2300" dirty="0"/>
          </a:p>
          <a:p>
            <a:pPr lvl="1">
              <a:lnSpc>
                <a:spcPct val="110000"/>
              </a:lnSpc>
              <a:spcBef>
                <a:spcPts val="0"/>
              </a:spcBef>
            </a:pPr>
            <a:r>
              <a:rPr lang="en-US" sz="2300" dirty="0"/>
              <a:t>Technology access is precluded</a:t>
            </a:r>
          </a:p>
          <a:p>
            <a:pPr lvl="2">
              <a:lnSpc>
                <a:spcPct val="110000"/>
              </a:lnSpc>
              <a:spcBef>
                <a:spcPts val="0"/>
              </a:spcBef>
              <a:buFont typeface="Courier New" panose="02070309020205020404" pitchFamily="49" charset="0"/>
              <a:buChar char="o"/>
            </a:pPr>
            <a:r>
              <a:rPr lang="en-US" sz="2300" dirty="0"/>
              <a:t>Student is homebound, and there is no internet connection at home.</a:t>
            </a:r>
          </a:p>
          <a:p>
            <a:pPr lvl="2">
              <a:lnSpc>
                <a:spcPct val="110000"/>
              </a:lnSpc>
              <a:spcBef>
                <a:spcPts val="0"/>
              </a:spcBef>
              <a:buFont typeface="Courier New" panose="02070309020205020404" pitchFamily="49" charset="0"/>
              <a:buChar char="o"/>
            </a:pPr>
            <a:r>
              <a:rPr lang="en-US" sz="2300" dirty="0"/>
              <a:t>Student is in juvenile detention facility and county does not allow online test application to be downloaded onto computers. </a:t>
            </a:r>
          </a:p>
          <a:p>
            <a:pPr lvl="1"/>
            <a:endParaRPr lang="en-US" dirty="0"/>
          </a:p>
          <a:p>
            <a:pPr>
              <a:buSzPct val="125000"/>
            </a:pPr>
            <a:endParaRPr lang="en-US" dirty="0">
              <a:solidFill>
                <a:srgbClr val="4BACC6"/>
              </a:solidFill>
            </a:endParaRPr>
          </a:p>
          <a:p>
            <a:endParaRPr lang="en-US" dirty="0"/>
          </a:p>
        </p:txBody>
      </p:sp>
      <p:sp>
        <p:nvSpPr>
          <p:cNvPr id="3" name="Title 2"/>
          <p:cNvSpPr>
            <a:spLocks noGrp="1"/>
          </p:cNvSpPr>
          <p:nvPr>
            <p:ph type="title"/>
          </p:nvPr>
        </p:nvSpPr>
        <p:spPr/>
        <p:txBody>
          <a:bodyPr>
            <a:normAutofit fontScale="90000"/>
          </a:bodyPr>
          <a:lstStyle/>
          <a:p>
            <a:r>
              <a:rPr lang="en-US" dirty="0"/>
              <a:t>Special Administration of STAAR with Content and Language Supports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83</a:t>
            </a:fld>
            <a:endParaRPr lang="en-US" dirty="0"/>
          </a:p>
        </p:txBody>
      </p:sp>
    </p:spTree>
    <p:extLst>
      <p:ext uri="{BB962C8B-B14F-4D97-AF65-F5344CB8AC3E}">
        <p14:creationId xmlns:p14="http://schemas.microsoft.com/office/powerpoint/2010/main" val="17061466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4876800" cy="4724400"/>
          </a:xfrm>
        </p:spPr>
        <p:txBody>
          <a:bodyPr>
            <a:normAutofit/>
          </a:bodyPr>
          <a:lstStyle/>
          <a:p>
            <a:pPr>
              <a:buSzPct val="125000"/>
            </a:pPr>
            <a:r>
              <a:rPr lang="en-US" sz="2200" dirty="0">
                <a:solidFill>
                  <a:prstClr val="black"/>
                </a:solidFill>
              </a:rPr>
              <a:t>New email address for submission of all special requests: </a:t>
            </a:r>
            <a:r>
              <a:rPr lang="en-US" sz="2200" dirty="0">
                <a:solidFill>
                  <a:prstClr val="black"/>
                </a:solidFill>
                <a:hlinkClick r:id="rId2"/>
              </a:rPr>
              <a:t>specialadministration.requests@tea.texas.gov</a:t>
            </a:r>
            <a:r>
              <a:rPr lang="en-US" sz="2200" dirty="0">
                <a:solidFill>
                  <a:prstClr val="black"/>
                </a:solidFill>
              </a:rPr>
              <a:t> </a:t>
            </a:r>
          </a:p>
          <a:p>
            <a:pPr>
              <a:buSzPct val="125000"/>
            </a:pPr>
            <a:endParaRPr lang="en-US" sz="2800" dirty="0">
              <a:solidFill>
                <a:prstClr val="black"/>
              </a:solidFill>
            </a:endParaRPr>
          </a:p>
          <a:p>
            <a:pPr>
              <a:buSzPct val="125000"/>
            </a:pPr>
            <a:r>
              <a:rPr lang="en-US" sz="2200" dirty="0">
                <a:solidFill>
                  <a:prstClr val="black"/>
                </a:solidFill>
              </a:rPr>
              <a:t>Form will go live in January 2018 </a:t>
            </a:r>
            <a:endParaRPr lang="en-US" sz="2200" dirty="0"/>
          </a:p>
          <a:p>
            <a:pPr>
              <a:buSzPct val="125000"/>
            </a:pPr>
            <a:endParaRPr lang="en-US" dirty="0"/>
          </a:p>
        </p:txBody>
      </p:sp>
      <p:sp>
        <p:nvSpPr>
          <p:cNvPr id="3" name="Title 2"/>
          <p:cNvSpPr>
            <a:spLocks noGrp="1"/>
          </p:cNvSpPr>
          <p:nvPr>
            <p:ph type="title"/>
          </p:nvPr>
        </p:nvSpPr>
        <p:spPr/>
        <p:txBody>
          <a:bodyPr>
            <a:normAutofit fontScale="90000"/>
          </a:bodyPr>
          <a:lstStyle/>
          <a:p>
            <a:r>
              <a:rPr lang="en-US" dirty="0"/>
              <a:t>Special Administration of STAAR with Content and Language Supports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84</a:t>
            </a:fld>
            <a:endParaRPr lang="en-US" dirty="0"/>
          </a:p>
        </p:txBody>
      </p:sp>
      <p:grpSp>
        <p:nvGrpSpPr>
          <p:cNvPr id="5" name="Group 4" descr="This is an image of the special paper request form" title="Special Paper Request Form "/>
          <p:cNvGrpSpPr/>
          <p:nvPr/>
        </p:nvGrpSpPr>
        <p:grpSpPr>
          <a:xfrm>
            <a:off x="5486400" y="1262743"/>
            <a:ext cx="3525994" cy="5138057"/>
            <a:chOff x="6464552" y="-972294"/>
            <a:chExt cx="3768679" cy="7929927"/>
          </a:xfrm>
        </p:grpSpPr>
        <p:pic>
          <p:nvPicPr>
            <p:cNvPr id="6" name="Picture 5"/>
            <p:cNvPicPr>
              <a:picLocks noChangeAspect="1"/>
            </p:cNvPicPr>
            <p:nvPr/>
          </p:nvPicPr>
          <p:blipFill rotWithShape="1">
            <a:blip r:embed="rId3"/>
            <a:srcRect l="34524" t="17619" r="35774" b="20840"/>
            <a:stretch/>
          </p:blipFill>
          <p:spPr>
            <a:xfrm>
              <a:off x="6464552" y="-972294"/>
              <a:ext cx="3768679" cy="4880265"/>
            </a:xfrm>
            <a:prstGeom prst="rect">
              <a:avLst/>
            </a:prstGeom>
          </p:spPr>
        </p:pic>
        <p:pic>
          <p:nvPicPr>
            <p:cNvPr id="7" name="Picture 6"/>
            <p:cNvPicPr>
              <a:picLocks noChangeAspect="1"/>
            </p:cNvPicPr>
            <p:nvPr/>
          </p:nvPicPr>
          <p:blipFill rotWithShape="1">
            <a:blip r:embed="rId4"/>
            <a:srcRect l="34730" t="33143" r="36228" b="27227"/>
            <a:stretch/>
          </p:blipFill>
          <p:spPr>
            <a:xfrm>
              <a:off x="6464552" y="3809170"/>
              <a:ext cx="3691819" cy="3148463"/>
            </a:xfrm>
            <a:prstGeom prst="rect">
              <a:avLst/>
            </a:prstGeom>
          </p:spPr>
        </p:pic>
      </p:grpSp>
    </p:spTree>
    <p:extLst>
      <p:ext uri="{BB962C8B-B14F-4D97-AF65-F5344CB8AC3E}">
        <p14:creationId xmlns:p14="http://schemas.microsoft.com/office/powerpoint/2010/main" val="21909509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382000" cy="4724400"/>
          </a:xfrm>
        </p:spPr>
        <p:txBody>
          <a:bodyPr>
            <a:normAutofit fontScale="92500"/>
          </a:bodyPr>
          <a:lstStyle/>
          <a:p>
            <a:r>
              <a:rPr lang="en-US" dirty="0"/>
              <a:t>Requests for a special administration of STAAR with content and language supports are automatically approved for students taking STAAR braille.</a:t>
            </a:r>
          </a:p>
          <a:p>
            <a:endParaRPr lang="en-US" dirty="0"/>
          </a:p>
          <a:p>
            <a:r>
              <a:rPr lang="en-US" dirty="0"/>
              <a:t>Specific Braille Instructions for Content and Language Supports are  available on the STAAR Assessment Management System.</a:t>
            </a:r>
            <a:endParaRPr lang="en-US" dirty="0">
              <a:solidFill>
                <a:srgbClr val="000000"/>
              </a:solidFill>
            </a:endParaRPr>
          </a:p>
          <a:p>
            <a:pPr lvl="1"/>
            <a:r>
              <a:rPr lang="en-US" dirty="0"/>
              <a:t>Contains descriptions of pictures/images used as content and language supports and graphs/tables/charts that may be reproduced in braille or other forms that are more accessible to the test taker.</a:t>
            </a:r>
            <a:endParaRPr lang="en-US" dirty="0">
              <a:solidFill>
                <a:srgbClr val="000000"/>
              </a:solidFill>
            </a:endParaRPr>
          </a:p>
          <a:p>
            <a:pPr lvl="1"/>
            <a:r>
              <a:rPr lang="en-US" dirty="0"/>
              <a:t>Must be used in conjunction with 1) the appropriate specific braille instructions for the test being administered and 2) the supports tables in paper administration guide for STAAR with Embedded Supports.</a:t>
            </a:r>
          </a:p>
        </p:txBody>
      </p:sp>
      <p:sp>
        <p:nvSpPr>
          <p:cNvPr id="3" name="Title 2"/>
          <p:cNvSpPr>
            <a:spLocks noGrp="1"/>
          </p:cNvSpPr>
          <p:nvPr>
            <p:ph type="title"/>
          </p:nvPr>
        </p:nvSpPr>
        <p:spPr/>
        <p:txBody>
          <a:bodyPr>
            <a:normAutofit fontScale="90000"/>
          </a:bodyPr>
          <a:lstStyle/>
          <a:p>
            <a:r>
              <a:rPr lang="en-US" dirty="0"/>
              <a:t>Special Administration of STAAR with Content and Language Supports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85</a:t>
            </a:fld>
            <a:endParaRPr lang="en-US" dirty="0"/>
          </a:p>
        </p:txBody>
      </p:sp>
    </p:spTree>
    <p:extLst>
      <p:ext uri="{BB962C8B-B14F-4D97-AF65-F5344CB8AC3E}">
        <p14:creationId xmlns:p14="http://schemas.microsoft.com/office/powerpoint/2010/main" val="26818754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Accommodations in Unexpected and Emergency Situations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86</a:t>
            </a:fld>
            <a:endParaRPr lang="en-US" dirty="0"/>
          </a:p>
        </p:txBody>
      </p:sp>
      <p:sp>
        <p:nvSpPr>
          <p:cNvPr id="6" name="Content Placeholder 1"/>
          <p:cNvSpPr txBox="1">
            <a:spLocks/>
          </p:cNvSpPr>
          <p:nvPr/>
        </p:nvSpPr>
        <p:spPr>
          <a:xfrm>
            <a:off x="272143" y="1371600"/>
            <a:ext cx="8490857" cy="4495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200" dirty="0">
                <a:solidFill>
                  <a:srgbClr val="000000"/>
                </a:solidFill>
                <a:latin typeface="+mn-lt"/>
              </a:rPr>
              <a:t>When an unexpected or emergency situation (e.g., broken arm, lost eyeglasses) occurs just prior to or on the day of the state assessment, it may or may not be necessary to contact TEA. After testing, document the accommodation used on the answer document or in the STAAR Assessment Management System. </a:t>
            </a:r>
          </a:p>
          <a:p>
            <a:endParaRPr lang="en-US" sz="2200" dirty="0">
              <a:latin typeface="+mn-lt"/>
            </a:endParaRPr>
          </a:p>
          <a:p>
            <a:r>
              <a:rPr lang="en-US" sz="2200" dirty="0">
                <a:solidFill>
                  <a:srgbClr val="000000"/>
                </a:solidFill>
                <a:latin typeface="+mn-lt"/>
              </a:rPr>
              <a:t>After the test administration, the appropriate accommodation code should be recorded on the student’s answer document or in the STAAR Assessment Management System for online administrations.</a:t>
            </a:r>
          </a:p>
          <a:p>
            <a:endParaRPr lang="en-US" dirty="0"/>
          </a:p>
        </p:txBody>
      </p:sp>
    </p:spTree>
    <p:extLst>
      <p:ext uri="{BB962C8B-B14F-4D97-AF65-F5344CB8AC3E}">
        <p14:creationId xmlns:p14="http://schemas.microsoft.com/office/powerpoint/2010/main" val="33762810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Accommodations in Unexpected and Emergency Situations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87</a:t>
            </a:fld>
            <a:endParaRPr lang="en-US" dirty="0"/>
          </a:p>
        </p:txBody>
      </p:sp>
      <p:grpSp>
        <p:nvGrpSpPr>
          <p:cNvPr id="9" name="Group 8"/>
          <p:cNvGrpSpPr/>
          <p:nvPr/>
        </p:nvGrpSpPr>
        <p:grpSpPr>
          <a:xfrm>
            <a:off x="1447800" y="3276600"/>
            <a:ext cx="5486400" cy="2381250"/>
            <a:chOff x="4687409" y="2743203"/>
            <a:chExt cx="4341183" cy="1866899"/>
          </a:xfrm>
        </p:grpSpPr>
        <p:pic>
          <p:nvPicPr>
            <p:cNvPr id="5" name="Picture 4"/>
            <p:cNvPicPr>
              <a:picLocks noChangeAspect="1"/>
            </p:cNvPicPr>
            <p:nvPr/>
          </p:nvPicPr>
          <p:blipFill rotWithShape="1">
            <a:blip r:embed="rId2"/>
            <a:srcRect l="55835" t="33426" r="24780" b="38937"/>
            <a:stretch/>
          </p:blipFill>
          <p:spPr>
            <a:xfrm>
              <a:off x="4687409" y="2743203"/>
              <a:ext cx="4341183" cy="1866899"/>
            </a:xfrm>
            <a:prstGeom prst="rect">
              <a:avLst/>
            </a:prstGeom>
            <a:ln>
              <a:solidFill>
                <a:schemeClr val="accent1"/>
              </a:solidFill>
            </a:ln>
          </p:spPr>
        </p:pic>
        <p:sp>
          <p:nvSpPr>
            <p:cNvPr id="8" name="Rectangle: Rounded Corners 7"/>
            <p:cNvSpPr/>
            <p:nvPr/>
          </p:nvSpPr>
          <p:spPr>
            <a:xfrm>
              <a:off x="5029200" y="3581400"/>
              <a:ext cx="1828800" cy="6858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Content Placeholder 1"/>
          <p:cNvSpPr>
            <a:spLocks noGrp="1"/>
          </p:cNvSpPr>
          <p:nvPr>
            <p:ph idx="1"/>
          </p:nvPr>
        </p:nvSpPr>
        <p:spPr>
          <a:xfrm>
            <a:off x="373380" y="1447800"/>
            <a:ext cx="8313420" cy="1828800"/>
          </a:xfrm>
        </p:spPr>
        <p:txBody>
          <a:bodyPr>
            <a:normAutofit/>
          </a:bodyPr>
          <a:lstStyle/>
          <a:p>
            <a:pPr marL="342900" lvl="1" indent="-342900">
              <a:buFont typeface="Wingdings" panose="05000000000000000000" pitchFamily="2" charset="2"/>
              <a:buChar char="§"/>
            </a:pPr>
            <a:r>
              <a:rPr lang="en-US" dirty="0">
                <a:solidFill>
                  <a:srgbClr val="000000"/>
                </a:solidFill>
              </a:rPr>
              <a:t>If approved for Complex Transcribing, Extra Day, or Mathematics Scribe, follow the guidelines posted on the Accommodation Resources webpage to administer the assessment with these designated supports. </a:t>
            </a:r>
          </a:p>
          <a:p>
            <a:endParaRPr lang="en-US" dirty="0"/>
          </a:p>
        </p:txBody>
      </p:sp>
    </p:spTree>
    <p:extLst>
      <p:ext uri="{BB962C8B-B14F-4D97-AF65-F5344CB8AC3E}">
        <p14:creationId xmlns:p14="http://schemas.microsoft.com/office/powerpoint/2010/main" val="118261046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382000" cy="4572000"/>
          </a:xfrm>
        </p:spPr>
        <p:txBody>
          <a:bodyPr>
            <a:normAutofit fontScale="92500"/>
          </a:bodyPr>
          <a:lstStyle/>
          <a:p>
            <a:pPr marL="285750" indent="-285750"/>
            <a:r>
              <a:rPr lang="en-US" b="1" dirty="0">
                <a:solidFill>
                  <a:srgbClr val="000000"/>
                </a:solidFill>
              </a:rPr>
              <a:t>Step 1: No need to contact TEA</a:t>
            </a:r>
            <a:endParaRPr lang="en-US" b="1" dirty="0">
              <a:solidFill>
                <a:srgbClr val="000000"/>
              </a:solidFill>
              <a:cs typeface="Arial"/>
            </a:endParaRPr>
          </a:p>
          <a:p>
            <a:pPr lvl="1"/>
            <a:r>
              <a:rPr lang="en-US" dirty="0">
                <a:solidFill>
                  <a:srgbClr val="000000"/>
                </a:solidFill>
              </a:rPr>
              <a:t>Make available accessibility features which are allowed for any student. </a:t>
            </a:r>
            <a:endParaRPr lang="en-US" dirty="0">
              <a:solidFill>
                <a:srgbClr val="000000"/>
              </a:solidFill>
              <a:cs typeface="Arial"/>
            </a:endParaRPr>
          </a:p>
          <a:p>
            <a:pPr marL="228600" lvl="1"/>
            <a:endParaRPr lang="en-US" dirty="0">
              <a:solidFill>
                <a:srgbClr val="000000"/>
              </a:solidFill>
              <a:cs typeface="Arial"/>
            </a:endParaRPr>
          </a:p>
          <a:p>
            <a:pPr marL="285750" indent="-285750"/>
            <a:r>
              <a:rPr lang="en-US" b="1" dirty="0">
                <a:solidFill>
                  <a:srgbClr val="000000"/>
                </a:solidFill>
              </a:rPr>
              <a:t>Step 2: No need to contact TEA</a:t>
            </a:r>
            <a:endParaRPr lang="en-US" b="1" dirty="0">
              <a:solidFill>
                <a:srgbClr val="000000"/>
              </a:solidFill>
              <a:cs typeface="Arial"/>
            </a:endParaRPr>
          </a:p>
          <a:p>
            <a:pPr lvl="1"/>
            <a:r>
              <a:rPr lang="en-US" dirty="0">
                <a:solidFill>
                  <a:srgbClr val="000000"/>
                </a:solidFill>
              </a:rPr>
              <a:t>Make available locally-approved designated supports. Consideration should be given to accommodations that the student can independently use.</a:t>
            </a:r>
          </a:p>
          <a:p>
            <a:endParaRPr lang="en-US" sz="2200" dirty="0">
              <a:solidFill>
                <a:srgbClr val="000000"/>
              </a:solidFill>
              <a:cs typeface="Arial"/>
            </a:endParaRPr>
          </a:p>
          <a:p>
            <a:pPr marL="285750" indent="-285750"/>
            <a:r>
              <a:rPr lang="en-US" b="1" dirty="0">
                <a:solidFill>
                  <a:srgbClr val="000000"/>
                </a:solidFill>
              </a:rPr>
              <a:t>Step 3: Contact TEA</a:t>
            </a:r>
            <a:endParaRPr lang="en-US" b="1" dirty="0">
              <a:solidFill>
                <a:srgbClr val="000000"/>
              </a:solidFill>
              <a:cs typeface="Arial"/>
            </a:endParaRPr>
          </a:p>
          <a:p>
            <a:pPr lvl="1"/>
            <a:r>
              <a:rPr lang="en-US" dirty="0">
                <a:solidFill>
                  <a:srgbClr val="000000"/>
                </a:solidFill>
              </a:rPr>
              <a:t>If the student’s needs cannot be met with Step 1 or 2, contact a member of the Accommodations Task Force. The district testing coordinator may need to submit an Accommodation Request Form. </a:t>
            </a:r>
          </a:p>
        </p:txBody>
      </p:sp>
      <p:sp>
        <p:nvSpPr>
          <p:cNvPr id="3" name="Title 2"/>
          <p:cNvSpPr>
            <a:spLocks noGrp="1"/>
          </p:cNvSpPr>
          <p:nvPr>
            <p:ph type="title"/>
          </p:nvPr>
        </p:nvSpPr>
        <p:spPr/>
        <p:txBody>
          <a:bodyPr>
            <a:normAutofit fontScale="90000"/>
          </a:bodyPr>
          <a:lstStyle/>
          <a:p>
            <a:r>
              <a:rPr lang="en-US" dirty="0"/>
              <a:t>Accommodations in Unexpected and Emergency Situations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88</a:t>
            </a:fld>
            <a:endParaRPr lang="en-US" dirty="0"/>
          </a:p>
        </p:txBody>
      </p:sp>
    </p:spTree>
    <p:extLst>
      <p:ext uri="{BB962C8B-B14F-4D97-AF65-F5344CB8AC3E}">
        <p14:creationId xmlns:p14="http://schemas.microsoft.com/office/powerpoint/2010/main" val="423797160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382000" cy="4724400"/>
          </a:xfrm>
        </p:spPr>
        <p:txBody>
          <a:bodyPr>
            <a:normAutofit fontScale="47500" lnSpcReduction="20000"/>
          </a:bodyPr>
          <a:lstStyle/>
          <a:p>
            <a:pPr>
              <a:lnSpc>
                <a:spcPct val="120000"/>
              </a:lnSpc>
              <a:spcBef>
                <a:spcPts val="0"/>
              </a:spcBef>
            </a:pPr>
            <a:r>
              <a:rPr lang="en-US" altLang="en-US" sz="4200" dirty="0">
                <a:solidFill>
                  <a:srgbClr val="000000"/>
                </a:solidFill>
              </a:rPr>
              <a:t>Students for whom the LPAC recommends the following designated supports for any reading or writing assessment may not be considered for exit at the end of the school year.</a:t>
            </a:r>
            <a:endParaRPr lang="en-US" altLang="en-US" sz="4200" dirty="0">
              <a:solidFill>
                <a:srgbClr val="000000"/>
              </a:solidFill>
              <a:cs typeface="Arial"/>
            </a:endParaRPr>
          </a:p>
          <a:p>
            <a:pPr lvl="1">
              <a:lnSpc>
                <a:spcPct val="120000"/>
              </a:lnSpc>
              <a:spcBef>
                <a:spcPts val="0"/>
              </a:spcBef>
            </a:pPr>
            <a:r>
              <a:rPr lang="en-US" altLang="en-US" sz="4200" dirty="0">
                <a:solidFill>
                  <a:srgbClr val="000000"/>
                </a:solidFill>
              </a:rPr>
              <a:t>Oral Administration </a:t>
            </a:r>
            <a:endParaRPr lang="en-US" altLang="en-US" sz="4200" dirty="0">
              <a:solidFill>
                <a:srgbClr val="000000"/>
              </a:solidFill>
              <a:cs typeface="Arial"/>
            </a:endParaRPr>
          </a:p>
          <a:p>
            <a:pPr lvl="1">
              <a:lnSpc>
                <a:spcPct val="120000"/>
              </a:lnSpc>
              <a:spcBef>
                <a:spcPts val="0"/>
              </a:spcBef>
            </a:pPr>
            <a:r>
              <a:rPr lang="en-US" altLang="en-US" sz="4200" dirty="0">
                <a:solidFill>
                  <a:srgbClr val="000000"/>
                </a:solidFill>
              </a:rPr>
              <a:t>Content and Language Supports</a:t>
            </a:r>
            <a:endParaRPr lang="en-US" altLang="en-US" sz="4200" dirty="0">
              <a:solidFill>
                <a:srgbClr val="000000"/>
              </a:solidFill>
              <a:cs typeface="Arial"/>
            </a:endParaRPr>
          </a:p>
          <a:p>
            <a:pPr lvl="1">
              <a:lnSpc>
                <a:spcPct val="120000"/>
              </a:lnSpc>
              <a:spcBef>
                <a:spcPts val="0"/>
              </a:spcBef>
            </a:pPr>
            <a:r>
              <a:rPr lang="en-US" altLang="en-US" sz="4200" dirty="0">
                <a:solidFill>
                  <a:srgbClr val="000000"/>
                </a:solidFill>
              </a:rPr>
              <a:t>Extra Time </a:t>
            </a:r>
          </a:p>
          <a:p>
            <a:pPr lvl="1">
              <a:lnSpc>
                <a:spcPct val="120000"/>
              </a:lnSpc>
              <a:spcBef>
                <a:spcPts val="0"/>
              </a:spcBef>
            </a:pPr>
            <a:endParaRPr lang="en-US" altLang="en-US" sz="4200" dirty="0">
              <a:solidFill>
                <a:srgbClr val="000000"/>
              </a:solidFill>
              <a:cs typeface="Arial"/>
            </a:endParaRPr>
          </a:p>
          <a:p>
            <a:pPr>
              <a:lnSpc>
                <a:spcPct val="120000"/>
              </a:lnSpc>
              <a:spcBef>
                <a:spcPts val="0"/>
              </a:spcBef>
            </a:pPr>
            <a:r>
              <a:rPr lang="en-US" sz="4200" dirty="0">
                <a:solidFill>
                  <a:srgbClr val="000000"/>
                </a:solidFill>
              </a:rPr>
              <a:t>Use of dictionaries on reading and writing assessments is no longer an accommodation since STAAR Dictionary Policy expanded to include these grades. </a:t>
            </a:r>
          </a:p>
          <a:p>
            <a:pPr lvl="1">
              <a:lnSpc>
                <a:spcPct val="120000"/>
              </a:lnSpc>
              <a:spcBef>
                <a:spcPts val="0"/>
              </a:spcBef>
            </a:pPr>
            <a:r>
              <a:rPr lang="en-US" sz="4200" dirty="0">
                <a:solidFill>
                  <a:srgbClr val="000000"/>
                </a:solidFill>
              </a:rPr>
              <a:t>The use of dictionaries on grades 3-5 reading and writing assessments does not prevent exit; however, it is important for LPACs to consider the degree to which an ELL student relies on a dictionary during language arts instruction or testing when making exit decisions at the end of the year. </a:t>
            </a:r>
          </a:p>
          <a:p>
            <a:endParaRPr lang="en-US" dirty="0"/>
          </a:p>
        </p:txBody>
      </p:sp>
      <p:sp>
        <p:nvSpPr>
          <p:cNvPr id="3" name="Title 2"/>
          <p:cNvSpPr>
            <a:spLocks noGrp="1"/>
          </p:cNvSpPr>
          <p:nvPr>
            <p:ph type="title"/>
          </p:nvPr>
        </p:nvSpPr>
        <p:spPr>
          <a:xfrm>
            <a:off x="304800" y="228600"/>
            <a:ext cx="8534400" cy="914400"/>
          </a:xfrm>
        </p:spPr>
        <p:txBody>
          <a:bodyPr>
            <a:noAutofit/>
          </a:bodyPr>
          <a:lstStyle/>
          <a:p>
            <a:r>
              <a:rPr lang="en-US" sz="2400" dirty="0">
                <a:ea typeface="ＭＳ Ｐゴシック" charset="0"/>
              </a:rPr>
              <a:t>Accommodation Recommendations for Reading and Writing: Impact on Exit Criteria for ELLs</a:t>
            </a:r>
            <a:endParaRPr lang="en-US" sz="24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89</a:t>
            </a:fld>
            <a:endParaRPr lang="en-US" dirty="0"/>
          </a:p>
        </p:txBody>
      </p:sp>
    </p:spTree>
    <p:extLst>
      <p:ext uri="{BB962C8B-B14F-4D97-AF65-F5344CB8AC3E}">
        <p14:creationId xmlns:p14="http://schemas.microsoft.com/office/powerpoint/2010/main" val="239442033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0" y="1295400"/>
            <a:ext cx="5105400" cy="5060950"/>
          </a:xfrm>
        </p:spPr>
        <p:txBody>
          <a:bodyPr>
            <a:normAutofit fontScale="85000" lnSpcReduction="20000"/>
          </a:bodyPr>
          <a:lstStyle/>
          <a:p>
            <a:pPr>
              <a:lnSpc>
                <a:spcPct val="120000"/>
              </a:lnSpc>
              <a:spcBef>
                <a:spcPts val="0"/>
              </a:spcBef>
            </a:pPr>
            <a:r>
              <a:rPr lang="en-US" sz="2600" dirty="0">
                <a:solidFill>
                  <a:schemeClr val="tx1"/>
                </a:solidFill>
              </a:rPr>
              <a:t>When you open the STAAR online testing platform, you will see a menu of options, including “Practice” and “Tutorials.”</a:t>
            </a:r>
          </a:p>
          <a:p>
            <a:pPr>
              <a:lnSpc>
                <a:spcPct val="120000"/>
              </a:lnSpc>
              <a:spcBef>
                <a:spcPts val="0"/>
              </a:spcBef>
            </a:pPr>
            <a:endParaRPr lang="en-US" sz="2600" dirty="0">
              <a:solidFill>
                <a:schemeClr val="tx1"/>
              </a:solidFill>
            </a:endParaRPr>
          </a:p>
          <a:p>
            <a:pPr>
              <a:lnSpc>
                <a:spcPct val="120000"/>
              </a:lnSpc>
              <a:spcBef>
                <a:spcPts val="0"/>
              </a:spcBef>
            </a:pPr>
            <a:r>
              <a:rPr lang="en-US" sz="2600" dirty="0">
                <a:solidFill>
                  <a:schemeClr val="tx1"/>
                </a:solidFill>
              </a:rPr>
              <a:t>In the drop down menus, choose the assessment and the supports you want to view.  </a:t>
            </a:r>
          </a:p>
          <a:p>
            <a:pPr>
              <a:lnSpc>
                <a:spcPct val="120000"/>
              </a:lnSpc>
              <a:spcBef>
                <a:spcPts val="0"/>
              </a:spcBef>
            </a:pPr>
            <a:endParaRPr lang="en-US" sz="2600" dirty="0">
              <a:solidFill>
                <a:schemeClr val="tx1"/>
              </a:solidFill>
            </a:endParaRPr>
          </a:p>
          <a:p>
            <a:pPr>
              <a:lnSpc>
                <a:spcPct val="120000"/>
              </a:lnSpc>
              <a:spcBef>
                <a:spcPts val="0"/>
              </a:spcBef>
            </a:pPr>
            <a:r>
              <a:rPr lang="en-US" sz="2600" dirty="0">
                <a:solidFill>
                  <a:schemeClr val="tx1"/>
                </a:solidFill>
              </a:rPr>
              <a:t>Tutorials provide a short video showing how the feature is used, while the practice provides an opportunity for students to use each feature on a released test. </a:t>
            </a:r>
          </a:p>
          <a:p>
            <a:endParaRPr lang="en-US" dirty="0"/>
          </a:p>
        </p:txBody>
      </p:sp>
      <p:sp>
        <p:nvSpPr>
          <p:cNvPr id="3" name="Title 2"/>
          <p:cNvSpPr>
            <a:spLocks noGrp="1"/>
          </p:cNvSpPr>
          <p:nvPr>
            <p:ph type="title"/>
          </p:nvPr>
        </p:nvSpPr>
        <p:spPr/>
        <p:txBody>
          <a:bodyPr>
            <a:normAutofit/>
          </a:bodyPr>
          <a:lstStyle/>
          <a:p>
            <a:r>
              <a:rPr lang="en-US" dirty="0"/>
              <a:t>Online Tutorials and Practice Tests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90</a:t>
            </a:fld>
            <a:endParaRPr lang="en-US" dirty="0"/>
          </a:p>
        </p:txBody>
      </p:sp>
      <p:grpSp>
        <p:nvGrpSpPr>
          <p:cNvPr id="8" name="Group 7"/>
          <p:cNvGrpSpPr/>
          <p:nvPr/>
        </p:nvGrpSpPr>
        <p:grpSpPr>
          <a:xfrm>
            <a:off x="152400" y="1249608"/>
            <a:ext cx="3352800" cy="4673600"/>
            <a:chOff x="152400" y="1249608"/>
            <a:chExt cx="3352800" cy="467360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20453" t="12404" r="29959" b="12011"/>
            <a:stretch/>
          </p:blipFill>
          <p:spPr>
            <a:xfrm>
              <a:off x="152400" y="1249608"/>
              <a:ext cx="3352800" cy="4673600"/>
            </a:xfrm>
            <a:prstGeom prst="rect">
              <a:avLst/>
            </a:prstGeom>
          </p:spPr>
        </p:pic>
        <p:sp>
          <p:nvSpPr>
            <p:cNvPr id="7" name="Rectangle: Rounded Corners 6"/>
            <p:cNvSpPr/>
            <p:nvPr/>
          </p:nvSpPr>
          <p:spPr>
            <a:xfrm>
              <a:off x="304800" y="4953000"/>
              <a:ext cx="1295400" cy="434304"/>
            </a:xfrm>
            <a:prstGeom prst="roundRect">
              <a:avLst/>
            </a:prstGeom>
            <a:noFill/>
            <a:ln w="38100">
              <a:solidFill>
                <a:srgbClr val="EE35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Rounded Corners 8"/>
            <p:cNvSpPr/>
            <p:nvPr/>
          </p:nvSpPr>
          <p:spPr>
            <a:xfrm>
              <a:off x="280851" y="5493912"/>
              <a:ext cx="1295400" cy="400993"/>
            </a:xfrm>
            <a:prstGeom prst="roundRect">
              <a:avLst/>
            </a:prstGeom>
            <a:noFill/>
            <a:ln w="38100">
              <a:solidFill>
                <a:srgbClr val="EE35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17235818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1295400"/>
            <a:ext cx="3124200" cy="4525963"/>
          </a:xfrm>
        </p:spPr>
        <p:txBody>
          <a:bodyPr/>
          <a:lstStyle/>
          <a:p>
            <a:r>
              <a:rPr lang="en-US" sz="2200" dirty="0"/>
              <a:t>Sticky notes- </a:t>
            </a:r>
          </a:p>
          <a:p>
            <a:pPr lvl="1"/>
            <a:r>
              <a:rPr lang="en-US" dirty="0"/>
              <a:t>are available for all selections and questions </a:t>
            </a:r>
          </a:p>
          <a:p>
            <a:pPr lvl="1"/>
            <a:r>
              <a:rPr lang="en-US" dirty="0"/>
              <a:t>can be moved around the screen</a:t>
            </a:r>
          </a:p>
          <a:p>
            <a:pPr lvl="1"/>
            <a:r>
              <a:rPr lang="en-US" dirty="0"/>
              <a:t>can be minimized</a:t>
            </a:r>
          </a:p>
          <a:p>
            <a:pPr lvl="1"/>
            <a:r>
              <a:rPr lang="en-US" dirty="0"/>
              <a:t>can be resized </a:t>
            </a:r>
          </a:p>
        </p:txBody>
      </p:sp>
      <p:sp>
        <p:nvSpPr>
          <p:cNvPr id="3" name="Title 2"/>
          <p:cNvSpPr>
            <a:spLocks noGrp="1"/>
          </p:cNvSpPr>
          <p:nvPr>
            <p:ph type="title"/>
          </p:nvPr>
        </p:nvSpPr>
        <p:spPr/>
        <p:txBody>
          <a:bodyPr>
            <a:normAutofit/>
          </a:bodyPr>
          <a:lstStyle/>
          <a:p>
            <a:r>
              <a:rPr lang="en-US" dirty="0">
                <a:solidFill>
                  <a:srgbClr val="FFFF00"/>
                </a:solidFill>
                <a:latin typeface="Kristen ITC" panose="03050502040202030202" pitchFamily="66" charset="0"/>
              </a:rPr>
              <a:t>New </a:t>
            </a:r>
            <a:r>
              <a:rPr lang="en-US" dirty="0"/>
              <a:t>Online Tool: Sticky Notes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91</a:t>
            </a:fld>
            <a:endParaRPr lang="en-US" dirty="0"/>
          </a:p>
        </p:txBody>
      </p:sp>
      <p:pic>
        <p:nvPicPr>
          <p:cNvPr id="5" name="Picture 4"/>
          <p:cNvPicPr>
            <a:picLocks noChangeAspect="1"/>
          </p:cNvPicPr>
          <p:nvPr/>
        </p:nvPicPr>
        <p:blipFill rotWithShape="1">
          <a:blip r:embed="rId2"/>
          <a:srcRect l="20000" t="38950" r="63333" b="22376"/>
          <a:stretch/>
        </p:blipFill>
        <p:spPr>
          <a:xfrm>
            <a:off x="3200400" y="1524000"/>
            <a:ext cx="5769429" cy="4038600"/>
          </a:xfrm>
          <a:prstGeom prst="rect">
            <a:avLst/>
          </a:prstGeom>
        </p:spPr>
      </p:pic>
    </p:spTree>
    <p:extLst>
      <p:ext uri="{BB962C8B-B14F-4D97-AF65-F5344CB8AC3E}">
        <p14:creationId xmlns:p14="http://schemas.microsoft.com/office/powerpoint/2010/main" val="54926396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1295400"/>
            <a:ext cx="5029200" cy="4876800"/>
          </a:xfrm>
        </p:spPr>
        <p:txBody>
          <a:bodyPr>
            <a:normAutofit fontScale="92500" lnSpcReduction="20000"/>
          </a:bodyPr>
          <a:lstStyle/>
          <a:p>
            <a:r>
              <a:rPr lang="en-US" dirty="0"/>
              <a:t>Spelling Assistance:</a:t>
            </a:r>
          </a:p>
          <a:p>
            <a:pPr lvl="1"/>
            <a:r>
              <a:rPr lang="en-US" dirty="0"/>
              <a:t>It is only available on the essay portion of the grade 4 and 7 writing tests and English I and II tests.</a:t>
            </a:r>
          </a:p>
          <a:p>
            <a:pPr lvl="1"/>
            <a:r>
              <a:rPr lang="en-US" dirty="0"/>
              <a:t>Will be available on English III in 2019 (</a:t>
            </a:r>
            <a:r>
              <a:rPr lang="en-US" sz="2100" dirty="0"/>
              <a:t>Note this change in DCCM page O-3; Spelling Assistance designated support policy document has been updated)</a:t>
            </a:r>
            <a:r>
              <a:rPr lang="en-US" dirty="0"/>
              <a:t>.</a:t>
            </a:r>
          </a:p>
          <a:p>
            <a:pPr lvl="1"/>
            <a:r>
              <a:rPr lang="en-US" dirty="0"/>
              <a:t>When a word is not found on the grade appropriate Merriam-Webster dictionary, it will be flagged. </a:t>
            </a:r>
          </a:p>
          <a:p>
            <a:pPr lvl="1"/>
            <a:r>
              <a:rPr lang="en-US" dirty="0"/>
              <a:t>The system will provide up to five suggestions.</a:t>
            </a:r>
          </a:p>
          <a:p>
            <a:pPr lvl="1"/>
            <a:r>
              <a:rPr lang="en-US" dirty="0"/>
              <a:t>The system evaluates the words independent of the context.</a:t>
            </a:r>
          </a:p>
          <a:p>
            <a:pPr lvl="1"/>
            <a:r>
              <a:rPr lang="en-US" dirty="0"/>
              <a:t>It will be available as a stand-alone practice. </a:t>
            </a:r>
          </a:p>
        </p:txBody>
      </p:sp>
      <p:sp>
        <p:nvSpPr>
          <p:cNvPr id="3" name="Title 2"/>
          <p:cNvSpPr>
            <a:spLocks noGrp="1"/>
          </p:cNvSpPr>
          <p:nvPr>
            <p:ph type="title"/>
          </p:nvPr>
        </p:nvSpPr>
        <p:spPr/>
        <p:txBody>
          <a:bodyPr>
            <a:normAutofit fontScale="90000"/>
          </a:bodyPr>
          <a:lstStyle/>
          <a:p>
            <a:r>
              <a:rPr lang="en-US" dirty="0">
                <a:solidFill>
                  <a:srgbClr val="FFFF00"/>
                </a:solidFill>
                <a:latin typeface="Kristen ITC" panose="03050502040202030202" pitchFamily="66" charset="0"/>
              </a:rPr>
              <a:t>New </a:t>
            </a:r>
            <a:r>
              <a:rPr lang="en-US" dirty="0"/>
              <a:t>Online Embedded Support: </a:t>
            </a:r>
            <a:br>
              <a:rPr lang="en-US" dirty="0"/>
            </a:br>
            <a:r>
              <a:rPr lang="en-US" dirty="0"/>
              <a:t>Spelling Assistance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92</a:t>
            </a:fld>
            <a:endParaRPr lang="en-US" dirty="0"/>
          </a:p>
        </p:txBody>
      </p:sp>
      <p:pic>
        <p:nvPicPr>
          <p:cNvPr id="6" name="Picture 5"/>
          <p:cNvPicPr>
            <a:picLocks noChangeAspect="1"/>
          </p:cNvPicPr>
          <p:nvPr/>
        </p:nvPicPr>
        <p:blipFill rotWithShape="1">
          <a:blip r:embed="rId2"/>
          <a:srcRect l="28025" t="46139" r="65088" b="26539"/>
          <a:stretch/>
        </p:blipFill>
        <p:spPr>
          <a:xfrm>
            <a:off x="5105400" y="1278048"/>
            <a:ext cx="3886200" cy="4650509"/>
          </a:xfrm>
          <a:prstGeom prst="rect">
            <a:avLst/>
          </a:prstGeom>
        </p:spPr>
      </p:pic>
    </p:spTree>
    <p:extLst>
      <p:ext uri="{BB962C8B-B14F-4D97-AF65-F5344CB8AC3E}">
        <p14:creationId xmlns:p14="http://schemas.microsoft.com/office/powerpoint/2010/main" val="41477329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1"/>
            <a:ext cx="8153400" cy="4419600"/>
          </a:xfrm>
        </p:spPr>
        <p:txBody>
          <a:bodyPr>
            <a:normAutofit/>
          </a:bodyPr>
          <a:lstStyle/>
          <a:p>
            <a:endParaRPr lang="en-US" sz="2200" dirty="0">
              <a:solidFill>
                <a:srgbClr val="000000"/>
              </a:solidFill>
              <a:cs typeface="Arial"/>
            </a:endParaRPr>
          </a:p>
          <a:p>
            <a:r>
              <a:rPr lang="en-US" sz="2200" dirty="0">
                <a:solidFill>
                  <a:srgbClr val="000000"/>
                </a:solidFill>
                <a:cs typeface="Arial"/>
              </a:rPr>
              <a:t>Currently working on three new online embedded supports targeted for spring 2019administrations. </a:t>
            </a:r>
          </a:p>
          <a:p>
            <a:pPr lvl="1"/>
            <a:r>
              <a:rPr lang="en-US" dirty="0">
                <a:solidFill>
                  <a:srgbClr val="000000"/>
                </a:solidFill>
                <a:cs typeface="Arial"/>
              </a:rPr>
              <a:t>Four-function calculator (grades 3-7) </a:t>
            </a:r>
          </a:p>
          <a:p>
            <a:pPr lvl="1"/>
            <a:r>
              <a:rPr lang="en-US" dirty="0">
                <a:solidFill>
                  <a:srgbClr val="000000"/>
                </a:solidFill>
                <a:cs typeface="Arial"/>
              </a:rPr>
              <a:t>Signed videos (available for base test items only for first year) </a:t>
            </a:r>
          </a:p>
          <a:p>
            <a:pPr lvl="1"/>
            <a:r>
              <a:rPr lang="en-US" dirty="0">
                <a:solidFill>
                  <a:srgbClr val="000000"/>
                </a:solidFill>
                <a:cs typeface="Arial"/>
              </a:rPr>
              <a:t>Screen Reader support for refreshable braille display devices (reading, writing, English I, English II, and Social Studies for first year)</a:t>
            </a:r>
          </a:p>
          <a:p>
            <a:pPr lvl="1"/>
            <a:r>
              <a:rPr lang="en-US" dirty="0">
                <a:solidFill>
                  <a:srgbClr val="000000"/>
                </a:solidFill>
                <a:cs typeface="Arial"/>
              </a:rPr>
              <a:t>STAAR Spanish with Embedded Supports (grades 3-5)</a:t>
            </a:r>
            <a:r>
              <a:rPr lang="en-US" sz="2400" dirty="0">
                <a:solidFill>
                  <a:srgbClr val="000000"/>
                </a:solidFill>
                <a:cs typeface="Arial"/>
              </a:rPr>
              <a:t> </a:t>
            </a:r>
          </a:p>
          <a:p>
            <a:endParaRPr lang="en-US" dirty="0"/>
          </a:p>
        </p:txBody>
      </p:sp>
      <p:sp>
        <p:nvSpPr>
          <p:cNvPr id="3" name="Title 2"/>
          <p:cNvSpPr>
            <a:spLocks noGrp="1"/>
          </p:cNvSpPr>
          <p:nvPr>
            <p:ph type="title"/>
          </p:nvPr>
        </p:nvSpPr>
        <p:spPr/>
        <p:txBody>
          <a:bodyPr>
            <a:normAutofit fontScale="90000"/>
          </a:bodyPr>
          <a:lstStyle/>
          <a:p>
            <a:r>
              <a:rPr lang="en-US" dirty="0">
                <a:cs typeface="Arial"/>
              </a:rPr>
              <a:t>Preferences (PNPs) Expansion Plans 2019 and Beyond</a:t>
            </a:r>
            <a:endParaRPr lang="en-US"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93</a:t>
            </a:fld>
            <a:endParaRPr lang="en-US" dirty="0"/>
          </a:p>
        </p:txBody>
      </p:sp>
    </p:spTree>
    <p:extLst>
      <p:ext uri="{BB962C8B-B14F-4D97-AF65-F5344CB8AC3E}">
        <p14:creationId xmlns:p14="http://schemas.microsoft.com/office/powerpoint/2010/main" val="347121720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Shape 308"/>
          <p:cNvSpPr>
            <a:spLocks noGrp="1"/>
          </p:cNvSpPr>
          <p:nvPr>
            <p:ph type="ctrTitle"/>
          </p:nvPr>
        </p:nvSpPr>
        <p:spPr>
          <a:prstGeom prst="rect">
            <a:avLst/>
          </a:prstGeom>
        </p:spPr>
        <p:txBody>
          <a:bodyPr>
            <a:normAutofit/>
          </a:bodyPr>
          <a:lstStyle/>
          <a:p>
            <a:r>
              <a:rPr lang="en-US" sz="4000" dirty="0"/>
              <a:t>Questions?</a:t>
            </a:r>
            <a:endParaRPr sz="4000" dirty="0"/>
          </a:p>
        </p:txBody>
      </p:sp>
    </p:spTree>
    <p:extLst>
      <p:ext uri="{BB962C8B-B14F-4D97-AF65-F5344CB8AC3E}">
        <p14:creationId xmlns:p14="http://schemas.microsoft.com/office/powerpoint/2010/main" val="38620570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STAAR Assessment Management System</a:t>
            </a:r>
          </a:p>
        </p:txBody>
      </p:sp>
    </p:spTree>
    <p:extLst>
      <p:ext uri="{BB962C8B-B14F-4D97-AF65-F5344CB8AC3E}">
        <p14:creationId xmlns:p14="http://schemas.microsoft.com/office/powerpoint/2010/main" val="232232541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dirty="0"/>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a:solidFill>
                  <a:schemeClr val="bg1"/>
                </a:solidFill>
              </a:rPr>
              <a:t>Accessing the STAAR Assessment Management System</a:t>
            </a:r>
          </a:p>
        </p:txBody>
      </p:sp>
      <p:sp>
        <p:nvSpPr>
          <p:cNvPr id="4" name="Slide Number Placeholder 3"/>
          <p:cNvSpPr>
            <a:spLocks noGrp="1"/>
          </p:cNvSpPr>
          <p:nvPr>
            <p:ph type="sldNum" sz="quarter" idx="12"/>
          </p:nvPr>
        </p:nvSpPr>
        <p:spPr/>
        <p:txBody>
          <a:bodyPr/>
          <a:lstStyle/>
          <a:p>
            <a:fld id="{86D2451E-3285-438B-B188-C22B2A012BF6}" type="slidenum">
              <a:rPr lang="en-US" smtClean="0"/>
              <a:pPr/>
              <a:t>96</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pic>
        <p:nvPicPr>
          <p:cNvPr id="7" name="Picture 6">
            <a:extLst>
              <a:ext uri="{FF2B5EF4-FFF2-40B4-BE49-F238E27FC236}">
                <a16:creationId xmlns:a16="http://schemas.microsoft.com/office/drawing/2014/main" id="{38FDFBC5-A060-45FF-935C-228E94044334}"/>
              </a:ext>
            </a:extLst>
          </p:cNvPr>
          <p:cNvPicPr>
            <a:picLocks noChangeAspect="1"/>
          </p:cNvPicPr>
          <p:nvPr/>
        </p:nvPicPr>
        <p:blipFill>
          <a:blip r:embed="rId2"/>
          <a:stretch>
            <a:fillRect/>
          </a:stretch>
        </p:blipFill>
        <p:spPr>
          <a:xfrm>
            <a:off x="304800" y="2362200"/>
            <a:ext cx="4074198" cy="2992996"/>
          </a:xfrm>
          <a:prstGeom prst="rect">
            <a:avLst/>
          </a:prstGeom>
        </p:spPr>
      </p:pic>
      <p:sp>
        <p:nvSpPr>
          <p:cNvPr id="8" name="Rectangle 7">
            <a:extLst>
              <a:ext uri="{FF2B5EF4-FFF2-40B4-BE49-F238E27FC236}">
                <a16:creationId xmlns:a16="http://schemas.microsoft.com/office/drawing/2014/main" id="{BCCB1B12-DD91-4118-BD63-41FBD56F6C24}"/>
              </a:ext>
            </a:extLst>
          </p:cNvPr>
          <p:cNvSpPr/>
          <p:nvPr/>
        </p:nvSpPr>
        <p:spPr>
          <a:xfrm>
            <a:off x="233568" y="1787723"/>
            <a:ext cx="4195123" cy="307777"/>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None/>
            </a:pPr>
            <a:r>
              <a:rPr lang="en-US" altLang="en-US" sz="1400" u="sng" dirty="0">
                <a:solidFill>
                  <a:schemeClr val="accent1"/>
                </a:solidFill>
                <a:latin typeface="Arial" panose="020B0604020202020204" pitchFamily="34" charset="0"/>
                <a:cs typeface="Arial" panose="020B0604020202020204" pitchFamily="34" charset="0"/>
                <a:hlinkClick r:id="rId3"/>
              </a:rPr>
              <a:t>https://www.texasassessment.com/administrators/</a:t>
            </a:r>
            <a:endParaRPr lang="en-US" altLang="en-US" sz="1400" u="sng" dirty="0">
              <a:solidFill>
                <a:schemeClr val="accent1"/>
              </a:solidFill>
              <a:latin typeface="Arial" panose="020B0604020202020204" pitchFamily="34" charset="0"/>
              <a:cs typeface="Arial" panose="020B0604020202020204" pitchFamily="34" charset="0"/>
            </a:endParaRPr>
          </a:p>
        </p:txBody>
      </p:sp>
      <p:sp>
        <p:nvSpPr>
          <p:cNvPr id="9" name="Right Arrow 6">
            <a:extLst>
              <a:ext uri="{FF2B5EF4-FFF2-40B4-BE49-F238E27FC236}">
                <a16:creationId xmlns:a16="http://schemas.microsoft.com/office/drawing/2014/main" id="{C3064EA6-667E-48A8-B299-FF30E6A3526C}"/>
              </a:ext>
            </a:extLst>
          </p:cNvPr>
          <p:cNvSpPr/>
          <p:nvPr/>
        </p:nvSpPr>
        <p:spPr>
          <a:xfrm rot="5400000">
            <a:off x="6811187" y="5068780"/>
            <a:ext cx="311728" cy="2611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10" name="Picture 9">
            <a:extLst>
              <a:ext uri="{FF2B5EF4-FFF2-40B4-BE49-F238E27FC236}">
                <a16:creationId xmlns:a16="http://schemas.microsoft.com/office/drawing/2014/main" id="{7BE09009-8B5B-4D61-BD82-FDFC268B0CA9}"/>
              </a:ext>
            </a:extLst>
          </p:cNvPr>
          <p:cNvPicPr>
            <a:picLocks noChangeAspect="1"/>
          </p:cNvPicPr>
          <p:nvPr/>
        </p:nvPicPr>
        <p:blipFill>
          <a:blip r:embed="rId4"/>
          <a:stretch>
            <a:fillRect/>
          </a:stretch>
        </p:blipFill>
        <p:spPr>
          <a:xfrm>
            <a:off x="4953000" y="2590800"/>
            <a:ext cx="4028104" cy="2362200"/>
          </a:xfrm>
          <a:prstGeom prst="rect">
            <a:avLst/>
          </a:prstGeom>
          <a:ln>
            <a:solidFill>
              <a:schemeClr val="tx1"/>
            </a:solidFill>
          </a:ln>
        </p:spPr>
      </p:pic>
      <p:sp>
        <p:nvSpPr>
          <p:cNvPr id="12" name="Rectangle 11">
            <a:extLst>
              <a:ext uri="{FF2B5EF4-FFF2-40B4-BE49-F238E27FC236}">
                <a16:creationId xmlns:a16="http://schemas.microsoft.com/office/drawing/2014/main" id="{A6E2E216-22E2-43F5-B72F-E8468E679B53}"/>
              </a:ext>
            </a:extLst>
          </p:cNvPr>
          <p:cNvSpPr/>
          <p:nvPr/>
        </p:nvSpPr>
        <p:spPr>
          <a:xfrm>
            <a:off x="4841274" y="1809611"/>
            <a:ext cx="3183820" cy="276999"/>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None/>
            </a:pPr>
            <a:r>
              <a:rPr lang="en-US" altLang="en-US" sz="1200" u="sng" dirty="0">
                <a:solidFill>
                  <a:schemeClr val="accent1"/>
                </a:solidFill>
                <a:latin typeface="Arial" panose="020B0604020202020204" pitchFamily="34" charset="0"/>
                <a:cs typeface="Arial" panose="020B0604020202020204" pitchFamily="34" charset="0"/>
                <a:hlinkClick r:id="rId5"/>
              </a:rPr>
              <a:t>http://www.TexasAssessment.com/STAAR/</a:t>
            </a:r>
            <a:r>
              <a:rPr lang="en-US" altLang="en-US" sz="1200" u="sng" dirty="0">
                <a:solidFill>
                  <a:schemeClr val="accent1"/>
                </a:solidFill>
                <a:latin typeface="Arial" panose="020B0604020202020204" pitchFamily="34" charset="0"/>
                <a:cs typeface="Arial" panose="020B0604020202020204" pitchFamily="34" charset="0"/>
              </a:rPr>
              <a:t>  </a:t>
            </a:r>
          </a:p>
        </p:txBody>
      </p:sp>
      <p:sp>
        <p:nvSpPr>
          <p:cNvPr id="13" name="Down Arrow 19">
            <a:extLst>
              <a:ext uri="{FF2B5EF4-FFF2-40B4-BE49-F238E27FC236}">
                <a16:creationId xmlns:a16="http://schemas.microsoft.com/office/drawing/2014/main" id="{C1D25A3C-A94C-4234-B2CF-E91C13BEB10E}"/>
              </a:ext>
            </a:extLst>
          </p:cNvPr>
          <p:cNvSpPr/>
          <p:nvPr/>
        </p:nvSpPr>
        <p:spPr>
          <a:xfrm>
            <a:off x="4419600" y="3259264"/>
            <a:ext cx="304800" cy="3394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14" name="Picture 13">
            <a:extLst>
              <a:ext uri="{FF2B5EF4-FFF2-40B4-BE49-F238E27FC236}">
                <a16:creationId xmlns:a16="http://schemas.microsoft.com/office/drawing/2014/main" id="{D78B7A79-5A4D-42B1-AAC5-30503B284D86}"/>
              </a:ext>
            </a:extLst>
          </p:cNvPr>
          <p:cNvPicPr>
            <a:picLocks noChangeAspect="1"/>
          </p:cNvPicPr>
          <p:nvPr/>
        </p:nvPicPr>
        <p:blipFill>
          <a:blip r:embed="rId6"/>
          <a:stretch>
            <a:fillRect/>
          </a:stretch>
        </p:blipFill>
        <p:spPr>
          <a:xfrm>
            <a:off x="5491942" y="5422356"/>
            <a:ext cx="2942234" cy="562294"/>
          </a:xfrm>
          <a:prstGeom prst="rect">
            <a:avLst/>
          </a:prstGeom>
          <a:ln>
            <a:solidFill>
              <a:schemeClr val="tx1"/>
            </a:solidFill>
          </a:ln>
        </p:spPr>
      </p:pic>
    </p:spTree>
    <p:extLst>
      <p:ext uri="{BB962C8B-B14F-4D97-AF65-F5344CB8AC3E}">
        <p14:creationId xmlns:p14="http://schemas.microsoft.com/office/powerpoint/2010/main" val="358707424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dirty="0"/>
          </a:p>
          <a:p>
            <a:pPr marL="0" indent="0">
              <a:buNone/>
            </a:pPr>
            <a:endParaRPr lang="en-US" dirty="0"/>
          </a:p>
        </p:txBody>
      </p:sp>
      <p:sp>
        <p:nvSpPr>
          <p:cNvPr id="3" name="Title 2"/>
          <p:cNvSpPr>
            <a:spLocks noGrp="1"/>
          </p:cNvSpPr>
          <p:nvPr>
            <p:ph type="title"/>
          </p:nvPr>
        </p:nvSpPr>
        <p:spPr/>
        <p:txBody>
          <a:bodyPr/>
          <a:lstStyle/>
          <a:p>
            <a:r>
              <a:rPr lang="en-US" dirty="0">
                <a:solidFill>
                  <a:schemeClr val="bg1"/>
                </a:solidFill>
              </a:rPr>
              <a:t>Help</a:t>
            </a:r>
          </a:p>
        </p:txBody>
      </p:sp>
      <p:sp>
        <p:nvSpPr>
          <p:cNvPr id="4" name="Slide Number Placeholder 3"/>
          <p:cNvSpPr>
            <a:spLocks noGrp="1"/>
          </p:cNvSpPr>
          <p:nvPr>
            <p:ph type="sldNum" sz="quarter" idx="12"/>
          </p:nvPr>
        </p:nvSpPr>
        <p:spPr/>
        <p:txBody>
          <a:bodyPr/>
          <a:lstStyle/>
          <a:p>
            <a:fld id="{86D2451E-3285-438B-B188-C22B2A012BF6}" type="slidenum">
              <a:rPr lang="en-US" smtClean="0"/>
              <a:pPr/>
              <a:t>97</a:t>
            </a:fld>
            <a:endParaRPr lang="en-US" dirty="0"/>
          </a:p>
        </p:txBody>
      </p:sp>
      <p:sp>
        <p:nvSpPr>
          <p:cNvPr id="6" name="Text Placeholder 3"/>
          <p:cNvSpPr txBox="1">
            <a:spLocks/>
          </p:cNvSpPr>
          <p:nvPr/>
        </p:nvSpPr>
        <p:spPr>
          <a:xfrm>
            <a:off x="381000" y="1782763"/>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pic>
        <p:nvPicPr>
          <p:cNvPr id="7" name="Content Placeholder 4">
            <a:extLst>
              <a:ext uri="{FF2B5EF4-FFF2-40B4-BE49-F238E27FC236}">
                <a16:creationId xmlns:a16="http://schemas.microsoft.com/office/drawing/2014/main" id="{5DFF3298-B968-4672-9BD4-F79534FF7E87}"/>
              </a:ext>
            </a:extLst>
          </p:cNvPr>
          <p:cNvPicPr>
            <a:picLocks noChangeAspect="1"/>
          </p:cNvPicPr>
          <p:nvPr/>
        </p:nvPicPr>
        <p:blipFill rotWithShape="1">
          <a:blip r:embed="rId2"/>
          <a:srcRect b="83199"/>
          <a:stretch/>
        </p:blipFill>
        <p:spPr bwMode="auto">
          <a:xfrm>
            <a:off x="381000" y="1524000"/>
            <a:ext cx="8367712" cy="366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Content Placeholder 18">
            <a:extLst>
              <a:ext uri="{FF2B5EF4-FFF2-40B4-BE49-F238E27FC236}">
                <a16:creationId xmlns:a16="http://schemas.microsoft.com/office/drawing/2014/main" id="{E7388CE8-2FAF-4B0A-915E-15C54492829D}"/>
              </a:ext>
            </a:extLst>
          </p:cNvPr>
          <p:cNvGraphicFramePr>
            <a:graphicFrameLocks noGrp="1"/>
          </p:cNvGraphicFramePr>
          <p:nvPr>
            <p:extLst>
              <p:ext uri="{D42A27DB-BD31-4B8C-83A1-F6EECF244321}">
                <p14:modId xmlns:p14="http://schemas.microsoft.com/office/powerpoint/2010/main" val="2457445409"/>
              </p:ext>
            </p:extLst>
          </p:nvPr>
        </p:nvGraphicFramePr>
        <p:xfrm>
          <a:off x="762000" y="2095500"/>
          <a:ext cx="7162800" cy="335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9">
            <a:extLst>
              <a:ext uri="{FF2B5EF4-FFF2-40B4-BE49-F238E27FC236}">
                <a16:creationId xmlns:a16="http://schemas.microsoft.com/office/drawing/2014/main" id="{ED7DEEC9-491A-4376-9373-FB27569169E0}"/>
              </a:ext>
            </a:extLst>
          </p:cNvPr>
          <p:cNvSpPr txBox="1"/>
          <p:nvPr/>
        </p:nvSpPr>
        <p:spPr>
          <a:xfrm>
            <a:off x="1676400" y="3429000"/>
            <a:ext cx="1584176"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dirty="0">
                <a:solidFill>
                  <a:schemeClr val="bg1"/>
                </a:solidFill>
              </a:rPr>
              <a:t>? Help</a:t>
            </a:r>
          </a:p>
        </p:txBody>
      </p:sp>
      <p:sp>
        <p:nvSpPr>
          <p:cNvPr id="10" name="TextBox 15">
            <a:extLst>
              <a:ext uri="{FF2B5EF4-FFF2-40B4-BE49-F238E27FC236}">
                <a16:creationId xmlns:a16="http://schemas.microsoft.com/office/drawing/2014/main" id="{CF57B554-B740-49FA-9FB1-C0F0BDB12FE8}"/>
              </a:ext>
            </a:extLst>
          </p:cNvPr>
          <p:cNvSpPr txBox="1"/>
          <p:nvPr/>
        </p:nvSpPr>
        <p:spPr>
          <a:xfrm>
            <a:off x="3671392" y="5627589"/>
            <a:ext cx="5472608" cy="369332"/>
          </a:xfrm>
          <a:prstGeom prst="rect">
            <a:avLst/>
          </a:prstGeom>
          <a:solidFill>
            <a:srgbClr val="FFC000"/>
          </a:solidFill>
          <a:ln w="19050" cap="flat" cmpd="sng" algn="ctr">
            <a:solidFill>
              <a:sysClr val="window" lastClr="FFFFFF"/>
            </a:solidFill>
            <a:prstDash val="solid"/>
            <a:miter lim="800000"/>
          </a:ln>
          <a:effec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rPr>
              <a:t>Change for 2018 Interim Pilot </a:t>
            </a:r>
          </a:p>
        </p:txBody>
      </p:sp>
    </p:spTree>
    <p:extLst>
      <p:ext uri="{BB962C8B-B14F-4D97-AF65-F5344CB8AC3E}">
        <p14:creationId xmlns:p14="http://schemas.microsoft.com/office/powerpoint/2010/main" val="142989206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1"/>
            <a:ext cx="8382000" cy="3505200"/>
          </a:xfrm>
        </p:spPr>
        <p:txBody>
          <a:bodyPr>
            <a:normAutofit lnSpcReduction="10000"/>
          </a:bodyPr>
          <a:lstStyle/>
          <a:p>
            <a:pPr marL="0" indent="0">
              <a:buNone/>
            </a:pPr>
            <a:endParaRPr lang="en-US" dirty="0"/>
          </a:p>
          <a:p>
            <a:r>
              <a:rPr lang="en-US" dirty="0"/>
              <a:t>Grades 3–8 mathematics and reading (Year 1)</a:t>
            </a:r>
          </a:p>
          <a:p>
            <a:pPr lvl="1"/>
            <a:r>
              <a:rPr lang="en-US" dirty="0"/>
              <a:t>Year 2 to include additional subjects</a:t>
            </a:r>
          </a:p>
          <a:p>
            <a:r>
              <a:rPr lang="en-US" dirty="0"/>
              <a:t>Offered online through the STAAR Online Testing Platform</a:t>
            </a:r>
          </a:p>
          <a:p>
            <a:r>
              <a:rPr lang="en-US" dirty="0"/>
              <a:t>No paper materials or shipping</a:t>
            </a:r>
          </a:p>
          <a:p>
            <a:pPr lvl="1"/>
            <a:r>
              <a:rPr lang="en-US" dirty="0"/>
              <a:t>Paper versions available for special populations as needed</a:t>
            </a:r>
          </a:p>
          <a:p>
            <a:r>
              <a:rPr lang="en-US" dirty="0"/>
              <a:t>Multi-section design</a:t>
            </a:r>
          </a:p>
          <a:p>
            <a:r>
              <a:rPr lang="en-US" dirty="0"/>
              <a:t>Items for the STAAR Interim Pilot Assessments are developed with Texas teachers and fully aligned to TEKS</a:t>
            </a:r>
          </a:p>
          <a:p>
            <a:pPr marL="0" indent="0">
              <a:buNone/>
            </a:pPr>
            <a:endParaRPr lang="en-US" dirty="0"/>
          </a:p>
        </p:txBody>
      </p:sp>
      <p:sp>
        <p:nvSpPr>
          <p:cNvPr id="3" name="Title 2"/>
          <p:cNvSpPr>
            <a:spLocks noGrp="1"/>
          </p:cNvSpPr>
          <p:nvPr>
            <p:ph type="title"/>
          </p:nvPr>
        </p:nvSpPr>
        <p:spPr/>
        <p:txBody>
          <a:bodyPr>
            <a:normAutofit/>
          </a:bodyPr>
          <a:lstStyle/>
          <a:p>
            <a:r>
              <a:rPr lang="en-US" dirty="0">
                <a:solidFill>
                  <a:schemeClr val="bg1"/>
                </a:solidFill>
              </a:rPr>
              <a:t>Interim Pilot – Key Points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98</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sp>
        <p:nvSpPr>
          <p:cNvPr id="7" name="TextBox 15">
            <a:extLst>
              <a:ext uri="{FF2B5EF4-FFF2-40B4-BE49-F238E27FC236}">
                <a16:creationId xmlns:a16="http://schemas.microsoft.com/office/drawing/2014/main" id="{7C547254-116B-4EB3-AFAC-A7968410B8AD}"/>
              </a:ext>
            </a:extLst>
          </p:cNvPr>
          <p:cNvSpPr txBox="1"/>
          <p:nvPr/>
        </p:nvSpPr>
        <p:spPr>
          <a:xfrm>
            <a:off x="3671392" y="5638800"/>
            <a:ext cx="5472608" cy="369332"/>
          </a:xfrm>
          <a:prstGeom prst="rect">
            <a:avLst/>
          </a:prstGeom>
          <a:solidFill>
            <a:srgbClr val="FFC000"/>
          </a:solidFill>
          <a:ln w="19050" cap="flat" cmpd="sng" algn="ctr">
            <a:solidFill>
              <a:sysClr val="window" lastClr="FFFFFF"/>
            </a:solidFill>
            <a:prstDash val="solid"/>
            <a:miter lim="800000"/>
          </a:ln>
          <a:effec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rPr>
              <a:t>Change for 2018 Interim Pilot</a:t>
            </a:r>
          </a:p>
        </p:txBody>
      </p:sp>
    </p:spTree>
    <p:extLst>
      <p:ext uri="{BB962C8B-B14F-4D97-AF65-F5344CB8AC3E}">
        <p14:creationId xmlns:p14="http://schemas.microsoft.com/office/powerpoint/2010/main" val="129168798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dirty="0"/>
          </a:p>
          <a:p>
            <a:pPr>
              <a:spcAft>
                <a:spcPts val="1200"/>
              </a:spcAft>
            </a:pPr>
            <a:r>
              <a:rPr lang="en-US" sz="2000" dirty="0"/>
              <a:t>Interim Pilot</a:t>
            </a:r>
          </a:p>
          <a:p>
            <a:pPr marL="685800" lvl="1">
              <a:spcAft>
                <a:spcPts val="1200"/>
              </a:spcAft>
              <a:buFont typeface="Arial" panose="020B0604020202020204" pitchFamily="34" charset="0"/>
              <a:buChar char="•"/>
            </a:pPr>
            <a:r>
              <a:rPr lang="en-US" sz="2000" dirty="0"/>
              <a:t>Testing grade can be edited by subject.</a:t>
            </a:r>
          </a:p>
          <a:p>
            <a:pPr marL="685800" lvl="1">
              <a:spcAft>
                <a:spcPts val="1200"/>
              </a:spcAft>
              <a:buFont typeface="Arial" panose="020B0604020202020204" pitchFamily="34" charset="0"/>
              <a:buChar char="•"/>
            </a:pPr>
            <a:r>
              <a:rPr lang="en-US" sz="2000" dirty="0"/>
              <a:t>Individual subjects can be deleted.</a:t>
            </a:r>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a:solidFill>
                  <a:schemeClr val="bg1"/>
                </a:solidFill>
              </a:rPr>
              <a:t>Students &gt; View &amp; Edit/Register &gt; Tests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99</a:t>
            </a:fld>
            <a:endParaRPr lang="en-US" dirty="0"/>
          </a:p>
        </p:txBody>
      </p:sp>
      <p:sp>
        <p:nvSpPr>
          <p:cNvPr id="6" name="Text Placeholder 3"/>
          <p:cNvSpPr txBox="1">
            <a:spLocks/>
          </p:cNvSpPr>
          <p:nvPr/>
        </p:nvSpPr>
        <p:spPr>
          <a:xfrm>
            <a:off x="381000" y="1676400"/>
            <a:ext cx="8305800" cy="38862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pic>
        <p:nvPicPr>
          <p:cNvPr id="7" name="Picture 6">
            <a:extLst>
              <a:ext uri="{FF2B5EF4-FFF2-40B4-BE49-F238E27FC236}">
                <a16:creationId xmlns:a16="http://schemas.microsoft.com/office/drawing/2014/main" id="{9669C181-4641-4A34-87B3-497D9F729F2F}"/>
              </a:ext>
            </a:extLst>
          </p:cNvPr>
          <p:cNvPicPr>
            <a:picLocks noChangeAspect="1"/>
          </p:cNvPicPr>
          <p:nvPr/>
        </p:nvPicPr>
        <p:blipFill>
          <a:blip r:embed="rId2"/>
          <a:stretch>
            <a:fillRect/>
          </a:stretch>
        </p:blipFill>
        <p:spPr>
          <a:xfrm>
            <a:off x="3578120" y="3276600"/>
            <a:ext cx="5184880" cy="2172399"/>
          </a:xfrm>
          <a:prstGeom prst="rect">
            <a:avLst/>
          </a:prstGeom>
        </p:spPr>
      </p:pic>
      <p:pic>
        <p:nvPicPr>
          <p:cNvPr id="8" name="Picture 7">
            <a:extLst>
              <a:ext uri="{FF2B5EF4-FFF2-40B4-BE49-F238E27FC236}">
                <a16:creationId xmlns:a16="http://schemas.microsoft.com/office/drawing/2014/main" id="{E59464B7-A78B-4586-A2AA-9BFAB27DF739}"/>
              </a:ext>
            </a:extLst>
          </p:cNvPr>
          <p:cNvPicPr>
            <a:picLocks noChangeAspect="1"/>
          </p:cNvPicPr>
          <p:nvPr/>
        </p:nvPicPr>
        <p:blipFill>
          <a:blip r:embed="rId3"/>
          <a:stretch>
            <a:fillRect/>
          </a:stretch>
        </p:blipFill>
        <p:spPr>
          <a:xfrm>
            <a:off x="304800" y="3352800"/>
            <a:ext cx="1414463" cy="1885950"/>
          </a:xfrm>
          <a:prstGeom prst="rect">
            <a:avLst/>
          </a:prstGeom>
        </p:spPr>
      </p:pic>
      <p:sp>
        <p:nvSpPr>
          <p:cNvPr id="9" name="TextBox 12">
            <a:extLst>
              <a:ext uri="{FF2B5EF4-FFF2-40B4-BE49-F238E27FC236}">
                <a16:creationId xmlns:a16="http://schemas.microsoft.com/office/drawing/2014/main" id="{480E66B8-E233-439F-B72A-D8A58F0B33D1}"/>
              </a:ext>
            </a:extLst>
          </p:cNvPr>
          <p:cNvSpPr txBox="1"/>
          <p:nvPr/>
        </p:nvSpPr>
        <p:spPr>
          <a:xfrm>
            <a:off x="3671392" y="5614654"/>
            <a:ext cx="5472608" cy="369332"/>
          </a:xfrm>
          <a:prstGeom prst="rect">
            <a:avLst/>
          </a:prstGeom>
          <a:solidFill>
            <a:srgbClr val="FFC000"/>
          </a:solidFill>
          <a:ln w="19050" cap="flat" cmpd="sng" algn="ctr">
            <a:solidFill>
              <a:sysClr val="window" lastClr="FFFFFF"/>
            </a:solidFill>
            <a:prstDash val="solid"/>
            <a:miter lim="800000"/>
          </a:ln>
          <a:effec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rPr>
              <a:t>Change for 2018 Interim Pilot </a:t>
            </a:r>
          </a:p>
        </p:txBody>
      </p:sp>
    </p:spTree>
    <p:extLst>
      <p:ext uri="{BB962C8B-B14F-4D97-AF65-F5344CB8AC3E}">
        <p14:creationId xmlns:p14="http://schemas.microsoft.com/office/powerpoint/2010/main" val="356171495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000472"/>
            <a:ext cx="8382000" cy="4603959"/>
          </a:xfrm>
        </p:spPr>
        <p:txBody>
          <a:bodyPr>
            <a:normAutofit lnSpcReduction="10000"/>
          </a:bodyPr>
          <a:lstStyle/>
          <a:p>
            <a:pPr marL="0" indent="0">
              <a:buNone/>
            </a:pPr>
            <a:endParaRPr lang="en-US" dirty="0"/>
          </a:p>
          <a:p>
            <a:pPr>
              <a:lnSpc>
                <a:spcPct val="120000"/>
              </a:lnSpc>
              <a:spcBef>
                <a:spcPts val="0"/>
              </a:spcBef>
            </a:pPr>
            <a:r>
              <a:rPr lang="en-US" sz="2100" dirty="0"/>
              <a:t>Interim Pilot</a:t>
            </a:r>
          </a:p>
          <a:p>
            <a:pPr lvl="1">
              <a:lnSpc>
                <a:spcPct val="120000"/>
              </a:lnSpc>
              <a:spcBef>
                <a:spcPts val="0"/>
              </a:spcBef>
              <a:buFont typeface="Arial" panose="020B0604020202020204" pitchFamily="34" charset="0"/>
              <a:buChar char="•"/>
            </a:pPr>
            <a:r>
              <a:rPr lang="en-US" sz="2100" dirty="0"/>
              <a:t>Upload creates both a MA and RE online registration for the enrolled grade for each student.</a:t>
            </a:r>
          </a:p>
          <a:p>
            <a:pPr lvl="1">
              <a:lnSpc>
                <a:spcPct val="120000"/>
              </a:lnSpc>
              <a:spcBef>
                <a:spcPts val="0"/>
              </a:spcBef>
              <a:buFont typeface="Arial" panose="020B0604020202020204" pitchFamily="34" charset="0"/>
              <a:buChar char="•"/>
            </a:pPr>
            <a:r>
              <a:rPr lang="en-US" sz="2100" dirty="0"/>
              <a:t>All registrations are online.</a:t>
            </a:r>
          </a:p>
          <a:p>
            <a:pPr lvl="1">
              <a:lnSpc>
                <a:spcPct val="120000"/>
              </a:lnSpc>
              <a:spcBef>
                <a:spcPts val="0"/>
              </a:spcBef>
              <a:buFont typeface="Arial" panose="020B0604020202020204" pitchFamily="34" charset="0"/>
              <a:buChar char="•"/>
            </a:pPr>
            <a:r>
              <a:rPr lang="en-US" sz="2100" dirty="0"/>
              <a:t>MATHEMATICS TEST VERSION CODE</a:t>
            </a:r>
          </a:p>
          <a:p>
            <a:pPr marL="1200150" lvl="2" indent="-285750">
              <a:lnSpc>
                <a:spcPct val="120000"/>
              </a:lnSpc>
              <a:spcBef>
                <a:spcPts val="0"/>
              </a:spcBef>
            </a:pPr>
            <a:r>
              <a:rPr lang="en-US" sz="1800" dirty="0"/>
              <a:t>Enter Personal Needs and Preferences (PNP) that is valid for Interim: t or T</a:t>
            </a:r>
          </a:p>
          <a:p>
            <a:pPr marL="1200150" lvl="2" indent="-285750">
              <a:lnSpc>
                <a:spcPct val="120000"/>
              </a:lnSpc>
              <a:spcBef>
                <a:spcPts val="0"/>
              </a:spcBef>
            </a:pPr>
            <a:r>
              <a:rPr lang="en-US" sz="1800" dirty="0"/>
              <a:t>Enter “i” or “I” to indicate Interim administration</a:t>
            </a:r>
          </a:p>
          <a:p>
            <a:pPr marL="1200150" lvl="2" indent="-285750">
              <a:lnSpc>
                <a:spcPct val="120000"/>
              </a:lnSpc>
              <a:spcBef>
                <a:spcPts val="0"/>
              </a:spcBef>
            </a:pPr>
            <a:r>
              <a:rPr lang="en-US" sz="1800" dirty="0"/>
              <a:t>No need to enter “O” for online. All registrations will be online.</a:t>
            </a:r>
          </a:p>
          <a:p>
            <a:pPr lvl="1">
              <a:lnSpc>
                <a:spcPct val="120000"/>
              </a:lnSpc>
              <a:spcBef>
                <a:spcPts val="0"/>
              </a:spcBef>
              <a:buFont typeface="Arial" panose="020B0604020202020204" pitchFamily="34" charset="0"/>
              <a:buChar char="•"/>
            </a:pPr>
            <a:r>
              <a:rPr lang="en-US" sz="2100" dirty="0"/>
              <a:t>READING TEST VERSION CODE</a:t>
            </a:r>
          </a:p>
          <a:p>
            <a:pPr marL="1200150" lvl="2" indent="-285750">
              <a:lnSpc>
                <a:spcPct val="120000"/>
              </a:lnSpc>
              <a:spcBef>
                <a:spcPts val="0"/>
              </a:spcBef>
            </a:pPr>
            <a:r>
              <a:rPr lang="en-US" sz="1800" dirty="0"/>
              <a:t>Enter PNP that is valid for Interim: t or T </a:t>
            </a:r>
          </a:p>
          <a:p>
            <a:pPr marL="1200150" lvl="2" indent="-285750">
              <a:lnSpc>
                <a:spcPct val="120000"/>
              </a:lnSpc>
              <a:spcBef>
                <a:spcPts val="0"/>
              </a:spcBef>
            </a:pPr>
            <a:r>
              <a:rPr lang="en-US" sz="1800" dirty="0"/>
              <a:t>Enter “i” or “I” to indicate Interim administration</a:t>
            </a:r>
          </a:p>
          <a:p>
            <a:pPr marL="1200150" lvl="2" indent="-285750">
              <a:lnSpc>
                <a:spcPct val="120000"/>
              </a:lnSpc>
              <a:spcBef>
                <a:spcPts val="0"/>
              </a:spcBef>
            </a:pPr>
            <a:r>
              <a:rPr lang="en-US" sz="1800" dirty="0"/>
              <a:t>No need to enter “O” for online. All registrations will be online.</a:t>
            </a:r>
          </a:p>
        </p:txBody>
      </p:sp>
      <p:sp>
        <p:nvSpPr>
          <p:cNvPr id="3" name="Title 2"/>
          <p:cNvSpPr>
            <a:spLocks noGrp="1"/>
          </p:cNvSpPr>
          <p:nvPr>
            <p:ph type="title"/>
          </p:nvPr>
        </p:nvSpPr>
        <p:spPr/>
        <p:txBody>
          <a:bodyPr/>
          <a:lstStyle/>
          <a:p>
            <a:r>
              <a:rPr lang="en-US" dirty="0">
                <a:solidFill>
                  <a:schemeClr val="bg1"/>
                </a:solidFill>
              </a:rPr>
              <a:t>Students &gt; Upload</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100</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sp>
        <p:nvSpPr>
          <p:cNvPr id="7" name="TextBox 10">
            <a:extLst>
              <a:ext uri="{FF2B5EF4-FFF2-40B4-BE49-F238E27FC236}">
                <a16:creationId xmlns:a16="http://schemas.microsoft.com/office/drawing/2014/main" id="{31935B9F-31D5-4130-BF46-3C363B4D0388}"/>
              </a:ext>
            </a:extLst>
          </p:cNvPr>
          <p:cNvSpPr txBox="1"/>
          <p:nvPr/>
        </p:nvSpPr>
        <p:spPr>
          <a:xfrm>
            <a:off x="3671392" y="5604431"/>
            <a:ext cx="5472608" cy="369332"/>
          </a:xfrm>
          <a:prstGeom prst="rect">
            <a:avLst/>
          </a:prstGeom>
          <a:solidFill>
            <a:srgbClr val="FFC000"/>
          </a:solidFill>
          <a:ln w="19050" cap="flat" cmpd="sng" algn="ctr">
            <a:solidFill>
              <a:sysClr val="window" lastClr="FFFFFF"/>
            </a:solidFill>
            <a:prstDash val="solid"/>
            <a:miter lim="800000"/>
          </a:ln>
          <a:effec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rPr>
              <a:t>Change for 2018 Interim Pilot</a:t>
            </a:r>
          </a:p>
        </p:txBody>
      </p:sp>
    </p:spTree>
    <p:extLst>
      <p:ext uri="{BB962C8B-B14F-4D97-AF65-F5344CB8AC3E}">
        <p14:creationId xmlns:p14="http://schemas.microsoft.com/office/powerpoint/2010/main" val="115520730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63583" y="3505200"/>
            <a:ext cx="8382000" cy="2514600"/>
          </a:xfrm>
        </p:spPr>
        <p:txBody>
          <a:bodyPr>
            <a:normAutofit fontScale="55000" lnSpcReduction="20000"/>
          </a:bodyPr>
          <a:lstStyle/>
          <a:p>
            <a:pPr marL="0" indent="0">
              <a:buNone/>
            </a:pPr>
            <a:endParaRPr lang="en-US" dirty="0"/>
          </a:p>
          <a:p>
            <a:pPr marL="171450" indent="-171450">
              <a:buFont typeface="Arial" panose="020B0604020202020204" pitchFamily="34" charset="0"/>
              <a:buChar char="•"/>
            </a:pPr>
            <a:r>
              <a:rPr lang="en-US" sz="2700" dirty="0"/>
              <a:t>The GROUP NAME field (column E) should only be used to organize paper or online test takers into groups; otherwise, the field should be left blank.  </a:t>
            </a:r>
          </a:p>
          <a:p>
            <a:pPr marL="171450" indent="-171450">
              <a:buFont typeface="Arial" panose="020B0604020202020204" pitchFamily="34" charset="0"/>
              <a:buChar char="•"/>
            </a:pPr>
            <a:endParaRPr lang="en-US" sz="2700" dirty="0"/>
          </a:p>
          <a:p>
            <a:pPr marL="171450" indent="-171450">
              <a:buFont typeface="Arial" panose="020B0604020202020204" pitchFamily="34" charset="0"/>
              <a:buChar char="•"/>
            </a:pPr>
            <a:r>
              <a:rPr lang="en-US" sz="2700" dirty="0"/>
              <a:t>For online testing, the STAAR EOC TEST VERSION CODE field (column AW) has been updated to reflect the 2018 PNP accommodation codes and now includes an option for districts to indicate Designated Supports (formerly General Accommodations) for students taking an online test only.  </a:t>
            </a:r>
          </a:p>
          <a:p>
            <a:pPr marL="171450" indent="-171450">
              <a:buFont typeface="Arial" panose="020B0604020202020204" pitchFamily="34" charset="0"/>
              <a:buChar char="•"/>
            </a:pPr>
            <a:endParaRPr lang="en-US" sz="2700" dirty="0"/>
          </a:p>
          <a:p>
            <a:pPr marL="171450" indent="-171450">
              <a:buFont typeface="Arial" panose="020B0604020202020204" pitchFamily="34" charset="0"/>
              <a:buChar char="•"/>
            </a:pPr>
            <a:r>
              <a:rPr lang="en-US" sz="2700" dirty="0"/>
              <a:t>The CAREER-AND-TECHNICAL-ED-IND-CD field (Column AA) has been updated to include only values 1, 2, and 0. A value of 3, “Participant in district’s tech prep program,” is no longer a valid value for this field. </a:t>
            </a:r>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a:solidFill>
                  <a:schemeClr val="bg1"/>
                </a:solidFill>
              </a:rPr>
              <a:t>Changes to STAAR EOC Data File Uploads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101</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pic>
        <p:nvPicPr>
          <p:cNvPr id="7" name="Picture 6">
            <a:extLst>
              <a:ext uri="{FF2B5EF4-FFF2-40B4-BE49-F238E27FC236}">
                <a16:creationId xmlns:a16="http://schemas.microsoft.com/office/drawing/2014/main" id="{52EAA327-E043-4D7E-AC4F-E7BBEA4F70E2}"/>
              </a:ext>
            </a:extLst>
          </p:cNvPr>
          <p:cNvPicPr>
            <a:picLocks noChangeAspect="1"/>
          </p:cNvPicPr>
          <p:nvPr/>
        </p:nvPicPr>
        <p:blipFill>
          <a:blip r:embed="rId2"/>
          <a:stretch>
            <a:fillRect/>
          </a:stretch>
        </p:blipFill>
        <p:spPr>
          <a:xfrm>
            <a:off x="609600" y="1371600"/>
            <a:ext cx="3048000" cy="2288683"/>
          </a:xfrm>
          <a:prstGeom prst="rect">
            <a:avLst/>
          </a:prstGeom>
        </p:spPr>
      </p:pic>
      <p:pic>
        <p:nvPicPr>
          <p:cNvPr id="8" name="Picture 7">
            <a:extLst>
              <a:ext uri="{FF2B5EF4-FFF2-40B4-BE49-F238E27FC236}">
                <a16:creationId xmlns:a16="http://schemas.microsoft.com/office/drawing/2014/main" id="{7544843B-E56C-466B-89A3-7D729DB7DFCA}"/>
              </a:ext>
            </a:extLst>
          </p:cNvPr>
          <p:cNvPicPr>
            <a:picLocks noChangeAspect="1"/>
          </p:cNvPicPr>
          <p:nvPr/>
        </p:nvPicPr>
        <p:blipFill>
          <a:blip r:embed="rId3"/>
          <a:stretch>
            <a:fillRect/>
          </a:stretch>
        </p:blipFill>
        <p:spPr>
          <a:xfrm>
            <a:off x="6308017" y="1308952"/>
            <a:ext cx="1919406" cy="2413978"/>
          </a:xfrm>
          <a:prstGeom prst="rect">
            <a:avLst/>
          </a:prstGeom>
        </p:spPr>
      </p:pic>
      <p:sp>
        <p:nvSpPr>
          <p:cNvPr id="9" name="Right Arrow 14">
            <a:extLst>
              <a:ext uri="{FF2B5EF4-FFF2-40B4-BE49-F238E27FC236}">
                <a16:creationId xmlns:a16="http://schemas.microsoft.com/office/drawing/2014/main" id="{EAEAF85C-BAF0-4B63-9757-BAE26A10CF26}"/>
              </a:ext>
            </a:extLst>
          </p:cNvPr>
          <p:cNvSpPr/>
          <p:nvPr/>
        </p:nvSpPr>
        <p:spPr>
          <a:xfrm>
            <a:off x="4826944" y="2526827"/>
            <a:ext cx="311728" cy="2611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Tree>
    <p:extLst>
      <p:ext uri="{BB962C8B-B14F-4D97-AF65-F5344CB8AC3E}">
        <p14:creationId xmlns:p14="http://schemas.microsoft.com/office/powerpoint/2010/main" val="18955434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990600"/>
            <a:ext cx="8382000" cy="3733800"/>
          </a:xfrm>
        </p:spPr>
        <p:txBody>
          <a:bodyPr>
            <a:noAutofit/>
          </a:bodyPr>
          <a:lstStyle/>
          <a:p>
            <a:pPr marL="0" indent="0">
              <a:buNone/>
            </a:pPr>
            <a:endParaRPr lang="en-US" sz="1600" dirty="0"/>
          </a:p>
          <a:p>
            <a:pPr marL="171450" indent="-171450">
              <a:buFont typeface="Arial" panose="020B0604020202020204" pitchFamily="34" charset="0"/>
              <a:buChar char="•"/>
            </a:pPr>
            <a:r>
              <a:rPr lang="en-US" sz="1500" dirty="0"/>
              <a:t>The GROUP NAME field (column E) can be used to specify a group name for tests being delivered on paper as well as online. This field should only be used to organize test takers into groups; otherwise, the field should be left blank. </a:t>
            </a:r>
          </a:p>
          <a:p>
            <a:pPr marL="171450" indent="-171450">
              <a:buFont typeface="Arial" panose="020B0604020202020204" pitchFamily="34" charset="0"/>
              <a:buChar char="•"/>
            </a:pPr>
            <a:endParaRPr lang="en-US" sz="1500" dirty="0"/>
          </a:p>
          <a:p>
            <a:pPr marL="171450" indent="-171450">
              <a:buFont typeface="Arial" panose="020B0604020202020204" pitchFamily="34" charset="0"/>
              <a:buChar char="•"/>
            </a:pPr>
            <a:r>
              <a:rPr lang="en-US" sz="1500" dirty="0"/>
              <a:t>For online testing, The READING TEST VERSION CODE, MATHEMATICS TEST VERSION CODE, SCIENCE TEST VERSION CODE, SOCIAL STUDIES TEST VERSION CODE, and WRITING TEST VERSION CODE fields (columns BD–BI) have been updated to reflect the 2018 PNP accommodation codes and now include an option for districts to indicate Designated Supports for students taking an online test only.</a:t>
            </a:r>
          </a:p>
          <a:p>
            <a:pPr marL="0" indent="0">
              <a:buNone/>
            </a:pPr>
            <a:r>
              <a:rPr lang="en-US" sz="1500" dirty="0"/>
              <a:t> </a:t>
            </a:r>
          </a:p>
          <a:p>
            <a:pPr marL="171450" indent="-171450">
              <a:buFont typeface="Arial" panose="020B0604020202020204" pitchFamily="34" charset="0"/>
              <a:buChar char="•"/>
            </a:pPr>
            <a:r>
              <a:rPr lang="en-US" sz="1500" dirty="0"/>
              <a:t>The CAREER-AND-TECHNICAL-ED-IND-CD (column AA) has been updated to include only values 1, 2, and 0. A value of 3, “Participant in district’s tech prep program,” is no longer a valid value for this field. </a:t>
            </a:r>
          </a:p>
          <a:p>
            <a:endParaRPr lang="en-US" sz="1500" dirty="0"/>
          </a:p>
          <a:p>
            <a:pPr marL="0" indent="0">
              <a:buNone/>
            </a:pPr>
            <a:endParaRPr lang="en-US" sz="1500" dirty="0"/>
          </a:p>
        </p:txBody>
      </p:sp>
      <p:sp>
        <p:nvSpPr>
          <p:cNvPr id="3" name="Title 2"/>
          <p:cNvSpPr>
            <a:spLocks noGrp="1"/>
          </p:cNvSpPr>
          <p:nvPr>
            <p:ph type="title"/>
          </p:nvPr>
        </p:nvSpPr>
        <p:spPr/>
        <p:txBody>
          <a:bodyPr>
            <a:normAutofit fontScale="90000"/>
          </a:bodyPr>
          <a:lstStyle/>
          <a:p>
            <a:r>
              <a:rPr lang="en-US" dirty="0">
                <a:solidFill>
                  <a:schemeClr val="bg1"/>
                </a:solidFill>
              </a:rPr>
              <a:t>Changes to STAAR 3–8 Data File Uploads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102</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spTree>
    <p:extLst>
      <p:ext uri="{BB962C8B-B14F-4D97-AF65-F5344CB8AC3E}">
        <p14:creationId xmlns:p14="http://schemas.microsoft.com/office/powerpoint/2010/main" val="300270052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1"/>
            <a:ext cx="8382000" cy="3733800"/>
          </a:xfrm>
        </p:spPr>
        <p:txBody>
          <a:bodyPr>
            <a:normAutofit lnSpcReduction="10000"/>
          </a:bodyPr>
          <a:lstStyle/>
          <a:p>
            <a:pPr marL="0" indent="0">
              <a:buNone/>
            </a:pPr>
            <a:endParaRPr lang="en-US" dirty="0"/>
          </a:p>
          <a:p>
            <a:r>
              <a:rPr lang="en-US" sz="2200" dirty="0"/>
              <a:t>Grades 5 and 8 Retest</a:t>
            </a:r>
          </a:p>
          <a:p>
            <a:pPr marL="0" indent="0">
              <a:buNone/>
            </a:pPr>
            <a:endParaRPr lang="en-US" sz="1800" dirty="0"/>
          </a:p>
          <a:p>
            <a:pPr marL="571500" lvl="1" indent="-171450">
              <a:buFont typeface="Arial" panose="020B0604020202020204" pitchFamily="34" charset="0"/>
              <a:buChar char="•"/>
            </a:pPr>
            <a:r>
              <a:rPr lang="en-US" sz="2000" dirty="0"/>
              <a:t>Two columns have been added for the STAAR Assessment Management System to indicate a grade 5 or 8 retester who has previously passed one of the two retest subjects (mathematics or reading). These columns are RETESTER INDICATOR-MA (column BO) and RETESTER INDICATOR-RE (column BP) (P = Previously met passing standard).</a:t>
            </a:r>
          </a:p>
          <a:p>
            <a:pPr marL="171450" indent="-171450">
              <a:buFont typeface="Arial" panose="020B0604020202020204" pitchFamily="34" charset="0"/>
              <a:buChar char="•"/>
            </a:pPr>
            <a:endParaRPr lang="en-US" sz="2200" dirty="0"/>
          </a:p>
          <a:p>
            <a:pPr marL="571500" lvl="1" indent="-171450">
              <a:buFont typeface="Arial" panose="020B0604020202020204" pitchFamily="34" charset="0"/>
              <a:buChar char="•"/>
            </a:pPr>
            <a:r>
              <a:rPr lang="en-US" sz="2000" dirty="0"/>
              <a:t>These fields are not updatable by districts if the retester file is modified and re-uploaded.</a:t>
            </a:r>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a:solidFill>
                  <a:schemeClr val="bg1"/>
                </a:solidFill>
              </a:rPr>
              <a:t>Changes to STAAR 3–8 Data File Uploads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103</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spTree>
    <p:extLst>
      <p:ext uri="{BB962C8B-B14F-4D97-AF65-F5344CB8AC3E}">
        <p14:creationId xmlns:p14="http://schemas.microsoft.com/office/powerpoint/2010/main" val="176253309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66700" y="1209426"/>
            <a:ext cx="8382000" cy="4571999"/>
          </a:xfrm>
        </p:spPr>
        <p:txBody>
          <a:bodyPr>
            <a:normAutofit fontScale="32500" lnSpcReduction="20000"/>
          </a:bodyPr>
          <a:lstStyle/>
          <a:p>
            <a:pPr marL="0" indent="0">
              <a:buNone/>
            </a:pPr>
            <a:endParaRPr lang="en-US" dirty="0"/>
          </a:p>
          <a:p>
            <a:r>
              <a:rPr lang="en-US" sz="5000" dirty="0"/>
              <a:t>The Mathematics Test Version Code, Reading Test Version Code, Writing Test Version Code, Science Test Version Code, and Social Studies Test Version Code fields will be used to indicate the following for STAAR grades 3–8:</a:t>
            </a:r>
          </a:p>
          <a:p>
            <a:endParaRPr lang="en-US" sz="5000" dirty="0"/>
          </a:p>
          <a:p>
            <a:pPr marL="285750" indent="-285750">
              <a:buFont typeface="Arial" panose="020B0604020202020204" pitchFamily="34" charset="0"/>
              <a:buChar char="•"/>
            </a:pPr>
            <a:r>
              <a:rPr lang="en-US" sz="5000" dirty="0"/>
              <a:t>PNP accommodation codes:</a:t>
            </a:r>
          </a:p>
          <a:p>
            <a:pPr lvl="1">
              <a:buFont typeface="Arial" panose="020B0604020202020204" pitchFamily="34" charset="0"/>
              <a:buChar char="•"/>
            </a:pPr>
            <a:r>
              <a:rPr lang="en-US" sz="5000" dirty="0"/>
              <a:t>E = Spelling Assistance (delivered online for grades 4 and 7 writing only)</a:t>
            </a:r>
          </a:p>
          <a:p>
            <a:pPr lvl="1">
              <a:buFont typeface="Arial" panose="020B0604020202020204" pitchFamily="34" charset="0"/>
              <a:buChar char="•"/>
            </a:pPr>
            <a:r>
              <a:rPr lang="en-US" sz="5000" dirty="0"/>
              <a:t>R = Content and Language Supports (delivered online)</a:t>
            </a:r>
          </a:p>
          <a:p>
            <a:pPr lvl="1">
              <a:buFont typeface="Arial" panose="020B0604020202020204" pitchFamily="34" charset="0"/>
              <a:buChar char="•"/>
            </a:pPr>
            <a:r>
              <a:rPr lang="en-US" sz="5000" dirty="0"/>
              <a:t>T = Text-to-Speech (delivered online; includes click word)</a:t>
            </a:r>
          </a:p>
          <a:p>
            <a:pPr lvl="1">
              <a:buFont typeface="Arial" panose="020B0604020202020204" pitchFamily="34" charset="0"/>
              <a:buChar char="•"/>
            </a:pPr>
            <a:endParaRPr lang="en-US" sz="5000" dirty="0"/>
          </a:p>
          <a:p>
            <a:pPr marL="285750" indent="-285750">
              <a:buFont typeface="Arial" panose="020B0604020202020204" pitchFamily="34" charset="0"/>
              <a:buChar char="•"/>
            </a:pPr>
            <a:r>
              <a:rPr lang="en-US" sz="5000" dirty="0"/>
              <a:t>Online test with no accommodations:</a:t>
            </a:r>
          </a:p>
          <a:p>
            <a:pPr lvl="1">
              <a:buFont typeface="Arial" panose="020B0604020202020204" pitchFamily="34" charset="0"/>
              <a:buChar char="•"/>
            </a:pPr>
            <a:r>
              <a:rPr lang="en-US" sz="5000" dirty="0"/>
              <a:t>O = Student will test online with no PNP accommodations</a:t>
            </a:r>
          </a:p>
          <a:p>
            <a:pPr lvl="1">
              <a:buFont typeface="Arial" panose="020B0604020202020204" pitchFamily="34" charset="0"/>
              <a:buChar char="•"/>
            </a:pPr>
            <a:endParaRPr lang="en-US" sz="5000" dirty="0"/>
          </a:p>
          <a:p>
            <a:pPr marL="285750" indent="-285750">
              <a:buFont typeface="Arial" panose="020B0604020202020204" pitchFamily="34" charset="0"/>
              <a:buChar char="•"/>
            </a:pPr>
            <a:r>
              <a:rPr lang="en-US" sz="5000" dirty="0"/>
              <a:t>Designated Supports (online testers only):</a:t>
            </a:r>
          </a:p>
          <a:p>
            <a:pPr lvl="1">
              <a:buFont typeface="Arial" panose="020B0604020202020204" pitchFamily="34" charset="0"/>
              <a:buChar char="•"/>
            </a:pPr>
            <a:r>
              <a:rPr lang="en-US" sz="5000" dirty="0"/>
              <a:t>D = Designated supports for a student testing online</a:t>
            </a:r>
          </a:p>
          <a:p>
            <a:pPr marL="0" indent="0">
              <a:buNone/>
            </a:pPr>
            <a:endParaRPr lang="en-US" dirty="0"/>
          </a:p>
        </p:txBody>
      </p:sp>
      <p:sp>
        <p:nvSpPr>
          <p:cNvPr id="3" name="Title 2"/>
          <p:cNvSpPr>
            <a:spLocks noGrp="1"/>
          </p:cNvSpPr>
          <p:nvPr>
            <p:ph type="title"/>
          </p:nvPr>
        </p:nvSpPr>
        <p:spPr/>
        <p:txBody>
          <a:bodyPr>
            <a:normAutofit/>
          </a:bodyPr>
          <a:lstStyle/>
          <a:p>
            <a:r>
              <a:rPr lang="en-US" dirty="0">
                <a:solidFill>
                  <a:schemeClr val="bg1"/>
                </a:solidFill>
              </a:rPr>
              <a:t>Student Uploads – PNP for STAAR 3–8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104</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sp>
        <p:nvSpPr>
          <p:cNvPr id="7" name="TextBox 10">
            <a:extLst>
              <a:ext uri="{FF2B5EF4-FFF2-40B4-BE49-F238E27FC236}">
                <a16:creationId xmlns:a16="http://schemas.microsoft.com/office/drawing/2014/main" id="{B33CCC2F-7EEF-42C0-8C51-7314AEB7F894}"/>
              </a:ext>
            </a:extLst>
          </p:cNvPr>
          <p:cNvSpPr txBox="1"/>
          <p:nvPr/>
        </p:nvSpPr>
        <p:spPr>
          <a:xfrm>
            <a:off x="3671392" y="5584003"/>
            <a:ext cx="5472608" cy="369332"/>
          </a:xfrm>
          <a:prstGeom prst="rect">
            <a:avLst/>
          </a:prstGeom>
          <a:solidFill>
            <a:srgbClr val="800000"/>
          </a:solidFill>
          <a:ln w="19050" cap="flat" cmpd="sng" algn="ctr">
            <a:solidFill>
              <a:sysClr val="window" lastClr="FFFFFF"/>
            </a:solidFill>
            <a:prstDash val="solid"/>
            <a:miter lim="800000"/>
          </a:ln>
          <a:effec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rPr>
              <a:t>Change for Spring 2018 STAAR </a:t>
            </a:r>
          </a:p>
        </p:txBody>
      </p:sp>
    </p:spTree>
    <p:extLst>
      <p:ext uri="{BB962C8B-B14F-4D97-AF65-F5344CB8AC3E}">
        <p14:creationId xmlns:p14="http://schemas.microsoft.com/office/powerpoint/2010/main" val="150334372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1"/>
            <a:ext cx="8382000" cy="3733800"/>
          </a:xfrm>
        </p:spPr>
        <p:txBody>
          <a:bodyPr>
            <a:normAutofit fontScale="92500" lnSpcReduction="20000"/>
          </a:bodyPr>
          <a:lstStyle/>
          <a:p>
            <a:pPr marL="0" indent="0">
              <a:buNone/>
            </a:pPr>
            <a:endParaRPr lang="en-US" dirty="0"/>
          </a:p>
          <a:p>
            <a:r>
              <a:rPr lang="en-US" dirty="0"/>
              <a:t>The STAAR EOC Test Version Code will be used to indicate the following for STAAR EOC:</a:t>
            </a:r>
          </a:p>
          <a:p>
            <a:endParaRPr lang="en-US" dirty="0"/>
          </a:p>
          <a:p>
            <a:pPr marL="685800" lvl="1">
              <a:buFont typeface="Arial" panose="020B0604020202020204" pitchFamily="34" charset="0"/>
              <a:buChar char="•"/>
            </a:pPr>
            <a:r>
              <a:rPr lang="en-US" dirty="0"/>
              <a:t>PNP accommodation codes:</a:t>
            </a:r>
          </a:p>
          <a:p>
            <a:pPr lvl="2"/>
            <a:r>
              <a:rPr lang="en-US" dirty="0"/>
              <a:t>E = Spelling Assistance (delivered online for English I and English II only)</a:t>
            </a:r>
          </a:p>
          <a:p>
            <a:pPr lvl="2"/>
            <a:r>
              <a:rPr lang="en-US" dirty="0"/>
              <a:t>R = Content and Language Supports (delivered online; not available for Algebra II or English III)</a:t>
            </a:r>
          </a:p>
          <a:p>
            <a:pPr lvl="2"/>
            <a:r>
              <a:rPr lang="en-US" dirty="0"/>
              <a:t>T = Text-to-Speech (delivered online; includes click word)</a:t>
            </a:r>
          </a:p>
          <a:p>
            <a:pPr lvl="1">
              <a:buFont typeface="Arial" panose="020B0604020202020204" pitchFamily="34" charset="0"/>
              <a:buChar char="•"/>
            </a:pPr>
            <a:endParaRPr lang="en-US" dirty="0"/>
          </a:p>
          <a:p>
            <a:pPr marL="685800" lvl="1">
              <a:buFont typeface="Arial" panose="020B0604020202020204" pitchFamily="34" charset="0"/>
              <a:buChar char="•"/>
            </a:pPr>
            <a:r>
              <a:rPr lang="en-US" dirty="0"/>
              <a:t>Designated Supports (online testers only):</a:t>
            </a:r>
          </a:p>
          <a:p>
            <a:pPr lvl="2"/>
            <a:r>
              <a:rPr lang="en-US" dirty="0"/>
              <a:t>D = Designated Supports for a student testing online</a:t>
            </a:r>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a:solidFill>
                  <a:schemeClr val="bg1"/>
                </a:solidFill>
              </a:rPr>
              <a:t>Student Uploads – PNP for STAAR EOC</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105</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sp>
        <p:nvSpPr>
          <p:cNvPr id="8" name="TextBox 10">
            <a:extLst>
              <a:ext uri="{FF2B5EF4-FFF2-40B4-BE49-F238E27FC236}">
                <a16:creationId xmlns:a16="http://schemas.microsoft.com/office/drawing/2014/main" id="{21D09C4C-C43D-422C-88D2-35DA3F2B2266}"/>
              </a:ext>
            </a:extLst>
          </p:cNvPr>
          <p:cNvSpPr txBox="1"/>
          <p:nvPr/>
        </p:nvSpPr>
        <p:spPr>
          <a:xfrm>
            <a:off x="3671392" y="5570940"/>
            <a:ext cx="5472608" cy="369332"/>
          </a:xfrm>
          <a:prstGeom prst="rect">
            <a:avLst/>
          </a:prstGeom>
          <a:solidFill>
            <a:srgbClr val="800000"/>
          </a:solidFill>
          <a:ln w="19050" cap="flat" cmpd="sng" algn="ctr">
            <a:solidFill>
              <a:sysClr val="window" lastClr="FFFFFF"/>
            </a:solidFill>
            <a:prstDash val="solid"/>
            <a:miter lim="800000"/>
          </a:ln>
          <a:effec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rPr>
              <a:t>Change for Spring 2018 STAAR </a:t>
            </a:r>
          </a:p>
        </p:txBody>
      </p:sp>
    </p:spTree>
    <p:extLst>
      <p:ext uri="{BB962C8B-B14F-4D97-AF65-F5344CB8AC3E}">
        <p14:creationId xmlns:p14="http://schemas.microsoft.com/office/powerpoint/2010/main" val="234288640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1"/>
            <a:ext cx="8382000" cy="3733800"/>
          </a:xfrm>
        </p:spPr>
        <p:txBody>
          <a:bodyPr>
            <a:normAutofit fontScale="85000" lnSpcReduction="20000"/>
          </a:bodyPr>
          <a:lstStyle/>
          <a:p>
            <a:pPr marL="0" indent="0">
              <a:buNone/>
            </a:pPr>
            <a:endParaRPr lang="en-US" dirty="0"/>
          </a:p>
          <a:p>
            <a:r>
              <a:rPr lang="en-US" dirty="0"/>
              <a:t>Update registrations via upload without compromising groups</a:t>
            </a:r>
          </a:p>
          <a:p>
            <a:endParaRPr lang="en-US" dirty="0"/>
          </a:p>
          <a:p>
            <a:pPr lvl="1">
              <a:buFont typeface="Arial" panose="020B0604020202020204" pitchFamily="34" charset="0"/>
              <a:buChar char="•"/>
            </a:pPr>
            <a:r>
              <a:rPr lang="en-US" dirty="0"/>
              <a:t>Once a group name has been established for a student registration (by text entry, by default, or with the “Groups” feature), a null (blank) will not override the group name with the value NO GROUP NAME GIVEN.</a:t>
            </a:r>
          </a:p>
          <a:p>
            <a:pPr lvl="1">
              <a:buFont typeface="Arial" panose="020B0604020202020204" pitchFamily="34" charset="0"/>
              <a:buChar char="•"/>
            </a:pPr>
            <a:endParaRPr lang="en-US" dirty="0"/>
          </a:p>
          <a:p>
            <a:pPr lvl="1">
              <a:buFont typeface="Arial" panose="020B0604020202020204" pitchFamily="34" charset="0"/>
              <a:buChar char="•"/>
            </a:pPr>
            <a:r>
              <a:rPr lang="en-US" dirty="0"/>
              <a:t>Once a group name value has been established for a student registration, a user must use a new value to override the existing group name.</a:t>
            </a:r>
          </a:p>
          <a:p>
            <a:pPr lvl="1">
              <a:buFont typeface="Arial" panose="020B0604020202020204" pitchFamily="34" charset="0"/>
              <a:buChar char="•"/>
            </a:pPr>
            <a:endParaRPr lang="en-US" dirty="0"/>
          </a:p>
          <a:p>
            <a:pPr lvl="1">
              <a:buFont typeface="Arial" panose="020B0604020202020204" pitchFamily="34" charset="0"/>
              <a:buChar char="•"/>
            </a:pPr>
            <a:r>
              <a:rPr lang="en-US" dirty="0"/>
              <a:t>To move a student to NO GROUP NAME GIVEN, a user must either use the “Groups” feature or upload a file with the value NO GROUP NAME GIVEN entered in the appropriate GROUP NAME field (not case sensitive).</a:t>
            </a:r>
          </a:p>
          <a:p>
            <a:pPr marL="0" indent="0">
              <a:buNone/>
            </a:pPr>
            <a:endParaRPr lang="en-US" dirty="0"/>
          </a:p>
        </p:txBody>
      </p:sp>
      <p:sp>
        <p:nvSpPr>
          <p:cNvPr id="3" name="Title 2"/>
          <p:cNvSpPr>
            <a:spLocks noGrp="1"/>
          </p:cNvSpPr>
          <p:nvPr>
            <p:ph type="title"/>
          </p:nvPr>
        </p:nvSpPr>
        <p:spPr/>
        <p:txBody>
          <a:bodyPr/>
          <a:lstStyle/>
          <a:p>
            <a:r>
              <a:rPr lang="en-US" dirty="0">
                <a:solidFill>
                  <a:schemeClr val="bg1"/>
                </a:solidFill>
              </a:rPr>
              <a:t>Student Uploads – Groups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106</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sp>
        <p:nvSpPr>
          <p:cNvPr id="7" name="TextBox 10">
            <a:extLst>
              <a:ext uri="{FF2B5EF4-FFF2-40B4-BE49-F238E27FC236}">
                <a16:creationId xmlns:a16="http://schemas.microsoft.com/office/drawing/2014/main" id="{4B064CB2-F8D3-44C1-A69D-DA3EF14CE901}"/>
              </a:ext>
            </a:extLst>
          </p:cNvPr>
          <p:cNvSpPr txBox="1"/>
          <p:nvPr/>
        </p:nvSpPr>
        <p:spPr>
          <a:xfrm>
            <a:off x="3671392" y="5557877"/>
            <a:ext cx="5472608" cy="369332"/>
          </a:xfrm>
          <a:prstGeom prst="rect">
            <a:avLst/>
          </a:prstGeom>
          <a:solidFill>
            <a:srgbClr val="800000"/>
          </a:solidFill>
          <a:ln w="19050" cap="flat" cmpd="sng" algn="ctr">
            <a:solidFill>
              <a:sysClr val="window" lastClr="FFFFFF"/>
            </a:solidFill>
            <a:prstDash val="solid"/>
            <a:miter lim="800000"/>
          </a:ln>
          <a:effec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rPr>
              <a:t>Change for Spring 2018 STAAR </a:t>
            </a:r>
          </a:p>
        </p:txBody>
      </p:sp>
    </p:spTree>
    <p:extLst>
      <p:ext uri="{BB962C8B-B14F-4D97-AF65-F5344CB8AC3E}">
        <p14:creationId xmlns:p14="http://schemas.microsoft.com/office/powerpoint/2010/main" val="292932669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66700" y="1631950"/>
            <a:ext cx="8382000" cy="3733800"/>
          </a:xfrm>
        </p:spPr>
        <p:txBody>
          <a:bodyPr>
            <a:normAutofit fontScale="77500" lnSpcReduction="20000"/>
          </a:bodyPr>
          <a:lstStyle/>
          <a:p>
            <a:pPr marL="742950" indent="-285750">
              <a:spcAft>
                <a:spcPts val="1200"/>
              </a:spcAft>
              <a:buFont typeface="Arial" panose="020B0604020202020204" pitchFamily="34" charset="0"/>
              <a:buChar char="•"/>
            </a:pPr>
            <a:r>
              <a:rPr lang="en-US" dirty="0"/>
              <a:t>Districts may add or edit existing student registrations, including switching between paper and online tests, through the end of the testing window.</a:t>
            </a:r>
          </a:p>
          <a:p>
            <a:pPr marL="742950" indent="-285750">
              <a:spcAft>
                <a:spcPts val="1200"/>
              </a:spcAft>
              <a:buFont typeface="Arial" panose="020B0604020202020204" pitchFamily="34" charset="0"/>
              <a:buChar char="•"/>
            </a:pPr>
            <a:r>
              <a:rPr lang="en-US" dirty="0"/>
              <a:t>Changes made to student registrations after the precode window closes (paper registration period) will not be reflected in precoded materials received.</a:t>
            </a:r>
          </a:p>
          <a:p>
            <a:pPr marL="742950" indent="-285750">
              <a:spcAft>
                <a:spcPts val="1200"/>
              </a:spcAft>
              <a:buFont typeface="Arial" panose="020B0604020202020204" pitchFamily="34" charset="0"/>
              <a:buChar char="•"/>
            </a:pPr>
            <a:r>
              <a:rPr lang="en-US" dirty="0"/>
              <a:t>Student registrations associated with a precode cannot be deleted after the precode window closes.</a:t>
            </a:r>
          </a:p>
          <a:p>
            <a:pPr marL="457200">
              <a:spcAft>
                <a:spcPts val="1200"/>
              </a:spcAft>
            </a:pPr>
            <a:r>
              <a:rPr lang="en-US" b="1" dirty="0"/>
              <a:t>NOTE: </a:t>
            </a:r>
            <a:r>
              <a:rPr lang="en-US" dirty="0"/>
              <a:t>Changes to student registrations will not be allowed for up to three days after the precode window closes while precode files are being processed – all related system functionality will be disabled during this time.</a:t>
            </a:r>
          </a:p>
          <a:p>
            <a:pPr marL="0" indent="0">
              <a:buNone/>
            </a:pPr>
            <a:endParaRPr lang="en-US" dirty="0"/>
          </a:p>
          <a:p>
            <a:pPr marL="0" indent="0">
              <a:buNone/>
            </a:pPr>
            <a:endParaRPr lang="en-US" dirty="0"/>
          </a:p>
        </p:txBody>
      </p:sp>
      <p:sp>
        <p:nvSpPr>
          <p:cNvPr id="3" name="Title 2"/>
          <p:cNvSpPr>
            <a:spLocks noGrp="1"/>
          </p:cNvSpPr>
          <p:nvPr>
            <p:ph type="title"/>
          </p:nvPr>
        </p:nvSpPr>
        <p:spPr/>
        <p:txBody>
          <a:bodyPr/>
          <a:lstStyle/>
          <a:p>
            <a:r>
              <a:rPr lang="en-US" dirty="0">
                <a:solidFill>
                  <a:schemeClr val="bg1"/>
                </a:solidFill>
              </a:rPr>
              <a:t>Student Registration – Reminders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107</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spTree>
    <p:extLst>
      <p:ext uri="{BB962C8B-B14F-4D97-AF65-F5344CB8AC3E}">
        <p14:creationId xmlns:p14="http://schemas.microsoft.com/office/powerpoint/2010/main" val="343783457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7807" y="1066800"/>
            <a:ext cx="3886200" cy="5060950"/>
          </a:xfrm>
        </p:spPr>
        <p:txBody>
          <a:bodyPr>
            <a:normAutofit fontScale="70000" lnSpcReduction="20000"/>
          </a:bodyPr>
          <a:lstStyle/>
          <a:p>
            <a:pPr marL="0" indent="0">
              <a:buNone/>
            </a:pPr>
            <a:endParaRPr lang="en-US" sz="3100" dirty="0"/>
          </a:p>
          <a:p>
            <a:pPr marL="282575">
              <a:spcAft>
                <a:spcPts val="600"/>
              </a:spcAft>
            </a:pPr>
            <a:r>
              <a:rPr lang="en-US" sz="2600" b="1" i="1" u="sng" dirty="0"/>
              <a:t>Download CSV</a:t>
            </a:r>
            <a:r>
              <a:rPr lang="en-US" sz="2600" b="1" i="1" dirty="0"/>
              <a:t> </a:t>
            </a:r>
            <a:r>
              <a:rPr lang="en-US" sz="2600" dirty="0"/>
              <a:t>is available prior to the close of the precode window.</a:t>
            </a:r>
          </a:p>
          <a:p>
            <a:pPr marL="568325" lvl="1">
              <a:spcAft>
                <a:spcPts val="600"/>
              </a:spcAft>
              <a:buFont typeface="Arial" panose="020B0604020202020204" pitchFamily="34" charset="0"/>
              <a:buChar char="•"/>
            </a:pPr>
            <a:r>
              <a:rPr lang="en-US" sz="2600" dirty="0"/>
              <a:t>Lists all paper test registrations and corresponding precode data</a:t>
            </a:r>
          </a:p>
          <a:p>
            <a:pPr marL="568325" lvl="1">
              <a:spcAft>
                <a:spcPts val="600"/>
              </a:spcAft>
              <a:buFont typeface="Arial" panose="020B0604020202020204" pitchFamily="34" charset="0"/>
              <a:buChar char="•"/>
            </a:pPr>
            <a:r>
              <a:rPr lang="en-US" sz="2600" dirty="0"/>
              <a:t>Can be used to verify precodes, allowing districts to make corrections prior to the close of precode window, as needed</a:t>
            </a:r>
          </a:p>
          <a:p>
            <a:pPr marL="568325" lvl="1">
              <a:spcAft>
                <a:spcPts val="1200"/>
              </a:spcAft>
              <a:buFont typeface="Arial" panose="020B0604020202020204" pitchFamily="34" charset="0"/>
              <a:buChar char="•"/>
            </a:pPr>
            <a:r>
              <a:rPr lang="en-US" sz="2600" dirty="0"/>
              <a:t>Updated nightly</a:t>
            </a:r>
          </a:p>
          <a:p>
            <a:pPr marL="282575">
              <a:spcAft>
                <a:spcPts val="600"/>
              </a:spcAft>
            </a:pPr>
            <a:r>
              <a:rPr lang="en-US" sz="2600" b="1" i="1" u="sng" dirty="0"/>
              <a:t>Download PDF</a:t>
            </a:r>
            <a:r>
              <a:rPr lang="en-US" sz="2600" b="1" i="1" dirty="0"/>
              <a:t> </a:t>
            </a:r>
            <a:r>
              <a:rPr lang="en-US" sz="2600" dirty="0"/>
              <a:t>is available after the close of the precode window.</a:t>
            </a:r>
          </a:p>
          <a:p>
            <a:pPr marL="568325" lvl="1">
              <a:buFont typeface="Arial" panose="020B0604020202020204" pitchFamily="34" charset="0"/>
              <a:buChar char="•"/>
            </a:pPr>
            <a:r>
              <a:rPr lang="en-US" sz="2600" dirty="0"/>
              <a:t>Official list of all precodes district is scheduled to receive (including OOD/OOS)</a:t>
            </a:r>
          </a:p>
          <a:p>
            <a:pPr marL="0" indent="0">
              <a:buNone/>
            </a:pPr>
            <a:endParaRPr lang="en-US" sz="2900" dirty="0"/>
          </a:p>
        </p:txBody>
      </p:sp>
      <p:sp>
        <p:nvSpPr>
          <p:cNvPr id="3" name="Title 2"/>
          <p:cNvSpPr>
            <a:spLocks noGrp="1"/>
          </p:cNvSpPr>
          <p:nvPr>
            <p:ph type="title"/>
          </p:nvPr>
        </p:nvSpPr>
        <p:spPr/>
        <p:txBody>
          <a:bodyPr/>
          <a:lstStyle/>
          <a:p>
            <a:r>
              <a:rPr lang="en-US" dirty="0">
                <a:solidFill>
                  <a:schemeClr val="bg1"/>
                </a:solidFill>
              </a:rPr>
              <a:t>Precode Verification Report</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108</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pic>
        <p:nvPicPr>
          <p:cNvPr id="7" name="Picture 6">
            <a:extLst>
              <a:ext uri="{FF2B5EF4-FFF2-40B4-BE49-F238E27FC236}">
                <a16:creationId xmlns:a16="http://schemas.microsoft.com/office/drawing/2014/main" id="{9C587201-ED9D-4A47-9FF7-B6F4C8F7DA01}"/>
              </a:ext>
            </a:extLst>
          </p:cNvPr>
          <p:cNvPicPr>
            <a:picLocks noChangeAspect="1"/>
          </p:cNvPicPr>
          <p:nvPr/>
        </p:nvPicPr>
        <p:blipFill>
          <a:blip r:embed="rId2"/>
          <a:stretch>
            <a:fillRect/>
          </a:stretch>
        </p:blipFill>
        <p:spPr>
          <a:xfrm>
            <a:off x="4572001" y="1472690"/>
            <a:ext cx="4191000" cy="2406665"/>
          </a:xfrm>
          <a:prstGeom prst="rect">
            <a:avLst/>
          </a:prstGeom>
          <a:ln>
            <a:solidFill>
              <a:schemeClr val="tx1"/>
            </a:solidFill>
          </a:ln>
        </p:spPr>
      </p:pic>
      <p:grpSp>
        <p:nvGrpSpPr>
          <p:cNvPr id="8" name="Group 7">
            <a:extLst>
              <a:ext uri="{FF2B5EF4-FFF2-40B4-BE49-F238E27FC236}">
                <a16:creationId xmlns:a16="http://schemas.microsoft.com/office/drawing/2014/main" id="{8A058893-0255-4D82-BC0B-1CB32E6F0C2B}"/>
              </a:ext>
            </a:extLst>
          </p:cNvPr>
          <p:cNvGrpSpPr/>
          <p:nvPr/>
        </p:nvGrpSpPr>
        <p:grpSpPr>
          <a:xfrm>
            <a:off x="4572001" y="4031648"/>
            <a:ext cx="4114799" cy="1683351"/>
            <a:chOff x="4550001" y="3713936"/>
            <a:chExt cx="4023705" cy="1582683"/>
          </a:xfrm>
        </p:grpSpPr>
        <p:sp>
          <p:nvSpPr>
            <p:cNvPr id="9" name="Rectangle 8">
              <a:extLst>
                <a:ext uri="{FF2B5EF4-FFF2-40B4-BE49-F238E27FC236}">
                  <a16:creationId xmlns:a16="http://schemas.microsoft.com/office/drawing/2014/main" id="{B8852F7D-441A-4E2B-9B4A-1DE4D9F6443E}"/>
                </a:ext>
              </a:extLst>
            </p:cNvPr>
            <p:cNvSpPr/>
            <p:nvPr/>
          </p:nvSpPr>
          <p:spPr>
            <a:xfrm>
              <a:off x="5244860" y="3713936"/>
              <a:ext cx="3252148" cy="31055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10" name="Picture 9">
              <a:extLst>
                <a:ext uri="{FF2B5EF4-FFF2-40B4-BE49-F238E27FC236}">
                  <a16:creationId xmlns:a16="http://schemas.microsoft.com/office/drawing/2014/main" id="{2C42FD89-59F9-4230-9E14-60828AACDDB2}"/>
                </a:ext>
              </a:extLst>
            </p:cNvPr>
            <p:cNvPicPr>
              <a:picLocks noChangeAspect="1"/>
            </p:cNvPicPr>
            <p:nvPr/>
          </p:nvPicPr>
          <p:blipFill>
            <a:blip r:embed="rId3"/>
            <a:stretch>
              <a:fillRect/>
            </a:stretch>
          </p:blipFill>
          <p:spPr>
            <a:xfrm>
              <a:off x="4550001" y="4024487"/>
              <a:ext cx="4023705" cy="1272132"/>
            </a:xfrm>
            <a:prstGeom prst="rect">
              <a:avLst/>
            </a:prstGeom>
            <a:ln>
              <a:solidFill>
                <a:schemeClr val="tx1"/>
              </a:solidFill>
            </a:ln>
          </p:spPr>
        </p:pic>
        <p:sp>
          <p:nvSpPr>
            <p:cNvPr id="11" name="Down Arrow 17">
              <a:extLst>
                <a:ext uri="{FF2B5EF4-FFF2-40B4-BE49-F238E27FC236}">
                  <a16:creationId xmlns:a16="http://schemas.microsoft.com/office/drawing/2014/main" id="{A9769C01-EA34-4C40-9165-F6D99CDA1AE6}"/>
                </a:ext>
              </a:extLst>
            </p:cNvPr>
            <p:cNvSpPr/>
            <p:nvPr/>
          </p:nvSpPr>
          <p:spPr>
            <a:xfrm>
              <a:off x="5440419" y="3757096"/>
              <a:ext cx="276045" cy="22423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12" name="Down Arrow 18">
              <a:extLst>
                <a:ext uri="{FF2B5EF4-FFF2-40B4-BE49-F238E27FC236}">
                  <a16:creationId xmlns:a16="http://schemas.microsoft.com/office/drawing/2014/main" id="{9C415B26-2DA1-4A42-B6CE-52B52035AF7E}"/>
                </a:ext>
              </a:extLst>
            </p:cNvPr>
            <p:cNvSpPr/>
            <p:nvPr/>
          </p:nvSpPr>
          <p:spPr>
            <a:xfrm>
              <a:off x="6612174" y="3757096"/>
              <a:ext cx="276045" cy="22423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13" name="Down Arrow 19">
              <a:extLst>
                <a:ext uri="{FF2B5EF4-FFF2-40B4-BE49-F238E27FC236}">
                  <a16:creationId xmlns:a16="http://schemas.microsoft.com/office/drawing/2014/main" id="{C83BC91B-E0DB-4291-8D08-9FDF3D3D6767}"/>
                </a:ext>
              </a:extLst>
            </p:cNvPr>
            <p:cNvSpPr/>
            <p:nvPr/>
          </p:nvSpPr>
          <p:spPr>
            <a:xfrm>
              <a:off x="7783929" y="3757096"/>
              <a:ext cx="276045" cy="22423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spTree>
    <p:extLst>
      <p:ext uri="{BB962C8B-B14F-4D97-AF65-F5344CB8AC3E}">
        <p14:creationId xmlns:p14="http://schemas.microsoft.com/office/powerpoint/2010/main" val="71149404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382000" cy="4876800"/>
          </a:xfrm>
        </p:spPr>
        <p:txBody>
          <a:bodyPr>
            <a:normAutofit fontScale="77500" lnSpcReduction="20000"/>
          </a:bodyPr>
          <a:lstStyle/>
          <a:p>
            <a:pPr marL="0" indent="0">
              <a:buNone/>
            </a:pPr>
            <a:endParaRPr lang="en-US" dirty="0"/>
          </a:p>
          <a:p>
            <a:pPr marL="457200"/>
            <a:r>
              <a:rPr lang="en-US" sz="2600" dirty="0"/>
              <a:t>Lists all paper-based test registrations at the close of the precode window - one record for each precoded answer document that the district is scheduled to receive (serves as official record) – available at the campus level</a:t>
            </a:r>
          </a:p>
          <a:p>
            <a:pPr marL="457200"/>
            <a:r>
              <a:rPr lang="en-US" sz="2600" dirty="0"/>
              <a:t>Organized by campus, subject, student (alpha order)</a:t>
            </a:r>
          </a:p>
          <a:p>
            <a:pPr marL="457200"/>
            <a:endParaRPr lang="en-US" sz="2600" dirty="0"/>
          </a:p>
          <a:p>
            <a:pPr marL="114300" indent="0">
              <a:buNone/>
            </a:pPr>
            <a:endParaRPr lang="en-US" sz="2600" b="1" dirty="0"/>
          </a:p>
          <a:p>
            <a:pPr marL="114300" indent="0">
              <a:buNone/>
            </a:pPr>
            <a:endParaRPr lang="en-US" sz="2600" b="1" dirty="0"/>
          </a:p>
          <a:p>
            <a:pPr marL="114300" indent="0">
              <a:buNone/>
            </a:pPr>
            <a:endParaRPr lang="en-US" sz="1800" b="1" dirty="0"/>
          </a:p>
          <a:p>
            <a:pPr marL="114300" indent="0">
              <a:buNone/>
            </a:pPr>
            <a:endParaRPr lang="en-US" sz="1800" b="1" dirty="0"/>
          </a:p>
          <a:p>
            <a:pPr marL="114300" indent="0">
              <a:buNone/>
            </a:pPr>
            <a:endParaRPr lang="en-US" sz="1800" b="1" dirty="0"/>
          </a:p>
          <a:p>
            <a:pPr marL="114300" indent="0">
              <a:buNone/>
            </a:pPr>
            <a:endParaRPr lang="en-US" sz="1800" b="1" dirty="0"/>
          </a:p>
          <a:p>
            <a:pPr marL="114300" indent="0">
              <a:buNone/>
            </a:pPr>
            <a:endParaRPr lang="en-US" sz="1800" b="1" dirty="0"/>
          </a:p>
          <a:p>
            <a:pPr marL="114300" indent="0">
              <a:buNone/>
            </a:pPr>
            <a:endParaRPr lang="en-US" sz="1800" b="1" dirty="0"/>
          </a:p>
          <a:p>
            <a:pPr marL="114300" indent="0">
              <a:buNone/>
            </a:pPr>
            <a:endParaRPr lang="en-US" sz="2100" b="1" dirty="0"/>
          </a:p>
          <a:p>
            <a:pPr marL="114300" indent="0">
              <a:buNone/>
            </a:pPr>
            <a:r>
              <a:rPr lang="en-US" sz="2100" b="1" dirty="0"/>
              <a:t>NOTE: </a:t>
            </a:r>
            <a:r>
              <a:rPr lang="en-US" sz="2100" dirty="0"/>
              <a:t>The CSV version of the </a:t>
            </a:r>
            <a:r>
              <a:rPr lang="en-US" sz="2100" i="1" dirty="0"/>
              <a:t>Precode Verification Report </a:t>
            </a:r>
            <a:r>
              <a:rPr lang="en-US" sz="2100" dirty="0"/>
              <a:t>is not available for download after the precode window closes. Districts wishing to have a CSV version of their precode report must save a copy prior to the precode deadline.</a:t>
            </a:r>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a:t>Precode Verification Report (PDF version)</a:t>
            </a:r>
            <a:endParaRPr lang="en-US" dirty="0">
              <a:solidFill>
                <a:schemeClr val="bg1"/>
              </a:solidFill>
            </a:endParaRPr>
          </a:p>
        </p:txBody>
      </p:sp>
      <p:sp>
        <p:nvSpPr>
          <p:cNvPr id="4" name="Slide Number Placeholder 3"/>
          <p:cNvSpPr>
            <a:spLocks noGrp="1"/>
          </p:cNvSpPr>
          <p:nvPr>
            <p:ph type="sldNum" sz="quarter" idx="12"/>
          </p:nvPr>
        </p:nvSpPr>
        <p:spPr/>
        <p:txBody>
          <a:bodyPr/>
          <a:lstStyle/>
          <a:p>
            <a:fld id="{86D2451E-3285-438B-B188-C22B2A012BF6}" type="slidenum">
              <a:rPr lang="en-US" smtClean="0"/>
              <a:pPr/>
              <a:t>109</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pic>
        <p:nvPicPr>
          <p:cNvPr id="7" name="Picture 6">
            <a:extLst>
              <a:ext uri="{FF2B5EF4-FFF2-40B4-BE49-F238E27FC236}">
                <a16:creationId xmlns:a16="http://schemas.microsoft.com/office/drawing/2014/main" id="{9CC0AD41-0855-41B4-8AE7-065868D4785D}"/>
              </a:ext>
            </a:extLst>
          </p:cNvPr>
          <p:cNvPicPr>
            <a:picLocks noChangeAspect="1"/>
          </p:cNvPicPr>
          <p:nvPr/>
        </p:nvPicPr>
        <p:blipFill>
          <a:blip r:embed="rId2"/>
          <a:stretch>
            <a:fillRect/>
          </a:stretch>
        </p:blipFill>
        <p:spPr>
          <a:xfrm>
            <a:off x="1828831" y="2971800"/>
            <a:ext cx="5410138" cy="1813730"/>
          </a:xfrm>
          <a:prstGeom prst="rect">
            <a:avLst/>
          </a:prstGeom>
          <a:ln>
            <a:solidFill>
              <a:schemeClr val="tx1"/>
            </a:solidFill>
          </a:ln>
        </p:spPr>
      </p:pic>
    </p:spTree>
    <p:extLst>
      <p:ext uri="{BB962C8B-B14F-4D97-AF65-F5344CB8AC3E}">
        <p14:creationId xmlns:p14="http://schemas.microsoft.com/office/powerpoint/2010/main" val="130129632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04800" y="3580535"/>
            <a:ext cx="5815785" cy="2286865"/>
          </a:xfrm>
          <a:prstGeom prst="rect">
            <a:avLst/>
          </a:prstGeom>
        </p:spPr>
      </p:pic>
      <p:sp>
        <p:nvSpPr>
          <p:cNvPr id="2" name="Content Placeholder 1"/>
          <p:cNvSpPr>
            <a:spLocks noGrp="1"/>
          </p:cNvSpPr>
          <p:nvPr>
            <p:ph idx="1"/>
          </p:nvPr>
        </p:nvSpPr>
        <p:spPr>
          <a:xfrm>
            <a:off x="222681" y="844636"/>
            <a:ext cx="8382000" cy="2971799"/>
          </a:xfrm>
        </p:spPr>
        <p:txBody>
          <a:bodyPr>
            <a:normAutofit fontScale="92500" lnSpcReduction="10000"/>
          </a:bodyPr>
          <a:lstStyle/>
          <a:p>
            <a:pPr marL="0" indent="0">
              <a:buNone/>
            </a:pPr>
            <a:endParaRPr lang="en-US" dirty="0"/>
          </a:p>
          <a:p>
            <a:pPr marL="285750" indent="-285750">
              <a:spcAft>
                <a:spcPts val="1200"/>
              </a:spcAft>
              <a:buFont typeface="Arial" panose="020B0604020202020204" pitchFamily="34" charset="0"/>
              <a:buChar char="•"/>
            </a:pPr>
            <a:r>
              <a:rPr lang="en-US" sz="1900" dirty="0"/>
              <a:t>Changes to online test attributes can be made for one additional business day beyond the close of the test administration window (until 7:00 p.m. CT).</a:t>
            </a:r>
          </a:p>
          <a:p>
            <a:pPr marL="285750" indent="-285750">
              <a:spcAft>
                <a:spcPts val="1200"/>
              </a:spcAft>
              <a:buFont typeface="Arial" panose="020B0604020202020204" pitchFamily="34" charset="0"/>
              <a:buChar char="•"/>
            </a:pPr>
            <a:r>
              <a:rPr lang="en-US" sz="1900" dirty="0"/>
              <a:t>All online testing activity will still close at the scheduled end of the test administration window.</a:t>
            </a:r>
          </a:p>
          <a:p>
            <a:pPr marL="285750" indent="-285750">
              <a:spcAft>
                <a:spcPts val="1200"/>
              </a:spcAft>
              <a:buFont typeface="Arial" panose="020B0604020202020204" pitchFamily="34" charset="0"/>
              <a:buChar char="•"/>
            </a:pPr>
            <a:r>
              <a:rPr lang="en-US" sz="1900" b="1" i="1" dirty="0"/>
              <a:t>Monitor Session</a:t>
            </a:r>
            <a:r>
              <a:rPr lang="en-US" sz="1900" dirty="0"/>
              <a:t> button added to Sessions at a Glance page to display a list of all students in all groups.</a:t>
            </a:r>
          </a:p>
          <a:p>
            <a:pPr marL="285750" indent="-285750">
              <a:spcAft>
                <a:spcPts val="1200"/>
              </a:spcAft>
              <a:buFont typeface="Arial" panose="020B0604020202020204" pitchFamily="34" charset="0"/>
              <a:buChar char="•"/>
            </a:pPr>
            <a:r>
              <a:rPr lang="en-US" sz="1900" dirty="0"/>
              <a:t>“All Groups” option added to group selection.</a:t>
            </a:r>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a:solidFill>
                  <a:schemeClr val="bg1"/>
                </a:solidFill>
              </a:rPr>
              <a:t>Online Testing &gt; Manage Online Testing</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110</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sp>
        <p:nvSpPr>
          <p:cNvPr id="8" name="TextBox 16">
            <a:extLst>
              <a:ext uri="{FF2B5EF4-FFF2-40B4-BE49-F238E27FC236}">
                <a16:creationId xmlns:a16="http://schemas.microsoft.com/office/drawing/2014/main" id="{B2B90F17-0AB0-4340-903F-23D896535324}"/>
              </a:ext>
            </a:extLst>
          </p:cNvPr>
          <p:cNvSpPr txBox="1"/>
          <p:nvPr/>
        </p:nvSpPr>
        <p:spPr>
          <a:xfrm>
            <a:off x="3671392" y="5638800"/>
            <a:ext cx="5472608" cy="369332"/>
          </a:xfrm>
          <a:prstGeom prst="rect">
            <a:avLst/>
          </a:prstGeom>
          <a:solidFill>
            <a:srgbClr val="800000"/>
          </a:solidFill>
          <a:ln w="19050" cap="flat" cmpd="sng" algn="ctr">
            <a:solidFill>
              <a:sysClr val="window" lastClr="FFFFFF"/>
            </a:solidFill>
            <a:prstDash val="solid"/>
            <a:miter lim="800000"/>
          </a:ln>
          <a:effec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rPr>
              <a:t>Change for Spring 2018 STAAR </a:t>
            </a:r>
          </a:p>
        </p:txBody>
      </p:sp>
    </p:spTree>
    <p:extLst>
      <p:ext uri="{BB962C8B-B14F-4D97-AF65-F5344CB8AC3E}">
        <p14:creationId xmlns:p14="http://schemas.microsoft.com/office/powerpoint/2010/main" val="27170872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495800" y="1295401"/>
            <a:ext cx="4191000" cy="3733800"/>
          </a:xfrm>
        </p:spPr>
        <p:txBody>
          <a:bodyPr>
            <a:normAutofit fontScale="85000" lnSpcReduction="20000"/>
          </a:bodyPr>
          <a:lstStyle/>
          <a:p>
            <a:pPr marL="0" indent="0">
              <a:buNone/>
            </a:pPr>
            <a:endParaRPr lang="en-US" dirty="0"/>
          </a:p>
          <a:p>
            <a:pPr marL="285750" indent="-285750">
              <a:buFont typeface="Arial" panose="020B0604020202020204" pitchFamily="34" charset="0"/>
              <a:buChar char="•"/>
            </a:pPr>
            <a:r>
              <a:rPr lang="en-US" dirty="0"/>
              <a:t>Update response count as students respond to items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Refresh page to update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N/A = Not Available </a:t>
            </a:r>
            <a:r>
              <a:rPr lang="en-US" sz="2000" dirty="0"/>
              <a:t>(</a:t>
            </a:r>
            <a:r>
              <a:rPr lang="en-US" sz="2000" i="1" dirty="0"/>
              <a:t>student has not yet tested or has not yet responded to any questions</a:t>
            </a:r>
            <a:r>
              <a:rPr lang="en-US" sz="2000" dirty="0"/>
              <a:t>)</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dirty="0"/>
              <a:t>X/Y = Number of Questions with Responses/Number of Total Questions</a:t>
            </a:r>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a:solidFill>
                  <a:schemeClr val="bg1"/>
                </a:solidFill>
              </a:rPr>
              <a:t>Online Testing &gt; Manage Online Testing</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111</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pic>
        <p:nvPicPr>
          <p:cNvPr id="7" name="Picture 6">
            <a:extLst>
              <a:ext uri="{FF2B5EF4-FFF2-40B4-BE49-F238E27FC236}">
                <a16:creationId xmlns:a16="http://schemas.microsoft.com/office/drawing/2014/main" id="{E3FDE409-6CF9-4B5A-A6BD-572EEC46BEFE}"/>
              </a:ext>
            </a:extLst>
          </p:cNvPr>
          <p:cNvPicPr>
            <a:picLocks noChangeAspect="1"/>
          </p:cNvPicPr>
          <p:nvPr/>
        </p:nvPicPr>
        <p:blipFill>
          <a:blip r:embed="rId2"/>
          <a:stretch>
            <a:fillRect/>
          </a:stretch>
        </p:blipFill>
        <p:spPr>
          <a:xfrm>
            <a:off x="762000" y="1447800"/>
            <a:ext cx="2525780" cy="4118746"/>
          </a:xfrm>
          <a:prstGeom prst="rect">
            <a:avLst/>
          </a:prstGeom>
        </p:spPr>
      </p:pic>
      <p:pic>
        <p:nvPicPr>
          <p:cNvPr id="8" name="Picture 7">
            <a:extLst>
              <a:ext uri="{FF2B5EF4-FFF2-40B4-BE49-F238E27FC236}">
                <a16:creationId xmlns:a16="http://schemas.microsoft.com/office/drawing/2014/main" id="{791788C4-AF95-430F-BFC9-5469CE688A33}"/>
              </a:ext>
            </a:extLst>
          </p:cNvPr>
          <p:cNvPicPr>
            <a:picLocks noChangeAspect="1"/>
          </p:cNvPicPr>
          <p:nvPr/>
        </p:nvPicPr>
        <p:blipFill>
          <a:blip r:embed="rId3"/>
          <a:stretch>
            <a:fillRect/>
          </a:stretch>
        </p:blipFill>
        <p:spPr>
          <a:xfrm>
            <a:off x="3608352" y="5562601"/>
            <a:ext cx="5535648" cy="499915"/>
          </a:xfrm>
          <a:prstGeom prst="rect">
            <a:avLst/>
          </a:prstGeom>
        </p:spPr>
      </p:pic>
    </p:spTree>
    <p:extLst>
      <p:ext uri="{BB962C8B-B14F-4D97-AF65-F5344CB8AC3E}">
        <p14:creationId xmlns:p14="http://schemas.microsoft.com/office/powerpoint/2010/main" val="40501689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7503" y="929486"/>
            <a:ext cx="8382000" cy="3124199"/>
          </a:xfrm>
        </p:spPr>
        <p:txBody>
          <a:bodyPr>
            <a:normAutofit/>
          </a:bodyPr>
          <a:lstStyle/>
          <a:p>
            <a:pPr marL="0" indent="0">
              <a:buNone/>
            </a:pPr>
            <a:endParaRPr lang="en-US" dirty="0"/>
          </a:p>
          <a:p>
            <a:pPr marL="285750" indent="-285750">
              <a:spcAft>
                <a:spcPts val="1200"/>
              </a:spcAft>
              <a:buFont typeface="Arial" panose="020B0604020202020204" pitchFamily="34" charset="0"/>
              <a:buChar char="•"/>
            </a:pPr>
            <a:r>
              <a:rPr lang="en-US" sz="2000" dirty="0"/>
              <a:t>PNP filter and column will display settings applicable for the Interim pilot.</a:t>
            </a:r>
          </a:p>
          <a:p>
            <a:pPr marL="285750" indent="-285750">
              <a:spcAft>
                <a:spcPts val="1200"/>
              </a:spcAft>
              <a:buFont typeface="Arial" panose="020B0604020202020204" pitchFamily="34" charset="0"/>
              <a:buChar char="•"/>
            </a:pPr>
            <a:r>
              <a:rPr lang="en-US" sz="2000" dirty="0"/>
              <a:t>Added columns will display Interim indicators.</a:t>
            </a:r>
          </a:p>
          <a:p>
            <a:pPr lvl="1">
              <a:spcAft>
                <a:spcPts val="1200"/>
              </a:spcAft>
              <a:buFont typeface="Arial" panose="020B0604020202020204" pitchFamily="34" charset="0"/>
              <a:buChar char="•"/>
            </a:pPr>
            <a:r>
              <a:rPr lang="en-US" sz="2000" dirty="0"/>
              <a:t>Probability of Achieving Approaches</a:t>
            </a:r>
          </a:p>
          <a:p>
            <a:pPr lvl="1">
              <a:spcAft>
                <a:spcPts val="1200"/>
              </a:spcAft>
              <a:buFont typeface="Arial" panose="020B0604020202020204" pitchFamily="34" charset="0"/>
              <a:buChar char="•"/>
            </a:pPr>
            <a:r>
              <a:rPr lang="en-US" sz="2000" dirty="0"/>
              <a:t>Probability of Achieving Meets</a:t>
            </a:r>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a:solidFill>
                  <a:schemeClr val="bg1"/>
                </a:solidFill>
              </a:rPr>
              <a:t>Online Testing &gt; Manage Online Testing</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112</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pic>
        <p:nvPicPr>
          <p:cNvPr id="7" name="Picture 6">
            <a:extLst>
              <a:ext uri="{FF2B5EF4-FFF2-40B4-BE49-F238E27FC236}">
                <a16:creationId xmlns:a16="http://schemas.microsoft.com/office/drawing/2014/main" id="{F505191D-D094-4073-BD93-0ABDE0272C37}"/>
              </a:ext>
            </a:extLst>
          </p:cNvPr>
          <p:cNvPicPr>
            <a:picLocks noChangeAspect="1"/>
          </p:cNvPicPr>
          <p:nvPr/>
        </p:nvPicPr>
        <p:blipFill>
          <a:blip r:embed="rId2"/>
          <a:stretch>
            <a:fillRect/>
          </a:stretch>
        </p:blipFill>
        <p:spPr>
          <a:xfrm>
            <a:off x="1828800" y="3326004"/>
            <a:ext cx="4827218" cy="2324642"/>
          </a:xfrm>
          <a:prstGeom prst="rect">
            <a:avLst/>
          </a:prstGeom>
        </p:spPr>
      </p:pic>
      <p:sp>
        <p:nvSpPr>
          <p:cNvPr id="8" name="TextBox 9">
            <a:extLst>
              <a:ext uri="{FF2B5EF4-FFF2-40B4-BE49-F238E27FC236}">
                <a16:creationId xmlns:a16="http://schemas.microsoft.com/office/drawing/2014/main" id="{4631FB83-743F-418A-BC0D-311E0027C0DA}"/>
              </a:ext>
            </a:extLst>
          </p:cNvPr>
          <p:cNvSpPr txBox="1"/>
          <p:nvPr/>
        </p:nvSpPr>
        <p:spPr>
          <a:xfrm>
            <a:off x="3671392" y="5612004"/>
            <a:ext cx="5472608" cy="369332"/>
          </a:xfrm>
          <a:prstGeom prst="rect">
            <a:avLst/>
          </a:prstGeom>
          <a:solidFill>
            <a:srgbClr val="FFC000"/>
          </a:solidFill>
          <a:ln w="19050" cap="flat" cmpd="sng" algn="ctr">
            <a:solidFill>
              <a:sysClr val="window" lastClr="FFFFFF"/>
            </a:solidFill>
            <a:prstDash val="solid"/>
            <a:miter lim="800000"/>
          </a:ln>
          <a:effec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rPr>
              <a:t>Change for 2018 Interim Pilot</a:t>
            </a:r>
          </a:p>
        </p:txBody>
      </p:sp>
    </p:spTree>
    <p:extLst>
      <p:ext uri="{BB962C8B-B14F-4D97-AF65-F5344CB8AC3E}">
        <p14:creationId xmlns:p14="http://schemas.microsoft.com/office/powerpoint/2010/main" val="201569533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1"/>
            <a:ext cx="3829050" cy="3733800"/>
          </a:xfrm>
        </p:spPr>
        <p:txBody>
          <a:bodyPr>
            <a:normAutofit/>
          </a:bodyPr>
          <a:lstStyle/>
          <a:p>
            <a:pPr marL="0" indent="0">
              <a:buNone/>
            </a:pPr>
            <a:endParaRPr lang="en-US" dirty="0"/>
          </a:p>
          <a:p>
            <a:pPr marL="285750" indent="-285750">
              <a:spcAft>
                <a:spcPts val="1200"/>
              </a:spcAft>
              <a:buFont typeface="Arial" panose="020B0604020202020204" pitchFamily="34" charset="0"/>
              <a:buChar char="•"/>
            </a:pPr>
            <a:r>
              <a:rPr lang="en-US" sz="2000" dirty="0"/>
              <a:t>Edit existing online testing groups </a:t>
            </a:r>
          </a:p>
          <a:p>
            <a:pPr marL="285750" indent="-285750">
              <a:spcAft>
                <a:spcPts val="1200"/>
              </a:spcAft>
              <a:buFont typeface="Arial" panose="020B0604020202020204" pitchFamily="34" charset="0"/>
              <a:buChar char="•"/>
            </a:pPr>
            <a:r>
              <a:rPr lang="en-US" sz="2000" dirty="0"/>
              <a:t>Create online testing groups</a:t>
            </a:r>
          </a:p>
          <a:p>
            <a:pPr>
              <a:spcAft>
                <a:spcPts val="1200"/>
              </a:spcAft>
            </a:pPr>
            <a:r>
              <a:rPr lang="en-US" sz="2000" b="1" dirty="0"/>
              <a:t>NOTE: </a:t>
            </a:r>
            <a:r>
              <a:rPr lang="en-US" sz="2000" dirty="0"/>
              <a:t>Grades 3‒8 students can be assigned to different testing groups by subject.</a:t>
            </a:r>
          </a:p>
          <a:p>
            <a:pPr marL="0" indent="0">
              <a:buNone/>
            </a:pPr>
            <a:endParaRPr lang="en-US" dirty="0"/>
          </a:p>
        </p:txBody>
      </p:sp>
      <p:sp>
        <p:nvSpPr>
          <p:cNvPr id="3" name="Title 2"/>
          <p:cNvSpPr>
            <a:spLocks noGrp="1"/>
          </p:cNvSpPr>
          <p:nvPr>
            <p:ph type="title"/>
          </p:nvPr>
        </p:nvSpPr>
        <p:spPr/>
        <p:txBody>
          <a:bodyPr/>
          <a:lstStyle/>
          <a:p>
            <a:r>
              <a:rPr lang="en-US" dirty="0">
                <a:solidFill>
                  <a:schemeClr val="bg1"/>
                </a:solidFill>
              </a:rPr>
              <a:t>Manage Online Testing Groups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113</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pic>
        <p:nvPicPr>
          <p:cNvPr id="5" name="Picture 4">
            <a:extLst>
              <a:ext uri="{FF2B5EF4-FFF2-40B4-BE49-F238E27FC236}">
                <a16:creationId xmlns:a16="http://schemas.microsoft.com/office/drawing/2014/main" id="{905FD031-7EC1-4140-BAE4-F370F34E94BF}"/>
              </a:ext>
            </a:extLst>
          </p:cNvPr>
          <p:cNvPicPr>
            <a:picLocks noChangeAspect="1"/>
          </p:cNvPicPr>
          <p:nvPr/>
        </p:nvPicPr>
        <p:blipFill>
          <a:blip r:embed="rId2"/>
          <a:stretch>
            <a:fillRect/>
          </a:stretch>
        </p:blipFill>
        <p:spPr>
          <a:xfrm>
            <a:off x="4457700" y="1371600"/>
            <a:ext cx="4552950" cy="4333875"/>
          </a:xfrm>
          <a:prstGeom prst="rect">
            <a:avLst/>
          </a:prstGeom>
        </p:spPr>
      </p:pic>
    </p:spTree>
    <p:extLst>
      <p:ext uri="{BB962C8B-B14F-4D97-AF65-F5344CB8AC3E}">
        <p14:creationId xmlns:p14="http://schemas.microsoft.com/office/powerpoint/2010/main" val="282664159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1"/>
            <a:ext cx="8382000" cy="3733800"/>
          </a:xfrm>
        </p:spPr>
        <p:txBody>
          <a:bodyPr>
            <a:normAutofit/>
          </a:bodyPr>
          <a:lstStyle/>
          <a:p>
            <a:r>
              <a:rPr lang="en-US" sz="2000" dirty="0"/>
              <a:t>Edit/Manage student groups via Online Testing &gt; Groups &gt; View &amp; Edit Groups</a:t>
            </a:r>
          </a:p>
          <a:p>
            <a:pPr marL="0" indent="0">
              <a:buNone/>
            </a:pPr>
            <a:endParaRPr lang="en-US" dirty="0"/>
          </a:p>
          <a:p>
            <a:pPr marL="0" indent="0">
              <a:buNone/>
            </a:pPr>
            <a:endParaRPr lang="en-US" dirty="0"/>
          </a:p>
        </p:txBody>
      </p:sp>
      <p:sp>
        <p:nvSpPr>
          <p:cNvPr id="3" name="Title 2"/>
          <p:cNvSpPr>
            <a:spLocks noGrp="1"/>
          </p:cNvSpPr>
          <p:nvPr>
            <p:ph type="title"/>
          </p:nvPr>
        </p:nvSpPr>
        <p:spPr/>
        <p:txBody>
          <a:bodyPr>
            <a:normAutofit/>
          </a:bodyPr>
          <a:lstStyle/>
          <a:p>
            <a:r>
              <a:rPr lang="en-US" dirty="0">
                <a:solidFill>
                  <a:schemeClr val="bg1"/>
                </a:solidFill>
              </a:rPr>
              <a:t>Edit Existing Online Testing Groups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114</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pic>
        <p:nvPicPr>
          <p:cNvPr id="5" name="Picture 4">
            <a:extLst>
              <a:ext uri="{FF2B5EF4-FFF2-40B4-BE49-F238E27FC236}">
                <a16:creationId xmlns:a16="http://schemas.microsoft.com/office/drawing/2014/main" id="{1EF824CE-B7CA-4647-85E6-3A95C333FDAB}"/>
              </a:ext>
            </a:extLst>
          </p:cNvPr>
          <p:cNvPicPr>
            <a:picLocks noChangeAspect="1"/>
          </p:cNvPicPr>
          <p:nvPr/>
        </p:nvPicPr>
        <p:blipFill>
          <a:blip r:embed="rId2"/>
          <a:stretch>
            <a:fillRect/>
          </a:stretch>
        </p:blipFill>
        <p:spPr>
          <a:xfrm>
            <a:off x="103781" y="2171977"/>
            <a:ext cx="3505200" cy="3571875"/>
          </a:xfrm>
          <a:prstGeom prst="rect">
            <a:avLst/>
          </a:prstGeom>
        </p:spPr>
      </p:pic>
      <p:sp>
        <p:nvSpPr>
          <p:cNvPr id="7" name="Right Arrow 22">
            <a:extLst>
              <a:ext uri="{FF2B5EF4-FFF2-40B4-BE49-F238E27FC236}">
                <a16:creationId xmlns:a16="http://schemas.microsoft.com/office/drawing/2014/main" id="{B7FD85C5-DB93-4307-919C-3057E3EA1F96}"/>
              </a:ext>
            </a:extLst>
          </p:cNvPr>
          <p:cNvSpPr/>
          <p:nvPr/>
        </p:nvSpPr>
        <p:spPr>
          <a:xfrm>
            <a:off x="3954954" y="3789705"/>
            <a:ext cx="728915" cy="4276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900" dirty="0"/>
          </a:p>
        </p:txBody>
      </p:sp>
      <p:pic>
        <p:nvPicPr>
          <p:cNvPr id="8" name="Picture 7">
            <a:extLst>
              <a:ext uri="{FF2B5EF4-FFF2-40B4-BE49-F238E27FC236}">
                <a16:creationId xmlns:a16="http://schemas.microsoft.com/office/drawing/2014/main" id="{E383C112-7718-4C18-ACDC-FFB9250158E1}"/>
              </a:ext>
            </a:extLst>
          </p:cNvPr>
          <p:cNvPicPr>
            <a:picLocks noChangeAspect="1"/>
          </p:cNvPicPr>
          <p:nvPr/>
        </p:nvPicPr>
        <p:blipFill>
          <a:blip r:embed="rId3"/>
          <a:stretch>
            <a:fillRect/>
          </a:stretch>
        </p:blipFill>
        <p:spPr>
          <a:xfrm>
            <a:off x="5116071" y="2238652"/>
            <a:ext cx="3832706" cy="3505200"/>
          </a:xfrm>
          <a:prstGeom prst="rect">
            <a:avLst/>
          </a:prstGeom>
          <a:ln>
            <a:solidFill>
              <a:schemeClr val="tx1"/>
            </a:solidFill>
          </a:ln>
        </p:spPr>
      </p:pic>
      <p:sp>
        <p:nvSpPr>
          <p:cNvPr id="9" name="Rectangle 8">
            <a:extLst>
              <a:ext uri="{FF2B5EF4-FFF2-40B4-BE49-F238E27FC236}">
                <a16:creationId xmlns:a16="http://schemas.microsoft.com/office/drawing/2014/main" id="{CB0371CB-9692-465C-A4C0-BB223E7CFE87}"/>
              </a:ext>
            </a:extLst>
          </p:cNvPr>
          <p:cNvSpPr/>
          <p:nvPr/>
        </p:nvSpPr>
        <p:spPr>
          <a:xfrm>
            <a:off x="3671711" y="2275766"/>
            <a:ext cx="1295400" cy="1323439"/>
          </a:xfrm>
          <a:prstGeom prst="rect">
            <a:avLst/>
          </a:prstGeom>
        </p:spPr>
        <p:txBody>
          <a:bodyPr wrap="square">
            <a:spAutoFit/>
          </a:bodyPr>
          <a:lstStyle/>
          <a:p>
            <a:pPr algn="ctr"/>
            <a:r>
              <a:rPr lang="en-US" sz="1600" dirty="0">
                <a:solidFill>
                  <a:srgbClr val="FF0000"/>
                </a:solidFill>
              </a:rPr>
              <a:t>Click the </a:t>
            </a:r>
            <a:r>
              <a:rPr lang="en-US" sz="1600" i="1" dirty="0">
                <a:solidFill>
                  <a:srgbClr val="FF0000"/>
                </a:solidFill>
              </a:rPr>
              <a:t>edit</a:t>
            </a:r>
            <a:r>
              <a:rPr lang="en-US" sz="1600" dirty="0">
                <a:solidFill>
                  <a:srgbClr val="FF0000"/>
                </a:solidFill>
              </a:rPr>
              <a:t> icon to move students between groups</a:t>
            </a:r>
          </a:p>
        </p:txBody>
      </p:sp>
    </p:spTree>
    <p:extLst>
      <p:ext uri="{BB962C8B-B14F-4D97-AF65-F5344CB8AC3E}">
        <p14:creationId xmlns:p14="http://schemas.microsoft.com/office/powerpoint/2010/main" val="96722200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4677" y="1480674"/>
            <a:ext cx="8382000" cy="982000"/>
          </a:xfrm>
        </p:spPr>
        <p:txBody>
          <a:bodyPr>
            <a:normAutofit/>
          </a:bodyPr>
          <a:lstStyle/>
          <a:p>
            <a:r>
              <a:rPr lang="en-US" sz="2000" dirty="0"/>
              <a:t>New groups can be created via Online Testing &gt; Groups &gt; Create Group.</a:t>
            </a:r>
          </a:p>
          <a:p>
            <a:pPr marL="0" indent="0">
              <a:buNone/>
            </a:pPr>
            <a:endParaRPr lang="en-US" dirty="0"/>
          </a:p>
          <a:p>
            <a:pPr marL="0" indent="0">
              <a:buNone/>
            </a:pPr>
            <a:endParaRPr lang="en-US" dirty="0"/>
          </a:p>
        </p:txBody>
      </p:sp>
      <p:sp>
        <p:nvSpPr>
          <p:cNvPr id="3" name="Title 2"/>
          <p:cNvSpPr>
            <a:spLocks noGrp="1"/>
          </p:cNvSpPr>
          <p:nvPr>
            <p:ph type="title"/>
          </p:nvPr>
        </p:nvSpPr>
        <p:spPr/>
        <p:txBody>
          <a:bodyPr/>
          <a:lstStyle/>
          <a:p>
            <a:r>
              <a:rPr lang="en-US" dirty="0">
                <a:solidFill>
                  <a:schemeClr val="bg1"/>
                </a:solidFill>
              </a:rPr>
              <a:t>Create New Online Testing Groups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115</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pic>
        <p:nvPicPr>
          <p:cNvPr id="5" name="Picture 4">
            <a:extLst>
              <a:ext uri="{FF2B5EF4-FFF2-40B4-BE49-F238E27FC236}">
                <a16:creationId xmlns:a16="http://schemas.microsoft.com/office/drawing/2014/main" id="{C1289D05-B66D-45DE-9A9C-8F525A2C598B}"/>
              </a:ext>
            </a:extLst>
          </p:cNvPr>
          <p:cNvPicPr>
            <a:picLocks noChangeAspect="1"/>
          </p:cNvPicPr>
          <p:nvPr/>
        </p:nvPicPr>
        <p:blipFill>
          <a:blip r:embed="rId2"/>
          <a:stretch>
            <a:fillRect/>
          </a:stretch>
        </p:blipFill>
        <p:spPr>
          <a:xfrm>
            <a:off x="276497" y="2133600"/>
            <a:ext cx="3800475" cy="3571875"/>
          </a:xfrm>
          <a:prstGeom prst="rect">
            <a:avLst/>
          </a:prstGeom>
        </p:spPr>
      </p:pic>
      <p:sp>
        <p:nvSpPr>
          <p:cNvPr id="7" name="Right Arrow 18">
            <a:extLst>
              <a:ext uri="{FF2B5EF4-FFF2-40B4-BE49-F238E27FC236}">
                <a16:creationId xmlns:a16="http://schemas.microsoft.com/office/drawing/2014/main" id="{44D8A831-DF59-4494-8742-C87313CB541D}"/>
              </a:ext>
            </a:extLst>
          </p:cNvPr>
          <p:cNvSpPr/>
          <p:nvPr/>
        </p:nvSpPr>
        <p:spPr>
          <a:xfrm>
            <a:off x="4384354" y="3757032"/>
            <a:ext cx="663314" cy="4276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900" dirty="0"/>
          </a:p>
        </p:txBody>
      </p:sp>
      <p:pic>
        <p:nvPicPr>
          <p:cNvPr id="8" name="Picture 7">
            <a:extLst>
              <a:ext uri="{FF2B5EF4-FFF2-40B4-BE49-F238E27FC236}">
                <a16:creationId xmlns:a16="http://schemas.microsoft.com/office/drawing/2014/main" id="{6516FB17-36EE-4C14-8DC8-95169F27A26C}"/>
              </a:ext>
            </a:extLst>
          </p:cNvPr>
          <p:cNvPicPr>
            <a:picLocks noChangeAspect="1"/>
          </p:cNvPicPr>
          <p:nvPr/>
        </p:nvPicPr>
        <p:blipFill>
          <a:blip r:embed="rId3"/>
          <a:stretch>
            <a:fillRect/>
          </a:stretch>
        </p:blipFill>
        <p:spPr>
          <a:xfrm>
            <a:off x="5407486" y="2133599"/>
            <a:ext cx="2745914" cy="3514395"/>
          </a:xfrm>
          <a:prstGeom prst="rect">
            <a:avLst/>
          </a:prstGeom>
          <a:ln>
            <a:solidFill>
              <a:schemeClr val="tx1"/>
            </a:solidFill>
          </a:ln>
        </p:spPr>
      </p:pic>
      <p:sp>
        <p:nvSpPr>
          <p:cNvPr id="9" name="Rectangle 8">
            <a:extLst>
              <a:ext uri="{FF2B5EF4-FFF2-40B4-BE49-F238E27FC236}">
                <a16:creationId xmlns:a16="http://schemas.microsoft.com/office/drawing/2014/main" id="{32E1C66D-0FF0-43FB-BD87-B6CDF233C71E}"/>
              </a:ext>
            </a:extLst>
          </p:cNvPr>
          <p:cNvSpPr/>
          <p:nvPr/>
        </p:nvSpPr>
        <p:spPr>
          <a:xfrm>
            <a:off x="3992111" y="2284951"/>
            <a:ext cx="1447800" cy="1323439"/>
          </a:xfrm>
          <a:prstGeom prst="rect">
            <a:avLst/>
          </a:prstGeom>
        </p:spPr>
        <p:txBody>
          <a:bodyPr wrap="square">
            <a:spAutoFit/>
          </a:bodyPr>
          <a:lstStyle/>
          <a:p>
            <a:pPr algn="ctr"/>
            <a:r>
              <a:rPr lang="en-US" sz="1600" dirty="0">
                <a:solidFill>
                  <a:srgbClr val="FF0000"/>
                </a:solidFill>
              </a:rPr>
              <a:t>Click the </a:t>
            </a:r>
            <a:r>
              <a:rPr lang="en-US" sz="1600" b="1" i="1" dirty="0">
                <a:solidFill>
                  <a:srgbClr val="FF0000"/>
                </a:solidFill>
              </a:rPr>
              <a:t>CONTINUE</a:t>
            </a:r>
            <a:r>
              <a:rPr lang="en-US" sz="1600" dirty="0">
                <a:solidFill>
                  <a:srgbClr val="FF0000"/>
                </a:solidFill>
              </a:rPr>
              <a:t> button to create new group and add students</a:t>
            </a:r>
          </a:p>
        </p:txBody>
      </p:sp>
    </p:spTree>
    <p:extLst>
      <p:ext uri="{BB962C8B-B14F-4D97-AF65-F5344CB8AC3E}">
        <p14:creationId xmlns:p14="http://schemas.microsoft.com/office/powerpoint/2010/main" val="96761303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523260"/>
            <a:ext cx="4343400" cy="4495799"/>
          </a:xfrm>
        </p:spPr>
        <p:txBody>
          <a:bodyPr>
            <a:normAutofit/>
          </a:bodyPr>
          <a:lstStyle/>
          <a:p>
            <a:pPr>
              <a:spcAft>
                <a:spcPts val="600"/>
              </a:spcAft>
            </a:pPr>
            <a:r>
              <a:rPr lang="en-US" sz="2000" dirty="0"/>
              <a:t>Multi-step resolution process:</a:t>
            </a:r>
          </a:p>
          <a:p>
            <a:pPr lvl="1">
              <a:buFont typeface="Arial" panose="020B0604020202020204" pitchFamily="34" charset="0"/>
              <a:buChar char="•"/>
            </a:pPr>
            <a:r>
              <a:rPr lang="en-US" sz="2000" dirty="0"/>
              <a:t>Step 1 - match records</a:t>
            </a:r>
          </a:p>
          <a:p>
            <a:pPr lvl="1">
              <a:buFont typeface="Arial" panose="020B0604020202020204" pitchFamily="34" charset="0"/>
              <a:buChar char="•"/>
            </a:pPr>
            <a:r>
              <a:rPr lang="en-US" sz="2000" dirty="0"/>
              <a:t>Step 2 - correct records and submit</a:t>
            </a:r>
          </a:p>
          <a:p>
            <a:pPr marL="800100" lvl="1"/>
            <a:r>
              <a:rPr lang="en-US" sz="2000" dirty="0"/>
              <a:t>Unresolved held record – click </a:t>
            </a:r>
            <a:r>
              <a:rPr lang="en-US" sz="2000" i="1" dirty="0"/>
              <a:t>edit</a:t>
            </a:r>
            <a:r>
              <a:rPr lang="en-US" sz="2000" dirty="0"/>
              <a:t> icon to resolve</a:t>
            </a:r>
          </a:p>
          <a:p>
            <a:pPr marL="800100" lvl="1"/>
            <a:r>
              <a:rPr lang="en-US" sz="2000" dirty="0"/>
              <a:t>Resolved held record – click </a:t>
            </a:r>
            <a:r>
              <a:rPr lang="en-US" sz="2000" i="1" dirty="0"/>
              <a:t>view </a:t>
            </a:r>
            <a:r>
              <a:rPr lang="en-US" sz="2000" dirty="0"/>
              <a:t>icon to see resolved held record details</a:t>
            </a:r>
          </a:p>
          <a:p>
            <a:pPr marL="800100" lvl="1"/>
            <a:r>
              <a:rPr lang="en-US" sz="2000" dirty="0"/>
              <a:t>Flagged – click </a:t>
            </a:r>
            <a:r>
              <a:rPr lang="en-US" sz="2000" i="1" dirty="0"/>
              <a:t>edit</a:t>
            </a:r>
            <a:r>
              <a:rPr lang="en-US" sz="2000" dirty="0"/>
              <a:t> icon if updated information is available to resolve the record</a:t>
            </a:r>
            <a:endParaRPr lang="en-US" sz="2000" i="1" dirty="0"/>
          </a:p>
          <a:p>
            <a:pPr marL="0" indent="0">
              <a:buNone/>
            </a:pPr>
            <a:endParaRPr lang="en-US" dirty="0"/>
          </a:p>
          <a:p>
            <a:pPr marL="0" indent="0">
              <a:buNone/>
            </a:pPr>
            <a:endParaRPr lang="en-US" dirty="0"/>
          </a:p>
        </p:txBody>
      </p:sp>
      <p:sp>
        <p:nvSpPr>
          <p:cNvPr id="3" name="Title 2"/>
          <p:cNvSpPr>
            <a:spLocks noGrp="1"/>
          </p:cNvSpPr>
          <p:nvPr>
            <p:ph type="title"/>
          </p:nvPr>
        </p:nvSpPr>
        <p:spPr/>
        <p:txBody>
          <a:bodyPr/>
          <a:lstStyle/>
          <a:p>
            <a:r>
              <a:rPr lang="en-US" dirty="0">
                <a:solidFill>
                  <a:schemeClr val="bg1"/>
                </a:solidFill>
              </a:rPr>
              <a:t>Student Uploads – Groups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116</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pic>
        <p:nvPicPr>
          <p:cNvPr id="5" name="Picture 4">
            <a:extLst>
              <a:ext uri="{FF2B5EF4-FFF2-40B4-BE49-F238E27FC236}">
                <a16:creationId xmlns:a16="http://schemas.microsoft.com/office/drawing/2014/main" id="{BEAAA9C7-4E64-481B-8FE1-384E2F7C2F6B}"/>
              </a:ext>
            </a:extLst>
          </p:cNvPr>
          <p:cNvPicPr>
            <a:picLocks noChangeAspect="1"/>
          </p:cNvPicPr>
          <p:nvPr/>
        </p:nvPicPr>
        <p:blipFill>
          <a:blip r:embed="rId2"/>
          <a:stretch>
            <a:fillRect/>
          </a:stretch>
        </p:blipFill>
        <p:spPr>
          <a:xfrm>
            <a:off x="5148409" y="1524000"/>
            <a:ext cx="3311968" cy="3962400"/>
          </a:xfrm>
          <a:prstGeom prst="rect">
            <a:avLst/>
          </a:prstGeom>
        </p:spPr>
      </p:pic>
      <p:pic>
        <p:nvPicPr>
          <p:cNvPr id="7" name="Picture 6">
            <a:extLst>
              <a:ext uri="{FF2B5EF4-FFF2-40B4-BE49-F238E27FC236}">
                <a16:creationId xmlns:a16="http://schemas.microsoft.com/office/drawing/2014/main" id="{0C42546D-0791-4EEC-B33C-41E4262CFFD0}"/>
              </a:ext>
            </a:extLst>
          </p:cNvPr>
          <p:cNvPicPr>
            <a:picLocks noChangeAspect="1"/>
          </p:cNvPicPr>
          <p:nvPr/>
        </p:nvPicPr>
        <p:blipFill>
          <a:blip r:embed="rId3"/>
          <a:stretch>
            <a:fillRect/>
          </a:stretch>
        </p:blipFill>
        <p:spPr>
          <a:xfrm>
            <a:off x="283029" y="2768387"/>
            <a:ext cx="512703" cy="469978"/>
          </a:xfrm>
          <a:prstGeom prst="rect">
            <a:avLst/>
          </a:prstGeom>
        </p:spPr>
      </p:pic>
      <p:pic>
        <p:nvPicPr>
          <p:cNvPr id="8" name="Picture 7">
            <a:extLst>
              <a:ext uri="{FF2B5EF4-FFF2-40B4-BE49-F238E27FC236}">
                <a16:creationId xmlns:a16="http://schemas.microsoft.com/office/drawing/2014/main" id="{249E7BD9-3785-45CB-B607-D04BF93D47A0}"/>
              </a:ext>
            </a:extLst>
          </p:cNvPr>
          <p:cNvPicPr>
            <a:picLocks noChangeAspect="1"/>
          </p:cNvPicPr>
          <p:nvPr/>
        </p:nvPicPr>
        <p:blipFill>
          <a:blip r:embed="rId4"/>
          <a:stretch>
            <a:fillRect/>
          </a:stretch>
        </p:blipFill>
        <p:spPr>
          <a:xfrm>
            <a:off x="280988" y="3376479"/>
            <a:ext cx="516783" cy="546313"/>
          </a:xfrm>
          <a:prstGeom prst="rect">
            <a:avLst/>
          </a:prstGeom>
        </p:spPr>
      </p:pic>
      <p:pic>
        <p:nvPicPr>
          <p:cNvPr id="9" name="Picture 8" descr="lagged">
            <a:extLst>
              <a:ext uri="{FF2B5EF4-FFF2-40B4-BE49-F238E27FC236}">
                <a16:creationId xmlns:a16="http://schemas.microsoft.com/office/drawing/2014/main" id="{AED2C5DB-5F7D-4123-B61E-12842E0590B3}"/>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377925" y="4400599"/>
            <a:ext cx="417807" cy="419657"/>
          </a:xfrm>
          <a:prstGeom prst="rect">
            <a:avLst/>
          </a:prstGeom>
          <a:noFill/>
          <a:ln>
            <a:noFill/>
          </a:ln>
        </p:spPr>
      </p:pic>
    </p:spTree>
    <p:extLst>
      <p:ext uri="{BB962C8B-B14F-4D97-AF65-F5344CB8AC3E}">
        <p14:creationId xmlns:p14="http://schemas.microsoft.com/office/powerpoint/2010/main" val="92460034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361025"/>
            <a:ext cx="4038600" cy="3733800"/>
          </a:xfrm>
        </p:spPr>
        <p:txBody>
          <a:bodyPr>
            <a:normAutofit fontScale="92500" lnSpcReduction="20000"/>
          </a:bodyPr>
          <a:lstStyle/>
          <a:p>
            <a:pPr marL="114300" indent="0">
              <a:spcAft>
                <a:spcPts val="1200"/>
              </a:spcAft>
              <a:buNone/>
            </a:pPr>
            <a:r>
              <a:rPr lang="en-US" sz="2200" u="sng" dirty="0"/>
              <a:t>Held Records – Reasons</a:t>
            </a:r>
          </a:p>
          <a:p>
            <a:pPr marL="114300" indent="0">
              <a:spcAft>
                <a:spcPts val="1200"/>
              </a:spcAft>
              <a:buNone/>
            </a:pPr>
            <a:r>
              <a:rPr lang="en-US" sz="2200" dirty="0"/>
              <a:t>Hand-gridded answer document contains:</a:t>
            </a:r>
          </a:p>
          <a:p>
            <a:pPr marL="400050" indent="-285750">
              <a:spcAft>
                <a:spcPts val="1200"/>
              </a:spcAft>
              <a:buFont typeface="Arial" panose="020B0604020202020204" pitchFamily="34" charset="0"/>
              <a:buChar char="•"/>
            </a:pPr>
            <a:r>
              <a:rPr lang="en-US" sz="2200" dirty="0"/>
              <a:t>Conflicting student data (with directory)</a:t>
            </a:r>
          </a:p>
          <a:p>
            <a:pPr marL="400050" indent="-285750">
              <a:spcAft>
                <a:spcPts val="1200"/>
              </a:spcAft>
              <a:buFont typeface="Arial" panose="020B0604020202020204" pitchFamily="34" charset="0"/>
              <a:buChar char="•"/>
            </a:pPr>
            <a:r>
              <a:rPr lang="en-US" sz="2200" dirty="0"/>
              <a:t>Missing student data</a:t>
            </a:r>
          </a:p>
          <a:p>
            <a:pPr marL="400050" indent="-285750">
              <a:spcAft>
                <a:spcPts val="1200"/>
              </a:spcAft>
              <a:buFont typeface="Arial" panose="020B0604020202020204" pitchFamily="34" charset="0"/>
              <a:buChar char="•"/>
            </a:pPr>
            <a:r>
              <a:rPr lang="en-US" sz="2200" dirty="0"/>
              <a:t>Missing PEIMS ID</a:t>
            </a:r>
          </a:p>
          <a:p>
            <a:pPr marL="400050" indent="-285750">
              <a:spcAft>
                <a:spcPts val="1200"/>
              </a:spcAft>
              <a:buFont typeface="Arial" panose="020B0604020202020204" pitchFamily="34" charset="0"/>
              <a:buChar char="•"/>
            </a:pPr>
            <a:r>
              <a:rPr lang="en-US" sz="2200" dirty="0"/>
              <a:t>Potential mismatch (with directory)</a:t>
            </a:r>
          </a:p>
          <a:p>
            <a:pPr marL="0" indent="0">
              <a:buNone/>
            </a:pPr>
            <a:endParaRPr lang="en-US" dirty="0"/>
          </a:p>
          <a:p>
            <a:pPr marL="0" indent="0">
              <a:buNone/>
            </a:pPr>
            <a:endParaRPr lang="en-US" dirty="0"/>
          </a:p>
        </p:txBody>
      </p:sp>
      <p:sp>
        <p:nvSpPr>
          <p:cNvPr id="3" name="Title 2"/>
          <p:cNvSpPr>
            <a:spLocks noGrp="1"/>
          </p:cNvSpPr>
          <p:nvPr>
            <p:ph type="title"/>
          </p:nvPr>
        </p:nvSpPr>
        <p:spPr/>
        <p:txBody>
          <a:bodyPr/>
          <a:lstStyle/>
          <a:p>
            <a:r>
              <a:rPr lang="en-US" dirty="0">
                <a:solidFill>
                  <a:schemeClr val="bg1"/>
                </a:solidFill>
              </a:rPr>
              <a:t>Student Resolution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117</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pic>
        <p:nvPicPr>
          <p:cNvPr id="7" name="Picture 6">
            <a:extLst>
              <a:ext uri="{FF2B5EF4-FFF2-40B4-BE49-F238E27FC236}">
                <a16:creationId xmlns:a16="http://schemas.microsoft.com/office/drawing/2014/main" id="{89B08EA5-BAF2-4BDE-A8C7-2538CFF19A51}"/>
              </a:ext>
            </a:extLst>
          </p:cNvPr>
          <p:cNvPicPr>
            <a:picLocks noChangeAspect="1"/>
          </p:cNvPicPr>
          <p:nvPr/>
        </p:nvPicPr>
        <p:blipFill>
          <a:blip r:embed="rId2"/>
          <a:stretch>
            <a:fillRect/>
          </a:stretch>
        </p:blipFill>
        <p:spPr>
          <a:xfrm>
            <a:off x="4562496" y="1335132"/>
            <a:ext cx="4120966" cy="4151267"/>
          </a:xfrm>
          <a:prstGeom prst="rect">
            <a:avLst/>
          </a:prstGeom>
          <a:ln>
            <a:solidFill>
              <a:schemeClr val="tx1"/>
            </a:solidFill>
          </a:ln>
        </p:spPr>
      </p:pic>
    </p:spTree>
    <p:extLst>
      <p:ext uri="{BB962C8B-B14F-4D97-AF65-F5344CB8AC3E}">
        <p14:creationId xmlns:p14="http://schemas.microsoft.com/office/powerpoint/2010/main" val="232266938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033" y="1098550"/>
            <a:ext cx="4191000" cy="4921250"/>
          </a:xfrm>
        </p:spPr>
        <p:txBody>
          <a:bodyPr>
            <a:normAutofit fontScale="55000" lnSpcReduction="20000"/>
          </a:bodyPr>
          <a:lstStyle/>
          <a:p>
            <a:pPr marL="0" indent="0">
              <a:buNone/>
            </a:pPr>
            <a:endParaRPr lang="en-US" sz="2900" dirty="0"/>
          </a:p>
          <a:p>
            <a:pPr marL="400050" indent="-285750">
              <a:spcAft>
                <a:spcPts val="1200"/>
              </a:spcAft>
              <a:buFont typeface="Arial" panose="020B0604020202020204" pitchFamily="34" charset="0"/>
              <a:buChar char="•"/>
            </a:pPr>
            <a:r>
              <a:rPr lang="en-US" sz="2900" dirty="0"/>
              <a:t>Only authorized district users can submit orders for additional reports.</a:t>
            </a:r>
          </a:p>
          <a:p>
            <a:pPr marL="400050" indent="-285750">
              <a:spcAft>
                <a:spcPts val="1200"/>
              </a:spcAft>
              <a:buFont typeface="Arial" panose="020B0604020202020204" pitchFamily="34" charset="0"/>
              <a:buChar char="•"/>
            </a:pPr>
            <a:r>
              <a:rPr lang="en-US" sz="2900" dirty="0"/>
              <a:t>All orders must include PO number for billing.</a:t>
            </a:r>
          </a:p>
          <a:p>
            <a:pPr marL="400050" indent="-285750">
              <a:spcAft>
                <a:spcPts val="1200"/>
              </a:spcAft>
              <a:buFont typeface="Arial" panose="020B0604020202020204" pitchFamily="34" charset="0"/>
              <a:buChar char="•"/>
            </a:pPr>
            <a:r>
              <a:rPr lang="en-US" sz="2900" dirty="0"/>
              <a:t>No fax or paper orders will be accepted.</a:t>
            </a:r>
          </a:p>
          <a:p>
            <a:pPr marL="400050" indent="-285750">
              <a:spcAft>
                <a:spcPts val="1200"/>
              </a:spcAft>
              <a:buFont typeface="Arial" panose="020B0604020202020204" pitchFamily="34" charset="0"/>
              <a:buChar char="•"/>
            </a:pPr>
            <a:r>
              <a:rPr lang="en-US" sz="2900" dirty="0"/>
              <a:t>Additional printed paper copies of STAAR Report Cards (SRCs) will be available only for administrations that currently produce paper copies (spring administration only).</a:t>
            </a:r>
          </a:p>
          <a:p>
            <a:pPr marL="400050" indent="-285750">
              <a:spcAft>
                <a:spcPts val="1200"/>
              </a:spcAft>
              <a:buFont typeface="Arial" panose="020B0604020202020204" pitchFamily="34" charset="0"/>
              <a:buChar char="•"/>
            </a:pPr>
            <a:r>
              <a:rPr lang="en-US" sz="2900" dirty="0"/>
              <a:t>Orders submitted after deadline will be assessed additional late fees.</a:t>
            </a:r>
          </a:p>
          <a:p>
            <a:pPr marL="400050" indent="-285750">
              <a:spcAft>
                <a:spcPts val="1200"/>
              </a:spcAft>
              <a:buFont typeface="Arial" panose="020B0604020202020204" pitchFamily="34" charset="0"/>
              <a:buChar char="•"/>
            </a:pPr>
            <a:r>
              <a:rPr lang="en-US" sz="2900" dirty="0"/>
              <a:t>Confidential Student Labels can be ordered for any current administration. </a:t>
            </a:r>
          </a:p>
          <a:p>
            <a:pPr marL="400050" indent="-285750">
              <a:spcAft>
                <a:spcPts val="1200"/>
              </a:spcAft>
              <a:buFont typeface="Arial" panose="020B0604020202020204" pitchFamily="34" charset="0"/>
              <a:buChar char="•"/>
            </a:pPr>
            <a:r>
              <a:rPr lang="en-US" sz="2900" dirty="0"/>
              <a:t>Districts can also opt not to receive labels.</a:t>
            </a:r>
            <a:endParaRPr lang="en-US" sz="3200" dirty="0"/>
          </a:p>
        </p:txBody>
      </p:sp>
      <p:sp>
        <p:nvSpPr>
          <p:cNvPr id="3" name="Title 2"/>
          <p:cNvSpPr>
            <a:spLocks noGrp="1"/>
          </p:cNvSpPr>
          <p:nvPr>
            <p:ph type="title"/>
          </p:nvPr>
        </p:nvSpPr>
        <p:spPr/>
        <p:txBody>
          <a:bodyPr/>
          <a:lstStyle/>
          <a:p>
            <a:r>
              <a:rPr lang="en-US" dirty="0">
                <a:solidFill>
                  <a:schemeClr val="bg1"/>
                </a:solidFill>
              </a:rPr>
              <a:t>Additional Orders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118</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pic>
        <p:nvPicPr>
          <p:cNvPr id="9" name="Picture 8">
            <a:extLst>
              <a:ext uri="{FF2B5EF4-FFF2-40B4-BE49-F238E27FC236}">
                <a16:creationId xmlns:a16="http://schemas.microsoft.com/office/drawing/2014/main" id="{70DD3411-5E6E-46E1-8525-8D20055F9BF1}"/>
              </a:ext>
            </a:extLst>
          </p:cNvPr>
          <p:cNvPicPr>
            <a:picLocks noChangeAspect="1"/>
          </p:cNvPicPr>
          <p:nvPr/>
        </p:nvPicPr>
        <p:blipFill>
          <a:blip r:embed="rId2"/>
          <a:stretch>
            <a:fillRect/>
          </a:stretch>
        </p:blipFill>
        <p:spPr>
          <a:xfrm>
            <a:off x="5255462" y="1270332"/>
            <a:ext cx="1977620" cy="2486801"/>
          </a:xfrm>
          <a:prstGeom prst="rect">
            <a:avLst/>
          </a:prstGeom>
        </p:spPr>
      </p:pic>
      <p:pic>
        <p:nvPicPr>
          <p:cNvPr id="10" name="Picture 9">
            <a:extLst>
              <a:ext uri="{FF2B5EF4-FFF2-40B4-BE49-F238E27FC236}">
                <a16:creationId xmlns:a16="http://schemas.microsoft.com/office/drawing/2014/main" id="{0F84C821-CF3A-449F-8FAE-C4E6132A3646}"/>
              </a:ext>
            </a:extLst>
          </p:cNvPr>
          <p:cNvPicPr/>
          <p:nvPr/>
        </p:nvPicPr>
        <p:blipFill rotWithShape="1">
          <a:blip r:embed="rId3"/>
          <a:srcRect l="41846" t="5247" r="29324" b="45630"/>
          <a:stretch/>
        </p:blipFill>
        <p:spPr bwMode="auto">
          <a:xfrm>
            <a:off x="6244272" y="2607534"/>
            <a:ext cx="2671128" cy="1708066"/>
          </a:xfrm>
          <a:prstGeom prst="rect">
            <a:avLst/>
          </a:prstGeom>
          <a:ln>
            <a:noFill/>
          </a:ln>
          <a:extLst>
            <a:ext uri="{53640926-AAD7-44D8-BBD7-CCE9431645EC}">
              <a14:shadowObscured xmlns:a14="http://schemas.microsoft.com/office/drawing/2010/main"/>
            </a:ext>
          </a:extLst>
        </p:spPr>
      </p:pic>
      <p:pic>
        <p:nvPicPr>
          <p:cNvPr id="11" name="Picture 10">
            <a:extLst>
              <a:ext uri="{FF2B5EF4-FFF2-40B4-BE49-F238E27FC236}">
                <a16:creationId xmlns:a16="http://schemas.microsoft.com/office/drawing/2014/main" id="{5B5E5AEA-5552-45E6-8615-5E56829DA11D}"/>
              </a:ext>
            </a:extLst>
          </p:cNvPr>
          <p:cNvPicPr>
            <a:picLocks noChangeAspect="1"/>
          </p:cNvPicPr>
          <p:nvPr/>
        </p:nvPicPr>
        <p:blipFill>
          <a:blip r:embed="rId4"/>
          <a:stretch>
            <a:fillRect/>
          </a:stretch>
        </p:blipFill>
        <p:spPr>
          <a:xfrm>
            <a:off x="4800600" y="3252376"/>
            <a:ext cx="2192205" cy="239411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10820337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1"/>
            <a:ext cx="8382000" cy="2590799"/>
          </a:xfrm>
        </p:spPr>
        <p:txBody>
          <a:bodyPr>
            <a:normAutofit/>
          </a:bodyPr>
          <a:lstStyle/>
          <a:p>
            <a:pPr marL="0" indent="0">
              <a:buNone/>
            </a:pPr>
            <a:endParaRPr lang="en-US" dirty="0"/>
          </a:p>
          <a:p>
            <a:pPr marL="0" indent="0">
              <a:buNone/>
            </a:pPr>
            <a:r>
              <a:rPr lang="en-US" dirty="0"/>
              <a:t>Campus testing coordinators can view initial order information.</a:t>
            </a:r>
          </a:p>
          <a:p>
            <a:pPr lvl="1"/>
            <a:r>
              <a:rPr lang="en-US" sz="2000" dirty="0"/>
              <a:t>Test materials list </a:t>
            </a:r>
          </a:p>
          <a:p>
            <a:pPr lvl="1"/>
            <a:r>
              <a:rPr lang="en-US" sz="2000" dirty="0"/>
              <a:t>Precoded answer document quantities</a:t>
            </a:r>
          </a:p>
        </p:txBody>
      </p:sp>
      <p:sp>
        <p:nvSpPr>
          <p:cNvPr id="3" name="Title 2"/>
          <p:cNvSpPr>
            <a:spLocks noGrp="1"/>
          </p:cNvSpPr>
          <p:nvPr>
            <p:ph type="title"/>
          </p:nvPr>
        </p:nvSpPr>
        <p:spPr/>
        <p:txBody>
          <a:bodyPr/>
          <a:lstStyle/>
          <a:p>
            <a:r>
              <a:rPr lang="en-US" dirty="0">
                <a:solidFill>
                  <a:schemeClr val="bg1"/>
                </a:solidFill>
              </a:rPr>
              <a:t>View and Track Order</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119</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pic>
        <p:nvPicPr>
          <p:cNvPr id="7" name="Content Placeholder 12">
            <a:extLst>
              <a:ext uri="{FF2B5EF4-FFF2-40B4-BE49-F238E27FC236}">
                <a16:creationId xmlns:a16="http://schemas.microsoft.com/office/drawing/2014/main" id="{3D3561C2-531F-4473-8329-C05B446DE5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3285142"/>
            <a:ext cx="8371698" cy="1914417"/>
          </a:xfrm>
          <a:prstGeom prst="rect">
            <a:avLst/>
          </a:prstGeom>
        </p:spPr>
      </p:pic>
      <p:sp>
        <p:nvSpPr>
          <p:cNvPr id="8" name="TextBox 8">
            <a:extLst>
              <a:ext uri="{FF2B5EF4-FFF2-40B4-BE49-F238E27FC236}">
                <a16:creationId xmlns:a16="http://schemas.microsoft.com/office/drawing/2014/main" id="{4C735AD8-F5EA-41FF-A32D-6706ACBBB5DD}"/>
              </a:ext>
            </a:extLst>
          </p:cNvPr>
          <p:cNvSpPr txBox="1"/>
          <p:nvPr/>
        </p:nvSpPr>
        <p:spPr>
          <a:xfrm>
            <a:off x="3671392" y="5601168"/>
            <a:ext cx="5472608" cy="369332"/>
          </a:xfrm>
          <a:prstGeom prst="rect">
            <a:avLst/>
          </a:prstGeom>
          <a:solidFill>
            <a:srgbClr val="800000"/>
          </a:solidFill>
          <a:ln w="19050" cap="flat" cmpd="sng" algn="ctr">
            <a:solidFill>
              <a:sysClr val="window" lastClr="FFFFFF"/>
            </a:solidFill>
            <a:prstDash val="solid"/>
            <a:miter lim="800000"/>
          </a:ln>
          <a:effec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rPr>
              <a:t>Change for Spring 2018 STAAR </a:t>
            </a:r>
          </a:p>
        </p:txBody>
      </p:sp>
    </p:spTree>
    <p:extLst>
      <p:ext uri="{BB962C8B-B14F-4D97-AF65-F5344CB8AC3E}">
        <p14:creationId xmlns:p14="http://schemas.microsoft.com/office/powerpoint/2010/main" val="229117872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1"/>
            <a:ext cx="4114800" cy="3428999"/>
          </a:xfrm>
        </p:spPr>
        <p:txBody>
          <a:bodyPr>
            <a:normAutofit fontScale="92500" lnSpcReduction="20000"/>
          </a:bodyPr>
          <a:lstStyle/>
          <a:p>
            <a:pPr marL="0" indent="0">
              <a:buNone/>
            </a:pPr>
            <a:endParaRPr lang="en-US" dirty="0"/>
          </a:p>
          <a:p>
            <a:pPr marL="0" lvl="0" indent="0">
              <a:spcBef>
                <a:spcPts val="0"/>
              </a:spcBef>
              <a:buNone/>
            </a:pPr>
            <a:r>
              <a:rPr lang="en-US" u="sng" dirty="0">
                <a:solidFill>
                  <a:prstClr val="black"/>
                </a:solidFill>
              </a:rPr>
              <a:t>Updating Participation Counts (Upload)</a:t>
            </a:r>
          </a:p>
          <a:p>
            <a:pPr marL="0" lvl="0" indent="0">
              <a:spcBef>
                <a:spcPts val="0"/>
              </a:spcBef>
              <a:buNone/>
            </a:pPr>
            <a:endParaRPr lang="en-US" dirty="0">
              <a:solidFill>
                <a:prstClr val="black"/>
              </a:solidFill>
            </a:endParaRPr>
          </a:p>
          <a:p>
            <a:pPr marL="263776" lvl="0" indent="-263776">
              <a:spcBef>
                <a:spcPts val="0"/>
              </a:spcBef>
            </a:pPr>
            <a:r>
              <a:rPr lang="en-US" sz="2200" dirty="0">
                <a:solidFill>
                  <a:prstClr val="black"/>
                </a:solidFill>
              </a:rPr>
              <a:t>Counts status and downloadable files are updated immediately after update.</a:t>
            </a:r>
          </a:p>
          <a:p>
            <a:pPr marL="263776" lvl="0" indent="-263776">
              <a:spcBef>
                <a:spcPts val="0"/>
              </a:spcBef>
            </a:pPr>
            <a:endParaRPr lang="en-US" sz="2200" dirty="0">
              <a:solidFill>
                <a:prstClr val="black"/>
              </a:solidFill>
            </a:endParaRPr>
          </a:p>
          <a:p>
            <a:pPr marL="263776" lvl="0" indent="-263776">
              <a:spcBef>
                <a:spcPts val="0"/>
              </a:spcBef>
            </a:pPr>
            <a:r>
              <a:rPr lang="en-US" sz="2200" i="1" dirty="0">
                <a:solidFill>
                  <a:prstClr val="black"/>
                </a:solidFill>
              </a:rPr>
              <a:t>BEST PRACTICE: </a:t>
            </a:r>
            <a:r>
              <a:rPr lang="en-US" sz="2200" dirty="0">
                <a:solidFill>
                  <a:prstClr val="black"/>
                </a:solidFill>
              </a:rPr>
              <a:t>Download existing participation counts from </a:t>
            </a:r>
            <a:r>
              <a:rPr lang="en-US" sz="2200" i="1" dirty="0">
                <a:solidFill>
                  <a:prstClr val="black"/>
                </a:solidFill>
              </a:rPr>
              <a:t>View &amp; Edit</a:t>
            </a:r>
            <a:r>
              <a:rPr lang="en-US" sz="2200" dirty="0">
                <a:solidFill>
                  <a:prstClr val="black"/>
                </a:solidFill>
              </a:rPr>
              <a:t> tab, make updates, and upload file back into the system.</a:t>
            </a:r>
          </a:p>
          <a:p>
            <a:pPr marL="0" indent="0">
              <a:buNone/>
            </a:pPr>
            <a:endParaRPr lang="en-US" dirty="0"/>
          </a:p>
        </p:txBody>
      </p:sp>
      <p:sp>
        <p:nvSpPr>
          <p:cNvPr id="3" name="Title 2"/>
          <p:cNvSpPr>
            <a:spLocks noGrp="1"/>
          </p:cNvSpPr>
          <p:nvPr>
            <p:ph type="title"/>
          </p:nvPr>
        </p:nvSpPr>
        <p:spPr/>
        <p:txBody>
          <a:bodyPr/>
          <a:lstStyle/>
          <a:p>
            <a:r>
              <a:rPr lang="en-US" dirty="0">
                <a:solidFill>
                  <a:schemeClr val="bg1"/>
                </a:solidFill>
              </a:rPr>
              <a:t>Participation Counts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120</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pic>
        <p:nvPicPr>
          <p:cNvPr id="7" name="Picture 6">
            <a:extLst>
              <a:ext uri="{FF2B5EF4-FFF2-40B4-BE49-F238E27FC236}">
                <a16:creationId xmlns:a16="http://schemas.microsoft.com/office/drawing/2014/main" id="{DABF20C0-ED01-439B-997A-72B89872093E}"/>
              </a:ext>
            </a:extLst>
          </p:cNvPr>
          <p:cNvPicPr>
            <a:picLocks noChangeAspect="1"/>
          </p:cNvPicPr>
          <p:nvPr/>
        </p:nvPicPr>
        <p:blipFill>
          <a:blip r:embed="rId2"/>
          <a:stretch>
            <a:fillRect/>
          </a:stretch>
        </p:blipFill>
        <p:spPr>
          <a:xfrm>
            <a:off x="4805986" y="1447800"/>
            <a:ext cx="3880814" cy="3732973"/>
          </a:xfrm>
          <a:prstGeom prst="rect">
            <a:avLst/>
          </a:prstGeom>
        </p:spPr>
      </p:pic>
      <p:sp>
        <p:nvSpPr>
          <p:cNvPr id="8" name="TextBox 8">
            <a:extLst>
              <a:ext uri="{FF2B5EF4-FFF2-40B4-BE49-F238E27FC236}">
                <a16:creationId xmlns:a16="http://schemas.microsoft.com/office/drawing/2014/main" id="{C4539056-2CE1-4240-B0FB-207F805A6E7A}"/>
              </a:ext>
            </a:extLst>
          </p:cNvPr>
          <p:cNvSpPr txBox="1"/>
          <p:nvPr/>
        </p:nvSpPr>
        <p:spPr>
          <a:xfrm>
            <a:off x="3671392" y="5603268"/>
            <a:ext cx="5472608" cy="369332"/>
          </a:xfrm>
          <a:prstGeom prst="rect">
            <a:avLst/>
          </a:prstGeom>
          <a:solidFill>
            <a:srgbClr val="800000"/>
          </a:solidFill>
          <a:ln w="19050" cap="flat" cmpd="sng" algn="ctr">
            <a:solidFill>
              <a:sysClr val="window" lastClr="FFFFFF"/>
            </a:solidFill>
            <a:prstDash val="solid"/>
            <a:miter lim="800000"/>
          </a:ln>
          <a:effec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rPr>
              <a:t>Change for Spring 2018 STAAR </a:t>
            </a:r>
          </a:p>
        </p:txBody>
      </p:sp>
    </p:spTree>
    <p:extLst>
      <p:ext uri="{BB962C8B-B14F-4D97-AF65-F5344CB8AC3E}">
        <p14:creationId xmlns:p14="http://schemas.microsoft.com/office/powerpoint/2010/main" val="287334117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276" y="1109994"/>
            <a:ext cx="8382000" cy="4666643"/>
          </a:xfrm>
        </p:spPr>
        <p:txBody>
          <a:bodyPr>
            <a:normAutofit lnSpcReduction="10000"/>
          </a:bodyPr>
          <a:lstStyle/>
          <a:p>
            <a:pPr marL="0" indent="0">
              <a:buNone/>
            </a:pPr>
            <a:endParaRPr lang="en-US" sz="2000" dirty="0"/>
          </a:p>
          <a:p>
            <a:pPr marL="457200">
              <a:spcBef>
                <a:spcPts val="0"/>
              </a:spcBef>
              <a:spcAft>
                <a:spcPts val="600"/>
              </a:spcAft>
            </a:pPr>
            <a:r>
              <a:rPr lang="en-US" sz="2000" b="1" dirty="0"/>
              <a:t>District Test Status Report</a:t>
            </a:r>
          </a:p>
          <a:p>
            <a:pPr marL="857250" lvl="1">
              <a:spcBef>
                <a:spcPts val="0"/>
              </a:spcBef>
              <a:spcAft>
                <a:spcPts val="600"/>
              </a:spcAft>
            </a:pPr>
            <a:r>
              <a:rPr lang="en-US" sz="2000" dirty="0"/>
              <a:t>Contains online testing status of all online test registrations, including PNP indicators, in the district.</a:t>
            </a:r>
          </a:p>
          <a:p>
            <a:pPr marL="857250" lvl="1">
              <a:spcBef>
                <a:spcPts val="0"/>
              </a:spcBef>
              <a:spcAft>
                <a:spcPts val="1200"/>
              </a:spcAft>
            </a:pPr>
            <a:r>
              <a:rPr lang="en-US" sz="2000" dirty="0"/>
              <a:t>Report updated mid-morning, mid-afternoon, and each evening.</a:t>
            </a:r>
          </a:p>
          <a:p>
            <a:pPr marL="457200"/>
            <a:r>
              <a:rPr lang="en-US" sz="2000" b="1" dirty="0"/>
              <a:t>Campus Test Status Report</a:t>
            </a:r>
          </a:p>
          <a:p>
            <a:pPr marL="857250" lvl="1"/>
            <a:r>
              <a:rPr lang="en-US" sz="2000" dirty="0"/>
              <a:t>Contains online testing status of all online test registrations, including PNP indicators, at a specific campus.</a:t>
            </a:r>
          </a:p>
          <a:p>
            <a:pPr marL="857250" lvl="1"/>
            <a:r>
              <a:rPr lang="en-US" sz="2000" dirty="0"/>
              <a:t>Report updated mid-morning, mid-afternoon, and each evening.</a:t>
            </a:r>
          </a:p>
          <a:p>
            <a:pPr marL="857250" lvl="1"/>
            <a:endParaRPr lang="en-US" sz="2000" dirty="0"/>
          </a:p>
          <a:p>
            <a:pPr marL="457200"/>
            <a:r>
              <a:rPr lang="en-US" sz="2000" b="1" dirty="0"/>
              <a:t>New!</a:t>
            </a:r>
          </a:p>
          <a:p>
            <a:pPr marL="857250" lvl="1"/>
            <a:r>
              <a:rPr lang="en-US" sz="2000" dirty="0"/>
              <a:t>Columns will display score codes and PNP settings.</a:t>
            </a:r>
          </a:p>
          <a:p>
            <a:pPr marL="857250" lvl="1"/>
            <a:r>
              <a:rPr lang="en-US" sz="2000" dirty="0"/>
              <a:t>Report updated mid-morning, mid-afternoon, and each evening.</a:t>
            </a:r>
          </a:p>
          <a:p>
            <a:pPr marL="0" indent="0">
              <a:buNone/>
            </a:pPr>
            <a:endParaRPr lang="en-US" dirty="0"/>
          </a:p>
        </p:txBody>
      </p:sp>
      <p:sp>
        <p:nvSpPr>
          <p:cNvPr id="3" name="Title 2"/>
          <p:cNvSpPr>
            <a:spLocks noGrp="1"/>
          </p:cNvSpPr>
          <p:nvPr>
            <p:ph type="title"/>
          </p:nvPr>
        </p:nvSpPr>
        <p:spPr/>
        <p:txBody>
          <a:bodyPr/>
          <a:lstStyle/>
          <a:p>
            <a:r>
              <a:rPr lang="en-US" dirty="0">
                <a:solidFill>
                  <a:schemeClr val="bg1"/>
                </a:solidFill>
              </a:rPr>
              <a:t>Reports: Online Testing</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121</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sp>
        <p:nvSpPr>
          <p:cNvPr id="7" name="TextBox 8">
            <a:extLst>
              <a:ext uri="{FF2B5EF4-FFF2-40B4-BE49-F238E27FC236}">
                <a16:creationId xmlns:a16="http://schemas.microsoft.com/office/drawing/2014/main" id="{DE3B5E90-39F2-447E-AA3F-3F14DF6873F2}"/>
              </a:ext>
            </a:extLst>
          </p:cNvPr>
          <p:cNvSpPr txBox="1"/>
          <p:nvPr/>
        </p:nvSpPr>
        <p:spPr>
          <a:xfrm>
            <a:off x="3671392" y="5592711"/>
            <a:ext cx="5472608" cy="369332"/>
          </a:xfrm>
          <a:prstGeom prst="rect">
            <a:avLst/>
          </a:prstGeom>
          <a:solidFill>
            <a:srgbClr val="800000"/>
          </a:solidFill>
          <a:ln w="19050" cap="flat" cmpd="sng" algn="ctr">
            <a:solidFill>
              <a:sysClr val="window" lastClr="FFFFFF"/>
            </a:solidFill>
            <a:prstDash val="solid"/>
            <a:miter lim="800000"/>
          </a:ln>
          <a:effec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rPr>
              <a:t>Change for Spring 2018 STAAR </a:t>
            </a:r>
          </a:p>
        </p:txBody>
      </p:sp>
    </p:spTree>
    <p:extLst>
      <p:ext uri="{BB962C8B-B14F-4D97-AF65-F5344CB8AC3E}">
        <p14:creationId xmlns:p14="http://schemas.microsoft.com/office/powerpoint/2010/main" val="155349388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1"/>
            <a:ext cx="8382000" cy="1763581"/>
          </a:xfrm>
        </p:spPr>
        <p:txBody>
          <a:bodyPr>
            <a:normAutofit/>
          </a:bodyPr>
          <a:lstStyle/>
          <a:p>
            <a:pPr marL="457200">
              <a:spcBef>
                <a:spcPts val="0"/>
              </a:spcBef>
              <a:spcAft>
                <a:spcPts val="600"/>
              </a:spcAft>
            </a:pPr>
            <a:r>
              <a:rPr lang="en-US" sz="1800" b="1" i="1" dirty="0"/>
              <a:t>Student Assessment History Report</a:t>
            </a:r>
          </a:p>
          <a:p>
            <a:pPr marL="857250" lvl="1">
              <a:spcBef>
                <a:spcPts val="0"/>
              </a:spcBef>
              <a:spcAft>
                <a:spcPts val="600"/>
              </a:spcAft>
            </a:pPr>
            <a:r>
              <a:rPr lang="en-US" sz="1800" dirty="0"/>
              <a:t>Now links to Student Portal</a:t>
            </a:r>
          </a:p>
          <a:p>
            <a:pPr marL="857250" lvl="1">
              <a:spcBef>
                <a:spcPts val="0"/>
              </a:spcBef>
              <a:spcAft>
                <a:spcPts val="600"/>
              </a:spcAft>
            </a:pPr>
            <a:r>
              <a:rPr lang="en-US" sz="1800" dirty="0"/>
              <a:t>Click “Lookup Access Code” and enter the student’s first name, PEIMS ID, and date of birth to view student history.</a:t>
            </a:r>
          </a:p>
          <a:p>
            <a:pPr marL="0" indent="0">
              <a:buNone/>
            </a:pPr>
            <a:endParaRPr lang="en-US" dirty="0"/>
          </a:p>
          <a:p>
            <a:pPr marL="0" indent="0">
              <a:buNone/>
            </a:pPr>
            <a:endParaRPr lang="en-US" dirty="0"/>
          </a:p>
        </p:txBody>
      </p:sp>
      <p:sp>
        <p:nvSpPr>
          <p:cNvPr id="3" name="Title 2"/>
          <p:cNvSpPr>
            <a:spLocks noGrp="1"/>
          </p:cNvSpPr>
          <p:nvPr>
            <p:ph type="title"/>
          </p:nvPr>
        </p:nvSpPr>
        <p:spPr/>
        <p:txBody>
          <a:bodyPr/>
          <a:lstStyle/>
          <a:p>
            <a:r>
              <a:rPr lang="en-US" dirty="0">
                <a:solidFill>
                  <a:schemeClr val="bg1"/>
                </a:solidFill>
              </a:rPr>
              <a:t>Reports: Online Testing</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122</a:t>
            </a:fld>
            <a:endParaRPr lang="en-US" dirty="0"/>
          </a:p>
        </p:txBody>
      </p:sp>
      <p:sp>
        <p:nvSpPr>
          <p:cNvPr id="6" name="Text Placeholder 3"/>
          <p:cNvSpPr txBox="1">
            <a:spLocks/>
          </p:cNvSpPr>
          <p:nvPr/>
        </p:nvSpPr>
        <p:spPr>
          <a:xfrm>
            <a:off x="381000" y="1708556"/>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pic>
        <p:nvPicPr>
          <p:cNvPr id="7" name="Picture 6">
            <a:extLst>
              <a:ext uri="{FF2B5EF4-FFF2-40B4-BE49-F238E27FC236}">
                <a16:creationId xmlns:a16="http://schemas.microsoft.com/office/drawing/2014/main" id="{65C25D75-60DF-4022-B481-E2A53313ACC4}"/>
              </a:ext>
            </a:extLst>
          </p:cNvPr>
          <p:cNvPicPr>
            <a:picLocks noChangeAspect="1"/>
          </p:cNvPicPr>
          <p:nvPr/>
        </p:nvPicPr>
        <p:blipFill>
          <a:blip r:embed="rId2"/>
          <a:stretch>
            <a:fillRect/>
          </a:stretch>
        </p:blipFill>
        <p:spPr>
          <a:xfrm>
            <a:off x="379376" y="2779256"/>
            <a:ext cx="3201483" cy="2600966"/>
          </a:xfrm>
          <a:prstGeom prst="rect">
            <a:avLst/>
          </a:prstGeom>
        </p:spPr>
      </p:pic>
      <p:pic>
        <p:nvPicPr>
          <p:cNvPr id="8" name="Picture 7">
            <a:extLst>
              <a:ext uri="{FF2B5EF4-FFF2-40B4-BE49-F238E27FC236}">
                <a16:creationId xmlns:a16="http://schemas.microsoft.com/office/drawing/2014/main" id="{FE5BDE43-ACD3-4C75-BB0A-89435BB90870}"/>
              </a:ext>
            </a:extLst>
          </p:cNvPr>
          <p:cNvPicPr>
            <a:picLocks noChangeAspect="1"/>
          </p:cNvPicPr>
          <p:nvPr/>
        </p:nvPicPr>
        <p:blipFill>
          <a:blip r:embed="rId3"/>
          <a:stretch>
            <a:fillRect/>
          </a:stretch>
        </p:blipFill>
        <p:spPr>
          <a:xfrm>
            <a:off x="5562600" y="2771148"/>
            <a:ext cx="2667000" cy="2768320"/>
          </a:xfrm>
          <a:prstGeom prst="rect">
            <a:avLst/>
          </a:prstGeom>
        </p:spPr>
      </p:pic>
      <p:sp>
        <p:nvSpPr>
          <p:cNvPr id="9" name="TextBox 8">
            <a:extLst>
              <a:ext uri="{FF2B5EF4-FFF2-40B4-BE49-F238E27FC236}">
                <a16:creationId xmlns:a16="http://schemas.microsoft.com/office/drawing/2014/main" id="{97601927-046E-4463-817E-C13A77A2E9DF}"/>
              </a:ext>
            </a:extLst>
          </p:cNvPr>
          <p:cNvSpPr txBox="1"/>
          <p:nvPr/>
        </p:nvSpPr>
        <p:spPr>
          <a:xfrm>
            <a:off x="3671392" y="5587479"/>
            <a:ext cx="5472608" cy="369332"/>
          </a:xfrm>
          <a:prstGeom prst="rect">
            <a:avLst/>
          </a:prstGeom>
          <a:solidFill>
            <a:srgbClr val="800000"/>
          </a:solidFill>
          <a:ln w="19050" cap="flat" cmpd="sng" algn="ctr">
            <a:solidFill>
              <a:sysClr val="window" lastClr="FFFFFF"/>
            </a:solidFill>
            <a:prstDash val="solid"/>
            <a:miter lim="800000"/>
          </a:ln>
          <a:effec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rPr>
              <a:t>Change for Spring 2018 STAAR </a:t>
            </a:r>
          </a:p>
        </p:txBody>
      </p:sp>
      <p:sp>
        <p:nvSpPr>
          <p:cNvPr id="10" name="Right Arrow 15">
            <a:extLst>
              <a:ext uri="{FF2B5EF4-FFF2-40B4-BE49-F238E27FC236}">
                <a16:creationId xmlns:a16="http://schemas.microsoft.com/office/drawing/2014/main" id="{BA64E335-14D9-4EAA-A1E8-225765BBFBD2}"/>
              </a:ext>
            </a:extLst>
          </p:cNvPr>
          <p:cNvSpPr/>
          <p:nvPr/>
        </p:nvSpPr>
        <p:spPr>
          <a:xfrm>
            <a:off x="4257132" y="3689366"/>
            <a:ext cx="609600" cy="3956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Tree>
    <p:extLst>
      <p:ext uri="{BB962C8B-B14F-4D97-AF65-F5344CB8AC3E}">
        <p14:creationId xmlns:p14="http://schemas.microsoft.com/office/powerpoint/2010/main" val="97475873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3048000" cy="4267199"/>
          </a:xfrm>
        </p:spPr>
        <p:txBody>
          <a:bodyPr>
            <a:normAutofit fontScale="92500" lnSpcReduction="20000"/>
          </a:bodyPr>
          <a:lstStyle/>
          <a:p>
            <a:pPr marL="0" indent="0">
              <a:buNone/>
            </a:pPr>
            <a:endParaRPr lang="en-US" dirty="0"/>
          </a:p>
          <a:p>
            <a:pPr marL="285750" indent="-285750">
              <a:buFont typeface="Arial" panose="020B0604020202020204" pitchFamily="34" charset="0"/>
              <a:buChar char="•"/>
            </a:pPr>
            <a:r>
              <a:rPr lang="en-US" dirty="0"/>
              <a:t>Uploads are checked for data errors.</a:t>
            </a:r>
          </a:p>
          <a:p>
            <a:pPr lvl="1">
              <a:buFont typeface="Arial" panose="020B0604020202020204" pitchFamily="34" charset="0"/>
              <a:buChar char="•"/>
            </a:pPr>
            <a:r>
              <a:rPr lang="en-US" dirty="0"/>
              <a:t>All errors must be corrected for request to process.</a:t>
            </a:r>
          </a:p>
          <a:p>
            <a:pPr lvl="1">
              <a:buFont typeface="Arial" panose="020B0604020202020204" pitchFamily="34" charset="0"/>
              <a:buChar char="•"/>
            </a:pPr>
            <a:endParaRPr lang="en-US" dirty="0"/>
          </a:p>
          <a:p>
            <a:pPr marL="285750" indent="-285750">
              <a:buFont typeface="Arial" panose="020B0604020202020204" pitchFamily="34" charset="0"/>
              <a:buChar char="•"/>
            </a:pPr>
            <a:r>
              <a:rPr lang="en-US" dirty="0"/>
              <a:t>No match students will be returned with response files.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Response files are grouped with uploaded request. </a:t>
            </a:r>
          </a:p>
          <a:p>
            <a:pPr marL="0" indent="0">
              <a:buNone/>
            </a:pPr>
            <a:endParaRPr lang="en-US" dirty="0"/>
          </a:p>
        </p:txBody>
      </p:sp>
      <p:sp>
        <p:nvSpPr>
          <p:cNvPr id="3" name="Title 2"/>
          <p:cNvSpPr>
            <a:spLocks noGrp="1"/>
          </p:cNvSpPr>
          <p:nvPr>
            <p:ph type="title"/>
          </p:nvPr>
        </p:nvSpPr>
        <p:spPr/>
        <p:txBody>
          <a:bodyPr/>
          <a:lstStyle/>
          <a:p>
            <a:r>
              <a:rPr lang="en-US" dirty="0">
                <a:solidFill>
                  <a:schemeClr val="bg1"/>
                </a:solidFill>
              </a:rPr>
              <a:t>Reports: SIRS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123</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pic>
        <p:nvPicPr>
          <p:cNvPr id="7" name="Picture 6">
            <a:extLst>
              <a:ext uri="{FF2B5EF4-FFF2-40B4-BE49-F238E27FC236}">
                <a16:creationId xmlns:a16="http://schemas.microsoft.com/office/drawing/2014/main" id="{993EAD9E-36EB-4598-A799-A2D5FEF587C0}"/>
              </a:ext>
            </a:extLst>
          </p:cNvPr>
          <p:cNvPicPr>
            <a:picLocks noChangeAspect="1"/>
          </p:cNvPicPr>
          <p:nvPr/>
        </p:nvPicPr>
        <p:blipFill>
          <a:blip r:embed="rId2"/>
          <a:stretch>
            <a:fillRect/>
          </a:stretch>
        </p:blipFill>
        <p:spPr>
          <a:xfrm>
            <a:off x="3810000" y="2057400"/>
            <a:ext cx="2931227" cy="3708117"/>
          </a:xfrm>
          <a:prstGeom prst="rect">
            <a:avLst/>
          </a:prstGeom>
        </p:spPr>
      </p:pic>
      <p:sp>
        <p:nvSpPr>
          <p:cNvPr id="5" name="Rectangle 4">
            <a:extLst>
              <a:ext uri="{FF2B5EF4-FFF2-40B4-BE49-F238E27FC236}">
                <a16:creationId xmlns:a16="http://schemas.microsoft.com/office/drawing/2014/main" id="{7CB878F6-31B7-47AF-B1B3-F316CF857B6F}"/>
              </a:ext>
            </a:extLst>
          </p:cNvPr>
          <p:cNvSpPr/>
          <p:nvPr/>
        </p:nvSpPr>
        <p:spPr>
          <a:xfrm>
            <a:off x="3446417" y="1780401"/>
            <a:ext cx="4572000" cy="276999"/>
          </a:xfrm>
          <a:prstGeom prst="rect">
            <a:avLst/>
          </a:prstGeom>
        </p:spPr>
        <p:txBody>
          <a:bodyPr>
            <a:spAutoFit/>
          </a:bodyPr>
          <a:lstStyle/>
          <a:p>
            <a:pPr>
              <a:spcAft>
                <a:spcPts val="600"/>
              </a:spcAft>
            </a:pPr>
            <a:r>
              <a:rPr lang="en-US" sz="1200" b="1" dirty="0">
                <a:solidFill>
                  <a:srgbClr val="FF0000"/>
                </a:solidFill>
              </a:rPr>
              <a:t>SIRS_152906000_10242016_155807_E_1314</a:t>
            </a:r>
            <a:endParaRPr lang="en-US" sz="1600" b="1" dirty="0">
              <a:solidFill>
                <a:srgbClr val="FF0000"/>
              </a:solidFill>
            </a:endParaRPr>
          </a:p>
        </p:txBody>
      </p:sp>
      <p:pic>
        <p:nvPicPr>
          <p:cNvPr id="8" name="Picture 7">
            <a:extLst>
              <a:ext uri="{FF2B5EF4-FFF2-40B4-BE49-F238E27FC236}">
                <a16:creationId xmlns:a16="http://schemas.microsoft.com/office/drawing/2014/main" id="{D0021C49-95C9-4AD3-8733-F530A8A16750}"/>
              </a:ext>
            </a:extLst>
          </p:cNvPr>
          <p:cNvPicPr>
            <a:picLocks noChangeAspect="1"/>
          </p:cNvPicPr>
          <p:nvPr/>
        </p:nvPicPr>
        <p:blipFill>
          <a:blip r:embed="rId3"/>
          <a:stretch>
            <a:fillRect/>
          </a:stretch>
        </p:blipFill>
        <p:spPr>
          <a:xfrm>
            <a:off x="7198427" y="1479118"/>
            <a:ext cx="1545157" cy="4286399"/>
          </a:xfrm>
          <a:prstGeom prst="rect">
            <a:avLst/>
          </a:prstGeom>
        </p:spPr>
      </p:pic>
      <p:cxnSp>
        <p:nvCxnSpPr>
          <p:cNvPr id="9" name="Straight Arrow Connector 8">
            <a:extLst>
              <a:ext uri="{FF2B5EF4-FFF2-40B4-BE49-F238E27FC236}">
                <a16:creationId xmlns:a16="http://schemas.microsoft.com/office/drawing/2014/main" id="{E7C3ED95-4341-4A2A-909D-E0C4ECB6F66C}"/>
              </a:ext>
            </a:extLst>
          </p:cNvPr>
          <p:cNvCxnSpPr>
            <a:cxnSpLocks/>
          </p:cNvCxnSpPr>
          <p:nvPr/>
        </p:nvCxnSpPr>
        <p:spPr>
          <a:xfrm flipV="1">
            <a:off x="6450124" y="4114801"/>
            <a:ext cx="941276" cy="106679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296437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1"/>
            <a:ext cx="8382000" cy="2209799"/>
          </a:xfrm>
        </p:spPr>
        <p:txBody>
          <a:bodyPr>
            <a:normAutofit/>
          </a:bodyPr>
          <a:lstStyle/>
          <a:p>
            <a:pPr marL="0" indent="0">
              <a:buNone/>
            </a:pPr>
            <a:endParaRPr lang="en-US" dirty="0"/>
          </a:p>
          <a:p>
            <a:r>
              <a:rPr lang="en-US" sz="2200" dirty="0"/>
              <a:t>New Report Access functionality allows authorized district users to open Reports &gt; Results access to campuses.</a:t>
            </a:r>
          </a:p>
          <a:p>
            <a:pPr marL="685800" lvl="1">
              <a:buFont typeface="Arial" panose="020B0604020202020204" pitchFamily="34" charset="0"/>
              <a:buChar char="•"/>
            </a:pPr>
            <a:r>
              <a:rPr lang="en-US" sz="2000" dirty="0"/>
              <a:t>Campus access will default to closed.</a:t>
            </a:r>
          </a:p>
          <a:p>
            <a:pPr marL="685800" lvl="1">
              <a:buFont typeface="Arial" panose="020B0604020202020204" pitchFamily="34" charset="0"/>
              <a:buChar char="•"/>
            </a:pPr>
            <a:r>
              <a:rPr lang="en-US" sz="2000" dirty="0"/>
              <a:t>Access can be granted to campuses one-by-one or in bulk.</a:t>
            </a:r>
          </a:p>
          <a:p>
            <a:pPr marL="0" indent="0">
              <a:buNone/>
            </a:pPr>
            <a:endParaRPr lang="en-US" dirty="0"/>
          </a:p>
        </p:txBody>
      </p:sp>
      <p:sp>
        <p:nvSpPr>
          <p:cNvPr id="3" name="Title 2"/>
          <p:cNvSpPr>
            <a:spLocks noGrp="1"/>
          </p:cNvSpPr>
          <p:nvPr>
            <p:ph type="title"/>
          </p:nvPr>
        </p:nvSpPr>
        <p:spPr/>
        <p:txBody>
          <a:bodyPr/>
          <a:lstStyle/>
          <a:p>
            <a:r>
              <a:rPr lang="en-US" dirty="0">
                <a:solidFill>
                  <a:schemeClr val="bg1"/>
                </a:solidFill>
              </a:rPr>
              <a:t>Reports: Report Access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124</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pic>
        <p:nvPicPr>
          <p:cNvPr id="7" name="Picture 6">
            <a:extLst>
              <a:ext uri="{FF2B5EF4-FFF2-40B4-BE49-F238E27FC236}">
                <a16:creationId xmlns:a16="http://schemas.microsoft.com/office/drawing/2014/main" id="{4CEF1A64-22E3-4ECC-90B0-A3DFF9C1C8D6}"/>
              </a:ext>
            </a:extLst>
          </p:cNvPr>
          <p:cNvPicPr>
            <a:picLocks noChangeAspect="1"/>
          </p:cNvPicPr>
          <p:nvPr/>
        </p:nvPicPr>
        <p:blipFill rotWithShape="1">
          <a:blip r:embed="rId2"/>
          <a:srcRect l="1139"/>
          <a:stretch/>
        </p:blipFill>
        <p:spPr>
          <a:xfrm>
            <a:off x="1600200" y="3172410"/>
            <a:ext cx="5938649" cy="2325658"/>
          </a:xfrm>
          <a:prstGeom prst="rect">
            <a:avLst/>
          </a:prstGeom>
        </p:spPr>
      </p:pic>
      <p:sp>
        <p:nvSpPr>
          <p:cNvPr id="8" name="TextBox 7">
            <a:extLst>
              <a:ext uri="{FF2B5EF4-FFF2-40B4-BE49-F238E27FC236}">
                <a16:creationId xmlns:a16="http://schemas.microsoft.com/office/drawing/2014/main" id="{81D19DA7-0BA7-4F65-85CB-990F47BB4CAA}"/>
              </a:ext>
            </a:extLst>
          </p:cNvPr>
          <p:cNvSpPr txBox="1"/>
          <p:nvPr/>
        </p:nvSpPr>
        <p:spPr>
          <a:xfrm>
            <a:off x="3671392" y="5587479"/>
            <a:ext cx="5472608" cy="369332"/>
          </a:xfrm>
          <a:prstGeom prst="rect">
            <a:avLst/>
          </a:prstGeom>
          <a:solidFill>
            <a:srgbClr val="800000"/>
          </a:solidFill>
          <a:ln w="19050" cap="flat" cmpd="sng" algn="ctr">
            <a:solidFill>
              <a:sysClr val="window" lastClr="FFFFFF"/>
            </a:solidFill>
            <a:prstDash val="solid"/>
            <a:miter lim="800000"/>
          </a:ln>
          <a:effec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rPr>
              <a:t>Change for Spring 2018 STAAR </a:t>
            </a:r>
          </a:p>
        </p:txBody>
      </p:sp>
    </p:spTree>
    <p:extLst>
      <p:ext uri="{BB962C8B-B14F-4D97-AF65-F5344CB8AC3E}">
        <p14:creationId xmlns:p14="http://schemas.microsoft.com/office/powerpoint/2010/main" val="245346251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1"/>
            <a:ext cx="8382000" cy="3733800"/>
          </a:xfrm>
        </p:spPr>
        <p:txBody>
          <a:bodyPr>
            <a:normAutofit/>
          </a:bodyPr>
          <a:lstStyle/>
          <a:p>
            <a:pPr marL="0" indent="0">
              <a:buNone/>
            </a:pPr>
            <a:endParaRPr lang="en-US" dirty="0"/>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a:solidFill>
                  <a:schemeClr val="bg1"/>
                </a:solidFill>
              </a:rPr>
              <a:t>Online Testing Preparation: Review Updated Documentation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125</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pic>
        <p:nvPicPr>
          <p:cNvPr id="7" name="Picture 6">
            <a:extLst>
              <a:ext uri="{FF2B5EF4-FFF2-40B4-BE49-F238E27FC236}">
                <a16:creationId xmlns:a16="http://schemas.microsoft.com/office/drawing/2014/main" id="{27DC553F-3251-4AB7-A50A-D3F3ADA5AB9D}"/>
              </a:ext>
            </a:extLst>
          </p:cNvPr>
          <p:cNvPicPr>
            <a:picLocks noChangeAspect="1"/>
          </p:cNvPicPr>
          <p:nvPr/>
        </p:nvPicPr>
        <p:blipFill>
          <a:blip r:embed="rId2"/>
          <a:stretch>
            <a:fillRect/>
          </a:stretch>
        </p:blipFill>
        <p:spPr>
          <a:xfrm>
            <a:off x="685800" y="1543150"/>
            <a:ext cx="7757938" cy="3989796"/>
          </a:xfrm>
          <a:prstGeom prst="rect">
            <a:avLst/>
          </a:prstGeom>
        </p:spPr>
      </p:pic>
    </p:spTree>
    <p:extLst>
      <p:ext uri="{BB962C8B-B14F-4D97-AF65-F5344CB8AC3E}">
        <p14:creationId xmlns:p14="http://schemas.microsoft.com/office/powerpoint/2010/main" val="75925994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1"/>
            <a:ext cx="8382000" cy="3733800"/>
          </a:xfrm>
        </p:spPr>
        <p:txBody>
          <a:bodyPr>
            <a:normAutofit/>
          </a:bodyPr>
          <a:lstStyle/>
          <a:p>
            <a:pPr marL="0" indent="0">
              <a:buNone/>
            </a:pPr>
            <a:endParaRPr lang="en-US" dirty="0"/>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a:solidFill>
                  <a:schemeClr val="bg1"/>
                </a:solidFill>
              </a:rPr>
              <a:t>Unified Minimum System Requirements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126</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pic>
        <p:nvPicPr>
          <p:cNvPr id="7" name="Content Placeholder 4">
            <a:extLst>
              <a:ext uri="{FF2B5EF4-FFF2-40B4-BE49-F238E27FC236}">
                <a16:creationId xmlns:a16="http://schemas.microsoft.com/office/drawing/2014/main" id="{17902750-3625-4A35-9900-5C78FF9D7D19}"/>
              </a:ext>
            </a:extLst>
          </p:cNvPr>
          <p:cNvPicPr>
            <a:picLocks noGrp="1" noChangeAspect="1"/>
          </p:cNvPicPr>
          <p:nvPr/>
        </p:nvPicPr>
        <p:blipFill>
          <a:blip r:embed="rId2"/>
          <a:stretch>
            <a:fillRect/>
          </a:stretch>
        </p:blipFill>
        <p:spPr bwMode="auto">
          <a:xfrm>
            <a:off x="2286000" y="1266419"/>
            <a:ext cx="4577680" cy="4583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434387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800" y="1124714"/>
            <a:ext cx="8127997" cy="5047486"/>
          </a:xfrm>
        </p:spPr>
        <p:txBody>
          <a:bodyPr>
            <a:normAutofit fontScale="62500" lnSpcReduction="20000"/>
          </a:bodyPr>
          <a:lstStyle/>
          <a:p>
            <a:pPr marL="0" indent="0">
              <a:buNone/>
            </a:pPr>
            <a:endParaRPr lang="en-US" dirty="0"/>
          </a:p>
          <a:p>
            <a:pPr marL="285750" indent="-285750">
              <a:buFont typeface="Arial" panose="020B0604020202020204" pitchFamily="34" charset="0"/>
              <a:buChar char="•"/>
            </a:pPr>
            <a:r>
              <a:rPr lang="en-US" sz="2600" dirty="0"/>
              <a:t>Windows</a:t>
            </a:r>
          </a:p>
          <a:p>
            <a:pPr lvl="1">
              <a:buFont typeface="Arial" panose="020B0604020202020204" pitchFamily="34" charset="0"/>
              <a:buChar char="•"/>
            </a:pPr>
            <a:r>
              <a:rPr lang="en-US" sz="2600" dirty="0"/>
              <a:t>Secure Browser version 2.47 and later automatically updates to the latest version upon launch.</a:t>
            </a:r>
          </a:p>
          <a:p>
            <a:pPr lvl="2"/>
            <a:r>
              <a:rPr lang="en-US" sz="2600" dirty="0"/>
              <a:t>Ensure network policies do not restrict auto-updates. </a:t>
            </a:r>
          </a:p>
          <a:p>
            <a:pPr lvl="2"/>
            <a:r>
              <a:rPr lang="en-US" sz="2600" dirty="0"/>
              <a:t>Be sure that the user launching the secure browser has sufficient permissions to update software. </a:t>
            </a:r>
          </a:p>
          <a:p>
            <a:pPr lvl="2"/>
            <a:r>
              <a:rPr lang="en-US" sz="2600" dirty="0"/>
              <a:t>Check appropriate version of browser is on all computers prior to testing.</a:t>
            </a:r>
          </a:p>
          <a:p>
            <a:pPr lvl="1">
              <a:buFont typeface="Arial" panose="020B0604020202020204" pitchFamily="34" charset="0"/>
              <a:buChar char="•"/>
            </a:pPr>
            <a:r>
              <a:rPr lang="en-US" sz="2600" dirty="0"/>
              <a:t>No uninstall/reinstall required.</a:t>
            </a:r>
          </a:p>
          <a:p>
            <a:pPr marL="285750" indent="-285750">
              <a:buFont typeface="Arial" panose="020B0604020202020204" pitchFamily="34" charset="0"/>
              <a:buChar char="•"/>
            </a:pPr>
            <a:r>
              <a:rPr lang="en-US" sz="2600" dirty="0"/>
              <a:t>MAC</a:t>
            </a:r>
          </a:p>
          <a:p>
            <a:pPr lvl="1">
              <a:buFont typeface="Arial" panose="020B0604020202020204" pitchFamily="34" charset="0"/>
              <a:buChar char="•"/>
            </a:pPr>
            <a:r>
              <a:rPr lang="en-US" sz="2600" dirty="0"/>
              <a:t>Secure Browser uninstall/reinstall is not required on devices that were used for December testing.</a:t>
            </a:r>
          </a:p>
          <a:p>
            <a:pPr lvl="1">
              <a:buFont typeface="Arial" panose="020B0604020202020204" pitchFamily="34" charset="0"/>
              <a:buChar char="•"/>
            </a:pPr>
            <a:r>
              <a:rPr lang="en-US" sz="2600" dirty="0"/>
              <a:t>It will automatically update for subsequent releases.</a:t>
            </a:r>
          </a:p>
          <a:p>
            <a:pPr lvl="2"/>
            <a:r>
              <a:rPr lang="en-US" sz="2600" dirty="0"/>
              <a:t>Check that auto-updates are not restricted. </a:t>
            </a:r>
          </a:p>
          <a:p>
            <a:pPr lvl="2"/>
            <a:r>
              <a:rPr lang="en-US" sz="2600" dirty="0"/>
              <a:t>Check appropriate version of browser is on all computers prior to testing.</a:t>
            </a:r>
          </a:p>
          <a:p>
            <a:pPr marL="285750" indent="-285750">
              <a:buFont typeface="Arial" panose="020B0604020202020204" pitchFamily="34" charset="0"/>
              <a:buChar char="•"/>
            </a:pPr>
            <a:r>
              <a:rPr lang="en-US" sz="2600" dirty="0"/>
              <a:t>iPad and Chromebook</a:t>
            </a:r>
          </a:p>
          <a:p>
            <a:pPr lvl="1">
              <a:buFont typeface="Arial" panose="020B0604020202020204" pitchFamily="34" charset="0"/>
              <a:buChar char="•"/>
            </a:pPr>
            <a:r>
              <a:rPr lang="en-US" sz="2600" dirty="0"/>
              <a:t>Secure Browser automatically updates to the latest version.</a:t>
            </a:r>
          </a:p>
          <a:p>
            <a:pPr lvl="2"/>
            <a:r>
              <a:rPr lang="en-US" sz="2600" dirty="0"/>
              <a:t>If auto-update is disabled, update via the app/web store.</a:t>
            </a:r>
          </a:p>
          <a:p>
            <a:pPr lvl="2"/>
            <a:r>
              <a:rPr lang="en-US" sz="2600" dirty="0"/>
              <a:t>Check appropriate version of browser is on all computers prior to testing.</a:t>
            </a:r>
          </a:p>
        </p:txBody>
      </p:sp>
      <p:sp>
        <p:nvSpPr>
          <p:cNvPr id="3" name="Title 2"/>
          <p:cNvSpPr>
            <a:spLocks noGrp="1"/>
          </p:cNvSpPr>
          <p:nvPr>
            <p:ph type="title"/>
          </p:nvPr>
        </p:nvSpPr>
        <p:spPr/>
        <p:txBody>
          <a:bodyPr/>
          <a:lstStyle/>
          <a:p>
            <a:r>
              <a:rPr lang="en-US" dirty="0">
                <a:solidFill>
                  <a:schemeClr val="bg1"/>
                </a:solidFill>
              </a:rPr>
              <a:t>Secure Browser Auto Update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127</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pic>
        <p:nvPicPr>
          <p:cNvPr id="7" name="Picture 6" descr="Related image">
            <a:extLst>
              <a:ext uri="{FF2B5EF4-FFF2-40B4-BE49-F238E27FC236}">
                <a16:creationId xmlns:a16="http://schemas.microsoft.com/office/drawing/2014/main" id="{A0228BCD-A3E0-4D24-BD7E-D6880CAA6C6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0433" y="1754479"/>
            <a:ext cx="1129233" cy="112923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Related image">
            <a:extLst>
              <a:ext uri="{FF2B5EF4-FFF2-40B4-BE49-F238E27FC236}">
                <a16:creationId xmlns:a16="http://schemas.microsoft.com/office/drawing/2014/main" id="{DC0B7F6B-9CEF-4C61-BB26-78DB53272D4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41460" y="2906926"/>
            <a:ext cx="1247180" cy="124718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Image result for chromebook icon">
            <a:extLst>
              <a:ext uri="{FF2B5EF4-FFF2-40B4-BE49-F238E27FC236}">
                <a16:creationId xmlns:a16="http://schemas.microsoft.com/office/drawing/2014/main" id="{14739CBF-340B-4617-A810-313CA7C15BE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45982" y="4349194"/>
            <a:ext cx="1038134" cy="1035438"/>
          </a:xfrm>
          <a:prstGeom prst="rect">
            <a:avLst/>
          </a:prstGeom>
          <a:ln>
            <a:noFill/>
          </a:ln>
          <a:effectLst>
            <a:softEdge rad="0"/>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929327" y="6250279"/>
            <a:ext cx="7226865" cy="461665"/>
          </a:xfrm>
          <a:prstGeom prst="rect">
            <a:avLst/>
          </a:prstGeom>
          <a:noFill/>
        </p:spPr>
        <p:txBody>
          <a:bodyPr wrap="square" rtlCol="0">
            <a:spAutoFit/>
          </a:bodyPr>
          <a:lstStyle/>
          <a:p>
            <a:r>
              <a:rPr lang="en-US" sz="2400" dirty="0"/>
              <a:t>Secure browser will be updating in early January.</a:t>
            </a:r>
          </a:p>
        </p:txBody>
      </p:sp>
    </p:spTree>
    <p:extLst>
      <p:ext uri="{BB962C8B-B14F-4D97-AF65-F5344CB8AC3E}">
        <p14:creationId xmlns:p14="http://schemas.microsoft.com/office/powerpoint/2010/main" val="12791008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1"/>
            <a:ext cx="8382000" cy="3733800"/>
          </a:xfrm>
        </p:spPr>
        <p:txBody>
          <a:bodyPr>
            <a:normAutofit/>
          </a:bodyPr>
          <a:lstStyle/>
          <a:p>
            <a:pPr marL="0" indent="0">
              <a:buNone/>
            </a:pPr>
            <a:endParaRPr lang="en-US" dirty="0"/>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a:solidFill>
                  <a:schemeClr val="bg1"/>
                </a:solidFill>
              </a:rPr>
              <a:t>Support for Interim and Technology Enhanced Item Pilots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128</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pic>
        <p:nvPicPr>
          <p:cNvPr id="7" name="Picture 6" descr="image001">
            <a:extLst>
              <a:ext uri="{FF2B5EF4-FFF2-40B4-BE49-F238E27FC236}">
                <a16:creationId xmlns:a16="http://schemas.microsoft.com/office/drawing/2014/main" id="{C21FE148-9CAC-493B-B08D-7E1AA0BBE4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2104" y="1356140"/>
            <a:ext cx="2845296" cy="3805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4">
            <a:extLst>
              <a:ext uri="{FF2B5EF4-FFF2-40B4-BE49-F238E27FC236}">
                <a16:creationId xmlns:a16="http://schemas.microsoft.com/office/drawing/2014/main" id="{2B2C296D-CA93-4B3E-B46D-2E7107A2F43B}"/>
              </a:ext>
            </a:extLst>
          </p:cNvPr>
          <p:cNvSpPr txBox="1"/>
          <p:nvPr/>
        </p:nvSpPr>
        <p:spPr>
          <a:xfrm>
            <a:off x="3660506" y="5621477"/>
            <a:ext cx="5472608" cy="369332"/>
          </a:xfrm>
          <a:prstGeom prst="rect">
            <a:avLst/>
          </a:prstGeom>
          <a:solidFill>
            <a:srgbClr val="FFC000"/>
          </a:solidFill>
          <a:ln w="19050" cap="flat" cmpd="sng" algn="ctr">
            <a:solidFill>
              <a:sysClr val="window" lastClr="FFFFFF"/>
            </a:solidFill>
            <a:prstDash val="solid"/>
            <a:miter lim="800000"/>
          </a:ln>
          <a:effec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rPr>
              <a:t>Change for 2018 Interim Pilot </a:t>
            </a:r>
          </a:p>
        </p:txBody>
      </p:sp>
      <p:sp>
        <p:nvSpPr>
          <p:cNvPr id="9" name="TextBox 7">
            <a:extLst>
              <a:ext uri="{FF2B5EF4-FFF2-40B4-BE49-F238E27FC236}">
                <a16:creationId xmlns:a16="http://schemas.microsoft.com/office/drawing/2014/main" id="{D6F2B40D-9D1B-4304-9EC6-6F4989CB5743}"/>
              </a:ext>
            </a:extLst>
          </p:cNvPr>
          <p:cNvSpPr txBox="1"/>
          <p:nvPr/>
        </p:nvSpPr>
        <p:spPr>
          <a:xfrm>
            <a:off x="3660506" y="5225534"/>
            <a:ext cx="5472608" cy="369332"/>
          </a:xfrm>
          <a:prstGeom prst="rect">
            <a:avLst/>
          </a:prstGeom>
          <a:solidFill>
            <a:srgbClr val="800000"/>
          </a:solidFill>
          <a:ln w="19050" cap="flat" cmpd="sng" algn="ctr">
            <a:solidFill>
              <a:sysClr val="window" lastClr="FFFFFF"/>
            </a:solidFill>
            <a:prstDash val="solid"/>
            <a:miter lim="800000"/>
          </a:ln>
          <a:effec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ysClr val="window" lastClr="FFFFFF"/>
                </a:solidFill>
                <a:effectLst/>
                <a:uLnTx/>
                <a:uFillTx/>
                <a:latin typeface="Calibri" panose="020F0502020204030204"/>
                <a:ea typeface="+mn-ea"/>
                <a:cs typeface="+mn-cs"/>
              </a:rPr>
              <a:t>Change for Spring 2018 STAAR </a:t>
            </a:r>
          </a:p>
        </p:txBody>
      </p:sp>
    </p:spTree>
    <p:extLst>
      <p:ext uri="{BB962C8B-B14F-4D97-AF65-F5344CB8AC3E}">
        <p14:creationId xmlns:p14="http://schemas.microsoft.com/office/powerpoint/2010/main" val="349947777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1"/>
            <a:ext cx="8382000" cy="3733800"/>
          </a:xfrm>
        </p:spPr>
        <p:txBody>
          <a:bodyPr>
            <a:normAutofit/>
          </a:bodyPr>
          <a:lstStyle/>
          <a:p>
            <a:r>
              <a:rPr lang="en-US" sz="2200" dirty="0"/>
              <a:t>Updated Security Configuration check messages</a:t>
            </a:r>
          </a:p>
          <a:p>
            <a:pPr marL="0" indent="0">
              <a:buNone/>
            </a:pPr>
            <a:endParaRPr lang="en-US" dirty="0"/>
          </a:p>
          <a:p>
            <a:pPr marL="0" indent="0">
              <a:buNone/>
            </a:pPr>
            <a:endParaRPr lang="en-US" dirty="0"/>
          </a:p>
        </p:txBody>
      </p:sp>
      <p:sp>
        <p:nvSpPr>
          <p:cNvPr id="3" name="Title 2"/>
          <p:cNvSpPr>
            <a:spLocks noGrp="1"/>
          </p:cNvSpPr>
          <p:nvPr>
            <p:ph type="title"/>
          </p:nvPr>
        </p:nvSpPr>
        <p:spPr/>
        <p:txBody>
          <a:bodyPr/>
          <a:lstStyle/>
          <a:p>
            <a:r>
              <a:rPr lang="en-US" dirty="0">
                <a:solidFill>
                  <a:schemeClr val="bg1"/>
                </a:solidFill>
              </a:rPr>
              <a:t>System Check</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129</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pic>
        <p:nvPicPr>
          <p:cNvPr id="5" name="Picture 4"/>
          <p:cNvPicPr>
            <a:picLocks noChangeAspect="1"/>
          </p:cNvPicPr>
          <p:nvPr/>
        </p:nvPicPr>
        <p:blipFill>
          <a:blip r:embed="rId2"/>
          <a:stretch>
            <a:fillRect/>
          </a:stretch>
        </p:blipFill>
        <p:spPr>
          <a:xfrm>
            <a:off x="1600200" y="2362200"/>
            <a:ext cx="5334000" cy="2310449"/>
          </a:xfrm>
          <a:prstGeom prst="rect">
            <a:avLst/>
          </a:prstGeom>
          <a:ln>
            <a:solidFill>
              <a:schemeClr val="accent1"/>
            </a:solidFill>
          </a:ln>
        </p:spPr>
      </p:pic>
    </p:spTree>
    <p:extLst>
      <p:ext uri="{BB962C8B-B14F-4D97-AF65-F5344CB8AC3E}">
        <p14:creationId xmlns:p14="http://schemas.microsoft.com/office/powerpoint/2010/main" val="329153254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382000" cy="4648199"/>
          </a:xfrm>
        </p:spPr>
        <p:txBody>
          <a:bodyPr>
            <a:normAutofit fontScale="92500" lnSpcReduction="20000"/>
          </a:bodyPr>
          <a:lstStyle/>
          <a:p>
            <a:pPr marL="0" indent="0">
              <a:buNone/>
            </a:pPr>
            <a:endParaRPr lang="en-US" dirty="0"/>
          </a:p>
          <a:p>
            <a:r>
              <a:rPr lang="en-US" sz="2300" i="1" dirty="0"/>
              <a:t>Pencil Tool</a:t>
            </a:r>
          </a:p>
          <a:p>
            <a:pPr marL="685800" lvl="1">
              <a:buFont typeface="Arial" panose="020B0604020202020204" pitchFamily="34" charset="0"/>
              <a:buChar char="•"/>
            </a:pPr>
            <a:r>
              <a:rPr lang="en-US" sz="2100" dirty="0"/>
              <a:t>Ability to create points and lines has been added to options.</a:t>
            </a:r>
          </a:p>
          <a:p>
            <a:pPr marL="285750" indent="-285750">
              <a:buFont typeface="Arial" panose="020B0604020202020204" pitchFamily="34" charset="0"/>
              <a:buChar char="•"/>
            </a:pPr>
            <a:endParaRPr lang="en-US" sz="1800" dirty="0"/>
          </a:p>
          <a:p>
            <a:endParaRPr lang="en-US" sz="1800" dirty="0"/>
          </a:p>
          <a:p>
            <a:pPr marL="0" indent="0">
              <a:buNone/>
            </a:pPr>
            <a:endParaRPr lang="en-US" sz="1800" dirty="0"/>
          </a:p>
          <a:p>
            <a:r>
              <a:rPr lang="en-US" sz="2300" i="1" dirty="0"/>
              <a:t>Tool Window Resizing</a:t>
            </a:r>
          </a:p>
          <a:p>
            <a:pPr marL="685800" lvl="1">
              <a:buFont typeface="Arial" panose="020B0604020202020204" pitchFamily="34" charset="0"/>
              <a:buChar char="•"/>
            </a:pPr>
            <a:r>
              <a:rPr lang="en-US" sz="2100" dirty="0"/>
              <a:t>Tools displayed in windows, such as the Writing Checklist, can be resized.</a:t>
            </a:r>
          </a:p>
          <a:p>
            <a:endParaRPr lang="en-US" sz="1800" dirty="0"/>
          </a:p>
          <a:p>
            <a:r>
              <a:rPr lang="en-US" sz="2300" i="1" dirty="0"/>
              <a:t>Sticky Notes</a:t>
            </a:r>
          </a:p>
          <a:p>
            <a:pPr marL="685800" lvl="1">
              <a:buFont typeface="Arial" panose="020B0604020202020204" pitchFamily="34" charset="0"/>
              <a:buChar char="•"/>
            </a:pPr>
            <a:r>
              <a:rPr lang="en-US" sz="2100" dirty="0"/>
              <a:t>Allows the test-taker to annotate items to assist him/her in answering the questions.</a:t>
            </a:r>
          </a:p>
          <a:p>
            <a:endParaRPr lang="en-US" sz="1800" dirty="0"/>
          </a:p>
          <a:p>
            <a:r>
              <a:rPr lang="en-US" sz="2300" i="1" dirty="0"/>
              <a:t>Spelling Assistance (PNP)</a:t>
            </a:r>
          </a:p>
          <a:p>
            <a:pPr marL="685800" lvl="1">
              <a:buFont typeface="Arial" panose="020B0604020202020204" pitchFamily="34" charset="0"/>
              <a:buChar char="•"/>
            </a:pPr>
            <a:r>
              <a:rPr lang="en-US" sz="2100" dirty="0"/>
              <a:t>Checks for misspelled words and offers up to five suggestions.</a:t>
            </a:r>
          </a:p>
          <a:p>
            <a:pPr marL="685800" lvl="1">
              <a:buFont typeface="Arial" panose="020B0604020202020204" pitchFamily="34" charset="0"/>
              <a:buChar char="•"/>
            </a:pPr>
            <a:r>
              <a:rPr lang="en-US" sz="2100" dirty="0"/>
              <a:t>Available for written responses.</a:t>
            </a:r>
          </a:p>
          <a:p>
            <a:pPr marL="0" indent="0">
              <a:buNone/>
            </a:pPr>
            <a:endParaRPr lang="en-US" dirty="0"/>
          </a:p>
        </p:txBody>
      </p:sp>
      <p:sp>
        <p:nvSpPr>
          <p:cNvPr id="3" name="Title 2"/>
          <p:cNvSpPr>
            <a:spLocks noGrp="1"/>
          </p:cNvSpPr>
          <p:nvPr>
            <p:ph type="title"/>
          </p:nvPr>
        </p:nvSpPr>
        <p:spPr/>
        <p:txBody>
          <a:bodyPr/>
          <a:lstStyle/>
          <a:p>
            <a:r>
              <a:rPr lang="en-US" dirty="0">
                <a:solidFill>
                  <a:schemeClr val="bg1"/>
                </a:solidFill>
              </a:rPr>
              <a:t>Tools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130</a:t>
            </a:fld>
            <a:endParaRPr lang="en-US" dirty="0"/>
          </a:p>
        </p:txBody>
      </p:sp>
      <p:sp>
        <p:nvSpPr>
          <p:cNvPr id="6" name="Text Placeholder 3"/>
          <p:cNvSpPr txBox="1">
            <a:spLocks/>
          </p:cNvSpPr>
          <p:nvPr/>
        </p:nvSpPr>
        <p:spPr>
          <a:xfrm>
            <a:off x="381000" y="1676400"/>
            <a:ext cx="8305800" cy="4191000"/>
          </a:xfrm>
          <a:prstGeom prst="rect">
            <a:avLst/>
          </a:prstGeom>
        </p:spPr>
        <p:txBody>
          <a:bodyPr vert="horz" lIns="68580" tIns="34290" rIns="68580" bIns="3429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2800" dirty="0">
              <a:solidFill>
                <a:prstClr val="black"/>
              </a:solidFill>
            </a:endParaRPr>
          </a:p>
          <a:p>
            <a:pPr marL="0" indent="0" algn="ctr">
              <a:buFont typeface="Wingdings" panose="05000000000000000000" pitchFamily="2" charset="2"/>
              <a:buNone/>
            </a:pPr>
            <a:endParaRPr lang="en-US" sz="2800" dirty="0">
              <a:solidFill>
                <a:srgbClr val="2DCCD3"/>
              </a:solidFill>
            </a:endParaRPr>
          </a:p>
          <a:p>
            <a:pPr marL="0" indent="0" algn="ctr">
              <a:buFont typeface="Wingdings" panose="05000000000000000000" pitchFamily="2" charset="2"/>
              <a:buNone/>
            </a:pPr>
            <a:endParaRPr lang="en-US" sz="1800" dirty="0">
              <a:solidFill>
                <a:srgbClr val="2DCCD3"/>
              </a:solidFill>
            </a:endParaRPr>
          </a:p>
        </p:txBody>
      </p:sp>
      <p:pic>
        <p:nvPicPr>
          <p:cNvPr id="7" name="Picture 6">
            <a:extLst>
              <a:ext uri="{FF2B5EF4-FFF2-40B4-BE49-F238E27FC236}">
                <a16:creationId xmlns:a16="http://schemas.microsoft.com/office/drawing/2014/main" id="{54732348-117A-43EA-824D-769B05D7F4F0}"/>
              </a:ext>
            </a:extLst>
          </p:cNvPr>
          <p:cNvPicPr>
            <a:picLocks noChangeAspect="1"/>
          </p:cNvPicPr>
          <p:nvPr/>
        </p:nvPicPr>
        <p:blipFill>
          <a:blip r:embed="rId2"/>
          <a:stretch>
            <a:fillRect/>
          </a:stretch>
        </p:blipFill>
        <p:spPr>
          <a:xfrm>
            <a:off x="2362200" y="2209800"/>
            <a:ext cx="3233738" cy="479685"/>
          </a:xfrm>
          <a:prstGeom prst="rect">
            <a:avLst/>
          </a:prstGeom>
        </p:spPr>
      </p:pic>
    </p:spTree>
    <p:extLst>
      <p:ext uri="{BB962C8B-B14F-4D97-AF65-F5344CB8AC3E}">
        <p14:creationId xmlns:p14="http://schemas.microsoft.com/office/powerpoint/2010/main" val="50444222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Shape 308"/>
          <p:cNvSpPr>
            <a:spLocks noGrp="1"/>
          </p:cNvSpPr>
          <p:nvPr>
            <p:ph type="ctrTitle"/>
          </p:nvPr>
        </p:nvSpPr>
        <p:spPr>
          <a:prstGeom prst="rect">
            <a:avLst/>
          </a:prstGeom>
        </p:spPr>
        <p:txBody>
          <a:bodyPr>
            <a:normAutofit/>
          </a:bodyPr>
          <a:lstStyle/>
          <a:p>
            <a:r>
              <a:rPr lang="en-US" sz="4000" dirty="0"/>
              <a:t>Questions?</a:t>
            </a:r>
            <a:endParaRPr sz="4000" dirty="0"/>
          </a:p>
        </p:txBody>
      </p:sp>
    </p:spTree>
    <p:extLst>
      <p:ext uri="{BB962C8B-B14F-4D97-AF65-F5344CB8AC3E}">
        <p14:creationId xmlns:p14="http://schemas.microsoft.com/office/powerpoint/2010/main" val="122384515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STAAR Alternate 2 </a:t>
            </a:r>
          </a:p>
        </p:txBody>
      </p:sp>
    </p:spTree>
    <p:extLst>
      <p:ext uri="{BB962C8B-B14F-4D97-AF65-F5344CB8AC3E}">
        <p14:creationId xmlns:p14="http://schemas.microsoft.com/office/powerpoint/2010/main" val="138672173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1"/>
            <a:ext cx="8382000" cy="1371600"/>
          </a:xfrm>
        </p:spPr>
        <p:txBody>
          <a:bodyPr/>
          <a:lstStyle/>
          <a:p>
            <a:r>
              <a:rPr lang="en-US" dirty="0"/>
              <a:t>Most of the documents referred to in this portion of the presentation can be found on TEA’s STAAR Alternate 2 Resources webpage. </a:t>
            </a:r>
          </a:p>
        </p:txBody>
      </p:sp>
      <p:sp>
        <p:nvSpPr>
          <p:cNvPr id="3" name="Title 2"/>
          <p:cNvSpPr>
            <a:spLocks noGrp="1"/>
          </p:cNvSpPr>
          <p:nvPr>
            <p:ph type="title"/>
          </p:nvPr>
        </p:nvSpPr>
        <p:spPr/>
        <p:txBody>
          <a:bodyPr>
            <a:normAutofit fontScale="90000"/>
          </a:bodyPr>
          <a:lstStyle/>
          <a:p>
            <a:r>
              <a:rPr lang="en-US" dirty="0"/>
              <a:t>STAAR Alternate 2 Test Administration Resources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133</a:t>
            </a:fld>
            <a:endParaRPr lang="en-US" dirty="0"/>
          </a:p>
        </p:txBody>
      </p:sp>
      <p:pic>
        <p:nvPicPr>
          <p:cNvPr id="5" name="Content Placeholder 4"/>
          <p:cNvPicPr>
            <a:picLocks noChangeAspect="1"/>
          </p:cNvPicPr>
          <p:nvPr/>
        </p:nvPicPr>
        <p:blipFill rotWithShape="1">
          <a:blip r:embed="rId2"/>
          <a:srcRect l="58906" t="43575" r="18074" b="15941"/>
          <a:stretch/>
        </p:blipFill>
        <p:spPr>
          <a:xfrm>
            <a:off x="1066800" y="2433746"/>
            <a:ext cx="6705600" cy="3557594"/>
          </a:xfrm>
          <a:prstGeom prst="rect">
            <a:avLst/>
          </a:prstGeom>
        </p:spPr>
      </p:pic>
    </p:spTree>
    <p:extLst>
      <p:ext uri="{BB962C8B-B14F-4D97-AF65-F5344CB8AC3E}">
        <p14:creationId xmlns:p14="http://schemas.microsoft.com/office/powerpoint/2010/main" val="272070406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p:txBody>
          <a:bodyPr>
            <a:normAutofit fontScale="85000" lnSpcReduction="20000"/>
          </a:bodyPr>
          <a:lstStyle/>
          <a:p>
            <a:pPr marL="0" indent="0">
              <a:spcBef>
                <a:spcPct val="20000"/>
              </a:spcBef>
              <a:buClr>
                <a:srgbClr val="EE3524"/>
              </a:buClr>
              <a:buNone/>
            </a:pPr>
            <a:r>
              <a:rPr lang="en-US" dirty="0">
                <a:solidFill>
                  <a:schemeClr val="accent1"/>
                </a:solidFill>
                <a:ea typeface="Open Sans" panose="020B0606030504020204" pitchFamily="34" charset="0"/>
                <a:cs typeface="Open Sans" panose="020B0606030504020204" pitchFamily="34" charset="0"/>
              </a:rPr>
              <a:t>STAAR Alternate 2 is a standardized paper-based assessment for students with the most significant cognitive disabilities who:</a:t>
            </a:r>
          </a:p>
          <a:p>
            <a:pPr marL="0" indent="0">
              <a:spcBef>
                <a:spcPct val="20000"/>
              </a:spcBef>
              <a:buClr>
                <a:srgbClr val="EE3524"/>
              </a:buClr>
              <a:buNone/>
            </a:pPr>
            <a:endParaRPr lang="en-US" dirty="0">
              <a:solidFill>
                <a:schemeClr val="accent1"/>
              </a:solidFill>
              <a:ea typeface="Open Sans" panose="020B0606030504020204" pitchFamily="34" charset="0"/>
              <a:cs typeface="Open Sans" panose="020B0606030504020204" pitchFamily="34" charset="0"/>
            </a:endParaRPr>
          </a:p>
          <a:p>
            <a:pPr>
              <a:spcBef>
                <a:spcPct val="20000"/>
              </a:spcBef>
              <a:buClr>
                <a:srgbClr val="EE3524"/>
              </a:buClr>
            </a:pPr>
            <a:r>
              <a:rPr lang="en-US" dirty="0">
                <a:solidFill>
                  <a:schemeClr val="accent1"/>
                </a:solidFill>
                <a:ea typeface="Open Sans" panose="020B0606030504020204" pitchFamily="34" charset="0"/>
                <a:cs typeface="Open Sans" panose="020B0606030504020204" pitchFamily="34" charset="0"/>
              </a:rPr>
              <a:t>exhibit significant intellectual and adaptive behavior deficits in their ability to plan, comprehend, and reason, and ALSO indicate adaptive behavior deficits that limit their ability to apply social and practical skills such as personal care, social problem-solving skills, dressing, eating, using money, and other functional skills across life domains; </a:t>
            </a:r>
          </a:p>
          <a:p>
            <a:pPr>
              <a:spcBef>
                <a:spcPct val="20000"/>
              </a:spcBef>
              <a:buClr>
                <a:srgbClr val="EE3524"/>
              </a:buClr>
            </a:pPr>
            <a:endParaRPr lang="en-US" dirty="0">
              <a:solidFill>
                <a:schemeClr val="accent1"/>
              </a:solidFill>
              <a:ea typeface="Open Sans" panose="020B0606030504020204" pitchFamily="34" charset="0"/>
              <a:cs typeface="Open Sans" panose="020B0606030504020204" pitchFamily="34" charset="0"/>
            </a:endParaRPr>
          </a:p>
          <a:p>
            <a:pPr>
              <a:spcBef>
                <a:spcPct val="20000"/>
              </a:spcBef>
              <a:buClr>
                <a:srgbClr val="EE3524"/>
              </a:buClr>
            </a:pPr>
            <a:r>
              <a:rPr lang="en-US" dirty="0">
                <a:solidFill>
                  <a:schemeClr val="accent1"/>
                </a:solidFill>
                <a:ea typeface="Open Sans" panose="020B0606030504020204" pitchFamily="34" charset="0"/>
                <a:cs typeface="Open Sans" panose="020B0606030504020204" pitchFamily="34" charset="0"/>
              </a:rPr>
              <a:t>are NOT identified based on English learner designation or solely on the basis of previous low academic achievement or the need for accommodations; and </a:t>
            </a:r>
          </a:p>
          <a:p>
            <a:pPr>
              <a:spcBef>
                <a:spcPct val="20000"/>
              </a:spcBef>
              <a:buClr>
                <a:srgbClr val="EE3524"/>
              </a:buClr>
            </a:pPr>
            <a:endParaRPr lang="en-US" dirty="0">
              <a:solidFill>
                <a:schemeClr val="accent1"/>
              </a:solidFill>
              <a:ea typeface="Open Sans" panose="020B0606030504020204" pitchFamily="34" charset="0"/>
              <a:cs typeface="Open Sans" panose="020B0606030504020204" pitchFamily="34" charset="0"/>
            </a:endParaRPr>
          </a:p>
          <a:p>
            <a:pPr>
              <a:spcBef>
                <a:spcPct val="20000"/>
              </a:spcBef>
              <a:buClr>
                <a:srgbClr val="EE3524"/>
              </a:buClr>
            </a:pPr>
            <a:r>
              <a:rPr lang="en-US" dirty="0">
                <a:solidFill>
                  <a:schemeClr val="accent1"/>
                </a:solidFill>
                <a:ea typeface="Open Sans" panose="020B0606030504020204" pitchFamily="34" charset="0"/>
                <a:cs typeface="Open Sans" panose="020B0606030504020204" pitchFamily="34" charset="0"/>
              </a:rPr>
              <a:t>require extensive, direct, individualized instruction, as well as a need for substantial supports that are neither temporary nor specific to a particular content area.</a:t>
            </a:r>
          </a:p>
          <a:p>
            <a:endParaRPr lang="en-US" dirty="0"/>
          </a:p>
        </p:txBody>
      </p:sp>
      <p:sp>
        <p:nvSpPr>
          <p:cNvPr id="2" name="Title 1"/>
          <p:cNvSpPr>
            <a:spLocks noGrp="1"/>
          </p:cNvSpPr>
          <p:nvPr>
            <p:ph type="title"/>
          </p:nvPr>
        </p:nvSpPr>
        <p:spPr/>
        <p:txBody>
          <a:bodyPr>
            <a:normAutofit/>
          </a:bodyPr>
          <a:lstStyle/>
          <a:p>
            <a:r>
              <a:rPr lang="en-US" dirty="0">
                <a:solidFill>
                  <a:schemeClr val="bg1"/>
                </a:solidFill>
                <a:latin typeface="PermianSlabSerifTypeface" pitchFamily="50" charset="0"/>
                <a:ea typeface="+mj-ea"/>
                <a:cs typeface="+mj-cs"/>
              </a:rPr>
              <a:t>STAAR Alternate 2 </a:t>
            </a:r>
          </a:p>
        </p:txBody>
      </p:sp>
      <p:sp>
        <p:nvSpPr>
          <p:cNvPr id="4" name="Slide Number Placeholder 3"/>
          <p:cNvSpPr>
            <a:spLocks noGrp="1"/>
          </p:cNvSpPr>
          <p:nvPr>
            <p:ph type="sldNum" sz="quarter" idx="12"/>
          </p:nvPr>
        </p:nvSpPr>
        <p:spPr/>
        <p:txBody>
          <a:bodyPr/>
          <a:lstStyle/>
          <a:p>
            <a:fld id="{86CB4B4D-7CA3-9044-876B-883B54F8677D}" type="slidenum">
              <a:rPr lang="en-US" smtClean="0"/>
              <a:pPr/>
              <a:t>134</a:t>
            </a:fld>
            <a:endParaRPr lang="en-US" dirty="0"/>
          </a:p>
        </p:txBody>
      </p:sp>
    </p:spTree>
    <p:extLst>
      <p:ext uri="{BB962C8B-B14F-4D97-AF65-F5344CB8AC3E}">
        <p14:creationId xmlns:p14="http://schemas.microsoft.com/office/powerpoint/2010/main" val="74936334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STAAR Alternate 2 Participation Requirements </a:t>
            </a:r>
          </a:p>
        </p:txBody>
      </p:sp>
      <p:sp>
        <p:nvSpPr>
          <p:cNvPr id="4" name="Slide Number Placeholder 3"/>
          <p:cNvSpPr>
            <a:spLocks noGrp="1"/>
          </p:cNvSpPr>
          <p:nvPr>
            <p:ph type="sldNum" sz="quarter" idx="12"/>
          </p:nvPr>
        </p:nvSpPr>
        <p:spPr/>
        <p:txBody>
          <a:bodyPr/>
          <a:lstStyle/>
          <a:p>
            <a:fld id="{86CB4B4D-7CA3-9044-876B-883B54F8677D}" type="slidenum">
              <a:rPr lang="en-US" smtClean="0"/>
              <a:pPr/>
              <a:t>135</a:t>
            </a:fld>
            <a:endParaRPr lang="en-US" dirty="0"/>
          </a:p>
        </p:txBody>
      </p:sp>
      <p:pic>
        <p:nvPicPr>
          <p:cNvPr id="5" name="Picture 4"/>
          <p:cNvPicPr>
            <a:picLocks noChangeAspect="1"/>
          </p:cNvPicPr>
          <p:nvPr/>
        </p:nvPicPr>
        <p:blipFill rotWithShape="1">
          <a:blip r:embed="rId2"/>
          <a:srcRect l="57809" t="30664" r="18333" b="15453"/>
          <a:stretch/>
        </p:blipFill>
        <p:spPr>
          <a:xfrm>
            <a:off x="685800" y="1323512"/>
            <a:ext cx="7239000" cy="4932066"/>
          </a:xfrm>
          <a:prstGeom prst="rect">
            <a:avLst/>
          </a:prstGeom>
        </p:spPr>
      </p:pic>
      <p:sp>
        <p:nvSpPr>
          <p:cNvPr id="7" name="Wave 6"/>
          <p:cNvSpPr/>
          <p:nvPr/>
        </p:nvSpPr>
        <p:spPr>
          <a:xfrm>
            <a:off x="5791200" y="828212"/>
            <a:ext cx="3111137" cy="990600"/>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i="1" dirty="0"/>
              <a:t>2018-2019 participation requirements revised and posted soon! </a:t>
            </a:r>
          </a:p>
        </p:txBody>
      </p:sp>
    </p:spTree>
    <p:extLst>
      <p:ext uri="{BB962C8B-B14F-4D97-AF65-F5344CB8AC3E}">
        <p14:creationId xmlns:p14="http://schemas.microsoft.com/office/powerpoint/2010/main" val="360737651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latin typeface="Calibri" panose="020F0502020204030204" pitchFamily="34" charset="0"/>
                <a:cs typeface="Calibri" panose="020F0502020204030204" pitchFamily="34" charset="0"/>
              </a:rPr>
              <a:t>Above-grade testing is not allowed on STAAR Alternate 2, as students who meet eligibility for STAAR Alternate 2 would not perform at an instructional level that is above the student’s enrolled grade.  </a:t>
            </a:r>
          </a:p>
          <a:p>
            <a:pPr lvl="1"/>
            <a:r>
              <a:rPr lang="en-US" dirty="0">
                <a:latin typeface="Calibri" panose="020F0502020204030204" pitchFamily="34" charset="0"/>
                <a:cs typeface="Calibri" panose="020F0502020204030204" pitchFamily="34" charset="0"/>
              </a:rPr>
              <a:t>For example, students who are enrolled in grade 8 taking STAAR Alternate 2 may not be assessed with Algebra I.</a:t>
            </a:r>
          </a:p>
          <a:p>
            <a:pPr lvl="1"/>
            <a:r>
              <a:rPr lang="en-US" dirty="0">
                <a:latin typeface="Calibri" panose="020F0502020204030204" pitchFamily="34" charset="0"/>
                <a:cs typeface="Calibri" panose="020F0502020204030204" pitchFamily="34" charset="0"/>
              </a:rPr>
              <a:t>This clarification will be reflected in the 2018-2019 participation requirements.</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2018-2019 participation requirements will also have clarifying language (i.e., more specific language) defining significant cognitive disability. </a:t>
            </a:r>
          </a:p>
          <a:p>
            <a:endParaRPr lang="en-US" dirty="0"/>
          </a:p>
        </p:txBody>
      </p:sp>
      <p:sp>
        <p:nvSpPr>
          <p:cNvPr id="3" name="Title 2"/>
          <p:cNvSpPr>
            <a:spLocks noGrp="1"/>
          </p:cNvSpPr>
          <p:nvPr>
            <p:ph type="title"/>
          </p:nvPr>
        </p:nvSpPr>
        <p:spPr/>
        <p:txBody>
          <a:bodyPr>
            <a:normAutofit fontScale="90000"/>
          </a:bodyPr>
          <a:lstStyle/>
          <a:p>
            <a:r>
              <a:rPr lang="en-US" dirty="0"/>
              <a:t>STAAR Alternate 2 Participation Requirements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136</a:t>
            </a:fld>
            <a:endParaRPr lang="en-US" dirty="0"/>
          </a:p>
        </p:txBody>
      </p:sp>
    </p:spTree>
    <p:extLst>
      <p:ext uri="{BB962C8B-B14F-4D97-AF65-F5344CB8AC3E}">
        <p14:creationId xmlns:p14="http://schemas.microsoft.com/office/powerpoint/2010/main" val="163329216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1219201"/>
            <a:ext cx="3429000" cy="4495800"/>
          </a:xfrm>
        </p:spPr>
        <p:txBody>
          <a:bodyPr>
            <a:normAutofit lnSpcReduction="10000"/>
          </a:bodyPr>
          <a:lstStyle/>
          <a:p>
            <a:r>
              <a:rPr lang="en-US" sz="2100" dirty="0"/>
              <a:t>In rare cases, due to the nature of a student’s disability or a serious medical condition, it may be inappropriate to assess an eligible student with STAAR Alternate 2. In these cases, ARD committees should review the requirements for Medical Exceptions or NAAR designation found on TEA’s STAAR Alternate 2 Resources webpage. </a:t>
            </a:r>
          </a:p>
        </p:txBody>
      </p:sp>
      <p:sp>
        <p:nvSpPr>
          <p:cNvPr id="3" name="Title 2"/>
          <p:cNvSpPr>
            <a:spLocks noGrp="1"/>
          </p:cNvSpPr>
          <p:nvPr>
            <p:ph type="title"/>
          </p:nvPr>
        </p:nvSpPr>
        <p:spPr/>
        <p:txBody>
          <a:bodyPr>
            <a:normAutofit fontScale="90000"/>
          </a:bodyPr>
          <a:lstStyle/>
          <a:p>
            <a:r>
              <a:rPr lang="en-US" dirty="0"/>
              <a:t>Medical Exceptions and No Authentic Academic Response (NAAR)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137</a:t>
            </a:fld>
            <a:endParaRPr lang="en-US" dirty="0"/>
          </a:p>
        </p:txBody>
      </p:sp>
      <p:pic>
        <p:nvPicPr>
          <p:cNvPr id="6" name="Picture 5"/>
          <p:cNvPicPr>
            <a:picLocks noChangeAspect="1"/>
          </p:cNvPicPr>
          <p:nvPr/>
        </p:nvPicPr>
        <p:blipFill rotWithShape="1">
          <a:blip r:embed="rId2"/>
          <a:srcRect l="61667" t="19613" r="20000" b="5801"/>
          <a:stretch/>
        </p:blipFill>
        <p:spPr>
          <a:xfrm>
            <a:off x="5889170" y="2344369"/>
            <a:ext cx="3254830" cy="3994564"/>
          </a:xfrm>
          <a:prstGeom prst="rect">
            <a:avLst/>
          </a:prstGeom>
        </p:spPr>
      </p:pic>
      <p:pic>
        <p:nvPicPr>
          <p:cNvPr id="5" name="Picture 4"/>
          <p:cNvPicPr>
            <a:picLocks noChangeAspect="1"/>
          </p:cNvPicPr>
          <p:nvPr/>
        </p:nvPicPr>
        <p:blipFill rotWithShape="1">
          <a:blip r:embed="rId3"/>
          <a:srcRect l="60000" t="14089" r="21666" b="5800"/>
          <a:stretch/>
        </p:blipFill>
        <p:spPr>
          <a:xfrm>
            <a:off x="3429000" y="1293224"/>
            <a:ext cx="2947057" cy="3884757"/>
          </a:xfrm>
          <a:prstGeom prst="rect">
            <a:avLst/>
          </a:prstGeom>
        </p:spPr>
      </p:pic>
      <p:grpSp>
        <p:nvGrpSpPr>
          <p:cNvPr id="13" name="Group 12"/>
          <p:cNvGrpSpPr/>
          <p:nvPr/>
        </p:nvGrpSpPr>
        <p:grpSpPr>
          <a:xfrm>
            <a:off x="5638801" y="1543629"/>
            <a:ext cx="2438399" cy="1275771"/>
            <a:chOff x="5638801" y="1543629"/>
            <a:chExt cx="2438399" cy="1275771"/>
          </a:xfrm>
        </p:grpSpPr>
        <p:sp>
          <p:nvSpPr>
            <p:cNvPr id="8" name="TextBox 7"/>
            <p:cNvSpPr txBox="1"/>
            <p:nvPr/>
          </p:nvSpPr>
          <p:spPr>
            <a:xfrm>
              <a:off x="6475513" y="1543629"/>
              <a:ext cx="1601687" cy="400110"/>
            </a:xfrm>
            <a:prstGeom prst="rect">
              <a:avLst/>
            </a:prstGeom>
            <a:solidFill>
              <a:schemeClr val="accent1"/>
            </a:solidFill>
          </p:spPr>
          <p:txBody>
            <a:bodyPr wrap="square" rtlCol="0">
              <a:spAutoFit/>
            </a:bodyPr>
            <a:lstStyle/>
            <a:p>
              <a:r>
                <a:rPr lang="en-US" sz="2000" dirty="0">
                  <a:solidFill>
                    <a:schemeClr val="bg1"/>
                  </a:solidFill>
                </a:rPr>
                <a:t>New language! </a:t>
              </a:r>
            </a:p>
          </p:txBody>
        </p:sp>
        <p:cxnSp>
          <p:nvCxnSpPr>
            <p:cNvPr id="10" name="Straight Arrow Connector 9"/>
            <p:cNvCxnSpPr/>
            <p:nvPr/>
          </p:nvCxnSpPr>
          <p:spPr>
            <a:xfrm flipH="1">
              <a:off x="5638801" y="1828800"/>
              <a:ext cx="914399" cy="99060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4640799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1"/>
            <a:ext cx="8382000" cy="1981200"/>
          </a:xfrm>
        </p:spPr>
        <p:txBody>
          <a:bodyPr>
            <a:normAutofit lnSpcReduction="10000"/>
          </a:bodyPr>
          <a:lstStyle/>
          <a:p>
            <a:r>
              <a:rPr lang="en-US" dirty="0"/>
              <a:t>The STAAR Alternate 2 testing window is April 2-20, 2018. Districts may choose when to administer each subject and grade-level test within the window. </a:t>
            </a:r>
          </a:p>
          <a:p>
            <a:r>
              <a:rPr lang="en-US" dirty="0"/>
              <a:t>The tests will be administered in the same grades and subjects as STAAR. </a:t>
            </a:r>
          </a:p>
        </p:txBody>
      </p:sp>
      <p:sp>
        <p:nvSpPr>
          <p:cNvPr id="3" name="Title 2"/>
          <p:cNvSpPr>
            <a:spLocks noGrp="1"/>
          </p:cNvSpPr>
          <p:nvPr>
            <p:ph type="title"/>
          </p:nvPr>
        </p:nvSpPr>
        <p:spPr/>
        <p:txBody>
          <a:bodyPr/>
          <a:lstStyle/>
          <a:p>
            <a:r>
              <a:rPr lang="en-US" dirty="0"/>
              <a:t>STAAR Alternate 2 Administration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138</a:t>
            </a:fld>
            <a:endParaRPr lang="en-US" dirty="0"/>
          </a:p>
        </p:txBody>
      </p:sp>
      <p:pic>
        <p:nvPicPr>
          <p:cNvPr id="5" name="Picture 4"/>
          <p:cNvPicPr>
            <a:picLocks noChangeAspect="1"/>
          </p:cNvPicPr>
          <p:nvPr/>
        </p:nvPicPr>
        <p:blipFill rotWithShape="1">
          <a:blip r:embed="rId2"/>
          <a:srcRect l="59644" t="54304" r="17856" b="17964"/>
          <a:stretch/>
        </p:blipFill>
        <p:spPr>
          <a:xfrm>
            <a:off x="914400" y="3200399"/>
            <a:ext cx="7377543" cy="2743201"/>
          </a:xfrm>
          <a:prstGeom prst="rect">
            <a:avLst/>
          </a:prstGeom>
        </p:spPr>
      </p:pic>
    </p:spTree>
    <p:extLst>
      <p:ext uri="{BB962C8B-B14F-4D97-AF65-F5344CB8AC3E}">
        <p14:creationId xmlns:p14="http://schemas.microsoft.com/office/powerpoint/2010/main" val="83016540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p:txBody>
          <a:bodyPr/>
          <a:lstStyle/>
          <a:p>
            <a:r>
              <a:rPr lang="en-US" sz="2800" dirty="0"/>
              <a:t>Students who enroll AFTER April 2, 2018 </a:t>
            </a:r>
          </a:p>
          <a:p>
            <a:pPr lvl="1"/>
            <a:r>
              <a:rPr lang="en-US" sz="2800" dirty="0"/>
              <a:t>Students who transfer/move to a </a:t>
            </a:r>
            <a:r>
              <a:rPr lang="en-US" sz="2800" b="1" dirty="0">
                <a:solidFill>
                  <a:srgbClr val="FF0000"/>
                </a:solidFill>
              </a:rPr>
              <a:t>new district </a:t>
            </a:r>
            <a:r>
              <a:rPr lang="en-US" sz="2800" dirty="0"/>
              <a:t>after the first day of the STAAR Alternate 2 testing window do not have to be tested.</a:t>
            </a:r>
          </a:p>
          <a:p>
            <a:pPr lvl="1"/>
            <a:r>
              <a:rPr lang="en-US" sz="2800" dirty="0"/>
              <a:t>Students who transfer within the </a:t>
            </a:r>
            <a:r>
              <a:rPr lang="en-US" sz="2800" b="1" dirty="0">
                <a:solidFill>
                  <a:srgbClr val="FF0000"/>
                </a:solidFill>
              </a:rPr>
              <a:t>same district </a:t>
            </a:r>
            <a:r>
              <a:rPr lang="en-US" sz="2800" dirty="0"/>
              <a:t>after the first day of the STAAR Alternate 2 testing window still must be tested by the district where the student is enrolled. </a:t>
            </a:r>
          </a:p>
          <a:p>
            <a:endParaRPr lang="en-US" dirty="0"/>
          </a:p>
        </p:txBody>
      </p:sp>
      <p:sp>
        <p:nvSpPr>
          <p:cNvPr id="2" name="Title 1"/>
          <p:cNvSpPr>
            <a:spLocks noGrp="1"/>
          </p:cNvSpPr>
          <p:nvPr>
            <p:ph type="title"/>
          </p:nvPr>
        </p:nvSpPr>
        <p:spPr/>
        <p:txBody>
          <a:bodyPr/>
          <a:lstStyle/>
          <a:p>
            <a:r>
              <a:rPr lang="en-US" dirty="0"/>
              <a:t>STAAR Alternate 2 Late Enrollees </a:t>
            </a:r>
          </a:p>
        </p:txBody>
      </p:sp>
      <p:sp>
        <p:nvSpPr>
          <p:cNvPr id="4" name="Slide Number Placeholder 3"/>
          <p:cNvSpPr>
            <a:spLocks noGrp="1"/>
          </p:cNvSpPr>
          <p:nvPr>
            <p:ph type="sldNum" sz="quarter" idx="12"/>
          </p:nvPr>
        </p:nvSpPr>
        <p:spPr/>
        <p:txBody>
          <a:bodyPr/>
          <a:lstStyle/>
          <a:p>
            <a:fld id="{86CB4B4D-7CA3-9044-876B-883B54F8677D}" type="slidenum">
              <a:rPr lang="en-US" smtClean="0"/>
              <a:pPr/>
              <a:t>139</a:t>
            </a:fld>
            <a:endParaRPr lang="en-US" dirty="0"/>
          </a:p>
        </p:txBody>
      </p:sp>
    </p:spTree>
    <p:extLst>
      <p:ext uri="{BB962C8B-B14F-4D97-AF65-F5344CB8AC3E}">
        <p14:creationId xmlns:p14="http://schemas.microsoft.com/office/powerpoint/2010/main" val="172700982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06924478-8557-4342-91D7-2C29DD6FFC33}"/>
              </a:ext>
            </a:extLst>
          </p:cNvPr>
          <p:cNvSpPr>
            <a:spLocks noGrp="1"/>
          </p:cNvSpPr>
          <p:nvPr>
            <p:ph sz="half" idx="1"/>
          </p:nvPr>
        </p:nvSpPr>
        <p:spPr>
          <a:xfrm>
            <a:off x="76200" y="1244694"/>
            <a:ext cx="4495800" cy="4775105"/>
          </a:xfrm>
        </p:spPr>
        <p:txBody>
          <a:bodyPr>
            <a:normAutofit fontScale="62500" lnSpcReduction="20000"/>
          </a:bodyPr>
          <a:lstStyle/>
          <a:p>
            <a:pPr>
              <a:buClr>
                <a:srgbClr val="FF0000"/>
              </a:buClr>
            </a:pPr>
            <a:r>
              <a:rPr lang="en-US" sz="3200" dirty="0">
                <a:solidFill>
                  <a:schemeClr val="accent1"/>
                </a:solidFill>
                <a:latin typeface="+mn-lt"/>
              </a:rPr>
              <a:t>Improvements to STAAR Alternate 2 administration materials have been implemented to reduce burden on teachers for photocopying and preparation of images. </a:t>
            </a:r>
          </a:p>
          <a:p>
            <a:pPr lvl="1">
              <a:buClr>
                <a:srgbClr val="FF0000"/>
              </a:buClr>
            </a:pPr>
            <a:r>
              <a:rPr lang="en-US" sz="3200" dirty="0">
                <a:solidFill>
                  <a:schemeClr val="accent1"/>
                </a:solidFill>
                <a:latin typeface="+mn-lt"/>
              </a:rPr>
              <a:t>Photocopying policy has not changed.</a:t>
            </a:r>
          </a:p>
          <a:p>
            <a:pPr lvl="1"/>
            <a:endParaRPr lang="en-US" sz="3200" dirty="0">
              <a:solidFill>
                <a:schemeClr val="accent1"/>
              </a:solidFill>
              <a:latin typeface="+mn-lt"/>
            </a:endParaRPr>
          </a:p>
          <a:p>
            <a:pPr>
              <a:buClr>
                <a:srgbClr val="FF0000"/>
              </a:buClr>
            </a:pPr>
            <a:r>
              <a:rPr lang="en-US" sz="3200" dirty="0">
                <a:solidFill>
                  <a:schemeClr val="accent1"/>
                </a:solidFill>
                <a:latin typeface="+mn-lt"/>
              </a:rPr>
              <a:t>Test administrators should use these features as needed in the same way they previously accommodated student booklet.</a:t>
            </a:r>
          </a:p>
          <a:p>
            <a:pPr lvl="1">
              <a:buClr>
                <a:srgbClr val="FF0000"/>
              </a:buClr>
            </a:pPr>
            <a:r>
              <a:rPr lang="en-US" sz="3200" dirty="0">
                <a:solidFill>
                  <a:schemeClr val="accent1"/>
                </a:solidFill>
                <a:latin typeface="+mn-lt"/>
              </a:rPr>
              <a:t>Examples: photocopying and then cutting apart answer choices in order to present answer choices one at a time; coloring or highlighting images; enlarging images and text </a:t>
            </a:r>
          </a:p>
          <a:p>
            <a:pPr lvl="1"/>
            <a:endParaRPr lang="en-US" sz="3100" dirty="0">
              <a:solidFill>
                <a:schemeClr val="accent1"/>
              </a:solidFill>
              <a:latin typeface="+mn-lt"/>
            </a:endParaRPr>
          </a:p>
          <a:p>
            <a:endParaRPr lang="en-US" dirty="0"/>
          </a:p>
        </p:txBody>
      </p:sp>
      <p:sp>
        <p:nvSpPr>
          <p:cNvPr id="5" name="Title 1">
            <a:extLst>
              <a:ext uri="{FF2B5EF4-FFF2-40B4-BE49-F238E27FC236}">
                <a16:creationId xmlns:a16="http://schemas.microsoft.com/office/drawing/2014/main" id="{3C9CB2F7-C67D-48E9-AD80-6BC23AFE0F69}"/>
              </a:ext>
            </a:extLst>
          </p:cNvPr>
          <p:cNvSpPr>
            <a:spLocks noGrp="1"/>
          </p:cNvSpPr>
          <p:nvPr>
            <p:ph type="title"/>
          </p:nvPr>
        </p:nvSpPr>
        <p:spPr/>
        <p:txBody>
          <a:bodyPr/>
          <a:lstStyle/>
          <a:p>
            <a:r>
              <a:rPr lang="en-US" dirty="0"/>
              <a:t>STAAR Alternate 2 </a:t>
            </a:r>
            <a:r>
              <a:rPr lang="en-US" dirty="0">
                <a:solidFill>
                  <a:srgbClr val="FFFF00"/>
                </a:solidFill>
                <a:latin typeface="Kristen ITC" panose="03050502040202030202" pitchFamily="66" charset="0"/>
              </a:rPr>
              <a:t>New</a:t>
            </a:r>
            <a:r>
              <a:rPr lang="en-US" dirty="0"/>
              <a:t> for 2018</a:t>
            </a:r>
          </a:p>
        </p:txBody>
      </p:sp>
      <p:sp>
        <p:nvSpPr>
          <p:cNvPr id="4" name="Slide Number Placeholder 3">
            <a:extLst>
              <a:ext uri="{FF2B5EF4-FFF2-40B4-BE49-F238E27FC236}">
                <a16:creationId xmlns:a16="http://schemas.microsoft.com/office/drawing/2014/main" id="{886A63B7-6227-47CC-B143-11516954923B}"/>
              </a:ext>
            </a:extLst>
          </p:cNvPr>
          <p:cNvSpPr>
            <a:spLocks noGrp="1"/>
          </p:cNvSpPr>
          <p:nvPr>
            <p:ph type="sldNum" sz="quarter" idx="12"/>
          </p:nvPr>
        </p:nvSpPr>
        <p:spPr/>
        <p:txBody>
          <a:bodyPr/>
          <a:lstStyle/>
          <a:p>
            <a:fld id="{86CB4B4D-7CA3-9044-876B-883B54F8677D}" type="slidenum">
              <a:rPr lang="en-US" smtClean="0"/>
              <a:pPr/>
              <a:t>140</a:t>
            </a:fld>
            <a:endParaRPr lang="en-US" dirty="0"/>
          </a:p>
        </p:txBody>
      </p:sp>
      <p:sp>
        <p:nvSpPr>
          <p:cNvPr id="7" name="Content Placeholder 3">
            <a:extLst>
              <a:ext uri="{FF2B5EF4-FFF2-40B4-BE49-F238E27FC236}">
                <a16:creationId xmlns:a16="http://schemas.microsoft.com/office/drawing/2014/main" id="{CCD458DD-2129-4F0E-9C1F-6C9735EC0636}"/>
              </a:ext>
            </a:extLst>
          </p:cNvPr>
          <p:cNvSpPr txBox="1">
            <a:spLocks/>
          </p:cNvSpPr>
          <p:nvPr/>
        </p:nvSpPr>
        <p:spPr>
          <a:xfrm>
            <a:off x="4648202" y="1244695"/>
            <a:ext cx="4190998" cy="4889314"/>
          </a:xfrm>
          <a:prstGeom prst="rect">
            <a:avLst/>
          </a:prstGeom>
        </p:spPr>
        <p:txBody>
          <a:bodyPr>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a:solidFill>
                  <a:srgbClr val="000000"/>
                </a:solidFill>
                <a:latin typeface="+mn-lt"/>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a:solidFill>
                  <a:srgbClr val="000000"/>
                </a:solidFill>
                <a:latin typeface="+mn-lt"/>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a:solidFill>
                  <a:srgbClr val="000000"/>
                </a:solidFill>
                <a:latin typeface="+mn-lt"/>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a:solidFill>
                  <a:srgbClr val="000000"/>
                </a:solidFill>
                <a:latin typeface="+mn-lt"/>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a:solidFill>
                  <a:srgbClr val="000000"/>
                </a:solidFill>
                <a:latin typeface="+mn-lt"/>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000" dirty="0">
                <a:solidFill>
                  <a:schemeClr val="accent1"/>
                </a:solidFill>
              </a:rPr>
              <a:t>Improvements</a:t>
            </a:r>
          </a:p>
          <a:p>
            <a:pPr lvl="1"/>
            <a:r>
              <a:rPr lang="en-US" sz="2000" dirty="0">
                <a:solidFill>
                  <a:schemeClr val="accent1"/>
                </a:solidFill>
              </a:rPr>
              <a:t>Student booklets with limited color images (includes large print and image card sets)</a:t>
            </a:r>
          </a:p>
          <a:p>
            <a:pPr lvl="1"/>
            <a:r>
              <a:rPr lang="en-US" sz="2000" dirty="0">
                <a:solidFill>
                  <a:schemeClr val="accent1"/>
                </a:solidFill>
              </a:rPr>
              <a:t>Large print student booklets</a:t>
            </a:r>
          </a:p>
          <a:p>
            <a:pPr lvl="1"/>
            <a:r>
              <a:rPr lang="en-US" sz="2000" dirty="0">
                <a:solidFill>
                  <a:schemeClr val="accent1"/>
                </a:solidFill>
              </a:rPr>
              <a:t>Image card sets </a:t>
            </a:r>
          </a:p>
          <a:p>
            <a:endParaRPr lang="en-US" sz="2000" dirty="0">
              <a:solidFill>
                <a:schemeClr val="accent1"/>
              </a:solidFill>
            </a:endParaRPr>
          </a:p>
          <a:p>
            <a:r>
              <a:rPr lang="en-US" sz="2000" dirty="0">
                <a:solidFill>
                  <a:schemeClr val="accent1"/>
                </a:solidFill>
              </a:rPr>
              <a:t>Feedback from exit survey and analysis of student performance will be used to gauge test administrator satisfaction with improvements and impact of new format on student performance. </a:t>
            </a:r>
          </a:p>
          <a:p>
            <a:endParaRPr lang="en-US" dirty="0"/>
          </a:p>
        </p:txBody>
      </p:sp>
    </p:spTree>
    <p:extLst>
      <p:ext uri="{BB962C8B-B14F-4D97-AF65-F5344CB8AC3E}">
        <p14:creationId xmlns:p14="http://schemas.microsoft.com/office/powerpoint/2010/main" val="415591480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234950" indent="-234950"/>
            <a:r>
              <a:rPr lang="en-US" sz="2800" dirty="0"/>
              <a:t>There is a new field in the online transcription form to collect data regarding the number of assessments being translated into a language other than English.</a:t>
            </a:r>
          </a:p>
          <a:p>
            <a:endParaRPr lang="en-US" sz="2800" dirty="0">
              <a:latin typeface="Calibri" panose="020F0502020204030204" pitchFamily="34" charset="0"/>
              <a:cs typeface="Calibri" panose="020F0502020204030204" pitchFamily="34" charset="0"/>
            </a:endParaRPr>
          </a:p>
          <a:p>
            <a:pPr marL="234950" indent="-234950"/>
            <a:r>
              <a:rPr lang="en-US" sz="2800" dirty="0"/>
              <a:t>The new individual student report card (formerly known as “Confidential Student Report”) will show performance data for each student on the subject-area tests and resources will be included for parents of students with significant cognitive disabilities. </a:t>
            </a:r>
          </a:p>
          <a:p>
            <a:endParaRPr lang="en-US" dirty="0">
              <a:latin typeface="Calibri" panose="020F0502020204030204" pitchFamily="34" charset="0"/>
              <a:cs typeface="Calibri" panose="020F0502020204030204" pitchFamily="34" charset="0"/>
            </a:endParaRPr>
          </a:p>
          <a:p>
            <a:endParaRPr lang="en-US" dirty="0"/>
          </a:p>
        </p:txBody>
      </p:sp>
      <p:sp>
        <p:nvSpPr>
          <p:cNvPr id="3" name="Title 2"/>
          <p:cNvSpPr>
            <a:spLocks noGrp="1"/>
          </p:cNvSpPr>
          <p:nvPr>
            <p:ph type="title"/>
          </p:nvPr>
        </p:nvSpPr>
        <p:spPr/>
        <p:txBody>
          <a:bodyPr/>
          <a:lstStyle/>
          <a:p>
            <a:r>
              <a:rPr lang="en-US" dirty="0"/>
              <a:t>STAAR Alternate 2 </a:t>
            </a:r>
            <a:r>
              <a:rPr lang="en-US" dirty="0">
                <a:solidFill>
                  <a:srgbClr val="FFFF00"/>
                </a:solidFill>
                <a:latin typeface="Kristen ITC" panose="03050502040202030202" pitchFamily="66" charset="0"/>
              </a:rPr>
              <a:t>New</a:t>
            </a:r>
            <a:r>
              <a:rPr lang="en-US" dirty="0"/>
              <a:t> for 2018</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141</a:t>
            </a:fld>
            <a:endParaRPr lang="en-US" dirty="0"/>
          </a:p>
        </p:txBody>
      </p:sp>
    </p:spTree>
    <p:extLst>
      <p:ext uri="{BB962C8B-B14F-4D97-AF65-F5344CB8AC3E}">
        <p14:creationId xmlns:p14="http://schemas.microsoft.com/office/powerpoint/2010/main" val="238287090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a:latin typeface="+mn-lt"/>
                <a:cs typeface="Calibri" panose="020F0502020204030204" pitchFamily="34" charset="0"/>
              </a:rPr>
              <a:t>In an effort to make assessments … inclusive of all students, the ESSA imposed a cap to limit, to 1.0 percent of the total number of students who are assessed in a State in each assessed subject, the number of students with the most significant cognitive disabilities whose performance may be assessed with an alternate assessment aligned with alternate academic achievement standards (AA-AAAS).</a:t>
            </a:r>
          </a:p>
          <a:p>
            <a:endParaRPr lang="en-US" dirty="0"/>
          </a:p>
        </p:txBody>
      </p:sp>
      <p:sp>
        <p:nvSpPr>
          <p:cNvPr id="3" name="Title 2"/>
          <p:cNvSpPr>
            <a:spLocks noGrp="1"/>
          </p:cNvSpPr>
          <p:nvPr>
            <p:ph type="title"/>
          </p:nvPr>
        </p:nvSpPr>
        <p:spPr/>
        <p:txBody>
          <a:bodyPr>
            <a:noAutofit/>
          </a:bodyPr>
          <a:lstStyle/>
          <a:p>
            <a:r>
              <a:rPr lang="en-US" sz="2800" dirty="0"/>
              <a:t>Every Student Succeeds Act (ESSA): </a:t>
            </a:r>
            <a:br>
              <a:rPr lang="en-US" sz="2800" dirty="0"/>
            </a:br>
            <a:r>
              <a:rPr lang="en-US" sz="2800" dirty="0"/>
              <a:t>1% Threshold</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142</a:t>
            </a:fld>
            <a:endParaRPr lang="en-US" dirty="0"/>
          </a:p>
        </p:txBody>
      </p:sp>
    </p:spTree>
    <p:extLst>
      <p:ext uri="{BB962C8B-B14F-4D97-AF65-F5344CB8AC3E}">
        <p14:creationId xmlns:p14="http://schemas.microsoft.com/office/powerpoint/2010/main" val="123690621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dirty="0">
                <a:latin typeface="+mn-lt"/>
                <a:cs typeface="Calibri" panose="020F0502020204030204" pitchFamily="34" charset="0"/>
              </a:rPr>
              <a:t>For 2016-2017, the number of students assessed statewide using STAAR Alternate 2 out of the total number of students who were assessed was</a:t>
            </a:r>
          </a:p>
          <a:p>
            <a:pPr lvl="1"/>
            <a:r>
              <a:rPr lang="en-US" sz="2400" dirty="0">
                <a:latin typeface="+mn-lt"/>
                <a:cs typeface="Calibri" panose="020F0502020204030204" pitchFamily="34" charset="0"/>
              </a:rPr>
              <a:t>1.4% in mathematics</a:t>
            </a:r>
          </a:p>
          <a:p>
            <a:pPr lvl="1"/>
            <a:r>
              <a:rPr lang="en-US" sz="2400" dirty="0">
                <a:latin typeface="+mn-lt"/>
                <a:cs typeface="Calibri" panose="020F0502020204030204" pitchFamily="34" charset="0"/>
              </a:rPr>
              <a:t>1.2% in reading</a:t>
            </a:r>
          </a:p>
          <a:p>
            <a:pPr lvl="1"/>
            <a:r>
              <a:rPr lang="en-US" sz="2400" dirty="0">
                <a:latin typeface="+mn-lt"/>
                <a:cs typeface="Calibri" panose="020F0502020204030204" pitchFamily="34" charset="0"/>
              </a:rPr>
              <a:t>1.2% in science </a:t>
            </a:r>
          </a:p>
          <a:p>
            <a:endParaRPr lang="en-US" dirty="0">
              <a:solidFill>
                <a:schemeClr val="tx1"/>
              </a:solidFill>
            </a:endParaRPr>
          </a:p>
        </p:txBody>
      </p:sp>
      <p:sp>
        <p:nvSpPr>
          <p:cNvPr id="3" name="Title 2"/>
          <p:cNvSpPr>
            <a:spLocks noGrp="1"/>
          </p:cNvSpPr>
          <p:nvPr>
            <p:ph type="title"/>
          </p:nvPr>
        </p:nvSpPr>
        <p:spPr/>
        <p:txBody>
          <a:bodyPr>
            <a:normAutofit fontScale="90000"/>
          </a:bodyPr>
          <a:lstStyle/>
          <a:p>
            <a:r>
              <a:rPr lang="en-US" dirty="0"/>
              <a:t>Statewide STAAR Alternate 2 Participation Rates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143</a:t>
            </a:fld>
            <a:endParaRPr lang="en-US" dirty="0"/>
          </a:p>
        </p:txBody>
      </p:sp>
    </p:spTree>
    <p:extLst>
      <p:ext uri="{BB962C8B-B14F-4D97-AF65-F5344CB8AC3E}">
        <p14:creationId xmlns:p14="http://schemas.microsoft.com/office/powerpoint/2010/main" val="115912064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latin typeface="+mn-lt"/>
                <a:cs typeface="Calibri" panose="020F0502020204030204" pitchFamily="34" charset="0"/>
              </a:rPr>
              <a:t>Texas is requesting a limited waiver, so that the State's assessment system may have slightly more than 1.0% of students taking STAAR Alternate 2 for each subject during the 2017–2018 school year. </a:t>
            </a:r>
          </a:p>
          <a:p>
            <a:pPr lvl="1"/>
            <a:r>
              <a:rPr lang="en-US" dirty="0">
                <a:latin typeface="+mn-lt"/>
              </a:rPr>
              <a:t>Some school districts/charter schools received a letter of notification, questionnaire, and district-specific data to assist the State in submitting the waiver to the United States Department of Education. </a:t>
            </a:r>
          </a:p>
          <a:p>
            <a:endParaRPr lang="en-US" dirty="0"/>
          </a:p>
        </p:txBody>
      </p:sp>
      <p:sp>
        <p:nvSpPr>
          <p:cNvPr id="3" name="Title 2"/>
          <p:cNvSpPr>
            <a:spLocks noGrp="1"/>
          </p:cNvSpPr>
          <p:nvPr>
            <p:ph type="title"/>
          </p:nvPr>
        </p:nvSpPr>
        <p:spPr/>
        <p:txBody>
          <a:bodyPr/>
          <a:lstStyle/>
          <a:p>
            <a:r>
              <a:rPr lang="en-US" dirty="0"/>
              <a:t>Waiver Request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144</a:t>
            </a:fld>
            <a:endParaRPr lang="en-US" dirty="0"/>
          </a:p>
        </p:txBody>
      </p:sp>
      <p:pic>
        <p:nvPicPr>
          <p:cNvPr id="5" name="Content Placeholder 6"/>
          <p:cNvPicPr>
            <a:picLocks noChangeAspect="1"/>
          </p:cNvPicPr>
          <p:nvPr/>
        </p:nvPicPr>
        <p:blipFill>
          <a:blip r:embed="rId2"/>
          <a:stretch>
            <a:fillRect/>
          </a:stretch>
        </p:blipFill>
        <p:spPr>
          <a:xfrm>
            <a:off x="1447800" y="4319630"/>
            <a:ext cx="6248401" cy="1664973"/>
          </a:xfrm>
          <a:prstGeom prst="rect">
            <a:avLst/>
          </a:prstGeom>
        </p:spPr>
      </p:pic>
      <p:sp>
        <p:nvSpPr>
          <p:cNvPr id="7" name="Wave 6"/>
          <p:cNvSpPr/>
          <p:nvPr/>
        </p:nvSpPr>
        <p:spPr>
          <a:xfrm rot="805358">
            <a:off x="5889872" y="3963492"/>
            <a:ext cx="2578398" cy="1096393"/>
          </a:xfrm>
          <a:prstGeom prst="wave">
            <a:avLst>
              <a:gd name="adj1" fmla="val 12500"/>
              <a:gd name="adj2" fmla="val 3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i="1" dirty="0">
                <a:solidFill>
                  <a:schemeClr val="bg1"/>
                </a:solidFill>
              </a:rPr>
              <a:t>Information located on TEA’s </a:t>
            </a:r>
          </a:p>
          <a:p>
            <a:r>
              <a:rPr lang="en-US" sz="1600" i="1" dirty="0">
                <a:solidFill>
                  <a:schemeClr val="bg1"/>
                </a:solidFill>
              </a:rPr>
              <a:t>STAAR Alternate 2 webpage. </a:t>
            </a:r>
          </a:p>
        </p:txBody>
      </p:sp>
    </p:spTree>
    <p:extLst>
      <p:ext uri="{BB962C8B-B14F-4D97-AF65-F5344CB8AC3E}">
        <p14:creationId xmlns:p14="http://schemas.microsoft.com/office/powerpoint/2010/main" val="247660027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There are reasons for a district/charter school to assess more than 1.0% of their total students with an alternate assessment. Districts/charter schools were asked to submit information regarding special programming that may give reasons for being over the 1.0% threshold. </a:t>
            </a:r>
          </a:p>
          <a:p>
            <a:endParaRPr lang="en-US" dirty="0"/>
          </a:p>
          <a:p>
            <a:r>
              <a:rPr lang="en-US" dirty="0">
                <a:solidFill>
                  <a:srgbClr val="EE3524"/>
                </a:solidFill>
              </a:rPr>
              <a:t>REMEMBER: </a:t>
            </a:r>
            <a:r>
              <a:rPr lang="en-US" dirty="0"/>
              <a:t>ESSA calculates the 1.0% threshold at the STATE level by subject, not at the district level by grade/subject. </a:t>
            </a:r>
          </a:p>
          <a:p>
            <a:endParaRPr lang="en-US" dirty="0"/>
          </a:p>
          <a:p>
            <a:r>
              <a:rPr lang="en-US" dirty="0"/>
              <a:t>TEA will provide additional information in the coming months regarding strategies districts can use to ensure appropriate assessment decisions. </a:t>
            </a:r>
          </a:p>
          <a:p>
            <a:endParaRPr lang="en-US" dirty="0"/>
          </a:p>
        </p:txBody>
      </p:sp>
      <p:sp>
        <p:nvSpPr>
          <p:cNvPr id="3" name="Title 2"/>
          <p:cNvSpPr>
            <a:spLocks noGrp="1"/>
          </p:cNvSpPr>
          <p:nvPr>
            <p:ph type="title"/>
          </p:nvPr>
        </p:nvSpPr>
        <p:spPr/>
        <p:txBody>
          <a:bodyPr/>
          <a:lstStyle/>
          <a:p>
            <a:r>
              <a:rPr lang="en-US" dirty="0"/>
              <a:t>Waiver Request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145</a:t>
            </a:fld>
            <a:endParaRPr lang="en-US" dirty="0"/>
          </a:p>
        </p:txBody>
      </p:sp>
    </p:spTree>
    <p:extLst>
      <p:ext uri="{BB962C8B-B14F-4D97-AF65-F5344CB8AC3E}">
        <p14:creationId xmlns:p14="http://schemas.microsoft.com/office/powerpoint/2010/main" val="22894090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TELPAS</a:t>
            </a:r>
            <a:r>
              <a:rPr lang="en-US" dirty="0"/>
              <a:t> </a:t>
            </a:r>
          </a:p>
        </p:txBody>
      </p:sp>
    </p:spTree>
    <p:extLst>
      <p:ext uri="{BB962C8B-B14F-4D97-AF65-F5344CB8AC3E}">
        <p14:creationId xmlns:p14="http://schemas.microsoft.com/office/powerpoint/2010/main" val="40002852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Most of the documents referred to in this portion of the presentation can be found on TEA’s TELPAS Resources webpage. </a:t>
            </a:r>
          </a:p>
        </p:txBody>
      </p:sp>
      <p:sp>
        <p:nvSpPr>
          <p:cNvPr id="3" name="Title 2"/>
          <p:cNvSpPr>
            <a:spLocks noGrp="1"/>
          </p:cNvSpPr>
          <p:nvPr>
            <p:ph type="title"/>
          </p:nvPr>
        </p:nvSpPr>
        <p:spPr/>
        <p:txBody>
          <a:bodyPr/>
          <a:lstStyle/>
          <a:p>
            <a:r>
              <a:rPr lang="en-US" dirty="0"/>
              <a:t>TELPAS Resources </a:t>
            </a:r>
          </a:p>
        </p:txBody>
      </p:sp>
      <p:sp>
        <p:nvSpPr>
          <p:cNvPr id="4" name="Slide Number Placeholder 3"/>
          <p:cNvSpPr>
            <a:spLocks noGrp="1"/>
          </p:cNvSpPr>
          <p:nvPr>
            <p:ph type="sldNum" sz="quarter" idx="12"/>
          </p:nvPr>
        </p:nvSpPr>
        <p:spPr>
          <a:xfrm>
            <a:off x="8077200" y="6356350"/>
            <a:ext cx="609600" cy="365125"/>
          </a:xfrm>
        </p:spPr>
        <p:txBody>
          <a:bodyPr/>
          <a:lstStyle/>
          <a:p>
            <a:fld id="{86D2451E-3285-438B-B188-C22B2A012BF6}" type="slidenum">
              <a:rPr lang="en-US" smtClean="0"/>
              <a:pPr/>
              <a:t>147</a:t>
            </a:fld>
            <a:endParaRPr lang="en-US" dirty="0"/>
          </a:p>
        </p:txBody>
      </p:sp>
      <p:pic>
        <p:nvPicPr>
          <p:cNvPr id="5" name="Picture 4"/>
          <p:cNvPicPr>
            <a:picLocks noChangeAspect="1"/>
          </p:cNvPicPr>
          <p:nvPr/>
        </p:nvPicPr>
        <p:blipFill rotWithShape="1">
          <a:blip r:embed="rId2"/>
          <a:srcRect l="57528" t="43068" r="16811" b="24148"/>
          <a:stretch/>
        </p:blipFill>
        <p:spPr>
          <a:xfrm>
            <a:off x="609600" y="2590800"/>
            <a:ext cx="7908324" cy="3048000"/>
          </a:xfrm>
          <a:prstGeom prst="rect">
            <a:avLst/>
          </a:prstGeom>
        </p:spPr>
      </p:pic>
    </p:spTree>
    <p:extLst>
      <p:ext uri="{BB962C8B-B14F-4D97-AF65-F5344CB8AC3E}">
        <p14:creationId xmlns:p14="http://schemas.microsoft.com/office/powerpoint/2010/main" val="193537515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534400" cy="2133599"/>
          </a:xfrm>
        </p:spPr>
        <p:txBody>
          <a:bodyPr>
            <a:normAutofit fontScale="92500" lnSpcReduction="10000"/>
          </a:bodyPr>
          <a:lstStyle/>
          <a:p>
            <a:r>
              <a:rPr lang="en-US" dirty="0"/>
              <a:t>TELPAS assesses the progress that limited English proficient (LEP) students make in learning the English language. </a:t>
            </a:r>
          </a:p>
          <a:p>
            <a:endParaRPr lang="en-US" dirty="0"/>
          </a:p>
          <a:p>
            <a:r>
              <a:rPr lang="en-US" dirty="0"/>
              <a:t>All K-12 students classified as LEP in PEIMS are required to participate in TELPAS, including those who have parents who have declined bilingual/ESL program services.</a:t>
            </a:r>
          </a:p>
          <a:p>
            <a:endParaRPr lang="en-US" dirty="0"/>
          </a:p>
        </p:txBody>
      </p:sp>
      <p:sp>
        <p:nvSpPr>
          <p:cNvPr id="3" name="Title 2"/>
          <p:cNvSpPr>
            <a:spLocks noGrp="1"/>
          </p:cNvSpPr>
          <p:nvPr>
            <p:ph type="title"/>
          </p:nvPr>
        </p:nvSpPr>
        <p:spPr/>
        <p:txBody>
          <a:bodyPr>
            <a:normAutofit fontScale="90000"/>
          </a:bodyPr>
          <a:lstStyle/>
          <a:p>
            <a:r>
              <a:rPr lang="en-US" dirty="0"/>
              <a:t>Texas English Language Proficiency Assessment System-TELPAS </a:t>
            </a:r>
          </a:p>
        </p:txBody>
      </p:sp>
      <p:sp>
        <p:nvSpPr>
          <p:cNvPr id="4" name="Slide Number Placeholder 3"/>
          <p:cNvSpPr>
            <a:spLocks noGrp="1"/>
          </p:cNvSpPr>
          <p:nvPr>
            <p:ph type="sldNum" sz="quarter" idx="12"/>
          </p:nvPr>
        </p:nvSpPr>
        <p:spPr>
          <a:xfrm>
            <a:off x="8077200" y="6356350"/>
            <a:ext cx="609600" cy="365125"/>
          </a:xfrm>
        </p:spPr>
        <p:txBody>
          <a:bodyPr/>
          <a:lstStyle/>
          <a:p>
            <a:fld id="{86D2451E-3285-438B-B188-C22B2A012BF6}" type="slidenum">
              <a:rPr lang="en-US" smtClean="0"/>
              <a:pPr/>
              <a:t>148</a:t>
            </a:fld>
            <a:endParaRPr lang="en-US" dirty="0"/>
          </a:p>
        </p:txBody>
      </p:sp>
      <p:pic>
        <p:nvPicPr>
          <p:cNvPr id="5" name="Picture 4"/>
          <p:cNvPicPr>
            <a:picLocks noChangeAspect="1"/>
          </p:cNvPicPr>
          <p:nvPr/>
        </p:nvPicPr>
        <p:blipFill rotWithShape="1">
          <a:blip r:embed="rId2"/>
          <a:srcRect l="60968" t="43425" r="19312" b="36885"/>
          <a:stretch/>
        </p:blipFill>
        <p:spPr>
          <a:xfrm>
            <a:off x="533400" y="3429000"/>
            <a:ext cx="8305800" cy="2501747"/>
          </a:xfrm>
          <a:prstGeom prst="rect">
            <a:avLst/>
          </a:prstGeom>
        </p:spPr>
      </p:pic>
    </p:spTree>
    <p:extLst>
      <p:ext uri="{BB962C8B-B14F-4D97-AF65-F5344CB8AC3E}">
        <p14:creationId xmlns:p14="http://schemas.microsoft.com/office/powerpoint/2010/main" val="121899824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t>In rare cases, it may be necessary for the ARD committee, in conjunction with the LPAC, to determine that an ELL receiving special education services should not be assessed in reading, writing, listening, and/ or speaking for reasons associated with the student’s particular disability. </a:t>
            </a:r>
          </a:p>
          <a:p>
            <a:pPr lvl="1"/>
            <a:r>
              <a:rPr lang="en-US" dirty="0"/>
              <a:t>Participation must be considered on a domain-by-domain basis. </a:t>
            </a:r>
          </a:p>
          <a:p>
            <a:pPr lvl="1"/>
            <a:r>
              <a:rPr lang="en-US" dirty="0"/>
              <a:t>The reason for not assessing the student must be well-supported and documented in the student’s IEP by the ARD committee and the student’s permanent record file by the LPAC. </a:t>
            </a:r>
          </a:p>
          <a:p>
            <a:endParaRPr lang="en-US" dirty="0"/>
          </a:p>
          <a:p>
            <a:r>
              <a:rPr lang="en-US" dirty="0"/>
              <a:t>An ELL from another Texas school district, state, or country who enrolls on or after the first day of the TELPAS testing window will not be assessed by the receiving district in the holistically-rated domains.</a:t>
            </a:r>
          </a:p>
          <a:p>
            <a:pPr lvl="1"/>
            <a:r>
              <a:rPr lang="en-US" dirty="0"/>
              <a:t>Newly enrolled students in grades 2-12 are required to take the TELPAS reading test and the listening and speaking test. </a:t>
            </a:r>
          </a:p>
        </p:txBody>
      </p:sp>
      <p:sp>
        <p:nvSpPr>
          <p:cNvPr id="3" name="Title 2"/>
          <p:cNvSpPr>
            <a:spLocks noGrp="1"/>
          </p:cNvSpPr>
          <p:nvPr>
            <p:ph type="title"/>
          </p:nvPr>
        </p:nvSpPr>
        <p:spPr/>
        <p:txBody>
          <a:bodyPr/>
          <a:lstStyle/>
          <a:p>
            <a:r>
              <a:rPr lang="en-US" dirty="0"/>
              <a:t>Exceptions </a:t>
            </a:r>
          </a:p>
        </p:txBody>
      </p:sp>
      <p:sp>
        <p:nvSpPr>
          <p:cNvPr id="4" name="Slide Number Placeholder 3"/>
          <p:cNvSpPr>
            <a:spLocks noGrp="1"/>
          </p:cNvSpPr>
          <p:nvPr>
            <p:ph type="sldNum" sz="quarter" idx="12"/>
          </p:nvPr>
        </p:nvSpPr>
        <p:spPr>
          <a:xfrm>
            <a:off x="8153400" y="6356350"/>
            <a:ext cx="533400" cy="365125"/>
          </a:xfrm>
        </p:spPr>
        <p:txBody>
          <a:bodyPr/>
          <a:lstStyle/>
          <a:p>
            <a:fld id="{86D2451E-3285-438B-B188-C22B2A012BF6}" type="slidenum">
              <a:rPr lang="en-US" smtClean="0"/>
              <a:pPr/>
              <a:t>149</a:t>
            </a:fld>
            <a:endParaRPr lang="en-US" dirty="0"/>
          </a:p>
        </p:txBody>
      </p:sp>
    </p:spTree>
    <p:extLst>
      <p:ext uri="{BB962C8B-B14F-4D97-AF65-F5344CB8AC3E}">
        <p14:creationId xmlns:p14="http://schemas.microsoft.com/office/powerpoint/2010/main" val="7417263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295400"/>
            <a:ext cx="8686800" cy="4724400"/>
          </a:xfrm>
        </p:spPr>
        <p:txBody>
          <a:bodyPr>
            <a:normAutofit fontScale="85000" lnSpcReduction="20000"/>
          </a:bodyPr>
          <a:lstStyle/>
          <a:p>
            <a:pPr>
              <a:defRPr/>
            </a:pPr>
            <a:r>
              <a:rPr lang="en-US" sz="2500" dirty="0"/>
              <a:t>New shorter test blueprints for TELPAS grades 2-12 reading and brand new test blueprints for listening and speaking. Test blueprints are located on TEA’s TELPAS Resources webpage. </a:t>
            </a:r>
          </a:p>
          <a:p>
            <a:pPr>
              <a:defRPr/>
            </a:pPr>
            <a:endParaRPr lang="en-US" sz="2500" dirty="0"/>
          </a:p>
          <a:p>
            <a:pPr>
              <a:defRPr/>
            </a:pPr>
            <a:r>
              <a:rPr lang="en-US" sz="2500" dirty="0"/>
              <a:t>TELPAS Holistic Rating Training</a:t>
            </a:r>
          </a:p>
          <a:p>
            <a:pPr lvl="1">
              <a:defRPr/>
            </a:pPr>
            <a:r>
              <a:rPr lang="en-US" dirty="0"/>
              <a:t>Grades 2-12 Online Basic Training Course and calibration activities only include writing.</a:t>
            </a:r>
          </a:p>
          <a:p>
            <a:pPr lvl="1">
              <a:defRPr/>
            </a:pPr>
            <a:r>
              <a:rPr lang="en-US" dirty="0"/>
              <a:t>Practice activity is outside of the modules.</a:t>
            </a:r>
          </a:p>
          <a:p>
            <a:pPr lvl="1">
              <a:defRPr/>
            </a:pPr>
            <a:r>
              <a:rPr lang="en-US" dirty="0"/>
              <a:t>Certificates of completion will be available to print in the scoring summary tab. </a:t>
            </a:r>
          </a:p>
          <a:p>
            <a:pPr lvl="1">
              <a:defRPr/>
            </a:pPr>
            <a:endParaRPr lang="en-US" dirty="0"/>
          </a:p>
          <a:p>
            <a:pPr>
              <a:defRPr/>
            </a:pPr>
            <a:r>
              <a:rPr lang="en-US" sz="2500" dirty="0"/>
              <a:t>Calibration Proctor Oath </a:t>
            </a:r>
          </a:p>
          <a:p>
            <a:pPr lvl="1"/>
            <a:r>
              <a:rPr lang="en-US" dirty="0"/>
              <a:t>Calibration proctor oath has been developed for those designated to serve as a proctor for monitored calibration sessions.</a:t>
            </a:r>
          </a:p>
          <a:p>
            <a:pPr lvl="1"/>
            <a:r>
              <a:rPr lang="en-US" dirty="0"/>
              <a:t>Any person who has more than one assessment role (e.g., TELPAS calibration proctor who also serves as TELPAS test administrator) must sign an oath for each role. </a:t>
            </a:r>
          </a:p>
          <a:p>
            <a:pPr marL="482346" lvl="1" indent="0">
              <a:buNone/>
              <a:defRPr/>
            </a:pPr>
            <a:endParaRPr lang="en-US" dirty="0"/>
          </a:p>
          <a:p>
            <a:endParaRPr lang="en-US" dirty="0"/>
          </a:p>
        </p:txBody>
      </p:sp>
      <p:sp>
        <p:nvSpPr>
          <p:cNvPr id="3" name="Title 2"/>
          <p:cNvSpPr>
            <a:spLocks noGrp="1"/>
          </p:cNvSpPr>
          <p:nvPr>
            <p:ph type="title"/>
          </p:nvPr>
        </p:nvSpPr>
        <p:spPr/>
        <p:txBody>
          <a:bodyPr/>
          <a:lstStyle/>
          <a:p>
            <a:r>
              <a:rPr lang="en-US" dirty="0"/>
              <a:t>TELPAS </a:t>
            </a:r>
            <a:r>
              <a:rPr lang="en-US" dirty="0">
                <a:solidFill>
                  <a:srgbClr val="FFFF00"/>
                </a:solidFill>
                <a:latin typeface="Kristen ITC" panose="03050502040202030202" pitchFamily="66" charset="0"/>
              </a:rPr>
              <a:t>New</a:t>
            </a:r>
            <a:r>
              <a:rPr lang="en-US" dirty="0"/>
              <a:t> for 2018</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150</a:t>
            </a:fld>
            <a:endParaRPr lang="en-US" dirty="0"/>
          </a:p>
        </p:txBody>
      </p:sp>
    </p:spTree>
    <p:extLst>
      <p:ext uri="{BB962C8B-B14F-4D97-AF65-F5344CB8AC3E}">
        <p14:creationId xmlns:p14="http://schemas.microsoft.com/office/powerpoint/2010/main" val="3091467834"/>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228600"/>
            <a:ext cx="8686800" cy="914400"/>
          </a:xfrm>
        </p:spPr>
        <p:txBody>
          <a:bodyPr>
            <a:normAutofit fontScale="90000"/>
          </a:bodyPr>
          <a:lstStyle/>
          <a:p>
            <a:r>
              <a:rPr lang="en-US" dirty="0"/>
              <a:t>TELPAS Holistically-Rated Assessments: Training Requirements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151</a:t>
            </a:fld>
            <a:endParaRPr lang="en-US" dirty="0"/>
          </a:p>
        </p:txBody>
      </p:sp>
      <p:pic>
        <p:nvPicPr>
          <p:cNvPr id="5" name="Picture 4"/>
          <p:cNvPicPr>
            <a:picLocks noChangeAspect="1"/>
          </p:cNvPicPr>
          <p:nvPr/>
        </p:nvPicPr>
        <p:blipFill rotWithShape="1">
          <a:blip r:embed="rId2"/>
          <a:srcRect l="60787" t="29639" r="20694" b="14089"/>
          <a:stretch/>
        </p:blipFill>
        <p:spPr>
          <a:xfrm>
            <a:off x="1676400" y="1306014"/>
            <a:ext cx="5867400" cy="5378450"/>
          </a:xfrm>
          <a:prstGeom prst="rect">
            <a:avLst/>
          </a:prstGeom>
        </p:spPr>
      </p:pic>
      <p:sp>
        <p:nvSpPr>
          <p:cNvPr id="6" name="TextBox 5"/>
          <p:cNvSpPr txBox="1"/>
          <p:nvPr/>
        </p:nvSpPr>
        <p:spPr>
          <a:xfrm>
            <a:off x="7391400" y="2438400"/>
            <a:ext cx="1676400" cy="2800767"/>
          </a:xfrm>
          <a:prstGeom prst="rect">
            <a:avLst/>
          </a:prstGeom>
          <a:noFill/>
        </p:spPr>
        <p:txBody>
          <a:bodyPr wrap="square" rtlCol="0">
            <a:spAutoFit/>
          </a:bodyPr>
          <a:lstStyle/>
          <a:p>
            <a:pPr algn="ctr"/>
            <a:r>
              <a:rPr lang="en-US" sz="1600" i="1" dirty="0">
                <a:solidFill>
                  <a:srgbClr val="FF0000"/>
                </a:solidFill>
              </a:rPr>
              <a:t>* New raters and returning raters who have not completed calibration activities within the last 3 school years are required to complete the online basic training course before calibrating. </a:t>
            </a:r>
          </a:p>
        </p:txBody>
      </p:sp>
    </p:spTree>
    <p:extLst>
      <p:ext uri="{BB962C8B-B14F-4D97-AF65-F5344CB8AC3E}">
        <p14:creationId xmlns:p14="http://schemas.microsoft.com/office/powerpoint/2010/main" val="282917796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382000" cy="4648200"/>
          </a:xfrm>
        </p:spPr>
        <p:txBody>
          <a:bodyPr>
            <a:normAutofit fontScale="92500" lnSpcReduction="10000"/>
          </a:bodyPr>
          <a:lstStyle/>
          <a:p>
            <a:r>
              <a:rPr lang="en-US" dirty="0"/>
              <a:t>Each teacher selected to rate an ELL must: </a:t>
            </a:r>
          </a:p>
          <a:p>
            <a:pPr lvl="1"/>
            <a:r>
              <a:rPr lang="en-US" dirty="0"/>
              <a:t>have the student in class at the time of the spring assessment window;</a:t>
            </a:r>
          </a:p>
          <a:p>
            <a:pPr lvl="1"/>
            <a:r>
              <a:rPr lang="en-US" dirty="0"/>
              <a:t>be knowledgeable about the student’s ability to use English in instructional and informal settings; </a:t>
            </a:r>
          </a:p>
          <a:p>
            <a:pPr lvl="1"/>
            <a:r>
              <a:rPr lang="en-US" dirty="0"/>
              <a:t>hold valid Texas education credentials, such as a teacher certificate or permit; </a:t>
            </a:r>
          </a:p>
          <a:p>
            <a:pPr lvl="1"/>
            <a:r>
              <a:rPr lang="en-US" dirty="0"/>
              <a:t>be appropriately trained in the holistic rating process; and </a:t>
            </a:r>
          </a:p>
          <a:p>
            <a:pPr lvl="1"/>
            <a:r>
              <a:rPr lang="en-US" dirty="0"/>
              <a:t>rate the student in all eligible language domains. </a:t>
            </a:r>
          </a:p>
          <a:p>
            <a:pPr lvl="1"/>
            <a:endParaRPr lang="en-US" dirty="0"/>
          </a:p>
          <a:p>
            <a:r>
              <a:rPr lang="en-US" dirty="0"/>
              <a:t>Raters may include bilingual teachers, ESL teachers, general education teachers, special education teachers, gifted and talented teachers, and teachers of enrichment subjects. </a:t>
            </a:r>
          </a:p>
          <a:p>
            <a:pPr lvl="1"/>
            <a:r>
              <a:rPr lang="en-US" dirty="0"/>
              <a:t>Paraprofessionals may not be designated as raters.</a:t>
            </a:r>
          </a:p>
          <a:p>
            <a:endParaRPr lang="en-US" dirty="0"/>
          </a:p>
        </p:txBody>
      </p:sp>
      <p:sp>
        <p:nvSpPr>
          <p:cNvPr id="3" name="Title 2"/>
          <p:cNvSpPr>
            <a:spLocks noGrp="1"/>
          </p:cNvSpPr>
          <p:nvPr>
            <p:ph type="title"/>
          </p:nvPr>
        </p:nvSpPr>
        <p:spPr>
          <a:xfrm>
            <a:off x="228600" y="228600"/>
            <a:ext cx="8686800" cy="914400"/>
          </a:xfrm>
        </p:spPr>
        <p:txBody>
          <a:bodyPr>
            <a:normAutofit fontScale="90000"/>
          </a:bodyPr>
          <a:lstStyle/>
          <a:p>
            <a:r>
              <a:rPr lang="en-US" dirty="0"/>
              <a:t>TELPAS Holistically-Rated Assessments: Rater Requirements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152</a:t>
            </a:fld>
            <a:endParaRPr lang="en-US" dirty="0"/>
          </a:p>
        </p:txBody>
      </p:sp>
    </p:spTree>
    <p:extLst>
      <p:ext uri="{BB962C8B-B14F-4D97-AF65-F5344CB8AC3E}">
        <p14:creationId xmlns:p14="http://schemas.microsoft.com/office/powerpoint/2010/main" val="378910904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6D2451E-3285-438B-B188-C22B2A012BF6}" type="slidenum">
              <a:rPr lang="en-US" smtClean="0"/>
              <a:pPr/>
              <a:t>153</a:t>
            </a:fld>
            <a:endParaRPr lang="en-US" dirty="0"/>
          </a:p>
        </p:txBody>
      </p:sp>
      <p:sp>
        <p:nvSpPr>
          <p:cNvPr id="3" name="Title 2"/>
          <p:cNvSpPr>
            <a:spLocks noGrp="1"/>
          </p:cNvSpPr>
          <p:nvPr>
            <p:ph type="title"/>
          </p:nvPr>
        </p:nvSpPr>
        <p:spPr/>
        <p:txBody>
          <a:bodyPr>
            <a:normAutofit/>
          </a:bodyPr>
          <a:lstStyle/>
          <a:p>
            <a:r>
              <a:rPr lang="en-US" dirty="0"/>
              <a:t>TELPAS Online Assessments: Reading</a:t>
            </a:r>
          </a:p>
        </p:txBody>
      </p:sp>
      <p:pic>
        <p:nvPicPr>
          <p:cNvPr id="4" name="Content Placeholder 4"/>
          <p:cNvPicPr>
            <a:picLocks noChangeAspect="1"/>
          </p:cNvPicPr>
          <p:nvPr/>
        </p:nvPicPr>
        <p:blipFill>
          <a:blip r:embed="rId2"/>
          <a:stretch>
            <a:fillRect/>
          </a:stretch>
        </p:blipFill>
        <p:spPr>
          <a:xfrm>
            <a:off x="267870" y="2209800"/>
            <a:ext cx="8418930" cy="4038600"/>
          </a:xfrm>
          <a:prstGeom prst="rect">
            <a:avLst/>
          </a:prstGeom>
        </p:spPr>
      </p:pic>
      <p:sp>
        <p:nvSpPr>
          <p:cNvPr id="6" name="Speech Bubble: Oval 5"/>
          <p:cNvSpPr/>
          <p:nvPr/>
        </p:nvSpPr>
        <p:spPr>
          <a:xfrm>
            <a:off x="6705600" y="914400"/>
            <a:ext cx="2355010" cy="1491793"/>
          </a:xfrm>
          <a:prstGeom prst="wedgeEllipseCallout">
            <a:avLst>
              <a:gd name="adj1" fmla="val -86882"/>
              <a:gd name="adj2" fmla="val 45039"/>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bg1"/>
                </a:solidFill>
              </a:rPr>
              <a:t>Students took only  about 1½ -2 hours for the longer reading test last year.</a:t>
            </a:r>
          </a:p>
        </p:txBody>
      </p:sp>
    </p:spTree>
    <p:extLst>
      <p:ext uri="{BB962C8B-B14F-4D97-AF65-F5344CB8AC3E}">
        <p14:creationId xmlns:p14="http://schemas.microsoft.com/office/powerpoint/2010/main" val="1517508269"/>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6D2451E-3285-438B-B188-C22B2A012BF6}" type="slidenum">
              <a:rPr lang="en-US" smtClean="0"/>
              <a:pPr/>
              <a:t>154</a:t>
            </a:fld>
            <a:endParaRPr lang="en-US" dirty="0"/>
          </a:p>
        </p:txBody>
      </p:sp>
      <p:sp>
        <p:nvSpPr>
          <p:cNvPr id="3" name="Title 2"/>
          <p:cNvSpPr>
            <a:spLocks noGrp="1"/>
          </p:cNvSpPr>
          <p:nvPr>
            <p:ph type="title"/>
          </p:nvPr>
        </p:nvSpPr>
        <p:spPr/>
        <p:txBody>
          <a:bodyPr>
            <a:normAutofit fontScale="90000"/>
          </a:bodyPr>
          <a:lstStyle/>
          <a:p>
            <a:r>
              <a:rPr lang="en-US" dirty="0"/>
              <a:t>TELPAS Online Assessments: </a:t>
            </a:r>
            <a:br>
              <a:rPr lang="en-US" dirty="0"/>
            </a:br>
            <a:r>
              <a:rPr lang="en-US" dirty="0"/>
              <a:t>Listening and Speaking </a:t>
            </a:r>
          </a:p>
        </p:txBody>
      </p:sp>
      <p:pic>
        <p:nvPicPr>
          <p:cNvPr id="5" name="Content Placeholder 8"/>
          <p:cNvPicPr>
            <a:picLocks noChangeAspect="1"/>
          </p:cNvPicPr>
          <p:nvPr/>
        </p:nvPicPr>
        <p:blipFill>
          <a:blip r:embed="rId2"/>
          <a:stretch>
            <a:fillRect/>
          </a:stretch>
        </p:blipFill>
        <p:spPr>
          <a:xfrm>
            <a:off x="44983" y="2242291"/>
            <a:ext cx="8977833" cy="3960495"/>
          </a:xfrm>
          <a:prstGeom prst="rect">
            <a:avLst/>
          </a:prstGeom>
        </p:spPr>
      </p:pic>
      <p:sp>
        <p:nvSpPr>
          <p:cNvPr id="4" name="Speech Bubble: Oval 3"/>
          <p:cNvSpPr/>
          <p:nvPr/>
        </p:nvSpPr>
        <p:spPr>
          <a:xfrm rot="21403862">
            <a:off x="6034045" y="687659"/>
            <a:ext cx="2844288" cy="1327891"/>
          </a:xfrm>
          <a:prstGeom prst="wedgeEllipseCallout">
            <a:avLst>
              <a:gd name="adj1" fmla="val -82776"/>
              <a:gd name="adj2" fmla="val 8224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bg1"/>
                </a:solidFill>
              </a:rPr>
              <a:t>Students took only about 1 ½ -2 hours for the listening and speaking test during the pilot. </a:t>
            </a:r>
          </a:p>
        </p:txBody>
      </p:sp>
    </p:spTree>
    <p:extLst>
      <p:ext uri="{BB962C8B-B14F-4D97-AF65-F5344CB8AC3E}">
        <p14:creationId xmlns:p14="http://schemas.microsoft.com/office/powerpoint/2010/main" val="167632265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defRPr/>
            </a:pPr>
            <a:r>
              <a:rPr lang="en-US" altLang="en-US" dirty="0"/>
              <a:t>Students will need to wear headsets.</a:t>
            </a:r>
          </a:p>
          <a:p>
            <a:pPr>
              <a:defRPr/>
            </a:pPr>
            <a:endParaRPr lang="en-US" altLang="en-US" dirty="0"/>
          </a:p>
          <a:p>
            <a:pPr>
              <a:defRPr/>
            </a:pPr>
            <a:r>
              <a:rPr lang="en-US" dirty="0"/>
              <a:t>Text of the stimulus or prompt is not available on screen, although audio is provided and can be played as many times as the student needs.</a:t>
            </a:r>
            <a:r>
              <a:rPr lang="en-US" altLang="en-US" dirty="0"/>
              <a:t> All audio is recorded in a studio, not via text-to-speech functionality. </a:t>
            </a:r>
          </a:p>
          <a:p>
            <a:endParaRPr lang="en-US" dirty="0"/>
          </a:p>
          <a:p>
            <a:r>
              <a:rPr lang="en-US" altLang="en-US" dirty="0"/>
              <a:t>Students will respond to test items in the following ways: </a:t>
            </a:r>
          </a:p>
          <a:p>
            <a:pPr lvl="1"/>
            <a:r>
              <a:rPr lang="en-US" altLang="en-US" dirty="0"/>
              <a:t>click on the correct answer</a:t>
            </a:r>
          </a:p>
          <a:p>
            <a:pPr lvl="1"/>
            <a:r>
              <a:rPr lang="en-US" altLang="en-US" dirty="0"/>
              <a:t>drag-and-drop </a:t>
            </a:r>
          </a:p>
          <a:p>
            <a:pPr lvl="1"/>
            <a:r>
              <a:rPr lang="en-US" altLang="en-US" dirty="0"/>
              <a:t>multiple-choice</a:t>
            </a:r>
          </a:p>
          <a:p>
            <a:pPr lvl="1"/>
            <a:endParaRPr lang="en-US" altLang="en-US" dirty="0"/>
          </a:p>
          <a:p>
            <a:endParaRPr lang="en-US" dirty="0"/>
          </a:p>
        </p:txBody>
      </p:sp>
      <p:sp>
        <p:nvSpPr>
          <p:cNvPr id="3" name="Title 2"/>
          <p:cNvSpPr>
            <a:spLocks noGrp="1"/>
          </p:cNvSpPr>
          <p:nvPr>
            <p:ph type="title"/>
          </p:nvPr>
        </p:nvSpPr>
        <p:spPr/>
        <p:txBody>
          <a:bodyPr>
            <a:normAutofit fontScale="90000"/>
          </a:bodyPr>
          <a:lstStyle/>
          <a:p>
            <a:r>
              <a:rPr lang="en-US" dirty="0"/>
              <a:t>TELPAS Online Assessments: </a:t>
            </a:r>
            <a:br>
              <a:rPr lang="en-US" dirty="0"/>
            </a:br>
            <a:r>
              <a:rPr lang="en-US" dirty="0"/>
              <a:t>Listening</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155</a:t>
            </a:fld>
            <a:endParaRPr lang="en-US" dirty="0"/>
          </a:p>
        </p:txBody>
      </p:sp>
    </p:spTree>
    <p:extLst>
      <p:ext uri="{BB962C8B-B14F-4D97-AF65-F5344CB8AC3E}">
        <p14:creationId xmlns:p14="http://schemas.microsoft.com/office/powerpoint/2010/main" val="89430893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altLang="en-US" dirty="0"/>
              <a:t>Students will need to wear headsets with a microphone.</a:t>
            </a:r>
          </a:p>
          <a:p>
            <a:endParaRPr lang="en-US" altLang="en-US" dirty="0"/>
          </a:p>
          <a:p>
            <a:r>
              <a:rPr lang="en-US" dirty="0"/>
              <a:t>Text of prompt is available on the screen for students to read and in an audio file for students to listen to as many times as they need. </a:t>
            </a:r>
          </a:p>
          <a:p>
            <a:endParaRPr lang="en-US" dirty="0"/>
          </a:p>
          <a:p>
            <a:r>
              <a:rPr lang="en-US" dirty="0"/>
              <a:t>Students will record their response, </a:t>
            </a:r>
            <a:r>
              <a:rPr lang="en-US" altLang="en-US" dirty="0"/>
              <a:t>listen to their response, and delete and re-record if not satisfied with their first response.</a:t>
            </a:r>
          </a:p>
          <a:p>
            <a:pPr lvl="1"/>
            <a:r>
              <a:rPr lang="en-US" altLang="en-US" sz="2100" dirty="0"/>
              <a:t>Up to 90 seconds of recording time for a response</a:t>
            </a:r>
          </a:p>
          <a:p>
            <a:pPr lvl="1"/>
            <a:r>
              <a:rPr lang="en-US" altLang="en-US" sz="2100" dirty="0"/>
              <a:t>Two opportunities to record a response</a:t>
            </a:r>
          </a:p>
          <a:p>
            <a:endParaRPr lang="en-US" altLang="en-US" sz="2300" dirty="0"/>
          </a:p>
          <a:p>
            <a:r>
              <a:rPr lang="en-US" altLang="en-US" sz="2300" dirty="0"/>
              <a:t>Speaking prompts are scored on a 2 or 4 point rubric depending on the item type - simple versus open-ended. </a:t>
            </a:r>
          </a:p>
          <a:p>
            <a:pPr marL="342900" lvl="1" indent="-342900">
              <a:buFont typeface="Wingdings" panose="05000000000000000000" pitchFamily="2" charset="2"/>
              <a:buChar char="§"/>
            </a:pPr>
            <a:endParaRPr lang="en-US" altLang="en-US" sz="2400" dirty="0"/>
          </a:p>
          <a:p>
            <a:endParaRPr lang="en-US" dirty="0"/>
          </a:p>
        </p:txBody>
      </p:sp>
      <p:sp>
        <p:nvSpPr>
          <p:cNvPr id="3" name="Title 2"/>
          <p:cNvSpPr>
            <a:spLocks noGrp="1"/>
          </p:cNvSpPr>
          <p:nvPr>
            <p:ph type="title"/>
          </p:nvPr>
        </p:nvSpPr>
        <p:spPr/>
        <p:txBody>
          <a:bodyPr>
            <a:normAutofit fontScale="90000"/>
          </a:bodyPr>
          <a:lstStyle/>
          <a:p>
            <a:r>
              <a:rPr lang="en-US" dirty="0"/>
              <a:t>TELPAS Online Assessments: </a:t>
            </a:r>
            <a:br>
              <a:rPr lang="en-US" dirty="0"/>
            </a:br>
            <a:r>
              <a:rPr lang="en-US" dirty="0"/>
              <a:t>Speaking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156</a:t>
            </a:fld>
            <a:endParaRPr lang="en-US" dirty="0"/>
          </a:p>
        </p:txBody>
      </p:sp>
    </p:spTree>
    <p:extLst>
      <p:ext uri="{BB962C8B-B14F-4D97-AF65-F5344CB8AC3E}">
        <p14:creationId xmlns:p14="http://schemas.microsoft.com/office/powerpoint/2010/main" val="167351474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458200" cy="4648200"/>
          </a:xfrm>
        </p:spPr>
        <p:txBody>
          <a:bodyPr>
            <a:normAutofit fontScale="70000" lnSpcReduction="20000"/>
          </a:bodyPr>
          <a:lstStyle/>
          <a:p>
            <a:r>
              <a:rPr lang="en-US" dirty="0"/>
              <a:t>In rare circumstances that prevent a student from testing online, the district may submit a request to TEA for a special administration of TELPAS grades 2-12 online tests. </a:t>
            </a:r>
          </a:p>
          <a:p>
            <a:pPr lvl="1"/>
            <a:r>
              <a:rPr lang="en-US" dirty="0"/>
              <a:t>For the online reading test, the request is for a paper administration.</a:t>
            </a:r>
          </a:p>
          <a:p>
            <a:pPr lvl="1"/>
            <a:r>
              <a:rPr lang="en-US" dirty="0"/>
              <a:t>For the online listening and speaking test, the request is for the student to be holistically rated.</a:t>
            </a:r>
          </a:p>
          <a:p>
            <a:endParaRPr lang="en-US" dirty="0"/>
          </a:p>
          <a:p>
            <a:r>
              <a:rPr lang="en-US" dirty="0"/>
              <a:t>Examples of situations when a request for a special administration of TELPAS is appropriate:</a:t>
            </a:r>
          </a:p>
          <a:p>
            <a:pPr lvl="1"/>
            <a:r>
              <a:rPr lang="en-US" dirty="0"/>
              <a:t>Accommodations cannot be applied </a:t>
            </a:r>
          </a:p>
          <a:p>
            <a:pPr lvl="2"/>
            <a:r>
              <a:rPr lang="en-US" dirty="0"/>
              <a:t>Student has seizures or migraines from looking at computer screen. </a:t>
            </a:r>
          </a:p>
          <a:p>
            <a:pPr lvl="2"/>
            <a:r>
              <a:rPr lang="en-US" dirty="0"/>
              <a:t>Student is exempt from listening due to disability but not from speaking, so could participate in the holistically-rated speaking assessment. </a:t>
            </a:r>
          </a:p>
          <a:p>
            <a:pPr lvl="1"/>
            <a:r>
              <a:rPr lang="en-US" dirty="0"/>
              <a:t>Technology access is precluded</a:t>
            </a:r>
          </a:p>
          <a:p>
            <a:pPr lvl="2"/>
            <a:r>
              <a:rPr lang="en-US" dirty="0"/>
              <a:t>Student is homebound, and there is no internet connection at home.</a:t>
            </a:r>
          </a:p>
          <a:p>
            <a:pPr lvl="2"/>
            <a:r>
              <a:rPr lang="en-US" dirty="0"/>
              <a:t>Student is in juvenile detention facility and county does not allow online test application to be downloaded onto computers. </a:t>
            </a:r>
          </a:p>
          <a:p>
            <a:pPr lvl="1"/>
            <a:endParaRPr lang="en-US" dirty="0"/>
          </a:p>
          <a:p>
            <a:r>
              <a:rPr lang="en-US" dirty="0"/>
              <a:t>Specific instructions and the request form can be found on TEA’s District and Campus Coordinator Manual Resources webpage. </a:t>
            </a:r>
          </a:p>
        </p:txBody>
      </p:sp>
      <p:sp>
        <p:nvSpPr>
          <p:cNvPr id="3" name="Title 2"/>
          <p:cNvSpPr>
            <a:spLocks noGrp="1"/>
          </p:cNvSpPr>
          <p:nvPr>
            <p:ph type="title"/>
          </p:nvPr>
        </p:nvSpPr>
        <p:spPr>
          <a:xfrm>
            <a:off x="304800" y="228600"/>
            <a:ext cx="8686800" cy="914400"/>
          </a:xfrm>
        </p:spPr>
        <p:txBody>
          <a:bodyPr>
            <a:normAutofit/>
          </a:bodyPr>
          <a:lstStyle/>
          <a:p>
            <a:r>
              <a:rPr lang="en-US" dirty="0"/>
              <a:t>Special Administration of TELPAS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157</a:t>
            </a:fld>
            <a:endParaRPr lang="en-US" dirty="0"/>
          </a:p>
        </p:txBody>
      </p:sp>
    </p:spTree>
    <p:extLst>
      <p:ext uri="{BB962C8B-B14F-4D97-AF65-F5344CB8AC3E}">
        <p14:creationId xmlns:p14="http://schemas.microsoft.com/office/powerpoint/2010/main" val="257940325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The 2018 TELPAS raw score results for Listening and Speaking (online) and Reading (online and paper transcription) will be available on May 14, 2018.</a:t>
            </a:r>
          </a:p>
          <a:p>
            <a:r>
              <a:rPr lang="en-US" dirty="0"/>
              <a:t>The scale score results for Listening and Speaking and Reading will be available on August 15, 2018. (Note this change on page v of the TELPAS Test Administrator Manual and the TELPAS Rater Manual Calendar of Events). </a:t>
            </a:r>
          </a:p>
          <a:p>
            <a:r>
              <a:rPr lang="en-US" dirty="0"/>
              <a:t>Standard setting must be conducted in the summer based on the data from the operational listening and speaking tests and reading tests. Once standards are approved, student report cards will be provided to districts.</a:t>
            </a:r>
          </a:p>
        </p:txBody>
      </p:sp>
      <p:sp>
        <p:nvSpPr>
          <p:cNvPr id="3" name="Title 2"/>
          <p:cNvSpPr>
            <a:spLocks noGrp="1"/>
          </p:cNvSpPr>
          <p:nvPr>
            <p:ph type="title"/>
          </p:nvPr>
        </p:nvSpPr>
        <p:spPr/>
        <p:txBody>
          <a:bodyPr/>
          <a:lstStyle/>
          <a:p>
            <a:r>
              <a:rPr lang="en-US" dirty="0"/>
              <a:t>TELPAS Test Results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158</a:t>
            </a:fld>
            <a:endParaRPr lang="en-US" dirty="0"/>
          </a:p>
        </p:txBody>
      </p:sp>
    </p:spTree>
    <p:extLst>
      <p:ext uri="{BB962C8B-B14F-4D97-AF65-F5344CB8AC3E}">
        <p14:creationId xmlns:p14="http://schemas.microsoft.com/office/powerpoint/2010/main" val="341014167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382000" cy="4648200"/>
          </a:xfrm>
        </p:spPr>
        <p:txBody>
          <a:bodyPr>
            <a:normAutofit/>
          </a:bodyPr>
          <a:lstStyle/>
          <a:p>
            <a:pPr>
              <a:defRPr/>
            </a:pPr>
            <a:r>
              <a:rPr lang="en-US" dirty="0"/>
              <a:t>LPACs should still conduct end-of-year (EOY) LPAC meetings for all ELLs that are possible candidates for exit from bilingual or ESL programs, even if TELPAS results are not yet available. </a:t>
            </a:r>
          </a:p>
          <a:p>
            <a:pPr>
              <a:defRPr/>
            </a:pPr>
            <a:endParaRPr lang="en-US" dirty="0"/>
          </a:p>
          <a:p>
            <a:pPr>
              <a:defRPr/>
            </a:pPr>
            <a:r>
              <a:rPr lang="en-US" dirty="0"/>
              <a:t>LPAC documentation should note that the student is </a:t>
            </a:r>
            <a:r>
              <a:rPr lang="en-US" b="1" dirty="0"/>
              <a:t>pending</a:t>
            </a:r>
            <a:r>
              <a:rPr lang="en-US" dirty="0"/>
              <a:t> exit from the bilingual or ESL program until TELPAS test results are received.</a:t>
            </a:r>
          </a:p>
          <a:p>
            <a:pPr lvl="1">
              <a:defRPr/>
            </a:pPr>
            <a:r>
              <a:rPr lang="en-US" dirty="0"/>
              <a:t>TEA LPAC forms: Notation should be made in TELPAS section of LPAC Review form and on the second page of Parental Report on Student Progress (Bilingual or ESL) Program form.</a:t>
            </a:r>
          </a:p>
          <a:p>
            <a:pPr lvl="1">
              <a:defRPr/>
            </a:pPr>
            <a:r>
              <a:rPr lang="en-US" dirty="0"/>
              <a:t>District-made LPAC forms: Include information that student is </a:t>
            </a:r>
            <a:r>
              <a:rPr lang="en-US" b="1" dirty="0"/>
              <a:t>pending</a:t>
            </a:r>
            <a:r>
              <a:rPr lang="en-US" dirty="0"/>
              <a:t> exit until TELPAS test results received.</a:t>
            </a:r>
          </a:p>
          <a:p>
            <a:endParaRPr lang="en-US" dirty="0"/>
          </a:p>
        </p:txBody>
      </p:sp>
      <p:sp>
        <p:nvSpPr>
          <p:cNvPr id="3" name="Title 2"/>
          <p:cNvSpPr>
            <a:spLocks noGrp="1"/>
          </p:cNvSpPr>
          <p:nvPr>
            <p:ph type="title"/>
          </p:nvPr>
        </p:nvSpPr>
        <p:spPr/>
        <p:txBody>
          <a:bodyPr>
            <a:normAutofit/>
          </a:bodyPr>
          <a:lstStyle/>
          <a:p>
            <a:r>
              <a:rPr lang="en-US" dirty="0"/>
              <a:t>TELPAS Test Results: Impact on Exit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159</a:t>
            </a:fld>
            <a:endParaRPr lang="en-US" dirty="0"/>
          </a:p>
        </p:txBody>
      </p:sp>
    </p:spTree>
    <p:extLst>
      <p:ext uri="{BB962C8B-B14F-4D97-AF65-F5344CB8AC3E}">
        <p14:creationId xmlns:p14="http://schemas.microsoft.com/office/powerpoint/2010/main" val="10881870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290513" indent="-290513">
              <a:buFont typeface="Arial" panose="020B0604020202020204" pitchFamily="34" charset="0"/>
              <a:buChar char="•"/>
            </a:pPr>
            <a:r>
              <a:rPr lang="en-US" altLang="en-US" dirty="0"/>
              <a:t>Remember, this process applies only to students who have met all other exit criteria and are awaiting TELPAS test results.</a:t>
            </a:r>
          </a:p>
          <a:p>
            <a:pPr marL="290513" indent="-290513">
              <a:buFont typeface="Arial" panose="020B0604020202020204" pitchFamily="34" charset="0"/>
              <a:buChar char="•"/>
            </a:pPr>
            <a:endParaRPr lang="en-US" altLang="en-US" dirty="0"/>
          </a:p>
          <a:p>
            <a:pPr marL="290513" indent="-290513">
              <a:buFont typeface="Arial" panose="020B0604020202020204" pitchFamily="34" charset="0"/>
              <a:buChar char="•"/>
            </a:pPr>
            <a:r>
              <a:rPr lang="en-US" altLang="en-US" dirty="0"/>
              <a:t>Once the LPAC documents have been completed, the district can then follow up with letters of exit approval to parents whose students met exit criteria.</a:t>
            </a:r>
          </a:p>
          <a:p>
            <a:pPr marL="290513" indent="-290513">
              <a:buFont typeface="Arial" panose="020B0604020202020204" pitchFamily="34" charset="0"/>
              <a:buChar char="•"/>
            </a:pPr>
            <a:endParaRPr lang="en-US" altLang="en-US" dirty="0"/>
          </a:p>
          <a:p>
            <a:pPr marL="290513" indent="-290513">
              <a:buFont typeface="Arial" panose="020B0604020202020204" pitchFamily="34" charset="0"/>
              <a:buChar char="•"/>
            </a:pPr>
            <a:r>
              <a:rPr lang="en-US" altLang="en-US" dirty="0"/>
              <a:t>Please be sure that an LPAC representative that will be in the district or on the campus when results are sent knows about this process so that it can be completed.</a:t>
            </a:r>
          </a:p>
          <a:p>
            <a:endParaRPr lang="en-US" dirty="0"/>
          </a:p>
        </p:txBody>
      </p:sp>
      <p:sp>
        <p:nvSpPr>
          <p:cNvPr id="3" name="Title 2"/>
          <p:cNvSpPr>
            <a:spLocks noGrp="1"/>
          </p:cNvSpPr>
          <p:nvPr>
            <p:ph type="title"/>
          </p:nvPr>
        </p:nvSpPr>
        <p:spPr/>
        <p:txBody>
          <a:bodyPr>
            <a:normAutofit/>
          </a:bodyPr>
          <a:lstStyle/>
          <a:p>
            <a:r>
              <a:rPr lang="en-US" dirty="0"/>
              <a:t>TELPAS Test Results: Impact on Exit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160</a:t>
            </a:fld>
            <a:endParaRPr lang="en-US" dirty="0"/>
          </a:p>
        </p:txBody>
      </p:sp>
    </p:spTree>
    <p:extLst>
      <p:ext uri="{BB962C8B-B14F-4D97-AF65-F5344CB8AC3E}">
        <p14:creationId xmlns:p14="http://schemas.microsoft.com/office/powerpoint/2010/main" val="213950525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altLang="en-US" dirty="0"/>
              <a:t>At the beginning of the 2018-2019 school year, students who were </a:t>
            </a:r>
            <a:r>
              <a:rPr lang="en-US" altLang="en-US" b="1" dirty="0"/>
              <a:t>pending</a:t>
            </a:r>
            <a:r>
              <a:rPr lang="en-US" altLang="en-US" dirty="0"/>
              <a:t> exit at the EOY should remain in a bilingual or ESL program until TELPAS test results are received. </a:t>
            </a:r>
          </a:p>
          <a:p>
            <a:endParaRPr lang="en-US" altLang="en-US" dirty="0"/>
          </a:p>
          <a:p>
            <a:r>
              <a:rPr lang="en-US" altLang="en-US" dirty="0"/>
              <a:t>If the student </a:t>
            </a:r>
            <a:r>
              <a:rPr lang="en-US" altLang="en-US" b="1" dirty="0"/>
              <a:t>does not </a:t>
            </a:r>
            <a:r>
              <a:rPr lang="en-US" altLang="en-US" dirty="0"/>
              <a:t>meet the exit criteria, he or she should remain in the bilingual or ESL program.  </a:t>
            </a:r>
          </a:p>
          <a:p>
            <a:endParaRPr lang="en-US" altLang="en-US" dirty="0"/>
          </a:p>
          <a:p>
            <a:r>
              <a:rPr lang="en-US" altLang="en-US" dirty="0"/>
              <a:t>If the student </a:t>
            </a:r>
            <a:r>
              <a:rPr lang="en-US" altLang="en-US" b="1" dirty="0"/>
              <a:t>does</a:t>
            </a:r>
            <a:r>
              <a:rPr lang="en-US" altLang="en-US" dirty="0"/>
              <a:t> meet the exit criteria, he or she will no longer be required to be in the bilingual or ESL program.  The LPAC is not required to meet again to discuss an ELL’s exit decision. </a:t>
            </a:r>
          </a:p>
          <a:p>
            <a:endParaRPr lang="en-US" dirty="0"/>
          </a:p>
        </p:txBody>
      </p:sp>
      <p:sp>
        <p:nvSpPr>
          <p:cNvPr id="3" name="Title 2"/>
          <p:cNvSpPr>
            <a:spLocks noGrp="1"/>
          </p:cNvSpPr>
          <p:nvPr>
            <p:ph type="title"/>
          </p:nvPr>
        </p:nvSpPr>
        <p:spPr/>
        <p:txBody>
          <a:bodyPr>
            <a:normAutofit/>
          </a:bodyPr>
          <a:lstStyle/>
          <a:p>
            <a:r>
              <a:rPr lang="en-US" dirty="0"/>
              <a:t>TELPAS Test Results: Impact on Exit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161</a:t>
            </a:fld>
            <a:endParaRPr lang="en-US" dirty="0"/>
          </a:p>
        </p:txBody>
      </p:sp>
    </p:spTree>
    <p:extLst>
      <p:ext uri="{BB962C8B-B14F-4D97-AF65-F5344CB8AC3E}">
        <p14:creationId xmlns:p14="http://schemas.microsoft.com/office/powerpoint/2010/main" val="275321663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353616" indent="-353616"/>
            <a:r>
              <a:rPr lang="en-US" dirty="0">
                <a:latin typeface="+mn-lt"/>
                <a:cs typeface="Calibri" panose="020F0502020204030204" pitchFamily="34" charset="0"/>
              </a:rPr>
              <a:t>34 CFR §200.6(h)(5) requires that a State administers an alternate ELP assessment for English learners with the most significant cognitive disabilities who cannot participate in the ELP assessment even with appropriate accommodations.</a:t>
            </a:r>
          </a:p>
          <a:p>
            <a:pPr marL="353616" indent="-353616"/>
            <a:endParaRPr lang="en-US" dirty="0">
              <a:latin typeface="+mn-lt"/>
              <a:cs typeface="Calibri" panose="020F0502020204030204" pitchFamily="34" charset="0"/>
            </a:endParaRPr>
          </a:p>
          <a:p>
            <a:pPr marL="353616" indent="-353616"/>
            <a:r>
              <a:rPr lang="en-US" dirty="0">
                <a:latin typeface="+mn-lt"/>
                <a:cs typeface="Calibri" panose="020F0502020204030204" pitchFamily="34" charset="0"/>
              </a:rPr>
              <a:t>The U.S. Department of Education has said that a State may develop alternate ELP achievement standards for the alternate ELP assessment. (Letter on June 12, 2017)</a:t>
            </a:r>
          </a:p>
          <a:p>
            <a:endParaRPr lang="en-US" dirty="0"/>
          </a:p>
        </p:txBody>
      </p:sp>
      <p:sp>
        <p:nvSpPr>
          <p:cNvPr id="3" name="Title 2"/>
          <p:cNvSpPr>
            <a:spLocks noGrp="1"/>
          </p:cNvSpPr>
          <p:nvPr>
            <p:ph type="title"/>
          </p:nvPr>
        </p:nvSpPr>
        <p:spPr>
          <a:xfrm>
            <a:off x="304800" y="228600"/>
            <a:ext cx="8534400" cy="914400"/>
          </a:xfrm>
        </p:spPr>
        <p:txBody>
          <a:bodyPr>
            <a:noAutofit/>
          </a:bodyPr>
          <a:lstStyle/>
          <a:p>
            <a:r>
              <a:rPr lang="en-US" sz="2400" dirty="0"/>
              <a:t>Every Student Succeeds Act (ESSA) : Alternate English Language Proficiency (ELP) Assessment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162</a:t>
            </a:fld>
            <a:endParaRPr lang="en-US" dirty="0"/>
          </a:p>
        </p:txBody>
      </p:sp>
    </p:spTree>
    <p:extLst>
      <p:ext uri="{BB962C8B-B14F-4D97-AF65-F5344CB8AC3E}">
        <p14:creationId xmlns:p14="http://schemas.microsoft.com/office/powerpoint/2010/main" val="3068910618"/>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a:t>Texas is creating a holistic inventory to assess English language proficiency to</a:t>
            </a:r>
          </a:p>
          <a:p>
            <a:pPr lvl="1">
              <a:buFont typeface="Wingdings" panose="05000000000000000000" pitchFamily="2" charset="2"/>
              <a:buChar char="§"/>
            </a:pPr>
            <a:r>
              <a:rPr lang="en-US" sz="2400" dirty="0"/>
              <a:t>satisfy the alternate ELP assessment requirement for students with the most significant cognitive disabilities, and  </a:t>
            </a:r>
          </a:p>
          <a:p>
            <a:pPr lvl="1">
              <a:buFont typeface="Wingdings" panose="05000000000000000000" pitchFamily="2" charset="2"/>
              <a:buChar char="§"/>
            </a:pPr>
            <a:r>
              <a:rPr lang="en-US" sz="2400" dirty="0"/>
              <a:t>reduce exemptions from specific language domains on the general TELPAS.</a:t>
            </a:r>
          </a:p>
          <a:p>
            <a:endParaRPr lang="en-US" dirty="0"/>
          </a:p>
        </p:txBody>
      </p:sp>
      <p:sp>
        <p:nvSpPr>
          <p:cNvPr id="3" name="Title 2"/>
          <p:cNvSpPr>
            <a:spLocks noGrp="1"/>
          </p:cNvSpPr>
          <p:nvPr>
            <p:ph type="title"/>
          </p:nvPr>
        </p:nvSpPr>
        <p:spPr/>
        <p:txBody>
          <a:bodyPr>
            <a:normAutofit/>
          </a:bodyPr>
          <a:lstStyle/>
          <a:p>
            <a:r>
              <a:rPr lang="en-US" dirty="0"/>
              <a:t>TELPAS Alt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163</a:t>
            </a:fld>
            <a:endParaRPr lang="en-US" dirty="0"/>
          </a:p>
        </p:txBody>
      </p:sp>
    </p:spTree>
    <p:extLst>
      <p:ext uri="{BB962C8B-B14F-4D97-AF65-F5344CB8AC3E}">
        <p14:creationId xmlns:p14="http://schemas.microsoft.com/office/powerpoint/2010/main" val="356147774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 y="1905000"/>
            <a:ext cx="3048000" cy="2667000"/>
          </a:xfrm>
        </p:spPr>
        <p:txBody>
          <a:bodyPr>
            <a:normAutofit fontScale="92500"/>
          </a:bodyPr>
          <a:lstStyle/>
          <a:p>
            <a:r>
              <a:rPr lang="en-US" dirty="0">
                <a:solidFill>
                  <a:srgbClr val="FF0000"/>
                </a:solidFill>
              </a:rPr>
              <a:t>2016 data shows that approximately 4,590 students identified as LEP took STAAR Alternate 2 in grades 3-high school.</a:t>
            </a:r>
          </a:p>
          <a:p>
            <a:endParaRPr lang="en-US" dirty="0"/>
          </a:p>
        </p:txBody>
      </p:sp>
      <p:sp>
        <p:nvSpPr>
          <p:cNvPr id="3" name="Title 2"/>
          <p:cNvSpPr>
            <a:spLocks noGrp="1"/>
          </p:cNvSpPr>
          <p:nvPr>
            <p:ph type="title"/>
          </p:nvPr>
        </p:nvSpPr>
        <p:spPr/>
        <p:txBody>
          <a:bodyPr>
            <a:normAutofit/>
          </a:bodyPr>
          <a:lstStyle/>
          <a:p>
            <a:r>
              <a:rPr lang="en-US" dirty="0"/>
              <a:t>Eligibility for TELPAS Alt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164</a:t>
            </a:fld>
            <a:endParaRPr lang="en-US" dirty="0"/>
          </a:p>
        </p:txBody>
      </p:sp>
      <p:graphicFrame>
        <p:nvGraphicFramePr>
          <p:cNvPr id="5" name="Diagram 4"/>
          <p:cNvGraphicFramePr/>
          <p:nvPr>
            <p:extLst>
              <p:ext uri="{D42A27DB-BD31-4B8C-83A1-F6EECF244321}">
                <p14:modId xmlns:p14="http://schemas.microsoft.com/office/powerpoint/2010/main" val="3568919906"/>
              </p:ext>
            </p:extLst>
          </p:nvPr>
        </p:nvGraphicFramePr>
        <p:xfrm>
          <a:off x="2209800" y="1143000"/>
          <a:ext cx="6640217"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16476566"/>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Development of TELPAS Alt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165</a:t>
            </a:fld>
            <a:endParaRPr lang="en-US" dirty="0"/>
          </a:p>
        </p:txBody>
      </p:sp>
      <p:pic>
        <p:nvPicPr>
          <p:cNvPr id="5" name="Picture 4"/>
          <p:cNvPicPr>
            <a:picLocks noChangeAspect="1"/>
          </p:cNvPicPr>
          <p:nvPr/>
        </p:nvPicPr>
        <p:blipFill>
          <a:blip r:embed="rId2"/>
          <a:stretch>
            <a:fillRect/>
          </a:stretch>
        </p:blipFill>
        <p:spPr>
          <a:xfrm rot="444613">
            <a:off x="6474749" y="2793386"/>
            <a:ext cx="2449550" cy="1359500"/>
          </a:xfrm>
          <a:prstGeom prst="rect">
            <a:avLst/>
          </a:prstGeom>
        </p:spPr>
      </p:pic>
      <p:sp>
        <p:nvSpPr>
          <p:cNvPr id="2" name="Content Placeholder 1"/>
          <p:cNvSpPr>
            <a:spLocks noGrp="1"/>
          </p:cNvSpPr>
          <p:nvPr>
            <p:ph idx="1"/>
          </p:nvPr>
        </p:nvSpPr>
        <p:spPr>
          <a:xfrm>
            <a:off x="304800" y="1295400"/>
            <a:ext cx="8534400" cy="4648200"/>
          </a:xfrm>
        </p:spPr>
        <p:txBody>
          <a:bodyPr>
            <a:normAutofit fontScale="92500" lnSpcReduction="20000"/>
          </a:bodyPr>
          <a:lstStyle/>
          <a:p>
            <a:pPr marL="0" indent="0">
              <a:buNone/>
            </a:pPr>
            <a:r>
              <a:rPr lang="en-US" b="1" dirty="0">
                <a:latin typeface="Calibri" panose="020F0502020204030204" pitchFamily="34" charset="0"/>
                <a:cs typeface="Calibri" panose="020F0502020204030204" pitchFamily="34" charset="0"/>
              </a:rPr>
              <a:t>Summer 2017- Spring 2018</a:t>
            </a:r>
          </a:p>
          <a:p>
            <a:r>
              <a:rPr lang="en-US" dirty="0">
                <a:latin typeface="Calibri" panose="020F0502020204030204" pitchFamily="34" charset="0"/>
                <a:cs typeface="Calibri" panose="020F0502020204030204" pitchFamily="34" charset="0"/>
              </a:rPr>
              <a:t>Convene multiple advisory committees and teacher committees to collect feedback from the field and write observational criteria.</a:t>
            </a:r>
          </a:p>
          <a:p>
            <a:r>
              <a:rPr lang="en-US" dirty="0">
                <a:latin typeface="Calibri" panose="020F0502020204030204" pitchFamily="34" charset="0"/>
                <a:cs typeface="Calibri" panose="020F0502020204030204" pitchFamily="34" charset="0"/>
              </a:rPr>
              <a:t>Develop alternate PLDs and observational criteria for each language domain.</a:t>
            </a:r>
          </a:p>
          <a:p>
            <a:r>
              <a:rPr lang="en-US" b="1" dirty="0">
                <a:solidFill>
                  <a:srgbClr val="EE3524"/>
                </a:solidFill>
                <a:latin typeface="Calibri" panose="020F0502020204030204" pitchFamily="34" charset="0"/>
                <a:cs typeface="Calibri" panose="020F0502020204030204" pitchFamily="34" charset="0"/>
              </a:rPr>
              <a:t>TEA to solicit district volunteers to participate in                      cognitive lab.</a:t>
            </a:r>
          </a:p>
          <a:p>
            <a:r>
              <a:rPr lang="en-US" dirty="0">
                <a:latin typeface="Calibri" panose="020F0502020204030204" pitchFamily="34" charset="0"/>
                <a:cs typeface="Calibri" panose="020F0502020204030204" pitchFamily="34" charset="0"/>
              </a:rPr>
              <a:t>Conduct alternate ELP assessment cognitive lab. </a:t>
            </a:r>
          </a:p>
          <a:p>
            <a:pPr marL="0" indent="0">
              <a:buNone/>
            </a:pPr>
            <a:endParaRPr lang="en-US" dirty="0">
              <a:latin typeface="Calibri" panose="020F0502020204030204" pitchFamily="34" charset="0"/>
              <a:cs typeface="Calibri" panose="020F0502020204030204" pitchFamily="34" charset="0"/>
            </a:endParaRPr>
          </a:p>
          <a:p>
            <a:pPr marL="0" indent="0">
              <a:buNone/>
            </a:pPr>
            <a:r>
              <a:rPr lang="en-US" b="1" dirty="0">
                <a:latin typeface="Calibri" panose="020F0502020204030204" pitchFamily="34" charset="0"/>
                <a:cs typeface="Calibri" panose="020F0502020204030204" pitchFamily="34" charset="0"/>
              </a:rPr>
              <a:t>Summer 2018-Summer 2019</a:t>
            </a:r>
          </a:p>
          <a:p>
            <a:r>
              <a:rPr lang="en-US" dirty="0">
                <a:latin typeface="Calibri" panose="020F0502020204030204" pitchFamily="34" charset="0"/>
                <a:cs typeface="Calibri" panose="020F0502020204030204" pitchFamily="34" charset="0"/>
              </a:rPr>
              <a:t>Collect and analyze cognitive lab survey and results. </a:t>
            </a:r>
          </a:p>
          <a:p>
            <a:r>
              <a:rPr lang="en-US" dirty="0">
                <a:latin typeface="Calibri" panose="020F0502020204030204" pitchFamily="34" charset="0"/>
                <a:cs typeface="Calibri" panose="020F0502020204030204" pitchFamily="34" charset="0"/>
              </a:rPr>
              <a:t>Conduct training and administer operational TELPAS Alt assessment during TELPAS window.</a:t>
            </a:r>
          </a:p>
          <a:p>
            <a:r>
              <a:rPr lang="en-US" dirty="0">
                <a:latin typeface="Calibri" panose="020F0502020204030204" pitchFamily="34" charset="0"/>
                <a:cs typeface="Calibri" panose="020F0502020204030204" pitchFamily="34" charset="0"/>
              </a:rPr>
              <a:t>Conduct standard setting.</a:t>
            </a:r>
            <a:endParaRPr lang="en-US" dirty="0"/>
          </a:p>
        </p:txBody>
      </p:sp>
    </p:spTree>
    <p:extLst>
      <p:ext uri="{BB962C8B-B14F-4D97-AF65-F5344CB8AC3E}">
        <p14:creationId xmlns:p14="http://schemas.microsoft.com/office/powerpoint/2010/main" val="132875135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Shape 308"/>
          <p:cNvSpPr>
            <a:spLocks noGrp="1"/>
          </p:cNvSpPr>
          <p:nvPr>
            <p:ph type="ctrTitle"/>
          </p:nvPr>
        </p:nvSpPr>
        <p:spPr>
          <a:prstGeom prst="rect">
            <a:avLst/>
          </a:prstGeom>
        </p:spPr>
        <p:txBody>
          <a:bodyPr>
            <a:normAutofit/>
          </a:bodyPr>
          <a:lstStyle/>
          <a:p>
            <a:r>
              <a:rPr lang="en-US" sz="4000" dirty="0"/>
              <a:t>Questions?</a:t>
            </a:r>
            <a:endParaRPr sz="4000" dirty="0"/>
          </a:p>
        </p:txBody>
      </p:sp>
    </p:spTree>
    <p:extLst>
      <p:ext uri="{BB962C8B-B14F-4D97-AF65-F5344CB8AC3E}">
        <p14:creationId xmlns:p14="http://schemas.microsoft.com/office/powerpoint/2010/main" val="223875848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0" y="3810000"/>
            <a:ext cx="5943600" cy="2362200"/>
          </a:xfrm>
        </p:spPr>
        <p:txBody>
          <a:bodyPr>
            <a:noAutofit/>
          </a:bodyPr>
          <a:lstStyle/>
          <a:p>
            <a:r>
              <a:rPr lang="en-US" sz="4000" dirty="0"/>
              <a:t>STAAR Alternate 2 and TELPAS Assessment Management System</a:t>
            </a:r>
          </a:p>
        </p:txBody>
      </p:sp>
      <p:pic>
        <p:nvPicPr>
          <p:cNvPr id="3" name="Picture Placeholder 5">
            <a:extLst>
              <a:ext uri="{FF2B5EF4-FFF2-40B4-BE49-F238E27FC236}">
                <a16:creationId xmlns:a16="http://schemas.microsoft.com/office/drawing/2014/main" id="{6FF69B3A-5D9B-442D-933D-34D018612C99}"/>
              </a:ext>
            </a:extLst>
          </p:cNvPr>
          <p:cNvPicPr>
            <a:picLocks noChangeAspect="1"/>
          </p:cNvPicPr>
          <p:nvPr/>
        </p:nvPicPr>
        <p:blipFill>
          <a:blip r:embed="rId2"/>
          <a:srcRect l="11842" r="11842"/>
          <a:stretch>
            <a:fillRect/>
          </a:stretch>
        </p:blipFill>
        <p:spPr>
          <a:xfrm>
            <a:off x="3200400" y="76200"/>
            <a:ext cx="5943600" cy="3657600"/>
          </a:xfrm>
          <a:prstGeom prst="rect">
            <a:avLst/>
          </a:prstGeom>
        </p:spPr>
      </p:pic>
    </p:spTree>
    <p:extLst>
      <p:ext uri="{BB962C8B-B14F-4D97-AF65-F5344CB8AC3E}">
        <p14:creationId xmlns:p14="http://schemas.microsoft.com/office/powerpoint/2010/main" val="321180366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1258543" y="1333148"/>
            <a:ext cx="6474513" cy="4450466"/>
          </a:xfrm>
          <a:prstGeom prst="rect">
            <a:avLst/>
          </a:prstGeom>
        </p:spPr>
      </p:pic>
      <p:sp>
        <p:nvSpPr>
          <p:cNvPr id="3" name="Title 2"/>
          <p:cNvSpPr>
            <a:spLocks noGrp="1"/>
          </p:cNvSpPr>
          <p:nvPr>
            <p:ph type="title"/>
          </p:nvPr>
        </p:nvSpPr>
        <p:spPr/>
        <p:txBody>
          <a:bodyPr>
            <a:normAutofit fontScale="90000"/>
          </a:bodyPr>
          <a:lstStyle/>
          <a:p>
            <a:r>
              <a:rPr lang="en-US" dirty="0"/>
              <a:t>Assessment Management System Launch Page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168</a:t>
            </a:fld>
            <a:endParaRPr lang="en-US" dirty="0"/>
          </a:p>
        </p:txBody>
      </p:sp>
      <p:sp>
        <p:nvSpPr>
          <p:cNvPr id="7" name="Rectangle 6"/>
          <p:cNvSpPr/>
          <p:nvPr/>
        </p:nvSpPr>
        <p:spPr>
          <a:xfrm>
            <a:off x="6096000" y="1905000"/>
            <a:ext cx="1524000" cy="37338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347156" y="1691481"/>
            <a:ext cx="862644" cy="289719"/>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600200" y="2963515"/>
            <a:ext cx="2895600" cy="99888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1793033" y="5131102"/>
            <a:ext cx="4382744" cy="461665"/>
          </a:xfrm>
          <a:prstGeom prst="rect">
            <a:avLst/>
          </a:prstGeom>
          <a:noFill/>
        </p:spPr>
        <p:txBody>
          <a:bodyPr wrap="square" rtlCol="0">
            <a:spAutoFit/>
          </a:bodyPr>
          <a:lstStyle/>
          <a:p>
            <a:r>
              <a:rPr lang="en-US" sz="2400" dirty="0">
                <a:hlinkClick r:id="rId4" action="ppaction://hlinkfile"/>
              </a:rPr>
              <a:t>tx.pearsonaccessnext.com</a:t>
            </a:r>
            <a:endParaRPr lang="en-US" sz="2400" dirty="0"/>
          </a:p>
        </p:txBody>
      </p:sp>
    </p:spTree>
    <p:extLst>
      <p:ext uri="{BB962C8B-B14F-4D97-AF65-F5344CB8AC3E}">
        <p14:creationId xmlns:p14="http://schemas.microsoft.com/office/powerpoint/2010/main" val="4137707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New Features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169</a:t>
            </a:fld>
            <a:endParaRPr lang="en-US" dirty="0"/>
          </a:p>
        </p:txBody>
      </p:sp>
      <p:pic>
        <p:nvPicPr>
          <p:cNvPr id="6" name="Content Placeholder 5"/>
          <p:cNvPicPr>
            <a:picLocks noGrp="1" noChangeAspect="1"/>
          </p:cNvPicPr>
          <p:nvPr>
            <p:ph idx="1"/>
          </p:nvPr>
        </p:nvPicPr>
        <p:blipFill rotWithShape="1">
          <a:blip r:embed="rId3"/>
          <a:srcRect l="74651" t="23378" b="6804"/>
          <a:stretch/>
        </p:blipFill>
        <p:spPr>
          <a:xfrm>
            <a:off x="499853" y="1446509"/>
            <a:ext cx="2209800" cy="4446238"/>
          </a:xfrm>
          <a:prstGeom prst="rect">
            <a:avLst/>
          </a:prstGeom>
          <a:effectLst>
            <a:outerShdw blurRad="63500" sx="102000" sy="102000" algn="ctr" rotWithShape="0">
              <a:prstClr val="black">
                <a:alpha val="40000"/>
              </a:prstClr>
            </a:outerShdw>
          </a:effectLst>
        </p:spPr>
      </p:pic>
      <p:pic>
        <p:nvPicPr>
          <p:cNvPr id="7" name="Picture 6"/>
          <p:cNvPicPr>
            <a:picLocks noChangeAspect="1"/>
          </p:cNvPicPr>
          <p:nvPr/>
        </p:nvPicPr>
        <p:blipFill>
          <a:blip r:embed="rId4"/>
          <a:stretch>
            <a:fillRect/>
          </a:stretch>
        </p:blipFill>
        <p:spPr>
          <a:xfrm>
            <a:off x="2997530" y="1951116"/>
            <a:ext cx="2475150" cy="2925178"/>
          </a:xfrm>
          <a:prstGeom prst="rect">
            <a:avLst/>
          </a:prstGeom>
          <a:effectLst>
            <a:outerShdw blurRad="63500" sx="102000" sy="102000" algn="ctr" rotWithShape="0">
              <a:prstClr val="black">
                <a:alpha val="40000"/>
              </a:prstClr>
            </a:outerShdw>
          </a:effectLst>
        </p:spPr>
      </p:pic>
      <p:pic>
        <p:nvPicPr>
          <p:cNvPr id="8" name="Picture 7"/>
          <p:cNvPicPr>
            <a:picLocks noChangeAspect="1"/>
          </p:cNvPicPr>
          <p:nvPr/>
        </p:nvPicPr>
        <p:blipFill>
          <a:blip r:embed="rId5"/>
          <a:stretch>
            <a:fillRect/>
          </a:stretch>
        </p:blipFill>
        <p:spPr>
          <a:xfrm>
            <a:off x="5884994" y="1951116"/>
            <a:ext cx="2541122" cy="2879568"/>
          </a:xfrm>
          <a:prstGeom prst="rect">
            <a:avLst/>
          </a:prstGeom>
          <a:effectLst>
            <a:outerShdw blurRad="63500" sx="102000" sy="102000" algn="ctr" rotWithShape="0">
              <a:prstClr val="black">
                <a:alpha val="40000"/>
              </a:prstClr>
            </a:outerShdw>
          </a:effectLst>
        </p:spPr>
      </p:pic>
      <p:pic>
        <p:nvPicPr>
          <p:cNvPr id="9" name="Picture 8"/>
          <p:cNvPicPr>
            <a:picLocks noChangeAspect="1"/>
          </p:cNvPicPr>
          <p:nvPr/>
        </p:nvPicPr>
        <p:blipFill rotWithShape="1">
          <a:blip r:embed="rId3"/>
          <a:srcRect l="75857" t="39392" r="6394" b="57571"/>
          <a:stretch/>
        </p:blipFill>
        <p:spPr>
          <a:xfrm>
            <a:off x="2997530" y="5046229"/>
            <a:ext cx="2438400" cy="304800"/>
          </a:xfrm>
          <a:prstGeom prst="rect">
            <a:avLst/>
          </a:prstGeom>
          <a:effectLst>
            <a:outerShdw blurRad="63500" sx="102000" sy="102000" algn="ctr" rotWithShape="0">
              <a:prstClr val="black">
                <a:alpha val="40000"/>
              </a:prstClr>
            </a:outerShdw>
          </a:effectLst>
        </p:spPr>
      </p:pic>
      <p:pic>
        <p:nvPicPr>
          <p:cNvPr id="10" name="Picture 9"/>
          <p:cNvPicPr>
            <a:picLocks noChangeAspect="1"/>
          </p:cNvPicPr>
          <p:nvPr/>
        </p:nvPicPr>
        <p:blipFill rotWithShape="1">
          <a:blip r:embed="rId3"/>
          <a:srcRect l="75978" t="59235" r="13287" b="36380"/>
          <a:stretch/>
        </p:blipFill>
        <p:spPr>
          <a:xfrm>
            <a:off x="6222773" y="4920274"/>
            <a:ext cx="1865564" cy="556710"/>
          </a:xfrm>
          <a:prstGeom prst="rect">
            <a:avLst/>
          </a:prstGeom>
          <a:effectLst>
            <a:outerShdw blurRad="63500" sx="102000" sy="102000" algn="ctr" rotWithShape="0">
              <a:prstClr val="black">
                <a:alpha val="40000"/>
              </a:prstClr>
            </a:outerShdw>
          </a:effectLst>
        </p:spPr>
      </p:pic>
      <p:sp>
        <p:nvSpPr>
          <p:cNvPr id="12" name="Rectangle 11"/>
          <p:cNvSpPr/>
          <p:nvPr/>
        </p:nvSpPr>
        <p:spPr>
          <a:xfrm>
            <a:off x="598915" y="2449783"/>
            <a:ext cx="1589805" cy="21657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598915" y="3668710"/>
            <a:ext cx="1001285" cy="36897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761082" y="4680419"/>
            <a:ext cx="1426720" cy="19587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8315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1" grpId="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a:stretch>
            <a:fillRect/>
          </a:stretch>
        </p:blipFill>
        <p:spPr>
          <a:xfrm>
            <a:off x="1600200" y="1401642"/>
            <a:ext cx="6033596" cy="4064031"/>
          </a:xfrm>
          <a:prstGeom prst="rect">
            <a:avLst/>
          </a:prstGeom>
          <a:effectLst>
            <a:outerShdw blurRad="63500" sx="102000" sy="102000" algn="ctr" rotWithShape="0">
              <a:prstClr val="black">
                <a:alpha val="40000"/>
              </a:prstClr>
            </a:outerShdw>
          </a:effectLst>
        </p:spPr>
      </p:pic>
      <p:sp>
        <p:nvSpPr>
          <p:cNvPr id="3" name="Title 2"/>
          <p:cNvSpPr>
            <a:spLocks noGrp="1"/>
          </p:cNvSpPr>
          <p:nvPr>
            <p:ph type="title"/>
          </p:nvPr>
        </p:nvSpPr>
        <p:spPr/>
        <p:txBody>
          <a:bodyPr/>
          <a:lstStyle/>
          <a:p>
            <a:r>
              <a:rPr lang="en-US" dirty="0"/>
              <a:t>Avocet</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170</a:t>
            </a:fld>
            <a:endParaRPr lang="en-US" dirty="0"/>
          </a:p>
        </p:txBody>
      </p:sp>
      <p:pic>
        <p:nvPicPr>
          <p:cNvPr id="7" name="Picture 6"/>
          <p:cNvPicPr>
            <a:picLocks noChangeAspect="1"/>
          </p:cNvPicPr>
          <p:nvPr/>
        </p:nvPicPr>
        <p:blipFill rotWithShape="1">
          <a:blip r:embed="rId4"/>
          <a:srcRect t="128" b="1"/>
          <a:stretch/>
        </p:blipFill>
        <p:spPr>
          <a:xfrm>
            <a:off x="5945436" y="3536962"/>
            <a:ext cx="1681015" cy="1911268"/>
          </a:xfrm>
          <a:prstGeom prst="rect">
            <a:avLst/>
          </a:prstGeom>
          <a:effectLst>
            <a:outerShdw blurRad="63500" sx="102000" sy="102000" algn="ctr" rotWithShape="0">
              <a:prstClr val="black">
                <a:alpha val="40000"/>
              </a:prstClr>
            </a:outerShdw>
          </a:effectLst>
        </p:spPr>
      </p:pic>
      <p:sp>
        <p:nvSpPr>
          <p:cNvPr id="8" name="Rectangle 7"/>
          <p:cNvSpPr/>
          <p:nvPr/>
        </p:nvSpPr>
        <p:spPr>
          <a:xfrm>
            <a:off x="1873520" y="5465673"/>
            <a:ext cx="5486956" cy="461665"/>
          </a:xfrm>
          <a:prstGeom prst="rect">
            <a:avLst/>
          </a:prstGeom>
        </p:spPr>
        <p:txBody>
          <a:bodyPr wrap="square">
            <a:spAutoFit/>
          </a:bodyPr>
          <a:lstStyle/>
          <a:p>
            <a:r>
              <a:rPr lang="en-US" sz="2400" u="sng" dirty="0">
                <a:solidFill>
                  <a:srgbClr val="0000FF"/>
                </a:solidFill>
                <a:cs typeface="Arial" pitchFamily="34" charset="0"/>
                <a:hlinkClick r:id="rId5"/>
              </a:rPr>
              <a:t>http://avocet.pearson.com/TX/Home</a:t>
            </a:r>
            <a:endParaRPr lang="en-US" sz="2400" u="sng" dirty="0">
              <a:solidFill>
                <a:srgbClr val="0000FF"/>
              </a:solidFill>
              <a:cs typeface="Arial" pitchFamily="34" charset="0"/>
            </a:endParaRPr>
          </a:p>
        </p:txBody>
      </p:sp>
    </p:spTree>
    <p:extLst>
      <p:ext uri="{BB962C8B-B14F-4D97-AF65-F5344CB8AC3E}">
        <p14:creationId xmlns:p14="http://schemas.microsoft.com/office/powerpoint/2010/main" val="2410917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304800" y="1604013"/>
            <a:ext cx="8382000" cy="3908736"/>
          </a:xfrm>
          <a:prstGeom prst="rect">
            <a:avLst/>
          </a:prstGeom>
          <a:effectLst>
            <a:outerShdw blurRad="63500" sx="102000" sy="102000" algn="ctr" rotWithShape="0">
              <a:prstClr val="black">
                <a:alpha val="40000"/>
              </a:prstClr>
            </a:outerShdw>
          </a:effectLst>
        </p:spPr>
      </p:pic>
      <p:sp>
        <p:nvSpPr>
          <p:cNvPr id="3" name="Title 2"/>
          <p:cNvSpPr>
            <a:spLocks noGrp="1"/>
          </p:cNvSpPr>
          <p:nvPr>
            <p:ph type="title"/>
          </p:nvPr>
        </p:nvSpPr>
        <p:spPr/>
        <p:txBody>
          <a:bodyPr/>
          <a:lstStyle/>
          <a:p>
            <a:r>
              <a:rPr lang="en-US" dirty="0"/>
              <a:t>Login Screen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171</a:t>
            </a:fld>
            <a:endParaRPr lang="en-US" dirty="0"/>
          </a:p>
        </p:txBody>
      </p:sp>
      <p:sp>
        <p:nvSpPr>
          <p:cNvPr id="6" name="Rectangle 5"/>
          <p:cNvSpPr/>
          <p:nvPr/>
        </p:nvSpPr>
        <p:spPr>
          <a:xfrm>
            <a:off x="2895600" y="4114801"/>
            <a:ext cx="2057400" cy="2286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59193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Home Page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172</a:t>
            </a:fld>
            <a:endParaRPr lang="en-US" dirty="0"/>
          </a:p>
        </p:txBody>
      </p:sp>
      <p:pic>
        <p:nvPicPr>
          <p:cNvPr id="7" name="Content Placeholder 6"/>
          <p:cNvPicPr>
            <a:picLocks noGrp="1" noChangeAspect="1"/>
          </p:cNvPicPr>
          <p:nvPr>
            <p:ph idx="1"/>
          </p:nvPr>
        </p:nvPicPr>
        <p:blipFill rotWithShape="1">
          <a:blip r:embed="rId3"/>
          <a:srcRect b="25921"/>
          <a:stretch/>
        </p:blipFill>
        <p:spPr>
          <a:xfrm>
            <a:off x="690234" y="1371600"/>
            <a:ext cx="7796040" cy="4419600"/>
          </a:xfrm>
          <a:prstGeom prst="rect">
            <a:avLst/>
          </a:prstGeom>
          <a:effectLst>
            <a:outerShdw blurRad="63500" sx="102000" sy="102000" algn="ctr" rotWithShape="0">
              <a:prstClr val="black">
                <a:alpha val="40000"/>
              </a:prstClr>
            </a:outerShdw>
          </a:effectLst>
        </p:spPr>
      </p:pic>
      <p:sp>
        <p:nvSpPr>
          <p:cNvPr id="8" name="Rectangle 7"/>
          <p:cNvSpPr/>
          <p:nvPr/>
        </p:nvSpPr>
        <p:spPr>
          <a:xfrm>
            <a:off x="694245" y="1371600"/>
            <a:ext cx="1286955" cy="3048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4953000" y="1371600"/>
            <a:ext cx="3533274" cy="33655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690234" y="3733800"/>
            <a:ext cx="3576966" cy="16764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35736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Tasks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173</a:t>
            </a:fld>
            <a:endParaRPr lang="en-US" dirty="0"/>
          </a:p>
        </p:txBody>
      </p:sp>
      <p:pic>
        <p:nvPicPr>
          <p:cNvPr id="7" name="Content Placeholder 6"/>
          <p:cNvPicPr>
            <a:picLocks noGrp="1" noChangeAspect="1"/>
          </p:cNvPicPr>
          <p:nvPr>
            <p:ph idx="1"/>
          </p:nvPr>
        </p:nvPicPr>
        <p:blipFill rotWithShape="1">
          <a:blip r:embed="rId3"/>
          <a:srcRect b="25921"/>
          <a:stretch/>
        </p:blipFill>
        <p:spPr>
          <a:xfrm>
            <a:off x="690234" y="1371600"/>
            <a:ext cx="7796040" cy="4419600"/>
          </a:xfrm>
          <a:prstGeom prst="rect">
            <a:avLst/>
          </a:prstGeom>
          <a:effectLst>
            <a:outerShdw blurRad="63500" sx="102000" sy="102000" algn="ctr" rotWithShape="0">
              <a:prstClr val="black">
                <a:alpha val="40000"/>
              </a:prstClr>
            </a:outerShdw>
          </a:effectLst>
        </p:spPr>
      </p:pic>
      <p:pic>
        <p:nvPicPr>
          <p:cNvPr id="11" name="Picture 10"/>
          <p:cNvPicPr>
            <a:picLocks noChangeAspect="1"/>
          </p:cNvPicPr>
          <p:nvPr/>
        </p:nvPicPr>
        <p:blipFill rotWithShape="1">
          <a:blip r:embed="rId4"/>
          <a:srcRect l="8701" t="30277" r="75768" b="44901"/>
          <a:stretch/>
        </p:blipFill>
        <p:spPr>
          <a:xfrm>
            <a:off x="990600" y="3352800"/>
            <a:ext cx="1893345" cy="2264670"/>
          </a:xfrm>
          <a:prstGeom prst="rect">
            <a:avLst/>
          </a:prstGeom>
          <a:effectLst>
            <a:outerShdw blurRad="63500" sx="102000" sy="102000" algn="ctr" rotWithShape="0">
              <a:prstClr val="black">
                <a:alpha val="40000"/>
              </a:prstClr>
            </a:outerShdw>
          </a:effectLst>
        </p:spPr>
      </p:pic>
      <p:pic>
        <p:nvPicPr>
          <p:cNvPr id="12" name="Picture 11"/>
          <p:cNvPicPr>
            <a:picLocks noChangeAspect="1"/>
          </p:cNvPicPr>
          <p:nvPr/>
        </p:nvPicPr>
        <p:blipFill rotWithShape="1">
          <a:blip r:embed="rId5"/>
          <a:srcRect l="5649" t="6061" r="3072" b="2655"/>
          <a:stretch/>
        </p:blipFill>
        <p:spPr>
          <a:xfrm>
            <a:off x="3824778" y="3357483"/>
            <a:ext cx="1860331" cy="704193"/>
          </a:xfrm>
          <a:prstGeom prst="rect">
            <a:avLst/>
          </a:prstGeom>
          <a:effectLst>
            <a:outerShdw blurRad="63500" sx="102000" sy="102000" algn="ctr" rotWithShape="0">
              <a:prstClr val="black">
                <a:alpha val="40000"/>
              </a:prstClr>
            </a:outerShdw>
          </a:effectLst>
        </p:spPr>
      </p:pic>
      <p:pic>
        <p:nvPicPr>
          <p:cNvPr id="13" name="Picture 12"/>
          <p:cNvPicPr>
            <a:picLocks noChangeAspect="1"/>
          </p:cNvPicPr>
          <p:nvPr/>
        </p:nvPicPr>
        <p:blipFill rotWithShape="1">
          <a:blip r:embed="rId6"/>
          <a:srcRect l="2233" t="5683"/>
          <a:stretch/>
        </p:blipFill>
        <p:spPr>
          <a:xfrm>
            <a:off x="6438935" y="3352800"/>
            <a:ext cx="1790665" cy="481285"/>
          </a:xfrm>
          <a:prstGeom prst="rect">
            <a:avLst/>
          </a:prstGeom>
          <a:effectLst>
            <a:outerShdw blurRad="63500" sx="102000" sy="102000" algn="ctr" rotWithShape="0">
              <a:prstClr val="black">
                <a:alpha val="40000"/>
              </a:prstClr>
            </a:outerShdw>
          </a:effectLst>
        </p:spPr>
      </p:pic>
      <p:sp>
        <p:nvSpPr>
          <p:cNvPr id="14" name="Rectangle 13"/>
          <p:cNvSpPr/>
          <p:nvPr/>
        </p:nvSpPr>
        <p:spPr>
          <a:xfrm>
            <a:off x="1143000" y="1676400"/>
            <a:ext cx="1286955" cy="3810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5529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3"/>
          <a:srcRect b="29288"/>
          <a:stretch/>
        </p:blipFill>
        <p:spPr>
          <a:xfrm>
            <a:off x="457200" y="1524000"/>
            <a:ext cx="8262552" cy="3810000"/>
          </a:xfrm>
          <a:prstGeom prst="rect">
            <a:avLst/>
          </a:prstGeom>
          <a:effectLst>
            <a:outerShdw blurRad="63500" sx="102000" sy="102000" algn="ctr" rotWithShape="0">
              <a:prstClr val="black">
                <a:alpha val="40000"/>
              </a:prstClr>
            </a:outerShdw>
          </a:effectLst>
        </p:spPr>
      </p:pic>
      <p:sp>
        <p:nvSpPr>
          <p:cNvPr id="3" name="Title 2"/>
          <p:cNvSpPr>
            <a:spLocks noGrp="1"/>
          </p:cNvSpPr>
          <p:nvPr>
            <p:ph type="title"/>
          </p:nvPr>
        </p:nvSpPr>
        <p:spPr/>
        <p:txBody>
          <a:bodyPr/>
          <a:lstStyle/>
          <a:p>
            <a:r>
              <a:rPr lang="en-US" dirty="0"/>
              <a:t>Support Page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174</a:t>
            </a:fld>
            <a:endParaRPr lang="en-US" dirty="0"/>
          </a:p>
        </p:txBody>
      </p:sp>
      <p:pic>
        <p:nvPicPr>
          <p:cNvPr id="6" name="Picture 5"/>
          <p:cNvPicPr>
            <a:picLocks noChangeAspect="1"/>
          </p:cNvPicPr>
          <p:nvPr/>
        </p:nvPicPr>
        <p:blipFill>
          <a:blip r:embed="rId4"/>
          <a:stretch>
            <a:fillRect/>
          </a:stretch>
        </p:blipFill>
        <p:spPr>
          <a:xfrm>
            <a:off x="2254340" y="1828800"/>
            <a:ext cx="1143000" cy="430480"/>
          </a:xfrm>
          <a:prstGeom prst="rect">
            <a:avLst/>
          </a:prstGeom>
        </p:spPr>
      </p:pic>
      <p:sp>
        <p:nvSpPr>
          <p:cNvPr id="8" name="Rectangle 7"/>
          <p:cNvSpPr/>
          <p:nvPr/>
        </p:nvSpPr>
        <p:spPr>
          <a:xfrm>
            <a:off x="2254340" y="2057400"/>
            <a:ext cx="1143000" cy="20188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50716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887364" y="1449736"/>
            <a:ext cx="3037436" cy="3938148"/>
          </a:xfrm>
          <a:prstGeom prst="rect">
            <a:avLst/>
          </a:prstGeom>
          <a:ln>
            <a:solidFill>
              <a:srgbClr val="00B050"/>
            </a:solidFill>
          </a:ln>
          <a:effectLst>
            <a:outerShdw blurRad="63500" sx="102000" sy="102000" algn="ctr" rotWithShape="0">
              <a:prstClr val="black">
                <a:alpha val="40000"/>
              </a:prstClr>
            </a:outerShdw>
          </a:effectLst>
        </p:spPr>
      </p:pic>
      <p:pic>
        <p:nvPicPr>
          <p:cNvPr id="5" name="Content Placeholder 4"/>
          <p:cNvPicPr>
            <a:picLocks noGrp="1" noChangeAspect="1"/>
          </p:cNvPicPr>
          <p:nvPr>
            <p:ph idx="1"/>
          </p:nvPr>
        </p:nvPicPr>
        <p:blipFill>
          <a:blip r:embed="rId4"/>
          <a:stretch>
            <a:fillRect/>
          </a:stretch>
        </p:blipFill>
        <p:spPr>
          <a:xfrm>
            <a:off x="1067965" y="1295398"/>
            <a:ext cx="3249450" cy="4048095"/>
          </a:xfrm>
          <a:prstGeom prst="rect">
            <a:avLst/>
          </a:prstGeom>
        </p:spPr>
      </p:pic>
      <p:sp>
        <p:nvSpPr>
          <p:cNvPr id="3" name="Title 2"/>
          <p:cNvSpPr>
            <a:spLocks noGrp="1"/>
          </p:cNvSpPr>
          <p:nvPr>
            <p:ph type="title"/>
          </p:nvPr>
        </p:nvSpPr>
        <p:spPr/>
        <p:txBody>
          <a:bodyPr/>
          <a:lstStyle/>
          <a:p>
            <a:r>
              <a:rPr lang="en-US" dirty="0"/>
              <a:t>Submit Data Files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175</a:t>
            </a:fld>
            <a:endParaRPr lang="en-US" dirty="0"/>
          </a:p>
        </p:txBody>
      </p:sp>
      <p:pic>
        <p:nvPicPr>
          <p:cNvPr id="7" name="Picture 6"/>
          <p:cNvPicPr>
            <a:picLocks noChangeAspect="1"/>
          </p:cNvPicPr>
          <p:nvPr/>
        </p:nvPicPr>
        <p:blipFill rotWithShape="1">
          <a:blip r:embed="rId5"/>
          <a:srcRect l="717"/>
          <a:stretch/>
        </p:blipFill>
        <p:spPr>
          <a:xfrm>
            <a:off x="456627" y="4224060"/>
            <a:ext cx="8237862" cy="1163824"/>
          </a:xfrm>
          <a:prstGeom prst="rect">
            <a:avLst/>
          </a:prstGeom>
          <a:ln w="28575">
            <a:solidFill>
              <a:srgbClr val="5E95B9"/>
            </a:solidFill>
          </a:ln>
          <a:effectLst>
            <a:outerShdw blurRad="63500" sx="102000" sy="102000" algn="ctr" rotWithShape="0">
              <a:prstClr val="black">
                <a:alpha val="40000"/>
              </a:prstClr>
            </a:outerShdw>
          </a:effectLst>
        </p:spPr>
      </p:pic>
      <p:pic>
        <p:nvPicPr>
          <p:cNvPr id="8" name="Picture 7"/>
          <p:cNvPicPr>
            <a:picLocks noChangeAspect="1"/>
          </p:cNvPicPr>
          <p:nvPr/>
        </p:nvPicPr>
        <p:blipFill rotWithShape="1">
          <a:blip r:embed="rId6"/>
          <a:srcRect t="1807" b="25608"/>
          <a:stretch/>
        </p:blipFill>
        <p:spPr>
          <a:xfrm>
            <a:off x="456627" y="4919457"/>
            <a:ext cx="8242146" cy="735975"/>
          </a:xfrm>
          <a:prstGeom prst="rect">
            <a:avLst/>
          </a:prstGeom>
          <a:ln>
            <a:solidFill>
              <a:srgbClr val="00B050"/>
            </a:solid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582719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Same process for user accounts, student data, and TELPAS SCORE CODE field and TEST TAKEN INFO changes</a:t>
            </a:r>
          </a:p>
          <a:p>
            <a:endParaRPr lang="en-US" dirty="0"/>
          </a:p>
        </p:txBody>
      </p:sp>
      <p:sp>
        <p:nvSpPr>
          <p:cNvPr id="3" name="Title 2"/>
          <p:cNvSpPr>
            <a:spLocks noGrp="1"/>
          </p:cNvSpPr>
          <p:nvPr>
            <p:ph type="title"/>
          </p:nvPr>
        </p:nvSpPr>
        <p:spPr/>
        <p:txBody>
          <a:bodyPr/>
          <a:lstStyle/>
          <a:p>
            <a:r>
              <a:rPr lang="en-US" dirty="0"/>
              <a:t>Import/Export Data</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176</a:t>
            </a:fld>
            <a:endParaRPr lang="en-US" dirty="0"/>
          </a:p>
        </p:txBody>
      </p:sp>
      <p:pic>
        <p:nvPicPr>
          <p:cNvPr id="5" name="Content Placeholder 4"/>
          <p:cNvPicPr>
            <a:picLocks noChangeAspect="1"/>
          </p:cNvPicPr>
          <p:nvPr/>
        </p:nvPicPr>
        <p:blipFill>
          <a:blip r:embed="rId3"/>
          <a:stretch>
            <a:fillRect/>
          </a:stretch>
        </p:blipFill>
        <p:spPr>
          <a:xfrm>
            <a:off x="457200" y="2477294"/>
            <a:ext cx="2420322" cy="1926503"/>
          </a:xfrm>
          <a:prstGeom prst="rect">
            <a:avLst/>
          </a:prstGeom>
        </p:spPr>
      </p:pic>
      <p:pic>
        <p:nvPicPr>
          <p:cNvPr id="6" name="Picture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782029" y="4150541"/>
            <a:ext cx="1733242" cy="1041500"/>
          </a:xfrm>
          <a:prstGeom prst="rect">
            <a:avLst/>
          </a:prstGeom>
          <a:noFill/>
          <a:ln w="9525">
            <a:noFill/>
            <a:miter lim="800000"/>
            <a:headEnd/>
            <a:tailEnd/>
          </a:ln>
          <a:effectLst>
            <a:outerShdw blurRad="63500" sx="102000" sy="102000" algn="ctr" rotWithShape="0">
              <a:prstClr val="black">
                <a:alpha val="40000"/>
              </a:prstClr>
            </a:outerShdw>
          </a:effectLst>
          <a:extLst>
            <a:ext uri="{909E8E84-426E-40dd-AFC4-6F175D3DCCD1}">
              <a14:hiddenFill xmlns="" xmlns:a14="http://schemas.microsoft.com/office/drawing/2010/main">
                <a:solidFill>
                  <a:srgbClr val="FFFFFF"/>
                </a:solidFill>
              </a14:hiddenFill>
            </a:ext>
          </a:extLst>
        </p:spPr>
      </p:pic>
      <p:pic>
        <p:nvPicPr>
          <p:cNvPr id="7" name="image49.png" descr="PA Next Import/Export Data.PNG"/>
          <p:cNvPicPr>
            <a:picLocks noChangeAspect="1" noChangeArrowheads="1"/>
          </p:cNvPicPr>
          <p:nvPr/>
        </p:nvPicPr>
        <p:blipFill>
          <a:blip r:embed="rId5" cstate="print">
            <a:extLst>
              <a:ext uri="{28A0092B-C50C-407E-A947-70E740481C1C}">
                <a14:useLocalDpi xmlns:a14="http://schemas.microsoft.com/office/drawing/2010/main"/>
              </a:ext>
            </a:extLst>
          </a:blip>
          <a:srcRect b="-176"/>
          <a:stretch>
            <a:fillRect/>
          </a:stretch>
        </p:blipFill>
        <p:spPr bwMode="auto">
          <a:xfrm>
            <a:off x="3024584" y="2534317"/>
            <a:ext cx="5858693" cy="1889533"/>
          </a:xfrm>
          <a:prstGeom prst="rect">
            <a:avLst/>
          </a:prstGeom>
          <a:noFill/>
          <a:ln>
            <a:noFill/>
          </a:ln>
          <a:effectLst>
            <a:outerShdw blurRad="50800" dist="38100" dir="2700000" algn="tl" rotWithShape="0">
              <a:prstClr val="black">
                <a:alpha val="40000"/>
              </a:prst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Rectangle 7"/>
          <p:cNvSpPr/>
          <p:nvPr/>
        </p:nvSpPr>
        <p:spPr>
          <a:xfrm>
            <a:off x="886579" y="4150542"/>
            <a:ext cx="1206545" cy="27708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3124200" y="3733800"/>
            <a:ext cx="1828800" cy="3048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7848600" y="3456720"/>
            <a:ext cx="762000" cy="27708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3498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838200" y="1316241"/>
            <a:ext cx="2973636" cy="2330180"/>
          </a:xfrm>
          <a:prstGeom prst="rect">
            <a:avLst/>
          </a:prstGeom>
        </p:spPr>
      </p:pic>
      <p:sp>
        <p:nvSpPr>
          <p:cNvPr id="3" name="Title 2"/>
          <p:cNvSpPr>
            <a:spLocks noGrp="1"/>
          </p:cNvSpPr>
          <p:nvPr>
            <p:ph type="title"/>
          </p:nvPr>
        </p:nvSpPr>
        <p:spPr/>
        <p:txBody>
          <a:bodyPr/>
          <a:lstStyle/>
          <a:p>
            <a:r>
              <a:rPr lang="en-US" dirty="0"/>
              <a:t>Import/Export Student Data</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177</a:t>
            </a:fld>
            <a:endParaRPr lang="en-US" dirty="0"/>
          </a:p>
        </p:txBody>
      </p:sp>
      <p:sp>
        <p:nvSpPr>
          <p:cNvPr id="9" name="Rectangle 8"/>
          <p:cNvSpPr/>
          <p:nvPr/>
        </p:nvSpPr>
        <p:spPr>
          <a:xfrm>
            <a:off x="914400" y="2594526"/>
            <a:ext cx="2133600" cy="31036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p:nvPicPr>
        <p:blipFill rotWithShape="1">
          <a:blip r:embed="rId4"/>
          <a:srcRect t="23195" r="82500" b="55361"/>
          <a:stretch/>
        </p:blipFill>
        <p:spPr>
          <a:xfrm>
            <a:off x="4510131" y="1392657"/>
            <a:ext cx="3810358" cy="2177347"/>
          </a:xfrm>
          <a:prstGeom prst="rect">
            <a:avLst/>
          </a:prstGeom>
          <a:effectLst>
            <a:outerShdw blurRad="63500" sx="102000" sy="102000" algn="ctr" rotWithShape="0">
              <a:prstClr val="black">
                <a:alpha val="40000"/>
              </a:prstClr>
            </a:outerShdw>
          </a:effectLst>
        </p:spPr>
      </p:pic>
      <p:sp>
        <p:nvSpPr>
          <p:cNvPr id="13" name="Rectangle 12"/>
          <p:cNvSpPr/>
          <p:nvPr/>
        </p:nvSpPr>
        <p:spPr>
          <a:xfrm>
            <a:off x="4653708" y="3209062"/>
            <a:ext cx="3118692" cy="233343"/>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p:cNvPicPr>
            <a:picLocks noChangeAspect="1"/>
          </p:cNvPicPr>
          <p:nvPr/>
        </p:nvPicPr>
        <p:blipFill rotWithShape="1">
          <a:blip r:embed="rId5"/>
          <a:srcRect l="-762" r="-1317"/>
          <a:stretch/>
        </p:blipFill>
        <p:spPr>
          <a:xfrm>
            <a:off x="214471" y="3744668"/>
            <a:ext cx="8686800" cy="2036373"/>
          </a:xfrm>
          <a:prstGeom prst="rect">
            <a:avLst/>
          </a:prstGeom>
          <a:effectLst>
            <a:outerShdw blurRad="63500" sx="102000" sy="102000" algn="ctr" rotWithShape="0">
              <a:prstClr val="black">
                <a:alpha val="40000"/>
              </a:prstClr>
            </a:outerShdw>
          </a:effectLst>
        </p:spPr>
      </p:pic>
      <p:sp>
        <p:nvSpPr>
          <p:cNvPr id="15" name="Rectangle 14"/>
          <p:cNvSpPr/>
          <p:nvPr/>
        </p:nvSpPr>
        <p:spPr>
          <a:xfrm>
            <a:off x="268077" y="4762854"/>
            <a:ext cx="1553736" cy="47400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304800" y="5506559"/>
            <a:ext cx="622453" cy="29464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80885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5" grpId="0" animBg="1"/>
      <p:bldP spid="16" grpId="0" animBg="1"/>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481197" y="1295400"/>
            <a:ext cx="8029205" cy="4525963"/>
          </a:xfrm>
          <a:prstGeom prst="rect">
            <a:avLst/>
          </a:prstGeom>
        </p:spPr>
      </p:pic>
      <p:sp>
        <p:nvSpPr>
          <p:cNvPr id="3" name="Title 2"/>
          <p:cNvSpPr>
            <a:spLocks noGrp="1"/>
          </p:cNvSpPr>
          <p:nvPr>
            <p:ph type="title"/>
          </p:nvPr>
        </p:nvSpPr>
        <p:spPr/>
        <p:txBody>
          <a:bodyPr/>
          <a:lstStyle/>
          <a:p>
            <a:r>
              <a:rPr lang="en-US" dirty="0"/>
              <a:t>View Registered Students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178</a:t>
            </a:fld>
            <a:endParaRPr lang="en-US" dirty="0"/>
          </a:p>
        </p:txBody>
      </p:sp>
      <p:sp>
        <p:nvSpPr>
          <p:cNvPr id="6" name="Rectangle 5"/>
          <p:cNvSpPr/>
          <p:nvPr/>
        </p:nvSpPr>
        <p:spPr>
          <a:xfrm>
            <a:off x="1371600" y="3048000"/>
            <a:ext cx="2209800" cy="2286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4428067" y="1447800"/>
            <a:ext cx="2476500" cy="2286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3124200" y="3303138"/>
            <a:ext cx="762000" cy="27826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86419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481197" y="1295400"/>
            <a:ext cx="8029205" cy="4525963"/>
          </a:xfrm>
          <a:prstGeom prst="rect">
            <a:avLst/>
          </a:prstGeom>
        </p:spPr>
      </p:pic>
      <p:sp>
        <p:nvSpPr>
          <p:cNvPr id="3" name="Title 2"/>
          <p:cNvSpPr>
            <a:spLocks noGrp="1"/>
          </p:cNvSpPr>
          <p:nvPr>
            <p:ph type="title"/>
          </p:nvPr>
        </p:nvSpPr>
        <p:spPr/>
        <p:txBody>
          <a:bodyPr/>
          <a:lstStyle/>
          <a:p>
            <a:r>
              <a:rPr lang="en-US" dirty="0"/>
              <a:t>Update Student Data Directly</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179</a:t>
            </a:fld>
            <a:endParaRPr lang="en-US" dirty="0"/>
          </a:p>
        </p:txBody>
      </p:sp>
      <p:sp>
        <p:nvSpPr>
          <p:cNvPr id="7" name="Rectangle 6"/>
          <p:cNvSpPr/>
          <p:nvPr/>
        </p:nvSpPr>
        <p:spPr>
          <a:xfrm>
            <a:off x="3733800" y="2590800"/>
            <a:ext cx="609600" cy="30480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590800" y="4270718"/>
            <a:ext cx="228600" cy="144428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4"/>
          <a:stretch>
            <a:fillRect/>
          </a:stretch>
        </p:blipFill>
        <p:spPr>
          <a:xfrm>
            <a:off x="751947" y="2819400"/>
            <a:ext cx="1686453" cy="1358986"/>
          </a:xfrm>
          <a:prstGeom prst="rect">
            <a:avLst/>
          </a:prstGeom>
          <a:effectLst>
            <a:outerShdw blurRad="63500" sx="102000" sy="102000" algn="ctr" rotWithShape="0">
              <a:prstClr val="black">
                <a:alpha val="40000"/>
              </a:prstClr>
            </a:outerShdw>
          </a:effectLst>
        </p:spPr>
      </p:pic>
      <p:sp>
        <p:nvSpPr>
          <p:cNvPr id="10" name="Rectangle 9"/>
          <p:cNvSpPr/>
          <p:nvPr/>
        </p:nvSpPr>
        <p:spPr>
          <a:xfrm>
            <a:off x="751947" y="2819400"/>
            <a:ext cx="1686453" cy="1358986"/>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35022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462946" y="1653216"/>
            <a:ext cx="8065707" cy="3810330"/>
          </a:xfrm>
          <a:prstGeom prst="rect">
            <a:avLst/>
          </a:prstGeom>
        </p:spPr>
      </p:pic>
      <p:sp>
        <p:nvSpPr>
          <p:cNvPr id="3" name="Title 2"/>
          <p:cNvSpPr>
            <a:spLocks noGrp="1"/>
          </p:cNvSpPr>
          <p:nvPr>
            <p:ph type="title"/>
          </p:nvPr>
        </p:nvSpPr>
        <p:spPr/>
        <p:txBody>
          <a:bodyPr/>
          <a:lstStyle/>
          <a:p>
            <a:r>
              <a:rPr lang="en-US" dirty="0"/>
              <a:t>Create/Edit Student Information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180</a:t>
            </a:fld>
            <a:endParaRPr lang="en-US" dirty="0"/>
          </a:p>
        </p:txBody>
      </p:sp>
    </p:spTree>
    <p:extLst>
      <p:ext uri="{BB962C8B-B14F-4D97-AF65-F5344CB8AC3E}">
        <p14:creationId xmlns:p14="http://schemas.microsoft.com/office/powerpoint/2010/main" val="337422748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Register Students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181</a:t>
            </a:fld>
            <a:endParaRPr lang="en-US" dirty="0"/>
          </a:p>
        </p:txBody>
      </p:sp>
      <p:pic>
        <p:nvPicPr>
          <p:cNvPr id="5" name="Content Placeholder 4"/>
          <p:cNvPicPr>
            <a:picLocks noGrp="1" noChangeAspect="1"/>
          </p:cNvPicPr>
          <p:nvPr>
            <p:ph idx="1"/>
          </p:nvPr>
        </p:nvPicPr>
        <p:blipFill>
          <a:blip r:embed="rId3"/>
          <a:stretch>
            <a:fillRect/>
          </a:stretch>
        </p:blipFill>
        <p:spPr>
          <a:xfrm>
            <a:off x="304800" y="1904367"/>
            <a:ext cx="8382000" cy="3308029"/>
          </a:xfrm>
          <a:prstGeom prst="rect">
            <a:avLst/>
          </a:prstGeom>
          <a:effectLst>
            <a:outerShdw blurRad="63500" sx="102000" sy="102000" algn="ctr" rotWithShape="0">
              <a:prstClr val="black">
                <a:alpha val="40000"/>
              </a:prstClr>
            </a:outerShdw>
          </a:effectLst>
        </p:spPr>
      </p:pic>
      <p:sp>
        <p:nvSpPr>
          <p:cNvPr id="6" name="Rectangle 5"/>
          <p:cNvSpPr/>
          <p:nvPr/>
        </p:nvSpPr>
        <p:spPr>
          <a:xfrm>
            <a:off x="2438400" y="2590800"/>
            <a:ext cx="228600" cy="152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92449689"/>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304800" y="2363114"/>
            <a:ext cx="8382000" cy="2390534"/>
          </a:xfrm>
          <a:prstGeom prst="rect">
            <a:avLst/>
          </a:prstGeom>
        </p:spPr>
      </p:pic>
      <p:sp>
        <p:nvSpPr>
          <p:cNvPr id="3" name="Title 2"/>
          <p:cNvSpPr>
            <a:spLocks noGrp="1"/>
          </p:cNvSpPr>
          <p:nvPr>
            <p:ph type="title"/>
          </p:nvPr>
        </p:nvSpPr>
        <p:spPr/>
        <p:txBody>
          <a:bodyPr/>
          <a:lstStyle/>
          <a:p>
            <a:r>
              <a:rPr lang="en-US" dirty="0"/>
              <a:t>Manage Student Tests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182</a:t>
            </a:fld>
            <a:endParaRPr lang="en-US" dirty="0"/>
          </a:p>
        </p:txBody>
      </p:sp>
      <p:sp>
        <p:nvSpPr>
          <p:cNvPr id="7" name="Rectangle 6"/>
          <p:cNvSpPr/>
          <p:nvPr/>
        </p:nvSpPr>
        <p:spPr>
          <a:xfrm>
            <a:off x="533400" y="3429000"/>
            <a:ext cx="1564105" cy="1155032"/>
          </a:xfrm>
          <a:prstGeom prst="rect">
            <a:avLst/>
          </a:prstGeom>
          <a:solidFill>
            <a:srgbClr val="FFFFF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4"/>
          <a:stretch>
            <a:fillRect/>
          </a:stretch>
        </p:blipFill>
        <p:spPr>
          <a:xfrm>
            <a:off x="449883" y="3396549"/>
            <a:ext cx="2231329" cy="1633870"/>
          </a:xfrm>
          <a:prstGeom prst="rect">
            <a:avLst/>
          </a:prstGeom>
        </p:spPr>
      </p:pic>
    </p:spTree>
    <p:extLst>
      <p:ext uri="{BB962C8B-B14F-4D97-AF65-F5344CB8AC3E}">
        <p14:creationId xmlns:p14="http://schemas.microsoft.com/office/powerpoint/2010/main" val="3030654716"/>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325774" y="1714181"/>
            <a:ext cx="8340051" cy="3688400"/>
          </a:xfrm>
          <a:prstGeom prst="rect">
            <a:avLst/>
          </a:prstGeom>
        </p:spPr>
      </p:pic>
      <p:sp>
        <p:nvSpPr>
          <p:cNvPr id="3" name="Title 2"/>
          <p:cNvSpPr>
            <a:spLocks noGrp="1"/>
          </p:cNvSpPr>
          <p:nvPr>
            <p:ph type="title"/>
          </p:nvPr>
        </p:nvSpPr>
        <p:spPr/>
        <p:txBody>
          <a:bodyPr/>
          <a:lstStyle/>
          <a:p>
            <a:r>
              <a:rPr lang="en-US" dirty="0"/>
              <a:t>Manage Groups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183</a:t>
            </a:fld>
            <a:endParaRPr lang="en-US" dirty="0"/>
          </a:p>
        </p:txBody>
      </p:sp>
    </p:spTree>
    <p:extLst>
      <p:ext uri="{BB962C8B-B14F-4D97-AF65-F5344CB8AC3E}">
        <p14:creationId xmlns:p14="http://schemas.microsoft.com/office/powerpoint/2010/main" val="2683094654"/>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a:stretch>
            <a:fillRect/>
          </a:stretch>
        </p:blipFill>
        <p:spPr>
          <a:xfrm>
            <a:off x="304800" y="2261820"/>
            <a:ext cx="8382000" cy="2593123"/>
          </a:xfrm>
          <a:prstGeom prst="rect">
            <a:avLst/>
          </a:prstGeom>
        </p:spPr>
      </p:pic>
      <p:sp>
        <p:nvSpPr>
          <p:cNvPr id="3" name="Title 2"/>
          <p:cNvSpPr>
            <a:spLocks noGrp="1"/>
          </p:cNvSpPr>
          <p:nvPr>
            <p:ph type="title"/>
          </p:nvPr>
        </p:nvSpPr>
        <p:spPr/>
        <p:txBody>
          <a:bodyPr/>
          <a:lstStyle/>
          <a:p>
            <a:r>
              <a:rPr lang="en-US" dirty="0"/>
              <a:t>Manage Enrollments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184</a:t>
            </a:fld>
            <a:endParaRPr lang="en-US" dirty="0"/>
          </a:p>
        </p:txBody>
      </p:sp>
    </p:spTree>
    <p:extLst>
      <p:ext uri="{BB962C8B-B14F-4D97-AF65-F5344CB8AC3E}">
        <p14:creationId xmlns:p14="http://schemas.microsoft.com/office/powerpoint/2010/main" val="3472064910"/>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Score Codes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185</a:t>
            </a:fld>
            <a:endParaRPr lang="en-US" dirty="0"/>
          </a:p>
        </p:txBody>
      </p:sp>
      <p:sp>
        <p:nvSpPr>
          <p:cNvPr id="6" name="Content Placeholder 2"/>
          <p:cNvSpPr>
            <a:spLocks noGrp="1"/>
          </p:cNvSpPr>
          <p:nvPr>
            <p:ph idx="1"/>
          </p:nvPr>
        </p:nvSpPr>
        <p:spPr/>
        <p:txBody>
          <a:bodyPr/>
          <a:lstStyle/>
          <a:p>
            <a:pPr>
              <a:lnSpc>
                <a:spcPct val="100000"/>
              </a:lnSpc>
            </a:pPr>
            <a:r>
              <a:rPr lang="en-US" sz="2000" dirty="0"/>
              <a:t>If directed by your campus coordinator, assign score codes on the </a:t>
            </a:r>
            <a:r>
              <a:rPr lang="en-US" sz="2000" i="1" dirty="0"/>
              <a:t>Test Details </a:t>
            </a:r>
            <a:r>
              <a:rPr lang="en-US" sz="2000" dirty="0"/>
              <a:t>screen. Some score codes are determined by the ARD committee and must be documented in the student’s IEP.</a:t>
            </a:r>
          </a:p>
          <a:p>
            <a:pPr>
              <a:lnSpc>
                <a:spcPct val="100000"/>
              </a:lnSpc>
            </a:pPr>
            <a:endParaRPr lang="en-US" sz="2000" dirty="0"/>
          </a:p>
          <a:p>
            <a:pPr>
              <a:lnSpc>
                <a:spcPct val="100000"/>
              </a:lnSpc>
            </a:pPr>
            <a:endParaRPr lang="en-US" sz="2000" dirty="0"/>
          </a:p>
          <a:p>
            <a:pPr>
              <a:lnSpc>
                <a:spcPct val="100000"/>
              </a:lnSpc>
            </a:pPr>
            <a:endParaRPr lang="en-US" sz="2000" dirty="0"/>
          </a:p>
          <a:p>
            <a:pPr>
              <a:lnSpc>
                <a:spcPct val="100000"/>
              </a:lnSpc>
            </a:pPr>
            <a:endParaRPr lang="en-US" sz="2000" dirty="0"/>
          </a:p>
          <a:p>
            <a:pPr>
              <a:lnSpc>
                <a:spcPct val="100000"/>
              </a:lnSpc>
            </a:pPr>
            <a:endParaRPr lang="en-US" sz="2000" dirty="0">
              <a:latin typeface="Verdana" charset="0"/>
            </a:endParaRPr>
          </a:p>
        </p:txBody>
      </p:sp>
      <p:pic>
        <p:nvPicPr>
          <p:cNvPr id="7" name="Picture 1"/>
          <p:cNvPicPr>
            <a:picLocks noChangeAspect="1" noChangeArrowheads="1"/>
          </p:cNvPicPr>
          <p:nvPr/>
        </p:nvPicPr>
        <p:blipFill>
          <a:blip r:embed="rId3" cstate="print"/>
          <a:srcRect r="63309"/>
          <a:stretch>
            <a:fillRect/>
          </a:stretch>
        </p:blipFill>
        <p:spPr bwMode="auto">
          <a:xfrm>
            <a:off x="778260" y="2782092"/>
            <a:ext cx="2226191" cy="2505075"/>
          </a:xfrm>
          <a:prstGeom prst="rect">
            <a:avLst/>
          </a:prstGeom>
          <a:noFill/>
          <a:ln w="9525">
            <a:noFill/>
            <a:miter lim="800000"/>
            <a:headEnd/>
            <a:tailEnd/>
          </a:ln>
          <a:effectLst>
            <a:outerShdw blurRad="63500" sx="102000" sy="102000" algn="ctr" rotWithShape="0">
              <a:prstClr val="black">
                <a:alpha val="40000"/>
              </a:prstClr>
            </a:outerShdw>
          </a:effectLst>
        </p:spPr>
      </p:pic>
      <p:pic>
        <p:nvPicPr>
          <p:cNvPr id="8" name="Picture 7" descr="Score Code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18700" y="2434348"/>
            <a:ext cx="4523257" cy="3387015"/>
          </a:xfrm>
          <a:prstGeom prst="rect">
            <a:avLst/>
          </a:prstGeom>
          <a:effectLst>
            <a:outerShdw blurRad="63500" sx="102000" sy="102000" algn="ctr" rotWithShape="0">
              <a:prstClr val="black">
                <a:alpha val="40000"/>
              </a:prstClr>
            </a:outerShdw>
          </a:effectLst>
        </p:spPr>
      </p:pic>
      <p:sp>
        <p:nvSpPr>
          <p:cNvPr id="9" name="Rectangle 8"/>
          <p:cNvSpPr>
            <a:spLocks noChangeArrowheads="1"/>
          </p:cNvSpPr>
          <p:nvPr/>
        </p:nvSpPr>
        <p:spPr bwMode="auto">
          <a:xfrm>
            <a:off x="1106842" y="4956580"/>
            <a:ext cx="1862643" cy="327928"/>
          </a:xfrm>
          <a:prstGeom prst="rect">
            <a:avLst/>
          </a:prstGeom>
          <a:noFill/>
          <a:ln w="38100">
            <a:solidFill>
              <a:srgbClr val="FF0000"/>
            </a:solidFill>
            <a:miter lim="800000"/>
            <a:headEnd/>
            <a:tailEnd/>
          </a:ln>
          <a:effectLst/>
          <a:extLst>
            <a:ext uri="{909E8E84-426E-40dd-AFC4-6F175D3DCCD1}">
              <a14:hiddenFill xmlns:a14="http://schemas.microsoft.com/office/drawing/2010/main" xmlns="">
                <a:solidFill>
                  <a:srgbClr val="FFFFFF"/>
                </a:solidFill>
              </a14:hiddenFill>
            </a:ext>
          </a:extLst>
        </p:spPr>
        <p:txBody>
          <a:bodyPr anchor="ctr"/>
          <a:lstStyle/>
          <a:p>
            <a:pPr algn="ctr" eaLnBrk="1" hangingPunct="1">
              <a:spcBef>
                <a:spcPct val="50000"/>
              </a:spcBef>
              <a:defRPr/>
            </a:pPr>
            <a:endParaRPr lang="en-US" sz="4800" b="1" dirty="0">
              <a:ln w="12700">
                <a:solidFill>
                  <a:schemeClr val="accent3"/>
                </a:solidFill>
                <a:prstDash val="solid"/>
              </a:ln>
              <a:solidFill>
                <a:srgbClr val="D2DB0E"/>
              </a:solidFill>
              <a:effectLst>
                <a:outerShdw blurRad="41275" dist="20320" dir="1800000" algn="tl" rotWithShape="0">
                  <a:srgbClr val="000000">
                    <a:alpha val="40000"/>
                  </a:srgbClr>
                </a:outerShdw>
              </a:effectLst>
              <a:latin typeface="+mn-lt"/>
              <a:ea typeface="+mn-ea"/>
              <a:cs typeface="+mn-cs"/>
            </a:endParaRPr>
          </a:p>
        </p:txBody>
      </p:sp>
      <p:sp>
        <p:nvSpPr>
          <p:cNvPr id="10" name="Rectangle 9"/>
          <p:cNvSpPr>
            <a:spLocks noChangeArrowheads="1"/>
          </p:cNvSpPr>
          <p:nvPr/>
        </p:nvSpPr>
        <p:spPr bwMode="auto">
          <a:xfrm>
            <a:off x="3646200" y="4724400"/>
            <a:ext cx="1862643" cy="1096964"/>
          </a:xfrm>
          <a:prstGeom prst="rect">
            <a:avLst/>
          </a:prstGeom>
          <a:noFill/>
          <a:ln w="38100">
            <a:solidFill>
              <a:srgbClr val="FF0000"/>
            </a:solidFill>
            <a:miter lim="800000"/>
            <a:headEnd/>
            <a:tailEnd/>
          </a:ln>
          <a:effectLst/>
          <a:extLst>
            <a:ext uri="{909E8E84-426E-40dd-AFC4-6F175D3DCCD1}">
              <a14:hiddenFill xmlns:a14="http://schemas.microsoft.com/office/drawing/2010/main" xmlns="">
                <a:solidFill>
                  <a:srgbClr val="FFFFFF"/>
                </a:solidFill>
              </a14:hiddenFill>
            </a:ext>
          </a:extLst>
        </p:spPr>
        <p:txBody>
          <a:bodyPr anchor="ctr"/>
          <a:lstStyle/>
          <a:p>
            <a:pPr algn="ctr" eaLnBrk="1" hangingPunct="1">
              <a:spcBef>
                <a:spcPct val="50000"/>
              </a:spcBef>
              <a:defRPr/>
            </a:pPr>
            <a:endParaRPr lang="en-US" sz="4800" b="1" dirty="0">
              <a:ln w="12700">
                <a:solidFill>
                  <a:schemeClr val="accent3"/>
                </a:solidFill>
                <a:prstDash val="solid"/>
              </a:ln>
              <a:solidFill>
                <a:srgbClr val="D2DB0E"/>
              </a:solidFill>
              <a:effectLst>
                <a:outerShdw blurRad="41275" dist="20320" dir="1800000" algn="tl" rotWithShape="0">
                  <a:srgbClr val="000000">
                    <a:alpha val="40000"/>
                  </a:srgbClr>
                </a:outerShdw>
              </a:effectLst>
              <a:latin typeface="+mn-lt"/>
              <a:ea typeface="+mn-ea"/>
              <a:cs typeface="+mn-cs"/>
            </a:endParaRPr>
          </a:p>
        </p:txBody>
      </p:sp>
    </p:spTree>
    <p:extLst>
      <p:ext uri="{BB962C8B-B14F-4D97-AF65-F5344CB8AC3E}">
        <p14:creationId xmlns:p14="http://schemas.microsoft.com/office/powerpoint/2010/main" val="617814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a:solidFill>
                  <a:srgbClr val="000000"/>
                </a:solidFill>
              </a:rPr>
              <a:t>If a student was provided accommodations, the accommodations must be indicated in the Accommodations menu on the </a:t>
            </a:r>
            <a:r>
              <a:rPr lang="en-US" sz="2000" i="1" dirty="0">
                <a:solidFill>
                  <a:srgbClr val="000000"/>
                </a:solidFill>
              </a:rPr>
              <a:t>Test Details</a:t>
            </a:r>
            <a:r>
              <a:rPr lang="en-US" sz="2000" dirty="0">
                <a:solidFill>
                  <a:srgbClr val="000000"/>
                </a:solidFill>
              </a:rPr>
              <a:t> screen. </a:t>
            </a:r>
          </a:p>
        </p:txBody>
      </p:sp>
      <p:sp>
        <p:nvSpPr>
          <p:cNvPr id="3" name="Title 2"/>
          <p:cNvSpPr>
            <a:spLocks noGrp="1"/>
          </p:cNvSpPr>
          <p:nvPr>
            <p:ph type="title"/>
          </p:nvPr>
        </p:nvSpPr>
        <p:spPr/>
        <p:txBody>
          <a:bodyPr/>
          <a:lstStyle/>
          <a:p>
            <a:r>
              <a:rPr lang="en-US" dirty="0"/>
              <a:t>Accommodations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186</a:t>
            </a:fld>
            <a:endParaRPr lang="en-US" dirty="0"/>
          </a:p>
        </p:txBody>
      </p:sp>
      <p:sp>
        <p:nvSpPr>
          <p:cNvPr id="8" name="Rectangle 7"/>
          <p:cNvSpPr/>
          <p:nvPr/>
        </p:nvSpPr>
        <p:spPr>
          <a:xfrm>
            <a:off x="3728936" y="3962400"/>
            <a:ext cx="4572000" cy="1600438"/>
          </a:xfrm>
          <a:prstGeom prst="rect">
            <a:avLst/>
          </a:prstGeom>
        </p:spPr>
        <p:txBody>
          <a:bodyPr>
            <a:spAutoFit/>
          </a:bodyPr>
          <a:lstStyle/>
          <a:p>
            <a:pPr marL="285750" lvl="0" indent="-285750">
              <a:buClr>
                <a:srgbClr val="FF0000"/>
              </a:buClr>
              <a:buFont typeface="Arial" panose="020B0604020202020204" pitchFamily="34" charset="0"/>
              <a:buChar char="•"/>
            </a:pPr>
            <a:r>
              <a:rPr lang="en-US" sz="1400" dirty="0">
                <a:solidFill>
                  <a:schemeClr val="accent1"/>
                </a:solidFill>
              </a:rPr>
              <a:t>Described images</a:t>
            </a:r>
          </a:p>
          <a:p>
            <a:pPr marL="285750" lvl="0" indent="-285750">
              <a:buClr>
                <a:srgbClr val="FF0000"/>
              </a:buClr>
              <a:buFont typeface="Arial" panose="020B0604020202020204" pitchFamily="34" charset="0"/>
              <a:buChar char="•"/>
            </a:pPr>
            <a:r>
              <a:rPr lang="en-US" sz="1400" dirty="0">
                <a:solidFill>
                  <a:schemeClr val="accent1"/>
                </a:solidFill>
              </a:rPr>
              <a:t>Provide images or text separately</a:t>
            </a:r>
          </a:p>
          <a:p>
            <a:pPr marL="285750" lvl="0" indent="-285750">
              <a:buClr>
                <a:srgbClr val="FF0000"/>
              </a:buClr>
              <a:buFont typeface="Arial" panose="020B0604020202020204" pitchFamily="34" charset="0"/>
              <a:buChar char="•"/>
            </a:pPr>
            <a:r>
              <a:rPr lang="en-US" sz="1400" dirty="0">
                <a:solidFill>
                  <a:schemeClr val="accent1"/>
                </a:solidFill>
              </a:rPr>
              <a:t>Isolate images</a:t>
            </a:r>
          </a:p>
          <a:p>
            <a:pPr marL="285750" lvl="0" indent="-285750">
              <a:buClr>
                <a:srgbClr val="FF0000"/>
              </a:buClr>
              <a:buFont typeface="Arial" panose="020B0604020202020204" pitchFamily="34" charset="0"/>
              <a:buChar char="•"/>
            </a:pPr>
            <a:r>
              <a:rPr lang="en-US" sz="1400" dirty="0">
                <a:solidFill>
                  <a:schemeClr val="accent1"/>
                </a:solidFill>
              </a:rPr>
              <a:t>Picture representations</a:t>
            </a:r>
          </a:p>
          <a:p>
            <a:pPr marL="285750" lvl="0" indent="-285750">
              <a:buClr>
                <a:srgbClr val="FF0000"/>
              </a:buClr>
              <a:buFont typeface="Arial" panose="020B0604020202020204" pitchFamily="34" charset="0"/>
              <a:buChar char="•"/>
            </a:pPr>
            <a:r>
              <a:rPr lang="en-US" sz="1400" dirty="0">
                <a:solidFill>
                  <a:schemeClr val="accent1"/>
                </a:solidFill>
              </a:rPr>
              <a:t>Use calculator, manipulatives, or math tools</a:t>
            </a:r>
          </a:p>
          <a:p>
            <a:pPr marL="285750" lvl="0" indent="-285750">
              <a:buClr>
                <a:srgbClr val="FF0000"/>
              </a:buClr>
              <a:buFont typeface="Arial" panose="020B0604020202020204" pitchFamily="34" charset="0"/>
              <a:buChar char="•"/>
            </a:pPr>
            <a:r>
              <a:rPr lang="en-US" sz="1400" dirty="0">
                <a:solidFill>
                  <a:schemeClr val="accent1"/>
                </a:solidFill>
              </a:rPr>
              <a:t>Reread text</a:t>
            </a:r>
          </a:p>
          <a:p>
            <a:pPr marL="285750" lvl="0" indent="-285750">
              <a:buClr>
                <a:srgbClr val="FF0000"/>
              </a:buClr>
              <a:buFont typeface="Arial" panose="020B0604020202020204" pitchFamily="34" charset="0"/>
              <a:buChar char="•"/>
            </a:pPr>
            <a:r>
              <a:rPr lang="en-US" sz="1400" dirty="0">
                <a:solidFill>
                  <a:schemeClr val="accent1"/>
                </a:solidFill>
              </a:rPr>
              <a:t>Provide structured reminders</a:t>
            </a:r>
          </a:p>
        </p:txBody>
      </p:sp>
      <p:sp>
        <p:nvSpPr>
          <p:cNvPr id="9" name="Rectangle 8"/>
          <p:cNvSpPr/>
          <p:nvPr/>
        </p:nvSpPr>
        <p:spPr>
          <a:xfrm>
            <a:off x="304800" y="2358215"/>
            <a:ext cx="8229600" cy="3230563"/>
          </a:xfrm>
          <a:prstGeom prst="rect">
            <a:avLst/>
          </a:prstGeom>
        </p:spPr>
        <p:txBody>
          <a:bodyPr/>
          <a:lstStyle/>
          <a:p>
            <a:pPr lvl="0" rtl="0"/>
            <a:r>
              <a:rPr lang="en-US" sz="2400" dirty="0">
                <a:solidFill>
                  <a:schemeClr val="accent1"/>
                </a:solidFill>
              </a:rPr>
              <a:t>TELPAS:</a:t>
            </a:r>
          </a:p>
          <a:p>
            <a:pPr marL="742950" lvl="1" indent="-285750" rtl="0">
              <a:buClr>
                <a:srgbClr val="FF0000"/>
              </a:buClr>
              <a:buFont typeface="Arial" panose="020B0604020202020204" pitchFamily="34" charset="0"/>
              <a:buChar char="•"/>
            </a:pPr>
            <a:r>
              <a:rPr lang="en-US" sz="1400" dirty="0">
                <a:solidFill>
                  <a:schemeClr val="accent1"/>
                </a:solidFill>
              </a:rPr>
              <a:t> Designated Supports</a:t>
            </a:r>
          </a:p>
          <a:p>
            <a:pPr marL="742950" lvl="1" indent="-285750" rtl="0">
              <a:buClr>
                <a:srgbClr val="FF0000"/>
              </a:buClr>
              <a:buFont typeface="Arial" panose="020B0604020202020204" pitchFamily="34" charset="0"/>
              <a:buChar char="•"/>
            </a:pPr>
            <a:r>
              <a:rPr lang="en-US" sz="1400" dirty="0">
                <a:solidFill>
                  <a:schemeClr val="accent1"/>
                </a:solidFill>
              </a:rPr>
              <a:t> Large Print</a:t>
            </a:r>
          </a:p>
          <a:p>
            <a:pPr marL="742950" lvl="1" indent="-285750" rtl="0">
              <a:buClr>
                <a:srgbClr val="FF0000"/>
              </a:buClr>
              <a:buFont typeface="Arial" panose="020B0604020202020204" pitchFamily="34" charset="0"/>
              <a:buChar char="•"/>
            </a:pPr>
            <a:r>
              <a:rPr lang="en-US" sz="1400" dirty="0">
                <a:solidFill>
                  <a:schemeClr val="accent1"/>
                </a:solidFill>
              </a:rPr>
              <a:t> Extra Day</a:t>
            </a:r>
          </a:p>
          <a:p>
            <a:pPr lvl="1" rtl="0">
              <a:buChar char="•"/>
            </a:pPr>
            <a:endParaRPr lang="en-US" sz="1400" dirty="0">
              <a:solidFill>
                <a:schemeClr val="accent1"/>
              </a:solidFill>
            </a:endParaRPr>
          </a:p>
          <a:p>
            <a:pPr lvl="0" rtl="0"/>
            <a:r>
              <a:rPr lang="en-US" sz="2400" dirty="0">
                <a:solidFill>
                  <a:schemeClr val="accent1"/>
                </a:solidFill>
              </a:rPr>
              <a:t>STAAR Alternate 2:</a:t>
            </a:r>
          </a:p>
          <a:p>
            <a:pPr marL="742950" lvl="1" indent="-285750" rtl="0">
              <a:buClr>
                <a:srgbClr val="FF0000"/>
              </a:buClr>
              <a:buFont typeface="Arial" panose="020B0604020202020204" pitchFamily="34" charset="0"/>
              <a:buChar char="•"/>
            </a:pPr>
            <a:r>
              <a:rPr lang="en-US" sz="1400" dirty="0">
                <a:solidFill>
                  <a:schemeClr val="accent1"/>
                </a:solidFill>
              </a:rPr>
              <a:t> Color or highlight</a:t>
            </a:r>
          </a:p>
          <a:p>
            <a:pPr marL="742950" lvl="1" indent="-285750" rtl="0">
              <a:buClr>
                <a:srgbClr val="FF0000"/>
              </a:buClr>
              <a:buFont typeface="Arial" panose="020B0604020202020204" pitchFamily="34" charset="0"/>
              <a:buChar char="•"/>
            </a:pPr>
            <a:r>
              <a:rPr lang="en-US" sz="1400" dirty="0">
                <a:solidFill>
                  <a:schemeClr val="accent1"/>
                </a:solidFill>
              </a:rPr>
              <a:t> Color overlays</a:t>
            </a:r>
          </a:p>
          <a:p>
            <a:pPr marL="742950" lvl="1" indent="-285750" rtl="0">
              <a:buClr>
                <a:srgbClr val="FF0000"/>
              </a:buClr>
              <a:buFont typeface="Arial" panose="020B0604020202020204" pitchFamily="34" charset="0"/>
              <a:buChar char="•"/>
            </a:pPr>
            <a:r>
              <a:rPr lang="en-US" sz="1400" dirty="0">
                <a:solidFill>
                  <a:schemeClr val="accent1"/>
                </a:solidFill>
              </a:rPr>
              <a:t> Photographs or objects</a:t>
            </a:r>
          </a:p>
          <a:p>
            <a:pPr marL="742950" lvl="1" indent="-285750" rtl="0">
              <a:buClr>
                <a:srgbClr val="FF0000"/>
              </a:buClr>
              <a:buFont typeface="Arial" panose="020B0604020202020204" pitchFamily="34" charset="0"/>
              <a:buChar char="•"/>
            </a:pPr>
            <a:r>
              <a:rPr lang="en-US" sz="1400" dirty="0">
                <a:solidFill>
                  <a:schemeClr val="accent1"/>
                </a:solidFill>
              </a:rPr>
              <a:t> Textured materials</a:t>
            </a:r>
          </a:p>
          <a:p>
            <a:pPr marL="742950" lvl="1" indent="-285750" rtl="0">
              <a:buClr>
                <a:srgbClr val="FF0000"/>
              </a:buClr>
              <a:buFont typeface="Arial" panose="020B0604020202020204" pitchFamily="34" charset="0"/>
              <a:buChar char="•"/>
            </a:pPr>
            <a:r>
              <a:rPr lang="en-US" sz="1400" dirty="0">
                <a:solidFill>
                  <a:schemeClr val="accent1"/>
                </a:solidFill>
              </a:rPr>
              <a:t> Demonstrate</a:t>
            </a:r>
          </a:p>
          <a:p>
            <a:pPr marL="742950" lvl="1" indent="-285750" rtl="0">
              <a:buClr>
                <a:srgbClr val="FF0000"/>
              </a:buClr>
              <a:buFont typeface="Arial" panose="020B0604020202020204" pitchFamily="34" charset="0"/>
              <a:buChar char="•"/>
            </a:pPr>
            <a:r>
              <a:rPr lang="en-US" sz="1400" dirty="0">
                <a:solidFill>
                  <a:schemeClr val="accent1"/>
                </a:solidFill>
              </a:rPr>
              <a:t> Raise or darken outline</a:t>
            </a:r>
          </a:p>
          <a:p>
            <a:pPr marL="742950" lvl="1" indent="-285750" rtl="0">
              <a:buClr>
                <a:srgbClr val="FF0000"/>
              </a:buClr>
              <a:buFont typeface="Arial" panose="020B0604020202020204" pitchFamily="34" charset="0"/>
              <a:buChar char="•"/>
            </a:pPr>
            <a:r>
              <a:rPr lang="en-US" sz="1400" dirty="0">
                <a:solidFill>
                  <a:schemeClr val="accent1"/>
                </a:solidFill>
              </a:rPr>
              <a:t> Enlarge</a:t>
            </a:r>
          </a:p>
          <a:p>
            <a:pPr marL="742950" lvl="1" indent="-285750" rtl="0">
              <a:buClr>
                <a:srgbClr val="FF0000"/>
              </a:buClr>
              <a:buFont typeface="Arial" panose="020B0604020202020204" pitchFamily="34" charset="0"/>
              <a:buChar char="•"/>
            </a:pPr>
            <a:r>
              <a:rPr lang="en-US" sz="1400" dirty="0">
                <a:solidFill>
                  <a:schemeClr val="accent1"/>
                </a:solidFill>
              </a:rPr>
              <a:t> Braille</a:t>
            </a:r>
          </a:p>
        </p:txBody>
      </p:sp>
    </p:spTree>
    <p:extLst>
      <p:ext uri="{BB962C8B-B14F-4D97-AF65-F5344CB8AC3E}">
        <p14:creationId xmlns:p14="http://schemas.microsoft.com/office/powerpoint/2010/main" val="4176967523"/>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Test Results will be posted under Reports &gt; Published Reports</a:t>
            </a:r>
          </a:p>
        </p:txBody>
      </p:sp>
      <p:sp>
        <p:nvSpPr>
          <p:cNvPr id="3" name="Title 2"/>
          <p:cNvSpPr>
            <a:spLocks noGrp="1"/>
          </p:cNvSpPr>
          <p:nvPr>
            <p:ph type="title"/>
          </p:nvPr>
        </p:nvSpPr>
        <p:spPr/>
        <p:txBody>
          <a:bodyPr/>
          <a:lstStyle/>
          <a:p>
            <a:r>
              <a:rPr lang="en-US" dirty="0"/>
              <a:t>View Published Reports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187</a:t>
            </a:fld>
            <a:endParaRPr lang="en-US" dirty="0"/>
          </a:p>
        </p:txBody>
      </p:sp>
      <p:pic>
        <p:nvPicPr>
          <p:cNvPr id="1028" name="Picture 4" descr="https://lh5.googleusercontent.com/cCgouxmmvjYIIIy-7pE-KmIIqHFsCjeiq5cQe8ysjDNyhnrZ0ZMte8SwtcjW-ol78XRof_-X1V7yZqjBQbS_0JO1ay1Eg0w-mjS1Xv452RrUsyggGiAZaX8dog3PMDJtI3S-JKy7HP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5145" y="2298736"/>
            <a:ext cx="6469655" cy="342269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9553973"/>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STAAR Alternate 2 Administration</a:t>
            </a:r>
          </a:p>
        </p:txBody>
      </p:sp>
    </p:spTree>
    <p:extLst>
      <p:ext uri="{BB962C8B-B14F-4D97-AF65-F5344CB8AC3E}">
        <p14:creationId xmlns:p14="http://schemas.microsoft.com/office/powerpoint/2010/main" val="4150420762"/>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3FC065-E481-4AE6-BA04-50D0508F5EAF}"/>
              </a:ext>
            </a:extLst>
          </p:cNvPr>
          <p:cNvSpPr>
            <a:spLocks noGrp="1"/>
          </p:cNvSpPr>
          <p:nvPr>
            <p:ph type="title"/>
          </p:nvPr>
        </p:nvSpPr>
        <p:spPr/>
        <p:txBody>
          <a:bodyPr/>
          <a:lstStyle/>
          <a:p>
            <a:r>
              <a:rPr lang="en-US" dirty="0"/>
              <a:t>STAAR Alternate 2 Key Dates</a:t>
            </a:r>
          </a:p>
        </p:txBody>
      </p:sp>
      <p:sp>
        <p:nvSpPr>
          <p:cNvPr id="4" name="Slide Number Placeholder 3">
            <a:extLst>
              <a:ext uri="{FF2B5EF4-FFF2-40B4-BE49-F238E27FC236}">
                <a16:creationId xmlns:a16="http://schemas.microsoft.com/office/drawing/2014/main" id="{2E589BD9-6D0A-4062-9268-CD4CC1DC9D7B}"/>
              </a:ext>
            </a:extLst>
          </p:cNvPr>
          <p:cNvSpPr>
            <a:spLocks noGrp="1"/>
          </p:cNvSpPr>
          <p:nvPr>
            <p:ph type="sldNum" sz="quarter" idx="12"/>
          </p:nvPr>
        </p:nvSpPr>
        <p:spPr/>
        <p:txBody>
          <a:bodyPr/>
          <a:lstStyle/>
          <a:p>
            <a:fld id="{86D2451E-3285-438B-B188-C22B2A012BF6}" type="slidenum">
              <a:rPr lang="en-US" smtClean="0"/>
              <a:pPr/>
              <a:t>189</a:t>
            </a:fld>
            <a:endParaRPr lang="en-US" dirty="0"/>
          </a:p>
        </p:txBody>
      </p:sp>
      <p:pic>
        <p:nvPicPr>
          <p:cNvPr id="5" name="Content Placeholder 4"/>
          <p:cNvPicPr>
            <a:picLocks noGrp="1" noChangeAspect="1"/>
          </p:cNvPicPr>
          <p:nvPr>
            <p:ph idx="1"/>
          </p:nvPr>
        </p:nvPicPr>
        <p:blipFill>
          <a:blip r:embed="rId2"/>
          <a:stretch>
            <a:fillRect/>
          </a:stretch>
        </p:blipFill>
        <p:spPr>
          <a:xfrm>
            <a:off x="627552" y="1668457"/>
            <a:ext cx="7736495" cy="3779848"/>
          </a:xfrm>
          <a:prstGeom prst="rect">
            <a:avLst/>
          </a:prstGeom>
        </p:spPr>
      </p:pic>
    </p:spTree>
    <p:extLst>
      <p:ext uri="{BB962C8B-B14F-4D97-AF65-F5344CB8AC3E}">
        <p14:creationId xmlns:p14="http://schemas.microsoft.com/office/powerpoint/2010/main" val="3592210836"/>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Is based on the non-secure front matter of the STAAR Alternate 2 Test Administrator Manual located on TEA’s STAAR Alternate 2 Resources webpage.</a:t>
            </a:r>
          </a:p>
          <a:p>
            <a:endParaRPr lang="en-US" dirty="0"/>
          </a:p>
        </p:txBody>
      </p:sp>
      <p:sp>
        <p:nvSpPr>
          <p:cNvPr id="3" name="Title 2"/>
          <p:cNvSpPr>
            <a:spLocks noGrp="1"/>
          </p:cNvSpPr>
          <p:nvPr>
            <p:ph type="title"/>
          </p:nvPr>
        </p:nvSpPr>
        <p:spPr/>
        <p:txBody>
          <a:bodyPr/>
          <a:lstStyle/>
          <a:p>
            <a:r>
              <a:rPr lang="en-US" dirty="0"/>
              <a:t>Test Administrator Training</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190</a:t>
            </a:fld>
            <a:endParaRPr lang="en-US" dirty="0"/>
          </a:p>
        </p:txBody>
      </p:sp>
      <p:pic>
        <p:nvPicPr>
          <p:cNvPr id="5" name="Picture 4"/>
          <p:cNvPicPr>
            <a:picLocks noChangeAspect="1"/>
          </p:cNvPicPr>
          <p:nvPr/>
        </p:nvPicPr>
        <p:blipFill>
          <a:blip r:embed="rId3"/>
          <a:stretch>
            <a:fillRect/>
          </a:stretch>
        </p:blipFill>
        <p:spPr>
          <a:xfrm>
            <a:off x="1865148" y="2590800"/>
            <a:ext cx="5261304" cy="2792210"/>
          </a:xfrm>
          <a:prstGeom prst="rect">
            <a:avLst/>
          </a:prstGeom>
        </p:spPr>
      </p:pic>
      <p:sp>
        <p:nvSpPr>
          <p:cNvPr id="6" name="Rounded Rectangle 5"/>
          <p:cNvSpPr/>
          <p:nvPr/>
        </p:nvSpPr>
        <p:spPr>
          <a:xfrm>
            <a:off x="2057400" y="5105400"/>
            <a:ext cx="3809379" cy="19100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36205694"/>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STAAR Alternate 2 Test Administration Process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191</a:t>
            </a:fld>
            <a:endParaRPr lang="en-US" dirty="0"/>
          </a:p>
        </p:txBody>
      </p:sp>
      <p:sp>
        <p:nvSpPr>
          <p:cNvPr id="5" name="Rectangle 4"/>
          <p:cNvSpPr/>
          <p:nvPr/>
        </p:nvSpPr>
        <p:spPr>
          <a:xfrm>
            <a:off x="614007" y="1786010"/>
            <a:ext cx="1847849" cy="1343025"/>
          </a:xfrm>
          <a:prstGeom prst="rect">
            <a:avLst/>
          </a:prstGeom>
          <a:solidFill>
            <a:srgbClr val="03873A"/>
          </a:solidFill>
          <a:ln w="3175" cap="flat" cmpd="sng" algn="ctr">
            <a:noFill/>
            <a:prstDash val="solid"/>
          </a:ln>
          <a:effectLst/>
        </p:spPr>
        <p:txBody>
          <a:bodyPr lIns="108000" tIns="0" rIns="180000" bIns="108000" rtlCol="0" anchor="b"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Register Students and Verify Test Assignments</a:t>
            </a:r>
            <a:endParaRPr kumimoji="0" lang="en-US" sz="1000" b="0"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endParaRPr>
          </a:p>
        </p:txBody>
      </p:sp>
      <p:sp>
        <p:nvSpPr>
          <p:cNvPr id="6" name="TextBox 5"/>
          <p:cNvSpPr txBox="1"/>
          <p:nvPr/>
        </p:nvSpPr>
        <p:spPr>
          <a:xfrm>
            <a:off x="675984" y="3212139"/>
            <a:ext cx="1766043" cy="910506"/>
          </a:xfrm>
          <a:prstGeom prst="rect">
            <a:avLst/>
          </a:prstGeom>
          <a:noFill/>
        </p:spPr>
        <p:txBody>
          <a:bodyPr wrap="square" lIns="0" tIns="0" rIns="0" bIns="0" rtlCol="0">
            <a:spAutoFit/>
          </a:bodyPr>
          <a:lstStyle/>
          <a:p>
            <a:pPr>
              <a:lnSpc>
                <a:spcPts val="1300"/>
              </a:lnSpc>
              <a:spcAft>
                <a:spcPts val="600"/>
              </a:spcAft>
            </a:pPr>
            <a:r>
              <a:rPr lang="en-GB" sz="1000" dirty="0">
                <a:solidFill>
                  <a:srgbClr val="000000"/>
                </a:solidFill>
                <a:latin typeface="Arial" panose="020B0604020202020204" pitchFamily="34" charset="0"/>
                <a:cs typeface="Arial" panose="020B0604020202020204" pitchFamily="34" charset="0"/>
              </a:rPr>
              <a:t>Coordinators or assigned staff will register students and verify test assignments.</a:t>
            </a:r>
          </a:p>
          <a:p>
            <a:pPr>
              <a:lnSpc>
                <a:spcPts val="1300"/>
              </a:lnSpc>
              <a:spcAft>
                <a:spcPts val="600"/>
              </a:spcAft>
            </a:pPr>
            <a:r>
              <a:rPr lang="en-GB" sz="1000" dirty="0">
                <a:solidFill>
                  <a:srgbClr val="000000"/>
                </a:solidFill>
                <a:latin typeface="Arial" panose="020B0604020202020204" pitchFamily="34" charset="0"/>
                <a:cs typeface="Arial" panose="020B0604020202020204" pitchFamily="34" charset="0"/>
              </a:rPr>
              <a:t>This can be done through student registration import.</a:t>
            </a:r>
            <a:endParaRPr lang="en-US" sz="1000" dirty="0">
              <a:solidFill>
                <a:srgbClr val="000000"/>
              </a:solidFill>
              <a:latin typeface="Arial" panose="020B0604020202020204" pitchFamily="34" charset="0"/>
              <a:cs typeface="Arial" panose="020B0604020202020204" pitchFamily="34" charset="0"/>
            </a:endParaRPr>
          </a:p>
        </p:txBody>
      </p:sp>
      <p:sp>
        <p:nvSpPr>
          <p:cNvPr id="7" name="TextBox 6"/>
          <p:cNvSpPr txBox="1"/>
          <p:nvPr/>
        </p:nvSpPr>
        <p:spPr>
          <a:xfrm>
            <a:off x="715665" y="1822758"/>
            <a:ext cx="328077" cy="707886"/>
          </a:xfrm>
          <a:prstGeom prst="rect">
            <a:avLst/>
          </a:prstGeom>
          <a:noFill/>
        </p:spPr>
        <p:txBody>
          <a:bodyPr wrap="square" lIns="0" tIns="0" rIns="0" bIns="0" rtlCol="0">
            <a:spAutoFit/>
          </a:bodyPr>
          <a:lstStyle/>
          <a:p>
            <a:r>
              <a:rPr lang="en-GB" sz="4600" b="1" dirty="0">
                <a:solidFill>
                  <a:schemeClr val="bg1"/>
                </a:solidFill>
              </a:rPr>
              <a:t>1</a:t>
            </a:r>
            <a:endParaRPr lang="en-US" sz="4600" b="1" dirty="0">
              <a:solidFill>
                <a:schemeClr val="bg1"/>
              </a:solidFill>
            </a:endParaRPr>
          </a:p>
        </p:txBody>
      </p:sp>
      <p:cxnSp>
        <p:nvCxnSpPr>
          <p:cNvPr id="8" name="Straight Connector 7"/>
          <p:cNvCxnSpPr/>
          <p:nvPr/>
        </p:nvCxnSpPr>
        <p:spPr>
          <a:xfrm flipH="1">
            <a:off x="2517754" y="1795523"/>
            <a:ext cx="2" cy="3898900"/>
          </a:xfrm>
          <a:prstGeom prst="line">
            <a:avLst/>
          </a:prstGeom>
          <a:ln w="3175">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2593483" y="1786010"/>
            <a:ext cx="1847849" cy="1343025"/>
          </a:xfrm>
          <a:prstGeom prst="rect">
            <a:avLst/>
          </a:prstGeom>
          <a:solidFill>
            <a:srgbClr val="0380A4"/>
          </a:solidFill>
          <a:ln w="3175" cap="flat" cmpd="sng" algn="ctr">
            <a:noFill/>
            <a:prstDash val="solid"/>
          </a:ln>
          <a:effectLst/>
        </p:spPr>
        <p:txBody>
          <a:bodyPr lIns="108000" tIns="0" rIns="180000" bIns="108000" rtlCol="0" anchor="b"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Assess Students/Enter Student Responses</a:t>
            </a:r>
            <a:endParaRPr kumimoji="0" lang="en-US" sz="1000" b="0"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endParaRPr>
          </a:p>
        </p:txBody>
      </p:sp>
      <p:sp>
        <p:nvSpPr>
          <p:cNvPr id="11" name="TextBox 10"/>
          <p:cNvSpPr txBox="1"/>
          <p:nvPr/>
        </p:nvSpPr>
        <p:spPr>
          <a:xfrm>
            <a:off x="2605788" y="3181084"/>
            <a:ext cx="1851912" cy="2064668"/>
          </a:xfrm>
          <a:prstGeom prst="rect">
            <a:avLst/>
          </a:prstGeom>
          <a:noFill/>
        </p:spPr>
        <p:txBody>
          <a:bodyPr wrap="square" lIns="0" tIns="0" rIns="0" bIns="0" rtlCol="0">
            <a:spAutoFit/>
          </a:bodyPr>
          <a:lstStyle/>
          <a:p>
            <a:pPr>
              <a:lnSpc>
                <a:spcPts val="1300"/>
              </a:lnSpc>
              <a:spcAft>
                <a:spcPts val="600"/>
              </a:spcAft>
            </a:pPr>
            <a:r>
              <a:rPr lang="en-GB" sz="1000" dirty="0">
                <a:solidFill>
                  <a:srgbClr val="000000"/>
                </a:solidFill>
                <a:latin typeface="Arial" panose="020B0604020202020204" pitchFamily="34" charset="0"/>
                <a:cs typeface="Arial" panose="020B0604020202020204" pitchFamily="34" charset="0"/>
              </a:rPr>
              <a:t>After students are assessed, authorized users will enter student responses from the scoring document into PearsonAccess</a:t>
            </a:r>
            <a:r>
              <a:rPr lang="en-GB" sz="1000" baseline="30000" dirty="0">
                <a:solidFill>
                  <a:srgbClr val="000000"/>
                </a:solidFill>
                <a:latin typeface="Arial" panose="020B0604020202020204" pitchFamily="34" charset="0"/>
                <a:cs typeface="Arial" panose="020B0604020202020204" pitchFamily="34" charset="0"/>
              </a:rPr>
              <a:t>next</a:t>
            </a:r>
            <a:r>
              <a:rPr lang="en-GB" sz="1000" dirty="0">
                <a:solidFill>
                  <a:srgbClr val="000000"/>
                </a:solidFill>
                <a:latin typeface="Arial" panose="020B0604020202020204" pitchFamily="34" charset="0"/>
                <a:cs typeface="Arial" panose="020B0604020202020204" pitchFamily="34" charset="0"/>
              </a:rPr>
              <a:t>.</a:t>
            </a:r>
          </a:p>
          <a:p>
            <a:pPr marL="141288" lvl="1" indent="-141288">
              <a:lnSpc>
                <a:spcPts val="1300"/>
              </a:lnSpc>
              <a:spcAft>
                <a:spcPts val="600"/>
              </a:spcAft>
              <a:buFont typeface="Arial" panose="020B0604020202020204" pitchFamily="34" charset="0"/>
              <a:buChar char="‒"/>
            </a:pPr>
            <a:r>
              <a:rPr lang="en-GB" sz="1000" dirty="0">
                <a:solidFill>
                  <a:srgbClr val="000000"/>
                </a:solidFill>
                <a:latin typeface="Arial" panose="020B0604020202020204" pitchFamily="34" charset="0"/>
                <a:cs typeface="Arial" panose="020B0604020202020204" pitchFamily="34" charset="0"/>
              </a:rPr>
              <a:t>All entries will be on one page.</a:t>
            </a:r>
          </a:p>
          <a:p>
            <a:pPr marL="141288" lvl="1" indent="-141288">
              <a:lnSpc>
                <a:spcPts val="1300"/>
              </a:lnSpc>
              <a:spcAft>
                <a:spcPts val="600"/>
              </a:spcAft>
              <a:buFont typeface="Arial" panose="020B0604020202020204" pitchFamily="34" charset="0"/>
              <a:buChar char="‒"/>
            </a:pPr>
            <a:r>
              <a:rPr lang="en-GB" sz="1000" dirty="0">
                <a:solidFill>
                  <a:srgbClr val="000000"/>
                </a:solidFill>
                <a:latin typeface="Arial" panose="020B0604020202020204" pitchFamily="34" charset="0"/>
                <a:cs typeface="Arial" panose="020B0604020202020204" pitchFamily="34" charset="0"/>
              </a:rPr>
              <a:t>Staff will enter scoring information by selecting the appropriate bubble.</a:t>
            </a:r>
          </a:p>
          <a:p>
            <a:pPr marL="141288" lvl="1" indent="-141288">
              <a:lnSpc>
                <a:spcPts val="1300"/>
              </a:lnSpc>
              <a:spcAft>
                <a:spcPts val="600"/>
              </a:spcAft>
              <a:buClr>
                <a:srgbClr val="EEECE1"/>
              </a:buClr>
              <a:buFont typeface="Arial" panose="020B0604020202020204" pitchFamily="34" charset="0"/>
              <a:buChar char="‒"/>
            </a:pPr>
            <a:endParaRPr lang="en-US" sz="1000" dirty="0">
              <a:solidFill>
                <a:srgbClr val="000000"/>
              </a:solidFill>
              <a:latin typeface="Arial" panose="020B0604020202020204" pitchFamily="34" charset="0"/>
              <a:cs typeface="Arial" panose="020B0604020202020204" pitchFamily="34" charset="0"/>
            </a:endParaRPr>
          </a:p>
        </p:txBody>
      </p:sp>
      <p:sp>
        <p:nvSpPr>
          <p:cNvPr id="12" name="TextBox 11"/>
          <p:cNvSpPr txBox="1"/>
          <p:nvPr/>
        </p:nvSpPr>
        <p:spPr>
          <a:xfrm>
            <a:off x="2638250" y="1822758"/>
            <a:ext cx="328077" cy="707886"/>
          </a:xfrm>
          <a:prstGeom prst="rect">
            <a:avLst/>
          </a:prstGeom>
          <a:noFill/>
        </p:spPr>
        <p:txBody>
          <a:bodyPr wrap="none" lIns="0" tIns="0" rIns="0" bIns="0" rtlCol="0">
            <a:spAutoFit/>
          </a:bodyPr>
          <a:lstStyle/>
          <a:p>
            <a:r>
              <a:rPr lang="en-GB" sz="4600" b="1" dirty="0">
                <a:solidFill>
                  <a:schemeClr val="bg1"/>
                </a:solidFill>
              </a:rPr>
              <a:t>2</a:t>
            </a:r>
            <a:endParaRPr lang="en-US" sz="4600" b="1" dirty="0">
              <a:solidFill>
                <a:schemeClr val="bg1"/>
              </a:solidFill>
            </a:endParaRPr>
          </a:p>
        </p:txBody>
      </p:sp>
      <p:cxnSp>
        <p:nvCxnSpPr>
          <p:cNvPr id="13" name="Straight Connector 12"/>
          <p:cNvCxnSpPr/>
          <p:nvPr/>
        </p:nvCxnSpPr>
        <p:spPr>
          <a:xfrm>
            <a:off x="4511199" y="1795523"/>
            <a:ext cx="7620" cy="3898900"/>
          </a:xfrm>
          <a:prstGeom prst="line">
            <a:avLst/>
          </a:prstGeom>
          <a:ln w="3175">
            <a:solidFill>
              <a:srgbClr val="000000"/>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4577658" y="1786010"/>
            <a:ext cx="1847849" cy="1343025"/>
          </a:xfrm>
          <a:prstGeom prst="rect">
            <a:avLst/>
          </a:prstGeom>
          <a:solidFill>
            <a:srgbClr val="4BACC6"/>
          </a:solidFill>
          <a:ln w="3175" cap="flat" cmpd="sng" algn="ctr">
            <a:noFill/>
            <a:prstDash val="solid"/>
          </a:ln>
          <a:effectLst/>
        </p:spPr>
        <p:txBody>
          <a:bodyPr lIns="108000" tIns="0" rIns="180000" bIns="108000" rtlCol="0" anchor="b"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Enter Test Details into the Assessment Management System</a:t>
            </a:r>
            <a:endParaRPr kumimoji="0" lang="en-US" sz="1000" b="0"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endParaRPr>
          </a:p>
        </p:txBody>
      </p:sp>
      <p:sp>
        <p:nvSpPr>
          <p:cNvPr id="15" name="TextBox 14"/>
          <p:cNvSpPr txBox="1"/>
          <p:nvPr/>
        </p:nvSpPr>
        <p:spPr>
          <a:xfrm>
            <a:off x="4624209" y="1808099"/>
            <a:ext cx="328077" cy="707886"/>
          </a:xfrm>
          <a:prstGeom prst="rect">
            <a:avLst/>
          </a:prstGeom>
          <a:noFill/>
        </p:spPr>
        <p:txBody>
          <a:bodyPr wrap="none" lIns="0" tIns="0" rIns="0" bIns="0" rtlCol="0">
            <a:spAutoFit/>
          </a:bodyPr>
          <a:lstStyle/>
          <a:p>
            <a:r>
              <a:rPr lang="en-GB" sz="4600" b="1" dirty="0">
                <a:solidFill>
                  <a:schemeClr val="bg1"/>
                </a:solidFill>
              </a:rPr>
              <a:t>3</a:t>
            </a:r>
            <a:endParaRPr lang="en-US" sz="4600" b="1" dirty="0">
              <a:solidFill>
                <a:schemeClr val="bg1"/>
              </a:solidFill>
            </a:endParaRPr>
          </a:p>
        </p:txBody>
      </p:sp>
      <p:sp>
        <p:nvSpPr>
          <p:cNvPr id="16" name="TextBox 15"/>
          <p:cNvSpPr txBox="1"/>
          <p:nvPr/>
        </p:nvSpPr>
        <p:spPr>
          <a:xfrm>
            <a:off x="4642267" y="3181084"/>
            <a:ext cx="1808876" cy="2398092"/>
          </a:xfrm>
          <a:prstGeom prst="rect">
            <a:avLst/>
          </a:prstGeom>
          <a:noFill/>
        </p:spPr>
        <p:txBody>
          <a:bodyPr wrap="square" lIns="0" tIns="0" rIns="0" bIns="0" rtlCol="0">
            <a:spAutoFit/>
          </a:bodyPr>
          <a:lstStyle/>
          <a:p>
            <a:pPr>
              <a:lnSpc>
                <a:spcPts val="1300"/>
              </a:lnSpc>
              <a:spcAft>
                <a:spcPts val="600"/>
              </a:spcAft>
            </a:pPr>
            <a:r>
              <a:rPr lang="en-GB" sz="1000" dirty="0">
                <a:solidFill>
                  <a:srgbClr val="000000"/>
                </a:solidFill>
                <a:latin typeface="Arial" panose="020B0604020202020204" pitchFamily="34" charset="0"/>
                <a:cs typeface="Arial" panose="020B0604020202020204" pitchFamily="34" charset="0"/>
              </a:rPr>
              <a:t>If directed by coordinator, score codes and accommodations will need to be entered.</a:t>
            </a:r>
          </a:p>
          <a:p>
            <a:pPr marL="141288" lvl="1" indent="-141288">
              <a:lnSpc>
                <a:spcPts val="1300"/>
              </a:lnSpc>
              <a:spcAft>
                <a:spcPts val="600"/>
              </a:spcAft>
              <a:buFont typeface="Arial" panose="020B0604020202020204" pitchFamily="34" charset="0"/>
              <a:buChar char="‒"/>
            </a:pPr>
            <a:r>
              <a:rPr lang="en-GB" sz="1000" dirty="0">
                <a:solidFill>
                  <a:srgbClr val="000000"/>
                </a:solidFill>
                <a:latin typeface="Arial" panose="020B0604020202020204" pitchFamily="34" charset="0"/>
                <a:cs typeface="Arial" panose="020B0604020202020204" pitchFamily="34" charset="0"/>
              </a:rPr>
              <a:t>Some score codes are determined by the ARD committee and must be documented in a student’s IEP</a:t>
            </a:r>
          </a:p>
          <a:p>
            <a:pPr marL="141288" lvl="1" indent="-141288">
              <a:lnSpc>
                <a:spcPts val="1300"/>
              </a:lnSpc>
              <a:spcAft>
                <a:spcPts val="600"/>
              </a:spcAft>
              <a:buFont typeface="Arial" panose="020B0604020202020204" pitchFamily="34" charset="0"/>
              <a:buChar char="‒"/>
            </a:pPr>
            <a:r>
              <a:rPr lang="en-GB" sz="1000" dirty="0">
                <a:solidFill>
                  <a:srgbClr val="000000"/>
                </a:solidFill>
                <a:latin typeface="Arial" panose="020B0604020202020204" pitchFamily="34" charset="0"/>
                <a:cs typeface="Arial" panose="020B0604020202020204" pitchFamily="34" charset="0"/>
              </a:rPr>
              <a:t>If a student was provided accommodations, it must be indicated</a:t>
            </a:r>
          </a:p>
          <a:p>
            <a:pPr marL="0" lvl="1">
              <a:lnSpc>
                <a:spcPts val="1300"/>
              </a:lnSpc>
              <a:spcAft>
                <a:spcPts val="600"/>
              </a:spcAft>
            </a:pPr>
            <a:r>
              <a:rPr lang="en-GB" sz="1000" dirty="0">
                <a:solidFill>
                  <a:srgbClr val="000000"/>
                </a:solidFill>
                <a:latin typeface="Arial" panose="020B0604020202020204" pitchFamily="34" charset="0"/>
                <a:cs typeface="Arial" panose="020B0604020202020204" pitchFamily="34" charset="0"/>
              </a:rPr>
              <a:t>Must also indicate “Yes” or “No” for translated student materials.</a:t>
            </a:r>
            <a:endParaRPr lang="en-US" sz="1000" dirty="0">
              <a:solidFill>
                <a:srgbClr val="000000"/>
              </a:solidFill>
              <a:latin typeface="Arial" panose="020B0604020202020204" pitchFamily="34" charset="0"/>
              <a:cs typeface="Arial" panose="020B0604020202020204" pitchFamily="34" charset="0"/>
            </a:endParaRPr>
          </a:p>
        </p:txBody>
      </p:sp>
      <p:cxnSp>
        <p:nvCxnSpPr>
          <p:cNvPr id="17" name="Straight Connector 16"/>
          <p:cNvCxnSpPr/>
          <p:nvPr/>
        </p:nvCxnSpPr>
        <p:spPr>
          <a:xfrm flipH="1">
            <a:off x="6468907" y="1788345"/>
            <a:ext cx="28927" cy="3906078"/>
          </a:xfrm>
          <a:prstGeom prst="line">
            <a:avLst/>
          </a:prstGeom>
          <a:ln w="3175">
            <a:solidFill>
              <a:srgbClr val="000000"/>
            </a:solidFill>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6563980" y="1795523"/>
            <a:ext cx="1847849" cy="1343025"/>
          </a:xfrm>
          <a:prstGeom prst="rect">
            <a:avLst/>
          </a:prstGeom>
          <a:solidFill>
            <a:srgbClr val="1F497D"/>
          </a:solidFill>
          <a:ln w="3175" cap="flat" cmpd="sng" algn="ctr">
            <a:noFill/>
            <a:prstDash val="solid"/>
          </a:ln>
          <a:effectLst/>
        </p:spPr>
        <p:txBody>
          <a:bodyPr lIns="108000" tIns="0" rIns="180000" bIns="108000" rtlCol="0" anchor="b"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Return Test Material to Campus Coordinator</a:t>
            </a:r>
            <a:endParaRPr kumimoji="0" lang="en-US" sz="1000" b="0"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endParaRPr>
          </a:p>
        </p:txBody>
      </p:sp>
      <p:sp>
        <p:nvSpPr>
          <p:cNvPr id="19" name="TextBox 18"/>
          <p:cNvSpPr txBox="1"/>
          <p:nvPr/>
        </p:nvSpPr>
        <p:spPr>
          <a:xfrm>
            <a:off x="6663529" y="1808099"/>
            <a:ext cx="328077" cy="707886"/>
          </a:xfrm>
          <a:prstGeom prst="rect">
            <a:avLst/>
          </a:prstGeom>
          <a:noFill/>
        </p:spPr>
        <p:txBody>
          <a:bodyPr wrap="none" lIns="0" tIns="0" rIns="0" bIns="0" rtlCol="0">
            <a:spAutoFit/>
          </a:bodyPr>
          <a:lstStyle/>
          <a:p>
            <a:r>
              <a:rPr lang="en-GB" sz="4600" b="1" dirty="0">
                <a:solidFill>
                  <a:schemeClr val="bg1"/>
                </a:solidFill>
              </a:rPr>
              <a:t>4</a:t>
            </a:r>
            <a:endParaRPr lang="en-US" sz="4600" b="1" dirty="0">
              <a:solidFill>
                <a:schemeClr val="bg1"/>
              </a:solidFill>
            </a:endParaRPr>
          </a:p>
        </p:txBody>
      </p:sp>
      <p:sp>
        <p:nvSpPr>
          <p:cNvPr id="20" name="TextBox 19"/>
          <p:cNvSpPr txBox="1"/>
          <p:nvPr/>
        </p:nvSpPr>
        <p:spPr>
          <a:xfrm>
            <a:off x="6614314" y="3212139"/>
            <a:ext cx="1847849" cy="1987724"/>
          </a:xfrm>
          <a:prstGeom prst="rect">
            <a:avLst/>
          </a:prstGeom>
          <a:noFill/>
        </p:spPr>
        <p:txBody>
          <a:bodyPr wrap="square" lIns="0" tIns="0" rIns="0" bIns="0" rtlCol="0">
            <a:spAutoFit/>
          </a:bodyPr>
          <a:lstStyle/>
          <a:p>
            <a:pPr>
              <a:lnSpc>
                <a:spcPts val="1300"/>
              </a:lnSpc>
              <a:spcAft>
                <a:spcPts val="600"/>
              </a:spcAft>
            </a:pPr>
            <a:r>
              <a:rPr lang="en-US" sz="1000" dirty="0">
                <a:solidFill>
                  <a:srgbClr val="000000"/>
                </a:solidFill>
                <a:latin typeface="Arial" panose="020B0604020202020204" pitchFamily="34" charset="0"/>
                <a:cs typeface="Arial" panose="020B0604020202020204" pitchFamily="34" charset="0"/>
              </a:rPr>
              <a:t>The test administrator must return all test materials to the campus coordinator. </a:t>
            </a:r>
            <a:endParaRPr lang="en-GB" sz="1000" dirty="0">
              <a:solidFill>
                <a:srgbClr val="000000"/>
              </a:solidFill>
              <a:latin typeface="Arial" panose="020B0604020202020204" pitchFamily="34" charset="0"/>
              <a:cs typeface="Arial" panose="020B0604020202020204" pitchFamily="34" charset="0"/>
            </a:endParaRPr>
          </a:p>
          <a:p>
            <a:pPr marL="141288" lvl="1" indent="-141288">
              <a:lnSpc>
                <a:spcPts val="1300"/>
              </a:lnSpc>
              <a:spcAft>
                <a:spcPts val="600"/>
              </a:spcAft>
              <a:buFont typeface="Arial" panose="020B0604020202020204" pitchFamily="34" charset="0"/>
              <a:buChar char="‒"/>
            </a:pPr>
            <a:r>
              <a:rPr lang="en-GB" sz="1000" dirty="0">
                <a:solidFill>
                  <a:srgbClr val="000000"/>
                </a:solidFill>
                <a:latin typeface="Arial" panose="020B0604020202020204" pitchFamily="34" charset="0"/>
                <a:cs typeface="Arial" panose="020B0604020202020204" pitchFamily="34" charset="0"/>
              </a:rPr>
              <a:t>Return all manuals, booklets, scoring documents, and photocopies of secure test materials.</a:t>
            </a:r>
          </a:p>
          <a:p>
            <a:pPr marL="141288" lvl="1" indent="-141288">
              <a:lnSpc>
                <a:spcPts val="1300"/>
              </a:lnSpc>
              <a:spcAft>
                <a:spcPts val="600"/>
              </a:spcAft>
              <a:buFont typeface="Arial" panose="020B0604020202020204" pitchFamily="34" charset="0"/>
              <a:buChar char="‒"/>
            </a:pPr>
            <a:r>
              <a:rPr lang="en-US" sz="1000" dirty="0">
                <a:solidFill>
                  <a:srgbClr val="000000"/>
                </a:solidFill>
                <a:latin typeface="Arial" panose="020B0604020202020204" pitchFamily="34" charset="0"/>
                <a:cs typeface="Arial" panose="020B0604020202020204" pitchFamily="34" charset="0"/>
              </a:rPr>
              <a:t>Accompanying pictures, objects, textured materials, or instructional tools do not need to be returned.</a:t>
            </a:r>
          </a:p>
        </p:txBody>
      </p:sp>
    </p:spTree>
    <p:extLst>
      <p:ext uri="{BB962C8B-B14F-4D97-AF65-F5344CB8AC3E}">
        <p14:creationId xmlns:p14="http://schemas.microsoft.com/office/powerpoint/2010/main" val="2261219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0" grpId="0" animBg="1"/>
      <p:bldP spid="11" grpId="0"/>
      <p:bldP spid="14" grpId="0" animBg="1"/>
      <p:bldP spid="16" grpId="0"/>
      <p:bldP spid="18" grpId="0" animBg="1"/>
      <p:bldP spid="20" grpId="0"/>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Review Materials List</a:t>
            </a:r>
          </a:p>
          <a:p>
            <a:r>
              <a:rPr lang="en-US" dirty="0"/>
              <a:t>Posted in the Assessment Management System March 2, under Reports &gt; Published Reports</a:t>
            </a:r>
          </a:p>
          <a:p>
            <a:endParaRPr lang="en-US" dirty="0"/>
          </a:p>
        </p:txBody>
      </p:sp>
      <p:sp>
        <p:nvSpPr>
          <p:cNvPr id="3" name="Title 2"/>
          <p:cNvSpPr>
            <a:spLocks noGrp="1"/>
          </p:cNvSpPr>
          <p:nvPr>
            <p:ph type="title"/>
          </p:nvPr>
        </p:nvSpPr>
        <p:spPr/>
        <p:txBody>
          <a:bodyPr/>
          <a:lstStyle/>
          <a:p>
            <a:r>
              <a:rPr lang="en-US" dirty="0"/>
              <a:t>STAAR Alternate 2 Materials List</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192</a:t>
            </a:fld>
            <a:endParaRPr lang="en-US" dirty="0"/>
          </a:p>
        </p:txBody>
      </p:sp>
      <p:pic>
        <p:nvPicPr>
          <p:cNvPr id="6" name="Picture 2" descr="https://lh3.googleusercontent.com/XD_vL51hprNfjy9NvvCH5zcySnjBHDJG1-LaDN1oPv2Tvn6zEHC0Ktdklr0q1zQs6L7ZWyyV13o86Ig0uPVLJhaqFJDuE1gwC0JsUN6ejH3nG8PD7L2a5OQpCyVfHA25L_xRbWzmbW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3453" y="2743200"/>
            <a:ext cx="6784693" cy="2930216"/>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8" name="Picture 4" descr="https://lh5.googleusercontent.com/X2DmNnedxAS31VPFiRTpcRsizHHvIYyN4FbPkVCD-5XHw_IwNsCNYB2t6Wnm9T-Jg3KVfj01MeSbbdJ0pw_oDVwAS78YR48ha-5_JHagrEAPzXPsdty8gxMpln1Dl44Jjz42iTW5k0A"/>
          <p:cNvPicPr>
            <a:picLocks noChangeAspect="1" noChangeArrowheads="1"/>
          </p:cNvPicPr>
          <p:nvPr/>
        </p:nvPicPr>
        <p:blipFill rotWithShape="1">
          <a:blip r:embed="rId4">
            <a:extLst>
              <a:ext uri="{28A0092B-C50C-407E-A947-70E740481C1C}">
                <a14:useLocalDpi xmlns:a14="http://schemas.microsoft.com/office/drawing/2010/main" val="0"/>
              </a:ext>
            </a:extLst>
          </a:blip>
          <a:srcRect b="64849"/>
          <a:stretch/>
        </p:blipFill>
        <p:spPr bwMode="auto">
          <a:xfrm>
            <a:off x="4191000" y="3276600"/>
            <a:ext cx="4657725" cy="1266685"/>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3938655"/>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STAAR Alternate 2 Test Materials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193</a:t>
            </a:fld>
            <a:endParaRPr lang="en-US" dirty="0"/>
          </a:p>
        </p:txBody>
      </p:sp>
      <p:graphicFrame>
        <p:nvGraphicFramePr>
          <p:cNvPr id="5" name="Content Placeholder 4"/>
          <p:cNvGraphicFramePr>
            <a:graphicFrameLocks noGrp="1"/>
          </p:cNvGraphicFramePr>
          <p:nvPr>
            <p:ph idx="1"/>
            <p:extLst/>
          </p:nvPr>
        </p:nvGraphicFramePr>
        <p:xfrm>
          <a:off x="457200" y="1924208"/>
          <a:ext cx="83820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304800" y="1324044"/>
            <a:ext cx="8286750" cy="1200329"/>
          </a:xfrm>
          <a:prstGeom prst="rect">
            <a:avLst/>
          </a:prstGeom>
          <a:noFill/>
        </p:spPr>
        <p:txBody>
          <a:bodyPr wrap="square" rtlCol="0">
            <a:spAutoFit/>
          </a:bodyPr>
          <a:lstStyle/>
          <a:p>
            <a:pPr lvl="0">
              <a:spcBef>
                <a:spcPct val="20000"/>
              </a:spcBef>
            </a:pPr>
            <a:r>
              <a:rPr lang="en-US" altLang="en-US" sz="2400" dirty="0">
                <a:solidFill>
                  <a:prstClr val="black"/>
                </a:solidFill>
                <a:cs typeface="Arial" panose="020B0604020202020204" pitchFamily="34" charset="0"/>
              </a:rPr>
              <a:t>STAAR Alternate 2 test administrators will be provided with the following materials </a:t>
            </a:r>
            <a:r>
              <a:rPr lang="en-US" altLang="en-US" sz="2400" b="1" dirty="0">
                <a:solidFill>
                  <a:prstClr val="black"/>
                </a:solidFill>
                <a:cs typeface="Arial" panose="020B0604020202020204" pitchFamily="34" charset="0"/>
              </a:rPr>
              <a:t>per student </a:t>
            </a:r>
            <a:r>
              <a:rPr lang="en-US" altLang="en-US" sz="2400" dirty="0">
                <a:solidFill>
                  <a:prstClr val="black"/>
                </a:solidFill>
                <a:cs typeface="Arial" panose="020B0604020202020204" pitchFamily="34" charset="0"/>
              </a:rPr>
              <a:t>for each grade/subject or course tested.</a:t>
            </a:r>
          </a:p>
        </p:txBody>
      </p:sp>
    </p:spTree>
    <p:extLst>
      <p:ext uri="{BB962C8B-B14F-4D97-AF65-F5344CB8AC3E}">
        <p14:creationId xmlns:p14="http://schemas.microsoft.com/office/powerpoint/2010/main" val="1739324451"/>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STAAR Alternate 2 Test Administrator Manual</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194</a:t>
            </a:fld>
            <a:endParaRPr lang="en-US" dirty="0"/>
          </a:p>
        </p:txBody>
      </p:sp>
      <p:graphicFrame>
        <p:nvGraphicFramePr>
          <p:cNvPr id="5" name="Content Placeholder 4"/>
          <p:cNvGraphicFramePr>
            <a:graphicFrameLocks noGrp="1"/>
          </p:cNvGraphicFramePr>
          <p:nvPr>
            <p:ph idx="1"/>
            <p:extLst/>
          </p:nvPr>
        </p:nvGraphicFramePr>
        <p:xfrm>
          <a:off x="381000" y="685800"/>
          <a:ext cx="83820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735670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Student Booklets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195</a:t>
            </a:fld>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484210232"/>
              </p:ext>
            </p:extLst>
          </p:nvPr>
        </p:nvGraphicFramePr>
        <p:xfrm>
          <a:off x="457200" y="609600"/>
          <a:ext cx="83820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87616617"/>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Large-Print Student Booklets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196</a:t>
            </a:fld>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061914915"/>
              </p:ext>
            </p:extLst>
          </p:nvPr>
        </p:nvGraphicFramePr>
        <p:xfrm>
          <a:off x="457200" y="685800"/>
          <a:ext cx="83820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p:cNvSpPr/>
          <p:nvPr/>
        </p:nvSpPr>
        <p:spPr>
          <a:xfrm>
            <a:off x="1066800" y="3810000"/>
            <a:ext cx="4572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p:nvPicPr>
        <p:blipFill rotWithShape="1">
          <a:blip r:embed="rId8"/>
          <a:srcRect l="740" t="15609" r="3098" b="64906"/>
          <a:stretch/>
        </p:blipFill>
        <p:spPr>
          <a:xfrm>
            <a:off x="1487340" y="4648244"/>
            <a:ext cx="6273787" cy="99059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868769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Image Card Sets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197</a:t>
            </a:fld>
            <a:endParaRPr lang="en-US" dirty="0"/>
          </a:p>
        </p:txBody>
      </p:sp>
      <p:graphicFrame>
        <p:nvGraphicFramePr>
          <p:cNvPr id="5" name="Content Placeholder 4"/>
          <p:cNvGraphicFramePr>
            <a:graphicFrameLocks noGrp="1"/>
          </p:cNvGraphicFramePr>
          <p:nvPr>
            <p:ph idx="1"/>
            <p:extLst/>
          </p:nvPr>
        </p:nvGraphicFramePr>
        <p:xfrm>
          <a:off x="457200" y="838200"/>
          <a:ext cx="83820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73607339"/>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olidFill>
                  <a:srgbClr val="FFFFFF"/>
                </a:solidFill>
              </a:rPr>
              <a:t>Image Card Sets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198</a:t>
            </a:fld>
            <a:endParaRPr lang="en-US" dirty="0"/>
          </a:p>
        </p:txBody>
      </p:sp>
      <p:graphicFrame>
        <p:nvGraphicFramePr>
          <p:cNvPr id="5" name="Content Placeholder 4"/>
          <p:cNvGraphicFramePr>
            <a:graphicFrameLocks noGrp="1"/>
          </p:cNvGraphicFramePr>
          <p:nvPr>
            <p:ph idx="1"/>
            <p:extLst/>
          </p:nvPr>
        </p:nvGraphicFramePr>
        <p:xfrm>
          <a:off x="457200" y="838200"/>
          <a:ext cx="83820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p:cNvSpPr/>
          <p:nvPr/>
        </p:nvSpPr>
        <p:spPr>
          <a:xfrm>
            <a:off x="0" y="3253581"/>
            <a:ext cx="2255824" cy="108981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p:cNvCxnSpPr/>
          <p:nvPr/>
        </p:nvCxnSpPr>
        <p:spPr>
          <a:xfrm flipV="1">
            <a:off x="762000" y="3253582"/>
            <a:ext cx="0" cy="1089818"/>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8"/>
          <a:stretch>
            <a:fillRect/>
          </a:stretch>
        </p:blipFill>
        <p:spPr>
          <a:xfrm>
            <a:off x="49327" y="1524001"/>
            <a:ext cx="2358897" cy="1729580"/>
          </a:xfrm>
          <a:prstGeom prst="rect">
            <a:avLst/>
          </a:prstGeom>
        </p:spPr>
      </p:pic>
    </p:spTree>
    <p:extLst>
      <p:ext uri="{BB962C8B-B14F-4D97-AF65-F5344CB8AC3E}">
        <p14:creationId xmlns:p14="http://schemas.microsoft.com/office/powerpoint/2010/main" val="79853808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Scoring Document</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199</a:t>
            </a:fld>
            <a:endParaRPr lang="en-US" dirty="0"/>
          </a:p>
        </p:txBody>
      </p:sp>
      <p:graphicFrame>
        <p:nvGraphicFramePr>
          <p:cNvPr id="5" name="Content Placeholder 4"/>
          <p:cNvGraphicFramePr>
            <a:graphicFrameLocks noGrp="1"/>
          </p:cNvGraphicFramePr>
          <p:nvPr>
            <p:ph idx="1"/>
            <p:extLst/>
          </p:nvPr>
        </p:nvGraphicFramePr>
        <p:xfrm>
          <a:off x="381000" y="736793"/>
          <a:ext cx="83820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p:cNvPicPr>
            <a:picLocks noChangeAspect="1"/>
          </p:cNvPicPr>
          <p:nvPr/>
        </p:nvPicPr>
        <p:blipFill>
          <a:blip r:embed="rId8"/>
          <a:stretch>
            <a:fillRect/>
          </a:stretch>
        </p:blipFill>
        <p:spPr>
          <a:xfrm>
            <a:off x="1000571" y="4748316"/>
            <a:ext cx="7142857" cy="1019048"/>
          </a:xfrm>
          <a:prstGeom prst="rect">
            <a:avLst/>
          </a:prstGeom>
          <a:effectLst>
            <a:outerShdw blurRad="63500" sx="102000" sy="102000" algn="ctr" rotWithShape="0">
              <a:prstClr val="black">
                <a:alpha val="40000"/>
              </a:prstClr>
            </a:outerShdw>
          </a:effectLst>
        </p:spPr>
      </p:pic>
      <p:sp>
        <p:nvSpPr>
          <p:cNvPr id="7" name="Rectangle 6"/>
          <p:cNvSpPr/>
          <p:nvPr/>
        </p:nvSpPr>
        <p:spPr>
          <a:xfrm>
            <a:off x="4277171" y="5456084"/>
            <a:ext cx="3866257" cy="3112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43839794"/>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In the Assessment Management System, from Testing &gt; Student Tests:</a:t>
            </a:r>
          </a:p>
          <a:p>
            <a:pPr marL="0" indent="0">
              <a:buNone/>
            </a:pPr>
            <a:endParaRPr lang="en-US" dirty="0"/>
          </a:p>
        </p:txBody>
      </p:sp>
      <p:sp>
        <p:nvSpPr>
          <p:cNvPr id="3" name="Title 2"/>
          <p:cNvSpPr>
            <a:spLocks noGrp="1"/>
          </p:cNvSpPr>
          <p:nvPr>
            <p:ph type="title"/>
          </p:nvPr>
        </p:nvSpPr>
        <p:spPr/>
        <p:txBody>
          <a:bodyPr/>
          <a:lstStyle/>
          <a:p>
            <a:r>
              <a:rPr lang="en-US" dirty="0"/>
              <a:t>Transcribe Student Responses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200</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4360" y="2286000"/>
            <a:ext cx="6602880" cy="3426524"/>
          </a:xfrm>
          <a:prstGeom prst="rect">
            <a:avLst/>
          </a:prstGeom>
          <a:effectLst>
            <a:outerShdw blurRad="63500" sx="102000" sy="102000" algn="ctr" rotWithShape="0">
              <a:prstClr val="black">
                <a:alpha val="40000"/>
              </a:prstClr>
            </a:outerShdw>
          </a:effectLst>
        </p:spPr>
      </p:pic>
      <p:sp>
        <p:nvSpPr>
          <p:cNvPr id="6" name="Rectangle 5"/>
          <p:cNvSpPr/>
          <p:nvPr/>
        </p:nvSpPr>
        <p:spPr>
          <a:xfrm>
            <a:off x="4876800" y="4953000"/>
            <a:ext cx="228600" cy="7595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1295400" y="3239738"/>
            <a:ext cx="1752600" cy="5702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7010400" y="2971800"/>
            <a:ext cx="78684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5791200" y="3827193"/>
            <a:ext cx="1066800" cy="3441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5443922" y="3443862"/>
            <a:ext cx="550151" cy="584775"/>
          </a:xfrm>
          <a:prstGeom prst="rect">
            <a:avLst/>
          </a:prstGeom>
        </p:spPr>
        <p:txBody>
          <a:bodyPr wrap="none">
            <a:spAutoFit/>
          </a:bodyPr>
          <a:lstStyle/>
          <a:p>
            <a:r>
              <a:rPr lang="en-US" sz="3200" dirty="0">
                <a:solidFill>
                  <a:srgbClr val="00B050"/>
                </a:solidFill>
                <a:sym typeface="Wingdings" panose="05000000000000000000" pitchFamily="2" charset="2"/>
              </a:rPr>
              <a:t></a:t>
            </a:r>
            <a:endParaRPr lang="en-US" sz="3200" dirty="0">
              <a:solidFill>
                <a:srgbClr val="00B050"/>
              </a:solidFill>
            </a:endParaRPr>
          </a:p>
        </p:txBody>
      </p:sp>
      <p:sp>
        <p:nvSpPr>
          <p:cNvPr id="11" name="Rectangle 10"/>
          <p:cNvSpPr/>
          <p:nvPr/>
        </p:nvSpPr>
        <p:spPr>
          <a:xfrm>
            <a:off x="4490884" y="4599161"/>
            <a:ext cx="550151" cy="584775"/>
          </a:xfrm>
          <a:prstGeom prst="rect">
            <a:avLst/>
          </a:prstGeom>
        </p:spPr>
        <p:txBody>
          <a:bodyPr wrap="none">
            <a:spAutoFit/>
          </a:bodyPr>
          <a:lstStyle/>
          <a:p>
            <a:r>
              <a:rPr lang="en-US" sz="3200" dirty="0">
                <a:solidFill>
                  <a:srgbClr val="00B050"/>
                </a:solidFill>
                <a:sym typeface="Wingdings" panose="05000000000000000000" pitchFamily="2" charset="2"/>
              </a:rPr>
              <a:t></a:t>
            </a:r>
            <a:endParaRPr lang="en-US" sz="3200" dirty="0">
              <a:solidFill>
                <a:srgbClr val="00B050"/>
              </a:solidFill>
            </a:endParaRPr>
          </a:p>
        </p:txBody>
      </p:sp>
      <p:sp>
        <p:nvSpPr>
          <p:cNvPr id="13" name="Rectangle 12"/>
          <p:cNvSpPr/>
          <p:nvPr/>
        </p:nvSpPr>
        <p:spPr>
          <a:xfrm>
            <a:off x="6639326" y="2603213"/>
            <a:ext cx="550151" cy="584775"/>
          </a:xfrm>
          <a:prstGeom prst="rect">
            <a:avLst/>
          </a:prstGeom>
        </p:spPr>
        <p:txBody>
          <a:bodyPr wrap="none">
            <a:spAutoFit/>
          </a:bodyPr>
          <a:lstStyle/>
          <a:p>
            <a:r>
              <a:rPr lang="en-US" sz="3200" dirty="0">
                <a:solidFill>
                  <a:srgbClr val="00B050"/>
                </a:solidFill>
                <a:sym typeface="Wingdings" panose="05000000000000000000" pitchFamily="2" charset="2"/>
              </a:rPr>
              <a:t></a:t>
            </a:r>
            <a:endParaRPr lang="en-US" sz="3200" dirty="0">
              <a:solidFill>
                <a:srgbClr val="00B050"/>
              </a:solidFill>
            </a:endParaRPr>
          </a:p>
        </p:txBody>
      </p:sp>
      <p:sp>
        <p:nvSpPr>
          <p:cNvPr id="14" name="Rectangle 13"/>
          <p:cNvSpPr/>
          <p:nvPr/>
        </p:nvSpPr>
        <p:spPr>
          <a:xfrm>
            <a:off x="1066800" y="3130899"/>
            <a:ext cx="228600" cy="22190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919284" y="2958588"/>
            <a:ext cx="550151" cy="584775"/>
          </a:xfrm>
          <a:prstGeom prst="rect">
            <a:avLst/>
          </a:prstGeom>
        </p:spPr>
        <p:txBody>
          <a:bodyPr wrap="none">
            <a:spAutoFit/>
          </a:bodyPr>
          <a:lstStyle/>
          <a:p>
            <a:r>
              <a:rPr lang="en-US" sz="3200" dirty="0">
                <a:solidFill>
                  <a:srgbClr val="00B050"/>
                </a:solidFill>
                <a:sym typeface="Wingdings" panose="05000000000000000000" pitchFamily="2" charset="2"/>
              </a:rPr>
              <a:t></a:t>
            </a:r>
            <a:endParaRPr lang="en-US" sz="3200" dirty="0">
              <a:solidFill>
                <a:srgbClr val="00B050"/>
              </a:solidFill>
            </a:endParaRPr>
          </a:p>
        </p:txBody>
      </p:sp>
    </p:spTree>
    <p:extLst>
      <p:ext uri="{BB962C8B-B14F-4D97-AF65-F5344CB8AC3E}">
        <p14:creationId xmlns:p14="http://schemas.microsoft.com/office/powerpoint/2010/main" val="3164857903"/>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Select student test, enter responses, and select the </a:t>
            </a:r>
            <a:r>
              <a:rPr lang="en-US" b="1" i="1" dirty="0"/>
              <a:t>Save</a:t>
            </a:r>
            <a:r>
              <a:rPr lang="en-US" dirty="0"/>
              <a:t>  button:</a:t>
            </a:r>
          </a:p>
          <a:p>
            <a:pPr marL="0" indent="0">
              <a:buNone/>
            </a:pPr>
            <a:endParaRPr lang="en-US" dirty="0"/>
          </a:p>
        </p:txBody>
      </p:sp>
      <p:sp>
        <p:nvSpPr>
          <p:cNvPr id="3" name="Title 2"/>
          <p:cNvSpPr>
            <a:spLocks noGrp="1"/>
          </p:cNvSpPr>
          <p:nvPr>
            <p:ph type="title"/>
          </p:nvPr>
        </p:nvSpPr>
        <p:spPr/>
        <p:txBody>
          <a:bodyPr/>
          <a:lstStyle/>
          <a:p>
            <a:r>
              <a:rPr lang="en-US" dirty="0"/>
              <a:t>Transcribe Student Responses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201</a:t>
            </a:fld>
            <a:endParaRPr lang="en-US" dirty="0"/>
          </a:p>
        </p:txBody>
      </p:sp>
      <p:pic>
        <p:nvPicPr>
          <p:cNvPr id="6" name="Picture 5"/>
          <p:cNvPicPr>
            <a:picLocks noChangeAspect="1"/>
          </p:cNvPicPr>
          <p:nvPr/>
        </p:nvPicPr>
        <p:blipFill>
          <a:blip r:embed="rId3"/>
          <a:stretch>
            <a:fillRect/>
          </a:stretch>
        </p:blipFill>
        <p:spPr>
          <a:xfrm>
            <a:off x="1181100" y="2131559"/>
            <a:ext cx="6629400" cy="3689804"/>
          </a:xfrm>
          <a:prstGeom prst="rect">
            <a:avLst/>
          </a:prstGeom>
        </p:spPr>
      </p:pic>
      <p:sp>
        <p:nvSpPr>
          <p:cNvPr id="7" name="Rectangle 6"/>
          <p:cNvSpPr/>
          <p:nvPr/>
        </p:nvSpPr>
        <p:spPr>
          <a:xfrm>
            <a:off x="3733800" y="2514600"/>
            <a:ext cx="457200" cy="3112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906024" y="2263228"/>
            <a:ext cx="550151" cy="584775"/>
          </a:xfrm>
          <a:prstGeom prst="rect">
            <a:avLst/>
          </a:prstGeom>
        </p:spPr>
        <p:txBody>
          <a:bodyPr wrap="none">
            <a:spAutoFit/>
          </a:bodyPr>
          <a:lstStyle/>
          <a:p>
            <a:r>
              <a:rPr lang="en-US" sz="3200" dirty="0">
                <a:solidFill>
                  <a:srgbClr val="00B050"/>
                </a:solidFill>
                <a:sym typeface="Wingdings" panose="05000000000000000000" pitchFamily="2" charset="2"/>
              </a:rPr>
              <a:t></a:t>
            </a:r>
            <a:endParaRPr lang="en-US" sz="3200" dirty="0">
              <a:solidFill>
                <a:srgbClr val="00B050"/>
              </a:solidFill>
            </a:endParaRPr>
          </a:p>
        </p:txBody>
      </p:sp>
      <p:sp>
        <p:nvSpPr>
          <p:cNvPr id="9" name="Rectangle 8"/>
          <p:cNvSpPr/>
          <p:nvPr/>
        </p:nvSpPr>
        <p:spPr>
          <a:xfrm>
            <a:off x="3350683" y="3103434"/>
            <a:ext cx="550151" cy="584775"/>
          </a:xfrm>
          <a:prstGeom prst="rect">
            <a:avLst/>
          </a:prstGeom>
        </p:spPr>
        <p:txBody>
          <a:bodyPr wrap="none">
            <a:spAutoFit/>
          </a:bodyPr>
          <a:lstStyle/>
          <a:p>
            <a:r>
              <a:rPr lang="en-US" sz="3200" dirty="0">
                <a:solidFill>
                  <a:srgbClr val="00B050"/>
                </a:solidFill>
                <a:sym typeface="Wingdings" panose="05000000000000000000" pitchFamily="2" charset="2"/>
              </a:rPr>
              <a:t></a:t>
            </a:r>
            <a:endParaRPr lang="en-US" sz="3200" dirty="0">
              <a:solidFill>
                <a:srgbClr val="00B050"/>
              </a:solidFill>
            </a:endParaRPr>
          </a:p>
        </p:txBody>
      </p:sp>
      <p:sp>
        <p:nvSpPr>
          <p:cNvPr id="13" name="Oval 12"/>
          <p:cNvSpPr/>
          <p:nvPr/>
        </p:nvSpPr>
        <p:spPr>
          <a:xfrm>
            <a:off x="3528572" y="2301679"/>
            <a:ext cx="281428" cy="343289"/>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3395043" y="2163793"/>
            <a:ext cx="550151" cy="584775"/>
          </a:xfrm>
          <a:prstGeom prst="rect">
            <a:avLst/>
          </a:prstGeom>
        </p:spPr>
        <p:txBody>
          <a:bodyPr wrap="none">
            <a:spAutoFit/>
          </a:bodyPr>
          <a:lstStyle/>
          <a:p>
            <a:r>
              <a:rPr lang="en-US" sz="3200" dirty="0">
                <a:solidFill>
                  <a:srgbClr val="00B050"/>
                </a:solidFill>
                <a:sym typeface="Wingdings" panose="05000000000000000000" pitchFamily="2" charset="2"/>
              </a:rPr>
              <a:t></a:t>
            </a:r>
            <a:endParaRPr lang="en-US" sz="3200" dirty="0">
              <a:solidFill>
                <a:srgbClr val="00B050"/>
              </a:solidFill>
            </a:endParaRPr>
          </a:p>
        </p:txBody>
      </p:sp>
      <p:sp>
        <p:nvSpPr>
          <p:cNvPr id="15" name="Rectangle 14"/>
          <p:cNvSpPr/>
          <p:nvPr/>
        </p:nvSpPr>
        <p:spPr>
          <a:xfrm>
            <a:off x="1311507" y="2606516"/>
            <a:ext cx="2287932" cy="37315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3763296" y="3416586"/>
            <a:ext cx="3399503" cy="229841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52074708"/>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Score Codes:</a:t>
            </a:r>
          </a:p>
          <a:p>
            <a:pPr marL="0" indent="0">
              <a:buNone/>
            </a:pPr>
            <a:r>
              <a:rPr lang="en-US" dirty="0"/>
              <a:t>    A = Absent</a:t>
            </a:r>
          </a:p>
          <a:p>
            <a:pPr marL="0" indent="0">
              <a:buNone/>
            </a:pPr>
            <a:r>
              <a:rPr lang="en-US" dirty="0"/>
              <a:t>    M = Medical Exception</a:t>
            </a:r>
          </a:p>
          <a:p>
            <a:pPr marL="0" indent="0">
              <a:buNone/>
            </a:pPr>
            <a:r>
              <a:rPr lang="en-US" dirty="0"/>
              <a:t>    N = No Authentic Academic Response (NAAR)</a:t>
            </a:r>
          </a:p>
          <a:p>
            <a:pPr marL="0" indent="0">
              <a:buNone/>
            </a:pPr>
            <a:r>
              <a:rPr lang="en-US" dirty="0"/>
              <a:t>    O = Other, Student Not to Be Scored</a:t>
            </a:r>
          </a:p>
          <a:p>
            <a:r>
              <a:rPr lang="en-US" dirty="0"/>
              <a:t>Accommodations, if necessary</a:t>
            </a:r>
          </a:p>
          <a:p>
            <a:r>
              <a:rPr lang="en-US" dirty="0"/>
              <a:t>Translated Student Materials:</a:t>
            </a:r>
          </a:p>
          <a:p>
            <a:pPr marL="0" indent="0">
              <a:spcBef>
                <a:spcPts val="0"/>
              </a:spcBef>
              <a:buNone/>
            </a:pPr>
            <a:r>
              <a:rPr lang="en-US" dirty="0"/>
              <a:t>     Select “Yes” or “No” to indicate whether the bold text in       </a:t>
            </a:r>
          </a:p>
          <a:p>
            <a:pPr marL="0" indent="0">
              <a:spcBef>
                <a:spcPts val="0"/>
              </a:spcBef>
              <a:buNone/>
            </a:pPr>
            <a:r>
              <a:rPr lang="en-US" dirty="0"/>
              <a:t>     the Presentation Instructions was translated into a  </a:t>
            </a:r>
          </a:p>
          <a:p>
            <a:pPr marL="0" indent="0">
              <a:spcBef>
                <a:spcPts val="0"/>
              </a:spcBef>
              <a:buNone/>
            </a:pPr>
            <a:r>
              <a:rPr lang="en-US" dirty="0"/>
              <a:t>     language other than English. Default is “No”.</a:t>
            </a:r>
          </a:p>
          <a:p>
            <a:endParaRPr lang="en-US" dirty="0"/>
          </a:p>
          <a:p>
            <a:pPr marL="0" indent="0">
              <a:buNone/>
            </a:pPr>
            <a:endParaRPr lang="en-US" dirty="0"/>
          </a:p>
          <a:p>
            <a:endParaRPr lang="en-US" dirty="0"/>
          </a:p>
        </p:txBody>
      </p:sp>
      <p:sp>
        <p:nvSpPr>
          <p:cNvPr id="3" name="Title 2"/>
          <p:cNvSpPr>
            <a:spLocks noGrp="1"/>
          </p:cNvSpPr>
          <p:nvPr>
            <p:ph type="title"/>
          </p:nvPr>
        </p:nvSpPr>
        <p:spPr/>
        <p:txBody>
          <a:bodyPr/>
          <a:lstStyle/>
          <a:p>
            <a:r>
              <a:rPr lang="en-US" dirty="0"/>
              <a:t>Enter Test Details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202</a:t>
            </a:fld>
            <a:endParaRPr lang="en-US" dirty="0"/>
          </a:p>
        </p:txBody>
      </p:sp>
    </p:spTree>
    <p:extLst>
      <p:ext uri="{BB962C8B-B14F-4D97-AF65-F5344CB8AC3E}">
        <p14:creationId xmlns:p14="http://schemas.microsoft.com/office/powerpoint/2010/main" val="2098401514"/>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Survey link will be shared with districts.</a:t>
            </a:r>
          </a:p>
          <a:p>
            <a:r>
              <a:rPr lang="en-US" dirty="0"/>
              <a:t>Survey results will guide the test features of future STAAR Alternate 2 development.</a:t>
            </a:r>
          </a:p>
        </p:txBody>
      </p:sp>
      <p:sp>
        <p:nvSpPr>
          <p:cNvPr id="3" name="Title 2"/>
          <p:cNvSpPr>
            <a:spLocks noGrp="1"/>
          </p:cNvSpPr>
          <p:nvPr>
            <p:ph type="title"/>
          </p:nvPr>
        </p:nvSpPr>
        <p:spPr/>
        <p:txBody>
          <a:bodyPr/>
          <a:lstStyle/>
          <a:p>
            <a:r>
              <a:rPr lang="en-US" dirty="0"/>
              <a:t>STAAR Alternate 2 Survey</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203</a:t>
            </a:fld>
            <a:endParaRPr lang="en-US" dirty="0"/>
          </a:p>
        </p:txBody>
      </p:sp>
    </p:spTree>
    <p:extLst>
      <p:ext uri="{BB962C8B-B14F-4D97-AF65-F5344CB8AC3E}">
        <p14:creationId xmlns:p14="http://schemas.microsoft.com/office/powerpoint/2010/main" val="208951962"/>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The verification window is intended to ensure the accuracy and completeness of all data submitted in the Assessment Management System and the collection of secure documents. </a:t>
            </a:r>
          </a:p>
          <a:p>
            <a:endParaRPr lang="en-US" dirty="0"/>
          </a:p>
          <a:p>
            <a:r>
              <a:rPr lang="en-US" dirty="0"/>
              <a:t>If it is discovered during the verification process that a student’s data has been omitted, the data should be entered during the verification window. </a:t>
            </a:r>
          </a:p>
          <a:p>
            <a:endParaRPr lang="en-US" dirty="0"/>
          </a:p>
          <a:p>
            <a:r>
              <a:rPr lang="en-US" dirty="0"/>
              <a:t>If it is discovered during the verification process that a student who is eligible for STAAR Alternate 2 has not been tested, the student should be tested and data entered during the verification window.</a:t>
            </a:r>
          </a:p>
          <a:p>
            <a:endParaRPr lang="en-US" dirty="0"/>
          </a:p>
        </p:txBody>
      </p:sp>
      <p:sp>
        <p:nvSpPr>
          <p:cNvPr id="3" name="Title 2"/>
          <p:cNvSpPr>
            <a:spLocks noGrp="1"/>
          </p:cNvSpPr>
          <p:nvPr>
            <p:ph type="title"/>
          </p:nvPr>
        </p:nvSpPr>
        <p:spPr/>
        <p:txBody>
          <a:bodyPr/>
          <a:lstStyle/>
          <a:p>
            <a:r>
              <a:rPr lang="en-US" dirty="0"/>
              <a:t>Verification Window</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204</a:t>
            </a:fld>
            <a:endParaRPr lang="en-US" dirty="0"/>
          </a:p>
        </p:txBody>
      </p:sp>
    </p:spTree>
    <p:extLst>
      <p:ext uri="{BB962C8B-B14F-4D97-AF65-F5344CB8AC3E}">
        <p14:creationId xmlns:p14="http://schemas.microsoft.com/office/powerpoint/2010/main" val="2184505176"/>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Return used and unused nonscorable materials:</a:t>
            </a:r>
          </a:p>
          <a:p>
            <a:pPr lvl="1">
              <a:buFont typeface="Calibri" panose="020F0502020204030204" pitchFamily="34" charset="0"/>
              <a:buChar char="─"/>
            </a:pPr>
            <a:r>
              <a:rPr lang="en-US" dirty="0"/>
              <a:t>secure STAAR Alternate 2 test administrator manuals</a:t>
            </a:r>
          </a:p>
          <a:p>
            <a:pPr lvl="1">
              <a:buFont typeface="Calibri" panose="020F0502020204030204" pitchFamily="34" charset="0"/>
              <a:buChar char="─"/>
            </a:pPr>
            <a:r>
              <a:rPr lang="en-US" dirty="0"/>
              <a:t>student test booklets grouped by grade for grades 3–8</a:t>
            </a:r>
          </a:p>
          <a:p>
            <a:pPr lvl="1">
              <a:buFont typeface="Calibri" panose="020F0502020204030204" pitchFamily="34" charset="0"/>
              <a:buChar char="─"/>
            </a:pPr>
            <a:r>
              <a:rPr lang="en-US" dirty="0"/>
              <a:t>student test booklets grouped by course for EOC assessments</a:t>
            </a:r>
          </a:p>
          <a:p>
            <a:pPr lvl="1">
              <a:buFont typeface="Calibri" panose="020F0502020204030204" pitchFamily="34" charset="0"/>
              <a:buChar char="─"/>
            </a:pPr>
            <a:r>
              <a:rPr lang="en-US" dirty="0"/>
              <a:t>STAAR Alternate 2 Scoring Document</a:t>
            </a:r>
          </a:p>
          <a:p>
            <a:pPr lvl="1">
              <a:buFont typeface="Calibri" panose="020F0502020204030204" pitchFamily="34" charset="0"/>
              <a:buChar char="─"/>
            </a:pPr>
            <a:r>
              <a:rPr lang="en-US" dirty="0"/>
              <a:t>complete image card sets</a:t>
            </a:r>
          </a:p>
          <a:p>
            <a:pPr lvl="1">
              <a:buFont typeface="Calibri" panose="020F0502020204030204" pitchFamily="34" charset="0"/>
              <a:buChar char="─"/>
            </a:pPr>
            <a:r>
              <a:rPr lang="en-US" dirty="0"/>
              <a:t>photocopies of secure test materials, if used</a:t>
            </a:r>
          </a:p>
          <a:p>
            <a:pPr>
              <a:buFont typeface="Calibri" panose="020F0502020204030204" pitchFamily="34" charset="0"/>
              <a:buChar char="─"/>
            </a:pPr>
            <a:endParaRPr lang="en-US" dirty="0"/>
          </a:p>
        </p:txBody>
      </p:sp>
      <p:sp>
        <p:nvSpPr>
          <p:cNvPr id="3" name="Title 2"/>
          <p:cNvSpPr>
            <a:spLocks noGrp="1"/>
          </p:cNvSpPr>
          <p:nvPr>
            <p:ph type="title"/>
          </p:nvPr>
        </p:nvSpPr>
        <p:spPr/>
        <p:txBody>
          <a:bodyPr>
            <a:normAutofit fontScale="90000"/>
          </a:bodyPr>
          <a:lstStyle/>
          <a:p>
            <a:r>
              <a:rPr lang="en-US" dirty="0"/>
              <a:t>Return Test Materials to the Campus Coordinator</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205</a:t>
            </a:fld>
            <a:endParaRPr lang="en-US" dirty="0"/>
          </a:p>
        </p:txBody>
      </p:sp>
    </p:spTree>
    <p:extLst>
      <p:ext uri="{BB962C8B-B14F-4D97-AF65-F5344CB8AC3E}">
        <p14:creationId xmlns:p14="http://schemas.microsoft.com/office/powerpoint/2010/main" val="353396193"/>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Return nonscorable materials:</a:t>
            </a:r>
          </a:p>
          <a:p>
            <a:pPr lvl="1">
              <a:buFont typeface="Calibri" panose="020F0502020204030204" pitchFamily="34" charset="0"/>
              <a:buChar char="─"/>
            </a:pPr>
            <a:r>
              <a:rPr lang="en-US" dirty="0"/>
              <a:t>Pack STAAR Alternate 2 materials either by campus or by district. If packing by campus, be sure that all the materials for a single campus are grouped together and packed in the box before adding materials from another campus.</a:t>
            </a:r>
          </a:p>
          <a:p>
            <a:pPr lvl="1">
              <a:buFont typeface="Calibri" panose="020F0502020204030204" pitchFamily="34" charset="0"/>
              <a:buChar char="─"/>
            </a:pPr>
            <a:r>
              <a:rPr lang="en-US" dirty="0"/>
              <a:t>Do not mix STAAR Alternate 2 materials with STAAR or TELPAS materials in the same shipment.</a:t>
            </a:r>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a:t>Return Test Materials to the Campus Coordinator</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206</a:t>
            </a:fld>
            <a:endParaRPr lang="en-US" dirty="0"/>
          </a:p>
        </p:txBody>
      </p:sp>
    </p:spTree>
    <p:extLst>
      <p:ext uri="{BB962C8B-B14F-4D97-AF65-F5344CB8AC3E}">
        <p14:creationId xmlns:p14="http://schemas.microsoft.com/office/powerpoint/2010/main" val="544260475"/>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TELPAS Administration</a:t>
            </a:r>
            <a:r>
              <a:rPr lang="en-US" dirty="0"/>
              <a:t> </a:t>
            </a:r>
          </a:p>
        </p:txBody>
      </p:sp>
    </p:spTree>
    <p:extLst>
      <p:ext uri="{BB962C8B-B14F-4D97-AF65-F5344CB8AC3E}">
        <p14:creationId xmlns:p14="http://schemas.microsoft.com/office/powerpoint/2010/main" val="3609244959"/>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Key Dates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208</a:t>
            </a:fld>
            <a:endParaRPr lang="en-US" dirty="0"/>
          </a:p>
        </p:txBody>
      </p:sp>
      <p:pic>
        <p:nvPicPr>
          <p:cNvPr id="5" name="Picture 4"/>
          <p:cNvPicPr>
            <a:picLocks noChangeAspect="1"/>
          </p:cNvPicPr>
          <p:nvPr/>
        </p:nvPicPr>
        <p:blipFill>
          <a:blip r:embed="rId3"/>
          <a:stretch>
            <a:fillRect/>
          </a:stretch>
        </p:blipFill>
        <p:spPr>
          <a:xfrm>
            <a:off x="733995" y="1447800"/>
            <a:ext cx="7736495" cy="3993226"/>
          </a:xfrm>
          <a:prstGeom prst="rect">
            <a:avLst/>
          </a:prstGeom>
        </p:spPr>
      </p:pic>
      <p:sp>
        <p:nvSpPr>
          <p:cNvPr id="6" name="TextBox 5"/>
          <p:cNvSpPr txBox="1"/>
          <p:nvPr/>
        </p:nvSpPr>
        <p:spPr>
          <a:xfrm>
            <a:off x="733995" y="5376494"/>
            <a:ext cx="6248400" cy="307777"/>
          </a:xfrm>
          <a:prstGeom prst="rect">
            <a:avLst/>
          </a:prstGeom>
          <a:noFill/>
        </p:spPr>
        <p:txBody>
          <a:bodyPr wrap="square" rtlCol="0">
            <a:spAutoFit/>
          </a:bodyPr>
          <a:lstStyle/>
          <a:p>
            <a:r>
              <a:rPr lang="en-US" sz="1400" dirty="0">
                <a:solidFill>
                  <a:srgbClr val="000000"/>
                </a:solidFill>
              </a:rPr>
              <a:t>*TELPAS extended one week; no verification window</a:t>
            </a:r>
          </a:p>
        </p:txBody>
      </p:sp>
    </p:spTree>
    <p:extLst>
      <p:ext uri="{BB962C8B-B14F-4D97-AF65-F5344CB8AC3E}">
        <p14:creationId xmlns:p14="http://schemas.microsoft.com/office/powerpoint/2010/main" val="1769927765"/>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TELPAS Online Training Center</a:t>
            </a:r>
            <a:endParaRPr lang="en-US" dirty="0"/>
          </a:p>
        </p:txBody>
      </p:sp>
    </p:spTree>
    <p:extLst>
      <p:ext uri="{BB962C8B-B14F-4D97-AF65-F5344CB8AC3E}">
        <p14:creationId xmlns:p14="http://schemas.microsoft.com/office/powerpoint/2010/main" val="3583628861"/>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TELPAS Rater Resources</a:t>
            </a:r>
          </a:p>
        </p:txBody>
      </p:sp>
      <p:sp>
        <p:nvSpPr>
          <p:cNvPr id="7" name="Content Placeholder 6"/>
          <p:cNvSpPr>
            <a:spLocks noGrp="1"/>
          </p:cNvSpPr>
          <p:nvPr>
            <p:ph sz="half" idx="13"/>
          </p:nvPr>
        </p:nvSpPr>
        <p:spPr/>
        <p:txBody>
          <a:bodyPr>
            <a:normAutofit/>
          </a:bodyPr>
          <a:lstStyle/>
          <a:p>
            <a:r>
              <a:rPr lang="en-US" dirty="0"/>
              <a:t>The instructions in this  manual explain the  responsibilities of raters for  the spring 2018 TELPAS  administration. Testing  coordinators and other  personnel with oversight  roles should be familiar with the contents of this manual, the </a:t>
            </a:r>
            <a:r>
              <a:rPr lang="en-US" i="1" dirty="0"/>
              <a:t>2018 TELPAS Test Administrator Manual</a:t>
            </a:r>
            <a:r>
              <a:rPr lang="en-US" dirty="0"/>
              <a:t>, and the TELPAS information in the </a:t>
            </a:r>
            <a:r>
              <a:rPr lang="en-US" i="1" dirty="0"/>
              <a:t>2018 District and Campus Coordinator Manual</a:t>
            </a:r>
            <a:r>
              <a:rPr lang="en-US" dirty="0"/>
              <a:t>.</a:t>
            </a:r>
          </a:p>
          <a:p>
            <a:endParaRPr lang="en-US"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210</a:t>
            </a:fld>
            <a:endParaRPr lang="en-US" dirty="0"/>
          </a:p>
        </p:txBody>
      </p:sp>
      <p:pic>
        <p:nvPicPr>
          <p:cNvPr id="11" name="Content Placeholder 10"/>
          <p:cNvPicPr>
            <a:picLocks noGrp="1" noChangeAspect="1"/>
          </p:cNvPicPr>
          <p:nvPr>
            <p:ph sz="half" idx="1"/>
          </p:nvPr>
        </p:nvPicPr>
        <p:blipFill>
          <a:blip r:embed="rId3"/>
          <a:stretch>
            <a:fillRect/>
          </a:stretch>
        </p:blipFill>
        <p:spPr>
          <a:xfrm>
            <a:off x="696284" y="1341438"/>
            <a:ext cx="3484232" cy="452596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290946841"/>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nvPr>
        </p:nvGraphicFramePr>
        <p:xfrm>
          <a:off x="304800" y="1295400"/>
          <a:ext cx="83820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p:txBody>
          <a:bodyPr/>
          <a:lstStyle/>
          <a:p>
            <a:r>
              <a:rPr lang="en-US" dirty="0"/>
              <a:t>TELPAS Rater Responsibilities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211</a:t>
            </a:fld>
            <a:endParaRPr lang="en-US" dirty="0"/>
          </a:p>
        </p:txBody>
      </p:sp>
    </p:spTree>
    <p:extLst>
      <p:ext uri="{BB962C8B-B14F-4D97-AF65-F5344CB8AC3E}">
        <p14:creationId xmlns:p14="http://schemas.microsoft.com/office/powerpoint/2010/main" val="1468571122"/>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686800" cy="4525963"/>
          </a:xfrm>
        </p:spPr>
        <p:txBody>
          <a:bodyPr>
            <a:noAutofit/>
          </a:bodyPr>
          <a:lstStyle/>
          <a:p>
            <a:pPr>
              <a:spcBef>
                <a:spcPts val="0"/>
              </a:spcBef>
            </a:pPr>
            <a:r>
              <a:rPr lang="en-US" dirty="0"/>
              <a:t>The TELPAS Online Training Center does not save training histories or certificates. Accounts and certificates are purged from the training site at the end of each training window.</a:t>
            </a:r>
          </a:p>
          <a:p>
            <a:pPr>
              <a:spcBef>
                <a:spcPts val="0"/>
              </a:spcBef>
            </a:pPr>
            <a:endParaRPr lang="en-US" dirty="0"/>
          </a:p>
          <a:p>
            <a:pPr>
              <a:spcBef>
                <a:spcPts val="0"/>
              </a:spcBef>
            </a:pPr>
            <a:r>
              <a:rPr lang="en-US" dirty="0"/>
              <a:t>Pearson and TEA do not have access to previous year certificates; campus coordinators or district coordinators should maintain a record of completed rater training.</a:t>
            </a:r>
          </a:p>
          <a:p>
            <a:pPr>
              <a:spcBef>
                <a:spcPts val="0"/>
              </a:spcBef>
            </a:pPr>
            <a:endParaRPr lang="en-US" dirty="0"/>
          </a:p>
          <a:p>
            <a:r>
              <a:rPr lang="en-US" dirty="0"/>
              <a:t>District coordinators will receive an email containing the keyword users need to create an account for this year.</a:t>
            </a:r>
          </a:p>
          <a:p>
            <a:endParaRPr lang="en-US" dirty="0"/>
          </a:p>
          <a:p>
            <a:endParaRPr lang="en-US" dirty="0"/>
          </a:p>
        </p:txBody>
      </p:sp>
      <p:sp>
        <p:nvSpPr>
          <p:cNvPr id="3" name="Title 2"/>
          <p:cNvSpPr>
            <a:spLocks noGrp="1"/>
          </p:cNvSpPr>
          <p:nvPr>
            <p:ph type="title"/>
          </p:nvPr>
        </p:nvSpPr>
        <p:spPr/>
        <p:txBody>
          <a:bodyPr>
            <a:normAutofit fontScale="90000"/>
          </a:bodyPr>
          <a:lstStyle/>
          <a:p>
            <a:r>
              <a:rPr lang="en-US" dirty="0"/>
              <a:t>TELPAS Online Training Center Reminders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212</a:t>
            </a:fld>
            <a:endParaRPr lang="en-US" dirty="0"/>
          </a:p>
        </p:txBody>
      </p:sp>
    </p:spTree>
    <p:extLst>
      <p:ext uri="{BB962C8B-B14F-4D97-AF65-F5344CB8AC3E}">
        <p14:creationId xmlns:p14="http://schemas.microsoft.com/office/powerpoint/2010/main" val="948581496"/>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Each training course will now have a practice activity outside of the modules.</a:t>
            </a:r>
          </a:p>
          <a:p>
            <a:r>
              <a:rPr lang="en-US" dirty="0"/>
              <a:t>After completing the modules and practice activities, certificates of completion will be available to print in the scoring summary tab. Testing coordinators will no longer need to print certificates. </a:t>
            </a:r>
          </a:p>
          <a:p>
            <a:r>
              <a:rPr lang="en-US" dirty="0"/>
              <a:t>The Grades 2–12 Online Basic Training Course and calibration activities will now only include the domain of writing.</a:t>
            </a:r>
          </a:p>
          <a:p>
            <a:r>
              <a:rPr lang="en-US" dirty="0"/>
              <a:t>A separate holistically-rated listening and speaking rater training will be available for the rare circumstances in which a student cannot access the online listening and speaking assessment.</a:t>
            </a:r>
          </a:p>
          <a:p>
            <a:endParaRPr lang="en-US" dirty="0"/>
          </a:p>
        </p:txBody>
      </p:sp>
      <p:sp>
        <p:nvSpPr>
          <p:cNvPr id="3" name="Title 2"/>
          <p:cNvSpPr>
            <a:spLocks noGrp="1"/>
          </p:cNvSpPr>
          <p:nvPr>
            <p:ph type="title"/>
          </p:nvPr>
        </p:nvSpPr>
        <p:spPr/>
        <p:txBody>
          <a:bodyPr>
            <a:normAutofit fontScale="90000"/>
          </a:bodyPr>
          <a:lstStyle/>
          <a:p>
            <a:r>
              <a:rPr lang="en-US" dirty="0"/>
              <a:t>TELPAS Online Training Center Updates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213</a:t>
            </a:fld>
            <a:endParaRPr lang="en-US" dirty="0"/>
          </a:p>
        </p:txBody>
      </p:sp>
    </p:spTree>
    <p:extLst>
      <p:ext uri="{BB962C8B-B14F-4D97-AF65-F5344CB8AC3E}">
        <p14:creationId xmlns:p14="http://schemas.microsoft.com/office/powerpoint/2010/main" val="3226310682"/>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931274" y="1371600"/>
            <a:ext cx="7259464" cy="4079753"/>
          </a:xfrm>
          <a:prstGeom prst="rect">
            <a:avLst/>
          </a:prstGeom>
        </p:spPr>
      </p:pic>
      <p:sp>
        <p:nvSpPr>
          <p:cNvPr id="3" name="Title 2"/>
          <p:cNvSpPr>
            <a:spLocks noGrp="1"/>
          </p:cNvSpPr>
          <p:nvPr>
            <p:ph type="title"/>
          </p:nvPr>
        </p:nvSpPr>
        <p:spPr/>
        <p:txBody>
          <a:bodyPr>
            <a:normAutofit fontScale="90000"/>
          </a:bodyPr>
          <a:lstStyle/>
          <a:p>
            <a:r>
              <a:rPr lang="en-US" dirty="0"/>
              <a:t>TELPAS Online Training Center Log In/Sign Up</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214</a:t>
            </a:fld>
            <a:endParaRPr lang="en-US" dirty="0"/>
          </a:p>
        </p:txBody>
      </p:sp>
      <p:sp>
        <p:nvSpPr>
          <p:cNvPr id="6" name="TextBox 5"/>
          <p:cNvSpPr txBox="1"/>
          <p:nvPr/>
        </p:nvSpPr>
        <p:spPr>
          <a:xfrm>
            <a:off x="1760547" y="5245903"/>
            <a:ext cx="5600919" cy="892552"/>
          </a:xfrm>
          <a:prstGeom prst="rect">
            <a:avLst/>
          </a:prstGeom>
          <a:noFill/>
        </p:spPr>
        <p:txBody>
          <a:bodyPr wrap="square" rtlCol="0">
            <a:spAutoFit/>
          </a:bodyPr>
          <a:lstStyle/>
          <a:p>
            <a:endParaRPr lang="en-US" sz="1600" dirty="0">
              <a:latin typeface="Arial" panose="020B0604020202020204" pitchFamily="34" charset="0"/>
              <a:cs typeface="Arial" panose="020B0604020202020204" pitchFamily="34" charset="0"/>
              <a:hlinkClick r:id="rId4"/>
            </a:endParaRPr>
          </a:p>
          <a:p>
            <a:r>
              <a:rPr lang="en-US" sz="2000" dirty="0">
                <a:latin typeface="Arial" panose="020B0604020202020204" pitchFamily="34" charset="0"/>
                <a:cs typeface="Arial" panose="020B0604020202020204" pitchFamily="34" charset="0"/>
                <a:hlinkClick r:id="rId4"/>
              </a:rPr>
              <a:t>TexasAssessment.com/TELPASTrainingCenter</a:t>
            </a:r>
            <a:endParaRPr lang="en-US" sz="20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79073627"/>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a:stretch>
            <a:fillRect/>
          </a:stretch>
        </p:blipFill>
        <p:spPr>
          <a:xfrm>
            <a:off x="192409" y="1363803"/>
            <a:ext cx="3218967" cy="2139881"/>
          </a:xfrm>
          <a:prstGeom prst="rect">
            <a:avLst/>
          </a:prstGeom>
        </p:spPr>
      </p:pic>
      <p:sp>
        <p:nvSpPr>
          <p:cNvPr id="3" name="Title 2"/>
          <p:cNvSpPr>
            <a:spLocks noGrp="1"/>
          </p:cNvSpPr>
          <p:nvPr>
            <p:ph type="title"/>
          </p:nvPr>
        </p:nvSpPr>
        <p:spPr/>
        <p:txBody>
          <a:bodyPr/>
          <a:lstStyle/>
          <a:p>
            <a:r>
              <a:rPr lang="en-US" dirty="0"/>
              <a:t>Create Account</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215</a:t>
            </a:fld>
            <a:endParaRPr lang="en-US" dirty="0"/>
          </a:p>
        </p:txBody>
      </p:sp>
      <p:pic>
        <p:nvPicPr>
          <p:cNvPr id="7" name="Picture 6"/>
          <p:cNvPicPr>
            <a:picLocks noChangeAspect="1"/>
          </p:cNvPicPr>
          <p:nvPr/>
        </p:nvPicPr>
        <p:blipFill>
          <a:blip r:embed="rId4"/>
          <a:stretch>
            <a:fillRect/>
          </a:stretch>
        </p:blipFill>
        <p:spPr>
          <a:xfrm>
            <a:off x="3785420" y="2461204"/>
            <a:ext cx="5029200" cy="3395595"/>
          </a:xfrm>
          <a:prstGeom prst="rect">
            <a:avLst/>
          </a:prstGeom>
          <a:effectLst>
            <a:outerShdw blurRad="63500" sx="102000" sy="102000" algn="ctr" rotWithShape="0">
              <a:prstClr val="black">
                <a:alpha val="40000"/>
              </a:prstClr>
            </a:outerShdw>
          </a:effectLst>
        </p:spPr>
      </p:pic>
      <p:sp>
        <p:nvSpPr>
          <p:cNvPr id="8" name="Rectangle 7"/>
          <p:cNvSpPr/>
          <p:nvPr/>
        </p:nvSpPr>
        <p:spPr>
          <a:xfrm>
            <a:off x="3533599" y="1403809"/>
            <a:ext cx="5646174" cy="830997"/>
          </a:xfrm>
          <a:prstGeom prst="rect">
            <a:avLst/>
          </a:prstGeom>
        </p:spPr>
        <p:txBody>
          <a:bodyPr wrap="square">
            <a:spAutoFit/>
          </a:bodyPr>
          <a:lstStyle/>
          <a:p>
            <a:pPr marL="342900" lvl="0" indent="-342900">
              <a:spcBef>
                <a:spcPct val="20000"/>
              </a:spcBef>
              <a:buClr>
                <a:srgbClr val="EE3524"/>
              </a:buClr>
              <a:buFont typeface="Wingdings" panose="05000000000000000000" pitchFamily="2" charset="2"/>
              <a:buChar char="§"/>
            </a:pPr>
            <a:r>
              <a:rPr lang="en-US" sz="2400" dirty="0">
                <a:solidFill>
                  <a:srgbClr val="000000"/>
                </a:solidFill>
                <a:latin typeface="+mj-lt"/>
                <a:ea typeface="Open Sans" panose="020B0606030504020204" pitchFamily="34" charset="0"/>
                <a:cs typeface="Open Sans" panose="020B0606030504020204" pitchFamily="34" charset="0"/>
              </a:rPr>
              <a:t>Coordinators will receive a keyword for users to create an account.</a:t>
            </a:r>
          </a:p>
        </p:txBody>
      </p:sp>
      <p:sp>
        <p:nvSpPr>
          <p:cNvPr id="9" name="Rectangle 8"/>
          <p:cNvSpPr/>
          <p:nvPr/>
        </p:nvSpPr>
        <p:spPr>
          <a:xfrm>
            <a:off x="287594" y="3657600"/>
            <a:ext cx="2802194" cy="2308324"/>
          </a:xfrm>
          <a:prstGeom prst="rect">
            <a:avLst/>
          </a:prstGeom>
        </p:spPr>
        <p:txBody>
          <a:bodyPr wrap="square">
            <a:spAutoFit/>
          </a:bodyPr>
          <a:lstStyle/>
          <a:p>
            <a:pPr marL="342900" lvl="0" indent="-342900">
              <a:spcBef>
                <a:spcPct val="20000"/>
              </a:spcBef>
              <a:buClr>
                <a:srgbClr val="EE3524"/>
              </a:buClr>
              <a:buFont typeface="Wingdings" panose="05000000000000000000" pitchFamily="2" charset="2"/>
              <a:buChar char="§"/>
            </a:pPr>
            <a:r>
              <a:rPr lang="en-US" sz="2400" dirty="0">
                <a:solidFill>
                  <a:srgbClr val="000000"/>
                </a:solidFill>
                <a:latin typeface="+mj-lt"/>
                <a:ea typeface="Open Sans" panose="020B0606030504020204" pitchFamily="34" charset="0"/>
                <a:cs typeface="Open Sans" panose="020B0606030504020204" pitchFamily="34" charset="0"/>
              </a:rPr>
              <a:t>All fields are required. Check box for Rater Agreement and click the </a:t>
            </a:r>
            <a:r>
              <a:rPr lang="en-US" sz="2400" b="1" i="1" dirty="0">
                <a:solidFill>
                  <a:srgbClr val="000000"/>
                </a:solidFill>
                <a:latin typeface="+mj-lt"/>
                <a:ea typeface="Open Sans" panose="020B0606030504020204" pitchFamily="34" charset="0"/>
                <a:cs typeface="Open Sans" panose="020B0606030504020204" pitchFamily="34" charset="0"/>
              </a:rPr>
              <a:t>Submit</a:t>
            </a:r>
            <a:r>
              <a:rPr lang="en-US" sz="2400" dirty="0">
                <a:solidFill>
                  <a:srgbClr val="000000"/>
                </a:solidFill>
                <a:latin typeface="+mj-lt"/>
                <a:ea typeface="Open Sans" panose="020B0606030504020204" pitchFamily="34" charset="0"/>
                <a:cs typeface="Open Sans" panose="020B0606030504020204" pitchFamily="34" charset="0"/>
              </a:rPr>
              <a:t> button.</a:t>
            </a:r>
          </a:p>
        </p:txBody>
      </p:sp>
    </p:spTree>
    <p:extLst>
      <p:ext uri="{BB962C8B-B14F-4D97-AF65-F5344CB8AC3E}">
        <p14:creationId xmlns:p14="http://schemas.microsoft.com/office/powerpoint/2010/main" val="930075012"/>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Educator Homepage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216</a:t>
            </a:fld>
            <a:endParaRPr lang="en-US" dirty="0"/>
          </a:p>
        </p:txBody>
      </p:sp>
      <p:pic>
        <p:nvPicPr>
          <p:cNvPr id="7" name="Content Placeholder 6"/>
          <p:cNvPicPr>
            <a:picLocks noGrp="1" noChangeAspect="1"/>
          </p:cNvPicPr>
          <p:nvPr>
            <p:ph idx="1"/>
          </p:nvPr>
        </p:nvPicPr>
        <p:blipFill>
          <a:blip r:embed="rId3"/>
          <a:stretch>
            <a:fillRect/>
          </a:stretch>
        </p:blipFill>
        <p:spPr>
          <a:xfrm>
            <a:off x="1240981" y="1371600"/>
            <a:ext cx="6357237" cy="4525963"/>
          </a:xfrm>
          <a:prstGeom prst="rect">
            <a:avLst/>
          </a:prstGeom>
          <a:effectLst>
            <a:outerShdw blurRad="63500" sx="102000" sy="102000" algn="ctr" rotWithShape="0">
              <a:prstClr val="black">
                <a:alpha val="40000"/>
              </a:prstClr>
            </a:outerShdw>
          </a:effectLst>
        </p:spPr>
      </p:pic>
      <p:pic>
        <p:nvPicPr>
          <p:cNvPr id="8" name="Picture 7"/>
          <p:cNvPicPr>
            <a:picLocks noChangeAspect="1"/>
          </p:cNvPicPr>
          <p:nvPr/>
        </p:nvPicPr>
        <p:blipFill>
          <a:blip r:embed="rId4"/>
          <a:stretch>
            <a:fillRect/>
          </a:stretch>
        </p:blipFill>
        <p:spPr>
          <a:xfrm>
            <a:off x="6331551" y="1676400"/>
            <a:ext cx="1266667" cy="685714"/>
          </a:xfrm>
          <a:prstGeom prst="rect">
            <a:avLst/>
          </a:prstGeom>
          <a:effectLst>
            <a:outerShdw blurRad="63500" sx="102000" sy="102000" algn="ctr" rotWithShape="0">
              <a:prstClr val="black">
                <a:alpha val="40000"/>
              </a:prstClr>
            </a:outerShdw>
          </a:effectLst>
        </p:spPr>
      </p:pic>
      <p:sp>
        <p:nvSpPr>
          <p:cNvPr id="9" name="Rectangle 8"/>
          <p:cNvSpPr/>
          <p:nvPr/>
        </p:nvSpPr>
        <p:spPr>
          <a:xfrm>
            <a:off x="6400800" y="1447800"/>
            <a:ext cx="1197418" cy="228600"/>
          </a:xfrm>
          <a:prstGeom prst="rect">
            <a:avLst/>
          </a:prstGeom>
          <a:noFill/>
          <a:ln w="19050">
            <a:solidFill>
              <a:srgbClr val="EE35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6313583" y="1676400"/>
            <a:ext cx="1284635" cy="685714"/>
          </a:xfrm>
          <a:prstGeom prst="rect">
            <a:avLst/>
          </a:prstGeom>
          <a:noFill/>
          <a:ln w="19050">
            <a:solidFill>
              <a:srgbClr val="EE35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75912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Choose Your Training</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217</a:t>
            </a:fld>
            <a:endParaRPr lang="en-US" dirty="0"/>
          </a:p>
        </p:txBody>
      </p:sp>
      <p:pic>
        <p:nvPicPr>
          <p:cNvPr id="8" name="Content Placeholder 7"/>
          <p:cNvPicPr>
            <a:picLocks noGrp="1" noChangeAspect="1"/>
          </p:cNvPicPr>
          <p:nvPr>
            <p:ph idx="1"/>
          </p:nvPr>
        </p:nvPicPr>
        <p:blipFill>
          <a:blip r:embed="rId2"/>
          <a:stretch>
            <a:fillRect/>
          </a:stretch>
        </p:blipFill>
        <p:spPr>
          <a:xfrm>
            <a:off x="765562" y="3288267"/>
            <a:ext cx="7687722" cy="1213209"/>
          </a:xfrm>
          <a:prstGeom prst="rect">
            <a:avLst/>
          </a:prstGeom>
        </p:spPr>
      </p:pic>
      <p:sp>
        <p:nvSpPr>
          <p:cNvPr id="9" name="Rectangle 8"/>
          <p:cNvSpPr/>
          <p:nvPr/>
        </p:nvSpPr>
        <p:spPr>
          <a:xfrm>
            <a:off x="304800" y="1393870"/>
            <a:ext cx="8305800" cy="1643527"/>
          </a:xfrm>
          <a:prstGeom prst="rect">
            <a:avLst/>
          </a:prstGeom>
        </p:spPr>
        <p:txBody>
          <a:bodyPr wrap="square">
            <a:spAutoFit/>
          </a:bodyPr>
          <a:lstStyle/>
          <a:p>
            <a:pPr marL="342900" lvl="0" indent="-342900">
              <a:spcBef>
                <a:spcPct val="20000"/>
              </a:spcBef>
              <a:buClr>
                <a:srgbClr val="EE3524"/>
              </a:buClr>
              <a:buFont typeface="Wingdings" panose="05000000000000000000" pitchFamily="2" charset="2"/>
              <a:buChar char="§"/>
            </a:pPr>
            <a:r>
              <a:rPr lang="en-US" sz="2400" dirty="0">
                <a:solidFill>
                  <a:srgbClr val="000000"/>
                </a:solidFill>
                <a:latin typeface="+mj-lt"/>
                <a:ea typeface="Open Sans" panose="020B0606030504020204" pitchFamily="34" charset="0"/>
                <a:cs typeface="Open Sans" panose="020B0606030504020204" pitchFamily="34" charset="0"/>
              </a:rPr>
              <a:t>Raters must know their assigned grade cluster to select the appropriate online training.</a:t>
            </a:r>
          </a:p>
          <a:p>
            <a:pPr marL="342900" lvl="0" indent="-342900">
              <a:spcBef>
                <a:spcPct val="20000"/>
              </a:spcBef>
              <a:buClr>
                <a:srgbClr val="EE3524"/>
              </a:buClr>
              <a:buFont typeface="Wingdings" panose="05000000000000000000" pitchFamily="2" charset="2"/>
              <a:buChar char="§"/>
            </a:pPr>
            <a:r>
              <a:rPr lang="en-US" sz="2400" dirty="0">
                <a:solidFill>
                  <a:srgbClr val="000000"/>
                </a:solidFill>
                <a:latin typeface="+mj-lt"/>
                <a:ea typeface="Open Sans" panose="020B0606030504020204" pitchFamily="34" charset="0"/>
                <a:cs typeface="Open Sans" panose="020B0606030504020204" pitchFamily="34" charset="0"/>
              </a:rPr>
              <a:t>Raters should consult with their campus coordinator if they are unsure of their training requirements.</a:t>
            </a:r>
          </a:p>
        </p:txBody>
      </p:sp>
    </p:spTree>
    <p:extLst>
      <p:ext uri="{BB962C8B-B14F-4D97-AF65-F5344CB8AC3E}">
        <p14:creationId xmlns:p14="http://schemas.microsoft.com/office/powerpoint/2010/main" val="1944207245"/>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613839" y="1454331"/>
            <a:ext cx="7687722" cy="1530229"/>
          </a:xfrm>
          <a:prstGeom prst="rect">
            <a:avLst/>
          </a:prstGeom>
        </p:spPr>
      </p:pic>
      <p:sp>
        <p:nvSpPr>
          <p:cNvPr id="3" name="Title 2"/>
          <p:cNvSpPr>
            <a:spLocks noGrp="1"/>
          </p:cNvSpPr>
          <p:nvPr>
            <p:ph type="title"/>
          </p:nvPr>
        </p:nvSpPr>
        <p:spPr/>
        <p:txBody>
          <a:bodyPr>
            <a:normAutofit fontScale="90000"/>
          </a:bodyPr>
          <a:lstStyle/>
          <a:p>
            <a:r>
              <a:rPr lang="en-US" dirty="0"/>
              <a:t>Holistically Rated Listening and Speaking Training</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218</a:t>
            </a:fld>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 y="3124200"/>
            <a:ext cx="3249567" cy="2673355"/>
          </a:xfrm>
          <a:prstGeom prst="rect">
            <a:avLst/>
          </a:prstGeom>
        </p:spPr>
      </p:pic>
      <p:sp>
        <p:nvSpPr>
          <p:cNvPr id="7" name="Rectangle 6"/>
          <p:cNvSpPr/>
          <p:nvPr/>
        </p:nvSpPr>
        <p:spPr>
          <a:xfrm>
            <a:off x="4114800" y="3295891"/>
            <a:ext cx="4343400" cy="2012859"/>
          </a:xfrm>
          <a:prstGeom prst="rect">
            <a:avLst/>
          </a:prstGeom>
        </p:spPr>
        <p:txBody>
          <a:bodyPr wrap="square">
            <a:spAutoFit/>
          </a:bodyPr>
          <a:lstStyle/>
          <a:p>
            <a:pPr marL="342900" lvl="0" indent="-342900">
              <a:spcBef>
                <a:spcPct val="20000"/>
              </a:spcBef>
              <a:buClr>
                <a:srgbClr val="EE3524"/>
              </a:buClr>
              <a:buFont typeface="Wingdings" panose="05000000000000000000" pitchFamily="2" charset="2"/>
              <a:buChar char="§"/>
            </a:pPr>
            <a:r>
              <a:rPr lang="en-US" sz="2400" dirty="0">
                <a:solidFill>
                  <a:srgbClr val="000000"/>
                </a:solidFill>
                <a:latin typeface="+mj-lt"/>
                <a:ea typeface="Open Sans" panose="020B0606030504020204" pitchFamily="34" charset="0"/>
                <a:cs typeface="Open Sans" panose="020B0606030504020204" pitchFamily="34" charset="0"/>
              </a:rPr>
              <a:t>TEA approval required to holistically rate a student in listening and speaking.</a:t>
            </a:r>
          </a:p>
          <a:p>
            <a:pPr marL="342900" lvl="0" indent="-342900">
              <a:spcBef>
                <a:spcPct val="20000"/>
              </a:spcBef>
              <a:buClr>
                <a:srgbClr val="EE3524"/>
              </a:buClr>
              <a:buFont typeface="Wingdings" panose="05000000000000000000" pitchFamily="2" charset="2"/>
              <a:buChar char="§"/>
            </a:pPr>
            <a:r>
              <a:rPr lang="en-US" sz="2400" dirty="0">
                <a:solidFill>
                  <a:srgbClr val="000000"/>
                </a:solidFill>
                <a:latin typeface="+mj-lt"/>
                <a:ea typeface="Open Sans" panose="020B0606030504020204" pitchFamily="34" charset="0"/>
                <a:cs typeface="Open Sans" panose="020B0606030504020204" pitchFamily="34" charset="0"/>
              </a:rPr>
              <a:t>Passcode will be provided with TEA approval.</a:t>
            </a:r>
          </a:p>
        </p:txBody>
      </p:sp>
    </p:spTree>
    <p:extLst>
      <p:ext uri="{BB962C8B-B14F-4D97-AF65-F5344CB8AC3E}">
        <p14:creationId xmlns:p14="http://schemas.microsoft.com/office/powerpoint/2010/main" val="330493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520863" y="1372776"/>
            <a:ext cx="7949873" cy="4371211"/>
          </a:xfrm>
          <a:prstGeom prst="rect">
            <a:avLst/>
          </a:prstGeom>
        </p:spPr>
      </p:pic>
      <p:sp>
        <p:nvSpPr>
          <p:cNvPr id="3" name="Title 2"/>
          <p:cNvSpPr>
            <a:spLocks noGrp="1"/>
          </p:cNvSpPr>
          <p:nvPr>
            <p:ph type="title"/>
          </p:nvPr>
        </p:nvSpPr>
        <p:spPr/>
        <p:txBody>
          <a:bodyPr/>
          <a:lstStyle/>
          <a:p>
            <a:r>
              <a:rPr lang="en-US" dirty="0"/>
              <a:t>Writing Training Course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219</a:t>
            </a:fld>
            <a:endParaRPr lang="en-US" dirty="0"/>
          </a:p>
        </p:txBody>
      </p:sp>
      <p:sp>
        <p:nvSpPr>
          <p:cNvPr id="6" name="Rectangle 5"/>
          <p:cNvSpPr/>
          <p:nvPr/>
        </p:nvSpPr>
        <p:spPr>
          <a:xfrm>
            <a:off x="3733800" y="1752600"/>
            <a:ext cx="1066800" cy="152400"/>
          </a:xfrm>
          <a:prstGeom prst="rect">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49977699"/>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473618" y="1447800"/>
            <a:ext cx="7968163" cy="4115157"/>
          </a:xfrm>
          <a:prstGeom prst="rect">
            <a:avLst/>
          </a:prstGeom>
        </p:spPr>
      </p:pic>
      <p:sp>
        <p:nvSpPr>
          <p:cNvPr id="3" name="Title 2"/>
          <p:cNvSpPr>
            <a:spLocks noGrp="1"/>
          </p:cNvSpPr>
          <p:nvPr>
            <p:ph type="title"/>
          </p:nvPr>
        </p:nvSpPr>
        <p:spPr/>
        <p:txBody>
          <a:bodyPr/>
          <a:lstStyle/>
          <a:p>
            <a:r>
              <a:rPr lang="en-US" dirty="0"/>
              <a:t>Listening and Speaking Course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220</a:t>
            </a:fld>
            <a:endParaRPr lang="en-US" dirty="0"/>
          </a:p>
        </p:txBody>
      </p:sp>
      <p:sp>
        <p:nvSpPr>
          <p:cNvPr id="6" name="Rectangle 5"/>
          <p:cNvSpPr/>
          <p:nvPr/>
        </p:nvSpPr>
        <p:spPr>
          <a:xfrm>
            <a:off x="3733800" y="1905000"/>
            <a:ext cx="1066800" cy="152400"/>
          </a:xfrm>
          <a:prstGeom prst="rect">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6535988"/>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1443615" y="1295400"/>
            <a:ext cx="6104369" cy="4525963"/>
          </a:xfrm>
          <a:prstGeom prst="rect">
            <a:avLst/>
          </a:prstGeom>
        </p:spPr>
      </p:pic>
      <p:sp>
        <p:nvSpPr>
          <p:cNvPr id="3" name="Title 2"/>
          <p:cNvSpPr>
            <a:spLocks noGrp="1"/>
          </p:cNvSpPr>
          <p:nvPr>
            <p:ph type="title"/>
          </p:nvPr>
        </p:nvSpPr>
        <p:spPr/>
        <p:txBody>
          <a:bodyPr/>
          <a:lstStyle/>
          <a:p>
            <a:r>
              <a:rPr lang="en-US" dirty="0"/>
              <a:t>Practice Sample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221</a:t>
            </a:fld>
            <a:endParaRPr lang="en-US" dirty="0"/>
          </a:p>
        </p:txBody>
      </p:sp>
      <p:sp>
        <p:nvSpPr>
          <p:cNvPr id="6" name="Rectangle 5"/>
          <p:cNvSpPr/>
          <p:nvPr/>
        </p:nvSpPr>
        <p:spPr>
          <a:xfrm>
            <a:off x="3581400" y="1524000"/>
            <a:ext cx="1066800" cy="152400"/>
          </a:xfrm>
          <a:prstGeom prst="rect">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lowchart: Terminator 7"/>
          <p:cNvSpPr/>
          <p:nvPr/>
        </p:nvSpPr>
        <p:spPr>
          <a:xfrm>
            <a:off x="3886200" y="2667000"/>
            <a:ext cx="457200" cy="108910"/>
          </a:xfrm>
          <a:prstGeom prst="flowChartTerminator">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rot="16200000">
            <a:off x="2286000" y="2286000"/>
            <a:ext cx="152400" cy="3048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4214234496"/>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Both new and returning raters must complete calibration in a monitored session that has been established by the campus or district. </a:t>
            </a:r>
          </a:p>
          <a:p>
            <a:r>
              <a:rPr lang="en-US" dirty="0"/>
              <a:t>Raters will be given a passcode by the session proctor in order to access calibration.</a:t>
            </a:r>
          </a:p>
          <a:p>
            <a:r>
              <a:rPr lang="en-US" dirty="0"/>
              <a:t>Most raters will need one to two hours to complete a calibration set. </a:t>
            </a:r>
          </a:p>
          <a:p>
            <a:r>
              <a:rPr lang="en-US" dirty="0"/>
              <a:t>Raters must finish a calibration set once it is started. They will not be able to save their progress and return later to complete the set.</a:t>
            </a:r>
          </a:p>
          <a:p>
            <a:endParaRPr lang="en-US" dirty="0"/>
          </a:p>
        </p:txBody>
      </p:sp>
      <p:sp>
        <p:nvSpPr>
          <p:cNvPr id="3" name="Title 2"/>
          <p:cNvSpPr>
            <a:spLocks noGrp="1"/>
          </p:cNvSpPr>
          <p:nvPr>
            <p:ph type="title"/>
          </p:nvPr>
        </p:nvSpPr>
        <p:spPr/>
        <p:txBody>
          <a:bodyPr/>
          <a:lstStyle/>
          <a:p>
            <a:r>
              <a:rPr lang="en-US" dirty="0"/>
              <a:t>Monitored Calibration Sessions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222</a:t>
            </a:fld>
            <a:endParaRPr lang="en-US" dirty="0"/>
          </a:p>
        </p:txBody>
      </p:sp>
    </p:spTree>
    <p:extLst>
      <p:ext uri="{BB962C8B-B14F-4D97-AF65-F5344CB8AC3E}">
        <p14:creationId xmlns:p14="http://schemas.microsoft.com/office/powerpoint/2010/main" val="3566908188"/>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For K–1, each set contains ten students to be rated. Raters must rate at least 70 percent of the students correctly.</a:t>
            </a:r>
          </a:p>
          <a:p>
            <a:r>
              <a:rPr lang="en-US" dirty="0"/>
              <a:t>For 2–12 grade clusters, each set contains ten writing collections to be rated. Raters must rate at least 70 percent of the collections correctly. </a:t>
            </a:r>
          </a:p>
          <a:p>
            <a:r>
              <a:rPr lang="en-US" dirty="0"/>
              <a:t>For 2-12 listening and speaking, each set contains six students to be rated. Raters must rate at least 67 percent of the collections correctly.</a:t>
            </a:r>
          </a:p>
          <a:p>
            <a:endParaRPr lang="en-US" dirty="0"/>
          </a:p>
        </p:txBody>
      </p:sp>
      <p:sp>
        <p:nvSpPr>
          <p:cNvPr id="3" name="Title 2"/>
          <p:cNvSpPr>
            <a:spLocks noGrp="1"/>
          </p:cNvSpPr>
          <p:nvPr>
            <p:ph type="title"/>
          </p:nvPr>
        </p:nvSpPr>
        <p:spPr/>
        <p:txBody>
          <a:bodyPr/>
          <a:lstStyle/>
          <a:p>
            <a:r>
              <a:rPr lang="en-US" dirty="0"/>
              <a:t>Sufficient Calibration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223</a:t>
            </a:fld>
            <a:endParaRPr lang="en-US" dirty="0"/>
          </a:p>
        </p:txBody>
      </p:sp>
    </p:spTree>
    <p:extLst>
      <p:ext uri="{BB962C8B-B14F-4D97-AF65-F5344CB8AC3E}">
        <p14:creationId xmlns:p14="http://schemas.microsoft.com/office/powerpoint/2010/main" val="3428208875"/>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 document containing important online rater training resources for coordinators includes: </a:t>
            </a:r>
          </a:p>
          <a:p>
            <a:pPr marL="0" indent="0">
              <a:buNone/>
            </a:pPr>
            <a:r>
              <a:rPr lang="en-US" dirty="0"/>
              <a:t>     </a:t>
            </a:r>
            <a:r>
              <a:rPr lang="en-US" dirty="0">
                <a:solidFill>
                  <a:srgbClr val="EE3524"/>
                </a:solidFill>
                <a:latin typeface="Calibri" panose="020F0502020204030204" pitchFamily="34" charset="0"/>
              </a:rPr>
              <a:t>─</a:t>
            </a:r>
            <a:r>
              <a:rPr lang="en-US" dirty="0">
                <a:latin typeface="Calibri" panose="020F0502020204030204" pitchFamily="34" charset="0"/>
              </a:rPr>
              <a:t> </a:t>
            </a:r>
            <a:r>
              <a:rPr lang="en-US" dirty="0"/>
              <a:t>Daily calibration passcode for each set (the              </a:t>
            </a:r>
          </a:p>
          <a:p>
            <a:pPr marL="0" indent="0">
              <a:buNone/>
            </a:pPr>
            <a:r>
              <a:rPr lang="en-US" dirty="0"/>
              <a:t>        passcodes are updated weekly) </a:t>
            </a:r>
          </a:p>
          <a:p>
            <a:pPr marL="0" indent="0">
              <a:buNone/>
            </a:pPr>
            <a:r>
              <a:rPr lang="en-US" dirty="0">
                <a:solidFill>
                  <a:srgbClr val="EE3524"/>
                </a:solidFill>
                <a:latin typeface="Calibri" panose="020F0502020204030204" pitchFamily="34" charset="0"/>
              </a:rPr>
              <a:t>      ─</a:t>
            </a:r>
            <a:r>
              <a:rPr lang="en-US" dirty="0">
                <a:latin typeface="Calibri" panose="020F0502020204030204" pitchFamily="34" charset="0"/>
              </a:rPr>
              <a:t> </a:t>
            </a:r>
            <a:r>
              <a:rPr lang="en-US" dirty="0"/>
              <a:t>Sample monitored calibration session roster        </a:t>
            </a:r>
          </a:p>
          <a:p>
            <a:pPr marL="0" indent="0">
              <a:buNone/>
            </a:pPr>
            <a:r>
              <a:rPr lang="en-US" dirty="0"/>
              <a:t>        template </a:t>
            </a:r>
          </a:p>
          <a:p>
            <a:r>
              <a:rPr lang="en-US" dirty="0"/>
              <a:t>Should only be shared with other designated personnel acting as district coordinator assistants.</a:t>
            </a:r>
          </a:p>
          <a:p>
            <a:r>
              <a:rPr lang="en-US" dirty="0"/>
              <a:t>Can be accessed within the Published Reports section of the TELPAS Assessment Management System.</a:t>
            </a:r>
          </a:p>
          <a:p>
            <a:endParaRPr lang="en-US" dirty="0"/>
          </a:p>
        </p:txBody>
      </p:sp>
      <p:sp>
        <p:nvSpPr>
          <p:cNvPr id="3" name="Title 2"/>
          <p:cNvSpPr>
            <a:spLocks noGrp="1"/>
          </p:cNvSpPr>
          <p:nvPr>
            <p:ph type="title"/>
          </p:nvPr>
        </p:nvSpPr>
        <p:spPr/>
        <p:txBody>
          <a:bodyPr>
            <a:normAutofit fontScale="90000"/>
          </a:bodyPr>
          <a:lstStyle/>
          <a:p>
            <a:r>
              <a:rPr lang="en-US" dirty="0"/>
              <a:t>Coordinator Resources for TELPAS Holistic Rating Training</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224</a:t>
            </a:fld>
            <a:endParaRPr lang="en-US" dirty="0"/>
          </a:p>
        </p:txBody>
      </p:sp>
    </p:spTree>
    <p:extLst>
      <p:ext uri="{BB962C8B-B14F-4D97-AF65-F5344CB8AC3E}">
        <p14:creationId xmlns:p14="http://schemas.microsoft.com/office/powerpoint/2010/main" val="1453918542"/>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923234" y="1324004"/>
            <a:ext cx="7145131" cy="4468755"/>
          </a:xfrm>
          <a:prstGeom prst="rect">
            <a:avLst/>
          </a:prstGeom>
        </p:spPr>
      </p:pic>
      <p:sp>
        <p:nvSpPr>
          <p:cNvPr id="3" name="Title 2"/>
          <p:cNvSpPr>
            <a:spLocks noGrp="1"/>
          </p:cNvSpPr>
          <p:nvPr>
            <p:ph type="title"/>
          </p:nvPr>
        </p:nvSpPr>
        <p:spPr/>
        <p:txBody>
          <a:bodyPr/>
          <a:lstStyle/>
          <a:p>
            <a:r>
              <a:rPr lang="en-US" dirty="0"/>
              <a:t>Sample Calibration </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225</a:t>
            </a:fld>
            <a:endParaRPr lang="en-US" dirty="0"/>
          </a:p>
        </p:txBody>
      </p:sp>
      <p:sp>
        <p:nvSpPr>
          <p:cNvPr id="6" name="Rectangle 5"/>
          <p:cNvSpPr/>
          <p:nvPr/>
        </p:nvSpPr>
        <p:spPr>
          <a:xfrm>
            <a:off x="1905000" y="2590800"/>
            <a:ext cx="228600" cy="152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3352800" y="1600200"/>
            <a:ext cx="762000" cy="152400"/>
          </a:xfrm>
          <a:prstGeom prst="rect">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97912519"/>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Review Calibration Set and Submit for Scoring</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226</a:t>
            </a:fld>
            <a:endParaRPr lang="en-US" dirty="0"/>
          </a:p>
        </p:txBody>
      </p:sp>
      <p:pic>
        <p:nvPicPr>
          <p:cNvPr id="9" name="Content Placeholder 8"/>
          <p:cNvPicPr>
            <a:picLocks noGrp="1" noChangeAspect="1"/>
          </p:cNvPicPr>
          <p:nvPr>
            <p:ph idx="1"/>
          </p:nvPr>
        </p:nvPicPr>
        <p:blipFill>
          <a:blip r:embed="rId3"/>
          <a:stretch>
            <a:fillRect/>
          </a:stretch>
        </p:blipFill>
        <p:spPr>
          <a:xfrm>
            <a:off x="304800" y="1591406"/>
            <a:ext cx="8382000" cy="3933951"/>
          </a:xfrm>
          <a:prstGeom prst="rect">
            <a:avLst/>
          </a:prstGeom>
          <a:effectLst>
            <a:outerShdw blurRad="63500" sx="102000" sy="102000" algn="ctr" rotWithShape="0">
              <a:prstClr val="black">
                <a:alpha val="40000"/>
              </a:prstClr>
            </a:outerShdw>
          </a:effectLst>
        </p:spPr>
      </p:pic>
      <p:pic>
        <p:nvPicPr>
          <p:cNvPr id="8" name="Picture 7"/>
          <p:cNvPicPr>
            <a:picLocks noChangeAspect="1"/>
          </p:cNvPicPr>
          <p:nvPr/>
        </p:nvPicPr>
        <p:blipFill>
          <a:blip r:embed="rId4"/>
          <a:stretch>
            <a:fillRect/>
          </a:stretch>
        </p:blipFill>
        <p:spPr>
          <a:xfrm>
            <a:off x="3276600" y="2986939"/>
            <a:ext cx="3792041" cy="2060627"/>
          </a:xfrm>
          <a:prstGeom prst="rect">
            <a:avLst/>
          </a:prstGeom>
          <a:effectLst>
            <a:outerShdw blurRad="63500" sx="102000" sy="102000" algn="ctr" rotWithShape="0">
              <a:prstClr val="black">
                <a:alpha val="40000"/>
              </a:prstClr>
            </a:outerShdw>
          </a:effectLst>
        </p:spPr>
      </p:pic>
      <p:sp>
        <p:nvSpPr>
          <p:cNvPr id="10" name="Rectangle 9"/>
          <p:cNvSpPr/>
          <p:nvPr/>
        </p:nvSpPr>
        <p:spPr>
          <a:xfrm>
            <a:off x="2195014" y="3455569"/>
            <a:ext cx="228600" cy="13955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2209800" y="3657600"/>
            <a:ext cx="228600" cy="10089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2209800" y="3859741"/>
            <a:ext cx="228600" cy="10089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2209800" y="4033686"/>
            <a:ext cx="228600" cy="10089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2209800" y="4226341"/>
            <a:ext cx="228600" cy="10089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2188633" y="4417906"/>
            <a:ext cx="228600" cy="10089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p:nvSpPr>
        <p:spPr>
          <a:xfrm>
            <a:off x="2188633" y="4591851"/>
            <a:ext cx="228600" cy="10089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p:nvSpPr>
        <p:spPr>
          <a:xfrm>
            <a:off x="2209800" y="4786277"/>
            <a:ext cx="228600" cy="10089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p:nvSpPr>
        <p:spPr>
          <a:xfrm>
            <a:off x="2201333" y="4967206"/>
            <a:ext cx="228600" cy="10089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p:nvSpPr>
        <p:spPr>
          <a:xfrm>
            <a:off x="2218267" y="5161632"/>
            <a:ext cx="228600" cy="10089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p:cNvSpPr/>
          <p:nvPr/>
        </p:nvSpPr>
        <p:spPr>
          <a:xfrm>
            <a:off x="7467600" y="2819400"/>
            <a:ext cx="1219200" cy="304800"/>
          </a:xfrm>
          <a:prstGeom prst="rect">
            <a:avLst/>
          </a:prstGeom>
          <a:noFill/>
          <a:ln w="19050">
            <a:solidFill>
              <a:srgbClr val="EE35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75585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Sample Completed Calibration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227</a:t>
            </a:fld>
            <a:endParaRPr lang="en-US" dirty="0"/>
          </a:p>
        </p:txBody>
      </p:sp>
      <p:sp>
        <p:nvSpPr>
          <p:cNvPr id="6" name="Rectangle 5"/>
          <p:cNvSpPr/>
          <p:nvPr/>
        </p:nvSpPr>
        <p:spPr>
          <a:xfrm>
            <a:off x="2286000" y="2438400"/>
            <a:ext cx="304800" cy="76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flipV="1">
            <a:off x="3962400" y="2666999"/>
            <a:ext cx="381000" cy="121917"/>
          </a:xfrm>
          <a:prstGeom prst="rect">
            <a:avLst/>
          </a:prstGeom>
          <a:solidFill>
            <a:srgbClr val="F5F5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flipV="1">
            <a:off x="3581400" y="1524000"/>
            <a:ext cx="685800" cy="152399"/>
          </a:xfrm>
          <a:prstGeom prst="rect">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Content Placeholder 6"/>
          <p:cNvPicPr>
            <a:picLocks noGrp="1" noChangeAspect="1"/>
          </p:cNvPicPr>
          <p:nvPr>
            <p:ph idx="1"/>
          </p:nvPr>
        </p:nvPicPr>
        <p:blipFill>
          <a:blip r:embed="rId3"/>
          <a:stretch>
            <a:fillRect/>
          </a:stretch>
        </p:blipFill>
        <p:spPr>
          <a:xfrm>
            <a:off x="1460585" y="1295400"/>
            <a:ext cx="6070430" cy="4525963"/>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01448544"/>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667180" y="1631878"/>
            <a:ext cx="7657240" cy="3853006"/>
          </a:xfrm>
          <a:prstGeom prst="rect">
            <a:avLst/>
          </a:prstGeom>
        </p:spPr>
      </p:pic>
      <p:sp>
        <p:nvSpPr>
          <p:cNvPr id="3" name="Title 2"/>
          <p:cNvSpPr>
            <a:spLocks noGrp="1"/>
          </p:cNvSpPr>
          <p:nvPr>
            <p:ph type="title"/>
          </p:nvPr>
        </p:nvSpPr>
        <p:spPr/>
        <p:txBody>
          <a:bodyPr/>
          <a:lstStyle/>
          <a:p>
            <a:r>
              <a:rPr lang="en-US" dirty="0"/>
              <a:t>Scoring Summary</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228</a:t>
            </a:fld>
            <a:endParaRPr lang="en-US" dirty="0"/>
          </a:p>
        </p:txBody>
      </p:sp>
      <p:sp>
        <p:nvSpPr>
          <p:cNvPr id="6" name="Rectangle 5"/>
          <p:cNvSpPr/>
          <p:nvPr/>
        </p:nvSpPr>
        <p:spPr>
          <a:xfrm flipV="1">
            <a:off x="3771900" y="1981199"/>
            <a:ext cx="952500" cy="152399"/>
          </a:xfrm>
          <a:prstGeom prst="rect">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057400" y="3276600"/>
            <a:ext cx="685800" cy="152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4953000" y="3657600"/>
            <a:ext cx="762000" cy="1219200"/>
          </a:xfrm>
          <a:prstGeom prst="rect">
            <a:avLst/>
          </a:prstGeom>
          <a:noFill/>
          <a:ln w="19050">
            <a:solidFill>
              <a:srgbClr val="EE35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38255397"/>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1676400" y="1330018"/>
            <a:ext cx="2438611" cy="1828959"/>
          </a:xfrm>
          <a:prstGeom prst="rect">
            <a:avLst/>
          </a:prstGeom>
        </p:spPr>
      </p:pic>
      <p:sp>
        <p:nvSpPr>
          <p:cNvPr id="3" name="Title 2"/>
          <p:cNvSpPr>
            <a:spLocks noGrp="1"/>
          </p:cNvSpPr>
          <p:nvPr>
            <p:ph type="title"/>
          </p:nvPr>
        </p:nvSpPr>
        <p:spPr/>
        <p:txBody>
          <a:bodyPr/>
          <a:lstStyle/>
          <a:p>
            <a:r>
              <a:rPr lang="en-US" dirty="0"/>
              <a:t>Sample Certificates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229</a:t>
            </a:fld>
            <a:endParaRPr lang="en-US" dirty="0"/>
          </a:p>
        </p:txBody>
      </p:sp>
      <p:pic>
        <p:nvPicPr>
          <p:cNvPr id="6" name="Picture 5"/>
          <p:cNvPicPr>
            <a:picLocks noChangeAspect="1"/>
          </p:cNvPicPr>
          <p:nvPr/>
        </p:nvPicPr>
        <p:blipFill rotWithShape="1">
          <a:blip r:embed="rId4"/>
          <a:srcRect l="3655" t="5146" r="3508" b="6480"/>
          <a:stretch/>
        </p:blipFill>
        <p:spPr>
          <a:xfrm>
            <a:off x="4648200" y="1333033"/>
            <a:ext cx="2483284" cy="1825944"/>
          </a:xfrm>
          <a:prstGeom prst="rect">
            <a:avLst/>
          </a:prstGeom>
        </p:spPr>
      </p:pic>
      <p:pic>
        <p:nvPicPr>
          <p:cNvPr id="7" name="Picture 6"/>
          <p:cNvPicPr>
            <a:picLocks noChangeAspect="1"/>
          </p:cNvPicPr>
          <p:nvPr/>
        </p:nvPicPr>
        <p:blipFill>
          <a:blip r:embed="rId5"/>
          <a:stretch>
            <a:fillRect/>
          </a:stretch>
        </p:blipFill>
        <p:spPr>
          <a:xfrm>
            <a:off x="1689100" y="3573196"/>
            <a:ext cx="2441752" cy="1795406"/>
          </a:xfrm>
          <a:prstGeom prst="rect">
            <a:avLst/>
          </a:prstGeom>
        </p:spPr>
      </p:pic>
      <p:pic>
        <p:nvPicPr>
          <p:cNvPr id="8" name="Picture 7"/>
          <p:cNvPicPr>
            <a:picLocks noChangeAspect="1"/>
          </p:cNvPicPr>
          <p:nvPr/>
        </p:nvPicPr>
        <p:blipFill rotWithShape="1">
          <a:blip r:embed="rId6"/>
          <a:srcRect l="4259" t="4826" r="4332" b="7623"/>
          <a:stretch/>
        </p:blipFill>
        <p:spPr>
          <a:xfrm>
            <a:off x="4648200" y="3573196"/>
            <a:ext cx="2463186" cy="1825944"/>
          </a:xfrm>
          <a:prstGeom prst="rect">
            <a:avLst/>
          </a:prstGeom>
        </p:spPr>
      </p:pic>
      <p:sp>
        <p:nvSpPr>
          <p:cNvPr id="9" name="TextBox 8"/>
          <p:cNvSpPr txBox="1"/>
          <p:nvPr/>
        </p:nvSpPr>
        <p:spPr>
          <a:xfrm>
            <a:off x="1414106" y="3206159"/>
            <a:ext cx="6324600" cy="369332"/>
          </a:xfrm>
          <a:prstGeom prst="rect">
            <a:avLst/>
          </a:prstGeom>
          <a:noFill/>
        </p:spPr>
        <p:txBody>
          <a:bodyPr wrap="square" rtlCol="0">
            <a:spAutoFit/>
          </a:bodyPr>
          <a:lstStyle/>
          <a:p>
            <a:r>
              <a:rPr lang="en-US" dirty="0">
                <a:solidFill>
                  <a:prstClr val="black"/>
                </a:solidFill>
              </a:rPr>
              <a:t>K–1 Basic Training Course            2–12 Writing Course                         </a:t>
            </a:r>
          </a:p>
        </p:txBody>
      </p:sp>
      <p:sp>
        <p:nvSpPr>
          <p:cNvPr id="11" name="TextBox 10"/>
          <p:cNvSpPr txBox="1"/>
          <p:nvPr/>
        </p:nvSpPr>
        <p:spPr>
          <a:xfrm>
            <a:off x="1524000" y="5399140"/>
            <a:ext cx="6844351" cy="646331"/>
          </a:xfrm>
          <a:prstGeom prst="rect">
            <a:avLst/>
          </a:prstGeom>
          <a:noFill/>
        </p:spPr>
        <p:txBody>
          <a:bodyPr wrap="square" rtlCol="0">
            <a:spAutoFit/>
          </a:bodyPr>
          <a:lstStyle/>
          <a:p>
            <a:r>
              <a:rPr lang="en-US" dirty="0">
                <a:solidFill>
                  <a:prstClr val="black"/>
                </a:solidFill>
              </a:rPr>
              <a:t>Assembling and Verifying                   Calibration </a:t>
            </a:r>
          </a:p>
          <a:p>
            <a:r>
              <a:rPr lang="en-US" dirty="0">
                <a:solidFill>
                  <a:prstClr val="black"/>
                </a:solidFill>
              </a:rPr>
              <a:t>     Writing Collections           </a:t>
            </a:r>
          </a:p>
        </p:txBody>
      </p:sp>
      <p:sp>
        <p:nvSpPr>
          <p:cNvPr id="12" name="Rectangle 11"/>
          <p:cNvSpPr/>
          <p:nvPr/>
        </p:nvSpPr>
        <p:spPr>
          <a:xfrm>
            <a:off x="1828800" y="2743200"/>
            <a:ext cx="609600" cy="152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3352800" y="2590800"/>
            <a:ext cx="609600" cy="3048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4800600" y="2735222"/>
            <a:ext cx="609600" cy="152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6400800" y="2667000"/>
            <a:ext cx="609600" cy="21907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6400800" y="4909947"/>
            <a:ext cx="609600" cy="23191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4800600" y="4931404"/>
            <a:ext cx="609600" cy="21907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3369675" y="4909947"/>
            <a:ext cx="609600" cy="21907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p:nvSpPr>
        <p:spPr>
          <a:xfrm>
            <a:off x="1828800" y="4880592"/>
            <a:ext cx="609600" cy="21907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4982757"/>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TELPAS Online Tasks</a:t>
            </a:r>
            <a:endParaRPr lang="en-US" dirty="0"/>
          </a:p>
        </p:txBody>
      </p:sp>
    </p:spTree>
    <p:extLst>
      <p:ext uri="{BB962C8B-B14F-4D97-AF65-F5344CB8AC3E}">
        <p14:creationId xmlns:p14="http://schemas.microsoft.com/office/powerpoint/2010/main" val="2639998437"/>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TELPAS Test Administration Process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231</a:t>
            </a:fld>
            <a:endParaRPr lang="en-US" dirty="0"/>
          </a:p>
        </p:txBody>
      </p:sp>
      <p:sp>
        <p:nvSpPr>
          <p:cNvPr id="5" name="Rectangle 4"/>
          <p:cNvSpPr/>
          <p:nvPr/>
        </p:nvSpPr>
        <p:spPr>
          <a:xfrm>
            <a:off x="614007" y="1786010"/>
            <a:ext cx="1847849" cy="1343025"/>
          </a:xfrm>
          <a:prstGeom prst="rect">
            <a:avLst/>
          </a:prstGeom>
          <a:solidFill>
            <a:srgbClr val="03873A"/>
          </a:solidFill>
          <a:ln w="3175" cap="flat" cmpd="sng" algn="ctr">
            <a:noFill/>
            <a:prstDash val="solid"/>
          </a:ln>
          <a:effectLst/>
        </p:spPr>
        <p:txBody>
          <a:bodyPr lIns="108000" tIns="0" rIns="180000" bIns="108000" rtlCol="0" anchor="b"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Register Students and Verify Test Assignments</a:t>
            </a:r>
            <a:endParaRPr kumimoji="0" lang="en-US" sz="1000" b="0"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endParaRPr>
          </a:p>
        </p:txBody>
      </p:sp>
      <p:sp>
        <p:nvSpPr>
          <p:cNvPr id="6" name="TextBox 5"/>
          <p:cNvSpPr txBox="1"/>
          <p:nvPr/>
        </p:nvSpPr>
        <p:spPr>
          <a:xfrm>
            <a:off x="675984" y="3212139"/>
            <a:ext cx="1766043" cy="1564531"/>
          </a:xfrm>
          <a:prstGeom prst="rect">
            <a:avLst/>
          </a:prstGeom>
          <a:noFill/>
        </p:spPr>
        <p:txBody>
          <a:bodyPr wrap="square" lIns="0" tIns="0" rIns="0" bIns="0" rtlCol="0">
            <a:spAutoFit/>
          </a:bodyPr>
          <a:lstStyle/>
          <a:p>
            <a:pPr lvl="0">
              <a:lnSpc>
                <a:spcPts val="1300"/>
              </a:lnSpc>
              <a:spcAft>
                <a:spcPts val="600"/>
              </a:spcAft>
            </a:pPr>
            <a:r>
              <a:rPr lang="en-GB" sz="1000" dirty="0">
                <a:solidFill>
                  <a:srgbClr val="000000"/>
                </a:solidFill>
                <a:latin typeface="Arial"/>
              </a:rPr>
              <a:t>Test assignments:</a:t>
            </a:r>
          </a:p>
          <a:p>
            <a:pPr marL="141288" lvl="1" indent="-141288">
              <a:lnSpc>
                <a:spcPts val="1300"/>
              </a:lnSpc>
              <a:spcAft>
                <a:spcPts val="600"/>
              </a:spcAft>
              <a:buClr>
                <a:srgbClr val="000000"/>
              </a:buClr>
              <a:buFont typeface="Arial" panose="020B0604020202020204" pitchFamily="34" charset="0"/>
              <a:buChar char="‒"/>
            </a:pPr>
            <a:r>
              <a:rPr lang="en-GB" sz="1000" dirty="0">
                <a:solidFill>
                  <a:srgbClr val="000000"/>
                </a:solidFill>
                <a:latin typeface="Arial"/>
              </a:rPr>
              <a:t>K–1: Holistic rating tests</a:t>
            </a:r>
          </a:p>
          <a:p>
            <a:pPr marL="141288" lvl="1" indent="-141288">
              <a:lnSpc>
                <a:spcPts val="1300"/>
              </a:lnSpc>
              <a:spcAft>
                <a:spcPts val="600"/>
              </a:spcAft>
              <a:buClr>
                <a:srgbClr val="000000"/>
              </a:buClr>
              <a:buFont typeface="Arial" panose="020B0604020202020204" pitchFamily="34" charset="0"/>
              <a:buChar char="‒"/>
            </a:pPr>
            <a:r>
              <a:rPr lang="en-GB" sz="1000" dirty="0">
                <a:solidFill>
                  <a:srgbClr val="000000"/>
                </a:solidFill>
                <a:latin typeface="Arial"/>
              </a:rPr>
              <a:t>2–12: Holistic rating writing test; online listening and speaking test and</a:t>
            </a:r>
            <a:r>
              <a:rPr lang="en-GB" sz="1000" b="1" dirty="0">
                <a:solidFill>
                  <a:srgbClr val="000000"/>
                </a:solidFill>
                <a:latin typeface="Arial"/>
              </a:rPr>
              <a:t> </a:t>
            </a:r>
            <a:r>
              <a:rPr lang="en-GB" sz="1000" dirty="0">
                <a:solidFill>
                  <a:srgbClr val="000000"/>
                </a:solidFill>
                <a:latin typeface="Arial"/>
              </a:rPr>
              <a:t>reading test</a:t>
            </a:r>
          </a:p>
          <a:p>
            <a:pPr marL="0" lvl="1">
              <a:lnSpc>
                <a:spcPts val="1300"/>
              </a:lnSpc>
              <a:spcAft>
                <a:spcPts val="600"/>
              </a:spcAft>
              <a:buClr>
                <a:srgbClr val="000000"/>
              </a:buClr>
            </a:pPr>
            <a:r>
              <a:rPr lang="en-GB" sz="1000" dirty="0">
                <a:solidFill>
                  <a:srgbClr val="000000"/>
                </a:solidFill>
                <a:latin typeface="Arial"/>
              </a:rPr>
              <a:t>Must also update years in U.S. schools.</a:t>
            </a:r>
            <a:endParaRPr lang="en-US" sz="1000" dirty="0">
              <a:solidFill>
                <a:srgbClr val="000000"/>
              </a:solidFill>
              <a:latin typeface="Arial"/>
            </a:endParaRPr>
          </a:p>
        </p:txBody>
      </p:sp>
      <p:sp>
        <p:nvSpPr>
          <p:cNvPr id="7" name="TextBox 6"/>
          <p:cNvSpPr txBox="1"/>
          <p:nvPr/>
        </p:nvSpPr>
        <p:spPr>
          <a:xfrm>
            <a:off x="715665" y="1822758"/>
            <a:ext cx="328077" cy="707886"/>
          </a:xfrm>
          <a:prstGeom prst="rect">
            <a:avLst/>
          </a:prstGeom>
          <a:noFill/>
        </p:spPr>
        <p:txBody>
          <a:bodyPr wrap="square" lIns="0" tIns="0" rIns="0" bIns="0" rtlCol="0">
            <a:spAutoFit/>
          </a:bodyPr>
          <a:lstStyle/>
          <a:p>
            <a:r>
              <a:rPr lang="en-GB" sz="4600" b="1" dirty="0">
                <a:solidFill>
                  <a:schemeClr val="bg1"/>
                </a:solidFill>
              </a:rPr>
              <a:t>1</a:t>
            </a:r>
            <a:endParaRPr lang="en-US" sz="4600" b="1" dirty="0">
              <a:solidFill>
                <a:schemeClr val="bg1"/>
              </a:solidFill>
            </a:endParaRPr>
          </a:p>
        </p:txBody>
      </p:sp>
      <p:cxnSp>
        <p:nvCxnSpPr>
          <p:cNvPr id="8" name="Straight Connector 7"/>
          <p:cNvCxnSpPr/>
          <p:nvPr/>
        </p:nvCxnSpPr>
        <p:spPr>
          <a:xfrm flipH="1">
            <a:off x="2517754" y="1795523"/>
            <a:ext cx="2" cy="3898900"/>
          </a:xfrm>
          <a:prstGeom prst="line">
            <a:avLst/>
          </a:prstGeom>
          <a:ln w="3175">
            <a:solidFill>
              <a:srgbClr val="000000"/>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2593483" y="1786010"/>
            <a:ext cx="1847849" cy="1343025"/>
          </a:xfrm>
          <a:prstGeom prst="rect">
            <a:avLst/>
          </a:prstGeom>
          <a:solidFill>
            <a:srgbClr val="0380A4"/>
          </a:solidFill>
          <a:ln w="3175" cap="flat" cmpd="sng" algn="ctr">
            <a:noFill/>
            <a:prstDash val="solid"/>
          </a:ln>
          <a:effectLst/>
        </p:spPr>
        <p:txBody>
          <a:bodyPr lIns="108000" tIns="0" rIns="180000" bIns="108000" rtlCol="0" anchor="b"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Create Online Test</a:t>
            </a:r>
            <a:r>
              <a:rPr kumimoji="0" lang="en-GB" sz="1000" b="1" i="0" u="none" strike="noStrike" kern="0" cap="none" spc="0" normalizeH="0" noProof="0" dirty="0">
                <a:ln>
                  <a:noFill/>
                </a:ln>
                <a:solidFill>
                  <a:prstClr val="white"/>
                </a:solidFill>
                <a:effectLst/>
                <a:uLnTx/>
                <a:uFillTx/>
                <a:latin typeface="Arial" panose="020B0604020202020204" pitchFamily="34" charset="0"/>
                <a:ea typeface="+mn-ea"/>
                <a:cs typeface="Arial" panose="020B0604020202020204" pitchFamily="34" charset="0"/>
              </a:rPr>
              <a:t> Sessions</a:t>
            </a:r>
            <a:endParaRPr kumimoji="0" lang="en-US" sz="1000" b="0"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endParaRPr>
          </a:p>
        </p:txBody>
      </p:sp>
      <p:sp>
        <p:nvSpPr>
          <p:cNvPr id="11" name="TextBox 10"/>
          <p:cNvSpPr txBox="1"/>
          <p:nvPr/>
        </p:nvSpPr>
        <p:spPr>
          <a:xfrm>
            <a:off x="2605788" y="3181084"/>
            <a:ext cx="1851912" cy="1974900"/>
          </a:xfrm>
          <a:prstGeom prst="rect">
            <a:avLst/>
          </a:prstGeom>
          <a:noFill/>
        </p:spPr>
        <p:txBody>
          <a:bodyPr wrap="square" lIns="0" tIns="0" rIns="0" bIns="0" rtlCol="0">
            <a:spAutoFit/>
          </a:bodyPr>
          <a:lstStyle/>
          <a:p>
            <a:pPr lvl="0">
              <a:lnSpc>
                <a:spcPts val="1300"/>
              </a:lnSpc>
              <a:spcAft>
                <a:spcPts val="600"/>
              </a:spcAft>
            </a:pPr>
            <a:r>
              <a:rPr lang="en-GB" sz="1000" dirty="0">
                <a:solidFill>
                  <a:srgbClr val="000000"/>
                </a:solidFill>
                <a:latin typeface="Arial"/>
              </a:rPr>
              <a:t>Coordinators or assigned staff will need to create and manage sessions.</a:t>
            </a:r>
            <a:r>
              <a:rPr lang="en-GB" sz="1000" dirty="0">
                <a:solidFill>
                  <a:srgbClr val="FF0000"/>
                </a:solidFill>
                <a:latin typeface="Arial"/>
              </a:rPr>
              <a:t> </a:t>
            </a:r>
          </a:p>
          <a:p>
            <a:pPr marL="141288" lvl="1" indent="-141288">
              <a:lnSpc>
                <a:spcPts val="1300"/>
              </a:lnSpc>
              <a:spcAft>
                <a:spcPts val="600"/>
              </a:spcAft>
              <a:buClr>
                <a:srgbClr val="000000"/>
              </a:buClr>
              <a:buFont typeface="Arial" panose="020B0604020202020204" pitchFamily="34" charset="0"/>
              <a:buChar char="‒"/>
            </a:pPr>
            <a:r>
              <a:rPr lang="en-GB" sz="1000" dirty="0">
                <a:solidFill>
                  <a:srgbClr val="000000"/>
                </a:solidFill>
                <a:latin typeface="Arial"/>
              </a:rPr>
              <a:t>K–1 holistic rating sessions</a:t>
            </a:r>
          </a:p>
          <a:p>
            <a:pPr marL="141288" lvl="1" indent="-141288">
              <a:lnSpc>
                <a:spcPts val="1300"/>
              </a:lnSpc>
              <a:spcAft>
                <a:spcPts val="600"/>
              </a:spcAft>
              <a:buClr>
                <a:srgbClr val="000000"/>
              </a:buClr>
              <a:buFont typeface="Arial" panose="020B0604020202020204" pitchFamily="34" charset="0"/>
              <a:buChar char="‒"/>
            </a:pPr>
            <a:r>
              <a:rPr lang="en-GB" sz="1000" dirty="0">
                <a:solidFill>
                  <a:srgbClr val="000000"/>
                </a:solidFill>
                <a:latin typeface="Arial"/>
              </a:rPr>
              <a:t>2–12 holistic rating writing session</a:t>
            </a:r>
          </a:p>
          <a:p>
            <a:pPr marL="141288" lvl="1" indent="-141288">
              <a:lnSpc>
                <a:spcPts val="1300"/>
              </a:lnSpc>
              <a:spcAft>
                <a:spcPts val="600"/>
              </a:spcAft>
              <a:buClr>
                <a:srgbClr val="000000"/>
              </a:buClr>
              <a:buFont typeface="Arial" panose="020B0604020202020204" pitchFamily="34" charset="0"/>
              <a:buChar char="‒"/>
            </a:pPr>
            <a:r>
              <a:rPr lang="en-GB" sz="1000" dirty="0">
                <a:solidFill>
                  <a:srgbClr val="000000"/>
                </a:solidFill>
                <a:latin typeface="Arial"/>
              </a:rPr>
              <a:t>2–12 online listening and speaking sessions and reading sessions</a:t>
            </a:r>
          </a:p>
          <a:p>
            <a:pPr marL="141288" lvl="1" indent="-141288">
              <a:lnSpc>
                <a:spcPts val="1300"/>
              </a:lnSpc>
              <a:spcAft>
                <a:spcPts val="600"/>
              </a:spcAft>
              <a:buClr>
                <a:srgbClr val="EEECE1"/>
              </a:buClr>
              <a:buFont typeface="Arial" panose="020B0604020202020204" pitchFamily="34" charset="0"/>
              <a:buChar char="‒"/>
            </a:pPr>
            <a:endParaRPr lang="en-US" sz="1000" dirty="0">
              <a:solidFill>
                <a:srgbClr val="000000"/>
              </a:solidFill>
              <a:latin typeface="Arial" panose="020B0604020202020204" pitchFamily="34" charset="0"/>
              <a:cs typeface="Arial" panose="020B0604020202020204" pitchFamily="34" charset="0"/>
            </a:endParaRPr>
          </a:p>
        </p:txBody>
      </p:sp>
      <p:sp>
        <p:nvSpPr>
          <p:cNvPr id="12" name="TextBox 11"/>
          <p:cNvSpPr txBox="1"/>
          <p:nvPr/>
        </p:nvSpPr>
        <p:spPr>
          <a:xfrm>
            <a:off x="2638250" y="1822758"/>
            <a:ext cx="328077" cy="707886"/>
          </a:xfrm>
          <a:prstGeom prst="rect">
            <a:avLst/>
          </a:prstGeom>
          <a:noFill/>
        </p:spPr>
        <p:txBody>
          <a:bodyPr wrap="none" lIns="0" tIns="0" rIns="0" bIns="0" rtlCol="0">
            <a:spAutoFit/>
          </a:bodyPr>
          <a:lstStyle/>
          <a:p>
            <a:r>
              <a:rPr lang="en-GB" sz="4600" b="1" dirty="0">
                <a:solidFill>
                  <a:schemeClr val="bg1"/>
                </a:solidFill>
              </a:rPr>
              <a:t>2</a:t>
            </a:r>
            <a:endParaRPr lang="en-US" sz="4600" b="1" dirty="0">
              <a:solidFill>
                <a:schemeClr val="bg1"/>
              </a:solidFill>
            </a:endParaRPr>
          </a:p>
        </p:txBody>
      </p:sp>
      <p:cxnSp>
        <p:nvCxnSpPr>
          <p:cNvPr id="13" name="Straight Connector 12"/>
          <p:cNvCxnSpPr/>
          <p:nvPr/>
        </p:nvCxnSpPr>
        <p:spPr>
          <a:xfrm>
            <a:off x="4511199" y="1795523"/>
            <a:ext cx="7620" cy="3898900"/>
          </a:xfrm>
          <a:prstGeom prst="line">
            <a:avLst/>
          </a:prstGeom>
          <a:ln w="3175">
            <a:solidFill>
              <a:srgbClr val="000000"/>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4577658" y="1786010"/>
            <a:ext cx="1847849" cy="1343025"/>
          </a:xfrm>
          <a:prstGeom prst="rect">
            <a:avLst/>
          </a:prstGeom>
          <a:solidFill>
            <a:srgbClr val="4BACC6"/>
          </a:solidFill>
          <a:ln w="3175" cap="flat" cmpd="sng" algn="ctr">
            <a:noFill/>
            <a:prstDash val="solid"/>
          </a:ln>
          <a:effectLst/>
        </p:spPr>
        <p:txBody>
          <a:bodyPr lIns="108000" tIns="0" rIns="180000" bIns="108000" rtlCol="0" anchor="b" anchorCtr="0"/>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Administer Listening and Speaking Test and Reading Test/Enter</a:t>
            </a:r>
            <a:r>
              <a:rPr kumimoji="0" lang="en-GB" sz="1000" b="1" i="0" u="none" strike="noStrike" kern="0" cap="none" spc="0" normalizeH="0" noProof="0" dirty="0">
                <a:ln>
                  <a:noFill/>
                </a:ln>
                <a:solidFill>
                  <a:prstClr val="white"/>
                </a:solidFill>
                <a:effectLst/>
                <a:uLnTx/>
                <a:uFillTx/>
                <a:latin typeface="Arial" panose="020B0604020202020204" pitchFamily="34" charset="0"/>
                <a:ea typeface="+mn-ea"/>
                <a:cs typeface="Arial" panose="020B0604020202020204" pitchFamily="34" charset="0"/>
              </a:rPr>
              <a:t> Holistic Ratings</a:t>
            </a:r>
            <a:endParaRPr kumimoji="0" lang="en-US" sz="1000" b="0" i="0" u="none" strike="noStrike" kern="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endParaRPr>
          </a:p>
        </p:txBody>
      </p:sp>
      <p:sp>
        <p:nvSpPr>
          <p:cNvPr id="15" name="TextBox 14"/>
          <p:cNvSpPr txBox="1"/>
          <p:nvPr/>
        </p:nvSpPr>
        <p:spPr>
          <a:xfrm>
            <a:off x="4624209" y="1808099"/>
            <a:ext cx="328077" cy="707886"/>
          </a:xfrm>
          <a:prstGeom prst="rect">
            <a:avLst/>
          </a:prstGeom>
          <a:noFill/>
        </p:spPr>
        <p:txBody>
          <a:bodyPr wrap="none" lIns="0" tIns="0" rIns="0" bIns="0" rtlCol="0">
            <a:spAutoFit/>
          </a:bodyPr>
          <a:lstStyle/>
          <a:p>
            <a:r>
              <a:rPr lang="en-GB" sz="4600" b="1" dirty="0">
                <a:solidFill>
                  <a:schemeClr val="bg1"/>
                </a:solidFill>
              </a:rPr>
              <a:t>3</a:t>
            </a:r>
            <a:endParaRPr lang="en-US" sz="4600" b="1" dirty="0">
              <a:solidFill>
                <a:schemeClr val="bg1"/>
              </a:solidFill>
            </a:endParaRPr>
          </a:p>
        </p:txBody>
      </p:sp>
      <p:sp>
        <p:nvSpPr>
          <p:cNvPr id="16" name="TextBox 15"/>
          <p:cNvSpPr txBox="1"/>
          <p:nvPr/>
        </p:nvSpPr>
        <p:spPr>
          <a:xfrm>
            <a:off x="4642267" y="3181084"/>
            <a:ext cx="1808876" cy="1487587"/>
          </a:xfrm>
          <a:prstGeom prst="rect">
            <a:avLst/>
          </a:prstGeom>
          <a:noFill/>
        </p:spPr>
        <p:txBody>
          <a:bodyPr wrap="square" lIns="0" tIns="0" rIns="0" bIns="0" rtlCol="0">
            <a:spAutoFit/>
          </a:bodyPr>
          <a:lstStyle/>
          <a:p>
            <a:pPr lvl="0">
              <a:lnSpc>
                <a:spcPts val="1300"/>
              </a:lnSpc>
              <a:spcAft>
                <a:spcPts val="600"/>
              </a:spcAft>
            </a:pPr>
            <a:r>
              <a:rPr lang="en-GB" sz="1000" dirty="0">
                <a:solidFill>
                  <a:srgbClr val="000000"/>
                </a:solidFill>
                <a:latin typeface="Arial"/>
              </a:rPr>
              <a:t>Administer and monitor listening and speaking sessions and reading sessions for students in grades 2–12.</a:t>
            </a:r>
          </a:p>
          <a:p>
            <a:pPr lvl="0">
              <a:lnSpc>
                <a:spcPts val="1300"/>
              </a:lnSpc>
              <a:spcAft>
                <a:spcPts val="600"/>
              </a:spcAft>
            </a:pPr>
            <a:r>
              <a:rPr lang="en-US" sz="1000" dirty="0">
                <a:solidFill>
                  <a:srgbClr val="000000"/>
                </a:solidFill>
                <a:latin typeface="Arial"/>
              </a:rPr>
              <a:t>Authorized administrators will launch test and enter holistic ratings. </a:t>
            </a:r>
            <a:endParaRPr lang="en-GB" sz="1000" dirty="0">
              <a:solidFill>
                <a:srgbClr val="000000"/>
              </a:solidFill>
              <a:latin typeface="Arial"/>
            </a:endParaRPr>
          </a:p>
          <a:p>
            <a:pPr marL="0" lvl="1">
              <a:lnSpc>
                <a:spcPts val="1300"/>
              </a:lnSpc>
              <a:spcAft>
                <a:spcPts val="600"/>
              </a:spcAft>
            </a:pPr>
            <a:r>
              <a:rPr lang="en-GB" sz="1000" dirty="0">
                <a:solidFill>
                  <a:srgbClr val="000000"/>
                </a:solidFill>
                <a:latin typeface="Arial" panose="020B0604020202020204" pitchFamily="34" charset="0"/>
                <a:cs typeface="Arial" panose="020B0604020202020204" pitchFamily="34" charset="0"/>
              </a:rPr>
              <a:t>.</a:t>
            </a:r>
            <a:endParaRPr lang="en-US" sz="1000" dirty="0">
              <a:solidFill>
                <a:srgbClr val="000000"/>
              </a:solidFill>
              <a:latin typeface="Arial" panose="020B0604020202020204" pitchFamily="34" charset="0"/>
              <a:cs typeface="Arial" panose="020B0604020202020204" pitchFamily="34" charset="0"/>
            </a:endParaRPr>
          </a:p>
        </p:txBody>
      </p:sp>
      <p:cxnSp>
        <p:nvCxnSpPr>
          <p:cNvPr id="17" name="Straight Connector 16"/>
          <p:cNvCxnSpPr/>
          <p:nvPr/>
        </p:nvCxnSpPr>
        <p:spPr>
          <a:xfrm flipH="1">
            <a:off x="6468907" y="1788345"/>
            <a:ext cx="28927" cy="3906078"/>
          </a:xfrm>
          <a:prstGeom prst="line">
            <a:avLst/>
          </a:prstGeom>
          <a:ln w="3175">
            <a:solidFill>
              <a:srgbClr val="000000"/>
            </a:solidFill>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6563980" y="1795523"/>
            <a:ext cx="1847849" cy="1343025"/>
          </a:xfrm>
          <a:prstGeom prst="rect">
            <a:avLst/>
          </a:prstGeom>
          <a:solidFill>
            <a:srgbClr val="1F497D"/>
          </a:solidFill>
          <a:ln w="3175" cap="flat" cmpd="sng" algn="ctr">
            <a:noFill/>
            <a:prstDash val="solid"/>
          </a:ln>
          <a:effectLst/>
        </p:spPr>
        <p:txBody>
          <a:bodyPr lIns="108000" tIns="0" rIns="180000" bIns="108000" rtlCol="0" anchor="b" anchorCtr="0"/>
          <a:lstStyle/>
          <a:p>
            <a:pPr lvl="0"/>
            <a:r>
              <a:rPr lang="en-GB" sz="1000" b="1" dirty="0">
                <a:solidFill>
                  <a:srgbClr val="FFFFFF"/>
                </a:solidFill>
                <a:latin typeface="Arial"/>
              </a:rPr>
              <a:t>Enter Score Code and Accommodation Information</a:t>
            </a:r>
            <a:endParaRPr lang="en-US" sz="1000" dirty="0">
              <a:solidFill>
                <a:srgbClr val="003057"/>
              </a:solidFill>
              <a:latin typeface="Arial"/>
            </a:endParaRPr>
          </a:p>
        </p:txBody>
      </p:sp>
      <p:sp>
        <p:nvSpPr>
          <p:cNvPr id="19" name="TextBox 18"/>
          <p:cNvSpPr txBox="1"/>
          <p:nvPr/>
        </p:nvSpPr>
        <p:spPr>
          <a:xfrm>
            <a:off x="6663529" y="1808099"/>
            <a:ext cx="328077" cy="707886"/>
          </a:xfrm>
          <a:prstGeom prst="rect">
            <a:avLst/>
          </a:prstGeom>
          <a:noFill/>
        </p:spPr>
        <p:txBody>
          <a:bodyPr wrap="none" lIns="0" tIns="0" rIns="0" bIns="0" rtlCol="0">
            <a:spAutoFit/>
          </a:bodyPr>
          <a:lstStyle/>
          <a:p>
            <a:r>
              <a:rPr lang="en-GB" sz="4600" b="1" dirty="0">
                <a:solidFill>
                  <a:schemeClr val="bg1"/>
                </a:solidFill>
              </a:rPr>
              <a:t>4</a:t>
            </a:r>
            <a:endParaRPr lang="en-US" sz="4600" b="1" dirty="0">
              <a:solidFill>
                <a:schemeClr val="bg1"/>
              </a:solidFill>
            </a:endParaRPr>
          </a:p>
        </p:txBody>
      </p:sp>
      <p:sp>
        <p:nvSpPr>
          <p:cNvPr id="20" name="TextBox 19"/>
          <p:cNvSpPr txBox="1"/>
          <p:nvPr/>
        </p:nvSpPr>
        <p:spPr>
          <a:xfrm>
            <a:off x="6614314" y="3212139"/>
            <a:ext cx="1847849" cy="1987724"/>
          </a:xfrm>
          <a:prstGeom prst="rect">
            <a:avLst/>
          </a:prstGeom>
          <a:noFill/>
        </p:spPr>
        <p:txBody>
          <a:bodyPr wrap="square" lIns="0" tIns="0" rIns="0" bIns="0" rtlCol="0">
            <a:spAutoFit/>
          </a:bodyPr>
          <a:lstStyle/>
          <a:p>
            <a:pPr lvl="0">
              <a:lnSpc>
                <a:spcPts val="1300"/>
              </a:lnSpc>
              <a:spcAft>
                <a:spcPts val="600"/>
              </a:spcAft>
            </a:pPr>
            <a:r>
              <a:rPr lang="en-GB" sz="1000" dirty="0">
                <a:solidFill>
                  <a:srgbClr val="000000"/>
                </a:solidFill>
                <a:latin typeface="Arial"/>
              </a:rPr>
              <a:t>If directed by coordinator, score codes and accommodations will need to be entered. </a:t>
            </a:r>
          </a:p>
          <a:p>
            <a:pPr marL="141288" lvl="1" indent="-141288">
              <a:lnSpc>
                <a:spcPts val="1300"/>
              </a:lnSpc>
              <a:spcAft>
                <a:spcPts val="600"/>
              </a:spcAft>
              <a:buClr>
                <a:srgbClr val="000000"/>
              </a:buClr>
              <a:buFont typeface="Arial" panose="020B0604020202020204" pitchFamily="34" charset="0"/>
              <a:buChar char="‒"/>
            </a:pPr>
            <a:r>
              <a:rPr lang="en-GB" sz="1000" dirty="0">
                <a:solidFill>
                  <a:srgbClr val="000000"/>
                </a:solidFill>
                <a:latin typeface="Arial"/>
              </a:rPr>
              <a:t>Some score codes are determined by the ARD committee and must be documented in a student’s IEP.   </a:t>
            </a:r>
          </a:p>
          <a:p>
            <a:pPr marL="141288" lvl="1" indent="-141288">
              <a:lnSpc>
                <a:spcPts val="1300"/>
              </a:lnSpc>
              <a:spcAft>
                <a:spcPts val="600"/>
              </a:spcAft>
              <a:buClr>
                <a:srgbClr val="000000"/>
              </a:buClr>
              <a:buFont typeface="Arial" panose="020B0604020202020204" pitchFamily="34" charset="0"/>
              <a:buChar char="‒"/>
            </a:pPr>
            <a:r>
              <a:rPr lang="en-GB" sz="1000" dirty="0">
                <a:solidFill>
                  <a:srgbClr val="000000"/>
                </a:solidFill>
                <a:latin typeface="Arial"/>
              </a:rPr>
              <a:t>If a student was provided accommodations, it must be indicated.</a:t>
            </a:r>
            <a:endParaRPr lang="en-US" sz="1000" dirty="0">
              <a:solidFill>
                <a:srgbClr val="000000"/>
              </a:solidFill>
              <a:latin typeface="Arial"/>
            </a:endParaRPr>
          </a:p>
        </p:txBody>
      </p:sp>
    </p:spTree>
    <p:extLst>
      <p:ext uri="{BB962C8B-B14F-4D97-AF65-F5344CB8AC3E}">
        <p14:creationId xmlns:p14="http://schemas.microsoft.com/office/powerpoint/2010/main" val="1267980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10" grpId="0" animBg="1"/>
      <p:bldP spid="11" grpId="0"/>
      <p:bldP spid="14" grpId="0" animBg="1"/>
      <p:bldP spid="16" grpId="0"/>
      <p:bldP spid="18" grpId="0" animBg="1"/>
      <p:bldP spid="20" grpId="0"/>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949141" y="3655023"/>
            <a:ext cx="7169517" cy="2383743"/>
          </a:xfrm>
          <a:prstGeom prst="rect">
            <a:avLst/>
          </a:prstGeom>
        </p:spPr>
      </p:pic>
      <p:sp>
        <p:nvSpPr>
          <p:cNvPr id="3" name="Title 2"/>
          <p:cNvSpPr>
            <a:spLocks noGrp="1"/>
          </p:cNvSpPr>
          <p:nvPr>
            <p:ph type="title"/>
          </p:nvPr>
        </p:nvSpPr>
        <p:spPr/>
        <p:txBody>
          <a:bodyPr/>
          <a:lstStyle/>
          <a:p>
            <a:r>
              <a:rPr lang="en-US" dirty="0"/>
              <a:t>TELPAS Test Sessions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232</a:t>
            </a:fld>
            <a:endParaRPr lang="en-US" dirty="0"/>
          </a:p>
        </p:txBody>
      </p:sp>
      <p:sp>
        <p:nvSpPr>
          <p:cNvPr id="6" name="Rectangle 5"/>
          <p:cNvSpPr/>
          <p:nvPr/>
        </p:nvSpPr>
        <p:spPr>
          <a:xfrm>
            <a:off x="381000" y="1346699"/>
            <a:ext cx="8305800" cy="2308324"/>
          </a:xfrm>
          <a:prstGeom prst="rect">
            <a:avLst/>
          </a:prstGeom>
        </p:spPr>
        <p:txBody>
          <a:bodyPr wrap="square">
            <a:spAutoFit/>
          </a:bodyPr>
          <a:lstStyle/>
          <a:p>
            <a:pPr marL="342900" indent="-342900">
              <a:buClr>
                <a:srgbClr val="FF0000"/>
              </a:buClr>
              <a:buFont typeface="Wingdings" panose="05000000000000000000" pitchFamily="2" charset="2"/>
              <a:buChar char="§"/>
            </a:pPr>
            <a:r>
              <a:rPr lang="en-US" sz="2400" dirty="0">
                <a:solidFill>
                  <a:srgbClr val="000000"/>
                </a:solidFill>
                <a:latin typeface="Arial" panose="020B0604020202020204" pitchFamily="34" charset="0"/>
                <a:cs typeface="Arial" panose="020B0604020202020204" pitchFamily="34" charset="0"/>
              </a:rPr>
              <a:t>After sessions are created and before the session is started, users can prepare the session. This step takes the information provided when users created sessions to assign students to their test forms.</a:t>
            </a:r>
          </a:p>
          <a:p>
            <a:pPr marL="342900" indent="-342900">
              <a:buClr>
                <a:srgbClr val="FF0000"/>
              </a:buClr>
              <a:buFont typeface="Wingdings" panose="05000000000000000000" pitchFamily="2" charset="2"/>
              <a:buChar char="§"/>
            </a:pPr>
            <a:r>
              <a:rPr lang="en-US" sz="2400" dirty="0">
                <a:solidFill>
                  <a:srgbClr val="000000"/>
                </a:solidFill>
                <a:latin typeface="Arial" panose="020B0604020202020204" pitchFamily="34" charset="0"/>
                <a:cs typeface="Arial" panose="020B0604020202020204" pitchFamily="34" charset="0"/>
              </a:rPr>
              <a:t>Users should prepare sessions a week before testing when they are proctor caching.</a:t>
            </a:r>
          </a:p>
        </p:txBody>
      </p:sp>
    </p:spTree>
    <p:extLst>
      <p:ext uri="{BB962C8B-B14F-4D97-AF65-F5344CB8AC3E}">
        <p14:creationId xmlns:p14="http://schemas.microsoft.com/office/powerpoint/2010/main" val="2351146463"/>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285974" y="1303348"/>
            <a:ext cx="2395909" cy="3185232"/>
          </a:xfrm>
          <a:prstGeom prst="rect">
            <a:avLst/>
          </a:prstGeom>
        </p:spPr>
      </p:pic>
      <p:sp>
        <p:nvSpPr>
          <p:cNvPr id="3" name="Title 2"/>
          <p:cNvSpPr>
            <a:spLocks noGrp="1"/>
          </p:cNvSpPr>
          <p:nvPr>
            <p:ph type="title"/>
          </p:nvPr>
        </p:nvSpPr>
        <p:spPr/>
        <p:txBody>
          <a:bodyPr/>
          <a:lstStyle/>
          <a:p>
            <a:r>
              <a:rPr lang="en-US" dirty="0"/>
              <a:t>Create Test Sessions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233</a:t>
            </a:fld>
            <a:endParaRPr lang="en-US" dirty="0"/>
          </a:p>
        </p:txBody>
      </p:sp>
      <p:pic>
        <p:nvPicPr>
          <p:cNvPr id="6" name="Picture 5"/>
          <p:cNvPicPr>
            <a:picLocks noChangeAspect="1"/>
          </p:cNvPicPr>
          <p:nvPr/>
        </p:nvPicPr>
        <p:blipFill>
          <a:blip r:embed="rId3"/>
          <a:stretch>
            <a:fillRect/>
          </a:stretch>
        </p:blipFill>
        <p:spPr>
          <a:xfrm>
            <a:off x="2941396" y="2757370"/>
            <a:ext cx="5704762" cy="2171429"/>
          </a:xfrm>
          <a:prstGeom prst="rect">
            <a:avLst/>
          </a:prstGeom>
          <a:effectLst>
            <a:outerShdw blurRad="63500" sx="102000" sy="102000" algn="ctr" rotWithShape="0">
              <a:prstClr val="black">
                <a:alpha val="40000"/>
              </a:prstClr>
            </a:outerShdw>
          </a:effectLst>
        </p:spPr>
      </p:pic>
      <p:sp>
        <p:nvSpPr>
          <p:cNvPr id="7" name="Rectangle 6"/>
          <p:cNvSpPr>
            <a:spLocks noChangeArrowheads="1"/>
          </p:cNvSpPr>
          <p:nvPr/>
        </p:nvSpPr>
        <p:spPr bwMode="auto">
          <a:xfrm>
            <a:off x="457200" y="3845184"/>
            <a:ext cx="1279344" cy="250302"/>
          </a:xfrm>
          <a:prstGeom prst="rect">
            <a:avLst/>
          </a:prstGeom>
          <a:noFill/>
          <a:ln w="38100">
            <a:solidFill>
              <a:srgbClr val="FF0000"/>
            </a:solidFill>
            <a:miter lim="800000"/>
            <a:headEnd/>
            <a:tailEnd/>
          </a:ln>
          <a:effectLst/>
          <a:extLst>
            <a:ext uri="{909E8E84-426E-40dd-AFC4-6F175D3DCCD1}">
              <a14:hiddenFill xmlns="" xmlns:a14="http://schemas.microsoft.com/office/drawing/2010/main">
                <a:solidFill>
                  <a:srgbClr val="FFFFFF"/>
                </a:solidFill>
              </a14:hiddenFill>
            </a:ext>
          </a:extLst>
        </p:spPr>
        <p:txBody>
          <a:bodyPr anchor="ctr"/>
          <a:lstStyle/>
          <a:p>
            <a:pPr algn="ctr" eaLnBrk="1" hangingPunct="1">
              <a:spcBef>
                <a:spcPct val="50000"/>
              </a:spcBef>
              <a:defRPr/>
            </a:pPr>
            <a:endParaRPr lang="en-US" sz="4800" b="1" dirty="0">
              <a:ln w="12700">
                <a:solidFill>
                  <a:schemeClr val="accent3"/>
                </a:solidFill>
                <a:prstDash val="solid"/>
              </a:ln>
              <a:solidFill>
                <a:srgbClr val="D2DB0E"/>
              </a:solidFill>
              <a:effectLst>
                <a:outerShdw blurRad="41275" dist="20320" dir="1800000" algn="tl" rotWithShape="0">
                  <a:srgbClr val="000000">
                    <a:alpha val="40000"/>
                  </a:srgbClr>
                </a:outerShdw>
              </a:effectLst>
              <a:latin typeface="+mn-lt"/>
              <a:ea typeface="+mn-ea"/>
              <a:cs typeface="+mn-cs"/>
            </a:endParaRPr>
          </a:p>
        </p:txBody>
      </p:sp>
      <p:sp>
        <p:nvSpPr>
          <p:cNvPr id="8" name="Rectangle 7"/>
          <p:cNvSpPr>
            <a:spLocks noChangeArrowheads="1"/>
          </p:cNvSpPr>
          <p:nvPr/>
        </p:nvSpPr>
        <p:spPr bwMode="auto">
          <a:xfrm>
            <a:off x="3178356" y="3841818"/>
            <a:ext cx="1622244" cy="253668"/>
          </a:xfrm>
          <a:prstGeom prst="rect">
            <a:avLst/>
          </a:prstGeom>
          <a:noFill/>
          <a:ln w="38100">
            <a:solidFill>
              <a:srgbClr val="FF0000"/>
            </a:solidFill>
            <a:miter lim="800000"/>
            <a:headEnd/>
            <a:tailEnd/>
          </a:ln>
          <a:effectLst/>
          <a:extLst>
            <a:ext uri="{909E8E84-426E-40dd-AFC4-6F175D3DCCD1}">
              <a14:hiddenFill xmlns="" xmlns:a14="http://schemas.microsoft.com/office/drawing/2010/main">
                <a:solidFill>
                  <a:srgbClr val="FFFFFF"/>
                </a:solidFill>
              </a14:hiddenFill>
            </a:ext>
          </a:extLst>
        </p:spPr>
        <p:txBody>
          <a:bodyPr anchor="ctr"/>
          <a:lstStyle/>
          <a:p>
            <a:pPr algn="ctr" eaLnBrk="1" hangingPunct="1">
              <a:spcBef>
                <a:spcPct val="50000"/>
              </a:spcBef>
              <a:defRPr/>
            </a:pPr>
            <a:endParaRPr lang="en-US" sz="4800" b="1" dirty="0">
              <a:ln w="12700">
                <a:solidFill>
                  <a:schemeClr val="accent3"/>
                </a:solidFill>
                <a:prstDash val="solid"/>
              </a:ln>
              <a:solidFill>
                <a:srgbClr val="D2DB0E"/>
              </a:solidFill>
              <a:effectLst>
                <a:outerShdw blurRad="41275" dist="20320" dir="1800000" algn="tl" rotWithShape="0">
                  <a:srgbClr val="000000">
                    <a:alpha val="40000"/>
                  </a:srgbClr>
                </a:outerShdw>
              </a:effectLst>
              <a:latin typeface="+mn-lt"/>
              <a:ea typeface="+mn-ea"/>
              <a:cs typeface="+mn-cs"/>
            </a:endParaRPr>
          </a:p>
        </p:txBody>
      </p:sp>
      <p:sp>
        <p:nvSpPr>
          <p:cNvPr id="9" name="Rectangle 8"/>
          <p:cNvSpPr>
            <a:spLocks noChangeArrowheads="1"/>
          </p:cNvSpPr>
          <p:nvPr/>
        </p:nvSpPr>
        <p:spPr bwMode="auto">
          <a:xfrm>
            <a:off x="7924800" y="3581400"/>
            <a:ext cx="721358" cy="260418"/>
          </a:xfrm>
          <a:prstGeom prst="rect">
            <a:avLst/>
          </a:prstGeom>
          <a:noFill/>
          <a:ln w="38100">
            <a:solidFill>
              <a:srgbClr val="FF0000"/>
            </a:solidFill>
            <a:miter lim="800000"/>
            <a:headEnd/>
            <a:tailEnd/>
          </a:ln>
          <a:effectLst/>
          <a:extLst>
            <a:ext uri="{909E8E84-426E-40dd-AFC4-6F175D3DCCD1}">
              <a14:hiddenFill xmlns="" xmlns:a14="http://schemas.microsoft.com/office/drawing/2010/main">
                <a:solidFill>
                  <a:srgbClr val="FFFFFF"/>
                </a:solidFill>
              </a14:hiddenFill>
            </a:ext>
          </a:extLst>
        </p:spPr>
        <p:txBody>
          <a:bodyPr anchor="ctr"/>
          <a:lstStyle/>
          <a:p>
            <a:pPr algn="ctr" eaLnBrk="1" hangingPunct="1">
              <a:spcBef>
                <a:spcPct val="50000"/>
              </a:spcBef>
              <a:defRPr/>
            </a:pPr>
            <a:endParaRPr lang="en-US" sz="4800" b="1" dirty="0">
              <a:ln w="12700">
                <a:solidFill>
                  <a:schemeClr val="accent3"/>
                </a:solidFill>
                <a:prstDash val="solid"/>
              </a:ln>
              <a:solidFill>
                <a:srgbClr val="D2DB0E"/>
              </a:solidFill>
              <a:effectLst>
                <a:outerShdw blurRad="41275" dist="20320" dir="1800000" algn="tl" rotWithShape="0">
                  <a:srgbClr val="000000">
                    <a:alpha val="40000"/>
                  </a:srgbClr>
                </a:outerShdw>
              </a:effectLst>
              <a:latin typeface="+mn-lt"/>
              <a:ea typeface="+mn-ea"/>
              <a:cs typeface="+mn-cs"/>
            </a:endParaRPr>
          </a:p>
        </p:txBody>
      </p:sp>
    </p:spTree>
    <p:extLst>
      <p:ext uri="{BB962C8B-B14F-4D97-AF65-F5344CB8AC3E}">
        <p14:creationId xmlns:p14="http://schemas.microsoft.com/office/powerpoint/2010/main" val="4154779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880390" y="1295400"/>
            <a:ext cx="7283882" cy="4525963"/>
          </a:xfrm>
          <a:prstGeom prst="rect">
            <a:avLst/>
          </a:prstGeom>
        </p:spPr>
      </p:pic>
      <p:sp>
        <p:nvSpPr>
          <p:cNvPr id="3" name="Title 2"/>
          <p:cNvSpPr>
            <a:spLocks noGrp="1"/>
          </p:cNvSpPr>
          <p:nvPr>
            <p:ph type="title"/>
          </p:nvPr>
        </p:nvSpPr>
        <p:spPr/>
        <p:txBody>
          <a:bodyPr/>
          <a:lstStyle/>
          <a:p>
            <a:r>
              <a:rPr lang="en-US" dirty="0"/>
              <a:t>Enter Session Details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234</a:t>
            </a:fld>
            <a:endParaRPr lang="en-US" dirty="0"/>
          </a:p>
        </p:txBody>
      </p:sp>
      <p:pic>
        <p:nvPicPr>
          <p:cNvPr id="8" name="Picture 7"/>
          <p:cNvPicPr>
            <a:picLocks noChangeAspect="1"/>
          </p:cNvPicPr>
          <p:nvPr/>
        </p:nvPicPr>
        <p:blipFill rotWithShape="1">
          <a:blip r:embed="rId4" cstate="print"/>
          <a:srcRect l="25728" t="67991" r="52714"/>
          <a:stretch/>
        </p:blipFill>
        <p:spPr>
          <a:xfrm>
            <a:off x="989704" y="2757463"/>
            <a:ext cx="1741118" cy="1295438"/>
          </a:xfrm>
          <a:prstGeom prst="rect">
            <a:avLst/>
          </a:prstGeom>
          <a:ln>
            <a:noFill/>
          </a:ln>
          <a:effectLst>
            <a:outerShdw blurRad="50800" dist="38100" dir="2700000" algn="tl" rotWithShape="0">
              <a:prstClr val="black">
                <a:alpha val="40000"/>
              </a:prstClr>
            </a:outerShdw>
          </a:effectLst>
        </p:spPr>
      </p:pic>
      <p:sp>
        <p:nvSpPr>
          <p:cNvPr id="9" name="Rectangle 8"/>
          <p:cNvSpPr/>
          <p:nvPr/>
        </p:nvSpPr>
        <p:spPr>
          <a:xfrm>
            <a:off x="1066800" y="2795090"/>
            <a:ext cx="1437042" cy="1091110"/>
          </a:xfrm>
          <a:prstGeom prst="rect">
            <a:avLst/>
          </a:prstGeom>
          <a:solidFill>
            <a:srgbClr val="FFFFF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1066800" y="2883363"/>
            <a:ext cx="2308738" cy="646331"/>
          </a:xfrm>
          <a:prstGeom prst="rect">
            <a:avLst/>
          </a:prstGeom>
          <a:noFill/>
        </p:spPr>
        <p:txBody>
          <a:bodyPr wrap="square" lIns="0" tIns="0" rIns="0" bIns="0" rtlCol="0">
            <a:spAutoFit/>
          </a:bodyPr>
          <a:lstStyle/>
          <a:p>
            <a:r>
              <a:rPr lang="en-US" sz="700" dirty="0">
                <a:solidFill>
                  <a:srgbClr val="939393"/>
                </a:solidFill>
              </a:rPr>
              <a:t>TELPAS Holistic Ratings Grade 10</a:t>
            </a:r>
          </a:p>
          <a:p>
            <a:endParaRPr lang="en-US" sz="700" dirty="0">
              <a:solidFill>
                <a:srgbClr val="939393"/>
              </a:solidFill>
            </a:endParaRPr>
          </a:p>
          <a:p>
            <a:r>
              <a:rPr lang="en-US" sz="700" dirty="0">
                <a:solidFill>
                  <a:srgbClr val="939393"/>
                </a:solidFill>
              </a:rPr>
              <a:t>TELPAS Reading Grade 10 Sp 18</a:t>
            </a:r>
          </a:p>
          <a:p>
            <a:endParaRPr lang="en-US" sz="700" dirty="0">
              <a:solidFill>
                <a:srgbClr val="939393"/>
              </a:solidFill>
            </a:endParaRPr>
          </a:p>
          <a:p>
            <a:r>
              <a:rPr lang="en-US" sz="700" dirty="0">
                <a:solidFill>
                  <a:srgbClr val="939393"/>
                </a:solidFill>
              </a:rPr>
              <a:t>TELPAS Listening &amp; Speaking</a:t>
            </a:r>
          </a:p>
          <a:p>
            <a:r>
              <a:rPr lang="en-US" sz="700" dirty="0">
                <a:solidFill>
                  <a:srgbClr val="939393"/>
                </a:solidFill>
              </a:rPr>
              <a:t> Grade 10 Sp 18</a:t>
            </a:r>
          </a:p>
        </p:txBody>
      </p:sp>
      <p:sp>
        <p:nvSpPr>
          <p:cNvPr id="12" name="Rectangle 11"/>
          <p:cNvSpPr/>
          <p:nvPr/>
        </p:nvSpPr>
        <p:spPr>
          <a:xfrm>
            <a:off x="2819400" y="4144088"/>
            <a:ext cx="381000" cy="123111"/>
          </a:xfrm>
          <a:prstGeom prst="rect">
            <a:avLst/>
          </a:prstGeom>
          <a:solidFill>
            <a:srgbClr val="FEFEFE"/>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2819400" y="4144089"/>
            <a:ext cx="1056921" cy="123111"/>
          </a:xfrm>
          <a:prstGeom prst="rect">
            <a:avLst/>
          </a:prstGeom>
          <a:noFill/>
        </p:spPr>
        <p:txBody>
          <a:bodyPr wrap="square" lIns="0" tIns="0" rIns="0" bIns="0" rtlCol="0">
            <a:spAutoFit/>
          </a:bodyPr>
          <a:lstStyle/>
          <a:p>
            <a:r>
              <a:rPr lang="en-US" sz="800" dirty="0">
                <a:solidFill>
                  <a:srgbClr val="BBBBBB"/>
                </a:solidFill>
                <a:latin typeface="Verdana" panose="020B0604030504040204" pitchFamily="34" charset="0"/>
                <a:ea typeface="Verdana" panose="020B0604030504040204" pitchFamily="34" charset="0"/>
                <a:cs typeface="Verdana" panose="020B0604030504040204" pitchFamily="34" charset="0"/>
              </a:rPr>
              <a:t>Pearson Computer</a:t>
            </a:r>
          </a:p>
        </p:txBody>
      </p:sp>
      <p:sp>
        <p:nvSpPr>
          <p:cNvPr id="14" name="Rectangle 13"/>
          <p:cNvSpPr>
            <a:spLocks noChangeArrowheads="1"/>
          </p:cNvSpPr>
          <p:nvPr/>
        </p:nvSpPr>
        <p:spPr bwMode="auto">
          <a:xfrm>
            <a:off x="2698430" y="2623114"/>
            <a:ext cx="1823901" cy="432225"/>
          </a:xfrm>
          <a:prstGeom prst="rect">
            <a:avLst/>
          </a:prstGeom>
          <a:noFill/>
          <a:ln w="38100">
            <a:solidFill>
              <a:srgbClr val="FF0000"/>
            </a:solidFill>
            <a:miter lim="800000"/>
            <a:headEnd/>
            <a:tailEnd/>
          </a:ln>
          <a:effectLst/>
          <a:extLst>
            <a:ext uri="{909E8E84-426E-40dd-AFC4-6F175D3DCCD1}">
              <a14:hiddenFill xmlns="" xmlns:a14="http://schemas.microsoft.com/office/drawing/2010/main">
                <a:solidFill>
                  <a:srgbClr val="FFFFFF"/>
                </a:solidFill>
              </a14:hiddenFill>
            </a:ext>
          </a:extLst>
        </p:spPr>
        <p:txBody>
          <a:bodyPr anchor="ctr"/>
          <a:lstStyle/>
          <a:p>
            <a:pPr algn="ctr" eaLnBrk="1" hangingPunct="1">
              <a:spcBef>
                <a:spcPct val="50000"/>
              </a:spcBef>
              <a:defRPr/>
            </a:pPr>
            <a:endParaRPr lang="en-US" sz="4800" b="1" dirty="0">
              <a:ln w="12700">
                <a:solidFill>
                  <a:schemeClr val="accent3"/>
                </a:solidFill>
                <a:prstDash val="solid"/>
              </a:ln>
              <a:solidFill>
                <a:srgbClr val="D2DB0E"/>
              </a:solidFill>
              <a:effectLst>
                <a:outerShdw blurRad="41275" dist="20320" dir="1800000" algn="tl" rotWithShape="0">
                  <a:srgbClr val="000000">
                    <a:alpha val="40000"/>
                  </a:srgbClr>
                </a:outerShdw>
              </a:effectLst>
              <a:latin typeface="+mn-lt"/>
              <a:ea typeface="+mn-ea"/>
              <a:cs typeface="+mn-cs"/>
            </a:endParaRPr>
          </a:p>
        </p:txBody>
      </p:sp>
      <p:sp>
        <p:nvSpPr>
          <p:cNvPr id="15" name="Rectangle 14"/>
          <p:cNvSpPr>
            <a:spLocks noChangeArrowheads="1"/>
          </p:cNvSpPr>
          <p:nvPr/>
        </p:nvSpPr>
        <p:spPr bwMode="auto">
          <a:xfrm>
            <a:off x="2782614" y="4474264"/>
            <a:ext cx="2077241" cy="570016"/>
          </a:xfrm>
          <a:prstGeom prst="rect">
            <a:avLst/>
          </a:prstGeom>
          <a:noFill/>
          <a:ln w="38100">
            <a:solidFill>
              <a:srgbClr val="FF0000"/>
            </a:solidFill>
            <a:miter lim="800000"/>
            <a:headEnd/>
            <a:tailEnd/>
          </a:ln>
          <a:effectLst/>
          <a:extLst>
            <a:ext uri="{909E8E84-426E-40dd-AFC4-6F175D3DCCD1}">
              <a14:hiddenFill xmlns="" xmlns:a14="http://schemas.microsoft.com/office/drawing/2010/main">
                <a:solidFill>
                  <a:srgbClr val="FFFFFF"/>
                </a:solidFill>
              </a14:hiddenFill>
            </a:ext>
          </a:extLst>
        </p:spPr>
        <p:txBody>
          <a:bodyPr anchor="ctr"/>
          <a:lstStyle/>
          <a:p>
            <a:pPr algn="ctr" eaLnBrk="1" hangingPunct="1">
              <a:spcBef>
                <a:spcPct val="50000"/>
              </a:spcBef>
              <a:defRPr/>
            </a:pPr>
            <a:endParaRPr lang="en-US" sz="4800" b="1" dirty="0">
              <a:ln w="12700">
                <a:solidFill>
                  <a:schemeClr val="accent3"/>
                </a:solidFill>
                <a:prstDash val="solid"/>
              </a:ln>
              <a:solidFill>
                <a:srgbClr val="D2DB0E"/>
              </a:solidFill>
              <a:effectLst>
                <a:outerShdw blurRad="41275" dist="20320" dir="1800000" algn="tl" rotWithShape="0">
                  <a:srgbClr val="000000">
                    <a:alpha val="40000"/>
                  </a:srgbClr>
                </a:outerShdw>
              </a:effectLst>
              <a:latin typeface="+mn-lt"/>
              <a:ea typeface="+mn-ea"/>
              <a:cs typeface="+mn-cs"/>
            </a:endParaRPr>
          </a:p>
        </p:txBody>
      </p:sp>
      <p:sp>
        <p:nvSpPr>
          <p:cNvPr id="16" name="Rectangle 15"/>
          <p:cNvSpPr>
            <a:spLocks noChangeArrowheads="1"/>
          </p:cNvSpPr>
          <p:nvPr/>
        </p:nvSpPr>
        <p:spPr bwMode="auto">
          <a:xfrm>
            <a:off x="989705" y="2746927"/>
            <a:ext cx="1741118" cy="1305974"/>
          </a:xfrm>
          <a:prstGeom prst="rect">
            <a:avLst/>
          </a:prstGeom>
          <a:noFill/>
          <a:ln w="38100">
            <a:solidFill>
              <a:srgbClr val="FF0000"/>
            </a:solidFill>
            <a:miter lim="800000"/>
            <a:headEnd/>
            <a:tailEnd/>
          </a:ln>
          <a:effectLst/>
          <a:extLst>
            <a:ext uri="{909E8E84-426E-40dd-AFC4-6F175D3DCCD1}">
              <a14:hiddenFill xmlns="" xmlns:a14="http://schemas.microsoft.com/office/drawing/2010/main">
                <a:solidFill>
                  <a:srgbClr val="FFFFFF"/>
                </a:solidFill>
              </a14:hiddenFill>
            </a:ext>
          </a:extLst>
        </p:spPr>
        <p:txBody>
          <a:bodyPr anchor="ctr"/>
          <a:lstStyle/>
          <a:p>
            <a:pPr algn="ctr" eaLnBrk="1" hangingPunct="1">
              <a:spcBef>
                <a:spcPct val="50000"/>
              </a:spcBef>
              <a:defRPr/>
            </a:pPr>
            <a:endParaRPr lang="en-US" sz="4800" b="1" dirty="0">
              <a:ln w="12700">
                <a:solidFill>
                  <a:schemeClr val="accent3"/>
                </a:solidFill>
                <a:prstDash val="solid"/>
              </a:ln>
              <a:solidFill>
                <a:srgbClr val="D2DB0E"/>
              </a:solidFill>
              <a:effectLst>
                <a:outerShdw blurRad="41275" dist="20320" dir="1800000" algn="tl" rotWithShape="0">
                  <a:srgbClr val="000000">
                    <a:alpha val="40000"/>
                  </a:srgbClr>
                </a:outerShdw>
              </a:effectLst>
              <a:latin typeface="+mn-lt"/>
              <a:ea typeface="+mn-ea"/>
              <a:cs typeface="+mn-cs"/>
            </a:endParaRPr>
          </a:p>
        </p:txBody>
      </p:sp>
      <p:sp>
        <p:nvSpPr>
          <p:cNvPr id="17" name="Rectangle 16"/>
          <p:cNvSpPr>
            <a:spLocks noChangeArrowheads="1"/>
          </p:cNvSpPr>
          <p:nvPr/>
        </p:nvSpPr>
        <p:spPr bwMode="auto">
          <a:xfrm>
            <a:off x="2782614" y="5450508"/>
            <a:ext cx="417786" cy="269934"/>
          </a:xfrm>
          <a:prstGeom prst="rect">
            <a:avLst/>
          </a:prstGeom>
          <a:noFill/>
          <a:ln w="38100">
            <a:solidFill>
              <a:srgbClr val="FF0000"/>
            </a:solidFill>
            <a:miter lim="800000"/>
            <a:headEnd/>
            <a:tailEnd/>
          </a:ln>
          <a:effectLst/>
          <a:extLst>
            <a:ext uri="{909E8E84-426E-40dd-AFC4-6F175D3DCCD1}">
              <a14:hiddenFill xmlns="" xmlns:a14="http://schemas.microsoft.com/office/drawing/2010/main">
                <a:solidFill>
                  <a:srgbClr val="FFFFFF"/>
                </a:solidFill>
              </a14:hiddenFill>
            </a:ext>
          </a:extLst>
        </p:spPr>
        <p:txBody>
          <a:bodyPr anchor="ctr"/>
          <a:lstStyle/>
          <a:p>
            <a:pPr algn="ctr" eaLnBrk="1" hangingPunct="1">
              <a:spcBef>
                <a:spcPct val="50000"/>
              </a:spcBef>
              <a:defRPr/>
            </a:pPr>
            <a:endParaRPr lang="en-US" sz="4800" b="1" dirty="0">
              <a:ln w="12700">
                <a:solidFill>
                  <a:schemeClr val="accent3"/>
                </a:solidFill>
                <a:prstDash val="solid"/>
              </a:ln>
              <a:solidFill>
                <a:srgbClr val="D2DB0E"/>
              </a:solidFill>
              <a:effectLst>
                <a:outerShdw blurRad="41275" dist="20320" dir="1800000" algn="tl" rotWithShape="0">
                  <a:srgbClr val="000000">
                    <a:alpha val="40000"/>
                  </a:srgbClr>
                </a:outerShdw>
              </a:effectLst>
              <a:latin typeface="+mn-lt"/>
              <a:ea typeface="+mn-ea"/>
              <a:cs typeface="+mn-cs"/>
            </a:endParaRPr>
          </a:p>
        </p:txBody>
      </p:sp>
      <p:sp>
        <p:nvSpPr>
          <p:cNvPr id="2" name="Rectangle 1"/>
          <p:cNvSpPr/>
          <p:nvPr/>
        </p:nvSpPr>
        <p:spPr>
          <a:xfrm>
            <a:off x="2772828" y="3728675"/>
            <a:ext cx="1307778" cy="22614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59725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animBg="1"/>
      <p:bldP spid="15" grpId="0" animBg="1"/>
      <p:bldP spid="16" grpId="0" animBg="1"/>
      <p:bldP spid="17" grpId="0" animBg="1"/>
    </p:bld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587925" y="2208000"/>
            <a:ext cx="7815749" cy="2700762"/>
          </a:xfrm>
          <a:prstGeom prst="rect">
            <a:avLst/>
          </a:prstGeom>
        </p:spPr>
      </p:pic>
      <p:sp>
        <p:nvSpPr>
          <p:cNvPr id="3" name="Title 2"/>
          <p:cNvSpPr>
            <a:spLocks noGrp="1"/>
          </p:cNvSpPr>
          <p:nvPr>
            <p:ph type="title"/>
          </p:nvPr>
        </p:nvSpPr>
        <p:spPr/>
        <p:txBody>
          <a:bodyPr/>
          <a:lstStyle/>
          <a:p>
            <a:r>
              <a:rPr lang="en-US" dirty="0"/>
              <a:t>Prepare Sessions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235</a:t>
            </a:fld>
            <a:endParaRPr lang="en-US" dirty="0"/>
          </a:p>
        </p:txBody>
      </p:sp>
      <p:sp>
        <p:nvSpPr>
          <p:cNvPr id="6" name="Rectangle 5"/>
          <p:cNvSpPr/>
          <p:nvPr/>
        </p:nvSpPr>
        <p:spPr>
          <a:xfrm>
            <a:off x="433387" y="1490834"/>
            <a:ext cx="4099135" cy="369332"/>
          </a:xfrm>
          <a:prstGeom prst="rect">
            <a:avLst/>
          </a:prstGeom>
        </p:spPr>
        <p:txBody>
          <a:bodyPr wrap="none">
            <a:spAutoFit/>
          </a:bodyPr>
          <a:lstStyle/>
          <a:p>
            <a:r>
              <a:rPr lang="en-US" dirty="0">
                <a:solidFill>
                  <a:srgbClr val="000000"/>
                </a:solidFill>
              </a:rPr>
              <a:t>Go to Testing &gt; Students in Sessions </a:t>
            </a:r>
          </a:p>
        </p:txBody>
      </p:sp>
    </p:spTree>
    <p:extLst>
      <p:ext uri="{BB962C8B-B14F-4D97-AF65-F5344CB8AC3E}">
        <p14:creationId xmlns:p14="http://schemas.microsoft.com/office/powerpoint/2010/main" val="3751930541"/>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Select the correct session from the Session List and then select the </a:t>
            </a:r>
            <a:r>
              <a:rPr lang="en-US" b="1" i="1" dirty="0"/>
              <a:t>Prepare Session </a:t>
            </a:r>
            <a:r>
              <a:rPr lang="en-US" dirty="0"/>
              <a:t>button.  If your session is not in the </a:t>
            </a:r>
            <a:r>
              <a:rPr lang="en-US" b="1" i="1" dirty="0"/>
              <a:t>Session List</a:t>
            </a:r>
            <a:r>
              <a:rPr lang="en-US" dirty="0"/>
              <a:t>, click the </a:t>
            </a:r>
            <a:r>
              <a:rPr lang="en-US" b="1" i="1" dirty="0"/>
              <a:t>Add a Session </a:t>
            </a:r>
            <a:r>
              <a:rPr lang="en-US" dirty="0"/>
              <a:t>button, enter the search criteria, select your session, and click the </a:t>
            </a:r>
            <a:r>
              <a:rPr lang="en-US" b="1" i="1" dirty="0"/>
              <a:t>Add Selected </a:t>
            </a:r>
            <a:r>
              <a:rPr lang="en-US" dirty="0"/>
              <a:t>button. </a:t>
            </a:r>
          </a:p>
          <a:p>
            <a:endParaRPr lang="en-US" dirty="0"/>
          </a:p>
        </p:txBody>
      </p:sp>
      <p:sp>
        <p:nvSpPr>
          <p:cNvPr id="3" name="Title 2"/>
          <p:cNvSpPr>
            <a:spLocks noGrp="1"/>
          </p:cNvSpPr>
          <p:nvPr>
            <p:ph type="title"/>
          </p:nvPr>
        </p:nvSpPr>
        <p:spPr/>
        <p:txBody>
          <a:bodyPr/>
          <a:lstStyle/>
          <a:p>
            <a:r>
              <a:rPr lang="en-US" dirty="0"/>
              <a:t>Prepare Session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236</a:t>
            </a:fld>
            <a:endParaRPr lang="en-US" dirty="0"/>
          </a:p>
        </p:txBody>
      </p:sp>
      <p:pic>
        <p:nvPicPr>
          <p:cNvPr id="7" name="Picture 6"/>
          <p:cNvPicPr>
            <a:picLocks noChangeAspect="1"/>
          </p:cNvPicPr>
          <p:nvPr/>
        </p:nvPicPr>
        <p:blipFill>
          <a:blip r:embed="rId3"/>
          <a:stretch>
            <a:fillRect/>
          </a:stretch>
        </p:blipFill>
        <p:spPr>
          <a:xfrm>
            <a:off x="475350" y="3341121"/>
            <a:ext cx="8040900" cy="2404539"/>
          </a:xfrm>
          <a:prstGeom prst="rect">
            <a:avLst/>
          </a:prstGeom>
          <a:effectLst>
            <a:outerShdw blurRad="63500" sx="102000" sy="102000" algn="ctr" rotWithShape="0">
              <a:prstClr val="black">
                <a:alpha val="40000"/>
              </a:prstClr>
            </a:outerShdw>
          </a:effectLst>
        </p:spPr>
      </p:pic>
      <p:sp>
        <p:nvSpPr>
          <p:cNvPr id="8" name="Rectangle 7"/>
          <p:cNvSpPr/>
          <p:nvPr/>
        </p:nvSpPr>
        <p:spPr>
          <a:xfrm>
            <a:off x="6934200" y="4545226"/>
            <a:ext cx="838200" cy="407774"/>
          </a:xfrm>
          <a:prstGeom prst="rect">
            <a:avLst/>
          </a:prstGeom>
          <a:noFill/>
          <a:ln w="381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extLst>
      <p:ext uri="{BB962C8B-B14F-4D97-AF65-F5344CB8AC3E}">
        <p14:creationId xmlns:p14="http://schemas.microsoft.com/office/powerpoint/2010/main" val="1995086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Prepare multiple sessions at once by choosing the “Combined View” option and selecting the </a:t>
            </a:r>
            <a:r>
              <a:rPr lang="en-US" b="1" i="1" dirty="0"/>
              <a:t>Prepare All Sessions</a:t>
            </a:r>
            <a:r>
              <a:rPr lang="en-US" dirty="0"/>
              <a:t> button.</a:t>
            </a:r>
          </a:p>
          <a:p>
            <a:endParaRPr lang="en-US" dirty="0"/>
          </a:p>
        </p:txBody>
      </p:sp>
      <p:sp>
        <p:nvSpPr>
          <p:cNvPr id="3" name="Title 2"/>
          <p:cNvSpPr>
            <a:spLocks noGrp="1"/>
          </p:cNvSpPr>
          <p:nvPr>
            <p:ph type="title"/>
          </p:nvPr>
        </p:nvSpPr>
        <p:spPr/>
        <p:txBody>
          <a:bodyPr/>
          <a:lstStyle/>
          <a:p>
            <a:r>
              <a:rPr lang="en-US" dirty="0"/>
              <a:t>Prepare Multiple Sessions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237</a:t>
            </a:fld>
            <a:endParaRPr lang="en-US" dirty="0"/>
          </a:p>
        </p:txBody>
      </p:sp>
      <p:pic>
        <p:nvPicPr>
          <p:cNvPr id="8" name="Picture 7"/>
          <p:cNvPicPr>
            <a:picLocks noChangeAspect="1"/>
          </p:cNvPicPr>
          <p:nvPr/>
        </p:nvPicPr>
        <p:blipFill>
          <a:blip r:embed="rId3"/>
          <a:stretch>
            <a:fillRect/>
          </a:stretch>
        </p:blipFill>
        <p:spPr>
          <a:xfrm>
            <a:off x="1152454" y="2500831"/>
            <a:ext cx="7450027" cy="2223569"/>
          </a:xfrm>
          <a:prstGeom prst="rect">
            <a:avLst/>
          </a:prstGeom>
          <a:effectLst>
            <a:outerShdw blurRad="63500" sx="102000" sy="102000" algn="ctr" rotWithShape="0">
              <a:prstClr val="black">
                <a:alpha val="40000"/>
              </a:prstClr>
            </a:outerShdw>
          </a:effectLst>
        </p:spPr>
      </p:pic>
      <p:pic>
        <p:nvPicPr>
          <p:cNvPr id="9" name="Picture 8"/>
          <p:cNvPicPr>
            <a:picLocks noChangeAspect="1"/>
          </p:cNvPicPr>
          <p:nvPr/>
        </p:nvPicPr>
        <p:blipFill rotWithShape="1">
          <a:blip r:embed="rId4"/>
          <a:srcRect b="27700"/>
          <a:stretch/>
        </p:blipFill>
        <p:spPr>
          <a:xfrm>
            <a:off x="1600200" y="4248809"/>
            <a:ext cx="7462736" cy="1588161"/>
          </a:xfrm>
          <a:prstGeom prst="rect">
            <a:avLst/>
          </a:prstGeom>
          <a:effectLst>
            <a:outerShdw blurRad="63500" sx="102000" sy="102000" algn="ctr" rotWithShape="0">
              <a:prstClr val="black">
                <a:alpha val="40000"/>
              </a:prstClr>
            </a:outerShdw>
          </a:effectLst>
        </p:spPr>
      </p:pic>
      <p:sp>
        <p:nvSpPr>
          <p:cNvPr id="10" name="Rectangle 9"/>
          <p:cNvSpPr/>
          <p:nvPr/>
        </p:nvSpPr>
        <p:spPr>
          <a:xfrm>
            <a:off x="6629400" y="3570316"/>
            <a:ext cx="914400" cy="355201"/>
          </a:xfrm>
          <a:prstGeom prst="rect">
            <a:avLst/>
          </a:prstGeom>
          <a:noFill/>
          <a:ln w="381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11" name="Rectangle 10"/>
          <p:cNvSpPr/>
          <p:nvPr/>
        </p:nvSpPr>
        <p:spPr>
          <a:xfrm>
            <a:off x="7086600" y="5311972"/>
            <a:ext cx="914400" cy="355201"/>
          </a:xfrm>
          <a:prstGeom prst="rect">
            <a:avLst/>
          </a:prstGeom>
          <a:noFill/>
          <a:ln w="381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extLst>
      <p:ext uri="{BB962C8B-B14F-4D97-AF65-F5344CB8AC3E}">
        <p14:creationId xmlns:p14="http://schemas.microsoft.com/office/powerpoint/2010/main" val="232939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a:t>After a session is prepared and a user clicks the </a:t>
            </a:r>
            <a:r>
              <a:rPr lang="en-US" b="1" i="1" dirty="0"/>
              <a:t>Start</a:t>
            </a:r>
            <a:r>
              <a:rPr lang="en-US" dirty="0"/>
              <a:t> button, sessions must be unlocked before students can access their tests in TestNav. </a:t>
            </a:r>
          </a:p>
          <a:p>
            <a:pPr marL="0" indent="0">
              <a:buNone/>
            </a:pPr>
            <a:endParaRPr lang="en-US" dirty="0"/>
          </a:p>
          <a:p>
            <a:r>
              <a:rPr lang="en-US" dirty="0"/>
              <a:t>Tests will NOT be automatically unlocked when the </a:t>
            </a:r>
            <a:r>
              <a:rPr lang="en-US" b="1" i="1" dirty="0"/>
              <a:t>Start </a:t>
            </a:r>
            <a:r>
              <a:rPr lang="en-US" dirty="0"/>
              <a:t>button is clicked.</a:t>
            </a:r>
          </a:p>
          <a:p>
            <a:r>
              <a:rPr lang="en-US" dirty="0"/>
              <a:t>After a test session is started, the user must unlock the test sessions.</a:t>
            </a:r>
          </a:p>
          <a:p>
            <a:r>
              <a:rPr lang="en-US" dirty="0"/>
              <a:t>If a student is added to a session, the new test will be added as locked.</a:t>
            </a:r>
          </a:p>
          <a:p>
            <a:endParaRPr lang="en-US" dirty="0"/>
          </a:p>
        </p:txBody>
      </p:sp>
      <p:sp>
        <p:nvSpPr>
          <p:cNvPr id="3" name="Title 2"/>
          <p:cNvSpPr>
            <a:spLocks noGrp="1"/>
          </p:cNvSpPr>
          <p:nvPr>
            <p:ph type="title"/>
          </p:nvPr>
        </p:nvSpPr>
        <p:spPr/>
        <p:txBody>
          <a:bodyPr/>
          <a:lstStyle/>
          <a:p>
            <a:r>
              <a:rPr lang="en-US" dirty="0"/>
              <a:t>Unlock Sessions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238</a:t>
            </a:fld>
            <a:endParaRPr lang="en-US" dirty="0"/>
          </a:p>
        </p:txBody>
      </p:sp>
    </p:spTree>
    <p:extLst>
      <p:ext uri="{BB962C8B-B14F-4D97-AF65-F5344CB8AC3E}">
        <p14:creationId xmlns:p14="http://schemas.microsoft.com/office/powerpoint/2010/main" val="3780167432"/>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a:t>To unlock all students’ tests in a session, click the correct session, and then click the </a:t>
            </a:r>
            <a:r>
              <a:rPr lang="en-US" sz="2000" i="1" dirty="0"/>
              <a:t>unlock</a:t>
            </a:r>
            <a:r>
              <a:rPr lang="en-US" sz="2000" dirty="0"/>
              <a:t> icon.</a:t>
            </a:r>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sz="2000" dirty="0"/>
              <a:t>Locked students appear with a lock symbol next to “Ready” in the Student Test Status column. To unlock the test, click the dropdown menu in the Student Test Status column and select the “Unlock” option. </a:t>
            </a:r>
          </a:p>
          <a:p>
            <a:pPr marL="0" indent="0">
              <a:buNone/>
            </a:pPr>
            <a:endParaRPr lang="en-US" dirty="0"/>
          </a:p>
          <a:p>
            <a:endParaRPr lang="en-US" dirty="0"/>
          </a:p>
        </p:txBody>
      </p:sp>
      <p:sp>
        <p:nvSpPr>
          <p:cNvPr id="3" name="Title 2"/>
          <p:cNvSpPr>
            <a:spLocks noGrp="1"/>
          </p:cNvSpPr>
          <p:nvPr>
            <p:ph type="title"/>
          </p:nvPr>
        </p:nvSpPr>
        <p:spPr/>
        <p:txBody>
          <a:bodyPr/>
          <a:lstStyle/>
          <a:p>
            <a:r>
              <a:rPr lang="en-US" dirty="0"/>
              <a:t>Unlock All or Selected Students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239</a:t>
            </a:fld>
            <a:endParaRPr lang="en-US" dirty="0"/>
          </a:p>
        </p:txBody>
      </p:sp>
      <p:pic>
        <p:nvPicPr>
          <p:cNvPr id="5" name="Picture 4"/>
          <p:cNvPicPr>
            <a:picLocks noChangeAspect="1"/>
          </p:cNvPicPr>
          <p:nvPr/>
        </p:nvPicPr>
        <p:blipFill>
          <a:blip r:embed="rId3"/>
          <a:stretch>
            <a:fillRect/>
          </a:stretch>
        </p:blipFill>
        <p:spPr>
          <a:xfrm>
            <a:off x="838200" y="2038951"/>
            <a:ext cx="6998815" cy="1670449"/>
          </a:xfrm>
          <a:prstGeom prst="rect">
            <a:avLst/>
          </a:prstGeom>
        </p:spPr>
      </p:pic>
      <p:sp>
        <p:nvSpPr>
          <p:cNvPr id="7" name="Rectangle 6"/>
          <p:cNvSpPr/>
          <p:nvPr/>
        </p:nvSpPr>
        <p:spPr>
          <a:xfrm>
            <a:off x="960450" y="2079279"/>
            <a:ext cx="944545" cy="190919"/>
          </a:xfrm>
          <a:prstGeom prst="rect">
            <a:avLst/>
          </a:prstGeom>
          <a:solidFill>
            <a:srgbClr val="F5F5F5"/>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960450" y="2103522"/>
            <a:ext cx="2451797" cy="190919"/>
          </a:xfrm>
          <a:prstGeom prst="rect">
            <a:avLst/>
          </a:prstGeom>
          <a:noFill/>
        </p:spPr>
        <p:txBody>
          <a:bodyPr wrap="square" lIns="0" tIns="0" rIns="0" bIns="0" rtlCol="0">
            <a:spAutoFit/>
          </a:bodyPr>
          <a:lstStyle/>
          <a:p>
            <a:r>
              <a:rPr lang="en-US" sz="1200" b="1" dirty="0">
                <a:solidFill>
                  <a:srgbClr val="000000"/>
                </a:solidFill>
              </a:rPr>
              <a:t>TELPAS Gr 9 Reading</a:t>
            </a:r>
          </a:p>
        </p:txBody>
      </p:sp>
      <p:sp>
        <p:nvSpPr>
          <p:cNvPr id="9" name="Rectangle 8"/>
          <p:cNvSpPr/>
          <p:nvPr/>
        </p:nvSpPr>
        <p:spPr>
          <a:xfrm>
            <a:off x="990600" y="3141747"/>
            <a:ext cx="1609233" cy="153888"/>
          </a:xfrm>
          <a:prstGeom prst="rect">
            <a:avLst/>
          </a:prstGeom>
          <a:solidFill>
            <a:srgbClr val="FFFFF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1146831" y="3111508"/>
            <a:ext cx="2586969" cy="153888"/>
          </a:xfrm>
          <a:prstGeom prst="rect">
            <a:avLst/>
          </a:prstGeom>
          <a:noFill/>
        </p:spPr>
        <p:txBody>
          <a:bodyPr wrap="square" lIns="0" tIns="0" rIns="0" bIns="0" rtlCol="0">
            <a:spAutoFit/>
          </a:bodyPr>
          <a:lstStyle/>
          <a:p>
            <a:r>
              <a:rPr lang="en-US" sz="1000" b="1" dirty="0">
                <a:solidFill>
                  <a:srgbClr val="000000"/>
                </a:solidFill>
              </a:rPr>
              <a:t>TELPAS Gr 9 Reading (10 Student Tests)</a:t>
            </a:r>
          </a:p>
        </p:txBody>
      </p:sp>
      <p:sp>
        <p:nvSpPr>
          <p:cNvPr id="11" name="Rectangle 10"/>
          <p:cNvSpPr/>
          <p:nvPr/>
        </p:nvSpPr>
        <p:spPr>
          <a:xfrm>
            <a:off x="3733800" y="3417796"/>
            <a:ext cx="143934" cy="97367"/>
          </a:xfrm>
          <a:prstGeom prst="rect">
            <a:avLst/>
          </a:prstGeom>
          <a:solidFill>
            <a:srgbClr val="4AB1CF"/>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3733800" y="3417796"/>
            <a:ext cx="223436" cy="123111"/>
          </a:xfrm>
          <a:prstGeom prst="rect">
            <a:avLst/>
          </a:prstGeom>
          <a:noFill/>
        </p:spPr>
        <p:txBody>
          <a:bodyPr wrap="square" lIns="0" tIns="0" rIns="0" bIns="0" rtlCol="0">
            <a:spAutoFit/>
          </a:bodyPr>
          <a:lstStyle/>
          <a:p>
            <a:r>
              <a:rPr lang="en-US" sz="800" dirty="0">
                <a:solidFill>
                  <a:schemeClr val="bg1"/>
                </a:solidFill>
              </a:rPr>
              <a:t>10</a:t>
            </a:r>
          </a:p>
        </p:txBody>
      </p:sp>
      <p:pic>
        <p:nvPicPr>
          <p:cNvPr id="13" name="Picture 12"/>
          <p:cNvPicPr>
            <a:picLocks noChangeAspect="1"/>
          </p:cNvPicPr>
          <p:nvPr/>
        </p:nvPicPr>
        <p:blipFill rotWithShape="1">
          <a:blip r:embed="rId4"/>
          <a:srcRect l="57019" t="81076" r="18441" b="-1"/>
          <a:stretch/>
        </p:blipFill>
        <p:spPr>
          <a:xfrm>
            <a:off x="2599833" y="4741138"/>
            <a:ext cx="3304001" cy="1095238"/>
          </a:xfrm>
          <a:prstGeom prst="rect">
            <a:avLst/>
          </a:prstGeom>
          <a:effectLst>
            <a:outerShdw blurRad="63500" sx="102000" sy="102000" algn="ctr" rotWithShape="0">
              <a:prstClr val="black">
                <a:alpha val="40000"/>
              </a:prstClr>
            </a:outerShdw>
          </a:effectLst>
        </p:spPr>
      </p:pic>
      <p:pic>
        <p:nvPicPr>
          <p:cNvPr id="14" name="Picture 13"/>
          <p:cNvPicPr>
            <a:picLocks noChangeAspect="1"/>
          </p:cNvPicPr>
          <p:nvPr/>
        </p:nvPicPr>
        <p:blipFill rotWithShape="1">
          <a:blip r:embed="rId5"/>
          <a:srcRect l="54567" t="55136" r="-1" b="11836"/>
          <a:stretch/>
        </p:blipFill>
        <p:spPr>
          <a:xfrm>
            <a:off x="4717995" y="5288757"/>
            <a:ext cx="1185839" cy="325033"/>
          </a:xfrm>
          <a:prstGeom prst="rect">
            <a:avLst/>
          </a:prstGeom>
        </p:spPr>
      </p:pic>
      <p:sp>
        <p:nvSpPr>
          <p:cNvPr id="16" name="Rectangle 15"/>
          <p:cNvSpPr/>
          <p:nvPr/>
        </p:nvSpPr>
        <p:spPr>
          <a:xfrm>
            <a:off x="3380114" y="5220773"/>
            <a:ext cx="1268086" cy="191094"/>
          </a:xfrm>
          <a:prstGeom prst="rect">
            <a:avLst/>
          </a:prstGeom>
          <a:solidFill>
            <a:srgbClr val="F9F9F9"/>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00"/>
              </a:solidFill>
            </a:endParaRPr>
          </a:p>
        </p:txBody>
      </p:sp>
      <p:sp>
        <p:nvSpPr>
          <p:cNvPr id="17" name="Rectangle 16"/>
          <p:cNvSpPr/>
          <p:nvPr/>
        </p:nvSpPr>
        <p:spPr>
          <a:xfrm>
            <a:off x="3416837" y="5432912"/>
            <a:ext cx="1301158" cy="180878"/>
          </a:xfrm>
          <a:prstGeom prst="rect">
            <a:avLst/>
          </a:prstGeom>
          <a:solidFill>
            <a:srgbClr val="F9F9F9"/>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p:cNvSpPr txBox="1"/>
          <p:nvPr/>
        </p:nvSpPr>
        <p:spPr>
          <a:xfrm>
            <a:off x="3380114" y="5417899"/>
            <a:ext cx="1065124" cy="153888"/>
          </a:xfrm>
          <a:prstGeom prst="rect">
            <a:avLst/>
          </a:prstGeom>
          <a:noFill/>
        </p:spPr>
        <p:txBody>
          <a:bodyPr wrap="square" lIns="0" tIns="0" rIns="0" bIns="0" rtlCol="0">
            <a:spAutoFit/>
          </a:bodyPr>
          <a:lstStyle/>
          <a:p>
            <a:r>
              <a:rPr lang="en-US" sz="1000" dirty="0">
                <a:solidFill>
                  <a:srgbClr val="000000"/>
                </a:solidFill>
              </a:rPr>
              <a:t>Reading Grade 9)</a:t>
            </a:r>
          </a:p>
        </p:txBody>
      </p:sp>
      <p:sp>
        <p:nvSpPr>
          <p:cNvPr id="20" name="Rectangle 19"/>
          <p:cNvSpPr/>
          <p:nvPr/>
        </p:nvSpPr>
        <p:spPr>
          <a:xfrm>
            <a:off x="3533540" y="5102817"/>
            <a:ext cx="1114660" cy="185939"/>
          </a:xfrm>
          <a:prstGeom prst="rect">
            <a:avLst/>
          </a:prstGeom>
          <a:solidFill>
            <a:srgbClr val="F9F9F9"/>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p:nvSpPr>
        <p:spPr>
          <a:xfrm>
            <a:off x="3502351" y="5042163"/>
            <a:ext cx="942887" cy="246221"/>
          </a:xfrm>
          <a:prstGeom prst="rect">
            <a:avLst/>
          </a:prstGeom>
        </p:spPr>
        <p:txBody>
          <a:bodyPr wrap="none">
            <a:spAutoFit/>
          </a:bodyPr>
          <a:lstStyle/>
          <a:p>
            <a:r>
              <a:rPr lang="en-US" sz="1000" dirty="0">
                <a:solidFill>
                  <a:srgbClr val="000000"/>
                </a:solidFill>
              </a:rPr>
              <a:t>TELPAS Gr 9 </a:t>
            </a:r>
          </a:p>
        </p:txBody>
      </p:sp>
      <p:sp>
        <p:nvSpPr>
          <p:cNvPr id="22" name="Rectangle 21"/>
          <p:cNvSpPr/>
          <p:nvPr/>
        </p:nvSpPr>
        <p:spPr>
          <a:xfrm>
            <a:off x="3310319" y="5210326"/>
            <a:ext cx="1175322" cy="246221"/>
          </a:xfrm>
          <a:prstGeom prst="rect">
            <a:avLst/>
          </a:prstGeom>
        </p:spPr>
        <p:txBody>
          <a:bodyPr wrap="none">
            <a:spAutoFit/>
          </a:bodyPr>
          <a:lstStyle/>
          <a:p>
            <a:r>
              <a:rPr lang="en-US" sz="1000" dirty="0">
                <a:solidFill>
                  <a:srgbClr val="000000"/>
                </a:solidFill>
              </a:rPr>
              <a:t>Reading (TELPAS</a:t>
            </a:r>
          </a:p>
        </p:txBody>
      </p:sp>
    </p:spTree>
    <p:extLst>
      <p:ext uri="{BB962C8B-B14F-4D97-AF65-F5344CB8AC3E}">
        <p14:creationId xmlns:p14="http://schemas.microsoft.com/office/powerpoint/2010/main" val="2601712197"/>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304800" y="1605043"/>
            <a:ext cx="8382000" cy="3906676"/>
          </a:xfrm>
          <a:prstGeom prst="rect">
            <a:avLst/>
          </a:prstGeom>
          <a:effectLst>
            <a:outerShdw blurRad="63500" sx="102000" sy="102000" algn="ctr" rotWithShape="0">
              <a:prstClr val="black">
                <a:alpha val="40000"/>
              </a:prstClr>
            </a:outerShdw>
          </a:effectLst>
        </p:spPr>
      </p:pic>
      <p:sp>
        <p:nvSpPr>
          <p:cNvPr id="3" name="Title 2"/>
          <p:cNvSpPr>
            <a:spLocks noGrp="1"/>
          </p:cNvSpPr>
          <p:nvPr>
            <p:ph type="title"/>
          </p:nvPr>
        </p:nvSpPr>
        <p:spPr/>
        <p:txBody>
          <a:bodyPr/>
          <a:lstStyle/>
          <a:p>
            <a:r>
              <a:rPr lang="en-US" dirty="0"/>
              <a:t>Print Student Test Tickets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240</a:t>
            </a:fld>
            <a:endParaRPr lang="en-US" dirty="0"/>
          </a:p>
        </p:txBody>
      </p:sp>
      <p:sp>
        <p:nvSpPr>
          <p:cNvPr id="6" name="Rectangle 5"/>
          <p:cNvSpPr/>
          <p:nvPr/>
        </p:nvSpPr>
        <p:spPr>
          <a:xfrm>
            <a:off x="7315200" y="2362200"/>
            <a:ext cx="598982" cy="21243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438400" y="4572000"/>
            <a:ext cx="165100" cy="5334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56001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609600" y="1752600"/>
            <a:ext cx="3097036" cy="2773920"/>
          </a:xfrm>
          <a:prstGeom prst="rect">
            <a:avLst/>
          </a:prstGeom>
        </p:spPr>
      </p:pic>
      <p:sp>
        <p:nvSpPr>
          <p:cNvPr id="3" name="Title 2"/>
          <p:cNvSpPr>
            <a:spLocks noGrp="1"/>
          </p:cNvSpPr>
          <p:nvPr>
            <p:ph type="title"/>
          </p:nvPr>
        </p:nvSpPr>
        <p:spPr/>
        <p:txBody>
          <a:bodyPr/>
          <a:lstStyle/>
          <a:p>
            <a:r>
              <a:rPr lang="en-US" dirty="0"/>
              <a:t>Print Options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241</a:t>
            </a:fld>
            <a:endParaRPr lang="en-US" dirty="0"/>
          </a:p>
        </p:txBody>
      </p:sp>
      <p:pic>
        <p:nvPicPr>
          <p:cNvPr id="6" name="Picture 5"/>
          <p:cNvPicPr>
            <a:picLocks noChangeAspect="1"/>
          </p:cNvPicPr>
          <p:nvPr/>
        </p:nvPicPr>
        <p:blipFill>
          <a:blip r:embed="rId3"/>
          <a:stretch>
            <a:fillRect/>
          </a:stretch>
        </p:blipFill>
        <p:spPr>
          <a:xfrm>
            <a:off x="4038600" y="2667000"/>
            <a:ext cx="3904924" cy="2451266"/>
          </a:xfrm>
          <a:prstGeom prst="rect">
            <a:avLst/>
          </a:prstGeom>
          <a:effectLst>
            <a:outerShdw blurRad="63500" sx="102000" sy="102000" algn="ctr" rotWithShape="0">
              <a:prstClr val="black">
                <a:alpha val="40000"/>
              </a:prstClr>
            </a:outerShdw>
          </a:effectLst>
        </p:spPr>
      </p:pic>
      <p:sp>
        <p:nvSpPr>
          <p:cNvPr id="7" name="Rectangle 6"/>
          <p:cNvSpPr/>
          <p:nvPr/>
        </p:nvSpPr>
        <p:spPr>
          <a:xfrm>
            <a:off x="838200" y="2895600"/>
            <a:ext cx="1609792" cy="1524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7457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318874" y="1295400"/>
            <a:ext cx="8353852" cy="4525963"/>
          </a:xfrm>
          <a:prstGeom prst="rect">
            <a:avLst/>
          </a:prstGeom>
        </p:spPr>
      </p:pic>
      <p:sp>
        <p:nvSpPr>
          <p:cNvPr id="3" name="Title 2"/>
          <p:cNvSpPr>
            <a:spLocks noGrp="1"/>
          </p:cNvSpPr>
          <p:nvPr>
            <p:ph type="title"/>
          </p:nvPr>
        </p:nvSpPr>
        <p:spPr/>
        <p:txBody>
          <a:bodyPr>
            <a:normAutofit/>
          </a:bodyPr>
          <a:lstStyle/>
          <a:p>
            <a:r>
              <a:rPr lang="en-US" dirty="0"/>
              <a:t>Launch TELPAS Holistic Ratings Test</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242</a:t>
            </a:fld>
            <a:endParaRPr lang="en-US" dirty="0"/>
          </a:p>
        </p:txBody>
      </p:sp>
      <p:pic>
        <p:nvPicPr>
          <p:cNvPr id="6" name="Picture 5"/>
          <p:cNvPicPr>
            <a:picLocks noChangeAspect="1"/>
          </p:cNvPicPr>
          <p:nvPr/>
        </p:nvPicPr>
        <p:blipFill>
          <a:blip r:embed="rId3"/>
          <a:stretch>
            <a:fillRect/>
          </a:stretch>
        </p:blipFill>
        <p:spPr>
          <a:xfrm>
            <a:off x="2919865" y="3962400"/>
            <a:ext cx="1575935" cy="1150682"/>
          </a:xfrm>
          <a:prstGeom prst="rect">
            <a:avLst/>
          </a:prstGeom>
          <a:effectLst>
            <a:outerShdw blurRad="63500" sx="102000" sy="102000" algn="ctr" rotWithShape="0">
              <a:prstClr val="black">
                <a:alpha val="40000"/>
              </a:prstClr>
            </a:outerShdw>
          </a:effectLst>
        </p:spPr>
      </p:pic>
      <p:sp>
        <p:nvSpPr>
          <p:cNvPr id="7" name="Rectangle 6"/>
          <p:cNvSpPr/>
          <p:nvPr/>
        </p:nvSpPr>
        <p:spPr>
          <a:xfrm>
            <a:off x="2931852" y="5175133"/>
            <a:ext cx="568712" cy="58931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54374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1371600" y="2345053"/>
            <a:ext cx="6172200" cy="3293075"/>
          </a:xfrm>
          <a:prstGeom prst="rect">
            <a:avLst/>
          </a:prstGeom>
          <a:effectLst>
            <a:outerShdw blurRad="63500" sx="102000" sy="102000" algn="ctr" rotWithShape="0">
              <a:prstClr val="black">
                <a:alpha val="40000"/>
              </a:prstClr>
            </a:outerShdw>
          </a:effectLst>
        </p:spPr>
      </p:pic>
      <p:sp>
        <p:nvSpPr>
          <p:cNvPr id="3" name="Title 2"/>
          <p:cNvSpPr>
            <a:spLocks noGrp="1"/>
          </p:cNvSpPr>
          <p:nvPr>
            <p:ph type="title"/>
          </p:nvPr>
        </p:nvSpPr>
        <p:spPr/>
        <p:txBody>
          <a:bodyPr/>
          <a:lstStyle/>
          <a:p>
            <a:r>
              <a:rPr lang="en-US" dirty="0"/>
              <a:t>Enter Holistic Ratings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243</a:t>
            </a:fld>
            <a:endParaRPr lang="en-US" dirty="0"/>
          </a:p>
        </p:txBody>
      </p:sp>
      <p:sp>
        <p:nvSpPr>
          <p:cNvPr id="6" name="Rectangle 5"/>
          <p:cNvSpPr/>
          <p:nvPr/>
        </p:nvSpPr>
        <p:spPr>
          <a:xfrm>
            <a:off x="5105400" y="3962400"/>
            <a:ext cx="685800"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152400" y="1346936"/>
            <a:ext cx="8534400" cy="830997"/>
          </a:xfrm>
          <a:prstGeom prst="rect">
            <a:avLst/>
          </a:prstGeom>
        </p:spPr>
        <p:txBody>
          <a:bodyPr wrap="square">
            <a:spAutoFit/>
          </a:bodyPr>
          <a:lstStyle/>
          <a:p>
            <a:pPr marL="285750" lvl="0" indent="-285750">
              <a:buClr>
                <a:srgbClr val="FF0000"/>
              </a:buClr>
              <a:buFont typeface="Wingdings" panose="05000000000000000000" pitchFamily="2" charset="2"/>
              <a:buChar char="§"/>
            </a:pPr>
            <a:r>
              <a:rPr lang="en-US" sz="2400" dirty="0">
                <a:solidFill>
                  <a:prstClr val="black"/>
                </a:solidFill>
                <a:cs typeface="Arial" panose="020B0604020202020204" pitchFamily="34" charset="0"/>
              </a:rPr>
              <a:t>The student test will launch in TestNav. Click the </a:t>
            </a:r>
            <a:r>
              <a:rPr lang="en-US" sz="2400" b="1" i="1" dirty="0">
                <a:solidFill>
                  <a:prstClr val="black"/>
                </a:solidFill>
                <a:cs typeface="Arial" panose="020B0604020202020204" pitchFamily="34" charset="0"/>
              </a:rPr>
              <a:t>Start </a:t>
            </a:r>
            <a:r>
              <a:rPr lang="en-US" sz="2400" dirty="0">
                <a:solidFill>
                  <a:prstClr val="black"/>
                </a:solidFill>
                <a:cs typeface="Arial" panose="020B0604020202020204" pitchFamily="34" charset="0"/>
              </a:rPr>
              <a:t>button.</a:t>
            </a:r>
            <a:r>
              <a:rPr lang="en-US" sz="2400" b="1" i="1" dirty="0">
                <a:solidFill>
                  <a:prstClr val="black"/>
                </a:solidFill>
                <a:cs typeface="Arial" panose="020B0604020202020204" pitchFamily="34" charset="0"/>
              </a:rPr>
              <a:t> </a:t>
            </a:r>
            <a:r>
              <a:rPr lang="en-US" sz="2400" dirty="0">
                <a:solidFill>
                  <a:prstClr val="black"/>
                </a:solidFill>
                <a:cs typeface="Arial" panose="020B0604020202020204" pitchFamily="34" charset="0"/>
              </a:rPr>
              <a:t>Enter proficiency ratings and rater information.  </a:t>
            </a:r>
          </a:p>
        </p:txBody>
      </p:sp>
    </p:spTree>
    <p:extLst>
      <p:ext uri="{BB962C8B-B14F-4D97-AF65-F5344CB8AC3E}">
        <p14:creationId xmlns:p14="http://schemas.microsoft.com/office/powerpoint/2010/main" val="1005990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313362" y="1447800"/>
            <a:ext cx="3292125" cy="1274174"/>
          </a:xfrm>
          <a:prstGeom prst="rect">
            <a:avLst/>
          </a:prstGeom>
          <a:effectLst>
            <a:outerShdw blurRad="63500" sx="102000" sy="102000" algn="ctr" rotWithShape="0">
              <a:prstClr val="black">
                <a:alpha val="40000"/>
              </a:prstClr>
            </a:outerShdw>
          </a:effectLst>
        </p:spPr>
      </p:pic>
      <p:sp>
        <p:nvSpPr>
          <p:cNvPr id="3" name="Title 2"/>
          <p:cNvSpPr>
            <a:spLocks noGrp="1"/>
          </p:cNvSpPr>
          <p:nvPr>
            <p:ph type="title"/>
          </p:nvPr>
        </p:nvSpPr>
        <p:spPr/>
        <p:txBody>
          <a:bodyPr/>
          <a:lstStyle/>
          <a:p>
            <a:r>
              <a:rPr lang="en-US" dirty="0"/>
              <a:t>Move Tests Between Organizations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244</a:t>
            </a:fld>
            <a:endParaRPr lang="en-US" dirty="0"/>
          </a:p>
        </p:txBody>
      </p:sp>
      <p:pic>
        <p:nvPicPr>
          <p:cNvPr id="6" name="Picture 5"/>
          <p:cNvPicPr>
            <a:picLocks noChangeAspect="1"/>
          </p:cNvPicPr>
          <p:nvPr/>
        </p:nvPicPr>
        <p:blipFill>
          <a:blip r:embed="rId4" cstate="print"/>
          <a:stretch>
            <a:fillRect/>
          </a:stretch>
        </p:blipFill>
        <p:spPr>
          <a:xfrm>
            <a:off x="1146202" y="3007082"/>
            <a:ext cx="7311998" cy="2909639"/>
          </a:xfrm>
          <a:prstGeom prst="rect">
            <a:avLst/>
          </a:prstGeom>
          <a:effectLst>
            <a:outerShdw blurRad="63500" sx="102000" sy="102000" algn="ctr" rotWithShape="0">
              <a:prstClr val="black">
                <a:alpha val="40000"/>
              </a:prstClr>
            </a:outerShdw>
          </a:effectLst>
        </p:spPr>
      </p:pic>
      <p:pic>
        <p:nvPicPr>
          <p:cNvPr id="7" name="Picture 6"/>
          <p:cNvPicPr>
            <a:picLocks noChangeAspect="1"/>
          </p:cNvPicPr>
          <p:nvPr/>
        </p:nvPicPr>
        <p:blipFill rotWithShape="1">
          <a:blip r:embed="rId5"/>
          <a:srcRect l="33298" t="23656" r="54338" b="23990"/>
          <a:stretch/>
        </p:blipFill>
        <p:spPr>
          <a:xfrm>
            <a:off x="2438400" y="4343400"/>
            <a:ext cx="226120" cy="97643"/>
          </a:xfrm>
          <a:prstGeom prst="rect">
            <a:avLst/>
          </a:prstGeom>
        </p:spPr>
      </p:pic>
    </p:spTree>
    <p:extLst>
      <p:ext uri="{BB962C8B-B14F-4D97-AF65-F5344CB8AC3E}">
        <p14:creationId xmlns:p14="http://schemas.microsoft.com/office/powerpoint/2010/main" val="899562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1143000" y="1302343"/>
            <a:ext cx="6629400" cy="2074551"/>
          </a:xfrm>
          <a:prstGeom prst="rect">
            <a:avLst/>
          </a:prstGeom>
          <a:effectLst>
            <a:outerShdw blurRad="63500" sx="102000" sy="102000" algn="ctr" rotWithShape="0">
              <a:prstClr val="black">
                <a:alpha val="40000"/>
              </a:prstClr>
            </a:outerShdw>
          </a:effectLst>
        </p:spPr>
      </p:pic>
      <p:sp>
        <p:nvSpPr>
          <p:cNvPr id="3" name="Title 2"/>
          <p:cNvSpPr>
            <a:spLocks noGrp="1"/>
          </p:cNvSpPr>
          <p:nvPr>
            <p:ph type="title"/>
          </p:nvPr>
        </p:nvSpPr>
        <p:spPr/>
        <p:txBody>
          <a:bodyPr/>
          <a:lstStyle/>
          <a:p>
            <a:r>
              <a:rPr lang="en-US" dirty="0"/>
              <a:t>Move Tests Between Organizations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245</a:t>
            </a:fld>
            <a:endParaRPr lang="en-US" dirty="0"/>
          </a:p>
        </p:txBody>
      </p:sp>
      <p:pic>
        <p:nvPicPr>
          <p:cNvPr id="6" name="Picture 5"/>
          <p:cNvPicPr>
            <a:picLocks noChangeAspect="1"/>
          </p:cNvPicPr>
          <p:nvPr/>
        </p:nvPicPr>
        <p:blipFill>
          <a:blip r:embed="rId4"/>
          <a:stretch>
            <a:fillRect/>
          </a:stretch>
        </p:blipFill>
        <p:spPr>
          <a:xfrm>
            <a:off x="1142999" y="3566880"/>
            <a:ext cx="6629400" cy="231637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98466377"/>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2514600" y="3902286"/>
            <a:ext cx="2819400" cy="1978802"/>
          </a:xfrm>
          <a:prstGeom prst="rect">
            <a:avLst/>
          </a:prstGeom>
          <a:effectLst>
            <a:outerShdw blurRad="63500" sx="102000" sy="102000" algn="ctr" rotWithShape="0">
              <a:prstClr val="black">
                <a:alpha val="40000"/>
              </a:prstClr>
            </a:outerShdw>
          </a:effectLst>
        </p:spPr>
      </p:pic>
      <p:sp>
        <p:nvSpPr>
          <p:cNvPr id="3" name="Title 2"/>
          <p:cNvSpPr>
            <a:spLocks noGrp="1"/>
          </p:cNvSpPr>
          <p:nvPr>
            <p:ph type="title"/>
          </p:nvPr>
        </p:nvSpPr>
        <p:spPr/>
        <p:txBody>
          <a:bodyPr/>
          <a:lstStyle/>
          <a:p>
            <a:r>
              <a:rPr lang="en-US" dirty="0"/>
              <a:t>Testing Irregularities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246</a:t>
            </a:fld>
            <a:endParaRPr lang="en-US" dirty="0"/>
          </a:p>
        </p:txBody>
      </p:sp>
      <p:sp>
        <p:nvSpPr>
          <p:cNvPr id="6" name="Rectangle 5"/>
          <p:cNvSpPr/>
          <p:nvPr/>
        </p:nvSpPr>
        <p:spPr>
          <a:xfrm>
            <a:off x="304800" y="1376300"/>
            <a:ext cx="8534400" cy="2528897"/>
          </a:xfrm>
          <a:prstGeom prst="rect">
            <a:avLst/>
          </a:prstGeom>
        </p:spPr>
        <p:txBody>
          <a:bodyPr wrap="square">
            <a:spAutoFit/>
          </a:bodyPr>
          <a:lstStyle/>
          <a:p>
            <a:pPr marL="285750" lvl="0" indent="-285750">
              <a:lnSpc>
                <a:spcPts val="1900"/>
              </a:lnSpc>
              <a:buClr>
                <a:srgbClr val="FF0000"/>
              </a:buClr>
              <a:buFont typeface="Wingdings" panose="05000000000000000000" pitchFamily="2" charset="2"/>
              <a:buChar char="§"/>
              <a:defRPr/>
            </a:pPr>
            <a:r>
              <a:rPr lang="en-US" sz="2000" dirty="0">
                <a:solidFill>
                  <a:srgbClr val="000000"/>
                </a:solidFill>
                <a:ea typeface="Lato Medium" panose="020F0502020204030203" pitchFamily="34" charset="0"/>
                <a:cs typeface="Lato Medium" panose="020F0502020204030203" pitchFamily="34" charset="0"/>
              </a:rPr>
              <a:t>If there is a testing irregularity that requires the online test to be marked as </a:t>
            </a:r>
            <a:r>
              <a:rPr lang="en-US" sz="2000" i="1" dirty="0">
                <a:solidFill>
                  <a:srgbClr val="000000"/>
                </a:solidFill>
                <a:ea typeface="Lato Medium" panose="020F0502020204030203" pitchFamily="34" charset="0"/>
                <a:cs typeface="Lato Medium" panose="020F0502020204030203" pitchFamily="34" charset="0"/>
              </a:rPr>
              <a:t>Do Not Report, </a:t>
            </a:r>
            <a:r>
              <a:rPr lang="en-US" sz="2000" dirty="0">
                <a:solidFill>
                  <a:srgbClr val="000000"/>
                </a:solidFill>
                <a:ea typeface="Lato Medium" panose="020F0502020204030203" pitchFamily="34" charset="0"/>
                <a:cs typeface="Lato Medium" panose="020F0502020204030203" pitchFamily="34" charset="0"/>
              </a:rPr>
              <a:t>the district coordinator will be able to do that directly in the Assessment Management System. </a:t>
            </a:r>
            <a:r>
              <a:rPr lang="en-US" sz="2000" i="1" dirty="0">
                <a:solidFill>
                  <a:srgbClr val="000000"/>
                </a:solidFill>
                <a:ea typeface="Lato Medium" panose="020F0502020204030203" pitchFamily="34" charset="0"/>
                <a:cs typeface="Lato Medium" panose="020F0502020204030203" pitchFamily="34" charset="0"/>
              </a:rPr>
              <a:t>Do Not Report</a:t>
            </a:r>
            <a:r>
              <a:rPr lang="en-US" sz="2000" dirty="0">
                <a:solidFill>
                  <a:srgbClr val="000000"/>
                </a:solidFill>
                <a:ea typeface="Lato Medium" panose="020F0502020204030203" pitchFamily="34" charset="0"/>
                <a:cs typeface="Lato Medium" panose="020F0502020204030203" pitchFamily="34" charset="0"/>
              </a:rPr>
              <a:t> is available under the Setup &gt; Students, </a:t>
            </a:r>
            <a:r>
              <a:rPr lang="en-US" sz="2000" i="1" dirty="0">
                <a:solidFill>
                  <a:srgbClr val="000000"/>
                </a:solidFill>
                <a:ea typeface="Lato Medium" panose="020F0502020204030203" pitchFamily="34" charset="0"/>
                <a:cs typeface="Lato Medium" panose="020F0502020204030203" pitchFamily="34" charset="0"/>
              </a:rPr>
              <a:t>Manage Student Tests </a:t>
            </a:r>
            <a:r>
              <a:rPr lang="en-US" sz="2000" dirty="0">
                <a:solidFill>
                  <a:srgbClr val="000000"/>
                </a:solidFill>
                <a:ea typeface="Lato Medium" panose="020F0502020204030203" pitchFamily="34" charset="0"/>
                <a:cs typeface="Lato Medium" panose="020F0502020204030203" pitchFamily="34" charset="0"/>
              </a:rPr>
              <a:t>task.</a:t>
            </a:r>
          </a:p>
          <a:p>
            <a:pPr marL="285750" lvl="0" indent="-285750">
              <a:lnSpc>
                <a:spcPts val="1900"/>
              </a:lnSpc>
              <a:buClr>
                <a:srgbClr val="FF0000"/>
              </a:buClr>
              <a:buFont typeface="Wingdings" panose="05000000000000000000" pitchFamily="2" charset="2"/>
              <a:buChar char="§"/>
              <a:defRPr/>
            </a:pPr>
            <a:endParaRPr lang="en-US" sz="2000" dirty="0">
              <a:solidFill>
                <a:srgbClr val="000000"/>
              </a:solidFill>
              <a:ea typeface="Lato Medium" panose="020F0502020204030203" pitchFamily="34" charset="0"/>
              <a:cs typeface="Lato Medium" panose="020F0502020204030203" pitchFamily="34" charset="0"/>
            </a:endParaRPr>
          </a:p>
          <a:p>
            <a:pPr marL="285750" lvl="0" indent="-285750">
              <a:lnSpc>
                <a:spcPts val="1900"/>
              </a:lnSpc>
              <a:buClr>
                <a:srgbClr val="FF0000"/>
              </a:buClr>
              <a:buFont typeface="Wingdings" panose="05000000000000000000" pitchFamily="2" charset="2"/>
              <a:buChar char="§"/>
              <a:defRPr/>
            </a:pPr>
            <a:r>
              <a:rPr lang="en-US" sz="2000" dirty="0">
                <a:solidFill>
                  <a:srgbClr val="000000"/>
                </a:solidFill>
                <a:ea typeface="Lato Medium" panose="020F0502020204030203" pitchFamily="34" charset="0"/>
                <a:cs typeface="Lato Medium" panose="020F0502020204030203" pitchFamily="34" charset="0"/>
              </a:rPr>
              <a:t>For tests that need to be unsubmitted, the district must contact Pearson. Pearson can unsubmit tests as long as the tests have been exited for no longer than two hours. If it has been longer than two hours since the student has exited the test, the district must contact TEA.</a:t>
            </a:r>
          </a:p>
          <a:p>
            <a:pPr marL="285750" lvl="0" indent="-285750">
              <a:lnSpc>
                <a:spcPts val="1900"/>
              </a:lnSpc>
              <a:buFont typeface="Wingdings" panose="05000000000000000000" pitchFamily="2" charset="2"/>
              <a:buChar char="§"/>
              <a:defRPr/>
            </a:pPr>
            <a:endParaRPr lang="en-US" sz="2000" dirty="0">
              <a:solidFill>
                <a:srgbClr val="000000"/>
              </a:solidFill>
              <a:ea typeface="Lato Medium" panose="020F0502020204030203" pitchFamily="34" charset="0"/>
              <a:cs typeface="Lato Medium" panose="020F0502020204030203" pitchFamily="34" charset="0"/>
            </a:endParaRPr>
          </a:p>
        </p:txBody>
      </p:sp>
      <p:sp>
        <p:nvSpPr>
          <p:cNvPr id="7" name="Rectangle 6"/>
          <p:cNvSpPr>
            <a:spLocks noChangeArrowheads="1"/>
          </p:cNvSpPr>
          <p:nvPr/>
        </p:nvSpPr>
        <p:spPr bwMode="auto">
          <a:xfrm>
            <a:off x="2750656" y="5334000"/>
            <a:ext cx="1172726" cy="152400"/>
          </a:xfrm>
          <a:prstGeom prst="rect">
            <a:avLst/>
          </a:prstGeom>
          <a:noFill/>
          <a:ln w="19050">
            <a:solidFill>
              <a:srgbClr val="FF0000"/>
            </a:solidFill>
            <a:miter lim="800000"/>
            <a:headEnd/>
            <a:tailEnd/>
          </a:ln>
          <a:effectLst/>
          <a:extLst>
            <a:ext uri="{909E8E84-426E-40dd-AFC4-6F175D3DCCD1}">
              <a14:hiddenFill xmlns:a14="http://schemas.microsoft.com/office/drawing/2010/main" xmlns="">
                <a:solidFill>
                  <a:srgbClr val="FFFFFF"/>
                </a:solidFill>
              </a14:hiddenFill>
            </a:ext>
          </a:extLst>
        </p:spPr>
        <p:txBody>
          <a:bodyPr anchor="ctr"/>
          <a:lstStyle/>
          <a:p>
            <a:pPr algn="ctr" eaLnBrk="1" hangingPunct="1">
              <a:spcBef>
                <a:spcPct val="50000"/>
              </a:spcBef>
              <a:defRPr/>
            </a:pPr>
            <a:endParaRPr lang="en-US" sz="4800" b="1" dirty="0">
              <a:ln w="12700">
                <a:solidFill>
                  <a:schemeClr val="accent3"/>
                </a:solidFill>
                <a:prstDash val="solid"/>
              </a:ln>
              <a:solidFill>
                <a:srgbClr val="D2DB0E"/>
              </a:solidFill>
              <a:effectLst>
                <a:outerShdw blurRad="41275" dist="20320" dir="1800000" algn="tl" rotWithShape="0">
                  <a:srgbClr val="000000">
                    <a:alpha val="40000"/>
                  </a:srgbClr>
                </a:outerShdw>
              </a:effectLst>
              <a:latin typeface="+mn-lt"/>
              <a:ea typeface="+mn-ea"/>
              <a:cs typeface="+mn-cs"/>
            </a:endParaRPr>
          </a:p>
        </p:txBody>
      </p:sp>
    </p:spTree>
    <p:extLst>
      <p:ext uri="{BB962C8B-B14F-4D97-AF65-F5344CB8AC3E}">
        <p14:creationId xmlns:p14="http://schemas.microsoft.com/office/powerpoint/2010/main" val="4172274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3"/>
          <a:srcRect b="11987"/>
          <a:stretch/>
        </p:blipFill>
        <p:spPr>
          <a:xfrm>
            <a:off x="304800" y="1600200"/>
            <a:ext cx="8382000" cy="3229007"/>
          </a:xfrm>
          <a:prstGeom prst="rect">
            <a:avLst/>
          </a:prstGeom>
          <a:effectLst>
            <a:outerShdw blurRad="63500" sx="102000" sy="102000" algn="ctr" rotWithShape="0">
              <a:prstClr val="black">
                <a:alpha val="40000"/>
              </a:prstClr>
            </a:outerShdw>
          </a:effectLst>
        </p:spPr>
      </p:pic>
      <p:sp>
        <p:nvSpPr>
          <p:cNvPr id="3" name="Title 2"/>
          <p:cNvSpPr>
            <a:spLocks noGrp="1"/>
          </p:cNvSpPr>
          <p:nvPr>
            <p:ph type="title"/>
          </p:nvPr>
        </p:nvSpPr>
        <p:spPr/>
        <p:txBody>
          <a:bodyPr>
            <a:normAutofit fontScale="90000"/>
          </a:bodyPr>
          <a:lstStyle/>
          <a:p>
            <a:r>
              <a:rPr lang="en-US" dirty="0"/>
              <a:t>TELPAS Online Training Coordinator Resources Information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247</a:t>
            </a:fld>
            <a:endParaRPr lang="en-US" dirty="0"/>
          </a:p>
        </p:txBody>
      </p:sp>
      <p:sp>
        <p:nvSpPr>
          <p:cNvPr id="6" name="Rectangle 5"/>
          <p:cNvSpPr/>
          <p:nvPr/>
        </p:nvSpPr>
        <p:spPr>
          <a:xfrm>
            <a:off x="2590800" y="4267200"/>
            <a:ext cx="2971800" cy="228600"/>
          </a:xfrm>
          <a:prstGeom prst="rect">
            <a:avLst/>
          </a:prstGeom>
          <a:noFill/>
          <a:ln w="19050">
            <a:solidFill>
              <a:srgbClr val="EE35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49179039"/>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endParaRPr lang="en-US" sz="1800" dirty="0"/>
          </a:p>
          <a:p>
            <a:pPr marL="0" indent="0">
              <a:buNone/>
            </a:pPr>
            <a:r>
              <a:rPr lang="en-US" sz="1800" dirty="0"/>
              <a:t>From Reports &gt; Operational Reports &gt; Select </a:t>
            </a:r>
            <a:r>
              <a:rPr lang="en-US" sz="1800" i="1" dirty="0"/>
              <a:t>Online Testing </a:t>
            </a:r>
            <a:r>
              <a:rPr lang="en-US" sz="1800" dirty="0"/>
              <a:t>under Report Categories</a:t>
            </a:r>
          </a:p>
        </p:txBody>
      </p:sp>
      <p:sp>
        <p:nvSpPr>
          <p:cNvPr id="3" name="Title 2"/>
          <p:cNvSpPr>
            <a:spLocks noGrp="1"/>
          </p:cNvSpPr>
          <p:nvPr>
            <p:ph type="title"/>
          </p:nvPr>
        </p:nvSpPr>
        <p:spPr/>
        <p:txBody>
          <a:bodyPr/>
          <a:lstStyle/>
          <a:p>
            <a:r>
              <a:rPr lang="en-US" dirty="0"/>
              <a:t>TELPAS Operational Reports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248</a:t>
            </a:fld>
            <a:endParaRPr lang="en-US" dirty="0"/>
          </a:p>
        </p:txBody>
      </p:sp>
      <p:graphicFrame>
        <p:nvGraphicFramePr>
          <p:cNvPr id="10" name="Content Placeholder 8">
            <a:extLst>
              <a:ext uri="{FF2B5EF4-FFF2-40B4-BE49-F238E27FC236}">
                <a16:creationId xmlns:a16="http://schemas.microsoft.com/office/drawing/2014/main" id="{00239E3F-D579-4594-A66E-8A7A3D83BC3D}"/>
              </a:ext>
            </a:extLst>
          </p:cNvPr>
          <p:cNvGraphicFramePr>
            <a:graphicFrameLocks/>
          </p:cNvGraphicFramePr>
          <p:nvPr>
            <p:extLst>
              <p:ext uri="{D42A27DB-BD31-4B8C-83A1-F6EECF244321}">
                <p14:modId xmlns:p14="http://schemas.microsoft.com/office/powerpoint/2010/main" val="3728804755"/>
              </p:ext>
            </p:extLst>
          </p:nvPr>
        </p:nvGraphicFramePr>
        <p:xfrm>
          <a:off x="381000" y="1989645"/>
          <a:ext cx="8382000" cy="373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48032672"/>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TELPAS Online Testing</a:t>
            </a:r>
            <a:endParaRPr lang="en-US" dirty="0"/>
          </a:p>
        </p:txBody>
      </p:sp>
    </p:spTree>
    <p:extLst>
      <p:ext uri="{BB962C8B-B14F-4D97-AF65-F5344CB8AC3E}">
        <p14:creationId xmlns:p14="http://schemas.microsoft.com/office/powerpoint/2010/main" val="2188790196"/>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Online Testing Components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250</a:t>
            </a:fld>
            <a:endParaRPr lang="en-US" dirty="0"/>
          </a:p>
        </p:txBody>
      </p:sp>
      <p:graphicFrame>
        <p:nvGraphicFramePr>
          <p:cNvPr id="8" name="Content Placeholder 7"/>
          <p:cNvGraphicFramePr>
            <a:graphicFrameLocks noGrp="1"/>
          </p:cNvGraphicFramePr>
          <p:nvPr>
            <p:ph idx="1"/>
            <p:extLst/>
          </p:nvPr>
        </p:nvGraphicFramePr>
        <p:xfrm>
          <a:off x="457200" y="683741"/>
          <a:ext cx="83820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Freeform 8"/>
          <p:cNvSpPr/>
          <p:nvPr/>
        </p:nvSpPr>
        <p:spPr>
          <a:xfrm>
            <a:off x="457200" y="4759419"/>
            <a:ext cx="2439100" cy="900570"/>
          </a:xfrm>
          <a:custGeom>
            <a:avLst/>
            <a:gdLst>
              <a:gd name="connsiteX0" fmla="*/ 0 w 1732777"/>
              <a:gd name="connsiteY0" fmla="*/ 0 h 1155184"/>
              <a:gd name="connsiteX1" fmla="*/ 1732777 w 1732777"/>
              <a:gd name="connsiteY1" fmla="*/ 0 h 1155184"/>
              <a:gd name="connsiteX2" fmla="*/ 1732777 w 1732777"/>
              <a:gd name="connsiteY2" fmla="*/ 1155184 h 1155184"/>
              <a:gd name="connsiteX3" fmla="*/ 0 w 1732777"/>
              <a:gd name="connsiteY3" fmla="*/ 1155184 h 1155184"/>
              <a:gd name="connsiteX4" fmla="*/ 0 w 1732777"/>
              <a:gd name="connsiteY4" fmla="*/ 0 h 1155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2777" h="1155184">
                <a:moveTo>
                  <a:pt x="0" y="0"/>
                </a:moveTo>
                <a:lnTo>
                  <a:pt x="1732777" y="0"/>
                </a:lnTo>
                <a:lnTo>
                  <a:pt x="1732777" y="1155184"/>
                </a:lnTo>
                <a:lnTo>
                  <a:pt x="0" y="11551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285750" lvl="1" indent="-285750" defTabSz="533413">
              <a:lnSpc>
                <a:spcPct val="90000"/>
              </a:lnSpc>
              <a:spcBef>
                <a:spcPct val="0"/>
              </a:spcBef>
              <a:spcAft>
                <a:spcPct val="15000"/>
              </a:spcAft>
              <a:buClr>
                <a:srgbClr val="FF0000"/>
              </a:buClr>
              <a:buFont typeface="Calibri" panose="020F0502020204030204" pitchFamily="34" charset="0"/>
              <a:buChar char="─"/>
            </a:pPr>
            <a:r>
              <a:rPr lang="en-US" sz="1292" dirty="0">
                <a:solidFill>
                  <a:srgbClr val="000000"/>
                </a:solidFill>
                <a:latin typeface="Verdana" panose="020B0604030504040204" pitchFamily="34" charset="0"/>
                <a:ea typeface="Verdana" panose="020B0604030504040204" pitchFamily="34" charset="0"/>
                <a:cs typeface="Verdana" panose="020B0604030504040204" pitchFamily="34" charset="0"/>
              </a:rPr>
              <a:t>Manage student data and online test sessions</a:t>
            </a:r>
          </a:p>
          <a:p>
            <a:pPr marL="285750" lvl="1" indent="-285750" defTabSz="533413">
              <a:lnSpc>
                <a:spcPct val="90000"/>
              </a:lnSpc>
              <a:spcBef>
                <a:spcPct val="0"/>
              </a:spcBef>
              <a:spcAft>
                <a:spcPct val="15000"/>
              </a:spcAft>
              <a:buClr>
                <a:srgbClr val="FF0000"/>
              </a:buClr>
              <a:buFont typeface="Calibri" panose="020F0502020204030204" pitchFamily="34" charset="0"/>
              <a:buChar char="─"/>
            </a:pPr>
            <a:r>
              <a:rPr lang="en-US" sz="1292" dirty="0">
                <a:solidFill>
                  <a:srgbClr val="000000"/>
                </a:solidFill>
                <a:latin typeface="Verdana" panose="020B0604030504040204" pitchFamily="34" charset="0"/>
                <a:ea typeface="Verdana" panose="020B0604030504040204" pitchFamily="34" charset="0"/>
                <a:cs typeface="Verdana" panose="020B0604030504040204" pitchFamily="34" charset="0"/>
              </a:rPr>
              <a:t>Blue Secure site and brown Training site</a:t>
            </a:r>
          </a:p>
          <a:p>
            <a:pPr marL="285750" lvl="1" indent="-285750" defTabSz="533413">
              <a:lnSpc>
                <a:spcPct val="90000"/>
              </a:lnSpc>
              <a:spcAft>
                <a:spcPct val="15000"/>
              </a:spcAft>
              <a:buClr>
                <a:srgbClr val="FF0000"/>
              </a:buClr>
              <a:buFont typeface="Calibri" panose="020F0502020204030204" pitchFamily="34" charset="0"/>
              <a:buChar char="─"/>
            </a:pPr>
            <a:r>
              <a:rPr lang="en-US" sz="1292" dirty="0">
                <a:solidFill>
                  <a:srgbClr val="000000"/>
                </a:solidFill>
                <a:latin typeface="Verdana" panose="020B0604030504040204" pitchFamily="34" charset="0"/>
                <a:ea typeface="Verdana" panose="020B0604030504040204" pitchFamily="34" charset="0"/>
                <a:cs typeface="Verdana" panose="020B0604030504040204" pitchFamily="34" charset="0"/>
              </a:rPr>
              <a:t>Technology Staff role</a:t>
            </a:r>
          </a:p>
          <a:p>
            <a:pPr marL="105510" lvl="1" indent="-105510" defTabSz="533413">
              <a:lnSpc>
                <a:spcPct val="90000"/>
              </a:lnSpc>
              <a:spcBef>
                <a:spcPct val="0"/>
              </a:spcBef>
              <a:spcAft>
                <a:spcPct val="15000"/>
              </a:spcAft>
              <a:buClr>
                <a:srgbClr val="0070C0"/>
              </a:buClr>
              <a:buChar char="••"/>
            </a:pPr>
            <a:endParaRPr lang="en-US" sz="1292"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marL="105510" lvl="1" indent="-105510" defTabSz="533413">
              <a:lnSpc>
                <a:spcPct val="90000"/>
              </a:lnSpc>
              <a:spcBef>
                <a:spcPct val="0"/>
              </a:spcBef>
              <a:spcAft>
                <a:spcPct val="15000"/>
              </a:spcAft>
              <a:buClr>
                <a:srgbClr val="0070C0"/>
              </a:buClr>
              <a:buChar char="••"/>
            </a:pPr>
            <a:endParaRPr lang="en-US" sz="1292" dirty="0">
              <a:solidFill>
                <a:srgbClr val="000000"/>
              </a:solidFill>
              <a:latin typeface="Verdana" panose="020B0604030504040204" pitchFamily="34" charset="0"/>
              <a:ea typeface="Verdana" panose="020B0604030504040204" pitchFamily="34" charset="0"/>
              <a:cs typeface="Verdana" panose="020B0604030504040204" pitchFamily="34" charset="0"/>
            </a:endParaRPr>
          </a:p>
        </p:txBody>
      </p:sp>
      <p:sp>
        <p:nvSpPr>
          <p:cNvPr id="10" name="Freeform 9"/>
          <p:cNvSpPr/>
          <p:nvPr/>
        </p:nvSpPr>
        <p:spPr>
          <a:xfrm>
            <a:off x="3429000" y="4648200"/>
            <a:ext cx="2438400" cy="900570"/>
          </a:xfrm>
          <a:custGeom>
            <a:avLst/>
            <a:gdLst>
              <a:gd name="connsiteX0" fmla="*/ 0 w 1732777"/>
              <a:gd name="connsiteY0" fmla="*/ 0 h 1155184"/>
              <a:gd name="connsiteX1" fmla="*/ 1732777 w 1732777"/>
              <a:gd name="connsiteY1" fmla="*/ 0 h 1155184"/>
              <a:gd name="connsiteX2" fmla="*/ 1732777 w 1732777"/>
              <a:gd name="connsiteY2" fmla="*/ 1155184 h 1155184"/>
              <a:gd name="connsiteX3" fmla="*/ 0 w 1732777"/>
              <a:gd name="connsiteY3" fmla="*/ 1155184 h 1155184"/>
              <a:gd name="connsiteX4" fmla="*/ 0 w 1732777"/>
              <a:gd name="connsiteY4" fmla="*/ 0 h 1155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2777" h="1155184">
                <a:moveTo>
                  <a:pt x="0" y="0"/>
                </a:moveTo>
                <a:lnTo>
                  <a:pt x="1732777" y="0"/>
                </a:lnTo>
                <a:lnTo>
                  <a:pt x="1732777" y="1155184"/>
                </a:lnTo>
                <a:lnTo>
                  <a:pt x="0" y="11551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285750" lvl="1" indent="-285750" defTabSz="533413">
              <a:lnSpc>
                <a:spcPct val="90000"/>
              </a:lnSpc>
              <a:spcBef>
                <a:spcPct val="0"/>
              </a:spcBef>
              <a:spcAft>
                <a:spcPct val="15000"/>
              </a:spcAft>
              <a:buClr>
                <a:srgbClr val="FF0000"/>
              </a:buClr>
              <a:buFont typeface="Calibri" panose="020F0502020204030204" pitchFamily="34" charset="0"/>
              <a:buChar char="─"/>
            </a:pPr>
            <a:r>
              <a:rPr lang="en-US" sz="1292" dirty="0">
                <a:solidFill>
                  <a:srgbClr val="000000"/>
                </a:solidFill>
                <a:latin typeface="Verdana" panose="020B0604030504040204" pitchFamily="34" charset="0"/>
                <a:ea typeface="Verdana" panose="020B0604030504040204" pitchFamily="34" charset="0"/>
                <a:cs typeface="Verdana" panose="020B0604030504040204" pitchFamily="34" charset="0"/>
              </a:rPr>
              <a:t>Student test delivery engine</a:t>
            </a:r>
          </a:p>
          <a:p>
            <a:pPr marL="285750" lvl="1" indent="-285750" defTabSz="533413">
              <a:lnSpc>
                <a:spcPct val="90000"/>
              </a:lnSpc>
              <a:spcAft>
                <a:spcPct val="15000"/>
              </a:spcAft>
              <a:buClr>
                <a:srgbClr val="FF0000"/>
              </a:buClr>
              <a:buFont typeface="Calibri" panose="020F0502020204030204" pitchFamily="34" charset="0"/>
              <a:buChar char="─"/>
            </a:pPr>
            <a:r>
              <a:rPr lang="en-US" sz="1292" dirty="0">
                <a:solidFill>
                  <a:srgbClr val="000000"/>
                </a:solidFill>
                <a:latin typeface="Verdana" panose="020B0604030504040204" pitchFamily="34" charset="0"/>
                <a:ea typeface="Verdana" panose="020B0604030504040204" pitchFamily="34" charset="0"/>
                <a:cs typeface="Verdana" panose="020B0604030504040204" pitchFamily="34" charset="0"/>
              </a:rPr>
              <a:t>App Check - App-based tool for assessing readiness</a:t>
            </a:r>
          </a:p>
          <a:p>
            <a:pPr marL="285750" lvl="1" indent="-285750" defTabSz="533413">
              <a:lnSpc>
                <a:spcPct val="90000"/>
              </a:lnSpc>
              <a:spcBef>
                <a:spcPct val="0"/>
              </a:spcBef>
              <a:spcAft>
                <a:spcPct val="15000"/>
              </a:spcAft>
              <a:buClr>
                <a:srgbClr val="FF0000"/>
              </a:buClr>
              <a:buFont typeface="Calibri" panose="020F0502020204030204" pitchFamily="34" charset="0"/>
              <a:buChar char="─"/>
            </a:pPr>
            <a:r>
              <a:rPr lang="en-US" sz="1292" dirty="0">
                <a:solidFill>
                  <a:srgbClr val="000000"/>
                </a:solidFill>
                <a:latin typeface="Verdana" panose="020B0604030504040204" pitchFamily="34" charset="0"/>
                <a:ea typeface="Verdana" panose="020B0604030504040204" pitchFamily="34" charset="0"/>
                <a:cs typeface="Verdana" panose="020B0604030504040204" pitchFamily="34" charset="0"/>
              </a:rPr>
              <a:t>Early Warning System</a:t>
            </a:r>
          </a:p>
        </p:txBody>
      </p:sp>
      <p:sp>
        <p:nvSpPr>
          <p:cNvPr id="11" name="Freeform 10"/>
          <p:cNvSpPr/>
          <p:nvPr/>
        </p:nvSpPr>
        <p:spPr>
          <a:xfrm>
            <a:off x="6410397" y="4925441"/>
            <a:ext cx="2346663" cy="453796"/>
          </a:xfrm>
          <a:custGeom>
            <a:avLst/>
            <a:gdLst>
              <a:gd name="connsiteX0" fmla="*/ 0 w 1732777"/>
              <a:gd name="connsiteY0" fmla="*/ 0 h 1155184"/>
              <a:gd name="connsiteX1" fmla="*/ 1732777 w 1732777"/>
              <a:gd name="connsiteY1" fmla="*/ 0 h 1155184"/>
              <a:gd name="connsiteX2" fmla="*/ 1732777 w 1732777"/>
              <a:gd name="connsiteY2" fmla="*/ 1155184 h 1155184"/>
              <a:gd name="connsiteX3" fmla="*/ 0 w 1732777"/>
              <a:gd name="connsiteY3" fmla="*/ 1155184 h 1155184"/>
              <a:gd name="connsiteX4" fmla="*/ 0 w 1732777"/>
              <a:gd name="connsiteY4" fmla="*/ 0 h 1155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2777" h="1155184">
                <a:moveTo>
                  <a:pt x="0" y="0"/>
                </a:moveTo>
                <a:lnTo>
                  <a:pt x="1732777" y="0"/>
                </a:lnTo>
                <a:lnTo>
                  <a:pt x="1732777" y="1155184"/>
                </a:lnTo>
                <a:lnTo>
                  <a:pt x="0" y="11551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285750" lvl="1" indent="-285750" defTabSz="533413">
              <a:lnSpc>
                <a:spcPct val="90000"/>
              </a:lnSpc>
              <a:spcBef>
                <a:spcPct val="0"/>
              </a:spcBef>
              <a:spcAft>
                <a:spcPct val="15000"/>
              </a:spcAft>
              <a:buClr>
                <a:srgbClr val="FF0000"/>
              </a:buClr>
              <a:buFont typeface="Calibri" panose="020F0502020204030204" pitchFamily="34" charset="0"/>
              <a:buChar char="─"/>
            </a:pPr>
            <a:r>
              <a:rPr lang="en-US" sz="1292" dirty="0">
                <a:solidFill>
                  <a:srgbClr val="000000"/>
                </a:solidFill>
                <a:latin typeface="Verdana" panose="020B0604030504040204" pitchFamily="34" charset="0"/>
                <a:ea typeface="Verdana" panose="020B0604030504040204" pitchFamily="34" charset="0"/>
                <a:cs typeface="Verdana" panose="020B0604030504040204" pitchFamily="34" charset="0"/>
              </a:rPr>
              <a:t>Pearson-supplied software</a:t>
            </a:r>
          </a:p>
          <a:p>
            <a:pPr marL="285750" lvl="1" indent="-285750" defTabSz="533413">
              <a:lnSpc>
                <a:spcPct val="90000"/>
              </a:lnSpc>
              <a:spcBef>
                <a:spcPct val="0"/>
              </a:spcBef>
              <a:spcAft>
                <a:spcPct val="15000"/>
              </a:spcAft>
              <a:buClr>
                <a:srgbClr val="FF0000"/>
              </a:buClr>
              <a:buFont typeface="Calibri" panose="020F0502020204030204" pitchFamily="34" charset="0"/>
              <a:buChar char="─"/>
            </a:pPr>
            <a:r>
              <a:rPr lang="en-US" sz="1292" dirty="0">
                <a:solidFill>
                  <a:srgbClr val="000000"/>
                </a:solidFill>
                <a:latin typeface="Verdana" panose="020B0604030504040204" pitchFamily="34" charset="0"/>
                <a:ea typeface="Verdana" panose="020B0604030504040204" pitchFamily="34" charset="0"/>
                <a:cs typeface="Verdana" panose="020B0604030504040204" pitchFamily="34" charset="0"/>
              </a:rPr>
              <a:t>Works with TestNav to reduce bandwidth requirements</a:t>
            </a:r>
          </a:p>
          <a:p>
            <a:pPr marL="285750" lvl="1" indent="-285750" defTabSz="533413">
              <a:lnSpc>
                <a:spcPct val="90000"/>
              </a:lnSpc>
              <a:spcBef>
                <a:spcPct val="0"/>
              </a:spcBef>
              <a:spcAft>
                <a:spcPct val="15000"/>
              </a:spcAft>
              <a:buClr>
                <a:srgbClr val="FF0000"/>
              </a:buClr>
              <a:buFont typeface="Calibri" panose="020F0502020204030204" pitchFamily="34" charset="0"/>
              <a:buChar char="─"/>
            </a:pPr>
            <a:r>
              <a:rPr lang="en-US" sz="1292" dirty="0">
                <a:solidFill>
                  <a:srgbClr val="000000"/>
                </a:solidFill>
                <a:latin typeface="Verdana" panose="020B0604030504040204" pitchFamily="34" charset="0"/>
                <a:ea typeface="Verdana" panose="020B0604030504040204" pitchFamily="34" charset="0"/>
                <a:cs typeface="Verdana" panose="020B0604030504040204" pitchFamily="34" charset="0"/>
              </a:rPr>
              <a:t>Encrypted test content stored locally</a:t>
            </a:r>
          </a:p>
        </p:txBody>
      </p:sp>
    </p:spTree>
    <p:extLst>
      <p:ext uri="{BB962C8B-B14F-4D97-AF65-F5344CB8AC3E}">
        <p14:creationId xmlns:p14="http://schemas.microsoft.com/office/powerpoint/2010/main" val="296552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graphicEl>
                                              <a:dgm id="{4EDA28EE-82D1-48EC-A5FB-0C90F3941359}"/>
                                            </p:graphicEl>
                                          </p:spTgt>
                                        </p:tgtEl>
                                        <p:attrNameLst>
                                          <p:attrName>style.visibility</p:attrName>
                                        </p:attrNameLst>
                                      </p:cBhvr>
                                      <p:to>
                                        <p:strVal val="visible"/>
                                      </p:to>
                                    </p:set>
                                    <p:animEffect transition="in" filter="fade">
                                      <p:cBhvr>
                                        <p:cTn id="7" dur="500"/>
                                        <p:tgtEl>
                                          <p:spTgt spid="8">
                                            <p:graphicEl>
                                              <a:dgm id="{4EDA28EE-82D1-48EC-A5FB-0C90F3941359}"/>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graphicEl>
                                              <a:dgm id="{6F330B95-1FC7-42C5-8D40-A2FBC9AEE636}"/>
                                            </p:graphicEl>
                                          </p:spTgt>
                                        </p:tgtEl>
                                        <p:attrNameLst>
                                          <p:attrName>style.visibility</p:attrName>
                                        </p:attrNameLst>
                                      </p:cBhvr>
                                      <p:to>
                                        <p:strVal val="visible"/>
                                      </p:to>
                                    </p:set>
                                    <p:animEffect transition="in" filter="fade">
                                      <p:cBhvr>
                                        <p:cTn id="10" dur="500"/>
                                        <p:tgtEl>
                                          <p:spTgt spid="8">
                                            <p:graphicEl>
                                              <a:dgm id="{6F330B95-1FC7-42C5-8D40-A2FBC9AEE636}"/>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graphicEl>
                                              <a:dgm id="{6CE08495-DC01-4087-B313-127BC1EFE66C}"/>
                                            </p:graphicEl>
                                          </p:spTgt>
                                        </p:tgtEl>
                                        <p:attrNameLst>
                                          <p:attrName>style.visibility</p:attrName>
                                        </p:attrNameLst>
                                      </p:cBhvr>
                                      <p:to>
                                        <p:strVal val="visible"/>
                                      </p:to>
                                    </p:set>
                                    <p:animEffect transition="in" filter="fade">
                                      <p:cBhvr>
                                        <p:cTn id="13" dur="500"/>
                                        <p:tgtEl>
                                          <p:spTgt spid="8">
                                            <p:graphicEl>
                                              <a:dgm id="{6CE08495-DC01-4087-B313-127BC1EFE66C}"/>
                                            </p:graphic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graphicEl>
                                              <a:dgm id="{C802D465-0181-42AD-B4B5-229922A72A19}"/>
                                            </p:graphicEl>
                                          </p:spTgt>
                                        </p:tgtEl>
                                        <p:attrNameLst>
                                          <p:attrName>style.visibility</p:attrName>
                                        </p:attrNameLst>
                                      </p:cBhvr>
                                      <p:to>
                                        <p:strVal val="visible"/>
                                      </p:to>
                                    </p:set>
                                    <p:animEffect transition="in" filter="fade">
                                      <p:cBhvr>
                                        <p:cTn id="16" dur="500"/>
                                        <p:tgtEl>
                                          <p:spTgt spid="8">
                                            <p:graphicEl>
                                              <a:dgm id="{C802D465-0181-42AD-B4B5-229922A72A19}"/>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graphicEl>
                                              <a:dgm id="{1441605A-ADBD-4873-AB08-BC4971561082}"/>
                                            </p:graphicEl>
                                          </p:spTgt>
                                        </p:tgtEl>
                                        <p:attrNameLst>
                                          <p:attrName>style.visibility</p:attrName>
                                        </p:attrNameLst>
                                      </p:cBhvr>
                                      <p:to>
                                        <p:strVal val="visible"/>
                                      </p:to>
                                    </p:set>
                                    <p:animEffect transition="in" filter="fade">
                                      <p:cBhvr>
                                        <p:cTn id="21" dur="500"/>
                                        <p:tgtEl>
                                          <p:spTgt spid="8">
                                            <p:graphicEl>
                                              <a:dgm id="{1441605A-ADBD-4873-AB08-BC4971561082}"/>
                                            </p:graphic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graphicEl>
                                              <a:dgm id="{CD46EBEF-345E-4CCC-9B00-BC3CDA96BB6A}"/>
                                            </p:graphicEl>
                                          </p:spTgt>
                                        </p:tgtEl>
                                        <p:attrNameLst>
                                          <p:attrName>style.visibility</p:attrName>
                                        </p:attrNameLst>
                                      </p:cBhvr>
                                      <p:to>
                                        <p:strVal val="visible"/>
                                      </p:to>
                                    </p:set>
                                    <p:animEffect transition="in" filter="fade">
                                      <p:cBhvr>
                                        <p:cTn id="24" dur="500"/>
                                        <p:tgtEl>
                                          <p:spTgt spid="8">
                                            <p:graphicEl>
                                              <a:dgm id="{CD46EBEF-345E-4CCC-9B00-BC3CDA96BB6A}"/>
                                            </p:graphic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
                                            <p:graphicEl>
                                              <a:dgm id="{9C59B0B7-E607-459C-8477-4C90C7FA7DB8}"/>
                                            </p:graphicEl>
                                          </p:spTgt>
                                        </p:tgtEl>
                                        <p:attrNameLst>
                                          <p:attrName>style.visibility</p:attrName>
                                        </p:attrNameLst>
                                      </p:cBhvr>
                                      <p:to>
                                        <p:strVal val="visible"/>
                                      </p:to>
                                    </p:set>
                                    <p:animEffect transition="in" filter="fade">
                                      <p:cBhvr>
                                        <p:cTn id="27" dur="500"/>
                                        <p:tgtEl>
                                          <p:spTgt spid="8">
                                            <p:graphicEl>
                                              <a:dgm id="{9C59B0B7-E607-459C-8477-4C90C7FA7DB8}"/>
                                            </p:graphic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
                                            <p:graphicEl>
                                              <a:dgm id="{2A05BCBA-6425-4F19-8CC4-43B56EBC2064}"/>
                                            </p:graphicEl>
                                          </p:spTgt>
                                        </p:tgtEl>
                                        <p:attrNameLst>
                                          <p:attrName>style.visibility</p:attrName>
                                        </p:attrNameLst>
                                      </p:cBhvr>
                                      <p:to>
                                        <p:strVal val="visible"/>
                                      </p:to>
                                    </p:set>
                                    <p:animEffect transition="in" filter="fade">
                                      <p:cBhvr>
                                        <p:cTn id="30" dur="500"/>
                                        <p:tgtEl>
                                          <p:spTgt spid="8">
                                            <p:graphicEl>
                                              <a:dgm id="{2A05BCBA-6425-4F19-8CC4-43B56EBC2064}"/>
                                            </p:graphic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8">
                                            <p:graphicEl>
                                              <a:dgm id="{973321D2-8701-48B1-9F89-648D70715F65}"/>
                                            </p:graphicEl>
                                          </p:spTgt>
                                        </p:tgtEl>
                                        <p:attrNameLst>
                                          <p:attrName>style.visibility</p:attrName>
                                        </p:attrNameLst>
                                      </p:cBhvr>
                                      <p:to>
                                        <p:strVal val="visible"/>
                                      </p:to>
                                    </p:set>
                                    <p:animEffect transition="in" filter="fade">
                                      <p:cBhvr>
                                        <p:cTn id="35" dur="500"/>
                                        <p:tgtEl>
                                          <p:spTgt spid="8">
                                            <p:graphicEl>
                                              <a:dgm id="{973321D2-8701-48B1-9F89-648D70715F65}"/>
                                            </p:graphic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
                                            <p:graphicEl>
                                              <a:dgm id="{C72AEE99-831A-464B-8741-428A907F160E}"/>
                                            </p:graphicEl>
                                          </p:spTgt>
                                        </p:tgtEl>
                                        <p:attrNameLst>
                                          <p:attrName>style.visibility</p:attrName>
                                        </p:attrNameLst>
                                      </p:cBhvr>
                                      <p:to>
                                        <p:strVal val="visible"/>
                                      </p:to>
                                    </p:set>
                                    <p:animEffect transition="in" filter="fade">
                                      <p:cBhvr>
                                        <p:cTn id="38" dur="500"/>
                                        <p:tgtEl>
                                          <p:spTgt spid="8">
                                            <p:graphicEl>
                                              <a:dgm id="{C72AEE99-831A-464B-8741-428A907F160E}"/>
                                            </p:graphic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8">
                                            <p:graphicEl>
                                              <a:dgm id="{A112C1DB-E190-4BF5-B70A-0D10B4918B97}"/>
                                            </p:graphicEl>
                                          </p:spTgt>
                                        </p:tgtEl>
                                        <p:attrNameLst>
                                          <p:attrName>style.visibility</p:attrName>
                                        </p:attrNameLst>
                                      </p:cBhvr>
                                      <p:to>
                                        <p:strVal val="visible"/>
                                      </p:to>
                                    </p:set>
                                    <p:animEffect transition="in" filter="fade">
                                      <p:cBhvr>
                                        <p:cTn id="41" dur="500"/>
                                        <p:tgtEl>
                                          <p:spTgt spid="8">
                                            <p:graphicEl>
                                              <a:dgm id="{A112C1DB-E190-4BF5-B70A-0D10B4918B97}"/>
                                            </p:graphic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8">
                                            <p:graphicEl>
                                              <a:dgm id="{6FB94290-DF47-44CD-9A51-CC858EB763DB}"/>
                                            </p:graphicEl>
                                          </p:spTgt>
                                        </p:tgtEl>
                                        <p:attrNameLst>
                                          <p:attrName>style.visibility</p:attrName>
                                        </p:attrNameLst>
                                      </p:cBhvr>
                                      <p:to>
                                        <p:strVal val="visible"/>
                                      </p:to>
                                    </p:set>
                                    <p:animEffect transition="in" filter="fade">
                                      <p:cBhvr>
                                        <p:cTn id="44" dur="500"/>
                                        <p:tgtEl>
                                          <p:spTgt spid="8">
                                            <p:graphicEl>
                                              <a:dgm id="{6FB94290-DF47-44CD-9A51-CC858EB763DB}"/>
                                            </p:graphic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Dgm bld="one"/>
        </p:bldSub>
      </p:bldGraphic>
      <p:bldP spid="9" grpId="0"/>
      <p:bldP spid="10" grpId="0"/>
      <p:bldP spid="11" grpId="0"/>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Headphone and Microphone Requirements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251</a:t>
            </a:fld>
            <a:endParaRPr lang="en-US" dirty="0"/>
          </a:p>
        </p:txBody>
      </p:sp>
      <p:pic>
        <p:nvPicPr>
          <p:cNvPr id="7" name="Picture 2" descr="https://lh4.googleusercontent.com/Gsj2JOnlCb6sF2QF_kXsoPkk9XRPziXTbOG7uhyeCwI2i2kmVeCFRGoeSX1TPwzFDIrR64PadGJNyWMS_6BTE4qYJ2ssw_P0ru3jX9A_DR9_Ki3pq4R55JZOfV9LjLoN1MV1SmIXIz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1879" y="1600200"/>
            <a:ext cx="6711642" cy="39624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1623372"/>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endParaRPr lang="en-US" dirty="0"/>
          </a:p>
          <a:p>
            <a:pPr marL="457200" indent="-457200">
              <a:buFont typeface="+mj-lt"/>
              <a:buAutoNum type="arabicPeriod"/>
            </a:pPr>
            <a:r>
              <a:rPr lang="en-US" dirty="0"/>
              <a:t>Lightweight and durable design</a:t>
            </a:r>
          </a:p>
          <a:p>
            <a:pPr marL="457200" indent="-457200">
              <a:buFont typeface="+mj-lt"/>
              <a:buAutoNum type="arabicPeriod"/>
            </a:pPr>
            <a:r>
              <a:rPr lang="en-US" dirty="0"/>
              <a:t>Clear audio through the headphones</a:t>
            </a:r>
          </a:p>
          <a:p>
            <a:pPr marL="457200" indent="-457200">
              <a:buFont typeface="+mj-lt"/>
              <a:buAutoNum type="arabicPeriod"/>
            </a:pPr>
            <a:r>
              <a:rPr lang="en-US" dirty="0"/>
              <a:t>Clear recorded audio quality</a:t>
            </a:r>
          </a:p>
          <a:p>
            <a:pPr marL="457200" indent="-457200">
              <a:buFont typeface="+mj-lt"/>
              <a:buAutoNum type="arabicPeriod"/>
            </a:pPr>
            <a:r>
              <a:rPr lang="en-US" dirty="0"/>
              <a:t>Ambient noise cancellation functionality of microphone (when the microphone detects ambient noise, it filters out that noise from the speaker’s voice)</a:t>
            </a:r>
          </a:p>
          <a:p>
            <a:pPr marL="457200" indent="-457200">
              <a:buFont typeface="+mj-lt"/>
              <a:buAutoNum type="arabicPeriod"/>
            </a:pPr>
            <a:r>
              <a:rPr lang="en-US" dirty="0"/>
              <a:t>Adjustable plastic boom microphone for easy cleaning</a:t>
            </a:r>
          </a:p>
          <a:p>
            <a:pPr marL="457200" indent="-457200">
              <a:buFont typeface="+mj-lt"/>
              <a:buAutoNum type="arabicPeriod"/>
            </a:pPr>
            <a:r>
              <a:rPr lang="en-US" dirty="0"/>
              <a:t>Leatherette ear pads for easy cleaning</a:t>
            </a:r>
          </a:p>
          <a:p>
            <a:pPr marL="457200" indent="-457200">
              <a:buFont typeface="+mj-lt"/>
              <a:buAutoNum type="arabicPeriod"/>
            </a:pPr>
            <a:r>
              <a:rPr lang="en-US" dirty="0"/>
              <a:t>Ambidextrous headset design</a:t>
            </a:r>
          </a:p>
          <a:p>
            <a:pPr marL="457200" indent="-457200">
              <a:buFont typeface="+mj-lt"/>
              <a:buAutoNum type="arabicPeriod"/>
            </a:pPr>
            <a:r>
              <a:rPr lang="en-US" dirty="0"/>
              <a:t>No in-line volume control or mute button that could negatively impact testing (e.g., accidental raising/lowering of volume during test) </a:t>
            </a:r>
          </a:p>
          <a:p>
            <a:endParaRPr lang="en-US" dirty="0"/>
          </a:p>
        </p:txBody>
      </p:sp>
      <p:sp>
        <p:nvSpPr>
          <p:cNvPr id="3" name="Title 2"/>
          <p:cNvSpPr>
            <a:spLocks noGrp="1"/>
          </p:cNvSpPr>
          <p:nvPr>
            <p:ph type="title"/>
          </p:nvPr>
        </p:nvSpPr>
        <p:spPr/>
        <p:txBody>
          <a:bodyPr>
            <a:normAutofit fontScale="90000"/>
          </a:bodyPr>
          <a:lstStyle/>
          <a:p>
            <a:r>
              <a:rPr lang="en-US" dirty="0"/>
              <a:t>Headphone and Microphone Recommendations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252</a:t>
            </a:fld>
            <a:endParaRPr lang="en-US" dirty="0"/>
          </a:p>
        </p:txBody>
      </p:sp>
    </p:spTree>
    <p:extLst>
      <p:ext uri="{BB962C8B-B14F-4D97-AF65-F5344CB8AC3E}">
        <p14:creationId xmlns:p14="http://schemas.microsoft.com/office/powerpoint/2010/main" val="3706264105"/>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TELPAS Headset Recommendations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253</a:t>
            </a:fld>
            <a:endParaRPr lang="en-US" dirty="0"/>
          </a:p>
        </p:txBody>
      </p:sp>
      <p:sp>
        <p:nvSpPr>
          <p:cNvPr id="6" name="Content Placeholder 5">
            <a:extLst>
              <a:ext uri="{FF2B5EF4-FFF2-40B4-BE49-F238E27FC236}">
                <a16:creationId xmlns:a16="http://schemas.microsoft.com/office/drawing/2014/main" id="{FB2BC9D1-0003-4D28-93C5-8DFEA690BFAA}"/>
              </a:ext>
            </a:extLst>
          </p:cNvPr>
          <p:cNvSpPr>
            <a:spLocks noGrp="1"/>
          </p:cNvSpPr>
          <p:nvPr>
            <p:ph idx="1"/>
          </p:nvPr>
        </p:nvSpPr>
        <p:spPr/>
        <p:txBody>
          <a:bodyPr/>
          <a:lstStyle/>
          <a:p>
            <a:r>
              <a:rPr lang="en-US" dirty="0"/>
              <a:t>Pearson compared multiple headsets in test-like settings using ideal spacing to analyze the appropriateness of each headset for listening and speaking questions. </a:t>
            </a:r>
          </a:p>
          <a:p>
            <a:r>
              <a:rPr lang="en-US" dirty="0"/>
              <a:t>Based on the comparison, the following headsets are recommended as the most appropriate for listening and speaking questions on TELPAS. </a:t>
            </a:r>
          </a:p>
          <a:p>
            <a:pPr marL="0" indent="0">
              <a:buNone/>
            </a:pPr>
            <a:endParaRPr lang="en-US" dirty="0"/>
          </a:p>
        </p:txBody>
      </p:sp>
      <p:pic>
        <p:nvPicPr>
          <p:cNvPr id="7" name="Picture 4" descr="https://lh6.googleusercontent.com/Qi15xBPUsKTFB8iSQpb661WnFsRXdXOQ5_U9Lt13atLb9sv5edL0DzasIsvTw8oglCe54DOdwr9yz9VyRhiKGOAfQ7-S8P7O1CeHfeDOgHXOuNaacfaOAe7CBsQaH2udUPK-1D2SeYs">
            <a:extLst>
              <a:ext uri="{FF2B5EF4-FFF2-40B4-BE49-F238E27FC236}">
                <a16:creationId xmlns:a16="http://schemas.microsoft.com/office/drawing/2014/main" id="{008093E9-DCDE-417E-86A9-3639A07E82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050" y="3844576"/>
            <a:ext cx="7767900" cy="2004219"/>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8637293"/>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300681" y="1447800"/>
            <a:ext cx="5169856" cy="2786113"/>
          </a:xfrm>
          <a:prstGeom prst="rect">
            <a:avLst/>
          </a:prstGeom>
        </p:spPr>
      </p:pic>
      <p:sp>
        <p:nvSpPr>
          <p:cNvPr id="3" name="Title 2"/>
          <p:cNvSpPr>
            <a:spLocks noGrp="1"/>
          </p:cNvSpPr>
          <p:nvPr>
            <p:ph type="title"/>
          </p:nvPr>
        </p:nvSpPr>
        <p:spPr/>
        <p:txBody>
          <a:bodyPr>
            <a:normAutofit fontScale="90000"/>
          </a:bodyPr>
          <a:lstStyle/>
          <a:p>
            <a:r>
              <a:rPr lang="en-US" dirty="0">
                <a:solidFill>
                  <a:srgbClr val="FFFFFF"/>
                </a:solidFill>
              </a:rPr>
              <a:t>Listening and Speaking Headset Test – TestNav App</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254</a:t>
            </a:fld>
            <a:endParaRPr lang="en-US" dirty="0"/>
          </a:p>
        </p:txBody>
      </p:sp>
      <p:pic>
        <p:nvPicPr>
          <p:cNvPr id="6" name="Picture 5"/>
          <p:cNvPicPr/>
          <p:nvPr/>
        </p:nvPicPr>
        <p:blipFill>
          <a:blip r:embed="rId4"/>
          <a:stretch>
            <a:fillRect/>
          </a:stretch>
        </p:blipFill>
        <p:spPr>
          <a:xfrm>
            <a:off x="4033975" y="3352800"/>
            <a:ext cx="4652825" cy="2180462"/>
          </a:xfrm>
          <a:prstGeom prst="rect">
            <a:avLst/>
          </a:prstGeom>
          <a:effectLst>
            <a:outerShdw blurRad="63500" sx="102000" sy="102000" algn="ctr" rotWithShape="0">
              <a:prstClr val="black">
                <a:alpha val="40000"/>
              </a:prstClr>
            </a:outerShdw>
          </a:effectLst>
        </p:spPr>
      </p:pic>
      <p:sp>
        <p:nvSpPr>
          <p:cNvPr id="7" name="Rectangle 6"/>
          <p:cNvSpPr/>
          <p:nvPr/>
        </p:nvSpPr>
        <p:spPr>
          <a:xfrm>
            <a:off x="3124200" y="3733800"/>
            <a:ext cx="795523" cy="152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62" dirty="0"/>
          </a:p>
        </p:txBody>
      </p:sp>
    </p:spTree>
    <p:extLst>
      <p:ext uri="{BB962C8B-B14F-4D97-AF65-F5344CB8AC3E}">
        <p14:creationId xmlns:p14="http://schemas.microsoft.com/office/powerpoint/2010/main" val="3251207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947620" y="1302666"/>
            <a:ext cx="7096359" cy="4511431"/>
          </a:xfrm>
          <a:prstGeom prst="rect">
            <a:avLst/>
          </a:prstGeom>
        </p:spPr>
      </p:pic>
      <p:sp>
        <p:nvSpPr>
          <p:cNvPr id="3" name="Title 2"/>
          <p:cNvSpPr>
            <a:spLocks noGrp="1"/>
          </p:cNvSpPr>
          <p:nvPr>
            <p:ph type="title"/>
          </p:nvPr>
        </p:nvSpPr>
        <p:spPr/>
        <p:txBody>
          <a:bodyPr>
            <a:normAutofit fontScale="90000"/>
          </a:bodyPr>
          <a:lstStyle/>
          <a:p>
            <a:r>
              <a:rPr lang="en-US" dirty="0"/>
              <a:t>Training Site Headset Test and Infrastructure Trial</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255</a:t>
            </a:fld>
            <a:endParaRPr lang="en-US" dirty="0"/>
          </a:p>
        </p:txBody>
      </p:sp>
      <p:sp>
        <p:nvSpPr>
          <p:cNvPr id="6" name="Rectangle 5"/>
          <p:cNvSpPr/>
          <p:nvPr/>
        </p:nvSpPr>
        <p:spPr>
          <a:xfrm>
            <a:off x="4038600" y="1447800"/>
            <a:ext cx="2243323" cy="26587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62" dirty="0"/>
          </a:p>
        </p:txBody>
      </p:sp>
      <p:sp>
        <p:nvSpPr>
          <p:cNvPr id="7" name="Rectangle 6"/>
          <p:cNvSpPr/>
          <p:nvPr/>
        </p:nvSpPr>
        <p:spPr>
          <a:xfrm>
            <a:off x="1219200" y="5486400"/>
            <a:ext cx="1595255" cy="13293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62" dirty="0"/>
          </a:p>
        </p:txBody>
      </p:sp>
    </p:spTree>
    <p:extLst>
      <p:ext uri="{BB962C8B-B14F-4D97-AF65-F5344CB8AC3E}">
        <p14:creationId xmlns:p14="http://schemas.microsoft.com/office/powerpoint/2010/main" val="3675268674"/>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640080" indent="-457200">
              <a:lnSpc>
                <a:spcPct val="100000"/>
              </a:lnSpc>
              <a:spcBef>
                <a:spcPts val="600"/>
              </a:spcBef>
              <a:buFont typeface="+mj-lt"/>
              <a:buAutoNum type="arabicPeriod"/>
            </a:pPr>
            <a:r>
              <a:rPr lang="en-US" dirty="0"/>
              <a:t>Configure firewall, proxy server, content and spam filters.</a:t>
            </a:r>
          </a:p>
          <a:p>
            <a:pPr marL="640080" indent="-457200">
              <a:lnSpc>
                <a:spcPct val="100000"/>
              </a:lnSpc>
              <a:spcBef>
                <a:spcPts val="600"/>
              </a:spcBef>
              <a:buFont typeface="+mj-lt"/>
              <a:buAutoNum type="arabicPeriod"/>
            </a:pPr>
            <a:r>
              <a:rPr lang="en-US" dirty="0"/>
              <a:t>Identify the testing locations and the number and kind of testing devices to be used.</a:t>
            </a:r>
          </a:p>
          <a:p>
            <a:pPr marL="640080" indent="-457200">
              <a:lnSpc>
                <a:spcPct val="100000"/>
              </a:lnSpc>
              <a:spcBef>
                <a:spcPts val="600"/>
              </a:spcBef>
              <a:buFont typeface="+mj-lt"/>
              <a:buAutoNum type="arabicPeriod"/>
            </a:pPr>
            <a:r>
              <a:rPr lang="en-US" dirty="0"/>
              <a:t>Identify the proctor caching location and install ProctorCache software.</a:t>
            </a:r>
          </a:p>
          <a:p>
            <a:pPr marL="640080" indent="-457200">
              <a:lnSpc>
                <a:spcPct val="100000"/>
              </a:lnSpc>
              <a:spcBef>
                <a:spcPts val="600"/>
              </a:spcBef>
              <a:buFont typeface="+mj-lt"/>
              <a:buAutoNum type="arabicPeriod"/>
            </a:pPr>
            <a:r>
              <a:rPr lang="en-US" dirty="0"/>
              <a:t>Complete the App Check tests to verify testing device readiness </a:t>
            </a:r>
            <a:r>
              <a:rPr lang="en-US" dirty="0">
                <a:solidFill>
                  <a:srgbClr val="000000"/>
                </a:solidFill>
              </a:rPr>
              <a:t>and proctor caching connection.</a:t>
            </a:r>
          </a:p>
          <a:p>
            <a:pPr marL="640080" indent="-457200">
              <a:lnSpc>
                <a:spcPct val="100000"/>
              </a:lnSpc>
              <a:spcBef>
                <a:spcPts val="600"/>
              </a:spcBef>
              <a:buFont typeface="+mj-lt"/>
              <a:buAutoNum type="arabicPeriod"/>
            </a:pPr>
            <a:r>
              <a:rPr lang="en-US" dirty="0"/>
              <a:t>Update testing workstations to comply with TestNav 8 hardware/software requirements.</a:t>
            </a:r>
          </a:p>
          <a:p>
            <a:pPr marL="640080" indent="-457200">
              <a:lnSpc>
                <a:spcPct val="100000"/>
              </a:lnSpc>
              <a:spcBef>
                <a:spcPts val="600"/>
              </a:spcBef>
              <a:buFont typeface="+mj-lt"/>
              <a:buAutoNum type="arabicPeriod"/>
            </a:pPr>
            <a:r>
              <a:rPr lang="en-US" dirty="0"/>
              <a:t>Enter TestNav configuration in the Assessment Management System.</a:t>
            </a:r>
          </a:p>
          <a:p>
            <a:pPr marL="640080" indent="-457200">
              <a:lnSpc>
                <a:spcPct val="100000"/>
              </a:lnSpc>
              <a:spcBef>
                <a:spcPts val="600"/>
              </a:spcBef>
              <a:buFont typeface="+mj-lt"/>
              <a:buAutoNum type="arabicPeriod"/>
            </a:pPr>
            <a:r>
              <a:rPr lang="en-US" dirty="0"/>
              <a:t>Pre-cache test content from the Assessment Management System.</a:t>
            </a:r>
          </a:p>
          <a:p>
            <a:pPr marL="640080" indent="-457200">
              <a:lnSpc>
                <a:spcPct val="100000"/>
              </a:lnSpc>
              <a:spcBef>
                <a:spcPts val="600"/>
              </a:spcBef>
              <a:buFont typeface="+mj-lt"/>
              <a:buAutoNum type="arabicPeriod"/>
            </a:pPr>
            <a:r>
              <a:rPr lang="en-US" dirty="0"/>
              <a:t>Conduct an end-to-end infrastructure trial (dress rehearsal).</a:t>
            </a:r>
          </a:p>
          <a:p>
            <a:pPr marL="640080" indent="-457200">
              <a:lnSpc>
                <a:spcPct val="100000"/>
              </a:lnSpc>
              <a:spcBef>
                <a:spcPts val="600"/>
              </a:spcBef>
              <a:buFont typeface="+mj-lt"/>
              <a:buAutoNum type="arabicPeriod"/>
            </a:pPr>
            <a:r>
              <a:rPr lang="en-US" dirty="0"/>
              <a:t>Plan your technical support during the online assessment.</a:t>
            </a:r>
          </a:p>
          <a:p>
            <a:endParaRPr lang="en-US" dirty="0"/>
          </a:p>
        </p:txBody>
      </p:sp>
      <p:sp>
        <p:nvSpPr>
          <p:cNvPr id="3" name="Title 2"/>
          <p:cNvSpPr>
            <a:spLocks noGrp="1"/>
          </p:cNvSpPr>
          <p:nvPr>
            <p:ph type="title"/>
          </p:nvPr>
        </p:nvSpPr>
        <p:spPr/>
        <p:txBody>
          <a:bodyPr/>
          <a:lstStyle/>
          <a:p>
            <a:r>
              <a:rPr lang="en-US" dirty="0"/>
              <a:t>Technology Setup Checklist</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256</a:t>
            </a:fld>
            <a:endParaRPr lang="en-US" dirty="0"/>
          </a:p>
        </p:txBody>
      </p:sp>
    </p:spTree>
    <p:extLst>
      <p:ext uri="{BB962C8B-B14F-4D97-AF65-F5344CB8AC3E}">
        <p14:creationId xmlns:p14="http://schemas.microsoft.com/office/powerpoint/2010/main" val="2367087872"/>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stretch>
            <a:fillRect/>
          </a:stretch>
        </p:blipFill>
        <p:spPr>
          <a:xfrm>
            <a:off x="304800" y="1676398"/>
            <a:ext cx="2840982" cy="3286029"/>
          </a:xfrm>
          <a:prstGeom prst="rect">
            <a:avLst/>
          </a:prstGeom>
        </p:spPr>
      </p:pic>
      <p:sp>
        <p:nvSpPr>
          <p:cNvPr id="3" name="Title 2"/>
          <p:cNvSpPr>
            <a:spLocks noGrp="1"/>
          </p:cNvSpPr>
          <p:nvPr>
            <p:ph type="title"/>
          </p:nvPr>
        </p:nvSpPr>
        <p:spPr/>
        <p:txBody>
          <a:bodyPr/>
          <a:lstStyle/>
          <a:p>
            <a:r>
              <a:rPr lang="en-US" dirty="0"/>
              <a:t>TestNav Online Support</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257</a:t>
            </a:fld>
            <a:endParaRPr lang="en-US" dirty="0"/>
          </a:p>
        </p:txBody>
      </p:sp>
      <p:pic>
        <p:nvPicPr>
          <p:cNvPr id="7" name="Picture 6"/>
          <p:cNvPicPr>
            <a:picLocks noChangeAspect="1"/>
          </p:cNvPicPr>
          <p:nvPr/>
        </p:nvPicPr>
        <p:blipFill>
          <a:blip r:embed="rId3"/>
          <a:stretch>
            <a:fillRect/>
          </a:stretch>
        </p:blipFill>
        <p:spPr>
          <a:xfrm>
            <a:off x="3519631" y="1499067"/>
            <a:ext cx="4911796" cy="3640693"/>
          </a:xfrm>
          <a:prstGeom prst="rect">
            <a:avLst/>
          </a:prstGeom>
          <a:effectLst>
            <a:outerShdw blurRad="63500" sx="102000" sy="102000" algn="ctr" rotWithShape="0">
              <a:prstClr val="black">
                <a:alpha val="40000"/>
              </a:prstClr>
            </a:outerShdw>
          </a:effectLst>
        </p:spPr>
      </p:pic>
      <p:sp>
        <p:nvSpPr>
          <p:cNvPr id="8" name="TextBox 6"/>
          <p:cNvSpPr txBox="1">
            <a:spLocks noChangeArrowheads="1"/>
          </p:cNvSpPr>
          <p:nvPr/>
        </p:nvSpPr>
        <p:spPr bwMode="auto">
          <a:xfrm>
            <a:off x="2514600" y="5353519"/>
            <a:ext cx="4314504" cy="319639"/>
          </a:xfrm>
          <a:prstGeom prst="rect">
            <a:avLst/>
          </a:prstGeom>
          <a:noFill/>
          <a:ln w="9525">
            <a:noFill/>
            <a:miter lim="800000"/>
            <a:headEnd/>
            <a:tailEnd/>
          </a:ln>
        </p:spPr>
        <p:txBody>
          <a:bodyPr wrap="square">
            <a:spAutoFit/>
          </a:bodyPr>
          <a:lstStyle/>
          <a:p>
            <a:pPr algn="ctr" eaLnBrk="1" hangingPunct="1">
              <a:spcBef>
                <a:spcPct val="50000"/>
              </a:spcBef>
            </a:pPr>
            <a:r>
              <a:rPr lang="en-US" altLang="en-US" sz="1477" dirty="0">
                <a:hlinkClick r:id="rId4"/>
              </a:rPr>
              <a:t>https://support.assessment.pearson.com</a:t>
            </a:r>
            <a:endParaRPr lang="en-US" altLang="en-US" sz="1477" dirty="0"/>
          </a:p>
        </p:txBody>
      </p:sp>
    </p:spTree>
    <p:extLst>
      <p:ext uri="{BB962C8B-B14F-4D97-AF65-F5344CB8AC3E}">
        <p14:creationId xmlns:p14="http://schemas.microsoft.com/office/powerpoint/2010/main" val="365930352"/>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Includes steps for configuring TestNav and ProctorCaching</a:t>
            </a:r>
          </a:p>
        </p:txBody>
      </p:sp>
      <p:sp>
        <p:nvSpPr>
          <p:cNvPr id="3" name="Title 2"/>
          <p:cNvSpPr>
            <a:spLocks noGrp="1"/>
          </p:cNvSpPr>
          <p:nvPr>
            <p:ph type="title"/>
          </p:nvPr>
        </p:nvSpPr>
        <p:spPr/>
        <p:txBody>
          <a:bodyPr/>
          <a:lstStyle/>
          <a:p>
            <a:r>
              <a:rPr lang="en-US" dirty="0"/>
              <a:t>Online User’s Guide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258</a:t>
            </a:fld>
            <a:endParaRPr lang="en-US" dirty="0"/>
          </a:p>
        </p:txBody>
      </p:sp>
      <p:pic>
        <p:nvPicPr>
          <p:cNvPr id="5" name="Picture 4"/>
          <p:cNvPicPr>
            <a:picLocks noChangeAspect="1"/>
          </p:cNvPicPr>
          <p:nvPr/>
        </p:nvPicPr>
        <p:blipFill rotWithShape="1">
          <a:blip r:embed="rId2"/>
          <a:srcRect t="128" b="1"/>
          <a:stretch/>
        </p:blipFill>
        <p:spPr>
          <a:xfrm>
            <a:off x="2895600" y="2182597"/>
            <a:ext cx="3200400" cy="3638766"/>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199626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tretch>
            <a:fillRect/>
          </a:stretch>
        </p:blipFill>
        <p:spPr>
          <a:xfrm>
            <a:off x="304800" y="2059015"/>
            <a:ext cx="8382000" cy="2998732"/>
          </a:xfrm>
          <a:prstGeom prst="rect">
            <a:avLst/>
          </a:prstGeom>
        </p:spPr>
      </p:pic>
      <p:sp>
        <p:nvSpPr>
          <p:cNvPr id="3" name="Title 2"/>
          <p:cNvSpPr>
            <a:spLocks noGrp="1"/>
          </p:cNvSpPr>
          <p:nvPr>
            <p:ph type="title"/>
          </p:nvPr>
        </p:nvSpPr>
        <p:spPr/>
        <p:txBody>
          <a:bodyPr>
            <a:normAutofit fontScale="90000"/>
          </a:bodyPr>
          <a:lstStyle/>
          <a:p>
            <a:r>
              <a:rPr lang="en-US" dirty="0"/>
              <a:t>TELPAS Speaking Test Scoring Development</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259</a:t>
            </a:fld>
            <a:endParaRPr lang="en-US" dirty="0"/>
          </a:p>
        </p:txBody>
      </p:sp>
    </p:spTree>
    <p:extLst>
      <p:ext uri="{BB962C8B-B14F-4D97-AF65-F5344CB8AC3E}">
        <p14:creationId xmlns:p14="http://schemas.microsoft.com/office/powerpoint/2010/main" val="3026509397"/>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TELPAS Speaking Test Operational Scoring</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260</a:t>
            </a:fld>
            <a:endParaRPr lang="en-US" dirty="0"/>
          </a:p>
        </p:txBody>
      </p:sp>
      <p:pic>
        <p:nvPicPr>
          <p:cNvPr id="6" name="Picture 5"/>
          <p:cNvPicPr>
            <a:picLocks noChangeAspect="1"/>
          </p:cNvPicPr>
          <p:nvPr/>
        </p:nvPicPr>
        <p:blipFill>
          <a:blip r:embed="rId3"/>
          <a:stretch>
            <a:fillRect/>
          </a:stretch>
        </p:blipFill>
        <p:spPr>
          <a:xfrm>
            <a:off x="381000" y="1981200"/>
            <a:ext cx="8534400" cy="3048520"/>
          </a:xfrm>
          <a:prstGeom prst="rect">
            <a:avLst/>
          </a:prstGeom>
        </p:spPr>
      </p:pic>
    </p:spTree>
    <p:extLst>
      <p:ext uri="{BB962C8B-B14F-4D97-AF65-F5344CB8AC3E}">
        <p14:creationId xmlns:p14="http://schemas.microsoft.com/office/powerpoint/2010/main" val="1402568659"/>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Scoring system may not be confident about certain tests</a:t>
            </a:r>
          </a:p>
          <a:p>
            <a:r>
              <a:rPr lang="en-US" dirty="0"/>
              <a:t>Tests that include responses with the following characteristics:</a:t>
            </a:r>
          </a:p>
          <a:p>
            <a:pPr marL="365760" indent="342900">
              <a:buFont typeface="Calibri" panose="020F0502020204030204" pitchFamily="34" charset="0"/>
              <a:buChar char="─"/>
            </a:pPr>
            <a:r>
              <a:rPr lang="en-US" dirty="0"/>
              <a:t>Technical issues (such as too much static)</a:t>
            </a:r>
          </a:p>
          <a:p>
            <a:pPr marL="365760" indent="342900">
              <a:buFont typeface="Calibri" panose="020F0502020204030204" pitchFamily="34" charset="0"/>
              <a:buChar char="─"/>
            </a:pPr>
            <a:r>
              <a:rPr lang="en-US" dirty="0"/>
              <a:t>Loud background speech or noise</a:t>
            </a:r>
          </a:p>
          <a:p>
            <a:pPr marL="365760" indent="342900">
              <a:buFont typeface="Calibri" panose="020F0502020204030204" pitchFamily="34" charset="0"/>
              <a:buChar char="─"/>
            </a:pPr>
            <a:r>
              <a:rPr lang="en-US" dirty="0"/>
              <a:t>Mumbled or faint speech</a:t>
            </a:r>
          </a:p>
          <a:p>
            <a:pPr marL="365760" indent="342900">
              <a:buFont typeface="Calibri" panose="020F0502020204030204" pitchFamily="34" charset="0"/>
              <a:buChar char="─"/>
            </a:pPr>
            <a:r>
              <a:rPr lang="en-US" dirty="0"/>
              <a:t>Foreign languages</a:t>
            </a:r>
          </a:p>
          <a:p>
            <a:pPr marL="365760" indent="342900">
              <a:buFont typeface="Calibri" panose="020F0502020204030204" pitchFamily="34" charset="0"/>
              <a:buChar char="─"/>
            </a:pPr>
            <a:r>
              <a:rPr lang="en-US" dirty="0"/>
              <a:t>Not represented by those used to train the scoring     </a:t>
            </a:r>
          </a:p>
          <a:p>
            <a:pPr marL="365760" indent="0">
              <a:buNone/>
            </a:pPr>
            <a:r>
              <a:rPr lang="en-US" dirty="0"/>
              <a:t>     engine</a:t>
            </a:r>
          </a:p>
          <a:p>
            <a:endParaRPr lang="en-US" dirty="0"/>
          </a:p>
          <a:p>
            <a:r>
              <a:rPr lang="en-US" dirty="0"/>
              <a:t>Sent to human scorers for final rating </a:t>
            </a:r>
          </a:p>
          <a:p>
            <a:endParaRPr lang="en-US" dirty="0"/>
          </a:p>
        </p:txBody>
      </p:sp>
      <p:sp>
        <p:nvSpPr>
          <p:cNvPr id="3" name="Title 2"/>
          <p:cNvSpPr>
            <a:spLocks noGrp="1"/>
          </p:cNvSpPr>
          <p:nvPr>
            <p:ph type="title"/>
          </p:nvPr>
        </p:nvSpPr>
        <p:spPr/>
        <p:txBody>
          <a:bodyPr/>
          <a:lstStyle/>
          <a:p>
            <a:r>
              <a:rPr lang="en-US" dirty="0"/>
              <a:t>“Uncertain Cases”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261</a:t>
            </a:fld>
            <a:endParaRPr lang="en-US" dirty="0"/>
          </a:p>
        </p:txBody>
      </p:sp>
    </p:spTree>
    <p:extLst>
      <p:ext uri="{BB962C8B-B14F-4D97-AF65-F5344CB8AC3E}">
        <p14:creationId xmlns:p14="http://schemas.microsoft.com/office/powerpoint/2010/main" val="3164234040"/>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Validation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262</a:t>
            </a:fld>
            <a:endParaRPr lang="en-US" dirty="0"/>
          </a:p>
        </p:txBody>
      </p:sp>
      <p:pic>
        <p:nvPicPr>
          <p:cNvPr id="5" name="Picture 4"/>
          <p:cNvPicPr>
            <a:picLocks noChangeAspect="1"/>
          </p:cNvPicPr>
          <p:nvPr/>
        </p:nvPicPr>
        <p:blipFill>
          <a:blip r:embed="rId3"/>
          <a:stretch>
            <a:fillRect/>
          </a:stretch>
        </p:blipFill>
        <p:spPr>
          <a:xfrm>
            <a:off x="228600" y="1905000"/>
            <a:ext cx="8686800" cy="3050161"/>
          </a:xfrm>
          <a:prstGeom prst="rect">
            <a:avLst/>
          </a:prstGeom>
        </p:spPr>
      </p:pic>
    </p:spTree>
    <p:extLst>
      <p:ext uri="{BB962C8B-B14F-4D97-AF65-F5344CB8AC3E}">
        <p14:creationId xmlns:p14="http://schemas.microsoft.com/office/powerpoint/2010/main" val="1105068481"/>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b="1" dirty="0"/>
              <a:t>As a validity and reliability check, 5,000 students will be rescored by human raters.</a:t>
            </a:r>
            <a:endParaRPr lang="en-US" dirty="0"/>
          </a:p>
          <a:p>
            <a:pPr marL="0" indent="0">
              <a:buNone/>
            </a:pPr>
            <a:r>
              <a:rPr lang="en-US" dirty="0"/>
              <a:t>Comparisons are made between machines scores and human scores of the same responses. </a:t>
            </a:r>
          </a:p>
          <a:p>
            <a:pPr marL="0" indent="0">
              <a:buNone/>
            </a:pPr>
            <a:r>
              <a:rPr lang="en-US" dirty="0"/>
              <a:t>Measures used to compare reliability of machines scores and human scores</a:t>
            </a:r>
          </a:p>
          <a:p>
            <a:r>
              <a:rPr lang="en-US" dirty="0"/>
              <a:t>Internal consistency</a:t>
            </a:r>
          </a:p>
          <a:p>
            <a:r>
              <a:rPr lang="en-US" dirty="0"/>
              <a:t>Candidate-level (total score) correlations and agreement rate</a:t>
            </a:r>
          </a:p>
          <a:p>
            <a:r>
              <a:rPr lang="en-US" dirty="0"/>
              <a:t>Item-level correlations and agreement rate </a:t>
            </a:r>
          </a:p>
          <a:p>
            <a:pPr marL="0" indent="0">
              <a:buNone/>
            </a:pPr>
            <a:endParaRPr lang="en-US" dirty="0"/>
          </a:p>
        </p:txBody>
      </p:sp>
      <p:sp>
        <p:nvSpPr>
          <p:cNvPr id="3" name="Title 2"/>
          <p:cNvSpPr>
            <a:spLocks noGrp="1"/>
          </p:cNvSpPr>
          <p:nvPr>
            <p:ph type="title"/>
          </p:nvPr>
        </p:nvSpPr>
        <p:spPr/>
        <p:txBody>
          <a:bodyPr>
            <a:normAutofit fontScale="90000"/>
          </a:bodyPr>
          <a:lstStyle/>
          <a:p>
            <a:r>
              <a:rPr lang="en-US" dirty="0"/>
              <a:t>Validation: Machine Scores and Human Scores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263</a:t>
            </a:fld>
            <a:endParaRPr lang="en-US" dirty="0"/>
          </a:p>
        </p:txBody>
      </p:sp>
    </p:spTree>
    <p:extLst>
      <p:ext uri="{BB962C8B-B14F-4D97-AF65-F5344CB8AC3E}">
        <p14:creationId xmlns:p14="http://schemas.microsoft.com/office/powerpoint/2010/main" val="3616742436"/>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Test Reliability Analysis (Student Level)</a:t>
            </a:r>
          </a:p>
        </p:txBody>
      </p:sp>
      <p:sp>
        <p:nvSpPr>
          <p:cNvPr id="4" name="Slide Number Placeholder 3"/>
          <p:cNvSpPr>
            <a:spLocks noGrp="1"/>
          </p:cNvSpPr>
          <p:nvPr>
            <p:ph type="sldNum" sz="quarter" idx="12"/>
          </p:nvPr>
        </p:nvSpPr>
        <p:spPr/>
        <p:txBody>
          <a:bodyPr/>
          <a:lstStyle/>
          <a:p>
            <a:fld id="{86D2451E-3285-438B-B188-C22B2A012BF6}" type="slidenum">
              <a:rPr lang="en-US" smtClean="0"/>
              <a:pPr/>
              <a:t>264</a:t>
            </a:fld>
            <a:endParaRPr lang="en-US" dirty="0"/>
          </a:p>
        </p:txBody>
      </p:sp>
      <p:pic>
        <p:nvPicPr>
          <p:cNvPr id="5" name="Picture 4"/>
          <p:cNvPicPr>
            <a:picLocks noChangeAspect="1"/>
          </p:cNvPicPr>
          <p:nvPr/>
        </p:nvPicPr>
        <p:blipFill>
          <a:blip r:embed="rId2"/>
          <a:stretch>
            <a:fillRect/>
          </a:stretch>
        </p:blipFill>
        <p:spPr>
          <a:xfrm>
            <a:off x="714857" y="1795666"/>
            <a:ext cx="7714286" cy="3266667"/>
          </a:xfrm>
          <a:prstGeom prst="rect">
            <a:avLst/>
          </a:prstGeom>
        </p:spPr>
      </p:pic>
    </p:spTree>
    <p:extLst>
      <p:ext uri="{BB962C8B-B14F-4D97-AF65-F5344CB8AC3E}">
        <p14:creationId xmlns:p14="http://schemas.microsoft.com/office/powerpoint/2010/main" val="322767607"/>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Shape 308"/>
          <p:cNvSpPr>
            <a:spLocks noGrp="1"/>
          </p:cNvSpPr>
          <p:nvPr>
            <p:ph type="ctrTitle"/>
          </p:nvPr>
        </p:nvSpPr>
        <p:spPr>
          <a:prstGeom prst="rect">
            <a:avLst/>
          </a:prstGeom>
        </p:spPr>
        <p:txBody>
          <a:bodyPr>
            <a:normAutofit/>
          </a:bodyPr>
          <a:lstStyle/>
          <a:p>
            <a:r>
              <a:rPr lang="en-US" sz="4000" dirty="0">
                <a:solidFill>
                  <a:srgbClr val="FFFFFF"/>
                </a:solidFill>
              </a:rPr>
              <a:t>Questions?</a:t>
            </a:r>
            <a:endParaRPr sz="4000" dirty="0">
              <a:solidFill>
                <a:srgbClr val="FFFFFF"/>
              </a:solidFill>
            </a:endParaRPr>
          </a:p>
        </p:txBody>
      </p:sp>
    </p:spTree>
    <p:extLst>
      <p:ext uri="{BB962C8B-B14F-4D97-AF65-F5344CB8AC3E}">
        <p14:creationId xmlns:p14="http://schemas.microsoft.com/office/powerpoint/2010/main" val="3973080905"/>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42072-B3C4-47E9-A1F7-8A65305324D0}"/>
              </a:ext>
            </a:extLst>
          </p:cNvPr>
          <p:cNvSpPr>
            <a:spLocks noGrp="1"/>
          </p:cNvSpPr>
          <p:nvPr>
            <p:ph type="title"/>
          </p:nvPr>
        </p:nvSpPr>
        <p:spPr/>
        <p:txBody>
          <a:bodyPr/>
          <a:lstStyle/>
          <a:p>
            <a:r>
              <a:rPr lang="en-US" dirty="0"/>
              <a:t>Scoring and Reporting</a:t>
            </a:r>
          </a:p>
        </p:txBody>
      </p:sp>
      <p:pic>
        <p:nvPicPr>
          <p:cNvPr id="4" name="Picture 3">
            <a:extLst>
              <a:ext uri="{FF2B5EF4-FFF2-40B4-BE49-F238E27FC236}">
                <a16:creationId xmlns:a16="http://schemas.microsoft.com/office/drawing/2014/main" id="{C3A8B927-E4C2-47AC-981F-E5179C8B8FF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057400" y="589788"/>
            <a:ext cx="5449543" cy="2839212"/>
          </a:xfrm>
          <a:prstGeom prst="rect">
            <a:avLst/>
          </a:prstGeom>
        </p:spPr>
      </p:pic>
    </p:spTree>
    <p:extLst>
      <p:ext uri="{BB962C8B-B14F-4D97-AF65-F5344CB8AC3E}">
        <p14:creationId xmlns:p14="http://schemas.microsoft.com/office/powerpoint/2010/main" val="2088909121"/>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4A08BB-121D-49E7-B718-6BA415AC78EC}"/>
              </a:ext>
            </a:extLst>
          </p:cNvPr>
          <p:cNvSpPr>
            <a:spLocks noGrp="1"/>
          </p:cNvSpPr>
          <p:nvPr>
            <p:ph idx="1"/>
          </p:nvPr>
        </p:nvSpPr>
        <p:spPr/>
        <p:txBody>
          <a:bodyPr/>
          <a:lstStyle/>
          <a:p>
            <a:pPr marL="0" indent="0">
              <a:buNone/>
            </a:pPr>
            <a:r>
              <a:rPr lang="en-US" sz="2200" dirty="0"/>
              <a:t>It’s all about the demographics….</a:t>
            </a:r>
          </a:p>
          <a:p>
            <a:pPr marL="0" indent="0">
              <a:buNone/>
            </a:pPr>
            <a:endParaRPr lang="en-US" dirty="0"/>
          </a:p>
        </p:txBody>
      </p:sp>
      <p:sp>
        <p:nvSpPr>
          <p:cNvPr id="3" name="Title 2">
            <a:extLst>
              <a:ext uri="{FF2B5EF4-FFF2-40B4-BE49-F238E27FC236}">
                <a16:creationId xmlns:a16="http://schemas.microsoft.com/office/drawing/2014/main" id="{C5D02779-98A4-4C6A-91BE-C08058DA50C7}"/>
              </a:ext>
            </a:extLst>
          </p:cNvPr>
          <p:cNvSpPr>
            <a:spLocks noGrp="1"/>
          </p:cNvSpPr>
          <p:nvPr>
            <p:ph type="title"/>
          </p:nvPr>
        </p:nvSpPr>
        <p:spPr/>
        <p:txBody>
          <a:bodyPr/>
          <a:lstStyle/>
          <a:p>
            <a:r>
              <a:rPr lang="en-US" dirty="0"/>
              <a:t>Student Data</a:t>
            </a:r>
          </a:p>
        </p:txBody>
      </p:sp>
      <p:sp>
        <p:nvSpPr>
          <p:cNvPr id="4" name="Slide Number Placeholder 3">
            <a:extLst>
              <a:ext uri="{FF2B5EF4-FFF2-40B4-BE49-F238E27FC236}">
                <a16:creationId xmlns:a16="http://schemas.microsoft.com/office/drawing/2014/main" id="{CA5517E5-3201-4D76-B58D-38F7AE4E3030}"/>
              </a:ext>
            </a:extLst>
          </p:cNvPr>
          <p:cNvSpPr>
            <a:spLocks noGrp="1"/>
          </p:cNvSpPr>
          <p:nvPr>
            <p:ph type="sldNum" sz="quarter" idx="12"/>
          </p:nvPr>
        </p:nvSpPr>
        <p:spPr/>
        <p:txBody>
          <a:bodyPr/>
          <a:lstStyle/>
          <a:p>
            <a:fld id="{86D2451E-3285-438B-B188-C22B2A012BF6}" type="slidenum">
              <a:rPr lang="en-US" smtClean="0"/>
              <a:pPr/>
              <a:t>267</a:t>
            </a:fld>
            <a:endParaRPr lang="en-US" dirty="0"/>
          </a:p>
        </p:txBody>
      </p:sp>
      <p:pic>
        <p:nvPicPr>
          <p:cNvPr id="6" name="Picture 5">
            <a:extLst>
              <a:ext uri="{FF2B5EF4-FFF2-40B4-BE49-F238E27FC236}">
                <a16:creationId xmlns:a16="http://schemas.microsoft.com/office/drawing/2014/main" id="{A5AA69F1-AC86-47B3-975F-4861D3F02770}"/>
              </a:ext>
            </a:extLst>
          </p:cNvPr>
          <p:cNvPicPr>
            <a:picLocks noChangeAspect="1"/>
          </p:cNvPicPr>
          <p:nvPr/>
        </p:nvPicPr>
        <p:blipFill>
          <a:blip r:embed="rId2"/>
          <a:stretch>
            <a:fillRect/>
          </a:stretch>
        </p:blipFill>
        <p:spPr>
          <a:xfrm>
            <a:off x="1690687" y="1690687"/>
            <a:ext cx="5762625" cy="3476625"/>
          </a:xfrm>
          <a:prstGeom prst="rect">
            <a:avLst/>
          </a:prstGeom>
        </p:spPr>
      </p:pic>
    </p:spTree>
    <p:extLst>
      <p:ext uri="{BB962C8B-B14F-4D97-AF65-F5344CB8AC3E}">
        <p14:creationId xmlns:p14="http://schemas.microsoft.com/office/powerpoint/2010/main" val="237493620"/>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F0CF452-94EB-40B8-9E5F-97D414FC8DD8}"/>
              </a:ext>
            </a:extLst>
          </p:cNvPr>
          <p:cNvSpPr>
            <a:spLocks noGrp="1"/>
          </p:cNvSpPr>
          <p:nvPr>
            <p:ph idx="1"/>
          </p:nvPr>
        </p:nvSpPr>
        <p:spPr/>
        <p:txBody>
          <a:bodyPr>
            <a:normAutofit/>
          </a:bodyPr>
          <a:lstStyle/>
          <a:p>
            <a:r>
              <a:rPr lang="en-US" sz="2200" dirty="0"/>
              <a:t>Column A—Time-to-Test</a:t>
            </a:r>
          </a:p>
          <a:p>
            <a:r>
              <a:rPr lang="en-US" sz="2200" dirty="0"/>
              <a:t>Column B—Time-to-Test</a:t>
            </a:r>
          </a:p>
          <a:p>
            <a:r>
              <a:rPr lang="en-US" sz="2200" dirty="0"/>
              <a:t>Column C—Homeless and Harvey</a:t>
            </a:r>
          </a:p>
          <a:p>
            <a:r>
              <a:rPr lang="en-US" sz="2200" dirty="0"/>
              <a:t>Column D—Former TAKS, TAAS, TEAMS</a:t>
            </a:r>
          </a:p>
          <a:p>
            <a:r>
              <a:rPr lang="en-US" sz="2200" dirty="0"/>
              <a:t>Column E—Other Accommodations</a:t>
            </a:r>
          </a:p>
        </p:txBody>
      </p:sp>
      <p:sp>
        <p:nvSpPr>
          <p:cNvPr id="3" name="Title 2">
            <a:extLst>
              <a:ext uri="{FF2B5EF4-FFF2-40B4-BE49-F238E27FC236}">
                <a16:creationId xmlns:a16="http://schemas.microsoft.com/office/drawing/2014/main" id="{3FD4CF78-473C-4495-A41D-2997402A0850}"/>
              </a:ext>
            </a:extLst>
          </p:cNvPr>
          <p:cNvSpPr>
            <a:spLocks noGrp="1"/>
          </p:cNvSpPr>
          <p:nvPr>
            <p:ph type="title"/>
          </p:nvPr>
        </p:nvSpPr>
        <p:spPr/>
        <p:txBody>
          <a:bodyPr/>
          <a:lstStyle/>
          <a:p>
            <a:r>
              <a:rPr lang="en-US" dirty="0"/>
              <a:t>Coding Information</a:t>
            </a:r>
          </a:p>
        </p:txBody>
      </p:sp>
      <p:sp>
        <p:nvSpPr>
          <p:cNvPr id="4" name="Slide Number Placeholder 3">
            <a:extLst>
              <a:ext uri="{FF2B5EF4-FFF2-40B4-BE49-F238E27FC236}">
                <a16:creationId xmlns:a16="http://schemas.microsoft.com/office/drawing/2014/main" id="{A3EB567E-9105-4988-BD50-EF519311EEB2}"/>
              </a:ext>
            </a:extLst>
          </p:cNvPr>
          <p:cNvSpPr>
            <a:spLocks noGrp="1"/>
          </p:cNvSpPr>
          <p:nvPr>
            <p:ph type="sldNum" sz="quarter" idx="12"/>
          </p:nvPr>
        </p:nvSpPr>
        <p:spPr/>
        <p:txBody>
          <a:bodyPr/>
          <a:lstStyle/>
          <a:p>
            <a:fld id="{86D2451E-3285-438B-B188-C22B2A012BF6}" type="slidenum">
              <a:rPr lang="en-US" smtClean="0"/>
              <a:pPr/>
              <a:t>268</a:t>
            </a:fld>
            <a:endParaRPr lang="en-US" dirty="0"/>
          </a:p>
        </p:txBody>
      </p:sp>
    </p:spTree>
    <p:extLst>
      <p:ext uri="{BB962C8B-B14F-4D97-AF65-F5344CB8AC3E}">
        <p14:creationId xmlns:p14="http://schemas.microsoft.com/office/powerpoint/2010/main" val="3385617950"/>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F0CF452-94EB-40B8-9E5F-97D414FC8DD8}"/>
              </a:ext>
            </a:extLst>
          </p:cNvPr>
          <p:cNvSpPr>
            <a:spLocks noGrp="1"/>
          </p:cNvSpPr>
          <p:nvPr>
            <p:ph idx="1"/>
          </p:nvPr>
        </p:nvSpPr>
        <p:spPr>
          <a:xfrm>
            <a:off x="304800" y="1295400"/>
            <a:ext cx="8382000" cy="4724400"/>
          </a:xfrm>
        </p:spPr>
        <p:txBody>
          <a:bodyPr>
            <a:normAutofit/>
          </a:bodyPr>
          <a:lstStyle/>
          <a:p>
            <a:r>
              <a:rPr lang="en-US" sz="2200" dirty="0"/>
              <a:t>If PEIMS crisis code information for students affected by Hurricane Harvey or other hurricanes was NOT included in PEIMS before the data upload, district staff will need to complete the AGENCY USE field for these students. </a:t>
            </a:r>
          </a:p>
          <a:p>
            <a:endParaRPr lang="en-US" sz="2200" dirty="0"/>
          </a:p>
          <a:p>
            <a:r>
              <a:rPr lang="en-US" sz="2200" dirty="0"/>
              <a:t>Completing the appropriate information in column C of the AGENCY USE field will help identify and track these students properly so any potential adjustments to accountability may be made.</a:t>
            </a:r>
          </a:p>
        </p:txBody>
      </p:sp>
      <p:sp>
        <p:nvSpPr>
          <p:cNvPr id="3" name="Title 2">
            <a:extLst>
              <a:ext uri="{FF2B5EF4-FFF2-40B4-BE49-F238E27FC236}">
                <a16:creationId xmlns:a16="http://schemas.microsoft.com/office/drawing/2014/main" id="{3FD4CF78-473C-4495-A41D-2997402A0850}"/>
              </a:ext>
            </a:extLst>
          </p:cNvPr>
          <p:cNvSpPr>
            <a:spLocks noGrp="1"/>
          </p:cNvSpPr>
          <p:nvPr>
            <p:ph type="title"/>
          </p:nvPr>
        </p:nvSpPr>
        <p:spPr/>
        <p:txBody>
          <a:bodyPr>
            <a:normAutofit/>
          </a:bodyPr>
          <a:lstStyle/>
          <a:p>
            <a:r>
              <a:rPr lang="en-US" dirty="0"/>
              <a:t>Homeless and Harvey Coding</a:t>
            </a:r>
          </a:p>
        </p:txBody>
      </p:sp>
      <p:sp>
        <p:nvSpPr>
          <p:cNvPr id="4" name="Slide Number Placeholder 3">
            <a:extLst>
              <a:ext uri="{FF2B5EF4-FFF2-40B4-BE49-F238E27FC236}">
                <a16:creationId xmlns:a16="http://schemas.microsoft.com/office/drawing/2014/main" id="{A3EB567E-9105-4988-BD50-EF519311EEB2}"/>
              </a:ext>
            </a:extLst>
          </p:cNvPr>
          <p:cNvSpPr>
            <a:spLocks noGrp="1"/>
          </p:cNvSpPr>
          <p:nvPr>
            <p:ph type="sldNum" sz="quarter" idx="12"/>
          </p:nvPr>
        </p:nvSpPr>
        <p:spPr/>
        <p:txBody>
          <a:bodyPr/>
          <a:lstStyle/>
          <a:p>
            <a:fld id="{86D2451E-3285-438B-B188-C22B2A012BF6}" type="slidenum">
              <a:rPr lang="en-US" smtClean="0"/>
              <a:pPr/>
              <a:t>269</a:t>
            </a:fld>
            <a:endParaRPr lang="en-US" dirty="0"/>
          </a:p>
        </p:txBody>
      </p:sp>
    </p:spTree>
    <p:extLst>
      <p:ext uri="{BB962C8B-B14F-4D97-AF65-F5344CB8AC3E}">
        <p14:creationId xmlns:p14="http://schemas.microsoft.com/office/powerpoint/2010/main" val="2888026154"/>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F0CF452-94EB-40B8-9E5F-97D414FC8DD8}"/>
              </a:ext>
            </a:extLst>
          </p:cNvPr>
          <p:cNvSpPr>
            <a:spLocks noGrp="1"/>
          </p:cNvSpPr>
          <p:nvPr>
            <p:ph idx="1"/>
          </p:nvPr>
        </p:nvSpPr>
        <p:spPr>
          <a:xfrm>
            <a:off x="10886" y="1121229"/>
            <a:ext cx="9144000" cy="4800600"/>
          </a:xfrm>
        </p:spPr>
        <p:txBody>
          <a:bodyPr>
            <a:noAutofit/>
          </a:bodyPr>
          <a:lstStyle/>
          <a:p>
            <a:r>
              <a:rPr lang="en-US" sz="2200" dirty="0"/>
              <a:t>Column C—Homeless and Harvey</a:t>
            </a:r>
          </a:p>
          <a:p>
            <a:pPr lvl="1"/>
            <a:r>
              <a:rPr lang="en-US" dirty="0"/>
              <a:t>‘1’ to indicate a student was enrolled or was eligible to enroll in an LEA impacted by Hurricane Harvey, and the student enrolled in a </a:t>
            </a:r>
            <a:r>
              <a:rPr lang="en-US" i="1" dirty="0"/>
              <a:t>different LEA </a:t>
            </a:r>
            <a:r>
              <a:rPr lang="en-US" dirty="0"/>
              <a:t>(TSDS/PEIMS Crisis Code 5A)</a:t>
            </a:r>
          </a:p>
          <a:p>
            <a:pPr lvl="1"/>
            <a:r>
              <a:rPr lang="en-US" dirty="0"/>
              <a:t>‘2’ to indicate a student was enrolled or was eligible to enroll in an LEA impacted by Hurricane Harvey, and the student enrolled in </a:t>
            </a:r>
            <a:r>
              <a:rPr lang="en-US" i="1" dirty="0"/>
              <a:t>another campus in the same LEA</a:t>
            </a:r>
            <a:r>
              <a:rPr lang="en-US" dirty="0"/>
              <a:t> (TSDS/PEIMS Crisis Code 5B)</a:t>
            </a:r>
          </a:p>
          <a:p>
            <a:pPr lvl="1"/>
            <a:r>
              <a:rPr lang="en-US" dirty="0"/>
              <a:t>‘3’ to indicate a student is identified as homeless because of Hurricane Harvey but has </a:t>
            </a:r>
            <a:r>
              <a:rPr lang="en-US" i="1" dirty="0"/>
              <a:t>remained enrolled in their home campus </a:t>
            </a:r>
            <a:r>
              <a:rPr lang="en-US" dirty="0"/>
              <a:t>(TSDS/PEIMS Crisis Code 5C)</a:t>
            </a:r>
          </a:p>
          <a:p>
            <a:pPr lvl="1"/>
            <a:r>
              <a:rPr lang="en-US" dirty="0"/>
              <a:t>‘4’ to indicate a student enrolled in a Texas public school as a result of being displaced from their residence by </a:t>
            </a:r>
            <a:r>
              <a:rPr lang="en-US" i="1" dirty="0"/>
              <a:t>any other hurricane </a:t>
            </a:r>
            <a:r>
              <a:rPr lang="en-US" dirty="0"/>
              <a:t>labeled as such by the National Hurricane Center, other than Harvey (TSDS/PEIMS Crisis Code 6)</a:t>
            </a:r>
          </a:p>
        </p:txBody>
      </p:sp>
      <p:sp>
        <p:nvSpPr>
          <p:cNvPr id="3" name="Title 2">
            <a:extLst>
              <a:ext uri="{FF2B5EF4-FFF2-40B4-BE49-F238E27FC236}">
                <a16:creationId xmlns:a16="http://schemas.microsoft.com/office/drawing/2014/main" id="{3FD4CF78-473C-4495-A41D-2997402A0850}"/>
              </a:ext>
            </a:extLst>
          </p:cNvPr>
          <p:cNvSpPr>
            <a:spLocks noGrp="1"/>
          </p:cNvSpPr>
          <p:nvPr>
            <p:ph type="title"/>
          </p:nvPr>
        </p:nvSpPr>
        <p:spPr/>
        <p:txBody>
          <a:bodyPr>
            <a:normAutofit/>
          </a:bodyPr>
          <a:lstStyle/>
          <a:p>
            <a:r>
              <a:rPr lang="en-US" dirty="0"/>
              <a:t>Homeless and Harvey Coding</a:t>
            </a:r>
          </a:p>
        </p:txBody>
      </p:sp>
      <p:sp>
        <p:nvSpPr>
          <p:cNvPr id="4" name="Slide Number Placeholder 3">
            <a:extLst>
              <a:ext uri="{FF2B5EF4-FFF2-40B4-BE49-F238E27FC236}">
                <a16:creationId xmlns:a16="http://schemas.microsoft.com/office/drawing/2014/main" id="{A3EB567E-9105-4988-BD50-EF519311EEB2}"/>
              </a:ext>
            </a:extLst>
          </p:cNvPr>
          <p:cNvSpPr>
            <a:spLocks noGrp="1"/>
          </p:cNvSpPr>
          <p:nvPr>
            <p:ph type="sldNum" sz="quarter" idx="12"/>
          </p:nvPr>
        </p:nvSpPr>
        <p:spPr/>
        <p:txBody>
          <a:bodyPr/>
          <a:lstStyle/>
          <a:p>
            <a:fld id="{86D2451E-3285-438B-B188-C22B2A012BF6}" type="slidenum">
              <a:rPr lang="en-US" smtClean="0"/>
              <a:pPr/>
              <a:t>270</a:t>
            </a:fld>
            <a:endParaRPr lang="en-US" dirty="0"/>
          </a:p>
        </p:txBody>
      </p:sp>
    </p:spTree>
    <p:extLst>
      <p:ext uri="{BB962C8B-B14F-4D97-AF65-F5344CB8AC3E}">
        <p14:creationId xmlns:p14="http://schemas.microsoft.com/office/powerpoint/2010/main" val="3657409604"/>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F0CF452-94EB-40B8-9E5F-97D414FC8DD8}"/>
              </a:ext>
            </a:extLst>
          </p:cNvPr>
          <p:cNvSpPr>
            <a:spLocks noGrp="1"/>
          </p:cNvSpPr>
          <p:nvPr>
            <p:ph idx="1"/>
          </p:nvPr>
        </p:nvSpPr>
        <p:spPr>
          <a:xfrm>
            <a:off x="152400" y="1295399"/>
            <a:ext cx="2362200" cy="4648201"/>
          </a:xfrm>
        </p:spPr>
        <p:txBody>
          <a:bodyPr>
            <a:normAutofit fontScale="92500"/>
          </a:bodyPr>
          <a:lstStyle/>
          <a:p>
            <a:pPr marL="0" indent="0">
              <a:buNone/>
            </a:pPr>
            <a:r>
              <a:rPr lang="en-US" dirty="0"/>
              <a:t>Required Coding—</a:t>
            </a:r>
          </a:p>
          <a:p>
            <a:pPr marL="0" indent="0">
              <a:buNone/>
            </a:pPr>
            <a:r>
              <a:rPr lang="en-US" dirty="0"/>
              <a:t>all homeless students </a:t>
            </a:r>
            <a:r>
              <a:rPr lang="en-US" b="1" u="sng" dirty="0"/>
              <a:t>must be</a:t>
            </a:r>
            <a:r>
              <a:rPr lang="en-US" b="1" dirty="0"/>
              <a:t> </a:t>
            </a:r>
            <a:r>
              <a:rPr lang="en-US" dirty="0"/>
              <a:t>reported in TSDS PEIMS in order for the agency to determine the total number of students who are homeless because of Hurricane Harvey.</a:t>
            </a:r>
          </a:p>
        </p:txBody>
      </p:sp>
      <p:sp>
        <p:nvSpPr>
          <p:cNvPr id="3" name="Title 2">
            <a:extLst>
              <a:ext uri="{FF2B5EF4-FFF2-40B4-BE49-F238E27FC236}">
                <a16:creationId xmlns:a16="http://schemas.microsoft.com/office/drawing/2014/main" id="{3FD4CF78-473C-4495-A41D-2997402A0850}"/>
              </a:ext>
            </a:extLst>
          </p:cNvPr>
          <p:cNvSpPr>
            <a:spLocks noGrp="1"/>
          </p:cNvSpPr>
          <p:nvPr>
            <p:ph type="title"/>
          </p:nvPr>
        </p:nvSpPr>
        <p:spPr/>
        <p:txBody>
          <a:bodyPr>
            <a:normAutofit/>
          </a:bodyPr>
          <a:lstStyle/>
          <a:p>
            <a:r>
              <a:rPr lang="en-US" dirty="0"/>
              <a:t>Homeless and Harvey Crisis Coding</a:t>
            </a:r>
          </a:p>
        </p:txBody>
      </p:sp>
      <p:sp>
        <p:nvSpPr>
          <p:cNvPr id="4" name="Slide Number Placeholder 3">
            <a:extLst>
              <a:ext uri="{FF2B5EF4-FFF2-40B4-BE49-F238E27FC236}">
                <a16:creationId xmlns:a16="http://schemas.microsoft.com/office/drawing/2014/main" id="{A3EB567E-9105-4988-BD50-EF519311EEB2}"/>
              </a:ext>
            </a:extLst>
          </p:cNvPr>
          <p:cNvSpPr>
            <a:spLocks noGrp="1"/>
          </p:cNvSpPr>
          <p:nvPr>
            <p:ph type="sldNum" sz="quarter" idx="12"/>
          </p:nvPr>
        </p:nvSpPr>
        <p:spPr/>
        <p:txBody>
          <a:bodyPr/>
          <a:lstStyle/>
          <a:p>
            <a:fld id="{86D2451E-3285-438B-B188-C22B2A012BF6}" type="slidenum">
              <a:rPr lang="en-US" smtClean="0"/>
              <a:pPr/>
              <a:t>271</a:t>
            </a:fld>
            <a:endParaRPr lang="en-US" dirty="0"/>
          </a:p>
        </p:txBody>
      </p:sp>
      <p:pic>
        <p:nvPicPr>
          <p:cNvPr id="6" name="Picture 5">
            <a:extLst>
              <a:ext uri="{FF2B5EF4-FFF2-40B4-BE49-F238E27FC236}">
                <a16:creationId xmlns:a16="http://schemas.microsoft.com/office/drawing/2014/main" id="{C9FA99E1-AE67-4CBE-87E4-B79179AB2191}"/>
              </a:ext>
            </a:extLst>
          </p:cNvPr>
          <p:cNvPicPr>
            <a:picLocks noChangeAspect="1"/>
          </p:cNvPicPr>
          <p:nvPr/>
        </p:nvPicPr>
        <p:blipFill>
          <a:blip r:embed="rId2"/>
          <a:stretch>
            <a:fillRect/>
          </a:stretch>
        </p:blipFill>
        <p:spPr>
          <a:xfrm>
            <a:off x="2590800" y="1219200"/>
            <a:ext cx="6547104" cy="4724401"/>
          </a:xfrm>
          <a:prstGeom prst="rect">
            <a:avLst/>
          </a:prstGeom>
        </p:spPr>
      </p:pic>
    </p:spTree>
    <p:extLst>
      <p:ext uri="{BB962C8B-B14F-4D97-AF65-F5344CB8AC3E}">
        <p14:creationId xmlns:p14="http://schemas.microsoft.com/office/powerpoint/2010/main" val="954804725"/>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F0CF452-94EB-40B8-9E5F-97D414FC8DD8}"/>
              </a:ext>
            </a:extLst>
          </p:cNvPr>
          <p:cNvSpPr>
            <a:spLocks noGrp="1"/>
          </p:cNvSpPr>
          <p:nvPr>
            <p:ph idx="1"/>
          </p:nvPr>
        </p:nvSpPr>
        <p:spPr>
          <a:xfrm>
            <a:off x="304800" y="1295400"/>
            <a:ext cx="8610600" cy="4724400"/>
          </a:xfrm>
        </p:spPr>
        <p:txBody>
          <a:bodyPr>
            <a:normAutofit/>
          </a:bodyPr>
          <a:lstStyle/>
          <a:p>
            <a:r>
              <a:rPr lang="en-US" sz="2200" dirty="0"/>
              <a:t>Crisis Code 5A</a:t>
            </a:r>
          </a:p>
          <a:p>
            <a:r>
              <a:rPr lang="en-US" sz="2200" dirty="0"/>
              <a:t>This code identifies students who had to change LEAs either because their home campus was damaged or they had to move to another LEA because their home was impacted.</a:t>
            </a:r>
          </a:p>
          <a:p>
            <a:pPr lvl="1"/>
            <a:endParaRPr lang="en-US" dirty="0"/>
          </a:p>
          <a:p>
            <a:pPr lvl="1"/>
            <a:r>
              <a:rPr lang="en-US" dirty="0"/>
              <a:t>Non-homeless students that enrolled at a </a:t>
            </a:r>
            <a:r>
              <a:rPr lang="en-US" i="1" dirty="0"/>
              <a:t>different</a:t>
            </a:r>
            <a:r>
              <a:rPr lang="en-US" dirty="0"/>
              <a:t> </a:t>
            </a:r>
            <a:r>
              <a:rPr lang="en-US" i="1" dirty="0"/>
              <a:t>LEA</a:t>
            </a:r>
            <a:r>
              <a:rPr lang="en-US" dirty="0"/>
              <a:t> due to Hurricane Harvey would receive a 5A Crisis Code.</a:t>
            </a:r>
          </a:p>
          <a:p>
            <a:pPr lvl="1"/>
            <a:endParaRPr lang="en-US" dirty="0"/>
          </a:p>
          <a:p>
            <a:pPr lvl="1"/>
            <a:r>
              <a:rPr lang="en-US" dirty="0"/>
              <a:t>Homeless students that enrolled at a </a:t>
            </a:r>
            <a:r>
              <a:rPr lang="en-US" i="1" dirty="0"/>
              <a:t>different</a:t>
            </a:r>
            <a:r>
              <a:rPr lang="en-US" dirty="0"/>
              <a:t> </a:t>
            </a:r>
            <a:r>
              <a:rPr lang="en-US" i="1" dirty="0"/>
              <a:t>LEA</a:t>
            </a:r>
            <a:r>
              <a:rPr lang="en-US" dirty="0"/>
              <a:t> due to Hurricane Harvey would receive a 5A Crisis Code and TSDS PEIMS Homeless Indicator Code.</a:t>
            </a:r>
          </a:p>
        </p:txBody>
      </p:sp>
      <p:sp>
        <p:nvSpPr>
          <p:cNvPr id="3" name="Title 2">
            <a:extLst>
              <a:ext uri="{FF2B5EF4-FFF2-40B4-BE49-F238E27FC236}">
                <a16:creationId xmlns:a16="http://schemas.microsoft.com/office/drawing/2014/main" id="{3FD4CF78-473C-4495-A41D-2997402A0850}"/>
              </a:ext>
            </a:extLst>
          </p:cNvPr>
          <p:cNvSpPr>
            <a:spLocks noGrp="1"/>
          </p:cNvSpPr>
          <p:nvPr>
            <p:ph type="title"/>
          </p:nvPr>
        </p:nvSpPr>
        <p:spPr/>
        <p:txBody>
          <a:bodyPr>
            <a:normAutofit/>
          </a:bodyPr>
          <a:lstStyle/>
          <a:p>
            <a:r>
              <a:rPr lang="en-US" dirty="0"/>
              <a:t>Homeless and Harvey Crisis Coding</a:t>
            </a:r>
          </a:p>
        </p:txBody>
      </p:sp>
      <p:sp>
        <p:nvSpPr>
          <p:cNvPr id="4" name="Slide Number Placeholder 3">
            <a:extLst>
              <a:ext uri="{FF2B5EF4-FFF2-40B4-BE49-F238E27FC236}">
                <a16:creationId xmlns:a16="http://schemas.microsoft.com/office/drawing/2014/main" id="{A3EB567E-9105-4988-BD50-EF519311EEB2}"/>
              </a:ext>
            </a:extLst>
          </p:cNvPr>
          <p:cNvSpPr>
            <a:spLocks noGrp="1"/>
          </p:cNvSpPr>
          <p:nvPr>
            <p:ph type="sldNum" sz="quarter" idx="12"/>
          </p:nvPr>
        </p:nvSpPr>
        <p:spPr/>
        <p:txBody>
          <a:bodyPr/>
          <a:lstStyle/>
          <a:p>
            <a:fld id="{86D2451E-3285-438B-B188-C22B2A012BF6}" type="slidenum">
              <a:rPr lang="en-US" smtClean="0"/>
              <a:pPr/>
              <a:t>272</a:t>
            </a:fld>
            <a:endParaRPr lang="en-US" dirty="0"/>
          </a:p>
        </p:txBody>
      </p:sp>
    </p:spTree>
    <p:extLst>
      <p:ext uri="{BB962C8B-B14F-4D97-AF65-F5344CB8AC3E}">
        <p14:creationId xmlns:p14="http://schemas.microsoft.com/office/powerpoint/2010/main" val="3666138628"/>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F0CF452-94EB-40B8-9E5F-97D414FC8DD8}"/>
              </a:ext>
            </a:extLst>
          </p:cNvPr>
          <p:cNvSpPr>
            <a:spLocks noGrp="1"/>
          </p:cNvSpPr>
          <p:nvPr>
            <p:ph idx="1"/>
          </p:nvPr>
        </p:nvSpPr>
        <p:spPr>
          <a:xfrm>
            <a:off x="304800" y="1295400"/>
            <a:ext cx="8610600" cy="4724400"/>
          </a:xfrm>
        </p:spPr>
        <p:txBody>
          <a:bodyPr>
            <a:normAutofit/>
          </a:bodyPr>
          <a:lstStyle/>
          <a:p>
            <a:r>
              <a:rPr lang="en-US" sz="2200" dirty="0"/>
              <a:t>Crisis Code 5B</a:t>
            </a:r>
          </a:p>
          <a:p>
            <a:r>
              <a:rPr lang="en-US" sz="2200" dirty="0"/>
              <a:t>This code identifies students who had to change campuses either because their home campus was damaged or they had to move to another campus attendance zone within the same LEA because their home was impacted.</a:t>
            </a:r>
          </a:p>
          <a:p>
            <a:pPr lvl="1"/>
            <a:endParaRPr lang="en-US" dirty="0"/>
          </a:p>
          <a:p>
            <a:pPr lvl="1"/>
            <a:r>
              <a:rPr lang="en-US" dirty="0"/>
              <a:t>Non-homeless students that enrolled at </a:t>
            </a:r>
            <a:r>
              <a:rPr lang="en-US" i="1" dirty="0"/>
              <a:t>another campus at the same LEA </a:t>
            </a:r>
            <a:r>
              <a:rPr lang="en-US" dirty="0"/>
              <a:t>due to Hurricane Harvey would receive a 5B Crisis Code.</a:t>
            </a:r>
          </a:p>
          <a:p>
            <a:pPr lvl="1"/>
            <a:endParaRPr lang="en-US" dirty="0"/>
          </a:p>
          <a:p>
            <a:pPr lvl="1"/>
            <a:r>
              <a:rPr lang="en-US" dirty="0"/>
              <a:t>Homeless students that enrolled at </a:t>
            </a:r>
            <a:r>
              <a:rPr lang="en-US" i="1" dirty="0"/>
              <a:t>another campus at the same LEA </a:t>
            </a:r>
            <a:r>
              <a:rPr lang="en-US" dirty="0"/>
              <a:t>due to Hurricane Harvey would receive a 5B Crisis Code and TSDS PEIMS Homeless Indicator Code.</a:t>
            </a:r>
          </a:p>
        </p:txBody>
      </p:sp>
      <p:sp>
        <p:nvSpPr>
          <p:cNvPr id="3" name="Title 2">
            <a:extLst>
              <a:ext uri="{FF2B5EF4-FFF2-40B4-BE49-F238E27FC236}">
                <a16:creationId xmlns:a16="http://schemas.microsoft.com/office/drawing/2014/main" id="{3FD4CF78-473C-4495-A41D-2997402A0850}"/>
              </a:ext>
            </a:extLst>
          </p:cNvPr>
          <p:cNvSpPr>
            <a:spLocks noGrp="1"/>
          </p:cNvSpPr>
          <p:nvPr>
            <p:ph type="title"/>
          </p:nvPr>
        </p:nvSpPr>
        <p:spPr/>
        <p:txBody>
          <a:bodyPr>
            <a:normAutofit/>
          </a:bodyPr>
          <a:lstStyle/>
          <a:p>
            <a:r>
              <a:rPr lang="en-US" dirty="0"/>
              <a:t>Homeless and Harvey Crisis Coding</a:t>
            </a:r>
          </a:p>
        </p:txBody>
      </p:sp>
      <p:sp>
        <p:nvSpPr>
          <p:cNvPr id="4" name="Slide Number Placeholder 3">
            <a:extLst>
              <a:ext uri="{FF2B5EF4-FFF2-40B4-BE49-F238E27FC236}">
                <a16:creationId xmlns:a16="http://schemas.microsoft.com/office/drawing/2014/main" id="{A3EB567E-9105-4988-BD50-EF519311EEB2}"/>
              </a:ext>
            </a:extLst>
          </p:cNvPr>
          <p:cNvSpPr>
            <a:spLocks noGrp="1"/>
          </p:cNvSpPr>
          <p:nvPr>
            <p:ph type="sldNum" sz="quarter" idx="12"/>
          </p:nvPr>
        </p:nvSpPr>
        <p:spPr/>
        <p:txBody>
          <a:bodyPr/>
          <a:lstStyle/>
          <a:p>
            <a:fld id="{86D2451E-3285-438B-B188-C22B2A012BF6}" type="slidenum">
              <a:rPr lang="en-US" smtClean="0"/>
              <a:pPr/>
              <a:t>273</a:t>
            </a:fld>
            <a:endParaRPr lang="en-US" dirty="0"/>
          </a:p>
        </p:txBody>
      </p:sp>
    </p:spTree>
    <p:extLst>
      <p:ext uri="{BB962C8B-B14F-4D97-AF65-F5344CB8AC3E}">
        <p14:creationId xmlns:p14="http://schemas.microsoft.com/office/powerpoint/2010/main" val="3357399295"/>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F0CF452-94EB-40B8-9E5F-97D414FC8DD8}"/>
              </a:ext>
            </a:extLst>
          </p:cNvPr>
          <p:cNvSpPr>
            <a:spLocks noGrp="1"/>
          </p:cNvSpPr>
          <p:nvPr>
            <p:ph idx="1"/>
          </p:nvPr>
        </p:nvSpPr>
        <p:spPr>
          <a:xfrm>
            <a:off x="304800" y="1295400"/>
            <a:ext cx="8610600" cy="4724400"/>
          </a:xfrm>
        </p:spPr>
        <p:txBody>
          <a:bodyPr>
            <a:normAutofit/>
          </a:bodyPr>
          <a:lstStyle/>
          <a:p>
            <a:r>
              <a:rPr lang="en-US" sz="2200" dirty="0"/>
              <a:t>Crisis Code 5C</a:t>
            </a:r>
          </a:p>
          <a:p>
            <a:r>
              <a:rPr lang="en-US" sz="2200" dirty="0"/>
              <a:t>This code should be used to identify students who became homeless per the McKinney Vento definition by Hurricane Harvey but have not had to change campuses.</a:t>
            </a:r>
          </a:p>
          <a:p>
            <a:pPr lvl="1"/>
            <a:endParaRPr lang="en-US" dirty="0"/>
          </a:p>
          <a:p>
            <a:pPr lvl="1"/>
            <a:r>
              <a:rPr lang="en-US" dirty="0"/>
              <a:t>Non-homeless students—this code does not apply.</a:t>
            </a:r>
          </a:p>
          <a:p>
            <a:pPr lvl="1"/>
            <a:endParaRPr lang="en-US" dirty="0"/>
          </a:p>
          <a:p>
            <a:pPr lvl="1"/>
            <a:r>
              <a:rPr lang="en-US" dirty="0"/>
              <a:t>Homeless students—the students who were identified as homeless due to Hurricane Harvey but were able to </a:t>
            </a:r>
            <a:r>
              <a:rPr lang="en-US" i="1" dirty="0"/>
              <a:t>remain at their home campus</a:t>
            </a:r>
            <a:r>
              <a:rPr lang="en-US" dirty="0"/>
              <a:t> during the 2017–2018 school year would receive a 5C Crisis Code and TSDS PEIMS Homeless Indicator Code.</a:t>
            </a:r>
          </a:p>
        </p:txBody>
      </p:sp>
      <p:sp>
        <p:nvSpPr>
          <p:cNvPr id="3" name="Title 2">
            <a:extLst>
              <a:ext uri="{FF2B5EF4-FFF2-40B4-BE49-F238E27FC236}">
                <a16:creationId xmlns:a16="http://schemas.microsoft.com/office/drawing/2014/main" id="{3FD4CF78-473C-4495-A41D-2997402A0850}"/>
              </a:ext>
            </a:extLst>
          </p:cNvPr>
          <p:cNvSpPr>
            <a:spLocks noGrp="1"/>
          </p:cNvSpPr>
          <p:nvPr>
            <p:ph type="title"/>
          </p:nvPr>
        </p:nvSpPr>
        <p:spPr/>
        <p:txBody>
          <a:bodyPr>
            <a:normAutofit/>
          </a:bodyPr>
          <a:lstStyle/>
          <a:p>
            <a:r>
              <a:rPr lang="en-US" dirty="0"/>
              <a:t>Homeless and Harvey Crisis Coding</a:t>
            </a:r>
          </a:p>
        </p:txBody>
      </p:sp>
      <p:sp>
        <p:nvSpPr>
          <p:cNvPr id="4" name="Slide Number Placeholder 3">
            <a:extLst>
              <a:ext uri="{FF2B5EF4-FFF2-40B4-BE49-F238E27FC236}">
                <a16:creationId xmlns:a16="http://schemas.microsoft.com/office/drawing/2014/main" id="{A3EB567E-9105-4988-BD50-EF519311EEB2}"/>
              </a:ext>
            </a:extLst>
          </p:cNvPr>
          <p:cNvSpPr>
            <a:spLocks noGrp="1"/>
          </p:cNvSpPr>
          <p:nvPr>
            <p:ph type="sldNum" sz="quarter" idx="12"/>
          </p:nvPr>
        </p:nvSpPr>
        <p:spPr/>
        <p:txBody>
          <a:bodyPr/>
          <a:lstStyle/>
          <a:p>
            <a:fld id="{86D2451E-3285-438B-B188-C22B2A012BF6}" type="slidenum">
              <a:rPr lang="en-US" smtClean="0"/>
              <a:pPr/>
              <a:t>274</a:t>
            </a:fld>
            <a:endParaRPr lang="en-US" dirty="0"/>
          </a:p>
        </p:txBody>
      </p:sp>
    </p:spTree>
    <p:extLst>
      <p:ext uri="{BB962C8B-B14F-4D97-AF65-F5344CB8AC3E}">
        <p14:creationId xmlns:p14="http://schemas.microsoft.com/office/powerpoint/2010/main" val="1586404848"/>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F0CF452-94EB-40B8-9E5F-97D414FC8DD8}"/>
              </a:ext>
            </a:extLst>
          </p:cNvPr>
          <p:cNvSpPr>
            <a:spLocks noGrp="1"/>
          </p:cNvSpPr>
          <p:nvPr>
            <p:ph idx="1"/>
          </p:nvPr>
        </p:nvSpPr>
        <p:spPr>
          <a:xfrm>
            <a:off x="0" y="1295400"/>
            <a:ext cx="9144000" cy="4953000"/>
          </a:xfrm>
        </p:spPr>
        <p:txBody>
          <a:bodyPr>
            <a:noAutofit/>
          </a:bodyPr>
          <a:lstStyle/>
          <a:p>
            <a:r>
              <a:rPr lang="en-US" sz="2200" dirty="0"/>
              <a:t>Column D—Former TAKS, TAAS, TEAMS</a:t>
            </a:r>
          </a:p>
          <a:p>
            <a:pPr lvl="1"/>
            <a:r>
              <a:rPr lang="en-US" dirty="0"/>
              <a:t>‘1’ to indicate a former</a:t>
            </a:r>
          </a:p>
          <a:p>
            <a:pPr lvl="2">
              <a:buFont typeface="Courier New" panose="02070309020205020404" pitchFamily="49" charset="0"/>
              <a:buChar char="o"/>
            </a:pPr>
            <a:r>
              <a:rPr lang="en-US" sz="2200" dirty="0"/>
              <a:t>TAKS, TAAS, or TEAMS examinee is taking Algebra I</a:t>
            </a:r>
          </a:p>
          <a:p>
            <a:pPr lvl="2">
              <a:buFont typeface="Courier New" panose="02070309020205020404" pitchFamily="49" charset="0"/>
              <a:buChar char="o"/>
            </a:pPr>
            <a:r>
              <a:rPr lang="en-US" sz="2200" dirty="0"/>
              <a:t>TAKS examinee is taking biology</a:t>
            </a:r>
          </a:p>
          <a:p>
            <a:pPr lvl="2">
              <a:buFont typeface="Courier New" panose="02070309020205020404" pitchFamily="49" charset="0"/>
              <a:buChar char="o"/>
            </a:pPr>
            <a:r>
              <a:rPr lang="en-US" sz="2200" dirty="0"/>
              <a:t>TAKS examinee is taking U.S. history</a:t>
            </a:r>
          </a:p>
          <a:p>
            <a:pPr lvl="2">
              <a:buFont typeface="Courier New" panose="02070309020205020404" pitchFamily="49" charset="0"/>
              <a:buChar char="o"/>
            </a:pPr>
            <a:r>
              <a:rPr lang="en-US" sz="2200" dirty="0"/>
              <a:t>TAKS examinee is taking English II (both reading and writing)</a:t>
            </a:r>
          </a:p>
          <a:p>
            <a:pPr lvl="1"/>
            <a:r>
              <a:rPr lang="en-US" dirty="0"/>
              <a:t>‘2’ to indicate a former TAAS or TEAMS examinee is taking English II (reading only)</a:t>
            </a:r>
          </a:p>
          <a:p>
            <a:pPr lvl="1"/>
            <a:r>
              <a:rPr lang="en-US" dirty="0"/>
              <a:t>‘3’ to indicate a former TAAS examinee is taking English II (writing only)</a:t>
            </a:r>
          </a:p>
          <a:p>
            <a:pPr lvl="1"/>
            <a:r>
              <a:rPr lang="en-US" dirty="0"/>
              <a:t>‘4’ to indicate a former TAAS examinee is taking English II (BOTH reading AND writing)</a:t>
            </a:r>
          </a:p>
        </p:txBody>
      </p:sp>
      <p:sp>
        <p:nvSpPr>
          <p:cNvPr id="3" name="Title 2">
            <a:extLst>
              <a:ext uri="{FF2B5EF4-FFF2-40B4-BE49-F238E27FC236}">
                <a16:creationId xmlns:a16="http://schemas.microsoft.com/office/drawing/2014/main" id="{3FD4CF78-473C-4495-A41D-2997402A0850}"/>
              </a:ext>
            </a:extLst>
          </p:cNvPr>
          <p:cNvSpPr>
            <a:spLocks noGrp="1"/>
          </p:cNvSpPr>
          <p:nvPr>
            <p:ph type="title"/>
          </p:nvPr>
        </p:nvSpPr>
        <p:spPr/>
        <p:txBody>
          <a:bodyPr>
            <a:normAutofit/>
          </a:bodyPr>
          <a:lstStyle/>
          <a:p>
            <a:r>
              <a:rPr lang="en-US" dirty="0"/>
              <a:t>Former TAKS, TAAS, TEAMS Coding</a:t>
            </a:r>
          </a:p>
        </p:txBody>
      </p:sp>
      <p:sp>
        <p:nvSpPr>
          <p:cNvPr id="4" name="Slide Number Placeholder 3">
            <a:extLst>
              <a:ext uri="{FF2B5EF4-FFF2-40B4-BE49-F238E27FC236}">
                <a16:creationId xmlns:a16="http://schemas.microsoft.com/office/drawing/2014/main" id="{A3EB567E-9105-4988-BD50-EF519311EEB2}"/>
              </a:ext>
            </a:extLst>
          </p:cNvPr>
          <p:cNvSpPr>
            <a:spLocks noGrp="1"/>
          </p:cNvSpPr>
          <p:nvPr>
            <p:ph type="sldNum" sz="quarter" idx="12"/>
          </p:nvPr>
        </p:nvSpPr>
        <p:spPr/>
        <p:txBody>
          <a:bodyPr/>
          <a:lstStyle/>
          <a:p>
            <a:fld id="{86D2451E-3285-438B-B188-C22B2A012BF6}" type="slidenum">
              <a:rPr lang="en-US" smtClean="0"/>
              <a:pPr/>
              <a:t>275</a:t>
            </a:fld>
            <a:endParaRPr lang="en-US" dirty="0"/>
          </a:p>
        </p:txBody>
      </p:sp>
    </p:spTree>
    <p:extLst>
      <p:ext uri="{BB962C8B-B14F-4D97-AF65-F5344CB8AC3E}">
        <p14:creationId xmlns:p14="http://schemas.microsoft.com/office/powerpoint/2010/main" val="2650672215"/>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B2904-200A-4794-BA0C-52A7D9E30293}"/>
              </a:ext>
            </a:extLst>
          </p:cNvPr>
          <p:cNvSpPr>
            <a:spLocks noGrp="1"/>
          </p:cNvSpPr>
          <p:nvPr>
            <p:ph type="title"/>
          </p:nvPr>
        </p:nvSpPr>
        <p:spPr/>
        <p:txBody>
          <a:bodyPr/>
          <a:lstStyle/>
          <a:p>
            <a:r>
              <a:rPr lang="en-US" dirty="0"/>
              <a:t>Questions?</a:t>
            </a:r>
          </a:p>
        </p:txBody>
      </p:sp>
      <p:pic>
        <p:nvPicPr>
          <p:cNvPr id="3" name="Picture 2">
            <a:extLst>
              <a:ext uri="{FF2B5EF4-FFF2-40B4-BE49-F238E27FC236}">
                <a16:creationId xmlns:a16="http://schemas.microsoft.com/office/drawing/2014/main" id="{4F125A4D-39F7-409F-B4C7-9DC8CFAE4821}"/>
              </a:ext>
            </a:extLst>
          </p:cNvPr>
          <p:cNvPicPr>
            <a:picLocks noChangeAspect="1"/>
          </p:cNvPicPr>
          <p:nvPr/>
        </p:nvPicPr>
        <p:blipFill>
          <a:blip r:embed="rId2"/>
          <a:stretch>
            <a:fillRect/>
          </a:stretch>
        </p:blipFill>
        <p:spPr>
          <a:xfrm>
            <a:off x="1905000" y="533149"/>
            <a:ext cx="4767485" cy="2895851"/>
          </a:xfrm>
          <a:prstGeom prst="rect">
            <a:avLst/>
          </a:prstGeom>
        </p:spPr>
      </p:pic>
    </p:spTree>
    <p:extLst>
      <p:ext uri="{BB962C8B-B14F-4D97-AF65-F5344CB8AC3E}">
        <p14:creationId xmlns:p14="http://schemas.microsoft.com/office/powerpoint/2010/main" val="375568863"/>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1F01922-67A0-4BB1-8164-592A538F8FEA}"/>
              </a:ext>
            </a:extLst>
          </p:cNvPr>
          <p:cNvSpPr>
            <a:spLocks noGrp="1"/>
          </p:cNvSpPr>
          <p:nvPr>
            <p:ph idx="1"/>
          </p:nvPr>
        </p:nvSpPr>
        <p:spPr/>
        <p:txBody>
          <a:bodyPr>
            <a:normAutofit/>
          </a:bodyPr>
          <a:lstStyle/>
          <a:p>
            <a:pPr marL="457200" lvl="1" indent="0" algn="ctr">
              <a:buNone/>
            </a:pPr>
            <a:r>
              <a:rPr lang="en-US" dirty="0">
                <a:ea typeface="Verdana" panose="020B0604030504040204" pitchFamily="34" charset="0"/>
                <a:cs typeface="Verdana" panose="020B0604030504040204" pitchFamily="34" charset="0"/>
              </a:rPr>
              <a:t>TEA Student Assessment</a:t>
            </a:r>
          </a:p>
          <a:p>
            <a:pPr marL="457200" lvl="1" indent="0" algn="ctr">
              <a:buNone/>
            </a:pPr>
            <a:r>
              <a:rPr lang="en-US" dirty="0">
                <a:ea typeface="Verdana" panose="020B0604030504040204" pitchFamily="34" charset="0"/>
                <a:cs typeface="Verdana" panose="020B0604030504040204" pitchFamily="34" charset="0"/>
              </a:rPr>
              <a:t>(512) 463-9536</a:t>
            </a:r>
          </a:p>
          <a:p>
            <a:pPr marL="457200" lvl="1" indent="0">
              <a:buNone/>
            </a:pPr>
            <a:r>
              <a:rPr lang="en-US" dirty="0">
                <a:ea typeface="Verdana" panose="020B0604030504040204" pitchFamily="34" charset="0"/>
                <a:cs typeface="Verdana" panose="020B0604030504040204" pitchFamily="34" charset="0"/>
              </a:rPr>
              <a:t>Email:</a:t>
            </a:r>
          </a:p>
          <a:p>
            <a:pPr marL="457200" lvl="1" indent="0">
              <a:buNone/>
            </a:pPr>
            <a:r>
              <a:rPr lang="en-US" dirty="0">
                <a:ea typeface="Verdana" panose="020B0604030504040204" pitchFamily="34" charset="0"/>
                <a:cs typeface="Verdana" panose="020B0604030504040204" pitchFamily="34" charset="0"/>
                <a:hlinkClick r:id="rId2"/>
              </a:rPr>
              <a:t>student.assessment@tea.texas.gov</a:t>
            </a:r>
            <a:endParaRPr lang="en-US" dirty="0">
              <a:ea typeface="Verdana" panose="020B0604030504040204" pitchFamily="34" charset="0"/>
              <a:cs typeface="Verdana" panose="020B0604030504040204" pitchFamily="34" charset="0"/>
            </a:endParaRPr>
          </a:p>
          <a:p>
            <a:pPr marL="457200" lvl="1" indent="0">
              <a:buNone/>
            </a:pPr>
            <a:r>
              <a:rPr lang="en-US" dirty="0">
                <a:hlinkClick r:id="rId3"/>
              </a:rPr>
              <a:t>assessment.specialpopulations@tea.texas.gov</a:t>
            </a:r>
            <a:endParaRPr lang="en-US" dirty="0"/>
          </a:p>
          <a:p>
            <a:pPr marL="457200" lvl="1" indent="0">
              <a:buNone/>
            </a:pPr>
            <a:r>
              <a:rPr lang="en-US" dirty="0">
                <a:hlinkClick r:id="rId4" tooltip="Test Security Web page"/>
              </a:rPr>
              <a:t>testsecurity@tea.texas.gov</a:t>
            </a:r>
            <a:endParaRPr lang="en-US" dirty="0">
              <a:hlinkClick r:id="rId5"/>
            </a:endParaRPr>
          </a:p>
          <a:p>
            <a:pPr marL="457200" lvl="1" indent="0">
              <a:buNone/>
            </a:pPr>
            <a:r>
              <a:rPr lang="en-US" dirty="0">
                <a:hlinkClick r:id="rId5"/>
              </a:rPr>
              <a:t>test.calendar@tea.texas.gov</a:t>
            </a:r>
            <a:endParaRPr lang="en-US" dirty="0"/>
          </a:p>
          <a:p>
            <a:pPr marL="457200" lvl="1" indent="0">
              <a:buNone/>
            </a:pPr>
            <a:endParaRPr lang="en-US" dirty="0">
              <a:ea typeface="Verdana" panose="020B0604030504040204" pitchFamily="34" charset="0"/>
              <a:cs typeface="Verdana" panose="020B0604030504040204" pitchFamily="34" charset="0"/>
            </a:endParaRPr>
          </a:p>
          <a:p>
            <a:pPr marL="457200" lvl="1" indent="0">
              <a:buNone/>
            </a:pPr>
            <a:r>
              <a:rPr lang="en-US" dirty="0">
                <a:ea typeface="Verdana" panose="020B0604030504040204" pitchFamily="34" charset="0"/>
                <a:cs typeface="Verdana" panose="020B0604030504040204" pitchFamily="34" charset="0"/>
              </a:rPr>
              <a:t>Website: </a:t>
            </a:r>
          </a:p>
          <a:p>
            <a:pPr marL="457200" lvl="1" indent="0">
              <a:buNone/>
            </a:pPr>
            <a:r>
              <a:rPr lang="en-US" dirty="0">
                <a:hlinkClick r:id="rId6"/>
              </a:rPr>
              <a:t>https://tea.texas.gov/student.assessment/</a:t>
            </a:r>
            <a:endParaRPr lang="en-US" dirty="0"/>
          </a:p>
          <a:p>
            <a:pPr marL="457200" lvl="1" indent="0" algn="ctr">
              <a:buNone/>
            </a:pPr>
            <a:endParaRPr lang="en-US" dirty="0"/>
          </a:p>
          <a:p>
            <a:pPr marL="0" indent="0">
              <a:buNone/>
            </a:pPr>
            <a:endParaRPr lang="en-US" dirty="0"/>
          </a:p>
        </p:txBody>
      </p:sp>
      <p:sp>
        <p:nvSpPr>
          <p:cNvPr id="3" name="Title 2">
            <a:extLst>
              <a:ext uri="{FF2B5EF4-FFF2-40B4-BE49-F238E27FC236}">
                <a16:creationId xmlns:a16="http://schemas.microsoft.com/office/drawing/2014/main" id="{9837E7DE-3AD3-41A8-B8DE-9A5B55EC9385}"/>
              </a:ext>
            </a:extLst>
          </p:cNvPr>
          <p:cNvSpPr>
            <a:spLocks noGrp="1"/>
          </p:cNvSpPr>
          <p:nvPr>
            <p:ph type="title"/>
          </p:nvPr>
        </p:nvSpPr>
        <p:spPr/>
        <p:txBody>
          <a:bodyPr/>
          <a:lstStyle/>
          <a:p>
            <a:r>
              <a:rPr lang="en-US" dirty="0"/>
              <a:t>Contact Information</a:t>
            </a:r>
          </a:p>
        </p:txBody>
      </p:sp>
      <p:sp>
        <p:nvSpPr>
          <p:cNvPr id="4" name="Slide Number Placeholder 3">
            <a:extLst>
              <a:ext uri="{FF2B5EF4-FFF2-40B4-BE49-F238E27FC236}">
                <a16:creationId xmlns:a16="http://schemas.microsoft.com/office/drawing/2014/main" id="{A5B3F7C0-07CE-4758-B5B0-DFB98CD116D8}"/>
              </a:ext>
            </a:extLst>
          </p:cNvPr>
          <p:cNvSpPr>
            <a:spLocks noGrp="1"/>
          </p:cNvSpPr>
          <p:nvPr>
            <p:ph type="sldNum" sz="quarter" idx="12"/>
          </p:nvPr>
        </p:nvSpPr>
        <p:spPr>
          <a:xfrm>
            <a:off x="8001000" y="6356350"/>
            <a:ext cx="685800" cy="365125"/>
          </a:xfrm>
        </p:spPr>
        <p:txBody>
          <a:bodyPr/>
          <a:lstStyle/>
          <a:p>
            <a:fld id="{86D2451E-3285-438B-B188-C22B2A012BF6}" type="slidenum">
              <a:rPr lang="en-US" smtClean="0"/>
              <a:pPr/>
              <a:t>277</a:t>
            </a:fld>
            <a:endParaRPr lang="en-US" dirty="0"/>
          </a:p>
        </p:txBody>
      </p:sp>
    </p:spTree>
    <p:extLst>
      <p:ext uri="{BB962C8B-B14F-4D97-AF65-F5344CB8AC3E}">
        <p14:creationId xmlns:p14="http://schemas.microsoft.com/office/powerpoint/2010/main" val="382062496"/>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1F01922-67A0-4BB1-8164-592A538F8FEA}"/>
              </a:ext>
            </a:extLst>
          </p:cNvPr>
          <p:cNvSpPr>
            <a:spLocks noGrp="1"/>
          </p:cNvSpPr>
          <p:nvPr>
            <p:ph idx="1"/>
          </p:nvPr>
        </p:nvSpPr>
        <p:spPr>
          <a:xfrm>
            <a:off x="304800" y="1295400"/>
            <a:ext cx="4191000" cy="4525963"/>
          </a:xfrm>
        </p:spPr>
        <p:txBody>
          <a:bodyPr>
            <a:normAutofit/>
          </a:bodyPr>
          <a:lstStyle/>
          <a:p>
            <a:pPr marL="457200" lvl="1" indent="0" algn="ctr">
              <a:buNone/>
            </a:pPr>
            <a:r>
              <a:rPr lang="en-US" dirty="0">
                <a:ea typeface="Verdana" panose="020B0604030504040204" pitchFamily="34" charset="0"/>
                <a:cs typeface="Verdana" panose="020B0604030504040204" pitchFamily="34" charset="0"/>
              </a:rPr>
              <a:t>ETS</a:t>
            </a:r>
          </a:p>
          <a:p>
            <a:pPr marL="457200" lvl="1" indent="0" algn="ctr">
              <a:buNone/>
            </a:pPr>
            <a:r>
              <a:rPr lang="en-US" dirty="0">
                <a:ea typeface="Verdana" panose="020B0604030504040204" pitchFamily="34" charset="0"/>
                <a:cs typeface="Verdana" panose="020B0604030504040204" pitchFamily="34" charset="0"/>
              </a:rPr>
              <a:t>(855) 333-7770</a:t>
            </a:r>
          </a:p>
          <a:p>
            <a:pPr marL="457200" lvl="1" indent="0">
              <a:buNone/>
            </a:pPr>
            <a:endParaRPr lang="en-US" u="sng" dirty="0">
              <a:hlinkClick r:id="rId2"/>
            </a:endParaRPr>
          </a:p>
          <a:p>
            <a:pPr marL="457200" lvl="1" indent="0" algn="ctr">
              <a:buNone/>
            </a:pPr>
            <a:r>
              <a:rPr lang="en-US" u="sng" dirty="0">
                <a:hlinkClick r:id="rId2"/>
              </a:rPr>
              <a:t>STAAR3-8@ets.org</a:t>
            </a:r>
            <a:endParaRPr lang="en-US" u="sng" dirty="0">
              <a:hlinkClick r:id="rId3"/>
            </a:endParaRPr>
          </a:p>
          <a:p>
            <a:pPr marL="457200" lvl="1" indent="0" algn="ctr">
              <a:buNone/>
            </a:pPr>
            <a:endParaRPr lang="en-US" u="sng" dirty="0">
              <a:hlinkClick r:id="rId3"/>
            </a:endParaRPr>
          </a:p>
          <a:p>
            <a:pPr marL="457200" lvl="1" indent="0" algn="ctr">
              <a:buNone/>
            </a:pPr>
            <a:r>
              <a:rPr lang="en-US" u="sng" dirty="0">
                <a:hlinkClick r:id="rId3"/>
              </a:rPr>
              <a:t>STAAREOC@ets.org</a:t>
            </a:r>
            <a:endParaRPr lang="en-US" dirty="0">
              <a:ea typeface="Verdana" panose="020B0604030504040204" pitchFamily="34" charset="0"/>
              <a:cs typeface="Verdana" panose="020B0604030504040204" pitchFamily="34" charset="0"/>
              <a:hlinkClick r:id="rId4"/>
            </a:endParaRPr>
          </a:p>
          <a:p>
            <a:pPr marL="457200" lvl="1" indent="0" algn="ctr">
              <a:buNone/>
            </a:pPr>
            <a:r>
              <a:rPr lang="en-US" dirty="0">
                <a:ea typeface="Verdana" panose="020B0604030504040204" pitchFamily="34" charset="0"/>
                <a:cs typeface="Verdana" panose="020B0604030504040204" pitchFamily="34" charset="0"/>
              </a:rPr>
              <a:t> </a:t>
            </a:r>
          </a:p>
          <a:p>
            <a:pPr marL="457200" lvl="1" indent="0" algn="ctr">
              <a:buNone/>
            </a:pPr>
            <a:r>
              <a:rPr lang="en-US" dirty="0">
                <a:hlinkClick r:id="rId5"/>
              </a:rPr>
              <a:t>http://texasassessment.com</a:t>
            </a:r>
            <a:endParaRPr lang="en-US" dirty="0"/>
          </a:p>
          <a:p>
            <a:pPr marL="0" indent="0">
              <a:buNone/>
            </a:pPr>
            <a:endParaRPr lang="en-US" dirty="0"/>
          </a:p>
        </p:txBody>
      </p:sp>
      <p:sp>
        <p:nvSpPr>
          <p:cNvPr id="3" name="Title 2">
            <a:extLst>
              <a:ext uri="{FF2B5EF4-FFF2-40B4-BE49-F238E27FC236}">
                <a16:creationId xmlns:a16="http://schemas.microsoft.com/office/drawing/2014/main" id="{9837E7DE-3AD3-41A8-B8DE-9A5B55EC9385}"/>
              </a:ext>
            </a:extLst>
          </p:cNvPr>
          <p:cNvSpPr>
            <a:spLocks noGrp="1"/>
          </p:cNvSpPr>
          <p:nvPr>
            <p:ph type="title"/>
          </p:nvPr>
        </p:nvSpPr>
        <p:spPr/>
        <p:txBody>
          <a:bodyPr/>
          <a:lstStyle/>
          <a:p>
            <a:r>
              <a:rPr lang="en-US" dirty="0"/>
              <a:t>Contact Information</a:t>
            </a:r>
          </a:p>
        </p:txBody>
      </p:sp>
      <p:sp>
        <p:nvSpPr>
          <p:cNvPr id="4" name="Slide Number Placeholder 3">
            <a:extLst>
              <a:ext uri="{FF2B5EF4-FFF2-40B4-BE49-F238E27FC236}">
                <a16:creationId xmlns:a16="http://schemas.microsoft.com/office/drawing/2014/main" id="{A5B3F7C0-07CE-4758-B5B0-DFB98CD116D8}"/>
              </a:ext>
            </a:extLst>
          </p:cNvPr>
          <p:cNvSpPr>
            <a:spLocks noGrp="1"/>
          </p:cNvSpPr>
          <p:nvPr>
            <p:ph type="sldNum" sz="quarter" idx="12"/>
          </p:nvPr>
        </p:nvSpPr>
        <p:spPr>
          <a:xfrm>
            <a:off x="8001000" y="6356350"/>
            <a:ext cx="685800" cy="365125"/>
          </a:xfrm>
        </p:spPr>
        <p:txBody>
          <a:bodyPr/>
          <a:lstStyle/>
          <a:p>
            <a:fld id="{86D2451E-3285-438B-B188-C22B2A012BF6}" type="slidenum">
              <a:rPr lang="en-US" smtClean="0"/>
              <a:pPr/>
              <a:t>278</a:t>
            </a:fld>
            <a:endParaRPr lang="en-US" dirty="0"/>
          </a:p>
        </p:txBody>
      </p:sp>
      <p:sp>
        <p:nvSpPr>
          <p:cNvPr id="5" name="Content Placeholder 1">
            <a:extLst>
              <a:ext uri="{FF2B5EF4-FFF2-40B4-BE49-F238E27FC236}">
                <a16:creationId xmlns:a16="http://schemas.microsoft.com/office/drawing/2014/main" id="{AF91BA2C-8A4D-462C-A9A5-9E06F711D4A8}"/>
              </a:ext>
            </a:extLst>
          </p:cNvPr>
          <p:cNvSpPr txBox="1">
            <a:spLocks/>
          </p:cNvSpPr>
          <p:nvPr/>
        </p:nvSpPr>
        <p:spPr>
          <a:xfrm>
            <a:off x="4343400" y="1371600"/>
            <a:ext cx="44958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EE3524"/>
              </a:buClr>
              <a:buFont typeface="Wingdings" panose="05000000000000000000" pitchFamily="2" charset="2"/>
              <a:buChar char="§"/>
              <a:defRPr sz="2400" kern="1200" baseline="0">
                <a:solidFill>
                  <a:schemeClr val="accent1"/>
                </a:solidFill>
                <a:latin typeface="+mn-lt"/>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rgbClr val="EE3524"/>
              </a:buClr>
              <a:buFont typeface="Arial" panose="020B0604020202020204" pitchFamily="34" charset="0"/>
              <a:buChar char="–"/>
              <a:defRPr sz="2200" kern="1200" baseline="0">
                <a:solidFill>
                  <a:schemeClr val="accent1"/>
                </a:solidFill>
                <a:latin typeface="+mn-lt"/>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rgbClr val="EE3524"/>
              </a:buClr>
              <a:buFont typeface="Arial" panose="020B0604020202020204" pitchFamily="34" charset="0"/>
              <a:buChar char="•"/>
              <a:defRPr sz="2000" kern="1200" baseline="0">
                <a:solidFill>
                  <a:schemeClr val="accent1"/>
                </a:solidFill>
                <a:latin typeface="+mn-lt"/>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rgbClr val="EE3524"/>
              </a:buClr>
              <a:buFont typeface="Courier New" panose="02070309020205020404" pitchFamily="49" charset="0"/>
              <a:buChar char="o"/>
              <a:defRPr sz="1800" kern="1200" baseline="0">
                <a:solidFill>
                  <a:schemeClr val="accent1"/>
                </a:solidFill>
                <a:latin typeface="+mn-lt"/>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rgbClr val="EE3524"/>
              </a:buClr>
              <a:buFont typeface="Arial" panose="020B0604020202020204" pitchFamily="34" charset="0"/>
              <a:buChar char="»"/>
              <a:defRPr sz="1600" kern="1200" baseline="0">
                <a:solidFill>
                  <a:schemeClr val="accent1"/>
                </a:solidFill>
                <a:latin typeface="+mn-lt"/>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lvl="1" indent="0" algn="ctr">
              <a:buFont typeface="Arial" panose="020B0604020202020204" pitchFamily="34" charset="0"/>
              <a:buNone/>
            </a:pPr>
            <a:r>
              <a:rPr lang="en-US" dirty="0">
                <a:ea typeface="Verdana" panose="020B0604030504040204" pitchFamily="34" charset="0"/>
                <a:cs typeface="Verdana" panose="020B0604030504040204" pitchFamily="34" charset="0"/>
              </a:rPr>
              <a:t>Pearson</a:t>
            </a:r>
          </a:p>
          <a:p>
            <a:pPr marL="457200" lvl="1" indent="0" algn="ctr">
              <a:buFont typeface="Arial" panose="020B0604020202020204" pitchFamily="34" charset="0"/>
              <a:buNone/>
            </a:pPr>
            <a:r>
              <a:rPr lang="en-US" dirty="0">
                <a:ea typeface="Verdana" panose="020B0604030504040204" pitchFamily="34" charset="0"/>
                <a:cs typeface="Verdana" panose="020B0604030504040204" pitchFamily="34" charset="0"/>
              </a:rPr>
              <a:t>(800) 627-0225</a:t>
            </a:r>
          </a:p>
          <a:p>
            <a:pPr marL="457200" lvl="1" indent="0" algn="ctr">
              <a:buFont typeface="Arial" panose="020B0604020202020204" pitchFamily="34" charset="0"/>
              <a:buNone/>
            </a:pPr>
            <a:endParaRPr lang="en-US" u="sng" dirty="0">
              <a:hlinkClick r:id="rId6"/>
            </a:endParaRPr>
          </a:p>
          <a:p>
            <a:pPr marL="457200" lvl="1" indent="0" algn="ctr">
              <a:buFont typeface="Arial" panose="020B0604020202020204" pitchFamily="34" charset="0"/>
              <a:buNone/>
            </a:pPr>
            <a:r>
              <a:rPr lang="en-US" u="sng" dirty="0">
                <a:hlinkClick r:id="rId6"/>
              </a:rPr>
              <a:t>https://tx.pearsonaccessnext.com</a:t>
            </a:r>
            <a:endParaRPr lang="en-US" dirty="0"/>
          </a:p>
        </p:txBody>
      </p:sp>
    </p:spTree>
    <p:extLst>
      <p:ext uri="{BB962C8B-B14F-4D97-AF65-F5344CB8AC3E}">
        <p14:creationId xmlns:p14="http://schemas.microsoft.com/office/powerpoint/2010/main" val="3403903301"/>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9931C02-D4B9-48AE-BDC5-D8D68BB1B78D}"/>
              </a:ext>
            </a:extLst>
          </p:cNvPr>
          <p:cNvSpPr>
            <a:spLocks noGrp="1"/>
          </p:cNvSpPr>
          <p:nvPr>
            <p:ph idx="1"/>
          </p:nvPr>
        </p:nvSpPr>
        <p:spPr/>
        <p:txBody>
          <a:bodyPr>
            <a:normAutofit/>
          </a:bodyPr>
          <a:lstStyle/>
          <a:p>
            <a:r>
              <a:rPr lang="en-US" sz="2200" dirty="0"/>
              <a:t>These slides have been prepared by the Student Assessment Division of the Texas Education Agency. You are encouraged to use them for local training.</a:t>
            </a:r>
          </a:p>
          <a:p>
            <a:pPr marL="0" indent="0">
              <a:buNone/>
            </a:pPr>
            <a:endParaRPr lang="en-US" sz="2200" dirty="0"/>
          </a:p>
          <a:p>
            <a:r>
              <a:rPr lang="en-US" sz="2200" dirty="0"/>
              <a:t>If any of the slides are changed for local use, please remove any TEA logos, headers, or footers. (You may need to edit the Master slide)</a:t>
            </a:r>
          </a:p>
          <a:p>
            <a:pPr marL="0" indent="0">
              <a:buNone/>
            </a:pPr>
            <a:endParaRPr lang="en-US" sz="2200" dirty="0"/>
          </a:p>
          <a:p>
            <a:r>
              <a:rPr lang="en-US" sz="2200" dirty="0"/>
              <a:t>This training is not intended to replace any materials or additional information on the TEA website.</a:t>
            </a:r>
          </a:p>
        </p:txBody>
      </p:sp>
      <p:sp>
        <p:nvSpPr>
          <p:cNvPr id="3" name="Title 2">
            <a:extLst>
              <a:ext uri="{FF2B5EF4-FFF2-40B4-BE49-F238E27FC236}">
                <a16:creationId xmlns:a16="http://schemas.microsoft.com/office/drawing/2014/main" id="{EDDC3E1D-8E41-4107-9662-495877752B1F}"/>
              </a:ext>
            </a:extLst>
          </p:cNvPr>
          <p:cNvSpPr>
            <a:spLocks noGrp="1"/>
          </p:cNvSpPr>
          <p:nvPr>
            <p:ph type="title"/>
          </p:nvPr>
        </p:nvSpPr>
        <p:spPr/>
        <p:txBody>
          <a:bodyPr/>
          <a:lstStyle/>
          <a:p>
            <a:r>
              <a:rPr lang="en-US" dirty="0"/>
              <a:t>Disclaimer</a:t>
            </a:r>
          </a:p>
        </p:txBody>
      </p:sp>
      <p:sp>
        <p:nvSpPr>
          <p:cNvPr id="4" name="Slide Number Placeholder 3">
            <a:extLst>
              <a:ext uri="{FF2B5EF4-FFF2-40B4-BE49-F238E27FC236}">
                <a16:creationId xmlns:a16="http://schemas.microsoft.com/office/drawing/2014/main" id="{52F09823-B9CB-478C-9ACB-68039E2B40DF}"/>
              </a:ext>
            </a:extLst>
          </p:cNvPr>
          <p:cNvSpPr>
            <a:spLocks noGrp="1"/>
          </p:cNvSpPr>
          <p:nvPr>
            <p:ph type="sldNum" sz="quarter" idx="12"/>
          </p:nvPr>
        </p:nvSpPr>
        <p:spPr>
          <a:xfrm>
            <a:off x="8153400" y="6356350"/>
            <a:ext cx="533400" cy="365125"/>
          </a:xfrm>
        </p:spPr>
        <p:txBody>
          <a:bodyPr/>
          <a:lstStyle/>
          <a:p>
            <a:fld id="{86D2451E-3285-438B-B188-C22B2A012BF6}" type="slidenum">
              <a:rPr lang="en-US" smtClean="0"/>
              <a:pPr/>
              <a:t>279</a:t>
            </a:fld>
            <a:endParaRPr lang="en-US" dirty="0"/>
          </a:p>
        </p:txBody>
      </p:sp>
    </p:spTree>
    <p:extLst>
      <p:ext uri="{BB962C8B-B14F-4D97-AF65-F5344CB8AC3E}">
        <p14:creationId xmlns:p14="http://schemas.microsoft.com/office/powerpoint/2010/main" val="2211619251"/>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1EC61B4-D59B-4F89-A514-D8F00DBAFA6F}"/>
              </a:ext>
            </a:extLst>
          </p:cNvPr>
          <p:cNvSpPr>
            <a:spLocks noGrp="1"/>
          </p:cNvSpPr>
          <p:nvPr>
            <p:ph type="sldNum" sz="quarter" idx="12"/>
          </p:nvPr>
        </p:nvSpPr>
        <p:spPr/>
        <p:txBody>
          <a:bodyPr/>
          <a:lstStyle/>
          <a:p>
            <a:fld id="{86D2451E-3285-438B-B188-C22B2A012BF6}" type="slidenum">
              <a:rPr lang="en-US" smtClean="0"/>
              <a:pPr/>
              <a:t>280</a:t>
            </a:fld>
            <a:endParaRPr lang="en-US" dirty="0"/>
          </a:p>
        </p:txBody>
      </p:sp>
      <p:sp>
        <p:nvSpPr>
          <p:cNvPr id="3" name="Title 2">
            <a:extLst>
              <a:ext uri="{FF2B5EF4-FFF2-40B4-BE49-F238E27FC236}">
                <a16:creationId xmlns:a16="http://schemas.microsoft.com/office/drawing/2014/main" id="{9E32CD20-4917-4E15-8C22-AA3B81621160}"/>
              </a:ext>
            </a:extLst>
          </p:cNvPr>
          <p:cNvSpPr>
            <a:spLocks noGrp="1"/>
          </p:cNvSpPr>
          <p:nvPr>
            <p:ph type="title"/>
          </p:nvPr>
        </p:nvSpPr>
        <p:spPr>
          <a:xfrm>
            <a:off x="381000" y="228600"/>
            <a:ext cx="8305800" cy="914400"/>
          </a:xfrm>
        </p:spPr>
        <p:txBody>
          <a:bodyPr/>
          <a:lstStyle/>
          <a:p>
            <a:r>
              <a:rPr lang="en-US" dirty="0"/>
              <a:t>Thank You</a:t>
            </a:r>
          </a:p>
        </p:txBody>
      </p:sp>
    </p:spTree>
    <p:extLst>
      <p:ext uri="{BB962C8B-B14F-4D97-AF65-F5344CB8AC3E}">
        <p14:creationId xmlns:p14="http://schemas.microsoft.com/office/powerpoint/2010/main" val="3226148314"/>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5638841"/>
      </p:ext>
    </p:extLst>
  </p:cSld>
  <p:clrMapOvr>
    <a:masterClrMapping/>
  </p:clrMapOvr>
</p:sld>
</file>

<file path=ppt/theme/theme1.xml><?xml version="1.0" encoding="utf-8"?>
<a:theme xmlns:a="http://schemas.openxmlformats.org/drawingml/2006/main" name="TEA PowerPoint Template">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Custom 2">
      <a:majorFont>
        <a:latin typeface="Century Schoolbook"/>
        <a:ea typeface=""/>
        <a:cs typeface=""/>
      </a:majorFont>
      <a:minorFont>
        <a:latin typeface="Calibri"/>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A Presentation Template" id="{522595AF-AC21-4F26-8F6E-6B91D5E22B7F}" vid="{D9FFAB53-F1AB-4520-9BF0-C7892E939FF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7" row="8">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F927FB7-44C4-4172-B227-8EA7B0FA0AA9}">
  <we:reference id="wa104038830" version="1.0.0.3" store="en-US" storeType="OMEX"/>
  <we:alternateReferences>
    <we:reference id="wa104038830" version="1.0.0.3" store="wa10403883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7FB1D6CA609264B9F5C92340C132DE3" ma:contentTypeVersion="2" ma:contentTypeDescription="Create a new document." ma:contentTypeScope="" ma:versionID="a1da71eb21b348bd247767d8bfc2be7d">
  <xsd:schema xmlns:xsd="http://www.w3.org/2001/XMLSchema" xmlns:xs="http://www.w3.org/2001/XMLSchema" xmlns:p="http://schemas.microsoft.com/office/2006/metadata/properties" xmlns:ns2="9420fb26-98a5-4cec-a619-ff4fbee13e41" targetNamespace="http://schemas.microsoft.com/office/2006/metadata/properties" ma:root="true" ma:fieldsID="521e902077fa7dbfce48741e93e4f9a3" ns2:_="">
    <xsd:import namespace="9420fb26-98a5-4cec-a619-ff4fbee13e41"/>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20fb26-98a5-4cec-a619-ff4fbee13e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6AF83BB-572C-4271-837E-B589E0084E11}">
  <ds:schemaRefs>
    <ds:schemaRef ds:uri="9420fb26-98a5-4cec-a619-ff4fbee13e41"/>
    <ds:schemaRef ds:uri="http://purl.org/dc/dcmitype/"/>
    <ds:schemaRef ds:uri="http://schemas.microsoft.com/office/infopath/2007/PartnerControls"/>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www.w3.org/XML/1998/namespace"/>
    <ds:schemaRef ds:uri="http://purl.org/dc/elements/1.1/"/>
  </ds:schemaRefs>
</ds:datastoreItem>
</file>

<file path=customXml/itemProps2.xml><?xml version="1.0" encoding="utf-8"?>
<ds:datastoreItem xmlns:ds="http://schemas.openxmlformats.org/officeDocument/2006/customXml" ds:itemID="{A3727A3E-3F0D-40E5-B7FE-FF8772FDDE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420fb26-98a5-4cec-a619-ff4fbee13e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740BE81-27D4-436E-82A9-AFFB055196E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TEA Presentation Template</Template>
  <TotalTime>1687</TotalTime>
  <Words>15505</Words>
  <Application>Microsoft Office PowerPoint</Application>
  <PresentationFormat>On-screen Show (4:3)</PresentationFormat>
  <Paragraphs>1986</Paragraphs>
  <Slides>281</Slides>
  <Notes>82</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281</vt:i4>
      </vt:variant>
    </vt:vector>
  </HeadingPairs>
  <TitlesOfParts>
    <vt:vector size="295" baseType="lpstr">
      <vt:lpstr>ＭＳ Ｐゴシック</vt:lpstr>
      <vt:lpstr>Arial</vt:lpstr>
      <vt:lpstr>Calibri</vt:lpstr>
      <vt:lpstr>Century Schoolbook</vt:lpstr>
      <vt:lpstr>Courier New</vt:lpstr>
      <vt:lpstr>Garamond</vt:lpstr>
      <vt:lpstr>Kristen ITC</vt:lpstr>
      <vt:lpstr>Lato Medium</vt:lpstr>
      <vt:lpstr>Open Sans</vt:lpstr>
      <vt:lpstr>PermianSlabSerifTypeface</vt:lpstr>
      <vt:lpstr>Times New Roman</vt:lpstr>
      <vt:lpstr>Verdana</vt:lpstr>
      <vt:lpstr>Wingdings</vt:lpstr>
      <vt:lpstr>TEA PowerPoint Template</vt:lpstr>
      <vt:lpstr>2018 Testing Coordinator Training</vt:lpstr>
      <vt:lpstr>Agenda </vt:lpstr>
      <vt:lpstr>Welcome and Introductions</vt:lpstr>
      <vt:lpstr>Introductions</vt:lpstr>
      <vt:lpstr>Student Assessment Overview</vt:lpstr>
      <vt:lpstr>New Organizational Structure</vt:lpstr>
      <vt:lpstr>Strategic Plan</vt:lpstr>
      <vt:lpstr>Texas Assessment System</vt:lpstr>
      <vt:lpstr>Interim Pilot</vt:lpstr>
      <vt:lpstr>Interim Pilot</vt:lpstr>
      <vt:lpstr>Interim Pilot</vt:lpstr>
      <vt:lpstr>Interim Future Plans</vt:lpstr>
      <vt:lpstr>Assessment Future Plans</vt:lpstr>
      <vt:lpstr>Assessment Lifecycle</vt:lpstr>
      <vt:lpstr>Online Assessments</vt:lpstr>
      <vt:lpstr>Technology Enhanced Items</vt:lpstr>
      <vt:lpstr>Policy Updates</vt:lpstr>
      <vt:lpstr>Student Success Initiative (SSI)</vt:lpstr>
      <vt:lpstr>Student Success Initiative (SSI)</vt:lpstr>
      <vt:lpstr>Student Success Initiative (SSI)</vt:lpstr>
      <vt:lpstr>Updated Dictionary Policy</vt:lpstr>
      <vt:lpstr>Updated Calculator Policy</vt:lpstr>
      <vt:lpstr>Braille Tests</vt:lpstr>
      <vt:lpstr>TAKS Examinees</vt:lpstr>
      <vt:lpstr>Student Assessment Newsletter</vt:lpstr>
      <vt:lpstr>Student Assessment Newsletter</vt:lpstr>
      <vt:lpstr>Other Communication</vt:lpstr>
      <vt:lpstr>Next Steps in Development</vt:lpstr>
      <vt:lpstr>Online ADPL </vt:lpstr>
      <vt:lpstr>Test Administration</vt:lpstr>
      <vt:lpstr>2017–2018 Testing Calendar</vt:lpstr>
      <vt:lpstr>2018 Calendar of Events</vt:lpstr>
      <vt:lpstr>Manuals and Resources</vt:lpstr>
      <vt:lpstr>Manuals and Resources</vt:lpstr>
      <vt:lpstr>Manuals and Resources</vt:lpstr>
      <vt:lpstr>Manuals and Resources</vt:lpstr>
      <vt:lpstr>Writing Pilot</vt:lpstr>
      <vt:lpstr>Classroom Writing Samples</vt:lpstr>
      <vt:lpstr>New Rubric</vt:lpstr>
      <vt:lpstr>Pilot feedback</vt:lpstr>
      <vt:lpstr>Constructed Response Scoring</vt:lpstr>
      <vt:lpstr>Test Security</vt:lpstr>
      <vt:lpstr>Testing Environment</vt:lpstr>
      <vt:lpstr>Administration Guidelines</vt:lpstr>
      <vt:lpstr>Administration Guidelines</vt:lpstr>
      <vt:lpstr>Material Handling Guidelines</vt:lpstr>
      <vt:lpstr>Test Administration Materials</vt:lpstr>
      <vt:lpstr>Changes in 2018 Test Security Supplement</vt:lpstr>
      <vt:lpstr>Testing Irregularities</vt:lpstr>
      <vt:lpstr>Penalties for Violation of Security</vt:lpstr>
      <vt:lpstr>Procedural Irregularities</vt:lpstr>
      <vt:lpstr>Serious Irregularities</vt:lpstr>
      <vt:lpstr>Serious Irregularities</vt:lpstr>
      <vt:lpstr>Serious Irregularities</vt:lpstr>
      <vt:lpstr>Serious Irregularities</vt:lpstr>
      <vt:lpstr>Serious Irregularities</vt:lpstr>
      <vt:lpstr>Reporting Serious Testing Irregularities</vt:lpstr>
      <vt:lpstr>Reporting Online</vt:lpstr>
      <vt:lpstr>Questions?</vt:lpstr>
      <vt:lpstr>Accessibility  and PNP </vt:lpstr>
      <vt:lpstr>New For 2018: STAAR Accessibility</vt:lpstr>
      <vt:lpstr>New For 2018: STAAR Accessibility</vt:lpstr>
      <vt:lpstr>Accessibility Features - </vt:lpstr>
      <vt:lpstr>Accessibility Features </vt:lpstr>
      <vt:lpstr>Locally-Approved Designated Supports</vt:lpstr>
      <vt:lpstr>What is the Purpose of Designated Supports? </vt:lpstr>
      <vt:lpstr>Locally-Approved Designated Supports</vt:lpstr>
      <vt:lpstr>Basic Transcribing: Grade 4 Writing  </vt:lpstr>
      <vt:lpstr>Basic Transcribing: #7 Special Instructions/Considerations  </vt:lpstr>
      <vt:lpstr>Calculation Aids:  Student Eligibility Criteria </vt:lpstr>
      <vt:lpstr>Calculation Aids: #2 Special Instructions/Considerations </vt:lpstr>
      <vt:lpstr>Calculation Aids</vt:lpstr>
      <vt:lpstr>Content and Language Supports </vt:lpstr>
      <vt:lpstr>Oral/Signed Administration </vt:lpstr>
      <vt:lpstr>Oral/Signed Administration </vt:lpstr>
      <vt:lpstr>Oral/Signed Administration </vt:lpstr>
      <vt:lpstr>Designated Supports Requiring TEA Approval </vt:lpstr>
      <vt:lpstr>Complex Transcribing: #8 Special Instructions/Considerations</vt:lpstr>
      <vt:lpstr>Photocopying Test Materials </vt:lpstr>
      <vt:lpstr>Accommodation Request Process </vt:lpstr>
      <vt:lpstr>Accommodation Request Process </vt:lpstr>
      <vt:lpstr>Special Administration of STAAR with Content and Language Supports </vt:lpstr>
      <vt:lpstr>Special Administration of STAAR with Content and Language Supports </vt:lpstr>
      <vt:lpstr>Special Administration of STAAR with Content and Language Supports </vt:lpstr>
      <vt:lpstr>Special Administration of STAAR with Content and Language Supports </vt:lpstr>
      <vt:lpstr>Accommodations in Unexpected and Emergency Situations </vt:lpstr>
      <vt:lpstr>Accommodations in Unexpected and Emergency Situations </vt:lpstr>
      <vt:lpstr>Accommodations in Unexpected and Emergency Situations </vt:lpstr>
      <vt:lpstr>Accommodation Recommendations for Reading and Writing: Impact on Exit Criteria for ELLs</vt:lpstr>
      <vt:lpstr>Online Tutorials and Practice Tests </vt:lpstr>
      <vt:lpstr>New Online Tool: Sticky Notes</vt:lpstr>
      <vt:lpstr>New Online Embedded Support:  Spelling Assistance </vt:lpstr>
      <vt:lpstr>Preferences (PNPs) Expansion Plans 2019 and Beyond</vt:lpstr>
      <vt:lpstr>Questions?</vt:lpstr>
      <vt:lpstr>STAAR Assessment Management System</vt:lpstr>
      <vt:lpstr>Accessing the STAAR Assessment Management System</vt:lpstr>
      <vt:lpstr>Help</vt:lpstr>
      <vt:lpstr>Interim Pilot – Key Points</vt:lpstr>
      <vt:lpstr>Students &gt; View &amp; Edit/Register &gt; Tests</vt:lpstr>
      <vt:lpstr>Students &gt; Upload</vt:lpstr>
      <vt:lpstr>Changes to STAAR EOC Data File Uploads</vt:lpstr>
      <vt:lpstr>Changes to STAAR 3–8 Data File Uploads</vt:lpstr>
      <vt:lpstr>Changes to STAAR 3–8 Data File Uploads</vt:lpstr>
      <vt:lpstr>Student Uploads – PNP for STAAR 3–8 </vt:lpstr>
      <vt:lpstr>Student Uploads – PNP for STAAR EOC</vt:lpstr>
      <vt:lpstr>Student Uploads – Groups </vt:lpstr>
      <vt:lpstr>Student Registration – Reminders </vt:lpstr>
      <vt:lpstr>Precode Verification Report</vt:lpstr>
      <vt:lpstr>Precode Verification Report (PDF version)</vt:lpstr>
      <vt:lpstr>Online Testing &gt; Manage Online Testing</vt:lpstr>
      <vt:lpstr>Online Testing &gt; Manage Online Testing</vt:lpstr>
      <vt:lpstr>Online Testing &gt; Manage Online Testing</vt:lpstr>
      <vt:lpstr>Manage Online Testing Groups</vt:lpstr>
      <vt:lpstr>Edit Existing Online Testing Groups</vt:lpstr>
      <vt:lpstr>Create New Online Testing Groups</vt:lpstr>
      <vt:lpstr>Student Uploads – Groups </vt:lpstr>
      <vt:lpstr>Student Resolution </vt:lpstr>
      <vt:lpstr>Additional Orders</vt:lpstr>
      <vt:lpstr>View and Track Order</vt:lpstr>
      <vt:lpstr>Participation Counts</vt:lpstr>
      <vt:lpstr>Reports: Online Testing</vt:lpstr>
      <vt:lpstr>Reports: Online Testing</vt:lpstr>
      <vt:lpstr>Reports: SIRS</vt:lpstr>
      <vt:lpstr>Reports: Report Access</vt:lpstr>
      <vt:lpstr>Online Testing Preparation: Review Updated Documentation</vt:lpstr>
      <vt:lpstr>Unified Minimum System Requirements</vt:lpstr>
      <vt:lpstr>Secure Browser Auto Update</vt:lpstr>
      <vt:lpstr>Support for Interim and Technology Enhanced Item Pilots</vt:lpstr>
      <vt:lpstr>System Check</vt:lpstr>
      <vt:lpstr>Tools</vt:lpstr>
      <vt:lpstr>Questions?</vt:lpstr>
      <vt:lpstr>STAAR Alternate 2 </vt:lpstr>
      <vt:lpstr>STAAR Alternate 2 Test Administration Resources</vt:lpstr>
      <vt:lpstr>STAAR Alternate 2 </vt:lpstr>
      <vt:lpstr>STAAR Alternate 2 Participation Requirements </vt:lpstr>
      <vt:lpstr>STAAR Alternate 2 Participation Requirements </vt:lpstr>
      <vt:lpstr>Medical Exceptions and No Authentic Academic Response (NAAR) </vt:lpstr>
      <vt:lpstr>STAAR Alternate 2 Administration </vt:lpstr>
      <vt:lpstr>STAAR Alternate 2 Late Enrollees </vt:lpstr>
      <vt:lpstr>STAAR Alternate 2 New for 2018</vt:lpstr>
      <vt:lpstr>STAAR Alternate 2 New for 2018</vt:lpstr>
      <vt:lpstr>Every Student Succeeds Act (ESSA):  1% Threshold</vt:lpstr>
      <vt:lpstr>Statewide STAAR Alternate 2 Participation Rates  </vt:lpstr>
      <vt:lpstr>Waiver Request </vt:lpstr>
      <vt:lpstr>Waiver Request </vt:lpstr>
      <vt:lpstr>TELPAS </vt:lpstr>
      <vt:lpstr>TELPAS Resources </vt:lpstr>
      <vt:lpstr>Texas English Language Proficiency Assessment System-TELPAS </vt:lpstr>
      <vt:lpstr>Exceptions </vt:lpstr>
      <vt:lpstr>TELPAS New for 2018</vt:lpstr>
      <vt:lpstr>TELPAS Holistically-Rated Assessments: Training Requirements</vt:lpstr>
      <vt:lpstr>TELPAS Holistically-Rated Assessments: Rater Requirements</vt:lpstr>
      <vt:lpstr>TELPAS Online Assessments: Reading</vt:lpstr>
      <vt:lpstr>TELPAS Online Assessments:  Listening and Speaking </vt:lpstr>
      <vt:lpstr>TELPAS Online Assessments:  Listening</vt:lpstr>
      <vt:lpstr>TELPAS Online Assessments:  Speaking </vt:lpstr>
      <vt:lpstr>Special Administration of TELPAS</vt:lpstr>
      <vt:lpstr>TELPAS Test Results </vt:lpstr>
      <vt:lpstr>TELPAS Test Results: Impact on Exit </vt:lpstr>
      <vt:lpstr>TELPAS Test Results: Impact on Exit </vt:lpstr>
      <vt:lpstr>TELPAS Test Results: Impact on Exit </vt:lpstr>
      <vt:lpstr>Every Student Succeeds Act (ESSA) : Alternate English Language Proficiency (ELP) Assessment </vt:lpstr>
      <vt:lpstr>TELPAS Alt </vt:lpstr>
      <vt:lpstr>Eligibility for TELPAS Alt </vt:lpstr>
      <vt:lpstr>Development of TELPAS Alt </vt:lpstr>
      <vt:lpstr>Questions?</vt:lpstr>
      <vt:lpstr>STAAR Alternate 2 and TELPAS Assessment Management System</vt:lpstr>
      <vt:lpstr>Assessment Management System Launch Page</vt:lpstr>
      <vt:lpstr>New Features</vt:lpstr>
      <vt:lpstr>Avocet</vt:lpstr>
      <vt:lpstr>Login Screen</vt:lpstr>
      <vt:lpstr>Home Page</vt:lpstr>
      <vt:lpstr>Tasks</vt:lpstr>
      <vt:lpstr>Support Page</vt:lpstr>
      <vt:lpstr>Submit Data Files</vt:lpstr>
      <vt:lpstr>Import/Export Data</vt:lpstr>
      <vt:lpstr>Import/Export Student Data</vt:lpstr>
      <vt:lpstr>View Registered Students</vt:lpstr>
      <vt:lpstr>Update Student Data Directly</vt:lpstr>
      <vt:lpstr>Create/Edit Student Information</vt:lpstr>
      <vt:lpstr>Register Students</vt:lpstr>
      <vt:lpstr>Manage Student Tests</vt:lpstr>
      <vt:lpstr>Manage Groups</vt:lpstr>
      <vt:lpstr>Manage Enrollments</vt:lpstr>
      <vt:lpstr>Score Codes</vt:lpstr>
      <vt:lpstr>Accommodations</vt:lpstr>
      <vt:lpstr>View Published Reports</vt:lpstr>
      <vt:lpstr>STAAR Alternate 2 Administration</vt:lpstr>
      <vt:lpstr>STAAR Alternate 2 Key Dates</vt:lpstr>
      <vt:lpstr>Test Administrator Training</vt:lpstr>
      <vt:lpstr>STAAR Alternate 2 Test Administration Process</vt:lpstr>
      <vt:lpstr>STAAR Alternate 2 Materials List</vt:lpstr>
      <vt:lpstr>STAAR Alternate 2 Test Materials</vt:lpstr>
      <vt:lpstr>STAAR Alternate 2 Test Administrator Manual</vt:lpstr>
      <vt:lpstr>Student Booklets</vt:lpstr>
      <vt:lpstr>Large-Print Student Booklets</vt:lpstr>
      <vt:lpstr>Image Card Sets</vt:lpstr>
      <vt:lpstr>Image Card Sets</vt:lpstr>
      <vt:lpstr>Scoring Document</vt:lpstr>
      <vt:lpstr>Transcribe Student Responses</vt:lpstr>
      <vt:lpstr>Transcribe Student Responses</vt:lpstr>
      <vt:lpstr>Enter Test Details</vt:lpstr>
      <vt:lpstr>STAAR Alternate 2 Survey</vt:lpstr>
      <vt:lpstr>Verification Window</vt:lpstr>
      <vt:lpstr>Return Test Materials to the Campus Coordinator</vt:lpstr>
      <vt:lpstr>Return Test Materials to the Campus Coordinator</vt:lpstr>
      <vt:lpstr>TELPAS Administration </vt:lpstr>
      <vt:lpstr>Key Dates</vt:lpstr>
      <vt:lpstr>TELPAS Online Training Center</vt:lpstr>
      <vt:lpstr>TELPAS Rater Resources</vt:lpstr>
      <vt:lpstr>TELPAS Rater Responsibilities</vt:lpstr>
      <vt:lpstr>TELPAS Online Training Center Reminders</vt:lpstr>
      <vt:lpstr>TELPAS Online Training Center Updates</vt:lpstr>
      <vt:lpstr>TELPAS Online Training Center Log In/Sign Up</vt:lpstr>
      <vt:lpstr>Create Account</vt:lpstr>
      <vt:lpstr>Educator Homepage</vt:lpstr>
      <vt:lpstr>Choose Your Training</vt:lpstr>
      <vt:lpstr>Holistically Rated Listening and Speaking Training</vt:lpstr>
      <vt:lpstr>Writing Training Course </vt:lpstr>
      <vt:lpstr>Listening and Speaking Course</vt:lpstr>
      <vt:lpstr>Practice Sample</vt:lpstr>
      <vt:lpstr>Monitored Calibration Sessions</vt:lpstr>
      <vt:lpstr>Sufficient Calibration</vt:lpstr>
      <vt:lpstr>Coordinator Resources for TELPAS Holistic Rating Training</vt:lpstr>
      <vt:lpstr>Sample Calibration </vt:lpstr>
      <vt:lpstr>Review Calibration Set and Submit for Scoring</vt:lpstr>
      <vt:lpstr>Sample Completed Calibration</vt:lpstr>
      <vt:lpstr>Scoring Summary</vt:lpstr>
      <vt:lpstr>Sample Certificates</vt:lpstr>
      <vt:lpstr>TELPAS Online Tasks</vt:lpstr>
      <vt:lpstr>TELPAS Test Administration Process</vt:lpstr>
      <vt:lpstr>TELPAS Test Sessions</vt:lpstr>
      <vt:lpstr>Create Test Sessions</vt:lpstr>
      <vt:lpstr>Enter Session Details</vt:lpstr>
      <vt:lpstr>Prepare Sessions</vt:lpstr>
      <vt:lpstr>Prepare Session</vt:lpstr>
      <vt:lpstr>Prepare Multiple Sessions</vt:lpstr>
      <vt:lpstr>Unlock Sessions</vt:lpstr>
      <vt:lpstr>Unlock All or Selected Students</vt:lpstr>
      <vt:lpstr>Print Student Test Tickets</vt:lpstr>
      <vt:lpstr>Print Options</vt:lpstr>
      <vt:lpstr>Launch TELPAS Holistic Ratings Test</vt:lpstr>
      <vt:lpstr>Enter Holistic Ratings</vt:lpstr>
      <vt:lpstr>Move Tests Between Organizations</vt:lpstr>
      <vt:lpstr>Move Tests Between Organizations</vt:lpstr>
      <vt:lpstr>Testing Irregularities</vt:lpstr>
      <vt:lpstr>TELPAS Online Training Coordinator Resources Information</vt:lpstr>
      <vt:lpstr>TELPAS Operational Reports</vt:lpstr>
      <vt:lpstr>TELPAS Online Testing</vt:lpstr>
      <vt:lpstr>Online Testing Components</vt:lpstr>
      <vt:lpstr>Headphone and Microphone Requirements</vt:lpstr>
      <vt:lpstr>Headphone and Microphone Recommendations</vt:lpstr>
      <vt:lpstr>TELPAS Headset Recommendations</vt:lpstr>
      <vt:lpstr>Listening and Speaking Headset Test – TestNav App</vt:lpstr>
      <vt:lpstr>Training Site Headset Test and Infrastructure Trial</vt:lpstr>
      <vt:lpstr>Technology Setup Checklist</vt:lpstr>
      <vt:lpstr>TestNav Online Support</vt:lpstr>
      <vt:lpstr>Online User’s Guide</vt:lpstr>
      <vt:lpstr>TELPAS Speaking Test Scoring Development</vt:lpstr>
      <vt:lpstr>TELPAS Speaking Test Operational Scoring</vt:lpstr>
      <vt:lpstr>“Uncertain Cases”</vt:lpstr>
      <vt:lpstr>Validation</vt:lpstr>
      <vt:lpstr>Validation: Machine Scores and Human Scores</vt:lpstr>
      <vt:lpstr>Test Reliability Analysis (Student Level)</vt:lpstr>
      <vt:lpstr>Questions?</vt:lpstr>
      <vt:lpstr>Scoring and Reporting</vt:lpstr>
      <vt:lpstr>Student Data</vt:lpstr>
      <vt:lpstr>Coding Information</vt:lpstr>
      <vt:lpstr>Homeless and Harvey Coding</vt:lpstr>
      <vt:lpstr>Homeless and Harvey Coding</vt:lpstr>
      <vt:lpstr>Homeless and Harvey Crisis Coding</vt:lpstr>
      <vt:lpstr>Homeless and Harvey Crisis Coding</vt:lpstr>
      <vt:lpstr>Homeless and Harvey Crisis Coding</vt:lpstr>
      <vt:lpstr>Homeless and Harvey Crisis Coding</vt:lpstr>
      <vt:lpstr>Former TAKS, TAAS, TEAMS Coding</vt:lpstr>
      <vt:lpstr>Questions?</vt:lpstr>
      <vt:lpstr>Contact Information</vt:lpstr>
      <vt:lpstr>Contact Information</vt:lpstr>
      <vt:lpstr>Disclaimer</vt:lpstr>
      <vt:lpstr>Thank You</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Questions?</dc:title>
  <dc:creator>Deb Sauberer</dc:creator>
  <cp:lastModifiedBy>Glenn A. Nathan</cp:lastModifiedBy>
  <cp:revision>92</cp:revision>
  <cp:lastPrinted>2018-01-03T23:04:18Z</cp:lastPrinted>
  <dcterms:created xsi:type="dcterms:W3CDTF">2017-12-17T04:38:44Z</dcterms:created>
  <dcterms:modified xsi:type="dcterms:W3CDTF">2018-01-09T19:32:02Z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0x01010007FB1D6CA609264B9F5C92340C132DE3</vt:lpwstr>
  </property>
</Properties>
</file>