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6858000" cx="9144000"/>
  <p:notesSz cx="7010400" cy="9296400"/>
  <p:embeddedFontLst>
    <p:embeddedFont>
      <p:font typeface="Tahoma"/>
      <p:regular r:id="rId38"/>
      <p:bold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40" roundtripDataSignature="AMtx7mh5uc8Rv9VK7FnaqduD4+j1m5Ii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0D1D96C-ABA1-41B7-BBAD-BBF61BD3218B}">
  <a:tblStyle styleId="{30D1D96C-ABA1-41B7-BBAD-BBF61BD3218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font" Target="fonts/Tahoma-bold.fntdata"/><Relationship Id="rId38" Type="http://schemas.openxmlformats.org/officeDocument/2006/relationships/font" Target="fonts/Tahoma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1925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5825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25" spcFirstLastPara="1" rIns="93325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1925" y="885825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25" spcFirstLastPara="1" rIns="93325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" name="Google Shape;75;p2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4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5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8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10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12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13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4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6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7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8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9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20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21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2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22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23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24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5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p25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6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p26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27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8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28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29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0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8" name="Google Shape;298;p30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1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31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2:notes"/>
          <p:cNvSpPr txBox="1"/>
          <p:nvPr>
            <p:ph idx="1" type="body"/>
          </p:nvPr>
        </p:nvSpPr>
        <p:spPr>
          <a:xfrm>
            <a:off x="935037" y="4429125"/>
            <a:ext cx="5140325" cy="41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25" spcFirstLastPara="1" rIns="93325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4" name="Google Shape;314;p32:notes"/>
          <p:cNvSpPr/>
          <p:nvPr>
            <p:ph idx="2" type="sldImg"/>
          </p:nvPr>
        </p:nvSpPr>
        <p:spPr>
          <a:xfrm>
            <a:off x="1174750" y="700087"/>
            <a:ext cx="4660900" cy="3495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" name="Google Shape;18;p3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23" name="Google Shape;23;p3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6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6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8" name="Google Shape;28;p3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7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3" name="Google Shape;33;p3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3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39" name="Google Shape;39;p3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4" name="Google Shape;44;p3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5" name="Google Shape;45;p3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57" name="Google Shape;57;p4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8" name="Google Shape;58;p4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59" name="Google Shape;59;p4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0" name="Google Shape;60;p4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3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65" name="Google Shape;65;p43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66" name="Google Shape;66;p4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71" name="Google Shape;71;p4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3" name="Google Shape;13;p3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  <p:pic>
        <p:nvPicPr>
          <p:cNvPr descr="3Rs-tag72" id="14" name="Google Shape;14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316662"/>
            <a:ext cx="2362200" cy="54133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slide" Target="/ppt/slides/slide10.xml"/><Relationship Id="rId42" Type="http://schemas.openxmlformats.org/officeDocument/2006/relationships/slide" Target="/ppt/slides/slide10.xml"/><Relationship Id="rId41" Type="http://schemas.openxmlformats.org/officeDocument/2006/relationships/slide" Target="/ppt/slides/slide10.xml"/><Relationship Id="rId44" Type="http://schemas.openxmlformats.org/officeDocument/2006/relationships/slide" Target="/ppt/slides/slide15.xml"/><Relationship Id="rId43" Type="http://schemas.openxmlformats.org/officeDocument/2006/relationships/slide" Target="/ppt/slides/slide15.xml"/><Relationship Id="rId46" Type="http://schemas.openxmlformats.org/officeDocument/2006/relationships/slide" Target="/ppt/slides/slide25.xml"/><Relationship Id="rId45" Type="http://schemas.openxmlformats.org/officeDocument/2006/relationships/slide" Target="/ppt/slides/slide20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2.xml"/><Relationship Id="rId4" Type="http://schemas.openxmlformats.org/officeDocument/2006/relationships/slide" Target="/ppt/slides/slide7.xml"/><Relationship Id="rId9" Type="http://schemas.openxmlformats.org/officeDocument/2006/relationships/slide" Target="/ppt/slides/slide12.xml"/><Relationship Id="rId48" Type="http://schemas.openxmlformats.org/officeDocument/2006/relationships/slide" Target="/ppt/slides/slide6.xml"/><Relationship Id="rId47" Type="http://schemas.openxmlformats.org/officeDocument/2006/relationships/slide" Target="/ppt/slides/slide30.xml"/><Relationship Id="rId49" Type="http://schemas.openxmlformats.org/officeDocument/2006/relationships/slide" Target="/ppt/slides/slide11.xml"/><Relationship Id="rId5" Type="http://schemas.openxmlformats.org/officeDocument/2006/relationships/slide" Target="/ppt/slides/slide7.xml"/><Relationship Id="rId6" Type="http://schemas.openxmlformats.org/officeDocument/2006/relationships/slide" Target="/ppt/slides/slide7.xml"/><Relationship Id="rId7" Type="http://schemas.openxmlformats.org/officeDocument/2006/relationships/slide" Target="/ppt/slides/slide12.xml"/><Relationship Id="rId8" Type="http://schemas.openxmlformats.org/officeDocument/2006/relationships/slide" Target="/ppt/slides/slide12.xml"/><Relationship Id="rId31" Type="http://schemas.openxmlformats.org/officeDocument/2006/relationships/slide" Target="/ppt/slides/slide9.xml"/><Relationship Id="rId30" Type="http://schemas.openxmlformats.org/officeDocument/2006/relationships/slide" Target="/ppt/slides/slide9.xml"/><Relationship Id="rId33" Type="http://schemas.openxmlformats.org/officeDocument/2006/relationships/slide" Target="/ppt/slides/slide14.xml"/><Relationship Id="rId32" Type="http://schemas.openxmlformats.org/officeDocument/2006/relationships/slide" Target="/ppt/slides/slide14.xml"/><Relationship Id="rId35" Type="http://schemas.openxmlformats.org/officeDocument/2006/relationships/slide" Target="/ppt/slides/slide24.xml"/><Relationship Id="rId34" Type="http://schemas.openxmlformats.org/officeDocument/2006/relationships/slide" Target="/ppt/slides/slide19.xml"/><Relationship Id="rId37" Type="http://schemas.openxmlformats.org/officeDocument/2006/relationships/slide" Target="/ppt/slides/slide5.xml"/><Relationship Id="rId36" Type="http://schemas.openxmlformats.org/officeDocument/2006/relationships/slide" Target="/ppt/slides/slide29.xml"/><Relationship Id="rId39" Type="http://schemas.openxmlformats.org/officeDocument/2006/relationships/slide" Target="/ppt/slides/slide5.xml"/><Relationship Id="rId38" Type="http://schemas.openxmlformats.org/officeDocument/2006/relationships/slide" Target="/ppt/slides/slide5.xml"/><Relationship Id="rId62" Type="http://schemas.openxmlformats.org/officeDocument/2006/relationships/slide" Target="/ppt/slides/slide31.xml"/><Relationship Id="rId61" Type="http://schemas.openxmlformats.org/officeDocument/2006/relationships/slide" Target="/ppt/slides/slide26.xml"/><Relationship Id="rId20" Type="http://schemas.openxmlformats.org/officeDocument/2006/relationships/slide" Target="/ppt/slides/slide13.xml"/><Relationship Id="rId64" Type="http://schemas.openxmlformats.org/officeDocument/2006/relationships/slide" Target="/ppt/slides/slide31.xml"/><Relationship Id="rId63" Type="http://schemas.openxmlformats.org/officeDocument/2006/relationships/slide" Target="/ppt/slides/slide31.xml"/><Relationship Id="rId22" Type="http://schemas.openxmlformats.org/officeDocument/2006/relationships/slide" Target="/ppt/slides/slide13.xml"/><Relationship Id="rId21" Type="http://schemas.openxmlformats.org/officeDocument/2006/relationships/slide" Target="/ppt/slides/slide13.xml"/><Relationship Id="rId65" Type="http://schemas.openxmlformats.org/officeDocument/2006/relationships/image" Target="../media/image2.png"/><Relationship Id="rId24" Type="http://schemas.openxmlformats.org/officeDocument/2006/relationships/slide" Target="/ppt/slides/slide23.xml"/><Relationship Id="rId23" Type="http://schemas.openxmlformats.org/officeDocument/2006/relationships/slide" Target="/ppt/slides/slide18.xml"/><Relationship Id="rId60" Type="http://schemas.openxmlformats.org/officeDocument/2006/relationships/slide" Target="/ppt/slides/slide26.xml"/><Relationship Id="rId26" Type="http://schemas.openxmlformats.org/officeDocument/2006/relationships/slide" Target="/ppt/slides/slide4.xml"/><Relationship Id="rId25" Type="http://schemas.openxmlformats.org/officeDocument/2006/relationships/slide" Target="/ppt/slides/slide28.xml"/><Relationship Id="rId28" Type="http://schemas.openxmlformats.org/officeDocument/2006/relationships/slide" Target="/ppt/slides/slide4.xml"/><Relationship Id="rId27" Type="http://schemas.openxmlformats.org/officeDocument/2006/relationships/slide" Target="/ppt/slides/slide4.xml"/><Relationship Id="rId29" Type="http://schemas.openxmlformats.org/officeDocument/2006/relationships/slide" Target="/ppt/slides/slide9.xml"/><Relationship Id="rId51" Type="http://schemas.openxmlformats.org/officeDocument/2006/relationships/slide" Target="/ppt/slides/slide11.xml"/><Relationship Id="rId50" Type="http://schemas.openxmlformats.org/officeDocument/2006/relationships/slide" Target="/ppt/slides/slide11.xml"/><Relationship Id="rId53" Type="http://schemas.openxmlformats.org/officeDocument/2006/relationships/slide" Target="/ppt/slides/slide16.xml"/><Relationship Id="rId52" Type="http://schemas.openxmlformats.org/officeDocument/2006/relationships/slide" Target="/ppt/slides/slide16.xml"/><Relationship Id="rId11" Type="http://schemas.openxmlformats.org/officeDocument/2006/relationships/slide" Target="/ppt/slides/slide22.xml"/><Relationship Id="rId55" Type="http://schemas.openxmlformats.org/officeDocument/2006/relationships/slide" Target="/ppt/slides/slide16.xml"/><Relationship Id="rId10" Type="http://schemas.openxmlformats.org/officeDocument/2006/relationships/slide" Target="/ppt/slides/slide17.xml"/><Relationship Id="rId54" Type="http://schemas.openxmlformats.org/officeDocument/2006/relationships/slide" Target="/ppt/slides/slide16.xml"/><Relationship Id="rId13" Type="http://schemas.openxmlformats.org/officeDocument/2006/relationships/slide" Target="/ppt/slides/slide3.xml"/><Relationship Id="rId57" Type="http://schemas.openxmlformats.org/officeDocument/2006/relationships/slide" Target="/ppt/slides/slide21.xml"/><Relationship Id="rId12" Type="http://schemas.openxmlformats.org/officeDocument/2006/relationships/slide" Target="/ppt/slides/slide27.xml"/><Relationship Id="rId56" Type="http://schemas.openxmlformats.org/officeDocument/2006/relationships/slide" Target="/ppt/slides/slide21.xml"/><Relationship Id="rId15" Type="http://schemas.openxmlformats.org/officeDocument/2006/relationships/slide" Target="/ppt/slides/slide3.xml"/><Relationship Id="rId59" Type="http://schemas.openxmlformats.org/officeDocument/2006/relationships/slide" Target="/ppt/slides/slide26.xml"/><Relationship Id="rId14" Type="http://schemas.openxmlformats.org/officeDocument/2006/relationships/slide" Target="/ppt/slides/slide3.xml"/><Relationship Id="rId58" Type="http://schemas.openxmlformats.org/officeDocument/2006/relationships/slide" Target="/ppt/slides/slide21.xml"/><Relationship Id="rId17" Type="http://schemas.openxmlformats.org/officeDocument/2006/relationships/slide" Target="/ppt/slides/slide8.xml"/><Relationship Id="rId16" Type="http://schemas.openxmlformats.org/officeDocument/2006/relationships/slide" Target="/ppt/slides/slide8.xml"/><Relationship Id="rId19" Type="http://schemas.openxmlformats.org/officeDocument/2006/relationships/slide" Target="/ppt/slides/slide13.xml"/><Relationship Id="rId18" Type="http://schemas.openxmlformats.org/officeDocument/2006/relationships/slide" Target="/ppt/slides/slide8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"/>
          <p:cNvSpPr txBox="1"/>
          <p:nvPr>
            <p:ph type="title"/>
          </p:nvPr>
        </p:nvSpPr>
        <p:spPr>
          <a:xfrm>
            <a:off x="457200" y="2286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4400"/>
              <a:t>I</a:t>
            </a:r>
            <a:r>
              <a:rPr b="0" i="0" lang="en-US" sz="44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 Smarts</a:t>
            </a:r>
            <a:endParaRPr/>
          </a:p>
        </p:txBody>
      </p:sp>
      <p:graphicFrame>
        <p:nvGraphicFramePr>
          <p:cNvPr id="78" name="Google Shape;78;p2"/>
          <p:cNvGraphicFramePr/>
          <p:nvPr/>
        </p:nvGraphicFramePr>
        <p:xfrm>
          <a:off x="381000" y="129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{30D1D96C-ABA1-41B7-BBAD-BBF61BD3218B}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1006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Which One Is Riskiest?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Testing, Testing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Can I Be Cured?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What Should They Do?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Don’t Feel So Good…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Myth or Fact?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"/>
                        </a:rPr>
                        <a:t>10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"/>
                        </a:rPr>
                        <a:t>10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5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6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7"/>
                        </a:rPr>
                        <a:t>10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8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9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10"/>
                        </a:rPr>
                        <a:t>10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11"/>
                        </a:rPr>
                        <a:t>10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12"/>
                        </a:rPr>
                        <a:t>10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13"/>
                        </a:rPr>
                        <a:t>20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14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15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16"/>
                        </a:rPr>
                        <a:t>20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action="ppaction://hlinksldjump" r:id="rId17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18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19"/>
                        </a:rPr>
                        <a:t>2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20"/>
                        </a:rPr>
                        <a:t>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21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22"/>
                        </a:rPr>
                        <a:t>points</a:t>
                      </a:r>
                      <a:endParaRPr sz="1400" u="sng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23"/>
                        </a:rPr>
                        <a:t>20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24"/>
                        </a:rPr>
                        <a:t>20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25"/>
                        </a:rPr>
                        <a:t>20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26"/>
                        </a:rPr>
                        <a:t>30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27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28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29"/>
                        </a:rPr>
                        <a:t>30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30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1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2"/>
                        </a:rPr>
                        <a:t>3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3"/>
                        </a:rPr>
                        <a:t>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4"/>
                        </a:rPr>
                        <a:t>30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5"/>
                        </a:rPr>
                        <a:t>30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6"/>
                        </a:rPr>
                        <a:t>30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7"/>
                        </a:rPr>
                        <a:t>40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38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39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0"/>
                        </a:rPr>
                        <a:t>40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41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2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3"/>
                        </a:rPr>
                        <a:t>4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4"/>
                        </a:rPr>
                        <a:t>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5"/>
                        </a:rPr>
                        <a:t>40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6"/>
                        </a:rPr>
                        <a:t>40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7"/>
                        </a:rPr>
                        <a:t>40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8"/>
                        </a:rPr>
                        <a:t>50 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49"/>
                        </a:rPr>
                        <a:t>50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50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51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52"/>
                        </a:rPr>
                        <a:t>5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53"/>
                        </a:rPr>
                        <a:t>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54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55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56"/>
                        </a:rPr>
                        <a:t>50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57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58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59"/>
                        </a:rPr>
                        <a:t>50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60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61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62"/>
                        </a:rPr>
                        <a:t>50</a:t>
                      </a:r>
                      <a:r>
                        <a:rPr lang="en-US" sz="1400" u="sng" cap="none" strike="noStrike">
                          <a:solidFill>
                            <a:schemeClr val="hlink"/>
                          </a:solidFill>
                          <a:hlinkClick action="ppaction://hlinksldjump" r:id="rId63"/>
                        </a:rPr>
                        <a:t> </a:t>
                      </a: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hlinkClick action="ppaction://hlinksldjump" r:id="rId64"/>
                        </a:rPr>
                        <a:t>points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FY_LOGO.eps" id="79" name="Google Shape;79;p2"/>
          <p:cNvPicPr preferRelativeResize="0"/>
          <p:nvPr/>
        </p:nvPicPr>
        <p:blipFill rotWithShape="1">
          <a:blip r:embed="rId65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10 points</a:t>
            </a:r>
            <a:endParaRPr/>
          </a:p>
        </p:txBody>
      </p:sp>
      <p:sp>
        <p:nvSpPr>
          <p:cNvPr id="85" name="Google Shape;85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3200" u="none" cap="none" strike="noStrik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Which One Is Riskiest?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Open mouth</a:t>
            </a:r>
            <a:r>
              <a:rPr b="0" i="0" lang="en-US" sz="3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kissing,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 holding hands</a:t>
            </a:r>
            <a:r>
              <a:rPr b="0" i="0" lang="en-US" sz="3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using a public toilet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86" name="Google Shape;8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20 points</a:t>
            </a:r>
            <a:endParaRPr/>
          </a:p>
        </p:txBody>
      </p:sp>
      <p:sp>
        <p:nvSpPr>
          <p:cNvPr id="93" name="Google Shape;93;p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32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Which One Is Riskiest?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Abstinence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,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Mutual masturbation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or Outercourse</a:t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94" name="Google Shape;9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4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30 points</a:t>
            </a:r>
            <a:endParaRPr/>
          </a:p>
        </p:txBody>
      </p:sp>
      <p:sp>
        <p:nvSpPr>
          <p:cNvPr id="101" name="Google Shape;101;p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32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Which One Is Riskiest?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Performing oral sex on another person, receiving oral sex from another person, having penis-vagina sex with a condom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02" name="Google Shape;1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40 points</a:t>
            </a:r>
            <a:endParaRPr/>
          </a:p>
        </p:txBody>
      </p:sp>
      <p:sp>
        <p:nvSpPr>
          <p:cNvPr id="109" name="Google Shape;109;p6"/>
          <p:cNvSpPr txBox="1"/>
          <p:nvPr>
            <p:ph idx="1" type="body"/>
          </p:nvPr>
        </p:nvSpPr>
        <p:spPr>
          <a:xfrm>
            <a:off x="428625" y="1981200"/>
            <a:ext cx="8232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32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Which One Is Riskiest?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Having unprotected sex in a swimming pool, having protected oral sex, </a:t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mutual masturbation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10" name="Google Shape;11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6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50 points</a:t>
            </a:r>
            <a:endParaRPr/>
          </a:p>
        </p:txBody>
      </p:sp>
      <p:sp>
        <p:nvSpPr>
          <p:cNvPr id="117" name="Google Shape;117;p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32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Which One Is Riskiest?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Unprotected oral sex, </a:t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Unprotected 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penis-vagina sex, unprotected anal sex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18" name="Google Shape;11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7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10 points</a:t>
            </a:r>
            <a:endParaRPr/>
          </a:p>
        </p:txBody>
      </p:sp>
      <p:sp>
        <p:nvSpPr>
          <p:cNvPr id="125" name="Google Shape;125;p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40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Testing, Testing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True or False: There is one type of test that can screen for the most  common ST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</a:t>
            </a:r>
            <a:endParaRPr/>
          </a:p>
        </p:txBody>
      </p:sp>
      <p:pic>
        <p:nvPicPr>
          <p:cNvPr descr="AFY_LOGO.eps" id="126" name="Google Shape;12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8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20 points</a:t>
            </a:r>
            <a:endParaRPr/>
          </a:p>
        </p:txBody>
      </p: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40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Testing, Testing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True or False: Minors (age 18 and younger) must have a parent or guardian’s consent to be tested for ST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88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34" name="Google Shape;13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9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30 points</a:t>
            </a:r>
            <a:endParaRPr/>
          </a:p>
        </p:txBody>
      </p:sp>
      <p:sp>
        <p:nvSpPr>
          <p:cNvPr id="141" name="Google Shape;141;p1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40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Testing, Testing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Name places where people can go to get tested for STDs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42" name="Google Shape;14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0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40 points</a:t>
            </a:r>
            <a:endParaRPr/>
          </a:p>
        </p:txBody>
      </p:sp>
      <p:sp>
        <p:nvSpPr>
          <p:cNvPr id="149" name="Google Shape;149;p1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40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Testing, Testing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True or False: If a person thinks they might have been exposed to an ST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they should get tested within 24 hours 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50" name="Google Shape;15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1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50 points</a:t>
            </a:r>
            <a:endParaRPr/>
          </a:p>
        </p:txBody>
      </p:sp>
      <p:sp>
        <p:nvSpPr>
          <p:cNvPr id="157" name="Google Shape;157;p12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40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Testing, Testing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A person with a cervix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is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tested for HPV when they get pap tests; </a:t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how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is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a person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with a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penis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tested?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58" name="Google Shape;15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2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10 points</a:t>
            </a:r>
            <a:endParaRPr/>
          </a:p>
        </p:txBody>
      </p:sp>
      <p:sp>
        <p:nvSpPr>
          <p:cNvPr id="165" name="Google Shape;165;p1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Can I Be Cured?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Chlamydia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66" name="Google Shape;16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3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20 points</a:t>
            </a:r>
            <a:endParaRPr/>
          </a:p>
        </p:txBody>
      </p:sp>
      <p:sp>
        <p:nvSpPr>
          <p:cNvPr id="173" name="Google Shape;173;p1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Can I Be Cured?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Syphilis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74" name="Google Shape;17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4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30 points</a:t>
            </a:r>
            <a:endParaRPr/>
          </a:p>
        </p:txBody>
      </p:sp>
      <p:sp>
        <p:nvSpPr>
          <p:cNvPr id="181" name="Google Shape;181;p1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Can I Be Cured?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HIV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82" name="Google Shape;18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5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40 points</a:t>
            </a:r>
            <a:endParaRPr/>
          </a:p>
        </p:txBody>
      </p:sp>
      <p:sp>
        <p:nvSpPr>
          <p:cNvPr id="189" name="Google Shape;189;p16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Can I Be Cured?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Gonorrhea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90" name="Google Shape;19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6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50 points</a:t>
            </a:r>
            <a:endParaRPr/>
          </a:p>
        </p:txBody>
      </p:sp>
      <p:sp>
        <p:nvSpPr>
          <p:cNvPr id="197" name="Google Shape;197;p1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Can I Be Cured?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Genital Warts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198" name="Google Shape;19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7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10 points</a:t>
            </a:r>
            <a:endParaRPr/>
          </a:p>
        </p:txBody>
      </p:sp>
      <p:sp>
        <p:nvSpPr>
          <p:cNvPr id="205" name="Google Shape;205;p1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What Should They Do?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person has never had sex before. Their partner has, but only once. Do they need to use condoms?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1" i="0" sz="44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63500" lvl="0" marL="342900" marR="0" rtl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1" i="0" sz="4400" u="none">
              <a:solidFill>
                <a:srgbClr val="0070C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06" name="Google Shape;20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8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20 points</a:t>
            </a:r>
            <a:endParaRPr/>
          </a:p>
        </p:txBody>
      </p:sp>
      <p:sp>
        <p:nvSpPr>
          <p:cNvPr id="213" name="Google Shape;213;p1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What Should They Do?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couple is making out and it looks like they may have sex. One partner takes out a condom and the other says, “I don’t use those.” What should the other partner do?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14" name="Google Shape;2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9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30 points</a:t>
            </a:r>
            <a:endParaRPr/>
          </a:p>
        </p:txBody>
      </p:sp>
      <p:sp>
        <p:nvSpPr>
          <p:cNvPr id="221" name="Google Shape;221;p20"/>
          <p:cNvSpPr txBox="1"/>
          <p:nvPr>
            <p:ph idx="1" type="body"/>
          </p:nvPr>
        </p:nvSpPr>
        <p:spPr>
          <a:xfrm>
            <a:off x="685800" y="1582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What Should They Do?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couple is about to have sex for the first time. They know they need to use condoms but don’t want to be seen buying them in a store. What are two other places they can go to get condoms?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22" name="Google Shape;22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0"/>
          <p:cNvSpPr txBox="1"/>
          <p:nvPr/>
        </p:nvSpPr>
        <p:spPr>
          <a:xfrm>
            <a:off x="7062725" y="556827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40 points</a:t>
            </a:r>
            <a:endParaRPr/>
          </a:p>
        </p:txBody>
      </p:sp>
      <p:sp>
        <p:nvSpPr>
          <p:cNvPr id="229" name="Google Shape;229;p2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</a:pPr>
            <a: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What Should They Do?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couple is having penis-vagina sex, and the condom breaks. They don’t have any more condoms with them.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30" name="Google Shape;23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1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50 points</a:t>
            </a:r>
            <a:endParaRPr/>
          </a:p>
        </p:txBody>
      </p:sp>
      <p:sp>
        <p:nvSpPr>
          <p:cNvPr id="237" name="Google Shape;237;p22"/>
          <p:cNvSpPr txBox="1"/>
          <p:nvPr>
            <p:ph idx="1" type="body"/>
          </p:nvPr>
        </p:nvSpPr>
        <p:spPr>
          <a:xfrm>
            <a:off x="685800" y="1571775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What Should They Do?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ahoma"/>
              <a:buNone/>
            </a:pPr>
            <a:r>
              <a:rPr b="0" i="0" lang="en-US" sz="3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person notices small red bumps on the outside of their genitals. They don’t look like the gross slides they saw in science class at school so maybe it’s a heat rash. They’ve had sex before and used condoms a few times. What THREE THINGS should they do?</a:t>
            </a:r>
            <a:endParaRPr/>
          </a:p>
          <a:p>
            <a:pPr indent="-1524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38" name="Google Shape;23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2"/>
          <p:cNvSpPr txBox="1"/>
          <p:nvPr/>
        </p:nvSpPr>
        <p:spPr>
          <a:xfrm>
            <a:off x="6967150" y="5772000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10 points</a:t>
            </a:r>
            <a:endParaRPr/>
          </a:p>
        </p:txBody>
      </p:sp>
      <p:sp>
        <p:nvSpPr>
          <p:cNvPr id="245" name="Google Shape;245;p2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I Don’t Feel So Good…</a:t>
            </a:r>
            <a:endParaRPr b="0" i="0" sz="4400" u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True or  False: </a:t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There are homemade methods to tell if someone has 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ST</a:t>
            </a:r>
            <a:r>
              <a:rPr lang="en-US"/>
              <a:t>I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descr="AFY_LOGO.eps" id="246" name="Google Shape;24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3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20 points</a:t>
            </a:r>
            <a:endParaRPr/>
          </a:p>
        </p:txBody>
      </p:sp>
      <p:sp>
        <p:nvSpPr>
          <p:cNvPr id="253" name="Google Shape;253;p2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I Don’t Feel So Good…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Name three common symptoms of most ST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54" name="Google Shape;25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30 points</a:t>
            </a:r>
            <a:endParaRPr/>
          </a:p>
        </p:txBody>
      </p:sp>
      <p:sp>
        <p:nvSpPr>
          <p:cNvPr id="261" name="Google Shape;261;p2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I Don’t Feel So Good…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True or False: A common symptom of ST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 is bruising more easily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62" name="Google Shape;26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5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40 points</a:t>
            </a:r>
            <a:endParaRPr/>
          </a:p>
        </p:txBody>
      </p:sp>
      <p:sp>
        <p:nvSpPr>
          <p:cNvPr id="269" name="Google Shape;269;p26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I Don’t Feel So Good…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Two weeks after being infected with this virus, a person may experience a sudden, intense onset of severe flu-like symptoms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70" name="Google Shape;27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6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50 points</a:t>
            </a:r>
            <a:endParaRPr/>
          </a:p>
        </p:txBody>
      </p:sp>
      <p:sp>
        <p:nvSpPr>
          <p:cNvPr id="277" name="Google Shape;277;p2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I Don’t Feel So Good…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What is the MOST common symptom of an ST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?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78" name="Google Shape;27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7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10 points</a:t>
            </a:r>
            <a:endParaRPr/>
          </a:p>
        </p:txBody>
      </p:sp>
      <p:sp>
        <p:nvSpPr>
          <p:cNvPr id="285" name="Google Shape;285;p2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Myth or Fact?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Basketball player Magic Johnson, previously diagnosed with HIV, no longer has the virus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86" name="Google Shape;28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8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20 points</a:t>
            </a:r>
            <a:endParaRPr/>
          </a:p>
        </p:txBody>
      </p:sp>
      <p:sp>
        <p:nvSpPr>
          <p:cNvPr id="293" name="Google Shape;293;p2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Myth or Fact?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Once a person has genital warts removed, they can no longer give the virus to someone else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294" name="Google Shape;29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30 points</a:t>
            </a:r>
            <a:endParaRPr/>
          </a:p>
        </p:txBody>
      </p:sp>
      <p:sp>
        <p:nvSpPr>
          <p:cNvPr id="301" name="Google Shape;301;p3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Myth or Fact?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If a person gets chlamydia, takes the entire course of antibiotics and is cured, they cannot get chlamydia again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302" name="Google Shape;30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0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40 points</a:t>
            </a:r>
            <a:endParaRPr/>
          </a:p>
        </p:txBody>
      </p:sp>
      <p:sp>
        <p:nvSpPr>
          <p:cNvPr id="309" name="Google Shape;309;p3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Myth or Fact?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There is currently a vaccine available for two ST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I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310" name="Google Shape;31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1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B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1B75BB"/>
                </a:solidFill>
                <a:latin typeface="Arial"/>
                <a:ea typeface="Arial"/>
                <a:cs typeface="Arial"/>
                <a:sym typeface="Arial"/>
              </a:rPr>
              <a:t>50 points</a:t>
            </a:r>
            <a:endParaRPr/>
          </a:p>
        </p:txBody>
      </p:sp>
      <p:sp>
        <p:nvSpPr>
          <p:cNvPr id="317" name="Google Shape;317;p32"/>
          <p:cNvSpPr txBox="1"/>
          <p:nvPr>
            <p:ph idx="1" type="body"/>
          </p:nvPr>
        </p:nvSpPr>
        <p:spPr>
          <a:xfrm>
            <a:off x="685800" y="1981200"/>
            <a:ext cx="7901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Category </a:t>
            </a:r>
            <a:br>
              <a:rPr b="0" i="0" lang="en-US" sz="4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400" u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Myth or Fact?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baby born to an HIV+ mother 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can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be born HIV</a:t>
            </a:r>
            <a:r>
              <a:rPr lang="en-US">
                <a:latin typeface="Tahoma"/>
                <a:ea typeface="Tahoma"/>
                <a:cs typeface="Tahoma"/>
                <a:sym typeface="Tahoma"/>
              </a:rPr>
              <a:t>-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AFY_LOGO.eps" id="318" name="Google Shape;31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6172200"/>
            <a:ext cx="1250950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2"/>
          <p:cNvSpPr txBox="1"/>
          <p:nvPr/>
        </p:nvSpPr>
        <p:spPr>
          <a:xfrm>
            <a:off x="7072950" y="5496625"/>
            <a:ext cx="19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howjump?jump=firstslide"/>
              </a:rPr>
              <a:t>Back to Gameboard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dvocates NEW_PPT_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2005-12-13T18:57:04Z</dcterms:created>
  <dc:creator>mscarpulla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