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8" r:id="rId6"/>
    <p:sldId id="262" r:id="rId7"/>
    <p:sldId id="1224" r:id="rId8"/>
    <p:sldId id="1226" r:id="rId9"/>
    <p:sldId id="1225" r:id="rId10"/>
    <p:sldId id="1062" r:id="rId11"/>
    <p:sldId id="1219" r:id="rId12"/>
    <p:sldId id="267" r:id="rId13"/>
    <p:sldId id="266" r:id="rId14"/>
    <p:sldId id="1169" r:id="rId15"/>
    <p:sldId id="1044" r:id="rId16"/>
    <p:sldId id="1222" r:id="rId17"/>
    <p:sldId id="1064" r:id="rId18"/>
    <p:sldId id="1223" r:id="rId19"/>
    <p:sldId id="1078" r:id="rId20"/>
    <p:sldId id="121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E3FF"/>
    <a:srgbClr val="5DD5FF"/>
    <a:srgbClr val="BD92DE"/>
    <a:srgbClr val="B07BD7"/>
    <a:srgbClr val="FFB089"/>
    <a:srgbClr val="FFA679"/>
    <a:srgbClr val="FFCCB3"/>
    <a:srgbClr val="FF9966"/>
    <a:srgbClr val="65FFB2"/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387377538842347"/>
          <c:y val="0.3139729343455081"/>
          <c:w val="0.43329989969909727"/>
          <c:h val="0.57067371202113604"/>
        </c:manualLayout>
      </c:layout>
      <c:pieChart>
        <c:varyColors val="1"/>
        <c:ser>
          <c:idx val="0"/>
          <c:order val="0"/>
          <c:explosion val="3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BFAA-4CCB-987F-B4E8D467494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BFAA-4CCB-987F-B4E8D4674941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BFAA-4CCB-987F-B4E8D467494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BFAA-4CCB-987F-B4E8D467494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BFAA-4CCB-987F-B4E8D4674941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BFAA-4CCB-987F-B4E8D4674941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BFAA-4CCB-987F-B4E8D4674941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7-BFAA-4CCB-987F-B4E8D4674941}"/>
              </c:ext>
            </c:extLst>
          </c:dPt>
          <c:dPt>
            <c:idx val="8"/>
            <c:bubble3D val="0"/>
            <c:extLst>
              <c:ext xmlns:c16="http://schemas.microsoft.com/office/drawing/2014/chart" uri="{C3380CC4-5D6E-409C-BE32-E72D297353CC}">
                <c16:uniqueId val="{00000008-BFAA-4CCB-987F-B4E8D4674941}"/>
              </c:ext>
            </c:extLst>
          </c:dPt>
          <c:dPt>
            <c:idx val="9"/>
            <c:bubble3D val="0"/>
            <c:extLst>
              <c:ext xmlns:c16="http://schemas.microsoft.com/office/drawing/2014/chart" uri="{C3380CC4-5D6E-409C-BE32-E72D297353CC}">
                <c16:uniqueId val="{00000009-BFAA-4CCB-987F-B4E8D4674941}"/>
              </c:ext>
            </c:extLst>
          </c:dPt>
          <c:dPt>
            <c:idx val="10"/>
            <c:bubble3D val="0"/>
            <c:extLst>
              <c:ext xmlns:c16="http://schemas.microsoft.com/office/drawing/2014/chart" uri="{C3380CC4-5D6E-409C-BE32-E72D297353CC}">
                <c16:uniqueId val="{0000000A-BFAA-4CCB-987F-B4E8D4674941}"/>
              </c:ext>
            </c:extLst>
          </c:dPt>
          <c:dPt>
            <c:idx val="11"/>
            <c:bubble3D val="0"/>
            <c:extLst>
              <c:ext xmlns:c16="http://schemas.microsoft.com/office/drawing/2014/chart" uri="{C3380CC4-5D6E-409C-BE32-E72D297353CC}">
                <c16:uniqueId val="{0000000B-BFAA-4CCB-987F-B4E8D4674941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0C-BFAA-4CCB-987F-B4E8D4674941}"/>
              </c:ext>
            </c:extLst>
          </c:dPt>
          <c:dPt>
            <c:idx val="13"/>
            <c:bubble3D val="0"/>
            <c:extLst>
              <c:ext xmlns:c16="http://schemas.microsoft.com/office/drawing/2014/chart" uri="{C3380CC4-5D6E-409C-BE32-E72D297353CC}">
                <c16:uniqueId val="{0000000D-BFAA-4CCB-987F-B4E8D4674941}"/>
              </c:ext>
            </c:extLst>
          </c:dPt>
          <c:dLbls>
            <c:dLbl>
              <c:idx val="0"/>
              <c:layout>
                <c:manualLayout>
                  <c:x val="4.9900473933649292E-3"/>
                  <c:y val="9.361469161469097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AA-4CCB-987F-B4E8D4674941}"/>
                </c:ext>
              </c:extLst>
            </c:dLbl>
            <c:dLbl>
              <c:idx val="1"/>
              <c:layout>
                <c:manualLayout>
                  <c:x val="-1.2414481305950501E-2"/>
                  <c:y val="-7.1963963963963965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FAA-4CCB-987F-B4E8D4674941}"/>
                </c:ext>
              </c:extLst>
            </c:dLbl>
            <c:dLbl>
              <c:idx val="2"/>
              <c:layout>
                <c:manualLayout>
                  <c:x val="-5.2549763033175358E-3"/>
                  <c:y val="1.1538600138600138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FAA-4CCB-987F-B4E8D4674941}"/>
                </c:ext>
              </c:extLst>
            </c:dLbl>
            <c:dLbl>
              <c:idx val="3"/>
              <c:layout>
                <c:manualLayout>
                  <c:x val="-3.6472669826224331E-2"/>
                  <c:y val="1.21879417879417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AA-4CCB-987F-B4E8D4674941}"/>
                </c:ext>
              </c:extLst>
            </c:dLbl>
            <c:dLbl>
              <c:idx val="4"/>
              <c:layout>
                <c:manualLayout>
                  <c:x val="-7.8424328593996839E-2"/>
                  <c:y val="5.084851004850998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AA-4CCB-987F-B4E8D4674941}"/>
                </c:ext>
              </c:extLst>
            </c:dLbl>
            <c:dLbl>
              <c:idx val="5"/>
              <c:layout>
                <c:manualLayout>
                  <c:x val="-0.16110036861506058"/>
                  <c:y val="4.551420651420651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AA-4CCB-987F-B4E8D4674941}"/>
                </c:ext>
              </c:extLst>
            </c:dLbl>
            <c:dLbl>
              <c:idx val="6"/>
              <c:layout>
                <c:manualLayout>
                  <c:x val="-8.2421695629278563E-2"/>
                  <c:y val="1.926069444444444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AA-4CCB-987F-B4E8D4674941}"/>
                </c:ext>
              </c:extLst>
            </c:dLbl>
            <c:dLbl>
              <c:idx val="7"/>
              <c:layout>
                <c:manualLayout>
                  <c:x val="-0.20424894073149807"/>
                  <c:y val="-2.713975503582134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AA-4CCB-987F-B4E8D4674941}"/>
                </c:ext>
              </c:extLst>
            </c:dLbl>
            <c:dLbl>
              <c:idx val="8"/>
              <c:layout>
                <c:manualLayout>
                  <c:x val="-0.18426516026320325"/>
                  <c:y val="-7.444331770537718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AA-4CCB-987F-B4E8D4674941}"/>
                </c:ext>
              </c:extLst>
            </c:dLbl>
            <c:dLbl>
              <c:idx val="9"/>
              <c:layout>
                <c:manualLayout>
                  <c:x val="-4.7740073723012109E-2"/>
                  <c:y val="-8.734151074151072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AA-4CCB-987F-B4E8D4674941}"/>
                </c:ext>
              </c:extLst>
            </c:dLbl>
            <c:dLbl>
              <c:idx val="10"/>
              <c:layout>
                <c:manualLayout>
                  <c:x val="-3.4577830437072146E-2"/>
                  <c:y val="-0.1161218295218295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AA-4CCB-987F-B4E8D4674941}"/>
                </c:ext>
              </c:extLst>
            </c:dLbl>
            <c:dLbl>
              <c:idx val="11"/>
              <c:layout>
                <c:manualLayout>
                  <c:x val="0.10530521327014218"/>
                  <c:y val="-9.18285516285516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FAA-4CCB-987F-B4E8D4674941}"/>
                </c:ext>
              </c:extLst>
            </c:dLbl>
            <c:dLbl>
              <c:idx val="12"/>
              <c:layout>
                <c:manualLayout>
                  <c:x val="0.16018299104791997"/>
                  <c:y val="-4.6873596673596675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AA-4CCB-987F-B4E8D4674941}"/>
                </c:ext>
              </c:extLst>
            </c:dLbl>
            <c:dLbl>
              <c:idx val="13"/>
              <c:layout>
                <c:manualLayout>
                  <c:x val="0.19517809373354397"/>
                  <c:y val="2.3558558558558526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FAA-4CCB-987F-B4E8D4674941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'2025 AppMajObj'!$B$8:$B$21</c:f>
              <c:strCache>
                <c:ptCount val="14"/>
                <c:pt idx="0">
                  <c:v>Salaries &amp; Benefits</c:v>
                </c:pt>
                <c:pt idx="1">
                  <c:v>Special Education</c:v>
                </c:pt>
                <c:pt idx="2">
                  <c:v>Debt Service</c:v>
                </c:pt>
                <c:pt idx="3">
                  <c:v>Charter Schools</c:v>
                </c:pt>
                <c:pt idx="4">
                  <c:v>Transportation</c:v>
                </c:pt>
                <c:pt idx="5">
                  <c:v>Utilities</c:v>
                </c:pt>
                <c:pt idx="6">
                  <c:v>Purch. Prof. &amp; Tech. Services</c:v>
                </c:pt>
                <c:pt idx="7">
                  <c:v>Purch. Prop. Services</c:v>
                </c:pt>
                <c:pt idx="8">
                  <c:v>Other Purch. Services</c:v>
                </c:pt>
                <c:pt idx="9">
                  <c:v>Supplies</c:v>
                </c:pt>
                <c:pt idx="10">
                  <c:v>Property</c:v>
                </c:pt>
                <c:pt idx="11">
                  <c:v>Other Objects</c:v>
                </c:pt>
                <c:pt idx="12">
                  <c:v>Other Finan. Uses</c:v>
                </c:pt>
                <c:pt idx="13">
                  <c:v>Prior Year Encumbrances</c:v>
                </c:pt>
              </c:strCache>
            </c:strRef>
          </c:cat>
          <c:val>
            <c:numRef>
              <c:f>'2025 AppMajObj'!$C$8:$C$21</c:f>
              <c:numCache>
                <c:formatCode>_(* #,##0_);_(* \(#,##0\);_(* "-"??_);_(@_)</c:formatCode>
                <c:ptCount val="14"/>
                <c:pt idx="0">
                  <c:v>344399896</c:v>
                </c:pt>
                <c:pt idx="1">
                  <c:v>97348345</c:v>
                </c:pt>
                <c:pt idx="2">
                  <c:v>39030848</c:v>
                </c:pt>
                <c:pt idx="3">
                  <c:v>166926740</c:v>
                </c:pt>
                <c:pt idx="4">
                  <c:v>41098117</c:v>
                </c:pt>
                <c:pt idx="5">
                  <c:v>11885610</c:v>
                </c:pt>
                <c:pt idx="6">
                  <c:v>10768844</c:v>
                </c:pt>
                <c:pt idx="7">
                  <c:v>5305256</c:v>
                </c:pt>
                <c:pt idx="8">
                  <c:v>12442042</c:v>
                </c:pt>
                <c:pt idx="9">
                  <c:v>12861453</c:v>
                </c:pt>
                <c:pt idx="10">
                  <c:v>2416139</c:v>
                </c:pt>
                <c:pt idx="11">
                  <c:v>7720357</c:v>
                </c:pt>
                <c:pt idx="12">
                  <c:v>79200</c:v>
                </c:pt>
                <c:pt idx="13">
                  <c:v>2500000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FAA-4CCB-987F-B4E8D4674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0.72545</cdr:x>
      <cdr:y>0.85265</cdr:y>
    </cdr:from>
    <cdr:to>
      <cdr:x>0.96842</cdr:x>
      <cdr:y>0.92141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656398" y="5442657"/>
          <a:ext cx="2899242" cy="43891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solidFill>
            <a:srgbClr xmlns:mc="http://schemas.openxmlformats.org/markup-compatibility/2006" xmlns:a14="http://schemas.microsoft.com/office/drawing/2010/main" val="000000" mc:Ignorable="a14" a14:legacySpreadsheetColorIndex="64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36576" tIns="27432" rIns="0" bIns="0" anchor="t" upright="1"/>
        <a:lstStyle xmlns:a="http://schemas.openxmlformats.org/drawingml/2006/main"/>
        <a:p xmlns:a="http://schemas.openxmlformats.org/drawingml/2006/main">
          <a:pPr marL="0" marR="0" lvl="0" indent="0" algn="l" defTabSz="914400" rtl="0" eaLnBrk="1" fontAlgn="auto" latinLnBrk="0" hangingPunct="1">
            <a:lnSpc>
              <a:spcPts val="14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Total Appropriations    $752,282,847</a:t>
          </a:r>
        </a:p>
        <a:p xmlns:a="http://schemas.openxmlformats.org/drawingml/2006/main">
          <a:pPr algn="l" rtl="0">
            <a:lnSpc>
              <a:spcPts val="1300"/>
            </a:lnSpc>
            <a:defRPr sz="1000"/>
          </a:pPr>
          <a:r>
            <a:rPr lang="en-US" sz="12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Prior Encumbrances    $    2,500,000</a:t>
          </a:r>
          <a:endParaRPr lang="en-US" sz="12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47A87-F4F8-4AFD-9257-C7B325C39858}" type="datetimeFigureOut">
              <a:rPr lang="en-US" smtClean="0"/>
              <a:t>12/3/2024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8CEA89-791A-4C4B-AB00-73A27D2D2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65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87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F2CA5-BE12-D1AA-9A85-7443CDB64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F42BB-DE44-74F2-1594-C9C9B6AF5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28C8E7-D449-8358-235C-7B72CFA12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C4B8D-AD9A-DCB1-033B-1ACCF0FB9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35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9B36C-6B3B-65E2-F7CC-54F0E3A7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2EB264-8E90-E7AF-4000-C732A1D04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841C6-BF86-5232-82FB-24052B8F73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42F7F-72E1-D77D-9B67-4ADBCB1A4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968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3573F-E9A9-968A-BC91-45E9BB420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24A16-22D6-7E27-2DF6-245658A33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30A43-F1A8-73D0-8815-8385274587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FBB64-05F2-26CE-B020-E6BA5A5DB3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8CEA89-791A-4C4B-AB00-73A27D2D234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56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F4EFC-DE64-4312-A42A-8A5F74DC39E9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151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FD3F7-0035-44C5-8666-80443707B253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32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14B7C-AA29-4280-8508-BA078F10B53C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001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D8AB7-CD77-42EC-9FC6-39DBA99426FB}" type="datetime1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4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036E0-EE5E-40B3-B31C-57FE1DF606BD}" type="datetime1">
              <a:rPr lang="en-US" smtClean="0"/>
              <a:t>12/3/2024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45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3CBF-5A41-431D-B56B-5C5E1CF1227F}" type="datetime1">
              <a:rPr lang="en-US" smtClean="0"/>
              <a:t>12/3/2024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65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4B1C2-631A-476F-81F9-DE5F82A3FAF7}" type="datetime1">
              <a:rPr lang="en-US" smtClean="0"/>
              <a:t>12/3/2024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696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5631F-30A6-4206-A67D-EEB1C66D8027}" type="datetime1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34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FB4E8-1D35-48E9-8257-8DB008464695}" type="datetime1">
              <a:rPr lang="en-US" smtClean="0"/>
              <a:t>12/3/2024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9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83C6B-1497-4B72-BF14-B3AEA632E679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78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AFDD2-073A-4754-8451-29E63403C272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020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00439-036F-41FF-842E-D850F103F3E8}" type="datetime1">
              <a:rPr lang="en-US" smtClean="0"/>
              <a:t>12/3/2024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A5FAA-B7F0-42B3-B57A-1A592F13DC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3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3011117"/>
            <a:ext cx="9316065" cy="1355750"/>
          </a:xfrm>
        </p:spPr>
        <p:txBody>
          <a:bodyPr>
            <a:normAutofit/>
          </a:bodyPr>
          <a:lstStyle/>
          <a:p>
            <a:pPr algn="l"/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2025 General Fund Budget Update</a:t>
            </a:r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B5128750-6DE7-4BD7-B6DD-399E9047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22758"/>
            <a:ext cx="4522796" cy="2919017"/>
          </a:xfrm>
          <a:custGeom>
            <a:avLst/>
            <a:gdLst>
              <a:gd name="connsiteX0" fmla="*/ 0 w 4522796"/>
              <a:gd name="connsiteY0" fmla="*/ 2919017 h 2919017"/>
              <a:gd name="connsiteX1" fmla="*/ 4522796 w 4522796"/>
              <a:gd name="connsiteY1" fmla="*/ 2919017 h 2919017"/>
              <a:gd name="connsiteX2" fmla="*/ 3170909 w 4522796"/>
              <a:gd name="connsiteY2" fmla="*/ 0 h 2919017"/>
              <a:gd name="connsiteX3" fmla="*/ 0 w 4522796"/>
              <a:gd name="connsiteY3" fmla="*/ 0 h 2919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2796" h="2919017">
                <a:moveTo>
                  <a:pt x="0" y="2919017"/>
                </a:moveTo>
                <a:lnTo>
                  <a:pt x="4522796" y="2919017"/>
                </a:lnTo>
                <a:lnTo>
                  <a:pt x="31709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b="1"/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567" y="1115628"/>
            <a:ext cx="3410479" cy="113398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310086" y="1537675"/>
            <a:ext cx="3410482" cy="289890"/>
          </a:xfrm>
          <a:prstGeom prst="rect">
            <a:avLst/>
          </a:prstGeom>
        </p:spPr>
      </p:pic>
      <p:sp>
        <p:nvSpPr>
          <p:cNvPr id="13" name="Freeform 12">
            <a:extLst>
              <a:ext uri="{FF2B5EF4-FFF2-40B4-BE49-F238E27FC236}">
                <a16:creationId xmlns:a16="http://schemas.microsoft.com/office/drawing/2014/main" id="{07BA6415-1CCB-4FE4-8D1D-DE0505D99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66810" y="5448626"/>
            <a:ext cx="5925190" cy="1409374"/>
          </a:xfrm>
          <a:custGeom>
            <a:avLst/>
            <a:gdLst>
              <a:gd name="connsiteX0" fmla="*/ 652725 w 5925190"/>
              <a:gd name="connsiteY0" fmla="*/ 0 h 1409374"/>
              <a:gd name="connsiteX1" fmla="*/ 5925190 w 5925190"/>
              <a:gd name="connsiteY1" fmla="*/ 0 h 1409374"/>
              <a:gd name="connsiteX2" fmla="*/ 5925190 w 5925190"/>
              <a:gd name="connsiteY2" fmla="*/ 1409374 h 1409374"/>
              <a:gd name="connsiteX3" fmla="*/ 0 w 5925190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5190" h="1409374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4A4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2">
            <a:extLst>
              <a:ext uri="{FF2B5EF4-FFF2-40B4-BE49-F238E27FC236}">
                <a16:creationId xmlns:a16="http://schemas.microsoft.com/office/drawing/2014/main" id="{CA1B373B-0DE9-4AE4-A839-26F801A34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448626"/>
            <a:ext cx="6754821" cy="1409374"/>
          </a:xfrm>
          <a:custGeom>
            <a:avLst/>
            <a:gdLst>
              <a:gd name="connsiteX0" fmla="*/ 0 w 6754821"/>
              <a:gd name="connsiteY0" fmla="*/ 0 h 1409374"/>
              <a:gd name="connsiteX1" fmla="*/ 6754821 w 6754821"/>
              <a:gd name="connsiteY1" fmla="*/ 0 h 1409374"/>
              <a:gd name="connsiteX2" fmla="*/ 6102096 w 6754821"/>
              <a:gd name="connsiteY2" fmla="*/ 1409374 h 1409374"/>
              <a:gd name="connsiteX3" fmla="*/ 0 w 6754821"/>
              <a:gd name="connsiteY3" fmla="*/ 1409374 h 140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54821" h="1409374">
                <a:moveTo>
                  <a:pt x="0" y="0"/>
                </a:moveTo>
                <a:lnTo>
                  <a:pt x="6754821" y="0"/>
                </a:lnTo>
                <a:lnTo>
                  <a:pt x="6102096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89898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53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16276" y="54740"/>
            <a:ext cx="9144000" cy="957263"/>
          </a:xfrm>
        </p:spPr>
        <p:txBody>
          <a:bodyPr>
            <a:normAutofit/>
          </a:bodyPr>
          <a:lstStyle/>
          <a:p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440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Changes to the 2025 Budget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Impact of Vacancies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7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2025 Budget Updates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Expenditures for 2025 are currently budgeted at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752.3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million:</a:t>
            </a:r>
          </a:p>
          <a:p>
            <a:pPr marL="857250" lvl="1" indent="-4572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Represents a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1.76% increase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from the 2025 preliminary budget</a:t>
            </a:r>
          </a:p>
          <a:p>
            <a:pPr marL="857250" lvl="1" indent="-4572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Includes an operating deficit of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$28.1 million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in 2025 which is $7.3 million more than the 2025 preliminary operating deficit of 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$20.8 million</a:t>
            </a: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The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current budget adheres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to Board’s minimum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5 percent fund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balance policy 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for the General Fund through 2025 based on assumptions to date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Projections as of </a:t>
            </a: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10</a:t>
            </a: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/31/24 indicate final expenditures of 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$7</a:t>
            </a:r>
            <a:r>
              <a:rPr lang="en-US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03.3</a:t>
            </a:r>
            <a:r>
              <a:rPr lang="en-US" sz="2400" b="1" dirty="0">
                <a:solidFill>
                  <a:srgbClr val="0000CC"/>
                </a:solidFill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million </a:t>
            </a: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and an operating </a:t>
            </a:r>
            <a:r>
              <a:rPr lang="en-US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surplus</a:t>
            </a: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of $</a:t>
            </a:r>
            <a:r>
              <a:rPr lang="en-US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5.6</a:t>
            </a: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million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Does NOT include a millage increase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47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6DBA-2D57-514A-E239-E061DC578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A457D70-C1B1-F7EC-7841-C180D6B0CB6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13FD55-D626-D6A2-C213-DF7C9DCC844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811CF8-923B-0BC6-AA90-D2CF20419D0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DF84696-01BF-DF83-6F17-99393E600D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charset="0"/>
                <a:ea typeface="Helvetica" charset="0"/>
                <a:cs typeface="Helvetica" charset="0"/>
              </a:rPr>
              <a:t>$30 Million Deficit to a Nearly $6 Million Surplus?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831DF08-FDC3-88FB-C7BC-63008CCC6E9F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Helvetica" panose="020B0604020202020204" pitchFamily="34" charset="0"/>
                <a:cs typeface="Helvetica" panose="020B0604020202020204" pitchFamily="34" charset="0"/>
              </a:rPr>
              <a:t>It is basic math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b="1" dirty="0">
                <a:latin typeface="Helvetica" panose="020B0604020202020204" pitchFamily="34" charset="0"/>
                <a:cs typeface="Helvetica" panose="020B0604020202020204" pitchFamily="34" charset="0"/>
              </a:rPr>
              <a:t>Higher than expected revenues and lower than expected expenditures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endParaRPr lang="en-US" sz="24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C615B8-9080-3EC2-D919-1494A2B9F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5A0492-A610-7FCD-F1B6-B66F11FF1C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431844"/>
              </p:ext>
            </p:extLst>
          </p:nvPr>
        </p:nvGraphicFramePr>
        <p:xfrm>
          <a:off x="1733959" y="2618281"/>
          <a:ext cx="8724081" cy="2499412"/>
        </p:xfrm>
        <a:graphic>
          <a:graphicData uri="http://schemas.openxmlformats.org/drawingml/2006/table">
            <a:tbl>
              <a:tblPr/>
              <a:tblGrid>
                <a:gridCol w="2360137">
                  <a:extLst>
                    <a:ext uri="{9D8B030D-6E8A-4147-A177-3AD203B41FA5}">
                      <a16:colId xmlns:a16="http://schemas.microsoft.com/office/drawing/2014/main" val="3459951482"/>
                    </a:ext>
                  </a:extLst>
                </a:gridCol>
                <a:gridCol w="2143391">
                  <a:extLst>
                    <a:ext uri="{9D8B030D-6E8A-4147-A177-3AD203B41FA5}">
                      <a16:colId xmlns:a16="http://schemas.microsoft.com/office/drawing/2014/main" val="1776366600"/>
                    </a:ext>
                  </a:extLst>
                </a:gridCol>
                <a:gridCol w="2143391">
                  <a:extLst>
                    <a:ext uri="{9D8B030D-6E8A-4147-A177-3AD203B41FA5}">
                      <a16:colId xmlns:a16="http://schemas.microsoft.com/office/drawing/2014/main" val="1746583680"/>
                    </a:ext>
                  </a:extLst>
                </a:gridCol>
                <a:gridCol w="2077162">
                  <a:extLst>
                    <a:ext uri="{9D8B030D-6E8A-4147-A177-3AD203B41FA5}">
                      <a16:colId xmlns:a16="http://schemas.microsoft.com/office/drawing/2014/main" val="4243322793"/>
                    </a:ext>
                  </a:extLst>
                </a:gridCol>
              </a:tblGrid>
              <a:tr h="624853"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Adopted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Projected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Variance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0461496"/>
                  </a:ext>
                </a:extLst>
              </a:tr>
              <a:tr h="62485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686,926,621.49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708,885,232.01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21,958,610.52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3538824"/>
                  </a:ext>
                </a:extLst>
              </a:tr>
              <a:tr h="62485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716,911,653.00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703,321,798.98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(13,589,854.02)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6043057"/>
                  </a:ext>
                </a:extLst>
              </a:tr>
              <a:tr h="624853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Surplus/(Deficit)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(29,985,031.51)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5,563,433.03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35,548,464.54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8446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4101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3561E-D887-154F-5329-0D63FA317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9D97BB5-5273-C252-1A9F-E98ABB2D2CB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CBB82D-B2B5-6C00-B5B6-31C89103BFB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42AE91-D41D-605C-3F67-EE126BECD05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956CBD9-F8A8-9029-D7BA-DB5143FD6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2024 Adopted vs Projected Revenue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32220-4FC1-19DF-F5C2-42B6DD441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A878B1-4312-89DB-A74B-C1D3A1F93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2549289"/>
              </p:ext>
            </p:extLst>
          </p:nvPr>
        </p:nvGraphicFramePr>
        <p:xfrm>
          <a:off x="678527" y="1699681"/>
          <a:ext cx="10834944" cy="3618400"/>
        </p:xfrm>
        <a:graphic>
          <a:graphicData uri="http://schemas.openxmlformats.org/drawingml/2006/table">
            <a:tbl>
              <a:tblPr/>
              <a:tblGrid>
                <a:gridCol w="4102118">
                  <a:extLst>
                    <a:ext uri="{9D8B030D-6E8A-4147-A177-3AD203B41FA5}">
                      <a16:colId xmlns:a16="http://schemas.microsoft.com/office/drawing/2014/main" val="4192561260"/>
                    </a:ext>
                  </a:extLst>
                </a:gridCol>
                <a:gridCol w="2267632">
                  <a:extLst>
                    <a:ext uri="{9D8B030D-6E8A-4147-A177-3AD203B41FA5}">
                      <a16:colId xmlns:a16="http://schemas.microsoft.com/office/drawing/2014/main" val="3445345476"/>
                    </a:ext>
                  </a:extLst>
                </a:gridCol>
                <a:gridCol w="2267632">
                  <a:extLst>
                    <a:ext uri="{9D8B030D-6E8A-4147-A177-3AD203B41FA5}">
                      <a16:colId xmlns:a16="http://schemas.microsoft.com/office/drawing/2014/main" val="2959467444"/>
                    </a:ext>
                  </a:extLst>
                </a:gridCol>
                <a:gridCol w="2197562">
                  <a:extLst>
                    <a:ext uri="{9D8B030D-6E8A-4147-A177-3AD203B41FA5}">
                      <a16:colId xmlns:a16="http://schemas.microsoft.com/office/drawing/2014/main" val="131610684"/>
                    </a:ext>
                  </a:extLst>
                </a:gridCol>
              </a:tblGrid>
              <a:tr h="361840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Adopted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Projected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Variance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8473388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Year Real Estate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184,139,106.00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181,908,907.31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(2,230,198.69)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7167227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Real Estate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6,000,000.00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10,025,078.75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4,025,078.75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2986241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 Estate Transfer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14,834,183.00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16,490,568.73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1,656,385.73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325952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Year Earned Income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169,675,946.00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169,738,173.81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62,227.81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3634057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Earned Income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10,000,000.00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15,578,212.34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5,578,212.34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8513929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Interest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1,300,000.00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10,075,070.61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8,775,070.61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771234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Indirect Cost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2,418,975.00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5,195,414.69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2,776,439.69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5688118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Basic Ed Funding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177,705,418.00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178,933,449.97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1,228,031.97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702279"/>
                  </a:ext>
                </a:extLst>
              </a:tr>
              <a:tr h="361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566,073,628.00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587,944,876.21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21,871,248.21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9098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4312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5A226-5245-A48D-35AD-F3ABC1700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5E30635A-8A9B-7FDF-5D3F-8C964D04AEB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B5C785-4A5D-02D8-4650-DB2020810F0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D0CA0F-DB4B-C098-A1D8-959FD85CC0D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885DEE5-59AB-F31A-B0E3-909D73331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2024 Adopted vs Projected Expenditures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42E9EE-A409-B3DB-26F1-E0666D916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5FA19C5-FE9D-483F-B326-B86CAD2FFE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151167"/>
              </p:ext>
            </p:extLst>
          </p:nvPr>
        </p:nvGraphicFramePr>
        <p:xfrm>
          <a:off x="755444" y="1709303"/>
          <a:ext cx="10681109" cy="3939325"/>
        </p:xfrm>
        <a:graphic>
          <a:graphicData uri="http://schemas.openxmlformats.org/drawingml/2006/table">
            <a:tbl>
              <a:tblPr/>
              <a:tblGrid>
                <a:gridCol w="4211233">
                  <a:extLst>
                    <a:ext uri="{9D8B030D-6E8A-4147-A177-3AD203B41FA5}">
                      <a16:colId xmlns:a16="http://schemas.microsoft.com/office/drawing/2014/main" val="4020233465"/>
                    </a:ext>
                  </a:extLst>
                </a:gridCol>
                <a:gridCol w="2179069">
                  <a:extLst>
                    <a:ext uri="{9D8B030D-6E8A-4147-A177-3AD203B41FA5}">
                      <a16:colId xmlns:a16="http://schemas.microsoft.com/office/drawing/2014/main" val="1435174074"/>
                    </a:ext>
                  </a:extLst>
                </a:gridCol>
                <a:gridCol w="2179069">
                  <a:extLst>
                    <a:ext uri="{9D8B030D-6E8A-4147-A177-3AD203B41FA5}">
                      <a16:colId xmlns:a16="http://schemas.microsoft.com/office/drawing/2014/main" val="3103461642"/>
                    </a:ext>
                  </a:extLst>
                </a:gridCol>
                <a:gridCol w="2111738">
                  <a:extLst>
                    <a:ext uri="{9D8B030D-6E8A-4147-A177-3AD203B41FA5}">
                      <a16:colId xmlns:a16="http://schemas.microsoft.com/office/drawing/2014/main" val="2046468337"/>
                    </a:ext>
                  </a:extLst>
                </a:gridCol>
              </a:tblGrid>
              <a:tr h="316412"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Adopted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Projected 2024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Variance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9167573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Salaries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204,884,664.00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188,180,949.11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(16,703,714.89)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3517608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134,723,289.00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127,457,637.54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(7,265,651.46)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651880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Purchased Professional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6,028,646.00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5,716,712.37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(311,933.63)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096632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38,871,166.00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44,941,387.59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6,070,221.59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63065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Charter Schools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146,039,108.00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149,662,457.15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3,623,349.15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8069881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Software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5,807,994.00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4,717,678.79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(1,090,315.21)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6538155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11,520,127.00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9,068,063.76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(2,452,063.24)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723153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Books/Supplies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6,448,855.00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4,057,143.37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(2,391,711.63)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322990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Equipment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3,542,616.00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2,407,190.86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(1,135,425.14)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814593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Tax Refunds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3,500,000.00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16,182,668.77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12,682,668.77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0996043"/>
                  </a:ext>
                </a:extLst>
              </a:tr>
              <a:tr h="300591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Service-Principal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25,984,112.00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22,673,915.97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(3,310,196.03)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242391"/>
                  </a:ext>
                </a:extLst>
              </a:tr>
              <a:tr h="31641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587,350,577.00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575,065,805.28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(12,284,771.72)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815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75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2587" y="2671420"/>
            <a:ext cx="8483601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Revenues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056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Total Revenues are Projected to Increase by Nearly $6 million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B70033-491F-8D28-E786-15509A6919FA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B3970F4-1BC3-9293-460A-24781F507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677655"/>
              </p:ext>
            </p:extLst>
          </p:nvPr>
        </p:nvGraphicFramePr>
        <p:xfrm>
          <a:off x="610829" y="1605914"/>
          <a:ext cx="10891117" cy="4382490"/>
        </p:xfrm>
        <a:graphic>
          <a:graphicData uri="http://schemas.openxmlformats.org/drawingml/2006/table">
            <a:tbl>
              <a:tblPr/>
              <a:tblGrid>
                <a:gridCol w="4629583">
                  <a:extLst>
                    <a:ext uri="{9D8B030D-6E8A-4147-A177-3AD203B41FA5}">
                      <a16:colId xmlns:a16="http://schemas.microsoft.com/office/drawing/2014/main" val="204439396"/>
                    </a:ext>
                  </a:extLst>
                </a:gridCol>
                <a:gridCol w="1639183">
                  <a:extLst>
                    <a:ext uri="{9D8B030D-6E8A-4147-A177-3AD203B41FA5}">
                      <a16:colId xmlns:a16="http://schemas.microsoft.com/office/drawing/2014/main" val="1060317924"/>
                    </a:ext>
                  </a:extLst>
                </a:gridCol>
                <a:gridCol w="1727787">
                  <a:extLst>
                    <a:ext uri="{9D8B030D-6E8A-4147-A177-3AD203B41FA5}">
                      <a16:colId xmlns:a16="http://schemas.microsoft.com/office/drawing/2014/main" val="4081199233"/>
                    </a:ext>
                  </a:extLst>
                </a:gridCol>
                <a:gridCol w="1631950">
                  <a:extLst>
                    <a:ext uri="{9D8B030D-6E8A-4147-A177-3AD203B41FA5}">
                      <a16:colId xmlns:a16="http://schemas.microsoft.com/office/drawing/2014/main" val="1940829688"/>
                    </a:ext>
                  </a:extLst>
                </a:gridCol>
                <a:gridCol w="1262614">
                  <a:extLst>
                    <a:ext uri="{9D8B030D-6E8A-4147-A177-3AD203B41FA5}">
                      <a16:colId xmlns:a16="http://schemas.microsoft.com/office/drawing/2014/main" val="1173840201"/>
                    </a:ext>
                  </a:extLst>
                </a:gridCol>
              </a:tblGrid>
              <a:tr h="31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Sources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Prelim. 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14339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Real Estate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184,611,282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186,050,091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 1,438,809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0.77%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6060527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Earned Income Tax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192,846,550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194,582,206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 1,735,656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0.89%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7126185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Real Estate Transfer Tax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16,658,112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16,655,474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(2,638)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-0.02%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827859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Other Local Revenues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14,642,613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19,282,449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       4,639,836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Arial" panose="020B0604020202020204" pitchFamily="34" charset="0"/>
                        </a:rPr>
                        <a:t>24.06%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0845812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Basic Instructional Subsidy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181,404,596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181,404,596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3096350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 State Reimbursement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30,735,243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30,735,243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2148714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 State Reimbursement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13,650,000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13,650,000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431309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State Property Tax Reduction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23,587,172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23,587,172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072999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Social Security Payments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7,887,796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7,900,949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13,153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9297047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Retirement Contributions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41,397,850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41,458,083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60,233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547821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State Revenues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9,260,387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7,373,915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(1,886,472)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-25.58%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0771977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Revenue From Other Sources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1,480,231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1,480,231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   -  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4925341"/>
                  </a:ext>
                </a:extLst>
              </a:tr>
              <a:tr h="31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718,161,832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724,160,409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5,998,577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0.44%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820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7650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2587" y="2671420"/>
            <a:ext cx="8483601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Expenditures</a:t>
            </a:r>
            <a:endParaRPr lang="en-US" sz="4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1989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61412" y="3447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36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Charter School Expenditures are Projected to Increase by over $12 million</a:t>
            </a:r>
            <a:endParaRPr lang="en-US" sz="36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3555DE-045C-5BB0-BCB8-9209768CDA13}"/>
              </a:ext>
            </a:extLst>
          </p:cNvPr>
          <p:cNvSpPr txBox="1"/>
          <p:nvPr/>
        </p:nvSpPr>
        <p:spPr>
          <a:xfrm>
            <a:off x="-1" y="6478080"/>
            <a:ext cx="6201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i="0" u="none" strike="noStrike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Green: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Positive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1600" b="1" i="0" u="none" strike="noStrike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Red:</a:t>
            </a:r>
            <a:r>
              <a:rPr lang="en-US" dirty="0"/>
              <a:t> </a:t>
            </a:r>
            <a:r>
              <a:rPr lang="en-US" sz="16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Negative Indicator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EB8C6EA-A643-737E-87E2-834EBE206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358994"/>
              </p:ext>
            </p:extLst>
          </p:nvPr>
        </p:nvGraphicFramePr>
        <p:xfrm>
          <a:off x="837583" y="1518205"/>
          <a:ext cx="10516831" cy="4825365"/>
        </p:xfrm>
        <a:graphic>
          <a:graphicData uri="http://schemas.openxmlformats.org/drawingml/2006/table">
            <a:tbl>
              <a:tblPr/>
              <a:tblGrid>
                <a:gridCol w="3325961">
                  <a:extLst>
                    <a:ext uri="{9D8B030D-6E8A-4147-A177-3AD203B41FA5}">
                      <a16:colId xmlns:a16="http://schemas.microsoft.com/office/drawing/2014/main" val="2394628914"/>
                    </a:ext>
                  </a:extLst>
                </a:gridCol>
                <a:gridCol w="2011298">
                  <a:extLst>
                    <a:ext uri="{9D8B030D-6E8A-4147-A177-3AD203B41FA5}">
                      <a16:colId xmlns:a16="http://schemas.microsoft.com/office/drawing/2014/main" val="2357610917"/>
                    </a:ext>
                  </a:extLst>
                </a:gridCol>
                <a:gridCol w="2011298">
                  <a:extLst>
                    <a:ext uri="{9D8B030D-6E8A-4147-A177-3AD203B41FA5}">
                      <a16:colId xmlns:a16="http://schemas.microsoft.com/office/drawing/2014/main" val="1094186497"/>
                    </a:ext>
                  </a:extLst>
                </a:gridCol>
                <a:gridCol w="1557876">
                  <a:extLst>
                    <a:ext uri="{9D8B030D-6E8A-4147-A177-3AD203B41FA5}">
                      <a16:colId xmlns:a16="http://schemas.microsoft.com/office/drawing/2014/main" val="508086262"/>
                    </a:ext>
                  </a:extLst>
                </a:gridCol>
                <a:gridCol w="1610398">
                  <a:extLst>
                    <a:ext uri="{9D8B030D-6E8A-4147-A177-3AD203B41FA5}">
                      <a16:colId xmlns:a16="http://schemas.microsoft.com/office/drawing/2014/main" val="2717714561"/>
                    </a:ext>
                  </a:extLst>
                </a:gridCol>
              </a:tblGrid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 Category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Prelim. 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Current 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937143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Salaries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206,216,889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206,560,745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343,856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612276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Benefits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137,355,626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137,839,151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483,525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028625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Education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97,348,345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97,348,345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5443335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Debt Service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39,030,848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39,030,848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218309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Charter Schools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154,683,579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166,926,740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  12,243,161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0000"/>
                          </a:highlight>
                          <a:latin typeface="Arial" panose="020B0604020202020204" pitchFamily="34" charset="0"/>
                        </a:rPr>
                        <a:t>7.33%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881959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Transportation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41,098,117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41,098,117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904002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Utilities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11,885,610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11,885,610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0879364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Prof. &amp; Tech.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10,587,653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10,768,844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181,191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250430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Purch. Prop.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5,305,256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5,305,256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5421637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Purch. Services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12,442,042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12,442,042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395722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Supplies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12,836,453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12,861,453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25,000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1080213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Property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2,412,139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2,416,139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4,000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6676446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Objects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7,720,357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7,720,357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571300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Other Finan. Uses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79,200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79,200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382372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Prior Year Encumbrances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2,500,000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2,500,000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       -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8475203"/>
                  </a:ext>
                </a:extLst>
              </a:tr>
              <a:tr h="27229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741,502,114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754,782,847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13,280,733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2422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0123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FA064-91BD-1CB6-BACD-534140204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5F3D0B2-0B24-E65A-6F8D-7FECE8980BF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3B71D-0C5D-3CEA-36DE-E233FED789B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8FBA25-5864-8433-619A-A9D30E8C2CF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6BABDEF-EE29-A4BE-A3AB-B067D407A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spc="-150" dirty="0">
                <a:latin typeface="Helvetica" panose="020B0604020202020204" pitchFamily="34" charset="0"/>
                <a:ea typeface="Helvetica" charset="0"/>
                <a:cs typeface="Helvetica" panose="020B0604020202020204" pitchFamily="34" charset="0"/>
              </a:rPr>
              <a:t>Impact of Updated Charter Tuition Rate</a:t>
            </a:r>
            <a:endParaRPr lang="en-US" sz="28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CA9DE5D-51A2-2BA8-CE26-42058E58ADF6}"/>
              </a:ext>
            </a:extLst>
          </p:cNvPr>
          <p:cNvSpPr txBox="1">
            <a:spLocks/>
          </p:cNvSpPr>
          <p:nvPr/>
        </p:nvSpPr>
        <p:spPr>
          <a:xfrm>
            <a:off x="452436" y="1563381"/>
            <a:ext cx="11287125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</a:pPr>
            <a:endParaRPr lang="en-US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Charter Schools will now account for nearly $167 million of 22% of the budgeted expenditures for 2025</a:t>
            </a:r>
          </a:p>
          <a:p>
            <a:pPr algn="l">
              <a:spcBef>
                <a:spcPts val="0"/>
              </a:spcBef>
            </a:pPr>
            <a:endParaRPr lang="en-US" sz="28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algn="l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9D94F-389D-03C3-88CA-21AD10AD8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2183A51-22C1-CF4C-8C2C-3A9ADEA56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984299"/>
              </p:ext>
            </p:extLst>
          </p:nvPr>
        </p:nvGraphicFramePr>
        <p:xfrm>
          <a:off x="1089126" y="1673506"/>
          <a:ext cx="10013747" cy="2913241"/>
        </p:xfrm>
        <a:graphic>
          <a:graphicData uri="http://schemas.openxmlformats.org/drawingml/2006/table">
            <a:tbl>
              <a:tblPr/>
              <a:tblGrid>
                <a:gridCol w="3619587">
                  <a:extLst>
                    <a:ext uri="{9D8B030D-6E8A-4147-A177-3AD203B41FA5}">
                      <a16:colId xmlns:a16="http://schemas.microsoft.com/office/drawing/2014/main" val="3884277912"/>
                    </a:ext>
                  </a:extLst>
                </a:gridCol>
                <a:gridCol w="1623491">
                  <a:extLst>
                    <a:ext uri="{9D8B030D-6E8A-4147-A177-3AD203B41FA5}">
                      <a16:colId xmlns:a16="http://schemas.microsoft.com/office/drawing/2014/main" val="3672038820"/>
                    </a:ext>
                  </a:extLst>
                </a:gridCol>
                <a:gridCol w="1623491">
                  <a:extLst>
                    <a:ext uri="{9D8B030D-6E8A-4147-A177-3AD203B41FA5}">
                      <a16:colId xmlns:a16="http://schemas.microsoft.com/office/drawing/2014/main" val="1223069127"/>
                    </a:ext>
                  </a:extLst>
                </a:gridCol>
                <a:gridCol w="1570263">
                  <a:extLst>
                    <a:ext uri="{9D8B030D-6E8A-4147-A177-3AD203B41FA5}">
                      <a16:colId xmlns:a16="http://schemas.microsoft.com/office/drawing/2014/main" val="2894842832"/>
                    </a:ext>
                  </a:extLst>
                </a:gridCol>
                <a:gridCol w="1576915">
                  <a:extLst>
                    <a:ext uri="{9D8B030D-6E8A-4147-A177-3AD203B41FA5}">
                      <a16:colId xmlns:a16="http://schemas.microsoft.com/office/drawing/2014/main" val="2430794779"/>
                    </a:ext>
                  </a:extLst>
                </a:gridCol>
              </a:tblGrid>
              <a:tr h="654631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Tuition Rate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2023-24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2024-25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Change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3949167"/>
                  </a:ext>
                </a:extLst>
              </a:tr>
              <a:tr h="7528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Regular Ed Tuition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19,337.28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21,558.61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2,221.33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11.49%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4556968"/>
                  </a:ext>
                </a:extLst>
              </a:tr>
              <a:tr h="7528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 Tuition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46,779.73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49,324.04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2,544.31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5.44%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9303183"/>
                  </a:ext>
                </a:extLst>
              </a:tr>
              <a:tr h="75287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Special Ed Tuition (Cyber)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46,779.73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41,451.04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(5,328.69)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-11.39%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9874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083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3586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latin typeface="Helvetica" panose="020B0604020202020204" pitchFamily="34" charset="0"/>
                <a:cs typeface="Helvetica" panose="020B0604020202020204" pitchFamily="34" charset="0"/>
              </a:rPr>
              <a:t>2025 Appropriations by Major Object</a:t>
            </a:r>
            <a:endParaRPr lang="en-US" sz="40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06F033C-29C0-5FFB-5AAB-0CB2C8395A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528676"/>
              </p:ext>
            </p:extLst>
          </p:nvPr>
        </p:nvGraphicFramePr>
        <p:xfrm>
          <a:off x="250371" y="438912"/>
          <a:ext cx="11769242" cy="6383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010877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C12E7-C181-8898-4646-9D46665E4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27F7A-CD06-0FF4-179B-9A45D6847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2587" y="2671420"/>
            <a:ext cx="8483601" cy="1259467"/>
          </a:xfrm>
        </p:spPr>
        <p:txBody>
          <a:bodyPr>
            <a:noAutofit/>
          </a:bodyPr>
          <a:lstStyle/>
          <a:p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Vacancies</a:t>
            </a:r>
          </a:p>
        </p:txBody>
      </p:sp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70413599-9484-2B0F-2511-AD976FCADF6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FFB5D-7A62-905D-4995-86DB2C31E16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9D01F2-B7C8-EA5F-49D7-9E4D8654700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BD70DB-6A3C-C79B-200C-BA38A099D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9A5FAA-B7F0-42B3-B57A-1A592F13DCA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265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Projected Vacancies at the Start of 2025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" panose="020B0604020202020204" pitchFamily="34" charset="0"/>
                <a:cs typeface="Helvetica" panose="020B0604020202020204" pitchFamily="34" charset="0"/>
              </a:rPr>
              <a:t>There are a total of 172 projected vacancies funded by the General Fund</a:t>
            </a:r>
            <a:endParaRPr lang="en-US" sz="2800" b="1" dirty="0">
              <a:solidFill>
                <a:srgbClr val="0000CC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800" b="1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These vacancies account for approximately $17.4 million that is budgeted in the 2025 General Fund budget</a:t>
            </a:r>
            <a:endParaRPr lang="en-U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lvl="1" algn="l"/>
            <a:endParaRPr lang="en-US" sz="28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The impact of vacancies on 2025 expenditures is dependent on when positions are staffed </a:t>
            </a:r>
            <a:endParaRPr lang="en-US" sz="28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53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3E383-BB84-9050-BCC1-71F6FF749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53D046D-98B1-CAC6-96B9-4D8FE662ECD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A77275-6A04-AE3F-903A-D58D62BDE62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FB4EC4-2816-C565-85EB-0A508386087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B3118C1-42D9-90DD-B4DD-D1C106E05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Projected Vacancies at the Start of 2025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DACA75C-426B-27BA-81B5-F1EF43B1B626}"/>
              </a:ext>
            </a:extLst>
          </p:cNvPr>
          <p:cNvSpPr txBox="1">
            <a:spLocks/>
          </p:cNvSpPr>
          <p:nvPr/>
        </p:nvSpPr>
        <p:spPr>
          <a:xfrm>
            <a:off x="838199" y="1503034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algn="l"/>
            <a:endParaRPr lang="en-US" sz="2400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dirty="0">
              <a:solidFill>
                <a:srgbClr val="FF0000"/>
              </a:solidFill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81782E-ABDE-FA58-C7E6-DB2E8CF3D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B12F976-54BC-7CD3-99AF-6E6663AC2E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841462"/>
              </p:ext>
            </p:extLst>
          </p:nvPr>
        </p:nvGraphicFramePr>
        <p:xfrm>
          <a:off x="1553496" y="1582914"/>
          <a:ext cx="9085006" cy="4414168"/>
        </p:xfrm>
        <a:graphic>
          <a:graphicData uri="http://schemas.openxmlformats.org/drawingml/2006/table">
            <a:tbl>
              <a:tblPr/>
              <a:tblGrid>
                <a:gridCol w="4431711">
                  <a:extLst>
                    <a:ext uri="{9D8B030D-6E8A-4147-A177-3AD203B41FA5}">
                      <a16:colId xmlns:a16="http://schemas.microsoft.com/office/drawing/2014/main" val="4165745418"/>
                    </a:ext>
                  </a:extLst>
                </a:gridCol>
                <a:gridCol w="1809616">
                  <a:extLst>
                    <a:ext uri="{9D8B030D-6E8A-4147-A177-3AD203B41FA5}">
                      <a16:colId xmlns:a16="http://schemas.microsoft.com/office/drawing/2014/main" val="3397100297"/>
                    </a:ext>
                  </a:extLst>
                </a:gridCol>
                <a:gridCol w="2843679">
                  <a:extLst>
                    <a:ext uri="{9D8B030D-6E8A-4147-A177-3AD203B41FA5}">
                      <a16:colId xmlns:a16="http://schemas.microsoft.com/office/drawing/2014/main" val="3561498352"/>
                    </a:ext>
                  </a:extLst>
                </a:gridCol>
              </a:tblGrid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Role Group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Budget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5951746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Building Trades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13.5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1,695,584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38419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Custodial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31.5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2,825,759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8776927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Administrators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23.0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3,549,560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9610332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Paraprofessional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16.0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1,127,007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729827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Professional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45.0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3,779,375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2524950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Clerical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16.0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1,179,696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77890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Support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19.0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2,054,915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562378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Technical Clerical Staff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5.0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374,361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681513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Executive Leadership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3.0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     806,549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0098944"/>
                  </a:ext>
                </a:extLst>
              </a:tr>
              <a:tr h="401288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   172.0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 17,392,806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81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306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734564" y="63418"/>
            <a:ext cx="9144000" cy="957263"/>
          </a:xfrm>
        </p:spPr>
        <p:txBody>
          <a:bodyPr>
            <a:normAutofit/>
          </a:bodyPr>
          <a:lstStyle/>
          <a:p>
            <a:pPr algn="ctr"/>
            <a:r>
              <a:rPr lang="en-US" sz="4400" spc="-150" dirty="0">
                <a:latin typeface="Helvetica" charset="0"/>
                <a:ea typeface="Helvetica" charset="0"/>
                <a:cs typeface="Helvetica" charset="0"/>
              </a:rPr>
              <a:t>Financial Outlook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2A45D41-3706-ED9E-BD38-CDEBD3362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4472395"/>
              </p:ext>
            </p:extLst>
          </p:nvPr>
        </p:nvGraphicFramePr>
        <p:xfrm>
          <a:off x="320776" y="1505425"/>
          <a:ext cx="11557788" cy="4714403"/>
        </p:xfrm>
        <a:graphic>
          <a:graphicData uri="http://schemas.openxmlformats.org/drawingml/2006/table">
            <a:tbl>
              <a:tblPr/>
              <a:tblGrid>
                <a:gridCol w="3168797">
                  <a:extLst>
                    <a:ext uri="{9D8B030D-6E8A-4147-A177-3AD203B41FA5}">
                      <a16:colId xmlns:a16="http://schemas.microsoft.com/office/drawing/2014/main" val="4163944012"/>
                    </a:ext>
                  </a:extLst>
                </a:gridCol>
                <a:gridCol w="1168345">
                  <a:extLst>
                    <a:ext uri="{9D8B030D-6E8A-4147-A177-3AD203B41FA5}">
                      <a16:colId xmlns:a16="http://schemas.microsoft.com/office/drawing/2014/main" val="3261750815"/>
                    </a:ext>
                  </a:extLst>
                </a:gridCol>
                <a:gridCol w="1168345">
                  <a:extLst>
                    <a:ext uri="{9D8B030D-6E8A-4147-A177-3AD203B41FA5}">
                      <a16:colId xmlns:a16="http://schemas.microsoft.com/office/drawing/2014/main" val="2335858986"/>
                    </a:ext>
                  </a:extLst>
                </a:gridCol>
                <a:gridCol w="1253254">
                  <a:extLst>
                    <a:ext uri="{9D8B030D-6E8A-4147-A177-3AD203B41FA5}">
                      <a16:colId xmlns:a16="http://schemas.microsoft.com/office/drawing/2014/main" val="3508299830"/>
                    </a:ext>
                  </a:extLst>
                </a:gridCol>
                <a:gridCol w="1253254">
                  <a:extLst>
                    <a:ext uri="{9D8B030D-6E8A-4147-A177-3AD203B41FA5}">
                      <a16:colId xmlns:a16="http://schemas.microsoft.com/office/drawing/2014/main" val="2419306447"/>
                    </a:ext>
                  </a:extLst>
                </a:gridCol>
                <a:gridCol w="1181931">
                  <a:extLst>
                    <a:ext uri="{9D8B030D-6E8A-4147-A177-3AD203B41FA5}">
                      <a16:colId xmlns:a16="http://schemas.microsoft.com/office/drawing/2014/main" val="1035099478"/>
                    </a:ext>
                  </a:extLst>
                </a:gridCol>
                <a:gridCol w="1181931">
                  <a:extLst>
                    <a:ext uri="{9D8B030D-6E8A-4147-A177-3AD203B41FA5}">
                      <a16:colId xmlns:a16="http://schemas.microsoft.com/office/drawing/2014/main" val="2915435604"/>
                    </a:ext>
                  </a:extLst>
                </a:gridCol>
                <a:gridCol w="1181931">
                  <a:extLst>
                    <a:ext uri="{9D8B030D-6E8A-4147-A177-3AD203B41FA5}">
                      <a16:colId xmlns:a16="http://schemas.microsoft.com/office/drawing/2014/main" val="569391997"/>
                    </a:ext>
                  </a:extLst>
                </a:gridCol>
              </a:tblGrid>
              <a:tr h="23414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415244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994330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Actual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745026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Year Ended 2027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2668881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8410547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$652,954,802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$682,258,983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$686,926,621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$708,885,232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$724,160,409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$740,135,292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$753,497,770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567681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654630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$656,174,842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$678,916,579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$716,911,653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$703,321,799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$752,282,847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$763,330,991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$779,885,089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898139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446491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$86,627,084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$83,407,045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$78,352,794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$86,749,449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$92,312,882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$64,190,444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$40,994,745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31893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($3,220,039)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$3,342,404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$5,563,433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($28,122,438)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($23,195,699)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($26,387,319)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141097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$83,407,045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$86,749,449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$48,367,762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$92,312,882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$64,190,444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$40,994,745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$14,607,426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358510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5748890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125054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(16,448,232)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     (29,985,032)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($28,995,171)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($28,122,438)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($23,195,699)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 (26,387,319.24)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    (31,578,893.09)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394930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$64,458,813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$54,264,418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$16,872,591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$61,690,444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$38,494,745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$12,107,426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($19,471,467)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345538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9.82%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7.99%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2.35%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8.77%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5.12%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1.59%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-2.50%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183594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444659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$32,808,742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$33,945,829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$35,845,583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$35,166,090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$37,614,142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$38,166,550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$38,994,254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16849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71677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5474591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3828435"/>
                  </a:ext>
                </a:extLst>
              </a:tr>
              <a:tr h="2036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($31,650,071)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($20,318,589)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$18,972,991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($26,524,354)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($880,603)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$26,059,124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$58,465,722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9511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5910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low confidence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87" y="112119"/>
            <a:ext cx="2703226" cy="899884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9088"/>
            <a:ext cx="12191999" cy="43891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012004"/>
            <a:ext cx="12192000" cy="43068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2679700" y="112119"/>
            <a:ext cx="9144000" cy="957263"/>
          </a:xfrm>
        </p:spPr>
        <p:txBody>
          <a:bodyPr>
            <a:noAutofit/>
          </a:bodyPr>
          <a:lstStyle/>
          <a:p>
            <a:pPr algn="ctr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rPr>
              <a:t>2025 General Fund Budget Development Timeline</a:t>
            </a:r>
            <a:endParaRPr lang="en-US" sz="2400" spc="-150" dirty="0">
              <a:latin typeface="Helvetica" panose="020B0604020202020204" pitchFamily="34" charset="0"/>
              <a:ea typeface="Helvetica" charset="0"/>
              <a:cs typeface="Helvetica" panose="020B06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5BB0B1D-097D-6AC5-1131-4EEB67AAC139}"/>
              </a:ext>
            </a:extLst>
          </p:cNvPr>
          <p:cNvSpPr txBox="1">
            <a:spLocks/>
          </p:cNvSpPr>
          <p:nvPr/>
        </p:nvSpPr>
        <p:spPr>
          <a:xfrm>
            <a:off x="838199" y="1563381"/>
            <a:ext cx="10515600" cy="485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December 3, 2024 – Business and Finance Committee Meeting</a:t>
            </a:r>
          </a:p>
          <a:p>
            <a:pPr algn="l"/>
            <a:endParaRPr lang="en-US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December 9, 2024 – Special Budget Hearing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December 18, 2024 – Approval of the 2025 General Fund Budget and Tax Rates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December 31, 2024 – Deadline to adopt the 2025 Budget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9A5FAA-B7F0-42B3-B57A-1A592F13DCAC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02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FE9E6ACEB8B043B074224EA2E03B1A" ma:contentTypeVersion="14" ma:contentTypeDescription="Create a new document." ma:contentTypeScope="" ma:versionID="aa2aa3217f94df4f56038bea73edea3e">
  <xsd:schema xmlns:xsd="http://www.w3.org/2001/XMLSchema" xmlns:xs="http://www.w3.org/2001/XMLSchema" xmlns:p="http://schemas.microsoft.com/office/2006/metadata/properties" xmlns:ns3="a06b82fa-d8cc-4b98-9877-a0204d9ee8dd" xmlns:ns4="23aa0acd-5b12-4517-96e9-0851fed0fd5e" targetNamespace="http://schemas.microsoft.com/office/2006/metadata/properties" ma:root="true" ma:fieldsID="e3d1a02d4e81bfdd3ffdc97724e81ebe" ns3:_="" ns4:_="">
    <xsd:import namespace="a06b82fa-d8cc-4b98-9877-a0204d9ee8dd"/>
    <xsd:import namespace="23aa0acd-5b12-4517-96e9-0851fed0fd5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b82fa-d8cc-4b98-9877-a0204d9ee8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aa0acd-5b12-4517-96e9-0851fed0fd5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E3A180-E158-4A87-8228-AE7D0D217C0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D654D0-B851-47E1-BD3B-F1B7C6CC5E82}">
  <ds:schemaRefs>
    <ds:schemaRef ds:uri="23aa0acd-5b12-4517-96e9-0851fed0fd5e"/>
    <ds:schemaRef ds:uri="a06b82fa-d8cc-4b98-9877-a0204d9ee8d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F32105-4C02-4555-8C74-1FF98F096285}">
  <ds:schemaRefs>
    <ds:schemaRef ds:uri="23aa0acd-5b12-4517-96e9-0851fed0fd5e"/>
    <ds:schemaRef ds:uri="a06b82fa-d8cc-4b98-9877-a0204d9ee8d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6567</TotalTime>
  <Words>1465</Words>
  <Application>Microsoft Office PowerPoint</Application>
  <PresentationFormat>Widescreen</PresentationFormat>
  <Paragraphs>596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Helvetica</vt:lpstr>
      <vt:lpstr>Office Theme</vt:lpstr>
      <vt:lpstr>2025 General Fund Budget Update</vt:lpstr>
      <vt:lpstr>Agenda</vt:lpstr>
      <vt:lpstr>2025 Budget Updates</vt:lpstr>
      <vt:lpstr>$30 Million Deficit to a Nearly $6 Million Surplus?</vt:lpstr>
      <vt:lpstr>2024 Adopted vs Projected Revenue</vt:lpstr>
      <vt:lpstr>2024 Adopted vs Projected Expenditures</vt:lpstr>
      <vt:lpstr>Revenues</vt:lpstr>
      <vt:lpstr>Total Revenues are Projected to Increase by Nearly $6 million</vt:lpstr>
      <vt:lpstr>Expenditures</vt:lpstr>
      <vt:lpstr>Charter School Expenditures are Projected to Increase by over $12 million</vt:lpstr>
      <vt:lpstr>Impact of Updated Charter Tuition Rate</vt:lpstr>
      <vt:lpstr>2025 Appropriations by Major Object</vt:lpstr>
      <vt:lpstr>Vacancies</vt:lpstr>
      <vt:lpstr>Projected Vacancies at the Start of 2025</vt:lpstr>
      <vt:lpstr>Projected Vacancies at the Start of 2025</vt:lpstr>
      <vt:lpstr>Financial Outlook</vt:lpstr>
      <vt:lpstr>2025 General Fund Budget Development Timeline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Cold Weather Coverage Starts NOW!!</dc:title>
  <dc:creator>Santucci, Jocelyn</dc:creator>
  <cp:lastModifiedBy>Joseph, Ronald</cp:lastModifiedBy>
  <cp:revision>37</cp:revision>
  <dcterms:created xsi:type="dcterms:W3CDTF">2022-09-27T17:59:12Z</dcterms:created>
  <dcterms:modified xsi:type="dcterms:W3CDTF">2024-12-03T16:25:56Z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0x0101009FFE9E6ACEB8B043B074224EA2E03B1A</vt:lpwstr>
  </property>
</Properties>
</file>