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</p:sldMasterIdLst>
  <p:notesMasterIdLst>
    <p:notesMasterId r:id="rId17"/>
  </p:notesMasterIdLst>
  <p:handoutMasterIdLst>
    <p:handoutMasterId r:id="rId18"/>
  </p:handoutMasterIdLst>
  <p:sldIdLst>
    <p:sldId id="268" r:id="rId5"/>
    <p:sldId id="302" r:id="rId6"/>
    <p:sldId id="303" r:id="rId7"/>
    <p:sldId id="304" r:id="rId8"/>
    <p:sldId id="305" r:id="rId9"/>
    <p:sldId id="306" r:id="rId10"/>
    <p:sldId id="307" r:id="rId11"/>
    <p:sldId id="308" r:id="rId12"/>
    <p:sldId id="309" r:id="rId13"/>
    <p:sldId id="310" r:id="rId14"/>
    <p:sldId id="311" r:id="rId15"/>
    <p:sldId id="312" r:id="rId16"/>
  </p:sldIdLst>
  <p:sldSz cx="9144000" cy="6858000" type="screen4x3"/>
  <p:notesSz cx="6858000" cy="9144000"/>
  <p:custDataLst>
    <p:tags r:id="rId1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CC"/>
    <a:srgbClr val="FF00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0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9D63F1F-BE3F-4952-B117-8A78C35996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9B30BFF-B52D-4B2F-A030-87AF6DCDD0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E780B4-6BEC-4133-9A3E-275EE2E0D06E}" type="slidenum">
              <a:rPr lang="en-US"/>
              <a:pPr/>
              <a:t>2</a:t>
            </a:fld>
            <a:endParaRPr lang="en-US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219200"/>
            <a:ext cx="1981200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315913" y="3260725"/>
            <a:ext cx="8512175" cy="92075"/>
            <a:chOff x="199" y="2054"/>
            <a:chExt cx="5362" cy="5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199" y="2054"/>
              <a:ext cx="1097" cy="58"/>
            </a:xfrm>
            <a:prstGeom prst="rect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Rectangle 10"/>
            <p:cNvSpPr>
              <a:spLocks noChangeArrowheads="1"/>
            </p:cNvSpPr>
            <p:nvPr userDrawn="1"/>
          </p:nvSpPr>
          <p:spPr bwMode="auto">
            <a:xfrm flipV="1">
              <a:off x="1296" y="2054"/>
              <a:ext cx="1097" cy="58"/>
            </a:xfrm>
            <a:prstGeom prst="rect">
              <a:avLst/>
            </a:prstGeom>
            <a:solidFill>
              <a:srgbClr val="0000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Rectangle 11"/>
            <p:cNvSpPr>
              <a:spLocks noChangeArrowheads="1"/>
            </p:cNvSpPr>
            <p:nvPr userDrawn="1"/>
          </p:nvSpPr>
          <p:spPr bwMode="auto">
            <a:xfrm flipV="1">
              <a:off x="2352" y="2054"/>
              <a:ext cx="1097" cy="58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Rectangle 12"/>
            <p:cNvSpPr>
              <a:spLocks noChangeArrowheads="1"/>
            </p:cNvSpPr>
            <p:nvPr userDrawn="1"/>
          </p:nvSpPr>
          <p:spPr bwMode="auto">
            <a:xfrm flipV="1">
              <a:off x="3408" y="2054"/>
              <a:ext cx="1097" cy="58"/>
            </a:xfrm>
            <a:prstGeom prst="rect">
              <a:avLst/>
            </a:prstGeom>
            <a:solidFill>
              <a:srgbClr val="008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Rectangle 13"/>
            <p:cNvSpPr>
              <a:spLocks noChangeArrowheads="1"/>
            </p:cNvSpPr>
            <p:nvPr userDrawn="1"/>
          </p:nvSpPr>
          <p:spPr bwMode="auto">
            <a:xfrm flipV="1">
              <a:off x="4464" y="2054"/>
              <a:ext cx="1097" cy="58"/>
            </a:xfrm>
            <a:prstGeom prst="rect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eaLnBrk="0" hangingPunct="0">
                <a:defRPr/>
              </a:pPr>
              <a:endParaRPr lang="en-US">
                <a:solidFill>
                  <a:srgbClr val="FF6600"/>
                </a:solidFill>
              </a:endParaRPr>
            </a:p>
          </p:txBody>
        </p:sp>
      </p:grpSp>
      <p:sp>
        <p:nvSpPr>
          <p:cNvPr id="130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8400" y="914400"/>
            <a:ext cx="6400800" cy="222408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A4EC052D-417A-4A1B-A9AD-35B1F6D75E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0FA5B6-2E68-4D7A-A094-392CCF94DD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6FE3E1-94D3-426D-84CE-7327A33BC9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C7A7BE-D6EF-469A-A9A4-AA2857B692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64CD63-3EED-4EC9-988C-C68FCDABAC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DE9121-D0A5-4570-9186-B9A66754F9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C22833-B9B8-430B-9512-40032DA812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F8E71A-8EEC-48FF-9454-3C1CD2DE6C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B9EE62-C77D-4924-BD74-922E1C9639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B45BAF-A3E1-4FF5-9E7F-E3A1D42271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11988" y="214313"/>
            <a:ext cx="1943100" cy="5918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82688" y="214313"/>
            <a:ext cx="5676900" cy="5918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6768E3-DB98-44BF-B05C-29DA95EAF2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00200" y="214313"/>
            <a:ext cx="7343775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29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9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9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C444688-CA9B-4DA5-890F-D9713A3F28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28600" y="381000"/>
            <a:ext cx="1371600" cy="127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32" name="Group 8"/>
          <p:cNvGrpSpPr>
            <a:grpSpLocks/>
          </p:cNvGrpSpPr>
          <p:nvPr/>
        </p:nvGrpSpPr>
        <p:grpSpPr bwMode="auto">
          <a:xfrm>
            <a:off x="457200" y="1812925"/>
            <a:ext cx="8512175" cy="92075"/>
            <a:chOff x="199" y="2054"/>
            <a:chExt cx="5362" cy="58"/>
          </a:xfrm>
        </p:grpSpPr>
        <p:sp>
          <p:nvSpPr>
            <p:cNvPr id="129033" name="Rectangle 9"/>
            <p:cNvSpPr>
              <a:spLocks noChangeArrowheads="1"/>
            </p:cNvSpPr>
            <p:nvPr/>
          </p:nvSpPr>
          <p:spPr bwMode="auto">
            <a:xfrm flipV="1">
              <a:off x="199" y="2054"/>
              <a:ext cx="1097" cy="58"/>
            </a:xfrm>
            <a:prstGeom prst="rect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9034" name="Rectangle 10"/>
            <p:cNvSpPr>
              <a:spLocks noChangeArrowheads="1"/>
            </p:cNvSpPr>
            <p:nvPr userDrawn="1"/>
          </p:nvSpPr>
          <p:spPr bwMode="auto">
            <a:xfrm flipV="1">
              <a:off x="1296" y="2054"/>
              <a:ext cx="1097" cy="58"/>
            </a:xfrm>
            <a:prstGeom prst="rect">
              <a:avLst/>
            </a:prstGeom>
            <a:solidFill>
              <a:srgbClr val="0000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9035" name="Rectangle 11"/>
            <p:cNvSpPr>
              <a:spLocks noChangeArrowheads="1"/>
            </p:cNvSpPr>
            <p:nvPr userDrawn="1"/>
          </p:nvSpPr>
          <p:spPr bwMode="auto">
            <a:xfrm flipV="1">
              <a:off x="2352" y="2054"/>
              <a:ext cx="1097" cy="58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9036" name="Rectangle 12"/>
            <p:cNvSpPr>
              <a:spLocks noChangeArrowheads="1"/>
            </p:cNvSpPr>
            <p:nvPr userDrawn="1"/>
          </p:nvSpPr>
          <p:spPr bwMode="auto">
            <a:xfrm flipV="1">
              <a:off x="3408" y="2054"/>
              <a:ext cx="1097" cy="58"/>
            </a:xfrm>
            <a:prstGeom prst="rect">
              <a:avLst/>
            </a:prstGeom>
            <a:solidFill>
              <a:srgbClr val="008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9037" name="Rectangle 13"/>
            <p:cNvSpPr>
              <a:spLocks noChangeArrowheads="1"/>
            </p:cNvSpPr>
            <p:nvPr userDrawn="1"/>
          </p:nvSpPr>
          <p:spPr bwMode="auto">
            <a:xfrm flipV="1">
              <a:off x="4464" y="2054"/>
              <a:ext cx="1097" cy="58"/>
            </a:xfrm>
            <a:prstGeom prst="rect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eaLnBrk="0" hangingPunct="0">
                <a:defRPr/>
              </a:pPr>
              <a:endParaRPr lang="en-US">
                <a:solidFill>
                  <a:srgbClr val="FF6600"/>
                </a:solidFill>
              </a:endParaRPr>
            </a:p>
          </p:txBody>
        </p:sp>
      </p:grpSp>
      <p:grpSp>
        <p:nvGrpSpPr>
          <p:cNvPr id="1033" name="Group 14"/>
          <p:cNvGrpSpPr>
            <a:grpSpLocks/>
          </p:cNvGrpSpPr>
          <p:nvPr/>
        </p:nvGrpSpPr>
        <p:grpSpPr bwMode="auto">
          <a:xfrm>
            <a:off x="457200" y="1828800"/>
            <a:ext cx="8512175" cy="92075"/>
            <a:chOff x="199" y="2054"/>
            <a:chExt cx="5362" cy="58"/>
          </a:xfrm>
        </p:grpSpPr>
        <p:sp>
          <p:nvSpPr>
            <p:cNvPr id="129039" name="Rectangle 15"/>
            <p:cNvSpPr>
              <a:spLocks noChangeArrowheads="1"/>
            </p:cNvSpPr>
            <p:nvPr/>
          </p:nvSpPr>
          <p:spPr bwMode="auto">
            <a:xfrm flipV="1">
              <a:off x="199" y="2054"/>
              <a:ext cx="1097" cy="58"/>
            </a:xfrm>
            <a:prstGeom prst="rect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9040" name="Rectangle 16"/>
            <p:cNvSpPr>
              <a:spLocks noChangeArrowheads="1"/>
            </p:cNvSpPr>
            <p:nvPr userDrawn="1"/>
          </p:nvSpPr>
          <p:spPr bwMode="auto">
            <a:xfrm flipV="1">
              <a:off x="1296" y="2054"/>
              <a:ext cx="1097" cy="58"/>
            </a:xfrm>
            <a:prstGeom prst="rect">
              <a:avLst/>
            </a:prstGeom>
            <a:solidFill>
              <a:srgbClr val="0000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9041" name="Rectangle 17"/>
            <p:cNvSpPr>
              <a:spLocks noChangeArrowheads="1"/>
            </p:cNvSpPr>
            <p:nvPr userDrawn="1"/>
          </p:nvSpPr>
          <p:spPr bwMode="auto">
            <a:xfrm flipV="1">
              <a:off x="2352" y="2054"/>
              <a:ext cx="1097" cy="58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9042" name="Rectangle 18"/>
            <p:cNvSpPr>
              <a:spLocks noChangeArrowheads="1"/>
            </p:cNvSpPr>
            <p:nvPr userDrawn="1"/>
          </p:nvSpPr>
          <p:spPr bwMode="auto">
            <a:xfrm flipV="1">
              <a:off x="3408" y="2054"/>
              <a:ext cx="1097" cy="58"/>
            </a:xfrm>
            <a:prstGeom prst="rect">
              <a:avLst/>
            </a:prstGeom>
            <a:solidFill>
              <a:srgbClr val="008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9043" name="Rectangle 19"/>
            <p:cNvSpPr>
              <a:spLocks noChangeArrowheads="1"/>
            </p:cNvSpPr>
            <p:nvPr userDrawn="1"/>
          </p:nvSpPr>
          <p:spPr bwMode="auto">
            <a:xfrm flipV="1">
              <a:off x="4464" y="2054"/>
              <a:ext cx="1097" cy="58"/>
            </a:xfrm>
            <a:prstGeom prst="rect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eaLnBrk="0" hangingPunct="0">
                <a:defRPr/>
              </a:pPr>
              <a:endParaRPr lang="en-US">
                <a:solidFill>
                  <a:srgbClr val="FF6600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898" r:id="rId2"/>
    <p:sldLayoutId id="2147483899" r:id="rId3"/>
    <p:sldLayoutId id="2147483900" r:id="rId4"/>
    <p:sldLayoutId id="2147483901" r:id="rId5"/>
    <p:sldLayoutId id="2147483902" r:id="rId6"/>
    <p:sldLayoutId id="2147483903" r:id="rId7"/>
    <p:sldLayoutId id="2147483904" r:id="rId8"/>
    <p:sldLayoutId id="2147483905" r:id="rId9"/>
    <p:sldLayoutId id="2147483906" r:id="rId10"/>
    <p:sldLayoutId id="21474839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Comic Sans MS" pitchFamily="66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Comic Sans MS" pitchFamily="66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Comic Sans MS" pitchFamily="66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Comic Sans MS" pitchFamily="66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rgbClr val="0000CC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rgbClr val="0000CC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rgbClr val="0000CC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rgbClr val="0000CC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rgbClr val="0000CC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rgbClr val="0000CC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latin typeface="Maiandra GD" pitchFamily="34" charset="0"/>
              </a:rPr>
              <a:t>Self-Determination</a:t>
            </a:r>
          </a:p>
        </p:txBody>
      </p:sp>
      <p:pic>
        <p:nvPicPr>
          <p:cNvPr id="4099" name="Picture 4" descr="determin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1981200"/>
            <a:ext cx="2736850" cy="2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TextBox 6"/>
          <p:cNvSpPr txBox="1">
            <a:spLocks noChangeArrowheads="1"/>
          </p:cNvSpPr>
          <p:nvPr/>
        </p:nvSpPr>
        <p:spPr bwMode="auto">
          <a:xfrm>
            <a:off x="1143000" y="5029200"/>
            <a:ext cx="7772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Maiandra GD" pitchFamily="34" charset="0"/>
              </a:rPr>
              <a:t>Student-Involvement in the IEP</a:t>
            </a:r>
          </a:p>
          <a:p>
            <a:pPr algn="ctr"/>
            <a:r>
              <a:rPr lang="en-US" b="1" dirty="0" smtClean="0">
                <a:solidFill>
                  <a:srgbClr val="FF0000"/>
                </a:solidFill>
                <a:latin typeface="Maiandra GD" pitchFamily="34" charset="0"/>
              </a:rPr>
              <a:t>Secondary Template</a:t>
            </a:r>
            <a:endParaRPr lang="en-US" b="1" dirty="0">
              <a:solidFill>
                <a:srgbClr val="FF0000"/>
              </a:solidFill>
              <a:latin typeface="Maiandra G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latin typeface="Elephant" pitchFamily="18" charset="0"/>
              </a:rPr>
              <a:t>Welcome to My IEP Meeting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3" name="Picture 5" descr="determined_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9000" y="5302250"/>
            <a:ext cx="1676400" cy="1555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228600" y="228600"/>
            <a:ext cx="8610600" cy="6096000"/>
          </a:xfrm>
          <a:prstGeom prst="rect">
            <a:avLst/>
          </a:prstGeom>
          <a:noFill/>
          <a:ln w="76200" cmpd="tri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opperplate Gothic Bold" pitchFamily="34" charset="0"/>
              </a:rPr>
              <a:t>Invited Guests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Elephant" pitchFamily="18" charset="0"/>
              </a:rPr>
              <a:t>I’m here because…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4" name="Picture 4" descr="j00787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3581400"/>
            <a:ext cx="3495675" cy="3086100"/>
          </a:xfrm>
          <a:prstGeom prst="rect">
            <a:avLst/>
          </a:prstGeom>
          <a:noFill/>
        </p:spPr>
      </p:pic>
      <p:sp>
        <p:nvSpPr>
          <p:cNvPr id="5126" name="Text Box 6"/>
          <p:cNvSpPr txBox="1">
            <a:spLocks noChangeArrowheads="1"/>
          </p:cNvSpPr>
          <p:nvPr/>
        </p:nvSpPr>
        <p:spPr bwMode="auto">
          <a:xfrm rot="-742144">
            <a:off x="1293813" y="4418013"/>
            <a:ext cx="1828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 rot="-1267474">
            <a:off x="5562600" y="4419600"/>
            <a:ext cx="1905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>
                <a:latin typeface="Copperplate Gothic Bold" pitchFamily="34" charset="0"/>
              </a:rPr>
              <a:t>My IEP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j007873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3429000"/>
            <a:ext cx="1743075" cy="3033713"/>
          </a:xfrm>
          <a:prstGeom prst="rect">
            <a:avLst/>
          </a:prstGeom>
          <a:noFill/>
        </p:spPr>
      </p:pic>
      <p:sp>
        <p:nvSpPr>
          <p:cNvPr id="6149" name="Oval 5"/>
          <p:cNvSpPr>
            <a:spLocks noChangeArrowheads="1"/>
          </p:cNvSpPr>
          <p:nvPr/>
        </p:nvSpPr>
        <p:spPr bwMode="auto">
          <a:xfrm>
            <a:off x="1600200" y="76200"/>
            <a:ext cx="7239000" cy="1676400"/>
          </a:xfrm>
          <a:prstGeom prst="ellipse">
            <a:avLst/>
          </a:prstGeom>
          <a:solidFill>
            <a:srgbClr val="EAEAEA"/>
          </a:solidFill>
          <a:ln w="28575">
            <a:solidFill>
              <a:srgbClr val="0000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Elephant" pitchFamily="18" charset="0"/>
              </a:rPr>
              <a:t>My disability is called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828800"/>
            <a:ext cx="8229600" cy="4525963"/>
          </a:xfrm>
        </p:spPr>
        <p:txBody>
          <a:bodyPr/>
          <a:lstStyle/>
          <a:p>
            <a:pPr>
              <a:buFontTx/>
              <a:buNone/>
            </a:pPr>
            <a:r>
              <a:rPr lang="en-US"/>
              <a:t>This means…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Elephant" pitchFamily="18" charset="0"/>
              </a:rPr>
              <a:t>These are my strengths!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0000FF"/>
              </a:buClr>
              <a:buFont typeface="Wingdings" pitchFamily="2" charset="2"/>
              <a:buChar char="C"/>
            </a:pPr>
            <a:endParaRPr lang="en-US"/>
          </a:p>
        </p:txBody>
      </p:sp>
      <p:pic>
        <p:nvPicPr>
          <p:cNvPr id="7172" name="Picture 4" descr="j007873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77523">
            <a:off x="6546141" y="2334170"/>
            <a:ext cx="2154238" cy="22717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Elephant" pitchFamily="18" charset="0"/>
              </a:rPr>
              <a:t>These are my limitations…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Elephant" pitchFamily="18" charset="0"/>
              </a:rPr>
              <a:t>My plans for the future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Elephant" pitchFamily="18" charset="0"/>
              </a:rPr>
              <a:t>My education goals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4" name="Picture 4" descr="j007876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986458">
            <a:off x="5562600" y="4191000"/>
            <a:ext cx="3027363" cy="18510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j0078793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2335213" y="2217738"/>
            <a:ext cx="4471987" cy="2420937"/>
          </a:xfrm>
          <a:prstGeom prst="rect">
            <a:avLst/>
          </a:prstGeom>
          <a:noFill/>
        </p:spPr>
      </p:pic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latin typeface="Elephant" pitchFamily="18" charset="0"/>
              </a:rPr>
              <a:t>This is how you can help me…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Elephant" pitchFamily="18" charset="0"/>
              </a:rPr>
              <a:t>My Learning </a:t>
            </a:r>
            <a:r>
              <a:rPr lang="en-US" dirty="0" smtClean="0">
                <a:latin typeface="Elephant" pitchFamily="18" charset="0"/>
              </a:rPr>
              <a:t>Preferences</a:t>
            </a:r>
            <a:endParaRPr lang="en-US" dirty="0">
              <a:latin typeface="Elephant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9" name="Picture 7" descr="j00786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057400"/>
            <a:ext cx="3024188" cy="2832100"/>
          </a:xfrm>
          <a:prstGeom prst="rect">
            <a:avLst/>
          </a:prstGeom>
          <a:noFill/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0000FF"/>
                </a:solidFill>
                <a:latin typeface="Elephant" pitchFamily="18" charset="0"/>
              </a:rPr>
              <a:t>I’m glad you came!</a:t>
            </a:r>
          </a:p>
        </p:txBody>
      </p:sp>
      <p:sp>
        <p:nvSpPr>
          <p:cNvPr id="13318" name="WordArt 6"/>
          <p:cNvSpPr>
            <a:spLocks noChangeArrowheads="1" noChangeShapeType="1" noTextEdit="1"/>
          </p:cNvSpPr>
          <p:nvPr/>
        </p:nvSpPr>
        <p:spPr bwMode="auto">
          <a:xfrm>
            <a:off x="3505200" y="3505200"/>
            <a:ext cx="3805238" cy="2019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54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Book Antiqua"/>
              </a:rPr>
              <a:t>Thanks!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8"/>
  <p:tag name="MMPROD_UIDATA" val="&lt;database version=&quot;6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Self-Determination&amp;quot;&quot;/&gt;&lt;property id=&quot;20307&quot; value=&quot;268&quot;/&gt;&lt;/object&gt;&lt;object type=&quot;3&quot; unique_id=&quot;10007&quot;&gt;&lt;property id=&quot;20148&quot; value=&quot;5&quot;/&gt;&lt;property id=&quot;20300&quot; value=&quot;Slide 4 - &amp;quot;What is Self-Determination?&amp;quot;&quot;/&gt;&lt;property id=&quot;20307&quot; value=&quot;259&quot;/&gt;&lt;/object&gt;&lt;object type=&quot;3&quot; unique_id=&quot;10008&quot;&gt;&lt;property id=&quot;20148&quot; value=&quot;5&quot;/&gt;&lt;property id=&quot;20300&quot; value=&quot;Slide 5 - &amp;quot;Core Components—Combination of skills, knowledge &amp;amp; Beliefs&amp;quot;&quot;/&gt;&lt;property id=&quot;20307&quot; value=&quot;260&quot;/&gt;&lt;/object&gt;&lt;object type=&quot;3&quot; unique_id=&quot;10009&quot;&gt;&lt;property id=&quot;20148&quot; value=&quot;5&quot;/&gt;&lt;property id=&quot;20300&quot; value=&quot;Slide 6 - &amp;quot;Why ?&amp;quot;&quot;/&gt;&lt;property id=&quot;20307&quot; value=&quot;261&quot;/&gt;&lt;/object&gt;&lt;object type=&quot;3&quot; unique_id=&quot;10010&quot;&gt;&lt;property id=&quot;20148&quot; value=&quot;5&quot;/&gt;&lt;property id=&quot;20300&quot; value=&quot;Slide 7 - &amp;quot;Key Reasons…&amp;quot;&quot;/&gt;&lt;property id=&quot;20307&quot; value=&quot;299&quot;/&gt;&lt;/object&gt;&lt;object type=&quot;3&quot; unique_id=&quot;10011&quot;&gt;&lt;property id=&quot;20148&quot; value=&quot;5&quot;/&gt;&lt;property id=&quot;20300&quot; value=&quot;Slide 8 - &amp;quot; IEP meetings…&amp;quot;&quot;/&gt;&lt;property id=&quot;20307&quot; value=&quot;277&quot;/&gt;&lt;/object&gt;&lt;object type=&quot;3&quot; unique_id=&quot;10012&quot;&gt;&lt;property id=&quot;20148&quot; value=&quot;5&quot;/&gt;&lt;property id=&quot;20300&quot; value=&quot;Slide 9 - &amp;quot;Self-Realization…&amp;quot;&quot;/&gt;&lt;property id=&quot;20307&quot; value=&quot;278&quot;/&gt;&lt;/object&gt;&lt;object type=&quot;3&quot; unique_id=&quot;10013&quot;&gt;&lt;property id=&quot;20148&quot; value=&quot;5&quot;/&gt;&lt;property id=&quot;20300&quot; value=&quot;Slide 10 - &amp;quot;Self-Advocacy…&amp;quot;&quot;/&gt;&lt;property id=&quot;20307&quot; value=&quot;279&quot;/&gt;&lt;/object&gt;&lt;object type=&quot;3&quot; unique_id=&quot;10014&quot;&gt;&lt;property id=&quot;20148&quot; value=&quot;5&quot;/&gt;&lt;property id=&quot;20300&quot; value=&quot;Slide 11 - &amp;quot; Psychological Empowerment…&amp;quot;&quot;/&gt;&lt;property id=&quot;20307&quot; value=&quot;280&quot;/&gt;&lt;/object&gt;&lt;object type=&quot;3&quot; unique_id=&quot;10015&quot;&gt;&lt;property id=&quot;20148&quot; value=&quot;5&quot;/&gt;&lt;property id=&quot;20300&quot; value=&quot;Slide 12 - &amp;quot;Understanding of Rights…&amp;quot;&quot;/&gt;&lt;property id=&quot;20307&quot; value=&quot;281&quot;/&gt;&lt;/object&gt;&lt;object type=&quot;3&quot; unique_id=&quot;10016&quot;&gt;&lt;property id=&quot;20148&quot; value=&quot;5&quot;/&gt;&lt;property id=&quot;20300&quot; value=&quot;Slide 13 - &amp;quot;What We Learned….&amp;quot;&quot;/&gt;&lt;property id=&quot;20307&quot; value=&quot;289&quot;/&gt;&lt;/object&gt;&lt;object type=&quot;3&quot; unique_id=&quot;10017&quot;&gt;&lt;property id=&quot;20148&quot; value=&quot;5&quot;/&gt;&lt;property id=&quot;20300&quot; value=&quot;Slide 14&quot;/&gt;&lt;property id=&quot;20307&quot; value=&quot;262&quot;/&gt;&lt;/object&gt;&lt;object type=&quot;3&quot; unique_id=&quot;10018&quot;&gt;&lt;property id=&quot;20148&quot; value=&quot;5&quot;/&gt;&lt;property id=&quot;20300&quot; value=&quot;Slide 15 - &amp;quot;        &amp;quot;&quot;/&gt;&lt;property id=&quot;20307&quot; value=&quot;292&quot;/&gt;&lt;/object&gt;&lt;object type=&quot;3&quot; unique_id=&quot;10019&quot;&gt;&lt;property id=&quot;20148&quot; value=&quot;5&quot;/&gt;&lt;property id=&quot;20300&quot; value=&quot;Slide 16 - &amp;quot;Fostering the Development of Self-Determination Skills&amp;quot;&quot;/&gt;&lt;property id=&quot;20307&quot; value=&quot;293&quot;/&gt;&lt;/object&gt;&lt;object type=&quot;3&quot; unique_id=&quot;10023&quot;&gt;&lt;property id=&quot;20148&quot; value=&quot;5&quot;/&gt;&lt;property id=&quot;20300&quot; value=&quot;Slide 17 - &amp;quot;Self-Determination Youth Summit&amp;quot;&quot;/&gt;&lt;property id=&quot;20307&quot; value=&quot;295&quot;/&gt;&lt;/object&gt;&lt;object type=&quot;3&quot; unique_id=&quot;10025&quot;&gt;&lt;property id=&quot;20148&quot; value=&quot;5&quot;/&gt;&lt;property id=&quot;20300&quot; value=&quot;Slide 18 - &amp;quot;Fostering the Development of Self-Determination Skills&amp;quot;&quot;/&gt;&lt;property id=&quot;20307&quot; value=&quot;266&quot;/&gt;&lt;/object&gt;&lt;object type=&quot;3&quot; unique_id=&quot;10026&quot;&gt;&lt;property id=&quot;20148&quot; value=&quot;5&quot;/&gt;&lt;property id=&quot;20300&quot; value=&quot;Slide 19 - &amp;quot;Closing thoughts…&amp;quot;&quot;/&gt;&lt;property id=&quot;20307&quot; value=&quot;296&quot;/&gt;&lt;/object&gt;&lt;object type=&quot;3&quot; unique_id=&quot;10052&quot;&gt;&lt;property id=&quot;20148&quot; value=&quot;5&quot;/&gt;&lt;property id=&quot;20300&quot; value=&quot;Slide 20 - &amp;quot;Additional Information&amp;quot;&quot;/&gt;&lt;property id=&quot;20307&quot; value=&quot;300&quot;/&gt;&lt;/object&gt;&lt;object type=&quot;3&quot; unique_id=&quot;10105&quot;&gt;&lt;property id=&quot;20148&quot; value=&quot;5&quot;/&gt;&lt;property id=&quot;20300&quot; value=&quot;Slide 2 - &amp;quot;Who Do You See?&amp;quot;&quot;/&gt;&lt;property id=&quot;20307&quot; value=&quot;301&quot;/&gt;&lt;/object&gt;&lt;object type=&quot;3&quot; unique_id=&quot;10106&quot;&gt;&lt;property id=&quot;20148&quot; value=&quot;5&quot;/&gt;&lt;property id=&quot;20300&quot; value=&quot;Slide 3 - &amp;quot;Who Do You See?&amp;quot;&quot;/&gt;&lt;property id=&quot;20307&quot; value=&quot;302&quot;/&gt;&lt;/object&gt;&lt;/object&gt;&lt;/object&gt;&lt;/database&gt;"/>
</p:tagLst>
</file>

<file path=ppt/theme/theme1.xml><?xml version="1.0" encoding="utf-8"?>
<a:theme xmlns:a="http://schemas.openxmlformats.org/drawingml/2006/main" name="SDtemplate">
  <a:themeElements>
    <a:clrScheme name="SDtemplate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SDtemplat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Dtemplat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Dtemplate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Dtemplate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Dtemplate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Dtemplat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Dtemplat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B42D7EC2900943A1244B1BCB19E27E" ma:contentTypeVersion="11" ma:contentTypeDescription="Create a new document." ma:contentTypeScope="" ma:versionID="3e28679548b4c5ace568955eb5e0e5a3">
  <xsd:schema xmlns:xsd="http://www.w3.org/2001/XMLSchema" xmlns:xs="http://www.w3.org/2001/XMLSchema" xmlns:p="http://schemas.microsoft.com/office/2006/metadata/properties" xmlns:ns3="c3f675dc-80ca-43c5-9199-491d5a0c9d9f" targetNamespace="http://schemas.microsoft.com/office/2006/metadata/properties" ma:root="true" ma:fieldsID="4f3929413a8771616765fd0204b835aa" ns3:_="">
    <xsd:import namespace="c3f675dc-80ca-43c5-9199-491d5a0c9d9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f675dc-80ca-43c5-9199-491d5a0c9d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293C424-95A3-4B2E-AED1-7A45E68BD47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f675dc-80ca-43c5-9199-491d5a0c9d9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258457E-FCD2-4785-A0AA-58599CD037E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C247A9C-6145-464E-BA19-EBADEA66198D}">
  <ds:schemaRefs>
    <ds:schemaRef ds:uri="c3f675dc-80ca-43c5-9199-491d5a0c9d9f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729</TotalTime>
  <Words>64</Words>
  <Application>Microsoft Office PowerPoint</Application>
  <PresentationFormat>On-screen Show (4:3)</PresentationFormat>
  <Paragraphs>18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Book Antiqua</vt:lpstr>
      <vt:lpstr>Comic Sans MS</vt:lpstr>
      <vt:lpstr>Copperplate Gothic Bold</vt:lpstr>
      <vt:lpstr>Elephant</vt:lpstr>
      <vt:lpstr>Maiandra GD</vt:lpstr>
      <vt:lpstr>Wingdings</vt:lpstr>
      <vt:lpstr>SDtemplate</vt:lpstr>
      <vt:lpstr>Self-Determination</vt:lpstr>
      <vt:lpstr>Welcome to My IEP Meeting</vt:lpstr>
      <vt:lpstr>Invited Guests</vt:lpstr>
      <vt:lpstr>I’m here because…</vt:lpstr>
      <vt:lpstr>My disability is called</vt:lpstr>
      <vt:lpstr>These are my strengths!</vt:lpstr>
      <vt:lpstr>These are my limitations…</vt:lpstr>
      <vt:lpstr>My plans for the future</vt:lpstr>
      <vt:lpstr>My education goals</vt:lpstr>
      <vt:lpstr>This is how you can help me…</vt:lpstr>
      <vt:lpstr>My Learning Preferences</vt:lpstr>
      <vt:lpstr>I’m glad you came!</vt:lpstr>
    </vt:vector>
  </TitlesOfParts>
  <Company>Radford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Self-Determination</dc:title>
  <dc:creator>Radford University</dc:creator>
  <cp:lastModifiedBy>Doreen L. Milot</cp:lastModifiedBy>
  <cp:revision>33</cp:revision>
  <dcterms:created xsi:type="dcterms:W3CDTF">2007-11-09T20:34:07Z</dcterms:created>
  <dcterms:modified xsi:type="dcterms:W3CDTF">2022-02-11T18:15:14Z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0x0101000FB42D7EC2900943A1244B1BCB19E27E</vt:lpwstr>
  </property>
</Properties>
</file>