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Lst>
  <p:sldSz cy="5143500" cx="9144000"/>
  <p:notesSz cx="6858000" cy="9144000"/>
  <p:embeddedFontLst>
    <p:embeddedFont>
      <p:font typeface="Montserrat SemiBold"/>
      <p:regular r:id="rId29"/>
      <p:bold r:id="rId30"/>
      <p:italic r:id="rId31"/>
      <p:boldItalic r:id="rId32"/>
    </p:embeddedFont>
    <p:embeddedFont>
      <p:font typeface="Montserrat"/>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37" roundtripDataSignature="AMtx7mgZYpZ+zXoyYHJ1OqbyHsuR822+p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FAC243D-60BA-43D1-8F14-785B989BE1EC}">
  <a:tblStyle styleId="{0FAC243D-60BA-43D1-8F14-785B989BE1EC}"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font" Target="fonts/MontserratSemiBold-regular.fntdata"/><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font" Target="fonts/MontserratSemiBold-italic.fntdata"/><Relationship Id="rId30" Type="http://schemas.openxmlformats.org/officeDocument/2006/relationships/font" Target="fonts/MontserratSemiBold-bold.fntdata"/><Relationship Id="rId11" Type="http://schemas.openxmlformats.org/officeDocument/2006/relationships/slide" Target="slides/slide4.xml"/><Relationship Id="rId33" Type="http://schemas.openxmlformats.org/officeDocument/2006/relationships/font" Target="fonts/Montserrat-regular.fntdata"/><Relationship Id="rId10" Type="http://schemas.openxmlformats.org/officeDocument/2006/relationships/slide" Target="slides/slide3.xml"/><Relationship Id="rId32" Type="http://schemas.openxmlformats.org/officeDocument/2006/relationships/font" Target="fonts/MontserratSemiBold-boldItalic.fntdata"/><Relationship Id="rId13" Type="http://schemas.openxmlformats.org/officeDocument/2006/relationships/slide" Target="slides/slide6.xml"/><Relationship Id="rId35" Type="http://schemas.openxmlformats.org/officeDocument/2006/relationships/font" Target="fonts/Montserrat-italic.fntdata"/><Relationship Id="rId12" Type="http://schemas.openxmlformats.org/officeDocument/2006/relationships/slide" Target="slides/slide5.xml"/><Relationship Id="rId34" Type="http://schemas.openxmlformats.org/officeDocument/2006/relationships/font" Target="fonts/Montserrat-bold.fntdata"/><Relationship Id="rId15" Type="http://schemas.openxmlformats.org/officeDocument/2006/relationships/slide" Target="slides/slide8.xml"/><Relationship Id="rId37" Type="http://customschemas.google.com/relationships/presentationmetadata" Target="metadata"/><Relationship Id="rId14" Type="http://schemas.openxmlformats.org/officeDocument/2006/relationships/slide" Target="slides/slide7.xml"/><Relationship Id="rId36" Type="http://schemas.openxmlformats.org/officeDocument/2006/relationships/font" Target="fonts/Montserrat-boldItalic.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5" name="Google Shape;12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2a136a3cbd0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1" name="Google Shape;131;g2a136a3cbd0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17c9ff9ef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8" name="Google Shape;138;g317c9ff9eff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t>DO NOT MODIFY. Hide if needed</a:t>
            </a:r>
            <a:endParaRPr b="1"/>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5" name="Google Shape;14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Minnesota Statute 275.065, which was revised in 2009, requires that:</a:t>
            </a:r>
            <a:endParaRPr/>
          </a:p>
          <a:p>
            <a:pPr indent="-228600" lvl="0" marL="228600" rtl="0" algn="l">
              <a:lnSpc>
                <a:spcPct val="100000"/>
              </a:lnSpc>
              <a:spcBef>
                <a:spcPts val="0"/>
              </a:spcBef>
              <a:spcAft>
                <a:spcPts val="0"/>
              </a:spcAft>
              <a:buSzPts val="1100"/>
              <a:buAutoNum type="arabicParenR"/>
            </a:pPr>
            <a:r>
              <a:rPr lang="en"/>
              <a:t>That the district must hold a public meeting, or hearing to discuss</a:t>
            </a:r>
            <a:endParaRPr/>
          </a:p>
          <a:p>
            <a:pPr indent="-228600" lvl="1" marL="685800" rtl="0" algn="l">
              <a:lnSpc>
                <a:spcPct val="100000"/>
              </a:lnSpc>
              <a:spcBef>
                <a:spcPts val="0"/>
              </a:spcBef>
              <a:spcAft>
                <a:spcPts val="0"/>
              </a:spcAft>
              <a:buSzPts val="1100"/>
              <a:buAutoNum type="arabicParenR"/>
            </a:pPr>
            <a:r>
              <a:rPr lang="en"/>
              <a:t>Proposed property tax levy for taxes payable in 2023, and</a:t>
            </a:r>
            <a:endParaRPr/>
          </a:p>
          <a:p>
            <a:pPr indent="-228600" lvl="1" marL="685800" rtl="0" algn="l">
              <a:lnSpc>
                <a:spcPct val="100000"/>
              </a:lnSpc>
              <a:spcBef>
                <a:spcPts val="0"/>
              </a:spcBef>
              <a:spcAft>
                <a:spcPts val="0"/>
              </a:spcAft>
              <a:buSzPts val="1100"/>
              <a:buAutoNum type="arabicParenR"/>
            </a:pPr>
            <a:r>
              <a:rPr lang="en"/>
              <a:t>The districts current year adopted budget</a:t>
            </a:r>
            <a:endParaRPr/>
          </a:p>
          <a:p>
            <a:pPr indent="-228600" lvl="0" marL="228600" rtl="0" algn="l">
              <a:lnSpc>
                <a:spcPct val="100000"/>
              </a:lnSpc>
              <a:spcBef>
                <a:spcPts val="0"/>
              </a:spcBef>
              <a:spcAft>
                <a:spcPts val="0"/>
              </a:spcAft>
              <a:buSzPts val="1100"/>
              <a:buAutoNum type="arabicParenR"/>
            </a:pPr>
            <a:r>
              <a:rPr lang="en"/>
              <a:t>We’re also required to adopt proposed levy, and</a:t>
            </a:r>
            <a:endParaRPr/>
          </a:p>
          <a:p>
            <a:pPr indent="-228600" lvl="0" marL="228600" rtl="0" algn="l">
              <a:lnSpc>
                <a:spcPct val="100000"/>
              </a:lnSpc>
              <a:spcBef>
                <a:spcPts val="0"/>
              </a:spcBef>
              <a:spcAft>
                <a:spcPts val="0"/>
              </a:spcAft>
              <a:buSzPts val="1100"/>
              <a:buAutoNum type="arabicParenR"/>
            </a:pPr>
            <a:r>
              <a:rPr lang="en"/>
              <a:t>Allow for public comment and questioning immediately after presenting</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17c9ff9eff_0_7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2" name="Google Shape;152;g317c9ff9eff_0_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Minnesota Statute 275.065, which was revised in 2009, requires that:</a:t>
            </a:r>
            <a:endParaRPr/>
          </a:p>
          <a:p>
            <a:pPr indent="-228600" lvl="0" marL="228600" rtl="0" algn="l">
              <a:lnSpc>
                <a:spcPct val="100000"/>
              </a:lnSpc>
              <a:spcBef>
                <a:spcPts val="0"/>
              </a:spcBef>
              <a:spcAft>
                <a:spcPts val="0"/>
              </a:spcAft>
              <a:buSzPts val="1100"/>
              <a:buAutoNum type="arabicParenR"/>
            </a:pPr>
            <a:r>
              <a:rPr lang="en"/>
              <a:t>That the district must hold a public meeting, or hearing to discuss</a:t>
            </a:r>
            <a:endParaRPr/>
          </a:p>
          <a:p>
            <a:pPr indent="-228600" lvl="1" marL="685800" rtl="0" algn="l">
              <a:lnSpc>
                <a:spcPct val="100000"/>
              </a:lnSpc>
              <a:spcBef>
                <a:spcPts val="0"/>
              </a:spcBef>
              <a:spcAft>
                <a:spcPts val="0"/>
              </a:spcAft>
              <a:buSzPts val="1100"/>
              <a:buAutoNum type="arabicParenR"/>
            </a:pPr>
            <a:r>
              <a:rPr lang="en"/>
              <a:t>Proposed property tax levy for taxes payable in 2023, and</a:t>
            </a:r>
            <a:endParaRPr/>
          </a:p>
          <a:p>
            <a:pPr indent="-228600" lvl="1" marL="685800" rtl="0" algn="l">
              <a:lnSpc>
                <a:spcPct val="100000"/>
              </a:lnSpc>
              <a:spcBef>
                <a:spcPts val="0"/>
              </a:spcBef>
              <a:spcAft>
                <a:spcPts val="0"/>
              </a:spcAft>
              <a:buSzPts val="1100"/>
              <a:buAutoNum type="arabicParenR"/>
            </a:pPr>
            <a:r>
              <a:rPr lang="en"/>
              <a:t>The districts current year adopted budget</a:t>
            </a:r>
            <a:endParaRPr/>
          </a:p>
          <a:p>
            <a:pPr indent="-228600" lvl="0" marL="228600" rtl="0" algn="l">
              <a:lnSpc>
                <a:spcPct val="100000"/>
              </a:lnSpc>
              <a:spcBef>
                <a:spcPts val="0"/>
              </a:spcBef>
              <a:spcAft>
                <a:spcPts val="0"/>
              </a:spcAft>
              <a:buSzPts val="1100"/>
              <a:buAutoNum type="arabicParenR"/>
            </a:pPr>
            <a:r>
              <a:rPr lang="en"/>
              <a:t>We’re also required to adopt proposed levy, and</a:t>
            </a:r>
            <a:endParaRPr/>
          </a:p>
          <a:p>
            <a:pPr indent="-228600" lvl="0" marL="228600" rtl="0" algn="l">
              <a:lnSpc>
                <a:spcPct val="100000"/>
              </a:lnSpc>
              <a:spcBef>
                <a:spcPts val="0"/>
              </a:spcBef>
              <a:spcAft>
                <a:spcPts val="0"/>
              </a:spcAft>
              <a:buSzPts val="1100"/>
              <a:buAutoNum type="arabicParenR"/>
            </a:pPr>
            <a:r>
              <a:rPr lang="en"/>
              <a:t>Allow for public comment and questioning immediately after presenting</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182533894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318253389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1951dd221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31951dd221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182533894e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182533894e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1951dd221b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31951dd221b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 name="Google Shape;185;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The two different Levy Authorities for school districts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Voter Approved – Referendum, Capital Projects, Building Bonds</a:t>
            </a:r>
            <a:endParaRPr/>
          </a:p>
          <a:p>
            <a:pPr indent="0" lvl="0" marL="0" rtl="0" algn="l">
              <a:lnSpc>
                <a:spcPct val="100000"/>
              </a:lnSpc>
              <a:spcBef>
                <a:spcPts val="0"/>
              </a:spcBef>
              <a:spcAft>
                <a:spcPts val="0"/>
              </a:spcAft>
              <a:buSzPts val="1100"/>
              <a:buNone/>
            </a:pPr>
            <a:r>
              <a:rPr lang="en"/>
              <a:t>Set by State Law – Lease Levy, Safe Schools, Health and Safety</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182533894e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182533894e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RMV = Operating Referendum, Local Optional, Equity, Transition and adjustments for those categories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182533894e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182533894e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182533894e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3182533894e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182533894e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3182533894e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182533894e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182533894e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19802cb576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319802cb576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182533894e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182533894e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182533894e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3182533894e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19802cb576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319802cb576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9" name="Google Shape;249;p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2" name="Google Shape;262;p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lang="en"/>
              <a:t>Question on home value increases/decreases please contact your county assessor</a:t>
            </a:r>
            <a:endParaRPr/>
          </a:p>
          <a:p>
            <a:pPr indent="-228600" lvl="0" marL="457200" marR="0" rtl="0" algn="l">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13.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 Id="rId3"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 Id="rId3"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13.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25.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 name="Shape 6"/>
        <p:cNvGrpSpPr/>
        <p:nvPr/>
      </p:nvGrpSpPr>
      <p:grpSpPr>
        <a:xfrm>
          <a:off x="0" y="0"/>
          <a:ext cx="0" cy="0"/>
          <a:chOff x="0" y="0"/>
          <a:chExt cx="0" cy="0"/>
        </a:xfrm>
      </p:grpSpPr>
      <p:sp>
        <p:nvSpPr>
          <p:cNvPr id="7" name="Google Shape;7;p64"/>
          <p:cNvSpPr/>
          <p:nvPr/>
        </p:nvSpPr>
        <p:spPr>
          <a:xfrm>
            <a:off x="-5050" y="0"/>
            <a:ext cx="61812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8" name="Google Shape;8;p64"/>
          <p:cNvSpPr/>
          <p:nvPr/>
        </p:nvSpPr>
        <p:spPr>
          <a:xfrm>
            <a:off x="467550" y="-7000"/>
            <a:ext cx="755700" cy="9516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9" name="Google Shape;9;p64"/>
          <p:cNvPicPr preferRelativeResize="0"/>
          <p:nvPr/>
        </p:nvPicPr>
        <p:blipFill rotWithShape="1">
          <a:blip r:embed="rId2">
            <a:alphaModFix/>
          </a:blip>
          <a:srcRect b="0" l="0" r="0" t="0"/>
          <a:stretch/>
        </p:blipFill>
        <p:spPr>
          <a:xfrm>
            <a:off x="533550" y="65363"/>
            <a:ext cx="623675" cy="806874"/>
          </a:xfrm>
          <a:prstGeom prst="rect">
            <a:avLst/>
          </a:prstGeom>
          <a:noFill/>
          <a:ln>
            <a:noFill/>
          </a:ln>
        </p:spPr>
      </p:pic>
      <p:pic>
        <p:nvPicPr>
          <p:cNvPr id="10" name="Google Shape;10;p64"/>
          <p:cNvPicPr preferRelativeResize="0"/>
          <p:nvPr/>
        </p:nvPicPr>
        <p:blipFill rotWithShape="1">
          <a:blip r:embed="rId3">
            <a:alphaModFix/>
          </a:blip>
          <a:srcRect b="4843" l="14554" r="53156" t="38111"/>
          <a:stretch/>
        </p:blipFill>
        <p:spPr>
          <a:xfrm>
            <a:off x="6176150" y="-7000"/>
            <a:ext cx="2967848" cy="516570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 slide 1">
    <p:spTree>
      <p:nvGrpSpPr>
        <p:cNvPr id="11" name="Shape 11"/>
        <p:cNvGrpSpPr/>
        <p:nvPr/>
      </p:nvGrpSpPr>
      <p:grpSpPr>
        <a:xfrm>
          <a:off x="0" y="0"/>
          <a:ext cx="0" cy="0"/>
          <a:chOff x="0" y="0"/>
          <a:chExt cx="0" cy="0"/>
        </a:xfrm>
      </p:grpSpPr>
      <p:sp>
        <p:nvSpPr>
          <p:cNvPr id="12" name="Google Shape;12;p66"/>
          <p:cNvSpPr/>
          <p:nvPr/>
        </p:nvSpPr>
        <p:spPr>
          <a:xfrm>
            <a:off x="-5050" y="0"/>
            <a:ext cx="61812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13" name="Google Shape;13;p66"/>
          <p:cNvSpPr/>
          <p:nvPr/>
        </p:nvSpPr>
        <p:spPr>
          <a:xfrm>
            <a:off x="467550" y="-7000"/>
            <a:ext cx="755700" cy="9516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4" name="Google Shape;14;p66"/>
          <p:cNvPicPr preferRelativeResize="0"/>
          <p:nvPr/>
        </p:nvPicPr>
        <p:blipFill rotWithShape="1">
          <a:blip r:embed="rId2">
            <a:alphaModFix/>
          </a:blip>
          <a:srcRect b="0" l="0" r="0" t="0"/>
          <a:stretch/>
        </p:blipFill>
        <p:spPr>
          <a:xfrm>
            <a:off x="533550" y="65363"/>
            <a:ext cx="623675" cy="806874"/>
          </a:xfrm>
          <a:prstGeom prst="rect">
            <a:avLst/>
          </a:prstGeom>
          <a:noFill/>
          <a:ln>
            <a:noFill/>
          </a:ln>
        </p:spPr>
      </p:pic>
      <p:pic>
        <p:nvPicPr>
          <p:cNvPr id="15" name="Google Shape;15;p66"/>
          <p:cNvPicPr preferRelativeResize="0"/>
          <p:nvPr/>
        </p:nvPicPr>
        <p:blipFill rotWithShape="1">
          <a:blip r:embed="rId3">
            <a:alphaModFix/>
          </a:blip>
          <a:srcRect b="5493" l="5277" r="62933" t="38334"/>
          <a:stretch/>
        </p:blipFill>
        <p:spPr>
          <a:xfrm>
            <a:off x="6176150" y="-7000"/>
            <a:ext cx="2967848" cy="516570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p:cSld name="Title slide 1 1">
    <p:spTree>
      <p:nvGrpSpPr>
        <p:cNvPr id="16" name="Shape 16"/>
        <p:cNvGrpSpPr/>
        <p:nvPr/>
      </p:nvGrpSpPr>
      <p:grpSpPr>
        <a:xfrm>
          <a:off x="0" y="0"/>
          <a:ext cx="0" cy="0"/>
          <a:chOff x="0" y="0"/>
          <a:chExt cx="0" cy="0"/>
        </a:xfrm>
      </p:grpSpPr>
      <p:pic>
        <p:nvPicPr>
          <p:cNvPr id="17" name="Google Shape;17;p67"/>
          <p:cNvPicPr preferRelativeResize="0"/>
          <p:nvPr/>
        </p:nvPicPr>
        <p:blipFill rotWithShape="1">
          <a:blip r:embed="rId2">
            <a:alphaModFix/>
          </a:blip>
          <a:srcRect b="0" l="22739" r="21608" t="0"/>
          <a:stretch/>
        </p:blipFill>
        <p:spPr>
          <a:xfrm rot="-5400000">
            <a:off x="1985963" y="-2005013"/>
            <a:ext cx="5181600" cy="9172577"/>
          </a:xfrm>
          <a:prstGeom prst="rect">
            <a:avLst/>
          </a:prstGeom>
          <a:noFill/>
          <a:ln>
            <a:noFill/>
          </a:ln>
        </p:spPr>
      </p:pic>
      <p:sp>
        <p:nvSpPr>
          <p:cNvPr id="18" name="Google Shape;18;p67"/>
          <p:cNvSpPr/>
          <p:nvPr/>
        </p:nvSpPr>
        <p:spPr>
          <a:xfrm>
            <a:off x="467550" y="471500"/>
            <a:ext cx="8200200" cy="4205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67"/>
          <p:cNvSpPr/>
          <p:nvPr/>
        </p:nvSpPr>
        <p:spPr>
          <a:xfrm>
            <a:off x="467550" y="-7000"/>
            <a:ext cx="755700" cy="9516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0" name="Google Shape;20;p67"/>
          <p:cNvPicPr preferRelativeResize="0"/>
          <p:nvPr/>
        </p:nvPicPr>
        <p:blipFill rotWithShape="1">
          <a:blip r:embed="rId3">
            <a:alphaModFix/>
          </a:blip>
          <a:srcRect b="0" l="0" r="0" t="0"/>
          <a:stretch/>
        </p:blipFill>
        <p:spPr>
          <a:xfrm>
            <a:off x="533550" y="65363"/>
            <a:ext cx="623675" cy="80687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1">
  <p:cSld name="Title slide 1 1 1">
    <p:spTree>
      <p:nvGrpSpPr>
        <p:cNvPr id="21" name="Shape 21"/>
        <p:cNvGrpSpPr/>
        <p:nvPr/>
      </p:nvGrpSpPr>
      <p:grpSpPr>
        <a:xfrm>
          <a:off x="0" y="0"/>
          <a:ext cx="0" cy="0"/>
          <a:chOff x="0" y="0"/>
          <a:chExt cx="0" cy="0"/>
        </a:xfrm>
      </p:grpSpPr>
      <p:pic>
        <p:nvPicPr>
          <p:cNvPr id="22" name="Google Shape;22;p68"/>
          <p:cNvPicPr preferRelativeResize="0"/>
          <p:nvPr/>
        </p:nvPicPr>
        <p:blipFill rotWithShape="1">
          <a:blip r:embed="rId2">
            <a:alphaModFix/>
          </a:blip>
          <a:srcRect b="22857" l="1077" r="959" t="21185"/>
          <a:stretch/>
        </p:blipFill>
        <p:spPr>
          <a:xfrm>
            <a:off x="0" y="0"/>
            <a:ext cx="9144001" cy="5143502"/>
          </a:xfrm>
          <a:prstGeom prst="rect">
            <a:avLst/>
          </a:prstGeom>
          <a:noFill/>
          <a:ln>
            <a:noFill/>
          </a:ln>
        </p:spPr>
      </p:pic>
      <p:sp>
        <p:nvSpPr>
          <p:cNvPr id="23" name="Google Shape;23;p68"/>
          <p:cNvSpPr/>
          <p:nvPr/>
        </p:nvSpPr>
        <p:spPr>
          <a:xfrm>
            <a:off x="467550" y="471500"/>
            <a:ext cx="8200200" cy="4205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68"/>
          <p:cNvSpPr/>
          <p:nvPr/>
        </p:nvSpPr>
        <p:spPr>
          <a:xfrm>
            <a:off x="467550" y="-7000"/>
            <a:ext cx="755700" cy="9516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5" name="Google Shape;25;p68"/>
          <p:cNvPicPr preferRelativeResize="0"/>
          <p:nvPr/>
        </p:nvPicPr>
        <p:blipFill rotWithShape="1">
          <a:blip r:embed="rId3">
            <a:alphaModFix/>
          </a:blip>
          <a:srcRect b="0" l="0" r="0" t="0"/>
          <a:stretch/>
        </p:blipFill>
        <p:spPr>
          <a:xfrm>
            <a:off x="533550" y="65363"/>
            <a:ext cx="623675" cy="80687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1 2">
  <p:cSld name="Title slide 1 1 1 2">
    <p:spTree>
      <p:nvGrpSpPr>
        <p:cNvPr id="26" name="Shape 26"/>
        <p:cNvGrpSpPr/>
        <p:nvPr/>
      </p:nvGrpSpPr>
      <p:grpSpPr>
        <a:xfrm>
          <a:off x="0" y="0"/>
          <a:ext cx="0" cy="0"/>
          <a:chOff x="0" y="0"/>
          <a:chExt cx="0" cy="0"/>
        </a:xfrm>
      </p:grpSpPr>
      <p:pic>
        <p:nvPicPr>
          <p:cNvPr id="27" name="Google Shape;27;p69"/>
          <p:cNvPicPr preferRelativeResize="0"/>
          <p:nvPr/>
        </p:nvPicPr>
        <p:blipFill rotWithShape="1">
          <a:blip r:embed="rId2">
            <a:alphaModFix/>
          </a:blip>
          <a:srcRect b="16020" l="960" r="1077" t="28040"/>
          <a:stretch/>
        </p:blipFill>
        <p:spPr>
          <a:xfrm>
            <a:off x="0" y="0"/>
            <a:ext cx="9144001" cy="5143500"/>
          </a:xfrm>
          <a:prstGeom prst="rect">
            <a:avLst/>
          </a:prstGeom>
          <a:noFill/>
          <a:ln>
            <a:noFill/>
          </a:ln>
        </p:spPr>
      </p:pic>
      <p:sp>
        <p:nvSpPr>
          <p:cNvPr id="28" name="Google Shape;28;p69"/>
          <p:cNvSpPr/>
          <p:nvPr/>
        </p:nvSpPr>
        <p:spPr>
          <a:xfrm>
            <a:off x="467550" y="471500"/>
            <a:ext cx="8200200" cy="4205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69"/>
          <p:cNvSpPr/>
          <p:nvPr/>
        </p:nvSpPr>
        <p:spPr>
          <a:xfrm>
            <a:off x="467550" y="-7000"/>
            <a:ext cx="755700" cy="9516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0" name="Google Shape;30;p69"/>
          <p:cNvPicPr preferRelativeResize="0"/>
          <p:nvPr/>
        </p:nvPicPr>
        <p:blipFill rotWithShape="1">
          <a:blip r:embed="rId3">
            <a:alphaModFix/>
          </a:blip>
          <a:srcRect b="0" l="0" r="0" t="0"/>
          <a:stretch/>
        </p:blipFill>
        <p:spPr>
          <a:xfrm>
            <a:off x="533550" y="65363"/>
            <a:ext cx="623675" cy="806874"/>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1 1">
  <p:cSld name="Title slide 1 1 1 1">
    <p:spTree>
      <p:nvGrpSpPr>
        <p:cNvPr id="31" name="Shape 31"/>
        <p:cNvGrpSpPr/>
        <p:nvPr/>
      </p:nvGrpSpPr>
      <p:grpSpPr>
        <a:xfrm>
          <a:off x="0" y="0"/>
          <a:ext cx="0" cy="0"/>
          <a:chOff x="0" y="0"/>
          <a:chExt cx="0" cy="0"/>
        </a:xfrm>
      </p:grpSpPr>
      <p:pic>
        <p:nvPicPr>
          <p:cNvPr id="32" name="Google Shape;32;p70"/>
          <p:cNvPicPr preferRelativeResize="0"/>
          <p:nvPr/>
        </p:nvPicPr>
        <p:blipFill rotWithShape="1">
          <a:blip r:embed="rId2">
            <a:alphaModFix/>
          </a:blip>
          <a:srcRect b="32132" l="1037" r="950" t="11908"/>
          <a:stretch/>
        </p:blipFill>
        <p:spPr>
          <a:xfrm>
            <a:off x="0" y="0"/>
            <a:ext cx="9144001" cy="5143500"/>
          </a:xfrm>
          <a:prstGeom prst="rect">
            <a:avLst/>
          </a:prstGeom>
          <a:noFill/>
          <a:ln>
            <a:noFill/>
          </a:ln>
        </p:spPr>
      </p:pic>
      <p:sp>
        <p:nvSpPr>
          <p:cNvPr id="33" name="Google Shape;33;p70"/>
          <p:cNvSpPr/>
          <p:nvPr/>
        </p:nvSpPr>
        <p:spPr>
          <a:xfrm>
            <a:off x="467550" y="471500"/>
            <a:ext cx="8200200" cy="4205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70"/>
          <p:cNvSpPr/>
          <p:nvPr/>
        </p:nvSpPr>
        <p:spPr>
          <a:xfrm>
            <a:off x="467550" y="-7000"/>
            <a:ext cx="755700" cy="9516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5" name="Google Shape;35;p70"/>
          <p:cNvPicPr preferRelativeResize="0"/>
          <p:nvPr/>
        </p:nvPicPr>
        <p:blipFill rotWithShape="1">
          <a:blip r:embed="rId3">
            <a:alphaModFix/>
          </a:blip>
          <a:srcRect b="0" l="0" r="0" t="0"/>
          <a:stretch/>
        </p:blipFill>
        <p:spPr>
          <a:xfrm>
            <a:off x="533550" y="65363"/>
            <a:ext cx="623675" cy="80687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1 1 1">
  <p:cSld name="Title slide 1 1 1 1 1">
    <p:spTree>
      <p:nvGrpSpPr>
        <p:cNvPr id="36" name="Shape 36"/>
        <p:cNvGrpSpPr/>
        <p:nvPr/>
      </p:nvGrpSpPr>
      <p:grpSpPr>
        <a:xfrm>
          <a:off x="0" y="0"/>
          <a:ext cx="0" cy="0"/>
          <a:chOff x="0" y="0"/>
          <a:chExt cx="0" cy="0"/>
        </a:xfrm>
      </p:grpSpPr>
      <p:pic>
        <p:nvPicPr>
          <p:cNvPr id="37" name="Google Shape;37;p71"/>
          <p:cNvPicPr preferRelativeResize="0"/>
          <p:nvPr/>
        </p:nvPicPr>
        <p:blipFill rotWithShape="1">
          <a:blip r:embed="rId2">
            <a:alphaModFix/>
          </a:blip>
          <a:srcRect b="21241" l="435" r="515" t="22194"/>
          <a:stretch/>
        </p:blipFill>
        <p:spPr>
          <a:xfrm>
            <a:off x="0" y="0"/>
            <a:ext cx="9144001" cy="5143500"/>
          </a:xfrm>
          <a:prstGeom prst="rect">
            <a:avLst/>
          </a:prstGeom>
          <a:noFill/>
          <a:ln>
            <a:noFill/>
          </a:ln>
        </p:spPr>
      </p:pic>
      <p:sp>
        <p:nvSpPr>
          <p:cNvPr id="38" name="Google Shape;38;p71"/>
          <p:cNvSpPr/>
          <p:nvPr/>
        </p:nvSpPr>
        <p:spPr>
          <a:xfrm>
            <a:off x="467550" y="471500"/>
            <a:ext cx="8200200" cy="4205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71"/>
          <p:cNvSpPr/>
          <p:nvPr/>
        </p:nvSpPr>
        <p:spPr>
          <a:xfrm>
            <a:off x="467550" y="-7000"/>
            <a:ext cx="755700" cy="9516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0" name="Google Shape;40;p71"/>
          <p:cNvPicPr preferRelativeResize="0"/>
          <p:nvPr/>
        </p:nvPicPr>
        <p:blipFill rotWithShape="1">
          <a:blip r:embed="rId3">
            <a:alphaModFix/>
          </a:blip>
          <a:srcRect b="0" l="0" r="0" t="0"/>
          <a:stretch/>
        </p:blipFill>
        <p:spPr>
          <a:xfrm>
            <a:off x="533550" y="65363"/>
            <a:ext cx="623675" cy="806874"/>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1 1 1 1">
  <p:cSld name="Title slide 1 1 1 1 1 1">
    <p:spTree>
      <p:nvGrpSpPr>
        <p:cNvPr id="41" name="Shape 41"/>
        <p:cNvGrpSpPr/>
        <p:nvPr/>
      </p:nvGrpSpPr>
      <p:grpSpPr>
        <a:xfrm>
          <a:off x="0" y="0"/>
          <a:ext cx="0" cy="0"/>
          <a:chOff x="0" y="0"/>
          <a:chExt cx="0" cy="0"/>
        </a:xfrm>
      </p:grpSpPr>
      <p:pic>
        <p:nvPicPr>
          <p:cNvPr id="42" name="Google Shape;42;p72"/>
          <p:cNvPicPr preferRelativeResize="0"/>
          <p:nvPr/>
        </p:nvPicPr>
        <p:blipFill rotWithShape="1">
          <a:blip r:embed="rId2">
            <a:alphaModFix/>
          </a:blip>
          <a:srcRect b="38203" l="939" r="1058" t="5836"/>
          <a:stretch/>
        </p:blipFill>
        <p:spPr>
          <a:xfrm>
            <a:off x="0" y="0"/>
            <a:ext cx="9144001" cy="5143500"/>
          </a:xfrm>
          <a:prstGeom prst="rect">
            <a:avLst/>
          </a:prstGeom>
          <a:noFill/>
          <a:ln>
            <a:noFill/>
          </a:ln>
        </p:spPr>
      </p:pic>
      <p:sp>
        <p:nvSpPr>
          <p:cNvPr id="43" name="Google Shape;43;p72"/>
          <p:cNvSpPr/>
          <p:nvPr/>
        </p:nvSpPr>
        <p:spPr>
          <a:xfrm>
            <a:off x="467550" y="471500"/>
            <a:ext cx="8200200" cy="4205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72"/>
          <p:cNvSpPr/>
          <p:nvPr/>
        </p:nvSpPr>
        <p:spPr>
          <a:xfrm>
            <a:off x="467550" y="-7000"/>
            <a:ext cx="755700" cy="9516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5" name="Google Shape;45;p72"/>
          <p:cNvPicPr preferRelativeResize="0"/>
          <p:nvPr/>
        </p:nvPicPr>
        <p:blipFill rotWithShape="1">
          <a:blip r:embed="rId3">
            <a:alphaModFix/>
          </a:blip>
          <a:srcRect b="0" l="0" r="0" t="0"/>
          <a:stretch/>
        </p:blipFill>
        <p:spPr>
          <a:xfrm>
            <a:off x="533550" y="65363"/>
            <a:ext cx="623675" cy="80687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1 1 1 1 1">
  <p:cSld name="Title slide 1 1 1 1 1 1 1">
    <p:spTree>
      <p:nvGrpSpPr>
        <p:cNvPr id="46" name="Shape 46"/>
        <p:cNvGrpSpPr/>
        <p:nvPr/>
      </p:nvGrpSpPr>
      <p:grpSpPr>
        <a:xfrm>
          <a:off x="0" y="0"/>
          <a:ext cx="0" cy="0"/>
          <a:chOff x="0" y="0"/>
          <a:chExt cx="0" cy="0"/>
        </a:xfrm>
      </p:grpSpPr>
      <p:pic>
        <p:nvPicPr>
          <p:cNvPr id="47" name="Google Shape;47;p73"/>
          <p:cNvPicPr preferRelativeResize="0"/>
          <p:nvPr/>
        </p:nvPicPr>
        <p:blipFill rotWithShape="1">
          <a:blip r:embed="rId2">
            <a:alphaModFix/>
          </a:blip>
          <a:srcRect b="30754" l="970" r="958" t="13226"/>
          <a:stretch/>
        </p:blipFill>
        <p:spPr>
          <a:xfrm>
            <a:off x="0" y="0"/>
            <a:ext cx="9144001" cy="5143502"/>
          </a:xfrm>
          <a:prstGeom prst="rect">
            <a:avLst/>
          </a:prstGeom>
          <a:noFill/>
          <a:ln>
            <a:noFill/>
          </a:ln>
        </p:spPr>
      </p:pic>
      <p:sp>
        <p:nvSpPr>
          <p:cNvPr id="48" name="Google Shape;48;p73"/>
          <p:cNvSpPr/>
          <p:nvPr/>
        </p:nvSpPr>
        <p:spPr>
          <a:xfrm>
            <a:off x="467550" y="471500"/>
            <a:ext cx="8200200" cy="4205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73"/>
          <p:cNvSpPr/>
          <p:nvPr/>
        </p:nvSpPr>
        <p:spPr>
          <a:xfrm>
            <a:off x="467550" y="-7000"/>
            <a:ext cx="755700" cy="9516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0" name="Google Shape;50;p73"/>
          <p:cNvPicPr preferRelativeResize="0"/>
          <p:nvPr/>
        </p:nvPicPr>
        <p:blipFill rotWithShape="1">
          <a:blip r:embed="rId3">
            <a:alphaModFix/>
          </a:blip>
          <a:srcRect b="0" l="0" r="0" t="0"/>
          <a:stretch/>
        </p:blipFill>
        <p:spPr>
          <a:xfrm>
            <a:off x="533550" y="65363"/>
            <a:ext cx="623675" cy="80687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1 1 1 1 1 1">
  <p:cSld name="Title slide 1 1 1 1 1 1 1 1">
    <p:spTree>
      <p:nvGrpSpPr>
        <p:cNvPr id="51" name="Shape 51"/>
        <p:cNvGrpSpPr/>
        <p:nvPr/>
      </p:nvGrpSpPr>
      <p:grpSpPr>
        <a:xfrm>
          <a:off x="0" y="0"/>
          <a:ext cx="0" cy="0"/>
          <a:chOff x="0" y="0"/>
          <a:chExt cx="0" cy="0"/>
        </a:xfrm>
      </p:grpSpPr>
      <p:pic>
        <p:nvPicPr>
          <p:cNvPr id="52" name="Google Shape;52;p74"/>
          <p:cNvPicPr preferRelativeResize="0"/>
          <p:nvPr/>
        </p:nvPicPr>
        <p:blipFill rotWithShape="1">
          <a:blip r:embed="rId2">
            <a:alphaModFix/>
          </a:blip>
          <a:srcRect b="20561" l="1143" r="947" t="23534"/>
          <a:stretch/>
        </p:blipFill>
        <p:spPr>
          <a:xfrm>
            <a:off x="0" y="0"/>
            <a:ext cx="9144001" cy="5143500"/>
          </a:xfrm>
          <a:prstGeom prst="rect">
            <a:avLst/>
          </a:prstGeom>
          <a:noFill/>
          <a:ln>
            <a:noFill/>
          </a:ln>
        </p:spPr>
      </p:pic>
      <p:sp>
        <p:nvSpPr>
          <p:cNvPr id="53" name="Google Shape;53;p74"/>
          <p:cNvSpPr/>
          <p:nvPr/>
        </p:nvSpPr>
        <p:spPr>
          <a:xfrm>
            <a:off x="467550" y="471500"/>
            <a:ext cx="8200200" cy="4205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74"/>
          <p:cNvSpPr/>
          <p:nvPr/>
        </p:nvSpPr>
        <p:spPr>
          <a:xfrm>
            <a:off x="467550" y="-7000"/>
            <a:ext cx="755700" cy="9516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5" name="Google Shape;55;p74"/>
          <p:cNvPicPr preferRelativeResize="0"/>
          <p:nvPr/>
        </p:nvPicPr>
        <p:blipFill rotWithShape="1">
          <a:blip r:embed="rId3">
            <a:alphaModFix/>
          </a:blip>
          <a:srcRect b="0" l="0" r="0" t="0"/>
          <a:stretch/>
        </p:blipFill>
        <p:spPr>
          <a:xfrm>
            <a:off x="533550" y="65363"/>
            <a:ext cx="623675" cy="806874"/>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 header 1">
    <p:spTree>
      <p:nvGrpSpPr>
        <p:cNvPr id="56" name="Shape 56"/>
        <p:cNvGrpSpPr/>
        <p:nvPr/>
      </p:nvGrpSpPr>
      <p:grpSpPr>
        <a:xfrm>
          <a:off x="0" y="0"/>
          <a:ext cx="0" cy="0"/>
          <a:chOff x="0" y="0"/>
          <a:chExt cx="0" cy="0"/>
        </a:xfrm>
      </p:grpSpPr>
      <p:pic>
        <p:nvPicPr>
          <p:cNvPr id="57" name="Google Shape;57;p75"/>
          <p:cNvPicPr preferRelativeResize="0"/>
          <p:nvPr/>
        </p:nvPicPr>
        <p:blipFill rotWithShape="1">
          <a:blip r:embed="rId2">
            <a:alphaModFix/>
          </a:blip>
          <a:srcRect b="41583" l="15127" r="32472" t="30380"/>
          <a:stretch/>
        </p:blipFill>
        <p:spPr>
          <a:xfrm rot="-5400000">
            <a:off x="7275162" y="3284188"/>
            <a:ext cx="2447925" cy="1289749"/>
          </a:xfrm>
          <a:prstGeom prst="rect">
            <a:avLst/>
          </a:prstGeom>
          <a:noFill/>
          <a:ln>
            <a:noFill/>
          </a:ln>
        </p:spPr>
      </p:pic>
      <p:pic>
        <p:nvPicPr>
          <p:cNvPr id="58" name="Google Shape;58;p75"/>
          <p:cNvPicPr preferRelativeResize="0"/>
          <p:nvPr/>
        </p:nvPicPr>
        <p:blipFill rotWithShape="1">
          <a:blip r:embed="rId3">
            <a:alphaModFix/>
          </a:blip>
          <a:srcRect b="0" l="0" r="0" t="0"/>
          <a:stretch/>
        </p:blipFill>
        <p:spPr>
          <a:xfrm>
            <a:off x="533550" y="65363"/>
            <a:ext cx="623675" cy="806874"/>
          </a:xfrm>
          <a:prstGeom prst="rect">
            <a:avLst/>
          </a:prstGeom>
          <a:noFill/>
          <a:ln>
            <a:noFill/>
          </a:ln>
        </p:spPr>
      </p:pic>
      <p:pic>
        <p:nvPicPr>
          <p:cNvPr id="59" name="Google Shape;59;p75"/>
          <p:cNvPicPr preferRelativeResize="0"/>
          <p:nvPr/>
        </p:nvPicPr>
        <p:blipFill rotWithShape="1">
          <a:blip r:embed="rId2">
            <a:alphaModFix/>
          </a:blip>
          <a:srcRect b="0" l="15127" r="32472" t="417"/>
          <a:stretch/>
        </p:blipFill>
        <p:spPr>
          <a:xfrm rot="-5400000">
            <a:off x="1057275" y="1638299"/>
            <a:ext cx="2447926" cy="4581525"/>
          </a:xfrm>
          <a:prstGeom prst="rect">
            <a:avLst/>
          </a:prstGeom>
          <a:noFill/>
          <a:ln>
            <a:noFill/>
          </a:ln>
        </p:spPr>
      </p:pic>
      <p:pic>
        <p:nvPicPr>
          <p:cNvPr id="60" name="Google Shape;60;p75"/>
          <p:cNvPicPr preferRelativeResize="0"/>
          <p:nvPr/>
        </p:nvPicPr>
        <p:blipFill rotWithShape="1">
          <a:blip r:embed="rId4">
            <a:alphaModFix/>
          </a:blip>
          <a:srcRect b="0" l="0" r="0" t="0"/>
          <a:stretch/>
        </p:blipFill>
        <p:spPr>
          <a:xfrm>
            <a:off x="4572000" y="2705100"/>
            <a:ext cx="3672781" cy="2447926"/>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1">
  <p:cSld name="TITLE_1_1_1">
    <p:spTree>
      <p:nvGrpSpPr>
        <p:cNvPr id="62" name="Shape 62"/>
        <p:cNvGrpSpPr/>
        <p:nvPr/>
      </p:nvGrpSpPr>
      <p:grpSpPr>
        <a:xfrm>
          <a:off x="0" y="0"/>
          <a:ext cx="0" cy="0"/>
          <a:chOff x="0" y="0"/>
          <a:chExt cx="0" cy="0"/>
        </a:xfrm>
      </p:grpSpPr>
      <p:pic>
        <p:nvPicPr>
          <p:cNvPr id="63" name="Google Shape;63;p17"/>
          <p:cNvPicPr preferRelativeResize="0"/>
          <p:nvPr/>
        </p:nvPicPr>
        <p:blipFill rotWithShape="1">
          <a:blip r:embed="rId2">
            <a:alphaModFix/>
          </a:blip>
          <a:srcRect b="22857" l="1077" r="959" t="21185"/>
          <a:stretch/>
        </p:blipFill>
        <p:spPr>
          <a:xfrm>
            <a:off x="0" y="0"/>
            <a:ext cx="9144001" cy="5143502"/>
          </a:xfrm>
          <a:prstGeom prst="rect">
            <a:avLst/>
          </a:prstGeom>
          <a:noFill/>
          <a:ln>
            <a:noFill/>
          </a:ln>
        </p:spPr>
      </p:pic>
      <p:sp>
        <p:nvSpPr>
          <p:cNvPr id="64" name="Google Shape;64;p17"/>
          <p:cNvSpPr/>
          <p:nvPr/>
        </p:nvSpPr>
        <p:spPr>
          <a:xfrm>
            <a:off x="467550" y="471500"/>
            <a:ext cx="8200200" cy="4205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7"/>
          <p:cNvSpPr/>
          <p:nvPr/>
        </p:nvSpPr>
        <p:spPr>
          <a:xfrm>
            <a:off x="467550" y="-7000"/>
            <a:ext cx="755700" cy="9516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6" name="Google Shape;66;p17"/>
          <p:cNvPicPr preferRelativeResize="0"/>
          <p:nvPr/>
        </p:nvPicPr>
        <p:blipFill rotWithShape="1">
          <a:blip r:embed="rId3">
            <a:alphaModFix/>
          </a:blip>
          <a:srcRect b="0" l="0" r="0" t="0"/>
          <a:stretch/>
        </p:blipFill>
        <p:spPr>
          <a:xfrm>
            <a:off x="533550" y="65363"/>
            <a:ext cx="623675" cy="806874"/>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bg>
      <p:bgPr>
        <a:blipFill>
          <a:blip r:embed="rId2">
            <a:alphaModFix/>
          </a:blip>
          <a:stretch>
            <a:fillRect/>
          </a:stretch>
        </a:blipFill>
      </p:bgPr>
    </p:bg>
    <p:spTree>
      <p:nvGrpSpPr>
        <p:cNvPr id="67" name="Shape 67"/>
        <p:cNvGrpSpPr/>
        <p:nvPr/>
      </p:nvGrpSpPr>
      <p:grpSpPr>
        <a:xfrm>
          <a:off x="0" y="0"/>
          <a:ext cx="0" cy="0"/>
          <a:chOff x="0" y="0"/>
          <a:chExt cx="0" cy="0"/>
        </a:xfrm>
      </p:grpSpPr>
      <p:sp>
        <p:nvSpPr>
          <p:cNvPr id="68" name="Google Shape;68;g2a136a3cbd0_0_133"/>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1" i="0" sz="1300" u="none" cap="none" strike="noStrike">
                <a:solidFill>
                  <a:schemeClr val="dk2"/>
                </a:solidFill>
                <a:latin typeface="Montserrat SemiBold"/>
                <a:ea typeface="Montserrat SemiBold"/>
                <a:cs typeface="Montserrat SemiBold"/>
                <a:sym typeface="Montserrat SemiBold"/>
              </a:defRPr>
            </a:lvl1pPr>
            <a:lvl2pPr indent="0" lvl="1" marL="0" marR="0" rtl="0" algn="r">
              <a:lnSpc>
                <a:spcPct val="100000"/>
              </a:lnSpc>
              <a:spcBef>
                <a:spcPts val="0"/>
              </a:spcBef>
              <a:spcAft>
                <a:spcPts val="0"/>
              </a:spcAft>
              <a:buClr>
                <a:srgbClr val="000000"/>
              </a:buClr>
              <a:buSzPts val="1000"/>
              <a:buFont typeface="Arial"/>
              <a:buNone/>
              <a:defRPr b="1" i="0" sz="1300" u="none" cap="none" strike="noStrike">
                <a:solidFill>
                  <a:schemeClr val="dk2"/>
                </a:solidFill>
                <a:latin typeface="Montserrat SemiBold"/>
                <a:ea typeface="Montserrat SemiBold"/>
                <a:cs typeface="Montserrat SemiBold"/>
                <a:sym typeface="Montserrat SemiBold"/>
              </a:defRPr>
            </a:lvl2pPr>
            <a:lvl3pPr indent="0" lvl="2" marL="0" marR="0" rtl="0" algn="r">
              <a:lnSpc>
                <a:spcPct val="100000"/>
              </a:lnSpc>
              <a:spcBef>
                <a:spcPts val="0"/>
              </a:spcBef>
              <a:spcAft>
                <a:spcPts val="0"/>
              </a:spcAft>
              <a:buClr>
                <a:srgbClr val="000000"/>
              </a:buClr>
              <a:buSzPts val="1000"/>
              <a:buFont typeface="Arial"/>
              <a:buNone/>
              <a:defRPr b="1" i="0" sz="1300" u="none" cap="none" strike="noStrike">
                <a:solidFill>
                  <a:schemeClr val="dk2"/>
                </a:solidFill>
                <a:latin typeface="Montserrat SemiBold"/>
                <a:ea typeface="Montserrat SemiBold"/>
                <a:cs typeface="Montserrat SemiBold"/>
                <a:sym typeface="Montserrat SemiBold"/>
              </a:defRPr>
            </a:lvl3pPr>
            <a:lvl4pPr indent="0" lvl="3" marL="0" marR="0" rtl="0" algn="r">
              <a:lnSpc>
                <a:spcPct val="100000"/>
              </a:lnSpc>
              <a:spcBef>
                <a:spcPts val="0"/>
              </a:spcBef>
              <a:spcAft>
                <a:spcPts val="0"/>
              </a:spcAft>
              <a:buClr>
                <a:srgbClr val="000000"/>
              </a:buClr>
              <a:buSzPts val="1000"/>
              <a:buFont typeface="Arial"/>
              <a:buNone/>
              <a:defRPr b="1" i="0" sz="1300" u="none" cap="none" strike="noStrike">
                <a:solidFill>
                  <a:schemeClr val="dk2"/>
                </a:solidFill>
                <a:latin typeface="Montserrat SemiBold"/>
                <a:ea typeface="Montserrat SemiBold"/>
                <a:cs typeface="Montserrat SemiBold"/>
                <a:sym typeface="Montserrat SemiBold"/>
              </a:defRPr>
            </a:lvl4pPr>
            <a:lvl5pPr indent="0" lvl="4" marL="0" marR="0" rtl="0" algn="r">
              <a:lnSpc>
                <a:spcPct val="100000"/>
              </a:lnSpc>
              <a:spcBef>
                <a:spcPts val="0"/>
              </a:spcBef>
              <a:spcAft>
                <a:spcPts val="0"/>
              </a:spcAft>
              <a:buClr>
                <a:srgbClr val="000000"/>
              </a:buClr>
              <a:buSzPts val="1000"/>
              <a:buFont typeface="Arial"/>
              <a:buNone/>
              <a:defRPr b="1" i="0" sz="1300" u="none" cap="none" strike="noStrike">
                <a:solidFill>
                  <a:schemeClr val="dk2"/>
                </a:solidFill>
                <a:latin typeface="Montserrat SemiBold"/>
                <a:ea typeface="Montserrat SemiBold"/>
                <a:cs typeface="Montserrat SemiBold"/>
                <a:sym typeface="Montserrat SemiBold"/>
              </a:defRPr>
            </a:lvl5pPr>
            <a:lvl6pPr indent="0" lvl="5" marL="0" marR="0" rtl="0" algn="r">
              <a:lnSpc>
                <a:spcPct val="100000"/>
              </a:lnSpc>
              <a:spcBef>
                <a:spcPts val="0"/>
              </a:spcBef>
              <a:spcAft>
                <a:spcPts val="0"/>
              </a:spcAft>
              <a:buClr>
                <a:srgbClr val="000000"/>
              </a:buClr>
              <a:buSzPts val="1000"/>
              <a:buFont typeface="Arial"/>
              <a:buNone/>
              <a:defRPr b="1" i="0" sz="1300" u="none" cap="none" strike="noStrike">
                <a:solidFill>
                  <a:schemeClr val="dk2"/>
                </a:solidFill>
                <a:latin typeface="Montserrat SemiBold"/>
                <a:ea typeface="Montserrat SemiBold"/>
                <a:cs typeface="Montserrat SemiBold"/>
                <a:sym typeface="Montserrat SemiBold"/>
              </a:defRPr>
            </a:lvl6pPr>
            <a:lvl7pPr indent="0" lvl="6" marL="0" marR="0" rtl="0" algn="r">
              <a:lnSpc>
                <a:spcPct val="100000"/>
              </a:lnSpc>
              <a:spcBef>
                <a:spcPts val="0"/>
              </a:spcBef>
              <a:spcAft>
                <a:spcPts val="0"/>
              </a:spcAft>
              <a:buClr>
                <a:srgbClr val="000000"/>
              </a:buClr>
              <a:buSzPts val="1000"/>
              <a:buFont typeface="Arial"/>
              <a:buNone/>
              <a:defRPr b="1" i="0" sz="1300" u="none" cap="none" strike="noStrike">
                <a:solidFill>
                  <a:schemeClr val="dk2"/>
                </a:solidFill>
                <a:latin typeface="Montserrat SemiBold"/>
                <a:ea typeface="Montserrat SemiBold"/>
                <a:cs typeface="Montserrat SemiBold"/>
                <a:sym typeface="Montserrat SemiBold"/>
              </a:defRPr>
            </a:lvl7pPr>
            <a:lvl8pPr indent="0" lvl="7" marL="0" marR="0" rtl="0" algn="r">
              <a:lnSpc>
                <a:spcPct val="100000"/>
              </a:lnSpc>
              <a:spcBef>
                <a:spcPts val="0"/>
              </a:spcBef>
              <a:spcAft>
                <a:spcPts val="0"/>
              </a:spcAft>
              <a:buClr>
                <a:srgbClr val="000000"/>
              </a:buClr>
              <a:buSzPts val="1000"/>
              <a:buFont typeface="Arial"/>
              <a:buNone/>
              <a:defRPr b="1" i="0" sz="1300" u="none" cap="none" strike="noStrike">
                <a:solidFill>
                  <a:schemeClr val="dk2"/>
                </a:solidFill>
                <a:latin typeface="Montserrat SemiBold"/>
                <a:ea typeface="Montserrat SemiBold"/>
                <a:cs typeface="Montserrat SemiBold"/>
                <a:sym typeface="Montserrat SemiBold"/>
              </a:defRPr>
            </a:lvl8pPr>
            <a:lvl9pPr indent="0" lvl="8" marL="0" marR="0" rtl="0" algn="r">
              <a:lnSpc>
                <a:spcPct val="100000"/>
              </a:lnSpc>
              <a:spcBef>
                <a:spcPts val="0"/>
              </a:spcBef>
              <a:spcAft>
                <a:spcPts val="0"/>
              </a:spcAft>
              <a:buClr>
                <a:srgbClr val="000000"/>
              </a:buClr>
              <a:buSzPts val="1000"/>
              <a:buFont typeface="Arial"/>
              <a:buNone/>
              <a:defRPr b="1" i="0" sz="1300" u="none" cap="none" strike="noStrike">
                <a:solidFill>
                  <a:schemeClr val="dk2"/>
                </a:solidFill>
                <a:latin typeface="Montserrat SemiBold"/>
                <a:ea typeface="Montserrat SemiBold"/>
                <a:cs typeface="Montserrat SemiBold"/>
                <a:sym typeface="Montserrat SemiBol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69" name="Shape 69"/>
        <p:cNvGrpSpPr/>
        <p:nvPr/>
      </p:nvGrpSpPr>
      <p:grpSpPr>
        <a:xfrm>
          <a:off x="0" y="0"/>
          <a:ext cx="0" cy="0"/>
          <a:chOff x="0" y="0"/>
          <a:chExt cx="0" cy="0"/>
        </a:xfrm>
      </p:grpSpPr>
      <p:sp>
        <p:nvSpPr>
          <p:cNvPr id="70" name="Google Shape;70;p15"/>
          <p:cNvSpPr/>
          <p:nvPr/>
        </p:nvSpPr>
        <p:spPr>
          <a:xfrm>
            <a:off x="-5050" y="0"/>
            <a:ext cx="61812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71" name="Google Shape;71;p15"/>
          <p:cNvSpPr/>
          <p:nvPr/>
        </p:nvSpPr>
        <p:spPr>
          <a:xfrm>
            <a:off x="467550" y="-7000"/>
            <a:ext cx="755700" cy="9516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2" name="Google Shape;72;p15"/>
          <p:cNvPicPr preferRelativeResize="0"/>
          <p:nvPr/>
        </p:nvPicPr>
        <p:blipFill rotWithShape="1">
          <a:blip r:embed="rId2">
            <a:alphaModFix/>
          </a:blip>
          <a:srcRect b="0" l="0" r="0" t="0"/>
          <a:stretch/>
        </p:blipFill>
        <p:spPr>
          <a:xfrm>
            <a:off x="533550" y="65363"/>
            <a:ext cx="623675" cy="806874"/>
          </a:xfrm>
          <a:prstGeom prst="rect">
            <a:avLst/>
          </a:prstGeom>
          <a:noFill/>
          <a:ln>
            <a:noFill/>
          </a:ln>
        </p:spPr>
      </p:pic>
      <p:pic>
        <p:nvPicPr>
          <p:cNvPr id="73" name="Google Shape;73;p15"/>
          <p:cNvPicPr preferRelativeResize="0"/>
          <p:nvPr/>
        </p:nvPicPr>
        <p:blipFill rotWithShape="1">
          <a:blip r:embed="rId3">
            <a:alphaModFix/>
          </a:blip>
          <a:srcRect b="5493" l="5277" r="62933" t="38334"/>
          <a:stretch/>
        </p:blipFill>
        <p:spPr>
          <a:xfrm>
            <a:off x="6176150" y="-7000"/>
            <a:ext cx="2967848" cy="5165702"/>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1 2">
  <p:cSld name="TITLE_1_1_1_2">
    <p:spTree>
      <p:nvGrpSpPr>
        <p:cNvPr id="74" name="Shape 74"/>
        <p:cNvGrpSpPr/>
        <p:nvPr/>
      </p:nvGrpSpPr>
      <p:grpSpPr>
        <a:xfrm>
          <a:off x="0" y="0"/>
          <a:ext cx="0" cy="0"/>
          <a:chOff x="0" y="0"/>
          <a:chExt cx="0" cy="0"/>
        </a:xfrm>
      </p:grpSpPr>
      <p:pic>
        <p:nvPicPr>
          <p:cNvPr id="75" name="Google Shape;75;p18"/>
          <p:cNvPicPr preferRelativeResize="0"/>
          <p:nvPr/>
        </p:nvPicPr>
        <p:blipFill rotWithShape="1">
          <a:blip r:embed="rId2">
            <a:alphaModFix/>
          </a:blip>
          <a:srcRect b="16020" l="960" r="1077" t="28040"/>
          <a:stretch/>
        </p:blipFill>
        <p:spPr>
          <a:xfrm>
            <a:off x="0" y="0"/>
            <a:ext cx="9144001" cy="5143500"/>
          </a:xfrm>
          <a:prstGeom prst="rect">
            <a:avLst/>
          </a:prstGeom>
          <a:noFill/>
          <a:ln>
            <a:noFill/>
          </a:ln>
        </p:spPr>
      </p:pic>
      <p:sp>
        <p:nvSpPr>
          <p:cNvPr id="76" name="Google Shape;76;p18"/>
          <p:cNvSpPr/>
          <p:nvPr/>
        </p:nvSpPr>
        <p:spPr>
          <a:xfrm>
            <a:off x="467550" y="471500"/>
            <a:ext cx="8200200" cy="4205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18"/>
          <p:cNvSpPr/>
          <p:nvPr/>
        </p:nvSpPr>
        <p:spPr>
          <a:xfrm>
            <a:off x="467550" y="-7000"/>
            <a:ext cx="755700" cy="9516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8" name="Google Shape;78;p18"/>
          <p:cNvPicPr preferRelativeResize="0"/>
          <p:nvPr/>
        </p:nvPicPr>
        <p:blipFill rotWithShape="1">
          <a:blip r:embed="rId3">
            <a:alphaModFix/>
          </a:blip>
          <a:srcRect b="0" l="0" r="0" t="0"/>
          <a:stretch/>
        </p:blipFill>
        <p:spPr>
          <a:xfrm>
            <a:off x="533550" y="65363"/>
            <a:ext cx="623675" cy="806874"/>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1 1">
  <p:cSld name="TITLE_1_1_1_1">
    <p:spTree>
      <p:nvGrpSpPr>
        <p:cNvPr id="79" name="Shape 79"/>
        <p:cNvGrpSpPr/>
        <p:nvPr/>
      </p:nvGrpSpPr>
      <p:grpSpPr>
        <a:xfrm>
          <a:off x="0" y="0"/>
          <a:ext cx="0" cy="0"/>
          <a:chOff x="0" y="0"/>
          <a:chExt cx="0" cy="0"/>
        </a:xfrm>
      </p:grpSpPr>
      <p:pic>
        <p:nvPicPr>
          <p:cNvPr id="80" name="Google Shape;80;p19"/>
          <p:cNvPicPr preferRelativeResize="0"/>
          <p:nvPr/>
        </p:nvPicPr>
        <p:blipFill rotWithShape="1">
          <a:blip r:embed="rId2">
            <a:alphaModFix/>
          </a:blip>
          <a:srcRect b="32132" l="1037" r="950" t="11908"/>
          <a:stretch/>
        </p:blipFill>
        <p:spPr>
          <a:xfrm>
            <a:off x="0" y="0"/>
            <a:ext cx="9144001" cy="5143500"/>
          </a:xfrm>
          <a:prstGeom prst="rect">
            <a:avLst/>
          </a:prstGeom>
          <a:noFill/>
          <a:ln>
            <a:noFill/>
          </a:ln>
        </p:spPr>
      </p:pic>
      <p:sp>
        <p:nvSpPr>
          <p:cNvPr id="81" name="Google Shape;81;p19"/>
          <p:cNvSpPr/>
          <p:nvPr/>
        </p:nvSpPr>
        <p:spPr>
          <a:xfrm>
            <a:off x="467550" y="471500"/>
            <a:ext cx="8200200" cy="4205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19"/>
          <p:cNvSpPr/>
          <p:nvPr/>
        </p:nvSpPr>
        <p:spPr>
          <a:xfrm>
            <a:off x="467550" y="-7000"/>
            <a:ext cx="755700" cy="9516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3" name="Google Shape;83;p19"/>
          <p:cNvPicPr preferRelativeResize="0"/>
          <p:nvPr/>
        </p:nvPicPr>
        <p:blipFill rotWithShape="1">
          <a:blip r:embed="rId3">
            <a:alphaModFix/>
          </a:blip>
          <a:srcRect b="0" l="0" r="0" t="0"/>
          <a:stretch/>
        </p:blipFill>
        <p:spPr>
          <a:xfrm>
            <a:off x="533550" y="65363"/>
            <a:ext cx="623675" cy="806874"/>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1 1 1">
  <p:cSld name="TITLE_1_1_1_1_1">
    <p:spTree>
      <p:nvGrpSpPr>
        <p:cNvPr id="84" name="Shape 84"/>
        <p:cNvGrpSpPr/>
        <p:nvPr/>
      </p:nvGrpSpPr>
      <p:grpSpPr>
        <a:xfrm>
          <a:off x="0" y="0"/>
          <a:ext cx="0" cy="0"/>
          <a:chOff x="0" y="0"/>
          <a:chExt cx="0" cy="0"/>
        </a:xfrm>
      </p:grpSpPr>
      <p:pic>
        <p:nvPicPr>
          <p:cNvPr id="85" name="Google Shape;85;p20"/>
          <p:cNvPicPr preferRelativeResize="0"/>
          <p:nvPr/>
        </p:nvPicPr>
        <p:blipFill rotWithShape="1">
          <a:blip r:embed="rId2">
            <a:alphaModFix/>
          </a:blip>
          <a:srcRect b="21241" l="435" r="515" t="22194"/>
          <a:stretch/>
        </p:blipFill>
        <p:spPr>
          <a:xfrm>
            <a:off x="0" y="0"/>
            <a:ext cx="9144001" cy="5143500"/>
          </a:xfrm>
          <a:prstGeom prst="rect">
            <a:avLst/>
          </a:prstGeom>
          <a:noFill/>
          <a:ln>
            <a:noFill/>
          </a:ln>
        </p:spPr>
      </p:pic>
      <p:sp>
        <p:nvSpPr>
          <p:cNvPr id="86" name="Google Shape;86;p20"/>
          <p:cNvSpPr/>
          <p:nvPr/>
        </p:nvSpPr>
        <p:spPr>
          <a:xfrm>
            <a:off x="467550" y="471500"/>
            <a:ext cx="8200200" cy="4205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20"/>
          <p:cNvSpPr/>
          <p:nvPr/>
        </p:nvSpPr>
        <p:spPr>
          <a:xfrm>
            <a:off x="467550" y="-7000"/>
            <a:ext cx="755700" cy="9516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8" name="Google Shape;88;p20"/>
          <p:cNvPicPr preferRelativeResize="0"/>
          <p:nvPr/>
        </p:nvPicPr>
        <p:blipFill rotWithShape="1">
          <a:blip r:embed="rId3">
            <a:alphaModFix/>
          </a:blip>
          <a:srcRect b="0" l="0" r="0" t="0"/>
          <a:stretch/>
        </p:blipFill>
        <p:spPr>
          <a:xfrm>
            <a:off x="533550" y="65363"/>
            <a:ext cx="623675" cy="806874"/>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9" name="Shape 89"/>
        <p:cNvGrpSpPr/>
        <p:nvPr/>
      </p:nvGrpSpPr>
      <p:grpSpPr>
        <a:xfrm>
          <a:off x="0" y="0"/>
          <a:ext cx="0" cy="0"/>
          <a:chOff x="0" y="0"/>
          <a:chExt cx="0" cy="0"/>
        </a:xfrm>
      </p:grpSpPr>
      <p:sp>
        <p:nvSpPr>
          <p:cNvPr id="90" name="Google Shape;90;p65"/>
          <p:cNvSpPr/>
          <p:nvPr/>
        </p:nvSpPr>
        <p:spPr>
          <a:xfrm>
            <a:off x="-5050" y="0"/>
            <a:ext cx="61812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91" name="Google Shape;91;p65"/>
          <p:cNvSpPr/>
          <p:nvPr/>
        </p:nvSpPr>
        <p:spPr>
          <a:xfrm>
            <a:off x="467550" y="-7000"/>
            <a:ext cx="755700" cy="9516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92" name="Google Shape;92;p65"/>
          <p:cNvPicPr preferRelativeResize="0"/>
          <p:nvPr/>
        </p:nvPicPr>
        <p:blipFill rotWithShape="1">
          <a:blip r:embed="rId2">
            <a:alphaModFix/>
          </a:blip>
          <a:srcRect b="0" l="0" r="0" t="0"/>
          <a:stretch/>
        </p:blipFill>
        <p:spPr>
          <a:xfrm>
            <a:off x="533550" y="65363"/>
            <a:ext cx="623675" cy="806874"/>
          </a:xfrm>
          <a:prstGeom prst="rect">
            <a:avLst/>
          </a:prstGeom>
          <a:noFill/>
          <a:ln>
            <a:noFill/>
          </a:ln>
        </p:spPr>
      </p:pic>
      <p:pic>
        <p:nvPicPr>
          <p:cNvPr id="93" name="Google Shape;93;p65"/>
          <p:cNvPicPr preferRelativeResize="0"/>
          <p:nvPr/>
        </p:nvPicPr>
        <p:blipFill rotWithShape="1">
          <a:blip r:embed="rId3">
            <a:alphaModFix/>
          </a:blip>
          <a:srcRect b="4843" l="14554" r="53156" t="38111"/>
          <a:stretch/>
        </p:blipFill>
        <p:spPr>
          <a:xfrm>
            <a:off x="6176150" y="-7000"/>
            <a:ext cx="2967848" cy="5165702"/>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1 1 1 1 1">
  <p:cSld name="TITLE_1_1_1_1_1_1_1">
    <p:spTree>
      <p:nvGrpSpPr>
        <p:cNvPr id="94" name="Shape 94"/>
        <p:cNvGrpSpPr/>
        <p:nvPr/>
      </p:nvGrpSpPr>
      <p:grpSpPr>
        <a:xfrm>
          <a:off x="0" y="0"/>
          <a:ext cx="0" cy="0"/>
          <a:chOff x="0" y="0"/>
          <a:chExt cx="0" cy="0"/>
        </a:xfrm>
      </p:grpSpPr>
      <p:pic>
        <p:nvPicPr>
          <p:cNvPr id="95" name="Google Shape;95;p22"/>
          <p:cNvPicPr preferRelativeResize="0"/>
          <p:nvPr/>
        </p:nvPicPr>
        <p:blipFill rotWithShape="1">
          <a:blip r:embed="rId2">
            <a:alphaModFix/>
          </a:blip>
          <a:srcRect b="30754" l="970" r="958" t="13226"/>
          <a:stretch/>
        </p:blipFill>
        <p:spPr>
          <a:xfrm>
            <a:off x="0" y="0"/>
            <a:ext cx="9144001" cy="5143502"/>
          </a:xfrm>
          <a:prstGeom prst="rect">
            <a:avLst/>
          </a:prstGeom>
          <a:noFill/>
          <a:ln>
            <a:noFill/>
          </a:ln>
        </p:spPr>
      </p:pic>
      <p:sp>
        <p:nvSpPr>
          <p:cNvPr id="96" name="Google Shape;96;p22"/>
          <p:cNvSpPr/>
          <p:nvPr/>
        </p:nvSpPr>
        <p:spPr>
          <a:xfrm>
            <a:off x="467550" y="471500"/>
            <a:ext cx="8200200" cy="4205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22"/>
          <p:cNvSpPr/>
          <p:nvPr/>
        </p:nvSpPr>
        <p:spPr>
          <a:xfrm>
            <a:off x="467550" y="-7000"/>
            <a:ext cx="755700" cy="9516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98" name="Google Shape;98;p22"/>
          <p:cNvPicPr preferRelativeResize="0"/>
          <p:nvPr/>
        </p:nvPicPr>
        <p:blipFill rotWithShape="1">
          <a:blip r:embed="rId3">
            <a:alphaModFix/>
          </a:blip>
          <a:srcRect b="0" l="0" r="0" t="0"/>
          <a:stretch/>
        </p:blipFill>
        <p:spPr>
          <a:xfrm>
            <a:off x="533550" y="65363"/>
            <a:ext cx="623675" cy="806874"/>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1 1 1 1 1 1">
  <p:cSld name="TITLE_1_1_1_1_1_1_1_1">
    <p:spTree>
      <p:nvGrpSpPr>
        <p:cNvPr id="99" name="Shape 99"/>
        <p:cNvGrpSpPr/>
        <p:nvPr/>
      </p:nvGrpSpPr>
      <p:grpSpPr>
        <a:xfrm>
          <a:off x="0" y="0"/>
          <a:ext cx="0" cy="0"/>
          <a:chOff x="0" y="0"/>
          <a:chExt cx="0" cy="0"/>
        </a:xfrm>
      </p:grpSpPr>
      <p:pic>
        <p:nvPicPr>
          <p:cNvPr id="100" name="Google Shape;100;p23"/>
          <p:cNvPicPr preferRelativeResize="0"/>
          <p:nvPr/>
        </p:nvPicPr>
        <p:blipFill rotWithShape="1">
          <a:blip r:embed="rId2">
            <a:alphaModFix/>
          </a:blip>
          <a:srcRect b="20561" l="1143" r="947" t="23534"/>
          <a:stretch/>
        </p:blipFill>
        <p:spPr>
          <a:xfrm>
            <a:off x="0" y="0"/>
            <a:ext cx="9144001" cy="5143500"/>
          </a:xfrm>
          <a:prstGeom prst="rect">
            <a:avLst/>
          </a:prstGeom>
          <a:noFill/>
          <a:ln>
            <a:noFill/>
          </a:ln>
        </p:spPr>
      </p:pic>
      <p:sp>
        <p:nvSpPr>
          <p:cNvPr id="101" name="Google Shape;101;p23"/>
          <p:cNvSpPr/>
          <p:nvPr/>
        </p:nvSpPr>
        <p:spPr>
          <a:xfrm>
            <a:off x="467550" y="471500"/>
            <a:ext cx="8200200" cy="4205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23"/>
          <p:cNvSpPr/>
          <p:nvPr/>
        </p:nvSpPr>
        <p:spPr>
          <a:xfrm>
            <a:off x="467550" y="-7000"/>
            <a:ext cx="755700" cy="9516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03" name="Google Shape;103;p23"/>
          <p:cNvPicPr preferRelativeResize="0"/>
          <p:nvPr/>
        </p:nvPicPr>
        <p:blipFill rotWithShape="1">
          <a:blip r:embed="rId3">
            <a:alphaModFix/>
          </a:blip>
          <a:srcRect b="0" l="0" r="0" t="0"/>
          <a:stretch/>
        </p:blipFill>
        <p:spPr>
          <a:xfrm>
            <a:off x="533550" y="65363"/>
            <a:ext cx="623675" cy="806874"/>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1 1 1 1">
  <p:cSld name="TITLE_1_1_1_1_1_1">
    <p:spTree>
      <p:nvGrpSpPr>
        <p:cNvPr id="104" name="Shape 104"/>
        <p:cNvGrpSpPr/>
        <p:nvPr/>
      </p:nvGrpSpPr>
      <p:grpSpPr>
        <a:xfrm>
          <a:off x="0" y="0"/>
          <a:ext cx="0" cy="0"/>
          <a:chOff x="0" y="0"/>
          <a:chExt cx="0" cy="0"/>
        </a:xfrm>
      </p:grpSpPr>
      <p:pic>
        <p:nvPicPr>
          <p:cNvPr id="105" name="Google Shape;105;p21"/>
          <p:cNvPicPr preferRelativeResize="0"/>
          <p:nvPr/>
        </p:nvPicPr>
        <p:blipFill rotWithShape="1">
          <a:blip r:embed="rId2">
            <a:alphaModFix/>
          </a:blip>
          <a:srcRect b="38203" l="939" r="1058" t="5836"/>
          <a:stretch/>
        </p:blipFill>
        <p:spPr>
          <a:xfrm>
            <a:off x="0" y="0"/>
            <a:ext cx="9144001" cy="5143500"/>
          </a:xfrm>
          <a:prstGeom prst="rect">
            <a:avLst/>
          </a:prstGeom>
          <a:noFill/>
          <a:ln>
            <a:noFill/>
          </a:ln>
        </p:spPr>
      </p:pic>
      <p:sp>
        <p:nvSpPr>
          <p:cNvPr id="106" name="Google Shape;106;p21"/>
          <p:cNvSpPr/>
          <p:nvPr/>
        </p:nvSpPr>
        <p:spPr>
          <a:xfrm>
            <a:off x="467550" y="471500"/>
            <a:ext cx="8200200" cy="4205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21"/>
          <p:cNvSpPr/>
          <p:nvPr/>
        </p:nvSpPr>
        <p:spPr>
          <a:xfrm>
            <a:off x="467550" y="-7000"/>
            <a:ext cx="755700" cy="9516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08" name="Google Shape;108;p21"/>
          <p:cNvPicPr preferRelativeResize="0"/>
          <p:nvPr/>
        </p:nvPicPr>
        <p:blipFill rotWithShape="1">
          <a:blip r:embed="rId3">
            <a:alphaModFix/>
          </a:blip>
          <a:srcRect b="0" l="0" r="0" t="0"/>
          <a:stretch/>
        </p:blipFill>
        <p:spPr>
          <a:xfrm>
            <a:off x="533550" y="65363"/>
            <a:ext cx="623675" cy="806874"/>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spTree>
      <p:nvGrpSpPr>
        <p:cNvPr id="109" name="Shape 109"/>
        <p:cNvGrpSpPr/>
        <p:nvPr/>
      </p:nvGrpSpPr>
      <p:grpSpPr>
        <a:xfrm>
          <a:off x="0" y="0"/>
          <a:ext cx="0" cy="0"/>
          <a:chOff x="0" y="0"/>
          <a:chExt cx="0" cy="0"/>
        </a:xfrm>
      </p:grpSpPr>
      <p:pic>
        <p:nvPicPr>
          <p:cNvPr id="110" name="Google Shape;110;p25"/>
          <p:cNvPicPr preferRelativeResize="0"/>
          <p:nvPr/>
        </p:nvPicPr>
        <p:blipFill rotWithShape="1">
          <a:blip r:embed="rId2">
            <a:alphaModFix/>
          </a:blip>
          <a:srcRect b="41583" l="15127" r="32472" t="30380"/>
          <a:stretch/>
        </p:blipFill>
        <p:spPr>
          <a:xfrm rot="-5400000">
            <a:off x="7275162" y="3284188"/>
            <a:ext cx="2447925" cy="1289749"/>
          </a:xfrm>
          <a:prstGeom prst="rect">
            <a:avLst/>
          </a:prstGeom>
          <a:noFill/>
          <a:ln>
            <a:noFill/>
          </a:ln>
        </p:spPr>
      </p:pic>
      <p:pic>
        <p:nvPicPr>
          <p:cNvPr id="111" name="Google Shape;111;p25"/>
          <p:cNvPicPr preferRelativeResize="0"/>
          <p:nvPr/>
        </p:nvPicPr>
        <p:blipFill rotWithShape="1">
          <a:blip r:embed="rId3">
            <a:alphaModFix/>
          </a:blip>
          <a:srcRect b="0" l="0" r="0" t="0"/>
          <a:stretch/>
        </p:blipFill>
        <p:spPr>
          <a:xfrm>
            <a:off x="533550" y="65363"/>
            <a:ext cx="623675" cy="806874"/>
          </a:xfrm>
          <a:prstGeom prst="rect">
            <a:avLst/>
          </a:prstGeom>
          <a:noFill/>
          <a:ln>
            <a:noFill/>
          </a:ln>
        </p:spPr>
      </p:pic>
      <p:pic>
        <p:nvPicPr>
          <p:cNvPr id="112" name="Google Shape;112;p25"/>
          <p:cNvPicPr preferRelativeResize="0"/>
          <p:nvPr/>
        </p:nvPicPr>
        <p:blipFill rotWithShape="1">
          <a:blip r:embed="rId2">
            <a:alphaModFix/>
          </a:blip>
          <a:srcRect b="0" l="15127" r="32472" t="417"/>
          <a:stretch/>
        </p:blipFill>
        <p:spPr>
          <a:xfrm rot="-5400000">
            <a:off x="1057275" y="1638299"/>
            <a:ext cx="2447926" cy="4581525"/>
          </a:xfrm>
          <a:prstGeom prst="rect">
            <a:avLst/>
          </a:prstGeom>
          <a:noFill/>
          <a:ln>
            <a:noFill/>
          </a:ln>
        </p:spPr>
      </p:pic>
      <p:pic>
        <p:nvPicPr>
          <p:cNvPr id="113" name="Google Shape;113;p25"/>
          <p:cNvPicPr preferRelativeResize="0"/>
          <p:nvPr/>
        </p:nvPicPr>
        <p:blipFill rotWithShape="1">
          <a:blip r:embed="rId4">
            <a:alphaModFix/>
          </a:blip>
          <a:srcRect b="0" l="0" r="0" t="0"/>
          <a:stretch/>
        </p:blipFill>
        <p:spPr>
          <a:xfrm>
            <a:off x="4572000" y="2705100"/>
            <a:ext cx="3672781" cy="2447926"/>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p:cSld name="TITLE_1_1">
    <p:spTree>
      <p:nvGrpSpPr>
        <p:cNvPr id="114" name="Shape 114"/>
        <p:cNvGrpSpPr/>
        <p:nvPr/>
      </p:nvGrpSpPr>
      <p:grpSpPr>
        <a:xfrm>
          <a:off x="0" y="0"/>
          <a:ext cx="0" cy="0"/>
          <a:chOff x="0" y="0"/>
          <a:chExt cx="0" cy="0"/>
        </a:xfrm>
      </p:grpSpPr>
      <p:pic>
        <p:nvPicPr>
          <p:cNvPr id="115" name="Google Shape;115;p16"/>
          <p:cNvPicPr preferRelativeResize="0"/>
          <p:nvPr/>
        </p:nvPicPr>
        <p:blipFill rotWithShape="1">
          <a:blip r:embed="rId2">
            <a:alphaModFix/>
          </a:blip>
          <a:srcRect b="0" l="22739" r="21608" t="0"/>
          <a:stretch/>
        </p:blipFill>
        <p:spPr>
          <a:xfrm rot="-5400000">
            <a:off x="1985963" y="-2005013"/>
            <a:ext cx="5181600" cy="9172577"/>
          </a:xfrm>
          <a:prstGeom prst="rect">
            <a:avLst/>
          </a:prstGeom>
          <a:noFill/>
          <a:ln>
            <a:noFill/>
          </a:ln>
        </p:spPr>
      </p:pic>
      <p:sp>
        <p:nvSpPr>
          <p:cNvPr id="116" name="Google Shape;116;p16"/>
          <p:cNvSpPr/>
          <p:nvPr/>
        </p:nvSpPr>
        <p:spPr>
          <a:xfrm>
            <a:off x="467550" y="471500"/>
            <a:ext cx="8200200" cy="4205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16"/>
          <p:cNvSpPr/>
          <p:nvPr/>
        </p:nvSpPr>
        <p:spPr>
          <a:xfrm>
            <a:off x="467550" y="-7000"/>
            <a:ext cx="755700" cy="9516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8" name="Google Shape;118;p16"/>
          <p:cNvPicPr preferRelativeResize="0"/>
          <p:nvPr/>
        </p:nvPicPr>
        <p:blipFill rotWithShape="1">
          <a:blip r:embed="rId3">
            <a:alphaModFix/>
          </a:blip>
          <a:srcRect b="0" l="0" r="0" t="0"/>
          <a:stretch/>
        </p:blipFill>
        <p:spPr>
          <a:xfrm>
            <a:off x="533550" y="65363"/>
            <a:ext cx="623675" cy="806874"/>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9" name="Shape 119"/>
        <p:cNvGrpSpPr/>
        <p:nvPr/>
      </p:nvGrpSpPr>
      <p:grpSpPr>
        <a:xfrm>
          <a:off x="0" y="0"/>
          <a:ext cx="0" cy="0"/>
          <a:chOff x="0" y="0"/>
          <a:chExt cx="0" cy="0"/>
        </a:xfrm>
      </p:grpSpPr>
      <p:pic>
        <p:nvPicPr>
          <p:cNvPr id="120" name="Google Shape;120;p24"/>
          <p:cNvPicPr preferRelativeResize="0"/>
          <p:nvPr/>
        </p:nvPicPr>
        <p:blipFill rotWithShape="1">
          <a:blip r:embed="rId2">
            <a:alphaModFix/>
          </a:blip>
          <a:srcRect b="1640" l="33276" r="11680" t="54855"/>
          <a:stretch/>
        </p:blipFill>
        <p:spPr>
          <a:xfrm rot="-5400000">
            <a:off x="4895498" y="933101"/>
            <a:ext cx="4220276" cy="3286122"/>
          </a:xfrm>
          <a:prstGeom prst="rect">
            <a:avLst/>
          </a:prstGeom>
          <a:noFill/>
          <a:ln>
            <a:noFill/>
          </a:ln>
        </p:spPr>
      </p:pic>
      <p:pic>
        <p:nvPicPr>
          <p:cNvPr id="121" name="Google Shape;121;p24"/>
          <p:cNvPicPr preferRelativeResize="0"/>
          <p:nvPr/>
        </p:nvPicPr>
        <p:blipFill rotWithShape="1">
          <a:blip r:embed="rId3">
            <a:alphaModFix/>
          </a:blip>
          <a:srcRect b="0" l="0" r="0" t="0"/>
          <a:stretch/>
        </p:blipFill>
        <p:spPr>
          <a:xfrm>
            <a:off x="533550" y="65363"/>
            <a:ext cx="623675" cy="806874"/>
          </a:xfrm>
          <a:prstGeom prst="rect">
            <a:avLst/>
          </a:prstGeom>
          <a:noFill/>
          <a:ln>
            <a:noFill/>
          </a:ln>
        </p:spPr>
      </p:pic>
      <p:pic>
        <p:nvPicPr>
          <p:cNvPr id="122" name="Google Shape;122;p24"/>
          <p:cNvPicPr preferRelativeResize="0"/>
          <p:nvPr/>
        </p:nvPicPr>
        <p:blipFill rotWithShape="1">
          <a:blip r:embed="rId4">
            <a:alphaModFix/>
          </a:blip>
          <a:srcRect b="0" l="4428" r="26143" t="0"/>
          <a:stretch/>
        </p:blipFill>
        <p:spPr>
          <a:xfrm>
            <a:off x="4754125" y="925000"/>
            <a:ext cx="3349801" cy="321587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1.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FFF"/>
        </a:solidFill>
      </p:bgPr>
    </p:bg>
    <p:spTree>
      <p:nvGrpSpPr>
        <p:cNvPr id="61" name="Shape 61"/>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image" Target="../media/image2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xml"/><Relationship Id="rId3" Type="http://schemas.openxmlformats.org/officeDocument/2006/relationships/image" Target="../media/image2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xml"/><Relationship Id="rId3" Type="http://schemas.openxmlformats.org/officeDocument/2006/relationships/image" Target="../media/image27.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xml"/><Relationship Id="rId3" Type="http://schemas.openxmlformats.org/officeDocument/2006/relationships/image" Target="../media/image27.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5.xml"/><Relationship Id="rId3" Type="http://schemas.openxmlformats.org/officeDocument/2006/relationships/image" Target="../media/image32.png"/><Relationship Id="rId4" Type="http://schemas.openxmlformats.org/officeDocument/2006/relationships/image" Target="../media/image31.png"/><Relationship Id="rId5" Type="http://schemas.openxmlformats.org/officeDocument/2006/relationships/image" Target="../media/image3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6.xml"/><Relationship Id="rId3" Type="http://schemas.openxmlformats.org/officeDocument/2006/relationships/image" Target="../media/image3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7.xml"/><Relationship Id="rId3" Type="http://schemas.openxmlformats.org/officeDocument/2006/relationships/image" Target="../media/image3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8.xml"/><Relationship Id="rId3" Type="http://schemas.openxmlformats.org/officeDocument/2006/relationships/image" Target="../media/image3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9.xml"/><Relationship Id="rId3" Type="http://schemas.openxmlformats.org/officeDocument/2006/relationships/image" Target="../media/image3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40.png"/><Relationship Id="rId4" Type="http://schemas.openxmlformats.org/officeDocument/2006/relationships/image" Target="../media/image37.png"/><Relationship Id="rId5" Type="http://schemas.openxmlformats.org/officeDocument/2006/relationships/image" Target="../media/image3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1"/>
          <p:cNvSpPr txBox="1"/>
          <p:nvPr/>
        </p:nvSpPr>
        <p:spPr>
          <a:xfrm>
            <a:off x="379725" y="1425675"/>
            <a:ext cx="5453700" cy="2404800"/>
          </a:xfrm>
          <a:prstGeom prst="rect">
            <a:avLst/>
          </a:prstGeom>
          <a:noFill/>
          <a:ln>
            <a:noFill/>
          </a:ln>
        </p:spPr>
        <p:txBody>
          <a:bodyPr anchorCtr="0" anchor="t" bIns="91425" lIns="91425" spcFirstLastPara="1" rIns="91425" wrap="square" tIns="91425">
            <a:noAutofit/>
          </a:bodyPr>
          <a:lstStyle/>
          <a:p>
            <a:pPr indent="0" lvl="0" marL="0" marR="0" rtl="0" algn="l">
              <a:lnSpc>
                <a:spcPct val="91000"/>
              </a:lnSpc>
              <a:spcBef>
                <a:spcPts val="0"/>
              </a:spcBef>
              <a:spcAft>
                <a:spcPts val="0"/>
              </a:spcAft>
              <a:buClr>
                <a:srgbClr val="000000"/>
              </a:buClr>
              <a:buSzPts val="4600"/>
              <a:buFont typeface="Arial"/>
              <a:buNone/>
            </a:pPr>
            <a:r>
              <a:rPr b="1" lang="en" sz="4600">
                <a:solidFill>
                  <a:srgbClr val="FFFFFF"/>
                </a:solidFill>
                <a:latin typeface="Montserrat"/>
                <a:ea typeface="Montserrat"/>
                <a:cs typeface="Montserrat"/>
                <a:sym typeface="Montserrat"/>
              </a:rPr>
              <a:t>Truth in Taxation</a:t>
            </a:r>
            <a:r>
              <a:rPr b="1" i="0" lang="en" sz="4600" u="none" cap="none" strike="noStrike">
                <a:solidFill>
                  <a:srgbClr val="FFFFFF"/>
                </a:solidFill>
                <a:latin typeface="Montserrat"/>
                <a:ea typeface="Montserrat"/>
                <a:cs typeface="Montserrat"/>
                <a:sym typeface="Montserrat"/>
              </a:rPr>
              <a:t> </a:t>
            </a:r>
            <a:r>
              <a:rPr b="1" lang="en" sz="4600">
                <a:solidFill>
                  <a:srgbClr val="FFFFFF"/>
                </a:solidFill>
                <a:latin typeface="Montserrat"/>
                <a:ea typeface="Montserrat"/>
                <a:cs typeface="Montserrat"/>
                <a:sym typeface="Montserrat"/>
              </a:rPr>
              <a:t>2024 Levy </a:t>
            </a:r>
            <a:r>
              <a:rPr b="1" i="0" lang="en" sz="4600" u="none" cap="none" strike="noStrike">
                <a:solidFill>
                  <a:srgbClr val="FFFFFF"/>
                </a:solidFill>
                <a:latin typeface="Montserrat"/>
                <a:ea typeface="Montserrat"/>
                <a:cs typeface="Montserrat"/>
                <a:sym typeface="Montserrat"/>
              </a:rPr>
              <a:t>Payable in 202</a:t>
            </a:r>
            <a:r>
              <a:rPr b="1" lang="en" sz="4600">
                <a:solidFill>
                  <a:srgbClr val="FFFFFF"/>
                </a:solidFill>
                <a:latin typeface="Montserrat"/>
                <a:ea typeface="Montserrat"/>
                <a:cs typeface="Montserrat"/>
                <a:sym typeface="Montserrat"/>
              </a:rPr>
              <a:t>5</a:t>
            </a:r>
            <a:endParaRPr b="1" i="0" sz="6000" u="none" cap="none" strike="noStrike">
              <a:solidFill>
                <a:srgbClr val="FFFFFF"/>
              </a:solidFill>
              <a:latin typeface="Montserrat"/>
              <a:ea typeface="Montserrat"/>
              <a:cs typeface="Montserrat"/>
              <a:sym typeface="Montserrat"/>
            </a:endParaRPr>
          </a:p>
        </p:txBody>
      </p:sp>
      <p:sp>
        <p:nvSpPr>
          <p:cNvPr id="128" name="Google Shape;128;p1"/>
          <p:cNvSpPr txBox="1"/>
          <p:nvPr/>
        </p:nvSpPr>
        <p:spPr>
          <a:xfrm>
            <a:off x="379725" y="3680675"/>
            <a:ext cx="3979800" cy="1046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rPr lang="en">
                <a:solidFill>
                  <a:schemeClr val="accent4"/>
                </a:solidFill>
                <a:latin typeface="Montserrat"/>
                <a:ea typeface="Montserrat"/>
                <a:cs typeface="Montserrat"/>
                <a:sym typeface="Montserrat"/>
              </a:rPr>
              <a:t>Kristen Hoheisel </a:t>
            </a:r>
            <a:endParaRPr>
              <a:solidFill>
                <a:schemeClr val="accent4"/>
              </a:solidFill>
              <a:latin typeface="Montserrat"/>
              <a:ea typeface="Montserrat"/>
              <a:cs typeface="Montserrat"/>
              <a:sym typeface="Montserrat"/>
            </a:endParaRPr>
          </a:p>
          <a:p>
            <a:pPr indent="0" lvl="0" marL="0" rtl="0" algn="l">
              <a:lnSpc>
                <a:spcPct val="120000"/>
              </a:lnSpc>
              <a:spcBef>
                <a:spcPts val="0"/>
              </a:spcBef>
              <a:spcAft>
                <a:spcPts val="0"/>
              </a:spcAft>
              <a:buClr>
                <a:schemeClr val="accent5"/>
              </a:buClr>
              <a:buSzPts val="1200"/>
              <a:buFont typeface="Arial"/>
              <a:buNone/>
            </a:pPr>
            <a:r>
              <a:rPr i="1" lang="en">
                <a:solidFill>
                  <a:schemeClr val="accent4"/>
                </a:solidFill>
                <a:latin typeface="Montserrat"/>
                <a:ea typeface="Montserrat"/>
                <a:cs typeface="Montserrat"/>
                <a:sym typeface="Montserrat"/>
              </a:rPr>
              <a:t>Chief Financial Officer</a:t>
            </a:r>
            <a:endParaRPr i="1">
              <a:solidFill>
                <a:schemeClr val="accent4"/>
              </a:solidFill>
              <a:latin typeface="Montserrat"/>
              <a:ea typeface="Montserrat"/>
              <a:cs typeface="Montserrat"/>
              <a:sym typeface="Montserrat"/>
            </a:endParaRPr>
          </a:p>
          <a:p>
            <a:pPr indent="0" lvl="0" marL="0" rtl="0" algn="l">
              <a:lnSpc>
                <a:spcPct val="120000"/>
              </a:lnSpc>
              <a:spcBef>
                <a:spcPts val="0"/>
              </a:spcBef>
              <a:spcAft>
                <a:spcPts val="0"/>
              </a:spcAft>
              <a:buClr>
                <a:schemeClr val="accent5"/>
              </a:buClr>
              <a:buSzPts val="1200"/>
              <a:buFont typeface="Arial"/>
              <a:buNone/>
            </a:pPr>
            <a:r>
              <a:t/>
            </a:r>
            <a:endParaRPr i="1">
              <a:solidFill>
                <a:schemeClr val="accent4"/>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rPr b="0" i="1" lang="en" sz="1200" u="none" cap="none" strike="noStrike">
                <a:solidFill>
                  <a:srgbClr val="FFFFFF"/>
                </a:solidFill>
                <a:latin typeface="Montserrat"/>
                <a:ea typeface="Montserrat"/>
                <a:cs typeface="Montserrat"/>
                <a:sym typeface="Montserrat"/>
              </a:rPr>
              <a:t>Dec</a:t>
            </a:r>
            <a:r>
              <a:rPr i="1" lang="en" sz="1200">
                <a:solidFill>
                  <a:srgbClr val="FFFFFF"/>
                </a:solidFill>
                <a:latin typeface="Montserrat"/>
                <a:ea typeface="Montserrat"/>
                <a:cs typeface="Montserrat"/>
                <a:sym typeface="Montserrat"/>
              </a:rPr>
              <a:t>ember</a:t>
            </a:r>
            <a:r>
              <a:rPr b="0" i="1" lang="en" sz="1200" u="none" cap="none" strike="noStrike">
                <a:solidFill>
                  <a:srgbClr val="FFFFFF"/>
                </a:solidFill>
                <a:latin typeface="Montserrat"/>
                <a:ea typeface="Montserrat"/>
                <a:cs typeface="Montserrat"/>
                <a:sym typeface="Montserrat"/>
              </a:rPr>
              <a:t> </a:t>
            </a:r>
            <a:r>
              <a:rPr i="1" lang="en" sz="1200">
                <a:solidFill>
                  <a:srgbClr val="FFFFFF"/>
                </a:solidFill>
                <a:latin typeface="Montserrat"/>
                <a:ea typeface="Montserrat"/>
                <a:cs typeface="Montserrat"/>
                <a:sym typeface="Montserrat"/>
              </a:rPr>
              <a:t>3</a:t>
            </a:r>
            <a:r>
              <a:rPr b="0" i="1" lang="en" sz="1200" u="none" cap="none" strike="noStrike">
                <a:solidFill>
                  <a:srgbClr val="FFFFFF"/>
                </a:solidFill>
                <a:latin typeface="Montserrat"/>
                <a:ea typeface="Montserrat"/>
                <a:cs typeface="Montserrat"/>
                <a:sym typeface="Montserrat"/>
              </a:rPr>
              <a:t>, 202</a:t>
            </a:r>
            <a:r>
              <a:rPr i="1" lang="en" sz="1200">
                <a:solidFill>
                  <a:srgbClr val="FFFFFF"/>
                </a:solidFill>
                <a:latin typeface="Montserrat"/>
                <a:ea typeface="Montserrat"/>
                <a:cs typeface="Montserrat"/>
                <a:sym typeface="Montserrat"/>
              </a:rPr>
              <a:t>4</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g2a136a3cbd0_0_3"/>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a:bodyPr>
          <a:lstStyle/>
          <a:p>
            <a:pPr indent="0" lvl="0" marL="0" rtl="0" algn="r">
              <a:lnSpc>
                <a:spcPct val="100000"/>
              </a:lnSpc>
              <a:spcBef>
                <a:spcPts val="0"/>
              </a:spcBef>
              <a:spcAft>
                <a:spcPts val="0"/>
              </a:spcAft>
              <a:buClr>
                <a:srgbClr val="000000"/>
              </a:buClr>
              <a:buSzPts val="1000"/>
              <a:buFont typeface="Arial"/>
              <a:buNone/>
            </a:pPr>
            <a:fld id="{00000000-1234-1234-1234-123412341234}" type="slidenum">
              <a:rPr lang="en"/>
              <a:t>‹#›</a:t>
            </a:fld>
            <a:endParaRPr/>
          </a:p>
        </p:txBody>
      </p:sp>
      <p:sp>
        <p:nvSpPr>
          <p:cNvPr id="134" name="Google Shape;134;g2a136a3cbd0_0_3"/>
          <p:cNvSpPr txBox="1"/>
          <p:nvPr/>
        </p:nvSpPr>
        <p:spPr>
          <a:xfrm>
            <a:off x="1274425" y="595225"/>
            <a:ext cx="6753600" cy="603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720"/>
              <a:buFont typeface="Arial"/>
              <a:buNone/>
            </a:pPr>
            <a:r>
              <a:rPr b="1" i="0" lang="en" sz="2720" u="none" cap="none" strike="noStrike">
                <a:solidFill>
                  <a:schemeClr val="dk1"/>
                </a:solidFill>
                <a:latin typeface="Montserrat"/>
                <a:ea typeface="Montserrat"/>
                <a:cs typeface="Montserrat"/>
                <a:sym typeface="Montserrat"/>
              </a:rPr>
              <a:t>Land Acknowledgement</a:t>
            </a:r>
            <a:endParaRPr b="1" i="0" sz="2720" u="none" cap="none" strike="noStrike">
              <a:solidFill>
                <a:schemeClr val="dk1"/>
              </a:solidFill>
              <a:latin typeface="Montserrat"/>
              <a:ea typeface="Montserrat"/>
              <a:cs typeface="Montserrat"/>
              <a:sym typeface="Montserrat"/>
            </a:endParaRPr>
          </a:p>
        </p:txBody>
      </p:sp>
      <p:sp>
        <p:nvSpPr>
          <p:cNvPr id="135" name="Google Shape;135;g2a136a3cbd0_0_3"/>
          <p:cNvSpPr txBox="1"/>
          <p:nvPr/>
        </p:nvSpPr>
        <p:spPr>
          <a:xfrm>
            <a:off x="862375" y="1198525"/>
            <a:ext cx="7577700" cy="3370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1800"/>
              </a:spcBef>
              <a:spcAft>
                <a:spcPts val="0"/>
              </a:spcAft>
              <a:buClr>
                <a:srgbClr val="000000"/>
              </a:buClr>
              <a:buSzPts val="1800"/>
              <a:buFont typeface="Arial"/>
              <a:buNone/>
            </a:pPr>
            <a:r>
              <a:rPr b="0" i="1" lang="en" sz="1800" u="none" cap="none" strike="noStrike">
                <a:solidFill>
                  <a:schemeClr val="lt1"/>
                </a:solidFill>
                <a:highlight>
                  <a:schemeClr val="accent4"/>
                </a:highlight>
                <a:latin typeface="Montserrat"/>
                <a:ea typeface="Montserrat"/>
                <a:cs typeface="Montserrat"/>
                <a:sym typeface="Montserrat"/>
              </a:rPr>
              <a:t>We acknowledge Robbinsdale Area Schools is located on the homelands of the Dakota and Ojibwe people. </a:t>
            </a:r>
            <a:endParaRPr b="0" i="1" sz="1800" u="none" cap="none" strike="noStrike">
              <a:solidFill>
                <a:schemeClr val="lt1"/>
              </a:solidFill>
              <a:highlight>
                <a:schemeClr val="accent4"/>
              </a:highlight>
              <a:latin typeface="Montserrat"/>
              <a:ea typeface="Montserrat"/>
              <a:cs typeface="Montserrat"/>
              <a:sym typeface="Montserrat"/>
            </a:endParaRPr>
          </a:p>
          <a:p>
            <a:pPr indent="0" lvl="0" marL="0" marR="0" rtl="0" algn="l">
              <a:lnSpc>
                <a:spcPct val="100000"/>
              </a:lnSpc>
              <a:spcBef>
                <a:spcPts val="1800"/>
              </a:spcBef>
              <a:spcAft>
                <a:spcPts val="0"/>
              </a:spcAft>
              <a:buClr>
                <a:srgbClr val="000000"/>
              </a:buClr>
              <a:buSzPts val="1800"/>
              <a:buFont typeface="Arial"/>
              <a:buNone/>
            </a:pPr>
            <a:r>
              <a:rPr b="0" i="1" lang="en" sz="1800" u="none" cap="none" strike="noStrike">
                <a:solidFill>
                  <a:schemeClr val="lt1"/>
                </a:solidFill>
                <a:highlight>
                  <a:schemeClr val="accent4"/>
                </a:highlight>
                <a:latin typeface="Montserrat"/>
                <a:ea typeface="Montserrat"/>
                <a:cs typeface="Montserrat"/>
                <a:sym typeface="Montserrat"/>
              </a:rPr>
              <a:t>We recognize the painful history of genocide and forced assimilation of the Indigenous inhabitants of this land. </a:t>
            </a:r>
            <a:endParaRPr b="0" i="1" sz="1800" u="none" cap="none" strike="noStrike">
              <a:solidFill>
                <a:schemeClr val="lt1"/>
              </a:solidFill>
              <a:highlight>
                <a:schemeClr val="accent4"/>
              </a:highlight>
              <a:latin typeface="Montserrat"/>
              <a:ea typeface="Montserrat"/>
              <a:cs typeface="Montserrat"/>
              <a:sym typeface="Montserrat"/>
            </a:endParaRPr>
          </a:p>
          <a:p>
            <a:pPr indent="0" lvl="0" marL="0" marR="0" rtl="0" algn="l">
              <a:lnSpc>
                <a:spcPct val="100000"/>
              </a:lnSpc>
              <a:spcBef>
                <a:spcPts val="1800"/>
              </a:spcBef>
              <a:spcAft>
                <a:spcPts val="0"/>
              </a:spcAft>
              <a:buClr>
                <a:srgbClr val="000000"/>
              </a:buClr>
              <a:buSzPts val="1800"/>
              <a:buFont typeface="Arial"/>
              <a:buNone/>
            </a:pPr>
            <a:r>
              <a:rPr b="0" i="1" lang="en" sz="1800" u="none" cap="none" strike="noStrike">
                <a:solidFill>
                  <a:schemeClr val="lt1"/>
                </a:solidFill>
                <a:highlight>
                  <a:schemeClr val="accent4"/>
                </a:highlight>
                <a:latin typeface="Montserrat"/>
                <a:ea typeface="Montserrat"/>
                <a:cs typeface="Montserrat"/>
                <a:sym typeface="Montserrat"/>
              </a:rPr>
              <a:t>We honor and respect the many Indigenous peoples who live on and hold sacred these lands, and we stand with members of these Nations to fight injustice in all of its forms. </a:t>
            </a:r>
            <a:endParaRPr b="0" i="1" sz="1800" u="none" cap="none" strike="noStrike">
              <a:solidFill>
                <a:schemeClr val="lt1"/>
              </a:solidFill>
              <a:highlight>
                <a:schemeClr val="accent4"/>
              </a:highlight>
              <a:latin typeface="Montserrat"/>
              <a:ea typeface="Montserrat"/>
              <a:cs typeface="Montserrat"/>
              <a:sym typeface="Montserrat"/>
            </a:endParaRPr>
          </a:p>
          <a:p>
            <a:pPr indent="0" lvl="0" marL="0" marR="0" rtl="0" algn="l">
              <a:lnSpc>
                <a:spcPct val="100000"/>
              </a:lnSpc>
              <a:spcBef>
                <a:spcPts val="1800"/>
              </a:spcBef>
              <a:spcAft>
                <a:spcPts val="1800"/>
              </a:spcAft>
              <a:buClr>
                <a:srgbClr val="000000"/>
              </a:buClr>
              <a:buSzPts val="1800"/>
              <a:buFont typeface="Arial"/>
              <a:buNone/>
            </a:pPr>
            <a:r>
              <a:rPr b="0" i="1" lang="en" sz="1800" u="none" cap="none" strike="noStrike">
                <a:solidFill>
                  <a:schemeClr val="lt1"/>
                </a:solidFill>
                <a:highlight>
                  <a:schemeClr val="accent4"/>
                </a:highlight>
                <a:latin typeface="Montserrat"/>
                <a:ea typeface="Montserrat"/>
                <a:cs typeface="Montserrat"/>
                <a:sym typeface="Montserrat"/>
              </a:rPr>
              <a:t>We uphold the preservation of Dakota and Ojibwe languages, land based education, and tribal sovereignty.</a:t>
            </a:r>
            <a:endParaRPr b="0" i="1" sz="600" u="none" cap="none" strike="noStrike">
              <a:solidFill>
                <a:schemeClr val="lt1"/>
              </a:solidFill>
              <a:highlight>
                <a:schemeClr val="accent4"/>
              </a:highlight>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cxnSp>
        <p:nvCxnSpPr>
          <p:cNvPr id="140" name="Google Shape;140;g317c9ff9eff_0_0"/>
          <p:cNvCxnSpPr/>
          <p:nvPr/>
        </p:nvCxnSpPr>
        <p:spPr>
          <a:xfrm>
            <a:off x="4225950" y="4431250"/>
            <a:ext cx="692100" cy="0"/>
          </a:xfrm>
          <a:prstGeom prst="straightConnector1">
            <a:avLst/>
          </a:prstGeom>
          <a:noFill/>
          <a:ln cap="flat" cmpd="sng" w="38100">
            <a:solidFill>
              <a:schemeClr val="lt2"/>
            </a:solidFill>
            <a:prstDash val="solid"/>
            <a:round/>
            <a:headEnd len="sm" w="sm" type="none"/>
            <a:tailEnd len="sm" w="sm" type="none"/>
          </a:ln>
        </p:spPr>
      </p:cxnSp>
      <p:sp>
        <p:nvSpPr>
          <p:cNvPr id="141" name="Google Shape;141;g317c9ff9eff_0_0"/>
          <p:cNvSpPr txBox="1"/>
          <p:nvPr/>
        </p:nvSpPr>
        <p:spPr>
          <a:xfrm>
            <a:off x="1291200" y="1209375"/>
            <a:ext cx="6561600" cy="2955300"/>
          </a:xfrm>
          <a:prstGeom prst="rect">
            <a:avLst/>
          </a:prstGeom>
          <a:noFill/>
          <a:ln>
            <a:noFill/>
          </a:ln>
        </p:spPr>
        <p:txBody>
          <a:bodyPr anchorCtr="0" anchor="t" bIns="91425" lIns="91425" spcFirstLastPara="1" rIns="91425" wrap="square" tIns="91425">
            <a:spAutoFit/>
          </a:bodyPr>
          <a:lstStyle/>
          <a:p>
            <a:pPr indent="0" lvl="0" marL="0" rtl="0" algn="ctr">
              <a:spcBef>
                <a:spcPts val="1800"/>
              </a:spcBef>
              <a:spcAft>
                <a:spcPts val="1800"/>
              </a:spcAft>
              <a:buClr>
                <a:srgbClr val="000000"/>
              </a:buClr>
              <a:buSzPts val="1800"/>
              <a:buFont typeface="Arial"/>
              <a:buNone/>
            </a:pPr>
            <a:r>
              <a:rPr i="1" lang="en" sz="3000">
                <a:solidFill>
                  <a:srgbClr val="0082C8"/>
                </a:solidFill>
                <a:highlight>
                  <a:srgbClr val="FFFFFF"/>
                </a:highlight>
                <a:latin typeface="Montserrat"/>
                <a:ea typeface="Montserrat"/>
                <a:cs typeface="Montserrat"/>
                <a:sym typeface="Montserrat"/>
              </a:rPr>
              <a:t>The mission of Robbinsdale Area Schools is to </a:t>
            </a:r>
            <a:r>
              <a:rPr b="1" i="1" lang="en" sz="3000">
                <a:solidFill>
                  <a:srgbClr val="0082C8"/>
                </a:solidFill>
                <a:highlight>
                  <a:srgbClr val="FFFFFF"/>
                </a:highlight>
                <a:latin typeface="Montserrat"/>
                <a:ea typeface="Montserrat"/>
                <a:cs typeface="Montserrat"/>
                <a:sym typeface="Montserrat"/>
              </a:rPr>
              <a:t>inspire</a:t>
            </a:r>
            <a:r>
              <a:rPr i="1" lang="en" sz="3000">
                <a:solidFill>
                  <a:srgbClr val="0082C8"/>
                </a:solidFill>
                <a:highlight>
                  <a:srgbClr val="FFFFFF"/>
                </a:highlight>
                <a:latin typeface="Montserrat"/>
                <a:ea typeface="Montserrat"/>
                <a:cs typeface="Montserrat"/>
                <a:sym typeface="Montserrat"/>
              </a:rPr>
              <a:t> and </a:t>
            </a:r>
            <a:r>
              <a:rPr b="1" i="1" lang="en" sz="3000">
                <a:solidFill>
                  <a:srgbClr val="0082C8"/>
                </a:solidFill>
                <a:highlight>
                  <a:srgbClr val="FFFFFF"/>
                </a:highlight>
                <a:latin typeface="Montserrat"/>
                <a:ea typeface="Montserrat"/>
                <a:cs typeface="Montserrat"/>
                <a:sym typeface="Montserrat"/>
              </a:rPr>
              <a:t>educate</a:t>
            </a:r>
            <a:r>
              <a:rPr i="1" lang="en" sz="3000">
                <a:solidFill>
                  <a:srgbClr val="0082C8"/>
                </a:solidFill>
                <a:highlight>
                  <a:srgbClr val="FFFFFF"/>
                </a:highlight>
                <a:latin typeface="Montserrat"/>
                <a:ea typeface="Montserrat"/>
                <a:cs typeface="Montserrat"/>
                <a:sym typeface="Montserrat"/>
              </a:rPr>
              <a:t> all learners to develop their </a:t>
            </a:r>
            <a:r>
              <a:rPr b="1" i="1" lang="en" sz="3000">
                <a:solidFill>
                  <a:srgbClr val="0082C8"/>
                </a:solidFill>
                <a:highlight>
                  <a:srgbClr val="FFFFFF"/>
                </a:highlight>
                <a:latin typeface="Montserrat"/>
                <a:ea typeface="Montserrat"/>
                <a:cs typeface="Montserrat"/>
                <a:sym typeface="Montserrat"/>
              </a:rPr>
              <a:t>unique potential</a:t>
            </a:r>
            <a:r>
              <a:rPr i="1" lang="en" sz="3000">
                <a:solidFill>
                  <a:srgbClr val="0082C8"/>
                </a:solidFill>
                <a:highlight>
                  <a:srgbClr val="FFFFFF"/>
                </a:highlight>
                <a:latin typeface="Montserrat"/>
                <a:ea typeface="Montserrat"/>
                <a:cs typeface="Montserrat"/>
                <a:sym typeface="Montserrat"/>
              </a:rPr>
              <a:t> and </a:t>
            </a:r>
            <a:r>
              <a:rPr b="1" i="1" lang="en" sz="3000">
                <a:solidFill>
                  <a:srgbClr val="0082C8"/>
                </a:solidFill>
                <a:highlight>
                  <a:srgbClr val="FFFFFF"/>
                </a:highlight>
                <a:latin typeface="Montserrat"/>
                <a:ea typeface="Montserrat"/>
                <a:cs typeface="Montserrat"/>
                <a:sym typeface="Montserrat"/>
              </a:rPr>
              <a:t>positively contribute</a:t>
            </a:r>
            <a:r>
              <a:rPr i="1" lang="en" sz="3000">
                <a:solidFill>
                  <a:srgbClr val="0082C8"/>
                </a:solidFill>
                <a:highlight>
                  <a:srgbClr val="FFFFFF"/>
                </a:highlight>
                <a:latin typeface="Montserrat"/>
                <a:ea typeface="Montserrat"/>
                <a:cs typeface="Montserrat"/>
                <a:sym typeface="Montserrat"/>
              </a:rPr>
              <a:t> to their community.</a:t>
            </a:r>
            <a:endParaRPr b="1" sz="3000">
              <a:solidFill>
                <a:srgbClr val="002D72"/>
              </a:solidFill>
              <a:latin typeface="Montserrat"/>
              <a:ea typeface="Montserrat"/>
              <a:cs typeface="Montserrat"/>
              <a:sym typeface="Montserrat"/>
            </a:endParaRPr>
          </a:p>
        </p:txBody>
      </p:sp>
      <p:sp>
        <p:nvSpPr>
          <p:cNvPr id="142" name="Google Shape;142;g317c9ff9eff_0_0"/>
          <p:cNvSpPr txBox="1"/>
          <p:nvPr/>
        </p:nvSpPr>
        <p:spPr>
          <a:xfrm>
            <a:off x="481350" y="480650"/>
            <a:ext cx="8181300" cy="595500"/>
          </a:xfrm>
          <a:prstGeom prst="rect">
            <a:avLst/>
          </a:prstGeom>
          <a:noFill/>
          <a:ln>
            <a:noFill/>
          </a:ln>
        </p:spPr>
        <p:txBody>
          <a:bodyPr anchorCtr="0" anchor="t" bIns="91425" lIns="91425" spcFirstLastPara="1" rIns="91425" wrap="square" tIns="91425">
            <a:noAutofit/>
          </a:bodyPr>
          <a:lstStyle/>
          <a:p>
            <a:pPr indent="0" lvl="0" marL="0" marR="0" rtl="0" algn="ctr">
              <a:lnSpc>
                <a:spcPct val="82000"/>
              </a:lnSpc>
              <a:spcBef>
                <a:spcPts val="0"/>
              </a:spcBef>
              <a:spcAft>
                <a:spcPts val="0"/>
              </a:spcAft>
              <a:buClr>
                <a:srgbClr val="000000"/>
              </a:buClr>
              <a:buSzPts val="5600"/>
              <a:buFont typeface="Arial"/>
              <a:buNone/>
            </a:pPr>
            <a:r>
              <a:rPr b="1" lang="en" sz="3500">
                <a:solidFill>
                  <a:srgbClr val="002D72"/>
                </a:solidFill>
                <a:latin typeface="Montserrat"/>
                <a:ea typeface="Montserrat"/>
                <a:cs typeface="Montserrat"/>
                <a:sym typeface="Montserrat"/>
              </a:rPr>
              <a:t>Mission</a:t>
            </a:r>
            <a:endParaRPr b="1" i="0" sz="3700" u="none" cap="none" strike="noStrike">
              <a:solidFill>
                <a:srgbClr val="002D72"/>
              </a:solidFill>
              <a:latin typeface="Montserrat"/>
              <a:ea typeface="Montserrat"/>
              <a:cs typeface="Montserrat"/>
              <a:sym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1"/>
          <p:cNvSpPr txBox="1"/>
          <p:nvPr/>
        </p:nvSpPr>
        <p:spPr>
          <a:xfrm>
            <a:off x="1254050" y="628860"/>
            <a:ext cx="6654900" cy="5955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2400"/>
              <a:buFont typeface="Arial"/>
              <a:buNone/>
            </a:pPr>
            <a:r>
              <a:rPr b="1" i="0" lang="en" sz="3100" u="none" cap="none" strike="noStrike">
                <a:solidFill>
                  <a:schemeClr val="dk1"/>
                </a:solidFill>
                <a:latin typeface="Montserrat"/>
                <a:ea typeface="Montserrat"/>
                <a:cs typeface="Montserrat"/>
                <a:sym typeface="Montserrat"/>
              </a:rPr>
              <a:t>Truth in Taxation </a:t>
            </a:r>
            <a:r>
              <a:rPr b="1" lang="en" sz="3100">
                <a:solidFill>
                  <a:schemeClr val="dk1"/>
                </a:solidFill>
                <a:latin typeface="Montserrat"/>
                <a:ea typeface="Montserrat"/>
                <a:cs typeface="Montserrat"/>
                <a:sym typeface="Montserrat"/>
              </a:rPr>
              <a:t>Requirements</a:t>
            </a:r>
            <a:endParaRPr b="1" i="0" sz="6300" u="none" cap="none" strike="noStrike">
              <a:solidFill>
                <a:schemeClr val="dk1"/>
              </a:solidFill>
              <a:latin typeface="Montserrat"/>
              <a:ea typeface="Montserrat"/>
              <a:cs typeface="Montserrat"/>
              <a:sym typeface="Montserrat"/>
            </a:endParaRPr>
          </a:p>
        </p:txBody>
      </p:sp>
      <p:sp>
        <p:nvSpPr>
          <p:cNvPr id="148" name="Google Shape;148;p11"/>
          <p:cNvSpPr txBox="1"/>
          <p:nvPr/>
        </p:nvSpPr>
        <p:spPr>
          <a:xfrm>
            <a:off x="2901651" y="4300900"/>
            <a:ext cx="43326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1" lang="en" sz="1400" u="none" cap="none" strike="noStrike">
                <a:solidFill>
                  <a:schemeClr val="accent6"/>
                </a:solidFill>
                <a:latin typeface="Arial"/>
                <a:ea typeface="Arial"/>
                <a:cs typeface="Arial"/>
                <a:sym typeface="Arial"/>
              </a:rPr>
              <a:t>- </a:t>
            </a:r>
            <a:r>
              <a:rPr b="0" i="1" lang="en" sz="1400" u="none" cap="none" strike="noStrike">
                <a:solidFill>
                  <a:schemeClr val="accent6"/>
                </a:solidFill>
                <a:latin typeface="Montserrat"/>
                <a:ea typeface="Montserrat"/>
                <a:cs typeface="Montserrat"/>
                <a:sym typeface="Montserrat"/>
              </a:rPr>
              <a:t>Minnesota Statute 275.065</a:t>
            </a:r>
            <a:endParaRPr b="0" i="1" sz="1400" u="none" cap="none" strike="noStrike">
              <a:solidFill>
                <a:srgbClr val="000000"/>
              </a:solidFill>
              <a:latin typeface="Montserrat"/>
              <a:ea typeface="Montserrat"/>
              <a:cs typeface="Montserrat"/>
              <a:sym typeface="Montserrat"/>
            </a:endParaRPr>
          </a:p>
        </p:txBody>
      </p:sp>
      <p:sp>
        <p:nvSpPr>
          <p:cNvPr id="149" name="Google Shape;149;p11"/>
          <p:cNvSpPr/>
          <p:nvPr/>
        </p:nvSpPr>
        <p:spPr>
          <a:xfrm>
            <a:off x="1659475" y="1533950"/>
            <a:ext cx="6024300" cy="2634300"/>
          </a:xfrm>
          <a:prstGeom prst="rect">
            <a:avLst/>
          </a:prstGeom>
          <a:noFill/>
          <a:ln>
            <a:noFill/>
          </a:ln>
        </p:spPr>
        <p:txBody>
          <a:bodyPr anchorCtr="0" anchor="t" bIns="45700" lIns="91425" spcFirstLastPara="1" rIns="91425" wrap="square" tIns="45700">
            <a:spAutoFit/>
          </a:bodyPr>
          <a:lstStyle/>
          <a:p>
            <a:pPr indent="0" lvl="0" marL="4114800" marR="0" rtl="0" algn="l">
              <a:lnSpc>
                <a:spcPct val="115000"/>
              </a:lnSpc>
              <a:spcBef>
                <a:spcPts val="0"/>
              </a:spcBef>
              <a:spcAft>
                <a:spcPts val="0"/>
              </a:spcAft>
              <a:buNone/>
            </a:pPr>
            <a:r>
              <a:t/>
            </a:r>
            <a:endParaRPr b="0" i="0" sz="1700" u="none" cap="none" strike="noStrike">
              <a:solidFill>
                <a:srgbClr val="000000"/>
              </a:solidFill>
              <a:latin typeface="Montserrat"/>
              <a:ea typeface="Montserrat"/>
              <a:cs typeface="Montserrat"/>
              <a:sym typeface="Montserrat"/>
            </a:endParaRPr>
          </a:p>
          <a:p>
            <a:pPr indent="-317500" lvl="6" marL="361950" marR="0" rtl="0" algn="l">
              <a:lnSpc>
                <a:spcPct val="115000"/>
              </a:lnSpc>
              <a:spcBef>
                <a:spcPts val="0"/>
              </a:spcBef>
              <a:spcAft>
                <a:spcPts val="0"/>
              </a:spcAft>
              <a:buClr>
                <a:schemeClr val="accent5"/>
              </a:buClr>
              <a:buSzPts val="2900"/>
              <a:buFont typeface="Montserrat"/>
              <a:buChar char="•"/>
            </a:pPr>
            <a:r>
              <a:rPr b="0" i="0" lang="en" sz="1700" u="none" cap="none" strike="noStrike">
                <a:solidFill>
                  <a:srgbClr val="000000"/>
                </a:solidFill>
                <a:latin typeface="Montserrat"/>
                <a:ea typeface="Montserrat"/>
                <a:cs typeface="Montserrat"/>
                <a:sym typeface="Montserrat"/>
              </a:rPr>
              <a:t>Discussion of proposed property tax levy for taxes payable in 202</a:t>
            </a:r>
            <a:r>
              <a:rPr lang="en" sz="1700">
                <a:latin typeface="Montserrat"/>
                <a:ea typeface="Montserrat"/>
                <a:cs typeface="Montserrat"/>
                <a:sym typeface="Montserrat"/>
              </a:rPr>
              <a:t>5</a:t>
            </a:r>
            <a:endParaRPr b="0" i="0" sz="1900" u="none" cap="none" strike="noStrike">
              <a:solidFill>
                <a:srgbClr val="000000"/>
              </a:solidFill>
              <a:latin typeface="Montserrat"/>
              <a:ea typeface="Montserrat"/>
              <a:cs typeface="Montserrat"/>
              <a:sym typeface="Montserrat"/>
            </a:endParaRPr>
          </a:p>
          <a:p>
            <a:pPr indent="-317500" lvl="6" marL="361950" marR="0" rtl="0" algn="l">
              <a:lnSpc>
                <a:spcPct val="115000"/>
              </a:lnSpc>
              <a:spcBef>
                <a:spcPts val="0"/>
              </a:spcBef>
              <a:spcAft>
                <a:spcPts val="0"/>
              </a:spcAft>
              <a:buClr>
                <a:schemeClr val="accent5"/>
              </a:buClr>
              <a:buSzPts val="2900"/>
              <a:buFont typeface="Montserrat"/>
              <a:buChar char="•"/>
            </a:pPr>
            <a:r>
              <a:rPr b="0" i="0" lang="en" sz="1700" u="none" cap="none" strike="noStrike">
                <a:solidFill>
                  <a:srgbClr val="000000"/>
                </a:solidFill>
                <a:latin typeface="Montserrat"/>
                <a:ea typeface="Montserrat"/>
                <a:cs typeface="Montserrat"/>
                <a:sym typeface="Montserrat"/>
              </a:rPr>
              <a:t>Current year budget must be discussed</a:t>
            </a:r>
            <a:endParaRPr b="0" i="0" sz="1900" u="none" cap="none" strike="noStrike">
              <a:solidFill>
                <a:srgbClr val="000000"/>
              </a:solidFill>
              <a:latin typeface="Montserrat"/>
              <a:ea typeface="Montserrat"/>
              <a:cs typeface="Montserrat"/>
              <a:sym typeface="Montserrat"/>
            </a:endParaRPr>
          </a:p>
          <a:p>
            <a:pPr indent="-317500" lvl="6" marL="361950" marR="0" rtl="0" algn="l">
              <a:lnSpc>
                <a:spcPct val="115000"/>
              </a:lnSpc>
              <a:spcBef>
                <a:spcPts val="0"/>
              </a:spcBef>
              <a:spcAft>
                <a:spcPts val="0"/>
              </a:spcAft>
              <a:buClr>
                <a:schemeClr val="accent5"/>
              </a:buClr>
              <a:buSzPts val="2900"/>
              <a:buFont typeface="Montserrat"/>
              <a:buChar char="•"/>
            </a:pPr>
            <a:r>
              <a:rPr b="0" i="0" lang="en" sz="1700" u="none" cap="none" strike="noStrike">
                <a:solidFill>
                  <a:srgbClr val="000000"/>
                </a:solidFill>
                <a:latin typeface="Montserrat"/>
                <a:ea typeface="Montserrat"/>
                <a:cs typeface="Montserrat"/>
                <a:sym typeface="Montserrat"/>
              </a:rPr>
              <a:t>Levy may be adopted at same meeting </a:t>
            </a:r>
            <a:endParaRPr b="0" i="0" sz="1900" u="none" cap="none" strike="noStrike">
              <a:solidFill>
                <a:srgbClr val="000000"/>
              </a:solidFill>
              <a:latin typeface="Montserrat"/>
              <a:ea typeface="Montserrat"/>
              <a:cs typeface="Montserrat"/>
              <a:sym typeface="Montserrat"/>
            </a:endParaRPr>
          </a:p>
          <a:p>
            <a:pPr indent="-317500" lvl="6" marL="361950" marR="0" rtl="0" algn="l">
              <a:lnSpc>
                <a:spcPct val="115000"/>
              </a:lnSpc>
              <a:spcBef>
                <a:spcPts val="0"/>
              </a:spcBef>
              <a:spcAft>
                <a:spcPts val="0"/>
              </a:spcAft>
              <a:buClr>
                <a:schemeClr val="accent5"/>
              </a:buClr>
              <a:buSzPts val="2900"/>
              <a:buFont typeface="Montserrat"/>
              <a:buChar char="•"/>
            </a:pPr>
            <a:r>
              <a:rPr b="0" i="0" lang="en" sz="1700" u="none" cap="none" strike="noStrike">
                <a:solidFill>
                  <a:srgbClr val="000000"/>
                </a:solidFill>
                <a:latin typeface="Montserrat"/>
                <a:ea typeface="Montserrat"/>
                <a:cs typeface="Montserrat"/>
                <a:sym typeface="Montserrat"/>
              </a:rPr>
              <a:t>Must allow for public comment and question</a:t>
            </a:r>
            <a:endParaRPr b="0" i="0" sz="19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g317c9ff9eff_0_73"/>
          <p:cNvSpPr txBox="1"/>
          <p:nvPr/>
        </p:nvSpPr>
        <p:spPr>
          <a:xfrm>
            <a:off x="1926850" y="1305525"/>
            <a:ext cx="5610000" cy="1006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300">
                <a:solidFill>
                  <a:srgbClr val="C00000"/>
                </a:solidFill>
                <a:latin typeface="Montserrat"/>
                <a:ea typeface="Montserrat"/>
                <a:cs typeface="Montserrat"/>
                <a:sym typeface="Montserrat"/>
              </a:rPr>
              <a:t>School District Budget</a:t>
            </a:r>
            <a:endParaRPr sz="3300">
              <a:solidFill>
                <a:srgbClr val="C00000"/>
              </a:solidFill>
              <a:latin typeface="Montserrat"/>
              <a:ea typeface="Montserrat"/>
              <a:cs typeface="Montserrat"/>
              <a:sym typeface="Montserrat"/>
            </a:endParaRPr>
          </a:p>
        </p:txBody>
      </p:sp>
      <p:cxnSp>
        <p:nvCxnSpPr>
          <p:cNvPr id="155" name="Google Shape;155;g317c9ff9eff_0_73"/>
          <p:cNvCxnSpPr/>
          <p:nvPr/>
        </p:nvCxnSpPr>
        <p:spPr>
          <a:xfrm>
            <a:off x="2128600" y="2312325"/>
            <a:ext cx="5206500" cy="7800"/>
          </a:xfrm>
          <a:prstGeom prst="straightConnector1">
            <a:avLst/>
          </a:prstGeom>
          <a:noFill/>
          <a:ln cap="flat" cmpd="sng" w="9525">
            <a:solidFill>
              <a:srgbClr val="4A86E8"/>
            </a:solidFill>
            <a:prstDash val="solid"/>
            <a:round/>
            <a:headEnd len="med" w="med" type="none"/>
            <a:tailEnd len="med" w="med" type="none"/>
          </a:ln>
        </p:spPr>
      </p:cxnSp>
      <p:sp>
        <p:nvSpPr>
          <p:cNvPr id="156" name="Google Shape;156;g317c9ff9eff_0_73"/>
          <p:cNvSpPr txBox="1"/>
          <p:nvPr/>
        </p:nvSpPr>
        <p:spPr>
          <a:xfrm>
            <a:off x="1997625" y="2634675"/>
            <a:ext cx="5539200" cy="1455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accent5"/>
              </a:buClr>
              <a:buSzPts val="1100"/>
              <a:buFont typeface="Arial"/>
              <a:buNone/>
            </a:pPr>
            <a:r>
              <a:rPr lang="en" sz="3100">
                <a:solidFill>
                  <a:schemeClr val="accent5"/>
                </a:solidFill>
                <a:latin typeface="Montserrat"/>
                <a:ea typeface="Montserrat"/>
                <a:cs typeface="Montserrat"/>
                <a:sym typeface="Montserrat"/>
              </a:rPr>
              <a:t>Current School Year</a:t>
            </a:r>
            <a:endParaRPr sz="3100">
              <a:solidFill>
                <a:schemeClr val="accent5"/>
              </a:solidFill>
              <a:latin typeface="Montserrat"/>
              <a:ea typeface="Montserrat"/>
              <a:cs typeface="Montserrat"/>
              <a:sym typeface="Montserrat"/>
            </a:endParaRPr>
          </a:p>
          <a:p>
            <a:pPr indent="0" lvl="0" marL="0" rtl="0" algn="ctr">
              <a:lnSpc>
                <a:spcPct val="115000"/>
              </a:lnSpc>
              <a:spcBef>
                <a:spcPts val="0"/>
              </a:spcBef>
              <a:spcAft>
                <a:spcPts val="0"/>
              </a:spcAft>
              <a:buClr>
                <a:schemeClr val="accent5"/>
              </a:buClr>
              <a:buSzPts val="1100"/>
              <a:buFont typeface="Arial"/>
              <a:buNone/>
            </a:pPr>
            <a:r>
              <a:rPr lang="en" sz="3100">
                <a:solidFill>
                  <a:schemeClr val="accent5"/>
                </a:solidFill>
                <a:latin typeface="Montserrat"/>
                <a:ea typeface="Montserrat"/>
                <a:cs typeface="Montserrat"/>
                <a:sym typeface="Montserrat"/>
              </a:rPr>
              <a:t>2024-2025</a:t>
            </a:r>
            <a:endParaRPr sz="3100">
              <a:solidFill>
                <a:schemeClr val="accent5"/>
              </a:solidFill>
              <a:latin typeface="Montserrat"/>
              <a:ea typeface="Montserrat"/>
              <a:cs typeface="Montserrat"/>
              <a:sym typeface="Montserra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g3182533894e_0_0"/>
          <p:cNvSpPr txBox="1"/>
          <p:nvPr/>
        </p:nvSpPr>
        <p:spPr>
          <a:xfrm>
            <a:off x="1407775" y="456150"/>
            <a:ext cx="6960000" cy="377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accent5"/>
              </a:buClr>
              <a:buSzPts val="1100"/>
              <a:buFont typeface="Arial"/>
              <a:buNone/>
            </a:pPr>
            <a:r>
              <a:rPr b="1" lang="en" sz="2100">
                <a:solidFill>
                  <a:schemeClr val="dk1"/>
                </a:solidFill>
                <a:latin typeface="Montserrat"/>
                <a:ea typeface="Montserrat"/>
                <a:cs typeface="Montserrat"/>
                <a:sym typeface="Montserrat"/>
              </a:rPr>
              <a:t>2024-2025 </a:t>
            </a:r>
            <a:r>
              <a:rPr b="1" lang="en" sz="2100">
                <a:solidFill>
                  <a:schemeClr val="dk1"/>
                </a:solidFill>
                <a:latin typeface="Montserrat"/>
                <a:ea typeface="Montserrat"/>
                <a:cs typeface="Montserrat"/>
                <a:sym typeface="Montserrat"/>
              </a:rPr>
              <a:t>Revenue by Source</a:t>
            </a:r>
            <a:endParaRPr sz="1300">
              <a:solidFill>
                <a:schemeClr val="dk1"/>
              </a:solidFill>
            </a:endParaRPr>
          </a:p>
        </p:txBody>
      </p:sp>
      <p:graphicFrame>
        <p:nvGraphicFramePr>
          <p:cNvPr id="162" name="Google Shape;162;g3182533894e_0_0"/>
          <p:cNvGraphicFramePr/>
          <p:nvPr/>
        </p:nvGraphicFramePr>
        <p:xfrm>
          <a:off x="1056850" y="880825"/>
          <a:ext cx="3000000" cy="3000000"/>
        </p:xfrm>
        <a:graphic>
          <a:graphicData uri="http://schemas.openxmlformats.org/drawingml/2006/table">
            <a:tbl>
              <a:tblPr>
                <a:noFill/>
                <a:tableStyleId>{0FAC243D-60BA-43D1-8F14-785B989BE1EC}</a:tableStyleId>
              </a:tblPr>
              <a:tblGrid>
                <a:gridCol w="3187550"/>
                <a:gridCol w="1842350"/>
                <a:gridCol w="1930075"/>
              </a:tblGrid>
              <a:tr h="280175">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162:0:0"/>
                      </a:ext>
                    </a:extLst>
                  </a:tcPr>
                </a:tc>
                <a:tc>
                  <a:txBody>
                    <a:bodyPr/>
                    <a:lstStyle/>
                    <a:p>
                      <a:pPr indent="0" lvl="0" marL="0" rtl="0" algn="ctr">
                        <a:lnSpc>
                          <a:spcPct val="115000"/>
                        </a:lnSpc>
                        <a:spcBef>
                          <a:spcPts val="0"/>
                        </a:spcBef>
                        <a:spcAft>
                          <a:spcPts val="0"/>
                        </a:spcAft>
                        <a:buNone/>
                      </a:pPr>
                      <a:r>
                        <a:rPr b="1" lang="en" sz="1000"/>
                        <a:t>2023-2024 Revised</a:t>
                      </a:r>
                      <a:endParaRPr b="1" sz="1000"/>
                    </a:p>
                  </a:txBody>
                  <a:tcPr marT="19050" marB="19050" marR="28575" marL="28575" anchor="b">
                    <a:extLst>
                      <a:ext uri="http://customooxmlschemas.google.com/">
                        <go:slidesCustomData xmlns:go="http://customooxmlschemas.google.com/" cellId="162:0:1"/>
                      </a:ext>
                    </a:extLst>
                  </a:tcPr>
                </a:tc>
                <a:tc>
                  <a:txBody>
                    <a:bodyPr/>
                    <a:lstStyle/>
                    <a:p>
                      <a:pPr indent="0" lvl="0" marL="0" rtl="0" algn="ctr">
                        <a:lnSpc>
                          <a:spcPct val="115000"/>
                        </a:lnSpc>
                        <a:spcBef>
                          <a:spcPts val="0"/>
                        </a:spcBef>
                        <a:spcAft>
                          <a:spcPts val="0"/>
                        </a:spcAft>
                        <a:buNone/>
                      </a:pPr>
                      <a:r>
                        <a:rPr b="1" lang="en" sz="1000"/>
                        <a:t>2024-2025 Preliminary Budget</a:t>
                      </a:r>
                      <a:endParaRPr b="1" sz="1000"/>
                    </a:p>
                  </a:txBody>
                  <a:tcPr marT="19050" marB="19050" marR="28575" marL="28575" anchor="b">
                    <a:extLst>
                      <a:ext uri="http://customooxmlschemas.google.com/">
                        <go:slidesCustomData xmlns:go="http://customooxmlschemas.google.com/" cellId="162:0:2"/>
                      </a:ext>
                    </a:extLst>
                  </a:tcPr>
                </a:tc>
              </a:tr>
              <a:tr h="249050">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162:1:0"/>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162:1:1"/>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162:1:2"/>
                      </a:ext>
                    </a:extLst>
                  </a:tcPr>
                </a:tc>
              </a:tr>
              <a:tr h="249050">
                <a:tc>
                  <a:txBody>
                    <a:bodyPr/>
                    <a:lstStyle/>
                    <a:p>
                      <a:pPr indent="0" lvl="0" marL="0" rtl="0" algn="l">
                        <a:lnSpc>
                          <a:spcPct val="115000"/>
                        </a:lnSpc>
                        <a:spcBef>
                          <a:spcPts val="0"/>
                        </a:spcBef>
                        <a:spcAft>
                          <a:spcPts val="0"/>
                        </a:spcAft>
                        <a:buNone/>
                      </a:pPr>
                      <a:r>
                        <a:rPr b="1" lang="en" sz="1000"/>
                        <a:t>General Fund</a:t>
                      </a:r>
                      <a:endParaRPr b="1" sz="1000"/>
                    </a:p>
                  </a:txBody>
                  <a:tcPr marT="19050" marB="19050" marR="28575" marL="28575" anchor="b">
                    <a:extLst>
                      <a:ext uri="http://customooxmlschemas.google.com/">
                        <go:slidesCustomData xmlns:go="http://customooxmlschemas.google.com/" cellId="162:2:0"/>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162:2:1"/>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162:2:2"/>
                      </a:ext>
                    </a:extLst>
                  </a:tcPr>
                </a:tc>
              </a:tr>
              <a:tr h="207550">
                <a:tc>
                  <a:txBody>
                    <a:bodyPr/>
                    <a:lstStyle/>
                    <a:p>
                      <a:pPr indent="0" lvl="0" marL="0" rtl="0" algn="r">
                        <a:lnSpc>
                          <a:spcPct val="115000"/>
                        </a:lnSpc>
                        <a:spcBef>
                          <a:spcPts val="0"/>
                        </a:spcBef>
                        <a:spcAft>
                          <a:spcPts val="0"/>
                        </a:spcAft>
                        <a:buNone/>
                      </a:pPr>
                      <a:r>
                        <a:rPr lang="en" sz="1000"/>
                        <a:t>Property Taxes</a:t>
                      </a:r>
                      <a:endParaRPr sz="1000"/>
                    </a:p>
                  </a:txBody>
                  <a:tcPr marT="19050" marB="19050" marR="28575" marL="28575" anchor="b">
                    <a:extLst>
                      <a:ext uri="http://customooxmlschemas.google.com/">
                        <go:slidesCustomData xmlns:go="http://customooxmlschemas.google.com/" cellId="162:3:0"/>
                      </a:ext>
                    </a:extLst>
                  </a:tcPr>
                </a:tc>
                <a:tc>
                  <a:txBody>
                    <a:bodyPr/>
                    <a:lstStyle/>
                    <a:p>
                      <a:pPr indent="0" lvl="0" marL="0" rtl="0" algn="r">
                        <a:lnSpc>
                          <a:spcPct val="115000"/>
                        </a:lnSpc>
                        <a:spcBef>
                          <a:spcPts val="0"/>
                        </a:spcBef>
                        <a:spcAft>
                          <a:spcPts val="0"/>
                        </a:spcAft>
                        <a:buNone/>
                      </a:pPr>
                      <a:r>
                        <a:rPr lang="en" sz="1000"/>
                        <a:t>$48,843,569.00</a:t>
                      </a:r>
                      <a:endParaRPr sz="1000"/>
                    </a:p>
                  </a:txBody>
                  <a:tcPr marT="19050" marB="19050" marR="28575" marL="28575" anchor="b">
                    <a:extLst>
                      <a:ext uri="http://customooxmlschemas.google.com/">
                        <go:slidesCustomData xmlns:go="http://customooxmlschemas.google.com/" cellId="162:3:1"/>
                      </a:ext>
                    </a:extLst>
                  </a:tcPr>
                </a:tc>
                <a:tc>
                  <a:txBody>
                    <a:bodyPr/>
                    <a:lstStyle/>
                    <a:p>
                      <a:pPr indent="0" lvl="0" marL="0" rtl="0" algn="r">
                        <a:lnSpc>
                          <a:spcPct val="115000"/>
                        </a:lnSpc>
                        <a:spcBef>
                          <a:spcPts val="0"/>
                        </a:spcBef>
                        <a:spcAft>
                          <a:spcPts val="0"/>
                        </a:spcAft>
                        <a:buNone/>
                      </a:pPr>
                      <a:r>
                        <a:rPr lang="en" sz="1000"/>
                        <a:t>$45,192,245.00</a:t>
                      </a:r>
                      <a:endParaRPr sz="1000"/>
                    </a:p>
                  </a:txBody>
                  <a:tcPr marT="19050" marB="19050" marR="28575" marL="28575" anchor="b">
                    <a:extLst>
                      <a:ext uri="http://customooxmlschemas.google.com/">
                        <go:slidesCustomData xmlns:go="http://customooxmlschemas.google.com/" cellId="162:3:2"/>
                      </a:ext>
                    </a:extLst>
                  </a:tcPr>
                </a:tc>
              </a:tr>
              <a:tr h="207550">
                <a:tc>
                  <a:txBody>
                    <a:bodyPr/>
                    <a:lstStyle/>
                    <a:p>
                      <a:pPr indent="0" lvl="0" marL="0" rtl="0" algn="r">
                        <a:lnSpc>
                          <a:spcPct val="115000"/>
                        </a:lnSpc>
                        <a:spcBef>
                          <a:spcPts val="0"/>
                        </a:spcBef>
                        <a:spcAft>
                          <a:spcPts val="0"/>
                        </a:spcAft>
                        <a:buNone/>
                      </a:pPr>
                      <a:r>
                        <a:rPr lang="en" sz="1000"/>
                        <a:t>Federal Sources</a:t>
                      </a:r>
                      <a:endParaRPr sz="1000"/>
                    </a:p>
                  </a:txBody>
                  <a:tcPr marT="19050" marB="19050" marR="28575" marL="28575" anchor="b">
                    <a:extLst>
                      <a:ext uri="http://customooxmlschemas.google.com/">
                        <go:slidesCustomData xmlns:go="http://customooxmlschemas.google.com/" cellId="162:4:0"/>
                      </a:ext>
                    </a:extLst>
                  </a:tcPr>
                </a:tc>
                <a:tc>
                  <a:txBody>
                    <a:bodyPr/>
                    <a:lstStyle/>
                    <a:p>
                      <a:pPr indent="0" lvl="0" marL="0" rtl="0" algn="r">
                        <a:lnSpc>
                          <a:spcPct val="115000"/>
                        </a:lnSpc>
                        <a:spcBef>
                          <a:spcPts val="0"/>
                        </a:spcBef>
                        <a:spcAft>
                          <a:spcPts val="0"/>
                        </a:spcAft>
                        <a:buNone/>
                      </a:pPr>
                      <a:r>
                        <a:rPr lang="en" sz="1000"/>
                        <a:t>$10,321,023.00</a:t>
                      </a:r>
                      <a:endParaRPr sz="1000"/>
                    </a:p>
                  </a:txBody>
                  <a:tcPr marT="19050" marB="19050" marR="28575" marL="28575" anchor="b">
                    <a:extLst>
                      <a:ext uri="http://customooxmlschemas.google.com/">
                        <go:slidesCustomData xmlns:go="http://customooxmlschemas.google.com/" cellId="162:4:1"/>
                      </a:ext>
                    </a:extLst>
                  </a:tcPr>
                </a:tc>
                <a:tc>
                  <a:txBody>
                    <a:bodyPr/>
                    <a:lstStyle/>
                    <a:p>
                      <a:pPr indent="0" lvl="0" marL="0" rtl="0" algn="r">
                        <a:lnSpc>
                          <a:spcPct val="115000"/>
                        </a:lnSpc>
                        <a:spcBef>
                          <a:spcPts val="0"/>
                        </a:spcBef>
                        <a:spcAft>
                          <a:spcPts val="0"/>
                        </a:spcAft>
                        <a:buNone/>
                      </a:pPr>
                      <a:r>
                        <a:rPr lang="en" sz="1000"/>
                        <a:t>$10,603,894.00</a:t>
                      </a:r>
                      <a:endParaRPr sz="1000"/>
                    </a:p>
                  </a:txBody>
                  <a:tcPr marT="19050" marB="19050" marR="28575" marL="28575" anchor="b">
                    <a:extLst>
                      <a:ext uri="http://customooxmlschemas.google.com/">
                        <go:slidesCustomData xmlns:go="http://customooxmlschemas.google.com/" cellId="162:4:2"/>
                      </a:ext>
                    </a:extLst>
                  </a:tcPr>
                </a:tc>
              </a:tr>
              <a:tr h="207550">
                <a:tc>
                  <a:txBody>
                    <a:bodyPr/>
                    <a:lstStyle/>
                    <a:p>
                      <a:pPr indent="0" lvl="0" marL="0" rtl="0" algn="r">
                        <a:lnSpc>
                          <a:spcPct val="115000"/>
                        </a:lnSpc>
                        <a:spcBef>
                          <a:spcPts val="0"/>
                        </a:spcBef>
                        <a:spcAft>
                          <a:spcPts val="0"/>
                        </a:spcAft>
                        <a:buNone/>
                      </a:pPr>
                      <a:r>
                        <a:rPr lang="en" sz="1000"/>
                        <a:t>State Sources</a:t>
                      </a:r>
                      <a:endParaRPr sz="1000"/>
                    </a:p>
                  </a:txBody>
                  <a:tcPr marT="19050" marB="19050" marR="28575" marL="28575" anchor="b">
                    <a:extLst>
                      <a:ext uri="http://customooxmlschemas.google.com/">
                        <go:slidesCustomData xmlns:go="http://customooxmlschemas.google.com/" cellId="162:5:0"/>
                      </a:ext>
                    </a:extLst>
                  </a:tcPr>
                </a:tc>
                <a:tc>
                  <a:txBody>
                    <a:bodyPr/>
                    <a:lstStyle/>
                    <a:p>
                      <a:pPr indent="0" lvl="0" marL="0" rtl="0" algn="r">
                        <a:lnSpc>
                          <a:spcPct val="115000"/>
                        </a:lnSpc>
                        <a:spcBef>
                          <a:spcPts val="0"/>
                        </a:spcBef>
                        <a:spcAft>
                          <a:spcPts val="0"/>
                        </a:spcAft>
                        <a:buNone/>
                      </a:pPr>
                      <a:r>
                        <a:rPr lang="en" sz="1000"/>
                        <a:t>$140,361,587.00</a:t>
                      </a:r>
                      <a:endParaRPr sz="1000"/>
                    </a:p>
                  </a:txBody>
                  <a:tcPr marT="19050" marB="19050" marR="28575" marL="28575" anchor="b">
                    <a:extLst>
                      <a:ext uri="http://customooxmlschemas.google.com/">
                        <go:slidesCustomData xmlns:go="http://customooxmlschemas.google.com/" cellId="162:5:1"/>
                      </a:ext>
                    </a:extLst>
                  </a:tcPr>
                </a:tc>
                <a:tc>
                  <a:txBody>
                    <a:bodyPr/>
                    <a:lstStyle/>
                    <a:p>
                      <a:pPr indent="0" lvl="0" marL="0" rtl="0" algn="r">
                        <a:lnSpc>
                          <a:spcPct val="115000"/>
                        </a:lnSpc>
                        <a:spcBef>
                          <a:spcPts val="0"/>
                        </a:spcBef>
                        <a:spcAft>
                          <a:spcPts val="0"/>
                        </a:spcAft>
                        <a:buNone/>
                      </a:pPr>
                      <a:r>
                        <a:rPr lang="en" sz="1000"/>
                        <a:t>$138,814,101.00</a:t>
                      </a:r>
                      <a:endParaRPr sz="1000"/>
                    </a:p>
                  </a:txBody>
                  <a:tcPr marT="19050" marB="19050" marR="28575" marL="28575" anchor="b">
                    <a:extLst>
                      <a:ext uri="http://customooxmlschemas.google.com/">
                        <go:slidesCustomData xmlns:go="http://customooxmlschemas.google.com/" cellId="162:5:2"/>
                      </a:ext>
                    </a:extLst>
                  </a:tcPr>
                </a:tc>
              </a:tr>
              <a:tr h="207550">
                <a:tc>
                  <a:txBody>
                    <a:bodyPr/>
                    <a:lstStyle/>
                    <a:p>
                      <a:pPr indent="0" lvl="0" marL="0" rtl="0" algn="r">
                        <a:lnSpc>
                          <a:spcPct val="115000"/>
                        </a:lnSpc>
                        <a:spcBef>
                          <a:spcPts val="0"/>
                        </a:spcBef>
                        <a:spcAft>
                          <a:spcPts val="0"/>
                        </a:spcAft>
                        <a:buNone/>
                      </a:pPr>
                      <a:r>
                        <a:rPr lang="en" sz="1000"/>
                        <a:t>Local Revenue</a:t>
                      </a:r>
                      <a:endParaRPr sz="1000"/>
                    </a:p>
                  </a:txBody>
                  <a:tcPr marT="19050" marB="19050" marR="28575" marL="28575" anchor="b">
                    <a:extLst>
                      <a:ext uri="http://customooxmlschemas.google.com/">
                        <go:slidesCustomData xmlns:go="http://customooxmlschemas.google.com/" cellId="162:6:0"/>
                      </a:ext>
                    </a:extLst>
                  </a:tcPr>
                </a:tc>
                <a:tc>
                  <a:txBody>
                    <a:bodyPr/>
                    <a:lstStyle/>
                    <a:p>
                      <a:pPr indent="0" lvl="0" marL="0" rtl="0" algn="r">
                        <a:lnSpc>
                          <a:spcPct val="115000"/>
                        </a:lnSpc>
                        <a:spcBef>
                          <a:spcPts val="0"/>
                        </a:spcBef>
                        <a:spcAft>
                          <a:spcPts val="0"/>
                        </a:spcAft>
                        <a:buNone/>
                      </a:pPr>
                      <a:r>
                        <a:rPr lang="en" sz="1000"/>
                        <a:t>$4,771,607.00</a:t>
                      </a:r>
                      <a:endParaRPr sz="1000"/>
                    </a:p>
                  </a:txBody>
                  <a:tcPr marT="19050" marB="19050" marR="28575" marL="28575" anchor="b">
                    <a:extLst>
                      <a:ext uri="http://customooxmlschemas.google.com/">
                        <go:slidesCustomData xmlns:go="http://customooxmlschemas.google.com/" cellId="162:6:1"/>
                      </a:ext>
                    </a:extLst>
                  </a:tcPr>
                </a:tc>
                <a:tc>
                  <a:txBody>
                    <a:bodyPr/>
                    <a:lstStyle/>
                    <a:p>
                      <a:pPr indent="0" lvl="0" marL="0" rtl="0" algn="r">
                        <a:lnSpc>
                          <a:spcPct val="115000"/>
                        </a:lnSpc>
                        <a:spcBef>
                          <a:spcPts val="0"/>
                        </a:spcBef>
                        <a:spcAft>
                          <a:spcPts val="0"/>
                        </a:spcAft>
                        <a:buNone/>
                      </a:pPr>
                      <a:r>
                        <a:rPr lang="en" sz="1000"/>
                        <a:t>$5,593,789.00</a:t>
                      </a:r>
                      <a:endParaRPr sz="1000"/>
                    </a:p>
                  </a:txBody>
                  <a:tcPr marT="19050" marB="19050" marR="28575" marL="28575" anchor="b">
                    <a:extLst>
                      <a:ext uri="http://customooxmlschemas.google.com/">
                        <go:slidesCustomData xmlns:go="http://customooxmlschemas.google.com/" cellId="162:6:2"/>
                      </a:ext>
                    </a:extLst>
                  </a:tcPr>
                </a:tc>
              </a:tr>
              <a:tr h="249050">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162:7:0"/>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162:7:1"/>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162:7:2"/>
                      </a:ext>
                    </a:extLst>
                  </a:tcPr>
                </a:tc>
              </a:tr>
              <a:tr h="207550">
                <a:tc>
                  <a:txBody>
                    <a:bodyPr/>
                    <a:lstStyle/>
                    <a:p>
                      <a:pPr indent="0" lvl="0" marL="0" rtl="0" algn="l">
                        <a:lnSpc>
                          <a:spcPct val="115000"/>
                        </a:lnSpc>
                        <a:spcBef>
                          <a:spcPts val="0"/>
                        </a:spcBef>
                        <a:spcAft>
                          <a:spcPts val="0"/>
                        </a:spcAft>
                        <a:buNone/>
                      </a:pPr>
                      <a:r>
                        <a:rPr b="1" lang="en" sz="1000"/>
                        <a:t>Total General Fund</a:t>
                      </a:r>
                      <a:endParaRPr b="1" sz="1000"/>
                    </a:p>
                  </a:txBody>
                  <a:tcPr marT="19050" marB="19050" marR="28575" marL="28575" anchor="b">
                    <a:extLst>
                      <a:ext uri="http://customooxmlschemas.google.com/">
                        <go:slidesCustomData xmlns:go="http://customooxmlschemas.google.com/" cellId="162:8:0"/>
                      </a:ext>
                    </a:extLst>
                  </a:tcPr>
                </a:tc>
                <a:tc>
                  <a:txBody>
                    <a:bodyPr/>
                    <a:lstStyle/>
                    <a:p>
                      <a:pPr indent="0" lvl="0" marL="0" rtl="0" algn="r">
                        <a:lnSpc>
                          <a:spcPct val="115000"/>
                        </a:lnSpc>
                        <a:spcBef>
                          <a:spcPts val="0"/>
                        </a:spcBef>
                        <a:spcAft>
                          <a:spcPts val="0"/>
                        </a:spcAft>
                        <a:buNone/>
                      </a:pPr>
                      <a:r>
                        <a:rPr b="1" lang="en" sz="1000"/>
                        <a:t>$204,297,786.00</a:t>
                      </a:r>
                      <a:endParaRPr b="1" sz="1000"/>
                    </a:p>
                  </a:txBody>
                  <a:tcPr marT="19050" marB="19050" marR="28575" marL="28575" anchor="b">
                    <a:extLst>
                      <a:ext uri="http://customooxmlschemas.google.com/">
                        <go:slidesCustomData xmlns:go="http://customooxmlschemas.google.com/" cellId="162:8:1"/>
                      </a:ext>
                    </a:extLst>
                  </a:tcPr>
                </a:tc>
                <a:tc>
                  <a:txBody>
                    <a:bodyPr/>
                    <a:lstStyle/>
                    <a:p>
                      <a:pPr indent="0" lvl="0" marL="0" rtl="0" algn="r">
                        <a:lnSpc>
                          <a:spcPct val="115000"/>
                        </a:lnSpc>
                        <a:spcBef>
                          <a:spcPts val="0"/>
                        </a:spcBef>
                        <a:spcAft>
                          <a:spcPts val="0"/>
                        </a:spcAft>
                        <a:buNone/>
                      </a:pPr>
                      <a:r>
                        <a:rPr b="1" lang="en" sz="1000"/>
                        <a:t>$200,204,029.00</a:t>
                      </a:r>
                      <a:endParaRPr b="1" sz="1000"/>
                    </a:p>
                  </a:txBody>
                  <a:tcPr marT="19050" marB="19050" marR="28575" marL="28575" anchor="b">
                    <a:extLst>
                      <a:ext uri="http://customooxmlschemas.google.com/">
                        <go:slidesCustomData xmlns:go="http://customooxmlschemas.google.com/" cellId="162:8:2"/>
                      </a:ext>
                    </a:extLst>
                  </a:tcPr>
                </a:tc>
              </a:tr>
              <a:tr h="249050">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162:9:0"/>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162:9:1"/>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162:9:2"/>
                      </a:ext>
                    </a:extLst>
                  </a:tcPr>
                </a:tc>
              </a:tr>
              <a:tr h="207550">
                <a:tc>
                  <a:txBody>
                    <a:bodyPr/>
                    <a:lstStyle/>
                    <a:p>
                      <a:pPr indent="0" lvl="0" marL="0" rtl="0" algn="l">
                        <a:lnSpc>
                          <a:spcPct val="115000"/>
                        </a:lnSpc>
                        <a:spcBef>
                          <a:spcPts val="0"/>
                        </a:spcBef>
                        <a:spcAft>
                          <a:spcPts val="0"/>
                        </a:spcAft>
                        <a:buNone/>
                      </a:pPr>
                      <a:r>
                        <a:rPr b="1" lang="en" sz="1000"/>
                        <a:t>Food Service</a:t>
                      </a:r>
                      <a:endParaRPr b="1" sz="1000"/>
                    </a:p>
                  </a:txBody>
                  <a:tcPr marT="19050" marB="19050" marR="28575" marL="28575" anchor="b">
                    <a:extLst>
                      <a:ext uri="http://customooxmlschemas.google.com/">
                        <go:slidesCustomData xmlns:go="http://customooxmlschemas.google.com/" cellId="162:10:0"/>
                      </a:ext>
                    </a:extLst>
                  </a:tcPr>
                </a:tc>
                <a:tc>
                  <a:txBody>
                    <a:bodyPr/>
                    <a:lstStyle/>
                    <a:p>
                      <a:pPr indent="0" lvl="0" marL="0" rtl="0" algn="r">
                        <a:lnSpc>
                          <a:spcPct val="115000"/>
                        </a:lnSpc>
                        <a:spcBef>
                          <a:spcPts val="0"/>
                        </a:spcBef>
                        <a:spcAft>
                          <a:spcPts val="0"/>
                        </a:spcAft>
                        <a:buNone/>
                      </a:pPr>
                      <a:r>
                        <a:rPr b="1" lang="en" sz="1000"/>
                        <a:t>$7,766,361.00</a:t>
                      </a:r>
                      <a:endParaRPr b="1" sz="1000"/>
                    </a:p>
                  </a:txBody>
                  <a:tcPr marT="19050" marB="19050" marR="28575" marL="28575" anchor="b">
                    <a:extLst>
                      <a:ext uri="http://customooxmlschemas.google.com/">
                        <go:slidesCustomData xmlns:go="http://customooxmlschemas.google.com/" cellId="162:10:1"/>
                      </a:ext>
                    </a:extLst>
                  </a:tcPr>
                </a:tc>
                <a:tc>
                  <a:txBody>
                    <a:bodyPr/>
                    <a:lstStyle/>
                    <a:p>
                      <a:pPr indent="0" lvl="0" marL="0" rtl="0" algn="r">
                        <a:lnSpc>
                          <a:spcPct val="115000"/>
                        </a:lnSpc>
                        <a:spcBef>
                          <a:spcPts val="0"/>
                        </a:spcBef>
                        <a:spcAft>
                          <a:spcPts val="0"/>
                        </a:spcAft>
                        <a:buNone/>
                      </a:pPr>
                      <a:r>
                        <a:rPr b="1" lang="en" sz="1000"/>
                        <a:t>$8,454,976.00</a:t>
                      </a:r>
                      <a:endParaRPr b="1" sz="1000"/>
                    </a:p>
                  </a:txBody>
                  <a:tcPr marT="19050" marB="19050" marR="28575" marL="28575" anchor="b">
                    <a:extLst>
                      <a:ext uri="http://customooxmlschemas.google.com/">
                        <go:slidesCustomData xmlns:go="http://customooxmlschemas.google.com/" cellId="162:10:2"/>
                      </a:ext>
                    </a:extLst>
                  </a:tcPr>
                </a:tc>
              </a:tr>
              <a:tr h="207550">
                <a:tc>
                  <a:txBody>
                    <a:bodyPr/>
                    <a:lstStyle/>
                    <a:p>
                      <a:pPr indent="0" lvl="0" marL="0" rtl="0" algn="l">
                        <a:lnSpc>
                          <a:spcPct val="115000"/>
                        </a:lnSpc>
                        <a:spcBef>
                          <a:spcPts val="0"/>
                        </a:spcBef>
                        <a:spcAft>
                          <a:spcPts val="0"/>
                        </a:spcAft>
                        <a:buNone/>
                      </a:pPr>
                      <a:r>
                        <a:rPr b="1" lang="en" sz="1000"/>
                        <a:t>Community Service</a:t>
                      </a:r>
                      <a:endParaRPr b="1" sz="1000"/>
                    </a:p>
                  </a:txBody>
                  <a:tcPr marT="19050" marB="19050" marR="28575" marL="28575" anchor="b">
                    <a:extLst>
                      <a:ext uri="http://customooxmlschemas.google.com/">
                        <go:slidesCustomData xmlns:go="http://customooxmlschemas.google.com/" cellId="162:11:0"/>
                      </a:ext>
                    </a:extLst>
                  </a:tcPr>
                </a:tc>
                <a:tc>
                  <a:txBody>
                    <a:bodyPr/>
                    <a:lstStyle/>
                    <a:p>
                      <a:pPr indent="0" lvl="0" marL="0" rtl="0" algn="r">
                        <a:lnSpc>
                          <a:spcPct val="115000"/>
                        </a:lnSpc>
                        <a:spcBef>
                          <a:spcPts val="0"/>
                        </a:spcBef>
                        <a:spcAft>
                          <a:spcPts val="0"/>
                        </a:spcAft>
                        <a:buNone/>
                      </a:pPr>
                      <a:r>
                        <a:rPr b="1" lang="en" sz="1000"/>
                        <a:t>$11,038,934.00</a:t>
                      </a:r>
                      <a:endParaRPr b="1" sz="1000"/>
                    </a:p>
                  </a:txBody>
                  <a:tcPr marT="19050" marB="19050" marR="28575" marL="28575" anchor="b">
                    <a:extLst>
                      <a:ext uri="http://customooxmlschemas.google.com/">
                        <go:slidesCustomData xmlns:go="http://customooxmlschemas.google.com/" cellId="162:11:1"/>
                      </a:ext>
                    </a:extLst>
                  </a:tcPr>
                </a:tc>
                <a:tc>
                  <a:txBody>
                    <a:bodyPr/>
                    <a:lstStyle/>
                    <a:p>
                      <a:pPr indent="0" lvl="0" marL="0" rtl="0" algn="r">
                        <a:lnSpc>
                          <a:spcPct val="115000"/>
                        </a:lnSpc>
                        <a:spcBef>
                          <a:spcPts val="0"/>
                        </a:spcBef>
                        <a:spcAft>
                          <a:spcPts val="0"/>
                        </a:spcAft>
                        <a:buNone/>
                      </a:pPr>
                      <a:r>
                        <a:rPr b="1" lang="en" sz="1000"/>
                        <a:t>$11,164,110.00</a:t>
                      </a:r>
                      <a:endParaRPr b="1" sz="1000"/>
                    </a:p>
                  </a:txBody>
                  <a:tcPr marT="19050" marB="19050" marR="28575" marL="28575" anchor="b">
                    <a:extLst>
                      <a:ext uri="http://customooxmlschemas.google.com/">
                        <go:slidesCustomData xmlns:go="http://customooxmlschemas.google.com/" cellId="162:11:2"/>
                      </a:ext>
                    </a:extLst>
                  </a:tcPr>
                </a:tc>
              </a:tr>
              <a:tr h="207550">
                <a:tc>
                  <a:txBody>
                    <a:bodyPr/>
                    <a:lstStyle/>
                    <a:p>
                      <a:pPr indent="0" lvl="0" marL="0" rtl="0" algn="l">
                        <a:lnSpc>
                          <a:spcPct val="115000"/>
                        </a:lnSpc>
                        <a:spcBef>
                          <a:spcPts val="0"/>
                        </a:spcBef>
                        <a:spcAft>
                          <a:spcPts val="0"/>
                        </a:spcAft>
                        <a:buNone/>
                      </a:pPr>
                      <a:r>
                        <a:rPr b="1" lang="en" sz="1000"/>
                        <a:t>Building Construction</a:t>
                      </a:r>
                      <a:endParaRPr b="1" sz="1000"/>
                    </a:p>
                  </a:txBody>
                  <a:tcPr marT="19050" marB="19050" marR="28575" marL="28575" anchor="b">
                    <a:extLst>
                      <a:ext uri="http://customooxmlschemas.google.com/">
                        <go:slidesCustomData xmlns:go="http://customooxmlschemas.google.com/" cellId="162:12:0"/>
                      </a:ext>
                    </a:extLst>
                  </a:tcPr>
                </a:tc>
                <a:tc>
                  <a:txBody>
                    <a:bodyPr/>
                    <a:lstStyle/>
                    <a:p>
                      <a:pPr indent="0" lvl="0" marL="0" rtl="0" algn="r">
                        <a:lnSpc>
                          <a:spcPct val="115000"/>
                        </a:lnSpc>
                        <a:spcBef>
                          <a:spcPts val="0"/>
                        </a:spcBef>
                        <a:spcAft>
                          <a:spcPts val="0"/>
                        </a:spcAft>
                        <a:buNone/>
                      </a:pPr>
                      <a:r>
                        <a:rPr b="1" lang="en" sz="1000"/>
                        <a:t>$20,410,680.00</a:t>
                      </a:r>
                      <a:endParaRPr b="1" sz="1000"/>
                    </a:p>
                  </a:txBody>
                  <a:tcPr marT="19050" marB="19050" marR="28575" marL="28575" anchor="b">
                    <a:extLst>
                      <a:ext uri="http://customooxmlschemas.google.com/">
                        <go:slidesCustomData xmlns:go="http://customooxmlschemas.google.com/" cellId="162:12:1"/>
                      </a:ext>
                    </a:extLst>
                  </a:tcPr>
                </a:tc>
                <a:tc>
                  <a:txBody>
                    <a:bodyPr/>
                    <a:lstStyle/>
                    <a:p>
                      <a:pPr indent="0" lvl="0" marL="0" rtl="0" algn="r">
                        <a:lnSpc>
                          <a:spcPct val="115000"/>
                        </a:lnSpc>
                        <a:spcBef>
                          <a:spcPts val="0"/>
                        </a:spcBef>
                        <a:spcAft>
                          <a:spcPts val="0"/>
                        </a:spcAft>
                        <a:buNone/>
                      </a:pPr>
                      <a:r>
                        <a:rPr b="1" lang="en" sz="1000"/>
                        <a:t>$19,754,500.00</a:t>
                      </a:r>
                      <a:endParaRPr b="1" sz="1000"/>
                    </a:p>
                  </a:txBody>
                  <a:tcPr marT="19050" marB="19050" marR="28575" marL="28575" anchor="b">
                    <a:extLst>
                      <a:ext uri="http://customooxmlschemas.google.com/">
                        <go:slidesCustomData xmlns:go="http://customooxmlschemas.google.com/" cellId="162:12:2"/>
                      </a:ext>
                    </a:extLst>
                  </a:tcPr>
                </a:tc>
              </a:tr>
              <a:tr h="207550">
                <a:tc>
                  <a:txBody>
                    <a:bodyPr/>
                    <a:lstStyle/>
                    <a:p>
                      <a:pPr indent="0" lvl="0" marL="0" rtl="0" algn="l">
                        <a:lnSpc>
                          <a:spcPct val="115000"/>
                        </a:lnSpc>
                        <a:spcBef>
                          <a:spcPts val="0"/>
                        </a:spcBef>
                        <a:spcAft>
                          <a:spcPts val="0"/>
                        </a:spcAft>
                        <a:buNone/>
                      </a:pPr>
                      <a:r>
                        <a:rPr b="1" lang="en" sz="1000"/>
                        <a:t>Debt Service</a:t>
                      </a:r>
                      <a:endParaRPr b="1" sz="1000"/>
                    </a:p>
                  </a:txBody>
                  <a:tcPr marT="19050" marB="19050" marR="28575" marL="28575" anchor="b">
                    <a:extLst>
                      <a:ext uri="http://customooxmlschemas.google.com/">
                        <go:slidesCustomData xmlns:go="http://customooxmlschemas.google.com/" cellId="162:13:0"/>
                      </a:ext>
                    </a:extLst>
                  </a:tcPr>
                </a:tc>
                <a:tc>
                  <a:txBody>
                    <a:bodyPr/>
                    <a:lstStyle/>
                    <a:p>
                      <a:pPr indent="0" lvl="0" marL="0" rtl="0" algn="r">
                        <a:lnSpc>
                          <a:spcPct val="115000"/>
                        </a:lnSpc>
                        <a:spcBef>
                          <a:spcPts val="0"/>
                        </a:spcBef>
                        <a:spcAft>
                          <a:spcPts val="0"/>
                        </a:spcAft>
                        <a:buNone/>
                      </a:pPr>
                      <a:r>
                        <a:rPr b="1" lang="en" sz="1000"/>
                        <a:t>$20,736,408.00</a:t>
                      </a:r>
                      <a:endParaRPr b="1" sz="1000"/>
                    </a:p>
                  </a:txBody>
                  <a:tcPr marT="19050" marB="19050" marR="28575" marL="28575" anchor="b">
                    <a:extLst>
                      <a:ext uri="http://customooxmlschemas.google.com/">
                        <go:slidesCustomData xmlns:go="http://customooxmlschemas.google.com/" cellId="162:13:1"/>
                      </a:ext>
                    </a:extLst>
                  </a:tcPr>
                </a:tc>
                <a:tc>
                  <a:txBody>
                    <a:bodyPr/>
                    <a:lstStyle/>
                    <a:p>
                      <a:pPr indent="0" lvl="0" marL="0" rtl="0" algn="r">
                        <a:lnSpc>
                          <a:spcPct val="115000"/>
                        </a:lnSpc>
                        <a:spcBef>
                          <a:spcPts val="0"/>
                        </a:spcBef>
                        <a:spcAft>
                          <a:spcPts val="0"/>
                        </a:spcAft>
                        <a:buNone/>
                      </a:pPr>
                      <a:r>
                        <a:rPr b="1" lang="en" sz="1000"/>
                        <a:t>$22,538,584.00</a:t>
                      </a:r>
                      <a:endParaRPr b="1" sz="1000"/>
                    </a:p>
                  </a:txBody>
                  <a:tcPr marT="19050" marB="19050" marR="28575" marL="28575" anchor="b">
                    <a:extLst>
                      <a:ext uri="http://customooxmlschemas.google.com/">
                        <go:slidesCustomData xmlns:go="http://customooxmlschemas.google.com/" cellId="162:13:2"/>
                      </a:ext>
                    </a:extLst>
                  </a:tcPr>
                </a:tc>
              </a:tr>
              <a:tr h="207550">
                <a:tc>
                  <a:txBody>
                    <a:bodyPr/>
                    <a:lstStyle/>
                    <a:p>
                      <a:pPr indent="0" lvl="0" marL="0" rtl="0" algn="l">
                        <a:lnSpc>
                          <a:spcPct val="115000"/>
                        </a:lnSpc>
                        <a:spcBef>
                          <a:spcPts val="0"/>
                        </a:spcBef>
                        <a:spcAft>
                          <a:spcPts val="0"/>
                        </a:spcAft>
                        <a:buNone/>
                      </a:pPr>
                      <a:r>
                        <a:rPr b="1" lang="en" sz="1000"/>
                        <a:t>Internal Services</a:t>
                      </a:r>
                      <a:endParaRPr b="1" sz="1000"/>
                    </a:p>
                  </a:txBody>
                  <a:tcPr marT="19050" marB="19050" marR="28575" marL="28575" anchor="b">
                    <a:extLst>
                      <a:ext uri="http://customooxmlschemas.google.com/">
                        <go:slidesCustomData xmlns:go="http://customooxmlschemas.google.com/" cellId="162:14:0"/>
                      </a:ext>
                    </a:extLst>
                  </a:tcPr>
                </a:tc>
                <a:tc>
                  <a:txBody>
                    <a:bodyPr/>
                    <a:lstStyle/>
                    <a:p>
                      <a:pPr indent="0" lvl="0" marL="0" rtl="0" algn="r">
                        <a:lnSpc>
                          <a:spcPct val="115000"/>
                        </a:lnSpc>
                        <a:spcBef>
                          <a:spcPts val="0"/>
                        </a:spcBef>
                        <a:spcAft>
                          <a:spcPts val="0"/>
                        </a:spcAft>
                        <a:buNone/>
                      </a:pPr>
                      <a:r>
                        <a:rPr b="1" lang="en" sz="1000"/>
                        <a:t>$21,000,000.00</a:t>
                      </a:r>
                      <a:endParaRPr b="1" sz="1000"/>
                    </a:p>
                  </a:txBody>
                  <a:tcPr marT="19050" marB="19050" marR="28575" marL="28575" anchor="b">
                    <a:extLst>
                      <a:ext uri="http://customooxmlschemas.google.com/">
                        <go:slidesCustomData xmlns:go="http://customooxmlschemas.google.com/" cellId="162:14:1"/>
                      </a:ext>
                    </a:extLst>
                  </a:tcPr>
                </a:tc>
                <a:tc>
                  <a:txBody>
                    <a:bodyPr/>
                    <a:lstStyle/>
                    <a:p>
                      <a:pPr indent="0" lvl="0" marL="0" rtl="0" algn="r">
                        <a:lnSpc>
                          <a:spcPct val="115000"/>
                        </a:lnSpc>
                        <a:spcBef>
                          <a:spcPts val="0"/>
                        </a:spcBef>
                        <a:spcAft>
                          <a:spcPts val="0"/>
                        </a:spcAft>
                        <a:buNone/>
                      </a:pPr>
                      <a:r>
                        <a:rPr b="1" lang="en" sz="1000"/>
                        <a:t>$21,275,000.00</a:t>
                      </a:r>
                      <a:endParaRPr b="1" sz="1000"/>
                    </a:p>
                  </a:txBody>
                  <a:tcPr marT="19050" marB="19050" marR="28575" marL="28575" anchor="b">
                    <a:extLst>
                      <a:ext uri="http://customooxmlschemas.google.com/">
                        <go:slidesCustomData xmlns:go="http://customooxmlschemas.google.com/" cellId="162:14:2"/>
                      </a:ext>
                    </a:extLst>
                  </a:tcPr>
                </a:tc>
              </a:tr>
              <a:tr h="207550">
                <a:tc>
                  <a:txBody>
                    <a:bodyPr/>
                    <a:lstStyle/>
                    <a:p>
                      <a:pPr indent="0" lvl="0" marL="0" rtl="0" algn="l">
                        <a:lnSpc>
                          <a:spcPct val="115000"/>
                        </a:lnSpc>
                        <a:spcBef>
                          <a:spcPts val="0"/>
                        </a:spcBef>
                        <a:spcAft>
                          <a:spcPts val="0"/>
                        </a:spcAft>
                        <a:buNone/>
                      </a:pPr>
                      <a:r>
                        <a:rPr b="1" lang="en" sz="1000"/>
                        <a:t>OPEB Trust</a:t>
                      </a:r>
                      <a:endParaRPr b="1" sz="1000"/>
                    </a:p>
                  </a:txBody>
                  <a:tcPr marT="19050" marB="19050" marR="28575" marL="28575" anchor="b">
                    <a:extLst>
                      <a:ext uri="http://customooxmlschemas.google.com/">
                        <go:slidesCustomData xmlns:go="http://customooxmlschemas.google.com/" cellId="162:15:0"/>
                      </a:ext>
                    </a:extLst>
                  </a:tcPr>
                </a:tc>
                <a:tc>
                  <a:txBody>
                    <a:bodyPr/>
                    <a:lstStyle/>
                    <a:p>
                      <a:pPr indent="0" lvl="0" marL="0" rtl="0" algn="r">
                        <a:lnSpc>
                          <a:spcPct val="115000"/>
                        </a:lnSpc>
                        <a:spcBef>
                          <a:spcPts val="0"/>
                        </a:spcBef>
                        <a:spcAft>
                          <a:spcPts val="0"/>
                        </a:spcAft>
                        <a:buNone/>
                      </a:pPr>
                      <a:r>
                        <a:rPr b="1" lang="en" sz="1000"/>
                        <a:t>$550,000.00</a:t>
                      </a:r>
                      <a:endParaRPr b="1" sz="1000"/>
                    </a:p>
                  </a:txBody>
                  <a:tcPr marT="19050" marB="19050" marR="28575" marL="28575" anchor="b">
                    <a:extLst>
                      <a:ext uri="http://customooxmlschemas.google.com/">
                        <go:slidesCustomData xmlns:go="http://customooxmlschemas.google.com/" cellId="162:15:1"/>
                      </a:ext>
                    </a:extLst>
                  </a:tcPr>
                </a:tc>
                <a:tc>
                  <a:txBody>
                    <a:bodyPr/>
                    <a:lstStyle/>
                    <a:p>
                      <a:pPr indent="0" lvl="0" marL="0" rtl="0" algn="r">
                        <a:lnSpc>
                          <a:spcPct val="115000"/>
                        </a:lnSpc>
                        <a:spcBef>
                          <a:spcPts val="0"/>
                        </a:spcBef>
                        <a:spcAft>
                          <a:spcPts val="0"/>
                        </a:spcAft>
                        <a:buNone/>
                      </a:pPr>
                      <a:r>
                        <a:rPr b="1" lang="en" sz="1000"/>
                        <a:t>$750,000.00</a:t>
                      </a:r>
                      <a:endParaRPr b="1" sz="1000"/>
                    </a:p>
                  </a:txBody>
                  <a:tcPr marT="19050" marB="19050" marR="28575" marL="28575" anchor="b">
                    <a:extLst>
                      <a:ext uri="http://customooxmlschemas.google.com/">
                        <go:slidesCustomData xmlns:go="http://customooxmlschemas.google.com/" cellId="162:15:2"/>
                      </a:ext>
                    </a:extLst>
                  </a:tcPr>
                </a:tc>
              </a:tr>
              <a:tr h="207550">
                <a:tc>
                  <a:txBody>
                    <a:bodyPr/>
                    <a:lstStyle/>
                    <a:p>
                      <a:pPr indent="0" lvl="0" marL="0" rtl="0" algn="l">
                        <a:lnSpc>
                          <a:spcPct val="115000"/>
                        </a:lnSpc>
                        <a:spcBef>
                          <a:spcPts val="0"/>
                        </a:spcBef>
                        <a:spcAft>
                          <a:spcPts val="0"/>
                        </a:spcAft>
                        <a:buNone/>
                      </a:pPr>
                      <a:r>
                        <a:rPr b="1" lang="en" sz="1000"/>
                        <a:t>OPEB Debt Service</a:t>
                      </a:r>
                      <a:endParaRPr b="1" sz="1000"/>
                    </a:p>
                  </a:txBody>
                  <a:tcPr marT="19050" marB="19050" marR="28575" marL="28575" anchor="b">
                    <a:extLst>
                      <a:ext uri="http://customooxmlschemas.google.com/">
                        <go:slidesCustomData xmlns:go="http://customooxmlschemas.google.com/" cellId="162:16:0"/>
                      </a:ext>
                    </a:extLst>
                  </a:tcPr>
                </a:tc>
                <a:tc>
                  <a:txBody>
                    <a:bodyPr/>
                    <a:lstStyle/>
                    <a:p>
                      <a:pPr indent="0" lvl="0" marL="0" rtl="0" algn="r">
                        <a:lnSpc>
                          <a:spcPct val="115000"/>
                        </a:lnSpc>
                        <a:spcBef>
                          <a:spcPts val="0"/>
                        </a:spcBef>
                        <a:spcAft>
                          <a:spcPts val="0"/>
                        </a:spcAft>
                        <a:buNone/>
                      </a:pPr>
                      <a:r>
                        <a:rPr b="1" lang="en" sz="1000"/>
                        <a:t>$2,750,000.00</a:t>
                      </a:r>
                      <a:endParaRPr b="1" sz="1000"/>
                    </a:p>
                  </a:txBody>
                  <a:tcPr marT="19050" marB="19050" marR="28575" marL="28575" anchor="b">
                    <a:extLst>
                      <a:ext uri="http://customooxmlschemas.google.com/">
                        <go:slidesCustomData xmlns:go="http://customooxmlschemas.google.com/" cellId="162:16:1"/>
                      </a:ext>
                    </a:extLst>
                  </a:tcPr>
                </a:tc>
                <a:tc>
                  <a:txBody>
                    <a:bodyPr/>
                    <a:lstStyle/>
                    <a:p>
                      <a:pPr indent="0" lvl="0" marL="0" rtl="0" algn="r">
                        <a:lnSpc>
                          <a:spcPct val="115000"/>
                        </a:lnSpc>
                        <a:spcBef>
                          <a:spcPts val="0"/>
                        </a:spcBef>
                        <a:spcAft>
                          <a:spcPts val="0"/>
                        </a:spcAft>
                        <a:buNone/>
                      </a:pPr>
                      <a:r>
                        <a:rPr b="1" lang="en" sz="1000"/>
                        <a:t>$1,681,423.00</a:t>
                      </a:r>
                      <a:endParaRPr b="1" sz="1000"/>
                    </a:p>
                  </a:txBody>
                  <a:tcPr marT="19050" marB="19050" marR="28575" marL="28575" anchor="b">
                    <a:extLst>
                      <a:ext uri="http://customooxmlschemas.google.com/">
                        <go:slidesCustomData xmlns:go="http://customooxmlschemas.google.com/" cellId="162:16:2"/>
                      </a:ext>
                    </a:extLst>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g31951dd221b_0_0"/>
          <p:cNvSpPr txBox="1"/>
          <p:nvPr/>
        </p:nvSpPr>
        <p:spPr>
          <a:xfrm>
            <a:off x="1407775" y="479750"/>
            <a:ext cx="6960000" cy="6213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accent5"/>
              </a:buClr>
              <a:buSzPts val="1100"/>
              <a:buFont typeface="Arial"/>
              <a:buNone/>
            </a:pPr>
            <a:r>
              <a:rPr b="1" lang="en" sz="2200">
                <a:solidFill>
                  <a:schemeClr val="accent5"/>
                </a:solidFill>
                <a:latin typeface="Montserrat"/>
                <a:ea typeface="Montserrat"/>
                <a:cs typeface="Montserrat"/>
                <a:sym typeface="Montserrat"/>
              </a:rPr>
              <a:t>General Fund Revenue by Source</a:t>
            </a:r>
            <a:endParaRPr/>
          </a:p>
        </p:txBody>
      </p:sp>
      <p:pic>
        <p:nvPicPr>
          <p:cNvPr id="168" name="Google Shape;168;g31951dd221b_0_0"/>
          <p:cNvPicPr preferRelativeResize="0"/>
          <p:nvPr/>
        </p:nvPicPr>
        <p:blipFill>
          <a:blip r:embed="rId3">
            <a:alphaModFix/>
          </a:blip>
          <a:stretch>
            <a:fillRect/>
          </a:stretch>
        </p:blipFill>
        <p:spPr>
          <a:xfrm>
            <a:off x="1634650" y="979375"/>
            <a:ext cx="6085399" cy="364505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g3182533894e_0_3"/>
          <p:cNvSpPr txBox="1"/>
          <p:nvPr/>
        </p:nvSpPr>
        <p:spPr>
          <a:xfrm>
            <a:off x="1816750" y="699950"/>
            <a:ext cx="5977200" cy="59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g3182533894e_0_3"/>
          <p:cNvSpPr txBox="1"/>
          <p:nvPr/>
        </p:nvSpPr>
        <p:spPr>
          <a:xfrm>
            <a:off x="1297050" y="637558"/>
            <a:ext cx="6675900" cy="5232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chemeClr val="accent5"/>
              </a:buClr>
              <a:buSzPts val="1100"/>
              <a:buFont typeface="Arial"/>
              <a:buNone/>
            </a:pPr>
            <a:r>
              <a:rPr b="1" lang="en" sz="2200">
                <a:solidFill>
                  <a:schemeClr val="accent5"/>
                </a:solidFill>
                <a:latin typeface="Montserrat"/>
                <a:ea typeface="Montserrat"/>
                <a:cs typeface="Montserrat"/>
                <a:sym typeface="Montserrat"/>
              </a:rPr>
              <a:t>2024-2025</a:t>
            </a:r>
            <a:r>
              <a:rPr b="1" i="0" lang="en" sz="2200" u="none" cap="none" strike="noStrike">
                <a:solidFill>
                  <a:schemeClr val="accent5"/>
                </a:solidFill>
                <a:latin typeface="Montserrat"/>
                <a:ea typeface="Montserrat"/>
                <a:cs typeface="Montserrat"/>
                <a:sym typeface="Montserrat"/>
              </a:rPr>
              <a:t> Expenditure by </a:t>
            </a:r>
            <a:r>
              <a:rPr b="1" lang="en" sz="2200">
                <a:solidFill>
                  <a:schemeClr val="accent5"/>
                </a:solidFill>
                <a:latin typeface="Montserrat"/>
                <a:ea typeface="Montserrat"/>
                <a:cs typeface="Montserrat"/>
                <a:sym typeface="Montserrat"/>
              </a:rPr>
              <a:t>Program Area</a:t>
            </a:r>
            <a:endParaRPr b="0" i="0" sz="2200" u="none" cap="none" strike="noStrike">
              <a:solidFill>
                <a:schemeClr val="accent5"/>
              </a:solidFill>
              <a:latin typeface="Montserrat"/>
              <a:ea typeface="Montserrat"/>
              <a:cs typeface="Montserrat"/>
              <a:sym typeface="Montserrat"/>
            </a:endParaRPr>
          </a:p>
        </p:txBody>
      </p:sp>
      <p:graphicFrame>
        <p:nvGraphicFramePr>
          <p:cNvPr id="175" name="Google Shape;175;g3182533894e_0_3"/>
          <p:cNvGraphicFramePr/>
          <p:nvPr/>
        </p:nvGraphicFramePr>
        <p:xfrm>
          <a:off x="1196100" y="1160750"/>
          <a:ext cx="3000000" cy="3000000"/>
        </p:xfrm>
        <a:graphic>
          <a:graphicData uri="http://schemas.openxmlformats.org/drawingml/2006/table">
            <a:tbl>
              <a:tblPr>
                <a:noFill/>
                <a:tableStyleId>{0FAC243D-60BA-43D1-8F14-785B989BE1EC}</a:tableStyleId>
              </a:tblPr>
              <a:tblGrid>
                <a:gridCol w="3021700"/>
                <a:gridCol w="1746500"/>
                <a:gridCol w="1829650"/>
              </a:tblGrid>
              <a:tr h="416200">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175:0:0"/>
                      </a:ext>
                    </a:extLst>
                  </a:tcPr>
                </a:tc>
                <a:tc>
                  <a:txBody>
                    <a:bodyPr/>
                    <a:lstStyle/>
                    <a:p>
                      <a:pPr indent="0" lvl="0" marL="0" rtl="0" algn="ctr">
                        <a:lnSpc>
                          <a:spcPct val="115000"/>
                        </a:lnSpc>
                        <a:spcBef>
                          <a:spcPts val="0"/>
                        </a:spcBef>
                        <a:spcAft>
                          <a:spcPts val="0"/>
                        </a:spcAft>
                        <a:buNone/>
                      </a:pPr>
                      <a:r>
                        <a:rPr b="1" lang="en" sz="1000"/>
                        <a:t>2023-2024 Revised</a:t>
                      </a:r>
                      <a:endParaRPr b="1" sz="1000"/>
                    </a:p>
                  </a:txBody>
                  <a:tcPr marT="19050" marB="19050" marR="28575" marL="28575" anchor="b">
                    <a:extLst>
                      <a:ext uri="http://customooxmlschemas.google.com/">
                        <go:slidesCustomData xmlns:go="http://customooxmlschemas.google.com/" cellId="175:0:1"/>
                      </a:ext>
                    </a:extLst>
                  </a:tcPr>
                </a:tc>
                <a:tc>
                  <a:txBody>
                    <a:bodyPr/>
                    <a:lstStyle/>
                    <a:p>
                      <a:pPr indent="0" lvl="0" marL="0" rtl="0" algn="ctr">
                        <a:lnSpc>
                          <a:spcPct val="115000"/>
                        </a:lnSpc>
                        <a:spcBef>
                          <a:spcPts val="0"/>
                        </a:spcBef>
                        <a:spcAft>
                          <a:spcPts val="0"/>
                        </a:spcAft>
                        <a:buNone/>
                      </a:pPr>
                      <a:r>
                        <a:rPr b="1" lang="en" sz="1000"/>
                        <a:t>2024-2025 Preliminary Budget</a:t>
                      </a:r>
                      <a:endParaRPr b="1" sz="1000"/>
                    </a:p>
                  </a:txBody>
                  <a:tcPr marT="19050" marB="19050" marR="28575" marL="28575" anchor="b">
                    <a:extLst>
                      <a:ext uri="http://customooxmlschemas.google.com/">
                        <go:slidesCustomData xmlns:go="http://customooxmlschemas.google.com/" cellId="175:0:2"/>
                      </a:ext>
                    </a:extLst>
                  </a:tcPr>
                </a:tc>
              </a:tr>
              <a:tr h="274675">
                <a:tc>
                  <a:txBody>
                    <a:bodyPr/>
                    <a:lstStyle/>
                    <a:p>
                      <a:pPr indent="0" lvl="0" marL="0" rtl="0" algn="ctr">
                        <a:lnSpc>
                          <a:spcPct val="115000"/>
                        </a:lnSpc>
                        <a:spcBef>
                          <a:spcPts val="0"/>
                        </a:spcBef>
                        <a:spcAft>
                          <a:spcPts val="0"/>
                        </a:spcAft>
                        <a:buNone/>
                      </a:pPr>
                      <a:r>
                        <a:rPr b="1" lang="en" sz="1000"/>
                        <a:t>EXPENDITURES</a:t>
                      </a:r>
                      <a:endParaRPr b="1" sz="1000"/>
                    </a:p>
                  </a:txBody>
                  <a:tcPr marT="19050" marB="19050" marR="28575" marL="28575" anchor="b">
                    <a:extLst>
                      <a:ext uri="http://customooxmlschemas.google.com/">
                        <go:slidesCustomData xmlns:go="http://customooxmlschemas.google.com/" cellId="175:1:0"/>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175:1:1"/>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175:1:2"/>
                      </a:ext>
                    </a:extLst>
                  </a:tcPr>
                </a:tc>
              </a:tr>
              <a:tr h="228900">
                <a:tc>
                  <a:txBody>
                    <a:bodyPr/>
                    <a:lstStyle/>
                    <a:p>
                      <a:pPr indent="0" lvl="0" marL="0" rtl="0" algn="l">
                        <a:lnSpc>
                          <a:spcPct val="115000"/>
                        </a:lnSpc>
                        <a:spcBef>
                          <a:spcPts val="0"/>
                        </a:spcBef>
                        <a:spcAft>
                          <a:spcPts val="0"/>
                        </a:spcAft>
                        <a:buNone/>
                      </a:pPr>
                      <a:r>
                        <a:rPr b="1" lang="en" sz="1000"/>
                        <a:t>Administration</a:t>
                      </a:r>
                      <a:endParaRPr b="1" sz="1000"/>
                    </a:p>
                  </a:txBody>
                  <a:tcPr marT="19050" marB="19050" marR="28575" marL="28575" anchor="b">
                    <a:extLst>
                      <a:ext uri="http://customooxmlschemas.google.com/">
                        <go:slidesCustomData xmlns:go="http://customooxmlschemas.google.com/" cellId="175:2:0"/>
                      </a:ext>
                    </a:extLst>
                  </a:tcPr>
                </a:tc>
                <a:tc>
                  <a:txBody>
                    <a:bodyPr/>
                    <a:lstStyle/>
                    <a:p>
                      <a:pPr indent="0" lvl="0" marL="0" rtl="0" algn="r">
                        <a:lnSpc>
                          <a:spcPct val="115000"/>
                        </a:lnSpc>
                        <a:spcBef>
                          <a:spcPts val="0"/>
                        </a:spcBef>
                        <a:spcAft>
                          <a:spcPts val="0"/>
                        </a:spcAft>
                        <a:buNone/>
                      </a:pPr>
                      <a:r>
                        <a:rPr lang="en" sz="1000"/>
                        <a:t>$8,635,038.00</a:t>
                      </a:r>
                      <a:endParaRPr sz="1000"/>
                    </a:p>
                  </a:txBody>
                  <a:tcPr marT="19050" marB="19050" marR="28575" marL="28575" anchor="b">
                    <a:extLst>
                      <a:ext uri="http://customooxmlschemas.google.com/">
                        <go:slidesCustomData xmlns:go="http://customooxmlschemas.google.com/" cellId="175:2:1"/>
                      </a:ext>
                    </a:extLst>
                  </a:tcPr>
                </a:tc>
                <a:tc>
                  <a:txBody>
                    <a:bodyPr/>
                    <a:lstStyle/>
                    <a:p>
                      <a:pPr indent="0" lvl="0" marL="0" rtl="0" algn="r">
                        <a:lnSpc>
                          <a:spcPct val="115000"/>
                        </a:lnSpc>
                        <a:spcBef>
                          <a:spcPts val="0"/>
                        </a:spcBef>
                        <a:spcAft>
                          <a:spcPts val="0"/>
                        </a:spcAft>
                        <a:buNone/>
                      </a:pPr>
                      <a:r>
                        <a:rPr lang="en" sz="1000"/>
                        <a:t>$7,848,267.00</a:t>
                      </a:r>
                      <a:endParaRPr sz="1000"/>
                    </a:p>
                  </a:txBody>
                  <a:tcPr marT="19050" marB="19050" marR="28575" marL="28575" anchor="b">
                    <a:extLst>
                      <a:ext uri="http://customooxmlschemas.google.com/">
                        <go:slidesCustomData xmlns:go="http://customooxmlschemas.google.com/" cellId="175:2:2"/>
                      </a:ext>
                    </a:extLst>
                  </a:tcPr>
                </a:tc>
              </a:tr>
              <a:tr h="228900">
                <a:tc>
                  <a:txBody>
                    <a:bodyPr/>
                    <a:lstStyle/>
                    <a:p>
                      <a:pPr indent="0" lvl="0" marL="0" rtl="0" algn="l">
                        <a:lnSpc>
                          <a:spcPct val="115000"/>
                        </a:lnSpc>
                        <a:spcBef>
                          <a:spcPts val="0"/>
                        </a:spcBef>
                        <a:spcAft>
                          <a:spcPts val="0"/>
                        </a:spcAft>
                        <a:buNone/>
                      </a:pPr>
                      <a:r>
                        <a:rPr b="1" lang="en" sz="1000"/>
                        <a:t>District Support</a:t>
                      </a:r>
                      <a:endParaRPr b="1" sz="1000"/>
                    </a:p>
                  </a:txBody>
                  <a:tcPr marT="19050" marB="19050" marR="28575" marL="28575" anchor="b">
                    <a:extLst>
                      <a:ext uri="http://customooxmlschemas.google.com/">
                        <go:slidesCustomData xmlns:go="http://customooxmlschemas.google.com/" cellId="175:3:0"/>
                      </a:ext>
                    </a:extLst>
                  </a:tcPr>
                </a:tc>
                <a:tc>
                  <a:txBody>
                    <a:bodyPr/>
                    <a:lstStyle/>
                    <a:p>
                      <a:pPr indent="0" lvl="0" marL="0" rtl="0" algn="r">
                        <a:lnSpc>
                          <a:spcPct val="115000"/>
                        </a:lnSpc>
                        <a:spcBef>
                          <a:spcPts val="0"/>
                        </a:spcBef>
                        <a:spcAft>
                          <a:spcPts val="0"/>
                        </a:spcAft>
                        <a:buNone/>
                      </a:pPr>
                      <a:r>
                        <a:rPr lang="en" sz="1000"/>
                        <a:t>$10,458,560.00</a:t>
                      </a:r>
                      <a:endParaRPr sz="1000"/>
                    </a:p>
                  </a:txBody>
                  <a:tcPr marT="19050" marB="19050" marR="28575" marL="28575" anchor="b">
                    <a:extLst>
                      <a:ext uri="http://customooxmlschemas.google.com/">
                        <go:slidesCustomData xmlns:go="http://customooxmlschemas.google.com/" cellId="175:3:1"/>
                      </a:ext>
                    </a:extLst>
                  </a:tcPr>
                </a:tc>
                <a:tc>
                  <a:txBody>
                    <a:bodyPr/>
                    <a:lstStyle/>
                    <a:p>
                      <a:pPr indent="0" lvl="0" marL="0" rtl="0" algn="r">
                        <a:lnSpc>
                          <a:spcPct val="115000"/>
                        </a:lnSpc>
                        <a:spcBef>
                          <a:spcPts val="0"/>
                        </a:spcBef>
                        <a:spcAft>
                          <a:spcPts val="0"/>
                        </a:spcAft>
                        <a:buNone/>
                      </a:pPr>
                      <a:r>
                        <a:rPr lang="en" sz="1000"/>
                        <a:t>$9,838,638.00</a:t>
                      </a:r>
                      <a:endParaRPr sz="1000"/>
                    </a:p>
                  </a:txBody>
                  <a:tcPr marT="19050" marB="19050" marR="28575" marL="28575" anchor="b">
                    <a:extLst>
                      <a:ext uri="http://customooxmlschemas.google.com/">
                        <go:slidesCustomData xmlns:go="http://customooxmlschemas.google.com/" cellId="175:3:2"/>
                      </a:ext>
                    </a:extLst>
                  </a:tcPr>
                </a:tc>
              </a:tr>
              <a:tr h="228900">
                <a:tc>
                  <a:txBody>
                    <a:bodyPr/>
                    <a:lstStyle/>
                    <a:p>
                      <a:pPr indent="0" lvl="0" marL="0" rtl="0" algn="l">
                        <a:lnSpc>
                          <a:spcPct val="115000"/>
                        </a:lnSpc>
                        <a:spcBef>
                          <a:spcPts val="0"/>
                        </a:spcBef>
                        <a:spcAft>
                          <a:spcPts val="0"/>
                        </a:spcAft>
                        <a:buNone/>
                      </a:pPr>
                      <a:r>
                        <a:rPr b="1" lang="en" sz="1000"/>
                        <a:t>Regular Instruction</a:t>
                      </a:r>
                      <a:endParaRPr b="1" sz="1000"/>
                    </a:p>
                  </a:txBody>
                  <a:tcPr marT="19050" marB="19050" marR="28575" marL="28575" anchor="b">
                    <a:extLst>
                      <a:ext uri="http://customooxmlschemas.google.com/">
                        <go:slidesCustomData xmlns:go="http://customooxmlschemas.google.com/" cellId="175:4:0"/>
                      </a:ext>
                    </a:extLst>
                  </a:tcPr>
                </a:tc>
                <a:tc>
                  <a:txBody>
                    <a:bodyPr/>
                    <a:lstStyle/>
                    <a:p>
                      <a:pPr indent="0" lvl="0" marL="0" rtl="0" algn="r">
                        <a:lnSpc>
                          <a:spcPct val="115000"/>
                        </a:lnSpc>
                        <a:spcBef>
                          <a:spcPts val="0"/>
                        </a:spcBef>
                        <a:spcAft>
                          <a:spcPts val="0"/>
                        </a:spcAft>
                        <a:buNone/>
                      </a:pPr>
                      <a:r>
                        <a:rPr lang="en" sz="1000"/>
                        <a:t>$88,555,238.00</a:t>
                      </a:r>
                      <a:endParaRPr sz="1000"/>
                    </a:p>
                  </a:txBody>
                  <a:tcPr marT="19050" marB="19050" marR="28575" marL="28575" anchor="b">
                    <a:extLst>
                      <a:ext uri="http://customooxmlschemas.google.com/">
                        <go:slidesCustomData xmlns:go="http://customooxmlschemas.google.com/" cellId="175:4:1"/>
                      </a:ext>
                    </a:extLst>
                  </a:tcPr>
                </a:tc>
                <a:tc>
                  <a:txBody>
                    <a:bodyPr/>
                    <a:lstStyle/>
                    <a:p>
                      <a:pPr indent="0" lvl="0" marL="0" rtl="0" algn="r">
                        <a:lnSpc>
                          <a:spcPct val="115000"/>
                        </a:lnSpc>
                        <a:spcBef>
                          <a:spcPts val="0"/>
                        </a:spcBef>
                        <a:spcAft>
                          <a:spcPts val="0"/>
                        </a:spcAft>
                        <a:buNone/>
                      </a:pPr>
                      <a:r>
                        <a:rPr lang="en" sz="1000"/>
                        <a:t>$85,134,448.00</a:t>
                      </a:r>
                      <a:endParaRPr sz="1000"/>
                    </a:p>
                  </a:txBody>
                  <a:tcPr marT="19050" marB="19050" marR="28575" marL="28575" anchor="b">
                    <a:extLst>
                      <a:ext uri="http://customooxmlschemas.google.com/">
                        <go:slidesCustomData xmlns:go="http://customooxmlschemas.google.com/" cellId="175:4:2"/>
                      </a:ext>
                    </a:extLst>
                  </a:tcPr>
                </a:tc>
              </a:tr>
              <a:tr h="228900">
                <a:tc>
                  <a:txBody>
                    <a:bodyPr/>
                    <a:lstStyle/>
                    <a:p>
                      <a:pPr indent="0" lvl="0" marL="0" rtl="0" algn="l">
                        <a:lnSpc>
                          <a:spcPct val="115000"/>
                        </a:lnSpc>
                        <a:spcBef>
                          <a:spcPts val="0"/>
                        </a:spcBef>
                        <a:spcAft>
                          <a:spcPts val="0"/>
                        </a:spcAft>
                        <a:buNone/>
                      </a:pPr>
                      <a:r>
                        <a:rPr b="1" lang="en" sz="1000"/>
                        <a:t>Voc Ed Instruction</a:t>
                      </a:r>
                      <a:endParaRPr b="1" sz="1000"/>
                    </a:p>
                  </a:txBody>
                  <a:tcPr marT="19050" marB="19050" marR="28575" marL="28575" anchor="b">
                    <a:extLst>
                      <a:ext uri="http://customooxmlschemas.google.com/">
                        <go:slidesCustomData xmlns:go="http://customooxmlschemas.google.com/" cellId="175:5:0"/>
                      </a:ext>
                    </a:extLst>
                  </a:tcPr>
                </a:tc>
                <a:tc>
                  <a:txBody>
                    <a:bodyPr/>
                    <a:lstStyle/>
                    <a:p>
                      <a:pPr indent="0" lvl="0" marL="0" rtl="0" algn="r">
                        <a:lnSpc>
                          <a:spcPct val="115000"/>
                        </a:lnSpc>
                        <a:spcBef>
                          <a:spcPts val="0"/>
                        </a:spcBef>
                        <a:spcAft>
                          <a:spcPts val="0"/>
                        </a:spcAft>
                        <a:buNone/>
                      </a:pPr>
                      <a:r>
                        <a:rPr lang="en" sz="1000"/>
                        <a:t>$1,486,965.00</a:t>
                      </a:r>
                      <a:endParaRPr sz="1000"/>
                    </a:p>
                  </a:txBody>
                  <a:tcPr marT="19050" marB="19050" marR="28575" marL="28575" anchor="b">
                    <a:extLst>
                      <a:ext uri="http://customooxmlschemas.google.com/">
                        <go:slidesCustomData xmlns:go="http://customooxmlschemas.google.com/" cellId="175:5:1"/>
                      </a:ext>
                    </a:extLst>
                  </a:tcPr>
                </a:tc>
                <a:tc>
                  <a:txBody>
                    <a:bodyPr/>
                    <a:lstStyle/>
                    <a:p>
                      <a:pPr indent="0" lvl="0" marL="0" rtl="0" algn="r">
                        <a:lnSpc>
                          <a:spcPct val="115000"/>
                        </a:lnSpc>
                        <a:spcBef>
                          <a:spcPts val="0"/>
                        </a:spcBef>
                        <a:spcAft>
                          <a:spcPts val="0"/>
                        </a:spcAft>
                        <a:buNone/>
                      </a:pPr>
                      <a:r>
                        <a:rPr lang="en" sz="1000"/>
                        <a:t>$1,554,374.00</a:t>
                      </a:r>
                      <a:endParaRPr sz="1000"/>
                    </a:p>
                  </a:txBody>
                  <a:tcPr marT="19050" marB="19050" marR="28575" marL="28575" anchor="b">
                    <a:extLst>
                      <a:ext uri="http://customooxmlschemas.google.com/">
                        <go:slidesCustomData xmlns:go="http://customooxmlschemas.google.com/" cellId="175:5:2"/>
                      </a:ext>
                    </a:extLst>
                  </a:tcPr>
                </a:tc>
              </a:tr>
              <a:tr h="228900">
                <a:tc>
                  <a:txBody>
                    <a:bodyPr/>
                    <a:lstStyle/>
                    <a:p>
                      <a:pPr indent="0" lvl="0" marL="0" rtl="0" algn="l">
                        <a:lnSpc>
                          <a:spcPct val="115000"/>
                        </a:lnSpc>
                        <a:spcBef>
                          <a:spcPts val="0"/>
                        </a:spcBef>
                        <a:spcAft>
                          <a:spcPts val="0"/>
                        </a:spcAft>
                        <a:buNone/>
                      </a:pPr>
                      <a:r>
                        <a:rPr b="1" lang="en" sz="1000"/>
                        <a:t>Special Ed Instruction</a:t>
                      </a:r>
                      <a:endParaRPr b="1" sz="1000"/>
                    </a:p>
                  </a:txBody>
                  <a:tcPr marT="19050" marB="19050" marR="28575" marL="28575" anchor="b">
                    <a:extLst>
                      <a:ext uri="http://customooxmlschemas.google.com/">
                        <go:slidesCustomData xmlns:go="http://customooxmlschemas.google.com/" cellId="175:6:0"/>
                      </a:ext>
                    </a:extLst>
                  </a:tcPr>
                </a:tc>
                <a:tc>
                  <a:txBody>
                    <a:bodyPr/>
                    <a:lstStyle/>
                    <a:p>
                      <a:pPr indent="0" lvl="0" marL="0" rtl="0" algn="r">
                        <a:lnSpc>
                          <a:spcPct val="115000"/>
                        </a:lnSpc>
                        <a:spcBef>
                          <a:spcPts val="0"/>
                        </a:spcBef>
                        <a:spcAft>
                          <a:spcPts val="0"/>
                        </a:spcAft>
                        <a:buNone/>
                      </a:pPr>
                      <a:r>
                        <a:rPr lang="en" sz="1000"/>
                        <a:t>$34,380,946.00</a:t>
                      </a:r>
                      <a:endParaRPr sz="1000"/>
                    </a:p>
                  </a:txBody>
                  <a:tcPr marT="19050" marB="19050" marR="28575" marL="28575" anchor="b">
                    <a:extLst>
                      <a:ext uri="http://customooxmlschemas.google.com/">
                        <go:slidesCustomData xmlns:go="http://customooxmlschemas.google.com/" cellId="175:6:1"/>
                      </a:ext>
                    </a:extLst>
                  </a:tcPr>
                </a:tc>
                <a:tc>
                  <a:txBody>
                    <a:bodyPr/>
                    <a:lstStyle/>
                    <a:p>
                      <a:pPr indent="0" lvl="0" marL="0" rtl="0" algn="r">
                        <a:lnSpc>
                          <a:spcPct val="115000"/>
                        </a:lnSpc>
                        <a:spcBef>
                          <a:spcPts val="0"/>
                        </a:spcBef>
                        <a:spcAft>
                          <a:spcPts val="0"/>
                        </a:spcAft>
                        <a:buNone/>
                      </a:pPr>
                      <a:r>
                        <a:rPr lang="en" sz="1000"/>
                        <a:t>$37,191,551.00</a:t>
                      </a:r>
                      <a:endParaRPr sz="1000"/>
                    </a:p>
                  </a:txBody>
                  <a:tcPr marT="19050" marB="19050" marR="28575" marL="28575" anchor="b">
                    <a:extLst>
                      <a:ext uri="http://customooxmlschemas.google.com/">
                        <go:slidesCustomData xmlns:go="http://customooxmlschemas.google.com/" cellId="175:6:2"/>
                      </a:ext>
                    </a:extLst>
                  </a:tcPr>
                </a:tc>
              </a:tr>
              <a:tr h="228900">
                <a:tc>
                  <a:txBody>
                    <a:bodyPr/>
                    <a:lstStyle/>
                    <a:p>
                      <a:pPr indent="0" lvl="0" marL="0" rtl="0" algn="l">
                        <a:lnSpc>
                          <a:spcPct val="115000"/>
                        </a:lnSpc>
                        <a:spcBef>
                          <a:spcPts val="0"/>
                        </a:spcBef>
                        <a:spcAft>
                          <a:spcPts val="0"/>
                        </a:spcAft>
                        <a:buNone/>
                      </a:pPr>
                      <a:r>
                        <a:rPr b="1" lang="en" sz="1000"/>
                        <a:t>Instructional Support</a:t>
                      </a:r>
                      <a:endParaRPr b="1" sz="1000"/>
                    </a:p>
                  </a:txBody>
                  <a:tcPr marT="19050" marB="19050" marR="28575" marL="28575" anchor="b">
                    <a:extLst>
                      <a:ext uri="http://customooxmlschemas.google.com/">
                        <go:slidesCustomData xmlns:go="http://customooxmlschemas.google.com/" cellId="175:7:0"/>
                      </a:ext>
                    </a:extLst>
                  </a:tcPr>
                </a:tc>
                <a:tc>
                  <a:txBody>
                    <a:bodyPr/>
                    <a:lstStyle/>
                    <a:p>
                      <a:pPr indent="0" lvl="0" marL="0" rtl="0" algn="r">
                        <a:lnSpc>
                          <a:spcPct val="115000"/>
                        </a:lnSpc>
                        <a:spcBef>
                          <a:spcPts val="0"/>
                        </a:spcBef>
                        <a:spcAft>
                          <a:spcPts val="0"/>
                        </a:spcAft>
                        <a:buNone/>
                      </a:pPr>
                      <a:r>
                        <a:rPr lang="en" sz="1000"/>
                        <a:t>$15,475,778.00</a:t>
                      </a:r>
                      <a:endParaRPr sz="1000"/>
                    </a:p>
                  </a:txBody>
                  <a:tcPr marT="19050" marB="19050" marR="28575" marL="28575" anchor="b">
                    <a:extLst>
                      <a:ext uri="http://customooxmlschemas.google.com/">
                        <go:slidesCustomData xmlns:go="http://customooxmlschemas.google.com/" cellId="175:7:1"/>
                      </a:ext>
                    </a:extLst>
                  </a:tcPr>
                </a:tc>
                <a:tc>
                  <a:txBody>
                    <a:bodyPr/>
                    <a:lstStyle/>
                    <a:p>
                      <a:pPr indent="0" lvl="0" marL="0" rtl="0" algn="r">
                        <a:lnSpc>
                          <a:spcPct val="115000"/>
                        </a:lnSpc>
                        <a:spcBef>
                          <a:spcPts val="0"/>
                        </a:spcBef>
                        <a:spcAft>
                          <a:spcPts val="0"/>
                        </a:spcAft>
                        <a:buNone/>
                      </a:pPr>
                      <a:r>
                        <a:rPr lang="en" sz="1000"/>
                        <a:t>$11,965,514.00</a:t>
                      </a:r>
                      <a:endParaRPr sz="1000"/>
                    </a:p>
                  </a:txBody>
                  <a:tcPr marT="19050" marB="19050" marR="28575" marL="28575" anchor="b">
                    <a:extLst>
                      <a:ext uri="http://customooxmlschemas.google.com/">
                        <go:slidesCustomData xmlns:go="http://customooxmlschemas.google.com/" cellId="175:7:2"/>
                      </a:ext>
                    </a:extLst>
                  </a:tcPr>
                </a:tc>
              </a:tr>
              <a:tr h="228900">
                <a:tc>
                  <a:txBody>
                    <a:bodyPr/>
                    <a:lstStyle/>
                    <a:p>
                      <a:pPr indent="0" lvl="0" marL="0" rtl="0" algn="l">
                        <a:lnSpc>
                          <a:spcPct val="115000"/>
                        </a:lnSpc>
                        <a:spcBef>
                          <a:spcPts val="0"/>
                        </a:spcBef>
                        <a:spcAft>
                          <a:spcPts val="0"/>
                        </a:spcAft>
                        <a:buNone/>
                      </a:pPr>
                      <a:r>
                        <a:rPr b="1" lang="en" sz="1000"/>
                        <a:t>Pupil Support</a:t>
                      </a:r>
                      <a:endParaRPr b="1" sz="1000"/>
                    </a:p>
                  </a:txBody>
                  <a:tcPr marT="19050" marB="19050" marR="28575" marL="28575" anchor="b">
                    <a:extLst>
                      <a:ext uri="http://customooxmlschemas.google.com/">
                        <go:slidesCustomData xmlns:go="http://customooxmlschemas.google.com/" cellId="175:8:0"/>
                      </a:ext>
                    </a:extLst>
                  </a:tcPr>
                </a:tc>
                <a:tc>
                  <a:txBody>
                    <a:bodyPr/>
                    <a:lstStyle/>
                    <a:p>
                      <a:pPr indent="0" lvl="0" marL="0" rtl="0" algn="r">
                        <a:lnSpc>
                          <a:spcPct val="115000"/>
                        </a:lnSpc>
                        <a:spcBef>
                          <a:spcPts val="0"/>
                        </a:spcBef>
                        <a:spcAft>
                          <a:spcPts val="0"/>
                        </a:spcAft>
                        <a:buNone/>
                      </a:pPr>
                      <a:r>
                        <a:rPr lang="en" sz="1000"/>
                        <a:t>$26,862,511.00</a:t>
                      </a:r>
                      <a:endParaRPr sz="1000"/>
                    </a:p>
                  </a:txBody>
                  <a:tcPr marT="19050" marB="19050" marR="28575" marL="28575" anchor="b">
                    <a:extLst>
                      <a:ext uri="http://customooxmlschemas.google.com/">
                        <go:slidesCustomData xmlns:go="http://customooxmlschemas.google.com/" cellId="175:8:1"/>
                      </a:ext>
                    </a:extLst>
                  </a:tcPr>
                </a:tc>
                <a:tc>
                  <a:txBody>
                    <a:bodyPr/>
                    <a:lstStyle/>
                    <a:p>
                      <a:pPr indent="0" lvl="0" marL="0" rtl="0" algn="r">
                        <a:lnSpc>
                          <a:spcPct val="115000"/>
                        </a:lnSpc>
                        <a:spcBef>
                          <a:spcPts val="0"/>
                        </a:spcBef>
                        <a:spcAft>
                          <a:spcPts val="0"/>
                        </a:spcAft>
                        <a:buNone/>
                      </a:pPr>
                      <a:r>
                        <a:rPr lang="en" sz="1000"/>
                        <a:t>$28,030,229.00</a:t>
                      </a:r>
                      <a:endParaRPr sz="1000"/>
                    </a:p>
                  </a:txBody>
                  <a:tcPr marT="19050" marB="19050" marR="28575" marL="28575" anchor="b">
                    <a:extLst>
                      <a:ext uri="http://customooxmlschemas.google.com/">
                        <go:slidesCustomData xmlns:go="http://customooxmlschemas.google.com/" cellId="175:8:2"/>
                      </a:ext>
                    </a:extLst>
                  </a:tcPr>
                </a:tc>
              </a:tr>
              <a:tr h="228900">
                <a:tc>
                  <a:txBody>
                    <a:bodyPr/>
                    <a:lstStyle/>
                    <a:p>
                      <a:pPr indent="0" lvl="0" marL="0" rtl="0" algn="l">
                        <a:lnSpc>
                          <a:spcPct val="115000"/>
                        </a:lnSpc>
                        <a:spcBef>
                          <a:spcPts val="0"/>
                        </a:spcBef>
                        <a:spcAft>
                          <a:spcPts val="0"/>
                        </a:spcAft>
                        <a:buNone/>
                      </a:pPr>
                      <a:r>
                        <a:rPr b="1" lang="en" sz="1000"/>
                        <a:t>Sites and Buildings</a:t>
                      </a:r>
                      <a:endParaRPr b="1" sz="1000"/>
                    </a:p>
                  </a:txBody>
                  <a:tcPr marT="19050" marB="19050" marR="28575" marL="28575" anchor="b">
                    <a:extLst>
                      <a:ext uri="http://customooxmlschemas.google.com/">
                        <go:slidesCustomData xmlns:go="http://customooxmlschemas.google.com/" cellId="175:9:0"/>
                      </a:ext>
                    </a:extLst>
                  </a:tcPr>
                </a:tc>
                <a:tc>
                  <a:txBody>
                    <a:bodyPr/>
                    <a:lstStyle/>
                    <a:p>
                      <a:pPr indent="0" lvl="0" marL="0" rtl="0" algn="r">
                        <a:lnSpc>
                          <a:spcPct val="115000"/>
                        </a:lnSpc>
                        <a:spcBef>
                          <a:spcPts val="0"/>
                        </a:spcBef>
                        <a:spcAft>
                          <a:spcPts val="0"/>
                        </a:spcAft>
                        <a:buNone/>
                      </a:pPr>
                      <a:r>
                        <a:rPr lang="en" sz="1000"/>
                        <a:t>$18,756,041.00</a:t>
                      </a:r>
                      <a:endParaRPr sz="1000"/>
                    </a:p>
                  </a:txBody>
                  <a:tcPr marT="19050" marB="19050" marR="28575" marL="28575" anchor="b">
                    <a:extLst>
                      <a:ext uri="http://customooxmlschemas.google.com/">
                        <go:slidesCustomData xmlns:go="http://customooxmlschemas.google.com/" cellId="175:9:1"/>
                      </a:ext>
                    </a:extLst>
                  </a:tcPr>
                </a:tc>
                <a:tc>
                  <a:txBody>
                    <a:bodyPr/>
                    <a:lstStyle/>
                    <a:p>
                      <a:pPr indent="0" lvl="0" marL="0" rtl="0" algn="r">
                        <a:lnSpc>
                          <a:spcPct val="115000"/>
                        </a:lnSpc>
                        <a:spcBef>
                          <a:spcPts val="0"/>
                        </a:spcBef>
                        <a:spcAft>
                          <a:spcPts val="0"/>
                        </a:spcAft>
                        <a:buNone/>
                      </a:pPr>
                      <a:r>
                        <a:rPr lang="en" sz="1000"/>
                        <a:t>$18,425,061.00</a:t>
                      </a:r>
                      <a:endParaRPr sz="1000"/>
                    </a:p>
                  </a:txBody>
                  <a:tcPr marT="19050" marB="19050" marR="28575" marL="28575" anchor="b">
                    <a:extLst>
                      <a:ext uri="http://customooxmlschemas.google.com/">
                        <go:slidesCustomData xmlns:go="http://customooxmlschemas.google.com/" cellId="175:9:2"/>
                      </a:ext>
                    </a:extLst>
                  </a:tcPr>
                </a:tc>
              </a:tr>
              <a:tr h="228900">
                <a:tc>
                  <a:txBody>
                    <a:bodyPr/>
                    <a:lstStyle/>
                    <a:p>
                      <a:pPr indent="0" lvl="0" marL="0" rtl="0" algn="l">
                        <a:lnSpc>
                          <a:spcPct val="115000"/>
                        </a:lnSpc>
                        <a:spcBef>
                          <a:spcPts val="0"/>
                        </a:spcBef>
                        <a:spcAft>
                          <a:spcPts val="0"/>
                        </a:spcAft>
                        <a:buNone/>
                      </a:pPr>
                      <a:r>
                        <a:rPr b="1" lang="en" sz="1000"/>
                        <a:t>Fiscal and Other Fixed Costs</a:t>
                      </a:r>
                      <a:endParaRPr b="1" sz="1000"/>
                    </a:p>
                  </a:txBody>
                  <a:tcPr marT="19050" marB="19050" marR="28575" marL="28575" anchor="b">
                    <a:extLst>
                      <a:ext uri="http://customooxmlschemas.google.com/">
                        <go:slidesCustomData xmlns:go="http://customooxmlschemas.google.com/" cellId="175:10:0"/>
                      </a:ext>
                    </a:extLst>
                  </a:tcPr>
                </a:tc>
                <a:tc>
                  <a:txBody>
                    <a:bodyPr/>
                    <a:lstStyle/>
                    <a:p>
                      <a:pPr indent="0" lvl="0" marL="0" rtl="0" algn="r">
                        <a:lnSpc>
                          <a:spcPct val="115000"/>
                        </a:lnSpc>
                        <a:spcBef>
                          <a:spcPts val="0"/>
                        </a:spcBef>
                        <a:spcAft>
                          <a:spcPts val="0"/>
                        </a:spcAft>
                        <a:buNone/>
                      </a:pPr>
                      <a:r>
                        <a:rPr lang="en" sz="1000"/>
                        <a:t>$1,507,234.00</a:t>
                      </a:r>
                      <a:endParaRPr sz="1000"/>
                    </a:p>
                  </a:txBody>
                  <a:tcPr marT="19050" marB="19050" marR="28575" marL="28575" anchor="b">
                    <a:extLst>
                      <a:ext uri="http://customooxmlschemas.google.com/">
                        <go:slidesCustomData xmlns:go="http://customooxmlschemas.google.com/" cellId="175:10:1"/>
                      </a:ext>
                    </a:extLst>
                  </a:tcPr>
                </a:tc>
                <a:tc>
                  <a:txBody>
                    <a:bodyPr/>
                    <a:lstStyle/>
                    <a:p>
                      <a:pPr indent="0" lvl="0" marL="0" rtl="0" algn="r">
                        <a:lnSpc>
                          <a:spcPct val="115000"/>
                        </a:lnSpc>
                        <a:spcBef>
                          <a:spcPts val="0"/>
                        </a:spcBef>
                        <a:spcAft>
                          <a:spcPts val="0"/>
                        </a:spcAft>
                        <a:buNone/>
                      </a:pPr>
                      <a:r>
                        <a:rPr lang="en" sz="1000"/>
                        <a:t>$807,000.00</a:t>
                      </a:r>
                      <a:endParaRPr sz="1000"/>
                    </a:p>
                  </a:txBody>
                  <a:tcPr marT="19050" marB="19050" marR="28575" marL="28575" anchor="b">
                    <a:extLst>
                      <a:ext uri="http://customooxmlschemas.google.com/">
                        <go:slidesCustomData xmlns:go="http://customooxmlschemas.google.com/" cellId="175:10:2"/>
                      </a:ext>
                    </a:extLst>
                  </a:tcPr>
                </a:tc>
              </a:tr>
              <a:tr h="274675">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175:11:0"/>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175:11:1"/>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175:11:2"/>
                      </a:ext>
                    </a:extLst>
                  </a:tcPr>
                </a:tc>
              </a:tr>
              <a:tr h="228900">
                <a:tc>
                  <a:txBody>
                    <a:bodyPr/>
                    <a:lstStyle/>
                    <a:p>
                      <a:pPr indent="0" lvl="0" marL="0" rtl="0" algn="l">
                        <a:lnSpc>
                          <a:spcPct val="115000"/>
                        </a:lnSpc>
                        <a:spcBef>
                          <a:spcPts val="0"/>
                        </a:spcBef>
                        <a:spcAft>
                          <a:spcPts val="0"/>
                        </a:spcAft>
                        <a:buNone/>
                      </a:pPr>
                      <a:r>
                        <a:rPr b="1" lang="en" sz="1000"/>
                        <a:t>Total General Fund Expenditures</a:t>
                      </a:r>
                      <a:endParaRPr b="1" sz="1000"/>
                    </a:p>
                  </a:txBody>
                  <a:tcPr marT="19050" marB="19050" marR="28575" marL="28575" anchor="b">
                    <a:extLst>
                      <a:ext uri="http://customooxmlschemas.google.com/">
                        <go:slidesCustomData xmlns:go="http://customooxmlschemas.google.com/" cellId="175:12:0"/>
                      </a:ext>
                    </a:extLst>
                  </a:tcPr>
                </a:tc>
                <a:tc>
                  <a:txBody>
                    <a:bodyPr/>
                    <a:lstStyle/>
                    <a:p>
                      <a:pPr indent="0" lvl="0" marL="0" rtl="0" algn="r">
                        <a:lnSpc>
                          <a:spcPct val="115000"/>
                        </a:lnSpc>
                        <a:spcBef>
                          <a:spcPts val="0"/>
                        </a:spcBef>
                        <a:spcAft>
                          <a:spcPts val="0"/>
                        </a:spcAft>
                        <a:buNone/>
                      </a:pPr>
                      <a:r>
                        <a:rPr b="1" lang="en" sz="1000"/>
                        <a:t>$206,118,311.00</a:t>
                      </a:r>
                      <a:endParaRPr b="1" sz="1000"/>
                    </a:p>
                  </a:txBody>
                  <a:tcPr marT="19050" marB="19050" marR="28575" marL="28575" anchor="b">
                    <a:extLst>
                      <a:ext uri="http://customooxmlschemas.google.com/">
                        <go:slidesCustomData xmlns:go="http://customooxmlschemas.google.com/" cellId="175:12:1"/>
                      </a:ext>
                    </a:extLst>
                  </a:tcPr>
                </a:tc>
                <a:tc>
                  <a:txBody>
                    <a:bodyPr/>
                    <a:lstStyle/>
                    <a:p>
                      <a:pPr indent="0" lvl="0" marL="0" rtl="0" algn="r">
                        <a:lnSpc>
                          <a:spcPct val="115000"/>
                        </a:lnSpc>
                        <a:spcBef>
                          <a:spcPts val="0"/>
                        </a:spcBef>
                        <a:spcAft>
                          <a:spcPts val="0"/>
                        </a:spcAft>
                        <a:buNone/>
                      </a:pPr>
                      <a:r>
                        <a:rPr b="1" lang="en" sz="1000"/>
                        <a:t>$200,795,082.00</a:t>
                      </a:r>
                      <a:endParaRPr b="1" sz="1000"/>
                    </a:p>
                  </a:txBody>
                  <a:tcPr marT="19050" marB="19050" marR="28575" marL="28575" anchor="b">
                    <a:extLst>
                      <a:ext uri="http://customooxmlschemas.google.com/">
                        <go:slidesCustomData xmlns:go="http://customooxmlschemas.google.com/" cellId="175:12:2"/>
                      </a:ext>
                    </a:extLst>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g31951dd221b_0_4"/>
          <p:cNvSpPr txBox="1"/>
          <p:nvPr/>
        </p:nvSpPr>
        <p:spPr>
          <a:xfrm>
            <a:off x="1816750" y="699950"/>
            <a:ext cx="5977200" cy="59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g31951dd221b_0_4"/>
          <p:cNvSpPr txBox="1"/>
          <p:nvPr/>
        </p:nvSpPr>
        <p:spPr>
          <a:xfrm>
            <a:off x="1297050" y="637558"/>
            <a:ext cx="6675900" cy="5232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chemeClr val="accent5"/>
              </a:buClr>
              <a:buSzPts val="1100"/>
              <a:buFont typeface="Arial"/>
              <a:buNone/>
            </a:pPr>
            <a:r>
              <a:rPr b="1" lang="en" sz="2200">
                <a:solidFill>
                  <a:schemeClr val="accent5"/>
                </a:solidFill>
                <a:latin typeface="Montserrat"/>
                <a:ea typeface="Montserrat"/>
                <a:cs typeface="Montserrat"/>
                <a:sym typeface="Montserrat"/>
              </a:rPr>
              <a:t>2024-2025</a:t>
            </a:r>
            <a:r>
              <a:rPr b="1" i="0" lang="en" sz="2200" u="none" cap="none" strike="noStrike">
                <a:solidFill>
                  <a:schemeClr val="accent5"/>
                </a:solidFill>
                <a:latin typeface="Montserrat"/>
                <a:ea typeface="Montserrat"/>
                <a:cs typeface="Montserrat"/>
                <a:sym typeface="Montserrat"/>
              </a:rPr>
              <a:t> Expenditure by </a:t>
            </a:r>
            <a:r>
              <a:rPr b="1" lang="en" sz="2200">
                <a:solidFill>
                  <a:schemeClr val="accent5"/>
                </a:solidFill>
                <a:latin typeface="Montserrat"/>
                <a:ea typeface="Montserrat"/>
                <a:cs typeface="Montserrat"/>
                <a:sym typeface="Montserrat"/>
              </a:rPr>
              <a:t>Program Area</a:t>
            </a:r>
            <a:endParaRPr b="0" i="0" sz="2200" u="none" cap="none" strike="noStrike">
              <a:solidFill>
                <a:schemeClr val="accent5"/>
              </a:solidFill>
              <a:latin typeface="Montserrat"/>
              <a:ea typeface="Montserrat"/>
              <a:cs typeface="Montserrat"/>
              <a:sym typeface="Montserrat"/>
            </a:endParaRPr>
          </a:p>
        </p:txBody>
      </p:sp>
      <p:pic>
        <p:nvPicPr>
          <p:cNvPr id="182" name="Google Shape;182;g31951dd221b_0_4" title="Chart"/>
          <p:cNvPicPr preferRelativeResize="0"/>
          <p:nvPr/>
        </p:nvPicPr>
        <p:blipFill>
          <a:blip r:embed="rId3">
            <a:alphaModFix/>
          </a:blip>
          <a:stretch>
            <a:fillRect/>
          </a:stretch>
        </p:blipFill>
        <p:spPr>
          <a:xfrm>
            <a:off x="1250750" y="1160750"/>
            <a:ext cx="6768524" cy="34558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8"/>
          <p:cNvSpPr txBox="1"/>
          <p:nvPr/>
        </p:nvSpPr>
        <p:spPr>
          <a:xfrm>
            <a:off x="1220006" y="661425"/>
            <a:ext cx="6816300" cy="7851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600"/>
              </a:spcBef>
              <a:spcAft>
                <a:spcPts val="0"/>
              </a:spcAft>
              <a:buClr>
                <a:srgbClr val="000000"/>
              </a:buClr>
              <a:buSzPts val="2200"/>
              <a:buFont typeface="Arial"/>
              <a:buNone/>
            </a:pPr>
            <a:r>
              <a:rPr lang="en" sz="3900">
                <a:solidFill>
                  <a:srgbClr val="C00000"/>
                </a:solidFill>
                <a:latin typeface="Montserrat"/>
                <a:ea typeface="Montserrat"/>
                <a:cs typeface="Montserrat"/>
                <a:sym typeface="Montserrat"/>
              </a:rPr>
              <a:t>Authority for School Levies</a:t>
            </a:r>
            <a:endParaRPr i="0" sz="900" u="none" cap="none" strike="noStrike">
              <a:solidFill>
                <a:srgbClr val="C00000"/>
              </a:solidFill>
              <a:latin typeface="Montserrat"/>
              <a:ea typeface="Montserrat"/>
              <a:cs typeface="Montserrat"/>
              <a:sym typeface="Montserrat"/>
            </a:endParaRPr>
          </a:p>
        </p:txBody>
      </p:sp>
      <p:sp>
        <p:nvSpPr>
          <p:cNvPr id="188" name="Google Shape;188;p28"/>
          <p:cNvSpPr txBox="1"/>
          <p:nvPr/>
        </p:nvSpPr>
        <p:spPr>
          <a:xfrm>
            <a:off x="1174100" y="1793125"/>
            <a:ext cx="6908100" cy="27525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700"/>
              </a:spcBef>
              <a:spcAft>
                <a:spcPts val="0"/>
              </a:spcAft>
              <a:buClr>
                <a:schemeClr val="accent5"/>
              </a:buClr>
              <a:buSzPts val="1100"/>
              <a:buFont typeface="Arial"/>
              <a:buNone/>
            </a:pPr>
            <a:r>
              <a:rPr lang="en" sz="2600">
                <a:solidFill>
                  <a:schemeClr val="accent5"/>
                </a:solidFill>
                <a:latin typeface="Montserrat"/>
                <a:ea typeface="Montserrat"/>
                <a:cs typeface="Montserrat"/>
                <a:sym typeface="Montserrat"/>
              </a:rPr>
              <a:t>A School District Tax Levy May Be Either:</a:t>
            </a:r>
            <a:endParaRPr sz="2600">
              <a:solidFill>
                <a:schemeClr val="accent5"/>
              </a:solidFill>
              <a:latin typeface="Montserrat"/>
              <a:ea typeface="Montserrat"/>
              <a:cs typeface="Montserrat"/>
              <a:sym typeface="Montserrat"/>
            </a:endParaRPr>
          </a:p>
          <a:p>
            <a:pPr indent="0" lvl="0" marL="0" rtl="0" algn="ctr">
              <a:lnSpc>
                <a:spcPct val="115000"/>
              </a:lnSpc>
              <a:spcBef>
                <a:spcPts val="900"/>
              </a:spcBef>
              <a:spcAft>
                <a:spcPts val="0"/>
              </a:spcAft>
              <a:buClr>
                <a:schemeClr val="accent5"/>
              </a:buClr>
              <a:buSzPts val="1100"/>
              <a:buFont typeface="Arial"/>
              <a:buNone/>
            </a:pPr>
            <a:r>
              <a:rPr lang="en" sz="2600">
                <a:solidFill>
                  <a:srgbClr val="C00000"/>
                </a:solidFill>
                <a:latin typeface="Montserrat"/>
                <a:ea typeface="Montserrat"/>
                <a:cs typeface="Montserrat"/>
                <a:sym typeface="Montserrat"/>
              </a:rPr>
              <a:t>Set by State Formula</a:t>
            </a:r>
            <a:endParaRPr sz="2600">
              <a:solidFill>
                <a:srgbClr val="C00000"/>
              </a:solidFill>
              <a:latin typeface="Montserrat"/>
              <a:ea typeface="Montserrat"/>
              <a:cs typeface="Montserrat"/>
              <a:sym typeface="Montserrat"/>
            </a:endParaRPr>
          </a:p>
          <a:p>
            <a:pPr indent="0" lvl="0" marL="0" rtl="0" algn="ctr">
              <a:lnSpc>
                <a:spcPct val="115000"/>
              </a:lnSpc>
              <a:spcBef>
                <a:spcPts val="900"/>
              </a:spcBef>
              <a:spcAft>
                <a:spcPts val="0"/>
              </a:spcAft>
              <a:buClr>
                <a:schemeClr val="accent5"/>
              </a:buClr>
              <a:buSzPts val="1100"/>
              <a:buFont typeface="Arial"/>
              <a:buNone/>
            </a:pPr>
            <a:r>
              <a:rPr lang="en" sz="2600">
                <a:solidFill>
                  <a:schemeClr val="accent5"/>
                </a:solidFill>
                <a:latin typeface="Montserrat"/>
                <a:ea typeface="Montserrat"/>
                <a:cs typeface="Montserrat"/>
                <a:sym typeface="Montserrat"/>
              </a:rPr>
              <a:t>or</a:t>
            </a:r>
            <a:endParaRPr sz="2600">
              <a:solidFill>
                <a:schemeClr val="accent5"/>
              </a:solidFill>
              <a:latin typeface="Montserrat"/>
              <a:ea typeface="Montserrat"/>
              <a:cs typeface="Montserrat"/>
              <a:sym typeface="Montserrat"/>
            </a:endParaRPr>
          </a:p>
          <a:p>
            <a:pPr indent="0" lvl="0" marL="0" rtl="0" algn="ctr">
              <a:lnSpc>
                <a:spcPct val="115000"/>
              </a:lnSpc>
              <a:spcBef>
                <a:spcPts val="900"/>
              </a:spcBef>
              <a:spcAft>
                <a:spcPts val="0"/>
              </a:spcAft>
              <a:buClr>
                <a:schemeClr val="accent5"/>
              </a:buClr>
              <a:buSzPts val="1100"/>
              <a:buFont typeface="Arial"/>
              <a:buNone/>
            </a:pPr>
            <a:r>
              <a:rPr lang="en" sz="2600">
                <a:solidFill>
                  <a:srgbClr val="C00000"/>
                </a:solidFill>
                <a:latin typeface="Montserrat"/>
                <a:ea typeface="Montserrat"/>
                <a:cs typeface="Montserrat"/>
                <a:sym typeface="Montserrat"/>
              </a:rPr>
              <a:t>Voter Approved</a:t>
            </a:r>
            <a:endParaRPr sz="2600">
              <a:solidFill>
                <a:srgbClr val="C00000"/>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000"/>
              <a:buFont typeface="Arial"/>
              <a:buNone/>
            </a:pPr>
            <a:r>
              <a:t/>
            </a:r>
            <a:endParaRPr sz="2000">
              <a:solidFill>
                <a:schemeClr val="accent6"/>
              </a:solidFill>
            </a:endParaRPr>
          </a:p>
          <a:p>
            <a:pPr indent="0" lvl="0" marL="0" marR="0" rtl="0" algn="ctr">
              <a:lnSpc>
                <a:spcPct val="100000"/>
              </a:lnSpc>
              <a:spcBef>
                <a:spcPts val="0"/>
              </a:spcBef>
              <a:spcAft>
                <a:spcPts val="0"/>
              </a:spcAft>
              <a:buClr>
                <a:srgbClr val="000000"/>
              </a:buClr>
              <a:buSzPts val="20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g3182533894e_0_12"/>
          <p:cNvSpPr txBox="1"/>
          <p:nvPr/>
        </p:nvSpPr>
        <p:spPr>
          <a:xfrm>
            <a:off x="1832475" y="479750"/>
            <a:ext cx="5355900" cy="50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solidFill>
                  <a:schemeClr val="dk1"/>
                </a:solidFill>
                <a:latin typeface="Montserrat"/>
                <a:ea typeface="Montserrat"/>
                <a:cs typeface="Montserrat"/>
                <a:sym typeface="Montserrat"/>
              </a:rPr>
              <a:t>General Fund Levies</a:t>
            </a:r>
            <a:endParaRPr sz="2500">
              <a:solidFill>
                <a:schemeClr val="dk1"/>
              </a:solidFill>
              <a:latin typeface="Montserrat"/>
              <a:ea typeface="Montserrat"/>
              <a:cs typeface="Montserrat"/>
              <a:sym typeface="Montserrat"/>
            </a:endParaRPr>
          </a:p>
        </p:txBody>
      </p:sp>
      <p:pic>
        <p:nvPicPr>
          <p:cNvPr id="194" name="Google Shape;194;g3182533894e_0_12"/>
          <p:cNvPicPr preferRelativeResize="0"/>
          <p:nvPr/>
        </p:nvPicPr>
        <p:blipFill>
          <a:blip r:embed="rId3">
            <a:alphaModFix/>
          </a:blip>
          <a:stretch>
            <a:fillRect/>
          </a:stretch>
        </p:blipFill>
        <p:spPr>
          <a:xfrm>
            <a:off x="1069600" y="987650"/>
            <a:ext cx="6991701" cy="37154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g3182533894e_0_30"/>
          <p:cNvSpPr txBox="1"/>
          <p:nvPr/>
        </p:nvSpPr>
        <p:spPr>
          <a:xfrm>
            <a:off x="1840325" y="637050"/>
            <a:ext cx="5355900" cy="5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900">
                <a:solidFill>
                  <a:schemeClr val="dk1"/>
                </a:solidFill>
                <a:latin typeface="Montserrat"/>
                <a:ea typeface="Montserrat"/>
                <a:cs typeface="Montserrat"/>
                <a:sym typeface="Montserrat"/>
              </a:rPr>
              <a:t>Community Service</a:t>
            </a:r>
            <a:r>
              <a:rPr lang="en" sz="2900">
                <a:solidFill>
                  <a:schemeClr val="dk1"/>
                </a:solidFill>
                <a:latin typeface="Montserrat"/>
                <a:ea typeface="Montserrat"/>
                <a:cs typeface="Montserrat"/>
                <a:sym typeface="Montserrat"/>
              </a:rPr>
              <a:t> Levies</a:t>
            </a:r>
            <a:endParaRPr sz="2900">
              <a:solidFill>
                <a:schemeClr val="dk1"/>
              </a:solidFill>
              <a:latin typeface="Montserrat"/>
              <a:ea typeface="Montserrat"/>
              <a:cs typeface="Montserrat"/>
              <a:sym typeface="Montserrat"/>
            </a:endParaRPr>
          </a:p>
        </p:txBody>
      </p:sp>
      <p:pic>
        <p:nvPicPr>
          <p:cNvPr id="200" name="Google Shape;200;g3182533894e_0_30"/>
          <p:cNvPicPr preferRelativeResize="0"/>
          <p:nvPr/>
        </p:nvPicPr>
        <p:blipFill>
          <a:blip r:embed="rId3">
            <a:alphaModFix/>
          </a:blip>
          <a:stretch>
            <a:fillRect/>
          </a:stretch>
        </p:blipFill>
        <p:spPr>
          <a:xfrm>
            <a:off x="1392050" y="1451433"/>
            <a:ext cx="6716425" cy="514365"/>
          </a:xfrm>
          <a:prstGeom prst="rect">
            <a:avLst/>
          </a:prstGeom>
          <a:noFill/>
          <a:ln>
            <a:noFill/>
          </a:ln>
        </p:spPr>
      </p:pic>
      <p:pic>
        <p:nvPicPr>
          <p:cNvPr id="201" name="Google Shape;201;g3182533894e_0_30"/>
          <p:cNvPicPr preferRelativeResize="0"/>
          <p:nvPr/>
        </p:nvPicPr>
        <p:blipFill>
          <a:blip r:embed="rId4">
            <a:alphaModFix/>
          </a:blip>
          <a:stretch>
            <a:fillRect/>
          </a:stretch>
        </p:blipFill>
        <p:spPr>
          <a:xfrm>
            <a:off x="1305525" y="2019250"/>
            <a:ext cx="6873751" cy="19131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g3182533894e_0_34"/>
          <p:cNvSpPr txBox="1"/>
          <p:nvPr/>
        </p:nvSpPr>
        <p:spPr>
          <a:xfrm>
            <a:off x="1840325" y="637050"/>
            <a:ext cx="5355900" cy="5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900">
                <a:solidFill>
                  <a:schemeClr val="dk1"/>
                </a:solidFill>
                <a:latin typeface="Montserrat"/>
                <a:ea typeface="Montserrat"/>
                <a:cs typeface="Montserrat"/>
                <a:sym typeface="Montserrat"/>
              </a:rPr>
              <a:t>Debt Service Levies</a:t>
            </a:r>
            <a:r>
              <a:rPr lang="en" sz="2900">
                <a:solidFill>
                  <a:schemeClr val="dk1"/>
                </a:solidFill>
              </a:rPr>
              <a:t> </a:t>
            </a:r>
            <a:endParaRPr sz="2900">
              <a:solidFill>
                <a:schemeClr val="dk1"/>
              </a:solidFill>
            </a:endParaRPr>
          </a:p>
          <a:p>
            <a:pPr indent="0" lvl="0" marL="0" rtl="0" algn="ctr">
              <a:spcBef>
                <a:spcPts val="0"/>
              </a:spcBef>
              <a:spcAft>
                <a:spcPts val="0"/>
              </a:spcAft>
              <a:buNone/>
            </a:pPr>
            <a:r>
              <a:t/>
            </a:r>
            <a:endParaRPr sz="2900">
              <a:solidFill>
                <a:schemeClr val="dk1"/>
              </a:solidFill>
            </a:endParaRPr>
          </a:p>
        </p:txBody>
      </p:sp>
      <p:pic>
        <p:nvPicPr>
          <p:cNvPr id="207" name="Google Shape;207;g3182533894e_0_34"/>
          <p:cNvPicPr preferRelativeResize="0"/>
          <p:nvPr/>
        </p:nvPicPr>
        <p:blipFill>
          <a:blip r:embed="rId3">
            <a:alphaModFix/>
          </a:blip>
          <a:stretch>
            <a:fillRect/>
          </a:stretch>
        </p:blipFill>
        <p:spPr>
          <a:xfrm>
            <a:off x="1439225" y="1448750"/>
            <a:ext cx="6467475" cy="495300"/>
          </a:xfrm>
          <a:prstGeom prst="rect">
            <a:avLst/>
          </a:prstGeom>
          <a:noFill/>
          <a:ln>
            <a:noFill/>
          </a:ln>
        </p:spPr>
      </p:pic>
      <p:pic>
        <p:nvPicPr>
          <p:cNvPr id="208" name="Google Shape;208;g3182533894e_0_34"/>
          <p:cNvPicPr preferRelativeResize="0"/>
          <p:nvPr/>
        </p:nvPicPr>
        <p:blipFill>
          <a:blip r:embed="rId4">
            <a:alphaModFix/>
          </a:blip>
          <a:stretch>
            <a:fillRect/>
          </a:stretch>
        </p:blipFill>
        <p:spPr>
          <a:xfrm>
            <a:off x="1321275" y="2143650"/>
            <a:ext cx="6774725" cy="1788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g3182533894e_0_38"/>
          <p:cNvSpPr txBox="1"/>
          <p:nvPr/>
        </p:nvSpPr>
        <p:spPr>
          <a:xfrm>
            <a:off x="2060550" y="629200"/>
            <a:ext cx="5481600" cy="53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900">
                <a:solidFill>
                  <a:schemeClr val="dk1"/>
                </a:solidFill>
                <a:latin typeface="Montserrat"/>
                <a:ea typeface="Montserrat"/>
                <a:cs typeface="Montserrat"/>
                <a:sym typeface="Montserrat"/>
              </a:rPr>
              <a:t>Totals</a:t>
            </a:r>
            <a:r>
              <a:rPr lang="en" sz="2900">
                <a:solidFill>
                  <a:schemeClr val="dk1"/>
                </a:solidFill>
                <a:latin typeface="Montserrat"/>
                <a:ea typeface="Montserrat"/>
                <a:cs typeface="Montserrat"/>
                <a:sym typeface="Montserrat"/>
              </a:rPr>
              <a:t> </a:t>
            </a:r>
            <a:endParaRPr sz="2900">
              <a:solidFill>
                <a:schemeClr val="dk1"/>
              </a:solidFill>
              <a:latin typeface="Montserrat"/>
              <a:ea typeface="Montserrat"/>
              <a:cs typeface="Montserrat"/>
              <a:sym typeface="Montserrat"/>
            </a:endParaRPr>
          </a:p>
          <a:p>
            <a:pPr indent="0" lvl="0" marL="0" rtl="0" algn="ctr">
              <a:spcBef>
                <a:spcPts val="0"/>
              </a:spcBef>
              <a:spcAft>
                <a:spcPts val="0"/>
              </a:spcAft>
              <a:buNone/>
            </a:pPr>
            <a:r>
              <a:t/>
            </a:r>
            <a:endParaRPr sz="2900">
              <a:solidFill>
                <a:schemeClr val="dk1"/>
              </a:solidFill>
            </a:endParaRPr>
          </a:p>
        </p:txBody>
      </p:sp>
      <p:sp>
        <p:nvSpPr>
          <p:cNvPr id="214" name="Google Shape;214;g3182533894e_0_38"/>
          <p:cNvSpPr txBox="1"/>
          <p:nvPr/>
        </p:nvSpPr>
        <p:spPr>
          <a:xfrm>
            <a:off x="1266200" y="1431375"/>
            <a:ext cx="6700500" cy="275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215" name="Google Shape;215;g3182533894e_0_38"/>
          <p:cNvGraphicFramePr/>
          <p:nvPr/>
        </p:nvGraphicFramePr>
        <p:xfrm>
          <a:off x="765825" y="1214175"/>
          <a:ext cx="3000000" cy="3000000"/>
        </p:xfrm>
        <a:graphic>
          <a:graphicData uri="http://schemas.openxmlformats.org/drawingml/2006/table">
            <a:tbl>
              <a:tblPr>
                <a:noFill/>
                <a:tableStyleId>{0FAC243D-60BA-43D1-8F14-785B989BE1EC}</a:tableStyleId>
              </a:tblPr>
              <a:tblGrid>
                <a:gridCol w="2310450"/>
                <a:gridCol w="498975"/>
                <a:gridCol w="1204050"/>
                <a:gridCol w="1301675"/>
                <a:gridCol w="1084725"/>
                <a:gridCol w="1084725"/>
              </a:tblGrid>
              <a:tr h="260250">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0:0"/>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0:1"/>
                      </a:ext>
                    </a:extLst>
                  </a:tcPr>
                </a:tc>
                <a:tc>
                  <a:txBody>
                    <a:bodyPr/>
                    <a:lstStyle/>
                    <a:p>
                      <a:pPr indent="0" lvl="0" marL="0" rtl="0" algn="r">
                        <a:lnSpc>
                          <a:spcPct val="115000"/>
                        </a:lnSpc>
                        <a:spcBef>
                          <a:spcPts val="0"/>
                        </a:spcBef>
                        <a:spcAft>
                          <a:spcPts val="0"/>
                        </a:spcAft>
                        <a:buNone/>
                      </a:pPr>
                      <a:r>
                        <a:rPr b="1" lang="en" sz="1100"/>
                        <a:t>Final</a:t>
                      </a:r>
                      <a:endParaRPr b="1" sz="1100"/>
                    </a:p>
                  </a:txBody>
                  <a:tcPr marT="19050" marB="19050" marR="28575" marL="28575" anchor="b">
                    <a:extLst>
                      <a:ext uri="http://customooxmlschemas.google.com/">
                        <go:slidesCustomData xmlns:go="http://customooxmlschemas.google.com/" cellId="215:0:2"/>
                      </a:ext>
                    </a:extLst>
                  </a:tcPr>
                </a:tc>
                <a:tc>
                  <a:txBody>
                    <a:bodyPr/>
                    <a:lstStyle/>
                    <a:p>
                      <a:pPr indent="0" lvl="0" marL="0" rtl="0" algn="r">
                        <a:lnSpc>
                          <a:spcPct val="115000"/>
                        </a:lnSpc>
                        <a:spcBef>
                          <a:spcPts val="0"/>
                        </a:spcBef>
                        <a:spcAft>
                          <a:spcPts val="0"/>
                        </a:spcAft>
                        <a:buNone/>
                      </a:pPr>
                      <a:r>
                        <a:rPr b="1" lang="en" sz="1100"/>
                        <a:t>Proposed</a:t>
                      </a:r>
                      <a:endParaRPr b="1" sz="1100"/>
                    </a:p>
                  </a:txBody>
                  <a:tcPr marT="19050" marB="19050" marR="28575" marL="28575" anchor="b">
                    <a:extLst>
                      <a:ext uri="http://customooxmlschemas.google.com/">
                        <go:slidesCustomData xmlns:go="http://customooxmlschemas.google.com/" cellId="215:0:3"/>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0:4"/>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0:5"/>
                      </a:ext>
                    </a:extLst>
                  </a:tcPr>
                </a:tc>
              </a:tr>
              <a:tr h="260250">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1:0"/>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1:1"/>
                      </a:ext>
                    </a:extLst>
                  </a:tcPr>
                </a:tc>
                <a:tc>
                  <a:txBody>
                    <a:bodyPr/>
                    <a:lstStyle/>
                    <a:p>
                      <a:pPr indent="0" lvl="0" marL="0" rtl="0" algn="r">
                        <a:lnSpc>
                          <a:spcPct val="115000"/>
                        </a:lnSpc>
                        <a:spcBef>
                          <a:spcPts val="0"/>
                        </a:spcBef>
                        <a:spcAft>
                          <a:spcPts val="0"/>
                        </a:spcAft>
                        <a:buNone/>
                      </a:pPr>
                      <a:r>
                        <a:rPr b="1" lang="en" sz="1100"/>
                        <a:t>Pay 2024</a:t>
                      </a:r>
                      <a:endParaRPr b="1" sz="1100"/>
                    </a:p>
                  </a:txBody>
                  <a:tcPr marT="19050" marB="19050" marR="28575" marL="28575" anchor="b">
                    <a:extLst>
                      <a:ext uri="http://customooxmlschemas.google.com/">
                        <go:slidesCustomData xmlns:go="http://customooxmlschemas.google.com/" cellId="215:1:2"/>
                      </a:ext>
                    </a:extLst>
                  </a:tcPr>
                </a:tc>
                <a:tc>
                  <a:txBody>
                    <a:bodyPr/>
                    <a:lstStyle/>
                    <a:p>
                      <a:pPr indent="0" lvl="0" marL="0" rtl="0" algn="r">
                        <a:lnSpc>
                          <a:spcPct val="115000"/>
                        </a:lnSpc>
                        <a:spcBef>
                          <a:spcPts val="0"/>
                        </a:spcBef>
                        <a:spcAft>
                          <a:spcPts val="0"/>
                        </a:spcAft>
                        <a:buNone/>
                      </a:pPr>
                      <a:r>
                        <a:rPr b="1" lang="en" sz="1100"/>
                        <a:t>Pay 2025</a:t>
                      </a:r>
                      <a:endParaRPr b="1" sz="1100"/>
                    </a:p>
                  </a:txBody>
                  <a:tcPr marT="19050" marB="19050" marR="28575" marL="28575" anchor="b">
                    <a:extLst>
                      <a:ext uri="http://customooxmlschemas.google.com/">
                        <go:slidesCustomData xmlns:go="http://customooxmlschemas.google.com/" cellId="215:1:3"/>
                      </a:ext>
                    </a:extLst>
                  </a:tcPr>
                </a:tc>
                <a:tc>
                  <a:txBody>
                    <a:bodyPr/>
                    <a:lstStyle/>
                    <a:p>
                      <a:pPr indent="0" lvl="0" marL="0" rtl="0" algn="r">
                        <a:lnSpc>
                          <a:spcPct val="115000"/>
                        </a:lnSpc>
                        <a:spcBef>
                          <a:spcPts val="0"/>
                        </a:spcBef>
                        <a:spcAft>
                          <a:spcPts val="0"/>
                        </a:spcAft>
                        <a:buNone/>
                      </a:pPr>
                      <a:r>
                        <a:rPr b="1" lang="en" sz="1100"/>
                        <a:t>$ Change</a:t>
                      </a:r>
                      <a:endParaRPr b="1" sz="1100"/>
                    </a:p>
                  </a:txBody>
                  <a:tcPr marT="19050" marB="19050" marR="28575" marL="28575" anchor="b">
                    <a:extLst>
                      <a:ext uri="http://customooxmlschemas.google.com/">
                        <go:slidesCustomData xmlns:go="http://customooxmlschemas.google.com/" cellId="215:1:4"/>
                      </a:ext>
                    </a:extLst>
                  </a:tcPr>
                </a:tc>
                <a:tc>
                  <a:txBody>
                    <a:bodyPr/>
                    <a:lstStyle/>
                    <a:p>
                      <a:pPr indent="0" lvl="0" marL="0" rtl="0" algn="r">
                        <a:lnSpc>
                          <a:spcPct val="115000"/>
                        </a:lnSpc>
                        <a:spcBef>
                          <a:spcPts val="0"/>
                        </a:spcBef>
                        <a:spcAft>
                          <a:spcPts val="0"/>
                        </a:spcAft>
                        <a:buNone/>
                      </a:pPr>
                      <a:r>
                        <a:rPr b="1" lang="en" sz="1100"/>
                        <a:t>% Change</a:t>
                      </a:r>
                      <a:endParaRPr b="1" sz="1100"/>
                    </a:p>
                  </a:txBody>
                  <a:tcPr marT="19050" marB="19050" marR="28575" marL="28575" anchor="b">
                    <a:extLst>
                      <a:ext uri="http://customooxmlschemas.google.com/">
                        <go:slidesCustomData xmlns:go="http://customooxmlschemas.google.com/" cellId="215:1:5"/>
                      </a:ext>
                    </a:extLst>
                  </a:tcPr>
                </a:tc>
              </a:tr>
              <a:tr h="260250">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2:0"/>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2:1"/>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2:2"/>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2:3"/>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2:4"/>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2:5"/>
                      </a:ext>
                    </a:extLst>
                  </a:tcPr>
                </a:tc>
              </a:tr>
              <a:tr h="276025">
                <a:tc>
                  <a:txBody>
                    <a:bodyPr/>
                    <a:lstStyle/>
                    <a:p>
                      <a:pPr indent="0" lvl="0" marL="0" rtl="0" algn="l">
                        <a:lnSpc>
                          <a:spcPct val="115000"/>
                        </a:lnSpc>
                        <a:spcBef>
                          <a:spcPts val="0"/>
                        </a:spcBef>
                        <a:spcAft>
                          <a:spcPts val="0"/>
                        </a:spcAft>
                        <a:buNone/>
                      </a:pPr>
                      <a:r>
                        <a:rPr b="1" lang="en" sz="1300"/>
                        <a:t>General Fund</a:t>
                      </a:r>
                      <a:endParaRPr b="1" sz="1300"/>
                    </a:p>
                  </a:txBody>
                  <a:tcPr marT="19050" marB="19050" marR="28575" marL="28575" anchor="b">
                    <a:extLst>
                      <a:ext uri="http://customooxmlschemas.google.com/">
                        <go:slidesCustomData xmlns:go="http://customooxmlschemas.google.com/" cellId="215:3:0"/>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3:1"/>
                      </a:ext>
                    </a:extLst>
                  </a:tcPr>
                </a:tc>
                <a:tc>
                  <a:txBody>
                    <a:bodyPr/>
                    <a:lstStyle/>
                    <a:p>
                      <a:pPr indent="0" lvl="0" marL="0" rtl="0" algn="r">
                        <a:lnSpc>
                          <a:spcPct val="115000"/>
                        </a:lnSpc>
                        <a:spcBef>
                          <a:spcPts val="0"/>
                        </a:spcBef>
                        <a:spcAft>
                          <a:spcPts val="0"/>
                        </a:spcAft>
                        <a:buNone/>
                      </a:pPr>
                      <a:r>
                        <a:rPr lang="en" sz="1000"/>
                        <a:t>$50,056,201.56</a:t>
                      </a:r>
                      <a:endParaRPr sz="1000"/>
                    </a:p>
                  </a:txBody>
                  <a:tcPr marT="19050" marB="19050" marR="28575" marL="28575" anchor="b">
                    <a:extLst>
                      <a:ext uri="http://customooxmlschemas.google.com/">
                        <go:slidesCustomData xmlns:go="http://customooxmlschemas.google.com/" cellId="215:3:2"/>
                      </a:ext>
                    </a:extLst>
                  </a:tcPr>
                </a:tc>
                <a:tc>
                  <a:txBody>
                    <a:bodyPr/>
                    <a:lstStyle/>
                    <a:p>
                      <a:pPr indent="0" lvl="0" marL="0" rtl="0" algn="r">
                        <a:lnSpc>
                          <a:spcPct val="115000"/>
                        </a:lnSpc>
                        <a:spcBef>
                          <a:spcPts val="0"/>
                        </a:spcBef>
                        <a:spcAft>
                          <a:spcPts val="0"/>
                        </a:spcAft>
                        <a:buNone/>
                      </a:pPr>
                      <a:r>
                        <a:rPr lang="en" sz="1000"/>
                        <a:t>$49,114,756.79</a:t>
                      </a:r>
                      <a:endParaRPr sz="1000"/>
                    </a:p>
                  </a:txBody>
                  <a:tcPr marT="19050" marB="19050" marR="28575" marL="28575" anchor="b">
                    <a:extLst>
                      <a:ext uri="http://customooxmlschemas.google.com/">
                        <go:slidesCustomData xmlns:go="http://customooxmlschemas.google.com/" cellId="215:3:3"/>
                      </a:ext>
                    </a:extLst>
                  </a:tcPr>
                </a:tc>
                <a:tc>
                  <a:txBody>
                    <a:bodyPr/>
                    <a:lstStyle/>
                    <a:p>
                      <a:pPr indent="0" lvl="0" marL="0" rtl="0" algn="r">
                        <a:lnSpc>
                          <a:spcPct val="115000"/>
                        </a:lnSpc>
                        <a:spcBef>
                          <a:spcPts val="0"/>
                        </a:spcBef>
                        <a:spcAft>
                          <a:spcPts val="0"/>
                        </a:spcAft>
                        <a:buNone/>
                      </a:pPr>
                      <a:r>
                        <a:rPr lang="en" sz="1000"/>
                        <a:t>-$941,444.77</a:t>
                      </a:r>
                      <a:endParaRPr sz="1000"/>
                    </a:p>
                  </a:txBody>
                  <a:tcPr marT="19050" marB="19050" marR="28575" marL="28575" anchor="b">
                    <a:extLst>
                      <a:ext uri="http://customooxmlschemas.google.com/">
                        <go:slidesCustomData xmlns:go="http://customooxmlschemas.google.com/" cellId="215:3:4"/>
                      </a:ext>
                    </a:extLst>
                  </a:tcPr>
                </a:tc>
                <a:tc>
                  <a:txBody>
                    <a:bodyPr/>
                    <a:lstStyle/>
                    <a:p>
                      <a:pPr indent="0" lvl="0" marL="0" rtl="0" algn="r">
                        <a:lnSpc>
                          <a:spcPct val="115000"/>
                        </a:lnSpc>
                        <a:spcBef>
                          <a:spcPts val="0"/>
                        </a:spcBef>
                        <a:spcAft>
                          <a:spcPts val="0"/>
                        </a:spcAft>
                        <a:buNone/>
                      </a:pPr>
                      <a:r>
                        <a:rPr lang="en" sz="1000"/>
                        <a:t>-1.88%</a:t>
                      </a:r>
                      <a:endParaRPr sz="1000"/>
                    </a:p>
                  </a:txBody>
                  <a:tcPr marT="19050" marB="19050" marR="28575" marL="28575" anchor="b">
                    <a:extLst>
                      <a:ext uri="http://customooxmlschemas.google.com/">
                        <go:slidesCustomData xmlns:go="http://customooxmlschemas.google.com/" cellId="215:3:5"/>
                      </a:ext>
                    </a:extLst>
                  </a:tcPr>
                </a:tc>
              </a:tr>
              <a:tr h="260250">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4:0"/>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4:1"/>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4:2"/>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4:3"/>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4:4"/>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4:5"/>
                      </a:ext>
                    </a:extLst>
                  </a:tcPr>
                </a:tc>
              </a:tr>
              <a:tr h="331825">
                <a:tc>
                  <a:txBody>
                    <a:bodyPr/>
                    <a:lstStyle/>
                    <a:p>
                      <a:pPr indent="0" lvl="0" marL="0" rtl="0" algn="l">
                        <a:lnSpc>
                          <a:spcPct val="115000"/>
                        </a:lnSpc>
                        <a:spcBef>
                          <a:spcPts val="0"/>
                        </a:spcBef>
                        <a:spcAft>
                          <a:spcPts val="0"/>
                        </a:spcAft>
                        <a:buNone/>
                      </a:pPr>
                      <a:r>
                        <a:rPr b="1" lang="en" sz="1300"/>
                        <a:t>Community Service Fund</a:t>
                      </a:r>
                      <a:endParaRPr b="1" sz="1300"/>
                    </a:p>
                  </a:txBody>
                  <a:tcPr marT="19050" marB="19050" marR="28575" marL="28575" anchor="b">
                    <a:extLst>
                      <a:ext uri="http://customooxmlschemas.google.com/">
                        <go:slidesCustomData xmlns:go="http://customooxmlschemas.google.com/" cellId="215:5:0"/>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5:1"/>
                      </a:ext>
                    </a:extLst>
                  </a:tcPr>
                </a:tc>
                <a:tc>
                  <a:txBody>
                    <a:bodyPr/>
                    <a:lstStyle/>
                    <a:p>
                      <a:pPr indent="0" lvl="0" marL="0" rtl="0" algn="r">
                        <a:lnSpc>
                          <a:spcPct val="115000"/>
                        </a:lnSpc>
                        <a:spcBef>
                          <a:spcPts val="0"/>
                        </a:spcBef>
                        <a:spcAft>
                          <a:spcPts val="0"/>
                        </a:spcAft>
                        <a:buNone/>
                      </a:pPr>
                      <a:r>
                        <a:rPr lang="en" sz="1000"/>
                        <a:t>$2,396,321.37</a:t>
                      </a:r>
                      <a:endParaRPr sz="1000"/>
                    </a:p>
                  </a:txBody>
                  <a:tcPr marT="19050" marB="19050" marR="28575" marL="28575" anchor="b">
                    <a:extLst>
                      <a:ext uri="http://customooxmlschemas.google.com/">
                        <go:slidesCustomData xmlns:go="http://customooxmlschemas.google.com/" cellId="215:5:2"/>
                      </a:ext>
                    </a:extLst>
                  </a:tcPr>
                </a:tc>
                <a:tc>
                  <a:txBody>
                    <a:bodyPr/>
                    <a:lstStyle/>
                    <a:p>
                      <a:pPr indent="0" lvl="0" marL="0" rtl="0" algn="r">
                        <a:lnSpc>
                          <a:spcPct val="115000"/>
                        </a:lnSpc>
                        <a:spcBef>
                          <a:spcPts val="0"/>
                        </a:spcBef>
                        <a:spcAft>
                          <a:spcPts val="0"/>
                        </a:spcAft>
                        <a:buNone/>
                      </a:pPr>
                      <a:r>
                        <a:rPr lang="en" sz="1000"/>
                        <a:t>$2,598,617.26</a:t>
                      </a:r>
                      <a:endParaRPr sz="1000"/>
                    </a:p>
                  </a:txBody>
                  <a:tcPr marT="19050" marB="19050" marR="28575" marL="28575" anchor="b">
                    <a:extLst>
                      <a:ext uri="http://customooxmlschemas.google.com/">
                        <go:slidesCustomData xmlns:go="http://customooxmlschemas.google.com/" cellId="215:5:3"/>
                      </a:ext>
                    </a:extLst>
                  </a:tcPr>
                </a:tc>
                <a:tc>
                  <a:txBody>
                    <a:bodyPr/>
                    <a:lstStyle/>
                    <a:p>
                      <a:pPr indent="0" lvl="0" marL="0" rtl="0" algn="r">
                        <a:lnSpc>
                          <a:spcPct val="115000"/>
                        </a:lnSpc>
                        <a:spcBef>
                          <a:spcPts val="0"/>
                        </a:spcBef>
                        <a:spcAft>
                          <a:spcPts val="0"/>
                        </a:spcAft>
                        <a:buNone/>
                      </a:pPr>
                      <a:r>
                        <a:rPr lang="en" sz="1000"/>
                        <a:t>$202,295.89</a:t>
                      </a:r>
                      <a:endParaRPr sz="1000"/>
                    </a:p>
                  </a:txBody>
                  <a:tcPr marT="19050" marB="19050" marR="28575" marL="28575" anchor="b">
                    <a:extLst>
                      <a:ext uri="http://customooxmlschemas.google.com/">
                        <go:slidesCustomData xmlns:go="http://customooxmlschemas.google.com/" cellId="215:5:4"/>
                      </a:ext>
                    </a:extLst>
                  </a:tcPr>
                </a:tc>
                <a:tc>
                  <a:txBody>
                    <a:bodyPr/>
                    <a:lstStyle/>
                    <a:p>
                      <a:pPr indent="0" lvl="0" marL="0" rtl="0" algn="r">
                        <a:lnSpc>
                          <a:spcPct val="115000"/>
                        </a:lnSpc>
                        <a:spcBef>
                          <a:spcPts val="0"/>
                        </a:spcBef>
                        <a:spcAft>
                          <a:spcPts val="0"/>
                        </a:spcAft>
                        <a:buNone/>
                      </a:pPr>
                      <a:r>
                        <a:rPr lang="en" sz="1000"/>
                        <a:t>8.44%</a:t>
                      </a:r>
                      <a:endParaRPr sz="1000"/>
                    </a:p>
                  </a:txBody>
                  <a:tcPr marT="19050" marB="19050" marR="28575" marL="28575" anchor="b">
                    <a:extLst>
                      <a:ext uri="http://customooxmlschemas.google.com/">
                        <go:slidesCustomData xmlns:go="http://customooxmlschemas.google.com/" cellId="215:5:5"/>
                      </a:ext>
                    </a:extLst>
                  </a:tcPr>
                </a:tc>
              </a:tr>
              <a:tr h="260250">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6:0"/>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6:1"/>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6:2"/>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6:3"/>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6:4"/>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6:5"/>
                      </a:ext>
                    </a:extLst>
                  </a:tcPr>
                </a:tc>
              </a:tr>
              <a:tr h="276025">
                <a:tc>
                  <a:txBody>
                    <a:bodyPr/>
                    <a:lstStyle/>
                    <a:p>
                      <a:pPr indent="0" lvl="0" marL="0" rtl="0" algn="l">
                        <a:lnSpc>
                          <a:spcPct val="115000"/>
                        </a:lnSpc>
                        <a:spcBef>
                          <a:spcPts val="0"/>
                        </a:spcBef>
                        <a:spcAft>
                          <a:spcPts val="0"/>
                        </a:spcAft>
                        <a:buNone/>
                      </a:pPr>
                      <a:r>
                        <a:rPr b="1" lang="en" sz="1300"/>
                        <a:t>Debt Service Fund</a:t>
                      </a:r>
                      <a:endParaRPr b="1" sz="1300"/>
                    </a:p>
                  </a:txBody>
                  <a:tcPr marT="19050" marB="19050" marR="28575" marL="28575" anchor="b">
                    <a:extLst>
                      <a:ext uri="http://customooxmlschemas.google.com/">
                        <go:slidesCustomData xmlns:go="http://customooxmlschemas.google.com/" cellId="215:7:0"/>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7:1"/>
                      </a:ext>
                    </a:extLst>
                  </a:tcPr>
                </a:tc>
                <a:tc>
                  <a:txBody>
                    <a:bodyPr/>
                    <a:lstStyle/>
                    <a:p>
                      <a:pPr indent="0" lvl="0" marL="0" rtl="0" algn="r">
                        <a:lnSpc>
                          <a:spcPct val="115000"/>
                        </a:lnSpc>
                        <a:spcBef>
                          <a:spcPts val="0"/>
                        </a:spcBef>
                        <a:spcAft>
                          <a:spcPts val="0"/>
                        </a:spcAft>
                        <a:buNone/>
                      </a:pPr>
                      <a:r>
                        <a:rPr lang="en" sz="1000"/>
                        <a:t>$21,735,503.92</a:t>
                      </a:r>
                      <a:endParaRPr sz="1000"/>
                    </a:p>
                  </a:txBody>
                  <a:tcPr marT="19050" marB="19050" marR="28575" marL="28575" anchor="b">
                    <a:extLst>
                      <a:ext uri="http://customooxmlschemas.google.com/">
                        <go:slidesCustomData xmlns:go="http://customooxmlschemas.google.com/" cellId="215:7:2"/>
                      </a:ext>
                    </a:extLst>
                  </a:tcPr>
                </a:tc>
                <a:tc>
                  <a:txBody>
                    <a:bodyPr/>
                    <a:lstStyle/>
                    <a:p>
                      <a:pPr indent="0" lvl="0" marL="0" rtl="0" algn="r">
                        <a:lnSpc>
                          <a:spcPct val="115000"/>
                        </a:lnSpc>
                        <a:spcBef>
                          <a:spcPts val="0"/>
                        </a:spcBef>
                        <a:spcAft>
                          <a:spcPts val="0"/>
                        </a:spcAft>
                        <a:buNone/>
                      </a:pPr>
                      <a:r>
                        <a:rPr lang="en" sz="1000"/>
                        <a:t>$24,764,763.92</a:t>
                      </a:r>
                      <a:endParaRPr sz="1000"/>
                    </a:p>
                  </a:txBody>
                  <a:tcPr marT="19050" marB="19050" marR="28575" marL="28575" anchor="b">
                    <a:extLst>
                      <a:ext uri="http://customooxmlschemas.google.com/">
                        <go:slidesCustomData xmlns:go="http://customooxmlschemas.google.com/" cellId="215:7:3"/>
                      </a:ext>
                    </a:extLst>
                  </a:tcPr>
                </a:tc>
                <a:tc>
                  <a:txBody>
                    <a:bodyPr/>
                    <a:lstStyle/>
                    <a:p>
                      <a:pPr indent="0" lvl="0" marL="0" rtl="0" algn="r">
                        <a:lnSpc>
                          <a:spcPct val="115000"/>
                        </a:lnSpc>
                        <a:spcBef>
                          <a:spcPts val="0"/>
                        </a:spcBef>
                        <a:spcAft>
                          <a:spcPts val="0"/>
                        </a:spcAft>
                        <a:buNone/>
                      </a:pPr>
                      <a:r>
                        <a:rPr lang="en" sz="1000"/>
                        <a:t>$3,029,260.00</a:t>
                      </a:r>
                      <a:endParaRPr sz="1000"/>
                    </a:p>
                  </a:txBody>
                  <a:tcPr marT="19050" marB="19050" marR="28575" marL="28575" anchor="b">
                    <a:extLst>
                      <a:ext uri="http://customooxmlschemas.google.com/">
                        <go:slidesCustomData xmlns:go="http://customooxmlschemas.google.com/" cellId="215:7:4"/>
                      </a:ext>
                    </a:extLst>
                  </a:tcPr>
                </a:tc>
                <a:tc>
                  <a:txBody>
                    <a:bodyPr/>
                    <a:lstStyle/>
                    <a:p>
                      <a:pPr indent="0" lvl="0" marL="0" rtl="0" algn="r">
                        <a:lnSpc>
                          <a:spcPct val="115000"/>
                        </a:lnSpc>
                        <a:spcBef>
                          <a:spcPts val="0"/>
                        </a:spcBef>
                        <a:spcAft>
                          <a:spcPts val="0"/>
                        </a:spcAft>
                        <a:buNone/>
                      </a:pPr>
                      <a:r>
                        <a:rPr lang="en" sz="1000"/>
                        <a:t>13.94%</a:t>
                      </a:r>
                      <a:endParaRPr sz="1000"/>
                    </a:p>
                  </a:txBody>
                  <a:tcPr marT="19050" marB="19050" marR="28575" marL="28575" anchor="b">
                    <a:extLst>
                      <a:ext uri="http://customooxmlschemas.google.com/">
                        <go:slidesCustomData xmlns:go="http://customooxmlschemas.google.com/" cellId="215:7:5"/>
                      </a:ext>
                    </a:extLst>
                  </a:tcPr>
                </a:tc>
              </a:tr>
              <a:tr h="260250">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8:0"/>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8:1"/>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8:2"/>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8:3"/>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8:4"/>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8:5"/>
                      </a:ext>
                    </a:extLst>
                  </a:tcPr>
                </a:tc>
              </a:tr>
              <a:tr h="276025">
                <a:tc>
                  <a:txBody>
                    <a:bodyPr/>
                    <a:lstStyle/>
                    <a:p>
                      <a:pPr indent="0" lvl="0" marL="0" rtl="0" algn="l">
                        <a:lnSpc>
                          <a:spcPct val="115000"/>
                        </a:lnSpc>
                        <a:spcBef>
                          <a:spcPts val="0"/>
                        </a:spcBef>
                        <a:spcAft>
                          <a:spcPts val="0"/>
                        </a:spcAft>
                        <a:buNone/>
                      </a:pPr>
                      <a:r>
                        <a:rPr b="1" lang="en" sz="1300"/>
                        <a:t>OPEB Debt Service Fund</a:t>
                      </a:r>
                      <a:endParaRPr b="1" sz="1300"/>
                    </a:p>
                  </a:txBody>
                  <a:tcPr marT="19050" marB="19050" marR="28575" marL="28575" anchor="b">
                    <a:extLst>
                      <a:ext uri="http://customooxmlschemas.google.com/">
                        <go:slidesCustomData xmlns:go="http://customooxmlschemas.google.com/" cellId="215:9:0"/>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9:1"/>
                      </a:ext>
                    </a:extLst>
                  </a:tcPr>
                </a:tc>
                <a:tc>
                  <a:txBody>
                    <a:bodyPr/>
                    <a:lstStyle/>
                    <a:p>
                      <a:pPr indent="0" lvl="0" marL="0" rtl="0" algn="r">
                        <a:lnSpc>
                          <a:spcPct val="115000"/>
                        </a:lnSpc>
                        <a:spcBef>
                          <a:spcPts val="0"/>
                        </a:spcBef>
                        <a:spcAft>
                          <a:spcPts val="0"/>
                        </a:spcAft>
                        <a:buNone/>
                      </a:pPr>
                      <a:r>
                        <a:rPr lang="en" sz="1000"/>
                        <a:t>$1,681,423.36</a:t>
                      </a:r>
                      <a:endParaRPr sz="1000"/>
                    </a:p>
                  </a:txBody>
                  <a:tcPr marT="19050" marB="19050" marR="28575" marL="28575" anchor="b">
                    <a:lnB cap="flat" cmpd="sng" w="28575">
                      <a:solidFill>
                        <a:srgbClr val="000000"/>
                      </a:solidFill>
                      <a:prstDash val="solid"/>
                      <a:round/>
                      <a:headEnd len="sm" w="sm" type="none"/>
                      <a:tailEnd len="sm" w="sm" type="none"/>
                    </a:lnB>
                    <a:extLst>
                      <a:ext uri="http://customooxmlschemas.google.com/">
                        <go:slidesCustomData xmlns:go="http://customooxmlschemas.google.com/" cellId="215:9:2"/>
                      </a:ext>
                    </a:extLst>
                  </a:tcPr>
                </a:tc>
                <a:tc>
                  <a:txBody>
                    <a:bodyPr/>
                    <a:lstStyle/>
                    <a:p>
                      <a:pPr indent="0" lvl="0" marL="0" rtl="0" algn="r">
                        <a:lnSpc>
                          <a:spcPct val="115000"/>
                        </a:lnSpc>
                        <a:spcBef>
                          <a:spcPts val="0"/>
                        </a:spcBef>
                        <a:spcAft>
                          <a:spcPts val="0"/>
                        </a:spcAft>
                        <a:buNone/>
                      </a:pPr>
                      <a:r>
                        <a:rPr lang="en" sz="1000"/>
                        <a:t>$0.00</a:t>
                      </a:r>
                      <a:endParaRPr sz="1000"/>
                    </a:p>
                  </a:txBody>
                  <a:tcPr marT="19050" marB="19050" marR="28575" marL="28575" anchor="b">
                    <a:lnB cap="flat" cmpd="sng" w="28575">
                      <a:solidFill>
                        <a:srgbClr val="000000"/>
                      </a:solidFill>
                      <a:prstDash val="solid"/>
                      <a:round/>
                      <a:headEnd len="sm" w="sm" type="none"/>
                      <a:tailEnd len="sm" w="sm" type="none"/>
                    </a:lnB>
                    <a:extLst>
                      <a:ext uri="http://customooxmlschemas.google.com/">
                        <go:slidesCustomData xmlns:go="http://customooxmlschemas.google.com/" cellId="215:9:3"/>
                      </a:ext>
                    </a:extLst>
                  </a:tcPr>
                </a:tc>
                <a:tc>
                  <a:txBody>
                    <a:bodyPr/>
                    <a:lstStyle/>
                    <a:p>
                      <a:pPr indent="0" lvl="0" marL="0" rtl="0" algn="r">
                        <a:lnSpc>
                          <a:spcPct val="115000"/>
                        </a:lnSpc>
                        <a:spcBef>
                          <a:spcPts val="0"/>
                        </a:spcBef>
                        <a:spcAft>
                          <a:spcPts val="0"/>
                        </a:spcAft>
                        <a:buNone/>
                      </a:pPr>
                      <a:r>
                        <a:rPr lang="en" sz="1000"/>
                        <a:t>-$1,681,423.36</a:t>
                      </a:r>
                      <a:endParaRPr sz="1000"/>
                    </a:p>
                  </a:txBody>
                  <a:tcPr marT="19050" marB="19050" marR="28575" marL="28575" anchor="b">
                    <a:lnB cap="flat" cmpd="sng" w="28575">
                      <a:solidFill>
                        <a:srgbClr val="000000"/>
                      </a:solidFill>
                      <a:prstDash val="solid"/>
                      <a:round/>
                      <a:headEnd len="sm" w="sm" type="none"/>
                      <a:tailEnd len="sm" w="sm" type="none"/>
                    </a:lnB>
                    <a:extLst>
                      <a:ext uri="http://customooxmlschemas.google.com/">
                        <go:slidesCustomData xmlns:go="http://customooxmlschemas.google.com/" cellId="215:9:4"/>
                      </a:ext>
                    </a:extLst>
                  </a:tcPr>
                </a:tc>
                <a:tc>
                  <a:txBody>
                    <a:bodyPr/>
                    <a:lstStyle/>
                    <a:p>
                      <a:pPr indent="0" lvl="0" marL="0" rtl="0" algn="r">
                        <a:lnSpc>
                          <a:spcPct val="115000"/>
                        </a:lnSpc>
                        <a:spcBef>
                          <a:spcPts val="0"/>
                        </a:spcBef>
                        <a:spcAft>
                          <a:spcPts val="0"/>
                        </a:spcAft>
                        <a:buNone/>
                      </a:pPr>
                      <a:r>
                        <a:rPr lang="en" sz="1000"/>
                        <a:t>-100.00%</a:t>
                      </a:r>
                      <a:endParaRPr sz="1000"/>
                    </a:p>
                  </a:txBody>
                  <a:tcPr marT="19050" marB="19050" marR="28575" marL="28575" anchor="b">
                    <a:lnB cap="flat" cmpd="sng" w="28575">
                      <a:solidFill>
                        <a:srgbClr val="000000"/>
                      </a:solidFill>
                      <a:prstDash val="solid"/>
                      <a:round/>
                      <a:headEnd len="sm" w="sm" type="none"/>
                      <a:tailEnd len="sm" w="sm" type="none"/>
                    </a:lnB>
                    <a:extLst>
                      <a:ext uri="http://customooxmlschemas.google.com/">
                        <go:slidesCustomData xmlns:go="http://customooxmlschemas.google.com/" cellId="215:9:5"/>
                      </a:ext>
                    </a:extLst>
                  </a:tcPr>
                </a:tc>
              </a:tr>
              <a:tr h="260250">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10:0"/>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10:1"/>
                      </a:ext>
                    </a:extLst>
                  </a:tcPr>
                </a:tc>
                <a:tc>
                  <a:txBody>
                    <a:bodyPr/>
                    <a:lstStyle/>
                    <a:p>
                      <a:pPr indent="0" lvl="0" marL="0" rtl="0" algn="l">
                        <a:spcBef>
                          <a:spcPts val="0"/>
                        </a:spcBef>
                        <a:spcAft>
                          <a:spcPts val="0"/>
                        </a:spcAft>
                        <a:buNone/>
                      </a:pPr>
                      <a:r>
                        <a:t/>
                      </a:r>
                      <a:endParaRPr/>
                    </a:p>
                  </a:txBody>
                  <a:tcPr marT="19050" marB="19050" marR="28575" marL="28575" anchor="b">
                    <a:lnT cap="flat" cmpd="sng" w="28575">
                      <a:solidFill>
                        <a:srgbClr val="000000"/>
                      </a:solidFill>
                      <a:prstDash val="solid"/>
                      <a:round/>
                      <a:headEnd len="sm" w="sm" type="none"/>
                      <a:tailEnd len="sm" w="sm" type="none"/>
                    </a:lnT>
                    <a:extLst>
                      <a:ext uri="http://customooxmlschemas.google.com/">
                        <go:slidesCustomData xmlns:go="http://customooxmlschemas.google.com/" cellId="215:10:2"/>
                      </a:ext>
                    </a:extLst>
                  </a:tcPr>
                </a:tc>
                <a:tc>
                  <a:txBody>
                    <a:bodyPr/>
                    <a:lstStyle/>
                    <a:p>
                      <a:pPr indent="0" lvl="0" marL="0" rtl="0" algn="l">
                        <a:spcBef>
                          <a:spcPts val="0"/>
                        </a:spcBef>
                        <a:spcAft>
                          <a:spcPts val="0"/>
                        </a:spcAft>
                        <a:buNone/>
                      </a:pPr>
                      <a:r>
                        <a:t/>
                      </a:r>
                      <a:endParaRPr/>
                    </a:p>
                  </a:txBody>
                  <a:tcPr marT="19050" marB="19050" marR="28575" marL="28575" anchor="b">
                    <a:lnT cap="flat" cmpd="sng" w="28575">
                      <a:solidFill>
                        <a:srgbClr val="000000"/>
                      </a:solidFill>
                      <a:prstDash val="solid"/>
                      <a:round/>
                      <a:headEnd len="sm" w="sm" type="none"/>
                      <a:tailEnd len="sm" w="sm" type="none"/>
                    </a:lnT>
                    <a:extLst>
                      <a:ext uri="http://customooxmlschemas.google.com/">
                        <go:slidesCustomData xmlns:go="http://customooxmlschemas.google.com/" cellId="215:10:3"/>
                      </a:ext>
                    </a:extLst>
                  </a:tcPr>
                </a:tc>
                <a:tc>
                  <a:txBody>
                    <a:bodyPr/>
                    <a:lstStyle/>
                    <a:p>
                      <a:pPr indent="0" lvl="0" marL="0" rtl="0" algn="l">
                        <a:spcBef>
                          <a:spcPts val="0"/>
                        </a:spcBef>
                        <a:spcAft>
                          <a:spcPts val="0"/>
                        </a:spcAft>
                        <a:buNone/>
                      </a:pPr>
                      <a:r>
                        <a:t/>
                      </a:r>
                      <a:endParaRPr/>
                    </a:p>
                  </a:txBody>
                  <a:tcPr marT="19050" marB="19050" marR="28575" marL="28575" anchor="b">
                    <a:lnT cap="flat" cmpd="sng" w="28575">
                      <a:solidFill>
                        <a:srgbClr val="000000"/>
                      </a:solidFill>
                      <a:prstDash val="solid"/>
                      <a:round/>
                      <a:headEnd len="sm" w="sm" type="none"/>
                      <a:tailEnd len="sm" w="sm" type="none"/>
                    </a:lnT>
                    <a:extLst>
                      <a:ext uri="http://customooxmlschemas.google.com/">
                        <go:slidesCustomData xmlns:go="http://customooxmlschemas.google.com/" cellId="215:10:4"/>
                      </a:ext>
                    </a:extLst>
                  </a:tcPr>
                </a:tc>
                <a:tc>
                  <a:txBody>
                    <a:bodyPr/>
                    <a:lstStyle/>
                    <a:p>
                      <a:pPr indent="0" lvl="0" marL="0" rtl="0" algn="l">
                        <a:spcBef>
                          <a:spcPts val="0"/>
                        </a:spcBef>
                        <a:spcAft>
                          <a:spcPts val="0"/>
                        </a:spcAft>
                        <a:buNone/>
                      </a:pPr>
                      <a:r>
                        <a:t/>
                      </a:r>
                      <a:endParaRPr/>
                    </a:p>
                  </a:txBody>
                  <a:tcPr marT="19050" marB="19050" marR="28575" marL="28575" anchor="b">
                    <a:lnT cap="flat" cmpd="sng" w="28575">
                      <a:solidFill>
                        <a:srgbClr val="000000"/>
                      </a:solidFill>
                      <a:prstDash val="solid"/>
                      <a:round/>
                      <a:headEnd len="sm" w="sm" type="none"/>
                      <a:tailEnd len="sm" w="sm" type="none"/>
                    </a:lnT>
                    <a:extLst>
                      <a:ext uri="http://customooxmlschemas.google.com/">
                        <go:slidesCustomData xmlns:go="http://customooxmlschemas.google.com/" cellId="215:10:5"/>
                      </a:ext>
                    </a:extLst>
                  </a:tcPr>
                </a:tc>
              </a:tr>
              <a:tr h="276025">
                <a:tc>
                  <a:txBody>
                    <a:bodyPr/>
                    <a:lstStyle/>
                    <a:p>
                      <a:pPr indent="0" lvl="0" marL="0" rtl="0" algn="l">
                        <a:lnSpc>
                          <a:spcPct val="115000"/>
                        </a:lnSpc>
                        <a:spcBef>
                          <a:spcPts val="0"/>
                        </a:spcBef>
                        <a:spcAft>
                          <a:spcPts val="0"/>
                        </a:spcAft>
                        <a:buNone/>
                      </a:pPr>
                      <a:r>
                        <a:rPr b="1" lang="en" sz="1300"/>
                        <a:t>TOTAL LEVY</a:t>
                      </a:r>
                      <a:endParaRPr b="1" sz="1300"/>
                    </a:p>
                  </a:txBody>
                  <a:tcPr marT="19050" marB="19050" marR="28575" marL="28575" anchor="b">
                    <a:extLst>
                      <a:ext uri="http://customooxmlschemas.google.com/">
                        <go:slidesCustomData xmlns:go="http://customooxmlschemas.google.com/" cellId="215:11:0"/>
                      </a:ext>
                    </a:extLst>
                  </a:tcPr>
                </a:tc>
                <a:tc>
                  <a:txBody>
                    <a:bodyPr/>
                    <a:lstStyle/>
                    <a:p>
                      <a:pPr indent="0" lvl="0" marL="0" rtl="0" algn="l">
                        <a:spcBef>
                          <a:spcPts val="0"/>
                        </a:spcBef>
                        <a:spcAft>
                          <a:spcPts val="0"/>
                        </a:spcAft>
                        <a:buNone/>
                      </a:pPr>
                      <a:r>
                        <a:t/>
                      </a:r>
                      <a:endParaRPr/>
                    </a:p>
                  </a:txBody>
                  <a:tcPr marT="19050" marB="19050" marR="28575" marL="28575" anchor="b">
                    <a:extLst>
                      <a:ext uri="http://customooxmlschemas.google.com/">
                        <go:slidesCustomData xmlns:go="http://customooxmlschemas.google.com/" cellId="215:11:1"/>
                      </a:ext>
                    </a:extLst>
                  </a:tcPr>
                </a:tc>
                <a:tc>
                  <a:txBody>
                    <a:bodyPr/>
                    <a:lstStyle/>
                    <a:p>
                      <a:pPr indent="0" lvl="0" marL="0" rtl="0" algn="r">
                        <a:lnSpc>
                          <a:spcPct val="115000"/>
                        </a:lnSpc>
                        <a:spcBef>
                          <a:spcPts val="0"/>
                        </a:spcBef>
                        <a:spcAft>
                          <a:spcPts val="0"/>
                        </a:spcAft>
                        <a:buNone/>
                      </a:pPr>
                      <a:r>
                        <a:rPr b="1" lang="en" sz="1000"/>
                        <a:t>$75,869,450.21</a:t>
                      </a:r>
                      <a:endParaRPr b="1" sz="1000"/>
                    </a:p>
                  </a:txBody>
                  <a:tcPr marT="19050" marB="19050" marR="28575" marL="28575" anchor="b">
                    <a:lnB cap="flat" cmpd="sng" w="28575">
                      <a:solidFill>
                        <a:srgbClr val="000000"/>
                      </a:solidFill>
                      <a:prstDash val="solid"/>
                      <a:round/>
                      <a:headEnd len="sm" w="sm" type="none"/>
                      <a:tailEnd len="sm" w="sm" type="none"/>
                    </a:lnB>
                    <a:extLst>
                      <a:ext uri="http://customooxmlschemas.google.com/">
                        <go:slidesCustomData xmlns:go="http://customooxmlschemas.google.com/" cellId="215:11:2"/>
                      </a:ext>
                    </a:extLst>
                  </a:tcPr>
                </a:tc>
                <a:tc>
                  <a:txBody>
                    <a:bodyPr/>
                    <a:lstStyle/>
                    <a:p>
                      <a:pPr indent="0" lvl="0" marL="0" rtl="0" algn="r">
                        <a:lnSpc>
                          <a:spcPct val="115000"/>
                        </a:lnSpc>
                        <a:spcBef>
                          <a:spcPts val="0"/>
                        </a:spcBef>
                        <a:spcAft>
                          <a:spcPts val="0"/>
                        </a:spcAft>
                        <a:buNone/>
                      </a:pPr>
                      <a:r>
                        <a:rPr b="1" lang="en" sz="1000"/>
                        <a:t>$76,478,137.97</a:t>
                      </a:r>
                      <a:endParaRPr b="1" sz="1000"/>
                    </a:p>
                  </a:txBody>
                  <a:tcPr marT="19050" marB="19050" marR="28575" marL="28575" anchor="b">
                    <a:lnB cap="flat" cmpd="sng" w="28575">
                      <a:solidFill>
                        <a:srgbClr val="000000"/>
                      </a:solidFill>
                      <a:prstDash val="solid"/>
                      <a:round/>
                      <a:headEnd len="sm" w="sm" type="none"/>
                      <a:tailEnd len="sm" w="sm" type="none"/>
                    </a:lnB>
                    <a:extLst>
                      <a:ext uri="http://customooxmlschemas.google.com/">
                        <go:slidesCustomData xmlns:go="http://customooxmlschemas.google.com/" cellId="215:11:3"/>
                      </a:ext>
                    </a:extLst>
                  </a:tcPr>
                </a:tc>
                <a:tc>
                  <a:txBody>
                    <a:bodyPr/>
                    <a:lstStyle/>
                    <a:p>
                      <a:pPr indent="0" lvl="0" marL="0" rtl="0" algn="r">
                        <a:lnSpc>
                          <a:spcPct val="115000"/>
                        </a:lnSpc>
                        <a:spcBef>
                          <a:spcPts val="0"/>
                        </a:spcBef>
                        <a:spcAft>
                          <a:spcPts val="0"/>
                        </a:spcAft>
                        <a:buNone/>
                      </a:pPr>
                      <a:r>
                        <a:rPr b="1" lang="en" sz="1000"/>
                        <a:t>$608,687.76</a:t>
                      </a:r>
                      <a:endParaRPr b="1" sz="1000"/>
                    </a:p>
                  </a:txBody>
                  <a:tcPr marT="19050" marB="19050" marR="28575" marL="28575" anchor="b">
                    <a:lnB cap="flat" cmpd="sng" w="28575">
                      <a:solidFill>
                        <a:srgbClr val="000000"/>
                      </a:solidFill>
                      <a:prstDash val="solid"/>
                      <a:round/>
                      <a:headEnd len="sm" w="sm" type="none"/>
                      <a:tailEnd len="sm" w="sm" type="none"/>
                    </a:lnB>
                    <a:extLst>
                      <a:ext uri="http://customooxmlschemas.google.com/">
                        <go:slidesCustomData xmlns:go="http://customooxmlschemas.google.com/" cellId="215:11:4"/>
                      </a:ext>
                    </a:extLst>
                  </a:tcPr>
                </a:tc>
                <a:tc>
                  <a:txBody>
                    <a:bodyPr/>
                    <a:lstStyle/>
                    <a:p>
                      <a:pPr indent="0" lvl="0" marL="0" rtl="0" algn="r">
                        <a:lnSpc>
                          <a:spcPct val="115000"/>
                        </a:lnSpc>
                        <a:spcBef>
                          <a:spcPts val="0"/>
                        </a:spcBef>
                        <a:spcAft>
                          <a:spcPts val="0"/>
                        </a:spcAft>
                        <a:buNone/>
                      </a:pPr>
                      <a:r>
                        <a:rPr lang="en" sz="1000"/>
                        <a:t>0.80%</a:t>
                      </a:r>
                      <a:endParaRPr sz="1000"/>
                    </a:p>
                  </a:txBody>
                  <a:tcPr marT="19050" marB="19050" marR="28575" marL="28575" anchor="b">
                    <a:lnB cap="flat" cmpd="sng" w="28575">
                      <a:solidFill>
                        <a:srgbClr val="000000"/>
                      </a:solidFill>
                      <a:prstDash val="solid"/>
                      <a:round/>
                      <a:headEnd len="sm" w="sm" type="none"/>
                      <a:tailEnd len="sm" w="sm" type="none"/>
                    </a:lnB>
                    <a:extLst>
                      <a:ext uri="http://customooxmlschemas.google.com/">
                        <go:slidesCustomData xmlns:go="http://customooxmlschemas.google.com/" cellId="215:11:5"/>
                      </a:ext>
                    </a:extLst>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g3182533894e_0_20"/>
          <p:cNvSpPr txBox="1"/>
          <p:nvPr/>
        </p:nvSpPr>
        <p:spPr>
          <a:xfrm>
            <a:off x="1376325" y="983075"/>
            <a:ext cx="47100" cy="2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221" name="Google Shape;221;g3182533894e_0_20"/>
          <p:cNvPicPr preferRelativeResize="0"/>
          <p:nvPr/>
        </p:nvPicPr>
        <p:blipFill rotWithShape="1">
          <a:blip r:embed="rId3">
            <a:alphaModFix/>
          </a:blip>
          <a:srcRect b="-2788" l="-512" r="-3981" t="-9193"/>
          <a:stretch/>
        </p:blipFill>
        <p:spPr>
          <a:xfrm>
            <a:off x="1525750" y="1039825"/>
            <a:ext cx="6700699" cy="3608199"/>
          </a:xfrm>
          <a:prstGeom prst="rect">
            <a:avLst/>
          </a:prstGeom>
          <a:noFill/>
          <a:ln>
            <a:noFill/>
          </a:ln>
        </p:spPr>
      </p:pic>
      <p:pic>
        <p:nvPicPr>
          <p:cNvPr id="222" name="Google Shape;222;g3182533894e_0_20"/>
          <p:cNvPicPr preferRelativeResize="0"/>
          <p:nvPr/>
        </p:nvPicPr>
        <p:blipFill>
          <a:blip r:embed="rId4">
            <a:alphaModFix/>
          </a:blip>
          <a:stretch>
            <a:fillRect/>
          </a:stretch>
        </p:blipFill>
        <p:spPr>
          <a:xfrm>
            <a:off x="1525750" y="2105375"/>
            <a:ext cx="1415650" cy="814825"/>
          </a:xfrm>
          <a:prstGeom prst="rect">
            <a:avLst/>
          </a:prstGeom>
          <a:noFill/>
          <a:ln>
            <a:noFill/>
          </a:ln>
        </p:spPr>
      </p:pic>
      <p:pic>
        <p:nvPicPr>
          <p:cNvPr id="223" name="Google Shape;223;g3182533894e_0_20"/>
          <p:cNvPicPr preferRelativeResize="0"/>
          <p:nvPr/>
        </p:nvPicPr>
        <p:blipFill>
          <a:blip r:embed="rId5">
            <a:alphaModFix/>
          </a:blip>
          <a:stretch>
            <a:fillRect/>
          </a:stretch>
        </p:blipFill>
        <p:spPr>
          <a:xfrm>
            <a:off x="2878475" y="2105375"/>
            <a:ext cx="5072724" cy="814825"/>
          </a:xfrm>
          <a:prstGeom prst="rect">
            <a:avLst/>
          </a:prstGeom>
          <a:noFill/>
          <a:ln>
            <a:noFill/>
          </a:ln>
        </p:spPr>
      </p:pic>
      <p:sp>
        <p:nvSpPr>
          <p:cNvPr id="224" name="Google Shape;224;g3182533894e_0_20"/>
          <p:cNvSpPr txBox="1"/>
          <p:nvPr/>
        </p:nvSpPr>
        <p:spPr>
          <a:xfrm>
            <a:off x="2658275" y="511225"/>
            <a:ext cx="4530000" cy="52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600">
                <a:solidFill>
                  <a:schemeClr val="dk1"/>
                </a:solidFill>
                <a:latin typeface="Montserrat"/>
                <a:ea typeface="Montserrat"/>
                <a:cs typeface="Montserrat"/>
                <a:sym typeface="Montserrat"/>
              </a:rPr>
              <a:t>Major Changes</a:t>
            </a:r>
            <a:endParaRPr b="1" sz="2600">
              <a:solidFill>
                <a:schemeClr val="dk1"/>
              </a:solidFill>
              <a:latin typeface="Montserrat"/>
              <a:ea typeface="Montserrat"/>
              <a:cs typeface="Montserrat"/>
              <a:sym typeface="Montserra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pic>
        <p:nvPicPr>
          <p:cNvPr id="229" name="Google Shape;229;g319802cb576_0_56"/>
          <p:cNvPicPr preferRelativeResize="0"/>
          <p:nvPr/>
        </p:nvPicPr>
        <p:blipFill>
          <a:blip r:embed="rId3">
            <a:alphaModFix/>
          </a:blip>
          <a:stretch>
            <a:fillRect/>
          </a:stretch>
        </p:blipFill>
        <p:spPr>
          <a:xfrm>
            <a:off x="440425" y="888700"/>
            <a:ext cx="4828901" cy="3775051"/>
          </a:xfrm>
          <a:prstGeom prst="rect">
            <a:avLst/>
          </a:prstGeom>
          <a:noFill/>
          <a:ln>
            <a:noFill/>
          </a:ln>
        </p:spPr>
      </p:pic>
      <p:sp>
        <p:nvSpPr>
          <p:cNvPr id="230" name="Google Shape;230;g319802cb576_0_56"/>
          <p:cNvSpPr txBox="1"/>
          <p:nvPr/>
        </p:nvSpPr>
        <p:spPr>
          <a:xfrm>
            <a:off x="5300800" y="888575"/>
            <a:ext cx="3342600" cy="3775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Montserrat"/>
                <a:ea typeface="Montserrat"/>
                <a:cs typeface="Montserrat"/>
                <a:sym typeface="Montserrat"/>
              </a:rPr>
              <a:t>Referendum Market Value</a:t>
            </a:r>
            <a:r>
              <a:rPr lang="en" sz="1500">
                <a:latin typeface="Montserrat"/>
                <a:ea typeface="Montserrat"/>
                <a:cs typeface="Montserrat"/>
                <a:sym typeface="Montserrat"/>
              </a:rPr>
              <a:t> </a:t>
            </a:r>
            <a:endParaRPr sz="1500">
              <a:latin typeface="Montserrat"/>
              <a:ea typeface="Montserrat"/>
              <a:cs typeface="Montserrat"/>
              <a:sym typeface="Montserrat"/>
            </a:endParaRPr>
          </a:p>
          <a:p>
            <a:pPr indent="0" lvl="0" marL="0" rtl="0" algn="l">
              <a:spcBef>
                <a:spcPts val="0"/>
              </a:spcBef>
              <a:spcAft>
                <a:spcPts val="0"/>
              </a:spcAft>
              <a:buNone/>
            </a:pPr>
            <a:r>
              <a:t/>
            </a:r>
            <a:endParaRPr/>
          </a:p>
          <a:p>
            <a:pPr indent="-171450" lvl="0" marL="1143000" rtl="0" algn="l">
              <a:spcBef>
                <a:spcPts val="0"/>
              </a:spcBef>
              <a:spcAft>
                <a:spcPts val="0"/>
              </a:spcAft>
              <a:buNone/>
            </a:pPr>
            <a:r>
              <a:rPr lang="en" sz="1700">
                <a:solidFill>
                  <a:schemeClr val="accent2"/>
                </a:solidFill>
                <a:latin typeface="Montserrat"/>
                <a:ea typeface="Montserrat"/>
                <a:cs typeface="Montserrat"/>
                <a:sym typeface="Montserrat"/>
              </a:rPr>
              <a:t>$ 34,516,459</a:t>
            </a:r>
            <a:endParaRPr sz="1700">
              <a:solidFill>
                <a:schemeClr val="accent2"/>
              </a:solidFill>
              <a:latin typeface="Montserrat"/>
              <a:ea typeface="Montserrat"/>
              <a:cs typeface="Montserrat"/>
              <a:sym typeface="Montserrat"/>
            </a:endParaRPr>
          </a:p>
          <a:p>
            <a:pPr indent="-171450" lvl="0" marL="1143000" rtl="0" algn="l">
              <a:spcBef>
                <a:spcPts val="0"/>
              </a:spcBef>
              <a:spcAft>
                <a:spcPts val="0"/>
              </a:spcAft>
              <a:buNone/>
            </a:pPr>
            <a:r>
              <a:t/>
            </a:r>
            <a:endParaRPr sz="1500">
              <a:latin typeface="Montserrat"/>
              <a:ea typeface="Montserrat"/>
              <a:cs typeface="Montserrat"/>
              <a:sym typeface="Montserrat"/>
            </a:endParaRPr>
          </a:p>
          <a:p>
            <a:pPr indent="0" lvl="0" marL="285750" rtl="0" algn="ctr">
              <a:spcBef>
                <a:spcPts val="0"/>
              </a:spcBef>
              <a:spcAft>
                <a:spcPts val="0"/>
              </a:spcAft>
              <a:buNone/>
            </a:pPr>
            <a:r>
              <a:rPr i="1" lang="en" sz="1100">
                <a:latin typeface="Montserrat"/>
                <a:ea typeface="Montserrat"/>
                <a:cs typeface="Montserrat"/>
                <a:sym typeface="Montserrat"/>
              </a:rPr>
              <a:t>Excludes Ag Land and Seasonal Recreational property</a:t>
            </a:r>
            <a:endParaRPr i="1" sz="1100">
              <a:latin typeface="Montserrat"/>
              <a:ea typeface="Montserrat"/>
              <a:cs typeface="Montserrat"/>
              <a:sym typeface="Montserrat"/>
            </a:endParaRPr>
          </a:p>
          <a:p>
            <a:pPr indent="0" lvl="0" marL="0" rtl="0" algn="l">
              <a:spcBef>
                <a:spcPts val="0"/>
              </a:spcBef>
              <a:spcAft>
                <a:spcPts val="0"/>
              </a:spcAft>
              <a:buNone/>
            </a:pPr>
            <a:r>
              <a:t/>
            </a:r>
            <a:endParaRPr i="1" sz="1100">
              <a:latin typeface="Montserrat"/>
              <a:ea typeface="Montserrat"/>
              <a:cs typeface="Montserrat"/>
              <a:sym typeface="Montserrat"/>
            </a:endParaRPr>
          </a:p>
          <a:p>
            <a:pPr indent="0" lvl="0" marL="0" rtl="0" algn="l">
              <a:spcBef>
                <a:spcPts val="0"/>
              </a:spcBef>
              <a:spcAft>
                <a:spcPts val="0"/>
              </a:spcAft>
              <a:buNone/>
            </a:pPr>
            <a:r>
              <a:t/>
            </a:r>
            <a:endParaRPr sz="1100">
              <a:latin typeface="Montserrat"/>
              <a:ea typeface="Montserrat"/>
              <a:cs typeface="Montserrat"/>
              <a:sym typeface="Montserrat"/>
            </a:endParaRPr>
          </a:p>
          <a:p>
            <a:pPr indent="0" lvl="0" marL="0" rtl="0" algn="l">
              <a:spcBef>
                <a:spcPts val="0"/>
              </a:spcBef>
              <a:spcAft>
                <a:spcPts val="0"/>
              </a:spcAft>
              <a:buNone/>
            </a:pPr>
            <a:r>
              <a:t/>
            </a:r>
            <a:endParaRPr i="1" sz="1100">
              <a:latin typeface="Montserrat"/>
              <a:ea typeface="Montserrat"/>
              <a:cs typeface="Montserrat"/>
              <a:sym typeface="Montserrat"/>
            </a:endParaRPr>
          </a:p>
          <a:p>
            <a:pPr indent="0" lvl="0" marL="0" rtl="0" algn="ctr">
              <a:spcBef>
                <a:spcPts val="0"/>
              </a:spcBef>
              <a:spcAft>
                <a:spcPts val="0"/>
              </a:spcAft>
              <a:buClr>
                <a:schemeClr val="accent5"/>
              </a:buClr>
              <a:buSzPts val="1100"/>
              <a:buFont typeface="Arial"/>
              <a:buNone/>
            </a:pPr>
            <a:r>
              <a:rPr lang="en" sz="1600">
                <a:solidFill>
                  <a:schemeClr val="dk1"/>
                </a:solidFill>
                <a:latin typeface="Montserrat"/>
                <a:ea typeface="Montserrat"/>
                <a:cs typeface="Montserrat"/>
                <a:sym typeface="Montserrat"/>
              </a:rPr>
              <a:t>Net</a:t>
            </a:r>
            <a:r>
              <a:rPr lang="en" sz="1600">
                <a:solidFill>
                  <a:schemeClr val="dk1"/>
                </a:solidFill>
                <a:latin typeface="Montserrat"/>
                <a:ea typeface="Montserrat"/>
                <a:cs typeface="Montserrat"/>
                <a:sym typeface="Montserrat"/>
              </a:rPr>
              <a:t> Tax Capacity</a:t>
            </a:r>
            <a:r>
              <a:rPr lang="en" sz="1500">
                <a:solidFill>
                  <a:schemeClr val="accent5"/>
                </a:solidFill>
                <a:latin typeface="Montserrat"/>
                <a:ea typeface="Montserrat"/>
                <a:cs typeface="Montserrat"/>
                <a:sym typeface="Montserrat"/>
              </a:rPr>
              <a:t> </a:t>
            </a:r>
            <a:endParaRPr sz="1500">
              <a:solidFill>
                <a:schemeClr val="accent5"/>
              </a:solidFill>
              <a:latin typeface="Montserrat"/>
              <a:ea typeface="Montserrat"/>
              <a:cs typeface="Montserrat"/>
              <a:sym typeface="Montserrat"/>
            </a:endParaRPr>
          </a:p>
          <a:p>
            <a:pPr indent="0" lvl="0" marL="0" rtl="0" algn="l">
              <a:spcBef>
                <a:spcPts val="0"/>
              </a:spcBef>
              <a:spcAft>
                <a:spcPts val="0"/>
              </a:spcAft>
              <a:buClr>
                <a:schemeClr val="accent5"/>
              </a:buClr>
              <a:buSzPts val="1100"/>
              <a:buFont typeface="Arial"/>
              <a:buNone/>
            </a:pPr>
            <a:r>
              <a:t/>
            </a:r>
            <a:endParaRPr>
              <a:solidFill>
                <a:schemeClr val="accent5"/>
              </a:solidFill>
            </a:endParaRPr>
          </a:p>
          <a:p>
            <a:pPr indent="-171450" lvl="0" marL="1143000" rtl="0" algn="l">
              <a:spcBef>
                <a:spcPts val="0"/>
              </a:spcBef>
              <a:spcAft>
                <a:spcPts val="0"/>
              </a:spcAft>
              <a:buClr>
                <a:schemeClr val="accent5"/>
              </a:buClr>
              <a:buSzPts val="1100"/>
              <a:buFont typeface="Arial"/>
              <a:buNone/>
            </a:pPr>
            <a:r>
              <a:rPr lang="en" sz="1700">
                <a:solidFill>
                  <a:schemeClr val="accent2"/>
                </a:solidFill>
                <a:latin typeface="Montserrat"/>
                <a:ea typeface="Montserrat"/>
                <a:cs typeface="Montserrat"/>
                <a:sym typeface="Montserrat"/>
              </a:rPr>
              <a:t>$ 41,961,679</a:t>
            </a:r>
            <a:endParaRPr sz="1700">
              <a:solidFill>
                <a:schemeClr val="accent2"/>
              </a:solidFill>
              <a:latin typeface="Montserrat"/>
              <a:ea typeface="Montserrat"/>
              <a:cs typeface="Montserrat"/>
              <a:sym typeface="Montserrat"/>
            </a:endParaRPr>
          </a:p>
          <a:p>
            <a:pPr indent="-171450" lvl="0" marL="1143000" rtl="0" algn="l">
              <a:spcBef>
                <a:spcPts val="0"/>
              </a:spcBef>
              <a:spcAft>
                <a:spcPts val="0"/>
              </a:spcAft>
              <a:buClr>
                <a:schemeClr val="accent5"/>
              </a:buClr>
              <a:buSzPts val="1100"/>
              <a:buFont typeface="Arial"/>
              <a:buNone/>
            </a:pPr>
            <a:r>
              <a:t/>
            </a:r>
            <a:endParaRPr sz="1500">
              <a:solidFill>
                <a:schemeClr val="accent5"/>
              </a:solidFill>
              <a:latin typeface="Montserrat"/>
              <a:ea typeface="Montserrat"/>
              <a:cs typeface="Montserrat"/>
              <a:sym typeface="Montserrat"/>
            </a:endParaRPr>
          </a:p>
          <a:p>
            <a:pPr indent="0" lvl="0" marL="285750" rtl="0" algn="ctr">
              <a:spcBef>
                <a:spcPts val="0"/>
              </a:spcBef>
              <a:spcAft>
                <a:spcPts val="0"/>
              </a:spcAft>
              <a:buClr>
                <a:schemeClr val="accent5"/>
              </a:buClr>
              <a:buSzPts val="1100"/>
              <a:buFont typeface="Arial"/>
              <a:buNone/>
            </a:pPr>
            <a:r>
              <a:rPr i="1" lang="en" sz="1100">
                <a:solidFill>
                  <a:schemeClr val="accent5"/>
                </a:solidFill>
                <a:latin typeface="Montserrat"/>
                <a:ea typeface="Montserrat"/>
                <a:cs typeface="Montserrat"/>
                <a:sym typeface="Montserrat"/>
              </a:rPr>
              <a:t>Most all property types pay on this amount</a:t>
            </a:r>
            <a:endParaRPr i="1" sz="1100">
              <a:latin typeface="Montserrat"/>
              <a:ea typeface="Montserrat"/>
              <a:cs typeface="Montserrat"/>
              <a:sym typeface="Montserrat"/>
            </a:endParaRPr>
          </a:p>
        </p:txBody>
      </p:sp>
      <p:cxnSp>
        <p:nvCxnSpPr>
          <p:cNvPr id="231" name="Google Shape;231;g319802cb576_0_56"/>
          <p:cNvCxnSpPr/>
          <p:nvPr/>
        </p:nvCxnSpPr>
        <p:spPr>
          <a:xfrm flipH="1" rot="10800000">
            <a:off x="5552475" y="2634725"/>
            <a:ext cx="2831400" cy="7800"/>
          </a:xfrm>
          <a:prstGeom prst="straightConnector1">
            <a:avLst/>
          </a:prstGeom>
          <a:noFill/>
          <a:ln cap="flat" cmpd="sng" w="9525">
            <a:solidFill>
              <a:srgbClr val="0082C8"/>
            </a:solidFill>
            <a:prstDash val="solid"/>
            <a:round/>
            <a:headEnd len="med" w="med" type="none"/>
            <a:tailEnd len="med" w="med" type="none"/>
          </a:ln>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pic>
        <p:nvPicPr>
          <p:cNvPr id="236" name="Google Shape;236;g3182533894e_0_23"/>
          <p:cNvPicPr preferRelativeResize="0"/>
          <p:nvPr/>
        </p:nvPicPr>
        <p:blipFill>
          <a:blip r:embed="rId3">
            <a:alphaModFix/>
          </a:blip>
          <a:stretch>
            <a:fillRect/>
          </a:stretch>
        </p:blipFill>
        <p:spPr>
          <a:xfrm>
            <a:off x="998825" y="487625"/>
            <a:ext cx="7285301" cy="416827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pic>
        <p:nvPicPr>
          <p:cNvPr id="241" name="Google Shape;241;g3182533894e_0_26"/>
          <p:cNvPicPr preferRelativeResize="0"/>
          <p:nvPr/>
        </p:nvPicPr>
        <p:blipFill>
          <a:blip r:embed="rId3">
            <a:alphaModFix/>
          </a:blip>
          <a:stretch>
            <a:fillRect/>
          </a:stretch>
        </p:blipFill>
        <p:spPr>
          <a:xfrm>
            <a:off x="739275" y="948550"/>
            <a:ext cx="7542227" cy="337702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pic>
        <p:nvPicPr>
          <p:cNvPr id="246" name="Google Shape;246;g319802cb576_0_36"/>
          <p:cNvPicPr preferRelativeResize="0"/>
          <p:nvPr/>
        </p:nvPicPr>
        <p:blipFill>
          <a:blip r:embed="rId3">
            <a:alphaModFix/>
          </a:blip>
          <a:stretch>
            <a:fillRect/>
          </a:stretch>
        </p:blipFill>
        <p:spPr>
          <a:xfrm>
            <a:off x="747150" y="967350"/>
            <a:ext cx="7754574" cy="34368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61"/>
          <p:cNvSpPr/>
          <p:nvPr/>
        </p:nvSpPr>
        <p:spPr>
          <a:xfrm>
            <a:off x="5332250" y="1777425"/>
            <a:ext cx="2923500" cy="2799900"/>
          </a:xfrm>
          <a:prstGeom prst="rect">
            <a:avLst/>
          </a:prstGeom>
          <a:noFill/>
          <a:ln>
            <a:noFill/>
          </a:ln>
        </p:spPr>
        <p:txBody>
          <a:bodyPr anchorCtr="0" anchor="t" bIns="45700" lIns="91425" spcFirstLastPara="1" rIns="91425" wrap="square" tIns="45700">
            <a:spAutoFit/>
          </a:bodyPr>
          <a:lstStyle/>
          <a:p>
            <a:pPr indent="0" lvl="0" marL="1371600" marR="0" rtl="0" algn="l">
              <a:lnSpc>
                <a:spcPct val="100000"/>
              </a:lnSpc>
              <a:spcBef>
                <a:spcPts val="762"/>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accent5"/>
              </a:solidFill>
              <a:latin typeface="Arial"/>
              <a:ea typeface="Arial"/>
              <a:cs typeface="Arial"/>
              <a:sym typeface="Arial"/>
            </a:endParaRPr>
          </a:p>
        </p:txBody>
      </p:sp>
      <p:sp>
        <p:nvSpPr>
          <p:cNvPr id="252" name="Google Shape;252;p61"/>
          <p:cNvSpPr/>
          <p:nvPr/>
        </p:nvSpPr>
        <p:spPr>
          <a:xfrm>
            <a:off x="1879650" y="615200"/>
            <a:ext cx="6567000" cy="9657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accent5"/>
              </a:buClr>
              <a:buSzPts val="1100"/>
              <a:buFont typeface="Arial"/>
              <a:buNone/>
            </a:pPr>
            <a:r>
              <a:rPr lang="en" sz="3200">
                <a:solidFill>
                  <a:schemeClr val="dk1"/>
                </a:solidFill>
                <a:latin typeface="Calibri"/>
                <a:ea typeface="Calibri"/>
                <a:cs typeface="Calibri"/>
                <a:sym typeface="Calibri"/>
              </a:rPr>
              <a:t>What Variables May Cause Property</a:t>
            </a:r>
            <a:endParaRPr sz="32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000"/>
              <a:buFont typeface="Arial"/>
              <a:buNone/>
            </a:pPr>
            <a:r>
              <a:rPr lang="en" sz="3200">
                <a:solidFill>
                  <a:schemeClr val="dk1"/>
                </a:solidFill>
                <a:latin typeface="Calibri"/>
                <a:ea typeface="Calibri"/>
                <a:cs typeface="Calibri"/>
                <a:sym typeface="Calibri"/>
              </a:rPr>
              <a:t>Tax Increases and Decreases</a:t>
            </a:r>
            <a:endParaRPr b="1" sz="2000">
              <a:solidFill>
                <a:schemeClr val="dk1"/>
              </a:solidFill>
              <a:latin typeface="Montserrat"/>
              <a:ea typeface="Montserrat"/>
              <a:cs typeface="Montserrat"/>
              <a:sym typeface="Montserrat"/>
            </a:endParaRPr>
          </a:p>
        </p:txBody>
      </p:sp>
      <p:sp>
        <p:nvSpPr>
          <p:cNvPr id="253" name="Google Shape;253;p61"/>
          <p:cNvSpPr txBox="1"/>
          <p:nvPr/>
        </p:nvSpPr>
        <p:spPr>
          <a:xfrm>
            <a:off x="1179700" y="1777400"/>
            <a:ext cx="2695800" cy="291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cxnSp>
        <p:nvCxnSpPr>
          <p:cNvPr id="254" name="Google Shape;254;p61"/>
          <p:cNvCxnSpPr/>
          <p:nvPr/>
        </p:nvCxnSpPr>
        <p:spPr>
          <a:xfrm>
            <a:off x="2288625" y="1596525"/>
            <a:ext cx="6110700" cy="0"/>
          </a:xfrm>
          <a:prstGeom prst="straightConnector1">
            <a:avLst/>
          </a:prstGeom>
          <a:noFill/>
          <a:ln cap="flat" cmpd="sng" w="9525">
            <a:solidFill>
              <a:schemeClr val="lt1"/>
            </a:solidFill>
            <a:prstDash val="solid"/>
            <a:round/>
            <a:headEnd len="med" w="med" type="none"/>
            <a:tailEnd len="med" w="med" type="none"/>
          </a:ln>
        </p:spPr>
      </p:cxnSp>
      <p:pic>
        <p:nvPicPr>
          <p:cNvPr id="255" name="Google Shape;255;p61"/>
          <p:cNvPicPr preferRelativeResize="0"/>
          <p:nvPr/>
        </p:nvPicPr>
        <p:blipFill>
          <a:blip r:embed="rId3">
            <a:alphaModFix/>
          </a:blip>
          <a:stretch>
            <a:fillRect/>
          </a:stretch>
        </p:blipFill>
        <p:spPr>
          <a:xfrm>
            <a:off x="5046950" y="1777438"/>
            <a:ext cx="3169475" cy="2909925"/>
          </a:xfrm>
          <a:prstGeom prst="rect">
            <a:avLst/>
          </a:prstGeom>
          <a:noFill/>
          <a:ln>
            <a:noFill/>
          </a:ln>
        </p:spPr>
      </p:pic>
      <p:sp>
        <p:nvSpPr>
          <p:cNvPr id="256" name="Google Shape;256;p61"/>
          <p:cNvSpPr txBox="1"/>
          <p:nvPr/>
        </p:nvSpPr>
        <p:spPr>
          <a:xfrm>
            <a:off x="1179700" y="2500975"/>
            <a:ext cx="1903200" cy="52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257" name="Google Shape;257;p61"/>
          <p:cNvPicPr preferRelativeResize="0"/>
          <p:nvPr/>
        </p:nvPicPr>
        <p:blipFill>
          <a:blip r:embed="rId4">
            <a:alphaModFix/>
          </a:blip>
          <a:stretch>
            <a:fillRect/>
          </a:stretch>
        </p:blipFill>
        <p:spPr>
          <a:xfrm>
            <a:off x="994788" y="1675175"/>
            <a:ext cx="3363487" cy="3012226"/>
          </a:xfrm>
          <a:prstGeom prst="rect">
            <a:avLst/>
          </a:prstGeom>
          <a:noFill/>
          <a:ln>
            <a:noFill/>
          </a:ln>
        </p:spPr>
      </p:pic>
      <p:sp>
        <p:nvSpPr>
          <p:cNvPr id="258" name="Google Shape;258;p61"/>
          <p:cNvSpPr txBox="1"/>
          <p:nvPr/>
        </p:nvSpPr>
        <p:spPr>
          <a:xfrm>
            <a:off x="1344875" y="2634650"/>
            <a:ext cx="2044800" cy="52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259" name="Google Shape;259;p61"/>
          <p:cNvPicPr preferRelativeResize="0"/>
          <p:nvPr/>
        </p:nvPicPr>
        <p:blipFill>
          <a:blip r:embed="rId5">
            <a:alphaModFix/>
          </a:blip>
          <a:stretch>
            <a:fillRect/>
          </a:stretch>
        </p:blipFill>
        <p:spPr>
          <a:xfrm>
            <a:off x="1387175" y="2634648"/>
            <a:ext cx="1297675" cy="49555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62"/>
          <p:cNvSpPr/>
          <p:nvPr/>
        </p:nvSpPr>
        <p:spPr>
          <a:xfrm>
            <a:off x="1454149" y="1540038"/>
            <a:ext cx="6487673"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1" i="0" lang="en" sz="3600" u="none" cap="none" strike="noStrike">
                <a:solidFill>
                  <a:srgbClr val="000000"/>
                </a:solidFill>
                <a:latin typeface="Montserrat"/>
                <a:ea typeface="Montserrat"/>
                <a:cs typeface="Montserrat"/>
                <a:sym typeface="Montserrat"/>
              </a:rPr>
              <a:t>Comments </a:t>
            </a:r>
            <a:r>
              <a:rPr b="1" lang="en" sz="3600">
                <a:latin typeface="Montserrat"/>
                <a:ea typeface="Montserrat"/>
                <a:cs typeface="Montserrat"/>
                <a:sym typeface="Montserrat"/>
              </a:rPr>
              <a:t>or</a:t>
            </a:r>
            <a:r>
              <a:rPr b="1" i="0" lang="en" sz="3600" u="none" cap="none" strike="noStrike">
                <a:solidFill>
                  <a:srgbClr val="000000"/>
                </a:solidFill>
                <a:latin typeface="Montserrat"/>
                <a:ea typeface="Montserrat"/>
                <a:cs typeface="Montserrat"/>
                <a:sym typeface="Montserrat"/>
              </a:rPr>
              <a:t> Questions?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2D72"/>
      </a:dk1>
      <a:lt1>
        <a:srgbClr val="0082C8"/>
      </a:lt1>
      <a:dk2>
        <a:srgbClr val="00D4C1"/>
      </a:dk2>
      <a:lt2>
        <a:srgbClr val="FDD322"/>
      </a:lt2>
      <a:accent1>
        <a:srgbClr val="F37828"/>
      </a:accent1>
      <a:accent2>
        <a:srgbClr val="E4002B"/>
      </a:accent2>
      <a:accent3>
        <a:srgbClr val="E4E2E5"/>
      </a:accent3>
      <a:accent4>
        <a:srgbClr val="FFFFFF"/>
      </a:accent4>
      <a:accent5>
        <a:srgbClr val="000000"/>
      </a:accent5>
      <a:accent6>
        <a:srgbClr val="000000"/>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Simple Light">
  <a:themeElements>
    <a:clrScheme name="Simple Light">
      <a:dk1>
        <a:srgbClr val="002D72"/>
      </a:dk1>
      <a:lt1>
        <a:srgbClr val="0082C8"/>
      </a:lt1>
      <a:dk2>
        <a:srgbClr val="00D4C1"/>
      </a:dk2>
      <a:lt2>
        <a:srgbClr val="FDD322"/>
      </a:lt2>
      <a:accent1>
        <a:srgbClr val="F37828"/>
      </a:accent1>
      <a:accent2>
        <a:srgbClr val="E4002B"/>
      </a:accent2>
      <a:accent3>
        <a:srgbClr val="E4E2E5"/>
      </a:accent3>
      <a:accent4>
        <a:srgbClr val="FFFFFF"/>
      </a:accent4>
      <a:accent5>
        <a:srgbClr val="000000"/>
      </a:accent5>
      <a:accent6>
        <a:srgbClr val="000000"/>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Ukee Dozier</dc:creator>
</cp:coreProperties>
</file>