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60" r:id="rId2"/>
    <p:sldId id="496" r:id="rId3"/>
    <p:sldId id="294" r:id="rId4"/>
    <p:sldId id="354" r:id="rId5"/>
    <p:sldId id="320" r:id="rId6"/>
    <p:sldId id="448" r:id="rId7"/>
    <p:sldId id="478" r:id="rId8"/>
    <p:sldId id="483" r:id="rId9"/>
    <p:sldId id="479" r:id="rId10"/>
    <p:sldId id="480" r:id="rId11"/>
    <p:sldId id="481" r:id="rId12"/>
    <p:sldId id="482" r:id="rId13"/>
    <p:sldId id="473" r:id="rId14"/>
    <p:sldId id="500" r:id="rId15"/>
    <p:sldId id="501" r:id="rId16"/>
    <p:sldId id="488" r:id="rId17"/>
    <p:sldId id="489" r:id="rId18"/>
    <p:sldId id="491" r:id="rId19"/>
    <p:sldId id="492" r:id="rId20"/>
    <p:sldId id="493" r:id="rId21"/>
    <p:sldId id="498" r:id="rId22"/>
    <p:sldId id="497" r:id="rId23"/>
    <p:sldId id="494" r:id="rId24"/>
    <p:sldId id="487" r:id="rId25"/>
    <p:sldId id="499" r:id="rId26"/>
    <p:sldId id="456" r:id="rId27"/>
    <p:sldId id="449" r:id="rId28"/>
    <p:sldId id="485" r:id="rId29"/>
    <p:sldId id="486" r:id="rId30"/>
    <p:sldId id="425" r:id="rId31"/>
    <p:sldId id="398" r:id="rId32"/>
    <p:sldId id="468" r:id="rId33"/>
    <p:sldId id="484" r:id="rId34"/>
  </p:sldIdLst>
  <p:sldSz cx="9144000" cy="6858000" type="screen4x3"/>
  <p:notesSz cx="7010400" cy="9296400"/>
  <p:custDataLst>
    <p:tags r:id="rId3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bg2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FF0000"/>
    <a:srgbClr val="0000FF"/>
    <a:srgbClr val="CC00CC"/>
    <a:srgbClr val="003399"/>
    <a:srgbClr val="336699"/>
    <a:srgbClr val="00808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14" autoAdjust="0"/>
    <p:restoredTop sz="94553" autoAdjust="0"/>
  </p:normalViewPr>
  <p:slideViewPr>
    <p:cSldViewPr>
      <p:cViewPr varScale="1">
        <p:scale>
          <a:sx n="82" d="100"/>
          <a:sy n="82" d="100"/>
        </p:scale>
        <p:origin x="1205" y="48"/>
      </p:cViewPr>
      <p:guideLst>
        <p:guide orient="horz" pos="2256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434" y="-96"/>
      </p:cViewPr>
      <p:guideLst>
        <p:guide orient="horz" pos="2928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360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t" anchorCtr="0" compatLnSpc="1">
            <a:prstTxWarp prst="textNoShape">
              <a:avLst/>
            </a:prstTxWarp>
          </a:bodyPr>
          <a:lstStyle>
            <a:lvl1pPr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040" y="0"/>
            <a:ext cx="3037360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t" anchorCtr="0" compatLnSpc="1">
            <a:prstTxWarp prst="textNoShape">
              <a:avLst/>
            </a:prstTxWarp>
          </a:bodyPr>
          <a:lstStyle>
            <a:lvl1pPr algn="r"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D42CB5E-31BB-4803-B1E6-A5B1FEA3C0C4}" type="datetime1">
              <a:rPr lang="en-US"/>
              <a:pPr>
                <a:defRPr/>
              </a:pPr>
              <a:t>12/4/2024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422"/>
            <a:ext cx="3037360" cy="46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b" anchorCtr="0" compatLnSpc="1">
            <a:prstTxWarp prst="textNoShape">
              <a:avLst/>
            </a:prstTxWarp>
          </a:bodyPr>
          <a:lstStyle>
            <a:lvl1pPr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040" y="8831422"/>
            <a:ext cx="3037360" cy="46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b" anchorCtr="0" compatLnSpc="1">
            <a:prstTxWarp prst="textNoShape">
              <a:avLst/>
            </a:prstTxWarp>
          </a:bodyPr>
          <a:lstStyle>
            <a:lvl1pPr algn="r"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CC3CA40-FEE1-4D22-8C62-92B3BE00AE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360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t" anchorCtr="0" compatLnSpc="1">
            <a:prstTxWarp prst="textNoShape">
              <a:avLst/>
            </a:prstTxWarp>
          </a:bodyPr>
          <a:lstStyle>
            <a:lvl1pPr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081" y="4416505"/>
            <a:ext cx="5142240" cy="418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40" y="0"/>
            <a:ext cx="3037360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t" anchorCtr="0" compatLnSpc="1">
            <a:prstTxWarp prst="textNoShape">
              <a:avLst/>
            </a:prstTxWarp>
          </a:bodyPr>
          <a:lstStyle>
            <a:lvl1pPr algn="r"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977294C-8FEF-42C4-89C4-B57361D53384}" type="datetime1">
              <a:rPr lang="en-US"/>
              <a:pPr>
                <a:defRPr/>
              </a:pPr>
              <a:t>12/4/2024</a:t>
            </a:fld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422"/>
            <a:ext cx="3037360" cy="46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b" anchorCtr="0" compatLnSpc="1">
            <a:prstTxWarp prst="textNoShape">
              <a:avLst/>
            </a:prstTxWarp>
          </a:bodyPr>
          <a:lstStyle>
            <a:lvl1pPr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40" y="8831422"/>
            <a:ext cx="3037360" cy="46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72" tIns="46436" rIns="92872" bIns="46436" numCol="1" anchor="b" anchorCtr="0" compatLnSpc="1">
            <a:prstTxWarp prst="textNoShape">
              <a:avLst/>
            </a:prstTxWarp>
          </a:bodyPr>
          <a:lstStyle>
            <a:lvl1pPr algn="r" defTabSz="928688">
              <a:defRPr kumimoji="0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21444D3-AA89-4BE4-A1F8-D80EC80E54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16F71C7D-00E7-4C0C-919E-701EC2E4F157}" type="datetime1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12/4/2024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282BFB06-BDAB-4351-A1E3-8483C86B7308}" type="slidenum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D1944A12-CF6A-428F-BCB4-BCF0368E017C}" type="datetime1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12/4/2024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773E293F-7E45-4B02-A7CA-893AB67E2DEB}" type="slidenum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9787" cy="3486150"/>
          </a:xfrm>
          <a:ln/>
        </p:spPr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7A4C2E35-F57B-4FDF-9BDB-768636091797}" type="datetime1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12/4/2024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D6DEBF1D-1DF9-429A-A551-4EBD7D3CE225}" type="slidenum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977294C-8FEF-42C4-89C4-B57361D53384}" type="datetime1">
              <a:rPr lang="en-US" smtClean="0"/>
              <a:pPr>
                <a:defRPr/>
              </a:pPr>
              <a:t>12/4/2024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1444D3-AA89-4BE4-A1F8-D80EC80E5423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386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977294C-8FEF-42C4-89C4-B57361D53384}" type="datetime1">
              <a:rPr lang="en-US" smtClean="0"/>
              <a:pPr>
                <a:defRPr/>
              </a:pPr>
              <a:t>12/4/2024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1444D3-AA89-4BE4-A1F8-D80EC80E5423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282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977294C-8FEF-42C4-89C4-B57361D53384}" type="datetime1">
              <a:rPr lang="en-US" smtClean="0"/>
              <a:pPr>
                <a:defRPr/>
              </a:pPr>
              <a:t>12/4/2024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1444D3-AA89-4BE4-A1F8-D80EC80E5423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94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7FBB156A-4F03-4F21-AC9E-E6270F3B5262}" type="datetime1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12/4/2024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7D588B15-E76B-483D-BBE6-08E383EBAABB}" type="slidenum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6802D633-54CA-4996-BB09-D4E463DAC24A}" type="datetime1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12/4/2024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fld id="{B5582A9F-A56B-4552-AF89-031FA0C24BEA}" type="slidenum">
              <a:rPr kumimoji="0" lang="en-US" altLang="en-US" sz="120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kumimoji="0" lang="en-US" altLang="en-US" sz="12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561" y="4414917"/>
            <a:ext cx="5609280" cy="41832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1500188" y="1708150"/>
            <a:ext cx="7646987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8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7004050" y="6499225"/>
            <a:ext cx="1530350" cy="41910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200">
                <a:solidFill>
                  <a:schemeClr val="folHlink"/>
                </a:solidFill>
                <a:latin typeface="Arial" panose="020B0604020202020204" pitchFamily="34" charset="0"/>
                <a:hlinkClick r:id="" action="ppaction://hlinkshowjump?jump=firstslide"/>
              </a:rPr>
              <a:t>Jump to first page</a:t>
            </a:r>
          </a:p>
        </p:txBody>
      </p:sp>
      <p:sp>
        <p:nvSpPr>
          <p:cNvPr id="7" name="AutoShape 9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502650" y="6554788"/>
            <a:ext cx="193675" cy="227012"/>
          </a:xfrm>
          <a:prstGeom prst="leftArrow">
            <a:avLst>
              <a:gd name="adj1" fmla="val 50000"/>
              <a:gd name="adj2" fmla="val 6379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8" name="AutoShape 10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731250" y="6556375"/>
            <a:ext cx="193675" cy="227013"/>
          </a:xfrm>
          <a:prstGeom prst="rightArrow">
            <a:avLst>
              <a:gd name="adj1" fmla="val 50000"/>
              <a:gd name="adj2" fmla="val 6380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endParaRPr kumimoji="0"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590800" y="781050"/>
            <a:ext cx="6248400" cy="1143000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752600"/>
            <a:ext cx="45720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52400" y="54864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152400" y="5791200"/>
            <a:ext cx="2667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A41BA-DD74-45FD-8726-797AE327A9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79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E110E-2DAF-4459-97C4-A86142450C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18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F0674-F6B0-4D62-9D9E-2CF89D97F8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43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2133600"/>
            <a:ext cx="2971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33600"/>
            <a:ext cx="2971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D3D09-1E43-4A27-8075-05ECDD0028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2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FCC04-55CE-4BB8-9313-8966E19C4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34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81C6A-01A3-4AA7-B882-829DA1D73C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9DE9C-473D-4B58-95EF-3D07CFF965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480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9A82C-4163-43B4-B1AD-18F297C346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44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99063-C518-4E07-83A9-253BC2067D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345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3E7D2-E098-422C-9AEB-B39709BF17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45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9850" y="228600"/>
            <a:ext cx="158115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228600"/>
            <a:ext cx="459105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FECC8-9C4C-410B-AE93-A3C7322645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745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60960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05000" y="2133600"/>
            <a:ext cx="60960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5000" y="4457700"/>
            <a:ext cx="60960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C5FE2-673F-44E4-9F4B-869EE9C727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97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/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28600"/>
            <a:ext cx="6096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2133600"/>
            <a:ext cx="6096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7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7004050" y="6499225"/>
            <a:ext cx="1530350" cy="419100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/>
          <a:lstStyle>
            <a:lvl1pPr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200">
                <a:solidFill>
                  <a:schemeClr val="folHlink"/>
                </a:solidFill>
                <a:latin typeface="Arial" panose="020B0604020202020204" pitchFamily="34" charset="0"/>
                <a:hlinkClick r:id="" action="ppaction://hlinkshowjump?jump=firstslide"/>
              </a:rPr>
              <a:t>Jump to first page</a:t>
            </a:r>
          </a:p>
        </p:txBody>
      </p:sp>
      <p:sp>
        <p:nvSpPr>
          <p:cNvPr id="1030" name="AutoShape 8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8502650" y="6554788"/>
            <a:ext cx="193675" cy="227012"/>
          </a:xfrm>
          <a:prstGeom prst="leftArrow">
            <a:avLst>
              <a:gd name="adj1" fmla="val 50000"/>
              <a:gd name="adj2" fmla="val 6379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031" name="AutoShape 9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731250" y="6556375"/>
            <a:ext cx="193675" cy="227013"/>
          </a:xfrm>
          <a:prstGeom prst="rightArrow">
            <a:avLst>
              <a:gd name="adj1" fmla="val 50000"/>
              <a:gd name="adj2" fmla="val 63806"/>
            </a:avLst>
          </a:prstGeom>
          <a:solidFill>
            <a:schemeClr val="bg1"/>
          </a:solidFill>
          <a:ln w="12700" cap="sq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  <a:lvl2pPr marL="742950" indent="-28575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2pPr>
            <a:lvl3pPr marL="11430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3pPr>
            <a:lvl4pPr marL="16002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4pPr>
            <a:lvl5pPr marL="2057400" indent="-228600"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55626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chemeClr val="folHlink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58674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folHlink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folHlink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82456B-B32C-4567-B303-BABABC375E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  <p:sldLayoutId id="2147484257" r:id="rId12"/>
  </p:sldLayoutIdLst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5pPr>
      <a:lvl6pPr marL="4572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6pPr>
      <a:lvl7pPr marL="9144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7pPr>
      <a:lvl8pPr marL="13716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8pPr>
      <a:lvl9pPr marL="18288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kumimoji="1"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F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swerne@vin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371600" y="3962400"/>
            <a:ext cx="6324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Presenter:  Stan Werne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Vincennes University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Financial Aid Counselor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and Member of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Indiana Student Financial Aid Association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354015" y="205520"/>
            <a:ext cx="6858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480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4800" dirty="0">
                <a:solidFill>
                  <a:schemeClr val="bg2"/>
                </a:solidFill>
                <a:latin typeface="Times New Roman" panose="02020603050405020304" pitchFamily="18" charset="0"/>
              </a:rPr>
              <a:t>Welcome to Financial Aid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4800" dirty="0">
                <a:solidFill>
                  <a:schemeClr val="bg2"/>
                </a:solidFill>
                <a:latin typeface="Times New Roman" panose="02020603050405020304" pitchFamily="18" charset="0"/>
              </a:rPr>
              <a:t>2025-2026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kumimoji="0" lang="en-US" altLang="en-US" sz="480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19812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sz="4400" b="0" dirty="0">
                <a:solidFill>
                  <a:schemeClr val="bg2"/>
                </a:solidFill>
                <a:latin typeface="Comic Sans MS" panose="030F0702030302020204" pitchFamily="66" charset="0"/>
              </a:rPr>
              <a:t>Your key to federal &amp; state financial aid:  </a:t>
            </a:r>
            <a:br>
              <a:rPr lang="en-US" sz="4400" b="0" dirty="0">
                <a:solidFill>
                  <a:schemeClr val="bg2"/>
                </a:solidFill>
                <a:latin typeface="Comic Sans MS" panose="030F0702030302020204" pitchFamily="66" charset="0"/>
              </a:rPr>
            </a:br>
            <a:r>
              <a:rPr lang="en-US" sz="4400" b="0" dirty="0">
                <a:solidFill>
                  <a:schemeClr val="bg2"/>
                </a:solidFill>
                <a:latin typeface="Comic Sans MS" panose="030F0702030302020204" pitchFamily="66" charset="0"/>
              </a:rPr>
              <a:t>FAFSA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895600"/>
            <a:ext cx="7848600" cy="3429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en-US" sz="5400" b="1" u="sng" dirty="0">
                <a:solidFill>
                  <a:schemeClr val="bg2"/>
                </a:solidFill>
                <a:latin typeface="Comic Sans MS" panose="030F0702030302020204" pitchFamily="66" charset="0"/>
              </a:rPr>
              <a:t>F</a:t>
            </a:r>
            <a:r>
              <a:rPr lang="en-US" altLang="en-US" sz="5400" dirty="0">
                <a:solidFill>
                  <a:schemeClr val="bg2"/>
                </a:solidFill>
                <a:latin typeface="Comic Sans MS" panose="030F0702030302020204" pitchFamily="66" charset="0"/>
              </a:rPr>
              <a:t>ree </a:t>
            </a:r>
            <a:r>
              <a:rPr lang="en-US" altLang="en-US" sz="5400" b="1" u="sng" dirty="0">
                <a:solidFill>
                  <a:schemeClr val="bg2"/>
                </a:solidFill>
                <a:latin typeface="Comic Sans MS" panose="030F0702030302020204" pitchFamily="66" charset="0"/>
              </a:rPr>
              <a:t>A</a:t>
            </a:r>
            <a:r>
              <a:rPr lang="en-US" altLang="en-US" sz="5400" dirty="0">
                <a:solidFill>
                  <a:schemeClr val="bg2"/>
                </a:solidFill>
                <a:latin typeface="Comic Sans MS" panose="030F0702030302020204" pitchFamily="66" charset="0"/>
              </a:rPr>
              <a:t>pplication for </a:t>
            </a:r>
            <a:r>
              <a:rPr lang="en-US" altLang="en-US" sz="5400" b="1" u="sng" dirty="0">
                <a:solidFill>
                  <a:schemeClr val="bg2"/>
                </a:solidFill>
                <a:latin typeface="Comic Sans MS" panose="030F0702030302020204" pitchFamily="66" charset="0"/>
              </a:rPr>
              <a:t>F</a:t>
            </a:r>
            <a:r>
              <a:rPr lang="en-US" altLang="en-US" sz="5400" dirty="0">
                <a:solidFill>
                  <a:schemeClr val="bg2"/>
                </a:solidFill>
                <a:latin typeface="Comic Sans MS" panose="030F0702030302020204" pitchFamily="66" charset="0"/>
              </a:rPr>
              <a:t>ederal </a:t>
            </a:r>
            <a:r>
              <a:rPr lang="en-US" altLang="en-US" sz="5400" b="1" u="sng" dirty="0">
                <a:solidFill>
                  <a:schemeClr val="bg2"/>
                </a:solidFill>
                <a:latin typeface="Comic Sans MS" panose="030F0702030302020204" pitchFamily="66" charset="0"/>
              </a:rPr>
              <a:t>S</a:t>
            </a:r>
            <a:r>
              <a:rPr lang="en-US" altLang="en-US" sz="5400" dirty="0">
                <a:solidFill>
                  <a:schemeClr val="bg2"/>
                </a:solidFill>
                <a:latin typeface="Comic Sans MS" panose="030F0702030302020204" pitchFamily="66" charset="0"/>
              </a:rPr>
              <a:t>tudent </a:t>
            </a:r>
            <a:r>
              <a:rPr lang="en-US" altLang="en-US" sz="5400" b="1" u="sng" dirty="0">
                <a:solidFill>
                  <a:schemeClr val="bg2"/>
                </a:solidFill>
                <a:latin typeface="Comic Sans MS" panose="030F0702030302020204" pitchFamily="66" charset="0"/>
              </a:rPr>
              <a:t>A</a:t>
            </a:r>
            <a:r>
              <a:rPr lang="en-US" altLang="en-US" sz="5400" dirty="0">
                <a:solidFill>
                  <a:schemeClr val="bg2"/>
                </a:solidFill>
                <a:latin typeface="Comic Sans MS" panose="030F0702030302020204" pitchFamily="66" charset="0"/>
              </a:rPr>
              <a:t>id</a:t>
            </a:r>
          </a:p>
          <a:p>
            <a:pPr lvl="1" algn="ctr">
              <a:buFont typeface="Monotype Sorts" pitchFamily="2" charset="2"/>
              <a:buNone/>
            </a:pPr>
            <a:r>
              <a:rPr lang="en-US" altLang="en-US" sz="4000" dirty="0">
                <a:solidFill>
                  <a:schemeClr val="bg2"/>
                </a:solidFill>
                <a:latin typeface="Comic Sans MS" panose="030F0702030302020204" pitchFamily="66" charset="0"/>
              </a:rPr>
              <a:t>Available Dec. 1</a:t>
            </a:r>
          </a:p>
          <a:p>
            <a:pPr lvl="1">
              <a:buFont typeface="Monotype Sorts" pitchFamily="2" charset="2"/>
              <a:buNone/>
            </a:pPr>
            <a:endParaRPr lang="en-US" altLang="en-US" sz="2400" dirty="0">
              <a:latin typeface="Comic Sans MS" panose="030F0702030302020204" pitchFamily="66" charset="0"/>
            </a:endParaRPr>
          </a:p>
        </p:txBody>
      </p:sp>
      <p:pic>
        <p:nvPicPr>
          <p:cNvPr id="7172" name="Picture 4" descr="j0189204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98838" y="5486400"/>
            <a:ext cx="2422525" cy="1254125"/>
          </a:xfrm>
        </p:spPr>
      </p:pic>
    </p:spTree>
    <p:extLst>
      <p:ext uri="{BB962C8B-B14F-4D97-AF65-F5344CB8AC3E}">
        <p14:creationId xmlns:p14="http://schemas.microsoft.com/office/powerpoint/2010/main" val="241609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33400" y="533400"/>
            <a:ext cx="7543800" cy="1158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sz="3500" dirty="0">
                <a:solidFill>
                  <a:schemeClr val="bg2"/>
                </a:solidFill>
                <a:latin typeface="Comic Sans MS" panose="030F0702030302020204" pitchFamily="66" charset="0"/>
              </a:rPr>
              <a:t>Why Free Application for Federal Student Aid (FAFSA) is key:</a:t>
            </a:r>
            <a:endParaRPr kumimoji="0" lang="en-US" sz="3500" dirty="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260838" y="2286000"/>
            <a:ext cx="5638800" cy="380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00050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tabLst>
                <a:tab pos="400050" algn="l"/>
              </a:tabLs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tabLst>
                <a:tab pos="400050" algn="l"/>
              </a:tabLs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tabLst>
                <a:tab pos="40005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tabLst>
                <a:tab pos="40005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tabLst>
                <a:tab pos="40005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005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005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005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tabLst>
                <a:tab pos="400050" algn="l"/>
              </a:tabLst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Student &amp; parent information 	is used to calculate the 	</a:t>
            </a:r>
            <a:r>
              <a:rPr lang="en-US" altLang="en-US" b="1" dirty="0">
                <a:solidFill>
                  <a:schemeClr val="bg2"/>
                </a:solidFill>
                <a:latin typeface="Comic Sans MS" panose="030F0702030302020204" pitchFamily="66" charset="0"/>
              </a:rPr>
              <a:t>Student Aid Index	(SAI)</a:t>
            </a:r>
            <a:r>
              <a:rPr lang="en-US" alt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kumimoji="0" lang="en-US" altLang="en-US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	</a:t>
            </a:r>
            <a:r>
              <a:rPr kumimoji="0" lang="en-US" altLang="en-US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Why needed?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Required for HS graduation in </a:t>
            </a:r>
          </a:p>
          <a:p>
            <a:pPr indent="0">
              <a:spcBef>
                <a:spcPct val="0"/>
              </a:spcBef>
              <a:buClrTx/>
              <a:buSz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	Indiana (with opt-outs possible).</a:t>
            </a:r>
          </a:p>
          <a:p>
            <a:pPr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Determines official financial need 	related to financial aid.</a:t>
            </a:r>
          </a:p>
        </p:txBody>
      </p:sp>
      <p:graphicFrame>
        <p:nvGraphicFramePr>
          <p:cNvPr id="819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807831"/>
              </p:ext>
            </p:extLst>
          </p:nvPr>
        </p:nvGraphicFramePr>
        <p:xfrm>
          <a:off x="5867400" y="1981200"/>
          <a:ext cx="3184525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8" name="ClipArt" r:id="rId4" imgW="2385670" imgH="2371954" progId="">
                  <p:embed/>
                </p:oleObj>
              </mc:Choice>
              <mc:Fallback>
                <p:oleObj name="ClipArt" r:id="rId4" imgW="2385670" imgH="2371954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981200"/>
                        <a:ext cx="3184525" cy="3962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533400" y="228600"/>
            <a:ext cx="7543800" cy="13541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sz="3400" dirty="0">
                <a:solidFill>
                  <a:schemeClr val="bg2"/>
                </a:solidFill>
                <a:latin typeface="Comic Sans MS" panose="030F0702030302020204" pitchFamily="66" charset="0"/>
              </a:rPr>
              <a:t>Financial Aid Need Calculation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U.S. Department of Education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Definition of Financial Aid Need</a:t>
            </a:r>
            <a:endParaRPr kumimoji="0" lang="en-US" sz="2000" dirty="0">
              <a:latin typeface="Times New Roman" panose="02020603050405020304" pitchFamily="18" charset="0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533400" y="1862138"/>
            <a:ext cx="7696200" cy="481670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85750" indent="-1714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200" dirty="0">
                <a:solidFill>
                  <a:schemeClr val="tx2"/>
                </a:solidFill>
                <a:latin typeface="Comic Sans MS" panose="030F0702030302020204" pitchFamily="66" charset="0"/>
              </a:rPr>
              <a:t>	</a:t>
            </a:r>
            <a:r>
              <a:rPr kumimoji="0" lang="en-US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Cost of Attendance (COA)</a:t>
            </a: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 	 </a:t>
            </a:r>
          </a:p>
          <a:p>
            <a:pPr lvl="1"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	Varies from school to school</a:t>
            </a:r>
          </a:p>
          <a:p>
            <a:pPr lvl="1" algn="ctr">
              <a:spcBef>
                <a:spcPts val="6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Minus </a:t>
            </a:r>
          </a:p>
          <a:p>
            <a:pPr lvl="1" algn="ctr">
              <a:spcBef>
                <a:spcPts val="600"/>
              </a:spcBef>
              <a:buClrTx/>
              <a:buSzTx/>
              <a:buFontTx/>
              <a:buNone/>
            </a:pPr>
            <a:r>
              <a:rPr kumimoji="0" lang="en-US" altLang="en-US" sz="3200" b="1" dirty="0">
                <a:solidFill>
                  <a:schemeClr val="bg2"/>
                </a:solidFill>
                <a:latin typeface="Comic Sans MS" panose="030F0702030302020204" pitchFamily="66" charset="0"/>
              </a:rPr>
              <a:t>Student Aid Index (SAI)</a:t>
            </a:r>
          </a:p>
          <a:p>
            <a:pPr lvl="1" algn="ctr">
              <a:spcBef>
                <a:spcPts val="6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Same for all schools--result of your FAFSA</a:t>
            </a:r>
          </a:p>
          <a:p>
            <a:pPr lvl="1" algn="ctr">
              <a:spcBef>
                <a:spcPts val="6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Minus</a:t>
            </a:r>
          </a:p>
          <a:p>
            <a:pPr lvl="1" algn="ctr">
              <a:spcBef>
                <a:spcPts val="600"/>
              </a:spcBef>
              <a:buClrTx/>
              <a:buSzTx/>
              <a:buFontTx/>
              <a:buNone/>
            </a:pPr>
            <a:r>
              <a:rPr kumimoji="0" lang="en-US" altLang="en-US" sz="3200" dirty="0">
                <a:solidFill>
                  <a:schemeClr val="bg2"/>
                </a:solidFill>
                <a:latin typeface="Comic Sans MS" panose="030F0702030302020204" pitchFamily="66" charset="0"/>
              </a:rPr>
              <a:t>Scholarships &amp; other resources</a:t>
            </a:r>
          </a:p>
          <a:p>
            <a:pPr lvl="1"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Equals</a:t>
            </a:r>
          </a:p>
          <a:p>
            <a:pPr lvl="1"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600" dirty="0">
                <a:solidFill>
                  <a:schemeClr val="bg2"/>
                </a:solidFill>
                <a:latin typeface="Comic Sans MS" panose="030F0702030302020204" pitchFamily="66" charset="0"/>
              </a:rPr>
              <a:t>Financial Aid Need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3289300" y="5989638"/>
            <a:ext cx="1666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b="1">
                <a:solidFill>
                  <a:srgbClr val="000000"/>
                </a:solidFill>
                <a:latin typeface="Helvetica" panose="020B0604020202020204" pitchFamily="34" charset="0"/>
              </a:rPr>
              <a:t>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90550" y="158750"/>
            <a:ext cx="7543800" cy="1250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sz="3400" b="1" dirty="0">
                <a:solidFill>
                  <a:schemeClr val="bg2"/>
                </a:solidFill>
                <a:latin typeface="Comic Sans MS" panose="030F0702030302020204" pitchFamily="66" charset="0"/>
              </a:rPr>
              <a:t>Part of Financial Need Calculation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en-US" b="1" dirty="0">
                <a:solidFill>
                  <a:schemeClr val="bg2"/>
                </a:solidFill>
                <a:latin typeface="Comic Sans MS" panose="030F0702030302020204" pitchFamily="66" charset="0"/>
              </a:rPr>
              <a:t>Cost of Attendance</a:t>
            </a:r>
            <a:r>
              <a:rPr kumimoji="0" 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dirty="0">
                <a:solidFill>
                  <a:schemeClr val="bg2"/>
                </a:solidFill>
                <a:latin typeface="Comic Sans MS" panose="030F0702030302020204" pitchFamily="66" charset="0"/>
              </a:rPr>
              <a:t>(VU 2024-2025)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590550" y="1600200"/>
            <a:ext cx="6553200" cy="579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Direct costs = what appears on the bill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Tuition &amp; fees ($7126 – 30 credits/year)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On-campus housing &amp; food ($13,118 avg.)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Program expenses (vary by major)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*********************************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Indirect costs = other expenses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(At-home “housing &amp; food” ($2944))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Books &amp; supplies ($1332)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Transportation ($2600)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Personal expenses ($1364)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Loan fees ($64)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Total: $25,607/$15,430</a:t>
            </a:r>
          </a:p>
          <a:p>
            <a:pPr>
              <a:lnSpc>
                <a:spcPct val="95000"/>
              </a:lnSpc>
              <a:spcBef>
                <a:spcPct val="3000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292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2743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69988"/>
            <a:ext cx="8153400" cy="5688012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Suppose student lives on campus:</a:t>
            </a:r>
          </a:p>
          <a:p>
            <a:pPr>
              <a:spcBef>
                <a:spcPts val="1200"/>
              </a:spcBef>
              <a:buFont typeface="Monotype Sorts" pitchFamily="2" charset="2"/>
              <a:buNone/>
            </a:pPr>
            <a:r>
              <a:rPr lang="en-US" altLang="en-US" sz="2000" dirty="0">
                <a:solidFill>
                  <a:schemeClr val="bg2"/>
                </a:solidFill>
              </a:rPr>
              <a:t>	</a:t>
            </a:r>
            <a:r>
              <a:rPr lang="en-US" altLang="en-US" sz="2400" dirty="0">
                <a:solidFill>
                  <a:schemeClr val="bg2"/>
                </a:solidFill>
              </a:rPr>
              <a:t>Full</a:t>
            </a:r>
            <a:r>
              <a:rPr lang="en-US" altLang="en-US" sz="2000" dirty="0">
                <a:solidFill>
                  <a:schemeClr val="bg2"/>
                </a:solidFill>
              </a:rPr>
              <a:t> </a:t>
            </a:r>
            <a:r>
              <a:rPr lang="en-US" altLang="en-US" sz="2400" dirty="0">
                <a:solidFill>
                  <a:schemeClr val="bg2"/>
                </a:solidFill>
              </a:rPr>
              <a:t>COA		$25,608	Direct cost = $20,244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SAI 		</a:t>
            </a:r>
            <a:r>
              <a:rPr lang="en-US" altLang="en-US" sz="2400" u="sng" dirty="0">
                <a:solidFill>
                  <a:schemeClr val="bg2"/>
                </a:solidFill>
              </a:rPr>
              <a:t>-         0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      0</a:t>
            </a:r>
            <a:endParaRPr lang="en-US" altLang="en-US" sz="2400" dirty="0">
              <a:solidFill>
                <a:schemeClr val="bg2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			$25,608			$20,244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Pell grant (2425)	</a:t>
            </a:r>
            <a:r>
              <a:rPr lang="en-US" altLang="en-US" sz="2400" u="sng" dirty="0">
                <a:solidFill>
                  <a:schemeClr val="bg2"/>
                </a:solidFill>
              </a:rPr>
              <a:t>-   7,395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7,395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			$18,213			$12,849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O’Bannon grant	</a:t>
            </a:r>
            <a:r>
              <a:rPr lang="en-US" altLang="en-US" sz="2400" u="sng" dirty="0">
                <a:solidFill>
                  <a:schemeClr val="bg2"/>
                </a:solidFill>
              </a:rPr>
              <a:t>-   5,300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5,300</a:t>
            </a:r>
            <a:r>
              <a:rPr lang="en-US" altLang="en-US" sz="2400" dirty="0">
                <a:solidFill>
                  <a:schemeClr val="bg2"/>
                </a:solidFill>
              </a:rPr>
              <a:t>			$12,913			$  7,549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Subsidized loan	</a:t>
            </a:r>
            <a:r>
              <a:rPr lang="en-US" altLang="en-US" sz="2400" u="sng" dirty="0">
                <a:solidFill>
                  <a:schemeClr val="bg2"/>
                </a:solidFill>
              </a:rPr>
              <a:t>-   3,464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3,464</a:t>
            </a:r>
            <a:endParaRPr lang="en-US" altLang="en-US" sz="2400" dirty="0">
              <a:solidFill>
                <a:schemeClr val="bg2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			$  9,449			$  4,085  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Unsubsidized 	</a:t>
            </a:r>
            <a:r>
              <a:rPr lang="en-US" altLang="en-US" sz="2400" u="sng" dirty="0">
                <a:solidFill>
                  <a:schemeClr val="bg2"/>
                </a:solidFill>
              </a:rPr>
              <a:t>-   1,980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1,980 </a:t>
            </a:r>
            <a:endParaRPr lang="en-US" altLang="en-US" sz="2400" dirty="0">
              <a:solidFill>
                <a:schemeClr val="bg2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			$  7,469	</a:t>
            </a:r>
            <a:r>
              <a:rPr lang="en-US" altLang="en-US" sz="2000" dirty="0">
                <a:solidFill>
                  <a:schemeClr val="bg2"/>
                </a:solidFill>
              </a:rPr>
              <a:t>		</a:t>
            </a:r>
            <a:r>
              <a:rPr lang="en-US" altLang="en-US" sz="2400" dirty="0">
                <a:solidFill>
                  <a:schemeClr val="bg2"/>
                </a:solidFill>
              </a:rPr>
              <a:t>$  2,105</a:t>
            </a:r>
          </a:p>
          <a:p>
            <a:pPr algn="ctr">
              <a:buFont typeface="Monotype Sorts" pitchFamily="2" charset="2"/>
              <a:buNone/>
            </a:pPr>
            <a:r>
              <a:rPr lang="en-US" altLang="en-US" sz="2000" dirty="0">
                <a:solidFill>
                  <a:schemeClr val="bg2"/>
                </a:solidFill>
              </a:rPr>
              <a:t>(Student loan interest rate 2024-25 = 6.53%)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6553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4000" b="0" dirty="0">
                <a:solidFill>
                  <a:schemeClr val="bg2"/>
                </a:solidFill>
                <a:latin typeface="Arial" panose="020B0604020202020204" pitchFamily="34" charset="0"/>
              </a:rPr>
              <a:t>Sample Aid Package #1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69988"/>
            <a:ext cx="8153400" cy="5334000"/>
          </a:xfrm>
        </p:spPr>
        <p:txBody>
          <a:bodyPr/>
          <a:lstStyle/>
          <a:p>
            <a:pPr>
              <a:spcBef>
                <a:spcPts val="1200"/>
              </a:spcBef>
              <a:buFont typeface="Monotype Sorts" pitchFamily="2" charset="2"/>
              <a:buNone/>
            </a:pPr>
            <a:r>
              <a:rPr lang="en-US" altLang="en-US" sz="2000" dirty="0">
                <a:solidFill>
                  <a:schemeClr val="bg2"/>
                </a:solidFill>
              </a:rPr>
              <a:t>	</a:t>
            </a:r>
            <a:r>
              <a:rPr lang="en-US" altLang="en-US" sz="2400" dirty="0">
                <a:solidFill>
                  <a:schemeClr val="bg2"/>
                </a:solidFill>
              </a:rPr>
              <a:t>Suppose SAI = 7,000</a:t>
            </a:r>
          </a:p>
          <a:p>
            <a:pPr>
              <a:spcBef>
                <a:spcPts val="120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Full</a:t>
            </a:r>
            <a:r>
              <a:rPr lang="en-US" altLang="en-US" sz="2000" dirty="0">
                <a:solidFill>
                  <a:schemeClr val="bg2"/>
                </a:solidFill>
              </a:rPr>
              <a:t> </a:t>
            </a:r>
            <a:r>
              <a:rPr lang="en-US" altLang="en-US" sz="2400" dirty="0">
                <a:solidFill>
                  <a:schemeClr val="bg2"/>
                </a:solidFill>
              </a:rPr>
              <a:t>COA		$25,608	Direct cost = $20,244</a:t>
            </a:r>
          </a:p>
          <a:p>
            <a:pPr>
              <a:spcBef>
                <a:spcPts val="1200"/>
              </a:spcBef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Subsidized loan	</a:t>
            </a:r>
            <a:r>
              <a:rPr lang="en-US" altLang="en-US" sz="2400" u="sng" dirty="0">
                <a:solidFill>
                  <a:schemeClr val="bg2"/>
                </a:solidFill>
              </a:rPr>
              <a:t>-   3,464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3,464</a:t>
            </a:r>
            <a:r>
              <a:rPr lang="en-US" altLang="en-US" sz="2400" dirty="0">
                <a:solidFill>
                  <a:schemeClr val="bg2"/>
                </a:solidFill>
              </a:rPr>
              <a:t>			$22,144			$16,780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Unsubsidized	</a:t>
            </a:r>
            <a:r>
              <a:rPr lang="en-US" altLang="en-US" sz="2400" u="sng" dirty="0">
                <a:solidFill>
                  <a:schemeClr val="bg2"/>
                </a:solidFill>
              </a:rPr>
              <a:t>-   1,980</a:t>
            </a:r>
            <a:r>
              <a:rPr lang="en-US" altLang="en-US" sz="2400" dirty="0">
                <a:solidFill>
                  <a:schemeClr val="bg2"/>
                </a:solidFill>
              </a:rPr>
              <a:t>			</a:t>
            </a:r>
            <a:r>
              <a:rPr lang="en-US" altLang="en-US" sz="2400" u="sng" dirty="0">
                <a:solidFill>
                  <a:schemeClr val="bg2"/>
                </a:solidFill>
              </a:rPr>
              <a:t>-   1,980</a:t>
            </a:r>
            <a:endParaRPr lang="en-US" altLang="en-US" sz="2400" dirty="0">
              <a:solidFill>
                <a:schemeClr val="bg2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			 $20,164			$14,800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Many schools offer federal parent PLUS loans.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2425 Interest rate = 9.08%; processing fee = 4.228%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	</a:t>
            </a:r>
            <a:r>
              <a:rPr lang="en-US" altLang="en-US" sz="2000" dirty="0">
                <a:solidFill>
                  <a:schemeClr val="bg2"/>
                </a:solidFill>
              </a:rPr>
              <a:t>(Denial of PLUS app = up to $4000 in unsubsidized student loan)</a:t>
            </a:r>
          </a:p>
          <a:p>
            <a:pPr>
              <a:buFont typeface="Monotype Sorts" pitchFamily="2" charset="2"/>
              <a:buNone/>
            </a:pPr>
            <a:r>
              <a:rPr lang="en-US" altLang="en-US" sz="2400" dirty="0">
                <a:solidFill>
                  <a:schemeClr val="bg2"/>
                </a:solidFill>
              </a:rPr>
              <a:t>Consider co-signing a student non-federal alternative loan.</a:t>
            </a:r>
          </a:p>
          <a:p>
            <a:pPr lvl="1">
              <a:buClrTx/>
            </a:pPr>
            <a:r>
              <a:rPr lang="en-US" altLang="en-US" sz="2200" dirty="0">
                <a:solidFill>
                  <a:schemeClr val="bg2"/>
                </a:solidFill>
              </a:rPr>
              <a:t>Shop at </a:t>
            </a:r>
            <a:r>
              <a:rPr lang="en-US" altLang="en-US" sz="2200" u="sng" dirty="0" err="1">
                <a:solidFill>
                  <a:schemeClr val="bg2"/>
                </a:solidFill>
              </a:rPr>
              <a:t>INvestED</a:t>
            </a:r>
            <a:r>
              <a:rPr lang="en-US" altLang="en-US" sz="2200" u="sng" dirty="0">
                <a:solidFill>
                  <a:schemeClr val="bg2"/>
                </a:solidFill>
              </a:rPr>
              <a:t> Marketplace</a:t>
            </a:r>
            <a:r>
              <a:rPr lang="en-US" altLang="en-US" sz="2200" dirty="0">
                <a:solidFill>
                  <a:schemeClr val="bg2"/>
                </a:solidFill>
              </a:rPr>
              <a:t> or </a:t>
            </a:r>
            <a:r>
              <a:rPr lang="en-US" altLang="en-US" sz="2200" u="sng" dirty="0" err="1">
                <a:solidFill>
                  <a:schemeClr val="bg2"/>
                </a:solidFill>
              </a:rPr>
              <a:t>FASTChoice</a:t>
            </a:r>
            <a:r>
              <a:rPr lang="en-US" altLang="en-US" sz="2200" dirty="0">
                <a:solidFill>
                  <a:schemeClr val="bg2"/>
                </a:solidFill>
              </a:rPr>
              <a:t>.</a:t>
            </a:r>
          </a:p>
          <a:p>
            <a:pPr lvl="1">
              <a:buClrTx/>
            </a:pPr>
            <a:r>
              <a:rPr lang="en-US" altLang="en-US" sz="2400" dirty="0">
                <a:solidFill>
                  <a:schemeClr val="bg2"/>
                </a:solidFill>
              </a:rPr>
              <a:t>Most non-federal lenders do not have processing fee.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6553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4000" b="0" dirty="0">
                <a:solidFill>
                  <a:schemeClr val="bg2"/>
                </a:solidFill>
                <a:latin typeface="Arial" panose="020B0604020202020204" pitchFamily="34" charset="0"/>
              </a:rPr>
              <a:t>Sample Aid Package #2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38299"/>
            <a:ext cx="6781800" cy="3581401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2500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bg2"/>
                </a:solidFill>
              </a:rPr>
              <a:t>2025-26 FAFSA on the Web will be available Dec. 1, 2024.  </a:t>
            </a:r>
          </a:p>
          <a:p>
            <a:pPr>
              <a:lnSpc>
                <a:spcPct val="90000"/>
              </a:lnSpc>
              <a:spcBef>
                <a:spcPct val="2500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bg2"/>
                </a:solidFill>
              </a:rPr>
              <a:t>	Uses </a:t>
            </a:r>
            <a:r>
              <a:rPr lang="en-US" altLang="en-US" u="sng" dirty="0">
                <a:solidFill>
                  <a:schemeClr val="bg2"/>
                </a:solidFill>
              </a:rPr>
              <a:t>2023</a:t>
            </a:r>
            <a:r>
              <a:rPr lang="en-US" altLang="en-US" dirty="0">
                <a:solidFill>
                  <a:schemeClr val="bg2"/>
                </a:solidFill>
              </a:rPr>
              <a:t> income &amp; tax info.</a:t>
            </a:r>
          </a:p>
          <a:p>
            <a:pPr>
              <a:lnSpc>
                <a:spcPct val="90000"/>
              </a:lnSpc>
              <a:spcBef>
                <a:spcPct val="2500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bg2"/>
                </a:solidFill>
              </a:rPr>
              <a:t>State Grant deadline: </a:t>
            </a:r>
            <a:r>
              <a:rPr lang="en-US" altLang="en-US" b="1" u="sng" dirty="0">
                <a:solidFill>
                  <a:schemeClr val="bg2"/>
                </a:solidFill>
              </a:rPr>
              <a:t>April 15, 2025</a:t>
            </a:r>
          </a:p>
          <a:p>
            <a:pPr marL="0" indent="0">
              <a:buClrTx/>
              <a:buNone/>
            </a:pPr>
            <a:endParaRPr lang="en-US" sz="2400" dirty="0">
              <a:solidFill>
                <a:schemeClr val="bg2"/>
              </a:solidFill>
            </a:endParaRPr>
          </a:p>
          <a:p>
            <a:pPr marL="0" indent="0">
              <a:buClrTx/>
              <a:buNone/>
            </a:pPr>
            <a:r>
              <a:rPr lang="en-US" sz="2400" dirty="0">
                <a:solidFill>
                  <a:schemeClr val="bg2"/>
                </a:solidFill>
              </a:rPr>
              <a:t>2024-25 FAFSA still available until June 30, 2025 for current school year.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/>
                </a:solidFill>
              </a:rPr>
              <a:t>Uses 2022 income &amp; tax info.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6400" y="5715000"/>
            <a:ext cx="6096000" cy="577917"/>
          </a:xfrm>
          <a:solidFill>
            <a:srgbClr val="FFC000"/>
          </a:solidFill>
          <a:ln>
            <a:solidFill>
              <a:schemeClr val="bg2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2"/>
                </a:solidFill>
              </a:rPr>
              <a:t>Best to use Chrome browser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76400" y="381000"/>
            <a:ext cx="6019800" cy="762000"/>
          </a:xfrm>
          <a:solidFill>
            <a:srgbClr val="FFCC0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altLang="en-US" dirty="0">
                <a:solidFill>
                  <a:schemeClr val="bg2"/>
                </a:solidFill>
              </a:rPr>
              <a:t>https://studentaid.gov</a:t>
            </a:r>
          </a:p>
        </p:txBody>
      </p:sp>
    </p:spTree>
    <p:extLst>
      <p:ext uri="{BB962C8B-B14F-4D97-AF65-F5344CB8AC3E}">
        <p14:creationId xmlns:p14="http://schemas.microsoft.com/office/powerpoint/2010/main" val="4194506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5867400" cy="1600200"/>
          </a:xfrm>
          <a:solidFill>
            <a:srgbClr val="FFCC0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3600" b="0" dirty="0">
                <a:solidFill>
                  <a:schemeClr val="bg2"/>
                </a:solidFill>
              </a:rPr>
              <a:t>studentaid.gov</a:t>
            </a:r>
            <a:br>
              <a:rPr lang="en-US" sz="1400" b="0" dirty="0">
                <a:solidFill>
                  <a:schemeClr val="bg2"/>
                </a:solidFill>
              </a:rPr>
            </a:b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4000" b="0" dirty="0">
                <a:solidFill>
                  <a:schemeClr val="bg2"/>
                </a:solidFill>
              </a:rPr>
              <a:t>Step 1: Create FSA ID</a:t>
            </a:r>
            <a:br>
              <a:rPr lang="en-US" sz="2000" b="0" dirty="0">
                <a:solidFill>
                  <a:schemeClr val="bg2"/>
                </a:solidFill>
              </a:rPr>
            </a:br>
            <a:br>
              <a:rPr lang="en-US" sz="2000" b="0" dirty="0">
                <a:solidFill>
                  <a:schemeClr val="bg2"/>
                </a:solidFill>
              </a:rPr>
            </a:br>
            <a:r>
              <a:rPr lang="en-US" sz="2400" dirty="0">
                <a:solidFill>
                  <a:schemeClr val="bg2"/>
                </a:solidFill>
              </a:rPr>
              <a:t>DO this as soon as you can.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 rotWithShape="1">
          <a:blip r:embed="rId2"/>
          <a:srcRect l="50231" t="2057"/>
          <a:stretch/>
        </p:blipFill>
        <p:spPr bwMode="auto">
          <a:xfrm>
            <a:off x="838200" y="1981201"/>
            <a:ext cx="7696200" cy="4724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>
            <a:off x="6096000" y="1219200"/>
            <a:ext cx="381000" cy="19049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33400" y="6096000"/>
            <a:ext cx="8001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Must have FSA ID 2-3 days before starting FAFSA.</a:t>
            </a:r>
          </a:p>
        </p:txBody>
      </p:sp>
    </p:spTree>
    <p:extLst>
      <p:ext uri="{BB962C8B-B14F-4D97-AF65-F5344CB8AC3E}">
        <p14:creationId xmlns:p14="http://schemas.microsoft.com/office/powerpoint/2010/main" val="2768105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019800" cy="914400"/>
          </a:xfrm>
          <a:solidFill>
            <a:srgbClr val="FFCC0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sz="4400" b="0" dirty="0">
                <a:solidFill>
                  <a:schemeClr val="bg2"/>
                </a:solidFill>
              </a:rPr>
              <a:t>FSA 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10600" cy="5105400"/>
          </a:xfrm>
        </p:spPr>
        <p:txBody>
          <a:bodyPr/>
          <a:lstStyle/>
          <a:p>
            <a:pPr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Student &amp; at least 1 parent each need an FSA ID.</a:t>
            </a:r>
          </a:p>
          <a:p>
            <a:pPr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Each requires a unique email.</a:t>
            </a:r>
          </a:p>
          <a:p>
            <a:pPr lvl="1"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Students should NOT use high school email.</a:t>
            </a:r>
          </a:p>
          <a:p>
            <a:pPr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Social security number (SSN) is a data point.</a:t>
            </a:r>
          </a:p>
          <a:p>
            <a:pPr lvl="1"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Parents without SSN will be asked credit bureau questions.</a:t>
            </a:r>
          </a:p>
          <a:p>
            <a:pPr lvl="1"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Do </a:t>
            </a:r>
            <a:r>
              <a:rPr lang="en-US" sz="2000" u="sng" dirty="0">
                <a:solidFill>
                  <a:schemeClr val="bg2"/>
                </a:solidFill>
              </a:rPr>
              <a:t>NOT</a:t>
            </a:r>
            <a:r>
              <a:rPr lang="en-US" sz="2000" dirty="0">
                <a:solidFill>
                  <a:schemeClr val="bg2"/>
                </a:solidFill>
              </a:rPr>
              <a:t> enter ITIN.</a:t>
            </a:r>
            <a:endParaRPr lang="en-US" sz="2000" u="sng" dirty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Username is </a:t>
            </a:r>
            <a:r>
              <a:rPr lang="en-US" u="sng" dirty="0">
                <a:solidFill>
                  <a:schemeClr val="bg2"/>
                </a:solidFill>
              </a:rPr>
              <a:t>not </a:t>
            </a:r>
            <a:r>
              <a:rPr lang="en-US" dirty="0">
                <a:solidFill>
                  <a:schemeClr val="bg2"/>
                </a:solidFill>
              </a:rPr>
              <a:t>case sensitive</a:t>
            </a:r>
          </a:p>
          <a:p>
            <a:pPr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Password </a:t>
            </a:r>
            <a:r>
              <a:rPr lang="en-US" u="sng" dirty="0">
                <a:solidFill>
                  <a:schemeClr val="bg2"/>
                </a:solidFill>
              </a:rPr>
              <a:t>IS</a:t>
            </a:r>
            <a:r>
              <a:rPr lang="en-US" dirty="0">
                <a:solidFill>
                  <a:schemeClr val="bg2"/>
                </a:solidFill>
              </a:rPr>
              <a:t> case sensitive.</a:t>
            </a:r>
          </a:p>
          <a:p>
            <a:pPr lvl="1"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Cannot include your name, SSN, date of birth.</a:t>
            </a:r>
          </a:p>
          <a:p>
            <a:pPr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2"/>
                </a:solidFill>
              </a:rPr>
              <a:t>Verify your email address and mobile phone #.  Record back-up code.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pPr lvl="1"/>
            <a:endParaRPr lang="en-US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89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6096000" cy="1295400"/>
          </a:xfrm>
          <a:solidFill>
            <a:srgbClr val="FFCC0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>
              <a:spcBef>
                <a:spcPts val="600"/>
              </a:spcBef>
            </a:pPr>
            <a:r>
              <a:rPr lang="en-US" sz="3600" b="0" dirty="0">
                <a:solidFill>
                  <a:schemeClr val="bg2"/>
                </a:solidFill>
              </a:rPr>
              <a:t>Click on a “FAFSA Form” link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57952" t="4144" r="8487" b="3523"/>
          <a:stretch/>
        </p:blipFill>
        <p:spPr bwMode="auto">
          <a:xfrm>
            <a:off x="914400" y="1729126"/>
            <a:ext cx="7772399" cy="5006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3124200" y="1143000"/>
            <a:ext cx="1752600" cy="1828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5334000" y="1143000"/>
            <a:ext cx="990600" cy="3200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24456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C0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“Start New Form” 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5168348" y="1600200"/>
            <a:ext cx="13252" cy="298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B0010-FB5D-4D69-B5DC-FC0C32D0D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1383"/>
            <a:ext cx="9144000" cy="4070751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7208C8-9DDB-440B-9D14-8C89D27D305D}"/>
              </a:ext>
            </a:extLst>
          </p:cNvPr>
          <p:cNvCxnSpPr/>
          <p:nvPr/>
        </p:nvCxnSpPr>
        <p:spPr bwMode="auto">
          <a:xfrm flipH="1">
            <a:off x="990600" y="1066800"/>
            <a:ext cx="3581400" cy="3505200"/>
          </a:xfrm>
          <a:prstGeom prst="straightConnector1">
            <a:avLst/>
          </a:prstGeom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3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228600" y="4800600"/>
            <a:ext cx="8915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Each person who provides data to the FAFSA is a “contributor” of information. Each </a:t>
            </a:r>
            <a:r>
              <a:rPr lang="en-US" altLang="en-US" sz="2400" u="sng" dirty="0">
                <a:solidFill>
                  <a:schemeClr val="bg2"/>
                </a:solidFill>
                <a:latin typeface="Comic Sans MS" panose="030F0702030302020204" pitchFamily="66" charset="0"/>
              </a:rPr>
              <a:t>must</a:t>
            </a: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 provide </a:t>
            </a:r>
            <a:r>
              <a:rPr lang="en-US" altLang="en-US" sz="2400" u="sng" dirty="0">
                <a:solidFill>
                  <a:schemeClr val="bg2"/>
                </a:solidFill>
                <a:latin typeface="Comic Sans MS" panose="030F0702030302020204" pitchFamily="66" charset="0"/>
              </a:rPr>
              <a:t>consent</a:t>
            </a: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Student or parent can enter information for the other person, but </a:t>
            </a:r>
            <a:r>
              <a:rPr lang="en-US" altLang="en-US" sz="2400" u="sng" dirty="0">
                <a:solidFill>
                  <a:schemeClr val="bg2"/>
                </a:solidFill>
                <a:latin typeface="Comic Sans MS" panose="030F0702030302020204" pitchFamily="66" charset="0"/>
              </a:rPr>
              <a:t>NOT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recommended due to consent requirement.</a:t>
            </a:r>
            <a:endParaRPr lang="en-US" altLang="en-US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E92259-165F-44CF-A0A9-D1F192EE6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55721"/>
            <a:ext cx="8915400" cy="4707934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01DD7-7334-4D3B-BEF9-7743721B4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790661"/>
            <a:ext cx="8534400" cy="56673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2400" b="0" dirty="0">
                <a:solidFill>
                  <a:schemeClr val="bg2"/>
                </a:solidFill>
                <a:latin typeface="+mn-lt"/>
              </a:rPr>
              <a:t>After consent is </a:t>
            </a:r>
            <a:r>
              <a:rPr lang="en-US" sz="2400" b="0" dirty="0">
                <a:solidFill>
                  <a:schemeClr val="bg2"/>
                </a:solidFill>
                <a:latin typeface="+mn-lt"/>
                <a:cs typeface="Arial" panose="020B0604020202020204" pitchFamily="34" charset="0"/>
              </a:rPr>
              <a:t>given</a:t>
            </a:r>
            <a:r>
              <a:rPr lang="en-US" sz="2400" b="0" dirty="0">
                <a:solidFill>
                  <a:schemeClr val="bg2"/>
                </a:solidFill>
                <a:latin typeface="+mn-lt"/>
              </a:rPr>
              <a:t>, this screen appears.  Pay attention.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4DF0F-F0D2-4CEB-AF63-28B411C2B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5357399"/>
            <a:ext cx="6629400" cy="804862"/>
          </a:xfrm>
        </p:spPr>
        <p:txBody>
          <a:bodyPr/>
          <a:lstStyle/>
          <a:p>
            <a:r>
              <a:rPr lang="en-US" sz="2400" dirty="0">
                <a:solidFill>
                  <a:schemeClr val="bg2"/>
                </a:solidFill>
              </a:rPr>
              <a:t>Do not leave this page until import is complete.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A0F93BF-DF74-4B8D-B5B6-D8D7CF43718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978" b="4978"/>
          <a:stretch/>
        </p:blipFill>
        <p:spPr>
          <a:xfrm>
            <a:off x="762000" y="612775"/>
            <a:ext cx="7543800" cy="4114800"/>
          </a:xfrm>
          <a:ln w="190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596755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EE4C-CC33-410C-B73E-4FD5FA230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4795734"/>
            <a:ext cx="7772400" cy="804861"/>
          </a:xfrm>
        </p:spPr>
        <p:txBody>
          <a:bodyPr/>
          <a:lstStyle/>
          <a:p>
            <a:pPr algn="ctr"/>
            <a:r>
              <a:rPr lang="en-US" sz="2400" b="0" dirty="0">
                <a:solidFill>
                  <a:schemeClr val="bg2"/>
                </a:solidFill>
                <a:latin typeface="+mn-lt"/>
              </a:rPr>
              <a:t>If you didn’t file a 2023 tax return or 2023 filing status is different than FAFSA marital status.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E34ACE7-244A-4FA9-ACE9-E919730B189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456" r="1456"/>
          <a:stretch/>
        </p:blipFill>
        <p:spPr>
          <a:xfrm>
            <a:off x="1143000" y="612775"/>
            <a:ext cx="6934200" cy="4114800"/>
          </a:xfrm>
          <a:ln w="12700">
            <a:solidFill>
              <a:schemeClr val="bg2"/>
            </a:solidFill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82527-7340-4B36-8DEA-AE2A78484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5668755"/>
            <a:ext cx="7391400" cy="804862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Click “Continue” and manually fill in information.</a:t>
            </a:r>
          </a:p>
          <a:p>
            <a:pPr algn="ctr">
              <a:spcBef>
                <a:spcPts val="0"/>
              </a:spcBef>
            </a:pPr>
            <a:r>
              <a:rPr lang="en-US" sz="2400" u="sng" dirty="0">
                <a:solidFill>
                  <a:schemeClr val="bg2"/>
                </a:solidFill>
              </a:rPr>
              <a:t>DO NOT manually </a:t>
            </a:r>
            <a:r>
              <a:rPr lang="en-US" sz="2400" dirty="0">
                <a:solidFill>
                  <a:schemeClr val="bg2"/>
                </a:solidFill>
              </a:rPr>
              <a:t>enter data unless asked!</a:t>
            </a:r>
          </a:p>
        </p:txBody>
      </p:sp>
    </p:spTree>
    <p:extLst>
      <p:ext uri="{BB962C8B-B14F-4D97-AF65-F5344CB8AC3E}">
        <p14:creationId xmlns:p14="http://schemas.microsoft.com/office/powerpoint/2010/main" val="42103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1295400"/>
          </a:xfrm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Student’s Personal Circumstances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629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Answer of “No” to all = “Dependent” student and other contributors of information are needed.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Married? 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College plans &amp; grade level for 2025-26?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Veteran/active duty?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Supports children or other dependents?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Orphan, ward of the court, or foster care?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Emancipated minor?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Legal guardianship?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Unaccompanied or homeless youth?</a:t>
            </a:r>
          </a:p>
        </p:txBody>
      </p:sp>
    </p:spTree>
    <p:extLst>
      <p:ext uri="{BB962C8B-B14F-4D97-AF65-F5344CB8AC3E}">
        <p14:creationId xmlns:p14="http://schemas.microsoft.com/office/powerpoint/2010/main" val="2945917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Student’s Unusual Circumstances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620000" cy="487680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Do unusual circumstances prevent contacting parent(s) or does contacting parent(s) pose a risk to the student?</a:t>
            </a:r>
          </a:p>
          <a:p>
            <a:pPr marL="0" indent="0">
              <a:buClrTx/>
              <a:buNone/>
            </a:pPr>
            <a:endParaRPr lang="en-US" dirty="0">
              <a:solidFill>
                <a:schemeClr val="bg2"/>
              </a:solidFill>
            </a:endParaRPr>
          </a:p>
          <a:p>
            <a:pPr marL="0" indent="0">
              <a:spcBef>
                <a:spcPts val="1200"/>
              </a:spcBef>
              <a:buClrTx/>
              <a:buNone/>
            </a:pPr>
            <a:r>
              <a:rPr lang="en-US" dirty="0">
                <a:solidFill>
                  <a:schemeClr val="bg2"/>
                </a:solidFill>
              </a:rPr>
              <a:t>“Yes” to this question = Student is provisionally “independent.” Colleges will notify student of their process for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487045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6400800" cy="1219200"/>
          </a:xfrm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Student invites parent contributor(s)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13943" t="46715" r="72756" b="19103"/>
          <a:stretch/>
        </p:blipFill>
        <p:spPr bwMode="auto">
          <a:xfrm>
            <a:off x="228600" y="1753773"/>
            <a:ext cx="4267200" cy="38088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 rotWithShape="1">
          <a:blip r:embed="rId2"/>
          <a:srcRect l="27565" t="46715" r="57211" b="18534"/>
          <a:stretch/>
        </p:blipFill>
        <p:spPr bwMode="auto">
          <a:xfrm>
            <a:off x="4724400" y="1753773"/>
            <a:ext cx="4267200" cy="38850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" y="5651696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 provides name, DOB, mailing address, &amp; email address of parent.</a:t>
            </a:r>
          </a:p>
        </p:txBody>
      </p:sp>
    </p:spTree>
    <p:extLst>
      <p:ext uri="{BB962C8B-B14F-4D97-AF65-F5344CB8AC3E}">
        <p14:creationId xmlns:p14="http://schemas.microsoft.com/office/powerpoint/2010/main" val="526456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Student invites parent contributor(s)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49580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</a:rPr>
              <a:t>At least one parent must be invited. Answers by that parent determine if another contributor is needed.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</a:rPr>
              <a:t>The invitation is sent via email with a link to the log in for parent’s FSA ID so they can do their section of the student’s FAFSA.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</a:rPr>
              <a:t>Email provides student name.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</a:rPr>
              <a:t>Confirms that providing information does NOT make the contributor financially responsible.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</a:rPr>
              <a:t>Notes student is not eligible for federal student aid without the contributor’s consent &amp; information.</a:t>
            </a:r>
          </a:p>
        </p:txBody>
      </p:sp>
    </p:spTree>
    <p:extLst>
      <p:ext uri="{BB962C8B-B14F-4D97-AF65-F5344CB8AC3E}">
        <p14:creationId xmlns:p14="http://schemas.microsoft.com/office/powerpoint/2010/main" val="1786990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Parent Status Screen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15545" t="27915" r="69660" b="25596"/>
          <a:stretch/>
        </p:blipFill>
        <p:spPr bwMode="auto">
          <a:xfrm>
            <a:off x="152400" y="1896209"/>
            <a:ext cx="4428392" cy="4204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Content Placeholder 7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30472" t="29637" r="54377" b="27934"/>
          <a:stretch/>
        </p:blipFill>
        <p:spPr bwMode="auto">
          <a:xfrm>
            <a:off x="4604238" y="1896209"/>
            <a:ext cx="4387362" cy="4204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3475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19050"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FAFSA Parent(s)</a:t>
            </a:r>
            <a:br>
              <a:rPr lang="en-US" b="0" dirty="0">
                <a:solidFill>
                  <a:schemeClr val="bg2"/>
                </a:solidFill>
              </a:rPr>
            </a:br>
            <a:r>
              <a:rPr lang="en-US" b="0" dirty="0">
                <a:solidFill>
                  <a:schemeClr val="bg2"/>
                </a:solidFill>
              </a:rPr>
              <a:t>aka “Contributor(s)”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153400" cy="4953000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2400300" y="1676400"/>
            <a:ext cx="4648200" cy="533400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Biological or adoptive parents 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1600200" y="1981200"/>
            <a:ext cx="8001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1600200" y="1981200"/>
            <a:ext cx="0" cy="838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342901" y="2819400"/>
            <a:ext cx="2593730" cy="7092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Married or unmarried  living together</a:t>
            </a:r>
            <a:endParaRPr kumimoji="1" lang="en-US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600200" y="3528646"/>
            <a:ext cx="0" cy="2414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ounded Rectangle 16"/>
          <p:cNvSpPr/>
          <p:nvPr/>
        </p:nvSpPr>
        <p:spPr bwMode="auto">
          <a:xfrm>
            <a:off x="533400" y="5943600"/>
            <a:ext cx="1866899" cy="609600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Both</a:t>
            </a:r>
            <a:r>
              <a:rPr kumimoji="1" lang="en-US" sz="1800" b="0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 parents on FAFSA</a:t>
            </a:r>
            <a:endParaRPr kumimoji="1" lang="en-US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9" name="Straight Arrow Connector 18"/>
          <p:cNvCxnSpPr>
            <a:stCxn id="4" idx="2"/>
          </p:cNvCxnSpPr>
          <p:nvPr/>
        </p:nvCxnSpPr>
        <p:spPr bwMode="auto">
          <a:xfrm>
            <a:off x="4724400" y="2209800"/>
            <a:ext cx="0" cy="6096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Rounded Rectangle 19"/>
          <p:cNvSpPr/>
          <p:nvPr/>
        </p:nvSpPr>
        <p:spPr bwMode="auto">
          <a:xfrm>
            <a:off x="3390900" y="2819400"/>
            <a:ext cx="2667000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Divorced, separated or unmarried and not living together</a:t>
            </a:r>
            <a:endParaRPr kumimoji="1" lang="en-US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 bwMode="auto">
          <a:xfrm>
            <a:off x="4724400" y="3733800"/>
            <a:ext cx="0" cy="381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ounded Rectangle 22"/>
          <p:cNvSpPr/>
          <p:nvPr/>
        </p:nvSpPr>
        <p:spPr bwMode="auto">
          <a:xfrm>
            <a:off x="1676400" y="4123591"/>
            <a:ext cx="6095999" cy="1219199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rPr>
              <a:t>Who provided more financial support</a:t>
            </a:r>
            <a:r>
              <a:rPr kumimoji="1" lang="en-US" sz="1800" b="0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</a:rPr>
              <a:t> prior 12 months?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800" b="0" i="0" u="none" strike="noStrike" cap="none" normalizeH="0" dirty="0">
              <a:ln>
                <a:noFill/>
              </a:ln>
              <a:solidFill>
                <a:schemeClr val="bg2"/>
              </a:solidFill>
              <a:effectLst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aseline="0" dirty="0"/>
              <a:t>If equal, parent with greater income &amp;</a:t>
            </a:r>
            <a:r>
              <a:rPr lang="en-US" sz="1800" dirty="0"/>
              <a:t> assets in past 12 months.</a:t>
            </a:r>
            <a:endParaRPr kumimoji="1" lang="en-US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flipH="1">
            <a:off x="4724399" y="5351581"/>
            <a:ext cx="2" cy="2000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>
            <a:off x="3572608" y="5568459"/>
            <a:ext cx="1143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3572608" y="5568459"/>
            <a:ext cx="8792" cy="3751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Rounded Rectangle 29"/>
          <p:cNvSpPr/>
          <p:nvPr/>
        </p:nvSpPr>
        <p:spPr bwMode="auto">
          <a:xfrm flipH="1">
            <a:off x="2467706" y="5928945"/>
            <a:ext cx="2133600" cy="609600"/>
          </a:xfrm>
          <a:prstGeom prst="roundRect">
            <a:avLst/>
          </a:prstGeom>
          <a:solidFill>
            <a:srgbClr val="92D050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If parent</a:t>
            </a:r>
            <a:r>
              <a:rPr kumimoji="1" lang="en-US" sz="1800" b="0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 single, only 1 on FAFSA</a:t>
            </a:r>
            <a:endParaRPr kumimoji="1" lang="en-US" sz="1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4715608" y="5568459"/>
            <a:ext cx="1219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5934808" y="5568459"/>
            <a:ext cx="8792" cy="3751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Rounded Rectangle 35"/>
          <p:cNvSpPr/>
          <p:nvPr/>
        </p:nvSpPr>
        <p:spPr bwMode="auto">
          <a:xfrm>
            <a:off x="4648199" y="5958254"/>
            <a:ext cx="2514601" cy="609600"/>
          </a:xfrm>
          <a:prstGeom prst="roundRect">
            <a:avLst/>
          </a:prstGeom>
          <a:solidFill>
            <a:srgbClr val="FFCC00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800" dirty="0"/>
              <a:t>R</a:t>
            </a:r>
            <a:r>
              <a:rPr kumimoji="1" lang="en-US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emarried:</a:t>
            </a:r>
            <a:r>
              <a:rPr lang="en-US" sz="1800" dirty="0"/>
              <a:t> step-parent </a:t>
            </a:r>
            <a:r>
              <a:rPr kumimoji="1" lang="en-US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also on </a:t>
            </a:r>
            <a:r>
              <a:rPr kumimoji="1" lang="en-US" sz="1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FAFSA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7048500" y="1981200"/>
            <a:ext cx="7239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7772400" y="1981200"/>
            <a:ext cx="0" cy="838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Rounded Rectangle 43"/>
          <p:cNvSpPr/>
          <p:nvPr/>
        </p:nvSpPr>
        <p:spPr bwMode="auto">
          <a:xfrm>
            <a:off x="6781800" y="2834054"/>
            <a:ext cx="1746738" cy="67993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Widowed</a:t>
            </a:r>
            <a:r>
              <a:rPr kumimoji="1" lang="en-US" sz="1800" b="0" i="0" u="none" strike="noStrike" cap="none" normalizeH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 &amp; not remarried</a:t>
            </a:r>
            <a:endParaRPr kumimoji="1" lang="en-US" sz="18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7848600" y="3528646"/>
            <a:ext cx="1" cy="2414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Rounded Rectangle 48"/>
          <p:cNvSpPr/>
          <p:nvPr/>
        </p:nvSpPr>
        <p:spPr bwMode="auto">
          <a:xfrm>
            <a:off x="7230207" y="5943599"/>
            <a:ext cx="1600200" cy="594946"/>
          </a:xfrm>
          <a:prstGeom prst="roundRect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Comic Sans MS" pitchFamily="66" charset="0"/>
              </a:rPr>
              <a:t>Only parent on FAFSA</a:t>
            </a:r>
          </a:p>
        </p:txBody>
      </p:sp>
    </p:spTree>
    <p:extLst>
      <p:ext uri="{BB962C8B-B14F-4D97-AF65-F5344CB8AC3E}">
        <p14:creationId xmlns:p14="http://schemas.microsoft.com/office/powerpoint/2010/main" val="3201399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19050"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Which parents need </a:t>
            </a:r>
            <a:br>
              <a:rPr lang="en-US" b="0" dirty="0">
                <a:solidFill>
                  <a:schemeClr val="bg2"/>
                </a:solidFill>
              </a:rPr>
            </a:br>
            <a:r>
              <a:rPr lang="en-US" b="0" dirty="0">
                <a:solidFill>
                  <a:schemeClr val="bg2"/>
                </a:solidFill>
              </a:rPr>
              <a:t>FSA ID?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8058150" cy="5029200"/>
          </a:xfrm>
          <a:ln w="19050">
            <a:noFill/>
          </a:ln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</a:rPr>
              <a:t>Parents still married who filed 2023 IRS as married filing jointly: only 1 parent needs FSA ID &amp; provides consent.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</a:rPr>
              <a:t>Parents who filed 2023 IRS as married filing separately:  BOTH contributors to FAFSA. Both need FSA ID.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</a:rPr>
              <a:t>Parent now divorced/separated who filed 2023 IRS married filing jointly: Needs FSA ID. Provide consent but will manually enter own share of income &amp; tax data.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</a:rPr>
              <a:t>Parent who remarries after filing 2023 tax return: Stepparent is also a contributor. Both need FSA ID.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</a:rPr>
              <a:t>FAFSA available for 45 days between each contributor.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</a:rPr>
              <a:t>Last person to contribute information submits FAFSA.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4939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Parent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772400" cy="480060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Current marital status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State of legal residence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2023 income and tax via FADDX or manually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Receive certain federal benefits?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Family size correct on 2023 tax return?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</a:rPr>
              <a:t>Assets = Cash, savings, checking. Net worth of business / farm / investments. Child support received.</a:t>
            </a:r>
          </a:p>
          <a:p>
            <a:pPr marL="57150" indent="0">
              <a:buClrTx/>
              <a:buNone/>
            </a:pPr>
            <a:r>
              <a:rPr lang="en-US" sz="2600" dirty="0">
                <a:solidFill>
                  <a:schemeClr val="bg2"/>
                </a:solidFill>
              </a:rPr>
              <a:t>(Not retirement accounts or value of family home.) </a:t>
            </a:r>
          </a:p>
          <a:p>
            <a:pPr marL="514350" indent="-457200">
              <a:buClrTx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bg2"/>
                </a:solidFill>
              </a:rPr>
              <a:t>DO NOT manually enter data unless prompted.</a:t>
            </a:r>
          </a:p>
        </p:txBody>
      </p:sp>
    </p:spTree>
    <p:extLst>
      <p:ext uri="{BB962C8B-B14F-4D97-AF65-F5344CB8AC3E}">
        <p14:creationId xmlns:p14="http://schemas.microsoft.com/office/powerpoint/2010/main" val="2058070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12" y="182881"/>
            <a:ext cx="8040188" cy="1143000"/>
          </a:xfrm>
          <a:solidFill>
            <a:srgbClr val="92D050"/>
          </a:solidFill>
          <a:ln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sz="4400" b="0" dirty="0">
                <a:solidFill>
                  <a:schemeClr val="bg2"/>
                </a:solidFill>
              </a:rPr>
              <a:t>Each contributor </a:t>
            </a:r>
            <a:r>
              <a:rPr lang="en-US" sz="4400" b="0" u="sng" dirty="0">
                <a:solidFill>
                  <a:schemeClr val="bg2"/>
                </a:solidFill>
              </a:rPr>
              <a:t>MUST</a:t>
            </a:r>
            <a:r>
              <a:rPr lang="en-US" sz="4400" b="0" dirty="0">
                <a:solidFill>
                  <a:srgbClr val="FF0000"/>
                </a:solidFill>
              </a:rPr>
              <a:t> </a:t>
            </a:r>
            <a:r>
              <a:rPr lang="en-US" sz="4400" b="0" dirty="0">
                <a:solidFill>
                  <a:schemeClr val="bg2"/>
                </a:solidFill>
              </a:rPr>
              <a:t>provide consent for student aid eligibility.</a:t>
            </a:r>
            <a:endParaRPr lang="en-US" sz="4400" b="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249" y="1398562"/>
            <a:ext cx="3925387" cy="848994"/>
          </a:xfrm>
          <a:ln>
            <a:solidFill>
              <a:schemeClr val="bg2"/>
            </a:solidFill>
          </a:ln>
        </p:spPr>
        <p:txBody>
          <a:bodyPr/>
          <a:lstStyle/>
          <a:p>
            <a:endParaRPr lang="en-US" b="0" dirty="0">
              <a:solidFill>
                <a:schemeClr val="bg2"/>
              </a:solidFill>
            </a:endParaRPr>
          </a:p>
          <a:p>
            <a:r>
              <a:rPr lang="en-US" b="0" dirty="0">
                <a:solidFill>
                  <a:schemeClr val="bg2"/>
                </a:solidFill>
              </a:rPr>
              <a:t>Future Act Direct Data Exchange (FADDX)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0735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2"/>
                </a:solidFill>
                <a:latin typeface="+mj-lt"/>
              </a:rPr>
              <a:t>Whether the student or parents filed taxes or not, consent is </a:t>
            </a:r>
            <a:r>
              <a:rPr lang="en-US" sz="2800" b="1" u="sng" dirty="0">
                <a:solidFill>
                  <a:schemeClr val="bg2"/>
                </a:solidFill>
                <a:latin typeface="+mj-lt"/>
              </a:rPr>
              <a:t>required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+mj-lt"/>
              </a:rPr>
              <a:t>from each contributor.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2"/>
                </a:solidFill>
                <a:latin typeface="+mj-lt"/>
              </a:rPr>
              <a:t>NO consent = NO federal or state financial aid eligibility.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2"/>
                </a:solidFill>
                <a:latin typeface="+mj-lt"/>
              </a:rPr>
              <a:t>FAFSA will reject and no SAI will be calculated.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614" y="1398562"/>
            <a:ext cx="3813176" cy="84899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US" b="0" dirty="0">
                <a:solidFill>
                  <a:schemeClr val="bg2"/>
                </a:solidFill>
              </a:rPr>
              <a:t>IRS data direct to US Dept. of Education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4"/>
          </p:nvPr>
        </p:nvPicPr>
        <p:blipFill rotWithShape="1">
          <a:blip r:embed="rId2"/>
          <a:srcRect l="75332" t="37441" r="16407" b="43186"/>
          <a:stretch/>
        </p:blipFill>
        <p:spPr bwMode="auto">
          <a:xfrm>
            <a:off x="4343400" y="2247556"/>
            <a:ext cx="4761413" cy="3616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7697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011E-11AC-4B62-910B-7205BA0810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12700"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FAFSA is complete!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A99E65-BD59-4C90-BA13-6D223D747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600"/>
            <a:ext cx="8077200" cy="44958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2"/>
                </a:solidFill>
              </a:rPr>
              <a:t>Check that Estimated Student Aid Index is not blank.  If it is, something has gone wrong.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bg2"/>
                </a:solidFill>
              </a:rPr>
              <a:t>Read FAFSA comments or contact financial aid office.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46DDF9-A510-4E8D-804A-C5852FA3C226}"/>
              </a:ext>
            </a:extLst>
          </p:cNvPr>
          <p:cNvSpPr txBox="1"/>
          <p:nvPr/>
        </p:nvSpPr>
        <p:spPr>
          <a:xfrm>
            <a:off x="762000" y="1653462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 receives email confirmation!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BC1B473-7952-4170-9577-8BBD9356B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66800" y="2286000"/>
            <a:ext cx="7239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157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848600" cy="1219200"/>
          </a:xfrm>
          <a:solidFill>
            <a:srgbClr val="00B0F0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b="0" dirty="0">
                <a:solidFill>
                  <a:schemeClr val="bg2"/>
                </a:solidFill>
                <a:latin typeface="Comic Sans MS" panose="030F0702030302020204" pitchFamily="66" charset="0"/>
              </a:rPr>
              <a:t>FAFSA filed. Then what?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63675"/>
            <a:ext cx="7924800" cy="52578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en-US" sz="3600" dirty="0">
                <a:solidFill>
                  <a:schemeClr val="bg2"/>
                </a:solidFill>
              </a:rPr>
              <a:t>One of three results at college’s end:</a:t>
            </a:r>
          </a:p>
          <a:p>
            <a:pPr algn="ctr">
              <a:buFont typeface="Monotype Sorts" pitchFamily="2" charset="2"/>
              <a:buNone/>
            </a:pPr>
            <a:endParaRPr lang="en-US" altLang="en-US" sz="1200" dirty="0">
              <a:solidFill>
                <a:schemeClr val="bg2"/>
              </a:solidFill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altLang="en-US" sz="3000" dirty="0">
                <a:solidFill>
                  <a:schemeClr val="bg2"/>
                </a:solidFill>
              </a:rPr>
              <a:t>SAI without verification </a:t>
            </a:r>
          </a:p>
          <a:p>
            <a:pPr algn="ctr">
              <a:buClrTx/>
              <a:buFont typeface="Wingdings" panose="05000000000000000000" pitchFamily="2" charset="2"/>
              <a:buChar char="q"/>
            </a:pPr>
            <a:r>
              <a:rPr lang="en-US" altLang="en-US" sz="3000" b="1" dirty="0">
                <a:solidFill>
                  <a:schemeClr val="bg2"/>
                </a:solidFill>
              </a:rPr>
              <a:t>OR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altLang="en-US" sz="3000" dirty="0">
                <a:solidFill>
                  <a:schemeClr val="bg2"/>
                </a:solidFill>
              </a:rPr>
              <a:t>FAFSA reject/no SAI: major error </a:t>
            </a:r>
          </a:p>
          <a:p>
            <a:pPr algn="ctr">
              <a:buClrTx/>
              <a:buFont typeface="Wingdings" panose="05000000000000000000" pitchFamily="2" charset="2"/>
              <a:buChar char="q"/>
            </a:pPr>
            <a:r>
              <a:rPr lang="en-US" altLang="en-US" sz="3000" b="1" dirty="0">
                <a:solidFill>
                  <a:schemeClr val="bg2"/>
                </a:solidFill>
              </a:rPr>
              <a:t>OR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altLang="en-US" sz="3000" dirty="0">
                <a:solidFill>
                  <a:schemeClr val="bg2"/>
                </a:solidFill>
              </a:rPr>
              <a:t>FAFSA processing center identifies student for verification.</a:t>
            </a:r>
          </a:p>
          <a:p>
            <a:pPr marL="914400" lvl="1" indent="-457200">
              <a:spcBef>
                <a:spcPct val="0"/>
              </a:spcBef>
              <a:buClr>
                <a:schemeClr val="bg2"/>
              </a:buClr>
            </a:pPr>
            <a:r>
              <a:rPr lang="en-US" altLang="en-US" sz="2800" dirty="0">
                <a:solidFill>
                  <a:schemeClr val="bg2"/>
                </a:solidFill>
              </a:rPr>
              <a:t>Submit documentation as required by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239000" cy="1371600"/>
          </a:xfrm>
          <a:solidFill>
            <a:srgbClr val="00B0F0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4400" b="0" dirty="0">
                <a:solidFill>
                  <a:schemeClr val="bg2"/>
                </a:solidFill>
              </a:rPr>
              <a:t>But my tax return is misleading because….  What can I do?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315200" cy="4267200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altLang="en-US" sz="3000" dirty="0">
                <a:solidFill>
                  <a:schemeClr val="bg2"/>
                </a:solidFill>
              </a:rPr>
              <a:t>Ask at school to request consideration of special circumstances.</a:t>
            </a:r>
          </a:p>
          <a:p>
            <a:pPr>
              <a:buClr>
                <a:schemeClr val="bg2"/>
              </a:buClr>
            </a:pPr>
            <a:r>
              <a:rPr lang="en-US" altLang="en-US" sz="3000" dirty="0">
                <a:solidFill>
                  <a:schemeClr val="bg2"/>
                </a:solidFill>
              </a:rPr>
              <a:t>Submit verification and other supporting documentation as requested.</a:t>
            </a:r>
          </a:p>
          <a:p>
            <a:pPr>
              <a:buClr>
                <a:schemeClr val="bg2"/>
              </a:buClr>
            </a:pPr>
            <a:r>
              <a:rPr lang="en-US" altLang="en-US" sz="3000" dirty="0">
                <a:solidFill>
                  <a:schemeClr val="bg2"/>
                </a:solidFill>
              </a:rPr>
              <a:t>Financial aid officers can make professional judgments. </a:t>
            </a:r>
          </a:p>
          <a:p>
            <a:pPr>
              <a:buClr>
                <a:schemeClr val="bg2"/>
              </a:buClr>
            </a:pPr>
            <a:r>
              <a:rPr lang="en-US" altLang="en-US" sz="3000" dirty="0">
                <a:solidFill>
                  <a:schemeClr val="bg2"/>
                </a:solidFill>
              </a:rPr>
              <a:t>Maybe grant or subsidized loan eligibility can result. </a:t>
            </a:r>
          </a:p>
          <a:p>
            <a:endParaRPr lang="en-US" altLang="en-US" dirty="0">
              <a:solidFill>
                <a:schemeClr val="bg2"/>
              </a:solidFill>
            </a:endParaRPr>
          </a:p>
          <a:p>
            <a:endParaRPr lang="en-US" alt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5638800" cy="1219200"/>
          </a:xfrm>
          <a:solidFill>
            <a:srgbClr val="00B0F0"/>
          </a:solidFill>
          <a:ln w="12700">
            <a:solidFill>
              <a:schemeClr val="bg2"/>
            </a:solidFill>
          </a:ln>
        </p:spPr>
        <p:txBody>
          <a:bodyPr/>
          <a:lstStyle/>
          <a:p>
            <a:pPr algn="ctr"/>
            <a:r>
              <a:rPr lang="en-US" b="0" dirty="0">
                <a:solidFill>
                  <a:schemeClr val="bg2"/>
                </a:solidFill>
              </a:rPr>
              <a:t>Other Sources of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077200" cy="4525963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bg2"/>
              </a:buClr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Check </a:t>
            </a:r>
            <a:r>
              <a:rPr lang="en-US" u="sng" dirty="0">
                <a:solidFill>
                  <a:schemeClr val="bg2"/>
                </a:solidFill>
              </a:rPr>
              <a:t>in.gov/</a:t>
            </a:r>
            <a:r>
              <a:rPr lang="en-US" u="sng" dirty="0" err="1">
                <a:solidFill>
                  <a:schemeClr val="bg2"/>
                </a:solidFill>
              </a:rPr>
              <a:t>che</a:t>
            </a:r>
            <a:r>
              <a:rPr lang="en-US" dirty="0">
                <a:solidFill>
                  <a:schemeClr val="bg2"/>
                </a:solidFill>
              </a:rPr>
              <a:t> for special state aid</a:t>
            </a:r>
          </a:p>
          <a:p>
            <a:pPr marL="914400" lvl="1" indent="-514350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</a:rPr>
              <a:t>Child of deceased/disabled veterans/public service officers</a:t>
            </a:r>
          </a:p>
          <a:p>
            <a:pPr marL="914400" lvl="1" indent="-514350"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</a:rPr>
              <a:t>Grants &amp; scholarships for education majors</a:t>
            </a:r>
          </a:p>
          <a:p>
            <a:pPr marL="914400" lvl="1" indent="-514350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</a:rPr>
              <a:t>National Guard tuition remission</a:t>
            </a:r>
          </a:p>
          <a:p>
            <a:pPr marL="514350" indent="-514350">
              <a:spcBef>
                <a:spcPts val="1200"/>
              </a:spcBef>
              <a:buClr>
                <a:schemeClr val="bg2"/>
              </a:buClr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Check your </a:t>
            </a:r>
            <a:r>
              <a:rPr lang="en-US" u="sng" dirty="0">
                <a:solidFill>
                  <a:schemeClr val="bg2"/>
                </a:solidFill>
              </a:rPr>
              <a:t>community foundation </a:t>
            </a:r>
            <a:r>
              <a:rPr lang="en-US" dirty="0">
                <a:solidFill>
                  <a:schemeClr val="bg2"/>
                </a:solidFill>
              </a:rPr>
              <a:t>website.</a:t>
            </a:r>
          </a:p>
          <a:p>
            <a:pPr marL="514350" indent="-514350">
              <a:spcBef>
                <a:spcPts val="1200"/>
              </a:spcBef>
              <a:buClr>
                <a:schemeClr val="bg2"/>
              </a:buClr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chemeClr val="bg2"/>
                </a:solidFill>
              </a:rPr>
              <a:t>Check if parent/student </a:t>
            </a:r>
            <a:r>
              <a:rPr lang="en-US" sz="2800" u="sng" dirty="0">
                <a:solidFill>
                  <a:schemeClr val="bg2"/>
                </a:solidFill>
              </a:rPr>
              <a:t>employers</a:t>
            </a:r>
            <a:r>
              <a:rPr lang="en-US" sz="2800" dirty="0">
                <a:solidFill>
                  <a:schemeClr val="bg2"/>
                </a:solidFill>
              </a:rPr>
              <a:t> offer scholarships.</a:t>
            </a:r>
          </a:p>
          <a:p>
            <a:pPr marL="4000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98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934200" cy="1219200"/>
          </a:xfrm>
          <a:solidFill>
            <a:srgbClr val="00B0F0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0" dirty="0">
                <a:solidFill>
                  <a:schemeClr val="bg2"/>
                </a:solidFill>
                <a:latin typeface="+mj-lt"/>
              </a:rPr>
              <a:t>Other Sources of Aid –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305800" cy="4495800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bg2"/>
              </a:buClr>
              <a:buSzPct val="100000"/>
              <a:buFont typeface="+mj-lt"/>
              <a:buAutoNum type="arabicPeriod" startAt="4"/>
            </a:pPr>
            <a:r>
              <a:rPr lang="en-US" dirty="0">
                <a:solidFill>
                  <a:schemeClr val="bg2"/>
                </a:solidFill>
              </a:rPr>
              <a:t>Register on a free search site like </a:t>
            </a:r>
            <a:r>
              <a:rPr lang="en-US" u="sng" dirty="0">
                <a:solidFill>
                  <a:schemeClr val="bg2"/>
                </a:solidFill>
              </a:rPr>
              <a:t>fastweb.com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</a:rPr>
              <a:t>Consider setting up a separate scholarship email.</a:t>
            </a:r>
          </a:p>
          <a:p>
            <a:pPr marL="514350" indent="-514350">
              <a:buClr>
                <a:schemeClr val="bg2"/>
              </a:buClr>
              <a:buSzPct val="100000"/>
              <a:buFont typeface="+mj-lt"/>
              <a:buAutoNum type="arabicPeriod" startAt="4"/>
            </a:pPr>
            <a:r>
              <a:rPr lang="en-US" dirty="0">
                <a:solidFill>
                  <a:schemeClr val="bg2"/>
                </a:solidFill>
              </a:rPr>
              <a:t>Google websites associated with your </a:t>
            </a:r>
            <a:r>
              <a:rPr lang="en-US" u="sng" dirty="0">
                <a:solidFill>
                  <a:schemeClr val="bg2"/>
                </a:solidFill>
              </a:rPr>
              <a:t>major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</a:rPr>
              <a:t>National retail stores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</a:rPr>
              <a:t>Professional associations</a:t>
            </a:r>
          </a:p>
          <a:p>
            <a:pPr marL="514350" indent="-514350">
              <a:buClr>
                <a:schemeClr val="bg2"/>
              </a:buClr>
              <a:buSzPct val="100000"/>
              <a:buFont typeface="+mj-lt"/>
              <a:buAutoNum type="arabicPeriod" startAt="6"/>
            </a:pPr>
            <a:r>
              <a:rPr lang="en-US" u="sng" dirty="0">
                <a:solidFill>
                  <a:schemeClr val="bg2"/>
                </a:solidFill>
              </a:rPr>
              <a:t>Private education loan </a:t>
            </a:r>
            <a:r>
              <a:rPr lang="en-US" dirty="0">
                <a:solidFill>
                  <a:schemeClr val="bg2"/>
                </a:solidFill>
              </a:rPr>
              <a:t>with parent co-signer.</a:t>
            </a:r>
          </a:p>
          <a:p>
            <a:pPr marL="0" indent="0">
              <a:buClr>
                <a:schemeClr val="bg2"/>
              </a:buClr>
              <a:buSzPct val="100000"/>
              <a:buNone/>
            </a:pPr>
            <a:r>
              <a:rPr lang="en-US" dirty="0">
                <a:solidFill>
                  <a:schemeClr val="bg2"/>
                </a:solidFill>
              </a:rPr>
              <a:t>	  Research:  </a:t>
            </a:r>
            <a:r>
              <a:rPr lang="en-US" sz="2400" dirty="0" err="1">
                <a:solidFill>
                  <a:schemeClr val="bg2"/>
                </a:solidFill>
              </a:rPr>
              <a:t>INvestED</a:t>
            </a:r>
            <a:r>
              <a:rPr lang="en-US" sz="2400" dirty="0">
                <a:solidFill>
                  <a:schemeClr val="bg2"/>
                </a:solidFill>
              </a:rPr>
              <a:t> Marketplace</a:t>
            </a:r>
          </a:p>
        </p:txBody>
      </p:sp>
    </p:spTree>
    <p:extLst>
      <p:ext uri="{BB962C8B-B14F-4D97-AF65-F5344CB8AC3E}">
        <p14:creationId xmlns:p14="http://schemas.microsoft.com/office/powerpoint/2010/main" val="2084777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6096000" cy="990600"/>
          </a:xfrm>
          <a:solidFill>
            <a:srgbClr val="00B0F0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b="0" dirty="0">
                <a:solidFill>
                  <a:schemeClr val="bg2"/>
                </a:solidFill>
                <a:latin typeface="Comic Sans MS" panose="030F0702030302020204" pitchFamily="66" charset="0"/>
              </a:rPr>
              <a:t>Help is available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828800"/>
            <a:ext cx="8305800" cy="4419600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25000"/>
              </a:spcBef>
              <a:buClr>
                <a:schemeClr val="bg2"/>
              </a:buClr>
              <a:defRPr/>
            </a:pPr>
            <a:r>
              <a:rPr lang="en-US" sz="3200" dirty="0">
                <a:solidFill>
                  <a:schemeClr val="bg2"/>
                </a:solidFill>
              </a:rPr>
              <a:t>Don’t pay a fee to file the </a:t>
            </a:r>
            <a:r>
              <a:rPr lang="en-US" sz="3200" b="1" dirty="0">
                <a:solidFill>
                  <a:schemeClr val="bg2"/>
                </a:solidFill>
              </a:rPr>
              <a:t>Free</a:t>
            </a:r>
            <a:r>
              <a:rPr lang="en-US" sz="3200" dirty="0">
                <a:solidFill>
                  <a:schemeClr val="bg2"/>
                </a:solidFill>
              </a:rPr>
              <a:t> Application for Federal Student Aid.</a:t>
            </a:r>
          </a:p>
          <a:p>
            <a:pPr>
              <a:lnSpc>
                <a:spcPct val="95000"/>
              </a:lnSpc>
              <a:spcBef>
                <a:spcPct val="25000"/>
              </a:spcBef>
              <a:buClr>
                <a:schemeClr val="bg2"/>
              </a:buClr>
              <a:defRPr/>
            </a:pPr>
            <a:r>
              <a:rPr lang="en-US" sz="3200" dirty="0">
                <a:solidFill>
                  <a:schemeClr val="bg2"/>
                </a:solidFill>
              </a:rPr>
              <a:t>Contact any financial aid office for questions.</a:t>
            </a:r>
          </a:p>
          <a:p>
            <a:pPr marL="457200" lvl="1" indent="0" algn="ctr">
              <a:lnSpc>
                <a:spcPct val="95000"/>
              </a:lnSpc>
              <a:spcBef>
                <a:spcPct val="25000"/>
              </a:spcBef>
              <a:buFont typeface="Monotype Sorts" pitchFamily="2" charset="2"/>
              <a:buNone/>
              <a:defRPr/>
            </a:pPr>
            <a:r>
              <a:rPr lang="en-US" sz="3200" b="1" dirty="0">
                <a:solidFill>
                  <a:schemeClr val="bg2"/>
                </a:solidFill>
              </a:rPr>
              <a:t>College Goal Sunday:</a:t>
            </a:r>
          </a:p>
          <a:p>
            <a:pPr marL="457200" lvl="1" indent="0" algn="ctr">
              <a:lnSpc>
                <a:spcPct val="95000"/>
              </a:lnSpc>
              <a:spcBef>
                <a:spcPct val="25000"/>
              </a:spcBef>
              <a:buFont typeface="Monotype Sorts" pitchFamily="2" charset="2"/>
              <a:buNone/>
              <a:defRPr/>
            </a:pPr>
            <a:r>
              <a:rPr lang="en-US" sz="3200" b="1" dirty="0">
                <a:solidFill>
                  <a:schemeClr val="bg2"/>
                </a:solidFill>
              </a:rPr>
              <a:t>Feb. 23, 2025</a:t>
            </a:r>
          </a:p>
          <a:p>
            <a:pPr marL="457200" lvl="1" indent="0" algn="ctr">
              <a:lnSpc>
                <a:spcPct val="95000"/>
              </a:lnSpc>
              <a:spcBef>
                <a:spcPct val="25000"/>
              </a:spcBef>
              <a:buFont typeface="Monotype Sorts" pitchFamily="2" charset="2"/>
              <a:buNone/>
              <a:defRPr/>
            </a:pPr>
            <a:r>
              <a:rPr lang="en-US" sz="3200" b="1" dirty="0">
                <a:solidFill>
                  <a:schemeClr val="bg2"/>
                </a:solidFill>
              </a:rPr>
              <a:t>VU or VUJ, 2:00-4:00</a:t>
            </a:r>
          </a:p>
          <a:p>
            <a:pPr marL="793750" lvl="1" indent="-336550">
              <a:lnSpc>
                <a:spcPct val="95000"/>
              </a:lnSpc>
              <a:spcBef>
                <a:spcPct val="25000"/>
              </a:spcBef>
              <a:buFont typeface="Monotype Sorts" pitchFamily="2" charset="2"/>
              <a:buNone/>
              <a:defRPr/>
            </a:pPr>
            <a:endParaRPr lang="en-US" dirty="0">
              <a:solidFill>
                <a:schemeClr val="bg2"/>
              </a:solidFill>
            </a:endParaRPr>
          </a:p>
          <a:p>
            <a:pPr marL="793750" lvl="1" indent="-336550">
              <a:lnSpc>
                <a:spcPct val="95000"/>
              </a:lnSpc>
              <a:spcBef>
                <a:spcPct val="25000"/>
              </a:spcBef>
              <a:buFont typeface="Monotype Sorts" pitchFamily="2" charset="2"/>
              <a:buNone/>
              <a:defRPr/>
            </a:pP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514350"/>
            <a:ext cx="6096000" cy="719138"/>
          </a:xfrm>
        </p:spPr>
        <p:txBody>
          <a:bodyPr/>
          <a:lstStyle/>
          <a:p>
            <a:pPr algn="ctr"/>
            <a:r>
              <a:rPr lang="en-US" altLang="en-US">
                <a:solidFill>
                  <a:srgbClr val="0000FF"/>
                </a:solidFill>
              </a:rPr>
              <a:t>Good Luck!</a:t>
            </a:r>
          </a:p>
        </p:txBody>
      </p:sp>
      <p:pic>
        <p:nvPicPr>
          <p:cNvPr id="37891" name="Picture 4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4102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789113"/>
            <a:ext cx="5969000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676400"/>
          </a:xfrm>
        </p:spPr>
        <p:txBody>
          <a:bodyPr/>
          <a:lstStyle/>
          <a:p>
            <a:r>
              <a:rPr lang="en-US" b="0" dirty="0">
                <a:solidFill>
                  <a:schemeClr val="bg2"/>
                </a:solidFill>
              </a:rPr>
              <a:t>Contact information for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6962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Do not worry about where your student is going to go to college.  I’ll help in whatever way I can.</a:t>
            </a:r>
          </a:p>
          <a:p>
            <a:pPr marL="0" indent="0">
              <a:buNone/>
            </a:pPr>
            <a:endParaRPr lang="en-US" sz="1800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chemeClr val="bg2"/>
                </a:solidFill>
              </a:rPr>
              <a:t>Stan </a:t>
            </a:r>
            <a:r>
              <a:rPr lang="en-US" sz="4000" dirty="0" err="1">
                <a:solidFill>
                  <a:schemeClr val="bg2"/>
                </a:solidFill>
              </a:rPr>
              <a:t>Werne</a:t>
            </a:r>
            <a:endParaRPr lang="en-US" sz="4000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chemeClr val="bg2"/>
                </a:solidFill>
              </a:rPr>
              <a:t>Office: 812-888-6999  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2"/>
                </a:solidFill>
              </a:rPr>
              <a:t>Leave message with your name &amp; number if I can’t pick up.</a:t>
            </a:r>
            <a:endParaRPr lang="en-US" sz="4000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chemeClr val="bg2"/>
                </a:solidFill>
              </a:rPr>
              <a:t>Email: </a:t>
            </a:r>
            <a:r>
              <a:rPr lang="en-US" sz="40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swerne@vinu.edu</a:t>
            </a:r>
            <a:endParaRPr lang="en-US" sz="4000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2"/>
                </a:solidFill>
              </a:rPr>
              <a:t>Now working out of </a:t>
            </a:r>
            <a:r>
              <a:rPr lang="en-US" dirty="0" err="1">
                <a:solidFill>
                  <a:schemeClr val="bg2"/>
                </a:solidFill>
              </a:rPr>
              <a:t>VUJasper</a:t>
            </a:r>
            <a:r>
              <a:rPr lang="en-US" dirty="0">
                <a:solidFill>
                  <a:schemeClr val="bg2"/>
                </a:solidFill>
              </a:rPr>
              <a:t> office.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880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0"/>
  <p:tag name="HOTSPOTTYPE" val="NextSlide"/>
  <p:tag name="DEFINEDINNAVIGATOR" val="False"/>
</p:tagLst>
</file>

<file path=ppt/theme/theme1.xml><?xml version="1.0" encoding="utf-8"?>
<a:theme xmlns:a="http://schemas.openxmlformats.org/drawingml/2006/main" name="Generic (Online)">
  <a:themeElements>
    <a:clrScheme name="Generic (Online) 1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009999"/>
      </a:folHlink>
    </a:clrScheme>
    <a:fontScheme name="Generic (Online)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Generic (Online)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(Online)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(Online)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D:\Templates\Presentations\Generic (Online).pot</Template>
  <TotalTime>3580</TotalTime>
  <Words>1300</Words>
  <Application>Microsoft Office PowerPoint</Application>
  <PresentationFormat>On-screen Show (4:3)</PresentationFormat>
  <Paragraphs>227</Paragraphs>
  <Slides>33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Arial Narrow</vt:lpstr>
      <vt:lpstr>Comic Sans MS</vt:lpstr>
      <vt:lpstr>Helvetica</vt:lpstr>
      <vt:lpstr>Monotype Sorts</vt:lpstr>
      <vt:lpstr>Times New Roman</vt:lpstr>
      <vt:lpstr>Wingdings</vt:lpstr>
      <vt:lpstr>Generic (Online)</vt:lpstr>
      <vt:lpstr>ClipArt</vt:lpstr>
      <vt:lpstr>PowerPoint Presentation</vt:lpstr>
      <vt:lpstr>Your key to federal &amp; state financial aid:   FAFSA</vt:lpstr>
      <vt:lpstr>PowerPoint Presentation</vt:lpstr>
      <vt:lpstr>PowerPoint Presentation</vt:lpstr>
      <vt:lpstr>PowerPoint Presentation</vt:lpstr>
      <vt:lpstr>Sample Aid Package #1 </vt:lpstr>
      <vt:lpstr>Sample Aid Package #2</vt:lpstr>
      <vt:lpstr>https://studentaid.gov</vt:lpstr>
      <vt:lpstr>studentaid.gov  Step 1: Create FSA ID  DO this as soon as you can.</vt:lpstr>
      <vt:lpstr>FSA ID</vt:lpstr>
      <vt:lpstr>Click on a “FAFSA Form” link</vt:lpstr>
      <vt:lpstr>“Start New Form” </vt:lpstr>
      <vt:lpstr>PowerPoint Presentation</vt:lpstr>
      <vt:lpstr>After consent is given, this screen appears.  Pay attention.</vt:lpstr>
      <vt:lpstr>If you didn’t file a 2023 tax return or 2023 filing status is different than FAFSA marital status.</vt:lpstr>
      <vt:lpstr>Student’s Personal Circumstances</vt:lpstr>
      <vt:lpstr>Student’s Unusual Circumstances</vt:lpstr>
      <vt:lpstr>Student invites parent contributor(s)</vt:lpstr>
      <vt:lpstr>Student invites parent contributor(s)</vt:lpstr>
      <vt:lpstr>Parent Status Screen</vt:lpstr>
      <vt:lpstr>FAFSA Parent(s) aka “Contributor(s)”</vt:lpstr>
      <vt:lpstr>Which parents need  FSA ID?</vt:lpstr>
      <vt:lpstr>Parent Information</vt:lpstr>
      <vt:lpstr>Each contributor MUST provide consent for student aid eligibility.</vt:lpstr>
      <vt:lpstr>FAFSA is complete!</vt:lpstr>
      <vt:lpstr>FAFSA filed. Then what?</vt:lpstr>
      <vt:lpstr>But my tax return is misleading because….  What can I do?</vt:lpstr>
      <vt:lpstr>Other Sources of Aid</vt:lpstr>
      <vt:lpstr>Other Sources of Aid – cont.</vt:lpstr>
      <vt:lpstr>Help is available</vt:lpstr>
      <vt:lpstr>Good Luck!</vt:lpstr>
      <vt:lpstr>PowerPoint Presentation</vt:lpstr>
      <vt:lpstr>Contact information for questions: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Jochum</dc:creator>
  <cp:lastModifiedBy>Kerri Dilger</cp:lastModifiedBy>
  <cp:revision>289</cp:revision>
  <cp:lastPrinted>2023-11-13T19:30:22Z</cp:lastPrinted>
  <dcterms:created xsi:type="dcterms:W3CDTF">2016-10-17T22:15:58Z</dcterms:created>
  <dcterms:modified xsi:type="dcterms:W3CDTF">2024-12-04T23:56:06Z</dcterms:modified>
</cp:coreProperties>
</file>