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Lst>
  <p:notesMasterIdLst>
    <p:notesMasterId r:id="rId77"/>
  </p:notesMasterIdLst>
  <p:handoutMasterIdLst>
    <p:handoutMasterId r:id="rId78"/>
  </p:handoutMasterIdLst>
  <p:sldIdLst>
    <p:sldId id="506" r:id="rId6"/>
    <p:sldId id="569" r:id="rId7"/>
    <p:sldId id="505" r:id="rId8"/>
    <p:sldId id="258" r:id="rId9"/>
    <p:sldId id="504" r:id="rId10"/>
    <p:sldId id="554" r:id="rId11"/>
    <p:sldId id="570" r:id="rId12"/>
    <p:sldId id="450" r:id="rId13"/>
    <p:sldId id="448" r:id="rId14"/>
    <p:sldId id="449" r:id="rId15"/>
    <p:sldId id="491" r:id="rId16"/>
    <p:sldId id="501" r:id="rId17"/>
    <p:sldId id="502" r:id="rId18"/>
    <p:sldId id="503" r:id="rId19"/>
    <p:sldId id="507" r:id="rId20"/>
    <p:sldId id="511" r:id="rId21"/>
    <p:sldId id="571" r:id="rId22"/>
    <p:sldId id="514" r:id="rId23"/>
    <p:sldId id="447" r:id="rId24"/>
    <p:sldId id="287" r:id="rId25"/>
    <p:sldId id="397" r:id="rId26"/>
    <p:sldId id="399" r:id="rId27"/>
    <p:sldId id="405" r:id="rId28"/>
    <p:sldId id="512" r:id="rId29"/>
    <p:sldId id="428" r:id="rId30"/>
    <p:sldId id="429" r:id="rId31"/>
    <p:sldId id="335" r:id="rId32"/>
    <p:sldId id="272" r:id="rId33"/>
    <p:sldId id="261" r:id="rId34"/>
    <p:sldId id="282" r:id="rId35"/>
    <p:sldId id="259" r:id="rId36"/>
    <p:sldId id="493" r:id="rId37"/>
    <p:sldId id="555" r:id="rId38"/>
    <p:sldId id="572" r:id="rId39"/>
    <p:sldId id="575" r:id="rId40"/>
    <p:sldId id="574" r:id="rId41"/>
    <p:sldId id="579" r:id="rId42"/>
    <p:sldId id="577" r:id="rId43"/>
    <p:sldId id="578" r:id="rId44"/>
    <p:sldId id="573" r:id="rId45"/>
    <p:sldId id="557" r:id="rId46"/>
    <p:sldId id="580" r:id="rId47"/>
    <p:sldId id="581" r:id="rId48"/>
    <p:sldId id="582" r:id="rId49"/>
    <p:sldId id="585" r:id="rId50"/>
    <p:sldId id="584" r:id="rId51"/>
    <p:sldId id="558" r:id="rId52"/>
    <p:sldId id="586" r:id="rId53"/>
    <p:sldId id="587" r:id="rId54"/>
    <p:sldId id="588" r:id="rId55"/>
    <p:sldId id="592" r:id="rId56"/>
    <p:sldId id="591" r:id="rId57"/>
    <p:sldId id="590" r:id="rId58"/>
    <p:sldId id="559" r:id="rId59"/>
    <p:sldId id="593" r:id="rId60"/>
    <p:sldId id="594" r:id="rId61"/>
    <p:sldId id="596" r:id="rId62"/>
    <p:sldId id="595" r:id="rId63"/>
    <p:sldId id="597" r:id="rId64"/>
    <p:sldId id="599" r:id="rId65"/>
    <p:sldId id="598" r:id="rId66"/>
    <p:sldId id="600" r:id="rId67"/>
    <p:sldId id="601" r:id="rId68"/>
    <p:sldId id="550" r:id="rId69"/>
    <p:sldId id="602" r:id="rId70"/>
    <p:sldId id="603" r:id="rId71"/>
    <p:sldId id="604" r:id="rId72"/>
    <p:sldId id="605" r:id="rId73"/>
    <p:sldId id="606" r:id="rId74"/>
    <p:sldId id="607" r:id="rId75"/>
    <p:sldId id="552" r:id="rId7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490219"/>
    <a:srgbClr val="79001A"/>
    <a:srgbClr val="800014"/>
    <a:srgbClr val="800A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F7B16B-BD60-4FF7-9196-430F6C6CB9AE}" v="12" dt="2024-11-01T18:26:44.4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15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microsoft.com/office/2015/10/relationships/revisionInfo" Target="revisionInfo.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Garcia-Reyes" userId="1f825287-34f8-49b1-94cf-ced0237713eb" providerId="ADAL" clId="{EFF7B16B-BD60-4FF7-9196-430F6C6CB9AE}"/>
    <pc:docChg chg="modSld">
      <pc:chgData name="Erika Garcia-Reyes" userId="1f825287-34f8-49b1-94cf-ced0237713eb" providerId="ADAL" clId="{EFF7B16B-BD60-4FF7-9196-430F6C6CB9AE}" dt="2024-11-01T18:26:44.445" v="29"/>
      <pc:docMkLst>
        <pc:docMk/>
      </pc:docMkLst>
      <pc:sldChg chg="modSp mod">
        <pc:chgData name="Erika Garcia-Reyes" userId="1f825287-34f8-49b1-94cf-ced0237713eb" providerId="ADAL" clId="{EFF7B16B-BD60-4FF7-9196-430F6C6CB9AE}" dt="2024-09-20T13:46:30.570" v="11" actId="403"/>
        <pc:sldMkLst>
          <pc:docMk/>
          <pc:sldMk cId="3997742933" sldId="287"/>
        </pc:sldMkLst>
        <pc:spChg chg="mod">
          <ac:chgData name="Erika Garcia-Reyes" userId="1f825287-34f8-49b1-94cf-ced0237713eb" providerId="ADAL" clId="{EFF7B16B-BD60-4FF7-9196-430F6C6CB9AE}" dt="2024-09-20T13:46:30.570" v="11" actId="403"/>
          <ac:spMkLst>
            <pc:docMk/>
            <pc:sldMk cId="3997742933" sldId="287"/>
            <ac:spMk id="3" creationId="{00000000-0000-0000-0000-000000000000}"/>
          </ac:spMkLst>
        </pc:spChg>
      </pc:sldChg>
      <pc:sldChg chg="modSp mod">
        <pc:chgData name="Erika Garcia-Reyes" userId="1f825287-34f8-49b1-94cf-ced0237713eb" providerId="ADAL" clId="{EFF7B16B-BD60-4FF7-9196-430F6C6CB9AE}" dt="2024-09-20T13:47:17.126" v="17" actId="20577"/>
        <pc:sldMkLst>
          <pc:docMk/>
          <pc:sldMk cId="4266065304" sldId="335"/>
        </pc:sldMkLst>
        <pc:spChg chg="mod">
          <ac:chgData name="Erika Garcia-Reyes" userId="1f825287-34f8-49b1-94cf-ced0237713eb" providerId="ADAL" clId="{EFF7B16B-BD60-4FF7-9196-430F6C6CB9AE}" dt="2024-09-20T13:47:17.126" v="17" actId="20577"/>
          <ac:spMkLst>
            <pc:docMk/>
            <pc:sldMk cId="4266065304" sldId="335"/>
            <ac:spMk id="8" creationId="{00000000-0000-0000-0000-000000000000}"/>
          </ac:spMkLst>
        </pc:spChg>
      </pc:sldChg>
      <pc:sldChg chg="modSp mod">
        <pc:chgData name="Erika Garcia-Reyes" userId="1f825287-34f8-49b1-94cf-ced0237713eb" providerId="ADAL" clId="{EFF7B16B-BD60-4FF7-9196-430F6C6CB9AE}" dt="2024-09-20T13:43:18.417" v="2" actId="20577"/>
        <pc:sldMkLst>
          <pc:docMk/>
          <pc:sldMk cId="945440341" sldId="507"/>
        </pc:sldMkLst>
        <pc:spChg chg="mod">
          <ac:chgData name="Erika Garcia-Reyes" userId="1f825287-34f8-49b1-94cf-ced0237713eb" providerId="ADAL" clId="{EFF7B16B-BD60-4FF7-9196-430F6C6CB9AE}" dt="2024-09-20T13:43:18.417" v="2" actId="20577"/>
          <ac:spMkLst>
            <pc:docMk/>
            <pc:sldMk cId="945440341" sldId="507"/>
            <ac:spMk id="6" creationId="{1173E263-10B1-44E8-9007-A3993C49E3C7}"/>
          </ac:spMkLst>
        </pc:spChg>
      </pc:sldChg>
      <pc:sldChg chg="modSp">
        <pc:chgData name="Erika Garcia-Reyes" userId="1f825287-34f8-49b1-94cf-ced0237713eb" providerId="ADAL" clId="{EFF7B16B-BD60-4FF7-9196-430F6C6CB9AE}" dt="2024-10-25T14:09:43.350" v="21"/>
        <pc:sldMkLst>
          <pc:docMk/>
          <pc:sldMk cId="1277818936" sldId="572"/>
        </pc:sldMkLst>
        <pc:graphicFrameChg chg="mod">
          <ac:chgData name="Erika Garcia-Reyes" userId="1f825287-34f8-49b1-94cf-ced0237713eb" providerId="ADAL" clId="{EFF7B16B-BD60-4FF7-9196-430F6C6CB9AE}" dt="2024-10-25T14:09:43.350" v="21"/>
          <ac:graphicFrameMkLst>
            <pc:docMk/>
            <pc:sldMk cId="1277818936" sldId="572"/>
            <ac:graphicFrameMk id="9" creationId="{E1A6605A-244D-136E-410B-4556D58DC1C6}"/>
          </ac:graphicFrameMkLst>
        </pc:graphicFrameChg>
      </pc:sldChg>
      <pc:sldChg chg="modSp">
        <pc:chgData name="Erika Garcia-Reyes" userId="1f825287-34f8-49b1-94cf-ced0237713eb" providerId="ADAL" clId="{EFF7B16B-BD60-4FF7-9196-430F6C6CB9AE}" dt="2024-11-01T18:26:44.445" v="29"/>
        <pc:sldMkLst>
          <pc:docMk/>
          <pc:sldMk cId="3880670156" sldId="575"/>
        </pc:sldMkLst>
        <pc:graphicFrameChg chg="mod">
          <ac:chgData name="Erika Garcia-Reyes" userId="1f825287-34f8-49b1-94cf-ced0237713eb" providerId="ADAL" clId="{EFF7B16B-BD60-4FF7-9196-430F6C6CB9AE}" dt="2024-11-01T18:26:44.445" v="29"/>
          <ac:graphicFrameMkLst>
            <pc:docMk/>
            <pc:sldMk cId="3880670156" sldId="575"/>
            <ac:graphicFrameMk id="5" creationId="{62081E7B-8CE0-D509-24B5-288CDC389370}"/>
          </ac:graphicFrameMkLst>
        </pc:graphicFrame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16A1F5-8E10-428C-B8A2-F70B098FB4D5}"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en-US"/>
        </a:p>
      </dgm:t>
    </dgm:pt>
    <dgm:pt modelId="{44DEF604-402B-4809-80DD-E4DEA59CCC44}">
      <dgm:prSet phldrT="[Text]"/>
      <dgm:spPr>
        <a:solidFill>
          <a:schemeClr val="accent4"/>
        </a:solidFill>
      </dgm:spPr>
      <dgm:t>
        <a:bodyPr/>
        <a:lstStyle/>
        <a:p>
          <a:r>
            <a:rPr lang="en-US"/>
            <a:t>Principal, Erika G. Reyes</a:t>
          </a:r>
        </a:p>
      </dgm:t>
    </dgm:pt>
    <dgm:pt modelId="{A2F18851-81C6-4089-AAD5-EFE6CDA8B092}" type="parTrans" cxnId="{99EA937B-A8C5-44FC-B3BD-33CB382C1ACC}">
      <dgm:prSet/>
      <dgm:spPr/>
      <dgm:t>
        <a:bodyPr/>
        <a:lstStyle/>
        <a:p>
          <a:endParaRPr lang="en-US"/>
        </a:p>
      </dgm:t>
    </dgm:pt>
    <dgm:pt modelId="{9CCCA542-79D5-4963-A955-23A507019CA1}" type="sibTrans" cxnId="{99EA937B-A8C5-44FC-B3BD-33CB382C1ACC}">
      <dgm:prSet/>
      <dgm:spPr/>
      <dgm:t>
        <a:bodyPr/>
        <a:lstStyle/>
        <a:p>
          <a:endParaRPr lang="en-US"/>
        </a:p>
      </dgm:t>
    </dgm:pt>
    <dgm:pt modelId="{F40CB854-8755-4D9F-B9E9-03E36C27B40D}">
      <dgm:prSet phldrT="[Text]"/>
      <dgm:spPr>
        <a:solidFill>
          <a:schemeClr val="accent2"/>
        </a:solidFill>
      </dgm:spPr>
      <dgm:t>
        <a:bodyPr/>
        <a:lstStyle/>
        <a:p>
          <a:r>
            <a:rPr lang="en-US"/>
            <a:t>Asst. Principal, Sandra Gutierrez</a:t>
          </a:r>
        </a:p>
      </dgm:t>
    </dgm:pt>
    <dgm:pt modelId="{AE2439AC-BAE1-43FF-B90B-FB1555CC7980}" type="parTrans" cxnId="{DB56508C-9103-435A-8B11-A4DD53E008B5}">
      <dgm:prSet/>
      <dgm:spPr/>
      <dgm:t>
        <a:bodyPr/>
        <a:lstStyle/>
        <a:p>
          <a:endParaRPr lang="en-US"/>
        </a:p>
      </dgm:t>
    </dgm:pt>
    <dgm:pt modelId="{11BA8EB7-F883-48AA-B964-F03B03FECDB3}" type="sibTrans" cxnId="{DB56508C-9103-435A-8B11-A4DD53E008B5}">
      <dgm:prSet/>
      <dgm:spPr/>
      <dgm:t>
        <a:bodyPr/>
        <a:lstStyle/>
        <a:p>
          <a:endParaRPr lang="en-US"/>
        </a:p>
      </dgm:t>
    </dgm:pt>
    <dgm:pt modelId="{4050A3BC-5682-4966-9303-2A7F5BC4E17C}">
      <dgm:prSet phldrT="[Text]"/>
      <dgm:spPr>
        <a:solidFill>
          <a:schemeClr val="accent6"/>
        </a:solidFill>
      </dgm:spPr>
      <dgm:t>
        <a:bodyPr/>
        <a:lstStyle/>
        <a:p>
          <a:r>
            <a:rPr lang="en-US"/>
            <a:t>Collaborative Leader, Ruby Lopez/ Reading Coach, Erica Estrada</a:t>
          </a:r>
        </a:p>
      </dgm:t>
    </dgm:pt>
    <dgm:pt modelId="{0D564AAD-A48E-416E-B284-8F68C369BE38}" type="parTrans" cxnId="{2B248BEE-FD60-4DA1-B52C-7A47CE305785}">
      <dgm:prSet/>
      <dgm:spPr/>
      <dgm:t>
        <a:bodyPr/>
        <a:lstStyle/>
        <a:p>
          <a:endParaRPr lang="en-US"/>
        </a:p>
      </dgm:t>
    </dgm:pt>
    <dgm:pt modelId="{A12F0206-ADAE-4462-89EA-B8625CA3A0B9}" type="sibTrans" cxnId="{2B248BEE-FD60-4DA1-B52C-7A47CE305785}">
      <dgm:prSet/>
      <dgm:spPr/>
      <dgm:t>
        <a:bodyPr/>
        <a:lstStyle/>
        <a:p>
          <a:endParaRPr lang="en-US"/>
        </a:p>
      </dgm:t>
    </dgm:pt>
    <dgm:pt modelId="{BCFFFE16-3B06-46A4-9868-C310B62B751B}">
      <dgm:prSet phldrT="[Text]" custT="1"/>
      <dgm:spPr>
        <a:solidFill>
          <a:schemeClr val="accent6"/>
        </a:solidFill>
      </dgm:spPr>
      <dgm:t>
        <a:bodyPr/>
        <a:lstStyle/>
        <a:p>
          <a:r>
            <a:rPr lang="en-US" sz="2000" dirty="0"/>
            <a:t>Lead Teachers: </a:t>
          </a:r>
        </a:p>
        <a:p>
          <a:r>
            <a:rPr lang="en-US" sz="1600" dirty="0"/>
            <a:t>C. Keefer, P. Ortiz, M. Valls, </a:t>
          </a:r>
          <a:r>
            <a:rPr lang="en-US" sz="1600" dirty="0" err="1"/>
            <a:t>O.Aldana</a:t>
          </a:r>
          <a:r>
            <a:rPr lang="en-US" sz="1600" dirty="0"/>
            <a:t>, </a:t>
          </a:r>
          <a:r>
            <a:rPr lang="en-US" sz="1600" dirty="0" err="1"/>
            <a:t>L.Robles</a:t>
          </a:r>
          <a:r>
            <a:rPr lang="en-US" sz="1600" dirty="0"/>
            <a:t>, P.  Herrera, A. Gonzalez. </a:t>
          </a:r>
          <a:endParaRPr lang="en-US" sz="2000" dirty="0"/>
        </a:p>
      </dgm:t>
    </dgm:pt>
    <dgm:pt modelId="{9BCD167A-13C6-45B9-BC4E-76295709A43D}" type="parTrans" cxnId="{ABC7D7D8-C2E6-417A-AFAE-BF9EBE71F927}">
      <dgm:prSet/>
      <dgm:spPr/>
      <dgm:t>
        <a:bodyPr/>
        <a:lstStyle/>
        <a:p>
          <a:endParaRPr lang="en-US"/>
        </a:p>
      </dgm:t>
    </dgm:pt>
    <dgm:pt modelId="{C5D1915C-5E2C-4017-AA15-068D173FA306}" type="sibTrans" cxnId="{ABC7D7D8-C2E6-417A-AFAE-BF9EBE71F927}">
      <dgm:prSet/>
      <dgm:spPr/>
      <dgm:t>
        <a:bodyPr/>
        <a:lstStyle/>
        <a:p>
          <a:endParaRPr lang="en-US"/>
        </a:p>
      </dgm:t>
    </dgm:pt>
    <dgm:pt modelId="{D2D54100-A095-4A6C-B3CC-71AE7C93C9A0}">
      <dgm:prSet phldrT="[Text]"/>
      <dgm:spPr>
        <a:solidFill>
          <a:schemeClr val="accent2"/>
        </a:solidFill>
      </dgm:spPr>
      <dgm:t>
        <a:bodyPr/>
        <a:lstStyle/>
        <a:p>
          <a:r>
            <a:rPr lang="en-US" dirty="0"/>
            <a:t>Counselor, Crystal Cervantes</a:t>
          </a:r>
        </a:p>
      </dgm:t>
    </dgm:pt>
    <dgm:pt modelId="{AC016BEE-8624-4123-8ABD-E9BCF9F011D0}" type="parTrans" cxnId="{4E405749-A01A-4D9A-A80C-40E1ED806C3F}">
      <dgm:prSet/>
      <dgm:spPr/>
      <dgm:t>
        <a:bodyPr/>
        <a:lstStyle/>
        <a:p>
          <a:endParaRPr lang="en-US"/>
        </a:p>
      </dgm:t>
    </dgm:pt>
    <dgm:pt modelId="{9AC4A501-54CA-43BE-85CC-75B47BB89108}" type="sibTrans" cxnId="{4E405749-A01A-4D9A-A80C-40E1ED806C3F}">
      <dgm:prSet/>
      <dgm:spPr/>
      <dgm:t>
        <a:bodyPr/>
        <a:lstStyle/>
        <a:p>
          <a:endParaRPr lang="en-US"/>
        </a:p>
      </dgm:t>
    </dgm:pt>
    <dgm:pt modelId="{35227EB1-71D4-44AE-90CF-0937BC134F01}">
      <dgm:prSet phldrT="[Text]"/>
      <dgm:spPr>
        <a:solidFill>
          <a:schemeClr val="accent6"/>
        </a:solidFill>
      </dgm:spPr>
      <dgm:t>
        <a:bodyPr/>
        <a:lstStyle/>
        <a:p>
          <a:r>
            <a:rPr lang="en-US" dirty="0"/>
            <a:t>Community</a:t>
          </a:r>
        </a:p>
        <a:p>
          <a:r>
            <a:rPr lang="en-US" dirty="0"/>
            <a:t>Carolina </a:t>
          </a:r>
          <a:r>
            <a:rPr lang="en-US" dirty="0" err="1"/>
            <a:t>Llanes</a:t>
          </a:r>
          <a:r>
            <a:rPr lang="en-US" dirty="0"/>
            <a:t> </a:t>
          </a:r>
        </a:p>
      </dgm:t>
    </dgm:pt>
    <dgm:pt modelId="{2BE60CAF-3CAB-4D19-A957-A04A4B50E0ED}" type="parTrans" cxnId="{969297FF-3706-4062-A9D1-6D05327EDC08}">
      <dgm:prSet/>
      <dgm:spPr/>
      <dgm:t>
        <a:bodyPr/>
        <a:lstStyle/>
        <a:p>
          <a:endParaRPr lang="en-US"/>
        </a:p>
      </dgm:t>
    </dgm:pt>
    <dgm:pt modelId="{5541DC75-F0D1-493D-89EE-924ABFFB82B5}" type="sibTrans" cxnId="{969297FF-3706-4062-A9D1-6D05327EDC08}">
      <dgm:prSet/>
      <dgm:spPr/>
      <dgm:t>
        <a:bodyPr/>
        <a:lstStyle/>
        <a:p>
          <a:endParaRPr lang="en-US"/>
        </a:p>
      </dgm:t>
    </dgm:pt>
    <dgm:pt modelId="{EA749442-AEBC-488D-8C45-06E7FE9710F6}" type="pres">
      <dgm:prSet presAssocID="{2E16A1F5-8E10-428C-B8A2-F70B098FB4D5}" presName="diagram" presStyleCnt="0">
        <dgm:presLayoutVars>
          <dgm:chPref val="1"/>
          <dgm:dir/>
          <dgm:animOne val="branch"/>
          <dgm:animLvl val="lvl"/>
          <dgm:resizeHandles val="exact"/>
        </dgm:presLayoutVars>
      </dgm:prSet>
      <dgm:spPr/>
    </dgm:pt>
    <dgm:pt modelId="{80898003-7038-4CD0-8F9E-164F58B85B9E}" type="pres">
      <dgm:prSet presAssocID="{44DEF604-402B-4809-80DD-E4DEA59CCC44}" presName="root1" presStyleCnt="0"/>
      <dgm:spPr/>
    </dgm:pt>
    <dgm:pt modelId="{3496A0EF-BA6F-4E3F-B6D4-DD951C5C0CE3}" type="pres">
      <dgm:prSet presAssocID="{44DEF604-402B-4809-80DD-E4DEA59CCC44}" presName="LevelOneTextNode" presStyleLbl="node0" presStyleIdx="0" presStyleCnt="1">
        <dgm:presLayoutVars>
          <dgm:chPref val="3"/>
        </dgm:presLayoutVars>
      </dgm:prSet>
      <dgm:spPr/>
    </dgm:pt>
    <dgm:pt modelId="{E3742D2A-A686-4B4C-9559-C1F2E26AD0A2}" type="pres">
      <dgm:prSet presAssocID="{44DEF604-402B-4809-80DD-E4DEA59CCC44}" presName="level2hierChild" presStyleCnt="0"/>
      <dgm:spPr/>
    </dgm:pt>
    <dgm:pt modelId="{5CD0AD14-191D-4628-8A42-7FFC9A2780F6}" type="pres">
      <dgm:prSet presAssocID="{AE2439AC-BAE1-43FF-B90B-FB1555CC7980}" presName="conn2-1" presStyleLbl="parChTrans1D2" presStyleIdx="0" presStyleCnt="2"/>
      <dgm:spPr/>
    </dgm:pt>
    <dgm:pt modelId="{846CB247-06FC-45AE-A4FB-671A38419BE0}" type="pres">
      <dgm:prSet presAssocID="{AE2439AC-BAE1-43FF-B90B-FB1555CC7980}" presName="connTx" presStyleLbl="parChTrans1D2" presStyleIdx="0" presStyleCnt="2"/>
      <dgm:spPr/>
    </dgm:pt>
    <dgm:pt modelId="{926A9467-F5E8-47EA-8078-50AD98A5B04B}" type="pres">
      <dgm:prSet presAssocID="{F40CB854-8755-4D9F-B9E9-03E36C27B40D}" presName="root2" presStyleCnt="0"/>
      <dgm:spPr/>
    </dgm:pt>
    <dgm:pt modelId="{EA02CFF8-32B4-469F-94D2-B23BEFFA79EB}" type="pres">
      <dgm:prSet presAssocID="{F40CB854-8755-4D9F-B9E9-03E36C27B40D}" presName="LevelTwoTextNode" presStyleLbl="node2" presStyleIdx="0" presStyleCnt="2">
        <dgm:presLayoutVars>
          <dgm:chPref val="3"/>
        </dgm:presLayoutVars>
      </dgm:prSet>
      <dgm:spPr/>
    </dgm:pt>
    <dgm:pt modelId="{65CD6E15-3209-494E-9E96-818910A30D27}" type="pres">
      <dgm:prSet presAssocID="{F40CB854-8755-4D9F-B9E9-03E36C27B40D}" presName="level3hierChild" presStyleCnt="0"/>
      <dgm:spPr/>
    </dgm:pt>
    <dgm:pt modelId="{732341B3-7501-4731-9BEC-F949C0DE0CFD}" type="pres">
      <dgm:prSet presAssocID="{0D564AAD-A48E-416E-B284-8F68C369BE38}" presName="conn2-1" presStyleLbl="parChTrans1D3" presStyleIdx="0" presStyleCnt="3"/>
      <dgm:spPr/>
    </dgm:pt>
    <dgm:pt modelId="{386E0E1E-7D4A-417C-B734-49A914070662}" type="pres">
      <dgm:prSet presAssocID="{0D564AAD-A48E-416E-B284-8F68C369BE38}" presName="connTx" presStyleLbl="parChTrans1D3" presStyleIdx="0" presStyleCnt="3"/>
      <dgm:spPr/>
    </dgm:pt>
    <dgm:pt modelId="{1BA34607-A823-441A-B160-FFB0513C6C27}" type="pres">
      <dgm:prSet presAssocID="{4050A3BC-5682-4966-9303-2A7F5BC4E17C}" presName="root2" presStyleCnt="0"/>
      <dgm:spPr/>
    </dgm:pt>
    <dgm:pt modelId="{543A275E-1C65-41FE-A67C-011CDA4437BC}" type="pres">
      <dgm:prSet presAssocID="{4050A3BC-5682-4966-9303-2A7F5BC4E17C}" presName="LevelTwoTextNode" presStyleLbl="node3" presStyleIdx="0" presStyleCnt="3">
        <dgm:presLayoutVars>
          <dgm:chPref val="3"/>
        </dgm:presLayoutVars>
      </dgm:prSet>
      <dgm:spPr/>
    </dgm:pt>
    <dgm:pt modelId="{DC9D51AD-4333-496A-A2B8-23DFB2DBAD3C}" type="pres">
      <dgm:prSet presAssocID="{4050A3BC-5682-4966-9303-2A7F5BC4E17C}" presName="level3hierChild" presStyleCnt="0"/>
      <dgm:spPr/>
    </dgm:pt>
    <dgm:pt modelId="{40A1E9F5-3512-4D24-8232-AF5025D7F21C}" type="pres">
      <dgm:prSet presAssocID="{9BCD167A-13C6-45B9-BC4E-76295709A43D}" presName="conn2-1" presStyleLbl="parChTrans1D3" presStyleIdx="1" presStyleCnt="3"/>
      <dgm:spPr/>
    </dgm:pt>
    <dgm:pt modelId="{DEDB7CC8-3BA6-4116-85A3-A7B4D8662C77}" type="pres">
      <dgm:prSet presAssocID="{9BCD167A-13C6-45B9-BC4E-76295709A43D}" presName="connTx" presStyleLbl="parChTrans1D3" presStyleIdx="1" presStyleCnt="3"/>
      <dgm:spPr/>
    </dgm:pt>
    <dgm:pt modelId="{34313AB9-6925-45DF-9DEE-1443F63A3761}" type="pres">
      <dgm:prSet presAssocID="{BCFFFE16-3B06-46A4-9868-C310B62B751B}" presName="root2" presStyleCnt="0"/>
      <dgm:spPr/>
    </dgm:pt>
    <dgm:pt modelId="{80E3B775-3A1B-4FD9-9FC1-3F22AD97F0FF}" type="pres">
      <dgm:prSet presAssocID="{BCFFFE16-3B06-46A4-9868-C310B62B751B}" presName="LevelTwoTextNode" presStyleLbl="node3" presStyleIdx="1" presStyleCnt="3">
        <dgm:presLayoutVars>
          <dgm:chPref val="3"/>
        </dgm:presLayoutVars>
      </dgm:prSet>
      <dgm:spPr/>
    </dgm:pt>
    <dgm:pt modelId="{35CE94BD-0B3A-4D18-96F1-331796919824}" type="pres">
      <dgm:prSet presAssocID="{BCFFFE16-3B06-46A4-9868-C310B62B751B}" presName="level3hierChild" presStyleCnt="0"/>
      <dgm:spPr/>
    </dgm:pt>
    <dgm:pt modelId="{AA4F1925-E0A7-4BEC-8B30-FC6BA7873573}" type="pres">
      <dgm:prSet presAssocID="{AC016BEE-8624-4123-8ABD-E9BCF9F011D0}" presName="conn2-1" presStyleLbl="parChTrans1D2" presStyleIdx="1" presStyleCnt="2"/>
      <dgm:spPr/>
    </dgm:pt>
    <dgm:pt modelId="{DAC36CD2-5C56-47BD-AE4D-9B767447F45D}" type="pres">
      <dgm:prSet presAssocID="{AC016BEE-8624-4123-8ABD-E9BCF9F011D0}" presName="connTx" presStyleLbl="parChTrans1D2" presStyleIdx="1" presStyleCnt="2"/>
      <dgm:spPr/>
    </dgm:pt>
    <dgm:pt modelId="{C81D6243-16C4-4E03-88A7-044233C0B59B}" type="pres">
      <dgm:prSet presAssocID="{D2D54100-A095-4A6C-B3CC-71AE7C93C9A0}" presName="root2" presStyleCnt="0"/>
      <dgm:spPr/>
    </dgm:pt>
    <dgm:pt modelId="{9A2705EF-4E7A-4165-9679-9F7441447D9C}" type="pres">
      <dgm:prSet presAssocID="{D2D54100-A095-4A6C-B3CC-71AE7C93C9A0}" presName="LevelTwoTextNode" presStyleLbl="node2" presStyleIdx="1" presStyleCnt="2">
        <dgm:presLayoutVars>
          <dgm:chPref val="3"/>
        </dgm:presLayoutVars>
      </dgm:prSet>
      <dgm:spPr/>
    </dgm:pt>
    <dgm:pt modelId="{2FCABF0C-568E-45E3-9F3F-0FEE91792368}" type="pres">
      <dgm:prSet presAssocID="{D2D54100-A095-4A6C-B3CC-71AE7C93C9A0}" presName="level3hierChild" presStyleCnt="0"/>
      <dgm:spPr/>
    </dgm:pt>
    <dgm:pt modelId="{F543CC03-D77A-4CDB-A600-E56827CF05D3}" type="pres">
      <dgm:prSet presAssocID="{2BE60CAF-3CAB-4D19-A957-A04A4B50E0ED}" presName="conn2-1" presStyleLbl="parChTrans1D3" presStyleIdx="2" presStyleCnt="3"/>
      <dgm:spPr/>
    </dgm:pt>
    <dgm:pt modelId="{35E66AF9-A1A7-40AE-A4ED-2E7BA12F7561}" type="pres">
      <dgm:prSet presAssocID="{2BE60CAF-3CAB-4D19-A957-A04A4B50E0ED}" presName="connTx" presStyleLbl="parChTrans1D3" presStyleIdx="2" presStyleCnt="3"/>
      <dgm:spPr/>
    </dgm:pt>
    <dgm:pt modelId="{34C44DB6-E367-41F5-9899-5F33C675435C}" type="pres">
      <dgm:prSet presAssocID="{35227EB1-71D4-44AE-90CF-0937BC134F01}" presName="root2" presStyleCnt="0"/>
      <dgm:spPr/>
    </dgm:pt>
    <dgm:pt modelId="{6E2020A4-ABB5-4B44-9673-C10CE1A3E13D}" type="pres">
      <dgm:prSet presAssocID="{35227EB1-71D4-44AE-90CF-0937BC134F01}" presName="LevelTwoTextNode" presStyleLbl="node3" presStyleIdx="2" presStyleCnt="3">
        <dgm:presLayoutVars>
          <dgm:chPref val="3"/>
        </dgm:presLayoutVars>
      </dgm:prSet>
      <dgm:spPr/>
    </dgm:pt>
    <dgm:pt modelId="{B7016E90-E4F5-47C2-870F-EDBF31DD9E42}" type="pres">
      <dgm:prSet presAssocID="{35227EB1-71D4-44AE-90CF-0937BC134F01}" presName="level3hierChild" presStyleCnt="0"/>
      <dgm:spPr/>
    </dgm:pt>
  </dgm:ptLst>
  <dgm:cxnLst>
    <dgm:cxn modelId="{3BC79500-344A-4B81-A2CC-44314957BA8C}" type="presOf" srcId="{AE2439AC-BAE1-43FF-B90B-FB1555CC7980}" destId="{5CD0AD14-191D-4628-8A42-7FFC9A2780F6}" srcOrd="0" destOrd="0" presId="urn:microsoft.com/office/officeart/2005/8/layout/hierarchy2"/>
    <dgm:cxn modelId="{95B08611-2419-4980-924F-574AF7A99393}" type="presOf" srcId="{2BE60CAF-3CAB-4D19-A957-A04A4B50E0ED}" destId="{F543CC03-D77A-4CDB-A600-E56827CF05D3}" srcOrd="0" destOrd="0" presId="urn:microsoft.com/office/officeart/2005/8/layout/hierarchy2"/>
    <dgm:cxn modelId="{B4811012-D11E-4B80-A577-406786F8A128}" type="presOf" srcId="{D2D54100-A095-4A6C-B3CC-71AE7C93C9A0}" destId="{9A2705EF-4E7A-4165-9679-9F7441447D9C}" srcOrd="0" destOrd="0" presId="urn:microsoft.com/office/officeart/2005/8/layout/hierarchy2"/>
    <dgm:cxn modelId="{63992518-0604-4FE7-8434-469ED4422591}" type="presOf" srcId="{44DEF604-402B-4809-80DD-E4DEA59CCC44}" destId="{3496A0EF-BA6F-4E3F-B6D4-DD951C5C0CE3}" srcOrd="0" destOrd="0" presId="urn:microsoft.com/office/officeart/2005/8/layout/hierarchy2"/>
    <dgm:cxn modelId="{E6772640-CF28-4225-AB60-4F7981592823}" type="presOf" srcId="{AE2439AC-BAE1-43FF-B90B-FB1555CC7980}" destId="{846CB247-06FC-45AE-A4FB-671A38419BE0}" srcOrd="1" destOrd="0" presId="urn:microsoft.com/office/officeart/2005/8/layout/hierarchy2"/>
    <dgm:cxn modelId="{4E405749-A01A-4D9A-A80C-40E1ED806C3F}" srcId="{44DEF604-402B-4809-80DD-E4DEA59CCC44}" destId="{D2D54100-A095-4A6C-B3CC-71AE7C93C9A0}" srcOrd="1" destOrd="0" parTransId="{AC016BEE-8624-4123-8ABD-E9BCF9F011D0}" sibTransId="{9AC4A501-54CA-43BE-85CC-75B47BB89108}"/>
    <dgm:cxn modelId="{535E7849-E8C5-4BE2-8976-AD7148CB137D}" type="presOf" srcId="{9BCD167A-13C6-45B9-BC4E-76295709A43D}" destId="{DEDB7CC8-3BA6-4116-85A3-A7B4D8662C77}" srcOrd="1" destOrd="0" presId="urn:microsoft.com/office/officeart/2005/8/layout/hierarchy2"/>
    <dgm:cxn modelId="{94BFBC70-13C7-4747-A0E4-CE2CC9E53B77}" type="presOf" srcId="{BCFFFE16-3B06-46A4-9868-C310B62B751B}" destId="{80E3B775-3A1B-4FD9-9FC1-3F22AD97F0FF}" srcOrd="0" destOrd="0" presId="urn:microsoft.com/office/officeart/2005/8/layout/hierarchy2"/>
    <dgm:cxn modelId="{76C95351-265F-4EB1-96B7-8636927BE9C7}" type="presOf" srcId="{F40CB854-8755-4D9F-B9E9-03E36C27B40D}" destId="{EA02CFF8-32B4-469F-94D2-B23BEFFA79EB}" srcOrd="0" destOrd="0" presId="urn:microsoft.com/office/officeart/2005/8/layout/hierarchy2"/>
    <dgm:cxn modelId="{AFB6AF55-0BAE-467A-AD47-7F1FF029341D}" type="presOf" srcId="{0D564AAD-A48E-416E-B284-8F68C369BE38}" destId="{386E0E1E-7D4A-417C-B734-49A914070662}" srcOrd="1" destOrd="0" presId="urn:microsoft.com/office/officeart/2005/8/layout/hierarchy2"/>
    <dgm:cxn modelId="{4C2ED25A-1FCB-4EAB-84C2-D0BAFFB04010}" type="presOf" srcId="{0D564AAD-A48E-416E-B284-8F68C369BE38}" destId="{732341B3-7501-4731-9BEC-F949C0DE0CFD}" srcOrd="0" destOrd="0" presId="urn:microsoft.com/office/officeart/2005/8/layout/hierarchy2"/>
    <dgm:cxn modelId="{99EA937B-A8C5-44FC-B3BD-33CB382C1ACC}" srcId="{2E16A1F5-8E10-428C-B8A2-F70B098FB4D5}" destId="{44DEF604-402B-4809-80DD-E4DEA59CCC44}" srcOrd="0" destOrd="0" parTransId="{A2F18851-81C6-4089-AAD5-EFE6CDA8B092}" sibTransId="{9CCCA542-79D5-4963-A955-23A507019CA1}"/>
    <dgm:cxn modelId="{911D9987-B231-4A78-9B6B-9D383BCFBB5B}" type="presOf" srcId="{2BE60CAF-3CAB-4D19-A957-A04A4B50E0ED}" destId="{35E66AF9-A1A7-40AE-A4ED-2E7BA12F7561}" srcOrd="1" destOrd="0" presId="urn:microsoft.com/office/officeart/2005/8/layout/hierarchy2"/>
    <dgm:cxn modelId="{DB56508C-9103-435A-8B11-A4DD53E008B5}" srcId="{44DEF604-402B-4809-80DD-E4DEA59CCC44}" destId="{F40CB854-8755-4D9F-B9E9-03E36C27B40D}" srcOrd="0" destOrd="0" parTransId="{AE2439AC-BAE1-43FF-B90B-FB1555CC7980}" sibTransId="{11BA8EB7-F883-48AA-B964-F03B03FECDB3}"/>
    <dgm:cxn modelId="{9A0B978D-0E53-4434-AE31-2905DDBB3FCE}" type="presOf" srcId="{35227EB1-71D4-44AE-90CF-0937BC134F01}" destId="{6E2020A4-ABB5-4B44-9673-C10CE1A3E13D}" srcOrd="0" destOrd="0" presId="urn:microsoft.com/office/officeart/2005/8/layout/hierarchy2"/>
    <dgm:cxn modelId="{225FE79F-2198-48EF-AA04-B24045A0A1E0}" type="presOf" srcId="{9BCD167A-13C6-45B9-BC4E-76295709A43D}" destId="{40A1E9F5-3512-4D24-8232-AF5025D7F21C}" srcOrd="0" destOrd="0" presId="urn:microsoft.com/office/officeart/2005/8/layout/hierarchy2"/>
    <dgm:cxn modelId="{F85B2CA0-D56C-43E8-8F12-01F2EB077579}" type="presOf" srcId="{4050A3BC-5682-4966-9303-2A7F5BC4E17C}" destId="{543A275E-1C65-41FE-A67C-011CDA4437BC}" srcOrd="0" destOrd="0" presId="urn:microsoft.com/office/officeart/2005/8/layout/hierarchy2"/>
    <dgm:cxn modelId="{BF3677B6-75C4-4BC0-A3E7-F2258ADE4B61}" type="presOf" srcId="{AC016BEE-8624-4123-8ABD-E9BCF9F011D0}" destId="{AA4F1925-E0A7-4BEC-8B30-FC6BA7873573}" srcOrd="0" destOrd="0" presId="urn:microsoft.com/office/officeart/2005/8/layout/hierarchy2"/>
    <dgm:cxn modelId="{A65B63D5-311C-41AA-80C3-19B6CF219E9F}" type="presOf" srcId="{AC016BEE-8624-4123-8ABD-E9BCF9F011D0}" destId="{DAC36CD2-5C56-47BD-AE4D-9B767447F45D}" srcOrd="1" destOrd="0" presId="urn:microsoft.com/office/officeart/2005/8/layout/hierarchy2"/>
    <dgm:cxn modelId="{ABC7D7D8-C2E6-417A-AFAE-BF9EBE71F927}" srcId="{F40CB854-8755-4D9F-B9E9-03E36C27B40D}" destId="{BCFFFE16-3B06-46A4-9868-C310B62B751B}" srcOrd="1" destOrd="0" parTransId="{9BCD167A-13C6-45B9-BC4E-76295709A43D}" sibTransId="{C5D1915C-5E2C-4017-AA15-068D173FA306}"/>
    <dgm:cxn modelId="{2B248BEE-FD60-4DA1-B52C-7A47CE305785}" srcId="{F40CB854-8755-4D9F-B9E9-03E36C27B40D}" destId="{4050A3BC-5682-4966-9303-2A7F5BC4E17C}" srcOrd="0" destOrd="0" parTransId="{0D564AAD-A48E-416E-B284-8F68C369BE38}" sibTransId="{A12F0206-ADAE-4462-89EA-B8625CA3A0B9}"/>
    <dgm:cxn modelId="{00F332EF-4CDE-4B9E-8122-82065A6A329E}" type="presOf" srcId="{2E16A1F5-8E10-428C-B8A2-F70B098FB4D5}" destId="{EA749442-AEBC-488D-8C45-06E7FE9710F6}" srcOrd="0" destOrd="0" presId="urn:microsoft.com/office/officeart/2005/8/layout/hierarchy2"/>
    <dgm:cxn modelId="{969297FF-3706-4062-A9D1-6D05327EDC08}" srcId="{D2D54100-A095-4A6C-B3CC-71AE7C93C9A0}" destId="{35227EB1-71D4-44AE-90CF-0937BC134F01}" srcOrd="0" destOrd="0" parTransId="{2BE60CAF-3CAB-4D19-A957-A04A4B50E0ED}" sibTransId="{5541DC75-F0D1-493D-89EE-924ABFFB82B5}"/>
    <dgm:cxn modelId="{76C3F53F-2F9A-47BE-A41D-D808F142E389}" type="presParOf" srcId="{EA749442-AEBC-488D-8C45-06E7FE9710F6}" destId="{80898003-7038-4CD0-8F9E-164F58B85B9E}" srcOrd="0" destOrd="0" presId="urn:microsoft.com/office/officeart/2005/8/layout/hierarchy2"/>
    <dgm:cxn modelId="{3F4E5C79-9894-4DFB-ABD2-8071C3F7C553}" type="presParOf" srcId="{80898003-7038-4CD0-8F9E-164F58B85B9E}" destId="{3496A0EF-BA6F-4E3F-B6D4-DD951C5C0CE3}" srcOrd="0" destOrd="0" presId="urn:microsoft.com/office/officeart/2005/8/layout/hierarchy2"/>
    <dgm:cxn modelId="{C7948BE5-7FD5-44B4-A991-2B7486D9189D}" type="presParOf" srcId="{80898003-7038-4CD0-8F9E-164F58B85B9E}" destId="{E3742D2A-A686-4B4C-9559-C1F2E26AD0A2}" srcOrd="1" destOrd="0" presId="urn:microsoft.com/office/officeart/2005/8/layout/hierarchy2"/>
    <dgm:cxn modelId="{806348DE-AD6A-4149-A431-F2954E14EF6B}" type="presParOf" srcId="{E3742D2A-A686-4B4C-9559-C1F2E26AD0A2}" destId="{5CD0AD14-191D-4628-8A42-7FFC9A2780F6}" srcOrd="0" destOrd="0" presId="urn:microsoft.com/office/officeart/2005/8/layout/hierarchy2"/>
    <dgm:cxn modelId="{51279A38-EF52-44DA-9F44-DBAA34427AF7}" type="presParOf" srcId="{5CD0AD14-191D-4628-8A42-7FFC9A2780F6}" destId="{846CB247-06FC-45AE-A4FB-671A38419BE0}" srcOrd="0" destOrd="0" presId="urn:microsoft.com/office/officeart/2005/8/layout/hierarchy2"/>
    <dgm:cxn modelId="{EF50DD70-E944-494C-B19F-782C99EF5B07}" type="presParOf" srcId="{E3742D2A-A686-4B4C-9559-C1F2E26AD0A2}" destId="{926A9467-F5E8-47EA-8078-50AD98A5B04B}" srcOrd="1" destOrd="0" presId="urn:microsoft.com/office/officeart/2005/8/layout/hierarchy2"/>
    <dgm:cxn modelId="{C900E50F-0C68-40B0-8B1C-995920D80FD2}" type="presParOf" srcId="{926A9467-F5E8-47EA-8078-50AD98A5B04B}" destId="{EA02CFF8-32B4-469F-94D2-B23BEFFA79EB}" srcOrd="0" destOrd="0" presId="urn:microsoft.com/office/officeart/2005/8/layout/hierarchy2"/>
    <dgm:cxn modelId="{938E5088-DA2D-4471-B6E7-3CFF9456ADB6}" type="presParOf" srcId="{926A9467-F5E8-47EA-8078-50AD98A5B04B}" destId="{65CD6E15-3209-494E-9E96-818910A30D27}" srcOrd="1" destOrd="0" presId="urn:microsoft.com/office/officeart/2005/8/layout/hierarchy2"/>
    <dgm:cxn modelId="{9E0A7133-4CE9-44F5-B454-D9DF3EEA8DFA}" type="presParOf" srcId="{65CD6E15-3209-494E-9E96-818910A30D27}" destId="{732341B3-7501-4731-9BEC-F949C0DE0CFD}" srcOrd="0" destOrd="0" presId="urn:microsoft.com/office/officeart/2005/8/layout/hierarchy2"/>
    <dgm:cxn modelId="{6F4927F3-CDD3-45B7-8E4F-5E016455E993}" type="presParOf" srcId="{732341B3-7501-4731-9BEC-F949C0DE0CFD}" destId="{386E0E1E-7D4A-417C-B734-49A914070662}" srcOrd="0" destOrd="0" presId="urn:microsoft.com/office/officeart/2005/8/layout/hierarchy2"/>
    <dgm:cxn modelId="{46BAAC0C-D08E-4892-8BD9-EBC56132C8D6}" type="presParOf" srcId="{65CD6E15-3209-494E-9E96-818910A30D27}" destId="{1BA34607-A823-441A-B160-FFB0513C6C27}" srcOrd="1" destOrd="0" presId="urn:microsoft.com/office/officeart/2005/8/layout/hierarchy2"/>
    <dgm:cxn modelId="{7396DB79-61B9-4712-974B-10E5BC8A4D3C}" type="presParOf" srcId="{1BA34607-A823-441A-B160-FFB0513C6C27}" destId="{543A275E-1C65-41FE-A67C-011CDA4437BC}" srcOrd="0" destOrd="0" presId="urn:microsoft.com/office/officeart/2005/8/layout/hierarchy2"/>
    <dgm:cxn modelId="{2220735B-7D90-4AD2-9003-E2CF1203589D}" type="presParOf" srcId="{1BA34607-A823-441A-B160-FFB0513C6C27}" destId="{DC9D51AD-4333-496A-A2B8-23DFB2DBAD3C}" srcOrd="1" destOrd="0" presId="urn:microsoft.com/office/officeart/2005/8/layout/hierarchy2"/>
    <dgm:cxn modelId="{6E1D3069-FA74-4C48-94F4-C3613C5F6F6B}" type="presParOf" srcId="{65CD6E15-3209-494E-9E96-818910A30D27}" destId="{40A1E9F5-3512-4D24-8232-AF5025D7F21C}" srcOrd="2" destOrd="0" presId="urn:microsoft.com/office/officeart/2005/8/layout/hierarchy2"/>
    <dgm:cxn modelId="{865750A9-3292-4072-9673-A96EB7F0DF2F}" type="presParOf" srcId="{40A1E9F5-3512-4D24-8232-AF5025D7F21C}" destId="{DEDB7CC8-3BA6-4116-85A3-A7B4D8662C77}" srcOrd="0" destOrd="0" presId="urn:microsoft.com/office/officeart/2005/8/layout/hierarchy2"/>
    <dgm:cxn modelId="{F07EF14F-A78E-4A94-B7C3-F66D80A64D2B}" type="presParOf" srcId="{65CD6E15-3209-494E-9E96-818910A30D27}" destId="{34313AB9-6925-45DF-9DEE-1443F63A3761}" srcOrd="3" destOrd="0" presId="urn:microsoft.com/office/officeart/2005/8/layout/hierarchy2"/>
    <dgm:cxn modelId="{C3AD8EA3-FA4C-4B97-B664-65AFB8426B6D}" type="presParOf" srcId="{34313AB9-6925-45DF-9DEE-1443F63A3761}" destId="{80E3B775-3A1B-4FD9-9FC1-3F22AD97F0FF}" srcOrd="0" destOrd="0" presId="urn:microsoft.com/office/officeart/2005/8/layout/hierarchy2"/>
    <dgm:cxn modelId="{B411561E-F017-4CFF-B557-EB30B515D4BE}" type="presParOf" srcId="{34313AB9-6925-45DF-9DEE-1443F63A3761}" destId="{35CE94BD-0B3A-4D18-96F1-331796919824}" srcOrd="1" destOrd="0" presId="urn:microsoft.com/office/officeart/2005/8/layout/hierarchy2"/>
    <dgm:cxn modelId="{5340B4CB-4FC1-4D64-936D-01DC619D7D1A}" type="presParOf" srcId="{E3742D2A-A686-4B4C-9559-C1F2E26AD0A2}" destId="{AA4F1925-E0A7-4BEC-8B30-FC6BA7873573}" srcOrd="2" destOrd="0" presId="urn:microsoft.com/office/officeart/2005/8/layout/hierarchy2"/>
    <dgm:cxn modelId="{D85D72BF-8E02-43CC-8CFC-520EDF0BE4FE}" type="presParOf" srcId="{AA4F1925-E0A7-4BEC-8B30-FC6BA7873573}" destId="{DAC36CD2-5C56-47BD-AE4D-9B767447F45D}" srcOrd="0" destOrd="0" presId="urn:microsoft.com/office/officeart/2005/8/layout/hierarchy2"/>
    <dgm:cxn modelId="{8FDFFB73-AE1B-443E-AAB4-7872F41415F4}" type="presParOf" srcId="{E3742D2A-A686-4B4C-9559-C1F2E26AD0A2}" destId="{C81D6243-16C4-4E03-88A7-044233C0B59B}" srcOrd="3" destOrd="0" presId="urn:microsoft.com/office/officeart/2005/8/layout/hierarchy2"/>
    <dgm:cxn modelId="{B826DD27-A694-4909-9152-3D65716C6308}" type="presParOf" srcId="{C81D6243-16C4-4E03-88A7-044233C0B59B}" destId="{9A2705EF-4E7A-4165-9679-9F7441447D9C}" srcOrd="0" destOrd="0" presId="urn:microsoft.com/office/officeart/2005/8/layout/hierarchy2"/>
    <dgm:cxn modelId="{8441D0EA-B550-4AF0-B11E-DFF4A1121B12}" type="presParOf" srcId="{C81D6243-16C4-4E03-88A7-044233C0B59B}" destId="{2FCABF0C-568E-45E3-9F3F-0FEE91792368}" srcOrd="1" destOrd="0" presId="urn:microsoft.com/office/officeart/2005/8/layout/hierarchy2"/>
    <dgm:cxn modelId="{276865FF-FF2A-4D7A-8FA2-AD53BDBADCAE}" type="presParOf" srcId="{2FCABF0C-568E-45E3-9F3F-0FEE91792368}" destId="{F543CC03-D77A-4CDB-A600-E56827CF05D3}" srcOrd="0" destOrd="0" presId="urn:microsoft.com/office/officeart/2005/8/layout/hierarchy2"/>
    <dgm:cxn modelId="{DAF3F2BA-0CDC-404B-8C4D-529A13C86F81}" type="presParOf" srcId="{F543CC03-D77A-4CDB-A600-E56827CF05D3}" destId="{35E66AF9-A1A7-40AE-A4ED-2E7BA12F7561}" srcOrd="0" destOrd="0" presId="urn:microsoft.com/office/officeart/2005/8/layout/hierarchy2"/>
    <dgm:cxn modelId="{DF8C1E7B-0187-4081-9B9A-FC3F942AD45D}" type="presParOf" srcId="{2FCABF0C-568E-45E3-9F3F-0FEE91792368}" destId="{34C44DB6-E367-41F5-9899-5F33C675435C}" srcOrd="1" destOrd="0" presId="urn:microsoft.com/office/officeart/2005/8/layout/hierarchy2"/>
    <dgm:cxn modelId="{BC410289-4B17-42CF-946E-03832E78E278}" type="presParOf" srcId="{34C44DB6-E367-41F5-9899-5F33C675435C}" destId="{6E2020A4-ABB5-4B44-9673-C10CE1A3E13D}" srcOrd="0" destOrd="0" presId="urn:microsoft.com/office/officeart/2005/8/layout/hierarchy2"/>
    <dgm:cxn modelId="{149746B3-4EAB-4AA0-859A-D5102FAC4619}" type="presParOf" srcId="{34C44DB6-E367-41F5-9899-5F33C675435C}" destId="{B7016E90-E4F5-47C2-870F-EDBF31DD9E42}" srcOrd="1" destOrd="0" presId="urn:microsoft.com/office/officeart/2005/8/layout/hierarchy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AA1D8B-A45A-464B-A57E-B753C98E347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1B50B96-B156-4365-A4D5-30CDA55DDD04}">
      <dgm:prSet/>
      <dgm:spPr/>
      <dgm:t>
        <a:bodyPr/>
        <a:lstStyle/>
        <a:p>
          <a:pPr>
            <a:lnSpc>
              <a:spcPct val="100000"/>
            </a:lnSpc>
          </a:pPr>
          <a:r>
            <a:rPr lang="en-US" dirty="0"/>
            <a:t>Goal Area 1:  Effective Teaching and Learning</a:t>
          </a:r>
        </a:p>
      </dgm:t>
    </dgm:pt>
    <dgm:pt modelId="{377ADEEE-E8AE-4608-8247-7761363696E0}" type="parTrans" cxnId="{0693F7CB-B1AE-4560-BB34-D1744D0CB497}">
      <dgm:prSet/>
      <dgm:spPr/>
      <dgm:t>
        <a:bodyPr/>
        <a:lstStyle/>
        <a:p>
          <a:endParaRPr lang="en-US"/>
        </a:p>
      </dgm:t>
    </dgm:pt>
    <dgm:pt modelId="{6DC344A3-FE3E-4710-8101-3CCBE9034E20}" type="sibTrans" cxnId="{0693F7CB-B1AE-4560-BB34-D1744D0CB497}">
      <dgm:prSet/>
      <dgm:spPr/>
      <dgm:t>
        <a:bodyPr/>
        <a:lstStyle/>
        <a:p>
          <a:endParaRPr lang="en-US"/>
        </a:p>
      </dgm:t>
    </dgm:pt>
    <dgm:pt modelId="{B7870E78-8339-4CEC-A91F-B015EDEF2F4E}">
      <dgm:prSet/>
      <dgm:spPr/>
      <dgm:t>
        <a:bodyPr/>
        <a:lstStyle/>
        <a:p>
          <a:pPr>
            <a:lnSpc>
              <a:spcPct val="100000"/>
            </a:lnSpc>
          </a:pPr>
          <a:r>
            <a:rPr lang="en-US" dirty="0"/>
            <a:t>Goal Area 2:  Student Support</a:t>
          </a:r>
        </a:p>
      </dgm:t>
    </dgm:pt>
    <dgm:pt modelId="{2985DCDC-01AA-4BF1-A1FA-F875264639B0}" type="parTrans" cxnId="{401FA94E-8330-4B0A-AA8F-588CBF831A86}">
      <dgm:prSet/>
      <dgm:spPr/>
      <dgm:t>
        <a:bodyPr/>
        <a:lstStyle/>
        <a:p>
          <a:endParaRPr lang="en-US"/>
        </a:p>
      </dgm:t>
    </dgm:pt>
    <dgm:pt modelId="{DC4FD7A8-507B-4E15-96F9-C01CAEA6D84E}" type="sibTrans" cxnId="{401FA94E-8330-4B0A-AA8F-588CBF831A86}">
      <dgm:prSet/>
      <dgm:spPr/>
      <dgm:t>
        <a:bodyPr/>
        <a:lstStyle/>
        <a:p>
          <a:endParaRPr lang="en-US"/>
        </a:p>
      </dgm:t>
    </dgm:pt>
    <dgm:pt modelId="{0EA2DA4D-2EEA-429D-8F35-FBB58F606B40}">
      <dgm:prSet/>
      <dgm:spPr/>
      <dgm:t>
        <a:bodyPr/>
        <a:lstStyle/>
        <a:p>
          <a:pPr>
            <a:lnSpc>
              <a:spcPct val="100000"/>
            </a:lnSpc>
          </a:pPr>
          <a:r>
            <a:rPr lang="en-US" dirty="0"/>
            <a:t>Goal Area 3:  Family and Community Empowerment </a:t>
          </a:r>
        </a:p>
      </dgm:t>
    </dgm:pt>
    <dgm:pt modelId="{3C7936BF-FBBC-450D-9BD7-E4EEFE86BB5B}" type="parTrans" cxnId="{2781BD37-9B12-4F7A-84BF-4AEE29811965}">
      <dgm:prSet/>
      <dgm:spPr/>
      <dgm:t>
        <a:bodyPr/>
        <a:lstStyle/>
        <a:p>
          <a:endParaRPr lang="en-US"/>
        </a:p>
      </dgm:t>
    </dgm:pt>
    <dgm:pt modelId="{E30D4F47-4D6F-4F1D-AF53-AACEB78010F3}" type="sibTrans" cxnId="{2781BD37-9B12-4F7A-84BF-4AEE29811965}">
      <dgm:prSet/>
      <dgm:spPr/>
      <dgm:t>
        <a:bodyPr/>
        <a:lstStyle/>
        <a:p>
          <a:endParaRPr lang="en-US"/>
        </a:p>
      </dgm:t>
    </dgm:pt>
    <dgm:pt modelId="{E2F2A6FA-27F5-473C-84BE-1FF624E1F227}">
      <dgm:prSet/>
      <dgm:spPr/>
      <dgm:t>
        <a:bodyPr/>
        <a:lstStyle/>
        <a:p>
          <a:pPr>
            <a:lnSpc>
              <a:spcPct val="100000"/>
            </a:lnSpc>
          </a:pPr>
          <a:r>
            <a:rPr lang="en-US" dirty="0"/>
            <a:t>Goal Area 4</a:t>
          </a:r>
          <a:r>
            <a:rPr lang="en-US"/>
            <a:t>:  Leadership Growth</a:t>
          </a:r>
          <a:endParaRPr lang="en-US" dirty="0"/>
        </a:p>
      </dgm:t>
    </dgm:pt>
    <dgm:pt modelId="{C69585C4-4F31-4556-B65B-3278576DD472}" type="parTrans" cxnId="{6457BAD9-4C5B-4A91-A2B5-8FCC146C76ED}">
      <dgm:prSet/>
      <dgm:spPr/>
      <dgm:t>
        <a:bodyPr/>
        <a:lstStyle/>
        <a:p>
          <a:endParaRPr lang="en-US"/>
        </a:p>
      </dgm:t>
    </dgm:pt>
    <dgm:pt modelId="{A1A89545-C4B8-4C22-B128-AF7AB9C780A7}" type="sibTrans" cxnId="{6457BAD9-4C5B-4A91-A2B5-8FCC146C76ED}">
      <dgm:prSet/>
      <dgm:spPr/>
      <dgm:t>
        <a:bodyPr/>
        <a:lstStyle/>
        <a:p>
          <a:endParaRPr lang="en-US"/>
        </a:p>
      </dgm:t>
    </dgm:pt>
    <dgm:pt modelId="{5484CA1B-BBB2-44DC-A579-BEC34ACEFDDD}" type="pres">
      <dgm:prSet presAssocID="{03AA1D8B-A45A-464B-A57E-B753C98E3475}" presName="root" presStyleCnt="0">
        <dgm:presLayoutVars>
          <dgm:dir/>
          <dgm:resizeHandles val="exact"/>
        </dgm:presLayoutVars>
      </dgm:prSet>
      <dgm:spPr/>
    </dgm:pt>
    <dgm:pt modelId="{A75F7484-D891-4B57-953F-51EACF6684BF}" type="pres">
      <dgm:prSet presAssocID="{C1B50B96-B156-4365-A4D5-30CDA55DDD04}" presName="compNode" presStyleCnt="0"/>
      <dgm:spPr/>
    </dgm:pt>
    <dgm:pt modelId="{E6B5AF2B-7BD6-4AED-ABFA-1FE7B3794BCE}" type="pres">
      <dgm:prSet presAssocID="{C1B50B96-B156-4365-A4D5-30CDA55DDD04}" presName="bgRect" presStyleLbl="bgShp" presStyleIdx="0" presStyleCnt="4"/>
      <dgm:spPr>
        <a:solidFill>
          <a:schemeClr val="accent4">
            <a:lumMod val="60000"/>
            <a:lumOff val="40000"/>
          </a:schemeClr>
        </a:solidFill>
      </dgm:spPr>
    </dgm:pt>
    <dgm:pt modelId="{5114EDA6-3869-427B-9BB7-B33900FCC0E6}" type="pres">
      <dgm:prSet presAssocID="{C1B50B96-B156-4365-A4D5-30CDA55DDD0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3916B0CB-9DB9-4190-8AA1-C5AC791253EF}" type="pres">
      <dgm:prSet presAssocID="{C1B50B96-B156-4365-A4D5-30CDA55DDD04}" presName="spaceRect" presStyleCnt="0"/>
      <dgm:spPr/>
    </dgm:pt>
    <dgm:pt modelId="{E849D878-E21A-4376-BA22-09EE3A5D2EB0}" type="pres">
      <dgm:prSet presAssocID="{C1B50B96-B156-4365-A4D5-30CDA55DDD04}" presName="parTx" presStyleLbl="revTx" presStyleIdx="0" presStyleCnt="4">
        <dgm:presLayoutVars>
          <dgm:chMax val="0"/>
          <dgm:chPref val="0"/>
        </dgm:presLayoutVars>
      </dgm:prSet>
      <dgm:spPr/>
    </dgm:pt>
    <dgm:pt modelId="{BA64AF48-5B2C-4B32-8F13-5ABE691AAB61}" type="pres">
      <dgm:prSet presAssocID="{6DC344A3-FE3E-4710-8101-3CCBE9034E20}" presName="sibTrans" presStyleCnt="0"/>
      <dgm:spPr/>
    </dgm:pt>
    <dgm:pt modelId="{B807133D-DFC2-4F11-82F3-1BDBA8BDBD2D}" type="pres">
      <dgm:prSet presAssocID="{B7870E78-8339-4CEC-A91F-B015EDEF2F4E}" presName="compNode" presStyleCnt="0"/>
      <dgm:spPr/>
    </dgm:pt>
    <dgm:pt modelId="{3EC0557D-4568-4C3E-B8E9-D50974ED120D}" type="pres">
      <dgm:prSet presAssocID="{B7870E78-8339-4CEC-A91F-B015EDEF2F4E}" presName="bgRect" presStyleLbl="bgShp" presStyleIdx="1" presStyleCnt="4"/>
      <dgm:spPr>
        <a:solidFill>
          <a:schemeClr val="accent6">
            <a:lumMod val="40000"/>
            <a:lumOff val="60000"/>
          </a:schemeClr>
        </a:solidFill>
      </dgm:spPr>
    </dgm:pt>
    <dgm:pt modelId="{ECBF51F4-C28A-4818-BC72-D9E430AFE231}" type="pres">
      <dgm:prSet presAssocID="{B7870E78-8339-4CEC-A91F-B015EDEF2F4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50AF4C0C-2C1F-472D-8011-A3B573637381}" type="pres">
      <dgm:prSet presAssocID="{B7870E78-8339-4CEC-A91F-B015EDEF2F4E}" presName="spaceRect" presStyleCnt="0"/>
      <dgm:spPr/>
    </dgm:pt>
    <dgm:pt modelId="{55CD93D2-D4F7-4201-9F89-D7593A5BE835}" type="pres">
      <dgm:prSet presAssocID="{B7870E78-8339-4CEC-A91F-B015EDEF2F4E}" presName="parTx" presStyleLbl="revTx" presStyleIdx="1" presStyleCnt="4">
        <dgm:presLayoutVars>
          <dgm:chMax val="0"/>
          <dgm:chPref val="0"/>
        </dgm:presLayoutVars>
      </dgm:prSet>
      <dgm:spPr/>
    </dgm:pt>
    <dgm:pt modelId="{7530D117-74E9-47A3-807C-E3A01CBDB20D}" type="pres">
      <dgm:prSet presAssocID="{DC4FD7A8-507B-4E15-96F9-C01CAEA6D84E}" presName="sibTrans" presStyleCnt="0"/>
      <dgm:spPr/>
    </dgm:pt>
    <dgm:pt modelId="{5BDAE3E1-D87D-4D9B-8DF8-467113FC4B4E}" type="pres">
      <dgm:prSet presAssocID="{0EA2DA4D-2EEA-429D-8F35-FBB58F606B40}" presName="compNode" presStyleCnt="0"/>
      <dgm:spPr/>
    </dgm:pt>
    <dgm:pt modelId="{072459A1-5649-447F-866B-0A0E868F8690}" type="pres">
      <dgm:prSet presAssocID="{0EA2DA4D-2EEA-429D-8F35-FBB58F606B40}" presName="bgRect" presStyleLbl="bgShp" presStyleIdx="2" presStyleCnt="4"/>
      <dgm:spPr/>
    </dgm:pt>
    <dgm:pt modelId="{6D34C08F-62C2-4C32-A9B6-B5AEE91823B3}" type="pres">
      <dgm:prSet presAssocID="{0EA2DA4D-2EEA-429D-8F35-FBB58F606B4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arth Globe Americas"/>
        </a:ext>
      </dgm:extLst>
    </dgm:pt>
    <dgm:pt modelId="{EC01CD33-40C1-4453-A436-66594FAB47AD}" type="pres">
      <dgm:prSet presAssocID="{0EA2DA4D-2EEA-429D-8F35-FBB58F606B40}" presName="spaceRect" presStyleCnt="0"/>
      <dgm:spPr/>
    </dgm:pt>
    <dgm:pt modelId="{BAE8906E-F4BF-4A66-9931-48AB13082183}" type="pres">
      <dgm:prSet presAssocID="{0EA2DA4D-2EEA-429D-8F35-FBB58F606B40}" presName="parTx" presStyleLbl="revTx" presStyleIdx="2" presStyleCnt="4">
        <dgm:presLayoutVars>
          <dgm:chMax val="0"/>
          <dgm:chPref val="0"/>
        </dgm:presLayoutVars>
      </dgm:prSet>
      <dgm:spPr/>
    </dgm:pt>
    <dgm:pt modelId="{C1D41023-0ACD-4F8C-B823-7DC0C4B7B2CA}" type="pres">
      <dgm:prSet presAssocID="{E30D4F47-4D6F-4F1D-AF53-AACEB78010F3}" presName="sibTrans" presStyleCnt="0"/>
      <dgm:spPr/>
    </dgm:pt>
    <dgm:pt modelId="{64195E4E-3973-4B01-A438-BA18B0834D79}" type="pres">
      <dgm:prSet presAssocID="{E2F2A6FA-27F5-473C-84BE-1FF624E1F227}" presName="compNode" presStyleCnt="0"/>
      <dgm:spPr/>
    </dgm:pt>
    <dgm:pt modelId="{C7CDE0FB-8117-4FC9-8F4C-F7AB0D713D86}" type="pres">
      <dgm:prSet presAssocID="{E2F2A6FA-27F5-473C-84BE-1FF624E1F227}" presName="bgRect" presStyleLbl="bgShp" presStyleIdx="3" presStyleCnt="4"/>
      <dgm:spPr>
        <a:solidFill>
          <a:schemeClr val="accent2">
            <a:lumMod val="40000"/>
            <a:lumOff val="60000"/>
          </a:schemeClr>
        </a:solidFill>
      </dgm:spPr>
    </dgm:pt>
    <dgm:pt modelId="{BB475504-040C-4C83-86EC-A36244CAD505}" type="pres">
      <dgm:prSet presAssocID="{E2F2A6FA-27F5-473C-84BE-1FF624E1F22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usiness Growth"/>
        </a:ext>
      </dgm:extLst>
    </dgm:pt>
    <dgm:pt modelId="{C3A1EFFF-B29C-4F17-A966-72FFFD51E1F4}" type="pres">
      <dgm:prSet presAssocID="{E2F2A6FA-27F5-473C-84BE-1FF624E1F227}" presName="spaceRect" presStyleCnt="0"/>
      <dgm:spPr/>
    </dgm:pt>
    <dgm:pt modelId="{F9AB5E62-3656-41A9-BE97-D240B40A1562}" type="pres">
      <dgm:prSet presAssocID="{E2F2A6FA-27F5-473C-84BE-1FF624E1F227}" presName="parTx" presStyleLbl="revTx" presStyleIdx="3" presStyleCnt="4">
        <dgm:presLayoutVars>
          <dgm:chMax val="0"/>
          <dgm:chPref val="0"/>
        </dgm:presLayoutVars>
      </dgm:prSet>
      <dgm:spPr/>
    </dgm:pt>
  </dgm:ptLst>
  <dgm:cxnLst>
    <dgm:cxn modelId="{FC69F714-C04F-446E-B928-52147902EAE7}" type="presOf" srcId="{E2F2A6FA-27F5-473C-84BE-1FF624E1F227}" destId="{F9AB5E62-3656-41A9-BE97-D240B40A1562}" srcOrd="0" destOrd="0" presId="urn:microsoft.com/office/officeart/2018/2/layout/IconVerticalSolidList"/>
    <dgm:cxn modelId="{5EB4B419-FFB6-4A5D-9DB1-C0F975858471}" type="presOf" srcId="{03AA1D8B-A45A-464B-A57E-B753C98E3475}" destId="{5484CA1B-BBB2-44DC-A579-BEC34ACEFDDD}" srcOrd="0" destOrd="0" presId="urn:microsoft.com/office/officeart/2018/2/layout/IconVerticalSolidList"/>
    <dgm:cxn modelId="{2781BD37-9B12-4F7A-84BF-4AEE29811965}" srcId="{03AA1D8B-A45A-464B-A57E-B753C98E3475}" destId="{0EA2DA4D-2EEA-429D-8F35-FBB58F606B40}" srcOrd="2" destOrd="0" parTransId="{3C7936BF-FBBC-450D-9BD7-E4EEFE86BB5B}" sibTransId="{E30D4F47-4D6F-4F1D-AF53-AACEB78010F3}"/>
    <dgm:cxn modelId="{66013563-85A0-4DBD-9011-E50FB0CD4418}" type="presOf" srcId="{0EA2DA4D-2EEA-429D-8F35-FBB58F606B40}" destId="{BAE8906E-F4BF-4A66-9931-48AB13082183}" srcOrd="0" destOrd="0" presId="urn:microsoft.com/office/officeart/2018/2/layout/IconVerticalSolidList"/>
    <dgm:cxn modelId="{401FA94E-8330-4B0A-AA8F-588CBF831A86}" srcId="{03AA1D8B-A45A-464B-A57E-B753C98E3475}" destId="{B7870E78-8339-4CEC-A91F-B015EDEF2F4E}" srcOrd="1" destOrd="0" parTransId="{2985DCDC-01AA-4BF1-A1FA-F875264639B0}" sibTransId="{DC4FD7A8-507B-4E15-96F9-C01CAEA6D84E}"/>
    <dgm:cxn modelId="{0DAC0977-4B22-4F67-A198-BBB07CAB0B2C}" type="presOf" srcId="{B7870E78-8339-4CEC-A91F-B015EDEF2F4E}" destId="{55CD93D2-D4F7-4201-9F89-D7593A5BE835}" srcOrd="0" destOrd="0" presId="urn:microsoft.com/office/officeart/2018/2/layout/IconVerticalSolidList"/>
    <dgm:cxn modelId="{CE8A80CA-0BCB-40EE-9CB7-AA3F241AD99C}" type="presOf" srcId="{C1B50B96-B156-4365-A4D5-30CDA55DDD04}" destId="{E849D878-E21A-4376-BA22-09EE3A5D2EB0}" srcOrd="0" destOrd="0" presId="urn:microsoft.com/office/officeart/2018/2/layout/IconVerticalSolidList"/>
    <dgm:cxn modelId="{0693F7CB-B1AE-4560-BB34-D1744D0CB497}" srcId="{03AA1D8B-A45A-464B-A57E-B753C98E3475}" destId="{C1B50B96-B156-4365-A4D5-30CDA55DDD04}" srcOrd="0" destOrd="0" parTransId="{377ADEEE-E8AE-4608-8247-7761363696E0}" sibTransId="{6DC344A3-FE3E-4710-8101-3CCBE9034E20}"/>
    <dgm:cxn modelId="{6457BAD9-4C5B-4A91-A2B5-8FCC146C76ED}" srcId="{03AA1D8B-A45A-464B-A57E-B753C98E3475}" destId="{E2F2A6FA-27F5-473C-84BE-1FF624E1F227}" srcOrd="3" destOrd="0" parTransId="{C69585C4-4F31-4556-B65B-3278576DD472}" sibTransId="{A1A89545-C4B8-4C22-B128-AF7AB9C780A7}"/>
    <dgm:cxn modelId="{525A2D34-EE3B-4769-B855-A6969462B3E2}" type="presParOf" srcId="{5484CA1B-BBB2-44DC-A579-BEC34ACEFDDD}" destId="{A75F7484-D891-4B57-953F-51EACF6684BF}" srcOrd="0" destOrd="0" presId="urn:microsoft.com/office/officeart/2018/2/layout/IconVerticalSolidList"/>
    <dgm:cxn modelId="{CD8E4D8C-78FA-4CF5-B28E-A582D2109583}" type="presParOf" srcId="{A75F7484-D891-4B57-953F-51EACF6684BF}" destId="{E6B5AF2B-7BD6-4AED-ABFA-1FE7B3794BCE}" srcOrd="0" destOrd="0" presId="urn:microsoft.com/office/officeart/2018/2/layout/IconVerticalSolidList"/>
    <dgm:cxn modelId="{62735131-E4BE-42BF-BE1E-FC66FD181B64}" type="presParOf" srcId="{A75F7484-D891-4B57-953F-51EACF6684BF}" destId="{5114EDA6-3869-427B-9BB7-B33900FCC0E6}" srcOrd="1" destOrd="0" presId="urn:microsoft.com/office/officeart/2018/2/layout/IconVerticalSolidList"/>
    <dgm:cxn modelId="{03DAEE41-8C69-48B3-B786-E232F3EC1712}" type="presParOf" srcId="{A75F7484-D891-4B57-953F-51EACF6684BF}" destId="{3916B0CB-9DB9-4190-8AA1-C5AC791253EF}" srcOrd="2" destOrd="0" presId="urn:microsoft.com/office/officeart/2018/2/layout/IconVerticalSolidList"/>
    <dgm:cxn modelId="{21211841-4D1F-4AD8-AD5D-E561837D03B6}" type="presParOf" srcId="{A75F7484-D891-4B57-953F-51EACF6684BF}" destId="{E849D878-E21A-4376-BA22-09EE3A5D2EB0}" srcOrd="3" destOrd="0" presId="urn:microsoft.com/office/officeart/2018/2/layout/IconVerticalSolidList"/>
    <dgm:cxn modelId="{A9047717-E8F9-4C46-B82A-A3968E316DAB}" type="presParOf" srcId="{5484CA1B-BBB2-44DC-A579-BEC34ACEFDDD}" destId="{BA64AF48-5B2C-4B32-8F13-5ABE691AAB61}" srcOrd="1" destOrd="0" presId="urn:microsoft.com/office/officeart/2018/2/layout/IconVerticalSolidList"/>
    <dgm:cxn modelId="{A22AF656-CF45-479D-8223-476C3CA6BF96}" type="presParOf" srcId="{5484CA1B-BBB2-44DC-A579-BEC34ACEFDDD}" destId="{B807133D-DFC2-4F11-82F3-1BDBA8BDBD2D}" srcOrd="2" destOrd="0" presId="urn:microsoft.com/office/officeart/2018/2/layout/IconVerticalSolidList"/>
    <dgm:cxn modelId="{DBFFE329-1F9B-4A26-AFD8-F7905EF62F63}" type="presParOf" srcId="{B807133D-DFC2-4F11-82F3-1BDBA8BDBD2D}" destId="{3EC0557D-4568-4C3E-B8E9-D50974ED120D}" srcOrd="0" destOrd="0" presId="urn:microsoft.com/office/officeart/2018/2/layout/IconVerticalSolidList"/>
    <dgm:cxn modelId="{FBA08874-F623-406B-B2EE-874B9C231C5C}" type="presParOf" srcId="{B807133D-DFC2-4F11-82F3-1BDBA8BDBD2D}" destId="{ECBF51F4-C28A-4818-BC72-D9E430AFE231}" srcOrd="1" destOrd="0" presId="urn:microsoft.com/office/officeart/2018/2/layout/IconVerticalSolidList"/>
    <dgm:cxn modelId="{E5D3950E-A013-4556-960A-6276C69D1377}" type="presParOf" srcId="{B807133D-DFC2-4F11-82F3-1BDBA8BDBD2D}" destId="{50AF4C0C-2C1F-472D-8011-A3B573637381}" srcOrd="2" destOrd="0" presId="urn:microsoft.com/office/officeart/2018/2/layout/IconVerticalSolidList"/>
    <dgm:cxn modelId="{9731B158-92BE-4ECF-9312-236B542001E6}" type="presParOf" srcId="{B807133D-DFC2-4F11-82F3-1BDBA8BDBD2D}" destId="{55CD93D2-D4F7-4201-9F89-D7593A5BE835}" srcOrd="3" destOrd="0" presId="urn:microsoft.com/office/officeart/2018/2/layout/IconVerticalSolidList"/>
    <dgm:cxn modelId="{047F44F0-8EDE-4AE9-9AB2-CFDF27D4A13D}" type="presParOf" srcId="{5484CA1B-BBB2-44DC-A579-BEC34ACEFDDD}" destId="{7530D117-74E9-47A3-807C-E3A01CBDB20D}" srcOrd="3" destOrd="0" presId="urn:microsoft.com/office/officeart/2018/2/layout/IconVerticalSolidList"/>
    <dgm:cxn modelId="{1C38142B-45FF-4685-948D-D7FE43995A2A}" type="presParOf" srcId="{5484CA1B-BBB2-44DC-A579-BEC34ACEFDDD}" destId="{5BDAE3E1-D87D-4D9B-8DF8-467113FC4B4E}" srcOrd="4" destOrd="0" presId="urn:microsoft.com/office/officeart/2018/2/layout/IconVerticalSolidList"/>
    <dgm:cxn modelId="{5959E28F-09C7-485F-97FF-E4CC000F2114}" type="presParOf" srcId="{5BDAE3E1-D87D-4D9B-8DF8-467113FC4B4E}" destId="{072459A1-5649-447F-866B-0A0E868F8690}" srcOrd="0" destOrd="0" presId="urn:microsoft.com/office/officeart/2018/2/layout/IconVerticalSolidList"/>
    <dgm:cxn modelId="{F8CBFC63-9346-4E72-95E4-7BC455BBCA35}" type="presParOf" srcId="{5BDAE3E1-D87D-4D9B-8DF8-467113FC4B4E}" destId="{6D34C08F-62C2-4C32-A9B6-B5AEE91823B3}" srcOrd="1" destOrd="0" presId="urn:microsoft.com/office/officeart/2018/2/layout/IconVerticalSolidList"/>
    <dgm:cxn modelId="{96D43156-A111-4E1E-A892-8A2D4A8C88A3}" type="presParOf" srcId="{5BDAE3E1-D87D-4D9B-8DF8-467113FC4B4E}" destId="{EC01CD33-40C1-4453-A436-66594FAB47AD}" srcOrd="2" destOrd="0" presId="urn:microsoft.com/office/officeart/2018/2/layout/IconVerticalSolidList"/>
    <dgm:cxn modelId="{E7E73622-C672-402A-A0AF-D1B8C546062C}" type="presParOf" srcId="{5BDAE3E1-D87D-4D9B-8DF8-467113FC4B4E}" destId="{BAE8906E-F4BF-4A66-9931-48AB13082183}" srcOrd="3" destOrd="0" presId="urn:microsoft.com/office/officeart/2018/2/layout/IconVerticalSolidList"/>
    <dgm:cxn modelId="{2140E9C4-CB36-4330-8589-8287ADF2DEBD}" type="presParOf" srcId="{5484CA1B-BBB2-44DC-A579-BEC34ACEFDDD}" destId="{C1D41023-0ACD-4F8C-B823-7DC0C4B7B2CA}" srcOrd="5" destOrd="0" presId="urn:microsoft.com/office/officeart/2018/2/layout/IconVerticalSolidList"/>
    <dgm:cxn modelId="{BD75A98E-3B64-43CA-8055-DF6FD8A75CEA}" type="presParOf" srcId="{5484CA1B-BBB2-44DC-A579-BEC34ACEFDDD}" destId="{64195E4E-3973-4B01-A438-BA18B0834D79}" srcOrd="6" destOrd="0" presId="urn:microsoft.com/office/officeart/2018/2/layout/IconVerticalSolidList"/>
    <dgm:cxn modelId="{D1500E07-5B10-4EFA-9F58-71A13E5AB977}" type="presParOf" srcId="{64195E4E-3973-4B01-A438-BA18B0834D79}" destId="{C7CDE0FB-8117-4FC9-8F4C-F7AB0D713D86}" srcOrd="0" destOrd="0" presId="urn:microsoft.com/office/officeart/2018/2/layout/IconVerticalSolidList"/>
    <dgm:cxn modelId="{869DB959-57B3-4CB8-9093-A8D4A6A304EE}" type="presParOf" srcId="{64195E4E-3973-4B01-A438-BA18B0834D79}" destId="{BB475504-040C-4C83-86EC-A36244CAD505}" srcOrd="1" destOrd="0" presId="urn:microsoft.com/office/officeart/2018/2/layout/IconVerticalSolidList"/>
    <dgm:cxn modelId="{B4F2E242-30A0-41A5-B621-BC74DDE2AB76}" type="presParOf" srcId="{64195E4E-3973-4B01-A438-BA18B0834D79}" destId="{C3A1EFFF-B29C-4F17-A966-72FFFD51E1F4}" srcOrd="2" destOrd="0" presId="urn:microsoft.com/office/officeart/2018/2/layout/IconVerticalSolidList"/>
    <dgm:cxn modelId="{3EF55DE9-467B-4F99-B7DD-35D36F970FD9}" type="presParOf" srcId="{64195E4E-3973-4B01-A438-BA18B0834D79}" destId="{F9AB5E62-3656-41A9-BE97-D240B40A156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6A0EF-BA6F-4E3F-B6D4-DD951C5C0CE3}">
      <dsp:nvSpPr>
        <dsp:cNvPr id="0" name=""/>
        <dsp:cNvSpPr/>
      </dsp:nvSpPr>
      <dsp:spPr>
        <a:xfrm>
          <a:off x="1946" y="2654639"/>
          <a:ext cx="2627225" cy="1313612"/>
        </a:xfrm>
        <a:prstGeom prst="roundRect">
          <a:avLst>
            <a:gd name="adj" fmla="val 10000"/>
          </a:avLst>
        </a:prstGeom>
        <a:solidFill>
          <a:schemeClr val="accent4"/>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Principal, Erika G. Reyes</a:t>
          </a:r>
        </a:p>
      </dsp:txBody>
      <dsp:txXfrm>
        <a:off x="40420" y="2693113"/>
        <a:ext cx="2550277" cy="1236664"/>
      </dsp:txXfrm>
    </dsp:sp>
    <dsp:sp modelId="{5CD0AD14-191D-4628-8A42-7FFC9A2780F6}">
      <dsp:nvSpPr>
        <dsp:cNvPr id="0" name=""/>
        <dsp:cNvSpPr/>
      </dsp:nvSpPr>
      <dsp:spPr>
        <a:xfrm rot="18770822">
          <a:off x="2381952" y="2724801"/>
          <a:ext cx="1545327" cy="40297"/>
        </a:xfrm>
        <a:custGeom>
          <a:avLst/>
          <a:gdLst/>
          <a:ahLst/>
          <a:cxnLst/>
          <a:rect l="0" t="0" r="0" b="0"/>
          <a:pathLst>
            <a:path>
              <a:moveTo>
                <a:pt x="0" y="20148"/>
              </a:moveTo>
              <a:lnTo>
                <a:pt x="1545327" y="20148"/>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15983" y="2706317"/>
        <a:ext cx="77266" cy="77266"/>
      </dsp:txXfrm>
    </dsp:sp>
    <dsp:sp modelId="{EA02CFF8-32B4-469F-94D2-B23BEFFA79EB}">
      <dsp:nvSpPr>
        <dsp:cNvPr id="0" name=""/>
        <dsp:cNvSpPr/>
      </dsp:nvSpPr>
      <dsp:spPr>
        <a:xfrm>
          <a:off x="3680061" y="1521648"/>
          <a:ext cx="2627225" cy="1313612"/>
        </a:xfrm>
        <a:prstGeom prst="roundRect">
          <a:avLst>
            <a:gd name="adj" fmla="val 10000"/>
          </a:avLst>
        </a:prstGeom>
        <a:solidFill>
          <a:schemeClr val="accent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Asst. Principal, Sandra Gutierrez</a:t>
          </a:r>
        </a:p>
      </dsp:txBody>
      <dsp:txXfrm>
        <a:off x="3718535" y="1560122"/>
        <a:ext cx="2550277" cy="1236664"/>
      </dsp:txXfrm>
    </dsp:sp>
    <dsp:sp modelId="{732341B3-7501-4731-9BEC-F949C0DE0CFD}">
      <dsp:nvSpPr>
        <dsp:cNvPr id="0" name=""/>
        <dsp:cNvSpPr/>
      </dsp:nvSpPr>
      <dsp:spPr>
        <a:xfrm rot="19457599">
          <a:off x="6185644" y="1780642"/>
          <a:ext cx="1294175" cy="40297"/>
        </a:xfrm>
        <a:custGeom>
          <a:avLst/>
          <a:gdLst/>
          <a:ahLst/>
          <a:cxnLst/>
          <a:rect l="0" t="0" r="0" b="0"/>
          <a:pathLst>
            <a:path>
              <a:moveTo>
                <a:pt x="0" y="20148"/>
              </a:moveTo>
              <a:lnTo>
                <a:pt x="1294175" y="20148"/>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00377" y="1768437"/>
        <a:ext cx="64708" cy="64708"/>
      </dsp:txXfrm>
    </dsp:sp>
    <dsp:sp modelId="{543A275E-1C65-41FE-A67C-011CDA4437BC}">
      <dsp:nvSpPr>
        <dsp:cNvPr id="0" name=""/>
        <dsp:cNvSpPr/>
      </dsp:nvSpPr>
      <dsp:spPr>
        <a:xfrm>
          <a:off x="7358177" y="766321"/>
          <a:ext cx="2627225" cy="1313612"/>
        </a:xfrm>
        <a:prstGeom prst="roundRect">
          <a:avLst>
            <a:gd name="adj" fmla="val 10000"/>
          </a:avLst>
        </a:prstGeom>
        <a:solidFill>
          <a:schemeClr val="accent6"/>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Collaborative Leader, Ruby Lopez/ Reading Coach, Erica Estrada</a:t>
          </a:r>
        </a:p>
      </dsp:txBody>
      <dsp:txXfrm>
        <a:off x="7396651" y="804795"/>
        <a:ext cx="2550277" cy="1236664"/>
      </dsp:txXfrm>
    </dsp:sp>
    <dsp:sp modelId="{40A1E9F5-3512-4D24-8232-AF5025D7F21C}">
      <dsp:nvSpPr>
        <dsp:cNvPr id="0" name=""/>
        <dsp:cNvSpPr/>
      </dsp:nvSpPr>
      <dsp:spPr>
        <a:xfrm rot="2142401">
          <a:off x="6185644" y="2535969"/>
          <a:ext cx="1294175" cy="40297"/>
        </a:xfrm>
        <a:custGeom>
          <a:avLst/>
          <a:gdLst/>
          <a:ahLst/>
          <a:cxnLst/>
          <a:rect l="0" t="0" r="0" b="0"/>
          <a:pathLst>
            <a:path>
              <a:moveTo>
                <a:pt x="0" y="20148"/>
              </a:moveTo>
              <a:lnTo>
                <a:pt x="1294175" y="20148"/>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00377" y="2523764"/>
        <a:ext cx="64708" cy="64708"/>
      </dsp:txXfrm>
    </dsp:sp>
    <dsp:sp modelId="{80E3B775-3A1B-4FD9-9FC1-3F22AD97F0FF}">
      <dsp:nvSpPr>
        <dsp:cNvPr id="0" name=""/>
        <dsp:cNvSpPr/>
      </dsp:nvSpPr>
      <dsp:spPr>
        <a:xfrm>
          <a:off x="7358177" y="2276976"/>
          <a:ext cx="2627225" cy="1313612"/>
        </a:xfrm>
        <a:prstGeom prst="roundRect">
          <a:avLst>
            <a:gd name="adj" fmla="val 10000"/>
          </a:avLst>
        </a:prstGeom>
        <a:solidFill>
          <a:schemeClr val="accent6"/>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Lead Teachers: </a:t>
          </a:r>
        </a:p>
        <a:p>
          <a:pPr marL="0" lvl="0" indent="0" algn="ctr" defTabSz="889000">
            <a:lnSpc>
              <a:spcPct val="90000"/>
            </a:lnSpc>
            <a:spcBef>
              <a:spcPct val="0"/>
            </a:spcBef>
            <a:spcAft>
              <a:spcPct val="35000"/>
            </a:spcAft>
            <a:buNone/>
          </a:pPr>
          <a:r>
            <a:rPr lang="en-US" sz="1600" kern="1200" dirty="0"/>
            <a:t>C. Keefer, P. Ortiz, M. Valls, </a:t>
          </a:r>
          <a:r>
            <a:rPr lang="en-US" sz="1600" kern="1200" dirty="0" err="1"/>
            <a:t>O.Aldana</a:t>
          </a:r>
          <a:r>
            <a:rPr lang="en-US" sz="1600" kern="1200" dirty="0"/>
            <a:t>, </a:t>
          </a:r>
          <a:r>
            <a:rPr lang="en-US" sz="1600" kern="1200" dirty="0" err="1"/>
            <a:t>L.Robles</a:t>
          </a:r>
          <a:r>
            <a:rPr lang="en-US" sz="1600" kern="1200" dirty="0"/>
            <a:t>, P.  Herrera, A. Gonzalez. </a:t>
          </a:r>
          <a:endParaRPr lang="en-US" sz="2000" kern="1200" dirty="0"/>
        </a:p>
      </dsp:txBody>
      <dsp:txXfrm>
        <a:off x="7396651" y="2315450"/>
        <a:ext cx="2550277" cy="1236664"/>
      </dsp:txXfrm>
    </dsp:sp>
    <dsp:sp modelId="{AA4F1925-E0A7-4BEC-8B30-FC6BA7873573}">
      <dsp:nvSpPr>
        <dsp:cNvPr id="0" name=""/>
        <dsp:cNvSpPr/>
      </dsp:nvSpPr>
      <dsp:spPr>
        <a:xfrm rot="2829178">
          <a:off x="2381952" y="3857792"/>
          <a:ext cx="1545327" cy="40297"/>
        </a:xfrm>
        <a:custGeom>
          <a:avLst/>
          <a:gdLst/>
          <a:ahLst/>
          <a:cxnLst/>
          <a:rect l="0" t="0" r="0" b="0"/>
          <a:pathLst>
            <a:path>
              <a:moveTo>
                <a:pt x="0" y="20148"/>
              </a:moveTo>
              <a:lnTo>
                <a:pt x="1545327" y="20148"/>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15983" y="3839308"/>
        <a:ext cx="77266" cy="77266"/>
      </dsp:txXfrm>
    </dsp:sp>
    <dsp:sp modelId="{9A2705EF-4E7A-4165-9679-9F7441447D9C}">
      <dsp:nvSpPr>
        <dsp:cNvPr id="0" name=""/>
        <dsp:cNvSpPr/>
      </dsp:nvSpPr>
      <dsp:spPr>
        <a:xfrm>
          <a:off x="3680061" y="3787630"/>
          <a:ext cx="2627225" cy="1313612"/>
        </a:xfrm>
        <a:prstGeom prst="roundRect">
          <a:avLst>
            <a:gd name="adj" fmla="val 10000"/>
          </a:avLst>
        </a:prstGeom>
        <a:solidFill>
          <a:schemeClr val="accent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Counselor, Crystal Cervantes</a:t>
          </a:r>
        </a:p>
      </dsp:txBody>
      <dsp:txXfrm>
        <a:off x="3718535" y="3826104"/>
        <a:ext cx="2550277" cy="1236664"/>
      </dsp:txXfrm>
    </dsp:sp>
    <dsp:sp modelId="{F543CC03-D77A-4CDB-A600-E56827CF05D3}">
      <dsp:nvSpPr>
        <dsp:cNvPr id="0" name=""/>
        <dsp:cNvSpPr/>
      </dsp:nvSpPr>
      <dsp:spPr>
        <a:xfrm>
          <a:off x="6307287" y="4424288"/>
          <a:ext cx="1050890" cy="40297"/>
        </a:xfrm>
        <a:custGeom>
          <a:avLst/>
          <a:gdLst/>
          <a:ahLst/>
          <a:cxnLst/>
          <a:rect l="0" t="0" r="0" b="0"/>
          <a:pathLst>
            <a:path>
              <a:moveTo>
                <a:pt x="0" y="20148"/>
              </a:moveTo>
              <a:lnTo>
                <a:pt x="1050890" y="20148"/>
              </a:lnTo>
            </a:path>
          </a:pathLst>
        </a:cu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06459" y="4418164"/>
        <a:ext cx="52544" cy="52544"/>
      </dsp:txXfrm>
    </dsp:sp>
    <dsp:sp modelId="{6E2020A4-ABB5-4B44-9673-C10CE1A3E13D}">
      <dsp:nvSpPr>
        <dsp:cNvPr id="0" name=""/>
        <dsp:cNvSpPr/>
      </dsp:nvSpPr>
      <dsp:spPr>
        <a:xfrm>
          <a:off x="7358177" y="3787630"/>
          <a:ext cx="2627225" cy="1313612"/>
        </a:xfrm>
        <a:prstGeom prst="roundRect">
          <a:avLst>
            <a:gd name="adj" fmla="val 10000"/>
          </a:avLst>
        </a:prstGeom>
        <a:solidFill>
          <a:schemeClr val="accent6"/>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dirty="0"/>
            <a:t>Community</a:t>
          </a:r>
        </a:p>
        <a:p>
          <a:pPr marL="0" lvl="0" indent="0" algn="ctr" defTabSz="1022350">
            <a:lnSpc>
              <a:spcPct val="90000"/>
            </a:lnSpc>
            <a:spcBef>
              <a:spcPct val="0"/>
            </a:spcBef>
            <a:spcAft>
              <a:spcPct val="35000"/>
            </a:spcAft>
            <a:buNone/>
          </a:pPr>
          <a:r>
            <a:rPr lang="en-US" sz="2300" kern="1200" dirty="0"/>
            <a:t>Carolina </a:t>
          </a:r>
          <a:r>
            <a:rPr lang="en-US" sz="2300" kern="1200" dirty="0" err="1"/>
            <a:t>Llanes</a:t>
          </a:r>
          <a:r>
            <a:rPr lang="en-US" sz="2300" kern="1200" dirty="0"/>
            <a:t> </a:t>
          </a:r>
        </a:p>
      </dsp:txBody>
      <dsp:txXfrm>
        <a:off x="7396651" y="3826104"/>
        <a:ext cx="2550277" cy="12366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5AF2B-7BD6-4AED-ABFA-1FE7B3794BCE}">
      <dsp:nvSpPr>
        <dsp:cNvPr id="0" name=""/>
        <dsp:cNvSpPr/>
      </dsp:nvSpPr>
      <dsp:spPr>
        <a:xfrm>
          <a:off x="0" y="1815"/>
          <a:ext cx="10765093" cy="920234"/>
        </a:xfrm>
        <a:prstGeom prst="roundRect">
          <a:avLst>
            <a:gd name="adj" fmla="val 10000"/>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dsp:style>
    </dsp:sp>
    <dsp:sp modelId="{5114EDA6-3869-427B-9BB7-B33900FCC0E6}">
      <dsp:nvSpPr>
        <dsp:cNvPr id="0" name=""/>
        <dsp:cNvSpPr/>
      </dsp:nvSpPr>
      <dsp:spPr>
        <a:xfrm>
          <a:off x="278370" y="208868"/>
          <a:ext cx="506128" cy="5061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49D878-E21A-4376-BA22-09EE3A5D2EB0}">
      <dsp:nvSpPr>
        <dsp:cNvPr id="0" name=""/>
        <dsp:cNvSpPr/>
      </dsp:nvSpPr>
      <dsp:spPr>
        <a:xfrm>
          <a:off x="1062870" y="1815"/>
          <a:ext cx="9702223" cy="920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91" tIns="97391" rIns="97391" bIns="97391" numCol="1" spcCol="1270" anchor="ctr" anchorCtr="0">
          <a:noAutofit/>
        </a:bodyPr>
        <a:lstStyle/>
        <a:p>
          <a:pPr marL="0" lvl="0" indent="0" algn="l" defTabSz="977900">
            <a:lnSpc>
              <a:spcPct val="100000"/>
            </a:lnSpc>
            <a:spcBef>
              <a:spcPct val="0"/>
            </a:spcBef>
            <a:spcAft>
              <a:spcPct val="35000"/>
            </a:spcAft>
            <a:buNone/>
          </a:pPr>
          <a:r>
            <a:rPr lang="en-US" sz="2200" kern="1200" dirty="0"/>
            <a:t>Goal Area 1:  Effective Teaching and Learning</a:t>
          </a:r>
        </a:p>
      </dsp:txBody>
      <dsp:txXfrm>
        <a:off x="1062870" y="1815"/>
        <a:ext cx="9702223" cy="920234"/>
      </dsp:txXfrm>
    </dsp:sp>
    <dsp:sp modelId="{3EC0557D-4568-4C3E-B8E9-D50974ED120D}">
      <dsp:nvSpPr>
        <dsp:cNvPr id="0" name=""/>
        <dsp:cNvSpPr/>
      </dsp:nvSpPr>
      <dsp:spPr>
        <a:xfrm>
          <a:off x="0" y="1152108"/>
          <a:ext cx="10765093" cy="920234"/>
        </a:xfrm>
        <a:prstGeom prst="roundRect">
          <a:avLst>
            <a:gd name="adj" fmla="val 10000"/>
          </a:avLst>
        </a:prstGeom>
        <a:solidFill>
          <a:schemeClr val="accent6">
            <a:lumMod val="40000"/>
            <a:lumOff val="60000"/>
          </a:schemeClr>
        </a:solidFill>
        <a:ln>
          <a:noFill/>
        </a:ln>
        <a:effectLst/>
      </dsp:spPr>
      <dsp:style>
        <a:lnRef idx="0">
          <a:scrgbClr r="0" g="0" b="0"/>
        </a:lnRef>
        <a:fillRef idx="1">
          <a:scrgbClr r="0" g="0" b="0"/>
        </a:fillRef>
        <a:effectRef idx="0">
          <a:scrgbClr r="0" g="0" b="0"/>
        </a:effectRef>
        <a:fontRef idx="minor"/>
      </dsp:style>
    </dsp:sp>
    <dsp:sp modelId="{ECBF51F4-C28A-4818-BC72-D9E430AFE231}">
      <dsp:nvSpPr>
        <dsp:cNvPr id="0" name=""/>
        <dsp:cNvSpPr/>
      </dsp:nvSpPr>
      <dsp:spPr>
        <a:xfrm>
          <a:off x="278370" y="1359160"/>
          <a:ext cx="506128" cy="506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CD93D2-D4F7-4201-9F89-D7593A5BE835}">
      <dsp:nvSpPr>
        <dsp:cNvPr id="0" name=""/>
        <dsp:cNvSpPr/>
      </dsp:nvSpPr>
      <dsp:spPr>
        <a:xfrm>
          <a:off x="1062870" y="1152108"/>
          <a:ext cx="9702223" cy="920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91" tIns="97391" rIns="97391" bIns="97391" numCol="1" spcCol="1270" anchor="ctr" anchorCtr="0">
          <a:noAutofit/>
        </a:bodyPr>
        <a:lstStyle/>
        <a:p>
          <a:pPr marL="0" lvl="0" indent="0" algn="l" defTabSz="977900">
            <a:lnSpc>
              <a:spcPct val="100000"/>
            </a:lnSpc>
            <a:spcBef>
              <a:spcPct val="0"/>
            </a:spcBef>
            <a:spcAft>
              <a:spcPct val="35000"/>
            </a:spcAft>
            <a:buNone/>
          </a:pPr>
          <a:r>
            <a:rPr lang="en-US" sz="2200" kern="1200" dirty="0"/>
            <a:t>Goal Area 2:  Student Support</a:t>
          </a:r>
        </a:p>
      </dsp:txBody>
      <dsp:txXfrm>
        <a:off x="1062870" y="1152108"/>
        <a:ext cx="9702223" cy="920234"/>
      </dsp:txXfrm>
    </dsp:sp>
    <dsp:sp modelId="{072459A1-5649-447F-866B-0A0E868F8690}">
      <dsp:nvSpPr>
        <dsp:cNvPr id="0" name=""/>
        <dsp:cNvSpPr/>
      </dsp:nvSpPr>
      <dsp:spPr>
        <a:xfrm>
          <a:off x="0" y="2302400"/>
          <a:ext cx="10765093" cy="9202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34C08F-62C2-4C32-A9B6-B5AEE91823B3}">
      <dsp:nvSpPr>
        <dsp:cNvPr id="0" name=""/>
        <dsp:cNvSpPr/>
      </dsp:nvSpPr>
      <dsp:spPr>
        <a:xfrm>
          <a:off x="278370" y="2509453"/>
          <a:ext cx="506128" cy="50612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E8906E-F4BF-4A66-9931-48AB13082183}">
      <dsp:nvSpPr>
        <dsp:cNvPr id="0" name=""/>
        <dsp:cNvSpPr/>
      </dsp:nvSpPr>
      <dsp:spPr>
        <a:xfrm>
          <a:off x="1062870" y="2302400"/>
          <a:ext cx="9702223" cy="920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91" tIns="97391" rIns="97391" bIns="97391" numCol="1" spcCol="1270" anchor="ctr" anchorCtr="0">
          <a:noAutofit/>
        </a:bodyPr>
        <a:lstStyle/>
        <a:p>
          <a:pPr marL="0" lvl="0" indent="0" algn="l" defTabSz="977900">
            <a:lnSpc>
              <a:spcPct val="100000"/>
            </a:lnSpc>
            <a:spcBef>
              <a:spcPct val="0"/>
            </a:spcBef>
            <a:spcAft>
              <a:spcPct val="35000"/>
            </a:spcAft>
            <a:buNone/>
          </a:pPr>
          <a:r>
            <a:rPr lang="en-US" sz="2200" kern="1200" dirty="0"/>
            <a:t>Goal Area 3:  Family and Community Empowerment </a:t>
          </a:r>
        </a:p>
      </dsp:txBody>
      <dsp:txXfrm>
        <a:off x="1062870" y="2302400"/>
        <a:ext cx="9702223" cy="920234"/>
      </dsp:txXfrm>
    </dsp:sp>
    <dsp:sp modelId="{C7CDE0FB-8117-4FC9-8F4C-F7AB0D713D86}">
      <dsp:nvSpPr>
        <dsp:cNvPr id="0" name=""/>
        <dsp:cNvSpPr/>
      </dsp:nvSpPr>
      <dsp:spPr>
        <a:xfrm>
          <a:off x="0" y="3452693"/>
          <a:ext cx="10765093" cy="920234"/>
        </a:xfrm>
        <a:prstGeom prst="roundRect">
          <a:avLst>
            <a:gd name="adj" fmla="val 1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BB475504-040C-4C83-86EC-A36244CAD505}">
      <dsp:nvSpPr>
        <dsp:cNvPr id="0" name=""/>
        <dsp:cNvSpPr/>
      </dsp:nvSpPr>
      <dsp:spPr>
        <a:xfrm>
          <a:off x="278370" y="3659745"/>
          <a:ext cx="506128" cy="50612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AB5E62-3656-41A9-BE97-D240B40A1562}">
      <dsp:nvSpPr>
        <dsp:cNvPr id="0" name=""/>
        <dsp:cNvSpPr/>
      </dsp:nvSpPr>
      <dsp:spPr>
        <a:xfrm>
          <a:off x="1062870" y="3452693"/>
          <a:ext cx="9702223" cy="920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391" tIns="97391" rIns="97391" bIns="97391" numCol="1" spcCol="1270" anchor="ctr" anchorCtr="0">
          <a:noAutofit/>
        </a:bodyPr>
        <a:lstStyle/>
        <a:p>
          <a:pPr marL="0" lvl="0" indent="0" algn="l" defTabSz="977900">
            <a:lnSpc>
              <a:spcPct val="100000"/>
            </a:lnSpc>
            <a:spcBef>
              <a:spcPct val="0"/>
            </a:spcBef>
            <a:spcAft>
              <a:spcPct val="35000"/>
            </a:spcAft>
            <a:buNone/>
          </a:pPr>
          <a:r>
            <a:rPr lang="en-US" sz="2200" kern="1200" dirty="0"/>
            <a:t>Goal Area 4</a:t>
          </a:r>
          <a:r>
            <a:rPr lang="en-US" sz="2200" kern="1200"/>
            <a:t>:  Leadership Growth</a:t>
          </a:r>
          <a:endParaRPr lang="en-US" sz="2200" kern="1200" dirty="0"/>
        </a:p>
      </dsp:txBody>
      <dsp:txXfrm>
        <a:off x="1062870" y="3452693"/>
        <a:ext cx="9702223" cy="92023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833259-11D2-DE91-980C-43C790A12B8A}"/>
              </a:ext>
            </a:extLst>
          </p:cNvPr>
          <p:cNvSpPr>
            <a:spLocks noGrp="1"/>
          </p:cNvSpPr>
          <p:nvPr>
            <p:ph type="hdr" sz="quarter"/>
          </p:nvPr>
        </p:nvSpPr>
        <p:spPr>
          <a:xfrm>
            <a:off x="0" y="0"/>
            <a:ext cx="3011488" cy="463550"/>
          </a:xfrm>
          <a:prstGeom prst="rect">
            <a:avLst/>
          </a:prstGeom>
        </p:spPr>
        <p:txBody>
          <a:bodyPr vert="horz" lIns="91426" tIns="45713" rIns="91426" bIns="45713" rtlCol="0"/>
          <a:lstStyle>
            <a:lvl1pPr algn="l">
              <a:defRPr sz="1200"/>
            </a:lvl1pPr>
          </a:lstStyle>
          <a:p>
            <a:r>
              <a:rPr lang="en-US"/>
              <a:t>Cesar Chavez Elementary </a:t>
            </a:r>
          </a:p>
        </p:txBody>
      </p:sp>
      <p:sp>
        <p:nvSpPr>
          <p:cNvPr id="3" name="Date Placeholder 2">
            <a:extLst>
              <a:ext uri="{FF2B5EF4-FFF2-40B4-BE49-F238E27FC236}">
                <a16:creationId xmlns:a16="http://schemas.microsoft.com/office/drawing/2014/main" id="{3210E939-15AD-CC7B-CA91-5C40C745A9F7}"/>
              </a:ext>
            </a:extLst>
          </p:cNvPr>
          <p:cNvSpPr>
            <a:spLocks noGrp="1"/>
          </p:cNvSpPr>
          <p:nvPr>
            <p:ph type="dt" sz="quarter" idx="1"/>
          </p:nvPr>
        </p:nvSpPr>
        <p:spPr>
          <a:xfrm>
            <a:off x="3937000" y="0"/>
            <a:ext cx="3011488" cy="463550"/>
          </a:xfrm>
          <a:prstGeom prst="rect">
            <a:avLst/>
          </a:prstGeom>
        </p:spPr>
        <p:txBody>
          <a:bodyPr vert="horz" lIns="91426" tIns="45713" rIns="91426" bIns="45713" rtlCol="0"/>
          <a:lstStyle>
            <a:lvl1pPr algn="r">
              <a:defRPr sz="1200"/>
            </a:lvl1pPr>
          </a:lstStyle>
          <a:p>
            <a:fld id="{295F6E82-A515-43B1-A25D-F63FA1642865}" type="datetimeFigureOut">
              <a:rPr lang="en-US" smtClean="0"/>
              <a:t>10/25/2024</a:t>
            </a:fld>
            <a:endParaRPr lang="en-US"/>
          </a:p>
        </p:txBody>
      </p:sp>
      <p:sp>
        <p:nvSpPr>
          <p:cNvPr id="4" name="Footer Placeholder 3">
            <a:extLst>
              <a:ext uri="{FF2B5EF4-FFF2-40B4-BE49-F238E27FC236}">
                <a16:creationId xmlns:a16="http://schemas.microsoft.com/office/drawing/2014/main" id="{B91BFE5E-6EF2-5D30-88AF-A2A3EFDA3402}"/>
              </a:ext>
            </a:extLst>
          </p:cNvPr>
          <p:cNvSpPr>
            <a:spLocks noGrp="1"/>
          </p:cNvSpPr>
          <p:nvPr>
            <p:ph type="ftr" sz="quarter" idx="2"/>
          </p:nvPr>
        </p:nvSpPr>
        <p:spPr>
          <a:xfrm>
            <a:off x="0" y="8772525"/>
            <a:ext cx="3011488" cy="463550"/>
          </a:xfrm>
          <a:prstGeom prst="rect">
            <a:avLst/>
          </a:prstGeom>
        </p:spPr>
        <p:txBody>
          <a:bodyPr vert="horz" lIns="91426" tIns="45713" rIns="91426" bIns="4571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5B3B659-9122-CBAA-9BA9-7A82F4580BF8}"/>
              </a:ext>
            </a:extLst>
          </p:cNvPr>
          <p:cNvSpPr>
            <a:spLocks noGrp="1"/>
          </p:cNvSpPr>
          <p:nvPr>
            <p:ph type="sldNum" sz="quarter" idx="3"/>
          </p:nvPr>
        </p:nvSpPr>
        <p:spPr>
          <a:xfrm>
            <a:off x="3937000" y="8772525"/>
            <a:ext cx="3011488" cy="463550"/>
          </a:xfrm>
          <a:prstGeom prst="rect">
            <a:avLst/>
          </a:prstGeom>
        </p:spPr>
        <p:txBody>
          <a:bodyPr vert="horz" lIns="91426" tIns="45713" rIns="91426" bIns="45713" rtlCol="0" anchor="b"/>
          <a:lstStyle>
            <a:lvl1pPr algn="r">
              <a:defRPr sz="1200"/>
            </a:lvl1pPr>
          </a:lstStyle>
          <a:p>
            <a:fld id="{50B219EA-DCF3-48D3-92C6-93A02339A0A4}" type="slidenum">
              <a:rPr lang="en-US" smtClean="0"/>
              <a:t>‹#›</a:t>
            </a:fld>
            <a:endParaRPr lang="en-US"/>
          </a:p>
        </p:txBody>
      </p:sp>
    </p:spTree>
    <p:extLst>
      <p:ext uri="{BB962C8B-B14F-4D97-AF65-F5344CB8AC3E}">
        <p14:creationId xmlns:p14="http://schemas.microsoft.com/office/powerpoint/2010/main" val="216738710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1699" cy="463407"/>
          </a:xfrm>
          <a:prstGeom prst="rect">
            <a:avLst/>
          </a:prstGeom>
        </p:spPr>
        <p:txBody>
          <a:bodyPr vert="horz" lIns="92473" tIns="46237" rIns="92473" bIns="46237" rtlCol="0"/>
          <a:lstStyle>
            <a:lvl1pPr algn="l">
              <a:defRPr sz="1200"/>
            </a:lvl1pPr>
          </a:lstStyle>
          <a:p>
            <a:r>
              <a:rPr lang="en-US"/>
              <a:t>Cesar Chavez Elementary </a:t>
            </a:r>
          </a:p>
        </p:txBody>
      </p:sp>
      <p:sp>
        <p:nvSpPr>
          <p:cNvPr id="3" name="Date Placeholder 2"/>
          <p:cNvSpPr>
            <a:spLocks noGrp="1"/>
          </p:cNvSpPr>
          <p:nvPr>
            <p:ph type="dt" idx="1"/>
          </p:nvPr>
        </p:nvSpPr>
        <p:spPr>
          <a:xfrm>
            <a:off x="3936769" y="0"/>
            <a:ext cx="3011699" cy="463407"/>
          </a:xfrm>
          <a:prstGeom prst="rect">
            <a:avLst/>
          </a:prstGeom>
        </p:spPr>
        <p:txBody>
          <a:bodyPr vert="horz" lIns="92473" tIns="46237" rIns="92473" bIns="46237" rtlCol="0"/>
          <a:lstStyle>
            <a:lvl1pPr algn="r">
              <a:defRPr sz="1200"/>
            </a:lvl1pPr>
          </a:lstStyle>
          <a:p>
            <a:fld id="{F6A3143E-A4D5-4590-8087-42A95918FADC}" type="datetimeFigureOut">
              <a:rPr lang="en-US" smtClean="0"/>
              <a:t>10/24/2024</a:t>
            </a:fld>
            <a:endParaRPr lang="en-US"/>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73" tIns="46237" rIns="92473" bIns="46237"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73" tIns="46237" rIns="92473" bIns="4623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9"/>
            <a:ext cx="3011699" cy="463406"/>
          </a:xfrm>
          <a:prstGeom prst="rect">
            <a:avLst/>
          </a:prstGeom>
        </p:spPr>
        <p:txBody>
          <a:bodyPr vert="horz" lIns="92473" tIns="46237" rIns="92473" bIns="46237"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69"/>
            <a:ext cx="3011699" cy="463406"/>
          </a:xfrm>
          <a:prstGeom prst="rect">
            <a:avLst/>
          </a:prstGeom>
        </p:spPr>
        <p:txBody>
          <a:bodyPr vert="horz" lIns="92473" tIns="46237" rIns="92473" bIns="46237" rtlCol="0" anchor="b"/>
          <a:lstStyle>
            <a:lvl1pPr algn="r">
              <a:defRPr sz="1200"/>
            </a:lvl1pPr>
          </a:lstStyle>
          <a:p>
            <a:fld id="{846E4574-534A-44CC-9596-758010B97ECE}" type="slidenum">
              <a:rPr lang="en-US" smtClean="0"/>
              <a:t>‹#›</a:t>
            </a:fld>
            <a:endParaRPr lang="en-US"/>
          </a:p>
        </p:txBody>
      </p:sp>
    </p:spTree>
    <p:extLst>
      <p:ext uri="{BB962C8B-B14F-4D97-AF65-F5344CB8AC3E}">
        <p14:creationId xmlns:p14="http://schemas.microsoft.com/office/powerpoint/2010/main" val="574613406"/>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Cesar Chavez Elementary </a:t>
            </a:r>
          </a:p>
        </p:txBody>
      </p:sp>
      <p:sp>
        <p:nvSpPr>
          <p:cNvPr id="5" name="Slide Number Placeholder 4"/>
          <p:cNvSpPr>
            <a:spLocks noGrp="1"/>
          </p:cNvSpPr>
          <p:nvPr>
            <p:ph type="sldNum" sz="quarter" idx="5"/>
          </p:nvPr>
        </p:nvSpPr>
        <p:spPr/>
        <p:txBody>
          <a:bodyPr/>
          <a:lstStyle/>
          <a:p>
            <a:fld id="{846E4574-534A-44CC-9596-758010B97ECE}" type="slidenum">
              <a:rPr lang="en-US" smtClean="0"/>
              <a:t>3</a:t>
            </a:fld>
            <a:endParaRPr lang="en-US"/>
          </a:p>
        </p:txBody>
      </p:sp>
    </p:spTree>
    <p:extLst>
      <p:ext uri="{BB962C8B-B14F-4D97-AF65-F5344CB8AC3E}">
        <p14:creationId xmlns:p14="http://schemas.microsoft.com/office/powerpoint/2010/main" val="68104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6"/>
        <p:cNvGrpSpPr/>
        <p:nvPr/>
      </p:nvGrpSpPr>
      <p:grpSpPr>
        <a:xfrm>
          <a:off x="0" y="0"/>
          <a:ext cx="0" cy="0"/>
          <a:chOff x="0" y="0"/>
          <a:chExt cx="0" cy="0"/>
        </a:xfrm>
      </p:grpSpPr>
      <p:sp>
        <p:nvSpPr>
          <p:cNvPr id="2787" name="Google Shape;2787;gf0a8395baa_0_15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8" name="Google Shape;2788;gf0a8395baa_0_1593:notes"/>
          <p:cNvSpPr txBox="1">
            <a:spLocks noGrp="1"/>
          </p:cNvSpPr>
          <p:nvPr>
            <p:ph type="body" idx="1"/>
          </p:nvPr>
        </p:nvSpPr>
        <p:spPr>
          <a:xfrm>
            <a:off x="685800" y="4343400"/>
            <a:ext cx="5486400" cy="4114800"/>
          </a:xfrm>
          <a:prstGeom prst="rect">
            <a:avLst/>
          </a:prstGeom>
        </p:spPr>
        <p:txBody>
          <a:bodyPr spcFirstLastPara="1" wrap="square" lIns="91411" tIns="91411" rIns="91411" bIns="91411" anchor="t" anchorCtr="0">
            <a:noAutofit/>
          </a:bodyPr>
          <a:lstStyle/>
          <a:p>
            <a:endParaRPr lang="en-US"/>
          </a:p>
        </p:txBody>
      </p:sp>
      <p:sp>
        <p:nvSpPr>
          <p:cNvPr id="3" name="Header Placeholder 2">
            <a:extLst>
              <a:ext uri="{FF2B5EF4-FFF2-40B4-BE49-F238E27FC236}">
                <a16:creationId xmlns:a16="http://schemas.microsoft.com/office/drawing/2014/main" id="{079EE4E9-39D5-A2DE-6519-7497DAA1C7DC}"/>
              </a:ext>
            </a:extLst>
          </p:cNvPr>
          <p:cNvSpPr>
            <a:spLocks noGrp="1"/>
          </p:cNvSpPr>
          <p:nvPr>
            <p:ph type="hdr" sz="quarter"/>
          </p:nvPr>
        </p:nvSpPr>
        <p:spPr/>
        <p:txBody>
          <a:bodyPr/>
          <a:lstStyle/>
          <a:p>
            <a:r>
              <a:rPr lang="en-US"/>
              <a:t>Cesar Chavez Elementary </a:t>
            </a:r>
          </a:p>
        </p:txBody>
      </p:sp>
    </p:spTree>
    <p:extLst>
      <p:ext uri="{BB962C8B-B14F-4D97-AF65-F5344CB8AC3E}">
        <p14:creationId xmlns:p14="http://schemas.microsoft.com/office/powerpoint/2010/main" val="2252035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Cesar Chavez Elementary </a:t>
            </a:r>
          </a:p>
        </p:txBody>
      </p:sp>
      <p:sp>
        <p:nvSpPr>
          <p:cNvPr id="5" name="Slide Number Placeholder 4"/>
          <p:cNvSpPr>
            <a:spLocks noGrp="1"/>
          </p:cNvSpPr>
          <p:nvPr>
            <p:ph type="sldNum" sz="quarter" idx="5"/>
          </p:nvPr>
        </p:nvSpPr>
        <p:spPr/>
        <p:txBody>
          <a:bodyPr/>
          <a:lstStyle/>
          <a:p>
            <a:fld id="{846E4574-534A-44CC-9596-758010B97ECE}" type="slidenum">
              <a:rPr lang="en-US" smtClean="0"/>
              <a:t>40</a:t>
            </a:fld>
            <a:endParaRPr lang="en-US"/>
          </a:p>
        </p:txBody>
      </p:sp>
    </p:spTree>
    <p:extLst>
      <p:ext uri="{BB962C8B-B14F-4D97-AF65-F5344CB8AC3E}">
        <p14:creationId xmlns:p14="http://schemas.microsoft.com/office/powerpoint/2010/main" val="3024964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00A2-B091-4956-888E-F26881770A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448CD3-44B5-4C9C-B36F-C1945B6BE2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911D43-21A1-46C5-B811-4B5801409175}"/>
              </a:ext>
            </a:extLst>
          </p:cNvPr>
          <p:cNvSpPr>
            <a:spLocks noGrp="1"/>
          </p:cNvSpPr>
          <p:nvPr>
            <p:ph type="dt" sz="half" idx="10"/>
          </p:nvPr>
        </p:nvSpPr>
        <p:spPr/>
        <p:txBody>
          <a:bodyPr/>
          <a:lstStyle/>
          <a:p>
            <a:fld id="{904A95F4-992A-4653-A3BD-A9E5CF2FD7C2}" type="datetime1">
              <a:rPr lang="en-US" smtClean="0"/>
              <a:t>10/24/2024</a:t>
            </a:fld>
            <a:endParaRPr lang="en-US"/>
          </a:p>
        </p:txBody>
      </p:sp>
      <p:sp>
        <p:nvSpPr>
          <p:cNvPr id="5" name="Footer Placeholder 4">
            <a:extLst>
              <a:ext uri="{FF2B5EF4-FFF2-40B4-BE49-F238E27FC236}">
                <a16:creationId xmlns:a16="http://schemas.microsoft.com/office/drawing/2014/main" id="{E6E3FBB1-0829-4386-B189-403208865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15F6B-523A-47D6-9F3B-01D2D564259E}"/>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89366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D44A5-9C38-4AE7-8EB6-5328E36208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8EBD6E-028C-4292-A435-1D723191F8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C9623C-D3DA-4B79-B79A-E0A3BB809E95}"/>
              </a:ext>
            </a:extLst>
          </p:cNvPr>
          <p:cNvSpPr>
            <a:spLocks noGrp="1"/>
          </p:cNvSpPr>
          <p:nvPr>
            <p:ph type="dt" sz="half" idx="10"/>
          </p:nvPr>
        </p:nvSpPr>
        <p:spPr/>
        <p:txBody>
          <a:bodyPr/>
          <a:lstStyle/>
          <a:p>
            <a:fld id="{D926BEA8-4CC4-4531-9A2A-37A0283D3C32}" type="datetime1">
              <a:rPr lang="en-US" smtClean="0"/>
              <a:t>10/24/2024</a:t>
            </a:fld>
            <a:endParaRPr lang="en-US"/>
          </a:p>
        </p:txBody>
      </p:sp>
      <p:sp>
        <p:nvSpPr>
          <p:cNvPr id="5" name="Footer Placeholder 4">
            <a:extLst>
              <a:ext uri="{FF2B5EF4-FFF2-40B4-BE49-F238E27FC236}">
                <a16:creationId xmlns:a16="http://schemas.microsoft.com/office/drawing/2014/main" id="{95408DE2-995D-4874-95D5-8713BAB189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46BA6F-A6A7-444F-B4A2-75E4E25B975F}"/>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1653871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20A95-328B-445F-8A56-B2210AF507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A00D67-9AA8-4706-ADE8-129E7BABD4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67DDC7-9B02-4392-ADAA-1588F8A19852}"/>
              </a:ext>
            </a:extLst>
          </p:cNvPr>
          <p:cNvSpPr>
            <a:spLocks noGrp="1"/>
          </p:cNvSpPr>
          <p:nvPr>
            <p:ph type="dt" sz="half" idx="10"/>
          </p:nvPr>
        </p:nvSpPr>
        <p:spPr/>
        <p:txBody>
          <a:bodyPr/>
          <a:lstStyle/>
          <a:p>
            <a:fld id="{0237C44D-98C7-49C3-9A30-EB0E0CF68C0C}" type="datetime1">
              <a:rPr lang="en-US" smtClean="0"/>
              <a:t>10/24/2024</a:t>
            </a:fld>
            <a:endParaRPr lang="en-US"/>
          </a:p>
        </p:txBody>
      </p:sp>
      <p:sp>
        <p:nvSpPr>
          <p:cNvPr id="5" name="Footer Placeholder 4">
            <a:extLst>
              <a:ext uri="{FF2B5EF4-FFF2-40B4-BE49-F238E27FC236}">
                <a16:creationId xmlns:a16="http://schemas.microsoft.com/office/drawing/2014/main" id="{124D63DD-AE0A-4A5A-8D51-6D99E9DD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8BABE-EA58-42E5-BEDC-4B26D1DC983E}"/>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43637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4F410-CA30-419D-9202-BD90D139E5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2A4479-FBED-484A-A422-51FF5E6619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A54DE8-A016-44B5-8568-8A597D5BCF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B5C8B4-D6AE-4DCD-8EFB-14AFFBD8FCB8}"/>
              </a:ext>
            </a:extLst>
          </p:cNvPr>
          <p:cNvSpPr>
            <a:spLocks noGrp="1"/>
          </p:cNvSpPr>
          <p:nvPr>
            <p:ph type="dt" sz="half" idx="10"/>
          </p:nvPr>
        </p:nvSpPr>
        <p:spPr/>
        <p:txBody>
          <a:bodyPr/>
          <a:lstStyle/>
          <a:p>
            <a:fld id="{0869B76A-0D74-4EF5-A4FF-14A2880D096E}" type="datetime1">
              <a:rPr lang="en-US" smtClean="0"/>
              <a:t>10/24/2024</a:t>
            </a:fld>
            <a:endParaRPr lang="en-US"/>
          </a:p>
        </p:txBody>
      </p:sp>
      <p:sp>
        <p:nvSpPr>
          <p:cNvPr id="6" name="Footer Placeholder 5">
            <a:extLst>
              <a:ext uri="{FF2B5EF4-FFF2-40B4-BE49-F238E27FC236}">
                <a16:creationId xmlns:a16="http://schemas.microsoft.com/office/drawing/2014/main" id="{F2121114-4E98-4EC7-A435-88ED2B867A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617245-9D00-42F8-85B1-BAC3336D80E5}"/>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652792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9F42-A73D-4B19-AE96-98A5ECFBD2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73E914-9B38-4489-9A8F-A043E4F7F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B87AD2-CCBE-4954-B627-69526CD69B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518F34-6599-4F9B-8803-4A2406D53D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9E2C56-272D-43DB-94B8-2D0A5DC110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81487A-9355-41C5-9469-D60503DABE46}"/>
              </a:ext>
            </a:extLst>
          </p:cNvPr>
          <p:cNvSpPr>
            <a:spLocks noGrp="1"/>
          </p:cNvSpPr>
          <p:nvPr>
            <p:ph type="dt" sz="half" idx="10"/>
          </p:nvPr>
        </p:nvSpPr>
        <p:spPr/>
        <p:txBody>
          <a:bodyPr/>
          <a:lstStyle/>
          <a:p>
            <a:fld id="{ED40B53F-182A-4342-9EC2-FB329C6DF1D8}" type="datetime1">
              <a:rPr lang="en-US" smtClean="0"/>
              <a:t>10/24/2024</a:t>
            </a:fld>
            <a:endParaRPr lang="en-US"/>
          </a:p>
        </p:txBody>
      </p:sp>
      <p:sp>
        <p:nvSpPr>
          <p:cNvPr id="8" name="Footer Placeholder 7">
            <a:extLst>
              <a:ext uri="{FF2B5EF4-FFF2-40B4-BE49-F238E27FC236}">
                <a16:creationId xmlns:a16="http://schemas.microsoft.com/office/drawing/2014/main" id="{881E8B31-55D2-461C-A424-6DBEF92E56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139B38-6EF5-44A2-ABE2-76A1CDF0204E}"/>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143038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38CB1-ACF6-4581-8DEF-C36610580D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6BB550-BCEE-431A-9F2E-E538999BA939}"/>
              </a:ext>
            </a:extLst>
          </p:cNvPr>
          <p:cNvSpPr>
            <a:spLocks noGrp="1"/>
          </p:cNvSpPr>
          <p:nvPr>
            <p:ph type="dt" sz="half" idx="10"/>
          </p:nvPr>
        </p:nvSpPr>
        <p:spPr/>
        <p:txBody>
          <a:bodyPr/>
          <a:lstStyle/>
          <a:p>
            <a:fld id="{59F879B7-2DBA-4486-BDF8-F19C845EC365}" type="datetime1">
              <a:rPr lang="en-US" smtClean="0"/>
              <a:t>10/24/2024</a:t>
            </a:fld>
            <a:endParaRPr lang="en-US"/>
          </a:p>
        </p:txBody>
      </p:sp>
      <p:sp>
        <p:nvSpPr>
          <p:cNvPr id="4" name="Footer Placeholder 3">
            <a:extLst>
              <a:ext uri="{FF2B5EF4-FFF2-40B4-BE49-F238E27FC236}">
                <a16:creationId xmlns:a16="http://schemas.microsoft.com/office/drawing/2014/main" id="{6F81BE2B-B2B8-45D3-83CF-0A4002DF37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63B981-F508-4051-B590-C233B1FD19AD}"/>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331280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C6ADB0-B4E0-4D66-BD4C-EAB0073A590F}"/>
              </a:ext>
            </a:extLst>
          </p:cNvPr>
          <p:cNvSpPr>
            <a:spLocks noGrp="1"/>
          </p:cNvSpPr>
          <p:nvPr>
            <p:ph type="dt" sz="half" idx="10"/>
          </p:nvPr>
        </p:nvSpPr>
        <p:spPr/>
        <p:txBody>
          <a:bodyPr/>
          <a:lstStyle/>
          <a:p>
            <a:fld id="{7E2A1CB3-1F62-46D3-866B-3DADBA0F1BD5}" type="datetime1">
              <a:rPr lang="en-US" smtClean="0"/>
              <a:t>10/24/2024</a:t>
            </a:fld>
            <a:endParaRPr lang="en-US"/>
          </a:p>
        </p:txBody>
      </p:sp>
      <p:sp>
        <p:nvSpPr>
          <p:cNvPr id="3" name="Footer Placeholder 2">
            <a:extLst>
              <a:ext uri="{FF2B5EF4-FFF2-40B4-BE49-F238E27FC236}">
                <a16:creationId xmlns:a16="http://schemas.microsoft.com/office/drawing/2014/main" id="{8A06BAB0-333D-4EAF-9E15-8974954517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66E0F1-97A0-486C-84AF-078FB148A433}"/>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352790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5E0A-BD5C-4791-9E16-B5936CD17B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3CC63E-7FED-454C-8262-1DAC756667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12D6B-4036-4C17-99C6-68E512920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B1938D-C59C-498C-8D86-8A1EF4E3A12C}"/>
              </a:ext>
            </a:extLst>
          </p:cNvPr>
          <p:cNvSpPr>
            <a:spLocks noGrp="1"/>
          </p:cNvSpPr>
          <p:nvPr>
            <p:ph type="dt" sz="half" idx="10"/>
          </p:nvPr>
        </p:nvSpPr>
        <p:spPr/>
        <p:txBody>
          <a:bodyPr/>
          <a:lstStyle/>
          <a:p>
            <a:fld id="{2DD62FB8-D860-43D1-91A0-51B4A188E483}" type="datetime1">
              <a:rPr lang="en-US" smtClean="0"/>
              <a:t>10/24/2024</a:t>
            </a:fld>
            <a:endParaRPr lang="en-US"/>
          </a:p>
        </p:txBody>
      </p:sp>
      <p:sp>
        <p:nvSpPr>
          <p:cNvPr id="6" name="Footer Placeholder 5">
            <a:extLst>
              <a:ext uri="{FF2B5EF4-FFF2-40B4-BE49-F238E27FC236}">
                <a16:creationId xmlns:a16="http://schemas.microsoft.com/office/drawing/2014/main" id="{4B648641-D689-4403-B45C-F30604E45A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700CC5-7D8D-4B3A-9C77-92A7FB356D84}"/>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887205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9513F-C5D7-4B29-9B4C-DBE21BCB0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D09F77-DD3E-496F-9953-8302E53FEF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242D5-DE82-4C2A-8C6A-662A9F47DF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46BBB2-A5C8-4A4C-816D-36197CF2A5FB}"/>
              </a:ext>
            </a:extLst>
          </p:cNvPr>
          <p:cNvSpPr>
            <a:spLocks noGrp="1"/>
          </p:cNvSpPr>
          <p:nvPr>
            <p:ph type="dt" sz="half" idx="10"/>
          </p:nvPr>
        </p:nvSpPr>
        <p:spPr/>
        <p:txBody>
          <a:bodyPr/>
          <a:lstStyle/>
          <a:p>
            <a:fld id="{8AD4C7C3-9FCE-44A3-8335-72A23278450D}" type="datetime1">
              <a:rPr lang="en-US" smtClean="0"/>
              <a:t>10/24/2024</a:t>
            </a:fld>
            <a:endParaRPr lang="en-US"/>
          </a:p>
        </p:txBody>
      </p:sp>
      <p:sp>
        <p:nvSpPr>
          <p:cNvPr id="6" name="Footer Placeholder 5">
            <a:extLst>
              <a:ext uri="{FF2B5EF4-FFF2-40B4-BE49-F238E27FC236}">
                <a16:creationId xmlns:a16="http://schemas.microsoft.com/office/drawing/2014/main" id="{3409B85E-B0C8-450E-80EE-0B1DB9EA0D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43345-6D65-4F04-977F-DFF47B48C935}"/>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2041243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3D27D-E844-4EB6-8BAD-39178DACC1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143778-5A87-4D0E-A68D-31021DBB20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DCEA1-B383-407B-B038-BBEFFD4FCE79}"/>
              </a:ext>
            </a:extLst>
          </p:cNvPr>
          <p:cNvSpPr>
            <a:spLocks noGrp="1"/>
          </p:cNvSpPr>
          <p:nvPr>
            <p:ph type="dt" sz="half" idx="10"/>
          </p:nvPr>
        </p:nvSpPr>
        <p:spPr/>
        <p:txBody>
          <a:bodyPr/>
          <a:lstStyle/>
          <a:p>
            <a:fld id="{C8897165-43D2-4693-91A4-455BA27669B8}" type="datetime1">
              <a:rPr lang="en-US" smtClean="0"/>
              <a:t>10/24/2024</a:t>
            </a:fld>
            <a:endParaRPr lang="en-US"/>
          </a:p>
        </p:txBody>
      </p:sp>
      <p:sp>
        <p:nvSpPr>
          <p:cNvPr id="5" name="Footer Placeholder 4">
            <a:extLst>
              <a:ext uri="{FF2B5EF4-FFF2-40B4-BE49-F238E27FC236}">
                <a16:creationId xmlns:a16="http://schemas.microsoft.com/office/drawing/2014/main" id="{FBAC4D1E-C49D-4D94-ABA7-405A5D0579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274998-C1D8-4701-BEFF-DE3BEEC7C1E4}"/>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3393571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AC11AE-42C6-4F67-8448-D118B261F3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475662-FC2C-46A7-B207-34B9731714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6AB2C7-3150-4A66-A494-F6D6660DE504}"/>
              </a:ext>
            </a:extLst>
          </p:cNvPr>
          <p:cNvSpPr>
            <a:spLocks noGrp="1"/>
          </p:cNvSpPr>
          <p:nvPr>
            <p:ph type="dt" sz="half" idx="10"/>
          </p:nvPr>
        </p:nvSpPr>
        <p:spPr/>
        <p:txBody>
          <a:bodyPr/>
          <a:lstStyle/>
          <a:p>
            <a:fld id="{4E785A5E-7C48-4C03-B879-0B0DA72CB287}" type="datetime1">
              <a:rPr lang="en-US" smtClean="0"/>
              <a:t>10/24/2024</a:t>
            </a:fld>
            <a:endParaRPr lang="en-US"/>
          </a:p>
        </p:txBody>
      </p:sp>
      <p:sp>
        <p:nvSpPr>
          <p:cNvPr id="5" name="Footer Placeholder 4">
            <a:extLst>
              <a:ext uri="{FF2B5EF4-FFF2-40B4-BE49-F238E27FC236}">
                <a16:creationId xmlns:a16="http://schemas.microsoft.com/office/drawing/2014/main" id="{D4989D55-2BB7-40BC-BB3A-102336730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C6251-8740-4124-9395-B01439435460}"/>
              </a:ext>
            </a:extLst>
          </p:cNvPr>
          <p:cNvSpPr>
            <a:spLocks noGrp="1"/>
          </p:cNvSpPr>
          <p:nvPr>
            <p:ph type="sldNum" sz="quarter" idx="12"/>
          </p:nvPr>
        </p:nvSpPr>
        <p:spPr/>
        <p:txBody>
          <a:bodyPr/>
          <a:lstStyle/>
          <a:p>
            <a:fld id="{B1B832BD-3D50-45A9-9662-7F419B1F1C14}" type="slidenum">
              <a:rPr lang="en-US" smtClean="0"/>
              <a:t>‹#›</a:t>
            </a:fld>
            <a:endParaRPr lang="en-US"/>
          </a:p>
        </p:txBody>
      </p:sp>
    </p:spTree>
    <p:extLst>
      <p:ext uri="{BB962C8B-B14F-4D97-AF65-F5344CB8AC3E}">
        <p14:creationId xmlns:p14="http://schemas.microsoft.com/office/powerpoint/2010/main" val="1062603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F26D6A4-6ABC-49A8-9DE4-EFC82A343501}" type="datetime1">
              <a:rPr lang="en-US" smtClean="0"/>
              <a:t>10/24/2024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414385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B871E-1255-4E1D-91D6-975F46D4EA9F}" type="datetime1">
              <a:rPr lang="en-US" smtClean="0"/>
              <a:t>10/24/2024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569964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E5648-1B90-448A-938F-B84144785D15}" type="datetime1">
              <a:rPr lang="en-US" smtClean="0"/>
              <a:t>10/24/2024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132374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931EF8-8BDE-436B-A39F-8159DABAD166}" type="datetime1">
              <a:rPr lang="en-US" smtClean="0"/>
              <a:t>10/24/2024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788466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D42D17-AC7C-42B6-8A50-99107576825A}" type="datetime1">
              <a:rPr lang="en-US" smtClean="0"/>
              <a:t>10/24/2024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873441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B52C2A-1F16-4B06-8667-7F2E29199F29}" type="datetime1">
              <a:rPr lang="en-US" smtClean="0"/>
              <a:t>10/24/2024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641627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CA2FE-ADC0-4492-9EAF-6F7B00C645F5}" type="datetime1">
              <a:rPr lang="en-US" smtClean="0"/>
              <a:t>10/24/2024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813606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85B3CE-FC35-46AA-87B5-94FBF65E30FF}" type="datetime1">
              <a:rPr lang="en-US" smtClean="0"/>
              <a:t>10/24/2024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344275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EDB92E-5A9D-4FEB-BAEA-BAAE684E31C1}" type="datetime1">
              <a:rPr lang="en-US" smtClean="0"/>
              <a:t>10/24/2024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556982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046254-BC00-48E3-8933-09EEC5EB4351}" type="datetime1">
              <a:rPr lang="en-US" smtClean="0"/>
              <a:t>10/24/2024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733509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E52FA9-B158-4D95-9A24-E2CFE19997AB}" type="datetime1">
              <a:rPr lang="en-US" smtClean="0"/>
              <a:t>10/24/2024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12764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BA739A-795C-49E2-8177-2BEE3858AF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618395-6727-4B81-AA25-A1E1DEF68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53C44-B7F6-49D0-B259-F19B2EA55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F1EE9A-1187-463A-8B02-38F33B3B0047}" type="datetime1">
              <a:rPr lang="en-US" smtClean="0"/>
              <a:t>10/24/2024</a:t>
            </a:fld>
            <a:endParaRPr lang="en-US"/>
          </a:p>
        </p:txBody>
      </p:sp>
      <p:sp>
        <p:nvSpPr>
          <p:cNvPr id="5" name="Footer Placeholder 4">
            <a:extLst>
              <a:ext uri="{FF2B5EF4-FFF2-40B4-BE49-F238E27FC236}">
                <a16:creationId xmlns:a16="http://schemas.microsoft.com/office/drawing/2014/main" id="{C66984A0-D4C7-4440-9C53-859D50097E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81CE4A-1A44-45E9-8839-D7F36983B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832BD-3D50-45A9-9662-7F419B1F1C14}" type="slidenum">
              <a:rPr lang="en-US" smtClean="0"/>
              <a:t>‹#›</a:t>
            </a:fld>
            <a:endParaRPr lang="en-US"/>
          </a:p>
        </p:txBody>
      </p:sp>
    </p:spTree>
    <p:extLst>
      <p:ext uri="{BB962C8B-B14F-4D97-AF65-F5344CB8AC3E}">
        <p14:creationId xmlns:p14="http://schemas.microsoft.com/office/powerpoint/2010/main" val="2234693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A143F-4EB7-4A2C-B744-2DA3688CD8BC}" type="datetime1">
              <a:rPr lang="en-US" smtClean="0"/>
              <a:t>10/24/2024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D5DE-22B7-41E7-A943-79814E858A13}" type="slidenum">
              <a:rPr lang="en-US" smtClean="0"/>
              <a:t>‹#›</a:t>
            </a:fld>
            <a:endParaRPr lang="en-US"/>
          </a:p>
        </p:txBody>
      </p:sp>
    </p:spTree>
    <p:extLst>
      <p:ext uri="{BB962C8B-B14F-4D97-AF65-F5344CB8AC3E}">
        <p14:creationId xmlns:p14="http://schemas.microsoft.com/office/powerpoint/2010/main" val="34181668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png"/><Relationship Id="rId4" Type="http://schemas.openxmlformats.org/officeDocument/2006/relationships/diagramData" Target="../diagrams/data1.xml"/><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3" Type="http://schemas.openxmlformats.org/officeDocument/2006/relationships/hyperlink" Target="https://pixabay.com/vectors/target-arrow-bulls-eye-bullseye-2070972/"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package" Target="../embeddings/Microsoft_Excel_Worksheet1.xlsx"/><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package" Target="../embeddings/Microsoft_Excel_Worksheet2.xlsx"/><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package" Target="../embeddings/Microsoft_Excel_Worksheet3.xlsx"/><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package" Target="../embeddings/Microsoft_Excel_Worksheet4.xlsx"/><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package" Target="../embeddings/Microsoft_Excel_Worksheet5.xlsx"/><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41.xml.rels><?xml version="1.0" encoding="UTF-8" standalone="yes"?>
<Relationships xmlns="http://schemas.openxmlformats.org/package/2006/relationships"><Relationship Id="rId3" Type="http://schemas.openxmlformats.org/officeDocument/2006/relationships/hyperlink" Target="https://pixabay.com/vectors/target-arrow-bulls-eye-bullseye-2070972/"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package" Target="../embeddings/Microsoft_Excel_Worksheet7.xlsx"/><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package" Target="../embeddings/Microsoft_Excel_Worksheet8.xlsx"/><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package" Target="../embeddings/Microsoft_Excel_Worksheet9.xlsx"/><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package" Target="../embeddings/Microsoft_Excel_Worksheet10.xlsx"/><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package" Target="../embeddings/Microsoft_Excel_Worksheet11.xlsx"/><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pixabay.com/vectors/target-arrow-bulls-eye-bullseye-2070972/"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package" Target="../embeddings/Microsoft_Excel_Worksheet12.xlsx"/><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package" Target="../embeddings/Microsoft_Excel_Worksheet13.xlsx"/><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package" Target="../embeddings/Microsoft_Excel_Worksheet14.xlsx"/><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package" Target="../embeddings/Microsoft_Excel_Worksheet15.xlsx"/><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package" Target="../embeddings/Microsoft_Excel_Worksheet16.xlsx"/><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package" Target="../embeddings/Microsoft_Excel_Worksheet17.xlsx"/><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pixabay.com/vectors/target-arrow-bulls-eye-bullseye-2070972/" TargetMode="External"/><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4.png"/></Relationships>
</file>

<file path=ppt/slides/_rels/slide5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package" Target="../embeddings/Microsoft_Excel_Worksheet18.xlsx"/><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package" Target="../embeddings/Microsoft_Excel_Worksheet19.xlsx"/><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package" Target="../embeddings/Microsoft_Excel_Worksheet20.xlsx"/><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package" Target="../embeddings/Microsoft_Excel_Worksheet21.xlsx"/><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package" Target="../embeddings/Microsoft_Excel_Worksheet22.xlsx"/><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package" Target="../embeddings/Microsoft_Excel_Worksheet23.xlsx"/><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package" Target="../embeddings/Microsoft_Excel_Worksheet24.xlsx"/><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package" Target="../embeddings/Microsoft_Excel_Worksheet25.xlsx"/><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package" Target="../embeddings/Microsoft_Excel_Worksheet26.xlsx"/><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kHorz">
          <a:fgClr>
            <a:schemeClr val="accent1"/>
          </a:fgClr>
          <a:bgClr>
            <a:schemeClr val="bg1"/>
          </a:bgClr>
        </a:patt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A064851B-8F37-F154-1AE3-4CFC69F06F0F}"/>
              </a:ext>
            </a:extLst>
          </p:cNvPr>
          <p:cNvPicPr>
            <a:picLocks noChangeAspect="1"/>
          </p:cNvPicPr>
          <p:nvPr/>
        </p:nvPicPr>
        <p:blipFill>
          <a:blip r:embed="rId2">
            <a:extLst>
              <a:ext uri="{28A0092B-C50C-407E-A947-70E740481C1C}">
                <a14:useLocalDpi xmlns:a14="http://schemas.microsoft.com/office/drawing/2010/main" val="0"/>
              </a:ext>
            </a:extLst>
          </a:blip>
          <a:srcRect l="1884" r="1884"/>
          <a:stretch/>
        </p:blipFill>
        <p:spPr>
          <a:xfrm>
            <a:off x="6388190" y="772283"/>
            <a:ext cx="5294715" cy="5502024"/>
          </a:xfrm>
          <a:prstGeom prst="rect">
            <a:avLst/>
          </a:prstGeom>
        </p:spPr>
      </p:pic>
      <p:sp>
        <p:nvSpPr>
          <p:cNvPr id="4" name="Slide Number Placeholder 3">
            <a:extLst>
              <a:ext uri="{FF2B5EF4-FFF2-40B4-BE49-F238E27FC236}">
                <a16:creationId xmlns:a16="http://schemas.microsoft.com/office/drawing/2014/main" id="{F8C3B040-5E3C-D03E-5903-6A5497497843}"/>
              </a:ext>
            </a:extLst>
          </p:cNvPr>
          <p:cNvSpPr>
            <a:spLocks noGrp="1"/>
          </p:cNvSpPr>
          <p:nvPr>
            <p:ph type="sldNum" sz="quarter" idx="12"/>
          </p:nvPr>
        </p:nvSpPr>
        <p:spPr>
          <a:xfrm>
            <a:off x="8610600" y="6356350"/>
            <a:ext cx="2743200" cy="365125"/>
          </a:xfrm>
          <a:prstGeom prst="ellipse">
            <a:avLst/>
          </a:prstGeom>
        </p:spPr>
        <p:txBody>
          <a:bodyPr vert="horz" lIns="91440" tIns="45720" rIns="91440" bIns="45720" rtlCol="0" anchor="ctr">
            <a:normAutofit/>
          </a:bodyPr>
          <a:lstStyle/>
          <a:p>
            <a:pPr>
              <a:lnSpc>
                <a:spcPct val="90000"/>
              </a:lnSpc>
              <a:spcAft>
                <a:spcPts val="600"/>
              </a:spcAft>
            </a:pPr>
            <a:fld id="{236ED5DE-22B7-41E7-A943-79814E858A13}" type="slidenum">
              <a:rPr lang="en-US"/>
              <a:pPr>
                <a:lnSpc>
                  <a:spcPct val="90000"/>
                </a:lnSpc>
                <a:spcAft>
                  <a:spcPts val="600"/>
                </a:spcAft>
              </a:pPr>
              <a:t>1</a:t>
            </a:fld>
            <a:endParaRPr lang="en-US"/>
          </a:p>
        </p:txBody>
      </p:sp>
      <p:grpSp>
        <p:nvGrpSpPr>
          <p:cNvPr id="15" name="Group 14">
            <a:extLst>
              <a:ext uri="{FF2B5EF4-FFF2-40B4-BE49-F238E27FC236}">
                <a16:creationId xmlns:a16="http://schemas.microsoft.com/office/drawing/2014/main" id="{8C8975BC-046D-E657-807A-6BBC052721F6}"/>
              </a:ext>
            </a:extLst>
          </p:cNvPr>
          <p:cNvGrpSpPr/>
          <p:nvPr/>
        </p:nvGrpSpPr>
        <p:grpSpPr>
          <a:xfrm>
            <a:off x="1458242" y="480058"/>
            <a:ext cx="9307602" cy="615010"/>
            <a:chOff x="-88900" y="203200"/>
            <a:chExt cx="9307602" cy="596900"/>
          </a:xfrm>
          <a:solidFill>
            <a:srgbClr val="002060"/>
          </a:solidFill>
        </p:grpSpPr>
        <p:sp>
          <p:nvSpPr>
            <p:cNvPr id="16" name="Rectangle 15">
              <a:extLst>
                <a:ext uri="{FF2B5EF4-FFF2-40B4-BE49-F238E27FC236}">
                  <a16:creationId xmlns:a16="http://schemas.microsoft.com/office/drawing/2014/main" id="{F4598DE5-630E-B68D-24A1-7BDF1EC434D6}"/>
                </a:ext>
              </a:extLst>
            </p:cNvPr>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itle 1">
              <a:extLst>
                <a:ext uri="{FF2B5EF4-FFF2-40B4-BE49-F238E27FC236}">
                  <a16:creationId xmlns:a16="http://schemas.microsoft.com/office/drawing/2014/main" id="{3FBD1FFF-115A-D9A8-C7A2-4C7FBE47D773}"/>
                </a:ext>
              </a:extLst>
            </p:cNvPr>
            <p:cNvSpPr txBox="1">
              <a:spLocks/>
            </p:cNvSpPr>
            <p:nvPr/>
          </p:nvSpPr>
          <p:spPr>
            <a:xfrm>
              <a:off x="0" y="268678"/>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00"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9" name="TextBox 18">
            <a:extLst>
              <a:ext uri="{FF2B5EF4-FFF2-40B4-BE49-F238E27FC236}">
                <a16:creationId xmlns:a16="http://schemas.microsoft.com/office/drawing/2014/main" id="{5B69BF82-1A86-EC34-7047-B83C1A7E2A0E}"/>
              </a:ext>
            </a:extLst>
          </p:cNvPr>
          <p:cNvSpPr txBox="1"/>
          <p:nvPr/>
        </p:nvSpPr>
        <p:spPr>
          <a:xfrm>
            <a:off x="-1752526" y="5516166"/>
            <a:ext cx="9143999" cy="861774"/>
          </a:xfrm>
          <a:prstGeom prst="rect">
            <a:avLst/>
          </a:prstGeom>
          <a:noFill/>
        </p:spPr>
        <p:txBody>
          <a:bodyPr wrap="square" lIns="91440" tIns="45720" rIns="91440" bIns="45720" rtlCol="0" anchor="t">
            <a:spAutoFit/>
          </a:bodyPr>
          <a:lstStyle/>
          <a:p>
            <a:pPr algn="ctr">
              <a:defRPr/>
            </a:pPr>
            <a:r>
              <a:rPr lang="en-US" sz="1600" b="1" dirty="0">
                <a:latin typeface="Calibri"/>
                <a:cs typeface="Calibri"/>
              </a:rPr>
              <a:t>Cesar Chavez </a:t>
            </a:r>
            <a:r>
              <a:rPr kumimoji="0" lang="en-US" sz="1600" b="1" i="0" u="none" strike="noStrike" kern="1200" cap="none" spc="0" normalizeH="0" baseline="0" noProof="0" dirty="0">
                <a:ln>
                  <a:noFill/>
                </a:ln>
                <a:effectLst/>
                <a:uLnTx/>
                <a:uFillTx/>
                <a:latin typeface="Calibri"/>
                <a:ea typeface="+mn-ea"/>
                <a:cs typeface="Calibri"/>
              </a:rPr>
              <a:t>Elementary School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Campus Improvement Plan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2024-2025</a:t>
            </a:r>
          </a:p>
        </p:txBody>
      </p:sp>
      <p:sp>
        <p:nvSpPr>
          <p:cNvPr id="21" name="TextBox 20">
            <a:extLst>
              <a:ext uri="{FF2B5EF4-FFF2-40B4-BE49-F238E27FC236}">
                <a16:creationId xmlns:a16="http://schemas.microsoft.com/office/drawing/2014/main" id="{3211B640-4E66-049C-902C-B037B3BE7CCF}"/>
              </a:ext>
            </a:extLst>
          </p:cNvPr>
          <p:cNvSpPr txBox="1"/>
          <p:nvPr/>
        </p:nvSpPr>
        <p:spPr>
          <a:xfrm>
            <a:off x="5966783" y="5876290"/>
            <a:ext cx="50922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Board Approved:  </a:t>
            </a:r>
          </a:p>
        </p:txBody>
      </p:sp>
      <p:pic>
        <p:nvPicPr>
          <p:cNvPr id="7" name="Picture 6" descr="A colorful cube with black background&#10;&#10;Description automatically generated">
            <a:extLst>
              <a:ext uri="{FF2B5EF4-FFF2-40B4-BE49-F238E27FC236}">
                <a16:creationId xmlns:a16="http://schemas.microsoft.com/office/drawing/2014/main" id="{FA8CFD37-9090-DD87-6B0E-49E5C1DEB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46" y="1039130"/>
            <a:ext cx="5182365" cy="4779739"/>
          </a:xfrm>
          <a:prstGeom prst="rect">
            <a:avLst/>
          </a:prstGeom>
        </p:spPr>
      </p:pic>
    </p:spTree>
    <p:extLst>
      <p:ext uri="{BB962C8B-B14F-4D97-AF65-F5344CB8AC3E}">
        <p14:creationId xmlns:p14="http://schemas.microsoft.com/office/powerpoint/2010/main" val="596737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DCDA84-7C94-1B69-8E52-D86EF6BEA362}"/>
              </a:ext>
            </a:extLst>
          </p:cNvPr>
          <p:cNvSpPr/>
          <p:nvPr/>
        </p:nvSpPr>
        <p:spPr>
          <a:xfrm>
            <a:off x="1044763" y="83648"/>
            <a:ext cx="9307602" cy="6150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0" normalizeH="0" baseline="0" noProof="0">
              <a:ln>
                <a:noFill/>
              </a:ln>
              <a:solidFill>
                <a:prstClr val="white"/>
              </a:solidFill>
              <a:effectLst/>
              <a:uLnTx/>
              <a:uFillTx/>
              <a:latin typeface="Gill Sans"/>
              <a:ea typeface="+mn-ea"/>
              <a:cs typeface="Gill Sans"/>
            </a:endParaRPr>
          </a:p>
        </p:txBody>
      </p:sp>
      <p:sp>
        <p:nvSpPr>
          <p:cNvPr id="4" name="Slide Number Placeholder 3">
            <a:extLst>
              <a:ext uri="{FF2B5EF4-FFF2-40B4-BE49-F238E27FC236}">
                <a16:creationId xmlns:a16="http://schemas.microsoft.com/office/drawing/2014/main" id="{4748DD74-6970-4D9E-FF3C-08968B3E4601}"/>
              </a:ext>
            </a:extLst>
          </p:cNvPr>
          <p:cNvSpPr>
            <a:spLocks noGrp="1"/>
          </p:cNvSpPr>
          <p:nvPr>
            <p:ph type="sldNum" sz="quarter" idx="12"/>
          </p:nvPr>
        </p:nvSpPr>
        <p:spPr/>
        <p:txBody>
          <a:bodyPr/>
          <a:lstStyle/>
          <a:p>
            <a:fld id="{236ED5DE-22B7-41E7-A943-79814E858A13}" type="slidenum">
              <a:rPr lang="en-US" smtClean="0"/>
              <a:t>2</a:t>
            </a:fld>
            <a:endParaRPr lang="en-US"/>
          </a:p>
        </p:txBody>
      </p:sp>
      <p:sp>
        <p:nvSpPr>
          <p:cNvPr id="11" name="TextBox 10">
            <a:extLst>
              <a:ext uri="{FF2B5EF4-FFF2-40B4-BE49-F238E27FC236}">
                <a16:creationId xmlns:a16="http://schemas.microsoft.com/office/drawing/2014/main" id="{6357F503-FE62-3478-7F13-9392540FBD07}"/>
              </a:ext>
            </a:extLst>
          </p:cNvPr>
          <p:cNvSpPr txBox="1"/>
          <p:nvPr/>
        </p:nvSpPr>
        <p:spPr>
          <a:xfrm>
            <a:off x="218718" y="5939094"/>
            <a:ext cx="7835283" cy="918906"/>
          </a:xfrm>
          <a:prstGeom prst="rect">
            <a:avLst/>
          </a:prstGeom>
          <a:noFill/>
        </p:spPr>
        <p:txBody>
          <a:bodyPr wrap="square">
            <a:spAutoFit/>
          </a:bodyPr>
          <a:lstStyle/>
          <a:p>
            <a:pPr marL="0" marR="0" lvl="0" indent="0" fontAlgn="auto">
              <a:lnSpc>
                <a:spcPct val="90000"/>
              </a:lnSpc>
              <a:spcBef>
                <a:spcPct val="0"/>
              </a:spcBef>
              <a:spcAft>
                <a:spcPts val="600"/>
              </a:spcAft>
              <a:buClrTx/>
              <a:buSzTx/>
              <a:tabLst/>
              <a:defRPr/>
            </a:pPr>
            <a:r>
              <a:rPr kumimoji="0" lang="en-US" sz="1800" b="0" i="0" u="none" strike="noStrike" cap="none" spc="0" normalizeH="0" baseline="0" noProof="0">
                <a:ln>
                  <a:noFill/>
                </a:ln>
                <a:solidFill>
                  <a:schemeClr val="tx1"/>
                </a:solidFill>
                <a:effectLst/>
                <a:uLnTx/>
                <a:uFillTx/>
                <a:latin typeface="Baguet Script" panose="020B0604020202020204" pitchFamily="2" charset="0"/>
                <a:ea typeface="+mj-ea"/>
                <a:cs typeface="+mj-cs"/>
              </a:rPr>
              <a:t>2020 </a:t>
            </a:r>
            <a:r>
              <a:rPr lang="en-US" sz="1800">
                <a:solidFill>
                  <a:schemeClr val="tx1"/>
                </a:solidFill>
                <a:latin typeface="Baguet Script" panose="020B0604020202020204" pitchFamily="2" charset="0"/>
                <a:ea typeface="+mj-ea"/>
                <a:cs typeface="+mj-cs"/>
              </a:rPr>
              <a:t>&amp; 2022 </a:t>
            </a:r>
            <a:r>
              <a:rPr kumimoji="0" lang="en-US" sz="1800" b="0" i="0" u="none" strike="noStrike" cap="none" spc="0" normalizeH="0" baseline="0" noProof="0">
                <a:ln>
                  <a:noFill/>
                </a:ln>
                <a:solidFill>
                  <a:schemeClr val="tx1"/>
                </a:solidFill>
                <a:effectLst/>
                <a:uLnTx/>
                <a:uFillTx/>
                <a:latin typeface="Baguet Script" panose="020B0604020202020204" pitchFamily="2" charset="0"/>
                <a:ea typeface="+mj-ea"/>
                <a:cs typeface="+mj-cs"/>
              </a:rPr>
              <a:t>ESEA Distinguished School</a:t>
            </a:r>
            <a:br>
              <a:rPr kumimoji="0" lang="en-US" sz="1800" b="0" i="0" u="none" strike="noStrike" cap="none" spc="0" normalizeH="0" baseline="0" noProof="0">
                <a:ln>
                  <a:noFill/>
                </a:ln>
                <a:solidFill>
                  <a:schemeClr val="tx1"/>
                </a:solidFill>
                <a:effectLst/>
                <a:uLnTx/>
                <a:uFillTx/>
                <a:latin typeface="Baguet Script" panose="020B0604020202020204" pitchFamily="2" charset="0"/>
                <a:ea typeface="+mj-ea"/>
                <a:cs typeface="+mj-cs"/>
              </a:rPr>
            </a:br>
            <a:r>
              <a:rPr kumimoji="0" lang="en-US" sz="1800" b="0" i="0" u="none" strike="noStrike" cap="none" spc="0" normalizeH="0" baseline="0" noProof="0">
                <a:ln>
                  <a:noFill/>
                </a:ln>
                <a:solidFill>
                  <a:schemeClr val="tx1"/>
                </a:solidFill>
                <a:effectLst/>
                <a:uLnTx/>
                <a:uFillTx/>
                <a:latin typeface="Baguet Script" panose="020B0604020202020204" pitchFamily="2" charset="0"/>
                <a:ea typeface="+mj-ea"/>
                <a:cs typeface="+mj-cs"/>
              </a:rPr>
              <a:t>2018 National Blue Ribbon School</a:t>
            </a:r>
          </a:p>
          <a:p>
            <a:pPr marL="0" marR="0" lvl="0" indent="0" fontAlgn="auto">
              <a:lnSpc>
                <a:spcPct val="90000"/>
              </a:lnSpc>
              <a:spcBef>
                <a:spcPct val="0"/>
              </a:spcBef>
              <a:spcAft>
                <a:spcPts val="600"/>
              </a:spcAft>
              <a:buClrTx/>
              <a:buSzTx/>
              <a:tabLst/>
              <a:defRPr/>
            </a:pPr>
            <a:r>
              <a:rPr lang="en-US">
                <a:latin typeface="Baguet Script" panose="020B0604020202020204" pitchFamily="2" charset="0"/>
                <a:ea typeface="+mj-ea"/>
                <a:cs typeface="+mj-cs"/>
              </a:rPr>
              <a:t>“A” Rated Campus</a:t>
            </a:r>
            <a:endParaRPr kumimoji="0" lang="en-US" sz="1800" b="0" i="0" u="none" strike="noStrike" cap="none" spc="0" normalizeH="0" baseline="0" noProof="0">
              <a:ln>
                <a:noFill/>
              </a:ln>
              <a:solidFill>
                <a:schemeClr val="tx1"/>
              </a:solidFill>
              <a:effectLst/>
              <a:uLnTx/>
              <a:uFillTx/>
              <a:latin typeface="Baguet Script" panose="020B0604020202020204" pitchFamily="2" charset="0"/>
              <a:ea typeface="+mj-ea"/>
              <a:cs typeface="+mj-cs"/>
            </a:endParaRPr>
          </a:p>
        </p:txBody>
      </p:sp>
      <p:sp>
        <p:nvSpPr>
          <p:cNvPr id="13" name="TextBox 12">
            <a:extLst>
              <a:ext uri="{FF2B5EF4-FFF2-40B4-BE49-F238E27FC236}">
                <a16:creationId xmlns:a16="http://schemas.microsoft.com/office/drawing/2014/main" id="{96468495-57E3-C4D2-B126-5189143EA804}"/>
              </a:ext>
            </a:extLst>
          </p:cNvPr>
          <p:cNvSpPr txBox="1"/>
          <p:nvPr/>
        </p:nvSpPr>
        <p:spPr>
          <a:xfrm>
            <a:off x="2075365" y="23168"/>
            <a:ext cx="7246399" cy="594458"/>
          </a:xfrm>
          <a:prstGeom prst="rect">
            <a:avLst/>
          </a:prstGeom>
          <a:noFill/>
        </p:spPr>
        <p:txBody>
          <a:bodyPr wrap="square">
            <a:spAutoFit/>
          </a:bodyPr>
          <a:lstStyle/>
          <a:p>
            <a:pPr marL="0" marR="0" lvl="0" indent="0" fontAlgn="auto">
              <a:lnSpc>
                <a:spcPct val="90000"/>
              </a:lnSpc>
              <a:spcBef>
                <a:spcPct val="0"/>
              </a:spcBef>
              <a:spcAft>
                <a:spcPts val="600"/>
              </a:spcAft>
              <a:buClrTx/>
              <a:buSzTx/>
              <a:tabLst/>
              <a:defRPr/>
            </a:pPr>
            <a:r>
              <a:rPr kumimoji="0" lang="en-US" sz="3600" b="0" i="0" u="none" strike="noStrike" cap="none" spc="0" normalizeH="0" baseline="0" noProof="0">
                <a:ln>
                  <a:noFill/>
                </a:ln>
                <a:solidFill>
                  <a:schemeClr val="bg1"/>
                </a:solidFill>
                <a:effectLst/>
                <a:uLnTx/>
                <a:uFillTx/>
                <a:latin typeface="Baguet Script" panose="020B0604020202020204" pitchFamily="2" charset="0"/>
                <a:ea typeface="+mj-ea"/>
                <a:cs typeface="+mj-cs"/>
              </a:rPr>
              <a:t>Cesar Chavez Elementary School</a:t>
            </a:r>
          </a:p>
        </p:txBody>
      </p:sp>
      <p:graphicFrame>
        <p:nvGraphicFramePr>
          <p:cNvPr id="14" name="Table 13">
            <a:extLst>
              <a:ext uri="{FF2B5EF4-FFF2-40B4-BE49-F238E27FC236}">
                <a16:creationId xmlns:a16="http://schemas.microsoft.com/office/drawing/2014/main" id="{F25CC947-EE48-45A4-80D0-B1DD5F9DB3E5}"/>
              </a:ext>
            </a:extLst>
          </p:cNvPr>
          <p:cNvGraphicFramePr>
            <a:graphicFrameLocks noGrp="1"/>
          </p:cNvGraphicFramePr>
          <p:nvPr>
            <p:extLst>
              <p:ext uri="{D42A27DB-BD31-4B8C-83A1-F6EECF244321}">
                <p14:modId xmlns:p14="http://schemas.microsoft.com/office/powerpoint/2010/main" val="3785325587"/>
              </p:ext>
            </p:extLst>
          </p:nvPr>
        </p:nvGraphicFramePr>
        <p:xfrm>
          <a:off x="218717" y="1085708"/>
          <a:ext cx="8051673" cy="4853385"/>
        </p:xfrm>
        <a:graphic>
          <a:graphicData uri="http://schemas.openxmlformats.org/drawingml/2006/table">
            <a:tbl>
              <a:tblPr/>
              <a:tblGrid>
                <a:gridCol w="8051673">
                  <a:extLst>
                    <a:ext uri="{9D8B030D-6E8A-4147-A177-3AD203B41FA5}">
                      <a16:colId xmlns:a16="http://schemas.microsoft.com/office/drawing/2014/main" val="322101111"/>
                    </a:ext>
                  </a:extLst>
                </a:gridCol>
              </a:tblGrid>
              <a:tr h="4853385">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2"/>
                    </a:solidFill>
                  </a:tcPr>
                </a:tc>
                <a:extLst>
                  <a:ext uri="{0D108BD9-81ED-4DB2-BD59-A6C34878D82A}">
                    <a16:rowId xmlns:a16="http://schemas.microsoft.com/office/drawing/2014/main" val="1140588189"/>
                  </a:ext>
                </a:extLst>
              </a:tr>
            </a:tbl>
          </a:graphicData>
        </a:graphic>
      </p:graphicFrame>
      <p:sp>
        <p:nvSpPr>
          <p:cNvPr id="9" name="TextBox 8">
            <a:extLst>
              <a:ext uri="{FF2B5EF4-FFF2-40B4-BE49-F238E27FC236}">
                <a16:creationId xmlns:a16="http://schemas.microsoft.com/office/drawing/2014/main" id="{2D815303-45A3-446F-2FC1-28B4282FCFA9}"/>
              </a:ext>
            </a:extLst>
          </p:cNvPr>
          <p:cNvSpPr txBox="1"/>
          <p:nvPr/>
        </p:nvSpPr>
        <p:spPr>
          <a:xfrm>
            <a:off x="561886" y="1187148"/>
            <a:ext cx="7148945" cy="4650504"/>
          </a:xfrm>
          <a:prstGeom prst="rect">
            <a:avLst/>
          </a:prstGeom>
          <a:solidFill>
            <a:srgbClr val="92D050"/>
          </a:solidFill>
        </p:spPr>
        <p:txBody>
          <a:bodyPr wrap="square">
            <a:spAutoFit/>
          </a:bodyPr>
          <a:lstStyle/>
          <a:p>
            <a:pPr marL="0" marR="0" algn="ctr">
              <a:spcBef>
                <a:spcPts val="0"/>
              </a:spcBef>
              <a:spcAft>
                <a:spcPts val="0"/>
              </a:spcAft>
            </a:pPr>
            <a:r>
              <a:rPr lang="en-US" sz="2000" b="1" dirty="0">
                <a:effectLst/>
                <a:latin typeface="Times New Roman" panose="02020603050405020304" pitchFamily="18" charset="0"/>
                <a:ea typeface="Times New Roman" panose="02020603050405020304" pitchFamily="18" charset="0"/>
              </a:rPr>
              <a:t>Vision</a:t>
            </a:r>
            <a:endParaRPr lang="en-US" sz="2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Cesar Chavez Elementary will provide all students with a quality education that teaches students responsibility, builds character education, promotes global awareness, and embraces cultural diversity.</a:t>
            </a:r>
          </a:p>
          <a:p>
            <a:pPr marL="0" marR="0">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p>
            <a:pPr marL="0" marR="0" algn="ctr">
              <a:spcBef>
                <a:spcPts val="0"/>
              </a:spcBef>
              <a:spcAft>
                <a:spcPts val="0"/>
              </a:spcAft>
            </a:pPr>
            <a:r>
              <a:rPr lang="en-US" sz="2000" b="1" dirty="0">
                <a:effectLst/>
                <a:latin typeface="Times New Roman" panose="02020603050405020304" pitchFamily="18" charset="0"/>
                <a:ea typeface="Times New Roman" panose="02020603050405020304" pitchFamily="18" charset="0"/>
              </a:rPr>
              <a:t>Mission</a:t>
            </a:r>
            <a:endParaRPr lang="en-US" sz="2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2000" dirty="0">
                <a:effectLst/>
                <a:latin typeface="Times New Roman" panose="02020603050405020304" pitchFamily="18" charset="0"/>
                <a:ea typeface="Times New Roman" panose="02020603050405020304" pitchFamily="18" charset="0"/>
              </a:rPr>
              <a:t>As a Cesar Chavez Elementary School Community, we will empower students to become self-disciplined biliterate problem solvers and critical thinkers with a heightened social-emotional awareness. This will be achieved by working collaboratively, setting common goals, and high expectations in a safe student-centered environment.</a:t>
            </a:r>
          </a:p>
          <a:p>
            <a:pPr marR="0" lvl="0" fontAlgn="auto">
              <a:lnSpc>
                <a:spcPct val="90000"/>
              </a:lnSpc>
              <a:spcBef>
                <a:spcPts val="0"/>
              </a:spcBef>
              <a:spcAft>
                <a:spcPts val="800"/>
              </a:spcAft>
              <a:buClrTx/>
              <a:buSzTx/>
              <a:tabLst>
                <a:tab pos="6226810" algn="l"/>
              </a:tabLst>
              <a:defRPr/>
            </a:pPr>
            <a:endParaRPr kumimoji="0" lang="en-US" b="0" i="0" u="none" strike="noStrike" cap="none" spc="0" normalizeH="0" baseline="0" noProof="0" dirty="0">
              <a:ln>
                <a:noFill/>
              </a:ln>
              <a:solidFill>
                <a:schemeClr val="tx1">
                  <a:alpha val="60000"/>
                </a:schemeClr>
              </a:solidFill>
              <a:effectLst/>
              <a:uLnTx/>
              <a:uFillTx/>
            </a:endParaRPr>
          </a:p>
        </p:txBody>
      </p:sp>
      <p:pic>
        <p:nvPicPr>
          <p:cNvPr id="10" name="Content Placeholder 9" descr="A cartoon of an eagle&#10;&#10;Description automatically generated">
            <a:extLst>
              <a:ext uri="{FF2B5EF4-FFF2-40B4-BE49-F238E27FC236}">
                <a16:creationId xmlns:a16="http://schemas.microsoft.com/office/drawing/2014/main" id="{F897F418-90F7-C0B0-0114-9D2AF07C40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26989" y="990686"/>
            <a:ext cx="2801289" cy="5407861"/>
          </a:xfrm>
        </p:spPr>
      </p:pic>
    </p:spTree>
    <p:extLst>
      <p:ext uri="{BB962C8B-B14F-4D97-AF65-F5344CB8AC3E}">
        <p14:creationId xmlns:p14="http://schemas.microsoft.com/office/powerpoint/2010/main" val="121522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br>
              <a:rPr lang="en-US" sz="3600" i="1" dirty="0"/>
            </a:br>
            <a:br>
              <a:rPr lang="en-US" sz="3600" i="1" dirty="0"/>
            </a:br>
            <a:endParaRPr lang="en-US" sz="3600" i="1" dirty="0"/>
          </a:p>
        </p:txBody>
      </p:sp>
      <p:sp>
        <p:nvSpPr>
          <p:cNvPr id="4" name="Rectangle 3"/>
          <p:cNvSpPr/>
          <p:nvPr/>
        </p:nvSpPr>
        <p:spPr>
          <a:xfrm>
            <a:off x="1308976" y="57620"/>
            <a:ext cx="9307602" cy="6150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a:ln>
                  <a:noFill/>
                </a:ln>
                <a:solidFill>
                  <a:prstClr val="white"/>
                </a:solidFill>
                <a:effectLst/>
                <a:uLnTx/>
                <a:uFillTx/>
                <a:latin typeface="Gill Sans"/>
                <a:ea typeface="+mn-ea"/>
                <a:cs typeface="Gill Sans"/>
              </a:rPr>
              <a:t>PHARR-SAN JUAN-ALAMO INDEPENDENT SCHOOL DISTRICT</a:t>
            </a:r>
          </a:p>
        </p:txBody>
      </p:sp>
      <p:pic>
        <p:nvPicPr>
          <p:cNvPr id="5" name="Picture 4" descr="trans_psja_logo_sta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0280" y="104808"/>
            <a:ext cx="516298" cy="520634"/>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510E0222-0C41-DC93-18BD-6F97F2993C08}"/>
              </a:ext>
            </a:extLst>
          </p:cNvPr>
          <p:cNvSpPr txBox="1"/>
          <p:nvPr/>
        </p:nvSpPr>
        <p:spPr>
          <a:xfrm>
            <a:off x="245198" y="723669"/>
            <a:ext cx="11108602"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2024-2025 School Board Members</a:t>
            </a:r>
          </a:p>
        </p:txBody>
      </p:sp>
      <p:pic>
        <p:nvPicPr>
          <p:cNvPr id="1026" name="Picture 2" descr="School Board">
            <a:extLst>
              <a:ext uri="{FF2B5EF4-FFF2-40B4-BE49-F238E27FC236}">
                <a16:creationId xmlns:a16="http://schemas.microsoft.com/office/drawing/2014/main" id="{B8DDA8C2-AD43-52D9-FB70-9E69C2E814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733"/>
          <a:stretch/>
        </p:blipFill>
        <p:spPr bwMode="auto">
          <a:xfrm>
            <a:off x="3482330" y="1722268"/>
            <a:ext cx="4463855" cy="2127408"/>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0" name="Picture 19" descr="A close-up of a logo&#10;&#10;Description automatically generated with low confidence">
            <a:extLst>
              <a:ext uri="{FF2B5EF4-FFF2-40B4-BE49-F238E27FC236}">
                <a16:creationId xmlns:a16="http://schemas.microsoft.com/office/drawing/2014/main" id="{A2C4F55E-6364-9212-BC6D-C90E22EC15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34331"/>
            <a:ext cx="1769236" cy="708877"/>
          </a:xfrm>
          <a:prstGeom prst="rect">
            <a:avLst/>
          </a:prstGeom>
        </p:spPr>
      </p:pic>
      <p:grpSp>
        <p:nvGrpSpPr>
          <p:cNvPr id="28" name="Group 27">
            <a:extLst>
              <a:ext uri="{FF2B5EF4-FFF2-40B4-BE49-F238E27FC236}">
                <a16:creationId xmlns:a16="http://schemas.microsoft.com/office/drawing/2014/main" id="{E39A38AE-A604-9B84-3A6E-136C6016D9A2}"/>
              </a:ext>
            </a:extLst>
          </p:cNvPr>
          <p:cNvGrpSpPr/>
          <p:nvPr/>
        </p:nvGrpSpPr>
        <p:grpSpPr>
          <a:xfrm>
            <a:off x="2297214" y="4366857"/>
            <a:ext cx="6482646" cy="2092850"/>
            <a:chOff x="1922242" y="3661237"/>
            <a:chExt cx="6671032" cy="2092850"/>
          </a:xfrm>
        </p:grpSpPr>
        <p:pic>
          <p:nvPicPr>
            <p:cNvPr id="1040" name="Picture 16" descr="Jesus A. &quot;Jesse&quot; Zambrano">
              <a:extLst>
                <a:ext uri="{FF2B5EF4-FFF2-40B4-BE49-F238E27FC236}">
                  <a16:creationId xmlns:a16="http://schemas.microsoft.com/office/drawing/2014/main" id="{2FE370D7-95E8-20AD-9F7D-4534A6A127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4097" y="4153081"/>
              <a:ext cx="758423" cy="99102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Jorge Zambrano">
              <a:extLst>
                <a:ext uri="{FF2B5EF4-FFF2-40B4-BE49-F238E27FC236}">
                  <a16:creationId xmlns:a16="http://schemas.microsoft.com/office/drawing/2014/main" id="{BBD901FC-DD99-33AB-3CA3-B9FC437A72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26088" y="4142014"/>
              <a:ext cx="774697" cy="9910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5DE9AC91-ED8E-E9C6-B081-F725786E6663}"/>
                </a:ext>
              </a:extLst>
            </p:cNvPr>
            <p:cNvSpPr/>
            <p:nvPr/>
          </p:nvSpPr>
          <p:spPr>
            <a:xfrm>
              <a:off x="5153141" y="5353977"/>
              <a:ext cx="1174360" cy="400110"/>
            </a:xfrm>
            <a:prstGeom prst="rect">
              <a:avLst/>
            </a:prstGeom>
            <a:noFill/>
          </p:spPr>
          <p:txBody>
            <a:bodyPr wrap="none" lIns="91440" tIns="45720" rIns="91440" bIns="45720">
              <a:spAutoFit/>
            </a:bodyPr>
            <a:lstStyle/>
            <a:p>
              <a:pPr algn="ctr"/>
              <a:r>
                <a:rPr lang="en-US" sz="2000" b="0" cap="none" spc="0">
                  <a:ln w="0"/>
                  <a:solidFill>
                    <a:schemeClr val="tx1"/>
                  </a:solidFill>
                  <a:effectLst>
                    <a:outerShdw blurRad="38100" dist="19050" dir="2700000" algn="tl" rotWithShape="0">
                      <a:schemeClr val="dk1">
                        <a:alpha val="40000"/>
                      </a:schemeClr>
                    </a:outerShdw>
                  </a:effectLst>
                </a:rPr>
                <a:t>President</a:t>
              </a:r>
            </a:p>
          </p:txBody>
        </p:sp>
        <p:sp>
          <p:nvSpPr>
            <p:cNvPr id="17" name="Rectangle 16">
              <a:extLst>
                <a:ext uri="{FF2B5EF4-FFF2-40B4-BE49-F238E27FC236}">
                  <a16:creationId xmlns:a16="http://schemas.microsoft.com/office/drawing/2014/main" id="{63ECB425-34AE-5F1C-3AAC-792E6135648D}"/>
                </a:ext>
              </a:extLst>
            </p:cNvPr>
            <p:cNvSpPr/>
            <p:nvPr/>
          </p:nvSpPr>
          <p:spPr>
            <a:xfrm>
              <a:off x="6774304" y="5160847"/>
              <a:ext cx="726481" cy="276999"/>
            </a:xfrm>
            <a:prstGeom prst="rect">
              <a:avLst/>
            </a:prstGeom>
            <a:noFill/>
          </p:spPr>
          <p:txBody>
            <a:bodyPr wrap="none" lIns="91440" tIns="45720" rIns="91440" bIns="45720">
              <a:spAutoFit/>
            </a:bodyPr>
            <a:lstStyle/>
            <a:p>
              <a:pPr algn="ctr"/>
              <a:r>
                <a:rPr lang="en-US" sz="1200" dirty="0">
                  <a:ln w="0"/>
                  <a:effectLst>
                    <a:outerShdw blurRad="38100" dist="19050" dir="2700000" algn="tl" rotWithShape="0">
                      <a:schemeClr val="dk1">
                        <a:alpha val="40000"/>
                      </a:schemeClr>
                    </a:outerShdw>
                  </a:effectLst>
                </a:rPr>
                <a:t>Member</a:t>
              </a: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18" name="Rectangle 17">
              <a:extLst>
                <a:ext uri="{FF2B5EF4-FFF2-40B4-BE49-F238E27FC236}">
                  <a16:creationId xmlns:a16="http://schemas.microsoft.com/office/drawing/2014/main" id="{B142B7DC-81E4-C9BD-249A-BF5498A2EF90}"/>
                </a:ext>
              </a:extLst>
            </p:cNvPr>
            <p:cNvSpPr/>
            <p:nvPr/>
          </p:nvSpPr>
          <p:spPr>
            <a:xfrm>
              <a:off x="7866793" y="5160847"/>
              <a:ext cx="726481" cy="276999"/>
            </a:xfrm>
            <a:prstGeom prst="rect">
              <a:avLst/>
            </a:prstGeom>
            <a:noFill/>
          </p:spPr>
          <p:txBody>
            <a:bodyPr wrap="none" lIns="91440" tIns="45720" rIns="91440" bIns="45720">
              <a:spAutoFit/>
            </a:bodyPr>
            <a:lstStyle/>
            <a:p>
              <a:pPr algn="ctr"/>
              <a:r>
                <a:rPr lang="en-US" sz="1200" dirty="0">
                  <a:ln w="0"/>
                  <a:effectLst>
                    <a:outerShdw blurRad="38100" dist="19050" dir="2700000" algn="tl" rotWithShape="0">
                      <a:schemeClr val="dk1">
                        <a:alpha val="40000"/>
                      </a:schemeClr>
                    </a:outerShdw>
                  </a:effectLst>
                </a:rPr>
                <a:t>Member</a:t>
              </a:r>
              <a:endParaRPr lang="en-US" sz="1200" b="0" cap="none" spc="0" dirty="0">
                <a:ln w="0"/>
                <a:solidFill>
                  <a:schemeClr val="tx1"/>
                </a:solidFill>
                <a:effectLst>
                  <a:outerShdw blurRad="38100" dist="19050" dir="2700000" algn="tl" rotWithShape="0">
                    <a:schemeClr val="dk1">
                      <a:alpha val="40000"/>
                    </a:schemeClr>
                  </a:outerShdw>
                </a:effectLst>
              </a:endParaRPr>
            </a:p>
          </p:txBody>
        </p:sp>
        <p:pic>
          <p:nvPicPr>
            <p:cNvPr id="21" name="Picture 6" descr="Diana Serna">
              <a:extLst>
                <a:ext uri="{FF2B5EF4-FFF2-40B4-BE49-F238E27FC236}">
                  <a16:creationId xmlns:a16="http://schemas.microsoft.com/office/drawing/2014/main" id="{41D8FB3A-1B16-EF4A-052F-F21150663D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02866" y="4169292"/>
              <a:ext cx="835133" cy="95331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Yolanda Castillo">
              <a:extLst>
                <a:ext uri="{FF2B5EF4-FFF2-40B4-BE49-F238E27FC236}">
                  <a16:creationId xmlns:a16="http://schemas.microsoft.com/office/drawing/2014/main" id="{7CB343DE-4394-71CB-CA48-3CA7D33D22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36273" y="4153081"/>
              <a:ext cx="841957" cy="9695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Dr. Cynthia A. Gutierrez">
              <a:extLst>
                <a:ext uri="{FF2B5EF4-FFF2-40B4-BE49-F238E27FC236}">
                  <a16:creationId xmlns:a16="http://schemas.microsoft.com/office/drawing/2014/main" id="{CD6D27AA-0580-A6CF-1CD9-D7AC22365D8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22242" y="4169292"/>
              <a:ext cx="805389" cy="95331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Carlos G. Villegas, Jr.">
              <a:extLst>
                <a:ext uri="{FF2B5EF4-FFF2-40B4-BE49-F238E27FC236}">
                  <a16:creationId xmlns:a16="http://schemas.microsoft.com/office/drawing/2014/main" id="{C38397CF-99A3-C34A-28AC-F5DD24C80F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4064" y="3661237"/>
              <a:ext cx="1272238" cy="162750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1D99DE96-DFE2-D35B-C51D-F513E209091C}"/>
                </a:ext>
              </a:extLst>
            </p:cNvPr>
            <p:cNvSpPr/>
            <p:nvPr/>
          </p:nvSpPr>
          <p:spPr>
            <a:xfrm>
              <a:off x="1927729" y="5161590"/>
              <a:ext cx="747593" cy="276999"/>
            </a:xfrm>
            <a:prstGeom prst="rect">
              <a:avLst/>
            </a:prstGeom>
            <a:noFill/>
          </p:spPr>
          <p:txBody>
            <a:bodyPr wrap="none" lIns="91440" tIns="45720" rIns="91440" bIns="45720">
              <a:spAutoFit/>
            </a:bodyPr>
            <a:lstStyle/>
            <a:p>
              <a:pPr algn="ctr"/>
              <a:r>
                <a:rPr lang="en-US" sz="1200" dirty="0">
                  <a:ln w="0"/>
                  <a:effectLst>
                    <a:outerShdw blurRad="38100" dist="19050" dir="2700000" algn="tl" rotWithShape="0">
                      <a:schemeClr val="dk1">
                        <a:alpha val="40000"/>
                      </a:schemeClr>
                    </a:outerShdw>
                  </a:effectLst>
                </a:rPr>
                <a:t>Member</a:t>
              </a:r>
              <a:endParaRPr lang="en-US" sz="1200" b="0" cap="none" spc="0" dirty="0">
                <a:ln w="0"/>
                <a:solidFill>
                  <a:schemeClr val="tx1"/>
                </a:solidFill>
                <a:effectLst>
                  <a:outerShdw blurRad="38100" dist="19050" dir="2700000" algn="tl" rotWithShape="0">
                    <a:schemeClr val="dk1">
                      <a:alpha val="40000"/>
                    </a:schemeClr>
                  </a:outerShdw>
                </a:effectLst>
              </a:endParaRPr>
            </a:p>
          </p:txBody>
        </p:sp>
        <p:sp>
          <p:nvSpPr>
            <p:cNvPr id="26" name="Rectangle 25">
              <a:extLst>
                <a:ext uri="{FF2B5EF4-FFF2-40B4-BE49-F238E27FC236}">
                  <a16:creationId xmlns:a16="http://schemas.microsoft.com/office/drawing/2014/main" id="{E2D50745-1715-9FB2-2235-1F054BE999AE}"/>
                </a:ext>
              </a:extLst>
            </p:cNvPr>
            <p:cNvSpPr/>
            <p:nvPr/>
          </p:nvSpPr>
          <p:spPr>
            <a:xfrm>
              <a:off x="2994724" y="5160848"/>
              <a:ext cx="770596" cy="276999"/>
            </a:xfrm>
            <a:prstGeom prst="rect">
              <a:avLst/>
            </a:prstGeom>
            <a:noFill/>
          </p:spPr>
          <p:txBody>
            <a:bodyPr wrap="none" lIns="91440" tIns="45720" rIns="91440" bIns="45720">
              <a:spAutoFit/>
            </a:bodyPr>
            <a:lstStyle/>
            <a:p>
              <a:pPr algn="ctr"/>
              <a:r>
                <a:rPr lang="en-US" sz="1200" b="0" cap="none" spc="0">
                  <a:ln w="0"/>
                  <a:solidFill>
                    <a:schemeClr val="tx1"/>
                  </a:solidFill>
                  <a:effectLst>
                    <a:outerShdw blurRad="38100" dist="19050" dir="2700000" algn="tl" rotWithShape="0">
                      <a:schemeClr val="dk1">
                        <a:alpha val="40000"/>
                      </a:schemeClr>
                    </a:outerShdw>
                  </a:effectLst>
                </a:rPr>
                <a:t>Secretary</a:t>
              </a:r>
            </a:p>
          </p:txBody>
        </p:sp>
        <p:sp>
          <p:nvSpPr>
            <p:cNvPr id="27" name="Rectangle 26">
              <a:extLst>
                <a:ext uri="{FF2B5EF4-FFF2-40B4-BE49-F238E27FC236}">
                  <a16:creationId xmlns:a16="http://schemas.microsoft.com/office/drawing/2014/main" id="{CCCA85B1-6A31-D6B4-53DF-13DDF3E96771}"/>
                </a:ext>
              </a:extLst>
            </p:cNvPr>
            <p:cNvSpPr/>
            <p:nvPr/>
          </p:nvSpPr>
          <p:spPr>
            <a:xfrm>
              <a:off x="3865892" y="5165982"/>
              <a:ext cx="1086901" cy="276999"/>
            </a:xfrm>
            <a:prstGeom prst="rect">
              <a:avLst/>
            </a:prstGeom>
            <a:noFill/>
          </p:spPr>
          <p:txBody>
            <a:bodyPr wrap="none" lIns="91440" tIns="45720" rIns="91440" bIns="45720">
              <a:spAutoFit/>
            </a:bodyPr>
            <a:lstStyle/>
            <a:p>
              <a:pPr algn="ctr"/>
              <a:r>
                <a:rPr lang="en-US" sz="1200">
                  <a:ln w="0"/>
                  <a:effectLst>
                    <a:outerShdw blurRad="38100" dist="19050" dir="2700000" algn="tl" rotWithShape="0">
                      <a:schemeClr val="dk1">
                        <a:alpha val="40000"/>
                      </a:schemeClr>
                    </a:outerShdw>
                  </a:effectLst>
                </a:rPr>
                <a:t>Vice-</a:t>
              </a:r>
              <a:r>
                <a:rPr lang="en-US" sz="1200" b="0" cap="none" spc="0">
                  <a:ln w="0"/>
                  <a:solidFill>
                    <a:schemeClr val="tx1"/>
                  </a:solidFill>
                  <a:effectLst>
                    <a:outerShdw blurRad="38100" dist="19050" dir="2700000" algn="tl" rotWithShape="0">
                      <a:schemeClr val="dk1">
                        <a:alpha val="40000"/>
                      </a:schemeClr>
                    </a:outerShdw>
                  </a:effectLst>
                </a:rPr>
                <a:t>President</a:t>
              </a:r>
            </a:p>
          </p:txBody>
        </p:sp>
      </p:grpSp>
    </p:spTree>
    <p:extLst>
      <p:ext uri="{BB962C8B-B14F-4D97-AF65-F5344CB8AC3E}">
        <p14:creationId xmlns:p14="http://schemas.microsoft.com/office/powerpoint/2010/main" val="201660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43661" y="76332"/>
            <a:ext cx="9307602" cy="6150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a:ln>
                  <a:noFill/>
                </a:ln>
                <a:solidFill>
                  <a:prstClr val="white"/>
                </a:solidFill>
                <a:effectLst/>
                <a:uLnTx/>
                <a:uFillTx/>
                <a:latin typeface="Gill Sans"/>
                <a:ea typeface="+mn-ea"/>
                <a:cs typeface="Gill Sans"/>
              </a:rPr>
              <a:t>     PHARR-SAN JUAN-ALAMO INDEPENDENT SCHOOL DISTRICT</a:t>
            </a: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0280" y="104808"/>
            <a:ext cx="516298" cy="520634"/>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510E0222-0C41-DC93-18BD-6F97F2993C08}"/>
              </a:ext>
            </a:extLst>
          </p:cNvPr>
          <p:cNvSpPr txBox="1"/>
          <p:nvPr/>
        </p:nvSpPr>
        <p:spPr>
          <a:xfrm>
            <a:off x="245198" y="759084"/>
            <a:ext cx="11108602"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2024-2025 Superintendent Cabinet and Senior Staff</a:t>
            </a:r>
          </a:p>
        </p:txBody>
      </p:sp>
      <p:pic>
        <p:nvPicPr>
          <p:cNvPr id="2050" name="Picture 2" descr="Dr. Alejandro Elias">
            <a:extLst>
              <a:ext uri="{FF2B5EF4-FFF2-40B4-BE49-F238E27FC236}">
                <a16:creationId xmlns:a16="http://schemas.microsoft.com/office/drawing/2014/main" id="{E344CD1C-C17B-598B-015C-358245AD01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897" y="1416629"/>
            <a:ext cx="2460313" cy="2460313"/>
          </a:xfrm>
          <a:prstGeom prst="rect">
            <a:avLst/>
          </a:prstGeom>
          <a:noFill/>
          <a:scene3d>
            <a:camera prst="orthographicFront"/>
            <a:lightRig rig="threePt" dir="t"/>
          </a:scene3d>
          <a:sp3d>
            <a:bevelT w="139700" prst="cross"/>
          </a:sp3d>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CF4C6C33-5AF2-ABA7-D524-A1E07D05B3B5}"/>
              </a:ext>
            </a:extLst>
          </p:cNvPr>
          <p:cNvSpPr/>
          <p:nvPr/>
        </p:nvSpPr>
        <p:spPr>
          <a:xfrm>
            <a:off x="907684" y="3926628"/>
            <a:ext cx="1870737" cy="415498"/>
          </a:xfrm>
          <a:prstGeom prst="rect">
            <a:avLst/>
          </a:prstGeom>
          <a:noFill/>
        </p:spPr>
        <p:txBody>
          <a:bodyPr wrap="square" lIns="91440" tIns="45720" rIns="91440" bIns="45720">
            <a:spAutoFit/>
          </a:bodyPr>
          <a:lstStyle/>
          <a:p>
            <a:pPr algn="ctr"/>
            <a:r>
              <a:rPr lang="en-US" sz="1050" b="0" cap="none" spc="0" dirty="0">
                <a:ln w="0"/>
                <a:solidFill>
                  <a:schemeClr val="tx1"/>
                </a:solidFill>
                <a:effectLst>
                  <a:outerShdw blurRad="38100" dist="19050" dir="2700000" algn="tl" rotWithShape="0">
                    <a:schemeClr val="dk1">
                      <a:alpha val="40000"/>
                    </a:schemeClr>
                  </a:outerShdw>
                </a:effectLst>
              </a:rPr>
              <a:t>Dr. Alejandro Elias</a:t>
            </a:r>
          </a:p>
          <a:p>
            <a:pPr algn="ctr"/>
            <a:r>
              <a:rPr lang="en-US" sz="1050" b="0" cap="none" spc="0" dirty="0">
                <a:ln w="0"/>
                <a:solidFill>
                  <a:schemeClr val="tx1"/>
                </a:solidFill>
                <a:effectLst>
                  <a:outerShdw blurRad="38100" dist="19050" dir="2700000" algn="tl" rotWithShape="0">
                    <a:schemeClr val="dk1">
                      <a:alpha val="40000"/>
                    </a:schemeClr>
                  </a:outerShdw>
                </a:effectLst>
              </a:rPr>
              <a:t>Superintendent Of Schools</a:t>
            </a:r>
          </a:p>
        </p:txBody>
      </p:sp>
      <p:pic>
        <p:nvPicPr>
          <p:cNvPr id="3" name="Picture 2">
            <a:extLst>
              <a:ext uri="{FF2B5EF4-FFF2-40B4-BE49-F238E27FC236}">
                <a16:creationId xmlns:a16="http://schemas.microsoft.com/office/drawing/2014/main" id="{1DFC8BE6-B17D-61AD-19B1-E10BF6E9AFE1}"/>
              </a:ext>
            </a:extLst>
          </p:cNvPr>
          <p:cNvPicPr>
            <a:picLocks noChangeAspect="1"/>
          </p:cNvPicPr>
          <p:nvPr/>
        </p:nvPicPr>
        <p:blipFill>
          <a:blip r:embed="rId4"/>
          <a:stretch>
            <a:fillRect/>
          </a:stretch>
        </p:blipFill>
        <p:spPr>
          <a:xfrm>
            <a:off x="3908453" y="1590442"/>
            <a:ext cx="7735985" cy="4765908"/>
          </a:xfrm>
          <a:prstGeom prst="rect">
            <a:avLst/>
          </a:prstGeom>
        </p:spPr>
      </p:pic>
    </p:spTree>
    <p:extLst>
      <p:ext uri="{BB962C8B-B14F-4D97-AF65-F5344CB8AC3E}">
        <p14:creationId xmlns:p14="http://schemas.microsoft.com/office/powerpoint/2010/main" val="174400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2630"/>
            <a:ext cx="10515600" cy="1325563"/>
          </a:xfrm>
        </p:spPr>
        <p:txBody>
          <a:bodyPr/>
          <a:lstStyle/>
          <a:p>
            <a:pPr algn="ctr"/>
            <a:r>
              <a:rPr lang="en-US" b="1"/>
              <a:t>PSJA ISD Mission Statement</a:t>
            </a:r>
          </a:p>
        </p:txBody>
      </p:sp>
      <p:sp>
        <p:nvSpPr>
          <p:cNvPr id="3" name="Content Placeholder 2"/>
          <p:cNvSpPr>
            <a:spLocks noGrp="1"/>
          </p:cNvSpPr>
          <p:nvPr>
            <p:ph idx="1"/>
          </p:nvPr>
        </p:nvSpPr>
        <p:spPr/>
        <p:txBody>
          <a:bodyPr>
            <a:normAutofit fontScale="85000" lnSpcReduction="20000"/>
          </a:bodyPr>
          <a:lstStyle/>
          <a:p>
            <a:pPr marL="0" indent="0" algn="ctr">
              <a:buNone/>
            </a:pPr>
            <a:r>
              <a:rPr lang="en-US" sz="3600" i="1"/>
              <a:t>As educational leaders, the PSJA team is engaged and empowered to connect all students with innovative instruction, outstanding facilities, technology, skills, and social-emotional support while prioritizing health and safety for all-from early childhood through their chosen career.</a:t>
            </a:r>
          </a:p>
          <a:p>
            <a:pPr marL="0" indent="0" algn="ctr">
              <a:buNone/>
            </a:pPr>
            <a:r>
              <a:rPr lang="en-US" sz="3600" i="1"/>
              <a:t>As one PSJA family, we build on our legacy of academic excellence, renowned college and career readiness, biliteracy and extracurricular programs, and our multicultural heritage to ensure every student has the experiences and resources necessary to achieve the highest levels of success.</a:t>
            </a:r>
            <a:br>
              <a:rPr lang="en-US" sz="3600" i="1"/>
            </a:br>
            <a:br>
              <a:rPr lang="en-US" sz="3600" i="1"/>
            </a:br>
            <a:endParaRPr lang="en-US" sz="3600" i="1"/>
          </a:p>
        </p:txBody>
      </p:sp>
      <p:sp>
        <p:nvSpPr>
          <p:cNvPr id="4" name="Rectangle 3"/>
          <p:cNvSpPr/>
          <p:nvPr/>
        </p:nvSpPr>
        <p:spPr>
          <a:xfrm>
            <a:off x="1308976" y="57620"/>
            <a:ext cx="9307602" cy="6150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a:ln>
                  <a:noFill/>
                </a:ln>
                <a:solidFill>
                  <a:prstClr val="white"/>
                </a:solidFill>
                <a:effectLst/>
                <a:uLnTx/>
                <a:uFillTx/>
                <a:latin typeface="Gill Sans"/>
                <a:ea typeface="+mn-ea"/>
                <a:cs typeface="Gill Sans"/>
              </a:rPr>
              <a:t>PHARR-SAN JUAN-ALAMO INDEPENDENT SCHOOL DISTRICT</a:t>
            </a: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0280" y="104808"/>
            <a:ext cx="516298" cy="520634"/>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979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AD45462-C562-5210-25ED-C2271CE1E376}"/>
              </a:ext>
            </a:extLst>
          </p:cNvPr>
          <p:cNvPicPr>
            <a:picLocks noChangeAspect="1"/>
          </p:cNvPicPr>
          <p:nvPr/>
        </p:nvPicPr>
        <p:blipFill>
          <a:blip r:embed="rId2"/>
          <a:stretch>
            <a:fillRect/>
          </a:stretch>
        </p:blipFill>
        <p:spPr>
          <a:xfrm>
            <a:off x="696992" y="672630"/>
            <a:ext cx="9825318" cy="5718751"/>
          </a:xfrm>
          <a:prstGeom prst="rect">
            <a:avLst/>
          </a:prstGeom>
        </p:spPr>
      </p:pic>
      <p:sp>
        <p:nvSpPr>
          <p:cNvPr id="4" name="Rectangle 3"/>
          <p:cNvSpPr/>
          <p:nvPr/>
        </p:nvSpPr>
        <p:spPr>
          <a:xfrm>
            <a:off x="1308976" y="57620"/>
            <a:ext cx="9307602" cy="88506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a:ln>
                  <a:noFill/>
                </a:ln>
                <a:solidFill>
                  <a:prstClr val="white"/>
                </a:solidFill>
                <a:effectLst/>
                <a:uLnTx/>
                <a:uFillTx/>
                <a:latin typeface="Gill Sans"/>
                <a:ea typeface="+mn-ea"/>
                <a:cs typeface="Gill Sans"/>
              </a:rPr>
              <a:t>PHARR-SAN JUAN-ALAMO INDEPENDENT SCHOOL DISTRICT</a:t>
            </a:r>
          </a:p>
        </p:txBody>
      </p:sp>
      <p:pic>
        <p:nvPicPr>
          <p:cNvPr id="5" name="Picture 4" descr="trans_psja_logo_sta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7302" y="136525"/>
            <a:ext cx="877688" cy="885059"/>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116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Shape 2789"/>
        <p:cNvGrpSpPr/>
        <p:nvPr/>
      </p:nvGrpSpPr>
      <p:grpSpPr>
        <a:xfrm>
          <a:off x="0" y="0"/>
          <a:ext cx="0" cy="0"/>
          <a:chOff x="0" y="0"/>
          <a:chExt cx="0" cy="0"/>
        </a:xfrm>
      </p:grpSpPr>
      <p:sp>
        <p:nvSpPr>
          <p:cNvPr id="24" name="Title 5">
            <a:extLst>
              <a:ext uri="{FF2B5EF4-FFF2-40B4-BE49-F238E27FC236}">
                <a16:creationId xmlns:a16="http://schemas.microsoft.com/office/drawing/2014/main" id="{4D990039-4229-FDBA-00FD-965D51FF8299}"/>
              </a:ext>
            </a:extLst>
          </p:cNvPr>
          <p:cNvSpPr txBox="1">
            <a:spLocks/>
          </p:cNvSpPr>
          <p:nvPr/>
        </p:nvSpPr>
        <p:spPr>
          <a:xfrm>
            <a:off x="659067" y="97340"/>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pc="300">
                <a:solidFill>
                  <a:schemeClr val="bg1"/>
                </a:solidFill>
                <a:latin typeface="Gill Sans"/>
                <a:cs typeface="Gill Sans"/>
              </a:rPr>
              <a:t>Campus SBDM Committee</a:t>
            </a:r>
          </a:p>
        </p:txBody>
      </p:sp>
      <p:pic>
        <p:nvPicPr>
          <p:cNvPr id="23" name="Picture 22">
            <a:extLst>
              <a:ext uri="{FF2B5EF4-FFF2-40B4-BE49-F238E27FC236}">
                <a16:creationId xmlns:a16="http://schemas.microsoft.com/office/drawing/2014/main" id="{96BCC03F-7A8A-C458-3D0B-8CBD052D4126}"/>
              </a:ext>
            </a:extLst>
          </p:cNvPr>
          <p:cNvPicPr>
            <a:picLocks noChangeAspect="1"/>
          </p:cNvPicPr>
          <p:nvPr/>
        </p:nvPicPr>
        <p:blipFill>
          <a:blip r:embed="rId3"/>
          <a:stretch>
            <a:fillRect/>
          </a:stretch>
        </p:blipFill>
        <p:spPr>
          <a:xfrm>
            <a:off x="9803667" y="177110"/>
            <a:ext cx="1201016" cy="1207113"/>
          </a:xfrm>
          <a:prstGeom prst="rect">
            <a:avLst/>
          </a:prstGeom>
        </p:spPr>
      </p:pic>
      <p:graphicFrame>
        <p:nvGraphicFramePr>
          <p:cNvPr id="2" name="Diagram 1">
            <a:extLst>
              <a:ext uri="{FF2B5EF4-FFF2-40B4-BE49-F238E27FC236}">
                <a16:creationId xmlns:a16="http://schemas.microsoft.com/office/drawing/2014/main" id="{F3C25628-B7E3-4C0E-E10C-343B103069C9}"/>
              </a:ext>
            </a:extLst>
          </p:cNvPr>
          <p:cNvGraphicFramePr/>
          <p:nvPr>
            <p:extLst>
              <p:ext uri="{D42A27DB-BD31-4B8C-83A1-F6EECF244321}">
                <p14:modId xmlns:p14="http://schemas.microsoft.com/office/powerpoint/2010/main" val="1567522005"/>
              </p:ext>
            </p:extLst>
          </p:nvPr>
        </p:nvGraphicFramePr>
        <p:xfrm>
          <a:off x="1102325" y="990435"/>
          <a:ext cx="9987349" cy="58675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descr="A picture containing cartoon, clipart, drawing, illustration&#10;&#10;Description automatically generated">
            <a:extLst>
              <a:ext uri="{FF2B5EF4-FFF2-40B4-BE49-F238E27FC236}">
                <a16:creationId xmlns:a16="http://schemas.microsoft.com/office/drawing/2014/main" id="{8BB683F7-29BE-23C3-1909-DFA63806B4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9067" y="97339"/>
            <a:ext cx="1325563" cy="1325563"/>
          </a:xfrm>
          <a:prstGeom prst="rect">
            <a:avLst/>
          </a:prstGeom>
          <a:ln>
            <a:solidFill>
              <a:srgbClr val="002060"/>
            </a:solidFill>
          </a:ln>
        </p:spPr>
      </p:pic>
      <p:pic>
        <p:nvPicPr>
          <p:cNvPr id="3" name="Picture 2" descr="A colorful cube with black background&#10;&#10;Description automatically generated">
            <a:extLst>
              <a:ext uri="{FF2B5EF4-FFF2-40B4-BE49-F238E27FC236}">
                <a16:creationId xmlns:a16="http://schemas.microsoft.com/office/drawing/2014/main" id="{D5F76152-B9EE-D4A6-25D3-39C8DFCA0F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6906" y="5133458"/>
            <a:ext cx="1932579" cy="1782434"/>
          </a:xfrm>
          <a:prstGeom prst="rect">
            <a:avLst/>
          </a:prstGeom>
        </p:spPr>
      </p:pic>
    </p:spTree>
    <p:extLst>
      <p:ext uri="{BB962C8B-B14F-4D97-AF65-F5344CB8AC3E}">
        <p14:creationId xmlns:p14="http://schemas.microsoft.com/office/powerpoint/2010/main" val="1579868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DD893D-6C73-4B22-9F4A-34F77E9928CC}"/>
              </a:ext>
            </a:extLst>
          </p:cNvPr>
          <p:cNvSpPr>
            <a:spLocks noGrp="1"/>
          </p:cNvSpPr>
          <p:nvPr>
            <p:ph idx="1"/>
          </p:nvPr>
        </p:nvSpPr>
        <p:spPr>
          <a:xfrm>
            <a:off x="705035" y="1624674"/>
            <a:ext cx="10515600" cy="4731675"/>
          </a:xfrm>
        </p:spPr>
        <p:txBody>
          <a:bodyPr/>
          <a:lstStyle/>
          <a:p>
            <a:pPr marL="0" indent="0">
              <a:buNone/>
            </a:pPr>
            <a:r>
              <a:rPr lang="en-US" b="1"/>
              <a:t>SBDM will address the following areas:</a:t>
            </a:r>
          </a:p>
          <a:p>
            <a:r>
              <a:rPr lang="en-US"/>
              <a:t>Planning </a:t>
            </a:r>
          </a:p>
          <a:p>
            <a:r>
              <a:rPr lang="en-US"/>
              <a:t>Budgeting </a:t>
            </a:r>
          </a:p>
          <a:p>
            <a:r>
              <a:rPr lang="en-US"/>
              <a:t>Curriculum </a:t>
            </a:r>
          </a:p>
          <a:p>
            <a:r>
              <a:rPr lang="en-US"/>
              <a:t>Staffing patterns </a:t>
            </a:r>
          </a:p>
          <a:p>
            <a:r>
              <a:rPr lang="en-US"/>
              <a:t>Staff development </a:t>
            </a:r>
          </a:p>
          <a:p>
            <a:r>
              <a:rPr lang="en-US"/>
              <a:t>School organization</a:t>
            </a:r>
          </a:p>
        </p:txBody>
      </p:sp>
      <p:sp>
        <p:nvSpPr>
          <p:cNvPr id="5" name="Slide Number Placeholder 4">
            <a:extLst>
              <a:ext uri="{FF2B5EF4-FFF2-40B4-BE49-F238E27FC236}">
                <a16:creationId xmlns:a16="http://schemas.microsoft.com/office/drawing/2014/main" id="{92893DC9-74BD-4E8F-B327-7C9388099256}"/>
              </a:ext>
            </a:extLst>
          </p:cNvPr>
          <p:cNvSpPr>
            <a:spLocks noGrp="1"/>
          </p:cNvSpPr>
          <p:nvPr>
            <p:ph type="sldNum" sz="quarter" idx="12"/>
          </p:nvPr>
        </p:nvSpPr>
        <p:spPr/>
        <p:txBody>
          <a:bodyPr/>
          <a:lstStyle/>
          <a:p>
            <a:fld id="{236ED5DE-22B7-41E7-A943-79814E858A13}" type="slidenum">
              <a:rPr lang="en-US" smtClean="0"/>
              <a:t>8</a:t>
            </a:fld>
            <a:endParaRPr lang="en-US"/>
          </a:p>
        </p:txBody>
      </p:sp>
      <p:sp>
        <p:nvSpPr>
          <p:cNvPr id="6" name="Title 5">
            <a:extLst>
              <a:ext uri="{FF2B5EF4-FFF2-40B4-BE49-F238E27FC236}">
                <a16:creationId xmlns:a16="http://schemas.microsoft.com/office/drawing/2014/main" id="{1607FDA3-7937-428E-8074-65DF7225AA37}"/>
              </a:ext>
            </a:extLst>
          </p:cNvPr>
          <p:cNvSpPr>
            <a:spLocks noGrp="1"/>
          </p:cNvSpPr>
          <p:nvPr>
            <p:ph type="title"/>
          </p:nvPr>
        </p:nvSpPr>
        <p:spPr>
          <a:xfrm>
            <a:off x="433633" y="18255"/>
            <a:ext cx="11321592" cy="122608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80AA3772-98BA-46C9-8491-27F006145461}"/>
              </a:ext>
            </a:extLst>
          </p:cNvPr>
          <p:cNvPicPr>
            <a:picLocks noChangeAspect="1"/>
          </p:cNvPicPr>
          <p:nvPr/>
        </p:nvPicPr>
        <p:blipFill>
          <a:blip r:embed="rId2"/>
          <a:stretch>
            <a:fillRect/>
          </a:stretch>
        </p:blipFill>
        <p:spPr>
          <a:xfrm>
            <a:off x="10281993" y="77480"/>
            <a:ext cx="1068533" cy="1063164"/>
          </a:xfrm>
          <a:prstGeom prst="rect">
            <a:avLst/>
          </a:prstGeom>
        </p:spPr>
      </p:pic>
    </p:spTree>
    <p:extLst>
      <p:ext uri="{BB962C8B-B14F-4D97-AF65-F5344CB8AC3E}">
        <p14:creationId xmlns:p14="http://schemas.microsoft.com/office/powerpoint/2010/main" val="1246258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E000AB-62AA-44AD-9E0D-D56990DB965A}"/>
              </a:ext>
            </a:extLst>
          </p:cNvPr>
          <p:cNvSpPr>
            <a:spLocks noGrp="1"/>
          </p:cNvSpPr>
          <p:nvPr>
            <p:ph idx="1"/>
          </p:nvPr>
        </p:nvSpPr>
        <p:spPr>
          <a:xfrm>
            <a:off x="367645" y="1339351"/>
            <a:ext cx="11557261" cy="5441349"/>
          </a:xfrm>
        </p:spPr>
        <p:txBody>
          <a:bodyPr>
            <a:normAutofit fontScale="25000" lnSpcReduction="20000"/>
          </a:bodyPr>
          <a:lstStyle/>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r>
              <a:rPr lang="en-US" sz="7200" b="1" dirty="0">
                <a:latin typeface="Calibri" panose="020F0502020204030204" pitchFamily="34" charset="0"/>
                <a:ea typeface="Symbol" panose="05050102010706020507" pitchFamily="18" charset="2"/>
                <a:cs typeface="Calibri" panose="020F0502020204030204" pitchFamily="34" charset="0"/>
              </a:rPr>
              <a:t>Operating Procedures: </a:t>
            </a:r>
            <a:r>
              <a:rPr lang="en-US" sz="7200" spc="-5"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10" dirty="0">
                <a:latin typeface="Calibri" panose="020F0502020204030204" pitchFamily="34" charset="0"/>
                <a:ea typeface="MS Mincho" panose="02020609040205080304" pitchFamily="49" charset="-128"/>
              </a:rPr>
              <a:t>SBDM</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serves</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as</a:t>
            </a:r>
            <a:r>
              <a:rPr lang="en-US" sz="7200" spc="-70"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6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key</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committee</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in</a:t>
            </a:r>
            <a:r>
              <a:rPr lang="en-US" sz="7200" spc="-6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Campus</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Intervention</a:t>
            </a:r>
            <a:r>
              <a:rPr lang="en-US" sz="7200" spc="-6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Team</a:t>
            </a:r>
            <a:r>
              <a:rPr lang="en-US" sz="7200" spc="-5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to</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assist</a:t>
            </a:r>
            <a:r>
              <a:rPr lang="en-US" sz="7200" spc="-6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campus</a:t>
            </a:r>
            <a:r>
              <a:rPr lang="en-US" sz="7200" spc="17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principal</a:t>
            </a:r>
            <a:r>
              <a:rPr lang="en-US" sz="7200" spc="10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with</a:t>
            </a:r>
            <a:r>
              <a:rPr lang="en-US" sz="7200" spc="9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development,</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review,</a:t>
            </a:r>
            <a:r>
              <a:rPr lang="en-US" sz="7200" spc="10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and</a:t>
            </a:r>
            <a:r>
              <a:rPr lang="en-US" sz="7200" spc="10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revision</a:t>
            </a:r>
            <a:r>
              <a:rPr lang="en-US" sz="7200" spc="90"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of</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the</a:t>
            </a:r>
            <a:r>
              <a:rPr lang="en-US" sz="7200" spc="110" dirty="0">
                <a:latin typeface="Calibri" panose="020F0502020204030204" pitchFamily="34" charset="0"/>
                <a:ea typeface="MS Mincho" panose="02020609040205080304" pitchFamily="49" charset="-128"/>
              </a:rPr>
              <a:t> C</a:t>
            </a:r>
            <a:r>
              <a:rPr lang="en-US" sz="7200" spc="-10" dirty="0">
                <a:latin typeface="Calibri" panose="020F0502020204030204" pitchFamily="34" charset="0"/>
                <a:ea typeface="MS Mincho" panose="02020609040205080304" pitchFamily="49" charset="-128"/>
              </a:rPr>
              <a:t>IP.</a:t>
            </a:r>
            <a:r>
              <a:rPr lang="en-US" sz="7200" spc="200" dirty="0">
                <a:latin typeface="Calibri" panose="020F0502020204030204" pitchFamily="34" charset="0"/>
                <a:ea typeface="MS Mincho" panose="02020609040205080304" pitchFamily="49" charset="-128"/>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All</a:t>
            </a:r>
            <a:r>
              <a:rPr lang="en-US" sz="7200" spc="15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SBDM</a:t>
            </a:r>
            <a:r>
              <a:rPr lang="en-US" sz="7200" spc="1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information</a:t>
            </a:r>
            <a:r>
              <a:rPr lang="en-US" sz="7200" spc="1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16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be</a:t>
            </a:r>
            <a:r>
              <a:rPr lang="en-US" sz="7200" spc="32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included</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on</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6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organizational</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structure</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school’s</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including</a:t>
            </a:r>
            <a:r>
              <a:rPr lang="en-US" sz="7200" spc="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subcommittees,</a:t>
            </a:r>
            <a:r>
              <a:rPr lang="en-US" sz="7200" spc="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membership,</a:t>
            </a:r>
            <a:r>
              <a:rPr lang="en-US" sz="7200" spc="4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and</a:t>
            </a:r>
            <a:r>
              <a:rPr lang="en-US" sz="7200" spc="41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operating</a:t>
            </a:r>
            <a:r>
              <a:rPr lang="en-US" sz="7200" spc="7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procedures</a:t>
            </a:r>
            <a:r>
              <a:rPr lang="en-US" sz="7200" spc="7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the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subcommittees</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and</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should</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include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meeting</a:t>
            </a:r>
            <a:r>
              <a:rPr lang="en-US" sz="7200" spc="6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schedule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for</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both</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20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2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and</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subcommittees.</a:t>
            </a:r>
            <a:r>
              <a:rPr lang="en-US" sz="7200" spc="2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The</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shall</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be</a:t>
            </a:r>
            <a:r>
              <a:rPr lang="en-US" sz="7200" spc="24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involved</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in</a:t>
            </a:r>
            <a:r>
              <a:rPr lang="en-US" sz="7200" spc="2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decisions</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in</a:t>
            </a:r>
            <a:r>
              <a:rPr lang="en-US" sz="7200" spc="2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2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areas</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planning,</a:t>
            </a:r>
            <a:r>
              <a:rPr lang="en-US" sz="7200" spc="35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budgeting,</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curriculum,</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staffing</a:t>
            </a:r>
            <a:r>
              <a:rPr lang="en-US" sz="7200" spc="-5" dirty="0">
                <a:latin typeface="Calibri" panose="020F0502020204030204" pitchFamily="34" charset="0"/>
                <a:ea typeface="Symbol" panose="05050102010706020507" pitchFamily="18" charset="2"/>
                <a:cs typeface="Calibri" panose="020F0502020204030204" pitchFamily="34" charset="0"/>
              </a:rPr>
              <a:t> patterns,</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staff</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development,</a:t>
            </a:r>
            <a:r>
              <a:rPr lang="en-US" sz="7200" spc="-1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and</a:t>
            </a:r>
            <a:r>
              <a:rPr lang="en-US" sz="7200" spc="-1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school</a:t>
            </a:r>
            <a:r>
              <a:rPr lang="en-US" sz="7200" spc="-1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organization.</a:t>
            </a:r>
            <a:endParaRPr lang="en-US" sz="7200" dirty="0">
              <a:latin typeface="Calibri" panose="020F0502020204030204" pitchFamily="34" charset="0"/>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endParaRPr lang="en-US" sz="7200" spc="-60" dirty="0">
              <a:solidFill>
                <a:srgbClr val="000000"/>
              </a:solidFill>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A</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list</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of</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meeting</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dates,</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committee</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members,</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agendas</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and</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minutes</a:t>
            </a:r>
            <a:r>
              <a:rPr lang="en-US" sz="7200" spc="29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for</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each</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meeting</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3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be</a:t>
            </a:r>
            <a:r>
              <a:rPr lang="en-US" sz="7200" spc="-5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on</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1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homepage</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include</a:t>
            </a:r>
            <a:r>
              <a:rPr lang="en-US" sz="7200" spc="-3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2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link</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to</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 the</a:t>
            </a:r>
            <a:r>
              <a:rPr lang="en-US" sz="7200" spc="-1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SBDM</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page for</a:t>
            </a:r>
            <a:r>
              <a:rPr lang="en-US" sz="7200" spc="-2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easy</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access.</a:t>
            </a:r>
            <a:r>
              <a:rPr lang="en-US" sz="7200" b="1"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Campuses</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must</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post</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SBDM</a:t>
            </a:r>
            <a:r>
              <a:rPr lang="en-US" sz="7200" spc="23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agenda</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and</a:t>
            </a:r>
            <a:r>
              <a:rPr lang="en-US" sz="7200" spc="21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minutes</a:t>
            </a:r>
            <a:r>
              <a:rPr lang="en-US" sz="7200" spc="19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dirty="0">
                <a:solidFill>
                  <a:prstClr val="black"/>
                </a:solidFill>
                <a:latin typeface="Calibri" panose="020F0502020204030204" pitchFamily="34" charset="0"/>
                <a:ea typeface="Symbol" panose="05050102010706020507" pitchFamily="18" charset="2"/>
                <a:cs typeface="Times New Roman" panose="02020603050405020304" pitchFamily="18" charset="0"/>
              </a:rPr>
              <a:t>to</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the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campus</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website</a:t>
            </a:r>
            <a:r>
              <a:rPr lang="en-US" sz="7200" spc="20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within</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dirty="0">
                <a:solidFill>
                  <a:prstClr val="black"/>
                </a:solidFill>
                <a:latin typeface="Calibri" panose="020F0502020204030204" pitchFamily="34" charset="0"/>
                <a:ea typeface="Symbol" panose="05050102010706020507" pitchFamily="18" charset="2"/>
                <a:cs typeface="Times New Roman" panose="02020603050405020304" pitchFamily="18" charset="0"/>
              </a:rPr>
              <a:t>10</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days</a:t>
            </a:r>
            <a:r>
              <a:rPr lang="en-US" sz="7200" spc="23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10" dirty="0">
                <a:solidFill>
                  <a:prstClr val="black"/>
                </a:solidFill>
                <a:latin typeface="Calibri" panose="020F0502020204030204" pitchFamily="34" charset="0"/>
                <a:ea typeface="Symbol" panose="05050102010706020507" pitchFamily="18" charset="2"/>
                <a:cs typeface="Times New Roman" panose="02020603050405020304" pitchFamily="18" charset="0"/>
              </a:rPr>
              <a:t>following</a:t>
            </a:r>
            <a:r>
              <a:rPr lang="en-US" sz="7200" spc="23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meeting.</a:t>
            </a:r>
          </a:p>
          <a:p>
            <a:pPr marL="0" marR="187325" lvl="0" indent="0">
              <a:lnSpc>
                <a:spcPct val="89000"/>
              </a:lnSpc>
              <a:spcBef>
                <a:spcPts val="0"/>
              </a:spcBef>
              <a:buSzPts val="1100"/>
              <a:buNone/>
              <a:tabLst>
                <a:tab pos="826135" algn="l"/>
              </a:tabLst>
            </a:pPr>
            <a:endPar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b="1" dirty="0">
                <a:solidFill>
                  <a:prstClr val="black"/>
                </a:solidFill>
                <a:ea typeface="Symbol" panose="05050102010706020507" pitchFamily="18" charset="2"/>
                <a:cs typeface="Times New Roman" panose="02020603050405020304" pitchFamily="18" charset="0"/>
              </a:rPr>
              <a:t>Scheduled Meeting Dates: September 6, 2024, November 8, 2024, January 17, 202 May 23, 2025</a:t>
            </a:r>
          </a:p>
          <a:p>
            <a:pPr marL="0" marR="187325" lvl="0" indent="0">
              <a:lnSpc>
                <a:spcPct val="89000"/>
              </a:lnSpc>
              <a:spcBef>
                <a:spcPts val="0"/>
              </a:spcBef>
              <a:buSzPts val="1100"/>
              <a:buNone/>
              <a:tabLst>
                <a:tab pos="826135" algn="l"/>
              </a:tabLst>
            </a:pPr>
            <a:endParaRPr lang="en-US" sz="7200" b="1" dirty="0">
              <a:solidFill>
                <a:prstClr val="black"/>
              </a:solidFill>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b="1" dirty="0">
                <a:solidFill>
                  <a:prstClr val="black"/>
                </a:solidFill>
                <a:ea typeface="Symbol" panose="05050102010706020507" pitchFamily="18" charset="2"/>
                <a:cs typeface="Times New Roman" panose="02020603050405020304" pitchFamily="18" charset="0"/>
              </a:rPr>
              <a:t>Committee Roles and Responsibilities:</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solidFill>
                  <a:prstClr val="black"/>
                </a:solidFill>
              </a:rPr>
              <a:t>Chair</a:t>
            </a:r>
            <a:r>
              <a:rPr lang="en-US" sz="7200" u="sng" dirty="0">
                <a:solidFill>
                  <a:prstClr val="black"/>
                </a:solidFill>
              </a:rPr>
              <a:t> </a:t>
            </a:r>
            <a:r>
              <a:rPr lang="en-US" sz="7200" dirty="0">
                <a:solidFill>
                  <a:prstClr val="black"/>
                </a:solidFill>
              </a:rPr>
              <a:t>– prepares committee meeting agendas with the assistance of the principal, guide meetings, and encourage input from all members</a:t>
            </a:r>
          </a:p>
          <a:p>
            <a:pPr marL="457200" marR="187325" lvl="1" indent="0">
              <a:lnSpc>
                <a:spcPct val="89000"/>
              </a:lnSpc>
              <a:spcBef>
                <a:spcPts val="0"/>
              </a:spcBef>
              <a:buSzPts val="1100"/>
              <a:buNone/>
              <a:tabLst>
                <a:tab pos="826135" algn="l"/>
              </a:tabLst>
            </a:pPr>
            <a:endParaRPr lang="en-US" sz="7200" dirty="0">
              <a:solidFill>
                <a:prstClr val="black"/>
              </a:solidFill>
            </a:endParaRP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solidFill>
                  <a:prstClr val="black"/>
                </a:solidFill>
              </a:rPr>
              <a:t>Vice-Chair</a:t>
            </a:r>
            <a:r>
              <a:rPr lang="en-US" sz="7200" dirty="0">
                <a:solidFill>
                  <a:prstClr val="black"/>
                </a:solidFill>
              </a:rPr>
              <a:t> – performs Chair’s duties in his/her absence; serves as chair of the Evaluation and Modification Committee </a:t>
            </a:r>
          </a:p>
          <a:p>
            <a:pPr marL="800100" marR="187325" lvl="1" indent="-342900">
              <a:lnSpc>
                <a:spcPct val="89000"/>
              </a:lnSpc>
              <a:spcBef>
                <a:spcPts val="0"/>
              </a:spcBef>
              <a:buSzPts val="1100"/>
              <a:buFont typeface="Symbol" panose="05050102010706020507" pitchFamily="18" charset="2"/>
              <a:buChar char=""/>
              <a:tabLst>
                <a:tab pos="826135" algn="l"/>
              </a:tabLst>
            </a:pPr>
            <a:endParaRPr lang="en-US" sz="7200" b="1" dirty="0">
              <a:solidFill>
                <a:prstClr val="black"/>
              </a:solidFill>
              <a:ea typeface="Symbol" panose="05050102010706020507" pitchFamily="18" charset="2"/>
              <a:cs typeface="Times New Roman" panose="02020603050405020304" pitchFamily="18" charset="0"/>
            </a:endParaRP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t>Scribe/Recorder </a:t>
            </a:r>
            <a:r>
              <a:rPr lang="en-US" sz="7200" dirty="0"/>
              <a:t>– prepare and maintain minutes of committee meetings, committee membership roster and by-laws </a:t>
            </a:r>
          </a:p>
          <a:p>
            <a:pPr marL="457200" marR="187325" lvl="1" indent="0">
              <a:lnSpc>
                <a:spcPct val="89000"/>
              </a:lnSpc>
              <a:spcBef>
                <a:spcPts val="0"/>
              </a:spcBef>
              <a:buSzPts val="1100"/>
              <a:buNone/>
              <a:tabLst>
                <a:tab pos="826135" algn="l"/>
              </a:tabLst>
            </a:pPr>
            <a:endParaRPr lang="en-US" sz="7200" dirty="0"/>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t>Facilitator/Timekeeper</a:t>
            </a:r>
            <a:r>
              <a:rPr lang="en-US" sz="7200" b="1" dirty="0"/>
              <a:t> </a:t>
            </a:r>
            <a:r>
              <a:rPr lang="en-US" sz="7200" dirty="0"/>
              <a:t>– monitors committees' energy and interaction, keep committee on track, and ensures activities are completed in a timely manner </a:t>
            </a:r>
            <a:endParaRPr lang="en-US" sz="7200" spc="200" dirty="0">
              <a:latin typeface="Calibri" panose="020F0502020204030204" pitchFamily="34" charset="0"/>
              <a:ea typeface="MS Mincho" panose="02020609040205080304" pitchFamily="49" charset="-128"/>
            </a:endParaRPr>
          </a:p>
          <a:p>
            <a:pPr marL="457200" marR="187325" lvl="1" indent="0">
              <a:lnSpc>
                <a:spcPct val="89000"/>
              </a:lnSpc>
              <a:spcBef>
                <a:spcPts val="0"/>
              </a:spcBef>
              <a:buSzPts val="1100"/>
              <a:buNone/>
              <a:tabLst>
                <a:tab pos="826135" algn="l"/>
              </a:tabLst>
            </a:pPr>
            <a:endParaRPr lang="en-US" sz="5600" dirty="0"/>
          </a:p>
          <a:p>
            <a:pPr marL="800100" marR="187325" lvl="1" indent="-342900">
              <a:lnSpc>
                <a:spcPct val="89000"/>
              </a:lnSpc>
              <a:spcBef>
                <a:spcPts val="0"/>
              </a:spcBef>
              <a:buSzPts val="1100"/>
              <a:buFont typeface="Symbol" panose="05050102010706020507" pitchFamily="18" charset="2"/>
              <a:buChar char=""/>
              <a:tabLst>
                <a:tab pos="826135" algn="l"/>
              </a:tabLst>
            </a:pPr>
            <a:endParaRPr lang="en-US" sz="2500" b="1" dirty="0">
              <a:solidFill>
                <a:prstClr val="black"/>
              </a:solidFill>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endParaRPr lang="en-US" sz="2900" b="1" dirty="0">
              <a:solidFill>
                <a:prstClr val="black"/>
              </a:solidFill>
              <a:ea typeface="Symbol" panose="05050102010706020507" pitchFamily="18" charset="2"/>
              <a:cs typeface="Times New Roman" panose="02020603050405020304" pitchFamily="18" charset="0"/>
            </a:endParaRPr>
          </a:p>
          <a:p>
            <a:pPr marL="0" marR="187325" lvl="0" indent="0">
              <a:lnSpc>
                <a:spcPct val="89000"/>
              </a:lnSpc>
              <a:spcBef>
                <a:spcPts val="0"/>
              </a:spcBef>
              <a:spcAft>
                <a:spcPts val="0"/>
              </a:spcAft>
              <a:buSzPts val="1100"/>
              <a:buNone/>
              <a:tabLst>
                <a:tab pos="826135" algn="l"/>
              </a:tabLst>
            </a:pPr>
            <a:endParaRPr lang="en-US" sz="3500" dirty="0"/>
          </a:p>
          <a:p>
            <a:pPr marL="0" marR="187325" lvl="0" indent="0">
              <a:lnSpc>
                <a:spcPct val="89000"/>
              </a:lnSpc>
              <a:spcBef>
                <a:spcPts val="0"/>
              </a:spcBef>
              <a:spcAft>
                <a:spcPts val="0"/>
              </a:spcAft>
              <a:buSzPts val="1100"/>
              <a:buNone/>
              <a:tabLst>
                <a:tab pos="826135" algn="l"/>
              </a:tabLst>
            </a:pPr>
            <a:endParaRPr lang="en-US" spc="200" dirty="0">
              <a:latin typeface="Calibri" panose="020F0502020204030204" pitchFamily="34" charset="0"/>
              <a:ea typeface="MS Mincho" panose="02020609040205080304" pitchFamily="49" charset="-128"/>
              <a:cs typeface="Calibri" panose="020F0502020204030204" pitchFamily="34" charset="0"/>
            </a:endParaRPr>
          </a:p>
          <a:p>
            <a:pPr marL="0" marR="187325" lvl="0" indent="0">
              <a:lnSpc>
                <a:spcPct val="89000"/>
              </a:lnSpc>
              <a:spcBef>
                <a:spcPts val="0"/>
              </a:spcBef>
              <a:spcAft>
                <a:spcPts val="0"/>
              </a:spcAft>
              <a:buSzPts val="1100"/>
              <a:buNone/>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63500" marR="186690" indent="-63500">
              <a:lnSpc>
                <a:spcPts val="1200"/>
              </a:lnSpc>
              <a:spcBef>
                <a:spcPts val="45"/>
              </a:spcBef>
              <a:spcAft>
                <a:spcPts val="0"/>
              </a:spcAft>
              <a:tabLst>
                <a:tab pos="826135" algn="l"/>
              </a:tabLst>
            </a:pPr>
            <a:r>
              <a:rPr lang="en-US"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63500" marR="187960" indent="-63500">
              <a:lnSpc>
                <a:spcPts val="1200"/>
              </a:lnSpc>
              <a:spcBef>
                <a:spcPts val="0"/>
              </a:spcBef>
              <a:spcAft>
                <a:spcPts val="0"/>
              </a:spcAft>
              <a:tabLst>
                <a:tab pos="826135" algn="l"/>
              </a:tabLst>
            </a:pPr>
            <a:r>
              <a:rPr lang="en-US" dirty="0">
                <a:latin typeface="Calibri" panose="020F0502020204030204" pitchFamily="34" charset="0"/>
                <a:ea typeface="Calibri" panose="020F0502020204030204" pitchFamily="34" charset="0"/>
                <a:cs typeface="Calibri" panose="020F0502020204030204" pitchFamily="34" charset="0"/>
              </a:rPr>
              <a:t> </a:t>
            </a:r>
            <a:r>
              <a:rPr lang="en-US" sz="3200" b="1" dirty="0">
                <a:latin typeface="Calibri" panose="020F0502020204030204" pitchFamily="34" charset="0"/>
                <a:ea typeface="MS Mincho" panose="02020609040205080304" pitchFamily="49" charset="-128"/>
                <a:cs typeface="Times New Roman" panose="02020603050405020304" pitchFamily="18" charset="0"/>
              </a:rPr>
              <a:t> </a:t>
            </a: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dirty="0">
                <a:solidFill>
                  <a:srgbClr val="800D00"/>
                </a:solidFill>
                <a:latin typeface="Arial" panose="020B0604020202020204" pitchFamily="34" charset="0"/>
                <a:ea typeface="MS Mincho" panose="02020609040205080304" pitchFamily="49" charset="-128"/>
                <a:cs typeface="Times New Roman" panose="02020603050405020304" pitchFamily="18" charset="0"/>
              </a:rPr>
              <a:t> </a:t>
            </a: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26B42B39-C443-4F0B-9584-B9AB7AA1151A}"/>
              </a:ext>
            </a:extLst>
          </p:cNvPr>
          <p:cNvSpPr>
            <a:spLocks noGrp="1"/>
          </p:cNvSpPr>
          <p:nvPr>
            <p:ph type="sldNum" sz="quarter" idx="12"/>
          </p:nvPr>
        </p:nvSpPr>
        <p:spPr/>
        <p:txBody>
          <a:bodyPr/>
          <a:lstStyle/>
          <a:p>
            <a:fld id="{236ED5DE-22B7-41E7-A943-79814E858A13}" type="slidenum">
              <a:rPr lang="en-US" smtClean="0"/>
              <a:t>9</a:t>
            </a:fld>
            <a:endParaRPr lang="en-US"/>
          </a:p>
        </p:txBody>
      </p:sp>
      <p:sp>
        <p:nvSpPr>
          <p:cNvPr id="6" name="Title 5">
            <a:extLst>
              <a:ext uri="{FF2B5EF4-FFF2-40B4-BE49-F238E27FC236}">
                <a16:creationId xmlns:a16="http://schemas.microsoft.com/office/drawing/2014/main" id="{6573E458-1D70-4C81-92CA-28CF909DE3BB}"/>
              </a:ext>
            </a:extLst>
          </p:cNvPr>
          <p:cNvSpPr>
            <a:spLocks noGrp="1"/>
          </p:cNvSpPr>
          <p:nvPr>
            <p:ph type="title"/>
          </p:nvPr>
        </p:nvSpPr>
        <p:spPr>
          <a:xfrm>
            <a:off x="740546" y="77299"/>
            <a:ext cx="10515600" cy="988021"/>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F5BDA13B-6AD0-49C0-AC84-D0BEAC599F5A}"/>
              </a:ext>
            </a:extLst>
          </p:cNvPr>
          <p:cNvPicPr>
            <a:picLocks noChangeAspect="1"/>
          </p:cNvPicPr>
          <p:nvPr/>
        </p:nvPicPr>
        <p:blipFill>
          <a:blip r:embed="rId2"/>
          <a:stretch>
            <a:fillRect/>
          </a:stretch>
        </p:blipFill>
        <p:spPr>
          <a:xfrm>
            <a:off x="10250438" y="77299"/>
            <a:ext cx="898528" cy="903089"/>
          </a:xfrm>
          <a:prstGeom prst="rect">
            <a:avLst/>
          </a:prstGeom>
        </p:spPr>
      </p:pic>
    </p:spTree>
    <p:extLst>
      <p:ext uri="{BB962C8B-B14F-4D97-AF65-F5344CB8AC3E}">
        <p14:creationId xmlns:p14="http://schemas.microsoft.com/office/powerpoint/2010/main" val="1250141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85F1D9-3E76-4749-BA6B-AB30D9D0E7E2}"/>
              </a:ext>
            </a:extLst>
          </p:cNvPr>
          <p:cNvSpPr>
            <a:spLocks noGrp="1"/>
          </p:cNvSpPr>
          <p:nvPr>
            <p:ph idx="1"/>
          </p:nvPr>
        </p:nvSpPr>
        <p:spPr>
          <a:xfrm>
            <a:off x="389641" y="1277880"/>
            <a:ext cx="11412718" cy="4828112"/>
          </a:xfrm>
        </p:spPr>
        <p:txBody>
          <a:bodyPr>
            <a:normAutofit fontScale="25000" lnSpcReduction="20000"/>
          </a:bodyPr>
          <a:lstStyle/>
          <a:p>
            <a:pPr marL="0" lvl="0" indent="0">
              <a:lnSpc>
                <a:spcPts val="1130"/>
              </a:lnSpc>
              <a:spcBef>
                <a:spcPts val="0"/>
              </a:spcBef>
              <a:buSzPts val="1100"/>
              <a:buNone/>
              <a:tabLst>
                <a:tab pos="826135" algn="l"/>
              </a:tabLst>
            </a:pP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Procedures</a:t>
            </a:r>
            <a:r>
              <a:rPr lang="en-US" sz="9600" b="1" u="sng" spc="-1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and processes</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for</a:t>
            </a:r>
            <a:r>
              <a:rPr lang="en-US" sz="9600" b="1" u="sng">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addressing </a:t>
            </a:r>
            <a:r>
              <a:rPr lang="en-US" sz="9600" b="1" u="sng" spc="-10">
                <a:solidFill>
                  <a:prstClr val="black"/>
                </a:solidFill>
                <a:latin typeface="Calibri" panose="020F0502020204030204" pitchFamily="34" charset="0"/>
                <a:ea typeface="Symbol" panose="05050102010706020507" pitchFamily="18" charset="2"/>
                <a:cs typeface="Calibri" panose="020F0502020204030204" pitchFamily="34" charset="0"/>
              </a:rPr>
              <a:t>SBDM </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action items</a:t>
            </a:r>
            <a:r>
              <a:rPr lang="en-US" sz="9600" b="1" u="sng">
                <a:solidFill>
                  <a:prstClr val="black"/>
                </a:solidFill>
                <a:latin typeface="Calibri" panose="020F0502020204030204" pitchFamily="34" charset="0"/>
                <a:ea typeface="Symbol" panose="05050102010706020507" pitchFamily="18" charset="2"/>
                <a:cs typeface="Calibri" panose="020F0502020204030204" pitchFamily="34" charset="0"/>
              </a:rPr>
              <a:t> and</a:t>
            </a:r>
            <a:r>
              <a:rPr lang="en-US" sz="9600" b="1" u="sng" spc="-1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decision</a:t>
            </a:r>
            <a:r>
              <a:rPr lang="en-US" sz="9600" b="1" u="sng" spc="-15">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a:solidFill>
                  <a:prstClr val="black"/>
                </a:solidFill>
                <a:latin typeface="Calibri" panose="020F0502020204030204" pitchFamily="34" charset="0"/>
                <a:ea typeface="Symbol" panose="05050102010706020507" pitchFamily="18" charset="2"/>
                <a:cs typeface="Calibri" panose="020F0502020204030204" pitchFamily="34" charset="0"/>
              </a:rPr>
              <a:t>making:</a:t>
            </a:r>
          </a:p>
          <a:p>
            <a:pPr marL="0" lvl="0" indent="0">
              <a:lnSpc>
                <a:spcPts val="1130"/>
              </a:lnSpc>
              <a:spcBef>
                <a:spcPts val="0"/>
              </a:spcBef>
              <a:buSzPts val="1100"/>
              <a:buNone/>
              <a:tabLst>
                <a:tab pos="826135" algn="l"/>
              </a:tabLst>
            </a:pPr>
            <a:endParaRPr lang="en-US" sz="2000" spc="-5">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endParaRPr lang="en-US" sz="8000" spc="-5">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1. Announcement of SBDM meeting announced to staff 2 weeks before the meeting.</a:t>
            </a:r>
          </a:p>
          <a:p>
            <a:pPr marL="0" lvl="0" indent="0">
              <a:lnSpc>
                <a:spcPct val="110000"/>
              </a:lnSpc>
              <a:spcBef>
                <a:spcPts val="0"/>
              </a:spcBef>
              <a:buSzPts val="1100"/>
              <a:buNone/>
              <a:tabLst>
                <a:tab pos="826135" algn="l"/>
              </a:tabLst>
            </a:pPr>
            <a:endParaRPr lang="en-US" sz="8000" spc="-5">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2. Committee representative submits a request to SBDM chairperson.</a:t>
            </a:r>
          </a:p>
          <a:p>
            <a:pPr marL="342900" lvl="0" indent="-342900">
              <a:lnSpc>
                <a:spcPct val="110000"/>
              </a:lnSpc>
              <a:spcBef>
                <a:spcPts val="0"/>
              </a:spcBef>
              <a:buSzPts val="1100"/>
              <a:buAutoNum type="arabicPeriod"/>
              <a:tabLst>
                <a:tab pos="826135" algn="l"/>
              </a:tabLst>
            </a:pPr>
            <a:endParaRPr lang="en-US" sz="8000" spc="-5">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3. One week before meeting SBDM meeting, the chairperson meets with the campus administration to</a:t>
            </a: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    discuss topics.</a:t>
            </a:r>
          </a:p>
          <a:p>
            <a:pPr marL="342900" lvl="0" indent="-342900">
              <a:lnSpc>
                <a:spcPct val="110000"/>
              </a:lnSpc>
              <a:spcBef>
                <a:spcPts val="0"/>
              </a:spcBef>
              <a:buSzPts val="1100"/>
              <a:buAutoNum type="arabicPeriod"/>
              <a:tabLst>
                <a:tab pos="826135" algn="l"/>
              </a:tabLst>
            </a:pPr>
            <a:endParaRPr lang="en-US" sz="8000" spc="-5">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4. Selection of topics to be covered will be determined by the administration and SBDM chairperson.</a:t>
            </a:r>
          </a:p>
          <a:p>
            <a:pPr marL="0" lvl="0" indent="0">
              <a:lnSpc>
                <a:spcPct val="110000"/>
              </a:lnSpc>
              <a:spcBef>
                <a:spcPts val="0"/>
              </a:spcBef>
              <a:buSzPts val="1100"/>
              <a:buNone/>
              <a:tabLst>
                <a:tab pos="826135" algn="l"/>
              </a:tabLst>
            </a:pPr>
            <a:endParaRPr lang="en-US" sz="8000" spc="-5">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5. If a topic is not going to be addressed, SBDM chairperson and administration will provide further information for not taking</a:t>
            </a:r>
          </a:p>
          <a:p>
            <a:pPr marL="0" lvl="0" indent="0">
              <a:lnSpc>
                <a:spcPct val="110000"/>
              </a:lnSpc>
              <a:spcBef>
                <a:spcPts val="0"/>
              </a:spcBef>
              <a:buSzPts val="1100"/>
              <a:buNone/>
              <a:tabLst>
                <a:tab pos="826135" algn="l"/>
              </a:tabLst>
            </a:pPr>
            <a:r>
              <a:rPr lang="en-US" sz="8000" spc="-5">
                <a:solidFill>
                  <a:prstClr val="black"/>
                </a:solidFill>
                <a:latin typeface="Calibri" panose="020F0502020204030204" pitchFamily="34" charset="0"/>
                <a:ea typeface="Symbol" panose="05050102010706020507" pitchFamily="18" charset="2"/>
                <a:cs typeface="Calibri" panose="020F0502020204030204" pitchFamily="34" charset="0"/>
              </a:rPr>
              <a:t>    the topic to SBDM.  Topic may be resolved via conference with teacher and/or grade level team.</a:t>
            </a:r>
          </a:p>
          <a:p>
            <a:pPr marL="0" marR="186690" lvl="0" indent="0">
              <a:lnSpc>
                <a:spcPts val="1200"/>
              </a:lnSpc>
              <a:spcBef>
                <a:spcPts val="45"/>
              </a:spcBef>
              <a:buSzPts val="1100"/>
              <a:buNone/>
              <a:tabLst>
                <a:tab pos="826135" algn="l"/>
              </a:tabLst>
            </a:pPr>
            <a:endParaRPr lang="en-US" sz="6400" spc="-5">
              <a:solidFill>
                <a:prstClr val="black"/>
              </a:solidFill>
              <a:highlight>
                <a:srgbClr val="808080"/>
              </a:highlight>
              <a:latin typeface="Calibri" panose="020F0502020204030204" pitchFamily="34" charset="0"/>
              <a:ea typeface="Symbol" panose="05050102010706020507" pitchFamily="18" charset="2"/>
              <a:cs typeface="Calibri" panose="020F0502020204030204" pitchFamily="34" charset="0"/>
            </a:endParaRPr>
          </a:p>
          <a:p>
            <a:pPr marL="0" marR="186690" lvl="0" indent="0">
              <a:lnSpc>
                <a:spcPts val="1200"/>
              </a:lnSpc>
              <a:spcBef>
                <a:spcPts val="45"/>
              </a:spcBef>
              <a:buSzPts val="1100"/>
              <a:buNone/>
              <a:tabLst>
                <a:tab pos="826135" algn="l"/>
              </a:tabLst>
            </a:pP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An</a:t>
            </a:r>
            <a:r>
              <a:rPr lang="en-US" sz="6400" spc="1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outline</a:t>
            </a:r>
            <a:r>
              <a:rPr lang="en-US" sz="6400" spc="1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of</a:t>
            </a:r>
            <a:r>
              <a:rPr lang="en-US" sz="6400" spc="9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the</a:t>
            </a:r>
            <a:r>
              <a:rPr lang="en-US" sz="6400" spc="9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method</a:t>
            </a:r>
            <a:r>
              <a:rPr lang="en-US" sz="6400" spc="9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of</a:t>
            </a:r>
            <a:r>
              <a:rPr lang="en-US" sz="6400" spc="10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submitting</a:t>
            </a:r>
            <a:r>
              <a:rPr lang="en-US" sz="6400" spc="1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items</a:t>
            </a:r>
            <a:r>
              <a:rPr lang="en-US" sz="6400" spc="1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for</a:t>
            </a:r>
            <a:r>
              <a:rPr lang="en-US" sz="6400" spc="10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the</a:t>
            </a:r>
            <a:r>
              <a:rPr lang="en-US" sz="6400" spc="1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agenda</a:t>
            </a:r>
            <a:r>
              <a:rPr lang="en-US" sz="6400" spc="9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which</a:t>
            </a:r>
            <a:r>
              <a:rPr lang="en-US" sz="6400" spc="1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indicates</a:t>
            </a:r>
            <a:r>
              <a:rPr lang="en-US" sz="6400" spc="8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whether</a:t>
            </a:r>
            <a:r>
              <a:rPr lang="en-US" sz="6400" spc="9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submission</a:t>
            </a:r>
            <a:r>
              <a:rPr lang="en-US" sz="6400" spc="36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procedures</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are</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the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same</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or</a:t>
            </a:r>
            <a:r>
              <a:rPr lang="en-US" sz="6400" spc="2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different</a:t>
            </a:r>
            <a:r>
              <a:rPr lang="en-US" sz="6400" spc="1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for</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school</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personnel,</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parents,</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and </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community</a:t>
            </a:r>
            <a:r>
              <a:rPr lang="en-US" sz="6400" spc="1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representatives.</a:t>
            </a:r>
            <a:r>
              <a:rPr lang="en-US" sz="6400" spc="35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This</a:t>
            </a:r>
            <a:r>
              <a:rPr lang="en-US" sz="6400" spc="2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section</a:t>
            </a:r>
            <a:r>
              <a:rPr lang="en-US" sz="6400" spc="2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should</a:t>
            </a:r>
            <a:r>
              <a:rPr lang="en-US" sz="6400" spc="2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describe</a:t>
            </a:r>
            <a:r>
              <a:rPr lang="en-US" sz="6400" spc="2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the</a:t>
            </a:r>
            <a:r>
              <a:rPr lang="en-US" sz="6400" spc="1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method</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of</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communicating</a:t>
            </a:r>
            <a:r>
              <a:rPr lang="en-US" sz="6400" spc="2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SBDM</a:t>
            </a:r>
            <a:r>
              <a:rPr lang="en-US" sz="6400" spc="2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decisions</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to</a:t>
            </a:r>
            <a:r>
              <a:rPr lang="en-US" sz="6400" spc="3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non-SBDM</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members,</a:t>
            </a:r>
            <a:r>
              <a:rPr lang="en-US" sz="6400" spc="27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including </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other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school</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staff</a:t>
            </a:r>
            <a:r>
              <a:rPr lang="en-US" sz="6400" spc="-1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members,</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parents,</a:t>
            </a:r>
            <a:r>
              <a:rPr lang="en-US" sz="640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and</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community</a:t>
            </a:r>
            <a:r>
              <a:rPr lang="en-US" sz="6400" spc="-10">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 </a:t>
            </a:r>
            <a:r>
              <a:rPr lang="en-US" sz="6400" spc="-5">
                <a:solidFill>
                  <a:prstClr val="black"/>
                </a:solidFill>
                <a:highlight>
                  <a:srgbClr val="C0C0C0"/>
                </a:highlight>
                <a:latin typeface="Calibri" panose="020F0502020204030204" pitchFamily="34" charset="0"/>
                <a:ea typeface="Symbol" panose="05050102010706020507" pitchFamily="18" charset="2"/>
                <a:cs typeface="Calibri" panose="020F0502020204030204" pitchFamily="34" charset="0"/>
              </a:rPr>
              <a:t>members.</a:t>
            </a:r>
            <a:endParaRPr lang="en-US" sz="6400">
              <a:solidFill>
                <a:prstClr val="black"/>
              </a:solidFill>
              <a:highlight>
                <a:srgbClr val="C0C0C0"/>
              </a:highlight>
              <a:latin typeface="Calibri" panose="020F0502020204030204" pitchFamily="34" charset="0"/>
              <a:ea typeface="Symbol" panose="05050102010706020507" pitchFamily="18" charset="2"/>
              <a:cs typeface="Times New Roman" panose="02020603050405020304" pitchFamily="18" charset="0"/>
            </a:endParaRPr>
          </a:p>
          <a:p>
            <a:endParaRPr lang="en-US"/>
          </a:p>
        </p:txBody>
      </p:sp>
      <p:sp>
        <p:nvSpPr>
          <p:cNvPr id="5" name="Slide Number Placeholder 4">
            <a:extLst>
              <a:ext uri="{FF2B5EF4-FFF2-40B4-BE49-F238E27FC236}">
                <a16:creationId xmlns:a16="http://schemas.microsoft.com/office/drawing/2014/main" id="{D5E2E5EF-3760-41CA-A2DA-F44DD496303F}"/>
              </a:ext>
            </a:extLst>
          </p:cNvPr>
          <p:cNvSpPr>
            <a:spLocks noGrp="1"/>
          </p:cNvSpPr>
          <p:nvPr>
            <p:ph type="sldNum" sz="quarter" idx="12"/>
          </p:nvPr>
        </p:nvSpPr>
        <p:spPr/>
        <p:txBody>
          <a:bodyPr/>
          <a:lstStyle/>
          <a:p>
            <a:fld id="{236ED5DE-22B7-41E7-A943-79814E858A13}" type="slidenum">
              <a:rPr lang="en-US" smtClean="0"/>
              <a:t>10</a:t>
            </a:fld>
            <a:endParaRPr lang="en-US"/>
          </a:p>
        </p:txBody>
      </p:sp>
      <p:sp>
        <p:nvSpPr>
          <p:cNvPr id="6" name="Title 5">
            <a:extLst>
              <a:ext uri="{FF2B5EF4-FFF2-40B4-BE49-F238E27FC236}">
                <a16:creationId xmlns:a16="http://schemas.microsoft.com/office/drawing/2014/main" id="{7781680F-2135-4607-AE2A-68C36AFDA56F}"/>
              </a:ext>
            </a:extLst>
          </p:cNvPr>
          <p:cNvSpPr>
            <a:spLocks noGrp="1"/>
          </p:cNvSpPr>
          <p:nvPr>
            <p:ph type="title"/>
          </p:nvPr>
        </p:nvSpPr>
        <p:spPr>
          <a:xfrm>
            <a:off x="838199" y="66679"/>
            <a:ext cx="11011293" cy="960844"/>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AE44F126-72FB-41BB-837B-A04F1A004C39}"/>
              </a:ext>
            </a:extLst>
          </p:cNvPr>
          <p:cNvPicPr>
            <a:picLocks noChangeAspect="1"/>
          </p:cNvPicPr>
          <p:nvPr/>
        </p:nvPicPr>
        <p:blipFill>
          <a:blip r:embed="rId2"/>
          <a:stretch>
            <a:fillRect/>
          </a:stretch>
        </p:blipFill>
        <p:spPr>
          <a:xfrm>
            <a:off x="10764006" y="136525"/>
            <a:ext cx="777875" cy="777875"/>
          </a:xfrm>
          <a:prstGeom prst="rect">
            <a:avLst/>
          </a:prstGeom>
        </p:spPr>
      </p:pic>
    </p:spTree>
    <p:extLst>
      <p:ext uri="{BB962C8B-B14F-4D97-AF65-F5344CB8AC3E}">
        <p14:creationId xmlns:p14="http://schemas.microsoft.com/office/powerpoint/2010/main" val="1186362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11</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178184" y="365125"/>
            <a:ext cx="1201016" cy="1207113"/>
          </a:xfrm>
          <a:prstGeom prst="rect">
            <a:avLst/>
          </a:prstGeom>
        </p:spPr>
      </p:pic>
      <p:sp>
        <p:nvSpPr>
          <p:cNvPr id="11" name="Content Placeholder 10">
            <a:extLst>
              <a:ext uri="{FF2B5EF4-FFF2-40B4-BE49-F238E27FC236}">
                <a16:creationId xmlns:a16="http://schemas.microsoft.com/office/drawing/2014/main" id="{C131EE4A-ECE1-ECEB-B63D-1EAA70EC2BB7}"/>
              </a:ext>
            </a:extLst>
          </p:cNvPr>
          <p:cNvSpPr>
            <a:spLocks noGrp="1"/>
          </p:cNvSpPr>
          <p:nvPr>
            <p:ph idx="1"/>
          </p:nvPr>
        </p:nvSpPr>
        <p:spPr>
          <a:xfrm>
            <a:off x="696156" y="1690687"/>
            <a:ext cx="11106203" cy="5030787"/>
          </a:xfrm>
        </p:spPr>
        <p:txBody>
          <a:bodyPr>
            <a:normAutofit fontScale="85000" lnSpcReduction="10000"/>
          </a:bodyPr>
          <a:lstStyle/>
          <a:p>
            <a:pPr marL="0" marR="0" indent="0">
              <a:spcBef>
                <a:spcPts val="0"/>
              </a:spcBef>
              <a:spcAft>
                <a:spcPts val="300"/>
              </a:spcAft>
              <a:buNone/>
            </a:pPr>
            <a:endParaRPr lang="en-US" sz="1800" b="1" cap="all" dirty="0">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endParaRPr>
          </a:p>
          <a:p>
            <a:pPr marL="0" marR="0" indent="0">
              <a:spcBef>
                <a:spcPts val="0"/>
              </a:spcBef>
              <a:spcAft>
                <a:spcPts val="300"/>
              </a:spcAft>
              <a:buNone/>
            </a:pPr>
            <a:r>
              <a:rPr lang="en-US" sz="1800" b="1" cap="all" dirty="0">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rPr>
              <a:t>School Overview:</a:t>
            </a:r>
            <a:endParaRPr lang="en-US" sz="1800" b="1" cap="all" dirty="0">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a:spcBef>
                <a:spcPts val="0"/>
              </a:spcBef>
              <a:spcAft>
                <a:spcPts val="1200"/>
              </a:spcAft>
            </a:pPr>
            <a:r>
              <a:rPr lang="en-US" sz="18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Demographics Summary</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Cesar Chavez Elementary is  (CCE) is located 7 miles north of the Mexican border.  As a suburban Title 1 school with a large Hispanic population, CCE students and families face many economic challenges.  Many in the community are economically disadvantaged, live below the poverty line, and reside in subsidized housing.  With a familial atmosphere, it is the goal of CCE to make the students feel safe and protected.  CCE houses both general education and a self-contained special education classroom.  The campus serves </a:t>
            </a:r>
            <a:r>
              <a:rPr lang="en-US" sz="1800" dirty="0">
                <a:solidFill>
                  <a:srgbClr val="404040"/>
                </a:solidFill>
                <a:latin typeface="Calibri" panose="020F0502020204030204" pitchFamily="34" charset="0"/>
                <a:ea typeface="Arial" panose="020B0604020202020204" pitchFamily="34" charset="0"/>
                <a:cs typeface="Times New Roman" panose="02020603050405020304" pitchFamily="18" charset="0"/>
              </a:rPr>
              <a:t>427</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students ranging from PK to 5</a:t>
            </a:r>
            <a:r>
              <a:rPr lang="en-US" sz="1800" baseline="300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th</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Of these students, 66.8 % have been identified as Limited English Proficient, 98.07 % have been identified as economically disadvantaged and qualify for free or reduced lunch.  Also, 92 % of the students have been identified as at risk of not graduating from high school.  The student population consists of 99% Hispanic and 1% reporting another ethnic background. Cesar Chavez Elementary is a 2018 National Blue-Ribbon School and 2020 &amp; 2022 ESEA National Distinguished School awardee. </a:t>
            </a:r>
            <a:endParaRPr lang="en-US" sz="18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8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Comprehensive Needs Assessment Summary</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Cesar Chavez received an overall grade “B”  for the 2023-2024 school year of 88.  STAAR assessment participation for 2024 consisted of </a:t>
            </a:r>
            <a:r>
              <a:rPr lang="en-US" sz="1800" dirty="0">
                <a:solidFill>
                  <a:srgbClr val="404040"/>
                </a:solidFill>
                <a:latin typeface="Calibri" panose="020F0502020204030204" pitchFamily="34" charset="0"/>
                <a:ea typeface="Arial" panose="020B0604020202020204" pitchFamily="34" charset="0"/>
                <a:cs typeface="Times New Roman" panose="02020603050405020304" pitchFamily="18" charset="0"/>
              </a:rPr>
              <a:t>100</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STAAR performance was </a:t>
            </a:r>
            <a:r>
              <a:rPr lang="en-US" sz="1800" dirty="0">
                <a:solidFill>
                  <a:srgbClr val="404040"/>
                </a:solidFill>
                <a:latin typeface="Calibri" panose="020F0502020204030204" pitchFamily="34" charset="0"/>
                <a:ea typeface="Arial" panose="020B0604020202020204" pitchFamily="34" charset="0"/>
                <a:cs typeface="Times New Roman" panose="02020603050405020304" pitchFamily="18" charset="0"/>
              </a:rPr>
              <a:t>74</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Academic growth  88 %, School Progress Raw Component Score for Relative Performance was 84 and Closing the Gaps % Indicator Academic Achievement Status is </a:t>
            </a:r>
            <a:r>
              <a:rPr lang="en-US" sz="1800" dirty="0">
                <a:solidFill>
                  <a:srgbClr val="404040"/>
                </a:solidFill>
                <a:latin typeface="Calibri" panose="020F0502020204030204" pitchFamily="34" charset="0"/>
                <a:ea typeface="Arial" panose="020B0604020202020204" pitchFamily="34" charset="0"/>
                <a:cs typeface="Times New Roman" panose="02020603050405020304" pitchFamily="18" charset="0"/>
              </a:rPr>
              <a:t>88</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8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8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Curriculum/ Instruction and Assessment</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Cesar Chavez Elementary is a Two-Way Dual Language Campus.  Students are provided content area instruction in English and Spanish by highly qualified and certified bilingual teachers. The goal of the program is for the students to become bilingual, and bicultural, and to be able to achieve a high degree of bi-literacy and academic achievement in both languages.  Cesar Chavez Elementary strives for success in all areas.  Students are followed through their school careers and showcased in the front of the school as Chavez alumni.  The expectations are high, but the reward is great. CCE endeavors to produce 21</a:t>
            </a:r>
            <a:r>
              <a:rPr lang="en-US" sz="1800" baseline="300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st</a:t>
            </a:r>
            <a:r>
              <a:rPr lang="en-US" sz="18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-century leaders who will carry their community into the future.  Chavez Elementary believes in achieving success through innovation and excellence.  To ensure that students are mastering the TEKS, teachers continuously reflect upon their instructional methods and interventions by collaboratively interpreting assessment data during their weekly CLC (Collaborative Learning Communities) meetings.  This approach has impacted their ability to close achievement gaps, which is evident in the growth of their students. Recognizing the need to engage students in authentic reading and meaningful practice, also providing Social Emotional lessons to all our students. </a:t>
            </a:r>
            <a:endParaRPr lang="en-US" sz="18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26656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12</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178184" y="365125"/>
            <a:ext cx="1201016" cy="1207113"/>
          </a:xfrm>
          <a:prstGeom prst="rect">
            <a:avLst/>
          </a:prstGeom>
        </p:spPr>
      </p:pic>
      <p:sp>
        <p:nvSpPr>
          <p:cNvPr id="4" name="Content Placeholder 3">
            <a:extLst>
              <a:ext uri="{FF2B5EF4-FFF2-40B4-BE49-F238E27FC236}">
                <a16:creationId xmlns:a16="http://schemas.microsoft.com/office/drawing/2014/main" id="{64190074-1A5E-2F8B-A849-B003CAEBBE5D}"/>
              </a:ext>
            </a:extLst>
          </p:cNvPr>
          <p:cNvSpPr>
            <a:spLocks noGrp="1"/>
          </p:cNvSpPr>
          <p:nvPr>
            <p:ph idx="1"/>
          </p:nvPr>
        </p:nvSpPr>
        <p:spPr/>
        <p:txBody>
          <a:bodyPr/>
          <a:lstStyle/>
          <a:p>
            <a:pPr marL="0" marR="0" indent="0">
              <a:spcBef>
                <a:spcPts val="0"/>
              </a:spcBef>
              <a:spcAft>
                <a:spcPts val="300"/>
              </a:spcAft>
              <a:buNone/>
            </a:pPr>
            <a:r>
              <a:rPr lang="en-US" sz="1800" b="1" cap="all">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rPr>
              <a:t>School Initiatives: </a:t>
            </a:r>
            <a:r>
              <a:rPr lang="en-US" sz="18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Cesar Chavez’s goal is to better the instruction, deepen the learning, and increase our achievement by improving our professional development trainings and CLC’s to strengthen teachers’ expertise.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Increase student achievement by 5% - strengthening fundamental Math and Reading skills targeting focus TEKS</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Increase our percentage of Closing the Gaps by 5% strengthening fundamental Math and Reading skills targeting focus</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Increase TELPAS Scores increasing and monitoring Summit K12 usage reports, identifying at risk students not hitting progress indicators and by embedding Listening, Speaking, Reading, and Writing in all subjects.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Incorporate sustainability goals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endParaRPr lang="en-US"/>
          </a:p>
        </p:txBody>
      </p:sp>
      <p:pic>
        <p:nvPicPr>
          <p:cNvPr id="2" name="Picture 1" descr="A colorful cube with black background&#10;&#10;Description automatically generated">
            <a:extLst>
              <a:ext uri="{FF2B5EF4-FFF2-40B4-BE49-F238E27FC236}">
                <a16:creationId xmlns:a16="http://schemas.microsoft.com/office/drawing/2014/main" id="{F0FA2C78-6D2F-644F-A2E3-699828DF2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407" y="4917150"/>
            <a:ext cx="2269534" cy="2093210"/>
          </a:xfrm>
          <a:prstGeom prst="rect">
            <a:avLst/>
          </a:prstGeom>
        </p:spPr>
      </p:pic>
    </p:spTree>
    <p:extLst>
      <p:ext uri="{BB962C8B-B14F-4D97-AF65-F5344CB8AC3E}">
        <p14:creationId xmlns:p14="http://schemas.microsoft.com/office/powerpoint/2010/main" val="2806488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13</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178184" y="365125"/>
            <a:ext cx="1201016" cy="1207113"/>
          </a:xfrm>
          <a:prstGeom prst="rect">
            <a:avLst/>
          </a:prstGeom>
        </p:spPr>
      </p:pic>
      <p:sp>
        <p:nvSpPr>
          <p:cNvPr id="4" name="Content Placeholder 3">
            <a:extLst>
              <a:ext uri="{FF2B5EF4-FFF2-40B4-BE49-F238E27FC236}">
                <a16:creationId xmlns:a16="http://schemas.microsoft.com/office/drawing/2014/main" id="{64190074-1A5E-2F8B-A849-B003CAEBBE5D}"/>
              </a:ext>
            </a:extLst>
          </p:cNvPr>
          <p:cNvSpPr>
            <a:spLocks noGrp="1"/>
          </p:cNvSpPr>
          <p:nvPr>
            <p:ph idx="1"/>
          </p:nvPr>
        </p:nvSpPr>
        <p:spPr/>
        <p:txBody>
          <a:bodyPr>
            <a:normAutofit fontScale="70000" lnSpcReduction="20000"/>
          </a:bodyPr>
          <a:lstStyle/>
          <a:p>
            <a:pPr marL="0" marR="0" indent="0">
              <a:lnSpc>
                <a:spcPts val="2250"/>
              </a:lnSpc>
              <a:spcBef>
                <a:spcPts val="1125"/>
              </a:spcBef>
              <a:spcAft>
                <a:spcPts val="1125"/>
              </a:spcAft>
              <a:buNone/>
            </a:pPr>
            <a:r>
              <a:rPr lang="en-US" sz="1900" b="1" dirty="0">
                <a:solidFill>
                  <a:srgbClr val="000000"/>
                </a:solidFill>
                <a:effectLst/>
                <a:latin typeface="Calibri" panose="020F0502020204030204" pitchFamily="34" charset="0"/>
                <a:ea typeface="Times New Roman" panose="02020603050405020304" pitchFamily="18" charset="0"/>
              </a:rPr>
              <a:t>Cesar Chavez Elementary brings awareness into the Social and Emotional needs of our students, staff, and community by incorporating the five core emotional competencies:</a:t>
            </a:r>
            <a:r>
              <a:rPr lang="en-US" sz="1900" b="1" spc="-15" dirty="0">
                <a:solidFill>
                  <a:srgbClr val="1A1E26"/>
                </a:solidFill>
                <a:effectLst/>
                <a:latin typeface="Prodigy Sans"/>
                <a:ea typeface="Times New Roman" panose="02020603050405020304" pitchFamily="18" charset="0"/>
              </a:rPr>
              <a:t> </a:t>
            </a:r>
            <a:endParaRPr lang="en-US" sz="1900" dirty="0">
              <a:effectLst/>
              <a:latin typeface="Times New Roman" panose="02020603050405020304" pitchFamily="18" charset="0"/>
              <a:ea typeface="Times New Roman" panose="02020603050405020304" pitchFamily="18" charset="0"/>
            </a:endParaRPr>
          </a:p>
          <a:p>
            <a:pPr marL="342900" marR="0" lvl="0" indent="-342900">
              <a:lnSpc>
                <a:spcPts val="2250"/>
              </a:lnSpc>
              <a:spcBef>
                <a:spcPts val="0"/>
              </a:spcBef>
              <a:spcAft>
                <a:spcPts val="1200"/>
              </a:spcAft>
              <a:buFont typeface="+mj-lt"/>
              <a:buAutoNum type="arabicPeriod"/>
              <a:tabLst>
                <a:tab pos="4743450" algn="l"/>
              </a:tabLst>
            </a:pPr>
            <a:r>
              <a:rPr lang="en-US" sz="1900" spc="-15" dirty="0">
                <a:solidFill>
                  <a:srgbClr val="1A1E26"/>
                </a:solidFill>
                <a:effectLst/>
                <a:latin typeface="Calibri" panose="020F0502020204030204" pitchFamily="34" charset="0"/>
                <a:ea typeface="Times New Roman" panose="02020603050405020304" pitchFamily="18" charset="0"/>
                <a:cs typeface="Times New Roman" panose="02020603050405020304" pitchFamily="18" charset="0"/>
              </a:rPr>
              <a:t>Self-awareness — Recognizing emotions and thoughts, understanding how they influence behavior and assessing personal strengths and weaknesses.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nSpc>
                <a:spcPts val="2250"/>
              </a:lnSpc>
              <a:spcBef>
                <a:spcPts val="0"/>
              </a:spcBef>
              <a:spcAft>
                <a:spcPts val="1200"/>
              </a:spcAft>
              <a:buFont typeface="+mj-lt"/>
              <a:buAutoNum type="arabicPeriod"/>
              <a:tabLst>
                <a:tab pos="4743450" algn="l"/>
              </a:tabLst>
            </a:pPr>
            <a:r>
              <a:rPr lang="en-US" sz="1900" spc="-15" dirty="0">
                <a:solidFill>
                  <a:srgbClr val="1A1E26"/>
                </a:solidFill>
                <a:effectLst/>
                <a:latin typeface="Calibri" panose="020F0502020204030204" pitchFamily="34" charset="0"/>
                <a:ea typeface="Times New Roman" panose="02020603050405020304" pitchFamily="18" charset="0"/>
                <a:cs typeface="Times New Roman" panose="02020603050405020304" pitchFamily="18" charset="0"/>
              </a:rPr>
              <a:t>Self-management — Regulating thoughts, emotions and behaviors. Setting goals, controlling impulses and managing stress.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nSpc>
                <a:spcPts val="2250"/>
              </a:lnSpc>
              <a:spcBef>
                <a:spcPts val="0"/>
              </a:spcBef>
              <a:spcAft>
                <a:spcPts val="1200"/>
              </a:spcAft>
              <a:buFont typeface="+mj-lt"/>
              <a:buAutoNum type="arabicPeriod"/>
              <a:tabLst>
                <a:tab pos="4743450" algn="l"/>
              </a:tabLst>
            </a:pPr>
            <a:r>
              <a:rPr lang="en-US" sz="1900" spc="-15" dirty="0">
                <a:solidFill>
                  <a:srgbClr val="1A1E26"/>
                </a:solidFill>
                <a:effectLst/>
                <a:latin typeface="Calibri" panose="020F0502020204030204" pitchFamily="34" charset="0"/>
                <a:ea typeface="Times New Roman" panose="02020603050405020304" pitchFamily="18" charset="0"/>
                <a:cs typeface="Times New Roman" panose="02020603050405020304" pitchFamily="18" charset="0"/>
              </a:rPr>
              <a:t>Social awareness — Understanding the perspective of others, showing empathy for diverse groups of people and finding support through family, school and community relationships.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nSpc>
                <a:spcPts val="2250"/>
              </a:lnSpc>
              <a:spcBef>
                <a:spcPts val="0"/>
              </a:spcBef>
              <a:spcAft>
                <a:spcPts val="1200"/>
              </a:spcAft>
              <a:buFont typeface="+mj-lt"/>
              <a:buAutoNum type="arabicPeriod"/>
              <a:tabLst>
                <a:tab pos="4743450" algn="l"/>
              </a:tabLst>
            </a:pPr>
            <a:r>
              <a:rPr lang="en-US" sz="1900" spc="-15" dirty="0">
                <a:solidFill>
                  <a:srgbClr val="1A1E26"/>
                </a:solidFill>
                <a:effectLst/>
                <a:latin typeface="Calibri" panose="020F0502020204030204" pitchFamily="34" charset="0"/>
                <a:ea typeface="Times New Roman" panose="02020603050405020304" pitchFamily="18" charset="0"/>
                <a:cs typeface="Times New Roman" panose="02020603050405020304" pitchFamily="18" charset="0"/>
              </a:rPr>
              <a:t>Relationship skills — Communicating, cooperating, resisting negative pressure and offering help. Building and maintaining healthy relationships.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nSpc>
                <a:spcPts val="2250"/>
              </a:lnSpc>
              <a:spcBef>
                <a:spcPts val="0"/>
              </a:spcBef>
              <a:spcAft>
                <a:spcPts val="1200"/>
              </a:spcAft>
              <a:buFont typeface="+mj-lt"/>
              <a:buAutoNum type="arabicPeriod"/>
              <a:tabLst>
                <a:tab pos="4743450" algn="l"/>
              </a:tabLst>
            </a:pPr>
            <a:r>
              <a:rPr lang="en-US" sz="1900" spc="-15" dirty="0">
                <a:solidFill>
                  <a:srgbClr val="1A1E26"/>
                </a:solidFill>
                <a:effectLst/>
                <a:latin typeface="Calibri" panose="020F0502020204030204" pitchFamily="34" charset="0"/>
                <a:ea typeface="Times New Roman" panose="02020603050405020304" pitchFamily="18" charset="0"/>
                <a:cs typeface="Times New Roman" panose="02020603050405020304" pitchFamily="18" charset="0"/>
              </a:rPr>
              <a:t>Responsible decision-making —Making ethical and respectful choices about personal behavior and relationships and evaluating the consequences of decisions.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Providing SEL guidance lessons to our students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Incorporating SEL activities campus wide for students and staff</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Symbol" panose="05050102010706020507" pitchFamily="18" charset="2"/>
              <a:buChar char=""/>
            </a:pPr>
            <a:r>
              <a:rPr lang="en-US" sz="19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Individual sessions with student focus groups</a:t>
            </a:r>
            <a:endParaRPr lang="en-US" sz="19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31883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14</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178184" y="365125"/>
            <a:ext cx="1201016" cy="1207113"/>
          </a:xfrm>
          <a:prstGeom prst="rect">
            <a:avLst/>
          </a:prstGeom>
        </p:spPr>
      </p:pic>
      <p:sp>
        <p:nvSpPr>
          <p:cNvPr id="4" name="Content Placeholder 3">
            <a:extLst>
              <a:ext uri="{FF2B5EF4-FFF2-40B4-BE49-F238E27FC236}">
                <a16:creationId xmlns:a16="http://schemas.microsoft.com/office/drawing/2014/main" id="{64190074-1A5E-2F8B-A849-B003CAEBBE5D}"/>
              </a:ext>
            </a:extLst>
          </p:cNvPr>
          <p:cNvSpPr>
            <a:spLocks noGrp="1"/>
          </p:cNvSpPr>
          <p:nvPr>
            <p:ph idx="1"/>
          </p:nvPr>
        </p:nvSpPr>
        <p:spPr>
          <a:xfrm>
            <a:off x="838199" y="1825625"/>
            <a:ext cx="10747159" cy="4667250"/>
          </a:xfrm>
        </p:spPr>
        <p:txBody>
          <a:bodyPr>
            <a:normAutofit/>
          </a:bodyPr>
          <a:lstStyle/>
          <a:p>
            <a:pPr marL="0" marR="0" indent="0">
              <a:spcBef>
                <a:spcPts val="0"/>
              </a:spcBef>
              <a:spcAft>
                <a:spcPts val="1200"/>
              </a:spcAft>
              <a:buNone/>
            </a:pPr>
            <a:r>
              <a:rPr lang="en-US" sz="18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Cesar Chavez’s created a culture of literacy. Creating a literacy culture where children and even family members, are engaged in literacy experiences not just during school hours, but after school. Develop a collaborative, community building approach to literacy, incorporating social, cultural, and family interests into activities.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Campus environment with students writing and other creations related to books.</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Literacy related events (literacy nights)</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Authors visits</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Enhance library with an emphasis on diverse and culturally relevant materials.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R="0" indent="0">
              <a:spcBef>
                <a:spcPts val="0"/>
              </a:spcBef>
              <a:spcAft>
                <a:spcPts val="1200"/>
              </a:spcAft>
              <a:buNone/>
            </a:pP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indent="0">
              <a:spcBef>
                <a:spcPts val="0"/>
              </a:spcBef>
              <a:spcAft>
                <a:spcPts val="1200"/>
              </a:spcAft>
              <a:buNone/>
            </a:pPr>
            <a:r>
              <a:rPr lang="en-US" sz="18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Cesar Chavez’s involve parents in their children’s academic success by establishing a positive partnership.</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Parent engagement activities, donuts with dudes, muffins with mom, etc.</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Super Star student rally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Curriculum nights</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Award assemblies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Student performances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endParaRPr lang="en-US"/>
          </a:p>
        </p:txBody>
      </p:sp>
    </p:spTree>
    <p:extLst>
      <p:ext uri="{BB962C8B-B14F-4D97-AF65-F5344CB8AC3E}">
        <p14:creationId xmlns:p14="http://schemas.microsoft.com/office/powerpoint/2010/main" val="3654251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15</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228601"/>
            <a:ext cx="10515600" cy="99233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br>
              <a:rPr lang="en-US" sz="2000" dirty="0">
                <a:latin typeface="Calibri" panose="020F0502020204030204"/>
              </a:rPr>
            </a:br>
            <a:r>
              <a:rPr lang="en-US" sz="2000" dirty="0">
                <a:latin typeface="Calibri" panose="020F0502020204030204"/>
              </a:rPr>
              <a:t>Executive Summary </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390573" y="341303"/>
            <a:ext cx="875190" cy="879633"/>
          </a:xfrm>
          <a:prstGeom prst="rect">
            <a:avLst/>
          </a:prstGeom>
        </p:spPr>
      </p:pic>
      <p:sp>
        <p:nvSpPr>
          <p:cNvPr id="4" name="Content Placeholder 3">
            <a:extLst>
              <a:ext uri="{FF2B5EF4-FFF2-40B4-BE49-F238E27FC236}">
                <a16:creationId xmlns:a16="http://schemas.microsoft.com/office/drawing/2014/main" id="{64190074-1A5E-2F8B-A849-B003CAEBBE5D}"/>
              </a:ext>
            </a:extLst>
          </p:cNvPr>
          <p:cNvSpPr>
            <a:spLocks noGrp="1"/>
          </p:cNvSpPr>
          <p:nvPr>
            <p:ph idx="1"/>
          </p:nvPr>
        </p:nvSpPr>
        <p:spPr>
          <a:xfrm>
            <a:off x="239697" y="1371601"/>
            <a:ext cx="5235606" cy="5167311"/>
          </a:xfrm>
        </p:spPr>
        <p:txBody>
          <a:bodyPr>
            <a:normAutofit fontScale="92500" lnSpcReduction="20000"/>
          </a:bodyPr>
          <a:lstStyle/>
          <a:p>
            <a:pPr marL="0" marR="0">
              <a:spcBef>
                <a:spcPts val="0"/>
              </a:spcBef>
              <a:spcAft>
                <a:spcPts val="300"/>
              </a:spcAft>
            </a:pPr>
            <a:r>
              <a:rPr lang="en-US" sz="1800" b="1" cap="all">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rPr>
              <a:t>New Teacher </a:t>
            </a:r>
            <a:r>
              <a:rPr lang="en-US" sz="1800" b="1" cap="all" err="1">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rPr>
              <a:t>sUmmary</a:t>
            </a:r>
            <a:r>
              <a:rPr lang="en-US" sz="1800" b="1" cap="all">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rPr>
              <a:t>:</a:t>
            </a:r>
            <a:endParaRPr lang="en-US" sz="1800" b="1" cap="all">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a:spcBef>
                <a:spcPts val="0"/>
              </a:spcBef>
              <a:spcAft>
                <a:spcPts val="600"/>
              </a:spcAft>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New Teachers (0-2)</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indent="0">
              <a:spcBef>
                <a:spcPts val="0"/>
              </a:spcBef>
              <a:spcAft>
                <a:spcPts val="600"/>
              </a:spcAft>
              <a:buNone/>
            </a:pPr>
            <a:endParaRPr lang="en-US" sz="1800" b="1">
              <a:solidFill>
                <a:schemeClr val="accent2">
                  <a:lumMod val="50000"/>
                </a:schemeClr>
              </a:solidFill>
              <a:effectLst/>
              <a:latin typeface="Calibri" panose="020F0502020204030204" pitchFamily="34" charset="0"/>
              <a:ea typeface="Arial" panose="020B0604020202020204" pitchFamily="34" charset="0"/>
              <a:cs typeface="Times New Roman" panose="02020603050405020304" pitchFamily="18" charset="0"/>
            </a:endParaRPr>
          </a:p>
          <a:p>
            <a:pPr marL="0" marR="0" indent="0">
              <a:spcBef>
                <a:spcPts val="0"/>
              </a:spcBef>
              <a:spcAft>
                <a:spcPts val="600"/>
              </a:spcAft>
              <a:buNone/>
            </a:pPr>
            <a:r>
              <a:rPr lang="en-US" sz="1800" b="1">
                <a:solidFill>
                  <a:schemeClr val="accent2">
                    <a:lumMod val="50000"/>
                  </a:schemeClr>
                </a:solidFill>
                <a:effectLst/>
                <a:latin typeface="Calibri" panose="020F0502020204030204" pitchFamily="34" charset="0"/>
                <a:ea typeface="Arial" panose="020B0604020202020204" pitchFamily="34" charset="0"/>
                <a:cs typeface="Times New Roman" panose="02020603050405020304" pitchFamily="18" charset="0"/>
              </a:rPr>
              <a:t>Names of teachers new (0-2) to the campus by grade level</a:t>
            </a:r>
            <a:endParaRPr lang="en-US" sz="1800" b="1">
              <a:solidFill>
                <a:schemeClr val="accent2">
                  <a:lumMod val="50000"/>
                </a:schemeClr>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Melissa Gonzalez, Pre-Kinder </a:t>
            </a:r>
          </a:p>
          <a:p>
            <a:pPr marL="342900" marR="0" lvl="0" indent="-342900">
              <a:spcBef>
                <a:spcPts val="0"/>
              </a:spcBef>
              <a:spcAft>
                <a:spcPts val="600"/>
              </a:spcAft>
              <a:buFont typeface="Symbol" panose="05050102010706020507" pitchFamily="18" charset="2"/>
              <a:buChar char=""/>
            </a:pPr>
            <a:r>
              <a:rPr lang="en-US" sz="1800">
                <a:solidFill>
                  <a:srgbClr val="404040"/>
                </a:solidFill>
                <a:latin typeface="Calibri" panose="020F0502020204030204" pitchFamily="34" charset="0"/>
                <a:ea typeface="Arial" panose="020B0604020202020204" pitchFamily="34" charset="0"/>
                <a:cs typeface="Times New Roman" panose="02020603050405020304" pitchFamily="18" charset="0"/>
              </a:rPr>
              <a:t>Monica Ramirez, Pre-Kinder 3</a:t>
            </a:r>
            <a:endPar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Jessica Torres, 4</a:t>
            </a:r>
            <a:r>
              <a:rPr lang="en-US" sz="18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th</a:t>
            </a: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a:t>
            </a:r>
          </a:p>
          <a:p>
            <a:pPr marL="342900" marR="0" lvl="0" indent="-342900">
              <a:spcBef>
                <a:spcPts val="0"/>
              </a:spcBef>
              <a:spcAft>
                <a:spcPts val="600"/>
              </a:spcAft>
              <a:buFont typeface="Symbol" panose="05050102010706020507" pitchFamily="18" charset="2"/>
              <a:buChar char=""/>
            </a:pPr>
            <a:r>
              <a:rPr lang="en-US" sz="1800" err="1">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Janelie</a:t>
            </a:r>
            <a:r>
              <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 Maldonado, Music Teacher </a:t>
            </a:r>
          </a:p>
          <a:p>
            <a:pPr marL="342900" marR="0" lvl="0" indent="-342900">
              <a:spcBef>
                <a:spcPts val="0"/>
              </a:spcBef>
              <a:spcAft>
                <a:spcPts val="600"/>
              </a:spcAft>
              <a:buFont typeface="Symbol" panose="05050102010706020507" pitchFamily="18" charset="2"/>
              <a:buChar char=""/>
            </a:pPr>
            <a:r>
              <a:rPr lang="en-US" sz="1800">
                <a:solidFill>
                  <a:srgbClr val="404040"/>
                </a:solidFill>
                <a:latin typeface="Times New Roman" panose="02020603050405020304" pitchFamily="18" charset="0"/>
                <a:ea typeface="Arial" panose="020B0604020202020204" pitchFamily="34" charset="0"/>
                <a:cs typeface="Times New Roman" panose="02020603050405020304" pitchFamily="18" charset="0"/>
              </a:rPr>
              <a:t>Cindy Martinez </a:t>
            </a:r>
            <a:r>
              <a:rPr lang="en-US" sz="1800" err="1">
                <a:solidFill>
                  <a:srgbClr val="404040"/>
                </a:solidFill>
                <a:latin typeface="Times New Roman" panose="02020603050405020304" pitchFamily="18" charset="0"/>
                <a:ea typeface="Arial" panose="020B0604020202020204" pitchFamily="34" charset="0"/>
                <a:cs typeface="Times New Roman" panose="02020603050405020304" pitchFamily="18" charset="0"/>
              </a:rPr>
              <a:t>Corrick</a:t>
            </a:r>
            <a:r>
              <a:rPr lang="en-US" sz="1800">
                <a:solidFill>
                  <a:srgbClr val="404040"/>
                </a:solidFill>
                <a:latin typeface="Times New Roman" panose="02020603050405020304" pitchFamily="18" charset="0"/>
                <a:ea typeface="Arial" panose="020B0604020202020204" pitchFamily="34" charset="0"/>
                <a:cs typeface="Times New Roman" panose="02020603050405020304" pitchFamily="18" charset="0"/>
              </a:rPr>
              <a:t> , Special Education Teacher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indent="0">
              <a:spcBef>
                <a:spcPts val="0"/>
              </a:spcBef>
              <a:spcAft>
                <a:spcPts val="600"/>
              </a:spcAft>
              <a:buNone/>
            </a:pPr>
            <a:endParaRPr lang="en-US" sz="1800" b="1">
              <a:solidFill>
                <a:schemeClr val="accent2">
                  <a:lumMod val="50000"/>
                </a:schemeClr>
              </a:solidFill>
              <a:effectLst/>
              <a:latin typeface="Calibri" panose="020F0502020204030204" pitchFamily="34" charset="0"/>
              <a:ea typeface="Arial" panose="020B0604020202020204" pitchFamily="34" charset="0"/>
              <a:cs typeface="Times New Roman" panose="02020603050405020304" pitchFamily="18" charset="0"/>
            </a:endParaRPr>
          </a:p>
          <a:p>
            <a:pPr marL="0" marR="0" indent="0">
              <a:spcBef>
                <a:spcPts val="0"/>
              </a:spcBef>
              <a:spcAft>
                <a:spcPts val="600"/>
              </a:spcAft>
              <a:buNone/>
            </a:pPr>
            <a:r>
              <a:rPr lang="en-US" sz="1800" b="1">
                <a:solidFill>
                  <a:schemeClr val="accent2">
                    <a:lumMod val="50000"/>
                  </a:schemeClr>
                </a:solidFill>
                <a:effectLst/>
                <a:latin typeface="Calibri" panose="020F0502020204030204" pitchFamily="34" charset="0"/>
                <a:ea typeface="Arial" panose="020B0604020202020204" pitchFamily="34" charset="0"/>
                <a:cs typeface="Times New Roman" panose="02020603050405020304" pitchFamily="18" charset="0"/>
              </a:rPr>
              <a:t>Names of new teachers (0-2) to the grade level by grade level</a:t>
            </a:r>
            <a:endParaRPr lang="en-US" sz="1800" b="1">
              <a:solidFill>
                <a:schemeClr val="accent2">
                  <a:lumMod val="50000"/>
                </a:schemeClr>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Pre-Kinder: Melissa Gonzalez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Kinder: Ariana Davila and A. Arriaga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1</a:t>
            </a:r>
            <a:r>
              <a:rPr lang="en-US" sz="18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st</a:t>
            </a: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a:t>
            </a:r>
            <a:r>
              <a:rPr lang="en-US" sz="1800">
                <a:solidFill>
                  <a:srgbClr val="404040"/>
                </a:solidFill>
                <a:latin typeface="Calibri" panose="020F0502020204030204" pitchFamily="34" charset="0"/>
                <a:ea typeface="Arial" panose="020B0604020202020204" pitchFamily="34" charset="0"/>
                <a:cs typeface="Times New Roman" panose="02020603050405020304" pitchFamily="18" charset="0"/>
              </a:rPr>
              <a:t>Aylin Quintanilla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a:t>
            </a:r>
            <a:r>
              <a:rPr lang="en-US" sz="18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nd</a:t>
            </a: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Olga Aldana</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3</a:t>
            </a:r>
            <a:r>
              <a:rPr lang="en-US" sz="18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rd</a:t>
            </a: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a:t>
            </a:r>
            <a:r>
              <a:rPr lang="en-US" sz="1800">
                <a:solidFill>
                  <a:srgbClr val="404040"/>
                </a:solidFill>
                <a:latin typeface="Calibri" panose="020F0502020204030204" pitchFamily="34" charset="0"/>
                <a:ea typeface="Arial" panose="020B0604020202020204" pitchFamily="34" charset="0"/>
                <a:cs typeface="Times New Roman" panose="02020603050405020304" pitchFamily="18" charset="0"/>
              </a:rPr>
              <a:t>Lesly Robles and Patricia Ortiz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4</a:t>
            </a:r>
            <a:r>
              <a:rPr lang="en-US" sz="18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th</a:t>
            </a:r>
            <a:r>
              <a:rPr lang="en-US" sz="1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Brenda Jerez </a:t>
            </a:r>
          </a:p>
          <a:p>
            <a:pPr marL="342900" marR="0" lvl="0" indent="-342900">
              <a:spcBef>
                <a:spcPts val="0"/>
              </a:spcBef>
              <a:spcAft>
                <a:spcPts val="600"/>
              </a:spcAft>
              <a:buFont typeface="Symbol" panose="05050102010706020507" pitchFamily="18" charset="2"/>
              <a:buChar char=""/>
            </a:pPr>
            <a:r>
              <a:rPr lang="en-US" sz="1800">
                <a:solidFill>
                  <a:srgbClr val="404040"/>
                </a:solidFill>
                <a:latin typeface="Calibri" panose="020F0502020204030204" pitchFamily="34" charset="0"/>
                <a:ea typeface="Arial" panose="020B0604020202020204" pitchFamily="34" charset="0"/>
                <a:cs typeface="Times New Roman" panose="02020603050405020304" pitchFamily="18" charset="0"/>
              </a:rPr>
              <a:t>5</a:t>
            </a:r>
            <a:r>
              <a:rPr lang="en-US" sz="1800" baseline="30000">
                <a:solidFill>
                  <a:srgbClr val="404040"/>
                </a:solidFill>
                <a:latin typeface="Calibri" panose="020F0502020204030204" pitchFamily="34" charset="0"/>
                <a:ea typeface="Arial" panose="020B0604020202020204" pitchFamily="34" charset="0"/>
                <a:cs typeface="Times New Roman" panose="02020603050405020304" pitchFamily="18" charset="0"/>
              </a:rPr>
              <a:t>th</a:t>
            </a:r>
            <a:r>
              <a:rPr lang="en-US" sz="1800">
                <a:solidFill>
                  <a:srgbClr val="404040"/>
                </a:solidFill>
                <a:latin typeface="Calibri" panose="020F0502020204030204" pitchFamily="34" charset="0"/>
                <a:ea typeface="Arial" panose="020B0604020202020204" pitchFamily="34" charset="0"/>
                <a:cs typeface="Times New Roman" panose="02020603050405020304" pitchFamily="18" charset="0"/>
              </a:rPr>
              <a:t> grade: Andrea Gonzalez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indent="0">
              <a:spcBef>
                <a:spcPts val="0"/>
              </a:spcBef>
              <a:spcAft>
                <a:spcPts val="600"/>
              </a:spcAft>
              <a:buNone/>
            </a:pP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endParaRPr lang="en-US"/>
          </a:p>
        </p:txBody>
      </p:sp>
      <p:sp>
        <p:nvSpPr>
          <p:cNvPr id="8" name="TextBox 7">
            <a:extLst>
              <a:ext uri="{FF2B5EF4-FFF2-40B4-BE49-F238E27FC236}">
                <a16:creationId xmlns:a16="http://schemas.microsoft.com/office/drawing/2014/main" id="{C607E661-8092-D6DC-6E5F-472D6AFED42F}"/>
              </a:ext>
            </a:extLst>
          </p:cNvPr>
          <p:cNvSpPr txBox="1"/>
          <p:nvPr/>
        </p:nvSpPr>
        <p:spPr>
          <a:xfrm>
            <a:off x="5875539" y="1220936"/>
            <a:ext cx="5878497" cy="5524589"/>
          </a:xfrm>
          <a:prstGeom prst="rect">
            <a:avLst/>
          </a:prstGeom>
          <a:noFill/>
        </p:spPr>
        <p:txBody>
          <a:bodyPr wrap="square">
            <a:spAutoFit/>
          </a:bodyPr>
          <a:lstStyle/>
          <a:p>
            <a:pPr marL="0" marR="0">
              <a:spcBef>
                <a:spcPts val="0"/>
              </a:spcBef>
              <a:spcAft>
                <a:spcPts val="600"/>
              </a:spcAft>
            </a:pPr>
            <a:r>
              <a:rPr lang="en-US" sz="1800" b="1">
                <a:solidFill>
                  <a:schemeClr val="accent2">
                    <a:lumMod val="50000"/>
                  </a:schemeClr>
                </a:solidFill>
                <a:effectLst/>
                <a:latin typeface="Calibri" panose="020F0502020204030204" pitchFamily="34" charset="0"/>
                <a:ea typeface="Arial" panose="020B0604020202020204" pitchFamily="34" charset="0"/>
                <a:cs typeface="Times New Roman" panose="02020603050405020304" pitchFamily="18" charset="0"/>
              </a:rPr>
              <a:t>Names and grade level of highly effective teachers</a:t>
            </a:r>
            <a:endParaRPr lang="en-US" sz="1800" b="1">
              <a:solidFill>
                <a:schemeClr val="accent2">
                  <a:lumMod val="50000"/>
                </a:schemeClr>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Andrea Gonzalez, 2</a:t>
            </a:r>
            <a:r>
              <a:rPr lang="en-US" sz="16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nd</a:t>
            </a: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Norma Garza, 3</a:t>
            </a:r>
            <a:r>
              <a:rPr lang="en-US" sz="16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rd</a:t>
            </a: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Erica Estrada, 5</a:t>
            </a:r>
            <a:r>
              <a:rPr lang="en-US" sz="16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th</a:t>
            </a: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Abel Martinez, 5</a:t>
            </a:r>
            <a:r>
              <a:rPr lang="en-US" sz="16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th</a:t>
            </a: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Aminta Leal, Sped resource </a:t>
            </a:r>
          </a:p>
          <a:p>
            <a:pPr marL="342900" marR="0" lvl="0" indent="-342900">
              <a:spcBef>
                <a:spcPts val="0"/>
              </a:spcBef>
              <a:spcAft>
                <a:spcPts val="600"/>
              </a:spcAft>
              <a:buFont typeface="Symbol" panose="05050102010706020507" pitchFamily="18" charset="2"/>
              <a:buChar char=""/>
            </a:pPr>
            <a:r>
              <a:rPr lang="en-US" sz="1600">
                <a:solidFill>
                  <a:srgbClr val="404040"/>
                </a:solidFill>
                <a:latin typeface="Calibri" panose="020F0502020204030204" pitchFamily="34" charset="0"/>
                <a:ea typeface="Arial" panose="020B0604020202020204" pitchFamily="34" charset="0"/>
                <a:cs typeface="Times New Roman" panose="02020603050405020304" pitchFamily="18" charset="0"/>
              </a:rPr>
              <a:t>Miguel Chapa, 5</a:t>
            </a:r>
            <a:r>
              <a:rPr lang="en-US" sz="1600" baseline="30000">
                <a:solidFill>
                  <a:srgbClr val="404040"/>
                </a:solidFill>
                <a:latin typeface="Calibri" panose="020F0502020204030204" pitchFamily="34" charset="0"/>
                <a:ea typeface="Arial" panose="020B0604020202020204" pitchFamily="34" charset="0"/>
                <a:cs typeface="Times New Roman" panose="02020603050405020304" pitchFamily="18" charset="0"/>
              </a:rPr>
              <a:t>th</a:t>
            </a:r>
            <a:r>
              <a:rPr lang="en-US" sz="1600">
                <a:solidFill>
                  <a:srgbClr val="404040"/>
                </a:solidFill>
                <a:latin typeface="Calibri" panose="020F0502020204030204" pitchFamily="34" charset="0"/>
                <a:ea typeface="Arial" panose="020B0604020202020204" pitchFamily="34" charset="0"/>
                <a:cs typeface="Times New Roman" panose="02020603050405020304" pitchFamily="18" charset="0"/>
              </a:rPr>
              <a:t> grade</a:t>
            </a: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Monica Valls, 1</a:t>
            </a:r>
            <a:r>
              <a:rPr lang="en-US" sz="1600" baseline="30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st</a:t>
            </a: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grade </a:t>
            </a: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Mirna Uribe</a:t>
            </a:r>
            <a:r>
              <a:rPr lang="en-US" sz="1600">
                <a:solidFill>
                  <a:srgbClr val="404040"/>
                </a:solidFill>
                <a:latin typeface="Calibri" panose="020F0502020204030204" pitchFamily="34" charset="0"/>
                <a:ea typeface="Arial" panose="020B0604020202020204" pitchFamily="34" charset="0"/>
                <a:cs typeface="Times New Roman" panose="02020603050405020304" pitchFamily="18" charset="0"/>
              </a:rPr>
              <a:t>, 1</a:t>
            </a:r>
            <a:r>
              <a:rPr lang="en-US" sz="1600" baseline="30000">
                <a:solidFill>
                  <a:srgbClr val="404040"/>
                </a:solidFill>
                <a:latin typeface="Calibri" panose="020F0502020204030204" pitchFamily="34" charset="0"/>
                <a:ea typeface="Arial" panose="020B0604020202020204" pitchFamily="34" charset="0"/>
                <a:cs typeface="Times New Roman" panose="02020603050405020304" pitchFamily="18" charset="0"/>
              </a:rPr>
              <a:t>st</a:t>
            </a:r>
            <a:r>
              <a:rPr lang="en-US" sz="1600">
                <a:solidFill>
                  <a:srgbClr val="404040"/>
                </a:solidFill>
                <a:latin typeface="Calibri" panose="020F0502020204030204" pitchFamily="34" charset="0"/>
                <a:ea typeface="Arial" panose="020B0604020202020204" pitchFamily="34" charset="0"/>
                <a:cs typeface="Times New Roman" panose="02020603050405020304" pitchFamily="18" charset="0"/>
              </a:rPr>
              <a:t> grade </a:t>
            </a:r>
            <a:endParaRPr lang="en-US" sz="1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600"/>
              </a:spcAft>
            </a:pPr>
            <a:r>
              <a:rPr lang="en-US" sz="1800" b="1">
                <a:solidFill>
                  <a:schemeClr val="accent2">
                    <a:lumMod val="50000"/>
                  </a:schemeClr>
                </a:solidFill>
                <a:effectLst/>
                <a:latin typeface="Calibri" panose="020F0502020204030204" pitchFamily="34" charset="0"/>
                <a:ea typeface="Arial" panose="020B0604020202020204" pitchFamily="34" charset="0"/>
                <a:cs typeface="Times New Roman" panose="02020603050405020304" pitchFamily="18" charset="0"/>
              </a:rPr>
              <a:t>Name and Type of Trainings New Teachers have participated in to support their developmental process</a:t>
            </a:r>
            <a:endParaRPr lang="en-US" sz="1800" b="1">
              <a:solidFill>
                <a:schemeClr val="accent2">
                  <a:lumMod val="50000"/>
                </a:schemeClr>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New teacher institute </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Mentoring cycles</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Curriculum development trainings </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Bilingual trainings</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TTESS trainings </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600"/>
              </a:spcAft>
              <a:buFont typeface="Symbol" panose="05050102010706020507" pitchFamily="18" charset="2"/>
              <a:buChar char=""/>
            </a:pPr>
            <a:r>
              <a:rPr lang="en-US" sz="16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Campus procedures </a:t>
            </a:r>
            <a:endParaRPr lang="en-US" sz="16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45440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16</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0"/>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053896" y="59224"/>
            <a:ext cx="1201016" cy="1207113"/>
          </a:xfrm>
          <a:prstGeom prst="rect">
            <a:avLst/>
          </a:prstGeom>
        </p:spPr>
      </p:pic>
      <p:graphicFrame>
        <p:nvGraphicFramePr>
          <p:cNvPr id="16" name="Content Placeholder 15">
            <a:extLst>
              <a:ext uri="{FF2B5EF4-FFF2-40B4-BE49-F238E27FC236}">
                <a16:creationId xmlns:a16="http://schemas.microsoft.com/office/drawing/2014/main" id="{FBC16FD2-FE06-4101-44B5-231DD59765E1}"/>
              </a:ext>
            </a:extLst>
          </p:cNvPr>
          <p:cNvGraphicFramePr>
            <a:graphicFrameLocks noGrp="1"/>
          </p:cNvGraphicFramePr>
          <p:nvPr>
            <p:ph idx="1"/>
            <p:extLst>
              <p:ext uri="{D42A27DB-BD31-4B8C-83A1-F6EECF244321}">
                <p14:modId xmlns:p14="http://schemas.microsoft.com/office/powerpoint/2010/main" val="2278797782"/>
              </p:ext>
            </p:extLst>
          </p:nvPr>
        </p:nvGraphicFramePr>
        <p:xfrm>
          <a:off x="2862739" y="1522127"/>
          <a:ext cx="7151064" cy="2148840"/>
        </p:xfrm>
        <a:graphic>
          <a:graphicData uri="http://schemas.openxmlformats.org/drawingml/2006/table">
            <a:tbl>
              <a:tblPr firstRow="1" firstCol="1" bandRow="1"/>
              <a:tblGrid>
                <a:gridCol w="1448012">
                  <a:extLst>
                    <a:ext uri="{9D8B030D-6E8A-4147-A177-3AD203B41FA5}">
                      <a16:colId xmlns:a16="http://schemas.microsoft.com/office/drawing/2014/main" val="3603196237"/>
                    </a:ext>
                  </a:extLst>
                </a:gridCol>
                <a:gridCol w="829852">
                  <a:extLst>
                    <a:ext uri="{9D8B030D-6E8A-4147-A177-3AD203B41FA5}">
                      <a16:colId xmlns:a16="http://schemas.microsoft.com/office/drawing/2014/main" val="3208368954"/>
                    </a:ext>
                  </a:extLst>
                </a:gridCol>
                <a:gridCol w="402856">
                  <a:extLst>
                    <a:ext uri="{9D8B030D-6E8A-4147-A177-3AD203B41FA5}">
                      <a16:colId xmlns:a16="http://schemas.microsoft.com/office/drawing/2014/main" val="3091629214"/>
                    </a:ext>
                  </a:extLst>
                </a:gridCol>
                <a:gridCol w="425630">
                  <a:extLst>
                    <a:ext uri="{9D8B030D-6E8A-4147-A177-3AD203B41FA5}">
                      <a16:colId xmlns:a16="http://schemas.microsoft.com/office/drawing/2014/main" val="4033635534"/>
                    </a:ext>
                  </a:extLst>
                </a:gridCol>
                <a:gridCol w="488036">
                  <a:extLst>
                    <a:ext uri="{9D8B030D-6E8A-4147-A177-3AD203B41FA5}">
                      <a16:colId xmlns:a16="http://schemas.microsoft.com/office/drawing/2014/main" val="1120537799"/>
                    </a:ext>
                  </a:extLst>
                </a:gridCol>
                <a:gridCol w="488036">
                  <a:extLst>
                    <a:ext uri="{9D8B030D-6E8A-4147-A177-3AD203B41FA5}">
                      <a16:colId xmlns:a16="http://schemas.microsoft.com/office/drawing/2014/main" val="4245949075"/>
                    </a:ext>
                  </a:extLst>
                </a:gridCol>
                <a:gridCol w="3068642">
                  <a:extLst>
                    <a:ext uri="{9D8B030D-6E8A-4147-A177-3AD203B41FA5}">
                      <a16:colId xmlns:a16="http://schemas.microsoft.com/office/drawing/2014/main" val="2445382606"/>
                    </a:ext>
                  </a:extLst>
                </a:gridCol>
              </a:tblGrid>
              <a:tr h="174098">
                <a:tc>
                  <a:txBody>
                    <a:bodyPr/>
                    <a:lstStyle/>
                    <a:p>
                      <a:pPr marL="0" marR="0">
                        <a:spcBef>
                          <a:spcPts val="0"/>
                        </a:spcBef>
                        <a:spcAft>
                          <a:spcPts val="1200"/>
                        </a:spcAft>
                      </a:pPr>
                      <a:r>
                        <a:rPr lang="en-US" sz="11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Domain</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1200"/>
                        </a:spcAft>
                      </a:pPr>
                      <a:r>
                        <a:rPr lang="en-US" sz="11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Domain Score Earned /Target Score</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a:txBody>
                    <a:bodyPr/>
                    <a:lstStyle/>
                    <a:p>
                      <a:pPr marL="0" marR="0" algn="ctr">
                        <a:spcBef>
                          <a:spcPts val="0"/>
                        </a:spcBef>
                        <a:spcAft>
                          <a:spcPts val="1200"/>
                        </a:spcAft>
                      </a:pP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200"/>
                        </a:spcAft>
                      </a:pP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200"/>
                        </a:spcAft>
                      </a:pPr>
                      <a:r>
                        <a:rPr lang="en-US" sz="11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Root Cause(s)</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0"/>
                        </a:spcAft>
                      </a:pPr>
                      <a:r>
                        <a:rPr lang="en-US" sz="1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(if index missed)</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5801190"/>
                  </a:ext>
                </a:extLst>
              </a:tr>
              <a:tr h="0">
                <a:tc>
                  <a:txBody>
                    <a:bodyPr/>
                    <a:lstStyle/>
                    <a:p>
                      <a:pPr marL="0" marR="0">
                        <a:spcBef>
                          <a:spcPts val="0"/>
                        </a:spcBef>
                        <a:spcAft>
                          <a:spcPts val="1200"/>
                        </a:spcAft>
                      </a:pPr>
                      <a:r>
                        <a:rPr lang="en-US" sz="11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2019</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1200"/>
                        </a:spcAft>
                      </a:pPr>
                      <a:r>
                        <a:rPr lang="en-US" sz="11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2021   2022</a:t>
                      </a:r>
                      <a:endPar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a:txBody>
                    <a:bodyPr/>
                    <a:lstStyle/>
                    <a:p>
                      <a:pPr marL="0" marR="0">
                        <a:spcBef>
                          <a:spcPts val="0"/>
                        </a:spcBef>
                        <a:spcAft>
                          <a:spcPts val="1200"/>
                        </a:spcAft>
                      </a:pPr>
                      <a:r>
                        <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2023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spcBef>
                          <a:spcPts val="0"/>
                        </a:spcBef>
                        <a:spcAft>
                          <a:spcPts val="1200"/>
                        </a:spcAft>
                      </a:pPr>
                      <a:r>
                        <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2157143"/>
                  </a:ext>
                </a:extLst>
              </a:tr>
              <a:tr h="0">
                <a:tc>
                  <a:txBody>
                    <a:bodyPr/>
                    <a:lstStyle/>
                    <a:p>
                      <a:pPr marL="0" marR="0">
                        <a:spcBef>
                          <a:spcPts val="0"/>
                        </a:spcBef>
                        <a:spcAft>
                          <a:spcPts val="1200"/>
                        </a:spcAft>
                      </a:pPr>
                      <a:r>
                        <a:rPr lang="en-US" sz="11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Domain 1</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61</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21</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0"/>
                        </a:spcAft>
                        <a:buFont typeface="Symbol" panose="05050102010706020507" pitchFamily="18" charset="2"/>
                        <a:buChar char=""/>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Professional development training geared to integrating technology with our instruction </a:t>
                      </a:r>
                    </a:p>
                    <a:p>
                      <a:pPr marL="342900" marR="0" lvl="0" indent="-342900">
                        <a:spcBef>
                          <a:spcPts val="0"/>
                        </a:spcBef>
                        <a:spcAft>
                          <a:spcPts val="0"/>
                        </a:spcAft>
                        <a:buFont typeface="Symbol" panose="05050102010706020507" pitchFamily="18" charset="2"/>
                        <a:buChar char=""/>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Student attendance </a:t>
                      </a:r>
                    </a:p>
                    <a:p>
                      <a:pPr marL="342900" marR="0" lvl="0" indent="-342900">
                        <a:spcBef>
                          <a:spcPts val="0"/>
                        </a:spcBef>
                        <a:spcAft>
                          <a:spcPts val="0"/>
                        </a:spcAft>
                        <a:buFont typeface="Symbol" panose="05050102010706020507" pitchFamily="18" charset="2"/>
                        <a:buChar char=""/>
                      </a:pP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Student reading below grade level (foundational skills)</a:t>
                      </a:r>
                    </a:p>
                    <a:p>
                      <a:pPr marL="342900" marR="0" lvl="0" indent="-342900">
                        <a:spcBef>
                          <a:spcPts val="0"/>
                        </a:spcBef>
                        <a:spcAft>
                          <a:spcPts val="0"/>
                        </a:spcAft>
                        <a:buFont typeface="Symbol" panose="05050102010706020507" pitchFamily="18" charset="2"/>
                        <a:buChar char=""/>
                      </a:pP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Student Math competencies below grade level </a:t>
                      </a:r>
                    </a:p>
                    <a:p>
                      <a:pPr marL="0" marR="0" lvl="0" indent="0">
                        <a:spcBef>
                          <a:spcPts val="0"/>
                        </a:spcBef>
                        <a:spcAft>
                          <a:spcPts val="0"/>
                        </a:spcAft>
                        <a:buFont typeface="Symbol" panose="05050102010706020507" pitchFamily="18" charset="2"/>
                        <a:buNone/>
                      </a:pP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8262974"/>
                  </a:ext>
                </a:extLst>
              </a:tr>
              <a:tr h="0">
                <a:tc>
                  <a:txBody>
                    <a:bodyPr/>
                    <a:lstStyle/>
                    <a:p>
                      <a:pPr marL="0" marR="0">
                        <a:spcBef>
                          <a:spcPts val="0"/>
                        </a:spcBef>
                        <a:spcAft>
                          <a:spcPts val="1200"/>
                        </a:spcAft>
                      </a:pPr>
                      <a:r>
                        <a:rPr lang="en-US" sz="11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Domain 2</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92</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N/A</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Not all students met growth</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9432954"/>
                  </a:ext>
                </a:extLst>
              </a:tr>
              <a:tr h="0">
                <a:tc>
                  <a:txBody>
                    <a:bodyPr/>
                    <a:lstStyle/>
                    <a:p>
                      <a:pPr marL="0" marR="0">
                        <a:spcBef>
                          <a:spcPts val="0"/>
                        </a:spcBef>
                        <a:spcAft>
                          <a:spcPts val="1200"/>
                        </a:spcAft>
                      </a:pPr>
                      <a:r>
                        <a:rPr lang="en-US" sz="11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Domain 3</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100</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N/A</a:t>
                      </a:r>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96</a:t>
                      </a:r>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a:t>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1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TELPAS composite score ( minimal growth)</a:t>
                      </a:r>
                      <a:endPar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079232"/>
                  </a:ext>
                </a:extLst>
              </a:tr>
            </a:tbl>
          </a:graphicData>
        </a:graphic>
      </p:graphicFrame>
      <p:graphicFrame>
        <p:nvGraphicFramePr>
          <p:cNvPr id="17" name="Table 16">
            <a:extLst>
              <a:ext uri="{FF2B5EF4-FFF2-40B4-BE49-F238E27FC236}">
                <a16:creationId xmlns:a16="http://schemas.microsoft.com/office/drawing/2014/main" id="{F659B27F-FEDF-0C3B-6651-11C47561369F}"/>
              </a:ext>
            </a:extLst>
          </p:cNvPr>
          <p:cNvGraphicFramePr>
            <a:graphicFrameLocks noGrp="1"/>
          </p:cNvGraphicFramePr>
          <p:nvPr>
            <p:extLst>
              <p:ext uri="{D42A27DB-BD31-4B8C-83A1-F6EECF244321}">
                <p14:modId xmlns:p14="http://schemas.microsoft.com/office/powerpoint/2010/main" val="675173522"/>
              </p:ext>
            </p:extLst>
          </p:nvPr>
        </p:nvGraphicFramePr>
        <p:xfrm>
          <a:off x="2862739" y="3867531"/>
          <a:ext cx="7151063" cy="2853944"/>
        </p:xfrm>
        <a:graphic>
          <a:graphicData uri="http://schemas.openxmlformats.org/drawingml/2006/table">
            <a:tbl>
              <a:tblPr firstRow="1" firstCol="1" bandRow="1"/>
              <a:tblGrid>
                <a:gridCol w="2501878">
                  <a:extLst>
                    <a:ext uri="{9D8B030D-6E8A-4147-A177-3AD203B41FA5}">
                      <a16:colId xmlns:a16="http://schemas.microsoft.com/office/drawing/2014/main" val="1989232819"/>
                    </a:ext>
                  </a:extLst>
                </a:gridCol>
                <a:gridCol w="4649185">
                  <a:extLst>
                    <a:ext uri="{9D8B030D-6E8A-4147-A177-3AD203B41FA5}">
                      <a16:colId xmlns:a16="http://schemas.microsoft.com/office/drawing/2014/main" val="3024781729"/>
                    </a:ext>
                  </a:extLst>
                </a:gridCol>
              </a:tblGrid>
              <a:tr h="199676">
                <a:tc>
                  <a:txBody>
                    <a:bodyPr/>
                    <a:lstStyle/>
                    <a:p>
                      <a:pPr marL="0" marR="0" algn="ctr">
                        <a:lnSpc>
                          <a:spcPct val="115000"/>
                        </a:lnSpc>
                        <a:spcBef>
                          <a:spcPts val="0"/>
                        </a:spcBef>
                        <a:spcAft>
                          <a:spcPts val="1000"/>
                        </a:spcAft>
                      </a:pPr>
                      <a:r>
                        <a:rPr lang="en-US" sz="11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Target Area</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E0606"/>
                    </a:solidFill>
                  </a:tcPr>
                </a:tc>
                <a:tc>
                  <a:txBody>
                    <a:bodyPr/>
                    <a:lstStyle/>
                    <a:p>
                      <a:pPr marL="0" marR="0" algn="ctr">
                        <a:lnSpc>
                          <a:spcPct val="115000"/>
                        </a:lnSpc>
                        <a:spcBef>
                          <a:spcPts val="0"/>
                        </a:spcBef>
                        <a:spcAft>
                          <a:spcPts val="1000"/>
                        </a:spcAft>
                      </a:pPr>
                      <a:r>
                        <a:rPr lang="en-US" sz="11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Plan of Action</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E0606"/>
                    </a:solidFill>
                  </a:tcPr>
                </a:tc>
                <a:extLst>
                  <a:ext uri="{0D108BD9-81ED-4DB2-BD59-A6C34878D82A}">
                    <a16:rowId xmlns:a16="http://schemas.microsoft.com/office/drawing/2014/main" val="2684141524"/>
                  </a:ext>
                </a:extLst>
              </a:tr>
              <a:tr h="1192718">
                <a:tc>
                  <a:txBody>
                    <a:bodyPr/>
                    <a:lstStyle/>
                    <a:p>
                      <a:pPr marL="0" marR="0">
                        <a:lnSpc>
                          <a:spcPct val="115000"/>
                        </a:lnSpc>
                        <a:spcBef>
                          <a:spcPts val="0"/>
                        </a:spcBef>
                        <a:spcAft>
                          <a:spcPts val="1000"/>
                        </a:spcAft>
                      </a:pPr>
                      <a:r>
                        <a:rPr lang="en-US" sz="11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Areas of Needed Improvement with Regards to Special Populations: Special Education 18.5% population and Emergent Bilingual students 67% of population.</a:t>
                      </a:r>
                      <a:endPar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Align student goals and objectives outlined in IEP with TEKS being assessed on STAAR, STAAR Online and STAAR-Alt 2. Special Education Staff will be included in all Professional Development (PD) provided by the campus/district in the areas that are to be addressed by individual students.  </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nSpc>
                          <a:spcPct val="115000"/>
                        </a:lnSpc>
                        <a:spcBef>
                          <a:spcPts val="0"/>
                        </a:spcBef>
                        <a:spcAft>
                          <a:spcPts val="10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927595"/>
                  </a:ext>
                </a:extLst>
              </a:tr>
              <a:tr h="835563">
                <a:tc>
                  <a:txBody>
                    <a:bodyPr/>
                    <a:lstStyle/>
                    <a:p>
                      <a:pPr marL="0" marR="0">
                        <a:lnSpc>
                          <a:spcPct val="115000"/>
                        </a:lnSpc>
                        <a:spcBef>
                          <a:spcPts val="0"/>
                        </a:spcBef>
                        <a:spcAft>
                          <a:spcPts val="1000"/>
                        </a:spcAft>
                      </a:pPr>
                      <a:r>
                        <a:rPr lang="en-US" sz="11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Areas to Improve our MASTERS performance and address Giftedness</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Improve our master students in Reading, Math, and Science by 10 % by providing </a:t>
                      </a:r>
                      <a:r>
                        <a:rPr lang="en-US" sz="1100">
                          <a:solidFill>
                            <a:srgbClr val="404040"/>
                          </a:solidFill>
                          <a:effectLst/>
                          <a:latin typeface="Times New Roman" panose="02020603050405020304" pitchFamily="18" charset="0"/>
                          <a:ea typeface="Arial" panose="020B0604020202020204" pitchFamily="34" charset="0"/>
                          <a:cs typeface="Calibri" panose="020F0502020204030204" pitchFamily="34" charset="0"/>
                        </a:rPr>
                        <a:t>d</a:t>
                      </a:r>
                      <a:r>
                        <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ifferentiation activities through CLC’s. Teachers will be able to apply within the classroom, providing students with the best environment for having their academic needs met.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7716227"/>
                  </a:ext>
                </a:extLst>
              </a:tr>
              <a:tr h="625987">
                <a:tc>
                  <a:txBody>
                    <a:bodyPr/>
                    <a:lstStyle/>
                    <a:p>
                      <a:pPr marL="0" marR="0">
                        <a:lnSpc>
                          <a:spcPct val="115000"/>
                        </a:lnSpc>
                        <a:spcBef>
                          <a:spcPts val="0"/>
                        </a:spcBef>
                        <a:spcAft>
                          <a:spcPts val="1000"/>
                        </a:spcAft>
                      </a:pPr>
                      <a:r>
                        <a:rPr lang="en-US" sz="11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Obtaining Distinctions</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Focusing on the instructional core and consistently monitoring and adjusting our instructional practices based on our data through CLC’s, data meetings, grade level meetings, progress monitoring, and observations.</a:t>
                      </a:r>
                      <a:endParaRPr lang="en-US" sz="11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9528010"/>
                  </a:ext>
                </a:extLst>
              </a:tr>
            </a:tbl>
          </a:graphicData>
        </a:graphic>
      </p:graphicFrame>
      <p:sp>
        <p:nvSpPr>
          <p:cNvPr id="18" name="Rectangle 2">
            <a:extLst>
              <a:ext uri="{FF2B5EF4-FFF2-40B4-BE49-F238E27FC236}">
                <a16:creationId xmlns:a16="http://schemas.microsoft.com/office/drawing/2014/main" id="{C7B20C61-28AA-5CFE-3241-E6081E95347F}"/>
              </a:ext>
            </a:extLst>
          </p:cNvPr>
          <p:cNvSpPr>
            <a:spLocks noChangeArrowheads="1"/>
          </p:cNvSpPr>
          <p:nvPr/>
        </p:nvSpPr>
        <p:spPr bwMode="auto">
          <a:xfrm>
            <a:off x="152666" y="1585757"/>
            <a:ext cx="1848263" cy="823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740002"/>
                </a:solidFill>
                <a:effectLst/>
                <a:latin typeface="Calibri" panose="020F0502020204030204" pitchFamily="34" charset="0"/>
                <a:ea typeface="MS PGothic" panose="020B0600070205080204" pitchFamily="34" charset="-128"/>
                <a:cs typeface="Calibri" panose="020F0502020204030204" pitchFamily="34" charset="0"/>
              </a:rPr>
              <a:t>PERFORMANCE INDEX REPORT:</a:t>
            </a:r>
            <a:endParaRPr kumimoji="0" lang="en-US" altLang="en-US" sz="1100" b="1" i="0" u="none" strike="noStrike" cap="none" normalizeH="0" baseline="0">
              <a:ln>
                <a:noFill/>
              </a:ln>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rgbClr val="C00000"/>
                </a:solidFill>
                <a:effectLst/>
                <a:latin typeface="Calibri" panose="020F0502020204030204" pitchFamily="34" charset="0"/>
                <a:ea typeface="MS PGothic" panose="020B0600070205080204" pitchFamily="34" charset="-128"/>
                <a:cs typeface="Calibri" panose="020F0502020204030204" pitchFamily="34" charset="0"/>
              </a:rPr>
              <a:t>PERFORMANCE TARGETS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1" i="0" u="none" strike="noStrike" cap="none" normalizeH="0" baseline="0">
              <a:ln>
                <a:noFill/>
              </a:ln>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66242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17</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756364" y="86677"/>
            <a:ext cx="10515600" cy="75489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br>
              <a:rPr lang="en-US" sz="1600" dirty="0">
                <a:latin typeface="Calibri" panose="020F0502020204030204"/>
              </a:rPr>
            </a:br>
            <a:r>
              <a:rPr lang="en-US" sz="1600" dirty="0">
                <a:latin typeface="Calibri" panose="020F0502020204030204"/>
              </a:rPr>
              <a:t>Executive Summary </a:t>
            </a:r>
            <a:b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060579" y="86675"/>
            <a:ext cx="751084" cy="754897"/>
          </a:xfrm>
          <a:prstGeom prst="rect">
            <a:avLst/>
          </a:prstGeom>
        </p:spPr>
      </p:pic>
      <p:graphicFrame>
        <p:nvGraphicFramePr>
          <p:cNvPr id="8" name="Content Placeholder 7">
            <a:extLst>
              <a:ext uri="{FF2B5EF4-FFF2-40B4-BE49-F238E27FC236}">
                <a16:creationId xmlns:a16="http://schemas.microsoft.com/office/drawing/2014/main" id="{2AC48CC2-8BC8-248D-A4BD-0B6199DFDBBD}"/>
              </a:ext>
            </a:extLst>
          </p:cNvPr>
          <p:cNvGraphicFramePr>
            <a:graphicFrameLocks noGrp="1"/>
          </p:cNvGraphicFramePr>
          <p:nvPr>
            <p:ph idx="1"/>
            <p:extLst>
              <p:ext uri="{D42A27DB-BD31-4B8C-83A1-F6EECF244321}">
                <p14:modId xmlns:p14="http://schemas.microsoft.com/office/powerpoint/2010/main" val="1584977418"/>
              </p:ext>
            </p:extLst>
          </p:nvPr>
        </p:nvGraphicFramePr>
        <p:xfrm>
          <a:off x="756364" y="1125606"/>
          <a:ext cx="10515600" cy="6065520"/>
        </p:xfrm>
        <a:graphic>
          <a:graphicData uri="http://schemas.openxmlformats.org/drawingml/2006/table">
            <a:tbl>
              <a:tblPr firstRow="1" firstCol="1" bandRow="1"/>
              <a:tblGrid>
                <a:gridCol w="2103120">
                  <a:extLst>
                    <a:ext uri="{9D8B030D-6E8A-4147-A177-3AD203B41FA5}">
                      <a16:colId xmlns:a16="http://schemas.microsoft.com/office/drawing/2014/main" val="167599809"/>
                    </a:ext>
                  </a:extLst>
                </a:gridCol>
                <a:gridCol w="2103120">
                  <a:extLst>
                    <a:ext uri="{9D8B030D-6E8A-4147-A177-3AD203B41FA5}">
                      <a16:colId xmlns:a16="http://schemas.microsoft.com/office/drawing/2014/main" val="3403559520"/>
                    </a:ext>
                  </a:extLst>
                </a:gridCol>
                <a:gridCol w="2103120">
                  <a:extLst>
                    <a:ext uri="{9D8B030D-6E8A-4147-A177-3AD203B41FA5}">
                      <a16:colId xmlns:a16="http://schemas.microsoft.com/office/drawing/2014/main" val="608737203"/>
                    </a:ext>
                  </a:extLst>
                </a:gridCol>
                <a:gridCol w="2103120">
                  <a:extLst>
                    <a:ext uri="{9D8B030D-6E8A-4147-A177-3AD203B41FA5}">
                      <a16:colId xmlns:a16="http://schemas.microsoft.com/office/drawing/2014/main" val="3402316984"/>
                    </a:ext>
                  </a:extLst>
                </a:gridCol>
                <a:gridCol w="2103120">
                  <a:extLst>
                    <a:ext uri="{9D8B030D-6E8A-4147-A177-3AD203B41FA5}">
                      <a16:colId xmlns:a16="http://schemas.microsoft.com/office/drawing/2014/main" val="3133010078"/>
                    </a:ext>
                  </a:extLst>
                </a:gridCol>
              </a:tblGrid>
              <a:tr h="121909">
                <a:tc>
                  <a:txBody>
                    <a:bodyPr/>
                    <a:lstStyle/>
                    <a:p>
                      <a:pPr marL="0" marR="0" algn="ctr">
                        <a:spcBef>
                          <a:spcPts val="0"/>
                        </a:spcBef>
                        <a:spcAft>
                          <a:spcPts val="1200"/>
                        </a:spcAft>
                      </a:pPr>
                      <a:r>
                        <a:rPr lang="en-US" sz="8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lgn="ctr">
                        <a:spcBef>
                          <a:spcPts val="0"/>
                        </a:spcBef>
                        <a:spcAft>
                          <a:spcPts val="1200"/>
                        </a:spcAft>
                      </a:pPr>
                      <a:r>
                        <a:rPr lang="en-US" sz="8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Math</a:t>
                      </a:r>
                      <a:endParaRPr lang="en-US" sz="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lgn="ctr">
                        <a:spcBef>
                          <a:spcPts val="0"/>
                        </a:spcBef>
                        <a:spcAft>
                          <a:spcPts val="1200"/>
                        </a:spcAft>
                      </a:pPr>
                      <a:r>
                        <a:rPr lang="en-US" sz="8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Reading</a:t>
                      </a:r>
                      <a:endParaRPr lang="en-US" sz="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lgn="ctr">
                        <a:spcBef>
                          <a:spcPts val="0"/>
                        </a:spcBef>
                        <a:spcAft>
                          <a:spcPts val="1200"/>
                        </a:spcAft>
                      </a:pPr>
                      <a:r>
                        <a:rPr lang="en-US" sz="8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Science</a:t>
                      </a:r>
                      <a:endParaRPr lang="en-US" sz="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tc>
                  <a:txBody>
                    <a:bodyPr/>
                    <a:lstStyle/>
                    <a:p>
                      <a:pPr marL="0" marR="0" algn="ctr">
                        <a:spcBef>
                          <a:spcPts val="0"/>
                        </a:spcBef>
                        <a:spcAft>
                          <a:spcPts val="1200"/>
                        </a:spcAft>
                      </a:pPr>
                      <a:r>
                        <a:rPr lang="en-US" sz="800" b="1">
                          <a:solidFill>
                            <a:srgbClr val="FFFFFF"/>
                          </a:solidFill>
                          <a:effectLst/>
                          <a:latin typeface="Calibri" panose="020F0502020204030204" pitchFamily="34" charset="0"/>
                          <a:ea typeface="Arial" panose="020B0604020202020204" pitchFamily="34" charset="0"/>
                          <a:cs typeface="Times New Roman" panose="02020603050405020304" pitchFamily="18" charset="0"/>
                        </a:rPr>
                        <a:t>Writing</a:t>
                      </a:r>
                      <a:endParaRPr lang="en-US" sz="8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40002"/>
                    </a:solidFill>
                  </a:tcPr>
                </a:tc>
                <a:extLst>
                  <a:ext uri="{0D108BD9-81ED-4DB2-BD59-A6C34878D82A}">
                    <a16:rowId xmlns:a16="http://schemas.microsoft.com/office/drawing/2014/main" val="1833189895"/>
                  </a:ext>
                </a:extLst>
              </a:tr>
              <a:tr h="977678">
                <a:tc>
                  <a:txBody>
                    <a:bodyPr/>
                    <a:lstStyle/>
                    <a:p>
                      <a:pPr marL="0" marR="0" algn="ctr">
                        <a:spcBef>
                          <a:spcPts val="0"/>
                        </a:spcBef>
                        <a:spcAft>
                          <a:spcPts val="1200"/>
                        </a:spcAft>
                      </a:pPr>
                      <a:r>
                        <a:rPr lang="en-US" sz="12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2024 STAAR</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Approaches: 76%</a:t>
                      </a:r>
                    </a:p>
                    <a:p>
                      <a:pPr marL="0" marR="0">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Meets: 52%</a:t>
                      </a:r>
                    </a:p>
                    <a:p>
                      <a:pPr marL="0" marR="0">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Masters: 21%</a:t>
                      </a:r>
                    </a:p>
                    <a:p>
                      <a:pPr marL="0" marR="0">
                        <a:spcBef>
                          <a:spcPts val="0"/>
                        </a:spcBef>
                        <a:spcAft>
                          <a:spcPts val="1200"/>
                        </a:spcAft>
                      </a:pP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Approaches: 80%</a:t>
                      </a:r>
                    </a:p>
                    <a:p>
                      <a:pPr marL="0" marR="0">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Meets: 43%</a:t>
                      </a:r>
                    </a:p>
                    <a:p>
                      <a:pPr marL="0" marR="0">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Masters: 22%</a:t>
                      </a:r>
                    </a:p>
                    <a:p>
                      <a:pPr marL="0" marR="0">
                        <a:spcBef>
                          <a:spcPts val="0"/>
                        </a:spcBef>
                        <a:spcAft>
                          <a:spcPts val="1200"/>
                        </a:spcAft>
                      </a:pP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Approaches: 67%</a:t>
                      </a:r>
                    </a:p>
                    <a:p>
                      <a:pPr marL="0" marR="0" algn="l">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Meets: 44%</a:t>
                      </a:r>
                    </a:p>
                    <a:p>
                      <a:pPr marL="0" marR="0" algn="l">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Masters: 15%</a:t>
                      </a:r>
                    </a:p>
                    <a:p>
                      <a:pPr marL="0" marR="0" algn="l">
                        <a:spcBef>
                          <a:spcPts val="0"/>
                        </a:spcBef>
                        <a:spcAft>
                          <a:spcPts val="1200"/>
                        </a:spcAft>
                      </a:pP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200"/>
                        </a:spcAft>
                      </a:pPr>
                      <a:endParaRPr lang="en-US" sz="900" dirty="0">
                        <a:solidFill>
                          <a:srgbClr val="404040"/>
                        </a:solidFill>
                        <a:effectLst/>
                        <a:highlight>
                          <a:srgbClr val="FFFF00"/>
                        </a:highligh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680051682"/>
                  </a:ext>
                </a:extLst>
              </a:tr>
              <a:tr h="1188614">
                <a:tc>
                  <a:txBody>
                    <a:bodyPr/>
                    <a:lstStyle/>
                    <a:p>
                      <a:pPr marL="0" marR="0" algn="ctr">
                        <a:spcBef>
                          <a:spcPts val="0"/>
                        </a:spcBef>
                        <a:spcAft>
                          <a:spcPts val="1200"/>
                        </a:spcAft>
                      </a:pPr>
                      <a:r>
                        <a:rPr lang="en-US" sz="12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2023 STAAR</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83%</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64%</a:t>
                      </a: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37%</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83%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56%</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26%</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84%</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59%</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24 %</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1200"/>
                        </a:spcAft>
                      </a:pPr>
                      <a:r>
                        <a:rPr lang="en-US" sz="900">
                          <a:solidFill>
                            <a:srgbClr val="404040"/>
                          </a:solidFill>
                          <a:effectLst/>
                          <a:highlight>
                            <a:srgbClr val="FFFF00"/>
                          </a:highlight>
                          <a:latin typeface="Calibri" panose="020F0502020204030204" pitchFamily="34" charset="0"/>
                          <a:ea typeface="Arial" panose="020B0604020202020204" pitchFamily="34" charset="0"/>
                          <a:cs typeface="Times New Roman" panose="02020603050405020304" pitchFamily="18" charset="0"/>
                        </a:rPr>
                        <a:t> </a:t>
                      </a:r>
                      <a:endParaRPr lang="en-US" sz="900">
                        <a:solidFill>
                          <a:srgbClr val="404040"/>
                        </a:solidFill>
                        <a:effectLst/>
                        <a:highlight>
                          <a:srgbClr val="FFFF00"/>
                        </a:highligh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2159584870"/>
                  </a:ext>
                </a:extLst>
              </a:tr>
              <a:tr h="963112">
                <a:tc>
                  <a:txBody>
                    <a:bodyPr/>
                    <a:lstStyle/>
                    <a:p>
                      <a:pPr marL="0" marR="0" algn="ctr">
                        <a:spcBef>
                          <a:spcPts val="0"/>
                        </a:spcBef>
                        <a:spcAft>
                          <a:spcPts val="1200"/>
                        </a:spcAft>
                      </a:pPr>
                      <a:r>
                        <a:rPr lang="en-US" sz="1200" b="1"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2022 STAAR Data</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78%</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49%</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20%</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 </a:t>
                      </a: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Approaches:78%</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50%</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27%</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72%</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40%</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13%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265989561"/>
                  </a:ext>
                </a:extLst>
              </a:tr>
              <a:tr h="947737">
                <a:tc>
                  <a:txBody>
                    <a:bodyPr/>
                    <a:lstStyle/>
                    <a:p>
                      <a:pPr marL="0" marR="0" algn="ctr">
                        <a:spcBef>
                          <a:spcPts val="0"/>
                        </a:spcBef>
                        <a:spcAft>
                          <a:spcPts val="1200"/>
                        </a:spcAft>
                      </a:pPr>
                      <a:r>
                        <a:rPr lang="en-US" sz="12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2019 STAAR Data</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93%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63%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33%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 </a:t>
                      </a: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90%</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52%</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27%</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94%</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78%</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38%</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87%</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59%</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33%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954569"/>
                  </a:ext>
                </a:extLst>
              </a:tr>
              <a:tr h="1188614">
                <a:tc>
                  <a:txBody>
                    <a:bodyPr/>
                    <a:lstStyle/>
                    <a:p>
                      <a:pPr marL="0" marR="0" algn="ctr">
                        <a:spcBef>
                          <a:spcPts val="0"/>
                        </a:spcBef>
                        <a:spcAft>
                          <a:spcPts val="1200"/>
                        </a:spcAft>
                      </a:pPr>
                      <a:r>
                        <a:rPr lang="en-US" sz="1200" b="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2018 STAAR Data *Baseline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90%</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63%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32%</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 </a:t>
                      </a: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86%</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52%</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23%</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94%</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66%</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31%</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lgn="ctr">
                        <a:spcBef>
                          <a:spcPts val="0"/>
                        </a:spcBef>
                        <a:spcAft>
                          <a:spcPts val="1200"/>
                        </a:spcAft>
                      </a:pPr>
                      <a:r>
                        <a:rPr lang="en-US" sz="1200" dirty="0">
                          <a:solidFill>
                            <a:srgbClr val="404040"/>
                          </a:solidFill>
                          <a:effectLst/>
                          <a:latin typeface="Times New Roman" panose="02020603050405020304" pitchFamily="18" charset="0"/>
                          <a:ea typeface="Arial" panose="020B0604020202020204" pitchFamily="34" charset="0"/>
                          <a:cs typeface="Arial" panose="020B0604020202020204" pitchFamily="34" charset="0"/>
                        </a:rPr>
                        <a:t> </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Approaches: 76%</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Meets: 50%</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200" dirty="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Masters: 13</a:t>
                      </a:r>
                      <a:endParaRPr lang="en-US" sz="1200" dirty="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51394" marR="51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7304964"/>
                  </a:ext>
                </a:extLst>
              </a:tr>
            </a:tbl>
          </a:graphicData>
        </a:graphic>
      </p:graphicFrame>
      <p:sp>
        <p:nvSpPr>
          <p:cNvPr id="9" name="Rectangle 2">
            <a:extLst>
              <a:ext uri="{FF2B5EF4-FFF2-40B4-BE49-F238E27FC236}">
                <a16:creationId xmlns:a16="http://schemas.microsoft.com/office/drawing/2014/main" id="{47B47AF4-6C12-FC31-7747-A347C1304F88}"/>
              </a:ext>
            </a:extLst>
          </p:cNvPr>
          <p:cNvSpPr>
            <a:spLocks noChangeArrowheads="1"/>
          </p:cNvSpPr>
          <p:nvPr/>
        </p:nvSpPr>
        <p:spPr bwMode="auto">
          <a:xfrm>
            <a:off x="2131487" y="738193"/>
            <a:ext cx="8076589" cy="38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1" i="0" u="none" strike="noStrike" cap="none" normalizeH="0" baseline="0" dirty="0">
              <a:ln>
                <a:noFill/>
              </a:ln>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740002"/>
                </a:solidFill>
                <a:effectLst/>
                <a:latin typeface="Calibri" panose="020F0502020204030204" pitchFamily="34" charset="0"/>
                <a:ea typeface="MS PGothic" panose="020B0600070205080204" pitchFamily="34" charset="-128"/>
                <a:cs typeface="Calibri" panose="020F0502020204030204" pitchFamily="34" charset="0"/>
              </a:rPr>
              <a:t>3-YEAR STAAR PERFORMANCE (USE 2018, 2019, 2022 &amp; BM2 DATA TO COMPLETE THIS REPORT INCLUDING PROJECTIONS</a:t>
            </a:r>
            <a:endParaRPr kumimoji="0" lang="en-US" altLang="en-US" sz="1100" b="1" i="0" u="none" strike="noStrike" cap="none" normalizeH="0" baseline="0" dirty="0">
              <a:ln>
                <a:noFill/>
              </a:ln>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2109851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18</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38200" y="365125"/>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fontScale="90000"/>
          </a:bodyPr>
          <a:lstStyle/>
          <a:p>
            <a:pPr algn="ctr">
              <a:lnSpc>
                <a:spcPct val="100000"/>
              </a:lnSpc>
              <a:spcBef>
                <a:spcPts val="0"/>
              </a:spcBef>
              <a:defRPr/>
            </a:pPr>
            <a:r>
              <a:rPr lang="en-US" sz="2400" dirty="0">
                <a:latin typeface="Calibri" panose="020F0502020204030204"/>
              </a:rPr>
              <a:t>Executive Summary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Improvement Plan: School Year 2024-2025</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Campus Name: Cesar Chavez Elementary</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9982200" y="424349"/>
            <a:ext cx="1201016" cy="1207113"/>
          </a:xfrm>
          <a:prstGeom prst="rect">
            <a:avLst/>
          </a:prstGeom>
        </p:spPr>
      </p:pic>
      <p:sp>
        <p:nvSpPr>
          <p:cNvPr id="9" name="TextBox 8">
            <a:extLst>
              <a:ext uri="{FF2B5EF4-FFF2-40B4-BE49-F238E27FC236}">
                <a16:creationId xmlns:a16="http://schemas.microsoft.com/office/drawing/2014/main" id="{194CEA85-E48E-8460-3D3C-4C9A7F984AEB}"/>
              </a:ext>
            </a:extLst>
          </p:cNvPr>
          <p:cNvSpPr txBox="1"/>
          <p:nvPr/>
        </p:nvSpPr>
        <p:spPr>
          <a:xfrm>
            <a:off x="838200" y="1798992"/>
            <a:ext cx="4552025" cy="4747453"/>
          </a:xfrm>
          <a:prstGeom prst="rect">
            <a:avLst/>
          </a:prstGeom>
          <a:noFill/>
        </p:spPr>
        <p:txBody>
          <a:bodyPr wrap="square">
            <a:spAutoFit/>
          </a:bodyPr>
          <a:lstStyle/>
          <a:p>
            <a:pPr marL="0" marR="0">
              <a:spcBef>
                <a:spcPts val="0"/>
              </a:spcBef>
              <a:spcAft>
                <a:spcPts val="300"/>
              </a:spcAft>
            </a:pPr>
            <a:r>
              <a:rPr lang="en-US" sz="1200" b="1" cap="all">
                <a:solidFill>
                  <a:srgbClr val="740002"/>
                </a:solidFill>
                <a:effectLst/>
                <a:latin typeface="Calibri" panose="020F0502020204030204" pitchFamily="34" charset="0"/>
                <a:ea typeface="MS PGothic" panose="020B0600070205080204" pitchFamily="34" charset="-128"/>
                <a:cs typeface="Times New Roman" panose="02020603050405020304" pitchFamily="18" charset="0"/>
              </a:rPr>
              <a:t>Action Steps and Progress Monitoring Systems:</a:t>
            </a:r>
            <a:endParaRPr lang="en-US" sz="1200" b="1" cap="all">
              <a:solidFill>
                <a:srgbClr val="67A2B9"/>
              </a:solidFill>
              <a:effectLst/>
              <a:latin typeface="Arial" panose="020B0604020202020204" pitchFamily="34" charset="0"/>
              <a:ea typeface="MS PGothic" panose="020B0600070205080204" pitchFamily="34" charset="-128"/>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Providing high quality instruction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Supplemental instruction</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Targeted Math and Reading intervention to all students.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Monitor usage for Imagine Math and </a:t>
            </a:r>
            <a:r>
              <a:rPr lang="en-US" sz="1200" err="1">
                <a:solidFill>
                  <a:srgbClr val="404040"/>
                </a:solidFill>
                <a:effectLst/>
                <a:latin typeface="Calibri" panose="020F0502020204030204" pitchFamily="34" charset="0"/>
                <a:ea typeface="Arial" panose="020B0604020202020204" pitchFamily="34" charset="0"/>
                <a:cs typeface="Times New Roman" panose="02020603050405020304" pitchFamily="18" charset="0"/>
              </a:rPr>
              <a:t>Istation</a:t>
            </a: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Reading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Revisit Reading intervention rotations “levels on Voyager”</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Data driven Instructional practices using Lead4ward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Working within a continuous improvement framework to provide a path forward.</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Use high yield instructional strategies encouraging critical thinking in teachers and students.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STAAR progress data collection</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spcBef>
                <a:spcPts val="0"/>
              </a:spcBef>
              <a:spcAft>
                <a:spcPts val="1200"/>
              </a:spcAft>
              <a:buFont typeface="Arial" panose="020B0604020202020204" pitchFamily="34" charset="0"/>
              <a:buChar char="•"/>
              <a:tabLst>
                <a:tab pos="457200" algn="l"/>
              </a:tabLst>
            </a:pPr>
            <a:r>
              <a:rPr lang="en-US" sz="120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RTI, 504, and SPED data analysis reviewing accommodations and instructional practices. </a:t>
            </a:r>
            <a:endParaRPr lang="en-US" sz="12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p>
            <a:pPr marL="0" marR="0">
              <a:spcBef>
                <a:spcPts val="0"/>
              </a:spcBef>
              <a:spcAft>
                <a:spcPts val="1200"/>
              </a:spcAft>
            </a:pPr>
            <a:r>
              <a:rPr lang="en-US" sz="11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11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04E6E45B-ED2C-3979-7593-524891000E6D}"/>
              </a:ext>
            </a:extLst>
          </p:cNvPr>
          <p:cNvSpPr txBox="1"/>
          <p:nvPr/>
        </p:nvSpPr>
        <p:spPr>
          <a:xfrm>
            <a:off x="6677774" y="1798992"/>
            <a:ext cx="6094520" cy="35868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1" i="0" u="none" strike="noStrike" kern="1200" cap="all" spc="0" normalizeH="0" baseline="0" noProof="0">
                <a:ln>
                  <a:noFill/>
                </a:ln>
                <a:solidFill>
                  <a:srgbClr val="740002"/>
                </a:solidFill>
                <a:effectLst/>
                <a:uLnTx/>
                <a:uFillTx/>
                <a:latin typeface="Calibri" panose="020F0502020204030204" pitchFamily="34" charset="0"/>
                <a:ea typeface="MS PGothic" panose="020B0600070205080204" pitchFamily="34" charset="-128"/>
                <a:cs typeface="Times New Roman" panose="02020603050405020304" pitchFamily="18" charset="0"/>
              </a:rPr>
              <a:t>Academic Need(S):</a:t>
            </a:r>
            <a:endParaRPr kumimoji="0" lang="en-US" sz="1200" b="1" i="0" u="none" strike="noStrike" kern="1200" cap="all" spc="0" normalizeH="0" baseline="0" noProof="0">
              <a:ln>
                <a:noFill/>
              </a:ln>
              <a:solidFill>
                <a:srgbClr val="67A2B9"/>
              </a:solidFill>
              <a:effectLst/>
              <a:uLnTx/>
              <a:uFillTx/>
              <a:latin typeface="Arial" panose="020B0604020202020204" pitchFamily="34" charset="0"/>
              <a:ea typeface="MS PGothic" panose="020B0600070205080204" pitchFamily="34" charset="-128"/>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Math interventions and differentiation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Reading interventions and differentiation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Fluency and decoding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Social and emotional lessons and support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Framing of lesson plans Forde Ferrier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TTESS Training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Motivational Reading trainings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Phonics trainings </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ts val="0"/>
              </a:spcBef>
              <a:spcAft>
                <a:spcPts val="12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404040"/>
                </a:solidFill>
                <a:effectLst/>
                <a:uLnTx/>
                <a:uFillTx/>
                <a:latin typeface="Calibri" panose="020F0502020204030204" pitchFamily="34" charset="0"/>
                <a:ea typeface="Arial" panose="020B0604020202020204" pitchFamily="34" charset="0"/>
                <a:cs typeface="Times New Roman" panose="02020603050405020304" pitchFamily="18" charset="0"/>
              </a:rPr>
              <a:t>RTI framework and research-based interventions</a:t>
            </a:r>
            <a:endParaRPr kumimoji="0" lang="en-US" sz="1200" b="0" i="0" u="none" strike="noStrike" kern="1200" cap="none" spc="0" normalizeH="0" baseline="0" noProof="0">
              <a:ln>
                <a:noFill/>
              </a:ln>
              <a:solidFill>
                <a:srgbClr val="404040"/>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365318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C8DD1-CCAD-42F4-B81D-3FEAA0B9571F}"/>
              </a:ext>
            </a:extLst>
          </p:cNvPr>
          <p:cNvSpPr>
            <a:spLocks noGrp="1"/>
          </p:cNvSpPr>
          <p:nvPr>
            <p:ph idx="1"/>
          </p:nvPr>
        </p:nvSpPr>
        <p:spPr>
          <a:xfrm>
            <a:off x="838200" y="1873250"/>
            <a:ext cx="10515600" cy="4665662"/>
          </a:xfrm>
        </p:spPr>
        <p:txBody>
          <a:bodyPr vert="horz" lIns="91440" tIns="45720" rIns="91440" bIns="45720" rtlCol="0" anchor="t">
            <a:normAutofit/>
          </a:bodyPr>
          <a:lstStyle/>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Cesar Chavez Elementary (CCE) is located 7 miles north of the Mexican border.  The school was established in 1999 as the only school in the rural community of " Las Milpas." Translated from Spanish, "Las Milpas" means the cornfields.  CCE opened its doors in 1999 to serve students from the local migrant community. The school was appropriately named to honor the Mexican-American labor leader Cesar E. Chavez who used non-violent methods to fight for the rights of migrant farm workers in the United States.</a:t>
            </a:r>
          </a:p>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The campus serves 427 students ranging from PK- 5th grade.  Of these students, 66.8% have been identified Limited English Proficient, and 99.8 % have been identified as economically disadvantaged and qualify for free or reduced lunch.  Also, 92 % of the students have identified at risk of not graduating from high school.  The student population consists of 99% Hispanic and 1% reporting another ethnic background.  </a:t>
            </a:r>
          </a:p>
          <a:p>
            <a:pPr marL="0" indent="0">
              <a:lnSpc>
                <a:spcPct val="107000"/>
              </a:lnSpc>
              <a:spcBef>
                <a:spcPts val="0"/>
              </a:spcBef>
              <a:spcAft>
                <a:spcPts val="800"/>
              </a:spcAft>
              <a:buNone/>
            </a:pPr>
            <a:r>
              <a:rPr lang="en-US" sz="1800" dirty="0">
                <a:latin typeface="Calibri"/>
                <a:ea typeface="Calibri" panose="020F0502020204030204" pitchFamily="34" charset="0"/>
                <a:cs typeface="Times New Roman"/>
              </a:rPr>
              <a:t>Cesar Chavez Elementary strives for success in all areas.  Students are followed through their school careers and showcased in front of the school as Chavez alumni.  The expectations are high, but the reward is great. CCE endeavors to produce 21</a:t>
            </a:r>
            <a:r>
              <a:rPr lang="en-US" sz="1800" baseline="30000" dirty="0">
                <a:latin typeface="Calibri"/>
                <a:ea typeface="Calibri" panose="020F0502020204030204" pitchFamily="34" charset="0"/>
                <a:cs typeface="Times New Roman"/>
              </a:rPr>
              <a:t>st</a:t>
            </a:r>
            <a:r>
              <a:rPr lang="en-US" sz="1800" dirty="0">
                <a:latin typeface="Calibri"/>
                <a:ea typeface="Calibri" panose="020F0502020204030204" pitchFamily="34" charset="0"/>
                <a:cs typeface="Times New Roman"/>
              </a:rPr>
              <a:t>-century leaders who will carry their community into the future.  </a:t>
            </a:r>
            <a:endParaRPr lang="en-US" sz="1800" dirty="0">
              <a:latin typeface="Calibri"/>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endParaRPr lang="en-US" sz="2400" dirty="0">
              <a:latin typeface="Calibri" panose="020F0502020204030204" pitchFamily="34" charset="0"/>
              <a:cs typeface="Times New Roman" panose="02020603050405020304" pitchFamily="18" charset="0"/>
            </a:endParaRPr>
          </a:p>
          <a:p>
            <a:endParaRPr lang="en-US" dirty="0">
              <a:cs typeface="Calibri" panose="020F0502020204030204"/>
            </a:endParaRPr>
          </a:p>
        </p:txBody>
      </p:sp>
      <p:sp>
        <p:nvSpPr>
          <p:cNvPr id="5" name="Slide Number Placeholder 4">
            <a:extLst>
              <a:ext uri="{FF2B5EF4-FFF2-40B4-BE49-F238E27FC236}">
                <a16:creationId xmlns:a16="http://schemas.microsoft.com/office/drawing/2014/main" id="{3564D80C-FC3E-4536-93A3-A3912B35DDB0}"/>
              </a:ext>
            </a:extLst>
          </p:cNvPr>
          <p:cNvSpPr>
            <a:spLocks noGrp="1"/>
          </p:cNvSpPr>
          <p:nvPr>
            <p:ph type="sldNum" sz="quarter" idx="12"/>
          </p:nvPr>
        </p:nvSpPr>
        <p:spPr/>
        <p:txBody>
          <a:bodyPr/>
          <a:lstStyle/>
          <a:p>
            <a:fld id="{236ED5DE-22B7-41E7-A943-79814E858A13}" type="slidenum">
              <a:rPr lang="en-US" smtClean="0"/>
              <a:t>19</a:t>
            </a:fld>
            <a:endParaRPr lang="en-US"/>
          </a:p>
        </p:txBody>
      </p:sp>
      <p:sp>
        <p:nvSpPr>
          <p:cNvPr id="6" name="Title 5">
            <a:extLst>
              <a:ext uri="{FF2B5EF4-FFF2-40B4-BE49-F238E27FC236}">
                <a16:creationId xmlns:a16="http://schemas.microsoft.com/office/drawing/2014/main" id="{1173E263-10B1-44E8-9007-A3993C49E3C7}"/>
              </a:ext>
            </a:extLst>
          </p:cNvPr>
          <p:cNvSpPr>
            <a:spLocks noGrp="1"/>
          </p:cNvSpPr>
          <p:nvPr>
            <p:ph type="title"/>
          </p:nvPr>
        </p:nvSpPr>
        <p:spPr>
          <a:xfrm>
            <a:off x="863600" y="64113"/>
            <a:ext cx="10515600" cy="132556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lnSpc>
                <a:spcPct val="100000"/>
              </a:lnSpc>
              <a:spcBef>
                <a:spcPts val="0"/>
              </a:spcBef>
              <a:defRPr/>
            </a:pPr>
            <a:r>
              <a:rPr lang="en-US" sz="2400">
                <a:latin typeface="Calibri" panose="020F0502020204030204"/>
              </a:rPr>
              <a:t>Cesar Chavez Elementary </a:t>
            </a:r>
            <a:b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a:ln>
                  <a:noFill/>
                </a:ln>
                <a:effectLst/>
                <a:uLnTx/>
                <a:uFillTx/>
                <a:latin typeface="Calibri" panose="020F0502020204030204"/>
                <a:ea typeface="+mn-ea"/>
                <a:cs typeface="+mn-cs"/>
              </a:rPr>
              <a:t>SCHOOL PROFILE</a:t>
            </a:r>
            <a:b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15F235E-8F4A-4441-B939-DDF6FEE01445}"/>
              </a:ext>
            </a:extLst>
          </p:cNvPr>
          <p:cNvPicPr>
            <a:picLocks noChangeAspect="1"/>
          </p:cNvPicPr>
          <p:nvPr/>
        </p:nvPicPr>
        <p:blipFill>
          <a:blip r:embed="rId2"/>
          <a:stretch>
            <a:fillRect/>
          </a:stretch>
        </p:blipFill>
        <p:spPr>
          <a:xfrm>
            <a:off x="10036667" y="76511"/>
            <a:ext cx="1201016" cy="1207113"/>
          </a:xfrm>
          <a:prstGeom prst="rect">
            <a:avLst/>
          </a:prstGeom>
        </p:spPr>
      </p:pic>
    </p:spTree>
    <p:extLst>
      <p:ext uri="{BB962C8B-B14F-4D97-AF65-F5344CB8AC3E}">
        <p14:creationId xmlns:p14="http://schemas.microsoft.com/office/powerpoint/2010/main" val="532077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84390"/>
            <a:ext cx="10515600" cy="4692573"/>
          </a:xfrm>
        </p:spPr>
        <p:txBody>
          <a:bodyPr>
            <a:normAutofit fontScale="25000" lnSpcReduction="20000"/>
          </a:bodyPr>
          <a:lstStyle/>
          <a:p>
            <a:pPr marL="0" indent="0" algn="ctr">
              <a:buNone/>
            </a:pPr>
            <a:r>
              <a:rPr lang="en-US" sz="6400" dirty="0"/>
              <a:t>Data Resources Reviewed</a:t>
            </a:r>
          </a:p>
          <a:p>
            <a:pPr marL="514350" indent="-514350">
              <a:buFont typeface="+mj-lt"/>
              <a:buAutoNum type="arabicPeriod"/>
            </a:pPr>
            <a:r>
              <a:rPr lang="en-US" sz="6400" dirty="0"/>
              <a:t>2023-2024 STAAR Campus Summary Report</a:t>
            </a:r>
          </a:p>
          <a:p>
            <a:pPr marL="514350" indent="-514350">
              <a:buFont typeface="+mj-lt"/>
              <a:buAutoNum type="arabicPeriod"/>
            </a:pPr>
            <a:r>
              <a:rPr lang="en-US" sz="6400" dirty="0"/>
              <a:t>2023-2024 Attendance</a:t>
            </a:r>
          </a:p>
          <a:p>
            <a:pPr marL="514350" indent="-514350">
              <a:buFont typeface="+mj-lt"/>
              <a:buAutoNum type="arabicPeriod"/>
            </a:pPr>
            <a:r>
              <a:rPr lang="en-US" sz="6400" dirty="0"/>
              <a:t>Discipline Referrals</a:t>
            </a:r>
          </a:p>
          <a:p>
            <a:pPr marL="514350" indent="-514350">
              <a:buFont typeface="+mj-lt"/>
              <a:buAutoNum type="arabicPeriod"/>
            </a:pPr>
            <a:r>
              <a:rPr lang="en-US" sz="6400" dirty="0"/>
              <a:t>PEIMS Demographics</a:t>
            </a:r>
          </a:p>
          <a:p>
            <a:pPr marL="514350" indent="-514350">
              <a:buFont typeface="+mj-lt"/>
              <a:buAutoNum type="arabicPeriod"/>
            </a:pPr>
            <a:r>
              <a:rPr lang="en-US" sz="6400" dirty="0"/>
              <a:t>Walk-through Data</a:t>
            </a:r>
          </a:p>
          <a:p>
            <a:pPr marL="514350" indent="-514350">
              <a:buFont typeface="+mj-lt"/>
              <a:buAutoNum type="arabicPeriod"/>
            </a:pPr>
            <a:r>
              <a:rPr lang="en-US" sz="6400" dirty="0"/>
              <a:t>Parental Involvement Data</a:t>
            </a:r>
          </a:p>
          <a:p>
            <a:pPr marL="514350" indent="-514350">
              <a:buFont typeface="+mj-lt"/>
              <a:buAutoNum type="arabicPeriod"/>
            </a:pPr>
            <a:r>
              <a:rPr lang="en-US" sz="6400" dirty="0"/>
              <a:t>TTESS Teacher Evaluations</a:t>
            </a:r>
          </a:p>
          <a:p>
            <a:pPr marL="514350" indent="-514350">
              <a:buFont typeface="+mj-lt"/>
              <a:buAutoNum type="arabicPeriod"/>
            </a:pPr>
            <a:r>
              <a:rPr lang="en-US" sz="6400" dirty="0"/>
              <a:t>Professional Development Plan</a:t>
            </a:r>
          </a:p>
          <a:p>
            <a:pPr marL="514350" indent="-514350">
              <a:buFont typeface="+mj-lt"/>
              <a:buAutoNum type="arabicPeriod"/>
            </a:pPr>
            <a:r>
              <a:rPr lang="en-US" sz="6400" dirty="0"/>
              <a:t>Teacher Certifications</a:t>
            </a:r>
          </a:p>
          <a:p>
            <a:pPr marL="514350" indent="-514350">
              <a:buFont typeface="+mj-lt"/>
              <a:buAutoNum type="arabicPeriod"/>
            </a:pPr>
            <a:r>
              <a:rPr lang="en-US" sz="6400" dirty="0"/>
              <a:t>TELPAS Scores  (2019-2024)</a:t>
            </a:r>
          </a:p>
          <a:p>
            <a:pPr marL="514350" indent="-514350">
              <a:buFont typeface="+mj-lt"/>
              <a:buAutoNum type="arabicPeriod"/>
            </a:pPr>
            <a:r>
              <a:rPr lang="en-US" sz="6400" dirty="0"/>
              <a:t>Technology Inventories (purchases made)</a:t>
            </a:r>
          </a:p>
          <a:p>
            <a:pPr marL="514350" indent="-514350">
              <a:buFont typeface="+mj-lt"/>
              <a:buAutoNum type="arabicPeriod"/>
            </a:pPr>
            <a:r>
              <a:rPr lang="en-US" sz="6400" dirty="0"/>
              <a:t>STAAR (Spring 2024)</a:t>
            </a:r>
          </a:p>
          <a:p>
            <a:pPr marL="514350" indent="-514350">
              <a:buFont typeface="+mj-lt"/>
              <a:buAutoNum type="arabicPeriod"/>
            </a:pPr>
            <a:r>
              <a:rPr lang="en-US" sz="6400" dirty="0"/>
              <a:t>LEP progress monitoring</a:t>
            </a:r>
          </a:p>
          <a:p>
            <a:pPr marL="514350" indent="-514350">
              <a:buFont typeface="+mj-lt"/>
              <a:buAutoNum type="arabicPeriod"/>
            </a:pPr>
            <a:r>
              <a:rPr lang="en-US" sz="6400" dirty="0"/>
              <a:t>Special population participation and performance</a:t>
            </a:r>
          </a:p>
          <a:p>
            <a:pPr marL="514350" indent="-514350">
              <a:buFont typeface="+mj-lt"/>
              <a:buAutoNum type="arabicPeriod"/>
            </a:pPr>
            <a:r>
              <a:rPr lang="en-US" sz="6400" dirty="0"/>
              <a:t>Campus report card</a:t>
            </a:r>
          </a:p>
          <a:p>
            <a:pPr marL="0" indent="0">
              <a:buNone/>
            </a:pPr>
            <a:endParaRPr lang="en-US" dirty="0"/>
          </a:p>
        </p:txBody>
      </p:sp>
      <p:grpSp>
        <p:nvGrpSpPr>
          <p:cNvPr id="4" name="Group 3"/>
          <p:cNvGrpSpPr/>
          <p:nvPr/>
        </p:nvGrpSpPr>
        <p:grpSpPr>
          <a:xfrm>
            <a:off x="697121" y="274555"/>
            <a:ext cx="11280694" cy="1153314"/>
            <a:chOff x="-851499" y="241879"/>
            <a:chExt cx="9995498" cy="596900"/>
          </a:xfrm>
        </p:grpSpPr>
        <p:sp>
          <p:nvSpPr>
            <p:cNvPr id="5" name="Rectangle 4"/>
            <p:cNvSpPr/>
            <p:nvPr/>
          </p:nvSpPr>
          <p:spPr>
            <a:xfrm>
              <a:off x="-851499" y="241879"/>
              <a:ext cx="9769219" cy="59690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5865" y="184861"/>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742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778" y="1484390"/>
            <a:ext cx="11697258" cy="5228203"/>
          </a:xfrm>
        </p:spPr>
        <p:txBody>
          <a:bodyPr>
            <a:normAutofit fontScale="92500" lnSpcReduction="10000"/>
          </a:bodyPr>
          <a:lstStyle/>
          <a:p>
            <a:pPr marL="0" indent="0">
              <a:buNone/>
            </a:pPr>
            <a:r>
              <a:rPr lang="en-US" sz="1600" b="1" dirty="0"/>
              <a:t>Demographics</a:t>
            </a:r>
          </a:p>
          <a:p>
            <a:pPr marL="0" indent="0">
              <a:buNone/>
            </a:pPr>
            <a:r>
              <a:rPr lang="en-US" sz="1600" b="1" dirty="0"/>
              <a:t>Demographics Summary: </a:t>
            </a:r>
            <a:r>
              <a:rPr lang="en-US" sz="1600" dirty="0">
                <a:latin typeface="Calibri"/>
                <a:ea typeface="Calibri" panose="020F0502020204030204" pitchFamily="34" charset="0"/>
                <a:cs typeface="Times New Roman"/>
              </a:rPr>
              <a:t>The campus serves 427 students ranging from PK- 5th grade.  Of these students, 66.8% have been identified Limited English Proficient, and 100% have been identified as economically disadvantaged and qualify for free or reduced lunch.  Also, 96 % of the students have identified at risk of not graduating from high school.  The student population consists of 99% Hispanic and 1% reporting another ethnic background.  </a:t>
            </a:r>
            <a:endParaRPr lang="en-US" sz="1600" b="1" dirty="0"/>
          </a:p>
          <a:p>
            <a:pPr marL="0" indent="0">
              <a:buNone/>
            </a:pPr>
            <a:r>
              <a:rPr lang="en-US" sz="1600" b="1" dirty="0"/>
              <a:t>Special Education:</a:t>
            </a:r>
          </a:p>
          <a:p>
            <a:pPr marL="0" indent="0">
              <a:buNone/>
            </a:pPr>
            <a:r>
              <a:rPr lang="en-US" sz="1400" dirty="0"/>
              <a:t>The following accountability sources were used to review the Special Education data by the Campus Site-Based Decision-Making Committee (SBDM): State of Texas Assessments of Academic Readiness (STAAR) results, Performance Based Monitoring Assessment System (PBMAS) and State Performance Plan (SPP) indicators to determine strengths and needs of our Special Education students. In addition, the Special Education Department was very involved in the curriculum writing and revision for grades K-5 during the summer to ensure that the general curriculum meets the needs of our special education students.  Professional development is also coordinated with the curriculum and instruction department to ensure that all general education teachers are well versed in best practices that support the learning of special education students.</a:t>
            </a:r>
          </a:p>
          <a:p>
            <a:pPr marL="0" indent="0">
              <a:buNone/>
            </a:pPr>
            <a:r>
              <a:rPr lang="en-US" sz="1400" b="1" dirty="0"/>
              <a:t>Needs:</a:t>
            </a:r>
          </a:p>
          <a:p>
            <a:pPr marL="0" indent="0">
              <a:buNone/>
            </a:pPr>
            <a:r>
              <a:rPr lang="en-US" sz="1400" dirty="0"/>
              <a:t>Align student goals and objectives outlined in IEP with TEKS being assessed on STAAR, STAAR Online and STAAR-Alt 2.</a:t>
            </a:r>
          </a:p>
          <a:p>
            <a:pPr marL="0" indent="0">
              <a:buNone/>
            </a:pPr>
            <a:endParaRPr lang="en-US" sz="1400" b="1" dirty="0"/>
          </a:p>
          <a:p>
            <a:pPr marL="0" indent="0">
              <a:buNone/>
            </a:pPr>
            <a:r>
              <a:rPr lang="en-US" sz="1400" b="1" dirty="0"/>
              <a:t>Personnel Needs:</a:t>
            </a:r>
          </a:p>
          <a:p>
            <a:pPr marL="0" indent="0">
              <a:buNone/>
            </a:pPr>
            <a:r>
              <a:rPr lang="en-US" sz="1400" dirty="0"/>
              <a:t>Campus Administrators will work closely with Human Resources (HR) to ensure the selection of highly qualified employee(s) holding valid state issued certification.</a:t>
            </a:r>
          </a:p>
          <a:p>
            <a:pPr marL="0" indent="0">
              <a:buNone/>
            </a:pPr>
            <a:endParaRPr lang="en-US" sz="1400" b="1" dirty="0"/>
          </a:p>
          <a:p>
            <a:pPr marL="0" indent="0">
              <a:buNone/>
            </a:pPr>
            <a:r>
              <a:rPr lang="en-US" sz="1400" b="1" dirty="0"/>
              <a:t>Professional Development Needs:  </a:t>
            </a:r>
          </a:p>
          <a:p>
            <a:pPr marL="0" indent="0">
              <a:buNone/>
            </a:pPr>
            <a:r>
              <a:rPr lang="en-US" sz="1400" dirty="0"/>
              <a:t>Special Education Staff will be included in all Professional Development (PD) provided by the campus/district in the areas that are to be addressed by individual students.  The Special Education Department will work closely with the Campus and provide PD in the area of co-teaching to implement the inclusion model effectively.</a:t>
            </a:r>
          </a:p>
        </p:txBody>
      </p:sp>
      <p:grpSp>
        <p:nvGrpSpPr>
          <p:cNvPr id="4" name="Group 3"/>
          <p:cNvGrpSpPr/>
          <p:nvPr/>
        </p:nvGrpSpPr>
        <p:grpSpPr>
          <a:xfrm>
            <a:off x="300778" y="145407"/>
            <a:ext cx="11891221" cy="1153314"/>
            <a:chOff x="-875712" y="222656"/>
            <a:chExt cx="10019711" cy="596900"/>
          </a:xfrm>
        </p:grpSpPr>
        <p:sp>
          <p:nvSpPr>
            <p:cNvPr id="5" name="Rectangle 4"/>
            <p:cNvSpPr/>
            <p:nvPr/>
          </p:nvSpPr>
          <p:spPr>
            <a:xfrm>
              <a:off x="-875712" y="222656"/>
              <a:ext cx="9766272" cy="59690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06943" y="230149"/>
            <a:ext cx="889997" cy="897472"/>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830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078" y="1476638"/>
            <a:ext cx="11099800" cy="5124172"/>
          </a:xfrm>
        </p:spPr>
        <p:txBody>
          <a:bodyPr>
            <a:normAutofit/>
          </a:bodyPr>
          <a:lstStyle/>
          <a:p>
            <a:pPr marL="0" indent="0">
              <a:buNone/>
            </a:pPr>
            <a:r>
              <a:rPr lang="en-US" sz="1600" b="1" dirty="0"/>
              <a:t>Demographics   2023-2024</a:t>
            </a:r>
          </a:p>
          <a:p>
            <a:pPr marL="0" indent="0">
              <a:buNone/>
            </a:pPr>
            <a:r>
              <a:rPr lang="en-US" sz="1600" b="1" dirty="0"/>
              <a:t>Demographics Summary Continued:</a:t>
            </a:r>
          </a:p>
          <a:p>
            <a:pPr marL="0" indent="0">
              <a:buNone/>
            </a:pPr>
            <a:r>
              <a:rPr lang="en-US" sz="1600" b="1" dirty="0"/>
              <a:t>Emergent Bilingual (EB):</a:t>
            </a:r>
          </a:p>
          <a:p>
            <a:pPr marL="0" indent="0">
              <a:buNone/>
            </a:pPr>
            <a:r>
              <a:rPr lang="en-US" sz="1400" dirty="0"/>
              <a:t>The following accountability sources were used to review the Bilingual Education/Dual Language (BE/DL) Department data by the SBDM Committee: State of Texas Assessments of Academic Readiness (STAAR) results, Performance Based Monitoring Assessment System (PBMAS) and TELPAS indicators to determine strengths and needs of our EL students. The BE/DL Department was very involved in the curriculum writing and revision for grades K-5 during the summer to address the needs of our EL students and align the curriculum between English and Spanish Language Arts that led to a more coherent and consistent bi-literacy program.  Professional development was also coordinated with the curriculum and instruction department to ensure that all general education teachers utilize best practices that support the learning of EL students. </a:t>
            </a:r>
          </a:p>
          <a:p>
            <a:pPr marL="0" indent="0">
              <a:buNone/>
            </a:pPr>
            <a:r>
              <a:rPr lang="en-US" sz="1400" b="1" dirty="0"/>
              <a:t>Needs:</a:t>
            </a:r>
          </a:p>
          <a:p>
            <a:pPr marL="0" indent="0">
              <a:buNone/>
            </a:pPr>
            <a:r>
              <a:rPr lang="en-US" sz="1400" dirty="0"/>
              <a:t>As evidenced in the STAAR assessments, the results are as follow:</a:t>
            </a:r>
          </a:p>
          <a:p>
            <a:pPr marL="0" indent="0">
              <a:buNone/>
            </a:pPr>
            <a:r>
              <a:rPr lang="en-US" sz="1400" dirty="0"/>
              <a:t>Reading	 77% </a:t>
            </a:r>
          </a:p>
          <a:p>
            <a:pPr marL="0" indent="0">
              <a:buNone/>
            </a:pPr>
            <a:r>
              <a:rPr lang="en-US" sz="1400" dirty="0"/>
              <a:t>Math	73% </a:t>
            </a:r>
          </a:p>
          <a:p>
            <a:pPr marL="0" indent="0">
              <a:buNone/>
            </a:pPr>
            <a:r>
              <a:rPr lang="en-US" sz="1400" dirty="0"/>
              <a:t>Science	36% </a:t>
            </a:r>
          </a:p>
          <a:p>
            <a:r>
              <a:rPr lang="en-US" sz="1400" dirty="0"/>
              <a:t>In Reading, the achievement gap between EB and All students </a:t>
            </a:r>
            <a:r>
              <a:rPr lang="en-US" sz="1400" dirty="0">
                <a:solidFill>
                  <a:prstClr val="black"/>
                </a:solidFill>
              </a:rPr>
              <a:t>2023 -2024 is -</a:t>
            </a:r>
            <a:r>
              <a:rPr lang="en-US" sz="1400" dirty="0"/>
              <a:t>2%.</a:t>
            </a:r>
          </a:p>
          <a:p>
            <a:r>
              <a:rPr lang="en-US" sz="1400" dirty="0"/>
              <a:t>In Math, the achievement gap between EB and All students </a:t>
            </a:r>
            <a:r>
              <a:rPr lang="en-US" sz="1400" dirty="0">
                <a:solidFill>
                  <a:prstClr val="black"/>
                </a:solidFill>
              </a:rPr>
              <a:t>2023 -2024 </a:t>
            </a:r>
            <a:r>
              <a:rPr lang="en-US" sz="1400" dirty="0"/>
              <a:t>is -1%.</a:t>
            </a:r>
          </a:p>
          <a:p>
            <a:r>
              <a:rPr lang="en-US" sz="1400" dirty="0"/>
              <a:t>In Science, the achievement gap between EB and All students</a:t>
            </a:r>
            <a:r>
              <a:rPr lang="en-US" sz="1400" dirty="0">
                <a:solidFill>
                  <a:prstClr val="black"/>
                </a:solidFill>
              </a:rPr>
              <a:t> 2023 -2024 </a:t>
            </a:r>
            <a:r>
              <a:rPr lang="en-US" sz="1400" dirty="0"/>
              <a:t>is -2%.</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884C751-59DD-6440-0E59-D2EF9FC47432}"/>
              </a:ext>
            </a:extLst>
          </p:cNvPr>
          <p:cNvSpPr txBox="1"/>
          <p:nvPr/>
        </p:nvSpPr>
        <p:spPr>
          <a:xfrm>
            <a:off x="2811764" y="266186"/>
            <a:ext cx="609442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4A23B6A-A32D-4FDB-50B3-D89311932090}"/>
              </a:ext>
            </a:extLst>
          </p:cNvPr>
          <p:cNvSpPr/>
          <p:nvPr/>
        </p:nvSpPr>
        <p:spPr>
          <a:xfrm>
            <a:off x="309078" y="136525"/>
            <a:ext cx="11590444" cy="1153314"/>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0992" y="266186"/>
            <a:ext cx="924612" cy="932378"/>
          </a:xfrm>
          <a:prstGeom prst="rect">
            <a:avLst/>
          </a:prstGeom>
        </p:spPr>
      </p:pic>
    </p:spTree>
    <p:extLst>
      <p:ext uri="{BB962C8B-B14F-4D97-AF65-F5344CB8AC3E}">
        <p14:creationId xmlns:p14="http://schemas.microsoft.com/office/powerpoint/2010/main" val="2459972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349" y="1615645"/>
            <a:ext cx="11099800" cy="5019675"/>
          </a:xfrm>
        </p:spPr>
        <p:txBody>
          <a:bodyPr>
            <a:normAutofit/>
          </a:bodyPr>
          <a:lstStyle/>
          <a:p>
            <a:pPr marL="0" indent="0">
              <a:buNone/>
            </a:pPr>
            <a:r>
              <a:rPr lang="en-US" sz="1400" b="1" dirty="0"/>
              <a:t>Demographics     2023-2024</a:t>
            </a:r>
          </a:p>
          <a:p>
            <a:pPr marL="0" indent="0">
              <a:buNone/>
            </a:pPr>
            <a:r>
              <a:rPr lang="en-US" sz="1400" b="1" dirty="0"/>
              <a:t>Demographics Summary Continued:</a:t>
            </a:r>
          </a:p>
          <a:p>
            <a:pPr marL="0" indent="0">
              <a:buNone/>
            </a:pPr>
            <a:r>
              <a:rPr lang="en-US" sz="1400" b="1" dirty="0"/>
              <a:t>Special Education </a:t>
            </a:r>
          </a:p>
          <a:p>
            <a:pPr marL="0" indent="0">
              <a:buNone/>
            </a:pPr>
            <a:r>
              <a:rPr lang="en-US" sz="1200" dirty="0"/>
              <a:t>The following accountability sources were used to review the Economically Disadvantaged data by the SBDM: State of Texas Assessments of Academic Readiness (STAAR) results, and System Safeguards to determine strengths and needs of our Economically Disadvantaged Students. </a:t>
            </a:r>
          </a:p>
          <a:p>
            <a:pPr marL="0" indent="0">
              <a:buNone/>
            </a:pPr>
            <a:r>
              <a:rPr lang="en-US" sz="1200" b="1" dirty="0"/>
              <a:t>Needs:</a:t>
            </a:r>
          </a:p>
          <a:p>
            <a:pPr marL="0" indent="0">
              <a:buNone/>
            </a:pPr>
            <a:r>
              <a:rPr lang="en-US" sz="1200" dirty="0"/>
              <a:t>As evidenced in the STAAR assessments , the results show an achievement gap as follows:</a:t>
            </a:r>
          </a:p>
          <a:p>
            <a:pPr marL="0" indent="0">
              <a:buNone/>
            </a:pPr>
            <a:r>
              <a:rPr lang="en-US" sz="1200" dirty="0"/>
              <a:t>Reading	 79% </a:t>
            </a:r>
          </a:p>
          <a:p>
            <a:pPr marL="0" indent="0">
              <a:buNone/>
            </a:pPr>
            <a:r>
              <a:rPr lang="en-US" sz="1200" dirty="0"/>
              <a:t>Math	74% </a:t>
            </a:r>
          </a:p>
          <a:p>
            <a:pPr marL="0" indent="0">
              <a:buNone/>
            </a:pPr>
            <a:r>
              <a:rPr lang="en-US" sz="1200" dirty="0"/>
              <a:t>Science	65% </a:t>
            </a:r>
          </a:p>
          <a:p>
            <a:r>
              <a:rPr lang="en-US" sz="1200" dirty="0"/>
              <a:t>In Reading, the achievement gap between SPED   and All students </a:t>
            </a:r>
            <a:r>
              <a:rPr lang="en-US" sz="1200" dirty="0">
                <a:solidFill>
                  <a:prstClr val="black"/>
                </a:solidFill>
              </a:rPr>
              <a:t>2023 -2024 </a:t>
            </a:r>
            <a:r>
              <a:rPr lang="en-US" sz="1200" dirty="0"/>
              <a:t>is -10%.</a:t>
            </a:r>
          </a:p>
          <a:p>
            <a:r>
              <a:rPr lang="en-US" sz="1200" dirty="0"/>
              <a:t>In Math, the achievement gap between SPED and All students </a:t>
            </a:r>
            <a:r>
              <a:rPr lang="en-US" sz="1200" dirty="0">
                <a:solidFill>
                  <a:prstClr val="black"/>
                </a:solidFill>
              </a:rPr>
              <a:t>2023 -2024 </a:t>
            </a:r>
            <a:r>
              <a:rPr lang="en-US" sz="1200" dirty="0"/>
              <a:t>is -7%. </a:t>
            </a:r>
          </a:p>
          <a:p>
            <a:r>
              <a:rPr lang="en-US" sz="1200" dirty="0"/>
              <a:t>In Science, the achievement gap between SPED and All students </a:t>
            </a:r>
            <a:r>
              <a:rPr lang="en-US" sz="1200" dirty="0">
                <a:solidFill>
                  <a:prstClr val="black"/>
                </a:solidFill>
              </a:rPr>
              <a:t>2023 -2024 -32 </a:t>
            </a:r>
            <a:r>
              <a:rPr lang="en-US" sz="1200" dirty="0"/>
              <a:t>%.</a:t>
            </a:r>
          </a:p>
        </p:txBody>
      </p:sp>
      <p:grpSp>
        <p:nvGrpSpPr>
          <p:cNvPr id="4" name="Group 3"/>
          <p:cNvGrpSpPr/>
          <p:nvPr/>
        </p:nvGrpSpPr>
        <p:grpSpPr>
          <a:xfrm>
            <a:off x="697123" y="274555"/>
            <a:ext cx="11288048" cy="1153314"/>
            <a:chOff x="-851498" y="241879"/>
            <a:chExt cx="9995497" cy="596900"/>
          </a:xfrm>
        </p:grpSpPr>
        <p:sp>
          <p:nvSpPr>
            <p:cNvPr id="5" name="Rectangle 4"/>
            <p:cNvSpPr/>
            <p:nvPr/>
          </p:nvSpPr>
          <p:spPr>
            <a:xfrm>
              <a:off x="-851498" y="241879"/>
              <a:ext cx="9307602" cy="59690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110" y="21803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290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349" y="1615645"/>
            <a:ext cx="11099800" cy="5019675"/>
          </a:xfrm>
        </p:spPr>
        <p:txBody>
          <a:bodyPr>
            <a:normAutofit/>
          </a:bodyPr>
          <a:lstStyle/>
          <a:p>
            <a:pPr marL="0" indent="0">
              <a:buNone/>
            </a:pPr>
            <a:r>
              <a:rPr lang="en-US" sz="1400" b="1" dirty="0"/>
              <a:t>Demographics    2023-2024</a:t>
            </a:r>
          </a:p>
          <a:p>
            <a:pPr marL="0" indent="0">
              <a:buNone/>
            </a:pPr>
            <a:r>
              <a:rPr lang="en-US" sz="1400" b="1" dirty="0"/>
              <a:t>Demographics Summary Continued:</a:t>
            </a:r>
          </a:p>
          <a:p>
            <a:pPr marL="0" indent="0">
              <a:buNone/>
            </a:pPr>
            <a:r>
              <a:rPr lang="en-US" sz="1400" b="1" dirty="0"/>
              <a:t>Economically Disadvantaged</a:t>
            </a:r>
          </a:p>
          <a:p>
            <a:pPr marL="0" indent="0">
              <a:buNone/>
            </a:pPr>
            <a:r>
              <a:rPr lang="en-US" sz="1200" dirty="0"/>
              <a:t>The following accountability sources were used to review the Economically Disadvantaged data by the SBDM: State of Texas Assessments of Academic Readiness (STAAR) results, and System Safeguards to determine strengths and needs of our Economically Disadvantaged Students. </a:t>
            </a:r>
          </a:p>
          <a:p>
            <a:pPr marL="0" indent="0">
              <a:buNone/>
            </a:pPr>
            <a:r>
              <a:rPr lang="en-US" sz="1200" b="1" dirty="0"/>
              <a:t>Needs:</a:t>
            </a:r>
          </a:p>
          <a:p>
            <a:pPr marL="0" indent="0">
              <a:buNone/>
            </a:pPr>
            <a:r>
              <a:rPr lang="en-US" sz="1200" dirty="0"/>
              <a:t>As evidenced in the STAAR assessments , the results show an achievement gap as follows:</a:t>
            </a:r>
          </a:p>
          <a:p>
            <a:pPr marL="0" indent="0">
              <a:buNone/>
            </a:pPr>
            <a:r>
              <a:rPr lang="en-US" sz="1200" dirty="0"/>
              <a:t>Reading	 79% </a:t>
            </a:r>
          </a:p>
          <a:p>
            <a:pPr marL="0" indent="0">
              <a:buNone/>
            </a:pPr>
            <a:r>
              <a:rPr lang="en-US" sz="1200" dirty="0"/>
              <a:t>Math	74% </a:t>
            </a:r>
          </a:p>
          <a:p>
            <a:pPr marL="0" indent="0">
              <a:buNone/>
            </a:pPr>
            <a:r>
              <a:rPr lang="en-US" sz="1200" dirty="0"/>
              <a:t>Science	65% </a:t>
            </a:r>
          </a:p>
          <a:p>
            <a:r>
              <a:rPr lang="en-US" sz="1200" dirty="0"/>
              <a:t>In Reading, the achievement gap between Eco Dis and All students 2023 – 2024 is 0%.</a:t>
            </a:r>
          </a:p>
          <a:p>
            <a:r>
              <a:rPr lang="en-US" sz="1200" dirty="0"/>
              <a:t>In Reading, the achievement gap between Eco Dis and All students 2023 – 2024 is 0%.</a:t>
            </a:r>
          </a:p>
          <a:p>
            <a:r>
              <a:rPr lang="en-US" sz="1200" dirty="0"/>
              <a:t>In Science, the achievement gap between Eco Dis and All students 2023 – 2024 </a:t>
            </a:r>
            <a:r>
              <a:rPr lang="en-US" sz="1200" dirty="0">
                <a:solidFill>
                  <a:prstClr val="black"/>
                </a:solidFill>
              </a:rPr>
              <a:t>0</a:t>
            </a:r>
            <a:r>
              <a:rPr lang="en-US" sz="1200" dirty="0"/>
              <a:t>%.</a:t>
            </a:r>
          </a:p>
        </p:txBody>
      </p:sp>
      <p:grpSp>
        <p:nvGrpSpPr>
          <p:cNvPr id="4" name="Group 3"/>
          <p:cNvGrpSpPr/>
          <p:nvPr/>
        </p:nvGrpSpPr>
        <p:grpSpPr>
          <a:xfrm>
            <a:off x="749108" y="131366"/>
            <a:ext cx="11288048" cy="1153314"/>
            <a:chOff x="-851498" y="241879"/>
            <a:chExt cx="9995497" cy="596900"/>
          </a:xfrm>
          <a:solidFill>
            <a:srgbClr val="002060"/>
          </a:solidFill>
        </p:grpSpPr>
        <p:sp>
          <p:nvSpPr>
            <p:cNvPr id="5" name="Rectangle 4"/>
            <p:cNvSpPr/>
            <p:nvPr/>
          </p:nvSpPr>
          <p:spPr>
            <a:xfrm>
              <a:off x="-851498" y="241879"/>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37398" y="-1907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7332DC7-322A-16F0-FA88-9CCC337F8B98}"/>
              </a:ext>
            </a:extLst>
          </p:cNvPr>
          <p:cNvSpPr txBox="1"/>
          <p:nvPr/>
        </p:nvSpPr>
        <p:spPr>
          <a:xfrm>
            <a:off x="2653839" y="466528"/>
            <a:ext cx="609407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653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22" y="0"/>
            <a:ext cx="10515600" cy="297026"/>
          </a:xfrm>
        </p:spPr>
        <p:txBody>
          <a:bodyPr>
            <a:normAutofit/>
          </a:bodyPr>
          <a:lstStyle/>
          <a:p>
            <a:pPr algn="ctr"/>
            <a:r>
              <a:rPr lang="en-US" sz="1400" b="1"/>
              <a:t>Comprehensive Needs Assessment Continued:  Goal 1-8 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583373673"/>
              </p:ext>
            </p:extLst>
          </p:nvPr>
        </p:nvGraphicFramePr>
        <p:xfrm>
          <a:off x="0" y="297026"/>
          <a:ext cx="11903384" cy="6797040"/>
        </p:xfrm>
        <a:graphic>
          <a:graphicData uri="http://schemas.openxmlformats.org/drawingml/2006/table">
            <a:tbl>
              <a:tblPr firstRow="1" bandRow="1">
                <a:tableStyleId>{5940675A-B579-460E-94D1-54222C63F5DA}</a:tableStyleId>
              </a:tblPr>
              <a:tblGrid>
                <a:gridCol w="759811">
                  <a:extLst>
                    <a:ext uri="{9D8B030D-6E8A-4147-A177-3AD203B41FA5}">
                      <a16:colId xmlns:a16="http://schemas.microsoft.com/office/drawing/2014/main" val="20000"/>
                    </a:ext>
                  </a:extLst>
                </a:gridCol>
                <a:gridCol w="1918451">
                  <a:extLst>
                    <a:ext uri="{9D8B030D-6E8A-4147-A177-3AD203B41FA5}">
                      <a16:colId xmlns:a16="http://schemas.microsoft.com/office/drawing/2014/main" val="20001"/>
                    </a:ext>
                  </a:extLst>
                </a:gridCol>
                <a:gridCol w="1820295">
                  <a:extLst>
                    <a:ext uri="{9D8B030D-6E8A-4147-A177-3AD203B41FA5}">
                      <a16:colId xmlns:a16="http://schemas.microsoft.com/office/drawing/2014/main" val="20002"/>
                    </a:ext>
                  </a:extLst>
                </a:gridCol>
                <a:gridCol w="3052994">
                  <a:extLst>
                    <a:ext uri="{9D8B030D-6E8A-4147-A177-3AD203B41FA5}">
                      <a16:colId xmlns:a16="http://schemas.microsoft.com/office/drawing/2014/main" val="20003"/>
                    </a:ext>
                  </a:extLst>
                </a:gridCol>
                <a:gridCol w="3036340">
                  <a:extLst>
                    <a:ext uri="{9D8B030D-6E8A-4147-A177-3AD203B41FA5}">
                      <a16:colId xmlns:a16="http://schemas.microsoft.com/office/drawing/2014/main" val="1985800508"/>
                    </a:ext>
                  </a:extLst>
                </a:gridCol>
                <a:gridCol w="1315493">
                  <a:extLst>
                    <a:ext uri="{9D8B030D-6E8A-4147-A177-3AD203B41FA5}">
                      <a16:colId xmlns:a16="http://schemas.microsoft.com/office/drawing/2014/main" val="20004"/>
                    </a:ext>
                  </a:extLst>
                </a:gridCol>
              </a:tblGrid>
              <a:tr h="191784">
                <a:tc>
                  <a:txBody>
                    <a:bodyPr/>
                    <a:lstStyle/>
                    <a:p>
                      <a:pPr algn="ctr"/>
                      <a:r>
                        <a:rPr lang="en-US" sz="1200"/>
                        <a:t>DOMAIN</a:t>
                      </a:r>
                    </a:p>
                  </a:txBody>
                  <a:tcPr/>
                </a:tc>
                <a:tc>
                  <a:txBody>
                    <a:bodyPr/>
                    <a:lstStyle/>
                    <a:p>
                      <a:pPr algn="ctr"/>
                      <a:r>
                        <a:rPr lang="en-US" sz="1600"/>
                        <a:t>Area Reviewed</a:t>
                      </a:r>
                    </a:p>
                  </a:txBody>
                  <a:tcPr/>
                </a:tc>
                <a:tc>
                  <a:txBody>
                    <a:bodyPr/>
                    <a:lstStyle/>
                    <a:p>
                      <a:pPr algn="ctr"/>
                      <a:r>
                        <a:rPr lang="en-US" sz="1600"/>
                        <a:t>Summary of Strengths</a:t>
                      </a:r>
                    </a:p>
                  </a:txBody>
                  <a:tcPr/>
                </a:tc>
                <a:tc>
                  <a:txBody>
                    <a:bodyPr/>
                    <a:lstStyle/>
                    <a:p>
                      <a:pPr algn="ctr"/>
                      <a:r>
                        <a:rPr lang="en-US" sz="1600"/>
                        <a:t>Summary of Needs</a:t>
                      </a:r>
                    </a:p>
                  </a:txBody>
                  <a:tcPr/>
                </a:tc>
                <a:tc>
                  <a:txBody>
                    <a:bodyPr/>
                    <a:lstStyle/>
                    <a:p>
                      <a:pPr algn="ctr"/>
                      <a:r>
                        <a:rPr lang="en-US" sz="1600"/>
                        <a:t>Root Cause</a:t>
                      </a:r>
                    </a:p>
                  </a:txBody>
                  <a:tcPr/>
                </a:tc>
                <a:tc>
                  <a:txBody>
                    <a:bodyPr/>
                    <a:lstStyle/>
                    <a:p>
                      <a:pPr algn="ctr"/>
                      <a:r>
                        <a:rPr lang="en-US" sz="1600"/>
                        <a:t>Priorities</a:t>
                      </a:r>
                    </a:p>
                  </a:txBody>
                  <a:tcPr/>
                </a:tc>
                <a:extLst>
                  <a:ext uri="{0D108BD9-81ED-4DB2-BD59-A6C34878D82A}">
                    <a16:rowId xmlns:a16="http://schemas.microsoft.com/office/drawing/2014/main" val="10000"/>
                  </a:ext>
                </a:extLst>
              </a:tr>
              <a:tr h="1921150">
                <a:tc>
                  <a:txBody>
                    <a:bodyPr/>
                    <a:lstStyle/>
                    <a:p>
                      <a:pPr algn="ctr"/>
                      <a:r>
                        <a:rPr lang="en-US"/>
                        <a:t>1</a:t>
                      </a:r>
                    </a:p>
                  </a:txBody>
                  <a:tcPr/>
                </a:tc>
                <a:tc>
                  <a:txBody>
                    <a:bodyPr/>
                    <a:lstStyle/>
                    <a:p>
                      <a:pPr algn="ctr"/>
                      <a:endParaRPr lang="en-US" sz="1600" dirty="0"/>
                    </a:p>
                    <a:p>
                      <a:pPr algn="ctr"/>
                      <a:r>
                        <a:rPr lang="en-US" sz="1600" dirty="0"/>
                        <a:t>Domain 1:</a:t>
                      </a:r>
                    </a:p>
                    <a:p>
                      <a:pPr algn="ctr"/>
                      <a:r>
                        <a:rPr lang="en-US" sz="1600" dirty="0"/>
                        <a:t>Effective Teaching and Learning</a:t>
                      </a:r>
                    </a:p>
                  </a:txBody>
                  <a:tcPr/>
                </a:tc>
                <a:tc>
                  <a:txBody>
                    <a:bodyPr/>
                    <a:lstStyle/>
                    <a:p>
                      <a:pPr marL="0" indent="0" algn="l">
                        <a:buFont typeface="Arial" panose="020B0604020202020204" pitchFamily="34" charset="0"/>
                        <a:buNone/>
                      </a:pPr>
                      <a:endParaRPr lang="en-US" sz="1000" b="1" baseline="0" dirty="0"/>
                    </a:p>
                    <a:p>
                      <a:pPr marL="0" indent="0" algn="l">
                        <a:buFont typeface="Arial" panose="020B0604020202020204" pitchFamily="34" charset="0"/>
                        <a:buNone/>
                      </a:pPr>
                      <a:r>
                        <a:rPr lang="en-US" sz="800" b="1" baseline="0" dirty="0"/>
                        <a:t>2022 All Subjects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Approaches: 77%</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Meets: 48%</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Masters: 22%</a:t>
                      </a:r>
                    </a:p>
                    <a:p>
                      <a:pPr marL="0" indent="0" algn="l">
                        <a:buFont typeface="Arial" panose="020B0604020202020204" pitchFamily="34" charset="0"/>
                        <a:buNone/>
                      </a:pPr>
                      <a:endParaRPr lang="en-US" sz="800" b="1" baseline="0" dirty="0"/>
                    </a:p>
                    <a:p>
                      <a:pPr marL="0" indent="0" algn="l">
                        <a:buFont typeface="Arial" panose="020B0604020202020204" pitchFamily="34" charset="0"/>
                        <a:buNone/>
                      </a:pPr>
                      <a:r>
                        <a:rPr lang="en-US" sz="800" b="1" baseline="0" dirty="0"/>
                        <a:t>2023 All Subjects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Approaches: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Meets: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Masters: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1" i="0" u="none" strike="noStrike" kern="1200" cap="none" spc="0" normalizeH="0" baseline="0" noProof="0" dirty="0">
                          <a:ln>
                            <a:noFill/>
                          </a:ln>
                          <a:solidFill>
                            <a:prstClr val="black"/>
                          </a:solidFill>
                          <a:effectLst/>
                          <a:uLnTx/>
                          <a:uFillTx/>
                          <a:latin typeface="+mn-lt"/>
                          <a:ea typeface="+mn-ea"/>
                          <a:cs typeface="+mn-cs"/>
                        </a:rPr>
                        <a:t>2024 All Subjects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Approaches: % 76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Meets: % 47</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prstClr val="black"/>
                          </a:solidFill>
                          <a:effectLst/>
                          <a:uLnTx/>
                          <a:uFillTx/>
                          <a:latin typeface="+mn-lt"/>
                          <a:ea typeface="+mn-ea"/>
                          <a:cs typeface="+mn-cs"/>
                        </a:rPr>
                        <a:t>Masters: % 19</a:t>
                      </a:r>
                    </a:p>
                    <a:p>
                      <a:pPr marL="0" indent="0" algn="l">
                        <a:buFont typeface="Arial" panose="020B0604020202020204" pitchFamily="34" charset="0"/>
                        <a:buNone/>
                      </a:pPr>
                      <a:endParaRPr lang="en-US" sz="1000" b="1" baseline="0" dirty="0"/>
                    </a:p>
                  </a:txBody>
                  <a:tcPr/>
                </a:tc>
                <a:tc>
                  <a:txBody>
                    <a:bodyPr/>
                    <a:lstStyle/>
                    <a:p>
                      <a:pPr marL="171450" indent="-171450" algn="l">
                        <a:buFont typeface="Arial" panose="020B0604020202020204" pitchFamily="34" charset="0"/>
                        <a:buChar char="•"/>
                      </a:pPr>
                      <a:r>
                        <a:rPr lang="en-US" sz="1000" baseline="0" dirty="0">
                          <a:solidFill>
                            <a:schemeClr val="tx1"/>
                          </a:solidFill>
                        </a:rPr>
                        <a:t>2019 Campus overall Domain 1 score 90%.            2022 Campus overall Domain 1 Score  77%,</a:t>
                      </a:r>
                    </a:p>
                    <a:p>
                      <a:pPr marL="171450" indent="-171450" algn="l">
                        <a:buFont typeface="Arial" panose="020B0604020202020204" pitchFamily="34" charset="0"/>
                        <a:buChar char="•"/>
                      </a:pPr>
                      <a:r>
                        <a:rPr lang="en-US" sz="1000" baseline="0" dirty="0">
                          <a:solidFill>
                            <a:schemeClr val="tx1"/>
                          </a:solidFill>
                        </a:rPr>
                        <a:t>2023 Campus overall Domain 1 score  86 %</a:t>
                      </a:r>
                    </a:p>
                    <a:p>
                      <a:pPr marL="171450" indent="-171450" algn="l">
                        <a:buFont typeface="Arial" panose="020B0604020202020204" pitchFamily="34" charset="0"/>
                        <a:buChar char="•"/>
                      </a:pPr>
                      <a:r>
                        <a:rPr lang="en-US" sz="1000" baseline="0" dirty="0">
                          <a:solidFill>
                            <a:schemeClr val="tx1"/>
                          </a:solidFill>
                        </a:rPr>
                        <a:t>2024 Campus overall </a:t>
                      </a:r>
                      <a:endParaRPr lang="en-US" sz="1000" dirty="0">
                        <a:solidFill>
                          <a:schemeClr val="tx1"/>
                        </a:solidFill>
                      </a:endParaRPr>
                    </a:p>
                    <a:p>
                      <a:pPr marL="0" indent="0" algn="ctr">
                        <a:buFont typeface="Arial" panose="020B0604020202020204" pitchFamily="34" charset="0"/>
                        <a:buNone/>
                      </a:pPr>
                      <a:endParaRPr lang="en-US" sz="1000" b="1" dirty="0">
                        <a:solidFill>
                          <a:schemeClr val="tx1"/>
                        </a:solidFill>
                      </a:endParaRPr>
                    </a:p>
                    <a:p>
                      <a:pPr marL="0" indent="0" algn="ctr">
                        <a:buFont typeface="Arial" panose="020B0604020202020204" pitchFamily="34" charset="0"/>
                        <a:buNone/>
                      </a:pPr>
                      <a:endParaRPr lang="en-US" sz="1000" b="1" dirty="0">
                        <a:solidFill>
                          <a:schemeClr val="tx1"/>
                        </a:solidFill>
                      </a:endParaRPr>
                    </a:p>
                  </a:txBody>
                  <a:tcPr/>
                </a:tc>
                <a:tc>
                  <a:txBody>
                    <a:bodyPr/>
                    <a:lstStyle/>
                    <a:p>
                      <a:pPr marL="342900" marR="0" lvl="0" indent="-342900">
                        <a:spcBef>
                          <a:spcPts val="0"/>
                        </a:spcBef>
                        <a:spcAft>
                          <a:spcPts val="0"/>
                        </a:spcAft>
                        <a:buFont typeface="Symbol" panose="05050102010706020507" pitchFamily="18" charset="2"/>
                        <a:buChar char=""/>
                      </a:pPr>
                      <a:r>
                        <a:rPr lang="en-US" sz="1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Professional development training geared to integrating technology with our instruction </a:t>
                      </a:r>
                    </a:p>
                    <a:p>
                      <a:pPr marL="342900" marR="0" lvl="0" indent="-342900">
                        <a:spcBef>
                          <a:spcPts val="0"/>
                        </a:spcBef>
                        <a:spcAft>
                          <a:spcPts val="0"/>
                        </a:spcAft>
                        <a:buFont typeface="Symbol" panose="05050102010706020507" pitchFamily="18" charset="2"/>
                        <a:buChar char=""/>
                      </a:pPr>
                      <a:r>
                        <a:rPr lang="en-US" sz="1000">
                          <a:solidFill>
                            <a:srgbClr val="404040"/>
                          </a:solidFill>
                          <a:effectLst/>
                          <a:latin typeface="Calibri" panose="020F0502020204030204" pitchFamily="34" charset="0"/>
                          <a:ea typeface="Arial" panose="020B0604020202020204" pitchFamily="34" charset="0"/>
                          <a:cs typeface="Times New Roman" panose="02020603050405020304" pitchFamily="18" charset="0"/>
                        </a:rPr>
                        <a:t>Student attendance </a:t>
                      </a:r>
                    </a:p>
                    <a:p>
                      <a:pPr marL="342900" marR="0" lvl="0" indent="-342900">
                        <a:spcBef>
                          <a:spcPts val="0"/>
                        </a:spcBef>
                        <a:spcAft>
                          <a:spcPts val="0"/>
                        </a:spcAft>
                        <a:buFont typeface="Symbol" panose="05050102010706020507" pitchFamily="18" charset="2"/>
                        <a:buChar char=""/>
                      </a:pPr>
                      <a:r>
                        <a:rPr lang="en-US" sz="10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Student reading below grade level (foundational skills)</a:t>
                      </a:r>
                    </a:p>
                    <a:p>
                      <a:pPr marL="342900" marR="0" lvl="0" indent="-342900">
                        <a:spcBef>
                          <a:spcPts val="0"/>
                        </a:spcBef>
                        <a:spcAft>
                          <a:spcPts val="0"/>
                        </a:spcAft>
                        <a:buFont typeface="Symbol" panose="05050102010706020507" pitchFamily="18" charset="2"/>
                        <a:buChar char=""/>
                      </a:pPr>
                      <a:r>
                        <a:rPr lang="en-US" sz="10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rPr>
                        <a:t>Student Math competencies below grade level </a:t>
                      </a:r>
                    </a:p>
                    <a:p>
                      <a:pPr marL="0" marR="0" lvl="0" indent="0">
                        <a:spcBef>
                          <a:spcPts val="0"/>
                        </a:spcBef>
                        <a:spcAft>
                          <a:spcPts val="0"/>
                        </a:spcAft>
                        <a:buFont typeface="Symbol" panose="05050102010706020507" pitchFamily="18" charset="2"/>
                        <a:buNone/>
                      </a:pPr>
                      <a:endParaRPr lang="en-US" sz="1000">
                        <a:solidFill>
                          <a:srgbClr val="404040"/>
                        </a:solidFill>
                        <a:effectLst/>
                        <a:latin typeface="Times New Roman" panose="02020603050405020304" pitchFamily="18" charset="0"/>
                        <a:ea typeface="Arial" panose="020B0604020202020204" pitchFamily="34" charset="0"/>
                        <a:cs typeface="Times New Roman" panose="02020603050405020304" pitchFamily="18" charset="0"/>
                      </a:endParaRPr>
                    </a:p>
                  </a:txBody>
                  <a:tcPr/>
                </a:tc>
                <a:tc>
                  <a:txBody>
                    <a:bodyPr/>
                    <a:lstStyle/>
                    <a:p>
                      <a:pPr algn="ctr"/>
                      <a:r>
                        <a:rPr lang="en-US" sz="1000">
                          <a:solidFill>
                            <a:schemeClr val="tx1"/>
                          </a:solidFill>
                        </a:rPr>
                        <a:t>Improve</a:t>
                      </a:r>
                      <a:r>
                        <a:rPr lang="en-US" sz="1000" baseline="0">
                          <a:solidFill>
                            <a:schemeClr val="tx1"/>
                          </a:solidFill>
                        </a:rPr>
                        <a:t> student learning outcomes in :</a:t>
                      </a:r>
                    </a:p>
                    <a:p>
                      <a:pPr marL="171450" indent="-171450" algn="l">
                        <a:buFont typeface="Arial" panose="020B0604020202020204" pitchFamily="34" charset="0"/>
                        <a:buChar char="•"/>
                      </a:pPr>
                      <a:r>
                        <a:rPr lang="en-US" sz="1000" baseline="0">
                          <a:solidFill>
                            <a:schemeClr val="tx1"/>
                          </a:solidFill>
                        </a:rPr>
                        <a:t>4</a:t>
                      </a:r>
                      <a:r>
                        <a:rPr lang="en-US" sz="1000" baseline="30000">
                          <a:solidFill>
                            <a:schemeClr val="tx1"/>
                          </a:solidFill>
                        </a:rPr>
                        <a:t>th</a:t>
                      </a:r>
                      <a:r>
                        <a:rPr lang="en-US" sz="1000">
                          <a:solidFill>
                            <a:schemeClr val="tx1"/>
                          </a:solidFill>
                        </a:rPr>
                        <a:t> Grade Reading</a:t>
                      </a:r>
                      <a:r>
                        <a:rPr lang="en-US" sz="1000" baseline="0">
                          <a:solidFill>
                            <a:schemeClr val="tx1"/>
                          </a:solidFill>
                        </a:rPr>
                        <a:t> and </a:t>
                      </a:r>
                      <a:r>
                        <a:rPr lang="en-US" sz="1000">
                          <a:solidFill>
                            <a:schemeClr val="tx1"/>
                          </a:solidFill>
                        </a:rPr>
                        <a:t>Math</a:t>
                      </a:r>
                    </a:p>
                    <a:p>
                      <a:pPr marL="171450" indent="-171450" algn="l">
                        <a:buFont typeface="Arial" panose="020B0604020202020204" pitchFamily="34" charset="0"/>
                        <a:buChar char="•"/>
                      </a:pPr>
                      <a:r>
                        <a:rPr lang="en-US" sz="1000">
                          <a:solidFill>
                            <a:schemeClr val="tx1"/>
                          </a:solidFill>
                        </a:rPr>
                        <a:t>3</a:t>
                      </a:r>
                      <a:r>
                        <a:rPr lang="en-US" sz="1000" baseline="30000">
                          <a:solidFill>
                            <a:schemeClr val="tx1"/>
                          </a:solidFill>
                        </a:rPr>
                        <a:t>rd</a:t>
                      </a:r>
                      <a:r>
                        <a:rPr lang="en-US" sz="1000">
                          <a:solidFill>
                            <a:schemeClr val="tx1"/>
                          </a:solidFill>
                        </a:rPr>
                        <a:t>  Grade Reading/Math</a:t>
                      </a:r>
                    </a:p>
                    <a:p>
                      <a:pPr marL="171450" indent="-171450" algn="l">
                        <a:buFont typeface="Arial" panose="020B0604020202020204" pitchFamily="34" charset="0"/>
                        <a:buChar char="•"/>
                      </a:pPr>
                      <a:r>
                        <a:rPr lang="en-US" sz="1000">
                          <a:solidFill>
                            <a:schemeClr val="tx1"/>
                          </a:solidFill>
                        </a:rPr>
                        <a:t>5</a:t>
                      </a:r>
                      <a:r>
                        <a:rPr lang="en-US" sz="1000" baseline="30000">
                          <a:solidFill>
                            <a:schemeClr val="tx1"/>
                          </a:solidFill>
                        </a:rPr>
                        <a:t>th</a:t>
                      </a:r>
                      <a:r>
                        <a:rPr lang="en-US" sz="1000">
                          <a:solidFill>
                            <a:schemeClr val="tx1"/>
                          </a:solidFill>
                        </a:rPr>
                        <a:t> Grade Science/Reading</a:t>
                      </a:r>
                    </a:p>
                    <a:p>
                      <a:pPr marL="171450" indent="-171450" algn="l">
                        <a:buFont typeface="Arial" panose="020B0604020202020204" pitchFamily="34" charset="0"/>
                        <a:buChar char="•"/>
                      </a:pPr>
                      <a:r>
                        <a:rPr lang="en-US" sz="1000">
                          <a:solidFill>
                            <a:schemeClr val="tx1"/>
                          </a:solidFill>
                        </a:rPr>
                        <a:t>4</a:t>
                      </a:r>
                      <a:r>
                        <a:rPr lang="en-US" sz="1000" baseline="30000">
                          <a:solidFill>
                            <a:schemeClr val="tx1"/>
                          </a:solidFill>
                        </a:rPr>
                        <a:t>th</a:t>
                      </a:r>
                      <a:r>
                        <a:rPr lang="en-US" sz="1000">
                          <a:solidFill>
                            <a:schemeClr val="tx1"/>
                          </a:solidFill>
                        </a:rPr>
                        <a:t> Grade Writing</a:t>
                      </a:r>
                    </a:p>
                    <a:p>
                      <a:pPr marL="0" indent="0" algn="ctr">
                        <a:buFont typeface="Arial" panose="020B0604020202020204" pitchFamily="34" charset="0"/>
                        <a:buNone/>
                      </a:pPr>
                      <a:endParaRPr lang="en-US" sz="1000" b="1">
                        <a:solidFill>
                          <a:schemeClr val="tx1"/>
                        </a:solidFill>
                      </a:endParaRPr>
                    </a:p>
                    <a:p>
                      <a:pPr algn="l"/>
                      <a:endParaRPr lang="en-US" sz="1000">
                        <a:solidFill>
                          <a:schemeClr val="tx1"/>
                        </a:solidFill>
                      </a:endParaRPr>
                    </a:p>
                  </a:txBody>
                  <a:tcPr/>
                </a:tc>
                <a:extLst>
                  <a:ext uri="{0D108BD9-81ED-4DB2-BD59-A6C34878D82A}">
                    <a16:rowId xmlns:a16="http://schemas.microsoft.com/office/drawing/2014/main" val="10001"/>
                  </a:ext>
                </a:extLst>
              </a:tr>
              <a:tr h="1226758">
                <a:tc>
                  <a:txBody>
                    <a:bodyPr/>
                    <a:lstStyle/>
                    <a:p>
                      <a:pPr algn="ctr"/>
                      <a:r>
                        <a:rPr lang="en-US"/>
                        <a:t>2</a:t>
                      </a:r>
                    </a:p>
                  </a:txBody>
                  <a:tcPr/>
                </a:tc>
                <a:tc>
                  <a:txBody>
                    <a:bodyPr/>
                    <a:lstStyle/>
                    <a:p>
                      <a:pPr algn="ctr"/>
                      <a:r>
                        <a:rPr lang="en-US" sz="1600" dirty="0"/>
                        <a:t>Domain 2:</a:t>
                      </a:r>
                    </a:p>
                    <a:p>
                      <a:pPr algn="ctr"/>
                      <a:r>
                        <a:rPr lang="en-US" sz="1600" dirty="0"/>
                        <a:t>Student Support</a:t>
                      </a:r>
                    </a:p>
                    <a:p>
                      <a:pPr algn="ctr"/>
                      <a:r>
                        <a:rPr lang="en-US" sz="1600" dirty="0"/>
                        <a:t>Student Progress Part 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Student Progress Part B</a:t>
                      </a:r>
                    </a:p>
                    <a:p>
                      <a:pPr algn="ctr"/>
                      <a:endParaRPr lang="en-US" sz="1600" dirty="0"/>
                    </a:p>
                  </a:txBody>
                  <a:tcPr/>
                </a:tc>
                <a:tc>
                  <a:txBody>
                    <a:bodyPr/>
                    <a:lstStyle/>
                    <a:p>
                      <a:pPr algn="l"/>
                      <a:r>
                        <a:rPr lang="en-US" sz="800" dirty="0"/>
                        <a:t>Domain 2 Part A performance</a:t>
                      </a:r>
                      <a:r>
                        <a:rPr lang="en-US" sz="800" baseline="0" dirty="0"/>
                        <a:t> was higher than Part B.</a:t>
                      </a:r>
                    </a:p>
                    <a:p>
                      <a:pPr algn="l"/>
                      <a:endParaRPr lang="en-US" sz="800" b="1" baseline="0" dirty="0"/>
                    </a:p>
                    <a:p>
                      <a:pPr algn="l"/>
                      <a:r>
                        <a:rPr lang="en-US" sz="800" b="1" baseline="0" dirty="0"/>
                        <a:t>2022</a:t>
                      </a:r>
                      <a:endParaRPr lang="en-US" sz="800" baseline="0" dirty="0"/>
                    </a:p>
                    <a:p>
                      <a:pPr algn="l"/>
                      <a:r>
                        <a:rPr lang="en-US" sz="800" baseline="0" dirty="0"/>
                        <a:t>Part A:  96%</a:t>
                      </a:r>
                    </a:p>
                    <a:p>
                      <a:pPr algn="l"/>
                      <a:r>
                        <a:rPr lang="en-US" sz="800" baseline="0" dirty="0"/>
                        <a:t>Part B:   86%</a:t>
                      </a:r>
                      <a:endParaRPr lang="en-US" sz="800" b="1" baseline="0" dirty="0"/>
                    </a:p>
                    <a:p>
                      <a:pPr algn="l"/>
                      <a:endParaRPr lang="en-US" sz="800" b="1" baseline="0" dirty="0"/>
                    </a:p>
                    <a:p>
                      <a:pPr algn="l"/>
                      <a:r>
                        <a:rPr lang="en-US" sz="800" b="1" baseline="0" dirty="0"/>
                        <a:t>2024</a:t>
                      </a:r>
                      <a:endParaRPr lang="en-US" sz="800" baseline="0" dirty="0"/>
                    </a:p>
                    <a:p>
                      <a:pPr algn="l"/>
                      <a:r>
                        <a:rPr lang="en-US" sz="800" baseline="0" dirty="0"/>
                        <a:t>Part A:  88</a:t>
                      </a:r>
                    </a:p>
                    <a:p>
                      <a:pPr algn="l"/>
                      <a:r>
                        <a:rPr lang="en-US" sz="800" baseline="0" dirty="0"/>
                        <a:t>Part B:  84</a:t>
                      </a:r>
                    </a:p>
                  </a:txBody>
                  <a:tcPr/>
                </a:tc>
                <a:tc>
                  <a:txBody>
                    <a:bodyPr/>
                    <a:lstStyle/>
                    <a:p>
                      <a:pPr marL="171450" indent="-171450" algn="l">
                        <a:buFont typeface="Arial" panose="020B0604020202020204" pitchFamily="34" charset="0"/>
                        <a:buChar char="•"/>
                      </a:pPr>
                      <a:r>
                        <a:rPr lang="en-US" sz="1000">
                          <a:solidFill>
                            <a:schemeClr val="tx1"/>
                          </a:solidFill>
                        </a:rPr>
                        <a:t>Address the needs of all students</a:t>
                      </a:r>
                      <a:r>
                        <a:rPr lang="en-US" sz="1000" baseline="0">
                          <a:solidFill>
                            <a:schemeClr val="tx1"/>
                          </a:solidFill>
                        </a:rPr>
                        <a:t> in each student group</a:t>
                      </a:r>
                      <a:r>
                        <a:rPr lang="en-US" sz="1000">
                          <a:solidFill>
                            <a:schemeClr val="tx1"/>
                          </a:solidFill>
                        </a:rPr>
                        <a:t>.</a:t>
                      </a:r>
                    </a:p>
                    <a:p>
                      <a:pPr marL="171450" indent="-171450" algn="l">
                        <a:buFont typeface="Arial" panose="020B0604020202020204" pitchFamily="34" charset="0"/>
                        <a:buChar char="•"/>
                      </a:pPr>
                      <a:r>
                        <a:rPr lang="en-US" sz="1000">
                          <a:solidFill>
                            <a:schemeClr val="tx1"/>
                          </a:solidFill>
                        </a:rPr>
                        <a:t>Identify</a:t>
                      </a:r>
                      <a:r>
                        <a:rPr lang="en-US" sz="1000" baseline="0">
                          <a:solidFill>
                            <a:schemeClr val="tx1"/>
                          </a:solidFill>
                        </a:rPr>
                        <a:t> the student's previous performance and set specific goals by individual's students.</a:t>
                      </a:r>
                    </a:p>
                    <a:p>
                      <a:pPr marL="171450" indent="-171450" algn="l">
                        <a:buFont typeface="Arial" panose="020B0604020202020204" pitchFamily="34" charset="0"/>
                        <a:buChar char="•"/>
                      </a:pPr>
                      <a:r>
                        <a:rPr lang="en-US" sz="1000" baseline="0">
                          <a:solidFill>
                            <a:schemeClr val="tx1"/>
                          </a:solidFill>
                        </a:rPr>
                        <a:t>Goal for Part A is 90 or above</a:t>
                      </a:r>
                    </a:p>
                    <a:p>
                      <a:pPr marL="171450" indent="-171450" algn="l">
                        <a:buFont typeface="Arial" panose="020B0604020202020204" pitchFamily="34" charset="0"/>
                        <a:buChar char="•"/>
                      </a:pPr>
                      <a:r>
                        <a:rPr lang="en-US" sz="1000" baseline="0">
                          <a:solidFill>
                            <a:schemeClr val="tx1"/>
                          </a:solidFill>
                        </a:rPr>
                        <a:t>Goal for Part B is 90 or above.</a:t>
                      </a:r>
                      <a:endParaRPr lang="en-US" sz="1000">
                        <a:solidFill>
                          <a:schemeClr val="tx1"/>
                        </a:solidFill>
                      </a:endParaRPr>
                    </a:p>
                  </a:txBody>
                  <a:tcPr/>
                </a:tc>
                <a:tc>
                  <a:txBody>
                    <a:bodyPr/>
                    <a:lstStyle/>
                    <a:p>
                      <a:pPr marL="171450" indent="-171450" algn="l">
                        <a:buFont typeface="Arial" panose="020B0604020202020204" pitchFamily="34" charset="0"/>
                        <a:buChar char="•"/>
                      </a:pPr>
                      <a:r>
                        <a:rPr lang="en-US" sz="1000">
                          <a:solidFill>
                            <a:schemeClr val="tx1"/>
                          </a:solidFill>
                        </a:rPr>
                        <a:t>Teachers will continue to monitor students.. virtually or face to face</a:t>
                      </a:r>
                    </a:p>
                    <a:p>
                      <a:pPr marL="171450" indent="-171450" algn="l">
                        <a:buFont typeface="Arial" panose="020B0604020202020204" pitchFamily="34" charset="0"/>
                        <a:buChar char="•"/>
                      </a:pPr>
                      <a:r>
                        <a:rPr lang="en-US" sz="1000">
                          <a:solidFill>
                            <a:schemeClr val="tx1"/>
                          </a:solidFill>
                        </a:rPr>
                        <a:t>Steps will be made to address the SEL of students (Social Emotional Learning) </a:t>
                      </a:r>
                    </a:p>
                  </a:txBody>
                  <a:tcPr/>
                </a:tc>
                <a:tc>
                  <a:txBody>
                    <a:bodyPr/>
                    <a:lstStyle/>
                    <a:p>
                      <a:pPr marL="171450" indent="-171450" algn="l">
                        <a:buFont typeface="Arial" panose="020B0604020202020204" pitchFamily="34" charset="0"/>
                        <a:buChar char="•"/>
                      </a:pPr>
                      <a:r>
                        <a:rPr lang="en-US" sz="1000" dirty="0">
                          <a:solidFill>
                            <a:schemeClr val="tx1"/>
                          </a:solidFill>
                        </a:rPr>
                        <a:t>Address</a:t>
                      </a:r>
                      <a:r>
                        <a:rPr lang="en-US" sz="1000" baseline="0" dirty="0">
                          <a:solidFill>
                            <a:schemeClr val="tx1"/>
                          </a:solidFill>
                        </a:rPr>
                        <a:t> the needs of identified students to meet the progress measure in 2023-24 in Reading and Mathematics.</a:t>
                      </a:r>
                      <a:endParaRPr lang="en-US" sz="1000" dirty="0">
                        <a:solidFill>
                          <a:schemeClr val="tx1"/>
                        </a:solidFill>
                      </a:endParaRPr>
                    </a:p>
                  </a:txBody>
                  <a:tcPr/>
                </a:tc>
                <a:extLst>
                  <a:ext uri="{0D108BD9-81ED-4DB2-BD59-A6C34878D82A}">
                    <a16:rowId xmlns:a16="http://schemas.microsoft.com/office/drawing/2014/main" val="10002"/>
                  </a:ext>
                </a:extLst>
              </a:tr>
              <a:tr h="760346">
                <a:tc>
                  <a:txBody>
                    <a:bodyPr/>
                    <a:lstStyle/>
                    <a:p>
                      <a:pPr algn="ctr"/>
                      <a:r>
                        <a:rPr lang="en-US"/>
                        <a:t>3</a:t>
                      </a:r>
                    </a:p>
                  </a:txBody>
                  <a:tcPr/>
                </a:tc>
                <a:tc>
                  <a:txBody>
                    <a:bodyPr/>
                    <a:lstStyle/>
                    <a:p>
                      <a:pPr algn="ctr"/>
                      <a:r>
                        <a:rPr lang="en-US" sz="1600" dirty="0"/>
                        <a:t>Domain 3:</a:t>
                      </a:r>
                    </a:p>
                    <a:p>
                      <a:pPr algn="ctr"/>
                      <a:r>
                        <a:rPr lang="en-US" sz="1100" dirty="0"/>
                        <a:t>Family and Community Empowerment</a:t>
                      </a:r>
                    </a:p>
                  </a:txBody>
                  <a:tcPr/>
                </a:tc>
                <a:tc>
                  <a:txBody>
                    <a:bodyPr/>
                    <a:lstStyle/>
                    <a:p>
                      <a:pPr marL="0" indent="0" algn="l">
                        <a:buFont typeface="Arial" panose="020B0604020202020204" pitchFamily="34" charset="0"/>
                        <a:buNone/>
                      </a:pPr>
                      <a:r>
                        <a:rPr lang="en-US" sz="1000" dirty="0"/>
                        <a:t>Campus had 88% of students’ gap closed.</a:t>
                      </a:r>
                    </a:p>
                  </a:txBody>
                  <a:tcPr/>
                </a:tc>
                <a:tc>
                  <a:txBody>
                    <a:bodyPr/>
                    <a:lstStyle/>
                    <a:p>
                      <a:pPr marL="171450" indent="-171450" algn="l">
                        <a:buFont typeface="Arial" panose="020B0604020202020204" pitchFamily="34" charset="0"/>
                        <a:buChar char="•"/>
                      </a:pPr>
                      <a:r>
                        <a:rPr lang="en-US" sz="1000">
                          <a:solidFill>
                            <a:schemeClr val="tx1"/>
                          </a:solidFill>
                        </a:rPr>
                        <a:t>Goal is to perform</a:t>
                      </a:r>
                      <a:r>
                        <a:rPr lang="en-US" sz="1000" baseline="0">
                          <a:solidFill>
                            <a:schemeClr val="tx1"/>
                          </a:solidFill>
                        </a:rPr>
                        <a:t> at 100.  Focus is to have SPED population perform at MEETS or above.</a:t>
                      </a:r>
                    </a:p>
                    <a:p>
                      <a:pPr marL="0" indent="0" algn="l">
                        <a:buFont typeface="Arial" panose="020B0604020202020204" pitchFamily="34" charset="0"/>
                        <a:buNone/>
                      </a:pPr>
                      <a:endParaRPr lang="en-US" sz="1000" baseline="0">
                        <a:solidFill>
                          <a:srgbClr val="FF0000"/>
                        </a:solidFill>
                      </a:endParaRPr>
                    </a:p>
                  </a:txBody>
                  <a:tcPr/>
                </a:tc>
                <a:tc>
                  <a:txBody>
                    <a:bodyPr/>
                    <a:lstStyle/>
                    <a:p>
                      <a:pPr marL="0" indent="0" algn="l">
                        <a:buFont typeface="Arial" panose="020B0604020202020204" pitchFamily="34" charset="0"/>
                        <a:buNone/>
                      </a:pPr>
                      <a:r>
                        <a:rPr lang="en-US" sz="1000" baseline="0" dirty="0">
                          <a:solidFill>
                            <a:schemeClr val="tx1"/>
                          </a:solidFill>
                        </a:rPr>
                        <a:t>Continue to work on TELPAS component:</a:t>
                      </a:r>
                    </a:p>
                    <a:p>
                      <a:pPr marL="0" indent="0" algn="l">
                        <a:buFont typeface="Arial" panose="020B0604020202020204" pitchFamily="34" charset="0"/>
                        <a:buNone/>
                      </a:pPr>
                      <a:r>
                        <a:rPr lang="en-US" sz="1000" baseline="0" dirty="0">
                          <a:solidFill>
                            <a:schemeClr val="tx1"/>
                          </a:solidFill>
                        </a:rPr>
                        <a:t>Monitor the rest of groups</a:t>
                      </a:r>
                    </a:p>
                    <a:p>
                      <a:pPr marL="0" indent="0" algn="l">
                        <a:buFont typeface="Arial" panose="020B0604020202020204" pitchFamily="34" charset="0"/>
                        <a:buNone/>
                      </a:pPr>
                      <a:r>
                        <a:rPr lang="en-US" sz="1000" baseline="0" dirty="0">
                          <a:solidFill>
                            <a:schemeClr val="tx1"/>
                          </a:solidFill>
                        </a:rPr>
                        <a:t>English Language Proficiency Status 2024: </a:t>
                      </a:r>
                    </a:p>
                    <a:p>
                      <a:pPr marL="0" indent="0" algn="l">
                        <a:buFont typeface="Arial" panose="020B0604020202020204" pitchFamily="34" charset="0"/>
                        <a:buNone/>
                      </a:pPr>
                      <a:r>
                        <a:rPr lang="en-US" sz="1000" baseline="0" dirty="0">
                          <a:solidFill>
                            <a:schemeClr val="tx1"/>
                          </a:solidFill>
                        </a:rPr>
                        <a:t>Target 36%</a:t>
                      </a:r>
                    </a:p>
                    <a:p>
                      <a:pPr marL="0" indent="0" algn="l">
                        <a:buFont typeface="Arial" panose="020B0604020202020204" pitchFamily="34" charset="0"/>
                        <a:buNone/>
                      </a:pPr>
                      <a:r>
                        <a:rPr lang="en-US" sz="1000" baseline="0" dirty="0">
                          <a:solidFill>
                            <a:schemeClr val="tx1"/>
                          </a:solidFill>
                        </a:rPr>
                        <a:t>Progress rate 48%</a:t>
                      </a:r>
                    </a:p>
                  </a:txBody>
                  <a:tcPr/>
                </a:tc>
                <a:tc>
                  <a:txBody>
                    <a:bodyPr/>
                    <a:lstStyle/>
                    <a:p>
                      <a:pPr algn="l"/>
                      <a:r>
                        <a:rPr lang="en-US" sz="1000">
                          <a:solidFill>
                            <a:schemeClr val="tx1"/>
                          </a:solidFill>
                        </a:rPr>
                        <a:t>Special population groups </a:t>
                      </a:r>
                    </a:p>
                    <a:p>
                      <a:pPr algn="l"/>
                      <a:r>
                        <a:rPr lang="en-US" sz="1000">
                          <a:solidFill>
                            <a:schemeClr val="tx1"/>
                          </a:solidFill>
                        </a:rPr>
                        <a:t>SPED</a:t>
                      </a:r>
                    </a:p>
                    <a:p>
                      <a:pPr algn="l"/>
                      <a:r>
                        <a:rPr lang="en-US" sz="1000">
                          <a:solidFill>
                            <a:schemeClr val="tx1"/>
                          </a:solidFill>
                        </a:rPr>
                        <a:t>EB’s</a:t>
                      </a:r>
                    </a:p>
                  </a:txBody>
                  <a:tcPr/>
                </a:tc>
                <a:extLst>
                  <a:ext uri="{0D108BD9-81ED-4DB2-BD59-A6C34878D82A}">
                    <a16:rowId xmlns:a16="http://schemas.microsoft.com/office/drawing/2014/main" val="10003"/>
                  </a:ext>
                </a:extLst>
              </a:tr>
              <a:tr h="1150600">
                <a:tc>
                  <a:txBody>
                    <a:bodyPr/>
                    <a:lstStyle/>
                    <a:p>
                      <a:pPr algn="ctr"/>
                      <a:r>
                        <a:rPr lang="en-US" sz="1100" dirty="0"/>
                        <a:t>Campus</a:t>
                      </a:r>
                    </a:p>
                    <a:p>
                      <a:pPr algn="ctr"/>
                      <a:r>
                        <a:rPr lang="en-US" sz="1400" dirty="0"/>
                        <a:t>Total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Cesar Chavez  received 3 distinction designations in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Top 25% Academic Growth</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Top 25% Closing Gaps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Post Secondary readiness</a:t>
                      </a:r>
                    </a:p>
                  </a:txBody>
                  <a:tcPr/>
                </a:tc>
                <a:tc>
                  <a:txBody>
                    <a:bodyPr/>
                    <a:lstStyle/>
                    <a:p>
                      <a:pPr marL="0" indent="0" algn="l">
                        <a:buFont typeface="Arial" panose="020B0604020202020204" pitchFamily="34" charset="0"/>
                        <a:buNone/>
                      </a:pPr>
                      <a:r>
                        <a:rPr lang="en-US" sz="1000"/>
                        <a:t>Cesar Chavez Elementary MET STANDARD.</a:t>
                      </a:r>
                    </a:p>
                    <a:p>
                      <a:pPr marL="0" indent="0" algn="l">
                        <a:buFont typeface="Arial" panose="020B0604020202020204" pitchFamily="34" charset="0"/>
                        <a:buNone/>
                      </a:pPr>
                      <a:endParaRPr lang="en-US" sz="1000"/>
                    </a:p>
                    <a:p>
                      <a:pPr marL="0" indent="0" algn="l">
                        <a:buFont typeface="Arial" panose="020B0604020202020204" pitchFamily="34" charset="0"/>
                        <a:buNone/>
                      </a:pPr>
                      <a:r>
                        <a:rPr lang="en-US" sz="1000"/>
                        <a:t>Cesar Chavez Elementary went from an overall score of 90% in 2018  to a 96% in 202.</a:t>
                      </a:r>
                    </a:p>
                    <a:p>
                      <a:pPr marL="0" indent="0" algn="l">
                        <a:buFont typeface="Arial" panose="020B0604020202020204" pitchFamily="34" charset="0"/>
                        <a:buNone/>
                      </a:pPr>
                      <a:endParaRPr lang="en-US" sz="1000"/>
                    </a:p>
                  </a:txBody>
                  <a:tcPr/>
                </a:tc>
                <a:tc>
                  <a:txBody>
                    <a:bodyPr/>
                    <a:lstStyle/>
                    <a:p>
                      <a:pPr marL="0" indent="0" algn="l">
                        <a:buFont typeface="Arial" panose="020B0604020202020204" pitchFamily="34" charset="0"/>
                        <a:buNone/>
                      </a:pPr>
                      <a:r>
                        <a:rPr lang="en-US" sz="1000" baseline="0" dirty="0">
                          <a:solidFill>
                            <a:schemeClr val="tx1"/>
                          </a:solidFill>
                        </a:rPr>
                        <a:t>Final campus score was 88%.  Goal is to have a 90% or higher for Spring 2025.  </a:t>
                      </a:r>
                    </a:p>
                    <a:p>
                      <a:pPr marL="0" indent="0" algn="l">
                        <a:buFont typeface="Arial" panose="020B0604020202020204" pitchFamily="34" charset="0"/>
                        <a:buNone/>
                      </a:pPr>
                      <a:r>
                        <a:rPr lang="en-US" sz="1000" baseline="0" dirty="0">
                          <a:solidFill>
                            <a:schemeClr val="tx1"/>
                          </a:solidFill>
                        </a:rPr>
                        <a:t>Goal for 2024  to earn  all 6  distinctions in core content areas .</a:t>
                      </a:r>
                    </a:p>
                    <a:p>
                      <a:pPr marL="0" indent="0" algn="l">
                        <a:buFont typeface="Arial" panose="020B0604020202020204" pitchFamily="34" charset="0"/>
                        <a:buNone/>
                      </a:pPr>
                      <a:endParaRPr lang="en-US" sz="1000" baseline="0" dirty="0">
                        <a:solidFill>
                          <a:schemeClr val="tx1"/>
                        </a:solidFill>
                        <a:highlight>
                          <a:srgbClr val="00FF00"/>
                        </a:highlight>
                      </a:endParaRPr>
                    </a:p>
                  </a:txBody>
                  <a:tcPr/>
                </a:tc>
                <a:tc>
                  <a:txBody>
                    <a:bodyPr/>
                    <a:lstStyle/>
                    <a:p>
                      <a:pPr marL="0" indent="0" algn="l">
                        <a:buFont typeface="Arial" panose="020B0604020202020204" pitchFamily="34" charset="0"/>
                        <a:buNone/>
                      </a:pPr>
                      <a:r>
                        <a:rPr lang="en-US" sz="1000" baseline="0" dirty="0">
                          <a:solidFill>
                            <a:schemeClr val="tx1"/>
                          </a:solidFill>
                        </a:rPr>
                        <a:t>Students will continue to work on intervention programs.</a:t>
                      </a:r>
                    </a:p>
                    <a:p>
                      <a:pPr marL="228600" indent="-228600" algn="l">
                        <a:buFont typeface="Arial" panose="020B0604020202020204" pitchFamily="34" charset="0"/>
                        <a:buAutoNum type="arabicPeriod"/>
                      </a:pPr>
                      <a:r>
                        <a:rPr lang="en-US" sz="1000" baseline="0" dirty="0">
                          <a:solidFill>
                            <a:schemeClr val="tx1"/>
                          </a:solidFill>
                        </a:rPr>
                        <a:t>Voyager</a:t>
                      </a:r>
                    </a:p>
                    <a:p>
                      <a:pPr marL="228600" indent="-228600" algn="l">
                        <a:buFont typeface="Arial" panose="020B0604020202020204" pitchFamily="34" charset="0"/>
                        <a:buAutoNum type="arabicPeriod"/>
                      </a:pPr>
                      <a:r>
                        <a:rPr lang="en-US" sz="1000" baseline="0" dirty="0">
                          <a:solidFill>
                            <a:schemeClr val="tx1"/>
                          </a:solidFill>
                        </a:rPr>
                        <a:t>Herman Method</a:t>
                      </a:r>
                    </a:p>
                    <a:p>
                      <a:pPr marL="228600" indent="-228600" algn="l">
                        <a:buFont typeface="Arial" panose="020B0604020202020204" pitchFamily="34" charset="0"/>
                        <a:buAutoNum type="arabicPeriod"/>
                      </a:pPr>
                      <a:r>
                        <a:rPr lang="en-US" sz="1000" baseline="0" dirty="0">
                          <a:solidFill>
                            <a:schemeClr val="tx1"/>
                          </a:solidFill>
                        </a:rPr>
                        <a:t>IREADY</a:t>
                      </a:r>
                    </a:p>
                    <a:p>
                      <a:pPr marL="228600" indent="-228600" algn="l">
                        <a:buFont typeface="Arial" panose="020B0604020202020204" pitchFamily="34" charset="0"/>
                        <a:buAutoNum type="arabicPeriod"/>
                      </a:pPr>
                      <a:r>
                        <a:rPr lang="en-US" sz="1000" baseline="0" dirty="0">
                          <a:solidFill>
                            <a:schemeClr val="tx1"/>
                          </a:solidFill>
                        </a:rPr>
                        <a:t>Fluency </a:t>
                      </a:r>
                    </a:p>
                    <a:p>
                      <a:pPr marL="228600" indent="-228600" algn="l">
                        <a:buFont typeface="Arial" panose="020B0604020202020204" pitchFamily="34" charset="0"/>
                        <a:buAutoNum type="arabicPeriod"/>
                      </a:pPr>
                      <a:r>
                        <a:rPr lang="en-US" sz="1000" baseline="0" dirty="0">
                          <a:solidFill>
                            <a:schemeClr val="tx1"/>
                          </a:solidFill>
                        </a:rPr>
                        <a:t>Tutoring</a:t>
                      </a:r>
                    </a:p>
                    <a:p>
                      <a:pPr marL="228600" indent="-228600" algn="l">
                        <a:buFont typeface="Arial" panose="020B0604020202020204" pitchFamily="34" charset="0"/>
                        <a:buAutoNum type="arabicPeriod"/>
                      </a:pPr>
                      <a:r>
                        <a:rPr lang="en-US" sz="1000" baseline="0" dirty="0" err="1">
                          <a:solidFill>
                            <a:schemeClr val="tx1"/>
                          </a:solidFill>
                        </a:rPr>
                        <a:t>Estrellitas</a:t>
                      </a:r>
                      <a:endParaRPr lang="en-US" sz="1000" baseline="0" dirty="0">
                        <a:solidFill>
                          <a:schemeClr val="tx1"/>
                        </a:solidFill>
                      </a:endParaRPr>
                    </a:p>
                    <a:p>
                      <a:pPr marL="228600" indent="-228600" algn="l">
                        <a:buFont typeface="Arial" panose="020B0604020202020204" pitchFamily="34" charset="0"/>
                        <a:buAutoNum type="arabicPeriod"/>
                      </a:pPr>
                      <a:r>
                        <a:rPr lang="en-US" sz="1000" baseline="0" dirty="0">
                          <a:solidFill>
                            <a:schemeClr val="tx1"/>
                          </a:solidFill>
                        </a:rPr>
                        <a:t>Sing Spell Read and Write</a:t>
                      </a:r>
                    </a:p>
                  </a:txBody>
                  <a:tcPr/>
                </a:tc>
                <a:tc>
                  <a:txBody>
                    <a:bodyPr/>
                    <a:lstStyle/>
                    <a:p>
                      <a:pPr algn="l"/>
                      <a:r>
                        <a:rPr lang="en-US" sz="1000" dirty="0">
                          <a:solidFill>
                            <a:schemeClr val="tx1"/>
                          </a:solidFill>
                        </a:rPr>
                        <a:t>Improvement</a:t>
                      </a:r>
                      <a:r>
                        <a:rPr lang="en-US" sz="1000" baseline="0" dirty="0">
                          <a:solidFill>
                            <a:schemeClr val="tx1"/>
                          </a:solidFill>
                        </a:rPr>
                        <a:t> in 2024-2025</a:t>
                      </a:r>
                    </a:p>
                    <a:p>
                      <a:pPr algn="l"/>
                      <a:r>
                        <a:rPr lang="en-US" sz="1000" baseline="0" dirty="0">
                          <a:solidFill>
                            <a:schemeClr val="tx1"/>
                          </a:solidFill>
                        </a:rPr>
                        <a:t>STAAR Performance Raw score 47 -52</a:t>
                      </a:r>
                      <a:endParaRPr lang="en-US" sz="1000" dirty="0">
                        <a:solidFill>
                          <a:schemeClr val="tx1"/>
                        </a:solidFill>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860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62" y="112878"/>
            <a:ext cx="10515600" cy="297026"/>
          </a:xfrm>
        </p:spPr>
        <p:txBody>
          <a:bodyPr>
            <a:normAutofit fontScale="90000"/>
          </a:bodyPr>
          <a:lstStyle/>
          <a:p>
            <a:r>
              <a:rPr lang="en-US" sz="1800" b="1"/>
              <a:t>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88474147"/>
              </p:ext>
            </p:extLst>
          </p:nvPr>
        </p:nvGraphicFramePr>
        <p:xfrm>
          <a:off x="0" y="409904"/>
          <a:ext cx="12192000" cy="6311570"/>
        </p:xfrm>
        <a:graphic>
          <a:graphicData uri="http://schemas.openxmlformats.org/drawingml/2006/table">
            <a:tbl>
              <a:tblPr firstRow="1" bandRow="1">
                <a:tableStyleId>{5940675A-B579-460E-94D1-54222C63F5DA}</a:tableStyleId>
              </a:tblPr>
              <a:tblGrid>
                <a:gridCol w="939526">
                  <a:extLst>
                    <a:ext uri="{9D8B030D-6E8A-4147-A177-3AD203B41FA5}">
                      <a16:colId xmlns:a16="http://schemas.microsoft.com/office/drawing/2014/main" val="20000"/>
                    </a:ext>
                  </a:extLst>
                </a:gridCol>
                <a:gridCol w="3065760">
                  <a:extLst>
                    <a:ext uri="{9D8B030D-6E8A-4147-A177-3AD203B41FA5}">
                      <a16:colId xmlns:a16="http://schemas.microsoft.com/office/drawing/2014/main" val="20001"/>
                    </a:ext>
                  </a:extLst>
                </a:gridCol>
                <a:gridCol w="1826498">
                  <a:extLst>
                    <a:ext uri="{9D8B030D-6E8A-4147-A177-3AD203B41FA5}">
                      <a16:colId xmlns:a16="http://schemas.microsoft.com/office/drawing/2014/main" val="20002"/>
                    </a:ext>
                  </a:extLst>
                </a:gridCol>
                <a:gridCol w="2178787">
                  <a:extLst>
                    <a:ext uri="{9D8B030D-6E8A-4147-A177-3AD203B41FA5}">
                      <a16:colId xmlns:a16="http://schemas.microsoft.com/office/drawing/2014/main" val="20003"/>
                    </a:ext>
                  </a:extLst>
                </a:gridCol>
                <a:gridCol w="2178787">
                  <a:extLst>
                    <a:ext uri="{9D8B030D-6E8A-4147-A177-3AD203B41FA5}">
                      <a16:colId xmlns:a16="http://schemas.microsoft.com/office/drawing/2014/main" val="629915602"/>
                    </a:ext>
                  </a:extLst>
                </a:gridCol>
                <a:gridCol w="2002642">
                  <a:extLst>
                    <a:ext uri="{9D8B030D-6E8A-4147-A177-3AD203B41FA5}">
                      <a16:colId xmlns:a16="http://schemas.microsoft.com/office/drawing/2014/main" val="20004"/>
                    </a:ext>
                  </a:extLst>
                </a:gridCol>
              </a:tblGrid>
              <a:tr h="608412">
                <a:tc>
                  <a:txBody>
                    <a:bodyPr/>
                    <a:lstStyle/>
                    <a:p>
                      <a:pPr algn="ctr"/>
                      <a:r>
                        <a:rPr lang="en-US" sz="1600"/>
                        <a:t>GOAL</a:t>
                      </a:r>
                    </a:p>
                  </a:txBody>
                  <a:tcPr/>
                </a:tc>
                <a:tc>
                  <a:txBody>
                    <a:bodyPr/>
                    <a:lstStyle/>
                    <a:p>
                      <a:pPr algn="ctr"/>
                      <a:r>
                        <a:rPr lang="en-US" sz="1600"/>
                        <a:t>Area Reviewed</a:t>
                      </a:r>
                    </a:p>
                  </a:txBody>
                  <a:tcPr/>
                </a:tc>
                <a:tc>
                  <a:txBody>
                    <a:bodyPr/>
                    <a:lstStyle/>
                    <a:p>
                      <a:pPr algn="ctr"/>
                      <a:r>
                        <a:rPr lang="en-US" sz="1600"/>
                        <a:t>Summary of Strengths</a:t>
                      </a:r>
                    </a:p>
                  </a:txBody>
                  <a:tcPr/>
                </a:tc>
                <a:tc>
                  <a:txBody>
                    <a:bodyPr/>
                    <a:lstStyle/>
                    <a:p>
                      <a:pPr algn="ctr"/>
                      <a:r>
                        <a:rPr lang="en-US" sz="1600"/>
                        <a:t>Summary of Needs</a:t>
                      </a:r>
                    </a:p>
                  </a:txBody>
                  <a:tcPr/>
                </a:tc>
                <a:tc>
                  <a:txBody>
                    <a:bodyPr/>
                    <a:lstStyle/>
                    <a:p>
                      <a:pPr algn="ctr"/>
                      <a:r>
                        <a:rPr lang="en-US" sz="1600"/>
                        <a:t>Problem &amp; Root Cause</a:t>
                      </a:r>
                    </a:p>
                  </a:txBody>
                  <a:tcPr/>
                </a:tc>
                <a:tc>
                  <a:txBody>
                    <a:bodyPr/>
                    <a:lstStyle/>
                    <a:p>
                      <a:pPr algn="ctr"/>
                      <a:r>
                        <a:rPr lang="en-US" sz="1600"/>
                        <a:t>Priorities</a:t>
                      </a:r>
                    </a:p>
                  </a:txBody>
                  <a:tcPr/>
                </a:tc>
                <a:extLst>
                  <a:ext uri="{0D108BD9-81ED-4DB2-BD59-A6C34878D82A}">
                    <a16:rowId xmlns:a16="http://schemas.microsoft.com/office/drawing/2014/main" val="10000"/>
                  </a:ext>
                </a:extLst>
              </a:tr>
              <a:tr h="1537042">
                <a:tc>
                  <a:txBody>
                    <a:bodyPr/>
                    <a:lstStyle/>
                    <a:p>
                      <a:pPr algn="ctr"/>
                      <a:r>
                        <a:rPr lang="en-US" sz="1600"/>
                        <a:t>5</a:t>
                      </a:r>
                    </a:p>
                  </a:txBody>
                  <a:tcPr/>
                </a:tc>
                <a:tc>
                  <a:txBody>
                    <a:bodyPr/>
                    <a:lstStyle/>
                    <a:p>
                      <a:pPr algn="ctr"/>
                      <a:r>
                        <a:rPr lang="en-US" sz="1600"/>
                        <a:t>Family and Community Involvement</a:t>
                      </a:r>
                    </a:p>
                  </a:txBody>
                  <a:tcPr/>
                </a:tc>
                <a:tc>
                  <a:txBody>
                    <a:bodyPr/>
                    <a:lstStyle/>
                    <a:p>
                      <a:pPr marL="171450" indent="-171450" algn="l">
                        <a:buFont typeface="Arial" panose="020B0604020202020204" pitchFamily="34" charset="0"/>
                        <a:buChar char="•"/>
                      </a:pPr>
                      <a:r>
                        <a:rPr lang="en-US" sz="1000" b="0" u="none" baseline="0"/>
                        <a:t>Neighborhood outreach/ARISE</a:t>
                      </a:r>
                    </a:p>
                    <a:p>
                      <a:pPr marL="171450" indent="-171450" algn="l">
                        <a:buFont typeface="Arial" panose="020B0604020202020204" pitchFamily="34" charset="0"/>
                        <a:buChar char="•"/>
                      </a:pPr>
                      <a:r>
                        <a:rPr lang="en-US" sz="1000" b="0" u="none" baseline="0"/>
                        <a:t>Communication in both English and Spanish</a:t>
                      </a:r>
                    </a:p>
                    <a:p>
                      <a:pPr marL="171450" indent="-171450" algn="l">
                        <a:buFont typeface="Arial" panose="020B0604020202020204" pitchFamily="34" charset="0"/>
                        <a:buChar char="•"/>
                      </a:pPr>
                      <a:r>
                        <a:rPr lang="en-US" sz="1000" b="0" u="none" baseline="0"/>
                        <a:t>Parental involvement</a:t>
                      </a:r>
                    </a:p>
                    <a:p>
                      <a:pPr marL="171450" indent="-171450" algn="l">
                        <a:buFont typeface="Arial" panose="020B0604020202020204" pitchFamily="34" charset="0"/>
                        <a:buChar char="•"/>
                      </a:pPr>
                      <a:r>
                        <a:rPr lang="en-US" sz="1000" b="0" u="none" baseline="0"/>
                        <a:t>Parent Center</a:t>
                      </a:r>
                    </a:p>
                    <a:p>
                      <a:pPr marL="171450" indent="-171450" algn="l">
                        <a:buFont typeface="Arial" panose="020B0604020202020204" pitchFamily="34" charset="0"/>
                        <a:buChar char="•"/>
                      </a:pPr>
                      <a:r>
                        <a:rPr lang="en-US" sz="1000" b="0" u="none" baseline="0"/>
                        <a:t>Business Partnerships</a:t>
                      </a:r>
                    </a:p>
                    <a:p>
                      <a:pPr marL="171450" indent="-171450" algn="l">
                        <a:buFont typeface="Arial" panose="020B0604020202020204" pitchFamily="34" charset="0"/>
                        <a:buChar char="•"/>
                      </a:pPr>
                      <a:r>
                        <a:rPr lang="en-US" sz="1000" b="0" u="none" baseline="0"/>
                        <a:t>Parent Advisory Committee (PAC)</a:t>
                      </a:r>
                    </a:p>
                  </a:txBody>
                  <a:tcPr/>
                </a:tc>
                <a:tc>
                  <a:txBody>
                    <a:bodyPr/>
                    <a:lstStyle/>
                    <a:p>
                      <a:pPr marL="171450" indent="-171450" algn="l">
                        <a:buFont typeface="Arial" panose="020B0604020202020204" pitchFamily="34" charset="0"/>
                        <a:buChar char="•"/>
                      </a:pPr>
                      <a:r>
                        <a:rPr lang="en-US" sz="1000" b="0"/>
                        <a:t>Increase</a:t>
                      </a:r>
                      <a:r>
                        <a:rPr lang="en-US" sz="1000" b="0" baseline="0"/>
                        <a:t> parent involvement</a:t>
                      </a:r>
                    </a:p>
                    <a:p>
                      <a:pPr marL="171450" indent="-171450" algn="l">
                        <a:buFont typeface="Arial" panose="020B0604020202020204" pitchFamily="34" charset="0"/>
                        <a:buChar char="•"/>
                      </a:pPr>
                      <a:r>
                        <a:rPr lang="en-US" sz="1000" b="0" baseline="0"/>
                        <a:t>Increase number of parents participating in the special programs offered by PSJA ISD</a:t>
                      </a:r>
                    </a:p>
                    <a:p>
                      <a:pPr marL="171450" indent="-171450" algn="l">
                        <a:buFont typeface="Arial" panose="020B0604020202020204" pitchFamily="34" charset="0"/>
                        <a:buChar char="•"/>
                      </a:pPr>
                      <a:r>
                        <a:rPr lang="en-US" sz="1000" b="0" baseline="0"/>
                        <a:t>Increase volunteer hours</a:t>
                      </a:r>
                    </a:p>
                    <a:p>
                      <a:pPr marL="171450" indent="-171450" algn="l">
                        <a:buFont typeface="Arial" panose="020B0604020202020204" pitchFamily="34" charset="0"/>
                        <a:buChar char="•"/>
                      </a:pPr>
                      <a:endParaRPr lang="en-US" sz="1000" b="1"/>
                    </a:p>
                  </a:txBody>
                  <a:tcPr/>
                </a:tc>
                <a:tc>
                  <a:txBody>
                    <a:bodyPr/>
                    <a:lstStyle/>
                    <a:p>
                      <a:pPr marL="171450" indent="-171450" algn="l">
                        <a:buFont typeface="Arial" panose="020B0604020202020204" pitchFamily="34" charset="0"/>
                        <a:buChar char="•"/>
                      </a:pPr>
                      <a:r>
                        <a:rPr lang="en-US" sz="1000" b="0" dirty="0"/>
                        <a:t>Lack of parental participation/involvement in school.</a:t>
                      </a:r>
                    </a:p>
                    <a:p>
                      <a:pPr marL="171450" indent="-171450" algn="l">
                        <a:buFont typeface="Arial" panose="020B0604020202020204" pitchFamily="34" charset="0"/>
                        <a:buChar char="•"/>
                      </a:pPr>
                      <a:r>
                        <a:rPr lang="en-US" sz="1000" b="0" dirty="0"/>
                        <a:t>Low average of parents with high school diplomas and /or postsecondary education</a:t>
                      </a:r>
                    </a:p>
                    <a:p>
                      <a:pPr marL="171450" indent="-171450" algn="l">
                        <a:buFont typeface="Arial" panose="020B0604020202020204" pitchFamily="34" charset="0"/>
                        <a:buChar char="•"/>
                      </a:pPr>
                      <a:endParaRPr lang="en-US" sz="1000" b="1" dirty="0"/>
                    </a:p>
                  </a:txBody>
                  <a:tcPr/>
                </a:tc>
                <a:tc>
                  <a:txBody>
                    <a:bodyPr/>
                    <a:lstStyle/>
                    <a:p>
                      <a:pPr marL="171450" indent="-171450" algn="l">
                        <a:buFont typeface="Arial" panose="020B0604020202020204" pitchFamily="34" charset="0"/>
                        <a:buChar char="•"/>
                      </a:pPr>
                      <a:r>
                        <a:rPr lang="en-US" sz="1000"/>
                        <a:t>Create opportunities for parents to receive postsecondary training/education (Valley Interfaith) (ARISE)</a:t>
                      </a:r>
                    </a:p>
                    <a:p>
                      <a:pPr marL="171450" indent="-171450" algn="l">
                        <a:buFont typeface="Arial" panose="020B0604020202020204" pitchFamily="34" charset="0"/>
                        <a:buChar char="•"/>
                      </a:pPr>
                      <a:r>
                        <a:rPr lang="en-US" sz="1000"/>
                        <a:t>Initiate parent</a:t>
                      </a:r>
                      <a:r>
                        <a:rPr lang="en-US" sz="1000" baseline="0"/>
                        <a:t> academic conferences through DE Program</a:t>
                      </a:r>
                      <a:endParaRPr lang="en-US" sz="1000"/>
                    </a:p>
                  </a:txBody>
                  <a:tcPr/>
                </a:tc>
                <a:extLst>
                  <a:ext uri="{0D108BD9-81ED-4DB2-BD59-A6C34878D82A}">
                    <a16:rowId xmlns:a16="http://schemas.microsoft.com/office/drawing/2014/main" val="10001"/>
                  </a:ext>
                </a:extLst>
              </a:tr>
              <a:tr h="1505021">
                <a:tc>
                  <a:txBody>
                    <a:bodyPr/>
                    <a:lstStyle/>
                    <a:p>
                      <a:pPr algn="ctr"/>
                      <a:r>
                        <a:rPr lang="en-US" sz="1600"/>
                        <a:t>6</a:t>
                      </a:r>
                    </a:p>
                  </a:txBody>
                  <a:tcPr/>
                </a:tc>
                <a:tc>
                  <a:txBody>
                    <a:bodyPr/>
                    <a:lstStyle/>
                    <a:p>
                      <a:pPr algn="ctr"/>
                      <a:r>
                        <a:rPr lang="en-US" sz="1600"/>
                        <a:t>Technology</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Availability of technology resources for students and teachers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CIT training is readily available	</a:t>
                      </a:r>
                    </a:p>
                    <a:p>
                      <a:pPr algn="l"/>
                      <a:endParaRPr lang="en-US" sz="1000">
                        <a:solidFill>
                          <a:schemeClr val="tx1"/>
                        </a:solidFill>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Need access to </a:t>
                      </a:r>
                      <a:r>
                        <a:rPr lang="en-US" sz="1000" b="0" i="0" u="none" strike="noStrike" kern="1200" baseline="0" err="1">
                          <a:solidFill>
                            <a:schemeClr val="tx1"/>
                          </a:solidFill>
                          <a:latin typeface="+mn-lt"/>
                          <a:ea typeface="+mn-ea"/>
                          <a:cs typeface="+mn-cs"/>
                        </a:rPr>
                        <a:t>ipads</a:t>
                      </a:r>
                      <a:r>
                        <a:rPr lang="en-US" sz="1000" b="0" i="0" u="none" strike="noStrike" kern="1200" baseline="0">
                          <a:solidFill>
                            <a:schemeClr val="tx1"/>
                          </a:solidFill>
                          <a:latin typeface="+mn-lt"/>
                          <a:ea typeface="+mn-ea"/>
                          <a:cs typeface="+mn-cs"/>
                        </a:rPr>
                        <a:t> for school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Purchase covers for </a:t>
                      </a:r>
                      <a:r>
                        <a:rPr lang="en-US" sz="1000" b="0" i="0" u="none" strike="noStrike" kern="1200" baseline="0" err="1">
                          <a:solidFill>
                            <a:schemeClr val="tx1"/>
                          </a:solidFill>
                          <a:latin typeface="+mn-lt"/>
                          <a:ea typeface="+mn-ea"/>
                          <a:cs typeface="+mn-cs"/>
                        </a:rPr>
                        <a:t>ipads</a:t>
                      </a:r>
                      <a:endParaRPr lang="en-US" sz="1000" b="0" i="0" u="none" strike="noStrike" kern="1200" baseline="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Printer ink is limited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Further New Line boards training to create presentations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Need student device for 1-1</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kern="1200" baseline="0">
                          <a:solidFill>
                            <a:schemeClr val="tx1"/>
                          </a:solidFill>
                          <a:latin typeface="+mn-lt"/>
                          <a:ea typeface="+mn-ea"/>
                          <a:cs typeface="+mn-cs"/>
                        </a:rPr>
                        <a:t>	</a:t>
                      </a:r>
                    </a:p>
                    <a:p>
                      <a:pPr marL="171450" indent="-171450" algn="l">
                        <a:buFont typeface="Arial" panose="020B0604020202020204" pitchFamily="34" charset="0"/>
                        <a:buChar char="•"/>
                      </a:pPr>
                      <a:endParaRPr lang="en-US" sz="1000">
                        <a:solidFill>
                          <a:schemeClr val="tx1"/>
                        </a:solidFill>
                      </a:endParaRPr>
                    </a:p>
                  </a:txBody>
                  <a:tcPr/>
                </a:tc>
                <a:tc>
                  <a:txBody>
                    <a:bodyPr/>
                    <a:lstStyle/>
                    <a:p>
                      <a:pPr marL="171450" indent="-171450" algn="l">
                        <a:buFont typeface="Arial" panose="020B0604020202020204" pitchFamily="34" charset="0"/>
                        <a:buChar char="•"/>
                      </a:pPr>
                      <a:r>
                        <a:rPr lang="en-US" sz="1000">
                          <a:solidFill>
                            <a:schemeClr val="tx1"/>
                          </a:solidFill>
                        </a:rPr>
                        <a:t>Integration of technology in instruction and increase the use of student technology for instructional rigor</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CIT/ Librarian will provide training on the implementation of technology  integration ; increase on-line resources</a:t>
                      </a:r>
                    </a:p>
                    <a:p>
                      <a:pPr marL="171450" indent="-171450" algn="l">
                        <a:buFont typeface="Arial" panose="020B0604020202020204" pitchFamily="34" charset="0"/>
                        <a:buChar char="•"/>
                      </a:pPr>
                      <a:endParaRPr lang="en-US" sz="1000">
                        <a:solidFill>
                          <a:schemeClr val="tx1"/>
                        </a:solidFill>
                      </a:endParaRPr>
                    </a:p>
                  </a:txBody>
                  <a:tcPr/>
                </a:tc>
                <a:extLst>
                  <a:ext uri="{0D108BD9-81ED-4DB2-BD59-A6C34878D82A}">
                    <a16:rowId xmlns:a16="http://schemas.microsoft.com/office/drawing/2014/main" val="10002"/>
                  </a:ext>
                </a:extLst>
              </a:tr>
              <a:tr h="1639448">
                <a:tc>
                  <a:txBody>
                    <a:bodyPr/>
                    <a:lstStyle/>
                    <a:p>
                      <a:pPr algn="ctr"/>
                      <a:r>
                        <a:rPr lang="en-US" sz="1600"/>
                        <a:t>7</a:t>
                      </a:r>
                    </a:p>
                  </a:txBody>
                  <a:tcPr/>
                </a:tc>
                <a:tc>
                  <a:txBody>
                    <a:bodyPr/>
                    <a:lstStyle/>
                    <a:p>
                      <a:pPr algn="ctr"/>
                      <a:r>
                        <a:rPr lang="en-US" sz="1600"/>
                        <a:t>School Culture and Climate</a:t>
                      </a:r>
                    </a:p>
                  </a:txBody>
                  <a:tcPr/>
                </a:tc>
                <a:tc>
                  <a:txBody>
                    <a:bodyPr/>
                    <a:lstStyle/>
                    <a:p>
                      <a:pPr marL="171450" indent="-171450" algn="l">
                        <a:buFont typeface="Arial" panose="020B0604020202020204" pitchFamily="34" charset="0"/>
                        <a:buChar char="•"/>
                      </a:pPr>
                      <a:r>
                        <a:rPr lang="en-US" sz="1000">
                          <a:solidFill>
                            <a:schemeClr val="tx1"/>
                          </a:solidFill>
                        </a:rPr>
                        <a:t>Respect Skills</a:t>
                      </a:r>
                    </a:p>
                    <a:p>
                      <a:pPr marL="171450" indent="-171450" algn="l">
                        <a:buFont typeface="Arial" panose="020B0604020202020204" pitchFamily="34" charset="0"/>
                        <a:buChar char="•"/>
                      </a:pPr>
                      <a:r>
                        <a:rPr lang="en-US" sz="1000">
                          <a:solidFill>
                            <a:schemeClr val="tx1"/>
                          </a:solidFill>
                        </a:rPr>
                        <a:t>Student attendance</a:t>
                      </a:r>
                    </a:p>
                    <a:p>
                      <a:pPr marL="171450" indent="-171450" algn="l">
                        <a:buFont typeface="Arial" panose="020B0604020202020204" pitchFamily="34" charset="0"/>
                        <a:buChar char="•"/>
                      </a:pPr>
                      <a:r>
                        <a:rPr lang="en-US" sz="1000">
                          <a:solidFill>
                            <a:schemeClr val="tx1"/>
                          </a:solidFill>
                        </a:rPr>
                        <a:t>Customer Service</a:t>
                      </a:r>
                    </a:p>
                    <a:p>
                      <a:pPr marL="171450" indent="-171450" algn="l">
                        <a:buFont typeface="Arial" panose="020B0604020202020204" pitchFamily="34" charset="0"/>
                        <a:buChar char="•"/>
                      </a:pPr>
                      <a:r>
                        <a:rPr lang="en-US" sz="1000">
                          <a:solidFill>
                            <a:schemeClr val="tx1"/>
                          </a:solidFill>
                        </a:rPr>
                        <a:t>Collaborative Learning Communities (CLC’s)</a:t>
                      </a:r>
                    </a:p>
                    <a:p>
                      <a:pPr marL="171450" indent="-171450" algn="l">
                        <a:buFont typeface="Arial" panose="020B0604020202020204" pitchFamily="34" charset="0"/>
                        <a:buChar char="•"/>
                      </a:pPr>
                      <a:endParaRPr lang="en-US" sz="1000">
                        <a:solidFill>
                          <a:schemeClr val="tx1"/>
                        </a:solidFill>
                      </a:endParaRPr>
                    </a:p>
                  </a:txBody>
                  <a:tcPr/>
                </a:tc>
                <a:tc>
                  <a:txBody>
                    <a:bodyPr/>
                    <a:lstStyle/>
                    <a:p>
                      <a:pPr marL="171450" indent="-171450" algn="l">
                        <a:buFont typeface="Arial" panose="020B0604020202020204" pitchFamily="34" charset="0"/>
                        <a:buChar char="•"/>
                      </a:pPr>
                      <a:r>
                        <a:rPr lang="en-US" sz="1000" baseline="0">
                          <a:solidFill>
                            <a:schemeClr val="tx1"/>
                          </a:solidFill>
                        </a:rPr>
                        <a:t>Extra planning periods to finish RTI’s/504 </a:t>
                      </a:r>
                    </a:p>
                    <a:p>
                      <a:pPr marL="171450" indent="-171450" algn="l">
                        <a:buFont typeface="Arial" panose="020B0604020202020204" pitchFamily="34" charset="0"/>
                        <a:buChar char="•"/>
                      </a:pPr>
                      <a:r>
                        <a:rPr lang="en-US" sz="1000" baseline="0">
                          <a:solidFill>
                            <a:schemeClr val="tx1"/>
                          </a:solidFill>
                        </a:rPr>
                        <a:t>Consistency of essential agreements across campus.</a:t>
                      </a:r>
                      <a:endParaRPr lang="en-US" sz="1000">
                        <a:solidFill>
                          <a:schemeClr val="tx1"/>
                        </a:solidFill>
                      </a:endParaRPr>
                    </a:p>
                  </a:txBody>
                  <a:tcPr/>
                </a:tc>
                <a:tc>
                  <a:txBody>
                    <a:bodyPr/>
                    <a:lstStyle/>
                    <a:p>
                      <a:pPr marL="171450" indent="-171450" algn="l">
                        <a:buFont typeface="Arial" panose="020B0604020202020204" pitchFamily="34" charset="0"/>
                        <a:buChar char="•"/>
                      </a:pPr>
                      <a:r>
                        <a:rPr lang="en-US" sz="1000">
                          <a:solidFill>
                            <a:schemeClr val="tx1"/>
                          </a:solidFill>
                        </a:rPr>
                        <a:t>Implement a campus – wide consistency committee  to address solutions to everyday scenarios    </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rPr>
                        <a:t>Communicate with community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solidFill>
                            <a:schemeClr val="tx1"/>
                          </a:solidFill>
                        </a:rPr>
                        <a:t>Reading concerns and language .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rPr>
                        <a:t>Provide a safe learning environment for students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solidFill>
                          <a:schemeClr val="tx1"/>
                        </a:solidFill>
                      </a:endParaRPr>
                    </a:p>
                  </a:txBody>
                  <a:tcPr/>
                </a:tc>
                <a:extLst>
                  <a:ext uri="{0D108BD9-81ED-4DB2-BD59-A6C34878D82A}">
                    <a16:rowId xmlns:a16="http://schemas.microsoft.com/office/drawing/2014/main" val="10003"/>
                  </a:ext>
                </a:extLst>
              </a:tr>
              <a:tr h="1021647">
                <a:tc>
                  <a:txBody>
                    <a:bodyPr/>
                    <a:lstStyle/>
                    <a:p>
                      <a:pPr algn="ctr"/>
                      <a:r>
                        <a:rPr lang="en-US" sz="1600"/>
                        <a:t>8</a:t>
                      </a:r>
                    </a:p>
                  </a:txBody>
                  <a:tcPr/>
                </a:tc>
                <a:tc>
                  <a:txBody>
                    <a:bodyPr/>
                    <a:lstStyle/>
                    <a:p>
                      <a:pPr algn="ctr"/>
                      <a:r>
                        <a:rPr lang="en-US" sz="1600"/>
                        <a:t>Staff</a:t>
                      </a:r>
                      <a:r>
                        <a:rPr lang="en-US" sz="1600" baseline="0"/>
                        <a:t> Quality, Recruitment, and Retention</a:t>
                      </a:r>
                      <a:endParaRPr lang="en-US" sz="1600"/>
                    </a:p>
                  </a:txBody>
                  <a:tcPr/>
                </a:tc>
                <a:tc>
                  <a:txBody>
                    <a:bodyPr/>
                    <a:lstStyle/>
                    <a:p>
                      <a:pPr marL="171450" indent="-171450" algn="l">
                        <a:buFont typeface="Arial" panose="020B0604020202020204" pitchFamily="34" charset="0"/>
                        <a:buChar char="•"/>
                      </a:pPr>
                      <a:r>
                        <a:rPr lang="en-US" sz="1000">
                          <a:solidFill>
                            <a:schemeClr val="tx1"/>
                          </a:solidFill>
                        </a:rPr>
                        <a:t>Highly</a:t>
                      </a:r>
                      <a:r>
                        <a:rPr lang="en-US" sz="1000" baseline="0">
                          <a:solidFill>
                            <a:schemeClr val="tx1"/>
                          </a:solidFill>
                        </a:rPr>
                        <a:t> Qualified Staff</a:t>
                      </a:r>
                    </a:p>
                    <a:p>
                      <a:pPr marL="171450" indent="-171450" algn="l">
                        <a:buFont typeface="Arial" panose="020B0604020202020204" pitchFamily="34" charset="0"/>
                        <a:buChar char="•"/>
                      </a:pPr>
                      <a:r>
                        <a:rPr lang="en-US" sz="1000" baseline="0">
                          <a:solidFill>
                            <a:schemeClr val="tx1"/>
                          </a:solidFill>
                        </a:rPr>
                        <a:t>New Teacher Academy</a:t>
                      </a:r>
                    </a:p>
                    <a:p>
                      <a:pPr marL="171450" indent="-171450" algn="l">
                        <a:buFont typeface="Arial" panose="020B0604020202020204" pitchFamily="34" charset="0"/>
                        <a:buChar char="•"/>
                      </a:pPr>
                      <a:r>
                        <a:rPr lang="en-US" sz="1000" baseline="0">
                          <a:solidFill>
                            <a:schemeClr val="tx1"/>
                          </a:solidFill>
                        </a:rPr>
                        <a:t>McREL Evaluation Tool</a:t>
                      </a:r>
                    </a:p>
                    <a:p>
                      <a:pPr marL="171450" indent="-171450" algn="l">
                        <a:buFont typeface="Arial" panose="020B0604020202020204" pitchFamily="34" charset="0"/>
                        <a:buChar char="•"/>
                      </a:pPr>
                      <a:r>
                        <a:rPr lang="en-US" sz="1000" baseline="0">
                          <a:solidFill>
                            <a:schemeClr val="tx1"/>
                          </a:solidFill>
                        </a:rPr>
                        <a:t>Mentorship</a:t>
                      </a:r>
                    </a:p>
                    <a:p>
                      <a:pPr marL="171450" indent="-171450" algn="l">
                        <a:buFont typeface="Arial" panose="020B0604020202020204" pitchFamily="34" charset="0"/>
                        <a:buChar char="•"/>
                      </a:pPr>
                      <a:r>
                        <a:rPr lang="en-US" sz="1000">
                          <a:solidFill>
                            <a:schemeClr val="tx1"/>
                          </a:solidFill>
                        </a:rPr>
                        <a:t>CLL, Grade Level Chair and Admin</a:t>
                      </a:r>
                    </a:p>
                  </a:txBody>
                  <a:tcPr/>
                </a:tc>
                <a:tc>
                  <a:txBody>
                    <a:bodyPr/>
                    <a:lstStyle/>
                    <a:p>
                      <a:pPr marL="171450" indent="-171450" algn="l">
                        <a:buFont typeface="Arial" panose="020B0604020202020204" pitchFamily="34" charset="0"/>
                        <a:buChar char="•"/>
                      </a:pPr>
                      <a:r>
                        <a:rPr lang="en-US" sz="1000" b="0">
                          <a:solidFill>
                            <a:schemeClr val="tx1"/>
                          </a:solidFill>
                        </a:rPr>
                        <a:t>New teachers are overwhelmed with district initiatives</a:t>
                      </a:r>
                    </a:p>
                    <a:p>
                      <a:pPr marL="171450" indent="-171450" algn="l">
                        <a:buFont typeface="Arial" panose="020B0604020202020204" pitchFamily="34" charset="0"/>
                        <a:buChar char="•"/>
                      </a:pPr>
                      <a:r>
                        <a:rPr lang="en-US" sz="1000" b="0">
                          <a:solidFill>
                            <a:schemeClr val="tx1"/>
                          </a:solidFill>
                        </a:rPr>
                        <a:t>Not enough time throughout the day to finish everything….</a:t>
                      </a:r>
                    </a:p>
                  </a:txBody>
                  <a:tcPr/>
                </a:tc>
                <a:tc>
                  <a:txBody>
                    <a:bodyPr/>
                    <a:lstStyle/>
                    <a:p>
                      <a:pPr marL="171450" indent="-171450" algn="l">
                        <a:buFont typeface="Arial" panose="020B0604020202020204" pitchFamily="34" charset="0"/>
                        <a:buChar char="•"/>
                      </a:pPr>
                      <a:r>
                        <a:rPr lang="en-US" sz="1000" b="0">
                          <a:solidFill>
                            <a:schemeClr val="tx1"/>
                          </a:solidFill>
                        </a:rPr>
                        <a:t>New teachers lack basic understanding of the instructional process and TEKS- Curriculum-Assessment Alignment</a:t>
                      </a:r>
                    </a:p>
                  </a:txBody>
                  <a:tcPr/>
                </a:tc>
                <a:tc>
                  <a:txBody>
                    <a:bodyPr/>
                    <a:lstStyle/>
                    <a:p>
                      <a:pPr marL="171450" indent="-171450" algn="l">
                        <a:buFont typeface="Arial" panose="020B0604020202020204" pitchFamily="34" charset="0"/>
                        <a:buChar char="•"/>
                      </a:pPr>
                      <a:r>
                        <a:rPr lang="en-US" sz="1000" dirty="0">
                          <a:solidFill>
                            <a:schemeClr val="tx1"/>
                          </a:solidFill>
                        </a:rPr>
                        <a:t>Schedule time for new teachers to observe and work with experienced teachers on a weekly basis</a:t>
                      </a: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705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48437837"/>
              </p:ext>
            </p:extLst>
          </p:nvPr>
        </p:nvGraphicFramePr>
        <p:xfrm>
          <a:off x="292963" y="1334979"/>
          <a:ext cx="11514340" cy="2287110"/>
        </p:xfrm>
        <a:graphic>
          <a:graphicData uri="http://schemas.openxmlformats.org/drawingml/2006/table">
            <a:tbl>
              <a:tblPr firstRow="1" bandRow="1">
                <a:tableStyleId>{5940675A-B579-460E-94D1-54222C63F5DA}</a:tableStyleId>
              </a:tblPr>
              <a:tblGrid>
                <a:gridCol w="1622891">
                  <a:extLst>
                    <a:ext uri="{9D8B030D-6E8A-4147-A177-3AD203B41FA5}">
                      <a16:colId xmlns:a16="http://schemas.microsoft.com/office/drawing/2014/main" val="20000"/>
                    </a:ext>
                  </a:extLst>
                </a:gridCol>
                <a:gridCol w="1622891">
                  <a:extLst>
                    <a:ext uri="{9D8B030D-6E8A-4147-A177-3AD203B41FA5}">
                      <a16:colId xmlns:a16="http://schemas.microsoft.com/office/drawing/2014/main" val="20001"/>
                    </a:ext>
                  </a:extLst>
                </a:gridCol>
                <a:gridCol w="1622891">
                  <a:extLst>
                    <a:ext uri="{9D8B030D-6E8A-4147-A177-3AD203B41FA5}">
                      <a16:colId xmlns:a16="http://schemas.microsoft.com/office/drawing/2014/main" val="20002"/>
                    </a:ext>
                  </a:extLst>
                </a:gridCol>
                <a:gridCol w="1622891">
                  <a:extLst>
                    <a:ext uri="{9D8B030D-6E8A-4147-A177-3AD203B41FA5}">
                      <a16:colId xmlns:a16="http://schemas.microsoft.com/office/drawing/2014/main" val="20003"/>
                    </a:ext>
                  </a:extLst>
                </a:gridCol>
                <a:gridCol w="1891568">
                  <a:extLst>
                    <a:ext uri="{9D8B030D-6E8A-4147-A177-3AD203B41FA5}">
                      <a16:colId xmlns:a16="http://schemas.microsoft.com/office/drawing/2014/main" val="20004"/>
                    </a:ext>
                  </a:extLst>
                </a:gridCol>
                <a:gridCol w="1686499">
                  <a:extLst>
                    <a:ext uri="{9D8B030D-6E8A-4147-A177-3AD203B41FA5}">
                      <a16:colId xmlns:a16="http://schemas.microsoft.com/office/drawing/2014/main" val="20005"/>
                    </a:ext>
                  </a:extLst>
                </a:gridCol>
                <a:gridCol w="1444709">
                  <a:extLst>
                    <a:ext uri="{9D8B030D-6E8A-4147-A177-3AD203B41FA5}">
                      <a16:colId xmlns:a16="http://schemas.microsoft.com/office/drawing/2014/main" val="20006"/>
                    </a:ext>
                  </a:extLst>
                </a:gridCol>
              </a:tblGrid>
              <a:tr h="628676">
                <a:tc>
                  <a:txBody>
                    <a:bodyPr/>
                    <a:lstStyle/>
                    <a:p>
                      <a:endParaRPr lang="en-US"/>
                    </a:p>
                  </a:txBody>
                  <a:tcPr>
                    <a:solidFill>
                      <a:schemeClr val="accent1">
                        <a:lumMod val="60000"/>
                        <a:lumOff val="40000"/>
                      </a:schemeClr>
                    </a:solidFill>
                  </a:tcPr>
                </a:tc>
                <a:tc>
                  <a:txBody>
                    <a:bodyPr/>
                    <a:lstStyle/>
                    <a:p>
                      <a:pPr algn="ctr"/>
                      <a:r>
                        <a:rPr lang="en-US" sz="1400" b="1"/>
                        <a:t>ALL</a:t>
                      </a:r>
                    </a:p>
                  </a:txBody>
                  <a:tcPr>
                    <a:solidFill>
                      <a:schemeClr val="accent1">
                        <a:lumMod val="60000"/>
                        <a:lumOff val="40000"/>
                      </a:schemeClr>
                    </a:solidFill>
                  </a:tcPr>
                </a:tc>
                <a:tc>
                  <a:txBody>
                    <a:bodyPr/>
                    <a:lstStyle/>
                    <a:p>
                      <a:pPr algn="ctr"/>
                      <a:r>
                        <a:rPr lang="en-US" sz="1400" b="1"/>
                        <a:t>SPED</a:t>
                      </a:r>
                    </a:p>
                  </a:txBody>
                  <a:tcPr>
                    <a:solidFill>
                      <a:schemeClr val="accent1">
                        <a:lumMod val="60000"/>
                        <a:lumOff val="40000"/>
                      </a:schemeClr>
                    </a:solidFill>
                  </a:tcPr>
                </a:tc>
                <a:tc>
                  <a:txBody>
                    <a:bodyPr/>
                    <a:lstStyle/>
                    <a:p>
                      <a:pPr algn="ctr"/>
                      <a:r>
                        <a:rPr lang="en-US" sz="1400" b="1"/>
                        <a:t>LEP</a:t>
                      </a:r>
                    </a:p>
                  </a:txBody>
                  <a:tcPr>
                    <a:solidFill>
                      <a:schemeClr val="accent1">
                        <a:lumMod val="60000"/>
                        <a:lumOff val="40000"/>
                      </a:schemeClr>
                    </a:solidFill>
                  </a:tcPr>
                </a:tc>
                <a:tc>
                  <a:txBody>
                    <a:bodyPr/>
                    <a:lstStyle/>
                    <a:p>
                      <a:pPr algn="ctr"/>
                      <a:r>
                        <a:rPr lang="en-US" sz="1400" b="1"/>
                        <a:t>MIGRANT</a:t>
                      </a:r>
                    </a:p>
                  </a:txBody>
                  <a:tcPr>
                    <a:solidFill>
                      <a:schemeClr val="accent1">
                        <a:lumMod val="60000"/>
                        <a:lumOff val="40000"/>
                      </a:schemeClr>
                    </a:solidFill>
                  </a:tcPr>
                </a:tc>
                <a:tc>
                  <a:txBody>
                    <a:bodyPr/>
                    <a:lstStyle/>
                    <a:p>
                      <a:pPr algn="ctr"/>
                      <a:r>
                        <a:rPr lang="en-US" sz="1400" b="1"/>
                        <a:t>ECD</a:t>
                      </a:r>
                    </a:p>
                  </a:txBody>
                  <a:tcPr>
                    <a:solidFill>
                      <a:schemeClr val="accent1">
                        <a:lumMod val="60000"/>
                        <a:lumOff val="40000"/>
                      </a:schemeClr>
                    </a:solidFill>
                  </a:tcPr>
                </a:tc>
                <a:tc>
                  <a:txBody>
                    <a:bodyPr/>
                    <a:lstStyle/>
                    <a:p>
                      <a:pPr algn="ctr"/>
                      <a:r>
                        <a:rPr lang="en-US" sz="1400" b="1"/>
                        <a:t>GT</a:t>
                      </a:r>
                    </a:p>
                  </a:txBody>
                  <a:tcPr>
                    <a:solidFill>
                      <a:schemeClr val="accent1">
                        <a:lumMod val="60000"/>
                        <a:lumOff val="40000"/>
                      </a:schemeClr>
                    </a:solidFill>
                  </a:tcPr>
                </a:tc>
                <a:extLst>
                  <a:ext uri="{0D108BD9-81ED-4DB2-BD59-A6C34878D82A}">
                    <a16:rowId xmlns:a16="http://schemas.microsoft.com/office/drawing/2014/main" val="10000"/>
                  </a:ext>
                </a:extLst>
              </a:tr>
              <a:tr h="829217">
                <a:tc>
                  <a:txBody>
                    <a:bodyPr/>
                    <a:lstStyle/>
                    <a:p>
                      <a:r>
                        <a:rPr lang="en-US" sz="1400"/>
                        <a:t>Number</a:t>
                      </a:r>
                    </a:p>
                  </a:txBody>
                  <a:tcPr/>
                </a:tc>
                <a:tc>
                  <a:txBody>
                    <a:bodyPr/>
                    <a:lstStyle/>
                    <a:p>
                      <a:pPr algn="ctr"/>
                      <a:r>
                        <a:rPr lang="en-US" b="0" dirty="0"/>
                        <a:t>427</a:t>
                      </a:r>
                    </a:p>
                  </a:txBody>
                  <a:tcPr/>
                </a:tc>
                <a:tc>
                  <a:txBody>
                    <a:bodyPr/>
                    <a:lstStyle/>
                    <a:p>
                      <a:pPr algn="ctr"/>
                      <a:r>
                        <a:rPr lang="en-US" dirty="0"/>
                        <a:t>39</a:t>
                      </a:r>
                    </a:p>
                  </a:txBody>
                  <a:tcPr/>
                </a:tc>
                <a:tc>
                  <a:txBody>
                    <a:bodyPr/>
                    <a:lstStyle/>
                    <a:p>
                      <a:pPr algn="ctr"/>
                      <a:r>
                        <a:rPr lang="en-US"/>
                        <a:t>272</a:t>
                      </a:r>
                    </a:p>
                  </a:txBody>
                  <a:tcPr/>
                </a:tc>
                <a:tc>
                  <a:txBody>
                    <a:bodyPr/>
                    <a:lstStyle/>
                    <a:p>
                      <a:pPr algn="ctr"/>
                      <a:r>
                        <a:rPr lang="en-US"/>
                        <a:t>5</a:t>
                      </a:r>
                    </a:p>
                  </a:txBody>
                  <a:tcPr/>
                </a:tc>
                <a:tc>
                  <a:txBody>
                    <a:bodyPr/>
                    <a:lstStyle/>
                    <a:p>
                      <a:pPr algn="ctr"/>
                      <a:r>
                        <a:rPr lang="en-US" dirty="0"/>
                        <a:t>427</a:t>
                      </a:r>
                    </a:p>
                  </a:txBody>
                  <a:tcPr/>
                </a:tc>
                <a:tc>
                  <a:txBody>
                    <a:bodyPr/>
                    <a:lstStyle/>
                    <a:p>
                      <a:pPr algn="ctr"/>
                      <a:r>
                        <a:rPr lang="en-US"/>
                        <a:t>13</a:t>
                      </a:r>
                    </a:p>
                  </a:txBody>
                  <a:tcPr/>
                </a:tc>
                <a:extLst>
                  <a:ext uri="{0D108BD9-81ED-4DB2-BD59-A6C34878D82A}">
                    <a16:rowId xmlns:a16="http://schemas.microsoft.com/office/drawing/2014/main" val="10001"/>
                  </a:ext>
                </a:extLst>
              </a:tr>
              <a:tr h="829217">
                <a:tc>
                  <a:txBody>
                    <a:bodyPr/>
                    <a:lstStyle/>
                    <a:p>
                      <a:r>
                        <a:rPr lang="en-US" sz="1400"/>
                        <a:t>Percent</a:t>
                      </a:r>
                    </a:p>
                  </a:txBody>
                  <a:tcPr/>
                </a:tc>
                <a:tc>
                  <a:txBody>
                    <a:bodyPr/>
                    <a:lstStyle/>
                    <a:p>
                      <a:pPr algn="ctr"/>
                      <a:r>
                        <a:rPr lang="en-US"/>
                        <a:t>100</a:t>
                      </a:r>
                    </a:p>
                  </a:txBody>
                  <a:tcPr/>
                </a:tc>
                <a:tc>
                  <a:txBody>
                    <a:bodyPr/>
                    <a:lstStyle/>
                    <a:p>
                      <a:pPr algn="ctr"/>
                      <a:r>
                        <a:rPr lang="en-US"/>
                        <a:t>19.9</a:t>
                      </a:r>
                    </a:p>
                  </a:txBody>
                  <a:tcPr/>
                </a:tc>
                <a:tc>
                  <a:txBody>
                    <a:bodyPr/>
                    <a:lstStyle/>
                    <a:p>
                      <a:pPr algn="ctr"/>
                      <a:r>
                        <a:rPr lang="en-US"/>
                        <a:t>66.8</a:t>
                      </a:r>
                    </a:p>
                  </a:txBody>
                  <a:tcPr/>
                </a:tc>
                <a:tc>
                  <a:txBody>
                    <a:bodyPr/>
                    <a:lstStyle/>
                    <a:p>
                      <a:pPr algn="ctr"/>
                      <a:r>
                        <a:rPr lang="en-US"/>
                        <a:t>1.2</a:t>
                      </a:r>
                    </a:p>
                  </a:txBody>
                  <a:tcPr/>
                </a:tc>
                <a:tc>
                  <a:txBody>
                    <a:bodyPr/>
                    <a:lstStyle/>
                    <a:p>
                      <a:pPr algn="ctr"/>
                      <a:r>
                        <a:rPr lang="en-US"/>
                        <a:t>99.8</a:t>
                      </a:r>
                    </a:p>
                  </a:txBody>
                  <a:tcPr/>
                </a:tc>
                <a:tc>
                  <a:txBody>
                    <a:bodyPr/>
                    <a:lstStyle/>
                    <a:p>
                      <a:pPr algn="ctr"/>
                      <a:r>
                        <a:rPr lang="en-US" dirty="0"/>
                        <a:t>3.2</a:t>
                      </a:r>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860595586"/>
              </p:ext>
            </p:extLst>
          </p:nvPr>
        </p:nvGraphicFramePr>
        <p:xfrm>
          <a:off x="292961" y="3906175"/>
          <a:ext cx="11514339" cy="1837676"/>
        </p:xfrm>
        <a:graphic>
          <a:graphicData uri="http://schemas.openxmlformats.org/drawingml/2006/table">
            <a:tbl>
              <a:tblPr firstRow="1" bandRow="1">
                <a:tableStyleId>{5940675A-B579-460E-94D1-54222C63F5DA}</a:tableStyleId>
              </a:tblPr>
              <a:tblGrid>
                <a:gridCol w="1644905">
                  <a:extLst>
                    <a:ext uri="{9D8B030D-6E8A-4147-A177-3AD203B41FA5}">
                      <a16:colId xmlns:a16="http://schemas.microsoft.com/office/drawing/2014/main" val="20000"/>
                    </a:ext>
                  </a:extLst>
                </a:gridCol>
                <a:gridCol w="1499867">
                  <a:extLst>
                    <a:ext uri="{9D8B030D-6E8A-4147-A177-3AD203B41FA5}">
                      <a16:colId xmlns:a16="http://schemas.microsoft.com/office/drawing/2014/main" val="20001"/>
                    </a:ext>
                  </a:extLst>
                </a:gridCol>
                <a:gridCol w="1588385">
                  <a:extLst>
                    <a:ext uri="{9D8B030D-6E8A-4147-A177-3AD203B41FA5}">
                      <a16:colId xmlns:a16="http://schemas.microsoft.com/office/drawing/2014/main" val="20002"/>
                    </a:ext>
                  </a:extLst>
                </a:gridCol>
                <a:gridCol w="1422564">
                  <a:extLst>
                    <a:ext uri="{9D8B030D-6E8A-4147-A177-3AD203B41FA5}">
                      <a16:colId xmlns:a16="http://schemas.microsoft.com/office/drawing/2014/main" val="20003"/>
                    </a:ext>
                  </a:extLst>
                </a:gridCol>
                <a:gridCol w="1762933">
                  <a:extLst>
                    <a:ext uri="{9D8B030D-6E8A-4147-A177-3AD203B41FA5}">
                      <a16:colId xmlns:a16="http://schemas.microsoft.com/office/drawing/2014/main" val="20004"/>
                    </a:ext>
                  </a:extLst>
                </a:gridCol>
                <a:gridCol w="1440019">
                  <a:extLst>
                    <a:ext uri="{9D8B030D-6E8A-4147-A177-3AD203B41FA5}">
                      <a16:colId xmlns:a16="http://schemas.microsoft.com/office/drawing/2014/main" val="20005"/>
                    </a:ext>
                  </a:extLst>
                </a:gridCol>
                <a:gridCol w="2155666">
                  <a:extLst>
                    <a:ext uri="{9D8B030D-6E8A-4147-A177-3AD203B41FA5}">
                      <a16:colId xmlns:a16="http://schemas.microsoft.com/office/drawing/2014/main" val="20006"/>
                    </a:ext>
                  </a:extLst>
                </a:gridCol>
              </a:tblGrid>
              <a:tr h="584958">
                <a:tc>
                  <a:txBody>
                    <a:bodyPr/>
                    <a:lstStyle/>
                    <a:p>
                      <a:endParaRPr lang="en-US"/>
                    </a:p>
                  </a:txBody>
                  <a:tcPr/>
                </a:tc>
                <a:tc>
                  <a:txBody>
                    <a:bodyPr/>
                    <a:lstStyle/>
                    <a:p>
                      <a:pPr algn="ctr"/>
                      <a:r>
                        <a:rPr lang="en-US" sz="1400"/>
                        <a:t>ALL</a:t>
                      </a:r>
                    </a:p>
                  </a:txBody>
                  <a:tcPr>
                    <a:solidFill>
                      <a:schemeClr val="bg1">
                        <a:lumMod val="85000"/>
                      </a:schemeClr>
                    </a:solidFill>
                  </a:tcPr>
                </a:tc>
                <a:tc>
                  <a:txBody>
                    <a:bodyPr/>
                    <a:lstStyle/>
                    <a:p>
                      <a:pPr algn="ctr"/>
                      <a:r>
                        <a:rPr lang="en-US" sz="1400"/>
                        <a:t>HISPANIC</a:t>
                      </a:r>
                    </a:p>
                  </a:txBody>
                  <a:tcPr>
                    <a:solidFill>
                      <a:schemeClr val="bg1">
                        <a:lumMod val="85000"/>
                      </a:schemeClr>
                    </a:solidFill>
                  </a:tcPr>
                </a:tc>
                <a:tc>
                  <a:txBody>
                    <a:bodyPr/>
                    <a:lstStyle/>
                    <a:p>
                      <a:pPr algn="ctr"/>
                      <a:r>
                        <a:rPr lang="en-US" sz="1400"/>
                        <a:t>ASIAN</a:t>
                      </a:r>
                    </a:p>
                  </a:txBody>
                  <a:tcPr>
                    <a:solidFill>
                      <a:schemeClr val="bg1">
                        <a:lumMod val="85000"/>
                      </a:schemeClr>
                    </a:solidFill>
                  </a:tcPr>
                </a:tc>
                <a:tc>
                  <a:txBody>
                    <a:bodyPr/>
                    <a:lstStyle/>
                    <a:p>
                      <a:pPr algn="ctr"/>
                      <a:r>
                        <a:rPr lang="en-US" sz="1400"/>
                        <a:t>BLACK</a:t>
                      </a:r>
                    </a:p>
                  </a:txBody>
                  <a:tcPr>
                    <a:solidFill>
                      <a:schemeClr val="bg1">
                        <a:lumMod val="85000"/>
                      </a:schemeClr>
                    </a:solidFill>
                  </a:tcPr>
                </a:tc>
                <a:tc>
                  <a:txBody>
                    <a:bodyPr/>
                    <a:lstStyle/>
                    <a:p>
                      <a:pPr algn="ctr"/>
                      <a:r>
                        <a:rPr lang="en-US" sz="1400"/>
                        <a:t>WHITE</a:t>
                      </a:r>
                    </a:p>
                  </a:txBody>
                  <a:tcPr>
                    <a:solidFill>
                      <a:schemeClr val="bg1">
                        <a:lumMod val="85000"/>
                      </a:schemeClr>
                    </a:solidFill>
                  </a:tcPr>
                </a:tc>
                <a:tc>
                  <a:txBody>
                    <a:bodyPr/>
                    <a:lstStyle/>
                    <a:p>
                      <a:pPr algn="ctr"/>
                      <a:r>
                        <a:rPr lang="en-US" sz="1400"/>
                        <a:t>AMERICAN INDIAN/ALASKAN</a:t>
                      </a:r>
                    </a:p>
                  </a:txBody>
                  <a:tcPr>
                    <a:solidFill>
                      <a:schemeClr val="bg1">
                        <a:lumMod val="85000"/>
                      </a:schemeClr>
                    </a:solidFill>
                  </a:tcPr>
                </a:tc>
                <a:extLst>
                  <a:ext uri="{0D108BD9-81ED-4DB2-BD59-A6C34878D82A}">
                    <a16:rowId xmlns:a16="http://schemas.microsoft.com/office/drawing/2014/main" val="10000"/>
                  </a:ext>
                </a:extLst>
              </a:tr>
              <a:tr h="626359">
                <a:tc>
                  <a:txBody>
                    <a:bodyPr/>
                    <a:lstStyle/>
                    <a:p>
                      <a:r>
                        <a:rPr lang="en-US"/>
                        <a:t>Number</a:t>
                      </a:r>
                    </a:p>
                  </a:txBody>
                  <a:tcPr/>
                </a:tc>
                <a:tc>
                  <a:txBody>
                    <a:bodyPr/>
                    <a:lstStyle/>
                    <a:p>
                      <a:pPr algn="ctr"/>
                      <a:r>
                        <a:rPr lang="en-US"/>
                        <a:t>407</a:t>
                      </a:r>
                    </a:p>
                  </a:txBody>
                  <a:tcPr/>
                </a:tc>
                <a:tc>
                  <a:txBody>
                    <a:bodyPr/>
                    <a:lstStyle/>
                    <a:p>
                      <a:pPr algn="ctr"/>
                      <a:r>
                        <a:rPr lang="en-US"/>
                        <a:t>404</a:t>
                      </a:r>
                    </a:p>
                  </a:txBody>
                  <a:tcPr/>
                </a:tc>
                <a:tc>
                  <a:txBody>
                    <a:bodyPr/>
                    <a:lstStyle/>
                    <a:p>
                      <a:pPr algn="ctr"/>
                      <a:r>
                        <a:rPr lang="en-US"/>
                        <a:t>0</a:t>
                      </a:r>
                    </a:p>
                  </a:txBody>
                  <a:tcPr/>
                </a:tc>
                <a:tc>
                  <a:txBody>
                    <a:bodyPr/>
                    <a:lstStyle/>
                    <a:p>
                      <a:pPr algn="ctr"/>
                      <a:r>
                        <a:rPr lang="en-US"/>
                        <a:t>0</a:t>
                      </a:r>
                    </a:p>
                  </a:txBody>
                  <a:tcPr/>
                </a:tc>
                <a:tc>
                  <a:txBody>
                    <a:bodyPr/>
                    <a:lstStyle/>
                    <a:p>
                      <a:pPr algn="ctr"/>
                      <a:r>
                        <a:rPr lang="en-US"/>
                        <a:t>3</a:t>
                      </a:r>
                    </a:p>
                  </a:txBody>
                  <a:tcPr/>
                </a:tc>
                <a:tc>
                  <a:txBody>
                    <a:bodyPr/>
                    <a:lstStyle/>
                    <a:p>
                      <a:pPr algn="ctr"/>
                      <a:r>
                        <a:rPr lang="en-US"/>
                        <a:t>0</a:t>
                      </a:r>
                    </a:p>
                  </a:txBody>
                  <a:tcPr/>
                </a:tc>
                <a:extLst>
                  <a:ext uri="{0D108BD9-81ED-4DB2-BD59-A6C34878D82A}">
                    <a16:rowId xmlns:a16="http://schemas.microsoft.com/office/drawing/2014/main" val="10001"/>
                  </a:ext>
                </a:extLst>
              </a:tr>
              <a:tr h="626359">
                <a:tc>
                  <a:txBody>
                    <a:bodyPr/>
                    <a:lstStyle/>
                    <a:p>
                      <a:r>
                        <a:rPr lang="en-US"/>
                        <a:t>Percent</a:t>
                      </a:r>
                    </a:p>
                  </a:txBody>
                  <a:tcPr/>
                </a:tc>
                <a:tc>
                  <a:txBody>
                    <a:bodyPr/>
                    <a:lstStyle/>
                    <a:p>
                      <a:pPr algn="ctr"/>
                      <a:r>
                        <a:rPr lang="en-US"/>
                        <a:t>100</a:t>
                      </a:r>
                    </a:p>
                  </a:txBody>
                  <a:tcPr/>
                </a:tc>
                <a:tc>
                  <a:txBody>
                    <a:bodyPr/>
                    <a:lstStyle/>
                    <a:p>
                      <a:pPr algn="ctr"/>
                      <a:r>
                        <a:rPr lang="en-US"/>
                        <a:t>99.3</a:t>
                      </a:r>
                    </a:p>
                  </a:txBody>
                  <a:tcPr/>
                </a:tc>
                <a:tc>
                  <a:txBody>
                    <a:bodyPr/>
                    <a:lstStyle/>
                    <a:p>
                      <a:pPr algn="ctr"/>
                      <a:r>
                        <a:rPr lang="en-US"/>
                        <a:t>0</a:t>
                      </a:r>
                    </a:p>
                  </a:txBody>
                  <a:tcPr/>
                </a:tc>
                <a:tc>
                  <a:txBody>
                    <a:bodyPr/>
                    <a:lstStyle/>
                    <a:p>
                      <a:pPr algn="ctr"/>
                      <a:r>
                        <a:rPr lang="en-US"/>
                        <a:t>0</a:t>
                      </a:r>
                    </a:p>
                  </a:txBody>
                  <a:tcPr/>
                </a:tc>
                <a:tc>
                  <a:txBody>
                    <a:bodyPr/>
                    <a:lstStyle/>
                    <a:p>
                      <a:pPr algn="ctr"/>
                      <a:r>
                        <a:rPr lang="en-US"/>
                        <a:t>0.74</a:t>
                      </a:r>
                    </a:p>
                  </a:txBody>
                  <a:tcPr/>
                </a:tc>
                <a:tc>
                  <a:txBody>
                    <a:bodyPr/>
                    <a:lstStyle/>
                    <a:p>
                      <a:pPr algn="ctr"/>
                      <a:r>
                        <a:rPr lang="en-US"/>
                        <a:t>0</a:t>
                      </a:r>
                    </a:p>
                  </a:txBody>
                  <a:tcPr/>
                </a:tc>
                <a:extLst>
                  <a:ext uri="{0D108BD9-81ED-4DB2-BD59-A6C34878D82A}">
                    <a16:rowId xmlns:a16="http://schemas.microsoft.com/office/drawing/2014/main" val="10002"/>
                  </a:ext>
                </a:extLst>
              </a:tr>
            </a:tbl>
          </a:graphicData>
        </a:graphic>
      </p:graphicFrame>
      <p:grpSp>
        <p:nvGrpSpPr>
          <p:cNvPr id="6" name="Group 5"/>
          <p:cNvGrpSpPr/>
          <p:nvPr/>
        </p:nvGrpSpPr>
        <p:grpSpPr>
          <a:xfrm>
            <a:off x="217713" y="172215"/>
            <a:ext cx="11767457" cy="1025217"/>
            <a:chOff x="-1023256" y="203201"/>
            <a:chExt cx="11092542" cy="751124"/>
          </a:xfrm>
          <a:solidFill>
            <a:srgbClr val="002060"/>
          </a:solidFill>
        </p:grpSpPr>
        <p:sp>
          <p:nvSpPr>
            <p:cNvPr id="7" name="Rectangle 6"/>
            <p:cNvSpPr/>
            <p:nvPr/>
          </p:nvSpPr>
          <p:spPr>
            <a:xfrm>
              <a:off x="-1023256" y="203201"/>
              <a:ext cx="1109254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endParaRPr lang="en-US">
                <a:highlight>
                  <a:srgbClr val="FF0000"/>
                </a:highlight>
              </a:endParaRPr>
            </a:p>
          </p:txBody>
        </p:sp>
        <p:sp>
          <p:nvSpPr>
            <p:cNvPr id="8" name="Title 1"/>
            <p:cNvSpPr txBox="1">
              <a:spLocks/>
            </p:cNvSpPr>
            <p:nvPr/>
          </p:nvSpPr>
          <p:spPr>
            <a:xfrm>
              <a:off x="-1023256" y="203201"/>
              <a:ext cx="11092542" cy="751124"/>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spc="300" dirty="0">
                  <a:solidFill>
                    <a:schemeClr val="bg1"/>
                  </a:solidFill>
                  <a:latin typeface="Gill Sans"/>
                  <a:cs typeface="Gill Sans"/>
                </a:rPr>
                <a:t>CAMPUS DEMOGRAPHICS 2023- 2024</a:t>
              </a: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8248" y="309762"/>
            <a:ext cx="794658" cy="801332"/>
          </a:xfrm>
          <a:prstGeom prst="rect">
            <a:avLst/>
          </a:prstGeom>
        </p:spPr>
      </p:pic>
    </p:spTree>
    <p:extLst>
      <p:ext uri="{BB962C8B-B14F-4D97-AF65-F5344CB8AC3E}">
        <p14:creationId xmlns:p14="http://schemas.microsoft.com/office/powerpoint/2010/main" val="4266065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2399900928"/>
              </p:ext>
            </p:extLst>
          </p:nvPr>
        </p:nvGraphicFramePr>
        <p:xfrm>
          <a:off x="364856" y="1321602"/>
          <a:ext cx="3266111" cy="4919386"/>
        </p:xfrm>
        <a:graphic>
          <a:graphicData uri="http://schemas.openxmlformats.org/drawingml/2006/table">
            <a:tbl>
              <a:tblPr firstRow="1" bandRow="1">
                <a:tableStyleId>{5940675A-B579-460E-94D1-54222C63F5DA}</a:tableStyleId>
              </a:tblPr>
              <a:tblGrid>
                <a:gridCol w="1065639">
                  <a:extLst>
                    <a:ext uri="{9D8B030D-6E8A-4147-A177-3AD203B41FA5}">
                      <a16:colId xmlns:a16="http://schemas.microsoft.com/office/drawing/2014/main" val="20000"/>
                    </a:ext>
                  </a:extLst>
                </a:gridCol>
                <a:gridCol w="1156596">
                  <a:extLst>
                    <a:ext uri="{9D8B030D-6E8A-4147-A177-3AD203B41FA5}">
                      <a16:colId xmlns:a16="http://schemas.microsoft.com/office/drawing/2014/main" val="20002"/>
                    </a:ext>
                  </a:extLst>
                </a:gridCol>
                <a:gridCol w="1043876">
                  <a:extLst>
                    <a:ext uri="{9D8B030D-6E8A-4147-A177-3AD203B41FA5}">
                      <a16:colId xmlns:a16="http://schemas.microsoft.com/office/drawing/2014/main" val="20003"/>
                    </a:ext>
                  </a:extLst>
                </a:gridCol>
              </a:tblGrid>
              <a:tr h="527264">
                <a:tc gridSpan="3">
                  <a:txBody>
                    <a:bodyPr/>
                    <a:lstStyle/>
                    <a:p>
                      <a:pPr algn="ctr"/>
                      <a:r>
                        <a:rPr lang="en-US" sz="2400" b="1">
                          <a:solidFill>
                            <a:schemeClr val="bg1"/>
                          </a:solidFill>
                        </a:rPr>
                        <a:t>3</a:t>
                      </a:r>
                      <a:r>
                        <a:rPr lang="en-US" sz="2400" b="1" baseline="30000">
                          <a:solidFill>
                            <a:schemeClr val="bg1"/>
                          </a:solidFill>
                        </a:rPr>
                        <a:t>rd</a:t>
                      </a:r>
                      <a:r>
                        <a:rPr lang="en-US" sz="2400" b="1">
                          <a:solidFill>
                            <a:schemeClr val="bg1"/>
                          </a:solidFill>
                        </a:rPr>
                        <a:t> Grade Reading</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46137">
                <a:tc row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a:txBody>
                    <a:bodyPr/>
                    <a:lstStyle/>
                    <a:p>
                      <a:pPr algn="ctr"/>
                      <a:r>
                        <a:rPr lang="en-US" sz="1200"/>
                        <a:t>% of </a:t>
                      </a:r>
                      <a:r>
                        <a:rPr lang="en-US" sz="1200" b="1"/>
                        <a:t>Students</a:t>
                      </a:r>
                      <a:r>
                        <a:rPr lang="en-US" sz="1200"/>
                        <a:t> Passing State Assessment</a:t>
                      </a:r>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914183">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743934">
                <a:tc>
                  <a:txBody>
                    <a:bodyPr/>
                    <a:lstStyle/>
                    <a:p>
                      <a:pPr algn="ctr"/>
                      <a:r>
                        <a:rPr lang="en-US" sz="1200"/>
                        <a:t>Approaches</a:t>
                      </a:r>
                    </a:p>
                  </a:txBody>
                  <a:tcPr marL="68580" marR="68580" anchor="ctr"/>
                </a:tc>
                <a:tc>
                  <a:txBody>
                    <a:bodyPr/>
                    <a:lstStyle/>
                    <a:p>
                      <a:pPr algn="ctr"/>
                      <a:r>
                        <a:rPr lang="en-US" sz="1600" b="1" dirty="0"/>
                        <a:t>79%</a:t>
                      </a:r>
                    </a:p>
                  </a:txBody>
                  <a:tcPr marL="68580" marR="68580" anchor="ctr">
                    <a:solidFill>
                      <a:schemeClr val="accent1">
                        <a:lumMod val="40000"/>
                        <a:lumOff val="60000"/>
                      </a:schemeClr>
                    </a:solidFill>
                  </a:tcPr>
                </a:tc>
                <a:tc>
                  <a:txBody>
                    <a:bodyPr/>
                    <a:lstStyle/>
                    <a:p>
                      <a:pPr algn="ctr"/>
                      <a:r>
                        <a:rPr lang="en-US" sz="1200" dirty="0"/>
                        <a:t>85%</a:t>
                      </a:r>
                    </a:p>
                  </a:txBody>
                  <a:tcPr marL="68580" marR="68580" anchor="ctr">
                    <a:solidFill>
                      <a:srgbClr val="92D050"/>
                    </a:solidFill>
                  </a:tcPr>
                </a:tc>
                <a:extLst>
                  <a:ext uri="{0D108BD9-81ED-4DB2-BD59-A6C34878D82A}">
                    <a16:rowId xmlns:a16="http://schemas.microsoft.com/office/drawing/2014/main" val="10003"/>
                  </a:ext>
                </a:extLst>
              </a:tr>
              <a:tr h="743934">
                <a:tc>
                  <a:txBody>
                    <a:bodyPr/>
                    <a:lstStyle/>
                    <a:p>
                      <a:pPr algn="ctr"/>
                      <a:r>
                        <a:rPr lang="en-US" sz="1200"/>
                        <a:t>Meets</a:t>
                      </a:r>
                    </a:p>
                  </a:txBody>
                  <a:tcPr marL="68580" marR="68580" anchor="ctr"/>
                </a:tc>
                <a:tc>
                  <a:txBody>
                    <a:bodyPr/>
                    <a:lstStyle/>
                    <a:p>
                      <a:pPr algn="ctr"/>
                      <a:r>
                        <a:rPr lang="en-US" sz="1600" b="1" dirty="0"/>
                        <a:t>39%</a:t>
                      </a:r>
                    </a:p>
                  </a:txBody>
                  <a:tcPr marL="68580" marR="68580" anchor="ctr">
                    <a:solidFill>
                      <a:schemeClr val="accent1">
                        <a:lumMod val="40000"/>
                        <a:lumOff val="60000"/>
                      </a:schemeClr>
                    </a:solidFill>
                  </a:tcPr>
                </a:tc>
                <a:tc>
                  <a:txBody>
                    <a:bodyPr/>
                    <a:lstStyle/>
                    <a:p>
                      <a:pPr algn="ctr"/>
                      <a:r>
                        <a:rPr lang="en-US" sz="1200"/>
                        <a:t>45%</a:t>
                      </a:r>
                    </a:p>
                  </a:txBody>
                  <a:tcPr marL="68580" marR="68580" anchor="ctr">
                    <a:solidFill>
                      <a:srgbClr val="92D050"/>
                    </a:solidFill>
                  </a:tcPr>
                </a:tc>
                <a:extLst>
                  <a:ext uri="{0D108BD9-81ED-4DB2-BD59-A6C34878D82A}">
                    <a16:rowId xmlns:a16="http://schemas.microsoft.com/office/drawing/2014/main" val="10004"/>
                  </a:ext>
                </a:extLst>
              </a:tr>
              <a:tr h="743934">
                <a:tc>
                  <a:txBody>
                    <a:bodyPr/>
                    <a:lstStyle/>
                    <a:p>
                      <a:pPr algn="ctr"/>
                      <a:r>
                        <a:rPr lang="en-US" sz="1000"/>
                        <a:t>Masters</a:t>
                      </a:r>
                    </a:p>
                  </a:txBody>
                  <a:tcPr marL="68580" marR="68580" anchor="ctr"/>
                </a:tc>
                <a:tc>
                  <a:txBody>
                    <a:bodyPr/>
                    <a:lstStyle/>
                    <a:p>
                      <a:pPr algn="ctr"/>
                      <a:r>
                        <a:rPr lang="en-US" sz="1600" b="1" dirty="0"/>
                        <a:t>11%</a:t>
                      </a:r>
                    </a:p>
                  </a:txBody>
                  <a:tcPr marL="68580" marR="68580" anchor="ctr">
                    <a:solidFill>
                      <a:schemeClr val="accent1">
                        <a:lumMod val="40000"/>
                        <a:lumOff val="60000"/>
                      </a:schemeClr>
                    </a:solidFill>
                  </a:tcPr>
                </a:tc>
                <a:tc>
                  <a:txBody>
                    <a:bodyPr/>
                    <a:lstStyle/>
                    <a:p>
                      <a:pPr algn="ctr"/>
                      <a:r>
                        <a:rPr lang="en-US" sz="1200" dirty="0"/>
                        <a:t>23%</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4081807879"/>
              </p:ext>
            </p:extLst>
          </p:nvPr>
        </p:nvGraphicFramePr>
        <p:xfrm>
          <a:off x="3950563" y="1340529"/>
          <a:ext cx="3348535" cy="4919387"/>
        </p:xfrm>
        <a:graphic>
          <a:graphicData uri="http://schemas.openxmlformats.org/drawingml/2006/table">
            <a:tbl>
              <a:tblPr firstRow="1" bandRow="1">
                <a:tableStyleId>{5940675A-B579-460E-94D1-54222C63F5DA}</a:tableStyleId>
              </a:tblPr>
              <a:tblGrid>
                <a:gridCol w="1047396">
                  <a:extLst>
                    <a:ext uri="{9D8B030D-6E8A-4147-A177-3AD203B41FA5}">
                      <a16:colId xmlns:a16="http://schemas.microsoft.com/office/drawing/2014/main" val="20000"/>
                    </a:ext>
                  </a:extLst>
                </a:gridCol>
                <a:gridCol w="1060167">
                  <a:extLst>
                    <a:ext uri="{9D8B030D-6E8A-4147-A177-3AD203B41FA5}">
                      <a16:colId xmlns:a16="http://schemas.microsoft.com/office/drawing/2014/main" val="20002"/>
                    </a:ext>
                  </a:extLst>
                </a:gridCol>
                <a:gridCol w="1240972">
                  <a:extLst>
                    <a:ext uri="{9D8B030D-6E8A-4147-A177-3AD203B41FA5}">
                      <a16:colId xmlns:a16="http://schemas.microsoft.com/office/drawing/2014/main" val="20003"/>
                    </a:ext>
                  </a:extLst>
                </a:gridCol>
              </a:tblGrid>
              <a:tr h="521075">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a:solidFill>
                            <a:srgbClr val="FFFFFF"/>
                          </a:solidFill>
                        </a:rPr>
                        <a:t>4th Grade Reading</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44579">
                <a:tc row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p>
                      <a:pPr algn="ctr"/>
                      <a:endParaRPr lang="en-US" sz="1200"/>
                    </a:p>
                  </a:txBody>
                  <a:tcPr marL="68580" marR="68580" anchor="ctr"/>
                </a:tc>
                <a:tc>
                  <a:txBody>
                    <a:bodyPr/>
                    <a:lstStyle/>
                    <a:p>
                      <a:pPr algn="ctr"/>
                      <a:r>
                        <a:rPr lang="en-US" sz="1200"/>
                        <a:t>% of </a:t>
                      </a:r>
                      <a:r>
                        <a:rPr lang="en-US" sz="1200" b="1"/>
                        <a:t>Students</a:t>
                      </a:r>
                      <a:r>
                        <a:rPr lang="en-US" sz="1200"/>
                        <a:t> Passing State Assessment</a:t>
                      </a:r>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913040">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743004">
                <a:tc>
                  <a:txBody>
                    <a:bodyPr/>
                    <a:lstStyle/>
                    <a:p>
                      <a:pPr algn="ctr"/>
                      <a:r>
                        <a:rPr lang="en-US" sz="1200"/>
                        <a:t>Approaches</a:t>
                      </a:r>
                    </a:p>
                  </a:txBody>
                  <a:tcPr marL="68580" marR="68580" anchor="ctr"/>
                </a:tc>
                <a:tc>
                  <a:txBody>
                    <a:bodyPr/>
                    <a:lstStyle/>
                    <a:p>
                      <a:pPr algn="ctr"/>
                      <a:r>
                        <a:rPr lang="en-US" sz="1600" b="1" dirty="0"/>
                        <a:t>81%</a:t>
                      </a:r>
                    </a:p>
                  </a:txBody>
                  <a:tcPr marL="68580" marR="68580" anchor="ctr">
                    <a:solidFill>
                      <a:schemeClr val="accent1">
                        <a:lumMod val="40000"/>
                        <a:lumOff val="60000"/>
                      </a:schemeClr>
                    </a:solidFill>
                  </a:tcPr>
                </a:tc>
                <a:tc>
                  <a:txBody>
                    <a:bodyPr/>
                    <a:lstStyle/>
                    <a:p>
                      <a:pPr algn="ctr"/>
                      <a:r>
                        <a:rPr lang="en-US" sz="1200"/>
                        <a:t>90%</a:t>
                      </a:r>
                    </a:p>
                  </a:txBody>
                  <a:tcPr marL="68580" marR="68580" anchor="ctr">
                    <a:solidFill>
                      <a:srgbClr val="92D050"/>
                    </a:solidFill>
                  </a:tcPr>
                </a:tc>
                <a:extLst>
                  <a:ext uri="{0D108BD9-81ED-4DB2-BD59-A6C34878D82A}">
                    <a16:rowId xmlns:a16="http://schemas.microsoft.com/office/drawing/2014/main" val="10003"/>
                  </a:ext>
                </a:extLst>
              </a:tr>
              <a:tr h="743004">
                <a:tc>
                  <a:txBody>
                    <a:bodyPr/>
                    <a:lstStyle/>
                    <a:p>
                      <a:pPr algn="ctr"/>
                      <a:r>
                        <a:rPr lang="en-US" sz="1200"/>
                        <a:t>Meets</a:t>
                      </a:r>
                    </a:p>
                  </a:txBody>
                  <a:tcPr marL="68580" marR="68580" anchor="ctr"/>
                </a:tc>
                <a:tc>
                  <a:txBody>
                    <a:bodyPr/>
                    <a:lstStyle/>
                    <a:p>
                      <a:pPr algn="ctr"/>
                      <a:r>
                        <a:rPr lang="en-US" sz="1600" b="1" dirty="0"/>
                        <a:t>44%</a:t>
                      </a:r>
                    </a:p>
                  </a:txBody>
                  <a:tcPr marL="68580" marR="68580" anchor="ctr">
                    <a:solidFill>
                      <a:schemeClr val="accent1">
                        <a:lumMod val="40000"/>
                        <a:lumOff val="60000"/>
                      </a:schemeClr>
                    </a:solidFill>
                  </a:tcPr>
                </a:tc>
                <a:tc>
                  <a:txBody>
                    <a:bodyPr/>
                    <a:lstStyle/>
                    <a:p>
                      <a:pPr algn="ctr"/>
                      <a:r>
                        <a:rPr lang="en-US" sz="1200"/>
                        <a:t>60%</a:t>
                      </a:r>
                    </a:p>
                  </a:txBody>
                  <a:tcPr marL="68580" marR="68580" anchor="ctr">
                    <a:solidFill>
                      <a:srgbClr val="92D050"/>
                    </a:solidFill>
                  </a:tcPr>
                </a:tc>
                <a:extLst>
                  <a:ext uri="{0D108BD9-81ED-4DB2-BD59-A6C34878D82A}">
                    <a16:rowId xmlns:a16="http://schemas.microsoft.com/office/drawing/2014/main" val="10004"/>
                  </a:ext>
                </a:extLst>
              </a:tr>
              <a:tr h="754685">
                <a:tc>
                  <a:txBody>
                    <a:bodyPr/>
                    <a:lstStyle/>
                    <a:p>
                      <a:pPr algn="ctr"/>
                      <a:r>
                        <a:rPr lang="en-US" sz="1000"/>
                        <a:t>Masters</a:t>
                      </a:r>
                    </a:p>
                  </a:txBody>
                  <a:tcPr marL="68580" marR="68580" anchor="ctr"/>
                </a:tc>
                <a:tc>
                  <a:txBody>
                    <a:bodyPr/>
                    <a:lstStyle/>
                    <a:p>
                      <a:pPr algn="ctr"/>
                      <a:r>
                        <a:rPr lang="en-US" sz="1600" b="1" dirty="0"/>
                        <a:t>21%</a:t>
                      </a:r>
                    </a:p>
                  </a:txBody>
                  <a:tcPr marL="68580" marR="68580" anchor="ctr">
                    <a:solidFill>
                      <a:schemeClr val="accent1">
                        <a:lumMod val="40000"/>
                        <a:lumOff val="60000"/>
                      </a:schemeClr>
                    </a:solidFill>
                  </a:tcPr>
                </a:tc>
                <a:tc>
                  <a:txBody>
                    <a:bodyPr/>
                    <a:lstStyle/>
                    <a:p>
                      <a:pPr algn="ctr"/>
                      <a:r>
                        <a:rPr lang="en-US" sz="1200" dirty="0"/>
                        <a:t>30%</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1208979101"/>
              </p:ext>
            </p:extLst>
          </p:nvPr>
        </p:nvGraphicFramePr>
        <p:xfrm>
          <a:off x="7738423" y="1351763"/>
          <a:ext cx="3348534" cy="4919385"/>
        </p:xfrm>
        <a:graphic>
          <a:graphicData uri="http://schemas.openxmlformats.org/drawingml/2006/table">
            <a:tbl>
              <a:tblPr firstRow="1" bandRow="1">
                <a:tableStyleId>{5940675A-B579-460E-94D1-54222C63F5DA}</a:tableStyleId>
              </a:tblPr>
              <a:tblGrid>
                <a:gridCol w="1178248">
                  <a:extLst>
                    <a:ext uri="{9D8B030D-6E8A-4147-A177-3AD203B41FA5}">
                      <a16:colId xmlns:a16="http://schemas.microsoft.com/office/drawing/2014/main" val="20000"/>
                    </a:ext>
                  </a:extLst>
                </a:gridCol>
                <a:gridCol w="1131864">
                  <a:extLst>
                    <a:ext uri="{9D8B030D-6E8A-4147-A177-3AD203B41FA5}">
                      <a16:colId xmlns:a16="http://schemas.microsoft.com/office/drawing/2014/main" val="20002"/>
                    </a:ext>
                  </a:extLst>
                </a:gridCol>
                <a:gridCol w="1038422">
                  <a:extLst>
                    <a:ext uri="{9D8B030D-6E8A-4147-A177-3AD203B41FA5}">
                      <a16:colId xmlns:a16="http://schemas.microsoft.com/office/drawing/2014/main" val="20003"/>
                    </a:ext>
                  </a:extLst>
                </a:gridCol>
              </a:tblGrid>
              <a:tr h="509170">
                <a:tc gridSpan="3">
                  <a:txBody>
                    <a:bodyPr/>
                    <a:lstStyle/>
                    <a:p>
                      <a:pPr algn="ctr"/>
                      <a:r>
                        <a:rPr lang="en-US" sz="2400" b="1">
                          <a:solidFill>
                            <a:srgbClr val="FFFFFF"/>
                          </a:solidFill>
                        </a:rPr>
                        <a:t>5</a:t>
                      </a:r>
                      <a:r>
                        <a:rPr lang="en-US" sz="2400" b="1" baseline="30000">
                          <a:solidFill>
                            <a:srgbClr val="FFFFFF"/>
                          </a:solidFill>
                        </a:rPr>
                        <a:t>th</a:t>
                      </a:r>
                      <a:r>
                        <a:rPr lang="en-US" sz="2400" b="1">
                          <a:solidFill>
                            <a:srgbClr val="FFFFFF"/>
                          </a:solidFill>
                        </a:rPr>
                        <a:t> Grade Reading</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73674">
                <a:tc row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p>
                      <a:pPr algn="ctr"/>
                      <a:endParaRPr lang="en-US" sz="1200"/>
                    </a:p>
                  </a:txBody>
                  <a:tcPr marL="68580" marR="68580" anchor="ctr"/>
                </a:tc>
                <a:tc>
                  <a:txBody>
                    <a:bodyPr/>
                    <a:lstStyle/>
                    <a:p>
                      <a:pPr algn="ctr"/>
                      <a:r>
                        <a:rPr lang="en-US" sz="1200"/>
                        <a:t>% of </a:t>
                      </a:r>
                      <a:r>
                        <a:rPr lang="en-US" sz="1200" b="1"/>
                        <a:t>Students</a:t>
                      </a:r>
                      <a:r>
                        <a:rPr lang="en-US" sz="1200"/>
                        <a:t> Passing State Assessment</a:t>
                      </a:r>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855422">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760373">
                <a:tc>
                  <a:txBody>
                    <a:bodyPr/>
                    <a:lstStyle/>
                    <a:p>
                      <a:pPr algn="ctr"/>
                      <a:r>
                        <a:rPr lang="en-US" sz="1200"/>
                        <a:t>Approaches</a:t>
                      </a:r>
                    </a:p>
                  </a:txBody>
                  <a:tcPr marL="68580" marR="68580" anchor="ctr"/>
                </a:tc>
                <a:tc>
                  <a:txBody>
                    <a:bodyPr/>
                    <a:lstStyle/>
                    <a:p>
                      <a:pPr algn="ctr"/>
                      <a:r>
                        <a:rPr lang="en-US" sz="1600" b="1" dirty="0"/>
                        <a:t>78%</a:t>
                      </a:r>
                    </a:p>
                  </a:txBody>
                  <a:tcPr marL="68580" marR="68580" anchor="ctr">
                    <a:solidFill>
                      <a:schemeClr val="accent1">
                        <a:lumMod val="40000"/>
                        <a:lumOff val="60000"/>
                      </a:schemeClr>
                    </a:solidFill>
                  </a:tcPr>
                </a:tc>
                <a:tc>
                  <a:txBody>
                    <a:bodyPr/>
                    <a:lstStyle/>
                    <a:p>
                      <a:pPr algn="ctr"/>
                      <a:r>
                        <a:rPr lang="en-US" sz="1200"/>
                        <a:t>98%</a:t>
                      </a:r>
                    </a:p>
                  </a:txBody>
                  <a:tcPr marL="68580" marR="68580" anchor="ctr">
                    <a:solidFill>
                      <a:srgbClr val="92D050"/>
                    </a:solidFill>
                  </a:tcPr>
                </a:tc>
                <a:extLst>
                  <a:ext uri="{0D108BD9-81ED-4DB2-BD59-A6C34878D82A}">
                    <a16:rowId xmlns:a16="http://schemas.microsoft.com/office/drawing/2014/main" val="10003"/>
                  </a:ext>
                </a:extLst>
              </a:tr>
              <a:tr h="760373">
                <a:tc>
                  <a:txBody>
                    <a:bodyPr/>
                    <a:lstStyle/>
                    <a:p>
                      <a:pPr algn="ctr"/>
                      <a:r>
                        <a:rPr lang="en-US" sz="1200"/>
                        <a:t>Meets</a:t>
                      </a:r>
                    </a:p>
                  </a:txBody>
                  <a:tcPr marL="68580" marR="68580" anchor="ctr"/>
                </a:tc>
                <a:tc>
                  <a:txBody>
                    <a:bodyPr/>
                    <a:lstStyle/>
                    <a:p>
                      <a:pPr algn="ctr"/>
                      <a:r>
                        <a:rPr lang="en-US" sz="1600" b="1" dirty="0"/>
                        <a:t>47%</a:t>
                      </a:r>
                    </a:p>
                  </a:txBody>
                  <a:tcPr marL="68580" marR="68580" anchor="ctr">
                    <a:solidFill>
                      <a:schemeClr val="accent1">
                        <a:lumMod val="40000"/>
                        <a:lumOff val="60000"/>
                      </a:schemeClr>
                    </a:solidFill>
                  </a:tcPr>
                </a:tc>
                <a:tc>
                  <a:txBody>
                    <a:bodyPr/>
                    <a:lstStyle/>
                    <a:p>
                      <a:pPr algn="ctr"/>
                      <a:r>
                        <a:rPr lang="en-US" sz="1200"/>
                        <a:t>85%</a:t>
                      </a:r>
                    </a:p>
                  </a:txBody>
                  <a:tcPr marL="68580" marR="68580" anchor="ctr">
                    <a:solidFill>
                      <a:srgbClr val="92D050"/>
                    </a:solidFill>
                  </a:tcPr>
                </a:tc>
                <a:extLst>
                  <a:ext uri="{0D108BD9-81ED-4DB2-BD59-A6C34878D82A}">
                    <a16:rowId xmlns:a16="http://schemas.microsoft.com/office/drawing/2014/main" val="10004"/>
                  </a:ext>
                </a:extLst>
              </a:tr>
              <a:tr h="760373">
                <a:tc>
                  <a:txBody>
                    <a:bodyPr/>
                    <a:lstStyle/>
                    <a:p>
                      <a:pPr algn="ctr"/>
                      <a:r>
                        <a:rPr lang="en-US" sz="1000"/>
                        <a:t>Masters</a:t>
                      </a:r>
                    </a:p>
                  </a:txBody>
                  <a:tcPr marL="68580" marR="68580" anchor="ctr"/>
                </a:tc>
                <a:tc>
                  <a:txBody>
                    <a:bodyPr/>
                    <a:lstStyle/>
                    <a:p>
                      <a:pPr algn="ctr"/>
                      <a:r>
                        <a:rPr lang="en-US" sz="1600" b="1" dirty="0"/>
                        <a:t>29%</a:t>
                      </a:r>
                    </a:p>
                  </a:txBody>
                  <a:tcPr marL="68580" marR="68580" anchor="ctr">
                    <a:solidFill>
                      <a:schemeClr val="accent1">
                        <a:lumMod val="40000"/>
                        <a:lumOff val="60000"/>
                      </a:schemeClr>
                    </a:solidFill>
                  </a:tcPr>
                </a:tc>
                <a:tc>
                  <a:txBody>
                    <a:bodyPr/>
                    <a:lstStyle/>
                    <a:p>
                      <a:pPr algn="ctr"/>
                      <a:r>
                        <a:rPr lang="en-US" sz="1200" dirty="0"/>
                        <a:t>45%</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grpSp>
        <p:nvGrpSpPr>
          <p:cNvPr id="6" name="Group 5"/>
          <p:cNvGrpSpPr/>
          <p:nvPr/>
        </p:nvGrpSpPr>
        <p:grpSpPr>
          <a:xfrm>
            <a:off x="1456820" y="83655"/>
            <a:ext cx="9278360" cy="615010"/>
            <a:chOff x="-88900" y="203200"/>
            <a:chExt cx="9307602" cy="596900"/>
          </a:xfrm>
          <a:solidFill>
            <a:srgbClr val="002060"/>
          </a:solidFill>
        </p:grpSpPr>
        <p:sp>
          <p:nvSpPr>
            <p:cNvPr id="7" name="Rectangle 6"/>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3190" y="83655"/>
            <a:ext cx="619483" cy="624686"/>
          </a:xfrm>
          <a:prstGeom prst="rect">
            <a:avLst/>
          </a:prstGeom>
        </p:spPr>
      </p:pic>
      <p:sp>
        <p:nvSpPr>
          <p:cNvPr id="10" name="Rectangle 9"/>
          <p:cNvSpPr/>
          <p:nvPr/>
        </p:nvSpPr>
        <p:spPr>
          <a:xfrm>
            <a:off x="1921465" y="73199"/>
            <a:ext cx="7641739" cy="584775"/>
          </a:xfrm>
          <a:prstGeom prst="rect">
            <a:avLst/>
          </a:prstGeom>
        </p:spPr>
        <p:txBody>
          <a:bodyPr wrap="square">
            <a:spAutoFit/>
          </a:bodyPr>
          <a:lstStyle/>
          <a:p>
            <a:pPr algn="ctr"/>
            <a:r>
              <a:rPr lang="en-US" sz="3200" b="1" dirty="0">
                <a:solidFill>
                  <a:schemeClr val="bg1"/>
                </a:solidFill>
                <a:latin typeface="Calibri" panose="020F0502020204030204" pitchFamily="34" charset="0"/>
              </a:rPr>
              <a:t>2024-2025 Campus Achievement and  Goals </a:t>
            </a:r>
            <a:endParaRPr lang="en-US" sz="3200" dirty="0">
              <a:solidFill>
                <a:schemeClr val="bg1"/>
              </a:solidFill>
            </a:endParaRPr>
          </a:p>
        </p:txBody>
      </p:sp>
    </p:spTree>
    <p:extLst>
      <p:ext uri="{BB962C8B-B14F-4D97-AF65-F5344CB8AC3E}">
        <p14:creationId xmlns:p14="http://schemas.microsoft.com/office/powerpoint/2010/main" val="2636457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3568908871"/>
              </p:ext>
            </p:extLst>
          </p:nvPr>
        </p:nvGraphicFramePr>
        <p:xfrm>
          <a:off x="493419" y="1535164"/>
          <a:ext cx="3129318" cy="4934643"/>
        </p:xfrm>
        <a:graphic>
          <a:graphicData uri="http://schemas.openxmlformats.org/drawingml/2006/table">
            <a:tbl>
              <a:tblPr firstRow="1" bandRow="1">
                <a:tableStyleId>{5940675A-B579-460E-94D1-54222C63F5DA}</a:tableStyleId>
              </a:tblPr>
              <a:tblGrid>
                <a:gridCol w="927307">
                  <a:extLst>
                    <a:ext uri="{9D8B030D-6E8A-4147-A177-3AD203B41FA5}">
                      <a16:colId xmlns:a16="http://schemas.microsoft.com/office/drawing/2014/main" val="20000"/>
                    </a:ext>
                  </a:extLst>
                </a:gridCol>
                <a:gridCol w="1092789">
                  <a:extLst>
                    <a:ext uri="{9D8B030D-6E8A-4147-A177-3AD203B41FA5}">
                      <a16:colId xmlns:a16="http://schemas.microsoft.com/office/drawing/2014/main" val="20002"/>
                    </a:ext>
                  </a:extLst>
                </a:gridCol>
                <a:gridCol w="1109222">
                  <a:extLst>
                    <a:ext uri="{9D8B030D-6E8A-4147-A177-3AD203B41FA5}">
                      <a16:colId xmlns:a16="http://schemas.microsoft.com/office/drawing/2014/main" val="20003"/>
                    </a:ext>
                  </a:extLst>
                </a:gridCol>
              </a:tblGrid>
              <a:tr h="605703">
                <a:tc gridSpan="3">
                  <a:txBody>
                    <a:bodyPr/>
                    <a:lstStyle/>
                    <a:p>
                      <a:r>
                        <a:rPr lang="en-US" sz="2400" b="1">
                          <a:solidFill>
                            <a:schemeClr val="bg1"/>
                          </a:solidFill>
                        </a:rPr>
                        <a:t>3</a:t>
                      </a:r>
                      <a:r>
                        <a:rPr lang="en-US" sz="2400" b="1" baseline="30000">
                          <a:solidFill>
                            <a:schemeClr val="bg1"/>
                          </a:solidFill>
                        </a:rPr>
                        <a:t>rd</a:t>
                      </a:r>
                      <a:r>
                        <a:rPr lang="en-US" sz="2400" b="1">
                          <a:solidFill>
                            <a:schemeClr val="bg1"/>
                          </a:solidFill>
                        </a:rPr>
                        <a:t> Grade Mathematics</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45310">
                <a:tc rowSpan="2">
                  <a:txBody>
                    <a:bodyPr/>
                    <a:lstStyle/>
                    <a:p>
                      <a:pPr algn="ctr"/>
                      <a:endParaRPr lang="en-US" sz="1200"/>
                    </a:p>
                    <a:p>
                      <a:pPr algn="ctr"/>
                      <a:r>
                        <a:rPr lang="en-US" sz="1200"/>
                        <a:t>% of </a:t>
                      </a:r>
                      <a:r>
                        <a:rPr lang="en-US" sz="1200" b="1"/>
                        <a:t>Items</a:t>
                      </a:r>
                      <a:r>
                        <a:rPr lang="en-US" sz="1200"/>
                        <a:t> Needed to Meet </a:t>
                      </a:r>
                    </a:p>
                    <a:p>
                      <a:pPr algn="ctr"/>
                      <a:r>
                        <a:rPr lang="en-US" sz="1200"/>
                        <a:t>State Performance Standard</a:t>
                      </a:r>
                    </a:p>
                  </a:txBody>
                  <a:tcPr marL="68580" marR="68580" anchor="ctr"/>
                </a:tc>
                <a:tc>
                  <a:txBody>
                    <a:bodyPr/>
                    <a:lstStyle/>
                    <a:p>
                      <a:pPr algn="ctr"/>
                      <a:r>
                        <a:rPr lang="en-US" sz="1200"/>
                        <a:t>% of </a:t>
                      </a:r>
                      <a:r>
                        <a:rPr lang="en-US" sz="1200" b="1"/>
                        <a:t>Students</a:t>
                      </a:r>
                      <a:r>
                        <a:rPr lang="en-US" sz="1200"/>
                        <a:t> Passing State Assessment</a:t>
                      </a:r>
                    </a:p>
                    <a:p>
                      <a:pPr algn="ctr"/>
                      <a:endParaRPr lang="en-US" sz="1200"/>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699540">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741652">
                <a:tc>
                  <a:txBody>
                    <a:bodyPr/>
                    <a:lstStyle/>
                    <a:p>
                      <a:pPr algn="ctr"/>
                      <a:r>
                        <a:rPr lang="en-US" sz="1200"/>
                        <a:t>Approaches</a:t>
                      </a:r>
                    </a:p>
                  </a:txBody>
                  <a:tcPr marL="68580" marR="68580" anchor="ctr"/>
                </a:tc>
                <a:tc>
                  <a:txBody>
                    <a:bodyPr/>
                    <a:lstStyle/>
                    <a:p>
                      <a:pPr algn="ctr"/>
                      <a:r>
                        <a:rPr lang="en-US" sz="1600" b="1" dirty="0"/>
                        <a:t>57%</a:t>
                      </a:r>
                    </a:p>
                  </a:txBody>
                  <a:tcPr marL="68580" marR="68580" anchor="ctr">
                    <a:solidFill>
                      <a:schemeClr val="accent1">
                        <a:lumMod val="40000"/>
                        <a:lumOff val="60000"/>
                      </a:schemeClr>
                    </a:solidFill>
                  </a:tcPr>
                </a:tc>
                <a:tc>
                  <a:txBody>
                    <a:bodyPr/>
                    <a:lstStyle/>
                    <a:p>
                      <a:pPr algn="ctr"/>
                      <a:r>
                        <a:rPr lang="en-US" sz="1200"/>
                        <a:t>80%</a:t>
                      </a:r>
                    </a:p>
                  </a:txBody>
                  <a:tcPr marL="68580" marR="68580" anchor="ctr">
                    <a:solidFill>
                      <a:srgbClr val="92D050"/>
                    </a:solidFill>
                  </a:tcPr>
                </a:tc>
                <a:extLst>
                  <a:ext uri="{0D108BD9-81ED-4DB2-BD59-A6C34878D82A}">
                    <a16:rowId xmlns:a16="http://schemas.microsoft.com/office/drawing/2014/main" val="10003"/>
                  </a:ext>
                </a:extLst>
              </a:tr>
              <a:tr h="569263">
                <a:tc>
                  <a:txBody>
                    <a:bodyPr/>
                    <a:lstStyle/>
                    <a:p>
                      <a:pPr algn="ctr"/>
                      <a:r>
                        <a:rPr lang="en-US" sz="1200"/>
                        <a:t>Meets</a:t>
                      </a:r>
                    </a:p>
                  </a:txBody>
                  <a:tcPr marL="68580" marR="68580" anchor="ctr"/>
                </a:tc>
                <a:tc>
                  <a:txBody>
                    <a:bodyPr/>
                    <a:lstStyle/>
                    <a:p>
                      <a:pPr algn="ctr"/>
                      <a:r>
                        <a:rPr lang="en-US" sz="1600" b="1" dirty="0"/>
                        <a:t>25%</a:t>
                      </a:r>
                    </a:p>
                  </a:txBody>
                  <a:tcPr marL="68580" marR="68580" anchor="ctr">
                    <a:solidFill>
                      <a:schemeClr val="accent1">
                        <a:lumMod val="40000"/>
                        <a:lumOff val="60000"/>
                      </a:schemeClr>
                    </a:solidFill>
                  </a:tcPr>
                </a:tc>
                <a:tc>
                  <a:txBody>
                    <a:bodyPr/>
                    <a:lstStyle/>
                    <a:p>
                      <a:pPr algn="ctr"/>
                      <a:r>
                        <a:rPr lang="en-US" sz="1200"/>
                        <a:t>50%</a:t>
                      </a:r>
                    </a:p>
                  </a:txBody>
                  <a:tcPr marL="68580" marR="68580" anchor="ctr">
                    <a:solidFill>
                      <a:srgbClr val="92D050"/>
                    </a:solidFill>
                  </a:tcPr>
                </a:tc>
                <a:extLst>
                  <a:ext uri="{0D108BD9-81ED-4DB2-BD59-A6C34878D82A}">
                    <a16:rowId xmlns:a16="http://schemas.microsoft.com/office/drawing/2014/main" val="10004"/>
                  </a:ext>
                </a:extLst>
              </a:tr>
              <a:tr h="873175">
                <a:tc>
                  <a:txBody>
                    <a:bodyPr/>
                    <a:lstStyle/>
                    <a:p>
                      <a:pPr algn="ctr"/>
                      <a:r>
                        <a:rPr lang="en-US" sz="1000"/>
                        <a:t>Masters</a:t>
                      </a:r>
                    </a:p>
                  </a:txBody>
                  <a:tcPr marL="68580" marR="68580" anchor="ctr"/>
                </a:tc>
                <a:tc>
                  <a:txBody>
                    <a:bodyPr/>
                    <a:lstStyle/>
                    <a:p>
                      <a:pPr algn="ctr"/>
                      <a:r>
                        <a:rPr lang="en-US" sz="1600" b="1" dirty="0"/>
                        <a:t>7%</a:t>
                      </a:r>
                    </a:p>
                  </a:txBody>
                  <a:tcPr marL="68580" marR="68580" anchor="ctr">
                    <a:solidFill>
                      <a:schemeClr val="accent1">
                        <a:lumMod val="40000"/>
                        <a:lumOff val="60000"/>
                      </a:schemeClr>
                    </a:solidFill>
                  </a:tcPr>
                </a:tc>
                <a:tc>
                  <a:txBody>
                    <a:bodyPr/>
                    <a:lstStyle/>
                    <a:p>
                      <a:pPr algn="ctr"/>
                      <a:r>
                        <a:rPr lang="en-US" sz="1200" dirty="0">
                          <a:solidFill>
                            <a:schemeClr val="tx1"/>
                          </a:solidFill>
                        </a:rPr>
                        <a:t>25%</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sp>
        <p:nvSpPr>
          <p:cNvPr id="5" name="Rectangle 4"/>
          <p:cNvSpPr/>
          <p:nvPr/>
        </p:nvSpPr>
        <p:spPr>
          <a:xfrm>
            <a:off x="4538843" y="3244334"/>
            <a:ext cx="3114314" cy="369332"/>
          </a:xfrm>
          <a:prstGeom prst="rect">
            <a:avLst/>
          </a:prstGeom>
        </p:spPr>
        <p:txBody>
          <a:bodyPr wrap="none">
            <a:spAutoFit/>
          </a:bodyPr>
          <a:lstStyle/>
          <a:p>
            <a:pPr>
              <a:defRPr/>
            </a:pPr>
            <a:r>
              <a:rPr lang="en-US" b="1">
                <a:solidFill>
                  <a:schemeClr val="bg1"/>
                </a:solidFill>
              </a:rPr>
              <a:t>4</a:t>
            </a:r>
            <a:r>
              <a:rPr lang="en-US" b="1" baseline="30000">
                <a:solidFill>
                  <a:schemeClr val="bg1"/>
                </a:solidFill>
              </a:rPr>
              <a:t>th</a:t>
            </a:r>
            <a:r>
              <a:rPr lang="en-US" b="1">
                <a:solidFill>
                  <a:schemeClr val="bg1"/>
                </a:solidFill>
              </a:rPr>
              <a:t> Grade Mathematics District</a:t>
            </a:r>
          </a:p>
        </p:txBody>
      </p:sp>
      <p:graphicFrame>
        <p:nvGraphicFramePr>
          <p:cNvPr id="6" name="Content Placeholder 3"/>
          <p:cNvGraphicFramePr>
            <a:graphicFrameLocks/>
          </p:cNvGraphicFramePr>
          <p:nvPr>
            <p:extLst>
              <p:ext uri="{D42A27DB-BD31-4B8C-83A1-F6EECF244321}">
                <p14:modId xmlns:p14="http://schemas.microsoft.com/office/powerpoint/2010/main" val="2379979434"/>
              </p:ext>
            </p:extLst>
          </p:nvPr>
        </p:nvGraphicFramePr>
        <p:xfrm>
          <a:off x="4090627" y="1535165"/>
          <a:ext cx="3296254" cy="4934642"/>
        </p:xfrm>
        <a:graphic>
          <a:graphicData uri="http://schemas.openxmlformats.org/drawingml/2006/table">
            <a:tbl>
              <a:tblPr firstRow="1" bandRow="1">
                <a:tableStyleId>{5940675A-B579-460E-94D1-54222C63F5DA}</a:tableStyleId>
              </a:tblPr>
              <a:tblGrid>
                <a:gridCol w="947146">
                  <a:extLst>
                    <a:ext uri="{9D8B030D-6E8A-4147-A177-3AD203B41FA5}">
                      <a16:colId xmlns:a16="http://schemas.microsoft.com/office/drawing/2014/main" val="20000"/>
                    </a:ext>
                  </a:extLst>
                </a:gridCol>
                <a:gridCol w="928659">
                  <a:extLst>
                    <a:ext uri="{9D8B030D-6E8A-4147-A177-3AD203B41FA5}">
                      <a16:colId xmlns:a16="http://schemas.microsoft.com/office/drawing/2014/main" val="20002"/>
                    </a:ext>
                  </a:extLst>
                </a:gridCol>
                <a:gridCol w="1420449">
                  <a:extLst>
                    <a:ext uri="{9D8B030D-6E8A-4147-A177-3AD203B41FA5}">
                      <a16:colId xmlns:a16="http://schemas.microsoft.com/office/drawing/2014/main" val="20003"/>
                    </a:ext>
                  </a:extLst>
                </a:gridCol>
              </a:tblGrid>
              <a:tr h="599972">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a:solidFill>
                            <a:schemeClr val="bg1"/>
                          </a:solidFill>
                        </a:rPr>
                        <a:t>4</a:t>
                      </a:r>
                      <a:r>
                        <a:rPr lang="en-US" sz="2400" b="1" baseline="30000">
                          <a:solidFill>
                            <a:schemeClr val="bg1"/>
                          </a:solidFill>
                        </a:rPr>
                        <a:t>th</a:t>
                      </a:r>
                      <a:r>
                        <a:rPr lang="en-US" sz="2400" b="1">
                          <a:solidFill>
                            <a:schemeClr val="bg1"/>
                          </a:solidFill>
                        </a:rPr>
                        <a:t> Grade Mathematics</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67925">
                <a:tc rowSpan="2">
                  <a:txBody>
                    <a:bodyPr/>
                    <a:lstStyle/>
                    <a:p>
                      <a:pPr algn="ctr"/>
                      <a:endParaRPr lang="en-US" sz="1200"/>
                    </a:p>
                    <a:p>
                      <a:pPr algn="ctr"/>
                      <a:r>
                        <a:rPr lang="en-US" sz="1200"/>
                        <a:t>% of </a:t>
                      </a:r>
                      <a:r>
                        <a:rPr lang="en-US" sz="1200" b="1"/>
                        <a:t>Items</a:t>
                      </a:r>
                      <a:r>
                        <a:rPr lang="en-US" sz="1200"/>
                        <a:t> Needed to Meet </a:t>
                      </a:r>
                    </a:p>
                    <a:p>
                      <a:pPr algn="ctr"/>
                      <a:r>
                        <a:rPr lang="en-US" sz="1200"/>
                        <a:t>State Performance Standard</a:t>
                      </a:r>
                    </a:p>
                  </a:txBody>
                  <a:tcPr marL="68580" marR="68580" anchor="ctr"/>
                </a:tc>
                <a:tc>
                  <a:txBody>
                    <a:bodyPr/>
                    <a:lstStyle/>
                    <a:p>
                      <a:pPr algn="ctr"/>
                      <a:r>
                        <a:rPr lang="en-US" sz="1200"/>
                        <a:t>% of </a:t>
                      </a:r>
                      <a:r>
                        <a:rPr lang="en-US" sz="1200" b="1"/>
                        <a:t>Students</a:t>
                      </a:r>
                      <a:r>
                        <a:rPr lang="en-US" sz="1200"/>
                        <a:t> Passing State Assessment</a:t>
                      </a:r>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675769">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684561">
                <a:tc>
                  <a:txBody>
                    <a:bodyPr/>
                    <a:lstStyle/>
                    <a:p>
                      <a:pPr algn="ctr"/>
                      <a:r>
                        <a:rPr lang="en-US" sz="1200"/>
                        <a:t>Approaches</a:t>
                      </a:r>
                    </a:p>
                  </a:txBody>
                  <a:tcPr marL="68580" marR="68580" anchor="ctr"/>
                </a:tc>
                <a:tc>
                  <a:txBody>
                    <a:bodyPr/>
                    <a:lstStyle/>
                    <a:p>
                      <a:pPr algn="ctr"/>
                      <a:r>
                        <a:rPr lang="en-US" sz="1600" b="1" dirty="0"/>
                        <a:t>79%</a:t>
                      </a:r>
                    </a:p>
                  </a:txBody>
                  <a:tcPr marL="68580" marR="68580" anchor="ctr">
                    <a:solidFill>
                      <a:schemeClr val="accent1">
                        <a:lumMod val="40000"/>
                        <a:lumOff val="60000"/>
                      </a:schemeClr>
                    </a:solidFill>
                  </a:tcPr>
                </a:tc>
                <a:tc>
                  <a:txBody>
                    <a:bodyPr/>
                    <a:lstStyle/>
                    <a:p>
                      <a:pPr algn="ctr"/>
                      <a:r>
                        <a:rPr lang="en-US" sz="1200"/>
                        <a:t>85%</a:t>
                      </a:r>
                    </a:p>
                  </a:txBody>
                  <a:tcPr marL="68580" marR="68580" anchor="ctr">
                    <a:solidFill>
                      <a:srgbClr val="92D050"/>
                    </a:solidFill>
                  </a:tcPr>
                </a:tc>
                <a:extLst>
                  <a:ext uri="{0D108BD9-81ED-4DB2-BD59-A6C34878D82A}">
                    <a16:rowId xmlns:a16="http://schemas.microsoft.com/office/drawing/2014/main" val="10003"/>
                  </a:ext>
                </a:extLst>
              </a:tr>
              <a:tr h="684561">
                <a:tc>
                  <a:txBody>
                    <a:bodyPr/>
                    <a:lstStyle/>
                    <a:p>
                      <a:pPr algn="ctr"/>
                      <a:r>
                        <a:rPr lang="en-US" sz="1200"/>
                        <a:t>Meets</a:t>
                      </a:r>
                    </a:p>
                  </a:txBody>
                  <a:tcPr marL="68580" marR="68580" anchor="ctr"/>
                </a:tc>
                <a:tc>
                  <a:txBody>
                    <a:bodyPr/>
                    <a:lstStyle/>
                    <a:p>
                      <a:pPr algn="ctr"/>
                      <a:r>
                        <a:rPr lang="en-US" sz="1600" b="1" dirty="0"/>
                        <a:t>58%</a:t>
                      </a:r>
                    </a:p>
                  </a:txBody>
                  <a:tcPr marL="68580" marR="68580" anchor="ctr">
                    <a:solidFill>
                      <a:schemeClr val="accent1">
                        <a:lumMod val="40000"/>
                        <a:lumOff val="60000"/>
                      </a:schemeClr>
                    </a:solidFill>
                  </a:tcPr>
                </a:tc>
                <a:tc>
                  <a:txBody>
                    <a:bodyPr/>
                    <a:lstStyle/>
                    <a:p>
                      <a:pPr algn="ctr"/>
                      <a:r>
                        <a:rPr lang="en-US" sz="1200"/>
                        <a:t>60%</a:t>
                      </a:r>
                    </a:p>
                  </a:txBody>
                  <a:tcPr marL="68580" marR="68580" anchor="ctr">
                    <a:solidFill>
                      <a:srgbClr val="92D050"/>
                    </a:solidFill>
                  </a:tcPr>
                </a:tc>
                <a:extLst>
                  <a:ext uri="{0D108BD9-81ED-4DB2-BD59-A6C34878D82A}">
                    <a16:rowId xmlns:a16="http://schemas.microsoft.com/office/drawing/2014/main" val="10004"/>
                  </a:ext>
                </a:extLst>
              </a:tr>
              <a:tr h="821854">
                <a:tc>
                  <a:txBody>
                    <a:bodyPr/>
                    <a:lstStyle/>
                    <a:p>
                      <a:pPr algn="ctr"/>
                      <a:r>
                        <a:rPr lang="en-US" sz="1000"/>
                        <a:t>Masters</a:t>
                      </a:r>
                    </a:p>
                  </a:txBody>
                  <a:tcPr marL="68580" marR="68580" anchor="ctr"/>
                </a:tc>
                <a:tc>
                  <a:txBody>
                    <a:bodyPr/>
                    <a:lstStyle/>
                    <a:p>
                      <a:pPr algn="ctr"/>
                      <a:r>
                        <a:rPr lang="en-US" sz="1600" b="1" dirty="0"/>
                        <a:t>23%</a:t>
                      </a:r>
                    </a:p>
                  </a:txBody>
                  <a:tcPr marL="68580" marR="68580" anchor="ctr">
                    <a:solidFill>
                      <a:schemeClr val="accent1">
                        <a:lumMod val="40000"/>
                        <a:lumOff val="60000"/>
                      </a:schemeClr>
                    </a:solidFill>
                  </a:tcPr>
                </a:tc>
                <a:tc>
                  <a:txBody>
                    <a:bodyPr/>
                    <a:lstStyle/>
                    <a:p>
                      <a:pPr algn="ctr"/>
                      <a:r>
                        <a:rPr lang="en-US" sz="1200" dirty="0"/>
                        <a:t>27%</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72611210"/>
              </p:ext>
            </p:extLst>
          </p:nvPr>
        </p:nvGraphicFramePr>
        <p:xfrm>
          <a:off x="7854772" y="1535164"/>
          <a:ext cx="3226941" cy="4934642"/>
        </p:xfrm>
        <a:graphic>
          <a:graphicData uri="http://schemas.openxmlformats.org/drawingml/2006/table">
            <a:tbl>
              <a:tblPr firstRow="1" bandRow="1">
                <a:tableStyleId>{5940675A-B579-460E-94D1-54222C63F5DA}</a:tableStyleId>
              </a:tblPr>
              <a:tblGrid>
                <a:gridCol w="1019200">
                  <a:extLst>
                    <a:ext uri="{9D8B030D-6E8A-4147-A177-3AD203B41FA5}">
                      <a16:colId xmlns:a16="http://schemas.microsoft.com/office/drawing/2014/main" val="20000"/>
                    </a:ext>
                  </a:extLst>
                </a:gridCol>
                <a:gridCol w="987643">
                  <a:extLst>
                    <a:ext uri="{9D8B030D-6E8A-4147-A177-3AD203B41FA5}">
                      <a16:colId xmlns:a16="http://schemas.microsoft.com/office/drawing/2014/main" val="20002"/>
                    </a:ext>
                  </a:extLst>
                </a:gridCol>
                <a:gridCol w="1220098">
                  <a:extLst>
                    <a:ext uri="{9D8B030D-6E8A-4147-A177-3AD203B41FA5}">
                      <a16:colId xmlns:a16="http://schemas.microsoft.com/office/drawing/2014/main" val="20003"/>
                    </a:ext>
                  </a:extLst>
                </a:gridCol>
              </a:tblGrid>
              <a:tr h="575537">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a:solidFill>
                            <a:schemeClr val="bg1"/>
                          </a:solidFill>
                        </a:rPr>
                        <a:t>5</a:t>
                      </a:r>
                      <a:r>
                        <a:rPr lang="en-US" sz="2400" b="1" baseline="30000">
                          <a:solidFill>
                            <a:schemeClr val="bg1"/>
                          </a:solidFill>
                        </a:rPr>
                        <a:t>th</a:t>
                      </a:r>
                      <a:r>
                        <a:rPr lang="en-US" sz="2400" b="1">
                          <a:solidFill>
                            <a:schemeClr val="bg1"/>
                          </a:solidFill>
                        </a:rPr>
                        <a:t> Grade Mathematics</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36768">
                <a:tc rowSpan="2">
                  <a:txBody>
                    <a:bodyPr/>
                    <a:lstStyle/>
                    <a:p>
                      <a:pPr algn="ctr"/>
                      <a:endParaRPr lang="en-US" sz="1200"/>
                    </a:p>
                    <a:p>
                      <a:pPr algn="ctr"/>
                      <a:r>
                        <a:rPr lang="en-US" sz="1200"/>
                        <a:t>% of </a:t>
                      </a:r>
                      <a:r>
                        <a:rPr lang="en-US" sz="1200" b="1"/>
                        <a:t>Items</a:t>
                      </a:r>
                      <a:r>
                        <a:rPr lang="en-US" sz="1200"/>
                        <a:t> Needed to Meet </a:t>
                      </a:r>
                    </a:p>
                    <a:p>
                      <a:pPr algn="ctr"/>
                      <a:r>
                        <a:rPr lang="en-US" sz="1200"/>
                        <a:t>State Performance Standard</a:t>
                      </a:r>
                    </a:p>
                  </a:txBody>
                  <a:tcPr marL="68580" marR="68580" anchor="ctr"/>
                </a:tc>
                <a:tc>
                  <a:txBody>
                    <a:bodyPr/>
                    <a:lstStyle/>
                    <a:p>
                      <a:pPr algn="ctr"/>
                      <a:r>
                        <a:rPr lang="en-US" sz="1200"/>
                        <a:t>% of </a:t>
                      </a:r>
                      <a:r>
                        <a:rPr lang="en-US" sz="1200" b="1"/>
                        <a:t>Students</a:t>
                      </a:r>
                      <a:r>
                        <a:rPr lang="en-US" sz="1200"/>
                        <a:t> Passing State Assessment</a:t>
                      </a:r>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907311">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738342">
                <a:tc>
                  <a:txBody>
                    <a:bodyPr/>
                    <a:lstStyle/>
                    <a:p>
                      <a:pPr algn="ctr"/>
                      <a:r>
                        <a:rPr lang="en-US" sz="1200"/>
                        <a:t>Approaches</a:t>
                      </a:r>
                    </a:p>
                  </a:txBody>
                  <a:tcPr marL="68580" marR="68580" anchor="ctr"/>
                </a:tc>
                <a:tc>
                  <a:txBody>
                    <a:bodyPr/>
                    <a:lstStyle/>
                    <a:p>
                      <a:pPr algn="ctr"/>
                      <a:r>
                        <a:rPr lang="en-US" sz="1600" b="1" dirty="0"/>
                        <a:t>93%</a:t>
                      </a:r>
                    </a:p>
                  </a:txBody>
                  <a:tcPr marL="68580" marR="68580" anchor="ctr">
                    <a:solidFill>
                      <a:schemeClr val="accent1">
                        <a:lumMod val="40000"/>
                        <a:lumOff val="60000"/>
                      </a:schemeClr>
                    </a:solidFill>
                  </a:tcPr>
                </a:tc>
                <a:tc>
                  <a:txBody>
                    <a:bodyPr/>
                    <a:lstStyle/>
                    <a:p>
                      <a:pPr algn="ctr"/>
                      <a:r>
                        <a:rPr lang="en-US" sz="1200"/>
                        <a:t>95%</a:t>
                      </a:r>
                    </a:p>
                  </a:txBody>
                  <a:tcPr marL="68580" marR="68580" anchor="ctr">
                    <a:solidFill>
                      <a:srgbClr val="92D050"/>
                    </a:solidFill>
                  </a:tcPr>
                </a:tc>
                <a:extLst>
                  <a:ext uri="{0D108BD9-81ED-4DB2-BD59-A6C34878D82A}">
                    <a16:rowId xmlns:a16="http://schemas.microsoft.com/office/drawing/2014/main" val="10003"/>
                  </a:ext>
                </a:extLst>
              </a:tr>
              <a:tr h="738342">
                <a:tc>
                  <a:txBody>
                    <a:bodyPr/>
                    <a:lstStyle/>
                    <a:p>
                      <a:pPr algn="ctr"/>
                      <a:r>
                        <a:rPr lang="en-US" sz="1200"/>
                        <a:t>Meets</a:t>
                      </a:r>
                    </a:p>
                  </a:txBody>
                  <a:tcPr marL="68580" marR="68580" anchor="ctr"/>
                </a:tc>
                <a:tc>
                  <a:txBody>
                    <a:bodyPr/>
                    <a:lstStyle/>
                    <a:p>
                      <a:pPr algn="ctr"/>
                      <a:r>
                        <a:rPr lang="en-US" sz="1600" b="1" dirty="0"/>
                        <a:t>81%</a:t>
                      </a:r>
                    </a:p>
                  </a:txBody>
                  <a:tcPr marL="68580" marR="68580" anchor="ctr">
                    <a:solidFill>
                      <a:schemeClr val="accent1">
                        <a:lumMod val="40000"/>
                        <a:lumOff val="60000"/>
                      </a:schemeClr>
                    </a:solidFill>
                  </a:tcPr>
                </a:tc>
                <a:tc>
                  <a:txBody>
                    <a:bodyPr/>
                    <a:lstStyle/>
                    <a:p>
                      <a:pPr algn="ctr"/>
                      <a:r>
                        <a:rPr lang="en-US" sz="1200"/>
                        <a:t>95%</a:t>
                      </a:r>
                    </a:p>
                  </a:txBody>
                  <a:tcPr marL="68580" marR="68580" anchor="ctr">
                    <a:solidFill>
                      <a:srgbClr val="92D050"/>
                    </a:solidFill>
                  </a:tcPr>
                </a:tc>
                <a:extLst>
                  <a:ext uri="{0D108BD9-81ED-4DB2-BD59-A6C34878D82A}">
                    <a16:rowId xmlns:a16="http://schemas.microsoft.com/office/drawing/2014/main" val="10004"/>
                  </a:ext>
                </a:extLst>
              </a:tr>
              <a:tr h="738342">
                <a:tc>
                  <a:txBody>
                    <a:bodyPr/>
                    <a:lstStyle/>
                    <a:p>
                      <a:pPr algn="ctr"/>
                      <a:r>
                        <a:rPr lang="en-US" sz="1000"/>
                        <a:t>Masters</a:t>
                      </a:r>
                    </a:p>
                  </a:txBody>
                  <a:tcPr marL="68580" marR="68580" anchor="ctr"/>
                </a:tc>
                <a:tc>
                  <a:txBody>
                    <a:bodyPr/>
                    <a:lstStyle/>
                    <a:p>
                      <a:pPr algn="ctr"/>
                      <a:r>
                        <a:rPr lang="en-US" sz="1600" b="1" dirty="0"/>
                        <a:t>32%</a:t>
                      </a:r>
                    </a:p>
                  </a:txBody>
                  <a:tcPr marL="68580" marR="68580" anchor="ctr">
                    <a:solidFill>
                      <a:schemeClr val="accent1">
                        <a:lumMod val="40000"/>
                        <a:lumOff val="60000"/>
                      </a:schemeClr>
                    </a:solidFill>
                  </a:tcPr>
                </a:tc>
                <a:tc>
                  <a:txBody>
                    <a:bodyPr/>
                    <a:lstStyle/>
                    <a:p>
                      <a:pPr algn="ctr"/>
                      <a:r>
                        <a:rPr lang="en-US" sz="1200" dirty="0"/>
                        <a:t>60%</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sp>
        <p:nvSpPr>
          <p:cNvPr id="9" name="Rectangle 8"/>
          <p:cNvSpPr/>
          <p:nvPr/>
        </p:nvSpPr>
        <p:spPr>
          <a:xfrm>
            <a:off x="1099574" y="328620"/>
            <a:ext cx="9278360" cy="615010"/>
          </a:xfrm>
          <a:prstGeom prst="rect">
            <a:avLst/>
          </a:prstGeom>
          <a:solidFill>
            <a:srgbClr val="002060"/>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3260" y="206931"/>
            <a:ext cx="851239" cy="858389"/>
          </a:xfrm>
          <a:prstGeom prst="rect">
            <a:avLst/>
          </a:prstGeom>
        </p:spPr>
      </p:pic>
      <p:sp>
        <p:nvSpPr>
          <p:cNvPr id="12" name="Rectangle 11"/>
          <p:cNvSpPr/>
          <p:nvPr/>
        </p:nvSpPr>
        <p:spPr>
          <a:xfrm>
            <a:off x="1340210" y="388192"/>
            <a:ext cx="8368669" cy="584775"/>
          </a:xfrm>
          <a:prstGeom prst="rect">
            <a:avLst/>
          </a:prstGeom>
        </p:spPr>
        <p:txBody>
          <a:bodyPr wrap="square">
            <a:spAutoFit/>
          </a:bodyPr>
          <a:lstStyle/>
          <a:p>
            <a:pPr algn="ctr"/>
            <a:r>
              <a:rPr lang="en-US" sz="3200" b="1" dirty="0">
                <a:solidFill>
                  <a:schemeClr val="bg1"/>
                </a:solidFill>
                <a:latin typeface="Calibri" panose="020F0502020204030204" pitchFamily="34" charset="0"/>
              </a:rPr>
              <a:t>2024-2025 Campus Achievement and  Goals </a:t>
            </a:r>
            <a:endParaRPr lang="en-US" sz="3200" dirty="0">
              <a:solidFill>
                <a:schemeClr val="bg1"/>
              </a:solidFill>
            </a:endParaRPr>
          </a:p>
        </p:txBody>
      </p:sp>
    </p:spTree>
    <p:extLst>
      <p:ext uri="{BB962C8B-B14F-4D97-AF65-F5344CB8AC3E}">
        <p14:creationId xmlns:p14="http://schemas.microsoft.com/office/powerpoint/2010/main" val="310892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2958863132"/>
              </p:ext>
            </p:extLst>
          </p:nvPr>
        </p:nvGraphicFramePr>
        <p:xfrm>
          <a:off x="1071227" y="1154097"/>
          <a:ext cx="9084827" cy="5560264"/>
        </p:xfrm>
        <a:graphic>
          <a:graphicData uri="http://schemas.openxmlformats.org/drawingml/2006/table">
            <a:tbl>
              <a:tblPr firstRow="1" bandRow="1">
                <a:tableStyleId>{5940675A-B579-460E-94D1-54222C63F5DA}</a:tableStyleId>
              </a:tblPr>
              <a:tblGrid>
                <a:gridCol w="2579384">
                  <a:extLst>
                    <a:ext uri="{9D8B030D-6E8A-4147-A177-3AD203B41FA5}">
                      <a16:colId xmlns:a16="http://schemas.microsoft.com/office/drawing/2014/main" val="20000"/>
                    </a:ext>
                  </a:extLst>
                </a:gridCol>
                <a:gridCol w="3430142">
                  <a:extLst>
                    <a:ext uri="{9D8B030D-6E8A-4147-A177-3AD203B41FA5}">
                      <a16:colId xmlns:a16="http://schemas.microsoft.com/office/drawing/2014/main" val="20002"/>
                    </a:ext>
                  </a:extLst>
                </a:gridCol>
                <a:gridCol w="3075301">
                  <a:extLst>
                    <a:ext uri="{9D8B030D-6E8A-4147-A177-3AD203B41FA5}">
                      <a16:colId xmlns:a16="http://schemas.microsoft.com/office/drawing/2014/main" val="20003"/>
                    </a:ext>
                  </a:extLst>
                </a:gridCol>
              </a:tblGrid>
              <a:tr h="767981">
                <a:tc gridSpan="3">
                  <a:txBody>
                    <a:bodyPr/>
                    <a:lstStyle/>
                    <a:p>
                      <a:r>
                        <a:rPr lang="en-US" sz="2400" b="1">
                          <a:solidFill>
                            <a:srgbClr val="FFFFFF"/>
                          </a:solidFill>
                          <a:latin typeface="+mn-lt"/>
                          <a:cs typeface="Times New Roman"/>
                        </a:rPr>
                        <a:t>5</a:t>
                      </a:r>
                      <a:r>
                        <a:rPr lang="en-US" sz="2400" b="1" baseline="30000">
                          <a:solidFill>
                            <a:srgbClr val="FFFFFF"/>
                          </a:solidFill>
                          <a:latin typeface="+mn-lt"/>
                          <a:cs typeface="Times New Roman"/>
                        </a:rPr>
                        <a:t>th</a:t>
                      </a:r>
                      <a:r>
                        <a:rPr lang="en-US" sz="2400" b="1">
                          <a:solidFill>
                            <a:srgbClr val="FFFFFF"/>
                          </a:solidFill>
                          <a:latin typeface="+mn-lt"/>
                          <a:cs typeface="Times New Roman"/>
                        </a:rPr>
                        <a:t> Grade Science</a:t>
                      </a:r>
                    </a:p>
                  </a:txBody>
                  <a:tcPr marL="68580" marR="68580">
                    <a:solidFill>
                      <a:srgbClr val="00206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59671">
                <a:tc row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a:txBody>
                    <a:bodyPr/>
                    <a:lstStyle/>
                    <a:p>
                      <a:pPr algn="ctr"/>
                      <a:r>
                        <a:rPr lang="en-US" sz="1200"/>
                        <a:t>% of </a:t>
                      </a:r>
                      <a:r>
                        <a:rPr lang="en-US" sz="1200" b="1"/>
                        <a:t>Students</a:t>
                      </a:r>
                      <a:r>
                        <a:rPr lang="en-US" sz="1200"/>
                        <a:t> Passing State Assessment</a:t>
                      </a:r>
                    </a:p>
                    <a:p>
                      <a:pPr algn="ctr"/>
                      <a:endParaRPr lang="en-US" sz="1200" i="1">
                        <a:solidFill>
                          <a:srgbClr val="800000"/>
                        </a:solidFill>
                      </a:endParaRPr>
                    </a:p>
                  </a:txBody>
                  <a:tcPr marL="68580" marR="68580" anchor="ctr"/>
                </a:tc>
                <a:tc>
                  <a:txBody>
                    <a:bodyPr/>
                    <a:lstStyle/>
                    <a:p>
                      <a:pPr algn="ctr"/>
                      <a:r>
                        <a:rPr lang="en-US" sz="1200"/>
                        <a:t>Goal</a:t>
                      </a:r>
                    </a:p>
                    <a:p>
                      <a:pPr algn="ctr"/>
                      <a:endParaRPr lang="en-US" sz="1200"/>
                    </a:p>
                    <a:p>
                      <a:pPr algn="ctr"/>
                      <a:endParaRPr lang="en-US" sz="1200" i="1"/>
                    </a:p>
                  </a:txBody>
                  <a:tcPr marL="68580" marR="68580" anchor="ctr"/>
                </a:tc>
                <a:extLst>
                  <a:ext uri="{0D108BD9-81ED-4DB2-BD59-A6C34878D82A}">
                    <a16:rowId xmlns:a16="http://schemas.microsoft.com/office/drawing/2014/main" val="10001"/>
                  </a:ext>
                </a:extLst>
              </a:tr>
              <a:tr h="997473">
                <a:tc vMerge="1">
                  <a:txBody>
                    <a:bodyPr/>
                    <a:lstStyle/>
                    <a:p>
                      <a:endParaRPr lang="en-US"/>
                    </a:p>
                  </a:txBody>
                  <a:tcP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11713">
                <a:tc>
                  <a:txBody>
                    <a:bodyPr/>
                    <a:lstStyle/>
                    <a:p>
                      <a:pPr algn="ctr"/>
                      <a:r>
                        <a:rPr lang="en-US" sz="1200"/>
                        <a:t>Approaches</a:t>
                      </a:r>
                    </a:p>
                  </a:txBody>
                  <a:tcPr marL="68580" marR="68580" anchor="ctr"/>
                </a:tc>
                <a:tc>
                  <a:txBody>
                    <a:bodyPr/>
                    <a:lstStyle/>
                    <a:p>
                      <a:pPr algn="ctr"/>
                      <a:r>
                        <a:rPr lang="en-US" sz="1600" b="1" dirty="0"/>
                        <a:t>66%</a:t>
                      </a:r>
                    </a:p>
                  </a:txBody>
                  <a:tcPr marL="68580" marR="68580" anchor="ctr">
                    <a:solidFill>
                      <a:schemeClr val="accent1">
                        <a:lumMod val="40000"/>
                        <a:lumOff val="60000"/>
                      </a:schemeClr>
                    </a:solidFill>
                  </a:tcPr>
                </a:tc>
                <a:tc>
                  <a:txBody>
                    <a:bodyPr/>
                    <a:lstStyle/>
                    <a:p>
                      <a:pPr algn="ctr"/>
                      <a:r>
                        <a:rPr lang="en-US" sz="1200"/>
                        <a:t>90%</a:t>
                      </a:r>
                    </a:p>
                  </a:txBody>
                  <a:tcPr marL="68580" marR="68580" anchor="ctr">
                    <a:solidFill>
                      <a:srgbClr val="92D050"/>
                    </a:solidFill>
                  </a:tcPr>
                </a:tc>
                <a:extLst>
                  <a:ext uri="{0D108BD9-81ED-4DB2-BD59-A6C34878D82A}">
                    <a16:rowId xmlns:a16="http://schemas.microsoft.com/office/drawing/2014/main" val="10003"/>
                  </a:ext>
                </a:extLst>
              </a:tr>
              <a:tr h="811713">
                <a:tc>
                  <a:txBody>
                    <a:bodyPr/>
                    <a:lstStyle/>
                    <a:p>
                      <a:pPr algn="ctr"/>
                      <a:r>
                        <a:rPr lang="en-US" sz="1200"/>
                        <a:t>Meets</a:t>
                      </a:r>
                    </a:p>
                  </a:txBody>
                  <a:tcPr marL="68580" marR="68580" anchor="ctr"/>
                </a:tc>
                <a:tc>
                  <a:txBody>
                    <a:bodyPr/>
                    <a:lstStyle/>
                    <a:p>
                      <a:pPr algn="ctr"/>
                      <a:r>
                        <a:rPr lang="en-US" sz="1600" b="1" dirty="0"/>
                        <a:t>37%</a:t>
                      </a:r>
                    </a:p>
                  </a:txBody>
                  <a:tcPr marL="68580" marR="68580" anchor="ctr">
                    <a:solidFill>
                      <a:schemeClr val="accent1">
                        <a:lumMod val="40000"/>
                        <a:lumOff val="60000"/>
                      </a:schemeClr>
                    </a:solidFill>
                  </a:tcPr>
                </a:tc>
                <a:tc>
                  <a:txBody>
                    <a:bodyPr/>
                    <a:lstStyle/>
                    <a:p>
                      <a:pPr algn="ctr"/>
                      <a:r>
                        <a:rPr lang="en-US" sz="1200"/>
                        <a:t>65%</a:t>
                      </a:r>
                    </a:p>
                  </a:txBody>
                  <a:tcPr marL="68580" marR="68580" anchor="ctr">
                    <a:solidFill>
                      <a:srgbClr val="92D050"/>
                    </a:solidFill>
                  </a:tcPr>
                </a:tc>
                <a:extLst>
                  <a:ext uri="{0D108BD9-81ED-4DB2-BD59-A6C34878D82A}">
                    <a16:rowId xmlns:a16="http://schemas.microsoft.com/office/drawing/2014/main" val="10004"/>
                  </a:ext>
                </a:extLst>
              </a:tr>
              <a:tr h="811713">
                <a:tc>
                  <a:txBody>
                    <a:bodyPr/>
                    <a:lstStyle/>
                    <a:p>
                      <a:pPr algn="ctr"/>
                      <a:r>
                        <a:rPr lang="en-US" sz="1000"/>
                        <a:t>Masters</a:t>
                      </a:r>
                    </a:p>
                  </a:txBody>
                  <a:tcPr marL="68580" marR="68580" anchor="ctr"/>
                </a:tc>
                <a:tc>
                  <a:txBody>
                    <a:bodyPr/>
                    <a:lstStyle/>
                    <a:p>
                      <a:pPr algn="ctr"/>
                      <a:r>
                        <a:rPr lang="en-US" sz="1600" b="1" dirty="0"/>
                        <a:t>12%</a:t>
                      </a:r>
                    </a:p>
                  </a:txBody>
                  <a:tcPr marL="68580" marR="68580" anchor="ctr">
                    <a:solidFill>
                      <a:schemeClr val="accent1">
                        <a:lumMod val="40000"/>
                        <a:lumOff val="60000"/>
                      </a:schemeClr>
                    </a:solidFill>
                  </a:tcPr>
                </a:tc>
                <a:tc>
                  <a:txBody>
                    <a:bodyPr/>
                    <a:lstStyle/>
                    <a:p>
                      <a:pPr algn="ctr"/>
                      <a:r>
                        <a:rPr lang="en-US" sz="1200" dirty="0"/>
                        <a:t>30%</a:t>
                      </a:r>
                    </a:p>
                  </a:txBody>
                  <a:tcPr marL="68580" marR="68580" anchor="ctr">
                    <a:solidFill>
                      <a:srgbClr val="92D050"/>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1071227" y="215841"/>
            <a:ext cx="9278360" cy="717497"/>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solidFill>
                <a:latin typeface="Calibri" panose="020F0502020204030204" pitchFamily="34" charset="0"/>
              </a:rPr>
              <a:t>2024-2025 Campus Achievement and  Goals </a:t>
            </a:r>
            <a:endParaRPr lang="en-US" sz="2800" dirty="0">
              <a:solidFill>
                <a:schemeClr val="bg1"/>
              </a:solidFill>
            </a:endParaRPr>
          </a:p>
          <a:p>
            <a:pPr algn="ctr"/>
            <a:endParaRPr lang="en-US" dirty="0"/>
          </a:p>
        </p:txBody>
      </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1609" y="318328"/>
            <a:ext cx="609887" cy="615010"/>
          </a:xfrm>
          <a:prstGeom prst="rect">
            <a:avLst/>
          </a:prstGeom>
        </p:spPr>
      </p:pic>
    </p:spTree>
    <p:extLst>
      <p:ext uri="{BB962C8B-B14F-4D97-AF65-F5344CB8AC3E}">
        <p14:creationId xmlns:p14="http://schemas.microsoft.com/office/powerpoint/2010/main" val="2182100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514" y="1240531"/>
            <a:ext cx="11661228"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90874"/>
            <a:ext cx="11442356" cy="955331"/>
            <a:chOff x="-88900" y="203200"/>
            <a:chExt cx="9307602" cy="596900"/>
          </a:xfrm>
          <a:solidFill>
            <a:srgbClr val="002060"/>
          </a:solidFill>
        </p:grpSpPr>
        <p:sp>
          <p:nvSpPr>
            <p:cNvPr id="5" name="Rectangle 4"/>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THE </a:t>
            </a:r>
            <a:r>
              <a:rPr lang="en-US" b="1">
                <a:solidFill>
                  <a:prstClr val="white"/>
                </a:solidFill>
                <a:latin typeface="Calibri" panose="020F0502020204030204" pitchFamily="34" charset="0"/>
              </a:rPr>
              <a:t>BOARD OF EDUCATION </a:t>
            </a:r>
            <a:r>
              <a:rPr kumimoji="0" 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GOALS AND PROGRESS MEASURE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E810763-DE9C-4E44-8BF0-2558193A6F88}"/>
              </a:ext>
            </a:extLst>
          </p:cNvPr>
          <p:cNvSpPr/>
          <p:nvPr/>
        </p:nvSpPr>
        <p:spPr>
          <a:xfrm>
            <a:off x="329514" y="1072495"/>
            <a:ext cx="11442356" cy="5372625"/>
          </a:xfrm>
          <a:prstGeom prst="rect">
            <a:avLst/>
          </a:prstGeom>
        </p:spPr>
        <p:txBody>
          <a:bodyPr wrap="square">
            <a:spAutoFit/>
          </a:bodyPr>
          <a:lstStyle/>
          <a:p>
            <a:pPr marL="63500" marR="152400" indent="0">
              <a:lnSpc>
                <a:spcPct val="107000"/>
              </a:lnSpc>
              <a:spcBef>
                <a:spcPts val="930"/>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1:</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3 who perform at meets grade level or above on STAAR Reading will increase from 46% to 55%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1.1:</a:t>
            </a:r>
            <a:r>
              <a:rPr lang="en-US" sz="1100" dirty="0">
                <a:latin typeface="Calibri" panose="020F0502020204030204" pitchFamily="34" charset="0"/>
                <a:ea typeface="Calibri" panose="020F0502020204030204" pitchFamily="34" charset="0"/>
                <a:cs typeface="Calibri" panose="020F0502020204030204" pitchFamily="34" charset="0"/>
              </a:rPr>
              <a:t>   The percent of grade 3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from 25% to 34%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1.2:</a:t>
            </a:r>
            <a:r>
              <a:rPr lang="en-US" sz="1100" dirty="0">
                <a:latin typeface="Calibri" panose="020F0502020204030204" pitchFamily="34" charset="0"/>
                <a:ea typeface="Calibri" panose="020F0502020204030204" pitchFamily="34" charset="0"/>
                <a:cs typeface="Calibri" panose="020F0502020204030204" pitchFamily="34" charset="0"/>
              </a:rPr>
              <a:t>  The percent of grade 2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25% to 34%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1.3:</a:t>
            </a:r>
            <a:r>
              <a:rPr lang="en-US" sz="1100" dirty="0">
                <a:latin typeface="Calibri" panose="020F0502020204030204" pitchFamily="34" charset="0"/>
                <a:ea typeface="Calibri" panose="020F0502020204030204" pitchFamily="34" charset="0"/>
                <a:cs typeface="Calibri" panose="020F0502020204030204" pitchFamily="34" charset="0"/>
              </a:rPr>
              <a:t>  The percent of grade 1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from 23% to 32%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1.4:</a:t>
            </a:r>
            <a:r>
              <a:rPr lang="en-US" sz="1100" dirty="0">
                <a:latin typeface="Calibri" panose="020F0502020204030204" pitchFamily="34" charset="0"/>
                <a:ea typeface="Calibri" panose="020F0502020204030204" pitchFamily="34" charset="0"/>
                <a:cs typeface="Calibri" panose="020F0502020204030204" pitchFamily="34" charset="0"/>
              </a:rPr>
              <a:t>  The percent of grade kindergarten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15% to 23% by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3500" marR="152400" indent="0">
              <a:lnSpc>
                <a:spcPct val="107000"/>
              </a:lnSpc>
              <a:spcBef>
                <a:spcPts val="805"/>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2:</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3 who perform at meets grade level or above on STAAR Mathematics will increase from 56% to 65%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2.1:</a:t>
            </a:r>
            <a:r>
              <a:rPr lang="en-US" sz="1100" dirty="0">
                <a:latin typeface="Calibri" panose="020F0502020204030204" pitchFamily="34" charset="0"/>
                <a:ea typeface="Calibri" panose="020F0502020204030204" pitchFamily="34" charset="0"/>
                <a:cs typeface="Calibri" panose="020F0502020204030204" pitchFamily="34" charset="0"/>
              </a:rPr>
              <a:t> Proficiency in grade 3 students on Imagine Math Beginning of Year Assessment will increase from 7% to 16% by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2.2:</a:t>
            </a:r>
            <a:r>
              <a:rPr lang="en-US" sz="1100" dirty="0">
                <a:latin typeface="Calibri" panose="020F0502020204030204" pitchFamily="34" charset="0"/>
                <a:ea typeface="Calibri" panose="020F0502020204030204" pitchFamily="34" charset="0"/>
                <a:cs typeface="Calibri" panose="020F0502020204030204" pitchFamily="34" charset="0"/>
              </a:rPr>
              <a:t>  Proficiency in grade 2 students on Imagine Math Beginning of Year Assessment will increase from 33% to 42% by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2.3:</a:t>
            </a:r>
            <a:r>
              <a:rPr lang="en-US" sz="1100" dirty="0">
                <a:latin typeface="Calibri" panose="020F0502020204030204" pitchFamily="34" charset="0"/>
                <a:ea typeface="Calibri" panose="020F0502020204030204" pitchFamily="34" charset="0"/>
                <a:cs typeface="Calibri" panose="020F0502020204030204" pitchFamily="34" charset="0"/>
              </a:rPr>
              <a:t> Proficiency in grade 1 students on Imagine Math Beginning of the Year Assessment will increase from 11% to 19%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2.4:</a:t>
            </a:r>
            <a:r>
              <a:rPr lang="en-US" sz="1100" dirty="0">
                <a:latin typeface="Calibri" panose="020F0502020204030204" pitchFamily="34" charset="0"/>
                <a:ea typeface="Calibri" panose="020F0502020204030204" pitchFamily="34" charset="0"/>
                <a:cs typeface="Calibri" panose="020F0502020204030204" pitchFamily="34" charset="0"/>
              </a:rPr>
              <a:t> Proficiency in grade kindergarten on Imagine Math Beginning of the Year Assessment will increase from 1% to 10% by 2025 </a:t>
            </a:r>
          </a:p>
          <a:p>
            <a:pPr marL="520700" marR="152400" indent="0">
              <a:lnSpc>
                <a:spcPct val="107000"/>
              </a:lnSpc>
              <a:spcBef>
                <a:spcPts val="795"/>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3:</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grades 5-8 who perform at meets grade level or above on STAAR Reading will increase from 45% to 55%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86995" indent="0" algn="just">
              <a:lnSpc>
                <a:spcPct val="107000"/>
              </a:lnSpc>
              <a:spcBef>
                <a:spcPts val="81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3.1:</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5 at meets level on STAAR Reading will increase from 53% to 60%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3.2:</a:t>
            </a:r>
            <a:r>
              <a:rPr lang="en-US" sz="1100" dirty="0">
                <a:latin typeface="Calibri" panose="020F0502020204030204" pitchFamily="34" charset="0"/>
                <a:ea typeface="Calibri" panose="020F0502020204030204" pitchFamily="34" charset="0"/>
                <a:cs typeface="Calibri" panose="020F0502020204030204" pitchFamily="34" charset="0"/>
              </a:rPr>
              <a:t> The percentage of students in grade 6 at meets level on STAAR Reading will increase from 26% to 30%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3.3:</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7 at meets level on STAAR Reading will increase from 37% to 42%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3.4:</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8 at meets level on STAAR Reading will increase from 42% to 47%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R="109855">
              <a:lnSpc>
                <a:spcPct val="107000"/>
              </a:lnSpc>
              <a:spcBef>
                <a:spcPts val="795"/>
              </a:spcBef>
            </a:pPr>
            <a:r>
              <a:rPr lang="en-US" sz="1100" b="1" dirty="0">
                <a:latin typeface="Calibri" panose="020F0502020204030204" pitchFamily="34" charset="0"/>
                <a:ea typeface="Calibri" panose="020F0502020204030204" pitchFamily="34" charset="0"/>
                <a:cs typeface="Calibri" panose="020F0502020204030204" pitchFamily="34" charset="0"/>
              </a:rPr>
              <a:t>Goal 4:</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who are College, Career and Military Ready will increase from 70% to 80%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4.1:</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an industry-based certification will increase from 4% to 30%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4.2:</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3 college hours in ELA or Math or 9 hours in any other course will increase from 51% to 60%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4.3:</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a Level I or Level II certificate will increase from 6% to 10%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trans_psja_logo_stack.png">
            <a:extLst>
              <a:ext uri="{FF2B5EF4-FFF2-40B4-BE49-F238E27FC236}">
                <a16:creationId xmlns:a16="http://schemas.microsoft.com/office/drawing/2014/main" id="{35C9B8F5-4FC7-4A54-F331-5C0AA4FB41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8135" y="193902"/>
            <a:ext cx="859691" cy="866913"/>
          </a:xfrm>
          <a:prstGeom prst="rect">
            <a:avLst/>
          </a:prstGeom>
        </p:spPr>
      </p:pic>
    </p:spTree>
    <p:extLst>
      <p:ext uri="{BB962C8B-B14F-4D97-AF65-F5344CB8AC3E}">
        <p14:creationId xmlns:p14="http://schemas.microsoft.com/office/powerpoint/2010/main" val="3114080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962610"/>
            <a:chOff x="-88900" y="203200"/>
            <a:chExt cx="9307602" cy="596900"/>
          </a:xfrm>
          <a:solidFill>
            <a:srgbClr val="002060"/>
          </a:solidFill>
        </p:grpSpPr>
        <p:sp>
          <p:nvSpPr>
            <p:cNvPr id="5" name="Rectangle 4"/>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PHARR-SAN JUAN-ALAMO INDEPENDENT SCHOOL DISTRICT </a:t>
            </a:r>
          </a:p>
        </p:txBody>
      </p:sp>
      <p:graphicFrame>
        <p:nvGraphicFramePr>
          <p:cNvPr id="13" name="Content Placeholder 9">
            <a:extLst>
              <a:ext uri="{FF2B5EF4-FFF2-40B4-BE49-F238E27FC236}">
                <a16:creationId xmlns:a16="http://schemas.microsoft.com/office/drawing/2014/main" id="{9EECD716-445D-E832-D8A1-C5CB8E0F82C3}"/>
              </a:ext>
            </a:extLst>
          </p:cNvPr>
          <p:cNvGraphicFramePr>
            <a:graphicFrameLocks noGrp="1"/>
          </p:cNvGraphicFramePr>
          <p:nvPr>
            <p:ph idx="1"/>
            <p:extLst>
              <p:ext uri="{D42A27DB-BD31-4B8C-83A1-F6EECF244321}">
                <p14:modId xmlns:p14="http://schemas.microsoft.com/office/powerpoint/2010/main" val="4124339746"/>
              </p:ext>
            </p:extLst>
          </p:nvPr>
        </p:nvGraphicFramePr>
        <p:xfrm>
          <a:off x="710214" y="2018710"/>
          <a:ext cx="10765094" cy="4374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descr="trans_psja_logo_stack.png">
            <a:extLst>
              <a:ext uri="{FF2B5EF4-FFF2-40B4-BE49-F238E27FC236}">
                <a16:creationId xmlns:a16="http://schemas.microsoft.com/office/drawing/2014/main" id="{ED5ECFE3-CC87-FA41-982C-83375199F8E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70561" y="118370"/>
            <a:ext cx="766996" cy="773439"/>
          </a:xfrm>
          <a:prstGeom prst="rect">
            <a:avLst/>
          </a:prstGeom>
        </p:spPr>
      </p:pic>
      <p:sp>
        <p:nvSpPr>
          <p:cNvPr id="14" name="Rectangle 13">
            <a:extLst>
              <a:ext uri="{FF2B5EF4-FFF2-40B4-BE49-F238E27FC236}">
                <a16:creationId xmlns:a16="http://schemas.microsoft.com/office/drawing/2014/main" id="{02375889-3610-1796-5A13-F02B8688900C}"/>
              </a:ext>
            </a:extLst>
          </p:cNvPr>
          <p:cNvSpPr/>
          <p:nvPr/>
        </p:nvSpPr>
        <p:spPr>
          <a:xfrm>
            <a:off x="4751847" y="938057"/>
            <a:ext cx="2670847" cy="923330"/>
          </a:xfrm>
          <a:prstGeom prst="rect">
            <a:avLst/>
          </a:prstGeom>
          <a:noFill/>
        </p:spPr>
        <p:txBody>
          <a:bodyPr wrap="square" lIns="91440" tIns="45720" rIns="91440" bIns="45720">
            <a:spAutoFit/>
          </a:bodyPr>
          <a:lstStyle/>
          <a:p>
            <a:pPr algn="ctr"/>
            <a:r>
              <a:rPr lang="en-US" sz="5400">
                <a:ln w="0"/>
                <a:effectLst>
                  <a:outerShdw blurRad="38100" dist="19050" dir="2700000" algn="tl" rotWithShape="0">
                    <a:schemeClr val="dk1">
                      <a:alpha val="40000"/>
                    </a:schemeClr>
                  </a:outerShdw>
                </a:effectLst>
                <a:latin typeface="Dreaming Outloud Pro" panose="03050502040302030504" pitchFamily="66" charset="0"/>
                <a:cs typeface="Dreaming Outloud Pro" panose="03050502040302030504" pitchFamily="66" charset="0"/>
              </a:rPr>
              <a:t>Goals</a:t>
            </a:r>
            <a:endParaRPr lang="en-US" sz="5400" b="0" cap="none" spc="0">
              <a:ln w="0"/>
              <a:solidFill>
                <a:schemeClr val="tx1"/>
              </a:solidFill>
              <a:effectLst>
                <a:outerShdw blurRad="38100" dist="19050" dir="2700000" algn="tl" rotWithShape="0">
                  <a:schemeClr val="dk1">
                    <a:alpha val="40000"/>
                  </a:schemeClr>
                </a:outerShdw>
              </a:effectLst>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1674855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sign, outdoor, turn&#10;&#10;Description automatically generated">
            <a:extLst>
              <a:ext uri="{FF2B5EF4-FFF2-40B4-BE49-F238E27FC236}">
                <a16:creationId xmlns:a16="http://schemas.microsoft.com/office/drawing/2014/main" id="{F3951539-046A-AC99-78D5-46FA8B905D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2577" y="902331"/>
            <a:ext cx="5209626" cy="5053338"/>
          </a:xfrm>
          <a:prstGeom prst="rect">
            <a:avLst/>
          </a:prstGeom>
        </p:spPr>
      </p:pic>
      <p:sp>
        <p:nvSpPr>
          <p:cNvPr id="4" name="Slide Number Placeholder 3">
            <a:extLst>
              <a:ext uri="{FF2B5EF4-FFF2-40B4-BE49-F238E27FC236}">
                <a16:creationId xmlns:a16="http://schemas.microsoft.com/office/drawing/2014/main" id="{E0C8444E-3A82-ED08-4050-7BE503181CA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1B832BD-3D50-45A9-9662-7F419B1F1C14}" type="slidenum">
              <a:rPr lang="en-US">
                <a:solidFill>
                  <a:srgbClr val="FFFFFF"/>
                </a:solidFill>
              </a:rPr>
              <a:pPr>
                <a:spcAft>
                  <a:spcPts val="600"/>
                </a:spcAft>
              </a:pPr>
              <a:t>33</a:t>
            </a:fld>
            <a:endParaRPr lang="en-US">
              <a:solidFill>
                <a:srgbClr val="FFFFFF"/>
              </a:solidFill>
            </a:endParaRPr>
          </a:p>
        </p:txBody>
      </p:sp>
      <p:pic>
        <p:nvPicPr>
          <p:cNvPr id="6" name="Picture 5" descr="trans_psja_logo_stack.png">
            <a:extLst>
              <a:ext uri="{FF2B5EF4-FFF2-40B4-BE49-F238E27FC236}">
                <a16:creationId xmlns:a16="http://schemas.microsoft.com/office/drawing/2014/main" id="{DC0B02DA-51BB-43AA-6C33-BDB74D1B38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9799" y="2923008"/>
            <a:ext cx="1028406" cy="855831"/>
          </a:xfrm>
          <a:prstGeom prst="rect">
            <a:avLst/>
          </a:prstGeom>
        </p:spPr>
      </p:pic>
      <p:pic>
        <p:nvPicPr>
          <p:cNvPr id="3" name="Picture 2" descr="Cartoon of a bird&#10;&#10;Description automatically generated">
            <a:extLst>
              <a:ext uri="{FF2B5EF4-FFF2-40B4-BE49-F238E27FC236}">
                <a16:creationId xmlns:a16="http://schemas.microsoft.com/office/drawing/2014/main" id="{AFEBB617-BF52-8511-7E0B-A49B94E42460}"/>
              </a:ext>
            </a:extLst>
          </p:cNvPr>
          <p:cNvPicPr>
            <a:picLocks noChangeAspect="1"/>
          </p:cNvPicPr>
          <p:nvPr/>
        </p:nvPicPr>
        <p:blipFill rotWithShape="1">
          <a:blip r:embed="rId5">
            <a:extLst>
              <a:ext uri="{28A0092B-C50C-407E-A947-70E740481C1C}">
                <a14:useLocalDpi xmlns:a14="http://schemas.microsoft.com/office/drawing/2010/main" val="0"/>
              </a:ext>
            </a:extLst>
          </a:blip>
          <a:srcRect l="17471" t="10576" r="16885" b="17242"/>
          <a:stretch/>
        </p:blipFill>
        <p:spPr>
          <a:xfrm>
            <a:off x="8886072" y="752577"/>
            <a:ext cx="2362956" cy="2598346"/>
          </a:xfrm>
          <a:prstGeom prst="rect">
            <a:avLst/>
          </a:prstGeom>
        </p:spPr>
      </p:pic>
      <p:sp>
        <p:nvSpPr>
          <p:cNvPr id="17" name="TextBox 16">
            <a:extLst>
              <a:ext uri="{FF2B5EF4-FFF2-40B4-BE49-F238E27FC236}">
                <a16:creationId xmlns:a16="http://schemas.microsoft.com/office/drawing/2014/main" id="{E3A2EA19-C781-F6C3-A01C-F8B4AE2911FB}"/>
              </a:ext>
            </a:extLst>
          </p:cNvPr>
          <p:cNvSpPr txBox="1"/>
          <p:nvPr/>
        </p:nvSpPr>
        <p:spPr>
          <a:xfrm>
            <a:off x="2245259" y="97131"/>
            <a:ext cx="73152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lumMod val="10000"/>
                  </a:schemeClr>
                </a:solidFill>
                <a:effectLst/>
                <a:uLnTx/>
                <a:uFillTx/>
                <a:latin typeface="Calibri" panose="020F0502020204030204" pitchFamily="34" charset="0"/>
                <a:ea typeface="+mn-ea"/>
                <a:cs typeface="+mn-cs"/>
              </a:rPr>
              <a:t>GOAL AREA PRESENTATION </a:t>
            </a:r>
          </a:p>
        </p:txBody>
      </p:sp>
      <p:sp>
        <p:nvSpPr>
          <p:cNvPr id="10" name="TextBox 9">
            <a:extLst>
              <a:ext uri="{FF2B5EF4-FFF2-40B4-BE49-F238E27FC236}">
                <a16:creationId xmlns:a16="http://schemas.microsoft.com/office/drawing/2014/main" id="{059FADC9-CA74-F650-CD42-B48013999D80}"/>
              </a:ext>
            </a:extLst>
          </p:cNvPr>
          <p:cNvSpPr txBox="1"/>
          <p:nvPr/>
        </p:nvSpPr>
        <p:spPr>
          <a:xfrm>
            <a:off x="2459572" y="4730511"/>
            <a:ext cx="11053222" cy="1446550"/>
          </a:xfrm>
          <a:prstGeom prst="rect">
            <a:avLst/>
          </a:prstGeom>
          <a:noFill/>
        </p:spPr>
        <p:txBody>
          <a:bodyPr wrap="square">
            <a:spAutoFit/>
          </a:bodyPr>
          <a:lstStyle/>
          <a:p>
            <a:pPr marL="0" indent="0" algn="ctr">
              <a:buNone/>
            </a:pPr>
            <a:r>
              <a:rPr lang="en-US" sz="4400" dirty="0"/>
              <a:t>Goal Area 1:  </a:t>
            </a:r>
          </a:p>
          <a:p>
            <a:pPr marL="0" indent="0" algn="ctr">
              <a:buNone/>
            </a:pPr>
            <a:r>
              <a:rPr lang="en-US" sz="4400" dirty="0"/>
              <a:t>Effective Teaching and Learning</a:t>
            </a:r>
          </a:p>
        </p:txBody>
      </p:sp>
    </p:spTree>
    <p:extLst>
      <p:ext uri="{BB962C8B-B14F-4D97-AF65-F5344CB8AC3E}">
        <p14:creationId xmlns:p14="http://schemas.microsoft.com/office/powerpoint/2010/main" val="3734835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051F57-2B48-2131-B9F0-CD3E4B16C615}"/>
              </a:ext>
            </a:extLst>
          </p:cNvPr>
          <p:cNvSpPr>
            <a:spLocks noGrp="1"/>
          </p:cNvSpPr>
          <p:nvPr>
            <p:ph type="sldNum" sz="quarter" idx="12"/>
          </p:nvPr>
        </p:nvSpPr>
        <p:spPr/>
        <p:txBody>
          <a:bodyPr/>
          <a:lstStyle/>
          <a:p>
            <a:fld id="{B1B832BD-3D50-45A9-9662-7F419B1F1C14}" type="slidenum">
              <a:rPr lang="en-US" smtClean="0"/>
              <a:t>34</a:t>
            </a:fld>
            <a:endParaRPr lang="en-US"/>
          </a:p>
        </p:txBody>
      </p:sp>
      <p:graphicFrame>
        <p:nvGraphicFramePr>
          <p:cNvPr id="9" name="Object 8">
            <a:extLst>
              <a:ext uri="{FF2B5EF4-FFF2-40B4-BE49-F238E27FC236}">
                <a16:creationId xmlns:a16="http://schemas.microsoft.com/office/drawing/2014/main" id="{E1A6605A-244D-136E-410B-4556D58DC1C6}"/>
              </a:ext>
            </a:extLst>
          </p:cNvPr>
          <p:cNvGraphicFramePr>
            <a:graphicFrameLocks noChangeAspect="1"/>
          </p:cNvGraphicFramePr>
          <p:nvPr>
            <p:extLst>
              <p:ext uri="{D42A27DB-BD31-4B8C-83A1-F6EECF244321}">
                <p14:modId xmlns:p14="http://schemas.microsoft.com/office/powerpoint/2010/main" val="1747780869"/>
              </p:ext>
            </p:extLst>
          </p:nvPr>
        </p:nvGraphicFramePr>
        <p:xfrm>
          <a:off x="130175" y="71438"/>
          <a:ext cx="11869738" cy="6535737"/>
        </p:xfrm>
        <a:graphic>
          <a:graphicData uri="http://schemas.openxmlformats.org/presentationml/2006/ole">
            <mc:AlternateContent xmlns:mc="http://schemas.openxmlformats.org/markup-compatibility/2006">
              <mc:Choice xmlns:v="urn:schemas-microsoft-com:vml" Requires="v">
                <p:oleObj name="Worksheet" r:id="rId2" imgW="8915313" imgH="7591528" progId="Excel.Sheet.12">
                  <p:embed/>
                </p:oleObj>
              </mc:Choice>
              <mc:Fallback>
                <p:oleObj name="Worksheet" r:id="rId2" imgW="8915313" imgH="7591528" progId="Excel.Sheet.12">
                  <p:embed/>
                  <p:pic>
                    <p:nvPicPr>
                      <p:cNvPr id="9" name="Object 8">
                        <a:extLst>
                          <a:ext uri="{FF2B5EF4-FFF2-40B4-BE49-F238E27FC236}">
                            <a16:creationId xmlns:a16="http://schemas.microsoft.com/office/drawing/2014/main" id="{E1A6605A-244D-136E-410B-4556D58DC1C6}"/>
                          </a:ext>
                        </a:extLst>
                      </p:cNvPr>
                      <p:cNvPicPr/>
                      <p:nvPr/>
                    </p:nvPicPr>
                    <p:blipFill>
                      <a:blip r:embed="rId3"/>
                      <a:stretch>
                        <a:fillRect/>
                      </a:stretch>
                    </p:blipFill>
                    <p:spPr>
                      <a:xfrm>
                        <a:off x="130175" y="71438"/>
                        <a:ext cx="11869738" cy="6535737"/>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65401C9-E1A4-9BCA-E827-ED7F2473EA3F}"/>
              </a:ext>
            </a:extLst>
          </p:cNvPr>
          <p:cNvSpPr/>
          <p:nvPr/>
        </p:nvSpPr>
        <p:spPr>
          <a:xfrm>
            <a:off x="8033980" y="-94308"/>
            <a:ext cx="3319820" cy="461665"/>
          </a:xfrm>
          <a:prstGeom prst="rect">
            <a:avLst/>
          </a:prstGeom>
          <a:noFill/>
        </p:spPr>
        <p:txBody>
          <a:bodyPr wrap="non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Cesar Chavez Elementary</a:t>
            </a:r>
          </a:p>
        </p:txBody>
      </p:sp>
    </p:spTree>
    <p:extLst>
      <p:ext uri="{BB962C8B-B14F-4D97-AF65-F5344CB8AC3E}">
        <p14:creationId xmlns:p14="http://schemas.microsoft.com/office/powerpoint/2010/main" val="1277818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051F57-2B48-2131-B9F0-CD3E4B16C615}"/>
              </a:ext>
            </a:extLst>
          </p:cNvPr>
          <p:cNvSpPr>
            <a:spLocks noGrp="1"/>
          </p:cNvSpPr>
          <p:nvPr>
            <p:ph type="sldNum" sz="quarter" idx="12"/>
          </p:nvPr>
        </p:nvSpPr>
        <p:spPr/>
        <p:txBody>
          <a:bodyPr/>
          <a:lstStyle/>
          <a:p>
            <a:fld id="{B1B832BD-3D50-45A9-9662-7F419B1F1C14}" type="slidenum">
              <a:rPr lang="en-US" smtClean="0"/>
              <a:t>35</a:t>
            </a:fld>
            <a:endParaRPr lang="en-US"/>
          </a:p>
        </p:txBody>
      </p:sp>
      <p:graphicFrame>
        <p:nvGraphicFramePr>
          <p:cNvPr id="5" name="Object 4">
            <a:extLst>
              <a:ext uri="{FF2B5EF4-FFF2-40B4-BE49-F238E27FC236}">
                <a16:creationId xmlns:a16="http://schemas.microsoft.com/office/drawing/2014/main" id="{62081E7B-8CE0-D509-24B5-288CDC389370}"/>
              </a:ext>
            </a:extLst>
          </p:cNvPr>
          <p:cNvGraphicFramePr>
            <a:graphicFrameLocks noChangeAspect="1"/>
          </p:cNvGraphicFramePr>
          <p:nvPr>
            <p:extLst>
              <p:ext uri="{D42A27DB-BD31-4B8C-83A1-F6EECF244321}">
                <p14:modId xmlns:p14="http://schemas.microsoft.com/office/powerpoint/2010/main" val="117460721"/>
              </p:ext>
            </p:extLst>
          </p:nvPr>
        </p:nvGraphicFramePr>
        <p:xfrm>
          <a:off x="56644" y="28957"/>
          <a:ext cx="12135356" cy="6760261"/>
        </p:xfrm>
        <a:graphic>
          <a:graphicData uri="http://schemas.openxmlformats.org/presentationml/2006/ole">
            <mc:AlternateContent xmlns:mc="http://schemas.openxmlformats.org/markup-compatibility/2006">
              <mc:Choice xmlns:v="urn:schemas-microsoft-com:vml" Requires="v">
                <p:oleObj name="Worksheet" r:id="rId2" imgW="8915313" imgH="7515071" progId="Excel.Sheet.12">
                  <p:embed/>
                </p:oleObj>
              </mc:Choice>
              <mc:Fallback>
                <p:oleObj name="Worksheet" r:id="rId2" imgW="8915313" imgH="7515071" progId="Excel.Sheet.12">
                  <p:embed/>
                  <p:pic>
                    <p:nvPicPr>
                      <p:cNvPr id="5" name="Object 4">
                        <a:extLst>
                          <a:ext uri="{FF2B5EF4-FFF2-40B4-BE49-F238E27FC236}">
                            <a16:creationId xmlns:a16="http://schemas.microsoft.com/office/drawing/2014/main" id="{62081E7B-8CE0-D509-24B5-288CDC389370}"/>
                          </a:ext>
                        </a:extLst>
                      </p:cNvPr>
                      <p:cNvPicPr/>
                      <p:nvPr/>
                    </p:nvPicPr>
                    <p:blipFill>
                      <a:blip r:embed="rId3"/>
                      <a:stretch>
                        <a:fillRect/>
                      </a:stretch>
                    </p:blipFill>
                    <p:spPr>
                      <a:xfrm>
                        <a:off x="56644" y="28957"/>
                        <a:ext cx="12135356" cy="6760261"/>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2D3B23F9-886D-9B31-5BFB-BFF9F1881E1D}"/>
              </a:ext>
            </a:extLst>
          </p:cNvPr>
          <p:cNvSpPr/>
          <p:nvPr/>
        </p:nvSpPr>
        <p:spPr>
          <a:xfrm>
            <a:off x="8705619" y="-162051"/>
            <a:ext cx="3319820" cy="461665"/>
          </a:xfrm>
          <a:prstGeom prst="rect">
            <a:avLst/>
          </a:prstGeom>
          <a:noFill/>
        </p:spPr>
        <p:txBody>
          <a:bodyPr wrap="non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Cesar Chavez Elementary</a:t>
            </a:r>
          </a:p>
        </p:txBody>
      </p:sp>
    </p:spTree>
    <p:extLst>
      <p:ext uri="{BB962C8B-B14F-4D97-AF65-F5344CB8AC3E}">
        <p14:creationId xmlns:p14="http://schemas.microsoft.com/office/powerpoint/2010/main" val="3880670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051F57-2B48-2131-B9F0-CD3E4B16C615}"/>
              </a:ext>
            </a:extLst>
          </p:cNvPr>
          <p:cNvSpPr>
            <a:spLocks noGrp="1"/>
          </p:cNvSpPr>
          <p:nvPr>
            <p:ph type="sldNum" sz="quarter" idx="12"/>
          </p:nvPr>
        </p:nvSpPr>
        <p:spPr/>
        <p:txBody>
          <a:bodyPr/>
          <a:lstStyle/>
          <a:p>
            <a:fld id="{B1B832BD-3D50-45A9-9662-7F419B1F1C14}" type="slidenum">
              <a:rPr lang="en-US" smtClean="0"/>
              <a:t>36</a:t>
            </a:fld>
            <a:endParaRPr lang="en-US"/>
          </a:p>
        </p:txBody>
      </p:sp>
      <p:graphicFrame>
        <p:nvGraphicFramePr>
          <p:cNvPr id="5" name="Object 4">
            <a:extLst>
              <a:ext uri="{FF2B5EF4-FFF2-40B4-BE49-F238E27FC236}">
                <a16:creationId xmlns:a16="http://schemas.microsoft.com/office/drawing/2014/main" id="{10988597-F1AD-FA4B-086B-5E07AF10F5BC}"/>
              </a:ext>
            </a:extLst>
          </p:cNvPr>
          <p:cNvGraphicFramePr>
            <a:graphicFrameLocks noChangeAspect="1"/>
          </p:cNvGraphicFramePr>
          <p:nvPr>
            <p:extLst>
              <p:ext uri="{D42A27DB-BD31-4B8C-83A1-F6EECF244321}">
                <p14:modId xmlns:p14="http://schemas.microsoft.com/office/powerpoint/2010/main" val="2877248356"/>
              </p:ext>
            </p:extLst>
          </p:nvPr>
        </p:nvGraphicFramePr>
        <p:xfrm>
          <a:off x="0" y="51616"/>
          <a:ext cx="12236506" cy="6493365"/>
        </p:xfrm>
        <a:graphic>
          <a:graphicData uri="http://schemas.openxmlformats.org/presentationml/2006/ole">
            <mc:AlternateContent xmlns:mc="http://schemas.openxmlformats.org/markup-compatibility/2006">
              <mc:Choice xmlns:v="urn:schemas-microsoft-com:vml" Requires="v">
                <p:oleObj name="Worksheet" r:id="rId2" imgW="8915313" imgH="7848703" progId="Excel.Sheet.12">
                  <p:embed/>
                </p:oleObj>
              </mc:Choice>
              <mc:Fallback>
                <p:oleObj name="Worksheet" r:id="rId2" imgW="8915313" imgH="7848703" progId="Excel.Sheet.12">
                  <p:embed/>
                  <p:pic>
                    <p:nvPicPr>
                      <p:cNvPr id="5" name="Object 4">
                        <a:extLst>
                          <a:ext uri="{FF2B5EF4-FFF2-40B4-BE49-F238E27FC236}">
                            <a16:creationId xmlns:a16="http://schemas.microsoft.com/office/drawing/2014/main" id="{10988597-F1AD-FA4B-086B-5E07AF10F5BC}"/>
                          </a:ext>
                        </a:extLst>
                      </p:cNvPr>
                      <p:cNvPicPr/>
                      <p:nvPr/>
                    </p:nvPicPr>
                    <p:blipFill>
                      <a:blip r:embed="rId3"/>
                      <a:stretch>
                        <a:fillRect/>
                      </a:stretch>
                    </p:blipFill>
                    <p:spPr>
                      <a:xfrm>
                        <a:off x="0" y="51616"/>
                        <a:ext cx="12236506" cy="6493365"/>
                      </a:xfrm>
                      <a:prstGeom prst="rect">
                        <a:avLst/>
                      </a:prstGeom>
                    </p:spPr>
                  </p:pic>
                </p:oleObj>
              </mc:Fallback>
            </mc:AlternateContent>
          </a:graphicData>
        </a:graphic>
      </p:graphicFrame>
    </p:spTree>
    <p:extLst>
      <p:ext uri="{BB962C8B-B14F-4D97-AF65-F5344CB8AC3E}">
        <p14:creationId xmlns:p14="http://schemas.microsoft.com/office/powerpoint/2010/main" val="2710286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E72380-9DE0-0FD3-B0A2-8EC8CCA45B59}"/>
              </a:ext>
            </a:extLst>
          </p:cNvPr>
          <p:cNvSpPr>
            <a:spLocks noGrp="1"/>
          </p:cNvSpPr>
          <p:nvPr>
            <p:ph type="sldNum" sz="quarter" idx="12"/>
          </p:nvPr>
        </p:nvSpPr>
        <p:spPr/>
        <p:txBody>
          <a:bodyPr/>
          <a:lstStyle/>
          <a:p>
            <a:fld id="{B1B832BD-3D50-45A9-9662-7F419B1F1C14}" type="slidenum">
              <a:rPr lang="en-US" smtClean="0"/>
              <a:t>37</a:t>
            </a:fld>
            <a:endParaRPr lang="en-US"/>
          </a:p>
        </p:txBody>
      </p:sp>
      <p:graphicFrame>
        <p:nvGraphicFramePr>
          <p:cNvPr id="5" name="Object 4">
            <a:extLst>
              <a:ext uri="{FF2B5EF4-FFF2-40B4-BE49-F238E27FC236}">
                <a16:creationId xmlns:a16="http://schemas.microsoft.com/office/drawing/2014/main" id="{6711D060-04A4-774E-EC4A-DF7C496F750A}"/>
              </a:ext>
            </a:extLst>
          </p:cNvPr>
          <p:cNvGraphicFramePr>
            <a:graphicFrameLocks noChangeAspect="1"/>
          </p:cNvGraphicFramePr>
          <p:nvPr>
            <p:extLst>
              <p:ext uri="{D42A27DB-BD31-4B8C-83A1-F6EECF244321}">
                <p14:modId xmlns:p14="http://schemas.microsoft.com/office/powerpoint/2010/main" val="2695880790"/>
              </p:ext>
            </p:extLst>
          </p:nvPr>
        </p:nvGraphicFramePr>
        <p:xfrm>
          <a:off x="65088" y="219075"/>
          <a:ext cx="11991975" cy="6632575"/>
        </p:xfrm>
        <a:graphic>
          <a:graphicData uri="http://schemas.openxmlformats.org/presentationml/2006/ole">
            <mc:AlternateContent xmlns:mc="http://schemas.openxmlformats.org/markup-compatibility/2006">
              <mc:Choice xmlns:v="urn:schemas-microsoft-com:vml" Requires="v">
                <p:oleObj name="Worksheet" r:id="rId2" imgW="8915313" imgH="7038949" progId="Excel.Sheet.12">
                  <p:embed/>
                </p:oleObj>
              </mc:Choice>
              <mc:Fallback>
                <p:oleObj name="Worksheet" r:id="rId2" imgW="8915313" imgH="7038949" progId="Excel.Sheet.12">
                  <p:embed/>
                  <p:pic>
                    <p:nvPicPr>
                      <p:cNvPr id="5" name="Object 4">
                        <a:extLst>
                          <a:ext uri="{FF2B5EF4-FFF2-40B4-BE49-F238E27FC236}">
                            <a16:creationId xmlns:a16="http://schemas.microsoft.com/office/drawing/2014/main" id="{6711D060-04A4-774E-EC4A-DF7C496F750A}"/>
                          </a:ext>
                        </a:extLst>
                      </p:cNvPr>
                      <p:cNvPicPr/>
                      <p:nvPr/>
                    </p:nvPicPr>
                    <p:blipFill>
                      <a:blip r:embed="rId3"/>
                      <a:stretch>
                        <a:fillRect/>
                      </a:stretch>
                    </p:blipFill>
                    <p:spPr>
                      <a:xfrm>
                        <a:off x="65088" y="219075"/>
                        <a:ext cx="11991975" cy="6632575"/>
                      </a:xfrm>
                      <a:prstGeom prst="rect">
                        <a:avLst/>
                      </a:prstGeom>
                    </p:spPr>
                  </p:pic>
                </p:oleObj>
              </mc:Fallback>
            </mc:AlternateContent>
          </a:graphicData>
        </a:graphic>
      </p:graphicFrame>
    </p:spTree>
    <p:extLst>
      <p:ext uri="{BB962C8B-B14F-4D97-AF65-F5344CB8AC3E}">
        <p14:creationId xmlns:p14="http://schemas.microsoft.com/office/powerpoint/2010/main" val="3943582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3B8039-C894-197E-1F6C-89D4777C4836}"/>
              </a:ext>
            </a:extLst>
          </p:cNvPr>
          <p:cNvSpPr>
            <a:spLocks noGrp="1"/>
          </p:cNvSpPr>
          <p:nvPr>
            <p:ph type="sldNum" sz="quarter" idx="12"/>
          </p:nvPr>
        </p:nvSpPr>
        <p:spPr/>
        <p:txBody>
          <a:bodyPr/>
          <a:lstStyle/>
          <a:p>
            <a:fld id="{B1B832BD-3D50-45A9-9662-7F419B1F1C14}" type="slidenum">
              <a:rPr lang="en-US" smtClean="0"/>
              <a:t>38</a:t>
            </a:fld>
            <a:endParaRPr lang="en-US"/>
          </a:p>
        </p:txBody>
      </p:sp>
      <p:graphicFrame>
        <p:nvGraphicFramePr>
          <p:cNvPr id="6" name="Object 5">
            <a:extLst>
              <a:ext uri="{FF2B5EF4-FFF2-40B4-BE49-F238E27FC236}">
                <a16:creationId xmlns:a16="http://schemas.microsoft.com/office/drawing/2014/main" id="{1EFDF826-066E-0C69-462E-6F39A7A4ACC5}"/>
              </a:ext>
            </a:extLst>
          </p:cNvPr>
          <p:cNvGraphicFramePr>
            <a:graphicFrameLocks noChangeAspect="1"/>
          </p:cNvGraphicFramePr>
          <p:nvPr>
            <p:extLst>
              <p:ext uri="{D42A27DB-BD31-4B8C-83A1-F6EECF244321}">
                <p14:modId xmlns:p14="http://schemas.microsoft.com/office/powerpoint/2010/main" val="3953695051"/>
              </p:ext>
            </p:extLst>
          </p:nvPr>
        </p:nvGraphicFramePr>
        <p:xfrm>
          <a:off x="121380" y="131934"/>
          <a:ext cx="11830556" cy="6406978"/>
        </p:xfrm>
        <a:graphic>
          <a:graphicData uri="http://schemas.openxmlformats.org/presentationml/2006/ole">
            <mc:AlternateContent xmlns:mc="http://schemas.openxmlformats.org/markup-compatibility/2006">
              <mc:Choice xmlns:v="urn:schemas-microsoft-com:vml" Requires="v">
                <p:oleObj name="Worksheet" r:id="rId2" imgW="8867771" imgH="6972223" progId="Excel.Sheet.12">
                  <p:embed/>
                </p:oleObj>
              </mc:Choice>
              <mc:Fallback>
                <p:oleObj name="Worksheet" r:id="rId2" imgW="8867771" imgH="6972223" progId="Excel.Sheet.12">
                  <p:embed/>
                  <p:pic>
                    <p:nvPicPr>
                      <p:cNvPr id="6" name="Object 5">
                        <a:extLst>
                          <a:ext uri="{FF2B5EF4-FFF2-40B4-BE49-F238E27FC236}">
                            <a16:creationId xmlns:a16="http://schemas.microsoft.com/office/drawing/2014/main" id="{1EFDF826-066E-0C69-462E-6F39A7A4ACC5}"/>
                          </a:ext>
                        </a:extLst>
                      </p:cNvPr>
                      <p:cNvPicPr/>
                      <p:nvPr/>
                    </p:nvPicPr>
                    <p:blipFill>
                      <a:blip r:embed="rId3"/>
                      <a:stretch>
                        <a:fillRect/>
                      </a:stretch>
                    </p:blipFill>
                    <p:spPr>
                      <a:xfrm>
                        <a:off x="121380" y="131934"/>
                        <a:ext cx="11830556" cy="6406978"/>
                      </a:xfrm>
                      <a:prstGeom prst="rect">
                        <a:avLst/>
                      </a:prstGeom>
                    </p:spPr>
                  </p:pic>
                </p:oleObj>
              </mc:Fallback>
            </mc:AlternateContent>
          </a:graphicData>
        </a:graphic>
      </p:graphicFrame>
    </p:spTree>
    <p:extLst>
      <p:ext uri="{BB962C8B-B14F-4D97-AF65-F5344CB8AC3E}">
        <p14:creationId xmlns:p14="http://schemas.microsoft.com/office/powerpoint/2010/main" val="318498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34B543-64AB-995A-7D22-B067BB953D3F}"/>
              </a:ext>
            </a:extLst>
          </p:cNvPr>
          <p:cNvSpPr>
            <a:spLocks noGrp="1"/>
          </p:cNvSpPr>
          <p:nvPr>
            <p:ph type="sldNum" sz="quarter" idx="12"/>
          </p:nvPr>
        </p:nvSpPr>
        <p:spPr/>
        <p:txBody>
          <a:bodyPr/>
          <a:lstStyle/>
          <a:p>
            <a:fld id="{B1B832BD-3D50-45A9-9662-7F419B1F1C14}" type="slidenum">
              <a:rPr lang="en-US" smtClean="0"/>
              <a:t>39</a:t>
            </a:fld>
            <a:endParaRPr lang="en-US"/>
          </a:p>
        </p:txBody>
      </p:sp>
      <p:graphicFrame>
        <p:nvGraphicFramePr>
          <p:cNvPr id="5" name="Object 4">
            <a:extLst>
              <a:ext uri="{FF2B5EF4-FFF2-40B4-BE49-F238E27FC236}">
                <a16:creationId xmlns:a16="http://schemas.microsoft.com/office/drawing/2014/main" id="{632EC27B-6914-6B90-DBB7-CBF93A75C5AE}"/>
              </a:ext>
            </a:extLst>
          </p:cNvPr>
          <p:cNvGraphicFramePr>
            <a:graphicFrameLocks noChangeAspect="1"/>
          </p:cNvGraphicFramePr>
          <p:nvPr>
            <p:extLst>
              <p:ext uri="{D42A27DB-BD31-4B8C-83A1-F6EECF244321}">
                <p14:modId xmlns:p14="http://schemas.microsoft.com/office/powerpoint/2010/main" val="898732982"/>
              </p:ext>
            </p:extLst>
          </p:nvPr>
        </p:nvGraphicFramePr>
        <p:xfrm>
          <a:off x="440678" y="133350"/>
          <a:ext cx="11454613" cy="6724650"/>
        </p:xfrm>
        <a:graphic>
          <a:graphicData uri="http://schemas.openxmlformats.org/presentationml/2006/ole">
            <mc:AlternateContent xmlns:mc="http://schemas.openxmlformats.org/markup-compatibility/2006">
              <mc:Choice xmlns:v="urn:schemas-microsoft-com:vml" Requires="v">
                <p:oleObj name="Worksheet" r:id="rId2" imgW="8915313" imgH="6724779" progId="Excel.Sheet.12">
                  <p:embed/>
                </p:oleObj>
              </mc:Choice>
              <mc:Fallback>
                <p:oleObj name="Worksheet" r:id="rId2" imgW="8915313" imgH="6724779" progId="Excel.Sheet.12">
                  <p:embed/>
                  <p:pic>
                    <p:nvPicPr>
                      <p:cNvPr id="5" name="Object 4">
                        <a:extLst>
                          <a:ext uri="{FF2B5EF4-FFF2-40B4-BE49-F238E27FC236}">
                            <a16:creationId xmlns:a16="http://schemas.microsoft.com/office/drawing/2014/main" id="{632EC27B-6914-6B90-DBB7-CBF93A75C5AE}"/>
                          </a:ext>
                        </a:extLst>
                      </p:cNvPr>
                      <p:cNvPicPr/>
                      <p:nvPr/>
                    </p:nvPicPr>
                    <p:blipFill>
                      <a:blip r:embed="rId3"/>
                      <a:stretch>
                        <a:fillRect/>
                      </a:stretch>
                    </p:blipFill>
                    <p:spPr>
                      <a:xfrm>
                        <a:off x="440678" y="133350"/>
                        <a:ext cx="11454613" cy="6724650"/>
                      </a:xfrm>
                      <a:prstGeom prst="rect">
                        <a:avLst/>
                      </a:prstGeom>
                    </p:spPr>
                  </p:pic>
                </p:oleObj>
              </mc:Fallback>
            </mc:AlternateContent>
          </a:graphicData>
        </a:graphic>
      </p:graphicFrame>
    </p:spTree>
    <p:extLst>
      <p:ext uri="{BB962C8B-B14F-4D97-AF65-F5344CB8AC3E}">
        <p14:creationId xmlns:p14="http://schemas.microsoft.com/office/powerpoint/2010/main" val="1231728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051F57-2B48-2131-B9F0-CD3E4B16C615}"/>
              </a:ext>
            </a:extLst>
          </p:cNvPr>
          <p:cNvSpPr>
            <a:spLocks noGrp="1"/>
          </p:cNvSpPr>
          <p:nvPr>
            <p:ph type="sldNum" sz="quarter" idx="12"/>
          </p:nvPr>
        </p:nvSpPr>
        <p:spPr/>
        <p:txBody>
          <a:bodyPr/>
          <a:lstStyle/>
          <a:p>
            <a:fld id="{B1B832BD-3D50-45A9-9662-7F419B1F1C14}" type="slidenum">
              <a:rPr lang="en-US" smtClean="0"/>
              <a:t>40</a:t>
            </a:fld>
            <a:endParaRPr lang="en-US"/>
          </a:p>
        </p:txBody>
      </p:sp>
      <p:graphicFrame>
        <p:nvGraphicFramePr>
          <p:cNvPr id="2" name="Object 1">
            <a:extLst>
              <a:ext uri="{FF2B5EF4-FFF2-40B4-BE49-F238E27FC236}">
                <a16:creationId xmlns:a16="http://schemas.microsoft.com/office/drawing/2014/main" id="{48E8D0E2-046F-2EB5-001D-EFAC76C4395B}"/>
              </a:ext>
            </a:extLst>
          </p:cNvPr>
          <p:cNvGraphicFramePr>
            <a:graphicFrameLocks noChangeAspect="1"/>
          </p:cNvGraphicFramePr>
          <p:nvPr>
            <p:extLst>
              <p:ext uri="{D42A27DB-BD31-4B8C-83A1-F6EECF244321}">
                <p14:modId xmlns:p14="http://schemas.microsoft.com/office/powerpoint/2010/main" val="436266951"/>
              </p:ext>
            </p:extLst>
          </p:nvPr>
        </p:nvGraphicFramePr>
        <p:xfrm>
          <a:off x="88900" y="136525"/>
          <a:ext cx="11911013" cy="6657975"/>
        </p:xfrm>
        <a:graphic>
          <a:graphicData uri="http://schemas.openxmlformats.org/presentationml/2006/ole">
            <mc:AlternateContent xmlns:mc="http://schemas.openxmlformats.org/markup-compatibility/2006">
              <mc:Choice xmlns:v="urn:schemas-microsoft-com:vml" Requires="v">
                <p:oleObj name="Worksheet" r:id="rId3" imgW="8915313" imgH="6943725" progId="Excel.Sheet.12">
                  <p:embed/>
                </p:oleObj>
              </mc:Choice>
              <mc:Fallback>
                <p:oleObj name="Worksheet" r:id="rId3" imgW="8915313" imgH="6943725" progId="Excel.Sheet.12">
                  <p:embed/>
                  <p:pic>
                    <p:nvPicPr>
                      <p:cNvPr id="2" name="Object 1">
                        <a:extLst>
                          <a:ext uri="{FF2B5EF4-FFF2-40B4-BE49-F238E27FC236}">
                            <a16:creationId xmlns:a16="http://schemas.microsoft.com/office/drawing/2014/main" id="{48E8D0E2-046F-2EB5-001D-EFAC76C4395B}"/>
                          </a:ext>
                        </a:extLst>
                      </p:cNvPr>
                      <p:cNvPicPr/>
                      <p:nvPr/>
                    </p:nvPicPr>
                    <p:blipFill>
                      <a:blip r:embed="rId4"/>
                      <a:stretch>
                        <a:fillRect/>
                      </a:stretch>
                    </p:blipFill>
                    <p:spPr>
                      <a:xfrm>
                        <a:off x="88900" y="136525"/>
                        <a:ext cx="11911013" cy="6657975"/>
                      </a:xfrm>
                      <a:prstGeom prst="rect">
                        <a:avLst/>
                      </a:prstGeom>
                    </p:spPr>
                  </p:pic>
                </p:oleObj>
              </mc:Fallback>
            </mc:AlternateContent>
          </a:graphicData>
        </a:graphic>
      </p:graphicFrame>
    </p:spTree>
    <p:extLst>
      <p:ext uri="{BB962C8B-B14F-4D97-AF65-F5344CB8AC3E}">
        <p14:creationId xmlns:p14="http://schemas.microsoft.com/office/powerpoint/2010/main" val="3541258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sign, outdoor, turn&#10;&#10;Description automatically generated">
            <a:extLst>
              <a:ext uri="{FF2B5EF4-FFF2-40B4-BE49-F238E27FC236}">
                <a16:creationId xmlns:a16="http://schemas.microsoft.com/office/drawing/2014/main" id="{F3951539-046A-AC99-78D5-46FA8B905D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2577" y="902331"/>
            <a:ext cx="5209626" cy="5053338"/>
          </a:xfrm>
          <a:prstGeom prst="rect">
            <a:avLst/>
          </a:prstGeom>
        </p:spPr>
      </p:pic>
      <p:sp>
        <p:nvSpPr>
          <p:cNvPr id="4" name="Slide Number Placeholder 3">
            <a:extLst>
              <a:ext uri="{FF2B5EF4-FFF2-40B4-BE49-F238E27FC236}">
                <a16:creationId xmlns:a16="http://schemas.microsoft.com/office/drawing/2014/main" id="{E0C8444E-3A82-ED08-4050-7BE503181CA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1B832BD-3D50-45A9-9662-7F419B1F1C14}" type="slidenum">
              <a:rPr lang="en-US">
                <a:solidFill>
                  <a:srgbClr val="FFFFFF"/>
                </a:solidFill>
              </a:rPr>
              <a:pPr>
                <a:spcAft>
                  <a:spcPts val="600"/>
                </a:spcAft>
              </a:pPr>
              <a:t>41</a:t>
            </a:fld>
            <a:endParaRPr lang="en-US">
              <a:solidFill>
                <a:srgbClr val="FFFFFF"/>
              </a:solidFill>
            </a:endParaRPr>
          </a:p>
        </p:txBody>
      </p:sp>
      <p:pic>
        <p:nvPicPr>
          <p:cNvPr id="6" name="Picture 5" descr="trans_psja_logo_stack.png">
            <a:extLst>
              <a:ext uri="{FF2B5EF4-FFF2-40B4-BE49-F238E27FC236}">
                <a16:creationId xmlns:a16="http://schemas.microsoft.com/office/drawing/2014/main" id="{DC0B02DA-51BB-43AA-6C33-BDB74D1B38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1097" y="643466"/>
            <a:ext cx="1247436" cy="1038106"/>
          </a:xfrm>
          <a:prstGeom prst="rect">
            <a:avLst/>
          </a:prstGeom>
        </p:spPr>
      </p:pic>
      <p:sp>
        <p:nvSpPr>
          <p:cNvPr id="17" name="TextBox 16">
            <a:extLst>
              <a:ext uri="{FF2B5EF4-FFF2-40B4-BE49-F238E27FC236}">
                <a16:creationId xmlns:a16="http://schemas.microsoft.com/office/drawing/2014/main" id="{E3A2EA19-C781-F6C3-A01C-F8B4AE2911FB}"/>
              </a:ext>
            </a:extLst>
          </p:cNvPr>
          <p:cNvSpPr txBox="1"/>
          <p:nvPr/>
        </p:nvSpPr>
        <p:spPr>
          <a:xfrm>
            <a:off x="2245259" y="97131"/>
            <a:ext cx="73152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lumMod val="10000"/>
                  </a:schemeClr>
                </a:solidFill>
                <a:effectLst/>
                <a:uLnTx/>
                <a:uFillTx/>
                <a:latin typeface="Calibri" panose="020F0502020204030204" pitchFamily="34" charset="0"/>
                <a:ea typeface="+mn-ea"/>
                <a:cs typeface="+mn-cs"/>
              </a:rPr>
              <a:t>GOAL AREA PRESENTATION </a:t>
            </a:r>
          </a:p>
        </p:txBody>
      </p:sp>
      <p:pic>
        <p:nvPicPr>
          <p:cNvPr id="2" name="Picture 1" descr="Cartoon of a bird&#10;&#10;Description automatically generated">
            <a:extLst>
              <a:ext uri="{FF2B5EF4-FFF2-40B4-BE49-F238E27FC236}">
                <a16:creationId xmlns:a16="http://schemas.microsoft.com/office/drawing/2014/main" id="{D0159829-6D54-B369-696D-A5294F5DCEB2}"/>
              </a:ext>
            </a:extLst>
          </p:cNvPr>
          <p:cNvPicPr>
            <a:picLocks noChangeAspect="1"/>
          </p:cNvPicPr>
          <p:nvPr/>
        </p:nvPicPr>
        <p:blipFill rotWithShape="1">
          <a:blip r:embed="rId5">
            <a:extLst>
              <a:ext uri="{28A0092B-C50C-407E-A947-70E740481C1C}">
                <a14:useLocalDpi xmlns:a14="http://schemas.microsoft.com/office/drawing/2010/main" val="0"/>
              </a:ext>
            </a:extLst>
          </a:blip>
          <a:srcRect l="17471" t="10576" r="16885" b="17242"/>
          <a:stretch/>
        </p:blipFill>
        <p:spPr>
          <a:xfrm>
            <a:off x="9185577" y="1908352"/>
            <a:ext cx="2362956" cy="2598346"/>
          </a:xfrm>
          <a:prstGeom prst="rect">
            <a:avLst/>
          </a:prstGeom>
        </p:spPr>
      </p:pic>
      <p:sp>
        <p:nvSpPr>
          <p:cNvPr id="10" name="TextBox 9">
            <a:extLst>
              <a:ext uri="{FF2B5EF4-FFF2-40B4-BE49-F238E27FC236}">
                <a16:creationId xmlns:a16="http://schemas.microsoft.com/office/drawing/2014/main" id="{059FADC9-CA74-F650-CD42-B48013999D80}"/>
              </a:ext>
            </a:extLst>
          </p:cNvPr>
          <p:cNvSpPr txBox="1"/>
          <p:nvPr/>
        </p:nvSpPr>
        <p:spPr>
          <a:xfrm>
            <a:off x="2067279" y="2796260"/>
            <a:ext cx="11053222" cy="1446550"/>
          </a:xfrm>
          <a:prstGeom prst="rect">
            <a:avLst/>
          </a:prstGeom>
          <a:noFill/>
        </p:spPr>
        <p:txBody>
          <a:bodyPr wrap="square">
            <a:spAutoFit/>
          </a:bodyPr>
          <a:lstStyle/>
          <a:p>
            <a:pPr marL="0" indent="0" algn="ctr">
              <a:buNone/>
            </a:pPr>
            <a:r>
              <a:rPr lang="en-US" sz="4400" dirty="0"/>
              <a:t>Goal Area 2: </a:t>
            </a:r>
          </a:p>
          <a:p>
            <a:pPr marL="0" indent="0" algn="ctr">
              <a:buNone/>
            </a:pPr>
            <a:r>
              <a:rPr lang="en-US" sz="4400" dirty="0"/>
              <a:t> Student Support</a:t>
            </a:r>
          </a:p>
        </p:txBody>
      </p:sp>
    </p:spTree>
    <p:extLst>
      <p:ext uri="{BB962C8B-B14F-4D97-AF65-F5344CB8AC3E}">
        <p14:creationId xmlns:p14="http://schemas.microsoft.com/office/powerpoint/2010/main" val="2466295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40405B-EA45-8BF7-E197-6C1F089206D0}"/>
              </a:ext>
            </a:extLst>
          </p:cNvPr>
          <p:cNvSpPr>
            <a:spLocks noGrp="1"/>
          </p:cNvSpPr>
          <p:nvPr>
            <p:ph type="sldNum" sz="quarter" idx="12"/>
          </p:nvPr>
        </p:nvSpPr>
        <p:spPr/>
        <p:txBody>
          <a:bodyPr/>
          <a:lstStyle/>
          <a:p>
            <a:fld id="{B1B832BD-3D50-45A9-9662-7F419B1F1C14}" type="slidenum">
              <a:rPr lang="en-US" smtClean="0"/>
              <a:t>42</a:t>
            </a:fld>
            <a:endParaRPr lang="en-US"/>
          </a:p>
        </p:txBody>
      </p:sp>
      <p:graphicFrame>
        <p:nvGraphicFramePr>
          <p:cNvPr id="5" name="Object 4">
            <a:extLst>
              <a:ext uri="{FF2B5EF4-FFF2-40B4-BE49-F238E27FC236}">
                <a16:creationId xmlns:a16="http://schemas.microsoft.com/office/drawing/2014/main" id="{40D627C1-0825-8AF8-165F-20340951C2FF}"/>
              </a:ext>
            </a:extLst>
          </p:cNvPr>
          <p:cNvGraphicFramePr>
            <a:graphicFrameLocks noChangeAspect="1"/>
          </p:cNvGraphicFramePr>
          <p:nvPr>
            <p:extLst>
              <p:ext uri="{D42A27DB-BD31-4B8C-83A1-F6EECF244321}">
                <p14:modId xmlns:p14="http://schemas.microsoft.com/office/powerpoint/2010/main" val="2396974033"/>
              </p:ext>
            </p:extLst>
          </p:nvPr>
        </p:nvGraphicFramePr>
        <p:xfrm>
          <a:off x="266700" y="107950"/>
          <a:ext cx="11361738" cy="6613525"/>
        </p:xfrm>
        <a:graphic>
          <a:graphicData uri="http://schemas.openxmlformats.org/presentationml/2006/ole">
            <mc:AlternateContent xmlns:mc="http://schemas.openxmlformats.org/markup-compatibility/2006">
              <mc:Choice xmlns:v="urn:schemas-microsoft-com:vml" Requires="v">
                <p:oleObj name="Worksheet" r:id="rId2" imgW="8925030" imgH="7286741" progId="Excel.Sheet.12">
                  <p:embed/>
                </p:oleObj>
              </mc:Choice>
              <mc:Fallback>
                <p:oleObj name="Worksheet" r:id="rId2" imgW="8925030" imgH="7286741" progId="Excel.Sheet.12">
                  <p:embed/>
                  <p:pic>
                    <p:nvPicPr>
                      <p:cNvPr id="5" name="Object 4">
                        <a:extLst>
                          <a:ext uri="{FF2B5EF4-FFF2-40B4-BE49-F238E27FC236}">
                            <a16:creationId xmlns:a16="http://schemas.microsoft.com/office/drawing/2014/main" id="{40D627C1-0825-8AF8-165F-20340951C2FF}"/>
                          </a:ext>
                        </a:extLst>
                      </p:cNvPr>
                      <p:cNvPicPr/>
                      <p:nvPr/>
                    </p:nvPicPr>
                    <p:blipFill>
                      <a:blip r:embed="rId3"/>
                      <a:stretch>
                        <a:fillRect/>
                      </a:stretch>
                    </p:blipFill>
                    <p:spPr>
                      <a:xfrm>
                        <a:off x="266700" y="107950"/>
                        <a:ext cx="11361738" cy="6613525"/>
                      </a:xfrm>
                      <a:prstGeom prst="rect">
                        <a:avLst/>
                      </a:prstGeom>
                    </p:spPr>
                  </p:pic>
                </p:oleObj>
              </mc:Fallback>
            </mc:AlternateContent>
          </a:graphicData>
        </a:graphic>
      </p:graphicFrame>
    </p:spTree>
    <p:extLst>
      <p:ext uri="{BB962C8B-B14F-4D97-AF65-F5344CB8AC3E}">
        <p14:creationId xmlns:p14="http://schemas.microsoft.com/office/powerpoint/2010/main" val="2545362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40405B-EA45-8BF7-E197-6C1F089206D0}"/>
              </a:ext>
            </a:extLst>
          </p:cNvPr>
          <p:cNvSpPr>
            <a:spLocks noGrp="1"/>
          </p:cNvSpPr>
          <p:nvPr>
            <p:ph type="sldNum" sz="quarter" idx="12"/>
          </p:nvPr>
        </p:nvSpPr>
        <p:spPr/>
        <p:txBody>
          <a:bodyPr/>
          <a:lstStyle/>
          <a:p>
            <a:fld id="{B1B832BD-3D50-45A9-9662-7F419B1F1C14}" type="slidenum">
              <a:rPr lang="en-US" smtClean="0"/>
              <a:t>43</a:t>
            </a:fld>
            <a:endParaRPr lang="en-US"/>
          </a:p>
        </p:txBody>
      </p:sp>
      <p:graphicFrame>
        <p:nvGraphicFramePr>
          <p:cNvPr id="2" name="Object 1">
            <a:extLst>
              <a:ext uri="{FF2B5EF4-FFF2-40B4-BE49-F238E27FC236}">
                <a16:creationId xmlns:a16="http://schemas.microsoft.com/office/drawing/2014/main" id="{E7B4D75B-A9DB-DD2C-1E47-5FEA75D6DAAC}"/>
              </a:ext>
            </a:extLst>
          </p:cNvPr>
          <p:cNvGraphicFramePr>
            <a:graphicFrameLocks noChangeAspect="1"/>
          </p:cNvGraphicFramePr>
          <p:nvPr>
            <p:extLst>
              <p:ext uri="{D42A27DB-BD31-4B8C-83A1-F6EECF244321}">
                <p14:modId xmlns:p14="http://schemas.microsoft.com/office/powerpoint/2010/main" val="1240518796"/>
              </p:ext>
            </p:extLst>
          </p:nvPr>
        </p:nvGraphicFramePr>
        <p:xfrm>
          <a:off x="194209" y="197182"/>
          <a:ext cx="11660623" cy="6606988"/>
        </p:xfrm>
        <a:graphic>
          <a:graphicData uri="http://schemas.openxmlformats.org/presentationml/2006/ole">
            <mc:AlternateContent xmlns:mc="http://schemas.openxmlformats.org/markup-compatibility/2006">
              <mc:Choice xmlns:v="urn:schemas-microsoft-com:vml" Requires="v">
                <p:oleObj name="Worksheet" r:id="rId2" imgW="8925030" imgH="7096292" progId="Excel.Sheet.12">
                  <p:embed/>
                </p:oleObj>
              </mc:Choice>
              <mc:Fallback>
                <p:oleObj name="Worksheet" r:id="rId2" imgW="8925030" imgH="7096292" progId="Excel.Sheet.12">
                  <p:embed/>
                  <p:pic>
                    <p:nvPicPr>
                      <p:cNvPr id="2" name="Object 1">
                        <a:extLst>
                          <a:ext uri="{FF2B5EF4-FFF2-40B4-BE49-F238E27FC236}">
                            <a16:creationId xmlns:a16="http://schemas.microsoft.com/office/drawing/2014/main" id="{E7B4D75B-A9DB-DD2C-1E47-5FEA75D6DAAC}"/>
                          </a:ext>
                        </a:extLst>
                      </p:cNvPr>
                      <p:cNvPicPr/>
                      <p:nvPr/>
                    </p:nvPicPr>
                    <p:blipFill>
                      <a:blip r:embed="rId3"/>
                      <a:stretch>
                        <a:fillRect/>
                      </a:stretch>
                    </p:blipFill>
                    <p:spPr>
                      <a:xfrm>
                        <a:off x="194209" y="197182"/>
                        <a:ext cx="11660623" cy="6606988"/>
                      </a:xfrm>
                      <a:prstGeom prst="rect">
                        <a:avLst/>
                      </a:prstGeom>
                    </p:spPr>
                  </p:pic>
                </p:oleObj>
              </mc:Fallback>
            </mc:AlternateContent>
          </a:graphicData>
        </a:graphic>
      </p:graphicFrame>
    </p:spTree>
    <p:extLst>
      <p:ext uri="{BB962C8B-B14F-4D97-AF65-F5344CB8AC3E}">
        <p14:creationId xmlns:p14="http://schemas.microsoft.com/office/powerpoint/2010/main" val="1462637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40405B-EA45-8BF7-E197-6C1F089206D0}"/>
              </a:ext>
            </a:extLst>
          </p:cNvPr>
          <p:cNvSpPr>
            <a:spLocks noGrp="1"/>
          </p:cNvSpPr>
          <p:nvPr>
            <p:ph type="sldNum" sz="quarter" idx="12"/>
          </p:nvPr>
        </p:nvSpPr>
        <p:spPr/>
        <p:txBody>
          <a:bodyPr/>
          <a:lstStyle/>
          <a:p>
            <a:fld id="{B1B832BD-3D50-45A9-9662-7F419B1F1C14}" type="slidenum">
              <a:rPr lang="en-US" smtClean="0"/>
              <a:t>44</a:t>
            </a:fld>
            <a:endParaRPr lang="en-US"/>
          </a:p>
        </p:txBody>
      </p:sp>
      <p:graphicFrame>
        <p:nvGraphicFramePr>
          <p:cNvPr id="2" name="Object 1">
            <a:extLst>
              <a:ext uri="{FF2B5EF4-FFF2-40B4-BE49-F238E27FC236}">
                <a16:creationId xmlns:a16="http://schemas.microsoft.com/office/drawing/2014/main" id="{B2598835-EB83-0783-3397-B57A543EBE72}"/>
              </a:ext>
            </a:extLst>
          </p:cNvPr>
          <p:cNvGraphicFramePr>
            <a:graphicFrameLocks noChangeAspect="1"/>
          </p:cNvGraphicFramePr>
          <p:nvPr>
            <p:extLst>
              <p:ext uri="{D42A27DB-BD31-4B8C-83A1-F6EECF244321}">
                <p14:modId xmlns:p14="http://schemas.microsoft.com/office/powerpoint/2010/main" val="3199302436"/>
              </p:ext>
            </p:extLst>
          </p:nvPr>
        </p:nvGraphicFramePr>
        <p:xfrm>
          <a:off x="145658" y="75421"/>
          <a:ext cx="11692990" cy="6707157"/>
        </p:xfrm>
        <a:graphic>
          <a:graphicData uri="http://schemas.openxmlformats.org/presentationml/2006/ole">
            <mc:AlternateContent xmlns:mc="http://schemas.openxmlformats.org/markup-compatibility/2006">
              <mc:Choice xmlns:v="urn:schemas-microsoft-com:vml" Requires="v">
                <p:oleObj name="Worksheet" r:id="rId2" imgW="8925030" imgH="6905496" progId="Excel.Sheet.12">
                  <p:embed/>
                </p:oleObj>
              </mc:Choice>
              <mc:Fallback>
                <p:oleObj name="Worksheet" r:id="rId2" imgW="8925030" imgH="6905496" progId="Excel.Sheet.12">
                  <p:embed/>
                  <p:pic>
                    <p:nvPicPr>
                      <p:cNvPr id="2" name="Object 1">
                        <a:extLst>
                          <a:ext uri="{FF2B5EF4-FFF2-40B4-BE49-F238E27FC236}">
                            <a16:creationId xmlns:a16="http://schemas.microsoft.com/office/drawing/2014/main" id="{B2598835-EB83-0783-3397-B57A543EBE72}"/>
                          </a:ext>
                        </a:extLst>
                      </p:cNvPr>
                      <p:cNvPicPr/>
                      <p:nvPr/>
                    </p:nvPicPr>
                    <p:blipFill>
                      <a:blip r:embed="rId3"/>
                      <a:stretch>
                        <a:fillRect/>
                      </a:stretch>
                    </p:blipFill>
                    <p:spPr>
                      <a:xfrm>
                        <a:off x="145658" y="75421"/>
                        <a:ext cx="11692990" cy="6707157"/>
                      </a:xfrm>
                      <a:prstGeom prst="rect">
                        <a:avLst/>
                      </a:prstGeom>
                    </p:spPr>
                  </p:pic>
                </p:oleObj>
              </mc:Fallback>
            </mc:AlternateContent>
          </a:graphicData>
        </a:graphic>
      </p:graphicFrame>
    </p:spTree>
    <p:extLst>
      <p:ext uri="{BB962C8B-B14F-4D97-AF65-F5344CB8AC3E}">
        <p14:creationId xmlns:p14="http://schemas.microsoft.com/office/powerpoint/2010/main" val="8631573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40405B-EA45-8BF7-E197-6C1F089206D0}"/>
              </a:ext>
            </a:extLst>
          </p:cNvPr>
          <p:cNvSpPr>
            <a:spLocks noGrp="1"/>
          </p:cNvSpPr>
          <p:nvPr>
            <p:ph type="sldNum" sz="quarter" idx="12"/>
          </p:nvPr>
        </p:nvSpPr>
        <p:spPr/>
        <p:txBody>
          <a:bodyPr/>
          <a:lstStyle/>
          <a:p>
            <a:fld id="{B1B832BD-3D50-45A9-9662-7F419B1F1C14}" type="slidenum">
              <a:rPr lang="en-US" smtClean="0"/>
              <a:t>45</a:t>
            </a:fld>
            <a:endParaRPr lang="en-US"/>
          </a:p>
        </p:txBody>
      </p:sp>
      <p:graphicFrame>
        <p:nvGraphicFramePr>
          <p:cNvPr id="3" name="Object 2">
            <a:extLst>
              <a:ext uri="{FF2B5EF4-FFF2-40B4-BE49-F238E27FC236}">
                <a16:creationId xmlns:a16="http://schemas.microsoft.com/office/drawing/2014/main" id="{C8547C8D-4EF5-D560-4D6F-A802A633CC2A}"/>
              </a:ext>
            </a:extLst>
          </p:cNvPr>
          <p:cNvGraphicFramePr>
            <a:graphicFrameLocks noChangeAspect="1"/>
          </p:cNvGraphicFramePr>
          <p:nvPr>
            <p:extLst>
              <p:ext uri="{D42A27DB-BD31-4B8C-83A1-F6EECF244321}">
                <p14:modId xmlns:p14="http://schemas.microsoft.com/office/powerpoint/2010/main" val="4276102676"/>
              </p:ext>
            </p:extLst>
          </p:nvPr>
        </p:nvGraphicFramePr>
        <p:xfrm>
          <a:off x="194208" y="136525"/>
          <a:ext cx="11668715" cy="6492914"/>
        </p:xfrm>
        <a:graphic>
          <a:graphicData uri="http://schemas.openxmlformats.org/presentationml/2006/ole">
            <mc:AlternateContent xmlns:mc="http://schemas.openxmlformats.org/markup-compatibility/2006">
              <mc:Choice xmlns:v="urn:schemas-microsoft-com:vml" Requires="v">
                <p:oleObj name="Worksheet" r:id="rId2" imgW="8925030" imgH="6905496" progId="Excel.Sheet.12">
                  <p:embed/>
                </p:oleObj>
              </mc:Choice>
              <mc:Fallback>
                <p:oleObj name="Worksheet" r:id="rId2" imgW="8925030" imgH="6905496" progId="Excel.Sheet.12">
                  <p:embed/>
                  <p:pic>
                    <p:nvPicPr>
                      <p:cNvPr id="3" name="Object 2">
                        <a:extLst>
                          <a:ext uri="{FF2B5EF4-FFF2-40B4-BE49-F238E27FC236}">
                            <a16:creationId xmlns:a16="http://schemas.microsoft.com/office/drawing/2014/main" id="{C8547C8D-4EF5-D560-4D6F-A802A633CC2A}"/>
                          </a:ext>
                        </a:extLst>
                      </p:cNvPr>
                      <p:cNvPicPr/>
                      <p:nvPr/>
                    </p:nvPicPr>
                    <p:blipFill>
                      <a:blip r:embed="rId3"/>
                      <a:stretch>
                        <a:fillRect/>
                      </a:stretch>
                    </p:blipFill>
                    <p:spPr>
                      <a:xfrm>
                        <a:off x="194208" y="136525"/>
                        <a:ext cx="11668715" cy="6492914"/>
                      </a:xfrm>
                      <a:prstGeom prst="rect">
                        <a:avLst/>
                      </a:prstGeom>
                    </p:spPr>
                  </p:pic>
                </p:oleObj>
              </mc:Fallback>
            </mc:AlternateContent>
          </a:graphicData>
        </a:graphic>
      </p:graphicFrame>
    </p:spTree>
    <p:extLst>
      <p:ext uri="{BB962C8B-B14F-4D97-AF65-F5344CB8AC3E}">
        <p14:creationId xmlns:p14="http://schemas.microsoft.com/office/powerpoint/2010/main" val="34999795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40405B-EA45-8BF7-E197-6C1F089206D0}"/>
              </a:ext>
            </a:extLst>
          </p:cNvPr>
          <p:cNvSpPr>
            <a:spLocks noGrp="1"/>
          </p:cNvSpPr>
          <p:nvPr>
            <p:ph type="sldNum" sz="quarter" idx="12"/>
          </p:nvPr>
        </p:nvSpPr>
        <p:spPr/>
        <p:txBody>
          <a:bodyPr/>
          <a:lstStyle/>
          <a:p>
            <a:fld id="{B1B832BD-3D50-45A9-9662-7F419B1F1C14}" type="slidenum">
              <a:rPr lang="en-US" smtClean="0"/>
              <a:t>46</a:t>
            </a:fld>
            <a:endParaRPr lang="en-US"/>
          </a:p>
        </p:txBody>
      </p:sp>
      <p:graphicFrame>
        <p:nvGraphicFramePr>
          <p:cNvPr id="2" name="Object 1">
            <a:extLst>
              <a:ext uri="{FF2B5EF4-FFF2-40B4-BE49-F238E27FC236}">
                <a16:creationId xmlns:a16="http://schemas.microsoft.com/office/drawing/2014/main" id="{4CDDFD29-C357-D6FC-86EF-3D3E0EBBB110}"/>
              </a:ext>
            </a:extLst>
          </p:cNvPr>
          <p:cNvGraphicFramePr>
            <a:graphicFrameLocks noChangeAspect="1"/>
          </p:cNvGraphicFramePr>
          <p:nvPr>
            <p:extLst>
              <p:ext uri="{D42A27DB-BD31-4B8C-83A1-F6EECF244321}">
                <p14:modId xmlns:p14="http://schemas.microsoft.com/office/powerpoint/2010/main" val="4141847267"/>
              </p:ext>
            </p:extLst>
          </p:nvPr>
        </p:nvGraphicFramePr>
        <p:xfrm>
          <a:off x="129473" y="69834"/>
          <a:ext cx="11879107" cy="6607191"/>
        </p:xfrm>
        <a:graphic>
          <a:graphicData uri="http://schemas.openxmlformats.org/presentationml/2006/ole">
            <mc:AlternateContent xmlns:mc="http://schemas.openxmlformats.org/markup-compatibility/2006">
              <mc:Choice xmlns:v="urn:schemas-microsoft-com:vml" Requires="v">
                <p:oleObj name="Worksheet" r:id="rId2" imgW="8925030" imgH="6496101" progId="Excel.Sheet.12">
                  <p:embed/>
                </p:oleObj>
              </mc:Choice>
              <mc:Fallback>
                <p:oleObj name="Worksheet" r:id="rId2" imgW="8925030" imgH="6496101" progId="Excel.Sheet.12">
                  <p:embed/>
                  <p:pic>
                    <p:nvPicPr>
                      <p:cNvPr id="2" name="Object 1">
                        <a:extLst>
                          <a:ext uri="{FF2B5EF4-FFF2-40B4-BE49-F238E27FC236}">
                            <a16:creationId xmlns:a16="http://schemas.microsoft.com/office/drawing/2014/main" id="{4CDDFD29-C357-D6FC-86EF-3D3E0EBBB110}"/>
                          </a:ext>
                        </a:extLst>
                      </p:cNvPr>
                      <p:cNvPicPr/>
                      <p:nvPr/>
                    </p:nvPicPr>
                    <p:blipFill>
                      <a:blip r:embed="rId3"/>
                      <a:stretch>
                        <a:fillRect/>
                      </a:stretch>
                    </p:blipFill>
                    <p:spPr>
                      <a:xfrm>
                        <a:off x="129473" y="69834"/>
                        <a:ext cx="11879107" cy="6607191"/>
                      </a:xfrm>
                      <a:prstGeom prst="rect">
                        <a:avLst/>
                      </a:prstGeom>
                    </p:spPr>
                  </p:pic>
                </p:oleObj>
              </mc:Fallback>
            </mc:AlternateContent>
          </a:graphicData>
        </a:graphic>
      </p:graphicFrame>
    </p:spTree>
    <p:extLst>
      <p:ext uri="{BB962C8B-B14F-4D97-AF65-F5344CB8AC3E}">
        <p14:creationId xmlns:p14="http://schemas.microsoft.com/office/powerpoint/2010/main" val="4087984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sign, outdoor, turn&#10;&#10;Description automatically generated">
            <a:extLst>
              <a:ext uri="{FF2B5EF4-FFF2-40B4-BE49-F238E27FC236}">
                <a16:creationId xmlns:a16="http://schemas.microsoft.com/office/drawing/2014/main" id="{F3951539-046A-AC99-78D5-46FA8B905D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2577" y="902331"/>
            <a:ext cx="5209626" cy="5053338"/>
          </a:xfrm>
          <a:prstGeom prst="rect">
            <a:avLst/>
          </a:prstGeom>
        </p:spPr>
      </p:pic>
      <p:sp>
        <p:nvSpPr>
          <p:cNvPr id="4" name="Slide Number Placeholder 3">
            <a:extLst>
              <a:ext uri="{FF2B5EF4-FFF2-40B4-BE49-F238E27FC236}">
                <a16:creationId xmlns:a16="http://schemas.microsoft.com/office/drawing/2014/main" id="{E0C8444E-3A82-ED08-4050-7BE503181CA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1B832BD-3D50-45A9-9662-7F419B1F1C14}" type="slidenum">
              <a:rPr lang="en-US">
                <a:solidFill>
                  <a:srgbClr val="FFFFFF"/>
                </a:solidFill>
              </a:rPr>
              <a:pPr>
                <a:spcAft>
                  <a:spcPts val="600"/>
                </a:spcAft>
              </a:pPr>
              <a:t>47</a:t>
            </a:fld>
            <a:endParaRPr lang="en-US">
              <a:solidFill>
                <a:srgbClr val="FFFFFF"/>
              </a:solidFill>
            </a:endParaRPr>
          </a:p>
        </p:txBody>
      </p:sp>
      <p:pic>
        <p:nvPicPr>
          <p:cNvPr id="6" name="Picture 5" descr="trans_psja_logo_stack.png">
            <a:extLst>
              <a:ext uri="{FF2B5EF4-FFF2-40B4-BE49-F238E27FC236}">
                <a16:creationId xmlns:a16="http://schemas.microsoft.com/office/drawing/2014/main" id="{DC0B02DA-51BB-43AA-6C33-BDB74D1B38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1097" y="643466"/>
            <a:ext cx="1247436" cy="1038106"/>
          </a:xfrm>
          <a:prstGeom prst="rect">
            <a:avLst/>
          </a:prstGeom>
        </p:spPr>
      </p:pic>
      <p:pic>
        <p:nvPicPr>
          <p:cNvPr id="2" name="Picture 1" descr="Cartoon of a bird&#10;&#10;Description automatically generated">
            <a:extLst>
              <a:ext uri="{FF2B5EF4-FFF2-40B4-BE49-F238E27FC236}">
                <a16:creationId xmlns:a16="http://schemas.microsoft.com/office/drawing/2014/main" id="{BFD92475-D93B-8B9F-AA27-322DA2ED5F82}"/>
              </a:ext>
            </a:extLst>
          </p:cNvPr>
          <p:cNvPicPr>
            <a:picLocks noChangeAspect="1"/>
          </p:cNvPicPr>
          <p:nvPr/>
        </p:nvPicPr>
        <p:blipFill rotWithShape="1">
          <a:blip r:embed="rId5">
            <a:extLst>
              <a:ext uri="{28A0092B-C50C-407E-A947-70E740481C1C}">
                <a14:useLocalDpi xmlns:a14="http://schemas.microsoft.com/office/drawing/2010/main" val="0"/>
              </a:ext>
            </a:extLst>
          </a:blip>
          <a:srcRect l="17471" t="10576" r="16885" b="17242"/>
          <a:stretch/>
        </p:blipFill>
        <p:spPr>
          <a:xfrm>
            <a:off x="9347388" y="3591135"/>
            <a:ext cx="2201145" cy="2598346"/>
          </a:xfrm>
          <a:prstGeom prst="rect">
            <a:avLst/>
          </a:prstGeom>
        </p:spPr>
      </p:pic>
      <p:sp>
        <p:nvSpPr>
          <p:cNvPr id="17" name="TextBox 16">
            <a:extLst>
              <a:ext uri="{FF2B5EF4-FFF2-40B4-BE49-F238E27FC236}">
                <a16:creationId xmlns:a16="http://schemas.microsoft.com/office/drawing/2014/main" id="{E3A2EA19-C781-F6C3-A01C-F8B4AE2911FB}"/>
              </a:ext>
            </a:extLst>
          </p:cNvPr>
          <p:cNvSpPr txBox="1"/>
          <p:nvPr/>
        </p:nvSpPr>
        <p:spPr>
          <a:xfrm>
            <a:off x="2245259" y="97131"/>
            <a:ext cx="73152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lumMod val="10000"/>
                  </a:schemeClr>
                </a:solidFill>
                <a:effectLst/>
                <a:uLnTx/>
                <a:uFillTx/>
                <a:latin typeface="Calibri" panose="020F0502020204030204" pitchFamily="34" charset="0"/>
                <a:ea typeface="+mn-ea"/>
                <a:cs typeface="+mn-cs"/>
              </a:rPr>
              <a:t>GOAL AREA PRESENTATION </a:t>
            </a:r>
          </a:p>
        </p:txBody>
      </p:sp>
      <p:sp>
        <p:nvSpPr>
          <p:cNvPr id="10" name="TextBox 9">
            <a:extLst>
              <a:ext uri="{FF2B5EF4-FFF2-40B4-BE49-F238E27FC236}">
                <a16:creationId xmlns:a16="http://schemas.microsoft.com/office/drawing/2014/main" id="{059FADC9-CA74-F650-CD42-B48013999D80}"/>
              </a:ext>
            </a:extLst>
          </p:cNvPr>
          <p:cNvSpPr txBox="1"/>
          <p:nvPr/>
        </p:nvSpPr>
        <p:spPr>
          <a:xfrm>
            <a:off x="3575151" y="1868194"/>
            <a:ext cx="9812430" cy="1200329"/>
          </a:xfrm>
          <a:prstGeom prst="rect">
            <a:avLst/>
          </a:prstGeom>
          <a:noFill/>
        </p:spPr>
        <p:txBody>
          <a:bodyPr wrap="square">
            <a:spAutoFit/>
          </a:bodyPr>
          <a:lstStyle/>
          <a:p>
            <a:pPr marL="0" indent="0" algn="ctr">
              <a:buNone/>
            </a:pPr>
            <a:r>
              <a:rPr lang="en-US" sz="3600" dirty="0"/>
              <a:t>Goal Area 3: Family &amp; Community </a:t>
            </a:r>
          </a:p>
          <a:p>
            <a:pPr marL="0" indent="0" algn="ctr">
              <a:buNone/>
            </a:pPr>
            <a:r>
              <a:rPr lang="en-US" sz="3600" dirty="0"/>
              <a:t>Empowerment</a:t>
            </a:r>
            <a:endParaRPr lang="en-US" sz="3200" dirty="0"/>
          </a:p>
        </p:txBody>
      </p:sp>
    </p:spTree>
    <p:extLst>
      <p:ext uri="{BB962C8B-B14F-4D97-AF65-F5344CB8AC3E}">
        <p14:creationId xmlns:p14="http://schemas.microsoft.com/office/powerpoint/2010/main" val="20106488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19BAE-DEB9-B223-673D-7ACCE0A07569}"/>
              </a:ext>
            </a:extLst>
          </p:cNvPr>
          <p:cNvSpPr>
            <a:spLocks noGrp="1"/>
          </p:cNvSpPr>
          <p:nvPr>
            <p:ph type="sldNum" sz="quarter" idx="12"/>
          </p:nvPr>
        </p:nvSpPr>
        <p:spPr/>
        <p:txBody>
          <a:bodyPr/>
          <a:lstStyle/>
          <a:p>
            <a:fld id="{B1B832BD-3D50-45A9-9662-7F419B1F1C14}" type="slidenum">
              <a:rPr lang="en-US" smtClean="0"/>
              <a:t>48</a:t>
            </a:fld>
            <a:endParaRPr lang="en-US"/>
          </a:p>
        </p:txBody>
      </p:sp>
      <p:graphicFrame>
        <p:nvGraphicFramePr>
          <p:cNvPr id="5" name="Object 4">
            <a:extLst>
              <a:ext uri="{FF2B5EF4-FFF2-40B4-BE49-F238E27FC236}">
                <a16:creationId xmlns:a16="http://schemas.microsoft.com/office/drawing/2014/main" id="{9DD02FF1-1D26-780F-F06A-F00ACC7D8C93}"/>
              </a:ext>
            </a:extLst>
          </p:cNvPr>
          <p:cNvGraphicFramePr>
            <a:graphicFrameLocks noChangeAspect="1"/>
          </p:cNvGraphicFramePr>
          <p:nvPr>
            <p:extLst>
              <p:ext uri="{D42A27DB-BD31-4B8C-83A1-F6EECF244321}">
                <p14:modId xmlns:p14="http://schemas.microsoft.com/office/powerpoint/2010/main" val="2933983508"/>
              </p:ext>
            </p:extLst>
          </p:nvPr>
        </p:nvGraphicFramePr>
        <p:xfrm>
          <a:off x="202302" y="109538"/>
          <a:ext cx="11660622" cy="6638925"/>
        </p:xfrm>
        <a:graphic>
          <a:graphicData uri="http://schemas.openxmlformats.org/presentationml/2006/ole">
            <mc:AlternateContent xmlns:mc="http://schemas.openxmlformats.org/markup-compatibility/2006">
              <mc:Choice xmlns:v="urn:schemas-microsoft-com:vml" Requires="v">
                <p:oleObj name="Worksheet" r:id="rId2" imgW="8925030" imgH="6638938" progId="Excel.Sheet.12">
                  <p:embed/>
                </p:oleObj>
              </mc:Choice>
              <mc:Fallback>
                <p:oleObj name="Worksheet" r:id="rId2" imgW="8925030" imgH="6638938" progId="Excel.Sheet.12">
                  <p:embed/>
                  <p:pic>
                    <p:nvPicPr>
                      <p:cNvPr id="5" name="Object 4">
                        <a:extLst>
                          <a:ext uri="{FF2B5EF4-FFF2-40B4-BE49-F238E27FC236}">
                            <a16:creationId xmlns:a16="http://schemas.microsoft.com/office/drawing/2014/main" id="{9DD02FF1-1D26-780F-F06A-F00ACC7D8C93}"/>
                          </a:ext>
                        </a:extLst>
                      </p:cNvPr>
                      <p:cNvPicPr/>
                      <p:nvPr/>
                    </p:nvPicPr>
                    <p:blipFill>
                      <a:blip r:embed="rId3"/>
                      <a:stretch>
                        <a:fillRect/>
                      </a:stretch>
                    </p:blipFill>
                    <p:spPr>
                      <a:xfrm>
                        <a:off x="202302" y="109538"/>
                        <a:ext cx="11660622" cy="6638925"/>
                      </a:xfrm>
                      <a:prstGeom prst="rect">
                        <a:avLst/>
                      </a:prstGeom>
                    </p:spPr>
                  </p:pic>
                </p:oleObj>
              </mc:Fallback>
            </mc:AlternateContent>
          </a:graphicData>
        </a:graphic>
      </p:graphicFrame>
    </p:spTree>
    <p:extLst>
      <p:ext uri="{BB962C8B-B14F-4D97-AF65-F5344CB8AC3E}">
        <p14:creationId xmlns:p14="http://schemas.microsoft.com/office/powerpoint/2010/main" val="2170402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19BAE-DEB9-B223-673D-7ACCE0A07569}"/>
              </a:ext>
            </a:extLst>
          </p:cNvPr>
          <p:cNvSpPr>
            <a:spLocks noGrp="1"/>
          </p:cNvSpPr>
          <p:nvPr>
            <p:ph type="sldNum" sz="quarter" idx="12"/>
          </p:nvPr>
        </p:nvSpPr>
        <p:spPr/>
        <p:txBody>
          <a:bodyPr/>
          <a:lstStyle/>
          <a:p>
            <a:fld id="{B1B832BD-3D50-45A9-9662-7F419B1F1C14}" type="slidenum">
              <a:rPr lang="en-US" smtClean="0"/>
              <a:t>49</a:t>
            </a:fld>
            <a:endParaRPr lang="en-US"/>
          </a:p>
        </p:txBody>
      </p:sp>
      <p:graphicFrame>
        <p:nvGraphicFramePr>
          <p:cNvPr id="2" name="Object 1">
            <a:extLst>
              <a:ext uri="{FF2B5EF4-FFF2-40B4-BE49-F238E27FC236}">
                <a16:creationId xmlns:a16="http://schemas.microsoft.com/office/drawing/2014/main" id="{E5A34E56-8007-1390-B8E0-AF394F926C50}"/>
              </a:ext>
            </a:extLst>
          </p:cNvPr>
          <p:cNvGraphicFramePr>
            <a:graphicFrameLocks noChangeAspect="1"/>
          </p:cNvGraphicFramePr>
          <p:nvPr>
            <p:extLst>
              <p:ext uri="{D42A27DB-BD31-4B8C-83A1-F6EECF244321}">
                <p14:modId xmlns:p14="http://schemas.microsoft.com/office/powerpoint/2010/main" val="660195659"/>
              </p:ext>
            </p:extLst>
          </p:nvPr>
        </p:nvGraphicFramePr>
        <p:xfrm>
          <a:off x="250825" y="73025"/>
          <a:ext cx="11450638" cy="6648450"/>
        </p:xfrm>
        <a:graphic>
          <a:graphicData uri="http://schemas.openxmlformats.org/presentationml/2006/ole">
            <mc:AlternateContent xmlns:mc="http://schemas.openxmlformats.org/markup-compatibility/2006">
              <mc:Choice xmlns:v="urn:schemas-microsoft-com:vml" Requires="v">
                <p:oleObj name="Worksheet" r:id="rId2" imgW="8925030" imgH="7801091" progId="Excel.Sheet.12">
                  <p:embed/>
                </p:oleObj>
              </mc:Choice>
              <mc:Fallback>
                <p:oleObj name="Worksheet" r:id="rId2" imgW="8925030" imgH="7801091" progId="Excel.Sheet.12">
                  <p:embed/>
                  <p:pic>
                    <p:nvPicPr>
                      <p:cNvPr id="2" name="Object 1">
                        <a:extLst>
                          <a:ext uri="{FF2B5EF4-FFF2-40B4-BE49-F238E27FC236}">
                            <a16:creationId xmlns:a16="http://schemas.microsoft.com/office/drawing/2014/main" id="{E5A34E56-8007-1390-B8E0-AF394F926C50}"/>
                          </a:ext>
                        </a:extLst>
                      </p:cNvPr>
                      <p:cNvPicPr/>
                      <p:nvPr/>
                    </p:nvPicPr>
                    <p:blipFill>
                      <a:blip r:embed="rId3"/>
                      <a:stretch>
                        <a:fillRect/>
                      </a:stretch>
                    </p:blipFill>
                    <p:spPr>
                      <a:xfrm>
                        <a:off x="250825" y="73025"/>
                        <a:ext cx="11450638" cy="6648450"/>
                      </a:xfrm>
                      <a:prstGeom prst="rect">
                        <a:avLst/>
                      </a:prstGeom>
                    </p:spPr>
                  </p:pic>
                </p:oleObj>
              </mc:Fallback>
            </mc:AlternateContent>
          </a:graphicData>
        </a:graphic>
      </p:graphicFrame>
    </p:spTree>
    <p:extLst>
      <p:ext uri="{BB962C8B-B14F-4D97-AF65-F5344CB8AC3E}">
        <p14:creationId xmlns:p14="http://schemas.microsoft.com/office/powerpoint/2010/main" val="777830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19BAE-DEB9-B223-673D-7ACCE0A07569}"/>
              </a:ext>
            </a:extLst>
          </p:cNvPr>
          <p:cNvSpPr>
            <a:spLocks noGrp="1"/>
          </p:cNvSpPr>
          <p:nvPr>
            <p:ph type="sldNum" sz="quarter" idx="12"/>
          </p:nvPr>
        </p:nvSpPr>
        <p:spPr/>
        <p:txBody>
          <a:bodyPr/>
          <a:lstStyle/>
          <a:p>
            <a:fld id="{B1B832BD-3D50-45A9-9662-7F419B1F1C14}" type="slidenum">
              <a:rPr lang="en-US" smtClean="0"/>
              <a:t>50</a:t>
            </a:fld>
            <a:endParaRPr lang="en-US"/>
          </a:p>
        </p:txBody>
      </p:sp>
      <p:graphicFrame>
        <p:nvGraphicFramePr>
          <p:cNvPr id="2" name="Object 1">
            <a:extLst>
              <a:ext uri="{FF2B5EF4-FFF2-40B4-BE49-F238E27FC236}">
                <a16:creationId xmlns:a16="http://schemas.microsoft.com/office/drawing/2014/main" id="{88611234-BDFF-FB25-493D-2C42E2D884AC}"/>
              </a:ext>
            </a:extLst>
          </p:cNvPr>
          <p:cNvGraphicFramePr>
            <a:graphicFrameLocks noChangeAspect="1"/>
          </p:cNvGraphicFramePr>
          <p:nvPr>
            <p:extLst>
              <p:ext uri="{D42A27DB-BD31-4B8C-83A1-F6EECF244321}">
                <p14:modId xmlns:p14="http://schemas.microsoft.com/office/powerpoint/2010/main" val="665765112"/>
              </p:ext>
            </p:extLst>
          </p:nvPr>
        </p:nvGraphicFramePr>
        <p:xfrm>
          <a:off x="234670" y="136525"/>
          <a:ext cx="11191284" cy="6644601"/>
        </p:xfrm>
        <a:graphic>
          <a:graphicData uri="http://schemas.openxmlformats.org/presentationml/2006/ole">
            <mc:AlternateContent xmlns:mc="http://schemas.openxmlformats.org/markup-compatibility/2006">
              <mc:Choice xmlns:v="urn:schemas-microsoft-com:vml" Requires="v">
                <p:oleObj name="Worksheet" r:id="rId2" imgW="8925030" imgH="5534128" progId="Excel.Sheet.12">
                  <p:embed/>
                </p:oleObj>
              </mc:Choice>
              <mc:Fallback>
                <p:oleObj name="Worksheet" r:id="rId2" imgW="8925030" imgH="5534128" progId="Excel.Sheet.12">
                  <p:embed/>
                  <p:pic>
                    <p:nvPicPr>
                      <p:cNvPr id="2" name="Object 1">
                        <a:extLst>
                          <a:ext uri="{FF2B5EF4-FFF2-40B4-BE49-F238E27FC236}">
                            <a16:creationId xmlns:a16="http://schemas.microsoft.com/office/drawing/2014/main" id="{88611234-BDFF-FB25-493D-2C42E2D884AC}"/>
                          </a:ext>
                        </a:extLst>
                      </p:cNvPr>
                      <p:cNvPicPr/>
                      <p:nvPr/>
                    </p:nvPicPr>
                    <p:blipFill>
                      <a:blip r:embed="rId3"/>
                      <a:stretch>
                        <a:fillRect/>
                      </a:stretch>
                    </p:blipFill>
                    <p:spPr>
                      <a:xfrm>
                        <a:off x="234670" y="136525"/>
                        <a:ext cx="11191284" cy="6644601"/>
                      </a:xfrm>
                      <a:prstGeom prst="rect">
                        <a:avLst/>
                      </a:prstGeom>
                    </p:spPr>
                  </p:pic>
                </p:oleObj>
              </mc:Fallback>
            </mc:AlternateContent>
          </a:graphicData>
        </a:graphic>
      </p:graphicFrame>
    </p:spTree>
    <p:extLst>
      <p:ext uri="{BB962C8B-B14F-4D97-AF65-F5344CB8AC3E}">
        <p14:creationId xmlns:p14="http://schemas.microsoft.com/office/powerpoint/2010/main" val="1601235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19BAE-DEB9-B223-673D-7ACCE0A07569}"/>
              </a:ext>
            </a:extLst>
          </p:cNvPr>
          <p:cNvSpPr>
            <a:spLocks noGrp="1"/>
          </p:cNvSpPr>
          <p:nvPr>
            <p:ph type="sldNum" sz="quarter" idx="12"/>
          </p:nvPr>
        </p:nvSpPr>
        <p:spPr/>
        <p:txBody>
          <a:bodyPr/>
          <a:lstStyle/>
          <a:p>
            <a:fld id="{B1B832BD-3D50-45A9-9662-7F419B1F1C14}" type="slidenum">
              <a:rPr lang="en-US" smtClean="0"/>
              <a:t>51</a:t>
            </a:fld>
            <a:endParaRPr lang="en-US"/>
          </a:p>
        </p:txBody>
      </p:sp>
      <p:graphicFrame>
        <p:nvGraphicFramePr>
          <p:cNvPr id="2" name="Object 1">
            <a:extLst>
              <a:ext uri="{FF2B5EF4-FFF2-40B4-BE49-F238E27FC236}">
                <a16:creationId xmlns:a16="http://schemas.microsoft.com/office/drawing/2014/main" id="{6CA3D117-FD3A-2480-9301-3EC4A1A1FB08}"/>
              </a:ext>
            </a:extLst>
          </p:cNvPr>
          <p:cNvGraphicFramePr>
            <a:graphicFrameLocks noChangeAspect="1"/>
          </p:cNvGraphicFramePr>
          <p:nvPr>
            <p:extLst>
              <p:ext uri="{D42A27DB-BD31-4B8C-83A1-F6EECF244321}">
                <p14:modId xmlns:p14="http://schemas.microsoft.com/office/powerpoint/2010/main" val="4080699613"/>
              </p:ext>
            </p:extLst>
          </p:nvPr>
        </p:nvGraphicFramePr>
        <p:xfrm>
          <a:off x="339866" y="136524"/>
          <a:ext cx="11587794" cy="6660785"/>
        </p:xfrm>
        <a:graphic>
          <a:graphicData uri="http://schemas.openxmlformats.org/presentationml/2006/ole">
            <mc:AlternateContent xmlns:mc="http://schemas.openxmlformats.org/markup-compatibility/2006">
              <mc:Choice xmlns:v="urn:schemas-microsoft-com:vml" Requires="v">
                <p:oleObj name="Worksheet" r:id="rId2" imgW="8925030" imgH="6305653" progId="Excel.Sheet.12">
                  <p:embed/>
                </p:oleObj>
              </mc:Choice>
              <mc:Fallback>
                <p:oleObj name="Worksheet" r:id="rId2" imgW="8925030" imgH="6305653" progId="Excel.Sheet.12">
                  <p:embed/>
                  <p:pic>
                    <p:nvPicPr>
                      <p:cNvPr id="2" name="Object 1">
                        <a:extLst>
                          <a:ext uri="{FF2B5EF4-FFF2-40B4-BE49-F238E27FC236}">
                            <a16:creationId xmlns:a16="http://schemas.microsoft.com/office/drawing/2014/main" id="{6CA3D117-FD3A-2480-9301-3EC4A1A1FB08}"/>
                          </a:ext>
                        </a:extLst>
                      </p:cNvPr>
                      <p:cNvPicPr/>
                      <p:nvPr/>
                    </p:nvPicPr>
                    <p:blipFill>
                      <a:blip r:embed="rId3"/>
                      <a:stretch>
                        <a:fillRect/>
                      </a:stretch>
                    </p:blipFill>
                    <p:spPr>
                      <a:xfrm>
                        <a:off x="339866" y="136524"/>
                        <a:ext cx="11587794" cy="6660785"/>
                      </a:xfrm>
                      <a:prstGeom prst="rect">
                        <a:avLst/>
                      </a:prstGeom>
                    </p:spPr>
                  </p:pic>
                </p:oleObj>
              </mc:Fallback>
            </mc:AlternateContent>
          </a:graphicData>
        </a:graphic>
      </p:graphicFrame>
    </p:spTree>
    <p:extLst>
      <p:ext uri="{BB962C8B-B14F-4D97-AF65-F5344CB8AC3E}">
        <p14:creationId xmlns:p14="http://schemas.microsoft.com/office/powerpoint/2010/main" val="37347086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19BAE-DEB9-B223-673D-7ACCE0A07569}"/>
              </a:ext>
            </a:extLst>
          </p:cNvPr>
          <p:cNvSpPr>
            <a:spLocks noGrp="1"/>
          </p:cNvSpPr>
          <p:nvPr>
            <p:ph type="sldNum" sz="quarter" idx="12"/>
          </p:nvPr>
        </p:nvSpPr>
        <p:spPr/>
        <p:txBody>
          <a:bodyPr/>
          <a:lstStyle/>
          <a:p>
            <a:fld id="{B1B832BD-3D50-45A9-9662-7F419B1F1C14}" type="slidenum">
              <a:rPr lang="en-US" smtClean="0"/>
              <a:t>52</a:t>
            </a:fld>
            <a:endParaRPr lang="en-US"/>
          </a:p>
        </p:txBody>
      </p:sp>
      <p:graphicFrame>
        <p:nvGraphicFramePr>
          <p:cNvPr id="2" name="Object 1">
            <a:extLst>
              <a:ext uri="{FF2B5EF4-FFF2-40B4-BE49-F238E27FC236}">
                <a16:creationId xmlns:a16="http://schemas.microsoft.com/office/drawing/2014/main" id="{5FCB7711-21A7-45C8-BDF6-31E99FDB45C0}"/>
              </a:ext>
            </a:extLst>
          </p:cNvPr>
          <p:cNvGraphicFramePr>
            <a:graphicFrameLocks noChangeAspect="1"/>
          </p:cNvGraphicFramePr>
          <p:nvPr>
            <p:extLst>
              <p:ext uri="{D42A27DB-BD31-4B8C-83A1-F6EECF244321}">
                <p14:modId xmlns:p14="http://schemas.microsoft.com/office/powerpoint/2010/main" val="2804972747"/>
              </p:ext>
            </p:extLst>
          </p:nvPr>
        </p:nvGraphicFramePr>
        <p:xfrm>
          <a:off x="307497" y="233363"/>
          <a:ext cx="11717267" cy="6488112"/>
        </p:xfrm>
        <a:graphic>
          <a:graphicData uri="http://schemas.openxmlformats.org/presentationml/2006/ole">
            <mc:AlternateContent xmlns:mc="http://schemas.openxmlformats.org/markup-compatibility/2006">
              <mc:Choice xmlns:v="urn:schemas-microsoft-com:vml" Requires="v">
                <p:oleObj name="Worksheet" r:id="rId2" imgW="8925030" imgH="6391146" progId="Excel.Sheet.12">
                  <p:embed/>
                </p:oleObj>
              </mc:Choice>
              <mc:Fallback>
                <p:oleObj name="Worksheet" r:id="rId2" imgW="8925030" imgH="6391146" progId="Excel.Sheet.12">
                  <p:embed/>
                  <p:pic>
                    <p:nvPicPr>
                      <p:cNvPr id="2" name="Object 1">
                        <a:extLst>
                          <a:ext uri="{FF2B5EF4-FFF2-40B4-BE49-F238E27FC236}">
                            <a16:creationId xmlns:a16="http://schemas.microsoft.com/office/drawing/2014/main" id="{5FCB7711-21A7-45C8-BDF6-31E99FDB45C0}"/>
                          </a:ext>
                        </a:extLst>
                      </p:cNvPr>
                      <p:cNvPicPr/>
                      <p:nvPr/>
                    </p:nvPicPr>
                    <p:blipFill>
                      <a:blip r:embed="rId3"/>
                      <a:stretch>
                        <a:fillRect/>
                      </a:stretch>
                    </p:blipFill>
                    <p:spPr>
                      <a:xfrm>
                        <a:off x="307497" y="233363"/>
                        <a:ext cx="11717267" cy="6488112"/>
                      </a:xfrm>
                      <a:prstGeom prst="rect">
                        <a:avLst/>
                      </a:prstGeom>
                    </p:spPr>
                  </p:pic>
                </p:oleObj>
              </mc:Fallback>
            </mc:AlternateContent>
          </a:graphicData>
        </a:graphic>
      </p:graphicFrame>
    </p:spTree>
    <p:extLst>
      <p:ext uri="{BB962C8B-B14F-4D97-AF65-F5344CB8AC3E}">
        <p14:creationId xmlns:p14="http://schemas.microsoft.com/office/powerpoint/2010/main" val="11447540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19BAE-DEB9-B223-673D-7ACCE0A07569}"/>
              </a:ext>
            </a:extLst>
          </p:cNvPr>
          <p:cNvSpPr>
            <a:spLocks noGrp="1"/>
          </p:cNvSpPr>
          <p:nvPr>
            <p:ph type="sldNum" sz="quarter" idx="12"/>
          </p:nvPr>
        </p:nvSpPr>
        <p:spPr/>
        <p:txBody>
          <a:bodyPr/>
          <a:lstStyle/>
          <a:p>
            <a:fld id="{B1B832BD-3D50-45A9-9662-7F419B1F1C14}" type="slidenum">
              <a:rPr lang="en-US" smtClean="0"/>
              <a:t>53</a:t>
            </a:fld>
            <a:endParaRPr lang="en-US"/>
          </a:p>
        </p:txBody>
      </p:sp>
      <p:graphicFrame>
        <p:nvGraphicFramePr>
          <p:cNvPr id="2" name="Object 1">
            <a:extLst>
              <a:ext uri="{FF2B5EF4-FFF2-40B4-BE49-F238E27FC236}">
                <a16:creationId xmlns:a16="http://schemas.microsoft.com/office/drawing/2014/main" id="{4CED4357-F6A1-C3AD-EFC2-AD4F781B5D90}"/>
              </a:ext>
            </a:extLst>
          </p:cNvPr>
          <p:cNvGraphicFramePr>
            <a:graphicFrameLocks noChangeAspect="1"/>
          </p:cNvGraphicFramePr>
          <p:nvPr>
            <p:extLst>
              <p:ext uri="{D42A27DB-BD31-4B8C-83A1-F6EECF244321}">
                <p14:modId xmlns:p14="http://schemas.microsoft.com/office/powerpoint/2010/main" val="660966741"/>
              </p:ext>
            </p:extLst>
          </p:nvPr>
        </p:nvGraphicFramePr>
        <p:xfrm>
          <a:off x="169933" y="66675"/>
          <a:ext cx="11782003" cy="6724650"/>
        </p:xfrm>
        <a:graphic>
          <a:graphicData uri="http://schemas.openxmlformats.org/presentationml/2006/ole">
            <mc:AlternateContent xmlns:mc="http://schemas.openxmlformats.org/markup-compatibility/2006">
              <mc:Choice xmlns:v="urn:schemas-microsoft-com:vml" Requires="v">
                <p:oleObj name="Worksheet" r:id="rId2" imgW="8915313" imgH="6724779" progId="Excel.Sheet.12">
                  <p:embed/>
                </p:oleObj>
              </mc:Choice>
              <mc:Fallback>
                <p:oleObj name="Worksheet" r:id="rId2" imgW="8915313" imgH="6724779" progId="Excel.Sheet.12">
                  <p:embed/>
                  <p:pic>
                    <p:nvPicPr>
                      <p:cNvPr id="2" name="Object 1">
                        <a:extLst>
                          <a:ext uri="{FF2B5EF4-FFF2-40B4-BE49-F238E27FC236}">
                            <a16:creationId xmlns:a16="http://schemas.microsoft.com/office/drawing/2014/main" id="{4CED4357-F6A1-C3AD-EFC2-AD4F781B5D90}"/>
                          </a:ext>
                        </a:extLst>
                      </p:cNvPr>
                      <p:cNvPicPr/>
                      <p:nvPr/>
                    </p:nvPicPr>
                    <p:blipFill>
                      <a:blip r:embed="rId3"/>
                      <a:stretch>
                        <a:fillRect/>
                      </a:stretch>
                    </p:blipFill>
                    <p:spPr>
                      <a:xfrm>
                        <a:off x="169933" y="66675"/>
                        <a:ext cx="11782003" cy="6724650"/>
                      </a:xfrm>
                      <a:prstGeom prst="rect">
                        <a:avLst/>
                      </a:prstGeom>
                    </p:spPr>
                  </p:pic>
                </p:oleObj>
              </mc:Fallback>
            </mc:AlternateContent>
          </a:graphicData>
        </a:graphic>
      </p:graphicFrame>
    </p:spTree>
    <p:extLst>
      <p:ext uri="{BB962C8B-B14F-4D97-AF65-F5344CB8AC3E}">
        <p14:creationId xmlns:p14="http://schemas.microsoft.com/office/powerpoint/2010/main" val="4968322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sign, outdoor, turn&#10;&#10;Description automatically generated">
            <a:extLst>
              <a:ext uri="{FF2B5EF4-FFF2-40B4-BE49-F238E27FC236}">
                <a16:creationId xmlns:a16="http://schemas.microsoft.com/office/drawing/2014/main" id="{F3951539-046A-AC99-78D5-46FA8B905D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2577" y="902331"/>
            <a:ext cx="5209626" cy="5053338"/>
          </a:xfrm>
          <a:prstGeom prst="rect">
            <a:avLst/>
          </a:prstGeom>
        </p:spPr>
      </p:pic>
      <p:sp>
        <p:nvSpPr>
          <p:cNvPr id="4" name="Slide Number Placeholder 3">
            <a:extLst>
              <a:ext uri="{FF2B5EF4-FFF2-40B4-BE49-F238E27FC236}">
                <a16:creationId xmlns:a16="http://schemas.microsoft.com/office/drawing/2014/main" id="{E0C8444E-3A82-ED08-4050-7BE503181CA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1B832BD-3D50-45A9-9662-7F419B1F1C14}" type="slidenum">
              <a:rPr lang="en-US">
                <a:solidFill>
                  <a:srgbClr val="FFFFFF"/>
                </a:solidFill>
              </a:rPr>
              <a:pPr>
                <a:spcAft>
                  <a:spcPts val="600"/>
                </a:spcAft>
              </a:pPr>
              <a:t>54</a:t>
            </a:fld>
            <a:endParaRPr lang="en-US">
              <a:solidFill>
                <a:srgbClr val="FFFFFF"/>
              </a:solidFill>
            </a:endParaRPr>
          </a:p>
        </p:txBody>
      </p:sp>
      <p:pic>
        <p:nvPicPr>
          <p:cNvPr id="6" name="Picture 5" descr="trans_psja_logo_stack.png">
            <a:extLst>
              <a:ext uri="{FF2B5EF4-FFF2-40B4-BE49-F238E27FC236}">
                <a16:creationId xmlns:a16="http://schemas.microsoft.com/office/drawing/2014/main" id="{DC0B02DA-51BB-43AA-6C33-BDB74D1B38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1097" y="643466"/>
            <a:ext cx="1247436" cy="1038106"/>
          </a:xfrm>
          <a:prstGeom prst="rect">
            <a:avLst/>
          </a:prstGeom>
        </p:spPr>
      </p:pic>
      <p:pic>
        <p:nvPicPr>
          <p:cNvPr id="2" name="Picture 1" descr="Cartoon of a bird&#10;&#10;Description automatically generated">
            <a:extLst>
              <a:ext uri="{FF2B5EF4-FFF2-40B4-BE49-F238E27FC236}">
                <a16:creationId xmlns:a16="http://schemas.microsoft.com/office/drawing/2014/main" id="{6E613141-7B8F-4DF3-8091-E8EBBCBBAA2A}"/>
              </a:ext>
            </a:extLst>
          </p:cNvPr>
          <p:cNvPicPr>
            <a:picLocks noChangeAspect="1"/>
          </p:cNvPicPr>
          <p:nvPr/>
        </p:nvPicPr>
        <p:blipFill rotWithShape="1">
          <a:blip r:embed="rId5">
            <a:extLst>
              <a:ext uri="{28A0092B-C50C-407E-A947-70E740481C1C}">
                <a14:useLocalDpi xmlns:a14="http://schemas.microsoft.com/office/drawing/2010/main" val="0"/>
              </a:ext>
            </a:extLst>
          </a:blip>
          <a:srcRect l="17471" t="10576" r="16885" b="17242"/>
          <a:stretch/>
        </p:blipFill>
        <p:spPr>
          <a:xfrm>
            <a:off x="9185577" y="3621479"/>
            <a:ext cx="2362956" cy="2598346"/>
          </a:xfrm>
          <a:prstGeom prst="rect">
            <a:avLst/>
          </a:prstGeom>
        </p:spPr>
      </p:pic>
      <p:sp>
        <p:nvSpPr>
          <p:cNvPr id="17" name="TextBox 16">
            <a:extLst>
              <a:ext uri="{FF2B5EF4-FFF2-40B4-BE49-F238E27FC236}">
                <a16:creationId xmlns:a16="http://schemas.microsoft.com/office/drawing/2014/main" id="{E3A2EA19-C781-F6C3-A01C-F8B4AE2911FB}"/>
              </a:ext>
            </a:extLst>
          </p:cNvPr>
          <p:cNvSpPr txBox="1"/>
          <p:nvPr/>
        </p:nvSpPr>
        <p:spPr>
          <a:xfrm>
            <a:off x="2245259" y="97131"/>
            <a:ext cx="73152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lumMod val="10000"/>
                  </a:schemeClr>
                </a:solidFill>
                <a:effectLst/>
                <a:uLnTx/>
                <a:uFillTx/>
                <a:latin typeface="Calibri" panose="020F0502020204030204" pitchFamily="34" charset="0"/>
                <a:ea typeface="+mn-ea"/>
                <a:cs typeface="+mn-cs"/>
              </a:rPr>
              <a:t>GOAL AREA PRESENTATION </a:t>
            </a:r>
          </a:p>
        </p:txBody>
      </p:sp>
      <p:sp>
        <p:nvSpPr>
          <p:cNvPr id="10" name="TextBox 9">
            <a:extLst>
              <a:ext uri="{FF2B5EF4-FFF2-40B4-BE49-F238E27FC236}">
                <a16:creationId xmlns:a16="http://schemas.microsoft.com/office/drawing/2014/main" id="{059FADC9-CA74-F650-CD42-B48013999D80}"/>
              </a:ext>
            </a:extLst>
          </p:cNvPr>
          <p:cNvSpPr txBox="1"/>
          <p:nvPr/>
        </p:nvSpPr>
        <p:spPr>
          <a:xfrm>
            <a:off x="2811213" y="1955742"/>
            <a:ext cx="11053222" cy="1261884"/>
          </a:xfrm>
          <a:prstGeom prst="rect">
            <a:avLst/>
          </a:prstGeom>
          <a:noFill/>
        </p:spPr>
        <p:txBody>
          <a:bodyPr wrap="square">
            <a:spAutoFit/>
          </a:bodyPr>
          <a:lstStyle/>
          <a:p>
            <a:pPr marL="0" indent="0" algn="ctr">
              <a:buNone/>
            </a:pPr>
            <a:r>
              <a:rPr lang="en-US" sz="3600" dirty="0"/>
              <a:t>Goal Area 4.:</a:t>
            </a:r>
            <a:r>
              <a:rPr lang="en-US" sz="4800" dirty="0"/>
              <a:t> </a:t>
            </a:r>
          </a:p>
          <a:p>
            <a:pPr marL="0" indent="0" algn="ctr">
              <a:buNone/>
            </a:pPr>
            <a:r>
              <a:rPr lang="en-US" sz="2800" dirty="0"/>
              <a:t>Leadership Growth</a:t>
            </a:r>
          </a:p>
        </p:txBody>
      </p:sp>
    </p:spTree>
    <p:extLst>
      <p:ext uri="{BB962C8B-B14F-4D97-AF65-F5344CB8AC3E}">
        <p14:creationId xmlns:p14="http://schemas.microsoft.com/office/powerpoint/2010/main" val="22897666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55</a:t>
            </a:fld>
            <a:endParaRPr lang="en-US"/>
          </a:p>
        </p:txBody>
      </p:sp>
      <p:graphicFrame>
        <p:nvGraphicFramePr>
          <p:cNvPr id="5" name="Object 4">
            <a:extLst>
              <a:ext uri="{FF2B5EF4-FFF2-40B4-BE49-F238E27FC236}">
                <a16:creationId xmlns:a16="http://schemas.microsoft.com/office/drawing/2014/main" id="{777AE456-FC19-A4AC-CB78-D5CE4F736368}"/>
              </a:ext>
            </a:extLst>
          </p:cNvPr>
          <p:cNvGraphicFramePr>
            <a:graphicFrameLocks noChangeAspect="1"/>
          </p:cNvGraphicFramePr>
          <p:nvPr>
            <p:extLst>
              <p:ext uri="{D42A27DB-BD31-4B8C-83A1-F6EECF244321}">
                <p14:modId xmlns:p14="http://schemas.microsoft.com/office/powerpoint/2010/main" val="4264962415"/>
              </p:ext>
            </p:extLst>
          </p:nvPr>
        </p:nvGraphicFramePr>
        <p:xfrm>
          <a:off x="258945" y="0"/>
          <a:ext cx="11409770" cy="6721475"/>
        </p:xfrm>
        <a:graphic>
          <a:graphicData uri="http://schemas.openxmlformats.org/presentationml/2006/ole">
            <mc:AlternateContent xmlns:mc="http://schemas.openxmlformats.org/markup-compatibility/2006">
              <mc:Choice xmlns:v="urn:schemas-microsoft-com:vml" Requires="v">
                <p:oleObj name="Worksheet" r:id="rId2" imgW="8858402" imgH="6410261" progId="Excel.Sheet.12">
                  <p:embed/>
                </p:oleObj>
              </mc:Choice>
              <mc:Fallback>
                <p:oleObj name="Worksheet" r:id="rId2" imgW="8858402" imgH="6410261" progId="Excel.Sheet.12">
                  <p:embed/>
                  <p:pic>
                    <p:nvPicPr>
                      <p:cNvPr id="5" name="Object 4">
                        <a:extLst>
                          <a:ext uri="{FF2B5EF4-FFF2-40B4-BE49-F238E27FC236}">
                            <a16:creationId xmlns:a16="http://schemas.microsoft.com/office/drawing/2014/main" id="{777AE456-FC19-A4AC-CB78-D5CE4F736368}"/>
                          </a:ext>
                        </a:extLst>
                      </p:cNvPr>
                      <p:cNvPicPr/>
                      <p:nvPr/>
                    </p:nvPicPr>
                    <p:blipFill>
                      <a:blip r:embed="rId3"/>
                      <a:stretch>
                        <a:fillRect/>
                      </a:stretch>
                    </p:blipFill>
                    <p:spPr>
                      <a:xfrm>
                        <a:off x="258945" y="0"/>
                        <a:ext cx="11409770" cy="6721475"/>
                      </a:xfrm>
                      <a:prstGeom prst="rect">
                        <a:avLst/>
                      </a:prstGeom>
                    </p:spPr>
                  </p:pic>
                </p:oleObj>
              </mc:Fallback>
            </mc:AlternateContent>
          </a:graphicData>
        </a:graphic>
      </p:graphicFrame>
    </p:spTree>
    <p:extLst>
      <p:ext uri="{BB962C8B-B14F-4D97-AF65-F5344CB8AC3E}">
        <p14:creationId xmlns:p14="http://schemas.microsoft.com/office/powerpoint/2010/main" val="3145157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56</a:t>
            </a:fld>
            <a:endParaRPr lang="en-US"/>
          </a:p>
        </p:txBody>
      </p:sp>
      <p:graphicFrame>
        <p:nvGraphicFramePr>
          <p:cNvPr id="2" name="Object 1">
            <a:extLst>
              <a:ext uri="{FF2B5EF4-FFF2-40B4-BE49-F238E27FC236}">
                <a16:creationId xmlns:a16="http://schemas.microsoft.com/office/drawing/2014/main" id="{A2071964-8978-287C-5D88-74195C9E330D}"/>
              </a:ext>
            </a:extLst>
          </p:cNvPr>
          <p:cNvGraphicFramePr>
            <a:graphicFrameLocks noChangeAspect="1"/>
          </p:cNvGraphicFramePr>
          <p:nvPr>
            <p:extLst>
              <p:ext uri="{D42A27DB-BD31-4B8C-83A1-F6EECF244321}">
                <p14:modId xmlns:p14="http://schemas.microsoft.com/office/powerpoint/2010/main" val="1672233172"/>
              </p:ext>
            </p:extLst>
          </p:nvPr>
        </p:nvGraphicFramePr>
        <p:xfrm>
          <a:off x="166359" y="136525"/>
          <a:ext cx="11801761" cy="6584949"/>
        </p:xfrm>
        <a:graphic>
          <a:graphicData uri="http://schemas.openxmlformats.org/presentationml/2006/ole">
            <mc:AlternateContent xmlns:mc="http://schemas.openxmlformats.org/markup-compatibility/2006">
              <mc:Choice xmlns:v="urn:schemas-microsoft-com:vml" Requires="v">
                <p:oleObj name="Worksheet" r:id="rId2" imgW="8696343" imgH="4038690" progId="Excel.Sheet.12">
                  <p:embed/>
                </p:oleObj>
              </mc:Choice>
              <mc:Fallback>
                <p:oleObj name="Worksheet" r:id="rId2" imgW="8696343" imgH="4038690" progId="Excel.Sheet.12">
                  <p:embed/>
                  <p:pic>
                    <p:nvPicPr>
                      <p:cNvPr id="2" name="Object 1">
                        <a:extLst>
                          <a:ext uri="{FF2B5EF4-FFF2-40B4-BE49-F238E27FC236}">
                            <a16:creationId xmlns:a16="http://schemas.microsoft.com/office/drawing/2014/main" id="{A2071964-8978-287C-5D88-74195C9E330D}"/>
                          </a:ext>
                        </a:extLst>
                      </p:cNvPr>
                      <p:cNvPicPr/>
                      <p:nvPr/>
                    </p:nvPicPr>
                    <p:blipFill>
                      <a:blip r:embed="rId3"/>
                      <a:stretch>
                        <a:fillRect/>
                      </a:stretch>
                    </p:blipFill>
                    <p:spPr>
                      <a:xfrm>
                        <a:off x="166359" y="136525"/>
                        <a:ext cx="11801761" cy="6584949"/>
                      </a:xfrm>
                      <a:prstGeom prst="rect">
                        <a:avLst/>
                      </a:prstGeom>
                    </p:spPr>
                  </p:pic>
                </p:oleObj>
              </mc:Fallback>
            </mc:AlternateContent>
          </a:graphicData>
        </a:graphic>
      </p:graphicFrame>
    </p:spTree>
    <p:extLst>
      <p:ext uri="{BB962C8B-B14F-4D97-AF65-F5344CB8AC3E}">
        <p14:creationId xmlns:p14="http://schemas.microsoft.com/office/powerpoint/2010/main" val="4213283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57</a:t>
            </a:fld>
            <a:endParaRPr lang="en-US"/>
          </a:p>
        </p:txBody>
      </p:sp>
      <p:graphicFrame>
        <p:nvGraphicFramePr>
          <p:cNvPr id="2" name="Object 1">
            <a:extLst>
              <a:ext uri="{FF2B5EF4-FFF2-40B4-BE49-F238E27FC236}">
                <a16:creationId xmlns:a16="http://schemas.microsoft.com/office/drawing/2014/main" id="{60D67F6F-088E-7CA2-F24B-98E36963A408}"/>
              </a:ext>
            </a:extLst>
          </p:cNvPr>
          <p:cNvGraphicFramePr>
            <a:graphicFrameLocks noChangeAspect="1"/>
          </p:cNvGraphicFramePr>
          <p:nvPr>
            <p:extLst>
              <p:ext uri="{D42A27DB-BD31-4B8C-83A1-F6EECF244321}">
                <p14:modId xmlns:p14="http://schemas.microsoft.com/office/powerpoint/2010/main" val="3449656270"/>
              </p:ext>
            </p:extLst>
          </p:nvPr>
        </p:nvGraphicFramePr>
        <p:xfrm>
          <a:off x="137565" y="136525"/>
          <a:ext cx="11733451" cy="6584950"/>
        </p:xfrm>
        <a:graphic>
          <a:graphicData uri="http://schemas.openxmlformats.org/presentationml/2006/ole">
            <mc:AlternateContent xmlns:mc="http://schemas.openxmlformats.org/markup-compatibility/2006">
              <mc:Choice xmlns:v="urn:schemas-microsoft-com:vml" Requires="v">
                <p:oleObj name="Worksheet" r:id="rId2" imgW="8563087" imgH="4352861" progId="Excel.Sheet.12">
                  <p:embed/>
                </p:oleObj>
              </mc:Choice>
              <mc:Fallback>
                <p:oleObj name="Worksheet" r:id="rId2" imgW="8563087" imgH="4352861" progId="Excel.Sheet.12">
                  <p:embed/>
                  <p:pic>
                    <p:nvPicPr>
                      <p:cNvPr id="2" name="Object 1">
                        <a:extLst>
                          <a:ext uri="{FF2B5EF4-FFF2-40B4-BE49-F238E27FC236}">
                            <a16:creationId xmlns:a16="http://schemas.microsoft.com/office/drawing/2014/main" id="{60D67F6F-088E-7CA2-F24B-98E36963A408}"/>
                          </a:ext>
                        </a:extLst>
                      </p:cNvPr>
                      <p:cNvPicPr/>
                      <p:nvPr/>
                    </p:nvPicPr>
                    <p:blipFill>
                      <a:blip r:embed="rId3"/>
                      <a:stretch>
                        <a:fillRect/>
                      </a:stretch>
                    </p:blipFill>
                    <p:spPr>
                      <a:xfrm>
                        <a:off x="137565" y="136525"/>
                        <a:ext cx="11733451" cy="6584950"/>
                      </a:xfrm>
                      <a:prstGeom prst="rect">
                        <a:avLst/>
                      </a:prstGeom>
                    </p:spPr>
                  </p:pic>
                </p:oleObj>
              </mc:Fallback>
            </mc:AlternateContent>
          </a:graphicData>
        </a:graphic>
      </p:graphicFrame>
    </p:spTree>
    <p:extLst>
      <p:ext uri="{BB962C8B-B14F-4D97-AF65-F5344CB8AC3E}">
        <p14:creationId xmlns:p14="http://schemas.microsoft.com/office/powerpoint/2010/main" val="20826111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58</a:t>
            </a:fld>
            <a:endParaRPr lang="en-US"/>
          </a:p>
        </p:txBody>
      </p:sp>
      <p:graphicFrame>
        <p:nvGraphicFramePr>
          <p:cNvPr id="2" name="Object 1">
            <a:extLst>
              <a:ext uri="{FF2B5EF4-FFF2-40B4-BE49-F238E27FC236}">
                <a16:creationId xmlns:a16="http://schemas.microsoft.com/office/drawing/2014/main" id="{765E6925-9F7D-95A0-8637-F14B7E6BC217}"/>
              </a:ext>
            </a:extLst>
          </p:cNvPr>
          <p:cNvGraphicFramePr>
            <a:graphicFrameLocks noChangeAspect="1"/>
          </p:cNvGraphicFramePr>
          <p:nvPr>
            <p:extLst>
              <p:ext uri="{D42A27DB-BD31-4B8C-83A1-F6EECF244321}">
                <p14:modId xmlns:p14="http://schemas.microsoft.com/office/powerpoint/2010/main" val="2081941204"/>
              </p:ext>
            </p:extLst>
          </p:nvPr>
        </p:nvGraphicFramePr>
        <p:xfrm>
          <a:off x="225017" y="136525"/>
          <a:ext cx="11508434" cy="6584950"/>
        </p:xfrm>
        <a:graphic>
          <a:graphicData uri="http://schemas.openxmlformats.org/presentationml/2006/ole">
            <mc:AlternateContent xmlns:mc="http://schemas.openxmlformats.org/markup-compatibility/2006">
              <mc:Choice xmlns:v="urn:schemas-microsoft-com:vml" Requires="v">
                <p:oleObj name="Worksheet" r:id="rId2" imgW="8677257" imgH="4229139" progId="Excel.Sheet.12">
                  <p:embed/>
                </p:oleObj>
              </mc:Choice>
              <mc:Fallback>
                <p:oleObj name="Worksheet" r:id="rId2" imgW="8677257" imgH="4229139" progId="Excel.Sheet.12">
                  <p:embed/>
                  <p:pic>
                    <p:nvPicPr>
                      <p:cNvPr id="2" name="Object 1">
                        <a:extLst>
                          <a:ext uri="{FF2B5EF4-FFF2-40B4-BE49-F238E27FC236}">
                            <a16:creationId xmlns:a16="http://schemas.microsoft.com/office/drawing/2014/main" id="{765E6925-9F7D-95A0-8637-F14B7E6BC217}"/>
                          </a:ext>
                        </a:extLst>
                      </p:cNvPr>
                      <p:cNvPicPr/>
                      <p:nvPr/>
                    </p:nvPicPr>
                    <p:blipFill>
                      <a:blip r:embed="rId3"/>
                      <a:stretch>
                        <a:fillRect/>
                      </a:stretch>
                    </p:blipFill>
                    <p:spPr>
                      <a:xfrm>
                        <a:off x="225017" y="136525"/>
                        <a:ext cx="11508434" cy="6584950"/>
                      </a:xfrm>
                      <a:prstGeom prst="rect">
                        <a:avLst/>
                      </a:prstGeom>
                    </p:spPr>
                  </p:pic>
                </p:oleObj>
              </mc:Fallback>
            </mc:AlternateContent>
          </a:graphicData>
        </a:graphic>
      </p:graphicFrame>
    </p:spTree>
    <p:extLst>
      <p:ext uri="{BB962C8B-B14F-4D97-AF65-F5344CB8AC3E}">
        <p14:creationId xmlns:p14="http://schemas.microsoft.com/office/powerpoint/2010/main" val="10664391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59</a:t>
            </a:fld>
            <a:endParaRPr lang="en-US"/>
          </a:p>
        </p:txBody>
      </p:sp>
      <p:graphicFrame>
        <p:nvGraphicFramePr>
          <p:cNvPr id="2" name="Object 1">
            <a:extLst>
              <a:ext uri="{FF2B5EF4-FFF2-40B4-BE49-F238E27FC236}">
                <a16:creationId xmlns:a16="http://schemas.microsoft.com/office/drawing/2014/main" id="{CDAB3BC8-5761-2827-6EB8-DF8EF9905C80}"/>
              </a:ext>
            </a:extLst>
          </p:cNvPr>
          <p:cNvGraphicFramePr>
            <a:graphicFrameLocks noChangeAspect="1"/>
          </p:cNvGraphicFramePr>
          <p:nvPr>
            <p:extLst>
              <p:ext uri="{D42A27DB-BD31-4B8C-83A1-F6EECF244321}">
                <p14:modId xmlns:p14="http://schemas.microsoft.com/office/powerpoint/2010/main" val="4072826460"/>
              </p:ext>
            </p:extLst>
          </p:nvPr>
        </p:nvGraphicFramePr>
        <p:xfrm>
          <a:off x="165081" y="136525"/>
          <a:ext cx="11439416" cy="6584950"/>
        </p:xfrm>
        <a:graphic>
          <a:graphicData uri="http://schemas.openxmlformats.org/presentationml/2006/ole">
            <mc:AlternateContent xmlns:mc="http://schemas.openxmlformats.org/markup-compatibility/2006">
              <mc:Choice xmlns:v="urn:schemas-microsoft-com:vml" Requires="v">
                <p:oleObj name="Worksheet" r:id="rId2" imgW="8448570" imgH="4076571" progId="Excel.Sheet.12">
                  <p:embed/>
                </p:oleObj>
              </mc:Choice>
              <mc:Fallback>
                <p:oleObj name="Worksheet" r:id="rId2" imgW="8448570" imgH="4076571" progId="Excel.Sheet.12">
                  <p:embed/>
                  <p:pic>
                    <p:nvPicPr>
                      <p:cNvPr id="2" name="Object 1">
                        <a:extLst>
                          <a:ext uri="{FF2B5EF4-FFF2-40B4-BE49-F238E27FC236}">
                            <a16:creationId xmlns:a16="http://schemas.microsoft.com/office/drawing/2014/main" id="{CDAB3BC8-5761-2827-6EB8-DF8EF9905C80}"/>
                          </a:ext>
                        </a:extLst>
                      </p:cNvPr>
                      <p:cNvPicPr/>
                      <p:nvPr/>
                    </p:nvPicPr>
                    <p:blipFill>
                      <a:blip r:embed="rId3"/>
                      <a:stretch>
                        <a:fillRect/>
                      </a:stretch>
                    </p:blipFill>
                    <p:spPr>
                      <a:xfrm>
                        <a:off x="165081" y="136525"/>
                        <a:ext cx="11439416" cy="6584950"/>
                      </a:xfrm>
                      <a:prstGeom prst="rect">
                        <a:avLst/>
                      </a:prstGeom>
                    </p:spPr>
                  </p:pic>
                </p:oleObj>
              </mc:Fallback>
            </mc:AlternateContent>
          </a:graphicData>
        </a:graphic>
      </p:graphicFrame>
    </p:spTree>
    <p:extLst>
      <p:ext uri="{BB962C8B-B14F-4D97-AF65-F5344CB8AC3E}">
        <p14:creationId xmlns:p14="http://schemas.microsoft.com/office/powerpoint/2010/main" val="5821018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60</a:t>
            </a:fld>
            <a:endParaRPr lang="en-US"/>
          </a:p>
        </p:txBody>
      </p:sp>
      <p:graphicFrame>
        <p:nvGraphicFramePr>
          <p:cNvPr id="2" name="Object 1">
            <a:extLst>
              <a:ext uri="{FF2B5EF4-FFF2-40B4-BE49-F238E27FC236}">
                <a16:creationId xmlns:a16="http://schemas.microsoft.com/office/drawing/2014/main" id="{0290B755-F297-3243-50DD-47D721A7C0CB}"/>
              </a:ext>
            </a:extLst>
          </p:cNvPr>
          <p:cNvGraphicFramePr>
            <a:graphicFrameLocks noChangeAspect="1"/>
          </p:cNvGraphicFramePr>
          <p:nvPr>
            <p:extLst>
              <p:ext uri="{D42A27DB-BD31-4B8C-83A1-F6EECF244321}">
                <p14:modId xmlns:p14="http://schemas.microsoft.com/office/powerpoint/2010/main" val="2942473490"/>
              </p:ext>
            </p:extLst>
          </p:nvPr>
        </p:nvGraphicFramePr>
        <p:xfrm>
          <a:off x="246211" y="242760"/>
          <a:ext cx="11592437" cy="6478715"/>
        </p:xfrm>
        <a:graphic>
          <a:graphicData uri="http://schemas.openxmlformats.org/presentationml/2006/ole">
            <mc:AlternateContent xmlns:mc="http://schemas.openxmlformats.org/markup-compatibility/2006">
              <mc:Choice xmlns:v="urn:schemas-microsoft-com:vml" Requires="v">
                <p:oleObj name="Worksheet" r:id="rId2" imgW="8582173" imgH="3676560" progId="Excel.Sheet.12">
                  <p:embed/>
                </p:oleObj>
              </mc:Choice>
              <mc:Fallback>
                <p:oleObj name="Worksheet" r:id="rId2" imgW="8582173" imgH="3676560" progId="Excel.Sheet.12">
                  <p:embed/>
                  <p:pic>
                    <p:nvPicPr>
                      <p:cNvPr id="2" name="Object 1">
                        <a:extLst>
                          <a:ext uri="{FF2B5EF4-FFF2-40B4-BE49-F238E27FC236}">
                            <a16:creationId xmlns:a16="http://schemas.microsoft.com/office/drawing/2014/main" id="{0290B755-F297-3243-50DD-47D721A7C0CB}"/>
                          </a:ext>
                        </a:extLst>
                      </p:cNvPr>
                      <p:cNvPicPr/>
                      <p:nvPr/>
                    </p:nvPicPr>
                    <p:blipFill>
                      <a:blip r:embed="rId3"/>
                      <a:stretch>
                        <a:fillRect/>
                      </a:stretch>
                    </p:blipFill>
                    <p:spPr>
                      <a:xfrm>
                        <a:off x="246211" y="242760"/>
                        <a:ext cx="11592437" cy="6478715"/>
                      </a:xfrm>
                      <a:prstGeom prst="rect">
                        <a:avLst/>
                      </a:prstGeom>
                    </p:spPr>
                  </p:pic>
                </p:oleObj>
              </mc:Fallback>
            </mc:AlternateContent>
          </a:graphicData>
        </a:graphic>
      </p:graphicFrame>
    </p:spTree>
    <p:extLst>
      <p:ext uri="{BB962C8B-B14F-4D97-AF65-F5344CB8AC3E}">
        <p14:creationId xmlns:p14="http://schemas.microsoft.com/office/powerpoint/2010/main" val="1311195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61</a:t>
            </a:fld>
            <a:endParaRPr lang="en-US"/>
          </a:p>
        </p:txBody>
      </p:sp>
      <p:graphicFrame>
        <p:nvGraphicFramePr>
          <p:cNvPr id="2" name="Object 1">
            <a:extLst>
              <a:ext uri="{FF2B5EF4-FFF2-40B4-BE49-F238E27FC236}">
                <a16:creationId xmlns:a16="http://schemas.microsoft.com/office/drawing/2014/main" id="{47CE401D-6E1F-42A1-6EBA-32E0AE9A6F15}"/>
              </a:ext>
            </a:extLst>
          </p:cNvPr>
          <p:cNvGraphicFramePr>
            <a:graphicFrameLocks noChangeAspect="1"/>
          </p:cNvGraphicFramePr>
          <p:nvPr>
            <p:extLst>
              <p:ext uri="{D42A27DB-BD31-4B8C-83A1-F6EECF244321}">
                <p14:modId xmlns:p14="http://schemas.microsoft.com/office/powerpoint/2010/main" val="97159876"/>
              </p:ext>
            </p:extLst>
          </p:nvPr>
        </p:nvGraphicFramePr>
        <p:xfrm>
          <a:off x="299405" y="136525"/>
          <a:ext cx="11692991" cy="6584950"/>
        </p:xfrm>
        <a:graphic>
          <a:graphicData uri="http://schemas.openxmlformats.org/presentationml/2006/ole">
            <mc:AlternateContent xmlns:mc="http://schemas.openxmlformats.org/markup-compatibility/2006">
              <mc:Choice xmlns:v="urn:schemas-microsoft-com:vml" Requires="v">
                <p:oleObj name="Worksheet" r:id="rId2" imgW="8915313" imgH="4733758" progId="Excel.Sheet.12">
                  <p:embed/>
                </p:oleObj>
              </mc:Choice>
              <mc:Fallback>
                <p:oleObj name="Worksheet" r:id="rId2" imgW="8915313" imgH="4733758" progId="Excel.Sheet.12">
                  <p:embed/>
                  <p:pic>
                    <p:nvPicPr>
                      <p:cNvPr id="2" name="Object 1">
                        <a:extLst>
                          <a:ext uri="{FF2B5EF4-FFF2-40B4-BE49-F238E27FC236}">
                            <a16:creationId xmlns:a16="http://schemas.microsoft.com/office/drawing/2014/main" id="{47CE401D-6E1F-42A1-6EBA-32E0AE9A6F15}"/>
                          </a:ext>
                        </a:extLst>
                      </p:cNvPr>
                      <p:cNvPicPr/>
                      <p:nvPr/>
                    </p:nvPicPr>
                    <p:blipFill>
                      <a:blip r:embed="rId3"/>
                      <a:stretch>
                        <a:fillRect/>
                      </a:stretch>
                    </p:blipFill>
                    <p:spPr>
                      <a:xfrm>
                        <a:off x="299405" y="136525"/>
                        <a:ext cx="11692991" cy="6584950"/>
                      </a:xfrm>
                      <a:prstGeom prst="rect">
                        <a:avLst/>
                      </a:prstGeom>
                    </p:spPr>
                  </p:pic>
                </p:oleObj>
              </mc:Fallback>
            </mc:AlternateContent>
          </a:graphicData>
        </a:graphic>
      </p:graphicFrame>
    </p:spTree>
    <p:extLst>
      <p:ext uri="{BB962C8B-B14F-4D97-AF65-F5344CB8AC3E}">
        <p14:creationId xmlns:p14="http://schemas.microsoft.com/office/powerpoint/2010/main" val="40882895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62</a:t>
            </a:fld>
            <a:endParaRPr lang="en-US"/>
          </a:p>
        </p:txBody>
      </p:sp>
      <p:graphicFrame>
        <p:nvGraphicFramePr>
          <p:cNvPr id="2" name="Object 1">
            <a:extLst>
              <a:ext uri="{FF2B5EF4-FFF2-40B4-BE49-F238E27FC236}">
                <a16:creationId xmlns:a16="http://schemas.microsoft.com/office/drawing/2014/main" id="{FBA375A0-FAC0-F5CE-DB52-152EC5F91DD9}"/>
              </a:ext>
            </a:extLst>
          </p:cNvPr>
          <p:cNvGraphicFramePr>
            <a:graphicFrameLocks noChangeAspect="1"/>
          </p:cNvGraphicFramePr>
          <p:nvPr>
            <p:extLst>
              <p:ext uri="{D42A27DB-BD31-4B8C-83A1-F6EECF244321}">
                <p14:modId xmlns:p14="http://schemas.microsoft.com/office/powerpoint/2010/main" val="3796560322"/>
              </p:ext>
            </p:extLst>
          </p:nvPr>
        </p:nvGraphicFramePr>
        <p:xfrm>
          <a:off x="161841" y="33338"/>
          <a:ext cx="11919568" cy="6791325"/>
        </p:xfrm>
        <a:graphic>
          <a:graphicData uri="http://schemas.openxmlformats.org/presentationml/2006/ole">
            <mc:AlternateContent xmlns:mc="http://schemas.openxmlformats.org/markup-compatibility/2006">
              <mc:Choice xmlns:v="urn:schemas-microsoft-com:vml" Requires="v">
                <p:oleObj name="Worksheet" r:id="rId2" imgW="8915313" imgH="6791158" progId="Excel.Sheet.12">
                  <p:embed/>
                </p:oleObj>
              </mc:Choice>
              <mc:Fallback>
                <p:oleObj name="Worksheet" r:id="rId2" imgW="8915313" imgH="6791158" progId="Excel.Sheet.12">
                  <p:embed/>
                  <p:pic>
                    <p:nvPicPr>
                      <p:cNvPr id="2" name="Object 1">
                        <a:extLst>
                          <a:ext uri="{FF2B5EF4-FFF2-40B4-BE49-F238E27FC236}">
                            <a16:creationId xmlns:a16="http://schemas.microsoft.com/office/drawing/2014/main" id="{FBA375A0-FAC0-F5CE-DB52-152EC5F91DD9}"/>
                          </a:ext>
                        </a:extLst>
                      </p:cNvPr>
                      <p:cNvPicPr/>
                      <p:nvPr/>
                    </p:nvPicPr>
                    <p:blipFill>
                      <a:blip r:embed="rId3"/>
                      <a:stretch>
                        <a:fillRect/>
                      </a:stretch>
                    </p:blipFill>
                    <p:spPr>
                      <a:xfrm>
                        <a:off x="161841" y="33338"/>
                        <a:ext cx="11919568" cy="6791325"/>
                      </a:xfrm>
                      <a:prstGeom prst="rect">
                        <a:avLst/>
                      </a:prstGeom>
                    </p:spPr>
                  </p:pic>
                </p:oleObj>
              </mc:Fallback>
            </mc:AlternateContent>
          </a:graphicData>
        </a:graphic>
      </p:graphicFrame>
    </p:spTree>
    <p:extLst>
      <p:ext uri="{BB962C8B-B14F-4D97-AF65-F5344CB8AC3E}">
        <p14:creationId xmlns:p14="http://schemas.microsoft.com/office/powerpoint/2010/main" val="35132926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B17068-DB09-C0D2-BC5D-0891B491D76B}"/>
              </a:ext>
            </a:extLst>
          </p:cNvPr>
          <p:cNvSpPr>
            <a:spLocks noGrp="1"/>
          </p:cNvSpPr>
          <p:nvPr>
            <p:ph type="sldNum" sz="quarter" idx="12"/>
          </p:nvPr>
        </p:nvSpPr>
        <p:spPr/>
        <p:txBody>
          <a:bodyPr/>
          <a:lstStyle/>
          <a:p>
            <a:fld id="{B1B832BD-3D50-45A9-9662-7F419B1F1C14}" type="slidenum">
              <a:rPr lang="en-US" smtClean="0"/>
              <a:t>63</a:t>
            </a:fld>
            <a:endParaRPr lang="en-US"/>
          </a:p>
        </p:txBody>
      </p:sp>
      <p:graphicFrame>
        <p:nvGraphicFramePr>
          <p:cNvPr id="2" name="Object 1">
            <a:extLst>
              <a:ext uri="{FF2B5EF4-FFF2-40B4-BE49-F238E27FC236}">
                <a16:creationId xmlns:a16="http://schemas.microsoft.com/office/drawing/2014/main" id="{E0E543AF-C500-7354-C81A-AAB4E8264E0B}"/>
              </a:ext>
            </a:extLst>
          </p:cNvPr>
          <p:cNvGraphicFramePr>
            <a:graphicFrameLocks noChangeAspect="1"/>
          </p:cNvGraphicFramePr>
          <p:nvPr>
            <p:extLst>
              <p:ext uri="{D42A27DB-BD31-4B8C-83A1-F6EECF244321}">
                <p14:modId xmlns:p14="http://schemas.microsoft.com/office/powerpoint/2010/main" val="3457259754"/>
              </p:ext>
            </p:extLst>
          </p:nvPr>
        </p:nvGraphicFramePr>
        <p:xfrm>
          <a:off x="160284" y="136525"/>
          <a:ext cx="11694548" cy="6584950"/>
        </p:xfrm>
        <a:graphic>
          <a:graphicData uri="http://schemas.openxmlformats.org/presentationml/2006/ole">
            <mc:AlternateContent xmlns:mc="http://schemas.openxmlformats.org/markup-compatibility/2006">
              <mc:Choice xmlns:v="urn:schemas-microsoft-com:vml" Requires="v">
                <p:oleObj name="Worksheet" r:id="rId2" imgW="8962855" imgH="4857827" progId="Excel.Sheet.12">
                  <p:embed/>
                </p:oleObj>
              </mc:Choice>
              <mc:Fallback>
                <p:oleObj name="Worksheet" r:id="rId2" imgW="8962855" imgH="4857827" progId="Excel.Sheet.12">
                  <p:embed/>
                  <p:pic>
                    <p:nvPicPr>
                      <p:cNvPr id="2" name="Object 1">
                        <a:extLst>
                          <a:ext uri="{FF2B5EF4-FFF2-40B4-BE49-F238E27FC236}">
                            <a16:creationId xmlns:a16="http://schemas.microsoft.com/office/drawing/2014/main" id="{E0E543AF-C500-7354-C81A-AAB4E8264E0B}"/>
                          </a:ext>
                        </a:extLst>
                      </p:cNvPr>
                      <p:cNvPicPr/>
                      <p:nvPr/>
                    </p:nvPicPr>
                    <p:blipFill>
                      <a:blip r:embed="rId3"/>
                      <a:stretch>
                        <a:fillRect/>
                      </a:stretch>
                    </p:blipFill>
                    <p:spPr>
                      <a:xfrm>
                        <a:off x="160284" y="136525"/>
                        <a:ext cx="11694548" cy="6584950"/>
                      </a:xfrm>
                      <a:prstGeom prst="rect">
                        <a:avLst/>
                      </a:prstGeom>
                    </p:spPr>
                  </p:pic>
                </p:oleObj>
              </mc:Fallback>
            </mc:AlternateContent>
          </a:graphicData>
        </a:graphic>
      </p:graphicFrame>
    </p:spTree>
    <p:extLst>
      <p:ext uri="{BB962C8B-B14F-4D97-AF65-F5344CB8AC3E}">
        <p14:creationId xmlns:p14="http://schemas.microsoft.com/office/powerpoint/2010/main" val="5714348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932495F0-C5CB-4823-AE70-EED61EBAB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851183" y="1143000"/>
            <a:ext cx="4846320" cy="2898648"/>
          </a:xfrm>
        </p:spPr>
        <p:txBody>
          <a:bodyPr vert="horz" lIns="91440" tIns="45720" rIns="91440" bIns="45720" rtlCol="0" anchor="b">
            <a:normAutofit/>
          </a:bodyPr>
          <a:lstStyle/>
          <a:p>
            <a:r>
              <a:rPr lang="en-US" sz="5400"/>
              <a:t>                                   </a:t>
            </a:r>
            <a:endParaRPr lang="en-US" sz="5400" u="sng"/>
          </a:p>
        </p:txBody>
      </p:sp>
      <p:sp>
        <p:nvSpPr>
          <p:cNvPr id="13" name="TextBox 12">
            <a:extLst>
              <a:ext uri="{FF2B5EF4-FFF2-40B4-BE49-F238E27FC236}">
                <a16:creationId xmlns:a16="http://schemas.microsoft.com/office/drawing/2014/main" id="{24D533BB-FEFA-BCD1-3301-F7303D6C45FE}"/>
              </a:ext>
            </a:extLst>
          </p:cNvPr>
          <p:cNvSpPr txBox="1"/>
          <p:nvPr/>
        </p:nvSpPr>
        <p:spPr>
          <a:xfrm>
            <a:off x="5303904" y="1302432"/>
            <a:ext cx="5986833" cy="3158751"/>
          </a:xfrm>
          <a:prstGeom prst="rect">
            <a:avLst/>
          </a:prstGeom>
        </p:spPr>
        <p:txBody>
          <a:bodyPr vert="horz" lIns="91440" tIns="45720" rIns="91440" bIns="45720" rtlCol="0">
            <a:normAutofit/>
          </a:bodyPr>
          <a:lstStyle/>
          <a:p>
            <a:pPr algn="ctr">
              <a:lnSpc>
                <a:spcPct val="90000"/>
              </a:lnSpc>
              <a:spcBef>
                <a:spcPts val="1000"/>
              </a:spcBef>
            </a:pPr>
            <a:r>
              <a:rPr lang="en-US" sz="3600" dirty="0">
                <a:latin typeface="AbcTeacher" panose="00000400000000000000" pitchFamily="2" charset="0"/>
              </a:rPr>
              <a:t>Cesar Chavez Elementary Professional Development Plan</a:t>
            </a:r>
          </a:p>
        </p:txBody>
      </p:sp>
      <p:sp>
        <p:nvSpPr>
          <p:cNvPr id="49" name="Rectangle 48">
            <a:extLst>
              <a:ext uri="{FF2B5EF4-FFF2-40B4-BE49-F238E27FC236}">
                <a16:creationId xmlns:a16="http://schemas.microsoft.com/office/drawing/2014/main" id="{CB8B9C25-D80D-48EC-B83A-231219A80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82975"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 name="Rectangle 50">
            <a:extLst>
              <a:ext uri="{FF2B5EF4-FFF2-40B4-BE49-F238E27FC236}">
                <a16:creationId xmlns:a16="http://schemas.microsoft.com/office/drawing/2014/main" id="{601CC70B-8875-45A1-8AFD-7D546E3C0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897" y="4177748"/>
            <a:ext cx="4824407"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4989789" y="6356350"/>
            <a:ext cx="707714" cy="365125"/>
          </a:xfrm>
        </p:spPr>
        <p:txBody>
          <a:bodyPr vert="horz" lIns="91440" tIns="45720" rIns="91440" bIns="45720" rtlCol="0" anchor="ctr">
            <a:normAutofit/>
          </a:bodyPr>
          <a:lstStyle/>
          <a:p>
            <a:pPr>
              <a:spcAft>
                <a:spcPts val="600"/>
              </a:spcAft>
              <a:defRPr/>
            </a:pPr>
            <a:fld id="{236ED5DE-22B7-41E7-A943-79814E858A13}" type="slidenum">
              <a:rPr lang="en-US">
                <a:solidFill>
                  <a:schemeClr val="tx1">
                    <a:lumMod val="50000"/>
                    <a:lumOff val="50000"/>
                  </a:schemeClr>
                </a:solidFill>
              </a:rPr>
              <a:pPr>
                <a:spcAft>
                  <a:spcPts val="600"/>
                </a:spcAft>
                <a:defRPr/>
              </a:pPr>
              <a:t>64</a:t>
            </a:fld>
            <a:endParaRPr lang="en-US">
              <a:solidFill>
                <a:schemeClr val="tx1">
                  <a:lumMod val="50000"/>
                  <a:lumOff val="50000"/>
                </a:schemeClr>
              </a:solidFill>
            </a:endParaRPr>
          </a:p>
        </p:txBody>
      </p:sp>
      <p:sp>
        <p:nvSpPr>
          <p:cNvPr id="4" name="Rectangle 3"/>
          <p:cNvSpPr/>
          <p:nvPr/>
        </p:nvSpPr>
        <p:spPr>
          <a:xfrm>
            <a:off x="169369" y="1256458"/>
            <a:ext cx="11853264"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pic>
        <p:nvPicPr>
          <p:cNvPr id="3" name="Picture 2" descr="A logo with text on it&#10;&#10;Description automatically generated">
            <a:extLst>
              <a:ext uri="{FF2B5EF4-FFF2-40B4-BE49-F238E27FC236}">
                <a16:creationId xmlns:a16="http://schemas.microsoft.com/office/drawing/2014/main" id="{A73E833C-6ECE-94BB-C876-1B0F2EE62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287"/>
            <a:ext cx="4572009" cy="4572009"/>
          </a:xfrm>
          <a:prstGeom prst="rect">
            <a:avLst/>
          </a:prstGeom>
        </p:spPr>
      </p:pic>
      <p:sp>
        <p:nvSpPr>
          <p:cNvPr id="5" name="Rectangle 4">
            <a:extLst>
              <a:ext uri="{FF2B5EF4-FFF2-40B4-BE49-F238E27FC236}">
                <a16:creationId xmlns:a16="http://schemas.microsoft.com/office/drawing/2014/main" id="{2848985D-670C-D6CF-72FC-058DE925ED33}"/>
              </a:ext>
            </a:extLst>
          </p:cNvPr>
          <p:cNvSpPr/>
          <p:nvPr/>
        </p:nvSpPr>
        <p:spPr>
          <a:xfrm>
            <a:off x="0" y="4177748"/>
            <a:ext cx="12299328" cy="2643976"/>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28ED297-BD5F-5E7D-EEC8-7B8D6ADB7712}"/>
              </a:ext>
            </a:extLst>
          </p:cNvPr>
          <p:cNvSpPr/>
          <p:nvPr/>
        </p:nvSpPr>
        <p:spPr>
          <a:xfrm>
            <a:off x="2792775" y="4301990"/>
            <a:ext cx="6510115" cy="2215991"/>
          </a:xfrm>
          <a:prstGeom prst="rect">
            <a:avLst/>
          </a:prstGeom>
          <a:noFill/>
        </p:spPr>
        <p:txBody>
          <a:bodyPr wrap="none" lIns="91440" tIns="45720" rIns="91440" bIns="45720">
            <a:spAutoFit/>
          </a:bodyPr>
          <a:lstStyle/>
          <a:p>
            <a:pPr algn="ctr"/>
            <a:r>
              <a:rPr lang="en-US" sz="13800" b="0" cap="none" spc="0" dirty="0">
                <a:ln w="0"/>
                <a:solidFill>
                  <a:schemeClr val="tx2">
                    <a:lumMod val="20000"/>
                    <a:lumOff val="80000"/>
                  </a:schemeClr>
                </a:solidFill>
                <a:effectLst>
                  <a:outerShdw blurRad="38100" dist="19050" dir="2700000" algn="tl" rotWithShape="0">
                    <a:schemeClr val="dk1">
                      <a:alpha val="40000"/>
                    </a:schemeClr>
                  </a:outerShdw>
                </a:effectLst>
                <a:latin typeface="ADLaM Display" panose="02010000000000000000" pitchFamily="2" charset="0"/>
                <a:ea typeface="ADLaM Display" panose="02010000000000000000" pitchFamily="2" charset="0"/>
                <a:cs typeface="ADLaM Display" panose="02010000000000000000" pitchFamily="2" charset="0"/>
              </a:rPr>
              <a:t>EAGLES</a:t>
            </a:r>
          </a:p>
        </p:txBody>
      </p:sp>
    </p:spTree>
    <p:extLst>
      <p:ext uri="{BB962C8B-B14F-4D97-AF65-F5344CB8AC3E}">
        <p14:creationId xmlns:p14="http://schemas.microsoft.com/office/powerpoint/2010/main" val="10874027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D110D4-BA04-6825-9C38-A71D1343A575}"/>
              </a:ext>
            </a:extLst>
          </p:cNvPr>
          <p:cNvSpPr>
            <a:spLocks noGrp="1"/>
          </p:cNvSpPr>
          <p:nvPr>
            <p:ph type="sldNum" sz="quarter" idx="12"/>
          </p:nvPr>
        </p:nvSpPr>
        <p:spPr/>
        <p:txBody>
          <a:bodyPr/>
          <a:lstStyle/>
          <a:p>
            <a:fld id="{B1B832BD-3D50-45A9-9662-7F419B1F1C14}" type="slidenum">
              <a:rPr lang="en-US" smtClean="0"/>
              <a:t>65</a:t>
            </a:fld>
            <a:endParaRPr lang="en-US"/>
          </a:p>
        </p:txBody>
      </p:sp>
      <p:pic>
        <p:nvPicPr>
          <p:cNvPr id="6" name="Picture 5">
            <a:extLst>
              <a:ext uri="{FF2B5EF4-FFF2-40B4-BE49-F238E27FC236}">
                <a16:creationId xmlns:a16="http://schemas.microsoft.com/office/drawing/2014/main" id="{C5CF298E-2C3D-8428-A16E-74DBD500193B}"/>
              </a:ext>
            </a:extLst>
          </p:cNvPr>
          <p:cNvPicPr>
            <a:picLocks noChangeAspect="1"/>
          </p:cNvPicPr>
          <p:nvPr/>
        </p:nvPicPr>
        <p:blipFill>
          <a:blip r:embed="rId2"/>
          <a:stretch>
            <a:fillRect/>
          </a:stretch>
        </p:blipFill>
        <p:spPr>
          <a:xfrm>
            <a:off x="87129" y="0"/>
            <a:ext cx="12017741" cy="6858000"/>
          </a:xfrm>
          <a:prstGeom prst="rect">
            <a:avLst/>
          </a:prstGeom>
        </p:spPr>
      </p:pic>
    </p:spTree>
    <p:extLst>
      <p:ext uri="{BB962C8B-B14F-4D97-AF65-F5344CB8AC3E}">
        <p14:creationId xmlns:p14="http://schemas.microsoft.com/office/powerpoint/2010/main" val="27946788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D110D4-BA04-6825-9C38-A71D1343A575}"/>
              </a:ext>
            </a:extLst>
          </p:cNvPr>
          <p:cNvSpPr>
            <a:spLocks noGrp="1"/>
          </p:cNvSpPr>
          <p:nvPr>
            <p:ph type="sldNum" sz="quarter" idx="12"/>
          </p:nvPr>
        </p:nvSpPr>
        <p:spPr/>
        <p:txBody>
          <a:bodyPr/>
          <a:lstStyle/>
          <a:p>
            <a:fld id="{B1B832BD-3D50-45A9-9662-7F419B1F1C14}" type="slidenum">
              <a:rPr lang="en-US" smtClean="0"/>
              <a:t>66</a:t>
            </a:fld>
            <a:endParaRPr lang="en-US"/>
          </a:p>
        </p:txBody>
      </p:sp>
      <p:pic>
        <p:nvPicPr>
          <p:cNvPr id="3" name="Picture 2">
            <a:extLst>
              <a:ext uri="{FF2B5EF4-FFF2-40B4-BE49-F238E27FC236}">
                <a16:creationId xmlns:a16="http://schemas.microsoft.com/office/drawing/2014/main" id="{FEB311A8-A518-727B-BC40-A045AC4B2264}"/>
              </a:ext>
            </a:extLst>
          </p:cNvPr>
          <p:cNvPicPr>
            <a:picLocks noChangeAspect="1"/>
          </p:cNvPicPr>
          <p:nvPr/>
        </p:nvPicPr>
        <p:blipFill>
          <a:blip r:embed="rId2"/>
          <a:stretch>
            <a:fillRect/>
          </a:stretch>
        </p:blipFill>
        <p:spPr>
          <a:xfrm>
            <a:off x="47817" y="0"/>
            <a:ext cx="12096365" cy="6858000"/>
          </a:xfrm>
          <a:prstGeom prst="rect">
            <a:avLst/>
          </a:prstGeom>
        </p:spPr>
      </p:pic>
    </p:spTree>
    <p:extLst>
      <p:ext uri="{BB962C8B-B14F-4D97-AF65-F5344CB8AC3E}">
        <p14:creationId xmlns:p14="http://schemas.microsoft.com/office/powerpoint/2010/main" val="4384567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D110D4-BA04-6825-9C38-A71D1343A575}"/>
              </a:ext>
            </a:extLst>
          </p:cNvPr>
          <p:cNvSpPr>
            <a:spLocks noGrp="1"/>
          </p:cNvSpPr>
          <p:nvPr>
            <p:ph type="sldNum" sz="quarter" idx="12"/>
          </p:nvPr>
        </p:nvSpPr>
        <p:spPr/>
        <p:txBody>
          <a:bodyPr/>
          <a:lstStyle/>
          <a:p>
            <a:fld id="{B1B832BD-3D50-45A9-9662-7F419B1F1C14}" type="slidenum">
              <a:rPr lang="en-US" smtClean="0"/>
              <a:t>67</a:t>
            </a:fld>
            <a:endParaRPr lang="en-US"/>
          </a:p>
        </p:txBody>
      </p:sp>
      <p:pic>
        <p:nvPicPr>
          <p:cNvPr id="3" name="Picture 2">
            <a:extLst>
              <a:ext uri="{FF2B5EF4-FFF2-40B4-BE49-F238E27FC236}">
                <a16:creationId xmlns:a16="http://schemas.microsoft.com/office/drawing/2014/main" id="{C5A647E1-6B58-23B6-2CC4-F8B4D1D94E4A}"/>
              </a:ext>
            </a:extLst>
          </p:cNvPr>
          <p:cNvPicPr>
            <a:picLocks noChangeAspect="1"/>
          </p:cNvPicPr>
          <p:nvPr/>
        </p:nvPicPr>
        <p:blipFill>
          <a:blip r:embed="rId2"/>
          <a:stretch>
            <a:fillRect/>
          </a:stretch>
        </p:blipFill>
        <p:spPr>
          <a:xfrm>
            <a:off x="85931" y="0"/>
            <a:ext cx="12020137" cy="6858000"/>
          </a:xfrm>
          <a:prstGeom prst="rect">
            <a:avLst/>
          </a:prstGeom>
        </p:spPr>
      </p:pic>
    </p:spTree>
    <p:extLst>
      <p:ext uri="{BB962C8B-B14F-4D97-AF65-F5344CB8AC3E}">
        <p14:creationId xmlns:p14="http://schemas.microsoft.com/office/powerpoint/2010/main" val="33068995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D110D4-BA04-6825-9C38-A71D1343A575}"/>
              </a:ext>
            </a:extLst>
          </p:cNvPr>
          <p:cNvSpPr>
            <a:spLocks noGrp="1"/>
          </p:cNvSpPr>
          <p:nvPr>
            <p:ph type="sldNum" sz="quarter" idx="12"/>
          </p:nvPr>
        </p:nvSpPr>
        <p:spPr/>
        <p:txBody>
          <a:bodyPr/>
          <a:lstStyle/>
          <a:p>
            <a:fld id="{B1B832BD-3D50-45A9-9662-7F419B1F1C14}" type="slidenum">
              <a:rPr lang="en-US" smtClean="0"/>
              <a:t>68</a:t>
            </a:fld>
            <a:endParaRPr lang="en-US"/>
          </a:p>
        </p:txBody>
      </p:sp>
      <p:pic>
        <p:nvPicPr>
          <p:cNvPr id="3" name="Picture 2">
            <a:extLst>
              <a:ext uri="{FF2B5EF4-FFF2-40B4-BE49-F238E27FC236}">
                <a16:creationId xmlns:a16="http://schemas.microsoft.com/office/drawing/2014/main" id="{87C073E2-E66B-EC66-34E1-4EA1CFFCD683}"/>
              </a:ext>
            </a:extLst>
          </p:cNvPr>
          <p:cNvPicPr>
            <a:picLocks noChangeAspect="1"/>
          </p:cNvPicPr>
          <p:nvPr/>
        </p:nvPicPr>
        <p:blipFill>
          <a:blip r:embed="rId2"/>
          <a:stretch>
            <a:fillRect/>
          </a:stretch>
        </p:blipFill>
        <p:spPr>
          <a:xfrm>
            <a:off x="146222" y="0"/>
            <a:ext cx="11899556" cy="6858000"/>
          </a:xfrm>
          <a:prstGeom prst="rect">
            <a:avLst/>
          </a:prstGeom>
        </p:spPr>
      </p:pic>
    </p:spTree>
    <p:extLst>
      <p:ext uri="{BB962C8B-B14F-4D97-AF65-F5344CB8AC3E}">
        <p14:creationId xmlns:p14="http://schemas.microsoft.com/office/powerpoint/2010/main" val="41040745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D110D4-BA04-6825-9C38-A71D1343A575}"/>
              </a:ext>
            </a:extLst>
          </p:cNvPr>
          <p:cNvSpPr>
            <a:spLocks noGrp="1"/>
          </p:cNvSpPr>
          <p:nvPr>
            <p:ph type="sldNum" sz="quarter" idx="12"/>
          </p:nvPr>
        </p:nvSpPr>
        <p:spPr/>
        <p:txBody>
          <a:bodyPr/>
          <a:lstStyle/>
          <a:p>
            <a:fld id="{B1B832BD-3D50-45A9-9662-7F419B1F1C14}" type="slidenum">
              <a:rPr lang="en-US" smtClean="0"/>
              <a:t>69</a:t>
            </a:fld>
            <a:endParaRPr lang="en-US"/>
          </a:p>
        </p:txBody>
      </p:sp>
      <p:pic>
        <p:nvPicPr>
          <p:cNvPr id="3" name="Picture 2">
            <a:extLst>
              <a:ext uri="{FF2B5EF4-FFF2-40B4-BE49-F238E27FC236}">
                <a16:creationId xmlns:a16="http://schemas.microsoft.com/office/drawing/2014/main" id="{6ED5FC76-7F98-FAE5-7C6B-791AA6A9BA4E}"/>
              </a:ext>
            </a:extLst>
          </p:cNvPr>
          <p:cNvPicPr>
            <a:picLocks noChangeAspect="1"/>
          </p:cNvPicPr>
          <p:nvPr/>
        </p:nvPicPr>
        <p:blipFill>
          <a:blip r:embed="rId2"/>
          <a:stretch>
            <a:fillRect/>
          </a:stretch>
        </p:blipFill>
        <p:spPr>
          <a:xfrm>
            <a:off x="60770" y="0"/>
            <a:ext cx="12070460" cy="6858000"/>
          </a:xfrm>
          <a:prstGeom prst="rect">
            <a:avLst/>
          </a:prstGeom>
        </p:spPr>
      </p:pic>
    </p:spTree>
    <p:extLst>
      <p:ext uri="{BB962C8B-B14F-4D97-AF65-F5344CB8AC3E}">
        <p14:creationId xmlns:p14="http://schemas.microsoft.com/office/powerpoint/2010/main" val="12530766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D110D4-BA04-6825-9C38-A71D1343A575}"/>
              </a:ext>
            </a:extLst>
          </p:cNvPr>
          <p:cNvSpPr>
            <a:spLocks noGrp="1"/>
          </p:cNvSpPr>
          <p:nvPr>
            <p:ph type="sldNum" sz="quarter" idx="12"/>
          </p:nvPr>
        </p:nvSpPr>
        <p:spPr/>
        <p:txBody>
          <a:bodyPr/>
          <a:lstStyle/>
          <a:p>
            <a:fld id="{B1B832BD-3D50-45A9-9662-7F419B1F1C14}" type="slidenum">
              <a:rPr lang="en-US" smtClean="0"/>
              <a:t>70</a:t>
            </a:fld>
            <a:endParaRPr lang="en-US"/>
          </a:p>
        </p:txBody>
      </p:sp>
      <p:pic>
        <p:nvPicPr>
          <p:cNvPr id="3" name="Picture 2">
            <a:extLst>
              <a:ext uri="{FF2B5EF4-FFF2-40B4-BE49-F238E27FC236}">
                <a16:creationId xmlns:a16="http://schemas.microsoft.com/office/drawing/2014/main" id="{03610BB2-824D-45DC-ED64-44F0F6F9749B}"/>
              </a:ext>
            </a:extLst>
          </p:cNvPr>
          <p:cNvPicPr>
            <a:picLocks noChangeAspect="1"/>
          </p:cNvPicPr>
          <p:nvPr/>
        </p:nvPicPr>
        <p:blipFill>
          <a:blip r:embed="rId2"/>
          <a:stretch>
            <a:fillRect/>
          </a:stretch>
        </p:blipFill>
        <p:spPr>
          <a:xfrm>
            <a:off x="124250" y="0"/>
            <a:ext cx="11943500" cy="6858000"/>
          </a:xfrm>
          <a:prstGeom prst="rect">
            <a:avLst/>
          </a:prstGeom>
        </p:spPr>
      </p:pic>
    </p:spTree>
    <p:extLst>
      <p:ext uri="{BB962C8B-B14F-4D97-AF65-F5344CB8AC3E}">
        <p14:creationId xmlns:p14="http://schemas.microsoft.com/office/powerpoint/2010/main" val="39291806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117" y="1256458"/>
            <a:ext cx="11515515" cy="5136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136525"/>
            <a:ext cx="11515515" cy="660429"/>
            <a:chOff x="-88900" y="203200"/>
            <a:chExt cx="9307602" cy="596900"/>
          </a:xfrm>
          <a:solidFill>
            <a:srgbClr val="002060"/>
          </a:solidFill>
        </p:grpSpPr>
        <p:sp>
          <p:nvSpPr>
            <p:cNvPr id="5" name="Rectangle 4"/>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a:grp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a:ln>
                  <a:noFill/>
                </a:ln>
                <a:solidFill>
                  <a:prstClr val="white"/>
                </a:solidFill>
                <a:effectLst/>
                <a:uLnTx/>
                <a:uFillTx/>
                <a:latin typeface="Gill Sans"/>
                <a:ea typeface="+mj-ea"/>
                <a:cs typeface="Gill Sans"/>
              </a:endParaRPr>
            </a:p>
          </p:txBody>
        </p:sp>
      </p:grpSp>
      <p:sp>
        <p:nvSpPr>
          <p:cNvPr id="2" name="Rectangle 1"/>
          <p:cNvSpPr/>
          <p:nvPr/>
        </p:nvSpPr>
        <p:spPr>
          <a:xfrm>
            <a:off x="1007075" y="239638"/>
            <a:ext cx="1042086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Title 1, Part A School Wide </a:t>
            </a:r>
          </a:p>
        </p:txBody>
      </p:sp>
      <p:sp>
        <p:nvSpPr>
          <p:cNvPr id="8" name="Title 7">
            <a:extLst>
              <a:ext uri="{FF2B5EF4-FFF2-40B4-BE49-F238E27FC236}">
                <a16:creationId xmlns:a16="http://schemas.microsoft.com/office/drawing/2014/main" id="{4992AC3D-1063-4A29-88CE-1D61A1D62EE1}"/>
              </a:ext>
            </a:extLst>
          </p:cNvPr>
          <p:cNvSpPr>
            <a:spLocks noGrp="1"/>
          </p:cNvSpPr>
          <p:nvPr>
            <p:ph type="title"/>
          </p:nvPr>
        </p:nvSpPr>
        <p:spPr>
          <a:xfrm>
            <a:off x="959708" y="3531341"/>
            <a:ext cx="10515600" cy="762252"/>
          </a:xfrm>
        </p:spPr>
        <p:txBody>
          <a:bodyPr/>
          <a:lstStyle/>
          <a:p>
            <a:r>
              <a:rPr lang="en-US"/>
              <a:t>                                   </a:t>
            </a:r>
            <a:endParaRPr lang="en-US" sz="4000" u="sng"/>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4D533BB-FEFA-BCD1-3301-F7303D6C45FE}"/>
              </a:ext>
            </a:extLst>
          </p:cNvPr>
          <p:cNvSpPr txBox="1"/>
          <p:nvPr/>
        </p:nvSpPr>
        <p:spPr>
          <a:xfrm>
            <a:off x="603175" y="1134681"/>
            <a:ext cx="10968191" cy="4893647"/>
          </a:xfrm>
          <a:prstGeom prst="rect">
            <a:avLst/>
          </a:prstGeom>
          <a:noFill/>
        </p:spPr>
        <p:txBody>
          <a:bodyPr wrap="square">
            <a:spAutoFit/>
          </a:bodyPr>
          <a:lstStyle/>
          <a:p>
            <a:pPr algn="l"/>
            <a:r>
              <a:rPr lang="en-US" sz="1300" b="1" i="0" u="none" strike="noStrike" baseline="0">
                <a:latin typeface="Calibri-Bold"/>
              </a:rPr>
              <a:t>Title I, Part A</a:t>
            </a:r>
          </a:p>
          <a:p>
            <a:pPr algn="l"/>
            <a:r>
              <a:rPr lang="en-US" sz="1300" b="1" i="0" u="none" strike="noStrike" baseline="0">
                <a:latin typeface="Calibri-Bold"/>
              </a:rPr>
              <a:t>School wide Components:</a:t>
            </a:r>
          </a:p>
          <a:p>
            <a:pPr algn="l"/>
            <a:r>
              <a:rPr lang="en-US" sz="1300" b="1" i="0" u="none" strike="noStrike" baseline="0">
                <a:latin typeface="Calibri-Bold"/>
              </a:rPr>
              <a:t>1. A comprehensive needs assessment of the entire school(including taking into account the needs of migratory children as defined in section 1309(2))</a:t>
            </a:r>
          </a:p>
          <a:p>
            <a:pPr algn="l"/>
            <a:r>
              <a:rPr lang="en-US" sz="1300" b="1" i="0" u="none" strike="noStrike" baseline="0">
                <a:latin typeface="Calibri-Bold"/>
              </a:rPr>
              <a:t>that is based on information which includes the achievement of children in relation to the State academic content standards and the State student</a:t>
            </a:r>
          </a:p>
          <a:p>
            <a:pPr algn="l"/>
            <a:r>
              <a:rPr lang="en-US" sz="1300" b="1" i="0" u="none" strike="noStrike" baseline="0">
                <a:latin typeface="Calibri-Bold"/>
              </a:rPr>
              <a:t>academic achievement standards described in section 1111(b)(1).</a:t>
            </a:r>
          </a:p>
          <a:p>
            <a:pPr algn="l"/>
            <a:r>
              <a:rPr lang="en-US" sz="1300" b="1" i="0" u="none" strike="noStrike" baseline="0">
                <a:latin typeface="Calibri-Bold"/>
              </a:rPr>
              <a:t>2. School wide reform strategies that provide opportunities for all children to meet the State’s proficient and advanced levels of student academic</a:t>
            </a:r>
          </a:p>
          <a:p>
            <a:pPr algn="l"/>
            <a:r>
              <a:rPr lang="en-US" sz="1300" b="1" i="0" u="none" strike="noStrike" baseline="0">
                <a:latin typeface="Calibri-Bold"/>
              </a:rPr>
              <a:t>achievement, use effective methods and instructional strategies that are based on scientifically based research, and that include strategies to address</a:t>
            </a:r>
          </a:p>
          <a:p>
            <a:pPr algn="l"/>
            <a:r>
              <a:rPr lang="en-US" sz="1300" b="1" i="0" u="none" strike="noStrike" baseline="0">
                <a:latin typeface="Calibri-Bold"/>
              </a:rPr>
              <a:t>the needs of all children in the school, but particularly the needs of low-achieving children and those at risk of not meeting the State student academic</a:t>
            </a:r>
          </a:p>
          <a:p>
            <a:pPr algn="l"/>
            <a:r>
              <a:rPr lang="en-US" sz="1300" b="1" i="0" u="none" strike="noStrike" baseline="0">
                <a:latin typeface="Calibri-Bold"/>
              </a:rPr>
              <a:t>achievement standards who are members of the target population of any program that is included in the school wide program.</a:t>
            </a:r>
          </a:p>
          <a:p>
            <a:pPr algn="l"/>
            <a:r>
              <a:rPr lang="en-US" sz="1300" b="1" i="0" u="none" strike="noStrike" baseline="0">
                <a:latin typeface="Calibri-Bold"/>
              </a:rPr>
              <a:t>3. Instruction by highly qualified teachers.</a:t>
            </a:r>
          </a:p>
          <a:p>
            <a:pPr algn="l"/>
            <a:r>
              <a:rPr lang="en-US" sz="1300" b="1" i="0" u="none" strike="noStrike" baseline="0">
                <a:latin typeface="Calibri-Bold"/>
              </a:rPr>
              <a:t>4. In accordance with section 1119 and subsection (a)(4), high-quality and ongoing professional development for teachers, principals, and</a:t>
            </a:r>
          </a:p>
          <a:p>
            <a:pPr algn="l"/>
            <a:r>
              <a:rPr lang="en-US" sz="1300" b="1" i="0" u="none" strike="noStrike" baseline="0">
                <a:latin typeface="Calibri-Bold"/>
              </a:rPr>
              <a:t>paraprofessionals and, if appropriate, pupil services personnel, parents, and other staff to enable all children in the school to meet the State’s student</a:t>
            </a:r>
          </a:p>
          <a:p>
            <a:pPr algn="l"/>
            <a:r>
              <a:rPr lang="en-US" sz="1300" b="1" i="0" u="none" strike="noStrike" baseline="0">
                <a:latin typeface="Calibri-Bold"/>
              </a:rPr>
              <a:t>academic achievement standards.</a:t>
            </a:r>
          </a:p>
          <a:p>
            <a:pPr algn="l"/>
            <a:r>
              <a:rPr lang="en-US" sz="1300" b="1" i="0" u="none" strike="noStrike" baseline="0">
                <a:latin typeface="Calibri-Bold"/>
              </a:rPr>
              <a:t>5. Strategies to attract high-quality teachers to high-need schools.</a:t>
            </a:r>
          </a:p>
          <a:p>
            <a:pPr algn="l"/>
            <a:r>
              <a:rPr lang="en-US" sz="1300" b="1" i="0" u="none" strike="noStrike" baseline="0">
                <a:latin typeface="Calibri-Bold"/>
              </a:rPr>
              <a:t>6. Strategies to increase parental involvement in accordance with section 1118, such as family literary services.</a:t>
            </a:r>
          </a:p>
          <a:p>
            <a:pPr algn="l"/>
            <a:r>
              <a:rPr lang="en-US" sz="1300" b="1" i="0" u="none" strike="noStrike" baseline="0">
                <a:latin typeface="Calibri-Bold"/>
              </a:rPr>
              <a:t>7. Plans for assisting preschool children in the transition from early childhood programs, such as Head Start, Even Start, Early Reading First, or a </a:t>
            </a:r>
            <a:r>
              <a:rPr lang="en-US" sz="1300" b="1" i="0" u="none" strike="noStrike" baseline="0" err="1">
                <a:latin typeface="Calibri-Bold"/>
              </a:rPr>
              <a:t>Staterun</a:t>
            </a:r>
            <a:endParaRPr lang="en-US" sz="1300" b="1" i="0" u="none" strike="noStrike" baseline="0">
              <a:latin typeface="Calibri-Bold"/>
            </a:endParaRPr>
          </a:p>
          <a:p>
            <a:pPr algn="l"/>
            <a:r>
              <a:rPr lang="en-US" sz="1300" b="1" i="0" u="none" strike="noStrike" baseline="0">
                <a:latin typeface="Calibri-Bold"/>
              </a:rPr>
              <a:t>preschool program, to local elementary school programs.</a:t>
            </a:r>
          </a:p>
          <a:p>
            <a:pPr algn="l"/>
            <a:r>
              <a:rPr lang="en-US" sz="1300" b="1" i="0" u="none" strike="noStrike" baseline="0">
                <a:latin typeface="Calibri-Bold"/>
              </a:rPr>
              <a:t>8. Measures to include teachers in the decisions regarding the use of academic assessments described in section 1111(b)(3) in order to provide</a:t>
            </a:r>
          </a:p>
          <a:p>
            <a:pPr algn="l"/>
            <a:r>
              <a:rPr lang="en-US" sz="1300" b="1" i="0" u="none" strike="noStrike" baseline="0">
                <a:latin typeface="Calibri-Bold"/>
              </a:rPr>
              <a:t>information on, and to improve, the achievement of individual students and the overall instructional program.</a:t>
            </a:r>
          </a:p>
          <a:p>
            <a:pPr algn="l"/>
            <a:r>
              <a:rPr lang="en-US" sz="1300" b="1" i="0" u="none" strike="noStrike" baseline="0">
                <a:latin typeface="Calibri-Bold"/>
              </a:rPr>
              <a:t>9. Activities to ensure that students who experience difficulty mastering the proficient or advanced levels of academic achievement standards required</a:t>
            </a:r>
          </a:p>
          <a:p>
            <a:pPr algn="l"/>
            <a:r>
              <a:rPr lang="en-US" sz="1300" b="1" i="0" u="none" strike="noStrike" baseline="0">
                <a:latin typeface="Calibri-Bold"/>
              </a:rPr>
              <a:t>by section 1111(b) (1) shall be provided with effective, timely additional assistance which shall include measures to ensure that student difficulties are</a:t>
            </a:r>
          </a:p>
          <a:p>
            <a:pPr algn="l"/>
            <a:r>
              <a:rPr lang="en-US" sz="1300" b="1" i="0" u="none" strike="noStrike" baseline="0">
                <a:latin typeface="Calibri-Bold"/>
              </a:rPr>
              <a:t>identified on a timely basis and to provide sufficient information on which to base effective assistance.</a:t>
            </a:r>
          </a:p>
          <a:p>
            <a:pPr algn="l"/>
            <a:r>
              <a:rPr lang="en-US" sz="1300" b="1" i="0" u="none" strike="noStrike" baseline="0">
                <a:latin typeface="Calibri-Bold"/>
              </a:rPr>
              <a:t>10. Coordination and integration of Federal, State, and local services and programs, including programs supported under this Act, violence prevention</a:t>
            </a:r>
          </a:p>
          <a:p>
            <a:pPr algn="l"/>
            <a:r>
              <a:rPr lang="en-US" sz="1300" b="1" i="0" u="none" strike="noStrike" baseline="0">
                <a:latin typeface="Calibri-Bold"/>
              </a:rPr>
              <a:t>programs, nutrition programs, housing programs, Head Start, adult education, vocational and technical education, and job training.</a:t>
            </a:r>
            <a:endParaRPr lang="en-US" sz="1300"/>
          </a:p>
        </p:txBody>
      </p:sp>
    </p:spTree>
    <p:extLst>
      <p:ext uri="{BB962C8B-B14F-4D97-AF65-F5344CB8AC3E}">
        <p14:creationId xmlns:p14="http://schemas.microsoft.com/office/powerpoint/2010/main" val="1651125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0F04561B26E944B351182B27C17EFA" ma:contentTypeVersion="13" ma:contentTypeDescription="Create a new document." ma:contentTypeScope="" ma:versionID="8a535c499d35cfcec3020cb4be75b1bc">
  <xsd:schema xmlns:xsd="http://www.w3.org/2001/XMLSchema" xmlns:xs="http://www.w3.org/2001/XMLSchema" xmlns:p="http://schemas.microsoft.com/office/2006/metadata/properties" xmlns:ns3="b43193c8-c78e-49cd-89ee-582945b2e4fd" xmlns:ns4="5bc86fcb-3eba-446f-a0d3-0eabdfca804c" targetNamespace="http://schemas.microsoft.com/office/2006/metadata/properties" ma:root="true" ma:fieldsID="5f7afacf50d1207c26021a7345653285" ns3:_="" ns4:_="">
    <xsd:import namespace="b43193c8-c78e-49cd-89ee-582945b2e4fd"/>
    <xsd:import namespace="5bc86fcb-3eba-446f-a0d3-0eabdfca804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3193c8-c78e-49cd-89ee-582945b2e4f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c86fcb-3eba-446f-a0d3-0eabdfca804c"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BE8342-3181-422F-9BE7-CD55A94E24E0}">
  <ds:schemaRefs>
    <ds:schemaRef ds:uri="http://schemas.microsoft.com/office/2006/metadata/contentType"/>
    <ds:schemaRef ds:uri="http://schemas.microsoft.com/office/2006/metadata/properties/metaAttributes"/>
    <ds:schemaRef ds:uri="http://www.w3.org/2000/xmlns/"/>
    <ds:schemaRef ds:uri="http://www.w3.org/2001/XMLSchema"/>
    <ds:schemaRef ds:uri="b43193c8-c78e-49cd-89ee-582945b2e4fd"/>
    <ds:schemaRef ds:uri="5bc86fcb-3eba-446f-a0d3-0eabdfca804c"/>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2557A7-20F7-4267-9353-C0ED61E009A5}">
  <ds:schemaRefs>
    <ds:schemaRef ds:uri="http://schemas.microsoft.com/sharepoint/v3/contenttype/forms"/>
  </ds:schemaRefs>
</ds:datastoreItem>
</file>

<file path=customXml/itemProps3.xml><?xml version="1.0" encoding="utf-8"?>
<ds:datastoreItem xmlns:ds="http://schemas.openxmlformats.org/officeDocument/2006/customXml" ds:itemID="{D4A54B8E-B31E-4ED9-9382-4FA1234C35BF}">
  <ds:schemaRefs>
    <ds:schemaRef ds:uri="http://purl.org/dc/dcmitype/"/>
    <ds:schemaRef ds:uri="http://purl.org/dc/elements/1.1/"/>
    <ds:schemaRef ds:uri="http://schemas.microsoft.com/office/infopath/2007/PartnerControls"/>
    <ds:schemaRef ds:uri="b43193c8-c78e-49cd-89ee-582945b2e4fd"/>
    <ds:schemaRef ds:uri="http://purl.org/dc/terms/"/>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5bc86fcb-3eba-446f-a0d3-0eabdfca804c"/>
  </ds:schemaRefs>
</ds:datastoreItem>
</file>

<file path=docProps/app.xml><?xml version="1.0" encoding="utf-8"?>
<Properties xmlns="http://schemas.openxmlformats.org/officeDocument/2006/extended-properties" xmlns:vt="http://schemas.openxmlformats.org/officeDocument/2006/docPropsVTypes">
  <TotalTime>17523</TotalTime>
  <Words>6064</Words>
  <Application>Microsoft Office PowerPoint</Application>
  <PresentationFormat>Widescreen</PresentationFormat>
  <Paragraphs>840</Paragraphs>
  <Slides>71</Slides>
  <Notes>3</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2</vt:i4>
      </vt:variant>
      <vt:variant>
        <vt:lpstr>Slide Titles</vt:lpstr>
      </vt:variant>
      <vt:variant>
        <vt:i4>71</vt:i4>
      </vt:variant>
    </vt:vector>
  </HeadingPairs>
  <TitlesOfParts>
    <vt:vector size="88" baseType="lpstr">
      <vt:lpstr>AbcTeacher</vt:lpstr>
      <vt:lpstr>ADLaM Display</vt:lpstr>
      <vt:lpstr>Arial</vt:lpstr>
      <vt:lpstr>Baguet Script</vt:lpstr>
      <vt:lpstr>Calibri</vt:lpstr>
      <vt:lpstr>Calibri Light</vt:lpstr>
      <vt:lpstr>Calibri-Bold</vt:lpstr>
      <vt:lpstr>Cambria</vt:lpstr>
      <vt:lpstr>Dreaming Outloud Pro</vt:lpstr>
      <vt:lpstr>Gill Sans</vt:lpstr>
      <vt:lpstr>Prodigy Sans</vt:lpstr>
      <vt:lpstr>Symbol</vt:lpstr>
      <vt:lpstr>Times New Roman</vt:lpstr>
      <vt:lpstr>Office Theme</vt:lpstr>
      <vt:lpstr>1_Office Theme</vt:lpstr>
      <vt:lpstr>Microsoft Excel Worksheet</vt:lpstr>
      <vt:lpstr>Worksheet</vt:lpstr>
      <vt:lpstr>PowerPoint Presentation</vt:lpstr>
      <vt:lpstr>PowerPoint Presentation</vt:lpstr>
      <vt:lpstr>PowerPoint Presentation</vt:lpstr>
      <vt:lpstr>PowerPoint Presentation</vt:lpstr>
      <vt:lpstr>PSJA ISD Mission Statement</vt:lpstr>
      <vt:lpstr>PowerPoint Presentation</vt:lpstr>
      <vt:lpstr>PowerPoint Presentation</vt:lpstr>
      <vt:lpstr>Site-Based Decision-Making Committee</vt:lpstr>
      <vt:lpstr>Site-Based Decision-Making Committee</vt:lpstr>
      <vt:lpstr>Site-Based Decision-Making Committee</vt:lpstr>
      <vt:lpstr>Executive Summary  Campus Improvement Plan: School Year 2024-2025 Campus Name: Cesar Chavez Elementary </vt:lpstr>
      <vt:lpstr>Executive Summary  Campus Improvement Plan: School Year 2024-2025 Campus Name: Cesar Chavez Elementary </vt:lpstr>
      <vt:lpstr>Executive Summary  Campus Improvement Plan: School Year 2024-2025 Campus Name: Cesar Chavez Elementary </vt:lpstr>
      <vt:lpstr>Executive Summary  Campus Improvement Plan: School Year 2024-2025 Campus Name: Cesar Chavez Elementary </vt:lpstr>
      <vt:lpstr> Executive Summary  Campus Improvement Plan: School Year 2024-2025 Campus Name: Cesar Chavez Elementary </vt:lpstr>
      <vt:lpstr>Executive Summary  Campus Improvement Plan: School Year 2024-2025 Campus Name: Cesar Chavez Elementary </vt:lpstr>
      <vt:lpstr> Executive Summary  Campus Improvement Plan: School Year 2024-2025 Campus Name: Cesar Chavez Elementary </vt:lpstr>
      <vt:lpstr>Executive Summary  Campus Improvement Plan: School Year 2024-2025 Campus Name: Cesar Chavez Elementary </vt:lpstr>
      <vt:lpstr>Cesar Chavez Elementary  SCHOOL PROFILE </vt:lpstr>
      <vt:lpstr>PowerPoint Presentation</vt:lpstr>
      <vt:lpstr>PowerPoint Presentation</vt:lpstr>
      <vt:lpstr>PowerPoint Presentation</vt:lpstr>
      <vt:lpstr>PowerPoint Presentation</vt:lpstr>
      <vt:lpstr>PowerPoint Presentation</vt:lpstr>
      <vt:lpstr>Comprehensive Needs Assessment Continued:  Goal 1-8 Summary  of Findings</vt:lpstr>
      <vt:lpstr>Summary  of 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Garcia-Reyes</dc:creator>
  <cp:lastModifiedBy>Erika Garcia-Reyes</cp:lastModifiedBy>
  <cp:revision>3</cp:revision>
  <cp:lastPrinted>2024-10-25T14:11:07Z</cp:lastPrinted>
  <dcterms:created xsi:type="dcterms:W3CDTF">2020-08-27T19:35:59Z</dcterms:created>
  <dcterms:modified xsi:type="dcterms:W3CDTF">2024-11-01T18:26:44Z</dcterms:modified>
</cp:coreProperties>
</file>