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48" r:id="rId1"/>
  </p:sldMasterIdLst>
  <p:notesMasterIdLst>
    <p:notesMasterId r:id="rId11"/>
  </p:notesMasterIdLst>
  <p:handoutMasterIdLst>
    <p:handoutMasterId r:id="rId12"/>
  </p:handoutMasterIdLst>
  <p:sldIdLst>
    <p:sldId id="265" r:id="rId2"/>
    <p:sldId id="289" r:id="rId3"/>
    <p:sldId id="291" r:id="rId4"/>
    <p:sldId id="297" r:id="rId5"/>
    <p:sldId id="295" r:id="rId6"/>
    <p:sldId id="296" r:id="rId7"/>
    <p:sldId id="299" r:id="rId8"/>
    <p:sldId id="300" r:id="rId9"/>
    <p:sldId id="294" r:id="rId10"/>
  </p:sldIdLst>
  <p:sldSz cx="9144000" cy="6858000" type="screen4x3"/>
  <p:notesSz cx="9372600" cy="7086600"/>
  <p:defaultTextStyle>
    <a:defPPr>
      <a:defRPr lang="da-DK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996"/>
    <a:srgbClr val="FF6600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895" autoAdjust="0"/>
    <p:restoredTop sz="67479" autoAdjust="0"/>
  </p:normalViewPr>
  <p:slideViewPr>
    <p:cSldViewPr snapToGrid="0" snapToObjects="1">
      <p:cViewPr varScale="1">
        <p:scale>
          <a:sx n="74" d="100"/>
          <a:sy n="74" d="100"/>
        </p:scale>
        <p:origin x="164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5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61460" cy="354330"/>
          </a:xfrm>
          <a:prstGeom prst="rect">
            <a:avLst/>
          </a:prstGeom>
        </p:spPr>
        <p:txBody>
          <a:bodyPr vert="horz" lIns="94046" tIns="47023" rIns="94046" bIns="470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309513" y="0"/>
            <a:ext cx="4061460" cy="354330"/>
          </a:xfrm>
          <a:prstGeom prst="rect">
            <a:avLst/>
          </a:prstGeom>
        </p:spPr>
        <p:txBody>
          <a:bodyPr vert="horz" lIns="94046" tIns="47023" rIns="94046" bIns="47023" rtlCol="0"/>
          <a:lstStyle>
            <a:lvl1pPr algn="r">
              <a:defRPr sz="1200"/>
            </a:lvl1pPr>
          </a:lstStyle>
          <a:p>
            <a:fld id="{EA5E3156-D3A4-7F42-8CA5-2EB06D424ECC}" type="datetimeFigureOut">
              <a:rPr lang="da-DK" smtClean="0"/>
              <a:pPr/>
              <a:t>17-11-2023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730630"/>
            <a:ext cx="4061460" cy="354330"/>
          </a:xfrm>
          <a:prstGeom prst="rect">
            <a:avLst/>
          </a:prstGeom>
        </p:spPr>
        <p:txBody>
          <a:bodyPr vert="horz" lIns="94046" tIns="47023" rIns="94046" bIns="470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309513" y="6730630"/>
            <a:ext cx="4061460" cy="354330"/>
          </a:xfrm>
          <a:prstGeom prst="rect">
            <a:avLst/>
          </a:prstGeom>
        </p:spPr>
        <p:txBody>
          <a:bodyPr vert="horz" lIns="94046" tIns="47023" rIns="94046" bIns="47023" rtlCol="0" anchor="b"/>
          <a:lstStyle>
            <a:lvl1pPr algn="r">
              <a:defRPr sz="1200"/>
            </a:lvl1pPr>
          </a:lstStyle>
          <a:p>
            <a:fld id="{148DC271-E4AE-7445-80D2-350CB46E993C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609431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61460" cy="354330"/>
          </a:xfrm>
          <a:prstGeom prst="rect">
            <a:avLst/>
          </a:prstGeom>
        </p:spPr>
        <p:txBody>
          <a:bodyPr vert="horz" lIns="94046" tIns="47023" rIns="94046" bIns="47023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09513" y="0"/>
            <a:ext cx="4061460" cy="354330"/>
          </a:xfrm>
          <a:prstGeom prst="rect">
            <a:avLst/>
          </a:prstGeom>
        </p:spPr>
        <p:txBody>
          <a:bodyPr vert="horz" lIns="94046" tIns="47023" rIns="94046" bIns="47023" rtlCol="0"/>
          <a:lstStyle>
            <a:lvl1pPr algn="r">
              <a:defRPr sz="1200"/>
            </a:lvl1pPr>
          </a:lstStyle>
          <a:p>
            <a:fld id="{F21FCE76-5D88-9F4B-81D8-9B4E28E92F61}" type="datetimeFigureOut">
              <a:rPr lang="da-DK" smtClean="0"/>
              <a:pPr/>
              <a:t>17-11-2023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14650" y="531813"/>
            <a:ext cx="3543300" cy="26574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046" tIns="47023" rIns="94046" bIns="47023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7260" y="3366135"/>
            <a:ext cx="7498080" cy="3188970"/>
          </a:xfrm>
          <a:prstGeom prst="rect">
            <a:avLst/>
          </a:prstGeom>
        </p:spPr>
        <p:txBody>
          <a:bodyPr vert="horz" lIns="94046" tIns="47023" rIns="94046" bIns="47023" rtlCol="0">
            <a:normAutofit/>
          </a:bodyPr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730630"/>
            <a:ext cx="4061460" cy="354330"/>
          </a:xfrm>
          <a:prstGeom prst="rect">
            <a:avLst/>
          </a:prstGeom>
        </p:spPr>
        <p:txBody>
          <a:bodyPr vert="horz" lIns="94046" tIns="47023" rIns="94046" bIns="47023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09513" y="6730630"/>
            <a:ext cx="4061460" cy="354330"/>
          </a:xfrm>
          <a:prstGeom prst="rect">
            <a:avLst/>
          </a:prstGeom>
        </p:spPr>
        <p:txBody>
          <a:bodyPr vert="horz" lIns="94046" tIns="47023" rIns="94046" bIns="47023" rtlCol="0" anchor="b"/>
          <a:lstStyle>
            <a:lvl1pPr algn="r">
              <a:defRPr sz="1200"/>
            </a:lvl1pPr>
          </a:lstStyle>
          <a:p>
            <a:fld id="{FF5BE885-2E25-6748-BA30-1B63D2CB625D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5091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5BE885-2E25-6748-BA30-1B63D2CB625D}" type="slidenum">
              <a:rPr lang="da-DK" smtClean="0"/>
              <a:pPr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76254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E885-2E25-6748-BA30-1B63D2CB625D}" type="slidenum">
              <a:rPr lang="da-DK" smtClean="0"/>
              <a:pPr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077640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5BE885-2E25-6748-BA30-1B63D2CB625D}" type="slidenum">
              <a:rPr lang="da-DK" smtClean="0"/>
              <a:pPr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077640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5BE885-2E25-6748-BA30-1B63D2CB625D}" type="slidenum">
              <a:rPr lang="da-DK" smtClean="0"/>
              <a:pPr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734922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5BE885-2E25-6748-BA30-1B63D2CB625D}" type="slidenum">
              <a:rPr lang="da-DK" smtClean="0"/>
              <a:pPr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7104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70230">
              <a:defRPr/>
            </a:pPr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5BE885-2E25-6748-BA30-1B63D2CB625D}" type="slidenum">
              <a:rPr lang="da-DK" smtClean="0"/>
              <a:pPr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804944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5BE885-2E25-6748-BA30-1B63D2CB625D}" type="slidenum">
              <a:rPr lang="da-DK" smtClean="0"/>
              <a:pPr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00876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5BE885-2E25-6748-BA30-1B63D2CB625D}" type="slidenum">
              <a:rPr lang="da-DK" smtClean="0"/>
              <a:pPr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907884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5BE885-2E25-6748-BA30-1B63D2CB625D}" type="slidenum">
              <a:rPr lang="da-DK" smtClean="0"/>
              <a:pPr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8905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37312E5F-9A7C-4945-A262-22EAADA6A4C5}" type="datetime1">
              <a:rPr lang="da-DK" smtClean="0"/>
              <a:t>17-11-2023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GB" dirty="0"/>
              <a:t>ACCESS - serving the international community</a:t>
            </a:r>
            <a:endParaRPr lang="da-DK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FAF6-7847-466A-A7D8-C8C0CC0A02A5}" type="datetime1">
              <a:rPr lang="da-DK" smtClean="0"/>
              <a:t>17-11-2023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ACCESS - serving the international community</a:t>
            </a:r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B555E-CF54-C945-8805-6614DB959F81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D0338-9DDB-49DE-AAE9-D1F644F6DA71}" type="datetime1">
              <a:rPr lang="da-DK" smtClean="0"/>
              <a:t>17-11-2023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ACCESS - serving the international community</a:t>
            </a:r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B555E-CF54-C945-8805-6614DB959F81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416D5D2B-E850-48BB-A94D-FA4334D42F9E}" type="datetime1">
              <a:rPr lang="da-DK" smtClean="0"/>
              <a:t>17-11-2023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GB" dirty="0"/>
              <a:t>ACCESS - serving the international community</a:t>
            </a:r>
            <a:endParaRPr lang="da-DK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da-DK"/>
              <a:t>Click icon to add picture</a:t>
            </a:r>
            <a:endParaRPr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da-DK"/>
              <a:t>Click icon to add picture</a:t>
            </a:r>
            <a:endParaRPr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a-DK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AE34D807-15D0-401D-87F1-EAFE8C08BC15}" type="datetime1">
              <a:rPr lang="da-DK" smtClean="0"/>
              <a:t>17-11-2023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ACCESS - serving the international community</a:t>
            </a:r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8AF02B71-8991-4516-A01E-F1A9ACD28BD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7009-2918-4BAF-BF52-87DFF66A9890}" type="datetime1">
              <a:rPr lang="da-DK" smtClean="0"/>
              <a:t>17-11-2023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ACCESS - serving the international community</a:t>
            </a:r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B555E-CF54-C945-8805-6614DB959F81}" type="slidenum">
              <a:rPr lang="da-DK" smtClean="0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6DE8E-29FD-41A1-AE8C-397B1741EA9C}" type="datetime1">
              <a:rPr lang="da-DK" smtClean="0"/>
              <a:t>17-11-2023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ACCESS - serving the international community</a:t>
            </a:r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B555E-CF54-C945-8805-6614DB959F81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81DD1-C368-4112-BB9D-87D0D81452AA}" type="datetime1">
              <a:rPr lang="da-DK" smtClean="0"/>
              <a:t>17-11-2023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ACCESS - serving the international community</a:t>
            </a:r>
            <a:endParaRPr lang="da-DK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617B555E-CF54-C945-8805-6614DB959F81}" type="slidenum">
              <a:rPr lang="da-DK" smtClean="0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9DD8A-F010-4810-9B57-1D50F6AFAED2}" type="datetime1">
              <a:rPr lang="da-DK" smtClean="0"/>
              <a:t>17-11-2023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ACCESS - serving the international community</a:t>
            </a:r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B555E-CF54-C945-8805-6614DB959F81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F27F1-6D34-4415-9109-360BAB8819BB}" type="datetime1">
              <a:rPr lang="da-DK" smtClean="0"/>
              <a:t>17-11-2023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ACCESS - serving the international community</a:t>
            </a:r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B555E-CF54-C945-8805-6614DB959F81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193CC-2337-4E56-B6F0-4F69556178BB}" type="datetime1">
              <a:rPr lang="da-DK" smtClean="0"/>
              <a:t>17-11-2023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ACCESS - serving the international community</a:t>
            </a:r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B555E-CF54-C945-8805-6614DB959F81}" type="slidenum">
              <a:rPr lang="da-DK" smtClean="0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01EAF-E92D-42FF-B93B-C6E9B509171C}" type="datetime1">
              <a:rPr lang="da-DK" smtClean="0"/>
              <a:t>17-11-2023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ACCESS - serving the international community</a:t>
            </a:r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B555E-CF54-C945-8805-6614DB959F81}" type="slidenum">
              <a:rPr lang="da-DK" smtClean="0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13138DA4-7989-4409-806B-E087EC62DA45}" type="datetime1">
              <a:rPr lang="da-DK" smtClean="0"/>
              <a:t>17-11-2023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r>
              <a:rPr lang="en-GB" dirty="0"/>
              <a:t>ACCESS - serving the international community</a:t>
            </a:r>
            <a:endParaRPr lang="da-DK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51EDE322-F8AF-4C3F-AAFA-BD0A10B2B62D}" type="datetime1">
              <a:rPr lang="da-DK" smtClean="0"/>
              <a:t>17-11-2023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r>
              <a:rPr lang="en-GB" dirty="0"/>
              <a:t>ACCESS - serving the international community</a:t>
            </a:r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B555E-CF54-C945-8805-6614DB959F81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54A74-8480-4964-9F4B-2B67F8699678}" type="datetime1">
              <a:rPr lang="da-DK" smtClean="0"/>
              <a:t>17-11-2023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ACCESS - serving the international community</a:t>
            </a:r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B555E-CF54-C945-8805-6614DB959F81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3E4EFCC-018A-4A74-9599-D69A20E9CD18}" type="datetime1">
              <a:rPr lang="da-DK" smtClean="0"/>
              <a:t>17-11-2023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ACCESS - serving the international community</a:t>
            </a:r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B555E-CF54-C945-8805-6614DB959F81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da-DK"/>
              <a:t>Click icon to add picture</a:t>
            </a:r>
            <a:endParaRPr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da-DK"/>
              <a:t>Click icon to add picture</a:t>
            </a:r>
            <a:endParaRPr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32A90F6-F7CB-4B06-AC1F-5047C2FF959C}" type="datetime1">
              <a:rPr lang="da-DK" smtClean="0"/>
              <a:t>17-11-2023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ACCESS - serving the international community</a:t>
            </a:r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B555E-CF54-C945-8805-6614DB959F81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da-DK"/>
              <a:t>Click icon to add picture</a:t>
            </a:r>
            <a:endParaRPr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da-DK"/>
              <a:t>Click icon to add picture</a:t>
            </a:r>
            <a:endParaRPr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da-DK"/>
              <a:t>Click icon to add picture</a:t>
            </a:r>
            <a:endParaRPr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4A7ADE56-FC9B-4C88-81BB-3503F5C16E34}" type="datetime1">
              <a:rPr lang="da-DK" smtClean="0"/>
              <a:t>17-11-2023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r>
              <a:rPr lang="en-GB" dirty="0"/>
              <a:t>ACCESS - serving the international community</a:t>
            </a:r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B555E-CF54-C945-8805-6614DB959F81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da-DK"/>
              <a:t>Click icon to add picture</a:t>
            </a:r>
            <a:endParaRPr dirty="0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da-DK"/>
              <a:t>Click icon to add picture</a:t>
            </a:r>
            <a:endParaRPr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124A0-BB5D-4ED7-AB82-189BBD2A95A6}" type="datetime1">
              <a:rPr lang="da-DK" smtClean="0"/>
              <a:t>17-11-2023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ACCESS - serving the international community</a:t>
            </a:r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B555E-CF54-C945-8805-6614DB959F81}" type="slidenum">
              <a:rPr lang="da-DK" smtClean="0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CE915-6BE5-4E80-B0DD-5FC109E8A831}" type="datetime1">
              <a:rPr lang="da-DK" smtClean="0"/>
              <a:t>17-11-2023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ACCESS - serving the international community</a:t>
            </a:r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B555E-CF54-C945-8805-6614DB959F81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da-DK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570A49-107D-4022-B593-708261726B24}" type="datetime1">
              <a:rPr lang="da-DK" smtClean="0"/>
              <a:t>17-11-2023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GB" dirty="0"/>
              <a:t>ACCESS - serving the international community</a:t>
            </a:r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617B555E-CF54-C945-8805-6614DB959F81}" type="slidenum">
              <a:rPr lang="da-DK" smtClean="0"/>
              <a:pPr/>
              <a:t>‹#›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  <p:sldLayoutId id="2147483961" r:id="rId13"/>
    <p:sldLayoutId id="2147483962" r:id="rId14"/>
    <p:sldLayoutId id="2147483963" r:id="rId15"/>
    <p:sldLayoutId id="2147483964" r:id="rId16"/>
    <p:sldLayoutId id="2147483965" r:id="rId17"/>
    <p:sldLayoutId id="2147483966" r:id="rId18"/>
    <p:sldLayoutId id="2147483967" r:id="rId19"/>
    <p:sldLayoutId id="2147483968" r:id="rId20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helpdesk@access-nl.or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611089"/>
            <a:ext cx="5638800" cy="1020288"/>
          </a:xfrm>
        </p:spPr>
        <p:txBody>
          <a:bodyPr>
            <a:noAutofit/>
          </a:bodyPr>
          <a:lstStyle/>
          <a:p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peer-to-peer support for internationals relocating to NL</a:t>
            </a:r>
            <a:br>
              <a:rPr lang="en-GB" dirty="0">
                <a:latin typeface="Museo 300" pitchFamily="50" charset="0"/>
                <a:cs typeface="Calibri"/>
              </a:rPr>
            </a:br>
            <a:endParaRPr lang="da-DK" dirty="0">
              <a:latin typeface="Museo 300" pitchFamily="50" charset="0"/>
            </a:endParaRPr>
          </a:p>
        </p:txBody>
      </p:sp>
      <p:pic>
        <p:nvPicPr>
          <p:cNvPr id="4" name="Picture 3" descr="ACCESS.png"/>
          <p:cNvPicPr>
            <a:picLocks noChangeAspect="1"/>
          </p:cNvPicPr>
          <p:nvPr/>
        </p:nvPicPr>
        <p:blipFill>
          <a:blip r:embed="rId3">
            <a:lum bright="100000" contrast="-100000"/>
          </a:blip>
          <a:stretch>
            <a:fillRect/>
          </a:stretch>
        </p:blipFill>
        <p:spPr>
          <a:xfrm>
            <a:off x="2247900" y="1847193"/>
            <a:ext cx="5284880" cy="1054538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55320" y="6204229"/>
            <a:ext cx="5638800" cy="365125"/>
          </a:xfrm>
        </p:spPr>
        <p:txBody>
          <a:bodyPr/>
          <a:lstStyle/>
          <a:p>
            <a:r>
              <a:rPr lang="en-GB" dirty="0">
                <a:latin typeface="Museo 300" panose="02000000000000000000" pitchFamily="50" charset="0"/>
              </a:rPr>
              <a:t>ACCESS Answers to questions about moving to and living in the Netherlands</a:t>
            </a:r>
            <a:endParaRPr lang="da-DK" dirty="0">
              <a:latin typeface="Museo 300" panose="02000000000000000000" pitchFamily="50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9751">
            <a:off x="6247940" y="2375259"/>
            <a:ext cx="2659308" cy="346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66428"/>
            <a:ext cx="7556313" cy="1116106"/>
          </a:xfrm>
        </p:spPr>
        <p:txBody>
          <a:bodyPr/>
          <a:lstStyle/>
          <a:p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is </a:t>
            </a:r>
            <a:r>
              <a:rPr lang="da-DK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ACCESS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7500" y="1282534"/>
            <a:ext cx="6614642" cy="4845133"/>
          </a:xfrm>
        </p:spPr>
        <p:txBody>
          <a:bodyPr vert="horz">
            <a:normAutofit/>
          </a:bodyPr>
          <a:lstStyle/>
          <a:p>
            <a:r>
              <a:rPr lang="en-GB" sz="22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Dynamic not-for-profit volunteer run support organisation for internationals by internationals answering questions people have when moving to a new country</a:t>
            </a:r>
          </a:p>
          <a:p>
            <a:r>
              <a:rPr lang="da-DK" sz="22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Around 120 volunteers from 40+ countries</a:t>
            </a:r>
          </a:p>
          <a:p>
            <a:r>
              <a:rPr lang="da-DK" sz="22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 ‘expats’ here, or have been elsewhere</a:t>
            </a:r>
          </a:p>
          <a:p>
            <a:r>
              <a:rPr lang="da-DK" sz="22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Started by, and for ‘expats’, in 1986</a:t>
            </a:r>
          </a:p>
          <a:p>
            <a:r>
              <a:rPr lang="da-DK" sz="22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Nationally working, based in The Hague</a:t>
            </a:r>
          </a:p>
          <a:p>
            <a:r>
              <a:rPr lang="da-DK" sz="22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Partner with cities of Amsterdam, The Hague, Utrecht and Amstelveen</a:t>
            </a:r>
            <a:endParaRPr lang="da-DK" sz="2400" dirty="0">
              <a:latin typeface="Museo 300" pitchFamily="50" charset="0"/>
            </a:endParaRPr>
          </a:p>
          <a:p>
            <a:endParaRPr lang="da-DK" sz="2400" dirty="0">
              <a:latin typeface="Museo 300" pitchFamily="50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00" dirty="0">
                <a:solidFill>
                  <a:srgbClr val="FF6600"/>
                </a:solidFill>
                <a:latin typeface="Museo 300" pitchFamily="50" charset="0"/>
              </a:rPr>
              <a:t>ACCESS Answers to questions about moving to and living in the Netherlands</a:t>
            </a:r>
          </a:p>
        </p:txBody>
      </p:sp>
    </p:spTree>
    <p:extLst>
      <p:ext uri="{BB962C8B-B14F-4D97-AF65-F5344CB8AC3E}">
        <p14:creationId xmlns:p14="http://schemas.microsoft.com/office/powerpoint/2010/main" val="3111541991"/>
      </p:ext>
    </p:extLst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061" y="117151"/>
            <a:ext cx="7556313" cy="1116106"/>
          </a:xfrm>
        </p:spPr>
        <p:txBody>
          <a:bodyPr/>
          <a:lstStyle/>
          <a:p>
            <a:r>
              <a:rPr lang="da-DK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HOW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6061" y="1228997"/>
            <a:ext cx="7578726" cy="4981798"/>
          </a:xfrm>
        </p:spPr>
        <p:txBody>
          <a:bodyPr vert="horz">
            <a:normAutofit/>
          </a:bodyPr>
          <a:lstStyle/>
          <a:p>
            <a:r>
              <a:rPr lang="da-DK" sz="24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Website with 300+ FAQs </a:t>
            </a:r>
          </a:p>
          <a:p>
            <a:pPr lvl="1">
              <a:buClr>
                <a:srgbClr val="005996"/>
              </a:buClr>
            </a:pPr>
            <a:r>
              <a:rPr lang="da-DK" sz="1300" dirty="0">
                <a:solidFill>
                  <a:srgbClr val="00599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www.access-nl.org</a:t>
            </a:r>
          </a:p>
          <a:p>
            <a:r>
              <a:rPr lang="da-DK" sz="24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Helpdesk – for your questions / volunteering</a:t>
            </a:r>
          </a:p>
          <a:p>
            <a:pPr lvl="1">
              <a:buClr>
                <a:srgbClr val="005996"/>
              </a:buClr>
            </a:pPr>
            <a:r>
              <a:rPr lang="da-DK" sz="1300" dirty="0">
                <a:solidFill>
                  <a:srgbClr val="00599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helpdesk@access-nl.org</a:t>
            </a:r>
          </a:p>
          <a:p>
            <a:r>
              <a:rPr lang="da-DK" sz="24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Counselling Network – on call for referrals </a:t>
            </a:r>
          </a:p>
          <a:p>
            <a:pPr lvl="1">
              <a:buClr>
                <a:srgbClr val="005996"/>
              </a:buClr>
            </a:pPr>
            <a:r>
              <a:rPr lang="da-DK" sz="1300" dirty="0">
                <a:solidFill>
                  <a:srgbClr val="00599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on-call.access-nl.org</a:t>
            </a:r>
          </a:p>
          <a:p>
            <a:r>
              <a:rPr lang="da-DK" sz="24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Training Network – with variety of skills</a:t>
            </a:r>
          </a:p>
          <a:p>
            <a:pPr lvl="1">
              <a:buClr>
                <a:srgbClr val="005996"/>
              </a:buClr>
            </a:pPr>
            <a:r>
              <a:rPr lang="da-DK" sz="1500" dirty="0">
                <a:solidFill>
                  <a:srgbClr val="00599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www.access-nl.org/what-we-do/meet-the-trainers/</a:t>
            </a:r>
          </a:p>
          <a:p>
            <a:r>
              <a:rPr lang="da-DK" sz="24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Magazine – with wealth of information</a:t>
            </a:r>
          </a:p>
          <a:p>
            <a:pPr lvl="1">
              <a:buClr>
                <a:srgbClr val="005996"/>
              </a:buClr>
            </a:pPr>
            <a:r>
              <a:rPr lang="da-DK" sz="1300" dirty="0">
                <a:solidFill>
                  <a:srgbClr val="00599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magazine.access-nl.org</a:t>
            </a:r>
          </a:p>
          <a:p>
            <a:r>
              <a:rPr lang="da-DK" sz="24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Programmes for employers </a:t>
            </a:r>
            <a:r>
              <a:rPr lang="da-DK" sz="13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(such as Lunch&amp;Learn)</a:t>
            </a:r>
          </a:p>
          <a:p>
            <a:endParaRPr lang="da-DK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00" dirty="0">
                <a:solidFill>
                  <a:srgbClr val="FF6600"/>
                </a:solidFill>
                <a:latin typeface="Museo 300" pitchFamily="50" charset="0"/>
              </a:rPr>
              <a:t>ACCESS Answers to questions about moving to and living in the Netherlands</a:t>
            </a:r>
          </a:p>
        </p:txBody>
      </p:sp>
    </p:spTree>
    <p:extLst>
      <p:ext uri="{BB962C8B-B14F-4D97-AF65-F5344CB8AC3E}">
        <p14:creationId xmlns:p14="http://schemas.microsoft.com/office/powerpoint/2010/main" val="3825020146"/>
      </p:ext>
    </p:extLst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C7E88-BB3D-F77E-3BEA-B92C60AAC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Impossible task </a:t>
            </a:r>
            <a:r>
              <a:rPr lang="en-GB" dirty="0"/>
              <a:t>😉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2B9F10-CF37-5A41-62F4-F37C2484BF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About 30mins to cover some information on:</a:t>
            </a:r>
          </a:p>
          <a:p>
            <a:r>
              <a:rPr lang="en-GB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Healthcare</a:t>
            </a:r>
          </a:p>
          <a:p>
            <a:r>
              <a:rPr lang="en-GB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Insurances</a:t>
            </a:r>
          </a:p>
          <a:p>
            <a:r>
              <a:rPr lang="en-GB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Dual Careers</a:t>
            </a:r>
          </a:p>
          <a:p>
            <a:pPr marL="0" indent="0">
              <a:buNone/>
            </a:pPr>
            <a:endParaRPr lang="en-GB" dirty="0">
              <a:solidFill>
                <a:schemeClr val="bg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Needless to say – questions will remain. We can discuss, or if very detailed, these can be mailed to </a:t>
            </a: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helpdesk@access-nl.org</a:t>
            </a:r>
            <a:endParaRPr lang="en-GB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GB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endParaRPr lang="en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358E92-F491-6D86-D7B9-FEF8C995B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100" dirty="0">
                <a:solidFill>
                  <a:srgbClr val="FF6600"/>
                </a:solidFill>
                <a:latin typeface="Museo 300" pitchFamily="50" charset="0"/>
              </a:rPr>
              <a:t>ACCESS Answers to questions about moving to and living in the Netherlands</a:t>
            </a:r>
          </a:p>
        </p:txBody>
      </p:sp>
    </p:spTree>
    <p:extLst>
      <p:ext uri="{BB962C8B-B14F-4D97-AF65-F5344CB8AC3E}">
        <p14:creationId xmlns:p14="http://schemas.microsoft.com/office/powerpoint/2010/main" val="1543262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EE4DEAA2-6DC8-4E17-ABA2-E080EB481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473" y="158330"/>
            <a:ext cx="7556313" cy="573507"/>
          </a:xfrm>
        </p:spPr>
        <p:txBody>
          <a:bodyPr/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Healthcare - </a:t>
            </a:r>
            <a:r>
              <a:rPr lang="en-US" sz="1500" dirty="0">
                <a:solidFill>
                  <a:srgbClr val="00599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https://access-nl.org/healthcare-netherlands/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7E460CE-A46A-4DCE-AD9A-813B476748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474" y="1488332"/>
            <a:ext cx="7556313" cy="4637831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Family Doctor/General Practitioner(</a:t>
            </a:r>
            <a:r>
              <a:rPr lang="en-US" i="1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huisarts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register before you need a doctor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Become ‘Dutch’ – ask question again if required, be bit more demanding than you might be normally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10min norm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Specialists – by referral 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Possible to do so without BUT waiting times may be longer, and insurance coverage could be an issue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Age group 0-4 monitored cared for through </a:t>
            </a:r>
            <a:r>
              <a:rPr lang="en-US" i="1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consultatiebureau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where your child will be registered automatically when you register with Municipality, or when they are born here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Mental Health/wellbeing – 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check </a:t>
            </a:r>
            <a:r>
              <a:rPr lang="en-US" i="1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aanvullende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insurance &amp; refer through GP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0F093F-BC64-4278-863E-A970E775B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706" y="6423585"/>
            <a:ext cx="6122894" cy="365125"/>
          </a:xfrm>
        </p:spPr>
        <p:txBody>
          <a:bodyPr anchor="ctr">
            <a:normAutofit/>
          </a:bodyPr>
          <a:lstStyle/>
          <a:p>
            <a:r>
              <a:rPr lang="en-US" sz="1100" dirty="0">
                <a:solidFill>
                  <a:srgbClr val="FF6600"/>
                </a:solidFill>
                <a:latin typeface="Museo 300" pitchFamily="50" charset="0"/>
              </a:rPr>
              <a:t>ACCESS Answers to questions about moving to and living in the Netherlands</a:t>
            </a:r>
          </a:p>
        </p:txBody>
      </p:sp>
    </p:spTree>
    <p:extLst>
      <p:ext uri="{BB962C8B-B14F-4D97-AF65-F5344CB8AC3E}">
        <p14:creationId xmlns:p14="http://schemas.microsoft.com/office/powerpoint/2010/main" val="4120793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EE4DEAA2-6DC8-4E17-ABA2-E080EB481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473" y="158330"/>
            <a:ext cx="7556313" cy="573507"/>
          </a:xfrm>
        </p:spPr>
        <p:txBody>
          <a:bodyPr/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Medical Insurances – </a:t>
            </a:r>
            <a:b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200" dirty="0">
                <a:solidFill>
                  <a:srgbClr val="00599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https://access-nl.org/healthcare-netherlands/medical-insurances/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7E460CE-A46A-4DCE-AD9A-813B476748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474" y="1332690"/>
            <a:ext cx="7556313" cy="5090895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Within 4 months of registering with municipality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there will be back pay – but you are covered in this period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employer may have collective discount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Things to be aware of</a:t>
            </a:r>
          </a:p>
          <a:p>
            <a:pPr lvl="1"/>
            <a:r>
              <a:rPr lang="en-US" i="1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zorgtoeslag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(healthcare allowance) – income dependent</a:t>
            </a:r>
          </a:p>
          <a:p>
            <a:pPr lvl="1"/>
            <a:r>
              <a:rPr lang="en-US" i="1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polisvoorwaarden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(policy) – see below</a:t>
            </a:r>
          </a:p>
          <a:p>
            <a:pPr lvl="1"/>
            <a:r>
              <a:rPr lang="en-US" i="1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natura polis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(in-kind policy) – pre-approved lists of Doctors/services</a:t>
            </a:r>
          </a:p>
          <a:p>
            <a:pPr lvl="1"/>
            <a:r>
              <a:rPr lang="en-US" i="1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restitutie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polis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(restitution policy) – more freedom, more cost</a:t>
            </a:r>
          </a:p>
          <a:p>
            <a:pPr lvl="1"/>
            <a:r>
              <a:rPr lang="en-US" i="1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</a:t>
            </a:r>
            <a:r>
              <a:rPr lang="en-US" i="1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basisverzekering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(basic health insurance)</a:t>
            </a:r>
          </a:p>
          <a:p>
            <a:pPr lvl="1"/>
            <a:r>
              <a:rPr lang="en-US" i="1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aanvullende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i="1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verzekering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(additional insurance) – several levels</a:t>
            </a:r>
          </a:p>
          <a:p>
            <a:pPr lvl="1"/>
            <a:r>
              <a:rPr lang="en-US" i="1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eigen </a:t>
            </a:r>
            <a:r>
              <a:rPr lang="en-US" i="1" dirty="0" err="1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risico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(deductible) – may raise and then have lower monthly rate/fees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change provider in December of each year, must be done by 1 Jan</a:t>
            </a:r>
          </a:p>
          <a:p>
            <a:pPr marL="228600" lvl="1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lvl="1" indent="0">
              <a:buNone/>
            </a:pPr>
            <a:r>
              <a:rPr lang="en-US" dirty="0">
                <a:solidFill>
                  <a:srgbClr val="FF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Compare insurances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n-US" dirty="0">
                <a:solidFill>
                  <a:srgbClr val="00599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https://www.independer.nl/zorgverzekering/info/health-insurance</a:t>
            </a:r>
            <a:endParaRPr lang="en-US" dirty="0">
              <a:solidFill>
                <a:schemeClr val="bg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0F093F-BC64-4278-863E-A970E775B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706" y="6423585"/>
            <a:ext cx="6122894" cy="365125"/>
          </a:xfrm>
        </p:spPr>
        <p:txBody>
          <a:bodyPr anchor="ctr">
            <a:normAutofit/>
          </a:bodyPr>
          <a:lstStyle/>
          <a:p>
            <a:r>
              <a:rPr lang="en-US" sz="1100" dirty="0">
                <a:solidFill>
                  <a:srgbClr val="FF6600"/>
                </a:solidFill>
                <a:latin typeface="Museo 300" pitchFamily="50" charset="0"/>
              </a:rPr>
              <a:t>ACCESS Answers to questions about moving to and living in the Netherlands</a:t>
            </a:r>
          </a:p>
        </p:txBody>
      </p:sp>
    </p:spTree>
    <p:extLst>
      <p:ext uri="{BB962C8B-B14F-4D97-AF65-F5344CB8AC3E}">
        <p14:creationId xmlns:p14="http://schemas.microsoft.com/office/powerpoint/2010/main" val="3472179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AF6CC-0E99-F548-1F09-0BCD4E8BC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07" y="204253"/>
            <a:ext cx="7556313" cy="1116106"/>
          </a:xfrm>
        </p:spPr>
        <p:txBody>
          <a:bodyPr/>
          <a:lstStyle/>
          <a:p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Dual Careers -  </a:t>
            </a:r>
            <a:r>
              <a:rPr lang="en-GB" sz="1200" dirty="0">
                <a:solidFill>
                  <a:srgbClr val="00599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https://access-nl.org/dual-careers-netherlands/</a:t>
            </a:r>
            <a:endParaRPr lang="en-NL" sz="1200" dirty="0">
              <a:solidFill>
                <a:srgbClr val="00599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1E609-85AF-2086-C9EC-7915B0F502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339" y="1356518"/>
            <a:ext cx="8361321" cy="4954130"/>
          </a:xfrm>
        </p:spPr>
        <p:txBody>
          <a:bodyPr>
            <a:normAutofit fontScale="85000" lnSpcReduction="20000"/>
          </a:bodyPr>
          <a:lstStyle/>
          <a:p>
            <a:r>
              <a:rPr lang="en-GB" sz="22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Many other language, other national network groups</a:t>
            </a:r>
          </a:p>
          <a:p>
            <a:r>
              <a:rPr lang="en-GB" sz="22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Professional as well as cultural/social</a:t>
            </a:r>
          </a:p>
          <a:p>
            <a:r>
              <a:rPr lang="en-GB" sz="22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Multiple opportunities to study, follow an educational programme in English</a:t>
            </a:r>
          </a:p>
          <a:p>
            <a:r>
              <a:rPr lang="en-GB" sz="22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Relatively easy to start own business/freelance</a:t>
            </a:r>
          </a:p>
          <a:p>
            <a:r>
              <a:rPr lang="en-GB" sz="22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Many international employers in the region – for those looking for employment</a:t>
            </a:r>
          </a:p>
          <a:p>
            <a:r>
              <a:rPr lang="en-GB" sz="22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Much support to above: career counsellors; job portals; business networks</a:t>
            </a:r>
          </a:p>
          <a:p>
            <a:r>
              <a:rPr lang="en-GB" sz="22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Increasing opportunities to do volunteer work in many fields</a:t>
            </a:r>
          </a:p>
          <a:p>
            <a:r>
              <a:rPr lang="en-GB" sz="22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Currently: stats indicate there are 114 positions open for every 100 unemployed</a:t>
            </a:r>
            <a:endParaRPr lang="en-GB" sz="2200" dirty="0">
              <a:solidFill>
                <a:schemeClr val="bg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" action="ppaction://hlinkshowjump?jump=nextslide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47F416-73DD-E92F-CFC1-049EE1F72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100" dirty="0">
                <a:solidFill>
                  <a:srgbClr val="FF6600"/>
                </a:solidFill>
                <a:latin typeface="Museo 300" pitchFamily="50" charset="0"/>
              </a:rPr>
              <a:t>ACCESS Answers to questions about moving to and living in the Netherlands</a:t>
            </a:r>
          </a:p>
        </p:txBody>
      </p:sp>
    </p:spTree>
    <p:extLst>
      <p:ext uri="{BB962C8B-B14F-4D97-AF65-F5344CB8AC3E}">
        <p14:creationId xmlns:p14="http://schemas.microsoft.com/office/powerpoint/2010/main" val="1690202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AF6CC-0E99-F548-1F09-0BCD4E8BC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07" y="204253"/>
            <a:ext cx="7556313" cy="1116106"/>
          </a:xfrm>
        </p:spPr>
        <p:txBody>
          <a:bodyPr/>
          <a:lstStyle/>
          <a:p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Dual Careers -  </a:t>
            </a:r>
            <a:r>
              <a:rPr lang="en-GB" sz="1200" dirty="0" err="1">
                <a:solidFill>
                  <a:srgbClr val="00599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</a:t>
            </a:r>
            <a:r>
              <a:rPr lang="en-GB" sz="1200" dirty="0">
                <a:solidFill>
                  <a:srgbClr val="00599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br>
              <a:rPr lang="en-GB" sz="1200" dirty="0">
                <a:solidFill>
                  <a:srgbClr val="00599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sz="1200" dirty="0">
                <a:solidFill>
                  <a:srgbClr val="00599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https://access-nl.org/access-magazine/2023-issue-2-your-career-whats-next/</a:t>
            </a:r>
            <a:endParaRPr lang="en-NL" sz="1200" dirty="0">
              <a:solidFill>
                <a:srgbClr val="00599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1E609-85AF-2086-C9EC-7915B0F502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339" y="1356518"/>
            <a:ext cx="8361321" cy="4863978"/>
          </a:xfrm>
        </p:spPr>
        <p:txBody>
          <a:bodyPr>
            <a:normAutofit/>
          </a:bodyPr>
          <a:lstStyle/>
          <a:p>
            <a:r>
              <a:rPr lang="en-GB" sz="22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Prepare – for local market</a:t>
            </a:r>
          </a:p>
          <a:p>
            <a:pPr lvl="1"/>
            <a:r>
              <a:rPr lang="en-GB" sz="20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LinkedIn role in NL</a:t>
            </a:r>
          </a:p>
          <a:p>
            <a:pPr lvl="1"/>
            <a:r>
              <a:rPr lang="en-GB" sz="20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CV expectations</a:t>
            </a:r>
          </a:p>
          <a:p>
            <a:r>
              <a:rPr lang="en-GB" sz="22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Network – let others know what looking for</a:t>
            </a:r>
          </a:p>
          <a:p>
            <a:pPr lvl="1"/>
            <a:r>
              <a:rPr lang="en-GB" sz="20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Around 70% market remains ‘hidden’</a:t>
            </a:r>
          </a:p>
          <a:p>
            <a:r>
              <a:rPr lang="en-GB" sz="22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Adjust – covering letters</a:t>
            </a:r>
          </a:p>
          <a:p>
            <a:r>
              <a:rPr lang="en-GB" sz="22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Research – not ALL platforms will have ALL openings</a:t>
            </a:r>
          </a:p>
          <a:p>
            <a:r>
              <a:rPr lang="en-GB" sz="22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Keep ‘full time in mind’ – variations / negotiation</a:t>
            </a:r>
          </a:p>
          <a:p>
            <a:r>
              <a:rPr lang="en-GB" sz="22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Reframe ‘relocation’ experience as skills/talents</a:t>
            </a:r>
          </a:p>
          <a:p>
            <a:pPr marL="228600" lvl="1" indent="0">
              <a:buNone/>
            </a:pPr>
            <a:endParaRPr lang="en-GB" sz="2000" dirty="0">
              <a:solidFill>
                <a:schemeClr val="bg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200" dirty="0">
              <a:solidFill>
                <a:schemeClr val="bg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sz="2200" dirty="0">
              <a:solidFill>
                <a:schemeClr val="bg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" action="ppaction://hlinkshowjump?jump=nextslide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47F416-73DD-E92F-CFC1-049EE1F72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100" dirty="0">
                <a:solidFill>
                  <a:srgbClr val="FF6600"/>
                </a:solidFill>
                <a:latin typeface="Museo 300" pitchFamily="50" charset="0"/>
              </a:rPr>
              <a:t>ACCESS Answers to questions about moving to and living in the Netherlands</a:t>
            </a:r>
          </a:p>
        </p:txBody>
      </p:sp>
    </p:spTree>
    <p:extLst>
      <p:ext uri="{BB962C8B-B14F-4D97-AF65-F5344CB8AC3E}">
        <p14:creationId xmlns:p14="http://schemas.microsoft.com/office/powerpoint/2010/main" val="3239809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241966"/>
            <a:ext cx="5638800" cy="1864426"/>
          </a:xfrm>
        </p:spPr>
        <p:txBody>
          <a:bodyPr>
            <a:noAutofit/>
          </a:bodyPr>
          <a:lstStyle/>
          <a:p>
            <a:r>
              <a:rPr lang="en-GB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Have more questions?</a:t>
            </a:r>
            <a:b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Get in touch.</a:t>
            </a:r>
            <a:b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</a:t>
            </a: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helpdesk@access-nl.org</a:t>
            </a:r>
            <a:b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da-DK" dirty="0">
              <a:latin typeface="Museo 300" pitchFamily="50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55320" y="6204229"/>
            <a:ext cx="5638800" cy="365125"/>
          </a:xfrm>
        </p:spPr>
        <p:txBody>
          <a:bodyPr/>
          <a:lstStyle/>
          <a:p>
            <a:r>
              <a:rPr lang="en-US" dirty="0">
                <a:latin typeface="Museo 300" panose="02000000000000000000" pitchFamily="50" charset="0"/>
              </a:rPr>
              <a:t>ACCESS Answers to questions about moving to and living in the Netherlands</a:t>
            </a:r>
          </a:p>
        </p:txBody>
      </p:sp>
    </p:spTree>
    <p:extLst>
      <p:ext uri="{BB962C8B-B14F-4D97-AF65-F5344CB8AC3E}">
        <p14:creationId xmlns:p14="http://schemas.microsoft.com/office/powerpoint/2010/main" val="1197592020"/>
      </p:ext>
    </p:extLst>
  </p:cSld>
  <p:clrMapOvr>
    <a:masterClrMapping/>
  </p:clrMapOvr>
</p:sld>
</file>

<file path=ppt/theme/theme1.xml><?xml version="1.0" encoding="utf-8"?>
<a:theme xmlns:a="http://schemas.openxmlformats.org/drawingml/2006/main" name="Advantag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0</TotalTime>
  <Words>753</Words>
  <Application>Microsoft Office PowerPoint</Application>
  <PresentationFormat>On-screen Show (4:3)</PresentationFormat>
  <Paragraphs>93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Museo 300</vt:lpstr>
      <vt:lpstr>Tahoma</vt:lpstr>
      <vt:lpstr>Wingdings</vt:lpstr>
      <vt:lpstr>Advantage</vt:lpstr>
      <vt:lpstr>peer-to-peer support for internationals relocating to NL </vt:lpstr>
      <vt:lpstr>What is ACCESS</vt:lpstr>
      <vt:lpstr>The HOW</vt:lpstr>
      <vt:lpstr>Impossible task 😉</vt:lpstr>
      <vt:lpstr>Healthcare - https://access-nl.org/healthcare-netherlands/</vt:lpstr>
      <vt:lpstr>Medical Insurances –  https://access-nl.org/healthcare-netherlands/medical-insurances/</vt:lpstr>
      <vt:lpstr>Dual Careers -  https://access-nl.org/dual-careers-netherlands/</vt:lpstr>
      <vt:lpstr>Dual Careers -  cont    https://access-nl.org/access-magazine/2023-issue-2-your-career-whats-next/</vt:lpstr>
      <vt:lpstr>Have more questions? Get in touch.    helpdesk@access-nl.org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Carina Hyllested</dc:creator>
  <cp:lastModifiedBy>Deborah Valentine</cp:lastModifiedBy>
  <cp:revision>108</cp:revision>
  <dcterms:created xsi:type="dcterms:W3CDTF">2012-02-22T20:21:24Z</dcterms:created>
  <dcterms:modified xsi:type="dcterms:W3CDTF">2023-11-17T06:22:29Z</dcterms:modified>
</cp:coreProperties>
</file>