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2" r:id="rId5"/>
  </p:sldMasterIdLst>
  <p:notesMasterIdLst>
    <p:notesMasterId r:id="rId47"/>
  </p:notesMasterIdLst>
  <p:sldIdLst>
    <p:sldId id="257" r:id="rId6"/>
    <p:sldId id="453" r:id="rId7"/>
    <p:sldId id="471" r:id="rId8"/>
    <p:sldId id="472" r:id="rId9"/>
    <p:sldId id="258" r:id="rId10"/>
    <p:sldId id="259" r:id="rId11"/>
    <p:sldId id="420" r:id="rId12"/>
    <p:sldId id="465" r:id="rId13"/>
    <p:sldId id="430" r:id="rId14"/>
    <p:sldId id="446" r:id="rId15"/>
    <p:sldId id="450" r:id="rId16"/>
    <p:sldId id="448" r:id="rId17"/>
    <p:sldId id="449" r:id="rId18"/>
    <p:sldId id="287" r:id="rId19"/>
    <p:sldId id="397" r:id="rId20"/>
    <p:sldId id="399" r:id="rId21"/>
    <p:sldId id="405" r:id="rId22"/>
    <p:sldId id="451" r:id="rId23"/>
    <p:sldId id="474" r:id="rId24"/>
    <p:sldId id="476" r:id="rId25"/>
    <p:sldId id="477" r:id="rId26"/>
    <p:sldId id="424" r:id="rId27"/>
    <p:sldId id="425" r:id="rId28"/>
    <p:sldId id="427" r:id="rId29"/>
    <p:sldId id="467" r:id="rId30"/>
    <p:sldId id="456" r:id="rId31"/>
    <p:sldId id="457" r:id="rId32"/>
    <p:sldId id="458" r:id="rId33"/>
    <p:sldId id="400" r:id="rId34"/>
    <p:sldId id="459" r:id="rId35"/>
    <p:sldId id="460" r:id="rId36"/>
    <p:sldId id="401" r:id="rId37"/>
    <p:sldId id="461" r:id="rId38"/>
    <p:sldId id="473" r:id="rId39"/>
    <p:sldId id="462" r:id="rId40"/>
    <p:sldId id="463" r:id="rId41"/>
    <p:sldId id="402" r:id="rId42"/>
    <p:sldId id="464" r:id="rId43"/>
    <p:sldId id="466" r:id="rId44"/>
    <p:sldId id="454" r:id="rId45"/>
    <p:sldId id="429" r:id="rId4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671D13-304C-9B41-3E92-3490FA97DC39}" v="10" dt="2024-11-19T13:53:07.4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15" autoAdjust="0"/>
    <p:restoredTop sz="85429" autoAdjust="0"/>
  </p:normalViewPr>
  <p:slideViewPr>
    <p:cSldViewPr snapToGrid="0">
      <p:cViewPr>
        <p:scale>
          <a:sx n="90" d="100"/>
          <a:sy n="90" d="100"/>
        </p:scale>
        <p:origin x="109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idx="1"/>
          </p:nvPr>
        </p:nvSpPr>
        <p:spPr>
          <a:xfrm>
            <a:off x="3936769" y="1"/>
            <a:ext cx="3011699" cy="463408"/>
          </a:xfrm>
          <a:prstGeom prst="rect">
            <a:avLst/>
          </a:prstGeom>
        </p:spPr>
        <p:txBody>
          <a:bodyPr vert="horz" lIns="92486" tIns="46243" rIns="92486" bIns="46243" rtlCol="0"/>
          <a:lstStyle>
            <a:lvl1pPr algn="r">
              <a:defRPr sz="1200"/>
            </a:lvl1pPr>
          </a:lstStyle>
          <a:p>
            <a:fld id="{F6A3143E-A4D5-4590-8087-42A95918FADC}" type="datetimeFigureOut">
              <a:rPr lang="en-US" smtClean="0"/>
              <a:t>11/19/2024</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6" tIns="46243" rIns="92486" bIns="46243"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6" tIns="46243" rIns="92486" bIns="4624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86" tIns="46243" rIns="92486" bIns="46243" rtlCol="0" anchor="b"/>
          <a:lstStyle>
            <a:lvl1pPr algn="r">
              <a:defRPr sz="1200"/>
            </a:lvl1pPr>
          </a:lstStyle>
          <a:p>
            <a:fld id="{846E4574-534A-44CC-9596-758010B97ECE}" type="slidenum">
              <a:rPr lang="en-US" smtClean="0"/>
              <a:t>‹#›</a:t>
            </a:fld>
            <a:endParaRPr lang="en-US"/>
          </a:p>
        </p:txBody>
      </p:sp>
    </p:spTree>
    <p:extLst>
      <p:ext uri="{BB962C8B-B14F-4D97-AF65-F5344CB8AC3E}">
        <p14:creationId xmlns:p14="http://schemas.microsoft.com/office/powerpoint/2010/main" val="574613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defTabSz="924865">
              <a:defRPr/>
            </a:pPr>
            <a:r>
              <a:rPr lang="en-US" dirty="0">
                <a:solidFill>
                  <a:prstClr val="black"/>
                </a:solidFill>
                <a:latin typeface="Calibri" panose="020F0502020204030204"/>
              </a:rPr>
              <a:t>Berta Palacios Elementary  2016-2017</a:t>
            </a:r>
          </a:p>
        </p:txBody>
      </p:sp>
      <p:sp>
        <p:nvSpPr>
          <p:cNvPr id="5" name="Slide Number Placeholder 4"/>
          <p:cNvSpPr>
            <a:spLocks noGrp="1"/>
          </p:cNvSpPr>
          <p:nvPr>
            <p:ph type="sldNum" sz="quarter" idx="11"/>
          </p:nvPr>
        </p:nvSpPr>
        <p:spPr/>
        <p:txBody>
          <a:bodyPr/>
          <a:lstStyle/>
          <a:p>
            <a:pPr defTabSz="924865">
              <a:defRPr/>
            </a:pPr>
            <a:fld id="{5E4A51FE-C9A1-4755-B6AD-4780748BF9D0}" type="slidenum">
              <a:rPr lang="en-US">
                <a:solidFill>
                  <a:prstClr val="black"/>
                </a:solidFill>
                <a:latin typeface="Calibri" panose="020F0502020204030204"/>
              </a:rPr>
              <a:pPr defTabSz="924865">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077620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6E4574-534A-44CC-9596-758010B97ECE}" type="slidenum">
              <a:rPr lang="en-US" smtClean="0"/>
              <a:t>18</a:t>
            </a:fld>
            <a:endParaRPr lang="en-US"/>
          </a:p>
        </p:txBody>
      </p:sp>
    </p:spTree>
    <p:extLst>
      <p:ext uri="{BB962C8B-B14F-4D97-AF65-F5344CB8AC3E}">
        <p14:creationId xmlns:p14="http://schemas.microsoft.com/office/powerpoint/2010/main" val="4100030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6E4574-534A-44CC-9596-758010B97ECE}" type="slidenum">
              <a:rPr lang="en-US" smtClean="0"/>
              <a:t>19</a:t>
            </a:fld>
            <a:endParaRPr lang="en-US"/>
          </a:p>
        </p:txBody>
      </p:sp>
    </p:spTree>
    <p:extLst>
      <p:ext uri="{BB962C8B-B14F-4D97-AF65-F5344CB8AC3E}">
        <p14:creationId xmlns:p14="http://schemas.microsoft.com/office/powerpoint/2010/main" val="684324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6E4574-534A-44CC-9596-758010B97ECE}" type="slidenum">
              <a:rPr lang="en-US" smtClean="0"/>
              <a:t>26</a:t>
            </a:fld>
            <a:endParaRPr lang="en-US"/>
          </a:p>
        </p:txBody>
      </p:sp>
    </p:spTree>
    <p:extLst>
      <p:ext uri="{BB962C8B-B14F-4D97-AF65-F5344CB8AC3E}">
        <p14:creationId xmlns:p14="http://schemas.microsoft.com/office/powerpoint/2010/main" val="454406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6E4574-534A-44CC-9596-758010B97ECE}" type="slidenum">
              <a:rPr lang="en-US" smtClean="0"/>
              <a:t>31</a:t>
            </a:fld>
            <a:endParaRPr lang="en-US"/>
          </a:p>
        </p:txBody>
      </p:sp>
    </p:spTree>
    <p:extLst>
      <p:ext uri="{BB962C8B-B14F-4D97-AF65-F5344CB8AC3E}">
        <p14:creationId xmlns:p14="http://schemas.microsoft.com/office/powerpoint/2010/main" val="230689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4037" cy="31702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7EC8F0-AABB-4915-92A5-DA037C510A88}" type="slidenum">
              <a:rPr lang="en-US" smtClean="0"/>
              <a:t>39</a:t>
            </a:fld>
            <a:endParaRPr lang="en-US"/>
          </a:p>
        </p:txBody>
      </p:sp>
    </p:spTree>
    <p:extLst>
      <p:ext uri="{BB962C8B-B14F-4D97-AF65-F5344CB8AC3E}">
        <p14:creationId xmlns:p14="http://schemas.microsoft.com/office/powerpoint/2010/main" val="3694160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6E4574-534A-44CC-9596-758010B97ECE}" type="slidenum">
              <a:rPr lang="en-US" smtClean="0"/>
              <a:t>40</a:t>
            </a:fld>
            <a:endParaRPr lang="en-US"/>
          </a:p>
        </p:txBody>
      </p:sp>
    </p:spTree>
    <p:extLst>
      <p:ext uri="{BB962C8B-B14F-4D97-AF65-F5344CB8AC3E}">
        <p14:creationId xmlns:p14="http://schemas.microsoft.com/office/powerpoint/2010/main" val="1033594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947D531-CD74-4F89-BD71-894DBEEB7464}"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414385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8B3691-E407-40F9-8D96-CEE128C0741D}"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56996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7207E-755F-458F-BE67-53D1695ACF3B}"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132374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9E2313-1C78-4075-86C6-F08282684332}"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88466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A5DE7E-786E-4C50-88AC-C64F46EA34D5}" type="datetime1">
              <a:rPr lang="en-US" smtClean="0"/>
              <a:t>11/19/2024</a:t>
            </a:fld>
            <a:endParaRPr lang="en-US"/>
          </a:p>
        </p:txBody>
      </p:sp>
      <p:sp>
        <p:nvSpPr>
          <p:cNvPr id="8" name="Footer Placeholder 7"/>
          <p:cNvSpPr>
            <a:spLocks noGrp="1"/>
          </p:cNvSpPr>
          <p:nvPr>
            <p:ph type="ftr" sz="quarter" idx="11"/>
          </p:nvPr>
        </p:nvSpPr>
        <p:spPr/>
        <p:txBody>
          <a:bodyPr/>
          <a:lstStyle/>
          <a:p>
            <a:r>
              <a:rPr lang="en-US"/>
              <a:t>Berta Palacios Elementary Campus Improvement Plan</a:t>
            </a:r>
          </a:p>
        </p:txBody>
      </p:sp>
      <p:sp>
        <p:nvSpPr>
          <p:cNvPr id="9" name="Slide Number Placeholder 8"/>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873441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4D9778-1379-4077-B160-9037014A14BF}" type="datetime1">
              <a:rPr lang="en-US" smtClean="0"/>
              <a:t>11/19/2024</a:t>
            </a:fld>
            <a:endParaRPr lang="en-US"/>
          </a:p>
        </p:txBody>
      </p:sp>
      <p:sp>
        <p:nvSpPr>
          <p:cNvPr id="4" name="Footer Placeholder 3"/>
          <p:cNvSpPr>
            <a:spLocks noGrp="1"/>
          </p:cNvSpPr>
          <p:nvPr>
            <p:ph type="ftr" sz="quarter" idx="11"/>
          </p:nvPr>
        </p:nvSpPr>
        <p:spPr/>
        <p:txBody>
          <a:bodyPr/>
          <a:lstStyle/>
          <a:p>
            <a:r>
              <a:rPr lang="en-US"/>
              <a:t>Berta Palacios Elementary Campus Improvement Plan</a:t>
            </a:r>
          </a:p>
        </p:txBody>
      </p:sp>
      <p:sp>
        <p:nvSpPr>
          <p:cNvPr id="5" name="Slide Number Placeholder 4"/>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64162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77C61-7E75-45EA-843A-F0A98F209F4C}" type="datetime1">
              <a:rPr lang="en-US" smtClean="0"/>
              <a:t>11/19/2024</a:t>
            </a:fld>
            <a:endParaRPr lang="en-US"/>
          </a:p>
        </p:txBody>
      </p:sp>
      <p:sp>
        <p:nvSpPr>
          <p:cNvPr id="3" name="Footer Placeholder 2"/>
          <p:cNvSpPr>
            <a:spLocks noGrp="1"/>
          </p:cNvSpPr>
          <p:nvPr>
            <p:ph type="ftr" sz="quarter" idx="11"/>
          </p:nvPr>
        </p:nvSpPr>
        <p:spPr/>
        <p:txBody>
          <a:bodyPr/>
          <a:lstStyle/>
          <a:p>
            <a:r>
              <a:rPr lang="en-US"/>
              <a:t>Berta Palacios Elementary Campus Improvement Plan</a:t>
            </a:r>
          </a:p>
        </p:txBody>
      </p:sp>
      <p:sp>
        <p:nvSpPr>
          <p:cNvPr id="4" name="Slide Number Placeholder 3"/>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813606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7A7166-E97A-4E57-AFE9-F490FD8E7709}"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344275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92D4DB-BE42-4BBC-894B-6CF7E15E836B}"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55698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EC8E91-41ED-4F01-B86C-33C588DE2834}"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733509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7B4CDB-1EF1-4BEE-BD5D-2E4883668A30}"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12764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3E9844-BE9E-4DE7-8998-FE5AFD68314F}"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017300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5EB62-4E68-4719-9D87-58C4BBA5E2C9}"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257751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D9DFC8-5BD2-4CA3-A6A2-6EAFE43E4BC1}"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128562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143E46-33AC-4E25-A070-4C2237AF1CE1}"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379464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8AE983-A996-4A16-8215-FC9515AD53FF}" type="datetime1">
              <a:rPr lang="en-US" smtClean="0"/>
              <a:t>11/19/2024</a:t>
            </a:fld>
            <a:endParaRPr lang="en-US"/>
          </a:p>
        </p:txBody>
      </p:sp>
      <p:sp>
        <p:nvSpPr>
          <p:cNvPr id="8" name="Footer Placeholder 7"/>
          <p:cNvSpPr>
            <a:spLocks noGrp="1"/>
          </p:cNvSpPr>
          <p:nvPr>
            <p:ph type="ftr" sz="quarter" idx="11"/>
          </p:nvPr>
        </p:nvSpPr>
        <p:spPr/>
        <p:txBody>
          <a:bodyPr/>
          <a:lstStyle/>
          <a:p>
            <a:r>
              <a:rPr lang="en-US"/>
              <a:t>Berta Palacios Elementary Campus Improvement Plan</a:t>
            </a:r>
          </a:p>
        </p:txBody>
      </p:sp>
      <p:sp>
        <p:nvSpPr>
          <p:cNvPr id="9" name="Slide Number Placeholder 8"/>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154313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325C0B-8612-403A-8328-DD68565B291D}" type="datetime1">
              <a:rPr lang="en-US" smtClean="0"/>
              <a:t>11/19/2024</a:t>
            </a:fld>
            <a:endParaRPr lang="en-US"/>
          </a:p>
        </p:txBody>
      </p:sp>
      <p:sp>
        <p:nvSpPr>
          <p:cNvPr id="4" name="Footer Placeholder 3"/>
          <p:cNvSpPr>
            <a:spLocks noGrp="1"/>
          </p:cNvSpPr>
          <p:nvPr>
            <p:ph type="ftr" sz="quarter" idx="11"/>
          </p:nvPr>
        </p:nvSpPr>
        <p:spPr/>
        <p:txBody>
          <a:bodyPr/>
          <a:lstStyle/>
          <a:p>
            <a:r>
              <a:rPr lang="en-US"/>
              <a:t>Berta Palacios Elementary Campus Improvement Plan</a:t>
            </a:r>
          </a:p>
        </p:txBody>
      </p:sp>
      <p:sp>
        <p:nvSpPr>
          <p:cNvPr id="5" name="Slide Number Placeholder 4"/>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423285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6219BD-0FA7-4779-A2AB-26F5DC8C4CB4}" type="datetime1">
              <a:rPr lang="en-US" smtClean="0"/>
              <a:t>11/19/2024</a:t>
            </a:fld>
            <a:endParaRPr lang="en-US"/>
          </a:p>
        </p:txBody>
      </p:sp>
      <p:sp>
        <p:nvSpPr>
          <p:cNvPr id="3" name="Footer Placeholder 2"/>
          <p:cNvSpPr>
            <a:spLocks noGrp="1"/>
          </p:cNvSpPr>
          <p:nvPr>
            <p:ph type="ftr" sz="quarter" idx="11"/>
          </p:nvPr>
        </p:nvSpPr>
        <p:spPr/>
        <p:txBody>
          <a:bodyPr/>
          <a:lstStyle/>
          <a:p>
            <a:r>
              <a:rPr lang="en-US"/>
              <a:t>Berta Palacios Elementary Campus Improvement Plan</a:t>
            </a:r>
          </a:p>
        </p:txBody>
      </p:sp>
      <p:sp>
        <p:nvSpPr>
          <p:cNvPr id="4" name="Slide Number Placeholder 3"/>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618565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C4F7FE-9EBA-47ED-8461-EAA03BD64047}"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988025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E7F4FE-E92D-4D4D-8E95-48301AD5AEB5}" type="datetime1">
              <a:rPr lang="en-US" smtClean="0"/>
              <a:t>11/19/2024</a:t>
            </a:fld>
            <a:endParaRPr lang="en-US"/>
          </a:p>
        </p:txBody>
      </p:sp>
      <p:sp>
        <p:nvSpPr>
          <p:cNvPr id="6" name="Footer Placeholder 5"/>
          <p:cNvSpPr>
            <a:spLocks noGrp="1"/>
          </p:cNvSpPr>
          <p:nvPr>
            <p:ph type="ftr" sz="quarter" idx="11"/>
          </p:nvPr>
        </p:nvSpPr>
        <p:spPr/>
        <p:txBody>
          <a:bodyPr/>
          <a:lstStyle/>
          <a:p>
            <a:r>
              <a:rPr lang="en-US"/>
              <a:t>Berta Palacios Elementary Campus Improvement Plan</a:t>
            </a:r>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5477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A97420-99EE-40E8-BCAE-ECAD176FC2C5}"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692113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A48692-BE26-42CD-BEE3-62D9BA4D6626}" type="datetime1">
              <a:rPr lang="en-US" smtClean="0"/>
              <a:t>11/19/2024</a:t>
            </a:fld>
            <a:endParaRPr lang="en-US"/>
          </a:p>
        </p:txBody>
      </p:sp>
      <p:sp>
        <p:nvSpPr>
          <p:cNvPr id="5" name="Footer Placeholder 4"/>
          <p:cNvSpPr>
            <a:spLocks noGrp="1"/>
          </p:cNvSpPr>
          <p:nvPr>
            <p:ph type="ftr" sz="quarter" idx="11"/>
          </p:nvPr>
        </p:nvSpPr>
        <p:spPr/>
        <p:txBody>
          <a:bodyPr/>
          <a:lstStyle/>
          <a:p>
            <a:r>
              <a:rPr lang="en-US"/>
              <a:t>Berta Palacios Elementary Campus Improvement Plan</a:t>
            </a:r>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135140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0D60A-CAAC-40F1-8950-501C5DFC46E7}" type="datetime1">
              <a:rPr lang="en-US" smtClean="0"/>
              <a:t>11/19/2024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Berta Palacios Elementary Campus Improvement Plan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D5DE-22B7-41E7-A943-79814E858A13}" type="slidenum">
              <a:rPr lang="en-US" smtClean="0"/>
              <a:t>‹#›</a:t>
            </a:fld>
            <a:endParaRPr lang="en-US"/>
          </a:p>
        </p:txBody>
      </p:sp>
    </p:spTree>
    <p:extLst>
      <p:ext uri="{BB962C8B-B14F-4D97-AF65-F5344CB8AC3E}">
        <p14:creationId xmlns:p14="http://schemas.microsoft.com/office/powerpoint/2010/main" val="34181668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3650EA-A168-4854-9AE8-1104B8119785}" type="datetime1">
              <a:rPr lang="en-US" smtClean="0"/>
              <a:t>11/19/2024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Berta Palacios Elementary Campus Improvement Plan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D5DE-22B7-41E7-A943-79814E858A13}" type="slidenum">
              <a:rPr lang="en-US" smtClean="0"/>
              <a:t>‹#›</a:t>
            </a:fld>
            <a:endParaRPr lang="en-US"/>
          </a:p>
        </p:txBody>
      </p:sp>
    </p:spTree>
    <p:extLst>
      <p:ext uri="{BB962C8B-B14F-4D97-AF65-F5344CB8AC3E}">
        <p14:creationId xmlns:p14="http://schemas.microsoft.com/office/powerpoint/2010/main" val="426212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24000" y="3287835"/>
            <a:ext cx="914399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Berta Palacios Elementary School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Campus Improvement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a:ea typeface="+mn-ea"/>
                <a:cs typeface="Calibri"/>
              </a:rPr>
              <a:t>2024-2025</a:t>
            </a:r>
          </a:p>
        </p:txBody>
      </p:sp>
      <p:pic>
        <p:nvPicPr>
          <p:cNvPr id="13" name="Picture 12" descr="theme psja multicolor cubes tm-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81703" y="1819507"/>
            <a:ext cx="4903076" cy="1588578"/>
          </a:xfrm>
          <a:prstGeom prst="rect">
            <a:avLst/>
          </a:prstGeom>
        </p:spPr>
      </p:pic>
      <p:grpSp>
        <p:nvGrpSpPr>
          <p:cNvPr id="14" name="Group 13"/>
          <p:cNvGrpSpPr/>
          <p:nvPr/>
        </p:nvGrpSpPr>
        <p:grpSpPr>
          <a:xfrm>
            <a:off x="1435100" y="248509"/>
            <a:ext cx="9307602"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ill Sans"/>
                  <a:ea typeface="+mj-ea"/>
                  <a:cs typeface="Gill Sans"/>
                </a:rPr>
                <a:t>PHARR-SAN JUAN-ALAMO INDEPENDENT SCHOOL DISTRICT</a:t>
              </a:r>
            </a:p>
          </p:txBody>
        </p:sp>
      </p:grpSp>
      <p:sp>
        <p:nvSpPr>
          <p:cNvPr id="3" name="TextBox 2"/>
          <p:cNvSpPr txBox="1"/>
          <p:nvPr/>
        </p:nvSpPr>
        <p:spPr>
          <a:xfrm>
            <a:off x="5833241" y="5312979"/>
            <a:ext cx="50922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Board Approved: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4" name="Picture 3">
            <a:extLst>
              <a:ext uri="{FF2B5EF4-FFF2-40B4-BE49-F238E27FC236}">
                <a16:creationId xmlns:a16="http://schemas.microsoft.com/office/drawing/2014/main" id="{500F29BA-C87C-41CE-8AC9-AC0F5F9420CA}"/>
              </a:ext>
            </a:extLst>
          </p:cNvPr>
          <p:cNvPicPr>
            <a:picLocks noChangeAspect="1"/>
          </p:cNvPicPr>
          <p:nvPr/>
        </p:nvPicPr>
        <p:blipFill>
          <a:blip r:embed="rId4"/>
          <a:stretch>
            <a:fillRect/>
          </a:stretch>
        </p:blipFill>
        <p:spPr>
          <a:xfrm>
            <a:off x="9275050" y="4286250"/>
            <a:ext cx="2068710" cy="2015326"/>
          </a:xfrm>
          <a:prstGeom prst="rect">
            <a:avLst/>
          </a:prstGeom>
        </p:spPr>
      </p:pic>
    </p:spTree>
    <p:extLst>
      <p:ext uri="{BB962C8B-B14F-4D97-AF65-F5344CB8AC3E}">
        <p14:creationId xmlns:p14="http://schemas.microsoft.com/office/powerpoint/2010/main" val="246710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CB413A-7C64-4E18-B7BA-BFDBCC35E097}"/>
              </a:ext>
            </a:extLst>
          </p:cNvPr>
          <p:cNvSpPr>
            <a:spLocks noGrp="1"/>
          </p:cNvSpPr>
          <p:nvPr>
            <p:ph type="sldNum" sz="quarter" idx="12"/>
          </p:nvPr>
        </p:nvSpPr>
        <p:spPr/>
        <p:txBody>
          <a:bodyPr/>
          <a:lstStyle/>
          <a:p>
            <a:fld id="{236ED5DE-22B7-41E7-A943-79814E858A13}" type="slidenum">
              <a:rPr lang="en-US" smtClean="0"/>
              <a:t>2</a:t>
            </a:fld>
            <a:endParaRPr lang="en-US"/>
          </a:p>
        </p:txBody>
      </p:sp>
      <p:sp>
        <p:nvSpPr>
          <p:cNvPr id="5" name="Footer Placeholder 4">
            <a:extLst>
              <a:ext uri="{FF2B5EF4-FFF2-40B4-BE49-F238E27FC236}">
                <a16:creationId xmlns:a16="http://schemas.microsoft.com/office/drawing/2014/main" id="{39A0E207-F699-4136-BB76-178DC9534B81}"/>
              </a:ext>
            </a:extLst>
          </p:cNvPr>
          <p:cNvSpPr>
            <a:spLocks noGrp="1"/>
          </p:cNvSpPr>
          <p:nvPr>
            <p:ph type="ftr" sz="quarter" idx="11"/>
          </p:nvPr>
        </p:nvSpPr>
        <p:spPr/>
        <p:txBody>
          <a:bodyPr/>
          <a:lstStyle/>
          <a:p>
            <a:r>
              <a:rPr lang="en-US"/>
              <a:t>Berta Palacios Elementary Campus Improvement Plan</a:t>
            </a:r>
          </a:p>
        </p:txBody>
      </p:sp>
      <p:sp>
        <p:nvSpPr>
          <p:cNvPr id="8" name="Rectangle 2">
            <a:extLst>
              <a:ext uri="{FF2B5EF4-FFF2-40B4-BE49-F238E27FC236}">
                <a16:creationId xmlns:a16="http://schemas.microsoft.com/office/drawing/2014/main" id="{F09456FD-8E76-4017-9A57-659B7B3659B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9780685-720F-4F97-8BF3-F4E5986D2F94}"/>
              </a:ext>
            </a:extLst>
          </p:cNvPr>
          <p:cNvSpPr/>
          <p:nvPr/>
        </p:nvSpPr>
        <p:spPr>
          <a:xfrm>
            <a:off x="565150" y="1745215"/>
            <a:ext cx="6096000" cy="4730590"/>
          </a:xfrm>
          <a:prstGeom prst="rect">
            <a:avLst/>
          </a:prstGeom>
        </p:spPr>
        <p:txBody>
          <a:bodyPr>
            <a:spAutoFit/>
          </a:bodyPr>
          <a:lstStyle/>
          <a:p>
            <a:pPr algn="ctr">
              <a:lnSpc>
                <a:spcPct val="107000"/>
              </a:lnSpc>
            </a:pPr>
            <a:r>
              <a:rPr lang="en-US" sz="1600" b="1" dirty="0">
                <a:latin typeface="Calibri" panose="020F0502020204030204" pitchFamily="34" charset="0"/>
                <a:ea typeface="Calibri" panose="020F0502020204030204" pitchFamily="34" charset="0"/>
                <a:cs typeface="Times New Roman" panose="02020603050405020304" pitchFamily="18" charset="0"/>
              </a:rPr>
              <a:t> Campus Name</a:t>
            </a:r>
            <a:r>
              <a:rPr lang="en-US" sz="1600" dirty="0">
                <a:latin typeface="Calibri" panose="020F0502020204030204" pitchFamily="34" charset="0"/>
                <a:ea typeface="Calibri" panose="020F0502020204030204" pitchFamily="34" charset="0"/>
                <a:cs typeface="Times New Roman" panose="02020603050405020304" pitchFamily="18" charset="0"/>
              </a:rPr>
              <a:t>: Berta S. Palacios Elementary School</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1600" b="1" dirty="0">
                <a:latin typeface="Calibri" panose="020F0502020204030204" pitchFamily="34" charset="0"/>
                <a:ea typeface="Calibri" panose="020F0502020204030204" pitchFamily="34" charset="0"/>
                <a:cs typeface="Times New Roman" panose="02020603050405020304" pitchFamily="18" charset="0"/>
              </a:rPr>
              <a:t>    Principal:</a:t>
            </a:r>
            <a:r>
              <a:rPr lang="en-US" sz="1600" dirty="0">
                <a:latin typeface="Calibri" panose="020F0502020204030204" pitchFamily="34" charset="0"/>
                <a:ea typeface="Calibri" panose="020F0502020204030204" pitchFamily="34" charset="0"/>
                <a:cs typeface="Times New Roman" panose="02020603050405020304" pitchFamily="18" charset="0"/>
              </a:rPr>
              <a:t> Velma Villarreal</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Mission:</a:t>
            </a:r>
            <a:r>
              <a:rPr lang="en-US" sz="1200" dirty="0">
                <a:solidFill>
                  <a:srgbClr val="1F3864"/>
                </a:solidFill>
                <a:latin typeface="Century Gothic" panose="020B0502020202020204" pitchFamily="34" charset="0"/>
                <a:ea typeface="Calibri" panose="020F0502020204030204" pitchFamily="34" charset="0"/>
                <a:cs typeface="Times New Roman" panose="02020603050405020304" pitchFamily="18" charset="0"/>
              </a:rPr>
              <a:t> </a:t>
            </a:r>
            <a:r>
              <a:rPr lang="en-US" sz="1200" dirty="0">
                <a:latin typeface="Calibri" panose="020F0502020204030204" pitchFamily="34" charset="0"/>
                <a:ea typeface="Calibri" panose="020F0502020204030204" pitchFamily="34" charset="0"/>
                <a:cs typeface="Times New Roman" panose="02020603050405020304" pitchFamily="18" charset="0"/>
              </a:rPr>
              <a:t>Through a supportive partnership with parents and the school community we, the staff of Berta Palacios Elementary School, are committed to provide all students with a strong foundation for life-long learning through inquiry that will produce internationally-minded and productive bilingual/biliterate, caring, global citizens.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Demographics Summary:</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current enrollment of Berta Palacios Elementary as of August 7, 2024, is 495 students. The student population at Berta Palacios Elementary consists of 99.3% Hispanic and 0.7% White. Our students represent low socio-economic status of approximately 99.2% with 12 migrant students 2.4 %. Approximately 16% of our student population receive special education services, while 12 students receive accommodations under 504 in kinder-fifth grade. Our Gifted and Talented population accounts for approximately 3.4% of our student population. The emergent bilingual population is approximately 60.4% where most of the students' home language is Spanish. English proficient students receive Spanish enrichment to support a second language. The attendance rate for the 2023-2024 SY for the campus was 92.07%.  Most of our students live in the south Pharr area and the apartment complex Pueblo Dorado, conveniently located next to our campus. </a:t>
            </a:r>
            <a:r>
              <a:rPr lang="en-US" sz="1100" dirty="0">
                <a:ea typeface="Calibri" panose="020F0502020204030204" pitchFamily="34" charset="0"/>
                <a:cs typeface="Times New Roman" panose="02020603050405020304" pitchFamily="18" charset="0"/>
              </a:rPr>
              <a:t>In collaboration with the Hidalgo County Head Start Program, Berta Palacios Elementary serves the neediest three and four-year-old students in the county.  Students are dually enrolled in the county head start and the PSJA ISD PK program.  They are serviced by head start teachers and ISD PK teachers, focusing on school readiness, social emotional skills, health and well-being of the whole child. We have shared this partnership with the HCHSP for nine years.</a:t>
            </a:r>
          </a:p>
          <a:p>
            <a:pPr algn="just">
              <a:lnSpc>
                <a:spcPct val="107000"/>
              </a:lnSpc>
              <a:spcAft>
                <a:spcPts val="800"/>
              </a:spcAft>
            </a:pPr>
            <a:endParaRPr lang="en-US" dirty="0"/>
          </a:p>
        </p:txBody>
      </p:sp>
      <p:pic>
        <p:nvPicPr>
          <p:cNvPr id="2054" name="Picture 2" descr="trans_psja_logo">
            <a:extLst>
              <a:ext uri="{FF2B5EF4-FFF2-40B4-BE49-F238E27FC236}">
                <a16:creationId xmlns:a16="http://schemas.microsoft.com/office/drawing/2014/main" id="{1CCD6AE0-61C7-4543-92E0-737634F31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 y="332566"/>
            <a:ext cx="3048026" cy="158505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1" descr="Logos and programme models - International Baccalaureate®">
            <a:extLst>
              <a:ext uri="{FF2B5EF4-FFF2-40B4-BE49-F238E27FC236}">
                <a16:creationId xmlns:a16="http://schemas.microsoft.com/office/drawing/2014/main" id="{5D69076E-3ED7-432B-9D50-4B65EAE49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1332746"/>
            <a:ext cx="2501385" cy="234499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7">
            <a:extLst>
              <a:ext uri="{FF2B5EF4-FFF2-40B4-BE49-F238E27FC236}">
                <a16:creationId xmlns:a16="http://schemas.microsoft.com/office/drawing/2014/main" id="{A0EBB671-E393-422E-8C16-39270BF0CF3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8">
            <a:extLst>
              <a:ext uri="{FF2B5EF4-FFF2-40B4-BE49-F238E27FC236}">
                <a16:creationId xmlns:a16="http://schemas.microsoft.com/office/drawing/2014/main" id="{952937B2-43F3-4EAF-876D-E82413C00995}"/>
              </a:ext>
            </a:extLst>
          </p:cNvPr>
          <p:cNvSpPr>
            <a:spLocks noChangeArrowheads="1"/>
          </p:cNvSpPr>
          <p:nvPr/>
        </p:nvSpPr>
        <p:spPr bwMode="auto">
          <a:xfrm>
            <a:off x="3879111" y="164813"/>
            <a:ext cx="44337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Executive Summary</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Campus Improvement Plan: School Year 2023-2024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7" name="Picture 16">
            <a:extLst>
              <a:ext uri="{FF2B5EF4-FFF2-40B4-BE49-F238E27FC236}">
                <a16:creationId xmlns:a16="http://schemas.microsoft.com/office/drawing/2014/main" id="{83A2985D-1DEE-42B5-83FF-6741A93927CF}"/>
              </a:ext>
            </a:extLst>
          </p:cNvPr>
          <p:cNvPicPr>
            <a:picLocks noChangeAspect="1"/>
          </p:cNvPicPr>
          <p:nvPr/>
        </p:nvPicPr>
        <p:blipFill>
          <a:blip r:embed="rId4"/>
          <a:stretch>
            <a:fillRect/>
          </a:stretch>
        </p:blipFill>
        <p:spPr>
          <a:xfrm>
            <a:off x="10094912" y="4029543"/>
            <a:ext cx="1830388" cy="1523999"/>
          </a:xfrm>
          <a:prstGeom prst="rect">
            <a:avLst/>
          </a:prstGeom>
        </p:spPr>
      </p:pic>
    </p:spTree>
    <p:extLst>
      <p:ext uri="{BB962C8B-B14F-4D97-AF65-F5344CB8AC3E}">
        <p14:creationId xmlns:p14="http://schemas.microsoft.com/office/powerpoint/2010/main" val="182667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0D30766-5744-48BF-8251-6789E1296E55}"/>
              </a:ext>
            </a:extLst>
          </p:cNvPr>
          <p:cNvSpPr>
            <a:spLocks noGrp="1"/>
          </p:cNvSpPr>
          <p:nvPr>
            <p:ph type="ftr" sz="quarter" idx="11"/>
          </p:nvPr>
        </p:nvSpPr>
        <p:spPr/>
        <p:txBody>
          <a:bodyPr/>
          <a:lstStyle/>
          <a:p>
            <a:r>
              <a:rPr lang="en-US"/>
              <a:t>Berta Palacios Elementary Campus Improvement Plan</a:t>
            </a:r>
          </a:p>
        </p:txBody>
      </p:sp>
      <p:sp>
        <p:nvSpPr>
          <p:cNvPr id="5" name="Slide Number Placeholder 4">
            <a:extLst>
              <a:ext uri="{FF2B5EF4-FFF2-40B4-BE49-F238E27FC236}">
                <a16:creationId xmlns:a16="http://schemas.microsoft.com/office/drawing/2014/main" id="{A84762AE-B672-4C8B-9D67-2B96525356A3}"/>
              </a:ext>
            </a:extLst>
          </p:cNvPr>
          <p:cNvSpPr>
            <a:spLocks noGrp="1"/>
          </p:cNvSpPr>
          <p:nvPr>
            <p:ph type="sldNum" sz="quarter" idx="12"/>
          </p:nvPr>
        </p:nvSpPr>
        <p:spPr/>
        <p:txBody>
          <a:bodyPr/>
          <a:lstStyle/>
          <a:p>
            <a:fld id="{236ED5DE-22B7-41E7-A943-79814E858A13}" type="slidenum">
              <a:rPr lang="en-US" smtClean="0"/>
              <a:t>3</a:t>
            </a:fld>
            <a:endParaRPr lang="en-US"/>
          </a:p>
        </p:txBody>
      </p:sp>
      <p:sp>
        <p:nvSpPr>
          <p:cNvPr id="13" name="Rectangle 12">
            <a:extLst>
              <a:ext uri="{FF2B5EF4-FFF2-40B4-BE49-F238E27FC236}">
                <a16:creationId xmlns:a16="http://schemas.microsoft.com/office/drawing/2014/main" id="{1AEB117D-4294-4ECF-92CF-6EBEFE875521}"/>
              </a:ext>
            </a:extLst>
          </p:cNvPr>
          <p:cNvSpPr/>
          <p:nvPr/>
        </p:nvSpPr>
        <p:spPr>
          <a:xfrm>
            <a:off x="597744" y="511621"/>
            <a:ext cx="5498256" cy="3260636"/>
          </a:xfrm>
          <a:prstGeom prst="rect">
            <a:avLst/>
          </a:prstGeom>
        </p:spPr>
        <p:txBody>
          <a:bodyPr wrap="square">
            <a:spAutoFit/>
          </a:bodyPr>
          <a:lstStyle/>
          <a:p>
            <a:pPr algn="just">
              <a:lnSpc>
                <a:spcPct val="107000"/>
              </a:lnSpc>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Comprehensive Needs Assessment Summary:</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Palacios Elementary received an overall grade of 87 out of 100 based on performance in three different domains for 2023-2024. In the Student Achievement domain, Palacios earned a 78, which shows how much students know and can do at the end of the school year. The School Progress Domain II Part 2A Palacios scored a 74 which shows how students perform over time and how that growth compares to similar schools. In Domain 2 Part B, Palacios scored an 88. This domain measures how students perform based on their economically disadvantaged percentage. Palacios scored 86 in Closing Gaps, the domain which shows how well different student groups within a school are performing.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All grade levels and scores combined for STAAR 2024 are as follows:</a:t>
            </a: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Approaches Level of Performance: 77%</a:t>
            </a: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Meets Level of Performance: 48%</a:t>
            </a: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Masters Level of Performance: 23%</a:t>
            </a:r>
          </a:p>
        </p:txBody>
      </p:sp>
      <p:pic>
        <p:nvPicPr>
          <p:cNvPr id="16" name="Picture 15">
            <a:extLst>
              <a:ext uri="{FF2B5EF4-FFF2-40B4-BE49-F238E27FC236}">
                <a16:creationId xmlns:a16="http://schemas.microsoft.com/office/drawing/2014/main" id="{75D4553A-A058-4FB5-9E01-471817CF41A0}"/>
              </a:ext>
            </a:extLst>
          </p:cNvPr>
          <p:cNvPicPr>
            <a:picLocks noChangeAspect="1"/>
          </p:cNvPicPr>
          <p:nvPr/>
        </p:nvPicPr>
        <p:blipFill>
          <a:blip r:embed="rId2"/>
          <a:stretch>
            <a:fillRect/>
          </a:stretch>
        </p:blipFill>
        <p:spPr>
          <a:xfrm>
            <a:off x="6216577" y="3691913"/>
            <a:ext cx="2792518" cy="2700283"/>
          </a:xfrm>
          <a:prstGeom prst="rect">
            <a:avLst/>
          </a:prstGeom>
        </p:spPr>
      </p:pic>
      <p:pic>
        <p:nvPicPr>
          <p:cNvPr id="17" name="Picture 16">
            <a:extLst>
              <a:ext uri="{FF2B5EF4-FFF2-40B4-BE49-F238E27FC236}">
                <a16:creationId xmlns:a16="http://schemas.microsoft.com/office/drawing/2014/main" id="{56EC762F-39D0-41BD-97FA-6766F9D4B888}"/>
              </a:ext>
            </a:extLst>
          </p:cNvPr>
          <p:cNvPicPr>
            <a:picLocks noChangeAspect="1"/>
          </p:cNvPicPr>
          <p:nvPr/>
        </p:nvPicPr>
        <p:blipFill>
          <a:blip r:embed="rId3"/>
          <a:stretch>
            <a:fillRect/>
          </a:stretch>
        </p:blipFill>
        <p:spPr>
          <a:xfrm>
            <a:off x="6207565" y="1002856"/>
            <a:ext cx="2810543" cy="2700283"/>
          </a:xfrm>
          <a:prstGeom prst="rect">
            <a:avLst/>
          </a:prstGeom>
        </p:spPr>
      </p:pic>
      <p:pic>
        <p:nvPicPr>
          <p:cNvPr id="19" name="Picture 18">
            <a:extLst>
              <a:ext uri="{FF2B5EF4-FFF2-40B4-BE49-F238E27FC236}">
                <a16:creationId xmlns:a16="http://schemas.microsoft.com/office/drawing/2014/main" id="{BBD82005-07D3-4919-995B-D433C3641C09}"/>
              </a:ext>
            </a:extLst>
          </p:cNvPr>
          <p:cNvPicPr>
            <a:picLocks noChangeAspect="1"/>
          </p:cNvPicPr>
          <p:nvPr/>
        </p:nvPicPr>
        <p:blipFill>
          <a:blip r:embed="rId4"/>
          <a:stretch>
            <a:fillRect/>
          </a:stretch>
        </p:blipFill>
        <p:spPr>
          <a:xfrm>
            <a:off x="10874041" y="136525"/>
            <a:ext cx="809017" cy="757560"/>
          </a:xfrm>
          <a:prstGeom prst="rect">
            <a:avLst/>
          </a:prstGeom>
        </p:spPr>
      </p:pic>
      <p:pic>
        <p:nvPicPr>
          <p:cNvPr id="20" name="Picture 19">
            <a:extLst>
              <a:ext uri="{FF2B5EF4-FFF2-40B4-BE49-F238E27FC236}">
                <a16:creationId xmlns:a16="http://schemas.microsoft.com/office/drawing/2014/main" id="{70429497-BC91-4B23-BED5-420D5FCE85CF}"/>
              </a:ext>
            </a:extLst>
          </p:cNvPr>
          <p:cNvPicPr>
            <a:picLocks noChangeAspect="1"/>
          </p:cNvPicPr>
          <p:nvPr/>
        </p:nvPicPr>
        <p:blipFill>
          <a:blip r:embed="rId5"/>
          <a:stretch>
            <a:fillRect/>
          </a:stretch>
        </p:blipFill>
        <p:spPr>
          <a:xfrm>
            <a:off x="8994157" y="997244"/>
            <a:ext cx="3197843" cy="2700282"/>
          </a:xfrm>
          <a:prstGeom prst="rect">
            <a:avLst/>
          </a:prstGeom>
        </p:spPr>
      </p:pic>
      <p:pic>
        <p:nvPicPr>
          <p:cNvPr id="21" name="Picture 20">
            <a:extLst>
              <a:ext uri="{FF2B5EF4-FFF2-40B4-BE49-F238E27FC236}">
                <a16:creationId xmlns:a16="http://schemas.microsoft.com/office/drawing/2014/main" id="{C1F211BC-8F4E-414D-A53E-7424D17CC5F7}"/>
              </a:ext>
            </a:extLst>
          </p:cNvPr>
          <p:cNvPicPr>
            <a:picLocks noChangeAspect="1"/>
          </p:cNvPicPr>
          <p:nvPr/>
        </p:nvPicPr>
        <p:blipFill rotWithShape="1">
          <a:blip r:embed="rId6"/>
          <a:srcRect l="19220" t="24259" r="23147" b="28880"/>
          <a:stretch/>
        </p:blipFill>
        <p:spPr>
          <a:xfrm>
            <a:off x="9009095" y="3691913"/>
            <a:ext cx="3182905" cy="2658824"/>
          </a:xfrm>
          <a:prstGeom prst="rect">
            <a:avLst/>
          </a:prstGeom>
        </p:spPr>
      </p:pic>
    </p:spTree>
    <p:extLst>
      <p:ext uri="{BB962C8B-B14F-4D97-AF65-F5344CB8AC3E}">
        <p14:creationId xmlns:p14="http://schemas.microsoft.com/office/powerpoint/2010/main" val="363197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3320E2-635B-449A-B5C0-1CA87C45589E}"/>
              </a:ext>
            </a:extLst>
          </p:cNvPr>
          <p:cNvSpPr>
            <a:spLocks noGrp="1"/>
          </p:cNvSpPr>
          <p:nvPr>
            <p:ph type="ftr" sz="quarter" idx="11"/>
          </p:nvPr>
        </p:nvSpPr>
        <p:spPr/>
        <p:txBody>
          <a:bodyPr/>
          <a:lstStyle/>
          <a:p>
            <a:r>
              <a:rPr lang="en-US" dirty="0"/>
              <a:t>Berta Palacios Elementary Campus Improvement Plan</a:t>
            </a:r>
          </a:p>
        </p:txBody>
      </p:sp>
      <p:sp>
        <p:nvSpPr>
          <p:cNvPr id="5" name="Slide Number Placeholder 4">
            <a:extLst>
              <a:ext uri="{FF2B5EF4-FFF2-40B4-BE49-F238E27FC236}">
                <a16:creationId xmlns:a16="http://schemas.microsoft.com/office/drawing/2014/main" id="{6B771824-B027-48AB-A78F-09ED4C65FF07}"/>
              </a:ext>
            </a:extLst>
          </p:cNvPr>
          <p:cNvSpPr>
            <a:spLocks noGrp="1"/>
          </p:cNvSpPr>
          <p:nvPr>
            <p:ph type="sldNum" sz="quarter" idx="12"/>
          </p:nvPr>
        </p:nvSpPr>
        <p:spPr/>
        <p:txBody>
          <a:bodyPr/>
          <a:lstStyle/>
          <a:p>
            <a:fld id="{236ED5DE-22B7-41E7-A943-79814E858A13}" type="slidenum">
              <a:rPr lang="en-US" smtClean="0"/>
              <a:t>4</a:t>
            </a:fld>
            <a:endParaRPr lang="en-US"/>
          </a:p>
        </p:txBody>
      </p:sp>
      <p:sp>
        <p:nvSpPr>
          <p:cNvPr id="6" name="Rectangle 5">
            <a:extLst>
              <a:ext uri="{FF2B5EF4-FFF2-40B4-BE49-F238E27FC236}">
                <a16:creationId xmlns:a16="http://schemas.microsoft.com/office/drawing/2014/main" id="{69475343-DC45-43F2-A772-8AF6D2059520}"/>
              </a:ext>
            </a:extLst>
          </p:cNvPr>
          <p:cNvSpPr/>
          <p:nvPr/>
        </p:nvSpPr>
        <p:spPr>
          <a:xfrm>
            <a:off x="285038" y="166743"/>
            <a:ext cx="6096000" cy="3047886"/>
          </a:xfrm>
          <a:prstGeom prst="rect">
            <a:avLst/>
          </a:prstGeom>
        </p:spPr>
        <p:txBody>
          <a:bodyPr>
            <a:spAutoFit/>
          </a:bodyPr>
          <a:lstStyle/>
          <a:p>
            <a:pPr algn="just">
              <a:lnSpc>
                <a:spcPct val="107000"/>
              </a:lnSpc>
            </a:pPr>
            <a:r>
              <a:rPr lang="en-US" sz="1200" b="1" dirty="0">
                <a:latin typeface="Calibri" panose="020F0502020204030204" pitchFamily="34" charset="0"/>
                <a:ea typeface="Calibri" panose="020F0502020204030204" pitchFamily="34" charset="0"/>
                <a:cs typeface="Times New Roman" panose="02020603050405020304" pitchFamily="18" charset="0"/>
              </a:rPr>
              <a:t>Curriculum/ Instruction and Assessment:</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Berta Palacios Elementary is an Authorized International Baccalaureate program.  The goal of IB is to instill in the students the ten attributes of the learner profile and attitudes to become internationally minded scholars.  Through the IB philosophy teachers teach six-unit planners a school year, focused on six transdisciplinary themes primarily related to science and social studies.  The IB philosophy focuses on the constructivist approach of learning through inquiry and student agency</a:t>
            </a: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rPr>
              <a:t>Berta Palacios Elementary is a one-way dual language school, providing Spanish enrichment to English Proficient (EP) students. Student participate in the following specialty classes: Physical Education, Music, Chinese Mandarin.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Our focus over the last three years has been to develop strong, fluent readers and writers in our foundational grades for them to be successful in the upper grades.  A lot of time is spent equipping teachers with the tools they need to teach the five components of reading (Phonemic Awareness, Phonics, Fluency, Comprehension and Vocabulary) and the writing process.  Literature and writing bridges are embedded across all content areas.  Teachers receive professional learning on topics aligned to literacy during our CLCs.</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484A8BCC-3A53-44DB-9547-8D80E76F2A45}"/>
              </a:ext>
            </a:extLst>
          </p:cNvPr>
          <p:cNvSpPr/>
          <p:nvPr/>
        </p:nvSpPr>
        <p:spPr>
          <a:xfrm>
            <a:off x="189210" y="3321561"/>
            <a:ext cx="6096000" cy="3450688"/>
          </a:xfrm>
          <a:prstGeom prst="rect">
            <a:avLst/>
          </a:prstGeom>
        </p:spPr>
        <p:txBody>
          <a:bodyPr>
            <a:spAutoFit/>
          </a:bodyPr>
          <a:lstStyle/>
          <a:p>
            <a:pPr algn="just">
              <a:lnSpc>
                <a:spcPct val="107000"/>
              </a:lnSpc>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Summary of Goals:</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Overall, Palacios Elementary has struggled with reading performance on the state assessment.  Historically, the campus has scored well on math state assessments, however, virtual instruction pushed back math performance across all grade levels. Our goal for Spring 2025 is to accelerate reading and math instruction for all third through fifth grade students.  Foundational grades will focus on literacy skills with the Literacy Impact for Excellence (LIFE) initiative to bridge the gap to reading readiness.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Our goal for Domain 2 is to increase the student growth from the 2024 administration to 2025 with participation and performance. This would assist in increasing our overall campus Domain 1 score.  Student attendance was greatly affected last school year due to various reasons; therefore, our goal is to meet the 95% attendance rate by June 2025. </a:t>
            </a:r>
          </a:p>
          <a:p>
            <a:pPr algn="just">
              <a:lnSpc>
                <a:spcPct val="107000"/>
              </a:lnSpc>
              <a:spcAft>
                <a:spcPts val="800"/>
              </a:spcAft>
            </a:pP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To sustain the IB philosophy, teachers will attend authorized Category 1-3 trainings to further develop a transdisciplinary approach to teaching and learning.  Implementation of essential elements will develop the approaches to learning necessary for acceleration throughout our </a:t>
            </a:r>
            <a:r>
              <a:rPr lang="en-US" sz="12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Programme</a:t>
            </a: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of Inquiry. High caliber instruction, project-based learning, and student agency will continue to be promoted to instill  a culture of community, multilingualism, and action in a global society.</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7" name="Picture 16">
            <a:extLst>
              <a:ext uri="{FF2B5EF4-FFF2-40B4-BE49-F238E27FC236}">
                <a16:creationId xmlns:a16="http://schemas.microsoft.com/office/drawing/2014/main" id="{A243B1F4-EDA0-4835-9470-C6DA342F7824}"/>
              </a:ext>
            </a:extLst>
          </p:cNvPr>
          <p:cNvPicPr>
            <a:picLocks noChangeAspect="1"/>
          </p:cNvPicPr>
          <p:nvPr/>
        </p:nvPicPr>
        <p:blipFill>
          <a:blip r:embed="rId2"/>
          <a:stretch>
            <a:fillRect/>
          </a:stretch>
        </p:blipFill>
        <p:spPr>
          <a:xfrm>
            <a:off x="11256881" y="192231"/>
            <a:ext cx="810838" cy="762066"/>
          </a:xfrm>
          <a:prstGeom prst="rect">
            <a:avLst/>
          </a:prstGeom>
        </p:spPr>
      </p:pic>
      <p:pic>
        <p:nvPicPr>
          <p:cNvPr id="18" name="Picture 17">
            <a:extLst>
              <a:ext uri="{FF2B5EF4-FFF2-40B4-BE49-F238E27FC236}">
                <a16:creationId xmlns:a16="http://schemas.microsoft.com/office/drawing/2014/main" id="{CFDE107B-BD8C-449E-A18D-2ACFA08D604D}"/>
              </a:ext>
            </a:extLst>
          </p:cNvPr>
          <p:cNvPicPr>
            <a:picLocks noChangeAspect="1"/>
          </p:cNvPicPr>
          <p:nvPr/>
        </p:nvPicPr>
        <p:blipFill>
          <a:blip r:embed="rId3"/>
          <a:stretch>
            <a:fillRect/>
          </a:stretch>
        </p:blipFill>
        <p:spPr>
          <a:xfrm>
            <a:off x="6381038" y="365988"/>
            <a:ext cx="3192161" cy="2490922"/>
          </a:xfrm>
          <a:prstGeom prst="rect">
            <a:avLst/>
          </a:prstGeom>
        </p:spPr>
      </p:pic>
      <p:pic>
        <p:nvPicPr>
          <p:cNvPr id="20" name="Picture 19">
            <a:extLst>
              <a:ext uri="{FF2B5EF4-FFF2-40B4-BE49-F238E27FC236}">
                <a16:creationId xmlns:a16="http://schemas.microsoft.com/office/drawing/2014/main" id="{BDBB1BA1-DC98-4191-B1F5-A590E24D419C}"/>
              </a:ext>
            </a:extLst>
          </p:cNvPr>
          <p:cNvPicPr>
            <a:picLocks noChangeAspect="1"/>
          </p:cNvPicPr>
          <p:nvPr/>
        </p:nvPicPr>
        <p:blipFill>
          <a:blip r:embed="rId4"/>
          <a:stretch>
            <a:fillRect/>
          </a:stretch>
        </p:blipFill>
        <p:spPr>
          <a:xfrm>
            <a:off x="9525467" y="365988"/>
            <a:ext cx="2542252" cy="2490922"/>
          </a:xfrm>
          <a:prstGeom prst="rect">
            <a:avLst/>
          </a:prstGeom>
        </p:spPr>
      </p:pic>
      <p:pic>
        <p:nvPicPr>
          <p:cNvPr id="22" name="Picture 21">
            <a:extLst>
              <a:ext uri="{FF2B5EF4-FFF2-40B4-BE49-F238E27FC236}">
                <a16:creationId xmlns:a16="http://schemas.microsoft.com/office/drawing/2014/main" id="{D57DFC40-69B0-4681-B89A-B222B8444DC9}"/>
              </a:ext>
            </a:extLst>
          </p:cNvPr>
          <p:cNvPicPr>
            <a:picLocks noChangeAspect="1"/>
          </p:cNvPicPr>
          <p:nvPr/>
        </p:nvPicPr>
        <p:blipFill>
          <a:blip r:embed="rId5"/>
          <a:stretch>
            <a:fillRect/>
          </a:stretch>
        </p:blipFill>
        <p:spPr>
          <a:xfrm>
            <a:off x="9231938" y="2856910"/>
            <a:ext cx="2770852" cy="4001090"/>
          </a:xfrm>
          <a:prstGeom prst="rect">
            <a:avLst/>
          </a:prstGeom>
        </p:spPr>
      </p:pic>
      <p:pic>
        <p:nvPicPr>
          <p:cNvPr id="24" name="Picture 23">
            <a:extLst>
              <a:ext uri="{FF2B5EF4-FFF2-40B4-BE49-F238E27FC236}">
                <a16:creationId xmlns:a16="http://schemas.microsoft.com/office/drawing/2014/main" id="{A46AC312-0320-41E4-82D2-425CDAC30DCD}"/>
              </a:ext>
            </a:extLst>
          </p:cNvPr>
          <p:cNvPicPr>
            <a:picLocks noChangeAspect="1"/>
          </p:cNvPicPr>
          <p:nvPr/>
        </p:nvPicPr>
        <p:blipFill rotWithShape="1">
          <a:blip r:embed="rId6"/>
          <a:srcRect l="9287" t="12324" r="4358" b="27537"/>
          <a:stretch/>
        </p:blipFill>
        <p:spPr>
          <a:xfrm>
            <a:off x="6381038" y="2856909"/>
            <a:ext cx="2915829" cy="2947543"/>
          </a:xfrm>
          <a:prstGeom prst="rect">
            <a:avLst/>
          </a:prstGeom>
        </p:spPr>
      </p:pic>
      <p:pic>
        <p:nvPicPr>
          <p:cNvPr id="25" name="Picture 24">
            <a:extLst>
              <a:ext uri="{FF2B5EF4-FFF2-40B4-BE49-F238E27FC236}">
                <a16:creationId xmlns:a16="http://schemas.microsoft.com/office/drawing/2014/main" id="{0ABA3A8F-49CC-4335-BF26-56E7C743E8B9}"/>
              </a:ext>
            </a:extLst>
          </p:cNvPr>
          <p:cNvPicPr>
            <a:picLocks noChangeAspect="1"/>
          </p:cNvPicPr>
          <p:nvPr/>
        </p:nvPicPr>
        <p:blipFill>
          <a:blip r:embed="rId7"/>
          <a:stretch>
            <a:fillRect/>
          </a:stretch>
        </p:blipFill>
        <p:spPr>
          <a:xfrm>
            <a:off x="6381038" y="5748032"/>
            <a:ext cx="2850900" cy="1109968"/>
          </a:xfrm>
          <a:prstGeom prst="rect">
            <a:avLst/>
          </a:prstGeom>
        </p:spPr>
      </p:pic>
    </p:spTree>
    <p:extLst>
      <p:ext uri="{BB962C8B-B14F-4D97-AF65-F5344CB8AC3E}">
        <p14:creationId xmlns:p14="http://schemas.microsoft.com/office/powerpoint/2010/main" val="3912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2630"/>
            <a:ext cx="10515600" cy="1325563"/>
          </a:xfrm>
        </p:spPr>
        <p:txBody>
          <a:bodyPr/>
          <a:lstStyle/>
          <a:p>
            <a:pPr algn="ctr"/>
            <a:r>
              <a:rPr lang="en-US" b="1" dirty="0"/>
              <a:t>Mission Statement</a:t>
            </a:r>
          </a:p>
        </p:txBody>
      </p:sp>
      <p:sp>
        <p:nvSpPr>
          <p:cNvPr id="3" name="Content Placeholder 2"/>
          <p:cNvSpPr>
            <a:spLocks noGrp="1"/>
          </p:cNvSpPr>
          <p:nvPr>
            <p:ph idx="1"/>
          </p:nvPr>
        </p:nvSpPr>
        <p:spPr/>
        <p:txBody>
          <a:bodyPr>
            <a:normAutofit fontScale="85000" lnSpcReduction="20000"/>
          </a:bodyPr>
          <a:lstStyle/>
          <a:p>
            <a:pPr marL="0" indent="0" algn="ctr">
              <a:buNone/>
            </a:pPr>
            <a:r>
              <a:rPr lang="en-US" sz="3600" i="1" dirty="0"/>
              <a:t>As educational leaders, the PSJA team is engaged and empowered to connect all students with innovative instruction, outstanding facilities, technology, skills, and social-emotional support while prioritizing health and safety for all-from early childhood through their chosen career.</a:t>
            </a:r>
          </a:p>
          <a:p>
            <a:pPr marL="0" indent="0" algn="ctr">
              <a:buNone/>
            </a:pPr>
            <a:r>
              <a:rPr lang="en-US" sz="3600" i="1" dirty="0"/>
              <a:t>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a:t>
            </a:r>
            <a:br>
              <a:rPr lang="en-US" sz="3600" i="1" dirty="0"/>
            </a:br>
            <a:br>
              <a:rPr lang="en-US" sz="3600" i="1" dirty="0"/>
            </a:br>
            <a:endParaRPr lang="en-US" sz="3600" i="1" dirty="0"/>
          </a:p>
        </p:txBody>
      </p:sp>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a:ln>
                  <a:noFill/>
                </a:ln>
                <a:solidFill>
                  <a:prstClr val="white"/>
                </a:solidFill>
                <a:effectLst/>
                <a:uLnTx/>
                <a:uFillTx/>
                <a:latin typeface="Gill Sans"/>
                <a:ea typeface="+mn-ea"/>
                <a:cs typeface="Gill Sans"/>
              </a:rPr>
              <a:t>PHARR-SAN JUAN-ALAMO INDEPENDENT SCHOOL DISTRICT</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00280" y="104808"/>
            <a:ext cx="516298" cy="520634"/>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Footer Placeholder 6">
            <a:extLst>
              <a:ext uri="{FF2B5EF4-FFF2-40B4-BE49-F238E27FC236}">
                <a16:creationId xmlns:a16="http://schemas.microsoft.com/office/drawing/2014/main" id="{58331B5C-580B-48B3-A417-A4B9B6698A5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8" name="Picture 7">
            <a:extLst>
              <a:ext uri="{FF2B5EF4-FFF2-40B4-BE49-F238E27FC236}">
                <a16:creationId xmlns:a16="http://schemas.microsoft.com/office/drawing/2014/main" id="{CAB4F1BE-FA93-42AD-A1FB-DDA4DF7BC3E1}"/>
              </a:ext>
            </a:extLst>
          </p:cNvPr>
          <p:cNvPicPr>
            <a:picLocks noChangeAspect="1"/>
          </p:cNvPicPr>
          <p:nvPr/>
        </p:nvPicPr>
        <p:blipFill>
          <a:blip r:embed="rId3"/>
          <a:stretch>
            <a:fillRect/>
          </a:stretch>
        </p:blipFill>
        <p:spPr>
          <a:xfrm>
            <a:off x="11030204" y="201904"/>
            <a:ext cx="810838" cy="762066"/>
          </a:xfrm>
          <a:prstGeom prst="rect">
            <a:avLst/>
          </a:prstGeom>
        </p:spPr>
      </p:pic>
    </p:spTree>
    <p:extLst>
      <p:ext uri="{BB962C8B-B14F-4D97-AF65-F5344CB8AC3E}">
        <p14:creationId xmlns:p14="http://schemas.microsoft.com/office/powerpoint/2010/main" val="298173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514" y="1240531"/>
            <a:ext cx="11661228"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p:cNvGrpSpPr/>
          <p:nvPr/>
        </p:nvGrpSpPr>
        <p:grpSpPr>
          <a:xfrm>
            <a:off x="329514" y="90874"/>
            <a:ext cx="11442356" cy="955331"/>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sp>
        <p:nvSpPr>
          <p:cNvPr id="2" name="Rectangle 1"/>
          <p:cNvSpPr/>
          <p:nvPr/>
        </p:nvSpPr>
        <p:spPr>
          <a:xfrm>
            <a:off x="1054443" y="320424"/>
            <a:ext cx="1042086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THE </a:t>
            </a:r>
            <a:r>
              <a:rPr lang="en-US" b="1" dirty="0">
                <a:solidFill>
                  <a:prstClr val="white"/>
                </a:solidFill>
                <a:latin typeface="Calibri" panose="020F0502020204030204" pitchFamily="34" charset="0"/>
              </a:rPr>
              <a:t>BOARD OF EDUCATION </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GOALS AND PROGRESS MEASURE </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E810763-DE9C-4E44-8BF0-2558193A6F88}"/>
              </a:ext>
            </a:extLst>
          </p:cNvPr>
          <p:cNvSpPr/>
          <p:nvPr/>
        </p:nvSpPr>
        <p:spPr>
          <a:xfrm>
            <a:off x="329514" y="1072495"/>
            <a:ext cx="11442356" cy="5372625"/>
          </a:xfrm>
          <a:prstGeom prst="rect">
            <a:avLst/>
          </a:prstGeom>
        </p:spPr>
        <p:txBody>
          <a:bodyPr wrap="square">
            <a:spAutoFit/>
          </a:bodyPr>
          <a:lstStyle/>
          <a:p>
            <a:pPr marL="63500" marR="152400" indent="0">
              <a:lnSpc>
                <a:spcPct val="107000"/>
              </a:lnSpc>
              <a:spcBef>
                <a:spcPts val="930"/>
              </a:spcBef>
              <a:spcAft>
                <a:spcPts val="0"/>
              </a:spcAft>
            </a:pPr>
            <a:r>
              <a:rPr lang="en-US" sz="1100" b="1" dirty="0">
                <a:highlight>
                  <a:srgbClr val="FFFF00"/>
                </a:highlight>
                <a:latin typeface="Calibri" panose="020F0502020204030204" pitchFamily="34" charset="0"/>
                <a:ea typeface="Calibri" panose="020F0502020204030204" pitchFamily="34" charset="0"/>
                <a:cs typeface="Calibri" panose="020F0502020204030204" pitchFamily="34" charset="0"/>
              </a:rPr>
              <a:t>Goal 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Reading will increase from 52% to 60%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1.1:</a:t>
            </a:r>
            <a:r>
              <a:rPr lang="en-US" sz="1100" dirty="0">
                <a:latin typeface="Calibri" panose="020F0502020204030204" pitchFamily="34" charset="0"/>
                <a:ea typeface="Calibri" panose="020F0502020204030204" pitchFamily="34" charset="0"/>
                <a:cs typeface="Calibri" panose="020F0502020204030204" pitchFamily="34" charset="0"/>
              </a:rPr>
              <a:t>   The percent of grade 3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23% to 33%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1.2:</a:t>
            </a:r>
            <a:r>
              <a:rPr lang="en-US" sz="1100" dirty="0">
                <a:latin typeface="Calibri" panose="020F0502020204030204" pitchFamily="34" charset="0"/>
                <a:ea typeface="Calibri" panose="020F0502020204030204" pitchFamily="34" charset="0"/>
                <a:cs typeface="Calibri" panose="020F0502020204030204" pitchFamily="34" charset="0"/>
              </a:rPr>
              <a:t>  The percent of grade 2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25% to 34%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1.3:</a:t>
            </a:r>
            <a:r>
              <a:rPr lang="en-US" sz="1100" dirty="0">
                <a:latin typeface="Calibri" panose="020F0502020204030204" pitchFamily="34" charset="0"/>
                <a:ea typeface="Calibri" panose="020F0502020204030204" pitchFamily="34" charset="0"/>
                <a:cs typeface="Calibri" panose="020F0502020204030204" pitchFamily="34" charset="0"/>
              </a:rPr>
              <a:t>  The percent of grade 1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from 23% to 32%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1.4:</a:t>
            </a:r>
            <a:r>
              <a:rPr lang="en-US" sz="1100" dirty="0">
                <a:latin typeface="Calibri" panose="020F0502020204030204" pitchFamily="34" charset="0"/>
                <a:ea typeface="Calibri" panose="020F0502020204030204" pitchFamily="34" charset="0"/>
                <a:cs typeface="Calibri" panose="020F0502020204030204" pitchFamily="34" charset="0"/>
              </a:rPr>
              <a:t>  The percent of grade kindergarten students who reach above the 60</a:t>
            </a:r>
            <a:r>
              <a:rPr lang="en-US" sz="1100" baseline="30000" dirty="0">
                <a:latin typeface="Calibri" panose="020F0502020204030204" pitchFamily="34" charset="0"/>
                <a:ea typeface="Calibri" panose="020F0502020204030204" pitchFamily="34" charset="0"/>
                <a:cs typeface="Calibri" panose="020F0502020204030204" pitchFamily="34" charset="0"/>
              </a:rPr>
              <a:t>th</a:t>
            </a:r>
            <a:r>
              <a:rPr lang="en-US" sz="1100" dirty="0">
                <a:latin typeface="Calibri" panose="020F0502020204030204" pitchFamily="34" charset="0"/>
                <a:ea typeface="Calibri" panose="020F0502020204030204" pitchFamily="34" charset="0"/>
                <a:cs typeface="Calibri" panose="020F0502020204030204" pitchFamily="34" charset="0"/>
              </a:rPr>
              <a:t> percentile by End of Year Assessment will increase 15% to 23%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3500" marR="152400" indent="0">
              <a:lnSpc>
                <a:spcPct val="107000"/>
              </a:lnSpc>
              <a:spcBef>
                <a:spcPts val="805"/>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2:</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3 who perform at meets grade level or above on STAAR Mathematics will increase from 41% to 53%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2.1:</a:t>
            </a:r>
            <a:r>
              <a:rPr lang="en-US" sz="1100" dirty="0">
                <a:latin typeface="Calibri" panose="020F0502020204030204" pitchFamily="34" charset="0"/>
                <a:ea typeface="Calibri" panose="020F0502020204030204" pitchFamily="34" charset="0"/>
                <a:cs typeface="Calibri" panose="020F0502020204030204" pitchFamily="34" charset="0"/>
              </a:rPr>
              <a:t> Proficiency in grade 3 students on Imagine Math Beginning of Year Assessment will increase from 7% to 16%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2.2:</a:t>
            </a:r>
            <a:r>
              <a:rPr lang="en-US" sz="1100" dirty="0">
                <a:latin typeface="Calibri" panose="020F0502020204030204" pitchFamily="34" charset="0"/>
                <a:ea typeface="Calibri" panose="020F0502020204030204" pitchFamily="34" charset="0"/>
                <a:cs typeface="Calibri" panose="020F0502020204030204" pitchFamily="34" charset="0"/>
              </a:rPr>
              <a:t>  Proficiency in grade 2 students on Imagine Math Beginning of Year Assessment will increase from 33% to 42% by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2.3:</a:t>
            </a:r>
            <a:r>
              <a:rPr lang="en-US" sz="1100" dirty="0">
                <a:latin typeface="Calibri" panose="020F0502020204030204" pitchFamily="34" charset="0"/>
                <a:ea typeface="Calibri" panose="020F0502020204030204" pitchFamily="34" charset="0"/>
                <a:cs typeface="Calibri" panose="020F0502020204030204" pitchFamily="34" charset="0"/>
              </a:rPr>
              <a:t> Proficiency in grade 1 students on Imagine Math Beginning of the Year Assessment will increase from 11% to 19%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52400"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2.4:</a:t>
            </a:r>
            <a:r>
              <a:rPr lang="en-US" sz="1100" dirty="0">
                <a:latin typeface="Calibri" panose="020F0502020204030204" pitchFamily="34" charset="0"/>
                <a:ea typeface="Calibri" panose="020F0502020204030204" pitchFamily="34" charset="0"/>
                <a:cs typeface="Calibri" panose="020F0502020204030204" pitchFamily="34" charset="0"/>
              </a:rPr>
              <a:t> Proficiency in grade kindergarten on Imagine Math Beginning of the Year Assessment will increase from 1% to 10% by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3500" marR="109855" indent="0">
              <a:lnSpc>
                <a:spcPct val="107000"/>
              </a:lnSpc>
              <a:spcBef>
                <a:spcPts val="790"/>
              </a:spcBef>
              <a:spcAft>
                <a:spcPts val="0"/>
              </a:spcAft>
            </a:pPr>
            <a:r>
              <a:rPr lang="en-US" sz="1100" b="1" dirty="0">
                <a:latin typeface="Calibri" panose="020F0502020204030204" pitchFamily="34" charset="0"/>
                <a:ea typeface="Calibri" panose="020F0502020204030204" pitchFamily="34" charset="0"/>
                <a:cs typeface="Calibri" panose="020F0502020204030204" pitchFamily="34" charset="0"/>
              </a:rPr>
              <a:t>Goal 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grades 5-8 who perform at meets grade level or above on STAAR Reading will increase from 50% to 60%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86995" indent="0" algn="just">
              <a:lnSpc>
                <a:spcPct val="107000"/>
              </a:lnSpc>
              <a:spcBef>
                <a:spcPts val="810"/>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3.1:</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5 at meets level on STAAR Reading will increase from 40% to 60%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3.2:</a:t>
            </a:r>
            <a:r>
              <a:rPr lang="en-US" sz="1100" dirty="0">
                <a:latin typeface="Calibri" panose="020F0502020204030204" pitchFamily="34" charset="0"/>
                <a:ea typeface="Calibri" panose="020F0502020204030204" pitchFamily="34" charset="0"/>
                <a:cs typeface="Calibri" panose="020F0502020204030204" pitchFamily="34" charset="0"/>
              </a:rPr>
              <a:t> The percentage of students in grade 6 at meets level on STAAR Reading will increase from 26% to 30%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3.3:</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7 at meets level on STAAR Reading will increase from 37% to 42% by June 2025.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5207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3.4:</a:t>
            </a:r>
            <a:r>
              <a:rPr lang="en-US" sz="1100" dirty="0">
                <a:latin typeface="Calibri" panose="020F0502020204030204" pitchFamily="34" charset="0"/>
                <a:ea typeface="Calibri" panose="020F0502020204030204" pitchFamily="34" charset="0"/>
                <a:cs typeface="Calibri" panose="020F0502020204030204" pitchFamily="34" charset="0"/>
              </a:rPr>
              <a:t>  The percent of students in grade 8 at meets level on STAAR Reading will increase from 42% to 47%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R="109855">
              <a:lnSpc>
                <a:spcPct val="107000"/>
              </a:lnSpc>
              <a:spcBef>
                <a:spcPts val="795"/>
              </a:spcBef>
            </a:pPr>
            <a:r>
              <a:rPr lang="en-US" sz="1100" b="1" dirty="0">
                <a:latin typeface="Calibri" panose="020F0502020204030204" pitchFamily="34" charset="0"/>
                <a:ea typeface="Calibri" panose="020F0502020204030204" pitchFamily="34" charset="0"/>
                <a:cs typeface="Calibri" panose="020F0502020204030204" pitchFamily="34" charset="0"/>
              </a:rPr>
              <a:t>Goal 4:</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who are College, Career and Military Ready will increase from 70% to 80%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4.1:</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an industry-based certification will increase from 4% to 30%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4.2:</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3 college hours in ELA or Math or 9 hours in any other course will increase from 51% to 60%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109855" indent="0">
              <a:lnSpc>
                <a:spcPct val="107000"/>
              </a:lnSpc>
              <a:spcBef>
                <a:spcPts val="795"/>
              </a:spcBef>
              <a:spcAft>
                <a:spcPts val="0"/>
              </a:spcAft>
            </a:pPr>
            <a:r>
              <a:rPr lang="en-US" sz="1100" u="sng" dirty="0">
                <a:latin typeface="Calibri" panose="020F0502020204030204" pitchFamily="34" charset="0"/>
                <a:ea typeface="Calibri" panose="020F0502020204030204" pitchFamily="34" charset="0"/>
                <a:cs typeface="Calibri" panose="020F0502020204030204" pitchFamily="34" charset="0"/>
              </a:rPr>
              <a:t>Goal Progress Measure 4.3:</a:t>
            </a:r>
            <a:r>
              <a:rPr lang="en-US" sz="1100" dirty="0">
                <a:latin typeface="Calibri" panose="020F0502020204030204" pitchFamily="34" charset="0"/>
                <a:ea typeface="Calibri" panose="020F0502020204030204" pitchFamily="34" charset="0"/>
                <a:cs typeface="Calibri" panose="020F0502020204030204" pitchFamily="34" charset="0"/>
              </a:rPr>
              <a:t>  The percent of graduates earning a Level I or Level II certificate will increase from 6% to 10% by June 2025.</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Footer Placeholder 7">
            <a:extLst>
              <a:ext uri="{FF2B5EF4-FFF2-40B4-BE49-F238E27FC236}">
                <a16:creationId xmlns:a16="http://schemas.microsoft.com/office/drawing/2014/main" id="{F8E2AA7C-02B1-4B6A-8BAD-5420D45BCF61}"/>
              </a:ext>
            </a:extLst>
          </p:cNvPr>
          <p:cNvSpPr>
            <a:spLocks noGrp="1"/>
          </p:cNvSpPr>
          <p:nvPr>
            <p:ph type="ftr" sz="quarter" idx="11"/>
          </p:nvPr>
        </p:nvSpPr>
        <p:spPr/>
        <p:txBody>
          <a:bodyPr/>
          <a:lstStyle/>
          <a:p>
            <a:r>
              <a:rPr lang="en-US"/>
              <a:t>Berta Palacios Elementary Campus Improvement Plan</a:t>
            </a:r>
          </a:p>
        </p:txBody>
      </p:sp>
      <p:pic>
        <p:nvPicPr>
          <p:cNvPr id="10" name="Picture 9">
            <a:extLst>
              <a:ext uri="{FF2B5EF4-FFF2-40B4-BE49-F238E27FC236}">
                <a16:creationId xmlns:a16="http://schemas.microsoft.com/office/drawing/2014/main" id="{D0131245-9990-437E-8EF6-EB60953B5384}"/>
              </a:ext>
            </a:extLst>
          </p:cNvPr>
          <p:cNvPicPr>
            <a:picLocks noChangeAspect="1"/>
          </p:cNvPicPr>
          <p:nvPr/>
        </p:nvPicPr>
        <p:blipFill>
          <a:blip r:embed="rId2"/>
          <a:stretch>
            <a:fillRect/>
          </a:stretch>
        </p:blipFill>
        <p:spPr>
          <a:xfrm>
            <a:off x="10869196" y="213266"/>
            <a:ext cx="810838" cy="762066"/>
          </a:xfrm>
          <a:prstGeom prst="rect">
            <a:avLst/>
          </a:prstGeom>
        </p:spPr>
      </p:pic>
    </p:spTree>
    <p:extLst>
      <p:ext uri="{BB962C8B-B14F-4D97-AF65-F5344CB8AC3E}">
        <p14:creationId xmlns:p14="http://schemas.microsoft.com/office/powerpoint/2010/main" val="311408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7123" y="274555"/>
            <a:ext cx="10580477" cy="1153314"/>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BERTA PALACIOS ELEMENTARY SCHOOL</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an International Baccalaureate </a:t>
            </a:r>
            <a:r>
              <a:rPr lang="en-US" sz="2400" dirty="0">
                <a:solidFill>
                  <a:prstClr val="white"/>
                </a:solidFill>
                <a:latin typeface="Calibri" panose="020F0502020204030204"/>
              </a:rPr>
              <a:t>School</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8707" y="218034"/>
            <a:ext cx="1199758" cy="1209835"/>
          </a:xfrm>
          <a:prstGeom prst="rect">
            <a:avLst/>
          </a:prstGeom>
        </p:spPr>
      </p:pic>
      <p:sp>
        <p:nvSpPr>
          <p:cNvPr id="5" name="Rectangle 4"/>
          <p:cNvSpPr/>
          <p:nvPr/>
        </p:nvSpPr>
        <p:spPr>
          <a:xfrm>
            <a:off x="818758" y="1427869"/>
            <a:ext cx="10217889" cy="5329088"/>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tab pos="6226810" algn="l"/>
              </a:tabLst>
              <a:defRPr/>
            </a:pPr>
            <a:r>
              <a:rPr kumimoji="0" lang="en-US" sz="2200" b="1" i="0" u="none" strike="noStrike" kern="1200" cap="none" spc="0" normalizeH="0" baseline="0" noProof="0" dirty="0">
                <a:ln>
                  <a:noFill/>
                </a:ln>
                <a:effectLst/>
                <a:uLnTx/>
                <a:uFillTx/>
                <a:ea typeface="Calibri" panose="020F0502020204030204" pitchFamily="34" charset="0"/>
                <a:cs typeface="Times New Roman" panose="02020603050405020304" pitchFamily="18" charset="0"/>
              </a:rPr>
              <a:t>Vision:</a:t>
            </a:r>
          </a:p>
          <a:p>
            <a:pPr marL="0" marR="0" lvl="0" indent="0" algn="l" defTabSz="914400" rtl="0" eaLnBrk="1" fontAlgn="auto" latinLnBrk="0" hangingPunct="1">
              <a:lnSpc>
                <a:spcPct val="107000"/>
              </a:lnSpc>
              <a:spcBef>
                <a:spcPts val="0"/>
              </a:spcBef>
              <a:spcAft>
                <a:spcPts val="800"/>
              </a:spcAft>
              <a:buClrTx/>
              <a:buSzTx/>
              <a:buFontTx/>
              <a:buNone/>
              <a:tabLst>
                <a:tab pos="6226810" algn="l"/>
              </a:tabLst>
              <a:defRPr/>
            </a:pPr>
            <a:r>
              <a:rPr kumimoji="0" lang="en-US" sz="2200" b="0" i="0" u="none" strike="noStrike" kern="1200" cap="none" spc="0" normalizeH="0" baseline="0" noProof="0" dirty="0">
                <a:ln>
                  <a:noFill/>
                </a:ln>
                <a:effectLst/>
                <a:uLnTx/>
                <a:uFillTx/>
                <a:ea typeface="Calibri" panose="020F0502020204030204" pitchFamily="34" charset="0"/>
                <a:cs typeface="Times New Roman" panose="02020603050405020304" pitchFamily="18" charset="0"/>
              </a:rPr>
              <a:t>Teachers and staff at Berta Palacios Elementary commit themselves to the fundamental principle that all students can learn.  We can make the difference through positive actions.  In the course of our endeavor as professional educators, we must provide all students with opportunities to excel to their fullest.  Furthermore, our top priority is for students to attain academic recognition in all areas of the curriculum.  Commitment from administrators, teachers, parents, and students play an integral part in accomplishing our school vision.</a:t>
            </a:r>
          </a:p>
          <a:p>
            <a:pPr lvl="0"/>
            <a:r>
              <a:rPr lang="en-US" sz="2200" b="1" dirty="0"/>
              <a:t>Mission</a:t>
            </a:r>
            <a:br>
              <a:rPr lang="en-US" sz="2200" dirty="0"/>
            </a:br>
            <a:r>
              <a:rPr lang="en-US" sz="2200" dirty="0"/>
              <a:t>Through a supportive partnership with parents and the school community we, the staff of Berta Palacios Elementary School, are committed to provide all students with a strong foundation for life-long learning through inquiry that will produce internationally-minded and productive bilingual/biliterate, caring, global citizens.</a:t>
            </a:r>
          </a:p>
          <a:p>
            <a:pPr marL="0" marR="0" lvl="0" indent="0" algn="l" defTabSz="914400" rtl="0" eaLnBrk="1" fontAlgn="auto" latinLnBrk="0" hangingPunct="1">
              <a:lnSpc>
                <a:spcPct val="107000"/>
              </a:lnSpc>
              <a:spcBef>
                <a:spcPts val="0"/>
              </a:spcBef>
              <a:spcAft>
                <a:spcPts val="800"/>
              </a:spcAft>
              <a:buClrTx/>
              <a:buSzTx/>
              <a:buFontTx/>
              <a:buNone/>
              <a:tabLst>
                <a:tab pos="6226810" algn="l"/>
              </a:tabLst>
              <a:defRPr/>
            </a:pPr>
            <a:endParaRPr kumimoji="0" lang="en-US" sz="28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1D65C009-3218-471D-9FDD-85F9626FD36B}"/>
              </a:ext>
            </a:extLst>
          </p:cNvPr>
          <p:cNvSpPr>
            <a:spLocks noGrp="1"/>
          </p:cNvSpPr>
          <p:nvPr>
            <p:ph type="ftr" sz="quarter" idx="11"/>
          </p:nvPr>
        </p:nvSpPr>
        <p:spPr/>
        <p:txBody>
          <a:bodyPr/>
          <a:lstStyle/>
          <a:p>
            <a:r>
              <a:rPr lang="en-US"/>
              <a:t>Berta Palacios Elementary Campus Improvement Plan</a:t>
            </a:r>
          </a:p>
        </p:txBody>
      </p:sp>
      <p:pic>
        <p:nvPicPr>
          <p:cNvPr id="7" name="Picture 6">
            <a:extLst>
              <a:ext uri="{FF2B5EF4-FFF2-40B4-BE49-F238E27FC236}">
                <a16:creationId xmlns:a16="http://schemas.microsoft.com/office/drawing/2014/main" id="{F424469C-A928-427E-86F1-0BE78F23302D}"/>
              </a:ext>
            </a:extLst>
          </p:cNvPr>
          <p:cNvPicPr>
            <a:picLocks noChangeAspect="1"/>
          </p:cNvPicPr>
          <p:nvPr/>
        </p:nvPicPr>
        <p:blipFill>
          <a:blip r:embed="rId3"/>
          <a:stretch>
            <a:fillRect/>
          </a:stretch>
        </p:blipFill>
        <p:spPr>
          <a:xfrm>
            <a:off x="11277600" y="321561"/>
            <a:ext cx="810838" cy="762066"/>
          </a:xfrm>
          <a:prstGeom prst="rect">
            <a:avLst/>
          </a:prstGeom>
        </p:spPr>
      </p:pic>
    </p:spTree>
    <p:extLst>
      <p:ext uri="{BB962C8B-B14F-4D97-AF65-F5344CB8AC3E}">
        <p14:creationId xmlns:p14="http://schemas.microsoft.com/office/powerpoint/2010/main" val="115386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8BC67C69-3159-476A-ABFD-55FABB185077}"/>
              </a:ext>
            </a:extLst>
          </p:cNvPr>
          <p:cNvSpPr>
            <a:spLocks noGrp="1"/>
          </p:cNvSpPr>
          <p:nvPr>
            <p:ph type="ftr" sz="quarter" idx="11"/>
          </p:nvPr>
        </p:nvSpPr>
        <p:spPr>
          <a:xfrm>
            <a:off x="4038600" y="6356350"/>
            <a:ext cx="4114800" cy="365125"/>
          </a:xfrm>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t>Berta Palacios Elementary Campus Improvement Plan</a:t>
            </a:r>
          </a:p>
        </p:txBody>
      </p:sp>
      <p:sp>
        <p:nvSpPr>
          <p:cNvPr id="3" name="Slide Number Placeholder 2">
            <a:extLst>
              <a:ext uri="{FF2B5EF4-FFF2-40B4-BE49-F238E27FC236}">
                <a16:creationId xmlns:a16="http://schemas.microsoft.com/office/drawing/2014/main" id="{2D83246C-7EB0-440C-BB68-A80FF458C4AC}"/>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6ED5DE-22B7-41E7-A943-79814E858A13}"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C5BA570D-2407-4079-8C24-7DEA57B56A8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337" name="Picture 2" descr="trans_psja_logo">
            <a:extLst>
              <a:ext uri="{FF2B5EF4-FFF2-40B4-BE49-F238E27FC236}">
                <a16:creationId xmlns:a16="http://schemas.microsoft.com/office/drawing/2014/main" id="{530151BD-F823-4581-82CF-593DE14E4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146" y="794119"/>
            <a:ext cx="2132013" cy="8096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A5566CF0-49F3-4626-B8B7-34155B9E3912}"/>
              </a:ext>
            </a:extLst>
          </p:cNvPr>
          <p:cNvSpPr>
            <a:spLocks noChangeArrowheads="1"/>
          </p:cNvSpPr>
          <p:nvPr/>
        </p:nvSpPr>
        <p:spPr bwMode="auto">
          <a:xfrm>
            <a:off x="1047492" y="1163345"/>
            <a:ext cx="9691391" cy="504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85800" algn="l"/>
              </a:tabLst>
              <a:defRPr>
                <a:solidFill>
                  <a:schemeClr val="tx1"/>
                </a:solidFill>
                <a:latin typeface="Arial" panose="020B0604020202020204" pitchFamily="34" charset="0"/>
              </a:defRPr>
            </a:lvl1pPr>
            <a:lvl2pPr eaLnBrk="0" fontAlgn="base" hangingPunct="0">
              <a:spcBef>
                <a:spcPct val="0"/>
              </a:spcBef>
              <a:spcAft>
                <a:spcPct val="0"/>
              </a:spcAft>
              <a:tabLst>
                <a:tab pos="685800" algn="l"/>
              </a:tabLst>
              <a:defRPr>
                <a:solidFill>
                  <a:schemeClr val="tx1"/>
                </a:solidFill>
                <a:latin typeface="Arial" panose="020B0604020202020204" pitchFamily="34" charset="0"/>
              </a:defRPr>
            </a:lvl2pPr>
            <a:lvl3pPr eaLnBrk="0" fontAlgn="base" hangingPunct="0">
              <a:spcBef>
                <a:spcPct val="0"/>
              </a:spcBef>
              <a:spcAft>
                <a:spcPct val="0"/>
              </a:spcAft>
              <a:tabLst>
                <a:tab pos="685800" algn="l"/>
              </a:tabLst>
              <a:defRPr>
                <a:solidFill>
                  <a:schemeClr val="tx1"/>
                </a:solidFill>
                <a:latin typeface="Arial" panose="020B0604020202020204" pitchFamily="34" charset="0"/>
              </a:defRPr>
            </a:lvl3pPr>
            <a:lvl4pPr eaLnBrk="0" fontAlgn="base" hangingPunct="0">
              <a:spcBef>
                <a:spcPct val="0"/>
              </a:spcBef>
              <a:spcAft>
                <a:spcPct val="0"/>
              </a:spcAft>
              <a:tabLst>
                <a:tab pos="685800" algn="l"/>
              </a:tabLst>
              <a:defRPr>
                <a:solidFill>
                  <a:schemeClr val="tx1"/>
                </a:solidFill>
                <a:latin typeface="Arial" panose="020B0604020202020204" pitchFamily="34" charset="0"/>
              </a:defRPr>
            </a:lvl4pPr>
            <a:lvl5pPr eaLnBrk="0" fontAlgn="base" hangingPunct="0">
              <a:spcBef>
                <a:spcPct val="0"/>
              </a:spcBef>
              <a:spcAft>
                <a:spcPct val="0"/>
              </a:spcAft>
              <a:tabLst>
                <a:tab pos="685800" algn="l"/>
              </a:tabLst>
              <a:defRPr>
                <a:solidFill>
                  <a:schemeClr val="tx1"/>
                </a:solidFill>
                <a:latin typeface="Arial" panose="020B0604020202020204" pitchFamily="34" charset="0"/>
              </a:defRPr>
            </a:lvl5pPr>
            <a:lvl6pPr eaLnBrk="0" fontAlgn="base" hangingPunct="0">
              <a:spcBef>
                <a:spcPct val="0"/>
              </a:spcBef>
              <a:spcAft>
                <a:spcPct val="0"/>
              </a:spcAft>
              <a:tabLst>
                <a:tab pos="685800" algn="l"/>
              </a:tabLst>
              <a:defRPr>
                <a:solidFill>
                  <a:schemeClr val="tx1"/>
                </a:solidFill>
                <a:latin typeface="Arial" panose="020B0604020202020204" pitchFamily="34" charset="0"/>
              </a:defRPr>
            </a:lvl6pPr>
            <a:lvl7pPr eaLnBrk="0" fontAlgn="base" hangingPunct="0">
              <a:spcBef>
                <a:spcPct val="0"/>
              </a:spcBef>
              <a:spcAft>
                <a:spcPct val="0"/>
              </a:spcAft>
              <a:tabLst>
                <a:tab pos="685800" algn="l"/>
              </a:tabLst>
              <a:defRPr>
                <a:solidFill>
                  <a:schemeClr val="tx1"/>
                </a:solidFill>
                <a:latin typeface="Arial" panose="020B0604020202020204" pitchFamily="34" charset="0"/>
              </a:defRPr>
            </a:lvl7pPr>
            <a:lvl8pPr eaLnBrk="0" fontAlgn="base" hangingPunct="0">
              <a:spcBef>
                <a:spcPct val="0"/>
              </a:spcBef>
              <a:spcAft>
                <a:spcPct val="0"/>
              </a:spcAft>
              <a:tabLst>
                <a:tab pos="685800" algn="l"/>
              </a:tabLst>
              <a:defRPr>
                <a:solidFill>
                  <a:schemeClr val="tx1"/>
                </a:solidFill>
                <a:latin typeface="Arial" panose="020B0604020202020204" pitchFamily="34" charset="0"/>
              </a:defRPr>
            </a:lvl8pPr>
            <a:lvl9pPr eaLnBrk="0" fontAlgn="base" hangingPunct="0">
              <a:spcBef>
                <a:spcPct val="0"/>
              </a:spcBef>
              <a:spcAft>
                <a:spcPct val="0"/>
              </a:spcAft>
              <a:tabLst>
                <a:tab pos="6858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685800" algn="l"/>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School Profile</a:t>
            </a:r>
            <a:endParaRPr kumimoji="0" lang="en-US" alt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defRPr/>
            </a:pPr>
            <a:r>
              <a:rPr kumimoji="0" lang="en-US" altLang="en-US" sz="160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a:rPr>
              <a:t>Campus Improvement Plan: School Year </a:t>
            </a:r>
            <a:r>
              <a:rPr lang="en-US" altLang="en-US" sz="1600" dirty="0">
                <a:solidFill>
                  <a:prstClr val="black"/>
                </a:solidFill>
                <a:latin typeface="Calibri"/>
                <a:ea typeface="Calibri" panose="020F0502020204030204" pitchFamily="34" charset="0"/>
                <a:cs typeface="Times New Roman"/>
              </a:rPr>
              <a:t>2024-2025</a:t>
            </a:r>
            <a:endParaRPr kumimoji="0" lang="en-US" altLang="en-US" sz="800" b="0" i="0" u="none" strike="noStrike" kern="1200" cap="none" spc="0" normalizeH="0" baseline="0" noProof="0" dirty="0">
              <a:ln>
                <a:noFill/>
              </a:ln>
              <a:solidFill>
                <a:prstClr val="black"/>
              </a:solidFill>
              <a:effectLst/>
              <a:uLnTx/>
              <a:uFillTx/>
              <a:latin typeface="Arial" panose="020B0604020202020204" pitchFamily="34"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Campus Name</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Berta S. Palacios Elementary School</a:t>
            </a:r>
            <a:endParaRPr kumimoji="0" lang="en-US" alt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defRPr/>
            </a:pPr>
            <a:r>
              <a:rPr kumimoji="0" lang="en-US" altLang="en-US" sz="1300" b="1" i="0" u="none" strike="noStrike" kern="1200" cap="none" spc="0" normalizeH="0" baseline="0" noProof="0" dirty="0">
                <a:ln>
                  <a:noFill/>
                </a:ln>
                <a:solidFill>
                  <a:prstClr val="black"/>
                </a:solidFill>
                <a:effectLst/>
                <a:uLnTx/>
                <a:uFillTx/>
                <a:latin typeface="Calibri Light" panose="020F0302020204030204" pitchFamily="34" charset="0"/>
                <a:ea typeface="Calibri" panose="020F0502020204030204" pitchFamily="34" charset="0"/>
                <a:cs typeface="Calibri Light" panose="020F0302020204030204" pitchFamily="34" charset="0"/>
              </a:rPr>
              <a:t>History</a:t>
            </a:r>
            <a:endParaRPr kumimoji="0" lang="en-US" alt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algn="just">
              <a:lnSpc>
                <a:spcPct val="107000"/>
              </a:lnSpc>
              <a:spcBef>
                <a:spcPts val="0"/>
              </a:spcBef>
              <a:spcAft>
                <a:spcPts val="800"/>
              </a:spcAft>
              <a:tabLst>
                <a:tab pos="685800" algn="l"/>
              </a:tabLst>
            </a:pPr>
            <a:r>
              <a:rPr lang="en-US" sz="1100" dirty="0">
                <a:effectLst/>
                <a:latin typeface="+mn-lt"/>
                <a:ea typeface="Calibri" panose="020F0502020204030204" pitchFamily="34" charset="0"/>
                <a:cs typeface="Calibri" panose="020F0502020204030204" pitchFamily="34" charset="0"/>
              </a:rPr>
              <a:t>Berta S. Palacios Elementary School is named in honor of Berta S. Palacios, an esteemed educator who dedicated almost 50 years of her life to shaping young minds. Her legacy of commitment to education and community service continues to inspire our mission and values.  Berta Palacios Elementary opened its doors to students in August 2014. Located at 801 East Thomas Drive, Pharr, Texas, Berta Palacios Elementary serves students from all over the tri-city area.  </a:t>
            </a:r>
            <a:endParaRPr lang="en-US" sz="1100" dirty="0">
              <a:effectLst/>
              <a:latin typeface="+mn-l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mn-lt"/>
                <a:ea typeface="Times New Roman" panose="02020603050405020304" pitchFamily="18" charset="0"/>
                <a:cs typeface="Times New Roman" panose="02020603050405020304" pitchFamily="18" charset="0"/>
              </a:rPr>
              <a:t>Demographics</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Total Students: 495</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Economically Disadvantaged: 99.2%</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English Learners (EB): 60.4%</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Special Education (Sp. Ed.): 16%</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Migrant Students: 2.4%</a:t>
            </a:r>
            <a:endParaRPr lang="en-US" sz="1100" dirty="0">
              <a:effectLst/>
              <a:latin typeface="+mn-l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mn-lt"/>
                <a:ea typeface="Times New Roman" panose="02020603050405020304" pitchFamily="18" charset="0"/>
                <a:cs typeface="Times New Roman" panose="02020603050405020304" pitchFamily="18" charset="0"/>
              </a:rPr>
              <a:t>Gifted and Talented (GT): 3.4%</a:t>
            </a:r>
            <a:endParaRPr lang="en-US" sz="1100" dirty="0">
              <a:effectLst/>
              <a:latin typeface="+mn-lt"/>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endParaRPr lang="en-US" sz="1100" dirty="0">
              <a:effectLst/>
              <a:latin typeface="+mn-lt"/>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100" b="1" dirty="0">
                <a:effectLst/>
                <a:latin typeface="+mn-lt"/>
                <a:ea typeface="Calibri" panose="020F0502020204030204" pitchFamily="34" charset="0"/>
                <a:cs typeface="Times New Roman" panose="02020603050405020304" pitchFamily="18" charset="0"/>
              </a:rPr>
              <a:t>Highlights</a:t>
            </a:r>
            <a:endParaRPr lang="en-US" sz="1100" dirty="0">
              <a:effectLst/>
              <a:latin typeface="+mn-lt"/>
              <a:ea typeface="Calibri" panose="020F0502020204030204" pitchFamily="34" charset="0"/>
              <a:cs typeface="Times New Roman" panose="02020603050405020304" pitchFamily="18" charset="0"/>
            </a:endParaRPr>
          </a:p>
          <a:p>
            <a:r>
              <a:rPr lang="en-US" sz="1100" dirty="0">
                <a:effectLst/>
                <a:latin typeface="+mn-lt"/>
                <a:ea typeface="Calibri" panose="020F0502020204030204" pitchFamily="34" charset="0"/>
              </a:rPr>
              <a:t>At Berta S. Palacios Elementary School, we are dedicated to fostering a nurturing and inclusive learning environment that empowers every student to achieve academic excellence, develop critical thinking skills, and become responsible global citizens.  As an IB campus, we provide a challenging educational framework that encourages students to become active, compassionate, and lifelong learners. Our curriculum is designed to foster intercultural understanding and respect.  Our dual language program aims to develop bilingualism and biliteracy in both English and Spanish, promoting academic achievement and cross-cultural competence.  In collaboration with the Hidalgo Head Start program, we offer comprehensive early childhood education, health, nutrition, and parent involvement services to ensure our youngest learners are ready for school success. </a:t>
            </a:r>
            <a:endParaRPr kumimoji="0" lang="en-US" altLang="en-US" sz="1100" b="0" i="0" u="none" strike="noStrike" kern="1200" cap="none" spc="0" normalizeH="0" baseline="0" noProof="0" dirty="0">
              <a:ln>
                <a:noFill/>
              </a:ln>
              <a:solidFill>
                <a:prstClr val="black"/>
              </a:solidFill>
              <a:effectLst/>
              <a:uLnTx/>
              <a:uFillTx/>
              <a:latin typeface="+mn-lt"/>
              <a:ea typeface="+mn-ea"/>
              <a:cs typeface="+mn-cs"/>
            </a:endParaRPr>
          </a:p>
        </p:txBody>
      </p:sp>
      <p:pic>
        <p:nvPicPr>
          <p:cNvPr id="4" name="Picture 3">
            <a:extLst>
              <a:ext uri="{FF2B5EF4-FFF2-40B4-BE49-F238E27FC236}">
                <a16:creationId xmlns:a16="http://schemas.microsoft.com/office/drawing/2014/main" id="{5C830A13-5EF5-4DEA-865B-223DE6116AF6}"/>
              </a:ext>
            </a:extLst>
          </p:cNvPr>
          <p:cNvPicPr>
            <a:picLocks noChangeAspect="1"/>
          </p:cNvPicPr>
          <p:nvPr/>
        </p:nvPicPr>
        <p:blipFill>
          <a:blip r:embed="rId3"/>
          <a:stretch>
            <a:fillRect/>
          </a:stretch>
        </p:blipFill>
        <p:spPr>
          <a:xfrm>
            <a:off x="10542962" y="794119"/>
            <a:ext cx="810838" cy="762066"/>
          </a:xfrm>
          <a:prstGeom prst="rect">
            <a:avLst/>
          </a:prstGeom>
        </p:spPr>
      </p:pic>
    </p:spTree>
    <p:extLst>
      <p:ext uri="{BB962C8B-B14F-4D97-AF65-F5344CB8AC3E}">
        <p14:creationId xmlns:p14="http://schemas.microsoft.com/office/powerpoint/2010/main" val="2041908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73894446"/>
              </p:ext>
            </p:extLst>
          </p:nvPr>
        </p:nvGraphicFramePr>
        <p:xfrm>
          <a:off x="667404" y="1445759"/>
          <a:ext cx="10816142" cy="2059397"/>
        </p:xfrm>
        <a:graphic>
          <a:graphicData uri="http://schemas.openxmlformats.org/drawingml/2006/table">
            <a:tbl>
              <a:tblPr firstRow="1" bandRow="1">
                <a:tableStyleId>{5940675A-B579-460E-94D1-54222C63F5DA}</a:tableStyleId>
              </a:tblPr>
              <a:tblGrid>
                <a:gridCol w="1524483">
                  <a:extLst>
                    <a:ext uri="{9D8B030D-6E8A-4147-A177-3AD203B41FA5}">
                      <a16:colId xmlns:a16="http://schemas.microsoft.com/office/drawing/2014/main" val="20000"/>
                    </a:ext>
                  </a:extLst>
                </a:gridCol>
                <a:gridCol w="1524483">
                  <a:extLst>
                    <a:ext uri="{9D8B030D-6E8A-4147-A177-3AD203B41FA5}">
                      <a16:colId xmlns:a16="http://schemas.microsoft.com/office/drawing/2014/main" val="20001"/>
                    </a:ext>
                  </a:extLst>
                </a:gridCol>
                <a:gridCol w="1524483">
                  <a:extLst>
                    <a:ext uri="{9D8B030D-6E8A-4147-A177-3AD203B41FA5}">
                      <a16:colId xmlns:a16="http://schemas.microsoft.com/office/drawing/2014/main" val="20002"/>
                    </a:ext>
                  </a:extLst>
                </a:gridCol>
                <a:gridCol w="1524483">
                  <a:extLst>
                    <a:ext uri="{9D8B030D-6E8A-4147-A177-3AD203B41FA5}">
                      <a16:colId xmlns:a16="http://schemas.microsoft.com/office/drawing/2014/main" val="20003"/>
                    </a:ext>
                  </a:extLst>
                </a:gridCol>
                <a:gridCol w="1776869">
                  <a:extLst>
                    <a:ext uri="{9D8B030D-6E8A-4147-A177-3AD203B41FA5}">
                      <a16:colId xmlns:a16="http://schemas.microsoft.com/office/drawing/2014/main" val="20004"/>
                    </a:ext>
                  </a:extLst>
                </a:gridCol>
                <a:gridCol w="1584235">
                  <a:extLst>
                    <a:ext uri="{9D8B030D-6E8A-4147-A177-3AD203B41FA5}">
                      <a16:colId xmlns:a16="http://schemas.microsoft.com/office/drawing/2014/main" val="20005"/>
                    </a:ext>
                  </a:extLst>
                </a:gridCol>
                <a:gridCol w="1357106">
                  <a:extLst>
                    <a:ext uri="{9D8B030D-6E8A-4147-A177-3AD203B41FA5}">
                      <a16:colId xmlns:a16="http://schemas.microsoft.com/office/drawing/2014/main" val="20006"/>
                    </a:ext>
                  </a:extLst>
                </a:gridCol>
              </a:tblGrid>
              <a:tr h="566083">
                <a:tc>
                  <a:txBody>
                    <a:bodyPr/>
                    <a:lstStyle/>
                    <a:p>
                      <a:endParaRPr lang="en-US" dirty="0">
                        <a:solidFill>
                          <a:srgbClr val="0070C0"/>
                        </a:solidFill>
                      </a:endParaRPr>
                    </a:p>
                  </a:txBody>
                  <a:tcPr/>
                </a:tc>
                <a:tc>
                  <a:txBody>
                    <a:bodyPr/>
                    <a:lstStyle/>
                    <a:p>
                      <a:pPr algn="ctr"/>
                      <a:r>
                        <a:rPr lang="en-US" sz="1400" b="1" dirty="0">
                          <a:solidFill>
                            <a:srgbClr val="0070C0"/>
                          </a:solidFill>
                        </a:rPr>
                        <a:t>ALL</a:t>
                      </a:r>
                    </a:p>
                  </a:txBody>
                  <a:tcPr>
                    <a:solidFill>
                      <a:schemeClr val="bg1">
                        <a:lumMod val="95000"/>
                      </a:schemeClr>
                    </a:solidFill>
                  </a:tcPr>
                </a:tc>
                <a:tc>
                  <a:txBody>
                    <a:bodyPr/>
                    <a:lstStyle/>
                    <a:p>
                      <a:pPr algn="ctr"/>
                      <a:r>
                        <a:rPr lang="en-US" sz="1400" b="1" dirty="0">
                          <a:solidFill>
                            <a:srgbClr val="0070C0"/>
                          </a:solidFill>
                        </a:rPr>
                        <a:t>SPED</a:t>
                      </a:r>
                    </a:p>
                  </a:txBody>
                  <a:tcPr>
                    <a:solidFill>
                      <a:schemeClr val="bg1">
                        <a:lumMod val="95000"/>
                      </a:schemeClr>
                    </a:solidFill>
                  </a:tcPr>
                </a:tc>
                <a:tc>
                  <a:txBody>
                    <a:bodyPr/>
                    <a:lstStyle/>
                    <a:p>
                      <a:pPr algn="ctr"/>
                      <a:r>
                        <a:rPr lang="en-US" sz="1400" b="1" dirty="0">
                          <a:solidFill>
                            <a:srgbClr val="0070C0"/>
                          </a:solidFill>
                        </a:rPr>
                        <a:t>LEP</a:t>
                      </a:r>
                    </a:p>
                  </a:txBody>
                  <a:tcPr>
                    <a:solidFill>
                      <a:schemeClr val="bg1">
                        <a:lumMod val="95000"/>
                      </a:schemeClr>
                    </a:solidFill>
                  </a:tcPr>
                </a:tc>
                <a:tc>
                  <a:txBody>
                    <a:bodyPr/>
                    <a:lstStyle/>
                    <a:p>
                      <a:pPr algn="ctr"/>
                      <a:r>
                        <a:rPr lang="en-US" sz="1400" b="1" dirty="0">
                          <a:solidFill>
                            <a:srgbClr val="0070C0"/>
                          </a:solidFill>
                        </a:rPr>
                        <a:t>MIGRANT</a:t>
                      </a:r>
                    </a:p>
                  </a:txBody>
                  <a:tcPr>
                    <a:solidFill>
                      <a:schemeClr val="bg1">
                        <a:lumMod val="95000"/>
                      </a:schemeClr>
                    </a:solidFill>
                  </a:tcPr>
                </a:tc>
                <a:tc>
                  <a:txBody>
                    <a:bodyPr/>
                    <a:lstStyle/>
                    <a:p>
                      <a:pPr algn="ctr"/>
                      <a:r>
                        <a:rPr lang="en-US" sz="1400" b="1" dirty="0">
                          <a:solidFill>
                            <a:srgbClr val="0070C0"/>
                          </a:solidFill>
                        </a:rPr>
                        <a:t>ECD</a:t>
                      </a:r>
                    </a:p>
                  </a:txBody>
                  <a:tcPr>
                    <a:solidFill>
                      <a:schemeClr val="bg1">
                        <a:lumMod val="95000"/>
                      </a:schemeClr>
                    </a:solidFill>
                  </a:tcPr>
                </a:tc>
                <a:tc>
                  <a:txBody>
                    <a:bodyPr/>
                    <a:lstStyle/>
                    <a:p>
                      <a:pPr algn="ctr"/>
                      <a:r>
                        <a:rPr lang="en-US" sz="1400" b="1" dirty="0">
                          <a:solidFill>
                            <a:srgbClr val="0070C0"/>
                          </a:solidFill>
                        </a:rPr>
                        <a:t>GT</a:t>
                      </a:r>
                    </a:p>
                  </a:txBody>
                  <a:tcPr>
                    <a:solidFill>
                      <a:schemeClr val="bg1">
                        <a:lumMod val="95000"/>
                      </a:schemeClr>
                    </a:solidFill>
                  </a:tcPr>
                </a:tc>
                <a:extLst>
                  <a:ext uri="{0D108BD9-81ED-4DB2-BD59-A6C34878D82A}">
                    <a16:rowId xmlns:a16="http://schemas.microsoft.com/office/drawing/2014/main" val="10000"/>
                  </a:ext>
                </a:extLst>
              </a:tr>
              <a:tr h="746657">
                <a:tc>
                  <a:txBody>
                    <a:bodyPr/>
                    <a:lstStyle/>
                    <a:p>
                      <a:r>
                        <a:rPr lang="en-US" sz="1400" dirty="0">
                          <a:solidFill>
                            <a:srgbClr val="0070C0"/>
                          </a:solidFill>
                        </a:rPr>
                        <a:t>Number</a:t>
                      </a:r>
                    </a:p>
                  </a:txBody>
                  <a:tcPr/>
                </a:tc>
                <a:tc>
                  <a:txBody>
                    <a:bodyPr/>
                    <a:lstStyle/>
                    <a:p>
                      <a:pPr algn="ctr"/>
                      <a:r>
                        <a:rPr lang="en-US" b="1" dirty="0">
                          <a:solidFill>
                            <a:srgbClr val="0070C0"/>
                          </a:solidFill>
                        </a:rPr>
                        <a:t>495</a:t>
                      </a:r>
                    </a:p>
                  </a:txBody>
                  <a:tcPr/>
                </a:tc>
                <a:tc>
                  <a:txBody>
                    <a:bodyPr/>
                    <a:lstStyle/>
                    <a:p>
                      <a:pPr algn="ctr"/>
                      <a:r>
                        <a:rPr lang="en-US" dirty="0">
                          <a:solidFill>
                            <a:srgbClr val="0070C0"/>
                          </a:solidFill>
                        </a:rPr>
                        <a:t>79</a:t>
                      </a:r>
                    </a:p>
                  </a:txBody>
                  <a:tcPr/>
                </a:tc>
                <a:tc>
                  <a:txBody>
                    <a:bodyPr/>
                    <a:lstStyle/>
                    <a:p>
                      <a:pPr algn="ctr"/>
                      <a:r>
                        <a:rPr lang="en-US" dirty="0">
                          <a:solidFill>
                            <a:srgbClr val="0070C0"/>
                          </a:solidFill>
                        </a:rPr>
                        <a:t>299</a:t>
                      </a:r>
                    </a:p>
                  </a:txBody>
                  <a:tcPr/>
                </a:tc>
                <a:tc>
                  <a:txBody>
                    <a:bodyPr/>
                    <a:lstStyle/>
                    <a:p>
                      <a:pPr algn="ctr"/>
                      <a:r>
                        <a:rPr lang="en-US" dirty="0">
                          <a:solidFill>
                            <a:srgbClr val="0070C0"/>
                          </a:solidFill>
                        </a:rPr>
                        <a:t>12</a:t>
                      </a:r>
                    </a:p>
                  </a:txBody>
                  <a:tcPr/>
                </a:tc>
                <a:tc>
                  <a:txBody>
                    <a:bodyPr/>
                    <a:lstStyle/>
                    <a:p>
                      <a:pPr algn="ctr"/>
                      <a:r>
                        <a:rPr lang="en-US" dirty="0">
                          <a:solidFill>
                            <a:srgbClr val="0070C0"/>
                          </a:solidFill>
                        </a:rPr>
                        <a:t>491</a:t>
                      </a:r>
                    </a:p>
                  </a:txBody>
                  <a:tcPr/>
                </a:tc>
                <a:tc>
                  <a:txBody>
                    <a:bodyPr/>
                    <a:lstStyle/>
                    <a:p>
                      <a:pPr algn="ctr"/>
                      <a:r>
                        <a:rPr lang="en-US" dirty="0">
                          <a:solidFill>
                            <a:srgbClr val="0070C0"/>
                          </a:solidFill>
                        </a:rPr>
                        <a:t>17</a:t>
                      </a:r>
                    </a:p>
                  </a:txBody>
                  <a:tcPr/>
                </a:tc>
                <a:extLst>
                  <a:ext uri="{0D108BD9-81ED-4DB2-BD59-A6C34878D82A}">
                    <a16:rowId xmlns:a16="http://schemas.microsoft.com/office/drawing/2014/main" val="10001"/>
                  </a:ext>
                </a:extLst>
              </a:tr>
              <a:tr h="746657">
                <a:tc>
                  <a:txBody>
                    <a:bodyPr/>
                    <a:lstStyle/>
                    <a:p>
                      <a:r>
                        <a:rPr lang="en-US" sz="1400" dirty="0">
                          <a:solidFill>
                            <a:srgbClr val="0070C0"/>
                          </a:solidFill>
                        </a:rPr>
                        <a:t>Percent</a:t>
                      </a:r>
                    </a:p>
                  </a:txBody>
                  <a:tcPr/>
                </a:tc>
                <a:tc>
                  <a:txBody>
                    <a:bodyPr/>
                    <a:lstStyle/>
                    <a:p>
                      <a:pPr algn="ctr"/>
                      <a:r>
                        <a:rPr lang="en-US" dirty="0">
                          <a:solidFill>
                            <a:srgbClr val="0070C0"/>
                          </a:solidFill>
                        </a:rPr>
                        <a:t>100</a:t>
                      </a:r>
                    </a:p>
                  </a:txBody>
                  <a:tcPr/>
                </a:tc>
                <a:tc>
                  <a:txBody>
                    <a:bodyPr/>
                    <a:lstStyle/>
                    <a:p>
                      <a:pPr algn="ctr"/>
                      <a:r>
                        <a:rPr lang="en-US" dirty="0">
                          <a:solidFill>
                            <a:srgbClr val="0070C0"/>
                          </a:solidFill>
                        </a:rPr>
                        <a:t>16%</a:t>
                      </a:r>
                    </a:p>
                  </a:txBody>
                  <a:tcPr/>
                </a:tc>
                <a:tc>
                  <a:txBody>
                    <a:bodyPr/>
                    <a:lstStyle/>
                    <a:p>
                      <a:pPr algn="ctr"/>
                      <a:r>
                        <a:rPr lang="en-US" dirty="0">
                          <a:solidFill>
                            <a:srgbClr val="0070C0"/>
                          </a:solidFill>
                        </a:rPr>
                        <a:t>60.4%</a:t>
                      </a:r>
                    </a:p>
                  </a:txBody>
                  <a:tcPr/>
                </a:tc>
                <a:tc>
                  <a:txBody>
                    <a:bodyPr/>
                    <a:lstStyle/>
                    <a:p>
                      <a:pPr algn="ctr"/>
                      <a:r>
                        <a:rPr lang="en-US" dirty="0">
                          <a:solidFill>
                            <a:srgbClr val="0070C0"/>
                          </a:solidFill>
                        </a:rPr>
                        <a:t>2.4%</a:t>
                      </a:r>
                    </a:p>
                  </a:txBody>
                  <a:tcPr/>
                </a:tc>
                <a:tc>
                  <a:txBody>
                    <a:bodyPr/>
                    <a:lstStyle/>
                    <a:p>
                      <a:pPr algn="ctr"/>
                      <a:r>
                        <a:rPr lang="en-US" dirty="0">
                          <a:solidFill>
                            <a:srgbClr val="0070C0"/>
                          </a:solidFill>
                        </a:rPr>
                        <a:t>99.2%</a:t>
                      </a:r>
                    </a:p>
                  </a:txBody>
                  <a:tcPr/>
                </a:tc>
                <a:tc>
                  <a:txBody>
                    <a:bodyPr/>
                    <a:lstStyle/>
                    <a:p>
                      <a:pPr algn="ctr"/>
                      <a:r>
                        <a:rPr lang="en-US" dirty="0">
                          <a:solidFill>
                            <a:srgbClr val="0070C0"/>
                          </a:solidFill>
                        </a:rPr>
                        <a:t>3.4%</a:t>
                      </a: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762874390"/>
              </p:ext>
            </p:extLst>
          </p:nvPr>
        </p:nvGraphicFramePr>
        <p:xfrm>
          <a:off x="645441" y="3934336"/>
          <a:ext cx="10868459" cy="1746771"/>
        </p:xfrm>
        <a:graphic>
          <a:graphicData uri="http://schemas.openxmlformats.org/drawingml/2006/table">
            <a:tbl>
              <a:tblPr firstRow="1" bandRow="1">
                <a:tableStyleId>{5940675A-B579-460E-94D1-54222C63F5DA}</a:tableStyleId>
              </a:tblPr>
              <a:tblGrid>
                <a:gridCol w="1552637">
                  <a:extLst>
                    <a:ext uri="{9D8B030D-6E8A-4147-A177-3AD203B41FA5}">
                      <a16:colId xmlns:a16="http://schemas.microsoft.com/office/drawing/2014/main" val="20000"/>
                    </a:ext>
                  </a:extLst>
                </a:gridCol>
                <a:gridCol w="1415734">
                  <a:extLst>
                    <a:ext uri="{9D8B030D-6E8A-4147-A177-3AD203B41FA5}">
                      <a16:colId xmlns:a16="http://schemas.microsoft.com/office/drawing/2014/main" val="20001"/>
                    </a:ext>
                  </a:extLst>
                </a:gridCol>
                <a:gridCol w="1499287">
                  <a:extLst>
                    <a:ext uri="{9D8B030D-6E8A-4147-A177-3AD203B41FA5}">
                      <a16:colId xmlns:a16="http://schemas.microsoft.com/office/drawing/2014/main" val="20002"/>
                    </a:ext>
                  </a:extLst>
                </a:gridCol>
                <a:gridCol w="1342767">
                  <a:extLst>
                    <a:ext uri="{9D8B030D-6E8A-4147-A177-3AD203B41FA5}">
                      <a16:colId xmlns:a16="http://schemas.microsoft.com/office/drawing/2014/main" val="20003"/>
                    </a:ext>
                  </a:extLst>
                </a:gridCol>
                <a:gridCol w="1664044">
                  <a:extLst>
                    <a:ext uri="{9D8B030D-6E8A-4147-A177-3AD203B41FA5}">
                      <a16:colId xmlns:a16="http://schemas.microsoft.com/office/drawing/2014/main" val="20004"/>
                    </a:ext>
                  </a:extLst>
                </a:gridCol>
                <a:gridCol w="1359243">
                  <a:extLst>
                    <a:ext uri="{9D8B030D-6E8A-4147-A177-3AD203B41FA5}">
                      <a16:colId xmlns:a16="http://schemas.microsoft.com/office/drawing/2014/main" val="20005"/>
                    </a:ext>
                  </a:extLst>
                </a:gridCol>
                <a:gridCol w="2034747">
                  <a:extLst>
                    <a:ext uri="{9D8B030D-6E8A-4147-A177-3AD203B41FA5}">
                      <a16:colId xmlns:a16="http://schemas.microsoft.com/office/drawing/2014/main" val="20006"/>
                    </a:ext>
                  </a:extLst>
                </a:gridCol>
              </a:tblGrid>
              <a:tr h="556021">
                <a:tc>
                  <a:txBody>
                    <a:bodyPr/>
                    <a:lstStyle/>
                    <a:p>
                      <a:endParaRPr lang="en-US" dirty="0">
                        <a:solidFill>
                          <a:srgbClr val="0070C0"/>
                        </a:solidFill>
                      </a:endParaRPr>
                    </a:p>
                  </a:txBody>
                  <a:tcPr/>
                </a:tc>
                <a:tc>
                  <a:txBody>
                    <a:bodyPr/>
                    <a:lstStyle/>
                    <a:p>
                      <a:pPr algn="ctr"/>
                      <a:r>
                        <a:rPr lang="en-US" sz="1400" dirty="0">
                          <a:solidFill>
                            <a:srgbClr val="0070C0"/>
                          </a:solidFill>
                        </a:rPr>
                        <a:t>ALL</a:t>
                      </a:r>
                    </a:p>
                  </a:txBody>
                  <a:tcPr>
                    <a:solidFill>
                      <a:schemeClr val="bg1">
                        <a:lumMod val="85000"/>
                      </a:schemeClr>
                    </a:solidFill>
                  </a:tcPr>
                </a:tc>
                <a:tc>
                  <a:txBody>
                    <a:bodyPr/>
                    <a:lstStyle/>
                    <a:p>
                      <a:pPr algn="ctr"/>
                      <a:r>
                        <a:rPr lang="en-US" sz="1400" dirty="0">
                          <a:solidFill>
                            <a:srgbClr val="0070C0"/>
                          </a:solidFill>
                        </a:rPr>
                        <a:t>HISPANIC</a:t>
                      </a:r>
                    </a:p>
                  </a:txBody>
                  <a:tcPr>
                    <a:solidFill>
                      <a:schemeClr val="bg1">
                        <a:lumMod val="85000"/>
                      </a:schemeClr>
                    </a:solidFill>
                  </a:tcPr>
                </a:tc>
                <a:tc>
                  <a:txBody>
                    <a:bodyPr/>
                    <a:lstStyle/>
                    <a:p>
                      <a:pPr algn="ctr"/>
                      <a:r>
                        <a:rPr lang="en-US" sz="1400" dirty="0">
                          <a:solidFill>
                            <a:srgbClr val="0070C0"/>
                          </a:solidFill>
                        </a:rPr>
                        <a:t>ASIAN</a:t>
                      </a:r>
                    </a:p>
                  </a:txBody>
                  <a:tcPr>
                    <a:solidFill>
                      <a:schemeClr val="bg1">
                        <a:lumMod val="85000"/>
                      </a:schemeClr>
                    </a:solidFill>
                  </a:tcPr>
                </a:tc>
                <a:tc>
                  <a:txBody>
                    <a:bodyPr/>
                    <a:lstStyle/>
                    <a:p>
                      <a:pPr algn="ctr"/>
                      <a:r>
                        <a:rPr lang="en-US" sz="1400" dirty="0">
                          <a:solidFill>
                            <a:srgbClr val="0070C0"/>
                          </a:solidFill>
                        </a:rPr>
                        <a:t>BLACK</a:t>
                      </a:r>
                    </a:p>
                  </a:txBody>
                  <a:tcPr>
                    <a:solidFill>
                      <a:schemeClr val="bg1">
                        <a:lumMod val="85000"/>
                      </a:schemeClr>
                    </a:solidFill>
                  </a:tcPr>
                </a:tc>
                <a:tc>
                  <a:txBody>
                    <a:bodyPr/>
                    <a:lstStyle/>
                    <a:p>
                      <a:pPr algn="ctr"/>
                      <a:r>
                        <a:rPr lang="en-US" sz="1400" dirty="0">
                          <a:solidFill>
                            <a:srgbClr val="0070C0"/>
                          </a:solidFill>
                        </a:rPr>
                        <a:t>WHITE</a:t>
                      </a:r>
                    </a:p>
                  </a:txBody>
                  <a:tcPr>
                    <a:solidFill>
                      <a:schemeClr val="bg1">
                        <a:lumMod val="85000"/>
                      </a:schemeClr>
                    </a:solidFill>
                  </a:tcPr>
                </a:tc>
                <a:tc>
                  <a:txBody>
                    <a:bodyPr/>
                    <a:lstStyle/>
                    <a:p>
                      <a:pPr algn="ctr"/>
                      <a:r>
                        <a:rPr lang="en-US" sz="1400" dirty="0">
                          <a:solidFill>
                            <a:srgbClr val="0070C0"/>
                          </a:solidFill>
                        </a:rPr>
                        <a:t>AMERICAN INDIAN/ALASKAN</a:t>
                      </a:r>
                    </a:p>
                  </a:txBody>
                  <a:tcPr>
                    <a:solidFill>
                      <a:schemeClr val="bg1">
                        <a:lumMod val="85000"/>
                      </a:schemeClr>
                    </a:solidFill>
                  </a:tcPr>
                </a:tc>
                <a:extLst>
                  <a:ext uri="{0D108BD9-81ED-4DB2-BD59-A6C34878D82A}">
                    <a16:rowId xmlns:a16="http://schemas.microsoft.com/office/drawing/2014/main" val="10000"/>
                  </a:ext>
                </a:extLst>
              </a:tr>
              <a:tr h="595375">
                <a:tc>
                  <a:txBody>
                    <a:bodyPr/>
                    <a:lstStyle/>
                    <a:p>
                      <a:r>
                        <a:rPr lang="en-US" dirty="0">
                          <a:solidFill>
                            <a:srgbClr val="0070C0"/>
                          </a:solidFill>
                        </a:rPr>
                        <a:t>Number</a:t>
                      </a:r>
                    </a:p>
                  </a:txBody>
                  <a:tcPr/>
                </a:tc>
                <a:tc>
                  <a:txBody>
                    <a:bodyPr/>
                    <a:lstStyle/>
                    <a:p>
                      <a:pPr algn="ctr"/>
                      <a:r>
                        <a:rPr lang="en-US" dirty="0">
                          <a:solidFill>
                            <a:srgbClr val="0070C0"/>
                          </a:solidFill>
                        </a:rPr>
                        <a:t>495</a:t>
                      </a:r>
                    </a:p>
                  </a:txBody>
                  <a:tcPr/>
                </a:tc>
                <a:tc>
                  <a:txBody>
                    <a:bodyPr/>
                    <a:lstStyle/>
                    <a:p>
                      <a:pPr algn="ctr"/>
                      <a:r>
                        <a:rPr lang="en-US" dirty="0">
                          <a:solidFill>
                            <a:srgbClr val="0070C0"/>
                          </a:solidFill>
                        </a:rPr>
                        <a:t>449</a:t>
                      </a:r>
                    </a:p>
                  </a:txBody>
                  <a:tcPr/>
                </a:tc>
                <a:tc>
                  <a:txBody>
                    <a:bodyPr/>
                    <a:lstStyle/>
                    <a:p>
                      <a:pPr algn="ctr"/>
                      <a:r>
                        <a:rPr lang="en-US" dirty="0">
                          <a:solidFill>
                            <a:srgbClr val="0070C0"/>
                          </a:solidFill>
                        </a:rPr>
                        <a:t>0</a:t>
                      </a:r>
                    </a:p>
                  </a:txBody>
                  <a:tcPr/>
                </a:tc>
                <a:tc>
                  <a:txBody>
                    <a:bodyPr/>
                    <a:lstStyle/>
                    <a:p>
                      <a:pPr algn="ctr"/>
                      <a:r>
                        <a:rPr lang="en-US" dirty="0">
                          <a:solidFill>
                            <a:srgbClr val="0070C0"/>
                          </a:solidFill>
                        </a:rPr>
                        <a:t>0</a:t>
                      </a:r>
                    </a:p>
                  </a:txBody>
                  <a:tcPr/>
                </a:tc>
                <a:tc>
                  <a:txBody>
                    <a:bodyPr/>
                    <a:lstStyle/>
                    <a:p>
                      <a:pPr algn="ctr"/>
                      <a:r>
                        <a:rPr lang="en-US" dirty="0">
                          <a:solidFill>
                            <a:srgbClr val="0070C0"/>
                          </a:solidFill>
                        </a:rPr>
                        <a:t>3</a:t>
                      </a:r>
                    </a:p>
                  </a:txBody>
                  <a:tcPr/>
                </a:tc>
                <a:tc>
                  <a:txBody>
                    <a:bodyPr/>
                    <a:lstStyle/>
                    <a:p>
                      <a:pPr algn="ctr"/>
                      <a:r>
                        <a:rPr lang="en-US" dirty="0">
                          <a:solidFill>
                            <a:srgbClr val="0070C0"/>
                          </a:solidFill>
                        </a:rPr>
                        <a:t>0</a:t>
                      </a:r>
                    </a:p>
                  </a:txBody>
                  <a:tcPr/>
                </a:tc>
                <a:extLst>
                  <a:ext uri="{0D108BD9-81ED-4DB2-BD59-A6C34878D82A}">
                    <a16:rowId xmlns:a16="http://schemas.microsoft.com/office/drawing/2014/main" val="10001"/>
                  </a:ext>
                </a:extLst>
              </a:tr>
              <a:tr h="595375">
                <a:tc>
                  <a:txBody>
                    <a:bodyPr/>
                    <a:lstStyle/>
                    <a:p>
                      <a:r>
                        <a:rPr lang="en-US" dirty="0">
                          <a:solidFill>
                            <a:srgbClr val="0070C0"/>
                          </a:solidFill>
                        </a:rPr>
                        <a:t>Percent</a:t>
                      </a:r>
                    </a:p>
                  </a:txBody>
                  <a:tcPr/>
                </a:tc>
                <a:tc>
                  <a:txBody>
                    <a:bodyPr/>
                    <a:lstStyle/>
                    <a:p>
                      <a:pPr algn="ctr"/>
                      <a:r>
                        <a:rPr lang="en-US" dirty="0">
                          <a:solidFill>
                            <a:srgbClr val="0070C0"/>
                          </a:solidFill>
                        </a:rPr>
                        <a:t>100</a:t>
                      </a:r>
                    </a:p>
                  </a:txBody>
                  <a:tcPr/>
                </a:tc>
                <a:tc>
                  <a:txBody>
                    <a:bodyPr/>
                    <a:lstStyle/>
                    <a:p>
                      <a:pPr algn="ctr"/>
                      <a:r>
                        <a:rPr lang="en-US" dirty="0">
                          <a:solidFill>
                            <a:srgbClr val="0070C0"/>
                          </a:solidFill>
                        </a:rPr>
                        <a:t>99.3</a:t>
                      </a:r>
                    </a:p>
                  </a:txBody>
                  <a:tcPr/>
                </a:tc>
                <a:tc>
                  <a:txBody>
                    <a:bodyPr/>
                    <a:lstStyle/>
                    <a:p>
                      <a:pPr algn="ctr"/>
                      <a:r>
                        <a:rPr lang="en-US" dirty="0">
                          <a:solidFill>
                            <a:srgbClr val="0070C0"/>
                          </a:solidFill>
                        </a:rPr>
                        <a:t>0</a:t>
                      </a:r>
                    </a:p>
                  </a:txBody>
                  <a:tcPr/>
                </a:tc>
                <a:tc>
                  <a:txBody>
                    <a:bodyPr/>
                    <a:lstStyle/>
                    <a:p>
                      <a:pPr algn="ctr"/>
                      <a:r>
                        <a:rPr lang="en-US" dirty="0">
                          <a:solidFill>
                            <a:srgbClr val="0070C0"/>
                          </a:solidFill>
                        </a:rPr>
                        <a:t>0</a:t>
                      </a:r>
                    </a:p>
                  </a:txBody>
                  <a:tcPr/>
                </a:tc>
                <a:tc>
                  <a:txBody>
                    <a:bodyPr/>
                    <a:lstStyle/>
                    <a:p>
                      <a:pPr algn="ctr"/>
                      <a:r>
                        <a:rPr lang="en-US" dirty="0">
                          <a:solidFill>
                            <a:srgbClr val="0070C0"/>
                          </a:solidFill>
                        </a:rPr>
                        <a:t>0.7</a:t>
                      </a:r>
                    </a:p>
                  </a:txBody>
                  <a:tcPr/>
                </a:tc>
                <a:tc>
                  <a:txBody>
                    <a:bodyPr/>
                    <a:lstStyle/>
                    <a:p>
                      <a:pPr algn="ctr"/>
                      <a:r>
                        <a:rPr lang="en-US" dirty="0">
                          <a:solidFill>
                            <a:srgbClr val="0070C0"/>
                          </a:solidFill>
                        </a:rPr>
                        <a:t>0</a:t>
                      </a:r>
                    </a:p>
                  </a:txBody>
                  <a:tcPr/>
                </a:tc>
                <a:extLst>
                  <a:ext uri="{0D108BD9-81ED-4DB2-BD59-A6C34878D82A}">
                    <a16:rowId xmlns:a16="http://schemas.microsoft.com/office/drawing/2014/main" val="10002"/>
                  </a:ext>
                </a:extLst>
              </a:tr>
            </a:tbl>
          </a:graphicData>
        </a:graphic>
      </p:graphicFrame>
      <p:grpSp>
        <p:nvGrpSpPr>
          <p:cNvPr id="6" name="Group 5"/>
          <p:cNvGrpSpPr/>
          <p:nvPr/>
        </p:nvGrpSpPr>
        <p:grpSpPr>
          <a:xfrm>
            <a:off x="217713" y="172214"/>
            <a:ext cx="11767457" cy="1025218"/>
            <a:chOff x="-1023256" y="203200"/>
            <a:chExt cx="11092542" cy="751125"/>
          </a:xfrm>
        </p:grpSpPr>
        <p:sp>
          <p:nvSpPr>
            <p:cNvPr id="7" name="Rectangle 6"/>
            <p:cNvSpPr/>
            <p:nvPr/>
          </p:nvSpPr>
          <p:spPr>
            <a:xfrm>
              <a:off x="-1023256" y="203200"/>
              <a:ext cx="1109254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le 1"/>
            <p:cNvSpPr txBox="1">
              <a:spLocks/>
            </p:cNvSpPr>
            <p:nvPr/>
          </p:nvSpPr>
          <p:spPr>
            <a:xfrm>
              <a:off x="-1023256" y="203201"/>
              <a:ext cx="11092542" cy="75112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300" normalizeH="0" baseline="0" noProof="0" dirty="0">
                  <a:ln>
                    <a:noFill/>
                  </a:ln>
                  <a:solidFill>
                    <a:prstClr val="white"/>
                  </a:solidFill>
                  <a:effectLst/>
                  <a:uLnTx/>
                  <a:uFillTx/>
                  <a:latin typeface="Gill Sans"/>
                  <a:ea typeface="+mj-ea"/>
                  <a:cs typeface="Gill Sans"/>
                </a:rPr>
                <a:t>CAMPUS DEMOGRAPHICS</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2200" y="210024"/>
            <a:ext cx="794658" cy="801332"/>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10" name="Picture 9">
            <a:extLst>
              <a:ext uri="{FF2B5EF4-FFF2-40B4-BE49-F238E27FC236}">
                <a16:creationId xmlns:a16="http://schemas.microsoft.com/office/drawing/2014/main" id="{B2222B50-417B-45B8-B0E5-7FE48D3ABFD0}"/>
              </a:ext>
            </a:extLst>
          </p:cNvPr>
          <p:cNvPicPr>
            <a:picLocks noChangeAspect="1"/>
          </p:cNvPicPr>
          <p:nvPr/>
        </p:nvPicPr>
        <p:blipFill>
          <a:blip r:embed="rId3"/>
          <a:stretch>
            <a:fillRect/>
          </a:stretch>
        </p:blipFill>
        <p:spPr>
          <a:xfrm>
            <a:off x="10975595" y="224864"/>
            <a:ext cx="810838" cy="762066"/>
          </a:xfrm>
          <a:prstGeom prst="rect">
            <a:avLst/>
          </a:prstGeom>
        </p:spPr>
      </p:pic>
    </p:spTree>
    <p:extLst>
      <p:ext uri="{BB962C8B-B14F-4D97-AF65-F5344CB8AC3E}">
        <p14:creationId xmlns:p14="http://schemas.microsoft.com/office/powerpoint/2010/main" val="1558528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D65627B-4987-47BB-8404-CA523CC2E4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0CF2F6D2-2582-4AE2-B103-0FBD7BE6F883}"/>
              </a:ext>
            </a:extLst>
          </p:cNvPr>
          <p:cNvSpPr>
            <a:spLocks noGrp="1"/>
          </p:cNvSpPr>
          <p:nvPr>
            <p:ph type="title"/>
          </p:nvPr>
        </p:nvSpPr>
        <p:spPr>
          <a:xfrm>
            <a:off x="838200" y="365125"/>
            <a:ext cx="10515600" cy="1325563"/>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pc="300" dirty="0">
                <a:solidFill>
                  <a:schemeClr val="bg1"/>
                </a:solidFill>
                <a:latin typeface="Gill Sans"/>
                <a:cs typeface="Gill Sans"/>
              </a:rPr>
              <a:t>Campus Leadership Committee</a:t>
            </a:r>
          </a:p>
        </p:txBody>
      </p:sp>
      <p:sp>
        <p:nvSpPr>
          <p:cNvPr id="2" name="Footer Placeholder 1">
            <a:extLst>
              <a:ext uri="{FF2B5EF4-FFF2-40B4-BE49-F238E27FC236}">
                <a16:creationId xmlns:a16="http://schemas.microsoft.com/office/drawing/2014/main" id="{406E9AC1-7D60-4696-BACF-137C06026E1B}"/>
              </a:ext>
            </a:extLst>
          </p:cNvPr>
          <p:cNvSpPr>
            <a:spLocks noGrp="1"/>
          </p:cNvSpPr>
          <p:nvPr>
            <p:ph type="ftr" sz="quarter" idx="11"/>
          </p:nvPr>
        </p:nvSpPr>
        <p:spPr/>
        <p:txBody>
          <a:bodyPr/>
          <a:lstStyle/>
          <a:p>
            <a:r>
              <a:rPr lang="en-US"/>
              <a:t>Berta Palacios Elementary Campus Improvement Plan</a:t>
            </a:r>
          </a:p>
        </p:txBody>
      </p:sp>
      <p:pic>
        <p:nvPicPr>
          <p:cNvPr id="4" name="Picture 3">
            <a:extLst>
              <a:ext uri="{FF2B5EF4-FFF2-40B4-BE49-F238E27FC236}">
                <a16:creationId xmlns:a16="http://schemas.microsoft.com/office/drawing/2014/main" id="{DD4021BC-8A87-4FED-B718-D6F421B8EC43}"/>
              </a:ext>
            </a:extLst>
          </p:cNvPr>
          <p:cNvPicPr>
            <a:picLocks noChangeAspect="1"/>
          </p:cNvPicPr>
          <p:nvPr/>
        </p:nvPicPr>
        <p:blipFill>
          <a:blip r:embed="rId2"/>
          <a:stretch>
            <a:fillRect/>
          </a:stretch>
        </p:blipFill>
        <p:spPr>
          <a:xfrm>
            <a:off x="10453081" y="594421"/>
            <a:ext cx="810838" cy="762066"/>
          </a:xfrm>
          <a:prstGeom prst="rect">
            <a:avLst/>
          </a:prstGeom>
        </p:spPr>
      </p:pic>
      <p:sp>
        <p:nvSpPr>
          <p:cNvPr id="7" name="TextBox 6">
            <a:extLst>
              <a:ext uri="{FF2B5EF4-FFF2-40B4-BE49-F238E27FC236}">
                <a16:creationId xmlns:a16="http://schemas.microsoft.com/office/drawing/2014/main" id="{DAC35790-BDC6-5A32-69E9-5BFB8A4B7AE3}"/>
              </a:ext>
            </a:extLst>
          </p:cNvPr>
          <p:cNvSpPr txBox="1"/>
          <p:nvPr/>
        </p:nvSpPr>
        <p:spPr>
          <a:xfrm>
            <a:off x="838200" y="1821819"/>
            <a:ext cx="10515599" cy="3441215"/>
          </a:xfrm>
          <a:prstGeom prst="rect">
            <a:avLst/>
          </a:prstGeom>
          <a:noFill/>
        </p:spPr>
        <p:txBody>
          <a:bodyPr wrap="square" rtlCol="0">
            <a:spAutoFit/>
          </a:bodyPr>
          <a:lstStyle/>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Velma Villarreal, Principal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Sandra Garza, Assistant Principal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Sandra Gonzalez, Counselor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Ashely Clark, CLL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Liliana Lopez, Parent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Maricuz</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De Anda, Special Education Teacher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Dalia Garcia, Lead Teacher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Giselle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Morellius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Lead Teacher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Sandra Castro, Lead Teacher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dirty="0">
                <a:effectLst/>
                <a:latin typeface="Calibri" panose="020F0502020204030204" pitchFamily="34" charset="0"/>
                <a:ea typeface="Calibri" panose="020F0502020204030204" pitchFamily="34" charset="0"/>
                <a:cs typeface="Times New Roman" panose="02020603050405020304" pitchFamily="18" charset="0"/>
              </a:rPr>
              <a:t>Vanessa Morin, Para-Professional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Juan C. Moreno, Head Custodian</a:t>
            </a:r>
            <a:endParaRPr lang="en-US" dirty="0"/>
          </a:p>
        </p:txBody>
      </p:sp>
    </p:spTree>
    <p:extLst>
      <p:ext uri="{BB962C8B-B14F-4D97-AF65-F5344CB8AC3E}">
        <p14:creationId xmlns:p14="http://schemas.microsoft.com/office/powerpoint/2010/main" val="4231567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D893D-6C73-4B22-9F4A-34F77E9928CC}"/>
              </a:ext>
            </a:extLst>
          </p:cNvPr>
          <p:cNvSpPr>
            <a:spLocks noGrp="1"/>
          </p:cNvSpPr>
          <p:nvPr>
            <p:ph idx="1"/>
          </p:nvPr>
        </p:nvSpPr>
        <p:spPr/>
        <p:txBody>
          <a:bodyPr/>
          <a:lstStyle/>
          <a:p>
            <a:pPr marL="0" indent="0">
              <a:buNone/>
            </a:pPr>
            <a:r>
              <a:rPr lang="en-US" b="1" dirty="0"/>
              <a:t>SBDM will address the following areas:</a:t>
            </a:r>
          </a:p>
          <a:p>
            <a:r>
              <a:rPr lang="en-US" dirty="0"/>
              <a:t>Planning </a:t>
            </a:r>
          </a:p>
          <a:p>
            <a:r>
              <a:rPr lang="en-US" dirty="0"/>
              <a:t>Budgeting </a:t>
            </a:r>
          </a:p>
          <a:p>
            <a:r>
              <a:rPr lang="en-US" dirty="0"/>
              <a:t>Curriculum </a:t>
            </a:r>
          </a:p>
          <a:p>
            <a:r>
              <a:rPr lang="en-US" dirty="0"/>
              <a:t>Staffing patterns </a:t>
            </a:r>
          </a:p>
          <a:p>
            <a:r>
              <a:rPr lang="en-US" dirty="0"/>
              <a:t>Staff development </a:t>
            </a:r>
          </a:p>
          <a:p>
            <a:r>
              <a:rPr lang="en-US" dirty="0"/>
              <a:t>School organization</a:t>
            </a:r>
          </a:p>
        </p:txBody>
      </p:sp>
      <p:sp>
        <p:nvSpPr>
          <p:cNvPr id="5" name="Slide Number Placeholder 4">
            <a:extLst>
              <a:ext uri="{FF2B5EF4-FFF2-40B4-BE49-F238E27FC236}">
                <a16:creationId xmlns:a16="http://schemas.microsoft.com/office/drawing/2014/main" id="{92893DC9-74BD-4E8F-B327-7C9388099256}"/>
              </a:ext>
            </a:extLst>
          </p:cNvPr>
          <p:cNvSpPr>
            <a:spLocks noGrp="1"/>
          </p:cNvSpPr>
          <p:nvPr>
            <p:ph type="sldNum" sz="quarter" idx="12"/>
          </p:nvPr>
        </p:nvSpPr>
        <p:spPr/>
        <p:txBody>
          <a:bodyPr/>
          <a:lstStyle/>
          <a:p>
            <a:fld id="{236ED5DE-22B7-41E7-A943-79814E858A13}" type="slidenum">
              <a:rPr lang="en-US" smtClean="0"/>
              <a:t>11</a:t>
            </a:fld>
            <a:endParaRPr lang="en-US"/>
          </a:p>
        </p:txBody>
      </p:sp>
      <p:sp>
        <p:nvSpPr>
          <p:cNvPr id="6" name="Title 5">
            <a:extLst>
              <a:ext uri="{FF2B5EF4-FFF2-40B4-BE49-F238E27FC236}">
                <a16:creationId xmlns:a16="http://schemas.microsoft.com/office/drawing/2014/main" id="{1607FDA3-7937-428E-8074-65DF7225AA37}"/>
              </a:ext>
            </a:extLst>
          </p:cNvPr>
          <p:cNvSpPr>
            <a:spLocks noGrp="1"/>
          </p:cNvSpPr>
          <p:nvPr>
            <p:ph type="title"/>
          </p:nvPr>
        </p:nvSpPr>
        <p:spPr>
          <a:xfrm>
            <a:off x="838200" y="365125"/>
            <a:ext cx="10515600" cy="1325563"/>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80AA3772-98BA-46C9-8491-27F006145461}"/>
              </a:ext>
            </a:extLst>
          </p:cNvPr>
          <p:cNvPicPr>
            <a:picLocks noChangeAspect="1"/>
          </p:cNvPicPr>
          <p:nvPr/>
        </p:nvPicPr>
        <p:blipFill>
          <a:blip r:embed="rId2"/>
          <a:stretch>
            <a:fillRect/>
          </a:stretch>
        </p:blipFill>
        <p:spPr>
          <a:xfrm>
            <a:off x="10140591" y="365125"/>
            <a:ext cx="1213209" cy="1207113"/>
          </a:xfrm>
          <a:prstGeom prst="rect">
            <a:avLst/>
          </a:prstGeom>
        </p:spPr>
      </p:pic>
      <p:sp>
        <p:nvSpPr>
          <p:cNvPr id="2" name="Footer Placeholder 1">
            <a:extLst>
              <a:ext uri="{FF2B5EF4-FFF2-40B4-BE49-F238E27FC236}">
                <a16:creationId xmlns:a16="http://schemas.microsoft.com/office/drawing/2014/main" id="{A322C6CF-FB40-4D6E-8FA1-EBAA4FCA4BD1}"/>
              </a:ext>
            </a:extLst>
          </p:cNvPr>
          <p:cNvSpPr>
            <a:spLocks noGrp="1"/>
          </p:cNvSpPr>
          <p:nvPr>
            <p:ph type="ftr" sz="quarter" idx="11"/>
          </p:nvPr>
        </p:nvSpPr>
        <p:spPr/>
        <p:txBody>
          <a:bodyPr/>
          <a:lstStyle/>
          <a:p>
            <a:r>
              <a:rPr lang="en-US"/>
              <a:t>Berta Palacios Elementary Campus Improvement Plan</a:t>
            </a:r>
          </a:p>
        </p:txBody>
      </p:sp>
      <p:pic>
        <p:nvPicPr>
          <p:cNvPr id="4" name="Picture 3">
            <a:extLst>
              <a:ext uri="{FF2B5EF4-FFF2-40B4-BE49-F238E27FC236}">
                <a16:creationId xmlns:a16="http://schemas.microsoft.com/office/drawing/2014/main" id="{D2B814C7-7F2E-4997-B3AA-D9AC15F36DDF}"/>
              </a:ext>
            </a:extLst>
          </p:cNvPr>
          <p:cNvPicPr>
            <a:picLocks noChangeAspect="1"/>
          </p:cNvPicPr>
          <p:nvPr/>
        </p:nvPicPr>
        <p:blipFill>
          <a:blip r:embed="rId3"/>
          <a:stretch>
            <a:fillRect/>
          </a:stretch>
        </p:blipFill>
        <p:spPr>
          <a:xfrm>
            <a:off x="11315700" y="365125"/>
            <a:ext cx="810838" cy="762066"/>
          </a:xfrm>
          <a:prstGeom prst="rect">
            <a:avLst/>
          </a:prstGeom>
        </p:spPr>
      </p:pic>
    </p:spTree>
    <p:extLst>
      <p:ext uri="{BB962C8B-B14F-4D97-AF65-F5344CB8AC3E}">
        <p14:creationId xmlns:p14="http://schemas.microsoft.com/office/powerpoint/2010/main" val="1246258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E000AB-62AA-44AD-9E0D-D56990DB965A}"/>
              </a:ext>
            </a:extLst>
          </p:cNvPr>
          <p:cNvSpPr>
            <a:spLocks noGrp="1"/>
          </p:cNvSpPr>
          <p:nvPr>
            <p:ph idx="1"/>
          </p:nvPr>
        </p:nvSpPr>
        <p:spPr>
          <a:xfrm>
            <a:off x="838200" y="1690686"/>
            <a:ext cx="10515600" cy="4742965"/>
          </a:xfrm>
        </p:spPr>
        <p:txBody>
          <a:bodyPr>
            <a:normAutofit fontScale="25000" lnSpcReduction="20000"/>
          </a:bodyPr>
          <a:lstStyle/>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r>
              <a:rPr lang="en-US" sz="7200" b="1" dirty="0">
                <a:latin typeface="Calibri" panose="020F0502020204030204" pitchFamily="34" charset="0"/>
                <a:ea typeface="Symbol" panose="05050102010706020507" pitchFamily="18" charset="2"/>
                <a:cs typeface="Calibri" panose="020F0502020204030204" pitchFamily="34" charset="0"/>
              </a:rPr>
              <a:t>Operating Procedures: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10" dirty="0">
                <a:latin typeface="Calibri" panose="020F0502020204030204" pitchFamily="34" charset="0"/>
                <a:ea typeface="MS Mincho" panose="02020609040205080304" pitchFamily="49" charset="-128"/>
              </a:rPr>
              <a:t>SBDM</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serves</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a:t>
            </a:r>
            <a:r>
              <a:rPr lang="en-US" sz="7200" spc="-7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key</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committee</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in</a:t>
            </a:r>
            <a:r>
              <a:rPr lang="en-US" sz="7200" spc="-6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Intervention</a:t>
            </a:r>
            <a:r>
              <a:rPr lang="en-US" sz="7200" spc="-6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Team</a:t>
            </a:r>
            <a:r>
              <a:rPr lang="en-US" sz="7200" spc="-5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to</a:t>
            </a:r>
            <a:r>
              <a:rPr lang="en-US" sz="7200" spc="-5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assist</a:t>
            </a:r>
            <a:r>
              <a:rPr lang="en-US" sz="7200" spc="-6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5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campus</a:t>
            </a:r>
            <a:r>
              <a:rPr lang="en-US" sz="7200" spc="17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principal</a:t>
            </a:r>
            <a:r>
              <a:rPr lang="en-US" sz="7200" spc="10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with</a:t>
            </a:r>
            <a:r>
              <a:rPr lang="en-US" sz="7200" spc="95"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the</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development,</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review,</a:t>
            </a:r>
            <a:r>
              <a:rPr lang="en-US" sz="7200" spc="100"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and</a:t>
            </a:r>
            <a:r>
              <a:rPr lang="en-US" sz="7200" spc="10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revision</a:t>
            </a:r>
            <a:r>
              <a:rPr lang="en-US" sz="7200" spc="90" dirty="0">
                <a:latin typeface="Calibri" panose="020F0502020204030204" pitchFamily="34" charset="0"/>
                <a:ea typeface="MS Mincho" panose="02020609040205080304" pitchFamily="49" charset="-128"/>
              </a:rPr>
              <a:t> </a:t>
            </a:r>
            <a:r>
              <a:rPr lang="en-US" sz="7200" dirty="0">
                <a:latin typeface="Calibri" panose="020F0502020204030204" pitchFamily="34" charset="0"/>
                <a:ea typeface="MS Mincho" panose="02020609040205080304" pitchFamily="49" charset="-128"/>
              </a:rPr>
              <a:t>of</a:t>
            </a:r>
            <a:r>
              <a:rPr lang="en-US" sz="7200" spc="95" dirty="0">
                <a:latin typeface="Calibri" panose="020F0502020204030204" pitchFamily="34" charset="0"/>
                <a:ea typeface="MS Mincho" panose="02020609040205080304" pitchFamily="49" charset="-128"/>
              </a:rPr>
              <a:t> </a:t>
            </a:r>
            <a:r>
              <a:rPr lang="en-US" sz="7200" spc="-5" dirty="0">
                <a:latin typeface="Calibri" panose="020F0502020204030204" pitchFamily="34" charset="0"/>
                <a:ea typeface="MS Mincho" panose="02020609040205080304" pitchFamily="49" charset="-128"/>
              </a:rPr>
              <a:t>the</a:t>
            </a:r>
            <a:r>
              <a:rPr lang="en-US" sz="7200" spc="110" dirty="0">
                <a:latin typeface="Calibri" panose="020F0502020204030204" pitchFamily="34" charset="0"/>
                <a:ea typeface="MS Mincho" panose="02020609040205080304" pitchFamily="49" charset="-128"/>
              </a:rPr>
              <a:t> C</a:t>
            </a:r>
            <a:r>
              <a:rPr lang="en-US" sz="7200" spc="-10" dirty="0">
                <a:latin typeface="Calibri" panose="020F0502020204030204" pitchFamily="34" charset="0"/>
                <a:ea typeface="MS Mincho" panose="02020609040205080304" pitchFamily="49" charset="-128"/>
              </a:rPr>
              <a:t>IP.</a:t>
            </a:r>
            <a:r>
              <a:rPr lang="en-US" sz="7200" spc="200" dirty="0">
                <a:latin typeface="Calibri" panose="020F0502020204030204" pitchFamily="34" charset="0"/>
                <a:ea typeface="MS Mincho" panose="02020609040205080304" pitchFamily="49" charset="-128"/>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All</a:t>
            </a:r>
            <a:r>
              <a:rPr lang="en-US" sz="7200" spc="1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spc="1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information</a:t>
            </a:r>
            <a:r>
              <a:rPr lang="en-US" sz="7200" spc="1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1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32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organizational</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structure</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school’s</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including</a:t>
            </a:r>
            <a:r>
              <a:rPr lang="en-US" sz="7200" spc="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membership,</a:t>
            </a:r>
            <a:r>
              <a:rPr lang="en-US" sz="7200" spc="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and</a:t>
            </a:r>
            <a:r>
              <a:rPr lang="en-US" sz="7200" spc="4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operating</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procedures</a:t>
            </a:r>
            <a:r>
              <a:rPr lang="en-US" sz="7200" spc="7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subcommittees</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should</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include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meeting</a:t>
            </a:r>
            <a:r>
              <a:rPr lang="en-US" sz="7200" spc="6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schedule</a:t>
            </a:r>
            <a:r>
              <a:rPr lang="en-US" sz="7200" spc="8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for</a:t>
            </a:r>
            <a:r>
              <a:rPr lang="en-US" sz="7200" spc="7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both</a:t>
            </a:r>
            <a:r>
              <a:rPr lang="en-US" sz="7200" spc="8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0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and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subcommittees.</a:t>
            </a:r>
            <a:r>
              <a:rPr lang="en-US" sz="7200" spc="23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The</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SBDM</a:t>
            </a:r>
            <a:r>
              <a:rPr lang="en-US" sz="7200" spc="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shall</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be</a:t>
            </a:r>
            <a:r>
              <a:rPr lang="en-US" sz="7200" spc="24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involved</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3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decisions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in</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the</a:t>
            </a:r>
            <a:r>
              <a:rPr lang="en-US" sz="7200" spc="22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areas</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of</a:t>
            </a:r>
            <a:r>
              <a:rPr lang="en-US" sz="7200" spc="24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planning,</a:t>
            </a:r>
            <a:r>
              <a:rPr lang="en-US" sz="7200" spc="355"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budgeting,</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curriculum,</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10" dirty="0">
                <a:latin typeface="Calibri" panose="020F0502020204030204" pitchFamily="34" charset="0"/>
                <a:ea typeface="Symbol" panose="05050102010706020507" pitchFamily="18" charset="2"/>
                <a:cs typeface="Calibri" panose="020F0502020204030204" pitchFamily="34" charset="0"/>
              </a:rPr>
              <a:t>staffing</a:t>
            </a:r>
            <a:r>
              <a:rPr lang="en-US" sz="7200" spc="-5" dirty="0">
                <a:latin typeface="Calibri" panose="020F0502020204030204" pitchFamily="34" charset="0"/>
                <a:ea typeface="Symbol" panose="05050102010706020507" pitchFamily="18" charset="2"/>
                <a:cs typeface="Calibri" panose="020F0502020204030204" pitchFamily="34" charset="0"/>
              </a:rPr>
              <a:t> patterns,</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staff</a:t>
            </a:r>
            <a:r>
              <a:rPr lang="en-US" sz="720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development,</a:t>
            </a:r>
            <a:r>
              <a:rPr lang="en-US" sz="7200" spc="-15" dirty="0">
                <a:latin typeface="Calibri" panose="020F0502020204030204" pitchFamily="34" charset="0"/>
                <a:ea typeface="Symbol" panose="05050102010706020507" pitchFamily="18" charset="2"/>
                <a:cs typeface="Calibri" panose="020F0502020204030204" pitchFamily="34" charset="0"/>
              </a:rPr>
              <a:t> </a:t>
            </a:r>
            <a:r>
              <a:rPr lang="en-US" sz="7200" dirty="0">
                <a:latin typeface="Calibri" panose="020F0502020204030204" pitchFamily="34" charset="0"/>
                <a:ea typeface="Symbol" panose="05050102010706020507" pitchFamily="18" charset="2"/>
                <a:cs typeface="Calibri" panose="020F0502020204030204" pitchFamily="34" charset="0"/>
              </a:rPr>
              <a:t>and</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school</a:t>
            </a:r>
            <a:r>
              <a:rPr lang="en-US" sz="7200" spc="-10" dirty="0">
                <a:latin typeface="Calibri" panose="020F0502020204030204" pitchFamily="34" charset="0"/>
                <a:ea typeface="Symbol" panose="05050102010706020507" pitchFamily="18" charset="2"/>
                <a:cs typeface="Calibri" panose="020F0502020204030204" pitchFamily="34" charset="0"/>
              </a:rPr>
              <a:t> </a:t>
            </a:r>
            <a:r>
              <a:rPr lang="en-US" sz="7200" spc="-5" dirty="0">
                <a:latin typeface="Calibri" panose="020F0502020204030204" pitchFamily="34" charset="0"/>
                <a:ea typeface="Symbol" panose="05050102010706020507" pitchFamily="18" charset="2"/>
                <a:cs typeface="Calibri" panose="020F0502020204030204" pitchFamily="34" charset="0"/>
              </a:rPr>
              <a:t>organization.</a:t>
            </a:r>
            <a:endParaRPr lang="en-US" sz="7200" dirty="0">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7200" spc="-60" dirty="0">
              <a:solidFill>
                <a:srgbClr val="000000"/>
              </a:solidFill>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A</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list</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of</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dates,</a:t>
            </a:r>
            <a:r>
              <a:rPr lang="en-US" sz="7200" spc="-7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committee</a:t>
            </a:r>
            <a:r>
              <a:rPr lang="en-US" sz="7200" spc="-7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members,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agendas</a:t>
            </a:r>
            <a:r>
              <a:rPr lang="en-US" sz="7200" spc="-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and</a:t>
            </a:r>
            <a:r>
              <a:rPr lang="en-US" sz="7200" spc="-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minutes</a:t>
            </a:r>
            <a:r>
              <a:rPr lang="en-US" sz="7200" spc="29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for</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each</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meeting</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be</a:t>
            </a:r>
            <a:r>
              <a:rPr lang="en-US" sz="7200" spc="-5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on</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15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campus</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website</a:t>
            </a:r>
            <a:r>
              <a:rPr lang="en-US" sz="7200" spc="-4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homepage</a:t>
            </a:r>
            <a:r>
              <a:rPr lang="en-US" sz="7200" spc="-3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must</a:t>
            </a:r>
            <a:r>
              <a:rPr lang="en-US" sz="7200" spc="-4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include</a:t>
            </a:r>
            <a:r>
              <a:rPr lang="en-US" sz="7200" spc="-3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the</a:t>
            </a:r>
            <a:r>
              <a:rPr lang="en-US" sz="7200" spc="26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link</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to</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 the</a:t>
            </a:r>
            <a:r>
              <a:rPr lang="en-US" sz="7200" spc="-15"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10" dirty="0">
                <a:solidFill>
                  <a:srgbClr val="000000"/>
                </a:solidFill>
                <a:latin typeface="Calibri" panose="020F0502020204030204" pitchFamily="34" charset="0"/>
                <a:ea typeface="Symbol" panose="05050102010706020507" pitchFamily="18" charset="2"/>
                <a:cs typeface="Calibri" panose="020F0502020204030204" pitchFamily="34" charset="0"/>
              </a:rPr>
              <a:t>SBDM</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page for</a:t>
            </a:r>
            <a:r>
              <a:rPr lang="en-US" sz="7200" spc="-2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easy</a:t>
            </a:r>
            <a:r>
              <a:rPr lang="en-US" sz="7200" dirty="0">
                <a:solidFill>
                  <a:srgbClr val="000000"/>
                </a:solidFill>
                <a:latin typeface="Calibri" panose="020F0502020204030204" pitchFamily="34" charset="0"/>
                <a:ea typeface="Symbol" panose="05050102010706020507" pitchFamily="18" charset="2"/>
                <a:cs typeface="Calibri" panose="020F0502020204030204" pitchFamily="34" charset="0"/>
              </a:rPr>
              <a:t> </a:t>
            </a:r>
            <a:r>
              <a:rPr lang="en-US" sz="7200" spc="-5" dirty="0">
                <a:solidFill>
                  <a:srgbClr val="000000"/>
                </a:solidFill>
                <a:latin typeface="Calibri" panose="020F0502020204030204" pitchFamily="34" charset="0"/>
                <a:ea typeface="Symbol" panose="05050102010706020507" pitchFamily="18" charset="2"/>
                <a:cs typeface="Calibri" panose="020F0502020204030204" pitchFamily="34" charset="0"/>
              </a:rPr>
              <a:t>access.</a:t>
            </a:r>
            <a:r>
              <a:rPr lang="en-US" sz="7200" b="1"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Campuses</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must</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post</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SBDM</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agenda</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and</a:t>
            </a:r>
            <a:r>
              <a:rPr lang="en-US" sz="7200" spc="21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minutes</a:t>
            </a:r>
            <a:r>
              <a:rPr lang="en-US" sz="7200" spc="19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to</a:t>
            </a:r>
            <a:r>
              <a:rPr lang="en-US" sz="7200" spc="20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campus</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website</a:t>
            </a:r>
            <a:r>
              <a:rPr lang="en-US" sz="7200" spc="20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within</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dirty="0">
                <a:solidFill>
                  <a:prstClr val="black"/>
                </a:solidFill>
                <a:latin typeface="Calibri" panose="020F0502020204030204" pitchFamily="34" charset="0"/>
                <a:ea typeface="Symbol" panose="05050102010706020507" pitchFamily="18" charset="2"/>
                <a:cs typeface="Times New Roman" panose="02020603050405020304" pitchFamily="18" charset="0"/>
              </a:rPr>
              <a:t>10</a:t>
            </a:r>
            <a:r>
              <a:rPr lang="en-US" sz="7200" spc="21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days</a:t>
            </a:r>
            <a:r>
              <a:rPr lang="en-US" sz="7200" spc="230"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10" dirty="0">
                <a:solidFill>
                  <a:prstClr val="black"/>
                </a:solidFill>
                <a:latin typeface="Calibri" panose="020F0502020204030204" pitchFamily="34" charset="0"/>
                <a:ea typeface="Symbol" panose="05050102010706020507" pitchFamily="18" charset="2"/>
                <a:cs typeface="Times New Roman" panose="02020603050405020304" pitchFamily="18" charset="0"/>
              </a:rPr>
              <a:t>following</a:t>
            </a:r>
            <a:r>
              <a:rPr lang="en-US" sz="7200" spc="235" dirty="0">
                <a:solidFill>
                  <a:prstClr val="black"/>
                </a:solidFill>
                <a:latin typeface="Calibri" panose="020F0502020204030204" pitchFamily="34" charset="0"/>
                <a:ea typeface="Symbol" panose="05050102010706020507" pitchFamily="18" charset="2"/>
                <a:cs typeface="Times New Roman" panose="02020603050405020304" pitchFamily="18" charset="0"/>
              </a:rPr>
              <a:t> </a:t>
            </a:r>
            <a:r>
              <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rPr>
              <a:t>meeting.</a:t>
            </a:r>
          </a:p>
          <a:p>
            <a:pPr marL="0" marR="187325" lvl="0" indent="0">
              <a:lnSpc>
                <a:spcPct val="89000"/>
              </a:lnSpc>
              <a:spcBef>
                <a:spcPts val="0"/>
              </a:spcBef>
              <a:buSzPts val="1100"/>
              <a:buNone/>
              <a:tabLst>
                <a:tab pos="826135" algn="l"/>
              </a:tabLst>
            </a:pPr>
            <a:endParaRPr lang="en-US" sz="7200" spc="-5" dirty="0">
              <a:solidFill>
                <a:prstClr val="black"/>
              </a:solidFill>
              <a:latin typeface="Calibri" panose="020F0502020204030204" pitchFamily="34" charset="0"/>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Scheduled Meeting Dates: September 4, 2024, November 6, 2024, January 29, 2025, May 30, 2025</a:t>
            </a:r>
          </a:p>
          <a:p>
            <a:pPr marL="0" marR="187325" lvl="0" indent="0">
              <a:lnSpc>
                <a:spcPct val="89000"/>
              </a:lnSpc>
              <a:spcBef>
                <a:spcPts val="0"/>
              </a:spcBef>
              <a:buSzPts val="1100"/>
              <a:buNone/>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r>
              <a:rPr lang="en-US" sz="7200" b="1" dirty="0">
                <a:solidFill>
                  <a:prstClr val="black"/>
                </a:solidFill>
                <a:ea typeface="Symbol" panose="05050102010706020507" pitchFamily="18" charset="2"/>
                <a:cs typeface="Times New Roman" panose="02020603050405020304" pitchFamily="18" charset="0"/>
              </a:rPr>
              <a:t>Committee Roles and Responsibilities:</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Chair</a:t>
            </a:r>
            <a:r>
              <a:rPr lang="en-US" sz="7200" u="sng" dirty="0">
                <a:solidFill>
                  <a:prstClr val="black"/>
                </a:solidFill>
              </a:rPr>
              <a:t> </a:t>
            </a:r>
            <a:r>
              <a:rPr lang="en-US" sz="7200" dirty="0">
                <a:solidFill>
                  <a:prstClr val="black"/>
                </a:solidFill>
              </a:rPr>
              <a:t>– prepares committee meeting agendas with the assistance of the principal, guide meetings and encourage input from all members</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solidFill>
                  <a:prstClr val="black"/>
                </a:solidFill>
              </a:rPr>
              <a:t>Vice-Chair</a:t>
            </a:r>
            <a:r>
              <a:rPr lang="en-US" sz="7200" dirty="0">
                <a:solidFill>
                  <a:prstClr val="black"/>
                </a:solidFill>
              </a:rPr>
              <a:t> – performs Chair’s duties in his/her absence; serves as chair of the Evaluation and Modification Committee </a:t>
            </a:r>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7200" b="1" dirty="0">
              <a:solidFill>
                <a:prstClr val="black"/>
              </a:solidFill>
              <a:ea typeface="Symbol" panose="05050102010706020507" pitchFamily="18" charset="2"/>
              <a:cs typeface="Times New Roman" panose="02020603050405020304" pitchFamily="18" charset="0"/>
            </a:endParaRP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Scribe/Recorder </a:t>
            </a:r>
            <a:r>
              <a:rPr lang="en-US" sz="7200" dirty="0"/>
              <a:t>– prepare and maintain minutes of committee meetings, committee membership roster and bylaws </a:t>
            </a:r>
          </a:p>
          <a:p>
            <a:pPr marL="800100" marR="187325" lvl="1" indent="-342900">
              <a:lnSpc>
                <a:spcPct val="89000"/>
              </a:lnSpc>
              <a:spcBef>
                <a:spcPts val="0"/>
              </a:spcBef>
              <a:buSzPts val="1100"/>
              <a:buFont typeface="Symbol" panose="05050102010706020507" pitchFamily="18" charset="2"/>
              <a:buChar char=""/>
              <a:tabLst>
                <a:tab pos="826135" algn="l"/>
              </a:tabLst>
            </a:pPr>
            <a:r>
              <a:rPr lang="en-US" sz="7200" b="1" u="sng" dirty="0"/>
              <a:t>Facilitator/Timekeeper</a:t>
            </a:r>
            <a:r>
              <a:rPr lang="en-US" sz="7200" b="1" dirty="0"/>
              <a:t> </a:t>
            </a:r>
            <a:r>
              <a:rPr lang="en-US" sz="7200" dirty="0"/>
              <a:t>– monitors committees' energy and interaction, keeps committee on track and ensures activities are completed in a timely manner </a:t>
            </a:r>
            <a:endParaRPr lang="en-US" sz="7200" spc="200" dirty="0">
              <a:latin typeface="Calibri" panose="020F0502020204030204" pitchFamily="34" charset="0"/>
              <a:ea typeface="MS Mincho" panose="02020609040205080304" pitchFamily="49" charset="-128"/>
            </a:endParaRPr>
          </a:p>
          <a:p>
            <a:pPr marL="457200" marR="187325" lvl="1" indent="0">
              <a:lnSpc>
                <a:spcPct val="89000"/>
              </a:lnSpc>
              <a:spcBef>
                <a:spcPts val="0"/>
              </a:spcBef>
              <a:buSzPts val="1100"/>
              <a:buNone/>
              <a:tabLst>
                <a:tab pos="826135" algn="l"/>
              </a:tabLst>
            </a:pPr>
            <a:endParaRPr lang="en-US" sz="5600" dirty="0"/>
          </a:p>
          <a:p>
            <a:pPr marL="800100" marR="187325" lvl="1" indent="-342900">
              <a:lnSpc>
                <a:spcPct val="89000"/>
              </a:lnSpc>
              <a:spcBef>
                <a:spcPts val="0"/>
              </a:spcBef>
              <a:buSzPts val="1100"/>
              <a:buFont typeface="Symbol" panose="05050102010706020507" pitchFamily="18" charset="2"/>
              <a:buChar char=""/>
              <a:tabLst>
                <a:tab pos="826135" algn="l"/>
              </a:tabLst>
            </a:pPr>
            <a:endParaRPr lang="en-US" sz="2500" b="1" dirty="0">
              <a:solidFill>
                <a:prstClr val="black"/>
              </a:solidFill>
              <a:ea typeface="Symbol" panose="05050102010706020507" pitchFamily="18" charset="2"/>
              <a:cs typeface="Times New Roman" panose="02020603050405020304" pitchFamily="18" charset="0"/>
            </a:endParaRPr>
          </a:p>
          <a:p>
            <a:pPr marL="342900" marR="187325" lvl="0" indent="-342900">
              <a:lnSpc>
                <a:spcPct val="89000"/>
              </a:lnSpc>
              <a:spcBef>
                <a:spcPts val="0"/>
              </a:spcBef>
              <a:buSzPts val="1100"/>
              <a:buFont typeface="Symbol" panose="05050102010706020507" pitchFamily="18" charset="2"/>
              <a:buChar char=""/>
              <a:tabLst>
                <a:tab pos="826135" algn="l"/>
              </a:tabLst>
            </a:pPr>
            <a:endParaRPr lang="en-US" sz="2900" b="1" dirty="0">
              <a:solidFill>
                <a:prstClr val="black"/>
              </a:solidFill>
              <a:ea typeface="Symbol" panose="05050102010706020507" pitchFamily="18" charset="2"/>
              <a:cs typeface="Times New Roman" panose="02020603050405020304" pitchFamily="18" charset="0"/>
            </a:endParaRPr>
          </a:p>
          <a:p>
            <a:pPr marL="0" marR="187325" lvl="0" indent="0">
              <a:lnSpc>
                <a:spcPct val="89000"/>
              </a:lnSpc>
              <a:spcBef>
                <a:spcPts val="0"/>
              </a:spcBef>
              <a:spcAft>
                <a:spcPts val="0"/>
              </a:spcAft>
              <a:buSzPts val="1100"/>
              <a:buNone/>
              <a:tabLst>
                <a:tab pos="826135" algn="l"/>
              </a:tabLst>
            </a:pPr>
            <a:endParaRPr lang="en-US" sz="3500" dirty="0"/>
          </a:p>
          <a:p>
            <a:pPr marL="0" marR="187325" lvl="0" indent="0">
              <a:lnSpc>
                <a:spcPct val="89000"/>
              </a:lnSpc>
              <a:spcBef>
                <a:spcPts val="0"/>
              </a:spcBef>
              <a:spcAft>
                <a:spcPts val="0"/>
              </a:spcAft>
              <a:buSzPts val="1100"/>
              <a:buNone/>
              <a:tabLst>
                <a:tab pos="826135" algn="l"/>
              </a:tabLst>
            </a:pPr>
            <a:endParaRPr lang="en-US" spc="200" dirty="0">
              <a:latin typeface="Calibri" panose="020F0502020204030204" pitchFamily="34" charset="0"/>
              <a:ea typeface="MS Mincho" panose="02020609040205080304" pitchFamily="49" charset="-128"/>
              <a:cs typeface="Calibri" panose="020F0502020204030204" pitchFamily="34" charset="0"/>
            </a:endParaRPr>
          </a:p>
          <a:p>
            <a:pPr marL="0" marR="187325" lvl="0" indent="0">
              <a:lnSpc>
                <a:spcPct val="89000"/>
              </a:lnSpc>
              <a:spcBef>
                <a:spcPts val="0"/>
              </a:spcBef>
              <a:spcAft>
                <a:spcPts val="0"/>
              </a:spcAft>
              <a:buSzPts val="1100"/>
              <a:buNone/>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342900" marR="187325" lvl="0" indent="-342900">
              <a:lnSpc>
                <a:spcPct val="89000"/>
              </a:lnSpc>
              <a:spcBef>
                <a:spcPts val="0"/>
              </a:spcBef>
              <a:spcAft>
                <a:spcPts val="0"/>
              </a:spcAft>
              <a:buSzPts val="1100"/>
              <a:buFont typeface="Symbol" panose="05050102010706020507" pitchFamily="18" charset="2"/>
              <a:buChar char=""/>
              <a:tabLst>
                <a:tab pos="826135" algn="l"/>
              </a:tabLst>
            </a:pPr>
            <a:endParaRPr lang="en-US" dirty="0">
              <a:latin typeface="Calibri" panose="020F0502020204030204" pitchFamily="34" charset="0"/>
              <a:ea typeface="Symbol" panose="05050102010706020507" pitchFamily="18" charset="2"/>
              <a:cs typeface="Calibri" panose="020F0502020204030204" pitchFamily="34" charset="0"/>
            </a:endParaRPr>
          </a:p>
          <a:p>
            <a:pPr marL="63500" marR="186690" indent="-63500">
              <a:lnSpc>
                <a:spcPts val="1200"/>
              </a:lnSpc>
              <a:spcBef>
                <a:spcPts val="45"/>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63500" marR="187960" indent="-63500">
              <a:lnSpc>
                <a:spcPts val="1200"/>
              </a:lnSpc>
              <a:spcBef>
                <a:spcPts val="0"/>
              </a:spcBef>
              <a:spcAft>
                <a:spcPts val="0"/>
              </a:spcAft>
              <a:tabLst>
                <a:tab pos="826135" algn="l"/>
              </a:tabLst>
            </a:pPr>
            <a:r>
              <a:rPr lang="en-US" dirty="0">
                <a:latin typeface="Calibri" panose="020F0502020204030204" pitchFamily="34" charset="0"/>
                <a:ea typeface="Calibri" panose="020F0502020204030204" pitchFamily="34" charset="0"/>
                <a:cs typeface="Calibri" panose="020F0502020204030204" pitchFamily="34" charset="0"/>
              </a:rPr>
              <a:t> </a:t>
            </a:r>
            <a:r>
              <a:rPr lang="en-US" sz="3200" b="1" dirty="0">
                <a:latin typeface="Calibri" panose="020F050202020403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dirty="0">
                <a:solidFill>
                  <a:srgbClr val="800D00"/>
                </a:solidFill>
                <a:latin typeface="Arial" panose="020B0604020202020204" pitchFamily="34" charset="0"/>
                <a:ea typeface="MS Mincho" panose="02020609040205080304" pitchFamily="49" charset="-128"/>
                <a:cs typeface="Times New Roman" panose="02020603050405020304" pitchFamily="18" charset="0"/>
              </a:rPr>
              <a:t> </a:t>
            </a:r>
            <a:endParaRPr lang="en-US" sz="3200" dirty="0">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26B42B39-C443-4F0B-9584-B9AB7AA1151A}"/>
              </a:ext>
            </a:extLst>
          </p:cNvPr>
          <p:cNvSpPr>
            <a:spLocks noGrp="1"/>
          </p:cNvSpPr>
          <p:nvPr>
            <p:ph type="sldNum" sz="quarter" idx="12"/>
          </p:nvPr>
        </p:nvSpPr>
        <p:spPr/>
        <p:txBody>
          <a:bodyPr/>
          <a:lstStyle/>
          <a:p>
            <a:fld id="{236ED5DE-22B7-41E7-A943-79814E858A13}" type="slidenum">
              <a:rPr lang="en-US" smtClean="0"/>
              <a:t>12</a:t>
            </a:fld>
            <a:endParaRPr lang="en-US"/>
          </a:p>
        </p:txBody>
      </p:sp>
      <p:sp>
        <p:nvSpPr>
          <p:cNvPr id="6" name="Title 5">
            <a:extLst>
              <a:ext uri="{FF2B5EF4-FFF2-40B4-BE49-F238E27FC236}">
                <a16:creationId xmlns:a16="http://schemas.microsoft.com/office/drawing/2014/main" id="{6573E458-1D70-4C81-92CA-28CF909DE3BB}"/>
              </a:ext>
            </a:extLst>
          </p:cNvPr>
          <p:cNvSpPr>
            <a:spLocks noGrp="1"/>
          </p:cNvSpPr>
          <p:nvPr>
            <p:ph type="title"/>
          </p:nvPr>
        </p:nvSpPr>
        <p:spPr>
          <a:xfrm>
            <a:off x="838200" y="365125"/>
            <a:ext cx="10515600" cy="1325563"/>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F5BDA13B-6AD0-49C0-AC84-D0BEAC599F5A}"/>
              </a:ext>
            </a:extLst>
          </p:cNvPr>
          <p:cNvPicPr>
            <a:picLocks noChangeAspect="1"/>
          </p:cNvPicPr>
          <p:nvPr/>
        </p:nvPicPr>
        <p:blipFill>
          <a:blip r:embed="rId2"/>
          <a:stretch>
            <a:fillRect/>
          </a:stretch>
        </p:blipFill>
        <p:spPr>
          <a:xfrm>
            <a:off x="10152784" y="424349"/>
            <a:ext cx="1201016" cy="1207113"/>
          </a:xfrm>
          <a:prstGeom prst="rect">
            <a:avLst/>
          </a:prstGeom>
        </p:spPr>
      </p:pic>
      <p:sp>
        <p:nvSpPr>
          <p:cNvPr id="2" name="Footer Placeholder 1">
            <a:extLst>
              <a:ext uri="{FF2B5EF4-FFF2-40B4-BE49-F238E27FC236}">
                <a16:creationId xmlns:a16="http://schemas.microsoft.com/office/drawing/2014/main" id="{EBB691DB-D6E4-4557-BA87-03EEC8D569AC}"/>
              </a:ext>
            </a:extLst>
          </p:cNvPr>
          <p:cNvSpPr>
            <a:spLocks noGrp="1"/>
          </p:cNvSpPr>
          <p:nvPr>
            <p:ph type="ftr" sz="quarter" idx="11"/>
          </p:nvPr>
        </p:nvSpPr>
        <p:spPr/>
        <p:txBody>
          <a:bodyPr/>
          <a:lstStyle/>
          <a:p>
            <a:r>
              <a:rPr lang="en-US"/>
              <a:t>Berta Palacios Elementary Campus Improvement Plan</a:t>
            </a:r>
          </a:p>
        </p:txBody>
      </p:sp>
      <p:pic>
        <p:nvPicPr>
          <p:cNvPr id="4" name="Picture 3">
            <a:extLst>
              <a:ext uri="{FF2B5EF4-FFF2-40B4-BE49-F238E27FC236}">
                <a16:creationId xmlns:a16="http://schemas.microsoft.com/office/drawing/2014/main" id="{2CC68841-7711-41E9-AB1A-B839E275B43C}"/>
              </a:ext>
            </a:extLst>
          </p:cNvPr>
          <p:cNvPicPr>
            <a:picLocks noChangeAspect="1"/>
          </p:cNvPicPr>
          <p:nvPr/>
        </p:nvPicPr>
        <p:blipFill>
          <a:blip r:embed="rId3"/>
          <a:stretch>
            <a:fillRect/>
          </a:stretch>
        </p:blipFill>
        <p:spPr>
          <a:xfrm>
            <a:off x="11353800" y="517975"/>
            <a:ext cx="810838" cy="762066"/>
          </a:xfrm>
          <a:prstGeom prst="rect">
            <a:avLst/>
          </a:prstGeom>
        </p:spPr>
      </p:pic>
    </p:spTree>
    <p:extLst>
      <p:ext uri="{BB962C8B-B14F-4D97-AF65-F5344CB8AC3E}">
        <p14:creationId xmlns:p14="http://schemas.microsoft.com/office/powerpoint/2010/main" val="125014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5F1D9-3E76-4749-BA6B-AB30D9D0E7E2}"/>
              </a:ext>
            </a:extLst>
          </p:cNvPr>
          <p:cNvSpPr>
            <a:spLocks noGrp="1"/>
          </p:cNvSpPr>
          <p:nvPr>
            <p:ph idx="1"/>
          </p:nvPr>
        </p:nvSpPr>
        <p:spPr>
          <a:xfrm>
            <a:off x="838200" y="1827213"/>
            <a:ext cx="10515600" cy="4665662"/>
          </a:xfrm>
        </p:spPr>
        <p:txBody>
          <a:bodyPr>
            <a:normAutofit fontScale="25000" lnSpcReduction="20000"/>
          </a:bodyPr>
          <a:lstStyle/>
          <a:p>
            <a:pPr marL="0" lvl="0" indent="0">
              <a:lnSpc>
                <a:spcPts val="1130"/>
              </a:lnSpc>
              <a:spcBef>
                <a:spcPts val="0"/>
              </a:spcBef>
              <a:buSzPts val="1100"/>
              <a:buNone/>
              <a:tabLst>
                <a:tab pos="826135" algn="l"/>
              </a:tabLst>
            </a:pP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Procedures</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and processes</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for</a:t>
            </a:r>
            <a:r>
              <a:rPr lang="en-US" sz="9600" b="1" u="sng"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addressing </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SBDM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action items</a:t>
            </a:r>
            <a:r>
              <a:rPr lang="en-US" sz="9600" b="1" u="sng" dirty="0">
                <a:solidFill>
                  <a:prstClr val="black"/>
                </a:solidFill>
                <a:latin typeface="Calibri" panose="020F0502020204030204" pitchFamily="34" charset="0"/>
                <a:ea typeface="Symbol" panose="05050102010706020507" pitchFamily="18" charset="2"/>
                <a:cs typeface="Calibri" panose="020F0502020204030204" pitchFamily="34" charset="0"/>
              </a:rPr>
              <a:t> and</a:t>
            </a:r>
            <a:r>
              <a:rPr lang="en-US" sz="9600" b="1" u="sng" spc="-10"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decision</a:t>
            </a:r>
            <a:r>
              <a:rPr lang="en-US" sz="9600" b="1" u="sng" spc="-15" dirty="0">
                <a:solidFill>
                  <a:prstClr val="black"/>
                </a:solidFill>
                <a:latin typeface="Calibri" panose="020F0502020204030204" pitchFamily="34" charset="0"/>
                <a:ea typeface="Symbol" panose="05050102010706020507" pitchFamily="18" charset="2"/>
                <a:cs typeface="Calibri" panose="020F0502020204030204" pitchFamily="34" charset="0"/>
              </a:rPr>
              <a:t> </a:t>
            </a:r>
            <a:r>
              <a:rPr lang="en-US" sz="9600" b="1" u="sng" spc="-5" dirty="0">
                <a:solidFill>
                  <a:prstClr val="black"/>
                </a:solidFill>
                <a:latin typeface="Calibri" panose="020F0502020204030204" pitchFamily="34" charset="0"/>
                <a:ea typeface="Symbol" panose="05050102010706020507" pitchFamily="18" charset="2"/>
                <a:cs typeface="Calibri" panose="020F0502020204030204" pitchFamily="34" charset="0"/>
              </a:rPr>
              <a:t>making:</a:t>
            </a:r>
          </a:p>
          <a:p>
            <a:pPr marL="0" lvl="0" indent="0">
              <a:lnSpc>
                <a:spcPts val="1130"/>
              </a:lnSpc>
              <a:spcBef>
                <a:spcPts val="0"/>
              </a:spcBef>
              <a:buSzPts val="1100"/>
              <a:buNone/>
              <a:tabLst>
                <a:tab pos="826135" algn="l"/>
              </a:tabLst>
            </a:pPr>
            <a:endParaRPr lang="en-US" sz="2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1. Announcement of SBDM meeting announced to staff 2 weeks before meeting.</a:t>
            </a: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2. Committee representative submits request to SBDM chairperson.</a:t>
            </a:r>
          </a:p>
          <a:p>
            <a:pPr marL="342900" lvl="0" indent="-342900">
              <a:lnSpc>
                <a:spcPct val="110000"/>
              </a:lnSpc>
              <a:spcBef>
                <a:spcPts val="0"/>
              </a:spcBef>
              <a:buSzPts val="1100"/>
              <a:buAutoNum type="arabicPeriod"/>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3. One week before meeting SBDM meeting, chairperson meets with campus administration to</a:t>
            </a: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    discuss topics.</a:t>
            </a:r>
          </a:p>
          <a:p>
            <a:pPr marL="342900" lvl="0" indent="-342900">
              <a:lnSpc>
                <a:spcPct val="110000"/>
              </a:lnSpc>
              <a:spcBef>
                <a:spcPts val="0"/>
              </a:spcBef>
              <a:buSzPts val="1100"/>
              <a:buAutoNum type="arabicPeriod"/>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4. Selection of topics to be covered will be determined by administration and SBDM chairperson.</a:t>
            </a:r>
          </a:p>
          <a:p>
            <a:pPr marL="0" lvl="0" indent="0">
              <a:lnSpc>
                <a:spcPct val="110000"/>
              </a:lnSpc>
              <a:spcBef>
                <a:spcPts val="0"/>
              </a:spcBef>
              <a:buSzPts val="1100"/>
              <a:buNone/>
              <a:tabLst>
                <a:tab pos="826135" algn="l"/>
              </a:tabLst>
            </a:pPr>
            <a:endPar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endParaRP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5. If a topic is not going to be addressed, SBDM chairperson and administration will provide further information for not taking</a:t>
            </a:r>
          </a:p>
          <a:p>
            <a:pPr marL="0" lvl="0" indent="0">
              <a:lnSpc>
                <a:spcPct val="110000"/>
              </a:lnSpc>
              <a:spcBef>
                <a:spcPts val="0"/>
              </a:spcBef>
              <a:buSzPts val="1100"/>
              <a:buNone/>
              <a:tabLst>
                <a:tab pos="826135" algn="l"/>
              </a:tabLst>
            </a:pPr>
            <a:r>
              <a:rPr lang="en-US" sz="8000" spc="-5" dirty="0">
                <a:solidFill>
                  <a:prstClr val="black"/>
                </a:solidFill>
                <a:latin typeface="Calibri" panose="020F0502020204030204" pitchFamily="34" charset="0"/>
                <a:ea typeface="Symbol" panose="05050102010706020507" pitchFamily="18" charset="2"/>
                <a:cs typeface="Calibri" panose="020F0502020204030204" pitchFamily="34" charset="0"/>
              </a:rPr>
              <a:t>    the topic to SBDM.  Topic may be resolved via conference with teacher and/or grade level team.</a:t>
            </a:r>
          </a:p>
          <a:p>
            <a:pPr marL="0" marR="186690" lvl="0" indent="0">
              <a:lnSpc>
                <a:spcPts val="1200"/>
              </a:lnSpc>
              <a:spcBef>
                <a:spcPts val="45"/>
              </a:spcBef>
              <a:buSzPts val="1100"/>
              <a:buNone/>
              <a:tabLst>
                <a:tab pos="826135" algn="l"/>
              </a:tabLst>
            </a:pPr>
            <a:endParaRPr lang="en-US" sz="6400" spc="-5" dirty="0">
              <a:solidFill>
                <a:prstClr val="black"/>
              </a:solidFill>
              <a:highlight>
                <a:srgbClr val="FF0000"/>
              </a:highlight>
              <a:latin typeface="Calibri" panose="020F0502020204030204" pitchFamily="34" charset="0"/>
              <a:ea typeface="Symbol" panose="05050102010706020507" pitchFamily="18" charset="2"/>
              <a:cs typeface="Calibri" panose="020F0502020204030204" pitchFamily="34" charset="0"/>
            </a:endParaRPr>
          </a:p>
        </p:txBody>
      </p:sp>
      <p:sp>
        <p:nvSpPr>
          <p:cNvPr id="5" name="Slide Number Placeholder 4">
            <a:extLst>
              <a:ext uri="{FF2B5EF4-FFF2-40B4-BE49-F238E27FC236}">
                <a16:creationId xmlns:a16="http://schemas.microsoft.com/office/drawing/2014/main" id="{D5E2E5EF-3760-41CA-A2DA-F44DD49630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7781680F-2135-4607-AE2A-68C36AFDA56F}"/>
              </a:ext>
            </a:extLst>
          </p:cNvPr>
          <p:cNvSpPr>
            <a:spLocks noGrp="1"/>
          </p:cNvSpPr>
          <p:nvPr>
            <p:ph type="title"/>
          </p:nvPr>
        </p:nvSpPr>
        <p:spPr>
          <a:xfrm>
            <a:off x="838200" y="365125"/>
            <a:ext cx="10515600" cy="1325563"/>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n-US" sz="3600" spc="300" dirty="0">
                <a:solidFill>
                  <a:schemeClr val="bg1"/>
                </a:solidFill>
                <a:latin typeface="Gill Sans"/>
                <a:cs typeface="Gill Sans"/>
              </a:rPr>
              <a:t>Site-Based Decision-Making Committee</a:t>
            </a:r>
          </a:p>
        </p:txBody>
      </p:sp>
      <p:pic>
        <p:nvPicPr>
          <p:cNvPr id="7" name="Picture 6">
            <a:extLst>
              <a:ext uri="{FF2B5EF4-FFF2-40B4-BE49-F238E27FC236}">
                <a16:creationId xmlns:a16="http://schemas.microsoft.com/office/drawing/2014/main" id="{AE44F126-72FB-41BB-837B-A04F1A004C39}"/>
              </a:ext>
            </a:extLst>
          </p:cNvPr>
          <p:cNvPicPr>
            <a:picLocks noChangeAspect="1"/>
          </p:cNvPicPr>
          <p:nvPr/>
        </p:nvPicPr>
        <p:blipFill>
          <a:blip r:embed="rId2"/>
          <a:stretch>
            <a:fillRect/>
          </a:stretch>
        </p:blipFill>
        <p:spPr>
          <a:xfrm>
            <a:off x="10146687" y="365125"/>
            <a:ext cx="1207113" cy="1207113"/>
          </a:xfrm>
          <a:prstGeom prst="rect">
            <a:avLst/>
          </a:prstGeom>
        </p:spPr>
      </p:pic>
      <p:sp>
        <p:nvSpPr>
          <p:cNvPr id="2" name="Footer Placeholder 1">
            <a:extLst>
              <a:ext uri="{FF2B5EF4-FFF2-40B4-BE49-F238E27FC236}">
                <a16:creationId xmlns:a16="http://schemas.microsoft.com/office/drawing/2014/main" id="{2BD14524-1E68-44B8-A4C6-074604FB87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4" name="Picture 3">
            <a:extLst>
              <a:ext uri="{FF2B5EF4-FFF2-40B4-BE49-F238E27FC236}">
                <a16:creationId xmlns:a16="http://schemas.microsoft.com/office/drawing/2014/main" id="{25FDA286-8A0C-495A-9C70-BDD8F01491E4}"/>
              </a:ext>
            </a:extLst>
          </p:cNvPr>
          <p:cNvPicPr>
            <a:picLocks noChangeAspect="1"/>
          </p:cNvPicPr>
          <p:nvPr/>
        </p:nvPicPr>
        <p:blipFill>
          <a:blip r:embed="rId3"/>
          <a:stretch>
            <a:fillRect/>
          </a:stretch>
        </p:blipFill>
        <p:spPr>
          <a:xfrm>
            <a:off x="11353800" y="488364"/>
            <a:ext cx="810838" cy="762066"/>
          </a:xfrm>
          <a:prstGeom prst="rect">
            <a:avLst/>
          </a:prstGeom>
        </p:spPr>
      </p:pic>
    </p:spTree>
    <p:extLst>
      <p:ext uri="{BB962C8B-B14F-4D97-AF65-F5344CB8AC3E}">
        <p14:creationId xmlns:p14="http://schemas.microsoft.com/office/powerpoint/2010/main" val="47507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84390"/>
            <a:ext cx="10515600" cy="4692573"/>
          </a:xfrm>
        </p:spPr>
        <p:txBody>
          <a:bodyPr>
            <a:normAutofit fontScale="25000" lnSpcReduction="20000"/>
          </a:bodyPr>
          <a:lstStyle/>
          <a:p>
            <a:pPr marL="0" indent="0" algn="ctr">
              <a:buNone/>
            </a:pPr>
            <a:r>
              <a:rPr lang="en-US" sz="5800" dirty="0"/>
              <a:t>Data Resources Reviewed</a:t>
            </a:r>
          </a:p>
          <a:p>
            <a:pPr marL="514350" indent="-514350">
              <a:buFont typeface="+mj-lt"/>
              <a:buAutoNum type="arabicPeriod"/>
            </a:pPr>
            <a:r>
              <a:rPr lang="en-US" sz="5500" dirty="0"/>
              <a:t>2023-2024 STAAR Campus Summary Report</a:t>
            </a:r>
          </a:p>
          <a:p>
            <a:pPr marL="514350" indent="-514350">
              <a:buFont typeface="+mj-lt"/>
              <a:buAutoNum type="arabicPeriod"/>
            </a:pPr>
            <a:r>
              <a:rPr lang="en-US" sz="5500" dirty="0"/>
              <a:t>TPRI/</a:t>
            </a:r>
            <a:r>
              <a:rPr lang="en-US" sz="5500" dirty="0" err="1"/>
              <a:t>Tejas</a:t>
            </a:r>
            <a:r>
              <a:rPr lang="en-US" sz="5500" dirty="0"/>
              <a:t> LEE Data</a:t>
            </a:r>
          </a:p>
          <a:p>
            <a:pPr marL="514350" indent="-514350">
              <a:buFont typeface="+mj-lt"/>
              <a:buAutoNum type="arabicPeriod"/>
            </a:pPr>
            <a:r>
              <a:rPr lang="en-US" sz="5500" dirty="0"/>
              <a:t>2023-24 Attendance</a:t>
            </a:r>
          </a:p>
          <a:p>
            <a:pPr marL="514350" indent="-514350">
              <a:buFont typeface="+mj-lt"/>
              <a:buAutoNum type="arabicPeriod"/>
            </a:pPr>
            <a:r>
              <a:rPr lang="en-US" sz="5500" dirty="0"/>
              <a:t>Discipline Referrals</a:t>
            </a:r>
          </a:p>
          <a:p>
            <a:pPr marL="514350" indent="-514350">
              <a:buFont typeface="+mj-lt"/>
              <a:buAutoNum type="arabicPeriod"/>
            </a:pPr>
            <a:r>
              <a:rPr lang="en-US" sz="5500" dirty="0"/>
              <a:t>PEIMS Demographics</a:t>
            </a:r>
          </a:p>
          <a:p>
            <a:pPr marL="514350" indent="-514350">
              <a:buFont typeface="+mj-lt"/>
              <a:buAutoNum type="arabicPeriod"/>
            </a:pPr>
            <a:r>
              <a:rPr lang="en-US" sz="5500" dirty="0"/>
              <a:t>Walk-through Data</a:t>
            </a:r>
          </a:p>
          <a:p>
            <a:pPr marL="514350" indent="-514350">
              <a:buFont typeface="+mj-lt"/>
              <a:buAutoNum type="arabicPeriod"/>
            </a:pPr>
            <a:r>
              <a:rPr lang="en-US" sz="5500" dirty="0"/>
              <a:t>Parental Involvement Data</a:t>
            </a:r>
          </a:p>
          <a:p>
            <a:pPr marL="514350" indent="-514350">
              <a:buFont typeface="+mj-lt"/>
              <a:buAutoNum type="arabicPeriod"/>
            </a:pPr>
            <a:r>
              <a:rPr lang="en-US" sz="5500" dirty="0"/>
              <a:t>TTESS Teacher Evaluations</a:t>
            </a:r>
          </a:p>
          <a:p>
            <a:pPr marL="514350" indent="-514350">
              <a:buFont typeface="+mj-lt"/>
              <a:buAutoNum type="arabicPeriod"/>
            </a:pPr>
            <a:r>
              <a:rPr lang="en-US" sz="5500" dirty="0"/>
              <a:t>Professional Development Plan</a:t>
            </a:r>
          </a:p>
          <a:p>
            <a:pPr marL="514350" indent="-514350">
              <a:buFont typeface="+mj-lt"/>
              <a:buAutoNum type="arabicPeriod"/>
            </a:pPr>
            <a:r>
              <a:rPr lang="en-US" sz="5500" dirty="0"/>
              <a:t>Teacher Certifications</a:t>
            </a:r>
          </a:p>
          <a:p>
            <a:pPr marL="514350" indent="-514350">
              <a:buFont typeface="+mj-lt"/>
              <a:buAutoNum type="arabicPeriod"/>
            </a:pPr>
            <a:r>
              <a:rPr lang="en-US" sz="5500" dirty="0"/>
              <a:t>TELPAS Scores (2023-2024)</a:t>
            </a:r>
          </a:p>
          <a:p>
            <a:pPr marL="514350" indent="-514350">
              <a:buFont typeface="+mj-lt"/>
              <a:buAutoNum type="arabicPeriod"/>
            </a:pPr>
            <a:r>
              <a:rPr lang="en-US" sz="5500" dirty="0"/>
              <a:t>Technology Inventories (purchases made)</a:t>
            </a:r>
          </a:p>
          <a:p>
            <a:pPr marL="514350" indent="-514350">
              <a:buFont typeface="+mj-lt"/>
              <a:buAutoNum type="arabicPeriod"/>
            </a:pPr>
            <a:r>
              <a:rPr lang="en-US" sz="5500" dirty="0"/>
              <a:t>Benchmark 2 (Spring 2024)</a:t>
            </a:r>
          </a:p>
          <a:p>
            <a:pPr marL="514350" indent="-514350">
              <a:buFont typeface="+mj-lt"/>
              <a:buAutoNum type="arabicPeriod"/>
            </a:pPr>
            <a:r>
              <a:rPr lang="en-US" sz="5500" dirty="0"/>
              <a:t>EB progress monitoring</a:t>
            </a:r>
          </a:p>
          <a:p>
            <a:pPr marL="514350" indent="-514350">
              <a:buFont typeface="+mj-lt"/>
              <a:buAutoNum type="arabicPeriod"/>
            </a:pPr>
            <a:r>
              <a:rPr lang="en-US" sz="5500" dirty="0"/>
              <a:t>Special population participation and performance</a:t>
            </a:r>
          </a:p>
          <a:p>
            <a:pPr marL="514350" indent="-514350">
              <a:buFont typeface="+mj-lt"/>
              <a:buAutoNum type="arabicPeriod"/>
            </a:pPr>
            <a:r>
              <a:rPr lang="en-US" sz="5500" dirty="0"/>
              <a:t>Campus report card</a:t>
            </a:r>
          </a:p>
          <a:p>
            <a:pPr marL="0" indent="0">
              <a:buNone/>
            </a:pPr>
            <a:endParaRPr lang="en-US" dirty="0"/>
          </a:p>
        </p:txBody>
      </p:sp>
      <p:grpSp>
        <p:nvGrpSpPr>
          <p:cNvPr id="4" name="Group 3"/>
          <p:cNvGrpSpPr/>
          <p:nvPr/>
        </p:nvGrpSpPr>
        <p:grpSpPr>
          <a:xfrm>
            <a:off x="697121" y="274555"/>
            <a:ext cx="11280694" cy="1153314"/>
            <a:chOff x="-851499" y="241879"/>
            <a:chExt cx="9995498" cy="596900"/>
          </a:xfrm>
        </p:grpSpPr>
        <p:sp>
          <p:nvSpPr>
            <p:cNvPr id="5" name="Rectangle 4"/>
            <p:cNvSpPr/>
            <p:nvPr/>
          </p:nvSpPr>
          <p:spPr>
            <a:xfrm>
              <a:off x="-851499" y="241879"/>
              <a:ext cx="9769219"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1399" y="24629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6F73AC8E-D8F9-4AC9-9328-ECD1C2955870}"/>
              </a:ext>
            </a:extLst>
          </p:cNvPr>
          <p:cNvSpPr>
            <a:spLocks noGrp="1"/>
          </p:cNvSpPr>
          <p:nvPr>
            <p:ph type="ftr" sz="quarter" idx="11"/>
          </p:nvPr>
        </p:nvSpPr>
        <p:spPr/>
        <p:txBody>
          <a:bodyPr/>
          <a:lstStyle/>
          <a:p>
            <a:r>
              <a:rPr lang="en-US"/>
              <a:t>Berta Palacios Elementary Campus Improvement Plan</a:t>
            </a:r>
          </a:p>
        </p:txBody>
      </p:sp>
      <p:pic>
        <p:nvPicPr>
          <p:cNvPr id="9" name="Picture 8">
            <a:extLst>
              <a:ext uri="{FF2B5EF4-FFF2-40B4-BE49-F238E27FC236}">
                <a16:creationId xmlns:a16="http://schemas.microsoft.com/office/drawing/2014/main" id="{CA5B2024-DE00-44B0-8A84-CC788C021B4E}"/>
              </a:ext>
            </a:extLst>
          </p:cNvPr>
          <p:cNvPicPr>
            <a:picLocks noChangeAspect="1"/>
          </p:cNvPicPr>
          <p:nvPr/>
        </p:nvPicPr>
        <p:blipFill>
          <a:blip r:embed="rId3"/>
          <a:stretch>
            <a:fillRect/>
          </a:stretch>
        </p:blipFill>
        <p:spPr>
          <a:xfrm>
            <a:off x="10542962" y="476940"/>
            <a:ext cx="810838" cy="762066"/>
          </a:xfrm>
          <a:prstGeom prst="rect">
            <a:avLst/>
          </a:prstGeom>
        </p:spPr>
      </p:pic>
    </p:spTree>
    <p:extLst>
      <p:ext uri="{BB962C8B-B14F-4D97-AF65-F5344CB8AC3E}">
        <p14:creationId xmlns:p14="http://schemas.microsoft.com/office/powerpoint/2010/main" val="3997742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a:normAutofit/>
          </a:bodyPr>
          <a:lstStyle/>
          <a:p>
            <a:pPr marL="0" indent="0">
              <a:buNone/>
            </a:pPr>
            <a:r>
              <a:rPr lang="en-US" sz="1400" b="1" dirty="0"/>
              <a:t>Demographics</a:t>
            </a:r>
          </a:p>
          <a:p>
            <a:pPr marL="0" indent="0">
              <a:buNone/>
            </a:pPr>
            <a:r>
              <a:rPr lang="en-US" sz="1400" b="1" dirty="0"/>
              <a:t>Demographics Summary</a:t>
            </a:r>
          </a:p>
          <a:p>
            <a:pPr marL="0" indent="0">
              <a:buNone/>
            </a:pPr>
            <a:r>
              <a:rPr lang="en-US" sz="1400" b="1" dirty="0"/>
              <a:t>Special Education:</a:t>
            </a:r>
          </a:p>
          <a:p>
            <a:pPr marL="0" indent="0">
              <a:buNone/>
            </a:pPr>
            <a:r>
              <a:rPr lang="en-US" sz="1200" dirty="0"/>
              <a:t>The following accountability sources were used to review the Special Education data by the Campus Site-Based Decision-Making Committee (SBDM): State of Texas Assessments of Academic Readiness (STAAR) results, Performance Based Monitoring Assessment System (PBMAS) and State Performance Plan (SPP) indicators to determine strengths and needs of our Special Education students. In addition, the Special Education Department was very involved in the curriculum writing and revision for grades K-5 during the summer to ensure that the general curriculum meets the needs of our special education students.  Professional development is also coordinated with the curriculum and instruction department to ensure that all general education teachers are well versed in best practices that support the learning of special education students.</a:t>
            </a:r>
          </a:p>
          <a:p>
            <a:pPr marL="0" indent="0">
              <a:buNone/>
            </a:pPr>
            <a:r>
              <a:rPr lang="en-US" sz="1200" b="1" dirty="0"/>
              <a:t>Needs:</a:t>
            </a:r>
          </a:p>
          <a:p>
            <a:pPr marL="0" indent="0">
              <a:buNone/>
            </a:pPr>
            <a:r>
              <a:rPr lang="en-US" sz="1200" dirty="0"/>
              <a:t>Align student goals and objectives outlined in IEP with TEKS being assessed on STAAR, STAAR Online, STAAR-Alt 2 and TELPAS.</a:t>
            </a:r>
          </a:p>
          <a:p>
            <a:pPr marL="0" indent="0">
              <a:buNone/>
            </a:pPr>
            <a:r>
              <a:rPr lang="en-US" sz="1200" b="1" dirty="0"/>
              <a:t>Personnel Needs:</a:t>
            </a:r>
          </a:p>
          <a:p>
            <a:pPr marL="0" indent="0">
              <a:buNone/>
            </a:pPr>
            <a:r>
              <a:rPr lang="en-US" sz="1200" dirty="0"/>
              <a:t>Campus Administrators will work closely with Human Resources (HR) to ensure the selection of highly qualified employee(s) holding valid state issued certification.</a:t>
            </a:r>
          </a:p>
          <a:p>
            <a:pPr marL="0" indent="0">
              <a:buNone/>
            </a:pPr>
            <a:r>
              <a:rPr lang="en-US" sz="1200" b="1" dirty="0"/>
              <a:t>Professional Development Needs:  </a:t>
            </a:r>
          </a:p>
          <a:p>
            <a:pPr marL="0" indent="0">
              <a:buNone/>
            </a:pPr>
            <a:r>
              <a:rPr lang="en-US" sz="1200" dirty="0"/>
              <a:t>Special Education Staff will be included in all Professional Development (PD) provided by the campus/district in the areas that are to be addressed by individual students.  The Special Education Department will work closely with the Campus and provide PD in the area of co-teaching to implement the inclusion model effectively. Resource teachers will work collaboratively with homeroom teachers to ensure IEP implementation.</a:t>
            </a:r>
          </a:p>
        </p:txBody>
      </p:sp>
      <p:grpSp>
        <p:nvGrpSpPr>
          <p:cNvPr id="4" name="Group 3"/>
          <p:cNvGrpSpPr/>
          <p:nvPr/>
        </p:nvGrpSpPr>
        <p:grpSpPr>
          <a:xfrm>
            <a:off x="329514" y="274555"/>
            <a:ext cx="11862485" cy="1153314"/>
            <a:chOff x="-851499" y="241879"/>
            <a:chExt cx="9995498" cy="596900"/>
          </a:xfrm>
        </p:grpSpPr>
        <p:sp>
          <p:nvSpPr>
            <p:cNvPr id="5" name="Rectangle 4"/>
            <p:cNvSpPr/>
            <p:nvPr/>
          </p:nvSpPr>
          <p:spPr>
            <a:xfrm>
              <a:off x="-851499" y="241879"/>
              <a:ext cx="976627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2184" y="24629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3402BE0E-2036-45F4-8234-B2C1B3F0A51C}"/>
              </a:ext>
            </a:extLst>
          </p:cNvPr>
          <p:cNvSpPr>
            <a:spLocks noGrp="1"/>
          </p:cNvSpPr>
          <p:nvPr>
            <p:ph type="ftr" sz="quarter" idx="11"/>
          </p:nvPr>
        </p:nvSpPr>
        <p:spPr/>
        <p:txBody>
          <a:bodyPr/>
          <a:lstStyle/>
          <a:p>
            <a:r>
              <a:rPr lang="en-US"/>
              <a:t>Berta Palacios Elementary Campus Improvement Plan</a:t>
            </a:r>
          </a:p>
        </p:txBody>
      </p:sp>
      <p:pic>
        <p:nvPicPr>
          <p:cNvPr id="9" name="Picture 8">
            <a:extLst>
              <a:ext uri="{FF2B5EF4-FFF2-40B4-BE49-F238E27FC236}">
                <a16:creationId xmlns:a16="http://schemas.microsoft.com/office/drawing/2014/main" id="{09498AEF-F385-43B1-995D-5A204E0D9A3A}"/>
              </a:ext>
            </a:extLst>
          </p:cNvPr>
          <p:cNvPicPr>
            <a:picLocks noChangeAspect="1"/>
          </p:cNvPicPr>
          <p:nvPr/>
        </p:nvPicPr>
        <p:blipFill>
          <a:blip r:embed="rId3"/>
          <a:stretch>
            <a:fillRect/>
          </a:stretch>
        </p:blipFill>
        <p:spPr>
          <a:xfrm>
            <a:off x="10980531" y="481765"/>
            <a:ext cx="810838" cy="762066"/>
          </a:xfrm>
          <a:prstGeom prst="rect">
            <a:avLst/>
          </a:prstGeom>
        </p:spPr>
      </p:pic>
    </p:spTree>
    <p:extLst>
      <p:ext uri="{BB962C8B-B14F-4D97-AF65-F5344CB8AC3E}">
        <p14:creationId xmlns:p14="http://schemas.microsoft.com/office/powerpoint/2010/main" val="2409830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p:spPr>
        <p:txBody>
          <a:bodyPr>
            <a:normAutofit/>
          </a:bodyPr>
          <a:lstStyle/>
          <a:p>
            <a:pPr marL="0" indent="0">
              <a:buNone/>
            </a:pPr>
            <a:r>
              <a:rPr lang="en-US" sz="1400" b="1" dirty="0"/>
              <a:t>Demographics</a:t>
            </a:r>
          </a:p>
          <a:p>
            <a:pPr marL="0" indent="0">
              <a:buNone/>
            </a:pPr>
            <a:r>
              <a:rPr lang="en-US" sz="1400" b="1" dirty="0"/>
              <a:t>Demographics Summary Continued:</a:t>
            </a:r>
          </a:p>
          <a:p>
            <a:pPr marL="0" indent="0">
              <a:buNone/>
            </a:pPr>
            <a:r>
              <a:rPr lang="en-US" sz="1400" b="1" dirty="0"/>
              <a:t>Emergent Bilinguals(EB):</a:t>
            </a:r>
          </a:p>
          <a:p>
            <a:pPr marL="0" indent="0">
              <a:buNone/>
            </a:pPr>
            <a:r>
              <a:rPr lang="en-US" sz="1200" dirty="0"/>
              <a:t>The following accountability sources were used to review the Bilingual Education/Dual Language (BE/DL) Department data by the SBDM Committee: State of Texas Assessments of Academic Readiness (STAAR) results, Performance Based Monitoring Assessment System (PBMAS) and TELPAS indicators to determine strengths and needs of our EL students. The BE/DL Department was very involved in the curriculum writing and revision for grades K-5 during the summer to address the needs of our EL students and align the curriculum between English and Spanish Language Arts that led to a more coherent and consistent bi-literacy program.  Professional development was also coordinated with the curriculum and instruction department to ensure that all general education teachers utilize best practices that support the learning of EL students. </a:t>
            </a:r>
          </a:p>
          <a:p>
            <a:pPr marL="0" indent="0">
              <a:buNone/>
            </a:pPr>
            <a:r>
              <a:rPr lang="en-US" sz="1200" b="1" dirty="0"/>
              <a:t>Needs:</a:t>
            </a:r>
          </a:p>
          <a:p>
            <a:pPr marL="0" indent="0">
              <a:buNone/>
            </a:pPr>
            <a:r>
              <a:rPr lang="en-US" sz="1200" dirty="0"/>
              <a:t>As evidenced in the STAAR assessments , the results are as follow:</a:t>
            </a:r>
          </a:p>
          <a:p>
            <a:pPr marL="0" lvl="0" indent="0">
              <a:buNone/>
            </a:pPr>
            <a:r>
              <a:rPr lang="en-US" sz="1200" dirty="0">
                <a:solidFill>
                  <a:srgbClr val="FF0000"/>
                </a:solidFill>
              </a:rPr>
              <a:t>Reading 	77% </a:t>
            </a:r>
          </a:p>
          <a:p>
            <a:pPr marL="0" lvl="0" indent="0">
              <a:buNone/>
            </a:pPr>
            <a:r>
              <a:rPr lang="en-US" sz="1200" dirty="0">
                <a:solidFill>
                  <a:srgbClr val="FF0000"/>
                </a:solidFill>
              </a:rPr>
              <a:t>Math	78% </a:t>
            </a:r>
          </a:p>
          <a:p>
            <a:pPr marL="0" lvl="0" indent="0">
              <a:buNone/>
            </a:pPr>
            <a:r>
              <a:rPr lang="en-US" sz="1200" dirty="0">
                <a:solidFill>
                  <a:srgbClr val="FF0000"/>
                </a:solidFill>
              </a:rPr>
              <a:t>Science	68% </a:t>
            </a:r>
          </a:p>
          <a:p>
            <a:pPr marL="0" lvl="0" indent="0">
              <a:buNone/>
            </a:pPr>
            <a:r>
              <a:rPr lang="en-US" sz="1200" dirty="0">
                <a:solidFill>
                  <a:srgbClr val="FF0000"/>
                </a:solidFill>
              </a:rPr>
              <a:t>TELPAS	 71%</a:t>
            </a:r>
          </a:p>
        </p:txBody>
      </p:sp>
      <p:grpSp>
        <p:nvGrpSpPr>
          <p:cNvPr id="4" name="Group 3"/>
          <p:cNvGrpSpPr/>
          <p:nvPr/>
        </p:nvGrpSpPr>
        <p:grpSpPr>
          <a:xfrm>
            <a:off x="697123" y="274555"/>
            <a:ext cx="1005496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0338" y="24629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A8A4F651-0A6C-4EE0-8754-4C440D0476B9}"/>
              </a:ext>
            </a:extLst>
          </p:cNvPr>
          <p:cNvSpPr>
            <a:spLocks noGrp="1"/>
          </p:cNvSpPr>
          <p:nvPr>
            <p:ph type="ftr" sz="quarter" idx="11"/>
          </p:nvPr>
        </p:nvSpPr>
        <p:spPr/>
        <p:txBody>
          <a:bodyPr/>
          <a:lstStyle/>
          <a:p>
            <a:r>
              <a:rPr lang="en-US" dirty="0"/>
              <a:t>Berta Palacios Elementary Campus Improvement Plan</a:t>
            </a:r>
          </a:p>
        </p:txBody>
      </p:sp>
      <p:pic>
        <p:nvPicPr>
          <p:cNvPr id="9" name="Picture 8">
            <a:extLst>
              <a:ext uri="{FF2B5EF4-FFF2-40B4-BE49-F238E27FC236}">
                <a16:creationId xmlns:a16="http://schemas.microsoft.com/office/drawing/2014/main" id="{764A2E96-C6B2-4A47-B17F-9B207A6CCD1D}"/>
              </a:ext>
            </a:extLst>
          </p:cNvPr>
          <p:cNvPicPr>
            <a:picLocks noChangeAspect="1"/>
          </p:cNvPicPr>
          <p:nvPr/>
        </p:nvPicPr>
        <p:blipFill>
          <a:blip r:embed="rId3"/>
          <a:stretch>
            <a:fillRect/>
          </a:stretch>
        </p:blipFill>
        <p:spPr>
          <a:xfrm>
            <a:off x="10511241" y="431425"/>
            <a:ext cx="810838" cy="762066"/>
          </a:xfrm>
          <a:prstGeom prst="rect">
            <a:avLst/>
          </a:prstGeom>
        </p:spPr>
      </p:pic>
    </p:spTree>
    <p:extLst>
      <p:ext uri="{BB962C8B-B14F-4D97-AF65-F5344CB8AC3E}">
        <p14:creationId xmlns:p14="http://schemas.microsoft.com/office/powerpoint/2010/main" val="2459972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349" y="1615645"/>
            <a:ext cx="11099800" cy="5019675"/>
          </a:xfrm>
        </p:spPr>
        <p:txBody>
          <a:bodyPr>
            <a:normAutofit/>
          </a:bodyPr>
          <a:lstStyle/>
          <a:p>
            <a:pPr marL="0" indent="0">
              <a:buNone/>
            </a:pPr>
            <a:r>
              <a:rPr lang="en-US" sz="1400" b="1" dirty="0"/>
              <a:t>Demographics</a:t>
            </a:r>
          </a:p>
          <a:p>
            <a:pPr marL="0" indent="0">
              <a:buNone/>
            </a:pPr>
            <a:r>
              <a:rPr lang="en-US" sz="1400" b="1" dirty="0"/>
              <a:t>Demographics Summary Continued:</a:t>
            </a:r>
          </a:p>
          <a:p>
            <a:pPr marL="0" indent="0">
              <a:buNone/>
            </a:pPr>
            <a:r>
              <a:rPr lang="en-US" sz="1400" b="1" dirty="0"/>
              <a:t>Economically Disadvantaged</a:t>
            </a:r>
          </a:p>
          <a:p>
            <a:pPr marL="0" indent="0">
              <a:buNone/>
            </a:pPr>
            <a:r>
              <a:rPr lang="en-US" sz="1200" dirty="0"/>
              <a:t>The following accountability sources were used to review the Economically Disadvantaged data by the SBDM: State of Texas Assessments of Academic Readiness (STAAR) results, and System Safeguards to determine strengths and needs of our Economically Disadvantaged Students. </a:t>
            </a:r>
          </a:p>
          <a:p>
            <a:pPr marL="0" indent="0">
              <a:buNone/>
            </a:pPr>
            <a:r>
              <a:rPr lang="en-US" sz="1200" b="1" dirty="0"/>
              <a:t>Needs:</a:t>
            </a:r>
          </a:p>
          <a:p>
            <a:pPr marL="0" indent="0">
              <a:buNone/>
            </a:pPr>
            <a:r>
              <a:rPr lang="en-US" sz="1200" dirty="0"/>
              <a:t>As evidenced in the STAAR assessments , the results show an achievement gap as follows:</a:t>
            </a:r>
          </a:p>
          <a:p>
            <a:pPr marL="0" lvl="0" indent="0">
              <a:buNone/>
            </a:pPr>
            <a:r>
              <a:rPr lang="en-US" sz="1200" dirty="0">
                <a:solidFill>
                  <a:srgbClr val="FF0000"/>
                </a:solidFill>
              </a:rPr>
              <a:t>Reading 	72% </a:t>
            </a:r>
          </a:p>
          <a:p>
            <a:pPr marL="0" lvl="0" indent="0">
              <a:buNone/>
            </a:pPr>
            <a:r>
              <a:rPr lang="en-US" sz="1200" dirty="0">
                <a:solidFill>
                  <a:srgbClr val="FF0000"/>
                </a:solidFill>
              </a:rPr>
              <a:t>Math	77% </a:t>
            </a:r>
          </a:p>
          <a:p>
            <a:pPr marL="0" lvl="0" indent="0">
              <a:buNone/>
            </a:pPr>
            <a:r>
              <a:rPr lang="en-US" sz="1200" dirty="0">
                <a:solidFill>
                  <a:srgbClr val="FF0000"/>
                </a:solidFill>
              </a:rPr>
              <a:t>Science	56% </a:t>
            </a:r>
          </a:p>
        </p:txBody>
      </p:sp>
      <p:grpSp>
        <p:nvGrpSpPr>
          <p:cNvPr id="4" name="Group 3"/>
          <p:cNvGrpSpPr/>
          <p:nvPr/>
        </p:nvGrpSpPr>
        <p:grpSpPr>
          <a:xfrm>
            <a:off x="697123" y="274555"/>
            <a:ext cx="11288048"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Comprehensive Needs Assessment</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110" y="218034"/>
            <a:ext cx="1199758" cy="1209835"/>
          </a:xfrm>
          <a:prstGeom prst="rect">
            <a:avLst/>
          </a:prstGeom>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FF388ED1-8CF0-48C6-951A-E885CC84E9A7}"/>
              </a:ext>
            </a:extLst>
          </p:cNvPr>
          <p:cNvSpPr>
            <a:spLocks noGrp="1"/>
          </p:cNvSpPr>
          <p:nvPr>
            <p:ph type="ftr" sz="quarter" idx="11"/>
          </p:nvPr>
        </p:nvSpPr>
        <p:spPr/>
        <p:txBody>
          <a:bodyPr/>
          <a:lstStyle/>
          <a:p>
            <a:r>
              <a:rPr lang="en-US"/>
              <a:t>Berta Palacios Elementary Campus Improvement Plan</a:t>
            </a:r>
          </a:p>
        </p:txBody>
      </p:sp>
      <p:pic>
        <p:nvPicPr>
          <p:cNvPr id="9" name="Picture 8">
            <a:extLst>
              <a:ext uri="{FF2B5EF4-FFF2-40B4-BE49-F238E27FC236}">
                <a16:creationId xmlns:a16="http://schemas.microsoft.com/office/drawing/2014/main" id="{89565E34-5395-46E5-95A9-43535B031C22}"/>
              </a:ext>
            </a:extLst>
          </p:cNvPr>
          <p:cNvPicPr>
            <a:picLocks noChangeAspect="1"/>
          </p:cNvPicPr>
          <p:nvPr/>
        </p:nvPicPr>
        <p:blipFill>
          <a:blip r:embed="rId3"/>
          <a:stretch>
            <a:fillRect/>
          </a:stretch>
        </p:blipFill>
        <p:spPr>
          <a:xfrm>
            <a:off x="11280060" y="420419"/>
            <a:ext cx="810838" cy="762066"/>
          </a:xfrm>
          <a:prstGeom prst="rect">
            <a:avLst/>
          </a:prstGeom>
        </p:spPr>
      </p:pic>
    </p:spTree>
    <p:extLst>
      <p:ext uri="{BB962C8B-B14F-4D97-AF65-F5344CB8AC3E}">
        <p14:creationId xmlns:p14="http://schemas.microsoft.com/office/powerpoint/2010/main" val="546290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022" y="0"/>
            <a:ext cx="10515600" cy="297026"/>
          </a:xfrm>
        </p:spPr>
        <p:txBody>
          <a:bodyPr>
            <a:normAutofit/>
          </a:bodyPr>
          <a:lstStyle/>
          <a:p>
            <a:r>
              <a:rPr lang="en-US" sz="1400" b="1" dirty="0"/>
              <a:t>Comprehensive Needs Assessment Continued: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199148011"/>
              </p:ext>
            </p:extLst>
          </p:nvPr>
        </p:nvGraphicFramePr>
        <p:xfrm>
          <a:off x="216417" y="275528"/>
          <a:ext cx="11558587" cy="6582472"/>
        </p:xfrm>
        <a:graphic>
          <a:graphicData uri="http://schemas.openxmlformats.org/drawingml/2006/table">
            <a:tbl>
              <a:tblPr firstRow="1" bandRow="1">
                <a:tableStyleId>{5940675A-B579-460E-94D1-54222C63F5DA}</a:tableStyleId>
              </a:tblPr>
              <a:tblGrid>
                <a:gridCol w="991378">
                  <a:extLst>
                    <a:ext uri="{9D8B030D-6E8A-4147-A177-3AD203B41FA5}">
                      <a16:colId xmlns:a16="http://schemas.microsoft.com/office/drawing/2014/main" val="20000"/>
                    </a:ext>
                  </a:extLst>
                </a:gridCol>
                <a:gridCol w="2438515">
                  <a:extLst>
                    <a:ext uri="{9D8B030D-6E8A-4147-A177-3AD203B41FA5}">
                      <a16:colId xmlns:a16="http://schemas.microsoft.com/office/drawing/2014/main" val="20001"/>
                    </a:ext>
                  </a:extLst>
                </a:gridCol>
                <a:gridCol w="2439689">
                  <a:extLst>
                    <a:ext uri="{9D8B030D-6E8A-4147-A177-3AD203B41FA5}">
                      <a16:colId xmlns:a16="http://schemas.microsoft.com/office/drawing/2014/main" val="20002"/>
                    </a:ext>
                  </a:extLst>
                </a:gridCol>
                <a:gridCol w="3972589">
                  <a:extLst>
                    <a:ext uri="{9D8B030D-6E8A-4147-A177-3AD203B41FA5}">
                      <a16:colId xmlns:a16="http://schemas.microsoft.com/office/drawing/2014/main" val="20003"/>
                    </a:ext>
                  </a:extLst>
                </a:gridCol>
                <a:gridCol w="1716416">
                  <a:extLst>
                    <a:ext uri="{9D8B030D-6E8A-4147-A177-3AD203B41FA5}">
                      <a16:colId xmlns:a16="http://schemas.microsoft.com/office/drawing/2014/main" val="20004"/>
                    </a:ext>
                  </a:extLst>
                </a:gridCol>
              </a:tblGrid>
              <a:tr h="412437">
                <a:tc>
                  <a:txBody>
                    <a:bodyPr/>
                    <a:lstStyle/>
                    <a:p>
                      <a:pPr algn="ctr"/>
                      <a:r>
                        <a:rPr lang="en-US" sz="1600" dirty="0"/>
                        <a:t>DOMAIN</a:t>
                      </a:r>
                    </a:p>
                  </a:txBody>
                  <a:tcPr/>
                </a:tc>
                <a:tc>
                  <a:txBody>
                    <a:bodyPr/>
                    <a:lstStyle/>
                    <a:p>
                      <a:pPr algn="ctr"/>
                      <a:r>
                        <a:rPr lang="en-US" sz="1600" dirty="0"/>
                        <a:t>Area Reviewed</a:t>
                      </a:r>
                    </a:p>
                  </a:txBody>
                  <a:tcPr/>
                </a:tc>
                <a:tc>
                  <a:txBody>
                    <a:bodyPr/>
                    <a:lstStyle/>
                    <a:p>
                      <a:pPr algn="ctr"/>
                      <a:r>
                        <a:rPr lang="en-US" sz="1600" dirty="0"/>
                        <a:t>Summary of Strengths</a:t>
                      </a:r>
                    </a:p>
                  </a:txBody>
                  <a:tcPr/>
                </a:tc>
                <a:tc>
                  <a:txBody>
                    <a:bodyPr/>
                    <a:lstStyle/>
                    <a:p>
                      <a:pPr algn="ctr"/>
                      <a:r>
                        <a:rPr lang="en-US" sz="1600" dirty="0"/>
                        <a:t>Summary of Needs</a:t>
                      </a:r>
                    </a:p>
                  </a:txBody>
                  <a:tcPr/>
                </a:tc>
                <a:tc>
                  <a:txBody>
                    <a:bodyPr/>
                    <a:lstStyle/>
                    <a:p>
                      <a:pPr algn="ctr"/>
                      <a:r>
                        <a:rPr lang="en-US" sz="1600" dirty="0"/>
                        <a:t>Priorities</a:t>
                      </a:r>
                    </a:p>
                  </a:txBody>
                  <a:tcPr/>
                </a:tc>
                <a:extLst>
                  <a:ext uri="{0D108BD9-81ED-4DB2-BD59-A6C34878D82A}">
                    <a16:rowId xmlns:a16="http://schemas.microsoft.com/office/drawing/2014/main" val="10000"/>
                  </a:ext>
                </a:extLst>
              </a:tr>
              <a:tr h="2337259">
                <a:tc>
                  <a:txBody>
                    <a:bodyPr/>
                    <a:lstStyle/>
                    <a:p>
                      <a:pPr algn="ctr"/>
                      <a:r>
                        <a:rPr lang="en-US" dirty="0"/>
                        <a:t>1</a:t>
                      </a:r>
                    </a:p>
                  </a:txBody>
                  <a:tcPr/>
                </a:tc>
                <a:tc>
                  <a:txBody>
                    <a:bodyPr/>
                    <a:lstStyle/>
                    <a:p>
                      <a:pPr algn="ctr"/>
                      <a:endParaRPr lang="en-US" sz="1600" dirty="0"/>
                    </a:p>
                    <a:p>
                      <a:pPr algn="ctr"/>
                      <a:r>
                        <a:rPr lang="en-US" sz="1600" dirty="0"/>
                        <a:t>Domain 1:</a:t>
                      </a:r>
                    </a:p>
                    <a:p>
                      <a:pPr algn="ctr"/>
                      <a:r>
                        <a:rPr lang="en-US" sz="1600" dirty="0"/>
                        <a:t>Student Achievement</a:t>
                      </a:r>
                    </a:p>
                  </a:txBody>
                  <a:tcPr/>
                </a:tc>
                <a:tc>
                  <a:txBody>
                    <a:bodyPr/>
                    <a:lstStyle/>
                    <a:p>
                      <a:pPr marL="0" indent="0" algn="l">
                        <a:buFont typeface="Arial" panose="020B0604020202020204" pitchFamily="34" charset="0"/>
                        <a:buNone/>
                      </a:pPr>
                      <a:r>
                        <a:rPr lang="en-US" sz="1000" dirty="0">
                          <a:solidFill>
                            <a:srgbClr val="FF0000"/>
                          </a:solidFill>
                        </a:rPr>
                        <a:t>Campus performed at 73% for all students in all</a:t>
                      </a:r>
                      <a:r>
                        <a:rPr lang="en-US" sz="1000" baseline="0" dirty="0">
                          <a:solidFill>
                            <a:srgbClr val="FF0000"/>
                          </a:solidFill>
                        </a:rPr>
                        <a:t> assessments for 2023.</a:t>
                      </a:r>
                    </a:p>
                    <a:p>
                      <a:pPr marL="0" indent="0" algn="l">
                        <a:buFont typeface="Arial" panose="020B0604020202020204" pitchFamily="34" charset="0"/>
                        <a:buNone/>
                      </a:pPr>
                      <a:r>
                        <a:rPr lang="en-US" sz="1000" baseline="0" dirty="0">
                          <a:solidFill>
                            <a:srgbClr val="FF0000"/>
                          </a:solidFill>
                        </a:rPr>
                        <a:t>                     </a:t>
                      </a:r>
                      <a:r>
                        <a:rPr lang="en-US" sz="1000" baseline="0" dirty="0">
                          <a:solidFill>
                            <a:schemeClr val="tx1"/>
                          </a:solidFill>
                        </a:rPr>
                        <a:t>2022-2023              2023-2024</a:t>
                      </a:r>
                    </a:p>
                    <a:p>
                      <a:pPr marL="0" indent="0" algn="l">
                        <a:buFont typeface="Arial" panose="020B0604020202020204" pitchFamily="34" charset="0"/>
                        <a:buNone/>
                      </a:pPr>
                      <a:r>
                        <a:rPr lang="en-US" sz="1000" baseline="0" dirty="0">
                          <a:solidFill>
                            <a:srgbClr val="FF0000"/>
                          </a:solidFill>
                        </a:rPr>
                        <a:t>Approaches:     71%                          78%</a:t>
                      </a:r>
                    </a:p>
                    <a:p>
                      <a:pPr marL="0" indent="0" algn="l">
                        <a:buFont typeface="Arial" panose="020B0604020202020204" pitchFamily="34" charset="0"/>
                        <a:buNone/>
                      </a:pPr>
                      <a:r>
                        <a:rPr lang="en-US" sz="1000" baseline="0" dirty="0">
                          <a:solidFill>
                            <a:srgbClr val="FF0000"/>
                          </a:solidFill>
                        </a:rPr>
                        <a:t>Meets:               45%                          53%</a:t>
                      </a:r>
                    </a:p>
                    <a:p>
                      <a:pPr marL="0" indent="0" algn="l">
                        <a:buFont typeface="Arial" panose="020B0604020202020204" pitchFamily="34" charset="0"/>
                        <a:buNone/>
                      </a:pPr>
                      <a:r>
                        <a:rPr lang="en-US" sz="1000" baseline="0" dirty="0">
                          <a:solidFill>
                            <a:srgbClr val="FF0000"/>
                          </a:solidFill>
                        </a:rPr>
                        <a:t>Masters:            19%                          21%</a:t>
                      </a:r>
                    </a:p>
                    <a:p>
                      <a:pPr marL="0" indent="0" algn="ctr">
                        <a:buFont typeface="Arial" panose="020B0604020202020204" pitchFamily="34" charset="0"/>
                        <a:buNone/>
                      </a:pPr>
                      <a:endParaRPr lang="en-US" sz="1000" b="1" baseline="0" dirty="0">
                        <a:solidFill>
                          <a:srgbClr val="FF0000"/>
                        </a:solidFill>
                      </a:endParaRPr>
                    </a:p>
                    <a:p>
                      <a:pPr marL="0" indent="0" algn="ctr">
                        <a:buFont typeface="Arial" panose="020B0604020202020204" pitchFamily="34" charset="0"/>
                        <a:buNone/>
                      </a:pPr>
                      <a:endParaRPr lang="en-US" sz="1000" b="1" baseline="0" dirty="0">
                        <a:solidFill>
                          <a:srgbClr val="FF0000"/>
                        </a:solidFill>
                      </a:endParaRPr>
                    </a:p>
                    <a:p>
                      <a:pPr marL="0" indent="0" algn="ctr">
                        <a:buFont typeface="Arial" panose="020B0604020202020204" pitchFamily="34" charset="0"/>
                        <a:buNone/>
                      </a:pPr>
                      <a:r>
                        <a:rPr lang="en-US" sz="1000" b="1" baseline="0" dirty="0">
                          <a:solidFill>
                            <a:srgbClr val="FF0000"/>
                          </a:solidFill>
                        </a:rPr>
                        <a:t>Decrease from</a:t>
                      </a:r>
                    </a:p>
                    <a:p>
                      <a:pPr marL="0" indent="0" algn="ctr">
                        <a:buFont typeface="Arial" panose="020B0604020202020204" pitchFamily="34" charset="0"/>
                        <a:buNone/>
                      </a:pPr>
                      <a:r>
                        <a:rPr lang="en-US" sz="1000" b="1" baseline="0" dirty="0">
                          <a:solidFill>
                            <a:srgbClr val="FF0000"/>
                          </a:solidFill>
                        </a:rPr>
                        <a:t>2021-22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FF0000"/>
                          </a:solidFill>
                          <a:effectLst/>
                          <a:uLnTx/>
                          <a:uFillTx/>
                          <a:latin typeface="+mn-lt"/>
                          <a:ea typeface="+mn-ea"/>
                          <a:cs typeface="+mn-cs"/>
                        </a:rPr>
                        <a:t>Masters: 29%</a:t>
                      </a:r>
                    </a:p>
                    <a:p>
                      <a:pPr marL="0" indent="0" algn="l">
                        <a:buFont typeface="Arial" panose="020B0604020202020204" pitchFamily="34" charset="0"/>
                        <a:buNone/>
                      </a:pPr>
                      <a:endParaRPr lang="en-US" sz="1000" b="1" baseline="0" dirty="0">
                        <a:solidFill>
                          <a:srgbClr val="FF0000"/>
                        </a:solidFill>
                      </a:endParaRPr>
                    </a:p>
                  </a:txBody>
                  <a:tcPr/>
                </a:tc>
                <a:tc>
                  <a:txBody>
                    <a:bodyPr/>
                    <a:lstStyle/>
                    <a:p>
                      <a:pPr marL="171450" indent="-171450" algn="l">
                        <a:buFont typeface="Arial" panose="020B0604020202020204" pitchFamily="34" charset="0"/>
                        <a:buChar char="•"/>
                      </a:pPr>
                      <a:r>
                        <a:rPr lang="en-US" sz="1000" baseline="0" dirty="0">
                          <a:solidFill>
                            <a:schemeClr val="tx1"/>
                          </a:solidFill>
                        </a:rPr>
                        <a:t>Campus overall Domain 1 Score  78%, still below 80%.</a:t>
                      </a:r>
                      <a:endParaRPr lang="en-US" sz="1000" dirty="0">
                        <a:solidFill>
                          <a:schemeClr val="tx1"/>
                        </a:solidFill>
                      </a:endParaRPr>
                    </a:p>
                    <a:p>
                      <a:pPr marL="0" indent="0" algn="ctr">
                        <a:buFont typeface="Arial" panose="020B0604020202020204" pitchFamily="34" charset="0"/>
                        <a:buNone/>
                      </a:pPr>
                      <a:endParaRPr lang="en-US" sz="1000" b="1" dirty="0">
                        <a:solidFill>
                          <a:schemeClr val="tx1"/>
                        </a:solidFill>
                      </a:endParaRPr>
                    </a:p>
                    <a:p>
                      <a:pPr marL="0" indent="0" algn="ctr">
                        <a:buFont typeface="Arial" panose="020B0604020202020204" pitchFamily="34" charset="0"/>
                        <a:buNone/>
                      </a:pPr>
                      <a:endParaRPr lang="en-US" sz="1000" b="1" dirty="0">
                        <a:solidFill>
                          <a:schemeClr val="tx1"/>
                        </a:solidFill>
                      </a:endParaRPr>
                    </a:p>
                  </a:txBody>
                  <a:tcPr/>
                </a:tc>
                <a:tc>
                  <a:txBody>
                    <a:bodyPr/>
                    <a:lstStyle/>
                    <a:p>
                      <a:pPr algn="ctr"/>
                      <a:r>
                        <a:rPr lang="en-US" sz="1000" dirty="0">
                          <a:solidFill>
                            <a:schemeClr val="tx1"/>
                          </a:solidFill>
                        </a:rPr>
                        <a:t>Improve</a:t>
                      </a:r>
                      <a:r>
                        <a:rPr lang="en-US" sz="1000" baseline="0" dirty="0">
                          <a:solidFill>
                            <a:schemeClr val="tx1"/>
                          </a:solidFill>
                        </a:rPr>
                        <a:t> student learning outcomes in :</a:t>
                      </a:r>
                    </a:p>
                    <a:p>
                      <a:pPr marL="171450" indent="-171450" algn="l">
                        <a:buFont typeface="Arial" panose="020B0604020202020204" pitchFamily="34" charset="0"/>
                        <a:buChar char="•"/>
                      </a:pPr>
                      <a:r>
                        <a:rPr lang="en-US" sz="1000" baseline="0" dirty="0">
                          <a:solidFill>
                            <a:schemeClr val="tx1"/>
                          </a:solidFill>
                        </a:rPr>
                        <a:t>4</a:t>
                      </a:r>
                      <a:r>
                        <a:rPr lang="en-US" sz="1000" baseline="30000" dirty="0">
                          <a:solidFill>
                            <a:schemeClr val="tx1"/>
                          </a:solidFill>
                        </a:rPr>
                        <a:t>th</a:t>
                      </a:r>
                      <a:r>
                        <a:rPr lang="en-US" sz="1000" dirty="0">
                          <a:solidFill>
                            <a:schemeClr val="tx1"/>
                          </a:solidFill>
                        </a:rPr>
                        <a:t> Grade Reading</a:t>
                      </a:r>
                    </a:p>
                    <a:p>
                      <a:pPr marL="171450" indent="-171450" algn="l">
                        <a:buFont typeface="Arial" panose="020B0604020202020204" pitchFamily="34" charset="0"/>
                        <a:buChar char="•"/>
                      </a:pPr>
                      <a:r>
                        <a:rPr lang="en-US" sz="1000" baseline="0" dirty="0">
                          <a:solidFill>
                            <a:schemeClr val="tx1"/>
                          </a:solidFill>
                        </a:rPr>
                        <a:t>4</a:t>
                      </a:r>
                      <a:r>
                        <a:rPr lang="en-US" sz="1000" baseline="30000" dirty="0">
                          <a:solidFill>
                            <a:schemeClr val="tx1"/>
                          </a:solidFill>
                        </a:rPr>
                        <a:t>th</a:t>
                      </a:r>
                      <a:r>
                        <a:rPr lang="en-US" sz="1000" baseline="0" dirty="0">
                          <a:solidFill>
                            <a:schemeClr val="tx1"/>
                          </a:solidFill>
                        </a:rPr>
                        <a:t> Grade </a:t>
                      </a:r>
                      <a:r>
                        <a:rPr lang="en-US" sz="1000" dirty="0">
                          <a:solidFill>
                            <a:schemeClr val="tx1"/>
                          </a:solidFill>
                        </a:rPr>
                        <a:t>Math</a:t>
                      </a:r>
                    </a:p>
                    <a:p>
                      <a:pPr marL="171450" indent="-171450" algn="l">
                        <a:buFont typeface="Arial" panose="020B0604020202020204" pitchFamily="34" charset="0"/>
                        <a:buChar char="•"/>
                      </a:pPr>
                      <a:r>
                        <a:rPr lang="en-US" sz="1000" dirty="0">
                          <a:solidFill>
                            <a:schemeClr val="tx1"/>
                          </a:solidFill>
                        </a:rPr>
                        <a:t>5</a:t>
                      </a:r>
                      <a:r>
                        <a:rPr lang="en-US" sz="1000" baseline="30000" dirty="0">
                          <a:solidFill>
                            <a:schemeClr val="tx1"/>
                          </a:solidFill>
                        </a:rPr>
                        <a:t>th</a:t>
                      </a:r>
                      <a:r>
                        <a:rPr lang="en-US" sz="1000" dirty="0">
                          <a:solidFill>
                            <a:schemeClr val="tx1"/>
                          </a:solidFill>
                        </a:rPr>
                        <a:t> Grade Math</a:t>
                      </a:r>
                    </a:p>
                    <a:p>
                      <a:pPr marL="171450" indent="-171450" algn="l">
                        <a:buFont typeface="Arial" panose="020B0604020202020204" pitchFamily="34" charset="0"/>
                        <a:buChar char="•"/>
                      </a:pPr>
                      <a:r>
                        <a:rPr lang="en-US" sz="1000" dirty="0">
                          <a:solidFill>
                            <a:schemeClr val="tx1"/>
                          </a:solidFill>
                        </a:rPr>
                        <a:t>5</a:t>
                      </a:r>
                      <a:r>
                        <a:rPr lang="en-US" sz="1000" baseline="30000" dirty="0">
                          <a:solidFill>
                            <a:schemeClr val="tx1"/>
                          </a:solidFill>
                        </a:rPr>
                        <a:t>th</a:t>
                      </a:r>
                      <a:r>
                        <a:rPr lang="en-US" sz="1000" dirty="0">
                          <a:solidFill>
                            <a:schemeClr val="tx1"/>
                          </a:solidFill>
                        </a:rPr>
                        <a:t> Grade Reading</a:t>
                      </a:r>
                    </a:p>
                    <a:p>
                      <a:pPr marL="171450" indent="-171450" algn="l">
                        <a:buFont typeface="Arial" panose="020B0604020202020204" pitchFamily="34" charset="0"/>
                        <a:buChar char="•"/>
                      </a:pPr>
                      <a:r>
                        <a:rPr lang="en-US" sz="1000" dirty="0">
                          <a:solidFill>
                            <a:schemeClr val="tx1"/>
                          </a:solidFill>
                        </a:rPr>
                        <a:t>5</a:t>
                      </a:r>
                      <a:r>
                        <a:rPr lang="en-US" sz="1000" baseline="30000" dirty="0">
                          <a:solidFill>
                            <a:schemeClr val="tx1"/>
                          </a:solidFill>
                        </a:rPr>
                        <a:t>th</a:t>
                      </a:r>
                      <a:r>
                        <a:rPr lang="en-US" sz="1000" dirty="0">
                          <a:solidFill>
                            <a:schemeClr val="tx1"/>
                          </a:solidFill>
                        </a:rPr>
                        <a:t> Grade Science</a:t>
                      </a:r>
                    </a:p>
                    <a:p>
                      <a:pPr marL="171450" indent="-171450" algn="l">
                        <a:buFont typeface="Arial" panose="020B0604020202020204" pitchFamily="34" charset="0"/>
                        <a:buChar char="•"/>
                      </a:pPr>
                      <a:endParaRPr lang="en-US" sz="1000" dirty="0">
                        <a:solidFill>
                          <a:schemeClr val="tx1"/>
                        </a:solidFill>
                      </a:endParaRPr>
                    </a:p>
                    <a:p>
                      <a:pPr marL="0" indent="0" algn="ctr">
                        <a:buFont typeface="Arial" panose="020B0604020202020204" pitchFamily="34" charset="0"/>
                        <a:buNone/>
                      </a:pPr>
                      <a:endParaRPr lang="en-US" sz="1000" b="1" dirty="0">
                        <a:solidFill>
                          <a:schemeClr val="tx1"/>
                        </a:solidFill>
                      </a:endParaRPr>
                    </a:p>
                    <a:p>
                      <a:pPr marL="0" indent="0" algn="ctr">
                        <a:buFont typeface="Arial" panose="020B0604020202020204" pitchFamily="34" charset="0"/>
                        <a:buNone/>
                      </a:pPr>
                      <a:r>
                        <a:rPr lang="en-US" sz="1000" b="1" dirty="0">
                          <a:solidFill>
                            <a:schemeClr val="tx1"/>
                          </a:solidFill>
                        </a:rPr>
                        <a:t>SMART</a:t>
                      </a:r>
                      <a:r>
                        <a:rPr lang="en-US" sz="1000" b="1" baseline="0" dirty="0">
                          <a:solidFill>
                            <a:schemeClr val="tx1"/>
                          </a:solidFill>
                        </a:rPr>
                        <a:t> Goal:  85% or Higher at Approaches </a:t>
                      </a:r>
                    </a:p>
                    <a:p>
                      <a:pPr marL="0" indent="0" algn="ctr">
                        <a:buFont typeface="Arial" panose="020B0604020202020204" pitchFamily="34" charset="0"/>
                        <a:buNone/>
                      </a:pPr>
                      <a:r>
                        <a:rPr lang="en-US" sz="1000" b="1" baseline="0" dirty="0">
                          <a:solidFill>
                            <a:schemeClr val="tx1"/>
                          </a:solidFill>
                        </a:rPr>
                        <a:t>60% or higher at Meets and Above</a:t>
                      </a:r>
                      <a:endParaRPr lang="en-US" sz="1000" b="1" dirty="0">
                        <a:solidFill>
                          <a:schemeClr val="tx1"/>
                        </a:solidFill>
                      </a:endParaRPr>
                    </a:p>
                    <a:p>
                      <a:pPr algn="l"/>
                      <a:endParaRPr lang="en-US" sz="1000" dirty="0">
                        <a:solidFill>
                          <a:schemeClr val="tx1"/>
                        </a:solidFill>
                      </a:endParaRPr>
                    </a:p>
                  </a:txBody>
                  <a:tcPr/>
                </a:tc>
                <a:extLst>
                  <a:ext uri="{0D108BD9-81ED-4DB2-BD59-A6C34878D82A}">
                    <a16:rowId xmlns:a16="http://schemas.microsoft.com/office/drawing/2014/main" val="10001"/>
                  </a:ext>
                </a:extLst>
              </a:tr>
              <a:tr h="1120604">
                <a:tc>
                  <a:txBody>
                    <a:bodyPr/>
                    <a:lstStyle/>
                    <a:p>
                      <a:pPr algn="ctr"/>
                      <a:r>
                        <a:rPr lang="en-US" dirty="0"/>
                        <a:t>2</a:t>
                      </a:r>
                    </a:p>
                  </a:txBody>
                  <a:tcPr/>
                </a:tc>
                <a:tc>
                  <a:txBody>
                    <a:bodyPr/>
                    <a:lstStyle/>
                    <a:p>
                      <a:pPr algn="ctr"/>
                      <a:r>
                        <a:rPr lang="en-US" sz="1600" dirty="0"/>
                        <a:t>Domain 2:</a:t>
                      </a:r>
                    </a:p>
                    <a:p>
                      <a:pPr algn="ctr"/>
                      <a:r>
                        <a:rPr lang="en-US" sz="1600" dirty="0"/>
                        <a:t>Student Progress Part 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Student Progress Part B</a:t>
                      </a:r>
                    </a:p>
                    <a:p>
                      <a:pPr algn="ctr"/>
                      <a:endParaRPr lang="en-US" sz="1600" dirty="0"/>
                    </a:p>
                  </a:txBody>
                  <a:tcPr/>
                </a:tc>
                <a:tc>
                  <a:txBody>
                    <a:bodyPr/>
                    <a:lstStyle/>
                    <a:p>
                      <a:pPr algn="l"/>
                      <a:r>
                        <a:rPr lang="en-US" sz="1000" dirty="0">
                          <a:solidFill>
                            <a:srgbClr val="FF0000"/>
                          </a:solidFill>
                        </a:rPr>
                        <a:t>Domain 2 Part B performance</a:t>
                      </a:r>
                      <a:r>
                        <a:rPr lang="en-US" sz="1000" baseline="0" dirty="0">
                          <a:solidFill>
                            <a:srgbClr val="FF0000"/>
                          </a:solidFill>
                        </a:rPr>
                        <a:t> was higher than Part A.</a:t>
                      </a:r>
                    </a:p>
                    <a:p>
                      <a:pPr algn="l"/>
                      <a:endParaRPr lang="en-US" sz="1000" baseline="0" dirty="0">
                        <a:solidFill>
                          <a:srgbClr val="FF0000"/>
                        </a:solidFill>
                      </a:endParaRPr>
                    </a:p>
                    <a:p>
                      <a:pPr algn="l"/>
                      <a:r>
                        <a:rPr lang="en-US" sz="1000" baseline="0" dirty="0">
                          <a:solidFill>
                            <a:srgbClr val="FF0000"/>
                          </a:solidFill>
                        </a:rPr>
                        <a:t>Part A:  74</a:t>
                      </a:r>
                    </a:p>
                    <a:p>
                      <a:pPr algn="l"/>
                      <a:r>
                        <a:rPr lang="en-US" sz="1000" baseline="0" dirty="0">
                          <a:solidFill>
                            <a:srgbClr val="FF0000"/>
                          </a:solidFill>
                        </a:rPr>
                        <a:t>Part B:  88</a:t>
                      </a:r>
                      <a:endParaRPr lang="en-US" sz="1000" dirty="0">
                        <a:solidFill>
                          <a:srgbClr val="FF0000"/>
                        </a:solidFill>
                      </a:endParaRPr>
                    </a:p>
                  </a:txBody>
                  <a:tcPr/>
                </a:tc>
                <a:tc>
                  <a:txBody>
                    <a:bodyPr/>
                    <a:lstStyle/>
                    <a:p>
                      <a:pPr marL="171450" indent="-171450" algn="l">
                        <a:buFont typeface="Arial" panose="020B0604020202020204" pitchFamily="34" charset="0"/>
                        <a:buChar char="•"/>
                      </a:pPr>
                      <a:r>
                        <a:rPr lang="en-US" sz="1000" dirty="0">
                          <a:solidFill>
                            <a:schemeClr val="tx1"/>
                          </a:solidFill>
                        </a:rPr>
                        <a:t>Address the needs of all students</a:t>
                      </a:r>
                      <a:r>
                        <a:rPr lang="en-US" sz="1000" baseline="0" dirty="0">
                          <a:solidFill>
                            <a:schemeClr val="tx1"/>
                          </a:solidFill>
                        </a:rPr>
                        <a:t> in each student group</a:t>
                      </a:r>
                      <a:r>
                        <a:rPr lang="en-US" sz="1000" dirty="0">
                          <a:solidFill>
                            <a:schemeClr val="tx1"/>
                          </a:solidFill>
                        </a:rPr>
                        <a:t>.</a:t>
                      </a:r>
                    </a:p>
                    <a:p>
                      <a:pPr marL="171450" indent="-171450" algn="l">
                        <a:buFont typeface="Arial" panose="020B0604020202020204" pitchFamily="34" charset="0"/>
                        <a:buChar char="•"/>
                      </a:pPr>
                      <a:r>
                        <a:rPr lang="en-US" sz="1000" dirty="0">
                          <a:solidFill>
                            <a:schemeClr val="tx1"/>
                          </a:solidFill>
                        </a:rPr>
                        <a:t>Identify</a:t>
                      </a:r>
                      <a:r>
                        <a:rPr lang="en-US" sz="1000" baseline="0" dirty="0">
                          <a:solidFill>
                            <a:schemeClr val="tx1"/>
                          </a:solidFill>
                        </a:rPr>
                        <a:t> the students previous performance and set specific goals by individuals students.</a:t>
                      </a:r>
                    </a:p>
                  </a:txBody>
                  <a:tcPr/>
                </a:tc>
                <a:tc>
                  <a:txBody>
                    <a:bodyPr/>
                    <a:lstStyle/>
                    <a:p>
                      <a:pPr marL="171450" indent="-171450" algn="l">
                        <a:buFont typeface="Arial" panose="020B0604020202020204" pitchFamily="34" charset="0"/>
                        <a:buChar char="•"/>
                      </a:pPr>
                      <a:r>
                        <a:rPr lang="en-US" sz="1000" dirty="0">
                          <a:solidFill>
                            <a:schemeClr val="tx1"/>
                          </a:solidFill>
                        </a:rPr>
                        <a:t>Address</a:t>
                      </a:r>
                      <a:r>
                        <a:rPr lang="en-US" sz="1000" baseline="0" dirty="0">
                          <a:solidFill>
                            <a:schemeClr val="tx1"/>
                          </a:solidFill>
                        </a:rPr>
                        <a:t> the needs of identified students to meet the progress measure in 2024-25 in Reading and Mathematics.</a:t>
                      </a:r>
                      <a:endParaRPr lang="en-US" sz="1000" dirty="0">
                        <a:solidFill>
                          <a:schemeClr val="tx1"/>
                        </a:solidFill>
                      </a:endParaRPr>
                    </a:p>
                  </a:txBody>
                  <a:tcPr/>
                </a:tc>
                <a:extLst>
                  <a:ext uri="{0D108BD9-81ED-4DB2-BD59-A6C34878D82A}">
                    <a16:rowId xmlns:a16="http://schemas.microsoft.com/office/drawing/2014/main" val="10002"/>
                  </a:ext>
                </a:extLst>
              </a:tr>
              <a:tr h="1120604">
                <a:tc>
                  <a:txBody>
                    <a:bodyPr/>
                    <a:lstStyle/>
                    <a:p>
                      <a:pPr algn="ctr"/>
                      <a:r>
                        <a:rPr lang="en-US" dirty="0"/>
                        <a:t>3</a:t>
                      </a:r>
                    </a:p>
                  </a:txBody>
                  <a:tcPr/>
                </a:tc>
                <a:tc>
                  <a:txBody>
                    <a:bodyPr/>
                    <a:lstStyle/>
                    <a:p>
                      <a:pPr algn="ctr"/>
                      <a:endParaRPr lang="en-US" sz="1600" dirty="0"/>
                    </a:p>
                    <a:p>
                      <a:pPr algn="ctr"/>
                      <a:r>
                        <a:rPr lang="en-US" sz="1600" dirty="0"/>
                        <a:t>Domain 3:</a:t>
                      </a:r>
                    </a:p>
                    <a:p>
                      <a:pPr algn="ctr"/>
                      <a:r>
                        <a:rPr lang="en-US" sz="1600" dirty="0"/>
                        <a:t>Closing the</a:t>
                      </a:r>
                      <a:r>
                        <a:rPr lang="en-US" sz="1600" baseline="0" dirty="0"/>
                        <a:t> Achievement Gap</a:t>
                      </a:r>
                      <a:endParaRPr lang="en-US" sz="1600" dirty="0"/>
                    </a:p>
                  </a:txBody>
                  <a:tcPr/>
                </a:tc>
                <a:tc>
                  <a:txBody>
                    <a:bodyPr/>
                    <a:lstStyle/>
                    <a:p>
                      <a:pPr marL="0" indent="0" algn="l">
                        <a:buFont typeface="Arial" panose="020B0604020202020204" pitchFamily="34" charset="0"/>
                        <a:buNone/>
                      </a:pPr>
                      <a:r>
                        <a:rPr lang="en-US" sz="1000" dirty="0">
                          <a:solidFill>
                            <a:srgbClr val="FF0000"/>
                          </a:solidFill>
                        </a:rPr>
                        <a:t>Domain 3 89 goal is to be at 90 or higher.</a:t>
                      </a:r>
                    </a:p>
                  </a:txBody>
                  <a:tcPr/>
                </a:tc>
                <a:tc>
                  <a:txBody>
                    <a:bodyPr/>
                    <a:lstStyle/>
                    <a:p>
                      <a:pPr marL="171450" indent="-171450" algn="l">
                        <a:buFont typeface="Arial" panose="020B0604020202020204" pitchFamily="34" charset="0"/>
                        <a:buChar char="•"/>
                      </a:pPr>
                      <a:r>
                        <a:rPr lang="en-US" sz="1000" dirty="0">
                          <a:solidFill>
                            <a:schemeClr val="tx1"/>
                          </a:solidFill>
                        </a:rPr>
                        <a:t>Goal is to perform</a:t>
                      </a:r>
                      <a:r>
                        <a:rPr lang="en-US" sz="1000" baseline="0" dirty="0">
                          <a:solidFill>
                            <a:schemeClr val="tx1"/>
                          </a:solidFill>
                        </a:rPr>
                        <a:t> at 100.  Focus is to have SPED population perform at MEETS or above.</a:t>
                      </a:r>
                    </a:p>
                    <a:p>
                      <a:pPr marL="0" indent="0" algn="l">
                        <a:buFont typeface="Arial" panose="020B0604020202020204" pitchFamily="34" charset="0"/>
                        <a:buNone/>
                      </a:pPr>
                      <a:endParaRPr lang="en-US" sz="1000" baseline="0" dirty="0">
                        <a:solidFill>
                          <a:srgbClr val="FF0000"/>
                        </a:solidFill>
                      </a:endParaRPr>
                    </a:p>
                  </a:txBody>
                  <a:tcPr/>
                </a:tc>
                <a:tc>
                  <a:txBody>
                    <a:bodyPr/>
                    <a:lstStyle/>
                    <a:p>
                      <a:pPr algn="l"/>
                      <a:r>
                        <a:rPr lang="en-US" sz="1000" dirty="0">
                          <a:solidFill>
                            <a:schemeClr val="tx1"/>
                          </a:solidFill>
                        </a:rPr>
                        <a:t>Special population groups </a:t>
                      </a:r>
                    </a:p>
                    <a:p>
                      <a:pPr algn="l"/>
                      <a:r>
                        <a:rPr lang="en-US" sz="1000" dirty="0">
                          <a:solidFill>
                            <a:schemeClr val="tx1"/>
                          </a:solidFill>
                        </a:rPr>
                        <a:t>SPED</a:t>
                      </a:r>
                    </a:p>
                    <a:p>
                      <a:pPr algn="l"/>
                      <a:r>
                        <a:rPr lang="en-US" sz="1000" dirty="0">
                          <a:solidFill>
                            <a:schemeClr val="tx1"/>
                          </a:solidFill>
                        </a:rPr>
                        <a:t>EB’s</a:t>
                      </a:r>
                    </a:p>
                  </a:txBody>
                  <a:tcPr/>
                </a:tc>
                <a:extLst>
                  <a:ext uri="{0D108BD9-81ED-4DB2-BD59-A6C34878D82A}">
                    <a16:rowId xmlns:a16="http://schemas.microsoft.com/office/drawing/2014/main" val="10003"/>
                  </a:ext>
                </a:extLst>
              </a:tr>
              <a:tr h="1591568">
                <a:tc>
                  <a:txBody>
                    <a:bodyPr/>
                    <a:lstStyle/>
                    <a:p>
                      <a:pPr algn="ctr"/>
                      <a:r>
                        <a:rPr lang="en-US" dirty="0" err="1"/>
                        <a:t>CampusTotal</a:t>
                      </a:r>
                      <a:endParaRPr lang="en-US" dirty="0"/>
                    </a:p>
                  </a:txBody>
                  <a:tcPr/>
                </a:tc>
                <a:tc>
                  <a:txBody>
                    <a:bodyPr/>
                    <a:lstStyle/>
                    <a:p>
                      <a:pPr algn="ctr"/>
                      <a:r>
                        <a:rPr lang="en-US" sz="1600" dirty="0"/>
                        <a:t>Overall Rating:</a:t>
                      </a:r>
                    </a:p>
                    <a:p>
                      <a:pPr algn="ctr"/>
                      <a:r>
                        <a:rPr lang="en-US" sz="1600" dirty="0"/>
                        <a:t>87=B</a:t>
                      </a:r>
                    </a:p>
                  </a:txBody>
                  <a:tcPr/>
                </a:tc>
                <a:tc>
                  <a:txBody>
                    <a:bodyPr/>
                    <a:lstStyle/>
                    <a:p>
                      <a:pPr marL="0" indent="0" algn="l">
                        <a:buFont typeface="Arial" panose="020B0604020202020204" pitchFamily="34" charset="0"/>
                        <a:buNone/>
                      </a:pPr>
                      <a:r>
                        <a:rPr lang="en-US" sz="1000" dirty="0">
                          <a:solidFill>
                            <a:srgbClr val="FF0000"/>
                          </a:solidFill>
                        </a:rPr>
                        <a:t>Berta Palacios Elementary MET STANDARD.</a:t>
                      </a:r>
                    </a:p>
                    <a:p>
                      <a:pPr marL="0" indent="0" algn="l">
                        <a:buFont typeface="Arial" panose="020B0604020202020204" pitchFamily="34" charset="0"/>
                        <a:buNone/>
                      </a:pPr>
                      <a:endParaRPr lang="en-US" sz="1000" dirty="0">
                        <a:solidFill>
                          <a:srgbClr val="FF0000"/>
                        </a:solidFill>
                      </a:endParaRPr>
                    </a:p>
                    <a:p>
                      <a:pPr marL="0" indent="0" algn="l">
                        <a:buFont typeface="Arial" panose="020B0604020202020204" pitchFamily="34" charset="0"/>
                        <a:buNone/>
                      </a:pPr>
                      <a:endParaRPr lang="en-US" sz="1000" dirty="0">
                        <a:solidFill>
                          <a:srgbClr val="FF0000"/>
                        </a:solidFill>
                      </a:endParaRPr>
                    </a:p>
                    <a:p>
                      <a:pPr marL="0" indent="0" algn="l">
                        <a:buFont typeface="Arial" panose="020B0604020202020204" pitchFamily="34" charset="0"/>
                        <a:buNone/>
                      </a:pPr>
                      <a:endParaRPr lang="en-US" sz="1000" dirty="0">
                        <a:solidFill>
                          <a:srgbClr val="FF0000"/>
                        </a:solidFill>
                      </a:endParaRPr>
                    </a:p>
                  </a:txBody>
                  <a:tcPr/>
                </a:tc>
                <a:tc>
                  <a:txBody>
                    <a:bodyPr/>
                    <a:lstStyle/>
                    <a:p>
                      <a:pPr marL="0" indent="0" algn="l">
                        <a:buFont typeface="Arial" panose="020B0604020202020204" pitchFamily="34" charset="0"/>
                        <a:buNone/>
                      </a:pPr>
                      <a:r>
                        <a:rPr lang="en-US" sz="1000" baseline="0" dirty="0">
                          <a:solidFill>
                            <a:schemeClr val="tx1"/>
                          </a:solidFill>
                        </a:rPr>
                        <a:t>Final campus score was 87%.  Goal is to have a 90% or higher for Spring 2024.  </a:t>
                      </a:r>
                    </a:p>
                    <a:p>
                      <a:pPr marL="0" indent="0" algn="l">
                        <a:buFont typeface="Arial" panose="020B0604020202020204" pitchFamily="34" charset="0"/>
                        <a:buNone/>
                      </a:pPr>
                      <a:r>
                        <a:rPr lang="en-US" sz="1000" baseline="0" dirty="0">
                          <a:solidFill>
                            <a:schemeClr val="tx1"/>
                          </a:solidFill>
                        </a:rPr>
                        <a:t>Goal for 2025 is to receive distinctions in core content areas (Math, Reading), student growth, and closing the achievement gap and </a:t>
                      </a:r>
                      <a:r>
                        <a:rPr lang="en-US" sz="1000" baseline="0" dirty="0" err="1">
                          <a:solidFill>
                            <a:schemeClr val="tx1"/>
                          </a:solidFill>
                        </a:rPr>
                        <a:t>Telpas</a:t>
                      </a:r>
                      <a:r>
                        <a:rPr lang="en-US" sz="1000" baseline="0" dirty="0">
                          <a:solidFill>
                            <a:schemeClr val="tx1"/>
                          </a:solidFill>
                        </a:rPr>
                        <a:t>.</a:t>
                      </a:r>
                    </a:p>
                    <a:p>
                      <a:pPr marL="0" indent="0" algn="l">
                        <a:buFont typeface="Arial" panose="020B0604020202020204" pitchFamily="34" charset="0"/>
                        <a:buNone/>
                      </a:pPr>
                      <a:endParaRPr lang="en-US" sz="100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mn-cs"/>
                        </a:rPr>
                        <a:t>Berta Palacios Elementary went from an overall score of 90 (A) in one school year. </a:t>
                      </a:r>
                    </a:p>
                    <a:p>
                      <a:pPr marL="0" indent="0" algn="l">
                        <a:buFont typeface="Arial" panose="020B0604020202020204" pitchFamily="34" charset="0"/>
                        <a:buNone/>
                      </a:pPr>
                      <a:endParaRPr lang="en-US" sz="1000" baseline="0" dirty="0">
                        <a:solidFill>
                          <a:schemeClr val="tx1"/>
                        </a:solidFill>
                      </a:endParaRPr>
                    </a:p>
                  </a:txBody>
                  <a:tcPr/>
                </a:tc>
                <a:tc>
                  <a:txBody>
                    <a:bodyPr/>
                    <a:lstStyle/>
                    <a:p>
                      <a:pPr algn="l"/>
                      <a:r>
                        <a:rPr lang="en-US" sz="1000" dirty="0">
                          <a:solidFill>
                            <a:schemeClr val="tx1"/>
                          </a:solidFill>
                        </a:rPr>
                        <a:t>Improvement</a:t>
                      </a:r>
                      <a:r>
                        <a:rPr lang="en-US" sz="1000" baseline="0" dirty="0">
                          <a:solidFill>
                            <a:schemeClr val="tx1"/>
                          </a:solidFill>
                        </a:rPr>
                        <a:t> in </a:t>
                      </a:r>
                    </a:p>
                    <a:p>
                      <a:pPr algn="l"/>
                      <a:r>
                        <a:rPr lang="en-US" sz="1000" baseline="0" dirty="0">
                          <a:solidFill>
                            <a:schemeClr val="tx1"/>
                          </a:solidFill>
                        </a:rPr>
                        <a:t>RDG  40% @ Meets to 50%</a:t>
                      </a:r>
                    </a:p>
                    <a:p>
                      <a:pPr algn="l"/>
                      <a:r>
                        <a:rPr lang="en-US" sz="1000" baseline="0" dirty="0">
                          <a:solidFill>
                            <a:schemeClr val="tx1"/>
                          </a:solidFill>
                        </a:rPr>
                        <a:t>MATH 33% @ Meets to 50%</a:t>
                      </a:r>
                    </a:p>
                    <a:p>
                      <a:pPr algn="l"/>
                      <a:r>
                        <a:rPr lang="en-US" sz="1000" baseline="0" dirty="0">
                          <a:solidFill>
                            <a:schemeClr val="tx1"/>
                          </a:solidFill>
                        </a:rPr>
                        <a:t>by Spring 2025.</a:t>
                      </a:r>
                    </a:p>
                    <a:p>
                      <a:pPr algn="l"/>
                      <a:endParaRPr lang="en-US" sz="1000" baseline="0" dirty="0">
                        <a:solidFill>
                          <a:schemeClr val="tx1"/>
                        </a:solidFill>
                      </a:endParaRPr>
                    </a:p>
                    <a:p>
                      <a:pPr algn="l"/>
                      <a:endParaRPr lang="en-US" sz="1000" baseline="0" dirty="0">
                        <a:solidFill>
                          <a:schemeClr val="tx1"/>
                        </a:solidFill>
                      </a:endParaRPr>
                    </a:p>
                    <a:p>
                      <a:pPr algn="l"/>
                      <a:r>
                        <a:rPr lang="en-US" sz="1000" baseline="0" dirty="0">
                          <a:solidFill>
                            <a:schemeClr val="tx1"/>
                          </a:solidFill>
                        </a:rPr>
                        <a:t> </a:t>
                      </a:r>
                      <a:endParaRPr lang="en-US" sz="10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a:xfrm>
            <a:off x="4038600" y="6347143"/>
            <a:ext cx="4114800" cy="38354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spTree>
    <p:extLst>
      <p:ext uri="{BB962C8B-B14F-4D97-AF65-F5344CB8AC3E}">
        <p14:creationId xmlns:p14="http://schemas.microsoft.com/office/powerpoint/2010/main" val="612155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B0C3-82DC-45ED-CDC3-A279BA754EFA}"/>
              </a:ext>
            </a:extLst>
          </p:cNvPr>
          <p:cNvSpPr>
            <a:spLocks noGrp="1"/>
          </p:cNvSpPr>
          <p:nvPr>
            <p:ph type="title"/>
          </p:nvPr>
        </p:nvSpPr>
        <p:spPr/>
        <p:txBody>
          <a:bodyPr/>
          <a:lstStyle/>
          <a:p>
            <a:r>
              <a:rPr lang="en-US" dirty="0"/>
              <a:t>STAAR Reading Scores</a:t>
            </a:r>
          </a:p>
        </p:txBody>
      </p:sp>
      <p:graphicFrame>
        <p:nvGraphicFramePr>
          <p:cNvPr id="6" name="Table 6">
            <a:extLst>
              <a:ext uri="{FF2B5EF4-FFF2-40B4-BE49-F238E27FC236}">
                <a16:creationId xmlns:a16="http://schemas.microsoft.com/office/drawing/2014/main" id="{3366F017-8151-C052-30D8-DCBF744426F9}"/>
              </a:ext>
            </a:extLst>
          </p:cNvPr>
          <p:cNvGraphicFramePr>
            <a:graphicFrameLocks noGrp="1"/>
          </p:cNvGraphicFramePr>
          <p:nvPr>
            <p:ph idx="1"/>
            <p:extLst>
              <p:ext uri="{D42A27DB-BD31-4B8C-83A1-F6EECF244321}">
                <p14:modId xmlns:p14="http://schemas.microsoft.com/office/powerpoint/2010/main" val="3307507539"/>
              </p:ext>
            </p:extLst>
          </p:nvPr>
        </p:nvGraphicFramePr>
        <p:xfrm>
          <a:off x="838200" y="1825624"/>
          <a:ext cx="10515600" cy="4004805"/>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99086482"/>
                    </a:ext>
                  </a:extLst>
                </a:gridCol>
                <a:gridCol w="2628900">
                  <a:extLst>
                    <a:ext uri="{9D8B030D-6E8A-4147-A177-3AD203B41FA5}">
                      <a16:colId xmlns:a16="http://schemas.microsoft.com/office/drawing/2014/main" val="214898597"/>
                    </a:ext>
                  </a:extLst>
                </a:gridCol>
                <a:gridCol w="2628900">
                  <a:extLst>
                    <a:ext uri="{9D8B030D-6E8A-4147-A177-3AD203B41FA5}">
                      <a16:colId xmlns:a16="http://schemas.microsoft.com/office/drawing/2014/main" val="3815741425"/>
                    </a:ext>
                  </a:extLst>
                </a:gridCol>
                <a:gridCol w="2628900">
                  <a:extLst>
                    <a:ext uri="{9D8B030D-6E8A-4147-A177-3AD203B41FA5}">
                      <a16:colId xmlns:a16="http://schemas.microsoft.com/office/drawing/2014/main" val="406855706"/>
                    </a:ext>
                  </a:extLst>
                </a:gridCol>
              </a:tblGrid>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r>
                        <a:rPr lang="en-US" sz="2800" dirty="0">
                          <a:latin typeface="Times New Roman" panose="02020603050405020304" pitchFamily="18" charset="0"/>
                          <a:cs typeface="Times New Roman" panose="02020603050405020304" pitchFamily="18" charset="0"/>
                        </a:rPr>
                        <a:t>Approaches</a:t>
                      </a:r>
                    </a:p>
                  </a:txBody>
                  <a:tcPr/>
                </a:tc>
                <a:tc>
                  <a:txBody>
                    <a:bodyPr/>
                    <a:lstStyle/>
                    <a:p>
                      <a:pPr algn="ctr"/>
                      <a:r>
                        <a:rPr lang="en-US" sz="2800" dirty="0">
                          <a:latin typeface="Times New Roman" panose="02020603050405020304" pitchFamily="18" charset="0"/>
                          <a:cs typeface="Times New Roman" panose="02020603050405020304" pitchFamily="18" charset="0"/>
                        </a:rPr>
                        <a:t>Meets</a:t>
                      </a:r>
                    </a:p>
                  </a:txBody>
                  <a:tcPr/>
                </a:tc>
                <a:tc>
                  <a:txBody>
                    <a:bodyPr/>
                    <a:lstStyle/>
                    <a:p>
                      <a:pPr algn="ctr"/>
                      <a:r>
                        <a:rPr lang="en-US" sz="2800" dirty="0">
                          <a:latin typeface="Times New Roman" panose="02020603050405020304" pitchFamily="18" charset="0"/>
                          <a:cs typeface="Times New Roman" panose="02020603050405020304" pitchFamily="18" charset="0"/>
                        </a:rPr>
                        <a:t>Masters</a:t>
                      </a:r>
                    </a:p>
                  </a:txBody>
                  <a:tcPr/>
                </a:tc>
                <a:extLst>
                  <a:ext uri="{0D108BD9-81ED-4DB2-BD59-A6C34878D82A}">
                    <a16:rowId xmlns:a16="http://schemas.microsoft.com/office/drawing/2014/main" val="562160726"/>
                  </a:ext>
                </a:extLst>
              </a:tr>
              <a:tr h="800961">
                <a:tc>
                  <a:txBody>
                    <a:bodyPr/>
                    <a:lstStyle/>
                    <a:p>
                      <a:pPr algn="ctr"/>
                      <a:r>
                        <a:rPr lang="en-US" sz="2800" dirty="0">
                          <a:latin typeface="Times New Roman" panose="02020603050405020304" pitchFamily="18" charset="0"/>
                          <a:cs typeface="Times New Roman" panose="02020603050405020304" pitchFamily="18" charset="0"/>
                        </a:rPr>
                        <a:t>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77%</a:t>
                      </a:r>
                    </a:p>
                  </a:txBody>
                  <a:tcPr/>
                </a:tc>
                <a:tc>
                  <a:txBody>
                    <a:bodyPr/>
                    <a:lstStyle/>
                    <a:p>
                      <a:pPr algn="ctr"/>
                      <a:r>
                        <a:rPr lang="en-US" sz="2800" dirty="0">
                          <a:latin typeface="Times New Roman" panose="02020603050405020304" pitchFamily="18" charset="0"/>
                          <a:cs typeface="Times New Roman" panose="02020603050405020304" pitchFamily="18" charset="0"/>
                        </a:rPr>
                        <a:t>43%</a:t>
                      </a:r>
                    </a:p>
                  </a:txBody>
                  <a:tcPr/>
                </a:tc>
                <a:tc>
                  <a:txBody>
                    <a:bodyPr/>
                    <a:lstStyle/>
                    <a:p>
                      <a:pPr algn="ctr"/>
                      <a:r>
                        <a:rPr lang="en-US" sz="2800" dirty="0">
                          <a:latin typeface="Times New Roman" panose="02020603050405020304" pitchFamily="18" charset="0"/>
                          <a:cs typeface="Times New Roman" panose="02020603050405020304" pitchFamily="18" charset="0"/>
                        </a:rPr>
                        <a:t>25%</a:t>
                      </a:r>
                    </a:p>
                  </a:txBody>
                  <a:tcPr/>
                </a:tc>
                <a:extLst>
                  <a:ext uri="{0D108BD9-81ED-4DB2-BD59-A6C34878D82A}">
                    <a16:rowId xmlns:a16="http://schemas.microsoft.com/office/drawing/2014/main" val="1475154820"/>
                  </a:ext>
                </a:extLst>
              </a:tr>
              <a:tr h="800961">
                <a:tc>
                  <a:txBody>
                    <a:bodyPr/>
                    <a:lstStyle/>
                    <a:p>
                      <a:pPr algn="ctr"/>
                      <a:r>
                        <a:rPr lang="en-US" sz="2800" dirty="0">
                          <a:latin typeface="Times New Roman" panose="02020603050405020304" pitchFamily="18" charset="0"/>
                          <a:cs typeface="Times New Roman" panose="02020603050405020304" pitchFamily="18" charset="0"/>
                        </a:rPr>
                        <a:t>4</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84%</a:t>
                      </a:r>
                    </a:p>
                  </a:txBody>
                  <a:tcPr/>
                </a:tc>
                <a:tc>
                  <a:txBody>
                    <a:bodyPr/>
                    <a:lstStyle/>
                    <a:p>
                      <a:pPr algn="ctr"/>
                      <a:r>
                        <a:rPr lang="en-US" sz="2800" dirty="0">
                          <a:latin typeface="Times New Roman" panose="02020603050405020304" pitchFamily="18" charset="0"/>
                          <a:cs typeface="Times New Roman" panose="02020603050405020304" pitchFamily="18" charset="0"/>
                        </a:rPr>
                        <a:t>59%</a:t>
                      </a:r>
                    </a:p>
                  </a:txBody>
                  <a:tcPr/>
                </a:tc>
                <a:tc>
                  <a:txBody>
                    <a:bodyPr/>
                    <a:lstStyle/>
                    <a:p>
                      <a:pPr algn="ctr"/>
                      <a:r>
                        <a:rPr lang="en-US" sz="2800" dirty="0">
                          <a:latin typeface="Times New Roman" panose="02020603050405020304" pitchFamily="18" charset="0"/>
                          <a:cs typeface="Times New Roman" panose="02020603050405020304" pitchFamily="18" charset="0"/>
                        </a:rPr>
                        <a:t>33%</a:t>
                      </a:r>
                    </a:p>
                  </a:txBody>
                  <a:tcPr/>
                </a:tc>
                <a:extLst>
                  <a:ext uri="{0D108BD9-81ED-4DB2-BD59-A6C34878D82A}">
                    <a16:rowId xmlns:a16="http://schemas.microsoft.com/office/drawing/2014/main" val="2460768016"/>
                  </a:ext>
                </a:extLst>
              </a:tr>
              <a:tr h="800961">
                <a:tc>
                  <a:txBody>
                    <a:bodyPr/>
                    <a:lstStyle/>
                    <a:p>
                      <a:pPr algn="ctr"/>
                      <a:r>
                        <a:rPr lang="en-US" sz="2800" dirty="0">
                          <a:latin typeface="Times New Roman" panose="02020603050405020304" pitchFamily="18" charset="0"/>
                          <a:cs typeface="Times New Roman" panose="02020603050405020304" pitchFamily="18" charset="0"/>
                        </a:rPr>
                        <a:t>5</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85%</a:t>
                      </a:r>
                    </a:p>
                  </a:txBody>
                  <a:tcPr/>
                </a:tc>
                <a:tc>
                  <a:txBody>
                    <a:bodyPr/>
                    <a:lstStyle/>
                    <a:p>
                      <a:pPr algn="ctr"/>
                      <a:r>
                        <a:rPr lang="en-US" sz="2800" dirty="0">
                          <a:latin typeface="Times New Roman" panose="02020603050405020304" pitchFamily="18" charset="0"/>
                          <a:cs typeface="Times New Roman" panose="02020603050405020304" pitchFamily="18" charset="0"/>
                        </a:rPr>
                        <a:t>57%</a:t>
                      </a:r>
                    </a:p>
                  </a:txBody>
                  <a:tcPr/>
                </a:tc>
                <a:tc>
                  <a:txBody>
                    <a:bodyPr/>
                    <a:lstStyle/>
                    <a:p>
                      <a:pPr algn="ctr"/>
                      <a:r>
                        <a:rPr lang="en-US" sz="2800" dirty="0">
                          <a:latin typeface="Times New Roman" panose="02020603050405020304" pitchFamily="18" charset="0"/>
                          <a:cs typeface="Times New Roman" panose="02020603050405020304" pitchFamily="18" charset="0"/>
                        </a:rPr>
                        <a:t>27%</a:t>
                      </a:r>
                    </a:p>
                  </a:txBody>
                  <a:tcPr/>
                </a:tc>
                <a:extLst>
                  <a:ext uri="{0D108BD9-81ED-4DB2-BD59-A6C34878D82A}">
                    <a16:rowId xmlns:a16="http://schemas.microsoft.com/office/drawing/2014/main" val="3437041806"/>
                  </a:ext>
                </a:extLst>
              </a:tr>
              <a:tr h="800961">
                <a:tc>
                  <a:txBody>
                    <a:bodyPr/>
                    <a:lstStyle/>
                    <a:p>
                      <a:pPr algn="ctr"/>
                      <a:r>
                        <a:rPr lang="en-US" sz="2800" dirty="0">
                          <a:latin typeface="Times New Roman" panose="02020603050405020304" pitchFamily="18" charset="0"/>
                          <a:cs typeface="Times New Roman" panose="02020603050405020304" pitchFamily="18" charset="0"/>
                        </a:rPr>
                        <a:t>Campus</a:t>
                      </a:r>
                    </a:p>
                  </a:txBody>
                  <a:tcPr/>
                </a:tc>
                <a:tc>
                  <a:txBody>
                    <a:bodyPr/>
                    <a:lstStyle/>
                    <a:p>
                      <a:pPr algn="ctr"/>
                      <a:r>
                        <a:rPr lang="en-US" sz="2800" dirty="0">
                          <a:latin typeface="Times New Roman" panose="02020603050405020304" pitchFamily="18" charset="0"/>
                          <a:cs typeface="Times New Roman" panose="02020603050405020304" pitchFamily="18" charset="0"/>
                        </a:rPr>
                        <a:t>85%</a:t>
                      </a:r>
                    </a:p>
                  </a:txBody>
                  <a:tcPr/>
                </a:tc>
                <a:tc>
                  <a:txBody>
                    <a:bodyPr/>
                    <a:lstStyle/>
                    <a:p>
                      <a:pPr algn="ctr"/>
                      <a:r>
                        <a:rPr lang="en-US" sz="2800" dirty="0">
                          <a:latin typeface="Times New Roman" panose="02020603050405020304" pitchFamily="18" charset="0"/>
                          <a:cs typeface="Times New Roman" panose="02020603050405020304" pitchFamily="18" charset="0"/>
                        </a:rPr>
                        <a:t>57%</a:t>
                      </a:r>
                    </a:p>
                  </a:txBody>
                  <a:tcPr/>
                </a:tc>
                <a:tc>
                  <a:txBody>
                    <a:bodyPr/>
                    <a:lstStyle/>
                    <a:p>
                      <a:pPr algn="ctr"/>
                      <a:r>
                        <a:rPr lang="en-US" sz="2800" dirty="0">
                          <a:latin typeface="Times New Roman" panose="02020603050405020304" pitchFamily="18" charset="0"/>
                          <a:cs typeface="Times New Roman" panose="02020603050405020304" pitchFamily="18" charset="0"/>
                        </a:rPr>
                        <a:t>27%</a:t>
                      </a:r>
                    </a:p>
                  </a:txBody>
                  <a:tcPr/>
                </a:tc>
                <a:extLst>
                  <a:ext uri="{0D108BD9-81ED-4DB2-BD59-A6C34878D82A}">
                    <a16:rowId xmlns:a16="http://schemas.microsoft.com/office/drawing/2014/main" val="2193801957"/>
                  </a:ext>
                </a:extLst>
              </a:tr>
            </a:tbl>
          </a:graphicData>
        </a:graphic>
      </p:graphicFrame>
      <p:sp>
        <p:nvSpPr>
          <p:cNvPr id="4" name="Footer Placeholder 3">
            <a:extLst>
              <a:ext uri="{FF2B5EF4-FFF2-40B4-BE49-F238E27FC236}">
                <a16:creationId xmlns:a16="http://schemas.microsoft.com/office/drawing/2014/main" id="{CDF963AF-33B8-3B94-AF51-F42743D5B64D}"/>
              </a:ext>
            </a:extLst>
          </p:cNvPr>
          <p:cNvSpPr>
            <a:spLocks noGrp="1"/>
          </p:cNvSpPr>
          <p:nvPr>
            <p:ph type="ftr" sz="quarter" idx="11"/>
          </p:nvPr>
        </p:nvSpPr>
        <p:spPr/>
        <p:txBody>
          <a:bodyPr/>
          <a:lstStyle/>
          <a:p>
            <a:r>
              <a:rPr lang="en-US"/>
              <a:t>Berta Palacios Elementary Campus Improvement Plan</a:t>
            </a:r>
          </a:p>
        </p:txBody>
      </p:sp>
      <p:sp>
        <p:nvSpPr>
          <p:cNvPr id="5" name="Slide Number Placeholder 4">
            <a:extLst>
              <a:ext uri="{FF2B5EF4-FFF2-40B4-BE49-F238E27FC236}">
                <a16:creationId xmlns:a16="http://schemas.microsoft.com/office/drawing/2014/main" id="{0B82F65F-140E-030E-B098-26D93C558CD9}"/>
              </a:ext>
            </a:extLst>
          </p:cNvPr>
          <p:cNvSpPr>
            <a:spLocks noGrp="1"/>
          </p:cNvSpPr>
          <p:nvPr>
            <p:ph type="sldNum" sz="quarter" idx="12"/>
          </p:nvPr>
        </p:nvSpPr>
        <p:spPr/>
        <p:txBody>
          <a:bodyPr/>
          <a:lstStyle/>
          <a:p>
            <a:fld id="{236ED5DE-22B7-41E7-A943-79814E858A13}" type="slidenum">
              <a:rPr lang="en-US" smtClean="0"/>
              <a:t>19</a:t>
            </a:fld>
            <a:endParaRPr lang="en-US"/>
          </a:p>
        </p:txBody>
      </p:sp>
    </p:spTree>
    <p:extLst>
      <p:ext uri="{BB962C8B-B14F-4D97-AF65-F5344CB8AC3E}">
        <p14:creationId xmlns:p14="http://schemas.microsoft.com/office/powerpoint/2010/main" val="1561726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B0C3-82DC-45ED-CDC3-A279BA754EFA}"/>
              </a:ext>
            </a:extLst>
          </p:cNvPr>
          <p:cNvSpPr>
            <a:spLocks noGrp="1"/>
          </p:cNvSpPr>
          <p:nvPr>
            <p:ph type="title"/>
          </p:nvPr>
        </p:nvSpPr>
        <p:spPr/>
        <p:txBody>
          <a:bodyPr/>
          <a:lstStyle/>
          <a:p>
            <a:r>
              <a:rPr lang="en-US" dirty="0"/>
              <a:t>STAAR Math Scores</a:t>
            </a:r>
          </a:p>
        </p:txBody>
      </p:sp>
      <p:graphicFrame>
        <p:nvGraphicFramePr>
          <p:cNvPr id="6" name="Table 6">
            <a:extLst>
              <a:ext uri="{FF2B5EF4-FFF2-40B4-BE49-F238E27FC236}">
                <a16:creationId xmlns:a16="http://schemas.microsoft.com/office/drawing/2014/main" id="{3366F017-8151-C052-30D8-DCBF744426F9}"/>
              </a:ext>
            </a:extLst>
          </p:cNvPr>
          <p:cNvGraphicFramePr>
            <a:graphicFrameLocks noGrp="1"/>
          </p:cNvGraphicFramePr>
          <p:nvPr>
            <p:ph idx="1"/>
            <p:extLst>
              <p:ext uri="{D42A27DB-BD31-4B8C-83A1-F6EECF244321}">
                <p14:modId xmlns:p14="http://schemas.microsoft.com/office/powerpoint/2010/main" val="4109435336"/>
              </p:ext>
            </p:extLst>
          </p:nvPr>
        </p:nvGraphicFramePr>
        <p:xfrm>
          <a:off x="838200" y="1825624"/>
          <a:ext cx="10515600" cy="4004805"/>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99086482"/>
                    </a:ext>
                  </a:extLst>
                </a:gridCol>
                <a:gridCol w="2628900">
                  <a:extLst>
                    <a:ext uri="{9D8B030D-6E8A-4147-A177-3AD203B41FA5}">
                      <a16:colId xmlns:a16="http://schemas.microsoft.com/office/drawing/2014/main" val="214898597"/>
                    </a:ext>
                  </a:extLst>
                </a:gridCol>
                <a:gridCol w="2628900">
                  <a:extLst>
                    <a:ext uri="{9D8B030D-6E8A-4147-A177-3AD203B41FA5}">
                      <a16:colId xmlns:a16="http://schemas.microsoft.com/office/drawing/2014/main" val="3815741425"/>
                    </a:ext>
                  </a:extLst>
                </a:gridCol>
                <a:gridCol w="2628900">
                  <a:extLst>
                    <a:ext uri="{9D8B030D-6E8A-4147-A177-3AD203B41FA5}">
                      <a16:colId xmlns:a16="http://schemas.microsoft.com/office/drawing/2014/main" val="406855706"/>
                    </a:ext>
                  </a:extLst>
                </a:gridCol>
              </a:tblGrid>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r>
                        <a:rPr lang="en-US" sz="2800" dirty="0">
                          <a:latin typeface="Times New Roman" panose="02020603050405020304" pitchFamily="18" charset="0"/>
                          <a:cs typeface="Times New Roman" panose="02020603050405020304" pitchFamily="18" charset="0"/>
                        </a:rPr>
                        <a:t>Approaches</a:t>
                      </a:r>
                    </a:p>
                  </a:txBody>
                  <a:tcPr/>
                </a:tc>
                <a:tc>
                  <a:txBody>
                    <a:bodyPr/>
                    <a:lstStyle/>
                    <a:p>
                      <a:pPr algn="ctr"/>
                      <a:r>
                        <a:rPr lang="en-US" sz="2800" dirty="0">
                          <a:latin typeface="Times New Roman" panose="02020603050405020304" pitchFamily="18" charset="0"/>
                          <a:cs typeface="Times New Roman" panose="02020603050405020304" pitchFamily="18" charset="0"/>
                        </a:rPr>
                        <a:t>Meets</a:t>
                      </a:r>
                    </a:p>
                  </a:txBody>
                  <a:tcPr/>
                </a:tc>
                <a:tc>
                  <a:txBody>
                    <a:bodyPr/>
                    <a:lstStyle/>
                    <a:p>
                      <a:pPr algn="ctr"/>
                      <a:r>
                        <a:rPr lang="en-US" sz="2800" dirty="0">
                          <a:latin typeface="Times New Roman" panose="02020603050405020304" pitchFamily="18" charset="0"/>
                          <a:cs typeface="Times New Roman" panose="02020603050405020304" pitchFamily="18" charset="0"/>
                        </a:rPr>
                        <a:t>Masters</a:t>
                      </a:r>
                    </a:p>
                  </a:txBody>
                  <a:tcPr/>
                </a:tc>
                <a:extLst>
                  <a:ext uri="{0D108BD9-81ED-4DB2-BD59-A6C34878D82A}">
                    <a16:rowId xmlns:a16="http://schemas.microsoft.com/office/drawing/2014/main" val="562160726"/>
                  </a:ext>
                </a:extLst>
              </a:tr>
              <a:tr h="800961">
                <a:tc>
                  <a:txBody>
                    <a:bodyPr/>
                    <a:lstStyle/>
                    <a:p>
                      <a:pPr algn="ctr"/>
                      <a:r>
                        <a:rPr lang="en-US" sz="2800" dirty="0">
                          <a:latin typeface="Times New Roman" panose="02020603050405020304" pitchFamily="18" charset="0"/>
                          <a:cs typeface="Times New Roman" panose="02020603050405020304" pitchFamily="18" charset="0"/>
                        </a:rPr>
                        <a:t>3</a:t>
                      </a:r>
                      <a:r>
                        <a:rPr lang="en-US" sz="2800" baseline="30000" dirty="0">
                          <a:latin typeface="Times New Roman" panose="02020603050405020304" pitchFamily="18" charset="0"/>
                          <a:cs typeface="Times New Roman" panose="02020603050405020304" pitchFamily="18" charset="0"/>
                        </a:rPr>
                        <a:t>rd</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76%</a:t>
                      </a:r>
                    </a:p>
                  </a:txBody>
                  <a:tcPr/>
                </a:tc>
                <a:tc>
                  <a:txBody>
                    <a:bodyPr/>
                    <a:lstStyle/>
                    <a:p>
                      <a:pPr algn="ctr"/>
                      <a:r>
                        <a:rPr lang="en-US" sz="2800" dirty="0">
                          <a:latin typeface="Times New Roman" panose="02020603050405020304" pitchFamily="18" charset="0"/>
                          <a:cs typeface="Times New Roman" panose="02020603050405020304" pitchFamily="18" charset="0"/>
                        </a:rPr>
                        <a:t>41%</a:t>
                      </a:r>
                    </a:p>
                  </a:txBody>
                  <a:tcPr/>
                </a:tc>
                <a:tc>
                  <a:txBody>
                    <a:bodyPr/>
                    <a:lstStyle/>
                    <a:p>
                      <a:pPr algn="ctr"/>
                      <a:r>
                        <a:rPr lang="en-US" sz="28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1475154820"/>
                  </a:ext>
                </a:extLst>
              </a:tr>
              <a:tr h="800961">
                <a:tc>
                  <a:txBody>
                    <a:bodyPr/>
                    <a:lstStyle/>
                    <a:p>
                      <a:pPr algn="ctr"/>
                      <a:r>
                        <a:rPr lang="en-US" sz="2800" dirty="0">
                          <a:latin typeface="Times New Roman" panose="02020603050405020304" pitchFamily="18" charset="0"/>
                          <a:cs typeface="Times New Roman" panose="02020603050405020304" pitchFamily="18" charset="0"/>
                        </a:rPr>
                        <a:t>4</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83%</a:t>
                      </a:r>
                    </a:p>
                  </a:txBody>
                  <a:tcPr/>
                </a:tc>
                <a:tc>
                  <a:txBody>
                    <a:bodyPr/>
                    <a:lstStyle/>
                    <a:p>
                      <a:pPr algn="ctr"/>
                      <a:r>
                        <a:rPr lang="en-US" sz="2800" dirty="0">
                          <a:latin typeface="Times New Roman" panose="02020603050405020304" pitchFamily="18" charset="0"/>
                          <a:cs typeface="Times New Roman" panose="02020603050405020304" pitchFamily="18" charset="0"/>
                        </a:rPr>
                        <a:t>63%</a:t>
                      </a:r>
                    </a:p>
                  </a:txBody>
                  <a:tcPr/>
                </a:tc>
                <a:tc>
                  <a:txBody>
                    <a:bodyPr/>
                    <a:lstStyle/>
                    <a:p>
                      <a:pPr algn="ctr"/>
                      <a:r>
                        <a:rPr lang="en-US" sz="2800" dirty="0">
                          <a:latin typeface="Times New Roman" panose="02020603050405020304" pitchFamily="18" charset="0"/>
                          <a:cs typeface="Times New Roman" panose="02020603050405020304" pitchFamily="18" charset="0"/>
                        </a:rPr>
                        <a:t>33%</a:t>
                      </a:r>
                    </a:p>
                  </a:txBody>
                  <a:tcPr/>
                </a:tc>
                <a:extLst>
                  <a:ext uri="{0D108BD9-81ED-4DB2-BD59-A6C34878D82A}">
                    <a16:rowId xmlns:a16="http://schemas.microsoft.com/office/drawing/2014/main" val="2460768016"/>
                  </a:ext>
                </a:extLst>
              </a:tr>
              <a:tr h="800961">
                <a:tc>
                  <a:txBody>
                    <a:bodyPr/>
                    <a:lstStyle/>
                    <a:p>
                      <a:pPr algn="ctr"/>
                      <a:r>
                        <a:rPr lang="en-US" sz="2800" dirty="0">
                          <a:latin typeface="Times New Roman" panose="02020603050405020304" pitchFamily="18" charset="0"/>
                          <a:cs typeface="Times New Roman" panose="02020603050405020304" pitchFamily="18" charset="0"/>
                        </a:rPr>
                        <a:t>5</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78%</a:t>
                      </a:r>
                    </a:p>
                  </a:txBody>
                  <a:tcPr/>
                </a:tc>
                <a:tc>
                  <a:txBody>
                    <a:bodyPr/>
                    <a:lstStyle/>
                    <a:p>
                      <a:pPr algn="ctr"/>
                      <a:r>
                        <a:rPr lang="en-US" sz="2800" dirty="0">
                          <a:latin typeface="Times New Roman" panose="02020603050405020304" pitchFamily="18" charset="0"/>
                          <a:cs typeface="Times New Roman" panose="02020603050405020304" pitchFamily="18" charset="0"/>
                        </a:rPr>
                        <a:t>50%</a:t>
                      </a:r>
                    </a:p>
                  </a:txBody>
                  <a:tcPr/>
                </a:tc>
                <a:tc>
                  <a:txBody>
                    <a:bodyPr/>
                    <a:lstStyle/>
                    <a:p>
                      <a:pPr algn="ctr"/>
                      <a:r>
                        <a:rPr lang="en-US" sz="2800" dirty="0">
                          <a:latin typeface="Times New Roman" panose="02020603050405020304" pitchFamily="18" charset="0"/>
                          <a:cs typeface="Times New Roman" panose="02020603050405020304" pitchFamily="18" charset="0"/>
                        </a:rPr>
                        <a:t>18%</a:t>
                      </a:r>
                    </a:p>
                  </a:txBody>
                  <a:tcPr/>
                </a:tc>
                <a:extLst>
                  <a:ext uri="{0D108BD9-81ED-4DB2-BD59-A6C34878D82A}">
                    <a16:rowId xmlns:a16="http://schemas.microsoft.com/office/drawing/2014/main" val="3437041806"/>
                  </a:ext>
                </a:extLst>
              </a:tr>
              <a:tr h="800961">
                <a:tc>
                  <a:txBody>
                    <a:bodyPr/>
                    <a:lstStyle/>
                    <a:p>
                      <a:pPr algn="ctr"/>
                      <a:r>
                        <a:rPr lang="en-US" sz="2800" dirty="0">
                          <a:latin typeface="Times New Roman" panose="02020603050405020304" pitchFamily="18" charset="0"/>
                          <a:cs typeface="Times New Roman" panose="02020603050405020304" pitchFamily="18" charset="0"/>
                        </a:rPr>
                        <a:t>Campus</a:t>
                      </a:r>
                    </a:p>
                  </a:txBody>
                  <a:tcPr/>
                </a:tc>
                <a:tc>
                  <a:txBody>
                    <a:bodyPr/>
                    <a:lstStyle/>
                    <a:p>
                      <a:pPr algn="ctr"/>
                      <a:r>
                        <a:rPr lang="en-US" sz="2800" dirty="0">
                          <a:latin typeface="Times New Roman" panose="02020603050405020304" pitchFamily="18" charset="0"/>
                          <a:cs typeface="Times New Roman" panose="02020603050405020304" pitchFamily="18" charset="0"/>
                        </a:rPr>
                        <a:t>79%</a:t>
                      </a:r>
                    </a:p>
                  </a:txBody>
                  <a:tcPr/>
                </a:tc>
                <a:tc>
                  <a:txBody>
                    <a:bodyPr/>
                    <a:lstStyle/>
                    <a:p>
                      <a:pPr algn="ctr"/>
                      <a:r>
                        <a:rPr lang="en-US" sz="2800" dirty="0">
                          <a:latin typeface="Times New Roman" panose="02020603050405020304" pitchFamily="18" charset="0"/>
                          <a:cs typeface="Times New Roman" panose="02020603050405020304" pitchFamily="18" charset="0"/>
                        </a:rPr>
                        <a:t>53%</a:t>
                      </a:r>
                    </a:p>
                  </a:txBody>
                  <a:tcPr/>
                </a:tc>
                <a:tc>
                  <a:txBody>
                    <a:bodyPr/>
                    <a:lstStyle/>
                    <a:p>
                      <a:pPr algn="ctr"/>
                      <a:r>
                        <a:rPr lang="en-US" sz="2800" dirty="0">
                          <a:latin typeface="Times New Roman" panose="02020603050405020304" pitchFamily="18" charset="0"/>
                          <a:cs typeface="Times New Roman" panose="02020603050405020304" pitchFamily="18" charset="0"/>
                        </a:rPr>
                        <a:t>21%</a:t>
                      </a:r>
                    </a:p>
                  </a:txBody>
                  <a:tcPr/>
                </a:tc>
                <a:extLst>
                  <a:ext uri="{0D108BD9-81ED-4DB2-BD59-A6C34878D82A}">
                    <a16:rowId xmlns:a16="http://schemas.microsoft.com/office/drawing/2014/main" val="2193801957"/>
                  </a:ext>
                </a:extLst>
              </a:tr>
            </a:tbl>
          </a:graphicData>
        </a:graphic>
      </p:graphicFrame>
      <p:sp>
        <p:nvSpPr>
          <p:cNvPr id="4" name="Footer Placeholder 3">
            <a:extLst>
              <a:ext uri="{FF2B5EF4-FFF2-40B4-BE49-F238E27FC236}">
                <a16:creationId xmlns:a16="http://schemas.microsoft.com/office/drawing/2014/main" id="{CDF963AF-33B8-3B94-AF51-F42743D5B6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Berta Palacios Elementary Campus Improvement Plan</a:t>
            </a:r>
          </a:p>
        </p:txBody>
      </p:sp>
      <p:sp>
        <p:nvSpPr>
          <p:cNvPr id="5" name="Slide Number Placeholder 4">
            <a:extLst>
              <a:ext uri="{FF2B5EF4-FFF2-40B4-BE49-F238E27FC236}">
                <a16:creationId xmlns:a16="http://schemas.microsoft.com/office/drawing/2014/main" id="{0B82F65F-140E-030E-B098-26D93C558C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42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B0C3-82DC-45ED-CDC3-A279BA754EFA}"/>
              </a:ext>
            </a:extLst>
          </p:cNvPr>
          <p:cNvSpPr>
            <a:spLocks noGrp="1"/>
          </p:cNvSpPr>
          <p:nvPr>
            <p:ph type="title"/>
          </p:nvPr>
        </p:nvSpPr>
        <p:spPr/>
        <p:txBody>
          <a:bodyPr/>
          <a:lstStyle/>
          <a:p>
            <a:r>
              <a:rPr lang="en-US" dirty="0"/>
              <a:t>Science Scores</a:t>
            </a:r>
          </a:p>
        </p:txBody>
      </p:sp>
      <p:graphicFrame>
        <p:nvGraphicFramePr>
          <p:cNvPr id="6" name="Table 6">
            <a:extLst>
              <a:ext uri="{FF2B5EF4-FFF2-40B4-BE49-F238E27FC236}">
                <a16:creationId xmlns:a16="http://schemas.microsoft.com/office/drawing/2014/main" id="{3366F017-8151-C052-30D8-DCBF744426F9}"/>
              </a:ext>
            </a:extLst>
          </p:cNvPr>
          <p:cNvGraphicFramePr>
            <a:graphicFrameLocks noGrp="1"/>
          </p:cNvGraphicFramePr>
          <p:nvPr>
            <p:ph idx="1"/>
            <p:extLst>
              <p:ext uri="{D42A27DB-BD31-4B8C-83A1-F6EECF244321}">
                <p14:modId xmlns:p14="http://schemas.microsoft.com/office/powerpoint/2010/main" val="4046193117"/>
              </p:ext>
            </p:extLst>
          </p:nvPr>
        </p:nvGraphicFramePr>
        <p:xfrm>
          <a:off x="838200" y="1825624"/>
          <a:ext cx="10515600" cy="4004805"/>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99086482"/>
                    </a:ext>
                  </a:extLst>
                </a:gridCol>
                <a:gridCol w="2628900">
                  <a:extLst>
                    <a:ext uri="{9D8B030D-6E8A-4147-A177-3AD203B41FA5}">
                      <a16:colId xmlns:a16="http://schemas.microsoft.com/office/drawing/2014/main" val="214898597"/>
                    </a:ext>
                  </a:extLst>
                </a:gridCol>
                <a:gridCol w="2628900">
                  <a:extLst>
                    <a:ext uri="{9D8B030D-6E8A-4147-A177-3AD203B41FA5}">
                      <a16:colId xmlns:a16="http://schemas.microsoft.com/office/drawing/2014/main" val="3815741425"/>
                    </a:ext>
                  </a:extLst>
                </a:gridCol>
                <a:gridCol w="2628900">
                  <a:extLst>
                    <a:ext uri="{9D8B030D-6E8A-4147-A177-3AD203B41FA5}">
                      <a16:colId xmlns:a16="http://schemas.microsoft.com/office/drawing/2014/main" val="406855706"/>
                    </a:ext>
                  </a:extLst>
                </a:gridCol>
              </a:tblGrid>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r>
                        <a:rPr lang="en-US" sz="2800" dirty="0">
                          <a:latin typeface="Times New Roman" panose="02020603050405020304" pitchFamily="18" charset="0"/>
                          <a:cs typeface="Times New Roman" panose="02020603050405020304" pitchFamily="18" charset="0"/>
                        </a:rPr>
                        <a:t>Approaches</a:t>
                      </a:r>
                    </a:p>
                  </a:txBody>
                  <a:tcPr/>
                </a:tc>
                <a:tc>
                  <a:txBody>
                    <a:bodyPr/>
                    <a:lstStyle/>
                    <a:p>
                      <a:pPr algn="ctr"/>
                      <a:r>
                        <a:rPr lang="en-US" sz="2800" dirty="0">
                          <a:latin typeface="Times New Roman" panose="02020603050405020304" pitchFamily="18" charset="0"/>
                          <a:cs typeface="Times New Roman" panose="02020603050405020304" pitchFamily="18" charset="0"/>
                        </a:rPr>
                        <a:t>Meets</a:t>
                      </a:r>
                    </a:p>
                  </a:txBody>
                  <a:tcPr/>
                </a:tc>
                <a:tc>
                  <a:txBody>
                    <a:bodyPr/>
                    <a:lstStyle/>
                    <a:p>
                      <a:pPr algn="ctr"/>
                      <a:r>
                        <a:rPr lang="en-US" sz="2800" dirty="0">
                          <a:latin typeface="Times New Roman" panose="02020603050405020304" pitchFamily="18" charset="0"/>
                          <a:cs typeface="Times New Roman" panose="02020603050405020304" pitchFamily="18" charset="0"/>
                        </a:rPr>
                        <a:t>Masters</a:t>
                      </a:r>
                    </a:p>
                  </a:txBody>
                  <a:tcPr/>
                </a:tc>
                <a:extLst>
                  <a:ext uri="{0D108BD9-81ED-4DB2-BD59-A6C34878D82A}">
                    <a16:rowId xmlns:a16="http://schemas.microsoft.com/office/drawing/2014/main" val="562160726"/>
                  </a:ext>
                </a:extLst>
              </a:tr>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75154820"/>
                  </a:ext>
                </a:extLst>
              </a:tr>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tc>
                  <a:txBody>
                    <a:bodyPr/>
                    <a:lstStyle/>
                    <a:p>
                      <a:pPr algn="ctr"/>
                      <a:endParaRPr lang="en-US" sz="2800" dirty="0">
                        <a:highlight>
                          <a:srgbClr val="808080"/>
                        </a:highligh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60768016"/>
                  </a:ext>
                </a:extLst>
              </a:tr>
              <a:tr h="800961">
                <a:tc>
                  <a:txBody>
                    <a:bodyPr/>
                    <a:lstStyle/>
                    <a:p>
                      <a:pPr algn="ctr"/>
                      <a:r>
                        <a:rPr lang="en-US" sz="2800" dirty="0">
                          <a:latin typeface="Times New Roman" panose="02020603050405020304" pitchFamily="18" charset="0"/>
                          <a:cs typeface="Times New Roman" panose="02020603050405020304" pitchFamily="18" charset="0"/>
                        </a:rPr>
                        <a:t>5</a:t>
                      </a:r>
                      <a:r>
                        <a:rPr lang="en-US" sz="2800" baseline="30000" dirty="0">
                          <a:latin typeface="Times New Roman" panose="02020603050405020304" pitchFamily="18" charset="0"/>
                          <a:cs typeface="Times New Roman" panose="02020603050405020304" pitchFamily="18" charset="0"/>
                        </a:rPr>
                        <a:t>th</a:t>
                      </a:r>
                      <a:r>
                        <a:rPr lang="en-US" sz="2800" dirty="0">
                          <a:latin typeface="Times New Roman" panose="02020603050405020304" pitchFamily="18" charset="0"/>
                          <a:cs typeface="Times New Roman" panose="02020603050405020304" pitchFamily="18" charset="0"/>
                        </a:rPr>
                        <a:t> </a:t>
                      </a:r>
                    </a:p>
                  </a:txBody>
                  <a:tcPr/>
                </a:tc>
                <a:tc>
                  <a:txBody>
                    <a:bodyPr/>
                    <a:lstStyle/>
                    <a:p>
                      <a:pPr algn="ctr"/>
                      <a:r>
                        <a:rPr lang="en-US" sz="2800" dirty="0">
                          <a:latin typeface="Times New Roman" panose="02020603050405020304" pitchFamily="18" charset="0"/>
                          <a:cs typeface="Times New Roman" panose="02020603050405020304" pitchFamily="18" charset="0"/>
                        </a:rPr>
                        <a:t>73%</a:t>
                      </a:r>
                    </a:p>
                  </a:txBody>
                  <a:tcPr/>
                </a:tc>
                <a:tc>
                  <a:txBody>
                    <a:bodyPr/>
                    <a:lstStyle/>
                    <a:p>
                      <a:pPr algn="ctr"/>
                      <a:r>
                        <a:rPr lang="en-US" sz="2800" dirty="0">
                          <a:latin typeface="Times New Roman" panose="02020603050405020304" pitchFamily="18" charset="0"/>
                          <a:cs typeface="Times New Roman" panose="02020603050405020304" pitchFamily="18" charset="0"/>
                        </a:rPr>
                        <a:t>47%</a:t>
                      </a:r>
                    </a:p>
                  </a:txBody>
                  <a:tcPr/>
                </a:tc>
                <a:tc>
                  <a:txBody>
                    <a:bodyPr/>
                    <a:lstStyle/>
                    <a:p>
                      <a:pPr algn="ctr"/>
                      <a:r>
                        <a:rPr lang="en-US" sz="280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3437041806"/>
                  </a:ext>
                </a:extLst>
              </a:tr>
              <a:tr h="800961">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endParaRPr lang="en-US" sz="2800" dirty="0">
                        <a:latin typeface="Times New Roman" panose="02020603050405020304" pitchFamily="18" charset="0"/>
                        <a:cs typeface="Times New Roman" panose="02020603050405020304" pitchFamily="18" charset="0"/>
                      </a:endParaRPr>
                    </a:p>
                  </a:txBody>
                  <a:tcPr/>
                </a:tc>
                <a:tc>
                  <a:txBody>
                    <a:bodyPr/>
                    <a:lstStyle/>
                    <a:p>
                      <a:pPr algn="ctr"/>
                      <a:endParaRPr lang="en-US" sz="2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93801957"/>
                  </a:ext>
                </a:extLst>
              </a:tr>
            </a:tbl>
          </a:graphicData>
        </a:graphic>
      </p:graphicFrame>
      <p:sp>
        <p:nvSpPr>
          <p:cNvPr id="4" name="Footer Placeholder 3">
            <a:extLst>
              <a:ext uri="{FF2B5EF4-FFF2-40B4-BE49-F238E27FC236}">
                <a16:creationId xmlns:a16="http://schemas.microsoft.com/office/drawing/2014/main" id="{CDF963AF-33B8-3B94-AF51-F42743D5B6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Berta Palacios Elementary Campus Improvement Plan</a:t>
            </a:r>
          </a:p>
        </p:txBody>
      </p:sp>
      <p:sp>
        <p:nvSpPr>
          <p:cNvPr id="5" name="Slide Number Placeholder 4">
            <a:extLst>
              <a:ext uri="{FF2B5EF4-FFF2-40B4-BE49-F238E27FC236}">
                <a16:creationId xmlns:a16="http://schemas.microsoft.com/office/drawing/2014/main" id="{0B82F65F-140E-030E-B098-26D93C558C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0365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1621276672"/>
              </p:ext>
            </p:extLst>
          </p:nvPr>
        </p:nvGraphicFramePr>
        <p:xfrm>
          <a:off x="321275" y="1037693"/>
          <a:ext cx="3627561" cy="5586827"/>
        </p:xfrm>
        <a:graphic>
          <a:graphicData uri="http://schemas.openxmlformats.org/drawingml/2006/table">
            <a:tbl>
              <a:tblPr firstRow="1" bandRow="1">
                <a:tableStyleId>{5940675A-B579-460E-94D1-54222C63F5DA}</a:tableStyleId>
              </a:tblPr>
              <a:tblGrid>
                <a:gridCol w="624000">
                  <a:extLst>
                    <a:ext uri="{9D8B030D-6E8A-4147-A177-3AD203B41FA5}">
                      <a16:colId xmlns:a16="http://schemas.microsoft.com/office/drawing/2014/main" val="20000"/>
                    </a:ext>
                  </a:extLst>
                </a:gridCol>
                <a:gridCol w="590466">
                  <a:extLst>
                    <a:ext uri="{9D8B030D-6E8A-4147-A177-3AD203B41FA5}">
                      <a16:colId xmlns:a16="http://schemas.microsoft.com/office/drawing/2014/main" val="20001"/>
                    </a:ext>
                  </a:extLst>
                </a:gridCol>
                <a:gridCol w="617142">
                  <a:extLst>
                    <a:ext uri="{9D8B030D-6E8A-4147-A177-3AD203B41FA5}">
                      <a16:colId xmlns:a16="http://schemas.microsoft.com/office/drawing/2014/main" val="20002"/>
                    </a:ext>
                  </a:extLst>
                </a:gridCol>
                <a:gridCol w="617142">
                  <a:extLst>
                    <a:ext uri="{9D8B030D-6E8A-4147-A177-3AD203B41FA5}">
                      <a16:colId xmlns:a16="http://schemas.microsoft.com/office/drawing/2014/main" val="3937023444"/>
                    </a:ext>
                  </a:extLst>
                </a:gridCol>
                <a:gridCol w="617142">
                  <a:extLst>
                    <a:ext uri="{9D8B030D-6E8A-4147-A177-3AD203B41FA5}">
                      <a16:colId xmlns:a16="http://schemas.microsoft.com/office/drawing/2014/main" val="3655048724"/>
                    </a:ext>
                  </a:extLst>
                </a:gridCol>
                <a:gridCol w="561669">
                  <a:extLst>
                    <a:ext uri="{9D8B030D-6E8A-4147-A177-3AD203B41FA5}">
                      <a16:colId xmlns:a16="http://schemas.microsoft.com/office/drawing/2014/main" val="20003"/>
                    </a:ext>
                  </a:extLst>
                </a:gridCol>
              </a:tblGrid>
              <a:tr h="852597">
                <a:tc gridSpan="6">
                  <a:txBody>
                    <a:bodyPr/>
                    <a:lstStyle/>
                    <a:p>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Mathematics</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582213">
                <a:tc rowSpan="2" grid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dirty="0"/>
                    </a:p>
                  </a:txBody>
                  <a:tcP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BM2</a:t>
                      </a:r>
                    </a:p>
                  </a:txBody>
                  <a:tcPr marL="68580" marR="68580" anchor="ctr"/>
                </a:tc>
                <a:tc>
                  <a:txBody>
                    <a:bodyPr/>
                    <a:lstStyle/>
                    <a:p>
                      <a:pPr algn="ctr"/>
                      <a:r>
                        <a:rPr lang="en-US" sz="1200" dirty="0"/>
                        <a:t>STAAR</a:t>
                      </a:r>
                    </a:p>
                  </a:txBody>
                  <a:tcPr marL="68580" marR="68580" anchor="ctr"/>
                </a:tc>
                <a:tc>
                  <a:txBody>
                    <a:bodyPr/>
                    <a:lstStyle/>
                    <a:p>
                      <a:pPr algn="ctr"/>
                      <a:endParaRPr lang="en-US" sz="1200" dirty="0"/>
                    </a:p>
                    <a:p>
                      <a:pPr algn="ctr"/>
                      <a:r>
                        <a:rPr lang="en-US" sz="1200" dirty="0"/>
                        <a:t>Goal</a:t>
                      </a:r>
                    </a:p>
                    <a:p>
                      <a:pPr algn="ctr"/>
                      <a:endParaRPr lang="en-US" sz="1200" dirty="0"/>
                    </a:p>
                  </a:txBody>
                  <a:tcPr marL="68580" marR="68580" anchor="ctr"/>
                </a:tc>
                <a:extLst>
                  <a:ext uri="{0D108BD9-81ED-4DB2-BD59-A6C34878D82A}">
                    <a16:rowId xmlns:a16="http://schemas.microsoft.com/office/drawing/2014/main" val="10001"/>
                  </a:ext>
                </a:extLst>
              </a:tr>
              <a:tr h="643078">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51961">
                <a:tc>
                  <a:txBody>
                    <a:bodyPr/>
                    <a:lstStyle/>
                    <a:p>
                      <a:pPr algn="ctr"/>
                      <a:r>
                        <a:rPr lang="en-US" sz="1000" dirty="0"/>
                        <a:t>Approaches</a:t>
                      </a:r>
                    </a:p>
                    <a:p>
                      <a:pPr algn="ctr"/>
                      <a:r>
                        <a:rPr lang="en-US" sz="1000" dirty="0"/>
                        <a:t>16-23</a:t>
                      </a:r>
                    </a:p>
                  </a:txBody>
                  <a:tcPr marL="68580" marR="68580" anchor="ctr"/>
                </a:tc>
                <a:tc>
                  <a:txBody>
                    <a:bodyPr/>
                    <a:lstStyle/>
                    <a:p>
                      <a:pPr algn="ctr"/>
                      <a:r>
                        <a:rPr lang="en-US" sz="1200" b="0" dirty="0"/>
                        <a:t>50-74%</a:t>
                      </a:r>
                    </a:p>
                  </a:txBody>
                  <a:tcPr marL="68580" marR="68580" anchor="ctr"/>
                </a:tc>
                <a:tc>
                  <a:txBody>
                    <a:bodyPr/>
                    <a:lstStyle/>
                    <a:p>
                      <a:pPr algn="ctr"/>
                      <a:r>
                        <a:rPr lang="en-US" sz="1200" b="0" dirty="0">
                          <a:solidFill>
                            <a:schemeClr val="tx1"/>
                          </a:solidFill>
                        </a:rPr>
                        <a:t>64%</a:t>
                      </a:r>
                    </a:p>
                  </a:txBody>
                  <a:tcPr marL="68580" marR="68580" anchor="ctr">
                    <a:noFill/>
                  </a:tcPr>
                </a:tc>
                <a:tc>
                  <a:txBody>
                    <a:bodyPr/>
                    <a:lstStyle/>
                    <a:p>
                      <a:pPr algn="ctr"/>
                      <a:r>
                        <a:rPr lang="en-US" sz="1200" b="0" dirty="0">
                          <a:solidFill>
                            <a:schemeClr val="tx1"/>
                          </a:solidFill>
                        </a:rPr>
                        <a:t>73%</a:t>
                      </a:r>
                    </a:p>
                  </a:txBody>
                  <a:tcPr marL="68580" marR="68580" anchor="ctr">
                    <a:noFill/>
                  </a:tcPr>
                </a:tc>
                <a:tc>
                  <a:txBody>
                    <a:bodyPr/>
                    <a:lstStyle/>
                    <a:p>
                      <a:pPr algn="ctr"/>
                      <a:r>
                        <a:rPr lang="en-US" sz="1200" b="0" dirty="0">
                          <a:solidFill>
                            <a:schemeClr val="tx1"/>
                          </a:solidFill>
                        </a:rPr>
                        <a:t>76%</a:t>
                      </a:r>
                    </a:p>
                  </a:txBody>
                  <a:tcPr marL="68580" marR="68580" anchor="ctr">
                    <a:noFill/>
                  </a:tcPr>
                </a:tc>
                <a:tc>
                  <a:txBody>
                    <a:bodyPr/>
                    <a:lstStyle/>
                    <a:p>
                      <a:pPr algn="ctr"/>
                      <a:r>
                        <a:rPr lang="en-US" sz="1200" dirty="0"/>
                        <a:t>82%</a:t>
                      </a:r>
                    </a:p>
                  </a:txBody>
                  <a:tcPr marL="68580" marR="68580" anchor="ctr">
                    <a:noFill/>
                  </a:tcPr>
                </a:tc>
                <a:extLst>
                  <a:ext uri="{0D108BD9-81ED-4DB2-BD59-A6C34878D82A}">
                    <a16:rowId xmlns:a16="http://schemas.microsoft.com/office/drawing/2014/main" val="10003"/>
                  </a:ext>
                </a:extLst>
              </a:tr>
              <a:tr h="653932">
                <a:tc>
                  <a:txBody>
                    <a:bodyPr/>
                    <a:lstStyle/>
                    <a:p>
                      <a:pPr algn="ctr"/>
                      <a:r>
                        <a:rPr lang="en-US" sz="1000" dirty="0"/>
                        <a:t>Meets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24-27</a:t>
                      </a:r>
                    </a:p>
                  </a:txBody>
                  <a:tcPr marL="68580" marR="68580" anchor="ctr"/>
                </a:tc>
                <a:tc>
                  <a:txBody>
                    <a:bodyPr/>
                    <a:lstStyle/>
                    <a:p>
                      <a:pPr algn="ctr"/>
                      <a:r>
                        <a:rPr lang="en-US" sz="1200" dirty="0"/>
                        <a:t>75-87%</a:t>
                      </a:r>
                    </a:p>
                  </a:txBody>
                  <a:tcPr marL="68580" marR="68580" anchor="ctr"/>
                </a:tc>
                <a:tc>
                  <a:txBody>
                    <a:bodyPr/>
                    <a:lstStyle/>
                    <a:p>
                      <a:pPr algn="ctr"/>
                      <a:r>
                        <a:rPr lang="en-US" sz="1200" dirty="0">
                          <a:solidFill>
                            <a:schemeClr val="tx1"/>
                          </a:solidFill>
                        </a:rPr>
                        <a:t>43%</a:t>
                      </a:r>
                    </a:p>
                  </a:txBody>
                  <a:tcPr marL="68580" marR="68580" anchor="ctr"/>
                </a:tc>
                <a:tc>
                  <a:txBody>
                    <a:bodyPr/>
                    <a:lstStyle/>
                    <a:p>
                      <a:pPr algn="ctr"/>
                      <a:r>
                        <a:rPr lang="en-US" sz="1200" dirty="0">
                          <a:solidFill>
                            <a:schemeClr val="tx1"/>
                          </a:solidFill>
                        </a:rPr>
                        <a:t>47%</a:t>
                      </a:r>
                    </a:p>
                  </a:txBody>
                  <a:tcPr marL="68580" marR="68580" anchor="ctr"/>
                </a:tc>
                <a:tc>
                  <a:txBody>
                    <a:bodyPr/>
                    <a:lstStyle/>
                    <a:p>
                      <a:pPr algn="ctr"/>
                      <a:r>
                        <a:rPr lang="en-US" sz="1200" dirty="0">
                          <a:solidFill>
                            <a:schemeClr val="tx1"/>
                          </a:solidFill>
                        </a:rPr>
                        <a:t>41%</a:t>
                      </a:r>
                    </a:p>
                  </a:txBody>
                  <a:tcPr marL="68580" marR="68580" anchor="ctr"/>
                </a:tc>
                <a:tc>
                  <a:txBody>
                    <a:bodyPr/>
                    <a:lstStyle/>
                    <a:p>
                      <a:pPr algn="ctr"/>
                      <a:r>
                        <a:rPr lang="en-US" sz="1200" dirty="0"/>
                        <a:t>53%</a:t>
                      </a:r>
                    </a:p>
                  </a:txBody>
                  <a:tcPr marL="68580" marR="68580" anchor="ctr">
                    <a:noFill/>
                  </a:tcPr>
                </a:tc>
                <a:extLst>
                  <a:ext uri="{0D108BD9-81ED-4DB2-BD59-A6C34878D82A}">
                    <a16:rowId xmlns:a16="http://schemas.microsoft.com/office/drawing/2014/main" val="10004"/>
                  </a:ext>
                </a:extLst>
              </a:tr>
              <a:tr h="1003046">
                <a:tc>
                  <a:txBody>
                    <a:bodyPr/>
                    <a:lstStyle/>
                    <a:p>
                      <a:pPr algn="ctr"/>
                      <a:r>
                        <a:rPr lang="en-US" sz="1000" dirty="0"/>
                        <a:t>Masters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28-32</a:t>
                      </a:r>
                    </a:p>
                  </a:txBody>
                  <a:tcPr marL="68580" marR="68580" anchor="ctr"/>
                </a:tc>
                <a:tc>
                  <a:txBody>
                    <a:bodyPr/>
                    <a:lstStyle/>
                    <a:p>
                      <a:pPr algn="ctr"/>
                      <a:r>
                        <a:rPr lang="en-US" sz="1200" dirty="0"/>
                        <a:t>88-100%</a:t>
                      </a:r>
                    </a:p>
                  </a:txBody>
                  <a:tcPr marL="68580" marR="68580" anchor="ctr"/>
                </a:tc>
                <a:tc>
                  <a:txBody>
                    <a:bodyPr/>
                    <a:lstStyle/>
                    <a:p>
                      <a:pPr algn="ctr"/>
                      <a:r>
                        <a:rPr lang="en-US" sz="1200" dirty="0">
                          <a:solidFill>
                            <a:schemeClr val="tx1"/>
                          </a:solidFill>
                        </a:rPr>
                        <a:t>15%</a:t>
                      </a:r>
                    </a:p>
                  </a:txBody>
                  <a:tcPr marL="68580" marR="68580" anchor="ctr"/>
                </a:tc>
                <a:tc>
                  <a:txBody>
                    <a:bodyPr/>
                    <a:lstStyle/>
                    <a:p>
                      <a:pPr algn="ctr"/>
                      <a:r>
                        <a:rPr lang="en-US" sz="1200" dirty="0">
                          <a:solidFill>
                            <a:schemeClr val="tx1"/>
                          </a:solidFill>
                        </a:rPr>
                        <a:t>12%</a:t>
                      </a:r>
                    </a:p>
                  </a:txBody>
                  <a:tcPr marL="68580" marR="68580" anchor="ctr"/>
                </a:tc>
                <a:tc>
                  <a:txBody>
                    <a:bodyPr/>
                    <a:lstStyle/>
                    <a:p>
                      <a:pPr algn="ctr"/>
                      <a:r>
                        <a:rPr lang="en-US" sz="1200" dirty="0">
                          <a:solidFill>
                            <a:schemeClr val="tx1"/>
                          </a:solidFill>
                        </a:rPr>
                        <a:t>6%</a:t>
                      </a:r>
                    </a:p>
                  </a:txBody>
                  <a:tcPr marL="68580" marR="68580" anchor="ctr"/>
                </a:tc>
                <a:tc>
                  <a:txBody>
                    <a:bodyPr/>
                    <a:lstStyle/>
                    <a:p>
                      <a:pPr algn="ctr"/>
                      <a:r>
                        <a:rPr lang="en-US" sz="1200" dirty="0">
                          <a:solidFill>
                            <a:schemeClr val="tx1"/>
                          </a:solidFill>
                        </a:rPr>
                        <a:t>30%</a:t>
                      </a:r>
                    </a:p>
                  </a:txBody>
                  <a:tcPr marL="68580" marR="68580" anchor="ctr">
                    <a:noFill/>
                  </a:tcPr>
                </a:tc>
                <a:extLst>
                  <a:ext uri="{0D108BD9-81ED-4DB2-BD59-A6C34878D82A}">
                    <a16:rowId xmlns:a16="http://schemas.microsoft.com/office/drawing/2014/main" val="10005"/>
                  </a:ext>
                </a:extLst>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3872740676"/>
              </p:ext>
            </p:extLst>
          </p:nvPr>
        </p:nvGraphicFramePr>
        <p:xfrm>
          <a:off x="4121579" y="1046734"/>
          <a:ext cx="3669894" cy="5568744"/>
        </p:xfrm>
        <a:graphic>
          <a:graphicData uri="http://schemas.openxmlformats.org/drawingml/2006/table">
            <a:tbl>
              <a:tblPr firstRow="1" bandRow="1">
                <a:tableStyleId>{5940675A-B579-460E-94D1-54222C63F5DA}</a:tableStyleId>
              </a:tblPr>
              <a:tblGrid>
                <a:gridCol w="603166">
                  <a:extLst>
                    <a:ext uri="{9D8B030D-6E8A-4147-A177-3AD203B41FA5}">
                      <a16:colId xmlns:a16="http://schemas.microsoft.com/office/drawing/2014/main" val="20000"/>
                    </a:ext>
                  </a:extLst>
                </a:gridCol>
                <a:gridCol w="426748">
                  <a:extLst>
                    <a:ext uri="{9D8B030D-6E8A-4147-A177-3AD203B41FA5}">
                      <a16:colId xmlns:a16="http://schemas.microsoft.com/office/drawing/2014/main" val="20001"/>
                    </a:ext>
                  </a:extLst>
                </a:gridCol>
                <a:gridCol w="705289">
                  <a:extLst>
                    <a:ext uri="{9D8B030D-6E8A-4147-A177-3AD203B41FA5}">
                      <a16:colId xmlns:a16="http://schemas.microsoft.com/office/drawing/2014/main" val="20002"/>
                    </a:ext>
                  </a:extLst>
                </a:gridCol>
                <a:gridCol w="705289">
                  <a:extLst>
                    <a:ext uri="{9D8B030D-6E8A-4147-A177-3AD203B41FA5}">
                      <a16:colId xmlns:a16="http://schemas.microsoft.com/office/drawing/2014/main" val="1596292945"/>
                    </a:ext>
                  </a:extLst>
                </a:gridCol>
                <a:gridCol w="705289">
                  <a:extLst>
                    <a:ext uri="{9D8B030D-6E8A-4147-A177-3AD203B41FA5}">
                      <a16:colId xmlns:a16="http://schemas.microsoft.com/office/drawing/2014/main" val="2123905790"/>
                    </a:ext>
                  </a:extLst>
                </a:gridCol>
                <a:gridCol w="524113">
                  <a:extLst>
                    <a:ext uri="{9D8B030D-6E8A-4147-A177-3AD203B41FA5}">
                      <a16:colId xmlns:a16="http://schemas.microsoft.com/office/drawing/2014/main" val="20003"/>
                    </a:ext>
                  </a:extLst>
                </a:gridCol>
              </a:tblGrid>
              <a:tr h="867141">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4</a:t>
                      </a:r>
                      <a:r>
                        <a:rPr lang="en-US" sz="2400" b="1" baseline="30000" dirty="0">
                          <a:solidFill>
                            <a:schemeClr val="bg1"/>
                          </a:solidFill>
                        </a:rPr>
                        <a:t>th</a:t>
                      </a:r>
                      <a:r>
                        <a:rPr lang="en-US" sz="2400" b="1" dirty="0">
                          <a:solidFill>
                            <a:schemeClr val="bg1"/>
                          </a:solidFill>
                        </a:rPr>
                        <a:t> Grade Mathematics</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528195">
                <a:tc rowSpan="2" grid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dirty="0"/>
                    </a:p>
                  </a:txBody>
                  <a:tcP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BM2</a:t>
                      </a:r>
                    </a:p>
                  </a:txBody>
                  <a:tcPr marL="68580" marR="68580" anchor="ctr"/>
                </a:tc>
                <a:tc>
                  <a:txBody>
                    <a:bodyPr/>
                    <a:lstStyle/>
                    <a:p>
                      <a:pPr algn="ctr"/>
                      <a:r>
                        <a:rPr lang="en-US" sz="1200" dirty="0"/>
                        <a:t>STAAR</a:t>
                      </a:r>
                    </a:p>
                  </a:txBody>
                  <a:tcPr marL="68580" marR="68580" anchor="ctr"/>
                </a:tc>
                <a:tc>
                  <a:txBody>
                    <a:bodyPr/>
                    <a:lstStyle/>
                    <a:p>
                      <a:pPr algn="ctr"/>
                      <a:r>
                        <a:rPr lang="en-US" sz="1200" dirty="0"/>
                        <a:t>Goal</a:t>
                      </a:r>
                    </a:p>
                  </a:txBody>
                  <a:tcPr marL="68580" marR="68580" anchor="ctr"/>
                </a:tc>
                <a:extLst>
                  <a:ext uri="{0D108BD9-81ED-4DB2-BD59-A6C34878D82A}">
                    <a16:rowId xmlns:a16="http://schemas.microsoft.com/office/drawing/2014/main" val="10001"/>
                  </a:ext>
                </a:extLst>
              </a:tr>
              <a:tr h="669671">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21848">
                <a:tc>
                  <a:txBody>
                    <a:bodyPr/>
                    <a:lstStyle/>
                    <a:p>
                      <a:pPr algn="ctr"/>
                      <a:r>
                        <a:rPr lang="en-US" sz="1000" dirty="0"/>
                        <a:t>Approaches</a:t>
                      </a:r>
                    </a:p>
                    <a:p>
                      <a:pPr algn="ctr"/>
                      <a:r>
                        <a:rPr lang="en-US" sz="1000" dirty="0"/>
                        <a:t>17-24</a:t>
                      </a:r>
                    </a:p>
                  </a:txBody>
                  <a:tcPr marL="68580" marR="68580" anchor="ctr"/>
                </a:tc>
                <a:tc>
                  <a:txBody>
                    <a:bodyPr/>
                    <a:lstStyle/>
                    <a:p>
                      <a:pPr algn="ctr"/>
                      <a:r>
                        <a:rPr lang="en-US" sz="1200" b="0" dirty="0"/>
                        <a:t>50-73%</a:t>
                      </a:r>
                    </a:p>
                  </a:txBody>
                  <a:tcPr marL="68580" marR="68580" anchor="ctr"/>
                </a:tc>
                <a:tc>
                  <a:txBody>
                    <a:bodyPr/>
                    <a:lstStyle/>
                    <a:p>
                      <a:pPr algn="ctr"/>
                      <a:r>
                        <a:rPr lang="en-US" sz="1200" b="0" dirty="0">
                          <a:solidFill>
                            <a:schemeClr val="tx1"/>
                          </a:solidFill>
                        </a:rPr>
                        <a:t>80%</a:t>
                      </a:r>
                    </a:p>
                  </a:txBody>
                  <a:tcPr marL="68580" marR="68580" anchor="ctr">
                    <a:solidFill>
                      <a:schemeClr val="bg1"/>
                    </a:solidFill>
                  </a:tcPr>
                </a:tc>
                <a:tc>
                  <a:txBody>
                    <a:bodyPr/>
                    <a:lstStyle/>
                    <a:p>
                      <a:pPr algn="ctr"/>
                      <a:r>
                        <a:rPr lang="en-US" sz="1200" b="0" dirty="0">
                          <a:solidFill>
                            <a:schemeClr val="tx1"/>
                          </a:solidFill>
                        </a:rPr>
                        <a:t>80%</a:t>
                      </a:r>
                    </a:p>
                  </a:txBody>
                  <a:tcPr marL="68580" marR="68580" anchor="ctr">
                    <a:solidFill>
                      <a:schemeClr val="bg1"/>
                    </a:solidFill>
                  </a:tcPr>
                </a:tc>
                <a:tc>
                  <a:txBody>
                    <a:bodyPr/>
                    <a:lstStyle/>
                    <a:p>
                      <a:pPr algn="ctr"/>
                      <a:r>
                        <a:rPr lang="en-US" sz="1200" b="0" dirty="0">
                          <a:solidFill>
                            <a:schemeClr val="tx1"/>
                          </a:solidFill>
                        </a:rPr>
                        <a:t>83%</a:t>
                      </a:r>
                    </a:p>
                  </a:txBody>
                  <a:tcPr marL="68580" marR="68580" anchor="ctr">
                    <a:solidFill>
                      <a:schemeClr val="bg1"/>
                    </a:solidFill>
                  </a:tcPr>
                </a:tc>
                <a:tc>
                  <a:txBody>
                    <a:bodyPr/>
                    <a:lstStyle/>
                    <a:p>
                      <a:pPr algn="ctr"/>
                      <a:r>
                        <a:rPr lang="en-US" sz="1200" dirty="0"/>
                        <a:t>85%</a:t>
                      </a:r>
                    </a:p>
                  </a:txBody>
                  <a:tcPr marL="68580" marR="68580" anchor="ctr">
                    <a:noFill/>
                  </a:tcPr>
                </a:tc>
                <a:extLst>
                  <a:ext uri="{0D108BD9-81ED-4DB2-BD59-A6C34878D82A}">
                    <a16:rowId xmlns:a16="http://schemas.microsoft.com/office/drawing/2014/main" val="10003"/>
                  </a:ext>
                </a:extLst>
              </a:tr>
              <a:tr h="735179">
                <a:tc>
                  <a:txBody>
                    <a:bodyPr/>
                    <a:lstStyle/>
                    <a:p>
                      <a:pPr algn="ctr"/>
                      <a:r>
                        <a:rPr lang="en-US" sz="1000" dirty="0"/>
                        <a:t>Meets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25-28</a:t>
                      </a:r>
                    </a:p>
                  </a:txBody>
                  <a:tcPr marL="68580" marR="68580" anchor="ctr"/>
                </a:tc>
                <a:tc>
                  <a:txBody>
                    <a:bodyPr/>
                    <a:lstStyle/>
                    <a:p>
                      <a:pPr algn="ctr"/>
                      <a:r>
                        <a:rPr lang="en-US" sz="1200" dirty="0"/>
                        <a:t>74-84%</a:t>
                      </a:r>
                    </a:p>
                  </a:txBody>
                  <a:tcPr marL="68580" marR="68580" anchor="ctr"/>
                </a:tc>
                <a:tc>
                  <a:txBody>
                    <a:bodyPr/>
                    <a:lstStyle/>
                    <a:p>
                      <a:pPr algn="ctr"/>
                      <a:r>
                        <a:rPr lang="en-US" sz="1200" dirty="0">
                          <a:solidFill>
                            <a:schemeClr val="tx1"/>
                          </a:solidFill>
                        </a:rPr>
                        <a:t>67%</a:t>
                      </a:r>
                    </a:p>
                  </a:txBody>
                  <a:tcPr marL="68580" marR="68580" anchor="ctr"/>
                </a:tc>
                <a:tc>
                  <a:txBody>
                    <a:bodyPr/>
                    <a:lstStyle/>
                    <a:p>
                      <a:pPr algn="ctr"/>
                      <a:r>
                        <a:rPr lang="en-US" sz="1200" dirty="0">
                          <a:solidFill>
                            <a:schemeClr val="tx1"/>
                          </a:solidFill>
                        </a:rPr>
                        <a:t>59%</a:t>
                      </a:r>
                    </a:p>
                  </a:txBody>
                  <a:tcPr marL="68580" marR="68580" anchor="ctr"/>
                </a:tc>
                <a:tc>
                  <a:txBody>
                    <a:bodyPr/>
                    <a:lstStyle/>
                    <a:p>
                      <a:pPr algn="ctr"/>
                      <a:r>
                        <a:rPr lang="en-US" sz="1200" dirty="0">
                          <a:solidFill>
                            <a:schemeClr val="tx1"/>
                          </a:solidFill>
                        </a:rPr>
                        <a:t>63%</a:t>
                      </a:r>
                    </a:p>
                  </a:txBody>
                  <a:tcPr marL="68580" marR="68580" anchor="ctr"/>
                </a:tc>
                <a:tc>
                  <a:txBody>
                    <a:bodyPr/>
                    <a:lstStyle/>
                    <a:p>
                      <a:pPr algn="ctr"/>
                      <a:r>
                        <a:rPr lang="en-US" sz="1200" dirty="0"/>
                        <a:t>60%</a:t>
                      </a:r>
                    </a:p>
                  </a:txBody>
                  <a:tcPr marL="68580" marR="68580" anchor="ctr">
                    <a:noFill/>
                  </a:tcPr>
                </a:tc>
                <a:extLst>
                  <a:ext uri="{0D108BD9-81ED-4DB2-BD59-A6C34878D82A}">
                    <a16:rowId xmlns:a16="http://schemas.microsoft.com/office/drawing/2014/main" val="10004"/>
                  </a:ext>
                </a:extLst>
              </a:tr>
              <a:tr h="946710">
                <a:tc>
                  <a:txBody>
                    <a:bodyPr/>
                    <a:lstStyle/>
                    <a:p>
                      <a:pPr algn="ctr"/>
                      <a:r>
                        <a:rPr lang="en-US" sz="1000" dirty="0"/>
                        <a:t>Masters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29-34</a:t>
                      </a:r>
                    </a:p>
                  </a:txBody>
                  <a:tcPr marL="68580" marR="68580" anchor="ctr"/>
                </a:tc>
                <a:tc>
                  <a:txBody>
                    <a:bodyPr/>
                    <a:lstStyle/>
                    <a:p>
                      <a:pPr algn="ctr"/>
                      <a:r>
                        <a:rPr lang="en-US" sz="1200" dirty="0"/>
                        <a:t>85-100%</a:t>
                      </a:r>
                    </a:p>
                  </a:txBody>
                  <a:tcPr marL="68580" marR="68580" anchor="ctr"/>
                </a:tc>
                <a:tc>
                  <a:txBody>
                    <a:bodyPr/>
                    <a:lstStyle/>
                    <a:p>
                      <a:pPr algn="ctr"/>
                      <a:r>
                        <a:rPr lang="en-US" sz="1200" dirty="0">
                          <a:solidFill>
                            <a:schemeClr val="tx1"/>
                          </a:solidFill>
                        </a:rPr>
                        <a:t>38%</a:t>
                      </a:r>
                    </a:p>
                  </a:txBody>
                  <a:tcPr marL="68580" marR="68580" anchor="ctr"/>
                </a:tc>
                <a:tc>
                  <a:txBody>
                    <a:bodyPr/>
                    <a:lstStyle/>
                    <a:p>
                      <a:pPr algn="ctr"/>
                      <a:r>
                        <a:rPr lang="en-US" sz="1200" dirty="0">
                          <a:solidFill>
                            <a:schemeClr val="tx1"/>
                          </a:solidFill>
                        </a:rPr>
                        <a:t>19%</a:t>
                      </a:r>
                    </a:p>
                  </a:txBody>
                  <a:tcPr marL="68580" marR="68580" anchor="ctr"/>
                </a:tc>
                <a:tc>
                  <a:txBody>
                    <a:bodyPr/>
                    <a:lstStyle/>
                    <a:p>
                      <a:pPr algn="ctr"/>
                      <a:r>
                        <a:rPr lang="en-US" sz="1200" dirty="0">
                          <a:solidFill>
                            <a:schemeClr val="tx1"/>
                          </a:solidFill>
                        </a:rPr>
                        <a:t>33%</a:t>
                      </a:r>
                    </a:p>
                  </a:txBody>
                  <a:tcPr marL="68580" marR="68580" anchor="ctr"/>
                </a:tc>
                <a:tc>
                  <a:txBody>
                    <a:bodyPr/>
                    <a:lstStyle/>
                    <a:p>
                      <a:pPr algn="ctr"/>
                      <a:r>
                        <a:rPr lang="en-US" sz="1200" dirty="0">
                          <a:solidFill>
                            <a:schemeClr val="tx1"/>
                          </a:solidFill>
                        </a:rPr>
                        <a:t>35%</a:t>
                      </a:r>
                    </a:p>
                  </a:txBody>
                  <a:tcPr marL="68580" marR="68580" anchor="ctr">
                    <a:noFill/>
                  </a:tcPr>
                </a:tc>
                <a:extLst>
                  <a:ext uri="{0D108BD9-81ED-4DB2-BD59-A6C34878D82A}">
                    <a16:rowId xmlns:a16="http://schemas.microsoft.com/office/drawing/2014/main" val="10005"/>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877476622"/>
              </p:ext>
            </p:extLst>
          </p:nvPr>
        </p:nvGraphicFramePr>
        <p:xfrm>
          <a:off x="8095570" y="1063982"/>
          <a:ext cx="3773260" cy="5560538"/>
        </p:xfrm>
        <a:graphic>
          <a:graphicData uri="http://schemas.openxmlformats.org/drawingml/2006/table">
            <a:tbl>
              <a:tblPr firstRow="1" bandRow="1">
                <a:tableStyleId>{5940675A-B579-460E-94D1-54222C63F5DA}</a:tableStyleId>
              </a:tblPr>
              <a:tblGrid>
                <a:gridCol w="605497">
                  <a:extLst>
                    <a:ext uri="{9D8B030D-6E8A-4147-A177-3AD203B41FA5}">
                      <a16:colId xmlns:a16="http://schemas.microsoft.com/office/drawing/2014/main" val="20000"/>
                    </a:ext>
                  </a:extLst>
                </a:gridCol>
                <a:gridCol w="631283">
                  <a:extLst>
                    <a:ext uri="{9D8B030D-6E8A-4147-A177-3AD203B41FA5}">
                      <a16:colId xmlns:a16="http://schemas.microsoft.com/office/drawing/2014/main" val="20001"/>
                    </a:ext>
                  </a:extLst>
                </a:gridCol>
                <a:gridCol w="670646">
                  <a:extLst>
                    <a:ext uri="{9D8B030D-6E8A-4147-A177-3AD203B41FA5}">
                      <a16:colId xmlns:a16="http://schemas.microsoft.com/office/drawing/2014/main" val="20002"/>
                    </a:ext>
                  </a:extLst>
                </a:gridCol>
                <a:gridCol w="670646">
                  <a:extLst>
                    <a:ext uri="{9D8B030D-6E8A-4147-A177-3AD203B41FA5}">
                      <a16:colId xmlns:a16="http://schemas.microsoft.com/office/drawing/2014/main" val="3234489929"/>
                    </a:ext>
                  </a:extLst>
                </a:gridCol>
                <a:gridCol w="670646">
                  <a:extLst>
                    <a:ext uri="{9D8B030D-6E8A-4147-A177-3AD203B41FA5}">
                      <a16:colId xmlns:a16="http://schemas.microsoft.com/office/drawing/2014/main" val="2538554092"/>
                    </a:ext>
                  </a:extLst>
                </a:gridCol>
                <a:gridCol w="524542">
                  <a:extLst>
                    <a:ext uri="{9D8B030D-6E8A-4147-A177-3AD203B41FA5}">
                      <a16:colId xmlns:a16="http://schemas.microsoft.com/office/drawing/2014/main" val="20003"/>
                    </a:ext>
                  </a:extLst>
                </a:gridCol>
              </a:tblGrid>
              <a:tr h="890328">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5</a:t>
                      </a:r>
                      <a:r>
                        <a:rPr lang="en-US" sz="2400" b="1" baseline="30000" dirty="0">
                          <a:solidFill>
                            <a:schemeClr val="bg1"/>
                          </a:solidFill>
                        </a:rPr>
                        <a:t>th</a:t>
                      </a:r>
                      <a:r>
                        <a:rPr lang="en-US" sz="2400" b="1" dirty="0">
                          <a:solidFill>
                            <a:schemeClr val="bg1"/>
                          </a:solidFill>
                        </a:rPr>
                        <a:t> Grade Mathematics</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507236">
                <a:tc rowSpan="2" grid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dirty="0"/>
                    </a:p>
                  </a:txBody>
                  <a:tcP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BM2</a:t>
                      </a:r>
                    </a:p>
                  </a:txBody>
                  <a:tcPr marL="68580" marR="68580" anchor="ctr"/>
                </a:tc>
                <a:tc>
                  <a:txBody>
                    <a:bodyPr/>
                    <a:lstStyle/>
                    <a:p>
                      <a:pPr algn="ctr"/>
                      <a:r>
                        <a:rPr lang="en-US" sz="1200" dirty="0"/>
                        <a:t>STAAR</a:t>
                      </a:r>
                    </a:p>
                  </a:txBody>
                  <a:tcPr marL="68580" marR="68580" anchor="ctr"/>
                </a:tc>
                <a:tc>
                  <a:txBody>
                    <a:bodyPr/>
                    <a:lstStyle/>
                    <a:p>
                      <a:pPr algn="ctr"/>
                      <a:r>
                        <a:rPr lang="en-US" sz="1200" dirty="0"/>
                        <a:t>Goal</a:t>
                      </a:r>
                    </a:p>
                  </a:txBody>
                  <a:tcPr marL="68580" marR="68580" anchor="ctr"/>
                </a:tc>
                <a:extLst>
                  <a:ext uri="{0D108BD9-81ED-4DB2-BD59-A6C34878D82A}">
                    <a16:rowId xmlns:a16="http://schemas.microsoft.com/office/drawing/2014/main" val="10001"/>
                  </a:ext>
                </a:extLst>
              </a:tr>
              <a:tr h="672368">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05210">
                <a:tc>
                  <a:txBody>
                    <a:bodyPr/>
                    <a:lstStyle/>
                    <a:p>
                      <a:pPr algn="ctr"/>
                      <a:r>
                        <a:rPr lang="en-US" sz="1000" dirty="0"/>
                        <a:t>Approaches</a:t>
                      </a:r>
                    </a:p>
                    <a:p>
                      <a:pPr algn="ctr"/>
                      <a:r>
                        <a:rPr lang="en-US" sz="1000" dirty="0"/>
                        <a:t>17-24</a:t>
                      </a:r>
                    </a:p>
                  </a:txBody>
                  <a:tcPr marL="68580" marR="68580" anchor="ctr"/>
                </a:tc>
                <a:tc>
                  <a:txBody>
                    <a:bodyPr/>
                    <a:lstStyle/>
                    <a:p>
                      <a:pPr algn="ctr"/>
                      <a:r>
                        <a:rPr lang="en-US" sz="1200" b="0" dirty="0"/>
                        <a:t>47-68%</a:t>
                      </a:r>
                    </a:p>
                  </a:txBody>
                  <a:tcPr marL="68580" marR="68580" anchor="ctr"/>
                </a:tc>
                <a:tc>
                  <a:txBody>
                    <a:bodyPr/>
                    <a:lstStyle/>
                    <a:p>
                      <a:pPr algn="ctr"/>
                      <a:r>
                        <a:rPr lang="en-US" sz="1200" b="0" dirty="0">
                          <a:solidFill>
                            <a:schemeClr val="tx1"/>
                          </a:solidFill>
                        </a:rPr>
                        <a:t>75%</a:t>
                      </a:r>
                    </a:p>
                  </a:txBody>
                  <a:tcPr marL="68580" marR="68580" anchor="ctr">
                    <a:noFill/>
                  </a:tcPr>
                </a:tc>
                <a:tc>
                  <a:txBody>
                    <a:bodyPr/>
                    <a:lstStyle/>
                    <a:p>
                      <a:pPr algn="ctr"/>
                      <a:r>
                        <a:rPr lang="en-US" sz="1200" b="0" dirty="0">
                          <a:solidFill>
                            <a:schemeClr val="tx1"/>
                          </a:solidFill>
                        </a:rPr>
                        <a:t>77%</a:t>
                      </a:r>
                    </a:p>
                  </a:txBody>
                  <a:tcPr marL="68580" marR="68580" anchor="ctr">
                    <a:noFill/>
                  </a:tcPr>
                </a:tc>
                <a:tc>
                  <a:txBody>
                    <a:bodyPr/>
                    <a:lstStyle/>
                    <a:p>
                      <a:pPr algn="ctr"/>
                      <a:r>
                        <a:rPr lang="en-US" sz="1200" b="0" dirty="0">
                          <a:solidFill>
                            <a:schemeClr val="tx1"/>
                          </a:solidFill>
                        </a:rPr>
                        <a:t>78%</a:t>
                      </a:r>
                    </a:p>
                  </a:txBody>
                  <a:tcPr marL="68580" marR="68580" anchor="ctr">
                    <a:noFill/>
                  </a:tcPr>
                </a:tc>
                <a:tc>
                  <a:txBody>
                    <a:bodyPr/>
                    <a:lstStyle/>
                    <a:p>
                      <a:pPr algn="ctr"/>
                      <a:r>
                        <a:rPr lang="en-US" sz="1200" dirty="0"/>
                        <a:t>85%</a:t>
                      </a:r>
                    </a:p>
                  </a:txBody>
                  <a:tcPr marL="68580" marR="68580" anchor="ctr">
                    <a:noFill/>
                  </a:tcPr>
                </a:tc>
                <a:extLst>
                  <a:ext uri="{0D108BD9-81ED-4DB2-BD59-A6C34878D82A}">
                    <a16:rowId xmlns:a16="http://schemas.microsoft.com/office/drawing/2014/main" val="10003"/>
                  </a:ext>
                </a:extLst>
              </a:tr>
              <a:tr h="728927">
                <a:tc>
                  <a:txBody>
                    <a:bodyPr/>
                    <a:lstStyle/>
                    <a:p>
                      <a:pPr algn="ctr"/>
                      <a:r>
                        <a:rPr lang="en-US" sz="1000" dirty="0"/>
                        <a:t>Meets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25-29</a:t>
                      </a:r>
                    </a:p>
                  </a:txBody>
                  <a:tcPr marL="68580" marR="68580" anchor="ctr"/>
                </a:tc>
                <a:tc>
                  <a:txBody>
                    <a:bodyPr/>
                    <a:lstStyle/>
                    <a:p>
                      <a:pPr algn="ctr"/>
                      <a:r>
                        <a:rPr lang="en-US" sz="1200" dirty="0"/>
                        <a:t>69-82%</a:t>
                      </a:r>
                    </a:p>
                  </a:txBody>
                  <a:tcPr marL="68580" marR="68580" anchor="ctr"/>
                </a:tc>
                <a:tc>
                  <a:txBody>
                    <a:bodyPr/>
                    <a:lstStyle/>
                    <a:p>
                      <a:pPr algn="ctr"/>
                      <a:r>
                        <a:rPr lang="en-US" sz="1200" dirty="0">
                          <a:solidFill>
                            <a:schemeClr val="tx1"/>
                          </a:solidFill>
                        </a:rPr>
                        <a:t>43%</a:t>
                      </a:r>
                    </a:p>
                  </a:txBody>
                  <a:tcPr marL="68580" marR="68580" anchor="ctr"/>
                </a:tc>
                <a:tc>
                  <a:txBody>
                    <a:bodyPr/>
                    <a:lstStyle/>
                    <a:p>
                      <a:pPr algn="ctr"/>
                      <a:r>
                        <a:rPr lang="en-US" sz="1200" dirty="0">
                          <a:solidFill>
                            <a:schemeClr val="tx1"/>
                          </a:solidFill>
                        </a:rPr>
                        <a:t>39%</a:t>
                      </a:r>
                    </a:p>
                  </a:txBody>
                  <a:tcPr marL="68580" marR="68580" anchor="ctr"/>
                </a:tc>
                <a:tc>
                  <a:txBody>
                    <a:bodyPr/>
                    <a:lstStyle/>
                    <a:p>
                      <a:pPr algn="ctr"/>
                      <a:r>
                        <a:rPr lang="en-US" sz="1200" dirty="0">
                          <a:solidFill>
                            <a:schemeClr val="tx1"/>
                          </a:solidFill>
                        </a:rPr>
                        <a:t>50%</a:t>
                      </a:r>
                    </a:p>
                  </a:txBody>
                  <a:tcPr marL="68580" marR="68580" anchor="ctr"/>
                </a:tc>
                <a:tc>
                  <a:txBody>
                    <a:bodyPr/>
                    <a:lstStyle/>
                    <a:p>
                      <a:pPr algn="ctr"/>
                      <a:r>
                        <a:rPr lang="en-US" sz="1200" dirty="0"/>
                        <a:t>60%</a:t>
                      </a:r>
                    </a:p>
                  </a:txBody>
                  <a:tcPr marL="68580" marR="68580" anchor="ctr">
                    <a:noFill/>
                  </a:tcPr>
                </a:tc>
                <a:extLst>
                  <a:ext uri="{0D108BD9-81ED-4DB2-BD59-A6C34878D82A}">
                    <a16:rowId xmlns:a16="http://schemas.microsoft.com/office/drawing/2014/main" val="10004"/>
                  </a:ext>
                </a:extLst>
              </a:tr>
              <a:tr h="956469">
                <a:tc>
                  <a:txBody>
                    <a:bodyPr/>
                    <a:lstStyle/>
                    <a:p>
                      <a:pPr algn="ctr"/>
                      <a:r>
                        <a:rPr lang="en-US" sz="1000" dirty="0"/>
                        <a:t>Masters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30-36</a:t>
                      </a:r>
                    </a:p>
                  </a:txBody>
                  <a:tcPr marL="68580" marR="68580" anchor="ctr"/>
                </a:tc>
                <a:tc>
                  <a:txBody>
                    <a:bodyPr/>
                    <a:lstStyle/>
                    <a:p>
                      <a:pPr algn="ctr"/>
                      <a:r>
                        <a:rPr lang="en-US" sz="1200" dirty="0"/>
                        <a:t>83-100%</a:t>
                      </a:r>
                    </a:p>
                  </a:txBody>
                  <a:tcPr marL="68580" marR="68580" anchor="ctr"/>
                </a:tc>
                <a:tc>
                  <a:txBody>
                    <a:bodyPr/>
                    <a:lstStyle/>
                    <a:p>
                      <a:pPr algn="ctr"/>
                      <a:r>
                        <a:rPr lang="en-US" sz="1200" dirty="0">
                          <a:solidFill>
                            <a:schemeClr val="tx1"/>
                          </a:solidFill>
                        </a:rPr>
                        <a:t>10%</a:t>
                      </a:r>
                    </a:p>
                  </a:txBody>
                  <a:tcPr marL="68580" marR="68580" anchor="ctr"/>
                </a:tc>
                <a:tc>
                  <a:txBody>
                    <a:bodyPr/>
                    <a:lstStyle/>
                    <a:p>
                      <a:pPr algn="ctr"/>
                      <a:r>
                        <a:rPr lang="en-US" sz="1200" dirty="0">
                          <a:solidFill>
                            <a:schemeClr val="tx1"/>
                          </a:solidFill>
                        </a:rPr>
                        <a:t>9%</a:t>
                      </a:r>
                    </a:p>
                  </a:txBody>
                  <a:tcPr marL="68580" marR="68580" anchor="ctr"/>
                </a:tc>
                <a:tc>
                  <a:txBody>
                    <a:bodyPr/>
                    <a:lstStyle/>
                    <a:p>
                      <a:pPr algn="ctr"/>
                      <a:r>
                        <a:rPr lang="en-US" sz="1200" dirty="0">
                          <a:solidFill>
                            <a:schemeClr val="tx1"/>
                          </a:solidFill>
                        </a:rPr>
                        <a:t>18%</a:t>
                      </a:r>
                    </a:p>
                  </a:txBody>
                  <a:tcPr marL="68580" marR="68580" anchor="ctr"/>
                </a:tc>
                <a:tc>
                  <a:txBody>
                    <a:bodyPr/>
                    <a:lstStyle/>
                    <a:p>
                      <a:pPr algn="ctr"/>
                      <a:r>
                        <a:rPr lang="en-US" sz="1200" dirty="0">
                          <a:solidFill>
                            <a:schemeClr val="tx1"/>
                          </a:solidFill>
                        </a:rPr>
                        <a:t>25%</a:t>
                      </a:r>
                    </a:p>
                  </a:txBody>
                  <a:tcPr marL="68580" marR="68580" anchor="ctr">
                    <a:noFill/>
                  </a:tcPr>
                </a:tc>
                <a:extLst>
                  <a:ext uri="{0D108BD9-81ED-4DB2-BD59-A6C34878D82A}">
                    <a16:rowId xmlns:a16="http://schemas.microsoft.com/office/drawing/2014/main" val="10005"/>
                  </a:ext>
                </a:extLst>
              </a:tr>
            </a:tbl>
          </a:graphicData>
        </a:graphic>
      </p:graphicFrame>
      <p:grpSp>
        <p:nvGrpSpPr>
          <p:cNvPr id="8" name="Group 7"/>
          <p:cNvGrpSpPr/>
          <p:nvPr/>
        </p:nvGrpSpPr>
        <p:grpSpPr>
          <a:xfrm>
            <a:off x="1513208" y="71885"/>
            <a:ext cx="9278360" cy="615010"/>
            <a:chOff x="-88900" y="203200"/>
            <a:chExt cx="9307602" cy="596900"/>
          </a:xfrm>
        </p:grpSpPr>
        <p:sp>
          <p:nvSpPr>
            <p:cNvPr id="9" name="Rectangle 8"/>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11" name="Picture 10"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7252" y="71885"/>
            <a:ext cx="634315" cy="639643"/>
          </a:xfrm>
          <a:prstGeom prst="rect">
            <a:avLst/>
          </a:prstGeom>
        </p:spPr>
      </p:pic>
      <p:sp>
        <p:nvSpPr>
          <p:cNvPr id="12" name="Rectangle 11"/>
          <p:cNvSpPr/>
          <p:nvPr/>
        </p:nvSpPr>
        <p:spPr>
          <a:xfrm>
            <a:off x="2908526" y="71885"/>
            <a:ext cx="6096000"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pitchFamily="34" charset="0"/>
                <a:ea typeface="+mn-ea"/>
                <a:cs typeface="+mn-cs"/>
              </a:rPr>
              <a:t>2024-25 </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Campus Goals </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5" name="Picture 4">
            <a:extLst>
              <a:ext uri="{FF2B5EF4-FFF2-40B4-BE49-F238E27FC236}">
                <a16:creationId xmlns:a16="http://schemas.microsoft.com/office/drawing/2014/main" id="{4CDC9D39-13F9-47CE-87B7-53F5F4BE346B}"/>
              </a:ext>
            </a:extLst>
          </p:cNvPr>
          <p:cNvPicPr>
            <a:picLocks noChangeAspect="1"/>
          </p:cNvPicPr>
          <p:nvPr/>
        </p:nvPicPr>
        <p:blipFill>
          <a:blip r:embed="rId3"/>
          <a:stretch>
            <a:fillRect/>
          </a:stretch>
        </p:blipFill>
        <p:spPr>
          <a:xfrm>
            <a:off x="11058988" y="275627"/>
            <a:ext cx="810838" cy="762066"/>
          </a:xfrm>
          <a:prstGeom prst="rect">
            <a:avLst/>
          </a:prstGeom>
        </p:spPr>
      </p:pic>
    </p:spTree>
    <p:extLst>
      <p:ext uri="{BB962C8B-B14F-4D97-AF65-F5344CB8AC3E}">
        <p14:creationId xmlns:p14="http://schemas.microsoft.com/office/powerpoint/2010/main" val="4040925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4077649883"/>
              </p:ext>
            </p:extLst>
          </p:nvPr>
        </p:nvGraphicFramePr>
        <p:xfrm>
          <a:off x="84714" y="977232"/>
          <a:ext cx="3657601" cy="5697226"/>
        </p:xfrm>
        <a:graphic>
          <a:graphicData uri="http://schemas.openxmlformats.org/drawingml/2006/table">
            <a:tbl>
              <a:tblPr firstRow="1" bandRow="1">
                <a:tableStyleId>{5940675A-B579-460E-94D1-54222C63F5DA}</a:tableStyleId>
              </a:tblPr>
              <a:tblGrid>
                <a:gridCol w="608188">
                  <a:extLst>
                    <a:ext uri="{9D8B030D-6E8A-4147-A177-3AD203B41FA5}">
                      <a16:colId xmlns:a16="http://schemas.microsoft.com/office/drawing/2014/main" val="20000"/>
                    </a:ext>
                  </a:extLst>
                </a:gridCol>
                <a:gridCol w="425405">
                  <a:extLst>
                    <a:ext uri="{9D8B030D-6E8A-4147-A177-3AD203B41FA5}">
                      <a16:colId xmlns:a16="http://schemas.microsoft.com/office/drawing/2014/main" val="20001"/>
                    </a:ext>
                  </a:extLst>
                </a:gridCol>
                <a:gridCol w="634742">
                  <a:extLst>
                    <a:ext uri="{9D8B030D-6E8A-4147-A177-3AD203B41FA5}">
                      <a16:colId xmlns:a16="http://schemas.microsoft.com/office/drawing/2014/main" val="20002"/>
                    </a:ext>
                  </a:extLst>
                </a:gridCol>
                <a:gridCol w="634742">
                  <a:extLst>
                    <a:ext uri="{9D8B030D-6E8A-4147-A177-3AD203B41FA5}">
                      <a16:colId xmlns:a16="http://schemas.microsoft.com/office/drawing/2014/main" val="663901522"/>
                    </a:ext>
                  </a:extLst>
                </a:gridCol>
                <a:gridCol w="634742">
                  <a:extLst>
                    <a:ext uri="{9D8B030D-6E8A-4147-A177-3AD203B41FA5}">
                      <a16:colId xmlns:a16="http://schemas.microsoft.com/office/drawing/2014/main" val="2224576194"/>
                    </a:ext>
                  </a:extLst>
                </a:gridCol>
                <a:gridCol w="719782">
                  <a:extLst>
                    <a:ext uri="{9D8B030D-6E8A-4147-A177-3AD203B41FA5}">
                      <a16:colId xmlns:a16="http://schemas.microsoft.com/office/drawing/2014/main" val="20003"/>
                    </a:ext>
                  </a:extLst>
                </a:gridCol>
              </a:tblGrid>
              <a:tr h="862677">
                <a:tc gridSpan="6">
                  <a:txBody>
                    <a:bodyPr/>
                    <a:lstStyle/>
                    <a:p>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Reading</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439882">
                <a:tc rowSpan="2" grid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dirty="0"/>
                    </a:p>
                  </a:txBody>
                  <a:tcP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b="1" dirty="0"/>
                        <a:t>BM2</a:t>
                      </a:r>
                    </a:p>
                  </a:txBody>
                  <a:tcPr marL="68580" marR="68580" anchor="ctr"/>
                </a:tc>
                <a:tc>
                  <a:txBody>
                    <a:bodyPr/>
                    <a:lstStyle/>
                    <a:p>
                      <a:pPr algn="ctr"/>
                      <a:r>
                        <a:rPr lang="en-US" sz="1200" b="1" dirty="0"/>
                        <a:t>STAAR</a:t>
                      </a:r>
                    </a:p>
                  </a:txBody>
                  <a:tcPr marL="68580" marR="68580" anchor="ctr"/>
                </a:tc>
                <a:tc>
                  <a:txBody>
                    <a:bodyPr/>
                    <a:lstStyle/>
                    <a:p>
                      <a:pPr algn="ctr"/>
                      <a:r>
                        <a:rPr lang="en-US" sz="1200" b="1" dirty="0"/>
                        <a:t>Goal</a:t>
                      </a:r>
                    </a:p>
                  </a:txBody>
                  <a:tcPr marL="68580" marR="68580" anchor="ctr"/>
                </a:tc>
                <a:extLst>
                  <a:ext uri="{0D108BD9-81ED-4DB2-BD59-A6C34878D82A}">
                    <a16:rowId xmlns:a16="http://schemas.microsoft.com/office/drawing/2014/main" val="10001"/>
                  </a:ext>
                </a:extLst>
              </a:tr>
              <a:tr h="738308">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kumimoji="0" lang="en-US" sz="1200" b="1" i="0" u="none" strike="noStrike" kern="1200" cap="none" spc="0" normalizeH="0" baseline="0" noProof="0" dirty="0">
                          <a:ln>
                            <a:noFill/>
                          </a:ln>
                          <a:solidFill>
                            <a:prstClr val="black"/>
                          </a:solidFill>
                          <a:effectLst/>
                          <a:uLnTx/>
                          <a:uFillTx/>
                          <a:latin typeface="+mn-lt"/>
                          <a:ea typeface="+mn-ea"/>
                          <a:cs typeface="+mn-cs"/>
                        </a:rPr>
                        <a:t>2024</a:t>
                      </a:r>
                      <a:endParaRPr lang="en-US" sz="1200" b="1" dirty="0"/>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85453">
                <a:tc>
                  <a:txBody>
                    <a:bodyPr/>
                    <a:lstStyle/>
                    <a:p>
                      <a:pPr algn="ctr"/>
                      <a:r>
                        <a:rPr lang="en-US" sz="1000" dirty="0"/>
                        <a:t>Approaches</a:t>
                      </a:r>
                    </a:p>
                    <a:p>
                      <a:pPr algn="ctr"/>
                      <a:r>
                        <a:rPr lang="en-US" sz="1000" dirty="0"/>
                        <a:t>18-25E</a:t>
                      </a:r>
                    </a:p>
                  </a:txBody>
                  <a:tcPr marL="68580" marR="68580" anchor="ctr"/>
                </a:tc>
                <a:tc>
                  <a:txBody>
                    <a:bodyPr/>
                    <a:lstStyle/>
                    <a:p>
                      <a:pPr algn="ctr"/>
                      <a:r>
                        <a:rPr lang="en-US" sz="1200" b="0" dirty="0"/>
                        <a:t>53-75%</a:t>
                      </a:r>
                    </a:p>
                  </a:txBody>
                  <a:tcPr marL="68580" marR="68580" anchor="ctr"/>
                </a:tc>
                <a:tc>
                  <a:txBody>
                    <a:bodyPr/>
                    <a:lstStyle/>
                    <a:p>
                      <a:pPr algn="ctr"/>
                      <a:r>
                        <a:rPr lang="en-US" sz="1200" b="0" dirty="0">
                          <a:solidFill>
                            <a:schemeClr val="tx1"/>
                          </a:solidFill>
                        </a:rPr>
                        <a:t>66%</a:t>
                      </a:r>
                    </a:p>
                  </a:txBody>
                  <a:tcPr marL="68580" marR="68580" anchor="ctr">
                    <a:noFill/>
                  </a:tcPr>
                </a:tc>
                <a:tc>
                  <a:txBody>
                    <a:bodyPr/>
                    <a:lstStyle/>
                    <a:p>
                      <a:pPr algn="ctr"/>
                      <a:r>
                        <a:rPr lang="en-US" sz="1200" b="0" dirty="0">
                          <a:solidFill>
                            <a:schemeClr val="tx1"/>
                          </a:solidFill>
                        </a:rPr>
                        <a:t>76%</a:t>
                      </a:r>
                    </a:p>
                  </a:txBody>
                  <a:tcPr marL="68580" marR="68580" anchor="ctr">
                    <a:noFill/>
                  </a:tcPr>
                </a:tc>
                <a:tc>
                  <a:txBody>
                    <a:bodyPr/>
                    <a:lstStyle/>
                    <a:p>
                      <a:pPr algn="ctr"/>
                      <a:r>
                        <a:rPr lang="en-US" sz="1200" b="0" dirty="0">
                          <a:solidFill>
                            <a:schemeClr val="tx1"/>
                          </a:solidFill>
                        </a:rPr>
                        <a:t>77%</a:t>
                      </a:r>
                    </a:p>
                  </a:txBody>
                  <a:tcPr marL="68580" marR="68580" anchor="ctr">
                    <a:noFill/>
                  </a:tcPr>
                </a:tc>
                <a:tc>
                  <a:txBody>
                    <a:bodyPr/>
                    <a:lstStyle/>
                    <a:p>
                      <a:pPr algn="ctr"/>
                      <a:r>
                        <a:rPr lang="en-US" sz="1200" dirty="0"/>
                        <a:t>82%</a:t>
                      </a:r>
                    </a:p>
                  </a:txBody>
                  <a:tcPr marL="68580" marR="68580" anchor="ctr">
                    <a:noFill/>
                  </a:tcPr>
                </a:tc>
                <a:extLst>
                  <a:ext uri="{0D108BD9-81ED-4DB2-BD59-A6C34878D82A}">
                    <a16:rowId xmlns:a16="http://schemas.microsoft.com/office/drawing/2014/main" val="10003"/>
                  </a:ext>
                </a:extLst>
              </a:tr>
              <a:tr h="885453">
                <a:tc>
                  <a:txBody>
                    <a:bodyPr/>
                    <a:lstStyle/>
                    <a:p>
                      <a:pPr algn="ctr"/>
                      <a:r>
                        <a:rPr lang="en-US" sz="1000" dirty="0"/>
                        <a:t>Meets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26-28E</a:t>
                      </a:r>
                    </a:p>
                  </a:txBody>
                  <a:tcPr marL="68580" marR="68580" anchor="ctr"/>
                </a:tc>
                <a:tc>
                  <a:txBody>
                    <a:bodyPr/>
                    <a:lstStyle/>
                    <a:p>
                      <a:pPr algn="ctr"/>
                      <a:r>
                        <a:rPr lang="en-US" sz="1200" dirty="0"/>
                        <a:t>75-87%</a:t>
                      </a:r>
                    </a:p>
                  </a:txBody>
                  <a:tcPr marL="68580" marR="68580" anchor="ctr"/>
                </a:tc>
                <a:tc>
                  <a:txBody>
                    <a:bodyPr/>
                    <a:lstStyle/>
                    <a:p>
                      <a:pPr algn="ctr"/>
                      <a:r>
                        <a:rPr lang="en-US" sz="1200" dirty="0">
                          <a:solidFill>
                            <a:schemeClr val="tx1"/>
                          </a:solidFill>
                        </a:rPr>
                        <a:t>43%</a:t>
                      </a:r>
                    </a:p>
                  </a:txBody>
                  <a:tcPr marL="68580" marR="68580" anchor="ctr"/>
                </a:tc>
                <a:tc>
                  <a:txBody>
                    <a:bodyPr/>
                    <a:lstStyle/>
                    <a:p>
                      <a:pPr algn="ctr"/>
                      <a:r>
                        <a:rPr lang="en-US" sz="1200" dirty="0">
                          <a:solidFill>
                            <a:schemeClr val="tx1"/>
                          </a:solidFill>
                        </a:rPr>
                        <a:t>41%</a:t>
                      </a:r>
                    </a:p>
                  </a:txBody>
                  <a:tcPr marL="68580" marR="68580" anchor="ctr"/>
                </a:tc>
                <a:tc>
                  <a:txBody>
                    <a:bodyPr/>
                    <a:lstStyle/>
                    <a:p>
                      <a:pPr algn="ctr"/>
                      <a:r>
                        <a:rPr lang="en-US" sz="1200" dirty="0">
                          <a:solidFill>
                            <a:schemeClr val="tx1"/>
                          </a:solidFill>
                        </a:rPr>
                        <a:t>52%</a:t>
                      </a:r>
                    </a:p>
                  </a:txBody>
                  <a:tcPr marL="68580" marR="68580" anchor="ctr"/>
                </a:tc>
                <a:tc>
                  <a:txBody>
                    <a:bodyPr/>
                    <a:lstStyle/>
                    <a:p>
                      <a:pPr algn="ctr"/>
                      <a:r>
                        <a:rPr lang="en-US" sz="1200" dirty="0"/>
                        <a:t>60%</a:t>
                      </a:r>
                    </a:p>
                  </a:txBody>
                  <a:tcPr marL="68580" marR="68580" anchor="ctr">
                    <a:noFill/>
                  </a:tcPr>
                </a:tc>
                <a:extLst>
                  <a:ext uri="{0D108BD9-81ED-4DB2-BD59-A6C34878D82A}">
                    <a16:rowId xmlns:a16="http://schemas.microsoft.com/office/drawing/2014/main" val="10004"/>
                  </a:ext>
                </a:extLst>
              </a:tr>
              <a:tr h="885453">
                <a:tc>
                  <a:txBody>
                    <a:bodyPr/>
                    <a:lstStyle/>
                    <a:p>
                      <a:pPr algn="ctr"/>
                      <a:r>
                        <a:rPr lang="en-US" sz="1000" dirty="0"/>
                        <a:t>Masters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29-34E</a:t>
                      </a:r>
                    </a:p>
                  </a:txBody>
                  <a:tcPr marL="68580" marR="68580" anchor="ctr"/>
                </a:tc>
                <a:tc>
                  <a:txBody>
                    <a:bodyPr/>
                    <a:lstStyle/>
                    <a:p>
                      <a:pPr algn="ctr"/>
                      <a:r>
                        <a:rPr lang="en-US" sz="1200" dirty="0"/>
                        <a:t>88-100%</a:t>
                      </a:r>
                    </a:p>
                  </a:txBody>
                  <a:tcPr marL="68580" marR="68580" anchor="ctr"/>
                </a:tc>
                <a:tc>
                  <a:txBody>
                    <a:bodyPr/>
                    <a:lstStyle/>
                    <a:p>
                      <a:pPr algn="ctr"/>
                      <a:r>
                        <a:rPr lang="en-US" sz="1200" dirty="0">
                          <a:solidFill>
                            <a:schemeClr val="tx1"/>
                          </a:solidFill>
                        </a:rPr>
                        <a:t>25%</a:t>
                      </a:r>
                    </a:p>
                  </a:txBody>
                  <a:tcPr marL="68580" marR="68580" anchor="ctr"/>
                </a:tc>
                <a:tc>
                  <a:txBody>
                    <a:bodyPr/>
                    <a:lstStyle/>
                    <a:p>
                      <a:pPr algn="ctr"/>
                      <a:r>
                        <a:rPr lang="en-US" sz="1200" dirty="0">
                          <a:solidFill>
                            <a:schemeClr val="tx1"/>
                          </a:solidFill>
                        </a:rPr>
                        <a:t>24%</a:t>
                      </a:r>
                    </a:p>
                  </a:txBody>
                  <a:tcPr marL="68580" marR="68580" anchor="ctr"/>
                </a:tc>
                <a:tc>
                  <a:txBody>
                    <a:bodyPr/>
                    <a:lstStyle/>
                    <a:p>
                      <a:pPr algn="ctr"/>
                      <a:r>
                        <a:rPr lang="en-US" sz="1200" dirty="0">
                          <a:solidFill>
                            <a:schemeClr val="tx1"/>
                          </a:solidFill>
                        </a:rPr>
                        <a:t>21%</a:t>
                      </a:r>
                    </a:p>
                  </a:txBody>
                  <a:tcPr marL="68580" marR="68580" anchor="ctr"/>
                </a:tc>
                <a:tc>
                  <a:txBody>
                    <a:bodyPr/>
                    <a:lstStyle/>
                    <a:p>
                      <a:pPr algn="ctr"/>
                      <a:r>
                        <a:rPr lang="en-US" sz="1200" dirty="0">
                          <a:solidFill>
                            <a:schemeClr val="tx1"/>
                          </a:solidFill>
                        </a:rPr>
                        <a:t>35%</a:t>
                      </a:r>
                    </a:p>
                  </a:txBody>
                  <a:tcPr marL="68580" marR="68580" anchor="ctr">
                    <a:noFill/>
                  </a:tcPr>
                </a:tc>
                <a:extLst>
                  <a:ext uri="{0D108BD9-81ED-4DB2-BD59-A6C34878D82A}">
                    <a16:rowId xmlns:a16="http://schemas.microsoft.com/office/drawing/2014/main" val="10005"/>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803558558"/>
              </p:ext>
            </p:extLst>
          </p:nvPr>
        </p:nvGraphicFramePr>
        <p:xfrm>
          <a:off x="3932989" y="982004"/>
          <a:ext cx="3708676" cy="5697225"/>
        </p:xfrm>
        <a:graphic>
          <a:graphicData uri="http://schemas.openxmlformats.org/drawingml/2006/table">
            <a:tbl>
              <a:tblPr firstRow="1" bandRow="1">
                <a:tableStyleId>{5940675A-B579-460E-94D1-54222C63F5DA}</a:tableStyleId>
              </a:tblPr>
              <a:tblGrid>
                <a:gridCol w="605428">
                  <a:extLst>
                    <a:ext uri="{9D8B030D-6E8A-4147-A177-3AD203B41FA5}">
                      <a16:colId xmlns:a16="http://schemas.microsoft.com/office/drawing/2014/main" val="20000"/>
                    </a:ext>
                  </a:extLst>
                </a:gridCol>
                <a:gridCol w="489130">
                  <a:extLst>
                    <a:ext uri="{9D8B030D-6E8A-4147-A177-3AD203B41FA5}">
                      <a16:colId xmlns:a16="http://schemas.microsoft.com/office/drawing/2014/main" val="20001"/>
                    </a:ext>
                  </a:extLst>
                </a:gridCol>
                <a:gridCol w="670817">
                  <a:extLst>
                    <a:ext uri="{9D8B030D-6E8A-4147-A177-3AD203B41FA5}">
                      <a16:colId xmlns:a16="http://schemas.microsoft.com/office/drawing/2014/main" val="20002"/>
                    </a:ext>
                  </a:extLst>
                </a:gridCol>
                <a:gridCol w="670817">
                  <a:extLst>
                    <a:ext uri="{9D8B030D-6E8A-4147-A177-3AD203B41FA5}">
                      <a16:colId xmlns:a16="http://schemas.microsoft.com/office/drawing/2014/main" val="3093807066"/>
                    </a:ext>
                  </a:extLst>
                </a:gridCol>
                <a:gridCol w="670817">
                  <a:extLst>
                    <a:ext uri="{9D8B030D-6E8A-4147-A177-3AD203B41FA5}">
                      <a16:colId xmlns:a16="http://schemas.microsoft.com/office/drawing/2014/main" val="326788582"/>
                    </a:ext>
                  </a:extLst>
                </a:gridCol>
                <a:gridCol w="601667">
                  <a:extLst>
                    <a:ext uri="{9D8B030D-6E8A-4147-A177-3AD203B41FA5}">
                      <a16:colId xmlns:a16="http://schemas.microsoft.com/office/drawing/2014/main" val="20003"/>
                    </a:ext>
                  </a:extLst>
                </a:gridCol>
              </a:tblGrid>
              <a:tr h="827549">
                <a:tc grid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rPr>
                        <a:t>4th Grade Reading</a:t>
                      </a:r>
                    </a:p>
                  </a:txBody>
                  <a:tcPr marL="68580" marR="68580">
                    <a:solidFill>
                      <a:srgbClr val="800000"/>
                    </a:solidFill>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408234">
                <a:tc rowSpan="2" gridSpan="2">
                  <a:txBody>
                    <a:bodyPr/>
                    <a:lstStyle/>
                    <a:p>
                      <a:pPr algn="ctr"/>
                      <a:endParaRPr lang="en-US" sz="1200" dirty="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dirty="0"/>
                    </a:p>
                  </a:txBody>
                  <a:tcPr/>
                </a:tc>
                <a:tc>
                  <a:txBody>
                    <a:bodyPr/>
                    <a:lstStyle/>
                    <a:p>
                      <a:pPr algn="ctr"/>
                      <a:r>
                        <a:rPr lang="en-US" sz="1200" dirty="0"/>
                        <a:t>% of </a:t>
                      </a:r>
                      <a:r>
                        <a:rPr lang="en-US" sz="1200" b="1" dirty="0"/>
                        <a:t>Students</a:t>
                      </a:r>
                      <a:r>
                        <a:rPr lang="en-US" sz="1200" dirty="0"/>
                        <a:t> Passing State Assessment</a:t>
                      </a:r>
                    </a:p>
                  </a:txBody>
                  <a:tcPr marL="68580" marR="68580" anchor="ctr"/>
                </a:tc>
                <a:tc>
                  <a:txBody>
                    <a:bodyPr/>
                    <a:lstStyle/>
                    <a:p>
                      <a:pPr algn="ctr"/>
                      <a:r>
                        <a:rPr lang="en-US" sz="1200" dirty="0"/>
                        <a:t>BM2</a:t>
                      </a:r>
                    </a:p>
                  </a:txBody>
                  <a:tcPr marL="68580" marR="68580" anchor="ctr"/>
                </a:tc>
                <a:tc>
                  <a:txBody>
                    <a:bodyPr/>
                    <a:lstStyle/>
                    <a:p>
                      <a:pPr algn="ctr"/>
                      <a:r>
                        <a:rPr lang="en-US" sz="1200" dirty="0"/>
                        <a:t>STAAR</a:t>
                      </a:r>
                    </a:p>
                  </a:txBody>
                  <a:tcPr marL="68580" marR="68580" anchor="ctr"/>
                </a:tc>
                <a:tc>
                  <a:txBody>
                    <a:bodyPr/>
                    <a:lstStyle/>
                    <a:p>
                      <a:pPr algn="ctr"/>
                      <a:r>
                        <a:rPr lang="en-US" sz="1200" dirty="0"/>
                        <a:t>Goal</a:t>
                      </a:r>
                    </a:p>
                  </a:txBody>
                  <a:tcPr marL="68580" marR="68580" anchor="ctr"/>
                </a:tc>
                <a:extLst>
                  <a:ext uri="{0D108BD9-81ED-4DB2-BD59-A6C34878D82A}">
                    <a16:rowId xmlns:a16="http://schemas.microsoft.com/office/drawing/2014/main" val="10001"/>
                  </a:ext>
                </a:extLst>
              </a:tr>
              <a:tr h="913254">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kumimoji="0" lang="en-US" sz="1200" b="1" i="0" u="none" strike="noStrike" kern="1200" cap="none" spc="0" normalizeH="0" baseline="0" noProof="0" dirty="0">
                          <a:ln>
                            <a:noFill/>
                          </a:ln>
                          <a:solidFill>
                            <a:prstClr val="black"/>
                          </a:solidFill>
                          <a:effectLst/>
                          <a:uLnTx/>
                          <a:uFillTx/>
                          <a:latin typeface="+mn-lt"/>
                          <a:ea typeface="+mn-ea"/>
                          <a:cs typeface="+mn-cs"/>
                        </a:rPr>
                        <a:t>2024</a:t>
                      </a:r>
                      <a:endParaRPr lang="en-US" sz="1200" b="1" dirty="0"/>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49396">
                <a:tc>
                  <a:txBody>
                    <a:bodyPr/>
                    <a:lstStyle/>
                    <a:p>
                      <a:pPr algn="ctr"/>
                      <a:r>
                        <a:rPr lang="en-US" sz="1100" dirty="0"/>
                        <a:t>Approaches</a:t>
                      </a:r>
                    </a:p>
                    <a:p>
                      <a:pPr algn="ctr"/>
                      <a:r>
                        <a:rPr lang="en-US" sz="1100" dirty="0"/>
                        <a:t>20-26E</a:t>
                      </a:r>
                    </a:p>
                  </a:txBody>
                  <a:tcPr marL="68580" marR="68580" anchor="ctr"/>
                </a:tc>
                <a:tc>
                  <a:txBody>
                    <a:bodyPr/>
                    <a:lstStyle/>
                    <a:p>
                      <a:pPr algn="ctr"/>
                      <a:r>
                        <a:rPr lang="en-US" sz="1200" b="0" dirty="0"/>
                        <a:t>56-74%</a:t>
                      </a:r>
                    </a:p>
                  </a:txBody>
                  <a:tcPr marL="68580" marR="68580" anchor="ctr"/>
                </a:tc>
                <a:tc>
                  <a:txBody>
                    <a:bodyPr/>
                    <a:lstStyle/>
                    <a:p>
                      <a:pPr algn="ctr"/>
                      <a:r>
                        <a:rPr lang="en-US" sz="1200" b="0" dirty="0">
                          <a:solidFill>
                            <a:schemeClr val="tx1"/>
                          </a:solidFill>
                        </a:rPr>
                        <a:t>75%</a:t>
                      </a:r>
                    </a:p>
                  </a:txBody>
                  <a:tcPr marL="68580" marR="68580" anchor="ctr">
                    <a:solidFill>
                      <a:schemeClr val="bg1"/>
                    </a:solidFill>
                  </a:tcPr>
                </a:tc>
                <a:tc>
                  <a:txBody>
                    <a:bodyPr/>
                    <a:lstStyle/>
                    <a:p>
                      <a:pPr algn="ctr"/>
                      <a:r>
                        <a:rPr lang="en-US" sz="1200" b="0" dirty="0">
                          <a:solidFill>
                            <a:schemeClr val="tx1"/>
                          </a:solidFill>
                        </a:rPr>
                        <a:t>90%</a:t>
                      </a:r>
                    </a:p>
                  </a:txBody>
                  <a:tcPr marL="68580" marR="68580" anchor="ctr">
                    <a:solidFill>
                      <a:schemeClr val="bg1"/>
                    </a:solidFill>
                  </a:tcPr>
                </a:tc>
                <a:tc>
                  <a:txBody>
                    <a:bodyPr/>
                    <a:lstStyle/>
                    <a:p>
                      <a:pPr algn="ctr"/>
                      <a:r>
                        <a:rPr lang="en-US" sz="1200" b="0" dirty="0">
                          <a:solidFill>
                            <a:schemeClr val="tx1"/>
                          </a:solidFill>
                        </a:rPr>
                        <a:t>84%</a:t>
                      </a:r>
                    </a:p>
                  </a:txBody>
                  <a:tcPr marL="68580" marR="68580" anchor="ctr">
                    <a:solidFill>
                      <a:schemeClr val="bg1"/>
                    </a:solidFill>
                  </a:tcPr>
                </a:tc>
                <a:tc>
                  <a:txBody>
                    <a:bodyPr/>
                    <a:lstStyle/>
                    <a:p>
                      <a:pPr algn="ctr"/>
                      <a:r>
                        <a:rPr lang="en-US" sz="1200" dirty="0"/>
                        <a:t>90%</a:t>
                      </a:r>
                    </a:p>
                  </a:txBody>
                  <a:tcPr marL="68580" marR="68580" anchor="ctr">
                    <a:noFill/>
                  </a:tcPr>
                </a:tc>
                <a:extLst>
                  <a:ext uri="{0D108BD9-81ED-4DB2-BD59-A6C34878D82A}">
                    <a16:rowId xmlns:a16="http://schemas.microsoft.com/office/drawing/2014/main" val="10003"/>
                  </a:ext>
                </a:extLst>
              </a:tr>
              <a:tr h="849396">
                <a:tc>
                  <a:txBody>
                    <a:bodyPr/>
                    <a:lstStyle/>
                    <a:p>
                      <a:pPr algn="ctr"/>
                      <a:r>
                        <a:rPr lang="en-US" sz="1100" dirty="0"/>
                        <a:t>Meets</a:t>
                      </a:r>
                    </a:p>
                    <a:p>
                      <a:pPr algn="ctr"/>
                      <a:r>
                        <a:rPr lang="en-US" sz="1100" dirty="0"/>
                        <a:t>27-30E</a:t>
                      </a:r>
                    </a:p>
                  </a:txBody>
                  <a:tcPr marL="68580" marR="68580" anchor="ctr"/>
                </a:tc>
                <a:tc>
                  <a:txBody>
                    <a:bodyPr/>
                    <a:lstStyle/>
                    <a:p>
                      <a:pPr algn="ctr"/>
                      <a:r>
                        <a:rPr lang="en-US" sz="1200" dirty="0"/>
                        <a:t>75-85%</a:t>
                      </a:r>
                    </a:p>
                  </a:txBody>
                  <a:tcPr marL="68580" marR="68580" anchor="ctr"/>
                </a:tc>
                <a:tc>
                  <a:txBody>
                    <a:bodyPr/>
                    <a:lstStyle/>
                    <a:p>
                      <a:pPr algn="ctr"/>
                      <a:r>
                        <a:rPr lang="en-US" sz="1200" dirty="0">
                          <a:solidFill>
                            <a:schemeClr val="tx1"/>
                          </a:solidFill>
                        </a:rPr>
                        <a:t>48%</a:t>
                      </a:r>
                    </a:p>
                  </a:txBody>
                  <a:tcPr marL="68580" marR="68580" anchor="ctr"/>
                </a:tc>
                <a:tc>
                  <a:txBody>
                    <a:bodyPr/>
                    <a:lstStyle/>
                    <a:p>
                      <a:pPr algn="ctr"/>
                      <a:r>
                        <a:rPr lang="en-US" sz="1200" dirty="0">
                          <a:solidFill>
                            <a:schemeClr val="tx1"/>
                          </a:solidFill>
                        </a:rPr>
                        <a:t>65%</a:t>
                      </a:r>
                    </a:p>
                  </a:txBody>
                  <a:tcPr marL="68580" marR="68580" anchor="ctr"/>
                </a:tc>
                <a:tc>
                  <a:txBody>
                    <a:bodyPr/>
                    <a:lstStyle/>
                    <a:p>
                      <a:pPr algn="ctr"/>
                      <a:r>
                        <a:rPr lang="en-US" sz="1200" dirty="0">
                          <a:solidFill>
                            <a:schemeClr val="tx1"/>
                          </a:solidFill>
                        </a:rPr>
                        <a:t>59%</a:t>
                      </a:r>
                    </a:p>
                  </a:txBody>
                  <a:tcPr marL="68580" marR="68580" anchor="ctr"/>
                </a:tc>
                <a:tc>
                  <a:txBody>
                    <a:bodyPr/>
                    <a:lstStyle/>
                    <a:p>
                      <a:pPr algn="ctr"/>
                      <a:r>
                        <a:rPr lang="en-US" sz="1200" dirty="0"/>
                        <a:t>60%</a:t>
                      </a:r>
                    </a:p>
                  </a:txBody>
                  <a:tcPr marL="68580" marR="68580" anchor="ctr">
                    <a:noFill/>
                  </a:tcPr>
                </a:tc>
                <a:extLst>
                  <a:ext uri="{0D108BD9-81ED-4DB2-BD59-A6C34878D82A}">
                    <a16:rowId xmlns:a16="http://schemas.microsoft.com/office/drawing/2014/main" val="10004"/>
                  </a:ext>
                </a:extLst>
              </a:tr>
              <a:tr h="849396">
                <a:tc>
                  <a:txBody>
                    <a:bodyPr/>
                    <a:lstStyle/>
                    <a:p>
                      <a:pPr algn="ctr"/>
                      <a:r>
                        <a:rPr lang="en-US" sz="1100" dirty="0"/>
                        <a:t>Masters </a:t>
                      </a:r>
                    </a:p>
                    <a:p>
                      <a:pPr algn="ctr"/>
                      <a:r>
                        <a:rPr lang="en-US" sz="1100" dirty="0"/>
                        <a:t>31-36E</a:t>
                      </a:r>
                    </a:p>
                  </a:txBody>
                  <a:tcPr marL="68580" marR="68580" anchor="ctr"/>
                </a:tc>
                <a:tc>
                  <a:txBody>
                    <a:bodyPr/>
                    <a:lstStyle/>
                    <a:p>
                      <a:pPr algn="ctr"/>
                      <a:r>
                        <a:rPr lang="en-US" sz="1200" dirty="0"/>
                        <a:t>86-100%</a:t>
                      </a:r>
                    </a:p>
                  </a:txBody>
                  <a:tcPr marL="68580" marR="68580" anchor="ctr"/>
                </a:tc>
                <a:tc>
                  <a:txBody>
                    <a:bodyPr/>
                    <a:lstStyle/>
                    <a:p>
                      <a:pPr algn="ctr"/>
                      <a:r>
                        <a:rPr lang="en-US" sz="1200" dirty="0">
                          <a:solidFill>
                            <a:schemeClr val="tx1"/>
                          </a:solidFill>
                        </a:rPr>
                        <a:t>20%</a:t>
                      </a:r>
                    </a:p>
                  </a:txBody>
                  <a:tcPr marL="68580" marR="68580" anchor="ctr"/>
                </a:tc>
                <a:tc>
                  <a:txBody>
                    <a:bodyPr/>
                    <a:lstStyle/>
                    <a:p>
                      <a:pPr algn="ctr"/>
                      <a:r>
                        <a:rPr lang="en-US" sz="1200" dirty="0">
                          <a:solidFill>
                            <a:schemeClr val="tx1"/>
                          </a:solidFill>
                        </a:rPr>
                        <a:t>39%</a:t>
                      </a:r>
                    </a:p>
                  </a:txBody>
                  <a:tcPr marL="68580" marR="68580" anchor="ctr"/>
                </a:tc>
                <a:tc>
                  <a:txBody>
                    <a:bodyPr/>
                    <a:lstStyle/>
                    <a:p>
                      <a:pPr algn="ctr"/>
                      <a:r>
                        <a:rPr lang="en-US" sz="1200" dirty="0">
                          <a:solidFill>
                            <a:schemeClr val="tx1"/>
                          </a:solidFill>
                        </a:rPr>
                        <a:t>33%</a:t>
                      </a:r>
                    </a:p>
                  </a:txBody>
                  <a:tcPr marL="68580" marR="68580" anchor="ctr"/>
                </a:tc>
                <a:tc>
                  <a:txBody>
                    <a:bodyPr/>
                    <a:lstStyle/>
                    <a:p>
                      <a:pPr algn="ctr"/>
                      <a:r>
                        <a:rPr lang="en-US" sz="1200" dirty="0">
                          <a:solidFill>
                            <a:schemeClr val="tx1"/>
                          </a:solidFill>
                        </a:rPr>
                        <a:t>38%</a:t>
                      </a:r>
                    </a:p>
                  </a:txBody>
                  <a:tcPr marL="68580" marR="68580" anchor="ctr">
                    <a:noFill/>
                  </a:tcPr>
                </a:tc>
                <a:extLst>
                  <a:ext uri="{0D108BD9-81ED-4DB2-BD59-A6C34878D82A}">
                    <a16:rowId xmlns:a16="http://schemas.microsoft.com/office/drawing/2014/main" val="10005"/>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2500527120"/>
              </p:ext>
            </p:extLst>
          </p:nvPr>
        </p:nvGraphicFramePr>
        <p:xfrm>
          <a:off x="7832339" y="977231"/>
          <a:ext cx="3927583" cy="5697227"/>
        </p:xfrm>
        <a:graphic>
          <a:graphicData uri="http://schemas.openxmlformats.org/drawingml/2006/table">
            <a:tbl>
              <a:tblPr firstRow="1" bandRow="1">
                <a:tableStyleId>{5940675A-B579-460E-94D1-54222C63F5DA}</a:tableStyleId>
              </a:tblPr>
              <a:tblGrid>
                <a:gridCol w="641818">
                  <a:extLst>
                    <a:ext uri="{9D8B030D-6E8A-4147-A177-3AD203B41FA5}">
                      <a16:colId xmlns:a16="http://schemas.microsoft.com/office/drawing/2014/main" val="20000"/>
                    </a:ext>
                  </a:extLst>
                </a:gridCol>
                <a:gridCol w="655155">
                  <a:extLst>
                    <a:ext uri="{9D8B030D-6E8A-4147-A177-3AD203B41FA5}">
                      <a16:colId xmlns:a16="http://schemas.microsoft.com/office/drawing/2014/main" val="20001"/>
                    </a:ext>
                  </a:extLst>
                </a:gridCol>
                <a:gridCol w="661928">
                  <a:extLst>
                    <a:ext uri="{9D8B030D-6E8A-4147-A177-3AD203B41FA5}">
                      <a16:colId xmlns:a16="http://schemas.microsoft.com/office/drawing/2014/main" val="20002"/>
                    </a:ext>
                  </a:extLst>
                </a:gridCol>
                <a:gridCol w="661928">
                  <a:extLst>
                    <a:ext uri="{9D8B030D-6E8A-4147-A177-3AD203B41FA5}">
                      <a16:colId xmlns:a16="http://schemas.microsoft.com/office/drawing/2014/main" val="2823045550"/>
                    </a:ext>
                  </a:extLst>
                </a:gridCol>
                <a:gridCol w="661928">
                  <a:extLst>
                    <a:ext uri="{9D8B030D-6E8A-4147-A177-3AD203B41FA5}">
                      <a16:colId xmlns:a16="http://schemas.microsoft.com/office/drawing/2014/main" val="2631339491"/>
                    </a:ext>
                  </a:extLst>
                </a:gridCol>
                <a:gridCol w="644826">
                  <a:extLst>
                    <a:ext uri="{9D8B030D-6E8A-4147-A177-3AD203B41FA5}">
                      <a16:colId xmlns:a16="http://schemas.microsoft.com/office/drawing/2014/main" val="20003"/>
                    </a:ext>
                  </a:extLst>
                </a:gridCol>
              </a:tblGrid>
              <a:tr h="822119">
                <a:tc gridSpan="6">
                  <a:txBody>
                    <a:bodyPr/>
                    <a:lstStyle/>
                    <a:p>
                      <a:r>
                        <a:rPr lang="en-US" sz="2400" b="1" dirty="0">
                          <a:solidFill>
                            <a:srgbClr val="FFFFFF"/>
                          </a:solidFill>
                        </a:rPr>
                        <a:t>5</a:t>
                      </a:r>
                      <a:r>
                        <a:rPr lang="en-US" sz="2400" b="1" baseline="30000" dirty="0">
                          <a:solidFill>
                            <a:srgbClr val="FFFFFF"/>
                          </a:solidFill>
                        </a:rPr>
                        <a:t>th</a:t>
                      </a:r>
                      <a:r>
                        <a:rPr lang="en-US" sz="2400" b="1" dirty="0">
                          <a:solidFill>
                            <a:srgbClr val="FFFFFF"/>
                          </a:solidFill>
                        </a:rPr>
                        <a:t> Grade Reading</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894172">
                <a:tc rowSpan="2" grid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p>
                      <a:pPr algn="ctr"/>
                      <a:endParaRPr lang="en-US" sz="1200" dirty="0"/>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txBody>
                  <a:tcPr marL="68580" marR="68580"/>
                </a:tc>
                <a:tc>
                  <a:txBody>
                    <a:bodyPr/>
                    <a:lstStyle/>
                    <a:p>
                      <a:pPr algn="ctr"/>
                      <a:endParaRPr lang="en-US" sz="1200" dirty="0"/>
                    </a:p>
                    <a:p>
                      <a:pPr algn="ctr"/>
                      <a:endParaRPr lang="en-US" sz="1200" dirty="0"/>
                    </a:p>
                    <a:p>
                      <a:pPr algn="ctr"/>
                      <a:endParaRPr lang="en-US" sz="1200" dirty="0"/>
                    </a:p>
                    <a:p>
                      <a:pPr algn="ctr"/>
                      <a:r>
                        <a:rPr lang="en-US" sz="1200" dirty="0"/>
                        <a:t>BM2</a:t>
                      </a:r>
                    </a:p>
                  </a:txBody>
                  <a:tcPr marL="68580" marR="68580"/>
                </a:tc>
                <a:tc>
                  <a:txBody>
                    <a:bodyPr/>
                    <a:lstStyle/>
                    <a:p>
                      <a:pPr algn="ctr"/>
                      <a:endParaRPr lang="en-US" sz="1200" dirty="0"/>
                    </a:p>
                    <a:p>
                      <a:pPr algn="ctr"/>
                      <a:endParaRPr lang="en-US" sz="1200" dirty="0"/>
                    </a:p>
                    <a:p>
                      <a:pPr algn="ctr"/>
                      <a:endParaRPr lang="en-US" sz="1200" dirty="0"/>
                    </a:p>
                    <a:p>
                      <a:pPr algn="ctr"/>
                      <a:r>
                        <a:rPr lang="en-US" sz="1200" dirty="0"/>
                        <a:t>STAAR</a:t>
                      </a:r>
                    </a:p>
                  </a:txBody>
                  <a:tcPr marL="68580" marR="68580"/>
                </a:tc>
                <a:tc>
                  <a:txBody>
                    <a:bodyPr/>
                    <a:lstStyle/>
                    <a:p>
                      <a:pPr algn="ctr"/>
                      <a:r>
                        <a:rPr lang="en-US" sz="1200" dirty="0"/>
                        <a:t>Goal</a:t>
                      </a:r>
                    </a:p>
                    <a:p>
                      <a:pPr algn="ctr"/>
                      <a:endParaRPr lang="en-US" sz="1200" dirty="0"/>
                    </a:p>
                    <a:p>
                      <a:pPr algn="ctr"/>
                      <a:endParaRPr lang="en-US" sz="900" i="1" dirty="0"/>
                    </a:p>
                  </a:txBody>
                  <a:tcPr marL="68580" marR="68580"/>
                </a:tc>
                <a:extLst>
                  <a:ext uri="{0D108BD9-81ED-4DB2-BD59-A6C34878D82A}">
                    <a16:rowId xmlns:a16="http://schemas.microsoft.com/office/drawing/2014/main" val="10001"/>
                  </a:ext>
                </a:extLst>
              </a:tr>
              <a:tr h="972039">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kumimoji="0" lang="en-US" sz="1200" b="1" i="0" u="none" strike="noStrike" kern="1200" cap="none" spc="0" normalizeH="0" baseline="0" noProof="0" dirty="0">
                          <a:ln>
                            <a:noFill/>
                          </a:ln>
                          <a:solidFill>
                            <a:prstClr val="black"/>
                          </a:solidFill>
                          <a:effectLst/>
                          <a:uLnTx/>
                          <a:uFillTx/>
                          <a:latin typeface="+mn-lt"/>
                          <a:ea typeface="+mn-ea"/>
                          <a:cs typeface="+mn-cs"/>
                        </a:rPr>
                        <a:t>2024</a:t>
                      </a:r>
                      <a:endParaRPr lang="en-US" sz="1200" b="1" dirty="0"/>
                    </a:p>
                  </a:txBody>
                  <a:tcPr marL="68580" marR="68580" anchor="ctr"/>
                </a:tc>
                <a:tc>
                  <a:txBody>
                    <a:bodyPr/>
                    <a:lstStyle/>
                    <a:p>
                      <a:pPr algn="ctr"/>
                      <a:r>
                        <a:rPr lang="en-US" sz="1200" b="1" dirty="0"/>
                        <a:t>2025</a:t>
                      </a:r>
                    </a:p>
                  </a:txBody>
                  <a:tcPr marL="68580" marR="68580" anchor="ctr"/>
                </a:tc>
                <a:extLst>
                  <a:ext uri="{0D108BD9-81ED-4DB2-BD59-A6C34878D82A}">
                    <a16:rowId xmlns:a16="http://schemas.microsoft.com/office/drawing/2014/main" val="10002"/>
                  </a:ext>
                </a:extLst>
              </a:tr>
              <a:tr h="843823">
                <a:tc>
                  <a:txBody>
                    <a:bodyPr/>
                    <a:lstStyle/>
                    <a:p>
                      <a:pPr algn="ctr"/>
                      <a:r>
                        <a:rPr lang="en-US" sz="1100" dirty="0"/>
                        <a:t>Approaches</a:t>
                      </a:r>
                    </a:p>
                    <a:p>
                      <a:pPr algn="ctr"/>
                      <a:r>
                        <a:rPr lang="en-US" sz="1100" dirty="0"/>
                        <a:t>21-27E</a:t>
                      </a:r>
                    </a:p>
                  </a:txBody>
                  <a:tcPr marL="68580" marR="68580" anchor="ctr"/>
                </a:tc>
                <a:tc>
                  <a:txBody>
                    <a:bodyPr/>
                    <a:lstStyle/>
                    <a:p>
                      <a:pPr algn="ctr"/>
                      <a:r>
                        <a:rPr lang="en-US" sz="1200" b="0" dirty="0"/>
                        <a:t>55-73%</a:t>
                      </a:r>
                    </a:p>
                  </a:txBody>
                  <a:tcPr marL="68580" marR="68580" anchor="ctr"/>
                </a:tc>
                <a:tc>
                  <a:txBody>
                    <a:bodyPr/>
                    <a:lstStyle/>
                    <a:p>
                      <a:pPr algn="ctr"/>
                      <a:r>
                        <a:rPr lang="en-US" sz="1200" b="0" dirty="0">
                          <a:solidFill>
                            <a:schemeClr val="tx1"/>
                          </a:solidFill>
                        </a:rPr>
                        <a:t>65%</a:t>
                      </a:r>
                    </a:p>
                  </a:txBody>
                  <a:tcPr marL="68580" marR="68580" anchor="ctr">
                    <a:solidFill>
                      <a:schemeClr val="bg1"/>
                    </a:solidFill>
                  </a:tcPr>
                </a:tc>
                <a:tc>
                  <a:txBody>
                    <a:bodyPr/>
                    <a:lstStyle/>
                    <a:p>
                      <a:pPr algn="ctr"/>
                      <a:r>
                        <a:rPr lang="en-US" sz="1200" b="0" dirty="0">
                          <a:solidFill>
                            <a:schemeClr val="tx1"/>
                          </a:solidFill>
                        </a:rPr>
                        <a:t>63%</a:t>
                      </a:r>
                    </a:p>
                  </a:txBody>
                  <a:tcPr marL="68580" marR="68580" anchor="ctr">
                    <a:solidFill>
                      <a:schemeClr val="bg1"/>
                    </a:solidFill>
                  </a:tcPr>
                </a:tc>
                <a:tc>
                  <a:txBody>
                    <a:bodyPr/>
                    <a:lstStyle/>
                    <a:p>
                      <a:pPr algn="ctr"/>
                      <a:r>
                        <a:rPr lang="en-US" sz="1200" b="0" dirty="0">
                          <a:solidFill>
                            <a:schemeClr val="tx1"/>
                          </a:solidFill>
                        </a:rPr>
                        <a:t>85%</a:t>
                      </a:r>
                    </a:p>
                  </a:txBody>
                  <a:tcPr marL="68580" marR="68580" anchor="ctr">
                    <a:solidFill>
                      <a:schemeClr val="bg1"/>
                    </a:solidFill>
                  </a:tcPr>
                </a:tc>
                <a:tc>
                  <a:txBody>
                    <a:bodyPr/>
                    <a:lstStyle/>
                    <a:p>
                      <a:pPr algn="ctr"/>
                      <a:r>
                        <a:rPr lang="en-US" sz="1200" dirty="0"/>
                        <a:t>90%</a:t>
                      </a:r>
                    </a:p>
                  </a:txBody>
                  <a:tcPr marL="68580" marR="68580" anchor="ctr">
                    <a:noFill/>
                  </a:tcPr>
                </a:tc>
                <a:extLst>
                  <a:ext uri="{0D108BD9-81ED-4DB2-BD59-A6C34878D82A}">
                    <a16:rowId xmlns:a16="http://schemas.microsoft.com/office/drawing/2014/main" val="10003"/>
                  </a:ext>
                </a:extLst>
              </a:tr>
              <a:tr h="843823">
                <a:tc>
                  <a:txBody>
                    <a:bodyPr/>
                    <a:lstStyle/>
                    <a:p>
                      <a:pPr algn="ctr"/>
                      <a:r>
                        <a:rPr lang="en-US" sz="1100" dirty="0"/>
                        <a:t>Meets</a:t>
                      </a:r>
                    </a:p>
                    <a:p>
                      <a:pPr algn="ctr"/>
                      <a:r>
                        <a:rPr lang="en-US" sz="1100" dirty="0"/>
                        <a:t>28-32E</a:t>
                      </a:r>
                    </a:p>
                  </a:txBody>
                  <a:tcPr marL="68580" marR="68580" anchor="ctr"/>
                </a:tc>
                <a:tc>
                  <a:txBody>
                    <a:bodyPr/>
                    <a:lstStyle/>
                    <a:p>
                      <a:pPr algn="ctr"/>
                      <a:r>
                        <a:rPr lang="en-US" sz="1200" dirty="0"/>
                        <a:t>74-86%</a:t>
                      </a:r>
                    </a:p>
                  </a:txBody>
                  <a:tcPr marL="68580" marR="68580" anchor="ctr"/>
                </a:tc>
                <a:tc>
                  <a:txBody>
                    <a:bodyPr/>
                    <a:lstStyle/>
                    <a:p>
                      <a:pPr algn="ctr"/>
                      <a:r>
                        <a:rPr lang="en-US" sz="1200" dirty="0">
                          <a:solidFill>
                            <a:schemeClr val="tx1"/>
                          </a:solidFill>
                        </a:rPr>
                        <a:t>40%</a:t>
                      </a:r>
                    </a:p>
                  </a:txBody>
                  <a:tcPr marL="68580" marR="68580" anchor="ctr">
                    <a:solidFill>
                      <a:schemeClr val="bg1"/>
                    </a:solidFill>
                  </a:tcPr>
                </a:tc>
                <a:tc>
                  <a:txBody>
                    <a:bodyPr/>
                    <a:lstStyle/>
                    <a:p>
                      <a:pPr algn="ctr"/>
                      <a:r>
                        <a:rPr lang="en-US" sz="1200" dirty="0">
                          <a:solidFill>
                            <a:schemeClr val="tx1"/>
                          </a:solidFill>
                        </a:rPr>
                        <a:t>39%</a:t>
                      </a:r>
                    </a:p>
                  </a:txBody>
                  <a:tcPr marL="68580" marR="68580" anchor="ctr">
                    <a:solidFill>
                      <a:schemeClr val="bg1"/>
                    </a:solidFill>
                  </a:tcPr>
                </a:tc>
                <a:tc>
                  <a:txBody>
                    <a:bodyPr/>
                    <a:lstStyle/>
                    <a:p>
                      <a:pPr algn="ctr"/>
                      <a:r>
                        <a:rPr lang="en-US" sz="1200" dirty="0">
                          <a:solidFill>
                            <a:schemeClr val="tx1"/>
                          </a:solidFill>
                        </a:rPr>
                        <a:t>57%</a:t>
                      </a:r>
                    </a:p>
                  </a:txBody>
                  <a:tcPr marL="68580" marR="68580" anchor="ctr">
                    <a:solidFill>
                      <a:schemeClr val="bg1"/>
                    </a:solidFill>
                  </a:tcPr>
                </a:tc>
                <a:tc>
                  <a:txBody>
                    <a:bodyPr/>
                    <a:lstStyle/>
                    <a:p>
                      <a:pPr algn="ctr"/>
                      <a:r>
                        <a:rPr lang="en-US" sz="1200" dirty="0"/>
                        <a:t>60%</a:t>
                      </a:r>
                    </a:p>
                  </a:txBody>
                  <a:tcPr marL="68580" marR="68580" anchor="ctr">
                    <a:noFill/>
                  </a:tcPr>
                </a:tc>
                <a:extLst>
                  <a:ext uri="{0D108BD9-81ED-4DB2-BD59-A6C34878D82A}">
                    <a16:rowId xmlns:a16="http://schemas.microsoft.com/office/drawing/2014/main" val="10004"/>
                  </a:ext>
                </a:extLst>
              </a:tr>
              <a:tr h="843823">
                <a:tc>
                  <a:txBody>
                    <a:bodyPr/>
                    <a:lstStyle/>
                    <a:p>
                      <a:pPr algn="ctr"/>
                      <a:r>
                        <a:rPr lang="en-US" sz="1100" dirty="0"/>
                        <a:t>Masters </a:t>
                      </a:r>
                    </a:p>
                    <a:p>
                      <a:pPr algn="ctr"/>
                      <a:r>
                        <a:rPr lang="en-US" sz="1100" dirty="0"/>
                        <a:t>33-38E</a:t>
                      </a:r>
                    </a:p>
                  </a:txBody>
                  <a:tcPr marL="68580" marR="68580" anchor="ctr"/>
                </a:tc>
                <a:tc>
                  <a:txBody>
                    <a:bodyPr/>
                    <a:lstStyle/>
                    <a:p>
                      <a:pPr algn="ctr"/>
                      <a:r>
                        <a:rPr lang="en-US" sz="1200" dirty="0"/>
                        <a:t>87-100%</a:t>
                      </a:r>
                    </a:p>
                  </a:txBody>
                  <a:tcPr marL="68580" marR="68580" anchor="ctr"/>
                </a:tc>
                <a:tc>
                  <a:txBody>
                    <a:bodyPr/>
                    <a:lstStyle/>
                    <a:p>
                      <a:pPr algn="ctr"/>
                      <a:r>
                        <a:rPr lang="en-US" sz="1200" dirty="0">
                          <a:solidFill>
                            <a:schemeClr val="tx1"/>
                          </a:solidFill>
                        </a:rPr>
                        <a:t>17%</a:t>
                      </a:r>
                    </a:p>
                  </a:txBody>
                  <a:tcPr marL="68580" marR="68580" anchor="ctr">
                    <a:solidFill>
                      <a:schemeClr val="bg1"/>
                    </a:solidFill>
                  </a:tcPr>
                </a:tc>
                <a:tc>
                  <a:txBody>
                    <a:bodyPr/>
                    <a:lstStyle/>
                    <a:p>
                      <a:pPr algn="ctr"/>
                      <a:r>
                        <a:rPr lang="en-US" sz="1200" dirty="0">
                          <a:solidFill>
                            <a:schemeClr val="tx1"/>
                          </a:solidFill>
                        </a:rPr>
                        <a:t>19%</a:t>
                      </a:r>
                    </a:p>
                  </a:txBody>
                  <a:tcPr marL="68580" marR="68580" anchor="ctr">
                    <a:solidFill>
                      <a:schemeClr val="bg1"/>
                    </a:solidFill>
                  </a:tcPr>
                </a:tc>
                <a:tc>
                  <a:txBody>
                    <a:bodyPr/>
                    <a:lstStyle/>
                    <a:p>
                      <a:pPr algn="ctr"/>
                      <a:r>
                        <a:rPr lang="en-US" sz="1200" dirty="0">
                          <a:solidFill>
                            <a:schemeClr val="tx1"/>
                          </a:solidFill>
                        </a:rPr>
                        <a:t>27%</a:t>
                      </a:r>
                    </a:p>
                  </a:txBody>
                  <a:tcPr marL="68580" marR="68580" anchor="ctr">
                    <a:solidFill>
                      <a:schemeClr val="bg1"/>
                    </a:solidFill>
                  </a:tcPr>
                </a:tc>
                <a:tc>
                  <a:txBody>
                    <a:bodyPr/>
                    <a:lstStyle/>
                    <a:p>
                      <a:pPr algn="ctr"/>
                      <a:r>
                        <a:rPr lang="en-US" sz="1200" dirty="0"/>
                        <a:t>30%</a:t>
                      </a:r>
                    </a:p>
                  </a:txBody>
                  <a:tcPr marL="68580" marR="68580" anchor="ctr">
                    <a:noFill/>
                  </a:tcPr>
                </a:tc>
                <a:extLst>
                  <a:ext uri="{0D108BD9-81ED-4DB2-BD59-A6C34878D82A}">
                    <a16:rowId xmlns:a16="http://schemas.microsoft.com/office/drawing/2014/main" val="10005"/>
                  </a:ext>
                </a:extLst>
              </a:tr>
            </a:tbl>
          </a:graphicData>
        </a:graphic>
      </p:graphicFrame>
      <p:grpSp>
        <p:nvGrpSpPr>
          <p:cNvPr id="6" name="Group 5"/>
          <p:cNvGrpSpPr/>
          <p:nvPr/>
        </p:nvGrpSpPr>
        <p:grpSpPr>
          <a:xfrm>
            <a:off x="1346461" y="258951"/>
            <a:ext cx="9278360" cy="615010"/>
            <a:chOff x="-88900" y="203200"/>
            <a:chExt cx="9307602" cy="596900"/>
          </a:xfrm>
        </p:grpSpPr>
        <p:sp>
          <p:nvSpPr>
            <p:cNvPr id="7" name="Rectangle 6"/>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53599" y="151248"/>
            <a:ext cx="716693" cy="722713"/>
          </a:xfrm>
          <a:prstGeom prst="rect">
            <a:avLst/>
          </a:prstGeom>
        </p:spPr>
      </p:pic>
      <p:sp>
        <p:nvSpPr>
          <p:cNvPr id="10" name="Rectangle 9"/>
          <p:cNvSpPr/>
          <p:nvPr/>
        </p:nvSpPr>
        <p:spPr>
          <a:xfrm>
            <a:off x="2937641" y="298804"/>
            <a:ext cx="6096000"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2024-2025 Campus Goals </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Footer Placeholder 10"/>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12" name="Picture 11">
            <a:extLst>
              <a:ext uri="{FF2B5EF4-FFF2-40B4-BE49-F238E27FC236}">
                <a16:creationId xmlns:a16="http://schemas.microsoft.com/office/drawing/2014/main" id="{9FA87A6B-AE5D-401A-9681-884E99086353}"/>
              </a:ext>
            </a:extLst>
          </p:cNvPr>
          <p:cNvPicPr>
            <a:picLocks noChangeAspect="1"/>
          </p:cNvPicPr>
          <p:nvPr/>
        </p:nvPicPr>
        <p:blipFill>
          <a:blip r:embed="rId3"/>
          <a:stretch>
            <a:fillRect/>
          </a:stretch>
        </p:blipFill>
        <p:spPr>
          <a:xfrm>
            <a:off x="10864892" y="298804"/>
            <a:ext cx="810838" cy="762066"/>
          </a:xfrm>
          <a:prstGeom prst="rect">
            <a:avLst/>
          </a:prstGeom>
        </p:spPr>
      </p:pic>
    </p:spTree>
    <p:extLst>
      <p:ext uri="{BB962C8B-B14F-4D97-AF65-F5344CB8AC3E}">
        <p14:creationId xmlns:p14="http://schemas.microsoft.com/office/powerpoint/2010/main" val="1984997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4191074632"/>
              </p:ext>
            </p:extLst>
          </p:nvPr>
        </p:nvGraphicFramePr>
        <p:xfrm>
          <a:off x="274322" y="737803"/>
          <a:ext cx="11401124" cy="5011834"/>
        </p:xfrm>
        <a:graphic>
          <a:graphicData uri="http://schemas.openxmlformats.org/drawingml/2006/table">
            <a:tbl>
              <a:tblPr firstRow="1" bandRow="1">
                <a:tableStyleId>{5940675A-B579-460E-94D1-54222C63F5DA}</a:tableStyleId>
              </a:tblPr>
              <a:tblGrid>
                <a:gridCol w="1623426">
                  <a:extLst>
                    <a:ext uri="{9D8B030D-6E8A-4147-A177-3AD203B41FA5}">
                      <a16:colId xmlns:a16="http://schemas.microsoft.com/office/drawing/2014/main" val="20000"/>
                    </a:ext>
                  </a:extLst>
                </a:gridCol>
                <a:gridCol w="1365506">
                  <a:extLst>
                    <a:ext uri="{9D8B030D-6E8A-4147-A177-3AD203B41FA5}">
                      <a16:colId xmlns:a16="http://schemas.microsoft.com/office/drawing/2014/main" val="20001"/>
                    </a:ext>
                  </a:extLst>
                </a:gridCol>
                <a:gridCol w="2158881">
                  <a:extLst>
                    <a:ext uri="{9D8B030D-6E8A-4147-A177-3AD203B41FA5}">
                      <a16:colId xmlns:a16="http://schemas.microsoft.com/office/drawing/2014/main" val="20002"/>
                    </a:ext>
                  </a:extLst>
                </a:gridCol>
                <a:gridCol w="2158881">
                  <a:extLst>
                    <a:ext uri="{9D8B030D-6E8A-4147-A177-3AD203B41FA5}">
                      <a16:colId xmlns:a16="http://schemas.microsoft.com/office/drawing/2014/main" val="3994796537"/>
                    </a:ext>
                  </a:extLst>
                </a:gridCol>
                <a:gridCol w="2158881">
                  <a:extLst>
                    <a:ext uri="{9D8B030D-6E8A-4147-A177-3AD203B41FA5}">
                      <a16:colId xmlns:a16="http://schemas.microsoft.com/office/drawing/2014/main" val="3923449732"/>
                    </a:ext>
                  </a:extLst>
                </a:gridCol>
                <a:gridCol w="1935549">
                  <a:extLst>
                    <a:ext uri="{9D8B030D-6E8A-4147-A177-3AD203B41FA5}">
                      <a16:colId xmlns:a16="http://schemas.microsoft.com/office/drawing/2014/main" val="20003"/>
                    </a:ext>
                  </a:extLst>
                </a:gridCol>
              </a:tblGrid>
              <a:tr h="709913">
                <a:tc gridSpan="6">
                  <a:txBody>
                    <a:bodyPr/>
                    <a:lstStyle/>
                    <a:p>
                      <a:r>
                        <a:rPr lang="en-US" sz="2400" b="1" dirty="0">
                          <a:solidFill>
                            <a:srgbClr val="FFFFFF"/>
                          </a:solidFill>
                          <a:latin typeface="+mn-lt"/>
                          <a:cs typeface="Times New Roman"/>
                        </a:rPr>
                        <a:t>5</a:t>
                      </a:r>
                      <a:r>
                        <a:rPr lang="en-US" sz="2400" b="1" baseline="30000" dirty="0">
                          <a:solidFill>
                            <a:srgbClr val="FFFFFF"/>
                          </a:solidFill>
                          <a:latin typeface="+mn-lt"/>
                          <a:cs typeface="Times New Roman"/>
                        </a:rPr>
                        <a:t>th</a:t>
                      </a:r>
                      <a:r>
                        <a:rPr lang="en-US" sz="2400" b="1" dirty="0">
                          <a:solidFill>
                            <a:srgbClr val="FFFFFF"/>
                          </a:solidFill>
                          <a:latin typeface="+mn-lt"/>
                          <a:cs typeface="Times New Roman"/>
                        </a:rPr>
                        <a:t> Grade Science</a:t>
                      </a:r>
                    </a:p>
                  </a:txBody>
                  <a:tcPr marL="68580" marR="68580">
                    <a:solidFill>
                      <a:srgbClr val="800000"/>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220545">
                <a:tc rowSpan="2" gridSpan="2">
                  <a:txBody>
                    <a:bodyPr/>
                    <a:lstStyle/>
                    <a:p>
                      <a:pPr algn="ctr"/>
                      <a:endParaRPr lang="en-US" sz="1200" dirty="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endParaRPr lang="en-US" sz="1200" b="1" dirty="0"/>
                    </a:p>
                    <a:p>
                      <a:pPr algn="ctr"/>
                      <a:endParaRPr lang="en-US" sz="1200" b="1" dirty="0"/>
                    </a:p>
                    <a:p>
                      <a:pPr algn="ctr"/>
                      <a:endParaRPr lang="en-US" sz="1200" b="1" dirty="0"/>
                    </a:p>
                    <a:p>
                      <a:pPr algn="ctr"/>
                      <a:r>
                        <a:rPr lang="en-US" sz="1200" b="1" dirty="0"/>
                        <a:t>% of Students Passing State Assessment</a:t>
                      </a:r>
                    </a:p>
                  </a:txBody>
                  <a:tcPr marL="68580" marR="68580"/>
                </a:tc>
                <a:tc>
                  <a:txBody>
                    <a:bodyPr/>
                    <a:lstStyle/>
                    <a:p>
                      <a:pPr algn="ctr"/>
                      <a:endParaRPr lang="en-US" sz="1200" b="1" dirty="0"/>
                    </a:p>
                    <a:p>
                      <a:pPr algn="ctr"/>
                      <a:endParaRPr lang="en-US" sz="1200" b="1" dirty="0"/>
                    </a:p>
                    <a:p>
                      <a:pPr algn="ctr"/>
                      <a:endParaRPr lang="en-US" sz="1200" b="1" dirty="0"/>
                    </a:p>
                    <a:p>
                      <a:pPr algn="ctr"/>
                      <a:r>
                        <a:rPr lang="en-US" sz="1200" b="1" dirty="0"/>
                        <a:t>BM2</a:t>
                      </a:r>
                    </a:p>
                  </a:txBody>
                  <a:tcPr marL="68580" marR="68580"/>
                </a:tc>
                <a:tc>
                  <a:txBody>
                    <a:bodyPr/>
                    <a:lstStyle/>
                    <a:p>
                      <a:pPr algn="ctr"/>
                      <a:endParaRPr lang="en-US" sz="1200" b="1" dirty="0"/>
                    </a:p>
                    <a:p>
                      <a:pPr algn="ctr"/>
                      <a:endParaRPr lang="en-US" sz="1200" b="1" dirty="0"/>
                    </a:p>
                    <a:p>
                      <a:pPr algn="ctr"/>
                      <a:endParaRPr lang="en-US" sz="1200" b="1" dirty="0"/>
                    </a:p>
                    <a:p>
                      <a:pPr algn="ctr"/>
                      <a:r>
                        <a:rPr lang="en-US" sz="1200" b="1" dirty="0"/>
                        <a:t>STAAR</a:t>
                      </a:r>
                    </a:p>
                  </a:txBody>
                  <a:tcPr marL="68580" marR="68580"/>
                </a:tc>
                <a:tc>
                  <a:txBody>
                    <a:bodyPr/>
                    <a:lstStyle/>
                    <a:p>
                      <a:pPr algn="ctr"/>
                      <a:endParaRPr lang="en-US" sz="1200" b="1" dirty="0"/>
                    </a:p>
                    <a:p>
                      <a:pPr algn="ctr"/>
                      <a:endParaRPr lang="en-US" sz="1200" b="1" dirty="0"/>
                    </a:p>
                    <a:p>
                      <a:pPr algn="ctr"/>
                      <a:endParaRPr lang="en-US" sz="1200" b="1" dirty="0"/>
                    </a:p>
                    <a:p>
                      <a:pPr algn="ctr"/>
                      <a:r>
                        <a:rPr lang="en-US" sz="1200" b="1" dirty="0"/>
                        <a:t>Goal</a:t>
                      </a:r>
                    </a:p>
                    <a:p>
                      <a:pPr algn="ctr"/>
                      <a:endParaRPr lang="en-US" sz="1200" b="1" dirty="0"/>
                    </a:p>
                    <a:p>
                      <a:pPr algn="ctr"/>
                      <a:endParaRPr lang="en-US" sz="1200" b="1" i="1" dirty="0"/>
                    </a:p>
                  </a:txBody>
                  <a:tcPr marL="68580" marR="68580"/>
                </a:tc>
                <a:extLst>
                  <a:ext uri="{0D108BD9-81ED-4DB2-BD59-A6C34878D82A}">
                    <a16:rowId xmlns:a16="http://schemas.microsoft.com/office/drawing/2014/main" val="10001"/>
                  </a:ext>
                </a:extLst>
              </a:tr>
              <a:tr h="895408">
                <a:tc gridSpan="2" vMerge="1">
                  <a:txBody>
                    <a:bodyPr/>
                    <a:lstStyle/>
                    <a:p>
                      <a:endParaRPr lang="en-US" dirty="0"/>
                    </a:p>
                  </a:txBody>
                  <a:tcPr/>
                </a:tc>
                <a:tc hMerge="1" vMerge="1">
                  <a:txBody>
                    <a:bodyPr/>
                    <a:lstStyle/>
                    <a:p>
                      <a:endParaRPr lang="en-US" dirty="0"/>
                    </a:p>
                  </a:txBody>
                  <a:tcPr/>
                </a:tc>
                <a:tc>
                  <a:txBody>
                    <a:bodyPr/>
                    <a:lstStyle/>
                    <a:p>
                      <a:pPr algn="ctr"/>
                      <a:r>
                        <a:rPr lang="en-US" sz="1200" b="1" dirty="0"/>
                        <a:t>2023</a:t>
                      </a:r>
                    </a:p>
                  </a:txBody>
                  <a:tcPr marL="68580" marR="68580" anchor="ct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tc>
                  <a:txBody>
                    <a:bodyPr/>
                    <a:lstStyle/>
                    <a:p>
                      <a:pPr algn="ctr"/>
                      <a:r>
                        <a:rPr lang="en-US" sz="1200" b="1" dirty="0"/>
                        <a:t>2024</a:t>
                      </a:r>
                    </a:p>
                  </a:txBody>
                  <a:tcPr marL="68580" marR="68580" anchor="ctr"/>
                </a:tc>
                <a:extLst>
                  <a:ext uri="{0D108BD9-81ED-4DB2-BD59-A6C34878D82A}">
                    <a16:rowId xmlns:a16="http://schemas.microsoft.com/office/drawing/2014/main" val="10002"/>
                  </a:ext>
                </a:extLst>
              </a:tr>
              <a:tr h="728656">
                <a:tc>
                  <a:txBody>
                    <a:bodyPr/>
                    <a:lstStyle/>
                    <a:p>
                      <a:pPr algn="ctr"/>
                      <a:r>
                        <a:rPr lang="en-US" sz="1000" dirty="0"/>
                        <a:t>Approaches</a:t>
                      </a:r>
                    </a:p>
                  </a:txBody>
                  <a:tcPr marL="68580" marR="68580" anchor="ctr"/>
                </a:tc>
                <a:tc>
                  <a:txBody>
                    <a:bodyPr/>
                    <a:lstStyle/>
                    <a:p>
                      <a:pPr algn="ctr"/>
                      <a:r>
                        <a:rPr lang="en-US" sz="1200" b="0" dirty="0"/>
                        <a:t>58-77%</a:t>
                      </a:r>
                    </a:p>
                  </a:txBody>
                  <a:tcPr marL="68580" marR="68580" anchor="ctr"/>
                </a:tc>
                <a:tc>
                  <a:txBody>
                    <a:bodyPr/>
                    <a:lstStyle/>
                    <a:p>
                      <a:pPr algn="ctr"/>
                      <a:r>
                        <a:rPr lang="en-US" sz="1200" b="0" dirty="0"/>
                        <a:t>71%</a:t>
                      </a:r>
                    </a:p>
                  </a:txBody>
                  <a:tcPr marL="68580" marR="68580" anchor="ctr">
                    <a:noFill/>
                  </a:tcPr>
                </a:tc>
                <a:tc>
                  <a:txBody>
                    <a:bodyPr/>
                    <a:lstStyle/>
                    <a:p>
                      <a:pPr algn="ctr"/>
                      <a:r>
                        <a:rPr lang="en-US" sz="1200" b="0" dirty="0"/>
                        <a:t>63%</a:t>
                      </a:r>
                    </a:p>
                  </a:txBody>
                  <a:tcPr marL="68580" marR="68580" anchor="ctr">
                    <a:noFill/>
                  </a:tcPr>
                </a:tc>
                <a:tc>
                  <a:txBody>
                    <a:bodyPr/>
                    <a:lstStyle/>
                    <a:p>
                      <a:pPr algn="ctr"/>
                      <a:r>
                        <a:rPr lang="en-US" sz="1200" b="0" dirty="0"/>
                        <a:t>73%</a:t>
                      </a:r>
                    </a:p>
                  </a:txBody>
                  <a:tcPr marL="68580" marR="68580" anchor="ctr">
                    <a:noFill/>
                  </a:tcPr>
                </a:tc>
                <a:tc>
                  <a:txBody>
                    <a:bodyPr/>
                    <a:lstStyle/>
                    <a:p>
                      <a:pPr algn="ctr"/>
                      <a:r>
                        <a:rPr lang="en-US" sz="1200" dirty="0"/>
                        <a:t>75%</a:t>
                      </a:r>
                    </a:p>
                  </a:txBody>
                  <a:tcPr marL="68580" marR="68580" anchor="ctr">
                    <a:noFill/>
                  </a:tcPr>
                </a:tc>
                <a:extLst>
                  <a:ext uri="{0D108BD9-81ED-4DB2-BD59-A6C34878D82A}">
                    <a16:rowId xmlns:a16="http://schemas.microsoft.com/office/drawing/2014/main" val="10003"/>
                  </a:ext>
                </a:extLst>
              </a:tr>
              <a:tr h="728656">
                <a:tc>
                  <a:txBody>
                    <a:bodyPr/>
                    <a:lstStyle/>
                    <a:p>
                      <a:pPr algn="ctr"/>
                      <a:r>
                        <a:rPr lang="en-US" sz="1000" dirty="0"/>
                        <a:t>Meets</a:t>
                      </a:r>
                    </a:p>
                  </a:txBody>
                  <a:tcPr marL="68580" marR="68580" anchor="ctr"/>
                </a:tc>
                <a:tc>
                  <a:txBody>
                    <a:bodyPr/>
                    <a:lstStyle/>
                    <a:p>
                      <a:pPr algn="ctr"/>
                      <a:r>
                        <a:rPr lang="en-US" sz="1200" dirty="0"/>
                        <a:t>78-88%</a:t>
                      </a:r>
                    </a:p>
                  </a:txBody>
                  <a:tcPr marL="68580" marR="68580" anchor="ctr"/>
                </a:tc>
                <a:tc>
                  <a:txBody>
                    <a:bodyPr/>
                    <a:lstStyle/>
                    <a:p>
                      <a:pPr algn="ctr"/>
                      <a:r>
                        <a:rPr lang="en-US" sz="1200" dirty="0"/>
                        <a:t>45%</a:t>
                      </a:r>
                    </a:p>
                  </a:txBody>
                  <a:tcPr marL="68580" marR="68580" anchor="ctr"/>
                </a:tc>
                <a:tc>
                  <a:txBody>
                    <a:bodyPr/>
                    <a:lstStyle/>
                    <a:p>
                      <a:pPr algn="ctr"/>
                      <a:r>
                        <a:rPr lang="en-US" sz="1200" dirty="0"/>
                        <a:t>239%</a:t>
                      </a:r>
                    </a:p>
                  </a:txBody>
                  <a:tcPr marL="68580" marR="68580" anchor="ctr"/>
                </a:tc>
                <a:tc>
                  <a:txBody>
                    <a:bodyPr/>
                    <a:lstStyle/>
                    <a:p>
                      <a:pPr algn="ctr"/>
                      <a:r>
                        <a:rPr lang="en-US" sz="1200" dirty="0"/>
                        <a:t>47%</a:t>
                      </a:r>
                    </a:p>
                  </a:txBody>
                  <a:tcPr marL="68580" marR="68580" anchor="ctr"/>
                </a:tc>
                <a:tc>
                  <a:txBody>
                    <a:bodyPr/>
                    <a:lstStyle/>
                    <a:p>
                      <a:pPr algn="ctr"/>
                      <a:r>
                        <a:rPr lang="en-US" sz="1200" dirty="0"/>
                        <a:t>50%</a:t>
                      </a:r>
                    </a:p>
                  </a:txBody>
                  <a:tcPr marL="68580" marR="68580" anchor="ctr">
                    <a:noFill/>
                  </a:tcPr>
                </a:tc>
                <a:extLst>
                  <a:ext uri="{0D108BD9-81ED-4DB2-BD59-A6C34878D82A}">
                    <a16:rowId xmlns:a16="http://schemas.microsoft.com/office/drawing/2014/main" val="10004"/>
                  </a:ext>
                </a:extLst>
              </a:tr>
              <a:tr h="728656">
                <a:tc>
                  <a:txBody>
                    <a:bodyPr/>
                    <a:lstStyle/>
                    <a:p>
                      <a:pPr algn="ctr"/>
                      <a:r>
                        <a:rPr lang="en-US" sz="1000" dirty="0"/>
                        <a:t>Masters </a:t>
                      </a:r>
                    </a:p>
                  </a:txBody>
                  <a:tcPr marL="68580" marR="68580" anchor="ctr"/>
                </a:tc>
                <a:tc>
                  <a:txBody>
                    <a:bodyPr/>
                    <a:lstStyle/>
                    <a:p>
                      <a:pPr algn="ctr"/>
                      <a:r>
                        <a:rPr lang="en-US" sz="1200" dirty="0"/>
                        <a:t>89-100%</a:t>
                      </a:r>
                    </a:p>
                  </a:txBody>
                  <a:tcPr marL="68580" marR="68580" anchor="ctr"/>
                </a:tc>
                <a:tc>
                  <a:txBody>
                    <a:bodyPr/>
                    <a:lstStyle/>
                    <a:p>
                      <a:pPr algn="ctr"/>
                      <a:r>
                        <a:rPr lang="en-US" sz="1200" dirty="0"/>
                        <a:t>19%</a:t>
                      </a:r>
                    </a:p>
                  </a:txBody>
                  <a:tcPr marL="68580" marR="68580" anchor="ctr"/>
                </a:tc>
                <a:tc>
                  <a:txBody>
                    <a:bodyPr/>
                    <a:lstStyle/>
                    <a:p>
                      <a:pPr algn="ctr"/>
                      <a:r>
                        <a:rPr lang="en-US" sz="1200" dirty="0"/>
                        <a:t>19%</a:t>
                      </a:r>
                    </a:p>
                  </a:txBody>
                  <a:tcPr marL="68580" marR="68580" anchor="ctr"/>
                </a:tc>
                <a:tc>
                  <a:txBody>
                    <a:bodyPr/>
                    <a:lstStyle/>
                    <a:p>
                      <a:pPr algn="ctr"/>
                      <a:r>
                        <a:rPr lang="en-US" sz="1200" dirty="0"/>
                        <a:t>10%</a:t>
                      </a:r>
                    </a:p>
                  </a:txBody>
                  <a:tcPr marL="68580" marR="68580" anchor="ctr"/>
                </a:tc>
                <a:tc>
                  <a:txBody>
                    <a:bodyPr/>
                    <a:lstStyle/>
                    <a:p>
                      <a:pPr algn="ctr"/>
                      <a:r>
                        <a:rPr lang="en-US" sz="1200" dirty="0"/>
                        <a:t>25%</a:t>
                      </a:r>
                    </a:p>
                  </a:txBody>
                  <a:tcPr marL="68580" marR="68580" anchor="ctr">
                    <a:noFill/>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026598" y="11543"/>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300" normalizeH="0" baseline="0" noProof="0" dirty="0">
                <a:ln>
                  <a:noFill/>
                </a:ln>
                <a:solidFill>
                  <a:prstClr val="white"/>
                </a:solidFill>
                <a:effectLst/>
                <a:uLnTx/>
                <a:uFillTx/>
                <a:latin typeface="Gill Sans"/>
                <a:ea typeface="+mj-ea"/>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8037" y="11543"/>
            <a:ext cx="519646" cy="524011"/>
          </a:xfrm>
          <a:prstGeom prst="rect">
            <a:avLst/>
          </a:prstGeom>
        </p:spPr>
      </p:pic>
      <p:sp>
        <p:nvSpPr>
          <p:cNvPr id="9" name="Rectangle 8"/>
          <p:cNvSpPr/>
          <p:nvPr/>
        </p:nvSpPr>
        <p:spPr>
          <a:xfrm>
            <a:off x="1026598" y="-835636"/>
            <a:ext cx="7861737"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Pharr-San Juan-Alamo Independent School District </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2014-2015 Goals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2807838" y="51396"/>
            <a:ext cx="6096000"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2023-2024 Campus Goals </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Berta Palacios Elementary Campus Improvement Plan</a:t>
            </a:r>
          </a:p>
        </p:txBody>
      </p:sp>
      <p:pic>
        <p:nvPicPr>
          <p:cNvPr id="11" name="Picture 10">
            <a:extLst>
              <a:ext uri="{FF2B5EF4-FFF2-40B4-BE49-F238E27FC236}">
                <a16:creationId xmlns:a16="http://schemas.microsoft.com/office/drawing/2014/main" id="{1E7444BB-7016-45D6-90C8-478499356721}"/>
              </a:ext>
            </a:extLst>
          </p:cNvPr>
          <p:cNvPicPr>
            <a:picLocks noChangeAspect="1"/>
          </p:cNvPicPr>
          <p:nvPr/>
        </p:nvPicPr>
        <p:blipFill>
          <a:blip r:embed="rId3"/>
          <a:stretch>
            <a:fillRect/>
          </a:stretch>
        </p:blipFill>
        <p:spPr>
          <a:xfrm>
            <a:off x="10864608" y="11543"/>
            <a:ext cx="810838" cy="762066"/>
          </a:xfrm>
          <a:prstGeom prst="rect">
            <a:avLst/>
          </a:prstGeom>
        </p:spPr>
      </p:pic>
    </p:spTree>
    <p:extLst>
      <p:ext uri="{BB962C8B-B14F-4D97-AF65-F5344CB8AC3E}">
        <p14:creationId xmlns:p14="http://schemas.microsoft.com/office/powerpoint/2010/main" val="1974744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A picture containing food, drawing&#10;&#10;Description generated with very high confidence">
            <a:extLst>
              <a:ext uri="{FF2B5EF4-FFF2-40B4-BE49-F238E27FC236}">
                <a16:creationId xmlns:a16="http://schemas.microsoft.com/office/drawing/2014/main" id="{FF2D37E8-93C2-46F7-8B6A-342A5246B08A}"/>
              </a:ext>
            </a:extLst>
          </p:cNvPr>
          <p:cNvPicPr>
            <a:picLocks noGrp="1" noChangeAspect="1"/>
          </p:cNvPicPr>
          <p:nvPr>
            <p:ph idx="1"/>
          </p:nvPr>
        </p:nvPicPr>
        <p:blipFill>
          <a:blip r:embed="rId2"/>
          <a:stretch>
            <a:fillRect/>
          </a:stretch>
        </p:blipFill>
        <p:spPr>
          <a:xfrm>
            <a:off x="1870476" y="324251"/>
            <a:ext cx="7648210" cy="656129"/>
          </a:xfrm>
          <a:solidFill>
            <a:srgbClr val="632523"/>
          </a:solidFill>
        </p:spPr>
      </p:pic>
      <p:pic>
        <p:nvPicPr>
          <p:cNvPr id="2" name="Picture 1" descr="trans_psja_logo_stack.png">
            <a:extLst>
              <a:ext uri="{FF2B5EF4-FFF2-40B4-BE49-F238E27FC236}">
                <a16:creationId xmlns:a16="http://schemas.microsoft.com/office/drawing/2014/main" id="{8309C9C6-1B26-40F3-A195-B3DAA7F38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687" y="136525"/>
            <a:ext cx="1083747" cy="1031580"/>
          </a:xfrm>
          <a:prstGeom prst="rect">
            <a:avLst/>
          </a:prstGeom>
        </p:spPr>
      </p:pic>
      <p:sp>
        <p:nvSpPr>
          <p:cNvPr id="13" name="Rectangle 12">
            <a:extLst>
              <a:ext uri="{FF2B5EF4-FFF2-40B4-BE49-F238E27FC236}">
                <a16:creationId xmlns:a16="http://schemas.microsoft.com/office/drawing/2014/main" id="{E2591818-326B-4F28-BD79-5D8E4628FFB9}"/>
              </a:ext>
            </a:extLst>
          </p:cNvPr>
          <p:cNvSpPr/>
          <p:nvPr/>
        </p:nvSpPr>
        <p:spPr>
          <a:xfrm>
            <a:off x="2188387" y="136526"/>
            <a:ext cx="7530717" cy="2908489"/>
          </a:xfrm>
          <a:prstGeom prst="rect">
            <a:avLst/>
          </a:prstGeom>
        </p:spPr>
        <p:txBody>
          <a:bodyPr wrap="square" anchor="t">
            <a:spAutoFit/>
          </a:bodyPr>
          <a:lstStyle/>
          <a:p>
            <a:endParaRPr lang="en-US" sz="2250" b="1">
              <a:solidFill>
                <a:schemeClr val="bg1"/>
              </a:solidFill>
              <a:ea typeface="+mn-lt"/>
              <a:cs typeface="+mn-lt"/>
            </a:endParaRPr>
          </a:p>
          <a:p>
            <a:pPr algn="ctr"/>
            <a:r>
              <a:rPr lang="en-US" sz="2100" b="1">
                <a:solidFill>
                  <a:schemeClr val="bg1"/>
                </a:solidFill>
                <a:ea typeface="+mn-lt"/>
                <a:cs typeface="+mn-lt"/>
              </a:rPr>
              <a:t>GOAL AREA PRESENTATION</a:t>
            </a:r>
          </a:p>
          <a:p>
            <a:endParaRPr lang="en-US" sz="1350" b="1"/>
          </a:p>
          <a:p>
            <a:endParaRPr lang="en-US" sz="1350" b="1"/>
          </a:p>
          <a:p>
            <a:pPr algn="ctr"/>
            <a:r>
              <a:rPr lang="en-US" sz="1350"/>
              <a:t> </a:t>
            </a:r>
            <a:r>
              <a:rPr lang="en-US" sz="1350" b="1"/>
              <a:t> </a:t>
            </a:r>
          </a:p>
          <a:p>
            <a:pPr algn="ctr"/>
            <a:endParaRPr lang="en-US" sz="3300" b="1"/>
          </a:p>
          <a:p>
            <a:pPr algn="ctr"/>
            <a:endParaRPr lang="en-US" sz="3300" b="1"/>
          </a:p>
          <a:p>
            <a:pPr algn="ctr"/>
            <a:r>
              <a:rPr lang="en-US" sz="3300" b="1"/>
              <a:t>Goal Area 1:  Student Achievement </a:t>
            </a:r>
            <a:endParaRPr lang="en-US" sz="3300"/>
          </a:p>
        </p:txBody>
      </p:sp>
      <p:sp>
        <p:nvSpPr>
          <p:cNvPr id="6" name="Slide Number Placeholder 5">
            <a:extLst>
              <a:ext uri="{FF2B5EF4-FFF2-40B4-BE49-F238E27FC236}">
                <a16:creationId xmlns:a16="http://schemas.microsoft.com/office/drawing/2014/main" id="{2AAF730B-D314-4811-BDB9-D78BC88E7C5B}"/>
              </a:ext>
            </a:extLst>
          </p:cNvPr>
          <p:cNvSpPr>
            <a:spLocks noGrp="1"/>
          </p:cNvSpPr>
          <p:nvPr>
            <p:ph type="sldNum" sz="quarter" idx="7"/>
          </p:nvPr>
        </p:nvSpPr>
        <p:spPr>
          <a:xfrm>
            <a:off x="6583680" y="6377942"/>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25</a:t>
            </a:fld>
            <a:endParaRPr lang="en-US"/>
          </a:p>
        </p:txBody>
      </p:sp>
      <p:pic>
        <p:nvPicPr>
          <p:cNvPr id="3" name="Picture 2">
            <a:extLst>
              <a:ext uri="{FF2B5EF4-FFF2-40B4-BE49-F238E27FC236}">
                <a16:creationId xmlns:a16="http://schemas.microsoft.com/office/drawing/2014/main" id="{6DE3F93D-D87F-46FB-83ED-8BAA7AD965B8}"/>
              </a:ext>
            </a:extLst>
          </p:cNvPr>
          <p:cNvPicPr>
            <a:picLocks noChangeAspect="1"/>
          </p:cNvPicPr>
          <p:nvPr/>
        </p:nvPicPr>
        <p:blipFill>
          <a:blip r:embed="rId4"/>
          <a:stretch>
            <a:fillRect/>
          </a:stretch>
        </p:blipFill>
        <p:spPr>
          <a:xfrm>
            <a:off x="10767405" y="271281"/>
            <a:ext cx="957869" cy="900253"/>
          </a:xfrm>
          <a:prstGeom prst="rect">
            <a:avLst/>
          </a:prstGeom>
        </p:spPr>
      </p:pic>
      <p:sp>
        <p:nvSpPr>
          <p:cNvPr id="4" name="Footer Placeholder 3">
            <a:extLst>
              <a:ext uri="{FF2B5EF4-FFF2-40B4-BE49-F238E27FC236}">
                <a16:creationId xmlns:a16="http://schemas.microsoft.com/office/drawing/2014/main" id="{C6D6CEFB-5BB6-C53C-A82B-430DC4474AC6}"/>
              </a:ext>
            </a:extLst>
          </p:cNvPr>
          <p:cNvSpPr>
            <a:spLocks noGrp="1"/>
          </p:cNvSpPr>
          <p:nvPr>
            <p:ph type="ftr" sz="quarter" idx="11"/>
          </p:nvPr>
        </p:nvSpPr>
        <p:spPr/>
        <p:txBody>
          <a:bodyPr/>
          <a:lstStyle/>
          <a:p>
            <a:r>
              <a:rPr lang="en-US"/>
              <a:t>Berta Palacios Elementary Campus Improvement Plan</a:t>
            </a:r>
          </a:p>
        </p:txBody>
      </p:sp>
    </p:spTree>
    <p:extLst>
      <p:ext uri="{BB962C8B-B14F-4D97-AF65-F5344CB8AC3E}">
        <p14:creationId xmlns:p14="http://schemas.microsoft.com/office/powerpoint/2010/main" val="2223051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3DE615-2853-4324-96F3-86859EA3B969}"/>
              </a:ext>
            </a:extLst>
          </p:cNvPr>
          <p:cNvSpPr>
            <a:spLocks noGrp="1"/>
          </p:cNvSpPr>
          <p:nvPr>
            <p:ph type="ftr" sz="quarter" idx="11"/>
          </p:nvPr>
        </p:nvSpPr>
        <p:spPr>
          <a:xfrm>
            <a:off x="4038600" y="6356350"/>
            <a:ext cx="4114800" cy="365125"/>
          </a:xfrm>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83D1E50D-9A41-4D3F-94E0-D7999E7C31FE}"/>
              </a:ext>
            </a:extLst>
          </p:cNvPr>
          <p:cNvSpPr>
            <a:spLocks noGrp="1"/>
          </p:cNvSpPr>
          <p:nvPr>
            <p:ph type="sldNum" sz="quarter" idx="12"/>
          </p:nvPr>
        </p:nvSpPr>
        <p:spPr>
          <a:xfrm>
            <a:off x="8610600" y="6356350"/>
            <a:ext cx="2743200" cy="365125"/>
          </a:xfrm>
        </p:spPr>
        <p:txBody>
          <a:bodyPr/>
          <a:lstStyle/>
          <a:p>
            <a:fld id="{236ED5DE-22B7-41E7-A943-79814E858A13}" type="slidenum">
              <a:rPr lang="en-US" smtClean="0"/>
              <a:t>26</a:t>
            </a:fld>
            <a:endParaRPr lang="en-US"/>
          </a:p>
        </p:txBody>
      </p:sp>
      <p:graphicFrame>
        <p:nvGraphicFramePr>
          <p:cNvPr id="10" name="Table 9">
            <a:extLst>
              <a:ext uri="{FF2B5EF4-FFF2-40B4-BE49-F238E27FC236}">
                <a16:creationId xmlns:a16="http://schemas.microsoft.com/office/drawing/2014/main" id="{3E1FDF9B-29E1-4567-A938-C5611E80DBD7}"/>
              </a:ext>
            </a:extLst>
          </p:cNvPr>
          <p:cNvGraphicFramePr>
            <a:graphicFrameLocks noGrp="1"/>
          </p:cNvGraphicFramePr>
          <p:nvPr>
            <p:extLst>
              <p:ext uri="{D42A27DB-BD31-4B8C-83A1-F6EECF244321}">
                <p14:modId xmlns:p14="http://schemas.microsoft.com/office/powerpoint/2010/main" val="2973200322"/>
              </p:ext>
            </p:extLst>
          </p:nvPr>
        </p:nvGraphicFramePr>
        <p:xfrm>
          <a:off x="17704" y="0"/>
          <a:ext cx="12174295" cy="7531095"/>
        </p:xfrm>
        <a:graphic>
          <a:graphicData uri="http://schemas.openxmlformats.org/drawingml/2006/table">
            <a:tbl>
              <a:tblPr/>
              <a:tblGrid>
                <a:gridCol w="1754725">
                  <a:extLst>
                    <a:ext uri="{9D8B030D-6E8A-4147-A177-3AD203B41FA5}">
                      <a16:colId xmlns:a16="http://schemas.microsoft.com/office/drawing/2014/main" val="1683676590"/>
                    </a:ext>
                  </a:extLst>
                </a:gridCol>
                <a:gridCol w="1494718">
                  <a:extLst>
                    <a:ext uri="{9D8B030D-6E8A-4147-A177-3AD203B41FA5}">
                      <a16:colId xmlns:a16="http://schemas.microsoft.com/office/drawing/2014/main" val="515981825"/>
                    </a:ext>
                  </a:extLst>
                </a:gridCol>
                <a:gridCol w="1446919">
                  <a:extLst>
                    <a:ext uri="{9D8B030D-6E8A-4147-A177-3AD203B41FA5}">
                      <a16:colId xmlns:a16="http://schemas.microsoft.com/office/drawing/2014/main" val="793575185"/>
                    </a:ext>
                  </a:extLst>
                </a:gridCol>
                <a:gridCol w="869021">
                  <a:extLst>
                    <a:ext uri="{9D8B030D-6E8A-4147-A177-3AD203B41FA5}">
                      <a16:colId xmlns:a16="http://schemas.microsoft.com/office/drawing/2014/main" val="2663922731"/>
                    </a:ext>
                  </a:extLst>
                </a:gridCol>
                <a:gridCol w="2103033">
                  <a:extLst>
                    <a:ext uri="{9D8B030D-6E8A-4147-A177-3AD203B41FA5}">
                      <a16:colId xmlns:a16="http://schemas.microsoft.com/office/drawing/2014/main" val="4107632835"/>
                    </a:ext>
                  </a:extLst>
                </a:gridCol>
                <a:gridCol w="1390436">
                  <a:extLst>
                    <a:ext uri="{9D8B030D-6E8A-4147-A177-3AD203B41FA5}">
                      <a16:colId xmlns:a16="http://schemas.microsoft.com/office/drawing/2014/main" val="2465998505"/>
                    </a:ext>
                  </a:extLst>
                </a:gridCol>
                <a:gridCol w="1094968">
                  <a:extLst>
                    <a:ext uri="{9D8B030D-6E8A-4147-A177-3AD203B41FA5}">
                      <a16:colId xmlns:a16="http://schemas.microsoft.com/office/drawing/2014/main" val="3414365509"/>
                    </a:ext>
                  </a:extLst>
                </a:gridCol>
                <a:gridCol w="2020475">
                  <a:extLst>
                    <a:ext uri="{9D8B030D-6E8A-4147-A177-3AD203B41FA5}">
                      <a16:colId xmlns:a16="http://schemas.microsoft.com/office/drawing/2014/main" val="2115215204"/>
                    </a:ext>
                  </a:extLst>
                </a:gridCol>
              </a:tblGrid>
              <a:tr h="170975">
                <a:tc>
                  <a:txBody>
                    <a:bodyPr/>
                    <a:lstStyle/>
                    <a:p>
                      <a:pPr algn="l" rtl="0" fontAlgn="ctr"/>
                      <a:r>
                        <a:rPr lang="en-US" sz="800" b="1" i="0" u="none" strike="noStrike" dirty="0">
                          <a:solidFill>
                            <a:srgbClr val="000000"/>
                          </a:solidFill>
                          <a:effectLst/>
                          <a:latin typeface="Calibri Light" panose="020F0302020204030204" pitchFamily="34" charset="0"/>
                        </a:rPr>
                        <a:t>Goal Area 1:</a:t>
                      </a: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Student Achievement</a:t>
                      </a:r>
                    </a:p>
                  </a:txBody>
                  <a:tcPr marL="6427" marR="6427" marT="64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0319892"/>
                  </a:ext>
                </a:extLst>
              </a:tr>
              <a:tr h="141974">
                <a:tc>
                  <a:txBody>
                    <a:bodyPr/>
                    <a:lstStyle/>
                    <a:p>
                      <a:pPr algn="l" rtl="0" fontAlgn="ctr"/>
                      <a:r>
                        <a:rPr lang="en-US" sz="800" b="1" i="0" u="none" strike="noStrike">
                          <a:solidFill>
                            <a:srgbClr val="000000"/>
                          </a:solidFill>
                          <a:effectLst/>
                          <a:latin typeface="Calibri Light" panose="020F0302020204030204" pitchFamily="34" charset="0"/>
                        </a:rPr>
                        <a:t>Annual Goal:1</a:t>
                      </a: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marL="0" marR="0" lvl="0" indent="0">
                        <a:lnSpc>
                          <a:spcPct val="107000"/>
                        </a:lnSpc>
                        <a:spcBef>
                          <a:spcPts val="0"/>
                        </a:spcBef>
                        <a:spcAft>
                          <a:spcPts val="0"/>
                        </a:spcAft>
                        <a:buFont typeface="+mj-lt"/>
                        <a:buNone/>
                      </a:pPr>
                      <a:r>
                        <a:rPr lang="en-US"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By September 1, 2025 all student's overall performance on STAAR will be at 70% at approaches, 40% at meets and 25% at masters in Reading and Math.</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427" marR="6427" marT="64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7427324"/>
                  </a:ext>
                </a:extLst>
              </a:tr>
              <a:tr h="138949">
                <a:tc>
                  <a:txBody>
                    <a:bodyPr/>
                    <a:lstStyle/>
                    <a:p>
                      <a:pPr algn="l" rtl="0" fontAlgn="ctr"/>
                      <a:r>
                        <a:rPr lang="en-US" sz="800" b="1" i="0" u="none" strike="noStrike">
                          <a:solidFill>
                            <a:srgbClr val="000000"/>
                          </a:solidFill>
                          <a:effectLst/>
                          <a:latin typeface="Calibri Light" panose="020F0302020204030204" pitchFamily="34" charset="0"/>
                        </a:rPr>
                        <a:t>Objective 1: Reading</a:t>
                      </a: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students will be monitored weekly/bi-weekly to ensure there is progressive attainment to 70 % at approaches, 40%  at meets and 25% at masters level of performance by August 31,2025.</a:t>
                      </a:r>
                    </a:p>
                  </a:txBody>
                  <a:tcPr marL="6427" marR="6427" marT="64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4772852"/>
                  </a:ext>
                </a:extLst>
              </a:tr>
              <a:tr h="285072">
                <a:tc>
                  <a:txBody>
                    <a:bodyPr/>
                    <a:lstStyle/>
                    <a:p>
                      <a:pPr algn="ctr" rtl="0" fontAlgn="ctr"/>
                      <a:r>
                        <a:rPr lang="en-US" sz="800" b="1" i="0" u="none" strike="noStrike" dirty="0">
                          <a:solidFill>
                            <a:srgbClr val="FFFFFF"/>
                          </a:solidFill>
                          <a:effectLst/>
                          <a:latin typeface="Calibri Light" panose="020F0302020204030204" pitchFamily="34" charset="0"/>
                        </a:rPr>
                        <a:t>Strategy 1</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Title-I School- wide Component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29377878"/>
                  </a:ext>
                </a:extLst>
              </a:tr>
              <a:tr h="1326870">
                <a:tc>
                  <a:txBody>
                    <a:bodyPr/>
                    <a:lstStyle/>
                    <a:p>
                      <a:pPr algn="l" rtl="0" fontAlgn="t"/>
                      <a:r>
                        <a:rPr lang="en-US" sz="800" b="0" i="0" u="none" strike="noStrike" dirty="0">
                          <a:solidFill>
                            <a:srgbClr val="000000"/>
                          </a:solidFill>
                          <a:effectLst/>
                          <a:latin typeface="Calibri Light" panose="020F0302020204030204" pitchFamily="34" charset="0"/>
                        </a:rPr>
                        <a:t>Data will be used to inform instruction for  differentiated lessons  to identify spiraled skills and highly tested student expectations. </a:t>
                      </a:r>
                    </a:p>
                    <a:p>
                      <a:pPr algn="l" rtl="0" fontAlgn="t"/>
                      <a:r>
                        <a:rPr lang="en-US" sz="800" b="0" i="0" u="none" strike="noStrike" dirty="0">
                          <a:solidFill>
                            <a:srgbClr val="000000"/>
                          </a:solidFill>
                          <a:effectLst/>
                          <a:latin typeface="Calibri Light" panose="020F0302020204030204" pitchFamily="34" charset="0"/>
                        </a:rPr>
                        <a:t>Purchase supplies such as paper, colored paper, sent. Strips, markers, </a:t>
                      </a:r>
                      <a:r>
                        <a:rPr lang="en-US" sz="800" b="0" i="0" u="none" strike="noStrike" dirty="0" err="1">
                          <a:solidFill>
                            <a:srgbClr val="000000"/>
                          </a:solidFill>
                          <a:effectLst/>
                          <a:latin typeface="Calibri Light" panose="020F0302020204030204" pitchFamily="34" charset="0"/>
                        </a:rPr>
                        <a:t>folders,skill</a:t>
                      </a:r>
                      <a:r>
                        <a:rPr lang="en-US" sz="800" b="0" i="0" u="none" strike="noStrike" dirty="0">
                          <a:solidFill>
                            <a:srgbClr val="000000"/>
                          </a:solidFill>
                          <a:effectLst/>
                          <a:latin typeface="Calibri Light" panose="020F0302020204030204" pitchFamily="34" charset="0"/>
                        </a:rPr>
                        <a:t> boxes, poster boards, </a:t>
                      </a:r>
                      <a:r>
                        <a:rPr lang="en-US" sz="800" b="0" i="0" u="none" strike="noStrike">
                          <a:solidFill>
                            <a:srgbClr val="000000"/>
                          </a:solidFill>
                          <a:effectLst/>
                          <a:latin typeface="Calibri Light" panose="020F0302020204030204" pitchFamily="34" charset="0"/>
                        </a:rPr>
                        <a:t>chart paper </a:t>
                      </a:r>
                      <a:r>
                        <a:rPr lang="en-US" sz="800" b="0" i="0" u="none" strike="noStrike" dirty="0">
                          <a:solidFill>
                            <a:srgbClr val="000000"/>
                          </a:solidFill>
                          <a:effectLst/>
                          <a:latin typeface="Calibri Light" panose="020F0302020204030204" pitchFamily="34" charset="0"/>
                        </a:rPr>
                        <a:t>for small group instruction/intervention.</a:t>
                      </a:r>
                    </a:p>
                    <a:p>
                      <a:pPr algn="l" rtl="0" fontAlgn="t"/>
                      <a:r>
                        <a:rPr lang="en-US" sz="800" b="0" i="0" u="none" strike="noStrike" dirty="0">
                          <a:solidFill>
                            <a:srgbClr val="000000"/>
                          </a:solidFill>
                          <a:effectLst/>
                          <a:latin typeface="Calibri Light" panose="020F0302020204030204" pitchFamily="34" charset="0"/>
                        </a:rPr>
                        <a:t>Project-based learning act. Tri-folds</a:t>
                      </a:r>
                    </a:p>
                    <a:p>
                      <a:pPr algn="l" rtl="0" fontAlgn="t"/>
                      <a:r>
                        <a:rPr lang="en-US" sz="800" b="0" i="0" u="none" strike="noStrike" dirty="0">
                          <a:solidFill>
                            <a:srgbClr val="000000"/>
                          </a:solidFill>
                          <a:effectLst/>
                          <a:latin typeface="Calibri Light" panose="020F0302020204030204" pitchFamily="34" charset="0"/>
                        </a:rPr>
                        <a:t>Copier Machine</a:t>
                      </a:r>
                    </a:p>
                    <a:p>
                      <a:pPr algn="l" rtl="0" fontAlgn="t"/>
                      <a:r>
                        <a:rPr lang="en-US" sz="800" b="0" i="0" u="none" strike="noStrike" dirty="0">
                          <a:solidFill>
                            <a:srgbClr val="000000"/>
                          </a:solidFill>
                          <a:effectLst/>
                          <a:latin typeface="Calibri Light" panose="020F0302020204030204" pitchFamily="34" charset="0"/>
                        </a:rPr>
                        <a:t>Materials needed for teachers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LIFE Coach, Teachers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dirty="0">
                          <a:solidFill>
                            <a:srgbClr val="000000"/>
                          </a:solidFill>
                          <a:effectLst/>
                          <a:latin typeface="Calibri" panose="020F0502020204030204" pitchFamily="34" charset="0"/>
                        </a:rPr>
                        <a:t>-District Curriculum</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-Lead4Ward</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a:t>
                      </a:r>
                      <a:r>
                        <a:rPr lang="en-US" sz="800" b="0" i="0" u="none" strike="noStrike" dirty="0" err="1">
                          <a:solidFill>
                            <a:srgbClr val="000000"/>
                          </a:solidFill>
                          <a:effectLst/>
                          <a:latin typeface="Calibri" panose="020F0502020204030204" pitchFamily="34" charset="0"/>
                        </a:rPr>
                        <a:t>Istation</a:t>
                      </a:r>
                      <a:r>
                        <a:rPr lang="en-US" sz="800" b="0" i="0" u="none" strike="noStrike" dirty="0">
                          <a:solidFill>
                            <a:srgbClr val="000000"/>
                          </a:solidFill>
                          <a:effectLst/>
                          <a:latin typeface="Calibri" panose="020F0502020204030204" pitchFamily="34" charset="0"/>
                        </a:rPr>
                        <a:t> Reading</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-CLC Planning Document</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-Forde-Ferrier, Education Galaxy</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-Newsela</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-Scholastic Reading</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-ESGI/Riverside Data Assessment Tool</a:t>
                      </a:r>
                    </a:p>
                    <a:p>
                      <a:pPr algn="l" fontAlgn="t"/>
                      <a:r>
                        <a:rPr lang="en-US" sz="800" b="0" i="0" u="none" strike="noStrike" dirty="0">
                          <a:solidFill>
                            <a:srgbClr val="000000"/>
                          </a:solidFill>
                          <a:effectLst/>
                          <a:latin typeface="Calibri" panose="020F0502020204030204" pitchFamily="34" charset="0"/>
                        </a:rPr>
                        <a:t>Summit K-12</a:t>
                      </a:r>
                    </a:p>
                    <a:p>
                      <a:pPr algn="l" fontAlgn="t"/>
                      <a:r>
                        <a:rPr lang="en-US" sz="800" b="0" i="0" u="none" strike="noStrike" dirty="0">
                          <a:solidFill>
                            <a:srgbClr val="000000"/>
                          </a:solidFill>
                          <a:effectLst/>
                          <a:latin typeface="Calibri" panose="020F0502020204030204" pitchFamily="34" charset="0"/>
                        </a:rPr>
                        <a:t>-Region 1</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-Action/Differentiation Plan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-Tutorials/Intervention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Performance Reviews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-Walk-Throughs</a:t>
                      </a:r>
                    </a:p>
                    <a:p>
                      <a:pPr algn="l" rtl="0" fontAlgn="t"/>
                      <a:endParaRPr lang="en-US" sz="800" b="0" i="0" u="none" strike="noStrike" dirty="0">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MyOn</a:t>
                      </a:r>
                      <a:r>
                        <a:rPr lang="en-US" sz="800" b="0" i="0" u="none" strike="noStrike" dirty="0">
                          <a:solidFill>
                            <a:srgbClr val="000000"/>
                          </a:solidFill>
                          <a:effectLst/>
                          <a:latin typeface="Calibri Light" panose="020F0302020204030204" pitchFamily="34" charset="0"/>
                        </a:rPr>
                        <a:t> Lexile Scores</a:t>
                      </a:r>
                    </a:p>
                    <a:p>
                      <a:pPr algn="l" rtl="0" fontAlgn="t"/>
                      <a:r>
                        <a:rPr lang="en-US" sz="800" b="0" i="0" u="none" strike="noStrike" dirty="0">
                          <a:solidFill>
                            <a:srgbClr val="000000"/>
                          </a:solidFill>
                          <a:effectLst/>
                          <a:latin typeface="Calibri Light" panose="020F0302020204030204" pitchFamily="34" charset="0"/>
                        </a:rPr>
                        <a:t>-STAR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on weekly assessment, -Imagine Math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-BOY, CBA, BM1 &amp; 2, STAAR</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-Weekly/Bi-Weekly Progress Monitoring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-CBA 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-BM1, BM2</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a:solidFill>
                            <a:srgbClr val="000000"/>
                          </a:solidFill>
                          <a:effectLst/>
                          <a:latin typeface="Calibri Light" panose="020F0302020204030204" pitchFamily="34" charset="0"/>
                        </a:rPr>
                        <a:t>1-Campus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2-Reform Strategies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8-Teacher Decision-Making Regarding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9-Effective &amp; Timely Assistance to Students Experiencing Difficulty</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10-Coordination of Fed., State &amp; Local Services, Programs and Funds</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2744846"/>
                  </a:ext>
                </a:extLst>
              </a:tr>
              <a:tr h="145801">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18482724"/>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1. CLC meetings will address lesson planning and the TEKS. </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32192986"/>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2. Data will be shared with parents regarding their child's level of performance and expected outcome by June 2024 at parent meetings (STAAR, TPRI, </a:t>
                      </a:r>
                      <a:r>
                        <a:rPr lang="en-US" sz="800" b="0" i="0" u="none" strike="noStrike" dirty="0" err="1">
                          <a:solidFill>
                            <a:srgbClr val="000000"/>
                          </a:solidFill>
                          <a:effectLst/>
                          <a:latin typeface="Calibri Light" panose="020F0302020204030204" pitchFamily="34" charset="0"/>
                        </a:rPr>
                        <a:t>Tejas</a:t>
                      </a:r>
                      <a:r>
                        <a:rPr lang="en-US" sz="800" b="0" i="0" u="none" strike="noStrike" dirty="0">
                          <a:solidFill>
                            <a:srgbClr val="000000"/>
                          </a:solidFill>
                          <a:effectLst/>
                          <a:latin typeface="Calibri Light" panose="020F0302020204030204" pitchFamily="34" charset="0"/>
                        </a:rPr>
                        <a:t> LEE, TXKEA, BM1, BM2, CBA).</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123271"/>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3. Conduct data analysis every six weeks by leadership team to monitor root cause, improvement and drive action plans.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829671"/>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4. Attend training on instructional strategies and practices such as Forde-Ferrier, Accelerated Reader, </a:t>
                      </a:r>
                      <a:r>
                        <a:rPr lang="en-US" sz="800" b="0" i="0" u="none" strike="noStrike" dirty="0" err="1">
                          <a:solidFill>
                            <a:srgbClr val="000000"/>
                          </a:solidFill>
                          <a:effectLst/>
                          <a:latin typeface="Calibri Light" panose="020F0302020204030204" pitchFamily="34" charset="0"/>
                        </a:rPr>
                        <a:t>MyOn</a:t>
                      </a:r>
                      <a:r>
                        <a:rPr lang="en-US" sz="800" b="0" i="0" u="none" strike="noStrike" dirty="0">
                          <a:solidFill>
                            <a:srgbClr val="000000"/>
                          </a:solidFill>
                          <a:effectLst/>
                          <a:latin typeface="Calibri Light" panose="020F0302020204030204" pitchFamily="34" charset="0"/>
                        </a:rPr>
                        <a:t>, </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Newsela, Diana Ramirez, TEA Reading Academies, Early Childhood training and Region 1 to address core content areas.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1053008"/>
                  </a:ext>
                </a:extLst>
              </a:tr>
              <a:tr h="285072">
                <a:tc>
                  <a:txBody>
                    <a:bodyPr/>
                    <a:lstStyle/>
                    <a:p>
                      <a:pPr algn="ctr" rtl="0" fontAlgn="ctr"/>
                      <a:r>
                        <a:rPr lang="en-US" sz="800" b="1" i="0" u="none" strike="noStrike" dirty="0">
                          <a:solidFill>
                            <a:srgbClr val="FFFFFF"/>
                          </a:solidFill>
                          <a:effectLst/>
                          <a:latin typeface="Calibri Light" panose="020F0302020204030204" pitchFamily="34" charset="0"/>
                        </a:rPr>
                        <a:t>Strategy 2</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Timeline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50050399"/>
                  </a:ext>
                </a:extLst>
              </a:tr>
              <a:tr h="1548720">
                <a:tc>
                  <a:txBody>
                    <a:bodyPr/>
                    <a:lstStyle/>
                    <a:p>
                      <a:pPr algn="l" rtl="0" fontAlgn="t"/>
                      <a:r>
                        <a:rPr lang="en-US" sz="800" b="0" i="0" u="none" strike="noStrike" dirty="0">
                          <a:solidFill>
                            <a:srgbClr val="000000"/>
                          </a:solidFill>
                          <a:effectLst/>
                          <a:latin typeface="Calibri Light" panose="020F0302020204030204" pitchFamily="34" charset="0"/>
                        </a:rPr>
                        <a:t>Provide supplemental tutorial programs and summer school/enrichment for students identified as at-risk using manipulatives, leveled readers, and supplemental resources to meet the needs of students at each performance level (Approaches, Meets, Masters) and address all five components of reading.</a:t>
                      </a:r>
                    </a:p>
                    <a:p>
                      <a:pPr algn="l" rtl="0" fontAlgn="t"/>
                      <a:r>
                        <a:rPr lang="en-US" sz="800" b="0" i="0" u="none" strike="noStrike" dirty="0">
                          <a:solidFill>
                            <a:srgbClr val="000000"/>
                          </a:solidFill>
                          <a:effectLst/>
                          <a:latin typeface="Calibri Light" panose="020F0302020204030204" pitchFamily="34" charset="0"/>
                        </a:rPr>
                        <a:t>Phonemic Awareness</a:t>
                      </a:r>
                    </a:p>
                    <a:p>
                      <a:pPr algn="l" rtl="0" fontAlgn="t"/>
                      <a:r>
                        <a:rPr lang="en-US" sz="800" b="0" i="0" u="none" strike="noStrike" dirty="0">
                          <a:solidFill>
                            <a:srgbClr val="000000"/>
                          </a:solidFill>
                          <a:effectLst/>
                          <a:latin typeface="Calibri Light" panose="020F0302020204030204" pitchFamily="34" charset="0"/>
                        </a:rPr>
                        <a:t>Phonics</a:t>
                      </a:r>
                    </a:p>
                    <a:p>
                      <a:pPr algn="l" rtl="0" fontAlgn="t"/>
                      <a:r>
                        <a:rPr lang="en-US" sz="800" b="0" i="0" u="none" strike="noStrike" dirty="0">
                          <a:solidFill>
                            <a:srgbClr val="000000"/>
                          </a:solidFill>
                          <a:effectLst/>
                          <a:latin typeface="Calibri Light" panose="020F0302020204030204" pitchFamily="34" charset="0"/>
                        </a:rPr>
                        <a:t>Fluency</a:t>
                      </a:r>
                    </a:p>
                    <a:p>
                      <a:pPr algn="l" rtl="0" fontAlgn="t"/>
                      <a:r>
                        <a:rPr lang="en-US" sz="800" b="0" i="0" u="none" strike="noStrike" dirty="0">
                          <a:solidFill>
                            <a:srgbClr val="000000"/>
                          </a:solidFill>
                          <a:effectLst/>
                          <a:latin typeface="Calibri Light" panose="020F0302020204030204" pitchFamily="34" charset="0"/>
                        </a:rPr>
                        <a:t>Comprehension &amp; Vocabulary</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LIFE Coach, Teachers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-Pearson fluency/comprehension passages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-TPRI/</a:t>
                      </a:r>
                      <a:r>
                        <a:rPr lang="en-US" sz="800" b="0" i="0" u="none" strike="noStrike" dirty="0" err="1">
                          <a:solidFill>
                            <a:srgbClr val="000000"/>
                          </a:solidFill>
                          <a:effectLst/>
                          <a:latin typeface="Calibri Light" panose="020F0302020204030204" pitchFamily="34" charset="0"/>
                        </a:rPr>
                        <a:t>Tejas</a:t>
                      </a:r>
                      <a:r>
                        <a:rPr lang="en-US" sz="800" b="0" i="0" u="none" strike="noStrike" dirty="0">
                          <a:solidFill>
                            <a:srgbClr val="000000"/>
                          </a:solidFill>
                          <a:effectLst/>
                          <a:latin typeface="Calibri Light" panose="020F0302020204030204" pitchFamily="34" charset="0"/>
                        </a:rPr>
                        <a:t> LEE, TXKEA</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-Sing, Spell, Read &amp; Write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Estrellitas</a:t>
                      </a:r>
                      <a:r>
                        <a:rPr lang="en-US" sz="800" b="0" i="0" u="none" strike="noStrike" dirty="0">
                          <a:solidFill>
                            <a:srgbClr val="000000"/>
                          </a:solidFill>
                          <a:effectLst/>
                          <a:latin typeface="Calibri Light" panose="020F0302020204030204" pitchFamily="34" charset="0"/>
                        </a:rPr>
                        <a:t> Phonics</a:t>
                      </a:r>
                    </a:p>
                    <a:p>
                      <a:pPr algn="l" rtl="0" fontAlgn="t"/>
                      <a:r>
                        <a:rPr lang="en-US" sz="800" b="0" i="0" u="none" strike="noStrike" dirty="0">
                          <a:solidFill>
                            <a:srgbClr val="000000"/>
                          </a:solidFill>
                          <a:effectLst/>
                          <a:latin typeface="Calibri Light" panose="020F0302020204030204" pitchFamily="34" charset="0"/>
                        </a:rPr>
                        <a:t>Haggerty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-Herman Method A&amp;B</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-Esperanza Dyslexia </a:t>
                      </a:r>
                    </a:p>
                    <a:p>
                      <a:pPr algn="l" rtl="0" fontAlgn="t"/>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br>
                        <a:rPr lang="en-US" sz="800" b="0" i="0" u="none" strike="noStrike" dirty="0">
                          <a:solidFill>
                            <a:srgbClr val="000000"/>
                          </a:solidFill>
                          <a:effectLst/>
                          <a:latin typeface="Calibri Light" panose="020F0302020204030204" pitchFamily="34" charset="0"/>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-Tutoring/Intervention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-Fluency Progress Monitoring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-Content area Progress Monitoring</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-Incremental progress on weekly assessments, CBA, BM1, BM2, STAAR, TELPAS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-Weekly/Bi-Weekly Progress Monitoring     </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-BM1, BM2</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 Domain 1 final score</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dirty="0">
                          <a:solidFill>
                            <a:srgbClr val="000000"/>
                          </a:solidFill>
                          <a:effectLst/>
                          <a:latin typeface="Calibri Light" panose="020F0302020204030204" pitchFamily="34" charset="0"/>
                        </a:rPr>
                        <a:t>1-Campus Needs Assessment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2-Reform Strategies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8-Teacher Decision-Making Regarding Assessment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9-Effective &amp; Timely Assistance to Students Experiencing Difficulty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10-Coordination of Fed., State &amp; Local Services, Programs and Funds</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927251"/>
                  </a:ext>
                </a:extLst>
              </a:tr>
              <a:tr h="145801">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77491024"/>
                  </a:ext>
                </a:extLst>
              </a:tr>
              <a:tr h="145801">
                <a:tc gridSpan="8">
                  <a:txBody>
                    <a:bodyPr/>
                    <a:lstStyle/>
                    <a:p>
                      <a:pPr algn="l" fontAlgn="b"/>
                      <a:r>
                        <a:rPr lang="en-US" sz="800" b="0" i="0" u="none" strike="noStrike" dirty="0">
                          <a:solidFill>
                            <a:srgbClr val="000000"/>
                          </a:solidFill>
                          <a:effectLst/>
                          <a:latin typeface="Calibri Light" panose="020F0302020204030204" pitchFamily="34" charset="0"/>
                        </a:rPr>
                        <a:t>1. Data will be used to identify students in need of extended learning opportunities and purchase supplies such as paper, chart tablets ,colored paper, sentence strips, markers, painting supplies for </a:t>
                      </a:r>
                      <a:r>
                        <a:rPr lang="en-US" sz="800" b="0" i="0" u="none" strike="noStrike" dirty="0" err="1">
                          <a:solidFill>
                            <a:srgbClr val="000000"/>
                          </a:solidFill>
                          <a:effectLst/>
                          <a:latin typeface="Calibri Light" panose="020F0302020204030204" pitchFamily="34" charset="0"/>
                        </a:rPr>
                        <a:t>sm</a:t>
                      </a:r>
                      <a:r>
                        <a:rPr lang="en-US" sz="800" b="0" i="0" u="none" strike="noStrike" dirty="0">
                          <a:solidFill>
                            <a:srgbClr val="000000"/>
                          </a:solidFill>
                          <a:effectLst/>
                          <a:latin typeface="Calibri Light" panose="020F0302020204030204" pitchFamily="34" charset="0"/>
                        </a:rPr>
                        <a:t> group </a:t>
                      </a:r>
                      <a:r>
                        <a:rPr lang="en-US" sz="800" b="0" i="0" u="none" strike="noStrike" dirty="0" err="1">
                          <a:solidFill>
                            <a:srgbClr val="000000"/>
                          </a:solidFill>
                          <a:effectLst/>
                          <a:latin typeface="Calibri Light" panose="020F0302020204030204" pitchFamily="34" charset="0"/>
                        </a:rPr>
                        <a:t>instr</a:t>
                      </a:r>
                      <a:r>
                        <a:rPr lang="en-US" sz="800" b="0" i="0" u="none" strike="noStrike" dirty="0">
                          <a:solidFill>
                            <a:srgbClr val="000000"/>
                          </a:solidFill>
                          <a:effectLst/>
                          <a:latin typeface="Calibri Light" panose="020F0302020204030204" pitchFamily="34" charset="0"/>
                        </a:rPr>
                        <a:t>/interventions and enrichment camp. (need copier machine/materials for teachers)</a:t>
                      </a:r>
                    </a:p>
                  </a:txBody>
                  <a:tcPr marL="6427" marR="6427" marT="64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7724363"/>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2.Implement quality instructional reading programs that focus on the five essential components of a reading program to meet the needs of all students. (Accelerated Reader, purchase books of different genres, SSRW, </a:t>
                      </a:r>
                      <a:r>
                        <a:rPr lang="en-US" sz="800" b="0" i="0" u="none" strike="noStrike" dirty="0" err="1">
                          <a:solidFill>
                            <a:srgbClr val="000000"/>
                          </a:solidFill>
                          <a:effectLst/>
                          <a:latin typeface="Calibri Light" panose="020F0302020204030204" pitchFamily="34" charset="0"/>
                        </a:rPr>
                        <a:t>Estrellitas</a:t>
                      </a:r>
                      <a:r>
                        <a:rPr lang="en-US" sz="800" b="0" i="0" u="none" strike="noStrike" dirty="0">
                          <a:solidFill>
                            <a:srgbClr val="000000"/>
                          </a:solidFill>
                          <a:effectLst/>
                          <a:latin typeface="Calibri Light" panose="020F0302020204030204" pitchFamily="34" charset="0"/>
                        </a:rPr>
                        <a:t> </a:t>
                      </a:r>
                      <a:r>
                        <a:rPr lang="en-US" sz="800" b="0" i="0" u="none" strike="noStrike">
                          <a:solidFill>
                            <a:srgbClr val="000000"/>
                          </a:solidFill>
                          <a:effectLst/>
                          <a:latin typeface="Calibri Light" panose="020F0302020204030204" pitchFamily="34" charset="0"/>
                        </a:rPr>
                        <a:t>Phonics practice)</a:t>
                      </a:r>
                      <a:endParaRPr lang="en-US" sz="800" b="0" i="0" u="none" strike="noStrike" dirty="0">
                        <a:solidFill>
                          <a:srgbClr val="000000"/>
                        </a:solidFill>
                        <a:effectLst/>
                        <a:latin typeface="Calibri Light" panose="020F0302020204030204" pitchFamily="34" charset="0"/>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9447142"/>
                  </a:ext>
                </a:extLst>
              </a:tr>
              <a:tr h="145801">
                <a:tc gridSpan="8">
                  <a:txBody>
                    <a:bodyPr/>
                    <a:lstStyle/>
                    <a:p>
                      <a:pPr algn="l" fontAlgn="b"/>
                      <a:r>
                        <a:rPr lang="en-US" sz="800" b="0" i="0" u="none" strike="noStrike" dirty="0">
                          <a:solidFill>
                            <a:srgbClr val="000000"/>
                          </a:solidFill>
                          <a:effectLst/>
                          <a:latin typeface="Calibri Light" panose="020F0302020204030204" pitchFamily="34" charset="0"/>
                        </a:rPr>
                        <a:t>3.  Provide compensation for intentional </a:t>
                      </a:r>
                      <a:r>
                        <a:rPr lang="en-US" sz="800" b="0" i="0" u="none" strike="noStrike">
                          <a:solidFill>
                            <a:srgbClr val="000000"/>
                          </a:solidFill>
                          <a:effectLst/>
                          <a:latin typeface="Calibri Light" panose="020F0302020204030204" pitchFamily="34" charset="0"/>
                        </a:rPr>
                        <a:t>tutoring groups.</a:t>
                      </a:r>
                      <a:endParaRPr lang="en-US" sz="800" b="0" i="0" u="none" strike="noStrike" dirty="0">
                        <a:solidFill>
                          <a:srgbClr val="000000"/>
                        </a:solidFill>
                        <a:effectLst/>
                        <a:latin typeface="Calibri Light" panose="020F0302020204030204" pitchFamily="34" charset="0"/>
                      </a:endParaRPr>
                    </a:p>
                  </a:txBody>
                  <a:tcPr marL="6427" marR="6427" marT="64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6515897"/>
                  </a:ext>
                </a:extLst>
              </a:tr>
              <a:tr h="285072">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134174712"/>
                  </a:ext>
                </a:extLst>
              </a:tr>
              <a:tr h="1272287">
                <a:tc>
                  <a:txBody>
                    <a:bodyPr/>
                    <a:lstStyle/>
                    <a:p>
                      <a:pPr algn="l" rtl="0" fontAlgn="t"/>
                      <a:r>
                        <a:rPr lang="en-US" sz="800" b="0" i="0" u="none" strike="noStrike">
                          <a:solidFill>
                            <a:srgbClr val="000000"/>
                          </a:solidFill>
                          <a:effectLst/>
                          <a:latin typeface="Calibri Light" panose="020F0302020204030204" pitchFamily="34" charset="0"/>
                        </a:rPr>
                        <a:t>Reading Renaissance will be utilized by all 1st-5th grade teachers and students to close the fluency and comprehension gap.</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Librarian, Teachers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-Accelerated Reader software program and licenses</a:t>
                      </a:r>
                    </a:p>
                    <a:p>
                      <a:pPr algn="l" rtl="0" fontAlgn="t"/>
                      <a:r>
                        <a:rPr lang="en-US" sz="800" b="0" i="0" u="none" strike="noStrike" dirty="0">
                          <a:solidFill>
                            <a:srgbClr val="000000"/>
                          </a:solidFill>
                          <a:effectLst/>
                          <a:latin typeface="Calibri Light" panose="020F0302020204030204" pitchFamily="34" charset="0"/>
                        </a:rPr>
                        <a:t>-Library books</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-Classroom teacher AR weekly report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-AR Diagnostic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-AR STAR BOY,MOY, EOY comparison report on growth</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-MyOn Lexile Scores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-MyOn Usage for PK &amp; K</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-Istation Reading</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-STAR reading inventory</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word count and AR reports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-Progress Monitoring</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-BM1.BM2</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a:solidFill>
                            <a:srgbClr val="000000"/>
                          </a:solidFill>
                          <a:effectLst/>
                          <a:latin typeface="Calibri Light" panose="020F0302020204030204" pitchFamily="34" charset="0"/>
                        </a:rPr>
                        <a:t>1-Campus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2-Reform Strategies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8-Teacher Decision-Making Regarding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9-Effective &amp; Timely Assistance to Students Experiencing Difficulty</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10-Coordination of Fed., State &amp; Local Services, Programs and Funds</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427" marR="6427" marT="64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215741"/>
                  </a:ext>
                </a:extLst>
              </a:tr>
              <a:tr h="180126">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427" marR="6427" marT="6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39899456"/>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1.  Librarian will meet with teachers each marking period to review AR diagnostic reports on student performance.</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5841805"/>
                  </a:ext>
                </a:extLst>
              </a:tr>
              <a:tr h="135270">
                <a:tc gridSpan="8">
                  <a:txBody>
                    <a:bodyPr/>
                    <a:lstStyle/>
                    <a:p>
                      <a:pPr algn="l" fontAlgn="t"/>
                      <a:r>
                        <a:rPr lang="en-US" sz="800" b="0" i="0" u="none" strike="noStrike" dirty="0">
                          <a:solidFill>
                            <a:srgbClr val="000000"/>
                          </a:solidFill>
                          <a:effectLst/>
                          <a:latin typeface="Calibri Light" panose="020F0302020204030204" pitchFamily="34" charset="0"/>
                        </a:rPr>
                        <a:t>2.  Provide incentives for top reading classes and students reaching grade level goals each marking period.</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0703145"/>
                  </a:ext>
                </a:extLst>
              </a:tr>
              <a:tr h="145801">
                <a:tc gridSpan="8">
                  <a:txBody>
                    <a:bodyPr/>
                    <a:lstStyle/>
                    <a:p>
                      <a:pPr algn="l" fontAlgn="t"/>
                      <a:r>
                        <a:rPr lang="en-US" sz="800" b="0" i="0" u="none" strike="noStrike" dirty="0">
                          <a:solidFill>
                            <a:srgbClr val="000000"/>
                          </a:solidFill>
                          <a:effectLst/>
                          <a:latin typeface="Calibri Light" panose="020F0302020204030204" pitchFamily="34" charset="0"/>
                        </a:rPr>
                        <a:t>3.  Purchase books in English, Spanish and Mandarin, and different genres to meet the needs and interests of students and match ZPDs. ( Purchase Scholastic </a:t>
                      </a:r>
                      <a:r>
                        <a:rPr lang="en-US" sz="800" b="0" i="0" u="none" strike="noStrike" dirty="0" err="1">
                          <a:solidFill>
                            <a:srgbClr val="000000"/>
                          </a:solidFill>
                          <a:effectLst/>
                          <a:latin typeface="Calibri Light" panose="020F0302020204030204" pitchFamily="34" charset="0"/>
                        </a:rPr>
                        <a:t>Storyworks</a:t>
                      </a:r>
                      <a:r>
                        <a:rPr lang="en-US" sz="800" b="0" i="0" u="none" strike="noStrike" dirty="0">
                          <a:solidFill>
                            <a:srgbClr val="000000"/>
                          </a:solidFill>
                          <a:effectLst/>
                          <a:latin typeface="Calibri Light" panose="020F0302020204030204" pitchFamily="34" charset="0"/>
                        </a:rPr>
                        <a:t>, Newsela, Time for Kids, ABC Mouse)</a:t>
                      </a:r>
                    </a:p>
                  </a:txBody>
                  <a:tcPr marL="6427" marR="6427" marT="642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84333611"/>
                  </a:ext>
                </a:extLst>
              </a:tr>
            </a:tbl>
          </a:graphicData>
        </a:graphic>
      </p:graphicFrame>
      <p:pic>
        <p:nvPicPr>
          <p:cNvPr id="4" name="Picture 3">
            <a:extLst>
              <a:ext uri="{FF2B5EF4-FFF2-40B4-BE49-F238E27FC236}">
                <a16:creationId xmlns:a16="http://schemas.microsoft.com/office/drawing/2014/main" id="{13AD8443-D981-4EDC-BFAA-3CACB50C11FC}"/>
              </a:ext>
            </a:extLst>
          </p:cNvPr>
          <p:cNvPicPr>
            <a:picLocks noChangeAspect="1"/>
          </p:cNvPicPr>
          <p:nvPr/>
        </p:nvPicPr>
        <p:blipFill>
          <a:blip r:embed="rId3"/>
          <a:stretch>
            <a:fillRect/>
          </a:stretch>
        </p:blipFill>
        <p:spPr>
          <a:xfrm>
            <a:off x="11463552" y="0"/>
            <a:ext cx="533791" cy="501683"/>
          </a:xfrm>
          <a:prstGeom prst="rect">
            <a:avLst/>
          </a:prstGeom>
        </p:spPr>
      </p:pic>
    </p:spTree>
    <p:extLst>
      <p:ext uri="{BB962C8B-B14F-4D97-AF65-F5344CB8AC3E}">
        <p14:creationId xmlns:p14="http://schemas.microsoft.com/office/powerpoint/2010/main" val="3584830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DC237C-5EC3-438E-9752-173E0EB4E7CE}"/>
              </a:ext>
            </a:extLst>
          </p:cNvPr>
          <p:cNvSpPr>
            <a:spLocks noGrp="1"/>
          </p:cNvSpPr>
          <p:nvPr>
            <p:ph type="ftr" sz="quarter" idx="11"/>
          </p:nvPr>
        </p:nvSpPr>
        <p:spPr>
          <a:xfrm>
            <a:off x="4038600" y="6426423"/>
            <a:ext cx="4114800" cy="365125"/>
          </a:xfrm>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717BB0C2-B6E3-4812-8D7A-8F62E725A088}"/>
              </a:ext>
            </a:extLst>
          </p:cNvPr>
          <p:cNvSpPr>
            <a:spLocks noGrp="1"/>
          </p:cNvSpPr>
          <p:nvPr>
            <p:ph type="sldNum" sz="quarter" idx="12"/>
          </p:nvPr>
        </p:nvSpPr>
        <p:spPr>
          <a:xfrm>
            <a:off x="9216656" y="6561028"/>
            <a:ext cx="2743200" cy="365125"/>
          </a:xfrm>
        </p:spPr>
        <p:txBody>
          <a:bodyPr/>
          <a:lstStyle/>
          <a:p>
            <a:fld id="{236ED5DE-22B7-41E7-A943-79814E858A13}" type="slidenum">
              <a:rPr lang="en-US" smtClean="0"/>
              <a:t>27</a:t>
            </a:fld>
            <a:endParaRPr lang="en-US"/>
          </a:p>
        </p:txBody>
      </p:sp>
      <p:graphicFrame>
        <p:nvGraphicFramePr>
          <p:cNvPr id="4" name="Table 3">
            <a:extLst>
              <a:ext uri="{FF2B5EF4-FFF2-40B4-BE49-F238E27FC236}">
                <a16:creationId xmlns:a16="http://schemas.microsoft.com/office/drawing/2014/main" id="{724810C8-76AF-467C-8F97-DDC6E83E4C9E}"/>
              </a:ext>
            </a:extLst>
          </p:cNvPr>
          <p:cNvGraphicFramePr>
            <a:graphicFrameLocks noGrp="1"/>
          </p:cNvGraphicFramePr>
          <p:nvPr>
            <p:extLst>
              <p:ext uri="{D42A27DB-BD31-4B8C-83A1-F6EECF244321}">
                <p14:modId xmlns:p14="http://schemas.microsoft.com/office/powerpoint/2010/main" val="2822474394"/>
              </p:ext>
            </p:extLst>
          </p:nvPr>
        </p:nvGraphicFramePr>
        <p:xfrm>
          <a:off x="6980" y="0"/>
          <a:ext cx="11584945" cy="7018307"/>
        </p:xfrm>
        <a:graphic>
          <a:graphicData uri="http://schemas.openxmlformats.org/drawingml/2006/table">
            <a:tbl>
              <a:tblPr/>
              <a:tblGrid>
                <a:gridCol w="1712628">
                  <a:extLst>
                    <a:ext uri="{9D8B030D-6E8A-4147-A177-3AD203B41FA5}">
                      <a16:colId xmlns:a16="http://schemas.microsoft.com/office/drawing/2014/main" val="2368405714"/>
                    </a:ext>
                  </a:extLst>
                </a:gridCol>
                <a:gridCol w="1416211">
                  <a:extLst>
                    <a:ext uri="{9D8B030D-6E8A-4147-A177-3AD203B41FA5}">
                      <a16:colId xmlns:a16="http://schemas.microsoft.com/office/drawing/2014/main" val="3522326542"/>
                    </a:ext>
                  </a:extLst>
                </a:gridCol>
                <a:gridCol w="1370927">
                  <a:extLst>
                    <a:ext uri="{9D8B030D-6E8A-4147-A177-3AD203B41FA5}">
                      <a16:colId xmlns:a16="http://schemas.microsoft.com/office/drawing/2014/main" val="2736750397"/>
                    </a:ext>
                  </a:extLst>
                </a:gridCol>
                <a:gridCol w="823380">
                  <a:extLst>
                    <a:ext uri="{9D8B030D-6E8A-4147-A177-3AD203B41FA5}">
                      <a16:colId xmlns:a16="http://schemas.microsoft.com/office/drawing/2014/main" val="475632360"/>
                    </a:ext>
                  </a:extLst>
                </a:gridCol>
                <a:gridCol w="1992577">
                  <a:extLst>
                    <a:ext uri="{9D8B030D-6E8A-4147-A177-3AD203B41FA5}">
                      <a16:colId xmlns:a16="http://schemas.microsoft.com/office/drawing/2014/main" val="1057580262"/>
                    </a:ext>
                  </a:extLst>
                </a:gridCol>
                <a:gridCol w="1317406">
                  <a:extLst>
                    <a:ext uri="{9D8B030D-6E8A-4147-A177-3AD203B41FA5}">
                      <a16:colId xmlns:a16="http://schemas.microsoft.com/office/drawing/2014/main" val="1183572683"/>
                    </a:ext>
                  </a:extLst>
                </a:gridCol>
                <a:gridCol w="1037458">
                  <a:extLst>
                    <a:ext uri="{9D8B030D-6E8A-4147-A177-3AD203B41FA5}">
                      <a16:colId xmlns:a16="http://schemas.microsoft.com/office/drawing/2014/main" val="3410660751"/>
                    </a:ext>
                  </a:extLst>
                </a:gridCol>
                <a:gridCol w="1914358">
                  <a:extLst>
                    <a:ext uri="{9D8B030D-6E8A-4147-A177-3AD203B41FA5}">
                      <a16:colId xmlns:a16="http://schemas.microsoft.com/office/drawing/2014/main" val="2073099535"/>
                    </a:ext>
                  </a:extLst>
                </a:gridCol>
              </a:tblGrid>
              <a:tr h="121358">
                <a:tc>
                  <a:txBody>
                    <a:bodyPr/>
                    <a:lstStyle/>
                    <a:p>
                      <a:pPr algn="l" rtl="0" fontAlgn="ctr"/>
                      <a:r>
                        <a:rPr lang="en-US" sz="800" b="1" i="0" u="none" strike="noStrike" dirty="0">
                          <a:solidFill>
                            <a:srgbClr val="000000"/>
                          </a:solidFill>
                          <a:effectLst/>
                          <a:latin typeface="Calibri Light" panose="020F0302020204030204" pitchFamily="34" charset="0"/>
                        </a:rPr>
                        <a:t>Goal Area 1:</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Student Achievement</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3722323"/>
                  </a:ext>
                </a:extLst>
              </a:tr>
              <a:tr h="124005">
                <a:tc>
                  <a:txBody>
                    <a:bodyPr/>
                    <a:lstStyle/>
                    <a:p>
                      <a:pPr algn="l" rtl="0" fontAlgn="ctr"/>
                      <a:r>
                        <a:rPr lang="en-US" sz="800" b="1" i="0" u="none" strike="noStrike">
                          <a:solidFill>
                            <a:srgbClr val="000000"/>
                          </a:solidFill>
                          <a:effectLst/>
                          <a:latin typeface="Calibri Light" panose="020F0302020204030204" pitchFamily="34" charset="0"/>
                        </a:rPr>
                        <a:t>Annual Goal:1</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marL="0" marR="0" lvl="0" indent="0" algn="l" defTabSz="914400" rtl="0" eaLnBrk="1" fontAlgn="auto" latinLnBrk="0" hangingPunct="1">
                        <a:lnSpc>
                          <a:spcPct val="107000"/>
                        </a:lnSpc>
                        <a:spcBef>
                          <a:spcPts val="0"/>
                        </a:spcBef>
                        <a:spcAft>
                          <a:spcPts val="0"/>
                        </a:spcAft>
                        <a:buClrTx/>
                        <a:buSzTx/>
                        <a:buFont typeface="+mj-lt"/>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By Aug 2024, all student's overall performance on STAAR will be at 70% at approaches, 40% at meets and 15% at masters in Reading/Language Arts/Writing.</a:t>
                      </a:r>
                      <a:endParaRPr kumimoji="0" lang="en-US" sz="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038514"/>
                  </a:ext>
                </a:extLst>
              </a:tr>
              <a:tr h="121358">
                <a:tc>
                  <a:txBody>
                    <a:bodyPr/>
                    <a:lstStyle/>
                    <a:p>
                      <a:pPr algn="l" rtl="0" fontAlgn="ctr"/>
                      <a:r>
                        <a:rPr lang="en-US" sz="800" b="1" i="0" u="none" strike="noStrike" dirty="0">
                          <a:solidFill>
                            <a:srgbClr val="000000"/>
                          </a:solidFill>
                          <a:effectLst/>
                          <a:latin typeface="Calibri Light" panose="020F0302020204030204" pitchFamily="34" charset="0"/>
                        </a:rPr>
                        <a:t>Objective 2: Writing/Language Arts</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chemeClr val="tx1"/>
                          </a:solidFill>
                          <a:effectLst/>
                          <a:latin typeface="Calibri Light" panose="020F0302020204030204" pitchFamily="34" charset="0"/>
                        </a:rPr>
                        <a:t>All students will be monitored weekly/bi-weekly to ensure there is progressive attainment to 70 % at approaches on Reading/Language Arts/Writing by Aug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7310488"/>
                  </a:ext>
                </a:extLst>
              </a:tr>
              <a:tr h="259990">
                <a:tc>
                  <a:txBody>
                    <a:bodyPr/>
                    <a:lstStyle/>
                    <a:p>
                      <a:pPr algn="ctr" rtl="0" fontAlgn="ctr"/>
                      <a:r>
                        <a:rPr lang="en-US" sz="800" b="1" i="0" u="none" strike="noStrike">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865277748"/>
                  </a:ext>
                </a:extLst>
              </a:tr>
              <a:tr h="1175577">
                <a:tc>
                  <a:txBody>
                    <a:bodyPr/>
                    <a:lstStyle/>
                    <a:p>
                      <a:pPr algn="l" rtl="0" fontAlgn="t"/>
                      <a:r>
                        <a:rPr lang="en-US" sz="800" b="0" i="0" u="none" strike="noStrike" dirty="0">
                          <a:solidFill>
                            <a:srgbClr val="000000"/>
                          </a:solidFill>
                          <a:effectLst/>
                          <a:latin typeface="Calibri Light" panose="020F0302020204030204" pitchFamily="34" charset="0"/>
                        </a:rPr>
                        <a:t>Writing journals will be implemented to teach students how to brainstorm, plan, revise, edit and publish. Students will need tri-folds to present project -based learning activities.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LIFE Coach, 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800" b="0" i="0" u="none" strike="noStrike" dirty="0">
                          <a:solidFill>
                            <a:srgbClr val="000000"/>
                          </a:solidFill>
                          <a:effectLst/>
                          <a:latin typeface="Calibri" panose="020F0502020204030204" pitchFamily="34" charset="0"/>
                        </a:rPr>
                        <a:t>-District Curriculum</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-Lead4Ward</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-CLC Planning Document</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-Forde-Ferrier Writing Training</a:t>
                      </a:r>
                      <a:br>
                        <a:rPr lang="en-US" sz="800" b="0" i="0" u="none" strike="noStrike" dirty="0">
                          <a:solidFill>
                            <a:srgbClr val="000000"/>
                          </a:solidFill>
                          <a:effectLst/>
                          <a:latin typeface="Calibri" panose="020F0502020204030204" pitchFamily="34" charset="0"/>
                        </a:rPr>
                      </a:br>
                      <a:br>
                        <a:rPr lang="en-US" sz="800" b="0" i="0" u="none" strike="noStrike" dirty="0">
                          <a:solidFill>
                            <a:srgbClr val="000000"/>
                          </a:solidFill>
                          <a:effectLst/>
                          <a:latin typeface="Calibri" panose="020F0502020204030204" pitchFamily="34" charset="0"/>
                        </a:rPr>
                      </a:br>
                      <a:endParaRPr lang="en-US" sz="800" b="0" i="0" u="none" strike="noStrike" dirty="0">
                        <a:solidFill>
                          <a:srgbClr val="000000"/>
                        </a:solidFill>
                        <a:effectLst/>
                        <a:latin typeface="Calibri" panose="020F05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-DMAC data reports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-Lesson Plans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-Grade level writing rubric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-Campus Performance Reviews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-Walk-Throughs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on weekly assessment, CBA, BM1 &amp; 2, STAAR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-Student compositions by grade level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-Weekly/Bi-Weekly Progress Monitoring     </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-BM1, BM2</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 Writing</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a:solidFill>
                            <a:srgbClr val="000000"/>
                          </a:solidFill>
                          <a:effectLst/>
                          <a:latin typeface="Calibri Light" panose="020F0302020204030204" pitchFamily="34" charset="0"/>
                        </a:rPr>
                        <a:t>1-Campus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2-Reform Strategies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8-Teacher Decision-Making Regarding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9-Effective &amp; Timely Assistance to Students Experiencing Difficulty</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10-Coordination of Fed., State &amp; Local Services, Programs and Funds</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9018589"/>
                  </a:ext>
                </a:extLst>
              </a:tr>
              <a:tr h="136214">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1901693"/>
                  </a:ext>
                </a:extLst>
              </a:tr>
              <a:tr h="121358">
                <a:tc gridSpan="8">
                  <a:txBody>
                    <a:bodyPr/>
                    <a:lstStyle/>
                    <a:p>
                      <a:pPr algn="l" fontAlgn="t"/>
                      <a:r>
                        <a:rPr lang="en-US" sz="800" b="0" i="0" u="none" strike="noStrike" dirty="0">
                          <a:solidFill>
                            <a:srgbClr val="000000"/>
                          </a:solidFill>
                          <a:effectLst/>
                          <a:latin typeface="Calibri Light" panose="020F0302020204030204" pitchFamily="34" charset="0"/>
                        </a:rPr>
                        <a:t>1. CLC meetings will address lesson planning and address the TEKS specific to grade level expectations for writing.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6133174"/>
                  </a:ext>
                </a:extLst>
              </a:tr>
              <a:tr h="121358">
                <a:tc gridSpan="8">
                  <a:txBody>
                    <a:bodyPr/>
                    <a:lstStyle/>
                    <a:p>
                      <a:pPr algn="l" fontAlgn="t"/>
                      <a:r>
                        <a:rPr lang="en-US" sz="800" b="0" i="0" u="none" strike="noStrike">
                          <a:solidFill>
                            <a:srgbClr val="000000"/>
                          </a:solidFill>
                          <a:effectLst/>
                          <a:latin typeface="Calibri Light" panose="020F0302020204030204" pitchFamily="34" charset="0"/>
                        </a:rPr>
                        <a:t>2. Grade level writing rubrics will be utilized with writing compositions. (Write From the Beginning)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79409631"/>
                  </a:ext>
                </a:extLst>
              </a:tr>
              <a:tr h="121358">
                <a:tc gridSpan="8">
                  <a:txBody>
                    <a:bodyPr/>
                    <a:lstStyle/>
                    <a:p>
                      <a:pPr algn="l" fontAlgn="t"/>
                      <a:r>
                        <a:rPr lang="en-US" sz="800" b="0" i="0" u="none" strike="noStrike" dirty="0">
                          <a:solidFill>
                            <a:srgbClr val="000000"/>
                          </a:solidFill>
                          <a:effectLst/>
                          <a:latin typeface="Calibri Light" panose="020F0302020204030204" pitchFamily="34" charset="0"/>
                        </a:rPr>
                        <a:t>3. Conduct data analysis based on each grade level's compositions to determine strengths and areas of refinement,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6503546"/>
                  </a:ext>
                </a:extLst>
              </a:tr>
              <a:tr h="136214">
                <a:tc gridSpan="8">
                  <a:txBody>
                    <a:bodyPr/>
                    <a:lstStyle/>
                    <a:p>
                      <a:pPr algn="l" fontAlgn="t"/>
                      <a:r>
                        <a:rPr lang="en-US" sz="800" b="0" i="0" u="none" strike="noStrike" dirty="0">
                          <a:solidFill>
                            <a:srgbClr val="000000"/>
                          </a:solidFill>
                          <a:effectLst/>
                          <a:latin typeface="Calibri Light" panose="020F0302020204030204" pitchFamily="34" charset="0"/>
                        </a:rPr>
                        <a:t>4. Provide teachers with training  and instructional resources on instructional strategies and practices such as Forde-Ferrier, Curriculum Associates, Lead Teacher trainings, district training.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092042"/>
                  </a:ext>
                </a:extLst>
              </a:tr>
              <a:tr h="259990">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68769819"/>
                  </a:ext>
                </a:extLst>
              </a:tr>
              <a:tr h="1175577">
                <a:tc>
                  <a:txBody>
                    <a:bodyPr/>
                    <a:lstStyle/>
                    <a:p>
                      <a:pPr algn="l" rtl="0" fontAlgn="t"/>
                      <a:r>
                        <a:rPr lang="en-US" sz="800" b="0" i="0" u="none" strike="noStrike">
                          <a:solidFill>
                            <a:srgbClr val="000000"/>
                          </a:solidFill>
                          <a:effectLst/>
                          <a:latin typeface="Calibri Light" panose="020F0302020204030204" pitchFamily="34" charset="0"/>
                        </a:rPr>
                        <a:t>Provide professional development to enhance writing scores for all students.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LIFE Coach, Lead Teachers, 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-Lead4Ward</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-CLC Planning Document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-Write from the Beginning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-Thinking Maps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-Writing Rubric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-Peer Evaluation Feedback</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-Incremental progress on weekly assessments, CBA, BM1, BM2, STAAR, 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-Weekly/Bi-Weekly Progress Monitoring     </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-BM1, BM2</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 Domain 1 final score</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a:solidFill>
                            <a:srgbClr val="000000"/>
                          </a:solidFill>
                          <a:effectLst/>
                          <a:latin typeface="Calibri Light" panose="020F0302020204030204" pitchFamily="34" charset="0"/>
                        </a:rPr>
                        <a:t>1-Campus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2-Reform Strategies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8-Teacher Decision-Making Regarding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9-Effective &amp; Timely Assistance to Students Experiencing Difficulty</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10-Coordination of Fed., State &amp; Local Services, Programs and Funds</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045650"/>
                  </a:ext>
                </a:extLst>
              </a:tr>
              <a:tr h="136214">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580265739"/>
                  </a:ext>
                </a:extLst>
              </a:tr>
              <a:tr h="121358">
                <a:tc gridSpan="8">
                  <a:txBody>
                    <a:bodyPr/>
                    <a:lstStyle/>
                    <a:p>
                      <a:pPr algn="l" fontAlgn="t"/>
                      <a:r>
                        <a:rPr lang="en-US" sz="800" b="0" i="0" u="none" strike="noStrike">
                          <a:solidFill>
                            <a:srgbClr val="000000"/>
                          </a:solidFill>
                          <a:effectLst/>
                          <a:latin typeface="Calibri Light" panose="020F0302020204030204" pitchFamily="34" charset="0"/>
                        </a:rPr>
                        <a:t>1. Conduct data analysis every six weeks by leadership team to monitor root cause, improvement and drive action plans.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1988169"/>
                  </a:ext>
                </a:extLst>
              </a:tr>
              <a:tr h="121358">
                <a:tc gridSpan="8">
                  <a:txBody>
                    <a:bodyPr/>
                    <a:lstStyle/>
                    <a:p>
                      <a:pPr algn="l" fontAlgn="b"/>
                      <a:r>
                        <a:rPr lang="en-US" sz="800" b="0" i="0" u="none" strike="noStrike">
                          <a:solidFill>
                            <a:srgbClr val="000000"/>
                          </a:solidFill>
                          <a:effectLst/>
                          <a:latin typeface="Calibri Light" panose="020F0302020204030204" pitchFamily="34" charset="0"/>
                        </a:rPr>
                        <a:t>2. Data will be used to identify students in need of extended learning opportunities and purchase supplies such as paper, colored paper, sentence strips, writing compositions, folders for foldables. </a:t>
                      </a:r>
                    </a:p>
                  </a:txBody>
                  <a:tcPr marL="6149" marR="6149" marT="61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7502858"/>
                  </a:ext>
                </a:extLst>
              </a:tr>
              <a:tr h="121358">
                <a:tc gridSpan="8">
                  <a:txBody>
                    <a:bodyPr/>
                    <a:lstStyle/>
                    <a:p>
                      <a:pPr algn="l" fontAlgn="t"/>
                      <a:r>
                        <a:rPr lang="en-US" sz="800" b="0" i="0" u="none" strike="noStrike" dirty="0">
                          <a:solidFill>
                            <a:srgbClr val="000000"/>
                          </a:solidFill>
                          <a:effectLst/>
                          <a:latin typeface="Calibri Light" panose="020F0302020204030204" pitchFamily="34" charset="0"/>
                        </a:rPr>
                        <a:t>3. Provide writing professional learning on writing, grammar and brainstorming best practices by Forde-Ferrier, Thinking Maps consultant, district coordinators.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9354645"/>
                  </a:ext>
                </a:extLst>
              </a:tr>
              <a:tr h="259990">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4208576"/>
                  </a:ext>
                </a:extLst>
              </a:tr>
              <a:tr h="1268500">
                <a:tc>
                  <a:txBody>
                    <a:bodyPr/>
                    <a:lstStyle/>
                    <a:p>
                      <a:pPr algn="l" rtl="0" fontAlgn="t"/>
                      <a:r>
                        <a:rPr lang="en-US" sz="800" b="0" i="0" u="none" strike="noStrike">
                          <a:solidFill>
                            <a:srgbClr val="000000"/>
                          </a:solidFill>
                          <a:effectLst/>
                          <a:latin typeface="Calibri Light" panose="020F0302020204030204" pitchFamily="34" charset="0"/>
                        </a:rPr>
                        <a:t>Monitor student writing samples every six-weeks to make certain writng is occurring throuhgout the curriculum.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 Assistant Principal, LIFE Coach, Lead Teachers, 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-Lead4Ward</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-CLC Planning Document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-Write from the Beginning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-Thinking Maps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-Writing Rubric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-Peer Evaluation Feedback</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-Incremental progress on weekly assessments, CBA, BM1, BM2, STAAR, 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-Progress Monitoring</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-BM1.BM2</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800" b="0" i="0" u="none" strike="noStrike" dirty="0">
                          <a:solidFill>
                            <a:srgbClr val="000000"/>
                          </a:solidFill>
                          <a:effectLst/>
                          <a:latin typeface="Calibri Light" panose="020F0302020204030204" pitchFamily="34" charset="0"/>
                        </a:rPr>
                        <a:t>1-Campus Needs Assessment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2-Reform Strategies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8-Teacher Decision-Making Regarding Assessment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9-Effective &amp; Timely Assistance to Students Experiencing Difficulty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10-Coordination of Fed., State &amp; Local Services, Programs and Funds</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0260166"/>
                  </a:ext>
                </a:extLst>
              </a:tr>
              <a:tr h="121358">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281875647"/>
                  </a:ext>
                </a:extLst>
              </a:tr>
              <a:tr h="162975">
                <a:tc gridSpan="8">
                  <a:txBody>
                    <a:bodyPr/>
                    <a:lstStyle/>
                    <a:p>
                      <a:pPr algn="l" fontAlgn="t"/>
                      <a:r>
                        <a:rPr lang="en-US" sz="800" b="0" i="0" u="none" strike="noStrike" dirty="0">
                          <a:solidFill>
                            <a:srgbClr val="000000"/>
                          </a:solidFill>
                          <a:effectLst/>
                          <a:latin typeface="Calibri Light" panose="020F0302020204030204" pitchFamily="34" charset="0"/>
                        </a:rPr>
                        <a:t>1. Use WFTB writing rubric to score and analyze student writing from PK-5th grade.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19835621"/>
                  </a:ext>
                </a:extLst>
              </a:tr>
              <a:tr h="150240">
                <a:tc gridSpan="8">
                  <a:txBody>
                    <a:bodyPr/>
                    <a:lstStyle/>
                    <a:p>
                      <a:pPr algn="l" fontAlgn="t"/>
                      <a:r>
                        <a:rPr lang="en-US" sz="1000" b="0" i="0" u="none" strike="noStrike" dirty="0">
                          <a:solidFill>
                            <a:srgbClr val="000000"/>
                          </a:solidFill>
                          <a:effectLst/>
                          <a:latin typeface="Calibri Light" panose="020F0302020204030204" pitchFamily="34" charset="0"/>
                        </a:rPr>
                        <a:t> 2. Purchase writing journals and quality literature (trade books) for teachers to model effective writing strategies and use as mentor texts.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9601872"/>
                  </a:ext>
                </a:extLst>
              </a:tr>
            </a:tbl>
          </a:graphicData>
        </a:graphic>
      </p:graphicFrame>
      <p:pic>
        <p:nvPicPr>
          <p:cNvPr id="5" name="Picture 4">
            <a:extLst>
              <a:ext uri="{FF2B5EF4-FFF2-40B4-BE49-F238E27FC236}">
                <a16:creationId xmlns:a16="http://schemas.microsoft.com/office/drawing/2014/main" id="{2B7BFAFF-2F8E-42C6-A1D5-3159272409E9}"/>
              </a:ext>
            </a:extLst>
          </p:cNvPr>
          <p:cNvPicPr>
            <a:picLocks noChangeAspect="1"/>
          </p:cNvPicPr>
          <p:nvPr/>
        </p:nvPicPr>
        <p:blipFill>
          <a:blip r:embed="rId2"/>
          <a:stretch>
            <a:fillRect/>
          </a:stretch>
        </p:blipFill>
        <p:spPr>
          <a:xfrm>
            <a:off x="11591925" y="0"/>
            <a:ext cx="495299" cy="465507"/>
          </a:xfrm>
          <a:prstGeom prst="rect">
            <a:avLst/>
          </a:prstGeom>
        </p:spPr>
      </p:pic>
    </p:spTree>
    <p:extLst>
      <p:ext uri="{BB962C8B-B14F-4D97-AF65-F5344CB8AC3E}">
        <p14:creationId xmlns:p14="http://schemas.microsoft.com/office/powerpoint/2010/main" val="393903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D1AC99A-BBBF-4E1A-BF19-4124C9EAF59A}"/>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DCE54019-D79F-4C1B-BD76-80CE28DC2433}"/>
              </a:ext>
            </a:extLst>
          </p:cNvPr>
          <p:cNvSpPr>
            <a:spLocks noGrp="1"/>
          </p:cNvSpPr>
          <p:nvPr>
            <p:ph type="sldNum" sz="quarter" idx="12"/>
          </p:nvPr>
        </p:nvSpPr>
        <p:spPr/>
        <p:txBody>
          <a:bodyPr/>
          <a:lstStyle/>
          <a:p>
            <a:fld id="{236ED5DE-22B7-41E7-A943-79814E858A13}" type="slidenum">
              <a:rPr lang="en-US" smtClean="0"/>
              <a:t>28</a:t>
            </a:fld>
            <a:endParaRPr lang="en-US"/>
          </a:p>
        </p:txBody>
      </p:sp>
      <p:graphicFrame>
        <p:nvGraphicFramePr>
          <p:cNvPr id="4" name="Table 3">
            <a:extLst>
              <a:ext uri="{FF2B5EF4-FFF2-40B4-BE49-F238E27FC236}">
                <a16:creationId xmlns:a16="http://schemas.microsoft.com/office/drawing/2014/main" id="{DF23E571-4994-4C37-928A-BB4C44488106}"/>
              </a:ext>
            </a:extLst>
          </p:cNvPr>
          <p:cNvGraphicFramePr>
            <a:graphicFrameLocks noGrp="1"/>
          </p:cNvGraphicFramePr>
          <p:nvPr>
            <p:extLst>
              <p:ext uri="{D42A27DB-BD31-4B8C-83A1-F6EECF244321}">
                <p14:modId xmlns:p14="http://schemas.microsoft.com/office/powerpoint/2010/main" val="1824484179"/>
              </p:ext>
            </p:extLst>
          </p:nvPr>
        </p:nvGraphicFramePr>
        <p:xfrm>
          <a:off x="0" y="-54710"/>
          <a:ext cx="12192002" cy="7612298"/>
        </p:xfrm>
        <a:graphic>
          <a:graphicData uri="http://schemas.openxmlformats.org/drawingml/2006/table">
            <a:tbl>
              <a:tblPr/>
              <a:tblGrid>
                <a:gridCol w="1802371">
                  <a:extLst>
                    <a:ext uri="{9D8B030D-6E8A-4147-A177-3AD203B41FA5}">
                      <a16:colId xmlns:a16="http://schemas.microsoft.com/office/drawing/2014/main" val="376299440"/>
                    </a:ext>
                  </a:extLst>
                </a:gridCol>
                <a:gridCol w="1490422">
                  <a:extLst>
                    <a:ext uri="{9D8B030D-6E8A-4147-A177-3AD203B41FA5}">
                      <a16:colId xmlns:a16="http://schemas.microsoft.com/office/drawing/2014/main" val="2990091520"/>
                    </a:ext>
                  </a:extLst>
                </a:gridCol>
                <a:gridCol w="1442764">
                  <a:extLst>
                    <a:ext uri="{9D8B030D-6E8A-4147-A177-3AD203B41FA5}">
                      <a16:colId xmlns:a16="http://schemas.microsoft.com/office/drawing/2014/main" val="490017032"/>
                    </a:ext>
                  </a:extLst>
                </a:gridCol>
                <a:gridCol w="866525">
                  <a:extLst>
                    <a:ext uri="{9D8B030D-6E8A-4147-A177-3AD203B41FA5}">
                      <a16:colId xmlns:a16="http://schemas.microsoft.com/office/drawing/2014/main" val="4045067249"/>
                    </a:ext>
                  </a:extLst>
                </a:gridCol>
                <a:gridCol w="2096989">
                  <a:extLst>
                    <a:ext uri="{9D8B030D-6E8A-4147-A177-3AD203B41FA5}">
                      <a16:colId xmlns:a16="http://schemas.microsoft.com/office/drawing/2014/main" val="263410335"/>
                    </a:ext>
                  </a:extLst>
                </a:gridCol>
                <a:gridCol w="1386439">
                  <a:extLst>
                    <a:ext uri="{9D8B030D-6E8A-4147-A177-3AD203B41FA5}">
                      <a16:colId xmlns:a16="http://schemas.microsoft.com/office/drawing/2014/main" val="3822869273"/>
                    </a:ext>
                  </a:extLst>
                </a:gridCol>
                <a:gridCol w="1091821">
                  <a:extLst>
                    <a:ext uri="{9D8B030D-6E8A-4147-A177-3AD203B41FA5}">
                      <a16:colId xmlns:a16="http://schemas.microsoft.com/office/drawing/2014/main" val="1746142065"/>
                    </a:ext>
                  </a:extLst>
                </a:gridCol>
                <a:gridCol w="2014671">
                  <a:extLst>
                    <a:ext uri="{9D8B030D-6E8A-4147-A177-3AD203B41FA5}">
                      <a16:colId xmlns:a16="http://schemas.microsoft.com/office/drawing/2014/main" val="335200399"/>
                    </a:ext>
                  </a:extLst>
                </a:gridCol>
              </a:tblGrid>
              <a:tr h="129452">
                <a:tc>
                  <a:txBody>
                    <a:bodyPr/>
                    <a:lstStyle/>
                    <a:p>
                      <a:pPr algn="l" rtl="0" fontAlgn="ctr"/>
                      <a:r>
                        <a:rPr lang="en-US" sz="800" b="1" i="0" u="none" strike="noStrike" dirty="0">
                          <a:solidFill>
                            <a:srgbClr val="000000"/>
                          </a:solidFill>
                          <a:effectLst/>
                          <a:latin typeface="Calibri Light" panose="020F0302020204030204" pitchFamily="34" charset="0"/>
                        </a:rPr>
                        <a:t>Goal Area 1:</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Student Achievement</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9643342"/>
                  </a:ext>
                </a:extLst>
              </a:tr>
              <a:tr h="129452">
                <a:tc>
                  <a:txBody>
                    <a:bodyPr/>
                    <a:lstStyle/>
                    <a:p>
                      <a:pPr algn="l" rtl="0" fontAlgn="ctr"/>
                      <a:r>
                        <a:rPr lang="en-US" sz="800" b="1" i="0" u="none" strike="noStrike">
                          <a:solidFill>
                            <a:srgbClr val="000000"/>
                          </a:solidFill>
                          <a:effectLst/>
                          <a:latin typeface="Calibri Light" panose="020F0302020204030204" pitchFamily="34" charset="0"/>
                        </a:rPr>
                        <a:t>Annual Goal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By Aug2024, students' overall performance on STAAR will be maintained at 74% at the approaches level.</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10240"/>
                  </a:ext>
                </a:extLst>
              </a:tr>
              <a:tr h="129452">
                <a:tc>
                  <a:txBody>
                    <a:bodyPr/>
                    <a:lstStyle/>
                    <a:p>
                      <a:pPr algn="l" rtl="0" fontAlgn="ctr"/>
                      <a:r>
                        <a:rPr lang="en-US" sz="800" b="1" i="0" u="none" strike="noStrike">
                          <a:solidFill>
                            <a:srgbClr val="000000"/>
                          </a:solidFill>
                          <a:effectLst/>
                          <a:latin typeface="Calibri Light" panose="020F0302020204030204" pitchFamily="34" charset="0"/>
                        </a:rPr>
                        <a:t>Objective 3:  Science</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students will be monitored weekly/bi-weekly to ensure there is maintenance at 74% at approaches  by Aug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0437644"/>
                  </a:ext>
                </a:extLst>
              </a:tr>
              <a:tr h="324443">
                <a:tc>
                  <a:txBody>
                    <a:bodyPr/>
                    <a:lstStyle/>
                    <a:p>
                      <a:pPr algn="ctr" rtl="0" fontAlgn="ctr"/>
                      <a:r>
                        <a:rPr lang="en-US" sz="800" b="1" i="0" u="none" strike="noStrike" dirty="0">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29870141"/>
                  </a:ext>
                </a:extLst>
              </a:tr>
              <a:tr h="1583666">
                <a:tc>
                  <a:txBody>
                    <a:bodyPr/>
                    <a:lstStyle/>
                    <a:p>
                      <a:pPr algn="l" rtl="0" fontAlgn="t"/>
                      <a:r>
                        <a:rPr lang="en-US" sz="800" b="0" i="0" u="none" strike="noStrike" dirty="0">
                          <a:solidFill>
                            <a:srgbClr val="000000"/>
                          </a:solidFill>
                          <a:effectLst/>
                          <a:latin typeface="Calibri Light" panose="020F0302020204030204" pitchFamily="34" charset="0"/>
                        </a:rPr>
                        <a:t>Establish classroom environment with materials and resources to meet all student population needs: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-Flexible grouping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-Small Group Instruction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-Cooperative Groups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-Learning Centers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-Science Camps and Academies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-Scientific investigations and hands-on activities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-LIFE Coach</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-Science Lab Teacher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Release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-Summit K12</a:t>
                      </a:r>
                    </a:p>
                    <a:p>
                      <a:pPr algn="l" rtl="0" fontAlgn="t"/>
                      <a:r>
                        <a:rPr lang="en-US" sz="800" b="0" i="0" u="none" strike="noStrike" dirty="0">
                          <a:solidFill>
                            <a:srgbClr val="000000"/>
                          </a:solidFill>
                          <a:effectLst/>
                          <a:latin typeface="Calibri Light" panose="020F0302020204030204" pitchFamily="34" charset="0"/>
                        </a:rPr>
                        <a:t>Science curriculum and classroom materials </a:t>
                      </a:r>
                    </a:p>
                    <a:p>
                      <a:pPr algn="l" rtl="0" fontAlgn="t"/>
                      <a:r>
                        <a:rPr lang="en-US" sz="800" b="0" i="0" u="none" strike="noStrike" dirty="0">
                          <a:solidFill>
                            <a:srgbClr val="000000"/>
                          </a:solidFill>
                          <a:effectLst/>
                          <a:latin typeface="Calibri Light" panose="020F0302020204030204" pitchFamily="34" charset="0"/>
                        </a:rPr>
                        <a:t>LIFE materials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-Progress on wekly assessments, CBA, BM1, BM2</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-Growth on Summit K12</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-STAAR/EOC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6727158"/>
                  </a:ext>
                </a:extLst>
              </a:tr>
              <a:tr h="169981">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17399826"/>
                  </a:ext>
                </a:extLst>
              </a:tr>
              <a:tr h="129452">
                <a:tc gridSpan="8">
                  <a:txBody>
                    <a:bodyPr/>
                    <a:lstStyle/>
                    <a:p>
                      <a:pPr algn="l" fontAlgn="t"/>
                      <a:r>
                        <a:rPr lang="en-US" sz="800" b="0" i="0" u="none" strike="noStrike" dirty="0">
                          <a:solidFill>
                            <a:srgbClr val="000000"/>
                          </a:solidFill>
                          <a:effectLst/>
                          <a:latin typeface="Calibri Light" panose="020F0302020204030204" pitchFamily="34" charset="0"/>
                        </a:rPr>
                        <a:t>1.  Teacher representatives will attend CAST, RGVCTA, conference or district professional </a:t>
                      </a:r>
                      <a:r>
                        <a:rPr lang="en-US" sz="800" b="0" i="0" u="none" strike="noStrike">
                          <a:solidFill>
                            <a:srgbClr val="000000"/>
                          </a:solidFill>
                          <a:effectLst/>
                          <a:latin typeface="Calibri Light" panose="020F0302020204030204" pitchFamily="34" charset="0"/>
                        </a:rPr>
                        <a:t>developmenty  </a:t>
                      </a:r>
                      <a:r>
                        <a:rPr lang="en-US" sz="800" b="0" i="0" u="none" strike="noStrike" dirty="0">
                          <a:solidFill>
                            <a:srgbClr val="000000"/>
                          </a:solidFill>
                          <a:effectLst/>
                          <a:latin typeface="Calibri Light" panose="020F0302020204030204" pitchFamily="34" charset="0"/>
                        </a:rPr>
                        <a:t>to enhance knowledge and skills in science.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430704"/>
                  </a:ext>
                </a:extLst>
              </a:tr>
              <a:tr h="129452">
                <a:tc gridSpan="8">
                  <a:txBody>
                    <a:bodyPr/>
                    <a:lstStyle/>
                    <a:p>
                      <a:pPr algn="l" fontAlgn="t"/>
                      <a:r>
                        <a:rPr lang="en-US" sz="800" b="0" i="0" u="none" strike="noStrike" dirty="0">
                          <a:solidFill>
                            <a:srgbClr val="000000"/>
                          </a:solidFill>
                          <a:effectLst/>
                          <a:latin typeface="Calibri Light" panose="020F0302020204030204" pitchFamily="34" charset="0"/>
                        </a:rPr>
                        <a:t>2. Use assessment data to drive intervention plans and build intervention time into the day, especially in 5th grade.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0629614"/>
                  </a:ext>
                </a:extLst>
              </a:tr>
              <a:tr h="129452">
                <a:tc gridSpan="7">
                  <a:txBody>
                    <a:bodyPr/>
                    <a:lstStyle/>
                    <a:p>
                      <a:pPr algn="l" fontAlgn="b"/>
                      <a:r>
                        <a:rPr lang="en-US" sz="800" b="0" i="0" u="none" strike="noStrike" dirty="0">
                          <a:solidFill>
                            <a:srgbClr val="000000"/>
                          </a:solidFill>
                          <a:effectLst/>
                          <a:latin typeface="Calibri Light" panose="020F0302020204030204" pitchFamily="34" charset="0"/>
                        </a:rPr>
                        <a:t>3.  Campus leadership team will monitor implementation of science instruction via team walk-throughs, CLC sessions geared towards critical thinking in science, and artifact analysis.</a:t>
                      </a:r>
                    </a:p>
                  </a:txBody>
                  <a:tcPr marL="6149" marR="6149" marT="614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800" b="0" i="0" u="none" strike="noStrike">
                          <a:solidFill>
                            <a:srgbClr val="000000"/>
                          </a:solidFill>
                          <a:effectLst/>
                          <a:latin typeface="Calibri Light" panose="020F0302020204030204" pitchFamily="34" charset="0"/>
                        </a:rPr>
                        <a:t> </a:t>
                      </a:r>
                    </a:p>
                  </a:txBody>
                  <a:tcPr marL="6149" marR="6149" marT="614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1067754"/>
                  </a:ext>
                </a:extLst>
              </a:tr>
              <a:tr h="169981">
                <a:tc gridSpan="8">
                  <a:txBody>
                    <a:bodyPr/>
                    <a:lstStyle/>
                    <a:p>
                      <a:pPr algn="l" fontAlgn="t"/>
                      <a:r>
                        <a:rPr lang="en-US" sz="800" b="0" i="0" u="none" strike="noStrike" dirty="0">
                          <a:solidFill>
                            <a:srgbClr val="000000"/>
                          </a:solidFill>
                          <a:effectLst/>
                          <a:latin typeface="Calibri Light" panose="020F0302020204030204" pitchFamily="34" charset="0"/>
                        </a:rPr>
                        <a:t> 4. Purchase a </a:t>
                      </a:r>
                      <a:r>
                        <a:rPr lang="en-US" sz="800" b="0" i="0" u="none" strike="noStrike">
                          <a:solidFill>
                            <a:srgbClr val="000000"/>
                          </a:solidFill>
                          <a:effectLst/>
                          <a:latin typeface="Calibri Light" panose="020F0302020204030204" pitchFamily="34" charset="0"/>
                        </a:rPr>
                        <a:t>diverse collection of books, </a:t>
                      </a:r>
                      <a:r>
                        <a:rPr lang="en-US" sz="800" b="0" i="0" u="none" strike="noStrike" dirty="0">
                          <a:solidFill>
                            <a:srgbClr val="000000"/>
                          </a:solidFill>
                          <a:effectLst/>
                          <a:latin typeface="Calibri Light" panose="020F0302020204030204" pitchFamily="34" charset="0"/>
                        </a:rPr>
                        <a:t>materials and resources for campus-wide book studies to monitor and improve instruction and meet all </a:t>
                      </a:r>
                      <a:r>
                        <a:rPr lang="en-US" sz="800" b="0" i="0" u="none" strike="noStrike">
                          <a:solidFill>
                            <a:srgbClr val="000000"/>
                          </a:solidFill>
                          <a:effectLst/>
                          <a:latin typeface="Calibri Light" panose="020F0302020204030204" pitchFamily="34" charset="0"/>
                        </a:rPr>
                        <a:t>student population needs.</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7785332"/>
                  </a:ext>
                </a:extLst>
              </a:tr>
              <a:tr h="324443">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190097978"/>
                  </a:ext>
                </a:extLst>
              </a:tr>
              <a:tr h="1297149">
                <a:tc>
                  <a:txBody>
                    <a:bodyPr/>
                    <a:lstStyle/>
                    <a:p>
                      <a:pPr algn="l" rtl="0" fontAlgn="t"/>
                      <a:r>
                        <a:rPr lang="en-US" sz="800" b="0" i="0" u="none" strike="noStrike" dirty="0">
                          <a:solidFill>
                            <a:srgbClr val="000000"/>
                          </a:solidFill>
                          <a:effectLst/>
                          <a:latin typeface="Calibri Light" panose="020F0302020204030204" pitchFamily="34" charset="0"/>
                        </a:rPr>
                        <a:t>-Collect and assess data to monitor student progress and drive interventions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-LIFE Coach</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-Science Lab Teacher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-Summit K12</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Release Assessments (BM I &amp; II)</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-Closing the achievement gap among student groups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-Increase academic performance of all student groups in all BM, STAAR/EOC tested subjects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2355474"/>
                  </a:ext>
                </a:extLst>
              </a:tr>
              <a:tr h="169981">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71665185"/>
                  </a:ext>
                </a:extLst>
              </a:tr>
              <a:tr h="129452">
                <a:tc gridSpan="8">
                  <a:txBody>
                    <a:bodyPr/>
                    <a:lstStyle/>
                    <a:p>
                      <a:pPr algn="l" fontAlgn="t"/>
                      <a:r>
                        <a:rPr lang="en-US" sz="8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9824066"/>
                  </a:ext>
                </a:extLst>
              </a:tr>
              <a:tr h="129452">
                <a:tc gridSpan="8">
                  <a:txBody>
                    <a:bodyPr/>
                    <a:lstStyle/>
                    <a:p>
                      <a:pPr algn="l" fontAlgn="t"/>
                      <a:r>
                        <a:rPr lang="en-US" sz="800" b="0" i="0" u="none" strike="noStrike" dirty="0">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79090446"/>
                  </a:ext>
                </a:extLst>
              </a:tr>
              <a:tr h="588624">
                <a:tc gridSpan="8">
                  <a:txBody>
                    <a:bodyPr/>
                    <a:lstStyle/>
                    <a:p>
                      <a:pPr algn="l" fontAlgn="t"/>
                      <a:r>
                        <a:rPr lang="en-US" sz="800" b="0" i="0" u="none" strike="noStrike" dirty="0">
                          <a:solidFill>
                            <a:srgbClr val="000000"/>
                          </a:solidFill>
                          <a:effectLst/>
                          <a:latin typeface="Calibri Light" panose="020F0302020204030204" pitchFamily="34" charset="0"/>
                        </a:rPr>
                        <a:t>3)Use assessment data to drive intervention plans and build intervention time into the day at every level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4828999"/>
                  </a:ext>
                </a:extLst>
              </a:tr>
              <a:tr h="324443">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85128961"/>
                  </a:ext>
                </a:extLst>
              </a:tr>
              <a:tr h="1253987">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7625028"/>
                  </a:ext>
                </a:extLst>
              </a:tr>
              <a:tr h="129452">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39452890"/>
                  </a:ext>
                </a:extLst>
              </a:tr>
              <a:tr h="129452">
                <a:tc gridSpan="8">
                  <a:txBody>
                    <a:bodyPr/>
                    <a:lstStyle/>
                    <a:p>
                      <a:pPr algn="l"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0885641"/>
                  </a:ext>
                </a:extLst>
              </a:tr>
            </a:tbl>
          </a:graphicData>
        </a:graphic>
      </p:graphicFrame>
      <p:pic>
        <p:nvPicPr>
          <p:cNvPr id="5" name="Picture 4">
            <a:extLst>
              <a:ext uri="{FF2B5EF4-FFF2-40B4-BE49-F238E27FC236}">
                <a16:creationId xmlns:a16="http://schemas.microsoft.com/office/drawing/2014/main" id="{8C1B1896-4C19-4D9F-9449-FB35DDC32187}"/>
              </a:ext>
            </a:extLst>
          </p:cNvPr>
          <p:cNvPicPr>
            <a:picLocks noChangeAspect="1"/>
          </p:cNvPicPr>
          <p:nvPr/>
        </p:nvPicPr>
        <p:blipFill>
          <a:blip r:embed="rId2"/>
          <a:stretch>
            <a:fillRect/>
          </a:stretch>
        </p:blipFill>
        <p:spPr>
          <a:xfrm>
            <a:off x="11554565" y="0"/>
            <a:ext cx="493819" cy="463336"/>
          </a:xfrm>
          <a:prstGeom prst="rect">
            <a:avLst/>
          </a:prstGeom>
        </p:spPr>
      </p:pic>
    </p:spTree>
    <p:extLst>
      <p:ext uri="{BB962C8B-B14F-4D97-AF65-F5344CB8AC3E}">
        <p14:creationId xmlns:p14="http://schemas.microsoft.com/office/powerpoint/2010/main" val="1810087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A picture containing food, drawing&#10;&#10;Description generated with very high confidence">
            <a:extLst>
              <a:ext uri="{FF2B5EF4-FFF2-40B4-BE49-F238E27FC236}">
                <a16:creationId xmlns:a16="http://schemas.microsoft.com/office/drawing/2014/main" id="{FF2D37E8-93C2-46F7-8B6A-342A5246B08A}"/>
              </a:ext>
            </a:extLst>
          </p:cNvPr>
          <p:cNvPicPr>
            <a:picLocks noGrp="1" noChangeAspect="1"/>
          </p:cNvPicPr>
          <p:nvPr>
            <p:ph idx="1"/>
          </p:nvPr>
        </p:nvPicPr>
        <p:blipFill>
          <a:blip r:embed="rId2"/>
          <a:stretch>
            <a:fillRect/>
          </a:stretch>
        </p:blipFill>
        <p:spPr>
          <a:xfrm>
            <a:off x="1870476" y="324251"/>
            <a:ext cx="7648210" cy="656129"/>
          </a:xfrm>
          <a:solidFill>
            <a:srgbClr val="632523"/>
          </a:solidFill>
        </p:spPr>
      </p:pic>
      <p:pic>
        <p:nvPicPr>
          <p:cNvPr id="2" name="Picture 1" descr="trans_psja_logo_stack.png">
            <a:extLst>
              <a:ext uri="{FF2B5EF4-FFF2-40B4-BE49-F238E27FC236}">
                <a16:creationId xmlns:a16="http://schemas.microsoft.com/office/drawing/2014/main" id="{8309C9C6-1B26-40F3-A195-B3DAA7F38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687" y="136525"/>
            <a:ext cx="1083747" cy="1031580"/>
          </a:xfrm>
          <a:prstGeom prst="rect">
            <a:avLst/>
          </a:prstGeom>
        </p:spPr>
      </p:pic>
      <p:sp>
        <p:nvSpPr>
          <p:cNvPr id="13" name="Rectangle 12">
            <a:extLst>
              <a:ext uri="{FF2B5EF4-FFF2-40B4-BE49-F238E27FC236}">
                <a16:creationId xmlns:a16="http://schemas.microsoft.com/office/drawing/2014/main" id="{E2591818-326B-4F28-BD79-5D8E4628FFB9}"/>
              </a:ext>
            </a:extLst>
          </p:cNvPr>
          <p:cNvSpPr/>
          <p:nvPr/>
        </p:nvSpPr>
        <p:spPr>
          <a:xfrm>
            <a:off x="2169337" y="136526"/>
            <a:ext cx="7530717" cy="2908489"/>
          </a:xfrm>
          <a:prstGeom prst="rect">
            <a:avLst/>
          </a:prstGeom>
        </p:spPr>
        <p:txBody>
          <a:bodyPr wrap="square" anchor="t">
            <a:spAutoFit/>
          </a:bodyPr>
          <a:lstStyle/>
          <a:p>
            <a:endParaRPr lang="en-US" sz="2250" b="1">
              <a:solidFill>
                <a:schemeClr val="bg1"/>
              </a:solidFill>
              <a:ea typeface="+mn-lt"/>
              <a:cs typeface="+mn-lt"/>
            </a:endParaRPr>
          </a:p>
          <a:p>
            <a:pPr algn="ctr"/>
            <a:r>
              <a:rPr lang="en-US" sz="2100" b="1">
                <a:solidFill>
                  <a:schemeClr val="bg1"/>
                </a:solidFill>
                <a:ea typeface="+mn-lt"/>
                <a:cs typeface="+mn-lt"/>
              </a:rPr>
              <a:t>GOAL AREA PRESENTATION</a:t>
            </a:r>
          </a:p>
          <a:p>
            <a:endParaRPr lang="en-US" sz="1350" b="1"/>
          </a:p>
          <a:p>
            <a:endParaRPr lang="en-US" sz="1350" b="1"/>
          </a:p>
          <a:p>
            <a:pPr algn="ctr"/>
            <a:r>
              <a:rPr lang="en-US" sz="1350"/>
              <a:t> </a:t>
            </a:r>
            <a:r>
              <a:rPr lang="en-US" sz="1350" b="1"/>
              <a:t> </a:t>
            </a:r>
          </a:p>
          <a:p>
            <a:pPr algn="ctr"/>
            <a:endParaRPr lang="en-US" sz="3300" b="1"/>
          </a:p>
          <a:p>
            <a:pPr algn="ctr"/>
            <a:endParaRPr lang="en-US" sz="3300" b="1"/>
          </a:p>
          <a:p>
            <a:pPr algn="ctr"/>
            <a:r>
              <a:rPr lang="en-US" sz="3300" b="1"/>
              <a:t>Goal Area 2:  Closing the Gaps </a:t>
            </a:r>
            <a:endParaRPr lang="en-US" sz="3300"/>
          </a:p>
        </p:txBody>
      </p:sp>
      <p:sp>
        <p:nvSpPr>
          <p:cNvPr id="6" name="Slide Number Placeholder 5">
            <a:extLst>
              <a:ext uri="{FF2B5EF4-FFF2-40B4-BE49-F238E27FC236}">
                <a16:creationId xmlns:a16="http://schemas.microsoft.com/office/drawing/2014/main" id="{A8A7A9B0-3EC0-44CD-83B9-C2B42F21E7BD}"/>
              </a:ext>
            </a:extLst>
          </p:cNvPr>
          <p:cNvSpPr>
            <a:spLocks noGrp="1"/>
          </p:cNvSpPr>
          <p:nvPr>
            <p:ph type="sldNum" sz="quarter" idx="7"/>
          </p:nvPr>
        </p:nvSpPr>
        <p:spPr>
          <a:xfrm>
            <a:off x="6583680" y="6377942"/>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29</a:t>
            </a:fld>
            <a:endParaRPr lang="en-US"/>
          </a:p>
        </p:txBody>
      </p:sp>
      <p:pic>
        <p:nvPicPr>
          <p:cNvPr id="3" name="Picture 2">
            <a:extLst>
              <a:ext uri="{FF2B5EF4-FFF2-40B4-BE49-F238E27FC236}">
                <a16:creationId xmlns:a16="http://schemas.microsoft.com/office/drawing/2014/main" id="{3396E4F7-9262-4363-8624-2393AE008345}"/>
              </a:ext>
            </a:extLst>
          </p:cNvPr>
          <p:cNvPicPr>
            <a:picLocks noChangeAspect="1"/>
          </p:cNvPicPr>
          <p:nvPr/>
        </p:nvPicPr>
        <p:blipFill>
          <a:blip r:embed="rId4"/>
          <a:stretch>
            <a:fillRect/>
          </a:stretch>
        </p:blipFill>
        <p:spPr>
          <a:xfrm>
            <a:off x="10874468" y="244109"/>
            <a:ext cx="871762" cy="816411"/>
          </a:xfrm>
          <a:prstGeom prst="rect">
            <a:avLst/>
          </a:prstGeom>
        </p:spPr>
      </p:pic>
      <p:sp>
        <p:nvSpPr>
          <p:cNvPr id="4" name="Footer Placeholder 3">
            <a:extLst>
              <a:ext uri="{FF2B5EF4-FFF2-40B4-BE49-F238E27FC236}">
                <a16:creationId xmlns:a16="http://schemas.microsoft.com/office/drawing/2014/main" id="{160EF6B3-98E9-F480-9B97-19DF4697139F}"/>
              </a:ext>
            </a:extLst>
          </p:cNvPr>
          <p:cNvSpPr>
            <a:spLocks noGrp="1"/>
          </p:cNvSpPr>
          <p:nvPr>
            <p:ph type="ftr" sz="quarter" idx="11"/>
          </p:nvPr>
        </p:nvSpPr>
        <p:spPr/>
        <p:txBody>
          <a:bodyPr/>
          <a:lstStyle/>
          <a:p>
            <a:r>
              <a:rPr lang="en-US"/>
              <a:t>Berta Palacios Elementary Campus Improvement Plan</a:t>
            </a:r>
          </a:p>
        </p:txBody>
      </p:sp>
    </p:spTree>
    <p:extLst>
      <p:ext uri="{BB962C8B-B14F-4D97-AF65-F5344CB8AC3E}">
        <p14:creationId xmlns:p14="http://schemas.microsoft.com/office/powerpoint/2010/main" val="2001845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92EB05-3E30-4329-8588-793CAFBF2025}"/>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98BB7D27-C2AF-4C85-B100-043C54313432}"/>
              </a:ext>
            </a:extLst>
          </p:cNvPr>
          <p:cNvSpPr>
            <a:spLocks noGrp="1"/>
          </p:cNvSpPr>
          <p:nvPr>
            <p:ph type="sldNum" sz="quarter" idx="12"/>
          </p:nvPr>
        </p:nvSpPr>
        <p:spPr/>
        <p:txBody>
          <a:bodyPr/>
          <a:lstStyle/>
          <a:p>
            <a:fld id="{236ED5DE-22B7-41E7-A943-79814E858A13}" type="slidenum">
              <a:rPr lang="en-US" smtClean="0"/>
              <a:t>30</a:t>
            </a:fld>
            <a:endParaRPr lang="en-US"/>
          </a:p>
        </p:txBody>
      </p:sp>
      <p:graphicFrame>
        <p:nvGraphicFramePr>
          <p:cNvPr id="4" name="Table 3">
            <a:extLst>
              <a:ext uri="{FF2B5EF4-FFF2-40B4-BE49-F238E27FC236}">
                <a16:creationId xmlns:a16="http://schemas.microsoft.com/office/drawing/2014/main" id="{60C383CA-64A2-46DA-B433-71BCED1AD11E}"/>
              </a:ext>
            </a:extLst>
          </p:cNvPr>
          <p:cNvGraphicFramePr>
            <a:graphicFrameLocks noGrp="1"/>
          </p:cNvGraphicFramePr>
          <p:nvPr>
            <p:extLst>
              <p:ext uri="{D42A27DB-BD31-4B8C-83A1-F6EECF244321}">
                <p14:modId xmlns:p14="http://schemas.microsoft.com/office/powerpoint/2010/main" val="1096451579"/>
              </p:ext>
            </p:extLst>
          </p:nvPr>
        </p:nvGraphicFramePr>
        <p:xfrm>
          <a:off x="0" y="0"/>
          <a:ext cx="12192002" cy="7378127"/>
        </p:xfrm>
        <a:graphic>
          <a:graphicData uri="http://schemas.openxmlformats.org/drawingml/2006/table">
            <a:tbl>
              <a:tblPr/>
              <a:tblGrid>
                <a:gridCol w="1802371">
                  <a:extLst>
                    <a:ext uri="{9D8B030D-6E8A-4147-A177-3AD203B41FA5}">
                      <a16:colId xmlns:a16="http://schemas.microsoft.com/office/drawing/2014/main" val="3691200598"/>
                    </a:ext>
                  </a:extLst>
                </a:gridCol>
                <a:gridCol w="1490422">
                  <a:extLst>
                    <a:ext uri="{9D8B030D-6E8A-4147-A177-3AD203B41FA5}">
                      <a16:colId xmlns:a16="http://schemas.microsoft.com/office/drawing/2014/main" val="1800513559"/>
                    </a:ext>
                  </a:extLst>
                </a:gridCol>
                <a:gridCol w="1442764">
                  <a:extLst>
                    <a:ext uri="{9D8B030D-6E8A-4147-A177-3AD203B41FA5}">
                      <a16:colId xmlns:a16="http://schemas.microsoft.com/office/drawing/2014/main" val="600876413"/>
                    </a:ext>
                  </a:extLst>
                </a:gridCol>
                <a:gridCol w="866525">
                  <a:extLst>
                    <a:ext uri="{9D8B030D-6E8A-4147-A177-3AD203B41FA5}">
                      <a16:colId xmlns:a16="http://schemas.microsoft.com/office/drawing/2014/main" val="443064705"/>
                    </a:ext>
                  </a:extLst>
                </a:gridCol>
                <a:gridCol w="2096989">
                  <a:extLst>
                    <a:ext uri="{9D8B030D-6E8A-4147-A177-3AD203B41FA5}">
                      <a16:colId xmlns:a16="http://schemas.microsoft.com/office/drawing/2014/main" val="962043353"/>
                    </a:ext>
                  </a:extLst>
                </a:gridCol>
                <a:gridCol w="1386439">
                  <a:extLst>
                    <a:ext uri="{9D8B030D-6E8A-4147-A177-3AD203B41FA5}">
                      <a16:colId xmlns:a16="http://schemas.microsoft.com/office/drawing/2014/main" val="3621414668"/>
                    </a:ext>
                  </a:extLst>
                </a:gridCol>
                <a:gridCol w="1091821">
                  <a:extLst>
                    <a:ext uri="{9D8B030D-6E8A-4147-A177-3AD203B41FA5}">
                      <a16:colId xmlns:a16="http://schemas.microsoft.com/office/drawing/2014/main" val="2639295180"/>
                    </a:ext>
                  </a:extLst>
                </a:gridCol>
                <a:gridCol w="2014671">
                  <a:extLst>
                    <a:ext uri="{9D8B030D-6E8A-4147-A177-3AD203B41FA5}">
                      <a16:colId xmlns:a16="http://schemas.microsoft.com/office/drawing/2014/main" val="4252034169"/>
                    </a:ext>
                  </a:extLst>
                </a:gridCol>
              </a:tblGrid>
              <a:tr h="113414">
                <a:tc>
                  <a:txBody>
                    <a:bodyPr/>
                    <a:lstStyle/>
                    <a:p>
                      <a:pPr algn="l" rtl="0" fontAlgn="ctr"/>
                      <a:r>
                        <a:rPr lang="en-US" sz="800" b="1" i="0" u="none" strike="noStrike" dirty="0">
                          <a:solidFill>
                            <a:srgbClr val="000000"/>
                          </a:solidFill>
                          <a:effectLst/>
                          <a:latin typeface="Calibri Light" panose="020F0302020204030204" pitchFamily="34" charset="0"/>
                        </a:rPr>
                        <a:t>Goal Area 2:</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Closing the Gaps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81050571"/>
                  </a:ext>
                </a:extLst>
              </a:tr>
              <a:tr h="113414">
                <a:tc>
                  <a:txBody>
                    <a:bodyPr/>
                    <a:lstStyle/>
                    <a:p>
                      <a:pPr algn="l" rtl="0" fontAlgn="ctr"/>
                      <a:r>
                        <a:rPr lang="en-US" sz="800" b="1" i="0" u="none" strike="noStrike">
                          <a:solidFill>
                            <a:srgbClr val="000000"/>
                          </a:solidFill>
                          <a:effectLst/>
                          <a:latin typeface="Calibri Light" panose="020F0302020204030204" pitchFamily="34" charset="0"/>
                        </a:rPr>
                        <a:t>Annual Goal 3: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err="1">
                          <a:solidFill>
                            <a:srgbClr val="000000"/>
                          </a:solidFill>
                          <a:effectLst/>
                          <a:latin typeface="Calibri Light" panose="020F0302020204030204" pitchFamily="34" charset="0"/>
                        </a:rPr>
                        <a:t>Emmergent</a:t>
                      </a:r>
                      <a:r>
                        <a:rPr lang="en-US" sz="800" b="0" i="0" u="none" strike="noStrike" dirty="0">
                          <a:solidFill>
                            <a:srgbClr val="000000"/>
                          </a:solidFill>
                          <a:effectLst/>
                          <a:latin typeface="Calibri Light" panose="020F0302020204030204" pitchFamily="34" charset="0"/>
                        </a:rPr>
                        <a:t> Bilingual students will demonstrate 60% or above on progress from one proficiency level to another on TELPAS composite score domain by June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1722508"/>
                  </a:ext>
                </a:extLst>
              </a:tr>
              <a:tr h="113414">
                <a:tc>
                  <a:txBody>
                    <a:bodyPr/>
                    <a:lstStyle/>
                    <a:p>
                      <a:pPr algn="l" rtl="0" fontAlgn="ctr"/>
                      <a:r>
                        <a:rPr lang="en-US" sz="800" b="1" i="0" u="none" strike="noStrike">
                          <a:solidFill>
                            <a:srgbClr val="000000"/>
                          </a:solidFill>
                          <a:effectLst/>
                          <a:latin typeface="Calibri Light" panose="020F0302020204030204" pitchFamily="34" charset="0"/>
                        </a:rPr>
                        <a:t>Objective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student groups will be monitored weekly to ensure that at least 90% of the indicators in the Closing the Gaps domain are met by June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6157841"/>
                  </a:ext>
                </a:extLst>
              </a:tr>
              <a:tr h="329351">
                <a:tc>
                  <a:txBody>
                    <a:bodyPr/>
                    <a:lstStyle/>
                    <a:p>
                      <a:pPr algn="ctr" rtl="0" fontAlgn="ctr"/>
                      <a:r>
                        <a:rPr lang="en-US" sz="800" b="1" i="0" u="none" strike="noStrike">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23298713"/>
                  </a:ext>
                </a:extLst>
              </a:tr>
              <a:tr h="1193098">
                <a:tc>
                  <a:txBody>
                    <a:bodyPr/>
                    <a:lstStyle/>
                    <a:p>
                      <a:pPr algn="l" rtl="0" fontAlgn="t"/>
                      <a:r>
                        <a:rPr lang="en-US" sz="800" b="0" i="0" u="none" strike="noStrike" dirty="0">
                          <a:solidFill>
                            <a:srgbClr val="000000"/>
                          </a:solidFill>
                          <a:effectLst/>
                          <a:latin typeface="Calibri Light" panose="020F0302020204030204" pitchFamily="34" charset="0"/>
                        </a:rPr>
                        <a:t>Monitor implementation of ELPS strategies to accelerate  the progress of EBs.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Principal/LPAC Administrator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-REACH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-ELPS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-TELPAS  Release Assessments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-Biliteracy Benchmarks</a:t>
                      </a:r>
                    </a:p>
                    <a:p>
                      <a:pPr algn="l" rtl="0" fontAlgn="t"/>
                      <a:r>
                        <a:rPr lang="en-US" sz="800" b="0" i="0" u="none" strike="noStrike" dirty="0">
                          <a:solidFill>
                            <a:srgbClr val="000000"/>
                          </a:solidFill>
                          <a:effectLst/>
                          <a:latin typeface="Calibri Light" panose="020F0302020204030204" pitchFamily="34" charset="0"/>
                        </a:rPr>
                        <a:t>-Summit K12</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-(Accelerate)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-Closing the achievement gap among student groups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-Increase academic performance of all student groups in all BM, STAAR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-STAAR/EOC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4217154"/>
                  </a:ext>
                </a:extLst>
              </a:tr>
              <a:tr h="151590">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61777467"/>
                  </a:ext>
                </a:extLst>
              </a:tr>
              <a:tr h="113414">
                <a:tc gridSpan="8">
                  <a:txBody>
                    <a:bodyPr/>
                    <a:lstStyle/>
                    <a:p>
                      <a:pPr algn="l" fontAlgn="t"/>
                      <a:r>
                        <a:rPr lang="en-US" sz="800" b="0" i="0" u="none" strike="noStrike" dirty="0">
                          <a:solidFill>
                            <a:srgbClr val="000000"/>
                          </a:solidFill>
                          <a:effectLst/>
                          <a:latin typeface="Calibri Light" panose="020F0302020204030204" pitchFamily="34" charset="0"/>
                        </a:rPr>
                        <a:t>1. ELPS training will be provided for all staff members to serve the needs of our EB students.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3243852"/>
                  </a:ext>
                </a:extLst>
              </a:tr>
              <a:tr h="113414">
                <a:tc gridSpan="8">
                  <a:txBody>
                    <a:bodyPr/>
                    <a:lstStyle/>
                    <a:p>
                      <a:pPr algn="l" fontAlgn="t"/>
                      <a:r>
                        <a:rPr lang="en-US" sz="800" b="0" i="0" u="none" strike="noStrike" dirty="0">
                          <a:solidFill>
                            <a:srgbClr val="000000"/>
                          </a:solidFill>
                          <a:effectLst/>
                          <a:latin typeface="Calibri Light" panose="020F0302020204030204" pitchFamily="34" charset="0"/>
                        </a:rPr>
                        <a:t>2)Teachers will schedule observations for administration feedback on ELPS implementation.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78636906"/>
                  </a:ext>
                </a:extLst>
              </a:tr>
              <a:tr h="113414">
                <a:tc gridSpan="8">
                  <a:txBody>
                    <a:bodyPr/>
                    <a:lstStyle/>
                    <a:p>
                      <a:pPr algn="l" fontAlgn="t"/>
                      <a:r>
                        <a:rPr lang="en-US" sz="800" b="0" i="0" u="none" strike="noStrike">
                          <a:solidFill>
                            <a:srgbClr val="000000"/>
                          </a:solidFill>
                          <a:effectLst/>
                          <a:latin typeface="Calibri Light" panose="020F0302020204030204" pitchFamily="34" charset="0"/>
                        </a:rPr>
                        <a:t>3)Teachers will provide TELPAS-based assessment practice throughout the school year, embedded throuhgout the curriculum.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2278678"/>
                  </a:ext>
                </a:extLst>
              </a:tr>
              <a:tr h="151590">
                <a:tc gridSpan="8">
                  <a:txBody>
                    <a:bodyPr/>
                    <a:lstStyle/>
                    <a:p>
                      <a:pPr algn="l" fontAlgn="t"/>
                      <a:r>
                        <a:rPr lang="en-US" sz="800" b="0" i="0" u="none" strike="noStrike" dirty="0">
                          <a:solidFill>
                            <a:srgbClr val="000000"/>
                          </a:solidFill>
                          <a:effectLst/>
                          <a:latin typeface="Calibri Light" panose="020F0302020204030204" pitchFamily="34" charset="0"/>
                        </a:rPr>
                        <a:t>4)Teachers </a:t>
                      </a:r>
                      <a:r>
                        <a:rPr lang="en-US" sz="800" b="0" i="0" u="none" strike="noStrike">
                          <a:solidFill>
                            <a:srgbClr val="000000"/>
                          </a:solidFill>
                          <a:effectLst/>
                          <a:latin typeface="Calibri Light" panose="020F0302020204030204" pitchFamily="34" charset="0"/>
                        </a:rPr>
                        <a:t>and administrators </a:t>
                      </a:r>
                      <a:r>
                        <a:rPr lang="en-US" sz="800" b="0" i="0" u="none" strike="noStrike" dirty="0">
                          <a:solidFill>
                            <a:srgbClr val="000000"/>
                          </a:solidFill>
                          <a:effectLst/>
                          <a:latin typeface="Calibri Light" panose="020F0302020204030204" pitchFamily="34" charset="0"/>
                        </a:rPr>
                        <a:t>will monitor student growth on proficiency levels and set goals for each students' proficiency level.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1115094"/>
                  </a:ext>
                </a:extLst>
              </a:tr>
              <a:tr h="329351">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78363789"/>
                  </a:ext>
                </a:extLst>
              </a:tr>
              <a:tr h="1193098">
                <a:tc>
                  <a:txBody>
                    <a:bodyPr/>
                    <a:lstStyle/>
                    <a:p>
                      <a:pPr algn="l" rtl="0" fontAlgn="t"/>
                      <a:r>
                        <a:rPr lang="en-US" sz="800" b="0" i="0" u="none" strike="noStrike" dirty="0">
                          <a:solidFill>
                            <a:srgbClr val="000000"/>
                          </a:solidFill>
                          <a:effectLst/>
                          <a:latin typeface="Calibri Light" panose="020F0302020204030204" pitchFamily="34" charset="0"/>
                        </a:rPr>
                        <a:t>Monitor the progress of all  EB's through district  formative assessments.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-Teachers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-Assistant Principal/LPAC Administrator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-Lead Teacher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-LPAC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-REACH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-ELPS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-TELPAS  Release Assessments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-Biliteracy Benchmarks</a:t>
                      </a:r>
                    </a:p>
                    <a:p>
                      <a:pPr algn="l" rtl="0" fontAlgn="t"/>
                      <a:r>
                        <a:rPr lang="en-US" sz="800" b="0" i="0" u="none" strike="noStrike" dirty="0">
                          <a:solidFill>
                            <a:srgbClr val="000000"/>
                          </a:solidFill>
                          <a:effectLst/>
                          <a:latin typeface="Calibri Light" panose="020F0302020204030204" pitchFamily="34" charset="0"/>
                        </a:rPr>
                        <a:t>-Summit K12</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=F5-DMAC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-Language Acquisition Monitoring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 Application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-Closing the achievement gap among student groups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--Increase academic performance of 60%+ on TELPAS Composite Score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-Progress Reports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-Report Cards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068122"/>
                  </a:ext>
                </a:extLst>
              </a:tr>
              <a:tr h="151590">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96092382"/>
                  </a:ext>
                </a:extLst>
              </a:tr>
              <a:tr h="113414">
                <a:tc gridSpan="8">
                  <a:txBody>
                    <a:bodyPr/>
                    <a:lstStyle/>
                    <a:p>
                      <a:pPr algn="l" fontAlgn="t"/>
                      <a:r>
                        <a:rPr lang="en-US" sz="800" b="0" i="0" u="none" strike="noStrike">
                          <a:solidFill>
                            <a:srgbClr val="000000"/>
                          </a:solidFill>
                          <a:effectLst/>
                          <a:latin typeface="Calibri Light" panose="020F0302020204030204" pitchFamily="34" charset="0"/>
                        </a:rPr>
                        <a:t>1. Leadership Team will monitor LEP students marking period grades each period via Accelerate program.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887996"/>
                  </a:ext>
                </a:extLst>
              </a:tr>
              <a:tr h="113414">
                <a:tc gridSpan="8">
                  <a:txBody>
                    <a:bodyPr/>
                    <a:lstStyle/>
                    <a:p>
                      <a:pPr algn="l" fontAlgn="t"/>
                      <a:r>
                        <a:rPr lang="en-US" sz="800" b="0" i="0" u="none" strike="noStrike" dirty="0">
                          <a:solidFill>
                            <a:srgbClr val="000000"/>
                          </a:solidFill>
                          <a:effectLst/>
                          <a:latin typeface="Calibri Light" panose="020F0302020204030204" pitchFamily="34" charset="0"/>
                        </a:rPr>
                        <a:t>2.Leadership Team will monitor LEP students via EL Instructional and Assessment Checklist at the Boy, MOY and EOY.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2211557"/>
                  </a:ext>
                </a:extLst>
              </a:tr>
              <a:tr h="113414">
                <a:tc gridSpan="8">
                  <a:txBody>
                    <a:bodyPr/>
                    <a:lstStyle/>
                    <a:p>
                      <a:pPr algn="l" fontAlgn="t"/>
                      <a:r>
                        <a:rPr lang="en-US" sz="800" b="0" i="0" u="none" strike="noStrike">
                          <a:solidFill>
                            <a:srgbClr val="000000"/>
                          </a:solidFill>
                          <a:effectLst/>
                          <a:latin typeface="Calibri Light" panose="020F0302020204030204" pitchFamily="34" charset="0"/>
                        </a:rPr>
                        <a:t>3. Monitor biliteracy journals for attainment towards TELPAS writing growth.</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6426780"/>
                  </a:ext>
                </a:extLst>
              </a:tr>
              <a:tr h="329351">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77493420"/>
                  </a:ext>
                </a:extLst>
              </a:tr>
              <a:tr h="1193098">
                <a:tc>
                  <a:txBody>
                    <a:bodyPr/>
                    <a:lstStyle/>
                    <a:p>
                      <a:pPr algn="l" rtl="0" fontAlgn="ctr"/>
                      <a:r>
                        <a:rPr lang="en-US" sz="800" b="0" i="0" u="none" strike="noStrike" dirty="0">
                          <a:solidFill>
                            <a:srgbClr val="000000"/>
                          </a:solidFill>
                          <a:effectLst/>
                          <a:latin typeface="Calibri" panose="020F0502020204030204" pitchFamily="34" charset="0"/>
                        </a:rPr>
                        <a:t>Teachers in grades K-2 will </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use the Footsteps to Brilliance program to</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 implement biliteracy.</a:t>
                      </a:r>
                      <a:br>
                        <a:rPr lang="en-US" sz="800" b="0" i="0" u="none" strike="noStrike" dirty="0">
                          <a:solidFill>
                            <a:srgbClr val="000000"/>
                          </a:solidFill>
                          <a:effectLst/>
                          <a:latin typeface="Calibri" panose="020F0502020204030204" pitchFamily="34" charset="0"/>
                        </a:rPr>
                      </a:br>
                      <a:r>
                        <a:rPr lang="en-US" sz="800" b="0" i="0" u="none" strike="noStrike" dirty="0">
                          <a:solidFill>
                            <a:srgbClr val="000000"/>
                          </a:solidFill>
                          <a:effectLst/>
                          <a:latin typeface="Calibri" panose="020F0502020204030204" pitchFamily="34" charset="0"/>
                        </a:rPr>
                        <a:t>3rd-5th grade DL teachers will implement biliteracy curriculum with fidelity.</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-K-2 Teachers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-Assistant Principal/LPAC Administrator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-Lead Teacher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-District Curriculum</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-Istation Reading</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-REACH Curriculum</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-ELPS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  Release Assessments </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-Biliteracy Benchmarks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=Campus 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-Language Acquisition Monitoring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 Application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-Closing the achievement gap among student groups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-Increase academic performance of 60%+ on TELPAS Composite Score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425448"/>
                  </a:ext>
                </a:extLst>
              </a:tr>
              <a:tr h="113414">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81180472"/>
                  </a:ext>
                </a:extLst>
              </a:tr>
              <a:tr h="113414">
                <a:tc gridSpan="8">
                  <a:txBody>
                    <a:bodyPr/>
                    <a:lstStyle/>
                    <a:p>
                      <a:pPr algn="l" fontAlgn="t"/>
                      <a:r>
                        <a:rPr lang="en-US" sz="800" b="0" i="0" u="none" strike="noStrike" dirty="0">
                          <a:solidFill>
                            <a:srgbClr val="000000"/>
                          </a:solidFill>
                          <a:effectLst/>
                          <a:latin typeface="Calibri Light" panose="020F0302020204030204" pitchFamily="34" charset="0"/>
                        </a:rPr>
                        <a:t>1.  Leadership Team will conduct periodic walk-throughs for implementation of curriculum in K-5.</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9882277"/>
                  </a:ext>
                </a:extLst>
              </a:tr>
              <a:tr h="113414">
                <a:tc gridSpan="8">
                  <a:txBody>
                    <a:bodyPr/>
                    <a:lstStyle/>
                    <a:p>
                      <a:pPr algn="l" fontAlgn="t"/>
                      <a:r>
                        <a:rPr lang="en-US" sz="800" b="0" i="0" u="none" strike="noStrike">
                          <a:solidFill>
                            <a:srgbClr val="000000"/>
                          </a:solidFill>
                          <a:effectLst/>
                          <a:latin typeface="Calibri Light" panose="020F0302020204030204" pitchFamily="34" charset="0"/>
                        </a:rPr>
                        <a:t>2. Leadership Team will monitor biliteracy journals for fidlety of implemementation.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5191855"/>
                  </a:ext>
                </a:extLst>
              </a:tr>
              <a:tr h="113414">
                <a:tc gridSpan="8">
                  <a:txBody>
                    <a:bodyPr/>
                    <a:lstStyle/>
                    <a:p>
                      <a:pPr algn="l" fontAlgn="t"/>
                      <a:r>
                        <a:rPr lang="en-US" sz="800" b="0" i="0" u="none" strike="noStrike" dirty="0">
                          <a:solidFill>
                            <a:srgbClr val="000000"/>
                          </a:solidFill>
                          <a:effectLst/>
                          <a:latin typeface="Calibri Light" panose="020F0302020204030204" pitchFamily="34" charset="0"/>
                        </a:rPr>
                        <a:t>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78527916"/>
                  </a:ext>
                </a:extLst>
              </a:tr>
            </a:tbl>
          </a:graphicData>
        </a:graphic>
      </p:graphicFrame>
      <p:pic>
        <p:nvPicPr>
          <p:cNvPr id="5" name="Picture 4">
            <a:extLst>
              <a:ext uri="{FF2B5EF4-FFF2-40B4-BE49-F238E27FC236}">
                <a16:creationId xmlns:a16="http://schemas.microsoft.com/office/drawing/2014/main" id="{B450B384-4110-4382-AB90-1C735EA398A6}"/>
              </a:ext>
            </a:extLst>
          </p:cNvPr>
          <p:cNvPicPr>
            <a:picLocks noChangeAspect="1"/>
          </p:cNvPicPr>
          <p:nvPr/>
        </p:nvPicPr>
        <p:blipFill>
          <a:blip r:embed="rId2"/>
          <a:stretch>
            <a:fillRect/>
          </a:stretch>
        </p:blipFill>
        <p:spPr>
          <a:xfrm>
            <a:off x="11583140" y="0"/>
            <a:ext cx="493819" cy="463336"/>
          </a:xfrm>
          <a:prstGeom prst="rect">
            <a:avLst/>
          </a:prstGeom>
        </p:spPr>
      </p:pic>
    </p:spTree>
    <p:extLst>
      <p:ext uri="{BB962C8B-B14F-4D97-AF65-F5344CB8AC3E}">
        <p14:creationId xmlns:p14="http://schemas.microsoft.com/office/powerpoint/2010/main" val="3118177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4C2A43-48C8-4315-BBF7-0522940B5D5D}"/>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FD73741B-44E5-44B7-B37E-871DCB1495AB}"/>
              </a:ext>
            </a:extLst>
          </p:cNvPr>
          <p:cNvSpPr>
            <a:spLocks noGrp="1"/>
          </p:cNvSpPr>
          <p:nvPr>
            <p:ph type="sldNum" sz="quarter" idx="12"/>
          </p:nvPr>
        </p:nvSpPr>
        <p:spPr/>
        <p:txBody>
          <a:bodyPr/>
          <a:lstStyle/>
          <a:p>
            <a:fld id="{236ED5DE-22B7-41E7-A943-79814E858A13}" type="slidenum">
              <a:rPr lang="en-US" smtClean="0"/>
              <a:t>31</a:t>
            </a:fld>
            <a:endParaRPr lang="en-US"/>
          </a:p>
        </p:txBody>
      </p:sp>
      <p:graphicFrame>
        <p:nvGraphicFramePr>
          <p:cNvPr id="4" name="Table 3">
            <a:extLst>
              <a:ext uri="{FF2B5EF4-FFF2-40B4-BE49-F238E27FC236}">
                <a16:creationId xmlns:a16="http://schemas.microsoft.com/office/drawing/2014/main" id="{8226923A-3AC3-43FF-B40E-FB449378FA6B}"/>
              </a:ext>
            </a:extLst>
          </p:cNvPr>
          <p:cNvGraphicFramePr>
            <a:graphicFrameLocks noGrp="1"/>
          </p:cNvGraphicFramePr>
          <p:nvPr>
            <p:extLst>
              <p:ext uri="{D42A27DB-BD31-4B8C-83A1-F6EECF244321}">
                <p14:modId xmlns:p14="http://schemas.microsoft.com/office/powerpoint/2010/main" val="3069528037"/>
              </p:ext>
            </p:extLst>
          </p:nvPr>
        </p:nvGraphicFramePr>
        <p:xfrm>
          <a:off x="4" y="5"/>
          <a:ext cx="12000755" cy="6851732"/>
        </p:xfrm>
        <a:graphic>
          <a:graphicData uri="http://schemas.openxmlformats.org/drawingml/2006/table">
            <a:tbl>
              <a:tblPr/>
              <a:tblGrid>
                <a:gridCol w="1774100">
                  <a:extLst>
                    <a:ext uri="{9D8B030D-6E8A-4147-A177-3AD203B41FA5}">
                      <a16:colId xmlns:a16="http://schemas.microsoft.com/office/drawing/2014/main" val="1925109204"/>
                    </a:ext>
                  </a:extLst>
                </a:gridCol>
                <a:gridCol w="1467042">
                  <a:extLst>
                    <a:ext uri="{9D8B030D-6E8A-4147-A177-3AD203B41FA5}">
                      <a16:colId xmlns:a16="http://schemas.microsoft.com/office/drawing/2014/main" val="2991395274"/>
                    </a:ext>
                  </a:extLst>
                </a:gridCol>
                <a:gridCol w="1420134">
                  <a:extLst>
                    <a:ext uri="{9D8B030D-6E8A-4147-A177-3AD203B41FA5}">
                      <a16:colId xmlns:a16="http://schemas.microsoft.com/office/drawing/2014/main" val="2527604421"/>
                    </a:ext>
                  </a:extLst>
                </a:gridCol>
                <a:gridCol w="852931">
                  <a:extLst>
                    <a:ext uri="{9D8B030D-6E8A-4147-A177-3AD203B41FA5}">
                      <a16:colId xmlns:a16="http://schemas.microsoft.com/office/drawing/2014/main" val="920001807"/>
                    </a:ext>
                  </a:extLst>
                </a:gridCol>
                <a:gridCol w="2064096">
                  <a:extLst>
                    <a:ext uri="{9D8B030D-6E8A-4147-A177-3AD203B41FA5}">
                      <a16:colId xmlns:a16="http://schemas.microsoft.com/office/drawing/2014/main" val="1993949812"/>
                    </a:ext>
                  </a:extLst>
                </a:gridCol>
                <a:gridCol w="1364691">
                  <a:extLst>
                    <a:ext uri="{9D8B030D-6E8A-4147-A177-3AD203B41FA5}">
                      <a16:colId xmlns:a16="http://schemas.microsoft.com/office/drawing/2014/main" val="4104278317"/>
                    </a:ext>
                  </a:extLst>
                </a:gridCol>
                <a:gridCol w="1074694">
                  <a:extLst>
                    <a:ext uri="{9D8B030D-6E8A-4147-A177-3AD203B41FA5}">
                      <a16:colId xmlns:a16="http://schemas.microsoft.com/office/drawing/2014/main" val="2502781078"/>
                    </a:ext>
                  </a:extLst>
                </a:gridCol>
                <a:gridCol w="1983067">
                  <a:extLst>
                    <a:ext uri="{9D8B030D-6E8A-4147-A177-3AD203B41FA5}">
                      <a16:colId xmlns:a16="http://schemas.microsoft.com/office/drawing/2014/main" val="3162889793"/>
                    </a:ext>
                  </a:extLst>
                </a:gridCol>
              </a:tblGrid>
              <a:tr h="125061">
                <a:tc>
                  <a:txBody>
                    <a:bodyPr/>
                    <a:lstStyle/>
                    <a:p>
                      <a:pPr algn="l" rtl="0" fontAlgn="ctr"/>
                      <a:r>
                        <a:rPr lang="en-US" sz="800" b="1" i="0" u="none" strike="noStrike" dirty="0">
                          <a:solidFill>
                            <a:srgbClr val="000000"/>
                          </a:solidFill>
                          <a:effectLst/>
                          <a:latin typeface="Calibri Light" panose="020F0302020204030204" pitchFamily="34" charset="0"/>
                        </a:rPr>
                        <a:t>Goal Area 2:</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Closing the Gaps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2575115"/>
                  </a:ext>
                </a:extLst>
              </a:tr>
              <a:tr h="125061">
                <a:tc>
                  <a:txBody>
                    <a:bodyPr/>
                    <a:lstStyle/>
                    <a:p>
                      <a:pPr algn="l" rtl="0" fontAlgn="ctr"/>
                      <a:r>
                        <a:rPr lang="en-US" sz="800" b="1" i="0" u="none" strike="noStrike">
                          <a:solidFill>
                            <a:srgbClr val="000000"/>
                          </a:solidFill>
                          <a:effectLst/>
                          <a:latin typeface="Calibri Light" panose="020F0302020204030204" pitchFamily="34" charset="0"/>
                        </a:rPr>
                        <a:t>Annual Goal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80% of students receiving special education services will perform at Meets level of performance on STAAR by June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3719367"/>
                  </a:ext>
                </a:extLst>
              </a:tr>
              <a:tr h="125061">
                <a:tc>
                  <a:txBody>
                    <a:bodyPr/>
                    <a:lstStyle/>
                    <a:p>
                      <a:pPr algn="l" rtl="0" fontAlgn="ctr"/>
                      <a:r>
                        <a:rPr lang="en-US" sz="800" b="1" i="0" u="none" strike="noStrike">
                          <a:solidFill>
                            <a:srgbClr val="000000"/>
                          </a:solidFill>
                          <a:effectLst/>
                          <a:latin typeface="Calibri Light" panose="020F0302020204030204" pitchFamily="34" charset="0"/>
                        </a:rPr>
                        <a:t>Objective 2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Special education students will be monitored weekly to ensure that at least 80% are making progress towards meet level of performance by </a:t>
                      </a:r>
                      <a:r>
                        <a:rPr lang="en-US" sz="800" b="0" i="0" u="none" strike="noStrike">
                          <a:solidFill>
                            <a:srgbClr val="000000"/>
                          </a:solidFill>
                          <a:effectLst/>
                          <a:latin typeface="Calibri Light" panose="020F0302020204030204" pitchFamily="34" charset="0"/>
                        </a:rPr>
                        <a:t>June 2025.</a:t>
                      </a:r>
                      <a:endParaRPr lang="en-US" sz="800" b="0" i="0" u="none" strike="noStrike" dirty="0">
                        <a:solidFill>
                          <a:srgbClr val="000000"/>
                        </a:solidFill>
                        <a:effectLst/>
                        <a:latin typeface="Calibri Light" panose="020F0302020204030204" pitchFamily="34" charset="0"/>
                      </a:endParaRP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3132024"/>
                  </a:ext>
                </a:extLst>
              </a:tr>
              <a:tr h="244117">
                <a:tc>
                  <a:txBody>
                    <a:bodyPr/>
                    <a:lstStyle/>
                    <a:p>
                      <a:pPr algn="ctr" rtl="0" fontAlgn="ctr"/>
                      <a:r>
                        <a:rPr lang="en-US" sz="800" b="1" i="0" u="none" strike="noStrike" dirty="0">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40726624"/>
                  </a:ext>
                </a:extLst>
              </a:tr>
              <a:tr h="1306254">
                <a:tc>
                  <a:txBody>
                    <a:bodyPr/>
                    <a:lstStyle/>
                    <a:p>
                      <a:pPr algn="l" rtl="0" fontAlgn="t"/>
                      <a:r>
                        <a:rPr lang="en-US" sz="800" b="0" i="0" u="none" strike="noStrike" dirty="0">
                          <a:solidFill>
                            <a:srgbClr val="000000"/>
                          </a:solidFill>
                          <a:effectLst/>
                          <a:latin typeface="Calibri Light" panose="020F0302020204030204" pitchFamily="34" charset="0"/>
                        </a:rPr>
                        <a:t>Collect and assess data to monitor student progress and drive interventions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-Special Education Teacher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-Diagnostician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-Special Education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-Imagine Math</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-Individual Education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Release Assessments (BM I &amp; II)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-Forde-</a:t>
                      </a:r>
                      <a:r>
                        <a:rPr lang="en-US" sz="800" b="0" i="0" u="none" strike="noStrike" dirty="0" err="1">
                          <a:solidFill>
                            <a:srgbClr val="000000"/>
                          </a:solidFill>
                          <a:effectLst/>
                          <a:latin typeface="Calibri Light" panose="020F0302020204030204" pitchFamily="34" charset="0"/>
                        </a:rPr>
                        <a:t>Ferreir</a:t>
                      </a:r>
                      <a:r>
                        <a:rPr lang="en-US" sz="800" b="0" i="0" u="none" strike="noStrike" dirty="0">
                          <a:solidFill>
                            <a:srgbClr val="000000"/>
                          </a:solidFill>
                          <a:effectLst/>
                          <a:latin typeface="Calibri Light" panose="020F0302020204030204" pitchFamily="34" charset="0"/>
                        </a:rPr>
                        <a:t> RTI Resource</a:t>
                      </a:r>
                    </a:p>
                    <a:p>
                      <a:pPr algn="l" rtl="0" fontAlgn="t"/>
                      <a:r>
                        <a:rPr lang="en-US" sz="800" b="0" i="0" u="none" strike="noStrike" dirty="0">
                          <a:solidFill>
                            <a:srgbClr val="000000"/>
                          </a:solidFill>
                          <a:effectLst/>
                          <a:latin typeface="Calibri Light" panose="020F0302020204030204" pitchFamily="34" charset="0"/>
                        </a:rPr>
                        <a:t>Eureka</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E12Performance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-SPED Coordination Forms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-IEP Report Card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-Closing the achievement gap among student groups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-Increase academic performance of special education population in all BM, STAAR tested subjects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-STAAR</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5169872"/>
                  </a:ext>
                </a:extLst>
              </a:tr>
              <a:tr h="125061">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81367543"/>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1)Resource teachers will utilize coordination forms to plan with teachers and ensure teachers are providing designated supports with fidelity.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0160307"/>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2)Special education teachers will provide professional development sessions on student Individual Education Plan and designated supports throughout the school year.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3603664"/>
                  </a:ext>
                </a:extLst>
              </a:tr>
              <a:tr h="125061">
                <a:tc gridSpan="8">
                  <a:txBody>
                    <a:bodyPr/>
                    <a:lstStyle/>
                    <a:p>
                      <a:pPr algn="l" fontAlgn="t"/>
                      <a:r>
                        <a:rPr lang="en-US" sz="800" b="0" i="0" u="none" strike="noStrike">
                          <a:solidFill>
                            <a:srgbClr val="000000"/>
                          </a:solidFill>
                          <a:effectLst/>
                          <a:latin typeface="Calibri Light" panose="020F0302020204030204" pitchFamily="34" charset="0"/>
                        </a:rPr>
                        <a:t>3)Use assessment data to drive IEPs and assessment decisions.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8791076"/>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4)Provide instruction and interventions that are directly related to students’ needs as demonstrated by data (e.g., purchase </a:t>
                      </a:r>
                      <a:r>
                        <a:rPr lang="en-US" sz="800" b="0" i="0" u="none" strike="noStrike">
                          <a:solidFill>
                            <a:srgbClr val="000000"/>
                          </a:solidFill>
                          <a:effectLst/>
                          <a:latin typeface="Calibri Light" panose="020F0302020204030204" pitchFamily="34" charset="0"/>
                        </a:rPr>
                        <a:t>materials for  </a:t>
                      </a:r>
                      <a:r>
                        <a:rPr lang="en-US" sz="800" b="0" i="0" u="none" strike="noStrike" dirty="0">
                          <a:solidFill>
                            <a:srgbClr val="000000"/>
                          </a:solidFill>
                          <a:effectLst/>
                          <a:latin typeface="Calibri Light" panose="020F0302020204030204" pitchFamily="34" charset="0"/>
                        </a:rPr>
                        <a:t>enrichment classes, tutorials, extended learning time, enrichment camps, academies, summer school)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5082402"/>
                  </a:ext>
                </a:extLst>
              </a:tr>
              <a:tr h="244117">
                <a:tc>
                  <a:txBody>
                    <a:bodyPr/>
                    <a:lstStyle/>
                    <a:p>
                      <a:pPr algn="ctr" rtl="0" fontAlgn="ctr"/>
                      <a:r>
                        <a:rPr lang="en-US" sz="800" b="1" i="0" u="none" strike="noStrike" dirty="0">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52733771"/>
                  </a:ext>
                </a:extLst>
              </a:tr>
              <a:tr h="1360268">
                <a:tc>
                  <a:txBody>
                    <a:bodyPr/>
                    <a:lstStyle/>
                    <a:p>
                      <a:pPr algn="l" rtl="0" fontAlgn="t"/>
                      <a:r>
                        <a:rPr lang="en-US" sz="700" b="0" i="0" u="none" strike="noStrike" dirty="0">
                          <a:solidFill>
                            <a:srgbClr val="000000"/>
                          </a:solidFill>
                          <a:effectLst/>
                          <a:latin typeface="Calibri Light" panose="020F0302020204030204" pitchFamily="34" charset="0"/>
                        </a:rPr>
                        <a:t>Utilize supplemental aids in the curriculum guides to enhance the overall instructional program such as but not limited to: </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Dictionaries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Nonlinguistic Representation Activities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Interactive Word Walls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Technology applications/technology devices</a:t>
                      </a:r>
                    </a:p>
                    <a:p>
                      <a:pPr algn="l" rtl="0" fontAlgn="t"/>
                      <a:r>
                        <a:rPr lang="en-US" sz="700" b="0" i="0" u="none" strike="noStrike" dirty="0">
                          <a:solidFill>
                            <a:srgbClr val="000000"/>
                          </a:solidFill>
                          <a:effectLst/>
                          <a:latin typeface="Calibri Light" panose="020F0302020204030204" pitchFamily="34" charset="0"/>
                        </a:rPr>
                        <a:t>Headphones/headsets with microphones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Thinking Maps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Graphic Organizers</a:t>
                      </a:r>
                    </a:p>
                    <a:p>
                      <a:pPr algn="l" rtl="0" fontAlgn="t"/>
                      <a:r>
                        <a:rPr lang="en-US" sz="700" b="0" i="0" u="none" strike="noStrike" dirty="0">
                          <a:solidFill>
                            <a:srgbClr val="000000"/>
                          </a:solidFill>
                          <a:effectLst/>
                          <a:latin typeface="Calibri Light" panose="020F0302020204030204" pitchFamily="34" charset="0"/>
                        </a:rPr>
                        <a:t>Calculators</a:t>
                      </a:r>
                    </a:p>
                    <a:p>
                      <a:pPr algn="l" rtl="0" fontAlgn="t"/>
                      <a:r>
                        <a:rPr lang="en-US" sz="700" b="0" i="0" u="none" strike="noStrike" dirty="0">
                          <a:solidFill>
                            <a:srgbClr val="000000"/>
                          </a:solidFill>
                          <a:effectLst/>
                          <a:latin typeface="Calibri Light" panose="020F0302020204030204" pitchFamily="34" charset="0"/>
                        </a:rPr>
                        <a:t>Colored Overlays</a:t>
                      </a:r>
                      <a:br>
                        <a:rPr lang="en-US" sz="700" b="0" i="0" u="none" strike="noStrike" dirty="0">
                          <a:solidFill>
                            <a:srgbClr val="000000"/>
                          </a:solidFill>
                          <a:effectLst/>
                          <a:latin typeface="Calibri Light" panose="020F0302020204030204" pitchFamily="34" charset="0"/>
                        </a:rPr>
                      </a:br>
                      <a:r>
                        <a:rPr lang="en-US" sz="700" b="0" i="0" u="none" strike="noStrike" dirty="0">
                          <a:solidFill>
                            <a:srgbClr val="000000"/>
                          </a:solidFill>
                          <a:effectLst/>
                          <a:latin typeface="Calibri Light" panose="020F0302020204030204" pitchFamily="34" charset="0"/>
                        </a:rPr>
                        <a:t>Voyager Program</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-Special Education Teacher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-Diagnostician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-Special Education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-Imagine Math</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-Success Maker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-Systems 44</a:t>
                      </a:r>
                    </a:p>
                    <a:p>
                      <a:pPr algn="l" rtl="0" fontAlgn="t"/>
                      <a:r>
                        <a:rPr lang="en-US" sz="800" b="0" i="0" u="none" strike="noStrike" dirty="0">
                          <a:solidFill>
                            <a:srgbClr val="000000"/>
                          </a:solidFill>
                          <a:effectLst/>
                          <a:latin typeface="Calibri Light" panose="020F0302020204030204" pitchFamily="34" charset="0"/>
                        </a:rPr>
                        <a:t>Lexia</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Release Assessments (BM I &amp; II)</a:t>
                      </a:r>
                    </a:p>
                    <a:p>
                      <a:pPr algn="l" rtl="0" fontAlgn="t"/>
                      <a:r>
                        <a:rPr lang="en-US" sz="800" b="0" i="0" u="none" strike="noStrike" dirty="0">
                          <a:solidFill>
                            <a:srgbClr val="000000"/>
                          </a:solidFill>
                          <a:effectLst/>
                          <a:latin typeface="Calibri Light" panose="020F0302020204030204" pitchFamily="34" charset="0"/>
                        </a:rPr>
                        <a:t>Eureka</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E12Performance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-SPED Coordination Forms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-IEP Report Card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-Closing the achievement gap among student groups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-Increase academic performance of special education population in all BM, STAAR tested subjects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-Weekly Assessments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-CBA 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-BM I &amp; II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-STAAR/EOC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-Comprehensive Needs Assessment-</a:t>
                      </a:r>
                      <a:br>
                        <a:rPr lang="en-US" sz="800" b="0" i="0" u="none" strike="noStrike" dirty="0">
                          <a:solidFill>
                            <a:srgbClr val="000000"/>
                          </a:solidFill>
                          <a:effectLst/>
                          <a:latin typeface="Calibri Light" panose="020F0302020204030204" pitchFamily="34" charset="0"/>
                        </a:rPr>
                      </a:br>
                      <a:r>
                        <a:rPr lang="en-US" sz="800" b="0" i="0" u="none" strike="noStrike" dirty="0" err="1">
                          <a:solidFill>
                            <a:srgbClr val="000000"/>
                          </a:solidFill>
                          <a:effectLst/>
                          <a:latin typeface="Calibri Light" panose="020F0302020204030204" pitchFamily="34" charset="0"/>
                        </a:rPr>
                        <a:t>a,b,c</a:t>
                      </a:r>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-Reform Strategies- </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Decision Making Regarding Assessments-</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-Effective &amp; Timely -Assistance to students experiencing difficulty-</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-Integration of Fed., State, &amp; Local Services, Programs and Funds- </a:t>
                      </a:r>
                      <a:r>
                        <a:rPr lang="en-US" sz="800" b="0" i="0" u="none" strike="noStrike" dirty="0" err="1">
                          <a:solidFill>
                            <a:srgbClr val="000000"/>
                          </a:solidFill>
                          <a:effectLst/>
                          <a:latin typeface="Calibri Light" panose="020F0302020204030204" pitchFamily="34" charset="0"/>
                        </a:rPr>
                        <a:t>a,b,c</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3964426"/>
                  </a:ext>
                </a:extLst>
              </a:tr>
              <a:tr h="125061">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22563070"/>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1)Implement six-weeks meetings with classroom teachers servicing students with disabilities to discuss progress, report card grades and recommendations for instructional support.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037690"/>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2)Special education data will be disaggregated at the  campus level (CPR) to determine student progress and towards increasing performance at the Meets level and above.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4751247"/>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3)Provide professional development for special education teachers, para-professionals and teachers servicing students with disabilities via Region 1, district coordinators.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70757836"/>
                  </a:ext>
                </a:extLst>
              </a:tr>
              <a:tr h="244117">
                <a:tc gridSpan="8">
                  <a:txBody>
                    <a:bodyPr/>
                    <a:lstStyle/>
                    <a:p>
                      <a:pPr algn="l" fontAlgn="t"/>
                      <a:r>
                        <a:rPr lang="en-US" sz="800" b="0" i="0" u="none" strike="noStrike" dirty="0">
                          <a:solidFill>
                            <a:srgbClr val="000000"/>
                          </a:solidFill>
                          <a:effectLst/>
                          <a:latin typeface="Calibri Light" panose="020F0302020204030204" pitchFamily="34" charset="0"/>
                        </a:rPr>
                        <a:t>4) Purchase technology and supplies to support virtual instruction and face to face instruction (ink, cartridges, </a:t>
                      </a:r>
                      <a:r>
                        <a:rPr lang="en-US" sz="800" b="0" i="0" u="none" strike="noStrike" dirty="0" err="1">
                          <a:solidFill>
                            <a:srgbClr val="000000"/>
                          </a:solidFill>
                          <a:effectLst/>
                          <a:latin typeface="Calibri Light" panose="020F0302020204030204" pitchFamily="34" charset="0"/>
                        </a:rPr>
                        <a:t>ipads</a:t>
                      </a:r>
                      <a:r>
                        <a:rPr lang="en-US" sz="800" b="0" i="0" u="none" strike="noStrike" dirty="0">
                          <a:solidFill>
                            <a:srgbClr val="000000"/>
                          </a:solidFill>
                          <a:effectLst/>
                          <a:latin typeface="Calibri Light" panose="020F0302020204030204" pitchFamily="34" charset="0"/>
                        </a:rPr>
                        <a:t>, desktops, document readers, large-format printer, interactive technology boards, </a:t>
                      </a:r>
                      <a:r>
                        <a:rPr lang="en-US" sz="800" b="0" i="0" u="none" strike="noStrike" dirty="0" err="1">
                          <a:solidFill>
                            <a:srgbClr val="000000"/>
                          </a:solidFill>
                          <a:effectLst/>
                          <a:latin typeface="Calibri Light" panose="020F0302020204030204" pitchFamily="34" charset="0"/>
                        </a:rPr>
                        <a:t>mimio</a:t>
                      </a:r>
                      <a:r>
                        <a:rPr lang="en-US" sz="800" b="0" i="0" u="none" strike="noStrike" dirty="0">
                          <a:solidFill>
                            <a:srgbClr val="000000"/>
                          </a:solidFill>
                          <a:effectLst/>
                          <a:latin typeface="Calibri Light" panose="020F0302020204030204" pitchFamily="34" charset="0"/>
                        </a:rPr>
                        <a:t> boards, chargers, USB </a:t>
                      </a:r>
                      <a:r>
                        <a:rPr lang="en-US" sz="800" b="0" i="0" u="none" strike="noStrike" dirty="0" err="1">
                          <a:solidFill>
                            <a:srgbClr val="000000"/>
                          </a:solidFill>
                          <a:effectLst/>
                          <a:latin typeface="Calibri Light" panose="020F0302020204030204" pitchFamily="34" charset="0"/>
                        </a:rPr>
                        <a:t>cables,headphones</a:t>
                      </a:r>
                      <a:r>
                        <a:rPr lang="en-US" sz="800" b="0" i="0" u="none" strike="noStrike" dirty="0">
                          <a:solidFill>
                            <a:srgbClr val="000000"/>
                          </a:solidFill>
                          <a:effectLst/>
                          <a:latin typeface="Calibri Light" panose="020F0302020204030204" pitchFamily="34" charset="0"/>
                        </a:rPr>
                        <a:t>, </a:t>
                      </a:r>
                      <a:r>
                        <a:rPr lang="en-US" sz="800" b="0" i="0" u="none" strike="noStrike" dirty="0" err="1">
                          <a:solidFill>
                            <a:srgbClr val="000000"/>
                          </a:solidFill>
                          <a:effectLst/>
                          <a:latin typeface="Calibri Light" panose="020F0302020204030204" pitchFamily="34" charset="0"/>
                        </a:rPr>
                        <a:t>ipad</a:t>
                      </a:r>
                      <a:r>
                        <a:rPr lang="en-US" sz="800" b="0" i="0" u="none" strike="noStrike" dirty="0">
                          <a:solidFill>
                            <a:srgbClr val="000000"/>
                          </a:solidFill>
                          <a:effectLst/>
                          <a:latin typeface="Calibri Light" panose="020F0302020204030204" pitchFamily="34" charset="0"/>
                        </a:rPr>
                        <a:t> </a:t>
                      </a:r>
                      <a:r>
                        <a:rPr lang="en-US" sz="800" b="0" i="0" u="none" strike="noStrike" dirty="0" err="1">
                          <a:solidFill>
                            <a:srgbClr val="000000"/>
                          </a:solidFill>
                          <a:effectLst/>
                          <a:latin typeface="Calibri Light" panose="020F0302020204030204" pitchFamily="34" charset="0"/>
                        </a:rPr>
                        <a:t>accessories,lightspped</a:t>
                      </a:r>
                      <a:r>
                        <a:rPr lang="en-US" sz="800" b="0" i="0" u="none" strike="noStrike" dirty="0">
                          <a:solidFill>
                            <a:srgbClr val="000000"/>
                          </a:solidFill>
                          <a:effectLst/>
                          <a:latin typeface="Calibri Light" panose="020F0302020204030204" pitchFamily="34" charset="0"/>
                        </a:rPr>
                        <a:t> microphones and chargers)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3993034"/>
                  </a:ext>
                </a:extLst>
              </a:tr>
              <a:tr h="244117">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0944158"/>
                  </a:ext>
                </a:extLst>
              </a:tr>
              <a:tr h="1077510">
                <a:tc>
                  <a:txBody>
                    <a:bodyPr/>
                    <a:lstStyle/>
                    <a:p>
                      <a:pPr algn="l" rtl="0" fontAlgn="t"/>
                      <a:r>
                        <a:rPr lang="en-US" sz="700" b="0" i="0" u="none" strike="noStrike" dirty="0">
                          <a:solidFill>
                            <a:srgbClr val="000000"/>
                          </a:solidFill>
                          <a:effectLst/>
                          <a:latin typeface="Calibri Light" panose="020F0302020204030204" pitchFamily="34" charset="0"/>
                        </a:rPr>
                        <a:t>Review </a:t>
                      </a:r>
                      <a:r>
                        <a:rPr lang="en-US" sz="700" b="0" i="0" u="none" strike="noStrike" dirty="0" err="1">
                          <a:solidFill>
                            <a:srgbClr val="000000"/>
                          </a:solidFill>
                          <a:effectLst/>
                          <a:latin typeface="Calibri Light" panose="020F0302020204030204" pitchFamily="34" charset="0"/>
                        </a:rPr>
                        <a:t>RtI</a:t>
                      </a:r>
                      <a:r>
                        <a:rPr lang="en-US" sz="700" b="0" i="0" u="none" strike="noStrike" dirty="0">
                          <a:solidFill>
                            <a:srgbClr val="000000"/>
                          </a:solidFill>
                          <a:effectLst/>
                          <a:latin typeface="Calibri Light" panose="020F0302020204030204" pitchFamily="34" charset="0"/>
                        </a:rPr>
                        <a:t>  and 504 students’ performance   and  progress and provide accommodations and interventions.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-Assistant 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-Special Education Teacher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-Diagnostician</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-Special Education Coordinator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-Teachers</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Istation</a:t>
                      </a:r>
                      <a:r>
                        <a:rPr lang="en-US" sz="800" b="0" i="0" u="none" strike="noStrike" dirty="0">
                          <a:solidFill>
                            <a:srgbClr val="000000"/>
                          </a:solidFill>
                          <a:effectLst/>
                          <a:latin typeface="Calibri Light" panose="020F0302020204030204" pitchFamily="34" charset="0"/>
                        </a:rPr>
                        <a:t> Reading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-Imagine Math</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-Systems 44</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-Read 180</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Release Assessments (BM I &amp; II)</a:t>
                      </a:r>
                    </a:p>
                    <a:p>
                      <a:pPr algn="l" rtl="0" fontAlgn="t"/>
                      <a:r>
                        <a:rPr lang="en-US" sz="800" b="0" i="0" u="none" strike="noStrike" dirty="0">
                          <a:solidFill>
                            <a:srgbClr val="000000"/>
                          </a:solidFill>
                          <a:effectLst/>
                          <a:latin typeface="Calibri Light" panose="020F0302020204030204" pitchFamily="34" charset="0"/>
                        </a:rPr>
                        <a:t>Eureka</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-DMAC data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E12Performance Reviews (CPR)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-LPAC notes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-SPED Coordination Forms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-IEP Report Card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-Closing the achievement gap among student groups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-Increase academic performance of special education population in all BM, STAAR tested subjects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-Weekly Assessments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-CBA 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-BM I &amp; II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-TELPAS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-Comprehensive Needs Assessment-</a:t>
                      </a:r>
                      <a:br>
                        <a:rPr lang="en-US" sz="800" b="0" i="0" u="none" strike="noStrike" dirty="0">
                          <a:solidFill>
                            <a:srgbClr val="000000"/>
                          </a:solidFill>
                          <a:effectLst/>
                          <a:latin typeface="Calibri Light" panose="020F0302020204030204" pitchFamily="34" charset="0"/>
                        </a:rPr>
                      </a:br>
                      <a:r>
                        <a:rPr lang="en-US" sz="800" b="0" i="0" u="none" strike="noStrike" dirty="0" err="1">
                          <a:solidFill>
                            <a:srgbClr val="000000"/>
                          </a:solidFill>
                          <a:effectLst/>
                          <a:latin typeface="Calibri Light" panose="020F0302020204030204" pitchFamily="34" charset="0"/>
                        </a:rPr>
                        <a:t>a,b,c</a:t>
                      </a:r>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-Reform Strategies- </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Decision Making Regarding Assessments-</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-Effective &amp; Timely -Assistance to students experiencing difficulty-</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-Integration of Fed., State, &amp; Local Services, Programs and Funds- </a:t>
                      </a:r>
                      <a:r>
                        <a:rPr lang="en-US" sz="800" b="0" i="0" u="none" strike="noStrike" dirty="0" err="1">
                          <a:solidFill>
                            <a:srgbClr val="000000"/>
                          </a:solidFill>
                          <a:effectLst/>
                          <a:latin typeface="Calibri Light" panose="020F0302020204030204" pitchFamily="34" charset="0"/>
                        </a:rPr>
                        <a:t>a,b,c</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0693360"/>
                  </a:ext>
                </a:extLst>
              </a:tr>
              <a:tr h="125061">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65776853"/>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1)Use ongoing district built formative and summative assessments by grade levels (e.g., weekly, unit, CBA, BM I&amp;II, Practice Listening &amp; Speaking Sets)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1747619"/>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2)Student groups’ data will be disaggregated at the district level (DRS) and campus levels (CPR) to determine student progress and towards increasing performance at the Meets level and above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628673"/>
                  </a:ext>
                </a:extLst>
              </a:tr>
              <a:tr h="125061">
                <a:tc gridSpan="8">
                  <a:txBody>
                    <a:bodyPr/>
                    <a:lstStyle/>
                    <a:p>
                      <a:pPr algn="l" fontAlgn="t"/>
                      <a:r>
                        <a:rPr lang="en-US" sz="800" b="0" i="0" u="none" strike="noStrike" dirty="0">
                          <a:solidFill>
                            <a:srgbClr val="000000"/>
                          </a:solidFill>
                          <a:effectLst/>
                          <a:latin typeface="Calibri Light" panose="020F0302020204030204" pitchFamily="34" charset="0"/>
                        </a:rPr>
                        <a:t>3)Use assessment data to drive intervention plans and build intervention time into the day at every level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4331559"/>
                  </a:ext>
                </a:extLst>
              </a:tr>
            </a:tbl>
          </a:graphicData>
        </a:graphic>
      </p:graphicFrame>
      <p:pic>
        <p:nvPicPr>
          <p:cNvPr id="5" name="Picture 4">
            <a:extLst>
              <a:ext uri="{FF2B5EF4-FFF2-40B4-BE49-F238E27FC236}">
                <a16:creationId xmlns:a16="http://schemas.microsoft.com/office/drawing/2014/main" id="{08F38A7C-4F22-443A-9A9A-B0BB4E4485B1}"/>
              </a:ext>
            </a:extLst>
          </p:cNvPr>
          <p:cNvPicPr>
            <a:picLocks noChangeAspect="1"/>
          </p:cNvPicPr>
          <p:nvPr/>
        </p:nvPicPr>
        <p:blipFill>
          <a:blip r:embed="rId3"/>
          <a:stretch>
            <a:fillRect/>
          </a:stretch>
        </p:blipFill>
        <p:spPr>
          <a:xfrm>
            <a:off x="11506940" y="0"/>
            <a:ext cx="493819" cy="463336"/>
          </a:xfrm>
          <a:prstGeom prst="rect">
            <a:avLst/>
          </a:prstGeom>
        </p:spPr>
      </p:pic>
    </p:spTree>
    <p:extLst>
      <p:ext uri="{BB962C8B-B14F-4D97-AF65-F5344CB8AC3E}">
        <p14:creationId xmlns:p14="http://schemas.microsoft.com/office/powerpoint/2010/main" val="1292354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A picture containing food, drawing&#10;&#10;Description generated with very high confidence">
            <a:extLst>
              <a:ext uri="{FF2B5EF4-FFF2-40B4-BE49-F238E27FC236}">
                <a16:creationId xmlns:a16="http://schemas.microsoft.com/office/drawing/2014/main" id="{FF2D37E8-93C2-46F7-8B6A-342A5246B08A}"/>
              </a:ext>
            </a:extLst>
          </p:cNvPr>
          <p:cNvPicPr>
            <a:picLocks noGrp="1" noChangeAspect="1"/>
          </p:cNvPicPr>
          <p:nvPr>
            <p:ph idx="1"/>
          </p:nvPr>
        </p:nvPicPr>
        <p:blipFill>
          <a:blip r:embed="rId2"/>
          <a:stretch>
            <a:fillRect/>
          </a:stretch>
        </p:blipFill>
        <p:spPr>
          <a:xfrm>
            <a:off x="1870476" y="324251"/>
            <a:ext cx="7648210" cy="656129"/>
          </a:xfrm>
          <a:solidFill>
            <a:srgbClr val="632523"/>
          </a:solidFill>
        </p:spPr>
      </p:pic>
      <p:pic>
        <p:nvPicPr>
          <p:cNvPr id="2" name="Picture 1" descr="trans_psja_logo_stack.png">
            <a:extLst>
              <a:ext uri="{FF2B5EF4-FFF2-40B4-BE49-F238E27FC236}">
                <a16:creationId xmlns:a16="http://schemas.microsoft.com/office/drawing/2014/main" id="{8309C9C6-1B26-40F3-A195-B3DAA7F38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687" y="136525"/>
            <a:ext cx="1083747" cy="1031580"/>
          </a:xfrm>
          <a:prstGeom prst="rect">
            <a:avLst/>
          </a:prstGeom>
        </p:spPr>
      </p:pic>
      <p:sp>
        <p:nvSpPr>
          <p:cNvPr id="13" name="Rectangle 12">
            <a:extLst>
              <a:ext uri="{FF2B5EF4-FFF2-40B4-BE49-F238E27FC236}">
                <a16:creationId xmlns:a16="http://schemas.microsoft.com/office/drawing/2014/main" id="{E2591818-326B-4F28-BD79-5D8E4628FFB9}"/>
              </a:ext>
            </a:extLst>
          </p:cNvPr>
          <p:cNvSpPr/>
          <p:nvPr/>
        </p:nvSpPr>
        <p:spPr>
          <a:xfrm>
            <a:off x="2169337" y="136526"/>
            <a:ext cx="7530717" cy="3508653"/>
          </a:xfrm>
          <a:prstGeom prst="rect">
            <a:avLst/>
          </a:prstGeom>
        </p:spPr>
        <p:txBody>
          <a:bodyPr wrap="square" anchor="t">
            <a:spAutoFit/>
          </a:bodyPr>
          <a:lstStyle/>
          <a:p>
            <a:endParaRPr lang="en-US" sz="2250" b="1">
              <a:solidFill>
                <a:schemeClr val="bg1"/>
              </a:solidFill>
              <a:ea typeface="+mn-lt"/>
              <a:cs typeface="+mn-lt"/>
            </a:endParaRPr>
          </a:p>
          <a:p>
            <a:pPr algn="ctr"/>
            <a:r>
              <a:rPr lang="en-US" sz="2100" b="1">
                <a:solidFill>
                  <a:schemeClr val="bg1"/>
                </a:solidFill>
                <a:ea typeface="+mn-lt"/>
                <a:cs typeface="+mn-lt"/>
              </a:rPr>
              <a:t>GOAL AREA PRESENTATION</a:t>
            </a:r>
          </a:p>
          <a:p>
            <a:endParaRPr lang="en-US" sz="1350" b="1"/>
          </a:p>
          <a:p>
            <a:endParaRPr lang="en-US" sz="1350" b="1"/>
          </a:p>
          <a:p>
            <a:pPr algn="ctr"/>
            <a:r>
              <a:rPr lang="en-US" sz="1350"/>
              <a:t> </a:t>
            </a:r>
            <a:r>
              <a:rPr lang="en-US" sz="1350" b="1"/>
              <a:t> </a:t>
            </a:r>
          </a:p>
          <a:p>
            <a:pPr algn="ctr"/>
            <a:endParaRPr lang="en-US" sz="3300" b="1"/>
          </a:p>
          <a:p>
            <a:pPr algn="ctr"/>
            <a:endParaRPr lang="en-US" sz="3300" b="1"/>
          </a:p>
          <a:p>
            <a:pPr algn="ctr"/>
            <a:r>
              <a:rPr lang="en-US" sz="3300" b="1"/>
              <a:t>Goal Area 3:  </a:t>
            </a:r>
            <a:r>
              <a:rPr lang="en-US" sz="3600" b="1" spc="-4">
                <a:latin typeface="Calibri"/>
                <a:cs typeface="Calibri"/>
              </a:rPr>
              <a:t>Improve Safety, Public Support, Culture &amp; Climate</a:t>
            </a:r>
            <a:endParaRPr lang="en-US" sz="3600" b="1">
              <a:latin typeface="Calibri"/>
              <a:cs typeface="Calibri"/>
            </a:endParaRPr>
          </a:p>
        </p:txBody>
      </p:sp>
      <p:sp>
        <p:nvSpPr>
          <p:cNvPr id="6" name="Slide Number Placeholder 5">
            <a:extLst>
              <a:ext uri="{FF2B5EF4-FFF2-40B4-BE49-F238E27FC236}">
                <a16:creationId xmlns:a16="http://schemas.microsoft.com/office/drawing/2014/main" id="{D3FF4C9D-DCC6-444B-A628-C06B34835D8F}"/>
              </a:ext>
            </a:extLst>
          </p:cNvPr>
          <p:cNvSpPr>
            <a:spLocks noGrp="1"/>
          </p:cNvSpPr>
          <p:nvPr>
            <p:ph type="sldNum" sz="quarter" idx="7"/>
          </p:nvPr>
        </p:nvSpPr>
        <p:spPr>
          <a:xfrm>
            <a:off x="6583680" y="6377942"/>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32</a:t>
            </a:fld>
            <a:endParaRPr lang="en-US"/>
          </a:p>
        </p:txBody>
      </p:sp>
      <p:pic>
        <p:nvPicPr>
          <p:cNvPr id="3" name="Picture 2">
            <a:extLst>
              <a:ext uri="{FF2B5EF4-FFF2-40B4-BE49-F238E27FC236}">
                <a16:creationId xmlns:a16="http://schemas.microsoft.com/office/drawing/2014/main" id="{5E81B046-F95B-4BD6-9456-96EA47F662B2}"/>
              </a:ext>
            </a:extLst>
          </p:cNvPr>
          <p:cNvPicPr>
            <a:picLocks noChangeAspect="1"/>
          </p:cNvPicPr>
          <p:nvPr/>
        </p:nvPicPr>
        <p:blipFill>
          <a:blip r:embed="rId4"/>
          <a:stretch>
            <a:fillRect/>
          </a:stretch>
        </p:blipFill>
        <p:spPr>
          <a:xfrm>
            <a:off x="10817318" y="324251"/>
            <a:ext cx="860128" cy="805516"/>
          </a:xfrm>
          <a:prstGeom prst="rect">
            <a:avLst/>
          </a:prstGeom>
        </p:spPr>
      </p:pic>
      <p:sp>
        <p:nvSpPr>
          <p:cNvPr id="4" name="Footer Placeholder 3">
            <a:extLst>
              <a:ext uri="{FF2B5EF4-FFF2-40B4-BE49-F238E27FC236}">
                <a16:creationId xmlns:a16="http://schemas.microsoft.com/office/drawing/2014/main" id="{5CFACB0C-8AB1-5C44-55D8-93739C944A53}"/>
              </a:ext>
            </a:extLst>
          </p:cNvPr>
          <p:cNvSpPr>
            <a:spLocks noGrp="1"/>
          </p:cNvSpPr>
          <p:nvPr>
            <p:ph type="ftr" sz="quarter" idx="11"/>
          </p:nvPr>
        </p:nvSpPr>
        <p:spPr/>
        <p:txBody>
          <a:bodyPr/>
          <a:lstStyle/>
          <a:p>
            <a:r>
              <a:rPr lang="en-US"/>
              <a:t>Berta Palacios Elementary Campus Improvement Plan</a:t>
            </a:r>
          </a:p>
        </p:txBody>
      </p:sp>
    </p:spTree>
    <p:extLst>
      <p:ext uri="{BB962C8B-B14F-4D97-AF65-F5344CB8AC3E}">
        <p14:creationId xmlns:p14="http://schemas.microsoft.com/office/powerpoint/2010/main" val="1159471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30B1CF-4976-432F-A0E3-4075854F92AF}"/>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BA9EB594-9962-4A2E-AE6F-0FB3A51A2CA0}"/>
              </a:ext>
            </a:extLst>
          </p:cNvPr>
          <p:cNvSpPr>
            <a:spLocks noGrp="1"/>
          </p:cNvSpPr>
          <p:nvPr>
            <p:ph type="sldNum" sz="quarter" idx="12"/>
          </p:nvPr>
        </p:nvSpPr>
        <p:spPr/>
        <p:txBody>
          <a:bodyPr/>
          <a:lstStyle/>
          <a:p>
            <a:fld id="{236ED5DE-22B7-41E7-A943-79814E858A13}" type="slidenum">
              <a:rPr lang="en-US" smtClean="0"/>
              <a:t>33</a:t>
            </a:fld>
            <a:endParaRPr lang="en-US"/>
          </a:p>
        </p:txBody>
      </p:sp>
      <p:graphicFrame>
        <p:nvGraphicFramePr>
          <p:cNvPr id="4" name="Table 3">
            <a:extLst>
              <a:ext uri="{FF2B5EF4-FFF2-40B4-BE49-F238E27FC236}">
                <a16:creationId xmlns:a16="http://schemas.microsoft.com/office/drawing/2014/main" id="{EB4BB5E4-629A-4844-AE54-F5B015142729}"/>
              </a:ext>
            </a:extLst>
          </p:cNvPr>
          <p:cNvGraphicFramePr>
            <a:graphicFrameLocks noGrp="1"/>
          </p:cNvGraphicFramePr>
          <p:nvPr>
            <p:extLst>
              <p:ext uri="{D42A27DB-BD31-4B8C-83A1-F6EECF244321}">
                <p14:modId xmlns:p14="http://schemas.microsoft.com/office/powerpoint/2010/main" val="2680955068"/>
              </p:ext>
            </p:extLst>
          </p:nvPr>
        </p:nvGraphicFramePr>
        <p:xfrm>
          <a:off x="0" y="1"/>
          <a:ext cx="12192002" cy="7458665"/>
        </p:xfrm>
        <a:graphic>
          <a:graphicData uri="http://schemas.openxmlformats.org/drawingml/2006/table">
            <a:tbl>
              <a:tblPr/>
              <a:tblGrid>
                <a:gridCol w="1802371">
                  <a:extLst>
                    <a:ext uri="{9D8B030D-6E8A-4147-A177-3AD203B41FA5}">
                      <a16:colId xmlns:a16="http://schemas.microsoft.com/office/drawing/2014/main" val="2907760390"/>
                    </a:ext>
                  </a:extLst>
                </a:gridCol>
                <a:gridCol w="1490422">
                  <a:extLst>
                    <a:ext uri="{9D8B030D-6E8A-4147-A177-3AD203B41FA5}">
                      <a16:colId xmlns:a16="http://schemas.microsoft.com/office/drawing/2014/main" val="1310534917"/>
                    </a:ext>
                  </a:extLst>
                </a:gridCol>
                <a:gridCol w="1442764">
                  <a:extLst>
                    <a:ext uri="{9D8B030D-6E8A-4147-A177-3AD203B41FA5}">
                      <a16:colId xmlns:a16="http://schemas.microsoft.com/office/drawing/2014/main" val="1563406150"/>
                    </a:ext>
                  </a:extLst>
                </a:gridCol>
                <a:gridCol w="866525">
                  <a:extLst>
                    <a:ext uri="{9D8B030D-6E8A-4147-A177-3AD203B41FA5}">
                      <a16:colId xmlns:a16="http://schemas.microsoft.com/office/drawing/2014/main" val="232126921"/>
                    </a:ext>
                  </a:extLst>
                </a:gridCol>
                <a:gridCol w="2096989">
                  <a:extLst>
                    <a:ext uri="{9D8B030D-6E8A-4147-A177-3AD203B41FA5}">
                      <a16:colId xmlns:a16="http://schemas.microsoft.com/office/drawing/2014/main" val="206801429"/>
                    </a:ext>
                  </a:extLst>
                </a:gridCol>
                <a:gridCol w="1386439">
                  <a:extLst>
                    <a:ext uri="{9D8B030D-6E8A-4147-A177-3AD203B41FA5}">
                      <a16:colId xmlns:a16="http://schemas.microsoft.com/office/drawing/2014/main" val="2328275288"/>
                    </a:ext>
                  </a:extLst>
                </a:gridCol>
                <a:gridCol w="1091821">
                  <a:extLst>
                    <a:ext uri="{9D8B030D-6E8A-4147-A177-3AD203B41FA5}">
                      <a16:colId xmlns:a16="http://schemas.microsoft.com/office/drawing/2014/main" val="3812318010"/>
                    </a:ext>
                  </a:extLst>
                </a:gridCol>
                <a:gridCol w="2014671">
                  <a:extLst>
                    <a:ext uri="{9D8B030D-6E8A-4147-A177-3AD203B41FA5}">
                      <a16:colId xmlns:a16="http://schemas.microsoft.com/office/drawing/2014/main" val="3117558258"/>
                    </a:ext>
                  </a:extLst>
                </a:gridCol>
              </a:tblGrid>
              <a:tr h="130285">
                <a:tc>
                  <a:txBody>
                    <a:bodyPr/>
                    <a:lstStyle/>
                    <a:p>
                      <a:pPr algn="l" rtl="0" fontAlgn="ctr"/>
                      <a:r>
                        <a:rPr lang="en-US" sz="800" b="1" i="0" u="none" strike="noStrike" dirty="0">
                          <a:solidFill>
                            <a:srgbClr val="000000"/>
                          </a:solidFill>
                          <a:effectLst/>
                          <a:latin typeface="Calibri Light" panose="020F0302020204030204" pitchFamily="34" charset="0"/>
                        </a:rPr>
                        <a:t>Goal Area 3:</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Improve Safety, Public Support, Culture and Climate</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9916716"/>
                  </a:ext>
                </a:extLst>
              </a:tr>
              <a:tr h="130285">
                <a:tc>
                  <a:txBody>
                    <a:bodyPr/>
                    <a:lstStyle/>
                    <a:p>
                      <a:pPr algn="l" rtl="0" fontAlgn="ctr"/>
                      <a:r>
                        <a:rPr lang="en-US" sz="800" b="1" i="0" u="none" strike="noStrike" dirty="0">
                          <a:solidFill>
                            <a:srgbClr val="000000"/>
                          </a:solidFill>
                          <a:effectLst/>
                          <a:latin typeface="Calibri Light" panose="020F0302020204030204" pitchFamily="34" charset="0"/>
                        </a:rPr>
                        <a:t>Annual Goal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students will receive balanced instruction on Social Emotional Learning and implementation of  21st century skills.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32895301"/>
                  </a:ext>
                </a:extLst>
              </a:tr>
              <a:tr h="130285">
                <a:tc>
                  <a:txBody>
                    <a:bodyPr/>
                    <a:lstStyle/>
                    <a:p>
                      <a:pPr algn="l" rtl="0" fontAlgn="ctr"/>
                      <a:r>
                        <a:rPr lang="en-US" sz="800" b="1" i="0" u="none" strike="noStrike">
                          <a:solidFill>
                            <a:srgbClr val="000000"/>
                          </a:solidFill>
                          <a:effectLst/>
                          <a:latin typeface="Calibri Light" panose="020F0302020204030204" pitchFamily="34" charset="0"/>
                        </a:rPr>
                        <a:t>Objective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All students will be monitored weekly to ensure that all students receive balanced instruction on Social Emotional Learning and implementation of 21st century skills.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6431426"/>
                  </a:ext>
                </a:extLst>
              </a:tr>
              <a:tr h="328849">
                <a:tc>
                  <a:txBody>
                    <a:bodyPr/>
                    <a:lstStyle/>
                    <a:p>
                      <a:pPr algn="ctr" rtl="0" fontAlgn="ctr"/>
                      <a:r>
                        <a:rPr lang="en-US" sz="800" b="1" i="0" u="none" strike="noStrike">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67681011"/>
                  </a:ext>
                </a:extLst>
              </a:tr>
              <a:tr h="1122525">
                <a:tc>
                  <a:txBody>
                    <a:bodyPr/>
                    <a:lstStyle/>
                    <a:p>
                      <a:pPr algn="l" rtl="0" fontAlgn="t"/>
                      <a:r>
                        <a:rPr lang="en-US" sz="800" b="0" i="0" u="none" strike="noStrike" dirty="0">
                          <a:solidFill>
                            <a:srgbClr val="000000"/>
                          </a:solidFill>
                          <a:effectLst/>
                          <a:latin typeface="Calibri Light" panose="020F0302020204030204" pitchFamily="34" charset="0"/>
                        </a:rPr>
                        <a:t>Teachers will implement International Baccalaureate's Approaches to Learning throughout the curriculum to address positive social skills.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IB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Unit Planners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a:t>
                      </a:r>
                      <a:r>
                        <a:rPr lang="en-US" sz="800" b="0" i="0" u="none" strike="noStrike" dirty="0" err="1">
                          <a:solidFill>
                            <a:srgbClr val="000000"/>
                          </a:solidFill>
                          <a:effectLst/>
                          <a:latin typeface="Calibri Light" panose="020F0302020204030204" pitchFamily="34" charset="0"/>
                        </a:rPr>
                        <a:t>Programme</a:t>
                      </a:r>
                      <a:r>
                        <a:rPr lang="en-US" sz="800" b="0" i="0" u="none" strike="noStrike" dirty="0">
                          <a:solidFill>
                            <a:srgbClr val="000000"/>
                          </a:solidFill>
                          <a:effectLst/>
                          <a:latin typeface="Calibri Light" panose="020F0302020204030204" pitchFamily="34" charset="0"/>
                        </a:rPr>
                        <a:t> of Inquiry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Progress Forms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Student Journals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-IB Verification Report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Authorization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-Unit of Inquiry</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-Programme of Inquiry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544519"/>
                  </a:ext>
                </a:extLst>
              </a:tr>
              <a:tr h="172290">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57639274"/>
                  </a:ext>
                </a:extLst>
              </a:tr>
              <a:tr h="130285">
                <a:tc gridSpan="8">
                  <a:txBody>
                    <a:bodyPr/>
                    <a:lstStyle/>
                    <a:p>
                      <a:pPr algn="l" fontAlgn="t"/>
                      <a:r>
                        <a:rPr lang="en-US" sz="800" b="0" i="0" u="none" strike="noStrike" dirty="0">
                          <a:solidFill>
                            <a:srgbClr val="000000"/>
                          </a:solidFill>
                          <a:effectLst/>
                          <a:latin typeface="Calibri Light" panose="020F0302020204030204" pitchFamily="34" charset="0"/>
                        </a:rPr>
                        <a:t>1)Embed planning days for each unit of inquiry </a:t>
                      </a:r>
                      <a:r>
                        <a:rPr lang="en-US" sz="800" b="0" i="0" u="none" strike="noStrike" dirty="0" err="1">
                          <a:solidFill>
                            <a:srgbClr val="000000"/>
                          </a:solidFill>
                          <a:effectLst/>
                          <a:latin typeface="Calibri Light" panose="020F0302020204030204" pitchFamily="34" charset="0"/>
                        </a:rPr>
                        <a:t>thrpughout</a:t>
                      </a:r>
                      <a:r>
                        <a:rPr lang="en-US" sz="800" b="0" i="0" u="none" strike="noStrike" dirty="0">
                          <a:solidFill>
                            <a:srgbClr val="000000"/>
                          </a:solidFill>
                          <a:effectLst/>
                          <a:latin typeface="Calibri Light" panose="020F0302020204030204" pitchFamily="34" charset="0"/>
                        </a:rPr>
                        <a:t> each six-weeks.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8868235"/>
                  </a:ext>
                </a:extLst>
              </a:tr>
              <a:tr h="130285">
                <a:tc gridSpan="8">
                  <a:txBody>
                    <a:bodyPr/>
                    <a:lstStyle/>
                    <a:p>
                      <a:pPr algn="l" fontAlgn="t"/>
                      <a:r>
                        <a:rPr lang="en-US" sz="800" b="0" i="0" u="none" strike="noStrike" dirty="0">
                          <a:solidFill>
                            <a:srgbClr val="000000"/>
                          </a:solidFill>
                          <a:effectLst/>
                          <a:latin typeface="Calibri Light" panose="020F0302020204030204" pitchFamily="34" charset="0"/>
                        </a:rPr>
                        <a:t>2)Complete IB Progress forms on essential elements.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4382608"/>
                  </a:ext>
                </a:extLst>
              </a:tr>
              <a:tr h="130285">
                <a:tc gridSpan="8">
                  <a:txBody>
                    <a:bodyPr/>
                    <a:lstStyle/>
                    <a:p>
                      <a:pPr algn="l" fontAlgn="t"/>
                      <a:r>
                        <a:rPr lang="en-US" sz="800" b="0" i="0" u="none" strike="noStrike">
                          <a:solidFill>
                            <a:srgbClr val="000000"/>
                          </a:solidFill>
                          <a:effectLst/>
                          <a:latin typeface="Calibri Light" panose="020F0302020204030204" pitchFamily="34" charset="0"/>
                        </a:rPr>
                        <a:t>3)Embed unit of planner in science and social studies curriulum.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370289"/>
                  </a:ext>
                </a:extLst>
              </a:tr>
              <a:tr h="172290">
                <a:tc gridSpan="8">
                  <a:txBody>
                    <a:bodyPr/>
                    <a:lstStyle/>
                    <a:p>
                      <a:pPr algn="l" fontAlgn="t"/>
                      <a:r>
                        <a:rPr lang="en-US" sz="800" b="0" i="0" u="none" strike="noStrike" dirty="0">
                          <a:solidFill>
                            <a:srgbClr val="000000"/>
                          </a:solidFill>
                          <a:effectLst/>
                          <a:latin typeface="Calibri Light" panose="020F0302020204030204" pitchFamily="34" charset="0"/>
                        </a:rPr>
                        <a:t>4)Attend any IB trainings to gain further knowledge on the Enhanced </a:t>
                      </a:r>
                      <a:r>
                        <a:rPr lang="en-US" sz="800" b="0" i="0" u="none" strike="noStrike" dirty="0" err="1">
                          <a:solidFill>
                            <a:srgbClr val="000000"/>
                          </a:solidFill>
                          <a:effectLst/>
                          <a:latin typeface="Calibri Light" panose="020F0302020204030204" pitchFamily="34" charset="0"/>
                        </a:rPr>
                        <a:t>Programme</a:t>
                      </a:r>
                      <a:r>
                        <a:rPr lang="en-US" sz="800" b="0" i="0" u="none" strike="noStrike" dirty="0">
                          <a:solidFill>
                            <a:srgbClr val="000000"/>
                          </a:solidFill>
                          <a:effectLst/>
                          <a:latin typeface="Calibri Light" panose="020F0302020204030204" pitchFamily="34" charset="0"/>
                        </a:rPr>
                        <a:t> of Inquiry.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1365656"/>
                  </a:ext>
                </a:extLst>
              </a:tr>
              <a:tr h="328849">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54843252"/>
                  </a:ext>
                </a:extLst>
              </a:tr>
              <a:tr h="1122525">
                <a:tc>
                  <a:txBody>
                    <a:bodyPr/>
                    <a:lstStyle/>
                    <a:p>
                      <a:pPr algn="l" rtl="0" fontAlgn="t"/>
                      <a:r>
                        <a:rPr lang="en-US" sz="800" b="0" i="0" u="none" strike="noStrike">
                          <a:solidFill>
                            <a:srgbClr val="000000"/>
                          </a:solidFill>
                          <a:effectLst/>
                          <a:latin typeface="Calibri Light" panose="020F0302020204030204" pitchFamily="34" charset="0"/>
                        </a:rPr>
                        <a:t>Campus-wide implementation of Project RESSPECT Skills and SEL curriculum.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IB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-Counselor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-Project RESSPECT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-District Guidance Curriculum on SEL</a:t>
                      </a:r>
                      <a:br>
                        <a:rPr lang="en-US" sz="800" b="0" i="0" u="none" strike="noStrike" dirty="0">
                          <a:solidFill>
                            <a:srgbClr val="000000"/>
                          </a:solidFill>
                          <a:effectLst/>
                          <a:latin typeface="Calibri Light" panose="020F0302020204030204" pitchFamily="34" charset="0"/>
                        </a:rPr>
                      </a:b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Student Journals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-Units of Inquiry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-Guidance Counseling Portal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-Weekly Assessments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-CBA I</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-BM I &amp; II</a:t>
                      </a:r>
                      <a:br>
                        <a:rPr lang="en-US" sz="800" b="0" i="0" u="none" strike="noStrike">
                          <a:solidFill>
                            <a:srgbClr val="000000"/>
                          </a:solidFill>
                          <a:effectLst/>
                          <a:latin typeface="Calibri Light" panose="020F0302020204030204" pitchFamily="34" charset="0"/>
                        </a:rPr>
                      </a:br>
                      <a:endParaRPr lang="en-US" sz="800" b="0" i="0" u="none" strike="noStrike">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6188456"/>
                  </a:ext>
                </a:extLst>
              </a:tr>
              <a:tr h="172290">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51376761"/>
                  </a:ext>
                </a:extLst>
              </a:tr>
              <a:tr h="130285">
                <a:tc gridSpan="8">
                  <a:txBody>
                    <a:bodyPr/>
                    <a:lstStyle/>
                    <a:p>
                      <a:pPr algn="l" fontAlgn="t"/>
                      <a:r>
                        <a:rPr lang="en-US" sz="800" b="0" i="0" u="none" strike="noStrike">
                          <a:solidFill>
                            <a:srgbClr val="000000"/>
                          </a:solidFill>
                          <a:effectLst/>
                          <a:latin typeface="Calibri Light" panose="020F0302020204030204" pitchFamily="34" charset="0"/>
                        </a:rPr>
                        <a:t>1)School counselor will conduct weekly classes with all grade levels.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4959365"/>
                  </a:ext>
                </a:extLst>
              </a:tr>
              <a:tr h="130285">
                <a:tc gridSpan="8">
                  <a:txBody>
                    <a:bodyPr/>
                    <a:lstStyle/>
                    <a:p>
                      <a:pPr algn="l" fontAlgn="t"/>
                      <a:r>
                        <a:rPr lang="en-US" sz="800" b="0" i="0" u="none" strike="noStrike">
                          <a:solidFill>
                            <a:srgbClr val="000000"/>
                          </a:solidFill>
                          <a:effectLst/>
                          <a:latin typeface="Calibri Light" panose="020F0302020204030204" pitchFamily="34" charset="0"/>
                        </a:rPr>
                        <a:t>2)Project RESSPECT Skill of the Week will be reviewed with students by the counselor during weekly sessions.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81098319"/>
                  </a:ext>
                </a:extLst>
              </a:tr>
              <a:tr h="130285">
                <a:tc gridSpan="8">
                  <a:txBody>
                    <a:bodyPr/>
                    <a:lstStyle/>
                    <a:p>
                      <a:pPr algn="l" fontAlgn="t"/>
                      <a:r>
                        <a:rPr lang="en-US" sz="800" b="0" i="0" u="none" strike="noStrike">
                          <a:solidFill>
                            <a:srgbClr val="000000"/>
                          </a:solidFill>
                          <a:effectLst/>
                          <a:latin typeface="Calibri Light" panose="020F0302020204030204" pitchFamily="34" charset="0"/>
                        </a:rPr>
                        <a:t>3) SEL journal implementation by counselor.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1203882"/>
                  </a:ext>
                </a:extLst>
              </a:tr>
              <a:tr h="328849">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43428487"/>
                  </a:ext>
                </a:extLst>
              </a:tr>
              <a:tr h="1370585">
                <a:tc>
                  <a:txBody>
                    <a:bodyPr/>
                    <a:lstStyle/>
                    <a:p>
                      <a:pPr algn="l" rtl="0" fontAlgn="t"/>
                      <a:r>
                        <a:rPr lang="en-US" sz="800" b="0" i="0" u="none" strike="noStrike" dirty="0">
                          <a:solidFill>
                            <a:srgbClr val="000000"/>
                          </a:solidFill>
                          <a:effectLst/>
                          <a:latin typeface="Calibri Light" panose="020F0302020204030204" pitchFamily="34" charset="0"/>
                        </a:rPr>
                        <a:t>Campus-wide implementations of IB Learner profile attributes and attitudes celebrated monthly.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IB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-Counselor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MyIB</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-Making the PYP Happen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-The Enhanced PYP</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Student Journals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-Units of Inquiry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-IB Authorization/Verification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-Decrease in discipline referrals (district report)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-IB reflection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-Unit of Inquiry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Programme</a:t>
                      </a:r>
                      <a:r>
                        <a:rPr lang="en-US" sz="800" b="0" i="0" u="none" strike="noStrike" dirty="0">
                          <a:solidFill>
                            <a:srgbClr val="000000"/>
                          </a:solidFill>
                          <a:effectLst/>
                          <a:latin typeface="Calibri Light" panose="020F0302020204030204" pitchFamily="34" charset="0"/>
                        </a:rPr>
                        <a:t> of Inquiry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-Comprehensive Needs Assessment-</a:t>
                      </a:r>
                      <a:br>
                        <a:rPr lang="en-US" sz="800" b="0" i="0" u="none" strike="noStrike" dirty="0">
                          <a:solidFill>
                            <a:srgbClr val="000000"/>
                          </a:solidFill>
                          <a:effectLst/>
                          <a:latin typeface="Calibri Light" panose="020F0302020204030204" pitchFamily="34" charset="0"/>
                        </a:rPr>
                      </a:br>
                      <a:r>
                        <a:rPr lang="en-US" sz="800" b="0" i="0" u="none" strike="noStrike" dirty="0" err="1">
                          <a:solidFill>
                            <a:srgbClr val="000000"/>
                          </a:solidFill>
                          <a:effectLst/>
                          <a:latin typeface="Calibri Light" panose="020F0302020204030204" pitchFamily="34" charset="0"/>
                        </a:rPr>
                        <a:t>a,b,c</a:t>
                      </a:r>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-Reform Strategies- </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Decision Making Regarding Assessments-</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-Effective &amp; Timely -Assistance to students experiencing difficulty-</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-Integration of Fed., State, &amp; Local Services, Programs and Funds- </a:t>
                      </a:r>
                      <a:r>
                        <a:rPr lang="en-US" sz="800" b="0" i="0" u="none" strike="noStrike" dirty="0" err="1">
                          <a:solidFill>
                            <a:srgbClr val="000000"/>
                          </a:solidFill>
                          <a:effectLst/>
                          <a:latin typeface="Calibri Light" panose="020F0302020204030204" pitchFamily="34" charset="0"/>
                        </a:rPr>
                        <a:t>a,b,c</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2614083"/>
                  </a:ext>
                </a:extLst>
              </a:tr>
              <a:tr h="115359">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858763311"/>
                  </a:ext>
                </a:extLst>
              </a:tr>
              <a:tr h="42831">
                <a:tc gridSpan="8">
                  <a:txBody>
                    <a:bodyPr/>
                    <a:lstStyle/>
                    <a:p>
                      <a:pPr algn="l" fontAlgn="t"/>
                      <a:r>
                        <a:rPr lang="en-US" sz="800" b="0" i="0" u="none" strike="noStrike" dirty="0">
                          <a:solidFill>
                            <a:srgbClr val="000000"/>
                          </a:solidFill>
                          <a:effectLst/>
                          <a:latin typeface="Calibri Light" panose="020F0302020204030204" pitchFamily="34" charset="0"/>
                        </a:rPr>
                        <a:t>1)Teachers and staff will highlight IB Attribute of the Month throughout the curriculum.</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517276"/>
                  </a:ext>
                </a:extLst>
              </a:tr>
              <a:tr h="83774">
                <a:tc gridSpan="8">
                  <a:txBody>
                    <a:bodyPr/>
                    <a:lstStyle/>
                    <a:p>
                      <a:pPr algn="l" fontAlgn="t"/>
                      <a:r>
                        <a:rPr lang="en-US" sz="800" b="0" i="0" u="none" strike="noStrike" dirty="0">
                          <a:solidFill>
                            <a:srgbClr val="000000"/>
                          </a:solidFill>
                          <a:effectLst/>
                          <a:latin typeface="Calibri Light" panose="020F0302020204030204" pitchFamily="34" charset="0"/>
                        </a:rPr>
                        <a:t>2)Students will be recognized and awarded for demonstrating attribute of the month.(Scholar of the Month)</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3062722"/>
                  </a:ext>
                </a:extLst>
              </a:tr>
              <a:tr h="115359">
                <a:tc gridSpan="8">
                  <a:txBody>
                    <a:bodyPr/>
                    <a:lstStyle/>
                    <a:p>
                      <a:pPr algn="l" fontAlgn="t"/>
                      <a:r>
                        <a:rPr lang="en-US" sz="800" b="0" i="0" u="none" strike="noStrike" dirty="0">
                          <a:solidFill>
                            <a:srgbClr val="000000"/>
                          </a:solidFill>
                          <a:effectLst/>
                          <a:latin typeface="Calibri Light" panose="020F0302020204030204" pitchFamily="34" charset="0"/>
                        </a:rPr>
                        <a:t>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9241994"/>
                  </a:ext>
                </a:extLst>
              </a:tr>
            </a:tbl>
          </a:graphicData>
        </a:graphic>
      </p:graphicFrame>
      <p:pic>
        <p:nvPicPr>
          <p:cNvPr id="5" name="Picture 4">
            <a:extLst>
              <a:ext uri="{FF2B5EF4-FFF2-40B4-BE49-F238E27FC236}">
                <a16:creationId xmlns:a16="http://schemas.microsoft.com/office/drawing/2014/main" id="{D0801F9C-B4B8-4C07-B8BB-4BE72EA33B54}"/>
              </a:ext>
            </a:extLst>
          </p:cNvPr>
          <p:cNvPicPr>
            <a:picLocks noChangeAspect="1"/>
          </p:cNvPicPr>
          <p:nvPr/>
        </p:nvPicPr>
        <p:blipFill>
          <a:blip r:embed="rId2"/>
          <a:stretch>
            <a:fillRect/>
          </a:stretch>
        </p:blipFill>
        <p:spPr>
          <a:xfrm>
            <a:off x="11468840" y="9525"/>
            <a:ext cx="493819" cy="463336"/>
          </a:xfrm>
          <a:prstGeom prst="rect">
            <a:avLst/>
          </a:prstGeom>
        </p:spPr>
      </p:pic>
    </p:spTree>
    <p:extLst>
      <p:ext uri="{BB962C8B-B14F-4D97-AF65-F5344CB8AC3E}">
        <p14:creationId xmlns:p14="http://schemas.microsoft.com/office/powerpoint/2010/main" val="623803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6231B1E-64D0-4016-815B-29EDCF69FC57}"/>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6B9A556B-6CBA-4FBA-9A60-C3864E7B6DF0}"/>
              </a:ext>
            </a:extLst>
          </p:cNvPr>
          <p:cNvSpPr>
            <a:spLocks noGrp="1"/>
          </p:cNvSpPr>
          <p:nvPr>
            <p:ph type="sldNum" sz="quarter" idx="12"/>
          </p:nvPr>
        </p:nvSpPr>
        <p:spPr/>
        <p:txBody>
          <a:bodyPr/>
          <a:lstStyle/>
          <a:p>
            <a:fld id="{236ED5DE-22B7-41E7-A943-79814E858A13}" type="slidenum">
              <a:rPr lang="en-US" smtClean="0"/>
              <a:t>34</a:t>
            </a:fld>
            <a:endParaRPr lang="en-US"/>
          </a:p>
        </p:txBody>
      </p:sp>
      <p:graphicFrame>
        <p:nvGraphicFramePr>
          <p:cNvPr id="4" name="Table 3">
            <a:extLst>
              <a:ext uri="{FF2B5EF4-FFF2-40B4-BE49-F238E27FC236}">
                <a16:creationId xmlns:a16="http://schemas.microsoft.com/office/drawing/2014/main" id="{BFD4B887-82B3-4245-AF99-2B5E0AFB8B95}"/>
              </a:ext>
            </a:extLst>
          </p:cNvPr>
          <p:cNvGraphicFramePr>
            <a:graphicFrameLocks noGrp="1"/>
          </p:cNvGraphicFramePr>
          <p:nvPr>
            <p:extLst>
              <p:ext uri="{D42A27DB-BD31-4B8C-83A1-F6EECF244321}">
                <p14:modId xmlns:p14="http://schemas.microsoft.com/office/powerpoint/2010/main" val="2218723874"/>
              </p:ext>
            </p:extLst>
          </p:nvPr>
        </p:nvGraphicFramePr>
        <p:xfrm>
          <a:off x="0" y="1"/>
          <a:ext cx="12192002" cy="7561046"/>
        </p:xfrm>
        <a:graphic>
          <a:graphicData uri="http://schemas.openxmlformats.org/drawingml/2006/table">
            <a:tbl>
              <a:tblPr/>
              <a:tblGrid>
                <a:gridCol w="1802371">
                  <a:extLst>
                    <a:ext uri="{9D8B030D-6E8A-4147-A177-3AD203B41FA5}">
                      <a16:colId xmlns:a16="http://schemas.microsoft.com/office/drawing/2014/main" val="2907760390"/>
                    </a:ext>
                  </a:extLst>
                </a:gridCol>
                <a:gridCol w="1490422">
                  <a:extLst>
                    <a:ext uri="{9D8B030D-6E8A-4147-A177-3AD203B41FA5}">
                      <a16:colId xmlns:a16="http://schemas.microsoft.com/office/drawing/2014/main" val="1310534917"/>
                    </a:ext>
                  </a:extLst>
                </a:gridCol>
                <a:gridCol w="1442764">
                  <a:extLst>
                    <a:ext uri="{9D8B030D-6E8A-4147-A177-3AD203B41FA5}">
                      <a16:colId xmlns:a16="http://schemas.microsoft.com/office/drawing/2014/main" val="1563406150"/>
                    </a:ext>
                  </a:extLst>
                </a:gridCol>
                <a:gridCol w="866525">
                  <a:extLst>
                    <a:ext uri="{9D8B030D-6E8A-4147-A177-3AD203B41FA5}">
                      <a16:colId xmlns:a16="http://schemas.microsoft.com/office/drawing/2014/main" val="232126921"/>
                    </a:ext>
                  </a:extLst>
                </a:gridCol>
                <a:gridCol w="2096989">
                  <a:extLst>
                    <a:ext uri="{9D8B030D-6E8A-4147-A177-3AD203B41FA5}">
                      <a16:colId xmlns:a16="http://schemas.microsoft.com/office/drawing/2014/main" val="206801429"/>
                    </a:ext>
                  </a:extLst>
                </a:gridCol>
                <a:gridCol w="1386439">
                  <a:extLst>
                    <a:ext uri="{9D8B030D-6E8A-4147-A177-3AD203B41FA5}">
                      <a16:colId xmlns:a16="http://schemas.microsoft.com/office/drawing/2014/main" val="2328275288"/>
                    </a:ext>
                  </a:extLst>
                </a:gridCol>
                <a:gridCol w="1091821">
                  <a:extLst>
                    <a:ext uri="{9D8B030D-6E8A-4147-A177-3AD203B41FA5}">
                      <a16:colId xmlns:a16="http://schemas.microsoft.com/office/drawing/2014/main" val="3812318010"/>
                    </a:ext>
                  </a:extLst>
                </a:gridCol>
                <a:gridCol w="2014671">
                  <a:extLst>
                    <a:ext uri="{9D8B030D-6E8A-4147-A177-3AD203B41FA5}">
                      <a16:colId xmlns:a16="http://schemas.microsoft.com/office/drawing/2014/main" val="3117558258"/>
                    </a:ext>
                  </a:extLst>
                </a:gridCol>
              </a:tblGrid>
              <a:tr h="130285">
                <a:tc>
                  <a:txBody>
                    <a:bodyPr/>
                    <a:lstStyle/>
                    <a:p>
                      <a:pPr algn="l" rtl="0" fontAlgn="ctr"/>
                      <a:r>
                        <a:rPr lang="en-US" sz="800" b="1" i="0" u="none" strike="noStrike" dirty="0">
                          <a:solidFill>
                            <a:srgbClr val="000000"/>
                          </a:solidFill>
                          <a:effectLst/>
                          <a:latin typeface="Calibri Light" panose="020F0302020204030204" pitchFamily="34" charset="0"/>
                        </a:rPr>
                        <a:t>Goal Area 3:</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Improve Safety, Public Support, Culture and Climate</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9916716"/>
                  </a:ext>
                </a:extLst>
              </a:tr>
              <a:tr h="130285">
                <a:tc>
                  <a:txBody>
                    <a:bodyPr/>
                    <a:lstStyle/>
                    <a:p>
                      <a:pPr algn="l" rtl="0" fontAlgn="ctr"/>
                      <a:r>
                        <a:rPr lang="en-US" sz="800" b="1" i="0" u="none" strike="noStrike" dirty="0">
                          <a:solidFill>
                            <a:srgbClr val="000000"/>
                          </a:solidFill>
                          <a:effectLst/>
                          <a:latin typeface="Calibri Light" panose="020F0302020204030204" pitchFamily="34" charset="0"/>
                        </a:rPr>
                        <a:t>Annual Goal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students will receive balanced instruction on Social Emotional Learning and implementation of  21st century skills.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32895301"/>
                  </a:ext>
                </a:extLst>
              </a:tr>
              <a:tr h="130285">
                <a:tc>
                  <a:txBody>
                    <a:bodyPr/>
                    <a:lstStyle/>
                    <a:p>
                      <a:pPr algn="l" rtl="0" fontAlgn="ctr"/>
                      <a:r>
                        <a:rPr lang="en-US" sz="800" b="1" i="0" u="none" strike="noStrike">
                          <a:solidFill>
                            <a:srgbClr val="000000"/>
                          </a:solidFill>
                          <a:effectLst/>
                          <a:latin typeface="Calibri Light" panose="020F0302020204030204" pitchFamily="34" charset="0"/>
                        </a:rPr>
                        <a:t>Objective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All students will be monitored weekly to ensure that all students receive balanced instruction on Social Emotional Learning and implementation of 21st century skills.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6431426"/>
                  </a:ext>
                </a:extLst>
              </a:tr>
              <a:tr h="328849">
                <a:tc>
                  <a:txBody>
                    <a:bodyPr/>
                    <a:lstStyle/>
                    <a:p>
                      <a:pPr algn="ctr" rtl="0" fontAlgn="ctr"/>
                      <a:r>
                        <a:rPr lang="en-US" sz="800" b="1" i="0" u="none" strike="noStrike">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67681011"/>
                  </a:ext>
                </a:extLst>
              </a:tr>
              <a:tr h="1122525">
                <a:tc>
                  <a:txBody>
                    <a:bodyPr/>
                    <a:lstStyle/>
                    <a:p>
                      <a:pPr algn="l" rtl="0" fontAlgn="t"/>
                      <a:r>
                        <a:rPr lang="en-US" sz="800" b="0" i="0" u="none" strike="noStrike" dirty="0">
                          <a:solidFill>
                            <a:srgbClr val="000000"/>
                          </a:solidFill>
                          <a:effectLst/>
                          <a:latin typeface="Calibri Light" panose="020F0302020204030204" pitchFamily="34" charset="0"/>
                        </a:rPr>
                        <a:t>Implement the following stages of the IB philosophy to all students on campus to promote international-mindedness via science and social studies units of inquiry.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-Consideration Stage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-Candidate Stage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-Authorization Stage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-Authorized IB World School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-Re-authorization</a:t>
                      </a:r>
                    </a:p>
                    <a:p>
                      <a:pPr algn="l" rtl="0" fontAlgn="t"/>
                      <a:r>
                        <a:rPr lang="en-US" sz="800" b="0" i="0" u="none" strike="noStrike" dirty="0">
                          <a:solidFill>
                            <a:srgbClr val="000000"/>
                          </a:solidFill>
                          <a:effectLst/>
                          <a:latin typeface="Calibri Light" panose="020F0302020204030204" pitchFamily="34" charset="0"/>
                        </a:rPr>
                        <a:t>-Yearly IB School Fee</a:t>
                      </a:r>
                    </a:p>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IB Coordinator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Unit Planners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a:t>
                      </a:r>
                      <a:r>
                        <a:rPr lang="en-US" sz="800" b="0" i="0" u="none" strike="noStrike" dirty="0" err="1">
                          <a:solidFill>
                            <a:srgbClr val="000000"/>
                          </a:solidFill>
                          <a:effectLst/>
                          <a:latin typeface="Calibri Light" panose="020F0302020204030204" pitchFamily="34" charset="0"/>
                        </a:rPr>
                        <a:t>Programme</a:t>
                      </a:r>
                      <a:r>
                        <a:rPr lang="en-US" sz="800" b="0" i="0" u="none" strike="noStrike" dirty="0">
                          <a:solidFill>
                            <a:srgbClr val="000000"/>
                          </a:solidFill>
                          <a:effectLst/>
                          <a:latin typeface="Calibri Light" panose="020F0302020204030204" pitchFamily="34" charset="0"/>
                        </a:rPr>
                        <a:t> of Inquiry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Progress Forms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Student Journals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-IB Verification Report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-IB Authorization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-Unit of Inquiry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
                      </a:r>
                      <a:r>
                        <a:rPr lang="en-US" sz="800" b="0" i="0" u="none" strike="noStrike" dirty="0" err="1">
                          <a:solidFill>
                            <a:srgbClr val="000000"/>
                          </a:solidFill>
                          <a:effectLst/>
                          <a:latin typeface="Calibri Light" panose="020F0302020204030204" pitchFamily="34" charset="0"/>
                        </a:rPr>
                        <a:t>Programme</a:t>
                      </a:r>
                      <a:r>
                        <a:rPr lang="en-US" sz="800" b="0" i="0" u="none" strike="noStrike" dirty="0">
                          <a:solidFill>
                            <a:srgbClr val="000000"/>
                          </a:solidFill>
                          <a:effectLst/>
                          <a:latin typeface="Calibri Light" panose="020F0302020204030204" pitchFamily="34" charset="0"/>
                        </a:rPr>
                        <a:t> of Inquiry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-Comprehensive Needs Assessment-</a:t>
                      </a:r>
                      <a:br>
                        <a:rPr lang="en-US" sz="800" b="0" i="0" u="none" strike="noStrike" dirty="0">
                          <a:solidFill>
                            <a:srgbClr val="000000"/>
                          </a:solidFill>
                          <a:effectLst/>
                          <a:latin typeface="Calibri Light" panose="020F0302020204030204" pitchFamily="34" charset="0"/>
                        </a:rPr>
                      </a:br>
                      <a:r>
                        <a:rPr lang="en-US" sz="800" b="0" i="0" u="none" strike="noStrike" dirty="0" err="1">
                          <a:solidFill>
                            <a:srgbClr val="000000"/>
                          </a:solidFill>
                          <a:effectLst/>
                          <a:latin typeface="Calibri Light" panose="020F0302020204030204" pitchFamily="34" charset="0"/>
                        </a:rPr>
                        <a:t>a,b,c</a:t>
                      </a:r>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-Reform Strategies- </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Decision Making Regarding Assessments-</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-Effective &amp; Timely -Assistance to students experiencing difficulty-</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-Integration of Fed., State, &amp; Local Services, Programs and Funds- </a:t>
                      </a:r>
                      <a:r>
                        <a:rPr lang="en-US" sz="800" b="0" i="0" u="none" strike="noStrike" dirty="0" err="1">
                          <a:solidFill>
                            <a:srgbClr val="000000"/>
                          </a:solidFill>
                          <a:effectLst/>
                          <a:latin typeface="Calibri Light" panose="020F0302020204030204" pitchFamily="34" charset="0"/>
                        </a:rPr>
                        <a:t>a,b,c</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544519"/>
                  </a:ext>
                </a:extLst>
              </a:tr>
              <a:tr h="214499">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57639274"/>
                  </a:ext>
                </a:extLst>
              </a:tr>
              <a:tr h="130285">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1. Attend IB --Categories 1,2 and 3 trainings for each of the stages of IB (Consideration, Candidacy, Authorization, Re-Authorization)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8868235"/>
                  </a:ext>
                </a:extLst>
              </a:tr>
              <a:tr h="84893">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2. Embed planning time into weekly CLCs to plan, prepare, implement and re-evaluate units of inquiry. Compensations for IB trainings.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4382608"/>
                  </a:ext>
                </a:extLst>
              </a:tr>
              <a:tr h="130285">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3)Analyze Units of Inquiry assessment and policies for implementation for unit of inquiries (purchase manipulatives and materials for all units and exhibition).</a:t>
                      </a:r>
                    </a:p>
                    <a:p>
                      <a:pPr algn="l"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370289"/>
                  </a:ext>
                </a:extLst>
              </a:tr>
              <a:tr h="172290">
                <a:tc gridSpan="8">
                  <a:txBody>
                    <a:bodyPr/>
                    <a:lstStyle/>
                    <a:p>
                      <a:pPr algn="l" fontAlgn="t"/>
                      <a:r>
                        <a:rPr lang="en-US" sz="800" b="0" i="0" u="none" strike="noStrike" dirty="0">
                          <a:solidFill>
                            <a:srgbClr val="000000"/>
                          </a:solidFill>
                          <a:effectLst/>
                          <a:latin typeface="Calibri Light" panose="020F0302020204030204" pitchFamily="34" charset="0"/>
                        </a:rPr>
                        <a:t>4) Payment of IB yearly fees.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1365656"/>
                  </a:ext>
                </a:extLst>
              </a:tr>
              <a:tr h="328849">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54843252"/>
                  </a:ext>
                </a:extLst>
              </a:tr>
              <a:tr h="1122525">
                <a:tc>
                  <a:txBody>
                    <a:bodyPr/>
                    <a:lstStyle/>
                    <a:p>
                      <a:pPr algn="l" rtl="0" fontAlgn="t"/>
                      <a:r>
                        <a:rPr lang="en-US" sz="800" b="0" i="0" u="none" strike="noStrike" dirty="0">
                          <a:solidFill>
                            <a:srgbClr val="000000"/>
                          </a:solidFill>
                          <a:effectLst/>
                          <a:latin typeface="Calibri Light" panose="020F0302020204030204" pitchFamily="34" charset="0"/>
                        </a:rPr>
                        <a:t>Implement the following stages of the NAEYC accreditation for PK students to promote international-mindedness via science and social studies units of inquiry. </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-Stage 1: Enrollment &amp; Self-Study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-Stage 2: Application for Accreditation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-Stage 3: Candidacy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-Stage 4: Meeting and Maintaining Status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-Re-authorization</a:t>
                      </a:r>
                    </a:p>
                    <a:p>
                      <a:pPr algn="l" rtl="0" fontAlgn="t"/>
                      <a:r>
                        <a:rPr lang="en-US" sz="800" b="0" i="0" u="none" strike="noStrike" dirty="0">
                          <a:solidFill>
                            <a:srgbClr val="000000"/>
                          </a:solidFill>
                          <a:effectLst/>
                          <a:latin typeface="Calibri Light" panose="020F0302020204030204" pitchFamily="34" charset="0"/>
                        </a:rPr>
                        <a:t>-Yearly IB School Fee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-CLL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 PK 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-District PK Curriculum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-NAEYC Policies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-Progress Monitoring Reports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-Walk-through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-Lesson Plans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-NAEYC Portfolios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-NAEYC Consultant Report Feedback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-NAEYC Accreditation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-Journals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-Comprehensive Needs Assessment-</a:t>
                      </a:r>
                      <a:br>
                        <a:rPr lang="en-US" sz="800" b="0" i="0" u="none" strike="noStrike" dirty="0">
                          <a:solidFill>
                            <a:srgbClr val="000000"/>
                          </a:solidFill>
                          <a:effectLst/>
                          <a:latin typeface="Calibri Light" panose="020F0302020204030204" pitchFamily="34" charset="0"/>
                        </a:rPr>
                      </a:br>
                      <a:r>
                        <a:rPr lang="en-US" sz="800" b="0" i="0" u="none" strike="noStrike" dirty="0" err="1">
                          <a:solidFill>
                            <a:srgbClr val="000000"/>
                          </a:solidFill>
                          <a:effectLst/>
                          <a:latin typeface="Calibri Light" panose="020F0302020204030204" pitchFamily="34" charset="0"/>
                        </a:rPr>
                        <a:t>a,b,c</a:t>
                      </a:r>
                      <a:r>
                        <a:rPr lang="en-US" sz="800" b="0" i="0" u="none" strike="noStrike" dirty="0">
                          <a:solidFill>
                            <a:srgbClr val="000000"/>
                          </a:solidFill>
                          <a:effectLst/>
                          <a:latin typeface="Calibri Light" panose="020F0302020204030204" pitchFamily="34" charset="0"/>
                        </a:rPr>
                        <a: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-Reform Strategies- </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Decision Making Regarding Assessments-</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-Effective &amp; Timely -Assistance to students experiencing difficulty-</a:t>
                      </a:r>
                      <a:r>
                        <a:rPr lang="en-US" sz="800" b="0" i="0" u="none" strike="noStrike" dirty="0" err="1">
                          <a:solidFill>
                            <a:srgbClr val="000000"/>
                          </a:solidFill>
                          <a:effectLst/>
                          <a:latin typeface="Calibri Light" panose="020F0302020204030204" pitchFamily="34" charset="0"/>
                        </a:rPr>
                        <a:t>a,b,c</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-Integration of Fed., State, &amp; Local Services, Programs and Funds- </a:t>
                      </a:r>
                      <a:r>
                        <a:rPr lang="en-US" sz="800" b="0" i="0" u="none" strike="noStrike" dirty="0" err="1">
                          <a:solidFill>
                            <a:srgbClr val="000000"/>
                          </a:solidFill>
                          <a:effectLst/>
                          <a:latin typeface="Calibri Light" panose="020F0302020204030204" pitchFamily="34" charset="0"/>
                        </a:rPr>
                        <a:t>a,b,c</a:t>
                      </a: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6188456"/>
                  </a:ext>
                </a:extLst>
              </a:tr>
              <a:tr h="172290">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51376761"/>
                  </a:ext>
                </a:extLst>
              </a:tr>
              <a:tr h="0">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1. Attend NAEYC trainings for each of the stages  (Enrollment, Application, Candidacy, Meeting and Maintaining)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4959365"/>
                  </a:ext>
                </a:extLst>
              </a:tr>
              <a:tr h="38814">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2. Embed planning time into weekly CLCs to plan, prepare, implement and re-evaluate NAEYC standards. Compensations for trainings.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81098319"/>
                  </a:ext>
                </a:extLst>
              </a:tr>
              <a:tr h="130285">
                <a:tc gridSpan="8">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3)Analyze assessment and policies for implementation for all unit of age-appropriate activities (purchase manipulatives and materials for </a:t>
                      </a:r>
                      <a:r>
                        <a:rPr kumimoji="0" lang="en-US" sz="800" b="0" i="0" u="none" strike="noStrike" kern="1200" cap="none" spc="0" normalizeH="0" baseline="0" noProof="0">
                          <a:ln>
                            <a:noFill/>
                          </a:ln>
                          <a:solidFill>
                            <a:srgbClr val="000000"/>
                          </a:solidFill>
                          <a:effectLst/>
                          <a:uLnTx/>
                          <a:uFillTx/>
                          <a:latin typeface="Calibri Light" panose="020F0302020204030204" pitchFamily="34" charset="0"/>
                          <a:ea typeface="+mn-ea"/>
                          <a:cs typeface="+mn-cs"/>
                        </a:rPr>
                        <a:t>learning environments).</a:t>
                      </a: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1203882"/>
                  </a:ext>
                </a:extLst>
              </a:tr>
              <a:tr h="328849">
                <a:tc gridSpan="8">
                  <a:txBody>
                    <a:bodyPr/>
                    <a:lstStyle/>
                    <a:p>
                      <a:pPr algn="l" fontAlgn="t"/>
                      <a:r>
                        <a:rPr lang="en-US" sz="800" b="0" i="0" u="none" strike="noStrike" dirty="0">
                          <a:solidFill>
                            <a:srgbClr val="000000"/>
                          </a:solidFill>
                          <a:effectLst/>
                          <a:latin typeface="Calibri Light" panose="020F0302020204030204" pitchFamily="34" charset="0"/>
                        </a:rPr>
                        <a:t>4) Payment of NAEYC yearly fees.</a:t>
                      </a:r>
                    </a:p>
                    <a:p>
                      <a:pPr algn="l"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43428487"/>
                  </a:ext>
                </a:extLst>
              </a:tr>
              <a:tr h="1370585">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2614083"/>
                  </a:ext>
                </a:extLst>
              </a:tr>
              <a:tr h="115359">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5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858763311"/>
                  </a:ext>
                </a:extLst>
              </a:tr>
              <a:tr h="42831">
                <a:tc gridSpan="8">
                  <a:txBody>
                    <a:bodyPr/>
                    <a:lstStyle/>
                    <a:p>
                      <a:pPr algn="l"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517276"/>
                  </a:ext>
                </a:extLst>
              </a:tr>
              <a:tr h="83774">
                <a:tc gridSpan="8">
                  <a:txBody>
                    <a:bodyPr/>
                    <a:lstStyle/>
                    <a:p>
                      <a:pPr algn="l" fontAlgn="t"/>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3062722"/>
                  </a:ext>
                </a:extLst>
              </a:tr>
              <a:tr h="115359">
                <a:tc gridSpan="8">
                  <a:txBody>
                    <a:bodyPr/>
                    <a:lstStyle/>
                    <a:p>
                      <a:pPr algn="l" fontAlgn="t"/>
                      <a:r>
                        <a:rPr lang="en-US" sz="800" b="0" i="0" u="none" strike="noStrike" dirty="0">
                          <a:solidFill>
                            <a:srgbClr val="000000"/>
                          </a:solidFill>
                          <a:effectLst/>
                          <a:latin typeface="Calibri Light" panose="020F0302020204030204" pitchFamily="34" charset="0"/>
                        </a:rPr>
                        <a:t>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9241994"/>
                  </a:ext>
                </a:extLst>
              </a:tr>
            </a:tbl>
          </a:graphicData>
        </a:graphic>
      </p:graphicFrame>
    </p:spTree>
    <p:extLst>
      <p:ext uri="{BB962C8B-B14F-4D97-AF65-F5344CB8AC3E}">
        <p14:creationId xmlns:p14="http://schemas.microsoft.com/office/powerpoint/2010/main" val="2367747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922ACB-FEC5-45C5-95F3-84119D07C194}"/>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40636AD1-8250-4ABB-B3D2-6BE23CF96B52}"/>
              </a:ext>
            </a:extLst>
          </p:cNvPr>
          <p:cNvSpPr>
            <a:spLocks noGrp="1"/>
          </p:cNvSpPr>
          <p:nvPr>
            <p:ph type="sldNum" sz="quarter" idx="12"/>
          </p:nvPr>
        </p:nvSpPr>
        <p:spPr/>
        <p:txBody>
          <a:bodyPr/>
          <a:lstStyle/>
          <a:p>
            <a:fld id="{236ED5DE-22B7-41E7-A943-79814E858A13}" type="slidenum">
              <a:rPr lang="en-US" smtClean="0"/>
              <a:t>35</a:t>
            </a:fld>
            <a:endParaRPr lang="en-US"/>
          </a:p>
        </p:txBody>
      </p:sp>
      <p:graphicFrame>
        <p:nvGraphicFramePr>
          <p:cNvPr id="4" name="Table 3">
            <a:extLst>
              <a:ext uri="{FF2B5EF4-FFF2-40B4-BE49-F238E27FC236}">
                <a16:creationId xmlns:a16="http://schemas.microsoft.com/office/drawing/2014/main" id="{6212EA05-81A2-4F8A-A1EB-A88E6D7145DA}"/>
              </a:ext>
            </a:extLst>
          </p:cNvPr>
          <p:cNvGraphicFramePr>
            <a:graphicFrameLocks noGrp="1"/>
          </p:cNvGraphicFramePr>
          <p:nvPr>
            <p:extLst>
              <p:ext uri="{D42A27DB-BD31-4B8C-83A1-F6EECF244321}">
                <p14:modId xmlns:p14="http://schemas.microsoft.com/office/powerpoint/2010/main" val="826861347"/>
              </p:ext>
            </p:extLst>
          </p:nvPr>
        </p:nvGraphicFramePr>
        <p:xfrm>
          <a:off x="0" y="0"/>
          <a:ext cx="12192002" cy="7443783"/>
        </p:xfrm>
        <a:graphic>
          <a:graphicData uri="http://schemas.openxmlformats.org/drawingml/2006/table">
            <a:tbl>
              <a:tblPr/>
              <a:tblGrid>
                <a:gridCol w="1802371">
                  <a:extLst>
                    <a:ext uri="{9D8B030D-6E8A-4147-A177-3AD203B41FA5}">
                      <a16:colId xmlns:a16="http://schemas.microsoft.com/office/drawing/2014/main" val="2844304501"/>
                    </a:ext>
                  </a:extLst>
                </a:gridCol>
                <a:gridCol w="1490422">
                  <a:extLst>
                    <a:ext uri="{9D8B030D-6E8A-4147-A177-3AD203B41FA5}">
                      <a16:colId xmlns:a16="http://schemas.microsoft.com/office/drawing/2014/main" val="2518247881"/>
                    </a:ext>
                  </a:extLst>
                </a:gridCol>
                <a:gridCol w="1442764">
                  <a:extLst>
                    <a:ext uri="{9D8B030D-6E8A-4147-A177-3AD203B41FA5}">
                      <a16:colId xmlns:a16="http://schemas.microsoft.com/office/drawing/2014/main" val="3339317563"/>
                    </a:ext>
                  </a:extLst>
                </a:gridCol>
                <a:gridCol w="866525">
                  <a:extLst>
                    <a:ext uri="{9D8B030D-6E8A-4147-A177-3AD203B41FA5}">
                      <a16:colId xmlns:a16="http://schemas.microsoft.com/office/drawing/2014/main" val="2677949123"/>
                    </a:ext>
                  </a:extLst>
                </a:gridCol>
                <a:gridCol w="2096989">
                  <a:extLst>
                    <a:ext uri="{9D8B030D-6E8A-4147-A177-3AD203B41FA5}">
                      <a16:colId xmlns:a16="http://schemas.microsoft.com/office/drawing/2014/main" val="766357254"/>
                    </a:ext>
                  </a:extLst>
                </a:gridCol>
                <a:gridCol w="1386439">
                  <a:extLst>
                    <a:ext uri="{9D8B030D-6E8A-4147-A177-3AD203B41FA5}">
                      <a16:colId xmlns:a16="http://schemas.microsoft.com/office/drawing/2014/main" val="330237149"/>
                    </a:ext>
                  </a:extLst>
                </a:gridCol>
                <a:gridCol w="1091821">
                  <a:extLst>
                    <a:ext uri="{9D8B030D-6E8A-4147-A177-3AD203B41FA5}">
                      <a16:colId xmlns:a16="http://schemas.microsoft.com/office/drawing/2014/main" val="1917782796"/>
                    </a:ext>
                  </a:extLst>
                </a:gridCol>
                <a:gridCol w="2014671">
                  <a:extLst>
                    <a:ext uri="{9D8B030D-6E8A-4147-A177-3AD203B41FA5}">
                      <a16:colId xmlns:a16="http://schemas.microsoft.com/office/drawing/2014/main" val="1931519199"/>
                    </a:ext>
                  </a:extLst>
                </a:gridCol>
              </a:tblGrid>
              <a:tr h="134971">
                <a:tc>
                  <a:txBody>
                    <a:bodyPr/>
                    <a:lstStyle/>
                    <a:p>
                      <a:pPr algn="l" rtl="0" fontAlgn="ctr"/>
                      <a:r>
                        <a:rPr lang="en-US" sz="800" b="1" i="0" u="none" strike="noStrike" dirty="0">
                          <a:solidFill>
                            <a:srgbClr val="000000"/>
                          </a:solidFill>
                          <a:effectLst/>
                          <a:latin typeface="Calibri Light" panose="020F0302020204030204" pitchFamily="34" charset="0"/>
                        </a:rPr>
                        <a:t>Goal Area 3:</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Improve Safety, Public Support, Culture and Climate</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8962820"/>
                  </a:ext>
                </a:extLst>
              </a:tr>
              <a:tr h="134971">
                <a:tc>
                  <a:txBody>
                    <a:bodyPr/>
                    <a:lstStyle/>
                    <a:p>
                      <a:pPr algn="l" rtl="0" fontAlgn="ctr"/>
                      <a:r>
                        <a:rPr lang="en-US" sz="800" b="1" i="0" u="none" strike="noStrike">
                          <a:solidFill>
                            <a:srgbClr val="000000"/>
                          </a:solidFill>
                          <a:effectLst/>
                          <a:latin typeface="Calibri Light" panose="020F0302020204030204" pitchFamily="34" charset="0"/>
                        </a:rPr>
                        <a:t>Annual Goal 2: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By June 2025, 100% of staff will be trained on campus safety protocols and procedures.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1652515"/>
                  </a:ext>
                </a:extLst>
              </a:tr>
              <a:tr h="134971">
                <a:tc>
                  <a:txBody>
                    <a:bodyPr/>
                    <a:lstStyle/>
                    <a:p>
                      <a:pPr algn="l" rtl="0" fontAlgn="ctr"/>
                      <a:r>
                        <a:rPr lang="en-US" sz="800" b="1" i="0" u="none" strike="noStrike">
                          <a:solidFill>
                            <a:srgbClr val="000000"/>
                          </a:solidFill>
                          <a:effectLst/>
                          <a:latin typeface="Calibri Light" panose="020F0302020204030204" pitchFamily="34" charset="0"/>
                        </a:rPr>
                        <a:t>Objective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staff will be monitored to ensure 100% are trained on campus safety protocols and procedures.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3378293"/>
                  </a:ext>
                </a:extLst>
              </a:tr>
              <a:tr h="350497">
                <a:tc>
                  <a:txBody>
                    <a:bodyPr/>
                    <a:lstStyle/>
                    <a:p>
                      <a:pPr algn="ctr" rtl="0" fontAlgn="ctr"/>
                      <a:r>
                        <a:rPr lang="en-US" sz="800" b="1" i="0" u="none" strike="noStrike" dirty="0">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25386830"/>
                  </a:ext>
                </a:extLst>
              </a:tr>
              <a:tr h="1184418">
                <a:tc>
                  <a:txBody>
                    <a:bodyPr/>
                    <a:lstStyle/>
                    <a:p>
                      <a:pPr algn="l" rtl="0" fontAlgn="t"/>
                      <a:r>
                        <a:rPr lang="en-US" sz="800" b="0" i="0" u="none" strike="noStrike" dirty="0">
                          <a:solidFill>
                            <a:srgbClr val="000000"/>
                          </a:solidFill>
                          <a:effectLst/>
                          <a:latin typeface="Calibri Light" panose="020F0302020204030204" pitchFamily="34" charset="0"/>
                        </a:rPr>
                        <a:t>Campus will continue to implement an Emergency Response Team (ERT) and a COVID Team to ensure all safety protocols and procedures are in place.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-Assistant 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-School Nurse</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-Head Custodian</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-Emergency Response Team</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-Campus Security Guard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-School Map</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-District Safety Plan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Safety Plan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-Safety Org, Chart of ERT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-Monthly ERT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Trainings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-Emergency Response Team Drills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-Health Service campus drills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-District Safety Audits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6803939"/>
                  </a:ext>
                </a:extLst>
              </a:tr>
              <a:tr h="183631">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918713877"/>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1)Conduct monthly ERT drills and post-drill feedback meetings.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2996054"/>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2)Train all staff on state and district-mandated trainings such as, but not limited to, sexual harassment, Leana's Law, David's Law, diabetes, allergic reaction, seizures, stop the bleed, CPR, CPI.</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5871392"/>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3)Staff will be trained on crisis situations with assigned roles and responsibilities.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89127785"/>
                  </a:ext>
                </a:extLst>
              </a:tr>
              <a:tr h="350497">
                <a:tc>
                  <a:txBody>
                    <a:bodyPr/>
                    <a:lstStyle/>
                    <a:p>
                      <a:pPr algn="ctr" rtl="0" fontAlgn="ctr"/>
                      <a:r>
                        <a:rPr lang="en-US" sz="800" b="1" i="0" u="none" strike="noStrike" dirty="0">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19292393"/>
                  </a:ext>
                </a:extLst>
              </a:tr>
              <a:tr h="1250104">
                <a:tc>
                  <a:txBody>
                    <a:bodyPr/>
                    <a:lstStyle/>
                    <a:p>
                      <a:pPr algn="l" rtl="0" fontAlgn="t"/>
                      <a:r>
                        <a:rPr lang="en-US" sz="800" b="0" i="0" u="none" strike="noStrike" dirty="0">
                          <a:solidFill>
                            <a:srgbClr val="000000"/>
                          </a:solidFill>
                          <a:effectLst/>
                          <a:latin typeface="Calibri Light" panose="020F0302020204030204" pitchFamily="34" charset="0"/>
                        </a:rPr>
                        <a:t>Establish a Care/</a:t>
                      </a:r>
                      <a:r>
                        <a:rPr lang="en-US" sz="800" b="0" i="0" u="none" strike="noStrike" dirty="0" err="1">
                          <a:solidFill>
                            <a:srgbClr val="000000"/>
                          </a:solidFill>
                          <a:effectLst/>
                          <a:latin typeface="Calibri Light" panose="020F0302020204030204" pitchFamily="34" charset="0"/>
                        </a:rPr>
                        <a:t>Covid</a:t>
                      </a:r>
                      <a:r>
                        <a:rPr lang="en-US" sz="800" b="0" i="0" u="none" strike="noStrike" dirty="0">
                          <a:solidFill>
                            <a:srgbClr val="000000"/>
                          </a:solidFill>
                          <a:effectLst/>
                          <a:latin typeface="Calibri Light" panose="020F0302020204030204" pitchFamily="34" charset="0"/>
                        </a:rPr>
                        <a:t> Room and plan for any student or staff displaying symptoms.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-School Nurse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-Head Custodian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-Emergency Response Team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Security Guard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-School Map</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-District Safety Plan</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-Campus Safey Plan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-Safety Org, Chart of ERT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-Monthly ERT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Trainings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-Covid Room Inspection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-Health Service campus drills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-District Safety Audits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255619"/>
                  </a:ext>
                </a:extLst>
              </a:tr>
              <a:tr h="183631">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07696552"/>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1)Weekly check-ins on CARE room to make certain all safety protocols are in place.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7436642"/>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2) </a:t>
                      </a:r>
                      <a:r>
                        <a:rPr lang="en-US" sz="800" b="0" i="0" u="none" strike="noStrike" dirty="0" err="1">
                          <a:solidFill>
                            <a:srgbClr val="000000"/>
                          </a:solidFill>
                          <a:effectLst/>
                          <a:latin typeface="Calibri Light" panose="020F0302020204030204" pitchFamily="34" charset="0"/>
                        </a:rPr>
                        <a:t>Covid</a:t>
                      </a:r>
                      <a:r>
                        <a:rPr lang="en-US" sz="800" b="0" i="0" u="none" strike="noStrike" dirty="0">
                          <a:solidFill>
                            <a:srgbClr val="000000"/>
                          </a:solidFill>
                          <a:effectLst/>
                          <a:latin typeface="Calibri Light" panose="020F0302020204030204" pitchFamily="34" charset="0"/>
                        </a:rPr>
                        <a:t> Team will have established roles and responsibilities in place.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26050637"/>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 3) Purchase safety equipment needed to maintain the </a:t>
                      </a:r>
                      <a:r>
                        <a:rPr lang="en-US" sz="800" b="0" i="0" u="none" strike="noStrike" dirty="0" err="1">
                          <a:solidFill>
                            <a:srgbClr val="000000"/>
                          </a:solidFill>
                          <a:effectLst/>
                          <a:latin typeface="Calibri Light" panose="020F0302020204030204" pitchFamily="34" charset="0"/>
                        </a:rPr>
                        <a:t>cleanlisness</a:t>
                      </a:r>
                      <a:r>
                        <a:rPr lang="en-US" sz="800" b="0" i="0" u="none" strike="noStrike" dirty="0">
                          <a:solidFill>
                            <a:srgbClr val="000000"/>
                          </a:solidFill>
                          <a:effectLst/>
                          <a:latin typeface="Calibri Light" panose="020F0302020204030204" pitchFamily="34" charset="0"/>
                        </a:rPr>
                        <a:t> and operating safety procedures on campus.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6634154"/>
                  </a:ext>
                </a:extLst>
              </a:tr>
              <a:tr h="350497">
                <a:tc>
                  <a:txBody>
                    <a:bodyPr/>
                    <a:lstStyle/>
                    <a:p>
                      <a:pPr algn="ctr" rtl="0" fontAlgn="ctr"/>
                      <a:r>
                        <a:rPr lang="en-US" sz="800" b="1" i="0" u="none" strike="noStrike">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721230170"/>
                  </a:ext>
                </a:extLst>
              </a:tr>
              <a:tr h="1250104">
                <a:tc>
                  <a:txBody>
                    <a:bodyPr/>
                    <a:lstStyle/>
                    <a:p>
                      <a:pPr algn="l" rtl="0" fontAlgn="t"/>
                      <a:r>
                        <a:rPr lang="en-US" sz="800" b="0" i="0" u="none" strike="noStrike">
                          <a:solidFill>
                            <a:srgbClr val="000000"/>
                          </a:solidFill>
                          <a:effectLst/>
                          <a:latin typeface="Calibri Light" panose="020F0302020204030204" pitchFamily="34" charset="0"/>
                        </a:rPr>
                        <a:t>Campus will conduct monthly fire drills and lockdowns twice a year.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-School Nurse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-Head Custodian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-Emergency Response Team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-Head Start Center Manager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-Campus Security Guard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-School Map</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-District Safety Plan</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-Campus Safey Plan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-Safety Org, Chart of ERT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-Monthly ERT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Meetings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 Trainings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-Monthly Safety Documentation</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-Firedrills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-Lockdowns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-Bus evacuation for Head Start Students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-Inclement Weather Drills for Head Start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-Health Service campus drills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-District Safety Audits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7472516"/>
                  </a:ext>
                </a:extLst>
              </a:tr>
              <a:tr h="134971">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60063368"/>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1)District and campus security guards will conduct weekly safety audits to ensure safety protocols are in place consistently.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99050049"/>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2)Head Custodian will attend district safety meetings.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5220354"/>
                  </a:ext>
                </a:extLst>
              </a:tr>
              <a:tr h="134971">
                <a:tc gridSpan="8">
                  <a:txBody>
                    <a:bodyPr/>
                    <a:lstStyle/>
                    <a:p>
                      <a:pPr algn="l" fontAlgn="t"/>
                      <a:r>
                        <a:rPr lang="en-US" sz="800" b="0" i="0" u="none" strike="noStrike" dirty="0">
                          <a:solidFill>
                            <a:srgbClr val="000000"/>
                          </a:solidFill>
                          <a:effectLst/>
                          <a:latin typeface="Calibri Light" panose="020F0302020204030204" pitchFamily="34" charset="0"/>
                        </a:rPr>
                        <a:t>3) Head Start will conduct safety drills and </a:t>
                      </a:r>
                      <a:r>
                        <a:rPr lang="en-US" sz="800" b="0" i="0" u="none" strike="noStrike" dirty="0" err="1">
                          <a:solidFill>
                            <a:srgbClr val="000000"/>
                          </a:solidFill>
                          <a:effectLst/>
                          <a:latin typeface="Calibri Light" panose="020F0302020204030204" pitchFamily="34" charset="0"/>
                        </a:rPr>
                        <a:t>staffings</a:t>
                      </a:r>
                      <a:r>
                        <a:rPr lang="en-US" sz="800" b="0" i="0" u="none" strike="noStrike" dirty="0">
                          <a:solidFill>
                            <a:srgbClr val="000000"/>
                          </a:solidFill>
                          <a:effectLst/>
                          <a:latin typeface="Calibri Light" panose="020F0302020204030204" pitchFamily="34" charset="0"/>
                        </a:rPr>
                        <a:t> on student health concerns.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251910"/>
                  </a:ext>
                </a:extLst>
              </a:tr>
            </a:tbl>
          </a:graphicData>
        </a:graphic>
      </p:graphicFrame>
      <p:pic>
        <p:nvPicPr>
          <p:cNvPr id="5" name="Picture 4">
            <a:extLst>
              <a:ext uri="{FF2B5EF4-FFF2-40B4-BE49-F238E27FC236}">
                <a16:creationId xmlns:a16="http://schemas.microsoft.com/office/drawing/2014/main" id="{3F3A79FF-5A2C-4169-B20A-580BC52A79AE}"/>
              </a:ext>
            </a:extLst>
          </p:cNvPr>
          <p:cNvPicPr>
            <a:picLocks noChangeAspect="1"/>
          </p:cNvPicPr>
          <p:nvPr/>
        </p:nvPicPr>
        <p:blipFill>
          <a:blip r:embed="rId2"/>
          <a:stretch>
            <a:fillRect/>
          </a:stretch>
        </p:blipFill>
        <p:spPr>
          <a:xfrm>
            <a:off x="11564090" y="0"/>
            <a:ext cx="493819" cy="463336"/>
          </a:xfrm>
          <a:prstGeom prst="rect">
            <a:avLst/>
          </a:prstGeom>
        </p:spPr>
      </p:pic>
    </p:spTree>
    <p:extLst>
      <p:ext uri="{BB962C8B-B14F-4D97-AF65-F5344CB8AC3E}">
        <p14:creationId xmlns:p14="http://schemas.microsoft.com/office/powerpoint/2010/main" val="2016661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A61C06-77F0-4677-8813-74EB6832C951}"/>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513CE831-5AFA-47F9-8461-569F8B0B4FEB}"/>
              </a:ext>
            </a:extLst>
          </p:cNvPr>
          <p:cNvSpPr>
            <a:spLocks noGrp="1"/>
          </p:cNvSpPr>
          <p:nvPr>
            <p:ph type="sldNum" sz="quarter" idx="12"/>
          </p:nvPr>
        </p:nvSpPr>
        <p:spPr/>
        <p:txBody>
          <a:bodyPr/>
          <a:lstStyle/>
          <a:p>
            <a:fld id="{236ED5DE-22B7-41E7-A943-79814E858A13}" type="slidenum">
              <a:rPr lang="en-US" smtClean="0"/>
              <a:t>36</a:t>
            </a:fld>
            <a:endParaRPr lang="en-US"/>
          </a:p>
        </p:txBody>
      </p:sp>
      <p:graphicFrame>
        <p:nvGraphicFramePr>
          <p:cNvPr id="4" name="Table 3">
            <a:extLst>
              <a:ext uri="{FF2B5EF4-FFF2-40B4-BE49-F238E27FC236}">
                <a16:creationId xmlns:a16="http://schemas.microsoft.com/office/drawing/2014/main" id="{4255FE09-B26D-4D10-9CF6-772F8A26E0CC}"/>
              </a:ext>
            </a:extLst>
          </p:cNvPr>
          <p:cNvGraphicFramePr>
            <a:graphicFrameLocks noGrp="1"/>
          </p:cNvGraphicFramePr>
          <p:nvPr>
            <p:extLst>
              <p:ext uri="{D42A27DB-BD31-4B8C-83A1-F6EECF244321}">
                <p14:modId xmlns:p14="http://schemas.microsoft.com/office/powerpoint/2010/main" val="2652420381"/>
              </p:ext>
            </p:extLst>
          </p:nvPr>
        </p:nvGraphicFramePr>
        <p:xfrm>
          <a:off x="0" y="1"/>
          <a:ext cx="12192002" cy="7500112"/>
        </p:xfrm>
        <a:graphic>
          <a:graphicData uri="http://schemas.openxmlformats.org/drawingml/2006/table">
            <a:tbl>
              <a:tblPr/>
              <a:tblGrid>
                <a:gridCol w="1802371">
                  <a:extLst>
                    <a:ext uri="{9D8B030D-6E8A-4147-A177-3AD203B41FA5}">
                      <a16:colId xmlns:a16="http://schemas.microsoft.com/office/drawing/2014/main" val="1567734166"/>
                    </a:ext>
                  </a:extLst>
                </a:gridCol>
                <a:gridCol w="1490422">
                  <a:extLst>
                    <a:ext uri="{9D8B030D-6E8A-4147-A177-3AD203B41FA5}">
                      <a16:colId xmlns:a16="http://schemas.microsoft.com/office/drawing/2014/main" val="436832142"/>
                    </a:ext>
                  </a:extLst>
                </a:gridCol>
                <a:gridCol w="1442764">
                  <a:extLst>
                    <a:ext uri="{9D8B030D-6E8A-4147-A177-3AD203B41FA5}">
                      <a16:colId xmlns:a16="http://schemas.microsoft.com/office/drawing/2014/main" val="74646615"/>
                    </a:ext>
                  </a:extLst>
                </a:gridCol>
                <a:gridCol w="866525">
                  <a:extLst>
                    <a:ext uri="{9D8B030D-6E8A-4147-A177-3AD203B41FA5}">
                      <a16:colId xmlns:a16="http://schemas.microsoft.com/office/drawing/2014/main" val="2751208702"/>
                    </a:ext>
                  </a:extLst>
                </a:gridCol>
                <a:gridCol w="2096989">
                  <a:extLst>
                    <a:ext uri="{9D8B030D-6E8A-4147-A177-3AD203B41FA5}">
                      <a16:colId xmlns:a16="http://schemas.microsoft.com/office/drawing/2014/main" val="1035093970"/>
                    </a:ext>
                  </a:extLst>
                </a:gridCol>
                <a:gridCol w="1386439">
                  <a:extLst>
                    <a:ext uri="{9D8B030D-6E8A-4147-A177-3AD203B41FA5}">
                      <a16:colId xmlns:a16="http://schemas.microsoft.com/office/drawing/2014/main" val="385021317"/>
                    </a:ext>
                  </a:extLst>
                </a:gridCol>
                <a:gridCol w="1091821">
                  <a:extLst>
                    <a:ext uri="{9D8B030D-6E8A-4147-A177-3AD203B41FA5}">
                      <a16:colId xmlns:a16="http://schemas.microsoft.com/office/drawing/2014/main" val="3338079771"/>
                    </a:ext>
                  </a:extLst>
                </a:gridCol>
                <a:gridCol w="2014671">
                  <a:extLst>
                    <a:ext uri="{9D8B030D-6E8A-4147-A177-3AD203B41FA5}">
                      <a16:colId xmlns:a16="http://schemas.microsoft.com/office/drawing/2014/main" val="1441237186"/>
                    </a:ext>
                  </a:extLst>
                </a:gridCol>
              </a:tblGrid>
              <a:tr h="127250">
                <a:tc>
                  <a:txBody>
                    <a:bodyPr/>
                    <a:lstStyle/>
                    <a:p>
                      <a:pPr algn="l" rtl="0" fontAlgn="ctr"/>
                      <a:r>
                        <a:rPr lang="en-US" sz="800" b="1" i="0" u="none" strike="noStrike" dirty="0">
                          <a:solidFill>
                            <a:srgbClr val="000000"/>
                          </a:solidFill>
                          <a:effectLst/>
                          <a:latin typeface="Calibri Light" panose="020F0302020204030204" pitchFamily="34" charset="0"/>
                        </a:rPr>
                        <a:t>Goal Area 3:</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a:solidFill>
                            <a:srgbClr val="000000"/>
                          </a:solidFill>
                          <a:effectLst/>
                          <a:latin typeface="Calibri Light" panose="020F0302020204030204" pitchFamily="34" charset="0"/>
                        </a:rPr>
                        <a:t>Improve Safety, Public Support, Culture and Climate</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2598123"/>
                  </a:ext>
                </a:extLst>
              </a:tr>
              <a:tr h="127250">
                <a:tc>
                  <a:txBody>
                    <a:bodyPr/>
                    <a:lstStyle/>
                    <a:p>
                      <a:pPr algn="l" rtl="0" fontAlgn="ctr"/>
                      <a:r>
                        <a:rPr lang="en-US" sz="800" b="1" i="0" u="none" strike="noStrike">
                          <a:solidFill>
                            <a:srgbClr val="000000"/>
                          </a:solidFill>
                          <a:effectLst/>
                          <a:latin typeface="Calibri Light" panose="020F0302020204030204" pitchFamily="34" charset="0"/>
                        </a:rPr>
                        <a:t>Annual Goal:  3</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By June 2025, family involvement and their interaction will increase 25% from PAC meetings.</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064941"/>
                  </a:ext>
                </a:extLst>
              </a:tr>
              <a:tr h="127250">
                <a:tc>
                  <a:txBody>
                    <a:bodyPr/>
                    <a:lstStyle/>
                    <a:p>
                      <a:pPr algn="l" rtl="0" fontAlgn="ctr"/>
                      <a:r>
                        <a:rPr lang="en-US" sz="800" b="1" i="0" u="none" strike="noStrike">
                          <a:solidFill>
                            <a:srgbClr val="000000"/>
                          </a:solidFill>
                          <a:effectLst/>
                          <a:latin typeface="Calibri Light" panose="020F0302020204030204" pitchFamily="34" charset="0"/>
                        </a:rPr>
                        <a:t>Objective 1:  </a:t>
                      </a:r>
                    </a:p>
                  </a:txBody>
                  <a:tcPr marL="6149" marR="6149" marT="614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800" b="0" i="0" u="none" strike="noStrike" dirty="0">
                          <a:solidFill>
                            <a:srgbClr val="000000"/>
                          </a:solidFill>
                          <a:effectLst/>
                          <a:latin typeface="Calibri Light" panose="020F0302020204030204" pitchFamily="34" charset="0"/>
                        </a:rPr>
                        <a:t>All parent meetings and events will be monitored monthly to ensure parent interaction increases 25% from the PAC meetings by June 2025.</a:t>
                      </a:r>
                    </a:p>
                  </a:txBody>
                  <a:tcPr marL="6149" marR="6149" marT="614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9649584"/>
                  </a:ext>
                </a:extLst>
              </a:tr>
              <a:tr h="326382">
                <a:tc>
                  <a:txBody>
                    <a:bodyPr/>
                    <a:lstStyle/>
                    <a:p>
                      <a:pPr algn="ctr" rtl="0" fontAlgn="ctr"/>
                      <a:r>
                        <a:rPr lang="en-US" sz="800" b="1" i="0" u="none" strike="noStrike" dirty="0">
                          <a:solidFill>
                            <a:srgbClr val="FFFFFF"/>
                          </a:solidFill>
                          <a:effectLst/>
                          <a:latin typeface="Calibri Light" panose="020F0302020204030204" pitchFamily="34" charset="0"/>
                        </a:rPr>
                        <a:t>Strategy 1</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04638616"/>
                  </a:ext>
                </a:extLst>
              </a:tr>
              <a:tr h="1459796">
                <a:tc>
                  <a:txBody>
                    <a:bodyPr/>
                    <a:lstStyle/>
                    <a:p>
                      <a:pPr algn="l" rtl="0" fontAlgn="t"/>
                      <a:r>
                        <a:rPr lang="en-US" sz="800" b="0" i="0" u="none" strike="noStrike" dirty="0">
                          <a:solidFill>
                            <a:srgbClr val="000000"/>
                          </a:solidFill>
                          <a:effectLst/>
                          <a:latin typeface="Calibri Light" panose="020F0302020204030204" pitchFamily="34" charset="0"/>
                        </a:rPr>
                        <a:t>Provide Parent Orientation Meetings 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-Parent Involvement Policy</a:t>
                      </a:r>
                    </a:p>
                    <a:p>
                      <a:pPr algn="l" rtl="0" fontAlgn="t"/>
                      <a:r>
                        <a:rPr lang="en-US" sz="800" b="0" i="0" u="none" strike="noStrike" dirty="0">
                          <a:solidFill>
                            <a:srgbClr val="000000"/>
                          </a:solidFill>
                          <a:effectLst/>
                          <a:latin typeface="Calibri Light" panose="020F0302020204030204" pitchFamily="34" charset="0"/>
                        </a:rPr>
                        <a:t>-supplies for parent education program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-Parent/Teacher/Student Compact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-STAAR Campus Report Card</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-Attendance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-Title I</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-Safety</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-Ways to assist children at home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-Drug Awareness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-Nutrition</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-Dual Language Program</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-Health and Hygiene </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-Parent Educator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-Parent volunteers</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-Assistant Principal</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-Counselor</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-Lead 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-Title 1 Department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-Parent Educator Coordinator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-Parent Sign-In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-Parent Sign-In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Yearly Parent Participation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8859928"/>
                  </a:ext>
                </a:extLst>
              </a:tr>
              <a:tr h="170998">
                <a:tc>
                  <a:txBody>
                    <a:bodyPr/>
                    <a:lstStyle/>
                    <a:p>
                      <a:pPr algn="ctr" rtl="0" fontAlgn="ctr"/>
                      <a:r>
                        <a:rPr lang="en-US" sz="800" b="1" i="0" u="none" strike="noStrike" dirty="0">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04353443"/>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1)Establish a Parent Advisory Council (PAC) president and vice-president.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9066240"/>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2)Include classroom teacher representatives to conduct meetings, share data and provide make and take sessions to connect home/school learning.</a:t>
                      </a:r>
                    </a:p>
                    <a:p>
                      <a:pPr algn="l" fontAlgn="t"/>
                      <a:r>
                        <a:rPr lang="en-US" sz="800" b="0" i="0" u="none" strike="noStrike" dirty="0">
                          <a:solidFill>
                            <a:srgbClr val="000000"/>
                          </a:solidFill>
                          <a:effectLst/>
                          <a:latin typeface="Calibri Light" panose="020F0302020204030204" pitchFamily="34" charset="0"/>
                        </a:rPr>
                        <a:t>3) Purchase uniform shirts for students.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3005217"/>
                  </a:ext>
                </a:extLst>
              </a:tr>
              <a:tr h="326382">
                <a:tc>
                  <a:txBody>
                    <a:bodyPr/>
                    <a:lstStyle/>
                    <a:p>
                      <a:pPr algn="ctr" rtl="0" fontAlgn="ctr"/>
                      <a:r>
                        <a:rPr lang="en-US" sz="800" b="1" i="0" u="none" strike="noStrike">
                          <a:solidFill>
                            <a:srgbClr val="FFFFFF"/>
                          </a:solidFill>
                          <a:effectLst/>
                          <a:latin typeface="Calibri Light" panose="020F0302020204030204" pitchFamily="34" charset="0"/>
                        </a:rPr>
                        <a:t>Strategy 2</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94671965"/>
                  </a:ext>
                </a:extLst>
              </a:tr>
              <a:tr h="1338655">
                <a:tc>
                  <a:txBody>
                    <a:bodyPr/>
                    <a:lstStyle/>
                    <a:p>
                      <a:pPr algn="l" rtl="0" fontAlgn="t"/>
                      <a:r>
                        <a:rPr lang="en-US" sz="800" b="0" i="0" u="none" strike="noStrike" dirty="0">
                          <a:solidFill>
                            <a:srgbClr val="000000"/>
                          </a:solidFill>
                          <a:effectLst/>
                          <a:latin typeface="Calibri Light" panose="020F0302020204030204" pitchFamily="34" charset="0"/>
                        </a:rPr>
                        <a:t>Provide events for parents to feel welcome on campus such as: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-Report Card Night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-Data Night/STAAR Night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-Curriculum Night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-Meet the Teacher Night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-Open House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-Choir presentations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-Dance presentations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-Exhibition Night (5th grade)</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-Winter Wonderland</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-Parent Educator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-Parent volunteers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-Counselor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-Lead Teachers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-Title 1 Department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-Parent Educator Coordinator</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800" b="0" i="0" u="none" strike="noStrike" dirty="0">
                        <a:solidFill>
                          <a:srgbClr val="000000"/>
                        </a:solidFill>
                        <a:effectLst/>
                        <a:latin typeface="Calibri Light" panose="020F0302020204030204" pitchFamily="34" charset="0"/>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-Parent Sign-In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-Parent Sign-In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Yearly Parent Participation Log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9947209"/>
                  </a:ext>
                </a:extLst>
              </a:tr>
              <a:tr h="170998">
                <a:tc>
                  <a:txBody>
                    <a:bodyPr/>
                    <a:lstStyle/>
                    <a:p>
                      <a:pPr algn="ctr" rtl="0" fontAlgn="ctr"/>
                      <a:r>
                        <a:rPr lang="en-US" sz="800" b="1" i="0" u="none" strike="noStrike">
                          <a:solidFill>
                            <a:srgbClr val="FFFFFF"/>
                          </a:solidFill>
                          <a:effectLst/>
                          <a:latin typeface="Calibri Light" panose="020F0302020204030204" pitchFamily="34" charset="0"/>
                        </a:rPr>
                        <a:t>Action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73896732"/>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1)Teachers will conduct events (virtually or in person) to inform parents of their child's progress and engage them in learning</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9484080"/>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2) Campus will conduct events to engage the community and family involvement.  3) Purchase snacks for parent meetings and events.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4750087"/>
                  </a:ext>
                </a:extLst>
              </a:tr>
              <a:tr h="326382">
                <a:tc>
                  <a:txBody>
                    <a:bodyPr/>
                    <a:lstStyle/>
                    <a:p>
                      <a:pPr algn="ctr" rtl="0" fontAlgn="ctr"/>
                      <a:r>
                        <a:rPr lang="en-US" sz="800" b="1" i="0" u="none" strike="noStrike" dirty="0">
                          <a:solidFill>
                            <a:srgbClr val="FFFFFF"/>
                          </a:solidFill>
                          <a:effectLst/>
                          <a:latin typeface="Calibri Light" panose="020F0302020204030204" pitchFamily="34" charset="0"/>
                        </a:rPr>
                        <a:t>Strategy 3</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Persons Responsible/Title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Resources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Timeline</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Evidence of Implementation</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Evidence of Impact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Formative/ Summative Assessment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Title-I School- wide Component</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66301449"/>
                  </a:ext>
                </a:extLst>
              </a:tr>
              <a:tr h="1183836">
                <a:tc>
                  <a:txBody>
                    <a:bodyPr/>
                    <a:lstStyle/>
                    <a:p>
                      <a:pPr algn="l" rtl="0" fontAlgn="t"/>
                      <a:r>
                        <a:rPr lang="en-US" sz="800" b="0" i="0" u="none" strike="noStrike" dirty="0">
                          <a:solidFill>
                            <a:srgbClr val="000000"/>
                          </a:solidFill>
                          <a:effectLst/>
                          <a:latin typeface="Calibri Light" panose="020F0302020204030204" pitchFamily="34" charset="0"/>
                        </a:rPr>
                        <a:t>Yearly Attendance will improve from 92.7% to 95.0% by June 2025 by implementing the Attendance Recovery Program for students whose attendance falls below 90% or 10 or more absences.</a:t>
                      </a:r>
                    </a:p>
                    <a:p>
                      <a:pPr algn="l" rtl="0" fontAlgn="t"/>
                      <a:endParaRPr lang="en-US" sz="800" b="0" i="0" u="none" strike="noStrike" dirty="0">
                        <a:solidFill>
                          <a:srgbClr val="000000"/>
                        </a:solidFill>
                        <a:effectLst/>
                        <a:latin typeface="Calibri Light" panose="020F0302020204030204" pitchFamily="34" charset="0"/>
                      </a:endParaRPr>
                    </a:p>
                    <a:p>
                      <a:pPr algn="l" rtl="0" fontAlgn="t"/>
                      <a:r>
                        <a:rPr lang="en-US" sz="800" b="0" i="0" u="none" strike="noStrike" dirty="0">
                          <a:solidFill>
                            <a:srgbClr val="000000"/>
                          </a:solidFill>
                          <a:effectLst/>
                          <a:latin typeface="Calibri Light" panose="020F0302020204030204" pitchFamily="34" charset="0"/>
                        </a:rPr>
                        <a:t>Encourage migrant students' attendance through migrant uniforms and vouchers</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-Parent Educator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-Parent volunteers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-Assistant Principal</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-Counselor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-Attendance Clerk</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-Teachers</a:t>
                      </a:r>
                    </a:p>
                    <a:p>
                      <a:pPr algn="l" rtl="0" fontAlgn="t"/>
                      <a:r>
                        <a:rPr lang="en-US" sz="800" b="0" i="0" u="none" strike="noStrike" dirty="0">
                          <a:solidFill>
                            <a:srgbClr val="000000"/>
                          </a:solidFill>
                          <a:effectLst/>
                          <a:latin typeface="Calibri Light" panose="020F0302020204030204" pitchFamily="34" charset="0"/>
                        </a:rPr>
                        <a:t>-Secretary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-Teacher Access Center</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-Attendance Recovery App</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-Parent Educators</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-Pupil Accounting Dept.</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-Attendance Liaisons</a:t>
                      </a:r>
                    </a:p>
                    <a:p>
                      <a:pPr algn="l" rtl="0" fontAlgn="t"/>
                      <a:r>
                        <a:rPr lang="en-US" sz="800" b="0" i="0" u="none" strike="noStrike" dirty="0">
                          <a:solidFill>
                            <a:srgbClr val="000000"/>
                          </a:solidFill>
                          <a:effectLst/>
                          <a:latin typeface="Calibri Light" panose="020F0302020204030204" pitchFamily="34" charset="0"/>
                        </a:rPr>
                        <a:t>-Migrant, Title 1, Part 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endParaRP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-Daily Attendance Log</a:t>
                      </a:r>
                      <a:br>
                        <a:rPr lang="en-US" sz="800" b="0" i="0" u="none" strike="noStrike" dirty="0">
                          <a:solidFill>
                            <a:srgbClr val="000000"/>
                          </a:solidFill>
                          <a:effectLst/>
                          <a:latin typeface="Calibri Light" panose="020F0302020204030204" pitchFamily="34" charset="0"/>
                        </a:rPr>
                      </a:br>
                      <a:r>
                        <a:rPr lang="en-US" sz="800" b="0" i="0" u="none" strike="noStrike" dirty="0">
                          <a:solidFill>
                            <a:srgbClr val="000000"/>
                          </a:solidFill>
                          <a:effectLst/>
                          <a:latin typeface="Calibri Light" panose="020F0302020204030204" pitchFamily="34" charset="0"/>
                        </a:rPr>
                        <a:t>-Teacher communication logs</a:t>
                      </a:r>
                    </a:p>
                    <a:p>
                      <a:pPr algn="l" rtl="0" fontAlgn="t"/>
                      <a:r>
                        <a:rPr lang="en-US" sz="800" b="0" i="0" u="none" strike="noStrike" dirty="0">
                          <a:solidFill>
                            <a:srgbClr val="000000"/>
                          </a:solidFill>
                          <a:effectLst/>
                          <a:latin typeface="Calibri Light" panose="020F0302020204030204" pitchFamily="34" charset="0"/>
                        </a:rPr>
                        <a:t>-Daily attendance report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dirty="0">
                          <a:solidFill>
                            <a:srgbClr val="000000"/>
                          </a:solidFill>
                          <a:effectLst/>
                          <a:latin typeface="Calibri Light" panose="020F0302020204030204" pitchFamily="34" charset="0"/>
                        </a:rPr>
                        <a:t>Increase of daily attendance</a:t>
                      </a:r>
                    </a:p>
                    <a:p>
                      <a:pPr algn="l" rtl="0" fontAlgn="t"/>
                      <a:r>
                        <a:rPr lang="en-US" sz="800" b="0" i="0" u="none" strike="noStrike" dirty="0">
                          <a:solidFill>
                            <a:srgbClr val="000000"/>
                          </a:solidFill>
                          <a:effectLst/>
                          <a:latin typeface="Calibri Light" panose="020F0302020204030204" pitchFamily="34" charset="0"/>
                        </a:rPr>
                        <a:t>Increased student achievement</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Yearly increase in average daily attendance</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0" i="0" u="none" strike="noStrike">
                          <a:solidFill>
                            <a:srgbClr val="000000"/>
                          </a:solidFill>
                          <a:effectLst/>
                          <a:latin typeface="Calibri Light" panose="020F0302020204030204" pitchFamily="34" charset="0"/>
                        </a:rPr>
                        <a:t>-Comprehensive Needs Assessment-</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-Reform Strategies- 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-Teacher Decision Making Regarding Assessments-a,b,c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-Effective &amp; Timely -Assistance to students experiencing difficulty-a,b,c</a:t>
                      </a:r>
                      <a:br>
                        <a:rPr lang="en-US" sz="800" b="0" i="0" u="none" strike="noStrike">
                          <a:solidFill>
                            <a:srgbClr val="000000"/>
                          </a:solidFill>
                          <a:effectLst/>
                          <a:latin typeface="Calibri Light" panose="020F0302020204030204" pitchFamily="34" charset="0"/>
                        </a:rPr>
                      </a:br>
                      <a:r>
                        <a:rPr lang="en-US" sz="800" b="0" i="0" u="none" strike="noStrike">
                          <a:solidFill>
                            <a:srgbClr val="000000"/>
                          </a:solidFill>
                          <a:effectLst/>
                          <a:latin typeface="Calibri Light" panose="020F0302020204030204" pitchFamily="34" charset="0"/>
                        </a:rPr>
                        <a:t>-Integration of Fed., State, &amp; Local Services, Programs and Funds- a,b,c</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8896359"/>
                  </a:ext>
                </a:extLst>
              </a:tr>
              <a:tr h="170673">
                <a:tc>
                  <a:txBody>
                    <a:bodyPr/>
                    <a:lstStyle/>
                    <a:p>
                      <a:pPr algn="ctr" rtl="0" fontAlgn="ctr"/>
                      <a:r>
                        <a:rPr lang="en-US" sz="800" b="1" i="0" u="none" strike="noStrike">
                          <a:solidFill>
                            <a:srgbClr val="FFFFFF"/>
                          </a:solidFill>
                          <a:effectLst/>
                          <a:latin typeface="Calibri Light" panose="020F0302020204030204" pitchFamily="34" charset="0"/>
                        </a:rPr>
                        <a:t>Acrion Steps</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dirty="0">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800" b="1" i="0" u="none" strike="noStrike">
                          <a:solidFill>
                            <a:srgbClr val="FFFFFF"/>
                          </a:solidFill>
                          <a:effectLst/>
                          <a:latin typeface="Calibri Light" panose="020F0302020204030204" pitchFamily="34" charset="0"/>
                        </a:rPr>
                        <a:t> </a:t>
                      </a:r>
                    </a:p>
                  </a:txBody>
                  <a:tcPr marL="6149" marR="6149" marT="61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571356272"/>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1) Call parents of students who are absent within first hour of the day.</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3731726"/>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2) Conduct home visits for students who have a pattern of absences or more than three absences in one week.</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5520880"/>
                  </a:ext>
                </a:extLst>
              </a:tr>
              <a:tr h="127250">
                <a:tc gridSpan="8">
                  <a:txBody>
                    <a:bodyPr/>
                    <a:lstStyle/>
                    <a:p>
                      <a:pPr algn="l" fontAlgn="t"/>
                      <a:r>
                        <a:rPr lang="en-US" sz="800" b="0" i="0" u="none" strike="noStrike" dirty="0">
                          <a:solidFill>
                            <a:srgbClr val="000000"/>
                          </a:solidFill>
                          <a:effectLst/>
                          <a:latin typeface="Calibri Light" panose="020F0302020204030204" pitchFamily="34" charset="0"/>
                        </a:rPr>
                        <a:t>3) Provide incentives to classes with highest attendance percentage as a grade level.</a:t>
                      </a:r>
                    </a:p>
                  </a:txBody>
                  <a:tcPr marL="6149" marR="6149" marT="61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2278032"/>
                  </a:ext>
                </a:extLst>
              </a:tr>
            </a:tbl>
          </a:graphicData>
        </a:graphic>
      </p:graphicFrame>
      <p:pic>
        <p:nvPicPr>
          <p:cNvPr id="5" name="Picture 4">
            <a:extLst>
              <a:ext uri="{FF2B5EF4-FFF2-40B4-BE49-F238E27FC236}">
                <a16:creationId xmlns:a16="http://schemas.microsoft.com/office/drawing/2014/main" id="{02694746-1F25-4640-A1E7-6BE0D5E8B038}"/>
              </a:ext>
            </a:extLst>
          </p:cNvPr>
          <p:cNvPicPr>
            <a:picLocks noChangeAspect="1"/>
          </p:cNvPicPr>
          <p:nvPr/>
        </p:nvPicPr>
        <p:blipFill>
          <a:blip r:embed="rId2"/>
          <a:stretch>
            <a:fillRect/>
          </a:stretch>
        </p:blipFill>
        <p:spPr>
          <a:xfrm>
            <a:off x="11573615" y="0"/>
            <a:ext cx="493819" cy="463336"/>
          </a:xfrm>
          <a:prstGeom prst="rect">
            <a:avLst/>
          </a:prstGeom>
        </p:spPr>
      </p:pic>
    </p:spTree>
    <p:extLst>
      <p:ext uri="{BB962C8B-B14F-4D97-AF65-F5344CB8AC3E}">
        <p14:creationId xmlns:p14="http://schemas.microsoft.com/office/powerpoint/2010/main" val="3970213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A picture containing food, drawing&#10;&#10;Description generated with very high confidence">
            <a:extLst>
              <a:ext uri="{FF2B5EF4-FFF2-40B4-BE49-F238E27FC236}">
                <a16:creationId xmlns:a16="http://schemas.microsoft.com/office/drawing/2014/main" id="{FF2D37E8-93C2-46F7-8B6A-342A5246B08A}"/>
              </a:ext>
            </a:extLst>
          </p:cNvPr>
          <p:cNvPicPr>
            <a:picLocks noGrp="1" noChangeAspect="1"/>
          </p:cNvPicPr>
          <p:nvPr>
            <p:ph idx="1"/>
          </p:nvPr>
        </p:nvPicPr>
        <p:blipFill>
          <a:blip r:embed="rId2"/>
          <a:stretch>
            <a:fillRect/>
          </a:stretch>
        </p:blipFill>
        <p:spPr>
          <a:xfrm>
            <a:off x="1870476" y="324251"/>
            <a:ext cx="7648210" cy="656129"/>
          </a:xfrm>
          <a:solidFill>
            <a:srgbClr val="632523"/>
          </a:solidFill>
        </p:spPr>
      </p:pic>
      <p:pic>
        <p:nvPicPr>
          <p:cNvPr id="2" name="Picture 1" descr="trans_psja_logo_stack.png">
            <a:extLst>
              <a:ext uri="{FF2B5EF4-FFF2-40B4-BE49-F238E27FC236}">
                <a16:creationId xmlns:a16="http://schemas.microsoft.com/office/drawing/2014/main" id="{8309C9C6-1B26-40F3-A195-B3DAA7F38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687" y="136525"/>
            <a:ext cx="1083747" cy="1031580"/>
          </a:xfrm>
          <a:prstGeom prst="rect">
            <a:avLst/>
          </a:prstGeom>
        </p:spPr>
      </p:pic>
      <p:sp>
        <p:nvSpPr>
          <p:cNvPr id="13" name="Rectangle 12">
            <a:extLst>
              <a:ext uri="{FF2B5EF4-FFF2-40B4-BE49-F238E27FC236}">
                <a16:creationId xmlns:a16="http://schemas.microsoft.com/office/drawing/2014/main" id="{E2591818-326B-4F28-BD79-5D8E4628FFB9}"/>
              </a:ext>
            </a:extLst>
          </p:cNvPr>
          <p:cNvSpPr/>
          <p:nvPr/>
        </p:nvSpPr>
        <p:spPr>
          <a:xfrm>
            <a:off x="2169337" y="136526"/>
            <a:ext cx="7530717" cy="3508653"/>
          </a:xfrm>
          <a:prstGeom prst="rect">
            <a:avLst/>
          </a:prstGeom>
        </p:spPr>
        <p:txBody>
          <a:bodyPr wrap="square" anchor="t">
            <a:spAutoFit/>
          </a:bodyPr>
          <a:lstStyle/>
          <a:p>
            <a:endParaRPr lang="en-US" sz="2250" b="1">
              <a:solidFill>
                <a:schemeClr val="bg1"/>
              </a:solidFill>
              <a:ea typeface="+mn-lt"/>
              <a:cs typeface="+mn-lt"/>
            </a:endParaRPr>
          </a:p>
          <a:p>
            <a:pPr algn="ctr"/>
            <a:r>
              <a:rPr lang="en-US" sz="2100" b="1">
                <a:solidFill>
                  <a:schemeClr val="bg1"/>
                </a:solidFill>
                <a:ea typeface="+mn-lt"/>
                <a:cs typeface="+mn-lt"/>
              </a:rPr>
              <a:t>GOAL AREA PRESENTATION</a:t>
            </a:r>
          </a:p>
          <a:p>
            <a:endParaRPr lang="en-US" sz="1350" b="1"/>
          </a:p>
          <a:p>
            <a:endParaRPr lang="en-US" sz="1350" b="1"/>
          </a:p>
          <a:p>
            <a:pPr algn="ctr"/>
            <a:r>
              <a:rPr lang="en-US" sz="1350"/>
              <a:t> </a:t>
            </a:r>
            <a:r>
              <a:rPr lang="en-US" sz="1350" b="1"/>
              <a:t> </a:t>
            </a:r>
          </a:p>
          <a:p>
            <a:pPr algn="ctr"/>
            <a:endParaRPr lang="en-US" sz="3300" b="1"/>
          </a:p>
          <a:p>
            <a:pPr algn="ctr"/>
            <a:endParaRPr lang="en-US" sz="3300" b="1"/>
          </a:p>
          <a:p>
            <a:pPr algn="ctr"/>
            <a:r>
              <a:rPr lang="en-US" sz="3300" b="1"/>
              <a:t>Goal Area 4: </a:t>
            </a:r>
            <a:r>
              <a:rPr lang="en-US" sz="3600" b="1" spc="-8">
                <a:latin typeface="Calibri"/>
                <a:cs typeface="Calibri"/>
              </a:rPr>
              <a:t>Increase Staff Quality, Recruitment and Retention</a:t>
            </a:r>
            <a:endParaRPr lang="en-US" sz="3300" b="1"/>
          </a:p>
        </p:txBody>
      </p:sp>
      <p:sp>
        <p:nvSpPr>
          <p:cNvPr id="6" name="Slide Number Placeholder 5">
            <a:extLst>
              <a:ext uri="{FF2B5EF4-FFF2-40B4-BE49-F238E27FC236}">
                <a16:creationId xmlns:a16="http://schemas.microsoft.com/office/drawing/2014/main" id="{4495E732-C5FA-4E97-B04B-7D7622FB1D60}"/>
              </a:ext>
            </a:extLst>
          </p:cNvPr>
          <p:cNvSpPr>
            <a:spLocks noGrp="1"/>
          </p:cNvSpPr>
          <p:nvPr>
            <p:ph type="sldNum" sz="quarter" idx="7"/>
          </p:nvPr>
        </p:nvSpPr>
        <p:spPr>
          <a:xfrm>
            <a:off x="6583680" y="6377942"/>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37</a:t>
            </a:fld>
            <a:endParaRPr lang="en-US"/>
          </a:p>
        </p:txBody>
      </p:sp>
      <p:pic>
        <p:nvPicPr>
          <p:cNvPr id="3" name="Picture 2">
            <a:extLst>
              <a:ext uri="{FF2B5EF4-FFF2-40B4-BE49-F238E27FC236}">
                <a16:creationId xmlns:a16="http://schemas.microsoft.com/office/drawing/2014/main" id="{F8532F53-8A44-49E0-8C9D-0EBF9577B140}"/>
              </a:ext>
            </a:extLst>
          </p:cNvPr>
          <p:cNvPicPr>
            <a:picLocks noChangeAspect="1"/>
          </p:cNvPicPr>
          <p:nvPr/>
        </p:nvPicPr>
        <p:blipFill>
          <a:blip r:embed="rId4"/>
          <a:stretch>
            <a:fillRect/>
          </a:stretch>
        </p:blipFill>
        <p:spPr>
          <a:xfrm>
            <a:off x="10798268" y="324251"/>
            <a:ext cx="768163" cy="719390"/>
          </a:xfrm>
          <a:prstGeom prst="rect">
            <a:avLst/>
          </a:prstGeom>
        </p:spPr>
      </p:pic>
      <p:sp>
        <p:nvSpPr>
          <p:cNvPr id="4" name="Footer Placeholder 3">
            <a:extLst>
              <a:ext uri="{FF2B5EF4-FFF2-40B4-BE49-F238E27FC236}">
                <a16:creationId xmlns:a16="http://schemas.microsoft.com/office/drawing/2014/main" id="{E8B4375C-97C1-7FCE-03D0-786B7F4862AE}"/>
              </a:ext>
            </a:extLst>
          </p:cNvPr>
          <p:cNvSpPr>
            <a:spLocks noGrp="1"/>
          </p:cNvSpPr>
          <p:nvPr>
            <p:ph type="ftr" sz="quarter" idx="11"/>
          </p:nvPr>
        </p:nvSpPr>
        <p:spPr/>
        <p:txBody>
          <a:bodyPr/>
          <a:lstStyle/>
          <a:p>
            <a:r>
              <a:rPr lang="en-US"/>
              <a:t>Berta Palacios Elementary Campus Improvement Plan</a:t>
            </a:r>
          </a:p>
        </p:txBody>
      </p:sp>
    </p:spTree>
    <p:extLst>
      <p:ext uri="{BB962C8B-B14F-4D97-AF65-F5344CB8AC3E}">
        <p14:creationId xmlns:p14="http://schemas.microsoft.com/office/powerpoint/2010/main" val="1417656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7E1638-DD41-42A5-803D-6B225D72DD65}"/>
              </a:ext>
            </a:extLst>
          </p:cNvPr>
          <p:cNvSpPr>
            <a:spLocks noGrp="1"/>
          </p:cNvSpPr>
          <p:nvPr>
            <p:ph type="ftr" sz="quarter" idx="11"/>
          </p:nvPr>
        </p:nvSpPr>
        <p:spPr/>
        <p:txBody>
          <a:bodyPr/>
          <a:lstStyle/>
          <a:p>
            <a:r>
              <a:rPr lang="en-US"/>
              <a:t>Berta Palacios Elementary Campus Improvement Plan</a:t>
            </a:r>
          </a:p>
        </p:txBody>
      </p:sp>
      <p:sp>
        <p:nvSpPr>
          <p:cNvPr id="3" name="Slide Number Placeholder 2">
            <a:extLst>
              <a:ext uri="{FF2B5EF4-FFF2-40B4-BE49-F238E27FC236}">
                <a16:creationId xmlns:a16="http://schemas.microsoft.com/office/drawing/2014/main" id="{21055117-AA7F-4639-A353-CC46E70D9411}"/>
              </a:ext>
            </a:extLst>
          </p:cNvPr>
          <p:cNvSpPr>
            <a:spLocks noGrp="1"/>
          </p:cNvSpPr>
          <p:nvPr>
            <p:ph type="sldNum" sz="quarter" idx="12"/>
          </p:nvPr>
        </p:nvSpPr>
        <p:spPr/>
        <p:txBody>
          <a:bodyPr/>
          <a:lstStyle/>
          <a:p>
            <a:fld id="{236ED5DE-22B7-41E7-A943-79814E858A13}" type="slidenum">
              <a:rPr lang="en-US" smtClean="0"/>
              <a:t>38</a:t>
            </a:fld>
            <a:endParaRPr lang="en-US"/>
          </a:p>
        </p:txBody>
      </p:sp>
      <p:graphicFrame>
        <p:nvGraphicFramePr>
          <p:cNvPr id="4" name="Table 3">
            <a:extLst>
              <a:ext uri="{FF2B5EF4-FFF2-40B4-BE49-F238E27FC236}">
                <a16:creationId xmlns:a16="http://schemas.microsoft.com/office/drawing/2014/main" id="{20B9D1CE-57B6-4813-A164-6EBCCE94BF6F}"/>
              </a:ext>
            </a:extLst>
          </p:cNvPr>
          <p:cNvGraphicFramePr>
            <a:graphicFrameLocks noGrp="1"/>
          </p:cNvGraphicFramePr>
          <p:nvPr>
            <p:extLst>
              <p:ext uri="{D42A27DB-BD31-4B8C-83A1-F6EECF244321}">
                <p14:modId xmlns:p14="http://schemas.microsoft.com/office/powerpoint/2010/main" val="2969535378"/>
              </p:ext>
            </p:extLst>
          </p:nvPr>
        </p:nvGraphicFramePr>
        <p:xfrm>
          <a:off x="0" y="0"/>
          <a:ext cx="12191999" cy="8420435"/>
        </p:xfrm>
        <a:graphic>
          <a:graphicData uri="http://schemas.openxmlformats.org/drawingml/2006/table">
            <a:tbl>
              <a:tblPr/>
              <a:tblGrid>
                <a:gridCol w="2514700">
                  <a:extLst>
                    <a:ext uri="{9D8B030D-6E8A-4147-A177-3AD203B41FA5}">
                      <a16:colId xmlns:a16="http://schemas.microsoft.com/office/drawing/2014/main" val="781258366"/>
                    </a:ext>
                  </a:extLst>
                </a:gridCol>
                <a:gridCol w="1031672">
                  <a:extLst>
                    <a:ext uri="{9D8B030D-6E8A-4147-A177-3AD203B41FA5}">
                      <a16:colId xmlns:a16="http://schemas.microsoft.com/office/drawing/2014/main" val="663189493"/>
                    </a:ext>
                  </a:extLst>
                </a:gridCol>
                <a:gridCol w="1031672">
                  <a:extLst>
                    <a:ext uri="{9D8B030D-6E8A-4147-A177-3AD203B41FA5}">
                      <a16:colId xmlns:a16="http://schemas.microsoft.com/office/drawing/2014/main" val="595845492"/>
                    </a:ext>
                  </a:extLst>
                </a:gridCol>
                <a:gridCol w="1031672">
                  <a:extLst>
                    <a:ext uri="{9D8B030D-6E8A-4147-A177-3AD203B41FA5}">
                      <a16:colId xmlns:a16="http://schemas.microsoft.com/office/drawing/2014/main" val="1619320140"/>
                    </a:ext>
                  </a:extLst>
                </a:gridCol>
                <a:gridCol w="1246603">
                  <a:extLst>
                    <a:ext uri="{9D8B030D-6E8A-4147-A177-3AD203B41FA5}">
                      <a16:colId xmlns:a16="http://schemas.microsoft.com/office/drawing/2014/main" val="4127992628"/>
                    </a:ext>
                  </a:extLst>
                </a:gridCol>
                <a:gridCol w="1031672">
                  <a:extLst>
                    <a:ext uri="{9D8B030D-6E8A-4147-A177-3AD203B41FA5}">
                      <a16:colId xmlns:a16="http://schemas.microsoft.com/office/drawing/2014/main" val="3948310190"/>
                    </a:ext>
                  </a:extLst>
                </a:gridCol>
                <a:gridCol w="1031672">
                  <a:extLst>
                    <a:ext uri="{9D8B030D-6E8A-4147-A177-3AD203B41FA5}">
                      <a16:colId xmlns:a16="http://schemas.microsoft.com/office/drawing/2014/main" val="2506826472"/>
                    </a:ext>
                  </a:extLst>
                </a:gridCol>
                <a:gridCol w="3272336">
                  <a:extLst>
                    <a:ext uri="{9D8B030D-6E8A-4147-A177-3AD203B41FA5}">
                      <a16:colId xmlns:a16="http://schemas.microsoft.com/office/drawing/2014/main" val="4057878117"/>
                    </a:ext>
                  </a:extLst>
                </a:gridCol>
              </a:tblGrid>
              <a:tr h="130610">
                <a:tc>
                  <a:txBody>
                    <a:bodyPr/>
                    <a:lstStyle/>
                    <a:p>
                      <a:pPr algn="l" rtl="0" fontAlgn="ctr"/>
                      <a:r>
                        <a:rPr lang="en-US" sz="900" b="1" i="0" u="none" strike="noStrike" dirty="0">
                          <a:solidFill>
                            <a:srgbClr val="000000"/>
                          </a:solidFill>
                          <a:effectLst/>
                          <a:latin typeface="Calibri Light" panose="020F0302020204030204" pitchFamily="34" charset="0"/>
                        </a:rPr>
                        <a:t>Goal Area 4:</a:t>
                      </a:r>
                    </a:p>
                  </a:txBody>
                  <a:tcPr marL="4967" marR="4967" marT="496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900" b="0" i="0" u="none" strike="noStrike">
                          <a:solidFill>
                            <a:srgbClr val="000000"/>
                          </a:solidFill>
                          <a:effectLst/>
                          <a:latin typeface="Calibri Light" panose="020F0302020204030204" pitchFamily="34" charset="0"/>
                        </a:rPr>
                        <a:t>Increase Staff Quality, Recruitment and Retention</a:t>
                      </a:r>
                    </a:p>
                  </a:txBody>
                  <a:tcPr marL="4967" marR="4967" marT="496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3633403"/>
                  </a:ext>
                </a:extLst>
              </a:tr>
              <a:tr h="188262">
                <a:tc>
                  <a:txBody>
                    <a:bodyPr/>
                    <a:lstStyle/>
                    <a:p>
                      <a:pPr algn="l" rtl="0" fontAlgn="ctr"/>
                      <a:r>
                        <a:rPr lang="en-US" sz="900" b="1" i="0" u="none" strike="noStrike">
                          <a:solidFill>
                            <a:srgbClr val="000000"/>
                          </a:solidFill>
                          <a:effectLst/>
                          <a:latin typeface="Calibri Light" panose="020F0302020204030204" pitchFamily="34" charset="0"/>
                        </a:rPr>
                        <a:t>Annual Goal 2:  </a:t>
                      </a:r>
                    </a:p>
                  </a:txBody>
                  <a:tcPr marL="4967" marR="4967" marT="496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900" b="0" i="0" u="none" strike="noStrike" dirty="0">
                          <a:solidFill>
                            <a:srgbClr val="000000"/>
                          </a:solidFill>
                          <a:effectLst/>
                          <a:latin typeface="Calibri Light" panose="020F0302020204030204" pitchFamily="34" charset="0"/>
                        </a:rPr>
                        <a:t>By June 2025, 50% of staff will receive a rating of ACCOMPLISHED or above on T-TESS Dimension 1.4.</a:t>
                      </a:r>
                      <a:endParaRPr lang="en-US" sz="900" b="0" i="0" u="none" strike="noStrike" dirty="0">
                        <a:solidFill>
                          <a:srgbClr val="000000"/>
                        </a:solidFill>
                        <a:effectLst/>
                        <a:highlight>
                          <a:srgbClr val="FFFF00"/>
                        </a:highlight>
                        <a:latin typeface="Calibri Light" panose="020F0302020204030204" pitchFamily="34" charset="0"/>
                      </a:endParaRPr>
                    </a:p>
                  </a:txBody>
                  <a:tcPr marL="4967" marR="4967" marT="496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44222202"/>
                  </a:ext>
                </a:extLst>
              </a:tr>
              <a:tr h="130610">
                <a:tc>
                  <a:txBody>
                    <a:bodyPr/>
                    <a:lstStyle/>
                    <a:p>
                      <a:pPr algn="l" rtl="0" fontAlgn="ctr"/>
                      <a:r>
                        <a:rPr lang="en-US" sz="900" b="1" i="0" u="none" strike="noStrike">
                          <a:solidFill>
                            <a:srgbClr val="000000"/>
                          </a:solidFill>
                          <a:effectLst/>
                          <a:latin typeface="Calibri Light" panose="020F0302020204030204" pitchFamily="34" charset="0"/>
                        </a:rPr>
                        <a:t>Objective 4:  </a:t>
                      </a:r>
                    </a:p>
                  </a:txBody>
                  <a:tcPr marL="4967" marR="4967" marT="496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900" b="0" i="0" u="none" strike="noStrike" dirty="0">
                          <a:solidFill>
                            <a:srgbClr val="000000"/>
                          </a:solidFill>
                          <a:effectLst/>
                          <a:latin typeface="Calibri Light" panose="020F0302020204030204" pitchFamily="34" charset="0"/>
                        </a:rPr>
                        <a:t>All staff will be monitored to ensure 50% receive a rating of ACCOMPLISHED or above on T-TESS Dimension 1.4.</a:t>
                      </a:r>
                    </a:p>
                  </a:txBody>
                  <a:tcPr marL="4967" marR="4967" marT="496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1459783"/>
                  </a:ext>
                </a:extLst>
              </a:tr>
              <a:tr h="348292">
                <a:tc>
                  <a:txBody>
                    <a:bodyPr/>
                    <a:lstStyle/>
                    <a:p>
                      <a:pPr algn="ctr" rtl="0" fontAlgn="ctr"/>
                      <a:r>
                        <a:rPr lang="en-US" sz="900" b="1" i="0" u="none" strike="noStrike">
                          <a:solidFill>
                            <a:srgbClr val="FFFFFF"/>
                          </a:solidFill>
                          <a:effectLst/>
                          <a:latin typeface="Calibri Light" panose="020F0302020204030204" pitchFamily="34" charset="0"/>
                        </a:rPr>
                        <a:t>Strategy 1</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Persons Responsible/Title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dirty="0">
                          <a:solidFill>
                            <a:srgbClr val="FFFFFF"/>
                          </a:solidFill>
                          <a:effectLst/>
                          <a:latin typeface="Calibri Light" panose="020F0302020204030204" pitchFamily="34" charset="0"/>
                        </a:rPr>
                        <a:t>Resources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Timeline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Evidence of Implementation</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dirty="0">
                          <a:solidFill>
                            <a:srgbClr val="FFFFFF"/>
                          </a:solidFill>
                          <a:effectLst/>
                          <a:latin typeface="Calibri Light" panose="020F0302020204030204" pitchFamily="34" charset="0"/>
                        </a:rPr>
                        <a:t>Evidence of Impact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Formative/ Summative Assessment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Title-I School- wide Component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06565401"/>
                  </a:ext>
                </a:extLst>
              </a:tr>
              <a:tr h="1139208">
                <a:tc>
                  <a:txBody>
                    <a:bodyPr/>
                    <a:lstStyle/>
                    <a:p>
                      <a:pPr algn="l" rtl="0" fontAlgn="t"/>
                      <a:r>
                        <a:rPr lang="en-US" sz="900" b="0" i="0" u="none" strike="noStrike" dirty="0">
                          <a:solidFill>
                            <a:srgbClr val="000000"/>
                          </a:solidFill>
                          <a:effectLst/>
                          <a:latin typeface="Calibri Light" panose="020F0302020204030204" pitchFamily="34" charset="0"/>
                        </a:rPr>
                        <a:t>Conduct CLC's on critical thinking in alignment with the T-TESS rubric</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-Principal</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-Assistant Principal</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-LIFE Coach</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-Lead Teachers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-Teachers</a:t>
                      </a: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-T-TESS Appraiser Training Guide </a:t>
                      </a:r>
                      <a:br>
                        <a:rPr lang="en-US" sz="900" b="0" i="0" u="none" strike="noStrike" dirty="0">
                          <a:solidFill>
                            <a:srgbClr val="000000"/>
                          </a:solidFill>
                          <a:effectLst/>
                          <a:latin typeface="Calibri Light" panose="020F0302020204030204" pitchFamily="34" charset="0"/>
                        </a:rPr>
                      </a:b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-TEKS planning guide</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algn="l" rtl="0" fontAlgn="t"/>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-Walk-throughs</a:t>
                      </a: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-Lesson Plans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Agenda</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student artifacts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-Walk-throughs</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-Increase in teacher performance on T-TESS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-Progress towards teacher PD goals at mid and end of year</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-Comprehensive Needs Assessment-</a:t>
                      </a:r>
                      <a:br>
                        <a:rPr lang="en-US" sz="900" b="0" i="0" u="none" strike="noStrike" dirty="0">
                          <a:solidFill>
                            <a:srgbClr val="000000"/>
                          </a:solidFill>
                          <a:effectLst/>
                          <a:latin typeface="Calibri Light" panose="020F0302020204030204" pitchFamily="34" charset="0"/>
                        </a:rPr>
                      </a:br>
                      <a:r>
                        <a:rPr lang="en-US" sz="900" b="0" i="0" u="none" strike="noStrike" dirty="0" err="1">
                          <a:solidFill>
                            <a:srgbClr val="000000"/>
                          </a:solidFill>
                          <a:effectLst/>
                          <a:latin typeface="Calibri Light" panose="020F0302020204030204" pitchFamily="34" charset="0"/>
                        </a:rPr>
                        <a:t>a,b,c</a:t>
                      </a:r>
                      <a:r>
                        <a:rPr lang="en-US" sz="900" b="0" i="0" u="none" strike="noStrike" dirty="0">
                          <a:solidFill>
                            <a:srgbClr val="000000"/>
                          </a:solidFill>
                          <a:effectLst/>
                          <a:latin typeface="Calibri Light" panose="020F0302020204030204" pitchFamily="34" charset="0"/>
                        </a:rPr>
                        <a:t>,</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-Reform Strategies- </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-Teacher Decision Making Regarding Assessments-</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-Effective &amp; Timely -Assistance to students experiencing difficulty-</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-Integration of Fed., State, &amp; Local Services, Programs and Funds- </a:t>
                      </a:r>
                      <a:r>
                        <a:rPr lang="en-US" sz="900" b="0" i="0" u="none" strike="noStrike" dirty="0" err="1">
                          <a:solidFill>
                            <a:srgbClr val="000000"/>
                          </a:solidFill>
                          <a:effectLst/>
                          <a:latin typeface="Calibri Light" panose="020F0302020204030204" pitchFamily="34" charset="0"/>
                        </a:rPr>
                        <a:t>a,b,c</a:t>
                      </a: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6359670"/>
                  </a:ext>
                </a:extLst>
              </a:tr>
              <a:tr h="145123">
                <a:tc>
                  <a:txBody>
                    <a:bodyPr/>
                    <a:lstStyle/>
                    <a:p>
                      <a:pPr algn="ctr" rtl="0" fontAlgn="ctr"/>
                      <a:r>
                        <a:rPr lang="en-US" sz="900" b="1" i="0" u="none" strike="noStrike">
                          <a:solidFill>
                            <a:srgbClr val="FFFFFF"/>
                          </a:solidFill>
                          <a:effectLst/>
                          <a:latin typeface="Calibri Light" panose="020F0302020204030204" pitchFamily="34" charset="0"/>
                        </a:rPr>
                        <a:t>Action Steps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260100675"/>
                  </a:ext>
                </a:extLst>
              </a:tr>
              <a:tr h="101586">
                <a:tc gridSpan="8">
                  <a:txBody>
                    <a:bodyPr/>
                    <a:lstStyle/>
                    <a:p>
                      <a:pPr algn="l" fontAlgn="t"/>
                      <a:r>
                        <a:rPr lang="en-US" sz="900" b="0" i="0" u="none" strike="noStrike" dirty="0">
                          <a:solidFill>
                            <a:srgbClr val="000000"/>
                          </a:solidFill>
                          <a:effectLst/>
                          <a:latin typeface="Calibri Light" panose="020F0302020204030204" pitchFamily="34" charset="0"/>
                        </a:rPr>
                        <a:t>1)Conduct weekly CLCs on Dimension 1.4.</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9522303"/>
                  </a:ext>
                </a:extLst>
              </a:tr>
              <a:tr h="101586">
                <a:tc gridSpan="8">
                  <a:txBody>
                    <a:bodyPr/>
                    <a:lstStyle/>
                    <a:p>
                      <a:pPr algn="l" fontAlgn="t"/>
                      <a:r>
                        <a:rPr lang="en-US" sz="900" b="0" i="0" u="none" strike="noStrike" dirty="0">
                          <a:solidFill>
                            <a:srgbClr val="000000"/>
                          </a:solidFill>
                          <a:effectLst/>
                          <a:latin typeface="Calibri Light" panose="020F0302020204030204" pitchFamily="34" charset="0"/>
                        </a:rPr>
                        <a:t>2)Conduct artifact analysis on Dimension 1.4.</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604349"/>
                  </a:ext>
                </a:extLst>
              </a:tr>
              <a:tr h="101586">
                <a:tc gridSpan="8">
                  <a:txBody>
                    <a:bodyPr/>
                    <a:lstStyle/>
                    <a:p>
                      <a:pPr algn="l" fontAlgn="t"/>
                      <a:r>
                        <a:rPr lang="en-US" sz="900" b="0" i="0" u="none" strike="noStrike" dirty="0">
                          <a:solidFill>
                            <a:srgbClr val="000000"/>
                          </a:solidFill>
                          <a:effectLst/>
                          <a:latin typeface="Calibri Light" panose="020F0302020204030204" pitchFamily="34" charset="0"/>
                        </a:rPr>
                        <a:t>3)Monitor walk-throughs and PD goals for teachers performing below Accomplished on Dimension 1.4.</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4447357"/>
                  </a:ext>
                </a:extLst>
              </a:tr>
              <a:tr h="145123">
                <a:tc gridSpan="8">
                  <a:txBody>
                    <a:bodyPr/>
                    <a:lstStyle/>
                    <a:p>
                      <a:pPr algn="l" fontAlgn="t"/>
                      <a:r>
                        <a:rPr lang="en-US" sz="900" b="0" i="0" u="none" strike="noStrike" dirty="0">
                          <a:solidFill>
                            <a:srgbClr val="000000"/>
                          </a:solidFill>
                          <a:effectLst/>
                          <a:latin typeface="Calibri Light" panose="020F0302020204030204" pitchFamily="34" charset="0"/>
                        </a:rPr>
                        <a:t> 4) Curriculum alignment to drive instruction and create learning centers to address differentiation in the classroom.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9965260"/>
                  </a:ext>
                </a:extLst>
              </a:tr>
              <a:tr h="348292">
                <a:tc>
                  <a:txBody>
                    <a:bodyPr/>
                    <a:lstStyle/>
                    <a:p>
                      <a:pPr algn="ctr" rtl="0" fontAlgn="ctr"/>
                      <a:r>
                        <a:rPr lang="en-US" sz="900" b="1" i="0" u="none" strike="noStrike">
                          <a:solidFill>
                            <a:srgbClr val="FFFFFF"/>
                          </a:solidFill>
                          <a:effectLst/>
                          <a:latin typeface="Calibri Light" panose="020F0302020204030204" pitchFamily="34" charset="0"/>
                        </a:rPr>
                        <a:t>Strategy 2</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Persons Responsible/Title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dirty="0">
                          <a:solidFill>
                            <a:srgbClr val="FFFFFF"/>
                          </a:solidFill>
                          <a:effectLst/>
                          <a:latin typeface="Calibri Light" panose="020F0302020204030204" pitchFamily="34" charset="0"/>
                        </a:rPr>
                        <a:t>Resources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Timeline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Evidence of Implementation</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Evidence of Impact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Formative/ Summative Assessment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900" b="1" i="0" u="none" strike="noStrike">
                          <a:solidFill>
                            <a:srgbClr val="FFFFFF"/>
                          </a:solidFill>
                          <a:effectLst/>
                          <a:latin typeface="Calibri Light" panose="020F0302020204030204" pitchFamily="34" charset="0"/>
                        </a:rPr>
                        <a:t>Title-I School- wide Component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82439244"/>
                  </a:ext>
                </a:extLst>
              </a:tr>
              <a:tr h="725610">
                <a:tc>
                  <a:txBody>
                    <a:bodyPr/>
                    <a:lstStyle/>
                    <a:p>
                      <a:pPr algn="l" rtl="0" fontAlgn="t"/>
                      <a:r>
                        <a:rPr lang="en-US" sz="900" b="0" i="0" u="none" strike="noStrike" dirty="0">
                          <a:solidFill>
                            <a:srgbClr val="000000"/>
                          </a:solidFill>
                          <a:effectLst/>
                          <a:latin typeface="Calibri Light" panose="020F0302020204030204" pitchFamily="34" charset="0"/>
                        </a:rPr>
                        <a:t>Provide CLCs to deconstruct T-TESS domains and dimensions</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-Principal</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-Assistant Principal</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-LIFE Coach</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-Lead Teachers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-Teachers</a:t>
                      </a: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-T-TESS Appraiser Training Guide </a:t>
                      </a:r>
                      <a:br>
                        <a:rPr lang="en-US" sz="900" b="0" i="0" u="none" strike="noStrike" dirty="0">
                          <a:solidFill>
                            <a:srgbClr val="000000"/>
                          </a:solidFill>
                          <a:effectLst/>
                          <a:latin typeface="Calibri Light" panose="020F0302020204030204" pitchFamily="34" charset="0"/>
                        </a:rPr>
                      </a:b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algn="l" rtl="0" fontAlgn="t"/>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-Walk-throughs</a:t>
                      </a: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-Lesson Plans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Agenda</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student artifacts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-Walk-throughs</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-Increase in teacher performance on T-TESS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-Progress towards teacher PD goals at mid and end of year</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-Comprehensive Needs Assessment-</a:t>
                      </a:r>
                      <a:br>
                        <a:rPr lang="en-US" sz="900" b="0" i="0" u="none" strike="noStrike" dirty="0">
                          <a:solidFill>
                            <a:srgbClr val="000000"/>
                          </a:solidFill>
                          <a:effectLst/>
                          <a:latin typeface="Calibri Light" panose="020F0302020204030204" pitchFamily="34" charset="0"/>
                        </a:rPr>
                      </a:br>
                      <a:r>
                        <a:rPr lang="en-US" sz="900" b="0" i="0" u="none" strike="noStrike" dirty="0" err="1">
                          <a:solidFill>
                            <a:srgbClr val="000000"/>
                          </a:solidFill>
                          <a:effectLst/>
                          <a:latin typeface="Calibri Light" panose="020F0302020204030204" pitchFamily="34" charset="0"/>
                        </a:rPr>
                        <a:t>a,b,c</a:t>
                      </a:r>
                      <a:r>
                        <a:rPr lang="en-US" sz="900" b="0" i="0" u="none" strike="noStrike" dirty="0">
                          <a:solidFill>
                            <a:srgbClr val="000000"/>
                          </a:solidFill>
                          <a:effectLst/>
                          <a:latin typeface="Calibri Light" panose="020F0302020204030204" pitchFamily="34" charset="0"/>
                        </a:rPr>
                        <a:t>,</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-Reform Strategies- </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-Teacher Decision Making Regarding Assessments-</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-Effective &amp; Timely -Assistance to students experiencing difficulty-</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-Integration of Fed., State, &amp; Local Services, Programs and Funds- </a:t>
                      </a:r>
                      <a:r>
                        <a:rPr lang="en-US" sz="900" b="0" i="0" u="none" strike="noStrike" dirty="0" err="1">
                          <a:solidFill>
                            <a:srgbClr val="000000"/>
                          </a:solidFill>
                          <a:effectLst/>
                          <a:latin typeface="Calibri Light" panose="020F0302020204030204" pitchFamily="34" charset="0"/>
                        </a:rPr>
                        <a:t>a,b,c</a:t>
                      </a: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0979253"/>
                  </a:ext>
                </a:extLst>
              </a:tr>
              <a:tr h="145123">
                <a:tc>
                  <a:txBody>
                    <a:bodyPr/>
                    <a:lstStyle/>
                    <a:p>
                      <a:pPr algn="ctr" rtl="0" fontAlgn="ctr"/>
                      <a:r>
                        <a:rPr lang="en-US" sz="400" b="1" i="0" u="none" strike="noStrike">
                          <a:solidFill>
                            <a:srgbClr val="FFFFFF"/>
                          </a:solidFill>
                          <a:effectLst/>
                          <a:latin typeface="Calibri Light" panose="020F0302020204030204" pitchFamily="34" charset="0"/>
                        </a:rPr>
                        <a:t>Action Steps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95762727"/>
                  </a:ext>
                </a:extLst>
              </a:tr>
              <a:tr h="145123">
                <a:tc gridSpan="8">
                  <a:txBody>
                    <a:bodyPr/>
                    <a:lstStyle/>
                    <a:p>
                      <a:pPr algn="l" fontAlgn="t"/>
                      <a:r>
                        <a:rPr lang="en-US" sz="400" b="0" i="0" u="none" strike="noStrike">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2472672"/>
                  </a:ext>
                </a:extLst>
              </a:tr>
              <a:tr h="145123">
                <a:tc gridSpan="8">
                  <a:txBody>
                    <a:bodyPr/>
                    <a:lstStyle/>
                    <a:p>
                      <a:pPr algn="l" fontAlgn="t"/>
                      <a:r>
                        <a:rPr lang="en-US" sz="400" b="0" i="0" u="none" strike="noStrike">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7682804"/>
                  </a:ext>
                </a:extLst>
              </a:tr>
              <a:tr h="145123">
                <a:tc gridSpan="8">
                  <a:txBody>
                    <a:bodyPr/>
                    <a:lstStyle/>
                    <a:p>
                      <a:pPr algn="l" fontAlgn="t"/>
                      <a:r>
                        <a:rPr lang="en-US" sz="400" b="0" i="0" u="none" strike="noStrike">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4264939"/>
                  </a:ext>
                </a:extLst>
              </a:tr>
              <a:tr h="348292">
                <a:tc>
                  <a:txBody>
                    <a:bodyPr/>
                    <a:lstStyle/>
                    <a:p>
                      <a:pPr algn="ctr" rtl="0" fontAlgn="ctr"/>
                      <a:r>
                        <a:rPr lang="en-US" sz="400" b="1" i="0" u="none" strike="noStrike">
                          <a:solidFill>
                            <a:srgbClr val="FFFFFF"/>
                          </a:solidFill>
                          <a:effectLst/>
                          <a:latin typeface="Calibri Light" panose="020F0302020204030204" pitchFamily="34" charset="0"/>
                        </a:rPr>
                        <a:t>Strategy 3</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Persons Responsible/Title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dirty="0">
                          <a:solidFill>
                            <a:srgbClr val="FFFFFF"/>
                          </a:solidFill>
                          <a:effectLst/>
                          <a:latin typeface="Calibri Light" panose="020F0302020204030204" pitchFamily="34" charset="0"/>
                        </a:rPr>
                        <a:t>Resources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Timeline</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Evidence of Implementation</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Evidence of Impact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Formative/ Summative Assessment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Title-I School- wide Component</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71641977"/>
                  </a:ext>
                </a:extLst>
              </a:tr>
              <a:tr h="1298842">
                <a:tc>
                  <a:txBody>
                    <a:bodyPr/>
                    <a:lstStyle/>
                    <a:p>
                      <a:pPr algn="l" rtl="0" fontAlgn="t"/>
                      <a:r>
                        <a:rPr lang="en-US" sz="400" b="0" i="0" u="none" strike="noStrike" dirty="0">
                          <a:solidFill>
                            <a:srgbClr val="000000"/>
                          </a:solidFill>
                          <a:effectLst/>
                          <a:latin typeface="Calibri Light" panose="020F0302020204030204" pitchFamily="34" charset="0"/>
                        </a:rPr>
                        <a:t> </a:t>
                      </a:r>
                      <a:r>
                        <a:rPr lang="en-US" sz="1000" b="0" i="0" u="none" strike="noStrike" dirty="0">
                          <a:solidFill>
                            <a:srgbClr val="000000"/>
                          </a:solidFill>
                          <a:effectLst/>
                          <a:latin typeface="Calibri Light" panose="020F0302020204030204" pitchFamily="34" charset="0"/>
                        </a:rPr>
                        <a:t>Teachers will participate in curriculum writing to enhance academic performance in all content areas.</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200" b="0" i="0" u="none" strike="noStrike" dirty="0">
                          <a:solidFill>
                            <a:srgbClr val="000000"/>
                          </a:solidFill>
                          <a:effectLst/>
                          <a:latin typeface="Calibri Light" panose="020F03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t>
                      </a:r>
                      <a: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Principal</a:t>
                      </a:r>
                      <a:b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-Assistant Principal</a:t>
                      </a:r>
                      <a:b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-LIFE Coach</a:t>
                      </a:r>
                      <a:b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-Lead Teachers</a:t>
                      </a:r>
                      <a:b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9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-Teachers</a:t>
                      </a: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200" b="0" i="0" u="none" strike="noStrike" dirty="0">
                          <a:solidFill>
                            <a:srgbClr val="000000"/>
                          </a:solidFill>
                          <a:effectLst/>
                          <a:latin typeface="Calibri Light" panose="020F0302020204030204" pitchFamily="34" charset="0"/>
                        </a:rPr>
                        <a:t> -TEKS</a:t>
                      </a:r>
                    </a:p>
                    <a:p>
                      <a:pPr algn="l" rtl="0" fontAlgn="t"/>
                      <a:r>
                        <a:rPr lang="en-US" sz="1200" b="0" i="0" u="none" strike="noStrike" dirty="0">
                          <a:solidFill>
                            <a:srgbClr val="000000"/>
                          </a:solidFill>
                          <a:effectLst/>
                          <a:latin typeface="Calibri Light" panose="020F0302020204030204" pitchFamily="34" charset="0"/>
                        </a:rPr>
                        <a:t>-District Curriculum</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Light" panose="020F0302020204030204" pitchFamily="34" charset="0"/>
                        </a:rPr>
                        <a:t>-</a:t>
                      </a: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Sept.2024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-Oct.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-Nov. 2024</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Dec. 2024</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-Jan.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-Feb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-March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-April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-May 2025</a:t>
                      </a:r>
                      <a:b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b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-June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-July 2025</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Light" panose="020F0302020204030204" pitchFamily="34" charset="0"/>
                          <a:ea typeface="+mn-ea"/>
                          <a:cs typeface="+mn-cs"/>
                        </a:rPr>
                        <a:t>-August 2025</a:t>
                      </a:r>
                    </a:p>
                    <a:p>
                      <a:pPr algn="l" rtl="0" fontAlgn="t"/>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-Walk-throughs</a:t>
                      </a:r>
                      <a:br>
                        <a:rPr lang="en-US" sz="900" b="0" i="0" u="none" strike="noStrike" dirty="0">
                          <a:solidFill>
                            <a:srgbClr val="000000"/>
                          </a:solidFill>
                          <a:effectLst/>
                          <a:latin typeface="Calibri Light" panose="020F0302020204030204" pitchFamily="34" charset="0"/>
                        </a:rPr>
                      </a:b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-Lesson Plans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Agenda</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-CLC student artifacts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-Walk-throughs</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-Increase in teacher performance on T-TESS</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-Progress towards teacher PD goals at mid and end of year</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900" b="0" i="0" u="none" strike="noStrike" dirty="0">
                          <a:solidFill>
                            <a:srgbClr val="000000"/>
                          </a:solidFill>
                          <a:effectLst/>
                          <a:latin typeface="Calibri Light" panose="020F0302020204030204" pitchFamily="34" charset="0"/>
                        </a:rPr>
                        <a:t>-Comprehensive Needs Assessment-</a:t>
                      </a:r>
                      <a:br>
                        <a:rPr lang="en-US" sz="900" b="0" i="0" u="none" strike="noStrike" dirty="0">
                          <a:solidFill>
                            <a:srgbClr val="000000"/>
                          </a:solidFill>
                          <a:effectLst/>
                          <a:latin typeface="Calibri Light" panose="020F0302020204030204" pitchFamily="34" charset="0"/>
                        </a:rPr>
                      </a:br>
                      <a:r>
                        <a:rPr lang="en-US" sz="900" b="0" i="0" u="none" strike="noStrike" dirty="0" err="1">
                          <a:solidFill>
                            <a:srgbClr val="000000"/>
                          </a:solidFill>
                          <a:effectLst/>
                          <a:latin typeface="Calibri Light" panose="020F0302020204030204" pitchFamily="34" charset="0"/>
                        </a:rPr>
                        <a:t>a,b,c</a:t>
                      </a:r>
                      <a:r>
                        <a:rPr lang="en-US" sz="900" b="0" i="0" u="none" strike="noStrike" dirty="0">
                          <a:solidFill>
                            <a:srgbClr val="000000"/>
                          </a:solidFill>
                          <a:effectLst/>
                          <a:latin typeface="Calibri Light" panose="020F0302020204030204" pitchFamily="34" charset="0"/>
                        </a:rPr>
                        <a:t>,</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-Reform Strategies- </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-Teacher Decision Making Regarding Assessments-</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-Effective &amp; Timely -Assistance to students experiencing difficulty-</a:t>
                      </a:r>
                      <a:r>
                        <a:rPr lang="en-US" sz="900" b="0" i="0" u="none" strike="noStrike" dirty="0" err="1">
                          <a:solidFill>
                            <a:srgbClr val="000000"/>
                          </a:solidFill>
                          <a:effectLst/>
                          <a:latin typeface="Calibri Light" panose="020F0302020204030204" pitchFamily="34" charset="0"/>
                        </a:rPr>
                        <a:t>a,b,c</a:t>
                      </a:r>
                      <a:br>
                        <a:rPr lang="en-US" sz="900" b="0" i="0" u="none" strike="noStrike" dirty="0">
                          <a:solidFill>
                            <a:srgbClr val="000000"/>
                          </a:solidFill>
                          <a:effectLst/>
                          <a:latin typeface="Calibri Light" panose="020F0302020204030204" pitchFamily="34" charset="0"/>
                        </a:rPr>
                      </a:br>
                      <a:r>
                        <a:rPr lang="en-US" sz="900" b="0" i="0" u="none" strike="noStrike" dirty="0">
                          <a:solidFill>
                            <a:srgbClr val="000000"/>
                          </a:solidFill>
                          <a:effectLst/>
                          <a:latin typeface="Calibri Light" panose="020F0302020204030204" pitchFamily="34" charset="0"/>
                        </a:rPr>
                        <a:t>-Integration of Fed., State, &amp; Local Services, Programs and Funds- </a:t>
                      </a:r>
                      <a:r>
                        <a:rPr lang="en-US" sz="900" b="0" i="0" u="none" strike="noStrike" dirty="0" err="1">
                          <a:solidFill>
                            <a:srgbClr val="000000"/>
                          </a:solidFill>
                          <a:effectLst/>
                          <a:latin typeface="Calibri Light" panose="020F0302020204030204" pitchFamily="34" charset="0"/>
                        </a:rPr>
                        <a:t>a,b,c</a:t>
                      </a:r>
                      <a:endParaRPr lang="en-US" sz="900" b="0" i="0" u="none" strike="noStrike" dirty="0">
                        <a:solidFill>
                          <a:srgbClr val="000000"/>
                        </a:solidFill>
                        <a:effectLst/>
                        <a:latin typeface="Calibri Light" panose="020F0302020204030204" pitchFamily="34" charset="0"/>
                      </a:endParaRP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4929595"/>
                  </a:ext>
                </a:extLst>
              </a:tr>
              <a:tr h="145123">
                <a:tc>
                  <a:txBody>
                    <a:bodyPr/>
                    <a:lstStyle/>
                    <a:p>
                      <a:pPr algn="ctr" rtl="0" fontAlgn="ctr"/>
                      <a:r>
                        <a:rPr lang="en-US" sz="400" b="1" i="0" u="none" strike="noStrike">
                          <a:solidFill>
                            <a:srgbClr val="FFFFFF"/>
                          </a:solidFill>
                          <a:effectLst/>
                          <a:latin typeface="Calibri Light" panose="020F0302020204030204" pitchFamily="34" charset="0"/>
                        </a:rPr>
                        <a:t>Acrion Steps</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n-US" sz="400" b="1" i="0" u="none" strike="noStrike">
                          <a:solidFill>
                            <a:srgbClr val="FFFFFF"/>
                          </a:solidFill>
                          <a:effectLst/>
                          <a:latin typeface="Calibri Light" panose="020F0302020204030204" pitchFamily="34" charset="0"/>
                        </a:rPr>
                        <a:t> </a:t>
                      </a:r>
                    </a:p>
                  </a:txBody>
                  <a:tcPr marL="4967" marR="4967" marT="49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29118458"/>
                  </a:ext>
                </a:extLst>
              </a:tr>
              <a:tr h="173024">
                <a:tc gridSpan="8">
                  <a:txBody>
                    <a:bodyPr/>
                    <a:lstStyle/>
                    <a:p>
                      <a:pPr algn="l" fontAlgn="t"/>
                      <a:r>
                        <a:rPr lang="en-US" sz="400" b="0" i="0" u="none" strike="noStrike" dirty="0">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3203961"/>
                  </a:ext>
                </a:extLst>
              </a:tr>
              <a:tr h="145123">
                <a:tc gridSpan="8">
                  <a:txBody>
                    <a:bodyPr/>
                    <a:lstStyle/>
                    <a:p>
                      <a:pPr algn="l" fontAlgn="t"/>
                      <a:r>
                        <a:rPr lang="en-US" sz="400" b="0" i="0" u="none" strike="noStrike">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4652143"/>
                  </a:ext>
                </a:extLst>
              </a:tr>
              <a:tr h="145123">
                <a:tc gridSpan="8">
                  <a:txBody>
                    <a:bodyPr/>
                    <a:lstStyle/>
                    <a:p>
                      <a:pPr algn="l" fontAlgn="t"/>
                      <a:r>
                        <a:rPr lang="en-US" sz="400" b="0" i="0" u="none" strike="noStrike" dirty="0">
                          <a:solidFill>
                            <a:srgbClr val="000000"/>
                          </a:solidFill>
                          <a:effectLst/>
                          <a:latin typeface="Calibri Light" panose="020F0302020204030204" pitchFamily="34" charset="0"/>
                        </a:rPr>
                        <a:t> </a:t>
                      </a:r>
                    </a:p>
                  </a:txBody>
                  <a:tcPr marL="4967" marR="4967" marT="49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2811969"/>
                  </a:ext>
                </a:extLst>
              </a:tr>
            </a:tbl>
          </a:graphicData>
        </a:graphic>
      </p:graphicFrame>
      <p:pic>
        <p:nvPicPr>
          <p:cNvPr id="5" name="Picture 4">
            <a:extLst>
              <a:ext uri="{FF2B5EF4-FFF2-40B4-BE49-F238E27FC236}">
                <a16:creationId xmlns:a16="http://schemas.microsoft.com/office/drawing/2014/main" id="{94231FEF-3758-49A3-9A38-E922803A5515}"/>
              </a:ext>
            </a:extLst>
          </p:cNvPr>
          <p:cNvPicPr>
            <a:picLocks noChangeAspect="1"/>
          </p:cNvPicPr>
          <p:nvPr/>
        </p:nvPicPr>
        <p:blipFill>
          <a:blip r:embed="rId2"/>
          <a:stretch>
            <a:fillRect/>
          </a:stretch>
        </p:blipFill>
        <p:spPr>
          <a:xfrm>
            <a:off x="11506940" y="73132"/>
            <a:ext cx="493819" cy="463336"/>
          </a:xfrm>
          <a:prstGeom prst="rect">
            <a:avLst/>
          </a:prstGeom>
        </p:spPr>
      </p:pic>
    </p:spTree>
    <p:extLst>
      <p:ext uri="{BB962C8B-B14F-4D97-AF65-F5344CB8AC3E}">
        <p14:creationId xmlns:p14="http://schemas.microsoft.com/office/powerpoint/2010/main" val="197743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53B4AC21-9407-45E3-85C9-0A75C74F5E4B}"/>
              </a:ext>
            </a:extLst>
          </p:cNvPr>
          <p:cNvSpPr txBox="1">
            <a:spLocks/>
          </p:cNvSpPr>
          <p:nvPr/>
        </p:nvSpPr>
        <p:spPr>
          <a:xfrm>
            <a:off x="1524000" y="49323"/>
            <a:ext cx="9144000" cy="457049"/>
          </a:xfrm>
          <a:prstGeom prst="rect">
            <a:avLst/>
          </a:prstGeom>
          <a:solidFill>
            <a:srgbClr val="632523"/>
          </a:solidFill>
          <a:ln w="9537">
            <a:noFill/>
          </a:ln>
        </p:spPr>
        <p:txBody>
          <a:bodyPr vert="horz" wrap="square" lIns="0" tIns="20574" rIns="0" bIns="20574" rtlCol="0" anchor="ctr" anchorCtr="0">
            <a:spAutoFit/>
          </a:bodyPr>
          <a:lstStyle>
            <a:lvl1pPr>
              <a:defRPr>
                <a:latin typeface="+mj-lt"/>
                <a:ea typeface="+mj-ea"/>
                <a:cs typeface="+mj-cs"/>
              </a:defRPr>
            </a:lvl1pPr>
          </a:lstStyle>
          <a:p>
            <a:pPr marL="88106" algn="ctr">
              <a:spcBef>
                <a:spcPts val="885"/>
              </a:spcBef>
              <a:tabLst>
                <a:tab pos="1874474" algn="l"/>
              </a:tabLst>
            </a:pPr>
            <a:r>
              <a:rPr lang="pt-BR" sz="1350" kern="0" dirty="0">
                <a:solidFill>
                  <a:schemeClr val="bg1"/>
                </a:solidFill>
              </a:rPr>
              <a:t>P H A R R - S A N J UA N - A L A M O  I N D E P E N D E N T  S C H O O L  D I S T R I C T</a:t>
            </a:r>
            <a:br>
              <a:rPr lang="pt-BR" sz="1350" kern="0" dirty="0">
                <a:solidFill>
                  <a:schemeClr val="bg1"/>
                </a:solidFill>
              </a:rPr>
            </a:br>
            <a:r>
              <a:rPr lang="pt-BR" sz="1350" kern="0" dirty="0">
                <a:solidFill>
                  <a:schemeClr val="bg1"/>
                </a:solidFill>
              </a:rPr>
              <a:t>Appendices </a:t>
            </a:r>
          </a:p>
        </p:txBody>
      </p:sp>
      <p:sp>
        <p:nvSpPr>
          <p:cNvPr id="9" name="Slide Number Placeholder 8">
            <a:extLst>
              <a:ext uri="{FF2B5EF4-FFF2-40B4-BE49-F238E27FC236}">
                <a16:creationId xmlns:a16="http://schemas.microsoft.com/office/drawing/2014/main" id="{61D1710B-C35F-40C7-8D9B-5C5C9514259F}"/>
              </a:ext>
            </a:extLst>
          </p:cNvPr>
          <p:cNvSpPr>
            <a:spLocks noGrp="1"/>
          </p:cNvSpPr>
          <p:nvPr>
            <p:ph type="sldNum" sz="quarter" idx="7"/>
          </p:nvPr>
        </p:nvSpPr>
        <p:spPr>
          <a:xfrm>
            <a:off x="6583680" y="6377942"/>
            <a:ext cx="2103120" cy="276999"/>
          </a:xfrm>
          <a:prstGeom prst="rect">
            <a:avLst/>
          </a:prstGeom>
        </p:spPr>
        <p:txBody>
          <a:bodyPr wrap="square" lIns="0" tIns="0" rIns="0" bIns="0">
            <a:spAutoFit/>
          </a:bodyPr>
          <a:lstStyle>
            <a:defPPr>
              <a:defRPr lang="en-US"/>
            </a:defPPr>
            <a:lvl1pPr marL="0" algn="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39</a:t>
            </a:fld>
            <a:endParaRPr lang="en-US"/>
          </a:p>
        </p:txBody>
      </p:sp>
      <p:sp>
        <p:nvSpPr>
          <p:cNvPr id="5" name="Rectangle 4">
            <a:extLst>
              <a:ext uri="{FF2B5EF4-FFF2-40B4-BE49-F238E27FC236}">
                <a16:creationId xmlns:a16="http://schemas.microsoft.com/office/drawing/2014/main" id="{9F883CCB-9035-41FC-AB8A-61EC36542463}"/>
              </a:ext>
            </a:extLst>
          </p:cNvPr>
          <p:cNvSpPr/>
          <p:nvPr/>
        </p:nvSpPr>
        <p:spPr>
          <a:xfrm>
            <a:off x="2150287" y="506372"/>
            <a:ext cx="7530717" cy="2908489"/>
          </a:xfrm>
          <a:prstGeom prst="rect">
            <a:avLst/>
          </a:prstGeom>
        </p:spPr>
        <p:txBody>
          <a:bodyPr wrap="square" anchor="t">
            <a:spAutoFit/>
          </a:bodyPr>
          <a:lstStyle/>
          <a:p>
            <a:endParaRPr lang="en-US" sz="2250" b="1" dirty="0">
              <a:solidFill>
                <a:schemeClr val="bg1"/>
              </a:solidFill>
              <a:ea typeface="+mn-lt"/>
              <a:cs typeface="+mn-lt"/>
            </a:endParaRPr>
          </a:p>
          <a:p>
            <a:pPr algn="ctr"/>
            <a:r>
              <a:rPr lang="en-US" sz="2100" b="1" dirty="0">
                <a:solidFill>
                  <a:schemeClr val="bg1"/>
                </a:solidFill>
                <a:ea typeface="+mn-lt"/>
                <a:cs typeface="+mn-lt"/>
              </a:rPr>
              <a:t>GOAL AREA PRESENTATION</a:t>
            </a:r>
          </a:p>
          <a:p>
            <a:endParaRPr lang="en-US" sz="1350" b="1" dirty="0"/>
          </a:p>
          <a:p>
            <a:endParaRPr lang="en-US" sz="1350" b="1" dirty="0"/>
          </a:p>
          <a:p>
            <a:pPr algn="ctr"/>
            <a:r>
              <a:rPr lang="en-US" sz="1350" dirty="0"/>
              <a:t> </a:t>
            </a:r>
            <a:r>
              <a:rPr lang="en-US" sz="1350" b="1" dirty="0"/>
              <a:t> </a:t>
            </a:r>
          </a:p>
          <a:p>
            <a:pPr algn="ctr"/>
            <a:endParaRPr lang="en-US" sz="3300" b="1" dirty="0"/>
          </a:p>
          <a:p>
            <a:pPr algn="ctr"/>
            <a:endParaRPr lang="en-US" sz="3300" b="1" dirty="0"/>
          </a:p>
          <a:p>
            <a:pPr algn="ctr"/>
            <a:r>
              <a:rPr lang="en-US" sz="3300" b="1" dirty="0"/>
              <a:t>APPENDICES </a:t>
            </a:r>
          </a:p>
        </p:txBody>
      </p:sp>
      <p:pic>
        <p:nvPicPr>
          <p:cNvPr id="2" name="Picture 1">
            <a:extLst>
              <a:ext uri="{FF2B5EF4-FFF2-40B4-BE49-F238E27FC236}">
                <a16:creationId xmlns:a16="http://schemas.microsoft.com/office/drawing/2014/main" id="{07800610-0396-4AEE-820A-CED9F074CD49}"/>
              </a:ext>
            </a:extLst>
          </p:cNvPr>
          <p:cNvPicPr>
            <a:picLocks noChangeAspect="1"/>
          </p:cNvPicPr>
          <p:nvPr/>
        </p:nvPicPr>
        <p:blipFill>
          <a:blip r:embed="rId3"/>
          <a:stretch>
            <a:fillRect/>
          </a:stretch>
        </p:blipFill>
        <p:spPr>
          <a:xfrm>
            <a:off x="10988768" y="244362"/>
            <a:ext cx="768163" cy="719390"/>
          </a:xfrm>
          <a:prstGeom prst="rect">
            <a:avLst/>
          </a:prstGeom>
        </p:spPr>
      </p:pic>
      <p:sp>
        <p:nvSpPr>
          <p:cNvPr id="3" name="Footer Placeholder 2">
            <a:extLst>
              <a:ext uri="{FF2B5EF4-FFF2-40B4-BE49-F238E27FC236}">
                <a16:creationId xmlns:a16="http://schemas.microsoft.com/office/drawing/2014/main" id="{3C63D3D3-C15E-FCED-99BC-11F8ED867E33}"/>
              </a:ext>
            </a:extLst>
          </p:cNvPr>
          <p:cNvSpPr>
            <a:spLocks noGrp="1"/>
          </p:cNvSpPr>
          <p:nvPr>
            <p:ph type="ftr" sz="quarter" idx="11"/>
          </p:nvPr>
        </p:nvSpPr>
        <p:spPr/>
        <p:txBody>
          <a:bodyPr/>
          <a:lstStyle/>
          <a:p>
            <a:r>
              <a:rPr lang="en-US"/>
              <a:t>Berta Palacios Elementary Campus Improvement Plan</a:t>
            </a:r>
          </a:p>
        </p:txBody>
      </p:sp>
    </p:spTree>
    <p:extLst>
      <p:ext uri="{BB962C8B-B14F-4D97-AF65-F5344CB8AC3E}">
        <p14:creationId xmlns:p14="http://schemas.microsoft.com/office/powerpoint/2010/main" val="3685378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5CA7BE-7891-4C81-95D1-D42D22BB9F92}"/>
              </a:ext>
            </a:extLst>
          </p:cNvPr>
          <p:cNvSpPr>
            <a:spLocks noGrp="1"/>
          </p:cNvSpPr>
          <p:nvPr>
            <p:ph type="sldNum" sz="quarter" idx="12"/>
          </p:nvPr>
        </p:nvSpPr>
        <p:spPr/>
        <p:txBody>
          <a:bodyPr/>
          <a:lstStyle/>
          <a:p>
            <a:fld id="{236ED5DE-22B7-41E7-A943-79814E858A13}" type="slidenum">
              <a:rPr lang="en-US" smtClean="0"/>
              <a:t>40</a:t>
            </a:fld>
            <a:endParaRPr lang="en-US"/>
          </a:p>
        </p:txBody>
      </p:sp>
      <p:graphicFrame>
        <p:nvGraphicFramePr>
          <p:cNvPr id="3" name="Table 2">
            <a:extLst>
              <a:ext uri="{FF2B5EF4-FFF2-40B4-BE49-F238E27FC236}">
                <a16:creationId xmlns:a16="http://schemas.microsoft.com/office/drawing/2014/main" id="{C6E53F5C-BDC4-409C-8008-B60C979EF0CC}"/>
              </a:ext>
            </a:extLst>
          </p:cNvPr>
          <p:cNvGraphicFramePr>
            <a:graphicFrameLocks noGrp="1"/>
          </p:cNvGraphicFramePr>
          <p:nvPr>
            <p:extLst>
              <p:ext uri="{D42A27DB-BD31-4B8C-83A1-F6EECF244321}">
                <p14:modId xmlns:p14="http://schemas.microsoft.com/office/powerpoint/2010/main" val="3799529372"/>
              </p:ext>
            </p:extLst>
          </p:nvPr>
        </p:nvGraphicFramePr>
        <p:xfrm>
          <a:off x="0" y="-117726"/>
          <a:ext cx="12192000" cy="5767099"/>
        </p:xfrm>
        <a:graphic>
          <a:graphicData uri="http://schemas.openxmlformats.org/drawingml/2006/table">
            <a:tbl>
              <a:tblPr firstRow="1" firstCol="1" bandRow="1">
                <a:tableStyleId>{5C22544A-7EE6-4342-B048-85BDC9FD1C3A}</a:tableStyleId>
              </a:tblPr>
              <a:tblGrid>
                <a:gridCol w="2438400">
                  <a:extLst>
                    <a:ext uri="{9D8B030D-6E8A-4147-A177-3AD203B41FA5}">
                      <a16:colId xmlns:a16="http://schemas.microsoft.com/office/drawing/2014/main" val="1433134437"/>
                    </a:ext>
                  </a:extLst>
                </a:gridCol>
                <a:gridCol w="2438400">
                  <a:extLst>
                    <a:ext uri="{9D8B030D-6E8A-4147-A177-3AD203B41FA5}">
                      <a16:colId xmlns:a16="http://schemas.microsoft.com/office/drawing/2014/main" val="3674407631"/>
                    </a:ext>
                  </a:extLst>
                </a:gridCol>
                <a:gridCol w="2438400">
                  <a:extLst>
                    <a:ext uri="{9D8B030D-6E8A-4147-A177-3AD203B41FA5}">
                      <a16:colId xmlns:a16="http://schemas.microsoft.com/office/drawing/2014/main" val="927485454"/>
                    </a:ext>
                  </a:extLst>
                </a:gridCol>
                <a:gridCol w="2438400">
                  <a:extLst>
                    <a:ext uri="{9D8B030D-6E8A-4147-A177-3AD203B41FA5}">
                      <a16:colId xmlns:a16="http://schemas.microsoft.com/office/drawing/2014/main" val="2403155223"/>
                    </a:ext>
                  </a:extLst>
                </a:gridCol>
                <a:gridCol w="2438400">
                  <a:extLst>
                    <a:ext uri="{9D8B030D-6E8A-4147-A177-3AD203B41FA5}">
                      <a16:colId xmlns:a16="http://schemas.microsoft.com/office/drawing/2014/main" val="1700032377"/>
                    </a:ext>
                  </a:extLst>
                </a:gridCol>
              </a:tblGrid>
              <a:tr h="268177">
                <a:tc gridSpan="5">
                  <a:txBody>
                    <a:bodyPr/>
                    <a:lstStyle/>
                    <a:p>
                      <a:pPr marL="0" marR="0" algn="ctr">
                        <a:lnSpc>
                          <a:spcPct val="107000"/>
                        </a:lnSpc>
                        <a:spcBef>
                          <a:spcPts val="0"/>
                        </a:spcBef>
                        <a:spcAft>
                          <a:spcPts val="0"/>
                        </a:spcAft>
                      </a:pPr>
                      <a:r>
                        <a:rPr lang="en-US" sz="1600" dirty="0">
                          <a:effectLst/>
                        </a:rPr>
                        <a:t>Professional  Development Plan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8219032"/>
                  </a:ext>
                </a:extLst>
              </a:tr>
              <a:tr h="298744">
                <a:tc>
                  <a:txBody>
                    <a:bodyPr/>
                    <a:lstStyle/>
                    <a:p>
                      <a:pPr marL="0" marR="0" algn="ctr">
                        <a:lnSpc>
                          <a:spcPct val="107000"/>
                        </a:lnSpc>
                        <a:spcBef>
                          <a:spcPts val="0"/>
                        </a:spcBef>
                        <a:spcAft>
                          <a:spcPts val="0"/>
                        </a:spcAft>
                      </a:pPr>
                      <a:r>
                        <a:rPr lang="en-US" sz="1600" dirty="0">
                          <a:effectLst/>
                        </a:rPr>
                        <a:t>PD Dates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600">
                          <a:effectLst/>
                        </a:rPr>
                        <a:t>PD Format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600">
                          <a:effectLst/>
                        </a:rPr>
                        <a:t>PD Topic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600" dirty="0">
                          <a:effectLst/>
                        </a:rPr>
                        <a:t>Resources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600">
                          <a:effectLst/>
                        </a:rPr>
                        <a:t>CIP Goal Alignment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3768075522"/>
                  </a:ext>
                </a:extLst>
              </a:tr>
              <a:tr h="292438">
                <a:tc>
                  <a:txBody>
                    <a:bodyPr/>
                    <a:lstStyle/>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August 14-25, 2024</a:t>
                      </a: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In-Person</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Lesson Internalization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Eureka Math and Science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CIP Goals 1 &amp; 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998545562"/>
                  </a:ext>
                </a:extLst>
              </a:tr>
              <a:tr h="504383">
                <a:tc>
                  <a:txBody>
                    <a:bodyPr/>
                    <a:lstStyle/>
                    <a:p>
                      <a:pPr marL="0" marR="0" algn="l">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August 17 &amp; 24, 2024</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In-Person</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Lesson Internalization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Eureka Math and Science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CIP Goal 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303356703"/>
                  </a:ext>
                </a:extLst>
              </a:tr>
              <a:tr h="504383">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August 19-22, 2024</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In-Person</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Campus Procedures and Mandates</a:t>
                      </a:r>
                    </a:p>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Data Desegregation</a:t>
                      </a: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Admin Team</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CIP Goal 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596590777"/>
                  </a:ext>
                </a:extLst>
              </a:tr>
              <a:tr h="521163">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August 22, 2024</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In-Person</a:t>
                      </a: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err="1">
                          <a:effectLst/>
                          <a:latin typeface="Calibri" panose="020F0502020204030204" pitchFamily="34" charset="0"/>
                          <a:ea typeface="Calibri" panose="020F0502020204030204" pitchFamily="34" charset="0"/>
                          <a:cs typeface="Times New Roman" panose="02020603050405020304" pitchFamily="18" charset="0"/>
                        </a:rPr>
                        <a:t>i</a:t>
                      </a:r>
                      <a:r>
                        <a:rPr lang="en-US" sz="1200" dirty="0">
                          <a:effectLst/>
                          <a:latin typeface="Calibri" panose="020F0502020204030204" pitchFamily="34" charset="0"/>
                          <a:ea typeface="Calibri" panose="020F0502020204030204" pitchFamily="34" charset="0"/>
                          <a:cs typeface="Times New Roman" panose="02020603050405020304" pitchFamily="18" charset="0"/>
                        </a:rPr>
                        <a:t>-Ready Professional Learning</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District Coordinators</a:t>
                      </a: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CIP Goal 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1710141003"/>
                  </a:ext>
                </a:extLst>
              </a:tr>
              <a:tr h="373129">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August 24, 2024</a:t>
                      </a:r>
                    </a:p>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In-Person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Curriculum Roll Out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PSJA Curriculum and TEKS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CIP Goals 1 &amp; 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2682990018"/>
                  </a:ext>
                </a:extLst>
              </a:tr>
              <a:tr h="292438">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September 2024</a:t>
                      </a:r>
                    </a:p>
                    <a:p>
                      <a:pPr marL="0" marR="0" algn="l">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Virtual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IB Conference: Category 1 for New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The Enhanced PYP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rPr>
                        <a:t>CIP Goal 1 &amp; 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12710467"/>
                  </a:ext>
                </a:extLst>
              </a:tr>
              <a:tr h="504383">
                <a:tc>
                  <a:txBody>
                    <a:bodyPr/>
                    <a:lstStyle/>
                    <a:p>
                      <a:pPr marL="0" marR="0" algn="l">
                        <a:lnSpc>
                          <a:spcPct val="107000"/>
                        </a:lnSpc>
                        <a:spcBef>
                          <a:spcPts val="0"/>
                        </a:spcBef>
                        <a:spcAft>
                          <a:spcPts val="0"/>
                        </a:spcAft>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September</a:t>
                      </a:r>
                      <a:r>
                        <a:rPr lang="en-US" sz="1200" dirty="0">
                          <a:effectLst/>
                          <a:latin typeface="Calibri" panose="020F0502020204030204" pitchFamily="34" charset="0"/>
                          <a:ea typeface="Calibri" panose="020F0502020204030204" pitchFamily="34" charset="0"/>
                          <a:cs typeface="Times New Roman" panose="02020603050405020304" pitchFamily="18" charset="0"/>
                        </a:rPr>
                        <a:t> 2024</a:t>
                      </a: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200" dirty="0">
                          <a:effectLst/>
                        </a:rPr>
                        <a:t>In-Person T</a:t>
                      </a:r>
                      <a:r>
                        <a:rPr lang="en-US" sz="1200" dirty="0">
                          <a:effectLst/>
                          <a:latin typeface="Calibri" panose="020F0502020204030204" pitchFamily="34" charset="0"/>
                          <a:ea typeface="Calibri" panose="020F0502020204030204" pitchFamily="34" charset="0"/>
                          <a:cs typeface="Times New Roman" panose="02020603050405020304" pitchFamily="18" charset="0"/>
                        </a:rPr>
                        <a:t>CLC</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T-TESS Domains</a:t>
                      </a: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T-TESS Manual</a:t>
                      </a: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CIP Goal 4</a:t>
                      </a:r>
                    </a:p>
                  </a:txBody>
                  <a:tcPr marL="40660" marR="40660" marT="0" marB="0"/>
                </a:tc>
                <a:extLst>
                  <a:ext uri="{0D108BD9-81ED-4DB2-BD59-A6C34878D82A}">
                    <a16:rowId xmlns:a16="http://schemas.microsoft.com/office/drawing/2014/main" val="3142757291"/>
                  </a:ext>
                </a:extLst>
              </a:tr>
              <a:tr h="504383">
                <a:tc>
                  <a:txBody>
                    <a:bodyPr/>
                    <a:lstStyle/>
                    <a:p>
                      <a:pPr marL="0" marR="0" algn="l">
                        <a:lnSpc>
                          <a:spcPct val="107000"/>
                        </a:lnSpc>
                        <a:spcBef>
                          <a:spcPts val="0"/>
                        </a:spcBef>
                        <a:spcAft>
                          <a:spcPts val="0"/>
                        </a:spcAft>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September</a:t>
                      </a:r>
                      <a:r>
                        <a:rPr lang="en-US" sz="1200" dirty="0">
                          <a:effectLst/>
                        </a:rPr>
                        <a:t> 2024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In-Person T</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CLC</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IB Unit of Inquiry</a:t>
                      </a: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1410312882"/>
                  </a:ext>
                </a:extLst>
              </a:tr>
              <a:tr h="504383">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mn-lt"/>
                          <a:ea typeface="+mn-ea"/>
                          <a:cs typeface="+mn-cs"/>
                        </a:rPr>
                        <a:t>October 2024</a:t>
                      </a:r>
                      <a:endPar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In-Person T</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CLC</a:t>
                      </a:r>
                    </a:p>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Dual Language </a:t>
                      </a: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2117192073"/>
                  </a:ext>
                </a:extLst>
              </a:tr>
              <a:tr h="504383">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mn-lt"/>
                          <a:ea typeface="+mn-ea"/>
                          <a:cs typeface="+mn-cs"/>
                        </a:rPr>
                        <a:t>October 2024</a:t>
                      </a:r>
                      <a:endPar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1048680964"/>
                  </a:ext>
                </a:extLst>
              </a:tr>
              <a:tr h="504383">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mn-lt"/>
                          <a:ea typeface="+mn-ea"/>
                          <a:cs typeface="+mn-cs"/>
                        </a:rPr>
                        <a:t>October 2024</a:t>
                      </a:r>
                      <a:endParaRPr kumimoji="0" lang="en-US" sz="12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40660" marR="40660" marT="0" marB="0"/>
                </a:tc>
                <a:extLst>
                  <a:ext uri="{0D108BD9-81ED-4DB2-BD59-A6C34878D82A}">
                    <a16:rowId xmlns:a16="http://schemas.microsoft.com/office/drawing/2014/main" val="3926090663"/>
                  </a:ext>
                </a:extLst>
              </a:tr>
            </a:tbl>
          </a:graphicData>
        </a:graphic>
      </p:graphicFrame>
      <p:sp>
        <p:nvSpPr>
          <p:cNvPr id="4" name="Footer Placeholder 3">
            <a:extLst>
              <a:ext uri="{FF2B5EF4-FFF2-40B4-BE49-F238E27FC236}">
                <a16:creationId xmlns:a16="http://schemas.microsoft.com/office/drawing/2014/main" id="{B0C2BB06-3F0B-47DD-83DE-CC0962383CB1}"/>
              </a:ext>
            </a:extLst>
          </p:cNvPr>
          <p:cNvSpPr>
            <a:spLocks noGrp="1"/>
          </p:cNvSpPr>
          <p:nvPr>
            <p:ph type="ftr" sz="quarter" idx="11"/>
          </p:nvPr>
        </p:nvSpPr>
        <p:spPr>
          <a:xfrm>
            <a:off x="4176395" y="6356350"/>
            <a:ext cx="4114800" cy="365125"/>
          </a:xfrm>
        </p:spPr>
        <p:txBody>
          <a:bodyPr/>
          <a:lstStyle/>
          <a:p>
            <a:r>
              <a:rPr lang="en-US" dirty="0"/>
              <a:t>Berta Palacios Elementary Campus Improvement Plan</a:t>
            </a:r>
          </a:p>
        </p:txBody>
      </p:sp>
    </p:spTree>
    <p:extLst>
      <p:ext uri="{BB962C8B-B14F-4D97-AF65-F5344CB8AC3E}">
        <p14:creationId xmlns:p14="http://schemas.microsoft.com/office/powerpoint/2010/main" val="1781243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62" y="112878"/>
            <a:ext cx="10515600" cy="297026"/>
          </a:xfrm>
        </p:spPr>
        <p:txBody>
          <a:bodyPr>
            <a:normAutofit fontScale="90000"/>
          </a:bodyPr>
          <a:lstStyle/>
          <a:p>
            <a:r>
              <a:rPr lang="en-US" sz="1800" b="1" dirty="0"/>
              <a:t>Summary  of Findings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Content Placeholder 6">
            <a:extLst>
              <a:ext uri="{FF2B5EF4-FFF2-40B4-BE49-F238E27FC236}">
                <a16:creationId xmlns:a16="http://schemas.microsoft.com/office/drawing/2014/main" id="{0FA8A75A-F616-47CE-A2BD-62368E698410}"/>
              </a:ext>
            </a:extLst>
          </p:cNvPr>
          <p:cNvGraphicFramePr>
            <a:graphicFrameLocks noGrp="1"/>
          </p:cNvGraphicFramePr>
          <p:nvPr>
            <p:ph idx="1"/>
            <p:extLst>
              <p:ext uri="{D42A27DB-BD31-4B8C-83A1-F6EECF244321}">
                <p14:modId xmlns:p14="http://schemas.microsoft.com/office/powerpoint/2010/main" val="1684839048"/>
              </p:ext>
            </p:extLst>
          </p:nvPr>
        </p:nvGraphicFramePr>
        <p:xfrm>
          <a:off x="422033" y="409904"/>
          <a:ext cx="10515600" cy="6086286"/>
        </p:xfrm>
        <a:graphic>
          <a:graphicData uri="http://schemas.openxmlformats.org/drawingml/2006/table">
            <a:tbl>
              <a:tblPr firstRow="1" bandRow="1">
                <a:tableStyleId>{5940675A-B579-460E-94D1-54222C63F5DA}</a:tableStyleId>
              </a:tblPr>
              <a:tblGrid>
                <a:gridCol w="3552944">
                  <a:extLst>
                    <a:ext uri="{9D8B030D-6E8A-4147-A177-3AD203B41FA5}">
                      <a16:colId xmlns:a16="http://schemas.microsoft.com/office/drawing/2014/main" val="20001"/>
                    </a:ext>
                  </a:extLst>
                </a:gridCol>
                <a:gridCol w="2116750">
                  <a:extLst>
                    <a:ext uri="{9D8B030D-6E8A-4147-A177-3AD203B41FA5}">
                      <a16:colId xmlns:a16="http://schemas.microsoft.com/office/drawing/2014/main" val="20002"/>
                    </a:ext>
                  </a:extLst>
                </a:gridCol>
                <a:gridCol w="2525021">
                  <a:extLst>
                    <a:ext uri="{9D8B030D-6E8A-4147-A177-3AD203B41FA5}">
                      <a16:colId xmlns:a16="http://schemas.microsoft.com/office/drawing/2014/main" val="20003"/>
                    </a:ext>
                  </a:extLst>
                </a:gridCol>
                <a:gridCol w="2320885">
                  <a:extLst>
                    <a:ext uri="{9D8B030D-6E8A-4147-A177-3AD203B41FA5}">
                      <a16:colId xmlns:a16="http://schemas.microsoft.com/office/drawing/2014/main" val="20004"/>
                    </a:ext>
                  </a:extLst>
                </a:gridCol>
              </a:tblGrid>
              <a:tr h="584801">
                <a:tc>
                  <a:txBody>
                    <a:bodyPr/>
                    <a:lstStyle/>
                    <a:p>
                      <a:pPr algn="ctr"/>
                      <a:r>
                        <a:rPr lang="en-US" sz="1600" dirty="0"/>
                        <a:t>Additional Areas Reviewed</a:t>
                      </a:r>
                    </a:p>
                  </a:txBody>
                  <a:tcPr/>
                </a:tc>
                <a:tc>
                  <a:txBody>
                    <a:bodyPr/>
                    <a:lstStyle/>
                    <a:p>
                      <a:pPr algn="ctr"/>
                      <a:r>
                        <a:rPr lang="en-US" sz="1600" dirty="0"/>
                        <a:t>Summary of Strengths</a:t>
                      </a:r>
                    </a:p>
                  </a:txBody>
                  <a:tcPr/>
                </a:tc>
                <a:tc>
                  <a:txBody>
                    <a:bodyPr/>
                    <a:lstStyle/>
                    <a:p>
                      <a:pPr algn="ctr"/>
                      <a:r>
                        <a:rPr lang="en-US" sz="1600" dirty="0"/>
                        <a:t>Summary of Needs</a:t>
                      </a:r>
                    </a:p>
                  </a:txBody>
                  <a:tcPr/>
                </a:tc>
                <a:tc>
                  <a:txBody>
                    <a:bodyPr/>
                    <a:lstStyle/>
                    <a:p>
                      <a:pPr algn="ctr"/>
                      <a:r>
                        <a:rPr lang="en-US" sz="1600" dirty="0"/>
                        <a:t>Priorities</a:t>
                      </a:r>
                    </a:p>
                  </a:txBody>
                  <a:tcPr/>
                </a:tc>
                <a:extLst>
                  <a:ext uri="{0D108BD9-81ED-4DB2-BD59-A6C34878D82A}">
                    <a16:rowId xmlns:a16="http://schemas.microsoft.com/office/drawing/2014/main" val="10000"/>
                  </a:ext>
                </a:extLst>
              </a:tr>
              <a:tr h="1477393">
                <a:tc>
                  <a:txBody>
                    <a:bodyPr/>
                    <a:lstStyle/>
                    <a:p>
                      <a:pPr algn="ctr"/>
                      <a:r>
                        <a:rPr lang="en-US" sz="1600" dirty="0"/>
                        <a:t>Family and Community Involvement</a:t>
                      </a:r>
                    </a:p>
                  </a:txBody>
                  <a:tcPr/>
                </a:tc>
                <a:tc>
                  <a:txBody>
                    <a:bodyPr/>
                    <a:lstStyle/>
                    <a:p>
                      <a:pPr marL="171450" indent="-171450" algn="l">
                        <a:buFont typeface="Arial" panose="020B0604020202020204" pitchFamily="34" charset="0"/>
                        <a:buChar char="•"/>
                      </a:pPr>
                      <a:r>
                        <a:rPr lang="en-US" sz="1000" b="0" u="none" baseline="0" dirty="0"/>
                        <a:t>Neighborhood outreach</a:t>
                      </a:r>
                    </a:p>
                    <a:p>
                      <a:pPr marL="171450" indent="-171450" algn="l">
                        <a:buFont typeface="Arial" panose="020B0604020202020204" pitchFamily="34" charset="0"/>
                        <a:buChar char="•"/>
                      </a:pPr>
                      <a:r>
                        <a:rPr lang="en-US" sz="1000" b="0" u="none" baseline="0" dirty="0"/>
                        <a:t>Communication in both English and Spanish</a:t>
                      </a:r>
                    </a:p>
                    <a:p>
                      <a:pPr marL="171450" indent="-171450" algn="l">
                        <a:buFont typeface="Arial" panose="020B0604020202020204" pitchFamily="34" charset="0"/>
                        <a:buChar char="•"/>
                      </a:pPr>
                      <a:r>
                        <a:rPr lang="en-US" sz="1000" b="0" u="none" baseline="0" dirty="0"/>
                        <a:t>Parental involvement</a:t>
                      </a:r>
                    </a:p>
                    <a:p>
                      <a:pPr marL="171450" indent="-171450" algn="l">
                        <a:buFont typeface="Arial" panose="020B0604020202020204" pitchFamily="34" charset="0"/>
                        <a:buChar char="•"/>
                      </a:pPr>
                      <a:r>
                        <a:rPr lang="en-US" sz="1000" b="0" u="none" baseline="0" dirty="0"/>
                        <a:t>Parent Center</a:t>
                      </a:r>
                    </a:p>
                    <a:p>
                      <a:pPr marL="171450" indent="-171450" algn="l">
                        <a:buFont typeface="Arial" panose="020B0604020202020204" pitchFamily="34" charset="0"/>
                        <a:buChar char="•"/>
                      </a:pPr>
                      <a:r>
                        <a:rPr lang="en-US" sz="1000" b="0" u="none" baseline="0" dirty="0"/>
                        <a:t>Business Partnerships</a:t>
                      </a:r>
                    </a:p>
                    <a:p>
                      <a:pPr marL="171450" indent="-171450" algn="l">
                        <a:buFont typeface="Arial" panose="020B0604020202020204" pitchFamily="34" charset="0"/>
                        <a:buChar char="•"/>
                      </a:pPr>
                      <a:r>
                        <a:rPr lang="en-US" sz="1000" b="0" u="none" baseline="0" dirty="0"/>
                        <a:t>Parent Advisory Committee (PAC)</a:t>
                      </a:r>
                    </a:p>
                  </a:txBody>
                  <a:tcPr/>
                </a:tc>
                <a:tc>
                  <a:txBody>
                    <a:bodyPr/>
                    <a:lstStyle/>
                    <a:p>
                      <a:pPr marL="171450" indent="-171450" algn="l">
                        <a:buFont typeface="Arial" panose="020B0604020202020204" pitchFamily="34" charset="0"/>
                        <a:buChar char="•"/>
                      </a:pPr>
                      <a:r>
                        <a:rPr lang="en-US" sz="1000" b="0" dirty="0"/>
                        <a:t>Increase</a:t>
                      </a:r>
                      <a:r>
                        <a:rPr lang="en-US" sz="1000" b="0" baseline="0" dirty="0"/>
                        <a:t> parent involvement</a:t>
                      </a:r>
                    </a:p>
                    <a:p>
                      <a:pPr marL="171450" indent="-171450" algn="l">
                        <a:buFont typeface="Arial" panose="020B0604020202020204" pitchFamily="34" charset="0"/>
                        <a:buChar char="•"/>
                      </a:pPr>
                      <a:r>
                        <a:rPr lang="en-US" sz="1000" b="0" baseline="0" dirty="0"/>
                        <a:t>Low Average of parents with high school diplomas and/or postsecondary education</a:t>
                      </a:r>
                    </a:p>
                    <a:p>
                      <a:pPr marL="171450" indent="-171450" algn="l">
                        <a:buFont typeface="Arial" panose="020B0604020202020204" pitchFamily="34" charset="0"/>
                        <a:buChar char="•"/>
                      </a:pPr>
                      <a:r>
                        <a:rPr lang="en-US" sz="1000" b="0" baseline="0" dirty="0"/>
                        <a:t>Increase number of parents participating in the special programs offered by PSJA ISD</a:t>
                      </a:r>
                    </a:p>
                    <a:p>
                      <a:pPr marL="171450" indent="-171450" algn="l">
                        <a:buFont typeface="Arial" panose="020B0604020202020204" pitchFamily="34" charset="0"/>
                        <a:buChar char="•"/>
                      </a:pPr>
                      <a:r>
                        <a:rPr lang="en-US" sz="1000" b="0" baseline="0" dirty="0"/>
                        <a:t>Increase volunteer hours</a:t>
                      </a:r>
                    </a:p>
                    <a:p>
                      <a:pPr marL="171450" indent="-171450" algn="l">
                        <a:buFont typeface="Arial" panose="020B0604020202020204" pitchFamily="34" charset="0"/>
                        <a:buChar char="•"/>
                      </a:pPr>
                      <a:endParaRPr lang="en-US" sz="1000" b="1" dirty="0"/>
                    </a:p>
                  </a:txBody>
                  <a:tcPr/>
                </a:tc>
                <a:tc>
                  <a:txBody>
                    <a:bodyPr/>
                    <a:lstStyle/>
                    <a:p>
                      <a:pPr marL="171450" indent="-171450" algn="l">
                        <a:buFont typeface="Arial" panose="020B0604020202020204" pitchFamily="34" charset="0"/>
                        <a:buChar char="•"/>
                      </a:pPr>
                      <a:r>
                        <a:rPr lang="en-US" sz="1000" dirty="0"/>
                        <a:t>Create opportunities for parents to receive postsecondary training/education (Valley Interfaith)</a:t>
                      </a:r>
                    </a:p>
                    <a:p>
                      <a:pPr marL="171450" indent="-171450" algn="l">
                        <a:buFont typeface="Arial" panose="020B0604020202020204" pitchFamily="34" charset="0"/>
                        <a:buChar char="•"/>
                      </a:pPr>
                      <a:r>
                        <a:rPr lang="en-US" sz="1000" dirty="0"/>
                        <a:t>Increase parent/family attendance at campus PAC meetings</a:t>
                      </a:r>
                    </a:p>
                  </a:txBody>
                  <a:tcPr/>
                </a:tc>
                <a:extLst>
                  <a:ext uri="{0D108BD9-81ED-4DB2-BD59-A6C34878D82A}">
                    <a16:rowId xmlns:a16="http://schemas.microsoft.com/office/drawing/2014/main" val="10001"/>
                  </a:ext>
                </a:extLst>
              </a:tr>
              <a:tr h="1292719">
                <a:tc>
                  <a:txBody>
                    <a:bodyPr/>
                    <a:lstStyle/>
                    <a:p>
                      <a:pPr algn="ctr"/>
                      <a:r>
                        <a:rPr lang="en-US" sz="1600" dirty="0"/>
                        <a:t>Technology</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Library </a:t>
                      </a:r>
                      <a:r>
                        <a:rPr lang="en-US" sz="1000" b="0" i="0" u="none" strike="noStrike" kern="1200" baseline="0" dirty="0" err="1">
                          <a:solidFill>
                            <a:schemeClr val="tx1"/>
                          </a:solidFill>
                          <a:latin typeface="+mn-lt"/>
                          <a:ea typeface="+mn-ea"/>
                          <a:cs typeface="+mn-cs"/>
                        </a:rPr>
                        <a:t>ipads</a:t>
                      </a:r>
                      <a:r>
                        <a:rPr lang="en-US" sz="1000" b="0" i="0" u="none" strike="noStrike" kern="1200" baseline="0" dirty="0">
                          <a:solidFill>
                            <a:schemeClr val="tx1"/>
                          </a:solidFill>
                          <a:latin typeface="+mn-lt"/>
                          <a:ea typeface="+mn-ea"/>
                          <a:cs typeface="+mn-cs"/>
                        </a:rPr>
                        <a:t> available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1-1 devices for PK4-5th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CIT training is readily available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Newline Active boards for all K-5	</a:t>
                      </a:r>
                    </a:p>
                    <a:p>
                      <a:pPr algn="l"/>
                      <a:endParaRPr lang="en-US" sz="1000" dirty="0">
                        <a:solidFill>
                          <a:schemeClr val="tx1"/>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Need to inventory device loss and damage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Purchase covers for devices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Printer ink is limited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Further newline board training for all students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kern="1200" baseline="0" dirty="0">
                          <a:solidFill>
                            <a:schemeClr val="tx1"/>
                          </a:solidFill>
                          <a:latin typeface="+mn-lt"/>
                          <a:ea typeface="+mn-ea"/>
                          <a:cs typeface="+mn-cs"/>
                        </a:rPr>
                        <a:t>	</a:t>
                      </a:r>
                    </a:p>
                    <a:p>
                      <a:pPr marL="171450" indent="-171450" algn="l">
                        <a:buFont typeface="Arial" panose="020B0604020202020204" pitchFamily="34" charset="0"/>
                        <a:buChar char="•"/>
                      </a:pPr>
                      <a:endParaRPr lang="en-US" sz="1000" dirty="0">
                        <a:solidFill>
                          <a:schemeClr val="tx1"/>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Opportunities to enhance the use of Newline interactive boards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Device implementation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Sustain google classroom usage and participation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dirty="0">
                          <a:solidFill>
                            <a:schemeClr val="tx1"/>
                          </a:solidFill>
                          <a:latin typeface="+mn-lt"/>
                          <a:ea typeface="+mn-ea"/>
                          <a:cs typeface="+mn-cs"/>
                        </a:rPr>
                        <a:t>Logitech Crayons for </a:t>
                      </a:r>
                      <a:r>
                        <a:rPr lang="en-US" sz="1000" b="0" i="0" u="none" strike="noStrike" kern="1200" baseline="0" dirty="0" err="1">
                          <a:solidFill>
                            <a:schemeClr val="tx1"/>
                          </a:solidFill>
                          <a:latin typeface="+mn-lt"/>
                          <a:ea typeface="+mn-ea"/>
                          <a:cs typeface="+mn-cs"/>
                        </a:rPr>
                        <a:t>ipads</a:t>
                      </a:r>
                      <a:endParaRPr lang="en-US" sz="1000" b="0" i="0" u="none" strike="noStrike" kern="1200" baseline="0" dirty="0">
                        <a:solidFill>
                          <a:schemeClr val="tx1"/>
                        </a:solidFill>
                        <a:latin typeface="+mn-lt"/>
                        <a:ea typeface="+mn-ea"/>
                        <a:cs typeface="+mn-cs"/>
                      </a:endParaRPr>
                    </a:p>
                    <a:p>
                      <a:pPr marL="171450" indent="-171450" algn="l">
                        <a:buFont typeface="Arial" panose="020B0604020202020204" pitchFamily="34" charset="0"/>
                        <a:buChar char="•"/>
                      </a:pPr>
                      <a:endParaRPr lang="en-US" sz="1000" dirty="0">
                        <a:solidFill>
                          <a:schemeClr val="tx1"/>
                        </a:solidFill>
                      </a:endParaRPr>
                    </a:p>
                  </a:txBody>
                  <a:tcPr/>
                </a:tc>
                <a:extLst>
                  <a:ext uri="{0D108BD9-81ED-4DB2-BD59-A6C34878D82A}">
                    <a16:rowId xmlns:a16="http://schemas.microsoft.com/office/drawing/2014/main" val="10002"/>
                  </a:ext>
                </a:extLst>
              </a:tr>
              <a:tr h="1575824">
                <a:tc>
                  <a:txBody>
                    <a:bodyPr/>
                    <a:lstStyle/>
                    <a:p>
                      <a:pPr algn="ctr"/>
                      <a:r>
                        <a:rPr lang="en-US" sz="1600" dirty="0"/>
                        <a:t>School Culture and Climate</a:t>
                      </a:r>
                    </a:p>
                  </a:txBody>
                  <a:tcPr/>
                </a:tc>
                <a:tc>
                  <a:txBody>
                    <a:bodyPr/>
                    <a:lstStyle/>
                    <a:p>
                      <a:pPr marL="171450" indent="-171450" algn="l">
                        <a:buFont typeface="Arial" panose="020B0604020202020204" pitchFamily="34" charset="0"/>
                        <a:buChar char="•"/>
                      </a:pPr>
                      <a:r>
                        <a:rPr lang="en-US" sz="1000" dirty="0">
                          <a:solidFill>
                            <a:schemeClr val="tx1"/>
                          </a:solidFill>
                        </a:rPr>
                        <a:t>Respect Skills</a:t>
                      </a:r>
                    </a:p>
                    <a:p>
                      <a:pPr marL="171450" indent="-171450" algn="l">
                        <a:buFont typeface="Arial" panose="020B0604020202020204" pitchFamily="34" charset="0"/>
                        <a:buChar char="•"/>
                      </a:pPr>
                      <a:r>
                        <a:rPr kumimoji="0" lang="en-US" sz="1000" b="0" i="0" u="none" strike="noStrike" kern="1200" cap="none" spc="0" normalizeH="0" baseline="0" noProof="0" dirty="0">
                          <a:ln>
                            <a:noFill/>
                          </a:ln>
                          <a:solidFill>
                            <a:prstClr val="black"/>
                          </a:solidFill>
                          <a:effectLst/>
                          <a:uLnTx/>
                          <a:uFillTx/>
                          <a:latin typeface="+mn-lt"/>
                          <a:ea typeface="+mn-ea"/>
                          <a:cs typeface="+mn-cs"/>
                        </a:rPr>
                        <a:t>Authorized </a:t>
                      </a:r>
                      <a:r>
                        <a:rPr lang="en-US" sz="1000" dirty="0">
                          <a:solidFill>
                            <a:schemeClr val="tx1"/>
                          </a:solidFill>
                        </a:rPr>
                        <a:t>IB World School</a:t>
                      </a:r>
                      <a:endParaRPr lang="en-US" sz="1000" baseline="0" dirty="0">
                        <a:solidFill>
                          <a:schemeClr val="tx1"/>
                        </a:solidFill>
                      </a:endParaRPr>
                    </a:p>
                    <a:p>
                      <a:pPr marL="171450" indent="-171450" algn="l">
                        <a:buFont typeface="Arial" panose="020B0604020202020204" pitchFamily="34" charset="0"/>
                        <a:buChar char="•"/>
                      </a:pPr>
                      <a:r>
                        <a:rPr lang="en-US" sz="1000" baseline="0" dirty="0">
                          <a:solidFill>
                            <a:schemeClr val="tx1"/>
                          </a:solidFill>
                        </a:rPr>
                        <a:t>Staff, including Head Start teachers, have received Category 1 or beyond training.</a:t>
                      </a:r>
                      <a:endParaRPr lang="en-US" sz="1000" dirty="0">
                        <a:solidFill>
                          <a:schemeClr val="tx1"/>
                        </a:solidFill>
                      </a:endParaRPr>
                    </a:p>
                    <a:p>
                      <a:pPr marL="171450" indent="-171450" algn="l">
                        <a:buFont typeface="Arial" panose="020B0604020202020204" pitchFamily="34" charset="0"/>
                        <a:buChar char="•"/>
                      </a:pP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dirty="0">
                          <a:solidFill>
                            <a:schemeClr val="tx1"/>
                          </a:solidFill>
                        </a:rPr>
                        <a:t>Improve monitoring of restrooms</a:t>
                      </a:r>
                      <a:r>
                        <a:rPr lang="en-US" sz="1000" baseline="0" dirty="0">
                          <a:solidFill>
                            <a:schemeClr val="tx1"/>
                          </a:solidFill>
                        </a:rPr>
                        <a:t> with fidelity and consistency for student safety</a:t>
                      </a:r>
                    </a:p>
                    <a:p>
                      <a:pPr marL="171450" indent="-171450" algn="l">
                        <a:buFont typeface="Arial" panose="020B0604020202020204" pitchFamily="34" charset="0"/>
                        <a:buChar char="•"/>
                      </a:pPr>
                      <a:r>
                        <a:rPr lang="en-US" sz="1000" baseline="0" dirty="0">
                          <a:solidFill>
                            <a:schemeClr val="tx1"/>
                          </a:solidFill>
                        </a:rPr>
                        <a:t>Consistency of essential agreements across campus</a:t>
                      </a:r>
                    </a:p>
                    <a:p>
                      <a:pPr marL="171450" indent="-171450" algn="l">
                        <a:buFont typeface="Arial" panose="020B0604020202020204" pitchFamily="34" charset="0"/>
                        <a:buChar char="•"/>
                      </a:pPr>
                      <a:r>
                        <a:rPr lang="en-US" sz="1000" baseline="0" dirty="0">
                          <a:solidFill>
                            <a:schemeClr val="tx1"/>
                          </a:solidFill>
                        </a:rPr>
                        <a:t>Train new staff with Cat. 1 IB Training</a:t>
                      </a:r>
                      <a:endParaRPr lang="en-US" sz="1000" dirty="0">
                        <a:solidFill>
                          <a:schemeClr val="tx1"/>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rPr>
                        <a:t>Sustainability of IB philosophy</a:t>
                      </a:r>
                    </a:p>
                    <a:p>
                      <a:pPr marL="0" indent="0" algn="l">
                        <a:buFont typeface="Arial" panose="020B0604020202020204" pitchFamily="34" charset="0"/>
                        <a:buNone/>
                      </a:pPr>
                      <a:endParaRPr lang="en-US" sz="1000" dirty="0">
                        <a:solidFill>
                          <a:schemeClr val="tx1"/>
                        </a:solidFill>
                      </a:endParaRPr>
                    </a:p>
                  </a:txBody>
                  <a:tcPr/>
                </a:tc>
                <a:extLst>
                  <a:ext uri="{0D108BD9-81ED-4DB2-BD59-A6C34878D82A}">
                    <a16:rowId xmlns:a16="http://schemas.microsoft.com/office/drawing/2014/main" val="10003"/>
                  </a:ext>
                </a:extLst>
              </a:tr>
              <a:tr h="1015708">
                <a:tc>
                  <a:txBody>
                    <a:bodyPr/>
                    <a:lstStyle/>
                    <a:p>
                      <a:pPr algn="ctr"/>
                      <a:r>
                        <a:rPr lang="en-US" sz="1600" dirty="0"/>
                        <a:t>Staff</a:t>
                      </a:r>
                      <a:r>
                        <a:rPr lang="en-US" sz="1600" baseline="0" dirty="0"/>
                        <a:t> Quality, Recruitment, and Retention</a:t>
                      </a:r>
                      <a:endParaRPr lang="en-US" sz="1600" dirty="0"/>
                    </a:p>
                  </a:txBody>
                  <a:tcPr/>
                </a:tc>
                <a:tc>
                  <a:txBody>
                    <a:bodyPr/>
                    <a:lstStyle/>
                    <a:p>
                      <a:pPr marL="171450" indent="-171450" algn="l">
                        <a:buFont typeface="Arial" panose="020B0604020202020204" pitchFamily="34" charset="0"/>
                        <a:buChar char="•"/>
                      </a:pPr>
                      <a:r>
                        <a:rPr lang="en-US" sz="1000" dirty="0">
                          <a:solidFill>
                            <a:schemeClr val="tx1"/>
                          </a:solidFill>
                        </a:rPr>
                        <a:t>Highly</a:t>
                      </a:r>
                      <a:r>
                        <a:rPr lang="en-US" sz="1000" baseline="0" dirty="0">
                          <a:solidFill>
                            <a:schemeClr val="tx1"/>
                          </a:solidFill>
                        </a:rPr>
                        <a:t> Qualified Staff</a:t>
                      </a:r>
                    </a:p>
                    <a:p>
                      <a:pPr marL="171450" indent="-171450" algn="l">
                        <a:buFont typeface="Arial" panose="020B0604020202020204" pitchFamily="34" charset="0"/>
                        <a:buChar char="•"/>
                      </a:pPr>
                      <a:r>
                        <a:rPr lang="en-US" sz="1000" baseline="0" dirty="0">
                          <a:solidFill>
                            <a:schemeClr val="tx1"/>
                          </a:solidFill>
                        </a:rPr>
                        <a:t>New Teacher Academy</a:t>
                      </a:r>
                    </a:p>
                    <a:p>
                      <a:pPr marL="171450" indent="-171450" algn="l">
                        <a:buFont typeface="Arial" panose="020B0604020202020204" pitchFamily="34" charset="0"/>
                        <a:buChar char="•"/>
                      </a:pPr>
                      <a:r>
                        <a:rPr lang="en-US" sz="1000" baseline="0" dirty="0">
                          <a:solidFill>
                            <a:schemeClr val="tx1"/>
                          </a:solidFill>
                        </a:rPr>
                        <a:t>Mentorship</a:t>
                      </a:r>
                      <a:endParaRPr lang="en-US" sz="1000" dirty="0">
                        <a:solidFill>
                          <a:schemeClr val="tx1"/>
                        </a:solidFill>
                      </a:endParaRPr>
                    </a:p>
                  </a:txBody>
                  <a:tcPr/>
                </a:tc>
                <a:tc>
                  <a:txBody>
                    <a:bodyPr/>
                    <a:lstStyle/>
                    <a:p>
                      <a:pPr marL="171450" indent="-171450" algn="l">
                        <a:buFont typeface="Arial" panose="020B0604020202020204" pitchFamily="34" charset="0"/>
                        <a:buChar char="•"/>
                      </a:pPr>
                      <a:r>
                        <a:rPr lang="en-US" sz="1000" b="0" dirty="0">
                          <a:solidFill>
                            <a:schemeClr val="tx1"/>
                          </a:solidFill>
                        </a:rPr>
                        <a:t>New teachers are overwhelmed with district initiatives</a:t>
                      </a:r>
                    </a:p>
                    <a:p>
                      <a:pPr marL="171450" indent="-171450" algn="l">
                        <a:buFont typeface="Arial" panose="020B0604020202020204" pitchFamily="34" charset="0"/>
                        <a:buChar char="•"/>
                      </a:pPr>
                      <a:r>
                        <a:rPr lang="en-US" sz="1000" b="0" dirty="0">
                          <a:solidFill>
                            <a:schemeClr val="tx1"/>
                          </a:solidFill>
                        </a:rPr>
                        <a:t>Staff needs Cat. 2-3 IB training</a:t>
                      </a:r>
                    </a:p>
                    <a:p>
                      <a:pPr marL="171450" indent="-171450" algn="l">
                        <a:buFont typeface="Arial" panose="020B0604020202020204" pitchFamily="34" charset="0"/>
                        <a:buChar char="•"/>
                      </a:pPr>
                      <a:r>
                        <a:rPr lang="en-US" sz="1000" b="0" dirty="0">
                          <a:solidFill>
                            <a:schemeClr val="tx1"/>
                          </a:solidFill>
                        </a:rPr>
                        <a:t>Roll out of T-TESS to teachers</a:t>
                      </a:r>
                    </a:p>
                  </a:txBody>
                  <a:tcPr/>
                </a:tc>
                <a:tc>
                  <a:txBody>
                    <a:bodyPr/>
                    <a:lstStyle/>
                    <a:p>
                      <a:pPr marL="171450" indent="-171450" algn="l">
                        <a:buFont typeface="Arial" panose="020B0604020202020204" pitchFamily="34" charset="0"/>
                        <a:buChar char="•"/>
                      </a:pPr>
                      <a:r>
                        <a:rPr lang="en-US" sz="1000" dirty="0">
                          <a:solidFill>
                            <a:schemeClr val="tx1"/>
                          </a:solidFill>
                        </a:rPr>
                        <a:t>Follow mentorship to ensure new teachers are followed up upon and understanding</a:t>
                      </a:r>
                      <a:r>
                        <a:rPr lang="en-US" sz="1000" baseline="0" dirty="0">
                          <a:solidFill>
                            <a:schemeClr val="tx1"/>
                          </a:solidFill>
                        </a:rPr>
                        <a:t> initiatives and expectations</a:t>
                      </a:r>
                    </a:p>
                    <a:p>
                      <a:pPr marL="171450" indent="-171450" algn="l">
                        <a:buFont typeface="Arial" panose="020B0604020202020204" pitchFamily="34" charset="0"/>
                        <a:buChar char="•"/>
                      </a:pPr>
                      <a:r>
                        <a:rPr lang="en-US" sz="1000" baseline="0" dirty="0">
                          <a:solidFill>
                            <a:schemeClr val="tx1"/>
                          </a:solidFill>
                        </a:rPr>
                        <a:t>Continue with IB Category 2-3 training for sustainability</a:t>
                      </a:r>
                      <a:endParaRPr lang="en-US" sz="10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4" name="Footer Placeholder 3">
            <a:extLst>
              <a:ext uri="{FF2B5EF4-FFF2-40B4-BE49-F238E27FC236}">
                <a16:creationId xmlns:a16="http://schemas.microsoft.com/office/drawing/2014/main" id="{4A58CC5B-E356-4E4D-96C1-76A8D5B84F53}"/>
              </a:ext>
            </a:extLst>
          </p:cNvPr>
          <p:cNvSpPr>
            <a:spLocks noGrp="1"/>
          </p:cNvSpPr>
          <p:nvPr>
            <p:ph type="ftr" sz="quarter" idx="11"/>
          </p:nvPr>
        </p:nvSpPr>
        <p:spPr/>
        <p:txBody>
          <a:bodyPr/>
          <a:lstStyle/>
          <a:p>
            <a:r>
              <a:rPr lang="en-US" dirty="0"/>
              <a:t>Berta Palacios Elementary Campus Improvement Plan</a:t>
            </a:r>
          </a:p>
        </p:txBody>
      </p:sp>
      <p:pic>
        <p:nvPicPr>
          <p:cNvPr id="5" name="Picture 4">
            <a:extLst>
              <a:ext uri="{FF2B5EF4-FFF2-40B4-BE49-F238E27FC236}">
                <a16:creationId xmlns:a16="http://schemas.microsoft.com/office/drawing/2014/main" id="{711C60CA-654C-4B47-86C0-0FDE8257776C}"/>
              </a:ext>
            </a:extLst>
          </p:cNvPr>
          <p:cNvPicPr>
            <a:picLocks noChangeAspect="1"/>
          </p:cNvPicPr>
          <p:nvPr/>
        </p:nvPicPr>
        <p:blipFill>
          <a:blip r:embed="rId2"/>
          <a:stretch>
            <a:fillRect/>
          </a:stretch>
        </p:blipFill>
        <p:spPr>
          <a:xfrm>
            <a:off x="11080588" y="261391"/>
            <a:ext cx="767032" cy="719684"/>
          </a:xfrm>
          <a:prstGeom prst="rect">
            <a:avLst/>
          </a:prstGeom>
        </p:spPr>
      </p:pic>
    </p:spTree>
    <p:extLst>
      <p:ext uri="{BB962C8B-B14F-4D97-AF65-F5344CB8AC3E}">
        <p14:creationId xmlns:p14="http://schemas.microsoft.com/office/powerpoint/2010/main" val="230270545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0F04561B26E944B351182B27C17EFA" ma:contentTypeVersion="13" ma:contentTypeDescription="Create a new document." ma:contentTypeScope="" ma:versionID="8a535c499d35cfcec3020cb4be75b1bc">
  <xsd:schema xmlns:xsd="http://www.w3.org/2001/XMLSchema" xmlns:xs="http://www.w3.org/2001/XMLSchema" xmlns:p="http://schemas.microsoft.com/office/2006/metadata/properties" xmlns:ns3="b43193c8-c78e-49cd-89ee-582945b2e4fd" xmlns:ns4="5bc86fcb-3eba-446f-a0d3-0eabdfca804c" targetNamespace="http://schemas.microsoft.com/office/2006/metadata/properties" ma:root="true" ma:fieldsID="5f7afacf50d1207c26021a7345653285" ns3:_="" ns4:_="">
    <xsd:import namespace="b43193c8-c78e-49cd-89ee-582945b2e4fd"/>
    <xsd:import namespace="5bc86fcb-3eba-446f-a0d3-0eabdfca804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3193c8-c78e-49cd-89ee-582945b2e4f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c86fcb-3eba-446f-a0d3-0eabdfca804c"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71909F-0A7F-41BD-841C-27DD8AAEF5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3193c8-c78e-49cd-89ee-582945b2e4fd"/>
    <ds:schemaRef ds:uri="5bc86fcb-3eba-446f-a0d3-0eabdfca80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2557A7-20F7-4267-9353-C0ED61E009A5}">
  <ds:schemaRefs>
    <ds:schemaRef ds:uri="http://schemas.microsoft.com/sharepoint/v3/contenttype/forms"/>
  </ds:schemaRefs>
</ds:datastoreItem>
</file>

<file path=customXml/itemProps3.xml><?xml version="1.0" encoding="utf-8"?>
<ds:datastoreItem xmlns:ds="http://schemas.openxmlformats.org/officeDocument/2006/customXml" ds:itemID="{D4A54B8E-B31E-4ED9-9382-4FA1234C35BF}">
  <ds:schemaRefs>
    <ds:schemaRef ds:uri="http://schemas.microsoft.com/office/2006/metadata/properties"/>
    <ds:schemaRef ds:uri="http://www.w3.org/XML/1998/namespace"/>
    <ds:schemaRef ds:uri="5bc86fcb-3eba-446f-a0d3-0eabdfca804c"/>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b43193c8-c78e-49cd-89ee-582945b2e4fd"/>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79616</TotalTime>
  <Words>14482</Words>
  <Application>Microsoft Office PowerPoint</Application>
  <PresentationFormat>Widescreen</PresentationFormat>
  <Paragraphs>1808</Paragraphs>
  <Slides>41</Slides>
  <Notes>7</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1_Office Theme</vt:lpstr>
      <vt:lpstr>2_Office Theme</vt:lpstr>
      <vt:lpstr>PowerPoint Presentation</vt:lpstr>
      <vt:lpstr>PowerPoint Presentation</vt:lpstr>
      <vt:lpstr>PowerPoint Presentation</vt:lpstr>
      <vt:lpstr>PowerPoint Presentation</vt:lpstr>
      <vt:lpstr>Mission Statement</vt:lpstr>
      <vt:lpstr>PowerPoint Presentation</vt:lpstr>
      <vt:lpstr>PowerPoint Presentation</vt:lpstr>
      <vt:lpstr>PowerPoint Presentation</vt:lpstr>
      <vt:lpstr>PowerPoint Presentation</vt:lpstr>
      <vt:lpstr>Campus Leadership Committee</vt:lpstr>
      <vt:lpstr>Site-Based Decision-Making Committee</vt:lpstr>
      <vt:lpstr>Site-Based Decision-Making Committee</vt:lpstr>
      <vt:lpstr>Site-Based Decision-Making Committee</vt:lpstr>
      <vt:lpstr>PowerPoint Presentation</vt:lpstr>
      <vt:lpstr>PowerPoint Presentation</vt:lpstr>
      <vt:lpstr>PowerPoint Presentation</vt:lpstr>
      <vt:lpstr>PowerPoint Presentation</vt:lpstr>
      <vt:lpstr>Comprehensive Needs Assessment Continued:  Summary  of Findings</vt:lpstr>
      <vt:lpstr>STAAR Reading Scores</vt:lpstr>
      <vt:lpstr>STAAR Math Scores</vt:lpstr>
      <vt:lpstr>Science Scores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Findings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Fox-Cardoza</dc:creator>
  <cp:lastModifiedBy>Velma Villarreal</cp:lastModifiedBy>
  <cp:revision>13</cp:revision>
  <cp:lastPrinted>2024-10-22T21:25:47Z</cp:lastPrinted>
  <dcterms:created xsi:type="dcterms:W3CDTF">2020-10-14T18:53:07Z</dcterms:created>
  <dcterms:modified xsi:type="dcterms:W3CDTF">2024-11-19T21:03:31Z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0x010100BC0F04561B26E944B351182B27C17EFA</vt:lpwstr>
  </property>
</Properties>
</file>